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notesMasterIdLst>
    <p:notesMasterId r:id="rId63"/>
  </p:notesMasterIdLst>
  <p:handoutMasterIdLst>
    <p:handoutMasterId r:id="rId64"/>
  </p:handoutMasterIdLst>
  <p:sldIdLst>
    <p:sldId id="256" r:id="rId2"/>
    <p:sldId id="464" r:id="rId3"/>
    <p:sldId id="466" r:id="rId4"/>
    <p:sldId id="468" r:id="rId5"/>
    <p:sldId id="469" r:id="rId6"/>
    <p:sldId id="472" r:id="rId7"/>
    <p:sldId id="473" r:id="rId8"/>
    <p:sldId id="476" r:id="rId9"/>
    <p:sldId id="478" r:id="rId10"/>
    <p:sldId id="480" r:id="rId11"/>
    <p:sldId id="457" r:id="rId12"/>
    <p:sldId id="458" r:id="rId13"/>
    <p:sldId id="461" r:id="rId14"/>
    <p:sldId id="446" r:id="rId15"/>
    <p:sldId id="447" r:id="rId16"/>
    <p:sldId id="450" r:id="rId17"/>
    <p:sldId id="453" r:id="rId18"/>
    <p:sldId id="454" r:id="rId19"/>
    <p:sldId id="512" r:id="rId20"/>
    <p:sldId id="514" r:id="rId21"/>
    <p:sldId id="516" r:id="rId22"/>
    <p:sldId id="518" r:id="rId23"/>
    <p:sldId id="511" r:id="rId24"/>
    <p:sldId id="520" r:id="rId25"/>
    <p:sldId id="522" r:id="rId26"/>
    <p:sldId id="524" r:id="rId27"/>
    <p:sldId id="526" r:id="rId28"/>
    <p:sldId id="528" r:id="rId29"/>
    <p:sldId id="503" r:id="rId30"/>
    <p:sldId id="499" r:id="rId31"/>
    <p:sldId id="500" r:id="rId32"/>
    <p:sldId id="504" r:id="rId33"/>
    <p:sldId id="505" r:id="rId34"/>
    <p:sldId id="507" r:id="rId35"/>
    <p:sldId id="509" r:id="rId36"/>
    <p:sldId id="529" r:id="rId37"/>
    <p:sldId id="530" r:id="rId38"/>
    <p:sldId id="532" r:id="rId39"/>
    <p:sldId id="501" r:id="rId40"/>
    <p:sldId id="534" r:id="rId41"/>
    <p:sldId id="536" r:id="rId42"/>
    <p:sldId id="538" r:id="rId43"/>
    <p:sldId id="542" r:id="rId44"/>
    <p:sldId id="540" r:id="rId45"/>
    <p:sldId id="481" r:id="rId46"/>
    <p:sldId id="482" r:id="rId47"/>
    <p:sldId id="483" r:id="rId48"/>
    <p:sldId id="484" r:id="rId49"/>
    <p:sldId id="485" r:id="rId50"/>
    <p:sldId id="486" r:id="rId51"/>
    <p:sldId id="487" r:id="rId52"/>
    <p:sldId id="488" r:id="rId53"/>
    <p:sldId id="489" r:id="rId54"/>
    <p:sldId id="490" r:id="rId55"/>
    <p:sldId id="491" r:id="rId56"/>
    <p:sldId id="492" r:id="rId57"/>
    <p:sldId id="493" r:id="rId58"/>
    <p:sldId id="494" r:id="rId59"/>
    <p:sldId id="495" r:id="rId60"/>
    <p:sldId id="496" r:id="rId61"/>
    <p:sldId id="497" r:id="rId6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38" autoAdjust="0"/>
    <p:restoredTop sz="94660"/>
  </p:normalViewPr>
  <p:slideViewPr>
    <p:cSldViewPr>
      <p:cViewPr varScale="1">
        <p:scale>
          <a:sx n="70" d="100"/>
          <a:sy n="70" d="100"/>
        </p:scale>
        <p:origin x="924" y="6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4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611FB30-AFD6-4847-8618-F13641D0C471}" type="datetimeFigureOut">
              <a:rPr lang="en-US" smtClean="0"/>
              <a:t>4/20/2021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68C35E6-7235-4F25-8E0E-5745D3B8DD2F}" type="slidenum">
              <a:rPr lang="en-US" smtClean="0"/>
              <a:t>‹#›</a:t>
            </a:fld>
            <a:endParaRPr lang="en-US"/>
          </a:p>
        </p:txBody>
      </p:sp>
    </p:spTree>
    <p:extLst>
      <p:ext uri="{BB962C8B-B14F-4D97-AF65-F5344CB8AC3E}">
        <p14:creationId xmlns:p14="http://schemas.microsoft.com/office/powerpoint/2010/main" val="4080897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charset="0"/>
              </a:defRPr>
            </a:lvl1pPr>
          </a:lstStyle>
          <a:p>
            <a:pPr>
              <a:defRPr/>
            </a:pPr>
            <a:endParaRPr lang="en-US"/>
          </a:p>
        </p:txBody>
      </p:sp>
      <p:sp>
        <p:nvSpPr>
          <p:cNvPr id="12800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atin typeface="Arial" charset="0"/>
              </a:defRPr>
            </a:lvl1pPr>
          </a:lstStyle>
          <a:p>
            <a:pPr>
              <a:defRPr/>
            </a:pPr>
            <a:fld id="{078881A6-F953-49EB-BF7B-B57CB9E861EE}" type="slidenum">
              <a:rPr lang="en-US"/>
              <a:pPr>
                <a:defRPr/>
              </a:pPr>
              <a:t>‹#›</a:t>
            </a:fld>
            <a:endParaRPr lang="en-US"/>
          </a:p>
        </p:txBody>
      </p:sp>
    </p:spTree>
    <p:extLst>
      <p:ext uri="{BB962C8B-B14F-4D97-AF65-F5344CB8AC3E}">
        <p14:creationId xmlns:p14="http://schemas.microsoft.com/office/powerpoint/2010/main" val="1848805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fld id="{00C7C7A0-81BC-4A7F-BA91-F4E6575C75C3}" type="slidenum">
              <a:rPr lang="en-GB">
                <a:latin typeface="Times New Roman" panose="02020603050405020304" pitchFamily="18" charset="0"/>
              </a:rPr>
              <a:pPr/>
              <a:t>8</a:t>
            </a:fld>
            <a:endParaRPr lang="en-GB">
              <a:latin typeface="Times New Roman" panose="02020603050405020304" pitchFamily="18"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It is necessary for a double stranded DNA chain to be formed so that it can be integrated into the double stranded host DNA. This step is catalyzed by RT which also acts as a DNA polymerase. This is essential for the integration process since the host DNA is a double stranded structure. In this way the virus establishes an infection that is </a:t>
            </a:r>
            <a:r>
              <a:rPr lang="en-US" b="1" smtClean="0"/>
              <a:t>not</a:t>
            </a:r>
            <a:r>
              <a:rPr lang="en-US" smtClean="0"/>
              <a:t> eradicable unless the host cell dies</a:t>
            </a:r>
          </a:p>
        </p:txBody>
      </p:sp>
    </p:spTree>
    <p:extLst>
      <p:ext uri="{BB962C8B-B14F-4D97-AF65-F5344CB8AC3E}">
        <p14:creationId xmlns:p14="http://schemas.microsoft.com/office/powerpoint/2010/main" val="29501425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DE997804-8815-4251-92F0-92ADAEDFAA61}" type="slidenum">
              <a:rPr lang="en-US" smtClean="0"/>
              <a:pPr/>
              <a:t>26</a:t>
            </a:fld>
            <a:endParaRPr lang="en-US"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7089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5E5C5490-A921-4D78-A395-805160B91CA6}" type="slidenum">
              <a:rPr lang="en-US" smtClean="0"/>
              <a:pPr/>
              <a:t>27</a:t>
            </a:fld>
            <a:endParaRPr lang="en-US"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848594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4BE29CE7-5FCA-477B-97E2-2ACAE4FF6739}" type="slidenum">
              <a:rPr lang="en-US" smtClean="0"/>
              <a:pPr/>
              <a:t>28</a:t>
            </a:fld>
            <a:endParaRPr 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35582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78881A6-F953-49EB-BF7B-B57CB9E861EE}" type="slidenum">
              <a:rPr lang="en-US" smtClean="0"/>
              <a:pPr>
                <a:defRPr/>
              </a:pPr>
              <a:t>30</a:t>
            </a:fld>
            <a:endParaRPr lang="en-US"/>
          </a:p>
        </p:txBody>
      </p:sp>
    </p:spTree>
    <p:extLst>
      <p:ext uri="{BB962C8B-B14F-4D97-AF65-F5344CB8AC3E}">
        <p14:creationId xmlns:p14="http://schemas.microsoft.com/office/powerpoint/2010/main" val="33155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B6F430E-9F7B-4436-9050-4FE409C8C299}" type="slidenum">
              <a:rPr lang="en-US" smtClean="0">
                <a:latin typeface="Arial" pitchFamily="34" charset="0"/>
              </a:rPr>
              <a:pPr/>
              <a:t>43</a:t>
            </a:fld>
            <a:endParaRPr lang="en-US" smtClean="0">
              <a:latin typeface="Arial"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r>
              <a:rPr lang="en-US" b="1" smtClean="0">
                <a:latin typeface="Arial" pitchFamily="34" charset="0"/>
              </a:rPr>
              <a:t>* In NNRTI containing regimens stopping all 3 drugs at once may allow for development of drug resistance. It is therefore recommended that the NRTI backbone should be continued for 2 weeks if possible to reduce the likelihood of NNRTI resistance developing. See Guidelines to ARV Treatment  </a:t>
            </a:r>
          </a:p>
          <a:p>
            <a:pPr eaLnBrk="1" hangingPunct="1"/>
            <a:r>
              <a:rPr lang="en-US" b="1" u="sng" smtClean="0">
                <a:latin typeface="Arial" pitchFamily="34" charset="0"/>
              </a:rPr>
              <a:t>Minimizing Adverse Events</a:t>
            </a:r>
            <a:r>
              <a:rPr lang="en-US" u="sng" smtClean="0">
                <a:latin typeface="Arial" pitchFamily="34" charset="0"/>
              </a:rPr>
              <a:t>  </a:t>
            </a:r>
          </a:p>
          <a:p>
            <a:pPr eaLnBrk="1" hangingPunct="1">
              <a:buFont typeface="Wingdings" pitchFamily="2" charset="2"/>
              <a:buChar char="§"/>
            </a:pPr>
            <a:r>
              <a:rPr lang="en-US" smtClean="0">
                <a:latin typeface="Arial" pitchFamily="34" charset="0"/>
              </a:rPr>
              <a:t> Appropriate drug and regimen selection</a:t>
            </a:r>
          </a:p>
          <a:p>
            <a:pPr eaLnBrk="1" hangingPunct="1">
              <a:buFont typeface="Wingdings" pitchFamily="2" charset="2"/>
              <a:buChar char="§"/>
            </a:pPr>
            <a:r>
              <a:rPr lang="en-US" smtClean="0">
                <a:latin typeface="Arial" pitchFamily="34" charset="0"/>
              </a:rPr>
              <a:t> Dose titration</a:t>
            </a:r>
          </a:p>
          <a:p>
            <a:pPr eaLnBrk="1" hangingPunct="1">
              <a:buFont typeface="Wingdings" pitchFamily="2" charset="2"/>
              <a:buChar char="§"/>
            </a:pPr>
            <a:r>
              <a:rPr lang="en-US" smtClean="0">
                <a:latin typeface="Arial" pitchFamily="34" charset="0"/>
              </a:rPr>
              <a:t> Monitoring and reassuring for effects that are transient</a:t>
            </a:r>
          </a:p>
          <a:p>
            <a:pPr eaLnBrk="1" hangingPunct="1">
              <a:buFont typeface="Wingdings" pitchFamily="2" charset="2"/>
              <a:buChar char="§"/>
            </a:pPr>
            <a:r>
              <a:rPr lang="en-US" smtClean="0">
                <a:latin typeface="Arial" pitchFamily="34" charset="0"/>
              </a:rPr>
              <a:t> Appropriate timing of administration</a:t>
            </a:r>
          </a:p>
          <a:p>
            <a:pPr eaLnBrk="1" hangingPunct="1">
              <a:buFont typeface="Wingdings" pitchFamily="2" charset="2"/>
              <a:buChar char="§"/>
            </a:pPr>
            <a:r>
              <a:rPr lang="en-US" smtClean="0">
                <a:latin typeface="Arial" pitchFamily="34" charset="0"/>
              </a:rPr>
              <a:t> Pharmacological interventions</a:t>
            </a:r>
          </a:p>
          <a:p>
            <a:pPr eaLnBrk="1" hangingPunct="1">
              <a:buFont typeface="Wingdings" pitchFamily="2" charset="2"/>
              <a:buChar char="§"/>
            </a:pPr>
            <a:r>
              <a:rPr lang="en-US" smtClean="0">
                <a:latin typeface="Arial" pitchFamily="34" charset="0"/>
              </a:rPr>
              <a:t> Withdrawal of the offending drug(s)</a:t>
            </a:r>
          </a:p>
          <a:p>
            <a:pPr eaLnBrk="1" hangingPunct="1"/>
            <a:endParaRPr lang="en-US" smtClean="0">
              <a:latin typeface="Arial" pitchFamily="34" charset="0"/>
            </a:endParaRPr>
          </a:p>
        </p:txBody>
      </p:sp>
    </p:spTree>
    <p:extLst>
      <p:ext uri="{BB962C8B-B14F-4D97-AF65-F5344CB8AC3E}">
        <p14:creationId xmlns:p14="http://schemas.microsoft.com/office/powerpoint/2010/main" val="954672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59625E7F-EB2D-41FD-816C-F1EB4BCE14B2}" type="slidenum">
              <a:rPr lang="en-US" smtClean="0">
                <a:latin typeface="Arial" pitchFamily="34" charset="0"/>
              </a:rPr>
              <a:pPr/>
              <a:t>44</a:t>
            </a:fld>
            <a:endParaRPr lang="en-US" smtClean="0">
              <a:latin typeface="Arial" pitchFamily="34"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marL="232943" indent="-232943" eaLnBrk="1" hangingPunct="1">
              <a:buFontTx/>
              <a:buChar char="•"/>
            </a:pPr>
            <a:r>
              <a:rPr lang="en-US" dirty="0" smtClean="0">
                <a:latin typeface="Arial" pitchFamily="34" charset="0"/>
              </a:rPr>
              <a:t>The extent of  inhibition of mitochondrial DNA polymerase gamma is as follows d4T&gt;</a:t>
            </a:r>
            <a:r>
              <a:rPr lang="en-US" dirty="0" err="1" smtClean="0">
                <a:latin typeface="Arial" pitchFamily="34" charset="0"/>
              </a:rPr>
              <a:t>Zalcitabine</a:t>
            </a:r>
            <a:r>
              <a:rPr lang="en-US" dirty="0" smtClean="0">
                <a:latin typeface="Arial" pitchFamily="34" charset="0"/>
              </a:rPr>
              <a:t> (</a:t>
            </a:r>
            <a:r>
              <a:rPr lang="en-US" dirty="0" err="1" smtClean="0">
                <a:latin typeface="Arial" pitchFamily="34" charset="0"/>
              </a:rPr>
              <a:t>ddC</a:t>
            </a:r>
            <a:r>
              <a:rPr lang="en-US" dirty="0" smtClean="0">
                <a:latin typeface="Arial" pitchFamily="34" charset="0"/>
              </a:rPr>
              <a:t>) &gt; </a:t>
            </a:r>
            <a:r>
              <a:rPr lang="en-US" dirty="0" err="1" smtClean="0">
                <a:latin typeface="Arial" pitchFamily="34" charset="0"/>
              </a:rPr>
              <a:t>Didanosine</a:t>
            </a:r>
            <a:r>
              <a:rPr lang="en-US" dirty="0" smtClean="0">
                <a:latin typeface="Arial" pitchFamily="34" charset="0"/>
              </a:rPr>
              <a:t> ( </a:t>
            </a:r>
            <a:r>
              <a:rPr lang="en-US" dirty="0" err="1" smtClean="0">
                <a:latin typeface="Arial" pitchFamily="34" charset="0"/>
              </a:rPr>
              <a:t>ddI</a:t>
            </a:r>
            <a:r>
              <a:rPr lang="en-US" dirty="0" smtClean="0">
                <a:latin typeface="Arial" pitchFamily="34" charset="0"/>
              </a:rPr>
              <a:t>) &gt; </a:t>
            </a:r>
            <a:r>
              <a:rPr lang="en-US" dirty="0" err="1" smtClean="0">
                <a:latin typeface="Arial" pitchFamily="34" charset="0"/>
              </a:rPr>
              <a:t>Lamivudine</a:t>
            </a:r>
            <a:r>
              <a:rPr lang="en-US" dirty="0" smtClean="0">
                <a:latin typeface="Arial" pitchFamily="34" charset="0"/>
              </a:rPr>
              <a:t> (3TC) &gt; </a:t>
            </a:r>
            <a:r>
              <a:rPr lang="en-US" dirty="0" err="1" smtClean="0">
                <a:latin typeface="Arial" pitchFamily="34" charset="0"/>
              </a:rPr>
              <a:t>Zidovudine</a:t>
            </a:r>
            <a:r>
              <a:rPr lang="en-US" dirty="0" smtClean="0">
                <a:latin typeface="Arial" pitchFamily="34" charset="0"/>
              </a:rPr>
              <a:t> (ZDV) &gt; </a:t>
            </a:r>
            <a:r>
              <a:rPr lang="en-US" dirty="0" err="1" smtClean="0">
                <a:latin typeface="Arial" pitchFamily="34" charset="0"/>
              </a:rPr>
              <a:t>Abacavir</a:t>
            </a:r>
            <a:r>
              <a:rPr lang="en-US" dirty="0" smtClean="0">
                <a:latin typeface="Arial" pitchFamily="34" charset="0"/>
              </a:rPr>
              <a:t> (ABC).</a:t>
            </a:r>
          </a:p>
          <a:p>
            <a:pPr marL="232943" indent="-232943" eaLnBrk="1" hangingPunct="1">
              <a:buFontTx/>
              <a:buChar char="•"/>
            </a:pPr>
            <a:r>
              <a:rPr lang="en-US" dirty="0" smtClean="0">
                <a:latin typeface="Arial" pitchFamily="34" charset="0"/>
              </a:rPr>
              <a:t>Generally adverse events are less common in children compared to adults</a:t>
            </a:r>
          </a:p>
          <a:p>
            <a:pPr marL="232943" indent="-232943" eaLnBrk="1" hangingPunct="1">
              <a:buFontTx/>
              <a:buChar char="•"/>
            </a:pPr>
            <a:r>
              <a:rPr lang="en-US" dirty="0" err="1" smtClean="0">
                <a:latin typeface="Arial" pitchFamily="34" charset="0"/>
              </a:rPr>
              <a:t>Hyperbilirubinemia</a:t>
            </a:r>
            <a:r>
              <a:rPr lang="en-US" dirty="0" smtClean="0">
                <a:latin typeface="Arial" pitchFamily="34" charset="0"/>
              </a:rPr>
              <a:t>, </a:t>
            </a:r>
            <a:r>
              <a:rPr lang="en-US" dirty="0" err="1" smtClean="0">
                <a:latin typeface="Arial" pitchFamily="34" charset="0"/>
              </a:rPr>
              <a:t>haematuria</a:t>
            </a:r>
            <a:r>
              <a:rPr lang="en-US" dirty="0" smtClean="0">
                <a:latin typeface="Arial" pitchFamily="34" charset="0"/>
              </a:rPr>
              <a:t> and </a:t>
            </a:r>
            <a:r>
              <a:rPr lang="en-US" dirty="0" err="1" smtClean="0">
                <a:latin typeface="Arial" pitchFamily="34" charset="0"/>
              </a:rPr>
              <a:t>nephrolithiasis</a:t>
            </a:r>
            <a:r>
              <a:rPr lang="en-US" dirty="0" smtClean="0">
                <a:latin typeface="Arial" pitchFamily="34" charset="0"/>
              </a:rPr>
              <a:t> with </a:t>
            </a:r>
            <a:r>
              <a:rPr lang="en-US" dirty="0" err="1" smtClean="0">
                <a:latin typeface="Arial" pitchFamily="34" charset="0"/>
              </a:rPr>
              <a:t>Indivanir</a:t>
            </a:r>
            <a:r>
              <a:rPr lang="en-US" dirty="0" smtClean="0">
                <a:latin typeface="Arial" pitchFamily="34" charset="0"/>
              </a:rPr>
              <a:t> is more pronounced in children</a:t>
            </a:r>
          </a:p>
          <a:p>
            <a:pPr marL="232943" indent="-232943" eaLnBrk="1" hangingPunct="1">
              <a:buFontTx/>
              <a:buChar char="•"/>
            </a:pPr>
            <a:r>
              <a:rPr lang="en-US" dirty="0" smtClean="0">
                <a:latin typeface="Arial" pitchFamily="34" charset="0"/>
              </a:rPr>
              <a:t>There is high risk of </a:t>
            </a:r>
            <a:r>
              <a:rPr lang="en-US" dirty="0" err="1" smtClean="0">
                <a:latin typeface="Arial" pitchFamily="34" charset="0"/>
              </a:rPr>
              <a:t>hepatoxicity</a:t>
            </a:r>
            <a:r>
              <a:rPr lang="en-US" dirty="0" smtClean="0">
                <a:latin typeface="Arial" pitchFamily="34" charset="0"/>
              </a:rPr>
              <a:t> with ZDV in children below 5 years.</a:t>
            </a:r>
          </a:p>
          <a:p>
            <a:pPr marL="232943" indent="-232943" eaLnBrk="1" hangingPunct="1">
              <a:buFontTx/>
              <a:buChar char="•"/>
            </a:pPr>
            <a:r>
              <a:rPr lang="en-US" dirty="0" smtClean="0">
                <a:latin typeface="Arial" pitchFamily="34" charset="0"/>
              </a:rPr>
              <a:t>Asymptomatic retinal pigmentation with </a:t>
            </a:r>
            <a:r>
              <a:rPr lang="en-US" dirty="0" err="1" smtClean="0">
                <a:latin typeface="Arial" pitchFamily="34" charset="0"/>
              </a:rPr>
              <a:t>ddI</a:t>
            </a:r>
            <a:r>
              <a:rPr lang="en-US" dirty="0" smtClean="0">
                <a:latin typeface="Arial" pitchFamily="34" charset="0"/>
              </a:rPr>
              <a:t> is more likely in children.</a:t>
            </a:r>
          </a:p>
          <a:p>
            <a:pPr marL="232943" indent="-232943" eaLnBrk="1" hangingPunct="1">
              <a:buFontTx/>
              <a:buChar char="•"/>
            </a:pPr>
            <a:r>
              <a:rPr lang="en-US" dirty="0" smtClean="0">
                <a:latin typeface="Arial" pitchFamily="34" charset="0"/>
              </a:rPr>
              <a:t>Be on the look out for diarrhea with NFV and manage the same.</a:t>
            </a:r>
          </a:p>
          <a:p>
            <a:pPr marL="232943" indent="-232943" eaLnBrk="1" hangingPunct="1">
              <a:buFontTx/>
              <a:buChar char="•"/>
            </a:pPr>
            <a:r>
              <a:rPr lang="en-US" dirty="0" smtClean="0">
                <a:latin typeface="Arial" pitchFamily="34" charset="0"/>
              </a:rPr>
              <a:t>The most common adverse events are graded ( see attached table) with suggestions of interventions at each level of grading.</a:t>
            </a:r>
          </a:p>
          <a:p>
            <a:pPr marL="232943" indent="-232943" eaLnBrk="1" hangingPunct="1"/>
            <a:r>
              <a:rPr lang="en-US" dirty="0" smtClean="0">
                <a:latin typeface="Arial" pitchFamily="34" charset="0"/>
              </a:rPr>
              <a:t> </a:t>
            </a:r>
          </a:p>
        </p:txBody>
      </p:sp>
    </p:spTree>
    <p:extLst>
      <p:ext uri="{BB962C8B-B14F-4D97-AF65-F5344CB8AC3E}">
        <p14:creationId xmlns:p14="http://schemas.microsoft.com/office/powerpoint/2010/main" val="1947159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fld id="{8063A30C-6996-481E-8DC8-FCA8A79B1205}" type="slidenum">
              <a:rPr lang="en-GB">
                <a:latin typeface="Times New Roman" panose="02020603050405020304" pitchFamily="18" charset="0"/>
              </a:rPr>
              <a:pPr/>
              <a:t>9</a:t>
            </a:fld>
            <a:endParaRPr lang="en-GB">
              <a:latin typeface="Times New Roman" panose="02020603050405020304"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smtClean="0"/>
          </a:p>
        </p:txBody>
      </p:sp>
    </p:spTree>
    <p:extLst>
      <p:ext uri="{BB962C8B-B14F-4D97-AF65-F5344CB8AC3E}">
        <p14:creationId xmlns:p14="http://schemas.microsoft.com/office/powerpoint/2010/main" val="694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fld id="{0DBEB812-6999-47E0-A5EA-54C8F200EE50}" type="slidenum">
              <a:rPr lang="en-GB">
                <a:latin typeface="Times New Roman" panose="02020603050405020304" pitchFamily="18" charset="0"/>
              </a:rPr>
              <a:pPr/>
              <a:t>10</a:t>
            </a:fld>
            <a:endParaRPr lang="en-GB">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smtClean="0"/>
              <a:t>Activation of the host cells results in the transcription of viral DNA into messenger RNA (mRNA), which is then translated into viral proteins. The new viral RNA forms the genetic material of the next generation of viruses. The viral RNA and viral proteins assemble at the cell membrane into a new virus. Amongst the viral proteins is HIV protease, which is required to process other HIV proteins into their functional forms. The viral RNA and viral proteins assemble at the cell membrane into a new virus. Following assembly at the cell surface, the virus then buds forth from the cell and is released to infect another cell. CD4 cells are destroyed in this process</a:t>
            </a:r>
          </a:p>
          <a:p>
            <a:pPr>
              <a:spcBef>
                <a:spcPct val="0"/>
              </a:spcBef>
            </a:pPr>
            <a:endParaRPr lang="en-US" smtClean="0"/>
          </a:p>
        </p:txBody>
      </p:sp>
    </p:spTree>
    <p:extLst>
      <p:ext uri="{BB962C8B-B14F-4D97-AF65-F5344CB8AC3E}">
        <p14:creationId xmlns:p14="http://schemas.microsoft.com/office/powerpoint/2010/main" val="2842235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47FD6025-B20D-4B52-9695-8C23532AEF57}" type="slidenum">
              <a:rPr lang="en-US" smtClean="0">
                <a:latin typeface="Arial" charset="0"/>
              </a:rPr>
              <a:pPr/>
              <a:t>11</a:t>
            </a:fld>
            <a:endParaRPr lang="en-US" smtClean="0">
              <a:latin typeface="Arial"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r>
              <a:rPr lang="en-GB" dirty="0" smtClean="0">
                <a:latin typeface="Arial" charset="0"/>
              </a:rPr>
              <a:t>The virus binds to the CD4 receptor on the cell’s membrane. </a:t>
            </a:r>
          </a:p>
          <a:p>
            <a:pPr eaLnBrk="1" hangingPunct="1"/>
            <a:r>
              <a:rPr lang="en-GB" dirty="0" smtClean="0">
                <a:latin typeface="Arial" charset="0"/>
              </a:rPr>
              <a:t>Interactions with co-receptors (CCR5 or CXCR4)take place- Individuals who have mutations of CCR5 are very resistant to HIV</a:t>
            </a:r>
          </a:p>
          <a:p>
            <a:pPr eaLnBrk="1" hangingPunct="1"/>
            <a:r>
              <a:rPr lang="en-GB" dirty="0" smtClean="0">
                <a:latin typeface="Arial" charset="0"/>
              </a:rPr>
              <a:t>Leading to anchorage of the virus</a:t>
            </a:r>
          </a:p>
          <a:p>
            <a:pPr eaLnBrk="1" hangingPunct="1"/>
            <a:r>
              <a:rPr lang="en-GB" dirty="0" smtClean="0">
                <a:latin typeface="Arial" charset="0"/>
              </a:rPr>
              <a:t>Then fusion of the virus with the membrane</a:t>
            </a:r>
          </a:p>
          <a:p>
            <a:pPr eaLnBrk="1" hangingPunct="1"/>
            <a:r>
              <a:rPr lang="en-GB" dirty="0" smtClean="0">
                <a:latin typeface="Arial" charset="0"/>
              </a:rPr>
              <a:t>When fusion is complete, the virus enters the cell.</a:t>
            </a:r>
            <a:endParaRPr lang="it-IT" dirty="0" smtClean="0">
              <a:latin typeface="Arial" charset="0"/>
            </a:endParaRPr>
          </a:p>
        </p:txBody>
      </p:sp>
    </p:spTree>
    <p:extLst>
      <p:ext uri="{BB962C8B-B14F-4D97-AF65-F5344CB8AC3E}">
        <p14:creationId xmlns:p14="http://schemas.microsoft.com/office/powerpoint/2010/main" val="350627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dirty="0" smtClean="0">
                <a:latin typeface="Arial" charset="0"/>
              </a:rPr>
              <a:t>The virus binds to the CD4 receptor on the cell’s membrane. </a:t>
            </a:r>
          </a:p>
          <a:p>
            <a:pPr eaLnBrk="1" hangingPunct="1"/>
            <a:r>
              <a:rPr lang="en-GB" dirty="0" smtClean="0">
                <a:latin typeface="Arial" charset="0"/>
              </a:rPr>
              <a:t>Interactions with co-receptors (CCR5 or CXCR4)take place- Individuals who have mutations of CCR5 are very resistant to HIV</a:t>
            </a:r>
          </a:p>
          <a:p>
            <a:pPr eaLnBrk="1" hangingPunct="1"/>
            <a:r>
              <a:rPr lang="en-GB" dirty="0" smtClean="0">
                <a:latin typeface="Arial" charset="0"/>
              </a:rPr>
              <a:t>Leading to anchorage of the virus</a:t>
            </a:r>
          </a:p>
          <a:p>
            <a:pPr eaLnBrk="1" hangingPunct="1"/>
            <a:r>
              <a:rPr lang="en-GB" dirty="0" smtClean="0">
                <a:latin typeface="Arial" charset="0"/>
              </a:rPr>
              <a:t>Then fusion of the virus with the membrane</a:t>
            </a:r>
          </a:p>
          <a:p>
            <a:pPr eaLnBrk="1" hangingPunct="1"/>
            <a:r>
              <a:rPr lang="en-GB" dirty="0" smtClean="0">
                <a:latin typeface="Arial" charset="0"/>
              </a:rPr>
              <a:t>When fusion is complete, the virus enters the cell.</a:t>
            </a:r>
            <a:endParaRPr lang="it-IT" dirty="0" smtClean="0">
              <a:latin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681849DC-F811-49B9-8E1B-41418203A790}" type="slidenum">
              <a:rPr lang="en-US" smtClean="0"/>
              <a:pPr>
                <a:defRPr/>
              </a:pPr>
              <a:t>12</a:t>
            </a:fld>
            <a:endParaRPr lang="en-US"/>
          </a:p>
        </p:txBody>
      </p:sp>
    </p:spTree>
    <p:extLst>
      <p:ext uri="{BB962C8B-B14F-4D97-AF65-F5344CB8AC3E}">
        <p14:creationId xmlns:p14="http://schemas.microsoft.com/office/powerpoint/2010/main" val="3940551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B7B4FAC-0E07-4485-AC6C-FBD23C178B74}" type="slidenum">
              <a:rPr lang="en-US" smtClean="0">
                <a:latin typeface="Arial" charset="0"/>
              </a:rPr>
              <a:pPr/>
              <a:t>13</a:t>
            </a:fld>
            <a:endParaRPr lang="en-US" smtClean="0">
              <a:latin typeface="Arial"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buFontTx/>
              <a:buChar char="-"/>
            </a:pPr>
            <a:r>
              <a:rPr lang="en-GB" dirty="0" smtClean="0">
                <a:latin typeface="Arial" charset="0"/>
              </a:rPr>
              <a:t>The viral lifecycle is important when talking about drugs to fight HIV</a:t>
            </a:r>
          </a:p>
          <a:p>
            <a:pPr marL="685889" lvl="1" indent="-297650" eaLnBrk="1" hangingPunct="1">
              <a:buFontTx/>
              <a:buChar char="-"/>
            </a:pPr>
            <a:r>
              <a:rPr lang="en-GB" dirty="0" smtClean="0">
                <a:latin typeface="Arial" charset="0"/>
              </a:rPr>
              <a:t>New drugs under development target different parts of the Lifecycle</a:t>
            </a:r>
          </a:p>
          <a:p>
            <a:pPr marL="685889" lvl="1" indent="-297650" eaLnBrk="1" hangingPunct="1">
              <a:buFontTx/>
              <a:buChar char="-"/>
            </a:pPr>
            <a:r>
              <a:rPr lang="en-GB" dirty="0" smtClean="0">
                <a:latin typeface="Arial" charset="0"/>
              </a:rPr>
              <a:t>Fusion: Fusion Inhibitors – </a:t>
            </a:r>
            <a:r>
              <a:rPr lang="en-GB" dirty="0" err="1" smtClean="0">
                <a:latin typeface="Arial" charset="0"/>
              </a:rPr>
              <a:t>Enfuvirtide</a:t>
            </a:r>
            <a:r>
              <a:rPr lang="en-GB" dirty="0" smtClean="0">
                <a:latin typeface="Arial" charset="0"/>
              </a:rPr>
              <a:t> (</a:t>
            </a:r>
            <a:r>
              <a:rPr lang="en-GB" dirty="0" err="1" smtClean="0">
                <a:latin typeface="Arial" charset="0"/>
              </a:rPr>
              <a:t>Fuzeon</a:t>
            </a:r>
            <a:r>
              <a:rPr lang="en-GB" dirty="0" smtClean="0">
                <a:latin typeface="Arial" charset="0"/>
              </a:rPr>
              <a:t>)</a:t>
            </a:r>
          </a:p>
          <a:p>
            <a:pPr marL="685889" lvl="1" indent="-297650" eaLnBrk="1" hangingPunct="1">
              <a:buFontTx/>
              <a:buChar char="-"/>
            </a:pPr>
            <a:r>
              <a:rPr lang="en-GB" dirty="0" smtClean="0">
                <a:latin typeface="Arial" charset="0"/>
              </a:rPr>
              <a:t>Reverse Transcriptase: Is targeted by three drug classes the NNRTI, the NRTI, the nucleotide RTI (We will talk about extensively later)</a:t>
            </a:r>
          </a:p>
          <a:p>
            <a:pPr marL="685889" lvl="1" indent="-297650" eaLnBrk="1" hangingPunct="1">
              <a:buFontTx/>
              <a:buChar char="-"/>
            </a:pPr>
            <a:r>
              <a:rPr lang="en-GB" dirty="0" smtClean="0">
                <a:latin typeface="Arial" charset="0"/>
              </a:rPr>
              <a:t>Viral </a:t>
            </a:r>
            <a:r>
              <a:rPr lang="en-GB" dirty="0" err="1" smtClean="0">
                <a:latin typeface="Arial" charset="0"/>
              </a:rPr>
              <a:t>Integrase</a:t>
            </a:r>
            <a:endParaRPr lang="en-GB" dirty="0" smtClean="0">
              <a:latin typeface="Arial" charset="0"/>
            </a:endParaRPr>
          </a:p>
          <a:p>
            <a:pPr marL="685889" lvl="1" indent="-297650" eaLnBrk="1" hangingPunct="1">
              <a:buFontTx/>
              <a:buChar char="-"/>
            </a:pPr>
            <a:r>
              <a:rPr lang="en-GB" dirty="0" smtClean="0">
                <a:latin typeface="Arial" charset="0"/>
              </a:rPr>
              <a:t>Viral Regulatory Proteins</a:t>
            </a:r>
          </a:p>
          <a:p>
            <a:pPr marL="685889" lvl="1" indent="-297650" eaLnBrk="1" hangingPunct="1">
              <a:buFontTx/>
              <a:buChar char="-"/>
            </a:pPr>
            <a:r>
              <a:rPr lang="en-GB" dirty="0" smtClean="0">
                <a:latin typeface="Arial" charset="0"/>
              </a:rPr>
              <a:t>Viral Protease: Is targeted by Protease Inhibitors (We will talk about these extensively later)</a:t>
            </a:r>
          </a:p>
          <a:p>
            <a:pPr eaLnBrk="1" hangingPunct="1"/>
            <a:r>
              <a:rPr lang="en-US" dirty="0" smtClean="0">
                <a:latin typeface="Arial" charset="0"/>
              </a:rPr>
              <a:t>		HIV proteins </a:t>
            </a:r>
          </a:p>
          <a:p>
            <a:pPr marL="685889" lvl="1" indent="-297650" eaLnBrk="1" hangingPunct="1"/>
            <a:r>
              <a:rPr lang="en-US" sz="1400" dirty="0" smtClean="0">
                <a:latin typeface="Arial" charset="0"/>
              </a:rPr>
              <a:t>			Made as “</a:t>
            </a:r>
            <a:r>
              <a:rPr lang="en-US" sz="1400" dirty="0" err="1" smtClean="0">
                <a:latin typeface="Arial" charset="0"/>
              </a:rPr>
              <a:t>polyproteins</a:t>
            </a:r>
            <a:r>
              <a:rPr lang="en-US" sz="1400" dirty="0" smtClean="0">
                <a:latin typeface="Arial" charset="0"/>
              </a:rPr>
              <a:t>” </a:t>
            </a:r>
          </a:p>
          <a:p>
            <a:pPr lvl="2" eaLnBrk="1" hangingPunct="1"/>
            <a:r>
              <a:rPr lang="en-US" sz="1400" dirty="0" smtClean="0">
                <a:latin typeface="Arial" charset="0"/>
              </a:rPr>
              <a:t>				Multiple proteins attached to each other</a:t>
            </a:r>
          </a:p>
          <a:p>
            <a:pPr lvl="2" eaLnBrk="1" hangingPunct="1"/>
            <a:r>
              <a:rPr lang="en-US" sz="1400" dirty="0" smtClean="0">
                <a:latin typeface="Arial" charset="0"/>
              </a:rPr>
              <a:t>			Must be cleaved to form functional proteins</a:t>
            </a:r>
          </a:p>
          <a:p>
            <a:pPr lvl="2" eaLnBrk="1" hangingPunct="1"/>
            <a:r>
              <a:rPr lang="en-US" sz="1400" dirty="0" smtClean="0">
                <a:latin typeface="Arial" charset="0"/>
              </a:rPr>
              <a:t>			Protease cleaves </a:t>
            </a:r>
            <a:r>
              <a:rPr lang="en-US" sz="1400" dirty="0" err="1" smtClean="0">
                <a:latin typeface="Arial" charset="0"/>
              </a:rPr>
              <a:t>polyproteins</a:t>
            </a:r>
            <a:r>
              <a:rPr lang="en-US" dirty="0" err="1" smtClean="0">
                <a:latin typeface="Arial" charset="0"/>
              </a:rPr>
              <a:t>Fusion</a:t>
            </a:r>
            <a:r>
              <a:rPr lang="en-US" dirty="0" smtClean="0">
                <a:latin typeface="Arial" charset="0"/>
              </a:rPr>
              <a:t> inhibitor already in use, T20 (</a:t>
            </a:r>
            <a:r>
              <a:rPr lang="en-US" dirty="0" err="1" smtClean="0">
                <a:latin typeface="Arial" charset="0"/>
              </a:rPr>
              <a:t>Enfuvirtide</a:t>
            </a:r>
            <a:r>
              <a:rPr lang="en-US" dirty="0" smtClean="0">
                <a:latin typeface="Arial" charset="0"/>
              </a:rPr>
              <a:t>), effective. Currently used mainly in salvage therapy; needs to be given SC</a:t>
            </a:r>
          </a:p>
          <a:p>
            <a:pPr eaLnBrk="1" hangingPunct="1">
              <a:buFontTx/>
              <a:buChar char="•"/>
            </a:pPr>
            <a:r>
              <a:rPr lang="en-US" dirty="0" smtClean="0">
                <a:latin typeface="Arial" charset="0"/>
              </a:rPr>
              <a:t>Other entry inhibitors in development include the </a:t>
            </a:r>
            <a:r>
              <a:rPr lang="en-US" dirty="0" err="1" smtClean="0">
                <a:latin typeface="Arial" charset="0"/>
              </a:rPr>
              <a:t>chemokine</a:t>
            </a:r>
            <a:r>
              <a:rPr lang="en-US" dirty="0" smtClean="0">
                <a:latin typeface="Arial" charset="0"/>
              </a:rPr>
              <a:t> co-receptor inhibitors, CD4 receptors and other fusion inhibitors</a:t>
            </a:r>
          </a:p>
          <a:p>
            <a:pPr eaLnBrk="1" hangingPunct="1">
              <a:buFontTx/>
              <a:buChar char="•"/>
            </a:pPr>
            <a:r>
              <a:rPr lang="en-US" dirty="0" smtClean="0">
                <a:latin typeface="Arial" charset="0"/>
              </a:rPr>
              <a:t>NRTI drugs prevent viral DNA production by incorporating themselves into the newly forming DNA.</a:t>
            </a:r>
          </a:p>
          <a:p>
            <a:pPr eaLnBrk="1" hangingPunct="1">
              <a:buFontTx/>
              <a:buChar char="•"/>
            </a:pPr>
            <a:r>
              <a:rPr lang="en-US" dirty="0" smtClean="0">
                <a:latin typeface="Arial" charset="0"/>
              </a:rPr>
              <a:t>NNRTI drugs attach themselves to the viral enzyme reverse transcriptase, blocking its mechanism and making it unable to produce viral DNA</a:t>
            </a:r>
          </a:p>
          <a:p>
            <a:pPr eaLnBrk="1" hangingPunct="1">
              <a:buFontTx/>
              <a:buChar char="•"/>
            </a:pPr>
            <a:r>
              <a:rPr lang="en-US" dirty="0" smtClean="0">
                <a:latin typeface="Arial" charset="0"/>
              </a:rPr>
              <a:t>To make the virus infectious it is essential that new viral proteins are cut and structured correctly. Protease inhibitors work by blocking the site where the cutting takes place, preventing the new virus from maturing and infecting any other cells.</a:t>
            </a:r>
          </a:p>
          <a:p>
            <a:pPr eaLnBrk="1" hangingPunct="1">
              <a:buFontTx/>
              <a:buChar char="•"/>
            </a:pPr>
            <a:endParaRPr lang="en-US" dirty="0" smtClean="0">
              <a:latin typeface="Arial" charset="0"/>
            </a:endParaRPr>
          </a:p>
        </p:txBody>
      </p:sp>
    </p:spTree>
    <p:extLst>
      <p:ext uri="{BB962C8B-B14F-4D97-AF65-F5344CB8AC3E}">
        <p14:creationId xmlns:p14="http://schemas.microsoft.com/office/powerpoint/2010/main" val="1433223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86B28D04-097D-4BA9-8E39-359DA0FD4624}" type="slidenum">
              <a:rPr lang="en-US" smtClean="0"/>
              <a:pPr/>
              <a:t>20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63663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31574EB-A535-4928-BB8C-68046846C788}" type="slidenum">
              <a:rPr lang="en-US" smtClean="0"/>
              <a:pPr/>
              <a:t>21</a:t>
            </a:fld>
            <a:endParaRPr 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783445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7F084E6B-5CEF-41E9-86C6-C2685E8A5E67}" type="slidenum">
              <a:rPr lang="en-US" smtClean="0"/>
              <a:pPr/>
              <a:t>22</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14667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8851" name="Rectangle 1027"/>
          <p:cNvSpPr>
            <a:spLocks noGrp="1" noChangeArrowheads="1"/>
          </p:cNvSpPr>
          <p:nvPr>
            <p:ph type="ctrTitle"/>
          </p:nvPr>
        </p:nvSpPr>
        <p:spPr>
          <a:xfrm>
            <a:off x="609600" y="990600"/>
            <a:ext cx="7848600" cy="1752600"/>
          </a:xfrm>
        </p:spPr>
        <p:txBody>
          <a:bodyPr/>
          <a:lstStyle>
            <a:lvl1pPr>
              <a:defRPr sz="5400"/>
            </a:lvl1pPr>
          </a:lstStyle>
          <a:p>
            <a:r>
              <a:rPr lang="en-US" smtClean="0"/>
              <a:t>Click to edit Master title style</a:t>
            </a:r>
            <a:endParaRPr lang="en-US"/>
          </a:p>
        </p:txBody>
      </p:sp>
      <p:sp>
        <p:nvSpPr>
          <p:cNvPr id="78852" name="Rectangle 1028"/>
          <p:cNvSpPr>
            <a:spLocks noGrp="1" noChangeArrowheads="1"/>
          </p:cNvSpPr>
          <p:nvPr>
            <p:ph type="subTitle" idx="1"/>
          </p:nvPr>
        </p:nvSpPr>
        <p:spPr>
          <a:xfrm>
            <a:off x="1371600" y="2971800"/>
            <a:ext cx="6400800" cy="1752600"/>
          </a:xfrm>
        </p:spPr>
        <p:txBody>
          <a:bodyPr/>
          <a:lstStyle>
            <a:lvl1pPr algn="ctr">
              <a:defRPr/>
            </a:lvl1pPr>
          </a:lstStyle>
          <a:p>
            <a:r>
              <a:rPr lang="en-US" smtClean="0"/>
              <a:t>Click to edit Master subtitle style</a:t>
            </a:r>
            <a:endParaRPr lang="en-US"/>
          </a:p>
        </p:txBody>
      </p:sp>
      <p:sp>
        <p:nvSpPr>
          <p:cNvPr id="4" name="Rectangle 1033"/>
          <p:cNvSpPr>
            <a:spLocks noGrp="1" noChangeArrowheads="1"/>
          </p:cNvSpPr>
          <p:nvPr>
            <p:ph type="ftr" sz="quarter" idx="10"/>
          </p:nvPr>
        </p:nvSpPr>
        <p:spPr bwMode="auto">
          <a:xfrm>
            <a:off x="3048000" y="6477000"/>
            <a:ext cx="2895600" cy="2286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200" b="1">
                <a:solidFill>
                  <a:schemeClr val="bg1"/>
                </a:solidFill>
                <a:latin typeface="+mn-lt"/>
              </a:defRPr>
            </a:lvl1pPr>
          </a:lstStyle>
          <a:p>
            <a:pPr>
              <a:defRPr/>
            </a:pPr>
            <a:endParaRPr lang="en-US"/>
          </a:p>
        </p:txBody>
      </p:sp>
      <p:sp>
        <p:nvSpPr>
          <p:cNvPr id="5" name="Rectangle 1034"/>
          <p:cNvSpPr>
            <a:spLocks noGrp="1" noChangeArrowheads="1"/>
          </p:cNvSpPr>
          <p:nvPr>
            <p:ph type="sldNum" sz="quarter" idx="11"/>
          </p:nvPr>
        </p:nvSpPr>
        <p:spPr/>
        <p:txBody>
          <a:bodyPr/>
          <a:lstStyle>
            <a:lvl1pPr>
              <a:defRPr/>
            </a:lvl1pPr>
          </a:lstStyle>
          <a:p>
            <a:pPr>
              <a:defRPr/>
            </a:pPr>
            <a:fld id="{F5599C52-E71F-4AD9-B5FD-81EB2FA9998B}" type="slidenum">
              <a:rPr lang="en-US" smtClean="0"/>
              <a:pPr>
                <a:defRPr/>
              </a:pPr>
              <a:t>‹#›</a:t>
            </a:fld>
            <a:endParaRPr lang="en-US"/>
          </a:p>
        </p:txBody>
      </p:sp>
    </p:spTree>
    <p:extLst>
      <p:ext uri="{BB962C8B-B14F-4D97-AF65-F5344CB8AC3E}">
        <p14:creationId xmlns:p14="http://schemas.microsoft.com/office/powerpoint/2010/main" val="3236161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F1862E8C-36FA-4685-AF67-C9434E6DC0CB}" type="slidenum">
              <a:rPr lang="en-US" smtClean="0"/>
              <a:pPr>
                <a:defRPr/>
              </a:pPr>
              <a:t>‹#›</a:t>
            </a:fld>
            <a:endParaRPr lang="en-US"/>
          </a:p>
        </p:txBody>
      </p:sp>
    </p:spTree>
    <p:extLst>
      <p:ext uri="{BB962C8B-B14F-4D97-AF65-F5344CB8AC3E}">
        <p14:creationId xmlns:p14="http://schemas.microsoft.com/office/powerpoint/2010/main" val="299874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3EF21407-3E23-4C81-9742-70BEF76E90E6}" type="slidenum">
              <a:rPr lang="en-US" smtClean="0"/>
              <a:pPr>
                <a:defRPr/>
              </a:pPr>
              <a:t>‹#›</a:t>
            </a:fld>
            <a:endParaRPr lang="en-US"/>
          </a:p>
        </p:txBody>
      </p:sp>
    </p:spTree>
    <p:extLst>
      <p:ext uri="{BB962C8B-B14F-4D97-AF65-F5344CB8AC3E}">
        <p14:creationId xmlns:p14="http://schemas.microsoft.com/office/powerpoint/2010/main" val="827827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r>
              <a:rPr lang="en-US" noProof="0" smtClean="0"/>
              <a:t>Click icon to add table</a:t>
            </a:r>
            <a:endParaRPr lang="en-US" noProof="0"/>
          </a:p>
        </p:txBody>
      </p:sp>
      <p:sp>
        <p:nvSpPr>
          <p:cNvPr id="4" name="Rectangle 8"/>
          <p:cNvSpPr>
            <a:spLocks noGrp="1" noChangeArrowheads="1"/>
          </p:cNvSpPr>
          <p:nvPr>
            <p:ph type="sldNum" sz="quarter" idx="10"/>
          </p:nvPr>
        </p:nvSpPr>
        <p:spPr>
          <a:ln/>
        </p:spPr>
        <p:txBody>
          <a:bodyPr/>
          <a:lstStyle>
            <a:lvl1pPr>
              <a:defRPr/>
            </a:lvl1pPr>
          </a:lstStyle>
          <a:p>
            <a:pPr>
              <a:defRPr/>
            </a:pPr>
            <a:fld id="{01722D8D-E9FF-434E-BF37-00073A2C5750}" type="slidenum">
              <a:rPr lang="en-US" smtClean="0"/>
              <a:pPr>
                <a:defRPr/>
              </a:pPr>
              <a:t>‹#›</a:t>
            </a:fld>
            <a:endParaRPr lang="en-US"/>
          </a:p>
        </p:txBody>
      </p:sp>
    </p:spTree>
    <p:extLst>
      <p:ext uri="{BB962C8B-B14F-4D97-AF65-F5344CB8AC3E}">
        <p14:creationId xmlns:p14="http://schemas.microsoft.com/office/powerpoint/2010/main" val="3481873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sldNum" sz="quarter" idx="10"/>
          </p:nvPr>
        </p:nvSpPr>
        <p:spPr>
          <a:ln/>
        </p:spPr>
        <p:txBody>
          <a:bodyPr/>
          <a:lstStyle>
            <a:lvl1pPr>
              <a:defRPr/>
            </a:lvl1pPr>
          </a:lstStyle>
          <a:p>
            <a:pPr>
              <a:defRPr/>
            </a:pPr>
            <a:fld id="{D69C6611-ADE5-463C-90BE-C416CA73B855}" type="slidenum">
              <a:rPr lang="en-US" smtClean="0"/>
              <a:pPr>
                <a:defRPr/>
              </a:pPr>
              <a:t>‹#›</a:t>
            </a:fld>
            <a:endParaRPr lang="en-US"/>
          </a:p>
        </p:txBody>
      </p:sp>
    </p:spTree>
    <p:extLst>
      <p:ext uri="{BB962C8B-B14F-4D97-AF65-F5344CB8AC3E}">
        <p14:creationId xmlns:p14="http://schemas.microsoft.com/office/powerpoint/2010/main" val="261778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726138F0-79EE-4152-8854-3A6481504350}" type="slidenum">
              <a:rPr lang="en-US" smtClean="0"/>
              <a:pPr>
                <a:defRPr/>
              </a:pPr>
              <a:t>‹#›</a:t>
            </a:fld>
            <a:endParaRPr lang="en-US"/>
          </a:p>
        </p:txBody>
      </p:sp>
    </p:spTree>
    <p:extLst>
      <p:ext uri="{BB962C8B-B14F-4D97-AF65-F5344CB8AC3E}">
        <p14:creationId xmlns:p14="http://schemas.microsoft.com/office/powerpoint/2010/main" val="30583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sldNum" sz="quarter" idx="10"/>
          </p:nvPr>
        </p:nvSpPr>
        <p:spPr>
          <a:ln/>
        </p:spPr>
        <p:txBody>
          <a:bodyPr/>
          <a:lstStyle>
            <a:lvl1pPr>
              <a:defRPr/>
            </a:lvl1pPr>
          </a:lstStyle>
          <a:p>
            <a:pPr>
              <a:defRPr/>
            </a:pPr>
            <a:fld id="{78E0716C-9653-4DF6-A3B1-77202ECD4FA6}" type="slidenum">
              <a:rPr lang="en-US" smtClean="0"/>
              <a:pPr>
                <a:defRPr/>
              </a:pPr>
              <a:t>‹#›</a:t>
            </a:fld>
            <a:endParaRPr lang="en-US"/>
          </a:p>
        </p:txBody>
      </p:sp>
    </p:spTree>
    <p:extLst>
      <p:ext uri="{BB962C8B-B14F-4D97-AF65-F5344CB8AC3E}">
        <p14:creationId xmlns:p14="http://schemas.microsoft.com/office/powerpoint/2010/main" val="318613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sldNum" sz="quarter" idx="10"/>
          </p:nvPr>
        </p:nvSpPr>
        <p:spPr>
          <a:ln/>
        </p:spPr>
        <p:txBody>
          <a:bodyPr/>
          <a:lstStyle>
            <a:lvl1pPr>
              <a:defRPr/>
            </a:lvl1pPr>
          </a:lstStyle>
          <a:p>
            <a:pPr>
              <a:defRPr/>
            </a:pPr>
            <a:fld id="{79C6A2CC-4467-4DCF-BF5C-E6C27023D2FA}" type="slidenum">
              <a:rPr lang="en-US" smtClean="0"/>
              <a:pPr>
                <a:defRPr/>
              </a:pPr>
              <a:t>‹#›</a:t>
            </a:fld>
            <a:endParaRPr lang="en-US"/>
          </a:p>
        </p:txBody>
      </p:sp>
    </p:spTree>
    <p:extLst>
      <p:ext uri="{BB962C8B-B14F-4D97-AF65-F5344CB8AC3E}">
        <p14:creationId xmlns:p14="http://schemas.microsoft.com/office/powerpoint/2010/main" val="3736082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sldNum" sz="quarter" idx="10"/>
          </p:nvPr>
        </p:nvSpPr>
        <p:spPr>
          <a:ln/>
        </p:spPr>
        <p:txBody>
          <a:bodyPr/>
          <a:lstStyle>
            <a:lvl1pPr>
              <a:defRPr/>
            </a:lvl1pPr>
          </a:lstStyle>
          <a:p>
            <a:pPr>
              <a:defRPr/>
            </a:pPr>
            <a:fld id="{1294C9EC-DF8E-4E59-AFA4-43CBC165B3A4}" type="slidenum">
              <a:rPr lang="en-US" smtClean="0"/>
              <a:pPr>
                <a:defRPr/>
              </a:pPr>
              <a:t>‹#›</a:t>
            </a:fld>
            <a:endParaRPr lang="en-US"/>
          </a:p>
        </p:txBody>
      </p:sp>
    </p:spTree>
    <p:extLst>
      <p:ext uri="{BB962C8B-B14F-4D97-AF65-F5344CB8AC3E}">
        <p14:creationId xmlns:p14="http://schemas.microsoft.com/office/powerpoint/2010/main" val="4126737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EC998AB7-5E38-4CEC-9DD3-48963CEBD703}" type="slidenum">
              <a:rPr lang="en-US" smtClean="0"/>
              <a:pPr>
                <a:defRPr/>
              </a:pPr>
              <a:t>‹#›</a:t>
            </a:fld>
            <a:endParaRPr lang="en-US"/>
          </a:p>
        </p:txBody>
      </p:sp>
    </p:spTree>
    <p:extLst>
      <p:ext uri="{BB962C8B-B14F-4D97-AF65-F5344CB8AC3E}">
        <p14:creationId xmlns:p14="http://schemas.microsoft.com/office/powerpoint/2010/main" val="3155151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C8AFB578-9460-4DEE-8A8B-FD2B508318B2}" type="slidenum">
              <a:rPr lang="en-US" smtClean="0"/>
              <a:pPr>
                <a:defRPr/>
              </a:pPr>
              <a:t>‹#›</a:t>
            </a:fld>
            <a:endParaRPr lang="en-US"/>
          </a:p>
        </p:txBody>
      </p:sp>
    </p:spTree>
    <p:extLst>
      <p:ext uri="{BB962C8B-B14F-4D97-AF65-F5344CB8AC3E}">
        <p14:creationId xmlns:p14="http://schemas.microsoft.com/office/powerpoint/2010/main" val="1667096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2964D2CE-6743-4D7F-B3BA-51F6781C36B4}" type="slidenum">
              <a:rPr lang="en-US" smtClean="0"/>
              <a:pPr>
                <a:defRPr/>
              </a:pPr>
              <a:t>‹#›</a:t>
            </a:fld>
            <a:endParaRPr lang="en-US"/>
          </a:p>
        </p:txBody>
      </p:sp>
    </p:spTree>
    <p:extLst>
      <p:ext uri="{BB962C8B-B14F-4D97-AF65-F5344CB8AC3E}">
        <p14:creationId xmlns:p14="http://schemas.microsoft.com/office/powerpoint/2010/main" val="1773622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4"/>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endParaRPr lang="en-US" altLang="en-US" smtClean="0"/>
          </a:p>
        </p:txBody>
      </p:sp>
      <p:sp>
        <p:nvSpPr>
          <p:cNvPr id="77832" name="Rectangle 8"/>
          <p:cNvSpPr>
            <a:spLocks noGrp="1" noChangeArrowheads="1"/>
          </p:cNvSpPr>
          <p:nvPr>
            <p:ph type="sldNum" sz="quarter" idx="4"/>
          </p:nvPr>
        </p:nvSpPr>
        <p:spPr bwMode="auto">
          <a:xfrm>
            <a:off x="7086600" y="6629400"/>
            <a:ext cx="19050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bg1"/>
                </a:solidFill>
                <a:latin typeface="CG Omega" pitchFamily="34" charset="0"/>
              </a:defRPr>
            </a:lvl1pPr>
          </a:lstStyle>
          <a:p>
            <a:pPr>
              <a:defRPr/>
            </a:pPr>
            <a:fld id="{169ECC7C-FB24-403A-BDB0-31B90DC83856}" type="slidenum">
              <a:rPr lang="en-US" smtClean="0"/>
              <a:pPr>
                <a:defRPr/>
              </a:pPr>
              <a:t>‹#›</a:t>
            </a:fld>
            <a:endParaRPr lang="en-US"/>
          </a:p>
        </p:txBody>
      </p:sp>
      <p:graphicFrame>
        <p:nvGraphicFramePr>
          <p:cNvPr id="1029" name="Object 9"/>
          <p:cNvGraphicFramePr>
            <a:graphicFrameLocks noChangeAspect="1"/>
          </p:cNvGraphicFramePr>
          <p:nvPr/>
        </p:nvGraphicFramePr>
        <p:xfrm>
          <a:off x="4114800" y="5715000"/>
          <a:ext cx="914400" cy="774700"/>
        </p:xfrm>
        <a:graphic>
          <a:graphicData uri="http://schemas.openxmlformats.org/presentationml/2006/ole">
            <mc:AlternateContent xmlns:mc="http://schemas.openxmlformats.org/markup-compatibility/2006">
              <mc:Choice xmlns:v="urn:schemas-microsoft-com:vml" Requires="v">
                <p:oleObj spid="_x0000_s8201" r:id="rId15" imgW="9525" imgH="9525" progId="CorelDRAW.Graphic.9">
                  <p:embed/>
                </p:oleObj>
              </mc:Choice>
              <mc:Fallback>
                <p:oleObj r:id="rId15" imgW="9525" imgH="9525" progId="CorelDRAW.Graphic.9">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114800" y="5715000"/>
                        <a:ext cx="91440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Text Box 10"/>
          <p:cNvSpPr txBox="1">
            <a:spLocks noChangeArrowheads="1"/>
          </p:cNvSpPr>
          <p:nvPr/>
        </p:nvSpPr>
        <p:spPr bwMode="auto">
          <a:xfrm>
            <a:off x="3352800" y="6553200"/>
            <a:ext cx="243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ct val="50000"/>
              </a:spcBef>
            </a:pPr>
            <a:r>
              <a:rPr lang="en-GB" sz="1400" b="1">
                <a:latin typeface="Arial" panose="020B0604020202020204" pitchFamily="34" charset="0"/>
              </a:rPr>
              <a:t>MINISTRY OF HEALTH</a:t>
            </a:r>
          </a:p>
        </p:txBody>
      </p:sp>
    </p:spTree>
    <p:extLst>
      <p:ext uri="{BB962C8B-B14F-4D97-AF65-F5344CB8AC3E}">
        <p14:creationId xmlns:p14="http://schemas.microsoft.com/office/powerpoint/2010/main" val="35458348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ftr="0" dt="0"/>
  <p:txStyles>
    <p:titleStyle>
      <a:lvl1pPr algn="ctr" rtl="0" eaLnBrk="1" fontAlgn="base" hangingPunct="1">
        <a:spcBef>
          <a:spcPct val="0"/>
        </a:spcBef>
        <a:spcAft>
          <a:spcPct val="0"/>
        </a:spcAft>
        <a:defRPr sz="4000" b="1">
          <a:solidFill>
            <a:schemeClr val="tx2"/>
          </a:solidFill>
          <a:latin typeface="+mj-lt"/>
          <a:ea typeface="+mj-ea"/>
          <a:cs typeface="+mj-cs"/>
        </a:defRPr>
      </a:lvl1pPr>
      <a:lvl2pPr algn="ctr" rtl="0" eaLnBrk="1" fontAlgn="base" hangingPunct="1">
        <a:spcBef>
          <a:spcPct val="0"/>
        </a:spcBef>
        <a:spcAft>
          <a:spcPct val="0"/>
        </a:spcAft>
        <a:defRPr sz="4000" b="1">
          <a:solidFill>
            <a:schemeClr val="tx2"/>
          </a:solidFill>
          <a:latin typeface="CG Omega" pitchFamily="34" charset="0"/>
        </a:defRPr>
      </a:lvl2pPr>
      <a:lvl3pPr algn="ctr" rtl="0" eaLnBrk="1" fontAlgn="base" hangingPunct="1">
        <a:spcBef>
          <a:spcPct val="0"/>
        </a:spcBef>
        <a:spcAft>
          <a:spcPct val="0"/>
        </a:spcAft>
        <a:defRPr sz="4000" b="1">
          <a:solidFill>
            <a:schemeClr val="tx2"/>
          </a:solidFill>
          <a:latin typeface="CG Omega" pitchFamily="34" charset="0"/>
        </a:defRPr>
      </a:lvl3pPr>
      <a:lvl4pPr algn="ctr" rtl="0" eaLnBrk="1" fontAlgn="base" hangingPunct="1">
        <a:spcBef>
          <a:spcPct val="0"/>
        </a:spcBef>
        <a:spcAft>
          <a:spcPct val="0"/>
        </a:spcAft>
        <a:defRPr sz="4000" b="1">
          <a:solidFill>
            <a:schemeClr val="tx2"/>
          </a:solidFill>
          <a:latin typeface="CG Omega" pitchFamily="34" charset="0"/>
        </a:defRPr>
      </a:lvl4pPr>
      <a:lvl5pPr algn="ctr" rtl="0" eaLnBrk="1" fontAlgn="base" hangingPunct="1">
        <a:spcBef>
          <a:spcPct val="0"/>
        </a:spcBef>
        <a:spcAft>
          <a:spcPct val="0"/>
        </a:spcAft>
        <a:defRPr sz="4000" b="1">
          <a:solidFill>
            <a:schemeClr val="tx2"/>
          </a:solidFill>
          <a:latin typeface="CG Omega" pitchFamily="34" charset="0"/>
        </a:defRPr>
      </a:lvl5pPr>
      <a:lvl6pPr marL="457200" algn="ctr" rtl="0" eaLnBrk="1" fontAlgn="base" hangingPunct="1">
        <a:spcBef>
          <a:spcPct val="0"/>
        </a:spcBef>
        <a:spcAft>
          <a:spcPct val="0"/>
        </a:spcAft>
        <a:defRPr sz="4000" b="1">
          <a:solidFill>
            <a:schemeClr val="tx2"/>
          </a:solidFill>
          <a:latin typeface="CG Omega" pitchFamily="34" charset="0"/>
        </a:defRPr>
      </a:lvl6pPr>
      <a:lvl7pPr marL="914400" algn="ctr" rtl="0" eaLnBrk="1" fontAlgn="base" hangingPunct="1">
        <a:spcBef>
          <a:spcPct val="0"/>
        </a:spcBef>
        <a:spcAft>
          <a:spcPct val="0"/>
        </a:spcAft>
        <a:defRPr sz="4000" b="1">
          <a:solidFill>
            <a:schemeClr val="tx2"/>
          </a:solidFill>
          <a:latin typeface="CG Omega" pitchFamily="34" charset="0"/>
        </a:defRPr>
      </a:lvl7pPr>
      <a:lvl8pPr marL="1371600" algn="ctr" rtl="0" eaLnBrk="1" fontAlgn="base" hangingPunct="1">
        <a:spcBef>
          <a:spcPct val="0"/>
        </a:spcBef>
        <a:spcAft>
          <a:spcPct val="0"/>
        </a:spcAft>
        <a:defRPr sz="4000" b="1">
          <a:solidFill>
            <a:schemeClr val="tx2"/>
          </a:solidFill>
          <a:latin typeface="CG Omega" pitchFamily="34" charset="0"/>
        </a:defRPr>
      </a:lvl8pPr>
      <a:lvl9pPr marL="1828800" algn="ctr" rtl="0" eaLnBrk="1" fontAlgn="base" hangingPunct="1">
        <a:spcBef>
          <a:spcPct val="0"/>
        </a:spcBef>
        <a:spcAft>
          <a:spcPct val="0"/>
        </a:spcAft>
        <a:defRPr sz="4000" b="1">
          <a:solidFill>
            <a:schemeClr val="tx2"/>
          </a:solidFill>
          <a:latin typeface="CG Omega" pitchFamily="34" charset="0"/>
        </a:defRPr>
      </a:lvl9pPr>
    </p:titleStyle>
    <p:bodyStyle>
      <a:lvl1pPr marL="342900" indent="-342900" algn="l" rtl="0" eaLnBrk="1" fontAlgn="base" hangingPunct="1">
        <a:spcBef>
          <a:spcPct val="20000"/>
        </a:spcBef>
        <a:spcAft>
          <a:spcPct val="20000"/>
        </a:spcAft>
        <a:buChar char="•"/>
        <a:defRPr sz="3000">
          <a:solidFill>
            <a:schemeClr val="tx1"/>
          </a:solidFill>
          <a:latin typeface="+mn-lt"/>
          <a:ea typeface="+mn-ea"/>
          <a:cs typeface="+mn-cs"/>
        </a:defRPr>
      </a:lvl1pPr>
      <a:lvl2pPr marL="742950" indent="-285750" algn="l" rtl="0" eaLnBrk="1" fontAlgn="base" hangingPunct="1">
        <a:spcBef>
          <a:spcPct val="20000"/>
        </a:spcBef>
        <a:spcAft>
          <a:spcPct val="0"/>
        </a:spcAft>
        <a:buChar char="•"/>
        <a:defRPr sz="3000">
          <a:solidFill>
            <a:schemeClr val="tx1"/>
          </a:solidFill>
          <a:latin typeface="+mn-lt"/>
        </a:defRPr>
      </a:lvl2pPr>
      <a:lvl3pPr marL="1143000" indent="-228600" algn="l" rtl="0" eaLnBrk="1" fontAlgn="base" hangingPunct="1">
        <a:spcBef>
          <a:spcPct val="20000"/>
        </a:spcBef>
        <a:spcAft>
          <a:spcPct val="0"/>
        </a:spcAft>
        <a:buChar char="–"/>
        <a:defRPr sz="3000">
          <a:solidFill>
            <a:schemeClr val="tx1"/>
          </a:solidFill>
          <a:latin typeface="+mn-lt"/>
        </a:defRPr>
      </a:lvl3pPr>
      <a:lvl4pPr marL="1600200" indent="-228600" algn="l" rtl="0" eaLnBrk="1" fontAlgn="base" hangingPunct="1">
        <a:spcBef>
          <a:spcPct val="20000"/>
        </a:spcBef>
        <a:spcAft>
          <a:spcPct val="0"/>
        </a:spcAft>
        <a:buChar char="–"/>
        <a:defRPr sz="3000">
          <a:solidFill>
            <a:schemeClr val="tx1"/>
          </a:solidFill>
          <a:latin typeface="Times New Roman" pitchFamily="18" charset="0"/>
        </a:defRPr>
      </a:lvl4pPr>
      <a:lvl5pPr marL="2057400" indent="-228600" algn="l" rtl="0" eaLnBrk="1" fontAlgn="base" hangingPunct="1">
        <a:spcBef>
          <a:spcPct val="20000"/>
        </a:spcBef>
        <a:spcAft>
          <a:spcPct val="0"/>
        </a:spcAft>
        <a:buChar char="»"/>
        <a:defRPr sz="2000">
          <a:solidFill>
            <a:schemeClr val="tx1"/>
          </a:solidFill>
          <a:latin typeface="Times New Roman" pitchFamily="18" charset="0"/>
        </a:defRPr>
      </a:lvl5pPr>
      <a:lvl6pPr marL="2514600" indent="-228600" algn="l" rtl="0" eaLnBrk="1" fontAlgn="base" hangingPunct="1">
        <a:spcBef>
          <a:spcPct val="20000"/>
        </a:spcBef>
        <a:spcAft>
          <a:spcPct val="0"/>
        </a:spcAft>
        <a:buChar char="»"/>
        <a:defRPr sz="2000">
          <a:solidFill>
            <a:schemeClr val="tx1"/>
          </a:solidFill>
          <a:latin typeface="Times New Roman" pitchFamily="18" charset="0"/>
        </a:defRPr>
      </a:lvl6pPr>
      <a:lvl7pPr marL="2971800" indent="-228600" algn="l" rtl="0" eaLnBrk="1" fontAlgn="base" hangingPunct="1">
        <a:spcBef>
          <a:spcPct val="20000"/>
        </a:spcBef>
        <a:spcAft>
          <a:spcPct val="0"/>
        </a:spcAft>
        <a:buChar char="»"/>
        <a:defRPr sz="2000">
          <a:solidFill>
            <a:schemeClr val="tx1"/>
          </a:solidFill>
          <a:latin typeface="Times New Roman" pitchFamily="18" charset="0"/>
        </a:defRPr>
      </a:lvl7pPr>
      <a:lvl8pPr marL="3429000" indent="-228600" algn="l" rtl="0" eaLnBrk="1" fontAlgn="base" hangingPunct="1">
        <a:spcBef>
          <a:spcPct val="20000"/>
        </a:spcBef>
        <a:spcAft>
          <a:spcPct val="0"/>
        </a:spcAft>
        <a:buChar char="»"/>
        <a:defRPr sz="2000">
          <a:solidFill>
            <a:schemeClr val="tx1"/>
          </a:solidFill>
          <a:latin typeface="Times New Roman" pitchFamily="18" charset="0"/>
        </a:defRPr>
      </a:lvl8pPr>
      <a:lvl9pPr marL="3886200" indent="-228600" algn="l" rtl="0" eaLnBrk="1" fontAlgn="base" hangingPunct="1">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sz="4000" b="1" dirty="0" smtClean="0"/>
              <a:t>ANTIVIRAL/ANTIRETROVIRAL</a:t>
            </a:r>
            <a:br>
              <a:rPr lang="en-US" sz="4000" b="1" dirty="0" smtClean="0"/>
            </a:br>
            <a:r>
              <a:rPr lang="en-US" sz="4000" b="1" dirty="0" smtClean="0"/>
              <a:t>PHARMACOLOGY</a:t>
            </a:r>
          </a:p>
        </p:txBody>
      </p:sp>
      <p:sp>
        <p:nvSpPr>
          <p:cNvPr id="2051" name="Rectangle 3"/>
          <p:cNvSpPr>
            <a:spLocks noGrp="1" noChangeArrowheads="1"/>
          </p:cNvSpPr>
          <p:nvPr>
            <p:ph type="subTitle" idx="1"/>
          </p:nvPr>
        </p:nvSpPr>
        <p:spPr>
          <a:xfrm>
            <a:off x="1371600" y="3505200"/>
            <a:ext cx="6400800" cy="1219200"/>
          </a:xfrm>
        </p:spPr>
        <p:txBody>
          <a:bodyPr rtlCol="0">
            <a:normAutofit/>
          </a:bodyPr>
          <a:lstStyle/>
          <a:p>
            <a:pPr marL="0" indent="0" eaLnBrk="1" fontAlgn="auto" hangingPunct="1">
              <a:spcAft>
                <a:spcPts val="0"/>
              </a:spcAft>
              <a:buNone/>
              <a:defRPr/>
            </a:pPr>
            <a:r>
              <a:rPr lang="en-US" sz="2800" b="1" dirty="0" smtClean="0">
                <a:solidFill>
                  <a:srgbClr val="FF0000"/>
                </a:solidFill>
              </a:rPr>
              <a:t>BY</a:t>
            </a:r>
          </a:p>
          <a:p>
            <a:pPr marL="0" indent="0" eaLnBrk="1" fontAlgn="auto" hangingPunct="1">
              <a:spcAft>
                <a:spcPts val="0"/>
              </a:spcAft>
              <a:buNone/>
              <a:defRPr/>
            </a:pPr>
            <a:r>
              <a:rPr lang="en-US" sz="2800" b="1" dirty="0" smtClean="0">
                <a:solidFill>
                  <a:srgbClr val="FF0000"/>
                </a:solidFill>
              </a:rPr>
              <a:t>N. KING’ORI</a:t>
            </a:r>
          </a:p>
        </p:txBody>
      </p:sp>
      <p:sp>
        <p:nvSpPr>
          <p:cNvPr id="4" name="Slide Number Placeholder 5"/>
          <p:cNvSpPr>
            <a:spLocks noGrp="1"/>
          </p:cNvSpPr>
          <p:nvPr>
            <p:ph type="sldNum" sz="quarter" idx="11"/>
          </p:nvPr>
        </p:nvSpPr>
        <p:spPr/>
        <p:txBody>
          <a:bodyPr/>
          <a:lstStyle/>
          <a:p>
            <a:pPr>
              <a:defRPr/>
            </a:pPr>
            <a:fld id="{ABAE8FDB-37B9-418D-98A9-1842F97AD96D}" type="slidenum">
              <a:rPr lang="en-US"/>
              <a:pPr>
                <a:defRPr/>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5"/>
          <p:cNvSpPr>
            <a:spLocks noGrp="1" noChangeArrowheads="1"/>
          </p:cNvSpPr>
          <p:nvPr>
            <p:ph type="title"/>
          </p:nvPr>
        </p:nvSpPr>
        <p:spPr>
          <a:xfrm>
            <a:off x="323850" y="214313"/>
            <a:ext cx="8620125" cy="550862"/>
          </a:xfrm>
        </p:spPr>
        <p:txBody>
          <a:bodyPr/>
          <a:lstStyle/>
          <a:p>
            <a:pPr eaLnBrk="1" hangingPunct="1"/>
            <a:r>
              <a:rPr lang="en-US" sz="4000" b="1" smtClean="0"/>
              <a:t>HIV LIFE CYCLE: Enzymes</a:t>
            </a:r>
          </a:p>
        </p:txBody>
      </p:sp>
      <p:pic>
        <p:nvPicPr>
          <p:cNvPr id="21507" name="Picture 2" descr="Gulick F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133600" y="838200"/>
            <a:ext cx="4114800" cy="3238500"/>
          </a:xfrm>
          <a:noFill/>
        </p:spPr>
      </p:pic>
      <p:sp>
        <p:nvSpPr>
          <p:cNvPr id="21508" name="Rectangle 3"/>
          <p:cNvSpPr>
            <a:spLocks noGrp="1" noChangeArrowheads="1"/>
          </p:cNvSpPr>
          <p:nvPr>
            <p:ph sz="half" idx="2"/>
          </p:nvPr>
        </p:nvSpPr>
        <p:spPr>
          <a:xfrm>
            <a:off x="0" y="2708275"/>
            <a:ext cx="2916238" cy="3744913"/>
          </a:xfrm>
        </p:spPr>
        <p:txBody>
          <a:bodyPr/>
          <a:lstStyle/>
          <a:p>
            <a:pPr eaLnBrk="1" hangingPunct="1"/>
            <a:r>
              <a:rPr lang="en-US" sz="2400" b="1" smtClean="0"/>
              <a:t>Reverse Transcription</a:t>
            </a:r>
          </a:p>
          <a:p>
            <a:pPr lvl="1" eaLnBrk="1" hangingPunct="1"/>
            <a:r>
              <a:rPr lang="en-US" sz="2000" smtClean="0"/>
              <a:t>The viral enzyme </a:t>
            </a:r>
            <a:r>
              <a:rPr lang="en-US" sz="2000" b="1" smtClean="0"/>
              <a:t>reverse transcriptase</a:t>
            </a:r>
            <a:r>
              <a:rPr lang="en-US" sz="2000" smtClean="0"/>
              <a:t> converts the single stranded viral RNA into double strand DNA</a:t>
            </a:r>
          </a:p>
        </p:txBody>
      </p:sp>
      <p:sp>
        <p:nvSpPr>
          <p:cNvPr id="21509" name="Rectangle 4"/>
          <p:cNvSpPr>
            <a:spLocks noGrp="1" noChangeArrowheads="1"/>
          </p:cNvSpPr>
          <p:nvPr>
            <p:ph type="body" sz="half" idx="4294967295"/>
          </p:nvPr>
        </p:nvSpPr>
        <p:spPr>
          <a:xfrm>
            <a:off x="6300788" y="692150"/>
            <a:ext cx="2843212" cy="6165850"/>
          </a:xfrm>
        </p:spPr>
        <p:txBody>
          <a:bodyPr/>
          <a:lstStyle/>
          <a:p>
            <a:pPr eaLnBrk="1" hangingPunct="1">
              <a:lnSpc>
                <a:spcPct val="80000"/>
              </a:lnSpc>
            </a:pPr>
            <a:r>
              <a:rPr lang="en-US" sz="2400" b="1" smtClean="0"/>
              <a:t>Transcription:</a:t>
            </a:r>
          </a:p>
          <a:p>
            <a:pPr lvl="1" eaLnBrk="1" hangingPunct="1">
              <a:lnSpc>
                <a:spcPct val="80000"/>
              </a:lnSpc>
            </a:pPr>
            <a:r>
              <a:rPr lang="en-US" sz="2000" smtClean="0"/>
              <a:t>Activation of host cell results in transcription of viral DNA into mRNA.</a:t>
            </a:r>
          </a:p>
          <a:p>
            <a:pPr lvl="1" eaLnBrk="1" hangingPunct="1">
              <a:lnSpc>
                <a:spcPct val="80000"/>
              </a:lnSpc>
            </a:pPr>
            <a:r>
              <a:rPr lang="en-US" sz="2000" smtClean="0"/>
              <a:t>mRNA translated into viral precursor proteins</a:t>
            </a:r>
          </a:p>
          <a:p>
            <a:pPr eaLnBrk="1" hangingPunct="1">
              <a:lnSpc>
                <a:spcPct val="80000"/>
              </a:lnSpc>
            </a:pPr>
            <a:r>
              <a:rPr lang="en-US" sz="2400" b="1" smtClean="0"/>
              <a:t>Assembly &amp; Budding</a:t>
            </a:r>
          </a:p>
          <a:p>
            <a:pPr eaLnBrk="1" hangingPunct="1">
              <a:lnSpc>
                <a:spcPct val="80000"/>
              </a:lnSpc>
            </a:pPr>
            <a:r>
              <a:rPr lang="en-US" sz="2000" smtClean="0"/>
              <a:t>Viral precursor proteins processed by </a:t>
            </a:r>
            <a:r>
              <a:rPr lang="en-US" sz="2000" b="1" smtClean="0"/>
              <a:t>protease</a:t>
            </a:r>
            <a:r>
              <a:rPr lang="en-US" sz="2000" smtClean="0"/>
              <a:t> enzyme into usable forms</a:t>
            </a:r>
          </a:p>
          <a:p>
            <a:pPr lvl="1" eaLnBrk="1" hangingPunct="1">
              <a:lnSpc>
                <a:spcPct val="80000"/>
              </a:lnSpc>
            </a:pPr>
            <a:r>
              <a:rPr lang="en-US" sz="1800" smtClean="0"/>
              <a:t>Proteins assembled with RNA to form viral particles which then bud</a:t>
            </a:r>
          </a:p>
        </p:txBody>
      </p:sp>
      <p:sp>
        <p:nvSpPr>
          <p:cNvPr id="21510" name="Line 6"/>
          <p:cNvSpPr>
            <a:spLocks noChangeShapeType="1"/>
          </p:cNvSpPr>
          <p:nvPr/>
        </p:nvSpPr>
        <p:spPr bwMode="auto">
          <a:xfrm flipV="1">
            <a:off x="2195513" y="1752600"/>
            <a:ext cx="2071687" cy="1749425"/>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1" name="Rectangle 7"/>
          <p:cNvSpPr>
            <a:spLocks noChangeArrowheads="1"/>
          </p:cNvSpPr>
          <p:nvPr/>
        </p:nvSpPr>
        <p:spPr bwMode="auto">
          <a:xfrm>
            <a:off x="2916238" y="4868863"/>
            <a:ext cx="3024187"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Times New Roman" panose="02020603050405020304" pitchFamily="18" charset="0"/>
              </a:defRPr>
            </a:lvl1pPr>
            <a:lvl2pPr>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r>
              <a:rPr lang="en-US" sz="2400" b="1" dirty="0"/>
              <a:t>Integration</a:t>
            </a:r>
            <a:r>
              <a:rPr lang="en-US" sz="2000" b="1" dirty="0"/>
              <a:t>:</a:t>
            </a:r>
          </a:p>
          <a:p>
            <a:pPr lvl="1"/>
            <a:r>
              <a:rPr lang="en-US" dirty="0"/>
              <a:t>The viral enzyme </a:t>
            </a:r>
            <a:r>
              <a:rPr lang="en-US" b="1" dirty="0" err="1"/>
              <a:t>integrase</a:t>
            </a:r>
            <a:r>
              <a:rPr lang="en-US" dirty="0"/>
              <a:t> inserts the viral DNA (viral genetic material) into the host DNA.</a:t>
            </a:r>
          </a:p>
        </p:txBody>
      </p:sp>
      <p:sp>
        <p:nvSpPr>
          <p:cNvPr id="21512" name="Line 8"/>
          <p:cNvSpPr>
            <a:spLocks noChangeShapeType="1"/>
          </p:cNvSpPr>
          <p:nvPr/>
        </p:nvSpPr>
        <p:spPr bwMode="auto">
          <a:xfrm>
            <a:off x="5580063" y="2205038"/>
            <a:ext cx="1152525" cy="1655762"/>
          </a:xfrm>
          <a:prstGeom prst="line">
            <a:avLst/>
          </a:prstGeom>
          <a:noFill/>
          <a:ln w="9525">
            <a:solidFill>
              <a:schemeClr val="hlink"/>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1513" name="Line 9"/>
          <p:cNvSpPr>
            <a:spLocks noChangeShapeType="1"/>
          </p:cNvSpPr>
          <p:nvPr/>
        </p:nvSpPr>
        <p:spPr bwMode="auto">
          <a:xfrm flipH="1">
            <a:off x="5003800" y="1196975"/>
            <a:ext cx="1800225" cy="719138"/>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514" name="Line 10"/>
          <p:cNvSpPr>
            <a:spLocks noChangeShapeType="1"/>
          </p:cNvSpPr>
          <p:nvPr/>
        </p:nvSpPr>
        <p:spPr bwMode="auto">
          <a:xfrm flipV="1">
            <a:off x="3851275" y="2565400"/>
            <a:ext cx="0" cy="2519363"/>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TextBox 10"/>
          <p:cNvSpPr txBox="1"/>
          <p:nvPr/>
        </p:nvSpPr>
        <p:spPr>
          <a:xfrm>
            <a:off x="381000" y="1066800"/>
            <a:ext cx="2124075" cy="461963"/>
          </a:xfrm>
          <a:prstGeom prst="rect">
            <a:avLst/>
          </a:prstGeom>
          <a:noFill/>
        </p:spPr>
        <p:txBody>
          <a:bodyPr wrap="none">
            <a:spAutoFit/>
          </a:bodyPr>
          <a:lstStyle/>
          <a:p>
            <a:pPr>
              <a:defRPr/>
            </a:pPr>
            <a:r>
              <a:rPr lang="en-US" sz="2400" b="1" dirty="0">
                <a:latin typeface="+mn-lt"/>
                <a:cs typeface="Times New Roman" charset="0"/>
              </a:rPr>
              <a:t>Fusion &amp; entry </a:t>
            </a:r>
          </a:p>
        </p:txBody>
      </p:sp>
      <p:cxnSp>
        <p:nvCxnSpPr>
          <p:cNvPr id="13" name="Straight Arrow Connector 12"/>
          <p:cNvCxnSpPr/>
          <p:nvPr/>
        </p:nvCxnSpPr>
        <p:spPr>
          <a:xfrm>
            <a:off x="1981200" y="1447800"/>
            <a:ext cx="990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0211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 name="Slide Number Placeholder 4"/>
          <p:cNvSpPr>
            <a:spLocks noGrp="1"/>
          </p:cNvSpPr>
          <p:nvPr>
            <p:ph type="sldNum" sz="quarter" idx="10"/>
          </p:nvPr>
        </p:nvSpPr>
        <p:spPr/>
        <p:txBody>
          <a:bodyPr/>
          <a:lstStyle/>
          <a:p>
            <a:pPr>
              <a:defRPr/>
            </a:pPr>
            <a:fld id="{77006F40-19E2-4C59-A06A-CCBB1841661E}" type="slidenum">
              <a:rPr lang="en-US"/>
              <a:pPr>
                <a:defRPr/>
              </a:pPr>
              <a:t>11</a:t>
            </a:fld>
            <a:endParaRPr lang="en-US"/>
          </a:p>
        </p:txBody>
      </p:sp>
      <p:sp>
        <p:nvSpPr>
          <p:cNvPr id="10243" name="Text Box 2"/>
          <p:cNvSpPr txBox="1">
            <a:spLocks noChangeArrowheads="1"/>
          </p:cNvSpPr>
          <p:nvPr/>
        </p:nvSpPr>
        <p:spPr bwMode="auto">
          <a:xfrm>
            <a:off x="304800" y="152400"/>
            <a:ext cx="8839200" cy="701675"/>
          </a:xfrm>
          <a:prstGeom prst="rect">
            <a:avLst/>
          </a:prstGeom>
          <a:noFill/>
          <a:ln w="12700">
            <a:noFill/>
            <a:miter lim="800000"/>
            <a:headEnd/>
            <a:tailEnd/>
          </a:ln>
        </p:spPr>
        <p:txBody>
          <a:bodyPr>
            <a:spAutoFit/>
          </a:bodyPr>
          <a:lstStyle/>
          <a:p>
            <a:pPr algn="ctr" eaLnBrk="0" hangingPunct="0">
              <a:spcBef>
                <a:spcPct val="50000"/>
              </a:spcBef>
            </a:pPr>
            <a:r>
              <a:rPr lang="en-US" sz="4000" dirty="0">
                <a:solidFill>
                  <a:srgbClr val="FF0000"/>
                </a:solidFill>
                <a:latin typeface="Tahoma" pitchFamily="34" charset="0"/>
              </a:rPr>
              <a:t>HIV Entry Mechanism</a:t>
            </a:r>
          </a:p>
        </p:txBody>
      </p:sp>
      <p:sp>
        <p:nvSpPr>
          <p:cNvPr id="10244" name="Oval 3"/>
          <p:cNvSpPr>
            <a:spLocks noChangeArrowheads="1"/>
          </p:cNvSpPr>
          <p:nvPr/>
        </p:nvSpPr>
        <p:spPr bwMode="auto">
          <a:xfrm>
            <a:off x="7234238" y="2857500"/>
            <a:ext cx="868362" cy="928688"/>
          </a:xfrm>
          <a:prstGeom prst="ellipse">
            <a:avLst/>
          </a:prstGeom>
          <a:solidFill>
            <a:srgbClr val="CCFFFF"/>
          </a:solidFill>
          <a:ln w="101600">
            <a:solidFill>
              <a:srgbClr val="9999FF"/>
            </a:solidFill>
            <a:round/>
            <a:headEnd/>
            <a:tailEnd/>
          </a:ln>
        </p:spPr>
        <p:txBody>
          <a:bodyPr wrap="none" anchor="ctr"/>
          <a:lstStyle/>
          <a:p>
            <a:pPr algn="ctr" eaLnBrk="0" hangingPunct="0"/>
            <a:endParaRPr lang="it-IT" sz="2400">
              <a:latin typeface="Times New Roman" pitchFamily="18" charset="0"/>
            </a:endParaRPr>
          </a:p>
        </p:txBody>
      </p:sp>
      <p:sp>
        <p:nvSpPr>
          <p:cNvPr id="10245" name="Oval 4"/>
          <p:cNvSpPr>
            <a:spLocks noChangeArrowheads="1"/>
          </p:cNvSpPr>
          <p:nvPr/>
        </p:nvSpPr>
        <p:spPr bwMode="auto">
          <a:xfrm>
            <a:off x="6172200" y="5410200"/>
            <a:ext cx="844550" cy="928688"/>
          </a:xfrm>
          <a:prstGeom prst="ellipse">
            <a:avLst/>
          </a:prstGeom>
          <a:solidFill>
            <a:srgbClr val="CCFFFF"/>
          </a:solidFill>
          <a:ln w="101600">
            <a:solidFill>
              <a:srgbClr val="9999FF"/>
            </a:solidFill>
            <a:round/>
            <a:headEnd/>
            <a:tailEnd/>
          </a:ln>
        </p:spPr>
        <p:txBody>
          <a:bodyPr wrap="none" anchor="ctr"/>
          <a:lstStyle/>
          <a:p>
            <a:pPr algn="ctr" eaLnBrk="0" hangingPunct="0"/>
            <a:endParaRPr lang="it-IT" sz="2400">
              <a:latin typeface="Times New Roman" pitchFamily="18" charset="0"/>
            </a:endParaRPr>
          </a:p>
        </p:txBody>
      </p:sp>
      <p:sp>
        <p:nvSpPr>
          <p:cNvPr id="10246" name="Oval 5"/>
          <p:cNvSpPr>
            <a:spLocks noChangeArrowheads="1"/>
          </p:cNvSpPr>
          <p:nvPr/>
        </p:nvSpPr>
        <p:spPr bwMode="auto">
          <a:xfrm>
            <a:off x="3124200" y="2971800"/>
            <a:ext cx="3098800" cy="3063875"/>
          </a:xfrm>
          <a:prstGeom prst="ellipse">
            <a:avLst/>
          </a:prstGeom>
          <a:solidFill>
            <a:srgbClr val="FFFFCC"/>
          </a:solidFill>
          <a:ln w="152400">
            <a:solidFill>
              <a:schemeClr val="folHlink"/>
            </a:solidFill>
            <a:round/>
            <a:headEnd/>
            <a:tailEnd/>
          </a:ln>
        </p:spPr>
        <p:txBody>
          <a:bodyPr wrap="none" anchor="ctr"/>
          <a:lstStyle/>
          <a:p>
            <a:pPr algn="ctr" eaLnBrk="0" hangingPunct="0"/>
            <a:endParaRPr lang="it-IT" sz="2400">
              <a:latin typeface="Times New Roman" pitchFamily="18" charset="0"/>
            </a:endParaRPr>
          </a:p>
        </p:txBody>
      </p:sp>
      <p:grpSp>
        <p:nvGrpSpPr>
          <p:cNvPr id="10247" name="Group 6"/>
          <p:cNvGrpSpPr>
            <a:grpSpLocks/>
          </p:cNvGrpSpPr>
          <p:nvPr/>
        </p:nvGrpSpPr>
        <p:grpSpPr bwMode="auto">
          <a:xfrm rot="-2484415">
            <a:off x="3251200" y="2971800"/>
            <a:ext cx="603250" cy="641350"/>
            <a:chOff x="1168" y="3473"/>
            <a:chExt cx="872" cy="684"/>
          </a:xfrm>
        </p:grpSpPr>
        <p:sp>
          <p:nvSpPr>
            <p:cNvPr id="10364" name="Freeform 7"/>
            <p:cNvSpPr>
              <a:spLocks/>
            </p:cNvSpPr>
            <p:nvPr/>
          </p:nvSpPr>
          <p:spPr bwMode="auto">
            <a:xfrm>
              <a:off x="1206" y="3525"/>
              <a:ext cx="254" cy="608"/>
            </a:xfrm>
            <a:custGeom>
              <a:avLst/>
              <a:gdLst>
                <a:gd name="T0" fmla="*/ 10 w 254"/>
                <a:gd name="T1" fmla="*/ 99 h 608"/>
                <a:gd name="T2" fmla="*/ 10 w 254"/>
                <a:gd name="T3" fmla="*/ 491 h 608"/>
                <a:gd name="T4" fmla="*/ 70 w 254"/>
                <a:gd name="T5" fmla="*/ 595 h 608"/>
                <a:gd name="T6" fmla="*/ 130 w 254"/>
                <a:gd name="T7" fmla="*/ 571 h 608"/>
                <a:gd name="T8" fmla="*/ 150 w 254"/>
                <a:gd name="T9" fmla="*/ 511 h 608"/>
                <a:gd name="T10" fmla="*/ 150 w 254"/>
                <a:gd name="T11" fmla="*/ 83 h 608"/>
                <a:gd name="T12" fmla="*/ 186 w 254"/>
                <a:gd name="T13" fmla="*/ 11 h 608"/>
                <a:gd name="T14" fmla="*/ 238 w 254"/>
                <a:gd name="T15" fmla="*/ 19 h 608"/>
                <a:gd name="T16" fmla="*/ 254 w 254"/>
                <a:gd name="T17" fmla="*/ 71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608"/>
                <a:gd name="T29" fmla="*/ 254 w 254"/>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608">
                  <a:moveTo>
                    <a:pt x="10" y="99"/>
                  </a:moveTo>
                  <a:cubicBezTo>
                    <a:pt x="5" y="253"/>
                    <a:pt x="0" y="408"/>
                    <a:pt x="10" y="491"/>
                  </a:cubicBezTo>
                  <a:cubicBezTo>
                    <a:pt x="20" y="574"/>
                    <a:pt x="50" y="582"/>
                    <a:pt x="70" y="595"/>
                  </a:cubicBezTo>
                  <a:cubicBezTo>
                    <a:pt x="90" y="608"/>
                    <a:pt x="117" y="585"/>
                    <a:pt x="130" y="571"/>
                  </a:cubicBezTo>
                  <a:cubicBezTo>
                    <a:pt x="143" y="557"/>
                    <a:pt x="147" y="592"/>
                    <a:pt x="150" y="511"/>
                  </a:cubicBezTo>
                  <a:cubicBezTo>
                    <a:pt x="153" y="430"/>
                    <a:pt x="144" y="166"/>
                    <a:pt x="150" y="83"/>
                  </a:cubicBezTo>
                  <a:cubicBezTo>
                    <a:pt x="156" y="0"/>
                    <a:pt x="171" y="22"/>
                    <a:pt x="186" y="11"/>
                  </a:cubicBezTo>
                  <a:cubicBezTo>
                    <a:pt x="201" y="0"/>
                    <a:pt x="227" y="9"/>
                    <a:pt x="238" y="19"/>
                  </a:cubicBezTo>
                  <a:cubicBezTo>
                    <a:pt x="249" y="29"/>
                    <a:pt x="251" y="50"/>
                    <a:pt x="254" y="71"/>
                  </a:cubicBezTo>
                </a:path>
              </a:pathLst>
            </a:custGeom>
            <a:noFill/>
            <a:ln w="25400">
              <a:solidFill>
                <a:srgbClr val="00CC66"/>
              </a:solidFill>
              <a:round/>
              <a:headEnd/>
              <a:tailEnd/>
            </a:ln>
          </p:spPr>
          <p:txBody>
            <a:bodyPr wrap="none" anchor="ctr"/>
            <a:lstStyle/>
            <a:p>
              <a:endParaRPr lang="en-US"/>
            </a:p>
          </p:txBody>
        </p:sp>
        <p:sp>
          <p:nvSpPr>
            <p:cNvPr id="10365" name="Freeform 8"/>
            <p:cNvSpPr>
              <a:spLocks/>
            </p:cNvSpPr>
            <p:nvPr/>
          </p:nvSpPr>
          <p:spPr bwMode="auto">
            <a:xfrm>
              <a:off x="1450" y="3497"/>
              <a:ext cx="254" cy="608"/>
            </a:xfrm>
            <a:custGeom>
              <a:avLst/>
              <a:gdLst>
                <a:gd name="T0" fmla="*/ 10 w 254"/>
                <a:gd name="T1" fmla="*/ 99 h 608"/>
                <a:gd name="T2" fmla="*/ 10 w 254"/>
                <a:gd name="T3" fmla="*/ 491 h 608"/>
                <a:gd name="T4" fmla="*/ 70 w 254"/>
                <a:gd name="T5" fmla="*/ 595 h 608"/>
                <a:gd name="T6" fmla="*/ 130 w 254"/>
                <a:gd name="T7" fmla="*/ 571 h 608"/>
                <a:gd name="T8" fmla="*/ 150 w 254"/>
                <a:gd name="T9" fmla="*/ 511 h 608"/>
                <a:gd name="T10" fmla="*/ 150 w 254"/>
                <a:gd name="T11" fmla="*/ 83 h 608"/>
                <a:gd name="T12" fmla="*/ 186 w 254"/>
                <a:gd name="T13" fmla="*/ 11 h 608"/>
                <a:gd name="T14" fmla="*/ 238 w 254"/>
                <a:gd name="T15" fmla="*/ 19 h 608"/>
                <a:gd name="T16" fmla="*/ 254 w 254"/>
                <a:gd name="T17" fmla="*/ 71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608"/>
                <a:gd name="T29" fmla="*/ 254 w 254"/>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608">
                  <a:moveTo>
                    <a:pt x="10" y="99"/>
                  </a:moveTo>
                  <a:cubicBezTo>
                    <a:pt x="5" y="253"/>
                    <a:pt x="0" y="408"/>
                    <a:pt x="10" y="491"/>
                  </a:cubicBezTo>
                  <a:cubicBezTo>
                    <a:pt x="20" y="574"/>
                    <a:pt x="50" y="582"/>
                    <a:pt x="70" y="595"/>
                  </a:cubicBezTo>
                  <a:cubicBezTo>
                    <a:pt x="90" y="608"/>
                    <a:pt x="117" y="585"/>
                    <a:pt x="130" y="571"/>
                  </a:cubicBezTo>
                  <a:cubicBezTo>
                    <a:pt x="143" y="557"/>
                    <a:pt x="147" y="592"/>
                    <a:pt x="150" y="511"/>
                  </a:cubicBezTo>
                  <a:cubicBezTo>
                    <a:pt x="153" y="430"/>
                    <a:pt x="144" y="166"/>
                    <a:pt x="150" y="83"/>
                  </a:cubicBezTo>
                  <a:cubicBezTo>
                    <a:pt x="156" y="0"/>
                    <a:pt x="171" y="22"/>
                    <a:pt x="186" y="11"/>
                  </a:cubicBezTo>
                  <a:cubicBezTo>
                    <a:pt x="201" y="0"/>
                    <a:pt x="227" y="9"/>
                    <a:pt x="238" y="19"/>
                  </a:cubicBezTo>
                  <a:cubicBezTo>
                    <a:pt x="249" y="29"/>
                    <a:pt x="251" y="50"/>
                    <a:pt x="254" y="71"/>
                  </a:cubicBezTo>
                </a:path>
              </a:pathLst>
            </a:custGeom>
            <a:noFill/>
            <a:ln w="25400">
              <a:solidFill>
                <a:srgbClr val="00CC66"/>
              </a:solidFill>
              <a:round/>
              <a:headEnd/>
              <a:tailEnd/>
            </a:ln>
          </p:spPr>
          <p:txBody>
            <a:bodyPr wrap="none" anchor="ctr"/>
            <a:lstStyle/>
            <a:p>
              <a:endParaRPr lang="en-US"/>
            </a:p>
          </p:txBody>
        </p:sp>
        <p:sp>
          <p:nvSpPr>
            <p:cNvPr id="10366" name="Freeform 9"/>
            <p:cNvSpPr>
              <a:spLocks/>
            </p:cNvSpPr>
            <p:nvPr/>
          </p:nvSpPr>
          <p:spPr bwMode="auto">
            <a:xfrm>
              <a:off x="1694" y="3473"/>
              <a:ext cx="254" cy="608"/>
            </a:xfrm>
            <a:custGeom>
              <a:avLst/>
              <a:gdLst>
                <a:gd name="T0" fmla="*/ 10 w 254"/>
                <a:gd name="T1" fmla="*/ 99 h 608"/>
                <a:gd name="T2" fmla="*/ 10 w 254"/>
                <a:gd name="T3" fmla="*/ 491 h 608"/>
                <a:gd name="T4" fmla="*/ 70 w 254"/>
                <a:gd name="T5" fmla="*/ 595 h 608"/>
                <a:gd name="T6" fmla="*/ 130 w 254"/>
                <a:gd name="T7" fmla="*/ 571 h 608"/>
                <a:gd name="T8" fmla="*/ 150 w 254"/>
                <a:gd name="T9" fmla="*/ 511 h 608"/>
                <a:gd name="T10" fmla="*/ 150 w 254"/>
                <a:gd name="T11" fmla="*/ 83 h 608"/>
                <a:gd name="T12" fmla="*/ 186 w 254"/>
                <a:gd name="T13" fmla="*/ 11 h 608"/>
                <a:gd name="T14" fmla="*/ 238 w 254"/>
                <a:gd name="T15" fmla="*/ 19 h 608"/>
                <a:gd name="T16" fmla="*/ 254 w 254"/>
                <a:gd name="T17" fmla="*/ 71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608"/>
                <a:gd name="T29" fmla="*/ 254 w 254"/>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608">
                  <a:moveTo>
                    <a:pt x="10" y="99"/>
                  </a:moveTo>
                  <a:cubicBezTo>
                    <a:pt x="5" y="253"/>
                    <a:pt x="0" y="408"/>
                    <a:pt x="10" y="491"/>
                  </a:cubicBezTo>
                  <a:cubicBezTo>
                    <a:pt x="20" y="574"/>
                    <a:pt x="50" y="582"/>
                    <a:pt x="70" y="595"/>
                  </a:cubicBezTo>
                  <a:cubicBezTo>
                    <a:pt x="90" y="608"/>
                    <a:pt x="117" y="585"/>
                    <a:pt x="130" y="571"/>
                  </a:cubicBezTo>
                  <a:cubicBezTo>
                    <a:pt x="143" y="557"/>
                    <a:pt x="147" y="592"/>
                    <a:pt x="150" y="511"/>
                  </a:cubicBezTo>
                  <a:cubicBezTo>
                    <a:pt x="153" y="430"/>
                    <a:pt x="144" y="166"/>
                    <a:pt x="150" y="83"/>
                  </a:cubicBezTo>
                  <a:cubicBezTo>
                    <a:pt x="156" y="0"/>
                    <a:pt x="171" y="22"/>
                    <a:pt x="186" y="11"/>
                  </a:cubicBezTo>
                  <a:cubicBezTo>
                    <a:pt x="201" y="0"/>
                    <a:pt x="227" y="9"/>
                    <a:pt x="238" y="19"/>
                  </a:cubicBezTo>
                  <a:cubicBezTo>
                    <a:pt x="249" y="29"/>
                    <a:pt x="251" y="50"/>
                    <a:pt x="254" y="71"/>
                  </a:cubicBezTo>
                </a:path>
              </a:pathLst>
            </a:custGeom>
            <a:noFill/>
            <a:ln w="25400">
              <a:solidFill>
                <a:srgbClr val="00CC66"/>
              </a:solidFill>
              <a:round/>
              <a:headEnd/>
              <a:tailEnd/>
            </a:ln>
          </p:spPr>
          <p:txBody>
            <a:bodyPr wrap="none" anchor="ctr"/>
            <a:lstStyle/>
            <a:p>
              <a:endParaRPr lang="en-US"/>
            </a:p>
          </p:txBody>
        </p:sp>
        <p:sp>
          <p:nvSpPr>
            <p:cNvPr id="10367" name="Freeform 10"/>
            <p:cNvSpPr>
              <a:spLocks/>
            </p:cNvSpPr>
            <p:nvPr/>
          </p:nvSpPr>
          <p:spPr bwMode="auto">
            <a:xfrm>
              <a:off x="1937" y="3540"/>
              <a:ext cx="103" cy="617"/>
            </a:xfrm>
            <a:custGeom>
              <a:avLst/>
              <a:gdLst>
                <a:gd name="T0" fmla="*/ 11 w 103"/>
                <a:gd name="T1" fmla="*/ 0 h 617"/>
                <a:gd name="T2" fmla="*/ 15 w 103"/>
                <a:gd name="T3" fmla="*/ 524 h 617"/>
                <a:gd name="T4" fmla="*/ 103 w 103"/>
                <a:gd name="T5" fmla="*/ 556 h 617"/>
                <a:gd name="T6" fmla="*/ 0 60000 65536"/>
                <a:gd name="T7" fmla="*/ 0 60000 65536"/>
                <a:gd name="T8" fmla="*/ 0 60000 65536"/>
                <a:gd name="T9" fmla="*/ 0 w 103"/>
                <a:gd name="T10" fmla="*/ 0 h 617"/>
                <a:gd name="T11" fmla="*/ 103 w 103"/>
                <a:gd name="T12" fmla="*/ 617 h 617"/>
              </a:gdLst>
              <a:ahLst/>
              <a:cxnLst>
                <a:cxn ang="T6">
                  <a:pos x="T0" y="T1"/>
                </a:cxn>
                <a:cxn ang="T7">
                  <a:pos x="T2" y="T3"/>
                </a:cxn>
                <a:cxn ang="T8">
                  <a:pos x="T4" y="T5"/>
                </a:cxn>
              </a:cxnLst>
              <a:rect l="T9" t="T10" r="T11" b="T12"/>
              <a:pathLst>
                <a:path w="103" h="617">
                  <a:moveTo>
                    <a:pt x="11" y="0"/>
                  </a:moveTo>
                  <a:cubicBezTo>
                    <a:pt x="5" y="215"/>
                    <a:pt x="0" y="431"/>
                    <a:pt x="15" y="524"/>
                  </a:cubicBezTo>
                  <a:cubicBezTo>
                    <a:pt x="30" y="617"/>
                    <a:pt x="66" y="586"/>
                    <a:pt x="103" y="556"/>
                  </a:cubicBezTo>
                </a:path>
              </a:pathLst>
            </a:custGeom>
            <a:noFill/>
            <a:ln w="25400">
              <a:solidFill>
                <a:srgbClr val="00CC66"/>
              </a:solidFill>
              <a:round/>
              <a:headEnd/>
              <a:tailEnd/>
            </a:ln>
          </p:spPr>
          <p:txBody>
            <a:bodyPr wrap="none" anchor="ctr"/>
            <a:lstStyle/>
            <a:p>
              <a:endParaRPr lang="en-US"/>
            </a:p>
          </p:txBody>
        </p:sp>
        <p:sp>
          <p:nvSpPr>
            <p:cNvPr id="10368" name="Freeform 11"/>
            <p:cNvSpPr>
              <a:spLocks/>
            </p:cNvSpPr>
            <p:nvPr/>
          </p:nvSpPr>
          <p:spPr bwMode="auto">
            <a:xfrm>
              <a:off x="1168" y="3528"/>
              <a:ext cx="44" cy="92"/>
            </a:xfrm>
            <a:custGeom>
              <a:avLst/>
              <a:gdLst>
                <a:gd name="T0" fmla="*/ 44 w 44"/>
                <a:gd name="T1" fmla="*/ 92 h 92"/>
                <a:gd name="T2" fmla="*/ 36 w 44"/>
                <a:gd name="T3" fmla="*/ 16 h 92"/>
                <a:gd name="T4" fmla="*/ 0 w 44"/>
                <a:gd name="T5" fmla="*/ 0 h 92"/>
                <a:gd name="T6" fmla="*/ 0 60000 65536"/>
                <a:gd name="T7" fmla="*/ 0 60000 65536"/>
                <a:gd name="T8" fmla="*/ 0 60000 65536"/>
                <a:gd name="T9" fmla="*/ 0 w 44"/>
                <a:gd name="T10" fmla="*/ 0 h 92"/>
                <a:gd name="T11" fmla="*/ 44 w 44"/>
                <a:gd name="T12" fmla="*/ 92 h 92"/>
              </a:gdLst>
              <a:ahLst/>
              <a:cxnLst>
                <a:cxn ang="T6">
                  <a:pos x="T0" y="T1"/>
                </a:cxn>
                <a:cxn ang="T7">
                  <a:pos x="T2" y="T3"/>
                </a:cxn>
                <a:cxn ang="T8">
                  <a:pos x="T4" y="T5"/>
                </a:cxn>
              </a:cxnLst>
              <a:rect l="T9" t="T10" r="T11" b="T12"/>
              <a:pathLst>
                <a:path w="44" h="92">
                  <a:moveTo>
                    <a:pt x="44" y="92"/>
                  </a:moveTo>
                  <a:cubicBezTo>
                    <a:pt x="43" y="61"/>
                    <a:pt x="43" y="31"/>
                    <a:pt x="36" y="16"/>
                  </a:cubicBezTo>
                  <a:cubicBezTo>
                    <a:pt x="29" y="1"/>
                    <a:pt x="14" y="0"/>
                    <a:pt x="0" y="0"/>
                  </a:cubicBezTo>
                </a:path>
              </a:pathLst>
            </a:custGeom>
            <a:noFill/>
            <a:ln w="25400">
              <a:solidFill>
                <a:srgbClr val="00CC66"/>
              </a:solidFill>
              <a:round/>
              <a:headEnd/>
              <a:tailEnd/>
            </a:ln>
          </p:spPr>
          <p:txBody>
            <a:bodyPr wrap="none" anchor="ctr"/>
            <a:lstStyle/>
            <a:p>
              <a:endParaRPr lang="en-US"/>
            </a:p>
          </p:txBody>
        </p:sp>
      </p:grpSp>
      <p:sp>
        <p:nvSpPr>
          <p:cNvPr id="10248" name="Freeform 12"/>
          <p:cNvSpPr>
            <a:spLocks/>
          </p:cNvSpPr>
          <p:nvPr/>
        </p:nvSpPr>
        <p:spPr bwMode="auto">
          <a:xfrm rot="15209043" flipV="1">
            <a:off x="7335838" y="3367088"/>
            <a:ext cx="74612" cy="284162"/>
          </a:xfrm>
          <a:custGeom>
            <a:avLst/>
            <a:gdLst>
              <a:gd name="T0" fmla="*/ 0 w 67"/>
              <a:gd name="T1" fmla="*/ 0 h 500"/>
              <a:gd name="T2" fmla="*/ 2147483647 w 67"/>
              <a:gd name="T3" fmla="*/ 2147483647 h 500"/>
              <a:gd name="T4" fmla="*/ 2147483647 w 67"/>
              <a:gd name="T5" fmla="*/ 2147483647 h 500"/>
              <a:gd name="T6" fmla="*/ 0 60000 65536"/>
              <a:gd name="T7" fmla="*/ 0 60000 65536"/>
              <a:gd name="T8" fmla="*/ 0 60000 65536"/>
              <a:gd name="T9" fmla="*/ 0 w 67"/>
              <a:gd name="T10" fmla="*/ 0 h 500"/>
              <a:gd name="T11" fmla="*/ 67 w 67"/>
              <a:gd name="T12" fmla="*/ 500 h 500"/>
            </a:gdLst>
            <a:ahLst/>
            <a:cxnLst>
              <a:cxn ang="T6">
                <a:pos x="T0" y="T1"/>
              </a:cxn>
              <a:cxn ang="T7">
                <a:pos x="T2" y="T3"/>
              </a:cxn>
              <a:cxn ang="T8">
                <a:pos x="T4" y="T5"/>
              </a:cxn>
            </a:cxnLst>
            <a:rect l="T9" t="T10" r="T11" b="T12"/>
            <a:pathLst>
              <a:path w="67" h="500">
                <a:moveTo>
                  <a:pt x="0" y="0"/>
                </a:moveTo>
                <a:cubicBezTo>
                  <a:pt x="9" y="117"/>
                  <a:pt x="19" y="232"/>
                  <a:pt x="56" y="344"/>
                </a:cubicBezTo>
                <a:cubicBezTo>
                  <a:pt x="60" y="396"/>
                  <a:pt x="67" y="500"/>
                  <a:pt x="67" y="500"/>
                </a:cubicBezTo>
              </a:path>
            </a:pathLst>
          </a:custGeom>
          <a:solidFill>
            <a:srgbClr val="FF3300"/>
          </a:solidFill>
          <a:ln w="28575">
            <a:solidFill>
              <a:schemeClr val="tx1"/>
            </a:solidFill>
            <a:round/>
            <a:headEnd/>
            <a:tailEnd/>
          </a:ln>
        </p:spPr>
        <p:txBody>
          <a:bodyPr wrap="none" anchor="ctr"/>
          <a:lstStyle/>
          <a:p>
            <a:endParaRPr lang="en-US"/>
          </a:p>
        </p:txBody>
      </p:sp>
      <p:sp>
        <p:nvSpPr>
          <p:cNvPr id="10249" name="Oval 13"/>
          <p:cNvSpPr>
            <a:spLocks noChangeArrowheads="1"/>
          </p:cNvSpPr>
          <p:nvPr/>
        </p:nvSpPr>
        <p:spPr bwMode="auto">
          <a:xfrm rot="-6390957">
            <a:off x="7054850" y="3490913"/>
            <a:ext cx="96838" cy="322262"/>
          </a:xfrm>
          <a:prstGeom prst="ellipse">
            <a:avLst/>
          </a:prstGeom>
          <a:solidFill>
            <a:srgbClr val="00FF00"/>
          </a:solidFill>
          <a:ln w="9525">
            <a:solidFill>
              <a:schemeClr val="tx1"/>
            </a:solidFill>
            <a:round/>
            <a:headEnd/>
            <a:tailEnd/>
          </a:ln>
        </p:spPr>
        <p:txBody>
          <a:bodyPr wrap="none" anchor="ctr"/>
          <a:lstStyle/>
          <a:p>
            <a:endParaRPr lang="en-US"/>
          </a:p>
        </p:txBody>
      </p:sp>
      <p:sp>
        <p:nvSpPr>
          <p:cNvPr id="10250" name="Freeform 14"/>
          <p:cNvSpPr>
            <a:spLocks/>
          </p:cNvSpPr>
          <p:nvPr/>
        </p:nvSpPr>
        <p:spPr bwMode="auto">
          <a:xfrm rot="-6390957">
            <a:off x="7262019" y="3334544"/>
            <a:ext cx="74613" cy="250825"/>
          </a:xfrm>
          <a:custGeom>
            <a:avLst/>
            <a:gdLst>
              <a:gd name="T0" fmla="*/ 0 w 22"/>
              <a:gd name="T1" fmla="*/ 0 h 455"/>
              <a:gd name="T2" fmla="*/ 2147483647 w 22"/>
              <a:gd name="T3" fmla="*/ 2147483647 h 455"/>
              <a:gd name="T4" fmla="*/ 0 60000 65536"/>
              <a:gd name="T5" fmla="*/ 0 60000 65536"/>
              <a:gd name="T6" fmla="*/ 0 w 22"/>
              <a:gd name="T7" fmla="*/ 0 h 455"/>
              <a:gd name="T8" fmla="*/ 22 w 22"/>
              <a:gd name="T9" fmla="*/ 455 h 455"/>
            </a:gdLst>
            <a:ahLst/>
            <a:cxnLst>
              <a:cxn ang="T4">
                <a:pos x="T0" y="T1"/>
              </a:cxn>
              <a:cxn ang="T5">
                <a:pos x="T2" y="T3"/>
              </a:cxn>
            </a:cxnLst>
            <a:rect l="T6" t="T7" r="T8" b="T9"/>
            <a:pathLst>
              <a:path w="22" h="455">
                <a:moveTo>
                  <a:pt x="0" y="0"/>
                </a:moveTo>
                <a:cubicBezTo>
                  <a:pt x="13" y="165"/>
                  <a:pt x="22" y="281"/>
                  <a:pt x="22" y="455"/>
                </a:cubicBezTo>
              </a:path>
            </a:pathLst>
          </a:custGeom>
          <a:solidFill>
            <a:srgbClr val="FF3300"/>
          </a:solidFill>
          <a:ln w="28575">
            <a:solidFill>
              <a:schemeClr val="tx1"/>
            </a:solidFill>
            <a:round/>
            <a:headEnd/>
            <a:tailEnd/>
          </a:ln>
        </p:spPr>
        <p:txBody>
          <a:bodyPr wrap="none" anchor="ctr"/>
          <a:lstStyle/>
          <a:p>
            <a:endParaRPr lang="en-US"/>
          </a:p>
        </p:txBody>
      </p:sp>
      <p:sp>
        <p:nvSpPr>
          <p:cNvPr id="10251" name="Oval 15"/>
          <p:cNvSpPr>
            <a:spLocks noChangeArrowheads="1"/>
          </p:cNvSpPr>
          <p:nvPr/>
        </p:nvSpPr>
        <p:spPr bwMode="auto">
          <a:xfrm rot="-6390957">
            <a:off x="7023100" y="3405188"/>
            <a:ext cx="74613" cy="319087"/>
          </a:xfrm>
          <a:prstGeom prst="ellipse">
            <a:avLst/>
          </a:prstGeom>
          <a:solidFill>
            <a:srgbClr val="00FF00"/>
          </a:solidFill>
          <a:ln w="9525">
            <a:solidFill>
              <a:schemeClr val="tx1"/>
            </a:solidFill>
            <a:round/>
            <a:headEnd/>
            <a:tailEnd/>
          </a:ln>
        </p:spPr>
        <p:txBody>
          <a:bodyPr wrap="none" anchor="ctr"/>
          <a:lstStyle/>
          <a:p>
            <a:endParaRPr lang="en-US"/>
          </a:p>
        </p:txBody>
      </p:sp>
      <p:sp>
        <p:nvSpPr>
          <p:cNvPr id="10252" name="Freeform 16"/>
          <p:cNvSpPr>
            <a:spLocks/>
          </p:cNvSpPr>
          <p:nvPr/>
        </p:nvSpPr>
        <p:spPr bwMode="auto">
          <a:xfrm rot="-6390957">
            <a:off x="7334250" y="3405188"/>
            <a:ext cx="79375" cy="269875"/>
          </a:xfrm>
          <a:custGeom>
            <a:avLst/>
            <a:gdLst>
              <a:gd name="T0" fmla="*/ 2147483647 w 85"/>
              <a:gd name="T1" fmla="*/ 0 h 455"/>
              <a:gd name="T2" fmla="*/ 2147483647 w 85"/>
              <a:gd name="T3" fmla="*/ 2147483647 h 455"/>
              <a:gd name="T4" fmla="*/ 0 w 85"/>
              <a:gd name="T5" fmla="*/ 2147483647 h 455"/>
              <a:gd name="T6" fmla="*/ 0 60000 65536"/>
              <a:gd name="T7" fmla="*/ 0 60000 65536"/>
              <a:gd name="T8" fmla="*/ 0 60000 65536"/>
              <a:gd name="T9" fmla="*/ 0 w 85"/>
              <a:gd name="T10" fmla="*/ 0 h 455"/>
              <a:gd name="T11" fmla="*/ 85 w 85"/>
              <a:gd name="T12" fmla="*/ 455 h 455"/>
            </a:gdLst>
            <a:ahLst/>
            <a:cxnLst>
              <a:cxn ang="T6">
                <a:pos x="T0" y="T1"/>
              </a:cxn>
              <a:cxn ang="T7">
                <a:pos x="T2" y="T3"/>
              </a:cxn>
              <a:cxn ang="T8">
                <a:pos x="T4" y="T5"/>
              </a:cxn>
            </a:cxnLst>
            <a:rect l="T9" t="T10" r="T11" b="T12"/>
            <a:pathLst>
              <a:path w="85" h="455">
                <a:moveTo>
                  <a:pt x="56" y="0"/>
                </a:moveTo>
                <a:cubicBezTo>
                  <a:pt x="49" y="161"/>
                  <a:pt x="85" y="245"/>
                  <a:pt x="11" y="355"/>
                </a:cubicBezTo>
                <a:cubicBezTo>
                  <a:pt x="7" y="388"/>
                  <a:pt x="0" y="455"/>
                  <a:pt x="0" y="455"/>
                </a:cubicBezTo>
              </a:path>
            </a:pathLst>
          </a:custGeom>
          <a:noFill/>
          <a:ln w="28575">
            <a:solidFill>
              <a:schemeClr val="tx1"/>
            </a:solidFill>
            <a:round/>
            <a:headEnd/>
            <a:tailEnd/>
          </a:ln>
        </p:spPr>
        <p:txBody>
          <a:bodyPr wrap="none" anchor="ctr"/>
          <a:lstStyle/>
          <a:p>
            <a:endParaRPr lang="en-US"/>
          </a:p>
        </p:txBody>
      </p:sp>
      <p:sp>
        <p:nvSpPr>
          <p:cNvPr id="10253" name="Oval 17"/>
          <p:cNvSpPr>
            <a:spLocks noChangeArrowheads="1"/>
          </p:cNvSpPr>
          <p:nvPr/>
        </p:nvSpPr>
        <p:spPr bwMode="auto">
          <a:xfrm rot="-6390957">
            <a:off x="7046119" y="3436144"/>
            <a:ext cx="106363" cy="320675"/>
          </a:xfrm>
          <a:prstGeom prst="ellipse">
            <a:avLst/>
          </a:prstGeom>
          <a:solidFill>
            <a:srgbClr val="00FF00"/>
          </a:solidFill>
          <a:ln w="9525">
            <a:solidFill>
              <a:schemeClr val="tx1"/>
            </a:solidFill>
            <a:round/>
            <a:headEnd/>
            <a:tailEnd/>
          </a:ln>
        </p:spPr>
        <p:txBody>
          <a:bodyPr wrap="none" anchor="ctr"/>
          <a:lstStyle/>
          <a:p>
            <a:endParaRPr lang="en-US"/>
          </a:p>
        </p:txBody>
      </p:sp>
      <p:sp>
        <p:nvSpPr>
          <p:cNvPr id="10254" name="AutoShape 18"/>
          <p:cNvSpPr>
            <a:spLocks noChangeArrowheads="1"/>
          </p:cNvSpPr>
          <p:nvPr/>
        </p:nvSpPr>
        <p:spPr bwMode="auto">
          <a:xfrm rot="-6390957">
            <a:off x="6444457" y="3590131"/>
            <a:ext cx="160338" cy="485775"/>
          </a:xfrm>
          <a:prstGeom prst="flowChartMagneticDisk">
            <a:avLst/>
          </a:prstGeom>
          <a:solidFill>
            <a:srgbClr val="FF3300"/>
          </a:solidFill>
          <a:ln w="9525">
            <a:solidFill>
              <a:schemeClr val="tx1"/>
            </a:solidFill>
            <a:round/>
            <a:headEnd/>
            <a:tailEnd/>
          </a:ln>
        </p:spPr>
        <p:txBody>
          <a:bodyPr wrap="none" anchor="ctr"/>
          <a:lstStyle/>
          <a:p>
            <a:endParaRPr lang="en-US"/>
          </a:p>
        </p:txBody>
      </p:sp>
      <p:sp>
        <p:nvSpPr>
          <p:cNvPr id="10255" name="AutoShape 19"/>
          <p:cNvSpPr>
            <a:spLocks noChangeArrowheads="1"/>
          </p:cNvSpPr>
          <p:nvPr/>
        </p:nvSpPr>
        <p:spPr bwMode="auto">
          <a:xfrm rot="-6390957">
            <a:off x="6393657" y="3445669"/>
            <a:ext cx="160337" cy="485775"/>
          </a:xfrm>
          <a:prstGeom prst="flowChartMagneticDisk">
            <a:avLst/>
          </a:prstGeom>
          <a:solidFill>
            <a:srgbClr val="FF3300"/>
          </a:solidFill>
          <a:ln w="9525">
            <a:solidFill>
              <a:schemeClr val="tx1"/>
            </a:solidFill>
            <a:round/>
            <a:headEnd/>
            <a:tailEnd/>
          </a:ln>
        </p:spPr>
        <p:txBody>
          <a:bodyPr wrap="none" anchor="ctr"/>
          <a:lstStyle/>
          <a:p>
            <a:endParaRPr lang="en-US"/>
          </a:p>
        </p:txBody>
      </p:sp>
      <p:sp>
        <p:nvSpPr>
          <p:cNvPr id="10256" name="AutoShape 20"/>
          <p:cNvSpPr>
            <a:spLocks noChangeArrowheads="1"/>
          </p:cNvSpPr>
          <p:nvPr/>
        </p:nvSpPr>
        <p:spPr bwMode="auto">
          <a:xfrm rot="-6390957">
            <a:off x="6505575" y="3495675"/>
            <a:ext cx="161925" cy="485775"/>
          </a:xfrm>
          <a:prstGeom prst="flowChartMagneticDisk">
            <a:avLst/>
          </a:prstGeom>
          <a:solidFill>
            <a:srgbClr val="FF3300"/>
          </a:solidFill>
          <a:ln w="9525">
            <a:solidFill>
              <a:schemeClr val="tx1"/>
            </a:solidFill>
            <a:round/>
            <a:headEnd/>
            <a:tailEnd/>
          </a:ln>
        </p:spPr>
        <p:txBody>
          <a:bodyPr wrap="none" anchor="ctr"/>
          <a:lstStyle/>
          <a:p>
            <a:endParaRPr lang="en-US"/>
          </a:p>
        </p:txBody>
      </p:sp>
      <p:sp>
        <p:nvSpPr>
          <p:cNvPr id="10257" name="Freeform 21"/>
          <p:cNvSpPr>
            <a:spLocks/>
          </p:cNvSpPr>
          <p:nvPr/>
        </p:nvSpPr>
        <p:spPr bwMode="auto">
          <a:xfrm rot="-6390957">
            <a:off x="6158707" y="3742531"/>
            <a:ext cx="36512" cy="384175"/>
          </a:xfrm>
          <a:custGeom>
            <a:avLst/>
            <a:gdLst>
              <a:gd name="T0" fmla="*/ 2147483647 w 28"/>
              <a:gd name="T1" fmla="*/ 2147483647 h 414"/>
              <a:gd name="T2" fmla="*/ 2147483647 w 28"/>
              <a:gd name="T3" fmla="*/ 2147483647 h 414"/>
              <a:gd name="T4" fmla="*/ 0 w 28"/>
              <a:gd name="T5" fmla="*/ 2147483647 h 414"/>
              <a:gd name="T6" fmla="*/ 2147483647 w 28"/>
              <a:gd name="T7" fmla="*/ 0 h 414"/>
              <a:gd name="T8" fmla="*/ 0 60000 65536"/>
              <a:gd name="T9" fmla="*/ 0 60000 65536"/>
              <a:gd name="T10" fmla="*/ 0 60000 65536"/>
              <a:gd name="T11" fmla="*/ 0 60000 65536"/>
              <a:gd name="T12" fmla="*/ 0 w 28"/>
              <a:gd name="T13" fmla="*/ 0 h 414"/>
              <a:gd name="T14" fmla="*/ 28 w 28"/>
              <a:gd name="T15" fmla="*/ 414 h 414"/>
            </a:gdLst>
            <a:ahLst/>
            <a:cxnLst>
              <a:cxn ang="T8">
                <a:pos x="T0" y="T1"/>
              </a:cxn>
              <a:cxn ang="T9">
                <a:pos x="T2" y="T3"/>
              </a:cxn>
              <a:cxn ang="T10">
                <a:pos x="T4" y="T5"/>
              </a:cxn>
              <a:cxn ang="T11">
                <a:pos x="T6" y="T7"/>
              </a:cxn>
            </a:cxnLst>
            <a:rect l="T12" t="T13" r="T14" b="T15"/>
            <a:pathLst>
              <a:path w="28" h="414">
                <a:moveTo>
                  <a:pt x="18" y="414"/>
                </a:moveTo>
                <a:cubicBezTo>
                  <a:pt x="28" y="376"/>
                  <a:pt x="27" y="394"/>
                  <a:pt x="12" y="342"/>
                </a:cubicBezTo>
                <a:cubicBezTo>
                  <a:pt x="9" y="330"/>
                  <a:pt x="0" y="306"/>
                  <a:pt x="0" y="306"/>
                </a:cubicBezTo>
                <a:cubicBezTo>
                  <a:pt x="4" y="204"/>
                  <a:pt x="12" y="102"/>
                  <a:pt x="12" y="0"/>
                </a:cubicBezTo>
              </a:path>
            </a:pathLst>
          </a:custGeom>
          <a:noFill/>
          <a:ln w="28575">
            <a:solidFill>
              <a:srgbClr val="0000FF"/>
            </a:solidFill>
            <a:round/>
            <a:headEnd/>
            <a:tailEnd/>
          </a:ln>
        </p:spPr>
        <p:txBody>
          <a:bodyPr wrap="none" anchor="ctr"/>
          <a:lstStyle/>
          <a:p>
            <a:endParaRPr lang="en-US"/>
          </a:p>
        </p:txBody>
      </p:sp>
      <p:sp>
        <p:nvSpPr>
          <p:cNvPr id="10258" name="Freeform 22"/>
          <p:cNvSpPr>
            <a:spLocks/>
          </p:cNvSpPr>
          <p:nvPr/>
        </p:nvSpPr>
        <p:spPr bwMode="auto">
          <a:xfrm rot="-6390957">
            <a:off x="6115844" y="3588544"/>
            <a:ext cx="7938" cy="387350"/>
          </a:xfrm>
          <a:custGeom>
            <a:avLst/>
            <a:gdLst>
              <a:gd name="T0" fmla="*/ 2147483647 w 6"/>
              <a:gd name="T1" fmla="*/ 2147483647 h 414"/>
              <a:gd name="T2" fmla="*/ 0 w 6"/>
              <a:gd name="T3" fmla="*/ 0 h 414"/>
              <a:gd name="T4" fmla="*/ 0 60000 65536"/>
              <a:gd name="T5" fmla="*/ 0 60000 65536"/>
              <a:gd name="T6" fmla="*/ 0 w 6"/>
              <a:gd name="T7" fmla="*/ 0 h 414"/>
              <a:gd name="T8" fmla="*/ 6 w 6"/>
              <a:gd name="T9" fmla="*/ 414 h 414"/>
            </a:gdLst>
            <a:ahLst/>
            <a:cxnLst>
              <a:cxn ang="T4">
                <a:pos x="T0" y="T1"/>
              </a:cxn>
              <a:cxn ang="T5">
                <a:pos x="T2" y="T3"/>
              </a:cxn>
            </a:cxnLst>
            <a:rect l="T6" t="T7" r="T8" b="T9"/>
            <a:pathLst>
              <a:path w="6" h="414">
                <a:moveTo>
                  <a:pt x="6" y="414"/>
                </a:moveTo>
                <a:cubicBezTo>
                  <a:pt x="0" y="40"/>
                  <a:pt x="0" y="178"/>
                  <a:pt x="0" y="0"/>
                </a:cubicBezTo>
              </a:path>
            </a:pathLst>
          </a:custGeom>
          <a:noFill/>
          <a:ln w="28575">
            <a:solidFill>
              <a:srgbClr val="0000FF"/>
            </a:solidFill>
            <a:round/>
            <a:headEnd/>
            <a:tailEnd/>
          </a:ln>
        </p:spPr>
        <p:txBody>
          <a:bodyPr wrap="none" anchor="ctr"/>
          <a:lstStyle/>
          <a:p>
            <a:endParaRPr lang="en-US"/>
          </a:p>
        </p:txBody>
      </p:sp>
      <p:sp>
        <p:nvSpPr>
          <p:cNvPr id="10259" name="Freeform 23"/>
          <p:cNvSpPr>
            <a:spLocks/>
          </p:cNvSpPr>
          <p:nvPr/>
        </p:nvSpPr>
        <p:spPr bwMode="auto">
          <a:xfrm rot="-6390957">
            <a:off x="6182519" y="3612356"/>
            <a:ext cx="41275" cy="442913"/>
          </a:xfrm>
          <a:custGeom>
            <a:avLst/>
            <a:gdLst>
              <a:gd name="T0" fmla="*/ 2147483647 w 32"/>
              <a:gd name="T1" fmla="*/ 2147483647 h 474"/>
              <a:gd name="T2" fmla="*/ 2147483647 w 32"/>
              <a:gd name="T3" fmla="*/ 0 h 474"/>
              <a:gd name="T4" fmla="*/ 0 w 32"/>
              <a:gd name="T5" fmla="*/ 2147483647 h 474"/>
              <a:gd name="T6" fmla="*/ 0 60000 65536"/>
              <a:gd name="T7" fmla="*/ 0 60000 65536"/>
              <a:gd name="T8" fmla="*/ 0 60000 65536"/>
              <a:gd name="T9" fmla="*/ 0 w 32"/>
              <a:gd name="T10" fmla="*/ 0 h 474"/>
              <a:gd name="T11" fmla="*/ 32 w 32"/>
              <a:gd name="T12" fmla="*/ 474 h 474"/>
            </a:gdLst>
            <a:ahLst/>
            <a:cxnLst>
              <a:cxn ang="T6">
                <a:pos x="T0" y="T1"/>
              </a:cxn>
              <a:cxn ang="T7">
                <a:pos x="T2" y="T3"/>
              </a:cxn>
              <a:cxn ang="T8">
                <a:pos x="T4" y="T5"/>
              </a:cxn>
            </a:cxnLst>
            <a:rect l="T9" t="T10" r="T11" b="T12"/>
            <a:pathLst>
              <a:path w="32" h="474">
                <a:moveTo>
                  <a:pt x="12" y="474"/>
                </a:moveTo>
                <a:cubicBezTo>
                  <a:pt x="3" y="297"/>
                  <a:pt x="2" y="203"/>
                  <a:pt x="6" y="0"/>
                </a:cubicBezTo>
                <a:cubicBezTo>
                  <a:pt x="32" y="9"/>
                  <a:pt x="30" y="6"/>
                  <a:pt x="0" y="6"/>
                </a:cubicBezTo>
              </a:path>
            </a:pathLst>
          </a:custGeom>
          <a:noFill/>
          <a:ln w="28575">
            <a:solidFill>
              <a:srgbClr val="0000FF"/>
            </a:solidFill>
            <a:round/>
            <a:headEnd/>
            <a:tailEnd/>
          </a:ln>
        </p:spPr>
        <p:txBody>
          <a:bodyPr wrap="none" anchor="ctr"/>
          <a:lstStyle/>
          <a:p>
            <a:endParaRPr lang="en-US"/>
          </a:p>
        </p:txBody>
      </p:sp>
      <p:sp>
        <p:nvSpPr>
          <p:cNvPr id="10260" name="Freeform 24"/>
          <p:cNvSpPr>
            <a:spLocks/>
          </p:cNvSpPr>
          <p:nvPr/>
        </p:nvSpPr>
        <p:spPr bwMode="auto">
          <a:xfrm rot="-6390957">
            <a:off x="6742113" y="3463925"/>
            <a:ext cx="90487" cy="227013"/>
          </a:xfrm>
          <a:custGeom>
            <a:avLst/>
            <a:gdLst>
              <a:gd name="T0" fmla="*/ 2147483647 w 85"/>
              <a:gd name="T1" fmla="*/ 0 h 455"/>
              <a:gd name="T2" fmla="*/ 2147483647 w 85"/>
              <a:gd name="T3" fmla="*/ 2147483647 h 455"/>
              <a:gd name="T4" fmla="*/ 0 w 85"/>
              <a:gd name="T5" fmla="*/ 2147483647 h 455"/>
              <a:gd name="T6" fmla="*/ 0 60000 65536"/>
              <a:gd name="T7" fmla="*/ 0 60000 65536"/>
              <a:gd name="T8" fmla="*/ 0 60000 65536"/>
              <a:gd name="T9" fmla="*/ 0 w 85"/>
              <a:gd name="T10" fmla="*/ 0 h 455"/>
              <a:gd name="T11" fmla="*/ 85 w 85"/>
              <a:gd name="T12" fmla="*/ 455 h 455"/>
            </a:gdLst>
            <a:ahLst/>
            <a:cxnLst>
              <a:cxn ang="T6">
                <a:pos x="T0" y="T1"/>
              </a:cxn>
              <a:cxn ang="T7">
                <a:pos x="T2" y="T3"/>
              </a:cxn>
              <a:cxn ang="T8">
                <a:pos x="T4" y="T5"/>
              </a:cxn>
            </a:cxnLst>
            <a:rect l="T9" t="T10" r="T11" b="T12"/>
            <a:pathLst>
              <a:path w="85" h="455">
                <a:moveTo>
                  <a:pt x="56" y="0"/>
                </a:moveTo>
                <a:cubicBezTo>
                  <a:pt x="49" y="161"/>
                  <a:pt x="85" y="245"/>
                  <a:pt x="11" y="355"/>
                </a:cubicBezTo>
                <a:cubicBezTo>
                  <a:pt x="7" y="388"/>
                  <a:pt x="0" y="455"/>
                  <a:pt x="0" y="455"/>
                </a:cubicBezTo>
              </a:path>
            </a:pathLst>
          </a:custGeom>
          <a:noFill/>
          <a:ln w="28575">
            <a:solidFill>
              <a:srgbClr val="FFFFFF"/>
            </a:solidFill>
            <a:round/>
            <a:headEnd/>
            <a:tailEnd/>
          </a:ln>
        </p:spPr>
        <p:txBody>
          <a:bodyPr wrap="none" anchor="ctr"/>
          <a:lstStyle/>
          <a:p>
            <a:endParaRPr lang="en-US"/>
          </a:p>
        </p:txBody>
      </p:sp>
      <p:sp>
        <p:nvSpPr>
          <p:cNvPr id="10261" name="Freeform 25"/>
          <p:cNvSpPr>
            <a:spLocks/>
          </p:cNvSpPr>
          <p:nvPr/>
        </p:nvSpPr>
        <p:spPr bwMode="auto">
          <a:xfrm rot="-6390957">
            <a:off x="6789738" y="3525837"/>
            <a:ext cx="90488" cy="227013"/>
          </a:xfrm>
          <a:custGeom>
            <a:avLst/>
            <a:gdLst>
              <a:gd name="T0" fmla="*/ 2147483647 w 85"/>
              <a:gd name="T1" fmla="*/ 0 h 455"/>
              <a:gd name="T2" fmla="*/ 2147483647 w 85"/>
              <a:gd name="T3" fmla="*/ 2147483647 h 455"/>
              <a:gd name="T4" fmla="*/ 0 w 85"/>
              <a:gd name="T5" fmla="*/ 2147483647 h 455"/>
              <a:gd name="T6" fmla="*/ 0 60000 65536"/>
              <a:gd name="T7" fmla="*/ 0 60000 65536"/>
              <a:gd name="T8" fmla="*/ 0 60000 65536"/>
              <a:gd name="T9" fmla="*/ 0 w 85"/>
              <a:gd name="T10" fmla="*/ 0 h 455"/>
              <a:gd name="T11" fmla="*/ 85 w 85"/>
              <a:gd name="T12" fmla="*/ 455 h 455"/>
            </a:gdLst>
            <a:ahLst/>
            <a:cxnLst>
              <a:cxn ang="T6">
                <a:pos x="T0" y="T1"/>
              </a:cxn>
              <a:cxn ang="T7">
                <a:pos x="T2" y="T3"/>
              </a:cxn>
              <a:cxn ang="T8">
                <a:pos x="T4" y="T5"/>
              </a:cxn>
            </a:cxnLst>
            <a:rect l="T9" t="T10" r="T11" b="T12"/>
            <a:pathLst>
              <a:path w="85" h="455">
                <a:moveTo>
                  <a:pt x="56" y="0"/>
                </a:moveTo>
                <a:cubicBezTo>
                  <a:pt x="49" y="161"/>
                  <a:pt x="85" y="245"/>
                  <a:pt x="11" y="355"/>
                </a:cubicBezTo>
                <a:cubicBezTo>
                  <a:pt x="7" y="388"/>
                  <a:pt x="0" y="455"/>
                  <a:pt x="0" y="455"/>
                </a:cubicBezTo>
              </a:path>
            </a:pathLst>
          </a:custGeom>
          <a:noFill/>
          <a:ln w="28575">
            <a:solidFill>
              <a:srgbClr val="FFFFFF"/>
            </a:solidFill>
            <a:round/>
            <a:headEnd/>
            <a:tailEnd/>
          </a:ln>
        </p:spPr>
        <p:txBody>
          <a:bodyPr wrap="none" anchor="ctr"/>
          <a:lstStyle/>
          <a:p>
            <a:endParaRPr lang="en-US"/>
          </a:p>
        </p:txBody>
      </p:sp>
      <p:sp>
        <p:nvSpPr>
          <p:cNvPr id="10262" name="Freeform 26"/>
          <p:cNvSpPr>
            <a:spLocks/>
          </p:cNvSpPr>
          <p:nvPr/>
        </p:nvSpPr>
        <p:spPr bwMode="auto">
          <a:xfrm rot="15209043" flipH="1">
            <a:off x="6816725" y="3633788"/>
            <a:ext cx="98425" cy="250825"/>
          </a:xfrm>
          <a:custGeom>
            <a:avLst/>
            <a:gdLst>
              <a:gd name="T0" fmla="*/ 2147483647 w 85"/>
              <a:gd name="T1" fmla="*/ 0 h 455"/>
              <a:gd name="T2" fmla="*/ 2147483647 w 85"/>
              <a:gd name="T3" fmla="*/ 2147483647 h 455"/>
              <a:gd name="T4" fmla="*/ 0 w 85"/>
              <a:gd name="T5" fmla="*/ 2147483647 h 455"/>
              <a:gd name="T6" fmla="*/ 0 60000 65536"/>
              <a:gd name="T7" fmla="*/ 0 60000 65536"/>
              <a:gd name="T8" fmla="*/ 0 60000 65536"/>
              <a:gd name="T9" fmla="*/ 0 w 85"/>
              <a:gd name="T10" fmla="*/ 0 h 455"/>
              <a:gd name="T11" fmla="*/ 85 w 85"/>
              <a:gd name="T12" fmla="*/ 455 h 455"/>
            </a:gdLst>
            <a:ahLst/>
            <a:cxnLst>
              <a:cxn ang="T6">
                <a:pos x="T0" y="T1"/>
              </a:cxn>
              <a:cxn ang="T7">
                <a:pos x="T2" y="T3"/>
              </a:cxn>
              <a:cxn ang="T8">
                <a:pos x="T4" y="T5"/>
              </a:cxn>
            </a:cxnLst>
            <a:rect l="T9" t="T10" r="T11" b="T12"/>
            <a:pathLst>
              <a:path w="85" h="455">
                <a:moveTo>
                  <a:pt x="56" y="0"/>
                </a:moveTo>
                <a:cubicBezTo>
                  <a:pt x="49" y="161"/>
                  <a:pt x="85" y="245"/>
                  <a:pt x="11" y="355"/>
                </a:cubicBezTo>
                <a:cubicBezTo>
                  <a:pt x="7" y="388"/>
                  <a:pt x="0" y="455"/>
                  <a:pt x="0" y="455"/>
                </a:cubicBezTo>
              </a:path>
            </a:pathLst>
          </a:custGeom>
          <a:noFill/>
          <a:ln w="28575">
            <a:solidFill>
              <a:srgbClr val="FFFFFF"/>
            </a:solidFill>
            <a:round/>
            <a:headEnd/>
            <a:tailEnd/>
          </a:ln>
        </p:spPr>
        <p:txBody>
          <a:bodyPr wrap="none" anchor="ctr"/>
          <a:lstStyle/>
          <a:p>
            <a:endParaRPr lang="en-US"/>
          </a:p>
        </p:txBody>
      </p:sp>
      <p:sp>
        <p:nvSpPr>
          <p:cNvPr id="10263" name="Freeform 27"/>
          <p:cNvSpPr>
            <a:spLocks/>
          </p:cNvSpPr>
          <p:nvPr/>
        </p:nvSpPr>
        <p:spPr bwMode="auto">
          <a:xfrm rot="-2423932">
            <a:off x="5546725" y="5240338"/>
            <a:ext cx="117475" cy="558800"/>
          </a:xfrm>
          <a:custGeom>
            <a:avLst/>
            <a:gdLst>
              <a:gd name="T0" fmla="*/ 0 w 90"/>
              <a:gd name="T1" fmla="*/ 2147483647 h 570"/>
              <a:gd name="T2" fmla="*/ 2147483647 w 90"/>
              <a:gd name="T3" fmla="*/ 2147483647 h 570"/>
              <a:gd name="T4" fmla="*/ 2147483647 w 90"/>
              <a:gd name="T5" fmla="*/ 2147483647 h 570"/>
              <a:gd name="T6" fmla="*/ 2147483647 w 90"/>
              <a:gd name="T7" fmla="*/ 0 h 570"/>
              <a:gd name="T8" fmla="*/ 0 60000 65536"/>
              <a:gd name="T9" fmla="*/ 0 60000 65536"/>
              <a:gd name="T10" fmla="*/ 0 60000 65536"/>
              <a:gd name="T11" fmla="*/ 0 60000 65536"/>
              <a:gd name="T12" fmla="*/ 0 w 90"/>
              <a:gd name="T13" fmla="*/ 0 h 570"/>
              <a:gd name="T14" fmla="*/ 90 w 90"/>
              <a:gd name="T15" fmla="*/ 570 h 570"/>
            </a:gdLst>
            <a:ahLst/>
            <a:cxnLst>
              <a:cxn ang="T8">
                <a:pos x="T0" y="T1"/>
              </a:cxn>
              <a:cxn ang="T9">
                <a:pos x="T2" y="T3"/>
              </a:cxn>
              <a:cxn ang="T10">
                <a:pos x="T4" y="T5"/>
              </a:cxn>
              <a:cxn ang="T11">
                <a:pos x="T6" y="T7"/>
              </a:cxn>
            </a:cxnLst>
            <a:rect l="T12" t="T13" r="T14" b="T15"/>
            <a:pathLst>
              <a:path w="90" h="570">
                <a:moveTo>
                  <a:pt x="0" y="570"/>
                </a:moveTo>
                <a:cubicBezTo>
                  <a:pt x="59" y="562"/>
                  <a:pt x="51" y="555"/>
                  <a:pt x="72" y="498"/>
                </a:cubicBezTo>
                <a:cubicBezTo>
                  <a:pt x="81" y="446"/>
                  <a:pt x="83" y="394"/>
                  <a:pt x="90" y="342"/>
                </a:cubicBezTo>
                <a:cubicBezTo>
                  <a:pt x="88" y="228"/>
                  <a:pt x="84" y="0"/>
                  <a:pt x="84" y="0"/>
                </a:cubicBezTo>
              </a:path>
            </a:pathLst>
          </a:custGeom>
          <a:noFill/>
          <a:ln w="38100">
            <a:solidFill>
              <a:srgbClr val="0000FF"/>
            </a:solidFill>
            <a:round/>
            <a:headEnd/>
            <a:tailEnd/>
          </a:ln>
        </p:spPr>
        <p:txBody>
          <a:bodyPr wrap="none" anchor="ctr"/>
          <a:lstStyle/>
          <a:p>
            <a:endParaRPr lang="en-US"/>
          </a:p>
        </p:txBody>
      </p:sp>
      <p:sp>
        <p:nvSpPr>
          <p:cNvPr id="10264" name="Freeform 28"/>
          <p:cNvSpPr>
            <a:spLocks/>
          </p:cNvSpPr>
          <p:nvPr/>
        </p:nvSpPr>
        <p:spPr bwMode="auto">
          <a:xfrm rot="-2423932">
            <a:off x="5680075" y="5265738"/>
            <a:ext cx="100013" cy="603250"/>
          </a:xfrm>
          <a:custGeom>
            <a:avLst/>
            <a:gdLst>
              <a:gd name="T0" fmla="*/ 0 w 90"/>
              <a:gd name="T1" fmla="*/ 2147483647 h 570"/>
              <a:gd name="T2" fmla="*/ 2147483647 w 90"/>
              <a:gd name="T3" fmla="*/ 2147483647 h 570"/>
              <a:gd name="T4" fmla="*/ 2147483647 w 90"/>
              <a:gd name="T5" fmla="*/ 2147483647 h 570"/>
              <a:gd name="T6" fmla="*/ 2147483647 w 90"/>
              <a:gd name="T7" fmla="*/ 0 h 570"/>
              <a:gd name="T8" fmla="*/ 0 60000 65536"/>
              <a:gd name="T9" fmla="*/ 0 60000 65536"/>
              <a:gd name="T10" fmla="*/ 0 60000 65536"/>
              <a:gd name="T11" fmla="*/ 0 60000 65536"/>
              <a:gd name="T12" fmla="*/ 0 w 90"/>
              <a:gd name="T13" fmla="*/ 0 h 570"/>
              <a:gd name="T14" fmla="*/ 90 w 90"/>
              <a:gd name="T15" fmla="*/ 570 h 570"/>
            </a:gdLst>
            <a:ahLst/>
            <a:cxnLst>
              <a:cxn ang="T8">
                <a:pos x="T0" y="T1"/>
              </a:cxn>
              <a:cxn ang="T9">
                <a:pos x="T2" y="T3"/>
              </a:cxn>
              <a:cxn ang="T10">
                <a:pos x="T4" y="T5"/>
              </a:cxn>
              <a:cxn ang="T11">
                <a:pos x="T6" y="T7"/>
              </a:cxn>
            </a:cxnLst>
            <a:rect l="T12" t="T13" r="T14" b="T15"/>
            <a:pathLst>
              <a:path w="90" h="570">
                <a:moveTo>
                  <a:pt x="0" y="570"/>
                </a:moveTo>
                <a:cubicBezTo>
                  <a:pt x="59" y="562"/>
                  <a:pt x="51" y="555"/>
                  <a:pt x="72" y="498"/>
                </a:cubicBezTo>
                <a:cubicBezTo>
                  <a:pt x="81" y="446"/>
                  <a:pt x="83" y="394"/>
                  <a:pt x="90" y="342"/>
                </a:cubicBezTo>
                <a:cubicBezTo>
                  <a:pt x="88" y="228"/>
                  <a:pt x="84" y="0"/>
                  <a:pt x="84" y="0"/>
                </a:cubicBezTo>
              </a:path>
            </a:pathLst>
          </a:custGeom>
          <a:noFill/>
          <a:ln w="38100">
            <a:solidFill>
              <a:srgbClr val="0000FF"/>
            </a:solidFill>
            <a:round/>
            <a:headEnd/>
            <a:tailEnd/>
          </a:ln>
        </p:spPr>
        <p:txBody>
          <a:bodyPr wrap="none" anchor="ctr"/>
          <a:lstStyle/>
          <a:p>
            <a:endParaRPr lang="en-US"/>
          </a:p>
        </p:txBody>
      </p:sp>
      <p:sp>
        <p:nvSpPr>
          <p:cNvPr id="10265" name="Freeform 29"/>
          <p:cNvSpPr>
            <a:spLocks/>
          </p:cNvSpPr>
          <p:nvPr/>
        </p:nvSpPr>
        <p:spPr bwMode="auto">
          <a:xfrm rot="-2423932">
            <a:off x="6008688" y="5678488"/>
            <a:ext cx="152400" cy="409575"/>
          </a:xfrm>
          <a:custGeom>
            <a:avLst/>
            <a:gdLst>
              <a:gd name="T0" fmla="*/ 0 w 152"/>
              <a:gd name="T1" fmla="*/ 0 h 510"/>
              <a:gd name="T2" fmla="*/ 2147483647 w 152"/>
              <a:gd name="T3" fmla="*/ 2147483647 h 510"/>
              <a:gd name="T4" fmla="*/ 2147483647 w 152"/>
              <a:gd name="T5" fmla="*/ 2147483647 h 510"/>
              <a:gd name="T6" fmla="*/ 2147483647 w 152"/>
              <a:gd name="T7" fmla="*/ 2147483647 h 510"/>
              <a:gd name="T8" fmla="*/ 0 60000 65536"/>
              <a:gd name="T9" fmla="*/ 0 60000 65536"/>
              <a:gd name="T10" fmla="*/ 0 60000 65536"/>
              <a:gd name="T11" fmla="*/ 0 60000 65536"/>
              <a:gd name="T12" fmla="*/ 0 w 152"/>
              <a:gd name="T13" fmla="*/ 0 h 510"/>
              <a:gd name="T14" fmla="*/ 152 w 152"/>
              <a:gd name="T15" fmla="*/ 510 h 510"/>
            </a:gdLst>
            <a:ahLst/>
            <a:cxnLst>
              <a:cxn ang="T8">
                <a:pos x="T0" y="T1"/>
              </a:cxn>
              <a:cxn ang="T9">
                <a:pos x="T2" y="T3"/>
              </a:cxn>
              <a:cxn ang="T10">
                <a:pos x="T4" y="T5"/>
              </a:cxn>
              <a:cxn ang="T11">
                <a:pos x="T6" y="T7"/>
              </a:cxn>
            </a:cxnLst>
            <a:rect l="T12" t="T13" r="T14" b="T15"/>
            <a:pathLst>
              <a:path w="152" h="510">
                <a:moveTo>
                  <a:pt x="0" y="0"/>
                </a:moveTo>
                <a:cubicBezTo>
                  <a:pt x="63" y="11"/>
                  <a:pt x="66" y="37"/>
                  <a:pt x="102" y="84"/>
                </a:cubicBezTo>
                <a:cubicBezTo>
                  <a:pt x="114" y="154"/>
                  <a:pt x="148" y="221"/>
                  <a:pt x="150" y="294"/>
                </a:cubicBezTo>
                <a:cubicBezTo>
                  <a:pt x="152" y="366"/>
                  <a:pt x="150" y="438"/>
                  <a:pt x="150" y="510"/>
                </a:cubicBezTo>
              </a:path>
            </a:pathLst>
          </a:custGeom>
          <a:noFill/>
          <a:ln w="38100">
            <a:solidFill>
              <a:schemeClr val="tx1"/>
            </a:solidFill>
            <a:round/>
            <a:headEnd/>
            <a:tailEnd/>
          </a:ln>
        </p:spPr>
        <p:txBody>
          <a:bodyPr wrap="none" anchor="ctr"/>
          <a:lstStyle/>
          <a:p>
            <a:endParaRPr lang="en-US"/>
          </a:p>
        </p:txBody>
      </p:sp>
      <p:sp>
        <p:nvSpPr>
          <p:cNvPr id="10266" name="Freeform 30"/>
          <p:cNvSpPr>
            <a:spLocks/>
          </p:cNvSpPr>
          <p:nvPr/>
        </p:nvSpPr>
        <p:spPr bwMode="auto">
          <a:xfrm rot="-2423932">
            <a:off x="6164263" y="5643563"/>
            <a:ext cx="166687" cy="511175"/>
          </a:xfrm>
          <a:custGeom>
            <a:avLst/>
            <a:gdLst>
              <a:gd name="T0" fmla="*/ 0 w 152"/>
              <a:gd name="T1" fmla="*/ 0 h 510"/>
              <a:gd name="T2" fmla="*/ 2147483647 w 152"/>
              <a:gd name="T3" fmla="*/ 2147483647 h 510"/>
              <a:gd name="T4" fmla="*/ 2147483647 w 152"/>
              <a:gd name="T5" fmla="*/ 2147483647 h 510"/>
              <a:gd name="T6" fmla="*/ 2147483647 w 152"/>
              <a:gd name="T7" fmla="*/ 2147483647 h 510"/>
              <a:gd name="T8" fmla="*/ 0 60000 65536"/>
              <a:gd name="T9" fmla="*/ 0 60000 65536"/>
              <a:gd name="T10" fmla="*/ 0 60000 65536"/>
              <a:gd name="T11" fmla="*/ 0 60000 65536"/>
              <a:gd name="T12" fmla="*/ 0 w 152"/>
              <a:gd name="T13" fmla="*/ 0 h 510"/>
              <a:gd name="T14" fmla="*/ 152 w 152"/>
              <a:gd name="T15" fmla="*/ 510 h 510"/>
            </a:gdLst>
            <a:ahLst/>
            <a:cxnLst>
              <a:cxn ang="T8">
                <a:pos x="T0" y="T1"/>
              </a:cxn>
              <a:cxn ang="T9">
                <a:pos x="T2" y="T3"/>
              </a:cxn>
              <a:cxn ang="T10">
                <a:pos x="T4" y="T5"/>
              </a:cxn>
              <a:cxn ang="T11">
                <a:pos x="T6" y="T7"/>
              </a:cxn>
            </a:cxnLst>
            <a:rect l="T12" t="T13" r="T14" b="T15"/>
            <a:pathLst>
              <a:path w="152" h="510">
                <a:moveTo>
                  <a:pt x="0" y="0"/>
                </a:moveTo>
                <a:cubicBezTo>
                  <a:pt x="63" y="11"/>
                  <a:pt x="66" y="37"/>
                  <a:pt x="102" y="84"/>
                </a:cubicBezTo>
                <a:cubicBezTo>
                  <a:pt x="114" y="154"/>
                  <a:pt x="148" y="221"/>
                  <a:pt x="150" y="294"/>
                </a:cubicBezTo>
                <a:cubicBezTo>
                  <a:pt x="152" y="366"/>
                  <a:pt x="150" y="438"/>
                  <a:pt x="150" y="510"/>
                </a:cubicBezTo>
              </a:path>
            </a:pathLst>
          </a:custGeom>
          <a:noFill/>
          <a:ln w="38100">
            <a:solidFill>
              <a:schemeClr val="tx1"/>
            </a:solidFill>
            <a:round/>
            <a:headEnd/>
            <a:tailEnd/>
          </a:ln>
        </p:spPr>
        <p:txBody>
          <a:bodyPr wrap="none" anchor="ctr"/>
          <a:lstStyle/>
          <a:p>
            <a:endParaRPr lang="en-US"/>
          </a:p>
        </p:txBody>
      </p:sp>
      <p:sp>
        <p:nvSpPr>
          <p:cNvPr id="10267" name="AutoShape 31"/>
          <p:cNvSpPr>
            <a:spLocks noChangeArrowheads="1"/>
          </p:cNvSpPr>
          <p:nvPr/>
        </p:nvSpPr>
        <p:spPr bwMode="auto">
          <a:xfrm rot="-7823932">
            <a:off x="5458619" y="5745957"/>
            <a:ext cx="133350" cy="601662"/>
          </a:xfrm>
          <a:prstGeom prst="can">
            <a:avLst>
              <a:gd name="adj" fmla="val 112798"/>
            </a:avLst>
          </a:prstGeom>
          <a:solidFill>
            <a:srgbClr val="00FF00"/>
          </a:solidFill>
          <a:ln w="9525">
            <a:solidFill>
              <a:schemeClr val="tx1"/>
            </a:solidFill>
            <a:round/>
            <a:headEnd/>
            <a:tailEnd/>
          </a:ln>
        </p:spPr>
        <p:txBody>
          <a:bodyPr wrap="none" anchor="ctr"/>
          <a:lstStyle/>
          <a:p>
            <a:endParaRPr lang="en-US"/>
          </a:p>
        </p:txBody>
      </p:sp>
      <p:sp>
        <p:nvSpPr>
          <p:cNvPr id="10268" name="AutoShape 32"/>
          <p:cNvSpPr>
            <a:spLocks noChangeArrowheads="1"/>
          </p:cNvSpPr>
          <p:nvPr/>
        </p:nvSpPr>
        <p:spPr bwMode="auto">
          <a:xfrm rot="-7856673">
            <a:off x="5499895" y="5618956"/>
            <a:ext cx="131762" cy="600075"/>
          </a:xfrm>
          <a:prstGeom prst="can">
            <a:avLst>
              <a:gd name="adj" fmla="val 113856"/>
            </a:avLst>
          </a:prstGeom>
          <a:solidFill>
            <a:srgbClr val="FF0000"/>
          </a:solidFill>
          <a:ln w="9525">
            <a:solidFill>
              <a:schemeClr val="tx1"/>
            </a:solidFill>
            <a:round/>
            <a:headEnd/>
            <a:tailEnd/>
          </a:ln>
        </p:spPr>
        <p:txBody>
          <a:bodyPr wrap="none" anchor="ctr"/>
          <a:lstStyle/>
          <a:p>
            <a:endParaRPr lang="en-US"/>
          </a:p>
        </p:txBody>
      </p:sp>
      <p:sp>
        <p:nvSpPr>
          <p:cNvPr id="10269" name="AutoShape 33"/>
          <p:cNvSpPr>
            <a:spLocks noChangeArrowheads="1"/>
          </p:cNvSpPr>
          <p:nvPr/>
        </p:nvSpPr>
        <p:spPr bwMode="auto">
          <a:xfrm rot="-7856673">
            <a:off x="5588001" y="5719762"/>
            <a:ext cx="133350" cy="600075"/>
          </a:xfrm>
          <a:prstGeom prst="can">
            <a:avLst>
              <a:gd name="adj" fmla="val 112500"/>
            </a:avLst>
          </a:prstGeom>
          <a:solidFill>
            <a:srgbClr val="FF0000"/>
          </a:solidFill>
          <a:ln w="9525">
            <a:solidFill>
              <a:schemeClr val="tx1"/>
            </a:solidFill>
            <a:round/>
            <a:headEnd/>
            <a:tailEnd/>
          </a:ln>
        </p:spPr>
        <p:txBody>
          <a:bodyPr wrap="none" anchor="ctr"/>
          <a:lstStyle/>
          <a:p>
            <a:endParaRPr lang="en-US"/>
          </a:p>
        </p:txBody>
      </p:sp>
      <p:sp>
        <p:nvSpPr>
          <p:cNvPr id="10270" name="AutoShape 34"/>
          <p:cNvSpPr>
            <a:spLocks noChangeArrowheads="1"/>
          </p:cNvSpPr>
          <p:nvPr/>
        </p:nvSpPr>
        <p:spPr bwMode="auto">
          <a:xfrm rot="-7823932">
            <a:off x="5518944" y="5560219"/>
            <a:ext cx="131762" cy="603250"/>
          </a:xfrm>
          <a:prstGeom prst="can">
            <a:avLst>
              <a:gd name="adj" fmla="val 114458"/>
            </a:avLst>
          </a:prstGeom>
          <a:solidFill>
            <a:srgbClr val="00FF00"/>
          </a:solidFill>
          <a:ln w="9525">
            <a:solidFill>
              <a:schemeClr val="tx1"/>
            </a:solidFill>
            <a:round/>
            <a:headEnd/>
            <a:tailEnd/>
          </a:ln>
        </p:spPr>
        <p:txBody>
          <a:bodyPr wrap="none" anchor="ctr"/>
          <a:lstStyle/>
          <a:p>
            <a:endParaRPr lang="en-US"/>
          </a:p>
        </p:txBody>
      </p:sp>
      <p:sp>
        <p:nvSpPr>
          <p:cNvPr id="10271" name="AutoShape 35"/>
          <p:cNvSpPr>
            <a:spLocks noChangeArrowheads="1"/>
          </p:cNvSpPr>
          <p:nvPr/>
        </p:nvSpPr>
        <p:spPr bwMode="auto">
          <a:xfrm rot="-7823932">
            <a:off x="5710238" y="5684838"/>
            <a:ext cx="131762" cy="601662"/>
          </a:xfrm>
          <a:prstGeom prst="can">
            <a:avLst>
              <a:gd name="adj" fmla="val 114157"/>
            </a:avLst>
          </a:prstGeom>
          <a:solidFill>
            <a:srgbClr val="00FF00"/>
          </a:solidFill>
          <a:ln w="9525">
            <a:solidFill>
              <a:schemeClr val="tx1"/>
            </a:solidFill>
            <a:round/>
            <a:headEnd/>
            <a:tailEnd/>
          </a:ln>
        </p:spPr>
        <p:txBody>
          <a:bodyPr wrap="none" anchor="ctr"/>
          <a:lstStyle/>
          <a:p>
            <a:endParaRPr lang="en-US"/>
          </a:p>
        </p:txBody>
      </p:sp>
      <p:sp>
        <p:nvSpPr>
          <p:cNvPr id="10272" name="AutoShape 36"/>
          <p:cNvSpPr>
            <a:spLocks noChangeArrowheads="1"/>
          </p:cNvSpPr>
          <p:nvPr/>
        </p:nvSpPr>
        <p:spPr bwMode="auto">
          <a:xfrm rot="-7856673">
            <a:off x="5643563" y="5591175"/>
            <a:ext cx="133350" cy="603250"/>
          </a:xfrm>
          <a:prstGeom prst="can">
            <a:avLst>
              <a:gd name="adj" fmla="val 113095"/>
            </a:avLst>
          </a:prstGeom>
          <a:solidFill>
            <a:srgbClr val="FF0000"/>
          </a:solidFill>
          <a:ln w="9525">
            <a:solidFill>
              <a:schemeClr val="tx1"/>
            </a:solidFill>
            <a:round/>
            <a:headEnd/>
            <a:tailEnd/>
          </a:ln>
        </p:spPr>
        <p:txBody>
          <a:bodyPr wrap="none" anchor="ctr"/>
          <a:lstStyle/>
          <a:p>
            <a:endParaRPr lang="en-US"/>
          </a:p>
        </p:txBody>
      </p:sp>
      <p:sp>
        <p:nvSpPr>
          <p:cNvPr id="10273" name="Freeform 37"/>
          <p:cNvSpPr>
            <a:spLocks/>
          </p:cNvSpPr>
          <p:nvPr/>
        </p:nvSpPr>
        <p:spPr bwMode="auto">
          <a:xfrm rot="-2423932">
            <a:off x="5695950" y="5087938"/>
            <a:ext cx="120650" cy="668337"/>
          </a:xfrm>
          <a:custGeom>
            <a:avLst/>
            <a:gdLst>
              <a:gd name="T0" fmla="*/ 0 w 90"/>
              <a:gd name="T1" fmla="*/ 2147483647 h 570"/>
              <a:gd name="T2" fmla="*/ 2147483647 w 90"/>
              <a:gd name="T3" fmla="*/ 2147483647 h 570"/>
              <a:gd name="T4" fmla="*/ 2147483647 w 90"/>
              <a:gd name="T5" fmla="*/ 2147483647 h 570"/>
              <a:gd name="T6" fmla="*/ 2147483647 w 90"/>
              <a:gd name="T7" fmla="*/ 0 h 570"/>
              <a:gd name="T8" fmla="*/ 0 60000 65536"/>
              <a:gd name="T9" fmla="*/ 0 60000 65536"/>
              <a:gd name="T10" fmla="*/ 0 60000 65536"/>
              <a:gd name="T11" fmla="*/ 0 60000 65536"/>
              <a:gd name="T12" fmla="*/ 0 w 90"/>
              <a:gd name="T13" fmla="*/ 0 h 570"/>
              <a:gd name="T14" fmla="*/ 90 w 90"/>
              <a:gd name="T15" fmla="*/ 570 h 570"/>
            </a:gdLst>
            <a:ahLst/>
            <a:cxnLst>
              <a:cxn ang="T8">
                <a:pos x="T0" y="T1"/>
              </a:cxn>
              <a:cxn ang="T9">
                <a:pos x="T2" y="T3"/>
              </a:cxn>
              <a:cxn ang="T10">
                <a:pos x="T4" y="T5"/>
              </a:cxn>
              <a:cxn ang="T11">
                <a:pos x="T6" y="T7"/>
              </a:cxn>
            </a:cxnLst>
            <a:rect l="T12" t="T13" r="T14" b="T15"/>
            <a:pathLst>
              <a:path w="90" h="570">
                <a:moveTo>
                  <a:pt x="0" y="570"/>
                </a:moveTo>
                <a:cubicBezTo>
                  <a:pt x="59" y="562"/>
                  <a:pt x="51" y="555"/>
                  <a:pt x="72" y="498"/>
                </a:cubicBezTo>
                <a:cubicBezTo>
                  <a:pt x="81" y="446"/>
                  <a:pt x="83" y="394"/>
                  <a:pt x="90" y="342"/>
                </a:cubicBezTo>
                <a:cubicBezTo>
                  <a:pt x="88" y="228"/>
                  <a:pt x="84" y="0"/>
                  <a:pt x="84" y="0"/>
                </a:cubicBezTo>
              </a:path>
            </a:pathLst>
          </a:custGeom>
          <a:noFill/>
          <a:ln w="38100">
            <a:solidFill>
              <a:srgbClr val="0000FF"/>
            </a:solidFill>
            <a:round/>
            <a:headEnd/>
            <a:tailEnd/>
          </a:ln>
        </p:spPr>
        <p:txBody>
          <a:bodyPr wrap="none" anchor="ctr"/>
          <a:lstStyle/>
          <a:p>
            <a:endParaRPr lang="en-US"/>
          </a:p>
        </p:txBody>
      </p:sp>
      <p:sp>
        <p:nvSpPr>
          <p:cNvPr id="10274" name="Freeform 38"/>
          <p:cNvSpPr>
            <a:spLocks/>
          </p:cNvSpPr>
          <p:nvPr/>
        </p:nvSpPr>
        <p:spPr bwMode="auto">
          <a:xfrm rot="-2423932">
            <a:off x="5962650" y="5532438"/>
            <a:ext cx="179388" cy="584200"/>
          </a:xfrm>
          <a:custGeom>
            <a:avLst/>
            <a:gdLst>
              <a:gd name="T0" fmla="*/ 0 w 152"/>
              <a:gd name="T1" fmla="*/ 0 h 510"/>
              <a:gd name="T2" fmla="*/ 2147483647 w 152"/>
              <a:gd name="T3" fmla="*/ 2147483647 h 510"/>
              <a:gd name="T4" fmla="*/ 2147483647 w 152"/>
              <a:gd name="T5" fmla="*/ 2147483647 h 510"/>
              <a:gd name="T6" fmla="*/ 2147483647 w 152"/>
              <a:gd name="T7" fmla="*/ 2147483647 h 510"/>
              <a:gd name="T8" fmla="*/ 0 60000 65536"/>
              <a:gd name="T9" fmla="*/ 0 60000 65536"/>
              <a:gd name="T10" fmla="*/ 0 60000 65536"/>
              <a:gd name="T11" fmla="*/ 0 60000 65536"/>
              <a:gd name="T12" fmla="*/ 0 w 152"/>
              <a:gd name="T13" fmla="*/ 0 h 510"/>
              <a:gd name="T14" fmla="*/ 152 w 152"/>
              <a:gd name="T15" fmla="*/ 510 h 510"/>
            </a:gdLst>
            <a:ahLst/>
            <a:cxnLst>
              <a:cxn ang="T8">
                <a:pos x="T0" y="T1"/>
              </a:cxn>
              <a:cxn ang="T9">
                <a:pos x="T2" y="T3"/>
              </a:cxn>
              <a:cxn ang="T10">
                <a:pos x="T4" y="T5"/>
              </a:cxn>
              <a:cxn ang="T11">
                <a:pos x="T6" y="T7"/>
              </a:cxn>
            </a:cxnLst>
            <a:rect l="T12" t="T13" r="T14" b="T15"/>
            <a:pathLst>
              <a:path w="152" h="510">
                <a:moveTo>
                  <a:pt x="0" y="0"/>
                </a:moveTo>
                <a:cubicBezTo>
                  <a:pt x="63" y="11"/>
                  <a:pt x="66" y="37"/>
                  <a:pt x="102" y="84"/>
                </a:cubicBezTo>
                <a:cubicBezTo>
                  <a:pt x="114" y="154"/>
                  <a:pt x="148" y="221"/>
                  <a:pt x="150" y="294"/>
                </a:cubicBezTo>
                <a:cubicBezTo>
                  <a:pt x="152" y="366"/>
                  <a:pt x="150" y="438"/>
                  <a:pt x="150" y="510"/>
                </a:cubicBezTo>
              </a:path>
            </a:pathLst>
          </a:custGeom>
          <a:noFill/>
          <a:ln w="38100">
            <a:solidFill>
              <a:schemeClr val="tx1"/>
            </a:solidFill>
            <a:round/>
            <a:headEnd/>
            <a:tailEnd/>
          </a:ln>
        </p:spPr>
        <p:txBody>
          <a:bodyPr wrap="none" anchor="ctr"/>
          <a:lstStyle/>
          <a:p>
            <a:endParaRPr lang="en-US"/>
          </a:p>
        </p:txBody>
      </p:sp>
      <p:sp>
        <p:nvSpPr>
          <p:cNvPr id="10275" name="Freeform 39"/>
          <p:cNvSpPr>
            <a:spLocks/>
          </p:cNvSpPr>
          <p:nvPr/>
        </p:nvSpPr>
        <p:spPr bwMode="auto">
          <a:xfrm rot="-2423932">
            <a:off x="5500688" y="6035675"/>
            <a:ext cx="73025" cy="125413"/>
          </a:xfrm>
          <a:custGeom>
            <a:avLst/>
            <a:gdLst>
              <a:gd name="T0" fmla="*/ 2147483647 w 60"/>
              <a:gd name="T1" fmla="*/ 2147483647 h 109"/>
              <a:gd name="T2" fmla="*/ 2147483647 w 60"/>
              <a:gd name="T3" fmla="*/ 2147483647 h 109"/>
              <a:gd name="T4" fmla="*/ 2147483647 w 60"/>
              <a:gd name="T5" fmla="*/ 2147483647 h 109"/>
              <a:gd name="T6" fmla="*/ 0 w 60"/>
              <a:gd name="T7" fmla="*/ 2147483647 h 109"/>
              <a:gd name="T8" fmla="*/ 2147483647 w 60"/>
              <a:gd name="T9" fmla="*/ 0 h 109"/>
              <a:gd name="T10" fmla="*/ 0 60000 65536"/>
              <a:gd name="T11" fmla="*/ 0 60000 65536"/>
              <a:gd name="T12" fmla="*/ 0 60000 65536"/>
              <a:gd name="T13" fmla="*/ 0 60000 65536"/>
              <a:gd name="T14" fmla="*/ 0 60000 65536"/>
              <a:gd name="T15" fmla="*/ 0 w 60"/>
              <a:gd name="T16" fmla="*/ 0 h 109"/>
              <a:gd name="T17" fmla="*/ 60 w 60"/>
              <a:gd name="T18" fmla="*/ 109 h 109"/>
            </a:gdLst>
            <a:ahLst/>
            <a:cxnLst>
              <a:cxn ang="T10">
                <a:pos x="T0" y="T1"/>
              </a:cxn>
              <a:cxn ang="T11">
                <a:pos x="T2" y="T3"/>
              </a:cxn>
              <a:cxn ang="T12">
                <a:pos x="T4" y="T5"/>
              </a:cxn>
              <a:cxn ang="T13">
                <a:pos x="T6" y="T7"/>
              </a:cxn>
              <a:cxn ang="T14">
                <a:pos x="T8" y="T9"/>
              </a:cxn>
            </a:cxnLst>
            <a:rect l="T15" t="T16" r="T17" b="T18"/>
            <a:pathLst>
              <a:path w="60" h="109">
                <a:moveTo>
                  <a:pt x="60" y="102"/>
                </a:moveTo>
                <a:cubicBezTo>
                  <a:pt x="54" y="104"/>
                  <a:pt x="48" y="109"/>
                  <a:pt x="42" y="108"/>
                </a:cubicBezTo>
                <a:cubicBezTo>
                  <a:pt x="29" y="107"/>
                  <a:pt x="6" y="96"/>
                  <a:pt x="6" y="96"/>
                </a:cubicBezTo>
                <a:cubicBezTo>
                  <a:pt x="4" y="90"/>
                  <a:pt x="0" y="84"/>
                  <a:pt x="0" y="78"/>
                </a:cubicBezTo>
                <a:cubicBezTo>
                  <a:pt x="0" y="0"/>
                  <a:pt x="10" y="25"/>
                  <a:pt x="60" y="0"/>
                </a:cubicBezTo>
              </a:path>
            </a:pathLst>
          </a:custGeom>
          <a:noFill/>
          <a:ln w="38100">
            <a:solidFill>
              <a:srgbClr val="FFFFFF"/>
            </a:solidFill>
            <a:round/>
            <a:headEnd/>
            <a:tailEnd/>
          </a:ln>
        </p:spPr>
        <p:txBody>
          <a:bodyPr wrap="none" anchor="ctr"/>
          <a:lstStyle/>
          <a:p>
            <a:endParaRPr lang="en-US"/>
          </a:p>
        </p:txBody>
      </p:sp>
      <p:sp>
        <p:nvSpPr>
          <p:cNvPr id="10276" name="Freeform 40"/>
          <p:cNvSpPr>
            <a:spLocks/>
          </p:cNvSpPr>
          <p:nvPr/>
        </p:nvSpPr>
        <p:spPr bwMode="auto">
          <a:xfrm rot="-2423932">
            <a:off x="5278438" y="6176963"/>
            <a:ext cx="203200" cy="98425"/>
          </a:xfrm>
          <a:custGeom>
            <a:avLst/>
            <a:gdLst>
              <a:gd name="T0" fmla="*/ 2147483647 w 168"/>
              <a:gd name="T1" fmla="*/ 2147483647 h 85"/>
              <a:gd name="T2" fmla="*/ 2147483647 w 168"/>
              <a:gd name="T3" fmla="*/ 2147483647 h 85"/>
              <a:gd name="T4" fmla="*/ 2147483647 w 168"/>
              <a:gd name="T5" fmla="*/ 2147483647 h 85"/>
              <a:gd name="T6" fmla="*/ 2147483647 w 168"/>
              <a:gd name="T7" fmla="*/ 2147483647 h 85"/>
              <a:gd name="T8" fmla="*/ 0 60000 65536"/>
              <a:gd name="T9" fmla="*/ 0 60000 65536"/>
              <a:gd name="T10" fmla="*/ 0 60000 65536"/>
              <a:gd name="T11" fmla="*/ 0 60000 65536"/>
              <a:gd name="T12" fmla="*/ 0 w 168"/>
              <a:gd name="T13" fmla="*/ 0 h 85"/>
              <a:gd name="T14" fmla="*/ 168 w 168"/>
              <a:gd name="T15" fmla="*/ 85 h 85"/>
            </a:gdLst>
            <a:ahLst/>
            <a:cxnLst>
              <a:cxn ang="T8">
                <a:pos x="T0" y="T1"/>
              </a:cxn>
              <a:cxn ang="T9">
                <a:pos x="T2" y="T3"/>
              </a:cxn>
              <a:cxn ang="T10">
                <a:pos x="T4" y="T5"/>
              </a:cxn>
              <a:cxn ang="T11">
                <a:pos x="T6" y="T7"/>
              </a:cxn>
            </a:cxnLst>
            <a:rect l="T12" t="T13" r="T14" b="T15"/>
            <a:pathLst>
              <a:path w="168" h="85">
                <a:moveTo>
                  <a:pt x="168" y="68"/>
                </a:moveTo>
                <a:cubicBezTo>
                  <a:pt x="117" y="85"/>
                  <a:pt x="70" y="78"/>
                  <a:pt x="18" y="74"/>
                </a:cubicBezTo>
                <a:cubicBezTo>
                  <a:pt x="14" y="68"/>
                  <a:pt x="7" y="63"/>
                  <a:pt x="6" y="56"/>
                </a:cubicBezTo>
                <a:cubicBezTo>
                  <a:pt x="0" y="0"/>
                  <a:pt x="44" y="14"/>
                  <a:pt x="84" y="14"/>
                </a:cubicBezTo>
              </a:path>
            </a:pathLst>
          </a:custGeom>
          <a:noFill/>
          <a:ln w="38100">
            <a:solidFill>
              <a:srgbClr val="FFFFFF"/>
            </a:solidFill>
            <a:round/>
            <a:headEnd/>
            <a:tailEnd/>
          </a:ln>
        </p:spPr>
        <p:txBody>
          <a:bodyPr wrap="none" anchor="ctr"/>
          <a:lstStyle/>
          <a:p>
            <a:endParaRPr lang="en-US"/>
          </a:p>
        </p:txBody>
      </p:sp>
      <p:sp>
        <p:nvSpPr>
          <p:cNvPr id="10277" name="Freeform 41"/>
          <p:cNvSpPr>
            <a:spLocks/>
          </p:cNvSpPr>
          <p:nvPr/>
        </p:nvSpPr>
        <p:spPr bwMode="auto">
          <a:xfrm rot="-2423932">
            <a:off x="5194300" y="5953125"/>
            <a:ext cx="211138" cy="173038"/>
          </a:xfrm>
          <a:custGeom>
            <a:avLst/>
            <a:gdLst>
              <a:gd name="T0" fmla="*/ 2147483647 w 164"/>
              <a:gd name="T1" fmla="*/ 2147483647 h 102"/>
              <a:gd name="T2" fmla="*/ 2147483647 w 164"/>
              <a:gd name="T3" fmla="*/ 2147483647 h 102"/>
              <a:gd name="T4" fmla="*/ 2147483647 w 164"/>
              <a:gd name="T5" fmla="*/ 0 h 102"/>
              <a:gd name="T6" fmla="*/ 2147483647 w 164"/>
              <a:gd name="T7" fmla="*/ 2147483647 h 102"/>
              <a:gd name="T8" fmla="*/ 2147483647 w 164"/>
              <a:gd name="T9" fmla="*/ 2147483647 h 102"/>
              <a:gd name="T10" fmla="*/ 0 60000 65536"/>
              <a:gd name="T11" fmla="*/ 0 60000 65536"/>
              <a:gd name="T12" fmla="*/ 0 60000 65536"/>
              <a:gd name="T13" fmla="*/ 0 60000 65536"/>
              <a:gd name="T14" fmla="*/ 0 60000 65536"/>
              <a:gd name="T15" fmla="*/ 0 w 164"/>
              <a:gd name="T16" fmla="*/ 0 h 102"/>
              <a:gd name="T17" fmla="*/ 164 w 164"/>
              <a:gd name="T18" fmla="*/ 102 h 102"/>
            </a:gdLst>
            <a:ahLst/>
            <a:cxnLst>
              <a:cxn ang="T10">
                <a:pos x="T0" y="T1"/>
              </a:cxn>
              <a:cxn ang="T11">
                <a:pos x="T2" y="T3"/>
              </a:cxn>
              <a:cxn ang="T12">
                <a:pos x="T4" y="T5"/>
              </a:cxn>
              <a:cxn ang="T13">
                <a:pos x="T6" y="T7"/>
              </a:cxn>
              <a:cxn ang="T14">
                <a:pos x="T8" y="T9"/>
              </a:cxn>
            </a:cxnLst>
            <a:rect l="T15" t="T16" r="T17" b="T18"/>
            <a:pathLst>
              <a:path w="164" h="102">
                <a:moveTo>
                  <a:pt x="116" y="102"/>
                </a:moveTo>
                <a:cubicBezTo>
                  <a:pt x="90" y="93"/>
                  <a:pt x="70" y="75"/>
                  <a:pt x="44" y="66"/>
                </a:cubicBezTo>
                <a:cubicBezTo>
                  <a:pt x="22" y="44"/>
                  <a:pt x="0" y="15"/>
                  <a:pt x="44" y="0"/>
                </a:cubicBezTo>
                <a:cubicBezTo>
                  <a:pt x="81" y="7"/>
                  <a:pt x="83" y="2"/>
                  <a:pt x="110" y="42"/>
                </a:cubicBezTo>
                <a:cubicBezTo>
                  <a:pt x="121" y="59"/>
                  <a:pt x="140" y="90"/>
                  <a:pt x="164" y="90"/>
                </a:cubicBezTo>
              </a:path>
            </a:pathLst>
          </a:custGeom>
          <a:noFill/>
          <a:ln w="38100">
            <a:solidFill>
              <a:srgbClr val="FFFFFF"/>
            </a:solidFill>
            <a:round/>
            <a:headEnd/>
            <a:tailEnd/>
          </a:ln>
        </p:spPr>
        <p:txBody>
          <a:bodyPr wrap="none" anchor="ctr"/>
          <a:lstStyle/>
          <a:p>
            <a:endParaRPr lang="en-US"/>
          </a:p>
        </p:txBody>
      </p:sp>
      <p:sp>
        <p:nvSpPr>
          <p:cNvPr id="10278" name="Oval 42"/>
          <p:cNvSpPr>
            <a:spLocks noChangeArrowheads="1"/>
          </p:cNvSpPr>
          <p:nvPr/>
        </p:nvSpPr>
        <p:spPr bwMode="auto">
          <a:xfrm rot="-519415">
            <a:off x="3465513" y="5364163"/>
            <a:ext cx="957262" cy="989012"/>
          </a:xfrm>
          <a:prstGeom prst="ellipse">
            <a:avLst/>
          </a:prstGeom>
          <a:solidFill>
            <a:srgbClr val="CCFFFF"/>
          </a:solidFill>
          <a:ln w="101600">
            <a:solidFill>
              <a:srgbClr val="9999FF"/>
            </a:solidFill>
            <a:round/>
            <a:headEnd/>
            <a:tailEnd/>
          </a:ln>
        </p:spPr>
        <p:txBody>
          <a:bodyPr wrap="none" anchor="ctr"/>
          <a:lstStyle/>
          <a:p>
            <a:pPr algn="ctr" eaLnBrk="0" hangingPunct="0"/>
            <a:endParaRPr lang="it-IT" sz="2400">
              <a:latin typeface="Times New Roman" pitchFamily="18" charset="0"/>
            </a:endParaRPr>
          </a:p>
        </p:txBody>
      </p:sp>
      <p:sp>
        <p:nvSpPr>
          <p:cNvPr id="10279" name="Arc 43"/>
          <p:cNvSpPr>
            <a:spLocks/>
          </p:cNvSpPr>
          <p:nvPr/>
        </p:nvSpPr>
        <p:spPr bwMode="auto">
          <a:xfrm rot="7254649" flipH="1">
            <a:off x="3843338" y="5122862"/>
            <a:ext cx="266700" cy="873125"/>
          </a:xfrm>
          <a:custGeom>
            <a:avLst/>
            <a:gdLst>
              <a:gd name="T0" fmla="*/ 1659583810 w 21600"/>
              <a:gd name="T1" fmla="*/ 0 h 36049"/>
              <a:gd name="T2" fmla="*/ 2147483647 w 21600"/>
              <a:gd name="T3" fmla="*/ 2147483647 h 36049"/>
              <a:gd name="T4" fmla="*/ 0 w 21600"/>
              <a:gd name="T5" fmla="*/ 2147483647 h 36049"/>
              <a:gd name="T6" fmla="*/ 0 60000 65536"/>
              <a:gd name="T7" fmla="*/ 0 60000 65536"/>
              <a:gd name="T8" fmla="*/ 0 60000 65536"/>
              <a:gd name="T9" fmla="*/ 0 w 21600"/>
              <a:gd name="T10" fmla="*/ 0 h 36049"/>
              <a:gd name="T11" fmla="*/ 21600 w 21600"/>
              <a:gd name="T12" fmla="*/ 36049 h 36049"/>
            </a:gdLst>
            <a:ahLst/>
            <a:cxnLst>
              <a:cxn ang="T6">
                <a:pos x="T0" y="T1"/>
              </a:cxn>
              <a:cxn ang="T7">
                <a:pos x="T2" y="T3"/>
              </a:cxn>
              <a:cxn ang="T8">
                <a:pos x="T4" y="T5"/>
              </a:cxn>
            </a:cxnLst>
            <a:rect l="T9" t="T10" r="T11" b="T12"/>
            <a:pathLst>
              <a:path w="21600" h="36049" fill="none" extrusionOk="0">
                <a:moveTo>
                  <a:pt x="5783" y="-1"/>
                </a:moveTo>
                <a:cubicBezTo>
                  <a:pt x="15131" y="2597"/>
                  <a:pt x="21600" y="11108"/>
                  <a:pt x="21600" y="20811"/>
                </a:cubicBezTo>
                <a:cubicBezTo>
                  <a:pt x="21600" y="26522"/>
                  <a:pt x="19338" y="32001"/>
                  <a:pt x="15308" y="36048"/>
                </a:cubicBezTo>
              </a:path>
              <a:path w="21600" h="36049" stroke="0" extrusionOk="0">
                <a:moveTo>
                  <a:pt x="5783" y="-1"/>
                </a:moveTo>
                <a:cubicBezTo>
                  <a:pt x="15131" y="2597"/>
                  <a:pt x="21600" y="11108"/>
                  <a:pt x="21600" y="20811"/>
                </a:cubicBezTo>
                <a:cubicBezTo>
                  <a:pt x="21600" y="26522"/>
                  <a:pt x="19338" y="32001"/>
                  <a:pt x="15308" y="36048"/>
                </a:cubicBezTo>
                <a:lnTo>
                  <a:pt x="0" y="20811"/>
                </a:lnTo>
                <a:close/>
              </a:path>
            </a:pathLst>
          </a:custGeom>
          <a:noFill/>
          <a:ln w="444500">
            <a:solidFill>
              <a:srgbClr val="FFFFCC"/>
            </a:solidFill>
            <a:round/>
            <a:headEnd/>
            <a:tailEnd/>
          </a:ln>
        </p:spPr>
        <p:txBody>
          <a:bodyPr wrap="none" anchor="ctr"/>
          <a:lstStyle/>
          <a:p>
            <a:endParaRPr lang="en-US"/>
          </a:p>
        </p:txBody>
      </p:sp>
      <p:sp>
        <p:nvSpPr>
          <p:cNvPr id="10280" name="Freeform 44"/>
          <p:cNvSpPr>
            <a:spLocks/>
          </p:cNvSpPr>
          <p:nvPr/>
        </p:nvSpPr>
        <p:spPr bwMode="auto">
          <a:xfrm rot="-1434146">
            <a:off x="2543175" y="5554663"/>
            <a:ext cx="101600" cy="138112"/>
          </a:xfrm>
          <a:custGeom>
            <a:avLst/>
            <a:gdLst>
              <a:gd name="T0" fmla="*/ 2147483647 w 60"/>
              <a:gd name="T1" fmla="*/ 2147483647 h 109"/>
              <a:gd name="T2" fmla="*/ 2147483647 w 60"/>
              <a:gd name="T3" fmla="*/ 2147483647 h 109"/>
              <a:gd name="T4" fmla="*/ 2147483647 w 60"/>
              <a:gd name="T5" fmla="*/ 2147483647 h 109"/>
              <a:gd name="T6" fmla="*/ 0 w 60"/>
              <a:gd name="T7" fmla="*/ 2147483647 h 109"/>
              <a:gd name="T8" fmla="*/ 2147483647 w 60"/>
              <a:gd name="T9" fmla="*/ 0 h 109"/>
              <a:gd name="T10" fmla="*/ 0 60000 65536"/>
              <a:gd name="T11" fmla="*/ 0 60000 65536"/>
              <a:gd name="T12" fmla="*/ 0 60000 65536"/>
              <a:gd name="T13" fmla="*/ 0 60000 65536"/>
              <a:gd name="T14" fmla="*/ 0 60000 65536"/>
              <a:gd name="T15" fmla="*/ 0 w 60"/>
              <a:gd name="T16" fmla="*/ 0 h 109"/>
              <a:gd name="T17" fmla="*/ 60 w 60"/>
              <a:gd name="T18" fmla="*/ 109 h 109"/>
            </a:gdLst>
            <a:ahLst/>
            <a:cxnLst>
              <a:cxn ang="T10">
                <a:pos x="T0" y="T1"/>
              </a:cxn>
              <a:cxn ang="T11">
                <a:pos x="T2" y="T3"/>
              </a:cxn>
              <a:cxn ang="T12">
                <a:pos x="T4" y="T5"/>
              </a:cxn>
              <a:cxn ang="T13">
                <a:pos x="T6" y="T7"/>
              </a:cxn>
              <a:cxn ang="T14">
                <a:pos x="T8" y="T9"/>
              </a:cxn>
            </a:cxnLst>
            <a:rect l="T15" t="T16" r="T17" b="T18"/>
            <a:pathLst>
              <a:path w="60" h="109">
                <a:moveTo>
                  <a:pt x="60" y="102"/>
                </a:moveTo>
                <a:cubicBezTo>
                  <a:pt x="54" y="104"/>
                  <a:pt x="48" y="109"/>
                  <a:pt x="42" y="108"/>
                </a:cubicBezTo>
                <a:cubicBezTo>
                  <a:pt x="29" y="107"/>
                  <a:pt x="6" y="96"/>
                  <a:pt x="6" y="96"/>
                </a:cubicBezTo>
                <a:cubicBezTo>
                  <a:pt x="4" y="90"/>
                  <a:pt x="0" y="84"/>
                  <a:pt x="0" y="78"/>
                </a:cubicBezTo>
                <a:cubicBezTo>
                  <a:pt x="0" y="0"/>
                  <a:pt x="10" y="25"/>
                  <a:pt x="60" y="0"/>
                </a:cubicBezTo>
              </a:path>
            </a:pathLst>
          </a:custGeom>
          <a:noFill/>
          <a:ln w="38100">
            <a:solidFill>
              <a:srgbClr val="FFFFFF"/>
            </a:solidFill>
            <a:round/>
            <a:headEnd/>
            <a:tailEnd/>
          </a:ln>
        </p:spPr>
        <p:txBody>
          <a:bodyPr wrap="none" anchor="ctr"/>
          <a:lstStyle/>
          <a:p>
            <a:endParaRPr lang="en-US"/>
          </a:p>
        </p:txBody>
      </p:sp>
      <p:sp>
        <p:nvSpPr>
          <p:cNvPr id="10281" name="AutoShape 45"/>
          <p:cNvSpPr>
            <a:spLocks noChangeArrowheads="1"/>
          </p:cNvSpPr>
          <p:nvPr/>
        </p:nvSpPr>
        <p:spPr bwMode="auto">
          <a:xfrm rot="4842590">
            <a:off x="3063875" y="5305425"/>
            <a:ext cx="127000" cy="565150"/>
          </a:xfrm>
          <a:prstGeom prst="can">
            <a:avLst>
              <a:gd name="adj" fmla="val 111250"/>
            </a:avLst>
          </a:prstGeom>
          <a:solidFill>
            <a:srgbClr val="00FF00"/>
          </a:solidFill>
          <a:ln w="9525">
            <a:solidFill>
              <a:schemeClr val="tx1"/>
            </a:solidFill>
            <a:round/>
            <a:headEnd/>
            <a:tailEnd/>
          </a:ln>
        </p:spPr>
        <p:txBody>
          <a:bodyPr wrap="none" anchor="ctr"/>
          <a:lstStyle/>
          <a:p>
            <a:endParaRPr lang="en-US"/>
          </a:p>
        </p:txBody>
      </p:sp>
      <p:sp>
        <p:nvSpPr>
          <p:cNvPr id="10282" name="AutoShape 46"/>
          <p:cNvSpPr>
            <a:spLocks noChangeArrowheads="1"/>
          </p:cNvSpPr>
          <p:nvPr/>
        </p:nvSpPr>
        <p:spPr bwMode="auto">
          <a:xfrm rot="4809851">
            <a:off x="2968625" y="5389563"/>
            <a:ext cx="127000" cy="565150"/>
          </a:xfrm>
          <a:prstGeom prst="can">
            <a:avLst>
              <a:gd name="adj" fmla="val 111250"/>
            </a:avLst>
          </a:prstGeom>
          <a:solidFill>
            <a:srgbClr val="FF0000"/>
          </a:solidFill>
          <a:ln w="9525">
            <a:solidFill>
              <a:schemeClr val="tx1"/>
            </a:solidFill>
            <a:round/>
            <a:headEnd/>
            <a:tailEnd/>
          </a:ln>
        </p:spPr>
        <p:txBody>
          <a:bodyPr wrap="none" anchor="ctr"/>
          <a:lstStyle/>
          <a:p>
            <a:endParaRPr lang="en-US"/>
          </a:p>
        </p:txBody>
      </p:sp>
      <p:sp>
        <p:nvSpPr>
          <p:cNvPr id="10283" name="AutoShape 47"/>
          <p:cNvSpPr>
            <a:spLocks noChangeArrowheads="1"/>
          </p:cNvSpPr>
          <p:nvPr/>
        </p:nvSpPr>
        <p:spPr bwMode="auto">
          <a:xfrm rot="4809851">
            <a:off x="2946400" y="5264150"/>
            <a:ext cx="127000" cy="565150"/>
          </a:xfrm>
          <a:prstGeom prst="can">
            <a:avLst>
              <a:gd name="adj" fmla="val 111250"/>
            </a:avLst>
          </a:prstGeom>
          <a:solidFill>
            <a:srgbClr val="FF0000"/>
          </a:solidFill>
          <a:ln w="9525">
            <a:solidFill>
              <a:schemeClr val="tx1"/>
            </a:solidFill>
            <a:round/>
            <a:headEnd/>
            <a:tailEnd/>
          </a:ln>
        </p:spPr>
        <p:txBody>
          <a:bodyPr wrap="none" anchor="ctr"/>
          <a:lstStyle/>
          <a:p>
            <a:endParaRPr lang="en-US"/>
          </a:p>
        </p:txBody>
      </p:sp>
      <p:sp>
        <p:nvSpPr>
          <p:cNvPr id="10284" name="AutoShape 48"/>
          <p:cNvSpPr>
            <a:spLocks noChangeArrowheads="1"/>
          </p:cNvSpPr>
          <p:nvPr/>
        </p:nvSpPr>
        <p:spPr bwMode="auto">
          <a:xfrm rot="4842590">
            <a:off x="2928144" y="5445919"/>
            <a:ext cx="127000" cy="566738"/>
          </a:xfrm>
          <a:prstGeom prst="can">
            <a:avLst>
              <a:gd name="adj" fmla="val 111563"/>
            </a:avLst>
          </a:prstGeom>
          <a:solidFill>
            <a:srgbClr val="00FF00"/>
          </a:solidFill>
          <a:ln w="9525">
            <a:solidFill>
              <a:schemeClr val="tx1"/>
            </a:solidFill>
            <a:round/>
            <a:headEnd/>
            <a:tailEnd/>
          </a:ln>
        </p:spPr>
        <p:txBody>
          <a:bodyPr wrap="none" anchor="ctr"/>
          <a:lstStyle/>
          <a:p>
            <a:endParaRPr lang="en-US"/>
          </a:p>
        </p:txBody>
      </p:sp>
      <p:sp>
        <p:nvSpPr>
          <p:cNvPr id="10285" name="AutoShape 49"/>
          <p:cNvSpPr>
            <a:spLocks noChangeArrowheads="1"/>
          </p:cNvSpPr>
          <p:nvPr/>
        </p:nvSpPr>
        <p:spPr bwMode="auto">
          <a:xfrm rot="4842590">
            <a:off x="2829719" y="5231606"/>
            <a:ext cx="127000" cy="566738"/>
          </a:xfrm>
          <a:prstGeom prst="can">
            <a:avLst>
              <a:gd name="adj" fmla="val 111563"/>
            </a:avLst>
          </a:prstGeom>
          <a:solidFill>
            <a:srgbClr val="00FF00"/>
          </a:solidFill>
          <a:ln w="9525">
            <a:solidFill>
              <a:schemeClr val="tx1"/>
            </a:solidFill>
            <a:round/>
            <a:headEnd/>
            <a:tailEnd/>
          </a:ln>
        </p:spPr>
        <p:txBody>
          <a:bodyPr wrap="none" anchor="ctr"/>
          <a:lstStyle/>
          <a:p>
            <a:endParaRPr lang="en-US"/>
          </a:p>
        </p:txBody>
      </p:sp>
      <p:sp>
        <p:nvSpPr>
          <p:cNvPr id="10286" name="AutoShape 50"/>
          <p:cNvSpPr>
            <a:spLocks noChangeArrowheads="1"/>
          </p:cNvSpPr>
          <p:nvPr/>
        </p:nvSpPr>
        <p:spPr bwMode="auto">
          <a:xfrm rot="4809851">
            <a:off x="2825750" y="5356225"/>
            <a:ext cx="127000" cy="565150"/>
          </a:xfrm>
          <a:prstGeom prst="can">
            <a:avLst>
              <a:gd name="adj" fmla="val 111250"/>
            </a:avLst>
          </a:prstGeom>
          <a:solidFill>
            <a:srgbClr val="FF0000"/>
          </a:solidFill>
          <a:ln w="9525">
            <a:solidFill>
              <a:schemeClr val="tx1"/>
            </a:solidFill>
            <a:round/>
            <a:headEnd/>
            <a:tailEnd/>
          </a:ln>
        </p:spPr>
        <p:txBody>
          <a:bodyPr wrap="none" anchor="ctr"/>
          <a:lstStyle/>
          <a:p>
            <a:endParaRPr lang="en-US"/>
          </a:p>
        </p:txBody>
      </p:sp>
      <p:sp>
        <p:nvSpPr>
          <p:cNvPr id="10287" name="Freeform 51"/>
          <p:cNvSpPr>
            <a:spLocks/>
          </p:cNvSpPr>
          <p:nvPr/>
        </p:nvSpPr>
        <p:spPr bwMode="auto">
          <a:xfrm rot="-618611">
            <a:off x="2568575" y="5735638"/>
            <a:ext cx="190500" cy="92075"/>
          </a:xfrm>
          <a:custGeom>
            <a:avLst/>
            <a:gdLst>
              <a:gd name="T0" fmla="*/ 2147483647 w 168"/>
              <a:gd name="T1" fmla="*/ 2147483647 h 85"/>
              <a:gd name="T2" fmla="*/ 2147483647 w 168"/>
              <a:gd name="T3" fmla="*/ 2147483647 h 85"/>
              <a:gd name="T4" fmla="*/ 2147483647 w 168"/>
              <a:gd name="T5" fmla="*/ 2147483647 h 85"/>
              <a:gd name="T6" fmla="*/ 2147483647 w 168"/>
              <a:gd name="T7" fmla="*/ 2147483647 h 85"/>
              <a:gd name="T8" fmla="*/ 0 60000 65536"/>
              <a:gd name="T9" fmla="*/ 0 60000 65536"/>
              <a:gd name="T10" fmla="*/ 0 60000 65536"/>
              <a:gd name="T11" fmla="*/ 0 60000 65536"/>
              <a:gd name="T12" fmla="*/ 0 w 168"/>
              <a:gd name="T13" fmla="*/ 0 h 85"/>
              <a:gd name="T14" fmla="*/ 168 w 168"/>
              <a:gd name="T15" fmla="*/ 85 h 85"/>
            </a:gdLst>
            <a:ahLst/>
            <a:cxnLst>
              <a:cxn ang="T8">
                <a:pos x="T0" y="T1"/>
              </a:cxn>
              <a:cxn ang="T9">
                <a:pos x="T2" y="T3"/>
              </a:cxn>
              <a:cxn ang="T10">
                <a:pos x="T4" y="T5"/>
              </a:cxn>
              <a:cxn ang="T11">
                <a:pos x="T6" y="T7"/>
              </a:cxn>
            </a:cxnLst>
            <a:rect l="T12" t="T13" r="T14" b="T15"/>
            <a:pathLst>
              <a:path w="168" h="85">
                <a:moveTo>
                  <a:pt x="168" y="68"/>
                </a:moveTo>
                <a:cubicBezTo>
                  <a:pt x="117" y="85"/>
                  <a:pt x="70" y="78"/>
                  <a:pt x="18" y="74"/>
                </a:cubicBezTo>
                <a:cubicBezTo>
                  <a:pt x="14" y="68"/>
                  <a:pt x="7" y="63"/>
                  <a:pt x="6" y="56"/>
                </a:cubicBezTo>
                <a:cubicBezTo>
                  <a:pt x="0" y="0"/>
                  <a:pt x="44" y="14"/>
                  <a:pt x="84" y="14"/>
                </a:cubicBezTo>
              </a:path>
            </a:pathLst>
          </a:custGeom>
          <a:noFill/>
          <a:ln w="38100">
            <a:solidFill>
              <a:srgbClr val="FFFFFF"/>
            </a:solidFill>
            <a:round/>
            <a:headEnd/>
            <a:tailEnd/>
          </a:ln>
        </p:spPr>
        <p:txBody>
          <a:bodyPr wrap="none" anchor="ctr"/>
          <a:lstStyle/>
          <a:p>
            <a:endParaRPr lang="en-US"/>
          </a:p>
        </p:txBody>
      </p:sp>
      <p:sp>
        <p:nvSpPr>
          <p:cNvPr id="10288" name="Freeform 52"/>
          <p:cNvSpPr>
            <a:spLocks/>
          </p:cNvSpPr>
          <p:nvPr/>
        </p:nvSpPr>
        <p:spPr bwMode="auto">
          <a:xfrm rot="5029553">
            <a:off x="3436144" y="5266531"/>
            <a:ext cx="1588" cy="447675"/>
          </a:xfrm>
          <a:custGeom>
            <a:avLst/>
            <a:gdLst>
              <a:gd name="T0" fmla="*/ 0 w 1"/>
              <a:gd name="T1" fmla="*/ 2147483647 h 396"/>
              <a:gd name="T2" fmla="*/ 0 w 1"/>
              <a:gd name="T3" fmla="*/ 0 h 396"/>
              <a:gd name="T4" fmla="*/ 0 60000 65536"/>
              <a:gd name="T5" fmla="*/ 0 60000 65536"/>
              <a:gd name="T6" fmla="*/ 0 w 1"/>
              <a:gd name="T7" fmla="*/ 0 h 396"/>
              <a:gd name="T8" fmla="*/ 1 w 1"/>
              <a:gd name="T9" fmla="*/ 396 h 396"/>
            </a:gdLst>
            <a:ahLst/>
            <a:cxnLst>
              <a:cxn ang="T4">
                <a:pos x="T0" y="T1"/>
              </a:cxn>
              <a:cxn ang="T5">
                <a:pos x="T2" y="T3"/>
              </a:cxn>
            </a:cxnLst>
            <a:rect l="T6" t="T7" r="T8" b="T9"/>
            <a:pathLst>
              <a:path w="1" h="396">
                <a:moveTo>
                  <a:pt x="0" y="396"/>
                </a:moveTo>
                <a:cubicBezTo>
                  <a:pt x="0" y="264"/>
                  <a:pt x="0" y="132"/>
                  <a:pt x="0" y="0"/>
                </a:cubicBezTo>
              </a:path>
            </a:pathLst>
          </a:custGeom>
          <a:noFill/>
          <a:ln w="38100">
            <a:solidFill>
              <a:srgbClr val="0000FF"/>
            </a:solidFill>
            <a:round/>
            <a:headEnd/>
            <a:tailEnd/>
          </a:ln>
        </p:spPr>
        <p:txBody>
          <a:bodyPr wrap="none" anchor="ctr"/>
          <a:lstStyle/>
          <a:p>
            <a:endParaRPr lang="en-US"/>
          </a:p>
        </p:txBody>
      </p:sp>
      <p:sp>
        <p:nvSpPr>
          <p:cNvPr id="10289" name="Freeform 53"/>
          <p:cNvSpPr>
            <a:spLocks/>
          </p:cNvSpPr>
          <p:nvPr/>
        </p:nvSpPr>
        <p:spPr bwMode="auto">
          <a:xfrm rot="5029553">
            <a:off x="3546475" y="5259388"/>
            <a:ext cx="76200" cy="501650"/>
          </a:xfrm>
          <a:custGeom>
            <a:avLst/>
            <a:gdLst>
              <a:gd name="T0" fmla="*/ 2147483647 w 69"/>
              <a:gd name="T1" fmla="*/ 2147483647 h 444"/>
              <a:gd name="T2" fmla="*/ 2147483647 w 69"/>
              <a:gd name="T3" fmla="*/ 2147483647 h 444"/>
              <a:gd name="T4" fmla="*/ 2147483647 w 69"/>
              <a:gd name="T5" fmla="*/ 2147483647 h 444"/>
              <a:gd name="T6" fmla="*/ 0 w 69"/>
              <a:gd name="T7" fmla="*/ 0 h 444"/>
              <a:gd name="T8" fmla="*/ 0 60000 65536"/>
              <a:gd name="T9" fmla="*/ 0 60000 65536"/>
              <a:gd name="T10" fmla="*/ 0 60000 65536"/>
              <a:gd name="T11" fmla="*/ 0 60000 65536"/>
              <a:gd name="T12" fmla="*/ 0 w 69"/>
              <a:gd name="T13" fmla="*/ 0 h 444"/>
              <a:gd name="T14" fmla="*/ 69 w 69"/>
              <a:gd name="T15" fmla="*/ 444 h 444"/>
            </a:gdLst>
            <a:ahLst/>
            <a:cxnLst>
              <a:cxn ang="T8">
                <a:pos x="T0" y="T1"/>
              </a:cxn>
              <a:cxn ang="T9">
                <a:pos x="T2" y="T3"/>
              </a:cxn>
              <a:cxn ang="T10">
                <a:pos x="T4" y="T5"/>
              </a:cxn>
              <a:cxn ang="T11">
                <a:pos x="T6" y="T7"/>
              </a:cxn>
            </a:cxnLst>
            <a:rect l="T12" t="T13" r="T14" b="T15"/>
            <a:pathLst>
              <a:path w="69" h="444">
                <a:moveTo>
                  <a:pt x="48" y="444"/>
                </a:moveTo>
                <a:cubicBezTo>
                  <a:pt x="69" y="382"/>
                  <a:pt x="68" y="407"/>
                  <a:pt x="36" y="312"/>
                </a:cubicBezTo>
                <a:cubicBezTo>
                  <a:pt x="28" y="288"/>
                  <a:pt x="12" y="240"/>
                  <a:pt x="12" y="240"/>
                </a:cubicBezTo>
                <a:cubicBezTo>
                  <a:pt x="0" y="16"/>
                  <a:pt x="0" y="96"/>
                  <a:pt x="0" y="0"/>
                </a:cubicBezTo>
              </a:path>
            </a:pathLst>
          </a:custGeom>
          <a:noFill/>
          <a:ln w="38100">
            <a:solidFill>
              <a:schemeClr val="tx1"/>
            </a:solidFill>
            <a:round/>
            <a:headEnd/>
            <a:tailEnd/>
          </a:ln>
        </p:spPr>
        <p:txBody>
          <a:bodyPr wrap="none" anchor="ctr"/>
          <a:lstStyle/>
          <a:p>
            <a:endParaRPr lang="en-US"/>
          </a:p>
        </p:txBody>
      </p:sp>
      <p:sp>
        <p:nvSpPr>
          <p:cNvPr id="10290" name="Freeform 54"/>
          <p:cNvSpPr>
            <a:spLocks/>
          </p:cNvSpPr>
          <p:nvPr/>
        </p:nvSpPr>
        <p:spPr bwMode="auto">
          <a:xfrm rot="5029553">
            <a:off x="3428206" y="5399882"/>
            <a:ext cx="39687" cy="527050"/>
          </a:xfrm>
          <a:custGeom>
            <a:avLst/>
            <a:gdLst>
              <a:gd name="T0" fmla="*/ 2147483647 w 36"/>
              <a:gd name="T1" fmla="*/ 2147483647 h 468"/>
              <a:gd name="T2" fmla="*/ 0 w 36"/>
              <a:gd name="T3" fmla="*/ 2147483647 h 468"/>
              <a:gd name="T4" fmla="*/ 2147483647 w 36"/>
              <a:gd name="T5" fmla="*/ 0 h 468"/>
              <a:gd name="T6" fmla="*/ 0 60000 65536"/>
              <a:gd name="T7" fmla="*/ 0 60000 65536"/>
              <a:gd name="T8" fmla="*/ 0 60000 65536"/>
              <a:gd name="T9" fmla="*/ 0 w 36"/>
              <a:gd name="T10" fmla="*/ 0 h 468"/>
              <a:gd name="T11" fmla="*/ 36 w 36"/>
              <a:gd name="T12" fmla="*/ 468 h 468"/>
            </a:gdLst>
            <a:ahLst/>
            <a:cxnLst>
              <a:cxn ang="T6">
                <a:pos x="T0" y="T1"/>
              </a:cxn>
              <a:cxn ang="T7">
                <a:pos x="T2" y="T3"/>
              </a:cxn>
              <a:cxn ang="T8">
                <a:pos x="T4" y="T5"/>
              </a:cxn>
            </a:cxnLst>
            <a:rect l="T9" t="T10" r="T11" b="T12"/>
            <a:pathLst>
              <a:path w="36" h="468">
                <a:moveTo>
                  <a:pt x="36" y="468"/>
                </a:moveTo>
                <a:cubicBezTo>
                  <a:pt x="10" y="336"/>
                  <a:pt x="25" y="387"/>
                  <a:pt x="0" y="312"/>
                </a:cubicBezTo>
                <a:cubicBezTo>
                  <a:pt x="12" y="8"/>
                  <a:pt x="12" y="112"/>
                  <a:pt x="12" y="0"/>
                </a:cubicBezTo>
              </a:path>
            </a:pathLst>
          </a:custGeom>
          <a:noFill/>
          <a:ln w="38100">
            <a:solidFill>
              <a:schemeClr val="tx1"/>
            </a:solidFill>
            <a:round/>
            <a:headEnd/>
            <a:tailEnd/>
          </a:ln>
        </p:spPr>
        <p:txBody>
          <a:bodyPr wrap="none" anchor="ctr"/>
          <a:lstStyle/>
          <a:p>
            <a:endParaRPr lang="en-US"/>
          </a:p>
        </p:txBody>
      </p:sp>
      <p:sp>
        <p:nvSpPr>
          <p:cNvPr id="10291" name="Freeform 55"/>
          <p:cNvSpPr>
            <a:spLocks/>
          </p:cNvSpPr>
          <p:nvPr/>
        </p:nvSpPr>
        <p:spPr bwMode="auto">
          <a:xfrm rot="5029553">
            <a:off x="3351212" y="5229226"/>
            <a:ext cx="74613" cy="595312"/>
          </a:xfrm>
          <a:custGeom>
            <a:avLst/>
            <a:gdLst>
              <a:gd name="T0" fmla="*/ 2147483647 w 48"/>
              <a:gd name="T1" fmla="*/ 2147483647 h 468"/>
              <a:gd name="T2" fmla="*/ 2147483647 w 48"/>
              <a:gd name="T3" fmla="*/ 2147483647 h 468"/>
              <a:gd name="T4" fmla="*/ 0 w 48"/>
              <a:gd name="T5" fmla="*/ 0 h 468"/>
              <a:gd name="T6" fmla="*/ 0 60000 65536"/>
              <a:gd name="T7" fmla="*/ 0 60000 65536"/>
              <a:gd name="T8" fmla="*/ 0 60000 65536"/>
              <a:gd name="T9" fmla="*/ 0 w 48"/>
              <a:gd name="T10" fmla="*/ 0 h 468"/>
              <a:gd name="T11" fmla="*/ 48 w 48"/>
              <a:gd name="T12" fmla="*/ 468 h 468"/>
            </a:gdLst>
            <a:ahLst/>
            <a:cxnLst>
              <a:cxn ang="T6">
                <a:pos x="T0" y="T1"/>
              </a:cxn>
              <a:cxn ang="T7">
                <a:pos x="T2" y="T3"/>
              </a:cxn>
              <a:cxn ang="T8">
                <a:pos x="T4" y="T5"/>
              </a:cxn>
            </a:cxnLst>
            <a:rect l="T9" t="T10" r="T11" b="T12"/>
            <a:pathLst>
              <a:path w="48" h="468">
                <a:moveTo>
                  <a:pt x="48" y="468"/>
                </a:moveTo>
                <a:cubicBezTo>
                  <a:pt x="40" y="345"/>
                  <a:pt x="39" y="292"/>
                  <a:pt x="24" y="180"/>
                </a:cubicBezTo>
                <a:cubicBezTo>
                  <a:pt x="16" y="118"/>
                  <a:pt x="0" y="62"/>
                  <a:pt x="0" y="0"/>
                </a:cubicBezTo>
              </a:path>
            </a:pathLst>
          </a:custGeom>
          <a:noFill/>
          <a:ln w="38100">
            <a:solidFill>
              <a:srgbClr val="0000FF"/>
            </a:solidFill>
            <a:round/>
            <a:headEnd/>
            <a:tailEnd/>
          </a:ln>
        </p:spPr>
        <p:txBody>
          <a:bodyPr wrap="none" anchor="ctr"/>
          <a:lstStyle/>
          <a:p>
            <a:endParaRPr lang="en-US"/>
          </a:p>
        </p:txBody>
      </p:sp>
      <p:sp>
        <p:nvSpPr>
          <p:cNvPr id="10292" name="Freeform 56"/>
          <p:cNvSpPr>
            <a:spLocks/>
          </p:cNvSpPr>
          <p:nvPr/>
        </p:nvSpPr>
        <p:spPr bwMode="auto">
          <a:xfrm rot="5029553">
            <a:off x="3516313" y="5314950"/>
            <a:ext cx="41275" cy="568325"/>
          </a:xfrm>
          <a:custGeom>
            <a:avLst/>
            <a:gdLst>
              <a:gd name="T0" fmla="*/ 2147483647 w 37"/>
              <a:gd name="T1" fmla="*/ 2147483647 h 504"/>
              <a:gd name="T2" fmla="*/ 2147483647 w 37"/>
              <a:gd name="T3" fmla="*/ 2147483647 h 504"/>
              <a:gd name="T4" fmla="*/ 2147483647 w 37"/>
              <a:gd name="T5" fmla="*/ 0 h 504"/>
              <a:gd name="T6" fmla="*/ 0 60000 65536"/>
              <a:gd name="T7" fmla="*/ 0 60000 65536"/>
              <a:gd name="T8" fmla="*/ 0 60000 65536"/>
              <a:gd name="T9" fmla="*/ 0 w 37"/>
              <a:gd name="T10" fmla="*/ 0 h 504"/>
              <a:gd name="T11" fmla="*/ 37 w 37"/>
              <a:gd name="T12" fmla="*/ 504 h 504"/>
            </a:gdLst>
            <a:ahLst/>
            <a:cxnLst>
              <a:cxn ang="T6">
                <a:pos x="T0" y="T1"/>
              </a:cxn>
              <a:cxn ang="T7">
                <a:pos x="T2" y="T3"/>
              </a:cxn>
              <a:cxn ang="T8">
                <a:pos x="T4" y="T5"/>
              </a:cxn>
            </a:cxnLst>
            <a:rect l="T9" t="T10" r="T11" b="T12"/>
            <a:pathLst>
              <a:path w="37" h="504">
                <a:moveTo>
                  <a:pt x="13" y="504"/>
                </a:moveTo>
                <a:cubicBezTo>
                  <a:pt x="37" y="408"/>
                  <a:pt x="23" y="486"/>
                  <a:pt x="13" y="324"/>
                </a:cubicBezTo>
                <a:cubicBezTo>
                  <a:pt x="0" y="114"/>
                  <a:pt x="1" y="137"/>
                  <a:pt x="1" y="0"/>
                </a:cubicBezTo>
              </a:path>
            </a:pathLst>
          </a:custGeom>
          <a:noFill/>
          <a:ln w="38100">
            <a:solidFill>
              <a:srgbClr val="0000FF"/>
            </a:solidFill>
            <a:round/>
            <a:headEnd/>
            <a:tailEnd/>
          </a:ln>
        </p:spPr>
        <p:txBody>
          <a:bodyPr wrap="none" anchor="ctr"/>
          <a:lstStyle/>
          <a:p>
            <a:endParaRPr lang="en-US"/>
          </a:p>
        </p:txBody>
      </p:sp>
      <p:sp>
        <p:nvSpPr>
          <p:cNvPr id="10293" name="Freeform 57"/>
          <p:cNvSpPr>
            <a:spLocks/>
          </p:cNvSpPr>
          <p:nvPr/>
        </p:nvSpPr>
        <p:spPr bwMode="auto">
          <a:xfrm rot="5029553">
            <a:off x="3330575" y="5110163"/>
            <a:ext cx="84138" cy="569912"/>
          </a:xfrm>
          <a:custGeom>
            <a:avLst/>
            <a:gdLst>
              <a:gd name="T0" fmla="*/ 2147483647 w 76"/>
              <a:gd name="T1" fmla="*/ 2147483647 h 504"/>
              <a:gd name="T2" fmla="*/ 2147483647 w 76"/>
              <a:gd name="T3" fmla="*/ 0 h 504"/>
              <a:gd name="T4" fmla="*/ 0 60000 65536"/>
              <a:gd name="T5" fmla="*/ 0 60000 65536"/>
              <a:gd name="T6" fmla="*/ 0 w 76"/>
              <a:gd name="T7" fmla="*/ 0 h 504"/>
              <a:gd name="T8" fmla="*/ 76 w 76"/>
              <a:gd name="T9" fmla="*/ 504 h 504"/>
            </a:gdLst>
            <a:ahLst/>
            <a:cxnLst>
              <a:cxn ang="T4">
                <a:pos x="T0" y="T1"/>
              </a:cxn>
              <a:cxn ang="T5">
                <a:pos x="T2" y="T3"/>
              </a:cxn>
            </a:cxnLst>
            <a:rect l="T6" t="T7" r="T8" b="T9"/>
            <a:pathLst>
              <a:path w="76" h="504">
                <a:moveTo>
                  <a:pt x="76" y="504"/>
                </a:moveTo>
                <a:cubicBezTo>
                  <a:pt x="0" y="275"/>
                  <a:pt x="16" y="320"/>
                  <a:pt x="16" y="0"/>
                </a:cubicBezTo>
              </a:path>
            </a:pathLst>
          </a:custGeom>
          <a:noFill/>
          <a:ln w="38100">
            <a:solidFill>
              <a:schemeClr val="tx1"/>
            </a:solidFill>
            <a:round/>
            <a:headEnd/>
            <a:tailEnd/>
          </a:ln>
        </p:spPr>
        <p:txBody>
          <a:bodyPr wrap="none" anchor="ctr"/>
          <a:lstStyle/>
          <a:p>
            <a:endParaRPr lang="en-US"/>
          </a:p>
        </p:txBody>
      </p:sp>
      <p:sp>
        <p:nvSpPr>
          <p:cNvPr id="10294" name="Text Box 58"/>
          <p:cNvSpPr txBox="1">
            <a:spLocks noChangeArrowheads="1"/>
          </p:cNvSpPr>
          <p:nvPr/>
        </p:nvSpPr>
        <p:spPr bwMode="auto">
          <a:xfrm>
            <a:off x="1308100" y="5554663"/>
            <a:ext cx="1141413" cy="701675"/>
          </a:xfrm>
          <a:prstGeom prst="rect">
            <a:avLst/>
          </a:prstGeom>
          <a:noFill/>
          <a:ln w="9525">
            <a:noFill/>
            <a:miter lim="800000"/>
            <a:headEnd/>
            <a:tailEnd/>
          </a:ln>
        </p:spPr>
        <p:txBody>
          <a:bodyPr wrap="none">
            <a:spAutoFit/>
          </a:bodyPr>
          <a:lstStyle/>
          <a:p>
            <a:pPr algn="ctr" eaLnBrk="0" hangingPunct="0"/>
            <a:r>
              <a:rPr lang="en-US" sz="2000" b="1">
                <a:solidFill>
                  <a:srgbClr val="FFFFFF"/>
                </a:solidFill>
                <a:latin typeface="Times New Roman" pitchFamily="18" charset="0"/>
              </a:rPr>
              <a:t>3c. Fusion</a:t>
            </a:r>
          </a:p>
          <a:p>
            <a:pPr algn="ctr" eaLnBrk="0" hangingPunct="0"/>
            <a:r>
              <a:rPr lang="en-US" sz="2000" b="1">
                <a:solidFill>
                  <a:srgbClr val="FFFFFF"/>
                </a:solidFill>
                <a:latin typeface="Times New Roman" pitchFamily="18" charset="0"/>
              </a:rPr>
              <a:t>Complete</a:t>
            </a:r>
            <a:endParaRPr lang="en-US" sz="2000" b="1">
              <a:latin typeface="Times New Roman" pitchFamily="18" charset="0"/>
            </a:endParaRPr>
          </a:p>
        </p:txBody>
      </p:sp>
      <p:sp>
        <p:nvSpPr>
          <p:cNvPr id="10295" name="Text Box 59"/>
          <p:cNvSpPr txBox="1">
            <a:spLocks noChangeArrowheads="1"/>
          </p:cNvSpPr>
          <p:nvPr/>
        </p:nvSpPr>
        <p:spPr bwMode="auto">
          <a:xfrm>
            <a:off x="317500" y="3421063"/>
            <a:ext cx="1303338" cy="701675"/>
          </a:xfrm>
          <a:prstGeom prst="rect">
            <a:avLst/>
          </a:prstGeom>
          <a:noFill/>
          <a:ln w="9525">
            <a:noFill/>
            <a:miter lim="800000"/>
            <a:headEnd/>
            <a:tailEnd/>
          </a:ln>
        </p:spPr>
        <p:txBody>
          <a:bodyPr wrap="none">
            <a:spAutoFit/>
          </a:bodyPr>
          <a:lstStyle/>
          <a:p>
            <a:pPr algn="ctr" eaLnBrk="0" hangingPunct="0"/>
            <a:r>
              <a:rPr lang="en-US" sz="2000" b="1">
                <a:solidFill>
                  <a:srgbClr val="FFFFFF"/>
                </a:solidFill>
                <a:latin typeface="Times New Roman" pitchFamily="18" charset="0"/>
              </a:rPr>
              <a:t>1. CD4</a:t>
            </a:r>
          </a:p>
          <a:p>
            <a:pPr algn="ctr" eaLnBrk="0" hangingPunct="0"/>
            <a:r>
              <a:rPr lang="en-US" sz="2000" b="1">
                <a:solidFill>
                  <a:srgbClr val="FFFFFF"/>
                </a:solidFill>
                <a:latin typeface="Times New Roman" pitchFamily="18" charset="0"/>
              </a:rPr>
              <a:t>Attachment</a:t>
            </a:r>
            <a:endParaRPr lang="en-US" sz="2000" b="1">
              <a:latin typeface="Times New Roman" pitchFamily="18" charset="0"/>
            </a:endParaRPr>
          </a:p>
        </p:txBody>
      </p:sp>
      <p:sp>
        <p:nvSpPr>
          <p:cNvPr id="10296" name="Text Box 60"/>
          <p:cNvSpPr txBox="1">
            <a:spLocks noChangeArrowheads="1"/>
          </p:cNvSpPr>
          <p:nvPr/>
        </p:nvSpPr>
        <p:spPr bwMode="auto">
          <a:xfrm>
            <a:off x="7062788" y="5638800"/>
            <a:ext cx="1263650" cy="701675"/>
          </a:xfrm>
          <a:prstGeom prst="rect">
            <a:avLst/>
          </a:prstGeom>
          <a:noFill/>
          <a:ln w="9525">
            <a:noFill/>
            <a:miter lim="800000"/>
            <a:headEnd/>
            <a:tailEnd/>
          </a:ln>
        </p:spPr>
        <p:txBody>
          <a:bodyPr wrap="none">
            <a:spAutoFit/>
          </a:bodyPr>
          <a:lstStyle/>
          <a:p>
            <a:pPr algn="ctr" eaLnBrk="0" hangingPunct="0"/>
            <a:r>
              <a:rPr lang="en-US" sz="2000" b="1">
                <a:solidFill>
                  <a:srgbClr val="FFFFFF"/>
                </a:solidFill>
                <a:latin typeface="Times New Roman" pitchFamily="18" charset="0"/>
              </a:rPr>
              <a:t>3b. coil-coil</a:t>
            </a:r>
          </a:p>
          <a:p>
            <a:pPr algn="ctr" eaLnBrk="0" hangingPunct="0"/>
            <a:r>
              <a:rPr lang="en-US" sz="2000" b="1">
                <a:solidFill>
                  <a:srgbClr val="FFFFFF"/>
                </a:solidFill>
                <a:latin typeface="Times New Roman" pitchFamily="18" charset="0"/>
              </a:rPr>
              <a:t>interaction</a:t>
            </a:r>
            <a:endParaRPr lang="en-US" sz="2000" b="1">
              <a:latin typeface="Times New Roman" pitchFamily="18" charset="0"/>
            </a:endParaRPr>
          </a:p>
        </p:txBody>
      </p:sp>
      <p:sp>
        <p:nvSpPr>
          <p:cNvPr id="10297" name="Text Box 61"/>
          <p:cNvSpPr txBox="1">
            <a:spLocks noChangeArrowheads="1"/>
          </p:cNvSpPr>
          <p:nvPr/>
        </p:nvSpPr>
        <p:spPr bwMode="auto">
          <a:xfrm>
            <a:off x="3546417" y="3426153"/>
            <a:ext cx="793808" cy="523220"/>
          </a:xfrm>
          <a:prstGeom prst="rect">
            <a:avLst/>
          </a:prstGeom>
          <a:noFill/>
          <a:ln w="9525">
            <a:noFill/>
            <a:miter lim="800000"/>
            <a:headEnd/>
            <a:tailEnd/>
          </a:ln>
        </p:spPr>
        <p:txBody>
          <a:bodyPr wrap="none" anchor="ctr">
            <a:spAutoFit/>
          </a:bodyPr>
          <a:lstStyle/>
          <a:p>
            <a:pPr algn="r" eaLnBrk="0" hangingPunct="0"/>
            <a:r>
              <a:rPr lang="en-US" sz="1400" b="1" dirty="0">
                <a:latin typeface="Times New Roman" pitchFamily="18" charset="0"/>
              </a:rPr>
              <a:t>CXCR4</a:t>
            </a:r>
          </a:p>
          <a:p>
            <a:pPr algn="r" eaLnBrk="0" hangingPunct="0"/>
            <a:r>
              <a:rPr lang="en-US" sz="1400" dirty="0">
                <a:latin typeface="Times New Roman" pitchFamily="18" charset="0"/>
              </a:rPr>
              <a:t>CCR5</a:t>
            </a:r>
            <a:endParaRPr lang="en-US" sz="2400" dirty="0">
              <a:latin typeface="Times New Roman" pitchFamily="18" charset="0"/>
            </a:endParaRPr>
          </a:p>
        </p:txBody>
      </p:sp>
      <p:grpSp>
        <p:nvGrpSpPr>
          <p:cNvPr id="10298" name="Group 62"/>
          <p:cNvGrpSpPr>
            <a:grpSpLocks/>
          </p:cNvGrpSpPr>
          <p:nvPr/>
        </p:nvGrpSpPr>
        <p:grpSpPr bwMode="auto">
          <a:xfrm flipH="1">
            <a:off x="1524000" y="1066800"/>
            <a:ext cx="1220788" cy="1238250"/>
            <a:chOff x="378" y="156"/>
            <a:chExt cx="926" cy="924"/>
          </a:xfrm>
        </p:grpSpPr>
        <p:sp>
          <p:nvSpPr>
            <p:cNvPr id="10353" name="Oval 63"/>
            <p:cNvSpPr>
              <a:spLocks noChangeArrowheads="1"/>
            </p:cNvSpPr>
            <p:nvPr/>
          </p:nvSpPr>
          <p:spPr bwMode="auto">
            <a:xfrm rot="-13630">
              <a:off x="378" y="156"/>
              <a:ext cx="483" cy="521"/>
            </a:xfrm>
            <a:prstGeom prst="ellipse">
              <a:avLst/>
            </a:prstGeom>
            <a:solidFill>
              <a:srgbClr val="CCFFFF"/>
            </a:solidFill>
            <a:ln w="101600">
              <a:solidFill>
                <a:srgbClr val="9999FF"/>
              </a:solidFill>
              <a:round/>
              <a:headEnd/>
              <a:tailEnd/>
            </a:ln>
          </p:spPr>
          <p:txBody>
            <a:bodyPr wrap="none" anchor="ctr"/>
            <a:lstStyle/>
            <a:p>
              <a:pPr algn="ctr" eaLnBrk="0" hangingPunct="0"/>
              <a:r>
                <a:rPr lang="en-US" sz="2400" dirty="0">
                  <a:solidFill>
                    <a:srgbClr val="FF0000"/>
                  </a:solidFill>
                  <a:latin typeface="Times New Roman" pitchFamily="18" charset="0"/>
                </a:rPr>
                <a:t>HIV</a:t>
              </a:r>
            </a:p>
          </p:txBody>
        </p:sp>
        <p:sp>
          <p:nvSpPr>
            <p:cNvPr id="10354" name="Freeform 64"/>
            <p:cNvSpPr>
              <a:spLocks/>
            </p:cNvSpPr>
            <p:nvPr/>
          </p:nvSpPr>
          <p:spPr bwMode="auto">
            <a:xfrm rot="7247331">
              <a:off x="757" y="509"/>
              <a:ext cx="47" cy="83"/>
            </a:xfrm>
            <a:custGeom>
              <a:avLst/>
              <a:gdLst>
                <a:gd name="T0" fmla="*/ 5 w 85"/>
                <a:gd name="T1" fmla="*/ 0 h 455"/>
                <a:gd name="T2" fmla="*/ 1 w 85"/>
                <a:gd name="T3" fmla="*/ 0 h 455"/>
                <a:gd name="T4" fmla="*/ 0 w 85"/>
                <a:gd name="T5" fmla="*/ 1 h 455"/>
                <a:gd name="T6" fmla="*/ 0 60000 65536"/>
                <a:gd name="T7" fmla="*/ 0 60000 65536"/>
                <a:gd name="T8" fmla="*/ 0 60000 65536"/>
                <a:gd name="T9" fmla="*/ 0 w 85"/>
                <a:gd name="T10" fmla="*/ 0 h 455"/>
                <a:gd name="T11" fmla="*/ 85 w 85"/>
                <a:gd name="T12" fmla="*/ 455 h 455"/>
              </a:gdLst>
              <a:ahLst/>
              <a:cxnLst>
                <a:cxn ang="T6">
                  <a:pos x="T0" y="T1"/>
                </a:cxn>
                <a:cxn ang="T7">
                  <a:pos x="T2" y="T3"/>
                </a:cxn>
                <a:cxn ang="T8">
                  <a:pos x="T4" y="T5"/>
                </a:cxn>
              </a:cxnLst>
              <a:rect l="T9" t="T10" r="T11" b="T12"/>
              <a:pathLst>
                <a:path w="85" h="455">
                  <a:moveTo>
                    <a:pt x="56" y="0"/>
                  </a:moveTo>
                  <a:cubicBezTo>
                    <a:pt x="49" y="161"/>
                    <a:pt x="85" y="245"/>
                    <a:pt x="11" y="355"/>
                  </a:cubicBezTo>
                  <a:cubicBezTo>
                    <a:pt x="7" y="388"/>
                    <a:pt x="0" y="455"/>
                    <a:pt x="0" y="455"/>
                  </a:cubicBezTo>
                </a:path>
              </a:pathLst>
            </a:custGeom>
            <a:noFill/>
            <a:ln w="28575">
              <a:solidFill>
                <a:schemeClr val="tx1"/>
              </a:solidFill>
              <a:round/>
              <a:headEnd/>
              <a:tailEnd/>
            </a:ln>
          </p:spPr>
          <p:txBody>
            <a:bodyPr wrap="none" anchor="ctr"/>
            <a:lstStyle/>
            <a:p>
              <a:endParaRPr lang="en-US"/>
            </a:p>
          </p:txBody>
        </p:sp>
        <p:sp>
          <p:nvSpPr>
            <p:cNvPr id="10355" name="Oval 65"/>
            <p:cNvSpPr>
              <a:spLocks noChangeArrowheads="1"/>
            </p:cNvSpPr>
            <p:nvPr/>
          </p:nvSpPr>
          <p:spPr bwMode="auto">
            <a:xfrm rot="7247331">
              <a:off x="842" y="533"/>
              <a:ext cx="110" cy="186"/>
            </a:xfrm>
            <a:prstGeom prst="ellipse">
              <a:avLst/>
            </a:prstGeom>
            <a:solidFill>
              <a:srgbClr val="00FF00"/>
            </a:solidFill>
            <a:ln w="9525">
              <a:solidFill>
                <a:schemeClr val="tx1"/>
              </a:solidFill>
              <a:round/>
              <a:headEnd/>
              <a:tailEnd/>
            </a:ln>
          </p:spPr>
          <p:txBody>
            <a:bodyPr wrap="none" anchor="ctr"/>
            <a:lstStyle/>
            <a:p>
              <a:endParaRPr lang="en-US"/>
            </a:p>
          </p:txBody>
        </p:sp>
        <p:sp>
          <p:nvSpPr>
            <p:cNvPr id="10356" name="Freeform 66"/>
            <p:cNvSpPr>
              <a:spLocks/>
            </p:cNvSpPr>
            <p:nvPr/>
          </p:nvSpPr>
          <p:spPr bwMode="auto">
            <a:xfrm rot="6729784" flipV="1">
              <a:off x="685" y="559"/>
              <a:ext cx="47" cy="115"/>
            </a:xfrm>
            <a:custGeom>
              <a:avLst/>
              <a:gdLst>
                <a:gd name="T0" fmla="*/ 0 w 67"/>
                <a:gd name="T1" fmla="*/ 0 h 500"/>
                <a:gd name="T2" fmla="*/ 13 w 67"/>
                <a:gd name="T3" fmla="*/ 1 h 500"/>
                <a:gd name="T4" fmla="*/ 16 w 67"/>
                <a:gd name="T5" fmla="*/ 1 h 500"/>
                <a:gd name="T6" fmla="*/ 0 60000 65536"/>
                <a:gd name="T7" fmla="*/ 0 60000 65536"/>
                <a:gd name="T8" fmla="*/ 0 60000 65536"/>
                <a:gd name="T9" fmla="*/ 0 w 67"/>
                <a:gd name="T10" fmla="*/ 0 h 500"/>
                <a:gd name="T11" fmla="*/ 67 w 67"/>
                <a:gd name="T12" fmla="*/ 500 h 500"/>
              </a:gdLst>
              <a:ahLst/>
              <a:cxnLst>
                <a:cxn ang="T6">
                  <a:pos x="T0" y="T1"/>
                </a:cxn>
                <a:cxn ang="T7">
                  <a:pos x="T2" y="T3"/>
                </a:cxn>
                <a:cxn ang="T8">
                  <a:pos x="T4" y="T5"/>
                </a:cxn>
              </a:cxnLst>
              <a:rect l="T9" t="T10" r="T11" b="T12"/>
              <a:pathLst>
                <a:path w="67" h="500">
                  <a:moveTo>
                    <a:pt x="0" y="0"/>
                  </a:moveTo>
                  <a:cubicBezTo>
                    <a:pt x="9" y="117"/>
                    <a:pt x="19" y="232"/>
                    <a:pt x="56" y="344"/>
                  </a:cubicBezTo>
                  <a:cubicBezTo>
                    <a:pt x="60" y="396"/>
                    <a:pt x="67" y="500"/>
                    <a:pt x="67" y="500"/>
                  </a:cubicBezTo>
                </a:path>
              </a:pathLst>
            </a:custGeom>
            <a:solidFill>
              <a:srgbClr val="FF3300"/>
            </a:solidFill>
            <a:ln w="28575">
              <a:solidFill>
                <a:schemeClr val="tx1"/>
              </a:solidFill>
              <a:round/>
              <a:headEnd/>
              <a:tailEnd/>
            </a:ln>
          </p:spPr>
          <p:txBody>
            <a:bodyPr wrap="none" anchor="ctr"/>
            <a:lstStyle/>
            <a:p>
              <a:endParaRPr lang="en-US"/>
            </a:p>
          </p:txBody>
        </p:sp>
        <p:sp>
          <p:nvSpPr>
            <p:cNvPr id="10357" name="Oval 67"/>
            <p:cNvSpPr>
              <a:spLocks noChangeArrowheads="1"/>
            </p:cNvSpPr>
            <p:nvPr/>
          </p:nvSpPr>
          <p:spPr bwMode="auto">
            <a:xfrm rot="7247331">
              <a:off x="778" y="619"/>
              <a:ext cx="110" cy="186"/>
            </a:xfrm>
            <a:prstGeom prst="ellipse">
              <a:avLst/>
            </a:prstGeom>
            <a:solidFill>
              <a:srgbClr val="00FF00"/>
            </a:solidFill>
            <a:ln w="9525">
              <a:solidFill>
                <a:schemeClr val="tx1"/>
              </a:solidFill>
              <a:round/>
              <a:headEnd/>
              <a:tailEnd/>
            </a:ln>
          </p:spPr>
          <p:txBody>
            <a:bodyPr wrap="none" anchor="ctr"/>
            <a:lstStyle/>
            <a:p>
              <a:endParaRPr lang="en-US"/>
            </a:p>
          </p:txBody>
        </p:sp>
        <p:sp>
          <p:nvSpPr>
            <p:cNvPr id="10358" name="Freeform 68"/>
            <p:cNvSpPr>
              <a:spLocks/>
            </p:cNvSpPr>
            <p:nvPr/>
          </p:nvSpPr>
          <p:spPr bwMode="auto">
            <a:xfrm rot="7247331" flipH="1">
              <a:off x="728" y="532"/>
              <a:ext cx="47" cy="98"/>
            </a:xfrm>
            <a:custGeom>
              <a:avLst/>
              <a:gdLst>
                <a:gd name="T0" fmla="*/ 0 w 22"/>
                <a:gd name="T1" fmla="*/ 0 h 455"/>
                <a:gd name="T2" fmla="*/ 457 w 22"/>
                <a:gd name="T3" fmla="*/ 1 h 455"/>
                <a:gd name="T4" fmla="*/ 0 60000 65536"/>
                <a:gd name="T5" fmla="*/ 0 60000 65536"/>
                <a:gd name="T6" fmla="*/ 0 w 22"/>
                <a:gd name="T7" fmla="*/ 0 h 455"/>
                <a:gd name="T8" fmla="*/ 22 w 22"/>
                <a:gd name="T9" fmla="*/ 455 h 455"/>
              </a:gdLst>
              <a:ahLst/>
              <a:cxnLst>
                <a:cxn ang="T4">
                  <a:pos x="T0" y="T1"/>
                </a:cxn>
                <a:cxn ang="T5">
                  <a:pos x="T2" y="T3"/>
                </a:cxn>
              </a:cxnLst>
              <a:rect l="T6" t="T7" r="T8" b="T9"/>
              <a:pathLst>
                <a:path w="22" h="455">
                  <a:moveTo>
                    <a:pt x="0" y="0"/>
                  </a:moveTo>
                  <a:cubicBezTo>
                    <a:pt x="13" y="165"/>
                    <a:pt x="22" y="281"/>
                    <a:pt x="22" y="455"/>
                  </a:cubicBezTo>
                </a:path>
              </a:pathLst>
            </a:custGeom>
            <a:solidFill>
              <a:srgbClr val="FF3300"/>
            </a:solidFill>
            <a:ln w="28575">
              <a:solidFill>
                <a:schemeClr val="tx1"/>
              </a:solidFill>
              <a:round/>
              <a:headEnd/>
              <a:tailEnd/>
            </a:ln>
          </p:spPr>
          <p:txBody>
            <a:bodyPr wrap="none" anchor="ctr"/>
            <a:lstStyle/>
            <a:p>
              <a:endParaRPr lang="en-US"/>
            </a:p>
          </p:txBody>
        </p:sp>
        <p:sp>
          <p:nvSpPr>
            <p:cNvPr id="10359" name="Oval 69"/>
            <p:cNvSpPr>
              <a:spLocks noChangeArrowheads="1"/>
            </p:cNvSpPr>
            <p:nvPr/>
          </p:nvSpPr>
          <p:spPr bwMode="auto">
            <a:xfrm rot="7247331">
              <a:off x="815" y="570"/>
              <a:ext cx="110" cy="186"/>
            </a:xfrm>
            <a:prstGeom prst="ellipse">
              <a:avLst/>
            </a:prstGeom>
            <a:solidFill>
              <a:srgbClr val="00FF00"/>
            </a:solidFill>
            <a:ln w="9525">
              <a:solidFill>
                <a:schemeClr val="tx1"/>
              </a:solidFill>
              <a:round/>
              <a:headEnd/>
              <a:tailEnd/>
            </a:ln>
          </p:spPr>
          <p:txBody>
            <a:bodyPr wrap="none" anchor="ctr"/>
            <a:lstStyle/>
            <a:p>
              <a:endParaRPr lang="en-US"/>
            </a:p>
          </p:txBody>
        </p:sp>
        <p:sp>
          <p:nvSpPr>
            <p:cNvPr id="10360" name="Oval 70"/>
            <p:cNvSpPr>
              <a:spLocks noChangeArrowheads="1"/>
            </p:cNvSpPr>
            <p:nvPr/>
          </p:nvSpPr>
          <p:spPr bwMode="auto">
            <a:xfrm rot="8786580">
              <a:off x="854" y="719"/>
              <a:ext cx="271" cy="361"/>
            </a:xfrm>
            <a:prstGeom prst="ellipse">
              <a:avLst/>
            </a:prstGeom>
            <a:solidFill>
              <a:srgbClr val="00FFFF"/>
            </a:solidFill>
            <a:ln w="9525">
              <a:solidFill>
                <a:schemeClr val="tx1"/>
              </a:solidFill>
              <a:round/>
              <a:headEnd/>
              <a:tailEnd/>
            </a:ln>
          </p:spPr>
          <p:txBody>
            <a:bodyPr wrap="none" anchor="ctr"/>
            <a:lstStyle/>
            <a:p>
              <a:endParaRPr lang="en-US"/>
            </a:p>
          </p:txBody>
        </p:sp>
        <p:sp>
          <p:nvSpPr>
            <p:cNvPr id="10361" name="Oval 71"/>
            <p:cNvSpPr>
              <a:spLocks noChangeArrowheads="1"/>
            </p:cNvSpPr>
            <p:nvPr/>
          </p:nvSpPr>
          <p:spPr bwMode="auto">
            <a:xfrm rot="5576345">
              <a:off x="988" y="487"/>
              <a:ext cx="266" cy="367"/>
            </a:xfrm>
            <a:prstGeom prst="ellipse">
              <a:avLst/>
            </a:prstGeom>
            <a:solidFill>
              <a:srgbClr val="00FFFF"/>
            </a:solidFill>
            <a:ln w="9525">
              <a:solidFill>
                <a:schemeClr val="tx1"/>
              </a:solidFill>
              <a:round/>
              <a:headEnd/>
              <a:tailEnd/>
            </a:ln>
          </p:spPr>
          <p:txBody>
            <a:bodyPr wrap="none" anchor="ctr"/>
            <a:lstStyle/>
            <a:p>
              <a:endParaRPr lang="en-US"/>
            </a:p>
          </p:txBody>
        </p:sp>
        <p:sp>
          <p:nvSpPr>
            <p:cNvPr id="10362" name="Oval 72"/>
            <p:cNvSpPr>
              <a:spLocks noChangeArrowheads="1"/>
            </p:cNvSpPr>
            <p:nvPr/>
          </p:nvSpPr>
          <p:spPr bwMode="auto">
            <a:xfrm rot="7247331">
              <a:off x="989" y="723"/>
              <a:ext cx="112" cy="121"/>
            </a:xfrm>
            <a:prstGeom prst="ellipse">
              <a:avLst/>
            </a:prstGeom>
            <a:solidFill>
              <a:srgbClr val="CCFFFF"/>
            </a:solidFill>
            <a:ln w="9525">
              <a:noFill/>
              <a:round/>
              <a:headEnd/>
              <a:tailEnd/>
            </a:ln>
          </p:spPr>
          <p:txBody>
            <a:bodyPr wrap="none" anchor="ctr"/>
            <a:lstStyle/>
            <a:p>
              <a:endParaRPr lang="en-US"/>
            </a:p>
          </p:txBody>
        </p:sp>
        <p:sp>
          <p:nvSpPr>
            <p:cNvPr id="10363" name="Oval 73"/>
            <p:cNvSpPr>
              <a:spLocks noChangeArrowheads="1"/>
            </p:cNvSpPr>
            <p:nvPr/>
          </p:nvSpPr>
          <p:spPr bwMode="auto">
            <a:xfrm rot="7247331">
              <a:off x="916" y="609"/>
              <a:ext cx="271" cy="361"/>
            </a:xfrm>
            <a:prstGeom prst="ellipse">
              <a:avLst/>
            </a:prstGeom>
            <a:solidFill>
              <a:srgbClr val="00FFFF"/>
            </a:solidFill>
            <a:ln w="9525">
              <a:solidFill>
                <a:schemeClr val="tx1"/>
              </a:solidFill>
              <a:round/>
              <a:headEnd/>
              <a:tailEnd/>
            </a:ln>
          </p:spPr>
          <p:txBody>
            <a:bodyPr wrap="none" anchor="ctr"/>
            <a:lstStyle/>
            <a:p>
              <a:endParaRPr lang="en-US"/>
            </a:p>
          </p:txBody>
        </p:sp>
      </p:grpSp>
      <p:sp>
        <p:nvSpPr>
          <p:cNvPr id="10299" name="Oval 74"/>
          <p:cNvSpPr>
            <a:spLocks noChangeArrowheads="1"/>
          </p:cNvSpPr>
          <p:nvPr/>
        </p:nvSpPr>
        <p:spPr bwMode="auto">
          <a:xfrm rot="-1168686">
            <a:off x="2317750" y="3228975"/>
            <a:ext cx="381000" cy="381000"/>
          </a:xfrm>
          <a:prstGeom prst="ellipse">
            <a:avLst/>
          </a:prstGeom>
          <a:solidFill>
            <a:srgbClr val="FFFF00"/>
          </a:solidFill>
          <a:ln w="9525">
            <a:solidFill>
              <a:schemeClr val="folHlink"/>
            </a:solidFill>
            <a:round/>
            <a:headEnd/>
            <a:tailEnd/>
          </a:ln>
        </p:spPr>
        <p:txBody>
          <a:bodyPr wrap="none" anchor="ctr"/>
          <a:lstStyle/>
          <a:p>
            <a:endParaRPr lang="en-US"/>
          </a:p>
        </p:txBody>
      </p:sp>
      <p:sp>
        <p:nvSpPr>
          <p:cNvPr id="10300" name="Oval 75"/>
          <p:cNvSpPr>
            <a:spLocks noChangeArrowheads="1"/>
          </p:cNvSpPr>
          <p:nvPr/>
        </p:nvSpPr>
        <p:spPr bwMode="auto">
          <a:xfrm>
            <a:off x="2654300" y="3390900"/>
            <a:ext cx="381000" cy="381000"/>
          </a:xfrm>
          <a:prstGeom prst="ellipse">
            <a:avLst/>
          </a:prstGeom>
          <a:solidFill>
            <a:srgbClr val="FFFF00"/>
          </a:solidFill>
          <a:ln w="9525">
            <a:solidFill>
              <a:schemeClr val="folHlink"/>
            </a:solidFill>
            <a:round/>
            <a:headEnd/>
            <a:tailEnd/>
          </a:ln>
        </p:spPr>
        <p:txBody>
          <a:bodyPr wrap="none" anchor="ctr"/>
          <a:lstStyle/>
          <a:p>
            <a:endParaRPr lang="en-US"/>
          </a:p>
        </p:txBody>
      </p:sp>
      <p:sp>
        <p:nvSpPr>
          <p:cNvPr id="10301" name="Oval 76"/>
          <p:cNvSpPr>
            <a:spLocks noChangeArrowheads="1"/>
          </p:cNvSpPr>
          <p:nvPr/>
        </p:nvSpPr>
        <p:spPr bwMode="auto">
          <a:xfrm>
            <a:off x="3006725" y="3524250"/>
            <a:ext cx="381000" cy="381000"/>
          </a:xfrm>
          <a:prstGeom prst="ellipse">
            <a:avLst/>
          </a:prstGeom>
          <a:solidFill>
            <a:srgbClr val="FFFF00"/>
          </a:solidFill>
          <a:ln w="9525">
            <a:solidFill>
              <a:schemeClr val="folHlink"/>
            </a:solidFill>
            <a:round/>
            <a:headEnd/>
            <a:tailEnd/>
          </a:ln>
        </p:spPr>
        <p:txBody>
          <a:bodyPr wrap="none" anchor="ctr"/>
          <a:lstStyle/>
          <a:p>
            <a:endParaRPr lang="en-US"/>
          </a:p>
        </p:txBody>
      </p:sp>
      <p:grpSp>
        <p:nvGrpSpPr>
          <p:cNvPr id="10302" name="Group 77"/>
          <p:cNvGrpSpPr>
            <a:grpSpLocks/>
          </p:cNvGrpSpPr>
          <p:nvPr/>
        </p:nvGrpSpPr>
        <p:grpSpPr bwMode="auto">
          <a:xfrm>
            <a:off x="949325" y="2181225"/>
            <a:ext cx="1592263" cy="1390650"/>
            <a:chOff x="673" y="1518"/>
            <a:chExt cx="1128" cy="876"/>
          </a:xfrm>
        </p:grpSpPr>
        <p:sp>
          <p:nvSpPr>
            <p:cNvPr id="10340" name="Oval 78"/>
            <p:cNvSpPr>
              <a:spLocks noChangeArrowheads="1"/>
            </p:cNvSpPr>
            <p:nvPr/>
          </p:nvSpPr>
          <p:spPr bwMode="auto">
            <a:xfrm rot="-13630">
              <a:off x="673" y="1518"/>
              <a:ext cx="543" cy="521"/>
            </a:xfrm>
            <a:prstGeom prst="ellipse">
              <a:avLst/>
            </a:prstGeom>
            <a:solidFill>
              <a:srgbClr val="CCFFFF"/>
            </a:solidFill>
            <a:ln w="101600">
              <a:solidFill>
                <a:srgbClr val="9999FF"/>
              </a:solidFill>
              <a:round/>
              <a:headEnd/>
              <a:tailEnd/>
            </a:ln>
          </p:spPr>
          <p:txBody>
            <a:bodyPr wrap="none" anchor="ctr"/>
            <a:lstStyle/>
            <a:p>
              <a:pPr algn="ctr" eaLnBrk="0" hangingPunct="0"/>
              <a:r>
                <a:rPr lang="en-US" sz="2400" dirty="0">
                  <a:solidFill>
                    <a:srgbClr val="FF0000"/>
                  </a:solidFill>
                  <a:latin typeface="Times New Roman" pitchFamily="18" charset="0"/>
                </a:rPr>
                <a:t>HIV</a:t>
              </a:r>
            </a:p>
          </p:txBody>
        </p:sp>
        <p:sp>
          <p:nvSpPr>
            <p:cNvPr id="10341" name="Oval 79"/>
            <p:cNvSpPr>
              <a:spLocks noChangeArrowheads="1"/>
            </p:cNvSpPr>
            <p:nvPr/>
          </p:nvSpPr>
          <p:spPr bwMode="auto">
            <a:xfrm rot="-1168686">
              <a:off x="1532" y="2129"/>
              <a:ext cx="269" cy="240"/>
            </a:xfrm>
            <a:prstGeom prst="ellipse">
              <a:avLst/>
            </a:prstGeom>
            <a:solidFill>
              <a:schemeClr val="bg1"/>
            </a:solidFill>
            <a:ln w="9525">
              <a:noFill/>
              <a:round/>
              <a:headEnd/>
              <a:tailEnd/>
            </a:ln>
          </p:spPr>
          <p:txBody>
            <a:bodyPr wrap="none" anchor="ctr"/>
            <a:lstStyle/>
            <a:p>
              <a:endParaRPr lang="en-US"/>
            </a:p>
          </p:txBody>
        </p:sp>
        <p:sp>
          <p:nvSpPr>
            <p:cNvPr id="10342" name="Freeform 80"/>
            <p:cNvSpPr>
              <a:spLocks/>
            </p:cNvSpPr>
            <p:nvPr/>
          </p:nvSpPr>
          <p:spPr bwMode="auto">
            <a:xfrm rot="7597243">
              <a:off x="1138" y="1774"/>
              <a:ext cx="47" cy="158"/>
            </a:xfrm>
            <a:custGeom>
              <a:avLst/>
              <a:gdLst>
                <a:gd name="T0" fmla="*/ 5 w 85"/>
                <a:gd name="T1" fmla="*/ 0 h 455"/>
                <a:gd name="T2" fmla="*/ 1 w 85"/>
                <a:gd name="T3" fmla="*/ 5 h 455"/>
                <a:gd name="T4" fmla="*/ 0 w 85"/>
                <a:gd name="T5" fmla="*/ 7 h 455"/>
                <a:gd name="T6" fmla="*/ 0 60000 65536"/>
                <a:gd name="T7" fmla="*/ 0 60000 65536"/>
                <a:gd name="T8" fmla="*/ 0 60000 65536"/>
                <a:gd name="T9" fmla="*/ 0 w 85"/>
                <a:gd name="T10" fmla="*/ 0 h 455"/>
                <a:gd name="T11" fmla="*/ 85 w 85"/>
                <a:gd name="T12" fmla="*/ 455 h 455"/>
              </a:gdLst>
              <a:ahLst/>
              <a:cxnLst>
                <a:cxn ang="T6">
                  <a:pos x="T0" y="T1"/>
                </a:cxn>
                <a:cxn ang="T7">
                  <a:pos x="T2" y="T3"/>
                </a:cxn>
                <a:cxn ang="T8">
                  <a:pos x="T4" y="T5"/>
                </a:cxn>
              </a:cxnLst>
              <a:rect l="T9" t="T10" r="T11" b="T12"/>
              <a:pathLst>
                <a:path w="85" h="455">
                  <a:moveTo>
                    <a:pt x="56" y="0"/>
                  </a:moveTo>
                  <a:cubicBezTo>
                    <a:pt x="49" y="161"/>
                    <a:pt x="85" y="245"/>
                    <a:pt x="11" y="355"/>
                  </a:cubicBezTo>
                  <a:cubicBezTo>
                    <a:pt x="7" y="388"/>
                    <a:pt x="0" y="455"/>
                    <a:pt x="0" y="455"/>
                  </a:cubicBezTo>
                </a:path>
              </a:pathLst>
            </a:custGeom>
            <a:noFill/>
            <a:ln w="28575">
              <a:solidFill>
                <a:schemeClr val="tx1"/>
              </a:solidFill>
              <a:round/>
              <a:headEnd/>
              <a:tailEnd/>
            </a:ln>
          </p:spPr>
          <p:txBody>
            <a:bodyPr wrap="none" anchor="ctr"/>
            <a:lstStyle/>
            <a:p>
              <a:endParaRPr lang="en-US"/>
            </a:p>
          </p:txBody>
        </p:sp>
        <p:sp>
          <p:nvSpPr>
            <p:cNvPr id="10343" name="Oval 81"/>
            <p:cNvSpPr>
              <a:spLocks noChangeArrowheads="1"/>
            </p:cNvSpPr>
            <p:nvPr/>
          </p:nvSpPr>
          <p:spPr bwMode="auto">
            <a:xfrm rot="7597243">
              <a:off x="1282" y="1827"/>
              <a:ext cx="110" cy="209"/>
            </a:xfrm>
            <a:prstGeom prst="ellipse">
              <a:avLst/>
            </a:prstGeom>
            <a:solidFill>
              <a:srgbClr val="00FF00"/>
            </a:solidFill>
            <a:ln w="9525">
              <a:solidFill>
                <a:schemeClr val="tx1"/>
              </a:solidFill>
              <a:round/>
              <a:headEnd/>
              <a:tailEnd/>
            </a:ln>
          </p:spPr>
          <p:txBody>
            <a:bodyPr wrap="none" anchor="ctr"/>
            <a:lstStyle/>
            <a:p>
              <a:endParaRPr lang="en-US"/>
            </a:p>
          </p:txBody>
        </p:sp>
        <p:sp>
          <p:nvSpPr>
            <p:cNvPr id="10344" name="Freeform 82"/>
            <p:cNvSpPr>
              <a:spLocks/>
            </p:cNvSpPr>
            <p:nvPr/>
          </p:nvSpPr>
          <p:spPr bwMode="auto">
            <a:xfrm rot="7597243">
              <a:off x="1070" y="1872"/>
              <a:ext cx="47" cy="135"/>
            </a:xfrm>
            <a:custGeom>
              <a:avLst/>
              <a:gdLst>
                <a:gd name="T0" fmla="*/ 0 w 67"/>
                <a:gd name="T1" fmla="*/ 0 h 500"/>
                <a:gd name="T2" fmla="*/ 13 w 67"/>
                <a:gd name="T3" fmla="*/ 2 h 500"/>
                <a:gd name="T4" fmla="*/ 16 w 67"/>
                <a:gd name="T5" fmla="*/ 3 h 500"/>
                <a:gd name="T6" fmla="*/ 0 60000 65536"/>
                <a:gd name="T7" fmla="*/ 0 60000 65536"/>
                <a:gd name="T8" fmla="*/ 0 60000 65536"/>
                <a:gd name="T9" fmla="*/ 0 w 67"/>
                <a:gd name="T10" fmla="*/ 0 h 500"/>
                <a:gd name="T11" fmla="*/ 67 w 67"/>
                <a:gd name="T12" fmla="*/ 500 h 500"/>
              </a:gdLst>
              <a:ahLst/>
              <a:cxnLst>
                <a:cxn ang="T6">
                  <a:pos x="T0" y="T1"/>
                </a:cxn>
                <a:cxn ang="T7">
                  <a:pos x="T2" y="T3"/>
                </a:cxn>
                <a:cxn ang="T8">
                  <a:pos x="T4" y="T5"/>
                </a:cxn>
              </a:cxnLst>
              <a:rect l="T9" t="T10" r="T11" b="T12"/>
              <a:pathLst>
                <a:path w="67" h="500">
                  <a:moveTo>
                    <a:pt x="0" y="0"/>
                  </a:moveTo>
                  <a:cubicBezTo>
                    <a:pt x="9" y="117"/>
                    <a:pt x="19" y="232"/>
                    <a:pt x="56" y="344"/>
                  </a:cubicBezTo>
                  <a:cubicBezTo>
                    <a:pt x="60" y="396"/>
                    <a:pt x="67" y="500"/>
                    <a:pt x="67" y="500"/>
                  </a:cubicBezTo>
                </a:path>
              </a:pathLst>
            </a:custGeom>
            <a:solidFill>
              <a:srgbClr val="FF3300"/>
            </a:solidFill>
            <a:ln w="28575">
              <a:solidFill>
                <a:schemeClr val="tx1"/>
              </a:solidFill>
              <a:round/>
              <a:headEnd/>
              <a:tailEnd/>
            </a:ln>
          </p:spPr>
          <p:txBody>
            <a:bodyPr wrap="none" anchor="ctr"/>
            <a:lstStyle/>
            <a:p>
              <a:endParaRPr lang="en-US"/>
            </a:p>
          </p:txBody>
        </p:sp>
        <p:sp>
          <p:nvSpPr>
            <p:cNvPr id="10345" name="Oval 83"/>
            <p:cNvSpPr>
              <a:spLocks noChangeArrowheads="1"/>
            </p:cNvSpPr>
            <p:nvPr/>
          </p:nvSpPr>
          <p:spPr bwMode="auto">
            <a:xfrm rot="7597243">
              <a:off x="1201" y="1906"/>
              <a:ext cx="110" cy="209"/>
            </a:xfrm>
            <a:prstGeom prst="ellipse">
              <a:avLst/>
            </a:prstGeom>
            <a:solidFill>
              <a:srgbClr val="00FF00"/>
            </a:solidFill>
            <a:ln w="9525">
              <a:solidFill>
                <a:schemeClr val="tx1"/>
              </a:solidFill>
              <a:round/>
              <a:headEnd/>
              <a:tailEnd/>
            </a:ln>
          </p:spPr>
          <p:txBody>
            <a:bodyPr wrap="none" anchor="ctr"/>
            <a:lstStyle/>
            <a:p>
              <a:endParaRPr lang="en-US"/>
            </a:p>
          </p:txBody>
        </p:sp>
        <p:sp>
          <p:nvSpPr>
            <p:cNvPr id="10346" name="Freeform 84"/>
            <p:cNvSpPr>
              <a:spLocks/>
            </p:cNvSpPr>
            <p:nvPr/>
          </p:nvSpPr>
          <p:spPr bwMode="auto">
            <a:xfrm rot="7597243">
              <a:off x="1110" y="1821"/>
              <a:ext cx="47" cy="156"/>
            </a:xfrm>
            <a:custGeom>
              <a:avLst/>
              <a:gdLst>
                <a:gd name="T0" fmla="*/ 0 w 22"/>
                <a:gd name="T1" fmla="*/ 0 h 455"/>
                <a:gd name="T2" fmla="*/ 457 w 22"/>
                <a:gd name="T3" fmla="*/ 6 h 455"/>
                <a:gd name="T4" fmla="*/ 0 60000 65536"/>
                <a:gd name="T5" fmla="*/ 0 60000 65536"/>
                <a:gd name="T6" fmla="*/ 0 w 22"/>
                <a:gd name="T7" fmla="*/ 0 h 455"/>
                <a:gd name="T8" fmla="*/ 22 w 22"/>
                <a:gd name="T9" fmla="*/ 455 h 455"/>
              </a:gdLst>
              <a:ahLst/>
              <a:cxnLst>
                <a:cxn ang="T4">
                  <a:pos x="T0" y="T1"/>
                </a:cxn>
                <a:cxn ang="T5">
                  <a:pos x="T2" y="T3"/>
                </a:cxn>
              </a:cxnLst>
              <a:rect l="T6" t="T7" r="T8" b="T9"/>
              <a:pathLst>
                <a:path w="22" h="455">
                  <a:moveTo>
                    <a:pt x="0" y="0"/>
                  </a:moveTo>
                  <a:cubicBezTo>
                    <a:pt x="13" y="165"/>
                    <a:pt x="22" y="281"/>
                    <a:pt x="22" y="455"/>
                  </a:cubicBezTo>
                </a:path>
              </a:pathLst>
            </a:custGeom>
            <a:solidFill>
              <a:srgbClr val="FF3300"/>
            </a:solidFill>
            <a:ln w="28575">
              <a:solidFill>
                <a:schemeClr val="tx1"/>
              </a:solidFill>
              <a:round/>
              <a:headEnd/>
              <a:tailEnd/>
            </a:ln>
          </p:spPr>
          <p:txBody>
            <a:bodyPr wrap="none" anchor="ctr"/>
            <a:lstStyle/>
            <a:p>
              <a:endParaRPr lang="en-US"/>
            </a:p>
          </p:txBody>
        </p:sp>
        <p:sp>
          <p:nvSpPr>
            <p:cNvPr id="10347" name="Oval 85"/>
            <p:cNvSpPr>
              <a:spLocks noChangeArrowheads="1"/>
            </p:cNvSpPr>
            <p:nvPr/>
          </p:nvSpPr>
          <p:spPr bwMode="auto">
            <a:xfrm rot="7597243">
              <a:off x="1247" y="1861"/>
              <a:ext cx="110" cy="209"/>
            </a:xfrm>
            <a:prstGeom prst="ellipse">
              <a:avLst/>
            </a:prstGeom>
            <a:solidFill>
              <a:srgbClr val="00FF00"/>
            </a:solidFill>
            <a:ln w="9525">
              <a:solidFill>
                <a:schemeClr val="tx1"/>
              </a:solidFill>
              <a:round/>
              <a:headEnd/>
              <a:tailEnd/>
            </a:ln>
          </p:spPr>
          <p:txBody>
            <a:bodyPr wrap="none" anchor="ctr"/>
            <a:lstStyle/>
            <a:p>
              <a:endParaRPr lang="en-US"/>
            </a:p>
          </p:txBody>
        </p:sp>
        <p:sp>
          <p:nvSpPr>
            <p:cNvPr id="10348" name="Oval 86"/>
            <p:cNvSpPr>
              <a:spLocks noChangeArrowheads="1"/>
            </p:cNvSpPr>
            <p:nvPr/>
          </p:nvSpPr>
          <p:spPr bwMode="auto">
            <a:xfrm rot="9136491">
              <a:off x="1256" y="2033"/>
              <a:ext cx="304" cy="361"/>
            </a:xfrm>
            <a:prstGeom prst="ellipse">
              <a:avLst/>
            </a:prstGeom>
            <a:solidFill>
              <a:srgbClr val="00FFFF"/>
            </a:solidFill>
            <a:ln w="9525">
              <a:solidFill>
                <a:schemeClr val="tx1"/>
              </a:solidFill>
              <a:round/>
              <a:headEnd/>
              <a:tailEnd/>
            </a:ln>
          </p:spPr>
          <p:txBody>
            <a:bodyPr wrap="none" anchor="ctr"/>
            <a:lstStyle/>
            <a:p>
              <a:endParaRPr lang="en-US"/>
            </a:p>
          </p:txBody>
        </p:sp>
        <p:sp>
          <p:nvSpPr>
            <p:cNvPr id="10349" name="Oval 87"/>
            <p:cNvSpPr>
              <a:spLocks noChangeArrowheads="1"/>
            </p:cNvSpPr>
            <p:nvPr/>
          </p:nvSpPr>
          <p:spPr bwMode="auto">
            <a:xfrm rot="5926256">
              <a:off x="1449" y="1793"/>
              <a:ext cx="266" cy="413"/>
            </a:xfrm>
            <a:prstGeom prst="ellipse">
              <a:avLst/>
            </a:prstGeom>
            <a:solidFill>
              <a:srgbClr val="00FFFF"/>
            </a:solidFill>
            <a:ln w="9525">
              <a:solidFill>
                <a:schemeClr val="tx1"/>
              </a:solidFill>
              <a:round/>
              <a:headEnd/>
              <a:tailEnd/>
            </a:ln>
          </p:spPr>
          <p:txBody>
            <a:bodyPr wrap="none" anchor="ctr"/>
            <a:lstStyle/>
            <a:p>
              <a:endParaRPr lang="en-US"/>
            </a:p>
          </p:txBody>
        </p:sp>
        <p:sp>
          <p:nvSpPr>
            <p:cNvPr id="10350" name="Oval 88"/>
            <p:cNvSpPr>
              <a:spLocks noChangeArrowheads="1"/>
            </p:cNvSpPr>
            <p:nvPr/>
          </p:nvSpPr>
          <p:spPr bwMode="auto">
            <a:xfrm rot="7597243">
              <a:off x="1427" y="2036"/>
              <a:ext cx="112" cy="136"/>
            </a:xfrm>
            <a:prstGeom prst="ellipse">
              <a:avLst/>
            </a:prstGeom>
            <a:solidFill>
              <a:srgbClr val="CCFFFF"/>
            </a:solidFill>
            <a:ln w="9525">
              <a:noFill/>
              <a:round/>
              <a:headEnd/>
              <a:tailEnd/>
            </a:ln>
          </p:spPr>
          <p:txBody>
            <a:bodyPr wrap="none" anchor="ctr"/>
            <a:lstStyle/>
            <a:p>
              <a:endParaRPr lang="en-US"/>
            </a:p>
          </p:txBody>
        </p:sp>
        <p:sp>
          <p:nvSpPr>
            <p:cNvPr id="10351" name="Oval 89"/>
            <p:cNvSpPr>
              <a:spLocks noChangeArrowheads="1"/>
            </p:cNvSpPr>
            <p:nvPr/>
          </p:nvSpPr>
          <p:spPr bwMode="auto">
            <a:xfrm rot="7597243">
              <a:off x="1354" y="1908"/>
              <a:ext cx="271" cy="406"/>
            </a:xfrm>
            <a:prstGeom prst="ellipse">
              <a:avLst/>
            </a:prstGeom>
            <a:solidFill>
              <a:srgbClr val="00FFFF"/>
            </a:solidFill>
            <a:ln w="9525">
              <a:solidFill>
                <a:schemeClr val="tx1"/>
              </a:solidFill>
              <a:round/>
              <a:headEnd/>
              <a:tailEnd/>
            </a:ln>
          </p:spPr>
          <p:txBody>
            <a:bodyPr wrap="none" anchor="ctr"/>
            <a:lstStyle/>
            <a:p>
              <a:endParaRPr lang="en-US"/>
            </a:p>
          </p:txBody>
        </p:sp>
        <p:sp>
          <p:nvSpPr>
            <p:cNvPr id="10352" name="Text Box 90"/>
            <p:cNvSpPr txBox="1">
              <a:spLocks noChangeArrowheads="1"/>
            </p:cNvSpPr>
            <p:nvPr/>
          </p:nvSpPr>
          <p:spPr bwMode="auto">
            <a:xfrm>
              <a:off x="1283" y="1988"/>
              <a:ext cx="396" cy="192"/>
            </a:xfrm>
            <a:prstGeom prst="rect">
              <a:avLst/>
            </a:prstGeom>
            <a:noFill/>
            <a:ln w="9525">
              <a:noFill/>
              <a:miter lim="800000"/>
              <a:headEnd/>
              <a:tailEnd/>
            </a:ln>
          </p:spPr>
          <p:txBody>
            <a:bodyPr wrap="none" anchor="ctr">
              <a:spAutoFit/>
            </a:bodyPr>
            <a:lstStyle/>
            <a:p>
              <a:pPr algn="ctr" eaLnBrk="0" hangingPunct="0"/>
              <a:r>
                <a:rPr lang="en-US" sz="1400">
                  <a:solidFill>
                    <a:schemeClr val="bg2"/>
                  </a:solidFill>
                  <a:latin typeface="Times New Roman" pitchFamily="18" charset="0"/>
                </a:rPr>
                <a:t>gp120</a:t>
              </a:r>
              <a:endParaRPr lang="en-US" sz="2400">
                <a:solidFill>
                  <a:schemeClr val="bg2"/>
                </a:solidFill>
                <a:latin typeface="Times New Roman" pitchFamily="18" charset="0"/>
              </a:endParaRPr>
            </a:p>
          </p:txBody>
        </p:sp>
      </p:grpSp>
      <p:sp>
        <p:nvSpPr>
          <p:cNvPr id="10303" name="Text Box 91"/>
          <p:cNvSpPr txBox="1">
            <a:spLocks noChangeArrowheads="1"/>
          </p:cNvSpPr>
          <p:nvPr/>
        </p:nvSpPr>
        <p:spPr bwMode="auto">
          <a:xfrm>
            <a:off x="7518400" y="2476500"/>
            <a:ext cx="1555750" cy="396875"/>
          </a:xfrm>
          <a:prstGeom prst="rect">
            <a:avLst/>
          </a:prstGeom>
          <a:noFill/>
          <a:ln w="9525">
            <a:noFill/>
            <a:miter lim="800000"/>
            <a:headEnd/>
            <a:tailEnd/>
          </a:ln>
        </p:spPr>
        <p:txBody>
          <a:bodyPr wrap="none">
            <a:spAutoFit/>
          </a:bodyPr>
          <a:lstStyle/>
          <a:p>
            <a:pPr algn="ctr" eaLnBrk="0" hangingPunct="0"/>
            <a:r>
              <a:rPr lang="en-US" sz="2000" b="1">
                <a:solidFill>
                  <a:srgbClr val="FFFFFF"/>
                </a:solidFill>
                <a:latin typeface="Times New Roman" pitchFamily="18" charset="0"/>
              </a:rPr>
              <a:t>3a. Anchorage</a:t>
            </a:r>
          </a:p>
        </p:txBody>
      </p:sp>
      <p:grpSp>
        <p:nvGrpSpPr>
          <p:cNvPr id="10304" name="Group 92"/>
          <p:cNvGrpSpPr>
            <a:grpSpLocks/>
          </p:cNvGrpSpPr>
          <p:nvPr/>
        </p:nvGrpSpPr>
        <p:grpSpPr bwMode="auto">
          <a:xfrm rot="1387377">
            <a:off x="4792663" y="2667000"/>
            <a:ext cx="611187" cy="630238"/>
            <a:chOff x="1168" y="3473"/>
            <a:chExt cx="872" cy="684"/>
          </a:xfrm>
        </p:grpSpPr>
        <p:sp>
          <p:nvSpPr>
            <p:cNvPr id="10335" name="Freeform 93"/>
            <p:cNvSpPr>
              <a:spLocks/>
            </p:cNvSpPr>
            <p:nvPr/>
          </p:nvSpPr>
          <p:spPr bwMode="auto">
            <a:xfrm>
              <a:off x="1206" y="3525"/>
              <a:ext cx="254" cy="608"/>
            </a:xfrm>
            <a:custGeom>
              <a:avLst/>
              <a:gdLst>
                <a:gd name="T0" fmla="*/ 10 w 254"/>
                <a:gd name="T1" fmla="*/ 99 h 608"/>
                <a:gd name="T2" fmla="*/ 10 w 254"/>
                <a:gd name="T3" fmla="*/ 491 h 608"/>
                <a:gd name="T4" fmla="*/ 70 w 254"/>
                <a:gd name="T5" fmla="*/ 595 h 608"/>
                <a:gd name="T6" fmla="*/ 130 w 254"/>
                <a:gd name="T7" fmla="*/ 571 h 608"/>
                <a:gd name="T8" fmla="*/ 150 w 254"/>
                <a:gd name="T9" fmla="*/ 511 h 608"/>
                <a:gd name="T10" fmla="*/ 150 w 254"/>
                <a:gd name="T11" fmla="*/ 83 h 608"/>
                <a:gd name="T12" fmla="*/ 186 w 254"/>
                <a:gd name="T13" fmla="*/ 11 h 608"/>
                <a:gd name="T14" fmla="*/ 238 w 254"/>
                <a:gd name="T15" fmla="*/ 19 h 608"/>
                <a:gd name="T16" fmla="*/ 254 w 254"/>
                <a:gd name="T17" fmla="*/ 71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608"/>
                <a:gd name="T29" fmla="*/ 254 w 254"/>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608">
                  <a:moveTo>
                    <a:pt x="10" y="99"/>
                  </a:moveTo>
                  <a:cubicBezTo>
                    <a:pt x="5" y="253"/>
                    <a:pt x="0" y="408"/>
                    <a:pt x="10" y="491"/>
                  </a:cubicBezTo>
                  <a:cubicBezTo>
                    <a:pt x="20" y="574"/>
                    <a:pt x="50" y="582"/>
                    <a:pt x="70" y="595"/>
                  </a:cubicBezTo>
                  <a:cubicBezTo>
                    <a:pt x="90" y="608"/>
                    <a:pt x="117" y="585"/>
                    <a:pt x="130" y="571"/>
                  </a:cubicBezTo>
                  <a:cubicBezTo>
                    <a:pt x="143" y="557"/>
                    <a:pt x="147" y="592"/>
                    <a:pt x="150" y="511"/>
                  </a:cubicBezTo>
                  <a:cubicBezTo>
                    <a:pt x="153" y="430"/>
                    <a:pt x="144" y="166"/>
                    <a:pt x="150" y="83"/>
                  </a:cubicBezTo>
                  <a:cubicBezTo>
                    <a:pt x="156" y="0"/>
                    <a:pt x="171" y="22"/>
                    <a:pt x="186" y="11"/>
                  </a:cubicBezTo>
                  <a:cubicBezTo>
                    <a:pt x="201" y="0"/>
                    <a:pt x="227" y="9"/>
                    <a:pt x="238" y="19"/>
                  </a:cubicBezTo>
                  <a:cubicBezTo>
                    <a:pt x="249" y="29"/>
                    <a:pt x="251" y="50"/>
                    <a:pt x="254" y="71"/>
                  </a:cubicBezTo>
                </a:path>
              </a:pathLst>
            </a:custGeom>
            <a:noFill/>
            <a:ln w="25400">
              <a:solidFill>
                <a:srgbClr val="00CC66"/>
              </a:solidFill>
              <a:round/>
              <a:headEnd/>
              <a:tailEnd/>
            </a:ln>
          </p:spPr>
          <p:txBody>
            <a:bodyPr wrap="none" anchor="ctr"/>
            <a:lstStyle/>
            <a:p>
              <a:endParaRPr lang="en-US"/>
            </a:p>
          </p:txBody>
        </p:sp>
        <p:sp>
          <p:nvSpPr>
            <p:cNvPr id="10336" name="Freeform 94"/>
            <p:cNvSpPr>
              <a:spLocks/>
            </p:cNvSpPr>
            <p:nvPr/>
          </p:nvSpPr>
          <p:spPr bwMode="auto">
            <a:xfrm>
              <a:off x="1450" y="3497"/>
              <a:ext cx="254" cy="608"/>
            </a:xfrm>
            <a:custGeom>
              <a:avLst/>
              <a:gdLst>
                <a:gd name="T0" fmla="*/ 10 w 254"/>
                <a:gd name="T1" fmla="*/ 99 h 608"/>
                <a:gd name="T2" fmla="*/ 10 w 254"/>
                <a:gd name="T3" fmla="*/ 491 h 608"/>
                <a:gd name="T4" fmla="*/ 70 w 254"/>
                <a:gd name="T5" fmla="*/ 595 h 608"/>
                <a:gd name="T6" fmla="*/ 130 w 254"/>
                <a:gd name="T7" fmla="*/ 571 h 608"/>
                <a:gd name="T8" fmla="*/ 150 w 254"/>
                <a:gd name="T9" fmla="*/ 511 h 608"/>
                <a:gd name="T10" fmla="*/ 150 w 254"/>
                <a:gd name="T11" fmla="*/ 83 h 608"/>
                <a:gd name="T12" fmla="*/ 186 w 254"/>
                <a:gd name="T13" fmla="*/ 11 h 608"/>
                <a:gd name="T14" fmla="*/ 238 w 254"/>
                <a:gd name="T15" fmla="*/ 19 h 608"/>
                <a:gd name="T16" fmla="*/ 254 w 254"/>
                <a:gd name="T17" fmla="*/ 71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608"/>
                <a:gd name="T29" fmla="*/ 254 w 254"/>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608">
                  <a:moveTo>
                    <a:pt x="10" y="99"/>
                  </a:moveTo>
                  <a:cubicBezTo>
                    <a:pt x="5" y="253"/>
                    <a:pt x="0" y="408"/>
                    <a:pt x="10" y="491"/>
                  </a:cubicBezTo>
                  <a:cubicBezTo>
                    <a:pt x="20" y="574"/>
                    <a:pt x="50" y="582"/>
                    <a:pt x="70" y="595"/>
                  </a:cubicBezTo>
                  <a:cubicBezTo>
                    <a:pt x="90" y="608"/>
                    <a:pt x="117" y="585"/>
                    <a:pt x="130" y="571"/>
                  </a:cubicBezTo>
                  <a:cubicBezTo>
                    <a:pt x="143" y="557"/>
                    <a:pt x="147" y="592"/>
                    <a:pt x="150" y="511"/>
                  </a:cubicBezTo>
                  <a:cubicBezTo>
                    <a:pt x="153" y="430"/>
                    <a:pt x="144" y="166"/>
                    <a:pt x="150" y="83"/>
                  </a:cubicBezTo>
                  <a:cubicBezTo>
                    <a:pt x="156" y="0"/>
                    <a:pt x="171" y="22"/>
                    <a:pt x="186" y="11"/>
                  </a:cubicBezTo>
                  <a:cubicBezTo>
                    <a:pt x="201" y="0"/>
                    <a:pt x="227" y="9"/>
                    <a:pt x="238" y="19"/>
                  </a:cubicBezTo>
                  <a:cubicBezTo>
                    <a:pt x="249" y="29"/>
                    <a:pt x="251" y="50"/>
                    <a:pt x="254" y="71"/>
                  </a:cubicBezTo>
                </a:path>
              </a:pathLst>
            </a:custGeom>
            <a:noFill/>
            <a:ln w="25400">
              <a:solidFill>
                <a:srgbClr val="00CC66"/>
              </a:solidFill>
              <a:round/>
              <a:headEnd/>
              <a:tailEnd/>
            </a:ln>
          </p:spPr>
          <p:txBody>
            <a:bodyPr wrap="none" anchor="ctr"/>
            <a:lstStyle/>
            <a:p>
              <a:endParaRPr lang="en-US"/>
            </a:p>
          </p:txBody>
        </p:sp>
        <p:sp>
          <p:nvSpPr>
            <p:cNvPr id="10337" name="Freeform 95"/>
            <p:cNvSpPr>
              <a:spLocks/>
            </p:cNvSpPr>
            <p:nvPr/>
          </p:nvSpPr>
          <p:spPr bwMode="auto">
            <a:xfrm>
              <a:off x="1694" y="3473"/>
              <a:ext cx="254" cy="608"/>
            </a:xfrm>
            <a:custGeom>
              <a:avLst/>
              <a:gdLst>
                <a:gd name="T0" fmla="*/ 10 w 254"/>
                <a:gd name="T1" fmla="*/ 99 h 608"/>
                <a:gd name="T2" fmla="*/ 10 w 254"/>
                <a:gd name="T3" fmla="*/ 491 h 608"/>
                <a:gd name="T4" fmla="*/ 70 w 254"/>
                <a:gd name="T5" fmla="*/ 595 h 608"/>
                <a:gd name="T6" fmla="*/ 130 w 254"/>
                <a:gd name="T7" fmla="*/ 571 h 608"/>
                <a:gd name="T8" fmla="*/ 150 w 254"/>
                <a:gd name="T9" fmla="*/ 511 h 608"/>
                <a:gd name="T10" fmla="*/ 150 w 254"/>
                <a:gd name="T11" fmla="*/ 83 h 608"/>
                <a:gd name="T12" fmla="*/ 186 w 254"/>
                <a:gd name="T13" fmla="*/ 11 h 608"/>
                <a:gd name="T14" fmla="*/ 238 w 254"/>
                <a:gd name="T15" fmla="*/ 19 h 608"/>
                <a:gd name="T16" fmla="*/ 254 w 254"/>
                <a:gd name="T17" fmla="*/ 71 h 60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4"/>
                <a:gd name="T28" fmla="*/ 0 h 608"/>
                <a:gd name="T29" fmla="*/ 254 w 254"/>
                <a:gd name="T30" fmla="*/ 608 h 60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4" h="608">
                  <a:moveTo>
                    <a:pt x="10" y="99"/>
                  </a:moveTo>
                  <a:cubicBezTo>
                    <a:pt x="5" y="253"/>
                    <a:pt x="0" y="408"/>
                    <a:pt x="10" y="491"/>
                  </a:cubicBezTo>
                  <a:cubicBezTo>
                    <a:pt x="20" y="574"/>
                    <a:pt x="50" y="582"/>
                    <a:pt x="70" y="595"/>
                  </a:cubicBezTo>
                  <a:cubicBezTo>
                    <a:pt x="90" y="608"/>
                    <a:pt x="117" y="585"/>
                    <a:pt x="130" y="571"/>
                  </a:cubicBezTo>
                  <a:cubicBezTo>
                    <a:pt x="143" y="557"/>
                    <a:pt x="147" y="592"/>
                    <a:pt x="150" y="511"/>
                  </a:cubicBezTo>
                  <a:cubicBezTo>
                    <a:pt x="153" y="430"/>
                    <a:pt x="144" y="166"/>
                    <a:pt x="150" y="83"/>
                  </a:cubicBezTo>
                  <a:cubicBezTo>
                    <a:pt x="156" y="0"/>
                    <a:pt x="171" y="22"/>
                    <a:pt x="186" y="11"/>
                  </a:cubicBezTo>
                  <a:cubicBezTo>
                    <a:pt x="201" y="0"/>
                    <a:pt x="227" y="9"/>
                    <a:pt x="238" y="19"/>
                  </a:cubicBezTo>
                  <a:cubicBezTo>
                    <a:pt x="249" y="29"/>
                    <a:pt x="251" y="50"/>
                    <a:pt x="254" y="71"/>
                  </a:cubicBezTo>
                </a:path>
              </a:pathLst>
            </a:custGeom>
            <a:noFill/>
            <a:ln w="25400">
              <a:solidFill>
                <a:srgbClr val="00CC66"/>
              </a:solidFill>
              <a:round/>
              <a:headEnd/>
              <a:tailEnd/>
            </a:ln>
          </p:spPr>
          <p:txBody>
            <a:bodyPr wrap="none" anchor="ctr"/>
            <a:lstStyle/>
            <a:p>
              <a:endParaRPr lang="en-US"/>
            </a:p>
          </p:txBody>
        </p:sp>
        <p:sp>
          <p:nvSpPr>
            <p:cNvPr id="10338" name="Freeform 96"/>
            <p:cNvSpPr>
              <a:spLocks/>
            </p:cNvSpPr>
            <p:nvPr/>
          </p:nvSpPr>
          <p:spPr bwMode="auto">
            <a:xfrm>
              <a:off x="1937" y="3540"/>
              <a:ext cx="103" cy="617"/>
            </a:xfrm>
            <a:custGeom>
              <a:avLst/>
              <a:gdLst>
                <a:gd name="T0" fmla="*/ 11 w 103"/>
                <a:gd name="T1" fmla="*/ 0 h 617"/>
                <a:gd name="T2" fmla="*/ 15 w 103"/>
                <a:gd name="T3" fmla="*/ 524 h 617"/>
                <a:gd name="T4" fmla="*/ 103 w 103"/>
                <a:gd name="T5" fmla="*/ 556 h 617"/>
                <a:gd name="T6" fmla="*/ 0 60000 65536"/>
                <a:gd name="T7" fmla="*/ 0 60000 65536"/>
                <a:gd name="T8" fmla="*/ 0 60000 65536"/>
                <a:gd name="T9" fmla="*/ 0 w 103"/>
                <a:gd name="T10" fmla="*/ 0 h 617"/>
                <a:gd name="T11" fmla="*/ 103 w 103"/>
                <a:gd name="T12" fmla="*/ 617 h 617"/>
              </a:gdLst>
              <a:ahLst/>
              <a:cxnLst>
                <a:cxn ang="T6">
                  <a:pos x="T0" y="T1"/>
                </a:cxn>
                <a:cxn ang="T7">
                  <a:pos x="T2" y="T3"/>
                </a:cxn>
                <a:cxn ang="T8">
                  <a:pos x="T4" y="T5"/>
                </a:cxn>
              </a:cxnLst>
              <a:rect l="T9" t="T10" r="T11" b="T12"/>
              <a:pathLst>
                <a:path w="103" h="617">
                  <a:moveTo>
                    <a:pt x="11" y="0"/>
                  </a:moveTo>
                  <a:cubicBezTo>
                    <a:pt x="5" y="215"/>
                    <a:pt x="0" y="431"/>
                    <a:pt x="15" y="524"/>
                  </a:cubicBezTo>
                  <a:cubicBezTo>
                    <a:pt x="30" y="617"/>
                    <a:pt x="66" y="586"/>
                    <a:pt x="103" y="556"/>
                  </a:cubicBezTo>
                </a:path>
              </a:pathLst>
            </a:custGeom>
            <a:noFill/>
            <a:ln w="25400">
              <a:solidFill>
                <a:srgbClr val="00CC66"/>
              </a:solidFill>
              <a:round/>
              <a:headEnd/>
              <a:tailEnd/>
            </a:ln>
          </p:spPr>
          <p:txBody>
            <a:bodyPr wrap="none" anchor="ctr"/>
            <a:lstStyle/>
            <a:p>
              <a:endParaRPr lang="en-US"/>
            </a:p>
          </p:txBody>
        </p:sp>
        <p:sp>
          <p:nvSpPr>
            <p:cNvPr id="10339" name="Freeform 97"/>
            <p:cNvSpPr>
              <a:spLocks/>
            </p:cNvSpPr>
            <p:nvPr/>
          </p:nvSpPr>
          <p:spPr bwMode="auto">
            <a:xfrm>
              <a:off x="1168" y="3528"/>
              <a:ext cx="44" cy="92"/>
            </a:xfrm>
            <a:custGeom>
              <a:avLst/>
              <a:gdLst>
                <a:gd name="T0" fmla="*/ 44 w 44"/>
                <a:gd name="T1" fmla="*/ 92 h 92"/>
                <a:gd name="T2" fmla="*/ 36 w 44"/>
                <a:gd name="T3" fmla="*/ 16 h 92"/>
                <a:gd name="T4" fmla="*/ 0 w 44"/>
                <a:gd name="T5" fmla="*/ 0 h 92"/>
                <a:gd name="T6" fmla="*/ 0 60000 65536"/>
                <a:gd name="T7" fmla="*/ 0 60000 65536"/>
                <a:gd name="T8" fmla="*/ 0 60000 65536"/>
                <a:gd name="T9" fmla="*/ 0 w 44"/>
                <a:gd name="T10" fmla="*/ 0 h 92"/>
                <a:gd name="T11" fmla="*/ 44 w 44"/>
                <a:gd name="T12" fmla="*/ 92 h 92"/>
              </a:gdLst>
              <a:ahLst/>
              <a:cxnLst>
                <a:cxn ang="T6">
                  <a:pos x="T0" y="T1"/>
                </a:cxn>
                <a:cxn ang="T7">
                  <a:pos x="T2" y="T3"/>
                </a:cxn>
                <a:cxn ang="T8">
                  <a:pos x="T4" y="T5"/>
                </a:cxn>
              </a:cxnLst>
              <a:rect l="T9" t="T10" r="T11" b="T12"/>
              <a:pathLst>
                <a:path w="44" h="92">
                  <a:moveTo>
                    <a:pt x="44" y="92"/>
                  </a:moveTo>
                  <a:cubicBezTo>
                    <a:pt x="43" y="61"/>
                    <a:pt x="43" y="31"/>
                    <a:pt x="36" y="16"/>
                  </a:cubicBezTo>
                  <a:cubicBezTo>
                    <a:pt x="29" y="1"/>
                    <a:pt x="14" y="0"/>
                    <a:pt x="0" y="0"/>
                  </a:cubicBezTo>
                </a:path>
              </a:pathLst>
            </a:custGeom>
            <a:noFill/>
            <a:ln w="25400">
              <a:solidFill>
                <a:srgbClr val="00CC66"/>
              </a:solidFill>
              <a:round/>
              <a:headEnd/>
              <a:tailEnd/>
            </a:ln>
          </p:spPr>
          <p:txBody>
            <a:bodyPr wrap="none" anchor="ctr"/>
            <a:lstStyle/>
            <a:p>
              <a:endParaRPr lang="en-US"/>
            </a:p>
          </p:txBody>
        </p:sp>
      </p:grpSp>
      <p:sp>
        <p:nvSpPr>
          <p:cNvPr id="10305" name="Oval 98"/>
          <p:cNvSpPr>
            <a:spLocks noChangeArrowheads="1"/>
          </p:cNvSpPr>
          <p:nvPr/>
        </p:nvSpPr>
        <p:spPr bwMode="auto">
          <a:xfrm rot="8538813">
            <a:off x="4741863" y="2057400"/>
            <a:ext cx="381000" cy="381000"/>
          </a:xfrm>
          <a:prstGeom prst="ellipse">
            <a:avLst/>
          </a:prstGeom>
          <a:solidFill>
            <a:srgbClr val="FFFF00"/>
          </a:solidFill>
          <a:ln w="9525">
            <a:solidFill>
              <a:schemeClr val="folHlink"/>
            </a:solidFill>
            <a:round/>
            <a:headEnd/>
            <a:tailEnd/>
          </a:ln>
        </p:spPr>
        <p:txBody>
          <a:bodyPr wrap="none" anchor="ctr"/>
          <a:lstStyle/>
          <a:p>
            <a:endParaRPr lang="en-US"/>
          </a:p>
        </p:txBody>
      </p:sp>
      <p:sp>
        <p:nvSpPr>
          <p:cNvPr id="10306" name="Oval 99"/>
          <p:cNvSpPr>
            <a:spLocks noChangeArrowheads="1"/>
          </p:cNvSpPr>
          <p:nvPr/>
        </p:nvSpPr>
        <p:spPr bwMode="auto">
          <a:xfrm rot="-2193021">
            <a:off x="4808538" y="2133600"/>
            <a:ext cx="381000" cy="381000"/>
          </a:xfrm>
          <a:prstGeom prst="ellipse">
            <a:avLst/>
          </a:prstGeom>
          <a:solidFill>
            <a:schemeClr val="bg1"/>
          </a:solidFill>
          <a:ln w="9525">
            <a:noFill/>
            <a:round/>
            <a:headEnd/>
            <a:tailEnd/>
          </a:ln>
        </p:spPr>
        <p:txBody>
          <a:bodyPr wrap="none" anchor="ctr"/>
          <a:lstStyle/>
          <a:p>
            <a:endParaRPr lang="en-US"/>
          </a:p>
        </p:txBody>
      </p:sp>
      <p:sp>
        <p:nvSpPr>
          <p:cNvPr id="10307" name="Oval 100"/>
          <p:cNvSpPr>
            <a:spLocks noChangeArrowheads="1"/>
          </p:cNvSpPr>
          <p:nvPr/>
        </p:nvSpPr>
        <p:spPr bwMode="auto">
          <a:xfrm rot="4697937">
            <a:off x="4470400" y="2362200"/>
            <a:ext cx="381000" cy="381000"/>
          </a:xfrm>
          <a:prstGeom prst="ellipse">
            <a:avLst/>
          </a:prstGeom>
          <a:solidFill>
            <a:srgbClr val="FFFF00"/>
          </a:solidFill>
          <a:ln w="9525">
            <a:solidFill>
              <a:schemeClr val="folHlink"/>
            </a:solidFill>
            <a:round/>
            <a:headEnd/>
            <a:tailEnd/>
          </a:ln>
        </p:spPr>
        <p:txBody>
          <a:bodyPr wrap="none" anchor="ctr"/>
          <a:lstStyle/>
          <a:p>
            <a:endParaRPr lang="en-US"/>
          </a:p>
        </p:txBody>
      </p:sp>
      <p:sp>
        <p:nvSpPr>
          <p:cNvPr id="10308" name="Oval 101"/>
          <p:cNvSpPr>
            <a:spLocks noChangeArrowheads="1"/>
          </p:cNvSpPr>
          <p:nvPr/>
        </p:nvSpPr>
        <p:spPr bwMode="auto">
          <a:xfrm rot="4697937">
            <a:off x="4402138" y="2743200"/>
            <a:ext cx="381000" cy="381000"/>
          </a:xfrm>
          <a:prstGeom prst="ellipse">
            <a:avLst/>
          </a:prstGeom>
          <a:solidFill>
            <a:srgbClr val="FFFF00"/>
          </a:solidFill>
          <a:ln w="9525">
            <a:solidFill>
              <a:schemeClr val="folHlink"/>
            </a:solidFill>
            <a:round/>
            <a:headEnd/>
            <a:tailEnd/>
          </a:ln>
        </p:spPr>
        <p:txBody>
          <a:bodyPr wrap="none" anchor="ctr"/>
          <a:lstStyle/>
          <a:p>
            <a:endParaRPr lang="en-US"/>
          </a:p>
        </p:txBody>
      </p:sp>
      <p:sp>
        <p:nvSpPr>
          <p:cNvPr id="6246" name="Line 102"/>
          <p:cNvSpPr>
            <a:spLocks noChangeShapeType="1"/>
          </p:cNvSpPr>
          <p:nvPr/>
        </p:nvSpPr>
        <p:spPr bwMode="auto">
          <a:xfrm rot="1325636" flipV="1">
            <a:off x="3429000" y="2209800"/>
            <a:ext cx="306388" cy="571500"/>
          </a:xfrm>
          <a:prstGeom prst="line">
            <a:avLst/>
          </a:prstGeom>
          <a:noFill/>
          <a:ln w="127000">
            <a:solidFill>
              <a:srgbClr val="33CC33"/>
            </a:solidFill>
            <a:round/>
            <a:headEnd/>
            <a:tailEnd type="triangle" w="med" len="med"/>
          </a:ln>
          <a:effectLst>
            <a:outerShdw dist="35921" dir="2700000" algn="ctr" rotWithShape="0">
              <a:schemeClr val="bg2"/>
            </a:outerShdw>
          </a:effectLst>
        </p:spPr>
        <p:txBody>
          <a:bodyPr wrap="none" anchor="ctr"/>
          <a:lstStyle/>
          <a:p>
            <a:pPr>
              <a:defRPr/>
            </a:pPr>
            <a:endParaRPr lang="en-US">
              <a:latin typeface="Arial" pitchFamily="34" charset="0"/>
            </a:endParaRPr>
          </a:p>
        </p:txBody>
      </p:sp>
      <p:sp>
        <p:nvSpPr>
          <p:cNvPr id="6247" name="Line 103"/>
          <p:cNvSpPr>
            <a:spLocks noChangeShapeType="1"/>
          </p:cNvSpPr>
          <p:nvPr/>
        </p:nvSpPr>
        <p:spPr bwMode="auto">
          <a:xfrm>
            <a:off x="5921375" y="2638425"/>
            <a:ext cx="466725" cy="447675"/>
          </a:xfrm>
          <a:prstGeom prst="line">
            <a:avLst/>
          </a:prstGeom>
          <a:noFill/>
          <a:ln w="127000">
            <a:solidFill>
              <a:srgbClr val="33CC33"/>
            </a:solidFill>
            <a:round/>
            <a:headEnd/>
            <a:tailEnd type="triangle" w="med" len="med"/>
          </a:ln>
          <a:effectLst>
            <a:outerShdw dist="35921" dir="2700000" algn="ctr" rotWithShape="0">
              <a:schemeClr val="bg2"/>
            </a:outerShdw>
          </a:effectLst>
        </p:spPr>
        <p:txBody>
          <a:bodyPr wrap="none" anchor="ctr"/>
          <a:lstStyle/>
          <a:p>
            <a:pPr>
              <a:defRPr/>
            </a:pPr>
            <a:endParaRPr lang="en-US">
              <a:latin typeface="Arial" pitchFamily="34" charset="0"/>
            </a:endParaRPr>
          </a:p>
        </p:txBody>
      </p:sp>
      <p:sp>
        <p:nvSpPr>
          <p:cNvPr id="6248" name="Line 104"/>
          <p:cNvSpPr>
            <a:spLocks noChangeShapeType="1"/>
          </p:cNvSpPr>
          <p:nvPr/>
        </p:nvSpPr>
        <p:spPr bwMode="auto">
          <a:xfrm>
            <a:off x="6711950" y="4267200"/>
            <a:ext cx="0" cy="619125"/>
          </a:xfrm>
          <a:prstGeom prst="line">
            <a:avLst/>
          </a:prstGeom>
          <a:noFill/>
          <a:ln w="127000">
            <a:solidFill>
              <a:srgbClr val="33CC33"/>
            </a:solidFill>
            <a:round/>
            <a:headEnd/>
            <a:tailEnd type="triangle" w="med" len="med"/>
          </a:ln>
          <a:effectLst>
            <a:outerShdw dist="35921" dir="2700000" algn="ctr" rotWithShape="0">
              <a:schemeClr val="bg2"/>
            </a:outerShdw>
          </a:effectLst>
        </p:spPr>
        <p:txBody>
          <a:bodyPr wrap="none" anchor="ctr"/>
          <a:lstStyle/>
          <a:p>
            <a:pPr>
              <a:defRPr/>
            </a:pPr>
            <a:endParaRPr lang="en-US">
              <a:latin typeface="Arial" pitchFamily="34" charset="0"/>
            </a:endParaRPr>
          </a:p>
        </p:txBody>
      </p:sp>
      <p:sp>
        <p:nvSpPr>
          <p:cNvPr id="6249" name="Line 105"/>
          <p:cNvSpPr>
            <a:spLocks noChangeShapeType="1"/>
          </p:cNvSpPr>
          <p:nvPr/>
        </p:nvSpPr>
        <p:spPr bwMode="auto">
          <a:xfrm flipH="1">
            <a:off x="4419600" y="6324600"/>
            <a:ext cx="647700" cy="0"/>
          </a:xfrm>
          <a:prstGeom prst="line">
            <a:avLst/>
          </a:prstGeom>
          <a:noFill/>
          <a:ln w="127000">
            <a:solidFill>
              <a:srgbClr val="33CC33"/>
            </a:solidFill>
            <a:round/>
            <a:headEnd/>
            <a:tailEnd type="triangle" w="med" len="med"/>
          </a:ln>
          <a:effectLst>
            <a:outerShdw dist="35921" dir="2700000" algn="ctr" rotWithShape="0">
              <a:schemeClr val="bg2"/>
            </a:outerShdw>
          </a:effectLst>
        </p:spPr>
        <p:txBody>
          <a:bodyPr wrap="none" anchor="ctr"/>
          <a:lstStyle/>
          <a:p>
            <a:pPr>
              <a:defRPr/>
            </a:pPr>
            <a:endParaRPr lang="en-US">
              <a:latin typeface="Arial" pitchFamily="34" charset="0"/>
            </a:endParaRPr>
          </a:p>
        </p:txBody>
      </p:sp>
      <p:sp>
        <p:nvSpPr>
          <p:cNvPr id="10313" name="Text Box 106"/>
          <p:cNvSpPr txBox="1">
            <a:spLocks noChangeArrowheads="1"/>
          </p:cNvSpPr>
          <p:nvPr/>
        </p:nvSpPr>
        <p:spPr bwMode="auto">
          <a:xfrm>
            <a:off x="3276600" y="3810000"/>
            <a:ext cx="609600" cy="304800"/>
          </a:xfrm>
          <a:prstGeom prst="rect">
            <a:avLst/>
          </a:prstGeom>
          <a:noFill/>
          <a:ln w="12700">
            <a:noFill/>
            <a:miter lim="800000"/>
            <a:headEnd/>
            <a:tailEnd/>
          </a:ln>
        </p:spPr>
        <p:txBody>
          <a:bodyPr>
            <a:spAutoFit/>
          </a:bodyPr>
          <a:lstStyle/>
          <a:p>
            <a:pPr eaLnBrk="0" hangingPunct="0">
              <a:spcBef>
                <a:spcPct val="50000"/>
              </a:spcBef>
            </a:pPr>
            <a:r>
              <a:rPr lang="en-US" sz="1400" dirty="0">
                <a:solidFill>
                  <a:schemeClr val="tx2">
                    <a:lumMod val="60000"/>
                    <a:lumOff val="40000"/>
                  </a:schemeClr>
                </a:solidFill>
                <a:latin typeface="Times New Roman" pitchFamily="18" charset="0"/>
              </a:rPr>
              <a:t>CD4</a:t>
            </a:r>
          </a:p>
        </p:txBody>
      </p:sp>
      <p:sp>
        <p:nvSpPr>
          <p:cNvPr id="10314" name="Oval 107"/>
          <p:cNvSpPr>
            <a:spLocks noChangeArrowheads="1"/>
          </p:cNvSpPr>
          <p:nvPr/>
        </p:nvSpPr>
        <p:spPr bwMode="auto">
          <a:xfrm rot="-10096199" flipH="1" flipV="1">
            <a:off x="4876800" y="2209800"/>
            <a:ext cx="577850" cy="438150"/>
          </a:xfrm>
          <a:prstGeom prst="ellipse">
            <a:avLst/>
          </a:prstGeom>
          <a:solidFill>
            <a:srgbClr val="00FFFF"/>
          </a:solidFill>
          <a:ln w="9525">
            <a:solidFill>
              <a:schemeClr val="tx1"/>
            </a:solidFill>
            <a:round/>
            <a:headEnd/>
            <a:tailEnd/>
          </a:ln>
        </p:spPr>
        <p:txBody>
          <a:bodyPr wrap="none" anchor="ctr"/>
          <a:lstStyle/>
          <a:p>
            <a:pPr algn="ctr" eaLnBrk="0" hangingPunct="0"/>
            <a:endParaRPr lang="it-IT" sz="4400">
              <a:solidFill>
                <a:schemeClr val="bg2"/>
              </a:solidFill>
              <a:latin typeface="Times New Roman" pitchFamily="18" charset="0"/>
            </a:endParaRPr>
          </a:p>
        </p:txBody>
      </p:sp>
      <p:sp>
        <p:nvSpPr>
          <p:cNvPr id="10315" name="Oval 108"/>
          <p:cNvSpPr>
            <a:spLocks noChangeArrowheads="1"/>
          </p:cNvSpPr>
          <p:nvPr/>
        </p:nvSpPr>
        <p:spPr bwMode="auto">
          <a:xfrm rot="1775926" flipH="1">
            <a:off x="5791200" y="1524000"/>
            <a:ext cx="717550" cy="827088"/>
          </a:xfrm>
          <a:prstGeom prst="ellipse">
            <a:avLst/>
          </a:prstGeom>
          <a:solidFill>
            <a:srgbClr val="CCFFFF"/>
          </a:solidFill>
          <a:ln w="101600">
            <a:solidFill>
              <a:srgbClr val="9999FF"/>
            </a:solidFill>
            <a:round/>
            <a:headEnd/>
            <a:tailEnd/>
          </a:ln>
        </p:spPr>
        <p:txBody>
          <a:bodyPr wrap="none" anchor="ctr"/>
          <a:lstStyle/>
          <a:p>
            <a:pPr algn="ctr" eaLnBrk="0" hangingPunct="0"/>
            <a:endParaRPr lang="it-IT" sz="2400">
              <a:latin typeface="Times New Roman" pitchFamily="18" charset="0"/>
            </a:endParaRPr>
          </a:p>
        </p:txBody>
      </p:sp>
      <p:sp>
        <p:nvSpPr>
          <p:cNvPr id="10316" name="Freeform 109"/>
          <p:cNvSpPr>
            <a:spLocks/>
          </p:cNvSpPr>
          <p:nvPr/>
        </p:nvSpPr>
        <p:spPr bwMode="auto">
          <a:xfrm rot="15765053" flipH="1">
            <a:off x="5810250" y="1778000"/>
            <a:ext cx="74613" cy="207963"/>
          </a:xfrm>
          <a:custGeom>
            <a:avLst/>
            <a:gdLst>
              <a:gd name="T0" fmla="*/ 2147483647 w 85"/>
              <a:gd name="T1" fmla="*/ 0 h 455"/>
              <a:gd name="T2" fmla="*/ 2147483647 w 85"/>
              <a:gd name="T3" fmla="*/ 2147483647 h 455"/>
              <a:gd name="T4" fmla="*/ 0 w 85"/>
              <a:gd name="T5" fmla="*/ 2147483647 h 455"/>
              <a:gd name="T6" fmla="*/ 0 60000 65536"/>
              <a:gd name="T7" fmla="*/ 0 60000 65536"/>
              <a:gd name="T8" fmla="*/ 0 60000 65536"/>
              <a:gd name="T9" fmla="*/ 0 w 85"/>
              <a:gd name="T10" fmla="*/ 0 h 455"/>
              <a:gd name="T11" fmla="*/ 85 w 85"/>
              <a:gd name="T12" fmla="*/ 455 h 455"/>
            </a:gdLst>
            <a:ahLst/>
            <a:cxnLst>
              <a:cxn ang="T6">
                <a:pos x="T0" y="T1"/>
              </a:cxn>
              <a:cxn ang="T7">
                <a:pos x="T2" y="T3"/>
              </a:cxn>
              <a:cxn ang="T8">
                <a:pos x="T4" y="T5"/>
              </a:cxn>
            </a:cxnLst>
            <a:rect l="T9" t="T10" r="T11" b="T12"/>
            <a:pathLst>
              <a:path w="85" h="455">
                <a:moveTo>
                  <a:pt x="56" y="0"/>
                </a:moveTo>
                <a:cubicBezTo>
                  <a:pt x="49" y="161"/>
                  <a:pt x="85" y="245"/>
                  <a:pt x="11" y="355"/>
                </a:cubicBezTo>
                <a:cubicBezTo>
                  <a:pt x="7" y="388"/>
                  <a:pt x="0" y="455"/>
                  <a:pt x="0" y="455"/>
                </a:cubicBezTo>
              </a:path>
            </a:pathLst>
          </a:custGeom>
          <a:noFill/>
          <a:ln w="28575">
            <a:solidFill>
              <a:schemeClr val="tx1"/>
            </a:solidFill>
            <a:round/>
            <a:headEnd/>
            <a:tailEnd/>
          </a:ln>
        </p:spPr>
        <p:txBody>
          <a:bodyPr wrap="none" anchor="ctr"/>
          <a:lstStyle/>
          <a:p>
            <a:endParaRPr lang="en-US"/>
          </a:p>
        </p:txBody>
      </p:sp>
      <p:sp>
        <p:nvSpPr>
          <p:cNvPr id="10317" name="Oval 110"/>
          <p:cNvSpPr>
            <a:spLocks noChangeArrowheads="1"/>
          </p:cNvSpPr>
          <p:nvPr/>
        </p:nvSpPr>
        <p:spPr bwMode="auto">
          <a:xfrm rot="15765053" flipH="1">
            <a:off x="5505450" y="1725613"/>
            <a:ext cx="174625" cy="276225"/>
          </a:xfrm>
          <a:prstGeom prst="ellipse">
            <a:avLst/>
          </a:prstGeom>
          <a:solidFill>
            <a:srgbClr val="00FF00"/>
          </a:solidFill>
          <a:ln w="9525">
            <a:solidFill>
              <a:schemeClr val="tx1"/>
            </a:solidFill>
            <a:round/>
            <a:headEnd/>
            <a:tailEnd/>
          </a:ln>
        </p:spPr>
        <p:txBody>
          <a:bodyPr wrap="none" anchor="ctr"/>
          <a:lstStyle/>
          <a:p>
            <a:endParaRPr lang="en-US"/>
          </a:p>
        </p:txBody>
      </p:sp>
      <p:sp>
        <p:nvSpPr>
          <p:cNvPr id="10318" name="Freeform 111"/>
          <p:cNvSpPr>
            <a:spLocks/>
          </p:cNvSpPr>
          <p:nvPr/>
        </p:nvSpPr>
        <p:spPr bwMode="auto">
          <a:xfrm rot="15765053" flipH="1">
            <a:off x="5830094" y="1962944"/>
            <a:ext cx="74612" cy="177800"/>
          </a:xfrm>
          <a:custGeom>
            <a:avLst/>
            <a:gdLst>
              <a:gd name="T0" fmla="*/ 0 w 67"/>
              <a:gd name="T1" fmla="*/ 0 h 500"/>
              <a:gd name="T2" fmla="*/ 2147483647 w 67"/>
              <a:gd name="T3" fmla="*/ 2147483647 h 500"/>
              <a:gd name="T4" fmla="*/ 2147483647 w 67"/>
              <a:gd name="T5" fmla="*/ 2147483647 h 500"/>
              <a:gd name="T6" fmla="*/ 0 60000 65536"/>
              <a:gd name="T7" fmla="*/ 0 60000 65536"/>
              <a:gd name="T8" fmla="*/ 0 60000 65536"/>
              <a:gd name="T9" fmla="*/ 0 w 67"/>
              <a:gd name="T10" fmla="*/ 0 h 500"/>
              <a:gd name="T11" fmla="*/ 67 w 67"/>
              <a:gd name="T12" fmla="*/ 500 h 500"/>
            </a:gdLst>
            <a:ahLst/>
            <a:cxnLst>
              <a:cxn ang="T6">
                <a:pos x="T0" y="T1"/>
              </a:cxn>
              <a:cxn ang="T7">
                <a:pos x="T2" y="T3"/>
              </a:cxn>
              <a:cxn ang="T8">
                <a:pos x="T4" y="T5"/>
              </a:cxn>
            </a:cxnLst>
            <a:rect l="T9" t="T10" r="T11" b="T12"/>
            <a:pathLst>
              <a:path w="67" h="500">
                <a:moveTo>
                  <a:pt x="0" y="0"/>
                </a:moveTo>
                <a:cubicBezTo>
                  <a:pt x="9" y="117"/>
                  <a:pt x="19" y="232"/>
                  <a:pt x="56" y="344"/>
                </a:cubicBezTo>
                <a:cubicBezTo>
                  <a:pt x="60" y="396"/>
                  <a:pt x="67" y="500"/>
                  <a:pt x="67" y="500"/>
                </a:cubicBezTo>
              </a:path>
            </a:pathLst>
          </a:custGeom>
          <a:solidFill>
            <a:srgbClr val="FF3300"/>
          </a:solidFill>
          <a:ln w="28575">
            <a:solidFill>
              <a:schemeClr val="tx1"/>
            </a:solidFill>
            <a:round/>
            <a:headEnd/>
            <a:tailEnd/>
          </a:ln>
        </p:spPr>
        <p:txBody>
          <a:bodyPr wrap="none" anchor="ctr"/>
          <a:lstStyle/>
          <a:p>
            <a:endParaRPr lang="en-US"/>
          </a:p>
        </p:txBody>
      </p:sp>
      <p:sp>
        <p:nvSpPr>
          <p:cNvPr id="10319" name="Oval 112"/>
          <p:cNvSpPr>
            <a:spLocks noChangeArrowheads="1"/>
          </p:cNvSpPr>
          <p:nvPr/>
        </p:nvSpPr>
        <p:spPr bwMode="auto">
          <a:xfrm rot="15765053" flipH="1">
            <a:off x="5543550" y="1893888"/>
            <a:ext cx="174625" cy="276225"/>
          </a:xfrm>
          <a:prstGeom prst="ellipse">
            <a:avLst/>
          </a:prstGeom>
          <a:solidFill>
            <a:srgbClr val="00FF00"/>
          </a:solidFill>
          <a:ln w="9525">
            <a:solidFill>
              <a:schemeClr val="tx1"/>
            </a:solidFill>
            <a:round/>
            <a:headEnd/>
            <a:tailEnd/>
          </a:ln>
        </p:spPr>
        <p:txBody>
          <a:bodyPr wrap="none" anchor="ctr"/>
          <a:lstStyle/>
          <a:p>
            <a:endParaRPr lang="en-US"/>
          </a:p>
        </p:txBody>
      </p:sp>
      <p:sp>
        <p:nvSpPr>
          <p:cNvPr id="10320" name="Freeform 113"/>
          <p:cNvSpPr>
            <a:spLocks/>
          </p:cNvSpPr>
          <p:nvPr/>
        </p:nvSpPr>
        <p:spPr bwMode="auto">
          <a:xfrm rot="15765053" flipH="1">
            <a:off x="5811837" y="1862138"/>
            <a:ext cx="74613" cy="204788"/>
          </a:xfrm>
          <a:custGeom>
            <a:avLst/>
            <a:gdLst>
              <a:gd name="T0" fmla="*/ 0 w 22"/>
              <a:gd name="T1" fmla="*/ 0 h 455"/>
              <a:gd name="T2" fmla="*/ 2147483647 w 22"/>
              <a:gd name="T3" fmla="*/ 2147483647 h 455"/>
              <a:gd name="T4" fmla="*/ 0 60000 65536"/>
              <a:gd name="T5" fmla="*/ 0 60000 65536"/>
              <a:gd name="T6" fmla="*/ 0 w 22"/>
              <a:gd name="T7" fmla="*/ 0 h 455"/>
              <a:gd name="T8" fmla="*/ 22 w 22"/>
              <a:gd name="T9" fmla="*/ 455 h 455"/>
            </a:gdLst>
            <a:ahLst/>
            <a:cxnLst>
              <a:cxn ang="T4">
                <a:pos x="T0" y="T1"/>
              </a:cxn>
              <a:cxn ang="T5">
                <a:pos x="T2" y="T3"/>
              </a:cxn>
            </a:cxnLst>
            <a:rect l="T6" t="T7" r="T8" b="T9"/>
            <a:pathLst>
              <a:path w="22" h="455">
                <a:moveTo>
                  <a:pt x="0" y="0"/>
                </a:moveTo>
                <a:cubicBezTo>
                  <a:pt x="13" y="165"/>
                  <a:pt x="22" y="281"/>
                  <a:pt x="22" y="455"/>
                </a:cubicBezTo>
              </a:path>
            </a:pathLst>
          </a:custGeom>
          <a:solidFill>
            <a:srgbClr val="FF3300"/>
          </a:solidFill>
          <a:ln w="28575">
            <a:solidFill>
              <a:schemeClr val="tx1"/>
            </a:solidFill>
            <a:round/>
            <a:headEnd/>
            <a:tailEnd/>
          </a:ln>
        </p:spPr>
        <p:txBody>
          <a:bodyPr wrap="none" anchor="ctr"/>
          <a:lstStyle/>
          <a:p>
            <a:endParaRPr lang="en-US"/>
          </a:p>
        </p:txBody>
      </p:sp>
      <p:sp>
        <p:nvSpPr>
          <p:cNvPr id="10321" name="Oval 114"/>
          <p:cNvSpPr>
            <a:spLocks noChangeArrowheads="1"/>
          </p:cNvSpPr>
          <p:nvPr/>
        </p:nvSpPr>
        <p:spPr bwMode="auto">
          <a:xfrm rot="15765053" flipH="1">
            <a:off x="5521325" y="1798638"/>
            <a:ext cx="174625" cy="276225"/>
          </a:xfrm>
          <a:prstGeom prst="ellipse">
            <a:avLst/>
          </a:prstGeom>
          <a:solidFill>
            <a:srgbClr val="00FF00"/>
          </a:solidFill>
          <a:ln w="9525">
            <a:solidFill>
              <a:schemeClr val="tx1"/>
            </a:solidFill>
            <a:round/>
            <a:headEnd/>
            <a:tailEnd/>
          </a:ln>
        </p:spPr>
        <p:txBody>
          <a:bodyPr wrap="none" anchor="ctr"/>
          <a:lstStyle/>
          <a:p>
            <a:endParaRPr lang="en-US"/>
          </a:p>
        </p:txBody>
      </p:sp>
      <p:sp>
        <p:nvSpPr>
          <p:cNvPr id="10322" name="Oval 115"/>
          <p:cNvSpPr>
            <a:spLocks noChangeArrowheads="1"/>
          </p:cNvSpPr>
          <p:nvPr/>
        </p:nvSpPr>
        <p:spPr bwMode="auto">
          <a:xfrm rot="17436039" flipH="1">
            <a:off x="5051425" y="1506538"/>
            <a:ext cx="422275" cy="546100"/>
          </a:xfrm>
          <a:prstGeom prst="ellipse">
            <a:avLst/>
          </a:prstGeom>
          <a:solidFill>
            <a:srgbClr val="00FFFF"/>
          </a:solidFill>
          <a:ln w="9525">
            <a:solidFill>
              <a:schemeClr val="tx1"/>
            </a:solidFill>
            <a:round/>
            <a:headEnd/>
            <a:tailEnd/>
          </a:ln>
        </p:spPr>
        <p:txBody>
          <a:bodyPr wrap="none" anchor="ctr"/>
          <a:lstStyle/>
          <a:p>
            <a:endParaRPr lang="en-US"/>
          </a:p>
        </p:txBody>
      </p:sp>
      <p:sp>
        <p:nvSpPr>
          <p:cNvPr id="10323" name="Oval 116"/>
          <p:cNvSpPr>
            <a:spLocks noChangeArrowheads="1"/>
          </p:cNvSpPr>
          <p:nvPr/>
        </p:nvSpPr>
        <p:spPr bwMode="auto">
          <a:xfrm rot="15765053" flipH="1">
            <a:off x="5214938" y="1905000"/>
            <a:ext cx="177800" cy="180975"/>
          </a:xfrm>
          <a:prstGeom prst="ellipse">
            <a:avLst/>
          </a:prstGeom>
          <a:solidFill>
            <a:srgbClr val="CCFFFF"/>
          </a:solidFill>
          <a:ln w="9525">
            <a:noFill/>
            <a:round/>
            <a:headEnd/>
            <a:tailEnd/>
          </a:ln>
        </p:spPr>
        <p:txBody>
          <a:bodyPr wrap="none" anchor="ctr"/>
          <a:lstStyle/>
          <a:p>
            <a:endParaRPr lang="en-US"/>
          </a:p>
        </p:txBody>
      </p:sp>
      <p:sp>
        <p:nvSpPr>
          <p:cNvPr id="10324" name="Oval 117"/>
          <p:cNvSpPr>
            <a:spLocks noChangeArrowheads="1"/>
          </p:cNvSpPr>
          <p:nvPr/>
        </p:nvSpPr>
        <p:spPr bwMode="auto">
          <a:xfrm rot="15765053" flipH="1">
            <a:off x="5133975" y="1698625"/>
            <a:ext cx="430213" cy="538163"/>
          </a:xfrm>
          <a:prstGeom prst="ellipse">
            <a:avLst/>
          </a:prstGeom>
          <a:solidFill>
            <a:srgbClr val="00FFFF"/>
          </a:solidFill>
          <a:ln w="9525">
            <a:solidFill>
              <a:schemeClr val="tx1"/>
            </a:solidFill>
            <a:round/>
            <a:headEnd/>
            <a:tailEnd/>
          </a:ln>
        </p:spPr>
        <p:txBody>
          <a:bodyPr wrap="none" anchor="ctr"/>
          <a:lstStyle/>
          <a:p>
            <a:endParaRPr lang="en-US"/>
          </a:p>
        </p:txBody>
      </p:sp>
      <p:sp>
        <p:nvSpPr>
          <p:cNvPr id="10325" name="Text Box 118"/>
          <p:cNvSpPr txBox="1">
            <a:spLocks noChangeArrowheads="1"/>
          </p:cNvSpPr>
          <p:nvPr/>
        </p:nvSpPr>
        <p:spPr bwMode="auto">
          <a:xfrm>
            <a:off x="3475038" y="1295400"/>
            <a:ext cx="1555750" cy="609600"/>
          </a:xfrm>
          <a:prstGeom prst="rect">
            <a:avLst/>
          </a:prstGeom>
          <a:noFill/>
          <a:ln w="9525">
            <a:noFill/>
            <a:miter lim="800000"/>
            <a:headEnd/>
            <a:tailEnd/>
          </a:ln>
        </p:spPr>
        <p:txBody>
          <a:bodyPr wrap="none">
            <a:spAutoFit/>
          </a:bodyPr>
          <a:lstStyle/>
          <a:p>
            <a:pPr algn="ctr" eaLnBrk="0" hangingPunct="0">
              <a:lnSpc>
                <a:spcPct val="85000"/>
              </a:lnSpc>
            </a:pPr>
            <a:r>
              <a:rPr lang="en-US" sz="2000" b="1">
                <a:solidFill>
                  <a:srgbClr val="FFFFFF"/>
                </a:solidFill>
                <a:latin typeface="Times New Roman" pitchFamily="18" charset="0"/>
              </a:rPr>
              <a:t>2. Co-receptor</a:t>
            </a:r>
          </a:p>
          <a:p>
            <a:pPr algn="ctr" eaLnBrk="0" hangingPunct="0">
              <a:lnSpc>
                <a:spcPct val="85000"/>
              </a:lnSpc>
            </a:pPr>
            <a:r>
              <a:rPr lang="en-US" sz="2000" b="1">
                <a:solidFill>
                  <a:srgbClr val="FFFFFF"/>
                </a:solidFill>
                <a:latin typeface="Times New Roman" pitchFamily="18" charset="0"/>
              </a:rPr>
              <a:t>interaction</a:t>
            </a:r>
            <a:endParaRPr lang="en-US" sz="2000" b="1">
              <a:latin typeface="Times New Roman" pitchFamily="18" charset="0"/>
            </a:endParaRPr>
          </a:p>
        </p:txBody>
      </p:sp>
      <p:sp>
        <p:nvSpPr>
          <p:cNvPr id="10326" name="Text Box 119"/>
          <p:cNvSpPr txBox="1">
            <a:spLocks noChangeArrowheads="1"/>
          </p:cNvSpPr>
          <p:nvPr/>
        </p:nvSpPr>
        <p:spPr bwMode="auto">
          <a:xfrm>
            <a:off x="4191000" y="4191000"/>
            <a:ext cx="1219200" cy="641350"/>
          </a:xfrm>
          <a:prstGeom prst="rect">
            <a:avLst/>
          </a:prstGeom>
          <a:noFill/>
          <a:ln w="12700">
            <a:noFill/>
            <a:miter lim="800000"/>
            <a:headEnd/>
            <a:tailEnd/>
          </a:ln>
        </p:spPr>
        <p:txBody>
          <a:bodyPr>
            <a:spAutoFit/>
          </a:bodyPr>
          <a:lstStyle/>
          <a:p>
            <a:pPr eaLnBrk="0" hangingPunct="0">
              <a:spcBef>
                <a:spcPct val="50000"/>
              </a:spcBef>
            </a:pPr>
            <a:r>
              <a:rPr lang="en-US" sz="3600" b="1" dirty="0">
                <a:solidFill>
                  <a:srgbClr val="FF0000"/>
                </a:solidFill>
                <a:latin typeface="Times New Roman" pitchFamily="18" charset="0"/>
              </a:rPr>
              <a:t>Cell</a:t>
            </a:r>
          </a:p>
        </p:txBody>
      </p:sp>
      <p:sp>
        <p:nvSpPr>
          <p:cNvPr id="10327" name="Text Box 120"/>
          <p:cNvSpPr txBox="1">
            <a:spLocks noChangeArrowheads="1"/>
          </p:cNvSpPr>
          <p:nvPr/>
        </p:nvSpPr>
        <p:spPr bwMode="auto">
          <a:xfrm>
            <a:off x="5791200" y="1676400"/>
            <a:ext cx="762000" cy="457200"/>
          </a:xfrm>
          <a:prstGeom prst="rect">
            <a:avLst/>
          </a:prstGeom>
          <a:noFill/>
          <a:ln w="12700">
            <a:noFill/>
            <a:miter lim="800000"/>
            <a:headEnd/>
            <a:tailEnd/>
          </a:ln>
        </p:spPr>
        <p:txBody>
          <a:bodyPr>
            <a:spAutoFit/>
          </a:bodyPr>
          <a:lstStyle/>
          <a:p>
            <a:pPr eaLnBrk="0" hangingPunct="0">
              <a:spcBef>
                <a:spcPct val="50000"/>
              </a:spcBef>
            </a:pPr>
            <a:r>
              <a:rPr lang="en-US" sz="2400" dirty="0">
                <a:solidFill>
                  <a:srgbClr val="FF0000"/>
                </a:solidFill>
                <a:latin typeface="Times New Roman" pitchFamily="18" charset="0"/>
              </a:rPr>
              <a:t>HIV</a:t>
            </a:r>
          </a:p>
        </p:txBody>
      </p:sp>
      <p:sp>
        <p:nvSpPr>
          <p:cNvPr id="10328" name="Text Box 121"/>
          <p:cNvSpPr txBox="1">
            <a:spLocks noChangeArrowheads="1"/>
          </p:cNvSpPr>
          <p:nvPr/>
        </p:nvSpPr>
        <p:spPr bwMode="auto">
          <a:xfrm>
            <a:off x="7315200" y="3048000"/>
            <a:ext cx="914400" cy="457200"/>
          </a:xfrm>
          <a:prstGeom prst="rect">
            <a:avLst/>
          </a:prstGeom>
          <a:noFill/>
          <a:ln w="12700">
            <a:noFill/>
            <a:miter lim="800000"/>
            <a:headEnd/>
            <a:tailEnd/>
          </a:ln>
        </p:spPr>
        <p:txBody>
          <a:bodyPr>
            <a:spAutoFit/>
          </a:bodyPr>
          <a:lstStyle/>
          <a:p>
            <a:pPr eaLnBrk="0" hangingPunct="0">
              <a:spcBef>
                <a:spcPct val="50000"/>
              </a:spcBef>
            </a:pPr>
            <a:r>
              <a:rPr lang="en-US" sz="2400" dirty="0">
                <a:solidFill>
                  <a:srgbClr val="FF0000"/>
                </a:solidFill>
                <a:latin typeface="Times New Roman" pitchFamily="18" charset="0"/>
              </a:rPr>
              <a:t>HIV</a:t>
            </a:r>
          </a:p>
        </p:txBody>
      </p:sp>
      <p:sp>
        <p:nvSpPr>
          <p:cNvPr id="10329" name="Text Box 122"/>
          <p:cNvSpPr txBox="1">
            <a:spLocks noChangeArrowheads="1"/>
          </p:cNvSpPr>
          <p:nvPr/>
        </p:nvSpPr>
        <p:spPr bwMode="auto">
          <a:xfrm>
            <a:off x="6324600" y="5562600"/>
            <a:ext cx="838200" cy="457200"/>
          </a:xfrm>
          <a:prstGeom prst="rect">
            <a:avLst/>
          </a:prstGeom>
          <a:noFill/>
          <a:ln w="12700">
            <a:noFill/>
            <a:miter lim="800000"/>
            <a:headEnd/>
            <a:tailEnd/>
          </a:ln>
        </p:spPr>
        <p:txBody>
          <a:bodyPr>
            <a:spAutoFit/>
          </a:bodyPr>
          <a:lstStyle/>
          <a:p>
            <a:pPr eaLnBrk="0" hangingPunct="0">
              <a:spcBef>
                <a:spcPct val="50000"/>
              </a:spcBef>
            </a:pPr>
            <a:r>
              <a:rPr lang="en-US" sz="2400" dirty="0">
                <a:solidFill>
                  <a:srgbClr val="FF0000"/>
                </a:solidFill>
                <a:latin typeface="Times New Roman" pitchFamily="18" charset="0"/>
              </a:rPr>
              <a:t>HIV</a:t>
            </a:r>
          </a:p>
        </p:txBody>
      </p:sp>
      <p:sp>
        <p:nvSpPr>
          <p:cNvPr id="10330" name="Text Box 123"/>
          <p:cNvSpPr txBox="1">
            <a:spLocks noChangeArrowheads="1"/>
          </p:cNvSpPr>
          <p:nvPr/>
        </p:nvSpPr>
        <p:spPr bwMode="auto">
          <a:xfrm>
            <a:off x="7086600" y="3962400"/>
            <a:ext cx="762000" cy="304800"/>
          </a:xfrm>
          <a:prstGeom prst="rect">
            <a:avLst/>
          </a:prstGeom>
          <a:noFill/>
          <a:ln w="12700">
            <a:noFill/>
            <a:miter lim="800000"/>
            <a:headEnd/>
            <a:tailEnd/>
          </a:ln>
        </p:spPr>
        <p:txBody>
          <a:bodyPr>
            <a:spAutoFit/>
          </a:bodyPr>
          <a:lstStyle/>
          <a:p>
            <a:pPr eaLnBrk="0" hangingPunct="0">
              <a:spcBef>
                <a:spcPct val="50000"/>
              </a:spcBef>
            </a:pPr>
            <a:r>
              <a:rPr lang="en-US" sz="1400">
                <a:solidFill>
                  <a:srgbClr val="FFFFFF"/>
                </a:solidFill>
                <a:latin typeface="Times New Roman" pitchFamily="18" charset="0"/>
              </a:rPr>
              <a:t>gp41</a:t>
            </a:r>
            <a:endParaRPr lang="en-US" sz="1200">
              <a:solidFill>
                <a:srgbClr val="FFFFFF"/>
              </a:solidFill>
              <a:latin typeface="Times New Roman" pitchFamily="18" charset="0"/>
            </a:endParaRPr>
          </a:p>
        </p:txBody>
      </p:sp>
      <p:sp>
        <p:nvSpPr>
          <p:cNvPr id="10331" name="Line 124"/>
          <p:cNvSpPr>
            <a:spLocks noChangeShapeType="1"/>
          </p:cNvSpPr>
          <p:nvPr/>
        </p:nvSpPr>
        <p:spPr bwMode="auto">
          <a:xfrm flipH="1" flipV="1">
            <a:off x="7010400" y="3810000"/>
            <a:ext cx="228600" cy="152400"/>
          </a:xfrm>
          <a:prstGeom prst="line">
            <a:avLst/>
          </a:prstGeom>
          <a:noFill/>
          <a:ln w="28575">
            <a:solidFill>
              <a:srgbClr val="FFFFFF"/>
            </a:solidFill>
            <a:round/>
            <a:headEnd/>
            <a:tailEnd type="triangle" w="med" len="med"/>
          </a:ln>
        </p:spPr>
        <p:txBody>
          <a:bodyPr wrap="none" anchor="ctr"/>
          <a:lstStyle/>
          <a:p>
            <a:endParaRPr lang="en-US"/>
          </a:p>
        </p:txBody>
      </p:sp>
      <p:sp>
        <p:nvSpPr>
          <p:cNvPr id="10332" name="Text Box 125"/>
          <p:cNvSpPr txBox="1">
            <a:spLocks noChangeArrowheads="1"/>
          </p:cNvSpPr>
          <p:nvPr/>
        </p:nvSpPr>
        <p:spPr bwMode="auto">
          <a:xfrm>
            <a:off x="2133600" y="2209800"/>
            <a:ext cx="762000" cy="304800"/>
          </a:xfrm>
          <a:prstGeom prst="rect">
            <a:avLst/>
          </a:prstGeom>
          <a:noFill/>
          <a:ln w="12700">
            <a:noFill/>
            <a:miter lim="800000"/>
            <a:headEnd/>
            <a:tailEnd/>
          </a:ln>
        </p:spPr>
        <p:txBody>
          <a:bodyPr>
            <a:spAutoFit/>
          </a:bodyPr>
          <a:lstStyle/>
          <a:p>
            <a:pPr eaLnBrk="0" hangingPunct="0">
              <a:spcBef>
                <a:spcPct val="50000"/>
              </a:spcBef>
            </a:pPr>
            <a:r>
              <a:rPr lang="en-US" sz="1400">
                <a:solidFill>
                  <a:srgbClr val="FFFFFF"/>
                </a:solidFill>
                <a:latin typeface="Times New Roman" pitchFamily="18" charset="0"/>
              </a:rPr>
              <a:t>gp41</a:t>
            </a:r>
            <a:endParaRPr lang="en-US" sz="1200">
              <a:solidFill>
                <a:srgbClr val="FFFFFF"/>
              </a:solidFill>
              <a:latin typeface="Times New Roman" pitchFamily="18" charset="0"/>
            </a:endParaRPr>
          </a:p>
        </p:txBody>
      </p:sp>
      <p:sp>
        <p:nvSpPr>
          <p:cNvPr id="10333" name="Line 126"/>
          <p:cNvSpPr>
            <a:spLocks noChangeShapeType="1"/>
          </p:cNvSpPr>
          <p:nvPr/>
        </p:nvSpPr>
        <p:spPr bwMode="auto">
          <a:xfrm flipH="1">
            <a:off x="1981200" y="2514600"/>
            <a:ext cx="152400" cy="152400"/>
          </a:xfrm>
          <a:prstGeom prst="line">
            <a:avLst/>
          </a:prstGeom>
          <a:noFill/>
          <a:ln w="28575">
            <a:solidFill>
              <a:srgbClr val="FFFFFF"/>
            </a:solidFill>
            <a:round/>
            <a:headEnd/>
            <a:tailEnd type="triangle" w="med" len="med"/>
          </a:ln>
        </p:spPr>
        <p:txBody>
          <a:bodyPr wrap="none" anchor="ctr"/>
          <a:lstStyle/>
          <a:p>
            <a:endParaRPr lang="en-US"/>
          </a:p>
        </p:txBody>
      </p:sp>
      <p:sp>
        <p:nvSpPr>
          <p:cNvPr id="10334" name="Text Box 127"/>
          <p:cNvSpPr txBox="1">
            <a:spLocks noChangeArrowheads="1"/>
          </p:cNvSpPr>
          <p:nvPr/>
        </p:nvSpPr>
        <p:spPr bwMode="auto">
          <a:xfrm>
            <a:off x="3657600" y="5791200"/>
            <a:ext cx="762000" cy="457200"/>
          </a:xfrm>
          <a:prstGeom prst="rect">
            <a:avLst/>
          </a:prstGeom>
          <a:noFill/>
          <a:ln w="9525">
            <a:noFill/>
            <a:miter lim="800000"/>
            <a:headEnd/>
            <a:tailEnd/>
          </a:ln>
        </p:spPr>
        <p:txBody>
          <a:bodyPr>
            <a:spAutoFit/>
          </a:bodyPr>
          <a:lstStyle/>
          <a:p>
            <a:pPr>
              <a:spcBef>
                <a:spcPct val="50000"/>
              </a:spcBef>
            </a:pPr>
            <a:r>
              <a:rPr lang="en-US" sz="2400" dirty="0">
                <a:solidFill>
                  <a:srgbClr val="FF0000"/>
                </a:solidFill>
                <a:latin typeface="Times New Roman" pitchFamily="18" charset="0"/>
              </a:rPr>
              <a:t>HIV</a:t>
            </a:r>
          </a:p>
        </p:txBody>
      </p:sp>
    </p:spTree>
    <p:extLst>
      <p:ext uri="{BB962C8B-B14F-4D97-AF65-F5344CB8AC3E}">
        <p14:creationId xmlns:p14="http://schemas.microsoft.com/office/powerpoint/2010/main" val="85335887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3"/>
          <p:cNvSpPr>
            <a:spLocks noGrp="1"/>
          </p:cNvSpPr>
          <p:nvPr>
            <p:ph type="sldNum" sz="quarter" idx="10"/>
          </p:nvPr>
        </p:nvSpPr>
        <p:spPr/>
        <p:txBody>
          <a:bodyPr/>
          <a:lstStyle/>
          <a:p>
            <a:pPr>
              <a:defRPr/>
            </a:pPr>
            <a:fld id="{1A26968C-64F4-438C-9393-110110B8C859}" type="slidenum">
              <a:rPr lang="en-US"/>
              <a:pPr>
                <a:defRPr/>
              </a:pPr>
              <a:t>12</a:t>
            </a:fld>
            <a:endParaRPr lang="en-US"/>
          </a:p>
        </p:txBody>
      </p:sp>
      <p:pic>
        <p:nvPicPr>
          <p:cNvPr id="11267" name="Picture 2" descr="MOD1-04"/>
          <p:cNvPicPr>
            <a:picLocks noChangeAspect="1" noChangeArrowheads="1"/>
          </p:cNvPicPr>
          <p:nvPr/>
        </p:nvPicPr>
        <p:blipFill>
          <a:blip r:embed="rId3" cstate="print"/>
          <a:srcRect/>
          <a:stretch>
            <a:fillRect/>
          </a:stretch>
        </p:blipFill>
        <p:spPr bwMode="auto">
          <a:xfrm>
            <a:off x="0" y="0"/>
            <a:ext cx="9372600" cy="6858000"/>
          </a:xfrm>
          <a:prstGeom prst="rect">
            <a:avLst/>
          </a:prstGeom>
          <a:noFill/>
          <a:ln w="9525">
            <a:noFill/>
            <a:miter lim="800000"/>
            <a:headEnd/>
            <a:tailEnd/>
          </a:ln>
        </p:spPr>
      </p:pic>
    </p:spTree>
    <p:extLst>
      <p:ext uri="{BB962C8B-B14F-4D97-AF65-F5344CB8AC3E}">
        <p14:creationId xmlns:p14="http://schemas.microsoft.com/office/powerpoint/2010/main" val="372943917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672"/>
          <p:cNvSpPr>
            <a:spLocks noGrp="1" noChangeArrowheads="1"/>
          </p:cNvSpPr>
          <p:nvPr>
            <p:ph type="title"/>
          </p:nvPr>
        </p:nvSpPr>
        <p:spPr>
          <a:xfrm>
            <a:off x="995363" y="274638"/>
            <a:ext cx="7086600" cy="958850"/>
          </a:xfrm>
          <a:noFill/>
        </p:spPr>
        <p:txBody>
          <a:bodyPr/>
          <a:lstStyle/>
          <a:p>
            <a:pPr eaLnBrk="1" hangingPunct="1"/>
            <a:r>
              <a:rPr lang="en-US" dirty="0" smtClean="0">
                <a:solidFill>
                  <a:srgbClr val="FF0000"/>
                </a:solidFill>
              </a:rPr>
              <a:t>Targets of ARV Drugs</a:t>
            </a:r>
          </a:p>
        </p:txBody>
      </p:sp>
      <p:sp>
        <p:nvSpPr>
          <p:cNvPr id="1673" name="Slide Number Placeholder 5"/>
          <p:cNvSpPr>
            <a:spLocks noGrp="1"/>
          </p:cNvSpPr>
          <p:nvPr>
            <p:ph type="sldNum" sz="quarter" idx="10"/>
          </p:nvPr>
        </p:nvSpPr>
        <p:spPr/>
        <p:txBody>
          <a:bodyPr/>
          <a:lstStyle/>
          <a:p>
            <a:pPr>
              <a:defRPr/>
            </a:pPr>
            <a:fld id="{DC6C6E68-6BC1-44F0-AF72-DD945D66A2E9}" type="slidenum">
              <a:rPr lang="en-US"/>
              <a:pPr>
                <a:defRPr/>
              </a:pPr>
              <a:t>13</a:t>
            </a:fld>
            <a:endParaRPr lang="en-US"/>
          </a:p>
        </p:txBody>
      </p:sp>
      <p:grpSp>
        <p:nvGrpSpPr>
          <p:cNvPr id="12292" name="Group 2"/>
          <p:cNvGrpSpPr>
            <a:grpSpLocks/>
          </p:cNvGrpSpPr>
          <p:nvPr/>
        </p:nvGrpSpPr>
        <p:grpSpPr bwMode="auto">
          <a:xfrm>
            <a:off x="0" y="1066800"/>
            <a:ext cx="9142413" cy="5448300"/>
            <a:chOff x="0" y="816"/>
            <a:chExt cx="5759" cy="3432"/>
          </a:xfrm>
        </p:grpSpPr>
        <p:grpSp>
          <p:nvGrpSpPr>
            <p:cNvPr id="12293" name="Group 3"/>
            <p:cNvGrpSpPr>
              <a:grpSpLocks/>
            </p:cNvGrpSpPr>
            <p:nvPr/>
          </p:nvGrpSpPr>
          <p:grpSpPr bwMode="auto">
            <a:xfrm>
              <a:off x="839" y="816"/>
              <a:ext cx="4507" cy="3432"/>
              <a:chOff x="1250" y="1222"/>
              <a:chExt cx="3484" cy="2264"/>
            </a:xfrm>
          </p:grpSpPr>
          <p:grpSp>
            <p:nvGrpSpPr>
              <p:cNvPr id="12311" name="Group 4"/>
              <p:cNvGrpSpPr>
                <a:grpSpLocks/>
              </p:cNvGrpSpPr>
              <p:nvPr/>
            </p:nvGrpSpPr>
            <p:grpSpPr bwMode="auto">
              <a:xfrm>
                <a:off x="1250" y="1319"/>
                <a:ext cx="2844" cy="1866"/>
                <a:chOff x="1250" y="1319"/>
                <a:chExt cx="2844" cy="1866"/>
              </a:xfrm>
            </p:grpSpPr>
            <p:sp>
              <p:nvSpPr>
                <p:cNvPr id="13762" name="Freeform 5"/>
                <p:cNvSpPr>
                  <a:spLocks/>
                </p:cNvSpPr>
                <p:nvPr/>
              </p:nvSpPr>
              <p:spPr bwMode="auto">
                <a:xfrm>
                  <a:off x="1718" y="1343"/>
                  <a:ext cx="2358" cy="1812"/>
                </a:xfrm>
                <a:custGeom>
                  <a:avLst/>
                  <a:gdLst>
                    <a:gd name="T0" fmla="*/ 2280 w 2358"/>
                    <a:gd name="T1" fmla="*/ 864 h 1812"/>
                    <a:gd name="T2" fmla="*/ 2274 w 2358"/>
                    <a:gd name="T3" fmla="*/ 960 h 1812"/>
                    <a:gd name="T4" fmla="*/ 2274 w 2358"/>
                    <a:gd name="T5" fmla="*/ 1068 h 1812"/>
                    <a:gd name="T6" fmla="*/ 2220 w 2358"/>
                    <a:gd name="T7" fmla="*/ 1314 h 1812"/>
                    <a:gd name="T8" fmla="*/ 2004 w 2358"/>
                    <a:gd name="T9" fmla="*/ 1608 h 1812"/>
                    <a:gd name="T10" fmla="*/ 1620 w 2358"/>
                    <a:gd name="T11" fmla="*/ 1788 h 1812"/>
                    <a:gd name="T12" fmla="*/ 1176 w 2358"/>
                    <a:gd name="T13" fmla="*/ 1794 h 1812"/>
                    <a:gd name="T14" fmla="*/ 798 w 2358"/>
                    <a:gd name="T15" fmla="*/ 1626 h 1812"/>
                    <a:gd name="T16" fmla="*/ 648 w 2358"/>
                    <a:gd name="T17" fmla="*/ 1512 h 1812"/>
                    <a:gd name="T18" fmla="*/ 606 w 2358"/>
                    <a:gd name="T19" fmla="*/ 1440 h 1812"/>
                    <a:gd name="T20" fmla="*/ 570 w 2358"/>
                    <a:gd name="T21" fmla="*/ 1392 h 1812"/>
                    <a:gd name="T22" fmla="*/ 498 w 2358"/>
                    <a:gd name="T23" fmla="*/ 1326 h 1812"/>
                    <a:gd name="T24" fmla="*/ 468 w 2358"/>
                    <a:gd name="T25" fmla="*/ 1272 h 1812"/>
                    <a:gd name="T26" fmla="*/ 444 w 2358"/>
                    <a:gd name="T27" fmla="*/ 1230 h 1812"/>
                    <a:gd name="T28" fmla="*/ 414 w 2358"/>
                    <a:gd name="T29" fmla="*/ 1188 h 1812"/>
                    <a:gd name="T30" fmla="*/ 390 w 2358"/>
                    <a:gd name="T31" fmla="*/ 1104 h 1812"/>
                    <a:gd name="T32" fmla="*/ 378 w 2358"/>
                    <a:gd name="T33" fmla="*/ 1092 h 1812"/>
                    <a:gd name="T34" fmla="*/ 336 w 2358"/>
                    <a:gd name="T35" fmla="*/ 1092 h 1812"/>
                    <a:gd name="T36" fmla="*/ 330 w 2358"/>
                    <a:gd name="T37" fmla="*/ 1104 h 1812"/>
                    <a:gd name="T38" fmla="*/ 168 w 2358"/>
                    <a:gd name="T39" fmla="*/ 1230 h 1812"/>
                    <a:gd name="T40" fmla="*/ 24 w 2358"/>
                    <a:gd name="T41" fmla="*/ 1152 h 1812"/>
                    <a:gd name="T42" fmla="*/ 24 w 2358"/>
                    <a:gd name="T43" fmla="*/ 996 h 1812"/>
                    <a:gd name="T44" fmla="*/ 168 w 2358"/>
                    <a:gd name="T45" fmla="*/ 924 h 1812"/>
                    <a:gd name="T46" fmla="*/ 276 w 2358"/>
                    <a:gd name="T47" fmla="*/ 966 h 1812"/>
                    <a:gd name="T48" fmla="*/ 294 w 2358"/>
                    <a:gd name="T49" fmla="*/ 972 h 1812"/>
                    <a:gd name="T50" fmla="*/ 336 w 2358"/>
                    <a:gd name="T51" fmla="*/ 966 h 1812"/>
                    <a:gd name="T52" fmla="*/ 348 w 2358"/>
                    <a:gd name="T53" fmla="*/ 924 h 1812"/>
                    <a:gd name="T54" fmla="*/ 330 w 2358"/>
                    <a:gd name="T55" fmla="*/ 756 h 1812"/>
                    <a:gd name="T56" fmla="*/ 348 w 2358"/>
                    <a:gd name="T57" fmla="*/ 618 h 1812"/>
                    <a:gd name="T58" fmla="*/ 372 w 2358"/>
                    <a:gd name="T59" fmla="*/ 522 h 1812"/>
                    <a:gd name="T60" fmla="*/ 456 w 2358"/>
                    <a:gd name="T61" fmla="*/ 408 h 1812"/>
                    <a:gd name="T62" fmla="*/ 702 w 2358"/>
                    <a:gd name="T63" fmla="*/ 294 h 1812"/>
                    <a:gd name="T64" fmla="*/ 858 w 2358"/>
                    <a:gd name="T65" fmla="*/ 210 h 1812"/>
                    <a:gd name="T66" fmla="*/ 1002 w 2358"/>
                    <a:gd name="T67" fmla="*/ 126 h 1812"/>
                    <a:gd name="T68" fmla="*/ 1206 w 2358"/>
                    <a:gd name="T69" fmla="*/ 36 h 1812"/>
                    <a:gd name="T70" fmla="*/ 1422 w 2358"/>
                    <a:gd name="T71" fmla="*/ 0 h 1812"/>
                    <a:gd name="T72" fmla="*/ 1614 w 2358"/>
                    <a:gd name="T73" fmla="*/ 30 h 1812"/>
                    <a:gd name="T74" fmla="*/ 1878 w 2358"/>
                    <a:gd name="T75" fmla="*/ 168 h 1812"/>
                    <a:gd name="T76" fmla="*/ 1968 w 2358"/>
                    <a:gd name="T77" fmla="*/ 252 h 1812"/>
                    <a:gd name="T78" fmla="*/ 2010 w 2358"/>
                    <a:gd name="T79" fmla="*/ 252 h 1812"/>
                    <a:gd name="T80" fmla="*/ 2034 w 2358"/>
                    <a:gd name="T81" fmla="*/ 228 h 1812"/>
                    <a:gd name="T82" fmla="*/ 2040 w 2358"/>
                    <a:gd name="T83" fmla="*/ 162 h 1812"/>
                    <a:gd name="T84" fmla="*/ 2118 w 2358"/>
                    <a:gd name="T85" fmla="*/ 30 h 1812"/>
                    <a:gd name="T86" fmla="*/ 2340 w 2358"/>
                    <a:gd name="T87" fmla="*/ 96 h 1812"/>
                    <a:gd name="T88" fmla="*/ 2334 w 2358"/>
                    <a:gd name="T89" fmla="*/ 252 h 1812"/>
                    <a:gd name="T90" fmla="*/ 2220 w 2358"/>
                    <a:gd name="T91" fmla="*/ 318 h 1812"/>
                    <a:gd name="T92" fmla="*/ 2148 w 2358"/>
                    <a:gd name="T93" fmla="*/ 318 h 1812"/>
                    <a:gd name="T94" fmla="*/ 2100 w 2358"/>
                    <a:gd name="T95" fmla="*/ 336 h 1812"/>
                    <a:gd name="T96" fmla="*/ 2094 w 2358"/>
                    <a:gd name="T97" fmla="*/ 372 h 1812"/>
                    <a:gd name="T98" fmla="*/ 2106 w 2358"/>
                    <a:gd name="T99" fmla="*/ 402 h 1812"/>
                    <a:gd name="T100" fmla="*/ 2148 w 2358"/>
                    <a:gd name="T101" fmla="*/ 444 h 1812"/>
                    <a:gd name="T102" fmla="*/ 2160 w 2358"/>
                    <a:gd name="T103" fmla="*/ 474 h 1812"/>
                    <a:gd name="T104" fmla="*/ 2172 w 2358"/>
                    <a:gd name="T105" fmla="*/ 522 h 1812"/>
                    <a:gd name="T106" fmla="*/ 2196 w 2358"/>
                    <a:gd name="T107" fmla="*/ 582 h 1812"/>
                    <a:gd name="T108" fmla="*/ 2244 w 2358"/>
                    <a:gd name="T109" fmla="*/ 672 h 1812"/>
                    <a:gd name="T110" fmla="*/ 2274 w 2358"/>
                    <a:gd name="T111" fmla="*/ 756 h 181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358"/>
                    <a:gd name="T169" fmla="*/ 0 h 1812"/>
                    <a:gd name="T170" fmla="*/ 2358 w 2358"/>
                    <a:gd name="T171" fmla="*/ 1812 h 181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358" h="1812">
                      <a:moveTo>
                        <a:pt x="2274" y="756"/>
                      </a:moveTo>
                      <a:lnTo>
                        <a:pt x="2274" y="792"/>
                      </a:lnTo>
                      <a:lnTo>
                        <a:pt x="2280" y="864"/>
                      </a:lnTo>
                      <a:lnTo>
                        <a:pt x="2274" y="924"/>
                      </a:lnTo>
                      <a:lnTo>
                        <a:pt x="2274" y="960"/>
                      </a:lnTo>
                      <a:lnTo>
                        <a:pt x="2274" y="1002"/>
                      </a:lnTo>
                      <a:lnTo>
                        <a:pt x="2274" y="1068"/>
                      </a:lnTo>
                      <a:lnTo>
                        <a:pt x="2268" y="1128"/>
                      </a:lnTo>
                      <a:lnTo>
                        <a:pt x="2256" y="1194"/>
                      </a:lnTo>
                      <a:lnTo>
                        <a:pt x="2220" y="1314"/>
                      </a:lnTo>
                      <a:lnTo>
                        <a:pt x="2136" y="1470"/>
                      </a:lnTo>
                      <a:lnTo>
                        <a:pt x="2004" y="1608"/>
                      </a:lnTo>
                      <a:lnTo>
                        <a:pt x="1830" y="1722"/>
                      </a:lnTo>
                      <a:lnTo>
                        <a:pt x="1620" y="1788"/>
                      </a:lnTo>
                      <a:lnTo>
                        <a:pt x="1386" y="1812"/>
                      </a:lnTo>
                      <a:lnTo>
                        <a:pt x="1176" y="1794"/>
                      </a:lnTo>
                      <a:lnTo>
                        <a:pt x="1020" y="1752"/>
                      </a:lnTo>
                      <a:lnTo>
                        <a:pt x="906" y="1692"/>
                      </a:lnTo>
                      <a:lnTo>
                        <a:pt x="798" y="1626"/>
                      </a:lnTo>
                      <a:lnTo>
                        <a:pt x="708" y="1566"/>
                      </a:lnTo>
                      <a:lnTo>
                        <a:pt x="648" y="1512"/>
                      </a:lnTo>
                      <a:lnTo>
                        <a:pt x="618" y="1470"/>
                      </a:lnTo>
                      <a:lnTo>
                        <a:pt x="606" y="1440"/>
                      </a:lnTo>
                      <a:lnTo>
                        <a:pt x="588" y="1416"/>
                      </a:lnTo>
                      <a:lnTo>
                        <a:pt x="570" y="1392"/>
                      </a:lnTo>
                      <a:lnTo>
                        <a:pt x="540" y="1368"/>
                      </a:lnTo>
                      <a:lnTo>
                        <a:pt x="516" y="1344"/>
                      </a:lnTo>
                      <a:lnTo>
                        <a:pt x="498" y="1326"/>
                      </a:lnTo>
                      <a:lnTo>
                        <a:pt x="480" y="1302"/>
                      </a:lnTo>
                      <a:lnTo>
                        <a:pt x="468" y="1272"/>
                      </a:lnTo>
                      <a:lnTo>
                        <a:pt x="456" y="1248"/>
                      </a:lnTo>
                      <a:lnTo>
                        <a:pt x="444" y="1230"/>
                      </a:lnTo>
                      <a:lnTo>
                        <a:pt x="432" y="1212"/>
                      </a:lnTo>
                      <a:lnTo>
                        <a:pt x="414" y="1188"/>
                      </a:lnTo>
                      <a:lnTo>
                        <a:pt x="402" y="1158"/>
                      </a:lnTo>
                      <a:lnTo>
                        <a:pt x="396" y="1128"/>
                      </a:lnTo>
                      <a:lnTo>
                        <a:pt x="390" y="1104"/>
                      </a:lnTo>
                      <a:lnTo>
                        <a:pt x="390" y="1098"/>
                      </a:lnTo>
                      <a:lnTo>
                        <a:pt x="378" y="1092"/>
                      </a:lnTo>
                      <a:lnTo>
                        <a:pt x="354" y="1086"/>
                      </a:lnTo>
                      <a:lnTo>
                        <a:pt x="336" y="1092"/>
                      </a:lnTo>
                      <a:lnTo>
                        <a:pt x="330" y="1104"/>
                      </a:lnTo>
                      <a:lnTo>
                        <a:pt x="294" y="1170"/>
                      </a:lnTo>
                      <a:lnTo>
                        <a:pt x="240" y="1218"/>
                      </a:lnTo>
                      <a:lnTo>
                        <a:pt x="168" y="1230"/>
                      </a:lnTo>
                      <a:lnTo>
                        <a:pt x="84" y="1212"/>
                      </a:lnTo>
                      <a:lnTo>
                        <a:pt x="24" y="1152"/>
                      </a:lnTo>
                      <a:lnTo>
                        <a:pt x="0" y="1074"/>
                      </a:lnTo>
                      <a:lnTo>
                        <a:pt x="24" y="996"/>
                      </a:lnTo>
                      <a:lnTo>
                        <a:pt x="84" y="948"/>
                      </a:lnTo>
                      <a:lnTo>
                        <a:pt x="168" y="924"/>
                      </a:lnTo>
                      <a:lnTo>
                        <a:pt x="210" y="930"/>
                      </a:lnTo>
                      <a:lnTo>
                        <a:pt x="246" y="942"/>
                      </a:lnTo>
                      <a:lnTo>
                        <a:pt x="276" y="966"/>
                      </a:lnTo>
                      <a:lnTo>
                        <a:pt x="282" y="966"/>
                      </a:lnTo>
                      <a:lnTo>
                        <a:pt x="294" y="972"/>
                      </a:lnTo>
                      <a:lnTo>
                        <a:pt x="312" y="978"/>
                      </a:lnTo>
                      <a:lnTo>
                        <a:pt x="336" y="966"/>
                      </a:lnTo>
                      <a:lnTo>
                        <a:pt x="348" y="954"/>
                      </a:lnTo>
                      <a:lnTo>
                        <a:pt x="348" y="924"/>
                      </a:lnTo>
                      <a:lnTo>
                        <a:pt x="342" y="870"/>
                      </a:lnTo>
                      <a:lnTo>
                        <a:pt x="336" y="804"/>
                      </a:lnTo>
                      <a:lnTo>
                        <a:pt x="330" y="756"/>
                      </a:lnTo>
                      <a:lnTo>
                        <a:pt x="336" y="696"/>
                      </a:lnTo>
                      <a:lnTo>
                        <a:pt x="348" y="618"/>
                      </a:lnTo>
                      <a:lnTo>
                        <a:pt x="360" y="564"/>
                      </a:lnTo>
                      <a:lnTo>
                        <a:pt x="372" y="522"/>
                      </a:lnTo>
                      <a:lnTo>
                        <a:pt x="402" y="462"/>
                      </a:lnTo>
                      <a:lnTo>
                        <a:pt x="456" y="408"/>
                      </a:lnTo>
                      <a:lnTo>
                        <a:pt x="528" y="360"/>
                      </a:lnTo>
                      <a:lnTo>
                        <a:pt x="618" y="324"/>
                      </a:lnTo>
                      <a:lnTo>
                        <a:pt x="702" y="294"/>
                      </a:lnTo>
                      <a:lnTo>
                        <a:pt x="786" y="252"/>
                      </a:lnTo>
                      <a:lnTo>
                        <a:pt x="858" y="210"/>
                      </a:lnTo>
                      <a:lnTo>
                        <a:pt x="924" y="168"/>
                      </a:lnTo>
                      <a:lnTo>
                        <a:pt x="1002" y="126"/>
                      </a:lnTo>
                      <a:lnTo>
                        <a:pt x="1098" y="78"/>
                      </a:lnTo>
                      <a:lnTo>
                        <a:pt x="1206" y="36"/>
                      </a:lnTo>
                      <a:lnTo>
                        <a:pt x="1296" y="18"/>
                      </a:lnTo>
                      <a:lnTo>
                        <a:pt x="1368" y="6"/>
                      </a:lnTo>
                      <a:lnTo>
                        <a:pt x="1422" y="0"/>
                      </a:lnTo>
                      <a:lnTo>
                        <a:pt x="1494" y="6"/>
                      </a:lnTo>
                      <a:lnTo>
                        <a:pt x="1614" y="30"/>
                      </a:lnTo>
                      <a:lnTo>
                        <a:pt x="1758" y="90"/>
                      </a:lnTo>
                      <a:lnTo>
                        <a:pt x="1878" y="168"/>
                      </a:lnTo>
                      <a:lnTo>
                        <a:pt x="1944" y="228"/>
                      </a:lnTo>
                      <a:lnTo>
                        <a:pt x="1968" y="252"/>
                      </a:lnTo>
                      <a:lnTo>
                        <a:pt x="1980" y="258"/>
                      </a:lnTo>
                      <a:lnTo>
                        <a:pt x="1998" y="258"/>
                      </a:lnTo>
                      <a:lnTo>
                        <a:pt x="2010" y="252"/>
                      </a:lnTo>
                      <a:lnTo>
                        <a:pt x="2022" y="240"/>
                      </a:lnTo>
                      <a:lnTo>
                        <a:pt x="2034" y="228"/>
                      </a:lnTo>
                      <a:lnTo>
                        <a:pt x="2034" y="210"/>
                      </a:lnTo>
                      <a:lnTo>
                        <a:pt x="2040" y="162"/>
                      </a:lnTo>
                      <a:lnTo>
                        <a:pt x="2064" y="84"/>
                      </a:lnTo>
                      <a:lnTo>
                        <a:pt x="2118" y="30"/>
                      </a:lnTo>
                      <a:lnTo>
                        <a:pt x="2202" y="12"/>
                      </a:lnTo>
                      <a:lnTo>
                        <a:pt x="2280" y="36"/>
                      </a:lnTo>
                      <a:lnTo>
                        <a:pt x="2340" y="96"/>
                      </a:lnTo>
                      <a:lnTo>
                        <a:pt x="2358" y="180"/>
                      </a:lnTo>
                      <a:lnTo>
                        <a:pt x="2334" y="252"/>
                      </a:lnTo>
                      <a:lnTo>
                        <a:pt x="2268" y="312"/>
                      </a:lnTo>
                      <a:lnTo>
                        <a:pt x="2220" y="318"/>
                      </a:lnTo>
                      <a:lnTo>
                        <a:pt x="2178" y="324"/>
                      </a:lnTo>
                      <a:lnTo>
                        <a:pt x="2148" y="318"/>
                      </a:lnTo>
                      <a:lnTo>
                        <a:pt x="2136" y="324"/>
                      </a:lnTo>
                      <a:lnTo>
                        <a:pt x="2118" y="330"/>
                      </a:lnTo>
                      <a:lnTo>
                        <a:pt x="2100" y="336"/>
                      </a:lnTo>
                      <a:lnTo>
                        <a:pt x="2094" y="354"/>
                      </a:lnTo>
                      <a:lnTo>
                        <a:pt x="2094" y="372"/>
                      </a:lnTo>
                      <a:lnTo>
                        <a:pt x="2094" y="384"/>
                      </a:lnTo>
                      <a:lnTo>
                        <a:pt x="2106" y="402"/>
                      </a:lnTo>
                      <a:lnTo>
                        <a:pt x="2130" y="426"/>
                      </a:lnTo>
                      <a:lnTo>
                        <a:pt x="2148" y="444"/>
                      </a:lnTo>
                      <a:lnTo>
                        <a:pt x="2154" y="450"/>
                      </a:lnTo>
                      <a:lnTo>
                        <a:pt x="2154" y="462"/>
                      </a:lnTo>
                      <a:lnTo>
                        <a:pt x="2160" y="474"/>
                      </a:lnTo>
                      <a:lnTo>
                        <a:pt x="2166" y="492"/>
                      </a:lnTo>
                      <a:lnTo>
                        <a:pt x="2172" y="522"/>
                      </a:lnTo>
                      <a:lnTo>
                        <a:pt x="2184" y="540"/>
                      </a:lnTo>
                      <a:lnTo>
                        <a:pt x="2196" y="582"/>
                      </a:lnTo>
                      <a:lnTo>
                        <a:pt x="2226" y="636"/>
                      </a:lnTo>
                      <a:lnTo>
                        <a:pt x="2244" y="672"/>
                      </a:lnTo>
                      <a:lnTo>
                        <a:pt x="2250" y="702"/>
                      </a:lnTo>
                      <a:lnTo>
                        <a:pt x="2268" y="738"/>
                      </a:lnTo>
                      <a:lnTo>
                        <a:pt x="2274" y="756"/>
                      </a:lnTo>
                      <a:close/>
                    </a:path>
                  </a:pathLst>
                </a:custGeom>
                <a:solidFill>
                  <a:srgbClr val="5B828B"/>
                </a:solidFill>
                <a:ln w="9525">
                  <a:noFill/>
                  <a:round/>
                  <a:headEnd/>
                  <a:tailEnd/>
                </a:ln>
              </p:spPr>
              <p:txBody>
                <a:bodyPr tIns="91440" bIns="91440"/>
                <a:lstStyle/>
                <a:p>
                  <a:endParaRPr lang="en-US"/>
                </a:p>
              </p:txBody>
            </p:sp>
            <p:sp>
              <p:nvSpPr>
                <p:cNvPr id="13763" name="Freeform 6"/>
                <p:cNvSpPr>
                  <a:spLocks/>
                </p:cNvSpPr>
                <p:nvPr/>
              </p:nvSpPr>
              <p:spPr bwMode="auto">
                <a:xfrm>
                  <a:off x="1694" y="1319"/>
                  <a:ext cx="2400" cy="1866"/>
                </a:xfrm>
                <a:custGeom>
                  <a:avLst/>
                  <a:gdLst>
                    <a:gd name="T0" fmla="*/ 2226 w 2400"/>
                    <a:gd name="T1" fmla="*/ 36 h 1866"/>
                    <a:gd name="T2" fmla="*/ 2292 w 2400"/>
                    <a:gd name="T3" fmla="*/ 336 h 1866"/>
                    <a:gd name="T4" fmla="*/ 2154 w 2400"/>
                    <a:gd name="T5" fmla="*/ 348 h 1866"/>
                    <a:gd name="T6" fmla="*/ 2118 w 2400"/>
                    <a:gd name="T7" fmla="*/ 414 h 1866"/>
                    <a:gd name="T8" fmla="*/ 2178 w 2400"/>
                    <a:gd name="T9" fmla="*/ 474 h 1866"/>
                    <a:gd name="T10" fmla="*/ 2202 w 2400"/>
                    <a:gd name="T11" fmla="*/ 564 h 1866"/>
                    <a:gd name="T12" fmla="*/ 2274 w 2400"/>
                    <a:gd name="T13" fmla="*/ 726 h 1866"/>
                    <a:gd name="T14" fmla="*/ 2316 w 2400"/>
                    <a:gd name="T15" fmla="*/ 750 h 1866"/>
                    <a:gd name="T16" fmla="*/ 2274 w 2400"/>
                    <a:gd name="T17" fmla="*/ 648 h 1866"/>
                    <a:gd name="T18" fmla="*/ 2214 w 2400"/>
                    <a:gd name="T19" fmla="*/ 510 h 1866"/>
                    <a:gd name="T20" fmla="*/ 2160 w 2400"/>
                    <a:gd name="T21" fmla="*/ 420 h 1866"/>
                    <a:gd name="T22" fmla="*/ 2154 w 2400"/>
                    <a:gd name="T23" fmla="*/ 384 h 1866"/>
                    <a:gd name="T24" fmla="*/ 2298 w 2400"/>
                    <a:gd name="T25" fmla="*/ 354 h 1866"/>
                    <a:gd name="T26" fmla="*/ 2316 w 2400"/>
                    <a:gd name="T27" fmla="*/ 48 h 1866"/>
                    <a:gd name="T28" fmla="*/ 2034 w 2400"/>
                    <a:gd name="T29" fmla="*/ 228 h 1866"/>
                    <a:gd name="T30" fmla="*/ 2004 w 2400"/>
                    <a:gd name="T31" fmla="*/ 252 h 1866"/>
                    <a:gd name="T32" fmla="*/ 1782 w 2400"/>
                    <a:gd name="T33" fmla="*/ 84 h 1866"/>
                    <a:gd name="T34" fmla="*/ 978 w 2400"/>
                    <a:gd name="T35" fmla="*/ 138 h 1866"/>
                    <a:gd name="T36" fmla="*/ 438 w 2400"/>
                    <a:gd name="T37" fmla="*/ 420 h 1866"/>
                    <a:gd name="T38" fmla="*/ 330 w 2400"/>
                    <a:gd name="T39" fmla="*/ 696 h 1866"/>
                    <a:gd name="T40" fmla="*/ 336 w 2400"/>
                    <a:gd name="T41" fmla="*/ 960 h 1866"/>
                    <a:gd name="T42" fmla="*/ 312 w 2400"/>
                    <a:gd name="T43" fmla="*/ 972 h 1866"/>
                    <a:gd name="T44" fmla="*/ 186 w 2400"/>
                    <a:gd name="T45" fmla="*/ 930 h 1866"/>
                    <a:gd name="T46" fmla="*/ 30 w 2400"/>
                    <a:gd name="T47" fmla="*/ 1188 h 1866"/>
                    <a:gd name="T48" fmla="*/ 366 w 2400"/>
                    <a:gd name="T49" fmla="*/ 1146 h 1866"/>
                    <a:gd name="T50" fmla="*/ 396 w 2400"/>
                    <a:gd name="T51" fmla="*/ 1152 h 1866"/>
                    <a:gd name="T52" fmla="*/ 438 w 2400"/>
                    <a:gd name="T53" fmla="*/ 1272 h 1866"/>
                    <a:gd name="T54" fmla="*/ 516 w 2400"/>
                    <a:gd name="T55" fmla="*/ 1386 h 1866"/>
                    <a:gd name="T56" fmla="*/ 660 w 2400"/>
                    <a:gd name="T57" fmla="*/ 1566 h 1866"/>
                    <a:gd name="T58" fmla="*/ 1638 w 2400"/>
                    <a:gd name="T59" fmla="*/ 1842 h 1866"/>
                    <a:gd name="T60" fmla="*/ 2310 w 2400"/>
                    <a:gd name="T61" fmla="*/ 1236 h 1866"/>
                    <a:gd name="T62" fmla="*/ 2340 w 2400"/>
                    <a:gd name="T63" fmla="*/ 894 h 1866"/>
                    <a:gd name="T64" fmla="*/ 2328 w 2400"/>
                    <a:gd name="T65" fmla="*/ 876 h 1866"/>
                    <a:gd name="T66" fmla="*/ 2292 w 2400"/>
                    <a:gd name="T67" fmla="*/ 1092 h 1866"/>
                    <a:gd name="T68" fmla="*/ 2160 w 2400"/>
                    <a:gd name="T69" fmla="*/ 1494 h 1866"/>
                    <a:gd name="T70" fmla="*/ 1200 w 2400"/>
                    <a:gd name="T71" fmla="*/ 1818 h 1866"/>
                    <a:gd name="T72" fmla="*/ 732 w 2400"/>
                    <a:gd name="T73" fmla="*/ 1590 h 1866"/>
                    <a:gd name="T74" fmla="*/ 588 w 2400"/>
                    <a:gd name="T75" fmla="*/ 1416 h 1866"/>
                    <a:gd name="T76" fmla="*/ 504 w 2400"/>
                    <a:gd name="T77" fmla="*/ 1326 h 1866"/>
                    <a:gd name="T78" fmla="*/ 438 w 2400"/>
                    <a:gd name="T79" fmla="*/ 1212 h 1866"/>
                    <a:gd name="T80" fmla="*/ 414 w 2400"/>
                    <a:gd name="T81" fmla="*/ 1122 h 1866"/>
                    <a:gd name="T82" fmla="*/ 348 w 2400"/>
                    <a:gd name="T83" fmla="*/ 1134 h 1866"/>
                    <a:gd name="T84" fmla="*/ 108 w 2400"/>
                    <a:gd name="T85" fmla="*/ 1236 h 1866"/>
                    <a:gd name="T86" fmla="*/ 186 w 2400"/>
                    <a:gd name="T87" fmla="*/ 948 h 1866"/>
                    <a:gd name="T88" fmla="*/ 306 w 2400"/>
                    <a:gd name="T89" fmla="*/ 996 h 1866"/>
                    <a:gd name="T90" fmla="*/ 372 w 2400"/>
                    <a:gd name="T91" fmla="*/ 948 h 1866"/>
                    <a:gd name="T92" fmla="*/ 360 w 2400"/>
                    <a:gd name="T93" fmla="*/ 720 h 1866"/>
                    <a:gd name="T94" fmla="*/ 480 w 2400"/>
                    <a:gd name="T95" fmla="*/ 432 h 1866"/>
                    <a:gd name="T96" fmla="*/ 810 w 2400"/>
                    <a:gd name="T97" fmla="*/ 276 h 1866"/>
                    <a:gd name="T98" fmla="*/ 1230 w 2400"/>
                    <a:gd name="T99" fmla="*/ 60 h 1866"/>
                    <a:gd name="T100" fmla="*/ 1518 w 2400"/>
                    <a:gd name="T101" fmla="*/ 30 h 1866"/>
                    <a:gd name="T102" fmla="*/ 1986 w 2400"/>
                    <a:gd name="T103" fmla="*/ 276 h 1866"/>
                    <a:gd name="T104" fmla="*/ 2046 w 2400"/>
                    <a:gd name="T105" fmla="*/ 264 h 18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0"/>
                    <a:gd name="T160" fmla="*/ 0 h 1866"/>
                    <a:gd name="T161" fmla="*/ 2400 w 2400"/>
                    <a:gd name="T162" fmla="*/ 1866 h 18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0" h="1866">
                      <a:moveTo>
                        <a:pt x="2058" y="234"/>
                      </a:moveTo>
                      <a:lnTo>
                        <a:pt x="2064" y="186"/>
                      </a:lnTo>
                      <a:lnTo>
                        <a:pt x="2088" y="114"/>
                      </a:lnTo>
                      <a:lnTo>
                        <a:pt x="2142" y="54"/>
                      </a:lnTo>
                      <a:lnTo>
                        <a:pt x="2226" y="36"/>
                      </a:lnTo>
                      <a:lnTo>
                        <a:pt x="2304" y="60"/>
                      </a:lnTo>
                      <a:lnTo>
                        <a:pt x="2364" y="126"/>
                      </a:lnTo>
                      <a:lnTo>
                        <a:pt x="2382" y="204"/>
                      </a:lnTo>
                      <a:lnTo>
                        <a:pt x="2352" y="282"/>
                      </a:lnTo>
                      <a:lnTo>
                        <a:pt x="2292" y="336"/>
                      </a:lnTo>
                      <a:lnTo>
                        <a:pt x="2244" y="348"/>
                      </a:lnTo>
                      <a:lnTo>
                        <a:pt x="2202" y="348"/>
                      </a:lnTo>
                      <a:lnTo>
                        <a:pt x="2172" y="348"/>
                      </a:lnTo>
                      <a:lnTo>
                        <a:pt x="2154" y="348"/>
                      </a:lnTo>
                      <a:lnTo>
                        <a:pt x="2142" y="354"/>
                      </a:lnTo>
                      <a:lnTo>
                        <a:pt x="2124" y="360"/>
                      </a:lnTo>
                      <a:lnTo>
                        <a:pt x="2118" y="378"/>
                      </a:lnTo>
                      <a:lnTo>
                        <a:pt x="2118" y="396"/>
                      </a:lnTo>
                      <a:lnTo>
                        <a:pt x="2118" y="414"/>
                      </a:lnTo>
                      <a:lnTo>
                        <a:pt x="2130" y="426"/>
                      </a:lnTo>
                      <a:lnTo>
                        <a:pt x="2154" y="450"/>
                      </a:lnTo>
                      <a:lnTo>
                        <a:pt x="2172" y="468"/>
                      </a:lnTo>
                      <a:lnTo>
                        <a:pt x="2178" y="474"/>
                      </a:lnTo>
                      <a:lnTo>
                        <a:pt x="2178" y="486"/>
                      </a:lnTo>
                      <a:lnTo>
                        <a:pt x="2178" y="498"/>
                      </a:lnTo>
                      <a:lnTo>
                        <a:pt x="2184" y="516"/>
                      </a:lnTo>
                      <a:lnTo>
                        <a:pt x="2196" y="546"/>
                      </a:lnTo>
                      <a:lnTo>
                        <a:pt x="2202" y="564"/>
                      </a:lnTo>
                      <a:lnTo>
                        <a:pt x="2220" y="606"/>
                      </a:lnTo>
                      <a:lnTo>
                        <a:pt x="2250" y="660"/>
                      </a:lnTo>
                      <a:lnTo>
                        <a:pt x="2268" y="696"/>
                      </a:lnTo>
                      <a:lnTo>
                        <a:pt x="2274" y="726"/>
                      </a:lnTo>
                      <a:lnTo>
                        <a:pt x="2286" y="762"/>
                      </a:lnTo>
                      <a:lnTo>
                        <a:pt x="2292" y="780"/>
                      </a:lnTo>
                      <a:lnTo>
                        <a:pt x="2322" y="768"/>
                      </a:lnTo>
                      <a:lnTo>
                        <a:pt x="2316" y="750"/>
                      </a:lnTo>
                      <a:lnTo>
                        <a:pt x="2304" y="726"/>
                      </a:lnTo>
                      <a:lnTo>
                        <a:pt x="2298" y="702"/>
                      </a:lnTo>
                      <a:lnTo>
                        <a:pt x="2292" y="690"/>
                      </a:lnTo>
                      <a:lnTo>
                        <a:pt x="2280" y="672"/>
                      </a:lnTo>
                      <a:lnTo>
                        <a:pt x="2274" y="648"/>
                      </a:lnTo>
                      <a:lnTo>
                        <a:pt x="2256" y="612"/>
                      </a:lnTo>
                      <a:lnTo>
                        <a:pt x="2238" y="564"/>
                      </a:lnTo>
                      <a:lnTo>
                        <a:pt x="2220" y="534"/>
                      </a:lnTo>
                      <a:lnTo>
                        <a:pt x="2214" y="510"/>
                      </a:lnTo>
                      <a:lnTo>
                        <a:pt x="2202" y="474"/>
                      </a:lnTo>
                      <a:lnTo>
                        <a:pt x="2196" y="456"/>
                      </a:lnTo>
                      <a:lnTo>
                        <a:pt x="2184" y="444"/>
                      </a:lnTo>
                      <a:lnTo>
                        <a:pt x="2172" y="432"/>
                      </a:lnTo>
                      <a:lnTo>
                        <a:pt x="2160" y="420"/>
                      </a:lnTo>
                      <a:lnTo>
                        <a:pt x="2154" y="414"/>
                      </a:lnTo>
                      <a:lnTo>
                        <a:pt x="2148" y="402"/>
                      </a:lnTo>
                      <a:lnTo>
                        <a:pt x="2142" y="390"/>
                      </a:lnTo>
                      <a:lnTo>
                        <a:pt x="2154" y="384"/>
                      </a:lnTo>
                      <a:lnTo>
                        <a:pt x="2166" y="372"/>
                      </a:lnTo>
                      <a:lnTo>
                        <a:pt x="2178" y="366"/>
                      </a:lnTo>
                      <a:lnTo>
                        <a:pt x="2208" y="372"/>
                      </a:lnTo>
                      <a:lnTo>
                        <a:pt x="2256" y="366"/>
                      </a:lnTo>
                      <a:lnTo>
                        <a:pt x="2298" y="354"/>
                      </a:lnTo>
                      <a:lnTo>
                        <a:pt x="2370" y="288"/>
                      </a:lnTo>
                      <a:lnTo>
                        <a:pt x="2400" y="204"/>
                      </a:lnTo>
                      <a:lnTo>
                        <a:pt x="2382" y="114"/>
                      </a:lnTo>
                      <a:lnTo>
                        <a:pt x="2316" y="48"/>
                      </a:lnTo>
                      <a:lnTo>
                        <a:pt x="2226" y="18"/>
                      </a:lnTo>
                      <a:lnTo>
                        <a:pt x="2130" y="36"/>
                      </a:lnTo>
                      <a:lnTo>
                        <a:pt x="2070" y="84"/>
                      </a:lnTo>
                      <a:lnTo>
                        <a:pt x="2040" y="156"/>
                      </a:lnTo>
                      <a:lnTo>
                        <a:pt x="2034" y="228"/>
                      </a:lnTo>
                      <a:lnTo>
                        <a:pt x="2028" y="234"/>
                      </a:lnTo>
                      <a:lnTo>
                        <a:pt x="2022" y="246"/>
                      </a:lnTo>
                      <a:lnTo>
                        <a:pt x="2016" y="258"/>
                      </a:lnTo>
                      <a:lnTo>
                        <a:pt x="2004" y="252"/>
                      </a:lnTo>
                      <a:lnTo>
                        <a:pt x="1992" y="246"/>
                      </a:lnTo>
                      <a:lnTo>
                        <a:pt x="1986" y="240"/>
                      </a:lnTo>
                      <a:lnTo>
                        <a:pt x="1962" y="210"/>
                      </a:lnTo>
                      <a:lnTo>
                        <a:pt x="1890" y="150"/>
                      </a:lnTo>
                      <a:lnTo>
                        <a:pt x="1782" y="84"/>
                      </a:lnTo>
                      <a:lnTo>
                        <a:pt x="1644" y="24"/>
                      </a:lnTo>
                      <a:lnTo>
                        <a:pt x="1452" y="0"/>
                      </a:lnTo>
                      <a:lnTo>
                        <a:pt x="1200" y="42"/>
                      </a:lnTo>
                      <a:lnTo>
                        <a:pt x="978" y="138"/>
                      </a:lnTo>
                      <a:lnTo>
                        <a:pt x="840" y="216"/>
                      </a:lnTo>
                      <a:lnTo>
                        <a:pt x="732" y="282"/>
                      </a:lnTo>
                      <a:lnTo>
                        <a:pt x="618" y="324"/>
                      </a:lnTo>
                      <a:lnTo>
                        <a:pt x="522" y="366"/>
                      </a:lnTo>
                      <a:lnTo>
                        <a:pt x="438" y="420"/>
                      </a:lnTo>
                      <a:lnTo>
                        <a:pt x="384" y="492"/>
                      </a:lnTo>
                      <a:lnTo>
                        <a:pt x="354" y="570"/>
                      </a:lnTo>
                      <a:lnTo>
                        <a:pt x="342" y="630"/>
                      </a:lnTo>
                      <a:lnTo>
                        <a:pt x="330" y="696"/>
                      </a:lnTo>
                      <a:lnTo>
                        <a:pt x="324" y="780"/>
                      </a:lnTo>
                      <a:lnTo>
                        <a:pt x="324" y="840"/>
                      </a:lnTo>
                      <a:lnTo>
                        <a:pt x="330" y="882"/>
                      </a:lnTo>
                      <a:lnTo>
                        <a:pt x="336" y="930"/>
                      </a:lnTo>
                      <a:lnTo>
                        <a:pt x="336" y="960"/>
                      </a:lnTo>
                      <a:lnTo>
                        <a:pt x="330" y="972"/>
                      </a:lnTo>
                      <a:lnTo>
                        <a:pt x="324" y="978"/>
                      </a:lnTo>
                      <a:lnTo>
                        <a:pt x="318" y="978"/>
                      </a:lnTo>
                      <a:lnTo>
                        <a:pt x="312" y="972"/>
                      </a:lnTo>
                      <a:lnTo>
                        <a:pt x="306" y="966"/>
                      </a:lnTo>
                      <a:lnTo>
                        <a:pt x="300" y="966"/>
                      </a:lnTo>
                      <a:lnTo>
                        <a:pt x="270" y="942"/>
                      </a:lnTo>
                      <a:lnTo>
                        <a:pt x="228" y="930"/>
                      </a:lnTo>
                      <a:lnTo>
                        <a:pt x="186" y="930"/>
                      </a:lnTo>
                      <a:lnTo>
                        <a:pt x="96" y="954"/>
                      </a:lnTo>
                      <a:lnTo>
                        <a:pt x="30" y="1014"/>
                      </a:lnTo>
                      <a:lnTo>
                        <a:pt x="0" y="1098"/>
                      </a:lnTo>
                      <a:lnTo>
                        <a:pt x="30" y="1188"/>
                      </a:lnTo>
                      <a:lnTo>
                        <a:pt x="96" y="1254"/>
                      </a:lnTo>
                      <a:lnTo>
                        <a:pt x="186" y="1278"/>
                      </a:lnTo>
                      <a:lnTo>
                        <a:pt x="264" y="1260"/>
                      </a:lnTo>
                      <a:lnTo>
                        <a:pt x="324" y="1212"/>
                      </a:lnTo>
                      <a:lnTo>
                        <a:pt x="366" y="1146"/>
                      </a:lnTo>
                      <a:lnTo>
                        <a:pt x="372" y="1146"/>
                      </a:lnTo>
                      <a:lnTo>
                        <a:pt x="378" y="1140"/>
                      </a:lnTo>
                      <a:lnTo>
                        <a:pt x="390" y="1146"/>
                      </a:lnTo>
                      <a:lnTo>
                        <a:pt x="396" y="1152"/>
                      </a:lnTo>
                      <a:lnTo>
                        <a:pt x="402" y="1170"/>
                      </a:lnTo>
                      <a:lnTo>
                        <a:pt x="402" y="1182"/>
                      </a:lnTo>
                      <a:lnTo>
                        <a:pt x="408" y="1206"/>
                      </a:lnTo>
                      <a:lnTo>
                        <a:pt x="426" y="1236"/>
                      </a:lnTo>
                      <a:lnTo>
                        <a:pt x="438" y="1272"/>
                      </a:lnTo>
                      <a:lnTo>
                        <a:pt x="456" y="1308"/>
                      </a:lnTo>
                      <a:lnTo>
                        <a:pt x="480" y="1344"/>
                      </a:lnTo>
                      <a:lnTo>
                        <a:pt x="498" y="1368"/>
                      </a:lnTo>
                      <a:lnTo>
                        <a:pt x="516" y="1386"/>
                      </a:lnTo>
                      <a:lnTo>
                        <a:pt x="540" y="1404"/>
                      </a:lnTo>
                      <a:lnTo>
                        <a:pt x="564" y="1440"/>
                      </a:lnTo>
                      <a:lnTo>
                        <a:pt x="600" y="1482"/>
                      </a:lnTo>
                      <a:lnTo>
                        <a:pt x="630" y="1530"/>
                      </a:lnTo>
                      <a:lnTo>
                        <a:pt x="660" y="1566"/>
                      </a:lnTo>
                      <a:lnTo>
                        <a:pt x="768" y="1656"/>
                      </a:lnTo>
                      <a:lnTo>
                        <a:pt x="1002" y="1788"/>
                      </a:lnTo>
                      <a:lnTo>
                        <a:pt x="1332" y="1866"/>
                      </a:lnTo>
                      <a:lnTo>
                        <a:pt x="1638" y="1842"/>
                      </a:lnTo>
                      <a:lnTo>
                        <a:pt x="1848" y="1770"/>
                      </a:lnTo>
                      <a:lnTo>
                        <a:pt x="2034" y="1662"/>
                      </a:lnTo>
                      <a:lnTo>
                        <a:pt x="2178" y="1518"/>
                      </a:lnTo>
                      <a:lnTo>
                        <a:pt x="2268" y="1362"/>
                      </a:lnTo>
                      <a:lnTo>
                        <a:pt x="2310" y="1236"/>
                      </a:lnTo>
                      <a:lnTo>
                        <a:pt x="2322" y="1116"/>
                      </a:lnTo>
                      <a:lnTo>
                        <a:pt x="2328" y="1002"/>
                      </a:lnTo>
                      <a:lnTo>
                        <a:pt x="2334" y="924"/>
                      </a:lnTo>
                      <a:lnTo>
                        <a:pt x="2340" y="894"/>
                      </a:lnTo>
                      <a:lnTo>
                        <a:pt x="2352" y="876"/>
                      </a:lnTo>
                      <a:lnTo>
                        <a:pt x="2334" y="858"/>
                      </a:lnTo>
                      <a:lnTo>
                        <a:pt x="2328" y="876"/>
                      </a:lnTo>
                      <a:lnTo>
                        <a:pt x="2310" y="912"/>
                      </a:lnTo>
                      <a:lnTo>
                        <a:pt x="2298" y="948"/>
                      </a:lnTo>
                      <a:lnTo>
                        <a:pt x="2298" y="984"/>
                      </a:lnTo>
                      <a:lnTo>
                        <a:pt x="2298" y="1026"/>
                      </a:lnTo>
                      <a:lnTo>
                        <a:pt x="2292" y="1092"/>
                      </a:lnTo>
                      <a:lnTo>
                        <a:pt x="2292" y="1152"/>
                      </a:lnTo>
                      <a:lnTo>
                        <a:pt x="2280" y="1218"/>
                      </a:lnTo>
                      <a:lnTo>
                        <a:pt x="2244" y="1338"/>
                      </a:lnTo>
                      <a:lnTo>
                        <a:pt x="2160" y="1494"/>
                      </a:lnTo>
                      <a:lnTo>
                        <a:pt x="2028" y="1632"/>
                      </a:lnTo>
                      <a:lnTo>
                        <a:pt x="1854" y="1746"/>
                      </a:lnTo>
                      <a:lnTo>
                        <a:pt x="1644" y="1812"/>
                      </a:lnTo>
                      <a:lnTo>
                        <a:pt x="1410" y="1836"/>
                      </a:lnTo>
                      <a:lnTo>
                        <a:pt x="1200" y="1818"/>
                      </a:lnTo>
                      <a:lnTo>
                        <a:pt x="1044" y="1776"/>
                      </a:lnTo>
                      <a:lnTo>
                        <a:pt x="924" y="1716"/>
                      </a:lnTo>
                      <a:lnTo>
                        <a:pt x="822" y="1650"/>
                      </a:lnTo>
                      <a:lnTo>
                        <a:pt x="732" y="1590"/>
                      </a:lnTo>
                      <a:lnTo>
                        <a:pt x="672" y="1536"/>
                      </a:lnTo>
                      <a:lnTo>
                        <a:pt x="642" y="1494"/>
                      </a:lnTo>
                      <a:lnTo>
                        <a:pt x="624" y="1464"/>
                      </a:lnTo>
                      <a:lnTo>
                        <a:pt x="612" y="1440"/>
                      </a:lnTo>
                      <a:lnTo>
                        <a:pt x="588" y="1416"/>
                      </a:lnTo>
                      <a:lnTo>
                        <a:pt x="558" y="1392"/>
                      </a:lnTo>
                      <a:lnTo>
                        <a:pt x="540" y="1368"/>
                      </a:lnTo>
                      <a:lnTo>
                        <a:pt x="516" y="1350"/>
                      </a:lnTo>
                      <a:lnTo>
                        <a:pt x="504" y="1326"/>
                      </a:lnTo>
                      <a:lnTo>
                        <a:pt x="492" y="1296"/>
                      </a:lnTo>
                      <a:lnTo>
                        <a:pt x="480" y="1278"/>
                      </a:lnTo>
                      <a:lnTo>
                        <a:pt x="468" y="1254"/>
                      </a:lnTo>
                      <a:lnTo>
                        <a:pt x="456" y="1236"/>
                      </a:lnTo>
                      <a:lnTo>
                        <a:pt x="438" y="1212"/>
                      </a:lnTo>
                      <a:lnTo>
                        <a:pt x="426" y="1182"/>
                      </a:lnTo>
                      <a:lnTo>
                        <a:pt x="420" y="1152"/>
                      </a:lnTo>
                      <a:lnTo>
                        <a:pt x="414" y="1134"/>
                      </a:lnTo>
                      <a:lnTo>
                        <a:pt x="414" y="1122"/>
                      </a:lnTo>
                      <a:lnTo>
                        <a:pt x="402" y="1116"/>
                      </a:lnTo>
                      <a:lnTo>
                        <a:pt x="378" y="1116"/>
                      </a:lnTo>
                      <a:lnTo>
                        <a:pt x="360" y="1116"/>
                      </a:lnTo>
                      <a:lnTo>
                        <a:pt x="348" y="1128"/>
                      </a:lnTo>
                      <a:lnTo>
                        <a:pt x="348" y="1134"/>
                      </a:lnTo>
                      <a:lnTo>
                        <a:pt x="318" y="1194"/>
                      </a:lnTo>
                      <a:lnTo>
                        <a:pt x="264" y="1242"/>
                      </a:lnTo>
                      <a:lnTo>
                        <a:pt x="186" y="1254"/>
                      </a:lnTo>
                      <a:lnTo>
                        <a:pt x="108" y="1236"/>
                      </a:lnTo>
                      <a:lnTo>
                        <a:pt x="48" y="1176"/>
                      </a:lnTo>
                      <a:lnTo>
                        <a:pt x="24" y="1098"/>
                      </a:lnTo>
                      <a:lnTo>
                        <a:pt x="48" y="1020"/>
                      </a:lnTo>
                      <a:lnTo>
                        <a:pt x="108" y="972"/>
                      </a:lnTo>
                      <a:lnTo>
                        <a:pt x="186" y="948"/>
                      </a:lnTo>
                      <a:lnTo>
                        <a:pt x="228" y="954"/>
                      </a:lnTo>
                      <a:lnTo>
                        <a:pt x="270" y="966"/>
                      </a:lnTo>
                      <a:lnTo>
                        <a:pt x="300" y="990"/>
                      </a:lnTo>
                      <a:lnTo>
                        <a:pt x="306" y="996"/>
                      </a:lnTo>
                      <a:lnTo>
                        <a:pt x="318" y="1002"/>
                      </a:lnTo>
                      <a:lnTo>
                        <a:pt x="336" y="1002"/>
                      </a:lnTo>
                      <a:lnTo>
                        <a:pt x="354" y="996"/>
                      </a:lnTo>
                      <a:lnTo>
                        <a:pt x="372" y="978"/>
                      </a:lnTo>
                      <a:lnTo>
                        <a:pt x="372" y="948"/>
                      </a:lnTo>
                      <a:lnTo>
                        <a:pt x="360" y="894"/>
                      </a:lnTo>
                      <a:lnTo>
                        <a:pt x="354" y="828"/>
                      </a:lnTo>
                      <a:lnTo>
                        <a:pt x="354" y="780"/>
                      </a:lnTo>
                      <a:lnTo>
                        <a:pt x="360" y="720"/>
                      </a:lnTo>
                      <a:lnTo>
                        <a:pt x="372" y="642"/>
                      </a:lnTo>
                      <a:lnTo>
                        <a:pt x="384" y="588"/>
                      </a:lnTo>
                      <a:lnTo>
                        <a:pt x="396" y="546"/>
                      </a:lnTo>
                      <a:lnTo>
                        <a:pt x="426" y="486"/>
                      </a:lnTo>
                      <a:lnTo>
                        <a:pt x="480" y="432"/>
                      </a:lnTo>
                      <a:lnTo>
                        <a:pt x="552" y="384"/>
                      </a:lnTo>
                      <a:lnTo>
                        <a:pt x="636" y="354"/>
                      </a:lnTo>
                      <a:lnTo>
                        <a:pt x="726" y="318"/>
                      </a:lnTo>
                      <a:lnTo>
                        <a:pt x="810" y="276"/>
                      </a:lnTo>
                      <a:lnTo>
                        <a:pt x="882" y="234"/>
                      </a:lnTo>
                      <a:lnTo>
                        <a:pt x="942" y="192"/>
                      </a:lnTo>
                      <a:lnTo>
                        <a:pt x="1020" y="150"/>
                      </a:lnTo>
                      <a:lnTo>
                        <a:pt x="1122" y="102"/>
                      </a:lnTo>
                      <a:lnTo>
                        <a:pt x="1230" y="60"/>
                      </a:lnTo>
                      <a:lnTo>
                        <a:pt x="1320" y="42"/>
                      </a:lnTo>
                      <a:lnTo>
                        <a:pt x="1392" y="30"/>
                      </a:lnTo>
                      <a:lnTo>
                        <a:pt x="1446" y="30"/>
                      </a:lnTo>
                      <a:lnTo>
                        <a:pt x="1518" y="30"/>
                      </a:lnTo>
                      <a:lnTo>
                        <a:pt x="1632" y="54"/>
                      </a:lnTo>
                      <a:lnTo>
                        <a:pt x="1776" y="114"/>
                      </a:lnTo>
                      <a:lnTo>
                        <a:pt x="1902" y="192"/>
                      </a:lnTo>
                      <a:lnTo>
                        <a:pt x="1962" y="252"/>
                      </a:lnTo>
                      <a:lnTo>
                        <a:pt x="1986" y="276"/>
                      </a:lnTo>
                      <a:lnTo>
                        <a:pt x="2004" y="282"/>
                      </a:lnTo>
                      <a:lnTo>
                        <a:pt x="2022" y="282"/>
                      </a:lnTo>
                      <a:lnTo>
                        <a:pt x="2034" y="276"/>
                      </a:lnTo>
                      <a:lnTo>
                        <a:pt x="2046" y="264"/>
                      </a:lnTo>
                      <a:lnTo>
                        <a:pt x="2052" y="252"/>
                      </a:lnTo>
                      <a:lnTo>
                        <a:pt x="2058" y="234"/>
                      </a:lnTo>
                      <a:close/>
                    </a:path>
                  </a:pathLst>
                </a:custGeom>
                <a:solidFill>
                  <a:srgbClr val="999979"/>
                </a:solidFill>
                <a:ln w="9525">
                  <a:noFill/>
                  <a:round/>
                  <a:headEnd/>
                  <a:tailEnd/>
                </a:ln>
              </p:spPr>
              <p:txBody>
                <a:bodyPr tIns="91440" bIns="91440"/>
                <a:lstStyle/>
                <a:p>
                  <a:endParaRPr lang="en-US"/>
                </a:p>
              </p:txBody>
            </p:sp>
            <p:sp>
              <p:nvSpPr>
                <p:cNvPr id="13764" name="Freeform 7"/>
                <p:cNvSpPr>
                  <a:spLocks/>
                </p:cNvSpPr>
                <p:nvPr/>
              </p:nvSpPr>
              <p:spPr bwMode="auto">
                <a:xfrm>
                  <a:off x="1694" y="1319"/>
                  <a:ext cx="2400" cy="1866"/>
                </a:xfrm>
                <a:custGeom>
                  <a:avLst/>
                  <a:gdLst>
                    <a:gd name="T0" fmla="*/ 2226 w 2400"/>
                    <a:gd name="T1" fmla="*/ 36 h 1866"/>
                    <a:gd name="T2" fmla="*/ 2292 w 2400"/>
                    <a:gd name="T3" fmla="*/ 336 h 1866"/>
                    <a:gd name="T4" fmla="*/ 2154 w 2400"/>
                    <a:gd name="T5" fmla="*/ 348 h 1866"/>
                    <a:gd name="T6" fmla="*/ 2118 w 2400"/>
                    <a:gd name="T7" fmla="*/ 414 h 1866"/>
                    <a:gd name="T8" fmla="*/ 2178 w 2400"/>
                    <a:gd name="T9" fmla="*/ 474 h 1866"/>
                    <a:gd name="T10" fmla="*/ 2202 w 2400"/>
                    <a:gd name="T11" fmla="*/ 564 h 1866"/>
                    <a:gd name="T12" fmla="*/ 2274 w 2400"/>
                    <a:gd name="T13" fmla="*/ 726 h 1866"/>
                    <a:gd name="T14" fmla="*/ 2316 w 2400"/>
                    <a:gd name="T15" fmla="*/ 750 h 1866"/>
                    <a:gd name="T16" fmla="*/ 2274 w 2400"/>
                    <a:gd name="T17" fmla="*/ 648 h 1866"/>
                    <a:gd name="T18" fmla="*/ 2214 w 2400"/>
                    <a:gd name="T19" fmla="*/ 510 h 1866"/>
                    <a:gd name="T20" fmla="*/ 2160 w 2400"/>
                    <a:gd name="T21" fmla="*/ 420 h 1866"/>
                    <a:gd name="T22" fmla="*/ 2154 w 2400"/>
                    <a:gd name="T23" fmla="*/ 384 h 1866"/>
                    <a:gd name="T24" fmla="*/ 2298 w 2400"/>
                    <a:gd name="T25" fmla="*/ 354 h 1866"/>
                    <a:gd name="T26" fmla="*/ 2316 w 2400"/>
                    <a:gd name="T27" fmla="*/ 48 h 1866"/>
                    <a:gd name="T28" fmla="*/ 2034 w 2400"/>
                    <a:gd name="T29" fmla="*/ 228 h 1866"/>
                    <a:gd name="T30" fmla="*/ 2004 w 2400"/>
                    <a:gd name="T31" fmla="*/ 252 h 1866"/>
                    <a:gd name="T32" fmla="*/ 1782 w 2400"/>
                    <a:gd name="T33" fmla="*/ 84 h 1866"/>
                    <a:gd name="T34" fmla="*/ 978 w 2400"/>
                    <a:gd name="T35" fmla="*/ 138 h 1866"/>
                    <a:gd name="T36" fmla="*/ 438 w 2400"/>
                    <a:gd name="T37" fmla="*/ 420 h 1866"/>
                    <a:gd name="T38" fmla="*/ 330 w 2400"/>
                    <a:gd name="T39" fmla="*/ 696 h 1866"/>
                    <a:gd name="T40" fmla="*/ 336 w 2400"/>
                    <a:gd name="T41" fmla="*/ 960 h 1866"/>
                    <a:gd name="T42" fmla="*/ 312 w 2400"/>
                    <a:gd name="T43" fmla="*/ 972 h 1866"/>
                    <a:gd name="T44" fmla="*/ 186 w 2400"/>
                    <a:gd name="T45" fmla="*/ 930 h 1866"/>
                    <a:gd name="T46" fmla="*/ 30 w 2400"/>
                    <a:gd name="T47" fmla="*/ 1188 h 1866"/>
                    <a:gd name="T48" fmla="*/ 366 w 2400"/>
                    <a:gd name="T49" fmla="*/ 1146 h 1866"/>
                    <a:gd name="T50" fmla="*/ 396 w 2400"/>
                    <a:gd name="T51" fmla="*/ 1152 h 1866"/>
                    <a:gd name="T52" fmla="*/ 438 w 2400"/>
                    <a:gd name="T53" fmla="*/ 1272 h 1866"/>
                    <a:gd name="T54" fmla="*/ 516 w 2400"/>
                    <a:gd name="T55" fmla="*/ 1386 h 1866"/>
                    <a:gd name="T56" fmla="*/ 660 w 2400"/>
                    <a:gd name="T57" fmla="*/ 1566 h 1866"/>
                    <a:gd name="T58" fmla="*/ 1638 w 2400"/>
                    <a:gd name="T59" fmla="*/ 1842 h 1866"/>
                    <a:gd name="T60" fmla="*/ 2310 w 2400"/>
                    <a:gd name="T61" fmla="*/ 1236 h 1866"/>
                    <a:gd name="T62" fmla="*/ 2340 w 2400"/>
                    <a:gd name="T63" fmla="*/ 894 h 1866"/>
                    <a:gd name="T64" fmla="*/ 2328 w 2400"/>
                    <a:gd name="T65" fmla="*/ 876 h 1866"/>
                    <a:gd name="T66" fmla="*/ 2292 w 2400"/>
                    <a:gd name="T67" fmla="*/ 1092 h 1866"/>
                    <a:gd name="T68" fmla="*/ 2160 w 2400"/>
                    <a:gd name="T69" fmla="*/ 1494 h 1866"/>
                    <a:gd name="T70" fmla="*/ 1200 w 2400"/>
                    <a:gd name="T71" fmla="*/ 1818 h 1866"/>
                    <a:gd name="T72" fmla="*/ 732 w 2400"/>
                    <a:gd name="T73" fmla="*/ 1590 h 1866"/>
                    <a:gd name="T74" fmla="*/ 588 w 2400"/>
                    <a:gd name="T75" fmla="*/ 1416 h 1866"/>
                    <a:gd name="T76" fmla="*/ 504 w 2400"/>
                    <a:gd name="T77" fmla="*/ 1326 h 1866"/>
                    <a:gd name="T78" fmla="*/ 438 w 2400"/>
                    <a:gd name="T79" fmla="*/ 1212 h 1866"/>
                    <a:gd name="T80" fmla="*/ 414 w 2400"/>
                    <a:gd name="T81" fmla="*/ 1122 h 1866"/>
                    <a:gd name="T82" fmla="*/ 348 w 2400"/>
                    <a:gd name="T83" fmla="*/ 1134 h 1866"/>
                    <a:gd name="T84" fmla="*/ 108 w 2400"/>
                    <a:gd name="T85" fmla="*/ 1236 h 1866"/>
                    <a:gd name="T86" fmla="*/ 186 w 2400"/>
                    <a:gd name="T87" fmla="*/ 948 h 1866"/>
                    <a:gd name="T88" fmla="*/ 306 w 2400"/>
                    <a:gd name="T89" fmla="*/ 996 h 1866"/>
                    <a:gd name="T90" fmla="*/ 372 w 2400"/>
                    <a:gd name="T91" fmla="*/ 948 h 1866"/>
                    <a:gd name="T92" fmla="*/ 360 w 2400"/>
                    <a:gd name="T93" fmla="*/ 720 h 1866"/>
                    <a:gd name="T94" fmla="*/ 480 w 2400"/>
                    <a:gd name="T95" fmla="*/ 432 h 1866"/>
                    <a:gd name="T96" fmla="*/ 810 w 2400"/>
                    <a:gd name="T97" fmla="*/ 276 h 1866"/>
                    <a:gd name="T98" fmla="*/ 1230 w 2400"/>
                    <a:gd name="T99" fmla="*/ 60 h 1866"/>
                    <a:gd name="T100" fmla="*/ 1518 w 2400"/>
                    <a:gd name="T101" fmla="*/ 30 h 1866"/>
                    <a:gd name="T102" fmla="*/ 1986 w 2400"/>
                    <a:gd name="T103" fmla="*/ 276 h 1866"/>
                    <a:gd name="T104" fmla="*/ 2046 w 2400"/>
                    <a:gd name="T105" fmla="*/ 264 h 18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400"/>
                    <a:gd name="T160" fmla="*/ 0 h 1866"/>
                    <a:gd name="T161" fmla="*/ 2400 w 2400"/>
                    <a:gd name="T162" fmla="*/ 1866 h 186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400" h="1866">
                      <a:moveTo>
                        <a:pt x="2058" y="234"/>
                      </a:moveTo>
                      <a:lnTo>
                        <a:pt x="2064" y="186"/>
                      </a:lnTo>
                      <a:lnTo>
                        <a:pt x="2088" y="114"/>
                      </a:lnTo>
                      <a:lnTo>
                        <a:pt x="2142" y="54"/>
                      </a:lnTo>
                      <a:lnTo>
                        <a:pt x="2226" y="36"/>
                      </a:lnTo>
                      <a:lnTo>
                        <a:pt x="2304" y="60"/>
                      </a:lnTo>
                      <a:lnTo>
                        <a:pt x="2364" y="126"/>
                      </a:lnTo>
                      <a:lnTo>
                        <a:pt x="2382" y="204"/>
                      </a:lnTo>
                      <a:lnTo>
                        <a:pt x="2352" y="282"/>
                      </a:lnTo>
                      <a:lnTo>
                        <a:pt x="2292" y="336"/>
                      </a:lnTo>
                      <a:lnTo>
                        <a:pt x="2244" y="348"/>
                      </a:lnTo>
                      <a:lnTo>
                        <a:pt x="2202" y="348"/>
                      </a:lnTo>
                      <a:lnTo>
                        <a:pt x="2172" y="348"/>
                      </a:lnTo>
                      <a:lnTo>
                        <a:pt x="2154" y="348"/>
                      </a:lnTo>
                      <a:lnTo>
                        <a:pt x="2142" y="354"/>
                      </a:lnTo>
                      <a:lnTo>
                        <a:pt x="2124" y="360"/>
                      </a:lnTo>
                      <a:lnTo>
                        <a:pt x="2118" y="378"/>
                      </a:lnTo>
                      <a:lnTo>
                        <a:pt x="2118" y="396"/>
                      </a:lnTo>
                      <a:lnTo>
                        <a:pt x="2118" y="414"/>
                      </a:lnTo>
                      <a:lnTo>
                        <a:pt x="2130" y="426"/>
                      </a:lnTo>
                      <a:lnTo>
                        <a:pt x="2154" y="450"/>
                      </a:lnTo>
                      <a:lnTo>
                        <a:pt x="2172" y="468"/>
                      </a:lnTo>
                      <a:lnTo>
                        <a:pt x="2178" y="474"/>
                      </a:lnTo>
                      <a:lnTo>
                        <a:pt x="2178" y="486"/>
                      </a:lnTo>
                      <a:lnTo>
                        <a:pt x="2178" y="498"/>
                      </a:lnTo>
                      <a:lnTo>
                        <a:pt x="2184" y="516"/>
                      </a:lnTo>
                      <a:lnTo>
                        <a:pt x="2196" y="546"/>
                      </a:lnTo>
                      <a:lnTo>
                        <a:pt x="2202" y="564"/>
                      </a:lnTo>
                      <a:lnTo>
                        <a:pt x="2220" y="606"/>
                      </a:lnTo>
                      <a:lnTo>
                        <a:pt x="2250" y="660"/>
                      </a:lnTo>
                      <a:lnTo>
                        <a:pt x="2268" y="696"/>
                      </a:lnTo>
                      <a:lnTo>
                        <a:pt x="2274" y="726"/>
                      </a:lnTo>
                      <a:lnTo>
                        <a:pt x="2286" y="762"/>
                      </a:lnTo>
                      <a:lnTo>
                        <a:pt x="2292" y="780"/>
                      </a:lnTo>
                      <a:lnTo>
                        <a:pt x="2322" y="768"/>
                      </a:lnTo>
                      <a:lnTo>
                        <a:pt x="2316" y="750"/>
                      </a:lnTo>
                      <a:lnTo>
                        <a:pt x="2304" y="726"/>
                      </a:lnTo>
                      <a:lnTo>
                        <a:pt x="2298" y="702"/>
                      </a:lnTo>
                      <a:lnTo>
                        <a:pt x="2292" y="690"/>
                      </a:lnTo>
                      <a:lnTo>
                        <a:pt x="2280" y="672"/>
                      </a:lnTo>
                      <a:lnTo>
                        <a:pt x="2274" y="648"/>
                      </a:lnTo>
                      <a:lnTo>
                        <a:pt x="2256" y="612"/>
                      </a:lnTo>
                      <a:lnTo>
                        <a:pt x="2238" y="564"/>
                      </a:lnTo>
                      <a:lnTo>
                        <a:pt x="2220" y="534"/>
                      </a:lnTo>
                      <a:lnTo>
                        <a:pt x="2214" y="510"/>
                      </a:lnTo>
                      <a:lnTo>
                        <a:pt x="2202" y="474"/>
                      </a:lnTo>
                      <a:lnTo>
                        <a:pt x="2196" y="456"/>
                      </a:lnTo>
                      <a:lnTo>
                        <a:pt x="2184" y="444"/>
                      </a:lnTo>
                      <a:lnTo>
                        <a:pt x="2172" y="432"/>
                      </a:lnTo>
                      <a:lnTo>
                        <a:pt x="2160" y="420"/>
                      </a:lnTo>
                      <a:lnTo>
                        <a:pt x="2154" y="414"/>
                      </a:lnTo>
                      <a:lnTo>
                        <a:pt x="2148" y="402"/>
                      </a:lnTo>
                      <a:lnTo>
                        <a:pt x="2142" y="390"/>
                      </a:lnTo>
                      <a:lnTo>
                        <a:pt x="2154" y="384"/>
                      </a:lnTo>
                      <a:lnTo>
                        <a:pt x="2166" y="372"/>
                      </a:lnTo>
                      <a:lnTo>
                        <a:pt x="2178" y="366"/>
                      </a:lnTo>
                      <a:lnTo>
                        <a:pt x="2208" y="372"/>
                      </a:lnTo>
                      <a:lnTo>
                        <a:pt x="2256" y="366"/>
                      </a:lnTo>
                      <a:lnTo>
                        <a:pt x="2298" y="354"/>
                      </a:lnTo>
                      <a:lnTo>
                        <a:pt x="2370" y="288"/>
                      </a:lnTo>
                      <a:lnTo>
                        <a:pt x="2400" y="204"/>
                      </a:lnTo>
                      <a:lnTo>
                        <a:pt x="2382" y="114"/>
                      </a:lnTo>
                      <a:lnTo>
                        <a:pt x="2316" y="48"/>
                      </a:lnTo>
                      <a:lnTo>
                        <a:pt x="2226" y="18"/>
                      </a:lnTo>
                      <a:lnTo>
                        <a:pt x="2130" y="36"/>
                      </a:lnTo>
                      <a:lnTo>
                        <a:pt x="2070" y="84"/>
                      </a:lnTo>
                      <a:lnTo>
                        <a:pt x="2040" y="156"/>
                      </a:lnTo>
                      <a:lnTo>
                        <a:pt x="2034" y="228"/>
                      </a:lnTo>
                      <a:lnTo>
                        <a:pt x="2028" y="234"/>
                      </a:lnTo>
                      <a:lnTo>
                        <a:pt x="2022" y="246"/>
                      </a:lnTo>
                      <a:lnTo>
                        <a:pt x="2016" y="258"/>
                      </a:lnTo>
                      <a:lnTo>
                        <a:pt x="2004" y="252"/>
                      </a:lnTo>
                      <a:lnTo>
                        <a:pt x="1992" y="246"/>
                      </a:lnTo>
                      <a:lnTo>
                        <a:pt x="1986" y="240"/>
                      </a:lnTo>
                      <a:lnTo>
                        <a:pt x="1962" y="210"/>
                      </a:lnTo>
                      <a:lnTo>
                        <a:pt x="1890" y="150"/>
                      </a:lnTo>
                      <a:lnTo>
                        <a:pt x="1782" y="84"/>
                      </a:lnTo>
                      <a:lnTo>
                        <a:pt x="1644" y="24"/>
                      </a:lnTo>
                      <a:lnTo>
                        <a:pt x="1452" y="0"/>
                      </a:lnTo>
                      <a:lnTo>
                        <a:pt x="1200" y="42"/>
                      </a:lnTo>
                      <a:lnTo>
                        <a:pt x="978" y="138"/>
                      </a:lnTo>
                      <a:lnTo>
                        <a:pt x="840" y="216"/>
                      </a:lnTo>
                      <a:lnTo>
                        <a:pt x="732" y="282"/>
                      </a:lnTo>
                      <a:lnTo>
                        <a:pt x="618" y="324"/>
                      </a:lnTo>
                      <a:lnTo>
                        <a:pt x="522" y="366"/>
                      </a:lnTo>
                      <a:lnTo>
                        <a:pt x="438" y="420"/>
                      </a:lnTo>
                      <a:lnTo>
                        <a:pt x="384" y="492"/>
                      </a:lnTo>
                      <a:lnTo>
                        <a:pt x="354" y="570"/>
                      </a:lnTo>
                      <a:lnTo>
                        <a:pt x="342" y="630"/>
                      </a:lnTo>
                      <a:lnTo>
                        <a:pt x="330" y="696"/>
                      </a:lnTo>
                      <a:lnTo>
                        <a:pt x="324" y="780"/>
                      </a:lnTo>
                      <a:lnTo>
                        <a:pt x="324" y="840"/>
                      </a:lnTo>
                      <a:lnTo>
                        <a:pt x="330" y="882"/>
                      </a:lnTo>
                      <a:lnTo>
                        <a:pt x="336" y="930"/>
                      </a:lnTo>
                      <a:lnTo>
                        <a:pt x="336" y="960"/>
                      </a:lnTo>
                      <a:lnTo>
                        <a:pt x="330" y="972"/>
                      </a:lnTo>
                      <a:lnTo>
                        <a:pt x="324" y="978"/>
                      </a:lnTo>
                      <a:lnTo>
                        <a:pt x="318" y="978"/>
                      </a:lnTo>
                      <a:lnTo>
                        <a:pt x="312" y="972"/>
                      </a:lnTo>
                      <a:lnTo>
                        <a:pt x="306" y="966"/>
                      </a:lnTo>
                      <a:lnTo>
                        <a:pt x="300" y="966"/>
                      </a:lnTo>
                      <a:lnTo>
                        <a:pt x="270" y="942"/>
                      </a:lnTo>
                      <a:lnTo>
                        <a:pt x="228" y="930"/>
                      </a:lnTo>
                      <a:lnTo>
                        <a:pt x="186" y="930"/>
                      </a:lnTo>
                      <a:lnTo>
                        <a:pt x="96" y="954"/>
                      </a:lnTo>
                      <a:lnTo>
                        <a:pt x="30" y="1014"/>
                      </a:lnTo>
                      <a:lnTo>
                        <a:pt x="0" y="1098"/>
                      </a:lnTo>
                      <a:lnTo>
                        <a:pt x="30" y="1188"/>
                      </a:lnTo>
                      <a:lnTo>
                        <a:pt x="96" y="1254"/>
                      </a:lnTo>
                      <a:lnTo>
                        <a:pt x="186" y="1278"/>
                      </a:lnTo>
                      <a:lnTo>
                        <a:pt x="264" y="1260"/>
                      </a:lnTo>
                      <a:lnTo>
                        <a:pt x="324" y="1212"/>
                      </a:lnTo>
                      <a:lnTo>
                        <a:pt x="366" y="1146"/>
                      </a:lnTo>
                      <a:lnTo>
                        <a:pt x="372" y="1146"/>
                      </a:lnTo>
                      <a:lnTo>
                        <a:pt x="378" y="1140"/>
                      </a:lnTo>
                      <a:lnTo>
                        <a:pt x="390" y="1146"/>
                      </a:lnTo>
                      <a:lnTo>
                        <a:pt x="396" y="1152"/>
                      </a:lnTo>
                      <a:lnTo>
                        <a:pt x="402" y="1170"/>
                      </a:lnTo>
                      <a:lnTo>
                        <a:pt x="402" y="1182"/>
                      </a:lnTo>
                      <a:lnTo>
                        <a:pt x="408" y="1206"/>
                      </a:lnTo>
                      <a:lnTo>
                        <a:pt x="426" y="1236"/>
                      </a:lnTo>
                      <a:lnTo>
                        <a:pt x="438" y="1272"/>
                      </a:lnTo>
                      <a:lnTo>
                        <a:pt x="456" y="1308"/>
                      </a:lnTo>
                      <a:lnTo>
                        <a:pt x="480" y="1344"/>
                      </a:lnTo>
                      <a:lnTo>
                        <a:pt x="498" y="1368"/>
                      </a:lnTo>
                      <a:lnTo>
                        <a:pt x="516" y="1386"/>
                      </a:lnTo>
                      <a:lnTo>
                        <a:pt x="540" y="1404"/>
                      </a:lnTo>
                      <a:lnTo>
                        <a:pt x="564" y="1440"/>
                      </a:lnTo>
                      <a:lnTo>
                        <a:pt x="600" y="1482"/>
                      </a:lnTo>
                      <a:lnTo>
                        <a:pt x="630" y="1530"/>
                      </a:lnTo>
                      <a:lnTo>
                        <a:pt x="660" y="1566"/>
                      </a:lnTo>
                      <a:lnTo>
                        <a:pt x="768" y="1656"/>
                      </a:lnTo>
                      <a:lnTo>
                        <a:pt x="1002" y="1788"/>
                      </a:lnTo>
                      <a:lnTo>
                        <a:pt x="1332" y="1866"/>
                      </a:lnTo>
                      <a:lnTo>
                        <a:pt x="1638" y="1842"/>
                      </a:lnTo>
                      <a:lnTo>
                        <a:pt x="1848" y="1770"/>
                      </a:lnTo>
                      <a:lnTo>
                        <a:pt x="2034" y="1662"/>
                      </a:lnTo>
                      <a:lnTo>
                        <a:pt x="2178" y="1518"/>
                      </a:lnTo>
                      <a:lnTo>
                        <a:pt x="2268" y="1362"/>
                      </a:lnTo>
                      <a:lnTo>
                        <a:pt x="2310" y="1236"/>
                      </a:lnTo>
                      <a:lnTo>
                        <a:pt x="2322" y="1116"/>
                      </a:lnTo>
                      <a:lnTo>
                        <a:pt x="2328" y="1002"/>
                      </a:lnTo>
                      <a:lnTo>
                        <a:pt x="2334" y="924"/>
                      </a:lnTo>
                      <a:lnTo>
                        <a:pt x="2340" y="894"/>
                      </a:lnTo>
                      <a:lnTo>
                        <a:pt x="2352" y="876"/>
                      </a:lnTo>
                      <a:lnTo>
                        <a:pt x="2334" y="858"/>
                      </a:lnTo>
                      <a:lnTo>
                        <a:pt x="2328" y="876"/>
                      </a:lnTo>
                      <a:lnTo>
                        <a:pt x="2310" y="912"/>
                      </a:lnTo>
                      <a:lnTo>
                        <a:pt x="2298" y="948"/>
                      </a:lnTo>
                      <a:lnTo>
                        <a:pt x="2298" y="984"/>
                      </a:lnTo>
                      <a:lnTo>
                        <a:pt x="2298" y="1026"/>
                      </a:lnTo>
                      <a:lnTo>
                        <a:pt x="2292" y="1092"/>
                      </a:lnTo>
                      <a:lnTo>
                        <a:pt x="2292" y="1152"/>
                      </a:lnTo>
                      <a:lnTo>
                        <a:pt x="2280" y="1218"/>
                      </a:lnTo>
                      <a:lnTo>
                        <a:pt x="2244" y="1338"/>
                      </a:lnTo>
                      <a:lnTo>
                        <a:pt x="2160" y="1494"/>
                      </a:lnTo>
                      <a:lnTo>
                        <a:pt x="2028" y="1632"/>
                      </a:lnTo>
                      <a:lnTo>
                        <a:pt x="1854" y="1746"/>
                      </a:lnTo>
                      <a:lnTo>
                        <a:pt x="1644" y="1812"/>
                      </a:lnTo>
                      <a:lnTo>
                        <a:pt x="1410" y="1836"/>
                      </a:lnTo>
                      <a:lnTo>
                        <a:pt x="1200" y="1818"/>
                      </a:lnTo>
                      <a:lnTo>
                        <a:pt x="1044" y="1776"/>
                      </a:lnTo>
                      <a:lnTo>
                        <a:pt x="924" y="1716"/>
                      </a:lnTo>
                      <a:lnTo>
                        <a:pt x="822" y="1650"/>
                      </a:lnTo>
                      <a:lnTo>
                        <a:pt x="732" y="1590"/>
                      </a:lnTo>
                      <a:lnTo>
                        <a:pt x="672" y="1536"/>
                      </a:lnTo>
                      <a:lnTo>
                        <a:pt x="642" y="1494"/>
                      </a:lnTo>
                      <a:lnTo>
                        <a:pt x="624" y="1464"/>
                      </a:lnTo>
                      <a:lnTo>
                        <a:pt x="612" y="1440"/>
                      </a:lnTo>
                      <a:lnTo>
                        <a:pt x="588" y="1416"/>
                      </a:lnTo>
                      <a:lnTo>
                        <a:pt x="558" y="1392"/>
                      </a:lnTo>
                      <a:lnTo>
                        <a:pt x="540" y="1368"/>
                      </a:lnTo>
                      <a:lnTo>
                        <a:pt x="516" y="1350"/>
                      </a:lnTo>
                      <a:lnTo>
                        <a:pt x="504" y="1326"/>
                      </a:lnTo>
                      <a:lnTo>
                        <a:pt x="492" y="1296"/>
                      </a:lnTo>
                      <a:lnTo>
                        <a:pt x="480" y="1278"/>
                      </a:lnTo>
                      <a:lnTo>
                        <a:pt x="468" y="1254"/>
                      </a:lnTo>
                      <a:lnTo>
                        <a:pt x="456" y="1236"/>
                      </a:lnTo>
                      <a:lnTo>
                        <a:pt x="438" y="1212"/>
                      </a:lnTo>
                      <a:lnTo>
                        <a:pt x="426" y="1182"/>
                      </a:lnTo>
                      <a:lnTo>
                        <a:pt x="420" y="1152"/>
                      </a:lnTo>
                      <a:lnTo>
                        <a:pt x="414" y="1134"/>
                      </a:lnTo>
                      <a:lnTo>
                        <a:pt x="414" y="1122"/>
                      </a:lnTo>
                      <a:lnTo>
                        <a:pt x="402" y="1116"/>
                      </a:lnTo>
                      <a:lnTo>
                        <a:pt x="378" y="1116"/>
                      </a:lnTo>
                      <a:lnTo>
                        <a:pt x="360" y="1116"/>
                      </a:lnTo>
                      <a:lnTo>
                        <a:pt x="348" y="1128"/>
                      </a:lnTo>
                      <a:lnTo>
                        <a:pt x="348" y="1134"/>
                      </a:lnTo>
                      <a:lnTo>
                        <a:pt x="318" y="1194"/>
                      </a:lnTo>
                      <a:lnTo>
                        <a:pt x="264" y="1242"/>
                      </a:lnTo>
                      <a:lnTo>
                        <a:pt x="186" y="1254"/>
                      </a:lnTo>
                      <a:lnTo>
                        <a:pt x="108" y="1236"/>
                      </a:lnTo>
                      <a:lnTo>
                        <a:pt x="48" y="1176"/>
                      </a:lnTo>
                      <a:lnTo>
                        <a:pt x="24" y="1098"/>
                      </a:lnTo>
                      <a:lnTo>
                        <a:pt x="48" y="1020"/>
                      </a:lnTo>
                      <a:lnTo>
                        <a:pt x="108" y="972"/>
                      </a:lnTo>
                      <a:lnTo>
                        <a:pt x="186" y="948"/>
                      </a:lnTo>
                      <a:lnTo>
                        <a:pt x="228" y="954"/>
                      </a:lnTo>
                      <a:lnTo>
                        <a:pt x="270" y="966"/>
                      </a:lnTo>
                      <a:lnTo>
                        <a:pt x="300" y="990"/>
                      </a:lnTo>
                      <a:lnTo>
                        <a:pt x="306" y="996"/>
                      </a:lnTo>
                      <a:lnTo>
                        <a:pt x="318" y="1002"/>
                      </a:lnTo>
                      <a:lnTo>
                        <a:pt x="336" y="1002"/>
                      </a:lnTo>
                      <a:lnTo>
                        <a:pt x="354" y="996"/>
                      </a:lnTo>
                      <a:lnTo>
                        <a:pt x="372" y="978"/>
                      </a:lnTo>
                      <a:lnTo>
                        <a:pt x="372" y="948"/>
                      </a:lnTo>
                      <a:lnTo>
                        <a:pt x="360" y="894"/>
                      </a:lnTo>
                      <a:lnTo>
                        <a:pt x="354" y="828"/>
                      </a:lnTo>
                      <a:lnTo>
                        <a:pt x="354" y="780"/>
                      </a:lnTo>
                      <a:lnTo>
                        <a:pt x="360" y="720"/>
                      </a:lnTo>
                      <a:lnTo>
                        <a:pt x="372" y="642"/>
                      </a:lnTo>
                      <a:lnTo>
                        <a:pt x="384" y="588"/>
                      </a:lnTo>
                      <a:lnTo>
                        <a:pt x="396" y="546"/>
                      </a:lnTo>
                      <a:lnTo>
                        <a:pt x="426" y="486"/>
                      </a:lnTo>
                      <a:lnTo>
                        <a:pt x="480" y="432"/>
                      </a:lnTo>
                      <a:lnTo>
                        <a:pt x="552" y="384"/>
                      </a:lnTo>
                      <a:lnTo>
                        <a:pt x="636" y="354"/>
                      </a:lnTo>
                      <a:lnTo>
                        <a:pt x="726" y="318"/>
                      </a:lnTo>
                      <a:lnTo>
                        <a:pt x="810" y="276"/>
                      </a:lnTo>
                      <a:lnTo>
                        <a:pt x="882" y="234"/>
                      </a:lnTo>
                      <a:lnTo>
                        <a:pt x="942" y="192"/>
                      </a:lnTo>
                      <a:lnTo>
                        <a:pt x="1020" y="150"/>
                      </a:lnTo>
                      <a:lnTo>
                        <a:pt x="1122" y="102"/>
                      </a:lnTo>
                      <a:lnTo>
                        <a:pt x="1230" y="60"/>
                      </a:lnTo>
                      <a:lnTo>
                        <a:pt x="1320" y="42"/>
                      </a:lnTo>
                      <a:lnTo>
                        <a:pt x="1392" y="30"/>
                      </a:lnTo>
                      <a:lnTo>
                        <a:pt x="1446" y="30"/>
                      </a:lnTo>
                      <a:lnTo>
                        <a:pt x="1518" y="30"/>
                      </a:lnTo>
                      <a:lnTo>
                        <a:pt x="1632" y="54"/>
                      </a:lnTo>
                      <a:lnTo>
                        <a:pt x="1776" y="114"/>
                      </a:lnTo>
                      <a:lnTo>
                        <a:pt x="1902" y="192"/>
                      </a:lnTo>
                      <a:lnTo>
                        <a:pt x="1962" y="252"/>
                      </a:lnTo>
                      <a:lnTo>
                        <a:pt x="1986" y="276"/>
                      </a:lnTo>
                      <a:lnTo>
                        <a:pt x="2004" y="282"/>
                      </a:lnTo>
                      <a:lnTo>
                        <a:pt x="2022" y="282"/>
                      </a:lnTo>
                      <a:lnTo>
                        <a:pt x="2034" y="276"/>
                      </a:lnTo>
                      <a:lnTo>
                        <a:pt x="2046" y="264"/>
                      </a:lnTo>
                      <a:lnTo>
                        <a:pt x="2052" y="252"/>
                      </a:lnTo>
                      <a:lnTo>
                        <a:pt x="2058" y="234"/>
                      </a:lnTo>
                    </a:path>
                  </a:pathLst>
                </a:custGeom>
                <a:noFill/>
                <a:ln w="9525">
                  <a:solidFill>
                    <a:srgbClr val="000000"/>
                  </a:solidFill>
                  <a:round/>
                  <a:headEnd/>
                  <a:tailEnd/>
                </a:ln>
              </p:spPr>
              <p:txBody>
                <a:bodyPr tIns="91440" bIns="91440"/>
                <a:lstStyle/>
                <a:p>
                  <a:endParaRPr lang="en-US"/>
                </a:p>
              </p:txBody>
            </p:sp>
            <p:sp>
              <p:nvSpPr>
                <p:cNvPr id="13765" name="Freeform 8"/>
                <p:cNvSpPr>
                  <a:spLocks/>
                </p:cNvSpPr>
                <p:nvPr/>
              </p:nvSpPr>
              <p:spPr bwMode="auto">
                <a:xfrm>
                  <a:off x="2204" y="2711"/>
                  <a:ext cx="108" cy="102"/>
                </a:xfrm>
                <a:custGeom>
                  <a:avLst/>
                  <a:gdLst>
                    <a:gd name="T0" fmla="*/ 0 w 108"/>
                    <a:gd name="T1" fmla="*/ 42 h 102"/>
                    <a:gd name="T2" fmla="*/ 24 w 108"/>
                    <a:gd name="T3" fmla="*/ 66 h 102"/>
                    <a:gd name="T4" fmla="*/ 24 w 108"/>
                    <a:gd name="T5" fmla="*/ 66 h 102"/>
                    <a:gd name="T6" fmla="*/ 24 w 108"/>
                    <a:gd name="T7" fmla="*/ 66 h 102"/>
                    <a:gd name="T8" fmla="*/ 24 w 108"/>
                    <a:gd name="T9" fmla="*/ 66 h 102"/>
                    <a:gd name="T10" fmla="*/ 24 w 108"/>
                    <a:gd name="T11" fmla="*/ 66 h 102"/>
                    <a:gd name="T12" fmla="*/ 24 w 108"/>
                    <a:gd name="T13" fmla="*/ 66 h 102"/>
                    <a:gd name="T14" fmla="*/ 18 w 108"/>
                    <a:gd name="T15" fmla="*/ 54 h 102"/>
                    <a:gd name="T16" fmla="*/ 18 w 108"/>
                    <a:gd name="T17" fmla="*/ 42 h 102"/>
                    <a:gd name="T18" fmla="*/ 24 w 108"/>
                    <a:gd name="T19" fmla="*/ 36 h 102"/>
                    <a:gd name="T20" fmla="*/ 24 w 108"/>
                    <a:gd name="T21" fmla="*/ 36 h 102"/>
                    <a:gd name="T22" fmla="*/ 30 w 108"/>
                    <a:gd name="T23" fmla="*/ 36 h 102"/>
                    <a:gd name="T24" fmla="*/ 42 w 108"/>
                    <a:gd name="T25" fmla="*/ 42 h 102"/>
                    <a:gd name="T26" fmla="*/ 54 w 108"/>
                    <a:gd name="T27" fmla="*/ 48 h 102"/>
                    <a:gd name="T28" fmla="*/ 54 w 108"/>
                    <a:gd name="T29" fmla="*/ 48 h 102"/>
                    <a:gd name="T30" fmla="*/ 60 w 108"/>
                    <a:gd name="T31" fmla="*/ 66 h 102"/>
                    <a:gd name="T32" fmla="*/ 66 w 108"/>
                    <a:gd name="T33" fmla="*/ 78 h 102"/>
                    <a:gd name="T34" fmla="*/ 60 w 108"/>
                    <a:gd name="T35" fmla="*/ 84 h 102"/>
                    <a:gd name="T36" fmla="*/ 60 w 108"/>
                    <a:gd name="T37" fmla="*/ 84 h 102"/>
                    <a:gd name="T38" fmla="*/ 54 w 108"/>
                    <a:gd name="T39" fmla="*/ 84 h 102"/>
                    <a:gd name="T40" fmla="*/ 42 w 108"/>
                    <a:gd name="T41" fmla="*/ 84 h 102"/>
                    <a:gd name="T42" fmla="*/ 30 w 108"/>
                    <a:gd name="T43" fmla="*/ 72 h 102"/>
                    <a:gd name="T44" fmla="*/ 30 w 108"/>
                    <a:gd name="T45" fmla="*/ 72 h 102"/>
                    <a:gd name="T46" fmla="*/ 30 w 108"/>
                    <a:gd name="T47" fmla="*/ 72 h 102"/>
                    <a:gd name="T48" fmla="*/ 30 w 108"/>
                    <a:gd name="T49" fmla="*/ 72 h 102"/>
                    <a:gd name="T50" fmla="*/ 30 w 108"/>
                    <a:gd name="T51" fmla="*/ 72 h 102"/>
                    <a:gd name="T52" fmla="*/ 30 w 108"/>
                    <a:gd name="T53" fmla="*/ 72 h 102"/>
                    <a:gd name="T54" fmla="*/ 54 w 108"/>
                    <a:gd name="T55" fmla="*/ 102 h 102"/>
                    <a:gd name="T56" fmla="*/ 108 w 108"/>
                    <a:gd name="T57" fmla="*/ 60 h 102"/>
                    <a:gd name="T58" fmla="*/ 54 w 108"/>
                    <a:gd name="T59" fmla="*/ 0 h 102"/>
                    <a:gd name="T60" fmla="*/ 0 w 108"/>
                    <a:gd name="T61" fmla="*/ 42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02"/>
                    <a:gd name="T95" fmla="*/ 108 w 10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02">
                      <a:moveTo>
                        <a:pt x="0" y="42"/>
                      </a:moveTo>
                      <a:lnTo>
                        <a:pt x="24" y="66"/>
                      </a:lnTo>
                      <a:lnTo>
                        <a:pt x="18" y="54"/>
                      </a:lnTo>
                      <a:lnTo>
                        <a:pt x="18" y="42"/>
                      </a:lnTo>
                      <a:lnTo>
                        <a:pt x="24" y="36"/>
                      </a:lnTo>
                      <a:lnTo>
                        <a:pt x="30" y="36"/>
                      </a:lnTo>
                      <a:lnTo>
                        <a:pt x="42" y="42"/>
                      </a:lnTo>
                      <a:lnTo>
                        <a:pt x="54" y="48"/>
                      </a:lnTo>
                      <a:lnTo>
                        <a:pt x="60" y="66"/>
                      </a:lnTo>
                      <a:lnTo>
                        <a:pt x="66" y="78"/>
                      </a:lnTo>
                      <a:lnTo>
                        <a:pt x="60" y="84"/>
                      </a:lnTo>
                      <a:lnTo>
                        <a:pt x="54" y="84"/>
                      </a:lnTo>
                      <a:lnTo>
                        <a:pt x="42" y="84"/>
                      </a:lnTo>
                      <a:lnTo>
                        <a:pt x="30" y="72"/>
                      </a:lnTo>
                      <a:lnTo>
                        <a:pt x="54" y="102"/>
                      </a:lnTo>
                      <a:lnTo>
                        <a:pt x="108" y="60"/>
                      </a:lnTo>
                      <a:lnTo>
                        <a:pt x="54" y="0"/>
                      </a:lnTo>
                      <a:lnTo>
                        <a:pt x="0" y="42"/>
                      </a:lnTo>
                      <a:close/>
                    </a:path>
                  </a:pathLst>
                </a:custGeom>
                <a:solidFill>
                  <a:srgbClr val="A5A5A5"/>
                </a:solidFill>
                <a:ln w="9525">
                  <a:noFill/>
                  <a:round/>
                  <a:headEnd/>
                  <a:tailEnd/>
                </a:ln>
              </p:spPr>
              <p:txBody>
                <a:bodyPr tIns="91440" bIns="91440"/>
                <a:lstStyle/>
                <a:p>
                  <a:endParaRPr lang="en-US"/>
                </a:p>
              </p:txBody>
            </p:sp>
            <p:sp>
              <p:nvSpPr>
                <p:cNvPr id="13766" name="Freeform 9"/>
                <p:cNvSpPr>
                  <a:spLocks/>
                </p:cNvSpPr>
                <p:nvPr/>
              </p:nvSpPr>
              <p:spPr bwMode="auto">
                <a:xfrm>
                  <a:off x="1268" y="2681"/>
                  <a:ext cx="396" cy="372"/>
                </a:xfrm>
                <a:custGeom>
                  <a:avLst/>
                  <a:gdLst>
                    <a:gd name="T0" fmla="*/ 396 w 396"/>
                    <a:gd name="T1" fmla="*/ 186 h 372"/>
                    <a:gd name="T2" fmla="*/ 372 w 396"/>
                    <a:gd name="T3" fmla="*/ 90 h 372"/>
                    <a:gd name="T4" fmla="*/ 300 w 396"/>
                    <a:gd name="T5" fmla="*/ 24 h 372"/>
                    <a:gd name="T6" fmla="*/ 198 w 396"/>
                    <a:gd name="T7" fmla="*/ 0 h 372"/>
                    <a:gd name="T8" fmla="*/ 198 w 396"/>
                    <a:gd name="T9" fmla="*/ 0 h 372"/>
                    <a:gd name="T10" fmla="*/ 96 w 396"/>
                    <a:gd name="T11" fmla="*/ 24 h 372"/>
                    <a:gd name="T12" fmla="*/ 24 w 396"/>
                    <a:gd name="T13" fmla="*/ 90 h 372"/>
                    <a:gd name="T14" fmla="*/ 0 w 396"/>
                    <a:gd name="T15" fmla="*/ 186 h 372"/>
                    <a:gd name="T16" fmla="*/ 0 w 396"/>
                    <a:gd name="T17" fmla="*/ 186 h 372"/>
                    <a:gd name="T18" fmla="*/ 24 w 396"/>
                    <a:gd name="T19" fmla="*/ 276 h 372"/>
                    <a:gd name="T20" fmla="*/ 96 w 396"/>
                    <a:gd name="T21" fmla="*/ 342 h 372"/>
                    <a:gd name="T22" fmla="*/ 198 w 396"/>
                    <a:gd name="T23" fmla="*/ 372 h 372"/>
                    <a:gd name="T24" fmla="*/ 198 w 396"/>
                    <a:gd name="T25" fmla="*/ 372 h 372"/>
                    <a:gd name="T26" fmla="*/ 300 w 396"/>
                    <a:gd name="T27" fmla="*/ 342 h 372"/>
                    <a:gd name="T28" fmla="*/ 372 w 396"/>
                    <a:gd name="T29" fmla="*/ 276 h 372"/>
                    <a:gd name="T30" fmla="*/ 396 w 396"/>
                    <a:gd name="T31" fmla="*/ 186 h 372"/>
                    <a:gd name="T32" fmla="*/ 396 w 396"/>
                    <a:gd name="T33" fmla="*/ 186 h 3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6"/>
                    <a:gd name="T52" fmla="*/ 0 h 372"/>
                    <a:gd name="T53" fmla="*/ 396 w 396"/>
                    <a:gd name="T54" fmla="*/ 372 h 3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6" h="372">
                      <a:moveTo>
                        <a:pt x="396" y="186"/>
                      </a:moveTo>
                      <a:lnTo>
                        <a:pt x="372" y="90"/>
                      </a:lnTo>
                      <a:lnTo>
                        <a:pt x="300" y="24"/>
                      </a:lnTo>
                      <a:lnTo>
                        <a:pt x="198" y="0"/>
                      </a:lnTo>
                      <a:lnTo>
                        <a:pt x="96" y="24"/>
                      </a:lnTo>
                      <a:lnTo>
                        <a:pt x="24" y="90"/>
                      </a:lnTo>
                      <a:lnTo>
                        <a:pt x="0" y="186"/>
                      </a:lnTo>
                      <a:lnTo>
                        <a:pt x="24" y="276"/>
                      </a:lnTo>
                      <a:lnTo>
                        <a:pt x="96" y="342"/>
                      </a:lnTo>
                      <a:lnTo>
                        <a:pt x="198" y="372"/>
                      </a:lnTo>
                      <a:lnTo>
                        <a:pt x="300" y="342"/>
                      </a:lnTo>
                      <a:lnTo>
                        <a:pt x="372" y="276"/>
                      </a:lnTo>
                      <a:lnTo>
                        <a:pt x="396" y="186"/>
                      </a:lnTo>
                      <a:close/>
                    </a:path>
                  </a:pathLst>
                </a:custGeom>
                <a:solidFill>
                  <a:srgbClr val="FA8086"/>
                </a:solidFill>
                <a:ln w="9525">
                  <a:noFill/>
                  <a:round/>
                  <a:headEnd/>
                  <a:tailEnd/>
                </a:ln>
              </p:spPr>
              <p:txBody>
                <a:bodyPr tIns="91440" bIns="91440"/>
                <a:lstStyle/>
                <a:p>
                  <a:endParaRPr lang="en-US"/>
                </a:p>
              </p:txBody>
            </p:sp>
            <p:sp>
              <p:nvSpPr>
                <p:cNvPr id="13767" name="Freeform 10"/>
                <p:cNvSpPr>
                  <a:spLocks/>
                </p:cNvSpPr>
                <p:nvPr/>
              </p:nvSpPr>
              <p:spPr bwMode="auto">
                <a:xfrm>
                  <a:off x="1268" y="2681"/>
                  <a:ext cx="396" cy="372"/>
                </a:xfrm>
                <a:custGeom>
                  <a:avLst/>
                  <a:gdLst>
                    <a:gd name="T0" fmla="*/ 396 w 396"/>
                    <a:gd name="T1" fmla="*/ 186 h 372"/>
                    <a:gd name="T2" fmla="*/ 372 w 396"/>
                    <a:gd name="T3" fmla="*/ 90 h 372"/>
                    <a:gd name="T4" fmla="*/ 300 w 396"/>
                    <a:gd name="T5" fmla="*/ 24 h 372"/>
                    <a:gd name="T6" fmla="*/ 198 w 396"/>
                    <a:gd name="T7" fmla="*/ 0 h 372"/>
                    <a:gd name="T8" fmla="*/ 198 w 396"/>
                    <a:gd name="T9" fmla="*/ 0 h 372"/>
                    <a:gd name="T10" fmla="*/ 96 w 396"/>
                    <a:gd name="T11" fmla="*/ 24 h 372"/>
                    <a:gd name="T12" fmla="*/ 24 w 396"/>
                    <a:gd name="T13" fmla="*/ 90 h 372"/>
                    <a:gd name="T14" fmla="*/ 0 w 396"/>
                    <a:gd name="T15" fmla="*/ 186 h 372"/>
                    <a:gd name="T16" fmla="*/ 0 w 396"/>
                    <a:gd name="T17" fmla="*/ 186 h 372"/>
                    <a:gd name="T18" fmla="*/ 24 w 396"/>
                    <a:gd name="T19" fmla="*/ 276 h 372"/>
                    <a:gd name="T20" fmla="*/ 96 w 396"/>
                    <a:gd name="T21" fmla="*/ 342 h 372"/>
                    <a:gd name="T22" fmla="*/ 198 w 396"/>
                    <a:gd name="T23" fmla="*/ 372 h 372"/>
                    <a:gd name="T24" fmla="*/ 198 w 396"/>
                    <a:gd name="T25" fmla="*/ 372 h 372"/>
                    <a:gd name="T26" fmla="*/ 300 w 396"/>
                    <a:gd name="T27" fmla="*/ 342 h 372"/>
                    <a:gd name="T28" fmla="*/ 372 w 396"/>
                    <a:gd name="T29" fmla="*/ 276 h 372"/>
                    <a:gd name="T30" fmla="*/ 396 w 396"/>
                    <a:gd name="T31" fmla="*/ 186 h 372"/>
                    <a:gd name="T32" fmla="*/ 396 w 396"/>
                    <a:gd name="T33" fmla="*/ 186 h 372"/>
                    <a:gd name="T34" fmla="*/ 396 w 396"/>
                    <a:gd name="T35" fmla="*/ 186 h 3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96"/>
                    <a:gd name="T55" fmla="*/ 0 h 372"/>
                    <a:gd name="T56" fmla="*/ 396 w 396"/>
                    <a:gd name="T57" fmla="*/ 372 h 3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96" h="372">
                      <a:moveTo>
                        <a:pt x="396" y="186"/>
                      </a:moveTo>
                      <a:lnTo>
                        <a:pt x="372" y="90"/>
                      </a:lnTo>
                      <a:lnTo>
                        <a:pt x="300" y="24"/>
                      </a:lnTo>
                      <a:lnTo>
                        <a:pt x="198" y="0"/>
                      </a:lnTo>
                      <a:lnTo>
                        <a:pt x="96" y="24"/>
                      </a:lnTo>
                      <a:lnTo>
                        <a:pt x="24" y="90"/>
                      </a:lnTo>
                      <a:lnTo>
                        <a:pt x="0" y="186"/>
                      </a:lnTo>
                      <a:lnTo>
                        <a:pt x="24" y="276"/>
                      </a:lnTo>
                      <a:lnTo>
                        <a:pt x="96" y="342"/>
                      </a:lnTo>
                      <a:lnTo>
                        <a:pt x="198" y="372"/>
                      </a:lnTo>
                      <a:lnTo>
                        <a:pt x="300" y="342"/>
                      </a:lnTo>
                      <a:lnTo>
                        <a:pt x="372" y="276"/>
                      </a:lnTo>
                      <a:lnTo>
                        <a:pt x="396" y="186"/>
                      </a:lnTo>
                    </a:path>
                  </a:pathLst>
                </a:custGeom>
                <a:noFill/>
                <a:ln w="9525">
                  <a:solidFill>
                    <a:srgbClr val="000000"/>
                  </a:solidFill>
                  <a:round/>
                  <a:headEnd/>
                  <a:tailEnd/>
                </a:ln>
              </p:spPr>
              <p:txBody>
                <a:bodyPr tIns="91440" bIns="91440"/>
                <a:lstStyle/>
                <a:p>
                  <a:endParaRPr lang="en-US"/>
                </a:p>
              </p:txBody>
            </p:sp>
            <p:sp>
              <p:nvSpPr>
                <p:cNvPr id="13768" name="Freeform 11"/>
                <p:cNvSpPr>
                  <a:spLocks/>
                </p:cNvSpPr>
                <p:nvPr/>
              </p:nvSpPr>
              <p:spPr bwMode="auto">
                <a:xfrm>
                  <a:off x="1340" y="2855"/>
                  <a:ext cx="36" cy="42"/>
                </a:xfrm>
                <a:custGeom>
                  <a:avLst/>
                  <a:gdLst>
                    <a:gd name="T0" fmla="*/ 36 w 36"/>
                    <a:gd name="T1" fmla="*/ 24 h 42"/>
                    <a:gd name="T2" fmla="*/ 36 w 36"/>
                    <a:gd name="T3" fmla="*/ 12 h 42"/>
                    <a:gd name="T4" fmla="*/ 30 w 36"/>
                    <a:gd name="T5" fmla="*/ 0 h 42"/>
                    <a:gd name="T6" fmla="*/ 18 w 36"/>
                    <a:gd name="T7" fmla="*/ 0 h 42"/>
                    <a:gd name="T8" fmla="*/ 18 w 36"/>
                    <a:gd name="T9" fmla="*/ 0 h 42"/>
                    <a:gd name="T10" fmla="*/ 12 w 36"/>
                    <a:gd name="T11" fmla="*/ 0 h 42"/>
                    <a:gd name="T12" fmla="*/ 6 w 36"/>
                    <a:gd name="T13" fmla="*/ 12 h 42"/>
                    <a:gd name="T14" fmla="*/ 0 w 36"/>
                    <a:gd name="T15" fmla="*/ 24 h 42"/>
                    <a:gd name="T16" fmla="*/ 0 w 36"/>
                    <a:gd name="T17" fmla="*/ 24 h 42"/>
                    <a:gd name="T18" fmla="*/ 6 w 36"/>
                    <a:gd name="T19" fmla="*/ 30 h 42"/>
                    <a:gd name="T20" fmla="*/ 12 w 36"/>
                    <a:gd name="T21" fmla="*/ 42 h 42"/>
                    <a:gd name="T22" fmla="*/ 18 w 36"/>
                    <a:gd name="T23" fmla="*/ 42 h 42"/>
                    <a:gd name="T24" fmla="*/ 18 w 36"/>
                    <a:gd name="T25" fmla="*/ 42 h 42"/>
                    <a:gd name="T26" fmla="*/ 30 w 36"/>
                    <a:gd name="T27" fmla="*/ 42 h 42"/>
                    <a:gd name="T28" fmla="*/ 36 w 36"/>
                    <a:gd name="T29" fmla="*/ 30 h 42"/>
                    <a:gd name="T30" fmla="*/ 36 w 36"/>
                    <a:gd name="T31" fmla="*/ 24 h 42"/>
                    <a:gd name="T32" fmla="*/ 36 w 36"/>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36" y="24"/>
                      </a:moveTo>
                      <a:lnTo>
                        <a:pt x="36" y="12"/>
                      </a:lnTo>
                      <a:lnTo>
                        <a:pt x="30" y="0"/>
                      </a:lnTo>
                      <a:lnTo>
                        <a:pt x="18" y="0"/>
                      </a:lnTo>
                      <a:lnTo>
                        <a:pt x="12" y="0"/>
                      </a:lnTo>
                      <a:lnTo>
                        <a:pt x="6" y="12"/>
                      </a:lnTo>
                      <a:lnTo>
                        <a:pt x="0" y="24"/>
                      </a:lnTo>
                      <a:lnTo>
                        <a:pt x="6" y="30"/>
                      </a:lnTo>
                      <a:lnTo>
                        <a:pt x="12" y="42"/>
                      </a:lnTo>
                      <a:lnTo>
                        <a:pt x="18" y="42"/>
                      </a:lnTo>
                      <a:lnTo>
                        <a:pt x="30" y="42"/>
                      </a:lnTo>
                      <a:lnTo>
                        <a:pt x="36" y="30"/>
                      </a:lnTo>
                      <a:lnTo>
                        <a:pt x="36" y="24"/>
                      </a:lnTo>
                      <a:close/>
                    </a:path>
                  </a:pathLst>
                </a:custGeom>
                <a:solidFill>
                  <a:srgbClr val="FA8086"/>
                </a:solidFill>
                <a:ln w="9525">
                  <a:noFill/>
                  <a:round/>
                  <a:headEnd/>
                  <a:tailEnd/>
                </a:ln>
              </p:spPr>
              <p:txBody>
                <a:bodyPr tIns="91440" bIns="91440"/>
                <a:lstStyle/>
                <a:p>
                  <a:endParaRPr lang="en-US"/>
                </a:p>
              </p:txBody>
            </p:sp>
            <p:sp>
              <p:nvSpPr>
                <p:cNvPr id="13769" name="Freeform 12"/>
                <p:cNvSpPr>
                  <a:spLocks/>
                </p:cNvSpPr>
                <p:nvPr/>
              </p:nvSpPr>
              <p:spPr bwMode="auto">
                <a:xfrm>
                  <a:off x="1340" y="2855"/>
                  <a:ext cx="36" cy="42"/>
                </a:xfrm>
                <a:custGeom>
                  <a:avLst/>
                  <a:gdLst>
                    <a:gd name="T0" fmla="*/ 36 w 36"/>
                    <a:gd name="T1" fmla="*/ 24 h 42"/>
                    <a:gd name="T2" fmla="*/ 36 w 36"/>
                    <a:gd name="T3" fmla="*/ 12 h 42"/>
                    <a:gd name="T4" fmla="*/ 30 w 36"/>
                    <a:gd name="T5" fmla="*/ 0 h 42"/>
                    <a:gd name="T6" fmla="*/ 18 w 36"/>
                    <a:gd name="T7" fmla="*/ 0 h 42"/>
                    <a:gd name="T8" fmla="*/ 18 w 36"/>
                    <a:gd name="T9" fmla="*/ 0 h 42"/>
                    <a:gd name="T10" fmla="*/ 12 w 36"/>
                    <a:gd name="T11" fmla="*/ 0 h 42"/>
                    <a:gd name="T12" fmla="*/ 6 w 36"/>
                    <a:gd name="T13" fmla="*/ 12 h 42"/>
                    <a:gd name="T14" fmla="*/ 0 w 36"/>
                    <a:gd name="T15" fmla="*/ 24 h 42"/>
                    <a:gd name="T16" fmla="*/ 0 w 36"/>
                    <a:gd name="T17" fmla="*/ 24 h 42"/>
                    <a:gd name="T18" fmla="*/ 6 w 36"/>
                    <a:gd name="T19" fmla="*/ 30 h 42"/>
                    <a:gd name="T20" fmla="*/ 12 w 36"/>
                    <a:gd name="T21" fmla="*/ 42 h 42"/>
                    <a:gd name="T22" fmla="*/ 18 w 36"/>
                    <a:gd name="T23" fmla="*/ 42 h 42"/>
                    <a:gd name="T24" fmla="*/ 18 w 36"/>
                    <a:gd name="T25" fmla="*/ 42 h 42"/>
                    <a:gd name="T26" fmla="*/ 30 w 36"/>
                    <a:gd name="T27" fmla="*/ 42 h 42"/>
                    <a:gd name="T28" fmla="*/ 36 w 36"/>
                    <a:gd name="T29" fmla="*/ 30 h 42"/>
                    <a:gd name="T30" fmla="*/ 36 w 36"/>
                    <a:gd name="T31" fmla="*/ 24 h 42"/>
                    <a:gd name="T32" fmla="*/ 36 w 36"/>
                    <a:gd name="T33" fmla="*/ 24 h 42"/>
                    <a:gd name="T34" fmla="*/ 36 w 36"/>
                    <a:gd name="T35" fmla="*/ 24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2"/>
                    <a:gd name="T56" fmla="*/ 36 w 3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2">
                      <a:moveTo>
                        <a:pt x="36" y="24"/>
                      </a:moveTo>
                      <a:lnTo>
                        <a:pt x="36" y="12"/>
                      </a:lnTo>
                      <a:lnTo>
                        <a:pt x="30" y="0"/>
                      </a:lnTo>
                      <a:lnTo>
                        <a:pt x="18" y="0"/>
                      </a:lnTo>
                      <a:lnTo>
                        <a:pt x="12" y="0"/>
                      </a:lnTo>
                      <a:lnTo>
                        <a:pt x="6" y="12"/>
                      </a:lnTo>
                      <a:lnTo>
                        <a:pt x="0" y="24"/>
                      </a:lnTo>
                      <a:lnTo>
                        <a:pt x="6" y="30"/>
                      </a:lnTo>
                      <a:lnTo>
                        <a:pt x="12" y="42"/>
                      </a:lnTo>
                      <a:lnTo>
                        <a:pt x="18" y="42"/>
                      </a:lnTo>
                      <a:lnTo>
                        <a:pt x="30" y="42"/>
                      </a:lnTo>
                      <a:lnTo>
                        <a:pt x="36" y="30"/>
                      </a:lnTo>
                      <a:lnTo>
                        <a:pt x="36" y="24"/>
                      </a:lnTo>
                    </a:path>
                  </a:pathLst>
                </a:custGeom>
                <a:noFill/>
                <a:ln w="9525">
                  <a:solidFill>
                    <a:srgbClr val="000000"/>
                  </a:solidFill>
                  <a:round/>
                  <a:headEnd/>
                  <a:tailEnd/>
                </a:ln>
              </p:spPr>
              <p:txBody>
                <a:bodyPr tIns="91440" bIns="91440"/>
                <a:lstStyle/>
                <a:p>
                  <a:endParaRPr lang="en-US"/>
                </a:p>
              </p:txBody>
            </p:sp>
            <p:sp>
              <p:nvSpPr>
                <p:cNvPr id="13770" name="Freeform 13"/>
                <p:cNvSpPr>
                  <a:spLocks/>
                </p:cNvSpPr>
                <p:nvPr/>
              </p:nvSpPr>
              <p:spPr bwMode="auto">
                <a:xfrm>
                  <a:off x="1376" y="2927"/>
                  <a:ext cx="42" cy="36"/>
                </a:xfrm>
                <a:custGeom>
                  <a:avLst/>
                  <a:gdLst>
                    <a:gd name="T0" fmla="*/ 36 w 42"/>
                    <a:gd name="T1" fmla="*/ 6 h 36"/>
                    <a:gd name="T2" fmla="*/ 24 w 42"/>
                    <a:gd name="T3" fmla="*/ 0 h 36"/>
                    <a:gd name="T4" fmla="*/ 18 w 42"/>
                    <a:gd name="T5" fmla="*/ 0 h 36"/>
                    <a:gd name="T6" fmla="*/ 6 w 42"/>
                    <a:gd name="T7" fmla="*/ 6 h 36"/>
                    <a:gd name="T8" fmla="*/ 6 w 42"/>
                    <a:gd name="T9" fmla="*/ 6 h 36"/>
                    <a:gd name="T10" fmla="*/ 0 w 42"/>
                    <a:gd name="T11" fmla="*/ 12 h 36"/>
                    <a:gd name="T12" fmla="*/ 6 w 42"/>
                    <a:gd name="T13" fmla="*/ 24 h 36"/>
                    <a:gd name="T14" fmla="*/ 12 w 42"/>
                    <a:gd name="T15" fmla="*/ 30 h 36"/>
                    <a:gd name="T16" fmla="*/ 12 w 42"/>
                    <a:gd name="T17" fmla="*/ 30 h 36"/>
                    <a:gd name="T18" fmla="*/ 18 w 42"/>
                    <a:gd name="T19" fmla="*/ 36 h 36"/>
                    <a:gd name="T20" fmla="*/ 30 w 42"/>
                    <a:gd name="T21" fmla="*/ 36 h 36"/>
                    <a:gd name="T22" fmla="*/ 36 w 42"/>
                    <a:gd name="T23" fmla="*/ 36 h 36"/>
                    <a:gd name="T24" fmla="*/ 36 w 42"/>
                    <a:gd name="T25" fmla="*/ 36 h 36"/>
                    <a:gd name="T26" fmla="*/ 42 w 42"/>
                    <a:gd name="T27" fmla="*/ 24 h 36"/>
                    <a:gd name="T28" fmla="*/ 42 w 42"/>
                    <a:gd name="T29" fmla="*/ 18 h 36"/>
                    <a:gd name="T30" fmla="*/ 36 w 42"/>
                    <a:gd name="T31" fmla="*/ 6 h 36"/>
                    <a:gd name="T32" fmla="*/ 36 w 42"/>
                    <a:gd name="T33" fmla="*/ 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6" y="6"/>
                      </a:moveTo>
                      <a:lnTo>
                        <a:pt x="24" y="0"/>
                      </a:lnTo>
                      <a:lnTo>
                        <a:pt x="18" y="0"/>
                      </a:lnTo>
                      <a:lnTo>
                        <a:pt x="6" y="6"/>
                      </a:lnTo>
                      <a:lnTo>
                        <a:pt x="0" y="12"/>
                      </a:lnTo>
                      <a:lnTo>
                        <a:pt x="6" y="24"/>
                      </a:lnTo>
                      <a:lnTo>
                        <a:pt x="12" y="30"/>
                      </a:lnTo>
                      <a:lnTo>
                        <a:pt x="18" y="36"/>
                      </a:lnTo>
                      <a:lnTo>
                        <a:pt x="30" y="36"/>
                      </a:lnTo>
                      <a:lnTo>
                        <a:pt x="36" y="36"/>
                      </a:lnTo>
                      <a:lnTo>
                        <a:pt x="42" y="24"/>
                      </a:lnTo>
                      <a:lnTo>
                        <a:pt x="42" y="18"/>
                      </a:lnTo>
                      <a:lnTo>
                        <a:pt x="36" y="6"/>
                      </a:lnTo>
                      <a:close/>
                    </a:path>
                  </a:pathLst>
                </a:custGeom>
                <a:solidFill>
                  <a:srgbClr val="FA8086"/>
                </a:solidFill>
                <a:ln w="9525">
                  <a:noFill/>
                  <a:round/>
                  <a:headEnd/>
                  <a:tailEnd/>
                </a:ln>
              </p:spPr>
              <p:txBody>
                <a:bodyPr tIns="91440" bIns="91440"/>
                <a:lstStyle/>
                <a:p>
                  <a:endParaRPr lang="en-US"/>
                </a:p>
              </p:txBody>
            </p:sp>
            <p:sp>
              <p:nvSpPr>
                <p:cNvPr id="13771" name="Freeform 14"/>
                <p:cNvSpPr>
                  <a:spLocks/>
                </p:cNvSpPr>
                <p:nvPr/>
              </p:nvSpPr>
              <p:spPr bwMode="auto">
                <a:xfrm>
                  <a:off x="1376" y="2927"/>
                  <a:ext cx="42" cy="36"/>
                </a:xfrm>
                <a:custGeom>
                  <a:avLst/>
                  <a:gdLst>
                    <a:gd name="T0" fmla="*/ 36 w 42"/>
                    <a:gd name="T1" fmla="*/ 6 h 36"/>
                    <a:gd name="T2" fmla="*/ 24 w 42"/>
                    <a:gd name="T3" fmla="*/ 0 h 36"/>
                    <a:gd name="T4" fmla="*/ 18 w 42"/>
                    <a:gd name="T5" fmla="*/ 0 h 36"/>
                    <a:gd name="T6" fmla="*/ 6 w 42"/>
                    <a:gd name="T7" fmla="*/ 6 h 36"/>
                    <a:gd name="T8" fmla="*/ 6 w 42"/>
                    <a:gd name="T9" fmla="*/ 6 h 36"/>
                    <a:gd name="T10" fmla="*/ 0 w 42"/>
                    <a:gd name="T11" fmla="*/ 12 h 36"/>
                    <a:gd name="T12" fmla="*/ 6 w 42"/>
                    <a:gd name="T13" fmla="*/ 24 h 36"/>
                    <a:gd name="T14" fmla="*/ 12 w 42"/>
                    <a:gd name="T15" fmla="*/ 30 h 36"/>
                    <a:gd name="T16" fmla="*/ 12 w 42"/>
                    <a:gd name="T17" fmla="*/ 30 h 36"/>
                    <a:gd name="T18" fmla="*/ 18 w 42"/>
                    <a:gd name="T19" fmla="*/ 36 h 36"/>
                    <a:gd name="T20" fmla="*/ 30 w 42"/>
                    <a:gd name="T21" fmla="*/ 36 h 36"/>
                    <a:gd name="T22" fmla="*/ 36 w 42"/>
                    <a:gd name="T23" fmla="*/ 36 h 36"/>
                    <a:gd name="T24" fmla="*/ 36 w 42"/>
                    <a:gd name="T25" fmla="*/ 36 h 36"/>
                    <a:gd name="T26" fmla="*/ 42 w 42"/>
                    <a:gd name="T27" fmla="*/ 24 h 36"/>
                    <a:gd name="T28" fmla="*/ 42 w 42"/>
                    <a:gd name="T29" fmla="*/ 18 h 36"/>
                    <a:gd name="T30" fmla="*/ 36 w 42"/>
                    <a:gd name="T31" fmla="*/ 6 h 36"/>
                    <a:gd name="T32" fmla="*/ 36 w 42"/>
                    <a:gd name="T33" fmla="*/ 6 h 36"/>
                    <a:gd name="T34" fmla="*/ 36 w 4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36"/>
                    <a:gd name="T56" fmla="*/ 42 w 42"/>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36">
                      <a:moveTo>
                        <a:pt x="36" y="6"/>
                      </a:moveTo>
                      <a:lnTo>
                        <a:pt x="24" y="0"/>
                      </a:lnTo>
                      <a:lnTo>
                        <a:pt x="18" y="0"/>
                      </a:lnTo>
                      <a:lnTo>
                        <a:pt x="6" y="6"/>
                      </a:lnTo>
                      <a:lnTo>
                        <a:pt x="0" y="12"/>
                      </a:lnTo>
                      <a:lnTo>
                        <a:pt x="6" y="24"/>
                      </a:lnTo>
                      <a:lnTo>
                        <a:pt x="12" y="30"/>
                      </a:lnTo>
                      <a:lnTo>
                        <a:pt x="18" y="36"/>
                      </a:lnTo>
                      <a:lnTo>
                        <a:pt x="30" y="36"/>
                      </a:lnTo>
                      <a:lnTo>
                        <a:pt x="36" y="36"/>
                      </a:lnTo>
                      <a:lnTo>
                        <a:pt x="42" y="24"/>
                      </a:lnTo>
                      <a:lnTo>
                        <a:pt x="42" y="18"/>
                      </a:lnTo>
                      <a:lnTo>
                        <a:pt x="36" y="6"/>
                      </a:lnTo>
                    </a:path>
                  </a:pathLst>
                </a:custGeom>
                <a:noFill/>
                <a:ln w="9525">
                  <a:solidFill>
                    <a:srgbClr val="000000"/>
                  </a:solidFill>
                  <a:round/>
                  <a:headEnd/>
                  <a:tailEnd/>
                </a:ln>
              </p:spPr>
              <p:txBody>
                <a:bodyPr tIns="91440" bIns="91440"/>
                <a:lstStyle/>
                <a:p>
                  <a:endParaRPr lang="en-US"/>
                </a:p>
              </p:txBody>
            </p:sp>
            <p:sp>
              <p:nvSpPr>
                <p:cNvPr id="13772" name="Freeform 15"/>
                <p:cNvSpPr>
                  <a:spLocks/>
                </p:cNvSpPr>
                <p:nvPr/>
              </p:nvSpPr>
              <p:spPr bwMode="auto">
                <a:xfrm>
                  <a:off x="1454" y="2951"/>
                  <a:ext cx="48" cy="36"/>
                </a:xfrm>
                <a:custGeom>
                  <a:avLst/>
                  <a:gdLst>
                    <a:gd name="T0" fmla="*/ 24 w 48"/>
                    <a:gd name="T1" fmla="*/ 0 h 36"/>
                    <a:gd name="T2" fmla="*/ 12 w 48"/>
                    <a:gd name="T3" fmla="*/ 0 h 36"/>
                    <a:gd name="T4" fmla="*/ 6 w 48"/>
                    <a:gd name="T5" fmla="*/ 6 h 36"/>
                    <a:gd name="T6" fmla="*/ 0 w 48"/>
                    <a:gd name="T7" fmla="*/ 18 h 36"/>
                    <a:gd name="T8" fmla="*/ 0 w 48"/>
                    <a:gd name="T9" fmla="*/ 18 h 36"/>
                    <a:gd name="T10" fmla="*/ 6 w 48"/>
                    <a:gd name="T11" fmla="*/ 24 h 36"/>
                    <a:gd name="T12" fmla="*/ 12 w 48"/>
                    <a:gd name="T13" fmla="*/ 30 h 36"/>
                    <a:gd name="T14" fmla="*/ 24 w 48"/>
                    <a:gd name="T15" fmla="*/ 36 h 36"/>
                    <a:gd name="T16" fmla="*/ 24 w 48"/>
                    <a:gd name="T17" fmla="*/ 36 h 36"/>
                    <a:gd name="T18" fmla="*/ 36 w 48"/>
                    <a:gd name="T19" fmla="*/ 30 h 36"/>
                    <a:gd name="T20" fmla="*/ 42 w 48"/>
                    <a:gd name="T21" fmla="*/ 24 h 36"/>
                    <a:gd name="T22" fmla="*/ 48 w 48"/>
                    <a:gd name="T23" fmla="*/ 18 h 36"/>
                    <a:gd name="T24" fmla="*/ 48 w 48"/>
                    <a:gd name="T25" fmla="*/ 18 h 36"/>
                    <a:gd name="T26" fmla="*/ 42 w 48"/>
                    <a:gd name="T27" fmla="*/ 6 h 36"/>
                    <a:gd name="T28" fmla="*/ 36 w 48"/>
                    <a:gd name="T29" fmla="*/ 0 h 36"/>
                    <a:gd name="T30" fmla="*/ 24 w 48"/>
                    <a:gd name="T31" fmla="*/ 0 h 36"/>
                    <a:gd name="T32" fmla="*/ 24 w 48"/>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24" y="0"/>
                      </a:moveTo>
                      <a:lnTo>
                        <a:pt x="12" y="0"/>
                      </a:lnTo>
                      <a:lnTo>
                        <a:pt x="6" y="6"/>
                      </a:lnTo>
                      <a:lnTo>
                        <a:pt x="0" y="18"/>
                      </a:lnTo>
                      <a:lnTo>
                        <a:pt x="6" y="24"/>
                      </a:lnTo>
                      <a:lnTo>
                        <a:pt x="12" y="30"/>
                      </a:lnTo>
                      <a:lnTo>
                        <a:pt x="24" y="36"/>
                      </a:lnTo>
                      <a:lnTo>
                        <a:pt x="36" y="30"/>
                      </a:lnTo>
                      <a:lnTo>
                        <a:pt x="42" y="24"/>
                      </a:lnTo>
                      <a:lnTo>
                        <a:pt x="48" y="18"/>
                      </a:lnTo>
                      <a:lnTo>
                        <a:pt x="42" y="6"/>
                      </a:lnTo>
                      <a:lnTo>
                        <a:pt x="36" y="0"/>
                      </a:lnTo>
                      <a:lnTo>
                        <a:pt x="24" y="0"/>
                      </a:lnTo>
                      <a:close/>
                    </a:path>
                  </a:pathLst>
                </a:custGeom>
                <a:solidFill>
                  <a:srgbClr val="FA8086"/>
                </a:solidFill>
                <a:ln w="9525">
                  <a:noFill/>
                  <a:round/>
                  <a:headEnd/>
                  <a:tailEnd/>
                </a:ln>
              </p:spPr>
              <p:txBody>
                <a:bodyPr tIns="91440" bIns="91440"/>
                <a:lstStyle/>
                <a:p>
                  <a:endParaRPr lang="en-US"/>
                </a:p>
              </p:txBody>
            </p:sp>
            <p:sp>
              <p:nvSpPr>
                <p:cNvPr id="13773" name="Freeform 16"/>
                <p:cNvSpPr>
                  <a:spLocks/>
                </p:cNvSpPr>
                <p:nvPr/>
              </p:nvSpPr>
              <p:spPr bwMode="auto">
                <a:xfrm>
                  <a:off x="1454" y="2951"/>
                  <a:ext cx="48" cy="36"/>
                </a:xfrm>
                <a:custGeom>
                  <a:avLst/>
                  <a:gdLst>
                    <a:gd name="T0" fmla="*/ 24 w 48"/>
                    <a:gd name="T1" fmla="*/ 0 h 36"/>
                    <a:gd name="T2" fmla="*/ 12 w 48"/>
                    <a:gd name="T3" fmla="*/ 0 h 36"/>
                    <a:gd name="T4" fmla="*/ 6 w 48"/>
                    <a:gd name="T5" fmla="*/ 6 h 36"/>
                    <a:gd name="T6" fmla="*/ 0 w 48"/>
                    <a:gd name="T7" fmla="*/ 18 h 36"/>
                    <a:gd name="T8" fmla="*/ 0 w 48"/>
                    <a:gd name="T9" fmla="*/ 18 h 36"/>
                    <a:gd name="T10" fmla="*/ 6 w 48"/>
                    <a:gd name="T11" fmla="*/ 24 h 36"/>
                    <a:gd name="T12" fmla="*/ 12 w 48"/>
                    <a:gd name="T13" fmla="*/ 30 h 36"/>
                    <a:gd name="T14" fmla="*/ 24 w 48"/>
                    <a:gd name="T15" fmla="*/ 36 h 36"/>
                    <a:gd name="T16" fmla="*/ 24 w 48"/>
                    <a:gd name="T17" fmla="*/ 36 h 36"/>
                    <a:gd name="T18" fmla="*/ 36 w 48"/>
                    <a:gd name="T19" fmla="*/ 30 h 36"/>
                    <a:gd name="T20" fmla="*/ 42 w 48"/>
                    <a:gd name="T21" fmla="*/ 24 h 36"/>
                    <a:gd name="T22" fmla="*/ 48 w 48"/>
                    <a:gd name="T23" fmla="*/ 18 h 36"/>
                    <a:gd name="T24" fmla="*/ 48 w 48"/>
                    <a:gd name="T25" fmla="*/ 18 h 36"/>
                    <a:gd name="T26" fmla="*/ 42 w 48"/>
                    <a:gd name="T27" fmla="*/ 6 h 36"/>
                    <a:gd name="T28" fmla="*/ 36 w 48"/>
                    <a:gd name="T29" fmla="*/ 0 h 36"/>
                    <a:gd name="T30" fmla="*/ 24 w 48"/>
                    <a:gd name="T31" fmla="*/ 0 h 36"/>
                    <a:gd name="T32" fmla="*/ 24 w 48"/>
                    <a:gd name="T33" fmla="*/ 0 h 36"/>
                    <a:gd name="T34" fmla="*/ 24 w 48"/>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6"/>
                    <a:gd name="T56" fmla="*/ 48 w 48"/>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6">
                      <a:moveTo>
                        <a:pt x="24" y="0"/>
                      </a:moveTo>
                      <a:lnTo>
                        <a:pt x="12" y="0"/>
                      </a:lnTo>
                      <a:lnTo>
                        <a:pt x="6" y="6"/>
                      </a:lnTo>
                      <a:lnTo>
                        <a:pt x="0" y="18"/>
                      </a:lnTo>
                      <a:lnTo>
                        <a:pt x="6" y="24"/>
                      </a:lnTo>
                      <a:lnTo>
                        <a:pt x="12" y="30"/>
                      </a:lnTo>
                      <a:lnTo>
                        <a:pt x="24" y="36"/>
                      </a:lnTo>
                      <a:lnTo>
                        <a:pt x="36" y="30"/>
                      </a:lnTo>
                      <a:lnTo>
                        <a:pt x="42" y="24"/>
                      </a:lnTo>
                      <a:lnTo>
                        <a:pt x="48" y="18"/>
                      </a:lnTo>
                      <a:lnTo>
                        <a:pt x="42" y="6"/>
                      </a:lnTo>
                      <a:lnTo>
                        <a:pt x="36" y="0"/>
                      </a:lnTo>
                      <a:lnTo>
                        <a:pt x="24" y="0"/>
                      </a:lnTo>
                    </a:path>
                  </a:pathLst>
                </a:custGeom>
                <a:noFill/>
                <a:ln w="9525">
                  <a:solidFill>
                    <a:srgbClr val="000000"/>
                  </a:solidFill>
                  <a:round/>
                  <a:headEnd/>
                  <a:tailEnd/>
                </a:ln>
              </p:spPr>
              <p:txBody>
                <a:bodyPr tIns="91440" bIns="91440"/>
                <a:lstStyle/>
                <a:p>
                  <a:endParaRPr lang="en-US"/>
                </a:p>
              </p:txBody>
            </p:sp>
            <p:sp>
              <p:nvSpPr>
                <p:cNvPr id="13774" name="Freeform 17"/>
                <p:cNvSpPr>
                  <a:spLocks/>
                </p:cNvSpPr>
                <p:nvPr/>
              </p:nvSpPr>
              <p:spPr bwMode="auto">
                <a:xfrm>
                  <a:off x="1532" y="2909"/>
                  <a:ext cx="42" cy="42"/>
                </a:xfrm>
                <a:custGeom>
                  <a:avLst/>
                  <a:gdLst>
                    <a:gd name="T0" fmla="*/ 6 w 42"/>
                    <a:gd name="T1" fmla="*/ 6 h 42"/>
                    <a:gd name="T2" fmla="*/ 0 w 42"/>
                    <a:gd name="T3" fmla="*/ 18 h 42"/>
                    <a:gd name="T4" fmla="*/ 0 w 42"/>
                    <a:gd name="T5" fmla="*/ 30 h 42"/>
                    <a:gd name="T6" fmla="*/ 0 w 42"/>
                    <a:gd name="T7" fmla="*/ 36 h 42"/>
                    <a:gd name="T8" fmla="*/ 0 w 42"/>
                    <a:gd name="T9" fmla="*/ 36 h 42"/>
                    <a:gd name="T10" fmla="*/ 12 w 42"/>
                    <a:gd name="T11" fmla="*/ 42 h 42"/>
                    <a:gd name="T12" fmla="*/ 24 w 42"/>
                    <a:gd name="T13" fmla="*/ 42 h 42"/>
                    <a:gd name="T14" fmla="*/ 30 w 42"/>
                    <a:gd name="T15" fmla="*/ 30 h 42"/>
                    <a:gd name="T16" fmla="*/ 30 w 42"/>
                    <a:gd name="T17" fmla="*/ 30 h 42"/>
                    <a:gd name="T18" fmla="*/ 36 w 42"/>
                    <a:gd name="T19" fmla="*/ 24 h 42"/>
                    <a:gd name="T20" fmla="*/ 42 w 42"/>
                    <a:gd name="T21" fmla="*/ 12 h 42"/>
                    <a:gd name="T22" fmla="*/ 36 w 42"/>
                    <a:gd name="T23" fmla="*/ 6 h 42"/>
                    <a:gd name="T24" fmla="*/ 36 w 42"/>
                    <a:gd name="T25" fmla="*/ 6 h 42"/>
                    <a:gd name="T26" fmla="*/ 24 w 42"/>
                    <a:gd name="T27" fmla="*/ 0 h 42"/>
                    <a:gd name="T28" fmla="*/ 18 w 42"/>
                    <a:gd name="T29" fmla="*/ 0 h 42"/>
                    <a:gd name="T30" fmla="*/ 6 w 42"/>
                    <a:gd name="T31" fmla="*/ 6 h 42"/>
                    <a:gd name="T32" fmla="*/ 6 w 42"/>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6" y="6"/>
                      </a:moveTo>
                      <a:lnTo>
                        <a:pt x="0" y="18"/>
                      </a:lnTo>
                      <a:lnTo>
                        <a:pt x="0" y="30"/>
                      </a:lnTo>
                      <a:lnTo>
                        <a:pt x="0" y="36"/>
                      </a:lnTo>
                      <a:lnTo>
                        <a:pt x="12" y="42"/>
                      </a:lnTo>
                      <a:lnTo>
                        <a:pt x="24" y="42"/>
                      </a:lnTo>
                      <a:lnTo>
                        <a:pt x="30" y="30"/>
                      </a:lnTo>
                      <a:lnTo>
                        <a:pt x="36" y="24"/>
                      </a:lnTo>
                      <a:lnTo>
                        <a:pt x="42" y="12"/>
                      </a:lnTo>
                      <a:lnTo>
                        <a:pt x="36" y="6"/>
                      </a:lnTo>
                      <a:lnTo>
                        <a:pt x="24" y="0"/>
                      </a:lnTo>
                      <a:lnTo>
                        <a:pt x="18" y="0"/>
                      </a:lnTo>
                      <a:lnTo>
                        <a:pt x="6" y="6"/>
                      </a:lnTo>
                      <a:close/>
                    </a:path>
                  </a:pathLst>
                </a:custGeom>
                <a:solidFill>
                  <a:srgbClr val="FA8086"/>
                </a:solidFill>
                <a:ln w="9525">
                  <a:noFill/>
                  <a:round/>
                  <a:headEnd/>
                  <a:tailEnd/>
                </a:ln>
              </p:spPr>
              <p:txBody>
                <a:bodyPr tIns="91440" bIns="91440"/>
                <a:lstStyle/>
                <a:p>
                  <a:endParaRPr lang="en-US"/>
                </a:p>
              </p:txBody>
            </p:sp>
            <p:sp>
              <p:nvSpPr>
                <p:cNvPr id="13775" name="Freeform 18"/>
                <p:cNvSpPr>
                  <a:spLocks/>
                </p:cNvSpPr>
                <p:nvPr/>
              </p:nvSpPr>
              <p:spPr bwMode="auto">
                <a:xfrm>
                  <a:off x="1532" y="2909"/>
                  <a:ext cx="42" cy="42"/>
                </a:xfrm>
                <a:custGeom>
                  <a:avLst/>
                  <a:gdLst>
                    <a:gd name="T0" fmla="*/ 6 w 42"/>
                    <a:gd name="T1" fmla="*/ 6 h 42"/>
                    <a:gd name="T2" fmla="*/ 0 w 42"/>
                    <a:gd name="T3" fmla="*/ 18 h 42"/>
                    <a:gd name="T4" fmla="*/ 0 w 42"/>
                    <a:gd name="T5" fmla="*/ 30 h 42"/>
                    <a:gd name="T6" fmla="*/ 0 w 42"/>
                    <a:gd name="T7" fmla="*/ 36 h 42"/>
                    <a:gd name="T8" fmla="*/ 0 w 42"/>
                    <a:gd name="T9" fmla="*/ 36 h 42"/>
                    <a:gd name="T10" fmla="*/ 12 w 42"/>
                    <a:gd name="T11" fmla="*/ 42 h 42"/>
                    <a:gd name="T12" fmla="*/ 24 w 42"/>
                    <a:gd name="T13" fmla="*/ 42 h 42"/>
                    <a:gd name="T14" fmla="*/ 30 w 42"/>
                    <a:gd name="T15" fmla="*/ 30 h 42"/>
                    <a:gd name="T16" fmla="*/ 30 w 42"/>
                    <a:gd name="T17" fmla="*/ 30 h 42"/>
                    <a:gd name="T18" fmla="*/ 36 w 42"/>
                    <a:gd name="T19" fmla="*/ 24 h 42"/>
                    <a:gd name="T20" fmla="*/ 42 w 42"/>
                    <a:gd name="T21" fmla="*/ 12 h 42"/>
                    <a:gd name="T22" fmla="*/ 36 w 42"/>
                    <a:gd name="T23" fmla="*/ 6 h 42"/>
                    <a:gd name="T24" fmla="*/ 36 w 42"/>
                    <a:gd name="T25" fmla="*/ 6 h 42"/>
                    <a:gd name="T26" fmla="*/ 24 w 42"/>
                    <a:gd name="T27" fmla="*/ 0 h 42"/>
                    <a:gd name="T28" fmla="*/ 18 w 42"/>
                    <a:gd name="T29" fmla="*/ 0 h 42"/>
                    <a:gd name="T30" fmla="*/ 6 w 42"/>
                    <a:gd name="T31" fmla="*/ 6 h 42"/>
                    <a:gd name="T32" fmla="*/ 6 w 42"/>
                    <a:gd name="T33" fmla="*/ 6 h 42"/>
                    <a:gd name="T34" fmla="*/ 6 w 42"/>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2"/>
                    <a:gd name="T56" fmla="*/ 42 w 4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2">
                      <a:moveTo>
                        <a:pt x="6" y="6"/>
                      </a:moveTo>
                      <a:lnTo>
                        <a:pt x="0" y="18"/>
                      </a:lnTo>
                      <a:lnTo>
                        <a:pt x="0" y="30"/>
                      </a:lnTo>
                      <a:lnTo>
                        <a:pt x="0" y="36"/>
                      </a:lnTo>
                      <a:lnTo>
                        <a:pt x="12" y="42"/>
                      </a:lnTo>
                      <a:lnTo>
                        <a:pt x="24" y="42"/>
                      </a:lnTo>
                      <a:lnTo>
                        <a:pt x="30" y="30"/>
                      </a:lnTo>
                      <a:lnTo>
                        <a:pt x="36" y="24"/>
                      </a:lnTo>
                      <a:lnTo>
                        <a:pt x="42" y="12"/>
                      </a:lnTo>
                      <a:lnTo>
                        <a:pt x="36" y="6"/>
                      </a:lnTo>
                      <a:lnTo>
                        <a:pt x="24" y="0"/>
                      </a:lnTo>
                      <a:lnTo>
                        <a:pt x="18" y="0"/>
                      </a:lnTo>
                      <a:lnTo>
                        <a:pt x="6" y="6"/>
                      </a:lnTo>
                    </a:path>
                  </a:pathLst>
                </a:custGeom>
                <a:noFill/>
                <a:ln w="9525">
                  <a:solidFill>
                    <a:srgbClr val="000000"/>
                  </a:solidFill>
                  <a:round/>
                  <a:headEnd/>
                  <a:tailEnd/>
                </a:ln>
              </p:spPr>
              <p:txBody>
                <a:bodyPr tIns="91440" bIns="91440"/>
                <a:lstStyle/>
                <a:p>
                  <a:endParaRPr lang="en-US"/>
                </a:p>
              </p:txBody>
            </p:sp>
            <p:sp>
              <p:nvSpPr>
                <p:cNvPr id="13776" name="Freeform 19"/>
                <p:cNvSpPr>
                  <a:spLocks/>
                </p:cNvSpPr>
                <p:nvPr/>
              </p:nvSpPr>
              <p:spPr bwMode="auto">
                <a:xfrm>
                  <a:off x="1556" y="2831"/>
                  <a:ext cx="36" cy="42"/>
                </a:xfrm>
                <a:custGeom>
                  <a:avLst/>
                  <a:gdLst>
                    <a:gd name="T0" fmla="*/ 0 w 36"/>
                    <a:gd name="T1" fmla="*/ 24 h 42"/>
                    <a:gd name="T2" fmla="*/ 0 w 36"/>
                    <a:gd name="T3" fmla="*/ 36 h 42"/>
                    <a:gd name="T4" fmla="*/ 12 w 36"/>
                    <a:gd name="T5" fmla="*/ 42 h 42"/>
                    <a:gd name="T6" fmla="*/ 18 w 36"/>
                    <a:gd name="T7" fmla="*/ 42 h 42"/>
                    <a:gd name="T8" fmla="*/ 18 w 36"/>
                    <a:gd name="T9" fmla="*/ 42 h 42"/>
                    <a:gd name="T10" fmla="*/ 30 w 36"/>
                    <a:gd name="T11" fmla="*/ 42 h 42"/>
                    <a:gd name="T12" fmla="*/ 36 w 36"/>
                    <a:gd name="T13" fmla="*/ 36 h 42"/>
                    <a:gd name="T14" fmla="*/ 36 w 36"/>
                    <a:gd name="T15" fmla="*/ 24 h 42"/>
                    <a:gd name="T16" fmla="*/ 36 w 36"/>
                    <a:gd name="T17" fmla="*/ 24 h 42"/>
                    <a:gd name="T18" fmla="*/ 36 w 36"/>
                    <a:gd name="T19" fmla="*/ 12 h 42"/>
                    <a:gd name="T20" fmla="*/ 30 w 36"/>
                    <a:gd name="T21" fmla="*/ 6 h 42"/>
                    <a:gd name="T22" fmla="*/ 18 w 36"/>
                    <a:gd name="T23" fmla="*/ 0 h 42"/>
                    <a:gd name="T24" fmla="*/ 18 w 36"/>
                    <a:gd name="T25" fmla="*/ 0 h 42"/>
                    <a:gd name="T26" fmla="*/ 12 w 36"/>
                    <a:gd name="T27" fmla="*/ 6 h 42"/>
                    <a:gd name="T28" fmla="*/ 0 w 36"/>
                    <a:gd name="T29" fmla="*/ 12 h 42"/>
                    <a:gd name="T30" fmla="*/ 0 w 36"/>
                    <a:gd name="T31" fmla="*/ 24 h 42"/>
                    <a:gd name="T32" fmla="*/ 0 w 36"/>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0" y="24"/>
                      </a:moveTo>
                      <a:lnTo>
                        <a:pt x="0" y="36"/>
                      </a:lnTo>
                      <a:lnTo>
                        <a:pt x="12" y="42"/>
                      </a:lnTo>
                      <a:lnTo>
                        <a:pt x="18" y="42"/>
                      </a:lnTo>
                      <a:lnTo>
                        <a:pt x="30" y="42"/>
                      </a:lnTo>
                      <a:lnTo>
                        <a:pt x="36" y="36"/>
                      </a:lnTo>
                      <a:lnTo>
                        <a:pt x="36" y="24"/>
                      </a:lnTo>
                      <a:lnTo>
                        <a:pt x="36" y="12"/>
                      </a:lnTo>
                      <a:lnTo>
                        <a:pt x="30" y="6"/>
                      </a:lnTo>
                      <a:lnTo>
                        <a:pt x="18" y="0"/>
                      </a:lnTo>
                      <a:lnTo>
                        <a:pt x="12" y="6"/>
                      </a:lnTo>
                      <a:lnTo>
                        <a:pt x="0" y="12"/>
                      </a:lnTo>
                      <a:lnTo>
                        <a:pt x="0" y="24"/>
                      </a:lnTo>
                      <a:close/>
                    </a:path>
                  </a:pathLst>
                </a:custGeom>
                <a:solidFill>
                  <a:srgbClr val="FA8086"/>
                </a:solidFill>
                <a:ln w="9525">
                  <a:noFill/>
                  <a:round/>
                  <a:headEnd/>
                  <a:tailEnd/>
                </a:ln>
              </p:spPr>
              <p:txBody>
                <a:bodyPr tIns="91440" bIns="91440"/>
                <a:lstStyle/>
                <a:p>
                  <a:endParaRPr lang="en-US"/>
                </a:p>
              </p:txBody>
            </p:sp>
            <p:sp>
              <p:nvSpPr>
                <p:cNvPr id="13777" name="Freeform 20"/>
                <p:cNvSpPr>
                  <a:spLocks/>
                </p:cNvSpPr>
                <p:nvPr/>
              </p:nvSpPr>
              <p:spPr bwMode="auto">
                <a:xfrm>
                  <a:off x="1556" y="2831"/>
                  <a:ext cx="36" cy="42"/>
                </a:xfrm>
                <a:custGeom>
                  <a:avLst/>
                  <a:gdLst>
                    <a:gd name="T0" fmla="*/ 0 w 36"/>
                    <a:gd name="T1" fmla="*/ 24 h 42"/>
                    <a:gd name="T2" fmla="*/ 0 w 36"/>
                    <a:gd name="T3" fmla="*/ 36 h 42"/>
                    <a:gd name="T4" fmla="*/ 12 w 36"/>
                    <a:gd name="T5" fmla="*/ 42 h 42"/>
                    <a:gd name="T6" fmla="*/ 18 w 36"/>
                    <a:gd name="T7" fmla="*/ 42 h 42"/>
                    <a:gd name="T8" fmla="*/ 18 w 36"/>
                    <a:gd name="T9" fmla="*/ 42 h 42"/>
                    <a:gd name="T10" fmla="*/ 30 w 36"/>
                    <a:gd name="T11" fmla="*/ 42 h 42"/>
                    <a:gd name="T12" fmla="*/ 36 w 36"/>
                    <a:gd name="T13" fmla="*/ 36 h 42"/>
                    <a:gd name="T14" fmla="*/ 36 w 36"/>
                    <a:gd name="T15" fmla="*/ 24 h 42"/>
                    <a:gd name="T16" fmla="*/ 36 w 36"/>
                    <a:gd name="T17" fmla="*/ 24 h 42"/>
                    <a:gd name="T18" fmla="*/ 36 w 36"/>
                    <a:gd name="T19" fmla="*/ 12 h 42"/>
                    <a:gd name="T20" fmla="*/ 30 w 36"/>
                    <a:gd name="T21" fmla="*/ 6 h 42"/>
                    <a:gd name="T22" fmla="*/ 18 w 36"/>
                    <a:gd name="T23" fmla="*/ 0 h 42"/>
                    <a:gd name="T24" fmla="*/ 18 w 36"/>
                    <a:gd name="T25" fmla="*/ 0 h 42"/>
                    <a:gd name="T26" fmla="*/ 12 w 36"/>
                    <a:gd name="T27" fmla="*/ 6 h 42"/>
                    <a:gd name="T28" fmla="*/ 0 w 36"/>
                    <a:gd name="T29" fmla="*/ 12 h 42"/>
                    <a:gd name="T30" fmla="*/ 0 w 36"/>
                    <a:gd name="T31" fmla="*/ 24 h 42"/>
                    <a:gd name="T32" fmla="*/ 0 w 36"/>
                    <a:gd name="T33" fmla="*/ 24 h 42"/>
                    <a:gd name="T34" fmla="*/ 0 w 36"/>
                    <a:gd name="T35" fmla="*/ 24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42"/>
                    <a:gd name="T56" fmla="*/ 36 w 3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42">
                      <a:moveTo>
                        <a:pt x="0" y="24"/>
                      </a:moveTo>
                      <a:lnTo>
                        <a:pt x="0" y="36"/>
                      </a:lnTo>
                      <a:lnTo>
                        <a:pt x="12" y="42"/>
                      </a:lnTo>
                      <a:lnTo>
                        <a:pt x="18" y="42"/>
                      </a:lnTo>
                      <a:lnTo>
                        <a:pt x="30" y="42"/>
                      </a:lnTo>
                      <a:lnTo>
                        <a:pt x="36" y="36"/>
                      </a:lnTo>
                      <a:lnTo>
                        <a:pt x="36" y="24"/>
                      </a:lnTo>
                      <a:lnTo>
                        <a:pt x="36" y="12"/>
                      </a:lnTo>
                      <a:lnTo>
                        <a:pt x="30" y="6"/>
                      </a:lnTo>
                      <a:lnTo>
                        <a:pt x="18" y="0"/>
                      </a:lnTo>
                      <a:lnTo>
                        <a:pt x="12" y="6"/>
                      </a:lnTo>
                      <a:lnTo>
                        <a:pt x="0" y="12"/>
                      </a:lnTo>
                      <a:lnTo>
                        <a:pt x="0" y="24"/>
                      </a:lnTo>
                    </a:path>
                  </a:pathLst>
                </a:custGeom>
                <a:noFill/>
                <a:ln w="9525">
                  <a:solidFill>
                    <a:srgbClr val="000000"/>
                  </a:solidFill>
                  <a:round/>
                  <a:headEnd/>
                  <a:tailEnd/>
                </a:ln>
              </p:spPr>
              <p:txBody>
                <a:bodyPr tIns="91440" bIns="91440"/>
                <a:lstStyle/>
                <a:p>
                  <a:endParaRPr lang="en-US"/>
                </a:p>
              </p:txBody>
            </p:sp>
            <p:sp>
              <p:nvSpPr>
                <p:cNvPr id="13778" name="Freeform 21"/>
                <p:cNvSpPr>
                  <a:spLocks/>
                </p:cNvSpPr>
                <p:nvPr/>
              </p:nvSpPr>
              <p:spPr bwMode="auto">
                <a:xfrm>
                  <a:off x="1514" y="2765"/>
                  <a:ext cx="42" cy="42"/>
                </a:xfrm>
                <a:custGeom>
                  <a:avLst/>
                  <a:gdLst>
                    <a:gd name="T0" fmla="*/ 6 w 42"/>
                    <a:gd name="T1" fmla="*/ 30 h 42"/>
                    <a:gd name="T2" fmla="*/ 18 w 42"/>
                    <a:gd name="T3" fmla="*/ 36 h 42"/>
                    <a:gd name="T4" fmla="*/ 30 w 42"/>
                    <a:gd name="T5" fmla="*/ 42 h 42"/>
                    <a:gd name="T6" fmla="*/ 36 w 42"/>
                    <a:gd name="T7" fmla="*/ 36 h 42"/>
                    <a:gd name="T8" fmla="*/ 36 w 42"/>
                    <a:gd name="T9" fmla="*/ 36 h 42"/>
                    <a:gd name="T10" fmla="*/ 42 w 42"/>
                    <a:gd name="T11" fmla="*/ 30 h 42"/>
                    <a:gd name="T12" fmla="*/ 42 w 42"/>
                    <a:gd name="T13" fmla="*/ 18 h 42"/>
                    <a:gd name="T14" fmla="*/ 36 w 42"/>
                    <a:gd name="T15" fmla="*/ 6 h 42"/>
                    <a:gd name="T16" fmla="*/ 36 w 42"/>
                    <a:gd name="T17" fmla="*/ 6 h 42"/>
                    <a:gd name="T18" fmla="*/ 24 w 42"/>
                    <a:gd name="T19" fmla="*/ 0 h 42"/>
                    <a:gd name="T20" fmla="*/ 12 w 42"/>
                    <a:gd name="T21" fmla="*/ 0 h 42"/>
                    <a:gd name="T22" fmla="*/ 6 w 42"/>
                    <a:gd name="T23" fmla="*/ 6 h 42"/>
                    <a:gd name="T24" fmla="*/ 6 w 42"/>
                    <a:gd name="T25" fmla="*/ 6 h 42"/>
                    <a:gd name="T26" fmla="*/ 0 w 42"/>
                    <a:gd name="T27" fmla="*/ 12 h 42"/>
                    <a:gd name="T28" fmla="*/ 0 w 42"/>
                    <a:gd name="T29" fmla="*/ 24 h 42"/>
                    <a:gd name="T30" fmla="*/ 6 w 42"/>
                    <a:gd name="T31" fmla="*/ 30 h 42"/>
                    <a:gd name="T32" fmla="*/ 6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6" y="30"/>
                      </a:moveTo>
                      <a:lnTo>
                        <a:pt x="18" y="36"/>
                      </a:lnTo>
                      <a:lnTo>
                        <a:pt x="30" y="42"/>
                      </a:lnTo>
                      <a:lnTo>
                        <a:pt x="36" y="36"/>
                      </a:lnTo>
                      <a:lnTo>
                        <a:pt x="42" y="30"/>
                      </a:lnTo>
                      <a:lnTo>
                        <a:pt x="42" y="18"/>
                      </a:lnTo>
                      <a:lnTo>
                        <a:pt x="36" y="6"/>
                      </a:lnTo>
                      <a:lnTo>
                        <a:pt x="24" y="0"/>
                      </a:lnTo>
                      <a:lnTo>
                        <a:pt x="12" y="0"/>
                      </a:lnTo>
                      <a:lnTo>
                        <a:pt x="6" y="6"/>
                      </a:lnTo>
                      <a:lnTo>
                        <a:pt x="0" y="12"/>
                      </a:lnTo>
                      <a:lnTo>
                        <a:pt x="0" y="24"/>
                      </a:lnTo>
                      <a:lnTo>
                        <a:pt x="6" y="30"/>
                      </a:lnTo>
                      <a:close/>
                    </a:path>
                  </a:pathLst>
                </a:custGeom>
                <a:solidFill>
                  <a:srgbClr val="FA8086"/>
                </a:solidFill>
                <a:ln w="9525">
                  <a:noFill/>
                  <a:round/>
                  <a:headEnd/>
                  <a:tailEnd/>
                </a:ln>
              </p:spPr>
              <p:txBody>
                <a:bodyPr tIns="91440" bIns="91440"/>
                <a:lstStyle/>
                <a:p>
                  <a:endParaRPr lang="en-US"/>
                </a:p>
              </p:txBody>
            </p:sp>
            <p:sp>
              <p:nvSpPr>
                <p:cNvPr id="13779" name="Freeform 22"/>
                <p:cNvSpPr>
                  <a:spLocks/>
                </p:cNvSpPr>
                <p:nvPr/>
              </p:nvSpPr>
              <p:spPr bwMode="auto">
                <a:xfrm>
                  <a:off x="1514" y="2765"/>
                  <a:ext cx="42" cy="42"/>
                </a:xfrm>
                <a:custGeom>
                  <a:avLst/>
                  <a:gdLst>
                    <a:gd name="T0" fmla="*/ 6 w 42"/>
                    <a:gd name="T1" fmla="*/ 30 h 42"/>
                    <a:gd name="T2" fmla="*/ 18 w 42"/>
                    <a:gd name="T3" fmla="*/ 36 h 42"/>
                    <a:gd name="T4" fmla="*/ 30 w 42"/>
                    <a:gd name="T5" fmla="*/ 42 h 42"/>
                    <a:gd name="T6" fmla="*/ 36 w 42"/>
                    <a:gd name="T7" fmla="*/ 36 h 42"/>
                    <a:gd name="T8" fmla="*/ 36 w 42"/>
                    <a:gd name="T9" fmla="*/ 36 h 42"/>
                    <a:gd name="T10" fmla="*/ 42 w 42"/>
                    <a:gd name="T11" fmla="*/ 30 h 42"/>
                    <a:gd name="T12" fmla="*/ 42 w 42"/>
                    <a:gd name="T13" fmla="*/ 18 h 42"/>
                    <a:gd name="T14" fmla="*/ 36 w 42"/>
                    <a:gd name="T15" fmla="*/ 6 h 42"/>
                    <a:gd name="T16" fmla="*/ 36 w 42"/>
                    <a:gd name="T17" fmla="*/ 6 h 42"/>
                    <a:gd name="T18" fmla="*/ 24 w 42"/>
                    <a:gd name="T19" fmla="*/ 0 h 42"/>
                    <a:gd name="T20" fmla="*/ 12 w 42"/>
                    <a:gd name="T21" fmla="*/ 0 h 42"/>
                    <a:gd name="T22" fmla="*/ 6 w 42"/>
                    <a:gd name="T23" fmla="*/ 6 h 42"/>
                    <a:gd name="T24" fmla="*/ 6 w 42"/>
                    <a:gd name="T25" fmla="*/ 6 h 42"/>
                    <a:gd name="T26" fmla="*/ 0 w 42"/>
                    <a:gd name="T27" fmla="*/ 12 h 42"/>
                    <a:gd name="T28" fmla="*/ 0 w 42"/>
                    <a:gd name="T29" fmla="*/ 24 h 42"/>
                    <a:gd name="T30" fmla="*/ 6 w 42"/>
                    <a:gd name="T31" fmla="*/ 30 h 42"/>
                    <a:gd name="T32" fmla="*/ 6 w 42"/>
                    <a:gd name="T33" fmla="*/ 30 h 42"/>
                    <a:gd name="T34" fmla="*/ 6 w 42"/>
                    <a:gd name="T35" fmla="*/ 3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2"/>
                    <a:gd name="T56" fmla="*/ 42 w 42"/>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2">
                      <a:moveTo>
                        <a:pt x="6" y="30"/>
                      </a:moveTo>
                      <a:lnTo>
                        <a:pt x="18" y="36"/>
                      </a:lnTo>
                      <a:lnTo>
                        <a:pt x="30" y="42"/>
                      </a:lnTo>
                      <a:lnTo>
                        <a:pt x="36" y="36"/>
                      </a:lnTo>
                      <a:lnTo>
                        <a:pt x="42" y="30"/>
                      </a:lnTo>
                      <a:lnTo>
                        <a:pt x="42" y="18"/>
                      </a:lnTo>
                      <a:lnTo>
                        <a:pt x="36" y="6"/>
                      </a:lnTo>
                      <a:lnTo>
                        <a:pt x="24" y="0"/>
                      </a:lnTo>
                      <a:lnTo>
                        <a:pt x="12" y="0"/>
                      </a:lnTo>
                      <a:lnTo>
                        <a:pt x="6" y="6"/>
                      </a:lnTo>
                      <a:lnTo>
                        <a:pt x="0" y="12"/>
                      </a:lnTo>
                      <a:lnTo>
                        <a:pt x="0" y="24"/>
                      </a:lnTo>
                      <a:lnTo>
                        <a:pt x="6" y="30"/>
                      </a:lnTo>
                    </a:path>
                  </a:pathLst>
                </a:custGeom>
                <a:noFill/>
                <a:ln w="9525">
                  <a:solidFill>
                    <a:srgbClr val="000000"/>
                  </a:solidFill>
                  <a:round/>
                  <a:headEnd/>
                  <a:tailEnd/>
                </a:ln>
              </p:spPr>
              <p:txBody>
                <a:bodyPr tIns="91440" bIns="91440"/>
                <a:lstStyle/>
                <a:p>
                  <a:endParaRPr lang="en-US"/>
                </a:p>
              </p:txBody>
            </p:sp>
            <p:sp>
              <p:nvSpPr>
                <p:cNvPr id="13780" name="Freeform 23"/>
                <p:cNvSpPr>
                  <a:spLocks/>
                </p:cNvSpPr>
                <p:nvPr/>
              </p:nvSpPr>
              <p:spPr bwMode="auto">
                <a:xfrm>
                  <a:off x="1430" y="2747"/>
                  <a:ext cx="48" cy="30"/>
                </a:xfrm>
                <a:custGeom>
                  <a:avLst/>
                  <a:gdLst>
                    <a:gd name="T0" fmla="*/ 24 w 48"/>
                    <a:gd name="T1" fmla="*/ 30 h 30"/>
                    <a:gd name="T2" fmla="*/ 36 w 48"/>
                    <a:gd name="T3" fmla="*/ 30 h 30"/>
                    <a:gd name="T4" fmla="*/ 42 w 48"/>
                    <a:gd name="T5" fmla="*/ 24 h 30"/>
                    <a:gd name="T6" fmla="*/ 48 w 48"/>
                    <a:gd name="T7" fmla="*/ 18 h 30"/>
                    <a:gd name="T8" fmla="*/ 48 w 48"/>
                    <a:gd name="T9" fmla="*/ 18 h 30"/>
                    <a:gd name="T10" fmla="*/ 42 w 48"/>
                    <a:gd name="T11" fmla="*/ 6 h 30"/>
                    <a:gd name="T12" fmla="*/ 36 w 48"/>
                    <a:gd name="T13" fmla="*/ 0 h 30"/>
                    <a:gd name="T14" fmla="*/ 24 w 48"/>
                    <a:gd name="T15" fmla="*/ 0 h 30"/>
                    <a:gd name="T16" fmla="*/ 24 w 48"/>
                    <a:gd name="T17" fmla="*/ 0 h 30"/>
                    <a:gd name="T18" fmla="*/ 12 w 48"/>
                    <a:gd name="T19" fmla="*/ 0 h 30"/>
                    <a:gd name="T20" fmla="*/ 6 w 48"/>
                    <a:gd name="T21" fmla="*/ 6 h 30"/>
                    <a:gd name="T22" fmla="*/ 0 w 48"/>
                    <a:gd name="T23" fmla="*/ 18 h 30"/>
                    <a:gd name="T24" fmla="*/ 0 w 48"/>
                    <a:gd name="T25" fmla="*/ 18 h 30"/>
                    <a:gd name="T26" fmla="*/ 6 w 48"/>
                    <a:gd name="T27" fmla="*/ 24 h 30"/>
                    <a:gd name="T28" fmla="*/ 12 w 48"/>
                    <a:gd name="T29" fmla="*/ 30 h 30"/>
                    <a:gd name="T30" fmla="*/ 24 w 48"/>
                    <a:gd name="T31" fmla="*/ 30 h 30"/>
                    <a:gd name="T32" fmla="*/ 24 w 48"/>
                    <a:gd name="T33" fmla="*/ 3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24" y="30"/>
                      </a:moveTo>
                      <a:lnTo>
                        <a:pt x="36" y="30"/>
                      </a:lnTo>
                      <a:lnTo>
                        <a:pt x="42" y="24"/>
                      </a:lnTo>
                      <a:lnTo>
                        <a:pt x="48" y="18"/>
                      </a:lnTo>
                      <a:lnTo>
                        <a:pt x="42" y="6"/>
                      </a:lnTo>
                      <a:lnTo>
                        <a:pt x="36" y="0"/>
                      </a:lnTo>
                      <a:lnTo>
                        <a:pt x="24" y="0"/>
                      </a:lnTo>
                      <a:lnTo>
                        <a:pt x="12" y="0"/>
                      </a:lnTo>
                      <a:lnTo>
                        <a:pt x="6" y="6"/>
                      </a:lnTo>
                      <a:lnTo>
                        <a:pt x="0" y="18"/>
                      </a:lnTo>
                      <a:lnTo>
                        <a:pt x="6" y="24"/>
                      </a:lnTo>
                      <a:lnTo>
                        <a:pt x="12" y="30"/>
                      </a:lnTo>
                      <a:lnTo>
                        <a:pt x="24" y="30"/>
                      </a:lnTo>
                      <a:close/>
                    </a:path>
                  </a:pathLst>
                </a:custGeom>
                <a:solidFill>
                  <a:srgbClr val="FA8086"/>
                </a:solidFill>
                <a:ln w="9525">
                  <a:noFill/>
                  <a:round/>
                  <a:headEnd/>
                  <a:tailEnd/>
                </a:ln>
              </p:spPr>
              <p:txBody>
                <a:bodyPr tIns="91440" bIns="91440"/>
                <a:lstStyle/>
                <a:p>
                  <a:endParaRPr lang="en-US"/>
                </a:p>
              </p:txBody>
            </p:sp>
            <p:sp>
              <p:nvSpPr>
                <p:cNvPr id="13781" name="Freeform 24"/>
                <p:cNvSpPr>
                  <a:spLocks/>
                </p:cNvSpPr>
                <p:nvPr/>
              </p:nvSpPr>
              <p:spPr bwMode="auto">
                <a:xfrm>
                  <a:off x="1430" y="2747"/>
                  <a:ext cx="48" cy="30"/>
                </a:xfrm>
                <a:custGeom>
                  <a:avLst/>
                  <a:gdLst>
                    <a:gd name="T0" fmla="*/ 24 w 48"/>
                    <a:gd name="T1" fmla="*/ 30 h 30"/>
                    <a:gd name="T2" fmla="*/ 36 w 48"/>
                    <a:gd name="T3" fmla="*/ 30 h 30"/>
                    <a:gd name="T4" fmla="*/ 42 w 48"/>
                    <a:gd name="T5" fmla="*/ 24 h 30"/>
                    <a:gd name="T6" fmla="*/ 48 w 48"/>
                    <a:gd name="T7" fmla="*/ 18 h 30"/>
                    <a:gd name="T8" fmla="*/ 48 w 48"/>
                    <a:gd name="T9" fmla="*/ 18 h 30"/>
                    <a:gd name="T10" fmla="*/ 42 w 48"/>
                    <a:gd name="T11" fmla="*/ 6 h 30"/>
                    <a:gd name="T12" fmla="*/ 36 w 48"/>
                    <a:gd name="T13" fmla="*/ 0 h 30"/>
                    <a:gd name="T14" fmla="*/ 24 w 48"/>
                    <a:gd name="T15" fmla="*/ 0 h 30"/>
                    <a:gd name="T16" fmla="*/ 24 w 48"/>
                    <a:gd name="T17" fmla="*/ 0 h 30"/>
                    <a:gd name="T18" fmla="*/ 12 w 48"/>
                    <a:gd name="T19" fmla="*/ 0 h 30"/>
                    <a:gd name="T20" fmla="*/ 6 w 48"/>
                    <a:gd name="T21" fmla="*/ 6 h 30"/>
                    <a:gd name="T22" fmla="*/ 0 w 48"/>
                    <a:gd name="T23" fmla="*/ 18 h 30"/>
                    <a:gd name="T24" fmla="*/ 0 w 48"/>
                    <a:gd name="T25" fmla="*/ 18 h 30"/>
                    <a:gd name="T26" fmla="*/ 6 w 48"/>
                    <a:gd name="T27" fmla="*/ 24 h 30"/>
                    <a:gd name="T28" fmla="*/ 12 w 48"/>
                    <a:gd name="T29" fmla="*/ 30 h 30"/>
                    <a:gd name="T30" fmla="*/ 24 w 48"/>
                    <a:gd name="T31" fmla="*/ 30 h 30"/>
                    <a:gd name="T32" fmla="*/ 24 w 48"/>
                    <a:gd name="T33" fmla="*/ 30 h 30"/>
                    <a:gd name="T34" fmla="*/ 24 w 48"/>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0"/>
                    <a:gd name="T56" fmla="*/ 48 w 48"/>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0">
                      <a:moveTo>
                        <a:pt x="24" y="30"/>
                      </a:moveTo>
                      <a:lnTo>
                        <a:pt x="36" y="30"/>
                      </a:lnTo>
                      <a:lnTo>
                        <a:pt x="42" y="24"/>
                      </a:lnTo>
                      <a:lnTo>
                        <a:pt x="48" y="18"/>
                      </a:lnTo>
                      <a:lnTo>
                        <a:pt x="42" y="6"/>
                      </a:lnTo>
                      <a:lnTo>
                        <a:pt x="36" y="0"/>
                      </a:lnTo>
                      <a:lnTo>
                        <a:pt x="24" y="0"/>
                      </a:lnTo>
                      <a:lnTo>
                        <a:pt x="12" y="0"/>
                      </a:lnTo>
                      <a:lnTo>
                        <a:pt x="6" y="6"/>
                      </a:lnTo>
                      <a:lnTo>
                        <a:pt x="0" y="18"/>
                      </a:lnTo>
                      <a:lnTo>
                        <a:pt x="6" y="24"/>
                      </a:lnTo>
                      <a:lnTo>
                        <a:pt x="12" y="30"/>
                      </a:lnTo>
                      <a:lnTo>
                        <a:pt x="24" y="30"/>
                      </a:lnTo>
                    </a:path>
                  </a:pathLst>
                </a:custGeom>
                <a:noFill/>
                <a:ln w="9525">
                  <a:solidFill>
                    <a:srgbClr val="000000"/>
                  </a:solidFill>
                  <a:round/>
                  <a:headEnd/>
                  <a:tailEnd/>
                </a:ln>
              </p:spPr>
              <p:txBody>
                <a:bodyPr tIns="91440" bIns="91440"/>
                <a:lstStyle/>
                <a:p>
                  <a:endParaRPr lang="en-US"/>
                </a:p>
              </p:txBody>
            </p:sp>
            <p:sp>
              <p:nvSpPr>
                <p:cNvPr id="13782" name="Freeform 25"/>
                <p:cNvSpPr>
                  <a:spLocks/>
                </p:cNvSpPr>
                <p:nvPr/>
              </p:nvSpPr>
              <p:spPr bwMode="auto">
                <a:xfrm>
                  <a:off x="1364" y="2783"/>
                  <a:ext cx="36" cy="36"/>
                </a:xfrm>
                <a:custGeom>
                  <a:avLst/>
                  <a:gdLst>
                    <a:gd name="T0" fmla="*/ 30 w 36"/>
                    <a:gd name="T1" fmla="*/ 30 h 36"/>
                    <a:gd name="T2" fmla="*/ 36 w 36"/>
                    <a:gd name="T3" fmla="*/ 18 h 36"/>
                    <a:gd name="T4" fmla="*/ 36 w 36"/>
                    <a:gd name="T5" fmla="*/ 12 h 36"/>
                    <a:gd name="T6" fmla="*/ 36 w 36"/>
                    <a:gd name="T7" fmla="*/ 0 h 36"/>
                    <a:gd name="T8" fmla="*/ 36 w 36"/>
                    <a:gd name="T9" fmla="*/ 0 h 36"/>
                    <a:gd name="T10" fmla="*/ 24 w 36"/>
                    <a:gd name="T11" fmla="*/ 0 h 36"/>
                    <a:gd name="T12" fmla="*/ 18 w 36"/>
                    <a:gd name="T13" fmla="*/ 0 h 36"/>
                    <a:gd name="T14" fmla="*/ 6 w 36"/>
                    <a:gd name="T15" fmla="*/ 6 h 36"/>
                    <a:gd name="T16" fmla="*/ 6 w 36"/>
                    <a:gd name="T17" fmla="*/ 6 h 36"/>
                    <a:gd name="T18" fmla="*/ 0 w 36"/>
                    <a:gd name="T19" fmla="*/ 12 h 36"/>
                    <a:gd name="T20" fmla="*/ 0 w 36"/>
                    <a:gd name="T21" fmla="*/ 24 h 36"/>
                    <a:gd name="T22" fmla="*/ 0 w 36"/>
                    <a:gd name="T23" fmla="*/ 30 h 36"/>
                    <a:gd name="T24" fmla="*/ 0 w 36"/>
                    <a:gd name="T25" fmla="*/ 30 h 36"/>
                    <a:gd name="T26" fmla="*/ 12 w 36"/>
                    <a:gd name="T27" fmla="*/ 36 h 36"/>
                    <a:gd name="T28" fmla="*/ 24 w 36"/>
                    <a:gd name="T29" fmla="*/ 36 h 36"/>
                    <a:gd name="T30" fmla="*/ 30 w 36"/>
                    <a:gd name="T31" fmla="*/ 30 h 36"/>
                    <a:gd name="T32" fmla="*/ 30 w 36"/>
                    <a:gd name="T33" fmla="*/ 3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30" y="30"/>
                      </a:moveTo>
                      <a:lnTo>
                        <a:pt x="36" y="18"/>
                      </a:lnTo>
                      <a:lnTo>
                        <a:pt x="36" y="12"/>
                      </a:lnTo>
                      <a:lnTo>
                        <a:pt x="36" y="0"/>
                      </a:lnTo>
                      <a:lnTo>
                        <a:pt x="24" y="0"/>
                      </a:lnTo>
                      <a:lnTo>
                        <a:pt x="18" y="0"/>
                      </a:lnTo>
                      <a:lnTo>
                        <a:pt x="6" y="6"/>
                      </a:lnTo>
                      <a:lnTo>
                        <a:pt x="0" y="12"/>
                      </a:lnTo>
                      <a:lnTo>
                        <a:pt x="0" y="24"/>
                      </a:lnTo>
                      <a:lnTo>
                        <a:pt x="0" y="30"/>
                      </a:lnTo>
                      <a:lnTo>
                        <a:pt x="12" y="36"/>
                      </a:lnTo>
                      <a:lnTo>
                        <a:pt x="24" y="36"/>
                      </a:lnTo>
                      <a:lnTo>
                        <a:pt x="30" y="30"/>
                      </a:lnTo>
                      <a:close/>
                    </a:path>
                  </a:pathLst>
                </a:custGeom>
                <a:solidFill>
                  <a:srgbClr val="FA8086"/>
                </a:solidFill>
                <a:ln w="9525">
                  <a:noFill/>
                  <a:round/>
                  <a:headEnd/>
                  <a:tailEnd/>
                </a:ln>
              </p:spPr>
              <p:txBody>
                <a:bodyPr tIns="91440" bIns="91440"/>
                <a:lstStyle/>
                <a:p>
                  <a:endParaRPr lang="en-US"/>
                </a:p>
              </p:txBody>
            </p:sp>
            <p:sp>
              <p:nvSpPr>
                <p:cNvPr id="13783" name="Freeform 26"/>
                <p:cNvSpPr>
                  <a:spLocks/>
                </p:cNvSpPr>
                <p:nvPr/>
              </p:nvSpPr>
              <p:spPr bwMode="auto">
                <a:xfrm>
                  <a:off x="1364" y="2783"/>
                  <a:ext cx="36" cy="36"/>
                </a:xfrm>
                <a:custGeom>
                  <a:avLst/>
                  <a:gdLst>
                    <a:gd name="T0" fmla="*/ 30 w 36"/>
                    <a:gd name="T1" fmla="*/ 30 h 36"/>
                    <a:gd name="T2" fmla="*/ 36 w 36"/>
                    <a:gd name="T3" fmla="*/ 18 h 36"/>
                    <a:gd name="T4" fmla="*/ 36 w 36"/>
                    <a:gd name="T5" fmla="*/ 12 h 36"/>
                    <a:gd name="T6" fmla="*/ 36 w 36"/>
                    <a:gd name="T7" fmla="*/ 0 h 36"/>
                    <a:gd name="T8" fmla="*/ 36 w 36"/>
                    <a:gd name="T9" fmla="*/ 0 h 36"/>
                    <a:gd name="T10" fmla="*/ 24 w 36"/>
                    <a:gd name="T11" fmla="*/ 0 h 36"/>
                    <a:gd name="T12" fmla="*/ 18 w 36"/>
                    <a:gd name="T13" fmla="*/ 0 h 36"/>
                    <a:gd name="T14" fmla="*/ 6 w 36"/>
                    <a:gd name="T15" fmla="*/ 6 h 36"/>
                    <a:gd name="T16" fmla="*/ 6 w 36"/>
                    <a:gd name="T17" fmla="*/ 6 h 36"/>
                    <a:gd name="T18" fmla="*/ 0 w 36"/>
                    <a:gd name="T19" fmla="*/ 12 h 36"/>
                    <a:gd name="T20" fmla="*/ 0 w 36"/>
                    <a:gd name="T21" fmla="*/ 24 h 36"/>
                    <a:gd name="T22" fmla="*/ 0 w 36"/>
                    <a:gd name="T23" fmla="*/ 30 h 36"/>
                    <a:gd name="T24" fmla="*/ 0 w 36"/>
                    <a:gd name="T25" fmla="*/ 30 h 36"/>
                    <a:gd name="T26" fmla="*/ 12 w 36"/>
                    <a:gd name="T27" fmla="*/ 36 h 36"/>
                    <a:gd name="T28" fmla="*/ 24 w 36"/>
                    <a:gd name="T29" fmla="*/ 36 h 36"/>
                    <a:gd name="T30" fmla="*/ 30 w 36"/>
                    <a:gd name="T31" fmla="*/ 30 h 36"/>
                    <a:gd name="T32" fmla="*/ 30 w 36"/>
                    <a:gd name="T33" fmla="*/ 30 h 36"/>
                    <a:gd name="T34" fmla="*/ 30 w 36"/>
                    <a:gd name="T35" fmla="*/ 3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6"/>
                    <a:gd name="T56" fmla="*/ 36 w 3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6">
                      <a:moveTo>
                        <a:pt x="30" y="30"/>
                      </a:moveTo>
                      <a:lnTo>
                        <a:pt x="36" y="18"/>
                      </a:lnTo>
                      <a:lnTo>
                        <a:pt x="36" y="12"/>
                      </a:lnTo>
                      <a:lnTo>
                        <a:pt x="36" y="0"/>
                      </a:lnTo>
                      <a:lnTo>
                        <a:pt x="24" y="0"/>
                      </a:lnTo>
                      <a:lnTo>
                        <a:pt x="18" y="0"/>
                      </a:lnTo>
                      <a:lnTo>
                        <a:pt x="6" y="6"/>
                      </a:lnTo>
                      <a:lnTo>
                        <a:pt x="0" y="12"/>
                      </a:lnTo>
                      <a:lnTo>
                        <a:pt x="0" y="24"/>
                      </a:lnTo>
                      <a:lnTo>
                        <a:pt x="0" y="30"/>
                      </a:lnTo>
                      <a:lnTo>
                        <a:pt x="12" y="36"/>
                      </a:lnTo>
                      <a:lnTo>
                        <a:pt x="24" y="36"/>
                      </a:lnTo>
                      <a:lnTo>
                        <a:pt x="30" y="30"/>
                      </a:lnTo>
                    </a:path>
                  </a:pathLst>
                </a:custGeom>
                <a:noFill/>
                <a:ln w="9525">
                  <a:solidFill>
                    <a:srgbClr val="000000"/>
                  </a:solidFill>
                  <a:round/>
                  <a:headEnd/>
                  <a:tailEnd/>
                </a:ln>
              </p:spPr>
              <p:txBody>
                <a:bodyPr tIns="91440" bIns="91440"/>
                <a:lstStyle/>
                <a:p>
                  <a:endParaRPr lang="en-US"/>
                </a:p>
              </p:txBody>
            </p:sp>
            <p:sp>
              <p:nvSpPr>
                <p:cNvPr id="13784" name="Freeform 27"/>
                <p:cNvSpPr>
                  <a:spLocks/>
                </p:cNvSpPr>
                <p:nvPr/>
              </p:nvSpPr>
              <p:spPr bwMode="auto">
                <a:xfrm>
                  <a:off x="1640" y="2813"/>
                  <a:ext cx="42" cy="66"/>
                </a:xfrm>
                <a:custGeom>
                  <a:avLst/>
                  <a:gdLst>
                    <a:gd name="T0" fmla="*/ 42 w 42"/>
                    <a:gd name="T1" fmla="*/ 36 h 66"/>
                    <a:gd name="T2" fmla="*/ 42 w 42"/>
                    <a:gd name="T3" fmla="*/ 18 h 66"/>
                    <a:gd name="T4" fmla="*/ 36 w 42"/>
                    <a:gd name="T5" fmla="*/ 6 h 66"/>
                    <a:gd name="T6" fmla="*/ 24 w 42"/>
                    <a:gd name="T7" fmla="*/ 0 h 66"/>
                    <a:gd name="T8" fmla="*/ 24 w 42"/>
                    <a:gd name="T9" fmla="*/ 0 h 66"/>
                    <a:gd name="T10" fmla="*/ 12 w 42"/>
                    <a:gd name="T11" fmla="*/ 6 h 66"/>
                    <a:gd name="T12" fmla="*/ 6 w 42"/>
                    <a:gd name="T13" fmla="*/ 18 h 66"/>
                    <a:gd name="T14" fmla="*/ 0 w 42"/>
                    <a:gd name="T15" fmla="*/ 36 h 66"/>
                    <a:gd name="T16" fmla="*/ 0 w 42"/>
                    <a:gd name="T17" fmla="*/ 36 h 66"/>
                    <a:gd name="T18" fmla="*/ 6 w 42"/>
                    <a:gd name="T19" fmla="*/ 48 h 66"/>
                    <a:gd name="T20" fmla="*/ 12 w 42"/>
                    <a:gd name="T21" fmla="*/ 60 h 66"/>
                    <a:gd name="T22" fmla="*/ 24 w 42"/>
                    <a:gd name="T23" fmla="*/ 66 h 66"/>
                    <a:gd name="T24" fmla="*/ 24 w 42"/>
                    <a:gd name="T25" fmla="*/ 66 h 66"/>
                    <a:gd name="T26" fmla="*/ 36 w 42"/>
                    <a:gd name="T27" fmla="*/ 60 h 66"/>
                    <a:gd name="T28" fmla="*/ 42 w 42"/>
                    <a:gd name="T29" fmla="*/ 48 h 66"/>
                    <a:gd name="T30" fmla="*/ 42 w 42"/>
                    <a:gd name="T31" fmla="*/ 36 h 66"/>
                    <a:gd name="T32" fmla="*/ 42 w 42"/>
                    <a:gd name="T33" fmla="*/ 36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6"/>
                    <a:gd name="T53" fmla="*/ 42 w 4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6">
                      <a:moveTo>
                        <a:pt x="42" y="36"/>
                      </a:moveTo>
                      <a:lnTo>
                        <a:pt x="42" y="18"/>
                      </a:lnTo>
                      <a:lnTo>
                        <a:pt x="36" y="6"/>
                      </a:lnTo>
                      <a:lnTo>
                        <a:pt x="24" y="0"/>
                      </a:lnTo>
                      <a:lnTo>
                        <a:pt x="12" y="6"/>
                      </a:lnTo>
                      <a:lnTo>
                        <a:pt x="6" y="18"/>
                      </a:lnTo>
                      <a:lnTo>
                        <a:pt x="0" y="36"/>
                      </a:lnTo>
                      <a:lnTo>
                        <a:pt x="6" y="48"/>
                      </a:lnTo>
                      <a:lnTo>
                        <a:pt x="12" y="60"/>
                      </a:lnTo>
                      <a:lnTo>
                        <a:pt x="24" y="66"/>
                      </a:lnTo>
                      <a:lnTo>
                        <a:pt x="36" y="60"/>
                      </a:lnTo>
                      <a:lnTo>
                        <a:pt x="42" y="48"/>
                      </a:lnTo>
                      <a:lnTo>
                        <a:pt x="42" y="36"/>
                      </a:lnTo>
                      <a:close/>
                    </a:path>
                  </a:pathLst>
                </a:custGeom>
                <a:solidFill>
                  <a:srgbClr val="FA8086"/>
                </a:solidFill>
                <a:ln w="9525">
                  <a:noFill/>
                  <a:round/>
                  <a:headEnd/>
                  <a:tailEnd/>
                </a:ln>
              </p:spPr>
              <p:txBody>
                <a:bodyPr tIns="91440" bIns="91440"/>
                <a:lstStyle/>
                <a:p>
                  <a:endParaRPr lang="en-US"/>
                </a:p>
              </p:txBody>
            </p:sp>
            <p:sp>
              <p:nvSpPr>
                <p:cNvPr id="13785" name="Freeform 28"/>
                <p:cNvSpPr>
                  <a:spLocks/>
                </p:cNvSpPr>
                <p:nvPr/>
              </p:nvSpPr>
              <p:spPr bwMode="auto">
                <a:xfrm>
                  <a:off x="1640" y="2813"/>
                  <a:ext cx="42" cy="66"/>
                </a:xfrm>
                <a:custGeom>
                  <a:avLst/>
                  <a:gdLst>
                    <a:gd name="T0" fmla="*/ 42 w 42"/>
                    <a:gd name="T1" fmla="*/ 36 h 66"/>
                    <a:gd name="T2" fmla="*/ 42 w 42"/>
                    <a:gd name="T3" fmla="*/ 18 h 66"/>
                    <a:gd name="T4" fmla="*/ 36 w 42"/>
                    <a:gd name="T5" fmla="*/ 6 h 66"/>
                    <a:gd name="T6" fmla="*/ 24 w 42"/>
                    <a:gd name="T7" fmla="*/ 0 h 66"/>
                    <a:gd name="T8" fmla="*/ 24 w 42"/>
                    <a:gd name="T9" fmla="*/ 0 h 66"/>
                    <a:gd name="T10" fmla="*/ 12 w 42"/>
                    <a:gd name="T11" fmla="*/ 6 h 66"/>
                    <a:gd name="T12" fmla="*/ 6 w 42"/>
                    <a:gd name="T13" fmla="*/ 18 h 66"/>
                    <a:gd name="T14" fmla="*/ 0 w 42"/>
                    <a:gd name="T15" fmla="*/ 36 h 66"/>
                    <a:gd name="T16" fmla="*/ 0 w 42"/>
                    <a:gd name="T17" fmla="*/ 36 h 66"/>
                    <a:gd name="T18" fmla="*/ 6 w 42"/>
                    <a:gd name="T19" fmla="*/ 48 h 66"/>
                    <a:gd name="T20" fmla="*/ 12 w 42"/>
                    <a:gd name="T21" fmla="*/ 60 h 66"/>
                    <a:gd name="T22" fmla="*/ 24 w 42"/>
                    <a:gd name="T23" fmla="*/ 66 h 66"/>
                    <a:gd name="T24" fmla="*/ 24 w 42"/>
                    <a:gd name="T25" fmla="*/ 66 h 66"/>
                    <a:gd name="T26" fmla="*/ 36 w 42"/>
                    <a:gd name="T27" fmla="*/ 60 h 66"/>
                    <a:gd name="T28" fmla="*/ 42 w 42"/>
                    <a:gd name="T29" fmla="*/ 48 h 66"/>
                    <a:gd name="T30" fmla="*/ 42 w 42"/>
                    <a:gd name="T31" fmla="*/ 36 h 66"/>
                    <a:gd name="T32" fmla="*/ 42 w 42"/>
                    <a:gd name="T33" fmla="*/ 36 h 66"/>
                    <a:gd name="T34" fmla="*/ 42 w 42"/>
                    <a:gd name="T35" fmla="*/ 36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6"/>
                    <a:gd name="T56" fmla="*/ 42 w 4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6">
                      <a:moveTo>
                        <a:pt x="42" y="36"/>
                      </a:moveTo>
                      <a:lnTo>
                        <a:pt x="42" y="18"/>
                      </a:lnTo>
                      <a:lnTo>
                        <a:pt x="36" y="6"/>
                      </a:lnTo>
                      <a:lnTo>
                        <a:pt x="24" y="0"/>
                      </a:lnTo>
                      <a:lnTo>
                        <a:pt x="12" y="6"/>
                      </a:lnTo>
                      <a:lnTo>
                        <a:pt x="6" y="18"/>
                      </a:lnTo>
                      <a:lnTo>
                        <a:pt x="0" y="36"/>
                      </a:lnTo>
                      <a:lnTo>
                        <a:pt x="6" y="48"/>
                      </a:lnTo>
                      <a:lnTo>
                        <a:pt x="12" y="60"/>
                      </a:lnTo>
                      <a:lnTo>
                        <a:pt x="24" y="66"/>
                      </a:lnTo>
                      <a:lnTo>
                        <a:pt x="36" y="60"/>
                      </a:lnTo>
                      <a:lnTo>
                        <a:pt x="42" y="48"/>
                      </a:lnTo>
                      <a:lnTo>
                        <a:pt x="42" y="36"/>
                      </a:lnTo>
                    </a:path>
                  </a:pathLst>
                </a:custGeom>
                <a:noFill/>
                <a:ln w="9525">
                  <a:solidFill>
                    <a:srgbClr val="000000"/>
                  </a:solidFill>
                  <a:round/>
                  <a:headEnd/>
                  <a:tailEnd/>
                </a:ln>
              </p:spPr>
              <p:txBody>
                <a:bodyPr tIns="91440" bIns="91440"/>
                <a:lstStyle/>
                <a:p>
                  <a:endParaRPr lang="en-US"/>
                </a:p>
              </p:txBody>
            </p:sp>
            <p:sp>
              <p:nvSpPr>
                <p:cNvPr id="13786" name="Freeform 29"/>
                <p:cNvSpPr>
                  <a:spLocks/>
                </p:cNvSpPr>
                <p:nvPr/>
              </p:nvSpPr>
              <p:spPr bwMode="auto">
                <a:xfrm>
                  <a:off x="1616" y="2747"/>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0 w 48"/>
                    <a:gd name="T11" fmla="*/ 6 h 60"/>
                    <a:gd name="T12" fmla="*/ 0 w 48"/>
                    <a:gd name="T13" fmla="*/ 24 h 60"/>
                    <a:gd name="T14" fmla="*/ 6 w 48"/>
                    <a:gd name="T15" fmla="*/ 36 h 60"/>
                    <a:gd name="T16" fmla="*/ 6 w 48"/>
                    <a:gd name="T17" fmla="*/ 36 h 60"/>
                    <a:gd name="T18" fmla="*/ 12 w 48"/>
                    <a:gd name="T19" fmla="*/ 54 h 60"/>
                    <a:gd name="T20" fmla="*/ 24 w 48"/>
                    <a:gd name="T21" fmla="*/ 60 h 60"/>
                    <a:gd name="T22" fmla="*/ 36 w 48"/>
                    <a:gd name="T23" fmla="*/ 60 h 60"/>
                    <a:gd name="T24" fmla="*/ 36 w 48"/>
                    <a:gd name="T25" fmla="*/ 60 h 60"/>
                    <a:gd name="T26" fmla="*/ 42 w 48"/>
                    <a:gd name="T27" fmla="*/ 54 h 60"/>
                    <a:gd name="T28" fmla="*/ 48 w 48"/>
                    <a:gd name="T29" fmla="*/ 36 h 60"/>
                    <a:gd name="T30" fmla="*/ 42 w 48"/>
                    <a:gd name="T31" fmla="*/ 24 h 60"/>
                    <a:gd name="T32" fmla="*/ 42 w 48"/>
                    <a:gd name="T33" fmla="*/ 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42" y="24"/>
                      </a:moveTo>
                      <a:lnTo>
                        <a:pt x="36" y="6"/>
                      </a:lnTo>
                      <a:lnTo>
                        <a:pt x="24" y="0"/>
                      </a:lnTo>
                      <a:lnTo>
                        <a:pt x="12" y="0"/>
                      </a:lnTo>
                      <a:lnTo>
                        <a:pt x="0" y="6"/>
                      </a:lnTo>
                      <a:lnTo>
                        <a:pt x="0" y="24"/>
                      </a:lnTo>
                      <a:lnTo>
                        <a:pt x="6" y="36"/>
                      </a:lnTo>
                      <a:lnTo>
                        <a:pt x="12" y="54"/>
                      </a:lnTo>
                      <a:lnTo>
                        <a:pt x="24" y="60"/>
                      </a:lnTo>
                      <a:lnTo>
                        <a:pt x="36" y="60"/>
                      </a:lnTo>
                      <a:lnTo>
                        <a:pt x="42" y="54"/>
                      </a:lnTo>
                      <a:lnTo>
                        <a:pt x="48" y="36"/>
                      </a:lnTo>
                      <a:lnTo>
                        <a:pt x="42" y="24"/>
                      </a:lnTo>
                      <a:close/>
                    </a:path>
                  </a:pathLst>
                </a:custGeom>
                <a:solidFill>
                  <a:srgbClr val="FA8086"/>
                </a:solidFill>
                <a:ln w="9525">
                  <a:noFill/>
                  <a:round/>
                  <a:headEnd/>
                  <a:tailEnd/>
                </a:ln>
              </p:spPr>
              <p:txBody>
                <a:bodyPr tIns="91440" bIns="91440"/>
                <a:lstStyle/>
                <a:p>
                  <a:endParaRPr lang="en-US"/>
                </a:p>
              </p:txBody>
            </p:sp>
            <p:sp>
              <p:nvSpPr>
                <p:cNvPr id="13787" name="Freeform 30"/>
                <p:cNvSpPr>
                  <a:spLocks/>
                </p:cNvSpPr>
                <p:nvPr/>
              </p:nvSpPr>
              <p:spPr bwMode="auto">
                <a:xfrm>
                  <a:off x="1616" y="2747"/>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0 w 48"/>
                    <a:gd name="T11" fmla="*/ 6 h 60"/>
                    <a:gd name="T12" fmla="*/ 0 w 48"/>
                    <a:gd name="T13" fmla="*/ 24 h 60"/>
                    <a:gd name="T14" fmla="*/ 6 w 48"/>
                    <a:gd name="T15" fmla="*/ 36 h 60"/>
                    <a:gd name="T16" fmla="*/ 6 w 48"/>
                    <a:gd name="T17" fmla="*/ 36 h 60"/>
                    <a:gd name="T18" fmla="*/ 12 w 48"/>
                    <a:gd name="T19" fmla="*/ 54 h 60"/>
                    <a:gd name="T20" fmla="*/ 24 w 48"/>
                    <a:gd name="T21" fmla="*/ 60 h 60"/>
                    <a:gd name="T22" fmla="*/ 36 w 48"/>
                    <a:gd name="T23" fmla="*/ 60 h 60"/>
                    <a:gd name="T24" fmla="*/ 36 w 48"/>
                    <a:gd name="T25" fmla="*/ 60 h 60"/>
                    <a:gd name="T26" fmla="*/ 42 w 48"/>
                    <a:gd name="T27" fmla="*/ 54 h 60"/>
                    <a:gd name="T28" fmla="*/ 48 w 48"/>
                    <a:gd name="T29" fmla="*/ 36 h 60"/>
                    <a:gd name="T30" fmla="*/ 42 w 48"/>
                    <a:gd name="T31" fmla="*/ 24 h 60"/>
                    <a:gd name="T32" fmla="*/ 42 w 48"/>
                    <a:gd name="T33" fmla="*/ 24 h 60"/>
                    <a:gd name="T34" fmla="*/ 42 w 48"/>
                    <a:gd name="T35" fmla="*/ 2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42" y="24"/>
                      </a:moveTo>
                      <a:lnTo>
                        <a:pt x="36" y="6"/>
                      </a:lnTo>
                      <a:lnTo>
                        <a:pt x="24" y="0"/>
                      </a:lnTo>
                      <a:lnTo>
                        <a:pt x="12" y="0"/>
                      </a:lnTo>
                      <a:lnTo>
                        <a:pt x="0" y="6"/>
                      </a:lnTo>
                      <a:lnTo>
                        <a:pt x="0" y="24"/>
                      </a:lnTo>
                      <a:lnTo>
                        <a:pt x="6" y="36"/>
                      </a:lnTo>
                      <a:lnTo>
                        <a:pt x="12" y="54"/>
                      </a:lnTo>
                      <a:lnTo>
                        <a:pt x="24" y="60"/>
                      </a:lnTo>
                      <a:lnTo>
                        <a:pt x="36" y="60"/>
                      </a:lnTo>
                      <a:lnTo>
                        <a:pt x="42" y="54"/>
                      </a:lnTo>
                      <a:lnTo>
                        <a:pt x="48" y="36"/>
                      </a:lnTo>
                      <a:lnTo>
                        <a:pt x="42" y="24"/>
                      </a:lnTo>
                    </a:path>
                  </a:pathLst>
                </a:custGeom>
                <a:noFill/>
                <a:ln w="9525">
                  <a:solidFill>
                    <a:srgbClr val="000000"/>
                  </a:solidFill>
                  <a:round/>
                  <a:headEnd/>
                  <a:tailEnd/>
                </a:ln>
              </p:spPr>
              <p:txBody>
                <a:bodyPr tIns="91440" bIns="91440"/>
                <a:lstStyle/>
                <a:p>
                  <a:endParaRPr lang="en-US"/>
                </a:p>
              </p:txBody>
            </p:sp>
            <p:sp>
              <p:nvSpPr>
                <p:cNvPr id="13788" name="Freeform 31"/>
                <p:cNvSpPr>
                  <a:spLocks/>
                </p:cNvSpPr>
                <p:nvPr/>
              </p:nvSpPr>
              <p:spPr bwMode="auto">
                <a:xfrm>
                  <a:off x="1562" y="2693"/>
                  <a:ext cx="60" cy="54"/>
                </a:xfrm>
                <a:custGeom>
                  <a:avLst/>
                  <a:gdLst>
                    <a:gd name="T0" fmla="*/ 42 w 60"/>
                    <a:gd name="T1" fmla="*/ 12 h 54"/>
                    <a:gd name="T2" fmla="*/ 30 w 60"/>
                    <a:gd name="T3" fmla="*/ 6 h 54"/>
                    <a:gd name="T4" fmla="*/ 18 w 60"/>
                    <a:gd name="T5" fmla="*/ 0 h 54"/>
                    <a:gd name="T6" fmla="*/ 6 w 60"/>
                    <a:gd name="T7" fmla="*/ 6 h 54"/>
                    <a:gd name="T8" fmla="*/ 6 w 60"/>
                    <a:gd name="T9" fmla="*/ 6 h 54"/>
                    <a:gd name="T10" fmla="*/ 0 w 60"/>
                    <a:gd name="T11" fmla="*/ 18 h 54"/>
                    <a:gd name="T12" fmla="*/ 6 w 60"/>
                    <a:gd name="T13" fmla="*/ 30 h 54"/>
                    <a:gd name="T14" fmla="*/ 12 w 60"/>
                    <a:gd name="T15" fmla="*/ 42 h 54"/>
                    <a:gd name="T16" fmla="*/ 12 w 60"/>
                    <a:gd name="T17" fmla="*/ 42 h 54"/>
                    <a:gd name="T18" fmla="*/ 30 w 60"/>
                    <a:gd name="T19" fmla="*/ 54 h 54"/>
                    <a:gd name="T20" fmla="*/ 42 w 60"/>
                    <a:gd name="T21" fmla="*/ 54 h 54"/>
                    <a:gd name="T22" fmla="*/ 54 w 60"/>
                    <a:gd name="T23" fmla="*/ 48 h 54"/>
                    <a:gd name="T24" fmla="*/ 54 w 60"/>
                    <a:gd name="T25" fmla="*/ 48 h 54"/>
                    <a:gd name="T26" fmla="*/ 60 w 60"/>
                    <a:gd name="T27" fmla="*/ 42 h 54"/>
                    <a:gd name="T28" fmla="*/ 54 w 60"/>
                    <a:gd name="T29" fmla="*/ 24 h 54"/>
                    <a:gd name="T30" fmla="*/ 42 w 60"/>
                    <a:gd name="T31" fmla="*/ 12 h 54"/>
                    <a:gd name="T32" fmla="*/ 42 w 60"/>
                    <a:gd name="T33" fmla="*/ 1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42" y="12"/>
                      </a:moveTo>
                      <a:lnTo>
                        <a:pt x="30" y="6"/>
                      </a:lnTo>
                      <a:lnTo>
                        <a:pt x="18" y="0"/>
                      </a:lnTo>
                      <a:lnTo>
                        <a:pt x="6" y="6"/>
                      </a:lnTo>
                      <a:lnTo>
                        <a:pt x="0" y="18"/>
                      </a:lnTo>
                      <a:lnTo>
                        <a:pt x="6" y="30"/>
                      </a:lnTo>
                      <a:lnTo>
                        <a:pt x="12" y="42"/>
                      </a:lnTo>
                      <a:lnTo>
                        <a:pt x="30" y="54"/>
                      </a:lnTo>
                      <a:lnTo>
                        <a:pt x="42" y="54"/>
                      </a:lnTo>
                      <a:lnTo>
                        <a:pt x="54" y="48"/>
                      </a:lnTo>
                      <a:lnTo>
                        <a:pt x="60" y="42"/>
                      </a:lnTo>
                      <a:lnTo>
                        <a:pt x="54" y="24"/>
                      </a:lnTo>
                      <a:lnTo>
                        <a:pt x="42" y="12"/>
                      </a:lnTo>
                      <a:close/>
                    </a:path>
                  </a:pathLst>
                </a:custGeom>
                <a:solidFill>
                  <a:srgbClr val="FA8086"/>
                </a:solidFill>
                <a:ln w="9525">
                  <a:noFill/>
                  <a:round/>
                  <a:headEnd/>
                  <a:tailEnd/>
                </a:ln>
              </p:spPr>
              <p:txBody>
                <a:bodyPr tIns="91440" bIns="91440"/>
                <a:lstStyle/>
                <a:p>
                  <a:endParaRPr lang="en-US"/>
                </a:p>
              </p:txBody>
            </p:sp>
            <p:sp>
              <p:nvSpPr>
                <p:cNvPr id="13789" name="Freeform 32"/>
                <p:cNvSpPr>
                  <a:spLocks/>
                </p:cNvSpPr>
                <p:nvPr/>
              </p:nvSpPr>
              <p:spPr bwMode="auto">
                <a:xfrm>
                  <a:off x="1562" y="2693"/>
                  <a:ext cx="60" cy="54"/>
                </a:xfrm>
                <a:custGeom>
                  <a:avLst/>
                  <a:gdLst>
                    <a:gd name="T0" fmla="*/ 42 w 60"/>
                    <a:gd name="T1" fmla="*/ 12 h 54"/>
                    <a:gd name="T2" fmla="*/ 30 w 60"/>
                    <a:gd name="T3" fmla="*/ 6 h 54"/>
                    <a:gd name="T4" fmla="*/ 18 w 60"/>
                    <a:gd name="T5" fmla="*/ 0 h 54"/>
                    <a:gd name="T6" fmla="*/ 6 w 60"/>
                    <a:gd name="T7" fmla="*/ 6 h 54"/>
                    <a:gd name="T8" fmla="*/ 6 w 60"/>
                    <a:gd name="T9" fmla="*/ 6 h 54"/>
                    <a:gd name="T10" fmla="*/ 0 w 60"/>
                    <a:gd name="T11" fmla="*/ 18 h 54"/>
                    <a:gd name="T12" fmla="*/ 6 w 60"/>
                    <a:gd name="T13" fmla="*/ 30 h 54"/>
                    <a:gd name="T14" fmla="*/ 12 w 60"/>
                    <a:gd name="T15" fmla="*/ 42 h 54"/>
                    <a:gd name="T16" fmla="*/ 12 w 60"/>
                    <a:gd name="T17" fmla="*/ 42 h 54"/>
                    <a:gd name="T18" fmla="*/ 30 w 60"/>
                    <a:gd name="T19" fmla="*/ 54 h 54"/>
                    <a:gd name="T20" fmla="*/ 42 w 60"/>
                    <a:gd name="T21" fmla="*/ 54 h 54"/>
                    <a:gd name="T22" fmla="*/ 54 w 60"/>
                    <a:gd name="T23" fmla="*/ 48 h 54"/>
                    <a:gd name="T24" fmla="*/ 54 w 60"/>
                    <a:gd name="T25" fmla="*/ 48 h 54"/>
                    <a:gd name="T26" fmla="*/ 60 w 60"/>
                    <a:gd name="T27" fmla="*/ 42 h 54"/>
                    <a:gd name="T28" fmla="*/ 54 w 60"/>
                    <a:gd name="T29" fmla="*/ 24 h 54"/>
                    <a:gd name="T30" fmla="*/ 42 w 60"/>
                    <a:gd name="T31" fmla="*/ 12 h 54"/>
                    <a:gd name="T32" fmla="*/ 42 w 60"/>
                    <a:gd name="T33" fmla="*/ 12 h 54"/>
                    <a:gd name="T34" fmla="*/ 42 w 60"/>
                    <a:gd name="T35" fmla="*/ 1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42" y="12"/>
                      </a:moveTo>
                      <a:lnTo>
                        <a:pt x="30" y="6"/>
                      </a:lnTo>
                      <a:lnTo>
                        <a:pt x="18" y="0"/>
                      </a:lnTo>
                      <a:lnTo>
                        <a:pt x="6" y="6"/>
                      </a:lnTo>
                      <a:lnTo>
                        <a:pt x="0" y="18"/>
                      </a:lnTo>
                      <a:lnTo>
                        <a:pt x="6" y="30"/>
                      </a:lnTo>
                      <a:lnTo>
                        <a:pt x="12" y="42"/>
                      </a:lnTo>
                      <a:lnTo>
                        <a:pt x="30" y="54"/>
                      </a:lnTo>
                      <a:lnTo>
                        <a:pt x="42" y="54"/>
                      </a:lnTo>
                      <a:lnTo>
                        <a:pt x="54" y="48"/>
                      </a:lnTo>
                      <a:lnTo>
                        <a:pt x="60" y="42"/>
                      </a:lnTo>
                      <a:lnTo>
                        <a:pt x="54" y="24"/>
                      </a:lnTo>
                      <a:lnTo>
                        <a:pt x="42" y="12"/>
                      </a:lnTo>
                    </a:path>
                  </a:pathLst>
                </a:custGeom>
                <a:noFill/>
                <a:ln w="9525">
                  <a:solidFill>
                    <a:srgbClr val="000000"/>
                  </a:solidFill>
                  <a:round/>
                  <a:headEnd/>
                  <a:tailEnd/>
                </a:ln>
              </p:spPr>
              <p:txBody>
                <a:bodyPr tIns="91440" bIns="91440"/>
                <a:lstStyle/>
                <a:p>
                  <a:endParaRPr lang="en-US"/>
                </a:p>
              </p:txBody>
            </p:sp>
            <p:sp>
              <p:nvSpPr>
                <p:cNvPr id="13790" name="Freeform 33"/>
                <p:cNvSpPr>
                  <a:spLocks/>
                </p:cNvSpPr>
                <p:nvPr/>
              </p:nvSpPr>
              <p:spPr bwMode="auto">
                <a:xfrm>
                  <a:off x="1490" y="2663"/>
                  <a:ext cx="66" cy="48"/>
                </a:xfrm>
                <a:custGeom>
                  <a:avLst/>
                  <a:gdLst>
                    <a:gd name="T0" fmla="*/ 42 w 66"/>
                    <a:gd name="T1" fmla="*/ 6 h 48"/>
                    <a:gd name="T2" fmla="*/ 24 w 66"/>
                    <a:gd name="T3" fmla="*/ 0 h 48"/>
                    <a:gd name="T4" fmla="*/ 12 w 66"/>
                    <a:gd name="T5" fmla="*/ 6 h 48"/>
                    <a:gd name="T6" fmla="*/ 0 w 66"/>
                    <a:gd name="T7" fmla="*/ 12 h 48"/>
                    <a:gd name="T8" fmla="*/ 0 w 66"/>
                    <a:gd name="T9" fmla="*/ 12 h 48"/>
                    <a:gd name="T10" fmla="*/ 0 w 66"/>
                    <a:gd name="T11" fmla="*/ 24 h 48"/>
                    <a:gd name="T12" fmla="*/ 12 w 66"/>
                    <a:gd name="T13" fmla="*/ 36 h 48"/>
                    <a:gd name="T14" fmla="*/ 24 w 66"/>
                    <a:gd name="T15" fmla="*/ 42 h 48"/>
                    <a:gd name="T16" fmla="*/ 24 w 66"/>
                    <a:gd name="T17" fmla="*/ 42 h 48"/>
                    <a:gd name="T18" fmla="*/ 42 w 66"/>
                    <a:gd name="T19" fmla="*/ 48 h 48"/>
                    <a:gd name="T20" fmla="*/ 54 w 66"/>
                    <a:gd name="T21" fmla="*/ 42 h 48"/>
                    <a:gd name="T22" fmla="*/ 66 w 66"/>
                    <a:gd name="T23" fmla="*/ 36 h 48"/>
                    <a:gd name="T24" fmla="*/ 66 w 66"/>
                    <a:gd name="T25" fmla="*/ 36 h 48"/>
                    <a:gd name="T26" fmla="*/ 66 w 66"/>
                    <a:gd name="T27" fmla="*/ 24 h 48"/>
                    <a:gd name="T28" fmla="*/ 54 w 66"/>
                    <a:gd name="T29" fmla="*/ 12 h 48"/>
                    <a:gd name="T30" fmla="*/ 42 w 66"/>
                    <a:gd name="T31" fmla="*/ 6 h 48"/>
                    <a:gd name="T32" fmla="*/ 42 w 66"/>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8"/>
                    <a:gd name="T53" fmla="*/ 66 w 6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8">
                      <a:moveTo>
                        <a:pt x="42" y="6"/>
                      </a:moveTo>
                      <a:lnTo>
                        <a:pt x="24" y="0"/>
                      </a:lnTo>
                      <a:lnTo>
                        <a:pt x="12" y="6"/>
                      </a:lnTo>
                      <a:lnTo>
                        <a:pt x="0" y="12"/>
                      </a:lnTo>
                      <a:lnTo>
                        <a:pt x="0" y="24"/>
                      </a:lnTo>
                      <a:lnTo>
                        <a:pt x="12" y="36"/>
                      </a:lnTo>
                      <a:lnTo>
                        <a:pt x="24" y="42"/>
                      </a:lnTo>
                      <a:lnTo>
                        <a:pt x="42" y="48"/>
                      </a:lnTo>
                      <a:lnTo>
                        <a:pt x="54" y="42"/>
                      </a:lnTo>
                      <a:lnTo>
                        <a:pt x="66" y="36"/>
                      </a:lnTo>
                      <a:lnTo>
                        <a:pt x="66" y="24"/>
                      </a:lnTo>
                      <a:lnTo>
                        <a:pt x="54" y="12"/>
                      </a:lnTo>
                      <a:lnTo>
                        <a:pt x="42" y="6"/>
                      </a:lnTo>
                      <a:close/>
                    </a:path>
                  </a:pathLst>
                </a:custGeom>
                <a:solidFill>
                  <a:srgbClr val="FA8086"/>
                </a:solidFill>
                <a:ln w="9525">
                  <a:noFill/>
                  <a:round/>
                  <a:headEnd/>
                  <a:tailEnd/>
                </a:ln>
              </p:spPr>
              <p:txBody>
                <a:bodyPr tIns="91440" bIns="91440"/>
                <a:lstStyle/>
                <a:p>
                  <a:endParaRPr lang="en-US"/>
                </a:p>
              </p:txBody>
            </p:sp>
            <p:sp>
              <p:nvSpPr>
                <p:cNvPr id="13791" name="Freeform 34"/>
                <p:cNvSpPr>
                  <a:spLocks/>
                </p:cNvSpPr>
                <p:nvPr/>
              </p:nvSpPr>
              <p:spPr bwMode="auto">
                <a:xfrm>
                  <a:off x="1490" y="2663"/>
                  <a:ext cx="66" cy="48"/>
                </a:xfrm>
                <a:custGeom>
                  <a:avLst/>
                  <a:gdLst>
                    <a:gd name="T0" fmla="*/ 42 w 66"/>
                    <a:gd name="T1" fmla="*/ 6 h 48"/>
                    <a:gd name="T2" fmla="*/ 24 w 66"/>
                    <a:gd name="T3" fmla="*/ 0 h 48"/>
                    <a:gd name="T4" fmla="*/ 12 w 66"/>
                    <a:gd name="T5" fmla="*/ 6 h 48"/>
                    <a:gd name="T6" fmla="*/ 0 w 66"/>
                    <a:gd name="T7" fmla="*/ 12 h 48"/>
                    <a:gd name="T8" fmla="*/ 0 w 66"/>
                    <a:gd name="T9" fmla="*/ 12 h 48"/>
                    <a:gd name="T10" fmla="*/ 0 w 66"/>
                    <a:gd name="T11" fmla="*/ 24 h 48"/>
                    <a:gd name="T12" fmla="*/ 12 w 66"/>
                    <a:gd name="T13" fmla="*/ 36 h 48"/>
                    <a:gd name="T14" fmla="*/ 24 w 66"/>
                    <a:gd name="T15" fmla="*/ 42 h 48"/>
                    <a:gd name="T16" fmla="*/ 24 w 66"/>
                    <a:gd name="T17" fmla="*/ 42 h 48"/>
                    <a:gd name="T18" fmla="*/ 42 w 66"/>
                    <a:gd name="T19" fmla="*/ 48 h 48"/>
                    <a:gd name="T20" fmla="*/ 54 w 66"/>
                    <a:gd name="T21" fmla="*/ 42 h 48"/>
                    <a:gd name="T22" fmla="*/ 66 w 66"/>
                    <a:gd name="T23" fmla="*/ 36 h 48"/>
                    <a:gd name="T24" fmla="*/ 66 w 66"/>
                    <a:gd name="T25" fmla="*/ 36 h 48"/>
                    <a:gd name="T26" fmla="*/ 66 w 66"/>
                    <a:gd name="T27" fmla="*/ 24 h 48"/>
                    <a:gd name="T28" fmla="*/ 54 w 66"/>
                    <a:gd name="T29" fmla="*/ 12 h 48"/>
                    <a:gd name="T30" fmla="*/ 42 w 66"/>
                    <a:gd name="T31" fmla="*/ 6 h 48"/>
                    <a:gd name="T32" fmla="*/ 42 w 66"/>
                    <a:gd name="T33" fmla="*/ 6 h 48"/>
                    <a:gd name="T34" fmla="*/ 42 w 66"/>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8"/>
                    <a:gd name="T56" fmla="*/ 66 w 66"/>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8">
                      <a:moveTo>
                        <a:pt x="42" y="6"/>
                      </a:moveTo>
                      <a:lnTo>
                        <a:pt x="24" y="0"/>
                      </a:lnTo>
                      <a:lnTo>
                        <a:pt x="12" y="6"/>
                      </a:lnTo>
                      <a:lnTo>
                        <a:pt x="0" y="12"/>
                      </a:lnTo>
                      <a:lnTo>
                        <a:pt x="0" y="24"/>
                      </a:lnTo>
                      <a:lnTo>
                        <a:pt x="12" y="36"/>
                      </a:lnTo>
                      <a:lnTo>
                        <a:pt x="24" y="42"/>
                      </a:lnTo>
                      <a:lnTo>
                        <a:pt x="42" y="48"/>
                      </a:lnTo>
                      <a:lnTo>
                        <a:pt x="54" y="42"/>
                      </a:lnTo>
                      <a:lnTo>
                        <a:pt x="66" y="36"/>
                      </a:lnTo>
                      <a:lnTo>
                        <a:pt x="66" y="24"/>
                      </a:lnTo>
                      <a:lnTo>
                        <a:pt x="54" y="12"/>
                      </a:lnTo>
                      <a:lnTo>
                        <a:pt x="42" y="6"/>
                      </a:lnTo>
                    </a:path>
                  </a:pathLst>
                </a:custGeom>
                <a:noFill/>
                <a:ln w="9525">
                  <a:solidFill>
                    <a:srgbClr val="000000"/>
                  </a:solidFill>
                  <a:round/>
                  <a:headEnd/>
                  <a:tailEnd/>
                </a:ln>
              </p:spPr>
              <p:txBody>
                <a:bodyPr tIns="91440" bIns="91440"/>
                <a:lstStyle/>
                <a:p>
                  <a:endParaRPr lang="en-US"/>
                </a:p>
              </p:txBody>
            </p:sp>
            <p:sp>
              <p:nvSpPr>
                <p:cNvPr id="13792" name="Freeform 35"/>
                <p:cNvSpPr>
                  <a:spLocks/>
                </p:cNvSpPr>
                <p:nvPr/>
              </p:nvSpPr>
              <p:spPr bwMode="auto">
                <a:xfrm>
                  <a:off x="1412" y="2657"/>
                  <a:ext cx="66" cy="42"/>
                </a:xfrm>
                <a:custGeom>
                  <a:avLst/>
                  <a:gdLst>
                    <a:gd name="T0" fmla="*/ 36 w 66"/>
                    <a:gd name="T1" fmla="*/ 0 h 42"/>
                    <a:gd name="T2" fmla="*/ 18 w 66"/>
                    <a:gd name="T3" fmla="*/ 6 h 42"/>
                    <a:gd name="T4" fmla="*/ 6 w 66"/>
                    <a:gd name="T5" fmla="*/ 12 h 42"/>
                    <a:gd name="T6" fmla="*/ 0 w 66"/>
                    <a:gd name="T7" fmla="*/ 24 h 42"/>
                    <a:gd name="T8" fmla="*/ 0 w 66"/>
                    <a:gd name="T9" fmla="*/ 24 h 42"/>
                    <a:gd name="T10" fmla="*/ 6 w 66"/>
                    <a:gd name="T11" fmla="*/ 36 h 42"/>
                    <a:gd name="T12" fmla="*/ 18 w 66"/>
                    <a:gd name="T13" fmla="*/ 42 h 42"/>
                    <a:gd name="T14" fmla="*/ 36 w 66"/>
                    <a:gd name="T15" fmla="*/ 42 h 42"/>
                    <a:gd name="T16" fmla="*/ 36 w 66"/>
                    <a:gd name="T17" fmla="*/ 42 h 42"/>
                    <a:gd name="T18" fmla="*/ 54 w 66"/>
                    <a:gd name="T19" fmla="*/ 42 h 42"/>
                    <a:gd name="T20" fmla="*/ 66 w 66"/>
                    <a:gd name="T21" fmla="*/ 36 h 42"/>
                    <a:gd name="T22" fmla="*/ 66 w 66"/>
                    <a:gd name="T23" fmla="*/ 24 h 42"/>
                    <a:gd name="T24" fmla="*/ 66 w 66"/>
                    <a:gd name="T25" fmla="*/ 24 h 42"/>
                    <a:gd name="T26" fmla="*/ 66 w 66"/>
                    <a:gd name="T27" fmla="*/ 12 h 42"/>
                    <a:gd name="T28" fmla="*/ 54 w 66"/>
                    <a:gd name="T29" fmla="*/ 6 h 42"/>
                    <a:gd name="T30" fmla="*/ 36 w 66"/>
                    <a:gd name="T31" fmla="*/ 0 h 42"/>
                    <a:gd name="T32" fmla="*/ 36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36" y="0"/>
                      </a:moveTo>
                      <a:lnTo>
                        <a:pt x="18" y="6"/>
                      </a:lnTo>
                      <a:lnTo>
                        <a:pt x="6" y="12"/>
                      </a:lnTo>
                      <a:lnTo>
                        <a:pt x="0" y="24"/>
                      </a:lnTo>
                      <a:lnTo>
                        <a:pt x="6" y="36"/>
                      </a:lnTo>
                      <a:lnTo>
                        <a:pt x="18" y="42"/>
                      </a:lnTo>
                      <a:lnTo>
                        <a:pt x="36" y="42"/>
                      </a:lnTo>
                      <a:lnTo>
                        <a:pt x="54" y="42"/>
                      </a:lnTo>
                      <a:lnTo>
                        <a:pt x="66" y="36"/>
                      </a:lnTo>
                      <a:lnTo>
                        <a:pt x="66" y="24"/>
                      </a:lnTo>
                      <a:lnTo>
                        <a:pt x="66" y="12"/>
                      </a:lnTo>
                      <a:lnTo>
                        <a:pt x="54" y="6"/>
                      </a:lnTo>
                      <a:lnTo>
                        <a:pt x="36" y="0"/>
                      </a:lnTo>
                      <a:close/>
                    </a:path>
                  </a:pathLst>
                </a:custGeom>
                <a:solidFill>
                  <a:srgbClr val="FA8086"/>
                </a:solidFill>
                <a:ln w="9525">
                  <a:noFill/>
                  <a:round/>
                  <a:headEnd/>
                  <a:tailEnd/>
                </a:ln>
              </p:spPr>
              <p:txBody>
                <a:bodyPr tIns="91440" bIns="91440"/>
                <a:lstStyle/>
                <a:p>
                  <a:endParaRPr lang="en-US"/>
                </a:p>
              </p:txBody>
            </p:sp>
            <p:sp>
              <p:nvSpPr>
                <p:cNvPr id="13793" name="Freeform 36"/>
                <p:cNvSpPr>
                  <a:spLocks/>
                </p:cNvSpPr>
                <p:nvPr/>
              </p:nvSpPr>
              <p:spPr bwMode="auto">
                <a:xfrm>
                  <a:off x="1412" y="2657"/>
                  <a:ext cx="66" cy="42"/>
                </a:xfrm>
                <a:custGeom>
                  <a:avLst/>
                  <a:gdLst>
                    <a:gd name="T0" fmla="*/ 36 w 66"/>
                    <a:gd name="T1" fmla="*/ 0 h 42"/>
                    <a:gd name="T2" fmla="*/ 18 w 66"/>
                    <a:gd name="T3" fmla="*/ 6 h 42"/>
                    <a:gd name="T4" fmla="*/ 6 w 66"/>
                    <a:gd name="T5" fmla="*/ 12 h 42"/>
                    <a:gd name="T6" fmla="*/ 0 w 66"/>
                    <a:gd name="T7" fmla="*/ 24 h 42"/>
                    <a:gd name="T8" fmla="*/ 0 w 66"/>
                    <a:gd name="T9" fmla="*/ 24 h 42"/>
                    <a:gd name="T10" fmla="*/ 6 w 66"/>
                    <a:gd name="T11" fmla="*/ 36 h 42"/>
                    <a:gd name="T12" fmla="*/ 18 w 66"/>
                    <a:gd name="T13" fmla="*/ 42 h 42"/>
                    <a:gd name="T14" fmla="*/ 36 w 66"/>
                    <a:gd name="T15" fmla="*/ 42 h 42"/>
                    <a:gd name="T16" fmla="*/ 36 w 66"/>
                    <a:gd name="T17" fmla="*/ 42 h 42"/>
                    <a:gd name="T18" fmla="*/ 54 w 66"/>
                    <a:gd name="T19" fmla="*/ 42 h 42"/>
                    <a:gd name="T20" fmla="*/ 66 w 66"/>
                    <a:gd name="T21" fmla="*/ 36 h 42"/>
                    <a:gd name="T22" fmla="*/ 66 w 66"/>
                    <a:gd name="T23" fmla="*/ 24 h 42"/>
                    <a:gd name="T24" fmla="*/ 66 w 66"/>
                    <a:gd name="T25" fmla="*/ 24 h 42"/>
                    <a:gd name="T26" fmla="*/ 66 w 66"/>
                    <a:gd name="T27" fmla="*/ 12 h 42"/>
                    <a:gd name="T28" fmla="*/ 54 w 66"/>
                    <a:gd name="T29" fmla="*/ 6 h 42"/>
                    <a:gd name="T30" fmla="*/ 36 w 66"/>
                    <a:gd name="T31" fmla="*/ 0 h 42"/>
                    <a:gd name="T32" fmla="*/ 36 w 66"/>
                    <a:gd name="T33" fmla="*/ 0 h 42"/>
                    <a:gd name="T34" fmla="*/ 36 w 6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2"/>
                    <a:gd name="T56" fmla="*/ 66 w 6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2">
                      <a:moveTo>
                        <a:pt x="36" y="0"/>
                      </a:moveTo>
                      <a:lnTo>
                        <a:pt x="18" y="6"/>
                      </a:lnTo>
                      <a:lnTo>
                        <a:pt x="6" y="12"/>
                      </a:lnTo>
                      <a:lnTo>
                        <a:pt x="0" y="24"/>
                      </a:lnTo>
                      <a:lnTo>
                        <a:pt x="6" y="36"/>
                      </a:lnTo>
                      <a:lnTo>
                        <a:pt x="18" y="42"/>
                      </a:lnTo>
                      <a:lnTo>
                        <a:pt x="36" y="42"/>
                      </a:lnTo>
                      <a:lnTo>
                        <a:pt x="54" y="42"/>
                      </a:lnTo>
                      <a:lnTo>
                        <a:pt x="66" y="36"/>
                      </a:lnTo>
                      <a:lnTo>
                        <a:pt x="66" y="24"/>
                      </a:lnTo>
                      <a:lnTo>
                        <a:pt x="66" y="12"/>
                      </a:lnTo>
                      <a:lnTo>
                        <a:pt x="54" y="6"/>
                      </a:lnTo>
                      <a:lnTo>
                        <a:pt x="36" y="0"/>
                      </a:lnTo>
                    </a:path>
                  </a:pathLst>
                </a:custGeom>
                <a:noFill/>
                <a:ln w="9525">
                  <a:solidFill>
                    <a:srgbClr val="000000"/>
                  </a:solidFill>
                  <a:round/>
                  <a:headEnd/>
                  <a:tailEnd/>
                </a:ln>
              </p:spPr>
              <p:txBody>
                <a:bodyPr tIns="91440" bIns="91440"/>
                <a:lstStyle/>
                <a:p>
                  <a:endParaRPr lang="en-US"/>
                </a:p>
              </p:txBody>
            </p:sp>
            <p:sp>
              <p:nvSpPr>
                <p:cNvPr id="13794" name="Freeform 37"/>
                <p:cNvSpPr>
                  <a:spLocks/>
                </p:cNvSpPr>
                <p:nvPr/>
              </p:nvSpPr>
              <p:spPr bwMode="auto">
                <a:xfrm>
                  <a:off x="1340" y="2681"/>
                  <a:ext cx="66" cy="42"/>
                </a:xfrm>
                <a:custGeom>
                  <a:avLst/>
                  <a:gdLst>
                    <a:gd name="T0" fmla="*/ 24 w 66"/>
                    <a:gd name="T1" fmla="*/ 0 h 42"/>
                    <a:gd name="T2" fmla="*/ 12 w 66"/>
                    <a:gd name="T3" fmla="*/ 12 h 42"/>
                    <a:gd name="T4" fmla="*/ 0 w 66"/>
                    <a:gd name="T5" fmla="*/ 24 h 42"/>
                    <a:gd name="T6" fmla="*/ 0 w 66"/>
                    <a:gd name="T7" fmla="*/ 30 h 42"/>
                    <a:gd name="T8" fmla="*/ 0 w 66"/>
                    <a:gd name="T9" fmla="*/ 30 h 42"/>
                    <a:gd name="T10" fmla="*/ 12 w 66"/>
                    <a:gd name="T11" fmla="*/ 42 h 42"/>
                    <a:gd name="T12" fmla="*/ 24 w 66"/>
                    <a:gd name="T13" fmla="*/ 42 h 42"/>
                    <a:gd name="T14" fmla="*/ 42 w 66"/>
                    <a:gd name="T15" fmla="*/ 42 h 42"/>
                    <a:gd name="T16" fmla="*/ 42 w 66"/>
                    <a:gd name="T17" fmla="*/ 42 h 42"/>
                    <a:gd name="T18" fmla="*/ 54 w 66"/>
                    <a:gd name="T19" fmla="*/ 30 h 42"/>
                    <a:gd name="T20" fmla="*/ 66 w 66"/>
                    <a:gd name="T21" fmla="*/ 18 h 42"/>
                    <a:gd name="T22" fmla="*/ 66 w 66"/>
                    <a:gd name="T23" fmla="*/ 6 h 42"/>
                    <a:gd name="T24" fmla="*/ 66 w 66"/>
                    <a:gd name="T25" fmla="*/ 6 h 42"/>
                    <a:gd name="T26" fmla="*/ 54 w 66"/>
                    <a:gd name="T27" fmla="*/ 0 h 42"/>
                    <a:gd name="T28" fmla="*/ 42 w 66"/>
                    <a:gd name="T29" fmla="*/ 0 h 42"/>
                    <a:gd name="T30" fmla="*/ 24 w 66"/>
                    <a:gd name="T31" fmla="*/ 0 h 42"/>
                    <a:gd name="T32" fmla="*/ 24 w 66"/>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24" y="0"/>
                      </a:moveTo>
                      <a:lnTo>
                        <a:pt x="12" y="12"/>
                      </a:lnTo>
                      <a:lnTo>
                        <a:pt x="0" y="24"/>
                      </a:lnTo>
                      <a:lnTo>
                        <a:pt x="0" y="30"/>
                      </a:lnTo>
                      <a:lnTo>
                        <a:pt x="12" y="42"/>
                      </a:lnTo>
                      <a:lnTo>
                        <a:pt x="24" y="42"/>
                      </a:lnTo>
                      <a:lnTo>
                        <a:pt x="42" y="42"/>
                      </a:lnTo>
                      <a:lnTo>
                        <a:pt x="54" y="30"/>
                      </a:lnTo>
                      <a:lnTo>
                        <a:pt x="66" y="18"/>
                      </a:lnTo>
                      <a:lnTo>
                        <a:pt x="66" y="6"/>
                      </a:lnTo>
                      <a:lnTo>
                        <a:pt x="54" y="0"/>
                      </a:lnTo>
                      <a:lnTo>
                        <a:pt x="42" y="0"/>
                      </a:lnTo>
                      <a:lnTo>
                        <a:pt x="24" y="0"/>
                      </a:lnTo>
                      <a:close/>
                    </a:path>
                  </a:pathLst>
                </a:custGeom>
                <a:solidFill>
                  <a:srgbClr val="FA8086"/>
                </a:solidFill>
                <a:ln w="9525">
                  <a:noFill/>
                  <a:round/>
                  <a:headEnd/>
                  <a:tailEnd/>
                </a:ln>
              </p:spPr>
              <p:txBody>
                <a:bodyPr tIns="91440" bIns="91440"/>
                <a:lstStyle/>
                <a:p>
                  <a:endParaRPr lang="en-US"/>
                </a:p>
              </p:txBody>
            </p:sp>
            <p:sp>
              <p:nvSpPr>
                <p:cNvPr id="13795" name="Freeform 38"/>
                <p:cNvSpPr>
                  <a:spLocks/>
                </p:cNvSpPr>
                <p:nvPr/>
              </p:nvSpPr>
              <p:spPr bwMode="auto">
                <a:xfrm>
                  <a:off x="1340" y="2681"/>
                  <a:ext cx="66" cy="42"/>
                </a:xfrm>
                <a:custGeom>
                  <a:avLst/>
                  <a:gdLst>
                    <a:gd name="T0" fmla="*/ 24 w 66"/>
                    <a:gd name="T1" fmla="*/ 0 h 42"/>
                    <a:gd name="T2" fmla="*/ 12 w 66"/>
                    <a:gd name="T3" fmla="*/ 12 h 42"/>
                    <a:gd name="T4" fmla="*/ 0 w 66"/>
                    <a:gd name="T5" fmla="*/ 24 h 42"/>
                    <a:gd name="T6" fmla="*/ 0 w 66"/>
                    <a:gd name="T7" fmla="*/ 30 h 42"/>
                    <a:gd name="T8" fmla="*/ 0 w 66"/>
                    <a:gd name="T9" fmla="*/ 30 h 42"/>
                    <a:gd name="T10" fmla="*/ 12 w 66"/>
                    <a:gd name="T11" fmla="*/ 42 h 42"/>
                    <a:gd name="T12" fmla="*/ 24 w 66"/>
                    <a:gd name="T13" fmla="*/ 42 h 42"/>
                    <a:gd name="T14" fmla="*/ 42 w 66"/>
                    <a:gd name="T15" fmla="*/ 42 h 42"/>
                    <a:gd name="T16" fmla="*/ 42 w 66"/>
                    <a:gd name="T17" fmla="*/ 42 h 42"/>
                    <a:gd name="T18" fmla="*/ 54 w 66"/>
                    <a:gd name="T19" fmla="*/ 30 h 42"/>
                    <a:gd name="T20" fmla="*/ 66 w 66"/>
                    <a:gd name="T21" fmla="*/ 18 h 42"/>
                    <a:gd name="T22" fmla="*/ 66 w 66"/>
                    <a:gd name="T23" fmla="*/ 6 h 42"/>
                    <a:gd name="T24" fmla="*/ 66 w 66"/>
                    <a:gd name="T25" fmla="*/ 6 h 42"/>
                    <a:gd name="T26" fmla="*/ 54 w 66"/>
                    <a:gd name="T27" fmla="*/ 0 h 42"/>
                    <a:gd name="T28" fmla="*/ 42 w 66"/>
                    <a:gd name="T29" fmla="*/ 0 h 42"/>
                    <a:gd name="T30" fmla="*/ 24 w 66"/>
                    <a:gd name="T31" fmla="*/ 0 h 42"/>
                    <a:gd name="T32" fmla="*/ 24 w 66"/>
                    <a:gd name="T33" fmla="*/ 0 h 42"/>
                    <a:gd name="T34" fmla="*/ 24 w 66"/>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2"/>
                    <a:gd name="T56" fmla="*/ 66 w 6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2">
                      <a:moveTo>
                        <a:pt x="24" y="0"/>
                      </a:moveTo>
                      <a:lnTo>
                        <a:pt x="12" y="12"/>
                      </a:lnTo>
                      <a:lnTo>
                        <a:pt x="0" y="24"/>
                      </a:lnTo>
                      <a:lnTo>
                        <a:pt x="0" y="30"/>
                      </a:lnTo>
                      <a:lnTo>
                        <a:pt x="12" y="42"/>
                      </a:lnTo>
                      <a:lnTo>
                        <a:pt x="24" y="42"/>
                      </a:lnTo>
                      <a:lnTo>
                        <a:pt x="42" y="42"/>
                      </a:lnTo>
                      <a:lnTo>
                        <a:pt x="54" y="30"/>
                      </a:lnTo>
                      <a:lnTo>
                        <a:pt x="66" y="18"/>
                      </a:lnTo>
                      <a:lnTo>
                        <a:pt x="66" y="6"/>
                      </a:lnTo>
                      <a:lnTo>
                        <a:pt x="54" y="0"/>
                      </a:lnTo>
                      <a:lnTo>
                        <a:pt x="42" y="0"/>
                      </a:lnTo>
                      <a:lnTo>
                        <a:pt x="24" y="0"/>
                      </a:lnTo>
                    </a:path>
                  </a:pathLst>
                </a:custGeom>
                <a:noFill/>
                <a:ln w="9525">
                  <a:solidFill>
                    <a:srgbClr val="000000"/>
                  </a:solidFill>
                  <a:round/>
                  <a:headEnd/>
                  <a:tailEnd/>
                </a:ln>
              </p:spPr>
              <p:txBody>
                <a:bodyPr tIns="91440" bIns="91440"/>
                <a:lstStyle/>
                <a:p>
                  <a:endParaRPr lang="en-US"/>
                </a:p>
              </p:txBody>
            </p:sp>
            <p:sp>
              <p:nvSpPr>
                <p:cNvPr id="13796" name="Freeform 39"/>
                <p:cNvSpPr>
                  <a:spLocks/>
                </p:cNvSpPr>
                <p:nvPr/>
              </p:nvSpPr>
              <p:spPr bwMode="auto">
                <a:xfrm>
                  <a:off x="1286" y="2723"/>
                  <a:ext cx="54" cy="54"/>
                </a:xfrm>
                <a:custGeom>
                  <a:avLst/>
                  <a:gdLst>
                    <a:gd name="T0" fmla="*/ 12 w 54"/>
                    <a:gd name="T1" fmla="*/ 12 h 54"/>
                    <a:gd name="T2" fmla="*/ 6 w 54"/>
                    <a:gd name="T3" fmla="*/ 24 h 54"/>
                    <a:gd name="T4" fmla="*/ 0 w 54"/>
                    <a:gd name="T5" fmla="*/ 36 h 54"/>
                    <a:gd name="T6" fmla="*/ 6 w 54"/>
                    <a:gd name="T7" fmla="*/ 48 h 54"/>
                    <a:gd name="T8" fmla="*/ 6 w 54"/>
                    <a:gd name="T9" fmla="*/ 48 h 54"/>
                    <a:gd name="T10" fmla="*/ 18 w 54"/>
                    <a:gd name="T11" fmla="*/ 54 h 54"/>
                    <a:gd name="T12" fmla="*/ 30 w 54"/>
                    <a:gd name="T13" fmla="*/ 48 h 54"/>
                    <a:gd name="T14" fmla="*/ 42 w 54"/>
                    <a:gd name="T15" fmla="*/ 42 h 54"/>
                    <a:gd name="T16" fmla="*/ 42 w 54"/>
                    <a:gd name="T17" fmla="*/ 42 h 54"/>
                    <a:gd name="T18" fmla="*/ 54 w 54"/>
                    <a:gd name="T19" fmla="*/ 24 h 54"/>
                    <a:gd name="T20" fmla="*/ 54 w 54"/>
                    <a:gd name="T21" fmla="*/ 12 h 54"/>
                    <a:gd name="T22" fmla="*/ 54 w 54"/>
                    <a:gd name="T23" fmla="*/ 0 h 54"/>
                    <a:gd name="T24" fmla="*/ 54 w 54"/>
                    <a:gd name="T25" fmla="*/ 0 h 54"/>
                    <a:gd name="T26" fmla="*/ 42 w 54"/>
                    <a:gd name="T27" fmla="*/ 0 h 54"/>
                    <a:gd name="T28" fmla="*/ 30 w 54"/>
                    <a:gd name="T29" fmla="*/ 0 h 54"/>
                    <a:gd name="T30" fmla="*/ 12 w 54"/>
                    <a:gd name="T31" fmla="*/ 12 h 54"/>
                    <a:gd name="T32" fmla="*/ 12 w 54"/>
                    <a:gd name="T33" fmla="*/ 1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12"/>
                      </a:moveTo>
                      <a:lnTo>
                        <a:pt x="6" y="24"/>
                      </a:lnTo>
                      <a:lnTo>
                        <a:pt x="0" y="36"/>
                      </a:lnTo>
                      <a:lnTo>
                        <a:pt x="6" y="48"/>
                      </a:lnTo>
                      <a:lnTo>
                        <a:pt x="18" y="54"/>
                      </a:lnTo>
                      <a:lnTo>
                        <a:pt x="30" y="48"/>
                      </a:lnTo>
                      <a:lnTo>
                        <a:pt x="42" y="42"/>
                      </a:lnTo>
                      <a:lnTo>
                        <a:pt x="54" y="24"/>
                      </a:lnTo>
                      <a:lnTo>
                        <a:pt x="54" y="12"/>
                      </a:lnTo>
                      <a:lnTo>
                        <a:pt x="54" y="0"/>
                      </a:lnTo>
                      <a:lnTo>
                        <a:pt x="42" y="0"/>
                      </a:lnTo>
                      <a:lnTo>
                        <a:pt x="30" y="0"/>
                      </a:lnTo>
                      <a:lnTo>
                        <a:pt x="12" y="12"/>
                      </a:lnTo>
                      <a:close/>
                    </a:path>
                  </a:pathLst>
                </a:custGeom>
                <a:solidFill>
                  <a:srgbClr val="FA8086"/>
                </a:solidFill>
                <a:ln w="9525">
                  <a:noFill/>
                  <a:round/>
                  <a:headEnd/>
                  <a:tailEnd/>
                </a:ln>
              </p:spPr>
              <p:txBody>
                <a:bodyPr tIns="91440" bIns="91440"/>
                <a:lstStyle/>
                <a:p>
                  <a:endParaRPr lang="en-US"/>
                </a:p>
              </p:txBody>
            </p:sp>
            <p:sp>
              <p:nvSpPr>
                <p:cNvPr id="13797" name="Freeform 40"/>
                <p:cNvSpPr>
                  <a:spLocks/>
                </p:cNvSpPr>
                <p:nvPr/>
              </p:nvSpPr>
              <p:spPr bwMode="auto">
                <a:xfrm>
                  <a:off x="1286" y="2723"/>
                  <a:ext cx="54" cy="54"/>
                </a:xfrm>
                <a:custGeom>
                  <a:avLst/>
                  <a:gdLst>
                    <a:gd name="T0" fmla="*/ 12 w 54"/>
                    <a:gd name="T1" fmla="*/ 12 h 54"/>
                    <a:gd name="T2" fmla="*/ 6 w 54"/>
                    <a:gd name="T3" fmla="*/ 24 h 54"/>
                    <a:gd name="T4" fmla="*/ 0 w 54"/>
                    <a:gd name="T5" fmla="*/ 36 h 54"/>
                    <a:gd name="T6" fmla="*/ 6 w 54"/>
                    <a:gd name="T7" fmla="*/ 48 h 54"/>
                    <a:gd name="T8" fmla="*/ 6 w 54"/>
                    <a:gd name="T9" fmla="*/ 48 h 54"/>
                    <a:gd name="T10" fmla="*/ 18 w 54"/>
                    <a:gd name="T11" fmla="*/ 54 h 54"/>
                    <a:gd name="T12" fmla="*/ 30 w 54"/>
                    <a:gd name="T13" fmla="*/ 48 h 54"/>
                    <a:gd name="T14" fmla="*/ 42 w 54"/>
                    <a:gd name="T15" fmla="*/ 42 h 54"/>
                    <a:gd name="T16" fmla="*/ 42 w 54"/>
                    <a:gd name="T17" fmla="*/ 42 h 54"/>
                    <a:gd name="T18" fmla="*/ 54 w 54"/>
                    <a:gd name="T19" fmla="*/ 24 h 54"/>
                    <a:gd name="T20" fmla="*/ 54 w 54"/>
                    <a:gd name="T21" fmla="*/ 12 h 54"/>
                    <a:gd name="T22" fmla="*/ 54 w 54"/>
                    <a:gd name="T23" fmla="*/ 0 h 54"/>
                    <a:gd name="T24" fmla="*/ 54 w 54"/>
                    <a:gd name="T25" fmla="*/ 0 h 54"/>
                    <a:gd name="T26" fmla="*/ 42 w 54"/>
                    <a:gd name="T27" fmla="*/ 0 h 54"/>
                    <a:gd name="T28" fmla="*/ 30 w 54"/>
                    <a:gd name="T29" fmla="*/ 0 h 54"/>
                    <a:gd name="T30" fmla="*/ 12 w 54"/>
                    <a:gd name="T31" fmla="*/ 12 h 54"/>
                    <a:gd name="T32" fmla="*/ 12 w 54"/>
                    <a:gd name="T33" fmla="*/ 12 h 54"/>
                    <a:gd name="T34" fmla="*/ 12 w 54"/>
                    <a:gd name="T35" fmla="*/ 1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12"/>
                      </a:moveTo>
                      <a:lnTo>
                        <a:pt x="6" y="24"/>
                      </a:lnTo>
                      <a:lnTo>
                        <a:pt x="0" y="36"/>
                      </a:lnTo>
                      <a:lnTo>
                        <a:pt x="6" y="48"/>
                      </a:lnTo>
                      <a:lnTo>
                        <a:pt x="18" y="54"/>
                      </a:lnTo>
                      <a:lnTo>
                        <a:pt x="30" y="48"/>
                      </a:lnTo>
                      <a:lnTo>
                        <a:pt x="42" y="42"/>
                      </a:lnTo>
                      <a:lnTo>
                        <a:pt x="54" y="24"/>
                      </a:lnTo>
                      <a:lnTo>
                        <a:pt x="54" y="12"/>
                      </a:lnTo>
                      <a:lnTo>
                        <a:pt x="54" y="0"/>
                      </a:lnTo>
                      <a:lnTo>
                        <a:pt x="42" y="0"/>
                      </a:lnTo>
                      <a:lnTo>
                        <a:pt x="30" y="0"/>
                      </a:lnTo>
                      <a:lnTo>
                        <a:pt x="12" y="12"/>
                      </a:lnTo>
                    </a:path>
                  </a:pathLst>
                </a:custGeom>
                <a:noFill/>
                <a:ln w="9525">
                  <a:solidFill>
                    <a:srgbClr val="000000"/>
                  </a:solidFill>
                  <a:round/>
                  <a:headEnd/>
                  <a:tailEnd/>
                </a:ln>
              </p:spPr>
              <p:txBody>
                <a:bodyPr tIns="91440" bIns="91440"/>
                <a:lstStyle/>
                <a:p>
                  <a:endParaRPr lang="en-US"/>
                </a:p>
              </p:txBody>
            </p:sp>
            <p:sp>
              <p:nvSpPr>
                <p:cNvPr id="13798" name="Freeform 41"/>
                <p:cNvSpPr>
                  <a:spLocks/>
                </p:cNvSpPr>
                <p:nvPr/>
              </p:nvSpPr>
              <p:spPr bwMode="auto">
                <a:xfrm>
                  <a:off x="1256" y="2783"/>
                  <a:ext cx="48" cy="60"/>
                </a:xfrm>
                <a:custGeom>
                  <a:avLst/>
                  <a:gdLst>
                    <a:gd name="T0" fmla="*/ 0 w 48"/>
                    <a:gd name="T1" fmla="*/ 24 h 60"/>
                    <a:gd name="T2" fmla="*/ 0 w 48"/>
                    <a:gd name="T3" fmla="*/ 36 h 60"/>
                    <a:gd name="T4" fmla="*/ 0 w 48"/>
                    <a:gd name="T5" fmla="*/ 48 h 60"/>
                    <a:gd name="T6" fmla="*/ 12 w 48"/>
                    <a:gd name="T7" fmla="*/ 60 h 60"/>
                    <a:gd name="T8" fmla="*/ 12 w 48"/>
                    <a:gd name="T9" fmla="*/ 60 h 60"/>
                    <a:gd name="T10" fmla="*/ 24 w 48"/>
                    <a:gd name="T11" fmla="*/ 60 h 60"/>
                    <a:gd name="T12" fmla="*/ 36 w 48"/>
                    <a:gd name="T13" fmla="*/ 48 h 60"/>
                    <a:gd name="T14" fmla="*/ 42 w 48"/>
                    <a:gd name="T15" fmla="*/ 36 h 60"/>
                    <a:gd name="T16" fmla="*/ 42 w 48"/>
                    <a:gd name="T17" fmla="*/ 36 h 60"/>
                    <a:gd name="T18" fmla="*/ 48 w 48"/>
                    <a:gd name="T19" fmla="*/ 18 h 60"/>
                    <a:gd name="T20" fmla="*/ 42 w 48"/>
                    <a:gd name="T21" fmla="*/ 6 h 60"/>
                    <a:gd name="T22" fmla="*/ 36 w 48"/>
                    <a:gd name="T23" fmla="*/ 0 h 60"/>
                    <a:gd name="T24" fmla="*/ 36 w 48"/>
                    <a:gd name="T25" fmla="*/ 0 h 60"/>
                    <a:gd name="T26" fmla="*/ 24 w 48"/>
                    <a:gd name="T27" fmla="*/ 0 h 60"/>
                    <a:gd name="T28" fmla="*/ 12 w 48"/>
                    <a:gd name="T29" fmla="*/ 6 h 60"/>
                    <a:gd name="T30" fmla="*/ 0 w 48"/>
                    <a:gd name="T31" fmla="*/ 24 h 60"/>
                    <a:gd name="T32" fmla="*/ 0 w 48"/>
                    <a:gd name="T33" fmla="*/ 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0" y="24"/>
                      </a:moveTo>
                      <a:lnTo>
                        <a:pt x="0" y="36"/>
                      </a:lnTo>
                      <a:lnTo>
                        <a:pt x="0" y="48"/>
                      </a:lnTo>
                      <a:lnTo>
                        <a:pt x="12" y="60"/>
                      </a:lnTo>
                      <a:lnTo>
                        <a:pt x="24" y="60"/>
                      </a:lnTo>
                      <a:lnTo>
                        <a:pt x="36" y="48"/>
                      </a:lnTo>
                      <a:lnTo>
                        <a:pt x="42" y="36"/>
                      </a:lnTo>
                      <a:lnTo>
                        <a:pt x="48" y="18"/>
                      </a:lnTo>
                      <a:lnTo>
                        <a:pt x="42" y="6"/>
                      </a:lnTo>
                      <a:lnTo>
                        <a:pt x="36" y="0"/>
                      </a:lnTo>
                      <a:lnTo>
                        <a:pt x="24" y="0"/>
                      </a:lnTo>
                      <a:lnTo>
                        <a:pt x="12" y="6"/>
                      </a:lnTo>
                      <a:lnTo>
                        <a:pt x="0" y="24"/>
                      </a:lnTo>
                      <a:close/>
                    </a:path>
                  </a:pathLst>
                </a:custGeom>
                <a:solidFill>
                  <a:srgbClr val="FA8086"/>
                </a:solidFill>
                <a:ln w="9525">
                  <a:noFill/>
                  <a:round/>
                  <a:headEnd/>
                  <a:tailEnd/>
                </a:ln>
              </p:spPr>
              <p:txBody>
                <a:bodyPr tIns="91440" bIns="91440"/>
                <a:lstStyle/>
                <a:p>
                  <a:endParaRPr lang="en-US"/>
                </a:p>
              </p:txBody>
            </p:sp>
            <p:sp>
              <p:nvSpPr>
                <p:cNvPr id="13799" name="Freeform 42"/>
                <p:cNvSpPr>
                  <a:spLocks/>
                </p:cNvSpPr>
                <p:nvPr/>
              </p:nvSpPr>
              <p:spPr bwMode="auto">
                <a:xfrm>
                  <a:off x="1256" y="2783"/>
                  <a:ext cx="48" cy="60"/>
                </a:xfrm>
                <a:custGeom>
                  <a:avLst/>
                  <a:gdLst>
                    <a:gd name="T0" fmla="*/ 0 w 48"/>
                    <a:gd name="T1" fmla="*/ 24 h 60"/>
                    <a:gd name="T2" fmla="*/ 0 w 48"/>
                    <a:gd name="T3" fmla="*/ 36 h 60"/>
                    <a:gd name="T4" fmla="*/ 0 w 48"/>
                    <a:gd name="T5" fmla="*/ 48 h 60"/>
                    <a:gd name="T6" fmla="*/ 12 w 48"/>
                    <a:gd name="T7" fmla="*/ 60 h 60"/>
                    <a:gd name="T8" fmla="*/ 12 w 48"/>
                    <a:gd name="T9" fmla="*/ 60 h 60"/>
                    <a:gd name="T10" fmla="*/ 24 w 48"/>
                    <a:gd name="T11" fmla="*/ 60 h 60"/>
                    <a:gd name="T12" fmla="*/ 36 w 48"/>
                    <a:gd name="T13" fmla="*/ 48 h 60"/>
                    <a:gd name="T14" fmla="*/ 42 w 48"/>
                    <a:gd name="T15" fmla="*/ 36 h 60"/>
                    <a:gd name="T16" fmla="*/ 42 w 48"/>
                    <a:gd name="T17" fmla="*/ 36 h 60"/>
                    <a:gd name="T18" fmla="*/ 48 w 48"/>
                    <a:gd name="T19" fmla="*/ 18 h 60"/>
                    <a:gd name="T20" fmla="*/ 42 w 48"/>
                    <a:gd name="T21" fmla="*/ 6 h 60"/>
                    <a:gd name="T22" fmla="*/ 36 w 48"/>
                    <a:gd name="T23" fmla="*/ 0 h 60"/>
                    <a:gd name="T24" fmla="*/ 36 w 48"/>
                    <a:gd name="T25" fmla="*/ 0 h 60"/>
                    <a:gd name="T26" fmla="*/ 24 w 48"/>
                    <a:gd name="T27" fmla="*/ 0 h 60"/>
                    <a:gd name="T28" fmla="*/ 12 w 48"/>
                    <a:gd name="T29" fmla="*/ 6 h 60"/>
                    <a:gd name="T30" fmla="*/ 0 w 48"/>
                    <a:gd name="T31" fmla="*/ 24 h 60"/>
                    <a:gd name="T32" fmla="*/ 0 w 48"/>
                    <a:gd name="T33" fmla="*/ 24 h 60"/>
                    <a:gd name="T34" fmla="*/ 0 w 48"/>
                    <a:gd name="T35" fmla="*/ 2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0" y="24"/>
                      </a:moveTo>
                      <a:lnTo>
                        <a:pt x="0" y="36"/>
                      </a:lnTo>
                      <a:lnTo>
                        <a:pt x="0" y="48"/>
                      </a:lnTo>
                      <a:lnTo>
                        <a:pt x="12" y="60"/>
                      </a:lnTo>
                      <a:lnTo>
                        <a:pt x="24" y="60"/>
                      </a:lnTo>
                      <a:lnTo>
                        <a:pt x="36" y="48"/>
                      </a:lnTo>
                      <a:lnTo>
                        <a:pt x="42" y="36"/>
                      </a:lnTo>
                      <a:lnTo>
                        <a:pt x="48" y="18"/>
                      </a:lnTo>
                      <a:lnTo>
                        <a:pt x="42" y="6"/>
                      </a:lnTo>
                      <a:lnTo>
                        <a:pt x="36" y="0"/>
                      </a:lnTo>
                      <a:lnTo>
                        <a:pt x="24" y="0"/>
                      </a:lnTo>
                      <a:lnTo>
                        <a:pt x="12" y="6"/>
                      </a:lnTo>
                      <a:lnTo>
                        <a:pt x="0" y="24"/>
                      </a:lnTo>
                    </a:path>
                  </a:pathLst>
                </a:custGeom>
                <a:noFill/>
                <a:ln w="9525">
                  <a:solidFill>
                    <a:srgbClr val="000000"/>
                  </a:solidFill>
                  <a:round/>
                  <a:headEnd/>
                  <a:tailEnd/>
                </a:ln>
              </p:spPr>
              <p:txBody>
                <a:bodyPr tIns="91440" bIns="91440"/>
                <a:lstStyle/>
                <a:p>
                  <a:endParaRPr lang="en-US"/>
                </a:p>
              </p:txBody>
            </p:sp>
            <p:sp>
              <p:nvSpPr>
                <p:cNvPr id="13800" name="Freeform 43"/>
                <p:cNvSpPr>
                  <a:spLocks/>
                </p:cNvSpPr>
                <p:nvPr/>
              </p:nvSpPr>
              <p:spPr bwMode="auto">
                <a:xfrm>
                  <a:off x="1250" y="2855"/>
                  <a:ext cx="42" cy="60"/>
                </a:xfrm>
                <a:custGeom>
                  <a:avLst/>
                  <a:gdLst>
                    <a:gd name="T0" fmla="*/ 0 w 42"/>
                    <a:gd name="T1" fmla="*/ 30 h 60"/>
                    <a:gd name="T2" fmla="*/ 0 w 42"/>
                    <a:gd name="T3" fmla="*/ 48 h 60"/>
                    <a:gd name="T4" fmla="*/ 12 w 42"/>
                    <a:gd name="T5" fmla="*/ 60 h 60"/>
                    <a:gd name="T6" fmla="*/ 24 w 42"/>
                    <a:gd name="T7" fmla="*/ 60 h 60"/>
                    <a:gd name="T8" fmla="*/ 24 w 42"/>
                    <a:gd name="T9" fmla="*/ 60 h 60"/>
                    <a:gd name="T10" fmla="*/ 30 w 42"/>
                    <a:gd name="T11" fmla="*/ 60 h 60"/>
                    <a:gd name="T12" fmla="*/ 42 w 42"/>
                    <a:gd name="T13" fmla="*/ 48 h 60"/>
                    <a:gd name="T14" fmla="*/ 42 w 42"/>
                    <a:gd name="T15" fmla="*/ 30 h 60"/>
                    <a:gd name="T16" fmla="*/ 42 w 42"/>
                    <a:gd name="T17" fmla="*/ 30 h 60"/>
                    <a:gd name="T18" fmla="*/ 42 w 42"/>
                    <a:gd name="T19" fmla="*/ 12 h 60"/>
                    <a:gd name="T20" fmla="*/ 30 w 42"/>
                    <a:gd name="T21" fmla="*/ 0 h 60"/>
                    <a:gd name="T22" fmla="*/ 24 w 42"/>
                    <a:gd name="T23" fmla="*/ 0 h 60"/>
                    <a:gd name="T24" fmla="*/ 24 w 42"/>
                    <a:gd name="T25" fmla="*/ 0 h 60"/>
                    <a:gd name="T26" fmla="*/ 12 w 42"/>
                    <a:gd name="T27" fmla="*/ 0 h 60"/>
                    <a:gd name="T28" fmla="*/ 0 w 42"/>
                    <a:gd name="T29" fmla="*/ 12 h 60"/>
                    <a:gd name="T30" fmla="*/ 0 w 42"/>
                    <a:gd name="T31" fmla="*/ 30 h 60"/>
                    <a:gd name="T32" fmla="*/ 0 w 42"/>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0"/>
                    <a:gd name="T53" fmla="*/ 42 w 4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0">
                      <a:moveTo>
                        <a:pt x="0" y="30"/>
                      </a:moveTo>
                      <a:lnTo>
                        <a:pt x="0" y="48"/>
                      </a:lnTo>
                      <a:lnTo>
                        <a:pt x="12" y="60"/>
                      </a:lnTo>
                      <a:lnTo>
                        <a:pt x="24" y="60"/>
                      </a:lnTo>
                      <a:lnTo>
                        <a:pt x="30" y="60"/>
                      </a:lnTo>
                      <a:lnTo>
                        <a:pt x="42" y="48"/>
                      </a:lnTo>
                      <a:lnTo>
                        <a:pt x="42" y="30"/>
                      </a:lnTo>
                      <a:lnTo>
                        <a:pt x="42" y="12"/>
                      </a:lnTo>
                      <a:lnTo>
                        <a:pt x="30" y="0"/>
                      </a:lnTo>
                      <a:lnTo>
                        <a:pt x="24" y="0"/>
                      </a:lnTo>
                      <a:lnTo>
                        <a:pt x="12" y="0"/>
                      </a:lnTo>
                      <a:lnTo>
                        <a:pt x="0" y="12"/>
                      </a:lnTo>
                      <a:lnTo>
                        <a:pt x="0" y="30"/>
                      </a:lnTo>
                      <a:close/>
                    </a:path>
                  </a:pathLst>
                </a:custGeom>
                <a:solidFill>
                  <a:srgbClr val="FA8086"/>
                </a:solidFill>
                <a:ln w="9525">
                  <a:noFill/>
                  <a:round/>
                  <a:headEnd/>
                  <a:tailEnd/>
                </a:ln>
              </p:spPr>
              <p:txBody>
                <a:bodyPr tIns="91440" bIns="91440"/>
                <a:lstStyle/>
                <a:p>
                  <a:endParaRPr lang="en-US"/>
                </a:p>
              </p:txBody>
            </p:sp>
            <p:sp>
              <p:nvSpPr>
                <p:cNvPr id="13801" name="Freeform 44"/>
                <p:cNvSpPr>
                  <a:spLocks/>
                </p:cNvSpPr>
                <p:nvPr/>
              </p:nvSpPr>
              <p:spPr bwMode="auto">
                <a:xfrm>
                  <a:off x="1250" y="2855"/>
                  <a:ext cx="42" cy="60"/>
                </a:xfrm>
                <a:custGeom>
                  <a:avLst/>
                  <a:gdLst>
                    <a:gd name="T0" fmla="*/ 0 w 42"/>
                    <a:gd name="T1" fmla="*/ 30 h 60"/>
                    <a:gd name="T2" fmla="*/ 0 w 42"/>
                    <a:gd name="T3" fmla="*/ 48 h 60"/>
                    <a:gd name="T4" fmla="*/ 12 w 42"/>
                    <a:gd name="T5" fmla="*/ 60 h 60"/>
                    <a:gd name="T6" fmla="*/ 24 w 42"/>
                    <a:gd name="T7" fmla="*/ 60 h 60"/>
                    <a:gd name="T8" fmla="*/ 24 w 42"/>
                    <a:gd name="T9" fmla="*/ 60 h 60"/>
                    <a:gd name="T10" fmla="*/ 30 w 42"/>
                    <a:gd name="T11" fmla="*/ 60 h 60"/>
                    <a:gd name="T12" fmla="*/ 42 w 42"/>
                    <a:gd name="T13" fmla="*/ 48 h 60"/>
                    <a:gd name="T14" fmla="*/ 42 w 42"/>
                    <a:gd name="T15" fmla="*/ 30 h 60"/>
                    <a:gd name="T16" fmla="*/ 42 w 42"/>
                    <a:gd name="T17" fmla="*/ 30 h 60"/>
                    <a:gd name="T18" fmla="*/ 42 w 42"/>
                    <a:gd name="T19" fmla="*/ 12 h 60"/>
                    <a:gd name="T20" fmla="*/ 30 w 42"/>
                    <a:gd name="T21" fmla="*/ 0 h 60"/>
                    <a:gd name="T22" fmla="*/ 24 w 42"/>
                    <a:gd name="T23" fmla="*/ 0 h 60"/>
                    <a:gd name="T24" fmla="*/ 24 w 42"/>
                    <a:gd name="T25" fmla="*/ 0 h 60"/>
                    <a:gd name="T26" fmla="*/ 12 w 42"/>
                    <a:gd name="T27" fmla="*/ 0 h 60"/>
                    <a:gd name="T28" fmla="*/ 0 w 42"/>
                    <a:gd name="T29" fmla="*/ 12 h 60"/>
                    <a:gd name="T30" fmla="*/ 0 w 42"/>
                    <a:gd name="T31" fmla="*/ 30 h 60"/>
                    <a:gd name="T32" fmla="*/ 0 w 42"/>
                    <a:gd name="T33" fmla="*/ 30 h 60"/>
                    <a:gd name="T34" fmla="*/ 0 w 42"/>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0"/>
                    <a:gd name="T56" fmla="*/ 42 w 4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0">
                      <a:moveTo>
                        <a:pt x="0" y="30"/>
                      </a:moveTo>
                      <a:lnTo>
                        <a:pt x="0" y="48"/>
                      </a:lnTo>
                      <a:lnTo>
                        <a:pt x="12" y="60"/>
                      </a:lnTo>
                      <a:lnTo>
                        <a:pt x="24" y="60"/>
                      </a:lnTo>
                      <a:lnTo>
                        <a:pt x="30" y="60"/>
                      </a:lnTo>
                      <a:lnTo>
                        <a:pt x="42" y="48"/>
                      </a:lnTo>
                      <a:lnTo>
                        <a:pt x="42" y="30"/>
                      </a:lnTo>
                      <a:lnTo>
                        <a:pt x="42" y="12"/>
                      </a:lnTo>
                      <a:lnTo>
                        <a:pt x="30" y="0"/>
                      </a:lnTo>
                      <a:lnTo>
                        <a:pt x="24" y="0"/>
                      </a:lnTo>
                      <a:lnTo>
                        <a:pt x="12" y="0"/>
                      </a:lnTo>
                      <a:lnTo>
                        <a:pt x="0" y="12"/>
                      </a:lnTo>
                      <a:lnTo>
                        <a:pt x="0" y="30"/>
                      </a:lnTo>
                    </a:path>
                  </a:pathLst>
                </a:custGeom>
                <a:noFill/>
                <a:ln w="9525">
                  <a:solidFill>
                    <a:srgbClr val="000000"/>
                  </a:solidFill>
                  <a:round/>
                  <a:headEnd/>
                  <a:tailEnd/>
                </a:ln>
              </p:spPr>
              <p:txBody>
                <a:bodyPr tIns="91440" bIns="91440"/>
                <a:lstStyle/>
                <a:p>
                  <a:endParaRPr lang="en-US"/>
                </a:p>
              </p:txBody>
            </p:sp>
            <p:sp>
              <p:nvSpPr>
                <p:cNvPr id="13802" name="Freeform 45"/>
                <p:cNvSpPr>
                  <a:spLocks/>
                </p:cNvSpPr>
                <p:nvPr/>
              </p:nvSpPr>
              <p:spPr bwMode="auto">
                <a:xfrm>
                  <a:off x="1268" y="2927"/>
                  <a:ext cx="48" cy="60"/>
                </a:xfrm>
                <a:custGeom>
                  <a:avLst/>
                  <a:gdLst>
                    <a:gd name="T0" fmla="*/ 6 w 48"/>
                    <a:gd name="T1" fmla="*/ 36 h 60"/>
                    <a:gd name="T2" fmla="*/ 18 w 48"/>
                    <a:gd name="T3" fmla="*/ 48 h 60"/>
                    <a:gd name="T4" fmla="*/ 24 w 48"/>
                    <a:gd name="T5" fmla="*/ 60 h 60"/>
                    <a:gd name="T6" fmla="*/ 36 w 48"/>
                    <a:gd name="T7" fmla="*/ 60 h 60"/>
                    <a:gd name="T8" fmla="*/ 36 w 48"/>
                    <a:gd name="T9" fmla="*/ 60 h 60"/>
                    <a:gd name="T10" fmla="*/ 48 w 48"/>
                    <a:gd name="T11" fmla="*/ 48 h 60"/>
                    <a:gd name="T12" fmla="*/ 48 w 48"/>
                    <a:gd name="T13" fmla="*/ 36 h 60"/>
                    <a:gd name="T14" fmla="*/ 48 w 48"/>
                    <a:gd name="T15" fmla="*/ 18 h 60"/>
                    <a:gd name="T16" fmla="*/ 48 w 48"/>
                    <a:gd name="T17" fmla="*/ 18 h 60"/>
                    <a:gd name="T18" fmla="*/ 36 w 48"/>
                    <a:gd name="T19" fmla="*/ 6 h 60"/>
                    <a:gd name="T20" fmla="*/ 24 w 48"/>
                    <a:gd name="T21" fmla="*/ 0 h 60"/>
                    <a:gd name="T22" fmla="*/ 12 w 48"/>
                    <a:gd name="T23" fmla="*/ 0 h 60"/>
                    <a:gd name="T24" fmla="*/ 12 w 48"/>
                    <a:gd name="T25" fmla="*/ 0 h 60"/>
                    <a:gd name="T26" fmla="*/ 6 w 48"/>
                    <a:gd name="T27" fmla="*/ 6 h 60"/>
                    <a:gd name="T28" fmla="*/ 0 w 48"/>
                    <a:gd name="T29" fmla="*/ 18 h 60"/>
                    <a:gd name="T30" fmla="*/ 6 w 48"/>
                    <a:gd name="T31" fmla="*/ 36 h 60"/>
                    <a:gd name="T32" fmla="*/ 6 w 48"/>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6" y="36"/>
                      </a:moveTo>
                      <a:lnTo>
                        <a:pt x="18" y="48"/>
                      </a:lnTo>
                      <a:lnTo>
                        <a:pt x="24" y="60"/>
                      </a:lnTo>
                      <a:lnTo>
                        <a:pt x="36" y="60"/>
                      </a:lnTo>
                      <a:lnTo>
                        <a:pt x="48" y="48"/>
                      </a:lnTo>
                      <a:lnTo>
                        <a:pt x="48" y="36"/>
                      </a:lnTo>
                      <a:lnTo>
                        <a:pt x="48" y="18"/>
                      </a:lnTo>
                      <a:lnTo>
                        <a:pt x="36" y="6"/>
                      </a:lnTo>
                      <a:lnTo>
                        <a:pt x="24" y="0"/>
                      </a:lnTo>
                      <a:lnTo>
                        <a:pt x="12" y="0"/>
                      </a:lnTo>
                      <a:lnTo>
                        <a:pt x="6" y="6"/>
                      </a:lnTo>
                      <a:lnTo>
                        <a:pt x="0" y="18"/>
                      </a:lnTo>
                      <a:lnTo>
                        <a:pt x="6" y="36"/>
                      </a:lnTo>
                      <a:close/>
                    </a:path>
                  </a:pathLst>
                </a:custGeom>
                <a:solidFill>
                  <a:srgbClr val="FA8086"/>
                </a:solidFill>
                <a:ln w="9525">
                  <a:noFill/>
                  <a:round/>
                  <a:headEnd/>
                  <a:tailEnd/>
                </a:ln>
              </p:spPr>
              <p:txBody>
                <a:bodyPr tIns="91440" bIns="91440"/>
                <a:lstStyle/>
                <a:p>
                  <a:endParaRPr lang="en-US"/>
                </a:p>
              </p:txBody>
            </p:sp>
            <p:sp>
              <p:nvSpPr>
                <p:cNvPr id="13803" name="Freeform 46"/>
                <p:cNvSpPr>
                  <a:spLocks/>
                </p:cNvSpPr>
                <p:nvPr/>
              </p:nvSpPr>
              <p:spPr bwMode="auto">
                <a:xfrm>
                  <a:off x="1268" y="2927"/>
                  <a:ext cx="48" cy="60"/>
                </a:xfrm>
                <a:custGeom>
                  <a:avLst/>
                  <a:gdLst>
                    <a:gd name="T0" fmla="*/ 6 w 48"/>
                    <a:gd name="T1" fmla="*/ 36 h 60"/>
                    <a:gd name="T2" fmla="*/ 18 w 48"/>
                    <a:gd name="T3" fmla="*/ 48 h 60"/>
                    <a:gd name="T4" fmla="*/ 24 w 48"/>
                    <a:gd name="T5" fmla="*/ 60 h 60"/>
                    <a:gd name="T6" fmla="*/ 36 w 48"/>
                    <a:gd name="T7" fmla="*/ 60 h 60"/>
                    <a:gd name="T8" fmla="*/ 36 w 48"/>
                    <a:gd name="T9" fmla="*/ 60 h 60"/>
                    <a:gd name="T10" fmla="*/ 48 w 48"/>
                    <a:gd name="T11" fmla="*/ 48 h 60"/>
                    <a:gd name="T12" fmla="*/ 48 w 48"/>
                    <a:gd name="T13" fmla="*/ 36 h 60"/>
                    <a:gd name="T14" fmla="*/ 48 w 48"/>
                    <a:gd name="T15" fmla="*/ 18 h 60"/>
                    <a:gd name="T16" fmla="*/ 48 w 48"/>
                    <a:gd name="T17" fmla="*/ 18 h 60"/>
                    <a:gd name="T18" fmla="*/ 36 w 48"/>
                    <a:gd name="T19" fmla="*/ 6 h 60"/>
                    <a:gd name="T20" fmla="*/ 24 w 48"/>
                    <a:gd name="T21" fmla="*/ 0 h 60"/>
                    <a:gd name="T22" fmla="*/ 12 w 48"/>
                    <a:gd name="T23" fmla="*/ 0 h 60"/>
                    <a:gd name="T24" fmla="*/ 12 w 48"/>
                    <a:gd name="T25" fmla="*/ 0 h 60"/>
                    <a:gd name="T26" fmla="*/ 6 w 48"/>
                    <a:gd name="T27" fmla="*/ 6 h 60"/>
                    <a:gd name="T28" fmla="*/ 0 w 48"/>
                    <a:gd name="T29" fmla="*/ 18 h 60"/>
                    <a:gd name="T30" fmla="*/ 6 w 48"/>
                    <a:gd name="T31" fmla="*/ 36 h 60"/>
                    <a:gd name="T32" fmla="*/ 6 w 48"/>
                    <a:gd name="T33" fmla="*/ 36 h 60"/>
                    <a:gd name="T34" fmla="*/ 6 w 48"/>
                    <a:gd name="T35" fmla="*/ 36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6" y="36"/>
                      </a:moveTo>
                      <a:lnTo>
                        <a:pt x="18" y="48"/>
                      </a:lnTo>
                      <a:lnTo>
                        <a:pt x="24" y="60"/>
                      </a:lnTo>
                      <a:lnTo>
                        <a:pt x="36" y="60"/>
                      </a:lnTo>
                      <a:lnTo>
                        <a:pt x="48" y="48"/>
                      </a:lnTo>
                      <a:lnTo>
                        <a:pt x="48" y="36"/>
                      </a:lnTo>
                      <a:lnTo>
                        <a:pt x="48" y="18"/>
                      </a:lnTo>
                      <a:lnTo>
                        <a:pt x="36" y="6"/>
                      </a:lnTo>
                      <a:lnTo>
                        <a:pt x="24" y="0"/>
                      </a:lnTo>
                      <a:lnTo>
                        <a:pt x="12" y="0"/>
                      </a:lnTo>
                      <a:lnTo>
                        <a:pt x="6" y="6"/>
                      </a:lnTo>
                      <a:lnTo>
                        <a:pt x="0" y="18"/>
                      </a:lnTo>
                      <a:lnTo>
                        <a:pt x="6" y="36"/>
                      </a:lnTo>
                    </a:path>
                  </a:pathLst>
                </a:custGeom>
                <a:noFill/>
                <a:ln w="9525">
                  <a:solidFill>
                    <a:srgbClr val="000000"/>
                  </a:solidFill>
                  <a:round/>
                  <a:headEnd/>
                  <a:tailEnd/>
                </a:ln>
              </p:spPr>
              <p:txBody>
                <a:bodyPr tIns="91440" bIns="91440"/>
                <a:lstStyle/>
                <a:p>
                  <a:endParaRPr lang="en-US"/>
                </a:p>
              </p:txBody>
            </p:sp>
            <p:sp>
              <p:nvSpPr>
                <p:cNvPr id="13804" name="Freeform 47"/>
                <p:cNvSpPr>
                  <a:spLocks/>
                </p:cNvSpPr>
                <p:nvPr/>
              </p:nvSpPr>
              <p:spPr bwMode="auto">
                <a:xfrm>
                  <a:off x="1316" y="2981"/>
                  <a:ext cx="54" cy="54"/>
                </a:xfrm>
                <a:custGeom>
                  <a:avLst/>
                  <a:gdLst>
                    <a:gd name="T0" fmla="*/ 12 w 54"/>
                    <a:gd name="T1" fmla="*/ 42 h 54"/>
                    <a:gd name="T2" fmla="*/ 24 w 54"/>
                    <a:gd name="T3" fmla="*/ 54 h 54"/>
                    <a:gd name="T4" fmla="*/ 42 w 54"/>
                    <a:gd name="T5" fmla="*/ 54 h 54"/>
                    <a:gd name="T6" fmla="*/ 48 w 54"/>
                    <a:gd name="T7" fmla="*/ 54 h 54"/>
                    <a:gd name="T8" fmla="*/ 48 w 54"/>
                    <a:gd name="T9" fmla="*/ 54 h 54"/>
                    <a:gd name="T10" fmla="*/ 54 w 54"/>
                    <a:gd name="T11" fmla="*/ 42 h 54"/>
                    <a:gd name="T12" fmla="*/ 54 w 54"/>
                    <a:gd name="T13" fmla="*/ 30 h 54"/>
                    <a:gd name="T14" fmla="*/ 42 w 54"/>
                    <a:gd name="T15" fmla="*/ 18 h 54"/>
                    <a:gd name="T16" fmla="*/ 42 w 54"/>
                    <a:gd name="T17" fmla="*/ 18 h 54"/>
                    <a:gd name="T18" fmla="*/ 30 w 54"/>
                    <a:gd name="T19" fmla="*/ 6 h 54"/>
                    <a:gd name="T20" fmla="*/ 12 w 54"/>
                    <a:gd name="T21" fmla="*/ 0 h 54"/>
                    <a:gd name="T22" fmla="*/ 0 w 54"/>
                    <a:gd name="T23" fmla="*/ 6 h 54"/>
                    <a:gd name="T24" fmla="*/ 0 w 54"/>
                    <a:gd name="T25" fmla="*/ 6 h 54"/>
                    <a:gd name="T26" fmla="*/ 0 w 54"/>
                    <a:gd name="T27" fmla="*/ 18 h 54"/>
                    <a:gd name="T28" fmla="*/ 0 w 54"/>
                    <a:gd name="T29" fmla="*/ 30 h 54"/>
                    <a:gd name="T30" fmla="*/ 12 w 54"/>
                    <a:gd name="T31" fmla="*/ 42 h 54"/>
                    <a:gd name="T32" fmla="*/ 1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42"/>
                      </a:moveTo>
                      <a:lnTo>
                        <a:pt x="24" y="54"/>
                      </a:lnTo>
                      <a:lnTo>
                        <a:pt x="42" y="54"/>
                      </a:lnTo>
                      <a:lnTo>
                        <a:pt x="48" y="54"/>
                      </a:lnTo>
                      <a:lnTo>
                        <a:pt x="54" y="42"/>
                      </a:lnTo>
                      <a:lnTo>
                        <a:pt x="54" y="30"/>
                      </a:lnTo>
                      <a:lnTo>
                        <a:pt x="42" y="18"/>
                      </a:lnTo>
                      <a:lnTo>
                        <a:pt x="30" y="6"/>
                      </a:lnTo>
                      <a:lnTo>
                        <a:pt x="12" y="0"/>
                      </a:lnTo>
                      <a:lnTo>
                        <a:pt x="0" y="6"/>
                      </a:lnTo>
                      <a:lnTo>
                        <a:pt x="0" y="18"/>
                      </a:lnTo>
                      <a:lnTo>
                        <a:pt x="0" y="30"/>
                      </a:lnTo>
                      <a:lnTo>
                        <a:pt x="12" y="42"/>
                      </a:lnTo>
                      <a:close/>
                    </a:path>
                  </a:pathLst>
                </a:custGeom>
                <a:solidFill>
                  <a:srgbClr val="FA8086"/>
                </a:solidFill>
                <a:ln w="9525">
                  <a:noFill/>
                  <a:round/>
                  <a:headEnd/>
                  <a:tailEnd/>
                </a:ln>
              </p:spPr>
              <p:txBody>
                <a:bodyPr tIns="91440" bIns="91440"/>
                <a:lstStyle/>
                <a:p>
                  <a:endParaRPr lang="en-US"/>
                </a:p>
              </p:txBody>
            </p:sp>
            <p:sp>
              <p:nvSpPr>
                <p:cNvPr id="13805" name="Freeform 48"/>
                <p:cNvSpPr>
                  <a:spLocks/>
                </p:cNvSpPr>
                <p:nvPr/>
              </p:nvSpPr>
              <p:spPr bwMode="auto">
                <a:xfrm>
                  <a:off x="1316" y="2981"/>
                  <a:ext cx="54" cy="54"/>
                </a:xfrm>
                <a:custGeom>
                  <a:avLst/>
                  <a:gdLst>
                    <a:gd name="T0" fmla="*/ 12 w 54"/>
                    <a:gd name="T1" fmla="*/ 42 h 54"/>
                    <a:gd name="T2" fmla="*/ 24 w 54"/>
                    <a:gd name="T3" fmla="*/ 54 h 54"/>
                    <a:gd name="T4" fmla="*/ 42 w 54"/>
                    <a:gd name="T5" fmla="*/ 54 h 54"/>
                    <a:gd name="T6" fmla="*/ 48 w 54"/>
                    <a:gd name="T7" fmla="*/ 54 h 54"/>
                    <a:gd name="T8" fmla="*/ 48 w 54"/>
                    <a:gd name="T9" fmla="*/ 54 h 54"/>
                    <a:gd name="T10" fmla="*/ 54 w 54"/>
                    <a:gd name="T11" fmla="*/ 42 h 54"/>
                    <a:gd name="T12" fmla="*/ 54 w 54"/>
                    <a:gd name="T13" fmla="*/ 30 h 54"/>
                    <a:gd name="T14" fmla="*/ 42 w 54"/>
                    <a:gd name="T15" fmla="*/ 18 h 54"/>
                    <a:gd name="T16" fmla="*/ 42 w 54"/>
                    <a:gd name="T17" fmla="*/ 18 h 54"/>
                    <a:gd name="T18" fmla="*/ 30 w 54"/>
                    <a:gd name="T19" fmla="*/ 6 h 54"/>
                    <a:gd name="T20" fmla="*/ 12 w 54"/>
                    <a:gd name="T21" fmla="*/ 0 h 54"/>
                    <a:gd name="T22" fmla="*/ 0 w 54"/>
                    <a:gd name="T23" fmla="*/ 6 h 54"/>
                    <a:gd name="T24" fmla="*/ 0 w 54"/>
                    <a:gd name="T25" fmla="*/ 6 h 54"/>
                    <a:gd name="T26" fmla="*/ 0 w 54"/>
                    <a:gd name="T27" fmla="*/ 18 h 54"/>
                    <a:gd name="T28" fmla="*/ 0 w 54"/>
                    <a:gd name="T29" fmla="*/ 30 h 54"/>
                    <a:gd name="T30" fmla="*/ 12 w 54"/>
                    <a:gd name="T31" fmla="*/ 42 h 54"/>
                    <a:gd name="T32" fmla="*/ 12 w 54"/>
                    <a:gd name="T33" fmla="*/ 42 h 54"/>
                    <a:gd name="T34" fmla="*/ 1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42"/>
                      </a:moveTo>
                      <a:lnTo>
                        <a:pt x="24" y="54"/>
                      </a:lnTo>
                      <a:lnTo>
                        <a:pt x="42" y="54"/>
                      </a:lnTo>
                      <a:lnTo>
                        <a:pt x="48" y="54"/>
                      </a:lnTo>
                      <a:lnTo>
                        <a:pt x="54" y="42"/>
                      </a:lnTo>
                      <a:lnTo>
                        <a:pt x="54" y="30"/>
                      </a:lnTo>
                      <a:lnTo>
                        <a:pt x="42" y="18"/>
                      </a:lnTo>
                      <a:lnTo>
                        <a:pt x="30" y="6"/>
                      </a:lnTo>
                      <a:lnTo>
                        <a:pt x="12" y="0"/>
                      </a:lnTo>
                      <a:lnTo>
                        <a:pt x="0" y="6"/>
                      </a:lnTo>
                      <a:lnTo>
                        <a:pt x="0" y="18"/>
                      </a:lnTo>
                      <a:lnTo>
                        <a:pt x="0" y="30"/>
                      </a:lnTo>
                      <a:lnTo>
                        <a:pt x="12" y="42"/>
                      </a:lnTo>
                    </a:path>
                  </a:pathLst>
                </a:custGeom>
                <a:noFill/>
                <a:ln w="9525">
                  <a:solidFill>
                    <a:srgbClr val="000000"/>
                  </a:solidFill>
                  <a:round/>
                  <a:headEnd/>
                  <a:tailEnd/>
                </a:ln>
              </p:spPr>
              <p:txBody>
                <a:bodyPr tIns="91440" bIns="91440"/>
                <a:lstStyle/>
                <a:p>
                  <a:endParaRPr lang="en-US"/>
                </a:p>
              </p:txBody>
            </p:sp>
            <p:sp>
              <p:nvSpPr>
                <p:cNvPr id="13806" name="Freeform 49"/>
                <p:cNvSpPr>
                  <a:spLocks/>
                </p:cNvSpPr>
                <p:nvPr/>
              </p:nvSpPr>
              <p:spPr bwMode="auto">
                <a:xfrm>
                  <a:off x="1382" y="3023"/>
                  <a:ext cx="60" cy="42"/>
                </a:xfrm>
                <a:custGeom>
                  <a:avLst/>
                  <a:gdLst>
                    <a:gd name="T0" fmla="*/ 18 w 60"/>
                    <a:gd name="T1" fmla="*/ 42 h 42"/>
                    <a:gd name="T2" fmla="*/ 36 w 60"/>
                    <a:gd name="T3" fmla="*/ 42 h 42"/>
                    <a:gd name="T4" fmla="*/ 54 w 60"/>
                    <a:gd name="T5" fmla="*/ 42 h 42"/>
                    <a:gd name="T6" fmla="*/ 60 w 60"/>
                    <a:gd name="T7" fmla="*/ 36 h 42"/>
                    <a:gd name="T8" fmla="*/ 60 w 60"/>
                    <a:gd name="T9" fmla="*/ 36 h 42"/>
                    <a:gd name="T10" fmla="*/ 60 w 60"/>
                    <a:gd name="T11" fmla="*/ 24 h 42"/>
                    <a:gd name="T12" fmla="*/ 54 w 60"/>
                    <a:gd name="T13" fmla="*/ 12 h 42"/>
                    <a:gd name="T14" fmla="*/ 36 w 60"/>
                    <a:gd name="T15" fmla="*/ 6 h 42"/>
                    <a:gd name="T16" fmla="*/ 36 w 60"/>
                    <a:gd name="T17" fmla="*/ 6 h 42"/>
                    <a:gd name="T18" fmla="*/ 18 w 60"/>
                    <a:gd name="T19" fmla="*/ 0 h 42"/>
                    <a:gd name="T20" fmla="*/ 6 w 60"/>
                    <a:gd name="T21" fmla="*/ 0 h 42"/>
                    <a:gd name="T22" fmla="*/ 0 w 60"/>
                    <a:gd name="T23" fmla="*/ 12 h 42"/>
                    <a:gd name="T24" fmla="*/ 0 w 60"/>
                    <a:gd name="T25" fmla="*/ 12 h 42"/>
                    <a:gd name="T26" fmla="*/ 0 w 60"/>
                    <a:gd name="T27" fmla="*/ 18 h 42"/>
                    <a:gd name="T28" fmla="*/ 6 w 60"/>
                    <a:gd name="T29" fmla="*/ 30 h 42"/>
                    <a:gd name="T30" fmla="*/ 18 w 60"/>
                    <a:gd name="T31" fmla="*/ 42 h 42"/>
                    <a:gd name="T32" fmla="*/ 18 w 60"/>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18" y="42"/>
                      </a:moveTo>
                      <a:lnTo>
                        <a:pt x="36" y="42"/>
                      </a:lnTo>
                      <a:lnTo>
                        <a:pt x="54" y="42"/>
                      </a:lnTo>
                      <a:lnTo>
                        <a:pt x="60" y="36"/>
                      </a:lnTo>
                      <a:lnTo>
                        <a:pt x="60" y="24"/>
                      </a:lnTo>
                      <a:lnTo>
                        <a:pt x="54" y="12"/>
                      </a:lnTo>
                      <a:lnTo>
                        <a:pt x="36" y="6"/>
                      </a:lnTo>
                      <a:lnTo>
                        <a:pt x="18" y="0"/>
                      </a:lnTo>
                      <a:lnTo>
                        <a:pt x="6" y="0"/>
                      </a:lnTo>
                      <a:lnTo>
                        <a:pt x="0" y="12"/>
                      </a:lnTo>
                      <a:lnTo>
                        <a:pt x="0" y="18"/>
                      </a:lnTo>
                      <a:lnTo>
                        <a:pt x="6" y="30"/>
                      </a:lnTo>
                      <a:lnTo>
                        <a:pt x="18" y="42"/>
                      </a:lnTo>
                      <a:close/>
                    </a:path>
                  </a:pathLst>
                </a:custGeom>
                <a:solidFill>
                  <a:srgbClr val="FA8086"/>
                </a:solidFill>
                <a:ln w="9525">
                  <a:noFill/>
                  <a:round/>
                  <a:headEnd/>
                  <a:tailEnd/>
                </a:ln>
              </p:spPr>
              <p:txBody>
                <a:bodyPr tIns="91440" bIns="91440"/>
                <a:lstStyle/>
                <a:p>
                  <a:endParaRPr lang="en-US"/>
                </a:p>
              </p:txBody>
            </p:sp>
            <p:sp>
              <p:nvSpPr>
                <p:cNvPr id="13807" name="Freeform 50"/>
                <p:cNvSpPr>
                  <a:spLocks/>
                </p:cNvSpPr>
                <p:nvPr/>
              </p:nvSpPr>
              <p:spPr bwMode="auto">
                <a:xfrm>
                  <a:off x="1382" y="3023"/>
                  <a:ext cx="60" cy="42"/>
                </a:xfrm>
                <a:custGeom>
                  <a:avLst/>
                  <a:gdLst>
                    <a:gd name="T0" fmla="*/ 18 w 60"/>
                    <a:gd name="T1" fmla="*/ 42 h 42"/>
                    <a:gd name="T2" fmla="*/ 36 w 60"/>
                    <a:gd name="T3" fmla="*/ 42 h 42"/>
                    <a:gd name="T4" fmla="*/ 54 w 60"/>
                    <a:gd name="T5" fmla="*/ 42 h 42"/>
                    <a:gd name="T6" fmla="*/ 60 w 60"/>
                    <a:gd name="T7" fmla="*/ 36 h 42"/>
                    <a:gd name="T8" fmla="*/ 60 w 60"/>
                    <a:gd name="T9" fmla="*/ 36 h 42"/>
                    <a:gd name="T10" fmla="*/ 60 w 60"/>
                    <a:gd name="T11" fmla="*/ 24 h 42"/>
                    <a:gd name="T12" fmla="*/ 54 w 60"/>
                    <a:gd name="T13" fmla="*/ 12 h 42"/>
                    <a:gd name="T14" fmla="*/ 36 w 60"/>
                    <a:gd name="T15" fmla="*/ 6 h 42"/>
                    <a:gd name="T16" fmla="*/ 36 w 60"/>
                    <a:gd name="T17" fmla="*/ 6 h 42"/>
                    <a:gd name="T18" fmla="*/ 18 w 60"/>
                    <a:gd name="T19" fmla="*/ 0 h 42"/>
                    <a:gd name="T20" fmla="*/ 6 w 60"/>
                    <a:gd name="T21" fmla="*/ 0 h 42"/>
                    <a:gd name="T22" fmla="*/ 0 w 60"/>
                    <a:gd name="T23" fmla="*/ 12 h 42"/>
                    <a:gd name="T24" fmla="*/ 0 w 60"/>
                    <a:gd name="T25" fmla="*/ 12 h 42"/>
                    <a:gd name="T26" fmla="*/ 0 w 60"/>
                    <a:gd name="T27" fmla="*/ 18 h 42"/>
                    <a:gd name="T28" fmla="*/ 6 w 60"/>
                    <a:gd name="T29" fmla="*/ 30 h 42"/>
                    <a:gd name="T30" fmla="*/ 18 w 60"/>
                    <a:gd name="T31" fmla="*/ 42 h 42"/>
                    <a:gd name="T32" fmla="*/ 18 w 60"/>
                    <a:gd name="T33" fmla="*/ 42 h 42"/>
                    <a:gd name="T34" fmla="*/ 18 w 60"/>
                    <a:gd name="T35" fmla="*/ 4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18" y="42"/>
                      </a:moveTo>
                      <a:lnTo>
                        <a:pt x="36" y="42"/>
                      </a:lnTo>
                      <a:lnTo>
                        <a:pt x="54" y="42"/>
                      </a:lnTo>
                      <a:lnTo>
                        <a:pt x="60" y="36"/>
                      </a:lnTo>
                      <a:lnTo>
                        <a:pt x="60" y="24"/>
                      </a:lnTo>
                      <a:lnTo>
                        <a:pt x="54" y="12"/>
                      </a:lnTo>
                      <a:lnTo>
                        <a:pt x="36" y="6"/>
                      </a:lnTo>
                      <a:lnTo>
                        <a:pt x="18" y="0"/>
                      </a:lnTo>
                      <a:lnTo>
                        <a:pt x="6" y="0"/>
                      </a:lnTo>
                      <a:lnTo>
                        <a:pt x="0" y="12"/>
                      </a:lnTo>
                      <a:lnTo>
                        <a:pt x="0" y="18"/>
                      </a:lnTo>
                      <a:lnTo>
                        <a:pt x="6" y="30"/>
                      </a:lnTo>
                      <a:lnTo>
                        <a:pt x="18" y="42"/>
                      </a:lnTo>
                    </a:path>
                  </a:pathLst>
                </a:custGeom>
                <a:noFill/>
                <a:ln w="9525">
                  <a:solidFill>
                    <a:srgbClr val="000000"/>
                  </a:solidFill>
                  <a:round/>
                  <a:headEnd/>
                  <a:tailEnd/>
                </a:ln>
              </p:spPr>
              <p:txBody>
                <a:bodyPr tIns="91440" bIns="91440"/>
                <a:lstStyle/>
                <a:p>
                  <a:endParaRPr lang="en-US"/>
                </a:p>
              </p:txBody>
            </p:sp>
            <p:sp>
              <p:nvSpPr>
                <p:cNvPr id="13808" name="Freeform 51"/>
                <p:cNvSpPr>
                  <a:spLocks/>
                </p:cNvSpPr>
                <p:nvPr/>
              </p:nvSpPr>
              <p:spPr bwMode="auto">
                <a:xfrm>
                  <a:off x="1454" y="3029"/>
                  <a:ext cx="66" cy="42"/>
                </a:xfrm>
                <a:custGeom>
                  <a:avLst/>
                  <a:gdLst>
                    <a:gd name="T0" fmla="*/ 30 w 66"/>
                    <a:gd name="T1" fmla="*/ 42 h 42"/>
                    <a:gd name="T2" fmla="*/ 48 w 66"/>
                    <a:gd name="T3" fmla="*/ 42 h 42"/>
                    <a:gd name="T4" fmla="*/ 60 w 66"/>
                    <a:gd name="T5" fmla="*/ 36 h 42"/>
                    <a:gd name="T6" fmla="*/ 66 w 66"/>
                    <a:gd name="T7" fmla="*/ 24 h 42"/>
                    <a:gd name="T8" fmla="*/ 66 w 66"/>
                    <a:gd name="T9" fmla="*/ 24 h 42"/>
                    <a:gd name="T10" fmla="*/ 60 w 66"/>
                    <a:gd name="T11" fmla="*/ 12 h 42"/>
                    <a:gd name="T12" fmla="*/ 48 w 66"/>
                    <a:gd name="T13" fmla="*/ 6 h 42"/>
                    <a:gd name="T14" fmla="*/ 30 w 66"/>
                    <a:gd name="T15" fmla="*/ 0 h 42"/>
                    <a:gd name="T16" fmla="*/ 30 w 66"/>
                    <a:gd name="T17" fmla="*/ 0 h 42"/>
                    <a:gd name="T18" fmla="*/ 18 w 66"/>
                    <a:gd name="T19" fmla="*/ 6 h 42"/>
                    <a:gd name="T20" fmla="*/ 6 w 66"/>
                    <a:gd name="T21" fmla="*/ 12 h 42"/>
                    <a:gd name="T22" fmla="*/ 0 w 66"/>
                    <a:gd name="T23" fmla="*/ 24 h 42"/>
                    <a:gd name="T24" fmla="*/ 0 w 66"/>
                    <a:gd name="T25" fmla="*/ 24 h 42"/>
                    <a:gd name="T26" fmla="*/ 6 w 66"/>
                    <a:gd name="T27" fmla="*/ 36 h 42"/>
                    <a:gd name="T28" fmla="*/ 18 w 66"/>
                    <a:gd name="T29" fmla="*/ 42 h 42"/>
                    <a:gd name="T30" fmla="*/ 30 w 66"/>
                    <a:gd name="T31" fmla="*/ 42 h 42"/>
                    <a:gd name="T32" fmla="*/ 30 w 66"/>
                    <a:gd name="T33" fmla="*/ 4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2"/>
                    <a:gd name="T53" fmla="*/ 66 w 6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2">
                      <a:moveTo>
                        <a:pt x="30" y="42"/>
                      </a:moveTo>
                      <a:lnTo>
                        <a:pt x="48" y="42"/>
                      </a:lnTo>
                      <a:lnTo>
                        <a:pt x="60" y="36"/>
                      </a:lnTo>
                      <a:lnTo>
                        <a:pt x="66" y="24"/>
                      </a:lnTo>
                      <a:lnTo>
                        <a:pt x="60" y="12"/>
                      </a:lnTo>
                      <a:lnTo>
                        <a:pt x="48" y="6"/>
                      </a:lnTo>
                      <a:lnTo>
                        <a:pt x="30" y="0"/>
                      </a:lnTo>
                      <a:lnTo>
                        <a:pt x="18" y="6"/>
                      </a:lnTo>
                      <a:lnTo>
                        <a:pt x="6" y="12"/>
                      </a:lnTo>
                      <a:lnTo>
                        <a:pt x="0" y="24"/>
                      </a:lnTo>
                      <a:lnTo>
                        <a:pt x="6" y="36"/>
                      </a:lnTo>
                      <a:lnTo>
                        <a:pt x="18" y="42"/>
                      </a:lnTo>
                      <a:lnTo>
                        <a:pt x="30" y="42"/>
                      </a:lnTo>
                      <a:close/>
                    </a:path>
                  </a:pathLst>
                </a:custGeom>
                <a:solidFill>
                  <a:srgbClr val="FA8086"/>
                </a:solidFill>
                <a:ln w="9525">
                  <a:noFill/>
                  <a:round/>
                  <a:headEnd/>
                  <a:tailEnd/>
                </a:ln>
              </p:spPr>
              <p:txBody>
                <a:bodyPr tIns="91440" bIns="91440"/>
                <a:lstStyle/>
                <a:p>
                  <a:endParaRPr lang="en-US"/>
                </a:p>
              </p:txBody>
            </p:sp>
            <p:sp>
              <p:nvSpPr>
                <p:cNvPr id="13809" name="Freeform 52"/>
                <p:cNvSpPr>
                  <a:spLocks/>
                </p:cNvSpPr>
                <p:nvPr/>
              </p:nvSpPr>
              <p:spPr bwMode="auto">
                <a:xfrm>
                  <a:off x="1454" y="3029"/>
                  <a:ext cx="66" cy="42"/>
                </a:xfrm>
                <a:custGeom>
                  <a:avLst/>
                  <a:gdLst>
                    <a:gd name="T0" fmla="*/ 30 w 66"/>
                    <a:gd name="T1" fmla="*/ 42 h 42"/>
                    <a:gd name="T2" fmla="*/ 48 w 66"/>
                    <a:gd name="T3" fmla="*/ 42 h 42"/>
                    <a:gd name="T4" fmla="*/ 60 w 66"/>
                    <a:gd name="T5" fmla="*/ 36 h 42"/>
                    <a:gd name="T6" fmla="*/ 66 w 66"/>
                    <a:gd name="T7" fmla="*/ 24 h 42"/>
                    <a:gd name="T8" fmla="*/ 66 w 66"/>
                    <a:gd name="T9" fmla="*/ 24 h 42"/>
                    <a:gd name="T10" fmla="*/ 60 w 66"/>
                    <a:gd name="T11" fmla="*/ 12 h 42"/>
                    <a:gd name="T12" fmla="*/ 48 w 66"/>
                    <a:gd name="T13" fmla="*/ 6 h 42"/>
                    <a:gd name="T14" fmla="*/ 30 w 66"/>
                    <a:gd name="T15" fmla="*/ 0 h 42"/>
                    <a:gd name="T16" fmla="*/ 30 w 66"/>
                    <a:gd name="T17" fmla="*/ 0 h 42"/>
                    <a:gd name="T18" fmla="*/ 18 w 66"/>
                    <a:gd name="T19" fmla="*/ 6 h 42"/>
                    <a:gd name="T20" fmla="*/ 6 w 66"/>
                    <a:gd name="T21" fmla="*/ 12 h 42"/>
                    <a:gd name="T22" fmla="*/ 0 w 66"/>
                    <a:gd name="T23" fmla="*/ 24 h 42"/>
                    <a:gd name="T24" fmla="*/ 0 w 66"/>
                    <a:gd name="T25" fmla="*/ 24 h 42"/>
                    <a:gd name="T26" fmla="*/ 6 w 66"/>
                    <a:gd name="T27" fmla="*/ 36 h 42"/>
                    <a:gd name="T28" fmla="*/ 18 w 66"/>
                    <a:gd name="T29" fmla="*/ 42 h 42"/>
                    <a:gd name="T30" fmla="*/ 30 w 66"/>
                    <a:gd name="T31" fmla="*/ 42 h 42"/>
                    <a:gd name="T32" fmla="*/ 30 w 66"/>
                    <a:gd name="T33" fmla="*/ 42 h 42"/>
                    <a:gd name="T34" fmla="*/ 30 w 66"/>
                    <a:gd name="T35" fmla="*/ 4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2"/>
                    <a:gd name="T56" fmla="*/ 66 w 6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2">
                      <a:moveTo>
                        <a:pt x="30" y="42"/>
                      </a:moveTo>
                      <a:lnTo>
                        <a:pt x="48" y="42"/>
                      </a:lnTo>
                      <a:lnTo>
                        <a:pt x="60" y="36"/>
                      </a:lnTo>
                      <a:lnTo>
                        <a:pt x="66" y="24"/>
                      </a:lnTo>
                      <a:lnTo>
                        <a:pt x="60" y="12"/>
                      </a:lnTo>
                      <a:lnTo>
                        <a:pt x="48" y="6"/>
                      </a:lnTo>
                      <a:lnTo>
                        <a:pt x="30" y="0"/>
                      </a:lnTo>
                      <a:lnTo>
                        <a:pt x="18" y="6"/>
                      </a:lnTo>
                      <a:lnTo>
                        <a:pt x="6" y="12"/>
                      </a:lnTo>
                      <a:lnTo>
                        <a:pt x="0" y="24"/>
                      </a:lnTo>
                      <a:lnTo>
                        <a:pt x="6" y="36"/>
                      </a:lnTo>
                      <a:lnTo>
                        <a:pt x="18" y="42"/>
                      </a:lnTo>
                      <a:lnTo>
                        <a:pt x="30" y="42"/>
                      </a:lnTo>
                    </a:path>
                  </a:pathLst>
                </a:custGeom>
                <a:noFill/>
                <a:ln w="9525">
                  <a:solidFill>
                    <a:srgbClr val="000000"/>
                  </a:solidFill>
                  <a:round/>
                  <a:headEnd/>
                  <a:tailEnd/>
                </a:ln>
              </p:spPr>
              <p:txBody>
                <a:bodyPr tIns="91440" bIns="91440"/>
                <a:lstStyle/>
                <a:p>
                  <a:endParaRPr lang="en-US"/>
                </a:p>
              </p:txBody>
            </p:sp>
            <p:sp>
              <p:nvSpPr>
                <p:cNvPr id="13810" name="Freeform 53"/>
                <p:cNvSpPr>
                  <a:spLocks/>
                </p:cNvSpPr>
                <p:nvPr/>
              </p:nvSpPr>
              <p:spPr bwMode="auto">
                <a:xfrm>
                  <a:off x="1526" y="3005"/>
                  <a:ext cx="66" cy="48"/>
                </a:xfrm>
                <a:custGeom>
                  <a:avLst/>
                  <a:gdLst>
                    <a:gd name="T0" fmla="*/ 42 w 66"/>
                    <a:gd name="T1" fmla="*/ 42 h 48"/>
                    <a:gd name="T2" fmla="*/ 54 w 66"/>
                    <a:gd name="T3" fmla="*/ 36 h 48"/>
                    <a:gd name="T4" fmla="*/ 66 w 66"/>
                    <a:gd name="T5" fmla="*/ 24 h 48"/>
                    <a:gd name="T6" fmla="*/ 66 w 66"/>
                    <a:gd name="T7" fmla="*/ 12 h 48"/>
                    <a:gd name="T8" fmla="*/ 66 w 66"/>
                    <a:gd name="T9" fmla="*/ 12 h 48"/>
                    <a:gd name="T10" fmla="*/ 54 w 66"/>
                    <a:gd name="T11" fmla="*/ 6 h 48"/>
                    <a:gd name="T12" fmla="*/ 42 w 66"/>
                    <a:gd name="T13" fmla="*/ 0 h 48"/>
                    <a:gd name="T14" fmla="*/ 24 w 66"/>
                    <a:gd name="T15" fmla="*/ 6 h 48"/>
                    <a:gd name="T16" fmla="*/ 24 w 66"/>
                    <a:gd name="T17" fmla="*/ 6 h 48"/>
                    <a:gd name="T18" fmla="*/ 12 w 66"/>
                    <a:gd name="T19" fmla="*/ 18 h 48"/>
                    <a:gd name="T20" fmla="*/ 0 w 66"/>
                    <a:gd name="T21" fmla="*/ 24 h 48"/>
                    <a:gd name="T22" fmla="*/ 0 w 66"/>
                    <a:gd name="T23" fmla="*/ 36 h 48"/>
                    <a:gd name="T24" fmla="*/ 0 w 66"/>
                    <a:gd name="T25" fmla="*/ 36 h 48"/>
                    <a:gd name="T26" fmla="*/ 12 w 66"/>
                    <a:gd name="T27" fmla="*/ 48 h 48"/>
                    <a:gd name="T28" fmla="*/ 24 w 66"/>
                    <a:gd name="T29" fmla="*/ 48 h 48"/>
                    <a:gd name="T30" fmla="*/ 42 w 66"/>
                    <a:gd name="T31" fmla="*/ 42 h 48"/>
                    <a:gd name="T32" fmla="*/ 42 w 66"/>
                    <a:gd name="T33" fmla="*/ 4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48"/>
                    <a:gd name="T53" fmla="*/ 66 w 66"/>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48">
                      <a:moveTo>
                        <a:pt x="42" y="42"/>
                      </a:moveTo>
                      <a:lnTo>
                        <a:pt x="54" y="36"/>
                      </a:lnTo>
                      <a:lnTo>
                        <a:pt x="66" y="24"/>
                      </a:lnTo>
                      <a:lnTo>
                        <a:pt x="66" y="12"/>
                      </a:lnTo>
                      <a:lnTo>
                        <a:pt x="54" y="6"/>
                      </a:lnTo>
                      <a:lnTo>
                        <a:pt x="42" y="0"/>
                      </a:lnTo>
                      <a:lnTo>
                        <a:pt x="24" y="6"/>
                      </a:lnTo>
                      <a:lnTo>
                        <a:pt x="12" y="18"/>
                      </a:lnTo>
                      <a:lnTo>
                        <a:pt x="0" y="24"/>
                      </a:lnTo>
                      <a:lnTo>
                        <a:pt x="0" y="36"/>
                      </a:lnTo>
                      <a:lnTo>
                        <a:pt x="12" y="48"/>
                      </a:lnTo>
                      <a:lnTo>
                        <a:pt x="24" y="48"/>
                      </a:lnTo>
                      <a:lnTo>
                        <a:pt x="42" y="42"/>
                      </a:lnTo>
                      <a:close/>
                    </a:path>
                  </a:pathLst>
                </a:custGeom>
                <a:solidFill>
                  <a:srgbClr val="FA8086"/>
                </a:solidFill>
                <a:ln w="9525">
                  <a:noFill/>
                  <a:round/>
                  <a:headEnd/>
                  <a:tailEnd/>
                </a:ln>
              </p:spPr>
              <p:txBody>
                <a:bodyPr tIns="91440" bIns="91440"/>
                <a:lstStyle/>
                <a:p>
                  <a:endParaRPr lang="en-US"/>
                </a:p>
              </p:txBody>
            </p:sp>
            <p:sp>
              <p:nvSpPr>
                <p:cNvPr id="13811" name="Freeform 54"/>
                <p:cNvSpPr>
                  <a:spLocks/>
                </p:cNvSpPr>
                <p:nvPr/>
              </p:nvSpPr>
              <p:spPr bwMode="auto">
                <a:xfrm>
                  <a:off x="1526" y="3005"/>
                  <a:ext cx="66" cy="48"/>
                </a:xfrm>
                <a:custGeom>
                  <a:avLst/>
                  <a:gdLst>
                    <a:gd name="T0" fmla="*/ 42 w 66"/>
                    <a:gd name="T1" fmla="*/ 42 h 48"/>
                    <a:gd name="T2" fmla="*/ 54 w 66"/>
                    <a:gd name="T3" fmla="*/ 36 h 48"/>
                    <a:gd name="T4" fmla="*/ 66 w 66"/>
                    <a:gd name="T5" fmla="*/ 24 h 48"/>
                    <a:gd name="T6" fmla="*/ 66 w 66"/>
                    <a:gd name="T7" fmla="*/ 12 h 48"/>
                    <a:gd name="T8" fmla="*/ 66 w 66"/>
                    <a:gd name="T9" fmla="*/ 12 h 48"/>
                    <a:gd name="T10" fmla="*/ 54 w 66"/>
                    <a:gd name="T11" fmla="*/ 6 h 48"/>
                    <a:gd name="T12" fmla="*/ 42 w 66"/>
                    <a:gd name="T13" fmla="*/ 0 h 48"/>
                    <a:gd name="T14" fmla="*/ 24 w 66"/>
                    <a:gd name="T15" fmla="*/ 6 h 48"/>
                    <a:gd name="T16" fmla="*/ 24 w 66"/>
                    <a:gd name="T17" fmla="*/ 6 h 48"/>
                    <a:gd name="T18" fmla="*/ 12 w 66"/>
                    <a:gd name="T19" fmla="*/ 18 h 48"/>
                    <a:gd name="T20" fmla="*/ 0 w 66"/>
                    <a:gd name="T21" fmla="*/ 24 h 48"/>
                    <a:gd name="T22" fmla="*/ 0 w 66"/>
                    <a:gd name="T23" fmla="*/ 36 h 48"/>
                    <a:gd name="T24" fmla="*/ 0 w 66"/>
                    <a:gd name="T25" fmla="*/ 36 h 48"/>
                    <a:gd name="T26" fmla="*/ 12 w 66"/>
                    <a:gd name="T27" fmla="*/ 48 h 48"/>
                    <a:gd name="T28" fmla="*/ 24 w 66"/>
                    <a:gd name="T29" fmla="*/ 48 h 48"/>
                    <a:gd name="T30" fmla="*/ 42 w 66"/>
                    <a:gd name="T31" fmla="*/ 42 h 48"/>
                    <a:gd name="T32" fmla="*/ 42 w 66"/>
                    <a:gd name="T33" fmla="*/ 42 h 48"/>
                    <a:gd name="T34" fmla="*/ 42 w 66"/>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48"/>
                    <a:gd name="T56" fmla="*/ 66 w 66"/>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48">
                      <a:moveTo>
                        <a:pt x="42" y="42"/>
                      </a:moveTo>
                      <a:lnTo>
                        <a:pt x="54" y="36"/>
                      </a:lnTo>
                      <a:lnTo>
                        <a:pt x="66" y="24"/>
                      </a:lnTo>
                      <a:lnTo>
                        <a:pt x="66" y="12"/>
                      </a:lnTo>
                      <a:lnTo>
                        <a:pt x="54" y="6"/>
                      </a:lnTo>
                      <a:lnTo>
                        <a:pt x="42" y="0"/>
                      </a:lnTo>
                      <a:lnTo>
                        <a:pt x="24" y="6"/>
                      </a:lnTo>
                      <a:lnTo>
                        <a:pt x="12" y="18"/>
                      </a:lnTo>
                      <a:lnTo>
                        <a:pt x="0" y="24"/>
                      </a:lnTo>
                      <a:lnTo>
                        <a:pt x="0" y="36"/>
                      </a:lnTo>
                      <a:lnTo>
                        <a:pt x="12" y="48"/>
                      </a:lnTo>
                      <a:lnTo>
                        <a:pt x="24" y="48"/>
                      </a:lnTo>
                      <a:lnTo>
                        <a:pt x="42" y="42"/>
                      </a:lnTo>
                    </a:path>
                  </a:pathLst>
                </a:custGeom>
                <a:noFill/>
                <a:ln w="9525">
                  <a:solidFill>
                    <a:srgbClr val="000000"/>
                  </a:solidFill>
                  <a:round/>
                  <a:headEnd/>
                  <a:tailEnd/>
                </a:ln>
              </p:spPr>
              <p:txBody>
                <a:bodyPr tIns="91440" bIns="91440"/>
                <a:lstStyle/>
                <a:p>
                  <a:endParaRPr lang="en-US"/>
                </a:p>
              </p:txBody>
            </p:sp>
            <p:sp>
              <p:nvSpPr>
                <p:cNvPr id="13812" name="Freeform 55"/>
                <p:cNvSpPr>
                  <a:spLocks/>
                </p:cNvSpPr>
                <p:nvPr/>
              </p:nvSpPr>
              <p:spPr bwMode="auto">
                <a:xfrm>
                  <a:off x="1592" y="2957"/>
                  <a:ext cx="54" cy="54"/>
                </a:xfrm>
                <a:custGeom>
                  <a:avLst/>
                  <a:gdLst>
                    <a:gd name="T0" fmla="*/ 42 w 54"/>
                    <a:gd name="T1" fmla="*/ 42 h 54"/>
                    <a:gd name="T2" fmla="*/ 54 w 54"/>
                    <a:gd name="T3" fmla="*/ 30 h 54"/>
                    <a:gd name="T4" fmla="*/ 54 w 54"/>
                    <a:gd name="T5" fmla="*/ 12 h 54"/>
                    <a:gd name="T6" fmla="*/ 54 w 54"/>
                    <a:gd name="T7" fmla="*/ 6 h 54"/>
                    <a:gd name="T8" fmla="*/ 54 w 54"/>
                    <a:gd name="T9" fmla="*/ 6 h 54"/>
                    <a:gd name="T10" fmla="*/ 42 w 54"/>
                    <a:gd name="T11" fmla="*/ 0 h 54"/>
                    <a:gd name="T12" fmla="*/ 24 w 54"/>
                    <a:gd name="T13" fmla="*/ 0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2" y="42"/>
                      </a:moveTo>
                      <a:lnTo>
                        <a:pt x="54" y="30"/>
                      </a:lnTo>
                      <a:lnTo>
                        <a:pt x="54" y="12"/>
                      </a:lnTo>
                      <a:lnTo>
                        <a:pt x="54" y="6"/>
                      </a:lnTo>
                      <a:lnTo>
                        <a:pt x="42" y="0"/>
                      </a:lnTo>
                      <a:lnTo>
                        <a:pt x="24" y="0"/>
                      </a:lnTo>
                      <a:lnTo>
                        <a:pt x="12" y="12"/>
                      </a:lnTo>
                      <a:lnTo>
                        <a:pt x="0" y="24"/>
                      </a:lnTo>
                      <a:lnTo>
                        <a:pt x="0" y="42"/>
                      </a:lnTo>
                      <a:lnTo>
                        <a:pt x="6" y="48"/>
                      </a:lnTo>
                      <a:lnTo>
                        <a:pt x="12" y="54"/>
                      </a:lnTo>
                      <a:lnTo>
                        <a:pt x="30" y="48"/>
                      </a:lnTo>
                      <a:lnTo>
                        <a:pt x="42" y="42"/>
                      </a:lnTo>
                      <a:close/>
                    </a:path>
                  </a:pathLst>
                </a:custGeom>
                <a:solidFill>
                  <a:srgbClr val="FA8086"/>
                </a:solidFill>
                <a:ln w="9525">
                  <a:noFill/>
                  <a:round/>
                  <a:headEnd/>
                  <a:tailEnd/>
                </a:ln>
              </p:spPr>
              <p:txBody>
                <a:bodyPr tIns="91440" bIns="91440"/>
                <a:lstStyle/>
                <a:p>
                  <a:endParaRPr lang="en-US"/>
                </a:p>
              </p:txBody>
            </p:sp>
            <p:sp>
              <p:nvSpPr>
                <p:cNvPr id="13813" name="Freeform 56"/>
                <p:cNvSpPr>
                  <a:spLocks/>
                </p:cNvSpPr>
                <p:nvPr/>
              </p:nvSpPr>
              <p:spPr bwMode="auto">
                <a:xfrm>
                  <a:off x="1592" y="2957"/>
                  <a:ext cx="54" cy="54"/>
                </a:xfrm>
                <a:custGeom>
                  <a:avLst/>
                  <a:gdLst>
                    <a:gd name="T0" fmla="*/ 42 w 54"/>
                    <a:gd name="T1" fmla="*/ 42 h 54"/>
                    <a:gd name="T2" fmla="*/ 54 w 54"/>
                    <a:gd name="T3" fmla="*/ 30 h 54"/>
                    <a:gd name="T4" fmla="*/ 54 w 54"/>
                    <a:gd name="T5" fmla="*/ 12 h 54"/>
                    <a:gd name="T6" fmla="*/ 54 w 54"/>
                    <a:gd name="T7" fmla="*/ 6 h 54"/>
                    <a:gd name="T8" fmla="*/ 54 w 54"/>
                    <a:gd name="T9" fmla="*/ 6 h 54"/>
                    <a:gd name="T10" fmla="*/ 42 w 54"/>
                    <a:gd name="T11" fmla="*/ 0 h 54"/>
                    <a:gd name="T12" fmla="*/ 24 w 54"/>
                    <a:gd name="T13" fmla="*/ 0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4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2" y="42"/>
                      </a:moveTo>
                      <a:lnTo>
                        <a:pt x="54" y="30"/>
                      </a:lnTo>
                      <a:lnTo>
                        <a:pt x="54" y="12"/>
                      </a:lnTo>
                      <a:lnTo>
                        <a:pt x="54" y="6"/>
                      </a:lnTo>
                      <a:lnTo>
                        <a:pt x="42" y="0"/>
                      </a:lnTo>
                      <a:lnTo>
                        <a:pt x="24" y="0"/>
                      </a:lnTo>
                      <a:lnTo>
                        <a:pt x="12" y="12"/>
                      </a:lnTo>
                      <a:lnTo>
                        <a:pt x="0" y="24"/>
                      </a:lnTo>
                      <a:lnTo>
                        <a:pt x="0" y="42"/>
                      </a:lnTo>
                      <a:lnTo>
                        <a:pt x="6" y="48"/>
                      </a:lnTo>
                      <a:lnTo>
                        <a:pt x="12" y="54"/>
                      </a:lnTo>
                      <a:lnTo>
                        <a:pt x="30" y="48"/>
                      </a:lnTo>
                      <a:lnTo>
                        <a:pt x="42" y="42"/>
                      </a:lnTo>
                    </a:path>
                  </a:pathLst>
                </a:custGeom>
                <a:noFill/>
                <a:ln w="9525">
                  <a:solidFill>
                    <a:srgbClr val="000000"/>
                  </a:solidFill>
                  <a:round/>
                  <a:headEnd/>
                  <a:tailEnd/>
                </a:ln>
              </p:spPr>
              <p:txBody>
                <a:bodyPr tIns="91440" bIns="91440"/>
                <a:lstStyle/>
                <a:p>
                  <a:endParaRPr lang="en-US"/>
                </a:p>
              </p:txBody>
            </p:sp>
            <p:sp>
              <p:nvSpPr>
                <p:cNvPr id="13814" name="Freeform 57"/>
                <p:cNvSpPr>
                  <a:spLocks/>
                </p:cNvSpPr>
                <p:nvPr/>
              </p:nvSpPr>
              <p:spPr bwMode="auto">
                <a:xfrm>
                  <a:off x="1634" y="2891"/>
                  <a:ext cx="42" cy="60"/>
                </a:xfrm>
                <a:custGeom>
                  <a:avLst/>
                  <a:gdLst>
                    <a:gd name="T0" fmla="*/ 42 w 42"/>
                    <a:gd name="T1" fmla="*/ 36 h 60"/>
                    <a:gd name="T2" fmla="*/ 42 w 42"/>
                    <a:gd name="T3" fmla="*/ 18 h 60"/>
                    <a:gd name="T4" fmla="*/ 42 w 42"/>
                    <a:gd name="T5" fmla="*/ 6 h 60"/>
                    <a:gd name="T6" fmla="*/ 36 w 42"/>
                    <a:gd name="T7" fmla="*/ 0 h 60"/>
                    <a:gd name="T8" fmla="*/ 36 w 42"/>
                    <a:gd name="T9" fmla="*/ 0 h 60"/>
                    <a:gd name="T10" fmla="*/ 24 w 42"/>
                    <a:gd name="T11" fmla="*/ 0 h 60"/>
                    <a:gd name="T12" fmla="*/ 12 w 42"/>
                    <a:gd name="T13" fmla="*/ 6 h 60"/>
                    <a:gd name="T14" fmla="*/ 0 w 42"/>
                    <a:gd name="T15" fmla="*/ 18 h 60"/>
                    <a:gd name="T16" fmla="*/ 0 w 42"/>
                    <a:gd name="T17" fmla="*/ 18 h 60"/>
                    <a:gd name="T18" fmla="*/ 0 w 42"/>
                    <a:gd name="T19" fmla="*/ 36 h 60"/>
                    <a:gd name="T20" fmla="*/ 0 w 42"/>
                    <a:gd name="T21" fmla="*/ 48 h 60"/>
                    <a:gd name="T22" fmla="*/ 6 w 42"/>
                    <a:gd name="T23" fmla="*/ 60 h 60"/>
                    <a:gd name="T24" fmla="*/ 6 w 42"/>
                    <a:gd name="T25" fmla="*/ 60 h 60"/>
                    <a:gd name="T26" fmla="*/ 18 w 42"/>
                    <a:gd name="T27" fmla="*/ 60 h 60"/>
                    <a:gd name="T28" fmla="*/ 30 w 42"/>
                    <a:gd name="T29" fmla="*/ 48 h 60"/>
                    <a:gd name="T30" fmla="*/ 42 w 42"/>
                    <a:gd name="T31" fmla="*/ 36 h 60"/>
                    <a:gd name="T32" fmla="*/ 42 w 42"/>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0"/>
                    <a:gd name="T53" fmla="*/ 42 w 4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0">
                      <a:moveTo>
                        <a:pt x="42" y="36"/>
                      </a:moveTo>
                      <a:lnTo>
                        <a:pt x="42" y="18"/>
                      </a:lnTo>
                      <a:lnTo>
                        <a:pt x="42" y="6"/>
                      </a:lnTo>
                      <a:lnTo>
                        <a:pt x="36" y="0"/>
                      </a:lnTo>
                      <a:lnTo>
                        <a:pt x="24" y="0"/>
                      </a:lnTo>
                      <a:lnTo>
                        <a:pt x="12" y="6"/>
                      </a:lnTo>
                      <a:lnTo>
                        <a:pt x="0" y="18"/>
                      </a:lnTo>
                      <a:lnTo>
                        <a:pt x="0" y="36"/>
                      </a:lnTo>
                      <a:lnTo>
                        <a:pt x="0" y="48"/>
                      </a:lnTo>
                      <a:lnTo>
                        <a:pt x="6" y="60"/>
                      </a:lnTo>
                      <a:lnTo>
                        <a:pt x="18" y="60"/>
                      </a:lnTo>
                      <a:lnTo>
                        <a:pt x="30" y="48"/>
                      </a:lnTo>
                      <a:lnTo>
                        <a:pt x="42" y="36"/>
                      </a:lnTo>
                      <a:close/>
                    </a:path>
                  </a:pathLst>
                </a:custGeom>
                <a:solidFill>
                  <a:srgbClr val="FA8086"/>
                </a:solidFill>
                <a:ln w="9525">
                  <a:noFill/>
                  <a:round/>
                  <a:headEnd/>
                  <a:tailEnd/>
                </a:ln>
              </p:spPr>
              <p:txBody>
                <a:bodyPr tIns="91440" bIns="91440"/>
                <a:lstStyle/>
                <a:p>
                  <a:endParaRPr lang="en-US"/>
                </a:p>
              </p:txBody>
            </p:sp>
            <p:sp>
              <p:nvSpPr>
                <p:cNvPr id="13815" name="Freeform 58"/>
                <p:cNvSpPr>
                  <a:spLocks/>
                </p:cNvSpPr>
                <p:nvPr/>
              </p:nvSpPr>
              <p:spPr bwMode="auto">
                <a:xfrm>
                  <a:off x="1634" y="2891"/>
                  <a:ext cx="42" cy="60"/>
                </a:xfrm>
                <a:custGeom>
                  <a:avLst/>
                  <a:gdLst>
                    <a:gd name="T0" fmla="*/ 42 w 42"/>
                    <a:gd name="T1" fmla="*/ 36 h 60"/>
                    <a:gd name="T2" fmla="*/ 42 w 42"/>
                    <a:gd name="T3" fmla="*/ 18 h 60"/>
                    <a:gd name="T4" fmla="*/ 42 w 42"/>
                    <a:gd name="T5" fmla="*/ 6 h 60"/>
                    <a:gd name="T6" fmla="*/ 36 w 42"/>
                    <a:gd name="T7" fmla="*/ 0 h 60"/>
                    <a:gd name="T8" fmla="*/ 36 w 42"/>
                    <a:gd name="T9" fmla="*/ 0 h 60"/>
                    <a:gd name="T10" fmla="*/ 24 w 42"/>
                    <a:gd name="T11" fmla="*/ 0 h 60"/>
                    <a:gd name="T12" fmla="*/ 12 w 42"/>
                    <a:gd name="T13" fmla="*/ 6 h 60"/>
                    <a:gd name="T14" fmla="*/ 0 w 42"/>
                    <a:gd name="T15" fmla="*/ 18 h 60"/>
                    <a:gd name="T16" fmla="*/ 0 w 42"/>
                    <a:gd name="T17" fmla="*/ 18 h 60"/>
                    <a:gd name="T18" fmla="*/ 0 w 42"/>
                    <a:gd name="T19" fmla="*/ 36 h 60"/>
                    <a:gd name="T20" fmla="*/ 0 w 42"/>
                    <a:gd name="T21" fmla="*/ 48 h 60"/>
                    <a:gd name="T22" fmla="*/ 6 w 42"/>
                    <a:gd name="T23" fmla="*/ 60 h 60"/>
                    <a:gd name="T24" fmla="*/ 6 w 42"/>
                    <a:gd name="T25" fmla="*/ 60 h 60"/>
                    <a:gd name="T26" fmla="*/ 18 w 42"/>
                    <a:gd name="T27" fmla="*/ 60 h 60"/>
                    <a:gd name="T28" fmla="*/ 30 w 42"/>
                    <a:gd name="T29" fmla="*/ 48 h 60"/>
                    <a:gd name="T30" fmla="*/ 42 w 42"/>
                    <a:gd name="T31" fmla="*/ 36 h 60"/>
                    <a:gd name="T32" fmla="*/ 42 w 42"/>
                    <a:gd name="T33" fmla="*/ 36 h 60"/>
                    <a:gd name="T34" fmla="*/ 42 w 42"/>
                    <a:gd name="T35" fmla="*/ 36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0"/>
                    <a:gd name="T56" fmla="*/ 42 w 4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0">
                      <a:moveTo>
                        <a:pt x="42" y="36"/>
                      </a:moveTo>
                      <a:lnTo>
                        <a:pt x="42" y="18"/>
                      </a:lnTo>
                      <a:lnTo>
                        <a:pt x="42" y="6"/>
                      </a:lnTo>
                      <a:lnTo>
                        <a:pt x="36" y="0"/>
                      </a:lnTo>
                      <a:lnTo>
                        <a:pt x="24" y="0"/>
                      </a:lnTo>
                      <a:lnTo>
                        <a:pt x="12" y="6"/>
                      </a:lnTo>
                      <a:lnTo>
                        <a:pt x="0" y="18"/>
                      </a:lnTo>
                      <a:lnTo>
                        <a:pt x="0" y="36"/>
                      </a:lnTo>
                      <a:lnTo>
                        <a:pt x="0" y="48"/>
                      </a:lnTo>
                      <a:lnTo>
                        <a:pt x="6" y="60"/>
                      </a:lnTo>
                      <a:lnTo>
                        <a:pt x="18" y="60"/>
                      </a:lnTo>
                      <a:lnTo>
                        <a:pt x="30" y="48"/>
                      </a:lnTo>
                      <a:lnTo>
                        <a:pt x="42" y="36"/>
                      </a:lnTo>
                    </a:path>
                  </a:pathLst>
                </a:custGeom>
                <a:noFill/>
                <a:ln w="9525">
                  <a:solidFill>
                    <a:srgbClr val="000000"/>
                  </a:solidFill>
                  <a:round/>
                  <a:headEnd/>
                  <a:tailEnd/>
                </a:ln>
              </p:spPr>
              <p:txBody>
                <a:bodyPr tIns="91440" bIns="91440"/>
                <a:lstStyle/>
                <a:p>
                  <a:endParaRPr lang="en-US"/>
                </a:p>
              </p:txBody>
            </p:sp>
            <p:sp>
              <p:nvSpPr>
                <p:cNvPr id="13816" name="Freeform 59"/>
                <p:cNvSpPr>
                  <a:spLocks/>
                </p:cNvSpPr>
                <p:nvPr/>
              </p:nvSpPr>
              <p:spPr bwMode="auto">
                <a:xfrm>
                  <a:off x="1262" y="2819"/>
                  <a:ext cx="36" cy="60"/>
                </a:xfrm>
                <a:custGeom>
                  <a:avLst/>
                  <a:gdLst>
                    <a:gd name="T0" fmla="*/ 36 w 36"/>
                    <a:gd name="T1" fmla="*/ 30 h 60"/>
                    <a:gd name="T2" fmla="*/ 30 w 36"/>
                    <a:gd name="T3" fmla="*/ 12 h 60"/>
                    <a:gd name="T4" fmla="*/ 24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2 h 60"/>
                    <a:gd name="T20" fmla="*/ 6 w 36"/>
                    <a:gd name="T21" fmla="*/ 54 h 60"/>
                    <a:gd name="T22" fmla="*/ 18 w 36"/>
                    <a:gd name="T23" fmla="*/ 60 h 60"/>
                    <a:gd name="T24" fmla="*/ 18 w 36"/>
                    <a:gd name="T25" fmla="*/ 60 h 60"/>
                    <a:gd name="T26" fmla="*/ 24 w 36"/>
                    <a:gd name="T27" fmla="*/ 54 h 60"/>
                    <a:gd name="T28" fmla="*/ 30 w 36"/>
                    <a:gd name="T29" fmla="*/ 42 h 60"/>
                    <a:gd name="T30" fmla="*/ 36 w 36"/>
                    <a:gd name="T31" fmla="*/ 30 h 60"/>
                    <a:gd name="T32" fmla="*/ 36 w 36"/>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36" y="30"/>
                      </a:moveTo>
                      <a:lnTo>
                        <a:pt x="30" y="12"/>
                      </a:lnTo>
                      <a:lnTo>
                        <a:pt x="24" y="0"/>
                      </a:lnTo>
                      <a:lnTo>
                        <a:pt x="18" y="0"/>
                      </a:lnTo>
                      <a:lnTo>
                        <a:pt x="6" y="0"/>
                      </a:lnTo>
                      <a:lnTo>
                        <a:pt x="0" y="12"/>
                      </a:lnTo>
                      <a:lnTo>
                        <a:pt x="0" y="30"/>
                      </a:lnTo>
                      <a:lnTo>
                        <a:pt x="0" y="42"/>
                      </a:lnTo>
                      <a:lnTo>
                        <a:pt x="6" y="54"/>
                      </a:lnTo>
                      <a:lnTo>
                        <a:pt x="18" y="60"/>
                      </a:lnTo>
                      <a:lnTo>
                        <a:pt x="24" y="54"/>
                      </a:lnTo>
                      <a:lnTo>
                        <a:pt x="30" y="42"/>
                      </a:lnTo>
                      <a:lnTo>
                        <a:pt x="36" y="30"/>
                      </a:lnTo>
                      <a:close/>
                    </a:path>
                  </a:pathLst>
                </a:custGeom>
                <a:solidFill>
                  <a:srgbClr val="FA8086"/>
                </a:solidFill>
                <a:ln w="9525">
                  <a:noFill/>
                  <a:round/>
                  <a:headEnd/>
                  <a:tailEnd/>
                </a:ln>
              </p:spPr>
              <p:txBody>
                <a:bodyPr tIns="91440" bIns="91440"/>
                <a:lstStyle/>
                <a:p>
                  <a:endParaRPr lang="en-US"/>
                </a:p>
              </p:txBody>
            </p:sp>
            <p:sp>
              <p:nvSpPr>
                <p:cNvPr id="13817" name="Freeform 60"/>
                <p:cNvSpPr>
                  <a:spLocks/>
                </p:cNvSpPr>
                <p:nvPr/>
              </p:nvSpPr>
              <p:spPr bwMode="auto">
                <a:xfrm>
                  <a:off x="1262" y="2819"/>
                  <a:ext cx="36" cy="60"/>
                </a:xfrm>
                <a:custGeom>
                  <a:avLst/>
                  <a:gdLst>
                    <a:gd name="T0" fmla="*/ 36 w 36"/>
                    <a:gd name="T1" fmla="*/ 30 h 60"/>
                    <a:gd name="T2" fmla="*/ 30 w 36"/>
                    <a:gd name="T3" fmla="*/ 12 h 60"/>
                    <a:gd name="T4" fmla="*/ 24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2 h 60"/>
                    <a:gd name="T20" fmla="*/ 6 w 36"/>
                    <a:gd name="T21" fmla="*/ 54 h 60"/>
                    <a:gd name="T22" fmla="*/ 18 w 36"/>
                    <a:gd name="T23" fmla="*/ 60 h 60"/>
                    <a:gd name="T24" fmla="*/ 18 w 36"/>
                    <a:gd name="T25" fmla="*/ 60 h 60"/>
                    <a:gd name="T26" fmla="*/ 24 w 36"/>
                    <a:gd name="T27" fmla="*/ 54 h 60"/>
                    <a:gd name="T28" fmla="*/ 30 w 36"/>
                    <a:gd name="T29" fmla="*/ 42 h 60"/>
                    <a:gd name="T30" fmla="*/ 36 w 36"/>
                    <a:gd name="T31" fmla="*/ 30 h 60"/>
                    <a:gd name="T32" fmla="*/ 36 w 36"/>
                    <a:gd name="T33" fmla="*/ 30 h 60"/>
                    <a:gd name="T34" fmla="*/ 36 w 36"/>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60"/>
                    <a:gd name="T56" fmla="*/ 36 w 3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60">
                      <a:moveTo>
                        <a:pt x="36" y="30"/>
                      </a:moveTo>
                      <a:lnTo>
                        <a:pt x="30" y="12"/>
                      </a:lnTo>
                      <a:lnTo>
                        <a:pt x="24" y="0"/>
                      </a:lnTo>
                      <a:lnTo>
                        <a:pt x="18" y="0"/>
                      </a:lnTo>
                      <a:lnTo>
                        <a:pt x="6" y="0"/>
                      </a:lnTo>
                      <a:lnTo>
                        <a:pt x="0" y="12"/>
                      </a:lnTo>
                      <a:lnTo>
                        <a:pt x="0" y="30"/>
                      </a:lnTo>
                      <a:lnTo>
                        <a:pt x="0" y="42"/>
                      </a:lnTo>
                      <a:lnTo>
                        <a:pt x="6" y="54"/>
                      </a:lnTo>
                      <a:lnTo>
                        <a:pt x="18" y="60"/>
                      </a:lnTo>
                      <a:lnTo>
                        <a:pt x="24" y="54"/>
                      </a:lnTo>
                      <a:lnTo>
                        <a:pt x="30" y="42"/>
                      </a:lnTo>
                      <a:lnTo>
                        <a:pt x="36" y="30"/>
                      </a:lnTo>
                    </a:path>
                  </a:pathLst>
                </a:custGeom>
                <a:noFill/>
                <a:ln w="9525">
                  <a:solidFill>
                    <a:srgbClr val="000000"/>
                  </a:solidFill>
                  <a:round/>
                  <a:headEnd/>
                  <a:tailEnd/>
                </a:ln>
              </p:spPr>
              <p:txBody>
                <a:bodyPr tIns="91440" bIns="91440"/>
                <a:lstStyle/>
                <a:p>
                  <a:endParaRPr lang="en-US"/>
                </a:p>
              </p:txBody>
            </p:sp>
            <p:sp>
              <p:nvSpPr>
                <p:cNvPr id="13818" name="Freeform 61"/>
                <p:cNvSpPr>
                  <a:spLocks/>
                </p:cNvSpPr>
                <p:nvPr/>
              </p:nvSpPr>
              <p:spPr bwMode="auto">
                <a:xfrm>
                  <a:off x="1262" y="2891"/>
                  <a:ext cx="42" cy="54"/>
                </a:xfrm>
                <a:custGeom>
                  <a:avLst/>
                  <a:gdLst>
                    <a:gd name="T0" fmla="*/ 42 w 42"/>
                    <a:gd name="T1" fmla="*/ 18 h 54"/>
                    <a:gd name="T2" fmla="*/ 30 w 42"/>
                    <a:gd name="T3" fmla="*/ 6 h 54"/>
                    <a:gd name="T4" fmla="*/ 24 w 42"/>
                    <a:gd name="T5" fmla="*/ 0 h 54"/>
                    <a:gd name="T6" fmla="*/ 12 w 42"/>
                    <a:gd name="T7" fmla="*/ 0 h 54"/>
                    <a:gd name="T8" fmla="*/ 12 w 42"/>
                    <a:gd name="T9" fmla="*/ 0 h 54"/>
                    <a:gd name="T10" fmla="*/ 6 w 42"/>
                    <a:gd name="T11" fmla="*/ 6 h 54"/>
                    <a:gd name="T12" fmla="*/ 0 w 42"/>
                    <a:gd name="T13" fmla="*/ 18 h 54"/>
                    <a:gd name="T14" fmla="*/ 6 w 42"/>
                    <a:gd name="T15" fmla="*/ 30 h 54"/>
                    <a:gd name="T16" fmla="*/ 6 w 42"/>
                    <a:gd name="T17" fmla="*/ 30 h 54"/>
                    <a:gd name="T18" fmla="*/ 18 w 42"/>
                    <a:gd name="T19" fmla="*/ 48 h 54"/>
                    <a:gd name="T20" fmla="*/ 24 w 42"/>
                    <a:gd name="T21" fmla="*/ 54 h 54"/>
                    <a:gd name="T22" fmla="*/ 36 w 42"/>
                    <a:gd name="T23" fmla="*/ 54 h 54"/>
                    <a:gd name="T24" fmla="*/ 36 w 42"/>
                    <a:gd name="T25" fmla="*/ 54 h 54"/>
                    <a:gd name="T26" fmla="*/ 42 w 42"/>
                    <a:gd name="T27" fmla="*/ 48 h 54"/>
                    <a:gd name="T28" fmla="*/ 42 w 42"/>
                    <a:gd name="T29" fmla="*/ 36 h 54"/>
                    <a:gd name="T30" fmla="*/ 42 w 42"/>
                    <a:gd name="T31" fmla="*/ 18 h 54"/>
                    <a:gd name="T32" fmla="*/ 42 w 42"/>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42" y="18"/>
                      </a:moveTo>
                      <a:lnTo>
                        <a:pt x="30" y="6"/>
                      </a:lnTo>
                      <a:lnTo>
                        <a:pt x="24" y="0"/>
                      </a:lnTo>
                      <a:lnTo>
                        <a:pt x="12" y="0"/>
                      </a:lnTo>
                      <a:lnTo>
                        <a:pt x="6" y="6"/>
                      </a:lnTo>
                      <a:lnTo>
                        <a:pt x="0" y="18"/>
                      </a:lnTo>
                      <a:lnTo>
                        <a:pt x="6" y="30"/>
                      </a:lnTo>
                      <a:lnTo>
                        <a:pt x="18" y="48"/>
                      </a:lnTo>
                      <a:lnTo>
                        <a:pt x="24" y="54"/>
                      </a:lnTo>
                      <a:lnTo>
                        <a:pt x="36" y="54"/>
                      </a:lnTo>
                      <a:lnTo>
                        <a:pt x="42" y="48"/>
                      </a:lnTo>
                      <a:lnTo>
                        <a:pt x="42" y="36"/>
                      </a:lnTo>
                      <a:lnTo>
                        <a:pt x="42" y="18"/>
                      </a:lnTo>
                      <a:close/>
                    </a:path>
                  </a:pathLst>
                </a:custGeom>
                <a:solidFill>
                  <a:srgbClr val="FA8086"/>
                </a:solidFill>
                <a:ln w="9525">
                  <a:noFill/>
                  <a:round/>
                  <a:headEnd/>
                  <a:tailEnd/>
                </a:ln>
              </p:spPr>
              <p:txBody>
                <a:bodyPr tIns="91440" bIns="91440"/>
                <a:lstStyle/>
                <a:p>
                  <a:endParaRPr lang="en-US"/>
                </a:p>
              </p:txBody>
            </p:sp>
            <p:sp>
              <p:nvSpPr>
                <p:cNvPr id="13819" name="Freeform 62"/>
                <p:cNvSpPr>
                  <a:spLocks/>
                </p:cNvSpPr>
                <p:nvPr/>
              </p:nvSpPr>
              <p:spPr bwMode="auto">
                <a:xfrm>
                  <a:off x="1262" y="2891"/>
                  <a:ext cx="42" cy="54"/>
                </a:xfrm>
                <a:custGeom>
                  <a:avLst/>
                  <a:gdLst>
                    <a:gd name="T0" fmla="*/ 42 w 42"/>
                    <a:gd name="T1" fmla="*/ 18 h 54"/>
                    <a:gd name="T2" fmla="*/ 30 w 42"/>
                    <a:gd name="T3" fmla="*/ 6 h 54"/>
                    <a:gd name="T4" fmla="*/ 24 w 42"/>
                    <a:gd name="T5" fmla="*/ 0 h 54"/>
                    <a:gd name="T6" fmla="*/ 12 w 42"/>
                    <a:gd name="T7" fmla="*/ 0 h 54"/>
                    <a:gd name="T8" fmla="*/ 12 w 42"/>
                    <a:gd name="T9" fmla="*/ 0 h 54"/>
                    <a:gd name="T10" fmla="*/ 6 w 42"/>
                    <a:gd name="T11" fmla="*/ 6 h 54"/>
                    <a:gd name="T12" fmla="*/ 0 w 42"/>
                    <a:gd name="T13" fmla="*/ 18 h 54"/>
                    <a:gd name="T14" fmla="*/ 6 w 42"/>
                    <a:gd name="T15" fmla="*/ 30 h 54"/>
                    <a:gd name="T16" fmla="*/ 6 w 42"/>
                    <a:gd name="T17" fmla="*/ 30 h 54"/>
                    <a:gd name="T18" fmla="*/ 18 w 42"/>
                    <a:gd name="T19" fmla="*/ 48 h 54"/>
                    <a:gd name="T20" fmla="*/ 24 w 42"/>
                    <a:gd name="T21" fmla="*/ 54 h 54"/>
                    <a:gd name="T22" fmla="*/ 36 w 42"/>
                    <a:gd name="T23" fmla="*/ 54 h 54"/>
                    <a:gd name="T24" fmla="*/ 36 w 42"/>
                    <a:gd name="T25" fmla="*/ 54 h 54"/>
                    <a:gd name="T26" fmla="*/ 42 w 42"/>
                    <a:gd name="T27" fmla="*/ 48 h 54"/>
                    <a:gd name="T28" fmla="*/ 42 w 42"/>
                    <a:gd name="T29" fmla="*/ 36 h 54"/>
                    <a:gd name="T30" fmla="*/ 42 w 42"/>
                    <a:gd name="T31" fmla="*/ 18 h 54"/>
                    <a:gd name="T32" fmla="*/ 42 w 42"/>
                    <a:gd name="T33" fmla="*/ 18 h 54"/>
                    <a:gd name="T34" fmla="*/ 42 w 42"/>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42" y="18"/>
                      </a:moveTo>
                      <a:lnTo>
                        <a:pt x="30" y="6"/>
                      </a:lnTo>
                      <a:lnTo>
                        <a:pt x="24" y="0"/>
                      </a:lnTo>
                      <a:lnTo>
                        <a:pt x="12" y="0"/>
                      </a:lnTo>
                      <a:lnTo>
                        <a:pt x="6" y="6"/>
                      </a:lnTo>
                      <a:lnTo>
                        <a:pt x="0" y="18"/>
                      </a:lnTo>
                      <a:lnTo>
                        <a:pt x="6" y="30"/>
                      </a:lnTo>
                      <a:lnTo>
                        <a:pt x="18" y="48"/>
                      </a:lnTo>
                      <a:lnTo>
                        <a:pt x="24" y="54"/>
                      </a:lnTo>
                      <a:lnTo>
                        <a:pt x="36" y="54"/>
                      </a:lnTo>
                      <a:lnTo>
                        <a:pt x="42" y="48"/>
                      </a:lnTo>
                      <a:lnTo>
                        <a:pt x="42" y="36"/>
                      </a:lnTo>
                      <a:lnTo>
                        <a:pt x="42" y="18"/>
                      </a:lnTo>
                    </a:path>
                  </a:pathLst>
                </a:custGeom>
                <a:noFill/>
                <a:ln w="9525">
                  <a:solidFill>
                    <a:srgbClr val="000000"/>
                  </a:solidFill>
                  <a:round/>
                  <a:headEnd/>
                  <a:tailEnd/>
                </a:ln>
              </p:spPr>
              <p:txBody>
                <a:bodyPr tIns="91440" bIns="91440"/>
                <a:lstStyle/>
                <a:p>
                  <a:endParaRPr lang="en-US"/>
                </a:p>
              </p:txBody>
            </p:sp>
            <p:sp>
              <p:nvSpPr>
                <p:cNvPr id="13820" name="Freeform 63"/>
                <p:cNvSpPr>
                  <a:spLocks/>
                </p:cNvSpPr>
                <p:nvPr/>
              </p:nvSpPr>
              <p:spPr bwMode="auto">
                <a:xfrm>
                  <a:off x="1292" y="2951"/>
                  <a:ext cx="54" cy="54"/>
                </a:xfrm>
                <a:custGeom>
                  <a:avLst/>
                  <a:gdLst>
                    <a:gd name="T0" fmla="*/ 42 w 54"/>
                    <a:gd name="T1" fmla="*/ 18 h 54"/>
                    <a:gd name="T2" fmla="*/ 30 w 54"/>
                    <a:gd name="T3" fmla="*/ 6 h 54"/>
                    <a:gd name="T4" fmla="*/ 12 w 54"/>
                    <a:gd name="T5" fmla="*/ 0 h 54"/>
                    <a:gd name="T6" fmla="*/ 6 w 54"/>
                    <a:gd name="T7" fmla="*/ 6 h 54"/>
                    <a:gd name="T8" fmla="*/ 6 w 54"/>
                    <a:gd name="T9" fmla="*/ 6 h 54"/>
                    <a:gd name="T10" fmla="*/ 0 w 54"/>
                    <a:gd name="T11" fmla="*/ 18 h 54"/>
                    <a:gd name="T12" fmla="*/ 6 w 54"/>
                    <a:gd name="T13" fmla="*/ 30 h 54"/>
                    <a:gd name="T14" fmla="*/ 18 w 54"/>
                    <a:gd name="T15" fmla="*/ 42 h 54"/>
                    <a:gd name="T16" fmla="*/ 18 w 54"/>
                    <a:gd name="T17" fmla="*/ 42 h 54"/>
                    <a:gd name="T18" fmla="*/ 30 w 54"/>
                    <a:gd name="T19" fmla="*/ 48 h 54"/>
                    <a:gd name="T20" fmla="*/ 42 w 54"/>
                    <a:gd name="T21" fmla="*/ 54 h 54"/>
                    <a:gd name="T22" fmla="*/ 48 w 54"/>
                    <a:gd name="T23" fmla="*/ 48 h 54"/>
                    <a:gd name="T24" fmla="*/ 48 w 54"/>
                    <a:gd name="T25" fmla="*/ 48 h 54"/>
                    <a:gd name="T26" fmla="*/ 54 w 54"/>
                    <a:gd name="T27" fmla="*/ 42 h 54"/>
                    <a:gd name="T28" fmla="*/ 48 w 54"/>
                    <a:gd name="T29" fmla="*/ 30 h 54"/>
                    <a:gd name="T30" fmla="*/ 42 w 54"/>
                    <a:gd name="T31" fmla="*/ 18 h 54"/>
                    <a:gd name="T32" fmla="*/ 42 w 54"/>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2" y="18"/>
                      </a:moveTo>
                      <a:lnTo>
                        <a:pt x="30" y="6"/>
                      </a:lnTo>
                      <a:lnTo>
                        <a:pt x="12" y="0"/>
                      </a:lnTo>
                      <a:lnTo>
                        <a:pt x="6" y="6"/>
                      </a:lnTo>
                      <a:lnTo>
                        <a:pt x="0" y="18"/>
                      </a:lnTo>
                      <a:lnTo>
                        <a:pt x="6" y="30"/>
                      </a:lnTo>
                      <a:lnTo>
                        <a:pt x="18" y="42"/>
                      </a:lnTo>
                      <a:lnTo>
                        <a:pt x="30" y="48"/>
                      </a:lnTo>
                      <a:lnTo>
                        <a:pt x="42" y="54"/>
                      </a:lnTo>
                      <a:lnTo>
                        <a:pt x="48" y="48"/>
                      </a:lnTo>
                      <a:lnTo>
                        <a:pt x="54" y="42"/>
                      </a:lnTo>
                      <a:lnTo>
                        <a:pt x="48" y="30"/>
                      </a:lnTo>
                      <a:lnTo>
                        <a:pt x="42" y="18"/>
                      </a:lnTo>
                      <a:close/>
                    </a:path>
                  </a:pathLst>
                </a:custGeom>
                <a:solidFill>
                  <a:srgbClr val="FA8086"/>
                </a:solidFill>
                <a:ln w="9525">
                  <a:noFill/>
                  <a:round/>
                  <a:headEnd/>
                  <a:tailEnd/>
                </a:ln>
              </p:spPr>
              <p:txBody>
                <a:bodyPr tIns="91440" bIns="91440"/>
                <a:lstStyle/>
                <a:p>
                  <a:endParaRPr lang="en-US"/>
                </a:p>
              </p:txBody>
            </p:sp>
            <p:sp>
              <p:nvSpPr>
                <p:cNvPr id="13821" name="Freeform 64"/>
                <p:cNvSpPr>
                  <a:spLocks/>
                </p:cNvSpPr>
                <p:nvPr/>
              </p:nvSpPr>
              <p:spPr bwMode="auto">
                <a:xfrm>
                  <a:off x="1292" y="2951"/>
                  <a:ext cx="54" cy="54"/>
                </a:xfrm>
                <a:custGeom>
                  <a:avLst/>
                  <a:gdLst>
                    <a:gd name="T0" fmla="*/ 42 w 54"/>
                    <a:gd name="T1" fmla="*/ 18 h 54"/>
                    <a:gd name="T2" fmla="*/ 30 w 54"/>
                    <a:gd name="T3" fmla="*/ 6 h 54"/>
                    <a:gd name="T4" fmla="*/ 12 w 54"/>
                    <a:gd name="T5" fmla="*/ 0 h 54"/>
                    <a:gd name="T6" fmla="*/ 6 w 54"/>
                    <a:gd name="T7" fmla="*/ 6 h 54"/>
                    <a:gd name="T8" fmla="*/ 6 w 54"/>
                    <a:gd name="T9" fmla="*/ 6 h 54"/>
                    <a:gd name="T10" fmla="*/ 0 w 54"/>
                    <a:gd name="T11" fmla="*/ 18 h 54"/>
                    <a:gd name="T12" fmla="*/ 6 w 54"/>
                    <a:gd name="T13" fmla="*/ 30 h 54"/>
                    <a:gd name="T14" fmla="*/ 18 w 54"/>
                    <a:gd name="T15" fmla="*/ 42 h 54"/>
                    <a:gd name="T16" fmla="*/ 18 w 54"/>
                    <a:gd name="T17" fmla="*/ 42 h 54"/>
                    <a:gd name="T18" fmla="*/ 30 w 54"/>
                    <a:gd name="T19" fmla="*/ 48 h 54"/>
                    <a:gd name="T20" fmla="*/ 42 w 54"/>
                    <a:gd name="T21" fmla="*/ 54 h 54"/>
                    <a:gd name="T22" fmla="*/ 48 w 54"/>
                    <a:gd name="T23" fmla="*/ 48 h 54"/>
                    <a:gd name="T24" fmla="*/ 48 w 54"/>
                    <a:gd name="T25" fmla="*/ 48 h 54"/>
                    <a:gd name="T26" fmla="*/ 54 w 54"/>
                    <a:gd name="T27" fmla="*/ 42 h 54"/>
                    <a:gd name="T28" fmla="*/ 48 w 54"/>
                    <a:gd name="T29" fmla="*/ 30 h 54"/>
                    <a:gd name="T30" fmla="*/ 42 w 54"/>
                    <a:gd name="T31" fmla="*/ 18 h 54"/>
                    <a:gd name="T32" fmla="*/ 42 w 54"/>
                    <a:gd name="T33" fmla="*/ 18 h 54"/>
                    <a:gd name="T34" fmla="*/ 42 w 54"/>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2" y="18"/>
                      </a:moveTo>
                      <a:lnTo>
                        <a:pt x="30" y="6"/>
                      </a:lnTo>
                      <a:lnTo>
                        <a:pt x="12" y="0"/>
                      </a:lnTo>
                      <a:lnTo>
                        <a:pt x="6" y="6"/>
                      </a:lnTo>
                      <a:lnTo>
                        <a:pt x="0" y="18"/>
                      </a:lnTo>
                      <a:lnTo>
                        <a:pt x="6" y="30"/>
                      </a:lnTo>
                      <a:lnTo>
                        <a:pt x="18" y="42"/>
                      </a:lnTo>
                      <a:lnTo>
                        <a:pt x="30" y="48"/>
                      </a:lnTo>
                      <a:lnTo>
                        <a:pt x="42" y="54"/>
                      </a:lnTo>
                      <a:lnTo>
                        <a:pt x="48" y="48"/>
                      </a:lnTo>
                      <a:lnTo>
                        <a:pt x="54" y="42"/>
                      </a:lnTo>
                      <a:lnTo>
                        <a:pt x="48" y="30"/>
                      </a:lnTo>
                      <a:lnTo>
                        <a:pt x="42" y="18"/>
                      </a:lnTo>
                    </a:path>
                  </a:pathLst>
                </a:custGeom>
                <a:noFill/>
                <a:ln w="9525">
                  <a:solidFill>
                    <a:srgbClr val="000000"/>
                  </a:solidFill>
                  <a:round/>
                  <a:headEnd/>
                  <a:tailEnd/>
                </a:ln>
              </p:spPr>
              <p:txBody>
                <a:bodyPr tIns="91440" bIns="91440"/>
                <a:lstStyle/>
                <a:p>
                  <a:endParaRPr lang="en-US"/>
                </a:p>
              </p:txBody>
            </p:sp>
            <p:sp>
              <p:nvSpPr>
                <p:cNvPr id="13822" name="Freeform 65"/>
                <p:cNvSpPr>
                  <a:spLocks/>
                </p:cNvSpPr>
                <p:nvPr/>
              </p:nvSpPr>
              <p:spPr bwMode="auto">
                <a:xfrm>
                  <a:off x="1346" y="3005"/>
                  <a:ext cx="60" cy="36"/>
                </a:xfrm>
                <a:custGeom>
                  <a:avLst/>
                  <a:gdLst>
                    <a:gd name="T0" fmla="*/ 36 w 60"/>
                    <a:gd name="T1" fmla="*/ 0 h 36"/>
                    <a:gd name="T2" fmla="*/ 24 w 60"/>
                    <a:gd name="T3" fmla="*/ 0 h 36"/>
                    <a:gd name="T4" fmla="*/ 6 w 60"/>
                    <a:gd name="T5" fmla="*/ 0 h 36"/>
                    <a:gd name="T6" fmla="*/ 0 w 60"/>
                    <a:gd name="T7" fmla="*/ 6 h 36"/>
                    <a:gd name="T8" fmla="*/ 0 w 60"/>
                    <a:gd name="T9" fmla="*/ 6 h 36"/>
                    <a:gd name="T10" fmla="*/ 0 w 60"/>
                    <a:gd name="T11" fmla="*/ 18 h 36"/>
                    <a:gd name="T12" fmla="*/ 12 w 60"/>
                    <a:gd name="T13" fmla="*/ 24 h 36"/>
                    <a:gd name="T14" fmla="*/ 24 w 60"/>
                    <a:gd name="T15" fmla="*/ 36 h 36"/>
                    <a:gd name="T16" fmla="*/ 24 w 60"/>
                    <a:gd name="T17" fmla="*/ 36 h 36"/>
                    <a:gd name="T18" fmla="*/ 42 w 60"/>
                    <a:gd name="T19" fmla="*/ 36 h 36"/>
                    <a:gd name="T20" fmla="*/ 54 w 60"/>
                    <a:gd name="T21" fmla="*/ 36 h 36"/>
                    <a:gd name="T22" fmla="*/ 60 w 60"/>
                    <a:gd name="T23" fmla="*/ 30 h 36"/>
                    <a:gd name="T24" fmla="*/ 60 w 60"/>
                    <a:gd name="T25" fmla="*/ 30 h 36"/>
                    <a:gd name="T26" fmla="*/ 60 w 60"/>
                    <a:gd name="T27" fmla="*/ 18 h 36"/>
                    <a:gd name="T28" fmla="*/ 54 w 60"/>
                    <a:gd name="T29" fmla="*/ 12 h 36"/>
                    <a:gd name="T30" fmla="*/ 36 w 60"/>
                    <a:gd name="T31" fmla="*/ 0 h 36"/>
                    <a:gd name="T32" fmla="*/ 36 w 60"/>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6" y="0"/>
                      </a:moveTo>
                      <a:lnTo>
                        <a:pt x="24" y="0"/>
                      </a:lnTo>
                      <a:lnTo>
                        <a:pt x="6" y="0"/>
                      </a:lnTo>
                      <a:lnTo>
                        <a:pt x="0" y="6"/>
                      </a:lnTo>
                      <a:lnTo>
                        <a:pt x="0" y="18"/>
                      </a:lnTo>
                      <a:lnTo>
                        <a:pt x="12" y="24"/>
                      </a:lnTo>
                      <a:lnTo>
                        <a:pt x="24" y="36"/>
                      </a:lnTo>
                      <a:lnTo>
                        <a:pt x="42" y="36"/>
                      </a:lnTo>
                      <a:lnTo>
                        <a:pt x="54" y="36"/>
                      </a:lnTo>
                      <a:lnTo>
                        <a:pt x="60" y="30"/>
                      </a:lnTo>
                      <a:lnTo>
                        <a:pt x="60" y="18"/>
                      </a:lnTo>
                      <a:lnTo>
                        <a:pt x="54" y="12"/>
                      </a:lnTo>
                      <a:lnTo>
                        <a:pt x="36" y="0"/>
                      </a:lnTo>
                      <a:close/>
                    </a:path>
                  </a:pathLst>
                </a:custGeom>
                <a:solidFill>
                  <a:srgbClr val="FA8086"/>
                </a:solidFill>
                <a:ln w="9525">
                  <a:noFill/>
                  <a:round/>
                  <a:headEnd/>
                  <a:tailEnd/>
                </a:ln>
              </p:spPr>
              <p:txBody>
                <a:bodyPr tIns="91440" bIns="91440"/>
                <a:lstStyle/>
                <a:p>
                  <a:endParaRPr lang="en-US"/>
                </a:p>
              </p:txBody>
            </p:sp>
            <p:sp>
              <p:nvSpPr>
                <p:cNvPr id="13823" name="Freeform 66"/>
                <p:cNvSpPr>
                  <a:spLocks/>
                </p:cNvSpPr>
                <p:nvPr/>
              </p:nvSpPr>
              <p:spPr bwMode="auto">
                <a:xfrm>
                  <a:off x="1346" y="3005"/>
                  <a:ext cx="60" cy="36"/>
                </a:xfrm>
                <a:custGeom>
                  <a:avLst/>
                  <a:gdLst>
                    <a:gd name="T0" fmla="*/ 36 w 60"/>
                    <a:gd name="T1" fmla="*/ 0 h 36"/>
                    <a:gd name="T2" fmla="*/ 24 w 60"/>
                    <a:gd name="T3" fmla="*/ 0 h 36"/>
                    <a:gd name="T4" fmla="*/ 6 w 60"/>
                    <a:gd name="T5" fmla="*/ 0 h 36"/>
                    <a:gd name="T6" fmla="*/ 0 w 60"/>
                    <a:gd name="T7" fmla="*/ 6 h 36"/>
                    <a:gd name="T8" fmla="*/ 0 w 60"/>
                    <a:gd name="T9" fmla="*/ 6 h 36"/>
                    <a:gd name="T10" fmla="*/ 0 w 60"/>
                    <a:gd name="T11" fmla="*/ 18 h 36"/>
                    <a:gd name="T12" fmla="*/ 12 w 60"/>
                    <a:gd name="T13" fmla="*/ 24 h 36"/>
                    <a:gd name="T14" fmla="*/ 24 w 60"/>
                    <a:gd name="T15" fmla="*/ 36 h 36"/>
                    <a:gd name="T16" fmla="*/ 24 w 60"/>
                    <a:gd name="T17" fmla="*/ 36 h 36"/>
                    <a:gd name="T18" fmla="*/ 42 w 60"/>
                    <a:gd name="T19" fmla="*/ 36 h 36"/>
                    <a:gd name="T20" fmla="*/ 54 w 60"/>
                    <a:gd name="T21" fmla="*/ 36 h 36"/>
                    <a:gd name="T22" fmla="*/ 60 w 60"/>
                    <a:gd name="T23" fmla="*/ 30 h 36"/>
                    <a:gd name="T24" fmla="*/ 60 w 60"/>
                    <a:gd name="T25" fmla="*/ 30 h 36"/>
                    <a:gd name="T26" fmla="*/ 60 w 60"/>
                    <a:gd name="T27" fmla="*/ 18 h 36"/>
                    <a:gd name="T28" fmla="*/ 54 w 60"/>
                    <a:gd name="T29" fmla="*/ 12 h 36"/>
                    <a:gd name="T30" fmla="*/ 36 w 60"/>
                    <a:gd name="T31" fmla="*/ 0 h 36"/>
                    <a:gd name="T32" fmla="*/ 36 w 60"/>
                    <a:gd name="T33" fmla="*/ 0 h 36"/>
                    <a:gd name="T34" fmla="*/ 36 w 60"/>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6" y="0"/>
                      </a:moveTo>
                      <a:lnTo>
                        <a:pt x="24" y="0"/>
                      </a:lnTo>
                      <a:lnTo>
                        <a:pt x="6" y="0"/>
                      </a:lnTo>
                      <a:lnTo>
                        <a:pt x="0" y="6"/>
                      </a:lnTo>
                      <a:lnTo>
                        <a:pt x="0" y="18"/>
                      </a:lnTo>
                      <a:lnTo>
                        <a:pt x="12" y="24"/>
                      </a:lnTo>
                      <a:lnTo>
                        <a:pt x="24" y="36"/>
                      </a:lnTo>
                      <a:lnTo>
                        <a:pt x="42" y="36"/>
                      </a:lnTo>
                      <a:lnTo>
                        <a:pt x="54" y="36"/>
                      </a:lnTo>
                      <a:lnTo>
                        <a:pt x="60" y="30"/>
                      </a:lnTo>
                      <a:lnTo>
                        <a:pt x="60" y="18"/>
                      </a:lnTo>
                      <a:lnTo>
                        <a:pt x="54" y="12"/>
                      </a:lnTo>
                      <a:lnTo>
                        <a:pt x="36" y="0"/>
                      </a:lnTo>
                    </a:path>
                  </a:pathLst>
                </a:custGeom>
                <a:noFill/>
                <a:ln w="9525">
                  <a:solidFill>
                    <a:srgbClr val="000000"/>
                  </a:solidFill>
                  <a:round/>
                  <a:headEnd/>
                  <a:tailEnd/>
                </a:ln>
              </p:spPr>
              <p:txBody>
                <a:bodyPr tIns="91440" bIns="91440"/>
                <a:lstStyle/>
                <a:p>
                  <a:endParaRPr lang="en-US"/>
                </a:p>
              </p:txBody>
            </p:sp>
            <p:sp>
              <p:nvSpPr>
                <p:cNvPr id="13824" name="Freeform 67"/>
                <p:cNvSpPr>
                  <a:spLocks/>
                </p:cNvSpPr>
                <p:nvPr/>
              </p:nvSpPr>
              <p:spPr bwMode="auto">
                <a:xfrm>
                  <a:off x="1418" y="3029"/>
                  <a:ext cx="60" cy="30"/>
                </a:xfrm>
                <a:custGeom>
                  <a:avLst/>
                  <a:gdLst>
                    <a:gd name="T0" fmla="*/ 30 w 60"/>
                    <a:gd name="T1" fmla="*/ 0 h 30"/>
                    <a:gd name="T2" fmla="*/ 12 w 60"/>
                    <a:gd name="T3" fmla="*/ 0 h 30"/>
                    <a:gd name="T4" fmla="*/ 0 w 60"/>
                    <a:gd name="T5" fmla="*/ 6 h 30"/>
                    <a:gd name="T6" fmla="*/ 0 w 60"/>
                    <a:gd name="T7" fmla="*/ 12 h 30"/>
                    <a:gd name="T8" fmla="*/ 0 w 60"/>
                    <a:gd name="T9" fmla="*/ 12 h 30"/>
                    <a:gd name="T10" fmla="*/ 0 w 60"/>
                    <a:gd name="T11" fmla="*/ 24 h 30"/>
                    <a:gd name="T12" fmla="*/ 12 w 60"/>
                    <a:gd name="T13" fmla="*/ 30 h 30"/>
                    <a:gd name="T14" fmla="*/ 30 w 60"/>
                    <a:gd name="T15" fmla="*/ 30 h 30"/>
                    <a:gd name="T16" fmla="*/ 30 w 60"/>
                    <a:gd name="T17" fmla="*/ 30 h 30"/>
                    <a:gd name="T18" fmla="*/ 42 w 60"/>
                    <a:gd name="T19" fmla="*/ 30 h 30"/>
                    <a:gd name="T20" fmla="*/ 54 w 60"/>
                    <a:gd name="T21" fmla="*/ 24 h 30"/>
                    <a:gd name="T22" fmla="*/ 60 w 60"/>
                    <a:gd name="T23" fmla="*/ 12 h 30"/>
                    <a:gd name="T24" fmla="*/ 60 w 60"/>
                    <a:gd name="T25" fmla="*/ 12 h 30"/>
                    <a:gd name="T26" fmla="*/ 54 w 60"/>
                    <a:gd name="T27" fmla="*/ 6 h 30"/>
                    <a:gd name="T28" fmla="*/ 42 w 60"/>
                    <a:gd name="T29" fmla="*/ 0 h 30"/>
                    <a:gd name="T30" fmla="*/ 30 w 60"/>
                    <a:gd name="T31" fmla="*/ 0 h 30"/>
                    <a:gd name="T32" fmla="*/ 30 w 60"/>
                    <a:gd name="T33" fmla="*/ 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0"/>
                    <a:gd name="T53" fmla="*/ 60 w 60"/>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0">
                      <a:moveTo>
                        <a:pt x="30" y="0"/>
                      </a:moveTo>
                      <a:lnTo>
                        <a:pt x="12" y="0"/>
                      </a:lnTo>
                      <a:lnTo>
                        <a:pt x="0" y="6"/>
                      </a:lnTo>
                      <a:lnTo>
                        <a:pt x="0" y="12"/>
                      </a:lnTo>
                      <a:lnTo>
                        <a:pt x="0" y="24"/>
                      </a:lnTo>
                      <a:lnTo>
                        <a:pt x="12" y="30"/>
                      </a:lnTo>
                      <a:lnTo>
                        <a:pt x="30" y="30"/>
                      </a:lnTo>
                      <a:lnTo>
                        <a:pt x="42" y="30"/>
                      </a:lnTo>
                      <a:lnTo>
                        <a:pt x="54" y="24"/>
                      </a:lnTo>
                      <a:lnTo>
                        <a:pt x="60" y="12"/>
                      </a:lnTo>
                      <a:lnTo>
                        <a:pt x="54" y="6"/>
                      </a:lnTo>
                      <a:lnTo>
                        <a:pt x="42" y="0"/>
                      </a:lnTo>
                      <a:lnTo>
                        <a:pt x="30" y="0"/>
                      </a:lnTo>
                      <a:close/>
                    </a:path>
                  </a:pathLst>
                </a:custGeom>
                <a:solidFill>
                  <a:srgbClr val="FA8086"/>
                </a:solidFill>
                <a:ln w="9525">
                  <a:noFill/>
                  <a:round/>
                  <a:headEnd/>
                  <a:tailEnd/>
                </a:ln>
              </p:spPr>
              <p:txBody>
                <a:bodyPr tIns="91440" bIns="91440"/>
                <a:lstStyle/>
                <a:p>
                  <a:endParaRPr lang="en-US"/>
                </a:p>
              </p:txBody>
            </p:sp>
            <p:sp>
              <p:nvSpPr>
                <p:cNvPr id="13825" name="Freeform 68"/>
                <p:cNvSpPr>
                  <a:spLocks/>
                </p:cNvSpPr>
                <p:nvPr/>
              </p:nvSpPr>
              <p:spPr bwMode="auto">
                <a:xfrm>
                  <a:off x="1418" y="3029"/>
                  <a:ext cx="60" cy="30"/>
                </a:xfrm>
                <a:custGeom>
                  <a:avLst/>
                  <a:gdLst>
                    <a:gd name="T0" fmla="*/ 30 w 60"/>
                    <a:gd name="T1" fmla="*/ 0 h 30"/>
                    <a:gd name="T2" fmla="*/ 12 w 60"/>
                    <a:gd name="T3" fmla="*/ 0 h 30"/>
                    <a:gd name="T4" fmla="*/ 0 w 60"/>
                    <a:gd name="T5" fmla="*/ 6 h 30"/>
                    <a:gd name="T6" fmla="*/ 0 w 60"/>
                    <a:gd name="T7" fmla="*/ 12 h 30"/>
                    <a:gd name="T8" fmla="*/ 0 w 60"/>
                    <a:gd name="T9" fmla="*/ 12 h 30"/>
                    <a:gd name="T10" fmla="*/ 0 w 60"/>
                    <a:gd name="T11" fmla="*/ 24 h 30"/>
                    <a:gd name="T12" fmla="*/ 12 w 60"/>
                    <a:gd name="T13" fmla="*/ 30 h 30"/>
                    <a:gd name="T14" fmla="*/ 30 w 60"/>
                    <a:gd name="T15" fmla="*/ 30 h 30"/>
                    <a:gd name="T16" fmla="*/ 30 w 60"/>
                    <a:gd name="T17" fmla="*/ 30 h 30"/>
                    <a:gd name="T18" fmla="*/ 42 w 60"/>
                    <a:gd name="T19" fmla="*/ 30 h 30"/>
                    <a:gd name="T20" fmla="*/ 54 w 60"/>
                    <a:gd name="T21" fmla="*/ 24 h 30"/>
                    <a:gd name="T22" fmla="*/ 60 w 60"/>
                    <a:gd name="T23" fmla="*/ 12 h 30"/>
                    <a:gd name="T24" fmla="*/ 60 w 60"/>
                    <a:gd name="T25" fmla="*/ 12 h 30"/>
                    <a:gd name="T26" fmla="*/ 54 w 60"/>
                    <a:gd name="T27" fmla="*/ 6 h 30"/>
                    <a:gd name="T28" fmla="*/ 42 w 60"/>
                    <a:gd name="T29" fmla="*/ 0 h 30"/>
                    <a:gd name="T30" fmla="*/ 30 w 60"/>
                    <a:gd name="T31" fmla="*/ 0 h 30"/>
                    <a:gd name="T32" fmla="*/ 30 w 60"/>
                    <a:gd name="T33" fmla="*/ 0 h 30"/>
                    <a:gd name="T34" fmla="*/ 30 w 60"/>
                    <a:gd name="T35" fmla="*/ 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0"/>
                    <a:gd name="T56" fmla="*/ 60 w 6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0">
                      <a:moveTo>
                        <a:pt x="30" y="0"/>
                      </a:moveTo>
                      <a:lnTo>
                        <a:pt x="12" y="0"/>
                      </a:lnTo>
                      <a:lnTo>
                        <a:pt x="0" y="6"/>
                      </a:lnTo>
                      <a:lnTo>
                        <a:pt x="0" y="12"/>
                      </a:lnTo>
                      <a:lnTo>
                        <a:pt x="0" y="24"/>
                      </a:lnTo>
                      <a:lnTo>
                        <a:pt x="12" y="30"/>
                      </a:lnTo>
                      <a:lnTo>
                        <a:pt x="30" y="30"/>
                      </a:lnTo>
                      <a:lnTo>
                        <a:pt x="42" y="30"/>
                      </a:lnTo>
                      <a:lnTo>
                        <a:pt x="54" y="24"/>
                      </a:lnTo>
                      <a:lnTo>
                        <a:pt x="60" y="12"/>
                      </a:lnTo>
                      <a:lnTo>
                        <a:pt x="54" y="6"/>
                      </a:lnTo>
                      <a:lnTo>
                        <a:pt x="42" y="0"/>
                      </a:lnTo>
                      <a:lnTo>
                        <a:pt x="30" y="0"/>
                      </a:lnTo>
                    </a:path>
                  </a:pathLst>
                </a:custGeom>
                <a:noFill/>
                <a:ln w="9525">
                  <a:solidFill>
                    <a:srgbClr val="000000"/>
                  </a:solidFill>
                  <a:round/>
                  <a:headEnd/>
                  <a:tailEnd/>
                </a:ln>
              </p:spPr>
              <p:txBody>
                <a:bodyPr tIns="91440" bIns="91440"/>
                <a:lstStyle/>
                <a:p>
                  <a:endParaRPr lang="en-US"/>
                </a:p>
              </p:txBody>
            </p:sp>
            <p:sp>
              <p:nvSpPr>
                <p:cNvPr id="13826" name="Freeform 69"/>
                <p:cNvSpPr>
                  <a:spLocks/>
                </p:cNvSpPr>
                <p:nvPr/>
              </p:nvSpPr>
              <p:spPr bwMode="auto">
                <a:xfrm>
                  <a:off x="1490" y="3017"/>
                  <a:ext cx="60" cy="42"/>
                </a:xfrm>
                <a:custGeom>
                  <a:avLst/>
                  <a:gdLst>
                    <a:gd name="T0" fmla="*/ 24 w 60"/>
                    <a:gd name="T1" fmla="*/ 6 h 42"/>
                    <a:gd name="T2" fmla="*/ 12 w 60"/>
                    <a:gd name="T3" fmla="*/ 12 h 42"/>
                    <a:gd name="T4" fmla="*/ 0 w 60"/>
                    <a:gd name="T5" fmla="*/ 24 h 42"/>
                    <a:gd name="T6" fmla="*/ 0 w 60"/>
                    <a:gd name="T7" fmla="*/ 30 h 42"/>
                    <a:gd name="T8" fmla="*/ 0 w 60"/>
                    <a:gd name="T9" fmla="*/ 30 h 42"/>
                    <a:gd name="T10" fmla="*/ 6 w 60"/>
                    <a:gd name="T11" fmla="*/ 36 h 42"/>
                    <a:gd name="T12" fmla="*/ 24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54 w 60"/>
                    <a:gd name="T27" fmla="*/ 0 h 42"/>
                    <a:gd name="T28" fmla="*/ 36 w 60"/>
                    <a:gd name="T29" fmla="*/ 0 h 42"/>
                    <a:gd name="T30" fmla="*/ 24 w 60"/>
                    <a:gd name="T31" fmla="*/ 6 h 42"/>
                    <a:gd name="T32" fmla="*/ 24 w 60"/>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24" y="6"/>
                      </a:moveTo>
                      <a:lnTo>
                        <a:pt x="12" y="12"/>
                      </a:lnTo>
                      <a:lnTo>
                        <a:pt x="0" y="24"/>
                      </a:lnTo>
                      <a:lnTo>
                        <a:pt x="0" y="30"/>
                      </a:lnTo>
                      <a:lnTo>
                        <a:pt x="6" y="36"/>
                      </a:lnTo>
                      <a:lnTo>
                        <a:pt x="24" y="42"/>
                      </a:lnTo>
                      <a:lnTo>
                        <a:pt x="36" y="36"/>
                      </a:lnTo>
                      <a:lnTo>
                        <a:pt x="48" y="30"/>
                      </a:lnTo>
                      <a:lnTo>
                        <a:pt x="60" y="18"/>
                      </a:lnTo>
                      <a:lnTo>
                        <a:pt x="60" y="6"/>
                      </a:lnTo>
                      <a:lnTo>
                        <a:pt x="54" y="0"/>
                      </a:lnTo>
                      <a:lnTo>
                        <a:pt x="36" y="0"/>
                      </a:lnTo>
                      <a:lnTo>
                        <a:pt x="24" y="6"/>
                      </a:lnTo>
                      <a:close/>
                    </a:path>
                  </a:pathLst>
                </a:custGeom>
                <a:solidFill>
                  <a:srgbClr val="FA8086"/>
                </a:solidFill>
                <a:ln w="9525">
                  <a:noFill/>
                  <a:round/>
                  <a:headEnd/>
                  <a:tailEnd/>
                </a:ln>
              </p:spPr>
              <p:txBody>
                <a:bodyPr tIns="91440" bIns="91440"/>
                <a:lstStyle/>
                <a:p>
                  <a:endParaRPr lang="en-US"/>
                </a:p>
              </p:txBody>
            </p:sp>
            <p:sp>
              <p:nvSpPr>
                <p:cNvPr id="13827" name="Freeform 70"/>
                <p:cNvSpPr>
                  <a:spLocks/>
                </p:cNvSpPr>
                <p:nvPr/>
              </p:nvSpPr>
              <p:spPr bwMode="auto">
                <a:xfrm>
                  <a:off x="1490" y="3017"/>
                  <a:ext cx="60" cy="42"/>
                </a:xfrm>
                <a:custGeom>
                  <a:avLst/>
                  <a:gdLst>
                    <a:gd name="T0" fmla="*/ 24 w 60"/>
                    <a:gd name="T1" fmla="*/ 6 h 42"/>
                    <a:gd name="T2" fmla="*/ 12 w 60"/>
                    <a:gd name="T3" fmla="*/ 12 h 42"/>
                    <a:gd name="T4" fmla="*/ 0 w 60"/>
                    <a:gd name="T5" fmla="*/ 24 h 42"/>
                    <a:gd name="T6" fmla="*/ 0 w 60"/>
                    <a:gd name="T7" fmla="*/ 30 h 42"/>
                    <a:gd name="T8" fmla="*/ 0 w 60"/>
                    <a:gd name="T9" fmla="*/ 30 h 42"/>
                    <a:gd name="T10" fmla="*/ 6 w 60"/>
                    <a:gd name="T11" fmla="*/ 36 h 42"/>
                    <a:gd name="T12" fmla="*/ 24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54 w 60"/>
                    <a:gd name="T27" fmla="*/ 0 h 42"/>
                    <a:gd name="T28" fmla="*/ 36 w 60"/>
                    <a:gd name="T29" fmla="*/ 0 h 42"/>
                    <a:gd name="T30" fmla="*/ 24 w 60"/>
                    <a:gd name="T31" fmla="*/ 6 h 42"/>
                    <a:gd name="T32" fmla="*/ 24 w 60"/>
                    <a:gd name="T33" fmla="*/ 6 h 42"/>
                    <a:gd name="T34" fmla="*/ 24 w 60"/>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24" y="6"/>
                      </a:moveTo>
                      <a:lnTo>
                        <a:pt x="12" y="12"/>
                      </a:lnTo>
                      <a:lnTo>
                        <a:pt x="0" y="24"/>
                      </a:lnTo>
                      <a:lnTo>
                        <a:pt x="0" y="30"/>
                      </a:lnTo>
                      <a:lnTo>
                        <a:pt x="6" y="36"/>
                      </a:lnTo>
                      <a:lnTo>
                        <a:pt x="24" y="42"/>
                      </a:lnTo>
                      <a:lnTo>
                        <a:pt x="36" y="36"/>
                      </a:lnTo>
                      <a:lnTo>
                        <a:pt x="48" y="30"/>
                      </a:lnTo>
                      <a:lnTo>
                        <a:pt x="60" y="18"/>
                      </a:lnTo>
                      <a:lnTo>
                        <a:pt x="60" y="6"/>
                      </a:lnTo>
                      <a:lnTo>
                        <a:pt x="54" y="0"/>
                      </a:lnTo>
                      <a:lnTo>
                        <a:pt x="36" y="0"/>
                      </a:lnTo>
                      <a:lnTo>
                        <a:pt x="24" y="6"/>
                      </a:lnTo>
                    </a:path>
                  </a:pathLst>
                </a:custGeom>
                <a:noFill/>
                <a:ln w="9525">
                  <a:solidFill>
                    <a:srgbClr val="000000"/>
                  </a:solidFill>
                  <a:round/>
                  <a:headEnd/>
                  <a:tailEnd/>
                </a:ln>
              </p:spPr>
              <p:txBody>
                <a:bodyPr tIns="91440" bIns="91440"/>
                <a:lstStyle/>
                <a:p>
                  <a:endParaRPr lang="en-US"/>
                </a:p>
              </p:txBody>
            </p:sp>
            <p:sp>
              <p:nvSpPr>
                <p:cNvPr id="13828" name="Freeform 71"/>
                <p:cNvSpPr>
                  <a:spLocks/>
                </p:cNvSpPr>
                <p:nvPr/>
              </p:nvSpPr>
              <p:spPr bwMode="auto">
                <a:xfrm>
                  <a:off x="1562" y="2981"/>
                  <a:ext cx="48" cy="48"/>
                </a:xfrm>
                <a:custGeom>
                  <a:avLst/>
                  <a:gdLst>
                    <a:gd name="T0" fmla="*/ 12 w 48"/>
                    <a:gd name="T1" fmla="*/ 12 h 48"/>
                    <a:gd name="T2" fmla="*/ 0 w 48"/>
                    <a:gd name="T3" fmla="*/ 24 h 48"/>
                    <a:gd name="T4" fmla="*/ 0 w 48"/>
                    <a:gd name="T5" fmla="*/ 36 h 48"/>
                    <a:gd name="T6" fmla="*/ 0 w 48"/>
                    <a:gd name="T7" fmla="*/ 42 h 48"/>
                    <a:gd name="T8" fmla="*/ 0 w 48"/>
                    <a:gd name="T9" fmla="*/ 42 h 48"/>
                    <a:gd name="T10" fmla="*/ 12 w 48"/>
                    <a:gd name="T11" fmla="*/ 48 h 48"/>
                    <a:gd name="T12" fmla="*/ 24 w 48"/>
                    <a:gd name="T13" fmla="*/ 42 h 48"/>
                    <a:gd name="T14" fmla="*/ 36 w 48"/>
                    <a:gd name="T15" fmla="*/ 36 h 48"/>
                    <a:gd name="T16" fmla="*/ 36 w 48"/>
                    <a:gd name="T17" fmla="*/ 36 h 48"/>
                    <a:gd name="T18" fmla="*/ 48 w 48"/>
                    <a:gd name="T19" fmla="*/ 24 h 48"/>
                    <a:gd name="T20" fmla="*/ 48 w 48"/>
                    <a:gd name="T21" fmla="*/ 12 h 48"/>
                    <a:gd name="T22" fmla="*/ 48 w 48"/>
                    <a:gd name="T23" fmla="*/ 0 h 48"/>
                    <a:gd name="T24" fmla="*/ 48 w 48"/>
                    <a:gd name="T25" fmla="*/ 0 h 48"/>
                    <a:gd name="T26" fmla="*/ 36 w 48"/>
                    <a:gd name="T27" fmla="*/ 0 h 48"/>
                    <a:gd name="T28" fmla="*/ 24 w 48"/>
                    <a:gd name="T29" fmla="*/ 0 h 48"/>
                    <a:gd name="T30" fmla="*/ 12 w 48"/>
                    <a:gd name="T31" fmla="*/ 12 h 48"/>
                    <a:gd name="T32" fmla="*/ 12 w 48"/>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12" y="12"/>
                      </a:moveTo>
                      <a:lnTo>
                        <a:pt x="0" y="24"/>
                      </a:lnTo>
                      <a:lnTo>
                        <a:pt x="0" y="36"/>
                      </a:lnTo>
                      <a:lnTo>
                        <a:pt x="0" y="42"/>
                      </a:lnTo>
                      <a:lnTo>
                        <a:pt x="12" y="48"/>
                      </a:lnTo>
                      <a:lnTo>
                        <a:pt x="24" y="42"/>
                      </a:lnTo>
                      <a:lnTo>
                        <a:pt x="36" y="36"/>
                      </a:lnTo>
                      <a:lnTo>
                        <a:pt x="48" y="24"/>
                      </a:lnTo>
                      <a:lnTo>
                        <a:pt x="48" y="12"/>
                      </a:lnTo>
                      <a:lnTo>
                        <a:pt x="48" y="0"/>
                      </a:lnTo>
                      <a:lnTo>
                        <a:pt x="36" y="0"/>
                      </a:lnTo>
                      <a:lnTo>
                        <a:pt x="24" y="0"/>
                      </a:lnTo>
                      <a:lnTo>
                        <a:pt x="12" y="12"/>
                      </a:lnTo>
                      <a:close/>
                    </a:path>
                  </a:pathLst>
                </a:custGeom>
                <a:solidFill>
                  <a:srgbClr val="FA8086"/>
                </a:solidFill>
                <a:ln w="9525">
                  <a:noFill/>
                  <a:round/>
                  <a:headEnd/>
                  <a:tailEnd/>
                </a:ln>
              </p:spPr>
              <p:txBody>
                <a:bodyPr tIns="91440" bIns="91440"/>
                <a:lstStyle/>
                <a:p>
                  <a:endParaRPr lang="en-US"/>
                </a:p>
              </p:txBody>
            </p:sp>
            <p:sp>
              <p:nvSpPr>
                <p:cNvPr id="13829" name="Freeform 72"/>
                <p:cNvSpPr>
                  <a:spLocks/>
                </p:cNvSpPr>
                <p:nvPr/>
              </p:nvSpPr>
              <p:spPr bwMode="auto">
                <a:xfrm>
                  <a:off x="1562" y="2981"/>
                  <a:ext cx="48" cy="48"/>
                </a:xfrm>
                <a:custGeom>
                  <a:avLst/>
                  <a:gdLst>
                    <a:gd name="T0" fmla="*/ 12 w 48"/>
                    <a:gd name="T1" fmla="*/ 12 h 48"/>
                    <a:gd name="T2" fmla="*/ 0 w 48"/>
                    <a:gd name="T3" fmla="*/ 24 h 48"/>
                    <a:gd name="T4" fmla="*/ 0 w 48"/>
                    <a:gd name="T5" fmla="*/ 36 h 48"/>
                    <a:gd name="T6" fmla="*/ 0 w 48"/>
                    <a:gd name="T7" fmla="*/ 42 h 48"/>
                    <a:gd name="T8" fmla="*/ 0 w 48"/>
                    <a:gd name="T9" fmla="*/ 42 h 48"/>
                    <a:gd name="T10" fmla="*/ 12 w 48"/>
                    <a:gd name="T11" fmla="*/ 48 h 48"/>
                    <a:gd name="T12" fmla="*/ 24 w 48"/>
                    <a:gd name="T13" fmla="*/ 42 h 48"/>
                    <a:gd name="T14" fmla="*/ 36 w 48"/>
                    <a:gd name="T15" fmla="*/ 36 h 48"/>
                    <a:gd name="T16" fmla="*/ 36 w 48"/>
                    <a:gd name="T17" fmla="*/ 36 h 48"/>
                    <a:gd name="T18" fmla="*/ 48 w 48"/>
                    <a:gd name="T19" fmla="*/ 24 h 48"/>
                    <a:gd name="T20" fmla="*/ 48 w 48"/>
                    <a:gd name="T21" fmla="*/ 12 h 48"/>
                    <a:gd name="T22" fmla="*/ 48 w 48"/>
                    <a:gd name="T23" fmla="*/ 0 h 48"/>
                    <a:gd name="T24" fmla="*/ 48 w 48"/>
                    <a:gd name="T25" fmla="*/ 0 h 48"/>
                    <a:gd name="T26" fmla="*/ 36 w 48"/>
                    <a:gd name="T27" fmla="*/ 0 h 48"/>
                    <a:gd name="T28" fmla="*/ 24 w 48"/>
                    <a:gd name="T29" fmla="*/ 0 h 48"/>
                    <a:gd name="T30" fmla="*/ 12 w 48"/>
                    <a:gd name="T31" fmla="*/ 12 h 48"/>
                    <a:gd name="T32" fmla="*/ 12 w 48"/>
                    <a:gd name="T33" fmla="*/ 12 h 48"/>
                    <a:gd name="T34" fmla="*/ 12 w 48"/>
                    <a:gd name="T35" fmla="*/ 1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12" y="12"/>
                      </a:moveTo>
                      <a:lnTo>
                        <a:pt x="0" y="24"/>
                      </a:lnTo>
                      <a:lnTo>
                        <a:pt x="0" y="36"/>
                      </a:lnTo>
                      <a:lnTo>
                        <a:pt x="0" y="42"/>
                      </a:lnTo>
                      <a:lnTo>
                        <a:pt x="12" y="48"/>
                      </a:lnTo>
                      <a:lnTo>
                        <a:pt x="24" y="42"/>
                      </a:lnTo>
                      <a:lnTo>
                        <a:pt x="36" y="36"/>
                      </a:lnTo>
                      <a:lnTo>
                        <a:pt x="48" y="24"/>
                      </a:lnTo>
                      <a:lnTo>
                        <a:pt x="48" y="12"/>
                      </a:lnTo>
                      <a:lnTo>
                        <a:pt x="48" y="0"/>
                      </a:lnTo>
                      <a:lnTo>
                        <a:pt x="36" y="0"/>
                      </a:lnTo>
                      <a:lnTo>
                        <a:pt x="24" y="0"/>
                      </a:lnTo>
                      <a:lnTo>
                        <a:pt x="12" y="12"/>
                      </a:lnTo>
                    </a:path>
                  </a:pathLst>
                </a:custGeom>
                <a:noFill/>
                <a:ln w="9525">
                  <a:solidFill>
                    <a:srgbClr val="000000"/>
                  </a:solidFill>
                  <a:round/>
                  <a:headEnd/>
                  <a:tailEnd/>
                </a:ln>
              </p:spPr>
              <p:txBody>
                <a:bodyPr tIns="91440" bIns="91440"/>
                <a:lstStyle/>
                <a:p>
                  <a:endParaRPr lang="en-US"/>
                </a:p>
              </p:txBody>
            </p:sp>
            <p:sp>
              <p:nvSpPr>
                <p:cNvPr id="13830" name="Freeform 73"/>
                <p:cNvSpPr>
                  <a:spLocks/>
                </p:cNvSpPr>
                <p:nvPr/>
              </p:nvSpPr>
              <p:spPr bwMode="auto">
                <a:xfrm>
                  <a:off x="1610" y="2921"/>
                  <a:ext cx="42" cy="54"/>
                </a:xfrm>
                <a:custGeom>
                  <a:avLst/>
                  <a:gdLst>
                    <a:gd name="T0" fmla="*/ 6 w 42"/>
                    <a:gd name="T1" fmla="*/ 24 h 54"/>
                    <a:gd name="T2" fmla="*/ 0 w 42"/>
                    <a:gd name="T3" fmla="*/ 36 h 54"/>
                    <a:gd name="T4" fmla="*/ 6 w 42"/>
                    <a:gd name="T5" fmla="*/ 48 h 54"/>
                    <a:gd name="T6" fmla="*/ 12 w 42"/>
                    <a:gd name="T7" fmla="*/ 54 h 54"/>
                    <a:gd name="T8" fmla="*/ 12 w 42"/>
                    <a:gd name="T9" fmla="*/ 54 h 54"/>
                    <a:gd name="T10" fmla="*/ 18 w 42"/>
                    <a:gd name="T11" fmla="*/ 54 h 54"/>
                    <a:gd name="T12" fmla="*/ 30 w 42"/>
                    <a:gd name="T13" fmla="*/ 48 h 54"/>
                    <a:gd name="T14" fmla="*/ 36 w 42"/>
                    <a:gd name="T15" fmla="*/ 36 h 54"/>
                    <a:gd name="T16" fmla="*/ 36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12 h 54"/>
                    <a:gd name="T30" fmla="*/ 6 w 42"/>
                    <a:gd name="T31" fmla="*/ 24 h 54"/>
                    <a:gd name="T32" fmla="*/ 6 w 42"/>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6" y="24"/>
                      </a:moveTo>
                      <a:lnTo>
                        <a:pt x="0" y="36"/>
                      </a:lnTo>
                      <a:lnTo>
                        <a:pt x="6" y="48"/>
                      </a:lnTo>
                      <a:lnTo>
                        <a:pt x="12" y="54"/>
                      </a:lnTo>
                      <a:lnTo>
                        <a:pt x="18" y="54"/>
                      </a:lnTo>
                      <a:lnTo>
                        <a:pt x="30" y="48"/>
                      </a:lnTo>
                      <a:lnTo>
                        <a:pt x="36" y="36"/>
                      </a:lnTo>
                      <a:lnTo>
                        <a:pt x="42" y="18"/>
                      </a:lnTo>
                      <a:lnTo>
                        <a:pt x="42" y="6"/>
                      </a:lnTo>
                      <a:lnTo>
                        <a:pt x="36" y="0"/>
                      </a:lnTo>
                      <a:lnTo>
                        <a:pt x="24" y="0"/>
                      </a:lnTo>
                      <a:lnTo>
                        <a:pt x="12" y="12"/>
                      </a:lnTo>
                      <a:lnTo>
                        <a:pt x="6" y="24"/>
                      </a:lnTo>
                      <a:close/>
                    </a:path>
                  </a:pathLst>
                </a:custGeom>
                <a:solidFill>
                  <a:srgbClr val="FA8086"/>
                </a:solidFill>
                <a:ln w="9525">
                  <a:noFill/>
                  <a:round/>
                  <a:headEnd/>
                  <a:tailEnd/>
                </a:ln>
              </p:spPr>
              <p:txBody>
                <a:bodyPr tIns="91440" bIns="91440"/>
                <a:lstStyle/>
                <a:p>
                  <a:endParaRPr lang="en-US"/>
                </a:p>
              </p:txBody>
            </p:sp>
            <p:sp>
              <p:nvSpPr>
                <p:cNvPr id="13831" name="Freeform 74"/>
                <p:cNvSpPr>
                  <a:spLocks/>
                </p:cNvSpPr>
                <p:nvPr/>
              </p:nvSpPr>
              <p:spPr bwMode="auto">
                <a:xfrm>
                  <a:off x="1610" y="2921"/>
                  <a:ext cx="42" cy="54"/>
                </a:xfrm>
                <a:custGeom>
                  <a:avLst/>
                  <a:gdLst>
                    <a:gd name="T0" fmla="*/ 6 w 42"/>
                    <a:gd name="T1" fmla="*/ 24 h 54"/>
                    <a:gd name="T2" fmla="*/ 0 w 42"/>
                    <a:gd name="T3" fmla="*/ 36 h 54"/>
                    <a:gd name="T4" fmla="*/ 6 w 42"/>
                    <a:gd name="T5" fmla="*/ 48 h 54"/>
                    <a:gd name="T6" fmla="*/ 12 w 42"/>
                    <a:gd name="T7" fmla="*/ 54 h 54"/>
                    <a:gd name="T8" fmla="*/ 12 w 42"/>
                    <a:gd name="T9" fmla="*/ 54 h 54"/>
                    <a:gd name="T10" fmla="*/ 18 w 42"/>
                    <a:gd name="T11" fmla="*/ 54 h 54"/>
                    <a:gd name="T12" fmla="*/ 30 w 42"/>
                    <a:gd name="T13" fmla="*/ 48 h 54"/>
                    <a:gd name="T14" fmla="*/ 36 w 42"/>
                    <a:gd name="T15" fmla="*/ 36 h 54"/>
                    <a:gd name="T16" fmla="*/ 36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12 h 54"/>
                    <a:gd name="T30" fmla="*/ 6 w 42"/>
                    <a:gd name="T31" fmla="*/ 24 h 54"/>
                    <a:gd name="T32" fmla="*/ 6 w 42"/>
                    <a:gd name="T33" fmla="*/ 24 h 54"/>
                    <a:gd name="T34" fmla="*/ 6 w 42"/>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6" y="24"/>
                      </a:moveTo>
                      <a:lnTo>
                        <a:pt x="0" y="36"/>
                      </a:lnTo>
                      <a:lnTo>
                        <a:pt x="6" y="48"/>
                      </a:lnTo>
                      <a:lnTo>
                        <a:pt x="12" y="54"/>
                      </a:lnTo>
                      <a:lnTo>
                        <a:pt x="18" y="54"/>
                      </a:lnTo>
                      <a:lnTo>
                        <a:pt x="30" y="48"/>
                      </a:lnTo>
                      <a:lnTo>
                        <a:pt x="36" y="36"/>
                      </a:lnTo>
                      <a:lnTo>
                        <a:pt x="42" y="18"/>
                      </a:lnTo>
                      <a:lnTo>
                        <a:pt x="42" y="6"/>
                      </a:lnTo>
                      <a:lnTo>
                        <a:pt x="36" y="0"/>
                      </a:lnTo>
                      <a:lnTo>
                        <a:pt x="24" y="0"/>
                      </a:lnTo>
                      <a:lnTo>
                        <a:pt x="12" y="12"/>
                      </a:lnTo>
                      <a:lnTo>
                        <a:pt x="6" y="24"/>
                      </a:lnTo>
                    </a:path>
                  </a:pathLst>
                </a:custGeom>
                <a:noFill/>
                <a:ln w="9525">
                  <a:solidFill>
                    <a:srgbClr val="000000"/>
                  </a:solidFill>
                  <a:round/>
                  <a:headEnd/>
                  <a:tailEnd/>
                </a:ln>
              </p:spPr>
              <p:txBody>
                <a:bodyPr tIns="91440" bIns="91440"/>
                <a:lstStyle/>
                <a:p>
                  <a:endParaRPr lang="en-US"/>
                </a:p>
              </p:txBody>
            </p:sp>
            <p:sp>
              <p:nvSpPr>
                <p:cNvPr id="13832" name="Freeform 75"/>
                <p:cNvSpPr>
                  <a:spLocks/>
                </p:cNvSpPr>
                <p:nvPr/>
              </p:nvSpPr>
              <p:spPr bwMode="auto">
                <a:xfrm>
                  <a:off x="1634" y="2855"/>
                  <a:ext cx="36" cy="60"/>
                </a:xfrm>
                <a:custGeom>
                  <a:avLst/>
                  <a:gdLst>
                    <a:gd name="T0" fmla="*/ 0 w 36"/>
                    <a:gd name="T1" fmla="*/ 30 h 60"/>
                    <a:gd name="T2" fmla="*/ 6 w 36"/>
                    <a:gd name="T3" fmla="*/ 42 h 60"/>
                    <a:gd name="T4" fmla="*/ 12 w 36"/>
                    <a:gd name="T5" fmla="*/ 54 h 60"/>
                    <a:gd name="T6" fmla="*/ 18 w 36"/>
                    <a:gd name="T7" fmla="*/ 60 h 60"/>
                    <a:gd name="T8" fmla="*/ 18 w 36"/>
                    <a:gd name="T9" fmla="*/ 60 h 60"/>
                    <a:gd name="T10" fmla="*/ 30 w 36"/>
                    <a:gd name="T11" fmla="*/ 54 h 60"/>
                    <a:gd name="T12" fmla="*/ 36 w 36"/>
                    <a:gd name="T13" fmla="*/ 42 h 60"/>
                    <a:gd name="T14" fmla="*/ 36 w 36"/>
                    <a:gd name="T15" fmla="*/ 30 h 60"/>
                    <a:gd name="T16" fmla="*/ 36 w 36"/>
                    <a:gd name="T17" fmla="*/ 30 h 60"/>
                    <a:gd name="T18" fmla="*/ 36 w 36"/>
                    <a:gd name="T19" fmla="*/ 12 h 60"/>
                    <a:gd name="T20" fmla="*/ 30 w 36"/>
                    <a:gd name="T21" fmla="*/ 0 h 60"/>
                    <a:gd name="T22" fmla="*/ 18 w 36"/>
                    <a:gd name="T23" fmla="*/ 0 h 60"/>
                    <a:gd name="T24" fmla="*/ 18 w 36"/>
                    <a:gd name="T25" fmla="*/ 0 h 60"/>
                    <a:gd name="T26" fmla="*/ 12 w 36"/>
                    <a:gd name="T27" fmla="*/ 0 h 60"/>
                    <a:gd name="T28" fmla="*/ 6 w 36"/>
                    <a:gd name="T29" fmla="*/ 12 h 60"/>
                    <a:gd name="T30" fmla="*/ 0 w 36"/>
                    <a:gd name="T31" fmla="*/ 30 h 60"/>
                    <a:gd name="T32" fmla="*/ 0 w 36"/>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0" y="30"/>
                      </a:moveTo>
                      <a:lnTo>
                        <a:pt x="6" y="42"/>
                      </a:lnTo>
                      <a:lnTo>
                        <a:pt x="12" y="54"/>
                      </a:lnTo>
                      <a:lnTo>
                        <a:pt x="18" y="60"/>
                      </a:lnTo>
                      <a:lnTo>
                        <a:pt x="30" y="54"/>
                      </a:lnTo>
                      <a:lnTo>
                        <a:pt x="36" y="42"/>
                      </a:lnTo>
                      <a:lnTo>
                        <a:pt x="36" y="30"/>
                      </a:lnTo>
                      <a:lnTo>
                        <a:pt x="36" y="12"/>
                      </a:lnTo>
                      <a:lnTo>
                        <a:pt x="30" y="0"/>
                      </a:lnTo>
                      <a:lnTo>
                        <a:pt x="18" y="0"/>
                      </a:lnTo>
                      <a:lnTo>
                        <a:pt x="12" y="0"/>
                      </a:lnTo>
                      <a:lnTo>
                        <a:pt x="6" y="12"/>
                      </a:lnTo>
                      <a:lnTo>
                        <a:pt x="0" y="30"/>
                      </a:lnTo>
                      <a:close/>
                    </a:path>
                  </a:pathLst>
                </a:custGeom>
                <a:solidFill>
                  <a:srgbClr val="FA8086"/>
                </a:solidFill>
                <a:ln w="9525">
                  <a:noFill/>
                  <a:round/>
                  <a:headEnd/>
                  <a:tailEnd/>
                </a:ln>
              </p:spPr>
              <p:txBody>
                <a:bodyPr tIns="91440" bIns="91440"/>
                <a:lstStyle/>
                <a:p>
                  <a:endParaRPr lang="en-US"/>
                </a:p>
              </p:txBody>
            </p:sp>
            <p:sp>
              <p:nvSpPr>
                <p:cNvPr id="13833" name="Freeform 76"/>
                <p:cNvSpPr>
                  <a:spLocks/>
                </p:cNvSpPr>
                <p:nvPr/>
              </p:nvSpPr>
              <p:spPr bwMode="auto">
                <a:xfrm>
                  <a:off x="1634" y="2855"/>
                  <a:ext cx="36" cy="60"/>
                </a:xfrm>
                <a:custGeom>
                  <a:avLst/>
                  <a:gdLst>
                    <a:gd name="T0" fmla="*/ 0 w 36"/>
                    <a:gd name="T1" fmla="*/ 30 h 60"/>
                    <a:gd name="T2" fmla="*/ 6 w 36"/>
                    <a:gd name="T3" fmla="*/ 42 h 60"/>
                    <a:gd name="T4" fmla="*/ 12 w 36"/>
                    <a:gd name="T5" fmla="*/ 54 h 60"/>
                    <a:gd name="T6" fmla="*/ 18 w 36"/>
                    <a:gd name="T7" fmla="*/ 60 h 60"/>
                    <a:gd name="T8" fmla="*/ 18 w 36"/>
                    <a:gd name="T9" fmla="*/ 60 h 60"/>
                    <a:gd name="T10" fmla="*/ 30 w 36"/>
                    <a:gd name="T11" fmla="*/ 54 h 60"/>
                    <a:gd name="T12" fmla="*/ 36 w 36"/>
                    <a:gd name="T13" fmla="*/ 42 h 60"/>
                    <a:gd name="T14" fmla="*/ 36 w 36"/>
                    <a:gd name="T15" fmla="*/ 30 h 60"/>
                    <a:gd name="T16" fmla="*/ 36 w 36"/>
                    <a:gd name="T17" fmla="*/ 30 h 60"/>
                    <a:gd name="T18" fmla="*/ 36 w 36"/>
                    <a:gd name="T19" fmla="*/ 12 h 60"/>
                    <a:gd name="T20" fmla="*/ 30 w 36"/>
                    <a:gd name="T21" fmla="*/ 0 h 60"/>
                    <a:gd name="T22" fmla="*/ 18 w 36"/>
                    <a:gd name="T23" fmla="*/ 0 h 60"/>
                    <a:gd name="T24" fmla="*/ 18 w 36"/>
                    <a:gd name="T25" fmla="*/ 0 h 60"/>
                    <a:gd name="T26" fmla="*/ 12 w 36"/>
                    <a:gd name="T27" fmla="*/ 0 h 60"/>
                    <a:gd name="T28" fmla="*/ 6 w 36"/>
                    <a:gd name="T29" fmla="*/ 12 h 60"/>
                    <a:gd name="T30" fmla="*/ 0 w 36"/>
                    <a:gd name="T31" fmla="*/ 30 h 60"/>
                    <a:gd name="T32" fmla="*/ 0 w 36"/>
                    <a:gd name="T33" fmla="*/ 30 h 60"/>
                    <a:gd name="T34" fmla="*/ 0 w 36"/>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60"/>
                    <a:gd name="T56" fmla="*/ 36 w 3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60">
                      <a:moveTo>
                        <a:pt x="0" y="30"/>
                      </a:moveTo>
                      <a:lnTo>
                        <a:pt x="6" y="42"/>
                      </a:lnTo>
                      <a:lnTo>
                        <a:pt x="12" y="54"/>
                      </a:lnTo>
                      <a:lnTo>
                        <a:pt x="18" y="60"/>
                      </a:lnTo>
                      <a:lnTo>
                        <a:pt x="30" y="54"/>
                      </a:lnTo>
                      <a:lnTo>
                        <a:pt x="36" y="42"/>
                      </a:lnTo>
                      <a:lnTo>
                        <a:pt x="36" y="30"/>
                      </a:lnTo>
                      <a:lnTo>
                        <a:pt x="36" y="12"/>
                      </a:lnTo>
                      <a:lnTo>
                        <a:pt x="30" y="0"/>
                      </a:lnTo>
                      <a:lnTo>
                        <a:pt x="18" y="0"/>
                      </a:lnTo>
                      <a:lnTo>
                        <a:pt x="12" y="0"/>
                      </a:lnTo>
                      <a:lnTo>
                        <a:pt x="6" y="12"/>
                      </a:lnTo>
                      <a:lnTo>
                        <a:pt x="0" y="30"/>
                      </a:lnTo>
                    </a:path>
                  </a:pathLst>
                </a:custGeom>
                <a:noFill/>
                <a:ln w="9525">
                  <a:solidFill>
                    <a:srgbClr val="000000"/>
                  </a:solidFill>
                  <a:round/>
                  <a:headEnd/>
                  <a:tailEnd/>
                </a:ln>
              </p:spPr>
              <p:txBody>
                <a:bodyPr tIns="91440" bIns="91440"/>
                <a:lstStyle/>
                <a:p>
                  <a:endParaRPr lang="en-US"/>
                </a:p>
              </p:txBody>
            </p:sp>
            <p:sp>
              <p:nvSpPr>
                <p:cNvPr id="13834" name="Freeform 77"/>
                <p:cNvSpPr>
                  <a:spLocks/>
                </p:cNvSpPr>
                <p:nvPr/>
              </p:nvSpPr>
              <p:spPr bwMode="auto">
                <a:xfrm>
                  <a:off x="1628" y="2783"/>
                  <a:ext cx="42" cy="60"/>
                </a:xfrm>
                <a:custGeom>
                  <a:avLst/>
                  <a:gdLst>
                    <a:gd name="T0" fmla="*/ 0 w 42"/>
                    <a:gd name="T1" fmla="*/ 36 h 60"/>
                    <a:gd name="T2" fmla="*/ 12 w 42"/>
                    <a:gd name="T3" fmla="*/ 48 h 60"/>
                    <a:gd name="T4" fmla="*/ 18 w 42"/>
                    <a:gd name="T5" fmla="*/ 60 h 60"/>
                    <a:gd name="T6" fmla="*/ 30 w 42"/>
                    <a:gd name="T7" fmla="*/ 60 h 60"/>
                    <a:gd name="T8" fmla="*/ 30 w 42"/>
                    <a:gd name="T9" fmla="*/ 60 h 60"/>
                    <a:gd name="T10" fmla="*/ 36 w 42"/>
                    <a:gd name="T11" fmla="*/ 54 h 60"/>
                    <a:gd name="T12" fmla="*/ 42 w 42"/>
                    <a:gd name="T13" fmla="*/ 36 h 60"/>
                    <a:gd name="T14" fmla="*/ 36 w 42"/>
                    <a:gd name="T15" fmla="*/ 24 h 60"/>
                    <a:gd name="T16" fmla="*/ 36 w 42"/>
                    <a:gd name="T17" fmla="*/ 24 h 60"/>
                    <a:gd name="T18" fmla="*/ 24 w 42"/>
                    <a:gd name="T19" fmla="*/ 12 h 60"/>
                    <a:gd name="T20" fmla="*/ 18 w 42"/>
                    <a:gd name="T21" fmla="*/ 6 h 60"/>
                    <a:gd name="T22" fmla="*/ 6 w 42"/>
                    <a:gd name="T23" fmla="*/ 0 h 60"/>
                    <a:gd name="T24" fmla="*/ 6 w 42"/>
                    <a:gd name="T25" fmla="*/ 0 h 60"/>
                    <a:gd name="T26" fmla="*/ 0 w 42"/>
                    <a:gd name="T27" fmla="*/ 12 h 60"/>
                    <a:gd name="T28" fmla="*/ 0 w 42"/>
                    <a:gd name="T29" fmla="*/ 24 h 60"/>
                    <a:gd name="T30" fmla="*/ 0 w 42"/>
                    <a:gd name="T31" fmla="*/ 36 h 60"/>
                    <a:gd name="T32" fmla="*/ 0 w 42"/>
                    <a:gd name="T33" fmla="*/ 36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0"/>
                    <a:gd name="T53" fmla="*/ 42 w 42"/>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0">
                      <a:moveTo>
                        <a:pt x="0" y="36"/>
                      </a:moveTo>
                      <a:lnTo>
                        <a:pt x="12" y="48"/>
                      </a:lnTo>
                      <a:lnTo>
                        <a:pt x="18" y="60"/>
                      </a:lnTo>
                      <a:lnTo>
                        <a:pt x="30" y="60"/>
                      </a:lnTo>
                      <a:lnTo>
                        <a:pt x="36" y="54"/>
                      </a:lnTo>
                      <a:lnTo>
                        <a:pt x="42" y="36"/>
                      </a:lnTo>
                      <a:lnTo>
                        <a:pt x="36" y="24"/>
                      </a:lnTo>
                      <a:lnTo>
                        <a:pt x="24" y="12"/>
                      </a:lnTo>
                      <a:lnTo>
                        <a:pt x="18" y="6"/>
                      </a:lnTo>
                      <a:lnTo>
                        <a:pt x="6" y="0"/>
                      </a:lnTo>
                      <a:lnTo>
                        <a:pt x="0" y="12"/>
                      </a:lnTo>
                      <a:lnTo>
                        <a:pt x="0" y="24"/>
                      </a:lnTo>
                      <a:lnTo>
                        <a:pt x="0" y="36"/>
                      </a:lnTo>
                      <a:close/>
                    </a:path>
                  </a:pathLst>
                </a:custGeom>
                <a:solidFill>
                  <a:srgbClr val="FA8086"/>
                </a:solidFill>
                <a:ln w="9525">
                  <a:noFill/>
                  <a:round/>
                  <a:headEnd/>
                  <a:tailEnd/>
                </a:ln>
              </p:spPr>
              <p:txBody>
                <a:bodyPr tIns="91440" bIns="91440"/>
                <a:lstStyle/>
                <a:p>
                  <a:endParaRPr lang="en-US"/>
                </a:p>
              </p:txBody>
            </p:sp>
            <p:sp>
              <p:nvSpPr>
                <p:cNvPr id="13835" name="Freeform 78"/>
                <p:cNvSpPr>
                  <a:spLocks/>
                </p:cNvSpPr>
                <p:nvPr/>
              </p:nvSpPr>
              <p:spPr bwMode="auto">
                <a:xfrm>
                  <a:off x="1628" y="2783"/>
                  <a:ext cx="42" cy="60"/>
                </a:xfrm>
                <a:custGeom>
                  <a:avLst/>
                  <a:gdLst>
                    <a:gd name="T0" fmla="*/ 0 w 42"/>
                    <a:gd name="T1" fmla="*/ 36 h 60"/>
                    <a:gd name="T2" fmla="*/ 12 w 42"/>
                    <a:gd name="T3" fmla="*/ 48 h 60"/>
                    <a:gd name="T4" fmla="*/ 18 w 42"/>
                    <a:gd name="T5" fmla="*/ 60 h 60"/>
                    <a:gd name="T6" fmla="*/ 30 w 42"/>
                    <a:gd name="T7" fmla="*/ 60 h 60"/>
                    <a:gd name="T8" fmla="*/ 30 w 42"/>
                    <a:gd name="T9" fmla="*/ 60 h 60"/>
                    <a:gd name="T10" fmla="*/ 36 w 42"/>
                    <a:gd name="T11" fmla="*/ 54 h 60"/>
                    <a:gd name="T12" fmla="*/ 42 w 42"/>
                    <a:gd name="T13" fmla="*/ 36 h 60"/>
                    <a:gd name="T14" fmla="*/ 36 w 42"/>
                    <a:gd name="T15" fmla="*/ 24 h 60"/>
                    <a:gd name="T16" fmla="*/ 36 w 42"/>
                    <a:gd name="T17" fmla="*/ 24 h 60"/>
                    <a:gd name="T18" fmla="*/ 24 w 42"/>
                    <a:gd name="T19" fmla="*/ 12 h 60"/>
                    <a:gd name="T20" fmla="*/ 18 w 42"/>
                    <a:gd name="T21" fmla="*/ 6 h 60"/>
                    <a:gd name="T22" fmla="*/ 6 w 42"/>
                    <a:gd name="T23" fmla="*/ 0 h 60"/>
                    <a:gd name="T24" fmla="*/ 6 w 42"/>
                    <a:gd name="T25" fmla="*/ 0 h 60"/>
                    <a:gd name="T26" fmla="*/ 0 w 42"/>
                    <a:gd name="T27" fmla="*/ 12 h 60"/>
                    <a:gd name="T28" fmla="*/ 0 w 42"/>
                    <a:gd name="T29" fmla="*/ 24 h 60"/>
                    <a:gd name="T30" fmla="*/ 0 w 42"/>
                    <a:gd name="T31" fmla="*/ 36 h 60"/>
                    <a:gd name="T32" fmla="*/ 0 w 42"/>
                    <a:gd name="T33" fmla="*/ 36 h 60"/>
                    <a:gd name="T34" fmla="*/ 0 w 42"/>
                    <a:gd name="T35" fmla="*/ 36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0"/>
                    <a:gd name="T56" fmla="*/ 42 w 42"/>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0">
                      <a:moveTo>
                        <a:pt x="0" y="36"/>
                      </a:moveTo>
                      <a:lnTo>
                        <a:pt x="12" y="48"/>
                      </a:lnTo>
                      <a:lnTo>
                        <a:pt x="18" y="60"/>
                      </a:lnTo>
                      <a:lnTo>
                        <a:pt x="30" y="60"/>
                      </a:lnTo>
                      <a:lnTo>
                        <a:pt x="36" y="54"/>
                      </a:lnTo>
                      <a:lnTo>
                        <a:pt x="42" y="36"/>
                      </a:lnTo>
                      <a:lnTo>
                        <a:pt x="36" y="24"/>
                      </a:lnTo>
                      <a:lnTo>
                        <a:pt x="24" y="12"/>
                      </a:lnTo>
                      <a:lnTo>
                        <a:pt x="18" y="6"/>
                      </a:lnTo>
                      <a:lnTo>
                        <a:pt x="6" y="0"/>
                      </a:lnTo>
                      <a:lnTo>
                        <a:pt x="0" y="12"/>
                      </a:lnTo>
                      <a:lnTo>
                        <a:pt x="0" y="24"/>
                      </a:lnTo>
                      <a:lnTo>
                        <a:pt x="0" y="36"/>
                      </a:lnTo>
                    </a:path>
                  </a:pathLst>
                </a:custGeom>
                <a:noFill/>
                <a:ln w="9525">
                  <a:solidFill>
                    <a:srgbClr val="000000"/>
                  </a:solidFill>
                  <a:round/>
                  <a:headEnd/>
                  <a:tailEnd/>
                </a:ln>
              </p:spPr>
              <p:txBody>
                <a:bodyPr tIns="91440" bIns="91440"/>
                <a:lstStyle/>
                <a:p>
                  <a:endParaRPr lang="en-US"/>
                </a:p>
              </p:txBody>
            </p:sp>
            <p:sp>
              <p:nvSpPr>
                <p:cNvPr id="13836" name="Freeform 79"/>
                <p:cNvSpPr>
                  <a:spLocks/>
                </p:cNvSpPr>
                <p:nvPr/>
              </p:nvSpPr>
              <p:spPr bwMode="auto">
                <a:xfrm>
                  <a:off x="1586" y="2729"/>
                  <a:ext cx="54" cy="48"/>
                </a:xfrm>
                <a:custGeom>
                  <a:avLst/>
                  <a:gdLst>
                    <a:gd name="T0" fmla="*/ 12 w 54"/>
                    <a:gd name="T1" fmla="*/ 36 h 48"/>
                    <a:gd name="T2" fmla="*/ 24 w 54"/>
                    <a:gd name="T3" fmla="*/ 42 h 48"/>
                    <a:gd name="T4" fmla="*/ 36 w 54"/>
                    <a:gd name="T5" fmla="*/ 48 h 48"/>
                    <a:gd name="T6" fmla="*/ 48 w 54"/>
                    <a:gd name="T7" fmla="*/ 42 h 48"/>
                    <a:gd name="T8" fmla="*/ 48 w 54"/>
                    <a:gd name="T9" fmla="*/ 42 h 48"/>
                    <a:gd name="T10" fmla="*/ 54 w 54"/>
                    <a:gd name="T11" fmla="*/ 36 h 48"/>
                    <a:gd name="T12" fmla="*/ 48 w 54"/>
                    <a:gd name="T13" fmla="*/ 24 h 48"/>
                    <a:gd name="T14" fmla="*/ 36 w 54"/>
                    <a:gd name="T15" fmla="*/ 12 h 48"/>
                    <a:gd name="T16" fmla="*/ 36 w 54"/>
                    <a:gd name="T17" fmla="*/ 12 h 48"/>
                    <a:gd name="T18" fmla="*/ 24 w 54"/>
                    <a:gd name="T19" fmla="*/ 0 h 48"/>
                    <a:gd name="T20" fmla="*/ 12 w 54"/>
                    <a:gd name="T21" fmla="*/ 0 h 48"/>
                    <a:gd name="T22" fmla="*/ 6 w 54"/>
                    <a:gd name="T23" fmla="*/ 0 h 48"/>
                    <a:gd name="T24" fmla="*/ 6 w 54"/>
                    <a:gd name="T25" fmla="*/ 0 h 48"/>
                    <a:gd name="T26" fmla="*/ 0 w 54"/>
                    <a:gd name="T27" fmla="*/ 12 h 48"/>
                    <a:gd name="T28" fmla="*/ 6 w 54"/>
                    <a:gd name="T29" fmla="*/ 24 h 48"/>
                    <a:gd name="T30" fmla="*/ 12 w 54"/>
                    <a:gd name="T31" fmla="*/ 36 h 48"/>
                    <a:gd name="T32" fmla="*/ 12 w 54"/>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12" y="36"/>
                      </a:moveTo>
                      <a:lnTo>
                        <a:pt x="24" y="42"/>
                      </a:lnTo>
                      <a:lnTo>
                        <a:pt x="36" y="48"/>
                      </a:lnTo>
                      <a:lnTo>
                        <a:pt x="48" y="42"/>
                      </a:lnTo>
                      <a:lnTo>
                        <a:pt x="54" y="36"/>
                      </a:lnTo>
                      <a:lnTo>
                        <a:pt x="48" y="24"/>
                      </a:lnTo>
                      <a:lnTo>
                        <a:pt x="36" y="12"/>
                      </a:lnTo>
                      <a:lnTo>
                        <a:pt x="24" y="0"/>
                      </a:lnTo>
                      <a:lnTo>
                        <a:pt x="12" y="0"/>
                      </a:lnTo>
                      <a:lnTo>
                        <a:pt x="6" y="0"/>
                      </a:lnTo>
                      <a:lnTo>
                        <a:pt x="0" y="12"/>
                      </a:lnTo>
                      <a:lnTo>
                        <a:pt x="6" y="24"/>
                      </a:lnTo>
                      <a:lnTo>
                        <a:pt x="12" y="36"/>
                      </a:lnTo>
                      <a:close/>
                    </a:path>
                  </a:pathLst>
                </a:custGeom>
                <a:solidFill>
                  <a:srgbClr val="FA8086"/>
                </a:solidFill>
                <a:ln w="9525">
                  <a:noFill/>
                  <a:round/>
                  <a:headEnd/>
                  <a:tailEnd/>
                </a:ln>
              </p:spPr>
              <p:txBody>
                <a:bodyPr tIns="91440" bIns="91440"/>
                <a:lstStyle/>
                <a:p>
                  <a:endParaRPr lang="en-US"/>
                </a:p>
              </p:txBody>
            </p:sp>
            <p:sp>
              <p:nvSpPr>
                <p:cNvPr id="13837" name="Freeform 80"/>
                <p:cNvSpPr>
                  <a:spLocks/>
                </p:cNvSpPr>
                <p:nvPr/>
              </p:nvSpPr>
              <p:spPr bwMode="auto">
                <a:xfrm>
                  <a:off x="1586" y="2729"/>
                  <a:ext cx="54" cy="48"/>
                </a:xfrm>
                <a:custGeom>
                  <a:avLst/>
                  <a:gdLst>
                    <a:gd name="T0" fmla="*/ 12 w 54"/>
                    <a:gd name="T1" fmla="*/ 36 h 48"/>
                    <a:gd name="T2" fmla="*/ 24 w 54"/>
                    <a:gd name="T3" fmla="*/ 42 h 48"/>
                    <a:gd name="T4" fmla="*/ 36 w 54"/>
                    <a:gd name="T5" fmla="*/ 48 h 48"/>
                    <a:gd name="T6" fmla="*/ 48 w 54"/>
                    <a:gd name="T7" fmla="*/ 42 h 48"/>
                    <a:gd name="T8" fmla="*/ 48 w 54"/>
                    <a:gd name="T9" fmla="*/ 42 h 48"/>
                    <a:gd name="T10" fmla="*/ 54 w 54"/>
                    <a:gd name="T11" fmla="*/ 36 h 48"/>
                    <a:gd name="T12" fmla="*/ 48 w 54"/>
                    <a:gd name="T13" fmla="*/ 24 h 48"/>
                    <a:gd name="T14" fmla="*/ 36 w 54"/>
                    <a:gd name="T15" fmla="*/ 12 h 48"/>
                    <a:gd name="T16" fmla="*/ 36 w 54"/>
                    <a:gd name="T17" fmla="*/ 12 h 48"/>
                    <a:gd name="T18" fmla="*/ 24 w 54"/>
                    <a:gd name="T19" fmla="*/ 0 h 48"/>
                    <a:gd name="T20" fmla="*/ 12 w 54"/>
                    <a:gd name="T21" fmla="*/ 0 h 48"/>
                    <a:gd name="T22" fmla="*/ 6 w 54"/>
                    <a:gd name="T23" fmla="*/ 0 h 48"/>
                    <a:gd name="T24" fmla="*/ 6 w 54"/>
                    <a:gd name="T25" fmla="*/ 0 h 48"/>
                    <a:gd name="T26" fmla="*/ 0 w 54"/>
                    <a:gd name="T27" fmla="*/ 12 h 48"/>
                    <a:gd name="T28" fmla="*/ 6 w 54"/>
                    <a:gd name="T29" fmla="*/ 24 h 48"/>
                    <a:gd name="T30" fmla="*/ 12 w 54"/>
                    <a:gd name="T31" fmla="*/ 36 h 48"/>
                    <a:gd name="T32" fmla="*/ 12 w 54"/>
                    <a:gd name="T33" fmla="*/ 36 h 48"/>
                    <a:gd name="T34" fmla="*/ 12 w 54"/>
                    <a:gd name="T35" fmla="*/ 3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12" y="36"/>
                      </a:moveTo>
                      <a:lnTo>
                        <a:pt x="24" y="42"/>
                      </a:lnTo>
                      <a:lnTo>
                        <a:pt x="36" y="48"/>
                      </a:lnTo>
                      <a:lnTo>
                        <a:pt x="48" y="42"/>
                      </a:lnTo>
                      <a:lnTo>
                        <a:pt x="54" y="36"/>
                      </a:lnTo>
                      <a:lnTo>
                        <a:pt x="48" y="24"/>
                      </a:lnTo>
                      <a:lnTo>
                        <a:pt x="36" y="12"/>
                      </a:lnTo>
                      <a:lnTo>
                        <a:pt x="24" y="0"/>
                      </a:lnTo>
                      <a:lnTo>
                        <a:pt x="12" y="0"/>
                      </a:lnTo>
                      <a:lnTo>
                        <a:pt x="6" y="0"/>
                      </a:lnTo>
                      <a:lnTo>
                        <a:pt x="0" y="12"/>
                      </a:lnTo>
                      <a:lnTo>
                        <a:pt x="6" y="24"/>
                      </a:lnTo>
                      <a:lnTo>
                        <a:pt x="12" y="36"/>
                      </a:lnTo>
                    </a:path>
                  </a:pathLst>
                </a:custGeom>
                <a:noFill/>
                <a:ln w="9525">
                  <a:solidFill>
                    <a:srgbClr val="000000"/>
                  </a:solidFill>
                  <a:round/>
                  <a:headEnd/>
                  <a:tailEnd/>
                </a:ln>
              </p:spPr>
              <p:txBody>
                <a:bodyPr tIns="91440" bIns="91440"/>
                <a:lstStyle/>
                <a:p>
                  <a:endParaRPr lang="en-US"/>
                </a:p>
              </p:txBody>
            </p:sp>
            <p:sp>
              <p:nvSpPr>
                <p:cNvPr id="13838" name="Freeform 81"/>
                <p:cNvSpPr>
                  <a:spLocks/>
                </p:cNvSpPr>
                <p:nvPr/>
              </p:nvSpPr>
              <p:spPr bwMode="auto">
                <a:xfrm>
                  <a:off x="1526" y="2687"/>
                  <a:ext cx="60" cy="42"/>
                </a:xfrm>
                <a:custGeom>
                  <a:avLst/>
                  <a:gdLst>
                    <a:gd name="T0" fmla="*/ 24 w 60"/>
                    <a:gd name="T1" fmla="*/ 36 h 42"/>
                    <a:gd name="T2" fmla="*/ 36 w 60"/>
                    <a:gd name="T3" fmla="*/ 42 h 42"/>
                    <a:gd name="T4" fmla="*/ 54 w 60"/>
                    <a:gd name="T5" fmla="*/ 36 h 42"/>
                    <a:gd name="T6" fmla="*/ 60 w 60"/>
                    <a:gd name="T7" fmla="*/ 30 h 42"/>
                    <a:gd name="T8" fmla="*/ 60 w 60"/>
                    <a:gd name="T9" fmla="*/ 30 h 42"/>
                    <a:gd name="T10" fmla="*/ 60 w 60"/>
                    <a:gd name="T11" fmla="*/ 24 h 42"/>
                    <a:gd name="T12" fmla="*/ 48 w 60"/>
                    <a:gd name="T13" fmla="*/ 12 h 42"/>
                    <a:gd name="T14" fmla="*/ 36 w 60"/>
                    <a:gd name="T15" fmla="*/ 6 h 42"/>
                    <a:gd name="T16" fmla="*/ 36 w 60"/>
                    <a:gd name="T17" fmla="*/ 6 h 42"/>
                    <a:gd name="T18" fmla="*/ 18 w 60"/>
                    <a:gd name="T19" fmla="*/ 0 h 42"/>
                    <a:gd name="T20" fmla="*/ 6 w 60"/>
                    <a:gd name="T21" fmla="*/ 0 h 42"/>
                    <a:gd name="T22" fmla="*/ 0 w 60"/>
                    <a:gd name="T23" fmla="*/ 6 h 42"/>
                    <a:gd name="T24" fmla="*/ 0 w 60"/>
                    <a:gd name="T25" fmla="*/ 6 h 42"/>
                    <a:gd name="T26" fmla="*/ 0 w 60"/>
                    <a:gd name="T27" fmla="*/ 18 h 42"/>
                    <a:gd name="T28" fmla="*/ 6 w 60"/>
                    <a:gd name="T29" fmla="*/ 30 h 42"/>
                    <a:gd name="T30" fmla="*/ 24 w 60"/>
                    <a:gd name="T31" fmla="*/ 36 h 42"/>
                    <a:gd name="T32" fmla="*/ 24 w 60"/>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24" y="36"/>
                      </a:moveTo>
                      <a:lnTo>
                        <a:pt x="36" y="42"/>
                      </a:lnTo>
                      <a:lnTo>
                        <a:pt x="54" y="36"/>
                      </a:lnTo>
                      <a:lnTo>
                        <a:pt x="60" y="30"/>
                      </a:lnTo>
                      <a:lnTo>
                        <a:pt x="60" y="24"/>
                      </a:lnTo>
                      <a:lnTo>
                        <a:pt x="48" y="12"/>
                      </a:lnTo>
                      <a:lnTo>
                        <a:pt x="36" y="6"/>
                      </a:lnTo>
                      <a:lnTo>
                        <a:pt x="18" y="0"/>
                      </a:lnTo>
                      <a:lnTo>
                        <a:pt x="6" y="0"/>
                      </a:lnTo>
                      <a:lnTo>
                        <a:pt x="0" y="6"/>
                      </a:lnTo>
                      <a:lnTo>
                        <a:pt x="0" y="18"/>
                      </a:lnTo>
                      <a:lnTo>
                        <a:pt x="6" y="30"/>
                      </a:lnTo>
                      <a:lnTo>
                        <a:pt x="24" y="36"/>
                      </a:lnTo>
                      <a:close/>
                    </a:path>
                  </a:pathLst>
                </a:custGeom>
                <a:solidFill>
                  <a:srgbClr val="FA8086"/>
                </a:solidFill>
                <a:ln w="9525">
                  <a:noFill/>
                  <a:round/>
                  <a:headEnd/>
                  <a:tailEnd/>
                </a:ln>
              </p:spPr>
              <p:txBody>
                <a:bodyPr tIns="91440" bIns="91440"/>
                <a:lstStyle/>
                <a:p>
                  <a:endParaRPr lang="en-US"/>
                </a:p>
              </p:txBody>
            </p:sp>
            <p:sp>
              <p:nvSpPr>
                <p:cNvPr id="13839" name="Freeform 82"/>
                <p:cNvSpPr>
                  <a:spLocks/>
                </p:cNvSpPr>
                <p:nvPr/>
              </p:nvSpPr>
              <p:spPr bwMode="auto">
                <a:xfrm>
                  <a:off x="1526" y="2687"/>
                  <a:ext cx="60" cy="42"/>
                </a:xfrm>
                <a:custGeom>
                  <a:avLst/>
                  <a:gdLst>
                    <a:gd name="T0" fmla="*/ 24 w 60"/>
                    <a:gd name="T1" fmla="*/ 36 h 42"/>
                    <a:gd name="T2" fmla="*/ 36 w 60"/>
                    <a:gd name="T3" fmla="*/ 42 h 42"/>
                    <a:gd name="T4" fmla="*/ 54 w 60"/>
                    <a:gd name="T5" fmla="*/ 36 h 42"/>
                    <a:gd name="T6" fmla="*/ 60 w 60"/>
                    <a:gd name="T7" fmla="*/ 30 h 42"/>
                    <a:gd name="T8" fmla="*/ 60 w 60"/>
                    <a:gd name="T9" fmla="*/ 30 h 42"/>
                    <a:gd name="T10" fmla="*/ 60 w 60"/>
                    <a:gd name="T11" fmla="*/ 24 h 42"/>
                    <a:gd name="T12" fmla="*/ 48 w 60"/>
                    <a:gd name="T13" fmla="*/ 12 h 42"/>
                    <a:gd name="T14" fmla="*/ 36 w 60"/>
                    <a:gd name="T15" fmla="*/ 6 h 42"/>
                    <a:gd name="T16" fmla="*/ 36 w 60"/>
                    <a:gd name="T17" fmla="*/ 6 h 42"/>
                    <a:gd name="T18" fmla="*/ 18 w 60"/>
                    <a:gd name="T19" fmla="*/ 0 h 42"/>
                    <a:gd name="T20" fmla="*/ 6 w 60"/>
                    <a:gd name="T21" fmla="*/ 0 h 42"/>
                    <a:gd name="T22" fmla="*/ 0 w 60"/>
                    <a:gd name="T23" fmla="*/ 6 h 42"/>
                    <a:gd name="T24" fmla="*/ 0 w 60"/>
                    <a:gd name="T25" fmla="*/ 6 h 42"/>
                    <a:gd name="T26" fmla="*/ 0 w 60"/>
                    <a:gd name="T27" fmla="*/ 18 h 42"/>
                    <a:gd name="T28" fmla="*/ 6 w 60"/>
                    <a:gd name="T29" fmla="*/ 30 h 42"/>
                    <a:gd name="T30" fmla="*/ 24 w 60"/>
                    <a:gd name="T31" fmla="*/ 36 h 42"/>
                    <a:gd name="T32" fmla="*/ 24 w 60"/>
                    <a:gd name="T33" fmla="*/ 36 h 42"/>
                    <a:gd name="T34" fmla="*/ 24 w 60"/>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24" y="36"/>
                      </a:moveTo>
                      <a:lnTo>
                        <a:pt x="36" y="42"/>
                      </a:lnTo>
                      <a:lnTo>
                        <a:pt x="54" y="36"/>
                      </a:lnTo>
                      <a:lnTo>
                        <a:pt x="60" y="30"/>
                      </a:lnTo>
                      <a:lnTo>
                        <a:pt x="60" y="24"/>
                      </a:lnTo>
                      <a:lnTo>
                        <a:pt x="48" y="12"/>
                      </a:lnTo>
                      <a:lnTo>
                        <a:pt x="36" y="6"/>
                      </a:lnTo>
                      <a:lnTo>
                        <a:pt x="18" y="0"/>
                      </a:lnTo>
                      <a:lnTo>
                        <a:pt x="6" y="0"/>
                      </a:lnTo>
                      <a:lnTo>
                        <a:pt x="0" y="6"/>
                      </a:lnTo>
                      <a:lnTo>
                        <a:pt x="0" y="18"/>
                      </a:lnTo>
                      <a:lnTo>
                        <a:pt x="6" y="30"/>
                      </a:lnTo>
                      <a:lnTo>
                        <a:pt x="24" y="36"/>
                      </a:lnTo>
                    </a:path>
                  </a:pathLst>
                </a:custGeom>
                <a:noFill/>
                <a:ln w="9525">
                  <a:solidFill>
                    <a:srgbClr val="000000"/>
                  </a:solidFill>
                  <a:round/>
                  <a:headEnd/>
                  <a:tailEnd/>
                </a:ln>
              </p:spPr>
              <p:txBody>
                <a:bodyPr tIns="91440" bIns="91440"/>
                <a:lstStyle/>
                <a:p>
                  <a:endParaRPr lang="en-US"/>
                </a:p>
              </p:txBody>
            </p:sp>
            <p:sp>
              <p:nvSpPr>
                <p:cNvPr id="13840" name="Freeform 83"/>
                <p:cNvSpPr>
                  <a:spLocks/>
                </p:cNvSpPr>
                <p:nvPr/>
              </p:nvSpPr>
              <p:spPr bwMode="auto">
                <a:xfrm>
                  <a:off x="1454" y="2669"/>
                  <a:ext cx="60" cy="36"/>
                </a:xfrm>
                <a:custGeom>
                  <a:avLst/>
                  <a:gdLst>
                    <a:gd name="T0" fmla="*/ 30 w 60"/>
                    <a:gd name="T1" fmla="*/ 36 h 36"/>
                    <a:gd name="T2" fmla="*/ 48 w 60"/>
                    <a:gd name="T3" fmla="*/ 30 h 36"/>
                    <a:gd name="T4" fmla="*/ 60 w 60"/>
                    <a:gd name="T5" fmla="*/ 24 h 36"/>
                    <a:gd name="T6" fmla="*/ 60 w 60"/>
                    <a:gd name="T7" fmla="*/ 18 h 36"/>
                    <a:gd name="T8" fmla="*/ 60 w 60"/>
                    <a:gd name="T9" fmla="*/ 18 h 36"/>
                    <a:gd name="T10" fmla="*/ 60 w 60"/>
                    <a:gd name="T11" fmla="*/ 12 h 36"/>
                    <a:gd name="T12" fmla="*/ 48 w 60"/>
                    <a:gd name="T13" fmla="*/ 0 h 36"/>
                    <a:gd name="T14" fmla="*/ 30 w 60"/>
                    <a:gd name="T15" fmla="*/ 0 h 36"/>
                    <a:gd name="T16" fmla="*/ 30 w 60"/>
                    <a:gd name="T17" fmla="*/ 0 h 36"/>
                    <a:gd name="T18" fmla="*/ 18 w 60"/>
                    <a:gd name="T19" fmla="*/ 0 h 36"/>
                    <a:gd name="T20" fmla="*/ 6 w 60"/>
                    <a:gd name="T21" fmla="*/ 12 h 36"/>
                    <a:gd name="T22" fmla="*/ 0 w 60"/>
                    <a:gd name="T23" fmla="*/ 18 h 36"/>
                    <a:gd name="T24" fmla="*/ 0 w 60"/>
                    <a:gd name="T25" fmla="*/ 18 h 36"/>
                    <a:gd name="T26" fmla="*/ 6 w 60"/>
                    <a:gd name="T27" fmla="*/ 24 h 36"/>
                    <a:gd name="T28" fmla="*/ 18 w 60"/>
                    <a:gd name="T29" fmla="*/ 30 h 36"/>
                    <a:gd name="T30" fmla="*/ 30 w 60"/>
                    <a:gd name="T31" fmla="*/ 36 h 36"/>
                    <a:gd name="T32" fmla="*/ 30 w 6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0" y="36"/>
                      </a:moveTo>
                      <a:lnTo>
                        <a:pt x="48" y="30"/>
                      </a:lnTo>
                      <a:lnTo>
                        <a:pt x="60" y="24"/>
                      </a:lnTo>
                      <a:lnTo>
                        <a:pt x="60" y="18"/>
                      </a:lnTo>
                      <a:lnTo>
                        <a:pt x="60" y="12"/>
                      </a:lnTo>
                      <a:lnTo>
                        <a:pt x="48" y="0"/>
                      </a:lnTo>
                      <a:lnTo>
                        <a:pt x="30" y="0"/>
                      </a:lnTo>
                      <a:lnTo>
                        <a:pt x="18" y="0"/>
                      </a:lnTo>
                      <a:lnTo>
                        <a:pt x="6" y="12"/>
                      </a:lnTo>
                      <a:lnTo>
                        <a:pt x="0" y="18"/>
                      </a:lnTo>
                      <a:lnTo>
                        <a:pt x="6" y="24"/>
                      </a:lnTo>
                      <a:lnTo>
                        <a:pt x="18" y="30"/>
                      </a:lnTo>
                      <a:lnTo>
                        <a:pt x="30" y="36"/>
                      </a:lnTo>
                      <a:close/>
                    </a:path>
                  </a:pathLst>
                </a:custGeom>
                <a:solidFill>
                  <a:srgbClr val="FA8086"/>
                </a:solidFill>
                <a:ln w="9525">
                  <a:noFill/>
                  <a:round/>
                  <a:headEnd/>
                  <a:tailEnd/>
                </a:ln>
              </p:spPr>
              <p:txBody>
                <a:bodyPr tIns="91440" bIns="91440"/>
                <a:lstStyle/>
                <a:p>
                  <a:endParaRPr lang="en-US"/>
                </a:p>
              </p:txBody>
            </p:sp>
            <p:sp>
              <p:nvSpPr>
                <p:cNvPr id="13841" name="Freeform 84"/>
                <p:cNvSpPr>
                  <a:spLocks/>
                </p:cNvSpPr>
                <p:nvPr/>
              </p:nvSpPr>
              <p:spPr bwMode="auto">
                <a:xfrm>
                  <a:off x="1454" y="2669"/>
                  <a:ext cx="60" cy="36"/>
                </a:xfrm>
                <a:custGeom>
                  <a:avLst/>
                  <a:gdLst>
                    <a:gd name="T0" fmla="*/ 30 w 60"/>
                    <a:gd name="T1" fmla="*/ 36 h 36"/>
                    <a:gd name="T2" fmla="*/ 48 w 60"/>
                    <a:gd name="T3" fmla="*/ 30 h 36"/>
                    <a:gd name="T4" fmla="*/ 60 w 60"/>
                    <a:gd name="T5" fmla="*/ 24 h 36"/>
                    <a:gd name="T6" fmla="*/ 60 w 60"/>
                    <a:gd name="T7" fmla="*/ 18 h 36"/>
                    <a:gd name="T8" fmla="*/ 60 w 60"/>
                    <a:gd name="T9" fmla="*/ 18 h 36"/>
                    <a:gd name="T10" fmla="*/ 60 w 60"/>
                    <a:gd name="T11" fmla="*/ 12 h 36"/>
                    <a:gd name="T12" fmla="*/ 48 w 60"/>
                    <a:gd name="T13" fmla="*/ 0 h 36"/>
                    <a:gd name="T14" fmla="*/ 30 w 60"/>
                    <a:gd name="T15" fmla="*/ 0 h 36"/>
                    <a:gd name="T16" fmla="*/ 30 w 60"/>
                    <a:gd name="T17" fmla="*/ 0 h 36"/>
                    <a:gd name="T18" fmla="*/ 18 w 60"/>
                    <a:gd name="T19" fmla="*/ 0 h 36"/>
                    <a:gd name="T20" fmla="*/ 6 w 60"/>
                    <a:gd name="T21" fmla="*/ 12 h 36"/>
                    <a:gd name="T22" fmla="*/ 0 w 60"/>
                    <a:gd name="T23" fmla="*/ 18 h 36"/>
                    <a:gd name="T24" fmla="*/ 0 w 60"/>
                    <a:gd name="T25" fmla="*/ 18 h 36"/>
                    <a:gd name="T26" fmla="*/ 6 w 60"/>
                    <a:gd name="T27" fmla="*/ 24 h 36"/>
                    <a:gd name="T28" fmla="*/ 18 w 60"/>
                    <a:gd name="T29" fmla="*/ 30 h 36"/>
                    <a:gd name="T30" fmla="*/ 30 w 60"/>
                    <a:gd name="T31" fmla="*/ 36 h 36"/>
                    <a:gd name="T32" fmla="*/ 30 w 60"/>
                    <a:gd name="T33" fmla="*/ 36 h 36"/>
                    <a:gd name="T34" fmla="*/ 30 w 60"/>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0" y="36"/>
                      </a:moveTo>
                      <a:lnTo>
                        <a:pt x="48" y="30"/>
                      </a:lnTo>
                      <a:lnTo>
                        <a:pt x="60" y="24"/>
                      </a:lnTo>
                      <a:lnTo>
                        <a:pt x="60" y="18"/>
                      </a:lnTo>
                      <a:lnTo>
                        <a:pt x="60" y="12"/>
                      </a:lnTo>
                      <a:lnTo>
                        <a:pt x="48" y="0"/>
                      </a:lnTo>
                      <a:lnTo>
                        <a:pt x="30" y="0"/>
                      </a:lnTo>
                      <a:lnTo>
                        <a:pt x="18" y="0"/>
                      </a:lnTo>
                      <a:lnTo>
                        <a:pt x="6" y="12"/>
                      </a:lnTo>
                      <a:lnTo>
                        <a:pt x="0" y="18"/>
                      </a:lnTo>
                      <a:lnTo>
                        <a:pt x="6" y="24"/>
                      </a:lnTo>
                      <a:lnTo>
                        <a:pt x="18" y="30"/>
                      </a:lnTo>
                      <a:lnTo>
                        <a:pt x="30" y="36"/>
                      </a:lnTo>
                    </a:path>
                  </a:pathLst>
                </a:custGeom>
                <a:noFill/>
                <a:ln w="9525">
                  <a:solidFill>
                    <a:srgbClr val="000000"/>
                  </a:solidFill>
                  <a:round/>
                  <a:headEnd/>
                  <a:tailEnd/>
                </a:ln>
              </p:spPr>
              <p:txBody>
                <a:bodyPr tIns="91440" bIns="91440"/>
                <a:lstStyle/>
                <a:p>
                  <a:endParaRPr lang="en-US"/>
                </a:p>
              </p:txBody>
            </p:sp>
            <p:sp>
              <p:nvSpPr>
                <p:cNvPr id="13842" name="Freeform 85"/>
                <p:cNvSpPr>
                  <a:spLocks/>
                </p:cNvSpPr>
                <p:nvPr/>
              </p:nvSpPr>
              <p:spPr bwMode="auto">
                <a:xfrm>
                  <a:off x="1382" y="2675"/>
                  <a:ext cx="60" cy="36"/>
                </a:xfrm>
                <a:custGeom>
                  <a:avLst/>
                  <a:gdLst>
                    <a:gd name="T0" fmla="*/ 36 w 60"/>
                    <a:gd name="T1" fmla="*/ 36 h 36"/>
                    <a:gd name="T2" fmla="*/ 48 w 60"/>
                    <a:gd name="T3" fmla="*/ 24 h 36"/>
                    <a:gd name="T4" fmla="*/ 60 w 60"/>
                    <a:gd name="T5" fmla="*/ 18 h 36"/>
                    <a:gd name="T6" fmla="*/ 60 w 60"/>
                    <a:gd name="T7" fmla="*/ 6 h 36"/>
                    <a:gd name="T8" fmla="*/ 60 w 60"/>
                    <a:gd name="T9" fmla="*/ 6 h 36"/>
                    <a:gd name="T10" fmla="*/ 54 w 60"/>
                    <a:gd name="T11" fmla="*/ 0 h 36"/>
                    <a:gd name="T12" fmla="*/ 36 w 60"/>
                    <a:gd name="T13" fmla="*/ 0 h 36"/>
                    <a:gd name="T14" fmla="*/ 24 w 60"/>
                    <a:gd name="T15" fmla="*/ 0 h 36"/>
                    <a:gd name="T16" fmla="*/ 24 w 60"/>
                    <a:gd name="T17" fmla="*/ 0 h 36"/>
                    <a:gd name="T18" fmla="*/ 12 w 60"/>
                    <a:gd name="T19" fmla="*/ 12 h 36"/>
                    <a:gd name="T20" fmla="*/ 0 w 60"/>
                    <a:gd name="T21" fmla="*/ 18 h 36"/>
                    <a:gd name="T22" fmla="*/ 0 w 60"/>
                    <a:gd name="T23" fmla="*/ 30 h 36"/>
                    <a:gd name="T24" fmla="*/ 0 w 60"/>
                    <a:gd name="T25" fmla="*/ 30 h 36"/>
                    <a:gd name="T26" fmla="*/ 6 w 60"/>
                    <a:gd name="T27" fmla="*/ 36 h 36"/>
                    <a:gd name="T28" fmla="*/ 24 w 60"/>
                    <a:gd name="T29" fmla="*/ 36 h 36"/>
                    <a:gd name="T30" fmla="*/ 36 w 60"/>
                    <a:gd name="T31" fmla="*/ 36 h 36"/>
                    <a:gd name="T32" fmla="*/ 36 w 60"/>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6" y="36"/>
                      </a:moveTo>
                      <a:lnTo>
                        <a:pt x="48" y="24"/>
                      </a:lnTo>
                      <a:lnTo>
                        <a:pt x="60" y="18"/>
                      </a:lnTo>
                      <a:lnTo>
                        <a:pt x="60" y="6"/>
                      </a:lnTo>
                      <a:lnTo>
                        <a:pt x="54" y="0"/>
                      </a:lnTo>
                      <a:lnTo>
                        <a:pt x="36" y="0"/>
                      </a:lnTo>
                      <a:lnTo>
                        <a:pt x="24" y="0"/>
                      </a:lnTo>
                      <a:lnTo>
                        <a:pt x="12" y="12"/>
                      </a:lnTo>
                      <a:lnTo>
                        <a:pt x="0" y="18"/>
                      </a:lnTo>
                      <a:lnTo>
                        <a:pt x="0" y="30"/>
                      </a:lnTo>
                      <a:lnTo>
                        <a:pt x="6" y="36"/>
                      </a:lnTo>
                      <a:lnTo>
                        <a:pt x="24" y="36"/>
                      </a:lnTo>
                      <a:lnTo>
                        <a:pt x="36" y="36"/>
                      </a:lnTo>
                      <a:close/>
                    </a:path>
                  </a:pathLst>
                </a:custGeom>
                <a:solidFill>
                  <a:srgbClr val="FA8086"/>
                </a:solidFill>
                <a:ln w="9525">
                  <a:noFill/>
                  <a:round/>
                  <a:headEnd/>
                  <a:tailEnd/>
                </a:ln>
              </p:spPr>
              <p:txBody>
                <a:bodyPr tIns="91440" bIns="91440"/>
                <a:lstStyle/>
                <a:p>
                  <a:endParaRPr lang="en-US"/>
                </a:p>
              </p:txBody>
            </p:sp>
            <p:sp>
              <p:nvSpPr>
                <p:cNvPr id="13843" name="Freeform 86"/>
                <p:cNvSpPr>
                  <a:spLocks/>
                </p:cNvSpPr>
                <p:nvPr/>
              </p:nvSpPr>
              <p:spPr bwMode="auto">
                <a:xfrm>
                  <a:off x="1382" y="2675"/>
                  <a:ext cx="60" cy="36"/>
                </a:xfrm>
                <a:custGeom>
                  <a:avLst/>
                  <a:gdLst>
                    <a:gd name="T0" fmla="*/ 36 w 60"/>
                    <a:gd name="T1" fmla="*/ 36 h 36"/>
                    <a:gd name="T2" fmla="*/ 48 w 60"/>
                    <a:gd name="T3" fmla="*/ 24 h 36"/>
                    <a:gd name="T4" fmla="*/ 60 w 60"/>
                    <a:gd name="T5" fmla="*/ 18 h 36"/>
                    <a:gd name="T6" fmla="*/ 60 w 60"/>
                    <a:gd name="T7" fmla="*/ 6 h 36"/>
                    <a:gd name="T8" fmla="*/ 60 w 60"/>
                    <a:gd name="T9" fmla="*/ 6 h 36"/>
                    <a:gd name="T10" fmla="*/ 54 w 60"/>
                    <a:gd name="T11" fmla="*/ 0 h 36"/>
                    <a:gd name="T12" fmla="*/ 36 w 60"/>
                    <a:gd name="T13" fmla="*/ 0 h 36"/>
                    <a:gd name="T14" fmla="*/ 24 w 60"/>
                    <a:gd name="T15" fmla="*/ 0 h 36"/>
                    <a:gd name="T16" fmla="*/ 24 w 60"/>
                    <a:gd name="T17" fmla="*/ 0 h 36"/>
                    <a:gd name="T18" fmla="*/ 12 w 60"/>
                    <a:gd name="T19" fmla="*/ 12 h 36"/>
                    <a:gd name="T20" fmla="*/ 0 w 60"/>
                    <a:gd name="T21" fmla="*/ 18 h 36"/>
                    <a:gd name="T22" fmla="*/ 0 w 60"/>
                    <a:gd name="T23" fmla="*/ 30 h 36"/>
                    <a:gd name="T24" fmla="*/ 0 w 60"/>
                    <a:gd name="T25" fmla="*/ 30 h 36"/>
                    <a:gd name="T26" fmla="*/ 6 w 60"/>
                    <a:gd name="T27" fmla="*/ 36 h 36"/>
                    <a:gd name="T28" fmla="*/ 24 w 60"/>
                    <a:gd name="T29" fmla="*/ 36 h 36"/>
                    <a:gd name="T30" fmla="*/ 36 w 60"/>
                    <a:gd name="T31" fmla="*/ 36 h 36"/>
                    <a:gd name="T32" fmla="*/ 36 w 60"/>
                    <a:gd name="T33" fmla="*/ 36 h 36"/>
                    <a:gd name="T34" fmla="*/ 36 w 60"/>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6" y="36"/>
                      </a:moveTo>
                      <a:lnTo>
                        <a:pt x="48" y="24"/>
                      </a:lnTo>
                      <a:lnTo>
                        <a:pt x="60" y="18"/>
                      </a:lnTo>
                      <a:lnTo>
                        <a:pt x="60" y="6"/>
                      </a:lnTo>
                      <a:lnTo>
                        <a:pt x="54" y="0"/>
                      </a:lnTo>
                      <a:lnTo>
                        <a:pt x="36" y="0"/>
                      </a:lnTo>
                      <a:lnTo>
                        <a:pt x="24" y="0"/>
                      </a:lnTo>
                      <a:lnTo>
                        <a:pt x="12" y="12"/>
                      </a:lnTo>
                      <a:lnTo>
                        <a:pt x="0" y="18"/>
                      </a:lnTo>
                      <a:lnTo>
                        <a:pt x="0" y="30"/>
                      </a:lnTo>
                      <a:lnTo>
                        <a:pt x="6" y="36"/>
                      </a:lnTo>
                      <a:lnTo>
                        <a:pt x="24" y="36"/>
                      </a:lnTo>
                      <a:lnTo>
                        <a:pt x="36" y="36"/>
                      </a:lnTo>
                    </a:path>
                  </a:pathLst>
                </a:custGeom>
                <a:noFill/>
                <a:ln w="9525">
                  <a:solidFill>
                    <a:srgbClr val="000000"/>
                  </a:solidFill>
                  <a:round/>
                  <a:headEnd/>
                  <a:tailEnd/>
                </a:ln>
              </p:spPr>
              <p:txBody>
                <a:bodyPr tIns="91440" bIns="91440"/>
                <a:lstStyle/>
                <a:p>
                  <a:endParaRPr lang="en-US"/>
                </a:p>
              </p:txBody>
            </p:sp>
            <p:sp>
              <p:nvSpPr>
                <p:cNvPr id="13844" name="Freeform 87"/>
                <p:cNvSpPr>
                  <a:spLocks/>
                </p:cNvSpPr>
                <p:nvPr/>
              </p:nvSpPr>
              <p:spPr bwMode="auto">
                <a:xfrm>
                  <a:off x="1322" y="2699"/>
                  <a:ext cx="48" cy="54"/>
                </a:xfrm>
                <a:custGeom>
                  <a:avLst/>
                  <a:gdLst>
                    <a:gd name="T0" fmla="*/ 36 w 48"/>
                    <a:gd name="T1" fmla="*/ 42 h 54"/>
                    <a:gd name="T2" fmla="*/ 48 w 48"/>
                    <a:gd name="T3" fmla="*/ 24 h 54"/>
                    <a:gd name="T4" fmla="*/ 48 w 48"/>
                    <a:gd name="T5" fmla="*/ 12 h 54"/>
                    <a:gd name="T6" fmla="*/ 48 w 48"/>
                    <a:gd name="T7" fmla="*/ 6 h 54"/>
                    <a:gd name="T8" fmla="*/ 48 w 48"/>
                    <a:gd name="T9" fmla="*/ 6 h 54"/>
                    <a:gd name="T10" fmla="*/ 36 w 48"/>
                    <a:gd name="T11" fmla="*/ 0 h 54"/>
                    <a:gd name="T12" fmla="*/ 24 w 48"/>
                    <a:gd name="T13" fmla="*/ 6 h 54"/>
                    <a:gd name="T14" fmla="*/ 12 w 48"/>
                    <a:gd name="T15" fmla="*/ 12 h 54"/>
                    <a:gd name="T16" fmla="*/ 12 w 48"/>
                    <a:gd name="T17" fmla="*/ 12 h 54"/>
                    <a:gd name="T18" fmla="*/ 0 w 48"/>
                    <a:gd name="T19" fmla="*/ 30 h 54"/>
                    <a:gd name="T20" fmla="*/ 0 w 48"/>
                    <a:gd name="T21" fmla="*/ 42 h 54"/>
                    <a:gd name="T22" fmla="*/ 0 w 48"/>
                    <a:gd name="T23" fmla="*/ 48 h 54"/>
                    <a:gd name="T24" fmla="*/ 0 w 48"/>
                    <a:gd name="T25" fmla="*/ 48 h 54"/>
                    <a:gd name="T26" fmla="*/ 12 w 48"/>
                    <a:gd name="T27" fmla="*/ 54 h 54"/>
                    <a:gd name="T28" fmla="*/ 24 w 48"/>
                    <a:gd name="T29" fmla="*/ 48 h 54"/>
                    <a:gd name="T30" fmla="*/ 36 w 48"/>
                    <a:gd name="T31" fmla="*/ 42 h 54"/>
                    <a:gd name="T32" fmla="*/ 36 w 48"/>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36" y="42"/>
                      </a:moveTo>
                      <a:lnTo>
                        <a:pt x="48" y="24"/>
                      </a:lnTo>
                      <a:lnTo>
                        <a:pt x="48" y="12"/>
                      </a:lnTo>
                      <a:lnTo>
                        <a:pt x="48" y="6"/>
                      </a:lnTo>
                      <a:lnTo>
                        <a:pt x="36" y="0"/>
                      </a:lnTo>
                      <a:lnTo>
                        <a:pt x="24" y="6"/>
                      </a:lnTo>
                      <a:lnTo>
                        <a:pt x="12" y="12"/>
                      </a:lnTo>
                      <a:lnTo>
                        <a:pt x="0" y="30"/>
                      </a:lnTo>
                      <a:lnTo>
                        <a:pt x="0" y="42"/>
                      </a:lnTo>
                      <a:lnTo>
                        <a:pt x="0" y="48"/>
                      </a:lnTo>
                      <a:lnTo>
                        <a:pt x="12" y="54"/>
                      </a:lnTo>
                      <a:lnTo>
                        <a:pt x="24" y="48"/>
                      </a:lnTo>
                      <a:lnTo>
                        <a:pt x="36" y="42"/>
                      </a:lnTo>
                      <a:close/>
                    </a:path>
                  </a:pathLst>
                </a:custGeom>
                <a:solidFill>
                  <a:srgbClr val="FA8086"/>
                </a:solidFill>
                <a:ln w="9525">
                  <a:noFill/>
                  <a:round/>
                  <a:headEnd/>
                  <a:tailEnd/>
                </a:ln>
              </p:spPr>
              <p:txBody>
                <a:bodyPr tIns="91440" bIns="91440"/>
                <a:lstStyle/>
                <a:p>
                  <a:endParaRPr lang="en-US"/>
                </a:p>
              </p:txBody>
            </p:sp>
            <p:sp>
              <p:nvSpPr>
                <p:cNvPr id="13845" name="Freeform 88"/>
                <p:cNvSpPr>
                  <a:spLocks/>
                </p:cNvSpPr>
                <p:nvPr/>
              </p:nvSpPr>
              <p:spPr bwMode="auto">
                <a:xfrm>
                  <a:off x="1322" y="2699"/>
                  <a:ext cx="48" cy="54"/>
                </a:xfrm>
                <a:custGeom>
                  <a:avLst/>
                  <a:gdLst>
                    <a:gd name="T0" fmla="*/ 36 w 48"/>
                    <a:gd name="T1" fmla="*/ 42 h 54"/>
                    <a:gd name="T2" fmla="*/ 48 w 48"/>
                    <a:gd name="T3" fmla="*/ 24 h 54"/>
                    <a:gd name="T4" fmla="*/ 48 w 48"/>
                    <a:gd name="T5" fmla="*/ 12 h 54"/>
                    <a:gd name="T6" fmla="*/ 48 w 48"/>
                    <a:gd name="T7" fmla="*/ 6 h 54"/>
                    <a:gd name="T8" fmla="*/ 48 w 48"/>
                    <a:gd name="T9" fmla="*/ 6 h 54"/>
                    <a:gd name="T10" fmla="*/ 36 w 48"/>
                    <a:gd name="T11" fmla="*/ 0 h 54"/>
                    <a:gd name="T12" fmla="*/ 24 w 48"/>
                    <a:gd name="T13" fmla="*/ 6 h 54"/>
                    <a:gd name="T14" fmla="*/ 12 w 48"/>
                    <a:gd name="T15" fmla="*/ 12 h 54"/>
                    <a:gd name="T16" fmla="*/ 12 w 48"/>
                    <a:gd name="T17" fmla="*/ 12 h 54"/>
                    <a:gd name="T18" fmla="*/ 0 w 48"/>
                    <a:gd name="T19" fmla="*/ 30 h 54"/>
                    <a:gd name="T20" fmla="*/ 0 w 48"/>
                    <a:gd name="T21" fmla="*/ 42 h 54"/>
                    <a:gd name="T22" fmla="*/ 0 w 48"/>
                    <a:gd name="T23" fmla="*/ 48 h 54"/>
                    <a:gd name="T24" fmla="*/ 0 w 48"/>
                    <a:gd name="T25" fmla="*/ 48 h 54"/>
                    <a:gd name="T26" fmla="*/ 12 w 48"/>
                    <a:gd name="T27" fmla="*/ 54 h 54"/>
                    <a:gd name="T28" fmla="*/ 24 w 48"/>
                    <a:gd name="T29" fmla="*/ 48 h 54"/>
                    <a:gd name="T30" fmla="*/ 36 w 48"/>
                    <a:gd name="T31" fmla="*/ 42 h 54"/>
                    <a:gd name="T32" fmla="*/ 36 w 48"/>
                    <a:gd name="T33" fmla="*/ 42 h 54"/>
                    <a:gd name="T34" fmla="*/ 36 w 48"/>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36" y="42"/>
                      </a:moveTo>
                      <a:lnTo>
                        <a:pt x="48" y="24"/>
                      </a:lnTo>
                      <a:lnTo>
                        <a:pt x="48" y="12"/>
                      </a:lnTo>
                      <a:lnTo>
                        <a:pt x="48" y="6"/>
                      </a:lnTo>
                      <a:lnTo>
                        <a:pt x="36" y="0"/>
                      </a:lnTo>
                      <a:lnTo>
                        <a:pt x="24" y="6"/>
                      </a:lnTo>
                      <a:lnTo>
                        <a:pt x="12" y="12"/>
                      </a:lnTo>
                      <a:lnTo>
                        <a:pt x="0" y="30"/>
                      </a:lnTo>
                      <a:lnTo>
                        <a:pt x="0" y="42"/>
                      </a:lnTo>
                      <a:lnTo>
                        <a:pt x="0" y="48"/>
                      </a:lnTo>
                      <a:lnTo>
                        <a:pt x="12" y="54"/>
                      </a:lnTo>
                      <a:lnTo>
                        <a:pt x="24" y="48"/>
                      </a:lnTo>
                      <a:lnTo>
                        <a:pt x="36" y="42"/>
                      </a:lnTo>
                    </a:path>
                  </a:pathLst>
                </a:custGeom>
                <a:noFill/>
                <a:ln w="9525">
                  <a:solidFill>
                    <a:srgbClr val="000000"/>
                  </a:solidFill>
                  <a:round/>
                  <a:headEnd/>
                  <a:tailEnd/>
                </a:ln>
              </p:spPr>
              <p:txBody>
                <a:bodyPr tIns="91440" bIns="91440"/>
                <a:lstStyle/>
                <a:p>
                  <a:endParaRPr lang="en-US"/>
                </a:p>
              </p:txBody>
            </p:sp>
            <p:sp>
              <p:nvSpPr>
                <p:cNvPr id="13846" name="Freeform 89"/>
                <p:cNvSpPr>
                  <a:spLocks/>
                </p:cNvSpPr>
                <p:nvPr/>
              </p:nvSpPr>
              <p:spPr bwMode="auto">
                <a:xfrm>
                  <a:off x="1280" y="2753"/>
                  <a:ext cx="42" cy="54"/>
                </a:xfrm>
                <a:custGeom>
                  <a:avLst/>
                  <a:gdLst>
                    <a:gd name="T0" fmla="*/ 36 w 42"/>
                    <a:gd name="T1" fmla="*/ 36 h 54"/>
                    <a:gd name="T2" fmla="*/ 42 w 42"/>
                    <a:gd name="T3" fmla="*/ 18 h 54"/>
                    <a:gd name="T4" fmla="*/ 36 w 42"/>
                    <a:gd name="T5" fmla="*/ 6 h 54"/>
                    <a:gd name="T6" fmla="*/ 30 w 42"/>
                    <a:gd name="T7" fmla="*/ 0 h 54"/>
                    <a:gd name="T8" fmla="*/ 30 w 42"/>
                    <a:gd name="T9" fmla="*/ 0 h 54"/>
                    <a:gd name="T10" fmla="*/ 24 w 42"/>
                    <a:gd name="T11" fmla="*/ 0 h 54"/>
                    <a:gd name="T12" fmla="*/ 12 w 42"/>
                    <a:gd name="T13" fmla="*/ 6 h 54"/>
                    <a:gd name="T14" fmla="*/ 6 w 42"/>
                    <a:gd name="T15" fmla="*/ 18 h 54"/>
                    <a:gd name="T16" fmla="*/ 6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36" y="36"/>
                      </a:moveTo>
                      <a:lnTo>
                        <a:pt x="42" y="18"/>
                      </a:lnTo>
                      <a:lnTo>
                        <a:pt x="36" y="6"/>
                      </a:lnTo>
                      <a:lnTo>
                        <a:pt x="30" y="0"/>
                      </a:lnTo>
                      <a:lnTo>
                        <a:pt x="24" y="0"/>
                      </a:lnTo>
                      <a:lnTo>
                        <a:pt x="12" y="6"/>
                      </a:lnTo>
                      <a:lnTo>
                        <a:pt x="6" y="18"/>
                      </a:lnTo>
                      <a:lnTo>
                        <a:pt x="0" y="36"/>
                      </a:lnTo>
                      <a:lnTo>
                        <a:pt x="0" y="48"/>
                      </a:lnTo>
                      <a:lnTo>
                        <a:pt x="6" y="54"/>
                      </a:lnTo>
                      <a:lnTo>
                        <a:pt x="18" y="54"/>
                      </a:lnTo>
                      <a:lnTo>
                        <a:pt x="30" y="48"/>
                      </a:lnTo>
                      <a:lnTo>
                        <a:pt x="36" y="36"/>
                      </a:lnTo>
                      <a:close/>
                    </a:path>
                  </a:pathLst>
                </a:custGeom>
                <a:solidFill>
                  <a:srgbClr val="FA8086"/>
                </a:solidFill>
                <a:ln w="9525">
                  <a:noFill/>
                  <a:round/>
                  <a:headEnd/>
                  <a:tailEnd/>
                </a:ln>
              </p:spPr>
              <p:txBody>
                <a:bodyPr tIns="91440" bIns="91440"/>
                <a:lstStyle/>
                <a:p>
                  <a:endParaRPr lang="en-US"/>
                </a:p>
              </p:txBody>
            </p:sp>
            <p:sp>
              <p:nvSpPr>
                <p:cNvPr id="13847" name="Freeform 90"/>
                <p:cNvSpPr>
                  <a:spLocks/>
                </p:cNvSpPr>
                <p:nvPr/>
              </p:nvSpPr>
              <p:spPr bwMode="auto">
                <a:xfrm>
                  <a:off x="1280" y="2753"/>
                  <a:ext cx="42" cy="54"/>
                </a:xfrm>
                <a:custGeom>
                  <a:avLst/>
                  <a:gdLst>
                    <a:gd name="T0" fmla="*/ 36 w 42"/>
                    <a:gd name="T1" fmla="*/ 36 h 54"/>
                    <a:gd name="T2" fmla="*/ 42 w 42"/>
                    <a:gd name="T3" fmla="*/ 18 h 54"/>
                    <a:gd name="T4" fmla="*/ 36 w 42"/>
                    <a:gd name="T5" fmla="*/ 6 h 54"/>
                    <a:gd name="T6" fmla="*/ 30 w 42"/>
                    <a:gd name="T7" fmla="*/ 0 h 54"/>
                    <a:gd name="T8" fmla="*/ 30 w 42"/>
                    <a:gd name="T9" fmla="*/ 0 h 54"/>
                    <a:gd name="T10" fmla="*/ 24 w 42"/>
                    <a:gd name="T11" fmla="*/ 0 h 54"/>
                    <a:gd name="T12" fmla="*/ 12 w 42"/>
                    <a:gd name="T13" fmla="*/ 6 h 54"/>
                    <a:gd name="T14" fmla="*/ 6 w 42"/>
                    <a:gd name="T15" fmla="*/ 18 h 54"/>
                    <a:gd name="T16" fmla="*/ 6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36 w 4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36" y="36"/>
                      </a:moveTo>
                      <a:lnTo>
                        <a:pt x="42" y="18"/>
                      </a:lnTo>
                      <a:lnTo>
                        <a:pt x="36" y="6"/>
                      </a:lnTo>
                      <a:lnTo>
                        <a:pt x="30" y="0"/>
                      </a:lnTo>
                      <a:lnTo>
                        <a:pt x="24" y="0"/>
                      </a:lnTo>
                      <a:lnTo>
                        <a:pt x="12" y="6"/>
                      </a:lnTo>
                      <a:lnTo>
                        <a:pt x="6" y="18"/>
                      </a:lnTo>
                      <a:lnTo>
                        <a:pt x="0" y="36"/>
                      </a:lnTo>
                      <a:lnTo>
                        <a:pt x="0" y="48"/>
                      </a:lnTo>
                      <a:lnTo>
                        <a:pt x="6" y="54"/>
                      </a:lnTo>
                      <a:lnTo>
                        <a:pt x="18" y="54"/>
                      </a:lnTo>
                      <a:lnTo>
                        <a:pt x="30" y="48"/>
                      </a:lnTo>
                      <a:lnTo>
                        <a:pt x="36" y="36"/>
                      </a:lnTo>
                    </a:path>
                  </a:pathLst>
                </a:custGeom>
                <a:noFill/>
                <a:ln w="9525">
                  <a:solidFill>
                    <a:srgbClr val="000000"/>
                  </a:solidFill>
                  <a:round/>
                  <a:headEnd/>
                  <a:tailEnd/>
                </a:ln>
              </p:spPr>
              <p:txBody>
                <a:bodyPr tIns="91440" bIns="91440"/>
                <a:lstStyle/>
                <a:p>
                  <a:endParaRPr lang="en-US"/>
                </a:p>
              </p:txBody>
            </p:sp>
            <p:sp>
              <p:nvSpPr>
                <p:cNvPr id="13848" name="Freeform 91"/>
                <p:cNvSpPr>
                  <a:spLocks/>
                </p:cNvSpPr>
                <p:nvPr/>
              </p:nvSpPr>
              <p:spPr bwMode="auto">
                <a:xfrm>
                  <a:off x="1280" y="2849"/>
                  <a:ext cx="36" cy="60"/>
                </a:xfrm>
                <a:custGeom>
                  <a:avLst/>
                  <a:gdLst>
                    <a:gd name="T0" fmla="*/ 36 w 36"/>
                    <a:gd name="T1" fmla="*/ 30 h 60"/>
                    <a:gd name="T2" fmla="*/ 36 w 36"/>
                    <a:gd name="T3" fmla="*/ 12 h 60"/>
                    <a:gd name="T4" fmla="*/ 30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8 h 60"/>
                    <a:gd name="T20" fmla="*/ 6 w 36"/>
                    <a:gd name="T21" fmla="*/ 54 h 60"/>
                    <a:gd name="T22" fmla="*/ 18 w 36"/>
                    <a:gd name="T23" fmla="*/ 60 h 60"/>
                    <a:gd name="T24" fmla="*/ 18 w 36"/>
                    <a:gd name="T25" fmla="*/ 60 h 60"/>
                    <a:gd name="T26" fmla="*/ 30 w 36"/>
                    <a:gd name="T27" fmla="*/ 54 h 60"/>
                    <a:gd name="T28" fmla="*/ 36 w 36"/>
                    <a:gd name="T29" fmla="*/ 48 h 60"/>
                    <a:gd name="T30" fmla="*/ 36 w 36"/>
                    <a:gd name="T31" fmla="*/ 30 h 60"/>
                    <a:gd name="T32" fmla="*/ 36 w 36"/>
                    <a:gd name="T33" fmla="*/ 3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0"/>
                    <a:gd name="T53" fmla="*/ 36 w 36"/>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0">
                      <a:moveTo>
                        <a:pt x="36" y="30"/>
                      </a:moveTo>
                      <a:lnTo>
                        <a:pt x="36" y="12"/>
                      </a:lnTo>
                      <a:lnTo>
                        <a:pt x="30" y="0"/>
                      </a:lnTo>
                      <a:lnTo>
                        <a:pt x="18" y="0"/>
                      </a:lnTo>
                      <a:lnTo>
                        <a:pt x="6" y="0"/>
                      </a:lnTo>
                      <a:lnTo>
                        <a:pt x="0" y="12"/>
                      </a:lnTo>
                      <a:lnTo>
                        <a:pt x="0" y="30"/>
                      </a:lnTo>
                      <a:lnTo>
                        <a:pt x="0" y="48"/>
                      </a:lnTo>
                      <a:lnTo>
                        <a:pt x="6" y="54"/>
                      </a:lnTo>
                      <a:lnTo>
                        <a:pt x="18" y="60"/>
                      </a:lnTo>
                      <a:lnTo>
                        <a:pt x="30" y="54"/>
                      </a:lnTo>
                      <a:lnTo>
                        <a:pt x="36" y="48"/>
                      </a:lnTo>
                      <a:lnTo>
                        <a:pt x="36" y="30"/>
                      </a:lnTo>
                      <a:close/>
                    </a:path>
                  </a:pathLst>
                </a:custGeom>
                <a:solidFill>
                  <a:srgbClr val="FA8086"/>
                </a:solidFill>
                <a:ln w="9525">
                  <a:noFill/>
                  <a:round/>
                  <a:headEnd/>
                  <a:tailEnd/>
                </a:ln>
              </p:spPr>
              <p:txBody>
                <a:bodyPr tIns="91440" bIns="91440"/>
                <a:lstStyle/>
                <a:p>
                  <a:endParaRPr lang="en-US"/>
                </a:p>
              </p:txBody>
            </p:sp>
            <p:sp>
              <p:nvSpPr>
                <p:cNvPr id="13849" name="Freeform 92"/>
                <p:cNvSpPr>
                  <a:spLocks/>
                </p:cNvSpPr>
                <p:nvPr/>
              </p:nvSpPr>
              <p:spPr bwMode="auto">
                <a:xfrm>
                  <a:off x="1280" y="2849"/>
                  <a:ext cx="36" cy="60"/>
                </a:xfrm>
                <a:custGeom>
                  <a:avLst/>
                  <a:gdLst>
                    <a:gd name="T0" fmla="*/ 36 w 36"/>
                    <a:gd name="T1" fmla="*/ 30 h 60"/>
                    <a:gd name="T2" fmla="*/ 36 w 36"/>
                    <a:gd name="T3" fmla="*/ 12 h 60"/>
                    <a:gd name="T4" fmla="*/ 30 w 36"/>
                    <a:gd name="T5" fmla="*/ 0 h 60"/>
                    <a:gd name="T6" fmla="*/ 18 w 36"/>
                    <a:gd name="T7" fmla="*/ 0 h 60"/>
                    <a:gd name="T8" fmla="*/ 18 w 36"/>
                    <a:gd name="T9" fmla="*/ 0 h 60"/>
                    <a:gd name="T10" fmla="*/ 6 w 36"/>
                    <a:gd name="T11" fmla="*/ 0 h 60"/>
                    <a:gd name="T12" fmla="*/ 0 w 36"/>
                    <a:gd name="T13" fmla="*/ 12 h 60"/>
                    <a:gd name="T14" fmla="*/ 0 w 36"/>
                    <a:gd name="T15" fmla="*/ 30 h 60"/>
                    <a:gd name="T16" fmla="*/ 0 w 36"/>
                    <a:gd name="T17" fmla="*/ 30 h 60"/>
                    <a:gd name="T18" fmla="*/ 0 w 36"/>
                    <a:gd name="T19" fmla="*/ 48 h 60"/>
                    <a:gd name="T20" fmla="*/ 6 w 36"/>
                    <a:gd name="T21" fmla="*/ 54 h 60"/>
                    <a:gd name="T22" fmla="*/ 18 w 36"/>
                    <a:gd name="T23" fmla="*/ 60 h 60"/>
                    <a:gd name="T24" fmla="*/ 18 w 36"/>
                    <a:gd name="T25" fmla="*/ 60 h 60"/>
                    <a:gd name="T26" fmla="*/ 30 w 36"/>
                    <a:gd name="T27" fmla="*/ 54 h 60"/>
                    <a:gd name="T28" fmla="*/ 36 w 36"/>
                    <a:gd name="T29" fmla="*/ 48 h 60"/>
                    <a:gd name="T30" fmla="*/ 36 w 36"/>
                    <a:gd name="T31" fmla="*/ 30 h 60"/>
                    <a:gd name="T32" fmla="*/ 36 w 36"/>
                    <a:gd name="T33" fmla="*/ 30 h 60"/>
                    <a:gd name="T34" fmla="*/ 36 w 36"/>
                    <a:gd name="T35" fmla="*/ 3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60"/>
                    <a:gd name="T56" fmla="*/ 36 w 36"/>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60">
                      <a:moveTo>
                        <a:pt x="36" y="30"/>
                      </a:moveTo>
                      <a:lnTo>
                        <a:pt x="36" y="12"/>
                      </a:lnTo>
                      <a:lnTo>
                        <a:pt x="30" y="0"/>
                      </a:lnTo>
                      <a:lnTo>
                        <a:pt x="18" y="0"/>
                      </a:lnTo>
                      <a:lnTo>
                        <a:pt x="6" y="0"/>
                      </a:lnTo>
                      <a:lnTo>
                        <a:pt x="0" y="12"/>
                      </a:lnTo>
                      <a:lnTo>
                        <a:pt x="0" y="30"/>
                      </a:lnTo>
                      <a:lnTo>
                        <a:pt x="0" y="48"/>
                      </a:lnTo>
                      <a:lnTo>
                        <a:pt x="6" y="54"/>
                      </a:lnTo>
                      <a:lnTo>
                        <a:pt x="18" y="60"/>
                      </a:lnTo>
                      <a:lnTo>
                        <a:pt x="30" y="54"/>
                      </a:lnTo>
                      <a:lnTo>
                        <a:pt x="36" y="48"/>
                      </a:lnTo>
                      <a:lnTo>
                        <a:pt x="36" y="30"/>
                      </a:lnTo>
                    </a:path>
                  </a:pathLst>
                </a:custGeom>
                <a:noFill/>
                <a:ln w="9525">
                  <a:solidFill>
                    <a:srgbClr val="000000"/>
                  </a:solidFill>
                  <a:round/>
                  <a:headEnd/>
                  <a:tailEnd/>
                </a:ln>
              </p:spPr>
              <p:txBody>
                <a:bodyPr tIns="91440" bIns="91440"/>
                <a:lstStyle/>
                <a:p>
                  <a:endParaRPr lang="en-US"/>
                </a:p>
              </p:txBody>
            </p:sp>
            <p:sp>
              <p:nvSpPr>
                <p:cNvPr id="13850" name="Freeform 93"/>
                <p:cNvSpPr>
                  <a:spLocks/>
                </p:cNvSpPr>
                <p:nvPr/>
              </p:nvSpPr>
              <p:spPr bwMode="auto">
                <a:xfrm>
                  <a:off x="1292" y="2909"/>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6 w 48"/>
                    <a:gd name="T11" fmla="*/ 6 h 60"/>
                    <a:gd name="T12" fmla="*/ 0 w 48"/>
                    <a:gd name="T13" fmla="*/ 24 h 60"/>
                    <a:gd name="T14" fmla="*/ 6 w 48"/>
                    <a:gd name="T15" fmla="*/ 36 h 60"/>
                    <a:gd name="T16" fmla="*/ 6 w 48"/>
                    <a:gd name="T17" fmla="*/ 36 h 60"/>
                    <a:gd name="T18" fmla="*/ 12 w 48"/>
                    <a:gd name="T19" fmla="*/ 48 h 60"/>
                    <a:gd name="T20" fmla="*/ 24 w 48"/>
                    <a:gd name="T21" fmla="*/ 60 h 60"/>
                    <a:gd name="T22" fmla="*/ 36 w 48"/>
                    <a:gd name="T23" fmla="*/ 60 h 60"/>
                    <a:gd name="T24" fmla="*/ 36 w 48"/>
                    <a:gd name="T25" fmla="*/ 60 h 60"/>
                    <a:gd name="T26" fmla="*/ 42 w 48"/>
                    <a:gd name="T27" fmla="*/ 48 h 60"/>
                    <a:gd name="T28" fmla="*/ 48 w 48"/>
                    <a:gd name="T29" fmla="*/ 36 h 60"/>
                    <a:gd name="T30" fmla="*/ 42 w 48"/>
                    <a:gd name="T31" fmla="*/ 24 h 60"/>
                    <a:gd name="T32" fmla="*/ 42 w 48"/>
                    <a:gd name="T33" fmla="*/ 24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42" y="24"/>
                      </a:moveTo>
                      <a:lnTo>
                        <a:pt x="36" y="6"/>
                      </a:lnTo>
                      <a:lnTo>
                        <a:pt x="24" y="0"/>
                      </a:lnTo>
                      <a:lnTo>
                        <a:pt x="12" y="0"/>
                      </a:lnTo>
                      <a:lnTo>
                        <a:pt x="6" y="6"/>
                      </a:lnTo>
                      <a:lnTo>
                        <a:pt x="0" y="24"/>
                      </a:lnTo>
                      <a:lnTo>
                        <a:pt x="6" y="36"/>
                      </a:lnTo>
                      <a:lnTo>
                        <a:pt x="12" y="48"/>
                      </a:lnTo>
                      <a:lnTo>
                        <a:pt x="24" y="60"/>
                      </a:lnTo>
                      <a:lnTo>
                        <a:pt x="36" y="60"/>
                      </a:lnTo>
                      <a:lnTo>
                        <a:pt x="42" y="48"/>
                      </a:lnTo>
                      <a:lnTo>
                        <a:pt x="48" y="36"/>
                      </a:lnTo>
                      <a:lnTo>
                        <a:pt x="42" y="24"/>
                      </a:lnTo>
                      <a:close/>
                    </a:path>
                  </a:pathLst>
                </a:custGeom>
                <a:solidFill>
                  <a:srgbClr val="FA8086"/>
                </a:solidFill>
                <a:ln w="9525">
                  <a:noFill/>
                  <a:round/>
                  <a:headEnd/>
                  <a:tailEnd/>
                </a:ln>
              </p:spPr>
              <p:txBody>
                <a:bodyPr tIns="91440" bIns="91440"/>
                <a:lstStyle/>
                <a:p>
                  <a:endParaRPr lang="en-US"/>
                </a:p>
              </p:txBody>
            </p:sp>
            <p:sp>
              <p:nvSpPr>
                <p:cNvPr id="13851" name="Freeform 94"/>
                <p:cNvSpPr>
                  <a:spLocks/>
                </p:cNvSpPr>
                <p:nvPr/>
              </p:nvSpPr>
              <p:spPr bwMode="auto">
                <a:xfrm>
                  <a:off x="1292" y="2909"/>
                  <a:ext cx="48" cy="60"/>
                </a:xfrm>
                <a:custGeom>
                  <a:avLst/>
                  <a:gdLst>
                    <a:gd name="T0" fmla="*/ 42 w 48"/>
                    <a:gd name="T1" fmla="*/ 24 h 60"/>
                    <a:gd name="T2" fmla="*/ 36 w 48"/>
                    <a:gd name="T3" fmla="*/ 6 h 60"/>
                    <a:gd name="T4" fmla="*/ 24 w 48"/>
                    <a:gd name="T5" fmla="*/ 0 h 60"/>
                    <a:gd name="T6" fmla="*/ 12 w 48"/>
                    <a:gd name="T7" fmla="*/ 0 h 60"/>
                    <a:gd name="T8" fmla="*/ 12 w 48"/>
                    <a:gd name="T9" fmla="*/ 0 h 60"/>
                    <a:gd name="T10" fmla="*/ 6 w 48"/>
                    <a:gd name="T11" fmla="*/ 6 h 60"/>
                    <a:gd name="T12" fmla="*/ 0 w 48"/>
                    <a:gd name="T13" fmla="*/ 24 h 60"/>
                    <a:gd name="T14" fmla="*/ 6 w 48"/>
                    <a:gd name="T15" fmla="*/ 36 h 60"/>
                    <a:gd name="T16" fmla="*/ 6 w 48"/>
                    <a:gd name="T17" fmla="*/ 36 h 60"/>
                    <a:gd name="T18" fmla="*/ 12 w 48"/>
                    <a:gd name="T19" fmla="*/ 48 h 60"/>
                    <a:gd name="T20" fmla="*/ 24 w 48"/>
                    <a:gd name="T21" fmla="*/ 60 h 60"/>
                    <a:gd name="T22" fmla="*/ 36 w 48"/>
                    <a:gd name="T23" fmla="*/ 60 h 60"/>
                    <a:gd name="T24" fmla="*/ 36 w 48"/>
                    <a:gd name="T25" fmla="*/ 60 h 60"/>
                    <a:gd name="T26" fmla="*/ 42 w 48"/>
                    <a:gd name="T27" fmla="*/ 48 h 60"/>
                    <a:gd name="T28" fmla="*/ 48 w 48"/>
                    <a:gd name="T29" fmla="*/ 36 h 60"/>
                    <a:gd name="T30" fmla="*/ 42 w 48"/>
                    <a:gd name="T31" fmla="*/ 24 h 60"/>
                    <a:gd name="T32" fmla="*/ 42 w 48"/>
                    <a:gd name="T33" fmla="*/ 24 h 60"/>
                    <a:gd name="T34" fmla="*/ 42 w 48"/>
                    <a:gd name="T35" fmla="*/ 24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42" y="24"/>
                      </a:moveTo>
                      <a:lnTo>
                        <a:pt x="36" y="6"/>
                      </a:lnTo>
                      <a:lnTo>
                        <a:pt x="24" y="0"/>
                      </a:lnTo>
                      <a:lnTo>
                        <a:pt x="12" y="0"/>
                      </a:lnTo>
                      <a:lnTo>
                        <a:pt x="6" y="6"/>
                      </a:lnTo>
                      <a:lnTo>
                        <a:pt x="0" y="24"/>
                      </a:lnTo>
                      <a:lnTo>
                        <a:pt x="6" y="36"/>
                      </a:lnTo>
                      <a:lnTo>
                        <a:pt x="12" y="48"/>
                      </a:lnTo>
                      <a:lnTo>
                        <a:pt x="24" y="60"/>
                      </a:lnTo>
                      <a:lnTo>
                        <a:pt x="36" y="60"/>
                      </a:lnTo>
                      <a:lnTo>
                        <a:pt x="42" y="48"/>
                      </a:lnTo>
                      <a:lnTo>
                        <a:pt x="48" y="36"/>
                      </a:lnTo>
                      <a:lnTo>
                        <a:pt x="42" y="24"/>
                      </a:lnTo>
                    </a:path>
                  </a:pathLst>
                </a:custGeom>
                <a:noFill/>
                <a:ln w="9525">
                  <a:solidFill>
                    <a:srgbClr val="000000"/>
                  </a:solidFill>
                  <a:round/>
                  <a:headEnd/>
                  <a:tailEnd/>
                </a:ln>
              </p:spPr>
              <p:txBody>
                <a:bodyPr tIns="91440" bIns="91440"/>
                <a:lstStyle/>
                <a:p>
                  <a:endParaRPr lang="en-US"/>
                </a:p>
              </p:txBody>
            </p:sp>
            <p:sp>
              <p:nvSpPr>
                <p:cNvPr id="13852" name="Freeform 95"/>
                <p:cNvSpPr>
                  <a:spLocks/>
                </p:cNvSpPr>
                <p:nvPr/>
              </p:nvSpPr>
              <p:spPr bwMode="auto">
                <a:xfrm>
                  <a:off x="1328" y="2963"/>
                  <a:ext cx="54" cy="48"/>
                </a:xfrm>
                <a:custGeom>
                  <a:avLst/>
                  <a:gdLst>
                    <a:gd name="T0" fmla="*/ 42 w 54"/>
                    <a:gd name="T1" fmla="*/ 12 h 48"/>
                    <a:gd name="T2" fmla="*/ 30 w 54"/>
                    <a:gd name="T3" fmla="*/ 0 h 48"/>
                    <a:gd name="T4" fmla="*/ 18 w 54"/>
                    <a:gd name="T5" fmla="*/ 0 h 48"/>
                    <a:gd name="T6" fmla="*/ 6 w 54"/>
                    <a:gd name="T7" fmla="*/ 0 h 48"/>
                    <a:gd name="T8" fmla="*/ 6 w 54"/>
                    <a:gd name="T9" fmla="*/ 0 h 48"/>
                    <a:gd name="T10" fmla="*/ 0 w 54"/>
                    <a:gd name="T11" fmla="*/ 12 h 48"/>
                    <a:gd name="T12" fmla="*/ 6 w 54"/>
                    <a:gd name="T13" fmla="*/ 24 h 48"/>
                    <a:gd name="T14" fmla="*/ 18 w 54"/>
                    <a:gd name="T15" fmla="*/ 36 h 48"/>
                    <a:gd name="T16" fmla="*/ 18 w 54"/>
                    <a:gd name="T17" fmla="*/ 36 h 48"/>
                    <a:gd name="T18" fmla="*/ 30 w 54"/>
                    <a:gd name="T19" fmla="*/ 48 h 48"/>
                    <a:gd name="T20" fmla="*/ 42 w 54"/>
                    <a:gd name="T21" fmla="*/ 48 h 48"/>
                    <a:gd name="T22" fmla="*/ 54 w 54"/>
                    <a:gd name="T23" fmla="*/ 48 h 48"/>
                    <a:gd name="T24" fmla="*/ 54 w 54"/>
                    <a:gd name="T25" fmla="*/ 48 h 48"/>
                    <a:gd name="T26" fmla="*/ 54 w 54"/>
                    <a:gd name="T27" fmla="*/ 36 h 48"/>
                    <a:gd name="T28" fmla="*/ 54 w 54"/>
                    <a:gd name="T29" fmla="*/ 24 h 48"/>
                    <a:gd name="T30" fmla="*/ 42 w 54"/>
                    <a:gd name="T31" fmla="*/ 12 h 48"/>
                    <a:gd name="T32" fmla="*/ 42 w 54"/>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42" y="12"/>
                      </a:moveTo>
                      <a:lnTo>
                        <a:pt x="30" y="0"/>
                      </a:lnTo>
                      <a:lnTo>
                        <a:pt x="18" y="0"/>
                      </a:lnTo>
                      <a:lnTo>
                        <a:pt x="6" y="0"/>
                      </a:lnTo>
                      <a:lnTo>
                        <a:pt x="0" y="12"/>
                      </a:lnTo>
                      <a:lnTo>
                        <a:pt x="6" y="24"/>
                      </a:lnTo>
                      <a:lnTo>
                        <a:pt x="18" y="36"/>
                      </a:lnTo>
                      <a:lnTo>
                        <a:pt x="30" y="48"/>
                      </a:lnTo>
                      <a:lnTo>
                        <a:pt x="42" y="48"/>
                      </a:lnTo>
                      <a:lnTo>
                        <a:pt x="54" y="48"/>
                      </a:lnTo>
                      <a:lnTo>
                        <a:pt x="54" y="36"/>
                      </a:lnTo>
                      <a:lnTo>
                        <a:pt x="54" y="24"/>
                      </a:lnTo>
                      <a:lnTo>
                        <a:pt x="42" y="12"/>
                      </a:lnTo>
                      <a:close/>
                    </a:path>
                  </a:pathLst>
                </a:custGeom>
                <a:solidFill>
                  <a:srgbClr val="FA8086"/>
                </a:solidFill>
                <a:ln w="9525">
                  <a:noFill/>
                  <a:round/>
                  <a:headEnd/>
                  <a:tailEnd/>
                </a:ln>
              </p:spPr>
              <p:txBody>
                <a:bodyPr tIns="91440" bIns="91440"/>
                <a:lstStyle/>
                <a:p>
                  <a:endParaRPr lang="en-US"/>
                </a:p>
              </p:txBody>
            </p:sp>
            <p:sp>
              <p:nvSpPr>
                <p:cNvPr id="13853" name="Freeform 96"/>
                <p:cNvSpPr>
                  <a:spLocks/>
                </p:cNvSpPr>
                <p:nvPr/>
              </p:nvSpPr>
              <p:spPr bwMode="auto">
                <a:xfrm>
                  <a:off x="1328" y="2963"/>
                  <a:ext cx="54" cy="48"/>
                </a:xfrm>
                <a:custGeom>
                  <a:avLst/>
                  <a:gdLst>
                    <a:gd name="T0" fmla="*/ 42 w 54"/>
                    <a:gd name="T1" fmla="*/ 12 h 48"/>
                    <a:gd name="T2" fmla="*/ 30 w 54"/>
                    <a:gd name="T3" fmla="*/ 0 h 48"/>
                    <a:gd name="T4" fmla="*/ 18 w 54"/>
                    <a:gd name="T5" fmla="*/ 0 h 48"/>
                    <a:gd name="T6" fmla="*/ 6 w 54"/>
                    <a:gd name="T7" fmla="*/ 0 h 48"/>
                    <a:gd name="T8" fmla="*/ 6 w 54"/>
                    <a:gd name="T9" fmla="*/ 0 h 48"/>
                    <a:gd name="T10" fmla="*/ 0 w 54"/>
                    <a:gd name="T11" fmla="*/ 12 h 48"/>
                    <a:gd name="T12" fmla="*/ 6 w 54"/>
                    <a:gd name="T13" fmla="*/ 24 h 48"/>
                    <a:gd name="T14" fmla="*/ 18 w 54"/>
                    <a:gd name="T15" fmla="*/ 36 h 48"/>
                    <a:gd name="T16" fmla="*/ 18 w 54"/>
                    <a:gd name="T17" fmla="*/ 36 h 48"/>
                    <a:gd name="T18" fmla="*/ 30 w 54"/>
                    <a:gd name="T19" fmla="*/ 48 h 48"/>
                    <a:gd name="T20" fmla="*/ 42 w 54"/>
                    <a:gd name="T21" fmla="*/ 48 h 48"/>
                    <a:gd name="T22" fmla="*/ 54 w 54"/>
                    <a:gd name="T23" fmla="*/ 48 h 48"/>
                    <a:gd name="T24" fmla="*/ 54 w 54"/>
                    <a:gd name="T25" fmla="*/ 48 h 48"/>
                    <a:gd name="T26" fmla="*/ 54 w 54"/>
                    <a:gd name="T27" fmla="*/ 36 h 48"/>
                    <a:gd name="T28" fmla="*/ 54 w 54"/>
                    <a:gd name="T29" fmla="*/ 24 h 48"/>
                    <a:gd name="T30" fmla="*/ 42 w 54"/>
                    <a:gd name="T31" fmla="*/ 12 h 48"/>
                    <a:gd name="T32" fmla="*/ 42 w 54"/>
                    <a:gd name="T33" fmla="*/ 12 h 48"/>
                    <a:gd name="T34" fmla="*/ 42 w 54"/>
                    <a:gd name="T35" fmla="*/ 1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42" y="12"/>
                      </a:moveTo>
                      <a:lnTo>
                        <a:pt x="30" y="0"/>
                      </a:lnTo>
                      <a:lnTo>
                        <a:pt x="18" y="0"/>
                      </a:lnTo>
                      <a:lnTo>
                        <a:pt x="6" y="0"/>
                      </a:lnTo>
                      <a:lnTo>
                        <a:pt x="0" y="12"/>
                      </a:lnTo>
                      <a:lnTo>
                        <a:pt x="6" y="24"/>
                      </a:lnTo>
                      <a:lnTo>
                        <a:pt x="18" y="36"/>
                      </a:lnTo>
                      <a:lnTo>
                        <a:pt x="30" y="48"/>
                      </a:lnTo>
                      <a:lnTo>
                        <a:pt x="42" y="48"/>
                      </a:lnTo>
                      <a:lnTo>
                        <a:pt x="54" y="48"/>
                      </a:lnTo>
                      <a:lnTo>
                        <a:pt x="54" y="36"/>
                      </a:lnTo>
                      <a:lnTo>
                        <a:pt x="54" y="24"/>
                      </a:lnTo>
                      <a:lnTo>
                        <a:pt x="42" y="12"/>
                      </a:lnTo>
                    </a:path>
                  </a:pathLst>
                </a:custGeom>
                <a:noFill/>
                <a:ln w="9525">
                  <a:solidFill>
                    <a:srgbClr val="000000"/>
                  </a:solidFill>
                  <a:round/>
                  <a:headEnd/>
                  <a:tailEnd/>
                </a:ln>
              </p:spPr>
              <p:txBody>
                <a:bodyPr tIns="91440" bIns="91440"/>
                <a:lstStyle/>
                <a:p>
                  <a:endParaRPr lang="en-US"/>
                </a:p>
              </p:txBody>
            </p:sp>
            <p:sp>
              <p:nvSpPr>
                <p:cNvPr id="13854" name="Freeform 97"/>
                <p:cNvSpPr>
                  <a:spLocks/>
                </p:cNvSpPr>
                <p:nvPr/>
              </p:nvSpPr>
              <p:spPr bwMode="auto">
                <a:xfrm>
                  <a:off x="1382" y="2993"/>
                  <a:ext cx="60" cy="48"/>
                </a:xfrm>
                <a:custGeom>
                  <a:avLst/>
                  <a:gdLst>
                    <a:gd name="T0" fmla="*/ 42 w 60"/>
                    <a:gd name="T1" fmla="*/ 6 h 48"/>
                    <a:gd name="T2" fmla="*/ 24 w 60"/>
                    <a:gd name="T3" fmla="*/ 0 h 48"/>
                    <a:gd name="T4" fmla="*/ 12 w 60"/>
                    <a:gd name="T5" fmla="*/ 6 h 48"/>
                    <a:gd name="T6" fmla="*/ 0 w 60"/>
                    <a:gd name="T7" fmla="*/ 12 h 48"/>
                    <a:gd name="T8" fmla="*/ 0 w 60"/>
                    <a:gd name="T9" fmla="*/ 12 h 48"/>
                    <a:gd name="T10" fmla="*/ 0 w 60"/>
                    <a:gd name="T11" fmla="*/ 24 h 48"/>
                    <a:gd name="T12" fmla="*/ 12 w 60"/>
                    <a:gd name="T13" fmla="*/ 36 h 48"/>
                    <a:gd name="T14" fmla="*/ 24 w 60"/>
                    <a:gd name="T15" fmla="*/ 42 h 48"/>
                    <a:gd name="T16" fmla="*/ 24 w 60"/>
                    <a:gd name="T17" fmla="*/ 42 h 48"/>
                    <a:gd name="T18" fmla="*/ 42 w 60"/>
                    <a:gd name="T19" fmla="*/ 48 h 48"/>
                    <a:gd name="T20" fmla="*/ 54 w 60"/>
                    <a:gd name="T21" fmla="*/ 42 h 48"/>
                    <a:gd name="T22" fmla="*/ 60 w 60"/>
                    <a:gd name="T23" fmla="*/ 36 h 48"/>
                    <a:gd name="T24" fmla="*/ 60 w 60"/>
                    <a:gd name="T25" fmla="*/ 36 h 48"/>
                    <a:gd name="T26" fmla="*/ 60 w 60"/>
                    <a:gd name="T27" fmla="*/ 24 h 48"/>
                    <a:gd name="T28" fmla="*/ 54 w 60"/>
                    <a:gd name="T29" fmla="*/ 12 h 48"/>
                    <a:gd name="T30" fmla="*/ 42 w 60"/>
                    <a:gd name="T31" fmla="*/ 6 h 48"/>
                    <a:gd name="T32" fmla="*/ 42 w 60"/>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8"/>
                    <a:gd name="T53" fmla="*/ 60 w 6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8">
                      <a:moveTo>
                        <a:pt x="42" y="6"/>
                      </a:moveTo>
                      <a:lnTo>
                        <a:pt x="24" y="0"/>
                      </a:lnTo>
                      <a:lnTo>
                        <a:pt x="12" y="6"/>
                      </a:lnTo>
                      <a:lnTo>
                        <a:pt x="0" y="12"/>
                      </a:lnTo>
                      <a:lnTo>
                        <a:pt x="0" y="24"/>
                      </a:lnTo>
                      <a:lnTo>
                        <a:pt x="12" y="36"/>
                      </a:lnTo>
                      <a:lnTo>
                        <a:pt x="24" y="42"/>
                      </a:lnTo>
                      <a:lnTo>
                        <a:pt x="42" y="48"/>
                      </a:lnTo>
                      <a:lnTo>
                        <a:pt x="54" y="42"/>
                      </a:lnTo>
                      <a:lnTo>
                        <a:pt x="60" y="36"/>
                      </a:lnTo>
                      <a:lnTo>
                        <a:pt x="60" y="24"/>
                      </a:lnTo>
                      <a:lnTo>
                        <a:pt x="54" y="12"/>
                      </a:lnTo>
                      <a:lnTo>
                        <a:pt x="42" y="6"/>
                      </a:lnTo>
                      <a:close/>
                    </a:path>
                  </a:pathLst>
                </a:custGeom>
                <a:solidFill>
                  <a:srgbClr val="FA8086"/>
                </a:solidFill>
                <a:ln w="9525">
                  <a:noFill/>
                  <a:round/>
                  <a:headEnd/>
                  <a:tailEnd/>
                </a:ln>
              </p:spPr>
              <p:txBody>
                <a:bodyPr tIns="91440" bIns="91440"/>
                <a:lstStyle/>
                <a:p>
                  <a:endParaRPr lang="en-US"/>
                </a:p>
              </p:txBody>
            </p:sp>
            <p:sp>
              <p:nvSpPr>
                <p:cNvPr id="13855" name="Freeform 98"/>
                <p:cNvSpPr>
                  <a:spLocks/>
                </p:cNvSpPr>
                <p:nvPr/>
              </p:nvSpPr>
              <p:spPr bwMode="auto">
                <a:xfrm>
                  <a:off x="1382" y="2993"/>
                  <a:ext cx="60" cy="48"/>
                </a:xfrm>
                <a:custGeom>
                  <a:avLst/>
                  <a:gdLst>
                    <a:gd name="T0" fmla="*/ 42 w 60"/>
                    <a:gd name="T1" fmla="*/ 6 h 48"/>
                    <a:gd name="T2" fmla="*/ 24 w 60"/>
                    <a:gd name="T3" fmla="*/ 0 h 48"/>
                    <a:gd name="T4" fmla="*/ 12 w 60"/>
                    <a:gd name="T5" fmla="*/ 6 h 48"/>
                    <a:gd name="T6" fmla="*/ 0 w 60"/>
                    <a:gd name="T7" fmla="*/ 12 h 48"/>
                    <a:gd name="T8" fmla="*/ 0 w 60"/>
                    <a:gd name="T9" fmla="*/ 12 h 48"/>
                    <a:gd name="T10" fmla="*/ 0 w 60"/>
                    <a:gd name="T11" fmla="*/ 24 h 48"/>
                    <a:gd name="T12" fmla="*/ 12 w 60"/>
                    <a:gd name="T13" fmla="*/ 36 h 48"/>
                    <a:gd name="T14" fmla="*/ 24 w 60"/>
                    <a:gd name="T15" fmla="*/ 42 h 48"/>
                    <a:gd name="T16" fmla="*/ 24 w 60"/>
                    <a:gd name="T17" fmla="*/ 42 h 48"/>
                    <a:gd name="T18" fmla="*/ 42 w 60"/>
                    <a:gd name="T19" fmla="*/ 48 h 48"/>
                    <a:gd name="T20" fmla="*/ 54 w 60"/>
                    <a:gd name="T21" fmla="*/ 42 h 48"/>
                    <a:gd name="T22" fmla="*/ 60 w 60"/>
                    <a:gd name="T23" fmla="*/ 36 h 48"/>
                    <a:gd name="T24" fmla="*/ 60 w 60"/>
                    <a:gd name="T25" fmla="*/ 36 h 48"/>
                    <a:gd name="T26" fmla="*/ 60 w 60"/>
                    <a:gd name="T27" fmla="*/ 24 h 48"/>
                    <a:gd name="T28" fmla="*/ 54 w 60"/>
                    <a:gd name="T29" fmla="*/ 12 h 48"/>
                    <a:gd name="T30" fmla="*/ 42 w 60"/>
                    <a:gd name="T31" fmla="*/ 6 h 48"/>
                    <a:gd name="T32" fmla="*/ 42 w 60"/>
                    <a:gd name="T33" fmla="*/ 6 h 48"/>
                    <a:gd name="T34" fmla="*/ 42 w 60"/>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8"/>
                    <a:gd name="T56" fmla="*/ 60 w 6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8">
                      <a:moveTo>
                        <a:pt x="42" y="6"/>
                      </a:moveTo>
                      <a:lnTo>
                        <a:pt x="24" y="0"/>
                      </a:lnTo>
                      <a:lnTo>
                        <a:pt x="12" y="6"/>
                      </a:lnTo>
                      <a:lnTo>
                        <a:pt x="0" y="12"/>
                      </a:lnTo>
                      <a:lnTo>
                        <a:pt x="0" y="24"/>
                      </a:lnTo>
                      <a:lnTo>
                        <a:pt x="12" y="36"/>
                      </a:lnTo>
                      <a:lnTo>
                        <a:pt x="24" y="42"/>
                      </a:lnTo>
                      <a:lnTo>
                        <a:pt x="42" y="48"/>
                      </a:lnTo>
                      <a:lnTo>
                        <a:pt x="54" y="42"/>
                      </a:lnTo>
                      <a:lnTo>
                        <a:pt x="60" y="36"/>
                      </a:lnTo>
                      <a:lnTo>
                        <a:pt x="60" y="24"/>
                      </a:lnTo>
                      <a:lnTo>
                        <a:pt x="54" y="12"/>
                      </a:lnTo>
                      <a:lnTo>
                        <a:pt x="42" y="6"/>
                      </a:lnTo>
                    </a:path>
                  </a:pathLst>
                </a:custGeom>
                <a:noFill/>
                <a:ln w="9525">
                  <a:solidFill>
                    <a:srgbClr val="000000"/>
                  </a:solidFill>
                  <a:round/>
                  <a:headEnd/>
                  <a:tailEnd/>
                </a:ln>
              </p:spPr>
              <p:txBody>
                <a:bodyPr tIns="91440" bIns="91440"/>
                <a:lstStyle/>
                <a:p>
                  <a:endParaRPr lang="en-US"/>
                </a:p>
              </p:txBody>
            </p:sp>
            <p:sp>
              <p:nvSpPr>
                <p:cNvPr id="13856" name="Freeform 99"/>
                <p:cNvSpPr>
                  <a:spLocks/>
                </p:cNvSpPr>
                <p:nvPr/>
              </p:nvSpPr>
              <p:spPr bwMode="auto">
                <a:xfrm>
                  <a:off x="1448" y="3005"/>
                  <a:ext cx="66" cy="36"/>
                </a:xfrm>
                <a:custGeom>
                  <a:avLst/>
                  <a:gdLst>
                    <a:gd name="T0" fmla="*/ 30 w 66"/>
                    <a:gd name="T1" fmla="*/ 0 h 36"/>
                    <a:gd name="T2" fmla="*/ 18 w 66"/>
                    <a:gd name="T3" fmla="*/ 0 h 36"/>
                    <a:gd name="T4" fmla="*/ 6 w 66"/>
                    <a:gd name="T5" fmla="*/ 12 h 36"/>
                    <a:gd name="T6" fmla="*/ 0 w 66"/>
                    <a:gd name="T7" fmla="*/ 18 h 36"/>
                    <a:gd name="T8" fmla="*/ 0 w 66"/>
                    <a:gd name="T9" fmla="*/ 18 h 36"/>
                    <a:gd name="T10" fmla="*/ 6 w 66"/>
                    <a:gd name="T11" fmla="*/ 30 h 36"/>
                    <a:gd name="T12" fmla="*/ 18 w 66"/>
                    <a:gd name="T13" fmla="*/ 36 h 36"/>
                    <a:gd name="T14" fmla="*/ 30 w 66"/>
                    <a:gd name="T15" fmla="*/ 36 h 36"/>
                    <a:gd name="T16" fmla="*/ 30 w 66"/>
                    <a:gd name="T17" fmla="*/ 36 h 36"/>
                    <a:gd name="T18" fmla="*/ 48 w 66"/>
                    <a:gd name="T19" fmla="*/ 36 h 36"/>
                    <a:gd name="T20" fmla="*/ 60 w 66"/>
                    <a:gd name="T21" fmla="*/ 30 h 36"/>
                    <a:gd name="T22" fmla="*/ 66 w 66"/>
                    <a:gd name="T23" fmla="*/ 18 h 36"/>
                    <a:gd name="T24" fmla="*/ 66 w 66"/>
                    <a:gd name="T25" fmla="*/ 18 h 36"/>
                    <a:gd name="T26" fmla="*/ 60 w 66"/>
                    <a:gd name="T27" fmla="*/ 12 h 36"/>
                    <a:gd name="T28" fmla="*/ 48 w 66"/>
                    <a:gd name="T29" fmla="*/ 0 h 36"/>
                    <a:gd name="T30" fmla="*/ 30 w 66"/>
                    <a:gd name="T31" fmla="*/ 0 h 36"/>
                    <a:gd name="T32" fmla="*/ 30 w 66"/>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6"/>
                    <a:gd name="T53" fmla="*/ 66 w 6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6">
                      <a:moveTo>
                        <a:pt x="30" y="0"/>
                      </a:moveTo>
                      <a:lnTo>
                        <a:pt x="18" y="0"/>
                      </a:lnTo>
                      <a:lnTo>
                        <a:pt x="6" y="12"/>
                      </a:lnTo>
                      <a:lnTo>
                        <a:pt x="0" y="18"/>
                      </a:lnTo>
                      <a:lnTo>
                        <a:pt x="6" y="30"/>
                      </a:lnTo>
                      <a:lnTo>
                        <a:pt x="18" y="36"/>
                      </a:lnTo>
                      <a:lnTo>
                        <a:pt x="30" y="36"/>
                      </a:lnTo>
                      <a:lnTo>
                        <a:pt x="48" y="36"/>
                      </a:lnTo>
                      <a:lnTo>
                        <a:pt x="60" y="30"/>
                      </a:lnTo>
                      <a:lnTo>
                        <a:pt x="66" y="18"/>
                      </a:lnTo>
                      <a:lnTo>
                        <a:pt x="60" y="12"/>
                      </a:lnTo>
                      <a:lnTo>
                        <a:pt x="48" y="0"/>
                      </a:lnTo>
                      <a:lnTo>
                        <a:pt x="30" y="0"/>
                      </a:lnTo>
                      <a:close/>
                    </a:path>
                  </a:pathLst>
                </a:custGeom>
                <a:solidFill>
                  <a:srgbClr val="FA8086"/>
                </a:solidFill>
                <a:ln w="9525">
                  <a:noFill/>
                  <a:round/>
                  <a:headEnd/>
                  <a:tailEnd/>
                </a:ln>
              </p:spPr>
              <p:txBody>
                <a:bodyPr tIns="91440" bIns="91440"/>
                <a:lstStyle/>
                <a:p>
                  <a:endParaRPr lang="en-US"/>
                </a:p>
              </p:txBody>
            </p:sp>
            <p:sp>
              <p:nvSpPr>
                <p:cNvPr id="13857" name="Freeform 100"/>
                <p:cNvSpPr>
                  <a:spLocks/>
                </p:cNvSpPr>
                <p:nvPr/>
              </p:nvSpPr>
              <p:spPr bwMode="auto">
                <a:xfrm>
                  <a:off x="1448" y="3005"/>
                  <a:ext cx="66" cy="36"/>
                </a:xfrm>
                <a:custGeom>
                  <a:avLst/>
                  <a:gdLst>
                    <a:gd name="T0" fmla="*/ 30 w 66"/>
                    <a:gd name="T1" fmla="*/ 0 h 36"/>
                    <a:gd name="T2" fmla="*/ 18 w 66"/>
                    <a:gd name="T3" fmla="*/ 0 h 36"/>
                    <a:gd name="T4" fmla="*/ 6 w 66"/>
                    <a:gd name="T5" fmla="*/ 12 h 36"/>
                    <a:gd name="T6" fmla="*/ 0 w 66"/>
                    <a:gd name="T7" fmla="*/ 18 h 36"/>
                    <a:gd name="T8" fmla="*/ 0 w 66"/>
                    <a:gd name="T9" fmla="*/ 18 h 36"/>
                    <a:gd name="T10" fmla="*/ 6 w 66"/>
                    <a:gd name="T11" fmla="*/ 30 h 36"/>
                    <a:gd name="T12" fmla="*/ 18 w 66"/>
                    <a:gd name="T13" fmla="*/ 36 h 36"/>
                    <a:gd name="T14" fmla="*/ 30 w 66"/>
                    <a:gd name="T15" fmla="*/ 36 h 36"/>
                    <a:gd name="T16" fmla="*/ 30 w 66"/>
                    <a:gd name="T17" fmla="*/ 36 h 36"/>
                    <a:gd name="T18" fmla="*/ 48 w 66"/>
                    <a:gd name="T19" fmla="*/ 36 h 36"/>
                    <a:gd name="T20" fmla="*/ 60 w 66"/>
                    <a:gd name="T21" fmla="*/ 30 h 36"/>
                    <a:gd name="T22" fmla="*/ 66 w 66"/>
                    <a:gd name="T23" fmla="*/ 18 h 36"/>
                    <a:gd name="T24" fmla="*/ 66 w 66"/>
                    <a:gd name="T25" fmla="*/ 18 h 36"/>
                    <a:gd name="T26" fmla="*/ 60 w 66"/>
                    <a:gd name="T27" fmla="*/ 12 h 36"/>
                    <a:gd name="T28" fmla="*/ 48 w 66"/>
                    <a:gd name="T29" fmla="*/ 0 h 36"/>
                    <a:gd name="T30" fmla="*/ 30 w 66"/>
                    <a:gd name="T31" fmla="*/ 0 h 36"/>
                    <a:gd name="T32" fmla="*/ 30 w 66"/>
                    <a:gd name="T33" fmla="*/ 0 h 36"/>
                    <a:gd name="T34" fmla="*/ 30 w 66"/>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6"/>
                    <a:gd name="T56" fmla="*/ 66 w 6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6">
                      <a:moveTo>
                        <a:pt x="30" y="0"/>
                      </a:moveTo>
                      <a:lnTo>
                        <a:pt x="18" y="0"/>
                      </a:lnTo>
                      <a:lnTo>
                        <a:pt x="6" y="12"/>
                      </a:lnTo>
                      <a:lnTo>
                        <a:pt x="0" y="18"/>
                      </a:lnTo>
                      <a:lnTo>
                        <a:pt x="6" y="30"/>
                      </a:lnTo>
                      <a:lnTo>
                        <a:pt x="18" y="36"/>
                      </a:lnTo>
                      <a:lnTo>
                        <a:pt x="30" y="36"/>
                      </a:lnTo>
                      <a:lnTo>
                        <a:pt x="48" y="36"/>
                      </a:lnTo>
                      <a:lnTo>
                        <a:pt x="60" y="30"/>
                      </a:lnTo>
                      <a:lnTo>
                        <a:pt x="66" y="18"/>
                      </a:lnTo>
                      <a:lnTo>
                        <a:pt x="60" y="12"/>
                      </a:lnTo>
                      <a:lnTo>
                        <a:pt x="48" y="0"/>
                      </a:lnTo>
                      <a:lnTo>
                        <a:pt x="30" y="0"/>
                      </a:lnTo>
                    </a:path>
                  </a:pathLst>
                </a:custGeom>
                <a:noFill/>
                <a:ln w="9525">
                  <a:solidFill>
                    <a:srgbClr val="000000"/>
                  </a:solidFill>
                  <a:round/>
                  <a:headEnd/>
                  <a:tailEnd/>
                </a:ln>
              </p:spPr>
              <p:txBody>
                <a:bodyPr tIns="91440" bIns="91440"/>
                <a:lstStyle/>
                <a:p>
                  <a:endParaRPr lang="en-US"/>
                </a:p>
              </p:txBody>
            </p:sp>
            <p:sp>
              <p:nvSpPr>
                <p:cNvPr id="13858" name="Freeform 101"/>
                <p:cNvSpPr>
                  <a:spLocks/>
                </p:cNvSpPr>
                <p:nvPr/>
              </p:nvSpPr>
              <p:spPr bwMode="auto">
                <a:xfrm>
                  <a:off x="1514" y="2987"/>
                  <a:ext cx="60" cy="42"/>
                </a:xfrm>
                <a:custGeom>
                  <a:avLst/>
                  <a:gdLst>
                    <a:gd name="T0" fmla="*/ 18 w 60"/>
                    <a:gd name="T1" fmla="*/ 0 h 42"/>
                    <a:gd name="T2" fmla="*/ 6 w 60"/>
                    <a:gd name="T3" fmla="*/ 12 h 42"/>
                    <a:gd name="T4" fmla="*/ 0 w 60"/>
                    <a:gd name="T5" fmla="*/ 18 h 42"/>
                    <a:gd name="T6" fmla="*/ 0 w 60"/>
                    <a:gd name="T7" fmla="*/ 30 h 42"/>
                    <a:gd name="T8" fmla="*/ 0 w 60"/>
                    <a:gd name="T9" fmla="*/ 30 h 42"/>
                    <a:gd name="T10" fmla="*/ 6 w 60"/>
                    <a:gd name="T11" fmla="*/ 36 h 42"/>
                    <a:gd name="T12" fmla="*/ 18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48 w 60"/>
                    <a:gd name="T27" fmla="*/ 0 h 42"/>
                    <a:gd name="T28" fmla="*/ 36 w 60"/>
                    <a:gd name="T29" fmla="*/ 0 h 42"/>
                    <a:gd name="T30" fmla="*/ 18 w 60"/>
                    <a:gd name="T31" fmla="*/ 0 h 42"/>
                    <a:gd name="T32" fmla="*/ 18 w 60"/>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18" y="0"/>
                      </a:moveTo>
                      <a:lnTo>
                        <a:pt x="6" y="12"/>
                      </a:lnTo>
                      <a:lnTo>
                        <a:pt x="0" y="18"/>
                      </a:lnTo>
                      <a:lnTo>
                        <a:pt x="0" y="30"/>
                      </a:lnTo>
                      <a:lnTo>
                        <a:pt x="6" y="36"/>
                      </a:lnTo>
                      <a:lnTo>
                        <a:pt x="18" y="42"/>
                      </a:lnTo>
                      <a:lnTo>
                        <a:pt x="36" y="36"/>
                      </a:lnTo>
                      <a:lnTo>
                        <a:pt x="48" y="30"/>
                      </a:lnTo>
                      <a:lnTo>
                        <a:pt x="60" y="18"/>
                      </a:lnTo>
                      <a:lnTo>
                        <a:pt x="60" y="6"/>
                      </a:lnTo>
                      <a:lnTo>
                        <a:pt x="48" y="0"/>
                      </a:lnTo>
                      <a:lnTo>
                        <a:pt x="36" y="0"/>
                      </a:lnTo>
                      <a:lnTo>
                        <a:pt x="18" y="0"/>
                      </a:lnTo>
                      <a:close/>
                    </a:path>
                  </a:pathLst>
                </a:custGeom>
                <a:solidFill>
                  <a:srgbClr val="FA8086"/>
                </a:solidFill>
                <a:ln w="9525">
                  <a:noFill/>
                  <a:round/>
                  <a:headEnd/>
                  <a:tailEnd/>
                </a:ln>
              </p:spPr>
              <p:txBody>
                <a:bodyPr tIns="91440" bIns="91440"/>
                <a:lstStyle/>
                <a:p>
                  <a:endParaRPr lang="en-US"/>
                </a:p>
              </p:txBody>
            </p:sp>
            <p:sp>
              <p:nvSpPr>
                <p:cNvPr id="13859" name="Freeform 102"/>
                <p:cNvSpPr>
                  <a:spLocks/>
                </p:cNvSpPr>
                <p:nvPr/>
              </p:nvSpPr>
              <p:spPr bwMode="auto">
                <a:xfrm>
                  <a:off x="1514" y="2987"/>
                  <a:ext cx="60" cy="42"/>
                </a:xfrm>
                <a:custGeom>
                  <a:avLst/>
                  <a:gdLst>
                    <a:gd name="T0" fmla="*/ 18 w 60"/>
                    <a:gd name="T1" fmla="*/ 0 h 42"/>
                    <a:gd name="T2" fmla="*/ 6 w 60"/>
                    <a:gd name="T3" fmla="*/ 12 h 42"/>
                    <a:gd name="T4" fmla="*/ 0 w 60"/>
                    <a:gd name="T5" fmla="*/ 18 h 42"/>
                    <a:gd name="T6" fmla="*/ 0 w 60"/>
                    <a:gd name="T7" fmla="*/ 30 h 42"/>
                    <a:gd name="T8" fmla="*/ 0 w 60"/>
                    <a:gd name="T9" fmla="*/ 30 h 42"/>
                    <a:gd name="T10" fmla="*/ 6 w 60"/>
                    <a:gd name="T11" fmla="*/ 36 h 42"/>
                    <a:gd name="T12" fmla="*/ 18 w 60"/>
                    <a:gd name="T13" fmla="*/ 42 h 42"/>
                    <a:gd name="T14" fmla="*/ 36 w 60"/>
                    <a:gd name="T15" fmla="*/ 36 h 42"/>
                    <a:gd name="T16" fmla="*/ 36 w 60"/>
                    <a:gd name="T17" fmla="*/ 36 h 42"/>
                    <a:gd name="T18" fmla="*/ 48 w 60"/>
                    <a:gd name="T19" fmla="*/ 30 h 42"/>
                    <a:gd name="T20" fmla="*/ 60 w 60"/>
                    <a:gd name="T21" fmla="*/ 18 h 42"/>
                    <a:gd name="T22" fmla="*/ 60 w 60"/>
                    <a:gd name="T23" fmla="*/ 6 h 42"/>
                    <a:gd name="T24" fmla="*/ 60 w 60"/>
                    <a:gd name="T25" fmla="*/ 6 h 42"/>
                    <a:gd name="T26" fmla="*/ 48 w 60"/>
                    <a:gd name="T27" fmla="*/ 0 h 42"/>
                    <a:gd name="T28" fmla="*/ 36 w 60"/>
                    <a:gd name="T29" fmla="*/ 0 h 42"/>
                    <a:gd name="T30" fmla="*/ 18 w 60"/>
                    <a:gd name="T31" fmla="*/ 0 h 42"/>
                    <a:gd name="T32" fmla="*/ 18 w 60"/>
                    <a:gd name="T33" fmla="*/ 0 h 42"/>
                    <a:gd name="T34" fmla="*/ 18 w 60"/>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18" y="0"/>
                      </a:moveTo>
                      <a:lnTo>
                        <a:pt x="6" y="12"/>
                      </a:lnTo>
                      <a:lnTo>
                        <a:pt x="0" y="18"/>
                      </a:lnTo>
                      <a:lnTo>
                        <a:pt x="0" y="30"/>
                      </a:lnTo>
                      <a:lnTo>
                        <a:pt x="6" y="36"/>
                      </a:lnTo>
                      <a:lnTo>
                        <a:pt x="18" y="42"/>
                      </a:lnTo>
                      <a:lnTo>
                        <a:pt x="36" y="36"/>
                      </a:lnTo>
                      <a:lnTo>
                        <a:pt x="48" y="30"/>
                      </a:lnTo>
                      <a:lnTo>
                        <a:pt x="60" y="18"/>
                      </a:lnTo>
                      <a:lnTo>
                        <a:pt x="60" y="6"/>
                      </a:lnTo>
                      <a:lnTo>
                        <a:pt x="48" y="0"/>
                      </a:lnTo>
                      <a:lnTo>
                        <a:pt x="36" y="0"/>
                      </a:lnTo>
                      <a:lnTo>
                        <a:pt x="18" y="0"/>
                      </a:lnTo>
                    </a:path>
                  </a:pathLst>
                </a:custGeom>
                <a:noFill/>
                <a:ln w="9525">
                  <a:solidFill>
                    <a:srgbClr val="000000"/>
                  </a:solidFill>
                  <a:round/>
                  <a:headEnd/>
                  <a:tailEnd/>
                </a:ln>
              </p:spPr>
              <p:txBody>
                <a:bodyPr tIns="91440" bIns="91440"/>
                <a:lstStyle/>
                <a:p>
                  <a:endParaRPr lang="en-US"/>
                </a:p>
              </p:txBody>
            </p:sp>
            <p:sp>
              <p:nvSpPr>
                <p:cNvPr id="13860" name="Freeform 103"/>
                <p:cNvSpPr>
                  <a:spLocks/>
                </p:cNvSpPr>
                <p:nvPr/>
              </p:nvSpPr>
              <p:spPr bwMode="auto">
                <a:xfrm>
                  <a:off x="1568" y="2939"/>
                  <a:ext cx="54" cy="54"/>
                </a:xfrm>
                <a:custGeom>
                  <a:avLst/>
                  <a:gdLst>
                    <a:gd name="T0" fmla="*/ 12 w 54"/>
                    <a:gd name="T1" fmla="*/ 12 h 54"/>
                    <a:gd name="T2" fmla="*/ 0 w 54"/>
                    <a:gd name="T3" fmla="*/ 30 h 54"/>
                    <a:gd name="T4" fmla="*/ 0 w 54"/>
                    <a:gd name="T5" fmla="*/ 42 h 54"/>
                    <a:gd name="T6" fmla="*/ 0 w 54"/>
                    <a:gd name="T7" fmla="*/ 48 h 54"/>
                    <a:gd name="T8" fmla="*/ 0 w 54"/>
                    <a:gd name="T9" fmla="*/ 48 h 54"/>
                    <a:gd name="T10" fmla="*/ 12 w 54"/>
                    <a:gd name="T11" fmla="*/ 54 h 54"/>
                    <a:gd name="T12" fmla="*/ 24 w 54"/>
                    <a:gd name="T13" fmla="*/ 54 h 54"/>
                    <a:gd name="T14" fmla="*/ 42 w 54"/>
                    <a:gd name="T15" fmla="*/ 42 h 54"/>
                    <a:gd name="T16" fmla="*/ 42 w 54"/>
                    <a:gd name="T17" fmla="*/ 42 h 54"/>
                    <a:gd name="T18" fmla="*/ 48 w 54"/>
                    <a:gd name="T19" fmla="*/ 30 h 54"/>
                    <a:gd name="T20" fmla="*/ 54 w 54"/>
                    <a:gd name="T21" fmla="*/ 18 h 54"/>
                    <a:gd name="T22" fmla="*/ 48 w 54"/>
                    <a:gd name="T23" fmla="*/ 6 h 54"/>
                    <a:gd name="T24" fmla="*/ 48 w 54"/>
                    <a:gd name="T25" fmla="*/ 6 h 54"/>
                    <a:gd name="T26" fmla="*/ 36 w 54"/>
                    <a:gd name="T27" fmla="*/ 0 h 54"/>
                    <a:gd name="T28" fmla="*/ 24 w 54"/>
                    <a:gd name="T29" fmla="*/ 6 h 54"/>
                    <a:gd name="T30" fmla="*/ 12 w 54"/>
                    <a:gd name="T31" fmla="*/ 12 h 54"/>
                    <a:gd name="T32" fmla="*/ 12 w 54"/>
                    <a:gd name="T33" fmla="*/ 1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12"/>
                      </a:moveTo>
                      <a:lnTo>
                        <a:pt x="0" y="30"/>
                      </a:lnTo>
                      <a:lnTo>
                        <a:pt x="0" y="42"/>
                      </a:lnTo>
                      <a:lnTo>
                        <a:pt x="0" y="48"/>
                      </a:lnTo>
                      <a:lnTo>
                        <a:pt x="12" y="54"/>
                      </a:lnTo>
                      <a:lnTo>
                        <a:pt x="24" y="54"/>
                      </a:lnTo>
                      <a:lnTo>
                        <a:pt x="42" y="42"/>
                      </a:lnTo>
                      <a:lnTo>
                        <a:pt x="48" y="30"/>
                      </a:lnTo>
                      <a:lnTo>
                        <a:pt x="54" y="18"/>
                      </a:lnTo>
                      <a:lnTo>
                        <a:pt x="48" y="6"/>
                      </a:lnTo>
                      <a:lnTo>
                        <a:pt x="36" y="0"/>
                      </a:lnTo>
                      <a:lnTo>
                        <a:pt x="24" y="6"/>
                      </a:lnTo>
                      <a:lnTo>
                        <a:pt x="12" y="12"/>
                      </a:lnTo>
                      <a:close/>
                    </a:path>
                  </a:pathLst>
                </a:custGeom>
                <a:solidFill>
                  <a:srgbClr val="FA8086"/>
                </a:solidFill>
                <a:ln w="9525">
                  <a:noFill/>
                  <a:round/>
                  <a:headEnd/>
                  <a:tailEnd/>
                </a:ln>
              </p:spPr>
              <p:txBody>
                <a:bodyPr tIns="91440" bIns="91440"/>
                <a:lstStyle/>
                <a:p>
                  <a:endParaRPr lang="en-US"/>
                </a:p>
              </p:txBody>
            </p:sp>
            <p:sp>
              <p:nvSpPr>
                <p:cNvPr id="13861" name="Freeform 104"/>
                <p:cNvSpPr>
                  <a:spLocks/>
                </p:cNvSpPr>
                <p:nvPr/>
              </p:nvSpPr>
              <p:spPr bwMode="auto">
                <a:xfrm>
                  <a:off x="1568" y="2939"/>
                  <a:ext cx="54" cy="54"/>
                </a:xfrm>
                <a:custGeom>
                  <a:avLst/>
                  <a:gdLst>
                    <a:gd name="T0" fmla="*/ 12 w 54"/>
                    <a:gd name="T1" fmla="*/ 12 h 54"/>
                    <a:gd name="T2" fmla="*/ 0 w 54"/>
                    <a:gd name="T3" fmla="*/ 30 h 54"/>
                    <a:gd name="T4" fmla="*/ 0 w 54"/>
                    <a:gd name="T5" fmla="*/ 42 h 54"/>
                    <a:gd name="T6" fmla="*/ 0 w 54"/>
                    <a:gd name="T7" fmla="*/ 48 h 54"/>
                    <a:gd name="T8" fmla="*/ 0 w 54"/>
                    <a:gd name="T9" fmla="*/ 48 h 54"/>
                    <a:gd name="T10" fmla="*/ 12 w 54"/>
                    <a:gd name="T11" fmla="*/ 54 h 54"/>
                    <a:gd name="T12" fmla="*/ 24 w 54"/>
                    <a:gd name="T13" fmla="*/ 54 h 54"/>
                    <a:gd name="T14" fmla="*/ 42 w 54"/>
                    <a:gd name="T15" fmla="*/ 42 h 54"/>
                    <a:gd name="T16" fmla="*/ 42 w 54"/>
                    <a:gd name="T17" fmla="*/ 42 h 54"/>
                    <a:gd name="T18" fmla="*/ 48 w 54"/>
                    <a:gd name="T19" fmla="*/ 30 h 54"/>
                    <a:gd name="T20" fmla="*/ 54 w 54"/>
                    <a:gd name="T21" fmla="*/ 18 h 54"/>
                    <a:gd name="T22" fmla="*/ 48 w 54"/>
                    <a:gd name="T23" fmla="*/ 6 h 54"/>
                    <a:gd name="T24" fmla="*/ 48 w 54"/>
                    <a:gd name="T25" fmla="*/ 6 h 54"/>
                    <a:gd name="T26" fmla="*/ 36 w 54"/>
                    <a:gd name="T27" fmla="*/ 0 h 54"/>
                    <a:gd name="T28" fmla="*/ 24 w 54"/>
                    <a:gd name="T29" fmla="*/ 6 h 54"/>
                    <a:gd name="T30" fmla="*/ 12 w 54"/>
                    <a:gd name="T31" fmla="*/ 12 h 54"/>
                    <a:gd name="T32" fmla="*/ 12 w 54"/>
                    <a:gd name="T33" fmla="*/ 12 h 54"/>
                    <a:gd name="T34" fmla="*/ 12 w 54"/>
                    <a:gd name="T35" fmla="*/ 1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12"/>
                      </a:moveTo>
                      <a:lnTo>
                        <a:pt x="0" y="30"/>
                      </a:lnTo>
                      <a:lnTo>
                        <a:pt x="0" y="42"/>
                      </a:lnTo>
                      <a:lnTo>
                        <a:pt x="0" y="48"/>
                      </a:lnTo>
                      <a:lnTo>
                        <a:pt x="12" y="54"/>
                      </a:lnTo>
                      <a:lnTo>
                        <a:pt x="24" y="54"/>
                      </a:lnTo>
                      <a:lnTo>
                        <a:pt x="42" y="42"/>
                      </a:lnTo>
                      <a:lnTo>
                        <a:pt x="48" y="30"/>
                      </a:lnTo>
                      <a:lnTo>
                        <a:pt x="54" y="18"/>
                      </a:lnTo>
                      <a:lnTo>
                        <a:pt x="48" y="6"/>
                      </a:lnTo>
                      <a:lnTo>
                        <a:pt x="36" y="0"/>
                      </a:lnTo>
                      <a:lnTo>
                        <a:pt x="24" y="6"/>
                      </a:lnTo>
                      <a:lnTo>
                        <a:pt x="12" y="12"/>
                      </a:lnTo>
                    </a:path>
                  </a:pathLst>
                </a:custGeom>
                <a:noFill/>
                <a:ln w="9525">
                  <a:solidFill>
                    <a:srgbClr val="000000"/>
                  </a:solidFill>
                  <a:round/>
                  <a:headEnd/>
                  <a:tailEnd/>
                </a:ln>
              </p:spPr>
              <p:txBody>
                <a:bodyPr tIns="91440" bIns="91440"/>
                <a:lstStyle/>
                <a:p>
                  <a:endParaRPr lang="en-US"/>
                </a:p>
              </p:txBody>
            </p:sp>
            <p:sp>
              <p:nvSpPr>
                <p:cNvPr id="13862" name="Freeform 105"/>
                <p:cNvSpPr>
                  <a:spLocks/>
                </p:cNvSpPr>
                <p:nvPr/>
              </p:nvSpPr>
              <p:spPr bwMode="auto">
                <a:xfrm>
                  <a:off x="1604" y="2885"/>
                  <a:ext cx="42" cy="54"/>
                </a:xfrm>
                <a:custGeom>
                  <a:avLst/>
                  <a:gdLst>
                    <a:gd name="T0" fmla="*/ 0 w 42"/>
                    <a:gd name="T1" fmla="*/ 18 h 54"/>
                    <a:gd name="T2" fmla="*/ 0 w 42"/>
                    <a:gd name="T3" fmla="*/ 36 h 54"/>
                    <a:gd name="T4" fmla="*/ 0 w 42"/>
                    <a:gd name="T5" fmla="*/ 48 h 54"/>
                    <a:gd name="T6" fmla="*/ 6 w 42"/>
                    <a:gd name="T7" fmla="*/ 54 h 54"/>
                    <a:gd name="T8" fmla="*/ 6 w 42"/>
                    <a:gd name="T9" fmla="*/ 54 h 54"/>
                    <a:gd name="T10" fmla="*/ 18 w 42"/>
                    <a:gd name="T11" fmla="*/ 54 h 54"/>
                    <a:gd name="T12" fmla="*/ 30 w 42"/>
                    <a:gd name="T13" fmla="*/ 48 h 54"/>
                    <a:gd name="T14" fmla="*/ 42 w 42"/>
                    <a:gd name="T15" fmla="*/ 36 h 54"/>
                    <a:gd name="T16" fmla="*/ 42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6 h 54"/>
                    <a:gd name="T30" fmla="*/ 0 w 42"/>
                    <a:gd name="T31" fmla="*/ 18 h 54"/>
                    <a:gd name="T32" fmla="*/ 0 w 42"/>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0" y="18"/>
                      </a:moveTo>
                      <a:lnTo>
                        <a:pt x="0" y="36"/>
                      </a:lnTo>
                      <a:lnTo>
                        <a:pt x="0" y="48"/>
                      </a:lnTo>
                      <a:lnTo>
                        <a:pt x="6" y="54"/>
                      </a:lnTo>
                      <a:lnTo>
                        <a:pt x="18" y="54"/>
                      </a:lnTo>
                      <a:lnTo>
                        <a:pt x="30" y="48"/>
                      </a:lnTo>
                      <a:lnTo>
                        <a:pt x="42" y="36"/>
                      </a:lnTo>
                      <a:lnTo>
                        <a:pt x="42" y="18"/>
                      </a:lnTo>
                      <a:lnTo>
                        <a:pt x="42" y="6"/>
                      </a:lnTo>
                      <a:lnTo>
                        <a:pt x="36" y="0"/>
                      </a:lnTo>
                      <a:lnTo>
                        <a:pt x="24" y="0"/>
                      </a:lnTo>
                      <a:lnTo>
                        <a:pt x="12" y="6"/>
                      </a:lnTo>
                      <a:lnTo>
                        <a:pt x="0" y="18"/>
                      </a:lnTo>
                      <a:close/>
                    </a:path>
                  </a:pathLst>
                </a:custGeom>
                <a:solidFill>
                  <a:srgbClr val="FA8086"/>
                </a:solidFill>
                <a:ln w="9525">
                  <a:noFill/>
                  <a:round/>
                  <a:headEnd/>
                  <a:tailEnd/>
                </a:ln>
              </p:spPr>
              <p:txBody>
                <a:bodyPr tIns="91440" bIns="91440"/>
                <a:lstStyle/>
                <a:p>
                  <a:endParaRPr lang="en-US"/>
                </a:p>
              </p:txBody>
            </p:sp>
            <p:sp>
              <p:nvSpPr>
                <p:cNvPr id="13863" name="Freeform 106"/>
                <p:cNvSpPr>
                  <a:spLocks/>
                </p:cNvSpPr>
                <p:nvPr/>
              </p:nvSpPr>
              <p:spPr bwMode="auto">
                <a:xfrm>
                  <a:off x="1604" y="2885"/>
                  <a:ext cx="42" cy="54"/>
                </a:xfrm>
                <a:custGeom>
                  <a:avLst/>
                  <a:gdLst>
                    <a:gd name="T0" fmla="*/ 0 w 42"/>
                    <a:gd name="T1" fmla="*/ 18 h 54"/>
                    <a:gd name="T2" fmla="*/ 0 w 42"/>
                    <a:gd name="T3" fmla="*/ 36 h 54"/>
                    <a:gd name="T4" fmla="*/ 0 w 42"/>
                    <a:gd name="T5" fmla="*/ 48 h 54"/>
                    <a:gd name="T6" fmla="*/ 6 w 42"/>
                    <a:gd name="T7" fmla="*/ 54 h 54"/>
                    <a:gd name="T8" fmla="*/ 6 w 42"/>
                    <a:gd name="T9" fmla="*/ 54 h 54"/>
                    <a:gd name="T10" fmla="*/ 18 w 42"/>
                    <a:gd name="T11" fmla="*/ 54 h 54"/>
                    <a:gd name="T12" fmla="*/ 30 w 42"/>
                    <a:gd name="T13" fmla="*/ 48 h 54"/>
                    <a:gd name="T14" fmla="*/ 42 w 42"/>
                    <a:gd name="T15" fmla="*/ 36 h 54"/>
                    <a:gd name="T16" fmla="*/ 42 w 42"/>
                    <a:gd name="T17" fmla="*/ 36 h 54"/>
                    <a:gd name="T18" fmla="*/ 42 w 42"/>
                    <a:gd name="T19" fmla="*/ 18 h 54"/>
                    <a:gd name="T20" fmla="*/ 42 w 42"/>
                    <a:gd name="T21" fmla="*/ 6 h 54"/>
                    <a:gd name="T22" fmla="*/ 36 w 42"/>
                    <a:gd name="T23" fmla="*/ 0 h 54"/>
                    <a:gd name="T24" fmla="*/ 36 w 42"/>
                    <a:gd name="T25" fmla="*/ 0 h 54"/>
                    <a:gd name="T26" fmla="*/ 24 w 42"/>
                    <a:gd name="T27" fmla="*/ 0 h 54"/>
                    <a:gd name="T28" fmla="*/ 12 w 42"/>
                    <a:gd name="T29" fmla="*/ 6 h 54"/>
                    <a:gd name="T30" fmla="*/ 0 w 42"/>
                    <a:gd name="T31" fmla="*/ 18 h 54"/>
                    <a:gd name="T32" fmla="*/ 0 w 42"/>
                    <a:gd name="T33" fmla="*/ 18 h 54"/>
                    <a:gd name="T34" fmla="*/ 0 w 42"/>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0" y="18"/>
                      </a:moveTo>
                      <a:lnTo>
                        <a:pt x="0" y="36"/>
                      </a:lnTo>
                      <a:lnTo>
                        <a:pt x="0" y="48"/>
                      </a:lnTo>
                      <a:lnTo>
                        <a:pt x="6" y="54"/>
                      </a:lnTo>
                      <a:lnTo>
                        <a:pt x="18" y="54"/>
                      </a:lnTo>
                      <a:lnTo>
                        <a:pt x="30" y="48"/>
                      </a:lnTo>
                      <a:lnTo>
                        <a:pt x="42" y="36"/>
                      </a:lnTo>
                      <a:lnTo>
                        <a:pt x="42" y="18"/>
                      </a:lnTo>
                      <a:lnTo>
                        <a:pt x="42" y="6"/>
                      </a:lnTo>
                      <a:lnTo>
                        <a:pt x="36" y="0"/>
                      </a:lnTo>
                      <a:lnTo>
                        <a:pt x="24" y="0"/>
                      </a:lnTo>
                      <a:lnTo>
                        <a:pt x="12" y="6"/>
                      </a:lnTo>
                      <a:lnTo>
                        <a:pt x="0" y="18"/>
                      </a:lnTo>
                    </a:path>
                  </a:pathLst>
                </a:custGeom>
                <a:noFill/>
                <a:ln w="9525">
                  <a:solidFill>
                    <a:srgbClr val="000000"/>
                  </a:solidFill>
                  <a:round/>
                  <a:headEnd/>
                  <a:tailEnd/>
                </a:ln>
              </p:spPr>
              <p:txBody>
                <a:bodyPr tIns="91440" bIns="91440"/>
                <a:lstStyle/>
                <a:p>
                  <a:endParaRPr lang="en-US"/>
                </a:p>
              </p:txBody>
            </p:sp>
            <p:sp>
              <p:nvSpPr>
                <p:cNvPr id="13864" name="Freeform 107"/>
                <p:cNvSpPr>
                  <a:spLocks/>
                </p:cNvSpPr>
                <p:nvPr/>
              </p:nvSpPr>
              <p:spPr bwMode="auto">
                <a:xfrm>
                  <a:off x="1610" y="2819"/>
                  <a:ext cx="42" cy="66"/>
                </a:xfrm>
                <a:custGeom>
                  <a:avLst/>
                  <a:gdLst>
                    <a:gd name="T0" fmla="*/ 0 w 42"/>
                    <a:gd name="T1" fmla="*/ 30 h 66"/>
                    <a:gd name="T2" fmla="*/ 6 w 42"/>
                    <a:gd name="T3" fmla="*/ 48 h 66"/>
                    <a:gd name="T4" fmla="*/ 12 w 42"/>
                    <a:gd name="T5" fmla="*/ 60 h 66"/>
                    <a:gd name="T6" fmla="*/ 24 w 42"/>
                    <a:gd name="T7" fmla="*/ 66 h 66"/>
                    <a:gd name="T8" fmla="*/ 24 w 42"/>
                    <a:gd name="T9" fmla="*/ 66 h 66"/>
                    <a:gd name="T10" fmla="*/ 30 w 42"/>
                    <a:gd name="T11" fmla="*/ 60 h 66"/>
                    <a:gd name="T12" fmla="*/ 42 w 42"/>
                    <a:gd name="T13" fmla="*/ 48 h 66"/>
                    <a:gd name="T14" fmla="*/ 42 w 42"/>
                    <a:gd name="T15" fmla="*/ 30 h 66"/>
                    <a:gd name="T16" fmla="*/ 42 w 42"/>
                    <a:gd name="T17" fmla="*/ 30 h 66"/>
                    <a:gd name="T18" fmla="*/ 42 w 42"/>
                    <a:gd name="T19" fmla="*/ 18 h 66"/>
                    <a:gd name="T20" fmla="*/ 30 w 42"/>
                    <a:gd name="T21" fmla="*/ 6 h 66"/>
                    <a:gd name="T22" fmla="*/ 24 w 42"/>
                    <a:gd name="T23" fmla="*/ 0 h 66"/>
                    <a:gd name="T24" fmla="*/ 24 w 42"/>
                    <a:gd name="T25" fmla="*/ 0 h 66"/>
                    <a:gd name="T26" fmla="*/ 12 w 42"/>
                    <a:gd name="T27" fmla="*/ 6 h 66"/>
                    <a:gd name="T28" fmla="*/ 6 w 42"/>
                    <a:gd name="T29" fmla="*/ 18 h 66"/>
                    <a:gd name="T30" fmla="*/ 0 w 42"/>
                    <a:gd name="T31" fmla="*/ 30 h 66"/>
                    <a:gd name="T32" fmla="*/ 0 w 42"/>
                    <a:gd name="T33" fmla="*/ 3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66"/>
                    <a:gd name="T53" fmla="*/ 42 w 42"/>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66">
                      <a:moveTo>
                        <a:pt x="0" y="30"/>
                      </a:moveTo>
                      <a:lnTo>
                        <a:pt x="6" y="48"/>
                      </a:lnTo>
                      <a:lnTo>
                        <a:pt x="12" y="60"/>
                      </a:lnTo>
                      <a:lnTo>
                        <a:pt x="24" y="66"/>
                      </a:lnTo>
                      <a:lnTo>
                        <a:pt x="30" y="60"/>
                      </a:lnTo>
                      <a:lnTo>
                        <a:pt x="42" y="48"/>
                      </a:lnTo>
                      <a:lnTo>
                        <a:pt x="42" y="30"/>
                      </a:lnTo>
                      <a:lnTo>
                        <a:pt x="42" y="18"/>
                      </a:lnTo>
                      <a:lnTo>
                        <a:pt x="30" y="6"/>
                      </a:lnTo>
                      <a:lnTo>
                        <a:pt x="24" y="0"/>
                      </a:lnTo>
                      <a:lnTo>
                        <a:pt x="12" y="6"/>
                      </a:lnTo>
                      <a:lnTo>
                        <a:pt x="6" y="18"/>
                      </a:lnTo>
                      <a:lnTo>
                        <a:pt x="0" y="30"/>
                      </a:lnTo>
                      <a:close/>
                    </a:path>
                  </a:pathLst>
                </a:custGeom>
                <a:solidFill>
                  <a:srgbClr val="FA8086"/>
                </a:solidFill>
                <a:ln w="9525">
                  <a:noFill/>
                  <a:round/>
                  <a:headEnd/>
                  <a:tailEnd/>
                </a:ln>
              </p:spPr>
              <p:txBody>
                <a:bodyPr tIns="91440" bIns="91440"/>
                <a:lstStyle/>
                <a:p>
                  <a:endParaRPr lang="en-US"/>
                </a:p>
              </p:txBody>
            </p:sp>
            <p:sp>
              <p:nvSpPr>
                <p:cNvPr id="13865" name="Freeform 108"/>
                <p:cNvSpPr>
                  <a:spLocks/>
                </p:cNvSpPr>
                <p:nvPr/>
              </p:nvSpPr>
              <p:spPr bwMode="auto">
                <a:xfrm>
                  <a:off x="1610" y="2819"/>
                  <a:ext cx="42" cy="66"/>
                </a:xfrm>
                <a:custGeom>
                  <a:avLst/>
                  <a:gdLst>
                    <a:gd name="T0" fmla="*/ 0 w 42"/>
                    <a:gd name="T1" fmla="*/ 30 h 66"/>
                    <a:gd name="T2" fmla="*/ 6 w 42"/>
                    <a:gd name="T3" fmla="*/ 48 h 66"/>
                    <a:gd name="T4" fmla="*/ 12 w 42"/>
                    <a:gd name="T5" fmla="*/ 60 h 66"/>
                    <a:gd name="T6" fmla="*/ 24 w 42"/>
                    <a:gd name="T7" fmla="*/ 66 h 66"/>
                    <a:gd name="T8" fmla="*/ 24 w 42"/>
                    <a:gd name="T9" fmla="*/ 66 h 66"/>
                    <a:gd name="T10" fmla="*/ 30 w 42"/>
                    <a:gd name="T11" fmla="*/ 60 h 66"/>
                    <a:gd name="T12" fmla="*/ 42 w 42"/>
                    <a:gd name="T13" fmla="*/ 48 h 66"/>
                    <a:gd name="T14" fmla="*/ 42 w 42"/>
                    <a:gd name="T15" fmla="*/ 30 h 66"/>
                    <a:gd name="T16" fmla="*/ 42 w 42"/>
                    <a:gd name="T17" fmla="*/ 30 h 66"/>
                    <a:gd name="T18" fmla="*/ 42 w 42"/>
                    <a:gd name="T19" fmla="*/ 18 h 66"/>
                    <a:gd name="T20" fmla="*/ 30 w 42"/>
                    <a:gd name="T21" fmla="*/ 6 h 66"/>
                    <a:gd name="T22" fmla="*/ 24 w 42"/>
                    <a:gd name="T23" fmla="*/ 0 h 66"/>
                    <a:gd name="T24" fmla="*/ 24 w 42"/>
                    <a:gd name="T25" fmla="*/ 0 h 66"/>
                    <a:gd name="T26" fmla="*/ 12 w 42"/>
                    <a:gd name="T27" fmla="*/ 6 h 66"/>
                    <a:gd name="T28" fmla="*/ 6 w 42"/>
                    <a:gd name="T29" fmla="*/ 18 h 66"/>
                    <a:gd name="T30" fmla="*/ 0 w 42"/>
                    <a:gd name="T31" fmla="*/ 30 h 66"/>
                    <a:gd name="T32" fmla="*/ 0 w 42"/>
                    <a:gd name="T33" fmla="*/ 30 h 66"/>
                    <a:gd name="T34" fmla="*/ 0 w 42"/>
                    <a:gd name="T35" fmla="*/ 30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66"/>
                    <a:gd name="T56" fmla="*/ 42 w 4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66">
                      <a:moveTo>
                        <a:pt x="0" y="30"/>
                      </a:moveTo>
                      <a:lnTo>
                        <a:pt x="6" y="48"/>
                      </a:lnTo>
                      <a:lnTo>
                        <a:pt x="12" y="60"/>
                      </a:lnTo>
                      <a:lnTo>
                        <a:pt x="24" y="66"/>
                      </a:lnTo>
                      <a:lnTo>
                        <a:pt x="30" y="60"/>
                      </a:lnTo>
                      <a:lnTo>
                        <a:pt x="42" y="48"/>
                      </a:lnTo>
                      <a:lnTo>
                        <a:pt x="42" y="30"/>
                      </a:lnTo>
                      <a:lnTo>
                        <a:pt x="42" y="18"/>
                      </a:lnTo>
                      <a:lnTo>
                        <a:pt x="30" y="6"/>
                      </a:lnTo>
                      <a:lnTo>
                        <a:pt x="24" y="0"/>
                      </a:lnTo>
                      <a:lnTo>
                        <a:pt x="12" y="6"/>
                      </a:lnTo>
                      <a:lnTo>
                        <a:pt x="6" y="18"/>
                      </a:lnTo>
                      <a:lnTo>
                        <a:pt x="0" y="30"/>
                      </a:lnTo>
                    </a:path>
                  </a:pathLst>
                </a:custGeom>
                <a:noFill/>
                <a:ln w="9525">
                  <a:solidFill>
                    <a:srgbClr val="000000"/>
                  </a:solidFill>
                  <a:round/>
                  <a:headEnd/>
                  <a:tailEnd/>
                </a:ln>
              </p:spPr>
              <p:txBody>
                <a:bodyPr tIns="91440" bIns="91440"/>
                <a:lstStyle/>
                <a:p>
                  <a:endParaRPr lang="en-US"/>
                </a:p>
              </p:txBody>
            </p:sp>
            <p:sp>
              <p:nvSpPr>
                <p:cNvPr id="13866" name="Freeform 109"/>
                <p:cNvSpPr>
                  <a:spLocks/>
                </p:cNvSpPr>
                <p:nvPr/>
              </p:nvSpPr>
              <p:spPr bwMode="auto">
                <a:xfrm>
                  <a:off x="1592" y="2765"/>
                  <a:ext cx="42" cy="54"/>
                </a:xfrm>
                <a:custGeom>
                  <a:avLst/>
                  <a:gdLst>
                    <a:gd name="T0" fmla="*/ 0 w 42"/>
                    <a:gd name="T1" fmla="*/ 36 h 54"/>
                    <a:gd name="T2" fmla="*/ 12 w 42"/>
                    <a:gd name="T3" fmla="*/ 48 h 54"/>
                    <a:gd name="T4" fmla="*/ 24 w 42"/>
                    <a:gd name="T5" fmla="*/ 54 h 54"/>
                    <a:gd name="T6" fmla="*/ 36 w 42"/>
                    <a:gd name="T7" fmla="*/ 54 h 54"/>
                    <a:gd name="T8" fmla="*/ 36 w 42"/>
                    <a:gd name="T9" fmla="*/ 54 h 54"/>
                    <a:gd name="T10" fmla="*/ 42 w 42"/>
                    <a:gd name="T11" fmla="*/ 48 h 54"/>
                    <a:gd name="T12" fmla="*/ 42 w 42"/>
                    <a:gd name="T13" fmla="*/ 36 h 54"/>
                    <a:gd name="T14" fmla="*/ 42 w 42"/>
                    <a:gd name="T15" fmla="*/ 18 h 54"/>
                    <a:gd name="T16" fmla="*/ 42 w 42"/>
                    <a:gd name="T17" fmla="*/ 18 h 54"/>
                    <a:gd name="T18" fmla="*/ 30 w 42"/>
                    <a:gd name="T19" fmla="*/ 6 h 54"/>
                    <a:gd name="T20" fmla="*/ 18 w 42"/>
                    <a:gd name="T21" fmla="*/ 0 h 54"/>
                    <a:gd name="T22" fmla="*/ 12 w 42"/>
                    <a:gd name="T23" fmla="*/ 0 h 54"/>
                    <a:gd name="T24" fmla="*/ 12 w 42"/>
                    <a:gd name="T25" fmla="*/ 0 h 54"/>
                    <a:gd name="T26" fmla="*/ 0 w 42"/>
                    <a:gd name="T27" fmla="*/ 6 h 54"/>
                    <a:gd name="T28" fmla="*/ 0 w 42"/>
                    <a:gd name="T29" fmla="*/ 18 h 54"/>
                    <a:gd name="T30" fmla="*/ 0 w 42"/>
                    <a:gd name="T31" fmla="*/ 36 h 54"/>
                    <a:gd name="T32" fmla="*/ 0 w 42"/>
                    <a:gd name="T33" fmla="*/ 3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0" y="36"/>
                      </a:moveTo>
                      <a:lnTo>
                        <a:pt x="12" y="48"/>
                      </a:lnTo>
                      <a:lnTo>
                        <a:pt x="24" y="54"/>
                      </a:lnTo>
                      <a:lnTo>
                        <a:pt x="36" y="54"/>
                      </a:lnTo>
                      <a:lnTo>
                        <a:pt x="42" y="48"/>
                      </a:lnTo>
                      <a:lnTo>
                        <a:pt x="42" y="36"/>
                      </a:lnTo>
                      <a:lnTo>
                        <a:pt x="42" y="18"/>
                      </a:lnTo>
                      <a:lnTo>
                        <a:pt x="30" y="6"/>
                      </a:lnTo>
                      <a:lnTo>
                        <a:pt x="18" y="0"/>
                      </a:lnTo>
                      <a:lnTo>
                        <a:pt x="12" y="0"/>
                      </a:lnTo>
                      <a:lnTo>
                        <a:pt x="0" y="6"/>
                      </a:lnTo>
                      <a:lnTo>
                        <a:pt x="0" y="18"/>
                      </a:lnTo>
                      <a:lnTo>
                        <a:pt x="0" y="36"/>
                      </a:lnTo>
                      <a:close/>
                    </a:path>
                  </a:pathLst>
                </a:custGeom>
                <a:solidFill>
                  <a:srgbClr val="FA8086"/>
                </a:solidFill>
                <a:ln w="9525">
                  <a:noFill/>
                  <a:round/>
                  <a:headEnd/>
                  <a:tailEnd/>
                </a:ln>
              </p:spPr>
              <p:txBody>
                <a:bodyPr tIns="91440" bIns="91440"/>
                <a:lstStyle/>
                <a:p>
                  <a:endParaRPr lang="en-US"/>
                </a:p>
              </p:txBody>
            </p:sp>
            <p:sp>
              <p:nvSpPr>
                <p:cNvPr id="13867" name="Freeform 110"/>
                <p:cNvSpPr>
                  <a:spLocks/>
                </p:cNvSpPr>
                <p:nvPr/>
              </p:nvSpPr>
              <p:spPr bwMode="auto">
                <a:xfrm>
                  <a:off x="1592" y="2765"/>
                  <a:ext cx="42" cy="54"/>
                </a:xfrm>
                <a:custGeom>
                  <a:avLst/>
                  <a:gdLst>
                    <a:gd name="T0" fmla="*/ 0 w 42"/>
                    <a:gd name="T1" fmla="*/ 36 h 54"/>
                    <a:gd name="T2" fmla="*/ 12 w 42"/>
                    <a:gd name="T3" fmla="*/ 48 h 54"/>
                    <a:gd name="T4" fmla="*/ 24 w 42"/>
                    <a:gd name="T5" fmla="*/ 54 h 54"/>
                    <a:gd name="T6" fmla="*/ 36 w 42"/>
                    <a:gd name="T7" fmla="*/ 54 h 54"/>
                    <a:gd name="T8" fmla="*/ 36 w 42"/>
                    <a:gd name="T9" fmla="*/ 54 h 54"/>
                    <a:gd name="T10" fmla="*/ 42 w 42"/>
                    <a:gd name="T11" fmla="*/ 48 h 54"/>
                    <a:gd name="T12" fmla="*/ 42 w 42"/>
                    <a:gd name="T13" fmla="*/ 36 h 54"/>
                    <a:gd name="T14" fmla="*/ 42 w 42"/>
                    <a:gd name="T15" fmla="*/ 18 h 54"/>
                    <a:gd name="T16" fmla="*/ 42 w 42"/>
                    <a:gd name="T17" fmla="*/ 18 h 54"/>
                    <a:gd name="T18" fmla="*/ 30 w 42"/>
                    <a:gd name="T19" fmla="*/ 6 h 54"/>
                    <a:gd name="T20" fmla="*/ 18 w 42"/>
                    <a:gd name="T21" fmla="*/ 0 h 54"/>
                    <a:gd name="T22" fmla="*/ 12 w 42"/>
                    <a:gd name="T23" fmla="*/ 0 h 54"/>
                    <a:gd name="T24" fmla="*/ 12 w 42"/>
                    <a:gd name="T25" fmla="*/ 0 h 54"/>
                    <a:gd name="T26" fmla="*/ 0 w 42"/>
                    <a:gd name="T27" fmla="*/ 6 h 54"/>
                    <a:gd name="T28" fmla="*/ 0 w 42"/>
                    <a:gd name="T29" fmla="*/ 18 h 54"/>
                    <a:gd name="T30" fmla="*/ 0 w 42"/>
                    <a:gd name="T31" fmla="*/ 36 h 54"/>
                    <a:gd name="T32" fmla="*/ 0 w 42"/>
                    <a:gd name="T33" fmla="*/ 36 h 54"/>
                    <a:gd name="T34" fmla="*/ 0 w 4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0" y="36"/>
                      </a:moveTo>
                      <a:lnTo>
                        <a:pt x="12" y="48"/>
                      </a:lnTo>
                      <a:lnTo>
                        <a:pt x="24" y="54"/>
                      </a:lnTo>
                      <a:lnTo>
                        <a:pt x="36" y="54"/>
                      </a:lnTo>
                      <a:lnTo>
                        <a:pt x="42" y="48"/>
                      </a:lnTo>
                      <a:lnTo>
                        <a:pt x="42" y="36"/>
                      </a:lnTo>
                      <a:lnTo>
                        <a:pt x="42" y="18"/>
                      </a:lnTo>
                      <a:lnTo>
                        <a:pt x="30" y="6"/>
                      </a:lnTo>
                      <a:lnTo>
                        <a:pt x="18" y="0"/>
                      </a:lnTo>
                      <a:lnTo>
                        <a:pt x="12" y="0"/>
                      </a:lnTo>
                      <a:lnTo>
                        <a:pt x="0" y="6"/>
                      </a:lnTo>
                      <a:lnTo>
                        <a:pt x="0" y="18"/>
                      </a:lnTo>
                      <a:lnTo>
                        <a:pt x="0" y="36"/>
                      </a:lnTo>
                    </a:path>
                  </a:pathLst>
                </a:custGeom>
                <a:noFill/>
                <a:ln w="9525">
                  <a:solidFill>
                    <a:srgbClr val="000000"/>
                  </a:solidFill>
                  <a:round/>
                  <a:headEnd/>
                  <a:tailEnd/>
                </a:ln>
              </p:spPr>
              <p:txBody>
                <a:bodyPr tIns="91440" bIns="91440"/>
                <a:lstStyle/>
                <a:p>
                  <a:endParaRPr lang="en-US"/>
                </a:p>
              </p:txBody>
            </p:sp>
            <p:sp>
              <p:nvSpPr>
                <p:cNvPr id="13868" name="Freeform 111"/>
                <p:cNvSpPr>
                  <a:spLocks/>
                </p:cNvSpPr>
                <p:nvPr/>
              </p:nvSpPr>
              <p:spPr bwMode="auto">
                <a:xfrm>
                  <a:off x="1544" y="2717"/>
                  <a:ext cx="54" cy="54"/>
                </a:xfrm>
                <a:custGeom>
                  <a:avLst/>
                  <a:gdLst>
                    <a:gd name="T0" fmla="*/ 12 w 54"/>
                    <a:gd name="T1" fmla="*/ 42 h 54"/>
                    <a:gd name="T2" fmla="*/ 30 w 54"/>
                    <a:gd name="T3" fmla="*/ 48 h 54"/>
                    <a:gd name="T4" fmla="*/ 42 w 54"/>
                    <a:gd name="T5" fmla="*/ 54 h 54"/>
                    <a:gd name="T6" fmla="*/ 54 w 54"/>
                    <a:gd name="T7" fmla="*/ 48 h 54"/>
                    <a:gd name="T8" fmla="*/ 54 w 54"/>
                    <a:gd name="T9" fmla="*/ 48 h 54"/>
                    <a:gd name="T10" fmla="*/ 54 w 54"/>
                    <a:gd name="T11" fmla="*/ 36 h 54"/>
                    <a:gd name="T12" fmla="*/ 54 w 54"/>
                    <a:gd name="T13" fmla="*/ 24 h 54"/>
                    <a:gd name="T14" fmla="*/ 42 w 54"/>
                    <a:gd name="T15" fmla="*/ 12 h 54"/>
                    <a:gd name="T16" fmla="*/ 42 w 54"/>
                    <a:gd name="T17" fmla="*/ 12 h 54"/>
                    <a:gd name="T18" fmla="*/ 30 w 54"/>
                    <a:gd name="T19" fmla="*/ 6 h 54"/>
                    <a:gd name="T20" fmla="*/ 18 w 54"/>
                    <a:gd name="T21" fmla="*/ 0 h 54"/>
                    <a:gd name="T22" fmla="*/ 6 w 54"/>
                    <a:gd name="T23" fmla="*/ 6 h 54"/>
                    <a:gd name="T24" fmla="*/ 6 w 54"/>
                    <a:gd name="T25" fmla="*/ 6 h 54"/>
                    <a:gd name="T26" fmla="*/ 0 w 54"/>
                    <a:gd name="T27" fmla="*/ 12 h 54"/>
                    <a:gd name="T28" fmla="*/ 6 w 54"/>
                    <a:gd name="T29" fmla="*/ 24 h 54"/>
                    <a:gd name="T30" fmla="*/ 12 w 54"/>
                    <a:gd name="T31" fmla="*/ 42 h 54"/>
                    <a:gd name="T32" fmla="*/ 1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12" y="42"/>
                      </a:moveTo>
                      <a:lnTo>
                        <a:pt x="30" y="48"/>
                      </a:lnTo>
                      <a:lnTo>
                        <a:pt x="42" y="54"/>
                      </a:lnTo>
                      <a:lnTo>
                        <a:pt x="54" y="48"/>
                      </a:lnTo>
                      <a:lnTo>
                        <a:pt x="54" y="36"/>
                      </a:lnTo>
                      <a:lnTo>
                        <a:pt x="54" y="24"/>
                      </a:lnTo>
                      <a:lnTo>
                        <a:pt x="42" y="12"/>
                      </a:lnTo>
                      <a:lnTo>
                        <a:pt x="30" y="6"/>
                      </a:lnTo>
                      <a:lnTo>
                        <a:pt x="18" y="0"/>
                      </a:lnTo>
                      <a:lnTo>
                        <a:pt x="6" y="6"/>
                      </a:lnTo>
                      <a:lnTo>
                        <a:pt x="0" y="12"/>
                      </a:lnTo>
                      <a:lnTo>
                        <a:pt x="6" y="24"/>
                      </a:lnTo>
                      <a:lnTo>
                        <a:pt x="12" y="42"/>
                      </a:lnTo>
                      <a:close/>
                    </a:path>
                  </a:pathLst>
                </a:custGeom>
                <a:solidFill>
                  <a:srgbClr val="FA8086"/>
                </a:solidFill>
                <a:ln w="9525">
                  <a:noFill/>
                  <a:round/>
                  <a:headEnd/>
                  <a:tailEnd/>
                </a:ln>
              </p:spPr>
              <p:txBody>
                <a:bodyPr tIns="91440" bIns="91440"/>
                <a:lstStyle/>
                <a:p>
                  <a:endParaRPr lang="en-US"/>
                </a:p>
              </p:txBody>
            </p:sp>
            <p:sp>
              <p:nvSpPr>
                <p:cNvPr id="13869" name="Freeform 112"/>
                <p:cNvSpPr>
                  <a:spLocks/>
                </p:cNvSpPr>
                <p:nvPr/>
              </p:nvSpPr>
              <p:spPr bwMode="auto">
                <a:xfrm>
                  <a:off x="1544" y="2717"/>
                  <a:ext cx="54" cy="54"/>
                </a:xfrm>
                <a:custGeom>
                  <a:avLst/>
                  <a:gdLst>
                    <a:gd name="T0" fmla="*/ 12 w 54"/>
                    <a:gd name="T1" fmla="*/ 42 h 54"/>
                    <a:gd name="T2" fmla="*/ 30 w 54"/>
                    <a:gd name="T3" fmla="*/ 48 h 54"/>
                    <a:gd name="T4" fmla="*/ 42 w 54"/>
                    <a:gd name="T5" fmla="*/ 54 h 54"/>
                    <a:gd name="T6" fmla="*/ 54 w 54"/>
                    <a:gd name="T7" fmla="*/ 48 h 54"/>
                    <a:gd name="T8" fmla="*/ 54 w 54"/>
                    <a:gd name="T9" fmla="*/ 48 h 54"/>
                    <a:gd name="T10" fmla="*/ 54 w 54"/>
                    <a:gd name="T11" fmla="*/ 36 h 54"/>
                    <a:gd name="T12" fmla="*/ 54 w 54"/>
                    <a:gd name="T13" fmla="*/ 24 h 54"/>
                    <a:gd name="T14" fmla="*/ 42 w 54"/>
                    <a:gd name="T15" fmla="*/ 12 h 54"/>
                    <a:gd name="T16" fmla="*/ 42 w 54"/>
                    <a:gd name="T17" fmla="*/ 12 h 54"/>
                    <a:gd name="T18" fmla="*/ 30 w 54"/>
                    <a:gd name="T19" fmla="*/ 6 h 54"/>
                    <a:gd name="T20" fmla="*/ 18 w 54"/>
                    <a:gd name="T21" fmla="*/ 0 h 54"/>
                    <a:gd name="T22" fmla="*/ 6 w 54"/>
                    <a:gd name="T23" fmla="*/ 6 h 54"/>
                    <a:gd name="T24" fmla="*/ 6 w 54"/>
                    <a:gd name="T25" fmla="*/ 6 h 54"/>
                    <a:gd name="T26" fmla="*/ 0 w 54"/>
                    <a:gd name="T27" fmla="*/ 12 h 54"/>
                    <a:gd name="T28" fmla="*/ 6 w 54"/>
                    <a:gd name="T29" fmla="*/ 24 h 54"/>
                    <a:gd name="T30" fmla="*/ 12 w 54"/>
                    <a:gd name="T31" fmla="*/ 42 h 54"/>
                    <a:gd name="T32" fmla="*/ 12 w 54"/>
                    <a:gd name="T33" fmla="*/ 42 h 54"/>
                    <a:gd name="T34" fmla="*/ 1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12" y="42"/>
                      </a:moveTo>
                      <a:lnTo>
                        <a:pt x="30" y="48"/>
                      </a:lnTo>
                      <a:lnTo>
                        <a:pt x="42" y="54"/>
                      </a:lnTo>
                      <a:lnTo>
                        <a:pt x="54" y="48"/>
                      </a:lnTo>
                      <a:lnTo>
                        <a:pt x="54" y="36"/>
                      </a:lnTo>
                      <a:lnTo>
                        <a:pt x="54" y="24"/>
                      </a:lnTo>
                      <a:lnTo>
                        <a:pt x="42" y="12"/>
                      </a:lnTo>
                      <a:lnTo>
                        <a:pt x="30" y="6"/>
                      </a:lnTo>
                      <a:lnTo>
                        <a:pt x="18" y="0"/>
                      </a:lnTo>
                      <a:lnTo>
                        <a:pt x="6" y="6"/>
                      </a:lnTo>
                      <a:lnTo>
                        <a:pt x="0" y="12"/>
                      </a:lnTo>
                      <a:lnTo>
                        <a:pt x="6" y="24"/>
                      </a:lnTo>
                      <a:lnTo>
                        <a:pt x="12" y="42"/>
                      </a:lnTo>
                    </a:path>
                  </a:pathLst>
                </a:custGeom>
                <a:noFill/>
                <a:ln w="9525">
                  <a:solidFill>
                    <a:srgbClr val="000000"/>
                  </a:solidFill>
                  <a:round/>
                  <a:headEnd/>
                  <a:tailEnd/>
                </a:ln>
              </p:spPr>
              <p:txBody>
                <a:bodyPr tIns="91440" bIns="91440"/>
                <a:lstStyle/>
                <a:p>
                  <a:endParaRPr lang="en-US"/>
                </a:p>
              </p:txBody>
            </p:sp>
            <p:sp>
              <p:nvSpPr>
                <p:cNvPr id="13870" name="Freeform 113"/>
                <p:cNvSpPr>
                  <a:spLocks/>
                </p:cNvSpPr>
                <p:nvPr/>
              </p:nvSpPr>
              <p:spPr bwMode="auto">
                <a:xfrm>
                  <a:off x="1484" y="2693"/>
                  <a:ext cx="60" cy="42"/>
                </a:xfrm>
                <a:custGeom>
                  <a:avLst/>
                  <a:gdLst>
                    <a:gd name="T0" fmla="*/ 24 w 60"/>
                    <a:gd name="T1" fmla="*/ 36 h 42"/>
                    <a:gd name="T2" fmla="*/ 42 w 60"/>
                    <a:gd name="T3" fmla="*/ 42 h 42"/>
                    <a:gd name="T4" fmla="*/ 54 w 60"/>
                    <a:gd name="T5" fmla="*/ 42 h 42"/>
                    <a:gd name="T6" fmla="*/ 60 w 60"/>
                    <a:gd name="T7" fmla="*/ 30 h 42"/>
                    <a:gd name="T8" fmla="*/ 60 w 60"/>
                    <a:gd name="T9" fmla="*/ 30 h 42"/>
                    <a:gd name="T10" fmla="*/ 60 w 60"/>
                    <a:gd name="T11" fmla="*/ 24 h 42"/>
                    <a:gd name="T12" fmla="*/ 54 w 60"/>
                    <a:gd name="T13" fmla="*/ 12 h 42"/>
                    <a:gd name="T14" fmla="*/ 42 w 60"/>
                    <a:gd name="T15" fmla="*/ 0 h 42"/>
                    <a:gd name="T16" fmla="*/ 42 w 60"/>
                    <a:gd name="T17" fmla="*/ 0 h 42"/>
                    <a:gd name="T18" fmla="*/ 24 w 60"/>
                    <a:gd name="T19" fmla="*/ 0 h 42"/>
                    <a:gd name="T20" fmla="*/ 12 w 60"/>
                    <a:gd name="T21" fmla="*/ 0 h 42"/>
                    <a:gd name="T22" fmla="*/ 0 w 60"/>
                    <a:gd name="T23" fmla="*/ 6 h 42"/>
                    <a:gd name="T24" fmla="*/ 0 w 60"/>
                    <a:gd name="T25" fmla="*/ 6 h 42"/>
                    <a:gd name="T26" fmla="*/ 0 w 60"/>
                    <a:gd name="T27" fmla="*/ 18 h 42"/>
                    <a:gd name="T28" fmla="*/ 12 w 60"/>
                    <a:gd name="T29" fmla="*/ 30 h 42"/>
                    <a:gd name="T30" fmla="*/ 24 w 60"/>
                    <a:gd name="T31" fmla="*/ 36 h 42"/>
                    <a:gd name="T32" fmla="*/ 24 w 60"/>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24" y="36"/>
                      </a:moveTo>
                      <a:lnTo>
                        <a:pt x="42" y="42"/>
                      </a:lnTo>
                      <a:lnTo>
                        <a:pt x="54" y="42"/>
                      </a:lnTo>
                      <a:lnTo>
                        <a:pt x="60" y="30"/>
                      </a:lnTo>
                      <a:lnTo>
                        <a:pt x="60" y="24"/>
                      </a:lnTo>
                      <a:lnTo>
                        <a:pt x="54" y="12"/>
                      </a:lnTo>
                      <a:lnTo>
                        <a:pt x="42" y="0"/>
                      </a:lnTo>
                      <a:lnTo>
                        <a:pt x="24" y="0"/>
                      </a:lnTo>
                      <a:lnTo>
                        <a:pt x="12" y="0"/>
                      </a:lnTo>
                      <a:lnTo>
                        <a:pt x="0" y="6"/>
                      </a:lnTo>
                      <a:lnTo>
                        <a:pt x="0" y="18"/>
                      </a:lnTo>
                      <a:lnTo>
                        <a:pt x="12" y="30"/>
                      </a:lnTo>
                      <a:lnTo>
                        <a:pt x="24" y="36"/>
                      </a:lnTo>
                      <a:close/>
                    </a:path>
                  </a:pathLst>
                </a:custGeom>
                <a:solidFill>
                  <a:srgbClr val="FA8086"/>
                </a:solidFill>
                <a:ln w="9525">
                  <a:noFill/>
                  <a:round/>
                  <a:headEnd/>
                  <a:tailEnd/>
                </a:ln>
              </p:spPr>
              <p:txBody>
                <a:bodyPr tIns="91440" bIns="91440"/>
                <a:lstStyle/>
                <a:p>
                  <a:endParaRPr lang="en-US"/>
                </a:p>
              </p:txBody>
            </p:sp>
            <p:sp>
              <p:nvSpPr>
                <p:cNvPr id="13871" name="Freeform 114"/>
                <p:cNvSpPr>
                  <a:spLocks/>
                </p:cNvSpPr>
                <p:nvPr/>
              </p:nvSpPr>
              <p:spPr bwMode="auto">
                <a:xfrm>
                  <a:off x="1484" y="2693"/>
                  <a:ext cx="60" cy="42"/>
                </a:xfrm>
                <a:custGeom>
                  <a:avLst/>
                  <a:gdLst>
                    <a:gd name="T0" fmla="*/ 24 w 60"/>
                    <a:gd name="T1" fmla="*/ 36 h 42"/>
                    <a:gd name="T2" fmla="*/ 42 w 60"/>
                    <a:gd name="T3" fmla="*/ 42 h 42"/>
                    <a:gd name="T4" fmla="*/ 54 w 60"/>
                    <a:gd name="T5" fmla="*/ 42 h 42"/>
                    <a:gd name="T6" fmla="*/ 60 w 60"/>
                    <a:gd name="T7" fmla="*/ 30 h 42"/>
                    <a:gd name="T8" fmla="*/ 60 w 60"/>
                    <a:gd name="T9" fmla="*/ 30 h 42"/>
                    <a:gd name="T10" fmla="*/ 60 w 60"/>
                    <a:gd name="T11" fmla="*/ 24 h 42"/>
                    <a:gd name="T12" fmla="*/ 54 w 60"/>
                    <a:gd name="T13" fmla="*/ 12 h 42"/>
                    <a:gd name="T14" fmla="*/ 42 w 60"/>
                    <a:gd name="T15" fmla="*/ 0 h 42"/>
                    <a:gd name="T16" fmla="*/ 42 w 60"/>
                    <a:gd name="T17" fmla="*/ 0 h 42"/>
                    <a:gd name="T18" fmla="*/ 24 w 60"/>
                    <a:gd name="T19" fmla="*/ 0 h 42"/>
                    <a:gd name="T20" fmla="*/ 12 w 60"/>
                    <a:gd name="T21" fmla="*/ 0 h 42"/>
                    <a:gd name="T22" fmla="*/ 0 w 60"/>
                    <a:gd name="T23" fmla="*/ 6 h 42"/>
                    <a:gd name="T24" fmla="*/ 0 w 60"/>
                    <a:gd name="T25" fmla="*/ 6 h 42"/>
                    <a:gd name="T26" fmla="*/ 0 w 60"/>
                    <a:gd name="T27" fmla="*/ 18 h 42"/>
                    <a:gd name="T28" fmla="*/ 12 w 60"/>
                    <a:gd name="T29" fmla="*/ 30 h 42"/>
                    <a:gd name="T30" fmla="*/ 24 w 60"/>
                    <a:gd name="T31" fmla="*/ 36 h 42"/>
                    <a:gd name="T32" fmla="*/ 24 w 60"/>
                    <a:gd name="T33" fmla="*/ 36 h 42"/>
                    <a:gd name="T34" fmla="*/ 24 w 60"/>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24" y="36"/>
                      </a:moveTo>
                      <a:lnTo>
                        <a:pt x="42" y="42"/>
                      </a:lnTo>
                      <a:lnTo>
                        <a:pt x="54" y="42"/>
                      </a:lnTo>
                      <a:lnTo>
                        <a:pt x="60" y="30"/>
                      </a:lnTo>
                      <a:lnTo>
                        <a:pt x="60" y="24"/>
                      </a:lnTo>
                      <a:lnTo>
                        <a:pt x="54" y="12"/>
                      </a:lnTo>
                      <a:lnTo>
                        <a:pt x="42" y="0"/>
                      </a:lnTo>
                      <a:lnTo>
                        <a:pt x="24" y="0"/>
                      </a:lnTo>
                      <a:lnTo>
                        <a:pt x="12" y="0"/>
                      </a:lnTo>
                      <a:lnTo>
                        <a:pt x="0" y="6"/>
                      </a:lnTo>
                      <a:lnTo>
                        <a:pt x="0" y="18"/>
                      </a:lnTo>
                      <a:lnTo>
                        <a:pt x="12" y="30"/>
                      </a:lnTo>
                      <a:lnTo>
                        <a:pt x="24" y="36"/>
                      </a:lnTo>
                    </a:path>
                  </a:pathLst>
                </a:custGeom>
                <a:noFill/>
                <a:ln w="9525">
                  <a:solidFill>
                    <a:srgbClr val="000000"/>
                  </a:solidFill>
                  <a:round/>
                  <a:headEnd/>
                  <a:tailEnd/>
                </a:ln>
              </p:spPr>
              <p:txBody>
                <a:bodyPr tIns="91440" bIns="91440"/>
                <a:lstStyle/>
                <a:p>
                  <a:endParaRPr lang="en-US"/>
                </a:p>
              </p:txBody>
            </p:sp>
            <p:sp>
              <p:nvSpPr>
                <p:cNvPr id="13872" name="Freeform 115"/>
                <p:cNvSpPr>
                  <a:spLocks/>
                </p:cNvSpPr>
                <p:nvPr/>
              </p:nvSpPr>
              <p:spPr bwMode="auto">
                <a:xfrm>
                  <a:off x="1418" y="2687"/>
                  <a:ext cx="66" cy="36"/>
                </a:xfrm>
                <a:custGeom>
                  <a:avLst/>
                  <a:gdLst>
                    <a:gd name="T0" fmla="*/ 30 w 66"/>
                    <a:gd name="T1" fmla="*/ 36 h 36"/>
                    <a:gd name="T2" fmla="*/ 48 w 66"/>
                    <a:gd name="T3" fmla="*/ 36 h 36"/>
                    <a:gd name="T4" fmla="*/ 60 w 66"/>
                    <a:gd name="T5" fmla="*/ 30 h 36"/>
                    <a:gd name="T6" fmla="*/ 66 w 66"/>
                    <a:gd name="T7" fmla="*/ 18 h 36"/>
                    <a:gd name="T8" fmla="*/ 66 w 66"/>
                    <a:gd name="T9" fmla="*/ 18 h 36"/>
                    <a:gd name="T10" fmla="*/ 60 w 66"/>
                    <a:gd name="T11" fmla="*/ 12 h 36"/>
                    <a:gd name="T12" fmla="*/ 48 w 66"/>
                    <a:gd name="T13" fmla="*/ 0 h 36"/>
                    <a:gd name="T14" fmla="*/ 30 w 66"/>
                    <a:gd name="T15" fmla="*/ 0 h 36"/>
                    <a:gd name="T16" fmla="*/ 30 w 66"/>
                    <a:gd name="T17" fmla="*/ 0 h 36"/>
                    <a:gd name="T18" fmla="*/ 18 w 66"/>
                    <a:gd name="T19" fmla="*/ 0 h 36"/>
                    <a:gd name="T20" fmla="*/ 6 w 66"/>
                    <a:gd name="T21" fmla="*/ 12 h 36"/>
                    <a:gd name="T22" fmla="*/ 0 w 66"/>
                    <a:gd name="T23" fmla="*/ 18 h 36"/>
                    <a:gd name="T24" fmla="*/ 0 w 66"/>
                    <a:gd name="T25" fmla="*/ 18 h 36"/>
                    <a:gd name="T26" fmla="*/ 6 w 66"/>
                    <a:gd name="T27" fmla="*/ 30 h 36"/>
                    <a:gd name="T28" fmla="*/ 18 w 66"/>
                    <a:gd name="T29" fmla="*/ 36 h 36"/>
                    <a:gd name="T30" fmla="*/ 30 w 66"/>
                    <a:gd name="T31" fmla="*/ 36 h 36"/>
                    <a:gd name="T32" fmla="*/ 30 w 66"/>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36"/>
                    <a:gd name="T53" fmla="*/ 66 w 6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36">
                      <a:moveTo>
                        <a:pt x="30" y="36"/>
                      </a:moveTo>
                      <a:lnTo>
                        <a:pt x="48" y="36"/>
                      </a:lnTo>
                      <a:lnTo>
                        <a:pt x="60" y="30"/>
                      </a:lnTo>
                      <a:lnTo>
                        <a:pt x="66" y="18"/>
                      </a:lnTo>
                      <a:lnTo>
                        <a:pt x="60" y="12"/>
                      </a:lnTo>
                      <a:lnTo>
                        <a:pt x="48" y="0"/>
                      </a:lnTo>
                      <a:lnTo>
                        <a:pt x="30" y="0"/>
                      </a:lnTo>
                      <a:lnTo>
                        <a:pt x="18" y="0"/>
                      </a:lnTo>
                      <a:lnTo>
                        <a:pt x="6" y="12"/>
                      </a:lnTo>
                      <a:lnTo>
                        <a:pt x="0" y="18"/>
                      </a:lnTo>
                      <a:lnTo>
                        <a:pt x="6" y="30"/>
                      </a:lnTo>
                      <a:lnTo>
                        <a:pt x="18" y="36"/>
                      </a:lnTo>
                      <a:lnTo>
                        <a:pt x="30" y="36"/>
                      </a:lnTo>
                      <a:close/>
                    </a:path>
                  </a:pathLst>
                </a:custGeom>
                <a:solidFill>
                  <a:srgbClr val="FA8086"/>
                </a:solidFill>
                <a:ln w="9525">
                  <a:noFill/>
                  <a:round/>
                  <a:headEnd/>
                  <a:tailEnd/>
                </a:ln>
              </p:spPr>
              <p:txBody>
                <a:bodyPr tIns="91440" bIns="91440"/>
                <a:lstStyle/>
                <a:p>
                  <a:endParaRPr lang="en-US"/>
                </a:p>
              </p:txBody>
            </p:sp>
            <p:sp>
              <p:nvSpPr>
                <p:cNvPr id="13873" name="Freeform 116"/>
                <p:cNvSpPr>
                  <a:spLocks/>
                </p:cNvSpPr>
                <p:nvPr/>
              </p:nvSpPr>
              <p:spPr bwMode="auto">
                <a:xfrm>
                  <a:off x="1418" y="2687"/>
                  <a:ext cx="66" cy="36"/>
                </a:xfrm>
                <a:custGeom>
                  <a:avLst/>
                  <a:gdLst>
                    <a:gd name="T0" fmla="*/ 30 w 66"/>
                    <a:gd name="T1" fmla="*/ 36 h 36"/>
                    <a:gd name="T2" fmla="*/ 48 w 66"/>
                    <a:gd name="T3" fmla="*/ 36 h 36"/>
                    <a:gd name="T4" fmla="*/ 60 w 66"/>
                    <a:gd name="T5" fmla="*/ 30 h 36"/>
                    <a:gd name="T6" fmla="*/ 66 w 66"/>
                    <a:gd name="T7" fmla="*/ 18 h 36"/>
                    <a:gd name="T8" fmla="*/ 66 w 66"/>
                    <a:gd name="T9" fmla="*/ 18 h 36"/>
                    <a:gd name="T10" fmla="*/ 60 w 66"/>
                    <a:gd name="T11" fmla="*/ 12 h 36"/>
                    <a:gd name="T12" fmla="*/ 48 w 66"/>
                    <a:gd name="T13" fmla="*/ 0 h 36"/>
                    <a:gd name="T14" fmla="*/ 30 w 66"/>
                    <a:gd name="T15" fmla="*/ 0 h 36"/>
                    <a:gd name="T16" fmla="*/ 30 w 66"/>
                    <a:gd name="T17" fmla="*/ 0 h 36"/>
                    <a:gd name="T18" fmla="*/ 18 w 66"/>
                    <a:gd name="T19" fmla="*/ 0 h 36"/>
                    <a:gd name="T20" fmla="*/ 6 w 66"/>
                    <a:gd name="T21" fmla="*/ 12 h 36"/>
                    <a:gd name="T22" fmla="*/ 0 w 66"/>
                    <a:gd name="T23" fmla="*/ 18 h 36"/>
                    <a:gd name="T24" fmla="*/ 0 w 66"/>
                    <a:gd name="T25" fmla="*/ 18 h 36"/>
                    <a:gd name="T26" fmla="*/ 6 w 66"/>
                    <a:gd name="T27" fmla="*/ 30 h 36"/>
                    <a:gd name="T28" fmla="*/ 18 w 66"/>
                    <a:gd name="T29" fmla="*/ 36 h 36"/>
                    <a:gd name="T30" fmla="*/ 30 w 66"/>
                    <a:gd name="T31" fmla="*/ 36 h 36"/>
                    <a:gd name="T32" fmla="*/ 30 w 66"/>
                    <a:gd name="T33" fmla="*/ 36 h 36"/>
                    <a:gd name="T34" fmla="*/ 30 w 66"/>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6"/>
                    <a:gd name="T55" fmla="*/ 0 h 36"/>
                    <a:gd name="T56" fmla="*/ 66 w 66"/>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6" h="36">
                      <a:moveTo>
                        <a:pt x="30" y="36"/>
                      </a:moveTo>
                      <a:lnTo>
                        <a:pt x="48" y="36"/>
                      </a:lnTo>
                      <a:lnTo>
                        <a:pt x="60" y="30"/>
                      </a:lnTo>
                      <a:lnTo>
                        <a:pt x="66" y="18"/>
                      </a:lnTo>
                      <a:lnTo>
                        <a:pt x="60" y="12"/>
                      </a:lnTo>
                      <a:lnTo>
                        <a:pt x="48" y="0"/>
                      </a:lnTo>
                      <a:lnTo>
                        <a:pt x="30" y="0"/>
                      </a:lnTo>
                      <a:lnTo>
                        <a:pt x="18" y="0"/>
                      </a:lnTo>
                      <a:lnTo>
                        <a:pt x="6" y="12"/>
                      </a:lnTo>
                      <a:lnTo>
                        <a:pt x="0" y="18"/>
                      </a:lnTo>
                      <a:lnTo>
                        <a:pt x="6" y="30"/>
                      </a:lnTo>
                      <a:lnTo>
                        <a:pt x="18" y="36"/>
                      </a:lnTo>
                      <a:lnTo>
                        <a:pt x="30" y="36"/>
                      </a:lnTo>
                    </a:path>
                  </a:pathLst>
                </a:custGeom>
                <a:noFill/>
                <a:ln w="9525">
                  <a:solidFill>
                    <a:srgbClr val="000000"/>
                  </a:solidFill>
                  <a:round/>
                  <a:headEnd/>
                  <a:tailEnd/>
                </a:ln>
              </p:spPr>
              <p:txBody>
                <a:bodyPr tIns="91440" bIns="91440"/>
                <a:lstStyle/>
                <a:p>
                  <a:endParaRPr lang="en-US"/>
                </a:p>
              </p:txBody>
            </p:sp>
            <p:sp>
              <p:nvSpPr>
                <p:cNvPr id="13874" name="Freeform 117"/>
                <p:cNvSpPr>
                  <a:spLocks/>
                </p:cNvSpPr>
                <p:nvPr/>
              </p:nvSpPr>
              <p:spPr bwMode="auto">
                <a:xfrm>
                  <a:off x="1358" y="2705"/>
                  <a:ext cx="60" cy="42"/>
                </a:xfrm>
                <a:custGeom>
                  <a:avLst/>
                  <a:gdLst>
                    <a:gd name="T0" fmla="*/ 36 w 60"/>
                    <a:gd name="T1" fmla="*/ 36 h 42"/>
                    <a:gd name="T2" fmla="*/ 54 w 60"/>
                    <a:gd name="T3" fmla="*/ 30 h 42"/>
                    <a:gd name="T4" fmla="*/ 60 w 60"/>
                    <a:gd name="T5" fmla="*/ 18 h 42"/>
                    <a:gd name="T6" fmla="*/ 60 w 60"/>
                    <a:gd name="T7" fmla="*/ 6 h 42"/>
                    <a:gd name="T8" fmla="*/ 60 w 60"/>
                    <a:gd name="T9" fmla="*/ 6 h 42"/>
                    <a:gd name="T10" fmla="*/ 54 w 60"/>
                    <a:gd name="T11" fmla="*/ 0 h 42"/>
                    <a:gd name="T12" fmla="*/ 36 w 60"/>
                    <a:gd name="T13" fmla="*/ 0 h 42"/>
                    <a:gd name="T14" fmla="*/ 24 w 60"/>
                    <a:gd name="T15" fmla="*/ 0 h 42"/>
                    <a:gd name="T16" fmla="*/ 24 w 60"/>
                    <a:gd name="T17" fmla="*/ 0 h 42"/>
                    <a:gd name="T18" fmla="*/ 6 w 60"/>
                    <a:gd name="T19" fmla="*/ 12 h 42"/>
                    <a:gd name="T20" fmla="*/ 0 w 60"/>
                    <a:gd name="T21" fmla="*/ 18 h 42"/>
                    <a:gd name="T22" fmla="*/ 0 w 60"/>
                    <a:gd name="T23" fmla="*/ 30 h 42"/>
                    <a:gd name="T24" fmla="*/ 0 w 60"/>
                    <a:gd name="T25" fmla="*/ 30 h 42"/>
                    <a:gd name="T26" fmla="*/ 6 w 60"/>
                    <a:gd name="T27" fmla="*/ 36 h 42"/>
                    <a:gd name="T28" fmla="*/ 24 w 60"/>
                    <a:gd name="T29" fmla="*/ 42 h 42"/>
                    <a:gd name="T30" fmla="*/ 36 w 60"/>
                    <a:gd name="T31" fmla="*/ 36 h 42"/>
                    <a:gd name="T32" fmla="*/ 36 w 60"/>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36" y="36"/>
                      </a:moveTo>
                      <a:lnTo>
                        <a:pt x="54" y="30"/>
                      </a:lnTo>
                      <a:lnTo>
                        <a:pt x="60" y="18"/>
                      </a:lnTo>
                      <a:lnTo>
                        <a:pt x="60" y="6"/>
                      </a:lnTo>
                      <a:lnTo>
                        <a:pt x="54" y="0"/>
                      </a:lnTo>
                      <a:lnTo>
                        <a:pt x="36" y="0"/>
                      </a:lnTo>
                      <a:lnTo>
                        <a:pt x="24" y="0"/>
                      </a:lnTo>
                      <a:lnTo>
                        <a:pt x="6" y="12"/>
                      </a:lnTo>
                      <a:lnTo>
                        <a:pt x="0" y="18"/>
                      </a:lnTo>
                      <a:lnTo>
                        <a:pt x="0" y="30"/>
                      </a:lnTo>
                      <a:lnTo>
                        <a:pt x="6" y="36"/>
                      </a:lnTo>
                      <a:lnTo>
                        <a:pt x="24" y="42"/>
                      </a:lnTo>
                      <a:lnTo>
                        <a:pt x="36" y="36"/>
                      </a:lnTo>
                      <a:close/>
                    </a:path>
                  </a:pathLst>
                </a:custGeom>
                <a:solidFill>
                  <a:srgbClr val="FA8086"/>
                </a:solidFill>
                <a:ln w="9525">
                  <a:noFill/>
                  <a:round/>
                  <a:headEnd/>
                  <a:tailEnd/>
                </a:ln>
              </p:spPr>
              <p:txBody>
                <a:bodyPr tIns="91440" bIns="91440"/>
                <a:lstStyle/>
                <a:p>
                  <a:endParaRPr lang="en-US"/>
                </a:p>
              </p:txBody>
            </p:sp>
            <p:sp>
              <p:nvSpPr>
                <p:cNvPr id="13875" name="Freeform 118"/>
                <p:cNvSpPr>
                  <a:spLocks/>
                </p:cNvSpPr>
                <p:nvPr/>
              </p:nvSpPr>
              <p:spPr bwMode="auto">
                <a:xfrm>
                  <a:off x="1358" y="2705"/>
                  <a:ext cx="60" cy="42"/>
                </a:xfrm>
                <a:custGeom>
                  <a:avLst/>
                  <a:gdLst>
                    <a:gd name="T0" fmla="*/ 36 w 60"/>
                    <a:gd name="T1" fmla="*/ 36 h 42"/>
                    <a:gd name="T2" fmla="*/ 54 w 60"/>
                    <a:gd name="T3" fmla="*/ 30 h 42"/>
                    <a:gd name="T4" fmla="*/ 60 w 60"/>
                    <a:gd name="T5" fmla="*/ 18 h 42"/>
                    <a:gd name="T6" fmla="*/ 60 w 60"/>
                    <a:gd name="T7" fmla="*/ 6 h 42"/>
                    <a:gd name="T8" fmla="*/ 60 w 60"/>
                    <a:gd name="T9" fmla="*/ 6 h 42"/>
                    <a:gd name="T10" fmla="*/ 54 w 60"/>
                    <a:gd name="T11" fmla="*/ 0 h 42"/>
                    <a:gd name="T12" fmla="*/ 36 w 60"/>
                    <a:gd name="T13" fmla="*/ 0 h 42"/>
                    <a:gd name="T14" fmla="*/ 24 w 60"/>
                    <a:gd name="T15" fmla="*/ 0 h 42"/>
                    <a:gd name="T16" fmla="*/ 24 w 60"/>
                    <a:gd name="T17" fmla="*/ 0 h 42"/>
                    <a:gd name="T18" fmla="*/ 6 w 60"/>
                    <a:gd name="T19" fmla="*/ 12 h 42"/>
                    <a:gd name="T20" fmla="*/ 0 w 60"/>
                    <a:gd name="T21" fmla="*/ 18 h 42"/>
                    <a:gd name="T22" fmla="*/ 0 w 60"/>
                    <a:gd name="T23" fmla="*/ 30 h 42"/>
                    <a:gd name="T24" fmla="*/ 0 w 60"/>
                    <a:gd name="T25" fmla="*/ 30 h 42"/>
                    <a:gd name="T26" fmla="*/ 6 w 60"/>
                    <a:gd name="T27" fmla="*/ 36 h 42"/>
                    <a:gd name="T28" fmla="*/ 24 w 60"/>
                    <a:gd name="T29" fmla="*/ 42 h 42"/>
                    <a:gd name="T30" fmla="*/ 36 w 60"/>
                    <a:gd name="T31" fmla="*/ 36 h 42"/>
                    <a:gd name="T32" fmla="*/ 36 w 60"/>
                    <a:gd name="T33" fmla="*/ 36 h 42"/>
                    <a:gd name="T34" fmla="*/ 36 w 60"/>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36" y="36"/>
                      </a:moveTo>
                      <a:lnTo>
                        <a:pt x="54" y="30"/>
                      </a:lnTo>
                      <a:lnTo>
                        <a:pt x="60" y="18"/>
                      </a:lnTo>
                      <a:lnTo>
                        <a:pt x="60" y="6"/>
                      </a:lnTo>
                      <a:lnTo>
                        <a:pt x="54" y="0"/>
                      </a:lnTo>
                      <a:lnTo>
                        <a:pt x="36" y="0"/>
                      </a:lnTo>
                      <a:lnTo>
                        <a:pt x="24" y="0"/>
                      </a:lnTo>
                      <a:lnTo>
                        <a:pt x="6" y="12"/>
                      </a:lnTo>
                      <a:lnTo>
                        <a:pt x="0" y="18"/>
                      </a:lnTo>
                      <a:lnTo>
                        <a:pt x="0" y="30"/>
                      </a:lnTo>
                      <a:lnTo>
                        <a:pt x="6" y="36"/>
                      </a:lnTo>
                      <a:lnTo>
                        <a:pt x="24" y="42"/>
                      </a:lnTo>
                      <a:lnTo>
                        <a:pt x="36" y="36"/>
                      </a:lnTo>
                    </a:path>
                  </a:pathLst>
                </a:custGeom>
                <a:noFill/>
                <a:ln w="9525">
                  <a:solidFill>
                    <a:srgbClr val="000000"/>
                  </a:solidFill>
                  <a:round/>
                  <a:headEnd/>
                  <a:tailEnd/>
                </a:ln>
              </p:spPr>
              <p:txBody>
                <a:bodyPr tIns="91440" bIns="91440"/>
                <a:lstStyle/>
                <a:p>
                  <a:endParaRPr lang="en-US"/>
                </a:p>
              </p:txBody>
            </p:sp>
            <p:sp>
              <p:nvSpPr>
                <p:cNvPr id="13876" name="Freeform 119"/>
                <p:cNvSpPr>
                  <a:spLocks/>
                </p:cNvSpPr>
                <p:nvPr/>
              </p:nvSpPr>
              <p:spPr bwMode="auto">
                <a:xfrm>
                  <a:off x="1310" y="2735"/>
                  <a:ext cx="54" cy="54"/>
                </a:xfrm>
                <a:custGeom>
                  <a:avLst/>
                  <a:gdLst>
                    <a:gd name="T0" fmla="*/ 42 w 54"/>
                    <a:gd name="T1" fmla="*/ 42 h 54"/>
                    <a:gd name="T2" fmla="*/ 54 w 54"/>
                    <a:gd name="T3" fmla="*/ 30 h 54"/>
                    <a:gd name="T4" fmla="*/ 54 w 54"/>
                    <a:gd name="T5" fmla="*/ 18 h 54"/>
                    <a:gd name="T6" fmla="*/ 48 w 54"/>
                    <a:gd name="T7" fmla="*/ 6 h 54"/>
                    <a:gd name="T8" fmla="*/ 48 w 54"/>
                    <a:gd name="T9" fmla="*/ 6 h 54"/>
                    <a:gd name="T10" fmla="*/ 42 w 54"/>
                    <a:gd name="T11" fmla="*/ 0 h 54"/>
                    <a:gd name="T12" fmla="*/ 24 w 54"/>
                    <a:gd name="T13" fmla="*/ 6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2" y="42"/>
                      </a:moveTo>
                      <a:lnTo>
                        <a:pt x="54" y="30"/>
                      </a:lnTo>
                      <a:lnTo>
                        <a:pt x="54" y="18"/>
                      </a:lnTo>
                      <a:lnTo>
                        <a:pt x="48" y="6"/>
                      </a:lnTo>
                      <a:lnTo>
                        <a:pt x="42" y="0"/>
                      </a:lnTo>
                      <a:lnTo>
                        <a:pt x="24" y="6"/>
                      </a:lnTo>
                      <a:lnTo>
                        <a:pt x="12" y="12"/>
                      </a:lnTo>
                      <a:lnTo>
                        <a:pt x="0" y="24"/>
                      </a:lnTo>
                      <a:lnTo>
                        <a:pt x="0" y="42"/>
                      </a:lnTo>
                      <a:lnTo>
                        <a:pt x="6" y="48"/>
                      </a:lnTo>
                      <a:lnTo>
                        <a:pt x="12" y="54"/>
                      </a:lnTo>
                      <a:lnTo>
                        <a:pt x="30" y="48"/>
                      </a:lnTo>
                      <a:lnTo>
                        <a:pt x="42" y="42"/>
                      </a:lnTo>
                      <a:close/>
                    </a:path>
                  </a:pathLst>
                </a:custGeom>
                <a:solidFill>
                  <a:srgbClr val="FA8086"/>
                </a:solidFill>
                <a:ln w="9525">
                  <a:noFill/>
                  <a:round/>
                  <a:headEnd/>
                  <a:tailEnd/>
                </a:ln>
              </p:spPr>
              <p:txBody>
                <a:bodyPr tIns="91440" bIns="91440"/>
                <a:lstStyle/>
                <a:p>
                  <a:endParaRPr lang="en-US"/>
                </a:p>
              </p:txBody>
            </p:sp>
            <p:sp>
              <p:nvSpPr>
                <p:cNvPr id="13877" name="Freeform 120"/>
                <p:cNvSpPr>
                  <a:spLocks/>
                </p:cNvSpPr>
                <p:nvPr/>
              </p:nvSpPr>
              <p:spPr bwMode="auto">
                <a:xfrm>
                  <a:off x="1310" y="2735"/>
                  <a:ext cx="54" cy="54"/>
                </a:xfrm>
                <a:custGeom>
                  <a:avLst/>
                  <a:gdLst>
                    <a:gd name="T0" fmla="*/ 42 w 54"/>
                    <a:gd name="T1" fmla="*/ 42 h 54"/>
                    <a:gd name="T2" fmla="*/ 54 w 54"/>
                    <a:gd name="T3" fmla="*/ 30 h 54"/>
                    <a:gd name="T4" fmla="*/ 54 w 54"/>
                    <a:gd name="T5" fmla="*/ 18 h 54"/>
                    <a:gd name="T6" fmla="*/ 48 w 54"/>
                    <a:gd name="T7" fmla="*/ 6 h 54"/>
                    <a:gd name="T8" fmla="*/ 48 w 54"/>
                    <a:gd name="T9" fmla="*/ 6 h 54"/>
                    <a:gd name="T10" fmla="*/ 42 w 54"/>
                    <a:gd name="T11" fmla="*/ 0 h 54"/>
                    <a:gd name="T12" fmla="*/ 24 w 54"/>
                    <a:gd name="T13" fmla="*/ 6 h 54"/>
                    <a:gd name="T14" fmla="*/ 12 w 54"/>
                    <a:gd name="T15" fmla="*/ 12 h 54"/>
                    <a:gd name="T16" fmla="*/ 12 w 54"/>
                    <a:gd name="T17" fmla="*/ 12 h 54"/>
                    <a:gd name="T18" fmla="*/ 0 w 54"/>
                    <a:gd name="T19" fmla="*/ 24 h 54"/>
                    <a:gd name="T20" fmla="*/ 0 w 54"/>
                    <a:gd name="T21" fmla="*/ 42 h 54"/>
                    <a:gd name="T22" fmla="*/ 6 w 54"/>
                    <a:gd name="T23" fmla="*/ 48 h 54"/>
                    <a:gd name="T24" fmla="*/ 6 w 54"/>
                    <a:gd name="T25" fmla="*/ 48 h 54"/>
                    <a:gd name="T26" fmla="*/ 12 w 54"/>
                    <a:gd name="T27" fmla="*/ 54 h 54"/>
                    <a:gd name="T28" fmla="*/ 30 w 54"/>
                    <a:gd name="T29" fmla="*/ 48 h 54"/>
                    <a:gd name="T30" fmla="*/ 42 w 54"/>
                    <a:gd name="T31" fmla="*/ 42 h 54"/>
                    <a:gd name="T32" fmla="*/ 42 w 54"/>
                    <a:gd name="T33" fmla="*/ 42 h 54"/>
                    <a:gd name="T34" fmla="*/ 42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2" y="42"/>
                      </a:moveTo>
                      <a:lnTo>
                        <a:pt x="54" y="30"/>
                      </a:lnTo>
                      <a:lnTo>
                        <a:pt x="54" y="18"/>
                      </a:lnTo>
                      <a:lnTo>
                        <a:pt x="48" y="6"/>
                      </a:lnTo>
                      <a:lnTo>
                        <a:pt x="42" y="0"/>
                      </a:lnTo>
                      <a:lnTo>
                        <a:pt x="24" y="6"/>
                      </a:lnTo>
                      <a:lnTo>
                        <a:pt x="12" y="12"/>
                      </a:lnTo>
                      <a:lnTo>
                        <a:pt x="0" y="24"/>
                      </a:lnTo>
                      <a:lnTo>
                        <a:pt x="0" y="42"/>
                      </a:lnTo>
                      <a:lnTo>
                        <a:pt x="6" y="48"/>
                      </a:lnTo>
                      <a:lnTo>
                        <a:pt x="12" y="54"/>
                      </a:lnTo>
                      <a:lnTo>
                        <a:pt x="30" y="48"/>
                      </a:lnTo>
                      <a:lnTo>
                        <a:pt x="42" y="42"/>
                      </a:lnTo>
                    </a:path>
                  </a:pathLst>
                </a:custGeom>
                <a:noFill/>
                <a:ln w="9525">
                  <a:solidFill>
                    <a:srgbClr val="000000"/>
                  </a:solidFill>
                  <a:round/>
                  <a:headEnd/>
                  <a:tailEnd/>
                </a:ln>
              </p:spPr>
              <p:txBody>
                <a:bodyPr tIns="91440" bIns="91440"/>
                <a:lstStyle/>
                <a:p>
                  <a:endParaRPr lang="en-US"/>
                </a:p>
              </p:txBody>
            </p:sp>
            <p:sp>
              <p:nvSpPr>
                <p:cNvPr id="13878" name="Freeform 121"/>
                <p:cNvSpPr>
                  <a:spLocks/>
                </p:cNvSpPr>
                <p:nvPr/>
              </p:nvSpPr>
              <p:spPr bwMode="auto">
                <a:xfrm>
                  <a:off x="1286" y="2789"/>
                  <a:ext cx="42" cy="54"/>
                </a:xfrm>
                <a:custGeom>
                  <a:avLst/>
                  <a:gdLst>
                    <a:gd name="T0" fmla="*/ 36 w 42"/>
                    <a:gd name="T1" fmla="*/ 36 h 54"/>
                    <a:gd name="T2" fmla="*/ 42 w 42"/>
                    <a:gd name="T3" fmla="*/ 18 h 54"/>
                    <a:gd name="T4" fmla="*/ 42 w 42"/>
                    <a:gd name="T5" fmla="*/ 6 h 54"/>
                    <a:gd name="T6" fmla="*/ 30 w 42"/>
                    <a:gd name="T7" fmla="*/ 0 h 54"/>
                    <a:gd name="T8" fmla="*/ 30 w 42"/>
                    <a:gd name="T9" fmla="*/ 0 h 54"/>
                    <a:gd name="T10" fmla="*/ 18 w 42"/>
                    <a:gd name="T11" fmla="*/ 0 h 54"/>
                    <a:gd name="T12" fmla="*/ 12 w 42"/>
                    <a:gd name="T13" fmla="*/ 6 h 54"/>
                    <a:gd name="T14" fmla="*/ 0 w 42"/>
                    <a:gd name="T15" fmla="*/ 18 h 54"/>
                    <a:gd name="T16" fmla="*/ 0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36" y="36"/>
                      </a:moveTo>
                      <a:lnTo>
                        <a:pt x="42" y="18"/>
                      </a:lnTo>
                      <a:lnTo>
                        <a:pt x="42" y="6"/>
                      </a:lnTo>
                      <a:lnTo>
                        <a:pt x="30" y="0"/>
                      </a:lnTo>
                      <a:lnTo>
                        <a:pt x="18" y="0"/>
                      </a:lnTo>
                      <a:lnTo>
                        <a:pt x="12" y="6"/>
                      </a:lnTo>
                      <a:lnTo>
                        <a:pt x="0" y="18"/>
                      </a:lnTo>
                      <a:lnTo>
                        <a:pt x="0" y="36"/>
                      </a:lnTo>
                      <a:lnTo>
                        <a:pt x="0" y="48"/>
                      </a:lnTo>
                      <a:lnTo>
                        <a:pt x="6" y="54"/>
                      </a:lnTo>
                      <a:lnTo>
                        <a:pt x="18" y="54"/>
                      </a:lnTo>
                      <a:lnTo>
                        <a:pt x="30" y="48"/>
                      </a:lnTo>
                      <a:lnTo>
                        <a:pt x="36" y="36"/>
                      </a:lnTo>
                      <a:close/>
                    </a:path>
                  </a:pathLst>
                </a:custGeom>
                <a:solidFill>
                  <a:srgbClr val="FA8086"/>
                </a:solidFill>
                <a:ln w="9525">
                  <a:noFill/>
                  <a:round/>
                  <a:headEnd/>
                  <a:tailEnd/>
                </a:ln>
              </p:spPr>
              <p:txBody>
                <a:bodyPr tIns="91440" bIns="91440"/>
                <a:lstStyle/>
                <a:p>
                  <a:endParaRPr lang="en-US"/>
                </a:p>
              </p:txBody>
            </p:sp>
            <p:sp>
              <p:nvSpPr>
                <p:cNvPr id="13879" name="Freeform 122"/>
                <p:cNvSpPr>
                  <a:spLocks/>
                </p:cNvSpPr>
                <p:nvPr/>
              </p:nvSpPr>
              <p:spPr bwMode="auto">
                <a:xfrm>
                  <a:off x="1286" y="2789"/>
                  <a:ext cx="42" cy="54"/>
                </a:xfrm>
                <a:custGeom>
                  <a:avLst/>
                  <a:gdLst>
                    <a:gd name="T0" fmla="*/ 36 w 42"/>
                    <a:gd name="T1" fmla="*/ 36 h 54"/>
                    <a:gd name="T2" fmla="*/ 42 w 42"/>
                    <a:gd name="T3" fmla="*/ 18 h 54"/>
                    <a:gd name="T4" fmla="*/ 42 w 42"/>
                    <a:gd name="T5" fmla="*/ 6 h 54"/>
                    <a:gd name="T6" fmla="*/ 30 w 42"/>
                    <a:gd name="T7" fmla="*/ 0 h 54"/>
                    <a:gd name="T8" fmla="*/ 30 w 42"/>
                    <a:gd name="T9" fmla="*/ 0 h 54"/>
                    <a:gd name="T10" fmla="*/ 18 w 42"/>
                    <a:gd name="T11" fmla="*/ 0 h 54"/>
                    <a:gd name="T12" fmla="*/ 12 w 42"/>
                    <a:gd name="T13" fmla="*/ 6 h 54"/>
                    <a:gd name="T14" fmla="*/ 0 w 42"/>
                    <a:gd name="T15" fmla="*/ 18 h 54"/>
                    <a:gd name="T16" fmla="*/ 0 w 42"/>
                    <a:gd name="T17" fmla="*/ 18 h 54"/>
                    <a:gd name="T18" fmla="*/ 0 w 42"/>
                    <a:gd name="T19" fmla="*/ 36 h 54"/>
                    <a:gd name="T20" fmla="*/ 0 w 42"/>
                    <a:gd name="T21" fmla="*/ 48 h 54"/>
                    <a:gd name="T22" fmla="*/ 6 w 42"/>
                    <a:gd name="T23" fmla="*/ 54 h 54"/>
                    <a:gd name="T24" fmla="*/ 6 w 42"/>
                    <a:gd name="T25" fmla="*/ 54 h 54"/>
                    <a:gd name="T26" fmla="*/ 18 w 42"/>
                    <a:gd name="T27" fmla="*/ 54 h 54"/>
                    <a:gd name="T28" fmla="*/ 30 w 42"/>
                    <a:gd name="T29" fmla="*/ 48 h 54"/>
                    <a:gd name="T30" fmla="*/ 36 w 42"/>
                    <a:gd name="T31" fmla="*/ 36 h 54"/>
                    <a:gd name="T32" fmla="*/ 36 w 42"/>
                    <a:gd name="T33" fmla="*/ 36 h 54"/>
                    <a:gd name="T34" fmla="*/ 36 w 42"/>
                    <a:gd name="T35" fmla="*/ 3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36" y="36"/>
                      </a:moveTo>
                      <a:lnTo>
                        <a:pt x="42" y="18"/>
                      </a:lnTo>
                      <a:lnTo>
                        <a:pt x="42" y="6"/>
                      </a:lnTo>
                      <a:lnTo>
                        <a:pt x="30" y="0"/>
                      </a:lnTo>
                      <a:lnTo>
                        <a:pt x="18" y="0"/>
                      </a:lnTo>
                      <a:lnTo>
                        <a:pt x="12" y="6"/>
                      </a:lnTo>
                      <a:lnTo>
                        <a:pt x="0" y="18"/>
                      </a:lnTo>
                      <a:lnTo>
                        <a:pt x="0" y="36"/>
                      </a:lnTo>
                      <a:lnTo>
                        <a:pt x="0" y="48"/>
                      </a:lnTo>
                      <a:lnTo>
                        <a:pt x="6" y="54"/>
                      </a:lnTo>
                      <a:lnTo>
                        <a:pt x="18" y="54"/>
                      </a:lnTo>
                      <a:lnTo>
                        <a:pt x="30" y="48"/>
                      </a:lnTo>
                      <a:lnTo>
                        <a:pt x="36" y="36"/>
                      </a:lnTo>
                    </a:path>
                  </a:pathLst>
                </a:custGeom>
                <a:noFill/>
                <a:ln w="9525">
                  <a:solidFill>
                    <a:srgbClr val="000000"/>
                  </a:solidFill>
                  <a:round/>
                  <a:headEnd/>
                  <a:tailEnd/>
                </a:ln>
              </p:spPr>
              <p:txBody>
                <a:bodyPr tIns="91440" bIns="91440"/>
                <a:lstStyle/>
                <a:p>
                  <a:endParaRPr lang="en-US"/>
                </a:p>
              </p:txBody>
            </p:sp>
            <p:sp>
              <p:nvSpPr>
                <p:cNvPr id="13880" name="Freeform 123"/>
                <p:cNvSpPr>
                  <a:spLocks/>
                </p:cNvSpPr>
                <p:nvPr/>
              </p:nvSpPr>
              <p:spPr bwMode="auto">
                <a:xfrm>
                  <a:off x="1310" y="2825"/>
                  <a:ext cx="42" cy="48"/>
                </a:xfrm>
                <a:custGeom>
                  <a:avLst/>
                  <a:gdLst>
                    <a:gd name="T0" fmla="*/ 42 w 42"/>
                    <a:gd name="T1" fmla="*/ 24 h 48"/>
                    <a:gd name="T2" fmla="*/ 36 w 42"/>
                    <a:gd name="T3" fmla="*/ 12 h 48"/>
                    <a:gd name="T4" fmla="*/ 30 w 42"/>
                    <a:gd name="T5" fmla="*/ 0 h 48"/>
                    <a:gd name="T6" fmla="*/ 24 w 42"/>
                    <a:gd name="T7" fmla="*/ 0 h 48"/>
                    <a:gd name="T8" fmla="*/ 24 w 42"/>
                    <a:gd name="T9" fmla="*/ 0 h 48"/>
                    <a:gd name="T10" fmla="*/ 12 w 42"/>
                    <a:gd name="T11" fmla="*/ 0 h 48"/>
                    <a:gd name="T12" fmla="*/ 6 w 42"/>
                    <a:gd name="T13" fmla="*/ 12 h 48"/>
                    <a:gd name="T14" fmla="*/ 0 w 42"/>
                    <a:gd name="T15" fmla="*/ 24 h 48"/>
                    <a:gd name="T16" fmla="*/ 0 w 42"/>
                    <a:gd name="T17" fmla="*/ 24 h 48"/>
                    <a:gd name="T18" fmla="*/ 6 w 42"/>
                    <a:gd name="T19" fmla="*/ 36 h 48"/>
                    <a:gd name="T20" fmla="*/ 12 w 42"/>
                    <a:gd name="T21" fmla="*/ 48 h 48"/>
                    <a:gd name="T22" fmla="*/ 24 w 42"/>
                    <a:gd name="T23" fmla="*/ 48 h 48"/>
                    <a:gd name="T24" fmla="*/ 24 w 42"/>
                    <a:gd name="T25" fmla="*/ 48 h 48"/>
                    <a:gd name="T26" fmla="*/ 30 w 42"/>
                    <a:gd name="T27" fmla="*/ 48 h 48"/>
                    <a:gd name="T28" fmla="*/ 36 w 42"/>
                    <a:gd name="T29" fmla="*/ 36 h 48"/>
                    <a:gd name="T30" fmla="*/ 42 w 42"/>
                    <a:gd name="T31" fmla="*/ 24 h 48"/>
                    <a:gd name="T32" fmla="*/ 42 w 42"/>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42" y="24"/>
                      </a:moveTo>
                      <a:lnTo>
                        <a:pt x="36" y="12"/>
                      </a:lnTo>
                      <a:lnTo>
                        <a:pt x="30" y="0"/>
                      </a:lnTo>
                      <a:lnTo>
                        <a:pt x="24" y="0"/>
                      </a:lnTo>
                      <a:lnTo>
                        <a:pt x="12" y="0"/>
                      </a:lnTo>
                      <a:lnTo>
                        <a:pt x="6" y="12"/>
                      </a:lnTo>
                      <a:lnTo>
                        <a:pt x="0" y="24"/>
                      </a:lnTo>
                      <a:lnTo>
                        <a:pt x="6" y="36"/>
                      </a:lnTo>
                      <a:lnTo>
                        <a:pt x="12" y="48"/>
                      </a:lnTo>
                      <a:lnTo>
                        <a:pt x="24" y="48"/>
                      </a:lnTo>
                      <a:lnTo>
                        <a:pt x="30" y="48"/>
                      </a:lnTo>
                      <a:lnTo>
                        <a:pt x="36" y="36"/>
                      </a:lnTo>
                      <a:lnTo>
                        <a:pt x="42" y="24"/>
                      </a:lnTo>
                      <a:close/>
                    </a:path>
                  </a:pathLst>
                </a:custGeom>
                <a:solidFill>
                  <a:srgbClr val="FA8086"/>
                </a:solidFill>
                <a:ln w="9525">
                  <a:noFill/>
                  <a:round/>
                  <a:headEnd/>
                  <a:tailEnd/>
                </a:ln>
              </p:spPr>
              <p:txBody>
                <a:bodyPr tIns="91440" bIns="91440"/>
                <a:lstStyle/>
                <a:p>
                  <a:endParaRPr lang="en-US"/>
                </a:p>
              </p:txBody>
            </p:sp>
            <p:sp>
              <p:nvSpPr>
                <p:cNvPr id="13881" name="Freeform 124"/>
                <p:cNvSpPr>
                  <a:spLocks/>
                </p:cNvSpPr>
                <p:nvPr/>
              </p:nvSpPr>
              <p:spPr bwMode="auto">
                <a:xfrm>
                  <a:off x="1310" y="2825"/>
                  <a:ext cx="42" cy="48"/>
                </a:xfrm>
                <a:custGeom>
                  <a:avLst/>
                  <a:gdLst>
                    <a:gd name="T0" fmla="*/ 42 w 42"/>
                    <a:gd name="T1" fmla="*/ 24 h 48"/>
                    <a:gd name="T2" fmla="*/ 36 w 42"/>
                    <a:gd name="T3" fmla="*/ 12 h 48"/>
                    <a:gd name="T4" fmla="*/ 30 w 42"/>
                    <a:gd name="T5" fmla="*/ 0 h 48"/>
                    <a:gd name="T6" fmla="*/ 24 w 42"/>
                    <a:gd name="T7" fmla="*/ 0 h 48"/>
                    <a:gd name="T8" fmla="*/ 24 w 42"/>
                    <a:gd name="T9" fmla="*/ 0 h 48"/>
                    <a:gd name="T10" fmla="*/ 12 w 42"/>
                    <a:gd name="T11" fmla="*/ 0 h 48"/>
                    <a:gd name="T12" fmla="*/ 6 w 42"/>
                    <a:gd name="T13" fmla="*/ 12 h 48"/>
                    <a:gd name="T14" fmla="*/ 0 w 42"/>
                    <a:gd name="T15" fmla="*/ 24 h 48"/>
                    <a:gd name="T16" fmla="*/ 0 w 42"/>
                    <a:gd name="T17" fmla="*/ 24 h 48"/>
                    <a:gd name="T18" fmla="*/ 6 w 42"/>
                    <a:gd name="T19" fmla="*/ 36 h 48"/>
                    <a:gd name="T20" fmla="*/ 12 w 42"/>
                    <a:gd name="T21" fmla="*/ 48 h 48"/>
                    <a:gd name="T22" fmla="*/ 24 w 42"/>
                    <a:gd name="T23" fmla="*/ 48 h 48"/>
                    <a:gd name="T24" fmla="*/ 24 w 42"/>
                    <a:gd name="T25" fmla="*/ 48 h 48"/>
                    <a:gd name="T26" fmla="*/ 30 w 42"/>
                    <a:gd name="T27" fmla="*/ 48 h 48"/>
                    <a:gd name="T28" fmla="*/ 36 w 42"/>
                    <a:gd name="T29" fmla="*/ 36 h 48"/>
                    <a:gd name="T30" fmla="*/ 42 w 42"/>
                    <a:gd name="T31" fmla="*/ 24 h 48"/>
                    <a:gd name="T32" fmla="*/ 42 w 42"/>
                    <a:gd name="T33" fmla="*/ 24 h 48"/>
                    <a:gd name="T34" fmla="*/ 42 w 42"/>
                    <a:gd name="T35" fmla="*/ 2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42" y="24"/>
                      </a:moveTo>
                      <a:lnTo>
                        <a:pt x="36" y="12"/>
                      </a:lnTo>
                      <a:lnTo>
                        <a:pt x="30" y="0"/>
                      </a:lnTo>
                      <a:lnTo>
                        <a:pt x="24" y="0"/>
                      </a:lnTo>
                      <a:lnTo>
                        <a:pt x="12" y="0"/>
                      </a:lnTo>
                      <a:lnTo>
                        <a:pt x="6" y="12"/>
                      </a:lnTo>
                      <a:lnTo>
                        <a:pt x="0" y="24"/>
                      </a:lnTo>
                      <a:lnTo>
                        <a:pt x="6" y="36"/>
                      </a:lnTo>
                      <a:lnTo>
                        <a:pt x="12" y="48"/>
                      </a:lnTo>
                      <a:lnTo>
                        <a:pt x="24" y="48"/>
                      </a:lnTo>
                      <a:lnTo>
                        <a:pt x="30" y="48"/>
                      </a:lnTo>
                      <a:lnTo>
                        <a:pt x="36" y="36"/>
                      </a:lnTo>
                      <a:lnTo>
                        <a:pt x="42" y="24"/>
                      </a:lnTo>
                    </a:path>
                  </a:pathLst>
                </a:custGeom>
                <a:noFill/>
                <a:ln w="9525">
                  <a:solidFill>
                    <a:srgbClr val="000000"/>
                  </a:solidFill>
                  <a:round/>
                  <a:headEnd/>
                  <a:tailEnd/>
                </a:ln>
              </p:spPr>
              <p:txBody>
                <a:bodyPr tIns="91440" bIns="91440"/>
                <a:lstStyle/>
                <a:p>
                  <a:endParaRPr lang="en-US"/>
                </a:p>
              </p:txBody>
            </p:sp>
            <p:sp>
              <p:nvSpPr>
                <p:cNvPr id="13882" name="Freeform 125"/>
                <p:cNvSpPr>
                  <a:spLocks/>
                </p:cNvSpPr>
                <p:nvPr/>
              </p:nvSpPr>
              <p:spPr bwMode="auto">
                <a:xfrm>
                  <a:off x="1316" y="2873"/>
                  <a:ext cx="42" cy="54"/>
                </a:xfrm>
                <a:custGeom>
                  <a:avLst/>
                  <a:gdLst>
                    <a:gd name="T0" fmla="*/ 36 w 42"/>
                    <a:gd name="T1" fmla="*/ 18 h 54"/>
                    <a:gd name="T2" fmla="*/ 30 w 42"/>
                    <a:gd name="T3" fmla="*/ 6 h 54"/>
                    <a:gd name="T4" fmla="*/ 18 w 42"/>
                    <a:gd name="T5" fmla="*/ 0 h 54"/>
                    <a:gd name="T6" fmla="*/ 6 w 42"/>
                    <a:gd name="T7" fmla="*/ 0 h 54"/>
                    <a:gd name="T8" fmla="*/ 6 w 42"/>
                    <a:gd name="T9" fmla="*/ 0 h 54"/>
                    <a:gd name="T10" fmla="*/ 0 w 42"/>
                    <a:gd name="T11" fmla="*/ 6 h 54"/>
                    <a:gd name="T12" fmla="*/ 0 w 42"/>
                    <a:gd name="T13" fmla="*/ 18 h 54"/>
                    <a:gd name="T14" fmla="*/ 0 w 42"/>
                    <a:gd name="T15" fmla="*/ 36 h 54"/>
                    <a:gd name="T16" fmla="*/ 0 w 42"/>
                    <a:gd name="T17" fmla="*/ 36 h 54"/>
                    <a:gd name="T18" fmla="*/ 12 w 42"/>
                    <a:gd name="T19" fmla="*/ 48 h 54"/>
                    <a:gd name="T20" fmla="*/ 18 w 42"/>
                    <a:gd name="T21" fmla="*/ 54 h 54"/>
                    <a:gd name="T22" fmla="*/ 30 w 42"/>
                    <a:gd name="T23" fmla="*/ 54 h 54"/>
                    <a:gd name="T24" fmla="*/ 30 w 42"/>
                    <a:gd name="T25" fmla="*/ 54 h 54"/>
                    <a:gd name="T26" fmla="*/ 36 w 42"/>
                    <a:gd name="T27" fmla="*/ 42 h 54"/>
                    <a:gd name="T28" fmla="*/ 42 w 42"/>
                    <a:gd name="T29" fmla="*/ 30 h 54"/>
                    <a:gd name="T30" fmla="*/ 36 w 42"/>
                    <a:gd name="T31" fmla="*/ 18 h 54"/>
                    <a:gd name="T32" fmla="*/ 36 w 42"/>
                    <a:gd name="T33" fmla="*/ 1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36" y="18"/>
                      </a:moveTo>
                      <a:lnTo>
                        <a:pt x="30" y="6"/>
                      </a:lnTo>
                      <a:lnTo>
                        <a:pt x="18" y="0"/>
                      </a:lnTo>
                      <a:lnTo>
                        <a:pt x="6" y="0"/>
                      </a:lnTo>
                      <a:lnTo>
                        <a:pt x="0" y="6"/>
                      </a:lnTo>
                      <a:lnTo>
                        <a:pt x="0" y="18"/>
                      </a:lnTo>
                      <a:lnTo>
                        <a:pt x="0" y="36"/>
                      </a:lnTo>
                      <a:lnTo>
                        <a:pt x="12" y="48"/>
                      </a:lnTo>
                      <a:lnTo>
                        <a:pt x="18" y="54"/>
                      </a:lnTo>
                      <a:lnTo>
                        <a:pt x="30" y="54"/>
                      </a:lnTo>
                      <a:lnTo>
                        <a:pt x="36" y="42"/>
                      </a:lnTo>
                      <a:lnTo>
                        <a:pt x="42" y="30"/>
                      </a:lnTo>
                      <a:lnTo>
                        <a:pt x="36" y="18"/>
                      </a:lnTo>
                      <a:close/>
                    </a:path>
                  </a:pathLst>
                </a:custGeom>
                <a:solidFill>
                  <a:srgbClr val="FA8086"/>
                </a:solidFill>
                <a:ln w="9525">
                  <a:noFill/>
                  <a:round/>
                  <a:headEnd/>
                  <a:tailEnd/>
                </a:ln>
              </p:spPr>
              <p:txBody>
                <a:bodyPr tIns="91440" bIns="91440"/>
                <a:lstStyle/>
                <a:p>
                  <a:endParaRPr lang="en-US"/>
                </a:p>
              </p:txBody>
            </p:sp>
            <p:sp>
              <p:nvSpPr>
                <p:cNvPr id="13883" name="Freeform 126"/>
                <p:cNvSpPr>
                  <a:spLocks/>
                </p:cNvSpPr>
                <p:nvPr/>
              </p:nvSpPr>
              <p:spPr bwMode="auto">
                <a:xfrm>
                  <a:off x="1316" y="2873"/>
                  <a:ext cx="42" cy="54"/>
                </a:xfrm>
                <a:custGeom>
                  <a:avLst/>
                  <a:gdLst>
                    <a:gd name="T0" fmla="*/ 36 w 42"/>
                    <a:gd name="T1" fmla="*/ 18 h 54"/>
                    <a:gd name="T2" fmla="*/ 30 w 42"/>
                    <a:gd name="T3" fmla="*/ 6 h 54"/>
                    <a:gd name="T4" fmla="*/ 18 w 42"/>
                    <a:gd name="T5" fmla="*/ 0 h 54"/>
                    <a:gd name="T6" fmla="*/ 6 w 42"/>
                    <a:gd name="T7" fmla="*/ 0 h 54"/>
                    <a:gd name="T8" fmla="*/ 6 w 42"/>
                    <a:gd name="T9" fmla="*/ 0 h 54"/>
                    <a:gd name="T10" fmla="*/ 0 w 42"/>
                    <a:gd name="T11" fmla="*/ 6 h 54"/>
                    <a:gd name="T12" fmla="*/ 0 w 42"/>
                    <a:gd name="T13" fmla="*/ 18 h 54"/>
                    <a:gd name="T14" fmla="*/ 0 w 42"/>
                    <a:gd name="T15" fmla="*/ 36 h 54"/>
                    <a:gd name="T16" fmla="*/ 0 w 42"/>
                    <a:gd name="T17" fmla="*/ 36 h 54"/>
                    <a:gd name="T18" fmla="*/ 12 w 42"/>
                    <a:gd name="T19" fmla="*/ 48 h 54"/>
                    <a:gd name="T20" fmla="*/ 18 w 42"/>
                    <a:gd name="T21" fmla="*/ 54 h 54"/>
                    <a:gd name="T22" fmla="*/ 30 w 42"/>
                    <a:gd name="T23" fmla="*/ 54 h 54"/>
                    <a:gd name="T24" fmla="*/ 30 w 42"/>
                    <a:gd name="T25" fmla="*/ 54 h 54"/>
                    <a:gd name="T26" fmla="*/ 36 w 42"/>
                    <a:gd name="T27" fmla="*/ 42 h 54"/>
                    <a:gd name="T28" fmla="*/ 42 w 42"/>
                    <a:gd name="T29" fmla="*/ 30 h 54"/>
                    <a:gd name="T30" fmla="*/ 36 w 42"/>
                    <a:gd name="T31" fmla="*/ 18 h 54"/>
                    <a:gd name="T32" fmla="*/ 36 w 42"/>
                    <a:gd name="T33" fmla="*/ 18 h 54"/>
                    <a:gd name="T34" fmla="*/ 36 w 42"/>
                    <a:gd name="T35" fmla="*/ 1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36" y="18"/>
                      </a:moveTo>
                      <a:lnTo>
                        <a:pt x="30" y="6"/>
                      </a:lnTo>
                      <a:lnTo>
                        <a:pt x="18" y="0"/>
                      </a:lnTo>
                      <a:lnTo>
                        <a:pt x="6" y="0"/>
                      </a:lnTo>
                      <a:lnTo>
                        <a:pt x="0" y="6"/>
                      </a:lnTo>
                      <a:lnTo>
                        <a:pt x="0" y="18"/>
                      </a:lnTo>
                      <a:lnTo>
                        <a:pt x="0" y="36"/>
                      </a:lnTo>
                      <a:lnTo>
                        <a:pt x="12" y="48"/>
                      </a:lnTo>
                      <a:lnTo>
                        <a:pt x="18" y="54"/>
                      </a:lnTo>
                      <a:lnTo>
                        <a:pt x="30" y="54"/>
                      </a:lnTo>
                      <a:lnTo>
                        <a:pt x="36" y="42"/>
                      </a:lnTo>
                      <a:lnTo>
                        <a:pt x="42" y="30"/>
                      </a:lnTo>
                      <a:lnTo>
                        <a:pt x="36" y="18"/>
                      </a:lnTo>
                    </a:path>
                  </a:pathLst>
                </a:custGeom>
                <a:noFill/>
                <a:ln w="9525">
                  <a:solidFill>
                    <a:srgbClr val="000000"/>
                  </a:solidFill>
                  <a:round/>
                  <a:headEnd/>
                  <a:tailEnd/>
                </a:ln>
              </p:spPr>
              <p:txBody>
                <a:bodyPr tIns="91440" bIns="91440"/>
                <a:lstStyle/>
                <a:p>
                  <a:endParaRPr lang="en-US"/>
                </a:p>
              </p:txBody>
            </p:sp>
            <p:sp>
              <p:nvSpPr>
                <p:cNvPr id="13884" name="Freeform 127"/>
                <p:cNvSpPr>
                  <a:spLocks/>
                </p:cNvSpPr>
                <p:nvPr/>
              </p:nvSpPr>
              <p:spPr bwMode="auto">
                <a:xfrm>
                  <a:off x="1334" y="2921"/>
                  <a:ext cx="48" cy="48"/>
                </a:xfrm>
                <a:custGeom>
                  <a:avLst/>
                  <a:gdLst>
                    <a:gd name="T0" fmla="*/ 36 w 48"/>
                    <a:gd name="T1" fmla="*/ 12 h 48"/>
                    <a:gd name="T2" fmla="*/ 24 w 48"/>
                    <a:gd name="T3" fmla="*/ 0 h 48"/>
                    <a:gd name="T4" fmla="*/ 12 w 48"/>
                    <a:gd name="T5" fmla="*/ 0 h 48"/>
                    <a:gd name="T6" fmla="*/ 6 w 48"/>
                    <a:gd name="T7" fmla="*/ 6 h 48"/>
                    <a:gd name="T8" fmla="*/ 6 w 48"/>
                    <a:gd name="T9" fmla="*/ 6 h 48"/>
                    <a:gd name="T10" fmla="*/ 0 w 48"/>
                    <a:gd name="T11" fmla="*/ 12 h 48"/>
                    <a:gd name="T12" fmla="*/ 0 w 48"/>
                    <a:gd name="T13" fmla="*/ 24 h 48"/>
                    <a:gd name="T14" fmla="*/ 12 w 48"/>
                    <a:gd name="T15" fmla="*/ 36 h 48"/>
                    <a:gd name="T16" fmla="*/ 12 w 48"/>
                    <a:gd name="T17" fmla="*/ 36 h 48"/>
                    <a:gd name="T18" fmla="*/ 24 w 48"/>
                    <a:gd name="T19" fmla="*/ 42 h 48"/>
                    <a:gd name="T20" fmla="*/ 36 w 48"/>
                    <a:gd name="T21" fmla="*/ 48 h 48"/>
                    <a:gd name="T22" fmla="*/ 42 w 48"/>
                    <a:gd name="T23" fmla="*/ 42 h 48"/>
                    <a:gd name="T24" fmla="*/ 42 w 48"/>
                    <a:gd name="T25" fmla="*/ 42 h 48"/>
                    <a:gd name="T26" fmla="*/ 48 w 48"/>
                    <a:gd name="T27" fmla="*/ 36 h 48"/>
                    <a:gd name="T28" fmla="*/ 48 w 48"/>
                    <a:gd name="T29" fmla="*/ 24 h 48"/>
                    <a:gd name="T30" fmla="*/ 36 w 48"/>
                    <a:gd name="T31" fmla="*/ 12 h 48"/>
                    <a:gd name="T32" fmla="*/ 36 w 48"/>
                    <a:gd name="T33" fmla="*/ 1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6" y="12"/>
                      </a:moveTo>
                      <a:lnTo>
                        <a:pt x="24" y="0"/>
                      </a:lnTo>
                      <a:lnTo>
                        <a:pt x="12" y="0"/>
                      </a:lnTo>
                      <a:lnTo>
                        <a:pt x="6" y="6"/>
                      </a:lnTo>
                      <a:lnTo>
                        <a:pt x="0" y="12"/>
                      </a:lnTo>
                      <a:lnTo>
                        <a:pt x="0" y="24"/>
                      </a:lnTo>
                      <a:lnTo>
                        <a:pt x="12" y="36"/>
                      </a:lnTo>
                      <a:lnTo>
                        <a:pt x="24" y="42"/>
                      </a:lnTo>
                      <a:lnTo>
                        <a:pt x="36" y="48"/>
                      </a:lnTo>
                      <a:lnTo>
                        <a:pt x="42" y="42"/>
                      </a:lnTo>
                      <a:lnTo>
                        <a:pt x="48" y="36"/>
                      </a:lnTo>
                      <a:lnTo>
                        <a:pt x="48" y="24"/>
                      </a:lnTo>
                      <a:lnTo>
                        <a:pt x="36" y="12"/>
                      </a:lnTo>
                      <a:close/>
                    </a:path>
                  </a:pathLst>
                </a:custGeom>
                <a:solidFill>
                  <a:srgbClr val="FA8086"/>
                </a:solidFill>
                <a:ln w="9525">
                  <a:noFill/>
                  <a:round/>
                  <a:headEnd/>
                  <a:tailEnd/>
                </a:ln>
              </p:spPr>
              <p:txBody>
                <a:bodyPr tIns="91440" bIns="91440"/>
                <a:lstStyle/>
                <a:p>
                  <a:endParaRPr lang="en-US"/>
                </a:p>
              </p:txBody>
            </p:sp>
            <p:sp>
              <p:nvSpPr>
                <p:cNvPr id="13885" name="Freeform 128"/>
                <p:cNvSpPr>
                  <a:spLocks/>
                </p:cNvSpPr>
                <p:nvPr/>
              </p:nvSpPr>
              <p:spPr bwMode="auto">
                <a:xfrm>
                  <a:off x="1334" y="2921"/>
                  <a:ext cx="48" cy="48"/>
                </a:xfrm>
                <a:custGeom>
                  <a:avLst/>
                  <a:gdLst>
                    <a:gd name="T0" fmla="*/ 36 w 48"/>
                    <a:gd name="T1" fmla="*/ 12 h 48"/>
                    <a:gd name="T2" fmla="*/ 24 w 48"/>
                    <a:gd name="T3" fmla="*/ 0 h 48"/>
                    <a:gd name="T4" fmla="*/ 12 w 48"/>
                    <a:gd name="T5" fmla="*/ 0 h 48"/>
                    <a:gd name="T6" fmla="*/ 6 w 48"/>
                    <a:gd name="T7" fmla="*/ 6 h 48"/>
                    <a:gd name="T8" fmla="*/ 6 w 48"/>
                    <a:gd name="T9" fmla="*/ 6 h 48"/>
                    <a:gd name="T10" fmla="*/ 0 w 48"/>
                    <a:gd name="T11" fmla="*/ 12 h 48"/>
                    <a:gd name="T12" fmla="*/ 0 w 48"/>
                    <a:gd name="T13" fmla="*/ 24 h 48"/>
                    <a:gd name="T14" fmla="*/ 12 w 48"/>
                    <a:gd name="T15" fmla="*/ 36 h 48"/>
                    <a:gd name="T16" fmla="*/ 12 w 48"/>
                    <a:gd name="T17" fmla="*/ 36 h 48"/>
                    <a:gd name="T18" fmla="*/ 24 w 48"/>
                    <a:gd name="T19" fmla="*/ 42 h 48"/>
                    <a:gd name="T20" fmla="*/ 36 w 48"/>
                    <a:gd name="T21" fmla="*/ 48 h 48"/>
                    <a:gd name="T22" fmla="*/ 42 w 48"/>
                    <a:gd name="T23" fmla="*/ 42 h 48"/>
                    <a:gd name="T24" fmla="*/ 42 w 48"/>
                    <a:gd name="T25" fmla="*/ 42 h 48"/>
                    <a:gd name="T26" fmla="*/ 48 w 48"/>
                    <a:gd name="T27" fmla="*/ 36 h 48"/>
                    <a:gd name="T28" fmla="*/ 48 w 48"/>
                    <a:gd name="T29" fmla="*/ 24 h 48"/>
                    <a:gd name="T30" fmla="*/ 36 w 48"/>
                    <a:gd name="T31" fmla="*/ 12 h 48"/>
                    <a:gd name="T32" fmla="*/ 36 w 48"/>
                    <a:gd name="T33" fmla="*/ 12 h 48"/>
                    <a:gd name="T34" fmla="*/ 36 w 48"/>
                    <a:gd name="T35" fmla="*/ 1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36" y="12"/>
                      </a:moveTo>
                      <a:lnTo>
                        <a:pt x="24" y="0"/>
                      </a:lnTo>
                      <a:lnTo>
                        <a:pt x="12" y="0"/>
                      </a:lnTo>
                      <a:lnTo>
                        <a:pt x="6" y="6"/>
                      </a:lnTo>
                      <a:lnTo>
                        <a:pt x="0" y="12"/>
                      </a:lnTo>
                      <a:lnTo>
                        <a:pt x="0" y="24"/>
                      </a:lnTo>
                      <a:lnTo>
                        <a:pt x="12" y="36"/>
                      </a:lnTo>
                      <a:lnTo>
                        <a:pt x="24" y="42"/>
                      </a:lnTo>
                      <a:lnTo>
                        <a:pt x="36" y="48"/>
                      </a:lnTo>
                      <a:lnTo>
                        <a:pt x="42" y="42"/>
                      </a:lnTo>
                      <a:lnTo>
                        <a:pt x="48" y="36"/>
                      </a:lnTo>
                      <a:lnTo>
                        <a:pt x="48" y="24"/>
                      </a:lnTo>
                      <a:lnTo>
                        <a:pt x="36" y="12"/>
                      </a:lnTo>
                    </a:path>
                  </a:pathLst>
                </a:custGeom>
                <a:noFill/>
                <a:ln w="9525">
                  <a:solidFill>
                    <a:srgbClr val="000000"/>
                  </a:solidFill>
                  <a:round/>
                  <a:headEnd/>
                  <a:tailEnd/>
                </a:ln>
              </p:spPr>
              <p:txBody>
                <a:bodyPr tIns="91440" bIns="91440"/>
                <a:lstStyle/>
                <a:p>
                  <a:endParaRPr lang="en-US"/>
                </a:p>
              </p:txBody>
            </p:sp>
            <p:sp>
              <p:nvSpPr>
                <p:cNvPr id="13886" name="Freeform 129"/>
                <p:cNvSpPr>
                  <a:spLocks/>
                </p:cNvSpPr>
                <p:nvPr/>
              </p:nvSpPr>
              <p:spPr bwMode="auto">
                <a:xfrm>
                  <a:off x="1370" y="2957"/>
                  <a:ext cx="54" cy="42"/>
                </a:xfrm>
                <a:custGeom>
                  <a:avLst/>
                  <a:gdLst>
                    <a:gd name="T0" fmla="*/ 36 w 54"/>
                    <a:gd name="T1" fmla="*/ 6 h 42"/>
                    <a:gd name="T2" fmla="*/ 24 w 54"/>
                    <a:gd name="T3" fmla="*/ 0 h 42"/>
                    <a:gd name="T4" fmla="*/ 12 w 54"/>
                    <a:gd name="T5" fmla="*/ 6 h 42"/>
                    <a:gd name="T6" fmla="*/ 0 w 54"/>
                    <a:gd name="T7" fmla="*/ 12 h 42"/>
                    <a:gd name="T8" fmla="*/ 0 w 54"/>
                    <a:gd name="T9" fmla="*/ 12 h 42"/>
                    <a:gd name="T10" fmla="*/ 0 w 54"/>
                    <a:gd name="T11" fmla="*/ 18 h 42"/>
                    <a:gd name="T12" fmla="*/ 12 w 54"/>
                    <a:gd name="T13" fmla="*/ 30 h 42"/>
                    <a:gd name="T14" fmla="*/ 24 w 54"/>
                    <a:gd name="T15" fmla="*/ 36 h 42"/>
                    <a:gd name="T16" fmla="*/ 24 w 54"/>
                    <a:gd name="T17" fmla="*/ 36 h 42"/>
                    <a:gd name="T18" fmla="*/ 36 w 54"/>
                    <a:gd name="T19" fmla="*/ 42 h 42"/>
                    <a:gd name="T20" fmla="*/ 48 w 54"/>
                    <a:gd name="T21" fmla="*/ 36 h 42"/>
                    <a:gd name="T22" fmla="*/ 54 w 54"/>
                    <a:gd name="T23" fmla="*/ 30 h 42"/>
                    <a:gd name="T24" fmla="*/ 54 w 54"/>
                    <a:gd name="T25" fmla="*/ 30 h 42"/>
                    <a:gd name="T26" fmla="*/ 54 w 54"/>
                    <a:gd name="T27" fmla="*/ 18 h 42"/>
                    <a:gd name="T28" fmla="*/ 48 w 54"/>
                    <a:gd name="T29" fmla="*/ 12 h 42"/>
                    <a:gd name="T30" fmla="*/ 36 w 54"/>
                    <a:gd name="T31" fmla="*/ 6 h 42"/>
                    <a:gd name="T32" fmla="*/ 36 w 54"/>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2"/>
                    <a:gd name="T53" fmla="*/ 54 w 5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2">
                      <a:moveTo>
                        <a:pt x="36" y="6"/>
                      </a:moveTo>
                      <a:lnTo>
                        <a:pt x="24" y="0"/>
                      </a:lnTo>
                      <a:lnTo>
                        <a:pt x="12" y="6"/>
                      </a:lnTo>
                      <a:lnTo>
                        <a:pt x="0" y="12"/>
                      </a:lnTo>
                      <a:lnTo>
                        <a:pt x="0" y="18"/>
                      </a:lnTo>
                      <a:lnTo>
                        <a:pt x="12" y="30"/>
                      </a:lnTo>
                      <a:lnTo>
                        <a:pt x="24" y="36"/>
                      </a:lnTo>
                      <a:lnTo>
                        <a:pt x="36" y="42"/>
                      </a:lnTo>
                      <a:lnTo>
                        <a:pt x="48" y="36"/>
                      </a:lnTo>
                      <a:lnTo>
                        <a:pt x="54" y="30"/>
                      </a:lnTo>
                      <a:lnTo>
                        <a:pt x="54" y="18"/>
                      </a:lnTo>
                      <a:lnTo>
                        <a:pt x="48" y="12"/>
                      </a:lnTo>
                      <a:lnTo>
                        <a:pt x="36" y="6"/>
                      </a:lnTo>
                      <a:close/>
                    </a:path>
                  </a:pathLst>
                </a:custGeom>
                <a:solidFill>
                  <a:srgbClr val="FA8086"/>
                </a:solidFill>
                <a:ln w="9525">
                  <a:noFill/>
                  <a:round/>
                  <a:headEnd/>
                  <a:tailEnd/>
                </a:ln>
              </p:spPr>
              <p:txBody>
                <a:bodyPr tIns="91440" bIns="91440"/>
                <a:lstStyle/>
                <a:p>
                  <a:endParaRPr lang="en-US"/>
                </a:p>
              </p:txBody>
            </p:sp>
            <p:sp>
              <p:nvSpPr>
                <p:cNvPr id="13887" name="Freeform 130"/>
                <p:cNvSpPr>
                  <a:spLocks/>
                </p:cNvSpPr>
                <p:nvPr/>
              </p:nvSpPr>
              <p:spPr bwMode="auto">
                <a:xfrm>
                  <a:off x="1370" y="2957"/>
                  <a:ext cx="54" cy="42"/>
                </a:xfrm>
                <a:custGeom>
                  <a:avLst/>
                  <a:gdLst>
                    <a:gd name="T0" fmla="*/ 36 w 54"/>
                    <a:gd name="T1" fmla="*/ 6 h 42"/>
                    <a:gd name="T2" fmla="*/ 24 w 54"/>
                    <a:gd name="T3" fmla="*/ 0 h 42"/>
                    <a:gd name="T4" fmla="*/ 12 w 54"/>
                    <a:gd name="T5" fmla="*/ 6 h 42"/>
                    <a:gd name="T6" fmla="*/ 0 w 54"/>
                    <a:gd name="T7" fmla="*/ 12 h 42"/>
                    <a:gd name="T8" fmla="*/ 0 w 54"/>
                    <a:gd name="T9" fmla="*/ 12 h 42"/>
                    <a:gd name="T10" fmla="*/ 0 w 54"/>
                    <a:gd name="T11" fmla="*/ 18 h 42"/>
                    <a:gd name="T12" fmla="*/ 12 w 54"/>
                    <a:gd name="T13" fmla="*/ 30 h 42"/>
                    <a:gd name="T14" fmla="*/ 24 w 54"/>
                    <a:gd name="T15" fmla="*/ 36 h 42"/>
                    <a:gd name="T16" fmla="*/ 24 w 54"/>
                    <a:gd name="T17" fmla="*/ 36 h 42"/>
                    <a:gd name="T18" fmla="*/ 36 w 54"/>
                    <a:gd name="T19" fmla="*/ 42 h 42"/>
                    <a:gd name="T20" fmla="*/ 48 w 54"/>
                    <a:gd name="T21" fmla="*/ 36 h 42"/>
                    <a:gd name="T22" fmla="*/ 54 w 54"/>
                    <a:gd name="T23" fmla="*/ 30 h 42"/>
                    <a:gd name="T24" fmla="*/ 54 w 54"/>
                    <a:gd name="T25" fmla="*/ 30 h 42"/>
                    <a:gd name="T26" fmla="*/ 54 w 54"/>
                    <a:gd name="T27" fmla="*/ 18 h 42"/>
                    <a:gd name="T28" fmla="*/ 48 w 54"/>
                    <a:gd name="T29" fmla="*/ 12 h 42"/>
                    <a:gd name="T30" fmla="*/ 36 w 54"/>
                    <a:gd name="T31" fmla="*/ 6 h 42"/>
                    <a:gd name="T32" fmla="*/ 36 w 54"/>
                    <a:gd name="T33" fmla="*/ 6 h 42"/>
                    <a:gd name="T34" fmla="*/ 36 w 54"/>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2"/>
                    <a:gd name="T56" fmla="*/ 54 w 54"/>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2">
                      <a:moveTo>
                        <a:pt x="36" y="6"/>
                      </a:moveTo>
                      <a:lnTo>
                        <a:pt x="24" y="0"/>
                      </a:lnTo>
                      <a:lnTo>
                        <a:pt x="12" y="6"/>
                      </a:lnTo>
                      <a:lnTo>
                        <a:pt x="0" y="12"/>
                      </a:lnTo>
                      <a:lnTo>
                        <a:pt x="0" y="18"/>
                      </a:lnTo>
                      <a:lnTo>
                        <a:pt x="12" y="30"/>
                      </a:lnTo>
                      <a:lnTo>
                        <a:pt x="24" y="36"/>
                      </a:lnTo>
                      <a:lnTo>
                        <a:pt x="36" y="42"/>
                      </a:lnTo>
                      <a:lnTo>
                        <a:pt x="48" y="36"/>
                      </a:lnTo>
                      <a:lnTo>
                        <a:pt x="54" y="30"/>
                      </a:lnTo>
                      <a:lnTo>
                        <a:pt x="54" y="18"/>
                      </a:lnTo>
                      <a:lnTo>
                        <a:pt x="48" y="12"/>
                      </a:lnTo>
                      <a:lnTo>
                        <a:pt x="36" y="6"/>
                      </a:lnTo>
                    </a:path>
                  </a:pathLst>
                </a:custGeom>
                <a:noFill/>
                <a:ln w="9525">
                  <a:solidFill>
                    <a:srgbClr val="000000"/>
                  </a:solidFill>
                  <a:round/>
                  <a:headEnd/>
                  <a:tailEnd/>
                </a:ln>
              </p:spPr>
              <p:txBody>
                <a:bodyPr tIns="91440" bIns="91440"/>
                <a:lstStyle/>
                <a:p>
                  <a:endParaRPr lang="en-US"/>
                </a:p>
              </p:txBody>
            </p:sp>
            <p:sp>
              <p:nvSpPr>
                <p:cNvPr id="13888" name="Freeform 131"/>
                <p:cNvSpPr>
                  <a:spLocks/>
                </p:cNvSpPr>
                <p:nvPr/>
              </p:nvSpPr>
              <p:spPr bwMode="auto">
                <a:xfrm>
                  <a:off x="1418" y="2975"/>
                  <a:ext cx="60" cy="36"/>
                </a:xfrm>
                <a:custGeom>
                  <a:avLst/>
                  <a:gdLst>
                    <a:gd name="T0" fmla="*/ 30 w 60"/>
                    <a:gd name="T1" fmla="*/ 0 h 36"/>
                    <a:gd name="T2" fmla="*/ 18 w 60"/>
                    <a:gd name="T3" fmla="*/ 0 h 36"/>
                    <a:gd name="T4" fmla="*/ 6 w 60"/>
                    <a:gd name="T5" fmla="*/ 12 h 36"/>
                    <a:gd name="T6" fmla="*/ 0 w 60"/>
                    <a:gd name="T7" fmla="*/ 18 h 36"/>
                    <a:gd name="T8" fmla="*/ 0 w 60"/>
                    <a:gd name="T9" fmla="*/ 18 h 36"/>
                    <a:gd name="T10" fmla="*/ 6 w 60"/>
                    <a:gd name="T11" fmla="*/ 30 h 36"/>
                    <a:gd name="T12" fmla="*/ 18 w 60"/>
                    <a:gd name="T13" fmla="*/ 36 h 36"/>
                    <a:gd name="T14" fmla="*/ 30 w 60"/>
                    <a:gd name="T15" fmla="*/ 36 h 36"/>
                    <a:gd name="T16" fmla="*/ 30 w 60"/>
                    <a:gd name="T17" fmla="*/ 36 h 36"/>
                    <a:gd name="T18" fmla="*/ 48 w 60"/>
                    <a:gd name="T19" fmla="*/ 36 h 36"/>
                    <a:gd name="T20" fmla="*/ 54 w 60"/>
                    <a:gd name="T21" fmla="*/ 30 h 36"/>
                    <a:gd name="T22" fmla="*/ 60 w 60"/>
                    <a:gd name="T23" fmla="*/ 18 h 36"/>
                    <a:gd name="T24" fmla="*/ 60 w 60"/>
                    <a:gd name="T25" fmla="*/ 18 h 36"/>
                    <a:gd name="T26" fmla="*/ 54 w 60"/>
                    <a:gd name="T27" fmla="*/ 12 h 36"/>
                    <a:gd name="T28" fmla="*/ 48 w 60"/>
                    <a:gd name="T29" fmla="*/ 0 h 36"/>
                    <a:gd name="T30" fmla="*/ 30 w 60"/>
                    <a:gd name="T31" fmla="*/ 0 h 36"/>
                    <a:gd name="T32" fmla="*/ 30 w 60"/>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36"/>
                    <a:gd name="T53" fmla="*/ 60 w 60"/>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36">
                      <a:moveTo>
                        <a:pt x="30" y="0"/>
                      </a:moveTo>
                      <a:lnTo>
                        <a:pt x="18" y="0"/>
                      </a:lnTo>
                      <a:lnTo>
                        <a:pt x="6" y="12"/>
                      </a:lnTo>
                      <a:lnTo>
                        <a:pt x="0" y="18"/>
                      </a:lnTo>
                      <a:lnTo>
                        <a:pt x="6" y="30"/>
                      </a:lnTo>
                      <a:lnTo>
                        <a:pt x="18" y="36"/>
                      </a:lnTo>
                      <a:lnTo>
                        <a:pt x="30" y="36"/>
                      </a:lnTo>
                      <a:lnTo>
                        <a:pt x="48" y="36"/>
                      </a:lnTo>
                      <a:lnTo>
                        <a:pt x="54" y="30"/>
                      </a:lnTo>
                      <a:lnTo>
                        <a:pt x="60" y="18"/>
                      </a:lnTo>
                      <a:lnTo>
                        <a:pt x="54" y="12"/>
                      </a:lnTo>
                      <a:lnTo>
                        <a:pt x="48" y="0"/>
                      </a:lnTo>
                      <a:lnTo>
                        <a:pt x="30" y="0"/>
                      </a:lnTo>
                      <a:close/>
                    </a:path>
                  </a:pathLst>
                </a:custGeom>
                <a:solidFill>
                  <a:srgbClr val="FA8086"/>
                </a:solidFill>
                <a:ln w="9525">
                  <a:noFill/>
                  <a:round/>
                  <a:headEnd/>
                  <a:tailEnd/>
                </a:ln>
              </p:spPr>
              <p:txBody>
                <a:bodyPr tIns="91440" bIns="91440"/>
                <a:lstStyle/>
                <a:p>
                  <a:endParaRPr lang="en-US"/>
                </a:p>
              </p:txBody>
            </p:sp>
            <p:sp>
              <p:nvSpPr>
                <p:cNvPr id="13889" name="Freeform 132"/>
                <p:cNvSpPr>
                  <a:spLocks/>
                </p:cNvSpPr>
                <p:nvPr/>
              </p:nvSpPr>
              <p:spPr bwMode="auto">
                <a:xfrm>
                  <a:off x="1418" y="2975"/>
                  <a:ext cx="60" cy="36"/>
                </a:xfrm>
                <a:custGeom>
                  <a:avLst/>
                  <a:gdLst>
                    <a:gd name="T0" fmla="*/ 30 w 60"/>
                    <a:gd name="T1" fmla="*/ 0 h 36"/>
                    <a:gd name="T2" fmla="*/ 18 w 60"/>
                    <a:gd name="T3" fmla="*/ 0 h 36"/>
                    <a:gd name="T4" fmla="*/ 6 w 60"/>
                    <a:gd name="T5" fmla="*/ 12 h 36"/>
                    <a:gd name="T6" fmla="*/ 0 w 60"/>
                    <a:gd name="T7" fmla="*/ 18 h 36"/>
                    <a:gd name="T8" fmla="*/ 0 w 60"/>
                    <a:gd name="T9" fmla="*/ 18 h 36"/>
                    <a:gd name="T10" fmla="*/ 6 w 60"/>
                    <a:gd name="T11" fmla="*/ 30 h 36"/>
                    <a:gd name="T12" fmla="*/ 18 w 60"/>
                    <a:gd name="T13" fmla="*/ 36 h 36"/>
                    <a:gd name="T14" fmla="*/ 30 w 60"/>
                    <a:gd name="T15" fmla="*/ 36 h 36"/>
                    <a:gd name="T16" fmla="*/ 30 w 60"/>
                    <a:gd name="T17" fmla="*/ 36 h 36"/>
                    <a:gd name="T18" fmla="*/ 48 w 60"/>
                    <a:gd name="T19" fmla="*/ 36 h 36"/>
                    <a:gd name="T20" fmla="*/ 54 w 60"/>
                    <a:gd name="T21" fmla="*/ 30 h 36"/>
                    <a:gd name="T22" fmla="*/ 60 w 60"/>
                    <a:gd name="T23" fmla="*/ 18 h 36"/>
                    <a:gd name="T24" fmla="*/ 60 w 60"/>
                    <a:gd name="T25" fmla="*/ 18 h 36"/>
                    <a:gd name="T26" fmla="*/ 54 w 60"/>
                    <a:gd name="T27" fmla="*/ 12 h 36"/>
                    <a:gd name="T28" fmla="*/ 48 w 60"/>
                    <a:gd name="T29" fmla="*/ 0 h 36"/>
                    <a:gd name="T30" fmla="*/ 30 w 60"/>
                    <a:gd name="T31" fmla="*/ 0 h 36"/>
                    <a:gd name="T32" fmla="*/ 30 w 60"/>
                    <a:gd name="T33" fmla="*/ 0 h 36"/>
                    <a:gd name="T34" fmla="*/ 30 w 60"/>
                    <a:gd name="T35" fmla="*/ 0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36"/>
                    <a:gd name="T56" fmla="*/ 60 w 60"/>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36">
                      <a:moveTo>
                        <a:pt x="30" y="0"/>
                      </a:moveTo>
                      <a:lnTo>
                        <a:pt x="18" y="0"/>
                      </a:lnTo>
                      <a:lnTo>
                        <a:pt x="6" y="12"/>
                      </a:lnTo>
                      <a:lnTo>
                        <a:pt x="0" y="18"/>
                      </a:lnTo>
                      <a:lnTo>
                        <a:pt x="6" y="30"/>
                      </a:lnTo>
                      <a:lnTo>
                        <a:pt x="18" y="36"/>
                      </a:lnTo>
                      <a:lnTo>
                        <a:pt x="30" y="36"/>
                      </a:lnTo>
                      <a:lnTo>
                        <a:pt x="48" y="36"/>
                      </a:lnTo>
                      <a:lnTo>
                        <a:pt x="54" y="30"/>
                      </a:lnTo>
                      <a:lnTo>
                        <a:pt x="60" y="18"/>
                      </a:lnTo>
                      <a:lnTo>
                        <a:pt x="54" y="12"/>
                      </a:lnTo>
                      <a:lnTo>
                        <a:pt x="48" y="0"/>
                      </a:lnTo>
                      <a:lnTo>
                        <a:pt x="30" y="0"/>
                      </a:lnTo>
                    </a:path>
                  </a:pathLst>
                </a:custGeom>
                <a:noFill/>
                <a:ln w="9525">
                  <a:solidFill>
                    <a:srgbClr val="000000"/>
                  </a:solidFill>
                  <a:round/>
                  <a:headEnd/>
                  <a:tailEnd/>
                </a:ln>
              </p:spPr>
              <p:txBody>
                <a:bodyPr tIns="91440" bIns="91440"/>
                <a:lstStyle/>
                <a:p>
                  <a:endParaRPr lang="en-US"/>
                </a:p>
              </p:txBody>
            </p:sp>
            <p:sp>
              <p:nvSpPr>
                <p:cNvPr id="13890" name="Freeform 133"/>
                <p:cNvSpPr>
                  <a:spLocks/>
                </p:cNvSpPr>
                <p:nvPr/>
              </p:nvSpPr>
              <p:spPr bwMode="auto">
                <a:xfrm>
                  <a:off x="1478" y="2969"/>
                  <a:ext cx="48" cy="42"/>
                </a:xfrm>
                <a:custGeom>
                  <a:avLst/>
                  <a:gdLst>
                    <a:gd name="T0" fmla="*/ 18 w 48"/>
                    <a:gd name="T1" fmla="*/ 6 h 42"/>
                    <a:gd name="T2" fmla="*/ 6 w 48"/>
                    <a:gd name="T3" fmla="*/ 12 h 42"/>
                    <a:gd name="T4" fmla="*/ 0 w 48"/>
                    <a:gd name="T5" fmla="*/ 24 h 42"/>
                    <a:gd name="T6" fmla="*/ 0 w 48"/>
                    <a:gd name="T7" fmla="*/ 30 h 42"/>
                    <a:gd name="T8" fmla="*/ 0 w 48"/>
                    <a:gd name="T9" fmla="*/ 30 h 42"/>
                    <a:gd name="T10" fmla="*/ 6 w 48"/>
                    <a:gd name="T11" fmla="*/ 36 h 42"/>
                    <a:gd name="T12" fmla="*/ 18 w 48"/>
                    <a:gd name="T13" fmla="*/ 42 h 42"/>
                    <a:gd name="T14" fmla="*/ 30 w 48"/>
                    <a:gd name="T15" fmla="*/ 36 h 42"/>
                    <a:gd name="T16" fmla="*/ 30 w 48"/>
                    <a:gd name="T17" fmla="*/ 36 h 42"/>
                    <a:gd name="T18" fmla="*/ 42 w 48"/>
                    <a:gd name="T19" fmla="*/ 30 h 42"/>
                    <a:gd name="T20" fmla="*/ 48 w 48"/>
                    <a:gd name="T21" fmla="*/ 18 h 42"/>
                    <a:gd name="T22" fmla="*/ 48 w 48"/>
                    <a:gd name="T23" fmla="*/ 12 h 42"/>
                    <a:gd name="T24" fmla="*/ 48 w 48"/>
                    <a:gd name="T25" fmla="*/ 12 h 42"/>
                    <a:gd name="T26" fmla="*/ 42 w 48"/>
                    <a:gd name="T27" fmla="*/ 6 h 42"/>
                    <a:gd name="T28" fmla="*/ 30 w 48"/>
                    <a:gd name="T29" fmla="*/ 0 h 42"/>
                    <a:gd name="T30" fmla="*/ 18 w 48"/>
                    <a:gd name="T31" fmla="*/ 6 h 42"/>
                    <a:gd name="T32" fmla="*/ 18 w 48"/>
                    <a:gd name="T33" fmla="*/ 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18" y="6"/>
                      </a:moveTo>
                      <a:lnTo>
                        <a:pt x="6" y="12"/>
                      </a:lnTo>
                      <a:lnTo>
                        <a:pt x="0" y="24"/>
                      </a:lnTo>
                      <a:lnTo>
                        <a:pt x="0" y="30"/>
                      </a:lnTo>
                      <a:lnTo>
                        <a:pt x="6" y="36"/>
                      </a:lnTo>
                      <a:lnTo>
                        <a:pt x="18" y="42"/>
                      </a:lnTo>
                      <a:lnTo>
                        <a:pt x="30" y="36"/>
                      </a:lnTo>
                      <a:lnTo>
                        <a:pt x="42" y="30"/>
                      </a:lnTo>
                      <a:lnTo>
                        <a:pt x="48" y="18"/>
                      </a:lnTo>
                      <a:lnTo>
                        <a:pt x="48" y="12"/>
                      </a:lnTo>
                      <a:lnTo>
                        <a:pt x="42" y="6"/>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13891" name="Freeform 134"/>
                <p:cNvSpPr>
                  <a:spLocks/>
                </p:cNvSpPr>
                <p:nvPr/>
              </p:nvSpPr>
              <p:spPr bwMode="auto">
                <a:xfrm>
                  <a:off x="1478" y="2969"/>
                  <a:ext cx="48" cy="42"/>
                </a:xfrm>
                <a:custGeom>
                  <a:avLst/>
                  <a:gdLst>
                    <a:gd name="T0" fmla="*/ 18 w 48"/>
                    <a:gd name="T1" fmla="*/ 6 h 42"/>
                    <a:gd name="T2" fmla="*/ 6 w 48"/>
                    <a:gd name="T3" fmla="*/ 12 h 42"/>
                    <a:gd name="T4" fmla="*/ 0 w 48"/>
                    <a:gd name="T5" fmla="*/ 24 h 42"/>
                    <a:gd name="T6" fmla="*/ 0 w 48"/>
                    <a:gd name="T7" fmla="*/ 30 h 42"/>
                    <a:gd name="T8" fmla="*/ 0 w 48"/>
                    <a:gd name="T9" fmla="*/ 30 h 42"/>
                    <a:gd name="T10" fmla="*/ 6 w 48"/>
                    <a:gd name="T11" fmla="*/ 36 h 42"/>
                    <a:gd name="T12" fmla="*/ 18 w 48"/>
                    <a:gd name="T13" fmla="*/ 42 h 42"/>
                    <a:gd name="T14" fmla="*/ 30 w 48"/>
                    <a:gd name="T15" fmla="*/ 36 h 42"/>
                    <a:gd name="T16" fmla="*/ 30 w 48"/>
                    <a:gd name="T17" fmla="*/ 36 h 42"/>
                    <a:gd name="T18" fmla="*/ 42 w 48"/>
                    <a:gd name="T19" fmla="*/ 30 h 42"/>
                    <a:gd name="T20" fmla="*/ 48 w 48"/>
                    <a:gd name="T21" fmla="*/ 18 h 42"/>
                    <a:gd name="T22" fmla="*/ 48 w 48"/>
                    <a:gd name="T23" fmla="*/ 12 h 42"/>
                    <a:gd name="T24" fmla="*/ 48 w 48"/>
                    <a:gd name="T25" fmla="*/ 12 h 42"/>
                    <a:gd name="T26" fmla="*/ 42 w 48"/>
                    <a:gd name="T27" fmla="*/ 6 h 42"/>
                    <a:gd name="T28" fmla="*/ 30 w 48"/>
                    <a:gd name="T29" fmla="*/ 0 h 42"/>
                    <a:gd name="T30" fmla="*/ 18 w 48"/>
                    <a:gd name="T31" fmla="*/ 6 h 42"/>
                    <a:gd name="T32" fmla="*/ 18 w 48"/>
                    <a:gd name="T33" fmla="*/ 6 h 42"/>
                    <a:gd name="T34" fmla="*/ 18 w 48"/>
                    <a:gd name="T35" fmla="*/ 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8" y="6"/>
                      </a:moveTo>
                      <a:lnTo>
                        <a:pt x="6" y="12"/>
                      </a:lnTo>
                      <a:lnTo>
                        <a:pt x="0" y="24"/>
                      </a:lnTo>
                      <a:lnTo>
                        <a:pt x="0" y="30"/>
                      </a:lnTo>
                      <a:lnTo>
                        <a:pt x="6" y="36"/>
                      </a:lnTo>
                      <a:lnTo>
                        <a:pt x="18" y="42"/>
                      </a:lnTo>
                      <a:lnTo>
                        <a:pt x="30" y="36"/>
                      </a:lnTo>
                      <a:lnTo>
                        <a:pt x="42" y="30"/>
                      </a:lnTo>
                      <a:lnTo>
                        <a:pt x="48" y="18"/>
                      </a:lnTo>
                      <a:lnTo>
                        <a:pt x="48" y="12"/>
                      </a:lnTo>
                      <a:lnTo>
                        <a:pt x="42" y="6"/>
                      </a:lnTo>
                      <a:lnTo>
                        <a:pt x="30" y="0"/>
                      </a:lnTo>
                      <a:lnTo>
                        <a:pt x="18" y="6"/>
                      </a:lnTo>
                    </a:path>
                  </a:pathLst>
                </a:custGeom>
                <a:noFill/>
                <a:ln w="9525">
                  <a:solidFill>
                    <a:srgbClr val="000000"/>
                  </a:solidFill>
                  <a:round/>
                  <a:headEnd/>
                  <a:tailEnd/>
                </a:ln>
              </p:spPr>
              <p:txBody>
                <a:bodyPr tIns="91440" bIns="91440"/>
                <a:lstStyle/>
                <a:p>
                  <a:endParaRPr lang="en-US"/>
                </a:p>
              </p:txBody>
            </p:sp>
            <p:sp>
              <p:nvSpPr>
                <p:cNvPr id="13892" name="Freeform 135"/>
                <p:cNvSpPr>
                  <a:spLocks/>
                </p:cNvSpPr>
                <p:nvPr/>
              </p:nvSpPr>
              <p:spPr bwMode="auto">
                <a:xfrm>
                  <a:off x="1526" y="2945"/>
                  <a:ext cx="48" cy="42"/>
                </a:xfrm>
                <a:custGeom>
                  <a:avLst/>
                  <a:gdLst>
                    <a:gd name="T0" fmla="*/ 12 w 48"/>
                    <a:gd name="T1" fmla="*/ 12 h 42"/>
                    <a:gd name="T2" fmla="*/ 0 w 48"/>
                    <a:gd name="T3" fmla="*/ 18 h 42"/>
                    <a:gd name="T4" fmla="*/ 0 w 48"/>
                    <a:gd name="T5" fmla="*/ 30 h 42"/>
                    <a:gd name="T6" fmla="*/ 6 w 48"/>
                    <a:gd name="T7" fmla="*/ 42 h 42"/>
                    <a:gd name="T8" fmla="*/ 6 w 48"/>
                    <a:gd name="T9" fmla="*/ 42 h 42"/>
                    <a:gd name="T10" fmla="*/ 12 w 48"/>
                    <a:gd name="T11" fmla="*/ 42 h 42"/>
                    <a:gd name="T12" fmla="*/ 24 w 48"/>
                    <a:gd name="T13" fmla="*/ 42 h 42"/>
                    <a:gd name="T14" fmla="*/ 36 w 48"/>
                    <a:gd name="T15" fmla="*/ 36 h 42"/>
                    <a:gd name="T16" fmla="*/ 36 w 48"/>
                    <a:gd name="T17" fmla="*/ 36 h 42"/>
                    <a:gd name="T18" fmla="*/ 48 w 48"/>
                    <a:gd name="T19" fmla="*/ 24 h 42"/>
                    <a:gd name="T20" fmla="*/ 48 w 48"/>
                    <a:gd name="T21" fmla="*/ 12 h 42"/>
                    <a:gd name="T22" fmla="*/ 42 w 48"/>
                    <a:gd name="T23" fmla="*/ 6 h 42"/>
                    <a:gd name="T24" fmla="*/ 42 w 48"/>
                    <a:gd name="T25" fmla="*/ 6 h 42"/>
                    <a:gd name="T26" fmla="*/ 36 w 48"/>
                    <a:gd name="T27" fmla="*/ 0 h 42"/>
                    <a:gd name="T28" fmla="*/ 24 w 48"/>
                    <a:gd name="T29" fmla="*/ 0 h 42"/>
                    <a:gd name="T30" fmla="*/ 12 w 48"/>
                    <a:gd name="T31" fmla="*/ 12 h 42"/>
                    <a:gd name="T32" fmla="*/ 12 w 48"/>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12" y="12"/>
                      </a:moveTo>
                      <a:lnTo>
                        <a:pt x="0" y="18"/>
                      </a:lnTo>
                      <a:lnTo>
                        <a:pt x="0" y="30"/>
                      </a:lnTo>
                      <a:lnTo>
                        <a:pt x="6" y="42"/>
                      </a:lnTo>
                      <a:lnTo>
                        <a:pt x="12" y="42"/>
                      </a:lnTo>
                      <a:lnTo>
                        <a:pt x="24" y="42"/>
                      </a:lnTo>
                      <a:lnTo>
                        <a:pt x="36" y="36"/>
                      </a:lnTo>
                      <a:lnTo>
                        <a:pt x="48" y="24"/>
                      </a:lnTo>
                      <a:lnTo>
                        <a:pt x="48" y="12"/>
                      </a:lnTo>
                      <a:lnTo>
                        <a:pt x="42" y="6"/>
                      </a:lnTo>
                      <a:lnTo>
                        <a:pt x="36" y="0"/>
                      </a:lnTo>
                      <a:lnTo>
                        <a:pt x="24" y="0"/>
                      </a:lnTo>
                      <a:lnTo>
                        <a:pt x="12" y="12"/>
                      </a:lnTo>
                      <a:close/>
                    </a:path>
                  </a:pathLst>
                </a:custGeom>
                <a:solidFill>
                  <a:srgbClr val="FA8086"/>
                </a:solidFill>
                <a:ln w="9525">
                  <a:noFill/>
                  <a:round/>
                  <a:headEnd/>
                  <a:tailEnd/>
                </a:ln>
              </p:spPr>
              <p:txBody>
                <a:bodyPr tIns="91440" bIns="91440"/>
                <a:lstStyle/>
                <a:p>
                  <a:endParaRPr lang="en-US"/>
                </a:p>
              </p:txBody>
            </p:sp>
            <p:sp>
              <p:nvSpPr>
                <p:cNvPr id="13893" name="Freeform 136"/>
                <p:cNvSpPr>
                  <a:spLocks/>
                </p:cNvSpPr>
                <p:nvPr/>
              </p:nvSpPr>
              <p:spPr bwMode="auto">
                <a:xfrm>
                  <a:off x="1526" y="2945"/>
                  <a:ext cx="48" cy="42"/>
                </a:xfrm>
                <a:custGeom>
                  <a:avLst/>
                  <a:gdLst>
                    <a:gd name="T0" fmla="*/ 12 w 48"/>
                    <a:gd name="T1" fmla="*/ 12 h 42"/>
                    <a:gd name="T2" fmla="*/ 0 w 48"/>
                    <a:gd name="T3" fmla="*/ 18 h 42"/>
                    <a:gd name="T4" fmla="*/ 0 w 48"/>
                    <a:gd name="T5" fmla="*/ 30 h 42"/>
                    <a:gd name="T6" fmla="*/ 6 w 48"/>
                    <a:gd name="T7" fmla="*/ 42 h 42"/>
                    <a:gd name="T8" fmla="*/ 6 w 48"/>
                    <a:gd name="T9" fmla="*/ 42 h 42"/>
                    <a:gd name="T10" fmla="*/ 12 w 48"/>
                    <a:gd name="T11" fmla="*/ 42 h 42"/>
                    <a:gd name="T12" fmla="*/ 24 w 48"/>
                    <a:gd name="T13" fmla="*/ 42 h 42"/>
                    <a:gd name="T14" fmla="*/ 36 w 48"/>
                    <a:gd name="T15" fmla="*/ 36 h 42"/>
                    <a:gd name="T16" fmla="*/ 36 w 48"/>
                    <a:gd name="T17" fmla="*/ 36 h 42"/>
                    <a:gd name="T18" fmla="*/ 48 w 48"/>
                    <a:gd name="T19" fmla="*/ 24 h 42"/>
                    <a:gd name="T20" fmla="*/ 48 w 48"/>
                    <a:gd name="T21" fmla="*/ 12 h 42"/>
                    <a:gd name="T22" fmla="*/ 42 w 48"/>
                    <a:gd name="T23" fmla="*/ 6 h 42"/>
                    <a:gd name="T24" fmla="*/ 42 w 48"/>
                    <a:gd name="T25" fmla="*/ 6 h 42"/>
                    <a:gd name="T26" fmla="*/ 36 w 48"/>
                    <a:gd name="T27" fmla="*/ 0 h 42"/>
                    <a:gd name="T28" fmla="*/ 24 w 48"/>
                    <a:gd name="T29" fmla="*/ 0 h 42"/>
                    <a:gd name="T30" fmla="*/ 12 w 48"/>
                    <a:gd name="T31" fmla="*/ 12 h 42"/>
                    <a:gd name="T32" fmla="*/ 12 w 48"/>
                    <a:gd name="T33" fmla="*/ 12 h 42"/>
                    <a:gd name="T34" fmla="*/ 12 w 48"/>
                    <a:gd name="T35" fmla="*/ 12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2" y="12"/>
                      </a:moveTo>
                      <a:lnTo>
                        <a:pt x="0" y="18"/>
                      </a:lnTo>
                      <a:lnTo>
                        <a:pt x="0" y="30"/>
                      </a:lnTo>
                      <a:lnTo>
                        <a:pt x="6" y="42"/>
                      </a:lnTo>
                      <a:lnTo>
                        <a:pt x="12" y="42"/>
                      </a:lnTo>
                      <a:lnTo>
                        <a:pt x="24" y="42"/>
                      </a:lnTo>
                      <a:lnTo>
                        <a:pt x="36" y="36"/>
                      </a:lnTo>
                      <a:lnTo>
                        <a:pt x="48" y="24"/>
                      </a:lnTo>
                      <a:lnTo>
                        <a:pt x="48" y="12"/>
                      </a:lnTo>
                      <a:lnTo>
                        <a:pt x="42" y="6"/>
                      </a:lnTo>
                      <a:lnTo>
                        <a:pt x="36" y="0"/>
                      </a:lnTo>
                      <a:lnTo>
                        <a:pt x="24" y="0"/>
                      </a:lnTo>
                      <a:lnTo>
                        <a:pt x="12" y="12"/>
                      </a:lnTo>
                    </a:path>
                  </a:pathLst>
                </a:custGeom>
                <a:noFill/>
                <a:ln w="9525">
                  <a:solidFill>
                    <a:srgbClr val="000000"/>
                  </a:solidFill>
                  <a:round/>
                  <a:headEnd/>
                  <a:tailEnd/>
                </a:ln>
              </p:spPr>
              <p:txBody>
                <a:bodyPr tIns="91440" bIns="91440"/>
                <a:lstStyle/>
                <a:p>
                  <a:endParaRPr lang="en-US"/>
                </a:p>
              </p:txBody>
            </p:sp>
            <p:sp>
              <p:nvSpPr>
                <p:cNvPr id="13894" name="Freeform 137"/>
                <p:cNvSpPr>
                  <a:spLocks/>
                </p:cNvSpPr>
                <p:nvPr/>
              </p:nvSpPr>
              <p:spPr bwMode="auto">
                <a:xfrm>
                  <a:off x="1562" y="2903"/>
                  <a:ext cx="42" cy="48"/>
                </a:xfrm>
                <a:custGeom>
                  <a:avLst/>
                  <a:gdLst>
                    <a:gd name="T0" fmla="*/ 6 w 42"/>
                    <a:gd name="T1" fmla="*/ 18 h 48"/>
                    <a:gd name="T2" fmla="*/ 0 w 42"/>
                    <a:gd name="T3" fmla="*/ 30 h 48"/>
                    <a:gd name="T4" fmla="*/ 6 w 42"/>
                    <a:gd name="T5" fmla="*/ 42 h 48"/>
                    <a:gd name="T6" fmla="*/ 12 w 42"/>
                    <a:gd name="T7" fmla="*/ 48 h 48"/>
                    <a:gd name="T8" fmla="*/ 12 w 42"/>
                    <a:gd name="T9" fmla="*/ 48 h 48"/>
                    <a:gd name="T10" fmla="*/ 24 w 42"/>
                    <a:gd name="T11" fmla="*/ 48 h 48"/>
                    <a:gd name="T12" fmla="*/ 30 w 42"/>
                    <a:gd name="T13" fmla="*/ 42 h 48"/>
                    <a:gd name="T14" fmla="*/ 42 w 42"/>
                    <a:gd name="T15" fmla="*/ 30 h 48"/>
                    <a:gd name="T16" fmla="*/ 42 w 42"/>
                    <a:gd name="T17" fmla="*/ 30 h 48"/>
                    <a:gd name="T18" fmla="*/ 42 w 42"/>
                    <a:gd name="T19" fmla="*/ 18 h 48"/>
                    <a:gd name="T20" fmla="*/ 42 w 42"/>
                    <a:gd name="T21" fmla="*/ 6 h 48"/>
                    <a:gd name="T22" fmla="*/ 30 w 42"/>
                    <a:gd name="T23" fmla="*/ 0 h 48"/>
                    <a:gd name="T24" fmla="*/ 30 w 42"/>
                    <a:gd name="T25" fmla="*/ 0 h 48"/>
                    <a:gd name="T26" fmla="*/ 24 w 42"/>
                    <a:gd name="T27" fmla="*/ 0 h 48"/>
                    <a:gd name="T28" fmla="*/ 12 w 42"/>
                    <a:gd name="T29" fmla="*/ 6 h 48"/>
                    <a:gd name="T30" fmla="*/ 6 w 42"/>
                    <a:gd name="T31" fmla="*/ 18 h 48"/>
                    <a:gd name="T32" fmla="*/ 6 w 42"/>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6" y="18"/>
                      </a:moveTo>
                      <a:lnTo>
                        <a:pt x="0" y="30"/>
                      </a:lnTo>
                      <a:lnTo>
                        <a:pt x="6" y="42"/>
                      </a:lnTo>
                      <a:lnTo>
                        <a:pt x="12" y="48"/>
                      </a:lnTo>
                      <a:lnTo>
                        <a:pt x="24" y="48"/>
                      </a:lnTo>
                      <a:lnTo>
                        <a:pt x="30" y="42"/>
                      </a:lnTo>
                      <a:lnTo>
                        <a:pt x="42" y="30"/>
                      </a:lnTo>
                      <a:lnTo>
                        <a:pt x="42" y="18"/>
                      </a:lnTo>
                      <a:lnTo>
                        <a:pt x="42" y="6"/>
                      </a:lnTo>
                      <a:lnTo>
                        <a:pt x="30" y="0"/>
                      </a:lnTo>
                      <a:lnTo>
                        <a:pt x="24" y="0"/>
                      </a:lnTo>
                      <a:lnTo>
                        <a:pt x="12" y="6"/>
                      </a:lnTo>
                      <a:lnTo>
                        <a:pt x="6" y="18"/>
                      </a:lnTo>
                      <a:close/>
                    </a:path>
                  </a:pathLst>
                </a:custGeom>
                <a:solidFill>
                  <a:srgbClr val="FA8086"/>
                </a:solidFill>
                <a:ln w="9525">
                  <a:noFill/>
                  <a:round/>
                  <a:headEnd/>
                  <a:tailEnd/>
                </a:ln>
              </p:spPr>
              <p:txBody>
                <a:bodyPr tIns="91440" bIns="91440"/>
                <a:lstStyle/>
                <a:p>
                  <a:endParaRPr lang="en-US"/>
                </a:p>
              </p:txBody>
            </p:sp>
            <p:sp>
              <p:nvSpPr>
                <p:cNvPr id="13895" name="Freeform 138"/>
                <p:cNvSpPr>
                  <a:spLocks/>
                </p:cNvSpPr>
                <p:nvPr/>
              </p:nvSpPr>
              <p:spPr bwMode="auto">
                <a:xfrm>
                  <a:off x="1562" y="2903"/>
                  <a:ext cx="42" cy="48"/>
                </a:xfrm>
                <a:custGeom>
                  <a:avLst/>
                  <a:gdLst>
                    <a:gd name="T0" fmla="*/ 6 w 42"/>
                    <a:gd name="T1" fmla="*/ 18 h 48"/>
                    <a:gd name="T2" fmla="*/ 0 w 42"/>
                    <a:gd name="T3" fmla="*/ 30 h 48"/>
                    <a:gd name="T4" fmla="*/ 6 w 42"/>
                    <a:gd name="T5" fmla="*/ 42 h 48"/>
                    <a:gd name="T6" fmla="*/ 12 w 42"/>
                    <a:gd name="T7" fmla="*/ 48 h 48"/>
                    <a:gd name="T8" fmla="*/ 12 w 42"/>
                    <a:gd name="T9" fmla="*/ 48 h 48"/>
                    <a:gd name="T10" fmla="*/ 24 w 42"/>
                    <a:gd name="T11" fmla="*/ 48 h 48"/>
                    <a:gd name="T12" fmla="*/ 30 w 42"/>
                    <a:gd name="T13" fmla="*/ 42 h 48"/>
                    <a:gd name="T14" fmla="*/ 42 w 42"/>
                    <a:gd name="T15" fmla="*/ 30 h 48"/>
                    <a:gd name="T16" fmla="*/ 42 w 42"/>
                    <a:gd name="T17" fmla="*/ 30 h 48"/>
                    <a:gd name="T18" fmla="*/ 42 w 42"/>
                    <a:gd name="T19" fmla="*/ 18 h 48"/>
                    <a:gd name="T20" fmla="*/ 42 w 42"/>
                    <a:gd name="T21" fmla="*/ 6 h 48"/>
                    <a:gd name="T22" fmla="*/ 30 w 42"/>
                    <a:gd name="T23" fmla="*/ 0 h 48"/>
                    <a:gd name="T24" fmla="*/ 30 w 42"/>
                    <a:gd name="T25" fmla="*/ 0 h 48"/>
                    <a:gd name="T26" fmla="*/ 24 w 42"/>
                    <a:gd name="T27" fmla="*/ 0 h 48"/>
                    <a:gd name="T28" fmla="*/ 12 w 42"/>
                    <a:gd name="T29" fmla="*/ 6 h 48"/>
                    <a:gd name="T30" fmla="*/ 6 w 42"/>
                    <a:gd name="T31" fmla="*/ 18 h 48"/>
                    <a:gd name="T32" fmla="*/ 6 w 42"/>
                    <a:gd name="T33" fmla="*/ 18 h 48"/>
                    <a:gd name="T34" fmla="*/ 6 w 42"/>
                    <a:gd name="T35" fmla="*/ 18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6" y="18"/>
                      </a:moveTo>
                      <a:lnTo>
                        <a:pt x="0" y="30"/>
                      </a:lnTo>
                      <a:lnTo>
                        <a:pt x="6" y="42"/>
                      </a:lnTo>
                      <a:lnTo>
                        <a:pt x="12" y="48"/>
                      </a:lnTo>
                      <a:lnTo>
                        <a:pt x="24" y="48"/>
                      </a:lnTo>
                      <a:lnTo>
                        <a:pt x="30" y="42"/>
                      </a:lnTo>
                      <a:lnTo>
                        <a:pt x="42" y="30"/>
                      </a:lnTo>
                      <a:lnTo>
                        <a:pt x="42" y="18"/>
                      </a:lnTo>
                      <a:lnTo>
                        <a:pt x="42" y="6"/>
                      </a:lnTo>
                      <a:lnTo>
                        <a:pt x="30" y="0"/>
                      </a:lnTo>
                      <a:lnTo>
                        <a:pt x="24" y="0"/>
                      </a:lnTo>
                      <a:lnTo>
                        <a:pt x="12" y="6"/>
                      </a:lnTo>
                      <a:lnTo>
                        <a:pt x="6" y="18"/>
                      </a:lnTo>
                    </a:path>
                  </a:pathLst>
                </a:custGeom>
                <a:noFill/>
                <a:ln w="9525">
                  <a:solidFill>
                    <a:srgbClr val="000000"/>
                  </a:solidFill>
                  <a:round/>
                  <a:headEnd/>
                  <a:tailEnd/>
                </a:ln>
              </p:spPr>
              <p:txBody>
                <a:bodyPr tIns="91440" bIns="91440"/>
                <a:lstStyle/>
                <a:p>
                  <a:endParaRPr lang="en-US"/>
                </a:p>
              </p:txBody>
            </p:sp>
            <p:sp>
              <p:nvSpPr>
                <p:cNvPr id="13896" name="Freeform 139"/>
                <p:cNvSpPr>
                  <a:spLocks/>
                </p:cNvSpPr>
                <p:nvPr/>
              </p:nvSpPr>
              <p:spPr bwMode="auto">
                <a:xfrm>
                  <a:off x="1580" y="2855"/>
                  <a:ext cx="42" cy="54"/>
                </a:xfrm>
                <a:custGeom>
                  <a:avLst/>
                  <a:gdLst>
                    <a:gd name="T0" fmla="*/ 0 w 42"/>
                    <a:gd name="T1" fmla="*/ 24 h 54"/>
                    <a:gd name="T2" fmla="*/ 6 w 42"/>
                    <a:gd name="T3" fmla="*/ 42 h 54"/>
                    <a:gd name="T4" fmla="*/ 12 w 42"/>
                    <a:gd name="T5" fmla="*/ 48 h 54"/>
                    <a:gd name="T6" fmla="*/ 18 w 42"/>
                    <a:gd name="T7" fmla="*/ 54 h 54"/>
                    <a:gd name="T8" fmla="*/ 18 w 42"/>
                    <a:gd name="T9" fmla="*/ 54 h 54"/>
                    <a:gd name="T10" fmla="*/ 30 w 42"/>
                    <a:gd name="T11" fmla="*/ 48 h 54"/>
                    <a:gd name="T12" fmla="*/ 36 w 42"/>
                    <a:gd name="T13" fmla="*/ 42 h 54"/>
                    <a:gd name="T14" fmla="*/ 42 w 42"/>
                    <a:gd name="T15" fmla="*/ 24 h 54"/>
                    <a:gd name="T16" fmla="*/ 42 w 42"/>
                    <a:gd name="T17" fmla="*/ 24 h 54"/>
                    <a:gd name="T18" fmla="*/ 36 w 42"/>
                    <a:gd name="T19" fmla="*/ 12 h 54"/>
                    <a:gd name="T20" fmla="*/ 30 w 42"/>
                    <a:gd name="T21" fmla="*/ 0 h 54"/>
                    <a:gd name="T22" fmla="*/ 18 w 42"/>
                    <a:gd name="T23" fmla="*/ 0 h 54"/>
                    <a:gd name="T24" fmla="*/ 18 w 42"/>
                    <a:gd name="T25" fmla="*/ 0 h 54"/>
                    <a:gd name="T26" fmla="*/ 12 w 42"/>
                    <a:gd name="T27" fmla="*/ 0 h 54"/>
                    <a:gd name="T28" fmla="*/ 6 w 42"/>
                    <a:gd name="T29" fmla="*/ 12 h 54"/>
                    <a:gd name="T30" fmla="*/ 0 w 42"/>
                    <a:gd name="T31" fmla="*/ 24 h 54"/>
                    <a:gd name="T32" fmla="*/ 0 w 42"/>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4"/>
                    <a:gd name="T53" fmla="*/ 42 w 4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4">
                      <a:moveTo>
                        <a:pt x="0" y="24"/>
                      </a:moveTo>
                      <a:lnTo>
                        <a:pt x="6" y="42"/>
                      </a:lnTo>
                      <a:lnTo>
                        <a:pt x="12" y="48"/>
                      </a:lnTo>
                      <a:lnTo>
                        <a:pt x="18" y="54"/>
                      </a:lnTo>
                      <a:lnTo>
                        <a:pt x="30" y="48"/>
                      </a:lnTo>
                      <a:lnTo>
                        <a:pt x="36" y="42"/>
                      </a:lnTo>
                      <a:lnTo>
                        <a:pt x="42" y="24"/>
                      </a:lnTo>
                      <a:lnTo>
                        <a:pt x="36" y="12"/>
                      </a:lnTo>
                      <a:lnTo>
                        <a:pt x="30" y="0"/>
                      </a:lnTo>
                      <a:lnTo>
                        <a:pt x="18" y="0"/>
                      </a:lnTo>
                      <a:lnTo>
                        <a:pt x="12" y="0"/>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13897" name="Freeform 140"/>
                <p:cNvSpPr>
                  <a:spLocks/>
                </p:cNvSpPr>
                <p:nvPr/>
              </p:nvSpPr>
              <p:spPr bwMode="auto">
                <a:xfrm>
                  <a:off x="1580" y="2855"/>
                  <a:ext cx="42" cy="54"/>
                </a:xfrm>
                <a:custGeom>
                  <a:avLst/>
                  <a:gdLst>
                    <a:gd name="T0" fmla="*/ 0 w 42"/>
                    <a:gd name="T1" fmla="*/ 24 h 54"/>
                    <a:gd name="T2" fmla="*/ 6 w 42"/>
                    <a:gd name="T3" fmla="*/ 42 h 54"/>
                    <a:gd name="T4" fmla="*/ 12 w 42"/>
                    <a:gd name="T5" fmla="*/ 48 h 54"/>
                    <a:gd name="T6" fmla="*/ 18 w 42"/>
                    <a:gd name="T7" fmla="*/ 54 h 54"/>
                    <a:gd name="T8" fmla="*/ 18 w 42"/>
                    <a:gd name="T9" fmla="*/ 54 h 54"/>
                    <a:gd name="T10" fmla="*/ 30 w 42"/>
                    <a:gd name="T11" fmla="*/ 48 h 54"/>
                    <a:gd name="T12" fmla="*/ 36 w 42"/>
                    <a:gd name="T13" fmla="*/ 42 h 54"/>
                    <a:gd name="T14" fmla="*/ 42 w 42"/>
                    <a:gd name="T15" fmla="*/ 24 h 54"/>
                    <a:gd name="T16" fmla="*/ 42 w 42"/>
                    <a:gd name="T17" fmla="*/ 24 h 54"/>
                    <a:gd name="T18" fmla="*/ 36 w 42"/>
                    <a:gd name="T19" fmla="*/ 12 h 54"/>
                    <a:gd name="T20" fmla="*/ 30 w 42"/>
                    <a:gd name="T21" fmla="*/ 0 h 54"/>
                    <a:gd name="T22" fmla="*/ 18 w 42"/>
                    <a:gd name="T23" fmla="*/ 0 h 54"/>
                    <a:gd name="T24" fmla="*/ 18 w 42"/>
                    <a:gd name="T25" fmla="*/ 0 h 54"/>
                    <a:gd name="T26" fmla="*/ 12 w 42"/>
                    <a:gd name="T27" fmla="*/ 0 h 54"/>
                    <a:gd name="T28" fmla="*/ 6 w 42"/>
                    <a:gd name="T29" fmla="*/ 12 h 54"/>
                    <a:gd name="T30" fmla="*/ 0 w 42"/>
                    <a:gd name="T31" fmla="*/ 24 h 54"/>
                    <a:gd name="T32" fmla="*/ 0 w 42"/>
                    <a:gd name="T33" fmla="*/ 24 h 54"/>
                    <a:gd name="T34" fmla="*/ 0 w 42"/>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54"/>
                    <a:gd name="T56" fmla="*/ 42 w 42"/>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54">
                      <a:moveTo>
                        <a:pt x="0" y="24"/>
                      </a:moveTo>
                      <a:lnTo>
                        <a:pt x="6" y="42"/>
                      </a:lnTo>
                      <a:lnTo>
                        <a:pt x="12" y="48"/>
                      </a:lnTo>
                      <a:lnTo>
                        <a:pt x="18" y="54"/>
                      </a:lnTo>
                      <a:lnTo>
                        <a:pt x="30" y="48"/>
                      </a:lnTo>
                      <a:lnTo>
                        <a:pt x="36" y="42"/>
                      </a:lnTo>
                      <a:lnTo>
                        <a:pt x="42" y="24"/>
                      </a:lnTo>
                      <a:lnTo>
                        <a:pt x="36" y="12"/>
                      </a:lnTo>
                      <a:lnTo>
                        <a:pt x="30" y="0"/>
                      </a:lnTo>
                      <a:lnTo>
                        <a:pt x="18" y="0"/>
                      </a:lnTo>
                      <a:lnTo>
                        <a:pt x="12" y="0"/>
                      </a:lnTo>
                      <a:lnTo>
                        <a:pt x="6" y="12"/>
                      </a:lnTo>
                      <a:lnTo>
                        <a:pt x="0" y="24"/>
                      </a:lnTo>
                    </a:path>
                  </a:pathLst>
                </a:custGeom>
                <a:noFill/>
                <a:ln w="9525">
                  <a:solidFill>
                    <a:srgbClr val="000000"/>
                  </a:solidFill>
                  <a:round/>
                  <a:headEnd/>
                  <a:tailEnd/>
                </a:ln>
              </p:spPr>
              <p:txBody>
                <a:bodyPr tIns="91440" bIns="91440"/>
                <a:lstStyle/>
                <a:p>
                  <a:endParaRPr lang="en-US"/>
                </a:p>
              </p:txBody>
            </p:sp>
            <p:sp>
              <p:nvSpPr>
                <p:cNvPr id="13898" name="Freeform 141"/>
                <p:cNvSpPr>
                  <a:spLocks/>
                </p:cNvSpPr>
                <p:nvPr/>
              </p:nvSpPr>
              <p:spPr bwMode="auto">
                <a:xfrm>
                  <a:off x="1574" y="2807"/>
                  <a:ext cx="42" cy="48"/>
                </a:xfrm>
                <a:custGeom>
                  <a:avLst/>
                  <a:gdLst>
                    <a:gd name="T0" fmla="*/ 6 w 42"/>
                    <a:gd name="T1" fmla="*/ 30 h 48"/>
                    <a:gd name="T2" fmla="*/ 12 w 42"/>
                    <a:gd name="T3" fmla="*/ 42 h 48"/>
                    <a:gd name="T4" fmla="*/ 24 w 42"/>
                    <a:gd name="T5" fmla="*/ 48 h 48"/>
                    <a:gd name="T6" fmla="*/ 36 w 42"/>
                    <a:gd name="T7" fmla="*/ 48 h 48"/>
                    <a:gd name="T8" fmla="*/ 36 w 42"/>
                    <a:gd name="T9" fmla="*/ 48 h 48"/>
                    <a:gd name="T10" fmla="*/ 42 w 42"/>
                    <a:gd name="T11" fmla="*/ 42 h 48"/>
                    <a:gd name="T12" fmla="*/ 42 w 42"/>
                    <a:gd name="T13" fmla="*/ 30 h 48"/>
                    <a:gd name="T14" fmla="*/ 42 w 42"/>
                    <a:gd name="T15" fmla="*/ 18 h 48"/>
                    <a:gd name="T16" fmla="*/ 42 w 42"/>
                    <a:gd name="T17" fmla="*/ 18 h 48"/>
                    <a:gd name="T18" fmla="*/ 30 w 42"/>
                    <a:gd name="T19" fmla="*/ 6 h 48"/>
                    <a:gd name="T20" fmla="*/ 24 w 42"/>
                    <a:gd name="T21" fmla="*/ 0 h 48"/>
                    <a:gd name="T22" fmla="*/ 12 w 42"/>
                    <a:gd name="T23" fmla="*/ 0 h 48"/>
                    <a:gd name="T24" fmla="*/ 12 w 42"/>
                    <a:gd name="T25" fmla="*/ 0 h 48"/>
                    <a:gd name="T26" fmla="*/ 6 w 42"/>
                    <a:gd name="T27" fmla="*/ 6 h 48"/>
                    <a:gd name="T28" fmla="*/ 0 w 42"/>
                    <a:gd name="T29" fmla="*/ 18 h 48"/>
                    <a:gd name="T30" fmla="*/ 6 w 42"/>
                    <a:gd name="T31" fmla="*/ 30 h 48"/>
                    <a:gd name="T32" fmla="*/ 6 w 42"/>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6" y="30"/>
                      </a:moveTo>
                      <a:lnTo>
                        <a:pt x="12" y="42"/>
                      </a:lnTo>
                      <a:lnTo>
                        <a:pt x="24" y="48"/>
                      </a:lnTo>
                      <a:lnTo>
                        <a:pt x="36" y="48"/>
                      </a:lnTo>
                      <a:lnTo>
                        <a:pt x="42" y="42"/>
                      </a:lnTo>
                      <a:lnTo>
                        <a:pt x="42" y="30"/>
                      </a:lnTo>
                      <a:lnTo>
                        <a:pt x="42" y="18"/>
                      </a:lnTo>
                      <a:lnTo>
                        <a:pt x="30" y="6"/>
                      </a:lnTo>
                      <a:lnTo>
                        <a:pt x="24" y="0"/>
                      </a:lnTo>
                      <a:lnTo>
                        <a:pt x="12" y="0"/>
                      </a:lnTo>
                      <a:lnTo>
                        <a:pt x="6"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13899" name="Freeform 142"/>
                <p:cNvSpPr>
                  <a:spLocks/>
                </p:cNvSpPr>
                <p:nvPr/>
              </p:nvSpPr>
              <p:spPr bwMode="auto">
                <a:xfrm>
                  <a:off x="1574" y="2807"/>
                  <a:ext cx="42" cy="48"/>
                </a:xfrm>
                <a:custGeom>
                  <a:avLst/>
                  <a:gdLst>
                    <a:gd name="T0" fmla="*/ 6 w 42"/>
                    <a:gd name="T1" fmla="*/ 30 h 48"/>
                    <a:gd name="T2" fmla="*/ 12 w 42"/>
                    <a:gd name="T3" fmla="*/ 42 h 48"/>
                    <a:gd name="T4" fmla="*/ 24 w 42"/>
                    <a:gd name="T5" fmla="*/ 48 h 48"/>
                    <a:gd name="T6" fmla="*/ 36 w 42"/>
                    <a:gd name="T7" fmla="*/ 48 h 48"/>
                    <a:gd name="T8" fmla="*/ 36 w 42"/>
                    <a:gd name="T9" fmla="*/ 48 h 48"/>
                    <a:gd name="T10" fmla="*/ 42 w 42"/>
                    <a:gd name="T11" fmla="*/ 42 h 48"/>
                    <a:gd name="T12" fmla="*/ 42 w 42"/>
                    <a:gd name="T13" fmla="*/ 30 h 48"/>
                    <a:gd name="T14" fmla="*/ 42 w 42"/>
                    <a:gd name="T15" fmla="*/ 18 h 48"/>
                    <a:gd name="T16" fmla="*/ 42 w 42"/>
                    <a:gd name="T17" fmla="*/ 18 h 48"/>
                    <a:gd name="T18" fmla="*/ 30 w 42"/>
                    <a:gd name="T19" fmla="*/ 6 h 48"/>
                    <a:gd name="T20" fmla="*/ 24 w 42"/>
                    <a:gd name="T21" fmla="*/ 0 h 48"/>
                    <a:gd name="T22" fmla="*/ 12 w 42"/>
                    <a:gd name="T23" fmla="*/ 0 h 48"/>
                    <a:gd name="T24" fmla="*/ 12 w 42"/>
                    <a:gd name="T25" fmla="*/ 0 h 48"/>
                    <a:gd name="T26" fmla="*/ 6 w 42"/>
                    <a:gd name="T27" fmla="*/ 6 h 48"/>
                    <a:gd name="T28" fmla="*/ 0 w 42"/>
                    <a:gd name="T29" fmla="*/ 18 h 48"/>
                    <a:gd name="T30" fmla="*/ 6 w 42"/>
                    <a:gd name="T31" fmla="*/ 30 h 48"/>
                    <a:gd name="T32" fmla="*/ 6 w 42"/>
                    <a:gd name="T33" fmla="*/ 30 h 48"/>
                    <a:gd name="T34" fmla="*/ 6 w 42"/>
                    <a:gd name="T35" fmla="*/ 3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6" y="30"/>
                      </a:moveTo>
                      <a:lnTo>
                        <a:pt x="12" y="42"/>
                      </a:lnTo>
                      <a:lnTo>
                        <a:pt x="24" y="48"/>
                      </a:lnTo>
                      <a:lnTo>
                        <a:pt x="36" y="48"/>
                      </a:lnTo>
                      <a:lnTo>
                        <a:pt x="42" y="42"/>
                      </a:lnTo>
                      <a:lnTo>
                        <a:pt x="42" y="30"/>
                      </a:lnTo>
                      <a:lnTo>
                        <a:pt x="42" y="18"/>
                      </a:lnTo>
                      <a:lnTo>
                        <a:pt x="30" y="6"/>
                      </a:lnTo>
                      <a:lnTo>
                        <a:pt x="24" y="0"/>
                      </a:lnTo>
                      <a:lnTo>
                        <a:pt x="12" y="0"/>
                      </a:lnTo>
                      <a:lnTo>
                        <a:pt x="6" y="6"/>
                      </a:lnTo>
                      <a:lnTo>
                        <a:pt x="0" y="18"/>
                      </a:lnTo>
                      <a:lnTo>
                        <a:pt x="6" y="30"/>
                      </a:lnTo>
                    </a:path>
                  </a:pathLst>
                </a:custGeom>
                <a:noFill/>
                <a:ln w="9525">
                  <a:solidFill>
                    <a:srgbClr val="000000"/>
                  </a:solidFill>
                  <a:round/>
                  <a:headEnd/>
                  <a:tailEnd/>
                </a:ln>
              </p:spPr>
              <p:txBody>
                <a:bodyPr tIns="91440" bIns="91440"/>
                <a:lstStyle/>
                <a:p>
                  <a:endParaRPr lang="en-US"/>
                </a:p>
              </p:txBody>
            </p:sp>
            <p:sp>
              <p:nvSpPr>
                <p:cNvPr id="13900" name="Freeform 143"/>
                <p:cNvSpPr>
                  <a:spLocks/>
                </p:cNvSpPr>
                <p:nvPr/>
              </p:nvSpPr>
              <p:spPr bwMode="auto">
                <a:xfrm>
                  <a:off x="1550" y="2765"/>
                  <a:ext cx="48" cy="42"/>
                </a:xfrm>
                <a:custGeom>
                  <a:avLst/>
                  <a:gdLst>
                    <a:gd name="T0" fmla="*/ 12 w 48"/>
                    <a:gd name="T1" fmla="*/ 36 h 42"/>
                    <a:gd name="T2" fmla="*/ 24 w 48"/>
                    <a:gd name="T3" fmla="*/ 42 h 42"/>
                    <a:gd name="T4" fmla="*/ 36 w 48"/>
                    <a:gd name="T5" fmla="*/ 42 h 42"/>
                    <a:gd name="T6" fmla="*/ 42 w 48"/>
                    <a:gd name="T7" fmla="*/ 42 h 42"/>
                    <a:gd name="T8" fmla="*/ 42 w 48"/>
                    <a:gd name="T9" fmla="*/ 42 h 42"/>
                    <a:gd name="T10" fmla="*/ 48 w 48"/>
                    <a:gd name="T11" fmla="*/ 30 h 42"/>
                    <a:gd name="T12" fmla="*/ 42 w 48"/>
                    <a:gd name="T13" fmla="*/ 18 h 42"/>
                    <a:gd name="T14" fmla="*/ 36 w 48"/>
                    <a:gd name="T15" fmla="*/ 6 h 42"/>
                    <a:gd name="T16" fmla="*/ 36 w 48"/>
                    <a:gd name="T17" fmla="*/ 6 h 42"/>
                    <a:gd name="T18" fmla="*/ 24 w 48"/>
                    <a:gd name="T19" fmla="*/ 0 h 42"/>
                    <a:gd name="T20" fmla="*/ 12 w 48"/>
                    <a:gd name="T21" fmla="*/ 0 h 42"/>
                    <a:gd name="T22" fmla="*/ 6 w 48"/>
                    <a:gd name="T23" fmla="*/ 0 h 42"/>
                    <a:gd name="T24" fmla="*/ 6 w 48"/>
                    <a:gd name="T25" fmla="*/ 0 h 42"/>
                    <a:gd name="T26" fmla="*/ 0 w 48"/>
                    <a:gd name="T27" fmla="*/ 12 h 42"/>
                    <a:gd name="T28" fmla="*/ 0 w 48"/>
                    <a:gd name="T29" fmla="*/ 24 h 42"/>
                    <a:gd name="T30" fmla="*/ 12 w 48"/>
                    <a:gd name="T31" fmla="*/ 36 h 42"/>
                    <a:gd name="T32" fmla="*/ 12 w 48"/>
                    <a:gd name="T33" fmla="*/ 36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2"/>
                    <a:gd name="T53" fmla="*/ 48 w 48"/>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2">
                      <a:moveTo>
                        <a:pt x="12" y="36"/>
                      </a:moveTo>
                      <a:lnTo>
                        <a:pt x="24" y="42"/>
                      </a:lnTo>
                      <a:lnTo>
                        <a:pt x="36" y="42"/>
                      </a:lnTo>
                      <a:lnTo>
                        <a:pt x="42" y="42"/>
                      </a:lnTo>
                      <a:lnTo>
                        <a:pt x="48" y="30"/>
                      </a:lnTo>
                      <a:lnTo>
                        <a:pt x="42" y="18"/>
                      </a:lnTo>
                      <a:lnTo>
                        <a:pt x="36" y="6"/>
                      </a:lnTo>
                      <a:lnTo>
                        <a:pt x="24" y="0"/>
                      </a:lnTo>
                      <a:lnTo>
                        <a:pt x="12" y="0"/>
                      </a:lnTo>
                      <a:lnTo>
                        <a:pt x="6" y="0"/>
                      </a:lnTo>
                      <a:lnTo>
                        <a:pt x="0" y="12"/>
                      </a:lnTo>
                      <a:lnTo>
                        <a:pt x="0" y="24"/>
                      </a:lnTo>
                      <a:lnTo>
                        <a:pt x="12" y="36"/>
                      </a:lnTo>
                      <a:close/>
                    </a:path>
                  </a:pathLst>
                </a:custGeom>
                <a:solidFill>
                  <a:srgbClr val="FA8086"/>
                </a:solidFill>
                <a:ln w="9525">
                  <a:noFill/>
                  <a:round/>
                  <a:headEnd/>
                  <a:tailEnd/>
                </a:ln>
              </p:spPr>
              <p:txBody>
                <a:bodyPr tIns="91440" bIns="91440"/>
                <a:lstStyle/>
                <a:p>
                  <a:endParaRPr lang="en-US"/>
                </a:p>
              </p:txBody>
            </p:sp>
            <p:sp>
              <p:nvSpPr>
                <p:cNvPr id="13901" name="Freeform 144"/>
                <p:cNvSpPr>
                  <a:spLocks/>
                </p:cNvSpPr>
                <p:nvPr/>
              </p:nvSpPr>
              <p:spPr bwMode="auto">
                <a:xfrm>
                  <a:off x="1550" y="2765"/>
                  <a:ext cx="48" cy="42"/>
                </a:xfrm>
                <a:custGeom>
                  <a:avLst/>
                  <a:gdLst>
                    <a:gd name="T0" fmla="*/ 12 w 48"/>
                    <a:gd name="T1" fmla="*/ 36 h 42"/>
                    <a:gd name="T2" fmla="*/ 24 w 48"/>
                    <a:gd name="T3" fmla="*/ 42 h 42"/>
                    <a:gd name="T4" fmla="*/ 36 w 48"/>
                    <a:gd name="T5" fmla="*/ 42 h 42"/>
                    <a:gd name="T6" fmla="*/ 42 w 48"/>
                    <a:gd name="T7" fmla="*/ 42 h 42"/>
                    <a:gd name="T8" fmla="*/ 42 w 48"/>
                    <a:gd name="T9" fmla="*/ 42 h 42"/>
                    <a:gd name="T10" fmla="*/ 48 w 48"/>
                    <a:gd name="T11" fmla="*/ 30 h 42"/>
                    <a:gd name="T12" fmla="*/ 42 w 48"/>
                    <a:gd name="T13" fmla="*/ 18 h 42"/>
                    <a:gd name="T14" fmla="*/ 36 w 48"/>
                    <a:gd name="T15" fmla="*/ 6 h 42"/>
                    <a:gd name="T16" fmla="*/ 36 w 48"/>
                    <a:gd name="T17" fmla="*/ 6 h 42"/>
                    <a:gd name="T18" fmla="*/ 24 w 48"/>
                    <a:gd name="T19" fmla="*/ 0 h 42"/>
                    <a:gd name="T20" fmla="*/ 12 w 48"/>
                    <a:gd name="T21" fmla="*/ 0 h 42"/>
                    <a:gd name="T22" fmla="*/ 6 w 48"/>
                    <a:gd name="T23" fmla="*/ 0 h 42"/>
                    <a:gd name="T24" fmla="*/ 6 w 48"/>
                    <a:gd name="T25" fmla="*/ 0 h 42"/>
                    <a:gd name="T26" fmla="*/ 0 w 48"/>
                    <a:gd name="T27" fmla="*/ 12 h 42"/>
                    <a:gd name="T28" fmla="*/ 0 w 48"/>
                    <a:gd name="T29" fmla="*/ 24 h 42"/>
                    <a:gd name="T30" fmla="*/ 12 w 48"/>
                    <a:gd name="T31" fmla="*/ 36 h 42"/>
                    <a:gd name="T32" fmla="*/ 12 w 48"/>
                    <a:gd name="T33" fmla="*/ 36 h 42"/>
                    <a:gd name="T34" fmla="*/ 12 w 48"/>
                    <a:gd name="T35" fmla="*/ 36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2"/>
                    <a:gd name="T56" fmla="*/ 48 w 48"/>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2">
                      <a:moveTo>
                        <a:pt x="12" y="36"/>
                      </a:moveTo>
                      <a:lnTo>
                        <a:pt x="24" y="42"/>
                      </a:lnTo>
                      <a:lnTo>
                        <a:pt x="36" y="42"/>
                      </a:lnTo>
                      <a:lnTo>
                        <a:pt x="42" y="42"/>
                      </a:lnTo>
                      <a:lnTo>
                        <a:pt x="48" y="30"/>
                      </a:lnTo>
                      <a:lnTo>
                        <a:pt x="42" y="18"/>
                      </a:lnTo>
                      <a:lnTo>
                        <a:pt x="36" y="6"/>
                      </a:lnTo>
                      <a:lnTo>
                        <a:pt x="24" y="0"/>
                      </a:lnTo>
                      <a:lnTo>
                        <a:pt x="12" y="0"/>
                      </a:lnTo>
                      <a:lnTo>
                        <a:pt x="6" y="0"/>
                      </a:lnTo>
                      <a:lnTo>
                        <a:pt x="0" y="12"/>
                      </a:lnTo>
                      <a:lnTo>
                        <a:pt x="0" y="24"/>
                      </a:lnTo>
                      <a:lnTo>
                        <a:pt x="12" y="36"/>
                      </a:lnTo>
                    </a:path>
                  </a:pathLst>
                </a:custGeom>
                <a:noFill/>
                <a:ln w="9525">
                  <a:solidFill>
                    <a:srgbClr val="000000"/>
                  </a:solidFill>
                  <a:round/>
                  <a:headEnd/>
                  <a:tailEnd/>
                </a:ln>
              </p:spPr>
              <p:txBody>
                <a:bodyPr tIns="91440" bIns="91440"/>
                <a:lstStyle/>
                <a:p>
                  <a:endParaRPr lang="en-US"/>
                </a:p>
              </p:txBody>
            </p:sp>
            <p:sp>
              <p:nvSpPr>
                <p:cNvPr id="13902" name="Freeform 145"/>
                <p:cNvSpPr>
                  <a:spLocks/>
                </p:cNvSpPr>
                <p:nvPr/>
              </p:nvSpPr>
              <p:spPr bwMode="auto">
                <a:xfrm>
                  <a:off x="1508" y="2735"/>
                  <a:ext cx="54" cy="36"/>
                </a:xfrm>
                <a:custGeom>
                  <a:avLst/>
                  <a:gdLst>
                    <a:gd name="T0" fmla="*/ 18 w 54"/>
                    <a:gd name="T1" fmla="*/ 36 h 36"/>
                    <a:gd name="T2" fmla="*/ 30 w 54"/>
                    <a:gd name="T3" fmla="*/ 36 h 36"/>
                    <a:gd name="T4" fmla="*/ 42 w 54"/>
                    <a:gd name="T5" fmla="*/ 36 h 36"/>
                    <a:gd name="T6" fmla="*/ 54 w 54"/>
                    <a:gd name="T7" fmla="*/ 30 h 36"/>
                    <a:gd name="T8" fmla="*/ 54 w 54"/>
                    <a:gd name="T9" fmla="*/ 30 h 36"/>
                    <a:gd name="T10" fmla="*/ 54 w 54"/>
                    <a:gd name="T11" fmla="*/ 18 h 36"/>
                    <a:gd name="T12" fmla="*/ 42 w 54"/>
                    <a:gd name="T13" fmla="*/ 6 h 36"/>
                    <a:gd name="T14" fmla="*/ 30 w 54"/>
                    <a:gd name="T15" fmla="*/ 0 h 36"/>
                    <a:gd name="T16" fmla="*/ 30 w 54"/>
                    <a:gd name="T17" fmla="*/ 0 h 36"/>
                    <a:gd name="T18" fmla="*/ 18 w 54"/>
                    <a:gd name="T19" fmla="*/ 0 h 36"/>
                    <a:gd name="T20" fmla="*/ 6 w 54"/>
                    <a:gd name="T21" fmla="*/ 0 h 36"/>
                    <a:gd name="T22" fmla="*/ 0 w 54"/>
                    <a:gd name="T23" fmla="*/ 6 h 36"/>
                    <a:gd name="T24" fmla="*/ 0 w 54"/>
                    <a:gd name="T25" fmla="*/ 6 h 36"/>
                    <a:gd name="T26" fmla="*/ 0 w 54"/>
                    <a:gd name="T27" fmla="*/ 18 h 36"/>
                    <a:gd name="T28" fmla="*/ 6 w 54"/>
                    <a:gd name="T29" fmla="*/ 30 h 36"/>
                    <a:gd name="T30" fmla="*/ 18 w 54"/>
                    <a:gd name="T31" fmla="*/ 36 h 36"/>
                    <a:gd name="T32" fmla="*/ 18 w 5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18" y="36"/>
                      </a:moveTo>
                      <a:lnTo>
                        <a:pt x="30" y="36"/>
                      </a:lnTo>
                      <a:lnTo>
                        <a:pt x="42" y="36"/>
                      </a:lnTo>
                      <a:lnTo>
                        <a:pt x="54" y="30"/>
                      </a:lnTo>
                      <a:lnTo>
                        <a:pt x="54" y="18"/>
                      </a:lnTo>
                      <a:lnTo>
                        <a:pt x="42" y="6"/>
                      </a:lnTo>
                      <a:lnTo>
                        <a:pt x="30" y="0"/>
                      </a:lnTo>
                      <a:lnTo>
                        <a:pt x="18" y="0"/>
                      </a:lnTo>
                      <a:lnTo>
                        <a:pt x="6" y="0"/>
                      </a:lnTo>
                      <a:lnTo>
                        <a:pt x="0" y="6"/>
                      </a:lnTo>
                      <a:lnTo>
                        <a:pt x="0" y="18"/>
                      </a:lnTo>
                      <a:lnTo>
                        <a:pt x="6" y="30"/>
                      </a:lnTo>
                      <a:lnTo>
                        <a:pt x="18" y="36"/>
                      </a:lnTo>
                      <a:close/>
                    </a:path>
                  </a:pathLst>
                </a:custGeom>
                <a:solidFill>
                  <a:srgbClr val="FA8086"/>
                </a:solidFill>
                <a:ln w="9525">
                  <a:noFill/>
                  <a:round/>
                  <a:headEnd/>
                  <a:tailEnd/>
                </a:ln>
              </p:spPr>
              <p:txBody>
                <a:bodyPr tIns="91440" bIns="91440"/>
                <a:lstStyle/>
                <a:p>
                  <a:endParaRPr lang="en-US"/>
                </a:p>
              </p:txBody>
            </p:sp>
            <p:sp>
              <p:nvSpPr>
                <p:cNvPr id="13903" name="Freeform 146"/>
                <p:cNvSpPr>
                  <a:spLocks/>
                </p:cNvSpPr>
                <p:nvPr/>
              </p:nvSpPr>
              <p:spPr bwMode="auto">
                <a:xfrm>
                  <a:off x="1508" y="2735"/>
                  <a:ext cx="54" cy="36"/>
                </a:xfrm>
                <a:custGeom>
                  <a:avLst/>
                  <a:gdLst>
                    <a:gd name="T0" fmla="*/ 18 w 54"/>
                    <a:gd name="T1" fmla="*/ 36 h 36"/>
                    <a:gd name="T2" fmla="*/ 30 w 54"/>
                    <a:gd name="T3" fmla="*/ 36 h 36"/>
                    <a:gd name="T4" fmla="*/ 42 w 54"/>
                    <a:gd name="T5" fmla="*/ 36 h 36"/>
                    <a:gd name="T6" fmla="*/ 54 w 54"/>
                    <a:gd name="T7" fmla="*/ 30 h 36"/>
                    <a:gd name="T8" fmla="*/ 54 w 54"/>
                    <a:gd name="T9" fmla="*/ 30 h 36"/>
                    <a:gd name="T10" fmla="*/ 54 w 54"/>
                    <a:gd name="T11" fmla="*/ 18 h 36"/>
                    <a:gd name="T12" fmla="*/ 42 w 54"/>
                    <a:gd name="T13" fmla="*/ 6 h 36"/>
                    <a:gd name="T14" fmla="*/ 30 w 54"/>
                    <a:gd name="T15" fmla="*/ 0 h 36"/>
                    <a:gd name="T16" fmla="*/ 30 w 54"/>
                    <a:gd name="T17" fmla="*/ 0 h 36"/>
                    <a:gd name="T18" fmla="*/ 18 w 54"/>
                    <a:gd name="T19" fmla="*/ 0 h 36"/>
                    <a:gd name="T20" fmla="*/ 6 w 54"/>
                    <a:gd name="T21" fmla="*/ 0 h 36"/>
                    <a:gd name="T22" fmla="*/ 0 w 54"/>
                    <a:gd name="T23" fmla="*/ 6 h 36"/>
                    <a:gd name="T24" fmla="*/ 0 w 54"/>
                    <a:gd name="T25" fmla="*/ 6 h 36"/>
                    <a:gd name="T26" fmla="*/ 0 w 54"/>
                    <a:gd name="T27" fmla="*/ 18 h 36"/>
                    <a:gd name="T28" fmla="*/ 6 w 54"/>
                    <a:gd name="T29" fmla="*/ 30 h 36"/>
                    <a:gd name="T30" fmla="*/ 18 w 54"/>
                    <a:gd name="T31" fmla="*/ 36 h 36"/>
                    <a:gd name="T32" fmla="*/ 18 w 54"/>
                    <a:gd name="T33" fmla="*/ 36 h 36"/>
                    <a:gd name="T34" fmla="*/ 18 w 54"/>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6"/>
                    <a:gd name="T56" fmla="*/ 54 w 54"/>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6">
                      <a:moveTo>
                        <a:pt x="18" y="36"/>
                      </a:moveTo>
                      <a:lnTo>
                        <a:pt x="30" y="36"/>
                      </a:lnTo>
                      <a:lnTo>
                        <a:pt x="42" y="36"/>
                      </a:lnTo>
                      <a:lnTo>
                        <a:pt x="54" y="30"/>
                      </a:lnTo>
                      <a:lnTo>
                        <a:pt x="54" y="18"/>
                      </a:lnTo>
                      <a:lnTo>
                        <a:pt x="42" y="6"/>
                      </a:lnTo>
                      <a:lnTo>
                        <a:pt x="30" y="0"/>
                      </a:lnTo>
                      <a:lnTo>
                        <a:pt x="18" y="0"/>
                      </a:lnTo>
                      <a:lnTo>
                        <a:pt x="6" y="0"/>
                      </a:lnTo>
                      <a:lnTo>
                        <a:pt x="0" y="6"/>
                      </a:lnTo>
                      <a:lnTo>
                        <a:pt x="0" y="18"/>
                      </a:lnTo>
                      <a:lnTo>
                        <a:pt x="6" y="30"/>
                      </a:lnTo>
                      <a:lnTo>
                        <a:pt x="18" y="36"/>
                      </a:lnTo>
                    </a:path>
                  </a:pathLst>
                </a:custGeom>
                <a:noFill/>
                <a:ln w="9525">
                  <a:solidFill>
                    <a:srgbClr val="000000"/>
                  </a:solidFill>
                  <a:round/>
                  <a:headEnd/>
                  <a:tailEnd/>
                </a:ln>
              </p:spPr>
              <p:txBody>
                <a:bodyPr tIns="91440" bIns="91440"/>
                <a:lstStyle/>
                <a:p>
                  <a:endParaRPr lang="en-US"/>
                </a:p>
              </p:txBody>
            </p:sp>
            <p:sp>
              <p:nvSpPr>
                <p:cNvPr id="13904" name="Freeform 147"/>
                <p:cNvSpPr>
                  <a:spLocks/>
                </p:cNvSpPr>
                <p:nvPr/>
              </p:nvSpPr>
              <p:spPr bwMode="auto">
                <a:xfrm>
                  <a:off x="1454" y="2717"/>
                  <a:ext cx="54" cy="36"/>
                </a:xfrm>
                <a:custGeom>
                  <a:avLst/>
                  <a:gdLst>
                    <a:gd name="T0" fmla="*/ 30 w 54"/>
                    <a:gd name="T1" fmla="*/ 36 h 36"/>
                    <a:gd name="T2" fmla="*/ 42 w 54"/>
                    <a:gd name="T3" fmla="*/ 36 h 36"/>
                    <a:gd name="T4" fmla="*/ 54 w 54"/>
                    <a:gd name="T5" fmla="*/ 30 h 36"/>
                    <a:gd name="T6" fmla="*/ 54 w 54"/>
                    <a:gd name="T7" fmla="*/ 18 h 36"/>
                    <a:gd name="T8" fmla="*/ 54 w 54"/>
                    <a:gd name="T9" fmla="*/ 18 h 36"/>
                    <a:gd name="T10" fmla="*/ 54 w 54"/>
                    <a:gd name="T11" fmla="*/ 12 h 36"/>
                    <a:gd name="T12" fmla="*/ 42 w 54"/>
                    <a:gd name="T13" fmla="*/ 6 h 36"/>
                    <a:gd name="T14" fmla="*/ 30 w 54"/>
                    <a:gd name="T15" fmla="*/ 0 h 36"/>
                    <a:gd name="T16" fmla="*/ 30 w 54"/>
                    <a:gd name="T17" fmla="*/ 0 h 36"/>
                    <a:gd name="T18" fmla="*/ 12 w 54"/>
                    <a:gd name="T19" fmla="*/ 6 h 36"/>
                    <a:gd name="T20" fmla="*/ 6 w 54"/>
                    <a:gd name="T21" fmla="*/ 12 h 36"/>
                    <a:gd name="T22" fmla="*/ 0 w 54"/>
                    <a:gd name="T23" fmla="*/ 18 h 36"/>
                    <a:gd name="T24" fmla="*/ 0 w 54"/>
                    <a:gd name="T25" fmla="*/ 18 h 36"/>
                    <a:gd name="T26" fmla="*/ 6 w 54"/>
                    <a:gd name="T27" fmla="*/ 30 h 36"/>
                    <a:gd name="T28" fmla="*/ 12 w 54"/>
                    <a:gd name="T29" fmla="*/ 36 h 36"/>
                    <a:gd name="T30" fmla="*/ 30 w 54"/>
                    <a:gd name="T31" fmla="*/ 36 h 36"/>
                    <a:gd name="T32" fmla="*/ 30 w 54"/>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36"/>
                    <a:gd name="T53" fmla="*/ 54 w 54"/>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36">
                      <a:moveTo>
                        <a:pt x="30" y="36"/>
                      </a:moveTo>
                      <a:lnTo>
                        <a:pt x="42" y="36"/>
                      </a:lnTo>
                      <a:lnTo>
                        <a:pt x="54" y="30"/>
                      </a:lnTo>
                      <a:lnTo>
                        <a:pt x="54" y="18"/>
                      </a:lnTo>
                      <a:lnTo>
                        <a:pt x="54" y="12"/>
                      </a:lnTo>
                      <a:lnTo>
                        <a:pt x="42" y="6"/>
                      </a:lnTo>
                      <a:lnTo>
                        <a:pt x="30" y="0"/>
                      </a:lnTo>
                      <a:lnTo>
                        <a:pt x="12" y="6"/>
                      </a:lnTo>
                      <a:lnTo>
                        <a:pt x="6" y="12"/>
                      </a:lnTo>
                      <a:lnTo>
                        <a:pt x="0" y="18"/>
                      </a:lnTo>
                      <a:lnTo>
                        <a:pt x="6" y="30"/>
                      </a:lnTo>
                      <a:lnTo>
                        <a:pt x="12" y="36"/>
                      </a:lnTo>
                      <a:lnTo>
                        <a:pt x="30" y="36"/>
                      </a:lnTo>
                      <a:close/>
                    </a:path>
                  </a:pathLst>
                </a:custGeom>
                <a:solidFill>
                  <a:srgbClr val="FA8086"/>
                </a:solidFill>
                <a:ln w="9525">
                  <a:noFill/>
                  <a:round/>
                  <a:headEnd/>
                  <a:tailEnd/>
                </a:ln>
              </p:spPr>
              <p:txBody>
                <a:bodyPr tIns="91440" bIns="91440"/>
                <a:lstStyle/>
                <a:p>
                  <a:endParaRPr lang="en-US"/>
                </a:p>
              </p:txBody>
            </p:sp>
            <p:sp>
              <p:nvSpPr>
                <p:cNvPr id="13905" name="Freeform 148"/>
                <p:cNvSpPr>
                  <a:spLocks/>
                </p:cNvSpPr>
                <p:nvPr/>
              </p:nvSpPr>
              <p:spPr bwMode="auto">
                <a:xfrm>
                  <a:off x="1454" y="2717"/>
                  <a:ext cx="54" cy="36"/>
                </a:xfrm>
                <a:custGeom>
                  <a:avLst/>
                  <a:gdLst>
                    <a:gd name="T0" fmla="*/ 30 w 54"/>
                    <a:gd name="T1" fmla="*/ 36 h 36"/>
                    <a:gd name="T2" fmla="*/ 42 w 54"/>
                    <a:gd name="T3" fmla="*/ 36 h 36"/>
                    <a:gd name="T4" fmla="*/ 54 w 54"/>
                    <a:gd name="T5" fmla="*/ 30 h 36"/>
                    <a:gd name="T6" fmla="*/ 54 w 54"/>
                    <a:gd name="T7" fmla="*/ 18 h 36"/>
                    <a:gd name="T8" fmla="*/ 54 w 54"/>
                    <a:gd name="T9" fmla="*/ 18 h 36"/>
                    <a:gd name="T10" fmla="*/ 54 w 54"/>
                    <a:gd name="T11" fmla="*/ 12 h 36"/>
                    <a:gd name="T12" fmla="*/ 42 w 54"/>
                    <a:gd name="T13" fmla="*/ 6 h 36"/>
                    <a:gd name="T14" fmla="*/ 30 w 54"/>
                    <a:gd name="T15" fmla="*/ 0 h 36"/>
                    <a:gd name="T16" fmla="*/ 30 w 54"/>
                    <a:gd name="T17" fmla="*/ 0 h 36"/>
                    <a:gd name="T18" fmla="*/ 12 w 54"/>
                    <a:gd name="T19" fmla="*/ 6 h 36"/>
                    <a:gd name="T20" fmla="*/ 6 w 54"/>
                    <a:gd name="T21" fmla="*/ 12 h 36"/>
                    <a:gd name="T22" fmla="*/ 0 w 54"/>
                    <a:gd name="T23" fmla="*/ 18 h 36"/>
                    <a:gd name="T24" fmla="*/ 0 w 54"/>
                    <a:gd name="T25" fmla="*/ 18 h 36"/>
                    <a:gd name="T26" fmla="*/ 6 w 54"/>
                    <a:gd name="T27" fmla="*/ 30 h 36"/>
                    <a:gd name="T28" fmla="*/ 12 w 54"/>
                    <a:gd name="T29" fmla="*/ 36 h 36"/>
                    <a:gd name="T30" fmla="*/ 30 w 54"/>
                    <a:gd name="T31" fmla="*/ 36 h 36"/>
                    <a:gd name="T32" fmla="*/ 30 w 54"/>
                    <a:gd name="T33" fmla="*/ 36 h 36"/>
                    <a:gd name="T34" fmla="*/ 30 w 54"/>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36"/>
                    <a:gd name="T56" fmla="*/ 54 w 54"/>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36">
                      <a:moveTo>
                        <a:pt x="30" y="36"/>
                      </a:moveTo>
                      <a:lnTo>
                        <a:pt x="42" y="36"/>
                      </a:lnTo>
                      <a:lnTo>
                        <a:pt x="54" y="30"/>
                      </a:lnTo>
                      <a:lnTo>
                        <a:pt x="54" y="18"/>
                      </a:lnTo>
                      <a:lnTo>
                        <a:pt x="54" y="12"/>
                      </a:lnTo>
                      <a:lnTo>
                        <a:pt x="42" y="6"/>
                      </a:lnTo>
                      <a:lnTo>
                        <a:pt x="30" y="0"/>
                      </a:lnTo>
                      <a:lnTo>
                        <a:pt x="12" y="6"/>
                      </a:lnTo>
                      <a:lnTo>
                        <a:pt x="6" y="12"/>
                      </a:lnTo>
                      <a:lnTo>
                        <a:pt x="0" y="18"/>
                      </a:lnTo>
                      <a:lnTo>
                        <a:pt x="6" y="30"/>
                      </a:lnTo>
                      <a:lnTo>
                        <a:pt x="12" y="36"/>
                      </a:lnTo>
                      <a:lnTo>
                        <a:pt x="30" y="36"/>
                      </a:lnTo>
                    </a:path>
                  </a:pathLst>
                </a:custGeom>
                <a:noFill/>
                <a:ln w="9525">
                  <a:solidFill>
                    <a:srgbClr val="000000"/>
                  </a:solidFill>
                  <a:round/>
                  <a:headEnd/>
                  <a:tailEnd/>
                </a:ln>
              </p:spPr>
              <p:txBody>
                <a:bodyPr tIns="91440" bIns="91440"/>
                <a:lstStyle/>
                <a:p>
                  <a:endParaRPr lang="en-US"/>
                </a:p>
              </p:txBody>
            </p:sp>
            <p:sp>
              <p:nvSpPr>
                <p:cNvPr id="13906" name="Freeform 149"/>
                <p:cNvSpPr>
                  <a:spLocks/>
                </p:cNvSpPr>
                <p:nvPr/>
              </p:nvSpPr>
              <p:spPr bwMode="auto">
                <a:xfrm>
                  <a:off x="1406" y="2723"/>
                  <a:ext cx="48" cy="36"/>
                </a:xfrm>
                <a:custGeom>
                  <a:avLst/>
                  <a:gdLst>
                    <a:gd name="T0" fmla="*/ 30 w 48"/>
                    <a:gd name="T1" fmla="*/ 36 h 36"/>
                    <a:gd name="T2" fmla="*/ 42 w 48"/>
                    <a:gd name="T3" fmla="*/ 24 h 36"/>
                    <a:gd name="T4" fmla="*/ 48 w 48"/>
                    <a:gd name="T5" fmla="*/ 18 h 36"/>
                    <a:gd name="T6" fmla="*/ 48 w 48"/>
                    <a:gd name="T7" fmla="*/ 6 h 36"/>
                    <a:gd name="T8" fmla="*/ 48 w 48"/>
                    <a:gd name="T9" fmla="*/ 6 h 36"/>
                    <a:gd name="T10" fmla="*/ 42 w 48"/>
                    <a:gd name="T11" fmla="*/ 0 h 36"/>
                    <a:gd name="T12" fmla="*/ 30 w 48"/>
                    <a:gd name="T13" fmla="*/ 0 h 36"/>
                    <a:gd name="T14" fmla="*/ 18 w 48"/>
                    <a:gd name="T15" fmla="*/ 0 h 36"/>
                    <a:gd name="T16" fmla="*/ 18 w 48"/>
                    <a:gd name="T17" fmla="*/ 0 h 36"/>
                    <a:gd name="T18" fmla="*/ 6 w 48"/>
                    <a:gd name="T19" fmla="*/ 6 h 36"/>
                    <a:gd name="T20" fmla="*/ 0 w 48"/>
                    <a:gd name="T21" fmla="*/ 18 h 36"/>
                    <a:gd name="T22" fmla="*/ 0 w 48"/>
                    <a:gd name="T23" fmla="*/ 30 h 36"/>
                    <a:gd name="T24" fmla="*/ 0 w 48"/>
                    <a:gd name="T25" fmla="*/ 30 h 36"/>
                    <a:gd name="T26" fmla="*/ 6 w 48"/>
                    <a:gd name="T27" fmla="*/ 36 h 36"/>
                    <a:gd name="T28" fmla="*/ 18 w 48"/>
                    <a:gd name="T29" fmla="*/ 36 h 36"/>
                    <a:gd name="T30" fmla="*/ 30 w 48"/>
                    <a:gd name="T31" fmla="*/ 36 h 36"/>
                    <a:gd name="T32" fmla="*/ 30 w 48"/>
                    <a:gd name="T33" fmla="*/ 36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6"/>
                    <a:gd name="T53" fmla="*/ 48 w 48"/>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6">
                      <a:moveTo>
                        <a:pt x="30" y="36"/>
                      </a:moveTo>
                      <a:lnTo>
                        <a:pt x="42" y="24"/>
                      </a:lnTo>
                      <a:lnTo>
                        <a:pt x="48" y="18"/>
                      </a:lnTo>
                      <a:lnTo>
                        <a:pt x="48" y="6"/>
                      </a:lnTo>
                      <a:lnTo>
                        <a:pt x="42" y="0"/>
                      </a:lnTo>
                      <a:lnTo>
                        <a:pt x="30" y="0"/>
                      </a:lnTo>
                      <a:lnTo>
                        <a:pt x="18" y="0"/>
                      </a:lnTo>
                      <a:lnTo>
                        <a:pt x="6" y="6"/>
                      </a:lnTo>
                      <a:lnTo>
                        <a:pt x="0" y="18"/>
                      </a:lnTo>
                      <a:lnTo>
                        <a:pt x="0" y="30"/>
                      </a:lnTo>
                      <a:lnTo>
                        <a:pt x="6" y="36"/>
                      </a:lnTo>
                      <a:lnTo>
                        <a:pt x="18" y="36"/>
                      </a:lnTo>
                      <a:lnTo>
                        <a:pt x="30" y="36"/>
                      </a:lnTo>
                      <a:close/>
                    </a:path>
                  </a:pathLst>
                </a:custGeom>
                <a:solidFill>
                  <a:srgbClr val="FA8086"/>
                </a:solidFill>
                <a:ln w="9525">
                  <a:noFill/>
                  <a:round/>
                  <a:headEnd/>
                  <a:tailEnd/>
                </a:ln>
              </p:spPr>
              <p:txBody>
                <a:bodyPr tIns="91440" bIns="91440"/>
                <a:lstStyle/>
                <a:p>
                  <a:endParaRPr lang="en-US"/>
                </a:p>
              </p:txBody>
            </p:sp>
            <p:sp>
              <p:nvSpPr>
                <p:cNvPr id="13907" name="Freeform 150"/>
                <p:cNvSpPr>
                  <a:spLocks/>
                </p:cNvSpPr>
                <p:nvPr/>
              </p:nvSpPr>
              <p:spPr bwMode="auto">
                <a:xfrm>
                  <a:off x="1406" y="2723"/>
                  <a:ext cx="48" cy="36"/>
                </a:xfrm>
                <a:custGeom>
                  <a:avLst/>
                  <a:gdLst>
                    <a:gd name="T0" fmla="*/ 30 w 48"/>
                    <a:gd name="T1" fmla="*/ 36 h 36"/>
                    <a:gd name="T2" fmla="*/ 42 w 48"/>
                    <a:gd name="T3" fmla="*/ 24 h 36"/>
                    <a:gd name="T4" fmla="*/ 48 w 48"/>
                    <a:gd name="T5" fmla="*/ 18 h 36"/>
                    <a:gd name="T6" fmla="*/ 48 w 48"/>
                    <a:gd name="T7" fmla="*/ 6 h 36"/>
                    <a:gd name="T8" fmla="*/ 48 w 48"/>
                    <a:gd name="T9" fmla="*/ 6 h 36"/>
                    <a:gd name="T10" fmla="*/ 42 w 48"/>
                    <a:gd name="T11" fmla="*/ 0 h 36"/>
                    <a:gd name="T12" fmla="*/ 30 w 48"/>
                    <a:gd name="T13" fmla="*/ 0 h 36"/>
                    <a:gd name="T14" fmla="*/ 18 w 48"/>
                    <a:gd name="T15" fmla="*/ 0 h 36"/>
                    <a:gd name="T16" fmla="*/ 18 w 48"/>
                    <a:gd name="T17" fmla="*/ 0 h 36"/>
                    <a:gd name="T18" fmla="*/ 6 w 48"/>
                    <a:gd name="T19" fmla="*/ 6 h 36"/>
                    <a:gd name="T20" fmla="*/ 0 w 48"/>
                    <a:gd name="T21" fmla="*/ 18 h 36"/>
                    <a:gd name="T22" fmla="*/ 0 w 48"/>
                    <a:gd name="T23" fmla="*/ 30 h 36"/>
                    <a:gd name="T24" fmla="*/ 0 w 48"/>
                    <a:gd name="T25" fmla="*/ 30 h 36"/>
                    <a:gd name="T26" fmla="*/ 6 w 48"/>
                    <a:gd name="T27" fmla="*/ 36 h 36"/>
                    <a:gd name="T28" fmla="*/ 18 w 48"/>
                    <a:gd name="T29" fmla="*/ 36 h 36"/>
                    <a:gd name="T30" fmla="*/ 30 w 48"/>
                    <a:gd name="T31" fmla="*/ 36 h 36"/>
                    <a:gd name="T32" fmla="*/ 30 w 48"/>
                    <a:gd name="T33" fmla="*/ 36 h 36"/>
                    <a:gd name="T34" fmla="*/ 30 w 48"/>
                    <a:gd name="T35" fmla="*/ 3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36"/>
                    <a:gd name="T56" fmla="*/ 48 w 48"/>
                    <a:gd name="T57" fmla="*/ 36 h 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36">
                      <a:moveTo>
                        <a:pt x="30" y="36"/>
                      </a:moveTo>
                      <a:lnTo>
                        <a:pt x="42" y="24"/>
                      </a:lnTo>
                      <a:lnTo>
                        <a:pt x="48" y="18"/>
                      </a:lnTo>
                      <a:lnTo>
                        <a:pt x="48" y="6"/>
                      </a:lnTo>
                      <a:lnTo>
                        <a:pt x="42" y="0"/>
                      </a:lnTo>
                      <a:lnTo>
                        <a:pt x="30" y="0"/>
                      </a:lnTo>
                      <a:lnTo>
                        <a:pt x="18" y="0"/>
                      </a:lnTo>
                      <a:lnTo>
                        <a:pt x="6" y="6"/>
                      </a:lnTo>
                      <a:lnTo>
                        <a:pt x="0" y="18"/>
                      </a:lnTo>
                      <a:lnTo>
                        <a:pt x="0" y="30"/>
                      </a:lnTo>
                      <a:lnTo>
                        <a:pt x="6" y="36"/>
                      </a:lnTo>
                      <a:lnTo>
                        <a:pt x="18" y="36"/>
                      </a:lnTo>
                      <a:lnTo>
                        <a:pt x="30" y="36"/>
                      </a:lnTo>
                    </a:path>
                  </a:pathLst>
                </a:custGeom>
                <a:noFill/>
                <a:ln w="9525">
                  <a:solidFill>
                    <a:srgbClr val="000000"/>
                  </a:solidFill>
                  <a:round/>
                  <a:headEnd/>
                  <a:tailEnd/>
                </a:ln>
              </p:spPr>
              <p:txBody>
                <a:bodyPr tIns="91440" bIns="91440"/>
                <a:lstStyle/>
                <a:p>
                  <a:endParaRPr lang="en-US"/>
                </a:p>
              </p:txBody>
            </p:sp>
            <p:sp>
              <p:nvSpPr>
                <p:cNvPr id="13908" name="Freeform 151"/>
                <p:cNvSpPr>
                  <a:spLocks/>
                </p:cNvSpPr>
                <p:nvPr/>
              </p:nvSpPr>
              <p:spPr bwMode="auto">
                <a:xfrm>
                  <a:off x="1358" y="2741"/>
                  <a:ext cx="48" cy="48"/>
                </a:xfrm>
                <a:custGeom>
                  <a:avLst/>
                  <a:gdLst>
                    <a:gd name="T0" fmla="*/ 36 w 48"/>
                    <a:gd name="T1" fmla="*/ 36 h 48"/>
                    <a:gd name="T2" fmla="*/ 48 w 48"/>
                    <a:gd name="T3" fmla="*/ 24 h 48"/>
                    <a:gd name="T4" fmla="*/ 48 w 48"/>
                    <a:gd name="T5" fmla="*/ 12 h 48"/>
                    <a:gd name="T6" fmla="*/ 42 w 48"/>
                    <a:gd name="T7" fmla="*/ 6 h 48"/>
                    <a:gd name="T8" fmla="*/ 42 w 48"/>
                    <a:gd name="T9" fmla="*/ 6 h 48"/>
                    <a:gd name="T10" fmla="*/ 36 w 48"/>
                    <a:gd name="T11" fmla="*/ 0 h 48"/>
                    <a:gd name="T12" fmla="*/ 24 w 48"/>
                    <a:gd name="T13" fmla="*/ 0 h 48"/>
                    <a:gd name="T14" fmla="*/ 12 w 48"/>
                    <a:gd name="T15" fmla="*/ 12 h 48"/>
                    <a:gd name="T16" fmla="*/ 12 w 48"/>
                    <a:gd name="T17" fmla="*/ 12 h 48"/>
                    <a:gd name="T18" fmla="*/ 0 w 48"/>
                    <a:gd name="T19" fmla="*/ 18 h 48"/>
                    <a:gd name="T20" fmla="*/ 0 w 48"/>
                    <a:gd name="T21" fmla="*/ 30 h 48"/>
                    <a:gd name="T22" fmla="*/ 6 w 48"/>
                    <a:gd name="T23" fmla="*/ 42 h 48"/>
                    <a:gd name="T24" fmla="*/ 6 w 48"/>
                    <a:gd name="T25" fmla="*/ 42 h 48"/>
                    <a:gd name="T26" fmla="*/ 12 w 48"/>
                    <a:gd name="T27" fmla="*/ 48 h 48"/>
                    <a:gd name="T28" fmla="*/ 24 w 48"/>
                    <a:gd name="T29" fmla="*/ 42 h 48"/>
                    <a:gd name="T30" fmla="*/ 36 w 48"/>
                    <a:gd name="T31" fmla="*/ 36 h 48"/>
                    <a:gd name="T32" fmla="*/ 36 w 48"/>
                    <a:gd name="T33" fmla="*/ 3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36" y="36"/>
                      </a:moveTo>
                      <a:lnTo>
                        <a:pt x="48" y="24"/>
                      </a:lnTo>
                      <a:lnTo>
                        <a:pt x="48" y="12"/>
                      </a:lnTo>
                      <a:lnTo>
                        <a:pt x="42" y="6"/>
                      </a:lnTo>
                      <a:lnTo>
                        <a:pt x="36" y="0"/>
                      </a:lnTo>
                      <a:lnTo>
                        <a:pt x="24" y="0"/>
                      </a:lnTo>
                      <a:lnTo>
                        <a:pt x="12" y="12"/>
                      </a:lnTo>
                      <a:lnTo>
                        <a:pt x="0" y="18"/>
                      </a:lnTo>
                      <a:lnTo>
                        <a:pt x="0" y="30"/>
                      </a:lnTo>
                      <a:lnTo>
                        <a:pt x="6" y="42"/>
                      </a:lnTo>
                      <a:lnTo>
                        <a:pt x="12" y="48"/>
                      </a:lnTo>
                      <a:lnTo>
                        <a:pt x="24" y="42"/>
                      </a:lnTo>
                      <a:lnTo>
                        <a:pt x="36" y="36"/>
                      </a:lnTo>
                      <a:close/>
                    </a:path>
                  </a:pathLst>
                </a:custGeom>
                <a:solidFill>
                  <a:srgbClr val="FA8086"/>
                </a:solidFill>
                <a:ln w="9525">
                  <a:noFill/>
                  <a:round/>
                  <a:headEnd/>
                  <a:tailEnd/>
                </a:ln>
              </p:spPr>
              <p:txBody>
                <a:bodyPr tIns="91440" bIns="91440"/>
                <a:lstStyle/>
                <a:p>
                  <a:endParaRPr lang="en-US"/>
                </a:p>
              </p:txBody>
            </p:sp>
            <p:sp>
              <p:nvSpPr>
                <p:cNvPr id="13909" name="Freeform 152"/>
                <p:cNvSpPr>
                  <a:spLocks/>
                </p:cNvSpPr>
                <p:nvPr/>
              </p:nvSpPr>
              <p:spPr bwMode="auto">
                <a:xfrm>
                  <a:off x="1358" y="2741"/>
                  <a:ext cx="48" cy="48"/>
                </a:xfrm>
                <a:custGeom>
                  <a:avLst/>
                  <a:gdLst>
                    <a:gd name="T0" fmla="*/ 36 w 48"/>
                    <a:gd name="T1" fmla="*/ 36 h 48"/>
                    <a:gd name="T2" fmla="*/ 48 w 48"/>
                    <a:gd name="T3" fmla="*/ 24 h 48"/>
                    <a:gd name="T4" fmla="*/ 48 w 48"/>
                    <a:gd name="T5" fmla="*/ 12 h 48"/>
                    <a:gd name="T6" fmla="*/ 42 w 48"/>
                    <a:gd name="T7" fmla="*/ 6 h 48"/>
                    <a:gd name="T8" fmla="*/ 42 w 48"/>
                    <a:gd name="T9" fmla="*/ 6 h 48"/>
                    <a:gd name="T10" fmla="*/ 36 w 48"/>
                    <a:gd name="T11" fmla="*/ 0 h 48"/>
                    <a:gd name="T12" fmla="*/ 24 w 48"/>
                    <a:gd name="T13" fmla="*/ 0 h 48"/>
                    <a:gd name="T14" fmla="*/ 12 w 48"/>
                    <a:gd name="T15" fmla="*/ 12 h 48"/>
                    <a:gd name="T16" fmla="*/ 12 w 48"/>
                    <a:gd name="T17" fmla="*/ 12 h 48"/>
                    <a:gd name="T18" fmla="*/ 0 w 48"/>
                    <a:gd name="T19" fmla="*/ 18 h 48"/>
                    <a:gd name="T20" fmla="*/ 0 w 48"/>
                    <a:gd name="T21" fmla="*/ 30 h 48"/>
                    <a:gd name="T22" fmla="*/ 6 w 48"/>
                    <a:gd name="T23" fmla="*/ 42 h 48"/>
                    <a:gd name="T24" fmla="*/ 6 w 48"/>
                    <a:gd name="T25" fmla="*/ 42 h 48"/>
                    <a:gd name="T26" fmla="*/ 12 w 48"/>
                    <a:gd name="T27" fmla="*/ 48 h 48"/>
                    <a:gd name="T28" fmla="*/ 24 w 48"/>
                    <a:gd name="T29" fmla="*/ 42 h 48"/>
                    <a:gd name="T30" fmla="*/ 36 w 48"/>
                    <a:gd name="T31" fmla="*/ 36 h 48"/>
                    <a:gd name="T32" fmla="*/ 36 w 48"/>
                    <a:gd name="T33" fmla="*/ 36 h 48"/>
                    <a:gd name="T34" fmla="*/ 36 w 48"/>
                    <a:gd name="T35" fmla="*/ 3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36" y="36"/>
                      </a:moveTo>
                      <a:lnTo>
                        <a:pt x="48" y="24"/>
                      </a:lnTo>
                      <a:lnTo>
                        <a:pt x="48" y="12"/>
                      </a:lnTo>
                      <a:lnTo>
                        <a:pt x="42" y="6"/>
                      </a:lnTo>
                      <a:lnTo>
                        <a:pt x="36" y="0"/>
                      </a:lnTo>
                      <a:lnTo>
                        <a:pt x="24" y="0"/>
                      </a:lnTo>
                      <a:lnTo>
                        <a:pt x="12" y="12"/>
                      </a:lnTo>
                      <a:lnTo>
                        <a:pt x="0" y="18"/>
                      </a:lnTo>
                      <a:lnTo>
                        <a:pt x="0" y="30"/>
                      </a:lnTo>
                      <a:lnTo>
                        <a:pt x="6" y="42"/>
                      </a:lnTo>
                      <a:lnTo>
                        <a:pt x="12" y="48"/>
                      </a:lnTo>
                      <a:lnTo>
                        <a:pt x="24" y="42"/>
                      </a:lnTo>
                      <a:lnTo>
                        <a:pt x="36" y="36"/>
                      </a:lnTo>
                    </a:path>
                  </a:pathLst>
                </a:custGeom>
                <a:noFill/>
                <a:ln w="9525">
                  <a:solidFill>
                    <a:srgbClr val="000000"/>
                  </a:solidFill>
                  <a:round/>
                  <a:headEnd/>
                  <a:tailEnd/>
                </a:ln>
              </p:spPr>
              <p:txBody>
                <a:bodyPr tIns="91440" bIns="91440"/>
                <a:lstStyle/>
                <a:p>
                  <a:endParaRPr lang="en-US"/>
                </a:p>
              </p:txBody>
            </p:sp>
            <p:sp>
              <p:nvSpPr>
                <p:cNvPr id="13910" name="Freeform 153"/>
                <p:cNvSpPr>
                  <a:spLocks/>
                </p:cNvSpPr>
                <p:nvPr/>
              </p:nvSpPr>
              <p:spPr bwMode="auto">
                <a:xfrm>
                  <a:off x="1328" y="2777"/>
                  <a:ext cx="42" cy="48"/>
                </a:xfrm>
                <a:custGeom>
                  <a:avLst/>
                  <a:gdLst>
                    <a:gd name="T0" fmla="*/ 36 w 42"/>
                    <a:gd name="T1" fmla="*/ 30 h 48"/>
                    <a:gd name="T2" fmla="*/ 42 w 42"/>
                    <a:gd name="T3" fmla="*/ 18 h 48"/>
                    <a:gd name="T4" fmla="*/ 36 w 42"/>
                    <a:gd name="T5" fmla="*/ 6 h 48"/>
                    <a:gd name="T6" fmla="*/ 30 w 42"/>
                    <a:gd name="T7" fmla="*/ 0 h 48"/>
                    <a:gd name="T8" fmla="*/ 30 w 42"/>
                    <a:gd name="T9" fmla="*/ 0 h 48"/>
                    <a:gd name="T10" fmla="*/ 18 w 42"/>
                    <a:gd name="T11" fmla="*/ 0 h 48"/>
                    <a:gd name="T12" fmla="*/ 12 w 42"/>
                    <a:gd name="T13" fmla="*/ 6 h 48"/>
                    <a:gd name="T14" fmla="*/ 0 w 42"/>
                    <a:gd name="T15" fmla="*/ 18 h 48"/>
                    <a:gd name="T16" fmla="*/ 0 w 42"/>
                    <a:gd name="T17" fmla="*/ 18 h 48"/>
                    <a:gd name="T18" fmla="*/ 0 w 42"/>
                    <a:gd name="T19" fmla="*/ 30 h 48"/>
                    <a:gd name="T20" fmla="*/ 0 w 42"/>
                    <a:gd name="T21" fmla="*/ 42 h 48"/>
                    <a:gd name="T22" fmla="*/ 6 w 42"/>
                    <a:gd name="T23" fmla="*/ 48 h 48"/>
                    <a:gd name="T24" fmla="*/ 6 w 42"/>
                    <a:gd name="T25" fmla="*/ 48 h 48"/>
                    <a:gd name="T26" fmla="*/ 18 w 42"/>
                    <a:gd name="T27" fmla="*/ 48 h 48"/>
                    <a:gd name="T28" fmla="*/ 30 w 42"/>
                    <a:gd name="T29" fmla="*/ 42 h 48"/>
                    <a:gd name="T30" fmla="*/ 36 w 42"/>
                    <a:gd name="T31" fmla="*/ 30 h 48"/>
                    <a:gd name="T32" fmla="*/ 36 w 42"/>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8"/>
                    <a:gd name="T53" fmla="*/ 42 w 42"/>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8">
                      <a:moveTo>
                        <a:pt x="36" y="30"/>
                      </a:moveTo>
                      <a:lnTo>
                        <a:pt x="42" y="18"/>
                      </a:lnTo>
                      <a:lnTo>
                        <a:pt x="36" y="6"/>
                      </a:lnTo>
                      <a:lnTo>
                        <a:pt x="30" y="0"/>
                      </a:lnTo>
                      <a:lnTo>
                        <a:pt x="18" y="0"/>
                      </a:lnTo>
                      <a:lnTo>
                        <a:pt x="12" y="6"/>
                      </a:lnTo>
                      <a:lnTo>
                        <a:pt x="0" y="18"/>
                      </a:lnTo>
                      <a:lnTo>
                        <a:pt x="0" y="30"/>
                      </a:lnTo>
                      <a:lnTo>
                        <a:pt x="0" y="42"/>
                      </a:lnTo>
                      <a:lnTo>
                        <a:pt x="6" y="48"/>
                      </a:lnTo>
                      <a:lnTo>
                        <a:pt x="18" y="48"/>
                      </a:lnTo>
                      <a:lnTo>
                        <a:pt x="30" y="42"/>
                      </a:lnTo>
                      <a:lnTo>
                        <a:pt x="36" y="30"/>
                      </a:lnTo>
                      <a:close/>
                    </a:path>
                  </a:pathLst>
                </a:custGeom>
                <a:solidFill>
                  <a:srgbClr val="FA8086"/>
                </a:solidFill>
                <a:ln w="9525">
                  <a:noFill/>
                  <a:round/>
                  <a:headEnd/>
                  <a:tailEnd/>
                </a:ln>
              </p:spPr>
              <p:txBody>
                <a:bodyPr tIns="91440" bIns="91440"/>
                <a:lstStyle/>
                <a:p>
                  <a:endParaRPr lang="en-US"/>
                </a:p>
              </p:txBody>
            </p:sp>
            <p:sp>
              <p:nvSpPr>
                <p:cNvPr id="13911" name="Freeform 154"/>
                <p:cNvSpPr>
                  <a:spLocks/>
                </p:cNvSpPr>
                <p:nvPr/>
              </p:nvSpPr>
              <p:spPr bwMode="auto">
                <a:xfrm>
                  <a:off x="1328" y="2777"/>
                  <a:ext cx="42" cy="48"/>
                </a:xfrm>
                <a:custGeom>
                  <a:avLst/>
                  <a:gdLst>
                    <a:gd name="T0" fmla="*/ 36 w 42"/>
                    <a:gd name="T1" fmla="*/ 30 h 48"/>
                    <a:gd name="T2" fmla="*/ 42 w 42"/>
                    <a:gd name="T3" fmla="*/ 18 h 48"/>
                    <a:gd name="T4" fmla="*/ 36 w 42"/>
                    <a:gd name="T5" fmla="*/ 6 h 48"/>
                    <a:gd name="T6" fmla="*/ 30 w 42"/>
                    <a:gd name="T7" fmla="*/ 0 h 48"/>
                    <a:gd name="T8" fmla="*/ 30 w 42"/>
                    <a:gd name="T9" fmla="*/ 0 h 48"/>
                    <a:gd name="T10" fmla="*/ 18 w 42"/>
                    <a:gd name="T11" fmla="*/ 0 h 48"/>
                    <a:gd name="T12" fmla="*/ 12 w 42"/>
                    <a:gd name="T13" fmla="*/ 6 h 48"/>
                    <a:gd name="T14" fmla="*/ 0 w 42"/>
                    <a:gd name="T15" fmla="*/ 18 h 48"/>
                    <a:gd name="T16" fmla="*/ 0 w 42"/>
                    <a:gd name="T17" fmla="*/ 18 h 48"/>
                    <a:gd name="T18" fmla="*/ 0 w 42"/>
                    <a:gd name="T19" fmla="*/ 30 h 48"/>
                    <a:gd name="T20" fmla="*/ 0 w 42"/>
                    <a:gd name="T21" fmla="*/ 42 h 48"/>
                    <a:gd name="T22" fmla="*/ 6 w 42"/>
                    <a:gd name="T23" fmla="*/ 48 h 48"/>
                    <a:gd name="T24" fmla="*/ 6 w 42"/>
                    <a:gd name="T25" fmla="*/ 48 h 48"/>
                    <a:gd name="T26" fmla="*/ 18 w 42"/>
                    <a:gd name="T27" fmla="*/ 48 h 48"/>
                    <a:gd name="T28" fmla="*/ 30 w 42"/>
                    <a:gd name="T29" fmla="*/ 42 h 48"/>
                    <a:gd name="T30" fmla="*/ 36 w 42"/>
                    <a:gd name="T31" fmla="*/ 30 h 48"/>
                    <a:gd name="T32" fmla="*/ 36 w 42"/>
                    <a:gd name="T33" fmla="*/ 30 h 48"/>
                    <a:gd name="T34" fmla="*/ 36 w 42"/>
                    <a:gd name="T35" fmla="*/ 3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2"/>
                    <a:gd name="T55" fmla="*/ 0 h 48"/>
                    <a:gd name="T56" fmla="*/ 42 w 42"/>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2" h="48">
                      <a:moveTo>
                        <a:pt x="36" y="30"/>
                      </a:moveTo>
                      <a:lnTo>
                        <a:pt x="42" y="18"/>
                      </a:lnTo>
                      <a:lnTo>
                        <a:pt x="36" y="6"/>
                      </a:lnTo>
                      <a:lnTo>
                        <a:pt x="30" y="0"/>
                      </a:lnTo>
                      <a:lnTo>
                        <a:pt x="18" y="0"/>
                      </a:lnTo>
                      <a:lnTo>
                        <a:pt x="12" y="6"/>
                      </a:lnTo>
                      <a:lnTo>
                        <a:pt x="0" y="18"/>
                      </a:lnTo>
                      <a:lnTo>
                        <a:pt x="0" y="30"/>
                      </a:lnTo>
                      <a:lnTo>
                        <a:pt x="0" y="42"/>
                      </a:lnTo>
                      <a:lnTo>
                        <a:pt x="6" y="48"/>
                      </a:lnTo>
                      <a:lnTo>
                        <a:pt x="18" y="48"/>
                      </a:lnTo>
                      <a:lnTo>
                        <a:pt x="30" y="42"/>
                      </a:lnTo>
                      <a:lnTo>
                        <a:pt x="36" y="30"/>
                      </a:lnTo>
                    </a:path>
                  </a:pathLst>
                </a:custGeom>
                <a:noFill/>
                <a:ln w="9525">
                  <a:solidFill>
                    <a:srgbClr val="000000"/>
                  </a:solidFill>
                  <a:round/>
                  <a:headEnd/>
                  <a:tailEnd/>
                </a:ln>
              </p:spPr>
              <p:txBody>
                <a:bodyPr tIns="91440" bIns="91440"/>
                <a:lstStyle/>
                <a:p>
                  <a:endParaRPr lang="en-US"/>
                </a:p>
              </p:txBody>
            </p:sp>
            <p:sp>
              <p:nvSpPr>
                <p:cNvPr id="13912" name="Freeform 155"/>
                <p:cNvSpPr>
                  <a:spLocks/>
                </p:cNvSpPr>
                <p:nvPr/>
              </p:nvSpPr>
              <p:spPr bwMode="auto">
                <a:xfrm>
                  <a:off x="1394" y="2759"/>
                  <a:ext cx="48" cy="48"/>
                </a:xfrm>
                <a:custGeom>
                  <a:avLst/>
                  <a:gdLst>
                    <a:gd name="T0" fmla="*/ 42 w 48"/>
                    <a:gd name="T1" fmla="*/ 0 h 48"/>
                    <a:gd name="T2" fmla="*/ 36 w 48"/>
                    <a:gd name="T3" fmla="*/ 0 h 48"/>
                    <a:gd name="T4" fmla="*/ 18 w 48"/>
                    <a:gd name="T5" fmla="*/ 0 h 48"/>
                    <a:gd name="T6" fmla="*/ 6 w 48"/>
                    <a:gd name="T7" fmla="*/ 6 h 48"/>
                    <a:gd name="T8" fmla="*/ 6 w 48"/>
                    <a:gd name="T9" fmla="*/ 6 h 48"/>
                    <a:gd name="T10" fmla="*/ 0 w 48"/>
                    <a:gd name="T11" fmla="*/ 18 h 48"/>
                    <a:gd name="T12" fmla="*/ 0 w 48"/>
                    <a:gd name="T13" fmla="*/ 30 h 48"/>
                    <a:gd name="T14" fmla="*/ 6 w 48"/>
                    <a:gd name="T15" fmla="*/ 42 h 48"/>
                    <a:gd name="T16" fmla="*/ 6 w 48"/>
                    <a:gd name="T17" fmla="*/ 42 h 48"/>
                    <a:gd name="T18" fmla="*/ 12 w 48"/>
                    <a:gd name="T19" fmla="*/ 48 h 48"/>
                    <a:gd name="T20" fmla="*/ 30 w 48"/>
                    <a:gd name="T21" fmla="*/ 48 h 48"/>
                    <a:gd name="T22" fmla="*/ 42 w 48"/>
                    <a:gd name="T23" fmla="*/ 36 h 48"/>
                    <a:gd name="T24" fmla="*/ 42 w 48"/>
                    <a:gd name="T25" fmla="*/ 36 h 48"/>
                    <a:gd name="T26" fmla="*/ 48 w 48"/>
                    <a:gd name="T27" fmla="*/ 24 h 48"/>
                    <a:gd name="T28" fmla="*/ 48 w 48"/>
                    <a:gd name="T29" fmla="*/ 12 h 48"/>
                    <a:gd name="T30" fmla="*/ 42 w 48"/>
                    <a:gd name="T31" fmla="*/ 0 h 48"/>
                    <a:gd name="T32" fmla="*/ 42 w 48"/>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42" y="0"/>
                      </a:moveTo>
                      <a:lnTo>
                        <a:pt x="36" y="0"/>
                      </a:lnTo>
                      <a:lnTo>
                        <a:pt x="18" y="0"/>
                      </a:lnTo>
                      <a:lnTo>
                        <a:pt x="6" y="6"/>
                      </a:lnTo>
                      <a:lnTo>
                        <a:pt x="0" y="18"/>
                      </a:lnTo>
                      <a:lnTo>
                        <a:pt x="0" y="30"/>
                      </a:lnTo>
                      <a:lnTo>
                        <a:pt x="6" y="42"/>
                      </a:lnTo>
                      <a:lnTo>
                        <a:pt x="12" y="48"/>
                      </a:lnTo>
                      <a:lnTo>
                        <a:pt x="30" y="48"/>
                      </a:lnTo>
                      <a:lnTo>
                        <a:pt x="42" y="36"/>
                      </a:lnTo>
                      <a:lnTo>
                        <a:pt x="48" y="24"/>
                      </a:lnTo>
                      <a:lnTo>
                        <a:pt x="48" y="12"/>
                      </a:lnTo>
                      <a:lnTo>
                        <a:pt x="42" y="0"/>
                      </a:lnTo>
                      <a:close/>
                    </a:path>
                  </a:pathLst>
                </a:custGeom>
                <a:solidFill>
                  <a:srgbClr val="FA8086"/>
                </a:solidFill>
                <a:ln w="9525">
                  <a:noFill/>
                  <a:round/>
                  <a:headEnd/>
                  <a:tailEnd/>
                </a:ln>
              </p:spPr>
              <p:txBody>
                <a:bodyPr tIns="91440" bIns="91440"/>
                <a:lstStyle/>
                <a:p>
                  <a:endParaRPr lang="en-US"/>
                </a:p>
              </p:txBody>
            </p:sp>
            <p:sp>
              <p:nvSpPr>
                <p:cNvPr id="13913" name="Freeform 156"/>
                <p:cNvSpPr>
                  <a:spLocks/>
                </p:cNvSpPr>
                <p:nvPr/>
              </p:nvSpPr>
              <p:spPr bwMode="auto">
                <a:xfrm>
                  <a:off x="1394" y="2759"/>
                  <a:ext cx="48" cy="48"/>
                </a:xfrm>
                <a:custGeom>
                  <a:avLst/>
                  <a:gdLst>
                    <a:gd name="T0" fmla="*/ 42 w 48"/>
                    <a:gd name="T1" fmla="*/ 0 h 48"/>
                    <a:gd name="T2" fmla="*/ 36 w 48"/>
                    <a:gd name="T3" fmla="*/ 0 h 48"/>
                    <a:gd name="T4" fmla="*/ 18 w 48"/>
                    <a:gd name="T5" fmla="*/ 0 h 48"/>
                    <a:gd name="T6" fmla="*/ 6 w 48"/>
                    <a:gd name="T7" fmla="*/ 6 h 48"/>
                    <a:gd name="T8" fmla="*/ 6 w 48"/>
                    <a:gd name="T9" fmla="*/ 6 h 48"/>
                    <a:gd name="T10" fmla="*/ 0 w 48"/>
                    <a:gd name="T11" fmla="*/ 18 h 48"/>
                    <a:gd name="T12" fmla="*/ 0 w 48"/>
                    <a:gd name="T13" fmla="*/ 30 h 48"/>
                    <a:gd name="T14" fmla="*/ 6 w 48"/>
                    <a:gd name="T15" fmla="*/ 42 h 48"/>
                    <a:gd name="T16" fmla="*/ 6 w 48"/>
                    <a:gd name="T17" fmla="*/ 42 h 48"/>
                    <a:gd name="T18" fmla="*/ 12 w 48"/>
                    <a:gd name="T19" fmla="*/ 48 h 48"/>
                    <a:gd name="T20" fmla="*/ 30 w 48"/>
                    <a:gd name="T21" fmla="*/ 48 h 48"/>
                    <a:gd name="T22" fmla="*/ 42 w 48"/>
                    <a:gd name="T23" fmla="*/ 36 h 48"/>
                    <a:gd name="T24" fmla="*/ 42 w 48"/>
                    <a:gd name="T25" fmla="*/ 36 h 48"/>
                    <a:gd name="T26" fmla="*/ 48 w 48"/>
                    <a:gd name="T27" fmla="*/ 24 h 48"/>
                    <a:gd name="T28" fmla="*/ 48 w 48"/>
                    <a:gd name="T29" fmla="*/ 12 h 48"/>
                    <a:gd name="T30" fmla="*/ 42 w 48"/>
                    <a:gd name="T31" fmla="*/ 0 h 48"/>
                    <a:gd name="T32" fmla="*/ 42 w 48"/>
                    <a:gd name="T33" fmla="*/ 0 h 48"/>
                    <a:gd name="T34" fmla="*/ 42 w 48"/>
                    <a:gd name="T35" fmla="*/ 0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42" y="0"/>
                      </a:moveTo>
                      <a:lnTo>
                        <a:pt x="36" y="0"/>
                      </a:lnTo>
                      <a:lnTo>
                        <a:pt x="18" y="0"/>
                      </a:lnTo>
                      <a:lnTo>
                        <a:pt x="6" y="6"/>
                      </a:lnTo>
                      <a:lnTo>
                        <a:pt x="0" y="18"/>
                      </a:lnTo>
                      <a:lnTo>
                        <a:pt x="0" y="30"/>
                      </a:lnTo>
                      <a:lnTo>
                        <a:pt x="6" y="42"/>
                      </a:lnTo>
                      <a:lnTo>
                        <a:pt x="12" y="48"/>
                      </a:lnTo>
                      <a:lnTo>
                        <a:pt x="30" y="48"/>
                      </a:lnTo>
                      <a:lnTo>
                        <a:pt x="42" y="36"/>
                      </a:lnTo>
                      <a:lnTo>
                        <a:pt x="48" y="24"/>
                      </a:lnTo>
                      <a:lnTo>
                        <a:pt x="48" y="12"/>
                      </a:lnTo>
                      <a:lnTo>
                        <a:pt x="42" y="0"/>
                      </a:lnTo>
                    </a:path>
                  </a:pathLst>
                </a:custGeom>
                <a:noFill/>
                <a:ln w="9525">
                  <a:solidFill>
                    <a:srgbClr val="000000"/>
                  </a:solidFill>
                  <a:round/>
                  <a:headEnd/>
                  <a:tailEnd/>
                </a:ln>
              </p:spPr>
              <p:txBody>
                <a:bodyPr tIns="91440" bIns="91440"/>
                <a:lstStyle/>
                <a:p>
                  <a:endParaRPr lang="en-US"/>
                </a:p>
              </p:txBody>
            </p:sp>
            <p:sp>
              <p:nvSpPr>
                <p:cNvPr id="13914" name="Freeform 157"/>
                <p:cNvSpPr>
                  <a:spLocks/>
                </p:cNvSpPr>
                <p:nvPr/>
              </p:nvSpPr>
              <p:spPr bwMode="auto">
                <a:xfrm>
                  <a:off x="1346" y="2813"/>
                  <a:ext cx="48" cy="54"/>
                </a:xfrm>
                <a:custGeom>
                  <a:avLst/>
                  <a:gdLst>
                    <a:gd name="T0" fmla="*/ 24 w 48"/>
                    <a:gd name="T1" fmla="*/ 0 h 54"/>
                    <a:gd name="T2" fmla="*/ 12 w 48"/>
                    <a:gd name="T3" fmla="*/ 0 h 54"/>
                    <a:gd name="T4" fmla="*/ 6 w 48"/>
                    <a:gd name="T5" fmla="*/ 12 h 54"/>
                    <a:gd name="T6" fmla="*/ 0 w 48"/>
                    <a:gd name="T7" fmla="*/ 24 h 54"/>
                    <a:gd name="T8" fmla="*/ 0 w 48"/>
                    <a:gd name="T9" fmla="*/ 24 h 54"/>
                    <a:gd name="T10" fmla="*/ 6 w 48"/>
                    <a:gd name="T11" fmla="*/ 42 h 54"/>
                    <a:gd name="T12" fmla="*/ 12 w 48"/>
                    <a:gd name="T13" fmla="*/ 48 h 54"/>
                    <a:gd name="T14" fmla="*/ 24 w 48"/>
                    <a:gd name="T15" fmla="*/ 54 h 54"/>
                    <a:gd name="T16" fmla="*/ 24 w 48"/>
                    <a:gd name="T17" fmla="*/ 54 h 54"/>
                    <a:gd name="T18" fmla="*/ 36 w 48"/>
                    <a:gd name="T19" fmla="*/ 48 h 54"/>
                    <a:gd name="T20" fmla="*/ 42 w 48"/>
                    <a:gd name="T21" fmla="*/ 42 h 54"/>
                    <a:gd name="T22" fmla="*/ 48 w 48"/>
                    <a:gd name="T23" fmla="*/ 24 h 54"/>
                    <a:gd name="T24" fmla="*/ 48 w 48"/>
                    <a:gd name="T25" fmla="*/ 24 h 54"/>
                    <a:gd name="T26" fmla="*/ 42 w 48"/>
                    <a:gd name="T27" fmla="*/ 12 h 54"/>
                    <a:gd name="T28" fmla="*/ 36 w 48"/>
                    <a:gd name="T29" fmla="*/ 0 h 54"/>
                    <a:gd name="T30" fmla="*/ 24 w 48"/>
                    <a:gd name="T31" fmla="*/ 0 h 54"/>
                    <a:gd name="T32" fmla="*/ 24 w 48"/>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24" y="0"/>
                      </a:moveTo>
                      <a:lnTo>
                        <a:pt x="12" y="0"/>
                      </a:lnTo>
                      <a:lnTo>
                        <a:pt x="6" y="12"/>
                      </a:lnTo>
                      <a:lnTo>
                        <a:pt x="0" y="24"/>
                      </a:lnTo>
                      <a:lnTo>
                        <a:pt x="6" y="42"/>
                      </a:lnTo>
                      <a:lnTo>
                        <a:pt x="12" y="48"/>
                      </a:lnTo>
                      <a:lnTo>
                        <a:pt x="24" y="54"/>
                      </a:lnTo>
                      <a:lnTo>
                        <a:pt x="36" y="48"/>
                      </a:lnTo>
                      <a:lnTo>
                        <a:pt x="42" y="42"/>
                      </a:lnTo>
                      <a:lnTo>
                        <a:pt x="48" y="24"/>
                      </a:lnTo>
                      <a:lnTo>
                        <a:pt x="42" y="12"/>
                      </a:lnTo>
                      <a:lnTo>
                        <a:pt x="36" y="0"/>
                      </a:lnTo>
                      <a:lnTo>
                        <a:pt x="24" y="0"/>
                      </a:lnTo>
                      <a:close/>
                    </a:path>
                  </a:pathLst>
                </a:custGeom>
                <a:solidFill>
                  <a:srgbClr val="FA8086"/>
                </a:solidFill>
                <a:ln w="9525">
                  <a:noFill/>
                  <a:round/>
                  <a:headEnd/>
                  <a:tailEnd/>
                </a:ln>
              </p:spPr>
              <p:txBody>
                <a:bodyPr tIns="91440" bIns="91440"/>
                <a:lstStyle/>
                <a:p>
                  <a:endParaRPr lang="en-US"/>
                </a:p>
              </p:txBody>
            </p:sp>
            <p:sp>
              <p:nvSpPr>
                <p:cNvPr id="13915" name="Freeform 158"/>
                <p:cNvSpPr>
                  <a:spLocks/>
                </p:cNvSpPr>
                <p:nvPr/>
              </p:nvSpPr>
              <p:spPr bwMode="auto">
                <a:xfrm>
                  <a:off x="1346" y="2813"/>
                  <a:ext cx="48" cy="54"/>
                </a:xfrm>
                <a:custGeom>
                  <a:avLst/>
                  <a:gdLst>
                    <a:gd name="T0" fmla="*/ 24 w 48"/>
                    <a:gd name="T1" fmla="*/ 0 h 54"/>
                    <a:gd name="T2" fmla="*/ 12 w 48"/>
                    <a:gd name="T3" fmla="*/ 0 h 54"/>
                    <a:gd name="T4" fmla="*/ 6 w 48"/>
                    <a:gd name="T5" fmla="*/ 12 h 54"/>
                    <a:gd name="T6" fmla="*/ 0 w 48"/>
                    <a:gd name="T7" fmla="*/ 24 h 54"/>
                    <a:gd name="T8" fmla="*/ 0 w 48"/>
                    <a:gd name="T9" fmla="*/ 24 h 54"/>
                    <a:gd name="T10" fmla="*/ 6 w 48"/>
                    <a:gd name="T11" fmla="*/ 42 h 54"/>
                    <a:gd name="T12" fmla="*/ 12 w 48"/>
                    <a:gd name="T13" fmla="*/ 48 h 54"/>
                    <a:gd name="T14" fmla="*/ 24 w 48"/>
                    <a:gd name="T15" fmla="*/ 54 h 54"/>
                    <a:gd name="T16" fmla="*/ 24 w 48"/>
                    <a:gd name="T17" fmla="*/ 54 h 54"/>
                    <a:gd name="T18" fmla="*/ 36 w 48"/>
                    <a:gd name="T19" fmla="*/ 48 h 54"/>
                    <a:gd name="T20" fmla="*/ 42 w 48"/>
                    <a:gd name="T21" fmla="*/ 42 h 54"/>
                    <a:gd name="T22" fmla="*/ 48 w 48"/>
                    <a:gd name="T23" fmla="*/ 24 h 54"/>
                    <a:gd name="T24" fmla="*/ 48 w 48"/>
                    <a:gd name="T25" fmla="*/ 24 h 54"/>
                    <a:gd name="T26" fmla="*/ 42 w 48"/>
                    <a:gd name="T27" fmla="*/ 12 h 54"/>
                    <a:gd name="T28" fmla="*/ 36 w 48"/>
                    <a:gd name="T29" fmla="*/ 0 h 54"/>
                    <a:gd name="T30" fmla="*/ 24 w 48"/>
                    <a:gd name="T31" fmla="*/ 0 h 54"/>
                    <a:gd name="T32" fmla="*/ 24 w 48"/>
                    <a:gd name="T33" fmla="*/ 0 h 54"/>
                    <a:gd name="T34" fmla="*/ 24 w 48"/>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24" y="0"/>
                      </a:moveTo>
                      <a:lnTo>
                        <a:pt x="12" y="0"/>
                      </a:lnTo>
                      <a:lnTo>
                        <a:pt x="6" y="12"/>
                      </a:lnTo>
                      <a:lnTo>
                        <a:pt x="0" y="24"/>
                      </a:lnTo>
                      <a:lnTo>
                        <a:pt x="6" y="42"/>
                      </a:lnTo>
                      <a:lnTo>
                        <a:pt x="12" y="48"/>
                      </a:lnTo>
                      <a:lnTo>
                        <a:pt x="24" y="54"/>
                      </a:lnTo>
                      <a:lnTo>
                        <a:pt x="36" y="48"/>
                      </a:lnTo>
                      <a:lnTo>
                        <a:pt x="42" y="42"/>
                      </a:lnTo>
                      <a:lnTo>
                        <a:pt x="48" y="24"/>
                      </a:lnTo>
                      <a:lnTo>
                        <a:pt x="42" y="12"/>
                      </a:lnTo>
                      <a:lnTo>
                        <a:pt x="36" y="0"/>
                      </a:lnTo>
                      <a:lnTo>
                        <a:pt x="24" y="0"/>
                      </a:lnTo>
                    </a:path>
                  </a:pathLst>
                </a:custGeom>
                <a:noFill/>
                <a:ln w="9525">
                  <a:solidFill>
                    <a:srgbClr val="000000"/>
                  </a:solidFill>
                  <a:round/>
                  <a:headEnd/>
                  <a:tailEnd/>
                </a:ln>
              </p:spPr>
              <p:txBody>
                <a:bodyPr tIns="91440" bIns="91440"/>
                <a:lstStyle/>
                <a:p>
                  <a:endParaRPr lang="en-US"/>
                </a:p>
              </p:txBody>
            </p:sp>
            <p:sp>
              <p:nvSpPr>
                <p:cNvPr id="13916" name="Freeform 159"/>
                <p:cNvSpPr>
                  <a:spLocks/>
                </p:cNvSpPr>
                <p:nvPr/>
              </p:nvSpPr>
              <p:spPr bwMode="auto">
                <a:xfrm>
                  <a:off x="1352" y="2885"/>
                  <a:ext cx="54" cy="48"/>
                </a:xfrm>
                <a:custGeom>
                  <a:avLst/>
                  <a:gdLst>
                    <a:gd name="T0" fmla="*/ 6 w 54"/>
                    <a:gd name="T1" fmla="*/ 6 h 48"/>
                    <a:gd name="T2" fmla="*/ 0 w 54"/>
                    <a:gd name="T3" fmla="*/ 18 h 48"/>
                    <a:gd name="T4" fmla="*/ 0 w 54"/>
                    <a:gd name="T5" fmla="*/ 30 h 48"/>
                    <a:gd name="T6" fmla="*/ 12 w 54"/>
                    <a:gd name="T7" fmla="*/ 42 h 48"/>
                    <a:gd name="T8" fmla="*/ 12 w 54"/>
                    <a:gd name="T9" fmla="*/ 42 h 48"/>
                    <a:gd name="T10" fmla="*/ 24 w 54"/>
                    <a:gd name="T11" fmla="*/ 48 h 48"/>
                    <a:gd name="T12" fmla="*/ 36 w 54"/>
                    <a:gd name="T13" fmla="*/ 48 h 48"/>
                    <a:gd name="T14" fmla="*/ 48 w 54"/>
                    <a:gd name="T15" fmla="*/ 48 h 48"/>
                    <a:gd name="T16" fmla="*/ 48 w 54"/>
                    <a:gd name="T17" fmla="*/ 48 h 48"/>
                    <a:gd name="T18" fmla="*/ 54 w 54"/>
                    <a:gd name="T19" fmla="*/ 36 h 48"/>
                    <a:gd name="T20" fmla="*/ 48 w 54"/>
                    <a:gd name="T21" fmla="*/ 24 h 48"/>
                    <a:gd name="T22" fmla="*/ 42 w 54"/>
                    <a:gd name="T23" fmla="*/ 12 h 48"/>
                    <a:gd name="T24" fmla="*/ 42 w 54"/>
                    <a:gd name="T25" fmla="*/ 12 h 48"/>
                    <a:gd name="T26" fmla="*/ 30 w 54"/>
                    <a:gd name="T27" fmla="*/ 0 h 48"/>
                    <a:gd name="T28" fmla="*/ 18 w 54"/>
                    <a:gd name="T29" fmla="*/ 0 h 48"/>
                    <a:gd name="T30" fmla="*/ 6 w 54"/>
                    <a:gd name="T31" fmla="*/ 6 h 48"/>
                    <a:gd name="T32" fmla="*/ 6 w 54"/>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6" y="6"/>
                      </a:moveTo>
                      <a:lnTo>
                        <a:pt x="0" y="18"/>
                      </a:lnTo>
                      <a:lnTo>
                        <a:pt x="0" y="30"/>
                      </a:lnTo>
                      <a:lnTo>
                        <a:pt x="12" y="42"/>
                      </a:lnTo>
                      <a:lnTo>
                        <a:pt x="24" y="48"/>
                      </a:lnTo>
                      <a:lnTo>
                        <a:pt x="36" y="48"/>
                      </a:lnTo>
                      <a:lnTo>
                        <a:pt x="48" y="48"/>
                      </a:lnTo>
                      <a:lnTo>
                        <a:pt x="54" y="36"/>
                      </a:lnTo>
                      <a:lnTo>
                        <a:pt x="48" y="24"/>
                      </a:lnTo>
                      <a:lnTo>
                        <a:pt x="42" y="12"/>
                      </a:lnTo>
                      <a:lnTo>
                        <a:pt x="30" y="0"/>
                      </a:lnTo>
                      <a:lnTo>
                        <a:pt x="18" y="0"/>
                      </a:lnTo>
                      <a:lnTo>
                        <a:pt x="6" y="6"/>
                      </a:lnTo>
                      <a:close/>
                    </a:path>
                  </a:pathLst>
                </a:custGeom>
                <a:solidFill>
                  <a:srgbClr val="FA8086"/>
                </a:solidFill>
                <a:ln w="9525">
                  <a:noFill/>
                  <a:round/>
                  <a:headEnd/>
                  <a:tailEnd/>
                </a:ln>
              </p:spPr>
              <p:txBody>
                <a:bodyPr tIns="91440" bIns="91440"/>
                <a:lstStyle/>
                <a:p>
                  <a:endParaRPr lang="en-US"/>
                </a:p>
              </p:txBody>
            </p:sp>
            <p:sp>
              <p:nvSpPr>
                <p:cNvPr id="13917" name="Freeform 160"/>
                <p:cNvSpPr>
                  <a:spLocks/>
                </p:cNvSpPr>
                <p:nvPr/>
              </p:nvSpPr>
              <p:spPr bwMode="auto">
                <a:xfrm>
                  <a:off x="1352" y="2885"/>
                  <a:ext cx="54" cy="48"/>
                </a:xfrm>
                <a:custGeom>
                  <a:avLst/>
                  <a:gdLst>
                    <a:gd name="T0" fmla="*/ 6 w 54"/>
                    <a:gd name="T1" fmla="*/ 6 h 48"/>
                    <a:gd name="T2" fmla="*/ 0 w 54"/>
                    <a:gd name="T3" fmla="*/ 18 h 48"/>
                    <a:gd name="T4" fmla="*/ 0 w 54"/>
                    <a:gd name="T5" fmla="*/ 30 h 48"/>
                    <a:gd name="T6" fmla="*/ 12 w 54"/>
                    <a:gd name="T7" fmla="*/ 42 h 48"/>
                    <a:gd name="T8" fmla="*/ 12 w 54"/>
                    <a:gd name="T9" fmla="*/ 42 h 48"/>
                    <a:gd name="T10" fmla="*/ 24 w 54"/>
                    <a:gd name="T11" fmla="*/ 48 h 48"/>
                    <a:gd name="T12" fmla="*/ 36 w 54"/>
                    <a:gd name="T13" fmla="*/ 48 h 48"/>
                    <a:gd name="T14" fmla="*/ 48 w 54"/>
                    <a:gd name="T15" fmla="*/ 48 h 48"/>
                    <a:gd name="T16" fmla="*/ 48 w 54"/>
                    <a:gd name="T17" fmla="*/ 48 h 48"/>
                    <a:gd name="T18" fmla="*/ 54 w 54"/>
                    <a:gd name="T19" fmla="*/ 36 h 48"/>
                    <a:gd name="T20" fmla="*/ 48 w 54"/>
                    <a:gd name="T21" fmla="*/ 24 h 48"/>
                    <a:gd name="T22" fmla="*/ 42 w 54"/>
                    <a:gd name="T23" fmla="*/ 12 h 48"/>
                    <a:gd name="T24" fmla="*/ 42 w 54"/>
                    <a:gd name="T25" fmla="*/ 12 h 48"/>
                    <a:gd name="T26" fmla="*/ 30 w 54"/>
                    <a:gd name="T27" fmla="*/ 0 h 48"/>
                    <a:gd name="T28" fmla="*/ 18 w 54"/>
                    <a:gd name="T29" fmla="*/ 0 h 48"/>
                    <a:gd name="T30" fmla="*/ 6 w 54"/>
                    <a:gd name="T31" fmla="*/ 6 h 48"/>
                    <a:gd name="T32" fmla="*/ 6 w 54"/>
                    <a:gd name="T33" fmla="*/ 6 h 48"/>
                    <a:gd name="T34" fmla="*/ 6 w 54"/>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6" y="6"/>
                      </a:moveTo>
                      <a:lnTo>
                        <a:pt x="0" y="18"/>
                      </a:lnTo>
                      <a:lnTo>
                        <a:pt x="0" y="30"/>
                      </a:lnTo>
                      <a:lnTo>
                        <a:pt x="12" y="42"/>
                      </a:lnTo>
                      <a:lnTo>
                        <a:pt x="24" y="48"/>
                      </a:lnTo>
                      <a:lnTo>
                        <a:pt x="36" y="48"/>
                      </a:lnTo>
                      <a:lnTo>
                        <a:pt x="48" y="48"/>
                      </a:lnTo>
                      <a:lnTo>
                        <a:pt x="54" y="36"/>
                      </a:lnTo>
                      <a:lnTo>
                        <a:pt x="48" y="24"/>
                      </a:lnTo>
                      <a:lnTo>
                        <a:pt x="42" y="12"/>
                      </a:lnTo>
                      <a:lnTo>
                        <a:pt x="30" y="0"/>
                      </a:lnTo>
                      <a:lnTo>
                        <a:pt x="18" y="0"/>
                      </a:lnTo>
                      <a:lnTo>
                        <a:pt x="6" y="6"/>
                      </a:lnTo>
                    </a:path>
                  </a:pathLst>
                </a:custGeom>
                <a:noFill/>
                <a:ln w="9525">
                  <a:solidFill>
                    <a:srgbClr val="000000"/>
                  </a:solidFill>
                  <a:round/>
                  <a:headEnd/>
                  <a:tailEnd/>
                </a:ln>
              </p:spPr>
              <p:txBody>
                <a:bodyPr tIns="91440" bIns="91440"/>
                <a:lstStyle/>
                <a:p>
                  <a:endParaRPr lang="en-US"/>
                </a:p>
              </p:txBody>
            </p:sp>
            <p:sp>
              <p:nvSpPr>
                <p:cNvPr id="13918" name="Freeform 161"/>
                <p:cNvSpPr>
                  <a:spLocks/>
                </p:cNvSpPr>
                <p:nvPr/>
              </p:nvSpPr>
              <p:spPr bwMode="auto">
                <a:xfrm>
                  <a:off x="1406" y="2933"/>
                  <a:ext cx="60" cy="48"/>
                </a:xfrm>
                <a:custGeom>
                  <a:avLst/>
                  <a:gdLst>
                    <a:gd name="T0" fmla="*/ 0 w 60"/>
                    <a:gd name="T1" fmla="*/ 24 h 48"/>
                    <a:gd name="T2" fmla="*/ 6 w 60"/>
                    <a:gd name="T3" fmla="*/ 36 h 48"/>
                    <a:gd name="T4" fmla="*/ 18 w 60"/>
                    <a:gd name="T5" fmla="*/ 42 h 48"/>
                    <a:gd name="T6" fmla="*/ 30 w 60"/>
                    <a:gd name="T7" fmla="*/ 48 h 48"/>
                    <a:gd name="T8" fmla="*/ 30 w 60"/>
                    <a:gd name="T9" fmla="*/ 48 h 48"/>
                    <a:gd name="T10" fmla="*/ 48 w 60"/>
                    <a:gd name="T11" fmla="*/ 42 h 48"/>
                    <a:gd name="T12" fmla="*/ 60 w 60"/>
                    <a:gd name="T13" fmla="*/ 36 h 48"/>
                    <a:gd name="T14" fmla="*/ 60 w 60"/>
                    <a:gd name="T15" fmla="*/ 24 h 48"/>
                    <a:gd name="T16" fmla="*/ 60 w 60"/>
                    <a:gd name="T17" fmla="*/ 24 h 48"/>
                    <a:gd name="T18" fmla="*/ 60 w 60"/>
                    <a:gd name="T19" fmla="*/ 12 h 48"/>
                    <a:gd name="T20" fmla="*/ 48 w 60"/>
                    <a:gd name="T21" fmla="*/ 6 h 48"/>
                    <a:gd name="T22" fmla="*/ 30 w 60"/>
                    <a:gd name="T23" fmla="*/ 0 h 48"/>
                    <a:gd name="T24" fmla="*/ 30 w 60"/>
                    <a:gd name="T25" fmla="*/ 0 h 48"/>
                    <a:gd name="T26" fmla="*/ 18 w 60"/>
                    <a:gd name="T27" fmla="*/ 6 h 48"/>
                    <a:gd name="T28" fmla="*/ 6 w 60"/>
                    <a:gd name="T29" fmla="*/ 12 h 48"/>
                    <a:gd name="T30" fmla="*/ 0 w 60"/>
                    <a:gd name="T31" fmla="*/ 24 h 48"/>
                    <a:gd name="T32" fmla="*/ 0 w 60"/>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8"/>
                    <a:gd name="T53" fmla="*/ 60 w 6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8">
                      <a:moveTo>
                        <a:pt x="0" y="24"/>
                      </a:moveTo>
                      <a:lnTo>
                        <a:pt x="6" y="36"/>
                      </a:lnTo>
                      <a:lnTo>
                        <a:pt x="18" y="42"/>
                      </a:lnTo>
                      <a:lnTo>
                        <a:pt x="30" y="48"/>
                      </a:lnTo>
                      <a:lnTo>
                        <a:pt x="48" y="42"/>
                      </a:lnTo>
                      <a:lnTo>
                        <a:pt x="60" y="36"/>
                      </a:lnTo>
                      <a:lnTo>
                        <a:pt x="60" y="24"/>
                      </a:lnTo>
                      <a:lnTo>
                        <a:pt x="60" y="12"/>
                      </a:lnTo>
                      <a:lnTo>
                        <a:pt x="48" y="6"/>
                      </a:lnTo>
                      <a:lnTo>
                        <a:pt x="30" y="0"/>
                      </a:lnTo>
                      <a:lnTo>
                        <a:pt x="18" y="6"/>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13919" name="Freeform 162"/>
                <p:cNvSpPr>
                  <a:spLocks/>
                </p:cNvSpPr>
                <p:nvPr/>
              </p:nvSpPr>
              <p:spPr bwMode="auto">
                <a:xfrm>
                  <a:off x="1406" y="2933"/>
                  <a:ext cx="60" cy="48"/>
                </a:xfrm>
                <a:custGeom>
                  <a:avLst/>
                  <a:gdLst>
                    <a:gd name="T0" fmla="*/ 0 w 60"/>
                    <a:gd name="T1" fmla="*/ 24 h 48"/>
                    <a:gd name="T2" fmla="*/ 6 w 60"/>
                    <a:gd name="T3" fmla="*/ 36 h 48"/>
                    <a:gd name="T4" fmla="*/ 18 w 60"/>
                    <a:gd name="T5" fmla="*/ 42 h 48"/>
                    <a:gd name="T6" fmla="*/ 30 w 60"/>
                    <a:gd name="T7" fmla="*/ 48 h 48"/>
                    <a:gd name="T8" fmla="*/ 30 w 60"/>
                    <a:gd name="T9" fmla="*/ 48 h 48"/>
                    <a:gd name="T10" fmla="*/ 48 w 60"/>
                    <a:gd name="T11" fmla="*/ 42 h 48"/>
                    <a:gd name="T12" fmla="*/ 60 w 60"/>
                    <a:gd name="T13" fmla="*/ 36 h 48"/>
                    <a:gd name="T14" fmla="*/ 60 w 60"/>
                    <a:gd name="T15" fmla="*/ 24 h 48"/>
                    <a:gd name="T16" fmla="*/ 60 w 60"/>
                    <a:gd name="T17" fmla="*/ 24 h 48"/>
                    <a:gd name="T18" fmla="*/ 60 w 60"/>
                    <a:gd name="T19" fmla="*/ 12 h 48"/>
                    <a:gd name="T20" fmla="*/ 48 w 60"/>
                    <a:gd name="T21" fmla="*/ 6 h 48"/>
                    <a:gd name="T22" fmla="*/ 30 w 60"/>
                    <a:gd name="T23" fmla="*/ 0 h 48"/>
                    <a:gd name="T24" fmla="*/ 30 w 60"/>
                    <a:gd name="T25" fmla="*/ 0 h 48"/>
                    <a:gd name="T26" fmla="*/ 18 w 60"/>
                    <a:gd name="T27" fmla="*/ 6 h 48"/>
                    <a:gd name="T28" fmla="*/ 6 w 60"/>
                    <a:gd name="T29" fmla="*/ 12 h 48"/>
                    <a:gd name="T30" fmla="*/ 0 w 60"/>
                    <a:gd name="T31" fmla="*/ 24 h 48"/>
                    <a:gd name="T32" fmla="*/ 0 w 60"/>
                    <a:gd name="T33" fmla="*/ 24 h 48"/>
                    <a:gd name="T34" fmla="*/ 0 w 60"/>
                    <a:gd name="T35" fmla="*/ 24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8"/>
                    <a:gd name="T56" fmla="*/ 60 w 6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8">
                      <a:moveTo>
                        <a:pt x="0" y="24"/>
                      </a:moveTo>
                      <a:lnTo>
                        <a:pt x="6" y="36"/>
                      </a:lnTo>
                      <a:lnTo>
                        <a:pt x="18" y="42"/>
                      </a:lnTo>
                      <a:lnTo>
                        <a:pt x="30" y="48"/>
                      </a:lnTo>
                      <a:lnTo>
                        <a:pt x="48" y="42"/>
                      </a:lnTo>
                      <a:lnTo>
                        <a:pt x="60" y="36"/>
                      </a:lnTo>
                      <a:lnTo>
                        <a:pt x="60" y="24"/>
                      </a:lnTo>
                      <a:lnTo>
                        <a:pt x="60" y="12"/>
                      </a:lnTo>
                      <a:lnTo>
                        <a:pt x="48" y="6"/>
                      </a:lnTo>
                      <a:lnTo>
                        <a:pt x="30" y="0"/>
                      </a:lnTo>
                      <a:lnTo>
                        <a:pt x="18" y="6"/>
                      </a:lnTo>
                      <a:lnTo>
                        <a:pt x="6" y="12"/>
                      </a:lnTo>
                      <a:lnTo>
                        <a:pt x="0" y="24"/>
                      </a:lnTo>
                    </a:path>
                  </a:pathLst>
                </a:custGeom>
                <a:noFill/>
                <a:ln w="9525">
                  <a:solidFill>
                    <a:srgbClr val="000000"/>
                  </a:solidFill>
                  <a:round/>
                  <a:headEnd/>
                  <a:tailEnd/>
                </a:ln>
              </p:spPr>
              <p:txBody>
                <a:bodyPr tIns="91440" bIns="91440"/>
                <a:lstStyle/>
                <a:p>
                  <a:endParaRPr lang="en-US"/>
                </a:p>
              </p:txBody>
            </p:sp>
            <p:sp>
              <p:nvSpPr>
                <p:cNvPr id="13920" name="Freeform 163"/>
                <p:cNvSpPr>
                  <a:spLocks/>
                </p:cNvSpPr>
                <p:nvPr/>
              </p:nvSpPr>
              <p:spPr bwMode="auto">
                <a:xfrm>
                  <a:off x="1490" y="2927"/>
                  <a:ext cx="48" cy="48"/>
                </a:xfrm>
                <a:custGeom>
                  <a:avLst/>
                  <a:gdLst>
                    <a:gd name="T0" fmla="*/ 6 w 48"/>
                    <a:gd name="T1" fmla="*/ 42 h 48"/>
                    <a:gd name="T2" fmla="*/ 12 w 48"/>
                    <a:gd name="T3" fmla="*/ 48 h 48"/>
                    <a:gd name="T4" fmla="*/ 30 w 48"/>
                    <a:gd name="T5" fmla="*/ 42 h 48"/>
                    <a:gd name="T6" fmla="*/ 42 w 48"/>
                    <a:gd name="T7" fmla="*/ 36 h 48"/>
                    <a:gd name="T8" fmla="*/ 42 w 48"/>
                    <a:gd name="T9" fmla="*/ 36 h 48"/>
                    <a:gd name="T10" fmla="*/ 48 w 48"/>
                    <a:gd name="T11" fmla="*/ 24 h 48"/>
                    <a:gd name="T12" fmla="*/ 48 w 48"/>
                    <a:gd name="T13" fmla="*/ 12 h 48"/>
                    <a:gd name="T14" fmla="*/ 42 w 48"/>
                    <a:gd name="T15" fmla="*/ 0 h 48"/>
                    <a:gd name="T16" fmla="*/ 42 w 48"/>
                    <a:gd name="T17" fmla="*/ 0 h 48"/>
                    <a:gd name="T18" fmla="*/ 36 w 48"/>
                    <a:gd name="T19" fmla="*/ 0 h 48"/>
                    <a:gd name="T20" fmla="*/ 18 w 48"/>
                    <a:gd name="T21" fmla="*/ 0 h 48"/>
                    <a:gd name="T22" fmla="*/ 6 w 48"/>
                    <a:gd name="T23" fmla="*/ 6 h 48"/>
                    <a:gd name="T24" fmla="*/ 6 w 48"/>
                    <a:gd name="T25" fmla="*/ 6 h 48"/>
                    <a:gd name="T26" fmla="*/ 0 w 48"/>
                    <a:gd name="T27" fmla="*/ 18 h 48"/>
                    <a:gd name="T28" fmla="*/ 0 w 48"/>
                    <a:gd name="T29" fmla="*/ 30 h 48"/>
                    <a:gd name="T30" fmla="*/ 6 w 48"/>
                    <a:gd name="T31" fmla="*/ 42 h 48"/>
                    <a:gd name="T32" fmla="*/ 6 w 48"/>
                    <a:gd name="T33" fmla="*/ 4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48"/>
                    <a:gd name="T53" fmla="*/ 48 w 4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48">
                      <a:moveTo>
                        <a:pt x="6" y="42"/>
                      </a:moveTo>
                      <a:lnTo>
                        <a:pt x="12" y="48"/>
                      </a:lnTo>
                      <a:lnTo>
                        <a:pt x="30" y="42"/>
                      </a:lnTo>
                      <a:lnTo>
                        <a:pt x="42" y="36"/>
                      </a:lnTo>
                      <a:lnTo>
                        <a:pt x="48" y="24"/>
                      </a:lnTo>
                      <a:lnTo>
                        <a:pt x="48" y="12"/>
                      </a:lnTo>
                      <a:lnTo>
                        <a:pt x="42" y="0"/>
                      </a:lnTo>
                      <a:lnTo>
                        <a:pt x="36" y="0"/>
                      </a:lnTo>
                      <a:lnTo>
                        <a:pt x="18" y="0"/>
                      </a:lnTo>
                      <a:lnTo>
                        <a:pt x="6" y="6"/>
                      </a:lnTo>
                      <a:lnTo>
                        <a:pt x="0" y="18"/>
                      </a:lnTo>
                      <a:lnTo>
                        <a:pt x="0" y="30"/>
                      </a:lnTo>
                      <a:lnTo>
                        <a:pt x="6" y="42"/>
                      </a:lnTo>
                      <a:close/>
                    </a:path>
                  </a:pathLst>
                </a:custGeom>
                <a:solidFill>
                  <a:srgbClr val="FA8086"/>
                </a:solidFill>
                <a:ln w="9525">
                  <a:noFill/>
                  <a:round/>
                  <a:headEnd/>
                  <a:tailEnd/>
                </a:ln>
              </p:spPr>
              <p:txBody>
                <a:bodyPr tIns="91440" bIns="91440"/>
                <a:lstStyle/>
                <a:p>
                  <a:endParaRPr lang="en-US"/>
                </a:p>
              </p:txBody>
            </p:sp>
            <p:sp>
              <p:nvSpPr>
                <p:cNvPr id="13921" name="Freeform 164"/>
                <p:cNvSpPr>
                  <a:spLocks/>
                </p:cNvSpPr>
                <p:nvPr/>
              </p:nvSpPr>
              <p:spPr bwMode="auto">
                <a:xfrm>
                  <a:off x="1490" y="2927"/>
                  <a:ext cx="48" cy="48"/>
                </a:xfrm>
                <a:custGeom>
                  <a:avLst/>
                  <a:gdLst>
                    <a:gd name="T0" fmla="*/ 6 w 48"/>
                    <a:gd name="T1" fmla="*/ 42 h 48"/>
                    <a:gd name="T2" fmla="*/ 12 w 48"/>
                    <a:gd name="T3" fmla="*/ 48 h 48"/>
                    <a:gd name="T4" fmla="*/ 30 w 48"/>
                    <a:gd name="T5" fmla="*/ 42 h 48"/>
                    <a:gd name="T6" fmla="*/ 42 w 48"/>
                    <a:gd name="T7" fmla="*/ 36 h 48"/>
                    <a:gd name="T8" fmla="*/ 42 w 48"/>
                    <a:gd name="T9" fmla="*/ 36 h 48"/>
                    <a:gd name="T10" fmla="*/ 48 w 48"/>
                    <a:gd name="T11" fmla="*/ 24 h 48"/>
                    <a:gd name="T12" fmla="*/ 48 w 48"/>
                    <a:gd name="T13" fmla="*/ 12 h 48"/>
                    <a:gd name="T14" fmla="*/ 42 w 48"/>
                    <a:gd name="T15" fmla="*/ 0 h 48"/>
                    <a:gd name="T16" fmla="*/ 42 w 48"/>
                    <a:gd name="T17" fmla="*/ 0 h 48"/>
                    <a:gd name="T18" fmla="*/ 36 w 48"/>
                    <a:gd name="T19" fmla="*/ 0 h 48"/>
                    <a:gd name="T20" fmla="*/ 18 w 48"/>
                    <a:gd name="T21" fmla="*/ 0 h 48"/>
                    <a:gd name="T22" fmla="*/ 6 w 48"/>
                    <a:gd name="T23" fmla="*/ 6 h 48"/>
                    <a:gd name="T24" fmla="*/ 6 w 48"/>
                    <a:gd name="T25" fmla="*/ 6 h 48"/>
                    <a:gd name="T26" fmla="*/ 0 w 48"/>
                    <a:gd name="T27" fmla="*/ 18 h 48"/>
                    <a:gd name="T28" fmla="*/ 0 w 48"/>
                    <a:gd name="T29" fmla="*/ 30 h 48"/>
                    <a:gd name="T30" fmla="*/ 6 w 48"/>
                    <a:gd name="T31" fmla="*/ 42 h 48"/>
                    <a:gd name="T32" fmla="*/ 6 w 48"/>
                    <a:gd name="T33" fmla="*/ 42 h 48"/>
                    <a:gd name="T34" fmla="*/ 6 w 48"/>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48"/>
                    <a:gd name="T56" fmla="*/ 48 w 48"/>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48">
                      <a:moveTo>
                        <a:pt x="6" y="42"/>
                      </a:moveTo>
                      <a:lnTo>
                        <a:pt x="12" y="48"/>
                      </a:lnTo>
                      <a:lnTo>
                        <a:pt x="30" y="42"/>
                      </a:lnTo>
                      <a:lnTo>
                        <a:pt x="42" y="36"/>
                      </a:lnTo>
                      <a:lnTo>
                        <a:pt x="48" y="24"/>
                      </a:lnTo>
                      <a:lnTo>
                        <a:pt x="48" y="12"/>
                      </a:lnTo>
                      <a:lnTo>
                        <a:pt x="42" y="0"/>
                      </a:lnTo>
                      <a:lnTo>
                        <a:pt x="36" y="0"/>
                      </a:lnTo>
                      <a:lnTo>
                        <a:pt x="18" y="0"/>
                      </a:lnTo>
                      <a:lnTo>
                        <a:pt x="6" y="6"/>
                      </a:lnTo>
                      <a:lnTo>
                        <a:pt x="0" y="18"/>
                      </a:lnTo>
                      <a:lnTo>
                        <a:pt x="0" y="30"/>
                      </a:lnTo>
                      <a:lnTo>
                        <a:pt x="6" y="42"/>
                      </a:lnTo>
                    </a:path>
                  </a:pathLst>
                </a:custGeom>
                <a:noFill/>
                <a:ln w="9525">
                  <a:solidFill>
                    <a:srgbClr val="000000"/>
                  </a:solidFill>
                  <a:round/>
                  <a:headEnd/>
                  <a:tailEnd/>
                </a:ln>
              </p:spPr>
              <p:txBody>
                <a:bodyPr tIns="91440" bIns="91440"/>
                <a:lstStyle/>
                <a:p>
                  <a:endParaRPr lang="en-US"/>
                </a:p>
              </p:txBody>
            </p:sp>
            <p:sp>
              <p:nvSpPr>
                <p:cNvPr id="13922" name="Freeform 165"/>
                <p:cNvSpPr>
                  <a:spLocks/>
                </p:cNvSpPr>
                <p:nvPr/>
              </p:nvSpPr>
              <p:spPr bwMode="auto">
                <a:xfrm>
                  <a:off x="1538" y="2861"/>
                  <a:ext cx="48" cy="60"/>
                </a:xfrm>
                <a:custGeom>
                  <a:avLst/>
                  <a:gdLst>
                    <a:gd name="T0" fmla="*/ 24 w 48"/>
                    <a:gd name="T1" fmla="*/ 60 h 60"/>
                    <a:gd name="T2" fmla="*/ 36 w 48"/>
                    <a:gd name="T3" fmla="*/ 54 h 60"/>
                    <a:gd name="T4" fmla="*/ 42 w 48"/>
                    <a:gd name="T5" fmla="*/ 42 h 60"/>
                    <a:gd name="T6" fmla="*/ 48 w 48"/>
                    <a:gd name="T7" fmla="*/ 30 h 60"/>
                    <a:gd name="T8" fmla="*/ 48 w 48"/>
                    <a:gd name="T9" fmla="*/ 30 h 60"/>
                    <a:gd name="T10" fmla="*/ 42 w 48"/>
                    <a:gd name="T11" fmla="*/ 18 h 60"/>
                    <a:gd name="T12" fmla="*/ 36 w 48"/>
                    <a:gd name="T13" fmla="*/ 6 h 60"/>
                    <a:gd name="T14" fmla="*/ 24 w 48"/>
                    <a:gd name="T15" fmla="*/ 0 h 60"/>
                    <a:gd name="T16" fmla="*/ 24 w 48"/>
                    <a:gd name="T17" fmla="*/ 0 h 60"/>
                    <a:gd name="T18" fmla="*/ 12 w 48"/>
                    <a:gd name="T19" fmla="*/ 6 h 60"/>
                    <a:gd name="T20" fmla="*/ 6 w 48"/>
                    <a:gd name="T21" fmla="*/ 18 h 60"/>
                    <a:gd name="T22" fmla="*/ 0 w 48"/>
                    <a:gd name="T23" fmla="*/ 30 h 60"/>
                    <a:gd name="T24" fmla="*/ 0 w 48"/>
                    <a:gd name="T25" fmla="*/ 30 h 60"/>
                    <a:gd name="T26" fmla="*/ 6 w 48"/>
                    <a:gd name="T27" fmla="*/ 42 h 60"/>
                    <a:gd name="T28" fmla="*/ 12 w 48"/>
                    <a:gd name="T29" fmla="*/ 54 h 60"/>
                    <a:gd name="T30" fmla="*/ 24 w 48"/>
                    <a:gd name="T31" fmla="*/ 60 h 60"/>
                    <a:gd name="T32" fmla="*/ 24 w 48"/>
                    <a:gd name="T33" fmla="*/ 60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60"/>
                    <a:gd name="T53" fmla="*/ 48 w 48"/>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60">
                      <a:moveTo>
                        <a:pt x="24" y="60"/>
                      </a:moveTo>
                      <a:lnTo>
                        <a:pt x="36" y="54"/>
                      </a:lnTo>
                      <a:lnTo>
                        <a:pt x="42" y="42"/>
                      </a:lnTo>
                      <a:lnTo>
                        <a:pt x="48" y="30"/>
                      </a:lnTo>
                      <a:lnTo>
                        <a:pt x="42" y="18"/>
                      </a:lnTo>
                      <a:lnTo>
                        <a:pt x="36" y="6"/>
                      </a:lnTo>
                      <a:lnTo>
                        <a:pt x="24" y="0"/>
                      </a:lnTo>
                      <a:lnTo>
                        <a:pt x="12" y="6"/>
                      </a:lnTo>
                      <a:lnTo>
                        <a:pt x="6" y="18"/>
                      </a:lnTo>
                      <a:lnTo>
                        <a:pt x="0" y="30"/>
                      </a:lnTo>
                      <a:lnTo>
                        <a:pt x="6" y="42"/>
                      </a:lnTo>
                      <a:lnTo>
                        <a:pt x="12" y="54"/>
                      </a:lnTo>
                      <a:lnTo>
                        <a:pt x="24" y="60"/>
                      </a:lnTo>
                      <a:close/>
                    </a:path>
                  </a:pathLst>
                </a:custGeom>
                <a:solidFill>
                  <a:srgbClr val="FA8086"/>
                </a:solidFill>
                <a:ln w="9525">
                  <a:noFill/>
                  <a:round/>
                  <a:headEnd/>
                  <a:tailEnd/>
                </a:ln>
              </p:spPr>
              <p:txBody>
                <a:bodyPr tIns="91440" bIns="91440"/>
                <a:lstStyle/>
                <a:p>
                  <a:endParaRPr lang="en-US"/>
                </a:p>
              </p:txBody>
            </p:sp>
            <p:sp>
              <p:nvSpPr>
                <p:cNvPr id="13923" name="Freeform 166"/>
                <p:cNvSpPr>
                  <a:spLocks/>
                </p:cNvSpPr>
                <p:nvPr/>
              </p:nvSpPr>
              <p:spPr bwMode="auto">
                <a:xfrm>
                  <a:off x="1538" y="2861"/>
                  <a:ext cx="48" cy="60"/>
                </a:xfrm>
                <a:custGeom>
                  <a:avLst/>
                  <a:gdLst>
                    <a:gd name="T0" fmla="*/ 24 w 48"/>
                    <a:gd name="T1" fmla="*/ 60 h 60"/>
                    <a:gd name="T2" fmla="*/ 36 w 48"/>
                    <a:gd name="T3" fmla="*/ 54 h 60"/>
                    <a:gd name="T4" fmla="*/ 42 w 48"/>
                    <a:gd name="T5" fmla="*/ 42 h 60"/>
                    <a:gd name="T6" fmla="*/ 48 w 48"/>
                    <a:gd name="T7" fmla="*/ 30 h 60"/>
                    <a:gd name="T8" fmla="*/ 48 w 48"/>
                    <a:gd name="T9" fmla="*/ 30 h 60"/>
                    <a:gd name="T10" fmla="*/ 42 w 48"/>
                    <a:gd name="T11" fmla="*/ 18 h 60"/>
                    <a:gd name="T12" fmla="*/ 36 w 48"/>
                    <a:gd name="T13" fmla="*/ 6 h 60"/>
                    <a:gd name="T14" fmla="*/ 24 w 48"/>
                    <a:gd name="T15" fmla="*/ 0 h 60"/>
                    <a:gd name="T16" fmla="*/ 24 w 48"/>
                    <a:gd name="T17" fmla="*/ 0 h 60"/>
                    <a:gd name="T18" fmla="*/ 12 w 48"/>
                    <a:gd name="T19" fmla="*/ 6 h 60"/>
                    <a:gd name="T20" fmla="*/ 6 w 48"/>
                    <a:gd name="T21" fmla="*/ 18 h 60"/>
                    <a:gd name="T22" fmla="*/ 0 w 48"/>
                    <a:gd name="T23" fmla="*/ 30 h 60"/>
                    <a:gd name="T24" fmla="*/ 0 w 48"/>
                    <a:gd name="T25" fmla="*/ 30 h 60"/>
                    <a:gd name="T26" fmla="*/ 6 w 48"/>
                    <a:gd name="T27" fmla="*/ 42 h 60"/>
                    <a:gd name="T28" fmla="*/ 12 w 48"/>
                    <a:gd name="T29" fmla="*/ 54 h 60"/>
                    <a:gd name="T30" fmla="*/ 24 w 48"/>
                    <a:gd name="T31" fmla="*/ 60 h 60"/>
                    <a:gd name="T32" fmla="*/ 24 w 48"/>
                    <a:gd name="T33" fmla="*/ 60 h 60"/>
                    <a:gd name="T34" fmla="*/ 24 w 48"/>
                    <a:gd name="T35" fmla="*/ 60 h 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60"/>
                    <a:gd name="T56" fmla="*/ 48 w 48"/>
                    <a:gd name="T57" fmla="*/ 60 h 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60">
                      <a:moveTo>
                        <a:pt x="24" y="60"/>
                      </a:moveTo>
                      <a:lnTo>
                        <a:pt x="36" y="54"/>
                      </a:lnTo>
                      <a:lnTo>
                        <a:pt x="42" y="42"/>
                      </a:lnTo>
                      <a:lnTo>
                        <a:pt x="48" y="30"/>
                      </a:lnTo>
                      <a:lnTo>
                        <a:pt x="42" y="18"/>
                      </a:lnTo>
                      <a:lnTo>
                        <a:pt x="36" y="6"/>
                      </a:lnTo>
                      <a:lnTo>
                        <a:pt x="24" y="0"/>
                      </a:lnTo>
                      <a:lnTo>
                        <a:pt x="12" y="6"/>
                      </a:lnTo>
                      <a:lnTo>
                        <a:pt x="6" y="18"/>
                      </a:lnTo>
                      <a:lnTo>
                        <a:pt x="0" y="30"/>
                      </a:lnTo>
                      <a:lnTo>
                        <a:pt x="6" y="42"/>
                      </a:lnTo>
                      <a:lnTo>
                        <a:pt x="12" y="54"/>
                      </a:lnTo>
                      <a:lnTo>
                        <a:pt x="24" y="60"/>
                      </a:lnTo>
                    </a:path>
                  </a:pathLst>
                </a:custGeom>
                <a:noFill/>
                <a:ln w="9525">
                  <a:solidFill>
                    <a:srgbClr val="000000"/>
                  </a:solidFill>
                  <a:round/>
                  <a:headEnd/>
                  <a:tailEnd/>
                </a:ln>
              </p:spPr>
              <p:txBody>
                <a:bodyPr tIns="91440" bIns="91440"/>
                <a:lstStyle/>
                <a:p>
                  <a:endParaRPr lang="en-US"/>
                </a:p>
              </p:txBody>
            </p:sp>
            <p:sp>
              <p:nvSpPr>
                <p:cNvPr id="13924" name="Freeform 167"/>
                <p:cNvSpPr>
                  <a:spLocks/>
                </p:cNvSpPr>
                <p:nvPr/>
              </p:nvSpPr>
              <p:spPr bwMode="auto">
                <a:xfrm>
                  <a:off x="1526" y="2795"/>
                  <a:ext cx="54" cy="48"/>
                </a:xfrm>
                <a:custGeom>
                  <a:avLst/>
                  <a:gdLst>
                    <a:gd name="T0" fmla="*/ 48 w 54"/>
                    <a:gd name="T1" fmla="*/ 42 h 48"/>
                    <a:gd name="T2" fmla="*/ 54 w 54"/>
                    <a:gd name="T3" fmla="*/ 36 h 48"/>
                    <a:gd name="T4" fmla="*/ 54 w 54"/>
                    <a:gd name="T5" fmla="*/ 24 h 48"/>
                    <a:gd name="T6" fmla="*/ 42 w 54"/>
                    <a:gd name="T7" fmla="*/ 12 h 48"/>
                    <a:gd name="T8" fmla="*/ 42 w 54"/>
                    <a:gd name="T9" fmla="*/ 12 h 48"/>
                    <a:gd name="T10" fmla="*/ 30 w 54"/>
                    <a:gd name="T11" fmla="*/ 0 h 48"/>
                    <a:gd name="T12" fmla="*/ 18 w 54"/>
                    <a:gd name="T13" fmla="*/ 0 h 48"/>
                    <a:gd name="T14" fmla="*/ 6 w 54"/>
                    <a:gd name="T15" fmla="*/ 6 h 48"/>
                    <a:gd name="T16" fmla="*/ 6 w 54"/>
                    <a:gd name="T17" fmla="*/ 6 h 48"/>
                    <a:gd name="T18" fmla="*/ 0 w 54"/>
                    <a:gd name="T19" fmla="*/ 12 h 48"/>
                    <a:gd name="T20" fmla="*/ 6 w 54"/>
                    <a:gd name="T21" fmla="*/ 30 h 48"/>
                    <a:gd name="T22" fmla="*/ 12 w 54"/>
                    <a:gd name="T23" fmla="*/ 42 h 48"/>
                    <a:gd name="T24" fmla="*/ 12 w 54"/>
                    <a:gd name="T25" fmla="*/ 42 h 48"/>
                    <a:gd name="T26" fmla="*/ 24 w 54"/>
                    <a:gd name="T27" fmla="*/ 48 h 48"/>
                    <a:gd name="T28" fmla="*/ 36 w 54"/>
                    <a:gd name="T29" fmla="*/ 48 h 48"/>
                    <a:gd name="T30" fmla="*/ 48 w 54"/>
                    <a:gd name="T31" fmla="*/ 42 h 48"/>
                    <a:gd name="T32" fmla="*/ 48 w 54"/>
                    <a:gd name="T33" fmla="*/ 42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8"/>
                    <a:gd name="T53" fmla="*/ 54 w 5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8">
                      <a:moveTo>
                        <a:pt x="48" y="42"/>
                      </a:moveTo>
                      <a:lnTo>
                        <a:pt x="54" y="36"/>
                      </a:lnTo>
                      <a:lnTo>
                        <a:pt x="54" y="24"/>
                      </a:lnTo>
                      <a:lnTo>
                        <a:pt x="42" y="12"/>
                      </a:lnTo>
                      <a:lnTo>
                        <a:pt x="30" y="0"/>
                      </a:lnTo>
                      <a:lnTo>
                        <a:pt x="18" y="0"/>
                      </a:lnTo>
                      <a:lnTo>
                        <a:pt x="6" y="6"/>
                      </a:lnTo>
                      <a:lnTo>
                        <a:pt x="0" y="12"/>
                      </a:lnTo>
                      <a:lnTo>
                        <a:pt x="6" y="30"/>
                      </a:lnTo>
                      <a:lnTo>
                        <a:pt x="12" y="42"/>
                      </a:lnTo>
                      <a:lnTo>
                        <a:pt x="24" y="48"/>
                      </a:lnTo>
                      <a:lnTo>
                        <a:pt x="36" y="48"/>
                      </a:lnTo>
                      <a:lnTo>
                        <a:pt x="48" y="42"/>
                      </a:lnTo>
                      <a:close/>
                    </a:path>
                  </a:pathLst>
                </a:custGeom>
                <a:solidFill>
                  <a:srgbClr val="FA8086"/>
                </a:solidFill>
                <a:ln w="9525">
                  <a:noFill/>
                  <a:round/>
                  <a:headEnd/>
                  <a:tailEnd/>
                </a:ln>
              </p:spPr>
              <p:txBody>
                <a:bodyPr tIns="91440" bIns="91440"/>
                <a:lstStyle/>
                <a:p>
                  <a:endParaRPr lang="en-US"/>
                </a:p>
              </p:txBody>
            </p:sp>
            <p:sp>
              <p:nvSpPr>
                <p:cNvPr id="13925" name="Freeform 168"/>
                <p:cNvSpPr>
                  <a:spLocks/>
                </p:cNvSpPr>
                <p:nvPr/>
              </p:nvSpPr>
              <p:spPr bwMode="auto">
                <a:xfrm>
                  <a:off x="1526" y="2795"/>
                  <a:ext cx="54" cy="48"/>
                </a:xfrm>
                <a:custGeom>
                  <a:avLst/>
                  <a:gdLst>
                    <a:gd name="T0" fmla="*/ 48 w 54"/>
                    <a:gd name="T1" fmla="*/ 42 h 48"/>
                    <a:gd name="T2" fmla="*/ 54 w 54"/>
                    <a:gd name="T3" fmla="*/ 36 h 48"/>
                    <a:gd name="T4" fmla="*/ 54 w 54"/>
                    <a:gd name="T5" fmla="*/ 24 h 48"/>
                    <a:gd name="T6" fmla="*/ 42 w 54"/>
                    <a:gd name="T7" fmla="*/ 12 h 48"/>
                    <a:gd name="T8" fmla="*/ 42 w 54"/>
                    <a:gd name="T9" fmla="*/ 12 h 48"/>
                    <a:gd name="T10" fmla="*/ 30 w 54"/>
                    <a:gd name="T11" fmla="*/ 0 h 48"/>
                    <a:gd name="T12" fmla="*/ 18 w 54"/>
                    <a:gd name="T13" fmla="*/ 0 h 48"/>
                    <a:gd name="T14" fmla="*/ 6 w 54"/>
                    <a:gd name="T15" fmla="*/ 6 h 48"/>
                    <a:gd name="T16" fmla="*/ 6 w 54"/>
                    <a:gd name="T17" fmla="*/ 6 h 48"/>
                    <a:gd name="T18" fmla="*/ 0 w 54"/>
                    <a:gd name="T19" fmla="*/ 12 h 48"/>
                    <a:gd name="T20" fmla="*/ 6 w 54"/>
                    <a:gd name="T21" fmla="*/ 30 h 48"/>
                    <a:gd name="T22" fmla="*/ 12 w 54"/>
                    <a:gd name="T23" fmla="*/ 42 h 48"/>
                    <a:gd name="T24" fmla="*/ 12 w 54"/>
                    <a:gd name="T25" fmla="*/ 42 h 48"/>
                    <a:gd name="T26" fmla="*/ 24 w 54"/>
                    <a:gd name="T27" fmla="*/ 48 h 48"/>
                    <a:gd name="T28" fmla="*/ 36 w 54"/>
                    <a:gd name="T29" fmla="*/ 48 h 48"/>
                    <a:gd name="T30" fmla="*/ 48 w 54"/>
                    <a:gd name="T31" fmla="*/ 42 h 48"/>
                    <a:gd name="T32" fmla="*/ 48 w 54"/>
                    <a:gd name="T33" fmla="*/ 42 h 48"/>
                    <a:gd name="T34" fmla="*/ 48 w 54"/>
                    <a:gd name="T35" fmla="*/ 42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48"/>
                    <a:gd name="T56" fmla="*/ 54 w 54"/>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48">
                      <a:moveTo>
                        <a:pt x="48" y="42"/>
                      </a:moveTo>
                      <a:lnTo>
                        <a:pt x="54" y="36"/>
                      </a:lnTo>
                      <a:lnTo>
                        <a:pt x="54" y="24"/>
                      </a:lnTo>
                      <a:lnTo>
                        <a:pt x="42" y="12"/>
                      </a:lnTo>
                      <a:lnTo>
                        <a:pt x="30" y="0"/>
                      </a:lnTo>
                      <a:lnTo>
                        <a:pt x="18" y="0"/>
                      </a:lnTo>
                      <a:lnTo>
                        <a:pt x="6" y="6"/>
                      </a:lnTo>
                      <a:lnTo>
                        <a:pt x="0" y="12"/>
                      </a:lnTo>
                      <a:lnTo>
                        <a:pt x="6" y="30"/>
                      </a:lnTo>
                      <a:lnTo>
                        <a:pt x="12" y="42"/>
                      </a:lnTo>
                      <a:lnTo>
                        <a:pt x="24" y="48"/>
                      </a:lnTo>
                      <a:lnTo>
                        <a:pt x="36" y="48"/>
                      </a:lnTo>
                      <a:lnTo>
                        <a:pt x="48" y="42"/>
                      </a:lnTo>
                    </a:path>
                  </a:pathLst>
                </a:custGeom>
                <a:noFill/>
                <a:ln w="9525">
                  <a:solidFill>
                    <a:srgbClr val="000000"/>
                  </a:solidFill>
                  <a:round/>
                  <a:headEnd/>
                  <a:tailEnd/>
                </a:ln>
              </p:spPr>
              <p:txBody>
                <a:bodyPr tIns="91440" bIns="91440"/>
                <a:lstStyle/>
                <a:p>
                  <a:endParaRPr lang="en-US"/>
                </a:p>
              </p:txBody>
            </p:sp>
            <p:sp>
              <p:nvSpPr>
                <p:cNvPr id="13926" name="Freeform 169"/>
                <p:cNvSpPr>
                  <a:spLocks/>
                </p:cNvSpPr>
                <p:nvPr/>
              </p:nvSpPr>
              <p:spPr bwMode="auto">
                <a:xfrm>
                  <a:off x="1466" y="2753"/>
                  <a:ext cx="60" cy="42"/>
                </a:xfrm>
                <a:custGeom>
                  <a:avLst/>
                  <a:gdLst>
                    <a:gd name="T0" fmla="*/ 60 w 60"/>
                    <a:gd name="T1" fmla="*/ 18 h 42"/>
                    <a:gd name="T2" fmla="*/ 54 w 60"/>
                    <a:gd name="T3" fmla="*/ 12 h 42"/>
                    <a:gd name="T4" fmla="*/ 42 w 60"/>
                    <a:gd name="T5" fmla="*/ 0 h 42"/>
                    <a:gd name="T6" fmla="*/ 30 w 60"/>
                    <a:gd name="T7" fmla="*/ 0 h 42"/>
                    <a:gd name="T8" fmla="*/ 30 w 60"/>
                    <a:gd name="T9" fmla="*/ 0 h 42"/>
                    <a:gd name="T10" fmla="*/ 12 w 60"/>
                    <a:gd name="T11" fmla="*/ 0 h 42"/>
                    <a:gd name="T12" fmla="*/ 0 w 60"/>
                    <a:gd name="T13" fmla="*/ 12 h 42"/>
                    <a:gd name="T14" fmla="*/ 0 w 60"/>
                    <a:gd name="T15" fmla="*/ 18 h 42"/>
                    <a:gd name="T16" fmla="*/ 0 w 60"/>
                    <a:gd name="T17" fmla="*/ 18 h 42"/>
                    <a:gd name="T18" fmla="*/ 0 w 60"/>
                    <a:gd name="T19" fmla="*/ 30 h 42"/>
                    <a:gd name="T20" fmla="*/ 12 w 60"/>
                    <a:gd name="T21" fmla="*/ 42 h 42"/>
                    <a:gd name="T22" fmla="*/ 30 w 60"/>
                    <a:gd name="T23" fmla="*/ 42 h 42"/>
                    <a:gd name="T24" fmla="*/ 30 w 60"/>
                    <a:gd name="T25" fmla="*/ 42 h 42"/>
                    <a:gd name="T26" fmla="*/ 42 w 60"/>
                    <a:gd name="T27" fmla="*/ 42 h 42"/>
                    <a:gd name="T28" fmla="*/ 54 w 60"/>
                    <a:gd name="T29" fmla="*/ 30 h 42"/>
                    <a:gd name="T30" fmla="*/ 60 w 60"/>
                    <a:gd name="T31" fmla="*/ 18 h 42"/>
                    <a:gd name="T32" fmla="*/ 60 w 60"/>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2"/>
                    <a:gd name="T53" fmla="*/ 60 w 6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2">
                      <a:moveTo>
                        <a:pt x="60" y="18"/>
                      </a:moveTo>
                      <a:lnTo>
                        <a:pt x="54" y="12"/>
                      </a:lnTo>
                      <a:lnTo>
                        <a:pt x="42" y="0"/>
                      </a:lnTo>
                      <a:lnTo>
                        <a:pt x="30" y="0"/>
                      </a:lnTo>
                      <a:lnTo>
                        <a:pt x="12" y="0"/>
                      </a:lnTo>
                      <a:lnTo>
                        <a:pt x="0" y="12"/>
                      </a:lnTo>
                      <a:lnTo>
                        <a:pt x="0" y="18"/>
                      </a:lnTo>
                      <a:lnTo>
                        <a:pt x="0" y="30"/>
                      </a:lnTo>
                      <a:lnTo>
                        <a:pt x="12" y="42"/>
                      </a:lnTo>
                      <a:lnTo>
                        <a:pt x="30" y="42"/>
                      </a:lnTo>
                      <a:lnTo>
                        <a:pt x="42" y="42"/>
                      </a:lnTo>
                      <a:lnTo>
                        <a:pt x="54" y="30"/>
                      </a:lnTo>
                      <a:lnTo>
                        <a:pt x="60" y="18"/>
                      </a:lnTo>
                      <a:close/>
                    </a:path>
                  </a:pathLst>
                </a:custGeom>
                <a:solidFill>
                  <a:srgbClr val="FA8086"/>
                </a:solidFill>
                <a:ln w="9525">
                  <a:noFill/>
                  <a:round/>
                  <a:headEnd/>
                  <a:tailEnd/>
                </a:ln>
              </p:spPr>
              <p:txBody>
                <a:bodyPr tIns="91440" bIns="91440"/>
                <a:lstStyle/>
                <a:p>
                  <a:endParaRPr lang="en-US"/>
                </a:p>
              </p:txBody>
            </p:sp>
            <p:sp>
              <p:nvSpPr>
                <p:cNvPr id="13927" name="Freeform 170"/>
                <p:cNvSpPr>
                  <a:spLocks/>
                </p:cNvSpPr>
                <p:nvPr/>
              </p:nvSpPr>
              <p:spPr bwMode="auto">
                <a:xfrm>
                  <a:off x="1466" y="2753"/>
                  <a:ext cx="60" cy="42"/>
                </a:xfrm>
                <a:custGeom>
                  <a:avLst/>
                  <a:gdLst>
                    <a:gd name="T0" fmla="*/ 60 w 60"/>
                    <a:gd name="T1" fmla="*/ 18 h 42"/>
                    <a:gd name="T2" fmla="*/ 54 w 60"/>
                    <a:gd name="T3" fmla="*/ 12 h 42"/>
                    <a:gd name="T4" fmla="*/ 42 w 60"/>
                    <a:gd name="T5" fmla="*/ 0 h 42"/>
                    <a:gd name="T6" fmla="*/ 30 w 60"/>
                    <a:gd name="T7" fmla="*/ 0 h 42"/>
                    <a:gd name="T8" fmla="*/ 30 w 60"/>
                    <a:gd name="T9" fmla="*/ 0 h 42"/>
                    <a:gd name="T10" fmla="*/ 12 w 60"/>
                    <a:gd name="T11" fmla="*/ 0 h 42"/>
                    <a:gd name="T12" fmla="*/ 0 w 60"/>
                    <a:gd name="T13" fmla="*/ 12 h 42"/>
                    <a:gd name="T14" fmla="*/ 0 w 60"/>
                    <a:gd name="T15" fmla="*/ 18 h 42"/>
                    <a:gd name="T16" fmla="*/ 0 w 60"/>
                    <a:gd name="T17" fmla="*/ 18 h 42"/>
                    <a:gd name="T18" fmla="*/ 0 w 60"/>
                    <a:gd name="T19" fmla="*/ 30 h 42"/>
                    <a:gd name="T20" fmla="*/ 12 w 60"/>
                    <a:gd name="T21" fmla="*/ 42 h 42"/>
                    <a:gd name="T22" fmla="*/ 30 w 60"/>
                    <a:gd name="T23" fmla="*/ 42 h 42"/>
                    <a:gd name="T24" fmla="*/ 30 w 60"/>
                    <a:gd name="T25" fmla="*/ 42 h 42"/>
                    <a:gd name="T26" fmla="*/ 42 w 60"/>
                    <a:gd name="T27" fmla="*/ 42 h 42"/>
                    <a:gd name="T28" fmla="*/ 54 w 60"/>
                    <a:gd name="T29" fmla="*/ 30 h 42"/>
                    <a:gd name="T30" fmla="*/ 60 w 60"/>
                    <a:gd name="T31" fmla="*/ 18 h 42"/>
                    <a:gd name="T32" fmla="*/ 60 w 60"/>
                    <a:gd name="T33" fmla="*/ 18 h 42"/>
                    <a:gd name="T34" fmla="*/ 60 w 60"/>
                    <a:gd name="T35" fmla="*/ 18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2"/>
                    <a:gd name="T56" fmla="*/ 60 w 60"/>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2">
                      <a:moveTo>
                        <a:pt x="60" y="18"/>
                      </a:moveTo>
                      <a:lnTo>
                        <a:pt x="54" y="12"/>
                      </a:lnTo>
                      <a:lnTo>
                        <a:pt x="42" y="0"/>
                      </a:lnTo>
                      <a:lnTo>
                        <a:pt x="30" y="0"/>
                      </a:lnTo>
                      <a:lnTo>
                        <a:pt x="12" y="0"/>
                      </a:lnTo>
                      <a:lnTo>
                        <a:pt x="0" y="12"/>
                      </a:lnTo>
                      <a:lnTo>
                        <a:pt x="0" y="18"/>
                      </a:lnTo>
                      <a:lnTo>
                        <a:pt x="0" y="30"/>
                      </a:lnTo>
                      <a:lnTo>
                        <a:pt x="12" y="42"/>
                      </a:lnTo>
                      <a:lnTo>
                        <a:pt x="30" y="42"/>
                      </a:lnTo>
                      <a:lnTo>
                        <a:pt x="42" y="42"/>
                      </a:lnTo>
                      <a:lnTo>
                        <a:pt x="54" y="30"/>
                      </a:lnTo>
                      <a:lnTo>
                        <a:pt x="60" y="18"/>
                      </a:lnTo>
                    </a:path>
                  </a:pathLst>
                </a:custGeom>
                <a:noFill/>
                <a:ln w="9525">
                  <a:solidFill>
                    <a:srgbClr val="000000"/>
                  </a:solidFill>
                  <a:round/>
                  <a:headEnd/>
                  <a:tailEnd/>
                </a:ln>
              </p:spPr>
              <p:txBody>
                <a:bodyPr tIns="91440" bIns="91440"/>
                <a:lstStyle/>
                <a:p>
                  <a:endParaRPr lang="en-US"/>
                </a:p>
              </p:txBody>
            </p:sp>
            <p:sp>
              <p:nvSpPr>
                <p:cNvPr id="13928" name="Freeform 171"/>
                <p:cNvSpPr>
                  <a:spLocks/>
                </p:cNvSpPr>
                <p:nvPr/>
              </p:nvSpPr>
              <p:spPr bwMode="auto">
                <a:xfrm>
                  <a:off x="1436" y="2777"/>
                  <a:ext cx="60" cy="54"/>
                </a:xfrm>
                <a:custGeom>
                  <a:avLst/>
                  <a:gdLst>
                    <a:gd name="T0" fmla="*/ 0 w 60"/>
                    <a:gd name="T1" fmla="*/ 24 h 54"/>
                    <a:gd name="T2" fmla="*/ 6 w 60"/>
                    <a:gd name="T3" fmla="*/ 42 h 54"/>
                    <a:gd name="T4" fmla="*/ 12 w 60"/>
                    <a:gd name="T5" fmla="*/ 48 h 54"/>
                    <a:gd name="T6" fmla="*/ 30 w 60"/>
                    <a:gd name="T7" fmla="*/ 54 h 54"/>
                    <a:gd name="T8" fmla="*/ 30 w 60"/>
                    <a:gd name="T9" fmla="*/ 54 h 54"/>
                    <a:gd name="T10" fmla="*/ 42 w 60"/>
                    <a:gd name="T11" fmla="*/ 48 h 54"/>
                    <a:gd name="T12" fmla="*/ 54 w 60"/>
                    <a:gd name="T13" fmla="*/ 42 h 54"/>
                    <a:gd name="T14" fmla="*/ 60 w 60"/>
                    <a:gd name="T15" fmla="*/ 24 h 54"/>
                    <a:gd name="T16" fmla="*/ 60 w 60"/>
                    <a:gd name="T17" fmla="*/ 24 h 54"/>
                    <a:gd name="T18" fmla="*/ 54 w 60"/>
                    <a:gd name="T19" fmla="*/ 12 h 54"/>
                    <a:gd name="T20" fmla="*/ 42 w 60"/>
                    <a:gd name="T21" fmla="*/ 0 h 54"/>
                    <a:gd name="T22" fmla="*/ 30 w 60"/>
                    <a:gd name="T23" fmla="*/ 0 h 54"/>
                    <a:gd name="T24" fmla="*/ 30 w 60"/>
                    <a:gd name="T25" fmla="*/ 0 h 54"/>
                    <a:gd name="T26" fmla="*/ 12 w 60"/>
                    <a:gd name="T27" fmla="*/ 0 h 54"/>
                    <a:gd name="T28" fmla="*/ 6 w 60"/>
                    <a:gd name="T29" fmla="*/ 12 h 54"/>
                    <a:gd name="T30" fmla="*/ 0 w 60"/>
                    <a:gd name="T31" fmla="*/ 24 h 54"/>
                    <a:gd name="T32" fmla="*/ 0 w 60"/>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0" y="24"/>
                      </a:moveTo>
                      <a:lnTo>
                        <a:pt x="6" y="42"/>
                      </a:lnTo>
                      <a:lnTo>
                        <a:pt x="12" y="48"/>
                      </a:lnTo>
                      <a:lnTo>
                        <a:pt x="30" y="54"/>
                      </a:lnTo>
                      <a:lnTo>
                        <a:pt x="42" y="48"/>
                      </a:lnTo>
                      <a:lnTo>
                        <a:pt x="54" y="42"/>
                      </a:lnTo>
                      <a:lnTo>
                        <a:pt x="60" y="24"/>
                      </a:lnTo>
                      <a:lnTo>
                        <a:pt x="54" y="12"/>
                      </a:lnTo>
                      <a:lnTo>
                        <a:pt x="42" y="0"/>
                      </a:lnTo>
                      <a:lnTo>
                        <a:pt x="30" y="0"/>
                      </a:lnTo>
                      <a:lnTo>
                        <a:pt x="12" y="0"/>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13929" name="Freeform 172"/>
                <p:cNvSpPr>
                  <a:spLocks/>
                </p:cNvSpPr>
                <p:nvPr/>
              </p:nvSpPr>
              <p:spPr bwMode="auto">
                <a:xfrm>
                  <a:off x="1436" y="2777"/>
                  <a:ext cx="60" cy="54"/>
                </a:xfrm>
                <a:custGeom>
                  <a:avLst/>
                  <a:gdLst>
                    <a:gd name="T0" fmla="*/ 0 w 60"/>
                    <a:gd name="T1" fmla="*/ 24 h 54"/>
                    <a:gd name="T2" fmla="*/ 6 w 60"/>
                    <a:gd name="T3" fmla="*/ 42 h 54"/>
                    <a:gd name="T4" fmla="*/ 12 w 60"/>
                    <a:gd name="T5" fmla="*/ 48 h 54"/>
                    <a:gd name="T6" fmla="*/ 30 w 60"/>
                    <a:gd name="T7" fmla="*/ 54 h 54"/>
                    <a:gd name="T8" fmla="*/ 30 w 60"/>
                    <a:gd name="T9" fmla="*/ 54 h 54"/>
                    <a:gd name="T10" fmla="*/ 42 w 60"/>
                    <a:gd name="T11" fmla="*/ 48 h 54"/>
                    <a:gd name="T12" fmla="*/ 54 w 60"/>
                    <a:gd name="T13" fmla="*/ 42 h 54"/>
                    <a:gd name="T14" fmla="*/ 60 w 60"/>
                    <a:gd name="T15" fmla="*/ 24 h 54"/>
                    <a:gd name="T16" fmla="*/ 60 w 60"/>
                    <a:gd name="T17" fmla="*/ 24 h 54"/>
                    <a:gd name="T18" fmla="*/ 54 w 60"/>
                    <a:gd name="T19" fmla="*/ 12 h 54"/>
                    <a:gd name="T20" fmla="*/ 42 w 60"/>
                    <a:gd name="T21" fmla="*/ 0 h 54"/>
                    <a:gd name="T22" fmla="*/ 30 w 60"/>
                    <a:gd name="T23" fmla="*/ 0 h 54"/>
                    <a:gd name="T24" fmla="*/ 30 w 60"/>
                    <a:gd name="T25" fmla="*/ 0 h 54"/>
                    <a:gd name="T26" fmla="*/ 12 w 60"/>
                    <a:gd name="T27" fmla="*/ 0 h 54"/>
                    <a:gd name="T28" fmla="*/ 6 w 60"/>
                    <a:gd name="T29" fmla="*/ 12 h 54"/>
                    <a:gd name="T30" fmla="*/ 0 w 60"/>
                    <a:gd name="T31" fmla="*/ 24 h 54"/>
                    <a:gd name="T32" fmla="*/ 0 w 60"/>
                    <a:gd name="T33" fmla="*/ 24 h 54"/>
                    <a:gd name="T34" fmla="*/ 0 w 60"/>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0" y="24"/>
                      </a:moveTo>
                      <a:lnTo>
                        <a:pt x="6" y="42"/>
                      </a:lnTo>
                      <a:lnTo>
                        <a:pt x="12" y="48"/>
                      </a:lnTo>
                      <a:lnTo>
                        <a:pt x="30" y="54"/>
                      </a:lnTo>
                      <a:lnTo>
                        <a:pt x="42" y="48"/>
                      </a:lnTo>
                      <a:lnTo>
                        <a:pt x="54" y="42"/>
                      </a:lnTo>
                      <a:lnTo>
                        <a:pt x="60" y="24"/>
                      </a:lnTo>
                      <a:lnTo>
                        <a:pt x="54" y="12"/>
                      </a:lnTo>
                      <a:lnTo>
                        <a:pt x="42" y="0"/>
                      </a:lnTo>
                      <a:lnTo>
                        <a:pt x="30" y="0"/>
                      </a:lnTo>
                      <a:lnTo>
                        <a:pt x="12" y="0"/>
                      </a:lnTo>
                      <a:lnTo>
                        <a:pt x="6" y="12"/>
                      </a:lnTo>
                      <a:lnTo>
                        <a:pt x="0" y="24"/>
                      </a:lnTo>
                    </a:path>
                  </a:pathLst>
                </a:custGeom>
                <a:noFill/>
                <a:ln w="9525">
                  <a:solidFill>
                    <a:srgbClr val="000000"/>
                  </a:solidFill>
                  <a:round/>
                  <a:headEnd/>
                  <a:tailEnd/>
                </a:ln>
              </p:spPr>
              <p:txBody>
                <a:bodyPr tIns="91440" bIns="91440"/>
                <a:lstStyle/>
                <a:p>
                  <a:endParaRPr lang="en-US"/>
                </a:p>
              </p:txBody>
            </p:sp>
            <p:sp>
              <p:nvSpPr>
                <p:cNvPr id="13930" name="Freeform 173"/>
                <p:cNvSpPr>
                  <a:spLocks/>
                </p:cNvSpPr>
                <p:nvPr/>
              </p:nvSpPr>
              <p:spPr bwMode="auto">
                <a:xfrm>
                  <a:off x="1436" y="2903"/>
                  <a:ext cx="60" cy="54"/>
                </a:xfrm>
                <a:custGeom>
                  <a:avLst/>
                  <a:gdLst>
                    <a:gd name="T0" fmla="*/ 60 w 60"/>
                    <a:gd name="T1" fmla="*/ 24 h 54"/>
                    <a:gd name="T2" fmla="*/ 54 w 60"/>
                    <a:gd name="T3" fmla="*/ 12 h 54"/>
                    <a:gd name="T4" fmla="*/ 48 w 60"/>
                    <a:gd name="T5" fmla="*/ 0 h 54"/>
                    <a:gd name="T6" fmla="*/ 30 w 60"/>
                    <a:gd name="T7" fmla="*/ 0 h 54"/>
                    <a:gd name="T8" fmla="*/ 30 w 60"/>
                    <a:gd name="T9" fmla="*/ 0 h 54"/>
                    <a:gd name="T10" fmla="*/ 18 w 60"/>
                    <a:gd name="T11" fmla="*/ 0 h 54"/>
                    <a:gd name="T12" fmla="*/ 6 w 60"/>
                    <a:gd name="T13" fmla="*/ 12 h 54"/>
                    <a:gd name="T14" fmla="*/ 0 w 60"/>
                    <a:gd name="T15" fmla="*/ 24 h 54"/>
                    <a:gd name="T16" fmla="*/ 0 w 60"/>
                    <a:gd name="T17" fmla="*/ 24 h 54"/>
                    <a:gd name="T18" fmla="*/ 6 w 60"/>
                    <a:gd name="T19" fmla="*/ 36 h 54"/>
                    <a:gd name="T20" fmla="*/ 18 w 60"/>
                    <a:gd name="T21" fmla="*/ 48 h 54"/>
                    <a:gd name="T22" fmla="*/ 30 w 60"/>
                    <a:gd name="T23" fmla="*/ 54 h 54"/>
                    <a:gd name="T24" fmla="*/ 30 w 60"/>
                    <a:gd name="T25" fmla="*/ 54 h 54"/>
                    <a:gd name="T26" fmla="*/ 48 w 60"/>
                    <a:gd name="T27" fmla="*/ 48 h 54"/>
                    <a:gd name="T28" fmla="*/ 54 w 60"/>
                    <a:gd name="T29" fmla="*/ 36 h 54"/>
                    <a:gd name="T30" fmla="*/ 60 w 60"/>
                    <a:gd name="T31" fmla="*/ 24 h 54"/>
                    <a:gd name="T32" fmla="*/ 60 w 60"/>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60" y="24"/>
                      </a:moveTo>
                      <a:lnTo>
                        <a:pt x="54" y="12"/>
                      </a:lnTo>
                      <a:lnTo>
                        <a:pt x="48" y="0"/>
                      </a:lnTo>
                      <a:lnTo>
                        <a:pt x="30" y="0"/>
                      </a:lnTo>
                      <a:lnTo>
                        <a:pt x="18" y="0"/>
                      </a:lnTo>
                      <a:lnTo>
                        <a:pt x="6" y="12"/>
                      </a:lnTo>
                      <a:lnTo>
                        <a:pt x="0" y="24"/>
                      </a:lnTo>
                      <a:lnTo>
                        <a:pt x="6" y="36"/>
                      </a:lnTo>
                      <a:lnTo>
                        <a:pt x="18" y="48"/>
                      </a:lnTo>
                      <a:lnTo>
                        <a:pt x="30" y="54"/>
                      </a:lnTo>
                      <a:lnTo>
                        <a:pt x="48" y="48"/>
                      </a:lnTo>
                      <a:lnTo>
                        <a:pt x="54" y="36"/>
                      </a:lnTo>
                      <a:lnTo>
                        <a:pt x="60" y="24"/>
                      </a:lnTo>
                      <a:close/>
                    </a:path>
                  </a:pathLst>
                </a:custGeom>
                <a:solidFill>
                  <a:srgbClr val="FA8086"/>
                </a:solidFill>
                <a:ln w="9525">
                  <a:noFill/>
                  <a:round/>
                  <a:headEnd/>
                  <a:tailEnd/>
                </a:ln>
              </p:spPr>
              <p:txBody>
                <a:bodyPr tIns="91440" bIns="91440"/>
                <a:lstStyle/>
                <a:p>
                  <a:endParaRPr lang="en-US"/>
                </a:p>
              </p:txBody>
            </p:sp>
            <p:sp>
              <p:nvSpPr>
                <p:cNvPr id="13931" name="Freeform 174"/>
                <p:cNvSpPr>
                  <a:spLocks/>
                </p:cNvSpPr>
                <p:nvPr/>
              </p:nvSpPr>
              <p:spPr bwMode="auto">
                <a:xfrm>
                  <a:off x="1436" y="2903"/>
                  <a:ext cx="60" cy="54"/>
                </a:xfrm>
                <a:custGeom>
                  <a:avLst/>
                  <a:gdLst>
                    <a:gd name="T0" fmla="*/ 60 w 60"/>
                    <a:gd name="T1" fmla="*/ 24 h 54"/>
                    <a:gd name="T2" fmla="*/ 54 w 60"/>
                    <a:gd name="T3" fmla="*/ 12 h 54"/>
                    <a:gd name="T4" fmla="*/ 48 w 60"/>
                    <a:gd name="T5" fmla="*/ 0 h 54"/>
                    <a:gd name="T6" fmla="*/ 30 w 60"/>
                    <a:gd name="T7" fmla="*/ 0 h 54"/>
                    <a:gd name="T8" fmla="*/ 30 w 60"/>
                    <a:gd name="T9" fmla="*/ 0 h 54"/>
                    <a:gd name="T10" fmla="*/ 18 w 60"/>
                    <a:gd name="T11" fmla="*/ 0 h 54"/>
                    <a:gd name="T12" fmla="*/ 6 w 60"/>
                    <a:gd name="T13" fmla="*/ 12 h 54"/>
                    <a:gd name="T14" fmla="*/ 0 w 60"/>
                    <a:gd name="T15" fmla="*/ 24 h 54"/>
                    <a:gd name="T16" fmla="*/ 0 w 60"/>
                    <a:gd name="T17" fmla="*/ 24 h 54"/>
                    <a:gd name="T18" fmla="*/ 6 w 60"/>
                    <a:gd name="T19" fmla="*/ 36 h 54"/>
                    <a:gd name="T20" fmla="*/ 18 w 60"/>
                    <a:gd name="T21" fmla="*/ 48 h 54"/>
                    <a:gd name="T22" fmla="*/ 30 w 60"/>
                    <a:gd name="T23" fmla="*/ 54 h 54"/>
                    <a:gd name="T24" fmla="*/ 30 w 60"/>
                    <a:gd name="T25" fmla="*/ 54 h 54"/>
                    <a:gd name="T26" fmla="*/ 48 w 60"/>
                    <a:gd name="T27" fmla="*/ 48 h 54"/>
                    <a:gd name="T28" fmla="*/ 54 w 60"/>
                    <a:gd name="T29" fmla="*/ 36 h 54"/>
                    <a:gd name="T30" fmla="*/ 60 w 60"/>
                    <a:gd name="T31" fmla="*/ 24 h 54"/>
                    <a:gd name="T32" fmla="*/ 60 w 60"/>
                    <a:gd name="T33" fmla="*/ 24 h 54"/>
                    <a:gd name="T34" fmla="*/ 60 w 60"/>
                    <a:gd name="T35" fmla="*/ 2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60" y="24"/>
                      </a:moveTo>
                      <a:lnTo>
                        <a:pt x="54" y="12"/>
                      </a:lnTo>
                      <a:lnTo>
                        <a:pt x="48" y="0"/>
                      </a:lnTo>
                      <a:lnTo>
                        <a:pt x="30" y="0"/>
                      </a:lnTo>
                      <a:lnTo>
                        <a:pt x="18" y="0"/>
                      </a:lnTo>
                      <a:lnTo>
                        <a:pt x="6" y="12"/>
                      </a:lnTo>
                      <a:lnTo>
                        <a:pt x="0" y="24"/>
                      </a:lnTo>
                      <a:lnTo>
                        <a:pt x="6" y="36"/>
                      </a:lnTo>
                      <a:lnTo>
                        <a:pt x="18" y="48"/>
                      </a:lnTo>
                      <a:lnTo>
                        <a:pt x="30" y="54"/>
                      </a:lnTo>
                      <a:lnTo>
                        <a:pt x="48" y="48"/>
                      </a:lnTo>
                      <a:lnTo>
                        <a:pt x="54" y="36"/>
                      </a:lnTo>
                      <a:lnTo>
                        <a:pt x="60" y="24"/>
                      </a:lnTo>
                    </a:path>
                  </a:pathLst>
                </a:custGeom>
                <a:noFill/>
                <a:ln w="9525">
                  <a:solidFill>
                    <a:srgbClr val="000000"/>
                  </a:solidFill>
                  <a:round/>
                  <a:headEnd/>
                  <a:tailEnd/>
                </a:ln>
              </p:spPr>
              <p:txBody>
                <a:bodyPr tIns="91440" bIns="91440"/>
                <a:lstStyle/>
                <a:p>
                  <a:endParaRPr lang="en-US"/>
                </a:p>
              </p:txBody>
            </p:sp>
            <p:sp>
              <p:nvSpPr>
                <p:cNvPr id="13932" name="Freeform 175"/>
                <p:cNvSpPr>
                  <a:spLocks/>
                </p:cNvSpPr>
                <p:nvPr/>
              </p:nvSpPr>
              <p:spPr bwMode="auto">
                <a:xfrm>
                  <a:off x="1502" y="2837"/>
                  <a:ext cx="60" cy="54"/>
                </a:xfrm>
                <a:custGeom>
                  <a:avLst/>
                  <a:gdLst>
                    <a:gd name="T0" fmla="*/ 30 w 60"/>
                    <a:gd name="T1" fmla="*/ 0 h 54"/>
                    <a:gd name="T2" fmla="*/ 18 w 60"/>
                    <a:gd name="T3" fmla="*/ 6 h 54"/>
                    <a:gd name="T4" fmla="*/ 6 w 60"/>
                    <a:gd name="T5" fmla="*/ 12 h 54"/>
                    <a:gd name="T6" fmla="*/ 0 w 60"/>
                    <a:gd name="T7" fmla="*/ 24 h 54"/>
                    <a:gd name="T8" fmla="*/ 0 w 60"/>
                    <a:gd name="T9" fmla="*/ 24 h 54"/>
                    <a:gd name="T10" fmla="*/ 6 w 60"/>
                    <a:gd name="T11" fmla="*/ 42 h 54"/>
                    <a:gd name="T12" fmla="*/ 18 w 60"/>
                    <a:gd name="T13" fmla="*/ 48 h 54"/>
                    <a:gd name="T14" fmla="*/ 30 w 60"/>
                    <a:gd name="T15" fmla="*/ 54 h 54"/>
                    <a:gd name="T16" fmla="*/ 30 w 60"/>
                    <a:gd name="T17" fmla="*/ 54 h 54"/>
                    <a:gd name="T18" fmla="*/ 42 w 60"/>
                    <a:gd name="T19" fmla="*/ 48 h 54"/>
                    <a:gd name="T20" fmla="*/ 54 w 60"/>
                    <a:gd name="T21" fmla="*/ 42 h 54"/>
                    <a:gd name="T22" fmla="*/ 60 w 60"/>
                    <a:gd name="T23" fmla="*/ 24 h 54"/>
                    <a:gd name="T24" fmla="*/ 60 w 60"/>
                    <a:gd name="T25" fmla="*/ 24 h 54"/>
                    <a:gd name="T26" fmla="*/ 54 w 60"/>
                    <a:gd name="T27" fmla="*/ 12 h 54"/>
                    <a:gd name="T28" fmla="*/ 42 w 60"/>
                    <a:gd name="T29" fmla="*/ 6 h 54"/>
                    <a:gd name="T30" fmla="*/ 30 w 60"/>
                    <a:gd name="T31" fmla="*/ 0 h 54"/>
                    <a:gd name="T32" fmla="*/ 30 w 60"/>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30" y="0"/>
                      </a:moveTo>
                      <a:lnTo>
                        <a:pt x="18" y="6"/>
                      </a:lnTo>
                      <a:lnTo>
                        <a:pt x="6" y="12"/>
                      </a:lnTo>
                      <a:lnTo>
                        <a:pt x="0" y="24"/>
                      </a:lnTo>
                      <a:lnTo>
                        <a:pt x="6" y="42"/>
                      </a:lnTo>
                      <a:lnTo>
                        <a:pt x="18" y="48"/>
                      </a:lnTo>
                      <a:lnTo>
                        <a:pt x="30" y="54"/>
                      </a:lnTo>
                      <a:lnTo>
                        <a:pt x="42" y="48"/>
                      </a:lnTo>
                      <a:lnTo>
                        <a:pt x="54" y="42"/>
                      </a:lnTo>
                      <a:lnTo>
                        <a:pt x="60" y="24"/>
                      </a:lnTo>
                      <a:lnTo>
                        <a:pt x="54" y="12"/>
                      </a:lnTo>
                      <a:lnTo>
                        <a:pt x="42" y="6"/>
                      </a:lnTo>
                      <a:lnTo>
                        <a:pt x="30" y="0"/>
                      </a:lnTo>
                      <a:close/>
                    </a:path>
                  </a:pathLst>
                </a:custGeom>
                <a:solidFill>
                  <a:srgbClr val="FA8086"/>
                </a:solidFill>
                <a:ln w="9525">
                  <a:noFill/>
                  <a:round/>
                  <a:headEnd/>
                  <a:tailEnd/>
                </a:ln>
              </p:spPr>
              <p:txBody>
                <a:bodyPr tIns="91440" bIns="91440"/>
                <a:lstStyle/>
                <a:p>
                  <a:endParaRPr lang="en-US"/>
                </a:p>
              </p:txBody>
            </p:sp>
            <p:sp>
              <p:nvSpPr>
                <p:cNvPr id="13933" name="Freeform 176"/>
                <p:cNvSpPr>
                  <a:spLocks/>
                </p:cNvSpPr>
                <p:nvPr/>
              </p:nvSpPr>
              <p:spPr bwMode="auto">
                <a:xfrm>
                  <a:off x="1502" y="2837"/>
                  <a:ext cx="60" cy="54"/>
                </a:xfrm>
                <a:custGeom>
                  <a:avLst/>
                  <a:gdLst>
                    <a:gd name="T0" fmla="*/ 30 w 60"/>
                    <a:gd name="T1" fmla="*/ 0 h 54"/>
                    <a:gd name="T2" fmla="*/ 18 w 60"/>
                    <a:gd name="T3" fmla="*/ 6 h 54"/>
                    <a:gd name="T4" fmla="*/ 6 w 60"/>
                    <a:gd name="T5" fmla="*/ 12 h 54"/>
                    <a:gd name="T6" fmla="*/ 0 w 60"/>
                    <a:gd name="T7" fmla="*/ 24 h 54"/>
                    <a:gd name="T8" fmla="*/ 0 w 60"/>
                    <a:gd name="T9" fmla="*/ 24 h 54"/>
                    <a:gd name="T10" fmla="*/ 6 w 60"/>
                    <a:gd name="T11" fmla="*/ 42 h 54"/>
                    <a:gd name="T12" fmla="*/ 18 w 60"/>
                    <a:gd name="T13" fmla="*/ 48 h 54"/>
                    <a:gd name="T14" fmla="*/ 30 w 60"/>
                    <a:gd name="T15" fmla="*/ 54 h 54"/>
                    <a:gd name="T16" fmla="*/ 30 w 60"/>
                    <a:gd name="T17" fmla="*/ 54 h 54"/>
                    <a:gd name="T18" fmla="*/ 42 w 60"/>
                    <a:gd name="T19" fmla="*/ 48 h 54"/>
                    <a:gd name="T20" fmla="*/ 54 w 60"/>
                    <a:gd name="T21" fmla="*/ 42 h 54"/>
                    <a:gd name="T22" fmla="*/ 60 w 60"/>
                    <a:gd name="T23" fmla="*/ 24 h 54"/>
                    <a:gd name="T24" fmla="*/ 60 w 60"/>
                    <a:gd name="T25" fmla="*/ 24 h 54"/>
                    <a:gd name="T26" fmla="*/ 54 w 60"/>
                    <a:gd name="T27" fmla="*/ 12 h 54"/>
                    <a:gd name="T28" fmla="*/ 42 w 60"/>
                    <a:gd name="T29" fmla="*/ 6 h 54"/>
                    <a:gd name="T30" fmla="*/ 30 w 60"/>
                    <a:gd name="T31" fmla="*/ 0 h 54"/>
                    <a:gd name="T32" fmla="*/ 30 w 60"/>
                    <a:gd name="T33" fmla="*/ 0 h 54"/>
                    <a:gd name="T34" fmla="*/ 30 w 60"/>
                    <a:gd name="T35" fmla="*/ 0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30" y="0"/>
                      </a:moveTo>
                      <a:lnTo>
                        <a:pt x="18" y="6"/>
                      </a:lnTo>
                      <a:lnTo>
                        <a:pt x="6" y="12"/>
                      </a:lnTo>
                      <a:lnTo>
                        <a:pt x="0" y="24"/>
                      </a:lnTo>
                      <a:lnTo>
                        <a:pt x="6" y="42"/>
                      </a:lnTo>
                      <a:lnTo>
                        <a:pt x="18" y="48"/>
                      </a:lnTo>
                      <a:lnTo>
                        <a:pt x="30" y="54"/>
                      </a:lnTo>
                      <a:lnTo>
                        <a:pt x="42" y="48"/>
                      </a:lnTo>
                      <a:lnTo>
                        <a:pt x="54" y="42"/>
                      </a:lnTo>
                      <a:lnTo>
                        <a:pt x="60" y="24"/>
                      </a:lnTo>
                      <a:lnTo>
                        <a:pt x="54" y="12"/>
                      </a:lnTo>
                      <a:lnTo>
                        <a:pt x="42" y="6"/>
                      </a:lnTo>
                      <a:lnTo>
                        <a:pt x="30" y="0"/>
                      </a:lnTo>
                    </a:path>
                  </a:pathLst>
                </a:custGeom>
                <a:noFill/>
                <a:ln w="9525">
                  <a:solidFill>
                    <a:srgbClr val="000000"/>
                  </a:solidFill>
                  <a:round/>
                  <a:headEnd/>
                  <a:tailEnd/>
                </a:ln>
              </p:spPr>
              <p:txBody>
                <a:bodyPr tIns="91440" bIns="91440"/>
                <a:lstStyle/>
                <a:p>
                  <a:endParaRPr lang="en-US"/>
                </a:p>
              </p:txBody>
            </p:sp>
            <p:sp>
              <p:nvSpPr>
                <p:cNvPr id="13934" name="Freeform 177"/>
                <p:cNvSpPr>
                  <a:spLocks/>
                </p:cNvSpPr>
                <p:nvPr/>
              </p:nvSpPr>
              <p:spPr bwMode="auto">
                <a:xfrm>
                  <a:off x="1484" y="2795"/>
                  <a:ext cx="54" cy="54"/>
                </a:xfrm>
                <a:custGeom>
                  <a:avLst/>
                  <a:gdLst>
                    <a:gd name="T0" fmla="*/ 6 w 54"/>
                    <a:gd name="T1" fmla="*/ 6 h 54"/>
                    <a:gd name="T2" fmla="*/ 0 w 54"/>
                    <a:gd name="T3" fmla="*/ 18 h 54"/>
                    <a:gd name="T4" fmla="*/ 0 w 54"/>
                    <a:gd name="T5" fmla="*/ 30 h 54"/>
                    <a:gd name="T6" fmla="*/ 6 w 54"/>
                    <a:gd name="T7" fmla="*/ 42 h 54"/>
                    <a:gd name="T8" fmla="*/ 6 w 54"/>
                    <a:gd name="T9" fmla="*/ 42 h 54"/>
                    <a:gd name="T10" fmla="*/ 18 w 54"/>
                    <a:gd name="T11" fmla="*/ 54 h 54"/>
                    <a:gd name="T12" fmla="*/ 36 w 54"/>
                    <a:gd name="T13" fmla="*/ 54 h 54"/>
                    <a:gd name="T14" fmla="*/ 48 w 54"/>
                    <a:gd name="T15" fmla="*/ 42 h 54"/>
                    <a:gd name="T16" fmla="*/ 48 w 54"/>
                    <a:gd name="T17" fmla="*/ 42 h 54"/>
                    <a:gd name="T18" fmla="*/ 54 w 54"/>
                    <a:gd name="T19" fmla="*/ 30 h 54"/>
                    <a:gd name="T20" fmla="*/ 54 w 54"/>
                    <a:gd name="T21" fmla="*/ 18 h 54"/>
                    <a:gd name="T22" fmla="*/ 48 w 54"/>
                    <a:gd name="T23" fmla="*/ 6 h 54"/>
                    <a:gd name="T24" fmla="*/ 48 w 54"/>
                    <a:gd name="T25" fmla="*/ 6 h 54"/>
                    <a:gd name="T26" fmla="*/ 36 w 54"/>
                    <a:gd name="T27" fmla="*/ 0 h 54"/>
                    <a:gd name="T28" fmla="*/ 18 w 54"/>
                    <a:gd name="T29" fmla="*/ 0 h 54"/>
                    <a:gd name="T30" fmla="*/ 6 w 54"/>
                    <a:gd name="T31" fmla="*/ 6 h 54"/>
                    <a:gd name="T32" fmla="*/ 6 w 54"/>
                    <a:gd name="T33" fmla="*/ 6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6" y="6"/>
                      </a:moveTo>
                      <a:lnTo>
                        <a:pt x="0" y="18"/>
                      </a:lnTo>
                      <a:lnTo>
                        <a:pt x="0" y="30"/>
                      </a:lnTo>
                      <a:lnTo>
                        <a:pt x="6" y="42"/>
                      </a:lnTo>
                      <a:lnTo>
                        <a:pt x="18" y="54"/>
                      </a:lnTo>
                      <a:lnTo>
                        <a:pt x="36" y="54"/>
                      </a:lnTo>
                      <a:lnTo>
                        <a:pt x="48" y="42"/>
                      </a:lnTo>
                      <a:lnTo>
                        <a:pt x="54" y="30"/>
                      </a:lnTo>
                      <a:lnTo>
                        <a:pt x="54" y="18"/>
                      </a:lnTo>
                      <a:lnTo>
                        <a:pt x="48" y="6"/>
                      </a:lnTo>
                      <a:lnTo>
                        <a:pt x="36" y="0"/>
                      </a:lnTo>
                      <a:lnTo>
                        <a:pt x="18" y="0"/>
                      </a:lnTo>
                      <a:lnTo>
                        <a:pt x="6" y="6"/>
                      </a:lnTo>
                      <a:close/>
                    </a:path>
                  </a:pathLst>
                </a:custGeom>
                <a:solidFill>
                  <a:srgbClr val="FA8086"/>
                </a:solidFill>
                <a:ln w="9525">
                  <a:noFill/>
                  <a:round/>
                  <a:headEnd/>
                  <a:tailEnd/>
                </a:ln>
              </p:spPr>
              <p:txBody>
                <a:bodyPr tIns="91440" bIns="91440"/>
                <a:lstStyle/>
                <a:p>
                  <a:endParaRPr lang="en-US"/>
                </a:p>
              </p:txBody>
            </p:sp>
            <p:sp>
              <p:nvSpPr>
                <p:cNvPr id="13935" name="Freeform 178"/>
                <p:cNvSpPr>
                  <a:spLocks/>
                </p:cNvSpPr>
                <p:nvPr/>
              </p:nvSpPr>
              <p:spPr bwMode="auto">
                <a:xfrm>
                  <a:off x="1484" y="2795"/>
                  <a:ext cx="54" cy="54"/>
                </a:xfrm>
                <a:custGeom>
                  <a:avLst/>
                  <a:gdLst>
                    <a:gd name="T0" fmla="*/ 6 w 54"/>
                    <a:gd name="T1" fmla="*/ 6 h 54"/>
                    <a:gd name="T2" fmla="*/ 0 w 54"/>
                    <a:gd name="T3" fmla="*/ 18 h 54"/>
                    <a:gd name="T4" fmla="*/ 0 w 54"/>
                    <a:gd name="T5" fmla="*/ 30 h 54"/>
                    <a:gd name="T6" fmla="*/ 6 w 54"/>
                    <a:gd name="T7" fmla="*/ 42 h 54"/>
                    <a:gd name="T8" fmla="*/ 6 w 54"/>
                    <a:gd name="T9" fmla="*/ 42 h 54"/>
                    <a:gd name="T10" fmla="*/ 18 w 54"/>
                    <a:gd name="T11" fmla="*/ 54 h 54"/>
                    <a:gd name="T12" fmla="*/ 36 w 54"/>
                    <a:gd name="T13" fmla="*/ 54 h 54"/>
                    <a:gd name="T14" fmla="*/ 48 w 54"/>
                    <a:gd name="T15" fmla="*/ 42 h 54"/>
                    <a:gd name="T16" fmla="*/ 48 w 54"/>
                    <a:gd name="T17" fmla="*/ 42 h 54"/>
                    <a:gd name="T18" fmla="*/ 54 w 54"/>
                    <a:gd name="T19" fmla="*/ 30 h 54"/>
                    <a:gd name="T20" fmla="*/ 54 w 54"/>
                    <a:gd name="T21" fmla="*/ 18 h 54"/>
                    <a:gd name="T22" fmla="*/ 48 w 54"/>
                    <a:gd name="T23" fmla="*/ 6 h 54"/>
                    <a:gd name="T24" fmla="*/ 48 w 54"/>
                    <a:gd name="T25" fmla="*/ 6 h 54"/>
                    <a:gd name="T26" fmla="*/ 36 w 54"/>
                    <a:gd name="T27" fmla="*/ 0 h 54"/>
                    <a:gd name="T28" fmla="*/ 18 w 54"/>
                    <a:gd name="T29" fmla="*/ 0 h 54"/>
                    <a:gd name="T30" fmla="*/ 6 w 54"/>
                    <a:gd name="T31" fmla="*/ 6 h 54"/>
                    <a:gd name="T32" fmla="*/ 6 w 54"/>
                    <a:gd name="T33" fmla="*/ 6 h 54"/>
                    <a:gd name="T34" fmla="*/ 6 w 54"/>
                    <a:gd name="T35" fmla="*/ 6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6" y="6"/>
                      </a:moveTo>
                      <a:lnTo>
                        <a:pt x="0" y="18"/>
                      </a:lnTo>
                      <a:lnTo>
                        <a:pt x="0" y="30"/>
                      </a:lnTo>
                      <a:lnTo>
                        <a:pt x="6" y="42"/>
                      </a:lnTo>
                      <a:lnTo>
                        <a:pt x="18" y="54"/>
                      </a:lnTo>
                      <a:lnTo>
                        <a:pt x="36" y="54"/>
                      </a:lnTo>
                      <a:lnTo>
                        <a:pt x="48" y="42"/>
                      </a:lnTo>
                      <a:lnTo>
                        <a:pt x="54" y="30"/>
                      </a:lnTo>
                      <a:lnTo>
                        <a:pt x="54" y="18"/>
                      </a:lnTo>
                      <a:lnTo>
                        <a:pt x="48" y="6"/>
                      </a:lnTo>
                      <a:lnTo>
                        <a:pt x="36" y="0"/>
                      </a:lnTo>
                      <a:lnTo>
                        <a:pt x="18" y="0"/>
                      </a:lnTo>
                      <a:lnTo>
                        <a:pt x="6" y="6"/>
                      </a:lnTo>
                    </a:path>
                  </a:pathLst>
                </a:custGeom>
                <a:noFill/>
                <a:ln w="9525">
                  <a:solidFill>
                    <a:srgbClr val="000000"/>
                  </a:solidFill>
                  <a:round/>
                  <a:headEnd/>
                  <a:tailEnd/>
                </a:ln>
              </p:spPr>
              <p:txBody>
                <a:bodyPr tIns="91440" bIns="91440"/>
                <a:lstStyle/>
                <a:p>
                  <a:endParaRPr lang="en-US"/>
                </a:p>
              </p:txBody>
            </p:sp>
            <p:sp>
              <p:nvSpPr>
                <p:cNvPr id="13936" name="Freeform 179"/>
                <p:cNvSpPr>
                  <a:spLocks/>
                </p:cNvSpPr>
                <p:nvPr/>
              </p:nvSpPr>
              <p:spPr bwMode="auto">
                <a:xfrm>
                  <a:off x="1370" y="2837"/>
                  <a:ext cx="60" cy="54"/>
                </a:xfrm>
                <a:custGeom>
                  <a:avLst/>
                  <a:gdLst>
                    <a:gd name="T0" fmla="*/ 30 w 60"/>
                    <a:gd name="T1" fmla="*/ 54 h 54"/>
                    <a:gd name="T2" fmla="*/ 42 w 60"/>
                    <a:gd name="T3" fmla="*/ 54 h 54"/>
                    <a:gd name="T4" fmla="*/ 54 w 60"/>
                    <a:gd name="T5" fmla="*/ 42 h 54"/>
                    <a:gd name="T6" fmla="*/ 60 w 60"/>
                    <a:gd name="T7" fmla="*/ 30 h 54"/>
                    <a:gd name="T8" fmla="*/ 60 w 60"/>
                    <a:gd name="T9" fmla="*/ 30 h 54"/>
                    <a:gd name="T10" fmla="*/ 54 w 60"/>
                    <a:gd name="T11" fmla="*/ 18 h 54"/>
                    <a:gd name="T12" fmla="*/ 42 w 60"/>
                    <a:gd name="T13" fmla="*/ 6 h 54"/>
                    <a:gd name="T14" fmla="*/ 30 w 60"/>
                    <a:gd name="T15" fmla="*/ 0 h 54"/>
                    <a:gd name="T16" fmla="*/ 30 w 60"/>
                    <a:gd name="T17" fmla="*/ 0 h 54"/>
                    <a:gd name="T18" fmla="*/ 18 w 60"/>
                    <a:gd name="T19" fmla="*/ 6 h 54"/>
                    <a:gd name="T20" fmla="*/ 6 w 60"/>
                    <a:gd name="T21" fmla="*/ 18 h 54"/>
                    <a:gd name="T22" fmla="*/ 0 w 60"/>
                    <a:gd name="T23" fmla="*/ 30 h 54"/>
                    <a:gd name="T24" fmla="*/ 0 w 60"/>
                    <a:gd name="T25" fmla="*/ 30 h 54"/>
                    <a:gd name="T26" fmla="*/ 6 w 60"/>
                    <a:gd name="T27" fmla="*/ 42 h 54"/>
                    <a:gd name="T28" fmla="*/ 18 w 60"/>
                    <a:gd name="T29" fmla="*/ 54 h 54"/>
                    <a:gd name="T30" fmla="*/ 30 w 60"/>
                    <a:gd name="T31" fmla="*/ 54 h 54"/>
                    <a:gd name="T32" fmla="*/ 30 w 60"/>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30" y="54"/>
                      </a:moveTo>
                      <a:lnTo>
                        <a:pt x="42" y="54"/>
                      </a:lnTo>
                      <a:lnTo>
                        <a:pt x="54" y="42"/>
                      </a:lnTo>
                      <a:lnTo>
                        <a:pt x="60" y="30"/>
                      </a:lnTo>
                      <a:lnTo>
                        <a:pt x="54" y="18"/>
                      </a:lnTo>
                      <a:lnTo>
                        <a:pt x="42" y="6"/>
                      </a:lnTo>
                      <a:lnTo>
                        <a:pt x="30" y="0"/>
                      </a:lnTo>
                      <a:lnTo>
                        <a:pt x="18" y="6"/>
                      </a:lnTo>
                      <a:lnTo>
                        <a:pt x="6" y="18"/>
                      </a:lnTo>
                      <a:lnTo>
                        <a:pt x="0" y="30"/>
                      </a:lnTo>
                      <a:lnTo>
                        <a:pt x="6" y="42"/>
                      </a:lnTo>
                      <a:lnTo>
                        <a:pt x="18" y="54"/>
                      </a:lnTo>
                      <a:lnTo>
                        <a:pt x="30" y="54"/>
                      </a:lnTo>
                      <a:close/>
                    </a:path>
                  </a:pathLst>
                </a:custGeom>
                <a:solidFill>
                  <a:srgbClr val="FA8086"/>
                </a:solidFill>
                <a:ln w="9525">
                  <a:noFill/>
                  <a:round/>
                  <a:headEnd/>
                  <a:tailEnd/>
                </a:ln>
              </p:spPr>
              <p:txBody>
                <a:bodyPr tIns="91440" bIns="91440"/>
                <a:lstStyle/>
                <a:p>
                  <a:endParaRPr lang="en-US"/>
                </a:p>
              </p:txBody>
            </p:sp>
            <p:sp>
              <p:nvSpPr>
                <p:cNvPr id="13937" name="Freeform 180"/>
                <p:cNvSpPr>
                  <a:spLocks/>
                </p:cNvSpPr>
                <p:nvPr/>
              </p:nvSpPr>
              <p:spPr bwMode="auto">
                <a:xfrm>
                  <a:off x="1370" y="2837"/>
                  <a:ext cx="60" cy="54"/>
                </a:xfrm>
                <a:custGeom>
                  <a:avLst/>
                  <a:gdLst>
                    <a:gd name="T0" fmla="*/ 30 w 60"/>
                    <a:gd name="T1" fmla="*/ 54 h 54"/>
                    <a:gd name="T2" fmla="*/ 42 w 60"/>
                    <a:gd name="T3" fmla="*/ 54 h 54"/>
                    <a:gd name="T4" fmla="*/ 54 w 60"/>
                    <a:gd name="T5" fmla="*/ 42 h 54"/>
                    <a:gd name="T6" fmla="*/ 60 w 60"/>
                    <a:gd name="T7" fmla="*/ 30 h 54"/>
                    <a:gd name="T8" fmla="*/ 60 w 60"/>
                    <a:gd name="T9" fmla="*/ 30 h 54"/>
                    <a:gd name="T10" fmla="*/ 54 w 60"/>
                    <a:gd name="T11" fmla="*/ 18 h 54"/>
                    <a:gd name="T12" fmla="*/ 42 w 60"/>
                    <a:gd name="T13" fmla="*/ 6 h 54"/>
                    <a:gd name="T14" fmla="*/ 30 w 60"/>
                    <a:gd name="T15" fmla="*/ 0 h 54"/>
                    <a:gd name="T16" fmla="*/ 30 w 60"/>
                    <a:gd name="T17" fmla="*/ 0 h 54"/>
                    <a:gd name="T18" fmla="*/ 18 w 60"/>
                    <a:gd name="T19" fmla="*/ 6 h 54"/>
                    <a:gd name="T20" fmla="*/ 6 w 60"/>
                    <a:gd name="T21" fmla="*/ 18 h 54"/>
                    <a:gd name="T22" fmla="*/ 0 w 60"/>
                    <a:gd name="T23" fmla="*/ 30 h 54"/>
                    <a:gd name="T24" fmla="*/ 0 w 60"/>
                    <a:gd name="T25" fmla="*/ 30 h 54"/>
                    <a:gd name="T26" fmla="*/ 6 w 60"/>
                    <a:gd name="T27" fmla="*/ 42 h 54"/>
                    <a:gd name="T28" fmla="*/ 18 w 60"/>
                    <a:gd name="T29" fmla="*/ 54 h 54"/>
                    <a:gd name="T30" fmla="*/ 30 w 60"/>
                    <a:gd name="T31" fmla="*/ 54 h 54"/>
                    <a:gd name="T32" fmla="*/ 30 w 60"/>
                    <a:gd name="T33" fmla="*/ 54 h 54"/>
                    <a:gd name="T34" fmla="*/ 30 w 60"/>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30" y="54"/>
                      </a:moveTo>
                      <a:lnTo>
                        <a:pt x="42" y="54"/>
                      </a:lnTo>
                      <a:lnTo>
                        <a:pt x="54" y="42"/>
                      </a:lnTo>
                      <a:lnTo>
                        <a:pt x="60" y="30"/>
                      </a:lnTo>
                      <a:lnTo>
                        <a:pt x="54" y="18"/>
                      </a:lnTo>
                      <a:lnTo>
                        <a:pt x="42" y="6"/>
                      </a:lnTo>
                      <a:lnTo>
                        <a:pt x="30" y="0"/>
                      </a:lnTo>
                      <a:lnTo>
                        <a:pt x="18" y="6"/>
                      </a:lnTo>
                      <a:lnTo>
                        <a:pt x="6" y="18"/>
                      </a:lnTo>
                      <a:lnTo>
                        <a:pt x="0" y="30"/>
                      </a:lnTo>
                      <a:lnTo>
                        <a:pt x="6" y="42"/>
                      </a:lnTo>
                      <a:lnTo>
                        <a:pt x="18" y="54"/>
                      </a:lnTo>
                      <a:lnTo>
                        <a:pt x="30" y="54"/>
                      </a:lnTo>
                    </a:path>
                  </a:pathLst>
                </a:custGeom>
                <a:noFill/>
                <a:ln w="9525">
                  <a:solidFill>
                    <a:srgbClr val="000000"/>
                  </a:solidFill>
                  <a:round/>
                  <a:headEnd/>
                  <a:tailEnd/>
                </a:ln>
              </p:spPr>
              <p:txBody>
                <a:bodyPr tIns="91440" bIns="91440"/>
                <a:lstStyle/>
                <a:p>
                  <a:endParaRPr lang="en-US"/>
                </a:p>
              </p:txBody>
            </p:sp>
            <p:sp>
              <p:nvSpPr>
                <p:cNvPr id="13938" name="Freeform 181"/>
                <p:cNvSpPr>
                  <a:spLocks/>
                </p:cNvSpPr>
                <p:nvPr/>
              </p:nvSpPr>
              <p:spPr bwMode="auto">
                <a:xfrm>
                  <a:off x="1394" y="2885"/>
                  <a:ext cx="54" cy="54"/>
                </a:xfrm>
                <a:custGeom>
                  <a:avLst/>
                  <a:gdLst>
                    <a:gd name="T0" fmla="*/ 48 w 54"/>
                    <a:gd name="T1" fmla="*/ 42 h 54"/>
                    <a:gd name="T2" fmla="*/ 54 w 54"/>
                    <a:gd name="T3" fmla="*/ 30 h 54"/>
                    <a:gd name="T4" fmla="*/ 54 w 54"/>
                    <a:gd name="T5" fmla="*/ 18 h 54"/>
                    <a:gd name="T6" fmla="*/ 48 w 54"/>
                    <a:gd name="T7" fmla="*/ 6 h 54"/>
                    <a:gd name="T8" fmla="*/ 48 w 54"/>
                    <a:gd name="T9" fmla="*/ 6 h 54"/>
                    <a:gd name="T10" fmla="*/ 36 w 54"/>
                    <a:gd name="T11" fmla="*/ 0 h 54"/>
                    <a:gd name="T12" fmla="*/ 18 w 54"/>
                    <a:gd name="T13" fmla="*/ 0 h 54"/>
                    <a:gd name="T14" fmla="*/ 6 w 54"/>
                    <a:gd name="T15" fmla="*/ 6 h 54"/>
                    <a:gd name="T16" fmla="*/ 6 w 54"/>
                    <a:gd name="T17" fmla="*/ 6 h 54"/>
                    <a:gd name="T18" fmla="*/ 0 w 54"/>
                    <a:gd name="T19" fmla="*/ 18 h 54"/>
                    <a:gd name="T20" fmla="*/ 0 w 54"/>
                    <a:gd name="T21" fmla="*/ 30 h 54"/>
                    <a:gd name="T22" fmla="*/ 6 w 54"/>
                    <a:gd name="T23" fmla="*/ 42 h 54"/>
                    <a:gd name="T24" fmla="*/ 6 w 54"/>
                    <a:gd name="T25" fmla="*/ 42 h 54"/>
                    <a:gd name="T26" fmla="*/ 18 w 54"/>
                    <a:gd name="T27" fmla="*/ 54 h 54"/>
                    <a:gd name="T28" fmla="*/ 36 w 54"/>
                    <a:gd name="T29" fmla="*/ 54 h 54"/>
                    <a:gd name="T30" fmla="*/ 48 w 54"/>
                    <a:gd name="T31" fmla="*/ 42 h 54"/>
                    <a:gd name="T32" fmla="*/ 48 w 54"/>
                    <a:gd name="T33" fmla="*/ 42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4"/>
                    <a:gd name="T53" fmla="*/ 54 w 5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4">
                      <a:moveTo>
                        <a:pt x="48" y="42"/>
                      </a:moveTo>
                      <a:lnTo>
                        <a:pt x="54" y="30"/>
                      </a:lnTo>
                      <a:lnTo>
                        <a:pt x="54" y="18"/>
                      </a:lnTo>
                      <a:lnTo>
                        <a:pt x="48" y="6"/>
                      </a:lnTo>
                      <a:lnTo>
                        <a:pt x="36" y="0"/>
                      </a:lnTo>
                      <a:lnTo>
                        <a:pt x="18" y="0"/>
                      </a:lnTo>
                      <a:lnTo>
                        <a:pt x="6" y="6"/>
                      </a:lnTo>
                      <a:lnTo>
                        <a:pt x="0" y="18"/>
                      </a:lnTo>
                      <a:lnTo>
                        <a:pt x="0" y="30"/>
                      </a:lnTo>
                      <a:lnTo>
                        <a:pt x="6" y="42"/>
                      </a:lnTo>
                      <a:lnTo>
                        <a:pt x="18" y="54"/>
                      </a:lnTo>
                      <a:lnTo>
                        <a:pt x="36" y="54"/>
                      </a:lnTo>
                      <a:lnTo>
                        <a:pt x="48" y="42"/>
                      </a:lnTo>
                      <a:close/>
                    </a:path>
                  </a:pathLst>
                </a:custGeom>
                <a:solidFill>
                  <a:srgbClr val="FA8086"/>
                </a:solidFill>
                <a:ln w="9525">
                  <a:noFill/>
                  <a:round/>
                  <a:headEnd/>
                  <a:tailEnd/>
                </a:ln>
              </p:spPr>
              <p:txBody>
                <a:bodyPr tIns="91440" bIns="91440"/>
                <a:lstStyle/>
                <a:p>
                  <a:endParaRPr lang="en-US"/>
                </a:p>
              </p:txBody>
            </p:sp>
            <p:sp>
              <p:nvSpPr>
                <p:cNvPr id="13939" name="Freeform 182"/>
                <p:cNvSpPr>
                  <a:spLocks/>
                </p:cNvSpPr>
                <p:nvPr/>
              </p:nvSpPr>
              <p:spPr bwMode="auto">
                <a:xfrm>
                  <a:off x="1394" y="2885"/>
                  <a:ext cx="54" cy="54"/>
                </a:xfrm>
                <a:custGeom>
                  <a:avLst/>
                  <a:gdLst>
                    <a:gd name="T0" fmla="*/ 48 w 54"/>
                    <a:gd name="T1" fmla="*/ 42 h 54"/>
                    <a:gd name="T2" fmla="*/ 54 w 54"/>
                    <a:gd name="T3" fmla="*/ 30 h 54"/>
                    <a:gd name="T4" fmla="*/ 54 w 54"/>
                    <a:gd name="T5" fmla="*/ 18 h 54"/>
                    <a:gd name="T6" fmla="*/ 48 w 54"/>
                    <a:gd name="T7" fmla="*/ 6 h 54"/>
                    <a:gd name="T8" fmla="*/ 48 w 54"/>
                    <a:gd name="T9" fmla="*/ 6 h 54"/>
                    <a:gd name="T10" fmla="*/ 36 w 54"/>
                    <a:gd name="T11" fmla="*/ 0 h 54"/>
                    <a:gd name="T12" fmla="*/ 18 w 54"/>
                    <a:gd name="T13" fmla="*/ 0 h 54"/>
                    <a:gd name="T14" fmla="*/ 6 w 54"/>
                    <a:gd name="T15" fmla="*/ 6 h 54"/>
                    <a:gd name="T16" fmla="*/ 6 w 54"/>
                    <a:gd name="T17" fmla="*/ 6 h 54"/>
                    <a:gd name="T18" fmla="*/ 0 w 54"/>
                    <a:gd name="T19" fmla="*/ 18 h 54"/>
                    <a:gd name="T20" fmla="*/ 0 w 54"/>
                    <a:gd name="T21" fmla="*/ 30 h 54"/>
                    <a:gd name="T22" fmla="*/ 6 w 54"/>
                    <a:gd name="T23" fmla="*/ 42 h 54"/>
                    <a:gd name="T24" fmla="*/ 6 w 54"/>
                    <a:gd name="T25" fmla="*/ 42 h 54"/>
                    <a:gd name="T26" fmla="*/ 18 w 54"/>
                    <a:gd name="T27" fmla="*/ 54 h 54"/>
                    <a:gd name="T28" fmla="*/ 36 w 54"/>
                    <a:gd name="T29" fmla="*/ 54 h 54"/>
                    <a:gd name="T30" fmla="*/ 48 w 54"/>
                    <a:gd name="T31" fmla="*/ 42 h 54"/>
                    <a:gd name="T32" fmla="*/ 48 w 54"/>
                    <a:gd name="T33" fmla="*/ 42 h 54"/>
                    <a:gd name="T34" fmla="*/ 48 w 54"/>
                    <a:gd name="T35" fmla="*/ 42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
                    <a:gd name="T55" fmla="*/ 0 h 54"/>
                    <a:gd name="T56" fmla="*/ 54 w 54"/>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 h="54">
                      <a:moveTo>
                        <a:pt x="48" y="42"/>
                      </a:moveTo>
                      <a:lnTo>
                        <a:pt x="54" y="30"/>
                      </a:lnTo>
                      <a:lnTo>
                        <a:pt x="54" y="18"/>
                      </a:lnTo>
                      <a:lnTo>
                        <a:pt x="48" y="6"/>
                      </a:lnTo>
                      <a:lnTo>
                        <a:pt x="36" y="0"/>
                      </a:lnTo>
                      <a:lnTo>
                        <a:pt x="18" y="0"/>
                      </a:lnTo>
                      <a:lnTo>
                        <a:pt x="6" y="6"/>
                      </a:lnTo>
                      <a:lnTo>
                        <a:pt x="0" y="18"/>
                      </a:lnTo>
                      <a:lnTo>
                        <a:pt x="0" y="30"/>
                      </a:lnTo>
                      <a:lnTo>
                        <a:pt x="6" y="42"/>
                      </a:lnTo>
                      <a:lnTo>
                        <a:pt x="18" y="54"/>
                      </a:lnTo>
                      <a:lnTo>
                        <a:pt x="36" y="54"/>
                      </a:lnTo>
                      <a:lnTo>
                        <a:pt x="48" y="42"/>
                      </a:lnTo>
                    </a:path>
                  </a:pathLst>
                </a:custGeom>
                <a:noFill/>
                <a:ln w="9525">
                  <a:solidFill>
                    <a:srgbClr val="000000"/>
                  </a:solidFill>
                  <a:round/>
                  <a:headEnd/>
                  <a:tailEnd/>
                </a:ln>
              </p:spPr>
              <p:txBody>
                <a:bodyPr tIns="91440" bIns="91440"/>
                <a:lstStyle/>
                <a:p>
                  <a:endParaRPr lang="en-US"/>
                </a:p>
              </p:txBody>
            </p:sp>
            <p:sp>
              <p:nvSpPr>
                <p:cNvPr id="13940" name="Freeform 183"/>
                <p:cNvSpPr>
                  <a:spLocks/>
                </p:cNvSpPr>
                <p:nvPr/>
              </p:nvSpPr>
              <p:spPr bwMode="auto">
                <a:xfrm>
                  <a:off x="1388" y="2795"/>
                  <a:ext cx="60" cy="54"/>
                </a:xfrm>
                <a:custGeom>
                  <a:avLst/>
                  <a:gdLst>
                    <a:gd name="T0" fmla="*/ 12 w 60"/>
                    <a:gd name="T1" fmla="*/ 48 h 54"/>
                    <a:gd name="T2" fmla="*/ 24 w 60"/>
                    <a:gd name="T3" fmla="*/ 54 h 54"/>
                    <a:gd name="T4" fmla="*/ 36 w 60"/>
                    <a:gd name="T5" fmla="*/ 54 h 54"/>
                    <a:gd name="T6" fmla="*/ 48 w 60"/>
                    <a:gd name="T7" fmla="*/ 48 h 54"/>
                    <a:gd name="T8" fmla="*/ 48 w 60"/>
                    <a:gd name="T9" fmla="*/ 48 h 54"/>
                    <a:gd name="T10" fmla="*/ 60 w 60"/>
                    <a:gd name="T11" fmla="*/ 36 h 54"/>
                    <a:gd name="T12" fmla="*/ 60 w 60"/>
                    <a:gd name="T13" fmla="*/ 18 h 54"/>
                    <a:gd name="T14" fmla="*/ 48 w 60"/>
                    <a:gd name="T15" fmla="*/ 6 h 54"/>
                    <a:gd name="T16" fmla="*/ 48 w 60"/>
                    <a:gd name="T17" fmla="*/ 6 h 54"/>
                    <a:gd name="T18" fmla="*/ 36 w 60"/>
                    <a:gd name="T19" fmla="*/ 0 h 54"/>
                    <a:gd name="T20" fmla="*/ 24 w 60"/>
                    <a:gd name="T21" fmla="*/ 0 h 54"/>
                    <a:gd name="T22" fmla="*/ 12 w 60"/>
                    <a:gd name="T23" fmla="*/ 6 h 54"/>
                    <a:gd name="T24" fmla="*/ 12 w 60"/>
                    <a:gd name="T25" fmla="*/ 6 h 54"/>
                    <a:gd name="T26" fmla="*/ 0 w 60"/>
                    <a:gd name="T27" fmla="*/ 18 h 54"/>
                    <a:gd name="T28" fmla="*/ 0 w 60"/>
                    <a:gd name="T29" fmla="*/ 36 h 54"/>
                    <a:gd name="T30" fmla="*/ 12 w 60"/>
                    <a:gd name="T31" fmla="*/ 48 h 54"/>
                    <a:gd name="T32" fmla="*/ 12 w 60"/>
                    <a:gd name="T33" fmla="*/ 48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4"/>
                    <a:gd name="T53" fmla="*/ 60 w 60"/>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4">
                      <a:moveTo>
                        <a:pt x="12" y="48"/>
                      </a:moveTo>
                      <a:lnTo>
                        <a:pt x="24" y="54"/>
                      </a:lnTo>
                      <a:lnTo>
                        <a:pt x="36" y="54"/>
                      </a:lnTo>
                      <a:lnTo>
                        <a:pt x="48" y="48"/>
                      </a:lnTo>
                      <a:lnTo>
                        <a:pt x="60" y="36"/>
                      </a:lnTo>
                      <a:lnTo>
                        <a:pt x="60" y="18"/>
                      </a:lnTo>
                      <a:lnTo>
                        <a:pt x="48" y="6"/>
                      </a:lnTo>
                      <a:lnTo>
                        <a:pt x="36" y="0"/>
                      </a:lnTo>
                      <a:lnTo>
                        <a:pt x="24" y="0"/>
                      </a:lnTo>
                      <a:lnTo>
                        <a:pt x="12" y="6"/>
                      </a:lnTo>
                      <a:lnTo>
                        <a:pt x="0" y="18"/>
                      </a:lnTo>
                      <a:lnTo>
                        <a:pt x="0" y="36"/>
                      </a:lnTo>
                      <a:lnTo>
                        <a:pt x="12" y="48"/>
                      </a:lnTo>
                      <a:close/>
                    </a:path>
                  </a:pathLst>
                </a:custGeom>
                <a:solidFill>
                  <a:srgbClr val="FA8086"/>
                </a:solidFill>
                <a:ln w="9525">
                  <a:noFill/>
                  <a:round/>
                  <a:headEnd/>
                  <a:tailEnd/>
                </a:ln>
              </p:spPr>
              <p:txBody>
                <a:bodyPr tIns="91440" bIns="91440"/>
                <a:lstStyle/>
                <a:p>
                  <a:endParaRPr lang="en-US"/>
                </a:p>
              </p:txBody>
            </p:sp>
            <p:sp>
              <p:nvSpPr>
                <p:cNvPr id="13941" name="Freeform 184"/>
                <p:cNvSpPr>
                  <a:spLocks/>
                </p:cNvSpPr>
                <p:nvPr/>
              </p:nvSpPr>
              <p:spPr bwMode="auto">
                <a:xfrm>
                  <a:off x="1388" y="2795"/>
                  <a:ext cx="60" cy="54"/>
                </a:xfrm>
                <a:custGeom>
                  <a:avLst/>
                  <a:gdLst>
                    <a:gd name="T0" fmla="*/ 12 w 60"/>
                    <a:gd name="T1" fmla="*/ 48 h 54"/>
                    <a:gd name="T2" fmla="*/ 24 w 60"/>
                    <a:gd name="T3" fmla="*/ 54 h 54"/>
                    <a:gd name="T4" fmla="*/ 36 w 60"/>
                    <a:gd name="T5" fmla="*/ 54 h 54"/>
                    <a:gd name="T6" fmla="*/ 48 w 60"/>
                    <a:gd name="T7" fmla="*/ 48 h 54"/>
                    <a:gd name="T8" fmla="*/ 48 w 60"/>
                    <a:gd name="T9" fmla="*/ 48 h 54"/>
                    <a:gd name="T10" fmla="*/ 60 w 60"/>
                    <a:gd name="T11" fmla="*/ 36 h 54"/>
                    <a:gd name="T12" fmla="*/ 60 w 60"/>
                    <a:gd name="T13" fmla="*/ 18 h 54"/>
                    <a:gd name="T14" fmla="*/ 48 w 60"/>
                    <a:gd name="T15" fmla="*/ 6 h 54"/>
                    <a:gd name="T16" fmla="*/ 48 w 60"/>
                    <a:gd name="T17" fmla="*/ 6 h 54"/>
                    <a:gd name="T18" fmla="*/ 36 w 60"/>
                    <a:gd name="T19" fmla="*/ 0 h 54"/>
                    <a:gd name="T20" fmla="*/ 24 w 60"/>
                    <a:gd name="T21" fmla="*/ 0 h 54"/>
                    <a:gd name="T22" fmla="*/ 12 w 60"/>
                    <a:gd name="T23" fmla="*/ 6 h 54"/>
                    <a:gd name="T24" fmla="*/ 12 w 60"/>
                    <a:gd name="T25" fmla="*/ 6 h 54"/>
                    <a:gd name="T26" fmla="*/ 0 w 60"/>
                    <a:gd name="T27" fmla="*/ 18 h 54"/>
                    <a:gd name="T28" fmla="*/ 0 w 60"/>
                    <a:gd name="T29" fmla="*/ 36 h 54"/>
                    <a:gd name="T30" fmla="*/ 12 w 60"/>
                    <a:gd name="T31" fmla="*/ 48 h 54"/>
                    <a:gd name="T32" fmla="*/ 12 w 60"/>
                    <a:gd name="T33" fmla="*/ 48 h 54"/>
                    <a:gd name="T34" fmla="*/ 12 w 60"/>
                    <a:gd name="T35" fmla="*/ 48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54"/>
                    <a:gd name="T56" fmla="*/ 60 w 60"/>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54">
                      <a:moveTo>
                        <a:pt x="12" y="48"/>
                      </a:moveTo>
                      <a:lnTo>
                        <a:pt x="24" y="54"/>
                      </a:lnTo>
                      <a:lnTo>
                        <a:pt x="36" y="54"/>
                      </a:lnTo>
                      <a:lnTo>
                        <a:pt x="48" y="48"/>
                      </a:lnTo>
                      <a:lnTo>
                        <a:pt x="60" y="36"/>
                      </a:lnTo>
                      <a:lnTo>
                        <a:pt x="60" y="18"/>
                      </a:lnTo>
                      <a:lnTo>
                        <a:pt x="48" y="6"/>
                      </a:lnTo>
                      <a:lnTo>
                        <a:pt x="36" y="0"/>
                      </a:lnTo>
                      <a:lnTo>
                        <a:pt x="24" y="0"/>
                      </a:lnTo>
                      <a:lnTo>
                        <a:pt x="12" y="6"/>
                      </a:lnTo>
                      <a:lnTo>
                        <a:pt x="0" y="18"/>
                      </a:lnTo>
                      <a:lnTo>
                        <a:pt x="0" y="36"/>
                      </a:lnTo>
                      <a:lnTo>
                        <a:pt x="12" y="48"/>
                      </a:lnTo>
                    </a:path>
                  </a:pathLst>
                </a:custGeom>
                <a:noFill/>
                <a:ln w="9525">
                  <a:solidFill>
                    <a:srgbClr val="000000"/>
                  </a:solidFill>
                  <a:round/>
                  <a:headEnd/>
                  <a:tailEnd/>
                </a:ln>
              </p:spPr>
              <p:txBody>
                <a:bodyPr tIns="91440" bIns="91440"/>
                <a:lstStyle/>
                <a:p>
                  <a:endParaRPr lang="en-US"/>
                </a:p>
              </p:txBody>
            </p:sp>
            <p:sp>
              <p:nvSpPr>
                <p:cNvPr id="13942" name="Freeform 185"/>
                <p:cNvSpPr>
                  <a:spLocks/>
                </p:cNvSpPr>
                <p:nvPr/>
              </p:nvSpPr>
              <p:spPr bwMode="auto">
                <a:xfrm>
                  <a:off x="1484" y="2885"/>
                  <a:ext cx="60" cy="48"/>
                </a:xfrm>
                <a:custGeom>
                  <a:avLst/>
                  <a:gdLst>
                    <a:gd name="T0" fmla="*/ 48 w 60"/>
                    <a:gd name="T1" fmla="*/ 6 h 48"/>
                    <a:gd name="T2" fmla="*/ 36 w 60"/>
                    <a:gd name="T3" fmla="*/ 0 h 48"/>
                    <a:gd name="T4" fmla="*/ 24 w 60"/>
                    <a:gd name="T5" fmla="*/ 0 h 48"/>
                    <a:gd name="T6" fmla="*/ 12 w 60"/>
                    <a:gd name="T7" fmla="*/ 6 h 48"/>
                    <a:gd name="T8" fmla="*/ 12 w 60"/>
                    <a:gd name="T9" fmla="*/ 6 h 48"/>
                    <a:gd name="T10" fmla="*/ 0 w 60"/>
                    <a:gd name="T11" fmla="*/ 18 h 48"/>
                    <a:gd name="T12" fmla="*/ 0 w 60"/>
                    <a:gd name="T13" fmla="*/ 30 h 48"/>
                    <a:gd name="T14" fmla="*/ 12 w 60"/>
                    <a:gd name="T15" fmla="*/ 42 h 48"/>
                    <a:gd name="T16" fmla="*/ 12 w 60"/>
                    <a:gd name="T17" fmla="*/ 42 h 48"/>
                    <a:gd name="T18" fmla="*/ 24 w 60"/>
                    <a:gd name="T19" fmla="*/ 48 h 48"/>
                    <a:gd name="T20" fmla="*/ 36 w 60"/>
                    <a:gd name="T21" fmla="*/ 48 h 48"/>
                    <a:gd name="T22" fmla="*/ 48 w 60"/>
                    <a:gd name="T23" fmla="*/ 42 h 48"/>
                    <a:gd name="T24" fmla="*/ 48 w 60"/>
                    <a:gd name="T25" fmla="*/ 42 h 48"/>
                    <a:gd name="T26" fmla="*/ 60 w 60"/>
                    <a:gd name="T27" fmla="*/ 30 h 48"/>
                    <a:gd name="T28" fmla="*/ 60 w 60"/>
                    <a:gd name="T29" fmla="*/ 18 h 48"/>
                    <a:gd name="T30" fmla="*/ 48 w 60"/>
                    <a:gd name="T31" fmla="*/ 6 h 48"/>
                    <a:gd name="T32" fmla="*/ 48 w 60"/>
                    <a:gd name="T33" fmla="*/ 6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48"/>
                    <a:gd name="T53" fmla="*/ 60 w 6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48">
                      <a:moveTo>
                        <a:pt x="48" y="6"/>
                      </a:moveTo>
                      <a:lnTo>
                        <a:pt x="36" y="0"/>
                      </a:lnTo>
                      <a:lnTo>
                        <a:pt x="24" y="0"/>
                      </a:lnTo>
                      <a:lnTo>
                        <a:pt x="12" y="6"/>
                      </a:lnTo>
                      <a:lnTo>
                        <a:pt x="0" y="18"/>
                      </a:lnTo>
                      <a:lnTo>
                        <a:pt x="0" y="30"/>
                      </a:lnTo>
                      <a:lnTo>
                        <a:pt x="12" y="42"/>
                      </a:lnTo>
                      <a:lnTo>
                        <a:pt x="24" y="48"/>
                      </a:lnTo>
                      <a:lnTo>
                        <a:pt x="36" y="48"/>
                      </a:lnTo>
                      <a:lnTo>
                        <a:pt x="48" y="42"/>
                      </a:lnTo>
                      <a:lnTo>
                        <a:pt x="60" y="30"/>
                      </a:lnTo>
                      <a:lnTo>
                        <a:pt x="60" y="18"/>
                      </a:lnTo>
                      <a:lnTo>
                        <a:pt x="48" y="6"/>
                      </a:lnTo>
                      <a:close/>
                    </a:path>
                  </a:pathLst>
                </a:custGeom>
                <a:solidFill>
                  <a:srgbClr val="FA8086"/>
                </a:solidFill>
                <a:ln w="9525">
                  <a:noFill/>
                  <a:round/>
                  <a:headEnd/>
                  <a:tailEnd/>
                </a:ln>
              </p:spPr>
              <p:txBody>
                <a:bodyPr tIns="91440" bIns="91440"/>
                <a:lstStyle/>
                <a:p>
                  <a:endParaRPr lang="en-US"/>
                </a:p>
              </p:txBody>
            </p:sp>
            <p:sp>
              <p:nvSpPr>
                <p:cNvPr id="13943" name="Freeform 186"/>
                <p:cNvSpPr>
                  <a:spLocks/>
                </p:cNvSpPr>
                <p:nvPr/>
              </p:nvSpPr>
              <p:spPr bwMode="auto">
                <a:xfrm>
                  <a:off x="1484" y="2885"/>
                  <a:ext cx="60" cy="48"/>
                </a:xfrm>
                <a:custGeom>
                  <a:avLst/>
                  <a:gdLst>
                    <a:gd name="T0" fmla="*/ 48 w 60"/>
                    <a:gd name="T1" fmla="*/ 6 h 48"/>
                    <a:gd name="T2" fmla="*/ 36 w 60"/>
                    <a:gd name="T3" fmla="*/ 0 h 48"/>
                    <a:gd name="T4" fmla="*/ 24 w 60"/>
                    <a:gd name="T5" fmla="*/ 0 h 48"/>
                    <a:gd name="T6" fmla="*/ 12 w 60"/>
                    <a:gd name="T7" fmla="*/ 6 h 48"/>
                    <a:gd name="T8" fmla="*/ 12 w 60"/>
                    <a:gd name="T9" fmla="*/ 6 h 48"/>
                    <a:gd name="T10" fmla="*/ 0 w 60"/>
                    <a:gd name="T11" fmla="*/ 18 h 48"/>
                    <a:gd name="T12" fmla="*/ 0 w 60"/>
                    <a:gd name="T13" fmla="*/ 30 h 48"/>
                    <a:gd name="T14" fmla="*/ 12 w 60"/>
                    <a:gd name="T15" fmla="*/ 42 h 48"/>
                    <a:gd name="T16" fmla="*/ 12 w 60"/>
                    <a:gd name="T17" fmla="*/ 42 h 48"/>
                    <a:gd name="T18" fmla="*/ 24 w 60"/>
                    <a:gd name="T19" fmla="*/ 48 h 48"/>
                    <a:gd name="T20" fmla="*/ 36 w 60"/>
                    <a:gd name="T21" fmla="*/ 48 h 48"/>
                    <a:gd name="T22" fmla="*/ 48 w 60"/>
                    <a:gd name="T23" fmla="*/ 42 h 48"/>
                    <a:gd name="T24" fmla="*/ 48 w 60"/>
                    <a:gd name="T25" fmla="*/ 42 h 48"/>
                    <a:gd name="T26" fmla="*/ 60 w 60"/>
                    <a:gd name="T27" fmla="*/ 30 h 48"/>
                    <a:gd name="T28" fmla="*/ 60 w 60"/>
                    <a:gd name="T29" fmla="*/ 18 h 48"/>
                    <a:gd name="T30" fmla="*/ 48 w 60"/>
                    <a:gd name="T31" fmla="*/ 6 h 48"/>
                    <a:gd name="T32" fmla="*/ 48 w 60"/>
                    <a:gd name="T33" fmla="*/ 6 h 48"/>
                    <a:gd name="T34" fmla="*/ 48 w 60"/>
                    <a:gd name="T35" fmla="*/ 6 h 4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0"/>
                    <a:gd name="T55" fmla="*/ 0 h 48"/>
                    <a:gd name="T56" fmla="*/ 60 w 60"/>
                    <a:gd name="T57" fmla="*/ 48 h 4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0" h="48">
                      <a:moveTo>
                        <a:pt x="48" y="6"/>
                      </a:moveTo>
                      <a:lnTo>
                        <a:pt x="36" y="0"/>
                      </a:lnTo>
                      <a:lnTo>
                        <a:pt x="24" y="0"/>
                      </a:lnTo>
                      <a:lnTo>
                        <a:pt x="12" y="6"/>
                      </a:lnTo>
                      <a:lnTo>
                        <a:pt x="0" y="18"/>
                      </a:lnTo>
                      <a:lnTo>
                        <a:pt x="0" y="30"/>
                      </a:lnTo>
                      <a:lnTo>
                        <a:pt x="12" y="42"/>
                      </a:lnTo>
                      <a:lnTo>
                        <a:pt x="24" y="48"/>
                      </a:lnTo>
                      <a:lnTo>
                        <a:pt x="36" y="48"/>
                      </a:lnTo>
                      <a:lnTo>
                        <a:pt x="48" y="42"/>
                      </a:lnTo>
                      <a:lnTo>
                        <a:pt x="60" y="30"/>
                      </a:lnTo>
                      <a:lnTo>
                        <a:pt x="60" y="18"/>
                      </a:lnTo>
                      <a:lnTo>
                        <a:pt x="48" y="6"/>
                      </a:lnTo>
                    </a:path>
                  </a:pathLst>
                </a:custGeom>
                <a:noFill/>
                <a:ln w="9525">
                  <a:solidFill>
                    <a:srgbClr val="000000"/>
                  </a:solidFill>
                  <a:round/>
                  <a:headEnd/>
                  <a:tailEnd/>
                </a:ln>
              </p:spPr>
              <p:txBody>
                <a:bodyPr tIns="91440" bIns="91440"/>
                <a:lstStyle/>
                <a:p>
                  <a:endParaRPr lang="en-US"/>
                </a:p>
              </p:txBody>
            </p:sp>
            <p:sp>
              <p:nvSpPr>
                <p:cNvPr id="13944" name="Freeform 187"/>
                <p:cNvSpPr>
                  <a:spLocks/>
                </p:cNvSpPr>
                <p:nvPr/>
              </p:nvSpPr>
              <p:spPr bwMode="auto">
                <a:xfrm>
                  <a:off x="1424" y="2825"/>
                  <a:ext cx="84" cy="78"/>
                </a:xfrm>
                <a:custGeom>
                  <a:avLst/>
                  <a:gdLst>
                    <a:gd name="T0" fmla="*/ 84 w 84"/>
                    <a:gd name="T1" fmla="*/ 42 h 78"/>
                    <a:gd name="T2" fmla="*/ 78 w 84"/>
                    <a:gd name="T3" fmla="*/ 18 h 78"/>
                    <a:gd name="T4" fmla="*/ 60 w 84"/>
                    <a:gd name="T5" fmla="*/ 6 h 78"/>
                    <a:gd name="T6" fmla="*/ 42 w 84"/>
                    <a:gd name="T7" fmla="*/ 0 h 78"/>
                    <a:gd name="T8" fmla="*/ 42 w 84"/>
                    <a:gd name="T9" fmla="*/ 0 h 78"/>
                    <a:gd name="T10" fmla="*/ 24 w 84"/>
                    <a:gd name="T11" fmla="*/ 6 h 78"/>
                    <a:gd name="T12" fmla="*/ 6 w 84"/>
                    <a:gd name="T13" fmla="*/ 18 h 78"/>
                    <a:gd name="T14" fmla="*/ 0 w 84"/>
                    <a:gd name="T15" fmla="*/ 42 h 78"/>
                    <a:gd name="T16" fmla="*/ 0 w 84"/>
                    <a:gd name="T17" fmla="*/ 42 h 78"/>
                    <a:gd name="T18" fmla="*/ 6 w 84"/>
                    <a:gd name="T19" fmla="*/ 60 h 78"/>
                    <a:gd name="T20" fmla="*/ 24 w 84"/>
                    <a:gd name="T21" fmla="*/ 72 h 78"/>
                    <a:gd name="T22" fmla="*/ 42 w 84"/>
                    <a:gd name="T23" fmla="*/ 78 h 78"/>
                    <a:gd name="T24" fmla="*/ 42 w 84"/>
                    <a:gd name="T25" fmla="*/ 78 h 78"/>
                    <a:gd name="T26" fmla="*/ 60 w 84"/>
                    <a:gd name="T27" fmla="*/ 72 h 78"/>
                    <a:gd name="T28" fmla="*/ 78 w 84"/>
                    <a:gd name="T29" fmla="*/ 60 h 78"/>
                    <a:gd name="T30" fmla="*/ 84 w 84"/>
                    <a:gd name="T31" fmla="*/ 42 h 78"/>
                    <a:gd name="T32" fmla="*/ 84 w 84"/>
                    <a:gd name="T33" fmla="*/ 42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4"/>
                    <a:gd name="T52" fmla="*/ 0 h 78"/>
                    <a:gd name="T53" fmla="*/ 84 w 84"/>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4" h="78">
                      <a:moveTo>
                        <a:pt x="84" y="42"/>
                      </a:moveTo>
                      <a:lnTo>
                        <a:pt x="78" y="18"/>
                      </a:lnTo>
                      <a:lnTo>
                        <a:pt x="60" y="6"/>
                      </a:lnTo>
                      <a:lnTo>
                        <a:pt x="42" y="0"/>
                      </a:lnTo>
                      <a:lnTo>
                        <a:pt x="24" y="6"/>
                      </a:lnTo>
                      <a:lnTo>
                        <a:pt x="6" y="18"/>
                      </a:lnTo>
                      <a:lnTo>
                        <a:pt x="0" y="42"/>
                      </a:lnTo>
                      <a:lnTo>
                        <a:pt x="6" y="60"/>
                      </a:lnTo>
                      <a:lnTo>
                        <a:pt x="24" y="72"/>
                      </a:lnTo>
                      <a:lnTo>
                        <a:pt x="42" y="78"/>
                      </a:lnTo>
                      <a:lnTo>
                        <a:pt x="60" y="72"/>
                      </a:lnTo>
                      <a:lnTo>
                        <a:pt x="78" y="60"/>
                      </a:lnTo>
                      <a:lnTo>
                        <a:pt x="84" y="42"/>
                      </a:lnTo>
                      <a:close/>
                    </a:path>
                  </a:pathLst>
                </a:custGeom>
                <a:solidFill>
                  <a:srgbClr val="FA8086"/>
                </a:solidFill>
                <a:ln w="9525">
                  <a:noFill/>
                  <a:round/>
                  <a:headEnd/>
                  <a:tailEnd/>
                </a:ln>
              </p:spPr>
              <p:txBody>
                <a:bodyPr tIns="91440" bIns="91440"/>
                <a:lstStyle/>
                <a:p>
                  <a:endParaRPr lang="en-US"/>
                </a:p>
              </p:txBody>
            </p:sp>
            <p:sp>
              <p:nvSpPr>
                <p:cNvPr id="13945" name="Freeform 188"/>
                <p:cNvSpPr>
                  <a:spLocks/>
                </p:cNvSpPr>
                <p:nvPr/>
              </p:nvSpPr>
              <p:spPr bwMode="auto">
                <a:xfrm>
                  <a:off x="1424" y="2825"/>
                  <a:ext cx="84" cy="78"/>
                </a:xfrm>
                <a:custGeom>
                  <a:avLst/>
                  <a:gdLst>
                    <a:gd name="T0" fmla="*/ 84 w 84"/>
                    <a:gd name="T1" fmla="*/ 42 h 78"/>
                    <a:gd name="T2" fmla="*/ 78 w 84"/>
                    <a:gd name="T3" fmla="*/ 18 h 78"/>
                    <a:gd name="T4" fmla="*/ 60 w 84"/>
                    <a:gd name="T5" fmla="*/ 6 h 78"/>
                    <a:gd name="T6" fmla="*/ 42 w 84"/>
                    <a:gd name="T7" fmla="*/ 0 h 78"/>
                    <a:gd name="T8" fmla="*/ 42 w 84"/>
                    <a:gd name="T9" fmla="*/ 0 h 78"/>
                    <a:gd name="T10" fmla="*/ 24 w 84"/>
                    <a:gd name="T11" fmla="*/ 6 h 78"/>
                    <a:gd name="T12" fmla="*/ 6 w 84"/>
                    <a:gd name="T13" fmla="*/ 18 h 78"/>
                    <a:gd name="T14" fmla="*/ 0 w 84"/>
                    <a:gd name="T15" fmla="*/ 42 h 78"/>
                    <a:gd name="T16" fmla="*/ 0 w 84"/>
                    <a:gd name="T17" fmla="*/ 42 h 78"/>
                    <a:gd name="T18" fmla="*/ 6 w 84"/>
                    <a:gd name="T19" fmla="*/ 60 h 78"/>
                    <a:gd name="T20" fmla="*/ 24 w 84"/>
                    <a:gd name="T21" fmla="*/ 72 h 78"/>
                    <a:gd name="T22" fmla="*/ 42 w 84"/>
                    <a:gd name="T23" fmla="*/ 78 h 78"/>
                    <a:gd name="T24" fmla="*/ 42 w 84"/>
                    <a:gd name="T25" fmla="*/ 78 h 78"/>
                    <a:gd name="T26" fmla="*/ 60 w 84"/>
                    <a:gd name="T27" fmla="*/ 72 h 78"/>
                    <a:gd name="T28" fmla="*/ 78 w 84"/>
                    <a:gd name="T29" fmla="*/ 60 h 78"/>
                    <a:gd name="T30" fmla="*/ 84 w 84"/>
                    <a:gd name="T31" fmla="*/ 42 h 78"/>
                    <a:gd name="T32" fmla="*/ 84 w 84"/>
                    <a:gd name="T33" fmla="*/ 42 h 78"/>
                    <a:gd name="T34" fmla="*/ 84 w 84"/>
                    <a:gd name="T35" fmla="*/ 42 h 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4"/>
                    <a:gd name="T55" fmla="*/ 0 h 78"/>
                    <a:gd name="T56" fmla="*/ 84 w 84"/>
                    <a:gd name="T57" fmla="*/ 78 h 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4" h="78">
                      <a:moveTo>
                        <a:pt x="84" y="42"/>
                      </a:moveTo>
                      <a:lnTo>
                        <a:pt x="78" y="18"/>
                      </a:lnTo>
                      <a:lnTo>
                        <a:pt x="60" y="6"/>
                      </a:lnTo>
                      <a:lnTo>
                        <a:pt x="42" y="0"/>
                      </a:lnTo>
                      <a:lnTo>
                        <a:pt x="24" y="6"/>
                      </a:lnTo>
                      <a:lnTo>
                        <a:pt x="6" y="18"/>
                      </a:lnTo>
                      <a:lnTo>
                        <a:pt x="0" y="42"/>
                      </a:lnTo>
                      <a:lnTo>
                        <a:pt x="6" y="60"/>
                      </a:lnTo>
                      <a:lnTo>
                        <a:pt x="24" y="72"/>
                      </a:lnTo>
                      <a:lnTo>
                        <a:pt x="42" y="78"/>
                      </a:lnTo>
                      <a:lnTo>
                        <a:pt x="60" y="72"/>
                      </a:lnTo>
                      <a:lnTo>
                        <a:pt x="78" y="60"/>
                      </a:lnTo>
                      <a:lnTo>
                        <a:pt x="84" y="42"/>
                      </a:lnTo>
                    </a:path>
                  </a:pathLst>
                </a:custGeom>
                <a:noFill/>
                <a:ln w="9525">
                  <a:solidFill>
                    <a:srgbClr val="000000"/>
                  </a:solidFill>
                  <a:round/>
                  <a:headEnd/>
                  <a:tailEnd/>
                </a:ln>
              </p:spPr>
              <p:txBody>
                <a:bodyPr tIns="91440" bIns="91440"/>
                <a:lstStyle/>
                <a:p>
                  <a:endParaRPr lang="en-US"/>
                </a:p>
              </p:txBody>
            </p:sp>
            <p:sp>
              <p:nvSpPr>
                <p:cNvPr id="13946" name="Freeform 189"/>
                <p:cNvSpPr>
                  <a:spLocks/>
                </p:cNvSpPr>
                <p:nvPr/>
              </p:nvSpPr>
              <p:spPr bwMode="auto">
                <a:xfrm>
                  <a:off x="1898" y="2729"/>
                  <a:ext cx="372" cy="354"/>
                </a:xfrm>
                <a:custGeom>
                  <a:avLst/>
                  <a:gdLst>
                    <a:gd name="T0" fmla="*/ 372 w 372"/>
                    <a:gd name="T1" fmla="*/ 186 h 354"/>
                    <a:gd name="T2" fmla="*/ 354 w 372"/>
                    <a:gd name="T3" fmla="*/ 96 h 354"/>
                    <a:gd name="T4" fmla="*/ 288 w 372"/>
                    <a:gd name="T5" fmla="*/ 30 h 354"/>
                    <a:gd name="T6" fmla="*/ 198 w 372"/>
                    <a:gd name="T7" fmla="*/ 0 h 354"/>
                    <a:gd name="T8" fmla="*/ 198 w 372"/>
                    <a:gd name="T9" fmla="*/ 0 h 354"/>
                    <a:gd name="T10" fmla="*/ 102 w 372"/>
                    <a:gd name="T11" fmla="*/ 18 h 354"/>
                    <a:gd name="T12" fmla="*/ 30 w 372"/>
                    <a:gd name="T13" fmla="*/ 78 h 354"/>
                    <a:gd name="T14" fmla="*/ 0 w 372"/>
                    <a:gd name="T15" fmla="*/ 162 h 354"/>
                    <a:gd name="T16" fmla="*/ 0 w 372"/>
                    <a:gd name="T17" fmla="*/ 162 h 354"/>
                    <a:gd name="T18" fmla="*/ 18 w 372"/>
                    <a:gd name="T19" fmla="*/ 252 h 354"/>
                    <a:gd name="T20" fmla="*/ 78 w 372"/>
                    <a:gd name="T21" fmla="*/ 324 h 354"/>
                    <a:gd name="T22" fmla="*/ 174 w 372"/>
                    <a:gd name="T23" fmla="*/ 354 h 354"/>
                    <a:gd name="T24" fmla="*/ 174 w 372"/>
                    <a:gd name="T25" fmla="*/ 354 h 354"/>
                    <a:gd name="T26" fmla="*/ 270 w 372"/>
                    <a:gd name="T27" fmla="*/ 336 h 354"/>
                    <a:gd name="T28" fmla="*/ 342 w 372"/>
                    <a:gd name="T29" fmla="*/ 276 h 354"/>
                    <a:gd name="T30" fmla="*/ 372 w 372"/>
                    <a:gd name="T31" fmla="*/ 186 h 354"/>
                    <a:gd name="T32" fmla="*/ 372 w 372"/>
                    <a:gd name="T33" fmla="*/ 186 h 3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354"/>
                    <a:gd name="T53" fmla="*/ 372 w 372"/>
                    <a:gd name="T54" fmla="*/ 354 h 3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354">
                      <a:moveTo>
                        <a:pt x="372" y="186"/>
                      </a:moveTo>
                      <a:lnTo>
                        <a:pt x="354" y="96"/>
                      </a:lnTo>
                      <a:lnTo>
                        <a:pt x="288" y="30"/>
                      </a:lnTo>
                      <a:lnTo>
                        <a:pt x="198" y="0"/>
                      </a:lnTo>
                      <a:lnTo>
                        <a:pt x="102" y="18"/>
                      </a:lnTo>
                      <a:lnTo>
                        <a:pt x="30" y="78"/>
                      </a:lnTo>
                      <a:lnTo>
                        <a:pt x="0" y="162"/>
                      </a:lnTo>
                      <a:lnTo>
                        <a:pt x="18" y="252"/>
                      </a:lnTo>
                      <a:lnTo>
                        <a:pt x="78" y="324"/>
                      </a:lnTo>
                      <a:lnTo>
                        <a:pt x="174" y="354"/>
                      </a:lnTo>
                      <a:lnTo>
                        <a:pt x="270" y="336"/>
                      </a:lnTo>
                      <a:lnTo>
                        <a:pt x="342" y="276"/>
                      </a:lnTo>
                      <a:lnTo>
                        <a:pt x="372" y="186"/>
                      </a:lnTo>
                      <a:close/>
                    </a:path>
                  </a:pathLst>
                </a:custGeom>
                <a:solidFill>
                  <a:srgbClr val="7ECFE2"/>
                </a:solidFill>
                <a:ln w="9525">
                  <a:noFill/>
                  <a:round/>
                  <a:headEnd/>
                  <a:tailEnd/>
                </a:ln>
              </p:spPr>
              <p:txBody>
                <a:bodyPr tIns="91440" bIns="91440"/>
                <a:lstStyle/>
                <a:p>
                  <a:endParaRPr lang="en-US"/>
                </a:p>
              </p:txBody>
            </p:sp>
            <p:sp>
              <p:nvSpPr>
                <p:cNvPr id="13947" name="Freeform 190"/>
                <p:cNvSpPr>
                  <a:spLocks/>
                </p:cNvSpPr>
                <p:nvPr/>
              </p:nvSpPr>
              <p:spPr bwMode="auto">
                <a:xfrm>
                  <a:off x="1898" y="2729"/>
                  <a:ext cx="372" cy="354"/>
                </a:xfrm>
                <a:custGeom>
                  <a:avLst/>
                  <a:gdLst>
                    <a:gd name="T0" fmla="*/ 372 w 372"/>
                    <a:gd name="T1" fmla="*/ 186 h 354"/>
                    <a:gd name="T2" fmla="*/ 354 w 372"/>
                    <a:gd name="T3" fmla="*/ 96 h 354"/>
                    <a:gd name="T4" fmla="*/ 288 w 372"/>
                    <a:gd name="T5" fmla="*/ 30 h 354"/>
                    <a:gd name="T6" fmla="*/ 198 w 372"/>
                    <a:gd name="T7" fmla="*/ 0 h 354"/>
                    <a:gd name="T8" fmla="*/ 198 w 372"/>
                    <a:gd name="T9" fmla="*/ 0 h 354"/>
                    <a:gd name="T10" fmla="*/ 102 w 372"/>
                    <a:gd name="T11" fmla="*/ 18 h 354"/>
                    <a:gd name="T12" fmla="*/ 30 w 372"/>
                    <a:gd name="T13" fmla="*/ 78 h 354"/>
                    <a:gd name="T14" fmla="*/ 0 w 372"/>
                    <a:gd name="T15" fmla="*/ 162 h 354"/>
                    <a:gd name="T16" fmla="*/ 0 w 372"/>
                    <a:gd name="T17" fmla="*/ 162 h 354"/>
                    <a:gd name="T18" fmla="*/ 18 w 372"/>
                    <a:gd name="T19" fmla="*/ 252 h 354"/>
                    <a:gd name="T20" fmla="*/ 78 w 372"/>
                    <a:gd name="T21" fmla="*/ 324 h 354"/>
                    <a:gd name="T22" fmla="*/ 174 w 372"/>
                    <a:gd name="T23" fmla="*/ 354 h 354"/>
                    <a:gd name="T24" fmla="*/ 174 w 372"/>
                    <a:gd name="T25" fmla="*/ 354 h 354"/>
                    <a:gd name="T26" fmla="*/ 270 w 372"/>
                    <a:gd name="T27" fmla="*/ 336 h 354"/>
                    <a:gd name="T28" fmla="*/ 342 w 372"/>
                    <a:gd name="T29" fmla="*/ 276 h 354"/>
                    <a:gd name="T30" fmla="*/ 372 w 372"/>
                    <a:gd name="T31" fmla="*/ 186 h 354"/>
                    <a:gd name="T32" fmla="*/ 372 w 372"/>
                    <a:gd name="T33" fmla="*/ 186 h 354"/>
                    <a:gd name="T34" fmla="*/ 372 w 372"/>
                    <a:gd name="T35" fmla="*/ 186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354"/>
                    <a:gd name="T56" fmla="*/ 372 w 372"/>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354">
                      <a:moveTo>
                        <a:pt x="372" y="186"/>
                      </a:moveTo>
                      <a:lnTo>
                        <a:pt x="354" y="96"/>
                      </a:lnTo>
                      <a:lnTo>
                        <a:pt x="288" y="30"/>
                      </a:lnTo>
                      <a:lnTo>
                        <a:pt x="198" y="0"/>
                      </a:lnTo>
                      <a:lnTo>
                        <a:pt x="102" y="18"/>
                      </a:lnTo>
                      <a:lnTo>
                        <a:pt x="30" y="78"/>
                      </a:lnTo>
                      <a:lnTo>
                        <a:pt x="0" y="162"/>
                      </a:lnTo>
                      <a:lnTo>
                        <a:pt x="18" y="252"/>
                      </a:lnTo>
                      <a:lnTo>
                        <a:pt x="78" y="324"/>
                      </a:lnTo>
                      <a:lnTo>
                        <a:pt x="174" y="354"/>
                      </a:lnTo>
                      <a:lnTo>
                        <a:pt x="270" y="336"/>
                      </a:lnTo>
                      <a:lnTo>
                        <a:pt x="342" y="276"/>
                      </a:lnTo>
                      <a:lnTo>
                        <a:pt x="372" y="186"/>
                      </a:lnTo>
                    </a:path>
                  </a:pathLst>
                </a:custGeom>
                <a:noFill/>
                <a:ln w="9525">
                  <a:solidFill>
                    <a:srgbClr val="000000"/>
                  </a:solidFill>
                  <a:round/>
                  <a:headEnd/>
                  <a:tailEnd/>
                </a:ln>
              </p:spPr>
              <p:txBody>
                <a:bodyPr tIns="91440" bIns="91440"/>
                <a:lstStyle/>
                <a:p>
                  <a:endParaRPr lang="en-US"/>
                </a:p>
              </p:txBody>
            </p:sp>
            <p:sp>
              <p:nvSpPr>
                <p:cNvPr id="13948" name="Freeform 191"/>
                <p:cNvSpPr>
                  <a:spLocks/>
                </p:cNvSpPr>
                <p:nvPr/>
              </p:nvSpPr>
              <p:spPr bwMode="auto">
                <a:xfrm>
                  <a:off x="2060" y="304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949" name="Freeform 192"/>
                <p:cNvSpPr>
                  <a:spLocks/>
                </p:cNvSpPr>
                <p:nvPr/>
              </p:nvSpPr>
              <p:spPr bwMode="auto">
                <a:xfrm>
                  <a:off x="2060" y="304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950" name="Freeform 193"/>
                <p:cNvSpPr>
                  <a:spLocks/>
                </p:cNvSpPr>
                <p:nvPr/>
              </p:nvSpPr>
              <p:spPr bwMode="auto">
                <a:xfrm>
                  <a:off x="2078" y="30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951" name="Freeform 194"/>
                <p:cNvSpPr>
                  <a:spLocks/>
                </p:cNvSpPr>
                <p:nvPr/>
              </p:nvSpPr>
              <p:spPr bwMode="auto">
                <a:xfrm>
                  <a:off x="2078" y="30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952" name="Freeform 195"/>
                <p:cNvSpPr>
                  <a:spLocks/>
                </p:cNvSpPr>
                <p:nvPr/>
              </p:nvSpPr>
              <p:spPr bwMode="auto">
                <a:xfrm>
                  <a:off x="2090" y="3041"/>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953" name="Freeform 196"/>
                <p:cNvSpPr>
                  <a:spLocks/>
                </p:cNvSpPr>
                <p:nvPr/>
              </p:nvSpPr>
              <p:spPr bwMode="auto">
                <a:xfrm>
                  <a:off x="2090" y="3041"/>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6" y="12"/>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954" name="Freeform 197"/>
                <p:cNvSpPr>
                  <a:spLocks/>
                </p:cNvSpPr>
                <p:nvPr/>
              </p:nvSpPr>
              <p:spPr bwMode="auto">
                <a:xfrm>
                  <a:off x="2108" y="303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6"/>
                      </a:lnTo>
                      <a:lnTo>
                        <a:pt x="0" y="12"/>
                      </a:lnTo>
                      <a:lnTo>
                        <a:pt x="6" y="18"/>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955" name="Freeform 198"/>
                <p:cNvSpPr>
                  <a:spLocks/>
                </p:cNvSpPr>
                <p:nvPr/>
              </p:nvSpPr>
              <p:spPr bwMode="auto">
                <a:xfrm>
                  <a:off x="2108" y="303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6"/>
                      </a:lnTo>
                      <a:lnTo>
                        <a:pt x="0" y="12"/>
                      </a:lnTo>
                      <a:lnTo>
                        <a:pt x="6" y="18"/>
                      </a:lnTo>
                      <a:lnTo>
                        <a:pt x="12"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956" name="Freeform 199"/>
                <p:cNvSpPr>
                  <a:spLocks/>
                </p:cNvSpPr>
                <p:nvPr/>
              </p:nvSpPr>
              <p:spPr bwMode="auto">
                <a:xfrm>
                  <a:off x="2126" y="303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957" name="Freeform 200"/>
                <p:cNvSpPr>
                  <a:spLocks/>
                </p:cNvSpPr>
                <p:nvPr/>
              </p:nvSpPr>
              <p:spPr bwMode="auto">
                <a:xfrm>
                  <a:off x="2126" y="303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958" name="Freeform 201"/>
                <p:cNvSpPr>
                  <a:spLocks/>
                </p:cNvSpPr>
                <p:nvPr/>
              </p:nvSpPr>
              <p:spPr bwMode="auto">
                <a:xfrm>
                  <a:off x="2138" y="302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6"/>
                      </a:lnTo>
                      <a:lnTo>
                        <a:pt x="6" y="6"/>
                      </a:lnTo>
                      <a:lnTo>
                        <a:pt x="6" y="12"/>
                      </a:lnTo>
                      <a:lnTo>
                        <a:pt x="12" y="12"/>
                      </a:lnTo>
                      <a:lnTo>
                        <a:pt x="18" y="6"/>
                      </a:lnTo>
                      <a:lnTo>
                        <a:pt x="18" y="0"/>
                      </a:lnTo>
                      <a:close/>
                    </a:path>
                  </a:pathLst>
                </a:custGeom>
                <a:solidFill>
                  <a:srgbClr val="FFFF4B"/>
                </a:solidFill>
                <a:ln w="9525">
                  <a:noFill/>
                  <a:round/>
                  <a:headEnd/>
                  <a:tailEnd/>
                </a:ln>
              </p:spPr>
              <p:txBody>
                <a:bodyPr tIns="91440" bIns="91440"/>
                <a:lstStyle/>
                <a:p>
                  <a:endParaRPr lang="en-US"/>
                </a:p>
              </p:txBody>
            </p:sp>
            <p:sp>
              <p:nvSpPr>
                <p:cNvPr id="13959" name="Freeform 202"/>
                <p:cNvSpPr>
                  <a:spLocks/>
                </p:cNvSpPr>
                <p:nvPr/>
              </p:nvSpPr>
              <p:spPr bwMode="auto">
                <a:xfrm>
                  <a:off x="2138" y="302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8 w 18"/>
                    <a:gd name="T31" fmla="*/ 0 h 12"/>
                    <a:gd name="T32" fmla="*/ 18 w 18"/>
                    <a:gd name="T33" fmla="*/ 0 h 12"/>
                    <a:gd name="T34" fmla="*/ 18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0"/>
                      </a:moveTo>
                      <a:lnTo>
                        <a:pt x="12" y="0"/>
                      </a:lnTo>
                      <a:lnTo>
                        <a:pt x="6" y="0"/>
                      </a:lnTo>
                      <a:lnTo>
                        <a:pt x="0" y="6"/>
                      </a:lnTo>
                      <a:lnTo>
                        <a:pt x="6" y="6"/>
                      </a:lnTo>
                      <a:lnTo>
                        <a:pt x="6" y="12"/>
                      </a:lnTo>
                      <a:lnTo>
                        <a:pt x="12" y="12"/>
                      </a:lnTo>
                      <a:lnTo>
                        <a:pt x="18" y="6"/>
                      </a:lnTo>
                      <a:lnTo>
                        <a:pt x="18" y="0"/>
                      </a:lnTo>
                    </a:path>
                  </a:pathLst>
                </a:custGeom>
                <a:noFill/>
                <a:ln w="9525">
                  <a:solidFill>
                    <a:srgbClr val="000000"/>
                  </a:solidFill>
                  <a:round/>
                  <a:headEnd/>
                  <a:tailEnd/>
                </a:ln>
              </p:spPr>
              <p:txBody>
                <a:bodyPr tIns="91440" bIns="91440"/>
                <a:lstStyle/>
                <a:p>
                  <a:endParaRPr lang="en-US"/>
                </a:p>
              </p:txBody>
            </p:sp>
            <p:sp>
              <p:nvSpPr>
                <p:cNvPr id="13960" name="Freeform 203"/>
                <p:cNvSpPr>
                  <a:spLocks/>
                </p:cNvSpPr>
                <p:nvPr/>
              </p:nvSpPr>
              <p:spPr bwMode="auto">
                <a:xfrm>
                  <a:off x="2156" y="3017"/>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0"/>
                      </a:lnTo>
                      <a:lnTo>
                        <a:pt x="6" y="0"/>
                      </a:lnTo>
                      <a:lnTo>
                        <a:pt x="0" y="6"/>
                      </a:lnTo>
                      <a:lnTo>
                        <a:pt x="0" y="12"/>
                      </a:lnTo>
                      <a:lnTo>
                        <a:pt x="6" y="18"/>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961" name="Freeform 204"/>
                <p:cNvSpPr>
                  <a:spLocks/>
                </p:cNvSpPr>
                <p:nvPr/>
              </p:nvSpPr>
              <p:spPr bwMode="auto">
                <a:xfrm>
                  <a:off x="2156" y="3017"/>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0"/>
                      </a:lnTo>
                      <a:lnTo>
                        <a:pt x="6" y="0"/>
                      </a:lnTo>
                      <a:lnTo>
                        <a:pt x="0" y="6"/>
                      </a:lnTo>
                      <a:lnTo>
                        <a:pt x="0" y="12"/>
                      </a:lnTo>
                      <a:lnTo>
                        <a:pt x="6" y="18"/>
                      </a:lnTo>
                      <a:lnTo>
                        <a:pt x="12" y="12"/>
                      </a:lnTo>
                      <a:lnTo>
                        <a:pt x="12" y="6"/>
                      </a:lnTo>
                    </a:path>
                  </a:pathLst>
                </a:custGeom>
                <a:noFill/>
                <a:ln w="9525">
                  <a:solidFill>
                    <a:srgbClr val="000000"/>
                  </a:solidFill>
                  <a:round/>
                  <a:headEnd/>
                  <a:tailEnd/>
                </a:ln>
              </p:spPr>
              <p:txBody>
                <a:bodyPr tIns="91440" bIns="91440"/>
                <a:lstStyle/>
                <a:p>
                  <a:endParaRPr lang="en-US"/>
                </a:p>
              </p:txBody>
            </p:sp>
          </p:grpSp>
          <p:grpSp>
            <p:nvGrpSpPr>
              <p:cNvPr id="12312" name="Group 205"/>
              <p:cNvGrpSpPr>
                <a:grpSpLocks/>
              </p:cNvGrpSpPr>
              <p:nvPr/>
            </p:nvGrpSpPr>
            <p:grpSpPr bwMode="auto">
              <a:xfrm>
                <a:off x="1868" y="2699"/>
                <a:ext cx="432" cy="414"/>
                <a:chOff x="1868" y="2699"/>
                <a:chExt cx="432" cy="414"/>
              </a:xfrm>
            </p:grpSpPr>
            <p:sp>
              <p:nvSpPr>
                <p:cNvPr id="13562" name="Freeform 206"/>
                <p:cNvSpPr>
                  <a:spLocks/>
                </p:cNvSpPr>
                <p:nvPr/>
              </p:nvSpPr>
              <p:spPr bwMode="auto">
                <a:xfrm>
                  <a:off x="2168" y="3011"/>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0" y="12"/>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13563" name="Freeform 207"/>
                <p:cNvSpPr>
                  <a:spLocks/>
                </p:cNvSpPr>
                <p:nvPr/>
              </p:nvSpPr>
              <p:spPr bwMode="auto">
                <a:xfrm>
                  <a:off x="2168" y="3011"/>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0" y="12"/>
                      </a:lnTo>
                      <a:lnTo>
                        <a:pt x="6" y="12"/>
                      </a:lnTo>
                      <a:lnTo>
                        <a:pt x="12" y="12"/>
                      </a:lnTo>
                      <a:lnTo>
                        <a:pt x="18" y="6"/>
                      </a:lnTo>
                      <a:lnTo>
                        <a:pt x="12" y="0"/>
                      </a:lnTo>
                    </a:path>
                  </a:pathLst>
                </a:custGeom>
                <a:noFill/>
                <a:ln w="9525">
                  <a:solidFill>
                    <a:srgbClr val="000000"/>
                  </a:solidFill>
                  <a:round/>
                  <a:headEnd/>
                  <a:tailEnd/>
                </a:ln>
              </p:spPr>
              <p:txBody>
                <a:bodyPr tIns="91440" bIns="91440"/>
                <a:lstStyle/>
                <a:p>
                  <a:endParaRPr lang="en-US"/>
                </a:p>
              </p:txBody>
            </p:sp>
            <p:sp>
              <p:nvSpPr>
                <p:cNvPr id="13564" name="Freeform 208"/>
                <p:cNvSpPr>
                  <a:spLocks/>
                </p:cNvSpPr>
                <p:nvPr/>
              </p:nvSpPr>
              <p:spPr bwMode="auto">
                <a:xfrm>
                  <a:off x="2180" y="2999"/>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0" y="12"/>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13565" name="Freeform 209"/>
                <p:cNvSpPr>
                  <a:spLocks/>
                </p:cNvSpPr>
                <p:nvPr/>
              </p:nvSpPr>
              <p:spPr bwMode="auto">
                <a:xfrm>
                  <a:off x="2180" y="2999"/>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0" y="12"/>
                      </a:lnTo>
                      <a:lnTo>
                        <a:pt x="6" y="12"/>
                      </a:lnTo>
                      <a:lnTo>
                        <a:pt x="12" y="12"/>
                      </a:lnTo>
                      <a:lnTo>
                        <a:pt x="18" y="6"/>
                      </a:lnTo>
                      <a:lnTo>
                        <a:pt x="12" y="0"/>
                      </a:lnTo>
                    </a:path>
                  </a:pathLst>
                </a:custGeom>
                <a:noFill/>
                <a:ln w="9525">
                  <a:solidFill>
                    <a:srgbClr val="000000"/>
                  </a:solidFill>
                  <a:round/>
                  <a:headEnd/>
                  <a:tailEnd/>
                </a:ln>
              </p:spPr>
              <p:txBody>
                <a:bodyPr tIns="91440" bIns="91440"/>
                <a:lstStyle/>
                <a:p>
                  <a:endParaRPr lang="en-US"/>
                </a:p>
              </p:txBody>
            </p:sp>
            <p:sp>
              <p:nvSpPr>
                <p:cNvPr id="13566" name="Freeform 210"/>
                <p:cNvSpPr>
                  <a:spLocks/>
                </p:cNvSpPr>
                <p:nvPr/>
              </p:nvSpPr>
              <p:spPr bwMode="auto">
                <a:xfrm>
                  <a:off x="2192" y="2987"/>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0" y="12"/>
                      </a:lnTo>
                      <a:lnTo>
                        <a:pt x="6" y="12"/>
                      </a:lnTo>
                      <a:lnTo>
                        <a:pt x="12" y="12"/>
                      </a:lnTo>
                      <a:lnTo>
                        <a:pt x="18" y="6"/>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567" name="Freeform 211"/>
                <p:cNvSpPr>
                  <a:spLocks/>
                </p:cNvSpPr>
                <p:nvPr/>
              </p:nvSpPr>
              <p:spPr bwMode="auto">
                <a:xfrm>
                  <a:off x="2192" y="2987"/>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0" y="12"/>
                      </a:lnTo>
                      <a:lnTo>
                        <a:pt x="6" y="12"/>
                      </a:lnTo>
                      <a:lnTo>
                        <a:pt x="12" y="12"/>
                      </a:lnTo>
                      <a:lnTo>
                        <a:pt x="18" y="6"/>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568" name="Freeform 212"/>
                <p:cNvSpPr>
                  <a:spLocks/>
                </p:cNvSpPr>
                <p:nvPr/>
              </p:nvSpPr>
              <p:spPr bwMode="auto">
                <a:xfrm>
                  <a:off x="2204" y="297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569" name="Freeform 213"/>
                <p:cNvSpPr>
                  <a:spLocks/>
                </p:cNvSpPr>
                <p:nvPr/>
              </p:nvSpPr>
              <p:spPr bwMode="auto">
                <a:xfrm>
                  <a:off x="2204" y="297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570" name="Freeform 214"/>
                <p:cNvSpPr>
                  <a:spLocks/>
                </p:cNvSpPr>
                <p:nvPr/>
              </p:nvSpPr>
              <p:spPr bwMode="auto">
                <a:xfrm>
                  <a:off x="2210" y="2963"/>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12 w 18"/>
                    <a:gd name="T19" fmla="*/ 12 h 12"/>
                    <a:gd name="T20" fmla="*/ 12 w 18"/>
                    <a:gd name="T21" fmla="*/ 12 h 12"/>
                    <a:gd name="T22" fmla="*/ 12 w 18"/>
                    <a:gd name="T23" fmla="*/ 6 h 12"/>
                    <a:gd name="T24" fmla="*/ 12 w 18"/>
                    <a:gd name="T25" fmla="*/ 6 h 12"/>
                    <a:gd name="T26" fmla="*/ 18 w 18"/>
                    <a:gd name="T27" fmla="*/ 6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0"/>
                      </a:lnTo>
                      <a:lnTo>
                        <a:pt x="0" y="6"/>
                      </a:lnTo>
                      <a:lnTo>
                        <a:pt x="6" y="12"/>
                      </a:lnTo>
                      <a:lnTo>
                        <a:pt x="12" y="12"/>
                      </a:lnTo>
                      <a:lnTo>
                        <a:pt x="12" y="6"/>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13571" name="Freeform 215"/>
                <p:cNvSpPr>
                  <a:spLocks/>
                </p:cNvSpPr>
                <p:nvPr/>
              </p:nvSpPr>
              <p:spPr bwMode="auto">
                <a:xfrm>
                  <a:off x="2210" y="2963"/>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12 w 18"/>
                    <a:gd name="T19" fmla="*/ 12 h 12"/>
                    <a:gd name="T20" fmla="*/ 12 w 18"/>
                    <a:gd name="T21" fmla="*/ 12 h 12"/>
                    <a:gd name="T22" fmla="*/ 12 w 18"/>
                    <a:gd name="T23" fmla="*/ 6 h 12"/>
                    <a:gd name="T24" fmla="*/ 12 w 18"/>
                    <a:gd name="T25" fmla="*/ 6 h 12"/>
                    <a:gd name="T26" fmla="*/ 18 w 18"/>
                    <a:gd name="T27" fmla="*/ 6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0"/>
                      </a:lnTo>
                      <a:lnTo>
                        <a:pt x="0" y="6"/>
                      </a:lnTo>
                      <a:lnTo>
                        <a:pt x="6" y="12"/>
                      </a:lnTo>
                      <a:lnTo>
                        <a:pt x="12" y="12"/>
                      </a:lnTo>
                      <a:lnTo>
                        <a:pt x="12" y="6"/>
                      </a:lnTo>
                      <a:lnTo>
                        <a:pt x="18" y="6"/>
                      </a:lnTo>
                      <a:lnTo>
                        <a:pt x="12" y="0"/>
                      </a:lnTo>
                    </a:path>
                  </a:pathLst>
                </a:custGeom>
                <a:noFill/>
                <a:ln w="9525">
                  <a:solidFill>
                    <a:srgbClr val="000000"/>
                  </a:solidFill>
                  <a:round/>
                  <a:headEnd/>
                  <a:tailEnd/>
                </a:ln>
              </p:spPr>
              <p:txBody>
                <a:bodyPr tIns="91440" bIns="91440"/>
                <a:lstStyle/>
                <a:p>
                  <a:endParaRPr lang="en-US"/>
                </a:p>
              </p:txBody>
            </p:sp>
            <p:sp>
              <p:nvSpPr>
                <p:cNvPr id="13572" name="Freeform 216"/>
                <p:cNvSpPr>
                  <a:spLocks/>
                </p:cNvSpPr>
                <p:nvPr/>
              </p:nvSpPr>
              <p:spPr bwMode="auto">
                <a:xfrm>
                  <a:off x="2216" y="2945"/>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12 h 12"/>
                    <a:gd name="T24" fmla="*/ 18 w 18"/>
                    <a:gd name="T25" fmla="*/ 12 h 12"/>
                    <a:gd name="T26" fmla="*/ 18 w 18"/>
                    <a:gd name="T27" fmla="*/ 6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0" y="12"/>
                      </a:lnTo>
                      <a:lnTo>
                        <a:pt x="6" y="12"/>
                      </a:lnTo>
                      <a:lnTo>
                        <a:pt x="12" y="12"/>
                      </a:lnTo>
                      <a:lnTo>
                        <a:pt x="18"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13573" name="Freeform 217"/>
                <p:cNvSpPr>
                  <a:spLocks/>
                </p:cNvSpPr>
                <p:nvPr/>
              </p:nvSpPr>
              <p:spPr bwMode="auto">
                <a:xfrm>
                  <a:off x="2216" y="2945"/>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12 h 12"/>
                    <a:gd name="T24" fmla="*/ 18 w 18"/>
                    <a:gd name="T25" fmla="*/ 12 h 12"/>
                    <a:gd name="T26" fmla="*/ 18 w 18"/>
                    <a:gd name="T27" fmla="*/ 6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0" y="12"/>
                      </a:lnTo>
                      <a:lnTo>
                        <a:pt x="6" y="12"/>
                      </a:lnTo>
                      <a:lnTo>
                        <a:pt x="12" y="12"/>
                      </a:lnTo>
                      <a:lnTo>
                        <a:pt x="18" y="12"/>
                      </a:lnTo>
                      <a:lnTo>
                        <a:pt x="18" y="6"/>
                      </a:lnTo>
                      <a:lnTo>
                        <a:pt x="12" y="0"/>
                      </a:lnTo>
                    </a:path>
                  </a:pathLst>
                </a:custGeom>
                <a:noFill/>
                <a:ln w="9525">
                  <a:solidFill>
                    <a:srgbClr val="000000"/>
                  </a:solidFill>
                  <a:round/>
                  <a:headEnd/>
                  <a:tailEnd/>
                </a:ln>
              </p:spPr>
              <p:txBody>
                <a:bodyPr tIns="91440" bIns="91440"/>
                <a:lstStyle/>
                <a:p>
                  <a:endParaRPr lang="en-US"/>
                </a:p>
              </p:txBody>
            </p:sp>
            <p:sp>
              <p:nvSpPr>
                <p:cNvPr id="13574" name="Freeform 218"/>
                <p:cNvSpPr>
                  <a:spLocks/>
                </p:cNvSpPr>
                <p:nvPr/>
              </p:nvSpPr>
              <p:spPr bwMode="auto">
                <a:xfrm>
                  <a:off x="2222" y="2933"/>
                  <a:ext cx="12" cy="12"/>
                </a:xfrm>
                <a:custGeom>
                  <a:avLst/>
                  <a:gdLst>
                    <a:gd name="T0" fmla="*/ 6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575" name="Freeform 219"/>
                <p:cNvSpPr>
                  <a:spLocks/>
                </p:cNvSpPr>
                <p:nvPr/>
              </p:nvSpPr>
              <p:spPr bwMode="auto">
                <a:xfrm>
                  <a:off x="2222" y="2933"/>
                  <a:ext cx="12" cy="12"/>
                </a:xfrm>
                <a:custGeom>
                  <a:avLst/>
                  <a:gdLst>
                    <a:gd name="T0" fmla="*/ 6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6" y="0"/>
                      </a:ln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576" name="Freeform 220"/>
                <p:cNvSpPr>
                  <a:spLocks/>
                </p:cNvSpPr>
                <p:nvPr/>
              </p:nvSpPr>
              <p:spPr bwMode="auto">
                <a:xfrm>
                  <a:off x="2228" y="291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13577" name="Freeform 221"/>
                <p:cNvSpPr>
                  <a:spLocks/>
                </p:cNvSpPr>
                <p:nvPr/>
              </p:nvSpPr>
              <p:spPr bwMode="auto">
                <a:xfrm>
                  <a:off x="2228" y="291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6" y="0"/>
                      </a:lnTo>
                    </a:path>
                  </a:pathLst>
                </a:custGeom>
                <a:noFill/>
                <a:ln w="9525">
                  <a:solidFill>
                    <a:srgbClr val="000000"/>
                  </a:solidFill>
                  <a:round/>
                  <a:headEnd/>
                  <a:tailEnd/>
                </a:ln>
              </p:spPr>
              <p:txBody>
                <a:bodyPr tIns="91440" bIns="91440"/>
                <a:lstStyle/>
                <a:p>
                  <a:endParaRPr lang="en-US"/>
                </a:p>
              </p:txBody>
            </p:sp>
            <p:sp>
              <p:nvSpPr>
                <p:cNvPr id="13578" name="Freeform 222"/>
                <p:cNvSpPr>
                  <a:spLocks/>
                </p:cNvSpPr>
                <p:nvPr/>
              </p:nvSpPr>
              <p:spPr bwMode="auto">
                <a:xfrm>
                  <a:off x="2228" y="2897"/>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0"/>
                      </a:lnTo>
                      <a:lnTo>
                        <a:pt x="0" y="6"/>
                      </a:lnTo>
                      <a:lnTo>
                        <a:pt x="0" y="12"/>
                      </a:lnTo>
                      <a:lnTo>
                        <a:pt x="6" y="18"/>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13579" name="Freeform 223"/>
                <p:cNvSpPr>
                  <a:spLocks/>
                </p:cNvSpPr>
                <p:nvPr/>
              </p:nvSpPr>
              <p:spPr bwMode="auto">
                <a:xfrm>
                  <a:off x="2228" y="2897"/>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0"/>
                      </a:lnTo>
                      <a:lnTo>
                        <a:pt x="0" y="6"/>
                      </a:lnTo>
                      <a:lnTo>
                        <a:pt x="0" y="12"/>
                      </a:lnTo>
                      <a:lnTo>
                        <a:pt x="6" y="18"/>
                      </a:lnTo>
                      <a:lnTo>
                        <a:pt x="12" y="12"/>
                      </a:lnTo>
                      <a:lnTo>
                        <a:pt x="12" y="6"/>
                      </a:lnTo>
                      <a:lnTo>
                        <a:pt x="6" y="0"/>
                      </a:lnTo>
                    </a:path>
                  </a:pathLst>
                </a:custGeom>
                <a:noFill/>
                <a:ln w="9525">
                  <a:solidFill>
                    <a:srgbClr val="000000"/>
                  </a:solidFill>
                  <a:round/>
                  <a:headEnd/>
                  <a:tailEnd/>
                </a:ln>
              </p:spPr>
              <p:txBody>
                <a:bodyPr tIns="91440" bIns="91440"/>
                <a:lstStyle/>
                <a:p>
                  <a:endParaRPr lang="en-US"/>
                </a:p>
              </p:txBody>
            </p:sp>
            <p:sp>
              <p:nvSpPr>
                <p:cNvPr id="13580" name="Freeform 224"/>
                <p:cNvSpPr>
                  <a:spLocks/>
                </p:cNvSpPr>
                <p:nvPr/>
              </p:nvSpPr>
              <p:spPr bwMode="auto">
                <a:xfrm>
                  <a:off x="2228" y="288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581" name="Freeform 225"/>
                <p:cNvSpPr>
                  <a:spLocks/>
                </p:cNvSpPr>
                <p:nvPr/>
              </p:nvSpPr>
              <p:spPr bwMode="auto">
                <a:xfrm>
                  <a:off x="2228" y="2885"/>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582" name="Freeform 226"/>
                <p:cNvSpPr>
                  <a:spLocks/>
                </p:cNvSpPr>
                <p:nvPr/>
              </p:nvSpPr>
              <p:spPr bwMode="auto">
                <a:xfrm>
                  <a:off x="2222" y="2867"/>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583" name="Freeform 227"/>
                <p:cNvSpPr>
                  <a:spLocks/>
                </p:cNvSpPr>
                <p:nvPr/>
              </p:nvSpPr>
              <p:spPr bwMode="auto">
                <a:xfrm>
                  <a:off x="2222" y="2867"/>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584" name="Freeform 228"/>
                <p:cNvSpPr>
                  <a:spLocks/>
                </p:cNvSpPr>
                <p:nvPr/>
              </p:nvSpPr>
              <p:spPr bwMode="auto">
                <a:xfrm>
                  <a:off x="2216" y="2849"/>
                  <a:ext cx="18" cy="18"/>
                </a:xfrm>
                <a:custGeom>
                  <a:avLst/>
                  <a:gdLst>
                    <a:gd name="T0" fmla="*/ 6 w 18"/>
                    <a:gd name="T1" fmla="*/ 0 h 18"/>
                    <a:gd name="T2" fmla="*/ 6 w 18"/>
                    <a:gd name="T3" fmla="*/ 6 h 18"/>
                    <a:gd name="T4" fmla="*/ 0 w 18"/>
                    <a:gd name="T5" fmla="*/ 6 h 18"/>
                    <a:gd name="T6" fmla="*/ 0 w 18"/>
                    <a:gd name="T7" fmla="*/ 12 h 18"/>
                    <a:gd name="T8" fmla="*/ 0 w 18"/>
                    <a:gd name="T9" fmla="*/ 12 h 18"/>
                    <a:gd name="T10" fmla="*/ 6 w 18"/>
                    <a:gd name="T11" fmla="*/ 12 h 18"/>
                    <a:gd name="T12" fmla="*/ 6 w 18"/>
                    <a:gd name="T13" fmla="*/ 18 h 18"/>
                    <a:gd name="T14" fmla="*/ 12 w 18"/>
                    <a:gd name="T15" fmla="*/ 18 h 18"/>
                    <a:gd name="T16" fmla="*/ 12 w 18"/>
                    <a:gd name="T17" fmla="*/ 18 h 18"/>
                    <a:gd name="T18" fmla="*/ 12 w 18"/>
                    <a:gd name="T19" fmla="*/ 12 h 18"/>
                    <a:gd name="T20" fmla="*/ 18 w 18"/>
                    <a:gd name="T21" fmla="*/ 12 h 18"/>
                    <a:gd name="T22" fmla="*/ 18 w 18"/>
                    <a:gd name="T23" fmla="*/ 6 h 18"/>
                    <a:gd name="T24" fmla="*/ 18 w 18"/>
                    <a:gd name="T25" fmla="*/ 6 h 18"/>
                    <a:gd name="T26" fmla="*/ 12 w 18"/>
                    <a:gd name="T27" fmla="*/ 6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6" y="6"/>
                      </a:lnTo>
                      <a:lnTo>
                        <a:pt x="0" y="6"/>
                      </a:lnTo>
                      <a:lnTo>
                        <a:pt x="0" y="12"/>
                      </a:lnTo>
                      <a:lnTo>
                        <a:pt x="6" y="12"/>
                      </a:lnTo>
                      <a:lnTo>
                        <a:pt x="6" y="18"/>
                      </a:lnTo>
                      <a:lnTo>
                        <a:pt x="12" y="18"/>
                      </a:lnTo>
                      <a:lnTo>
                        <a:pt x="12" y="12"/>
                      </a:lnTo>
                      <a:lnTo>
                        <a:pt x="18" y="12"/>
                      </a:lnTo>
                      <a:lnTo>
                        <a:pt x="18" y="6"/>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585" name="Freeform 229"/>
                <p:cNvSpPr>
                  <a:spLocks/>
                </p:cNvSpPr>
                <p:nvPr/>
              </p:nvSpPr>
              <p:spPr bwMode="auto">
                <a:xfrm>
                  <a:off x="2216" y="2849"/>
                  <a:ext cx="18" cy="18"/>
                </a:xfrm>
                <a:custGeom>
                  <a:avLst/>
                  <a:gdLst>
                    <a:gd name="T0" fmla="*/ 6 w 18"/>
                    <a:gd name="T1" fmla="*/ 0 h 18"/>
                    <a:gd name="T2" fmla="*/ 6 w 18"/>
                    <a:gd name="T3" fmla="*/ 6 h 18"/>
                    <a:gd name="T4" fmla="*/ 0 w 18"/>
                    <a:gd name="T5" fmla="*/ 6 h 18"/>
                    <a:gd name="T6" fmla="*/ 0 w 18"/>
                    <a:gd name="T7" fmla="*/ 12 h 18"/>
                    <a:gd name="T8" fmla="*/ 0 w 18"/>
                    <a:gd name="T9" fmla="*/ 12 h 18"/>
                    <a:gd name="T10" fmla="*/ 6 w 18"/>
                    <a:gd name="T11" fmla="*/ 12 h 18"/>
                    <a:gd name="T12" fmla="*/ 6 w 18"/>
                    <a:gd name="T13" fmla="*/ 18 h 18"/>
                    <a:gd name="T14" fmla="*/ 12 w 18"/>
                    <a:gd name="T15" fmla="*/ 18 h 18"/>
                    <a:gd name="T16" fmla="*/ 12 w 18"/>
                    <a:gd name="T17" fmla="*/ 18 h 18"/>
                    <a:gd name="T18" fmla="*/ 12 w 18"/>
                    <a:gd name="T19" fmla="*/ 12 h 18"/>
                    <a:gd name="T20" fmla="*/ 18 w 18"/>
                    <a:gd name="T21" fmla="*/ 12 h 18"/>
                    <a:gd name="T22" fmla="*/ 18 w 18"/>
                    <a:gd name="T23" fmla="*/ 6 h 18"/>
                    <a:gd name="T24" fmla="*/ 18 w 18"/>
                    <a:gd name="T25" fmla="*/ 6 h 18"/>
                    <a:gd name="T26" fmla="*/ 12 w 18"/>
                    <a:gd name="T27" fmla="*/ 6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6" y="6"/>
                      </a:lnTo>
                      <a:lnTo>
                        <a:pt x="0" y="6"/>
                      </a:lnTo>
                      <a:lnTo>
                        <a:pt x="0" y="12"/>
                      </a:lnTo>
                      <a:lnTo>
                        <a:pt x="6" y="12"/>
                      </a:lnTo>
                      <a:lnTo>
                        <a:pt x="6" y="18"/>
                      </a:lnTo>
                      <a:lnTo>
                        <a:pt x="12" y="18"/>
                      </a:lnTo>
                      <a:lnTo>
                        <a:pt x="12" y="12"/>
                      </a:lnTo>
                      <a:lnTo>
                        <a:pt x="18" y="12"/>
                      </a:lnTo>
                      <a:lnTo>
                        <a:pt x="18" y="6"/>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586" name="Freeform 230"/>
                <p:cNvSpPr>
                  <a:spLocks/>
                </p:cNvSpPr>
                <p:nvPr/>
              </p:nvSpPr>
              <p:spPr bwMode="auto">
                <a:xfrm>
                  <a:off x="2210" y="2837"/>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6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0"/>
                      </a:lnTo>
                      <a:lnTo>
                        <a:pt x="0" y="6"/>
                      </a:lnTo>
                      <a:lnTo>
                        <a:pt x="0" y="12"/>
                      </a:lnTo>
                      <a:lnTo>
                        <a:pt x="6" y="12"/>
                      </a:lnTo>
                      <a:lnTo>
                        <a:pt x="12" y="12"/>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587" name="Freeform 231"/>
                <p:cNvSpPr>
                  <a:spLocks/>
                </p:cNvSpPr>
                <p:nvPr/>
              </p:nvSpPr>
              <p:spPr bwMode="auto">
                <a:xfrm>
                  <a:off x="2210" y="2837"/>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6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0"/>
                      </a:lnTo>
                      <a:lnTo>
                        <a:pt x="0" y="6"/>
                      </a:lnTo>
                      <a:lnTo>
                        <a:pt x="0" y="12"/>
                      </a:lnTo>
                      <a:lnTo>
                        <a:pt x="6" y="12"/>
                      </a:lnTo>
                      <a:lnTo>
                        <a:pt x="12" y="12"/>
                      </a:lnTo>
                      <a:lnTo>
                        <a:pt x="18" y="12"/>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588" name="Freeform 232"/>
                <p:cNvSpPr>
                  <a:spLocks/>
                </p:cNvSpPr>
                <p:nvPr/>
              </p:nvSpPr>
              <p:spPr bwMode="auto">
                <a:xfrm>
                  <a:off x="2204" y="2825"/>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0" y="6"/>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3589" name="Freeform 233"/>
                <p:cNvSpPr>
                  <a:spLocks/>
                </p:cNvSpPr>
                <p:nvPr/>
              </p:nvSpPr>
              <p:spPr bwMode="auto">
                <a:xfrm>
                  <a:off x="2204" y="2825"/>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0"/>
                      </a:lnTo>
                      <a:lnTo>
                        <a:pt x="0" y="6"/>
                      </a:lnTo>
                      <a:lnTo>
                        <a:pt x="6" y="12"/>
                      </a:lnTo>
                      <a:lnTo>
                        <a:pt x="12" y="12"/>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3590" name="Freeform 234"/>
                <p:cNvSpPr>
                  <a:spLocks/>
                </p:cNvSpPr>
                <p:nvPr/>
              </p:nvSpPr>
              <p:spPr bwMode="auto">
                <a:xfrm>
                  <a:off x="2192" y="2807"/>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6" y="12"/>
                      </a:lnTo>
                      <a:lnTo>
                        <a:pt x="6" y="18"/>
                      </a:lnTo>
                      <a:lnTo>
                        <a:pt x="12" y="18"/>
                      </a:lnTo>
                      <a:lnTo>
                        <a:pt x="12" y="12"/>
                      </a:lnTo>
                      <a:lnTo>
                        <a:pt x="18" y="12"/>
                      </a:lnTo>
                      <a:lnTo>
                        <a:pt x="18" y="6"/>
                      </a:lnTo>
                      <a:lnTo>
                        <a:pt x="12"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13591" name="Freeform 235"/>
                <p:cNvSpPr>
                  <a:spLocks/>
                </p:cNvSpPr>
                <p:nvPr/>
              </p:nvSpPr>
              <p:spPr bwMode="auto">
                <a:xfrm>
                  <a:off x="2192" y="2807"/>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6" y="12"/>
                      </a:lnTo>
                      <a:lnTo>
                        <a:pt x="6" y="18"/>
                      </a:lnTo>
                      <a:lnTo>
                        <a:pt x="12" y="18"/>
                      </a:lnTo>
                      <a:lnTo>
                        <a:pt x="12" y="12"/>
                      </a:lnTo>
                      <a:lnTo>
                        <a:pt x="18" y="12"/>
                      </a:lnTo>
                      <a:lnTo>
                        <a:pt x="18" y="6"/>
                      </a:lnTo>
                      <a:lnTo>
                        <a:pt x="12" y="6"/>
                      </a:lnTo>
                      <a:lnTo>
                        <a:pt x="12" y="0"/>
                      </a:lnTo>
                      <a:lnTo>
                        <a:pt x="6" y="0"/>
                      </a:lnTo>
                      <a:lnTo>
                        <a:pt x="6" y="6"/>
                      </a:lnTo>
                    </a:path>
                  </a:pathLst>
                </a:custGeom>
                <a:noFill/>
                <a:ln w="9525">
                  <a:solidFill>
                    <a:srgbClr val="000000"/>
                  </a:solidFill>
                  <a:round/>
                  <a:headEnd/>
                  <a:tailEnd/>
                </a:ln>
              </p:spPr>
              <p:txBody>
                <a:bodyPr tIns="91440" bIns="91440"/>
                <a:lstStyle/>
                <a:p>
                  <a:endParaRPr lang="en-US"/>
                </a:p>
              </p:txBody>
            </p:sp>
            <p:sp>
              <p:nvSpPr>
                <p:cNvPr id="13592" name="Freeform 236"/>
                <p:cNvSpPr>
                  <a:spLocks/>
                </p:cNvSpPr>
                <p:nvPr/>
              </p:nvSpPr>
              <p:spPr bwMode="auto">
                <a:xfrm>
                  <a:off x="2180" y="2795"/>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6" y="12"/>
                      </a:lnTo>
                      <a:lnTo>
                        <a:pt x="6" y="18"/>
                      </a:lnTo>
                      <a:lnTo>
                        <a:pt x="12" y="18"/>
                      </a:lnTo>
                      <a:lnTo>
                        <a:pt x="18" y="12"/>
                      </a:lnTo>
                      <a:lnTo>
                        <a:pt x="18" y="6"/>
                      </a:lnTo>
                      <a:lnTo>
                        <a:pt x="12"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13593" name="Freeform 237"/>
                <p:cNvSpPr>
                  <a:spLocks/>
                </p:cNvSpPr>
                <p:nvPr/>
              </p:nvSpPr>
              <p:spPr bwMode="auto">
                <a:xfrm>
                  <a:off x="2180" y="2795"/>
                  <a:ext cx="18" cy="18"/>
                </a:xfrm>
                <a:custGeom>
                  <a:avLst/>
                  <a:gdLst>
                    <a:gd name="T0" fmla="*/ 6 w 18"/>
                    <a:gd name="T1" fmla="*/ 6 h 18"/>
                    <a:gd name="T2" fmla="*/ 0 w 18"/>
                    <a:gd name="T3" fmla="*/ 6 h 18"/>
                    <a:gd name="T4" fmla="*/ 0 w 18"/>
                    <a:gd name="T5" fmla="*/ 12 h 18"/>
                    <a:gd name="T6" fmla="*/ 6 w 18"/>
                    <a:gd name="T7" fmla="*/ 12 h 18"/>
                    <a:gd name="T8" fmla="*/ 6 w 18"/>
                    <a:gd name="T9" fmla="*/ 12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6" y="12"/>
                      </a:lnTo>
                      <a:lnTo>
                        <a:pt x="6" y="18"/>
                      </a:lnTo>
                      <a:lnTo>
                        <a:pt x="12" y="18"/>
                      </a:lnTo>
                      <a:lnTo>
                        <a:pt x="18" y="12"/>
                      </a:lnTo>
                      <a:lnTo>
                        <a:pt x="18" y="6"/>
                      </a:lnTo>
                      <a:lnTo>
                        <a:pt x="12" y="6"/>
                      </a:lnTo>
                      <a:lnTo>
                        <a:pt x="12" y="0"/>
                      </a:lnTo>
                      <a:lnTo>
                        <a:pt x="6" y="0"/>
                      </a:lnTo>
                      <a:lnTo>
                        <a:pt x="6" y="6"/>
                      </a:lnTo>
                    </a:path>
                  </a:pathLst>
                </a:custGeom>
                <a:noFill/>
                <a:ln w="9525">
                  <a:solidFill>
                    <a:srgbClr val="000000"/>
                  </a:solidFill>
                  <a:round/>
                  <a:headEnd/>
                  <a:tailEnd/>
                </a:ln>
              </p:spPr>
              <p:txBody>
                <a:bodyPr tIns="91440" bIns="91440"/>
                <a:lstStyle/>
                <a:p>
                  <a:endParaRPr lang="en-US"/>
                </a:p>
              </p:txBody>
            </p:sp>
            <p:sp>
              <p:nvSpPr>
                <p:cNvPr id="13594" name="Freeform 238"/>
                <p:cNvSpPr>
                  <a:spLocks/>
                </p:cNvSpPr>
                <p:nvPr/>
              </p:nvSpPr>
              <p:spPr bwMode="auto">
                <a:xfrm>
                  <a:off x="2168" y="278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6 h 12"/>
                    <a:gd name="T16" fmla="*/ 18 w 18"/>
                    <a:gd name="T17" fmla="*/ 6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595" name="Freeform 239"/>
                <p:cNvSpPr>
                  <a:spLocks/>
                </p:cNvSpPr>
                <p:nvPr/>
              </p:nvSpPr>
              <p:spPr bwMode="auto">
                <a:xfrm>
                  <a:off x="2168" y="278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6 h 12"/>
                    <a:gd name="T16" fmla="*/ 18 w 18"/>
                    <a:gd name="T17" fmla="*/ 6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3596" name="Freeform 240"/>
                <p:cNvSpPr>
                  <a:spLocks/>
                </p:cNvSpPr>
                <p:nvPr/>
              </p:nvSpPr>
              <p:spPr bwMode="auto">
                <a:xfrm>
                  <a:off x="2156" y="2777"/>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6"/>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597" name="Freeform 241"/>
                <p:cNvSpPr>
                  <a:spLocks/>
                </p:cNvSpPr>
                <p:nvPr/>
              </p:nvSpPr>
              <p:spPr bwMode="auto">
                <a:xfrm>
                  <a:off x="2156" y="2777"/>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6"/>
                      </a:lnTo>
                      <a:lnTo>
                        <a:pt x="12"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598" name="Freeform 242"/>
                <p:cNvSpPr>
                  <a:spLocks/>
                </p:cNvSpPr>
                <p:nvPr/>
              </p:nvSpPr>
              <p:spPr bwMode="auto">
                <a:xfrm>
                  <a:off x="2144" y="2771"/>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3599" name="Freeform 243"/>
                <p:cNvSpPr>
                  <a:spLocks/>
                </p:cNvSpPr>
                <p:nvPr/>
              </p:nvSpPr>
              <p:spPr bwMode="auto">
                <a:xfrm>
                  <a:off x="2144" y="2771"/>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3600" name="Freeform 244"/>
                <p:cNvSpPr>
                  <a:spLocks/>
                </p:cNvSpPr>
                <p:nvPr/>
              </p:nvSpPr>
              <p:spPr bwMode="auto">
                <a:xfrm>
                  <a:off x="2126" y="2765"/>
                  <a:ext cx="12" cy="12"/>
                </a:xfrm>
                <a:custGeom>
                  <a:avLst/>
                  <a:gdLst>
                    <a:gd name="T0" fmla="*/ 0 w 12"/>
                    <a:gd name="T1" fmla="*/ 0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3601" name="Freeform 245"/>
                <p:cNvSpPr>
                  <a:spLocks/>
                </p:cNvSpPr>
                <p:nvPr/>
              </p:nvSpPr>
              <p:spPr bwMode="auto">
                <a:xfrm>
                  <a:off x="2126" y="2765"/>
                  <a:ext cx="12" cy="12"/>
                </a:xfrm>
                <a:custGeom>
                  <a:avLst/>
                  <a:gdLst>
                    <a:gd name="T0" fmla="*/ 0 w 12"/>
                    <a:gd name="T1" fmla="*/ 0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3602" name="Freeform 246"/>
                <p:cNvSpPr>
                  <a:spLocks/>
                </p:cNvSpPr>
                <p:nvPr/>
              </p:nvSpPr>
              <p:spPr bwMode="auto">
                <a:xfrm>
                  <a:off x="2108" y="275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6" y="12"/>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603" name="Freeform 247"/>
                <p:cNvSpPr>
                  <a:spLocks/>
                </p:cNvSpPr>
                <p:nvPr/>
              </p:nvSpPr>
              <p:spPr bwMode="auto">
                <a:xfrm>
                  <a:off x="2108" y="275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6" y="12"/>
                      </a:lnTo>
                      <a:lnTo>
                        <a:pt x="12" y="12"/>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604" name="Freeform 248"/>
                <p:cNvSpPr>
                  <a:spLocks/>
                </p:cNvSpPr>
                <p:nvPr/>
              </p:nvSpPr>
              <p:spPr bwMode="auto">
                <a:xfrm>
                  <a:off x="2096" y="275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0" y="18"/>
                      </a:lnTo>
                      <a:lnTo>
                        <a:pt x="6"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605" name="Freeform 249"/>
                <p:cNvSpPr>
                  <a:spLocks/>
                </p:cNvSpPr>
                <p:nvPr/>
              </p:nvSpPr>
              <p:spPr bwMode="auto">
                <a:xfrm>
                  <a:off x="2096" y="275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0" y="18"/>
                      </a:lnTo>
                      <a:lnTo>
                        <a:pt x="6" y="18"/>
                      </a:lnTo>
                      <a:lnTo>
                        <a:pt x="12" y="12"/>
                      </a:lnTo>
                      <a:lnTo>
                        <a:pt x="12" y="6"/>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606" name="Freeform 250"/>
                <p:cNvSpPr>
                  <a:spLocks/>
                </p:cNvSpPr>
                <p:nvPr/>
              </p:nvSpPr>
              <p:spPr bwMode="auto">
                <a:xfrm>
                  <a:off x="2078" y="2753"/>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0 h 18"/>
                    <a:gd name="T28" fmla="*/ 0 w 12"/>
                    <a:gd name="T29" fmla="*/ 6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12"/>
                      </a:lnTo>
                      <a:lnTo>
                        <a:pt x="6" y="18"/>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607" name="Freeform 251"/>
                <p:cNvSpPr>
                  <a:spLocks/>
                </p:cNvSpPr>
                <p:nvPr/>
              </p:nvSpPr>
              <p:spPr bwMode="auto">
                <a:xfrm>
                  <a:off x="2078" y="2753"/>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0 h 18"/>
                    <a:gd name="T28" fmla="*/ 0 w 12"/>
                    <a:gd name="T29" fmla="*/ 6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12"/>
                      </a:lnTo>
                      <a:lnTo>
                        <a:pt x="6" y="18"/>
                      </a:lnTo>
                      <a:lnTo>
                        <a:pt x="12"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608" name="Freeform 252"/>
                <p:cNvSpPr>
                  <a:spLocks/>
                </p:cNvSpPr>
                <p:nvPr/>
              </p:nvSpPr>
              <p:spPr bwMode="auto">
                <a:xfrm>
                  <a:off x="2060" y="2753"/>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6" y="18"/>
                      </a:lnTo>
                      <a:lnTo>
                        <a:pt x="12" y="12"/>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609" name="Freeform 253"/>
                <p:cNvSpPr>
                  <a:spLocks/>
                </p:cNvSpPr>
                <p:nvPr/>
              </p:nvSpPr>
              <p:spPr bwMode="auto">
                <a:xfrm>
                  <a:off x="2060" y="2753"/>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6" y="18"/>
                      </a:lnTo>
                      <a:lnTo>
                        <a:pt x="12" y="12"/>
                      </a:lnTo>
                      <a:lnTo>
                        <a:pt x="12" y="6"/>
                      </a:lnTo>
                      <a:lnTo>
                        <a:pt x="12" y="0"/>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610" name="Freeform 254"/>
                <p:cNvSpPr>
                  <a:spLocks/>
                </p:cNvSpPr>
                <p:nvPr/>
              </p:nvSpPr>
              <p:spPr bwMode="auto">
                <a:xfrm>
                  <a:off x="2042" y="2759"/>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611" name="Freeform 255"/>
                <p:cNvSpPr>
                  <a:spLocks/>
                </p:cNvSpPr>
                <p:nvPr/>
              </p:nvSpPr>
              <p:spPr bwMode="auto">
                <a:xfrm>
                  <a:off x="2042" y="2759"/>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612" name="Freeform 256"/>
                <p:cNvSpPr>
                  <a:spLocks/>
                </p:cNvSpPr>
                <p:nvPr/>
              </p:nvSpPr>
              <p:spPr bwMode="auto">
                <a:xfrm>
                  <a:off x="2030" y="2765"/>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613" name="Freeform 257"/>
                <p:cNvSpPr>
                  <a:spLocks/>
                </p:cNvSpPr>
                <p:nvPr/>
              </p:nvSpPr>
              <p:spPr bwMode="auto">
                <a:xfrm>
                  <a:off x="2030" y="2765"/>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614" name="Freeform 258"/>
                <p:cNvSpPr>
                  <a:spLocks/>
                </p:cNvSpPr>
                <p:nvPr/>
              </p:nvSpPr>
              <p:spPr bwMode="auto">
                <a:xfrm>
                  <a:off x="2012" y="2771"/>
                  <a:ext cx="12" cy="12"/>
                </a:xfrm>
                <a:custGeom>
                  <a:avLst/>
                  <a:gdLst>
                    <a:gd name="T0" fmla="*/ 0 w 12"/>
                    <a:gd name="T1" fmla="*/ 6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615" name="Freeform 259"/>
                <p:cNvSpPr>
                  <a:spLocks/>
                </p:cNvSpPr>
                <p:nvPr/>
              </p:nvSpPr>
              <p:spPr bwMode="auto">
                <a:xfrm>
                  <a:off x="2012" y="2771"/>
                  <a:ext cx="12" cy="12"/>
                </a:xfrm>
                <a:custGeom>
                  <a:avLst/>
                  <a:gdLst>
                    <a:gd name="T0" fmla="*/ 0 w 12"/>
                    <a:gd name="T1" fmla="*/ 6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6" y="12"/>
                      </a:lnTo>
                      <a:lnTo>
                        <a:pt x="12"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616" name="Freeform 260"/>
                <p:cNvSpPr>
                  <a:spLocks/>
                </p:cNvSpPr>
                <p:nvPr/>
              </p:nvSpPr>
              <p:spPr bwMode="auto">
                <a:xfrm>
                  <a:off x="1994" y="277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6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6" y="12"/>
                      </a:lnTo>
                      <a:lnTo>
                        <a:pt x="12" y="12"/>
                      </a:lnTo>
                      <a:lnTo>
                        <a:pt x="18" y="6"/>
                      </a:lnTo>
                      <a:lnTo>
                        <a:pt x="18" y="0"/>
                      </a:lnTo>
                      <a:lnTo>
                        <a:pt x="12" y="0"/>
                      </a:lnTo>
                      <a:lnTo>
                        <a:pt x="6" y="0"/>
                      </a:lnTo>
                      <a:lnTo>
                        <a:pt x="6" y="6"/>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3617" name="Freeform 261"/>
                <p:cNvSpPr>
                  <a:spLocks/>
                </p:cNvSpPr>
                <p:nvPr/>
              </p:nvSpPr>
              <p:spPr bwMode="auto">
                <a:xfrm>
                  <a:off x="1994" y="277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6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6" y="12"/>
                      </a:lnTo>
                      <a:lnTo>
                        <a:pt x="12" y="12"/>
                      </a:lnTo>
                      <a:lnTo>
                        <a:pt x="18" y="6"/>
                      </a:lnTo>
                      <a:lnTo>
                        <a:pt x="18" y="0"/>
                      </a:lnTo>
                      <a:lnTo>
                        <a:pt x="12" y="0"/>
                      </a:lnTo>
                      <a:lnTo>
                        <a:pt x="6" y="0"/>
                      </a:lnTo>
                      <a:lnTo>
                        <a:pt x="6" y="6"/>
                      </a:lnTo>
                      <a:lnTo>
                        <a:pt x="0" y="6"/>
                      </a:lnTo>
                      <a:lnTo>
                        <a:pt x="6" y="12"/>
                      </a:lnTo>
                    </a:path>
                  </a:pathLst>
                </a:custGeom>
                <a:noFill/>
                <a:ln w="9525">
                  <a:solidFill>
                    <a:srgbClr val="000000"/>
                  </a:solidFill>
                  <a:round/>
                  <a:headEnd/>
                  <a:tailEnd/>
                </a:ln>
              </p:spPr>
              <p:txBody>
                <a:bodyPr tIns="91440" bIns="91440"/>
                <a:lstStyle/>
                <a:p>
                  <a:endParaRPr lang="en-US"/>
                </a:p>
              </p:txBody>
            </p:sp>
            <p:sp>
              <p:nvSpPr>
                <p:cNvPr id="13618" name="Freeform 262"/>
                <p:cNvSpPr>
                  <a:spLocks/>
                </p:cNvSpPr>
                <p:nvPr/>
              </p:nvSpPr>
              <p:spPr bwMode="auto">
                <a:xfrm>
                  <a:off x="1982" y="2783"/>
                  <a:ext cx="18" cy="18"/>
                </a:xfrm>
                <a:custGeom>
                  <a:avLst/>
                  <a:gdLst>
                    <a:gd name="T0" fmla="*/ 0 w 18"/>
                    <a:gd name="T1" fmla="*/ 12 h 18"/>
                    <a:gd name="T2" fmla="*/ 6 w 18"/>
                    <a:gd name="T3" fmla="*/ 18 h 18"/>
                    <a:gd name="T4" fmla="*/ 12 w 18"/>
                    <a:gd name="T5" fmla="*/ 18 h 18"/>
                    <a:gd name="T6" fmla="*/ 12 w 18"/>
                    <a:gd name="T7" fmla="*/ 12 h 18"/>
                    <a:gd name="T8" fmla="*/ 12 w 18"/>
                    <a:gd name="T9" fmla="*/ 12 h 18"/>
                    <a:gd name="T10" fmla="*/ 18 w 18"/>
                    <a:gd name="T11" fmla="*/ 12 h 18"/>
                    <a:gd name="T12" fmla="*/ 18 w 18"/>
                    <a:gd name="T13" fmla="*/ 6 h 18"/>
                    <a:gd name="T14" fmla="*/ 12 w 18"/>
                    <a:gd name="T15" fmla="*/ 6 h 18"/>
                    <a:gd name="T16" fmla="*/ 12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8"/>
                      </a:lnTo>
                      <a:lnTo>
                        <a:pt x="12" y="18"/>
                      </a:lnTo>
                      <a:lnTo>
                        <a:pt x="12" y="12"/>
                      </a:lnTo>
                      <a:lnTo>
                        <a:pt x="18" y="12"/>
                      </a:lnTo>
                      <a:lnTo>
                        <a:pt x="18" y="6"/>
                      </a:lnTo>
                      <a:lnTo>
                        <a:pt x="12" y="6"/>
                      </a:lnTo>
                      <a:lnTo>
                        <a:pt x="12" y="0"/>
                      </a:lnTo>
                      <a:lnTo>
                        <a:pt x="6" y="0"/>
                      </a:lnTo>
                      <a:lnTo>
                        <a:pt x="6" y="6"/>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619" name="Freeform 263"/>
                <p:cNvSpPr>
                  <a:spLocks/>
                </p:cNvSpPr>
                <p:nvPr/>
              </p:nvSpPr>
              <p:spPr bwMode="auto">
                <a:xfrm>
                  <a:off x="1982" y="2783"/>
                  <a:ext cx="18" cy="18"/>
                </a:xfrm>
                <a:custGeom>
                  <a:avLst/>
                  <a:gdLst>
                    <a:gd name="T0" fmla="*/ 0 w 18"/>
                    <a:gd name="T1" fmla="*/ 12 h 18"/>
                    <a:gd name="T2" fmla="*/ 6 w 18"/>
                    <a:gd name="T3" fmla="*/ 18 h 18"/>
                    <a:gd name="T4" fmla="*/ 12 w 18"/>
                    <a:gd name="T5" fmla="*/ 18 h 18"/>
                    <a:gd name="T6" fmla="*/ 12 w 18"/>
                    <a:gd name="T7" fmla="*/ 12 h 18"/>
                    <a:gd name="T8" fmla="*/ 12 w 18"/>
                    <a:gd name="T9" fmla="*/ 12 h 18"/>
                    <a:gd name="T10" fmla="*/ 18 w 18"/>
                    <a:gd name="T11" fmla="*/ 12 h 18"/>
                    <a:gd name="T12" fmla="*/ 18 w 18"/>
                    <a:gd name="T13" fmla="*/ 6 h 18"/>
                    <a:gd name="T14" fmla="*/ 12 w 18"/>
                    <a:gd name="T15" fmla="*/ 6 h 18"/>
                    <a:gd name="T16" fmla="*/ 12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8"/>
                      </a:lnTo>
                      <a:lnTo>
                        <a:pt x="12" y="18"/>
                      </a:lnTo>
                      <a:lnTo>
                        <a:pt x="12" y="12"/>
                      </a:lnTo>
                      <a:lnTo>
                        <a:pt x="18" y="12"/>
                      </a:lnTo>
                      <a:lnTo>
                        <a:pt x="18" y="6"/>
                      </a:lnTo>
                      <a:lnTo>
                        <a:pt x="12" y="6"/>
                      </a:lnTo>
                      <a:lnTo>
                        <a:pt x="12" y="0"/>
                      </a:lnTo>
                      <a:lnTo>
                        <a:pt x="6" y="0"/>
                      </a:lnTo>
                      <a:lnTo>
                        <a:pt x="6" y="6"/>
                      </a:lnTo>
                      <a:lnTo>
                        <a:pt x="0" y="6"/>
                      </a:lnTo>
                      <a:lnTo>
                        <a:pt x="0" y="12"/>
                      </a:lnTo>
                    </a:path>
                  </a:pathLst>
                </a:custGeom>
                <a:noFill/>
                <a:ln w="9525">
                  <a:solidFill>
                    <a:srgbClr val="000000"/>
                  </a:solidFill>
                  <a:round/>
                  <a:headEnd/>
                  <a:tailEnd/>
                </a:ln>
              </p:spPr>
              <p:txBody>
                <a:bodyPr tIns="91440" bIns="91440"/>
                <a:lstStyle/>
                <a:p>
                  <a:endParaRPr lang="en-US"/>
                </a:p>
              </p:txBody>
            </p:sp>
            <p:sp>
              <p:nvSpPr>
                <p:cNvPr id="13620" name="Freeform 264"/>
                <p:cNvSpPr>
                  <a:spLocks/>
                </p:cNvSpPr>
                <p:nvPr/>
              </p:nvSpPr>
              <p:spPr bwMode="auto">
                <a:xfrm>
                  <a:off x="1970" y="279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621" name="Freeform 265"/>
                <p:cNvSpPr>
                  <a:spLocks/>
                </p:cNvSpPr>
                <p:nvPr/>
              </p:nvSpPr>
              <p:spPr bwMode="auto">
                <a:xfrm>
                  <a:off x="1970" y="279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12 w 12"/>
                    <a:gd name="T19" fmla="*/ 0 h 12"/>
                    <a:gd name="T20" fmla="*/ 6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622" name="Freeform 266"/>
                <p:cNvSpPr>
                  <a:spLocks/>
                </p:cNvSpPr>
                <p:nvPr/>
              </p:nvSpPr>
              <p:spPr bwMode="auto">
                <a:xfrm>
                  <a:off x="1958" y="280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0 w 18"/>
                    <a:gd name="T23" fmla="*/ 6 h 12"/>
                    <a:gd name="T24" fmla="*/ 0 w 18"/>
                    <a:gd name="T25" fmla="*/ 6 h 12"/>
                    <a:gd name="T26" fmla="*/ 0 w 18"/>
                    <a:gd name="T27" fmla="*/ 6 h 12"/>
                    <a:gd name="T28" fmla="*/ 0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6" y="12"/>
                      </a:lnTo>
                      <a:lnTo>
                        <a:pt x="12" y="12"/>
                      </a:lnTo>
                      <a:lnTo>
                        <a:pt x="18" y="6"/>
                      </a:lnTo>
                      <a:lnTo>
                        <a:pt x="12" y="0"/>
                      </a:lnTo>
                      <a:lnTo>
                        <a:pt x="6"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623" name="Freeform 267"/>
                <p:cNvSpPr>
                  <a:spLocks/>
                </p:cNvSpPr>
                <p:nvPr/>
              </p:nvSpPr>
              <p:spPr bwMode="auto">
                <a:xfrm>
                  <a:off x="1958" y="2807"/>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0 w 18"/>
                    <a:gd name="T23" fmla="*/ 6 h 12"/>
                    <a:gd name="T24" fmla="*/ 0 w 18"/>
                    <a:gd name="T25" fmla="*/ 6 h 12"/>
                    <a:gd name="T26" fmla="*/ 0 w 18"/>
                    <a:gd name="T27" fmla="*/ 6 h 12"/>
                    <a:gd name="T28" fmla="*/ 0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6" y="12"/>
                      </a:lnTo>
                      <a:lnTo>
                        <a:pt x="12" y="12"/>
                      </a:lnTo>
                      <a:lnTo>
                        <a:pt x="18" y="6"/>
                      </a:lnTo>
                      <a:lnTo>
                        <a:pt x="12" y="0"/>
                      </a:lnTo>
                      <a:lnTo>
                        <a:pt x="6"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624" name="Freeform 268"/>
                <p:cNvSpPr>
                  <a:spLocks/>
                </p:cNvSpPr>
                <p:nvPr/>
              </p:nvSpPr>
              <p:spPr bwMode="auto">
                <a:xfrm>
                  <a:off x="1952" y="2819"/>
                  <a:ext cx="12" cy="18"/>
                </a:xfrm>
                <a:custGeom>
                  <a:avLst/>
                  <a:gdLst>
                    <a:gd name="T0" fmla="*/ 0 w 12"/>
                    <a:gd name="T1" fmla="*/ 12 h 18"/>
                    <a:gd name="T2" fmla="*/ 6 w 12"/>
                    <a:gd name="T3" fmla="*/ 18 h 18"/>
                    <a:gd name="T4" fmla="*/ 6 w 12"/>
                    <a:gd name="T5" fmla="*/ 12 h 18"/>
                    <a:gd name="T6" fmla="*/ 12 w 12"/>
                    <a:gd name="T7" fmla="*/ 12 h 18"/>
                    <a:gd name="T8" fmla="*/ 12 w 12"/>
                    <a:gd name="T9" fmla="*/ 12 h 18"/>
                    <a:gd name="T10" fmla="*/ 12 w 12"/>
                    <a:gd name="T11" fmla="*/ 6 h 18"/>
                    <a:gd name="T12" fmla="*/ 12 w 12"/>
                    <a:gd name="T13" fmla="*/ 6 h 18"/>
                    <a:gd name="T14" fmla="*/ 6 w 12"/>
                    <a:gd name="T15" fmla="*/ 0 h 18"/>
                    <a:gd name="T16" fmla="*/ 6 w 12"/>
                    <a:gd name="T17" fmla="*/ 0 h 18"/>
                    <a:gd name="T18" fmla="*/ 6 w 12"/>
                    <a:gd name="T19" fmla="*/ 0 h 18"/>
                    <a:gd name="T20" fmla="*/ 0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6" y="12"/>
                      </a:lnTo>
                      <a:lnTo>
                        <a:pt x="12" y="12"/>
                      </a:lnTo>
                      <a:lnTo>
                        <a:pt x="12" y="6"/>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625" name="Freeform 269"/>
                <p:cNvSpPr>
                  <a:spLocks/>
                </p:cNvSpPr>
                <p:nvPr/>
              </p:nvSpPr>
              <p:spPr bwMode="auto">
                <a:xfrm>
                  <a:off x="1952" y="2819"/>
                  <a:ext cx="12" cy="18"/>
                </a:xfrm>
                <a:custGeom>
                  <a:avLst/>
                  <a:gdLst>
                    <a:gd name="T0" fmla="*/ 0 w 12"/>
                    <a:gd name="T1" fmla="*/ 12 h 18"/>
                    <a:gd name="T2" fmla="*/ 6 w 12"/>
                    <a:gd name="T3" fmla="*/ 18 h 18"/>
                    <a:gd name="T4" fmla="*/ 6 w 12"/>
                    <a:gd name="T5" fmla="*/ 12 h 18"/>
                    <a:gd name="T6" fmla="*/ 12 w 12"/>
                    <a:gd name="T7" fmla="*/ 12 h 18"/>
                    <a:gd name="T8" fmla="*/ 12 w 12"/>
                    <a:gd name="T9" fmla="*/ 12 h 18"/>
                    <a:gd name="T10" fmla="*/ 12 w 12"/>
                    <a:gd name="T11" fmla="*/ 6 h 18"/>
                    <a:gd name="T12" fmla="*/ 12 w 12"/>
                    <a:gd name="T13" fmla="*/ 6 h 18"/>
                    <a:gd name="T14" fmla="*/ 6 w 12"/>
                    <a:gd name="T15" fmla="*/ 0 h 18"/>
                    <a:gd name="T16" fmla="*/ 6 w 12"/>
                    <a:gd name="T17" fmla="*/ 0 h 18"/>
                    <a:gd name="T18" fmla="*/ 6 w 12"/>
                    <a:gd name="T19" fmla="*/ 0 h 18"/>
                    <a:gd name="T20" fmla="*/ 0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6" y="12"/>
                      </a:lnTo>
                      <a:lnTo>
                        <a:pt x="12" y="12"/>
                      </a:lnTo>
                      <a:lnTo>
                        <a:pt x="12" y="6"/>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626" name="Freeform 270"/>
                <p:cNvSpPr>
                  <a:spLocks/>
                </p:cNvSpPr>
                <p:nvPr/>
              </p:nvSpPr>
              <p:spPr bwMode="auto">
                <a:xfrm>
                  <a:off x="1940" y="2837"/>
                  <a:ext cx="18" cy="12"/>
                </a:xfrm>
                <a:custGeom>
                  <a:avLst/>
                  <a:gdLst>
                    <a:gd name="T0" fmla="*/ 6 w 18"/>
                    <a:gd name="T1" fmla="*/ 12 h 12"/>
                    <a:gd name="T2" fmla="*/ 12 w 18"/>
                    <a:gd name="T3" fmla="*/ 12 h 12"/>
                    <a:gd name="T4" fmla="*/ 12 w 18"/>
                    <a:gd name="T5" fmla="*/ 12 h 12"/>
                    <a:gd name="T6" fmla="*/ 12 w 18"/>
                    <a:gd name="T7" fmla="*/ 6 h 12"/>
                    <a:gd name="T8" fmla="*/ 12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2" y="6"/>
                      </a:lnTo>
                      <a:lnTo>
                        <a:pt x="18" y="6"/>
                      </a:lnTo>
                      <a:lnTo>
                        <a:pt x="12" y="0"/>
                      </a:lnTo>
                      <a:lnTo>
                        <a:pt x="6" y="0"/>
                      </a:lnTo>
                      <a:lnTo>
                        <a:pt x="0"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3627" name="Freeform 271"/>
                <p:cNvSpPr>
                  <a:spLocks/>
                </p:cNvSpPr>
                <p:nvPr/>
              </p:nvSpPr>
              <p:spPr bwMode="auto">
                <a:xfrm>
                  <a:off x="1940" y="2837"/>
                  <a:ext cx="18" cy="12"/>
                </a:xfrm>
                <a:custGeom>
                  <a:avLst/>
                  <a:gdLst>
                    <a:gd name="T0" fmla="*/ 6 w 18"/>
                    <a:gd name="T1" fmla="*/ 12 h 12"/>
                    <a:gd name="T2" fmla="*/ 12 w 18"/>
                    <a:gd name="T3" fmla="*/ 12 h 12"/>
                    <a:gd name="T4" fmla="*/ 12 w 18"/>
                    <a:gd name="T5" fmla="*/ 12 h 12"/>
                    <a:gd name="T6" fmla="*/ 12 w 18"/>
                    <a:gd name="T7" fmla="*/ 6 h 12"/>
                    <a:gd name="T8" fmla="*/ 12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2" y="6"/>
                      </a:lnTo>
                      <a:lnTo>
                        <a:pt x="18" y="6"/>
                      </a:lnTo>
                      <a:lnTo>
                        <a:pt x="12" y="0"/>
                      </a:lnTo>
                      <a:lnTo>
                        <a:pt x="6" y="0"/>
                      </a:lnTo>
                      <a:lnTo>
                        <a:pt x="0" y="0"/>
                      </a:lnTo>
                      <a:lnTo>
                        <a:pt x="0" y="6"/>
                      </a:lnTo>
                      <a:lnTo>
                        <a:pt x="6" y="12"/>
                      </a:lnTo>
                    </a:path>
                  </a:pathLst>
                </a:custGeom>
                <a:noFill/>
                <a:ln w="9525">
                  <a:solidFill>
                    <a:srgbClr val="000000"/>
                  </a:solidFill>
                  <a:round/>
                  <a:headEnd/>
                  <a:tailEnd/>
                </a:ln>
              </p:spPr>
              <p:txBody>
                <a:bodyPr tIns="91440" bIns="91440"/>
                <a:lstStyle/>
                <a:p>
                  <a:endParaRPr lang="en-US"/>
                </a:p>
              </p:txBody>
            </p:sp>
            <p:sp>
              <p:nvSpPr>
                <p:cNvPr id="13628" name="Freeform 272"/>
                <p:cNvSpPr>
                  <a:spLocks/>
                </p:cNvSpPr>
                <p:nvPr/>
              </p:nvSpPr>
              <p:spPr bwMode="auto">
                <a:xfrm>
                  <a:off x="1934" y="2849"/>
                  <a:ext cx="12" cy="12"/>
                </a:xfrm>
                <a:custGeom>
                  <a:avLst/>
                  <a:gdLst>
                    <a:gd name="T0" fmla="*/ 6 w 12"/>
                    <a:gd name="T1" fmla="*/ 12 h 12"/>
                    <a:gd name="T2" fmla="*/ 12 w 12"/>
                    <a:gd name="T3" fmla="*/ 12 h 12"/>
                    <a:gd name="T4" fmla="*/ 12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629" name="Freeform 273"/>
                <p:cNvSpPr>
                  <a:spLocks/>
                </p:cNvSpPr>
                <p:nvPr/>
              </p:nvSpPr>
              <p:spPr bwMode="auto">
                <a:xfrm>
                  <a:off x="1934" y="2849"/>
                  <a:ext cx="12" cy="12"/>
                </a:xfrm>
                <a:custGeom>
                  <a:avLst/>
                  <a:gdLst>
                    <a:gd name="T0" fmla="*/ 6 w 12"/>
                    <a:gd name="T1" fmla="*/ 12 h 12"/>
                    <a:gd name="T2" fmla="*/ 12 w 12"/>
                    <a:gd name="T3" fmla="*/ 12 h 12"/>
                    <a:gd name="T4" fmla="*/ 12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630" name="Freeform 274"/>
                <p:cNvSpPr>
                  <a:spLocks/>
                </p:cNvSpPr>
                <p:nvPr/>
              </p:nvSpPr>
              <p:spPr bwMode="auto">
                <a:xfrm>
                  <a:off x="1928" y="2867"/>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8" y="0"/>
                      </a:lnTo>
                      <a:lnTo>
                        <a:pt x="12" y="0"/>
                      </a:lnTo>
                      <a:lnTo>
                        <a:pt x="6"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3631" name="Freeform 275"/>
                <p:cNvSpPr>
                  <a:spLocks/>
                </p:cNvSpPr>
                <p:nvPr/>
              </p:nvSpPr>
              <p:spPr bwMode="auto">
                <a:xfrm>
                  <a:off x="1928" y="2867"/>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8" y="0"/>
                      </a:lnTo>
                      <a:lnTo>
                        <a:pt x="12" y="0"/>
                      </a:lnTo>
                      <a:lnTo>
                        <a:pt x="6" y="0"/>
                      </a:lnTo>
                      <a:lnTo>
                        <a:pt x="0" y="6"/>
                      </a:lnTo>
                      <a:lnTo>
                        <a:pt x="6" y="12"/>
                      </a:lnTo>
                    </a:path>
                  </a:pathLst>
                </a:custGeom>
                <a:noFill/>
                <a:ln w="9525">
                  <a:solidFill>
                    <a:srgbClr val="000000"/>
                  </a:solidFill>
                  <a:round/>
                  <a:headEnd/>
                  <a:tailEnd/>
                </a:ln>
              </p:spPr>
              <p:txBody>
                <a:bodyPr tIns="91440" bIns="91440"/>
                <a:lstStyle/>
                <a:p>
                  <a:endParaRPr lang="en-US"/>
                </a:p>
              </p:txBody>
            </p:sp>
            <p:sp>
              <p:nvSpPr>
                <p:cNvPr id="13632" name="Freeform 276"/>
                <p:cNvSpPr>
                  <a:spLocks/>
                </p:cNvSpPr>
                <p:nvPr/>
              </p:nvSpPr>
              <p:spPr bwMode="auto">
                <a:xfrm>
                  <a:off x="1928" y="2879"/>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12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8"/>
                      </a:moveTo>
                      <a:lnTo>
                        <a:pt x="12" y="12"/>
                      </a:lnTo>
                      <a:lnTo>
                        <a:pt x="12" y="6"/>
                      </a:lnTo>
                      <a:lnTo>
                        <a:pt x="12" y="0"/>
                      </a:lnTo>
                      <a:lnTo>
                        <a:pt x="6" y="0"/>
                      </a:lnTo>
                      <a:lnTo>
                        <a:pt x="0" y="0"/>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13633" name="Freeform 277"/>
                <p:cNvSpPr>
                  <a:spLocks/>
                </p:cNvSpPr>
                <p:nvPr/>
              </p:nvSpPr>
              <p:spPr bwMode="auto">
                <a:xfrm>
                  <a:off x="1928" y="2879"/>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12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6 w 12"/>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8"/>
                      </a:moveTo>
                      <a:lnTo>
                        <a:pt x="12" y="12"/>
                      </a:lnTo>
                      <a:lnTo>
                        <a:pt x="12" y="6"/>
                      </a:lnTo>
                      <a:lnTo>
                        <a:pt x="12" y="0"/>
                      </a:lnTo>
                      <a:lnTo>
                        <a:pt x="6" y="0"/>
                      </a:lnTo>
                      <a:lnTo>
                        <a:pt x="0" y="0"/>
                      </a:lnTo>
                      <a:lnTo>
                        <a:pt x="0" y="6"/>
                      </a:lnTo>
                      <a:lnTo>
                        <a:pt x="0" y="12"/>
                      </a:lnTo>
                      <a:lnTo>
                        <a:pt x="6" y="18"/>
                      </a:lnTo>
                    </a:path>
                  </a:pathLst>
                </a:custGeom>
                <a:noFill/>
                <a:ln w="9525">
                  <a:solidFill>
                    <a:srgbClr val="000000"/>
                  </a:solidFill>
                  <a:round/>
                  <a:headEnd/>
                  <a:tailEnd/>
                </a:ln>
              </p:spPr>
              <p:txBody>
                <a:bodyPr tIns="91440" bIns="91440"/>
                <a:lstStyle/>
                <a:p>
                  <a:endParaRPr lang="en-US"/>
                </a:p>
              </p:txBody>
            </p:sp>
            <p:sp>
              <p:nvSpPr>
                <p:cNvPr id="13634" name="Freeform 278"/>
                <p:cNvSpPr>
                  <a:spLocks/>
                </p:cNvSpPr>
                <p:nvPr/>
              </p:nvSpPr>
              <p:spPr bwMode="auto">
                <a:xfrm>
                  <a:off x="1928" y="2897"/>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635" name="Freeform 279"/>
                <p:cNvSpPr>
                  <a:spLocks/>
                </p:cNvSpPr>
                <p:nvPr/>
              </p:nvSpPr>
              <p:spPr bwMode="auto">
                <a:xfrm>
                  <a:off x="1928" y="2897"/>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636" name="Freeform 280"/>
                <p:cNvSpPr>
                  <a:spLocks/>
                </p:cNvSpPr>
                <p:nvPr/>
              </p:nvSpPr>
              <p:spPr bwMode="auto">
                <a:xfrm>
                  <a:off x="1928" y="2915"/>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637" name="Freeform 281"/>
                <p:cNvSpPr>
                  <a:spLocks/>
                </p:cNvSpPr>
                <p:nvPr/>
              </p:nvSpPr>
              <p:spPr bwMode="auto">
                <a:xfrm>
                  <a:off x="1928" y="2915"/>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638" name="Freeform 282"/>
                <p:cNvSpPr>
                  <a:spLocks/>
                </p:cNvSpPr>
                <p:nvPr/>
              </p:nvSpPr>
              <p:spPr bwMode="auto">
                <a:xfrm>
                  <a:off x="1928" y="2927"/>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2 w 18"/>
                    <a:gd name="T11" fmla="*/ 6 h 12"/>
                    <a:gd name="T12" fmla="*/ 12 w 18"/>
                    <a:gd name="T13" fmla="*/ 0 h 12"/>
                    <a:gd name="T14" fmla="*/ 6 w 18"/>
                    <a:gd name="T15" fmla="*/ 0 h 12"/>
                    <a:gd name="T16" fmla="*/ 6 w 18"/>
                    <a:gd name="T17" fmla="*/ 0 h 12"/>
                    <a:gd name="T18" fmla="*/ 0 w 18"/>
                    <a:gd name="T19" fmla="*/ 6 h 12"/>
                    <a:gd name="T20" fmla="*/ 0 w 18"/>
                    <a:gd name="T21" fmla="*/ 6 h 12"/>
                    <a:gd name="T22" fmla="*/ 0 w 18"/>
                    <a:gd name="T23" fmla="*/ 12 h 12"/>
                    <a:gd name="T24" fmla="*/ 0 w 18"/>
                    <a:gd name="T25" fmla="*/ 12 h 12"/>
                    <a:gd name="T26" fmla="*/ 0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12"/>
                      </a:lnTo>
                      <a:lnTo>
                        <a:pt x="18" y="6"/>
                      </a:lnTo>
                      <a:lnTo>
                        <a:pt x="12" y="6"/>
                      </a:lnTo>
                      <a:lnTo>
                        <a:pt x="12" y="0"/>
                      </a:lnTo>
                      <a:lnTo>
                        <a:pt x="6"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639" name="Freeform 283"/>
                <p:cNvSpPr>
                  <a:spLocks/>
                </p:cNvSpPr>
                <p:nvPr/>
              </p:nvSpPr>
              <p:spPr bwMode="auto">
                <a:xfrm>
                  <a:off x="1928" y="2927"/>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2 w 18"/>
                    <a:gd name="T11" fmla="*/ 6 h 12"/>
                    <a:gd name="T12" fmla="*/ 12 w 18"/>
                    <a:gd name="T13" fmla="*/ 0 h 12"/>
                    <a:gd name="T14" fmla="*/ 6 w 18"/>
                    <a:gd name="T15" fmla="*/ 0 h 12"/>
                    <a:gd name="T16" fmla="*/ 6 w 18"/>
                    <a:gd name="T17" fmla="*/ 0 h 12"/>
                    <a:gd name="T18" fmla="*/ 0 w 18"/>
                    <a:gd name="T19" fmla="*/ 6 h 12"/>
                    <a:gd name="T20" fmla="*/ 0 w 18"/>
                    <a:gd name="T21" fmla="*/ 6 h 12"/>
                    <a:gd name="T22" fmla="*/ 0 w 18"/>
                    <a:gd name="T23" fmla="*/ 12 h 12"/>
                    <a:gd name="T24" fmla="*/ 0 w 18"/>
                    <a:gd name="T25" fmla="*/ 12 h 12"/>
                    <a:gd name="T26" fmla="*/ 0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12"/>
                      </a:lnTo>
                      <a:lnTo>
                        <a:pt x="18" y="6"/>
                      </a:lnTo>
                      <a:lnTo>
                        <a:pt x="12" y="6"/>
                      </a:lnTo>
                      <a:lnTo>
                        <a:pt x="12" y="0"/>
                      </a:lnTo>
                      <a:lnTo>
                        <a:pt x="6"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640" name="Freeform 284"/>
                <p:cNvSpPr>
                  <a:spLocks/>
                </p:cNvSpPr>
                <p:nvPr/>
              </p:nvSpPr>
              <p:spPr bwMode="auto">
                <a:xfrm>
                  <a:off x="1934" y="2945"/>
                  <a:ext cx="12" cy="12"/>
                </a:xfrm>
                <a:custGeom>
                  <a:avLst/>
                  <a:gdLst>
                    <a:gd name="T0" fmla="*/ 12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12"/>
                      </a:ln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641" name="Freeform 285"/>
                <p:cNvSpPr>
                  <a:spLocks/>
                </p:cNvSpPr>
                <p:nvPr/>
              </p:nvSpPr>
              <p:spPr bwMode="auto">
                <a:xfrm>
                  <a:off x="1934" y="2945"/>
                  <a:ext cx="12" cy="12"/>
                </a:xfrm>
                <a:custGeom>
                  <a:avLst/>
                  <a:gdLst>
                    <a:gd name="T0" fmla="*/ 12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12"/>
                      </a:ln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642" name="Freeform 286"/>
                <p:cNvSpPr>
                  <a:spLocks/>
                </p:cNvSpPr>
                <p:nvPr/>
              </p:nvSpPr>
              <p:spPr bwMode="auto">
                <a:xfrm>
                  <a:off x="1940" y="2957"/>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6 w 12"/>
                    <a:gd name="T27" fmla="*/ 12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12" y="0"/>
                      </a:lnTo>
                      <a:lnTo>
                        <a:pt x="6" y="0"/>
                      </a:lnTo>
                      <a:lnTo>
                        <a:pt x="0" y="6"/>
                      </a:lnTo>
                      <a:lnTo>
                        <a:pt x="0" y="12"/>
                      </a:lnTo>
                      <a:lnTo>
                        <a:pt x="6"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13643" name="Freeform 287"/>
                <p:cNvSpPr>
                  <a:spLocks/>
                </p:cNvSpPr>
                <p:nvPr/>
              </p:nvSpPr>
              <p:spPr bwMode="auto">
                <a:xfrm>
                  <a:off x="1940" y="2957"/>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6 w 12"/>
                    <a:gd name="T27" fmla="*/ 12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12" y="0"/>
                      </a:lnTo>
                      <a:lnTo>
                        <a:pt x="6" y="0"/>
                      </a:lnTo>
                      <a:lnTo>
                        <a:pt x="0" y="6"/>
                      </a:lnTo>
                      <a:lnTo>
                        <a:pt x="0" y="12"/>
                      </a:lnTo>
                      <a:lnTo>
                        <a:pt x="6" y="12"/>
                      </a:lnTo>
                      <a:lnTo>
                        <a:pt x="6" y="18"/>
                      </a:lnTo>
                      <a:lnTo>
                        <a:pt x="12" y="12"/>
                      </a:lnTo>
                    </a:path>
                  </a:pathLst>
                </a:custGeom>
                <a:noFill/>
                <a:ln w="9525">
                  <a:solidFill>
                    <a:srgbClr val="000000"/>
                  </a:solidFill>
                  <a:round/>
                  <a:headEnd/>
                  <a:tailEnd/>
                </a:ln>
              </p:spPr>
              <p:txBody>
                <a:bodyPr tIns="91440" bIns="91440"/>
                <a:lstStyle/>
                <a:p>
                  <a:endParaRPr lang="en-US"/>
                </a:p>
              </p:txBody>
            </p:sp>
            <p:sp>
              <p:nvSpPr>
                <p:cNvPr id="13644" name="Freeform 288"/>
                <p:cNvSpPr>
                  <a:spLocks/>
                </p:cNvSpPr>
                <p:nvPr/>
              </p:nvSpPr>
              <p:spPr bwMode="auto">
                <a:xfrm>
                  <a:off x="1946" y="2975"/>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8" y="0"/>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645" name="Freeform 289"/>
                <p:cNvSpPr>
                  <a:spLocks/>
                </p:cNvSpPr>
                <p:nvPr/>
              </p:nvSpPr>
              <p:spPr bwMode="auto">
                <a:xfrm>
                  <a:off x="1946" y="2975"/>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8" y="0"/>
                      </a:lnTo>
                      <a:lnTo>
                        <a:pt x="12" y="0"/>
                      </a:lnTo>
                      <a:lnTo>
                        <a:pt x="6" y="0"/>
                      </a:lnTo>
                      <a:lnTo>
                        <a:pt x="0" y="0"/>
                      </a:lnTo>
                      <a:lnTo>
                        <a:pt x="0" y="6"/>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646" name="Freeform 290"/>
                <p:cNvSpPr>
                  <a:spLocks/>
                </p:cNvSpPr>
                <p:nvPr/>
              </p:nvSpPr>
              <p:spPr bwMode="auto">
                <a:xfrm>
                  <a:off x="1958" y="298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647" name="Freeform 291"/>
                <p:cNvSpPr>
                  <a:spLocks/>
                </p:cNvSpPr>
                <p:nvPr/>
              </p:nvSpPr>
              <p:spPr bwMode="auto">
                <a:xfrm>
                  <a:off x="1958" y="298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648" name="Freeform 292"/>
                <p:cNvSpPr>
                  <a:spLocks/>
                </p:cNvSpPr>
                <p:nvPr/>
              </p:nvSpPr>
              <p:spPr bwMode="auto">
                <a:xfrm>
                  <a:off x="1970" y="299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649" name="Freeform 293"/>
                <p:cNvSpPr>
                  <a:spLocks/>
                </p:cNvSpPr>
                <p:nvPr/>
              </p:nvSpPr>
              <p:spPr bwMode="auto">
                <a:xfrm>
                  <a:off x="1970" y="299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650" name="Freeform 294"/>
                <p:cNvSpPr>
                  <a:spLocks/>
                </p:cNvSpPr>
                <p:nvPr/>
              </p:nvSpPr>
              <p:spPr bwMode="auto">
                <a:xfrm>
                  <a:off x="1982" y="301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6"/>
                      </a:lnTo>
                      <a:close/>
                    </a:path>
                  </a:pathLst>
                </a:custGeom>
                <a:solidFill>
                  <a:srgbClr val="FFFF4B"/>
                </a:solidFill>
                <a:ln w="9525">
                  <a:noFill/>
                  <a:round/>
                  <a:headEnd/>
                  <a:tailEnd/>
                </a:ln>
              </p:spPr>
              <p:txBody>
                <a:bodyPr tIns="91440" bIns="91440"/>
                <a:lstStyle/>
                <a:p>
                  <a:endParaRPr lang="en-US"/>
                </a:p>
              </p:txBody>
            </p:sp>
            <p:sp>
              <p:nvSpPr>
                <p:cNvPr id="13651" name="Freeform 295"/>
                <p:cNvSpPr>
                  <a:spLocks/>
                </p:cNvSpPr>
                <p:nvPr/>
              </p:nvSpPr>
              <p:spPr bwMode="auto">
                <a:xfrm>
                  <a:off x="1982" y="301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6"/>
                      </a:lnTo>
                    </a:path>
                  </a:pathLst>
                </a:custGeom>
                <a:noFill/>
                <a:ln w="9525">
                  <a:solidFill>
                    <a:srgbClr val="000000"/>
                  </a:solidFill>
                  <a:round/>
                  <a:headEnd/>
                  <a:tailEnd/>
                </a:ln>
              </p:spPr>
              <p:txBody>
                <a:bodyPr tIns="91440" bIns="91440"/>
                <a:lstStyle/>
                <a:p>
                  <a:endParaRPr lang="en-US"/>
                </a:p>
              </p:txBody>
            </p:sp>
            <p:sp>
              <p:nvSpPr>
                <p:cNvPr id="13652" name="Freeform 296"/>
                <p:cNvSpPr>
                  <a:spLocks/>
                </p:cNvSpPr>
                <p:nvPr/>
              </p:nvSpPr>
              <p:spPr bwMode="auto">
                <a:xfrm>
                  <a:off x="1994" y="3017"/>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2" y="6"/>
                      </a:lnTo>
                      <a:lnTo>
                        <a:pt x="12" y="0"/>
                      </a:lnTo>
                      <a:lnTo>
                        <a:pt x="6"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653" name="Freeform 297"/>
                <p:cNvSpPr>
                  <a:spLocks/>
                </p:cNvSpPr>
                <p:nvPr/>
              </p:nvSpPr>
              <p:spPr bwMode="auto">
                <a:xfrm>
                  <a:off x="1994" y="3017"/>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2" y="6"/>
                      </a:lnTo>
                      <a:lnTo>
                        <a:pt x="12" y="0"/>
                      </a:lnTo>
                      <a:lnTo>
                        <a:pt x="6"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654" name="Freeform 298"/>
                <p:cNvSpPr>
                  <a:spLocks/>
                </p:cNvSpPr>
                <p:nvPr/>
              </p:nvSpPr>
              <p:spPr bwMode="auto">
                <a:xfrm>
                  <a:off x="2012" y="3023"/>
                  <a:ext cx="12" cy="18"/>
                </a:xfrm>
                <a:custGeom>
                  <a:avLst/>
                  <a:gdLst>
                    <a:gd name="T0" fmla="*/ 12 w 12"/>
                    <a:gd name="T1" fmla="*/ 12 h 18"/>
                    <a:gd name="T2" fmla="*/ 12 w 12"/>
                    <a:gd name="T3" fmla="*/ 12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0 w 12"/>
                    <a:gd name="T23" fmla="*/ 18 h 18"/>
                    <a:gd name="T24" fmla="*/ 0 w 12"/>
                    <a:gd name="T25" fmla="*/ 18 h 18"/>
                    <a:gd name="T26" fmla="*/ 6 w 12"/>
                    <a:gd name="T27" fmla="*/ 18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6" y="6"/>
                      </a:lnTo>
                      <a:lnTo>
                        <a:pt x="6" y="0"/>
                      </a:lnTo>
                      <a:lnTo>
                        <a:pt x="0" y="6"/>
                      </a:lnTo>
                      <a:lnTo>
                        <a:pt x="0" y="12"/>
                      </a:lnTo>
                      <a:lnTo>
                        <a:pt x="0" y="18"/>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13655" name="Freeform 299"/>
                <p:cNvSpPr>
                  <a:spLocks/>
                </p:cNvSpPr>
                <p:nvPr/>
              </p:nvSpPr>
              <p:spPr bwMode="auto">
                <a:xfrm>
                  <a:off x="2012" y="3023"/>
                  <a:ext cx="12" cy="18"/>
                </a:xfrm>
                <a:custGeom>
                  <a:avLst/>
                  <a:gdLst>
                    <a:gd name="T0" fmla="*/ 12 w 12"/>
                    <a:gd name="T1" fmla="*/ 12 h 18"/>
                    <a:gd name="T2" fmla="*/ 12 w 12"/>
                    <a:gd name="T3" fmla="*/ 12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0 w 12"/>
                    <a:gd name="T23" fmla="*/ 18 h 18"/>
                    <a:gd name="T24" fmla="*/ 0 w 12"/>
                    <a:gd name="T25" fmla="*/ 18 h 18"/>
                    <a:gd name="T26" fmla="*/ 6 w 12"/>
                    <a:gd name="T27" fmla="*/ 18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6" y="6"/>
                      </a:lnTo>
                      <a:lnTo>
                        <a:pt x="6" y="0"/>
                      </a:lnTo>
                      <a:lnTo>
                        <a:pt x="0" y="6"/>
                      </a:lnTo>
                      <a:lnTo>
                        <a:pt x="0" y="12"/>
                      </a:lnTo>
                      <a:lnTo>
                        <a:pt x="0" y="18"/>
                      </a:lnTo>
                      <a:lnTo>
                        <a:pt x="6" y="18"/>
                      </a:lnTo>
                      <a:lnTo>
                        <a:pt x="12" y="12"/>
                      </a:lnTo>
                    </a:path>
                  </a:pathLst>
                </a:custGeom>
                <a:noFill/>
                <a:ln w="9525">
                  <a:solidFill>
                    <a:srgbClr val="000000"/>
                  </a:solidFill>
                  <a:round/>
                  <a:headEnd/>
                  <a:tailEnd/>
                </a:ln>
              </p:spPr>
              <p:txBody>
                <a:bodyPr tIns="91440" bIns="91440"/>
                <a:lstStyle/>
                <a:p>
                  <a:endParaRPr lang="en-US"/>
                </a:p>
              </p:txBody>
            </p:sp>
            <p:sp>
              <p:nvSpPr>
                <p:cNvPr id="13656" name="Freeform 300"/>
                <p:cNvSpPr>
                  <a:spLocks/>
                </p:cNvSpPr>
                <p:nvPr/>
              </p:nvSpPr>
              <p:spPr bwMode="auto">
                <a:xfrm>
                  <a:off x="2024" y="3035"/>
                  <a:ext cx="12" cy="12"/>
                </a:xfrm>
                <a:custGeom>
                  <a:avLst/>
                  <a:gdLst>
                    <a:gd name="T0" fmla="*/ 12 w 12"/>
                    <a:gd name="T1" fmla="*/ 6 h 12"/>
                    <a:gd name="T2" fmla="*/ 12 w 12"/>
                    <a:gd name="T3" fmla="*/ 0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657" name="Freeform 301"/>
                <p:cNvSpPr>
                  <a:spLocks/>
                </p:cNvSpPr>
                <p:nvPr/>
              </p:nvSpPr>
              <p:spPr bwMode="auto">
                <a:xfrm>
                  <a:off x="2024" y="3035"/>
                  <a:ext cx="12" cy="12"/>
                </a:xfrm>
                <a:custGeom>
                  <a:avLst/>
                  <a:gdLst>
                    <a:gd name="T0" fmla="*/ 12 w 12"/>
                    <a:gd name="T1" fmla="*/ 6 h 12"/>
                    <a:gd name="T2" fmla="*/ 12 w 12"/>
                    <a:gd name="T3" fmla="*/ 0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658" name="Freeform 302"/>
                <p:cNvSpPr>
                  <a:spLocks/>
                </p:cNvSpPr>
                <p:nvPr/>
              </p:nvSpPr>
              <p:spPr bwMode="auto">
                <a:xfrm>
                  <a:off x="2042" y="3035"/>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6"/>
                      </a:lnTo>
                      <a:lnTo>
                        <a:pt x="6"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13659" name="Freeform 303"/>
                <p:cNvSpPr>
                  <a:spLocks/>
                </p:cNvSpPr>
                <p:nvPr/>
              </p:nvSpPr>
              <p:spPr bwMode="auto">
                <a:xfrm>
                  <a:off x="2042" y="3035"/>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6"/>
                      </a:lnTo>
                      <a:lnTo>
                        <a:pt x="6" y="0"/>
                      </a:lnTo>
                      <a:lnTo>
                        <a:pt x="0" y="6"/>
                      </a:lnTo>
                      <a:lnTo>
                        <a:pt x="0" y="12"/>
                      </a:lnTo>
                      <a:lnTo>
                        <a:pt x="6" y="18"/>
                      </a:lnTo>
                      <a:lnTo>
                        <a:pt x="12" y="12"/>
                      </a:lnTo>
                    </a:path>
                  </a:pathLst>
                </a:custGeom>
                <a:noFill/>
                <a:ln w="9525">
                  <a:solidFill>
                    <a:srgbClr val="000000"/>
                  </a:solidFill>
                  <a:round/>
                  <a:headEnd/>
                  <a:tailEnd/>
                </a:ln>
              </p:spPr>
              <p:txBody>
                <a:bodyPr tIns="91440" bIns="91440"/>
                <a:lstStyle/>
                <a:p>
                  <a:endParaRPr lang="en-US"/>
                </a:p>
              </p:txBody>
            </p:sp>
            <p:sp>
              <p:nvSpPr>
                <p:cNvPr id="13660" name="Freeform 304"/>
                <p:cNvSpPr>
                  <a:spLocks/>
                </p:cNvSpPr>
                <p:nvPr/>
              </p:nvSpPr>
              <p:spPr bwMode="auto">
                <a:xfrm>
                  <a:off x="1916" y="2747"/>
                  <a:ext cx="330" cy="312"/>
                </a:xfrm>
                <a:custGeom>
                  <a:avLst/>
                  <a:gdLst>
                    <a:gd name="T0" fmla="*/ 330 w 330"/>
                    <a:gd name="T1" fmla="*/ 168 h 312"/>
                    <a:gd name="T2" fmla="*/ 312 w 330"/>
                    <a:gd name="T3" fmla="*/ 90 h 312"/>
                    <a:gd name="T4" fmla="*/ 258 w 330"/>
                    <a:gd name="T5" fmla="*/ 30 h 312"/>
                    <a:gd name="T6" fmla="*/ 180 w 330"/>
                    <a:gd name="T7" fmla="*/ 0 h 312"/>
                    <a:gd name="T8" fmla="*/ 180 w 330"/>
                    <a:gd name="T9" fmla="*/ 0 h 312"/>
                    <a:gd name="T10" fmla="*/ 96 w 330"/>
                    <a:gd name="T11" fmla="*/ 18 h 312"/>
                    <a:gd name="T12" fmla="*/ 30 w 330"/>
                    <a:gd name="T13" fmla="*/ 72 h 312"/>
                    <a:gd name="T14" fmla="*/ 0 w 330"/>
                    <a:gd name="T15" fmla="*/ 144 h 312"/>
                    <a:gd name="T16" fmla="*/ 0 w 330"/>
                    <a:gd name="T17" fmla="*/ 144 h 312"/>
                    <a:gd name="T18" fmla="*/ 18 w 330"/>
                    <a:gd name="T19" fmla="*/ 228 h 312"/>
                    <a:gd name="T20" fmla="*/ 72 w 330"/>
                    <a:gd name="T21" fmla="*/ 288 h 312"/>
                    <a:gd name="T22" fmla="*/ 156 w 330"/>
                    <a:gd name="T23" fmla="*/ 312 h 312"/>
                    <a:gd name="T24" fmla="*/ 156 w 330"/>
                    <a:gd name="T25" fmla="*/ 312 h 312"/>
                    <a:gd name="T26" fmla="*/ 240 w 330"/>
                    <a:gd name="T27" fmla="*/ 300 h 312"/>
                    <a:gd name="T28" fmla="*/ 306 w 330"/>
                    <a:gd name="T29" fmla="*/ 246 h 312"/>
                    <a:gd name="T30" fmla="*/ 330 w 330"/>
                    <a:gd name="T31" fmla="*/ 168 h 312"/>
                    <a:gd name="T32" fmla="*/ 330 w 330"/>
                    <a:gd name="T33" fmla="*/ 168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2"/>
                    <a:gd name="T53" fmla="*/ 330 w 330"/>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2">
                      <a:moveTo>
                        <a:pt x="330" y="168"/>
                      </a:moveTo>
                      <a:lnTo>
                        <a:pt x="312" y="90"/>
                      </a:lnTo>
                      <a:lnTo>
                        <a:pt x="258" y="30"/>
                      </a:lnTo>
                      <a:lnTo>
                        <a:pt x="180" y="0"/>
                      </a:lnTo>
                      <a:lnTo>
                        <a:pt x="96" y="18"/>
                      </a:lnTo>
                      <a:lnTo>
                        <a:pt x="30" y="72"/>
                      </a:lnTo>
                      <a:lnTo>
                        <a:pt x="0" y="144"/>
                      </a:lnTo>
                      <a:lnTo>
                        <a:pt x="18" y="228"/>
                      </a:lnTo>
                      <a:lnTo>
                        <a:pt x="72" y="288"/>
                      </a:lnTo>
                      <a:lnTo>
                        <a:pt x="156" y="312"/>
                      </a:lnTo>
                      <a:lnTo>
                        <a:pt x="240" y="300"/>
                      </a:lnTo>
                      <a:lnTo>
                        <a:pt x="306" y="246"/>
                      </a:lnTo>
                      <a:lnTo>
                        <a:pt x="330" y="168"/>
                      </a:lnTo>
                      <a:close/>
                    </a:path>
                  </a:pathLst>
                </a:custGeom>
                <a:solidFill>
                  <a:srgbClr val="D9F1F6"/>
                </a:solidFill>
                <a:ln w="9525">
                  <a:noFill/>
                  <a:round/>
                  <a:headEnd/>
                  <a:tailEnd/>
                </a:ln>
              </p:spPr>
              <p:txBody>
                <a:bodyPr tIns="91440" bIns="91440"/>
                <a:lstStyle/>
                <a:p>
                  <a:endParaRPr lang="en-US"/>
                </a:p>
              </p:txBody>
            </p:sp>
            <p:sp>
              <p:nvSpPr>
                <p:cNvPr id="13661" name="Freeform 305"/>
                <p:cNvSpPr>
                  <a:spLocks/>
                </p:cNvSpPr>
                <p:nvPr/>
              </p:nvSpPr>
              <p:spPr bwMode="auto">
                <a:xfrm>
                  <a:off x="1916" y="2747"/>
                  <a:ext cx="330" cy="312"/>
                </a:xfrm>
                <a:custGeom>
                  <a:avLst/>
                  <a:gdLst>
                    <a:gd name="T0" fmla="*/ 330 w 330"/>
                    <a:gd name="T1" fmla="*/ 168 h 312"/>
                    <a:gd name="T2" fmla="*/ 312 w 330"/>
                    <a:gd name="T3" fmla="*/ 90 h 312"/>
                    <a:gd name="T4" fmla="*/ 258 w 330"/>
                    <a:gd name="T5" fmla="*/ 30 h 312"/>
                    <a:gd name="T6" fmla="*/ 180 w 330"/>
                    <a:gd name="T7" fmla="*/ 0 h 312"/>
                    <a:gd name="T8" fmla="*/ 180 w 330"/>
                    <a:gd name="T9" fmla="*/ 0 h 312"/>
                    <a:gd name="T10" fmla="*/ 96 w 330"/>
                    <a:gd name="T11" fmla="*/ 18 h 312"/>
                    <a:gd name="T12" fmla="*/ 30 w 330"/>
                    <a:gd name="T13" fmla="*/ 72 h 312"/>
                    <a:gd name="T14" fmla="*/ 0 w 330"/>
                    <a:gd name="T15" fmla="*/ 144 h 312"/>
                    <a:gd name="T16" fmla="*/ 0 w 330"/>
                    <a:gd name="T17" fmla="*/ 144 h 312"/>
                    <a:gd name="T18" fmla="*/ 18 w 330"/>
                    <a:gd name="T19" fmla="*/ 228 h 312"/>
                    <a:gd name="T20" fmla="*/ 72 w 330"/>
                    <a:gd name="T21" fmla="*/ 288 h 312"/>
                    <a:gd name="T22" fmla="*/ 156 w 330"/>
                    <a:gd name="T23" fmla="*/ 312 h 312"/>
                    <a:gd name="T24" fmla="*/ 156 w 330"/>
                    <a:gd name="T25" fmla="*/ 312 h 312"/>
                    <a:gd name="T26" fmla="*/ 240 w 330"/>
                    <a:gd name="T27" fmla="*/ 300 h 312"/>
                    <a:gd name="T28" fmla="*/ 306 w 330"/>
                    <a:gd name="T29" fmla="*/ 246 h 312"/>
                    <a:gd name="T30" fmla="*/ 330 w 330"/>
                    <a:gd name="T31" fmla="*/ 168 h 312"/>
                    <a:gd name="T32" fmla="*/ 330 w 330"/>
                    <a:gd name="T33" fmla="*/ 168 h 312"/>
                    <a:gd name="T34" fmla="*/ 330 w 330"/>
                    <a:gd name="T35" fmla="*/ 168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312"/>
                    <a:gd name="T56" fmla="*/ 330 w 330"/>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312">
                      <a:moveTo>
                        <a:pt x="330" y="168"/>
                      </a:moveTo>
                      <a:lnTo>
                        <a:pt x="312" y="90"/>
                      </a:lnTo>
                      <a:lnTo>
                        <a:pt x="258" y="30"/>
                      </a:lnTo>
                      <a:lnTo>
                        <a:pt x="180" y="0"/>
                      </a:lnTo>
                      <a:lnTo>
                        <a:pt x="96" y="18"/>
                      </a:lnTo>
                      <a:lnTo>
                        <a:pt x="30" y="72"/>
                      </a:lnTo>
                      <a:lnTo>
                        <a:pt x="0" y="144"/>
                      </a:lnTo>
                      <a:lnTo>
                        <a:pt x="18" y="228"/>
                      </a:lnTo>
                      <a:lnTo>
                        <a:pt x="72" y="288"/>
                      </a:lnTo>
                      <a:lnTo>
                        <a:pt x="156" y="312"/>
                      </a:lnTo>
                      <a:lnTo>
                        <a:pt x="240" y="300"/>
                      </a:lnTo>
                      <a:lnTo>
                        <a:pt x="306" y="246"/>
                      </a:lnTo>
                      <a:lnTo>
                        <a:pt x="330" y="168"/>
                      </a:lnTo>
                    </a:path>
                  </a:pathLst>
                </a:custGeom>
                <a:noFill/>
                <a:ln w="9525">
                  <a:solidFill>
                    <a:srgbClr val="000000"/>
                  </a:solidFill>
                  <a:round/>
                  <a:headEnd/>
                  <a:tailEnd/>
                </a:ln>
              </p:spPr>
              <p:txBody>
                <a:bodyPr tIns="91440" bIns="91440"/>
                <a:lstStyle/>
                <a:p>
                  <a:endParaRPr lang="en-US"/>
                </a:p>
              </p:txBody>
            </p:sp>
            <p:sp>
              <p:nvSpPr>
                <p:cNvPr id="13662" name="Freeform 306"/>
                <p:cNvSpPr>
                  <a:spLocks/>
                </p:cNvSpPr>
                <p:nvPr/>
              </p:nvSpPr>
              <p:spPr bwMode="auto">
                <a:xfrm>
                  <a:off x="1868" y="2867"/>
                  <a:ext cx="24" cy="48"/>
                </a:xfrm>
                <a:custGeom>
                  <a:avLst/>
                  <a:gdLst>
                    <a:gd name="T0" fmla="*/ 24 w 24"/>
                    <a:gd name="T1" fmla="*/ 24 h 48"/>
                    <a:gd name="T2" fmla="*/ 24 w 24"/>
                    <a:gd name="T3" fmla="*/ 12 h 48"/>
                    <a:gd name="T4" fmla="*/ 18 w 24"/>
                    <a:gd name="T5" fmla="*/ 6 h 48"/>
                    <a:gd name="T6" fmla="*/ 12 w 24"/>
                    <a:gd name="T7" fmla="*/ 0 h 48"/>
                    <a:gd name="T8" fmla="*/ 12 w 24"/>
                    <a:gd name="T9" fmla="*/ 0 h 48"/>
                    <a:gd name="T10" fmla="*/ 6 w 24"/>
                    <a:gd name="T11" fmla="*/ 6 h 48"/>
                    <a:gd name="T12" fmla="*/ 0 w 24"/>
                    <a:gd name="T13" fmla="*/ 12 h 48"/>
                    <a:gd name="T14" fmla="*/ 0 w 24"/>
                    <a:gd name="T15" fmla="*/ 24 h 48"/>
                    <a:gd name="T16" fmla="*/ 0 w 24"/>
                    <a:gd name="T17" fmla="*/ 24 h 48"/>
                    <a:gd name="T18" fmla="*/ 0 w 24"/>
                    <a:gd name="T19" fmla="*/ 36 h 48"/>
                    <a:gd name="T20" fmla="*/ 6 w 24"/>
                    <a:gd name="T21" fmla="*/ 48 h 48"/>
                    <a:gd name="T22" fmla="*/ 12 w 24"/>
                    <a:gd name="T23" fmla="*/ 48 h 48"/>
                    <a:gd name="T24" fmla="*/ 12 w 24"/>
                    <a:gd name="T25" fmla="*/ 48 h 48"/>
                    <a:gd name="T26" fmla="*/ 18 w 24"/>
                    <a:gd name="T27" fmla="*/ 48 h 48"/>
                    <a:gd name="T28" fmla="*/ 18 w 24"/>
                    <a:gd name="T29" fmla="*/ 36 h 48"/>
                    <a:gd name="T30" fmla="*/ 24 w 24"/>
                    <a:gd name="T31" fmla="*/ 24 h 48"/>
                    <a:gd name="T32" fmla="*/ 24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24"/>
                      </a:moveTo>
                      <a:lnTo>
                        <a:pt x="24" y="12"/>
                      </a:lnTo>
                      <a:lnTo>
                        <a:pt x="18" y="6"/>
                      </a:lnTo>
                      <a:lnTo>
                        <a:pt x="12" y="0"/>
                      </a:lnTo>
                      <a:lnTo>
                        <a:pt x="6" y="6"/>
                      </a:lnTo>
                      <a:lnTo>
                        <a:pt x="0" y="12"/>
                      </a:lnTo>
                      <a:lnTo>
                        <a:pt x="0" y="24"/>
                      </a:lnTo>
                      <a:lnTo>
                        <a:pt x="0" y="36"/>
                      </a:lnTo>
                      <a:lnTo>
                        <a:pt x="6" y="48"/>
                      </a:lnTo>
                      <a:lnTo>
                        <a:pt x="12" y="48"/>
                      </a:lnTo>
                      <a:lnTo>
                        <a:pt x="18" y="48"/>
                      </a:lnTo>
                      <a:lnTo>
                        <a:pt x="18" y="36"/>
                      </a:lnTo>
                      <a:lnTo>
                        <a:pt x="24" y="24"/>
                      </a:lnTo>
                      <a:close/>
                    </a:path>
                  </a:pathLst>
                </a:custGeom>
                <a:solidFill>
                  <a:srgbClr val="FA8086"/>
                </a:solidFill>
                <a:ln w="9525">
                  <a:noFill/>
                  <a:round/>
                  <a:headEnd/>
                  <a:tailEnd/>
                </a:ln>
              </p:spPr>
              <p:txBody>
                <a:bodyPr tIns="91440" bIns="91440"/>
                <a:lstStyle/>
                <a:p>
                  <a:endParaRPr lang="en-US"/>
                </a:p>
              </p:txBody>
            </p:sp>
            <p:sp>
              <p:nvSpPr>
                <p:cNvPr id="13663" name="Freeform 307"/>
                <p:cNvSpPr>
                  <a:spLocks/>
                </p:cNvSpPr>
                <p:nvPr/>
              </p:nvSpPr>
              <p:spPr bwMode="auto">
                <a:xfrm>
                  <a:off x="1898" y="2885"/>
                  <a:ext cx="18" cy="12"/>
                </a:xfrm>
                <a:custGeom>
                  <a:avLst/>
                  <a:gdLst>
                    <a:gd name="T0" fmla="*/ 18 w 18"/>
                    <a:gd name="T1" fmla="*/ 6 h 12"/>
                    <a:gd name="T2" fmla="*/ 0 w 18"/>
                    <a:gd name="T3" fmla="*/ 0 h 12"/>
                    <a:gd name="T4" fmla="*/ 0 w 18"/>
                    <a:gd name="T5" fmla="*/ 12 h 12"/>
                    <a:gd name="T6" fmla="*/ 18 w 18"/>
                    <a:gd name="T7" fmla="*/ 12 h 12"/>
                    <a:gd name="T8" fmla="*/ 18 w 18"/>
                    <a:gd name="T9" fmla="*/ 6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6"/>
                      </a:moveTo>
                      <a:lnTo>
                        <a:pt x="0" y="0"/>
                      </a:lnTo>
                      <a:lnTo>
                        <a:pt x="0" y="12"/>
                      </a:lnTo>
                      <a:lnTo>
                        <a:pt x="18" y="12"/>
                      </a:lnTo>
                      <a:lnTo>
                        <a:pt x="18" y="6"/>
                      </a:lnTo>
                      <a:close/>
                    </a:path>
                  </a:pathLst>
                </a:custGeom>
                <a:solidFill>
                  <a:srgbClr val="FA8086"/>
                </a:solidFill>
                <a:ln w="9525">
                  <a:noFill/>
                  <a:round/>
                  <a:headEnd/>
                  <a:tailEnd/>
                </a:ln>
              </p:spPr>
              <p:txBody>
                <a:bodyPr tIns="91440" bIns="91440"/>
                <a:lstStyle/>
                <a:p>
                  <a:endParaRPr lang="en-US"/>
                </a:p>
              </p:txBody>
            </p:sp>
            <p:sp>
              <p:nvSpPr>
                <p:cNvPr id="13664" name="Line 308"/>
                <p:cNvSpPr>
                  <a:spLocks noChangeShapeType="1"/>
                </p:cNvSpPr>
                <p:nvPr/>
              </p:nvSpPr>
              <p:spPr bwMode="auto">
                <a:xfrm>
                  <a:off x="1886" y="2891"/>
                  <a:ext cx="12" cy="1"/>
                </a:xfrm>
                <a:prstGeom prst="line">
                  <a:avLst/>
                </a:prstGeom>
                <a:noFill/>
                <a:ln w="19050">
                  <a:solidFill>
                    <a:srgbClr val="FA8086"/>
                  </a:solidFill>
                  <a:round/>
                  <a:headEnd/>
                  <a:tailEnd/>
                </a:ln>
              </p:spPr>
              <p:txBody>
                <a:bodyPr tIns="91440" bIns="91440"/>
                <a:lstStyle/>
                <a:p>
                  <a:endParaRPr lang="en-US"/>
                </a:p>
              </p:txBody>
            </p:sp>
            <p:sp>
              <p:nvSpPr>
                <p:cNvPr id="13665" name="Freeform 309"/>
                <p:cNvSpPr>
                  <a:spLocks/>
                </p:cNvSpPr>
                <p:nvPr/>
              </p:nvSpPr>
              <p:spPr bwMode="auto">
                <a:xfrm>
                  <a:off x="1874" y="2945"/>
                  <a:ext cx="30" cy="48"/>
                </a:xfrm>
                <a:custGeom>
                  <a:avLst/>
                  <a:gdLst>
                    <a:gd name="T0" fmla="*/ 24 w 30"/>
                    <a:gd name="T1" fmla="*/ 18 h 48"/>
                    <a:gd name="T2" fmla="*/ 18 w 30"/>
                    <a:gd name="T3" fmla="*/ 6 h 48"/>
                    <a:gd name="T4" fmla="*/ 12 w 30"/>
                    <a:gd name="T5" fmla="*/ 0 h 48"/>
                    <a:gd name="T6" fmla="*/ 6 w 30"/>
                    <a:gd name="T7" fmla="*/ 0 h 48"/>
                    <a:gd name="T8" fmla="*/ 6 w 30"/>
                    <a:gd name="T9" fmla="*/ 0 h 48"/>
                    <a:gd name="T10" fmla="*/ 0 w 30"/>
                    <a:gd name="T11" fmla="*/ 6 h 48"/>
                    <a:gd name="T12" fmla="*/ 0 w 30"/>
                    <a:gd name="T13" fmla="*/ 12 h 48"/>
                    <a:gd name="T14" fmla="*/ 6 w 30"/>
                    <a:gd name="T15" fmla="*/ 24 h 48"/>
                    <a:gd name="T16" fmla="*/ 6 w 30"/>
                    <a:gd name="T17" fmla="*/ 24 h 48"/>
                    <a:gd name="T18" fmla="*/ 12 w 30"/>
                    <a:gd name="T19" fmla="*/ 36 h 48"/>
                    <a:gd name="T20" fmla="*/ 18 w 30"/>
                    <a:gd name="T21" fmla="*/ 42 h 48"/>
                    <a:gd name="T22" fmla="*/ 24 w 30"/>
                    <a:gd name="T23" fmla="*/ 48 h 48"/>
                    <a:gd name="T24" fmla="*/ 24 w 30"/>
                    <a:gd name="T25" fmla="*/ 48 h 48"/>
                    <a:gd name="T26" fmla="*/ 30 w 30"/>
                    <a:gd name="T27" fmla="*/ 42 h 48"/>
                    <a:gd name="T28" fmla="*/ 30 w 30"/>
                    <a:gd name="T29" fmla="*/ 30 h 48"/>
                    <a:gd name="T30" fmla="*/ 24 w 30"/>
                    <a:gd name="T31" fmla="*/ 18 h 48"/>
                    <a:gd name="T32" fmla="*/ 24 w 30"/>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4" y="18"/>
                      </a:moveTo>
                      <a:lnTo>
                        <a:pt x="18" y="6"/>
                      </a:lnTo>
                      <a:lnTo>
                        <a:pt x="12" y="0"/>
                      </a:lnTo>
                      <a:lnTo>
                        <a:pt x="6" y="0"/>
                      </a:lnTo>
                      <a:lnTo>
                        <a:pt x="0" y="6"/>
                      </a:lnTo>
                      <a:lnTo>
                        <a:pt x="0" y="12"/>
                      </a:lnTo>
                      <a:lnTo>
                        <a:pt x="6" y="24"/>
                      </a:lnTo>
                      <a:lnTo>
                        <a:pt x="12" y="36"/>
                      </a:lnTo>
                      <a:lnTo>
                        <a:pt x="18" y="42"/>
                      </a:lnTo>
                      <a:lnTo>
                        <a:pt x="24" y="48"/>
                      </a:lnTo>
                      <a:lnTo>
                        <a:pt x="30" y="42"/>
                      </a:lnTo>
                      <a:lnTo>
                        <a:pt x="30" y="30"/>
                      </a:lnTo>
                      <a:lnTo>
                        <a:pt x="24" y="18"/>
                      </a:lnTo>
                      <a:close/>
                    </a:path>
                  </a:pathLst>
                </a:custGeom>
                <a:solidFill>
                  <a:srgbClr val="FA8086"/>
                </a:solidFill>
                <a:ln w="9525">
                  <a:noFill/>
                  <a:round/>
                  <a:headEnd/>
                  <a:tailEnd/>
                </a:ln>
              </p:spPr>
              <p:txBody>
                <a:bodyPr tIns="91440" bIns="91440"/>
                <a:lstStyle/>
                <a:p>
                  <a:endParaRPr lang="en-US"/>
                </a:p>
              </p:txBody>
            </p:sp>
            <p:sp>
              <p:nvSpPr>
                <p:cNvPr id="13666" name="Freeform 310"/>
                <p:cNvSpPr>
                  <a:spLocks/>
                </p:cNvSpPr>
                <p:nvPr/>
              </p:nvSpPr>
              <p:spPr bwMode="auto">
                <a:xfrm>
                  <a:off x="1904" y="2951"/>
                  <a:ext cx="24" cy="12"/>
                </a:xfrm>
                <a:custGeom>
                  <a:avLst/>
                  <a:gdLst>
                    <a:gd name="T0" fmla="*/ 18 w 24"/>
                    <a:gd name="T1" fmla="*/ 0 h 12"/>
                    <a:gd name="T2" fmla="*/ 0 w 24"/>
                    <a:gd name="T3" fmla="*/ 6 h 12"/>
                    <a:gd name="T4" fmla="*/ 6 w 24"/>
                    <a:gd name="T5" fmla="*/ 12 h 12"/>
                    <a:gd name="T6" fmla="*/ 24 w 24"/>
                    <a:gd name="T7" fmla="*/ 6 h 12"/>
                    <a:gd name="T8" fmla="*/ 18 w 24"/>
                    <a:gd name="T9" fmla="*/ 0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18" y="0"/>
                      </a:moveTo>
                      <a:lnTo>
                        <a:pt x="0" y="6"/>
                      </a:lnTo>
                      <a:lnTo>
                        <a:pt x="6" y="12"/>
                      </a:lnTo>
                      <a:lnTo>
                        <a:pt x="24" y="6"/>
                      </a:lnTo>
                      <a:lnTo>
                        <a:pt x="18" y="0"/>
                      </a:lnTo>
                      <a:close/>
                    </a:path>
                  </a:pathLst>
                </a:custGeom>
                <a:solidFill>
                  <a:srgbClr val="FA8086"/>
                </a:solidFill>
                <a:ln w="9525">
                  <a:noFill/>
                  <a:round/>
                  <a:headEnd/>
                  <a:tailEnd/>
                </a:ln>
              </p:spPr>
              <p:txBody>
                <a:bodyPr tIns="91440" bIns="91440"/>
                <a:lstStyle/>
                <a:p>
                  <a:endParaRPr lang="en-US"/>
                </a:p>
              </p:txBody>
            </p:sp>
            <p:sp>
              <p:nvSpPr>
                <p:cNvPr id="13667" name="Line 311"/>
                <p:cNvSpPr>
                  <a:spLocks noChangeShapeType="1"/>
                </p:cNvSpPr>
                <p:nvPr/>
              </p:nvSpPr>
              <p:spPr bwMode="auto">
                <a:xfrm>
                  <a:off x="1898" y="2963"/>
                  <a:ext cx="6" cy="1"/>
                </a:xfrm>
                <a:prstGeom prst="line">
                  <a:avLst/>
                </a:prstGeom>
                <a:noFill/>
                <a:ln w="19050">
                  <a:solidFill>
                    <a:srgbClr val="FA8086"/>
                  </a:solidFill>
                  <a:round/>
                  <a:headEnd/>
                  <a:tailEnd/>
                </a:ln>
              </p:spPr>
              <p:txBody>
                <a:bodyPr tIns="91440" bIns="91440"/>
                <a:lstStyle/>
                <a:p>
                  <a:endParaRPr lang="en-US"/>
                </a:p>
              </p:txBody>
            </p:sp>
            <p:sp>
              <p:nvSpPr>
                <p:cNvPr id="13668" name="Freeform 312"/>
                <p:cNvSpPr>
                  <a:spLocks/>
                </p:cNvSpPr>
                <p:nvPr/>
              </p:nvSpPr>
              <p:spPr bwMode="auto">
                <a:xfrm>
                  <a:off x="1910" y="3017"/>
                  <a:ext cx="36" cy="36"/>
                </a:xfrm>
                <a:custGeom>
                  <a:avLst/>
                  <a:gdLst>
                    <a:gd name="T0" fmla="*/ 24 w 36"/>
                    <a:gd name="T1" fmla="*/ 12 h 36"/>
                    <a:gd name="T2" fmla="*/ 18 w 36"/>
                    <a:gd name="T3" fmla="*/ 0 h 36"/>
                    <a:gd name="T4" fmla="*/ 6 w 36"/>
                    <a:gd name="T5" fmla="*/ 0 h 36"/>
                    <a:gd name="T6" fmla="*/ 0 w 36"/>
                    <a:gd name="T7" fmla="*/ 0 h 36"/>
                    <a:gd name="T8" fmla="*/ 0 w 36"/>
                    <a:gd name="T9" fmla="*/ 0 h 36"/>
                    <a:gd name="T10" fmla="*/ 0 w 36"/>
                    <a:gd name="T11" fmla="*/ 6 h 36"/>
                    <a:gd name="T12" fmla="*/ 0 w 36"/>
                    <a:gd name="T13" fmla="*/ 12 h 36"/>
                    <a:gd name="T14" fmla="*/ 12 w 36"/>
                    <a:gd name="T15" fmla="*/ 24 h 36"/>
                    <a:gd name="T16" fmla="*/ 12 w 36"/>
                    <a:gd name="T17" fmla="*/ 24 h 36"/>
                    <a:gd name="T18" fmla="*/ 18 w 36"/>
                    <a:gd name="T19" fmla="*/ 30 h 36"/>
                    <a:gd name="T20" fmla="*/ 30 w 36"/>
                    <a:gd name="T21" fmla="*/ 36 h 36"/>
                    <a:gd name="T22" fmla="*/ 36 w 36"/>
                    <a:gd name="T23" fmla="*/ 36 h 36"/>
                    <a:gd name="T24" fmla="*/ 36 w 36"/>
                    <a:gd name="T25" fmla="*/ 36 h 36"/>
                    <a:gd name="T26" fmla="*/ 36 w 36"/>
                    <a:gd name="T27" fmla="*/ 30 h 36"/>
                    <a:gd name="T28" fmla="*/ 36 w 36"/>
                    <a:gd name="T29" fmla="*/ 18 h 36"/>
                    <a:gd name="T30" fmla="*/ 24 w 36"/>
                    <a:gd name="T31" fmla="*/ 12 h 36"/>
                    <a:gd name="T32" fmla="*/ 24 w 36"/>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24" y="12"/>
                      </a:moveTo>
                      <a:lnTo>
                        <a:pt x="18" y="0"/>
                      </a:lnTo>
                      <a:lnTo>
                        <a:pt x="6" y="0"/>
                      </a:lnTo>
                      <a:lnTo>
                        <a:pt x="0" y="0"/>
                      </a:lnTo>
                      <a:lnTo>
                        <a:pt x="0" y="6"/>
                      </a:lnTo>
                      <a:lnTo>
                        <a:pt x="0" y="12"/>
                      </a:lnTo>
                      <a:lnTo>
                        <a:pt x="12" y="24"/>
                      </a:lnTo>
                      <a:lnTo>
                        <a:pt x="18" y="30"/>
                      </a:lnTo>
                      <a:lnTo>
                        <a:pt x="30" y="36"/>
                      </a:lnTo>
                      <a:lnTo>
                        <a:pt x="36" y="36"/>
                      </a:lnTo>
                      <a:lnTo>
                        <a:pt x="36" y="30"/>
                      </a:lnTo>
                      <a:lnTo>
                        <a:pt x="36" y="18"/>
                      </a:lnTo>
                      <a:lnTo>
                        <a:pt x="24" y="12"/>
                      </a:lnTo>
                      <a:close/>
                    </a:path>
                  </a:pathLst>
                </a:custGeom>
                <a:solidFill>
                  <a:srgbClr val="FA8086"/>
                </a:solidFill>
                <a:ln w="9525">
                  <a:noFill/>
                  <a:round/>
                  <a:headEnd/>
                  <a:tailEnd/>
                </a:ln>
              </p:spPr>
              <p:txBody>
                <a:bodyPr tIns="91440" bIns="91440"/>
                <a:lstStyle/>
                <a:p>
                  <a:endParaRPr lang="en-US"/>
                </a:p>
              </p:txBody>
            </p:sp>
            <p:sp>
              <p:nvSpPr>
                <p:cNvPr id="13669" name="Freeform 313"/>
                <p:cNvSpPr>
                  <a:spLocks/>
                </p:cNvSpPr>
                <p:nvPr/>
              </p:nvSpPr>
              <p:spPr bwMode="auto">
                <a:xfrm>
                  <a:off x="1940" y="3005"/>
                  <a:ext cx="18" cy="18"/>
                </a:xfrm>
                <a:custGeom>
                  <a:avLst/>
                  <a:gdLst>
                    <a:gd name="T0" fmla="*/ 12 w 18"/>
                    <a:gd name="T1" fmla="*/ 0 h 18"/>
                    <a:gd name="T2" fmla="*/ 0 w 18"/>
                    <a:gd name="T3" fmla="*/ 12 h 18"/>
                    <a:gd name="T4" fmla="*/ 6 w 18"/>
                    <a:gd name="T5" fmla="*/ 18 h 18"/>
                    <a:gd name="T6" fmla="*/ 18 w 18"/>
                    <a:gd name="T7" fmla="*/ 6 h 18"/>
                    <a:gd name="T8" fmla="*/ 12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0"/>
                      </a:moveTo>
                      <a:lnTo>
                        <a:pt x="0" y="12"/>
                      </a:lnTo>
                      <a:lnTo>
                        <a:pt x="6" y="18"/>
                      </a:lnTo>
                      <a:lnTo>
                        <a:pt x="18" y="6"/>
                      </a:lnTo>
                      <a:lnTo>
                        <a:pt x="12" y="0"/>
                      </a:lnTo>
                      <a:close/>
                    </a:path>
                  </a:pathLst>
                </a:custGeom>
                <a:solidFill>
                  <a:srgbClr val="FA8086"/>
                </a:solidFill>
                <a:ln w="9525">
                  <a:noFill/>
                  <a:round/>
                  <a:headEnd/>
                  <a:tailEnd/>
                </a:ln>
              </p:spPr>
              <p:txBody>
                <a:bodyPr tIns="91440" bIns="91440"/>
                <a:lstStyle/>
                <a:p>
                  <a:endParaRPr lang="en-US"/>
                </a:p>
              </p:txBody>
            </p:sp>
            <p:sp>
              <p:nvSpPr>
                <p:cNvPr id="13670" name="Line 314"/>
                <p:cNvSpPr>
                  <a:spLocks noChangeShapeType="1"/>
                </p:cNvSpPr>
                <p:nvPr/>
              </p:nvSpPr>
              <p:spPr bwMode="auto">
                <a:xfrm flipV="1">
                  <a:off x="1934" y="3023"/>
                  <a:ext cx="6" cy="6"/>
                </a:xfrm>
                <a:prstGeom prst="line">
                  <a:avLst/>
                </a:prstGeom>
                <a:noFill/>
                <a:ln w="19050">
                  <a:solidFill>
                    <a:srgbClr val="FA8086"/>
                  </a:solidFill>
                  <a:round/>
                  <a:headEnd/>
                  <a:tailEnd/>
                </a:ln>
              </p:spPr>
              <p:txBody>
                <a:bodyPr tIns="91440" bIns="91440"/>
                <a:lstStyle/>
                <a:p>
                  <a:endParaRPr lang="en-US"/>
                </a:p>
              </p:txBody>
            </p:sp>
            <p:sp>
              <p:nvSpPr>
                <p:cNvPr id="13671" name="Freeform 315"/>
                <p:cNvSpPr>
                  <a:spLocks/>
                </p:cNvSpPr>
                <p:nvPr/>
              </p:nvSpPr>
              <p:spPr bwMode="auto">
                <a:xfrm>
                  <a:off x="1970" y="3065"/>
                  <a:ext cx="42" cy="30"/>
                </a:xfrm>
                <a:custGeom>
                  <a:avLst/>
                  <a:gdLst>
                    <a:gd name="T0" fmla="*/ 24 w 42"/>
                    <a:gd name="T1" fmla="*/ 6 h 30"/>
                    <a:gd name="T2" fmla="*/ 12 w 42"/>
                    <a:gd name="T3" fmla="*/ 0 h 30"/>
                    <a:gd name="T4" fmla="*/ 6 w 42"/>
                    <a:gd name="T5" fmla="*/ 0 h 30"/>
                    <a:gd name="T6" fmla="*/ 0 w 42"/>
                    <a:gd name="T7" fmla="*/ 6 h 30"/>
                    <a:gd name="T8" fmla="*/ 0 w 42"/>
                    <a:gd name="T9" fmla="*/ 6 h 30"/>
                    <a:gd name="T10" fmla="*/ 0 w 42"/>
                    <a:gd name="T11" fmla="*/ 12 h 30"/>
                    <a:gd name="T12" fmla="*/ 6 w 42"/>
                    <a:gd name="T13" fmla="*/ 18 h 30"/>
                    <a:gd name="T14" fmla="*/ 18 w 42"/>
                    <a:gd name="T15" fmla="*/ 24 h 30"/>
                    <a:gd name="T16" fmla="*/ 18 w 42"/>
                    <a:gd name="T17" fmla="*/ 24 h 30"/>
                    <a:gd name="T18" fmla="*/ 30 w 42"/>
                    <a:gd name="T19" fmla="*/ 30 h 30"/>
                    <a:gd name="T20" fmla="*/ 42 w 42"/>
                    <a:gd name="T21" fmla="*/ 30 h 30"/>
                    <a:gd name="T22" fmla="*/ 42 w 42"/>
                    <a:gd name="T23" fmla="*/ 24 h 30"/>
                    <a:gd name="T24" fmla="*/ 42 w 42"/>
                    <a:gd name="T25" fmla="*/ 24 h 30"/>
                    <a:gd name="T26" fmla="*/ 42 w 42"/>
                    <a:gd name="T27" fmla="*/ 18 h 30"/>
                    <a:gd name="T28" fmla="*/ 36 w 42"/>
                    <a:gd name="T29" fmla="*/ 12 h 30"/>
                    <a:gd name="T30" fmla="*/ 24 w 42"/>
                    <a:gd name="T31" fmla="*/ 6 h 30"/>
                    <a:gd name="T32" fmla="*/ 24 w 42"/>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24" y="6"/>
                      </a:moveTo>
                      <a:lnTo>
                        <a:pt x="12" y="0"/>
                      </a:lnTo>
                      <a:lnTo>
                        <a:pt x="6" y="0"/>
                      </a:lnTo>
                      <a:lnTo>
                        <a:pt x="0" y="6"/>
                      </a:lnTo>
                      <a:lnTo>
                        <a:pt x="0" y="12"/>
                      </a:lnTo>
                      <a:lnTo>
                        <a:pt x="6" y="18"/>
                      </a:lnTo>
                      <a:lnTo>
                        <a:pt x="18" y="24"/>
                      </a:lnTo>
                      <a:lnTo>
                        <a:pt x="30" y="30"/>
                      </a:lnTo>
                      <a:lnTo>
                        <a:pt x="42" y="30"/>
                      </a:lnTo>
                      <a:lnTo>
                        <a:pt x="42" y="24"/>
                      </a:lnTo>
                      <a:lnTo>
                        <a:pt x="42" y="18"/>
                      </a:lnTo>
                      <a:lnTo>
                        <a:pt x="36" y="12"/>
                      </a:lnTo>
                      <a:lnTo>
                        <a:pt x="24" y="6"/>
                      </a:lnTo>
                      <a:close/>
                    </a:path>
                  </a:pathLst>
                </a:custGeom>
                <a:solidFill>
                  <a:srgbClr val="FA8086"/>
                </a:solidFill>
                <a:ln w="9525">
                  <a:noFill/>
                  <a:round/>
                  <a:headEnd/>
                  <a:tailEnd/>
                </a:ln>
              </p:spPr>
              <p:txBody>
                <a:bodyPr tIns="91440" bIns="91440"/>
                <a:lstStyle/>
                <a:p>
                  <a:endParaRPr lang="en-US"/>
                </a:p>
              </p:txBody>
            </p:sp>
            <p:sp>
              <p:nvSpPr>
                <p:cNvPr id="13672" name="Freeform 316"/>
                <p:cNvSpPr>
                  <a:spLocks/>
                </p:cNvSpPr>
                <p:nvPr/>
              </p:nvSpPr>
              <p:spPr bwMode="auto">
                <a:xfrm>
                  <a:off x="1994" y="3047"/>
                  <a:ext cx="18" cy="18"/>
                </a:xfrm>
                <a:custGeom>
                  <a:avLst/>
                  <a:gdLst>
                    <a:gd name="T0" fmla="*/ 12 w 18"/>
                    <a:gd name="T1" fmla="*/ 0 h 18"/>
                    <a:gd name="T2" fmla="*/ 0 w 18"/>
                    <a:gd name="T3" fmla="*/ 12 h 18"/>
                    <a:gd name="T4" fmla="*/ 12 w 18"/>
                    <a:gd name="T5" fmla="*/ 18 h 18"/>
                    <a:gd name="T6" fmla="*/ 18 w 18"/>
                    <a:gd name="T7" fmla="*/ 0 h 18"/>
                    <a:gd name="T8" fmla="*/ 12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0"/>
                      </a:moveTo>
                      <a:lnTo>
                        <a:pt x="0" y="12"/>
                      </a:lnTo>
                      <a:lnTo>
                        <a:pt x="12" y="18"/>
                      </a:lnTo>
                      <a:lnTo>
                        <a:pt x="18" y="0"/>
                      </a:lnTo>
                      <a:lnTo>
                        <a:pt x="12" y="0"/>
                      </a:lnTo>
                      <a:close/>
                    </a:path>
                  </a:pathLst>
                </a:custGeom>
                <a:solidFill>
                  <a:srgbClr val="FA8086"/>
                </a:solidFill>
                <a:ln w="9525">
                  <a:noFill/>
                  <a:round/>
                  <a:headEnd/>
                  <a:tailEnd/>
                </a:ln>
              </p:spPr>
              <p:txBody>
                <a:bodyPr tIns="91440" bIns="91440"/>
                <a:lstStyle/>
                <a:p>
                  <a:endParaRPr lang="en-US"/>
                </a:p>
              </p:txBody>
            </p:sp>
            <p:sp>
              <p:nvSpPr>
                <p:cNvPr id="13673" name="Line 317"/>
                <p:cNvSpPr>
                  <a:spLocks noChangeShapeType="1"/>
                </p:cNvSpPr>
                <p:nvPr/>
              </p:nvSpPr>
              <p:spPr bwMode="auto">
                <a:xfrm flipV="1">
                  <a:off x="1994" y="3065"/>
                  <a:ext cx="6" cy="6"/>
                </a:xfrm>
                <a:prstGeom prst="line">
                  <a:avLst/>
                </a:prstGeom>
                <a:noFill/>
                <a:ln w="19050">
                  <a:solidFill>
                    <a:srgbClr val="FA8086"/>
                  </a:solidFill>
                  <a:round/>
                  <a:headEnd/>
                  <a:tailEnd/>
                </a:ln>
              </p:spPr>
              <p:txBody>
                <a:bodyPr tIns="91440" bIns="91440"/>
                <a:lstStyle/>
                <a:p>
                  <a:endParaRPr lang="en-US"/>
                </a:p>
              </p:txBody>
            </p:sp>
            <p:sp>
              <p:nvSpPr>
                <p:cNvPr id="13674" name="Freeform 318"/>
                <p:cNvSpPr>
                  <a:spLocks/>
                </p:cNvSpPr>
                <p:nvPr/>
              </p:nvSpPr>
              <p:spPr bwMode="auto">
                <a:xfrm>
                  <a:off x="2042" y="3089"/>
                  <a:ext cx="54" cy="24"/>
                </a:xfrm>
                <a:custGeom>
                  <a:avLst/>
                  <a:gdLst>
                    <a:gd name="T0" fmla="*/ 30 w 54"/>
                    <a:gd name="T1" fmla="*/ 0 h 24"/>
                    <a:gd name="T2" fmla="*/ 12 w 54"/>
                    <a:gd name="T3" fmla="*/ 0 h 24"/>
                    <a:gd name="T4" fmla="*/ 6 w 54"/>
                    <a:gd name="T5" fmla="*/ 6 h 24"/>
                    <a:gd name="T6" fmla="*/ 0 w 54"/>
                    <a:gd name="T7" fmla="*/ 12 h 24"/>
                    <a:gd name="T8" fmla="*/ 0 w 54"/>
                    <a:gd name="T9" fmla="*/ 12 h 24"/>
                    <a:gd name="T10" fmla="*/ 6 w 54"/>
                    <a:gd name="T11" fmla="*/ 18 h 24"/>
                    <a:gd name="T12" fmla="*/ 12 w 54"/>
                    <a:gd name="T13" fmla="*/ 18 h 24"/>
                    <a:gd name="T14" fmla="*/ 24 w 54"/>
                    <a:gd name="T15" fmla="*/ 24 h 24"/>
                    <a:gd name="T16" fmla="*/ 24 w 54"/>
                    <a:gd name="T17" fmla="*/ 24 h 24"/>
                    <a:gd name="T18" fmla="*/ 42 w 54"/>
                    <a:gd name="T19" fmla="*/ 24 h 24"/>
                    <a:gd name="T20" fmla="*/ 48 w 54"/>
                    <a:gd name="T21" fmla="*/ 18 h 24"/>
                    <a:gd name="T22" fmla="*/ 54 w 54"/>
                    <a:gd name="T23" fmla="*/ 12 h 24"/>
                    <a:gd name="T24" fmla="*/ 54 w 54"/>
                    <a:gd name="T25" fmla="*/ 12 h 24"/>
                    <a:gd name="T26" fmla="*/ 48 w 54"/>
                    <a:gd name="T27" fmla="*/ 6 h 24"/>
                    <a:gd name="T28" fmla="*/ 42 w 54"/>
                    <a:gd name="T29" fmla="*/ 6 h 24"/>
                    <a:gd name="T30" fmla="*/ 30 w 54"/>
                    <a:gd name="T31" fmla="*/ 0 h 24"/>
                    <a:gd name="T32" fmla="*/ 30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30" y="0"/>
                      </a:moveTo>
                      <a:lnTo>
                        <a:pt x="12" y="0"/>
                      </a:lnTo>
                      <a:lnTo>
                        <a:pt x="6" y="6"/>
                      </a:lnTo>
                      <a:lnTo>
                        <a:pt x="0" y="12"/>
                      </a:lnTo>
                      <a:lnTo>
                        <a:pt x="6" y="18"/>
                      </a:lnTo>
                      <a:lnTo>
                        <a:pt x="12" y="18"/>
                      </a:lnTo>
                      <a:lnTo>
                        <a:pt x="24" y="24"/>
                      </a:lnTo>
                      <a:lnTo>
                        <a:pt x="42" y="24"/>
                      </a:lnTo>
                      <a:lnTo>
                        <a:pt x="48" y="18"/>
                      </a:lnTo>
                      <a:lnTo>
                        <a:pt x="54" y="12"/>
                      </a:lnTo>
                      <a:lnTo>
                        <a:pt x="48" y="6"/>
                      </a:lnTo>
                      <a:lnTo>
                        <a:pt x="42" y="6"/>
                      </a:lnTo>
                      <a:lnTo>
                        <a:pt x="30" y="0"/>
                      </a:lnTo>
                      <a:close/>
                    </a:path>
                  </a:pathLst>
                </a:custGeom>
                <a:solidFill>
                  <a:srgbClr val="FA8086"/>
                </a:solidFill>
                <a:ln w="9525">
                  <a:noFill/>
                  <a:round/>
                  <a:headEnd/>
                  <a:tailEnd/>
                </a:ln>
              </p:spPr>
              <p:txBody>
                <a:bodyPr tIns="91440" bIns="91440"/>
                <a:lstStyle/>
                <a:p>
                  <a:endParaRPr lang="en-US"/>
                </a:p>
              </p:txBody>
            </p:sp>
            <p:sp>
              <p:nvSpPr>
                <p:cNvPr id="13675" name="Rectangle 319"/>
                <p:cNvSpPr>
                  <a:spLocks noChangeArrowheads="1"/>
                </p:cNvSpPr>
                <p:nvPr/>
              </p:nvSpPr>
              <p:spPr bwMode="auto">
                <a:xfrm>
                  <a:off x="2066" y="3065"/>
                  <a:ext cx="6" cy="18"/>
                </a:xfrm>
                <a:prstGeom prst="rect">
                  <a:avLst/>
                </a:prstGeom>
                <a:solidFill>
                  <a:srgbClr val="FA8086"/>
                </a:solidFill>
                <a:ln w="9525">
                  <a:noFill/>
                  <a:miter lim="800000"/>
                  <a:headEnd/>
                  <a:tailEnd/>
                </a:ln>
              </p:spPr>
              <p:txBody>
                <a:bodyPr tIns="91440" bIns="91440"/>
                <a:lstStyle/>
                <a:p>
                  <a:endParaRPr lang="en-US"/>
                </a:p>
              </p:txBody>
            </p:sp>
            <p:sp>
              <p:nvSpPr>
                <p:cNvPr id="13676" name="Line 320"/>
                <p:cNvSpPr>
                  <a:spLocks noChangeShapeType="1"/>
                </p:cNvSpPr>
                <p:nvPr/>
              </p:nvSpPr>
              <p:spPr bwMode="auto">
                <a:xfrm flipV="1">
                  <a:off x="2066" y="3083"/>
                  <a:ext cx="6" cy="6"/>
                </a:xfrm>
                <a:prstGeom prst="line">
                  <a:avLst/>
                </a:prstGeom>
                <a:noFill/>
                <a:ln w="19050">
                  <a:solidFill>
                    <a:srgbClr val="FA8086"/>
                  </a:solidFill>
                  <a:round/>
                  <a:headEnd/>
                  <a:tailEnd/>
                </a:ln>
              </p:spPr>
              <p:txBody>
                <a:bodyPr tIns="91440" bIns="91440"/>
                <a:lstStyle/>
                <a:p>
                  <a:endParaRPr lang="en-US"/>
                </a:p>
              </p:txBody>
            </p:sp>
            <p:sp>
              <p:nvSpPr>
                <p:cNvPr id="13677" name="Freeform 321"/>
                <p:cNvSpPr>
                  <a:spLocks/>
                </p:cNvSpPr>
                <p:nvPr/>
              </p:nvSpPr>
              <p:spPr bwMode="auto">
                <a:xfrm>
                  <a:off x="2126" y="3077"/>
                  <a:ext cx="48" cy="30"/>
                </a:xfrm>
                <a:custGeom>
                  <a:avLst/>
                  <a:gdLst>
                    <a:gd name="T0" fmla="*/ 18 w 48"/>
                    <a:gd name="T1" fmla="*/ 6 h 30"/>
                    <a:gd name="T2" fmla="*/ 6 w 48"/>
                    <a:gd name="T3" fmla="*/ 12 h 30"/>
                    <a:gd name="T4" fmla="*/ 0 w 48"/>
                    <a:gd name="T5" fmla="*/ 18 h 30"/>
                    <a:gd name="T6" fmla="*/ 0 w 48"/>
                    <a:gd name="T7" fmla="*/ 24 h 30"/>
                    <a:gd name="T8" fmla="*/ 0 w 48"/>
                    <a:gd name="T9" fmla="*/ 24 h 30"/>
                    <a:gd name="T10" fmla="*/ 6 w 48"/>
                    <a:gd name="T11" fmla="*/ 24 h 30"/>
                    <a:gd name="T12" fmla="*/ 12 w 48"/>
                    <a:gd name="T13" fmla="*/ 30 h 30"/>
                    <a:gd name="T14" fmla="*/ 24 w 48"/>
                    <a:gd name="T15" fmla="*/ 24 h 30"/>
                    <a:gd name="T16" fmla="*/ 24 w 48"/>
                    <a:gd name="T17" fmla="*/ 24 h 30"/>
                    <a:gd name="T18" fmla="*/ 36 w 48"/>
                    <a:gd name="T19" fmla="*/ 18 h 30"/>
                    <a:gd name="T20" fmla="*/ 48 w 48"/>
                    <a:gd name="T21" fmla="*/ 12 h 30"/>
                    <a:gd name="T22" fmla="*/ 48 w 48"/>
                    <a:gd name="T23" fmla="*/ 6 h 30"/>
                    <a:gd name="T24" fmla="*/ 48 w 48"/>
                    <a:gd name="T25" fmla="*/ 6 h 30"/>
                    <a:gd name="T26" fmla="*/ 42 w 48"/>
                    <a:gd name="T27" fmla="*/ 0 h 30"/>
                    <a:gd name="T28" fmla="*/ 30 w 48"/>
                    <a:gd name="T29" fmla="*/ 0 h 30"/>
                    <a:gd name="T30" fmla="*/ 18 w 48"/>
                    <a:gd name="T31" fmla="*/ 6 h 30"/>
                    <a:gd name="T32" fmla="*/ 18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6"/>
                      </a:moveTo>
                      <a:lnTo>
                        <a:pt x="6" y="12"/>
                      </a:lnTo>
                      <a:lnTo>
                        <a:pt x="0" y="18"/>
                      </a:lnTo>
                      <a:lnTo>
                        <a:pt x="0" y="24"/>
                      </a:lnTo>
                      <a:lnTo>
                        <a:pt x="6" y="24"/>
                      </a:lnTo>
                      <a:lnTo>
                        <a:pt x="12" y="30"/>
                      </a:lnTo>
                      <a:lnTo>
                        <a:pt x="24" y="24"/>
                      </a:lnTo>
                      <a:lnTo>
                        <a:pt x="36" y="18"/>
                      </a:lnTo>
                      <a:lnTo>
                        <a:pt x="48" y="12"/>
                      </a:lnTo>
                      <a:lnTo>
                        <a:pt x="48" y="6"/>
                      </a:lnTo>
                      <a:lnTo>
                        <a:pt x="42" y="0"/>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13678" name="Freeform 322"/>
                <p:cNvSpPr>
                  <a:spLocks/>
                </p:cNvSpPr>
                <p:nvPr/>
              </p:nvSpPr>
              <p:spPr bwMode="auto">
                <a:xfrm>
                  <a:off x="2132" y="3053"/>
                  <a:ext cx="12" cy="24"/>
                </a:xfrm>
                <a:custGeom>
                  <a:avLst/>
                  <a:gdLst>
                    <a:gd name="T0" fmla="*/ 0 w 12"/>
                    <a:gd name="T1" fmla="*/ 6 h 24"/>
                    <a:gd name="T2" fmla="*/ 6 w 12"/>
                    <a:gd name="T3" fmla="*/ 24 h 24"/>
                    <a:gd name="T4" fmla="*/ 12 w 12"/>
                    <a:gd name="T5" fmla="*/ 18 h 24"/>
                    <a:gd name="T6" fmla="*/ 6 w 12"/>
                    <a:gd name="T7" fmla="*/ 0 h 24"/>
                    <a:gd name="T8" fmla="*/ 0 w 12"/>
                    <a:gd name="T9" fmla="*/ 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6"/>
                      </a:moveTo>
                      <a:lnTo>
                        <a:pt x="6" y="24"/>
                      </a:lnTo>
                      <a:lnTo>
                        <a:pt x="12" y="18"/>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13679" name="Line 323"/>
                <p:cNvSpPr>
                  <a:spLocks noChangeShapeType="1"/>
                </p:cNvSpPr>
                <p:nvPr/>
              </p:nvSpPr>
              <p:spPr bwMode="auto">
                <a:xfrm flipV="1">
                  <a:off x="2144" y="3077"/>
                  <a:ext cx="1" cy="6"/>
                </a:xfrm>
                <a:prstGeom prst="line">
                  <a:avLst/>
                </a:prstGeom>
                <a:noFill/>
                <a:ln w="19050">
                  <a:solidFill>
                    <a:srgbClr val="FA8086"/>
                  </a:solidFill>
                  <a:round/>
                  <a:headEnd/>
                  <a:tailEnd/>
                </a:ln>
              </p:spPr>
              <p:txBody>
                <a:bodyPr tIns="91440" bIns="91440"/>
                <a:lstStyle/>
                <a:p>
                  <a:endParaRPr lang="en-US"/>
                </a:p>
              </p:txBody>
            </p:sp>
            <p:sp>
              <p:nvSpPr>
                <p:cNvPr id="13680" name="Freeform 324"/>
                <p:cNvSpPr>
                  <a:spLocks/>
                </p:cNvSpPr>
                <p:nvPr/>
              </p:nvSpPr>
              <p:spPr bwMode="auto">
                <a:xfrm>
                  <a:off x="2198" y="3035"/>
                  <a:ext cx="42" cy="36"/>
                </a:xfrm>
                <a:custGeom>
                  <a:avLst/>
                  <a:gdLst>
                    <a:gd name="T0" fmla="*/ 12 w 42"/>
                    <a:gd name="T1" fmla="*/ 12 h 36"/>
                    <a:gd name="T2" fmla="*/ 0 w 42"/>
                    <a:gd name="T3" fmla="*/ 18 h 36"/>
                    <a:gd name="T4" fmla="*/ 0 w 42"/>
                    <a:gd name="T5" fmla="*/ 30 h 36"/>
                    <a:gd name="T6" fmla="*/ 0 w 42"/>
                    <a:gd name="T7" fmla="*/ 36 h 36"/>
                    <a:gd name="T8" fmla="*/ 0 w 42"/>
                    <a:gd name="T9" fmla="*/ 36 h 36"/>
                    <a:gd name="T10" fmla="*/ 6 w 42"/>
                    <a:gd name="T11" fmla="*/ 36 h 36"/>
                    <a:gd name="T12" fmla="*/ 18 w 42"/>
                    <a:gd name="T13" fmla="*/ 36 h 36"/>
                    <a:gd name="T14" fmla="*/ 24 w 42"/>
                    <a:gd name="T15" fmla="*/ 24 h 36"/>
                    <a:gd name="T16" fmla="*/ 24 w 42"/>
                    <a:gd name="T17" fmla="*/ 24 h 36"/>
                    <a:gd name="T18" fmla="*/ 36 w 42"/>
                    <a:gd name="T19" fmla="*/ 18 h 36"/>
                    <a:gd name="T20" fmla="*/ 42 w 42"/>
                    <a:gd name="T21" fmla="*/ 6 h 36"/>
                    <a:gd name="T22" fmla="*/ 36 w 42"/>
                    <a:gd name="T23" fmla="*/ 0 h 36"/>
                    <a:gd name="T24" fmla="*/ 36 w 42"/>
                    <a:gd name="T25" fmla="*/ 0 h 36"/>
                    <a:gd name="T26" fmla="*/ 30 w 42"/>
                    <a:gd name="T27" fmla="*/ 0 h 36"/>
                    <a:gd name="T28" fmla="*/ 24 w 42"/>
                    <a:gd name="T29" fmla="*/ 6 h 36"/>
                    <a:gd name="T30" fmla="*/ 12 w 42"/>
                    <a:gd name="T31" fmla="*/ 12 h 36"/>
                    <a:gd name="T32" fmla="*/ 12 w 42"/>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12" y="12"/>
                      </a:moveTo>
                      <a:lnTo>
                        <a:pt x="0" y="18"/>
                      </a:lnTo>
                      <a:lnTo>
                        <a:pt x="0" y="30"/>
                      </a:lnTo>
                      <a:lnTo>
                        <a:pt x="0" y="36"/>
                      </a:lnTo>
                      <a:lnTo>
                        <a:pt x="6" y="36"/>
                      </a:lnTo>
                      <a:lnTo>
                        <a:pt x="18" y="36"/>
                      </a:lnTo>
                      <a:lnTo>
                        <a:pt x="24" y="24"/>
                      </a:lnTo>
                      <a:lnTo>
                        <a:pt x="36" y="18"/>
                      </a:lnTo>
                      <a:lnTo>
                        <a:pt x="42" y="6"/>
                      </a:lnTo>
                      <a:lnTo>
                        <a:pt x="36" y="0"/>
                      </a:lnTo>
                      <a:lnTo>
                        <a:pt x="30" y="0"/>
                      </a:lnTo>
                      <a:lnTo>
                        <a:pt x="24" y="6"/>
                      </a:lnTo>
                      <a:lnTo>
                        <a:pt x="12" y="12"/>
                      </a:lnTo>
                      <a:close/>
                    </a:path>
                  </a:pathLst>
                </a:custGeom>
                <a:solidFill>
                  <a:srgbClr val="FA8086"/>
                </a:solidFill>
                <a:ln w="9525">
                  <a:noFill/>
                  <a:round/>
                  <a:headEnd/>
                  <a:tailEnd/>
                </a:ln>
              </p:spPr>
              <p:txBody>
                <a:bodyPr tIns="91440" bIns="91440"/>
                <a:lstStyle/>
                <a:p>
                  <a:endParaRPr lang="en-US"/>
                </a:p>
              </p:txBody>
            </p:sp>
            <p:sp>
              <p:nvSpPr>
                <p:cNvPr id="13681" name="Freeform 325"/>
                <p:cNvSpPr>
                  <a:spLocks/>
                </p:cNvSpPr>
                <p:nvPr/>
              </p:nvSpPr>
              <p:spPr bwMode="auto">
                <a:xfrm>
                  <a:off x="2186" y="3023"/>
                  <a:ext cx="24" cy="18"/>
                </a:xfrm>
                <a:custGeom>
                  <a:avLst/>
                  <a:gdLst>
                    <a:gd name="T0" fmla="*/ 0 w 24"/>
                    <a:gd name="T1" fmla="*/ 6 h 18"/>
                    <a:gd name="T2" fmla="*/ 18 w 24"/>
                    <a:gd name="T3" fmla="*/ 18 h 18"/>
                    <a:gd name="T4" fmla="*/ 24 w 24"/>
                    <a:gd name="T5" fmla="*/ 12 h 18"/>
                    <a:gd name="T6" fmla="*/ 6 w 24"/>
                    <a:gd name="T7" fmla="*/ 0 h 18"/>
                    <a:gd name="T8" fmla="*/ 0 w 24"/>
                    <a:gd name="T9" fmla="*/ 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6"/>
                      </a:moveTo>
                      <a:lnTo>
                        <a:pt x="18" y="18"/>
                      </a:lnTo>
                      <a:lnTo>
                        <a:pt x="24" y="12"/>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13682" name="Line 326"/>
                <p:cNvSpPr>
                  <a:spLocks noChangeShapeType="1"/>
                </p:cNvSpPr>
                <p:nvPr/>
              </p:nvSpPr>
              <p:spPr bwMode="auto">
                <a:xfrm flipH="1" flipV="1">
                  <a:off x="2204" y="3041"/>
                  <a:ext cx="6" cy="6"/>
                </a:xfrm>
                <a:prstGeom prst="line">
                  <a:avLst/>
                </a:prstGeom>
                <a:noFill/>
                <a:ln w="19050">
                  <a:solidFill>
                    <a:srgbClr val="FA8086"/>
                  </a:solidFill>
                  <a:round/>
                  <a:headEnd/>
                  <a:tailEnd/>
                </a:ln>
              </p:spPr>
              <p:txBody>
                <a:bodyPr tIns="91440" bIns="91440"/>
                <a:lstStyle/>
                <a:p>
                  <a:endParaRPr lang="en-US"/>
                </a:p>
              </p:txBody>
            </p:sp>
            <p:sp>
              <p:nvSpPr>
                <p:cNvPr id="13683" name="Freeform 327"/>
                <p:cNvSpPr>
                  <a:spLocks/>
                </p:cNvSpPr>
                <p:nvPr/>
              </p:nvSpPr>
              <p:spPr bwMode="auto">
                <a:xfrm>
                  <a:off x="2252" y="2969"/>
                  <a:ext cx="30" cy="48"/>
                </a:xfrm>
                <a:custGeom>
                  <a:avLst/>
                  <a:gdLst>
                    <a:gd name="T0" fmla="*/ 6 w 30"/>
                    <a:gd name="T1" fmla="*/ 18 h 48"/>
                    <a:gd name="T2" fmla="*/ 0 w 30"/>
                    <a:gd name="T3" fmla="*/ 30 h 48"/>
                    <a:gd name="T4" fmla="*/ 0 w 30"/>
                    <a:gd name="T5" fmla="*/ 42 h 48"/>
                    <a:gd name="T6" fmla="*/ 0 w 30"/>
                    <a:gd name="T7" fmla="*/ 48 h 48"/>
                    <a:gd name="T8" fmla="*/ 0 w 30"/>
                    <a:gd name="T9" fmla="*/ 48 h 48"/>
                    <a:gd name="T10" fmla="*/ 12 w 30"/>
                    <a:gd name="T11" fmla="*/ 48 h 48"/>
                    <a:gd name="T12" fmla="*/ 18 w 30"/>
                    <a:gd name="T13" fmla="*/ 42 h 48"/>
                    <a:gd name="T14" fmla="*/ 24 w 30"/>
                    <a:gd name="T15" fmla="*/ 30 h 48"/>
                    <a:gd name="T16" fmla="*/ 24 w 30"/>
                    <a:gd name="T17" fmla="*/ 30 h 48"/>
                    <a:gd name="T18" fmla="*/ 30 w 30"/>
                    <a:gd name="T19" fmla="*/ 18 h 48"/>
                    <a:gd name="T20" fmla="*/ 30 w 30"/>
                    <a:gd name="T21" fmla="*/ 6 h 48"/>
                    <a:gd name="T22" fmla="*/ 24 w 30"/>
                    <a:gd name="T23" fmla="*/ 0 h 48"/>
                    <a:gd name="T24" fmla="*/ 24 w 30"/>
                    <a:gd name="T25" fmla="*/ 0 h 48"/>
                    <a:gd name="T26" fmla="*/ 18 w 30"/>
                    <a:gd name="T27" fmla="*/ 0 h 48"/>
                    <a:gd name="T28" fmla="*/ 12 w 30"/>
                    <a:gd name="T29" fmla="*/ 12 h 48"/>
                    <a:gd name="T30" fmla="*/ 6 w 30"/>
                    <a:gd name="T31" fmla="*/ 18 h 48"/>
                    <a:gd name="T32" fmla="*/ 6 w 30"/>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6" y="18"/>
                      </a:moveTo>
                      <a:lnTo>
                        <a:pt x="0" y="30"/>
                      </a:lnTo>
                      <a:lnTo>
                        <a:pt x="0" y="42"/>
                      </a:lnTo>
                      <a:lnTo>
                        <a:pt x="0" y="48"/>
                      </a:lnTo>
                      <a:lnTo>
                        <a:pt x="12" y="48"/>
                      </a:lnTo>
                      <a:lnTo>
                        <a:pt x="18" y="42"/>
                      </a:lnTo>
                      <a:lnTo>
                        <a:pt x="24" y="30"/>
                      </a:lnTo>
                      <a:lnTo>
                        <a:pt x="30" y="18"/>
                      </a:lnTo>
                      <a:lnTo>
                        <a:pt x="30" y="6"/>
                      </a:lnTo>
                      <a:lnTo>
                        <a:pt x="24" y="0"/>
                      </a:lnTo>
                      <a:lnTo>
                        <a:pt x="18" y="0"/>
                      </a:lnTo>
                      <a:lnTo>
                        <a:pt x="12" y="12"/>
                      </a:lnTo>
                      <a:lnTo>
                        <a:pt x="6" y="18"/>
                      </a:lnTo>
                      <a:close/>
                    </a:path>
                  </a:pathLst>
                </a:custGeom>
                <a:solidFill>
                  <a:srgbClr val="FA8086"/>
                </a:solidFill>
                <a:ln w="9525">
                  <a:noFill/>
                  <a:round/>
                  <a:headEnd/>
                  <a:tailEnd/>
                </a:ln>
              </p:spPr>
              <p:txBody>
                <a:bodyPr tIns="91440" bIns="91440"/>
                <a:lstStyle/>
                <a:p>
                  <a:endParaRPr lang="en-US"/>
                </a:p>
              </p:txBody>
            </p:sp>
            <p:sp>
              <p:nvSpPr>
                <p:cNvPr id="13684" name="Freeform 328"/>
                <p:cNvSpPr>
                  <a:spLocks/>
                </p:cNvSpPr>
                <p:nvPr/>
              </p:nvSpPr>
              <p:spPr bwMode="auto">
                <a:xfrm>
                  <a:off x="2228" y="2975"/>
                  <a:ext cx="24" cy="12"/>
                </a:xfrm>
                <a:custGeom>
                  <a:avLst/>
                  <a:gdLst>
                    <a:gd name="T0" fmla="*/ 0 w 24"/>
                    <a:gd name="T1" fmla="*/ 6 h 12"/>
                    <a:gd name="T2" fmla="*/ 18 w 24"/>
                    <a:gd name="T3" fmla="*/ 12 h 12"/>
                    <a:gd name="T4" fmla="*/ 24 w 24"/>
                    <a:gd name="T5" fmla="*/ 6 h 12"/>
                    <a:gd name="T6" fmla="*/ 6 w 24"/>
                    <a:gd name="T7" fmla="*/ 0 h 12"/>
                    <a:gd name="T8" fmla="*/ 0 w 24"/>
                    <a:gd name="T9" fmla="*/ 6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6"/>
                      </a:moveTo>
                      <a:lnTo>
                        <a:pt x="18" y="12"/>
                      </a:lnTo>
                      <a:lnTo>
                        <a:pt x="24" y="6"/>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13685" name="Line 329"/>
                <p:cNvSpPr>
                  <a:spLocks noChangeShapeType="1"/>
                </p:cNvSpPr>
                <p:nvPr/>
              </p:nvSpPr>
              <p:spPr bwMode="auto">
                <a:xfrm flipH="1">
                  <a:off x="2252" y="2987"/>
                  <a:ext cx="6" cy="1"/>
                </a:xfrm>
                <a:prstGeom prst="line">
                  <a:avLst/>
                </a:prstGeom>
                <a:noFill/>
                <a:ln w="19050">
                  <a:solidFill>
                    <a:srgbClr val="FA8086"/>
                  </a:solidFill>
                  <a:round/>
                  <a:headEnd/>
                  <a:tailEnd/>
                </a:ln>
              </p:spPr>
              <p:txBody>
                <a:bodyPr tIns="91440" bIns="91440"/>
                <a:lstStyle/>
                <a:p>
                  <a:endParaRPr lang="en-US"/>
                </a:p>
              </p:txBody>
            </p:sp>
            <p:sp>
              <p:nvSpPr>
                <p:cNvPr id="13686" name="Freeform 330"/>
                <p:cNvSpPr>
                  <a:spLocks/>
                </p:cNvSpPr>
                <p:nvPr/>
              </p:nvSpPr>
              <p:spPr bwMode="auto">
                <a:xfrm>
                  <a:off x="2276" y="2897"/>
                  <a:ext cx="24" cy="48"/>
                </a:xfrm>
                <a:custGeom>
                  <a:avLst/>
                  <a:gdLst>
                    <a:gd name="T0" fmla="*/ 0 w 24"/>
                    <a:gd name="T1" fmla="*/ 24 h 48"/>
                    <a:gd name="T2" fmla="*/ 0 w 24"/>
                    <a:gd name="T3" fmla="*/ 36 h 48"/>
                    <a:gd name="T4" fmla="*/ 6 w 24"/>
                    <a:gd name="T5" fmla="*/ 42 h 48"/>
                    <a:gd name="T6" fmla="*/ 12 w 24"/>
                    <a:gd name="T7" fmla="*/ 48 h 48"/>
                    <a:gd name="T8" fmla="*/ 12 w 24"/>
                    <a:gd name="T9" fmla="*/ 48 h 48"/>
                    <a:gd name="T10" fmla="*/ 18 w 24"/>
                    <a:gd name="T11" fmla="*/ 42 h 48"/>
                    <a:gd name="T12" fmla="*/ 18 w 24"/>
                    <a:gd name="T13" fmla="*/ 36 h 48"/>
                    <a:gd name="T14" fmla="*/ 24 w 24"/>
                    <a:gd name="T15" fmla="*/ 24 h 48"/>
                    <a:gd name="T16" fmla="*/ 24 w 24"/>
                    <a:gd name="T17" fmla="*/ 24 h 48"/>
                    <a:gd name="T18" fmla="*/ 24 w 24"/>
                    <a:gd name="T19" fmla="*/ 12 h 48"/>
                    <a:gd name="T20" fmla="*/ 18 w 24"/>
                    <a:gd name="T21" fmla="*/ 0 h 48"/>
                    <a:gd name="T22" fmla="*/ 12 w 24"/>
                    <a:gd name="T23" fmla="*/ 0 h 48"/>
                    <a:gd name="T24" fmla="*/ 12 w 24"/>
                    <a:gd name="T25" fmla="*/ 0 h 48"/>
                    <a:gd name="T26" fmla="*/ 6 w 24"/>
                    <a:gd name="T27" fmla="*/ 0 h 48"/>
                    <a:gd name="T28" fmla="*/ 6 w 24"/>
                    <a:gd name="T29" fmla="*/ 12 h 48"/>
                    <a:gd name="T30" fmla="*/ 0 w 24"/>
                    <a:gd name="T31" fmla="*/ 24 h 48"/>
                    <a:gd name="T32" fmla="*/ 0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24"/>
                      </a:moveTo>
                      <a:lnTo>
                        <a:pt x="0" y="36"/>
                      </a:lnTo>
                      <a:lnTo>
                        <a:pt x="6" y="42"/>
                      </a:lnTo>
                      <a:lnTo>
                        <a:pt x="12" y="48"/>
                      </a:lnTo>
                      <a:lnTo>
                        <a:pt x="18" y="42"/>
                      </a:lnTo>
                      <a:lnTo>
                        <a:pt x="18" y="36"/>
                      </a:lnTo>
                      <a:lnTo>
                        <a:pt x="24" y="24"/>
                      </a:lnTo>
                      <a:lnTo>
                        <a:pt x="24" y="12"/>
                      </a:lnTo>
                      <a:lnTo>
                        <a:pt x="18" y="0"/>
                      </a:lnTo>
                      <a:lnTo>
                        <a:pt x="12" y="0"/>
                      </a:lnTo>
                      <a:lnTo>
                        <a:pt x="6" y="0"/>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13687" name="Rectangle 331"/>
                <p:cNvSpPr>
                  <a:spLocks noChangeArrowheads="1"/>
                </p:cNvSpPr>
                <p:nvPr/>
              </p:nvSpPr>
              <p:spPr bwMode="auto">
                <a:xfrm>
                  <a:off x="2246" y="2915"/>
                  <a:ext cx="24" cy="6"/>
                </a:xfrm>
                <a:prstGeom prst="rect">
                  <a:avLst/>
                </a:prstGeom>
                <a:solidFill>
                  <a:srgbClr val="FA8086"/>
                </a:solidFill>
                <a:ln w="9525">
                  <a:noFill/>
                  <a:miter lim="800000"/>
                  <a:headEnd/>
                  <a:tailEnd/>
                </a:ln>
              </p:spPr>
              <p:txBody>
                <a:bodyPr tIns="91440" bIns="91440"/>
                <a:lstStyle/>
                <a:p>
                  <a:endParaRPr lang="en-US"/>
                </a:p>
              </p:txBody>
            </p:sp>
            <p:sp>
              <p:nvSpPr>
                <p:cNvPr id="13688" name="Line 332"/>
                <p:cNvSpPr>
                  <a:spLocks noChangeShapeType="1"/>
                </p:cNvSpPr>
                <p:nvPr/>
              </p:nvSpPr>
              <p:spPr bwMode="auto">
                <a:xfrm flipH="1">
                  <a:off x="2270" y="2921"/>
                  <a:ext cx="6" cy="1"/>
                </a:xfrm>
                <a:prstGeom prst="line">
                  <a:avLst/>
                </a:prstGeom>
                <a:noFill/>
                <a:ln w="19050">
                  <a:solidFill>
                    <a:srgbClr val="FA8086"/>
                  </a:solidFill>
                  <a:round/>
                  <a:headEnd/>
                  <a:tailEnd/>
                </a:ln>
              </p:spPr>
              <p:txBody>
                <a:bodyPr tIns="91440" bIns="91440"/>
                <a:lstStyle/>
                <a:p>
                  <a:endParaRPr lang="en-US"/>
                </a:p>
              </p:txBody>
            </p:sp>
            <p:sp>
              <p:nvSpPr>
                <p:cNvPr id="13689" name="Freeform 333"/>
                <p:cNvSpPr>
                  <a:spLocks/>
                </p:cNvSpPr>
                <p:nvPr/>
              </p:nvSpPr>
              <p:spPr bwMode="auto">
                <a:xfrm>
                  <a:off x="2264" y="2819"/>
                  <a:ext cx="24" cy="48"/>
                </a:xfrm>
                <a:custGeom>
                  <a:avLst/>
                  <a:gdLst>
                    <a:gd name="T0" fmla="*/ 6 w 24"/>
                    <a:gd name="T1" fmla="*/ 30 h 48"/>
                    <a:gd name="T2" fmla="*/ 6 w 24"/>
                    <a:gd name="T3" fmla="*/ 42 h 48"/>
                    <a:gd name="T4" fmla="*/ 18 w 24"/>
                    <a:gd name="T5" fmla="*/ 48 h 48"/>
                    <a:gd name="T6" fmla="*/ 24 w 24"/>
                    <a:gd name="T7" fmla="*/ 48 h 48"/>
                    <a:gd name="T8" fmla="*/ 24 w 24"/>
                    <a:gd name="T9" fmla="*/ 48 h 48"/>
                    <a:gd name="T10" fmla="*/ 24 w 24"/>
                    <a:gd name="T11" fmla="*/ 42 h 48"/>
                    <a:gd name="T12" fmla="*/ 24 w 24"/>
                    <a:gd name="T13" fmla="*/ 36 h 48"/>
                    <a:gd name="T14" fmla="*/ 24 w 24"/>
                    <a:gd name="T15" fmla="*/ 24 h 48"/>
                    <a:gd name="T16" fmla="*/ 24 w 24"/>
                    <a:gd name="T17" fmla="*/ 24 h 48"/>
                    <a:gd name="T18" fmla="*/ 18 w 24"/>
                    <a:gd name="T19" fmla="*/ 12 h 48"/>
                    <a:gd name="T20" fmla="*/ 12 w 24"/>
                    <a:gd name="T21" fmla="*/ 6 h 48"/>
                    <a:gd name="T22" fmla="*/ 6 w 24"/>
                    <a:gd name="T23" fmla="*/ 0 h 48"/>
                    <a:gd name="T24" fmla="*/ 6 w 24"/>
                    <a:gd name="T25" fmla="*/ 0 h 48"/>
                    <a:gd name="T26" fmla="*/ 0 w 24"/>
                    <a:gd name="T27" fmla="*/ 6 h 48"/>
                    <a:gd name="T28" fmla="*/ 0 w 24"/>
                    <a:gd name="T29" fmla="*/ 18 h 48"/>
                    <a:gd name="T30" fmla="*/ 6 w 24"/>
                    <a:gd name="T31" fmla="*/ 30 h 48"/>
                    <a:gd name="T32" fmla="*/ 6 w 24"/>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6" y="30"/>
                      </a:moveTo>
                      <a:lnTo>
                        <a:pt x="6" y="42"/>
                      </a:lnTo>
                      <a:lnTo>
                        <a:pt x="18" y="48"/>
                      </a:lnTo>
                      <a:lnTo>
                        <a:pt x="24" y="48"/>
                      </a:lnTo>
                      <a:lnTo>
                        <a:pt x="24" y="42"/>
                      </a:lnTo>
                      <a:lnTo>
                        <a:pt x="24" y="36"/>
                      </a:lnTo>
                      <a:lnTo>
                        <a:pt x="24" y="24"/>
                      </a:lnTo>
                      <a:lnTo>
                        <a:pt x="18" y="12"/>
                      </a:lnTo>
                      <a:lnTo>
                        <a:pt x="12" y="6"/>
                      </a:lnTo>
                      <a:lnTo>
                        <a:pt x="6" y="0"/>
                      </a:lnTo>
                      <a:lnTo>
                        <a:pt x="0"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13690" name="Freeform 334"/>
                <p:cNvSpPr>
                  <a:spLocks/>
                </p:cNvSpPr>
                <p:nvPr/>
              </p:nvSpPr>
              <p:spPr bwMode="auto">
                <a:xfrm>
                  <a:off x="2240" y="2849"/>
                  <a:ext cx="24" cy="12"/>
                </a:xfrm>
                <a:custGeom>
                  <a:avLst/>
                  <a:gdLst>
                    <a:gd name="T0" fmla="*/ 0 w 24"/>
                    <a:gd name="T1" fmla="*/ 12 h 12"/>
                    <a:gd name="T2" fmla="*/ 24 w 24"/>
                    <a:gd name="T3" fmla="*/ 6 h 12"/>
                    <a:gd name="T4" fmla="*/ 18 w 24"/>
                    <a:gd name="T5" fmla="*/ 0 h 12"/>
                    <a:gd name="T6" fmla="*/ 0 w 24"/>
                    <a:gd name="T7" fmla="*/ 6 h 12"/>
                    <a:gd name="T8" fmla="*/ 0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12"/>
                      </a:moveTo>
                      <a:lnTo>
                        <a:pt x="24" y="6"/>
                      </a:lnTo>
                      <a:lnTo>
                        <a:pt x="18" y="0"/>
                      </a:lnTo>
                      <a:lnTo>
                        <a:pt x="0" y="6"/>
                      </a:lnTo>
                      <a:lnTo>
                        <a:pt x="0" y="12"/>
                      </a:lnTo>
                      <a:close/>
                    </a:path>
                  </a:pathLst>
                </a:custGeom>
                <a:solidFill>
                  <a:srgbClr val="FA8086"/>
                </a:solidFill>
                <a:ln w="9525">
                  <a:noFill/>
                  <a:round/>
                  <a:headEnd/>
                  <a:tailEnd/>
                </a:ln>
              </p:spPr>
              <p:txBody>
                <a:bodyPr tIns="91440" bIns="91440"/>
                <a:lstStyle/>
                <a:p>
                  <a:endParaRPr lang="en-US"/>
                </a:p>
              </p:txBody>
            </p:sp>
            <p:sp>
              <p:nvSpPr>
                <p:cNvPr id="13691" name="Line 335"/>
                <p:cNvSpPr>
                  <a:spLocks noChangeShapeType="1"/>
                </p:cNvSpPr>
                <p:nvPr/>
              </p:nvSpPr>
              <p:spPr bwMode="auto">
                <a:xfrm flipH="1">
                  <a:off x="2258" y="2849"/>
                  <a:ext cx="12" cy="1"/>
                </a:xfrm>
                <a:prstGeom prst="line">
                  <a:avLst/>
                </a:prstGeom>
                <a:noFill/>
                <a:ln w="19050">
                  <a:solidFill>
                    <a:srgbClr val="FA8086"/>
                  </a:solidFill>
                  <a:round/>
                  <a:headEnd/>
                  <a:tailEnd/>
                </a:ln>
              </p:spPr>
              <p:txBody>
                <a:bodyPr tIns="91440" bIns="91440"/>
                <a:lstStyle/>
                <a:p>
                  <a:endParaRPr lang="en-US"/>
                </a:p>
              </p:txBody>
            </p:sp>
            <p:sp>
              <p:nvSpPr>
                <p:cNvPr id="13692" name="Freeform 336"/>
                <p:cNvSpPr>
                  <a:spLocks/>
                </p:cNvSpPr>
                <p:nvPr/>
              </p:nvSpPr>
              <p:spPr bwMode="auto">
                <a:xfrm>
                  <a:off x="2204" y="2789"/>
                  <a:ext cx="24" cy="18"/>
                </a:xfrm>
                <a:custGeom>
                  <a:avLst/>
                  <a:gdLst>
                    <a:gd name="T0" fmla="*/ 6 w 24"/>
                    <a:gd name="T1" fmla="*/ 18 h 18"/>
                    <a:gd name="T2" fmla="*/ 24 w 24"/>
                    <a:gd name="T3" fmla="*/ 6 h 18"/>
                    <a:gd name="T4" fmla="*/ 18 w 24"/>
                    <a:gd name="T5" fmla="*/ 0 h 18"/>
                    <a:gd name="T6" fmla="*/ 0 w 24"/>
                    <a:gd name="T7" fmla="*/ 12 h 18"/>
                    <a:gd name="T8" fmla="*/ 6 w 24"/>
                    <a:gd name="T9" fmla="*/ 18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6" y="18"/>
                      </a:moveTo>
                      <a:lnTo>
                        <a:pt x="24" y="6"/>
                      </a:lnTo>
                      <a:lnTo>
                        <a:pt x="18" y="0"/>
                      </a:lnTo>
                      <a:lnTo>
                        <a:pt x="0" y="12"/>
                      </a:lnTo>
                      <a:lnTo>
                        <a:pt x="6" y="18"/>
                      </a:lnTo>
                      <a:close/>
                    </a:path>
                  </a:pathLst>
                </a:custGeom>
                <a:solidFill>
                  <a:srgbClr val="FA8086"/>
                </a:solidFill>
                <a:ln w="9525">
                  <a:noFill/>
                  <a:round/>
                  <a:headEnd/>
                  <a:tailEnd/>
                </a:ln>
              </p:spPr>
              <p:txBody>
                <a:bodyPr tIns="91440" bIns="91440"/>
                <a:lstStyle/>
                <a:p>
                  <a:endParaRPr lang="en-US"/>
                </a:p>
              </p:txBody>
            </p:sp>
            <p:sp>
              <p:nvSpPr>
                <p:cNvPr id="13693" name="Line 337"/>
                <p:cNvSpPr>
                  <a:spLocks noChangeShapeType="1"/>
                </p:cNvSpPr>
                <p:nvPr/>
              </p:nvSpPr>
              <p:spPr bwMode="auto">
                <a:xfrm flipH="1">
                  <a:off x="2222" y="2783"/>
                  <a:ext cx="6" cy="6"/>
                </a:xfrm>
                <a:prstGeom prst="line">
                  <a:avLst/>
                </a:prstGeom>
                <a:noFill/>
                <a:ln w="19050">
                  <a:solidFill>
                    <a:srgbClr val="FA8086"/>
                  </a:solidFill>
                  <a:round/>
                  <a:headEnd/>
                  <a:tailEnd/>
                </a:ln>
              </p:spPr>
              <p:txBody>
                <a:bodyPr tIns="91440" bIns="91440"/>
                <a:lstStyle/>
                <a:p>
                  <a:endParaRPr lang="en-US"/>
                </a:p>
              </p:txBody>
            </p:sp>
            <p:sp>
              <p:nvSpPr>
                <p:cNvPr id="13694" name="Freeform 338"/>
                <p:cNvSpPr>
                  <a:spLocks/>
                </p:cNvSpPr>
                <p:nvPr/>
              </p:nvSpPr>
              <p:spPr bwMode="auto">
                <a:xfrm>
                  <a:off x="2156" y="2717"/>
                  <a:ext cx="42" cy="30"/>
                </a:xfrm>
                <a:custGeom>
                  <a:avLst/>
                  <a:gdLst>
                    <a:gd name="T0" fmla="*/ 18 w 42"/>
                    <a:gd name="T1" fmla="*/ 24 h 30"/>
                    <a:gd name="T2" fmla="*/ 30 w 42"/>
                    <a:gd name="T3" fmla="*/ 30 h 30"/>
                    <a:gd name="T4" fmla="*/ 36 w 42"/>
                    <a:gd name="T5" fmla="*/ 30 h 30"/>
                    <a:gd name="T6" fmla="*/ 42 w 42"/>
                    <a:gd name="T7" fmla="*/ 24 h 30"/>
                    <a:gd name="T8" fmla="*/ 42 w 42"/>
                    <a:gd name="T9" fmla="*/ 24 h 30"/>
                    <a:gd name="T10" fmla="*/ 42 w 42"/>
                    <a:gd name="T11" fmla="*/ 18 h 30"/>
                    <a:gd name="T12" fmla="*/ 36 w 42"/>
                    <a:gd name="T13" fmla="*/ 12 h 30"/>
                    <a:gd name="T14" fmla="*/ 24 w 42"/>
                    <a:gd name="T15" fmla="*/ 6 h 30"/>
                    <a:gd name="T16" fmla="*/ 24 w 42"/>
                    <a:gd name="T17" fmla="*/ 6 h 30"/>
                    <a:gd name="T18" fmla="*/ 12 w 42"/>
                    <a:gd name="T19" fmla="*/ 0 h 30"/>
                    <a:gd name="T20" fmla="*/ 6 w 42"/>
                    <a:gd name="T21" fmla="*/ 0 h 30"/>
                    <a:gd name="T22" fmla="*/ 0 w 42"/>
                    <a:gd name="T23" fmla="*/ 6 h 30"/>
                    <a:gd name="T24" fmla="*/ 0 w 42"/>
                    <a:gd name="T25" fmla="*/ 6 h 30"/>
                    <a:gd name="T26" fmla="*/ 0 w 42"/>
                    <a:gd name="T27" fmla="*/ 12 h 30"/>
                    <a:gd name="T28" fmla="*/ 6 w 42"/>
                    <a:gd name="T29" fmla="*/ 18 h 30"/>
                    <a:gd name="T30" fmla="*/ 18 w 42"/>
                    <a:gd name="T31" fmla="*/ 24 h 30"/>
                    <a:gd name="T32" fmla="*/ 18 w 42"/>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18" y="24"/>
                      </a:moveTo>
                      <a:lnTo>
                        <a:pt x="30" y="30"/>
                      </a:lnTo>
                      <a:lnTo>
                        <a:pt x="36" y="30"/>
                      </a:lnTo>
                      <a:lnTo>
                        <a:pt x="42" y="24"/>
                      </a:lnTo>
                      <a:lnTo>
                        <a:pt x="42" y="18"/>
                      </a:lnTo>
                      <a:lnTo>
                        <a:pt x="36" y="12"/>
                      </a:lnTo>
                      <a:lnTo>
                        <a:pt x="24" y="6"/>
                      </a:lnTo>
                      <a:lnTo>
                        <a:pt x="12" y="0"/>
                      </a:lnTo>
                      <a:lnTo>
                        <a:pt x="6" y="0"/>
                      </a:lnTo>
                      <a:lnTo>
                        <a:pt x="0" y="6"/>
                      </a:lnTo>
                      <a:lnTo>
                        <a:pt x="0" y="12"/>
                      </a:lnTo>
                      <a:lnTo>
                        <a:pt x="6" y="18"/>
                      </a:lnTo>
                      <a:lnTo>
                        <a:pt x="18" y="24"/>
                      </a:lnTo>
                      <a:close/>
                    </a:path>
                  </a:pathLst>
                </a:custGeom>
                <a:solidFill>
                  <a:srgbClr val="FA8086"/>
                </a:solidFill>
                <a:ln w="9525">
                  <a:noFill/>
                  <a:round/>
                  <a:headEnd/>
                  <a:tailEnd/>
                </a:ln>
              </p:spPr>
              <p:txBody>
                <a:bodyPr tIns="91440" bIns="91440"/>
                <a:lstStyle/>
                <a:p>
                  <a:endParaRPr lang="en-US"/>
                </a:p>
              </p:txBody>
            </p:sp>
            <p:sp>
              <p:nvSpPr>
                <p:cNvPr id="13695" name="Freeform 339"/>
                <p:cNvSpPr>
                  <a:spLocks/>
                </p:cNvSpPr>
                <p:nvPr/>
              </p:nvSpPr>
              <p:spPr bwMode="auto">
                <a:xfrm>
                  <a:off x="2222" y="2753"/>
                  <a:ext cx="42" cy="42"/>
                </a:xfrm>
                <a:custGeom>
                  <a:avLst/>
                  <a:gdLst>
                    <a:gd name="T0" fmla="*/ 12 w 42"/>
                    <a:gd name="T1" fmla="*/ 30 h 42"/>
                    <a:gd name="T2" fmla="*/ 24 w 42"/>
                    <a:gd name="T3" fmla="*/ 36 h 42"/>
                    <a:gd name="T4" fmla="*/ 30 w 42"/>
                    <a:gd name="T5" fmla="*/ 42 h 42"/>
                    <a:gd name="T6" fmla="*/ 36 w 42"/>
                    <a:gd name="T7" fmla="*/ 42 h 42"/>
                    <a:gd name="T8" fmla="*/ 36 w 42"/>
                    <a:gd name="T9" fmla="*/ 42 h 42"/>
                    <a:gd name="T10" fmla="*/ 42 w 42"/>
                    <a:gd name="T11" fmla="*/ 36 h 42"/>
                    <a:gd name="T12" fmla="*/ 36 w 42"/>
                    <a:gd name="T13" fmla="*/ 24 h 42"/>
                    <a:gd name="T14" fmla="*/ 30 w 42"/>
                    <a:gd name="T15" fmla="*/ 12 h 42"/>
                    <a:gd name="T16" fmla="*/ 30 w 42"/>
                    <a:gd name="T17" fmla="*/ 12 h 42"/>
                    <a:gd name="T18" fmla="*/ 18 w 42"/>
                    <a:gd name="T19" fmla="*/ 6 h 42"/>
                    <a:gd name="T20" fmla="*/ 12 w 42"/>
                    <a:gd name="T21" fmla="*/ 0 h 42"/>
                    <a:gd name="T22" fmla="*/ 0 w 42"/>
                    <a:gd name="T23" fmla="*/ 0 h 42"/>
                    <a:gd name="T24" fmla="*/ 0 w 42"/>
                    <a:gd name="T25" fmla="*/ 0 h 42"/>
                    <a:gd name="T26" fmla="*/ 0 w 42"/>
                    <a:gd name="T27" fmla="*/ 6 h 42"/>
                    <a:gd name="T28" fmla="*/ 6 w 42"/>
                    <a:gd name="T29" fmla="*/ 18 h 42"/>
                    <a:gd name="T30" fmla="*/ 12 w 42"/>
                    <a:gd name="T31" fmla="*/ 30 h 42"/>
                    <a:gd name="T32" fmla="*/ 12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12" y="30"/>
                      </a:moveTo>
                      <a:lnTo>
                        <a:pt x="24" y="36"/>
                      </a:lnTo>
                      <a:lnTo>
                        <a:pt x="30" y="42"/>
                      </a:lnTo>
                      <a:lnTo>
                        <a:pt x="36" y="42"/>
                      </a:lnTo>
                      <a:lnTo>
                        <a:pt x="42" y="36"/>
                      </a:lnTo>
                      <a:lnTo>
                        <a:pt x="36" y="24"/>
                      </a:lnTo>
                      <a:lnTo>
                        <a:pt x="30" y="12"/>
                      </a:lnTo>
                      <a:lnTo>
                        <a:pt x="18" y="6"/>
                      </a:lnTo>
                      <a:lnTo>
                        <a:pt x="12" y="0"/>
                      </a:lnTo>
                      <a:lnTo>
                        <a:pt x="0" y="0"/>
                      </a:lnTo>
                      <a:lnTo>
                        <a:pt x="0" y="6"/>
                      </a:lnTo>
                      <a:lnTo>
                        <a:pt x="6" y="18"/>
                      </a:lnTo>
                      <a:lnTo>
                        <a:pt x="12" y="30"/>
                      </a:lnTo>
                      <a:close/>
                    </a:path>
                  </a:pathLst>
                </a:custGeom>
                <a:solidFill>
                  <a:srgbClr val="FA8086"/>
                </a:solidFill>
                <a:ln w="9525">
                  <a:noFill/>
                  <a:round/>
                  <a:headEnd/>
                  <a:tailEnd/>
                </a:ln>
              </p:spPr>
              <p:txBody>
                <a:bodyPr tIns="91440" bIns="91440"/>
                <a:lstStyle/>
                <a:p>
                  <a:endParaRPr lang="en-US"/>
                </a:p>
              </p:txBody>
            </p:sp>
            <p:sp>
              <p:nvSpPr>
                <p:cNvPr id="13696" name="Freeform 340"/>
                <p:cNvSpPr>
                  <a:spLocks/>
                </p:cNvSpPr>
                <p:nvPr/>
              </p:nvSpPr>
              <p:spPr bwMode="auto">
                <a:xfrm>
                  <a:off x="2156" y="2747"/>
                  <a:ext cx="12" cy="18"/>
                </a:xfrm>
                <a:custGeom>
                  <a:avLst/>
                  <a:gdLst>
                    <a:gd name="T0" fmla="*/ 6 w 12"/>
                    <a:gd name="T1" fmla="*/ 18 h 18"/>
                    <a:gd name="T2" fmla="*/ 12 w 12"/>
                    <a:gd name="T3" fmla="*/ 0 h 18"/>
                    <a:gd name="T4" fmla="*/ 6 w 12"/>
                    <a:gd name="T5" fmla="*/ 0 h 18"/>
                    <a:gd name="T6" fmla="*/ 0 w 12"/>
                    <a:gd name="T7" fmla="*/ 18 h 18"/>
                    <a:gd name="T8" fmla="*/ 6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6" y="18"/>
                      </a:moveTo>
                      <a:lnTo>
                        <a:pt x="12" y="0"/>
                      </a:lnTo>
                      <a:lnTo>
                        <a:pt x="6" y="0"/>
                      </a:lnTo>
                      <a:lnTo>
                        <a:pt x="0" y="18"/>
                      </a:lnTo>
                      <a:lnTo>
                        <a:pt x="6" y="18"/>
                      </a:lnTo>
                      <a:close/>
                    </a:path>
                  </a:pathLst>
                </a:custGeom>
                <a:solidFill>
                  <a:srgbClr val="FA8086"/>
                </a:solidFill>
                <a:ln w="9525">
                  <a:noFill/>
                  <a:round/>
                  <a:headEnd/>
                  <a:tailEnd/>
                </a:ln>
              </p:spPr>
              <p:txBody>
                <a:bodyPr tIns="91440" bIns="91440"/>
                <a:lstStyle/>
                <a:p>
                  <a:endParaRPr lang="en-US"/>
                </a:p>
              </p:txBody>
            </p:sp>
            <p:sp>
              <p:nvSpPr>
                <p:cNvPr id="13697" name="Line 341"/>
                <p:cNvSpPr>
                  <a:spLocks noChangeShapeType="1"/>
                </p:cNvSpPr>
                <p:nvPr/>
              </p:nvSpPr>
              <p:spPr bwMode="auto">
                <a:xfrm>
                  <a:off x="2168" y="2741"/>
                  <a:ext cx="1" cy="6"/>
                </a:xfrm>
                <a:prstGeom prst="line">
                  <a:avLst/>
                </a:prstGeom>
                <a:noFill/>
                <a:ln w="19050">
                  <a:solidFill>
                    <a:srgbClr val="FA8086"/>
                  </a:solidFill>
                  <a:round/>
                  <a:headEnd/>
                  <a:tailEnd/>
                </a:ln>
              </p:spPr>
              <p:txBody>
                <a:bodyPr tIns="91440" bIns="91440"/>
                <a:lstStyle/>
                <a:p>
                  <a:endParaRPr lang="en-US"/>
                </a:p>
              </p:txBody>
            </p:sp>
            <p:sp>
              <p:nvSpPr>
                <p:cNvPr id="13698" name="Freeform 342"/>
                <p:cNvSpPr>
                  <a:spLocks/>
                </p:cNvSpPr>
                <p:nvPr/>
              </p:nvSpPr>
              <p:spPr bwMode="auto">
                <a:xfrm>
                  <a:off x="2072" y="2699"/>
                  <a:ext cx="54" cy="24"/>
                </a:xfrm>
                <a:custGeom>
                  <a:avLst/>
                  <a:gdLst>
                    <a:gd name="T0" fmla="*/ 24 w 54"/>
                    <a:gd name="T1" fmla="*/ 24 h 24"/>
                    <a:gd name="T2" fmla="*/ 42 w 54"/>
                    <a:gd name="T3" fmla="*/ 24 h 24"/>
                    <a:gd name="T4" fmla="*/ 48 w 54"/>
                    <a:gd name="T5" fmla="*/ 18 h 24"/>
                    <a:gd name="T6" fmla="*/ 54 w 54"/>
                    <a:gd name="T7" fmla="*/ 12 h 24"/>
                    <a:gd name="T8" fmla="*/ 54 w 54"/>
                    <a:gd name="T9" fmla="*/ 12 h 24"/>
                    <a:gd name="T10" fmla="*/ 48 w 54"/>
                    <a:gd name="T11" fmla="*/ 6 h 24"/>
                    <a:gd name="T12" fmla="*/ 42 w 54"/>
                    <a:gd name="T13" fmla="*/ 6 h 24"/>
                    <a:gd name="T14" fmla="*/ 30 w 54"/>
                    <a:gd name="T15" fmla="*/ 0 h 24"/>
                    <a:gd name="T16" fmla="*/ 30 w 54"/>
                    <a:gd name="T17" fmla="*/ 0 h 24"/>
                    <a:gd name="T18" fmla="*/ 18 w 54"/>
                    <a:gd name="T19" fmla="*/ 0 h 24"/>
                    <a:gd name="T20" fmla="*/ 6 w 54"/>
                    <a:gd name="T21" fmla="*/ 6 h 24"/>
                    <a:gd name="T22" fmla="*/ 0 w 54"/>
                    <a:gd name="T23" fmla="*/ 12 h 24"/>
                    <a:gd name="T24" fmla="*/ 0 w 54"/>
                    <a:gd name="T25" fmla="*/ 12 h 24"/>
                    <a:gd name="T26" fmla="*/ 6 w 54"/>
                    <a:gd name="T27" fmla="*/ 18 h 24"/>
                    <a:gd name="T28" fmla="*/ 12 w 54"/>
                    <a:gd name="T29" fmla="*/ 18 h 24"/>
                    <a:gd name="T30" fmla="*/ 24 w 54"/>
                    <a:gd name="T31" fmla="*/ 24 h 24"/>
                    <a:gd name="T32" fmla="*/ 24 w 5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24" y="24"/>
                      </a:moveTo>
                      <a:lnTo>
                        <a:pt x="42" y="24"/>
                      </a:lnTo>
                      <a:lnTo>
                        <a:pt x="48" y="18"/>
                      </a:lnTo>
                      <a:lnTo>
                        <a:pt x="54" y="12"/>
                      </a:lnTo>
                      <a:lnTo>
                        <a:pt x="48" y="6"/>
                      </a:lnTo>
                      <a:lnTo>
                        <a:pt x="42" y="6"/>
                      </a:lnTo>
                      <a:lnTo>
                        <a:pt x="30" y="0"/>
                      </a:lnTo>
                      <a:lnTo>
                        <a:pt x="18" y="0"/>
                      </a:lnTo>
                      <a:lnTo>
                        <a:pt x="6" y="6"/>
                      </a:lnTo>
                      <a:lnTo>
                        <a:pt x="0" y="12"/>
                      </a:lnTo>
                      <a:lnTo>
                        <a:pt x="6" y="18"/>
                      </a:lnTo>
                      <a:lnTo>
                        <a:pt x="12" y="18"/>
                      </a:lnTo>
                      <a:lnTo>
                        <a:pt x="24" y="24"/>
                      </a:lnTo>
                      <a:close/>
                    </a:path>
                  </a:pathLst>
                </a:custGeom>
                <a:solidFill>
                  <a:srgbClr val="FA8086"/>
                </a:solidFill>
                <a:ln w="9525">
                  <a:noFill/>
                  <a:round/>
                  <a:headEnd/>
                  <a:tailEnd/>
                </a:ln>
              </p:spPr>
              <p:txBody>
                <a:bodyPr tIns="91440" bIns="91440"/>
                <a:lstStyle/>
                <a:p>
                  <a:endParaRPr lang="en-US"/>
                </a:p>
              </p:txBody>
            </p:sp>
            <p:sp>
              <p:nvSpPr>
                <p:cNvPr id="13699" name="Rectangle 343"/>
                <p:cNvSpPr>
                  <a:spLocks noChangeArrowheads="1"/>
                </p:cNvSpPr>
                <p:nvPr/>
              </p:nvSpPr>
              <p:spPr bwMode="auto">
                <a:xfrm>
                  <a:off x="2090" y="2729"/>
                  <a:ext cx="12" cy="18"/>
                </a:xfrm>
                <a:prstGeom prst="rect">
                  <a:avLst/>
                </a:prstGeom>
                <a:solidFill>
                  <a:srgbClr val="FA8086"/>
                </a:solidFill>
                <a:ln w="9525">
                  <a:noFill/>
                  <a:miter lim="800000"/>
                  <a:headEnd/>
                  <a:tailEnd/>
                </a:ln>
              </p:spPr>
              <p:txBody>
                <a:bodyPr tIns="91440" bIns="91440"/>
                <a:lstStyle/>
                <a:p>
                  <a:endParaRPr lang="en-US"/>
                </a:p>
              </p:txBody>
            </p:sp>
            <p:sp>
              <p:nvSpPr>
                <p:cNvPr id="13700" name="Line 344"/>
                <p:cNvSpPr>
                  <a:spLocks noChangeShapeType="1"/>
                </p:cNvSpPr>
                <p:nvPr/>
              </p:nvSpPr>
              <p:spPr bwMode="auto">
                <a:xfrm>
                  <a:off x="2096" y="2723"/>
                  <a:ext cx="1" cy="6"/>
                </a:xfrm>
                <a:prstGeom prst="line">
                  <a:avLst/>
                </a:prstGeom>
                <a:noFill/>
                <a:ln w="19050">
                  <a:solidFill>
                    <a:srgbClr val="FA8086"/>
                  </a:solidFill>
                  <a:round/>
                  <a:headEnd/>
                  <a:tailEnd/>
                </a:ln>
              </p:spPr>
              <p:txBody>
                <a:bodyPr tIns="91440" bIns="91440"/>
                <a:lstStyle/>
                <a:p>
                  <a:endParaRPr lang="en-US"/>
                </a:p>
              </p:txBody>
            </p:sp>
            <p:sp>
              <p:nvSpPr>
                <p:cNvPr id="13701" name="Freeform 345"/>
                <p:cNvSpPr>
                  <a:spLocks/>
                </p:cNvSpPr>
                <p:nvPr/>
              </p:nvSpPr>
              <p:spPr bwMode="auto">
                <a:xfrm>
                  <a:off x="1994" y="2711"/>
                  <a:ext cx="48" cy="24"/>
                </a:xfrm>
                <a:custGeom>
                  <a:avLst/>
                  <a:gdLst>
                    <a:gd name="T0" fmla="*/ 30 w 48"/>
                    <a:gd name="T1" fmla="*/ 18 h 24"/>
                    <a:gd name="T2" fmla="*/ 42 w 48"/>
                    <a:gd name="T3" fmla="*/ 12 h 24"/>
                    <a:gd name="T4" fmla="*/ 48 w 48"/>
                    <a:gd name="T5" fmla="*/ 6 h 24"/>
                    <a:gd name="T6" fmla="*/ 48 w 48"/>
                    <a:gd name="T7" fmla="*/ 0 h 24"/>
                    <a:gd name="T8" fmla="*/ 48 w 48"/>
                    <a:gd name="T9" fmla="*/ 0 h 24"/>
                    <a:gd name="T10" fmla="*/ 48 w 48"/>
                    <a:gd name="T11" fmla="*/ 0 h 24"/>
                    <a:gd name="T12" fmla="*/ 36 w 48"/>
                    <a:gd name="T13" fmla="*/ 0 h 24"/>
                    <a:gd name="T14" fmla="*/ 24 w 48"/>
                    <a:gd name="T15" fmla="*/ 0 h 24"/>
                    <a:gd name="T16" fmla="*/ 24 w 48"/>
                    <a:gd name="T17" fmla="*/ 0 h 24"/>
                    <a:gd name="T18" fmla="*/ 12 w 48"/>
                    <a:gd name="T19" fmla="*/ 6 h 24"/>
                    <a:gd name="T20" fmla="*/ 6 w 48"/>
                    <a:gd name="T21" fmla="*/ 12 h 24"/>
                    <a:gd name="T22" fmla="*/ 0 w 48"/>
                    <a:gd name="T23" fmla="*/ 18 h 24"/>
                    <a:gd name="T24" fmla="*/ 0 w 48"/>
                    <a:gd name="T25" fmla="*/ 18 h 24"/>
                    <a:gd name="T26" fmla="*/ 6 w 48"/>
                    <a:gd name="T27" fmla="*/ 24 h 24"/>
                    <a:gd name="T28" fmla="*/ 18 w 48"/>
                    <a:gd name="T29" fmla="*/ 24 h 24"/>
                    <a:gd name="T30" fmla="*/ 30 w 48"/>
                    <a:gd name="T31" fmla="*/ 18 h 24"/>
                    <a:gd name="T32" fmla="*/ 30 w 48"/>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30" y="18"/>
                      </a:moveTo>
                      <a:lnTo>
                        <a:pt x="42" y="12"/>
                      </a:lnTo>
                      <a:lnTo>
                        <a:pt x="48" y="6"/>
                      </a:lnTo>
                      <a:lnTo>
                        <a:pt x="48" y="0"/>
                      </a:lnTo>
                      <a:lnTo>
                        <a:pt x="36" y="0"/>
                      </a:lnTo>
                      <a:lnTo>
                        <a:pt x="24" y="0"/>
                      </a:lnTo>
                      <a:lnTo>
                        <a:pt x="12" y="6"/>
                      </a:lnTo>
                      <a:lnTo>
                        <a:pt x="6" y="12"/>
                      </a:lnTo>
                      <a:lnTo>
                        <a:pt x="0" y="18"/>
                      </a:lnTo>
                      <a:lnTo>
                        <a:pt x="6" y="24"/>
                      </a:lnTo>
                      <a:lnTo>
                        <a:pt x="18" y="24"/>
                      </a:lnTo>
                      <a:lnTo>
                        <a:pt x="30" y="18"/>
                      </a:lnTo>
                      <a:close/>
                    </a:path>
                  </a:pathLst>
                </a:custGeom>
                <a:solidFill>
                  <a:srgbClr val="FA8086"/>
                </a:solidFill>
                <a:ln w="9525">
                  <a:noFill/>
                  <a:round/>
                  <a:headEnd/>
                  <a:tailEnd/>
                </a:ln>
              </p:spPr>
              <p:txBody>
                <a:bodyPr tIns="91440" bIns="91440"/>
                <a:lstStyle/>
                <a:p>
                  <a:endParaRPr lang="en-US"/>
                </a:p>
              </p:txBody>
            </p:sp>
            <p:sp>
              <p:nvSpPr>
                <p:cNvPr id="13702" name="Freeform 346"/>
                <p:cNvSpPr>
                  <a:spLocks/>
                </p:cNvSpPr>
                <p:nvPr/>
              </p:nvSpPr>
              <p:spPr bwMode="auto">
                <a:xfrm>
                  <a:off x="2018" y="2735"/>
                  <a:ext cx="18" cy="24"/>
                </a:xfrm>
                <a:custGeom>
                  <a:avLst/>
                  <a:gdLst>
                    <a:gd name="T0" fmla="*/ 18 w 18"/>
                    <a:gd name="T1" fmla="*/ 18 h 24"/>
                    <a:gd name="T2" fmla="*/ 12 w 18"/>
                    <a:gd name="T3" fmla="*/ 0 h 24"/>
                    <a:gd name="T4" fmla="*/ 0 w 18"/>
                    <a:gd name="T5" fmla="*/ 6 h 24"/>
                    <a:gd name="T6" fmla="*/ 12 w 18"/>
                    <a:gd name="T7" fmla="*/ 24 h 24"/>
                    <a:gd name="T8" fmla="*/ 18 w 18"/>
                    <a:gd name="T9" fmla="*/ 18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8" y="18"/>
                      </a:moveTo>
                      <a:lnTo>
                        <a:pt x="12" y="0"/>
                      </a:lnTo>
                      <a:lnTo>
                        <a:pt x="0" y="6"/>
                      </a:lnTo>
                      <a:lnTo>
                        <a:pt x="12" y="24"/>
                      </a:lnTo>
                      <a:lnTo>
                        <a:pt x="18" y="18"/>
                      </a:lnTo>
                      <a:close/>
                    </a:path>
                  </a:pathLst>
                </a:custGeom>
                <a:solidFill>
                  <a:srgbClr val="FA8086"/>
                </a:solidFill>
                <a:ln w="9525">
                  <a:noFill/>
                  <a:round/>
                  <a:headEnd/>
                  <a:tailEnd/>
                </a:ln>
              </p:spPr>
              <p:txBody>
                <a:bodyPr tIns="91440" bIns="91440"/>
                <a:lstStyle/>
                <a:p>
                  <a:endParaRPr lang="en-US"/>
                </a:p>
              </p:txBody>
            </p:sp>
            <p:sp>
              <p:nvSpPr>
                <p:cNvPr id="13703" name="Line 347"/>
                <p:cNvSpPr>
                  <a:spLocks noChangeShapeType="1"/>
                </p:cNvSpPr>
                <p:nvPr/>
              </p:nvSpPr>
              <p:spPr bwMode="auto">
                <a:xfrm>
                  <a:off x="2024" y="2729"/>
                  <a:ext cx="1" cy="6"/>
                </a:xfrm>
                <a:prstGeom prst="line">
                  <a:avLst/>
                </a:prstGeom>
                <a:noFill/>
                <a:ln w="19050">
                  <a:solidFill>
                    <a:srgbClr val="FA8086"/>
                  </a:solidFill>
                  <a:round/>
                  <a:headEnd/>
                  <a:tailEnd/>
                </a:ln>
              </p:spPr>
              <p:txBody>
                <a:bodyPr tIns="91440" bIns="91440"/>
                <a:lstStyle/>
                <a:p>
                  <a:endParaRPr lang="en-US"/>
                </a:p>
              </p:txBody>
            </p:sp>
            <p:sp>
              <p:nvSpPr>
                <p:cNvPr id="13704" name="Freeform 348"/>
                <p:cNvSpPr>
                  <a:spLocks/>
                </p:cNvSpPr>
                <p:nvPr/>
              </p:nvSpPr>
              <p:spPr bwMode="auto">
                <a:xfrm>
                  <a:off x="1928" y="2741"/>
                  <a:ext cx="42" cy="36"/>
                </a:xfrm>
                <a:custGeom>
                  <a:avLst/>
                  <a:gdLst>
                    <a:gd name="T0" fmla="*/ 30 w 42"/>
                    <a:gd name="T1" fmla="*/ 24 h 36"/>
                    <a:gd name="T2" fmla="*/ 36 w 42"/>
                    <a:gd name="T3" fmla="*/ 18 h 36"/>
                    <a:gd name="T4" fmla="*/ 42 w 42"/>
                    <a:gd name="T5" fmla="*/ 6 h 36"/>
                    <a:gd name="T6" fmla="*/ 42 w 42"/>
                    <a:gd name="T7" fmla="*/ 0 h 36"/>
                    <a:gd name="T8" fmla="*/ 42 w 42"/>
                    <a:gd name="T9" fmla="*/ 0 h 36"/>
                    <a:gd name="T10" fmla="*/ 36 w 42"/>
                    <a:gd name="T11" fmla="*/ 0 h 36"/>
                    <a:gd name="T12" fmla="*/ 24 w 42"/>
                    <a:gd name="T13" fmla="*/ 0 h 36"/>
                    <a:gd name="T14" fmla="*/ 18 w 42"/>
                    <a:gd name="T15" fmla="*/ 12 h 36"/>
                    <a:gd name="T16" fmla="*/ 18 w 42"/>
                    <a:gd name="T17" fmla="*/ 12 h 36"/>
                    <a:gd name="T18" fmla="*/ 6 w 42"/>
                    <a:gd name="T19" fmla="*/ 18 h 36"/>
                    <a:gd name="T20" fmla="*/ 0 w 42"/>
                    <a:gd name="T21" fmla="*/ 30 h 36"/>
                    <a:gd name="T22" fmla="*/ 0 w 42"/>
                    <a:gd name="T23" fmla="*/ 36 h 36"/>
                    <a:gd name="T24" fmla="*/ 0 w 42"/>
                    <a:gd name="T25" fmla="*/ 36 h 36"/>
                    <a:gd name="T26" fmla="*/ 12 w 42"/>
                    <a:gd name="T27" fmla="*/ 36 h 36"/>
                    <a:gd name="T28" fmla="*/ 18 w 42"/>
                    <a:gd name="T29" fmla="*/ 30 h 36"/>
                    <a:gd name="T30" fmla="*/ 30 w 42"/>
                    <a:gd name="T31" fmla="*/ 24 h 36"/>
                    <a:gd name="T32" fmla="*/ 30 w 42"/>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0" y="24"/>
                      </a:moveTo>
                      <a:lnTo>
                        <a:pt x="36" y="18"/>
                      </a:lnTo>
                      <a:lnTo>
                        <a:pt x="42" y="6"/>
                      </a:lnTo>
                      <a:lnTo>
                        <a:pt x="42" y="0"/>
                      </a:lnTo>
                      <a:lnTo>
                        <a:pt x="36" y="0"/>
                      </a:lnTo>
                      <a:lnTo>
                        <a:pt x="24" y="0"/>
                      </a:lnTo>
                      <a:lnTo>
                        <a:pt x="18" y="12"/>
                      </a:lnTo>
                      <a:lnTo>
                        <a:pt x="6" y="18"/>
                      </a:lnTo>
                      <a:lnTo>
                        <a:pt x="0" y="30"/>
                      </a:lnTo>
                      <a:lnTo>
                        <a:pt x="0" y="36"/>
                      </a:lnTo>
                      <a:lnTo>
                        <a:pt x="12" y="36"/>
                      </a:lnTo>
                      <a:lnTo>
                        <a:pt x="18" y="30"/>
                      </a:lnTo>
                      <a:lnTo>
                        <a:pt x="30" y="24"/>
                      </a:lnTo>
                      <a:close/>
                    </a:path>
                  </a:pathLst>
                </a:custGeom>
                <a:solidFill>
                  <a:srgbClr val="FA8086"/>
                </a:solidFill>
                <a:ln w="9525">
                  <a:noFill/>
                  <a:round/>
                  <a:headEnd/>
                  <a:tailEnd/>
                </a:ln>
              </p:spPr>
              <p:txBody>
                <a:bodyPr tIns="91440" bIns="91440"/>
                <a:lstStyle/>
                <a:p>
                  <a:endParaRPr lang="en-US"/>
                </a:p>
              </p:txBody>
            </p:sp>
            <p:sp>
              <p:nvSpPr>
                <p:cNvPr id="13705" name="Freeform 349"/>
                <p:cNvSpPr>
                  <a:spLocks/>
                </p:cNvSpPr>
                <p:nvPr/>
              </p:nvSpPr>
              <p:spPr bwMode="auto">
                <a:xfrm>
                  <a:off x="1958" y="2771"/>
                  <a:ext cx="18" cy="18"/>
                </a:xfrm>
                <a:custGeom>
                  <a:avLst/>
                  <a:gdLst>
                    <a:gd name="T0" fmla="*/ 18 w 18"/>
                    <a:gd name="T1" fmla="*/ 12 h 18"/>
                    <a:gd name="T2" fmla="*/ 6 w 18"/>
                    <a:gd name="T3" fmla="*/ 0 h 18"/>
                    <a:gd name="T4" fmla="*/ 0 w 18"/>
                    <a:gd name="T5" fmla="*/ 0 h 18"/>
                    <a:gd name="T6" fmla="*/ 12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6" y="0"/>
                      </a:lnTo>
                      <a:lnTo>
                        <a:pt x="0" y="0"/>
                      </a:lnTo>
                      <a:lnTo>
                        <a:pt x="12" y="18"/>
                      </a:lnTo>
                      <a:lnTo>
                        <a:pt x="18" y="12"/>
                      </a:lnTo>
                      <a:close/>
                    </a:path>
                  </a:pathLst>
                </a:custGeom>
                <a:solidFill>
                  <a:srgbClr val="FA8086"/>
                </a:solidFill>
                <a:ln w="9525">
                  <a:noFill/>
                  <a:round/>
                  <a:headEnd/>
                  <a:tailEnd/>
                </a:ln>
              </p:spPr>
              <p:txBody>
                <a:bodyPr tIns="91440" bIns="91440"/>
                <a:lstStyle/>
                <a:p>
                  <a:endParaRPr lang="en-US"/>
                </a:p>
              </p:txBody>
            </p:sp>
            <p:sp>
              <p:nvSpPr>
                <p:cNvPr id="13706" name="Line 350"/>
                <p:cNvSpPr>
                  <a:spLocks noChangeShapeType="1"/>
                </p:cNvSpPr>
                <p:nvPr/>
              </p:nvSpPr>
              <p:spPr bwMode="auto">
                <a:xfrm>
                  <a:off x="1958" y="2765"/>
                  <a:ext cx="1" cy="6"/>
                </a:xfrm>
                <a:prstGeom prst="line">
                  <a:avLst/>
                </a:prstGeom>
                <a:noFill/>
                <a:ln w="19050">
                  <a:solidFill>
                    <a:srgbClr val="FA8086"/>
                  </a:solidFill>
                  <a:round/>
                  <a:headEnd/>
                  <a:tailEnd/>
                </a:ln>
              </p:spPr>
              <p:txBody>
                <a:bodyPr tIns="91440" bIns="91440"/>
                <a:lstStyle/>
                <a:p>
                  <a:endParaRPr lang="en-US"/>
                </a:p>
              </p:txBody>
            </p:sp>
            <p:sp>
              <p:nvSpPr>
                <p:cNvPr id="13707" name="Freeform 351"/>
                <p:cNvSpPr>
                  <a:spLocks/>
                </p:cNvSpPr>
                <p:nvPr/>
              </p:nvSpPr>
              <p:spPr bwMode="auto">
                <a:xfrm>
                  <a:off x="1886" y="2795"/>
                  <a:ext cx="30" cy="48"/>
                </a:xfrm>
                <a:custGeom>
                  <a:avLst/>
                  <a:gdLst>
                    <a:gd name="T0" fmla="*/ 24 w 30"/>
                    <a:gd name="T1" fmla="*/ 30 h 48"/>
                    <a:gd name="T2" fmla="*/ 30 w 30"/>
                    <a:gd name="T3" fmla="*/ 18 h 48"/>
                    <a:gd name="T4" fmla="*/ 30 w 30"/>
                    <a:gd name="T5" fmla="*/ 6 h 48"/>
                    <a:gd name="T6" fmla="*/ 24 w 30"/>
                    <a:gd name="T7" fmla="*/ 0 h 48"/>
                    <a:gd name="T8" fmla="*/ 24 w 30"/>
                    <a:gd name="T9" fmla="*/ 0 h 48"/>
                    <a:gd name="T10" fmla="*/ 18 w 30"/>
                    <a:gd name="T11" fmla="*/ 0 h 48"/>
                    <a:gd name="T12" fmla="*/ 12 w 30"/>
                    <a:gd name="T13" fmla="*/ 6 h 48"/>
                    <a:gd name="T14" fmla="*/ 6 w 30"/>
                    <a:gd name="T15" fmla="*/ 18 h 48"/>
                    <a:gd name="T16" fmla="*/ 6 w 30"/>
                    <a:gd name="T17" fmla="*/ 18 h 48"/>
                    <a:gd name="T18" fmla="*/ 0 w 30"/>
                    <a:gd name="T19" fmla="*/ 30 h 48"/>
                    <a:gd name="T20" fmla="*/ 0 w 30"/>
                    <a:gd name="T21" fmla="*/ 42 h 48"/>
                    <a:gd name="T22" fmla="*/ 6 w 30"/>
                    <a:gd name="T23" fmla="*/ 48 h 48"/>
                    <a:gd name="T24" fmla="*/ 6 w 30"/>
                    <a:gd name="T25" fmla="*/ 48 h 48"/>
                    <a:gd name="T26" fmla="*/ 12 w 30"/>
                    <a:gd name="T27" fmla="*/ 42 h 48"/>
                    <a:gd name="T28" fmla="*/ 18 w 30"/>
                    <a:gd name="T29" fmla="*/ 36 h 48"/>
                    <a:gd name="T30" fmla="*/ 24 w 30"/>
                    <a:gd name="T31" fmla="*/ 30 h 48"/>
                    <a:gd name="T32" fmla="*/ 24 w 30"/>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4" y="30"/>
                      </a:moveTo>
                      <a:lnTo>
                        <a:pt x="30" y="18"/>
                      </a:lnTo>
                      <a:lnTo>
                        <a:pt x="30" y="6"/>
                      </a:lnTo>
                      <a:lnTo>
                        <a:pt x="24" y="0"/>
                      </a:lnTo>
                      <a:lnTo>
                        <a:pt x="18" y="0"/>
                      </a:lnTo>
                      <a:lnTo>
                        <a:pt x="12" y="6"/>
                      </a:lnTo>
                      <a:lnTo>
                        <a:pt x="6" y="18"/>
                      </a:lnTo>
                      <a:lnTo>
                        <a:pt x="0" y="30"/>
                      </a:lnTo>
                      <a:lnTo>
                        <a:pt x="0" y="42"/>
                      </a:lnTo>
                      <a:lnTo>
                        <a:pt x="6" y="48"/>
                      </a:lnTo>
                      <a:lnTo>
                        <a:pt x="12" y="42"/>
                      </a:lnTo>
                      <a:lnTo>
                        <a:pt x="18" y="36"/>
                      </a:lnTo>
                      <a:lnTo>
                        <a:pt x="24" y="30"/>
                      </a:lnTo>
                      <a:close/>
                    </a:path>
                  </a:pathLst>
                </a:custGeom>
                <a:solidFill>
                  <a:srgbClr val="FA8086"/>
                </a:solidFill>
                <a:ln w="9525">
                  <a:noFill/>
                  <a:round/>
                  <a:headEnd/>
                  <a:tailEnd/>
                </a:ln>
              </p:spPr>
              <p:txBody>
                <a:bodyPr tIns="91440" bIns="91440"/>
                <a:lstStyle/>
                <a:p>
                  <a:endParaRPr lang="en-US"/>
                </a:p>
              </p:txBody>
            </p:sp>
            <p:sp>
              <p:nvSpPr>
                <p:cNvPr id="13708" name="Freeform 352"/>
                <p:cNvSpPr>
                  <a:spLocks/>
                </p:cNvSpPr>
                <p:nvPr/>
              </p:nvSpPr>
              <p:spPr bwMode="auto">
                <a:xfrm>
                  <a:off x="1916" y="2819"/>
                  <a:ext cx="18" cy="18"/>
                </a:xfrm>
                <a:custGeom>
                  <a:avLst/>
                  <a:gdLst>
                    <a:gd name="T0" fmla="*/ 18 w 18"/>
                    <a:gd name="T1" fmla="*/ 12 h 18"/>
                    <a:gd name="T2" fmla="*/ 0 w 18"/>
                    <a:gd name="T3" fmla="*/ 0 h 18"/>
                    <a:gd name="T4" fmla="*/ 0 w 18"/>
                    <a:gd name="T5" fmla="*/ 12 h 18"/>
                    <a:gd name="T6" fmla="*/ 18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0" y="0"/>
                      </a:lnTo>
                      <a:lnTo>
                        <a:pt x="0" y="12"/>
                      </a:lnTo>
                      <a:lnTo>
                        <a:pt x="18" y="18"/>
                      </a:lnTo>
                      <a:lnTo>
                        <a:pt x="18" y="12"/>
                      </a:lnTo>
                      <a:close/>
                    </a:path>
                  </a:pathLst>
                </a:custGeom>
                <a:solidFill>
                  <a:srgbClr val="FA8086"/>
                </a:solidFill>
                <a:ln w="9525">
                  <a:noFill/>
                  <a:round/>
                  <a:headEnd/>
                  <a:tailEnd/>
                </a:ln>
              </p:spPr>
              <p:txBody>
                <a:bodyPr tIns="91440" bIns="91440"/>
                <a:lstStyle/>
                <a:p>
                  <a:endParaRPr lang="en-US"/>
                </a:p>
              </p:txBody>
            </p:sp>
            <p:sp>
              <p:nvSpPr>
                <p:cNvPr id="13709" name="Line 353"/>
                <p:cNvSpPr>
                  <a:spLocks noChangeShapeType="1"/>
                </p:cNvSpPr>
                <p:nvPr/>
              </p:nvSpPr>
              <p:spPr bwMode="auto">
                <a:xfrm>
                  <a:off x="1910" y="2819"/>
                  <a:ext cx="6" cy="6"/>
                </a:xfrm>
                <a:prstGeom prst="line">
                  <a:avLst/>
                </a:prstGeom>
                <a:noFill/>
                <a:ln w="19050">
                  <a:solidFill>
                    <a:srgbClr val="FA8086"/>
                  </a:solidFill>
                  <a:round/>
                  <a:headEnd/>
                  <a:tailEnd/>
                </a:ln>
              </p:spPr>
              <p:txBody>
                <a:bodyPr tIns="91440" bIns="91440"/>
                <a:lstStyle/>
                <a:p>
                  <a:endParaRPr lang="en-US"/>
                </a:p>
              </p:txBody>
            </p:sp>
            <p:sp>
              <p:nvSpPr>
                <p:cNvPr id="13710" name="Freeform 354"/>
                <p:cNvSpPr>
                  <a:spLocks/>
                </p:cNvSpPr>
                <p:nvPr/>
              </p:nvSpPr>
              <p:spPr bwMode="auto">
                <a:xfrm>
                  <a:off x="2024" y="2987"/>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711" name="Freeform 355"/>
                <p:cNvSpPr>
                  <a:spLocks/>
                </p:cNvSpPr>
                <p:nvPr/>
              </p:nvSpPr>
              <p:spPr bwMode="auto">
                <a:xfrm>
                  <a:off x="2024" y="2987"/>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712" name="Freeform 356"/>
                <p:cNvSpPr>
                  <a:spLocks/>
                </p:cNvSpPr>
                <p:nvPr/>
              </p:nvSpPr>
              <p:spPr bwMode="auto">
                <a:xfrm>
                  <a:off x="2012" y="297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713" name="Freeform 357"/>
                <p:cNvSpPr>
                  <a:spLocks/>
                </p:cNvSpPr>
                <p:nvPr/>
              </p:nvSpPr>
              <p:spPr bwMode="auto">
                <a:xfrm>
                  <a:off x="2012" y="297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714" name="Freeform 358"/>
                <p:cNvSpPr>
                  <a:spLocks/>
                </p:cNvSpPr>
                <p:nvPr/>
              </p:nvSpPr>
              <p:spPr bwMode="auto">
                <a:xfrm>
                  <a:off x="2000" y="296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15" name="Freeform 359"/>
                <p:cNvSpPr>
                  <a:spLocks/>
                </p:cNvSpPr>
                <p:nvPr/>
              </p:nvSpPr>
              <p:spPr bwMode="auto">
                <a:xfrm>
                  <a:off x="2000" y="296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16" name="Freeform 360"/>
                <p:cNvSpPr>
                  <a:spLocks/>
                </p:cNvSpPr>
                <p:nvPr/>
              </p:nvSpPr>
              <p:spPr bwMode="auto">
                <a:xfrm>
                  <a:off x="1988" y="2951"/>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17" name="Freeform 361"/>
                <p:cNvSpPr>
                  <a:spLocks/>
                </p:cNvSpPr>
                <p:nvPr/>
              </p:nvSpPr>
              <p:spPr bwMode="auto">
                <a:xfrm>
                  <a:off x="1988" y="2951"/>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6" y="12"/>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18" name="Freeform 362"/>
                <p:cNvSpPr>
                  <a:spLocks/>
                </p:cNvSpPr>
                <p:nvPr/>
              </p:nvSpPr>
              <p:spPr bwMode="auto">
                <a:xfrm>
                  <a:off x="1976" y="2933"/>
                  <a:ext cx="24" cy="18"/>
                </a:xfrm>
                <a:custGeom>
                  <a:avLst/>
                  <a:gdLst>
                    <a:gd name="T0" fmla="*/ 24 w 24"/>
                    <a:gd name="T1" fmla="*/ 12 h 18"/>
                    <a:gd name="T2" fmla="*/ 18 w 24"/>
                    <a:gd name="T3" fmla="*/ 6 h 18"/>
                    <a:gd name="T4" fmla="*/ 18 w 24"/>
                    <a:gd name="T5" fmla="*/ 6 h 18"/>
                    <a:gd name="T6" fmla="*/ 12 w 24"/>
                    <a:gd name="T7" fmla="*/ 0 h 18"/>
                    <a:gd name="T8" fmla="*/ 12 w 24"/>
                    <a:gd name="T9" fmla="*/ 0 h 18"/>
                    <a:gd name="T10" fmla="*/ 6 w 24"/>
                    <a:gd name="T11" fmla="*/ 6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18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2" y="0"/>
                      </a:lnTo>
                      <a:lnTo>
                        <a:pt x="6" y="6"/>
                      </a:lnTo>
                      <a:lnTo>
                        <a:pt x="0" y="12"/>
                      </a:lnTo>
                      <a:lnTo>
                        <a:pt x="6" y="18"/>
                      </a:lnTo>
                      <a:lnTo>
                        <a:pt x="12" y="18"/>
                      </a:lnTo>
                      <a:lnTo>
                        <a:pt x="18" y="18"/>
                      </a:lnTo>
                      <a:lnTo>
                        <a:pt x="24" y="12"/>
                      </a:lnTo>
                      <a:close/>
                    </a:path>
                  </a:pathLst>
                </a:custGeom>
                <a:solidFill>
                  <a:srgbClr val="FFFF4B"/>
                </a:solidFill>
                <a:ln w="9525">
                  <a:noFill/>
                  <a:round/>
                  <a:headEnd/>
                  <a:tailEnd/>
                </a:ln>
              </p:spPr>
              <p:txBody>
                <a:bodyPr tIns="91440" bIns="91440"/>
                <a:lstStyle/>
                <a:p>
                  <a:endParaRPr lang="en-US"/>
                </a:p>
              </p:txBody>
            </p:sp>
            <p:sp>
              <p:nvSpPr>
                <p:cNvPr id="13719" name="Freeform 363"/>
                <p:cNvSpPr>
                  <a:spLocks/>
                </p:cNvSpPr>
                <p:nvPr/>
              </p:nvSpPr>
              <p:spPr bwMode="auto">
                <a:xfrm>
                  <a:off x="1976" y="2933"/>
                  <a:ext cx="24" cy="18"/>
                </a:xfrm>
                <a:custGeom>
                  <a:avLst/>
                  <a:gdLst>
                    <a:gd name="T0" fmla="*/ 24 w 24"/>
                    <a:gd name="T1" fmla="*/ 12 h 18"/>
                    <a:gd name="T2" fmla="*/ 18 w 24"/>
                    <a:gd name="T3" fmla="*/ 6 h 18"/>
                    <a:gd name="T4" fmla="*/ 18 w 24"/>
                    <a:gd name="T5" fmla="*/ 6 h 18"/>
                    <a:gd name="T6" fmla="*/ 12 w 24"/>
                    <a:gd name="T7" fmla="*/ 0 h 18"/>
                    <a:gd name="T8" fmla="*/ 12 w 24"/>
                    <a:gd name="T9" fmla="*/ 0 h 18"/>
                    <a:gd name="T10" fmla="*/ 6 w 24"/>
                    <a:gd name="T11" fmla="*/ 6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18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2" y="0"/>
                      </a:lnTo>
                      <a:lnTo>
                        <a:pt x="6" y="6"/>
                      </a:lnTo>
                      <a:lnTo>
                        <a:pt x="0" y="12"/>
                      </a:lnTo>
                      <a:lnTo>
                        <a:pt x="6" y="18"/>
                      </a:lnTo>
                      <a:lnTo>
                        <a:pt x="12" y="18"/>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3720" name="Freeform 364"/>
                <p:cNvSpPr>
                  <a:spLocks/>
                </p:cNvSpPr>
                <p:nvPr/>
              </p:nvSpPr>
              <p:spPr bwMode="auto">
                <a:xfrm>
                  <a:off x="2042" y="2975"/>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2" y="6"/>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721" name="Freeform 365"/>
                <p:cNvSpPr>
                  <a:spLocks/>
                </p:cNvSpPr>
                <p:nvPr/>
              </p:nvSpPr>
              <p:spPr bwMode="auto">
                <a:xfrm>
                  <a:off x="2042" y="2975"/>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2" y="6"/>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722" name="Freeform 366"/>
                <p:cNvSpPr>
                  <a:spLocks/>
                </p:cNvSpPr>
                <p:nvPr/>
              </p:nvSpPr>
              <p:spPr bwMode="auto">
                <a:xfrm>
                  <a:off x="2054"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23" name="Freeform 367"/>
                <p:cNvSpPr>
                  <a:spLocks/>
                </p:cNvSpPr>
                <p:nvPr/>
              </p:nvSpPr>
              <p:spPr bwMode="auto">
                <a:xfrm>
                  <a:off x="2054"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24" name="Freeform 368"/>
                <p:cNvSpPr>
                  <a:spLocks/>
                </p:cNvSpPr>
                <p:nvPr/>
              </p:nvSpPr>
              <p:spPr bwMode="auto">
                <a:xfrm>
                  <a:off x="2072"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0" y="18"/>
                      </a:lnTo>
                      <a:lnTo>
                        <a:pt x="6" y="18"/>
                      </a:lnTo>
                      <a:lnTo>
                        <a:pt x="12" y="18"/>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725" name="Freeform 369"/>
                <p:cNvSpPr>
                  <a:spLocks/>
                </p:cNvSpPr>
                <p:nvPr/>
              </p:nvSpPr>
              <p:spPr bwMode="auto">
                <a:xfrm>
                  <a:off x="2072"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0" y="18"/>
                      </a:lnTo>
                      <a:lnTo>
                        <a:pt x="6" y="18"/>
                      </a:lnTo>
                      <a:lnTo>
                        <a:pt x="12" y="18"/>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726" name="Freeform 370"/>
                <p:cNvSpPr>
                  <a:spLocks/>
                </p:cNvSpPr>
                <p:nvPr/>
              </p:nvSpPr>
              <p:spPr bwMode="auto">
                <a:xfrm>
                  <a:off x="2084" y="294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727" name="Freeform 371"/>
                <p:cNvSpPr>
                  <a:spLocks/>
                </p:cNvSpPr>
                <p:nvPr/>
              </p:nvSpPr>
              <p:spPr bwMode="auto">
                <a:xfrm>
                  <a:off x="2084" y="294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728" name="Freeform 372"/>
                <p:cNvSpPr>
                  <a:spLocks/>
                </p:cNvSpPr>
                <p:nvPr/>
              </p:nvSpPr>
              <p:spPr bwMode="auto">
                <a:xfrm>
                  <a:off x="2102" y="2933"/>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729" name="Freeform 373"/>
                <p:cNvSpPr>
                  <a:spLocks/>
                </p:cNvSpPr>
                <p:nvPr/>
              </p:nvSpPr>
              <p:spPr bwMode="auto">
                <a:xfrm>
                  <a:off x="2102" y="2933"/>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730" name="Freeform 374"/>
                <p:cNvSpPr>
                  <a:spLocks/>
                </p:cNvSpPr>
                <p:nvPr/>
              </p:nvSpPr>
              <p:spPr bwMode="auto">
                <a:xfrm>
                  <a:off x="2114" y="2927"/>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8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31" name="Freeform 375"/>
                <p:cNvSpPr>
                  <a:spLocks/>
                </p:cNvSpPr>
                <p:nvPr/>
              </p:nvSpPr>
              <p:spPr bwMode="auto">
                <a:xfrm>
                  <a:off x="2114" y="2927"/>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8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0" y="12"/>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32" name="Freeform 376"/>
                <p:cNvSpPr>
                  <a:spLocks/>
                </p:cNvSpPr>
                <p:nvPr/>
              </p:nvSpPr>
              <p:spPr bwMode="auto">
                <a:xfrm>
                  <a:off x="2132" y="2915"/>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33" name="Freeform 377"/>
                <p:cNvSpPr>
                  <a:spLocks/>
                </p:cNvSpPr>
                <p:nvPr/>
              </p:nvSpPr>
              <p:spPr bwMode="auto">
                <a:xfrm>
                  <a:off x="2132" y="2915"/>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34" name="Freeform 378"/>
                <p:cNvSpPr>
                  <a:spLocks/>
                </p:cNvSpPr>
                <p:nvPr/>
              </p:nvSpPr>
              <p:spPr bwMode="auto">
                <a:xfrm>
                  <a:off x="2144" y="290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6"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735" name="Freeform 379"/>
                <p:cNvSpPr>
                  <a:spLocks/>
                </p:cNvSpPr>
                <p:nvPr/>
              </p:nvSpPr>
              <p:spPr bwMode="auto">
                <a:xfrm>
                  <a:off x="2144" y="290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6"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736" name="Freeform 380"/>
                <p:cNvSpPr>
                  <a:spLocks/>
                </p:cNvSpPr>
                <p:nvPr/>
              </p:nvSpPr>
              <p:spPr bwMode="auto">
                <a:xfrm>
                  <a:off x="2162" y="289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737" name="Freeform 381"/>
                <p:cNvSpPr>
                  <a:spLocks/>
                </p:cNvSpPr>
                <p:nvPr/>
              </p:nvSpPr>
              <p:spPr bwMode="auto">
                <a:xfrm>
                  <a:off x="2162" y="289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738" name="Freeform 382"/>
                <p:cNvSpPr>
                  <a:spLocks/>
                </p:cNvSpPr>
                <p:nvPr/>
              </p:nvSpPr>
              <p:spPr bwMode="auto">
                <a:xfrm>
                  <a:off x="2180" y="287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739" name="Freeform 383"/>
                <p:cNvSpPr>
                  <a:spLocks/>
                </p:cNvSpPr>
                <p:nvPr/>
              </p:nvSpPr>
              <p:spPr bwMode="auto">
                <a:xfrm>
                  <a:off x="2180" y="287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740" name="Freeform 384"/>
                <p:cNvSpPr>
                  <a:spLocks/>
                </p:cNvSpPr>
                <p:nvPr/>
              </p:nvSpPr>
              <p:spPr bwMode="auto">
                <a:xfrm>
                  <a:off x="2168" y="286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41" name="Freeform 385"/>
                <p:cNvSpPr>
                  <a:spLocks/>
                </p:cNvSpPr>
                <p:nvPr/>
              </p:nvSpPr>
              <p:spPr bwMode="auto">
                <a:xfrm>
                  <a:off x="2168" y="286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42" name="Freeform 386"/>
                <p:cNvSpPr>
                  <a:spLocks/>
                </p:cNvSpPr>
                <p:nvPr/>
              </p:nvSpPr>
              <p:spPr bwMode="auto">
                <a:xfrm>
                  <a:off x="2156" y="285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43" name="Freeform 387"/>
                <p:cNvSpPr>
                  <a:spLocks/>
                </p:cNvSpPr>
                <p:nvPr/>
              </p:nvSpPr>
              <p:spPr bwMode="auto">
                <a:xfrm>
                  <a:off x="2156" y="285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44" name="Freeform 388"/>
                <p:cNvSpPr>
                  <a:spLocks/>
                </p:cNvSpPr>
                <p:nvPr/>
              </p:nvSpPr>
              <p:spPr bwMode="auto">
                <a:xfrm>
                  <a:off x="2144" y="284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45" name="Freeform 389"/>
                <p:cNvSpPr>
                  <a:spLocks/>
                </p:cNvSpPr>
                <p:nvPr/>
              </p:nvSpPr>
              <p:spPr bwMode="auto">
                <a:xfrm>
                  <a:off x="2144" y="284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0" y="12"/>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46" name="Freeform 390"/>
                <p:cNvSpPr>
                  <a:spLocks/>
                </p:cNvSpPr>
                <p:nvPr/>
              </p:nvSpPr>
              <p:spPr bwMode="auto">
                <a:xfrm>
                  <a:off x="2132" y="28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6"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747" name="Freeform 391"/>
                <p:cNvSpPr>
                  <a:spLocks/>
                </p:cNvSpPr>
                <p:nvPr/>
              </p:nvSpPr>
              <p:spPr bwMode="auto">
                <a:xfrm>
                  <a:off x="2132" y="28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6"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748" name="Freeform 392"/>
                <p:cNvSpPr>
                  <a:spLocks/>
                </p:cNvSpPr>
                <p:nvPr/>
              </p:nvSpPr>
              <p:spPr bwMode="auto">
                <a:xfrm>
                  <a:off x="2120" y="281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749" name="Freeform 393"/>
                <p:cNvSpPr>
                  <a:spLocks/>
                </p:cNvSpPr>
                <p:nvPr/>
              </p:nvSpPr>
              <p:spPr bwMode="auto">
                <a:xfrm>
                  <a:off x="2120" y="2813"/>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750" name="Freeform 394"/>
                <p:cNvSpPr>
                  <a:spLocks/>
                </p:cNvSpPr>
                <p:nvPr/>
              </p:nvSpPr>
              <p:spPr bwMode="auto">
                <a:xfrm>
                  <a:off x="1964" y="292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51" name="Freeform 395"/>
                <p:cNvSpPr>
                  <a:spLocks/>
                </p:cNvSpPr>
                <p:nvPr/>
              </p:nvSpPr>
              <p:spPr bwMode="auto">
                <a:xfrm>
                  <a:off x="1964" y="292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52" name="Freeform 396"/>
                <p:cNvSpPr>
                  <a:spLocks/>
                </p:cNvSpPr>
                <p:nvPr/>
              </p:nvSpPr>
              <p:spPr bwMode="auto">
                <a:xfrm>
                  <a:off x="1982" y="2909"/>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53" name="Freeform 397"/>
                <p:cNvSpPr>
                  <a:spLocks/>
                </p:cNvSpPr>
                <p:nvPr/>
              </p:nvSpPr>
              <p:spPr bwMode="auto">
                <a:xfrm>
                  <a:off x="1982" y="2909"/>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54" name="Freeform 398"/>
                <p:cNvSpPr>
                  <a:spLocks/>
                </p:cNvSpPr>
                <p:nvPr/>
              </p:nvSpPr>
              <p:spPr bwMode="auto">
                <a:xfrm>
                  <a:off x="1994" y="289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55" name="Freeform 399"/>
                <p:cNvSpPr>
                  <a:spLocks/>
                </p:cNvSpPr>
                <p:nvPr/>
              </p:nvSpPr>
              <p:spPr bwMode="auto">
                <a:xfrm>
                  <a:off x="1994" y="289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56" name="Freeform 400"/>
                <p:cNvSpPr>
                  <a:spLocks/>
                </p:cNvSpPr>
                <p:nvPr/>
              </p:nvSpPr>
              <p:spPr bwMode="auto">
                <a:xfrm>
                  <a:off x="2006"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6" y="6"/>
                      </a:lnTo>
                      <a:lnTo>
                        <a:pt x="0" y="6"/>
                      </a:lnTo>
                      <a:lnTo>
                        <a:pt x="6" y="12"/>
                      </a:lnTo>
                      <a:lnTo>
                        <a:pt x="6" y="18"/>
                      </a:lnTo>
                      <a:lnTo>
                        <a:pt x="12" y="18"/>
                      </a:lnTo>
                      <a:lnTo>
                        <a:pt x="18"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57" name="Freeform 401"/>
                <p:cNvSpPr>
                  <a:spLocks/>
                </p:cNvSpPr>
                <p:nvPr/>
              </p:nvSpPr>
              <p:spPr bwMode="auto">
                <a:xfrm>
                  <a:off x="2006"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6" y="6"/>
                      </a:lnTo>
                      <a:lnTo>
                        <a:pt x="0" y="6"/>
                      </a:lnTo>
                      <a:lnTo>
                        <a:pt x="6" y="12"/>
                      </a:lnTo>
                      <a:lnTo>
                        <a:pt x="6" y="18"/>
                      </a:lnTo>
                      <a:lnTo>
                        <a:pt x="12" y="18"/>
                      </a:lnTo>
                      <a:lnTo>
                        <a:pt x="18"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58" name="Freeform 402"/>
                <p:cNvSpPr>
                  <a:spLocks/>
                </p:cNvSpPr>
                <p:nvPr/>
              </p:nvSpPr>
              <p:spPr bwMode="auto">
                <a:xfrm>
                  <a:off x="2024"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59" name="Freeform 403"/>
                <p:cNvSpPr>
                  <a:spLocks/>
                </p:cNvSpPr>
                <p:nvPr/>
              </p:nvSpPr>
              <p:spPr bwMode="auto">
                <a:xfrm>
                  <a:off x="2024"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760" name="Freeform 404"/>
                <p:cNvSpPr>
                  <a:spLocks/>
                </p:cNvSpPr>
                <p:nvPr/>
              </p:nvSpPr>
              <p:spPr bwMode="auto">
                <a:xfrm>
                  <a:off x="2036" y="2861"/>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0" y="12"/>
                      </a:lnTo>
                      <a:lnTo>
                        <a:pt x="6" y="18"/>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761" name="Freeform 405"/>
                <p:cNvSpPr>
                  <a:spLocks/>
                </p:cNvSpPr>
                <p:nvPr/>
              </p:nvSpPr>
              <p:spPr bwMode="auto">
                <a:xfrm>
                  <a:off x="2036" y="2861"/>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0" y="12"/>
                      </a:lnTo>
                      <a:lnTo>
                        <a:pt x="6" y="18"/>
                      </a:lnTo>
                      <a:lnTo>
                        <a:pt x="12"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grpSp>
          <p:grpSp>
            <p:nvGrpSpPr>
              <p:cNvPr id="12313" name="Group 406"/>
              <p:cNvGrpSpPr>
                <a:grpSpLocks/>
              </p:cNvGrpSpPr>
              <p:nvPr/>
            </p:nvGrpSpPr>
            <p:grpSpPr bwMode="auto">
              <a:xfrm>
                <a:off x="1964" y="2297"/>
                <a:ext cx="2454" cy="864"/>
                <a:chOff x="1964" y="2297"/>
                <a:chExt cx="2454" cy="864"/>
              </a:xfrm>
            </p:grpSpPr>
            <p:sp>
              <p:nvSpPr>
                <p:cNvPr id="13362" name="Freeform 407"/>
                <p:cNvSpPr>
                  <a:spLocks/>
                </p:cNvSpPr>
                <p:nvPr/>
              </p:nvSpPr>
              <p:spPr bwMode="auto">
                <a:xfrm>
                  <a:off x="2048" y="284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6" y="6"/>
                      </a:lnTo>
                      <a:lnTo>
                        <a:pt x="0" y="6"/>
                      </a:lnTo>
                      <a:lnTo>
                        <a:pt x="6"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363" name="Freeform 408"/>
                <p:cNvSpPr>
                  <a:spLocks/>
                </p:cNvSpPr>
                <p:nvPr/>
              </p:nvSpPr>
              <p:spPr bwMode="auto">
                <a:xfrm>
                  <a:off x="2048" y="284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6" y="6"/>
                      </a:lnTo>
                      <a:lnTo>
                        <a:pt x="0" y="6"/>
                      </a:lnTo>
                      <a:lnTo>
                        <a:pt x="6"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364" name="Freeform 409"/>
                <p:cNvSpPr>
                  <a:spLocks/>
                </p:cNvSpPr>
                <p:nvPr/>
              </p:nvSpPr>
              <p:spPr bwMode="auto">
                <a:xfrm>
                  <a:off x="2066" y="283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365" name="Freeform 410"/>
                <p:cNvSpPr>
                  <a:spLocks/>
                </p:cNvSpPr>
                <p:nvPr/>
              </p:nvSpPr>
              <p:spPr bwMode="auto">
                <a:xfrm>
                  <a:off x="2066" y="283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366" name="Freeform 411"/>
                <p:cNvSpPr>
                  <a:spLocks/>
                </p:cNvSpPr>
                <p:nvPr/>
              </p:nvSpPr>
              <p:spPr bwMode="auto">
                <a:xfrm>
                  <a:off x="2078" y="2825"/>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367" name="Freeform 412"/>
                <p:cNvSpPr>
                  <a:spLocks/>
                </p:cNvSpPr>
                <p:nvPr/>
              </p:nvSpPr>
              <p:spPr bwMode="auto">
                <a:xfrm>
                  <a:off x="2078" y="2825"/>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12"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368" name="Freeform 413"/>
                <p:cNvSpPr>
                  <a:spLocks/>
                </p:cNvSpPr>
                <p:nvPr/>
              </p:nvSpPr>
              <p:spPr bwMode="auto">
                <a:xfrm>
                  <a:off x="2090" y="2813"/>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369" name="Freeform 414"/>
                <p:cNvSpPr>
                  <a:spLocks/>
                </p:cNvSpPr>
                <p:nvPr/>
              </p:nvSpPr>
              <p:spPr bwMode="auto">
                <a:xfrm>
                  <a:off x="2090" y="2813"/>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6" y="12"/>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370" name="Freeform 415"/>
                <p:cNvSpPr>
                  <a:spLocks/>
                </p:cNvSpPr>
                <p:nvPr/>
              </p:nvSpPr>
              <p:spPr bwMode="auto">
                <a:xfrm>
                  <a:off x="2108" y="2801"/>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371" name="Freeform 416"/>
                <p:cNvSpPr>
                  <a:spLocks/>
                </p:cNvSpPr>
                <p:nvPr/>
              </p:nvSpPr>
              <p:spPr bwMode="auto">
                <a:xfrm>
                  <a:off x="2108" y="2801"/>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372" name="Freeform 417"/>
                <p:cNvSpPr>
                  <a:spLocks/>
                </p:cNvSpPr>
                <p:nvPr/>
              </p:nvSpPr>
              <p:spPr bwMode="auto">
                <a:xfrm>
                  <a:off x="2012" y="2891"/>
                  <a:ext cx="72" cy="78"/>
                </a:xfrm>
                <a:custGeom>
                  <a:avLst/>
                  <a:gdLst>
                    <a:gd name="T0" fmla="*/ 66 w 72"/>
                    <a:gd name="T1" fmla="*/ 12 h 78"/>
                    <a:gd name="T2" fmla="*/ 66 w 72"/>
                    <a:gd name="T3" fmla="*/ 18 h 78"/>
                    <a:gd name="T4" fmla="*/ 72 w 72"/>
                    <a:gd name="T5" fmla="*/ 36 h 78"/>
                    <a:gd name="T6" fmla="*/ 72 w 72"/>
                    <a:gd name="T7" fmla="*/ 48 h 78"/>
                    <a:gd name="T8" fmla="*/ 72 w 72"/>
                    <a:gd name="T9" fmla="*/ 48 h 78"/>
                    <a:gd name="T10" fmla="*/ 48 w 72"/>
                    <a:gd name="T11" fmla="*/ 54 h 78"/>
                    <a:gd name="T12" fmla="*/ 30 w 72"/>
                    <a:gd name="T13" fmla="*/ 48 h 78"/>
                    <a:gd name="T14" fmla="*/ 18 w 72"/>
                    <a:gd name="T15" fmla="*/ 54 h 78"/>
                    <a:gd name="T16" fmla="*/ 18 w 72"/>
                    <a:gd name="T17" fmla="*/ 54 h 78"/>
                    <a:gd name="T18" fmla="*/ 12 w 72"/>
                    <a:gd name="T19" fmla="*/ 60 h 78"/>
                    <a:gd name="T20" fmla="*/ 12 w 72"/>
                    <a:gd name="T21" fmla="*/ 66 h 78"/>
                    <a:gd name="T22" fmla="*/ 18 w 72"/>
                    <a:gd name="T23" fmla="*/ 78 h 78"/>
                    <a:gd name="T24" fmla="*/ 18 w 72"/>
                    <a:gd name="T25" fmla="*/ 78 h 78"/>
                    <a:gd name="T26" fmla="*/ 18 w 72"/>
                    <a:gd name="T27" fmla="*/ 78 h 78"/>
                    <a:gd name="T28" fmla="*/ 18 w 72"/>
                    <a:gd name="T29" fmla="*/ 78 h 78"/>
                    <a:gd name="T30" fmla="*/ 18 w 72"/>
                    <a:gd name="T31" fmla="*/ 78 h 78"/>
                    <a:gd name="T32" fmla="*/ 18 w 72"/>
                    <a:gd name="T33" fmla="*/ 78 h 78"/>
                    <a:gd name="T34" fmla="*/ 18 w 72"/>
                    <a:gd name="T35" fmla="*/ 78 h 78"/>
                    <a:gd name="T36" fmla="*/ 12 w 72"/>
                    <a:gd name="T37" fmla="*/ 72 h 78"/>
                    <a:gd name="T38" fmla="*/ 0 w 72"/>
                    <a:gd name="T39" fmla="*/ 54 h 78"/>
                    <a:gd name="T40" fmla="*/ 6 w 72"/>
                    <a:gd name="T41" fmla="*/ 42 h 78"/>
                    <a:gd name="T42" fmla="*/ 6 w 72"/>
                    <a:gd name="T43" fmla="*/ 42 h 78"/>
                    <a:gd name="T44" fmla="*/ 18 w 72"/>
                    <a:gd name="T45" fmla="*/ 36 h 78"/>
                    <a:gd name="T46" fmla="*/ 36 w 72"/>
                    <a:gd name="T47" fmla="*/ 42 h 78"/>
                    <a:gd name="T48" fmla="*/ 54 w 72"/>
                    <a:gd name="T49" fmla="*/ 36 h 78"/>
                    <a:gd name="T50" fmla="*/ 54 w 72"/>
                    <a:gd name="T51" fmla="*/ 36 h 78"/>
                    <a:gd name="T52" fmla="*/ 60 w 72"/>
                    <a:gd name="T53" fmla="*/ 24 h 78"/>
                    <a:gd name="T54" fmla="*/ 54 w 72"/>
                    <a:gd name="T55" fmla="*/ 6 h 78"/>
                    <a:gd name="T56" fmla="*/ 48 w 72"/>
                    <a:gd name="T57" fmla="*/ 0 h 78"/>
                    <a:gd name="T58" fmla="*/ 48 w 72"/>
                    <a:gd name="T59" fmla="*/ 0 h 78"/>
                    <a:gd name="T60" fmla="*/ 66 w 72"/>
                    <a:gd name="T61" fmla="*/ 12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8"/>
                    <a:gd name="T95" fmla="*/ 72 w 72"/>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8">
                      <a:moveTo>
                        <a:pt x="66" y="12"/>
                      </a:moveTo>
                      <a:lnTo>
                        <a:pt x="66" y="18"/>
                      </a:lnTo>
                      <a:lnTo>
                        <a:pt x="72" y="36"/>
                      </a:lnTo>
                      <a:lnTo>
                        <a:pt x="72" y="48"/>
                      </a:lnTo>
                      <a:lnTo>
                        <a:pt x="48" y="54"/>
                      </a:lnTo>
                      <a:lnTo>
                        <a:pt x="30" y="48"/>
                      </a:lnTo>
                      <a:lnTo>
                        <a:pt x="18" y="54"/>
                      </a:lnTo>
                      <a:lnTo>
                        <a:pt x="12" y="60"/>
                      </a:lnTo>
                      <a:lnTo>
                        <a:pt x="12" y="66"/>
                      </a:lnTo>
                      <a:lnTo>
                        <a:pt x="18" y="78"/>
                      </a:lnTo>
                      <a:lnTo>
                        <a:pt x="12" y="72"/>
                      </a:lnTo>
                      <a:lnTo>
                        <a:pt x="0" y="54"/>
                      </a:lnTo>
                      <a:lnTo>
                        <a:pt x="6" y="42"/>
                      </a:lnTo>
                      <a:lnTo>
                        <a:pt x="18" y="36"/>
                      </a:lnTo>
                      <a:lnTo>
                        <a:pt x="36" y="42"/>
                      </a:lnTo>
                      <a:lnTo>
                        <a:pt x="54" y="36"/>
                      </a:lnTo>
                      <a:lnTo>
                        <a:pt x="60" y="24"/>
                      </a:lnTo>
                      <a:lnTo>
                        <a:pt x="54" y="6"/>
                      </a:lnTo>
                      <a:lnTo>
                        <a:pt x="48" y="0"/>
                      </a:lnTo>
                      <a:lnTo>
                        <a:pt x="66" y="12"/>
                      </a:lnTo>
                      <a:close/>
                    </a:path>
                  </a:pathLst>
                </a:custGeom>
                <a:solidFill>
                  <a:srgbClr val="F98199"/>
                </a:solidFill>
                <a:ln w="9525">
                  <a:noFill/>
                  <a:round/>
                  <a:headEnd/>
                  <a:tailEnd/>
                </a:ln>
              </p:spPr>
              <p:txBody>
                <a:bodyPr tIns="91440" bIns="91440"/>
                <a:lstStyle/>
                <a:p>
                  <a:endParaRPr lang="en-US"/>
                </a:p>
              </p:txBody>
            </p:sp>
            <p:sp>
              <p:nvSpPr>
                <p:cNvPr id="13373" name="Freeform 418"/>
                <p:cNvSpPr>
                  <a:spLocks/>
                </p:cNvSpPr>
                <p:nvPr/>
              </p:nvSpPr>
              <p:spPr bwMode="auto">
                <a:xfrm>
                  <a:off x="2012" y="2891"/>
                  <a:ext cx="72" cy="78"/>
                </a:xfrm>
                <a:custGeom>
                  <a:avLst/>
                  <a:gdLst>
                    <a:gd name="T0" fmla="*/ 66 w 72"/>
                    <a:gd name="T1" fmla="*/ 12 h 78"/>
                    <a:gd name="T2" fmla="*/ 66 w 72"/>
                    <a:gd name="T3" fmla="*/ 18 h 78"/>
                    <a:gd name="T4" fmla="*/ 72 w 72"/>
                    <a:gd name="T5" fmla="*/ 36 h 78"/>
                    <a:gd name="T6" fmla="*/ 72 w 72"/>
                    <a:gd name="T7" fmla="*/ 48 h 78"/>
                    <a:gd name="T8" fmla="*/ 72 w 72"/>
                    <a:gd name="T9" fmla="*/ 48 h 78"/>
                    <a:gd name="T10" fmla="*/ 48 w 72"/>
                    <a:gd name="T11" fmla="*/ 54 h 78"/>
                    <a:gd name="T12" fmla="*/ 30 w 72"/>
                    <a:gd name="T13" fmla="*/ 48 h 78"/>
                    <a:gd name="T14" fmla="*/ 18 w 72"/>
                    <a:gd name="T15" fmla="*/ 54 h 78"/>
                    <a:gd name="T16" fmla="*/ 18 w 72"/>
                    <a:gd name="T17" fmla="*/ 54 h 78"/>
                    <a:gd name="T18" fmla="*/ 12 w 72"/>
                    <a:gd name="T19" fmla="*/ 60 h 78"/>
                    <a:gd name="T20" fmla="*/ 12 w 72"/>
                    <a:gd name="T21" fmla="*/ 66 h 78"/>
                    <a:gd name="T22" fmla="*/ 18 w 72"/>
                    <a:gd name="T23" fmla="*/ 78 h 78"/>
                    <a:gd name="T24" fmla="*/ 18 w 72"/>
                    <a:gd name="T25" fmla="*/ 78 h 78"/>
                    <a:gd name="T26" fmla="*/ 18 w 72"/>
                    <a:gd name="T27" fmla="*/ 78 h 78"/>
                    <a:gd name="T28" fmla="*/ 18 w 72"/>
                    <a:gd name="T29" fmla="*/ 78 h 78"/>
                    <a:gd name="T30" fmla="*/ 18 w 72"/>
                    <a:gd name="T31" fmla="*/ 78 h 78"/>
                    <a:gd name="T32" fmla="*/ 18 w 72"/>
                    <a:gd name="T33" fmla="*/ 78 h 78"/>
                    <a:gd name="T34" fmla="*/ 18 w 72"/>
                    <a:gd name="T35" fmla="*/ 78 h 78"/>
                    <a:gd name="T36" fmla="*/ 12 w 72"/>
                    <a:gd name="T37" fmla="*/ 72 h 78"/>
                    <a:gd name="T38" fmla="*/ 0 w 72"/>
                    <a:gd name="T39" fmla="*/ 54 h 78"/>
                    <a:gd name="T40" fmla="*/ 6 w 72"/>
                    <a:gd name="T41" fmla="*/ 42 h 78"/>
                    <a:gd name="T42" fmla="*/ 6 w 72"/>
                    <a:gd name="T43" fmla="*/ 42 h 78"/>
                    <a:gd name="T44" fmla="*/ 18 w 72"/>
                    <a:gd name="T45" fmla="*/ 36 h 78"/>
                    <a:gd name="T46" fmla="*/ 36 w 72"/>
                    <a:gd name="T47" fmla="*/ 42 h 78"/>
                    <a:gd name="T48" fmla="*/ 54 w 72"/>
                    <a:gd name="T49" fmla="*/ 36 h 78"/>
                    <a:gd name="T50" fmla="*/ 54 w 72"/>
                    <a:gd name="T51" fmla="*/ 36 h 78"/>
                    <a:gd name="T52" fmla="*/ 60 w 72"/>
                    <a:gd name="T53" fmla="*/ 24 h 78"/>
                    <a:gd name="T54" fmla="*/ 54 w 72"/>
                    <a:gd name="T55" fmla="*/ 6 h 78"/>
                    <a:gd name="T56" fmla="*/ 48 w 72"/>
                    <a:gd name="T57" fmla="*/ 0 h 78"/>
                    <a:gd name="T58" fmla="*/ 48 w 72"/>
                    <a:gd name="T59" fmla="*/ 0 h 78"/>
                    <a:gd name="T60" fmla="*/ 66 w 72"/>
                    <a:gd name="T61" fmla="*/ 12 h 78"/>
                    <a:gd name="T62" fmla="*/ 66 w 72"/>
                    <a:gd name="T63" fmla="*/ 12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8"/>
                    <a:gd name="T98" fmla="*/ 72 w 72"/>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8">
                      <a:moveTo>
                        <a:pt x="66" y="12"/>
                      </a:moveTo>
                      <a:lnTo>
                        <a:pt x="66" y="18"/>
                      </a:lnTo>
                      <a:lnTo>
                        <a:pt x="72" y="36"/>
                      </a:lnTo>
                      <a:lnTo>
                        <a:pt x="72" y="48"/>
                      </a:lnTo>
                      <a:lnTo>
                        <a:pt x="48" y="54"/>
                      </a:lnTo>
                      <a:lnTo>
                        <a:pt x="30" y="48"/>
                      </a:lnTo>
                      <a:lnTo>
                        <a:pt x="18" y="54"/>
                      </a:lnTo>
                      <a:lnTo>
                        <a:pt x="12" y="60"/>
                      </a:lnTo>
                      <a:lnTo>
                        <a:pt x="12" y="66"/>
                      </a:lnTo>
                      <a:lnTo>
                        <a:pt x="18" y="78"/>
                      </a:lnTo>
                      <a:lnTo>
                        <a:pt x="12" y="72"/>
                      </a:lnTo>
                      <a:lnTo>
                        <a:pt x="0" y="54"/>
                      </a:lnTo>
                      <a:lnTo>
                        <a:pt x="6" y="42"/>
                      </a:lnTo>
                      <a:lnTo>
                        <a:pt x="18" y="36"/>
                      </a:lnTo>
                      <a:lnTo>
                        <a:pt x="36" y="42"/>
                      </a:lnTo>
                      <a:lnTo>
                        <a:pt x="54" y="36"/>
                      </a:lnTo>
                      <a:lnTo>
                        <a:pt x="60" y="24"/>
                      </a:lnTo>
                      <a:lnTo>
                        <a:pt x="54" y="6"/>
                      </a:lnTo>
                      <a:lnTo>
                        <a:pt x="48" y="0"/>
                      </a:lnTo>
                      <a:lnTo>
                        <a:pt x="66" y="12"/>
                      </a:lnTo>
                    </a:path>
                  </a:pathLst>
                </a:custGeom>
                <a:noFill/>
                <a:ln w="0">
                  <a:solidFill>
                    <a:srgbClr val="000000"/>
                  </a:solidFill>
                  <a:round/>
                  <a:headEnd/>
                  <a:tailEnd/>
                </a:ln>
              </p:spPr>
              <p:txBody>
                <a:bodyPr tIns="91440" bIns="91440"/>
                <a:lstStyle/>
                <a:p>
                  <a:endParaRPr lang="en-US"/>
                </a:p>
              </p:txBody>
            </p:sp>
            <p:sp>
              <p:nvSpPr>
                <p:cNvPr id="13374" name="Freeform 419"/>
                <p:cNvSpPr>
                  <a:spLocks/>
                </p:cNvSpPr>
                <p:nvPr/>
              </p:nvSpPr>
              <p:spPr bwMode="auto">
                <a:xfrm>
                  <a:off x="2054" y="2897"/>
                  <a:ext cx="18" cy="18"/>
                </a:xfrm>
                <a:custGeom>
                  <a:avLst/>
                  <a:gdLst>
                    <a:gd name="T0" fmla="*/ 18 w 18"/>
                    <a:gd name="T1" fmla="*/ 6 h 18"/>
                    <a:gd name="T2" fmla="*/ 12 w 18"/>
                    <a:gd name="T3" fmla="*/ 0 h 18"/>
                    <a:gd name="T4" fmla="*/ 6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6 w 18"/>
                    <a:gd name="T19" fmla="*/ 18 h 18"/>
                    <a:gd name="T20" fmla="*/ 12 w 18"/>
                    <a:gd name="T21" fmla="*/ 18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0"/>
                      </a:lnTo>
                      <a:lnTo>
                        <a:pt x="6" y="0"/>
                      </a:lnTo>
                      <a:lnTo>
                        <a:pt x="0" y="0"/>
                      </a:lnTo>
                      <a:lnTo>
                        <a:pt x="0" y="6"/>
                      </a:lnTo>
                      <a:lnTo>
                        <a:pt x="0" y="12"/>
                      </a:lnTo>
                      <a:lnTo>
                        <a:pt x="6" y="18"/>
                      </a:lnTo>
                      <a:lnTo>
                        <a:pt x="12" y="18"/>
                      </a:lnTo>
                      <a:lnTo>
                        <a:pt x="18" y="12"/>
                      </a:lnTo>
                      <a:lnTo>
                        <a:pt x="18" y="6"/>
                      </a:lnTo>
                      <a:close/>
                    </a:path>
                  </a:pathLst>
                </a:custGeom>
                <a:solidFill>
                  <a:srgbClr val="FB805E"/>
                </a:solidFill>
                <a:ln w="9525">
                  <a:noFill/>
                  <a:round/>
                  <a:headEnd/>
                  <a:tailEnd/>
                </a:ln>
              </p:spPr>
              <p:txBody>
                <a:bodyPr tIns="91440" bIns="91440"/>
                <a:lstStyle/>
                <a:p>
                  <a:endParaRPr lang="en-US"/>
                </a:p>
              </p:txBody>
            </p:sp>
            <p:sp>
              <p:nvSpPr>
                <p:cNvPr id="13375" name="Freeform 420"/>
                <p:cNvSpPr>
                  <a:spLocks/>
                </p:cNvSpPr>
                <p:nvPr/>
              </p:nvSpPr>
              <p:spPr bwMode="auto">
                <a:xfrm>
                  <a:off x="2072" y="2843"/>
                  <a:ext cx="72" cy="78"/>
                </a:xfrm>
                <a:custGeom>
                  <a:avLst/>
                  <a:gdLst>
                    <a:gd name="T0" fmla="*/ 12 w 72"/>
                    <a:gd name="T1" fmla="*/ 66 h 78"/>
                    <a:gd name="T2" fmla="*/ 6 w 72"/>
                    <a:gd name="T3" fmla="*/ 60 h 78"/>
                    <a:gd name="T4" fmla="*/ 0 w 72"/>
                    <a:gd name="T5" fmla="*/ 42 h 78"/>
                    <a:gd name="T6" fmla="*/ 6 w 72"/>
                    <a:gd name="T7" fmla="*/ 30 h 78"/>
                    <a:gd name="T8" fmla="*/ 6 w 72"/>
                    <a:gd name="T9" fmla="*/ 30 h 78"/>
                    <a:gd name="T10" fmla="*/ 24 w 72"/>
                    <a:gd name="T11" fmla="*/ 24 h 78"/>
                    <a:gd name="T12" fmla="*/ 42 w 72"/>
                    <a:gd name="T13" fmla="*/ 30 h 78"/>
                    <a:gd name="T14" fmla="*/ 60 w 72"/>
                    <a:gd name="T15" fmla="*/ 24 h 78"/>
                    <a:gd name="T16" fmla="*/ 60 w 72"/>
                    <a:gd name="T17" fmla="*/ 24 h 78"/>
                    <a:gd name="T18" fmla="*/ 60 w 72"/>
                    <a:gd name="T19" fmla="*/ 18 h 78"/>
                    <a:gd name="T20" fmla="*/ 60 w 72"/>
                    <a:gd name="T21" fmla="*/ 12 h 78"/>
                    <a:gd name="T22" fmla="*/ 54 w 72"/>
                    <a:gd name="T23" fmla="*/ 0 h 78"/>
                    <a:gd name="T24" fmla="*/ 54 w 72"/>
                    <a:gd name="T25" fmla="*/ 0 h 78"/>
                    <a:gd name="T26" fmla="*/ 54 w 72"/>
                    <a:gd name="T27" fmla="*/ 0 h 78"/>
                    <a:gd name="T28" fmla="*/ 54 w 72"/>
                    <a:gd name="T29" fmla="*/ 0 h 78"/>
                    <a:gd name="T30" fmla="*/ 54 w 72"/>
                    <a:gd name="T31" fmla="*/ 0 h 78"/>
                    <a:gd name="T32" fmla="*/ 54 w 72"/>
                    <a:gd name="T33" fmla="*/ 0 h 78"/>
                    <a:gd name="T34" fmla="*/ 54 w 72"/>
                    <a:gd name="T35" fmla="*/ 0 h 78"/>
                    <a:gd name="T36" fmla="*/ 66 w 72"/>
                    <a:gd name="T37" fmla="*/ 6 h 78"/>
                    <a:gd name="T38" fmla="*/ 72 w 72"/>
                    <a:gd name="T39" fmla="*/ 24 h 78"/>
                    <a:gd name="T40" fmla="*/ 72 w 72"/>
                    <a:gd name="T41" fmla="*/ 36 h 78"/>
                    <a:gd name="T42" fmla="*/ 72 w 72"/>
                    <a:gd name="T43" fmla="*/ 36 h 78"/>
                    <a:gd name="T44" fmla="*/ 60 w 72"/>
                    <a:gd name="T45" fmla="*/ 42 h 78"/>
                    <a:gd name="T46" fmla="*/ 36 w 72"/>
                    <a:gd name="T47" fmla="*/ 36 h 78"/>
                    <a:gd name="T48" fmla="*/ 18 w 72"/>
                    <a:gd name="T49" fmla="*/ 42 h 78"/>
                    <a:gd name="T50" fmla="*/ 18 w 72"/>
                    <a:gd name="T51" fmla="*/ 42 h 78"/>
                    <a:gd name="T52" fmla="*/ 18 w 72"/>
                    <a:gd name="T53" fmla="*/ 54 h 78"/>
                    <a:gd name="T54" fmla="*/ 18 w 72"/>
                    <a:gd name="T55" fmla="*/ 72 h 78"/>
                    <a:gd name="T56" fmla="*/ 24 w 72"/>
                    <a:gd name="T57" fmla="*/ 78 h 78"/>
                    <a:gd name="T58" fmla="*/ 24 w 72"/>
                    <a:gd name="T59" fmla="*/ 78 h 78"/>
                    <a:gd name="T60" fmla="*/ 12 w 72"/>
                    <a:gd name="T61" fmla="*/ 66 h 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8"/>
                    <a:gd name="T95" fmla="*/ 72 w 72"/>
                    <a:gd name="T96" fmla="*/ 78 h 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8">
                      <a:moveTo>
                        <a:pt x="12" y="66"/>
                      </a:moveTo>
                      <a:lnTo>
                        <a:pt x="6" y="60"/>
                      </a:lnTo>
                      <a:lnTo>
                        <a:pt x="0" y="42"/>
                      </a:lnTo>
                      <a:lnTo>
                        <a:pt x="6" y="30"/>
                      </a:lnTo>
                      <a:lnTo>
                        <a:pt x="24" y="24"/>
                      </a:lnTo>
                      <a:lnTo>
                        <a:pt x="42" y="30"/>
                      </a:lnTo>
                      <a:lnTo>
                        <a:pt x="60" y="24"/>
                      </a:lnTo>
                      <a:lnTo>
                        <a:pt x="60" y="18"/>
                      </a:lnTo>
                      <a:lnTo>
                        <a:pt x="60" y="12"/>
                      </a:lnTo>
                      <a:lnTo>
                        <a:pt x="54" y="0"/>
                      </a:lnTo>
                      <a:lnTo>
                        <a:pt x="66" y="6"/>
                      </a:lnTo>
                      <a:lnTo>
                        <a:pt x="72" y="24"/>
                      </a:lnTo>
                      <a:lnTo>
                        <a:pt x="72" y="36"/>
                      </a:lnTo>
                      <a:lnTo>
                        <a:pt x="60" y="42"/>
                      </a:lnTo>
                      <a:lnTo>
                        <a:pt x="36" y="36"/>
                      </a:lnTo>
                      <a:lnTo>
                        <a:pt x="18" y="42"/>
                      </a:lnTo>
                      <a:lnTo>
                        <a:pt x="18" y="54"/>
                      </a:lnTo>
                      <a:lnTo>
                        <a:pt x="18" y="72"/>
                      </a:lnTo>
                      <a:lnTo>
                        <a:pt x="24" y="78"/>
                      </a:lnTo>
                      <a:lnTo>
                        <a:pt x="12" y="66"/>
                      </a:lnTo>
                      <a:close/>
                    </a:path>
                  </a:pathLst>
                </a:custGeom>
                <a:solidFill>
                  <a:srgbClr val="F98199"/>
                </a:solidFill>
                <a:ln w="9525">
                  <a:noFill/>
                  <a:round/>
                  <a:headEnd/>
                  <a:tailEnd/>
                </a:ln>
              </p:spPr>
              <p:txBody>
                <a:bodyPr tIns="91440" bIns="91440"/>
                <a:lstStyle/>
                <a:p>
                  <a:endParaRPr lang="en-US"/>
                </a:p>
              </p:txBody>
            </p:sp>
            <p:sp>
              <p:nvSpPr>
                <p:cNvPr id="13376" name="Freeform 421"/>
                <p:cNvSpPr>
                  <a:spLocks/>
                </p:cNvSpPr>
                <p:nvPr/>
              </p:nvSpPr>
              <p:spPr bwMode="auto">
                <a:xfrm>
                  <a:off x="2072" y="2843"/>
                  <a:ext cx="72" cy="78"/>
                </a:xfrm>
                <a:custGeom>
                  <a:avLst/>
                  <a:gdLst>
                    <a:gd name="T0" fmla="*/ 12 w 72"/>
                    <a:gd name="T1" fmla="*/ 66 h 78"/>
                    <a:gd name="T2" fmla="*/ 6 w 72"/>
                    <a:gd name="T3" fmla="*/ 60 h 78"/>
                    <a:gd name="T4" fmla="*/ 0 w 72"/>
                    <a:gd name="T5" fmla="*/ 42 h 78"/>
                    <a:gd name="T6" fmla="*/ 6 w 72"/>
                    <a:gd name="T7" fmla="*/ 30 h 78"/>
                    <a:gd name="T8" fmla="*/ 6 w 72"/>
                    <a:gd name="T9" fmla="*/ 30 h 78"/>
                    <a:gd name="T10" fmla="*/ 24 w 72"/>
                    <a:gd name="T11" fmla="*/ 24 h 78"/>
                    <a:gd name="T12" fmla="*/ 42 w 72"/>
                    <a:gd name="T13" fmla="*/ 30 h 78"/>
                    <a:gd name="T14" fmla="*/ 60 w 72"/>
                    <a:gd name="T15" fmla="*/ 24 h 78"/>
                    <a:gd name="T16" fmla="*/ 60 w 72"/>
                    <a:gd name="T17" fmla="*/ 24 h 78"/>
                    <a:gd name="T18" fmla="*/ 60 w 72"/>
                    <a:gd name="T19" fmla="*/ 18 h 78"/>
                    <a:gd name="T20" fmla="*/ 60 w 72"/>
                    <a:gd name="T21" fmla="*/ 12 h 78"/>
                    <a:gd name="T22" fmla="*/ 54 w 72"/>
                    <a:gd name="T23" fmla="*/ 0 h 78"/>
                    <a:gd name="T24" fmla="*/ 54 w 72"/>
                    <a:gd name="T25" fmla="*/ 0 h 78"/>
                    <a:gd name="T26" fmla="*/ 54 w 72"/>
                    <a:gd name="T27" fmla="*/ 0 h 78"/>
                    <a:gd name="T28" fmla="*/ 54 w 72"/>
                    <a:gd name="T29" fmla="*/ 0 h 78"/>
                    <a:gd name="T30" fmla="*/ 54 w 72"/>
                    <a:gd name="T31" fmla="*/ 0 h 78"/>
                    <a:gd name="T32" fmla="*/ 54 w 72"/>
                    <a:gd name="T33" fmla="*/ 0 h 78"/>
                    <a:gd name="T34" fmla="*/ 54 w 72"/>
                    <a:gd name="T35" fmla="*/ 0 h 78"/>
                    <a:gd name="T36" fmla="*/ 66 w 72"/>
                    <a:gd name="T37" fmla="*/ 6 h 78"/>
                    <a:gd name="T38" fmla="*/ 72 w 72"/>
                    <a:gd name="T39" fmla="*/ 24 h 78"/>
                    <a:gd name="T40" fmla="*/ 72 w 72"/>
                    <a:gd name="T41" fmla="*/ 36 h 78"/>
                    <a:gd name="T42" fmla="*/ 72 w 72"/>
                    <a:gd name="T43" fmla="*/ 36 h 78"/>
                    <a:gd name="T44" fmla="*/ 60 w 72"/>
                    <a:gd name="T45" fmla="*/ 42 h 78"/>
                    <a:gd name="T46" fmla="*/ 36 w 72"/>
                    <a:gd name="T47" fmla="*/ 36 h 78"/>
                    <a:gd name="T48" fmla="*/ 18 w 72"/>
                    <a:gd name="T49" fmla="*/ 42 h 78"/>
                    <a:gd name="T50" fmla="*/ 18 w 72"/>
                    <a:gd name="T51" fmla="*/ 42 h 78"/>
                    <a:gd name="T52" fmla="*/ 18 w 72"/>
                    <a:gd name="T53" fmla="*/ 54 h 78"/>
                    <a:gd name="T54" fmla="*/ 18 w 72"/>
                    <a:gd name="T55" fmla="*/ 72 h 78"/>
                    <a:gd name="T56" fmla="*/ 24 w 72"/>
                    <a:gd name="T57" fmla="*/ 78 h 78"/>
                    <a:gd name="T58" fmla="*/ 24 w 72"/>
                    <a:gd name="T59" fmla="*/ 78 h 78"/>
                    <a:gd name="T60" fmla="*/ 12 w 72"/>
                    <a:gd name="T61" fmla="*/ 66 h 78"/>
                    <a:gd name="T62" fmla="*/ 12 w 72"/>
                    <a:gd name="T63" fmla="*/ 66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8"/>
                    <a:gd name="T98" fmla="*/ 72 w 72"/>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8">
                      <a:moveTo>
                        <a:pt x="12" y="66"/>
                      </a:moveTo>
                      <a:lnTo>
                        <a:pt x="6" y="60"/>
                      </a:lnTo>
                      <a:lnTo>
                        <a:pt x="0" y="42"/>
                      </a:lnTo>
                      <a:lnTo>
                        <a:pt x="6" y="30"/>
                      </a:lnTo>
                      <a:lnTo>
                        <a:pt x="24" y="24"/>
                      </a:lnTo>
                      <a:lnTo>
                        <a:pt x="42" y="30"/>
                      </a:lnTo>
                      <a:lnTo>
                        <a:pt x="60" y="24"/>
                      </a:lnTo>
                      <a:lnTo>
                        <a:pt x="60" y="18"/>
                      </a:lnTo>
                      <a:lnTo>
                        <a:pt x="60" y="12"/>
                      </a:lnTo>
                      <a:lnTo>
                        <a:pt x="54" y="0"/>
                      </a:lnTo>
                      <a:lnTo>
                        <a:pt x="66" y="6"/>
                      </a:lnTo>
                      <a:lnTo>
                        <a:pt x="72" y="24"/>
                      </a:lnTo>
                      <a:lnTo>
                        <a:pt x="72" y="36"/>
                      </a:lnTo>
                      <a:lnTo>
                        <a:pt x="60" y="42"/>
                      </a:lnTo>
                      <a:lnTo>
                        <a:pt x="36" y="36"/>
                      </a:lnTo>
                      <a:lnTo>
                        <a:pt x="18" y="42"/>
                      </a:lnTo>
                      <a:lnTo>
                        <a:pt x="18" y="54"/>
                      </a:lnTo>
                      <a:lnTo>
                        <a:pt x="18" y="72"/>
                      </a:lnTo>
                      <a:lnTo>
                        <a:pt x="24" y="78"/>
                      </a:lnTo>
                      <a:lnTo>
                        <a:pt x="12" y="66"/>
                      </a:lnTo>
                    </a:path>
                  </a:pathLst>
                </a:custGeom>
                <a:noFill/>
                <a:ln w="0">
                  <a:solidFill>
                    <a:srgbClr val="000000"/>
                  </a:solidFill>
                  <a:round/>
                  <a:headEnd/>
                  <a:tailEnd/>
                </a:ln>
              </p:spPr>
              <p:txBody>
                <a:bodyPr tIns="91440" bIns="91440"/>
                <a:lstStyle/>
                <a:p>
                  <a:endParaRPr lang="en-US"/>
                </a:p>
              </p:txBody>
            </p:sp>
            <p:sp>
              <p:nvSpPr>
                <p:cNvPr id="13377" name="Freeform 422"/>
                <p:cNvSpPr>
                  <a:spLocks/>
                </p:cNvSpPr>
                <p:nvPr/>
              </p:nvSpPr>
              <p:spPr bwMode="auto">
                <a:xfrm>
                  <a:off x="2090" y="2897"/>
                  <a:ext cx="18" cy="18"/>
                </a:xfrm>
                <a:custGeom>
                  <a:avLst/>
                  <a:gdLst>
                    <a:gd name="T0" fmla="*/ 0 w 18"/>
                    <a:gd name="T1" fmla="*/ 12 h 18"/>
                    <a:gd name="T2" fmla="*/ 6 w 18"/>
                    <a:gd name="T3" fmla="*/ 18 h 18"/>
                    <a:gd name="T4" fmla="*/ 6 w 18"/>
                    <a:gd name="T5" fmla="*/ 18 h 18"/>
                    <a:gd name="T6" fmla="*/ 12 w 18"/>
                    <a:gd name="T7" fmla="*/ 18 h 18"/>
                    <a:gd name="T8" fmla="*/ 12 w 18"/>
                    <a:gd name="T9" fmla="*/ 18 h 18"/>
                    <a:gd name="T10" fmla="*/ 12 w 18"/>
                    <a:gd name="T11" fmla="*/ 18 h 18"/>
                    <a:gd name="T12" fmla="*/ 18 w 18"/>
                    <a:gd name="T13" fmla="*/ 12 h 18"/>
                    <a:gd name="T14" fmla="*/ 12 w 18"/>
                    <a:gd name="T15" fmla="*/ 6 h 18"/>
                    <a:gd name="T16" fmla="*/ 12 w 18"/>
                    <a:gd name="T17" fmla="*/ 6 h 18"/>
                    <a:gd name="T18" fmla="*/ 12 w 18"/>
                    <a:gd name="T19" fmla="*/ 6 h 18"/>
                    <a:gd name="T20" fmla="*/ 6 w 18"/>
                    <a:gd name="T21" fmla="*/ 0 h 18"/>
                    <a:gd name="T22" fmla="*/ 0 w 18"/>
                    <a:gd name="T23" fmla="*/ 0 h 18"/>
                    <a:gd name="T24" fmla="*/ 0 w 18"/>
                    <a:gd name="T25" fmla="*/ 0 h 18"/>
                    <a:gd name="T26" fmla="*/ 0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8"/>
                      </a:lnTo>
                      <a:lnTo>
                        <a:pt x="12" y="18"/>
                      </a:lnTo>
                      <a:lnTo>
                        <a:pt x="18" y="12"/>
                      </a:lnTo>
                      <a:lnTo>
                        <a:pt x="12" y="6"/>
                      </a:lnTo>
                      <a:lnTo>
                        <a:pt x="6" y="0"/>
                      </a:lnTo>
                      <a:lnTo>
                        <a:pt x="0" y="0"/>
                      </a:lnTo>
                      <a:lnTo>
                        <a:pt x="0" y="6"/>
                      </a:lnTo>
                      <a:lnTo>
                        <a:pt x="0" y="12"/>
                      </a:lnTo>
                      <a:close/>
                    </a:path>
                  </a:pathLst>
                </a:custGeom>
                <a:solidFill>
                  <a:srgbClr val="FB805E"/>
                </a:solidFill>
                <a:ln w="9525">
                  <a:noFill/>
                  <a:round/>
                  <a:headEnd/>
                  <a:tailEnd/>
                </a:ln>
              </p:spPr>
              <p:txBody>
                <a:bodyPr tIns="91440" bIns="91440"/>
                <a:lstStyle/>
                <a:p>
                  <a:endParaRPr lang="en-US"/>
                </a:p>
              </p:txBody>
            </p:sp>
            <p:sp>
              <p:nvSpPr>
                <p:cNvPr id="13378" name="Freeform 423"/>
                <p:cNvSpPr>
                  <a:spLocks/>
                </p:cNvSpPr>
                <p:nvPr/>
              </p:nvSpPr>
              <p:spPr bwMode="auto">
                <a:xfrm>
                  <a:off x="1982" y="241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13379" name="Freeform 424"/>
                <p:cNvSpPr>
                  <a:spLocks/>
                </p:cNvSpPr>
                <p:nvPr/>
              </p:nvSpPr>
              <p:spPr bwMode="auto">
                <a:xfrm>
                  <a:off x="1982" y="241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path>
                  </a:pathLst>
                </a:custGeom>
                <a:noFill/>
                <a:ln w="9525">
                  <a:solidFill>
                    <a:srgbClr val="000000"/>
                  </a:solidFill>
                  <a:round/>
                  <a:headEnd/>
                  <a:tailEnd/>
                </a:ln>
              </p:spPr>
              <p:txBody>
                <a:bodyPr tIns="91440" bIns="91440"/>
                <a:lstStyle/>
                <a:p>
                  <a:endParaRPr lang="en-US"/>
                </a:p>
              </p:txBody>
            </p:sp>
            <p:sp>
              <p:nvSpPr>
                <p:cNvPr id="13380" name="Freeform 425"/>
                <p:cNvSpPr>
                  <a:spLocks/>
                </p:cNvSpPr>
                <p:nvPr/>
              </p:nvSpPr>
              <p:spPr bwMode="auto">
                <a:xfrm>
                  <a:off x="1982" y="2405"/>
                  <a:ext cx="18" cy="18"/>
                </a:xfrm>
                <a:custGeom>
                  <a:avLst/>
                  <a:gdLst>
                    <a:gd name="T0" fmla="*/ 12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6"/>
                      </a:lnTo>
                      <a:lnTo>
                        <a:pt x="12" y="0"/>
                      </a:lnTo>
                      <a:lnTo>
                        <a:pt x="6" y="0"/>
                      </a:lnTo>
                      <a:lnTo>
                        <a:pt x="0"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13381" name="Freeform 426"/>
                <p:cNvSpPr>
                  <a:spLocks/>
                </p:cNvSpPr>
                <p:nvPr/>
              </p:nvSpPr>
              <p:spPr bwMode="auto">
                <a:xfrm>
                  <a:off x="1982" y="2405"/>
                  <a:ext cx="18" cy="18"/>
                </a:xfrm>
                <a:custGeom>
                  <a:avLst/>
                  <a:gdLst>
                    <a:gd name="T0" fmla="*/ 12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6"/>
                      </a:lnTo>
                      <a:lnTo>
                        <a:pt x="12" y="0"/>
                      </a:lnTo>
                      <a:lnTo>
                        <a:pt x="6" y="0"/>
                      </a:lnTo>
                      <a:lnTo>
                        <a:pt x="0" y="0"/>
                      </a:lnTo>
                      <a:lnTo>
                        <a:pt x="0" y="6"/>
                      </a:lnTo>
                      <a:lnTo>
                        <a:pt x="0" y="12"/>
                      </a:lnTo>
                      <a:lnTo>
                        <a:pt x="6" y="18"/>
                      </a:lnTo>
                      <a:lnTo>
                        <a:pt x="12" y="12"/>
                      </a:lnTo>
                    </a:path>
                  </a:pathLst>
                </a:custGeom>
                <a:noFill/>
                <a:ln w="9525">
                  <a:solidFill>
                    <a:srgbClr val="000000"/>
                  </a:solidFill>
                  <a:round/>
                  <a:headEnd/>
                  <a:tailEnd/>
                </a:ln>
              </p:spPr>
              <p:txBody>
                <a:bodyPr tIns="91440" bIns="91440"/>
                <a:lstStyle/>
                <a:p>
                  <a:endParaRPr lang="en-US"/>
                </a:p>
              </p:txBody>
            </p:sp>
            <p:sp>
              <p:nvSpPr>
                <p:cNvPr id="13382" name="Freeform 427"/>
                <p:cNvSpPr>
                  <a:spLocks/>
                </p:cNvSpPr>
                <p:nvPr/>
              </p:nvSpPr>
              <p:spPr bwMode="auto">
                <a:xfrm>
                  <a:off x="1976" y="238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383" name="Freeform 428"/>
                <p:cNvSpPr>
                  <a:spLocks/>
                </p:cNvSpPr>
                <p:nvPr/>
              </p:nvSpPr>
              <p:spPr bwMode="auto">
                <a:xfrm>
                  <a:off x="1976" y="238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384" name="Freeform 429"/>
                <p:cNvSpPr>
                  <a:spLocks/>
                </p:cNvSpPr>
                <p:nvPr/>
              </p:nvSpPr>
              <p:spPr bwMode="auto">
                <a:xfrm>
                  <a:off x="1970" y="2369"/>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8" y="0"/>
                      </a:lnTo>
                      <a:lnTo>
                        <a:pt x="12" y="0"/>
                      </a:lnTo>
                      <a:lnTo>
                        <a:pt x="6" y="0"/>
                      </a:lnTo>
                      <a:lnTo>
                        <a:pt x="6" y="6"/>
                      </a:lnTo>
                      <a:lnTo>
                        <a:pt x="0" y="12"/>
                      </a:lnTo>
                      <a:lnTo>
                        <a:pt x="6"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385" name="Freeform 430"/>
                <p:cNvSpPr>
                  <a:spLocks/>
                </p:cNvSpPr>
                <p:nvPr/>
              </p:nvSpPr>
              <p:spPr bwMode="auto">
                <a:xfrm>
                  <a:off x="1970" y="2369"/>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12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8" y="0"/>
                      </a:lnTo>
                      <a:lnTo>
                        <a:pt x="12" y="0"/>
                      </a:lnTo>
                      <a:lnTo>
                        <a:pt x="6" y="0"/>
                      </a:lnTo>
                      <a:lnTo>
                        <a:pt x="6" y="6"/>
                      </a:lnTo>
                      <a:lnTo>
                        <a:pt x="0" y="12"/>
                      </a:lnTo>
                      <a:lnTo>
                        <a:pt x="6"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386" name="Freeform 431"/>
                <p:cNvSpPr>
                  <a:spLocks/>
                </p:cNvSpPr>
                <p:nvPr/>
              </p:nvSpPr>
              <p:spPr bwMode="auto">
                <a:xfrm>
                  <a:off x="1970" y="2351"/>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6" y="0"/>
                      </a:lnTo>
                      <a:lnTo>
                        <a:pt x="0" y="6"/>
                      </a:lnTo>
                      <a:lnTo>
                        <a:pt x="0" y="12"/>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13387" name="Freeform 432"/>
                <p:cNvSpPr>
                  <a:spLocks/>
                </p:cNvSpPr>
                <p:nvPr/>
              </p:nvSpPr>
              <p:spPr bwMode="auto">
                <a:xfrm>
                  <a:off x="1970" y="2351"/>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6" y="0"/>
                      </a:lnTo>
                      <a:lnTo>
                        <a:pt x="0" y="6"/>
                      </a:lnTo>
                      <a:lnTo>
                        <a:pt x="0" y="12"/>
                      </a:lnTo>
                      <a:lnTo>
                        <a:pt x="6" y="18"/>
                      </a:lnTo>
                      <a:lnTo>
                        <a:pt x="12" y="18"/>
                      </a:lnTo>
                      <a:lnTo>
                        <a:pt x="18" y="18"/>
                      </a:lnTo>
                    </a:path>
                  </a:pathLst>
                </a:custGeom>
                <a:noFill/>
                <a:ln w="9525">
                  <a:solidFill>
                    <a:srgbClr val="000000"/>
                  </a:solidFill>
                  <a:round/>
                  <a:headEnd/>
                  <a:tailEnd/>
                </a:ln>
              </p:spPr>
              <p:txBody>
                <a:bodyPr tIns="91440" bIns="91440"/>
                <a:lstStyle/>
                <a:p>
                  <a:endParaRPr lang="en-US"/>
                </a:p>
              </p:txBody>
            </p:sp>
            <p:sp>
              <p:nvSpPr>
                <p:cNvPr id="13388" name="Freeform 433"/>
                <p:cNvSpPr>
                  <a:spLocks/>
                </p:cNvSpPr>
                <p:nvPr/>
              </p:nvSpPr>
              <p:spPr bwMode="auto">
                <a:xfrm>
                  <a:off x="2000" y="2417"/>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389" name="Freeform 434"/>
                <p:cNvSpPr>
                  <a:spLocks/>
                </p:cNvSpPr>
                <p:nvPr/>
              </p:nvSpPr>
              <p:spPr bwMode="auto">
                <a:xfrm>
                  <a:off x="2000" y="2417"/>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390" name="Freeform 435"/>
                <p:cNvSpPr>
                  <a:spLocks/>
                </p:cNvSpPr>
                <p:nvPr/>
              </p:nvSpPr>
              <p:spPr bwMode="auto">
                <a:xfrm>
                  <a:off x="2018" y="2417"/>
                  <a:ext cx="18" cy="12"/>
                </a:xfrm>
                <a:custGeom>
                  <a:avLst/>
                  <a:gdLst>
                    <a:gd name="T0" fmla="*/ 18 w 18"/>
                    <a:gd name="T1" fmla="*/ 12 h 12"/>
                    <a:gd name="T2" fmla="*/ 18 w 18"/>
                    <a:gd name="T3" fmla="*/ 6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8" y="0"/>
                      </a:lnTo>
                      <a:lnTo>
                        <a:pt x="12" y="0"/>
                      </a:lnTo>
                      <a:lnTo>
                        <a:pt x="6" y="0"/>
                      </a:lnTo>
                      <a:lnTo>
                        <a:pt x="0" y="6"/>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391" name="Freeform 436"/>
                <p:cNvSpPr>
                  <a:spLocks/>
                </p:cNvSpPr>
                <p:nvPr/>
              </p:nvSpPr>
              <p:spPr bwMode="auto">
                <a:xfrm>
                  <a:off x="2018" y="2417"/>
                  <a:ext cx="18" cy="12"/>
                </a:xfrm>
                <a:custGeom>
                  <a:avLst/>
                  <a:gdLst>
                    <a:gd name="T0" fmla="*/ 18 w 18"/>
                    <a:gd name="T1" fmla="*/ 12 h 12"/>
                    <a:gd name="T2" fmla="*/ 18 w 18"/>
                    <a:gd name="T3" fmla="*/ 6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8" y="0"/>
                      </a:lnTo>
                      <a:lnTo>
                        <a:pt x="12" y="0"/>
                      </a:lnTo>
                      <a:lnTo>
                        <a:pt x="6" y="0"/>
                      </a:lnTo>
                      <a:lnTo>
                        <a:pt x="0" y="6"/>
                      </a:lnTo>
                      <a:lnTo>
                        <a:pt x="6" y="12"/>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392" name="Freeform 437"/>
                <p:cNvSpPr>
                  <a:spLocks/>
                </p:cNvSpPr>
                <p:nvPr/>
              </p:nvSpPr>
              <p:spPr bwMode="auto">
                <a:xfrm>
                  <a:off x="2042" y="2411"/>
                  <a:ext cx="18" cy="18"/>
                </a:xfrm>
                <a:custGeom>
                  <a:avLst/>
                  <a:gdLst>
                    <a:gd name="T0" fmla="*/ 12 w 18"/>
                    <a:gd name="T1" fmla="*/ 12 h 18"/>
                    <a:gd name="T2" fmla="*/ 18 w 18"/>
                    <a:gd name="T3" fmla="*/ 12 h 18"/>
                    <a:gd name="T4" fmla="*/ 12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12"/>
                      </a:lnTo>
                      <a:lnTo>
                        <a:pt x="12" y="6"/>
                      </a:lnTo>
                      <a:lnTo>
                        <a:pt x="12" y="0"/>
                      </a:lnTo>
                      <a:lnTo>
                        <a:pt x="6" y="0"/>
                      </a:lnTo>
                      <a:lnTo>
                        <a:pt x="0" y="0"/>
                      </a:lnTo>
                      <a:lnTo>
                        <a:pt x="0" y="6"/>
                      </a:lnTo>
                      <a:lnTo>
                        <a:pt x="0" y="12"/>
                      </a:lnTo>
                      <a:lnTo>
                        <a:pt x="0" y="18"/>
                      </a:lnTo>
                      <a:lnTo>
                        <a:pt x="6" y="18"/>
                      </a:lnTo>
                      <a:lnTo>
                        <a:pt x="12" y="18"/>
                      </a:lnTo>
                      <a:lnTo>
                        <a:pt x="12" y="12"/>
                      </a:lnTo>
                      <a:close/>
                    </a:path>
                  </a:pathLst>
                </a:custGeom>
                <a:solidFill>
                  <a:srgbClr val="FFFF4B"/>
                </a:solidFill>
                <a:ln w="9525">
                  <a:noFill/>
                  <a:round/>
                  <a:headEnd/>
                  <a:tailEnd/>
                </a:ln>
              </p:spPr>
              <p:txBody>
                <a:bodyPr tIns="91440" bIns="91440"/>
                <a:lstStyle/>
                <a:p>
                  <a:endParaRPr lang="en-US"/>
                </a:p>
              </p:txBody>
            </p:sp>
            <p:sp>
              <p:nvSpPr>
                <p:cNvPr id="13393" name="Freeform 438"/>
                <p:cNvSpPr>
                  <a:spLocks/>
                </p:cNvSpPr>
                <p:nvPr/>
              </p:nvSpPr>
              <p:spPr bwMode="auto">
                <a:xfrm>
                  <a:off x="2042" y="2411"/>
                  <a:ext cx="18" cy="18"/>
                </a:xfrm>
                <a:custGeom>
                  <a:avLst/>
                  <a:gdLst>
                    <a:gd name="T0" fmla="*/ 12 w 18"/>
                    <a:gd name="T1" fmla="*/ 12 h 18"/>
                    <a:gd name="T2" fmla="*/ 18 w 18"/>
                    <a:gd name="T3" fmla="*/ 12 h 18"/>
                    <a:gd name="T4" fmla="*/ 12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12"/>
                      </a:lnTo>
                      <a:lnTo>
                        <a:pt x="12" y="6"/>
                      </a:lnTo>
                      <a:lnTo>
                        <a:pt x="12" y="0"/>
                      </a:lnTo>
                      <a:lnTo>
                        <a:pt x="6" y="0"/>
                      </a:lnTo>
                      <a:lnTo>
                        <a:pt x="0" y="0"/>
                      </a:lnTo>
                      <a:lnTo>
                        <a:pt x="0" y="6"/>
                      </a:lnTo>
                      <a:lnTo>
                        <a:pt x="0" y="12"/>
                      </a:lnTo>
                      <a:lnTo>
                        <a:pt x="0" y="18"/>
                      </a:lnTo>
                      <a:lnTo>
                        <a:pt x="6" y="18"/>
                      </a:lnTo>
                      <a:lnTo>
                        <a:pt x="12" y="18"/>
                      </a:lnTo>
                      <a:lnTo>
                        <a:pt x="12" y="12"/>
                      </a:lnTo>
                    </a:path>
                  </a:pathLst>
                </a:custGeom>
                <a:noFill/>
                <a:ln w="9525">
                  <a:solidFill>
                    <a:srgbClr val="000000"/>
                  </a:solidFill>
                  <a:round/>
                  <a:headEnd/>
                  <a:tailEnd/>
                </a:ln>
              </p:spPr>
              <p:txBody>
                <a:bodyPr tIns="91440" bIns="91440"/>
                <a:lstStyle/>
                <a:p>
                  <a:endParaRPr lang="en-US"/>
                </a:p>
              </p:txBody>
            </p:sp>
            <p:sp>
              <p:nvSpPr>
                <p:cNvPr id="13394" name="Freeform 439"/>
                <p:cNvSpPr>
                  <a:spLocks/>
                </p:cNvSpPr>
                <p:nvPr/>
              </p:nvSpPr>
              <p:spPr bwMode="auto">
                <a:xfrm>
                  <a:off x="2060" y="241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0"/>
                      </a:lnTo>
                      <a:lnTo>
                        <a:pt x="0" y="6"/>
                      </a:lnTo>
                      <a:lnTo>
                        <a:pt x="0" y="12"/>
                      </a:lnTo>
                      <a:lnTo>
                        <a:pt x="6"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395" name="Freeform 440"/>
                <p:cNvSpPr>
                  <a:spLocks/>
                </p:cNvSpPr>
                <p:nvPr/>
              </p:nvSpPr>
              <p:spPr bwMode="auto">
                <a:xfrm>
                  <a:off x="2060" y="241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0 w 18"/>
                    <a:gd name="T23" fmla="*/ 12 h 18"/>
                    <a:gd name="T24" fmla="*/ 0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0"/>
                      </a:lnTo>
                      <a:lnTo>
                        <a:pt x="0" y="6"/>
                      </a:lnTo>
                      <a:lnTo>
                        <a:pt x="0" y="12"/>
                      </a:lnTo>
                      <a:lnTo>
                        <a:pt x="6" y="18"/>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396" name="Freeform 441"/>
                <p:cNvSpPr>
                  <a:spLocks/>
                </p:cNvSpPr>
                <p:nvPr/>
              </p:nvSpPr>
              <p:spPr bwMode="auto">
                <a:xfrm>
                  <a:off x="2078" y="2405"/>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397" name="Freeform 442"/>
                <p:cNvSpPr>
                  <a:spLocks/>
                </p:cNvSpPr>
                <p:nvPr/>
              </p:nvSpPr>
              <p:spPr bwMode="auto">
                <a:xfrm>
                  <a:off x="2078" y="2405"/>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398" name="Freeform 443"/>
                <p:cNvSpPr>
                  <a:spLocks/>
                </p:cNvSpPr>
                <p:nvPr/>
              </p:nvSpPr>
              <p:spPr bwMode="auto">
                <a:xfrm>
                  <a:off x="2096" y="240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399" name="Freeform 444"/>
                <p:cNvSpPr>
                  <a:spLocks/>
                </p:cNvSpPr>
                <p:nvPr/>
              </p:nvSpPr>
              <p:spPr bwMode="auto">
                <a:xfrm>
                  <a:off x="2096" y="240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400" name="Freeform 445"/>
                <p:cNvSpPr>
                  <a:spLocks/>
                </p:cNvSpPr>
                <p:nvPr/>
              </p:nvSpPr>
              <p:spPr bwMode="auto">
                <a:xfrm>
                  <a:off x="2114" y="2399"/>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12" y="0"/>
                      </a:lnTo>
                      <a:lnTo>
                        <a:pt x="6" y="0"/>
                      </a:lnTo>
                      <a:lnTo>
                        <a:pt x="0" y="6"/>
                      </a:lnTo>
                      <a:lnTo>
                        <a:pt x="0" y="12"/>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13401" name="Freeform 446"/>
                <p:cNvSpPr>
                  <a:spLocks/>
                </p:cNvSpPr>
                <p:nvPr/>
              </p:nvSpPr>
              <p:spPr bwMode="auto">
                <a:xfrm>
                  <a:off x="2114" y="2399"/>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12" y="0"/>
                      </a:lnTo>
                      <a:lnTo>
                        <a:pt x="6" y="0"/>
                      </a:lnTo>
                      <a:lnTo>
                        <a:pt x="0" y="6"/>
                      </a:lnTo>
                      <a:lnTo>
                        <a:pt x="0" y="12"/>
                      </a:lnTo>
                      <a:lnTo>
                        <a:pt x="6" y="18"/>
                      </a:lnTo>
                      <a:lnTo>
                        <a:pt x="12" y="18"/>
                      </a:lnTo>
                      <a:lnTo>
                        <a:pt x="18" y="18"/>
                      </a:lnTo>
                    </a:path>
                  </a:pathLst>
                </a:custGeom>
                <a:noFill/>
                <a:ln w="9525">
                  <a:solidFill>
                    <a:srgbClr val="000000"/>
                  </a:solidFill>
                  <a:round/>
                  <a:headEnd/>
                  <a:tailEnd/>
                </a:ln>
              </p:spPr>
              <p:txBody>
                <a:bodyPr tIns="91440" bIns="91440"/>
                <a:lstStyle/>
                <a:p>
                  <a:endParaRPr lang="en-US"/>
                </a:p>
              </p:txBody>
            </p:sp>
            <p:sp>
              <p:nvSpPr>
                <p:cNvPr id="13402" name="Freeform 447"/>
                <p:cNvSpPr>
                  <a:spLocks/>
                </p:cNvSpPr>
                <p:nvPr/>
              </p:nvSpPr>
              <p:spPr bwMode="auto">
                <a:xfrm>
                  <a:off x="2132" y="2399"/>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403" name="Freeform 448"/>
                <p:cNvSpPr>
                  <a:spLocks/>
                </p:cNvSpPr>
                <p:nvPr/>
              </p:nvSpPr>
              <p:spPr bwMode="auto">
                <a:xfrm>
                  <a:off x="2132" y="2399"/>
                  <a:ext cx="18" cy="18"/>
                </a:xfrm>
                <a:custGeom>
                  <a:avLst/>
                  <a:gdLst>
                    <a:gd name="T0" fmla="*/ 18 w 18"/>
                    <a:gd name="T1" fmla="*/ 12 h 18"/>
                    <a:gd name="T2" fmla="*/ 18 w 18"/>
                    <a:gd name="T3" fmla="*/ 6 h 18"/>
                    <a:gd name="T4" fmla="*/ 18 w 18"/>
                    <a:gd name="T5" fmla="*/ 6 h 18"/>
                    <a:gd name="T6" fmla="*/ 18 w 18"/>
                    <a:gd name="T7" fmla="*/ 0 h 18"/>
                    <a:gd name="T8" fmla="*/ 18 w 18"/>
                    <a:gd name="T9" fmla="*/ 0 h 18"/>
                    <a:gd name="T10" fmla="*/ 12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404" name="Freeform 449"/>
                <p:cNvSpPr>
                  <a:spLocks/>
                </p:cNvSpPr>
                <p:nvPr/>
              </p:nvSpPr>
              <p:spPr bwMode="auto">
                <a:xfrm>
                  <a:off x="2150" y="2393"/>
                  <a:ext cx="18" cy="18"/>
                </a:xfrm>
                <a:custGeom>
                  <a:avLst/>
                  <a:gdLst>
                    <a:gd name="T0" fmla="*/ 18 w 18"/>
                    <a:gd name="T1" fmla="*/ 18 h 18"/>
                    <a:gd name="T2" fmla="*/ 18 w 18"/>
                    <a:gd name="T3" fmla="*/ 12 h 18"/>
                    <a:gd name="T4" fmla="*/ 18 w 18"/>
                    <a:gd name="T5" fmla="*/ 6 h 18"/>
                    <a:gd name="T6" fmla="*/ 18 w 18"/>
                    <a:gd name="T7" fmla="*/ 6 h 18"/>
                    <a:gd name="T8" fmla="*/ 18 w 18"/>
                    <a:gd name="T9" fmla="*/ 6 h 18"/>
                    <a:gd name="T10" fmla="*/ 12 w 18"/>
                    <a:gd name="T11" fmla="*/ 0 h 18"/>
                    <a:gd name="T12" fmla="*/ 6 w 18"/>
                    <a:gd name="T13" fmla="*/ 6 h 18"/>
                    <a:gd name="T14" fmla="*/ 6 w 18"/>
                    <a:gd name="T15" fmla="*/ 6 h 18"/>
                    <a:gd name="T16" fmla="*/ 6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0"/>
                      </a:lnTo>
                      <a:lnTo>
                        <a:pt x="6" y="6"/>
                      </a:lnTo>
                      <a:lnTo>
                        <a:pt x="0" y="12"/>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13405" name="Freeform 450"/>
                <p:cNvSpPr>
                  <a:spLocks/>
                </p:cNvSpPr>
                <p:nvPr/>
              </p:nvSpPr>
              <p:spPr bwMode="auto">
                <a:xfrm>
                  <a:off x="2150" y="2393"/>
                  <a:ext cx="18" cy="18"/>
                </a:xfrm>
                <a:custGeom>
                  <a:avLst/>
                  <a:gdLst>
                    <a:gd name="T0" fmla="*/ 18 w 18"/>
                    <a:gd name="T1" fmla="*/ 18 h 18"/>
                    <a:gd name="T2" fmla="*/ 18 w 18"/>
                    <a:gd name="T3" fmla="*/ 12 h 18"/>
                    <a:gd name="T4" fmla="*/ 18 w 18"/>
                    <a:gd name="T5" fmla="*/ 6 h 18"/>
                    <a:gd name="T6" fmla="*/ 18 w 18"/>
                    <a:gd name="T7" fmla="*/ 6 h 18"/>
                    <a:gd name="T8" fmla="*/ 18 w 18"/>
                    <a:gd name="T9" fmla="*/ 6 h 18"/>
                    <a:gd name="T10" fmla="*/ 12 w 18"/>
                    <a:gd name="T11" fmla="*/ 0 h 18"/>
                    <a:gd name="T12" fmla="*/ 6 w 18"/>
                    <a:gd name="T13" fmla="*/ 6 h 18"/>
                    <a:gd name="T14" fmla="*/ 6 w 18"/>
                    <a:gd name="T15" fmla="*/ 6 h 18"/>
                    <a:gd name="T16" fmla="*/ 6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0"/>
                      </a:lnTo>
                      <a:lnTo>
                        <a:pt x="6" y="6"/>
                      </a:lnTo>
                      <a:lnTo>
                        <a:pt x="0" y="12"/>
                      </a:lnTo>
                      <a:lnTo>
                        <a:pt x="6" y="18"/>
                      </a:lnTo>
                      <a:lnTo>
                        <a:pt x="12" y="18"/>
                      </a:lnTo>
                      <a:lnTo>
                        <a:pt x="18" y="18"/>
                      </a:lnTo>
                    </a:path>
                  </a:pathLst>
                </a:custGeom>
                <a:noFill/>
                <a:ln w="9525">
                  <a:solidFill>
                    <a:srgbClr val="000000"/>
                  </a:solidFill>
                  <a:round/>
                  <a:headEnd/>
                  <a:tailEnd/>
                </a:ln>
              </p:spPr>
              <p:txBody>
                <a:bodyPr tIns="91440" bIns="91440"/>
                <a:lstStyle/>
                <a:p>
                  <a:endParaRPr lang="en-US"/>
                </a:p>
              </p:txBody>
            </p:sp>
            <p:sp>
              <p:nvSpPr>
                <p:cNvPr id="13406" name="Freeform 451"/>
                <p:cNvSpPr>
                  <a:spLocks/>
                </p:cNvSpPr>
                <p:nvPr/>
              </p:nvSpPr>
              <p:spPr bwMode="auto">
                <a:xfrm>
                  <a:off x="2174" y="2393"/>
                  <a:ext cx="18" cy="18"/>
                </a:xfrm>
                <a:custGeom>
                  <a:avLst/>
                  <a:gdLst>
                    <a:gd name="T0" fmla="*/ 12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12"/>
                      </a:lnTo>
                      <a:lnTo>
                        <a:pt x="18" y="6"/>
                      </a:lnTo>
                      <a:lnTo>
                        <a:pt x="12" y="0"/>
                      </a:lnTo>
                      <a:lnTo>
                        <a:pt x="6" y="0"/>
                      </a:lnTo>
                      <a:lnTo>
                        <a:pt x="0" y="6"/>
                      </a:lnTo>
                      <a:lnTo>
                        <a:pt x="0" y="12"/>
                      </a:lnTo>
                      <a:lnTo>
                        <a:pt x="0" y="18"/>
                      </a:lnTo>
                      <a:lnTo>
                        <a:pt x="6" y="18"/>
                      </a:lnTo>
                      <a:lnTo>
                        <a:pt x="12" y="18"/>
                      </a:lnTo>
                      <a:lnTo>
                        <a:pt x="12" y="12"/>
                      </a:lnTo>
                      <a:close/>
                    </a:path>
                  </a:pathLst>
                </a:custGeom>
                <a:solidFill>
                  <a:srgbClr val="FFFF4B"/>
                </a:solidFill>
                <a:ln w="9525">
                  <a:noFill/>
                  <a:round/>
                  <a:headEnd/>
                  <a:tailEnd/>
                </a:ln>
              </p:spPr>
              <p:txBody>
                <a:bodyPr tIns="91440" bIns="91440"/>
                <a:lstStyle/>
                <a:p>
                  <a:endParaRPr lang="en-US"/>
                </a:p>
              </p:txBody>
            </p:sp>
            <p:sp>
              <p:nvSpPr>
                <p:cNvPr id="13407" name="Freeform 452"/>
                <p:cNvSpPr>
                  <a:spLocks/>
                </p:cNvSpPr>
                <p:nvPr/>
              </p:nvSpPr>
              <p:spPr bwMode="auto">
                <a:xfrm>
                  <a:off x="2174" y="2393"/>
                  <a:ext cx="18" cy="18"/>
                </a:xfrm>
                <a:custGeom>
                  <a:avLst/>
                  <a:gdLst>
                    <a:gd name="T0" fmla="*/ 12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6 h 18"/>
                    <a:gd name="T20" fmla="*/ 0 w 18"/>
                    <a:gd name="T21" fmla="*/ 12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12"/>
                      </a:lnTo>
                      <a:lnTo>
                        <a:pt x="18" y="6"/>
                      </a:lnTo>
                      <a:lnTo>
                        <a:pt x="12" y="0"/>
                      </a:lnTo>
                      <a:lnTo>
                        <a:pt x="6" y="0"/>
                      </a:lnTo>
                      <a:lnTo>
                        <a:pt x="0" y="6"/>
                      </a:lnTo>
                      <a:lnTo>
                        <a:pt x="0" y="12"/>
                      </a:lnTo>
                      <a:lnTo>
                        <a:pt x="0" y="18"/>
                      </a:lnTo>
                      <a:lnTo>
                        <a:pt x="6" y="18"/>
                      </a:lnTo>
                      <a:lnTo>
                        <a:pt x="12" y="18"/>
                      </a:lnTo>
                      <a:lnTo>
                        <a:pt x="12" y="12"/>
                      </a:lnTo>
                    </a:path>
                  </a:pathLst>
                </a:custGeom>
                <a:noFill/>
                <a:ln w="9525">
                  <a:solidFill>
                    <a:srgbClr val="000000"/>
                  </a:solidFill>
                  <a:round/>
                  <a:headEnd/>
                  <a:tailEnd/>
                </a:ln>
              </p:spPr>
              <p:txBody>
                <a:bodyPr tIns="91440" bIns="91440"/>
                <a:lstStyle/>
                <a:p>
                  <a:endParaRPr lang="en-US"/>
                </a:p>
              </p:txBody>
            </p:sp>
            <p:sp>
              <p:nvSpPr>
                <p:cNvPr id="13408" name="Freeform 453"/>
                <p:cNvSpPr>
                  <a:spLocks/>
                </p:cNvSpPr>
                <p:nvPr/>
              </p:nvSpPr>
              <p:spPr bwMode="auto">
                <a:xfrm>
                  <a:off x="2168" y="2375"/>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8" y="0"/>
                      </a:lnTo>
                      <a:lnTo>
                        <a:pt x="12" y="0"/>
                      </a:lnTo>
                      <a:lnTo>
                        <a:pt x="6" y="0"/>
                      </a:lnTo>
                      <a:lnTo>
                        <a:pt x="6" y="6"/>
                      </a:lnTo>
                      <a:lnTo>
                        <a:pt x="0" y="6"/>
                      </a:lnTo>
                      <a:lnTo>
                        <a:pt x="6"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409" name="Freeform 454"/>
                <p:cNvSpPr>
                  <a:spLocks/>
                </p:cNvSpPr>
                <p:nvPr/>
              </p:nvSpPr>
              <p:spPr bwMode="auto">
                <a:xfrm>
                  <a:off x="2168" y="2375"/>
                  <a:ext cx="18" cy="18"/>
                </a:xfrm>
                <a:custGeom>
                  <a:avLst/>
                  <a:gdLst>
                    <a:gd name="T0" fmla="*/ 18 w 18"/>
                    <a:gd name="T1" fmla="*/ 12 h 18"/>
                    <a:gd name="T2" fmla="*/ 18 w 18"/>
                    <a:gd name="T3" fmla="*/ 12 h 18"/>
                    <a:gd name="T4" fmla="*/ 18 w 18"/>
                    <a:gd name="T5" fmla="*/ 6 h 18"/>
                    <a:gd name="T6" fmla="*/ 18 w 18"/>
                    <a:gd name="T7" fmla="*/ 0 h 18"/>
                    <a:gd name="T8" fmla="*/ 18 w 18"/>
                    <a:gd name="T9" fmla="*/ 0 h 18"/>
                    <a:gd name="T10" fmla="*/ 12 w 18"/>
                    <a:gd name="T11" fmla="*/ 0 h 18"/>
                    <a:gd name="T12" fmla="*/ 6 w 18"/>
                    <a:gd name="T13" fmla="*/ 0 h 18"/>
                    <a:gd name="T14" fmla="*/ 6 w 18"/>
                    <a:gd name="T15" fmla="*/ 6 h 18"/>
                    <a:gd name="T16" fmla="*/ 6 w 18"/>
                    <a:gd name="T17" fmla="*/ 6 h 18"/>
                    <a:gd name="T18" fmla="*/ 0 w 18"/>
                    <a:gd name="T19" fmla="*/ 6 h 18"/>
                    <a:gd name="T20" fmla="*/ 6 w 18"/>
                    <a:gd name="T21" fmla="*/ 12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8" y="0"/>
                      </a:lnTo>
                      <a:lnTo>
                        <a:pt x="12" y="0"/>
                      </a:lnTo>
                      <a:lnTo>
                        <a:pt x="6" y="0"/>
                      </a:lnTo>
                      <a:lnTo>
                        <a:pt x="6" y="6"/>
                      </a:lnTo>
                      <a:lnTo>
                        <a:pt x="0" y="6"/>
                      </a:lnTo>
                      <a:lnTo>
                        <a:pt x="6"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410" name="Freeform 455"/>
                <p:cNvSpPr>
                  <a:spLocks/>
                </p:cNvSpPr>
                <p:nvPr/>
              </p:nvSpPr>
              <p:spPr bwMode="auto">
                <a:xfrm>
                  <a:off x="2168" y="235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close/>
                    </a:path>
                  </a:pathLst>
                </a:custGeom>
                <a:solidFill>
                  <a:srgbClr val="FFFF4B"/>
                </a:solidFill>
                <a:ln w="9525">
                  <a:noFill/>
                  <a:round/>
                  <a:headEnd/>
                  <a:tailEnd/>
                </a:ln>
              </p:spPr>
              <p:txBody>
                <a:bodyPr tIns="91440" bIns="91440"/>
                <a:lstStyle/>
                <a:p>
                  <a:endParaRPr lang="en-US"/>
                </a:p>
              </p:txBody>
            </p:sp>
            <p:sp>
              <p:nvSpPr>
                <p:cNvPr id="13411" name="Freeform 456"/>
                <p:cNvSpPr>
                  <a:spLocks/>
                </p:cNvSpPr>
                <p:nvPr/>
              </p:nvSpPr>
              <p:spPr bwMode="auto">
                <a:xfrm>
                  <a:off x="2168" y="2357"/>
                  <a:ext cx="18" cy="18"/>
                </a:xfrm>
                <a:custGeom>
                  <a:avLst/>
                  <a:gdLst>
                    <a:gd name="T0" fmla="*/ 18 w 18"/>
                    <a:gd name="T1" fmla="*/ 18 h 18"/>
                    <a:gd name="T2" fmla="*/ 18 w 18"/>
                    <a:gd name="T3" fmla="*/ 12 h 18"/>
                    <a:gd name="T4" fmla="*/ 18 w 18"/>
                    <a:gd name="T5" fmla="*/ 6 h 18"/>
                    <a:gd name="T6" fmla="*/ 12 w 18"/>
                    <a:gd name="T7" fmla="*/ 6 h 18"/>
                    <a:gd name="T8" fmla="*/ 12 w 18"/>
                    <a:gd name="T9" fmla="*/ 6 h 18"/>
                    <a:gd name="T10" fmla="*/ 12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6 w 18"/>
                    <a:gd name="T27" fmla="*/ 18 h 18"/>
                    <a:gd name="T28" fmla="*/ 12 w 18"/>
                    <a:gd name="T29" fmla="*/ 18 h 18"/>
                    <a:gd name="T30" fmla="*/ 18 w 18"/>
                    <a:gd name="T31" fmla="*/ 18 h 18"/>
                    <a:gd name="T32" fmla="*/ 18 w 18"/>
                    <a:gd name="T33" fmla="*/ 18 h 18"/>
                    <a:gd name="T34" fmla="*/ 18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8"/>
                      </a:moveTo>
                      <a:lnTo>
                        <a:pt x="18" y="12"/>
                      </a:lnTo>
                      <a:lnTo>
                        <a:pt x="18" y="6"/>
                      </a:lnTo>
                      <a:lnTo>
                        <a:pt x="12" y="6"/>
                      </a:lnTo>
                      <a:lnTo>
                        <a:pt x="12" y="0"/>
                      </a:lnTo>
                      <a:lnTo>
                        <a:pt x="6" y="6"/>
                      </a:lnTo>
                      <a:lnTo>
                        <a:pt x="0" y="6"/>
                      </a:lnTo>
                      <a:lnTo>
                        <a:pt x="0" y="12"/>
                      </a:lnTo>
                      <a:lnTo>
                        <a:pt x="0" y="18"/>
                      </a:lnTo>
                      <a:lnTo>
                        <a:pt x="6" y="18"/>
                      </a:lnTo>
                      <a:lnTo>
                        <a:pt x="12" y="18"/>
                      </a:lnTo>
                      <a:lnTo>
                        <a:pt x="18" y="18"/>
                      </a:lnTo>
                    </a:path>
                  </a:pathLst>
                </a:custGeom>
                <a:noFill/>
                <a:ln w="9525">
                  <a:solidFill>
                    <a:srgbClr val="000000"/>
                  </a:solidFill>
                  <a:round/>
                  <a:headEnd/>
                  <a:tailEnd/>
                </a:ln>
              </p:spPr>
              <p:txBody>
                <a:bodyPr tIns="91440" bIns="91440"/>
                <a:lstStyle/>
                <a:p>
                  <a:endParaRPr lang="en-US"/>
                </a:p>
              </p:txBody>
            </p:sp>
            <p:sp>
              <p:nvSpPr>
                <p:cNvPr id="13412" name="Freeform 457"/>
                <p:cNvSpPr>
                  <a:spLocks/>
                </p:cNvSpPr>
                <p:nvPr/>
              </p:nvSpPr>
              <p:spPr bwMode="auto">
                <a:xfrm>
                  <a:off x="2162" y="2345"/>
                  <a:ext cx="18" cy="18"/>
                </a:xfrm>
                <a:custGeom>
                  <a:avLst/>
                  <a:gdLst>
                    <a:gd name="T0" fmla="*/ 18 w 18"/>
                    <a:gd name="T1" fmla="*/ 12 h 18"/>
                    <a:gd name="T2" fmla="*/ 18 w 18"/>
                    <a:gd name="T3" fmla="*/ 6 h 18"/>
                    <a:gd name="T4" fmla="*/ 18 w 18"/>
                    <a:gd name="T5" fmla="*/ 0 h 18"/>
                    <a:gd name="T6" fmla="*/ 18 w 18"/>
                    <a:gd name="T7" fmla="*/ 0 h 18"/>
                    <a:gd name="T8" fmla="*/ 18 w 18"/>
                    <a:gd name="T9" fmla="*/ 0 h 18"/>
                    <a:gd name="T10" fmla="*/ 12 w 18"/>
                    <a:gd name="T11" fmla="*/ 0 h 18"/>
                    <a:gd name="T12" fmla="*/ 6 w 18"/>
                    <a:gd name="T13" fmla="*/ 0 h 18"/>
                    <a:gd name="T14" fmla="*/ 6 w 18"/>
                    <a:gd name="T15" fmla="*/ 0 h 18"/>
                    <a:gd name="T16" fmla="*/ 6 w 18"/>
                    <a:gd name="T17" fmla="*/ 0 h 18"/>
                    <a:gd name="T18" fmla="*/ 0 w 18"/>
                    <a:gd name="T19" fmla="*/ 6 h 18"/>
                    <a:gd name="T20" fmla="*/ 0 w 18"/>
                    <a:gd name="T21" fmla="*/ 12 h 18"/>
                    <a:gd name="T22" fmla="*/ 6 w 18"/>
                    <a:gd name="T23" fmla="*/ 12 h 18"/>
                    <a:gd name="T24" fmla="*/ 6 w 18"/>
                    <a:gd name="T25" fmla="*/ 12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0" y="6"/>
                      </a:lnTo>
                      <a:lnTo>
                        <a:pt x="0" y="12"/>
                      </a:lnTo>
                      <a:lnTo>
                        <a:pt x="6" y="12"/>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413" name="Freeform 458"/>
                <p:cNvSpPr>
                  <a:spLocks/>
                </p:cNvSpPr>
                <p:nvPr/>
              </p:nvSpPr>
              <p:spPr bwMode="auto">
                <a:xfrm>
                  <a:off x="2162" y="2345"/>
                  <a:ext cx="18" cy="18"/>
                </a:xfrm>
                <a:custGeom>
                  <a:avLst/>
                  <a:gdLst>
                    <a:gd name="T0" fmla="*/ 18 w 18"/>
                    <a:gd name="T1" fmla="*/ 12 h 18"/>
                    <a:gd name="T2" fmla="*/ 18 w 18"/>
                    <a:gd name="T3" fmla="*/ 6 h 18"/>
                    <a:gd name="T4" fmla="*/ 18 w 18"/>
                    <a:gd name="T5" fmla="*/ 0 h 18"/>
                    <a:gd name="T6" fmla="*/ 18 w 18"/>
                    <a:gd name="T7" fmla="*/ 0 h 18"/>
                    <a:gd name="T8" fmla="*/ 18 w 18"/>
                    <a:gd name="T9" fmla="*/ 0 h 18"/>
                    <a:gd name="T10" fmla="*/ 12 w 18"/>
                    <a:gd name="T11" fmla="*/ 0 h 18"/>
                    <a:gd name="T12" fmla="*/ 6 w 18"/>
                    <a:gd name="T13" fmla="*/ 0 h 18"/>
                    <a:gd name="T14" fmla="*/ 6 w 18"/>
                    <a:gd name="T15" fmla="*/ 0 h 18"/>
                    <a:gd name="T16" fmla="*/ 6 w 18"/>
                    <a:gd name="T17" fmla="*/ 0 h 18"/>
                    <a:gd name="T18" fmla="*/ 0 w 18"/>
                    <a:gd name="T19" fmla="*/ 6 h 18"/>
                    <a:gd name="T20" fmla="*/ 0 w 18"/>
                    <a:gd name="T21" fmla="*/ 12 h 18"/>
                    <a:gd name="T22" fmla="*/ 6 w 18"/>
                    <a:gd name="T23" fmla="*/ 12 h 18"/>
                    <a:gd name="T24" fmla="*/ 6 w 18"/>
                    <a:gd name="T25" fmla="*/ 12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0" y="6"/>
                      </a:lnTo>
                      <a:lnTo>
                        <a:pt x="0" y="12"/>
                      </a:lnTo>
                      <a:lnTo>
                        <a:pt x="6" y="12"/>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414" name="Freeform 459"/>
                <p:cNvSpPr>
                  <a:spLocks/>
                </p:cNvSpPr>
                <p:nvPr/>
              </p:nvSpPr>
              <p:spPr bwMode="auto">
                <a:xfrm>
                  <a:off x="2162" y="2333"/>
                  <a:ext cx="18" cy="12"/>
                </a:xfrm>
                <a:custGeom>
                  <a:avLst/>
                  <a:gdLst>
                    <a:gd name="T0" fmla="*/ 12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0 h 12"/>
                    <a:gd name="T16" fmla="*/ 0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6 h 12"/>
                    <a:gd name="T32" fmla="*/ 12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6"/>
                      </a:moveTo>
                      <a:lnTo>
                        <a:pt x="18" y="0"/>
                      </a:lnTo>
                      <a:lnTo>
                        <a:pt x="12" y="0"/>
                      </a:lnTo>
                      <a:lnTo>
                        <a:pt x="6" y="0"/>
                      </a:lnTo>
                      <a:lnTo>
                        <a:pt x="0" y="0"/>
                      </a:lnTo>
                      <a:lnTo>
                        <a:pt x="0" y="6"/>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415" name="Freeform 460"/>
                <p:cNvSpPr>
                  <a:spLocks/>
                </p:cNvSpPr>
                <p:nvPr/>
              </p:nvSpPr>
              <p:spPr bwMode="auto">
                <a:xfrm>
                  <a:off x="2162" y="2333"/>
                  <a:ext cx="18" cy="12"/>
                </a:xfrm>
                <a:custGeom>
                  <a:avLst/>
                  <a:gdLst>
                    <a:gd name="T0" fmla="*/ 12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0 h 12"/>
                    <a:gd name="T16" fmla="*/ 0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12 w 18"/>
                    <a:gd name="T29" fmla="*/ 12 h 12"/>
                    <a:gd name="T30" fmla="*/ 12 w 18"/>
                    <a:gd name="T31" fmla="*/ 6 h 12"/>
                    <a:gd name="T32" fmla="*/ 12 w 18"/>
                    <a:gd name="T33" fmla="*/ 6 h 12"/>
                    <a:gd name="T34" fmla="*/ 12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6"/>
                      </a:moveTo>
                      <a:lnTo>
                        <a:pt x="18" y="0"/>
                      </a:lnTo>
                      <a:lnTo>
                        <a:pt x="12" y="0"/>
                      </a:lnTo>
                      <a:lnTo>
                        <a:pt x="6" y="0"/>
                      </a:lnTo>
                      <a:lnTo>
                        <a:pt x="0" y="0"/>
                      </a:lnTo>
                      <a:lnTo>
                        <a:pt x="0" y="6"/>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416" name="Freeform 461"/>
                <p:cNvSpPr>
                  <a:spLocks/>
                </p:cNvSpPr>
                <p:nvPr/>
              </p:nvSpPr>
              <p:spPr bwMode="auto">
                <a:xfrm>
                  <a:off x="2156" y="231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417" name="Freeform 462"/>
                <p:cNvSpPr>
                  <a:spLocks/>
                </p:cNvSpPr>
                <p:nvPr/>
              </p:nvSpPr>
              <p:spPr bwMode="auto">
                <a:xfrm>
                  <a:off x="2156" y="231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418" name="Freeform 463"/>
                <p:cNvSpPr>
                  <a:spLocks/>
                </p:cNvSpPr>
                <p:nvPr/>
              </p:nvSpPr>
              <p:spPr bwMode="auto">
                <a:xfrm>
                  <a:off x="1964" y="2333"/>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2" y="0"/>
                      </a:lnTo>
                      <a:lnTo>
                        <a:pt x="6" y="0"/>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419" name="Freeform 464"/>
                <p:cNvSpPr>
                  <a:spLocks/>
                </p:cNvSpPr>
                <p:nvPr/>
              </p:nvSpPr>
              <p:spPr bwMode="auto">
                <a:xfrm>
                  <a:off x="1964" y="2333"/>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12 w 18"/>
                    <a:gd name="T11" fmla="*/ 0 h 18"/>
                    <a:gd name="T12" fmla="*/ 6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2" y="0"/>
                      </a:lnTo>
                      <a:lnTo>
                        <a:pt x="6" y="0"/>
                      </a:lnTo>
                      <a:lnTo>
                        <a:pt x="0"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420" name="Freeform 465"/>
                <p:cNvSpPr>
                  <a:spLocks/>
                </p:cNvSpPr>
                <p:nvPr/>
              </p:nvSpPr>
              <p:spPr bwMode="auto">
                <a:xfrm>
                  <a:off x="1982" y="2333"/>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8" y="0"/>
                      </a:lnTo>
                      <a:lnTo>
                        <a:pt x="12" y="0"/>
                      </a:lnTo>
                      <a:lnTo>
                        <a:pt x="6" y="0"/>
                      </a:lnTo>
                      <a:lnTo>
                        <a:pt x="0" y="0"/>
                      </a:lnTo>
                      <a:lnTo>
                        <a:pt x="0" y="6"/>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421" name="Freeform 466"/>
                <p:cNvSpPr>
                  <a:spLocks/>
                </p:cNvSpPr>
                <p:nvPr/>
              </p:nvSpPr>
              <p:spPr bwMode="auto">
                <a:xfrm>
                  <a:off x="1982" y="2333"/>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8" y="0"/>
                      </a:lnTo>
                      <a:lnTo>
                        <a:pt x="12" y="0"/>
                      </a:lnTo>
                      <a:lnTo>
                        <a:pt x="6" y="0"/>
                      </a:lnTo>
                      <a:lnTo>
                        <a:pt x="0" y="0"/>
                      </a:lnTo>
                      <a:lnTo>
                        <a:pt x="0" y="6"/>
                      </a:lnTo>
                      <a:lnTo>
                        <a:pt x="6" y="12"/>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422" name="Freeform 467"/>
                <p:cNvSpPr>
                  <a:spLocks/>
                </p:cNvSpPr>
                <p:nvPr/>
              </p:nvSpPr>
              <p:spPr bwMode="auto">
                <a:xfrm>
                  <a:off x="2000" y="2333"/>
                  <a:ext cx="18" cy="12"/>
                </a:xfrm>
                <a:custGeom>
                  <a:avLst/>
                  <a:gdLst>
                    <a:gd name="T0" fmla="*/ 18 w 18"/>
                    <a:gd name="T1" fmla="*/ 6 h 12"/>
                    <a:gd name="T2" fmla="*/ 18 w 18"/>
                    <a:gd name="T3" fmla="*/ 0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6 w 18"/>
                    <a:gd name="T21" fmla="*/ 6 h 12"/>
                    <a:gd name="T22" fmla="*/ 6 w 18"/>
                    <a:gd name="T23" fmla="*/ 6 h 12"/>
                    <a:gd name="T24" fmla="*/ 6 w 18"/>
                    <a:gd name="T25" fmla="*/ 6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6" y="6"/>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423" name="Freeform 468"/>
                <p:cNvSpPr>
                  <a:spLocks/>
                </p:cNvSpPr>
                <p:nvPr/>
              </p:nvSpPr>
              <p:spPr bwMode="auto">
                <a:xfrm>
                  <a:off x="2000" y="2333"/>
                  <a:ext cx="18" cy="12"/>
                </a:xfrm>
                <a:custGeom>
                  <a:avLst/>
                  <a:gdLst>
                    <a:gd name="T0" fmla="*/ 18 w 18"/>
                    <a:gd name="T1" fmla="*/ 6 h 12"/>
                    <a:gd name="T2" fmla="*/ 18 w 18"/>
                    <a:gd name="T3" fmla="*/ 0 h 12"/>
                    <a:gd name="T4" fmla="*/ 18 w 18"/>
                    <a:gd name="T5" fmla="*/ 0 h 12"/>
                    <a:gd name="T6" fmla="*/ 18 w 18"/>
                    <a:gd name="T7" fmla="*/ 0 h 12"/>
                    <a:gd name="T8" fmla="*/ 18 w 18"/>
                    <a:gd name="T9" fmla="*/ 0 h 12"/>
                    <a:gd name="T10" fmla="*/ 12 w 18"/>
                    <a:gd name="T11" fmla="*/ 0 h 12"/>
                    <a:gd name="T12" fmla="*/ 6 w 18"/>
                    <a:gd name="T13" fmla="*/ 0 h 12"/>
                    <a:gd name="T14" fmla="*/ 6 w 18"/>
                    <a:gd name="T15" fmla="*/ 0 h 12"/>
                    <a:gd name="T16" fmla="*/ 6 w 18"/>
                    <a:gd name="T17" fmla="*/ 0 h 12"/>
                    <a:gd name="T18" fmla="*/ 0 w 18"/>
                    <a:gd name="T19" fmla="*/ 0 h 12"/>
                    <a:gd name="T20" fmla="*/ 6 w 18"/>
                    <a:gd name="T21" fmla="*/ 6 h 12"/>
                    <a:gd name="T22" fmla="*/ 6 w 18"/>
                    <a:gd name="T23" fmla="*/ 6 h 12"/>
                    <a:gd name="T24" fmla="*/ 6 w 18"/>
                    <a:gd name="T25" fmla="*/ 6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6" y="6"/>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424" name="Freeform 469"/>
                <p:cNvSpPr>
                  <a:spLocks/>
                </p:cNvSpPr>
                <p:nvPr/>
              </p:nvSpPr>
              <p:spPr bwMode="auto">
                <a:xfrm>
                  <a:off x="2018" y="2327"/>
                  <a:ext cx="18" cy="12"/>
                </a:xfrm>
                <a:custGeom>
                  <a:avLst/>
                  <a:gdLst>
                    <a:gd name="T0" fmla="*/ 18 w 18"/>
                    <a:gd name="T1" fmla="*/ 6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6 h 12"/>
                    <a:gd name="T16" fmla="*/ 6 w 18"/>
                    <a:gd name="T17" fmla="*/ 6 h 12"/>
                    <a:gd name="T18" fmla="*/ 0 w 18"/>
                    <a:gd name="T19" fmla="*/ 6 h 12"/>
                    <a:gd name="T20" fmla="*/ 6 w 18"/>
                    <a:gd name="T21" fmla="*/ 6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8" y="0"/>
                      </a:lnTo>
                      <a:lnTo>
                        <a:pt x="12" y="0"/>
                      </a:lnTo>
                      <a:lnTo>
                        <a:pt x="6" y="0"/>
                      </a:lnTo>
                      <a:lnTo>
                        <a:pt x="6" y="6"/>
                      </a:lnTo>
                      <a:lnTo>
                        <a:pt x="0" y="6"/>
                      </a:lnTo>
                      <a:lnTo>
                        <a:pt x="6" y="6"/>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425" name="Freeform 470"/>
                <p:cNvSpPr>
                  <a:spLocks/>
                </p:cNvSpPr>
                <p:nvPr/>
              </p:nvSpPr>
              <p:spPr bwMode="auto">
                <a:xfrm>
                  <a:off x="2018" y="2327"/>
                  <a:ext cx="18" cy="12"/>
                </a:xfrm>
                <a:custGeom>
                  <a:avLst/>
                  <a:gdLst>
                    <a:gd name="T0" fmla="*/ 18 w 18"/>
                    <a:gd name="T1" fmla="*/ 6 h 12"/>
                    <a:gd name="T2" fmla="*/ 18 w 18"/>
                    <a:gd name="T3" fmla="*/ 6 h 12"/>
                    <a:gd name="T4" fmla="*/ 18 w 18"/>
                    <a:gd name="T5" fmla="*/ 6 h 12"/>
                    <a:gd name="T6" fmla="*/ 18 w 18"/>
                    <a:gd name="T7" fmla="*/ 0 h 12"/>
                    <a:gd name="T8" fmla="*/ 18 w 18"/>
                    <a:gd name="T9" fmla="*/ 0 h 12"/>
                    <a:gd name="T10" fmla="*/ 12 w 18"/>
                    <a:gd name="T11" fmla="*/ 0 h 12"/>
                    <a:gd name="T12" fmla="*/ 6 w 18"/>
                    <a:gd name="T13" fmla="*/ 0 h 12"/>
                    <a:gd name="T14" fmla="*/ 6 w 18"/>
                    <a:gd name="T15" fmla="*/ 6 h 12"/>
                    <a:gd name="T16" fmla="*/ 6 w 18"/>
                    <a:gd name="T17" fmla="*/ 6 h 12"/>
                    <a:gd name="T18" fmla="*/ 0 w 18"/>
                    <a:gd name="T19" fmla="*/ 6 h 12"/>
                    <a:gd name="T20" fmla="*/ 6 w 18"/>
                    <a:gd name="T21" fmla="*/ 6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8" y="0"/>
                      </a:lnTo>
                      <a:lnTo>
                        <a:pt x="12" y="0"/>
                      </a:lnTo>
                      <a:lnTo>
                        <a:pt x="6" y="0"/>
                      </a:lnTo>
                      <a:lnTo>
                        <a:pt x="6" y="6"/>
                      </a:lnTo>
                      <a:lnTo>
                        <a:pt x="0" y="6"/>
                      </a:lnTo>
                      <a:lnTo>
                        <a:pt x="6" y="6"/>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426" name="Freeform 471"/>
                <p:cNvSpPr>
                  <a:spLocks/>
                </p:cNvSpPr>
                <p:nvPr/>
              </p:nvSpPr>
              <p:spPr bwMode="auto">
                <a:xfrm>
                  <a:off x="2042" y="2321"/>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0 w 18"/>
                    <a:gd name="T21" fmla="*/ 12 h 12"/>
                    <a:gd name="T22" fmla="*/ 0 w 18"/>
                    <a:gd name="T23" fmla="*/ 12 h 12"/>
                    <a:gd name="T24" fmla="*/ 0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427" name="Freeform 472"/>
                <p:cNvSpPr>
                  <a:spLocks/>
                </p:cNvSpPr>
                <p:nvPr/>
              </p:nvSpPr>
              <p:spPr bwMode="auto">
                <a:xfrm>
                  <a:off x="2042" y="2321"/>
                  <a:ext cx="18" cy="12"/>
                </a:xfrm>
                <a:custGeom>
                  <a:avLst/>
                  <a:gdLst>
                    <a:gd name="T0" fmla="*/ 12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0 w 18"/>
                    <a:gd name="T21" fmla="*/ 12 h 12"/>
                    <a:gd name="T22" fmla="*/ 0 w 18"/>
                    <a:gd name="T23" fmla="*/ 12 h 12"/>
                    <a:gd name="T24" fmla="*/ 0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428" name="Freeform 473"/>
                <p:cNvSpPr>
                  <a:spLocks/>
                </p:cNvSpPr>
                <p:nvPr/>
              </p:nvSpPr>
              <p:spPr bwMode="auto">
                <a:xfrm>
                  <a:off x="2060" y="2315"/>
                  <a:ext cx="18" cy="18"/>
                </a:xfrm>
                <a:custGeom>
                  <a:avLst/>
                  <a:gdLst>
                    <a:gd name="T0" fmla="*/ 12 w 18"/>
                    <a:gd name="T1" fmla="*/ 12 h 18"/>
                    <a:gd name="T2" fmla="*/ 18 w 18"/>
                    <a:gd name="T3" fmla="*/ 12 h 18"/>
                    <a:gd name="T4" fmla="*/ 12 w 18"/>
                    <a:gd name="T5" fmla="*/ 6 h 18"/>
                    <a:gd name="T6" fmla="*/ 12 w 18"/>
                    <a:gd name="T7" fmla="*/ 6 h 18"/>
                    <a:gd name="T8" fmla="*/ 12 w 18"/>
                    <a:gd name="T9" fmla="*/ 6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2"/>
                      </a:moveTo>
                      <a:lnTo>
                        <a:pt x="18" y="12"/>
                      </a:lnTo>
                      <a:lnTo>
                        <a:pt x="12" y="6"/>
                      </a:lnTo>
                      <a:lnTo>
                        <a:pt x="6" y="0"/>
                      </a:lnTo>
                      <a:lnTo>
                        <a:pt x="0" y="6"/>
                      </a:lnTo>
                      <a:lnTo>
                        <a:pt x="0" y="12"/>
                      </a:lnTo>
                      <a:lnTo>
                        <a:pt x="0" y="18"/>
                      </a:lnTo>
                      <a:lnTo>
                        <a:pt x="6" y="18"/>
                      </a:lnTo>
                      <a:lnTo>
                        <a:pt x="12" y="18"/>
                      </a:lnTo>
                      <a:lnTo>
                        <a:pt x="12" y="12"/>
                      </a:lnTo>
                      <a:close/>
                    </a:path>
                  </a:pathLst>
                </a:custGeom>
                <a:solidFill>
                  <a:srgbClr val="FFFF4B"/>
                </a:solidFill>
                <a:ln w="9525">
                  <a:noFill/>
                  <a:round/>
                  <a:headEnd/>
                  <a:tailEnd/>
                </a:ln>
              </p:spPr>
              <p:txBody>
                <a:bodyPr tIns="91440" bIns="91440"/>
                <a:lstStyle/>
                <a:p>
                  <a:endParaRPr lang="en-US"/>
                </a:p>
              </p:txBody>
            </p:sp>
            <p:sp>
              <p:nvSpPr>
                <p:cNvPr id="13429" name="Freeform 474"/>
                <p:cNvSpPr>
                  <a:spLocks/>
                </p:cNvSpPr>
                <p:nvPr/>
              </p:nvSpPr>
              <p:spPr bwMode="auto">
                <a:xfrm>
                  <a:off x="2060" y="2315"/>
                  <a:ext cx="18" cy="18"/>
                </a:xfrm>
                <a:custGeom>
                  <a:avLst/>
                  <a:gdLst>
                    <a:gd name="T0" fmla="*/ 12 w 18"/>
                    <a:gd name="T1" fmla="*/ 12 h 18"/>
                    <a:gd name="T2" fmla="*/ 18 w 18"/>
                    <a:gd name="T3" fmla="*/ 12 h 18"/>
                    <a:gd name="T4" fmla="*/ 12 w 18"/>
                    <a:gd name="T5" fmla="*/ 6 h 18"/>
                    <a:gd name="T6" fmla="*/ 12 w 18"/>
                    <a:gd name="T7" fmla="*/ 6 h 18"/>
                    <a:gd name="T8" fmla="*/ 12 w 18"/>
                    <a:gd name="T9" fmla="*/ 6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0 w 18"/>
                    <a:gd name="T23" fmla="*/ 18 h 18"/>
                    <a:gd name="T24" fmla="*/ 0 w 18"/>
                    <a:gd name="T25" fmla="*/ 18 h 18"/>
                    <a:gd name="T26" fmla="*/ 6 w 18"/>
                    <a:gd name="T27" fmla="*/ 18 h 18"/>
                    <a:gd name="T28" fmla="*/ 12 w 18"/>
                    <a:gd name="T29" fmla="*/ 18 h 18"/>
                    <a:gd name="T30" fmla="*/ 12 w 18"/>
                    <a:gd name="T31" fmla="*/ 12 h 18"/>
                    <a:gd name="T32" fmla="*/ 12 w 18"/>
                    <a:gd name="T33" fmla="*/ 12 h 18"/>
                    <a:gd name="T34" fmla="*/ 12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2"/>
                      </a:moveTo>
                      <a:lnTo>
                        <a:pt x="18" y="12"/>
                      </a:lnTo>
                      <a:lnTo>
                        <a:pt x="12" y="6"/>
                      </a:lnTo>
                      <a:lnTo>
                        <a:pt x="6" y="0"/>
                      </a:lnTo>
                      <a:lnTo>
                        <a:pt x="0" y="6"/>
                      </a:lnTo>
                      <a:lnTo>
                        <a:pt x="0" y="12"/>
                      </a:lnTo>
                      <a:lnTo>
                        <a:pt x="0" y="18"/>
                      </a:lnTo>
                      <a:lnTo>
                        <a:pt x="6" y="18"/>
                      </a:lnTo>
                      <a:lnTo>
                        <a:pt x="12" y="18"/>
                      </a:lnTo>
                      <a:lnTo>
                        <a:pt x="12" y="12"/>
                      </a:lnTo>
                    </a:path>
                  </a:pathLst>
                </a:custGeom>
                <a:noFill/>
                <a:ln w="9525">
                  <a:solidFill>
                    <a:srgbClr val="000000"/>
                  </a:solidFill>
                  <a:round/>
                  <a:headEnd/>
                  <a:tailEnd/>
                </a:ln>
              </p:spPr>
              <p:txBody>
                <a:bodyPr tIns="91440" bIns="91440"/>
                <a:lstStyle/>
                <a:p>
                  <a:endParaRPr lang="en-US"/>
                </a:p>
              </p:txBody>
            </p:sp>
            <p:sp>
              <p:nvSpPr>
                <p:cNvPr id="13430" name="Freeform 475"/>
                <p:cNvSpPr>
                  <a:spLocks/>
                </p:cNvSpPr>
                <p:nvPr/>
              </p:nvSpPr>
              <p:spPr bwMode="auto">
                <a:xfrm>
                  <a:off x="2078" y="231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431" name="Freeform 476"/>
                <p:cNvSpPr>
                  <a:spLocks/>
                </p:cNvSpPr>
                <p:nvPr/>
              </p:nvSpPr>
              <p:spPr bwMode="auto">
                <a:xfrm>
                  <a:off x="2078" y="2315"/>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0 h 18"/>
                    <a:gd name="T16" fmla="*/ 0 w 18"/>
                    <a:gd name="T17" fmla="*/ 0 h 18"/>
                    <a:gd name="T18" fmla="*/ 0 w 18"/>
                    <a:gd name="T19" fmla="*/ 6 h 18"/>
                    <a:gd name="T20" fmla="*/ 0 w 18"/>
                    <a:gd name="T21" fmla="*/ 12 h 18"/>
                    <a:gd name="T22" fmla="*/ 6 w 18"/>
                    <a:gd name="T23" fmla="*/ 12 h 18"/>
                    <a:gd name="T24" fmla="*/ 6 w 18"/>
                    <a:gd name="T25" fmla="*/ 12 h 18"/>
                    <a:gd name="T26" fmla="*/ 6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2"/>
                      </a:lnTo>
                      <a:lnTo>
                        <a:pt x="6" y="18"/>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432" name="Freeform 477"/>
                <p:cNvSpPr>
                  <a:spLocks/>
                </p:cNvSpPr>
                <p:nvPr/>
              </p:nvSpPr>
              <p:spPr bwMode="auto">
                <a:xfrm>
                  <a:off x="2096" y="2309"/>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433" name="Freeform 478"/>
                <p:cNvSpPr>
                  <a:spLocks/>
                </p:cNvSpPr>
                <p:nvPr/>
              </p:nvSpPr>
              <p:spPr bwMode="auto">
                <a:xfrm>
                  <a:off x="2096" y="2309"/>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6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434" name="Freeform 479"/>
                <p:cNvSpPr>
                  <a:spLocks/>
                </p:cNvSpPr>
                <p:nvPr/>
              </p:nvSpPr>
              <p:spPr bwMode="auto">
                <a:xfrm>
                  <a:off x="2114" y="230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435" name="Freeform 480"/>
                <p:cNvSpPr>
                  <a:spLocks/>
                </p:cNvSpPr>
                <p:nvPr/>
              </p:nvSpPr>
              <p:spPr bwMode="auto">
                <a:xfrm>
                  <a:off x="2114" y="230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6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436" name="Freeform 481"/>
                <p:cNvSpPr>
                  <a:spLocks/>
                </p:cNvSpPr>
                <p:nvPr/>
              </p:nvSpPr>
              <p:spPr bwMode="auto">
                <a:xfrm>
                  <a:off x="2132" y="2297"/>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12"/>
                      </a:lnTo>
                      <a:lnTo>
                        <a:pt x="18" y="6"/>
                      </a:lnTo>
                      <a:lnTo>
                        <a:pt x="12" y="0"/>
                      </a:lnTo>
                      <a:lnTo>
                        <a:pt x="6" y="0"/>
                      </a:lnTo>
                      <a:lnTo>
                        <a:pt x="6" y="6"/>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437" name="Freeform 482"/>
                <p:cNvSpPr>
                  <a:spLocks/>
                </p:cNvSpPr>
                <p:nvPr/>
              </p:nvSpPr>
              <p:spPr bwMode="auto">
                <a:xfrm>
                  <a:off x="2132" y="2297"/>
                  <a:ext cx="18" cy="18"/>
                </a:xfrm>
                <a:custGeom>
                  <a:avLst/>
                  <a:gdLst>
                    <a:gd name="T0" fmla="*/ 18 w 18"/>
                    <a:gd name="T1" fmla="*/ 12 h 18"/>
                    <a:gd name="T2" fmla="*/ 18 w 18"/>
                    <a:gd name="T3" fmla="*/ 12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12"/>
                      </a:lnTo>
                      <a:lnTo>
                        <a:pt x="18" y="6"/>
                      </a:lnTo>
                      <a:lnTo>
                        <a:pt x="12" y="0"/>
                      </a:lnTo>
                      <a:lnTo>
                        <a:pt x="6" y="0"/>
                      </a:lnTo>
                      <a:lnTo>
                        <a:pt x="6" y="6"/>
                      </a:lnTo>
                      <a:lnTo>
                        <a:pt x="0" y="6"/>
                      </a:lnTo>
                      <a:lnTo>
                        <a:pt x="0" y="12"/>
                      </a:lnTo>
                      <a:lnTo>
                        <a:pt x="0" y="18"/>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438" name="Freeform 483"/>
                <p:cNvSpPr>
                  <a:spLocks/>
                </p:cNvSpPr>
                <p:nvPr/>
              </p:nvSpPr>
              <p:spPr bwMode="auto">
                <a:xfrm>
                  <a:off x="2150" y="2297"/>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0 h 12"/>
                    <a:gd name="T16" fmla="*/ 0 w 18"/>
                    <a:gd name="T17" fmla="*/ 0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8" y="0"/>
                      </a:lnTo>
                      <a:lnTo>
                        <a:pt x="12" y="0"/>
                      </a:lnTo>
                      <a:lnTo>
                        <a:pt x="6" y="0"/>
                      </a:lnTo>
                      <a:lnTo>
                        <a:pt x="0" y="0"/>
                      </a:lnTo>
                      <a:lnTo>
                        <a:pt x="0" y="6"/>
                      </a:lnTo>
                      <a:lnTo>
                        <a:pt x="0" y="12"/>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439" name="Freeform 484"/>
                <p:cNvSpPr>
                  <a:spLocks/>
                </p:cNvSpPr>
                <p:nvPr/>
              </p:nvSpPr>
              <p:spPr bwMode="auto">
                <a:xfrm>
                  <a:off x="2150" y="2297"/>
                  <a:ext cx="18" cy="12"/>
                </a:xfrm>
                <a:custGeom>
                  <a:avLst/>
                  <a:gdLst>
                    <a:gd name="T0" fmla="*/ 18 w 18"/>
                    <a:gd name="T1" fmla="*/ 12 h 12"/>
                    <a:gd name="T2" fmla="*/ 18 w 18"/>
                    <a:gd name="T3" fmla="*/ 6 h 12"/>
                    <a:gd name="T4" fmla="*/ 18 w 18"/>
                    <a:gd name="T5" fmla="*/ 0 h 12"/>
                    <a:gd name="T6" fmla="*/ 12 w 18"/>
                    <a:gd name="T7" fmla="*/ 0 h 12"/>
                    <a:gd name="T8" fmla="*/ 12 w 18"/>
                    <a:gd name="T9" fmla="*/ 0 h 12"/>
                    <a:gd name="T10" fmla="*/ 6 w 18"/>
                    <a:gd name="T11" fmla="*/ 0 h 12"/>
                    <a:gd name="T12" fmla="*/ 6 w 18"/>
                    <a:gd name="T13" fmla="*/ 0 h 12"/>
                    <a:gd name="T14" fmla="*/ 0 w 18"/>
                    <a:gd name="T15" fmla="*/ 0 h 12"/>
                    <a:gd name="T16" fmla="*/ 0 w 18"/>
                    <a:gd name="T17" fmla="*/ 0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8" y="0"/>
                      </a:lnTo>
                      <a:lnTo>
                        <a:pt x="12" y="0"/>
                      </a:lnTo>
                      <a:lnTo>
                        <a:pt x="6" y="0"/>
                      </a:lnTo>
                      <a:lnTo>
                        <a:pt x="0" y="0"/>
                      </a:lnTo>
                      <a:lnTo>
                        <a:pt x="0" y="6"/>
                      </a:lnTo>
                      <a:lnTo>
                        <a:pt x="0" y="12"/>
                      </a:lnTo>
                      <a:lnTo>
                        <a:pt x="6" y="12"/>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440" name="Freeform 485"/>
                <p:cNvSpPr>
                  <a:spLocks/>
                </p:cNvSpPr>
                <p:nvPr/>
              </p:nvSpPr>
              <p:spPr bwMode="auto">
                <a:xfrm>
                  <a:off x="2000" y="2345"/>
                  <a:ext cx="78" cy="54"/>
                </a:xfrm>
                <a:custGeom>
                  <a:avLst/>
                  <a:gdLst>
                    <a:gd name="T0" fmla="*/ 78 w 78"/>
                    <a:gd name="T1" fmla="*/ 18 h 54"/>
                    <a:gd name="T2" fmla="*/ 78 w 78"/>
                    <a:gd name="T3" fmla="*/ 30 h 54"/>
                    <a:gd name="T4" fmla="*/ 72 w 78"/>
                    <a:gd name="T5" fmla="*/ 42 h 54"/>
                    <a:gd name="T6" fmla="*/ 66 w 78"/>
                    <a:gd name="T7" fmla="*/ 54 h 54"/>
                    <a:gd name="T8" fmla="*/ 66 w 78"/>
                    <a:gd name="T9" fmla="*/ 54 h 54"/>
                    <a:gd name="T10" fmla="*/ 42 w 78"/>
                    <a:gd name="T11" fmla="*/ 48 h 54"/>
                    <a:gd name="T12" fmla="*/ 30 w 78"/>
                    <a:gd name="T13" fmla="*/ 36 h 54"/>
                    <a:gd name="T14" fmla="*/ 12 w 78"/>
                    <a:gd name="T15" fmla="*/ 36 h 54"/>
                    <a:gd name="T16" fmla="*/ 12 w 78"/>
                    <a:gd name="T17" fmla="*/ 36 h 54"/>
                    <a:gd name="T18" fmla="*/ 6 w 78"/>
                    <a:gd name="T19" fmla="*/ 36 h 54"/>
                    <a:gd name="T20" fmla="*/ 6 w 78"/>
                    <a:gd name="T21" fmla="*/ 48 h 54"/>
                    <a:gd name="T22" fmla="*/ 6 w 78"/>
                    <a:gd name="T23" fmla="*/ 54 h 54"/>
                    <a:gd name="T24" fmla="*/ 6 w 78"/>
                    <a:gd name="T25" fmla="*/ 54 h 54"/>
                    <a:gd name="T26" fmla="*/ 6 w 78"/>
                    <a:gd name="T27" fmla="*/ 54 h 54"/>
                    <a:gd name="T28" fmla="*/ 6 w 78"/>
                    <a:gd name="T29" fmla="*/ 54 h 54"/>
                    <a:gd name="T30" fmla="*/ 6 w 78"/>
                    <a:gd name="T31" fmla="*/ 54 h 54"/>
                    <a:gd name="T32" fmla="*/ 6 w 78"/>
                    <a:gd name="T33" fmla="*/ 54 h 54"/>
                    <a:gd name="T34" fmla="*/ 6 w 78"/>
                    <a:gd name="T35" fmla="*/ 54 h 54"/>
                    <a:gd name="T36" fmla="*/ 0 w 78"/>
                    <a:gd name="T37" fmla="*/ 48 h 54"/>
                    <a:gd name="T38" fmla="*/ 0 w 78"/>
                    <a:gd name="T39" fmla="*/ 30 h 54"/>
                    <a:gd name="T40" fmla="*/ 6 w 78"/>
                    <a:gd name="T41" fmla="*/ 18 h 54"/>
                    <a:gd name="T42" fmla="*/ 6 w 78"/>
                    <a:gd name="T43" fmla="*/ 18 h 54"/>
                    <a:gd name="T44" fmla="*/ 24 w 78"/>
                    <a:gd name="T45" fmla="*/ 24 h 54"/>
                    <a:gd name="T46" fmla="*/ 36 w 78"/>
                    <a:gd name="T47" fmla="*/ 36 h 54"/>
                    <a:gd name="T48" fmla="*/ 60 w 78"/>
                    <a:gd name="T49" fmla="*/ 36 h 54"/>
                    <a:gd name="T50" fmla="*/ 60 w 78"/>
                    <a:gd name="T51" fmla="*/ 36 h 54"/>
                    <a:gd name="T52" fmla="*/ 66 w 78"/>
                    <a:gd name="T53" fmla="*/ 24 h 54"/>
                    <a:gd name="T54" fmla="*/ 72 w 78"/>
                    <a:gd name="T55" fmla="*/ 12 h 54"/>
                    <a:gd name="T56" fmla="*/ 72 w 78"/>
                    <a:gd name="T57" fmla="*/ 0 h 54"/>
                    <a:gd name="T58" fmla="*/ 72 w 78"/>
                    <a:gd name="T59" fmla="*/ 0 h 54"/>
                    <a:gd name="T60" fmla="*/ 78 w 78"/>
                    <a:gd name="T61" fmla="*/ 18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54"/>
                    <a:gd name="T95" fmla="*/ 78 w 78"/>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54">
                      <a:moveTo>
                        <a:pt x="78" y="18"/>
                      </a:moveTo>
                      <a:lnTo>
                        <a:pt x="78" y="30"/>
                      </a:lnTo>
                      <a:lnTo>
                        <a:pt x="72" y="42"/>
                      </a:lnTo>
                      <a:lnTo>
                        <a:pt x="66" y="54"/>
                      </a:lnTo>
                      <a:lnTo>
                        <a:pt x="42" y="48"/>
                      </a:lnTo>
                      <a:lnTo>
                        <a:pt x="30" y="36"/>
                      </a:lnTo>
                      <a:lnTo>
                        <a:pt x="12" y="36"/>
                      </a:lnTo>
                      <a:lnTo>
                        <a:pt x="6" y="36"/>
                      </a:lnTo>
                      <a:lnTo>
                        <a:pt x="6" y="48"/>
                      </a:lnTo>
                      <a:lnTo>
                        <a:pt x="6" y="54"/>
                      </a:lnTo>
                      <a:lnTo>
                        <a:pt x="0" y="48"/>
                      </a:lnTo>
                      <a:lnTo>
                        <a:pt x="0" y="30"/>
                      </a:lnTo>
                      <a:lnTo>
                        <a:pt x="6" y="18"/>
                      </a:lnTo>
                      <a:lnTo>
                        <a:pt x="24" y="24"/>
                      </a:lnTo>
                      <a:lnTo>
                        <a:pt x="36" y="36"/>
                      </a:lnTo>
                      <a:lnTo>
                        <a:pt x="60" y="36"/>
                      </a:lnTo>
                      <a:lnTo>
                        <a:pt x="66" y="24"/>
                      </a:lnTo>
                      <a:lnTo>
                        <a:pt x="72" y="12"/>
                      </a:lnTo>
                      <a:lnTo>
                        <a:pt x="72" y="0"/>
                      </a:lnTo>
                      <a:lnTo>
                        <a:pt x="78" y="18"/>
                      </a:lnTo>
                      <a:close/>
                    </a:path>
                  </a:pathLst>
                </a:custGeom>
                <a:solidFill>
                  <a:srgbClr val="F98199"/>
                </a:solidFill>
                <a:ln w="9525">
                  <a:noFill/>
                  <a:round/>
                  <a:headEnd/>
                  <a:tailEnd/>
                </a:ln>
              </p:spPr>
              <p:txBody>
                <a:bodyPr tIns="91440" bIns="91440"/>
                <a:lstStyle/>
                <a:p>
                  <a:endParaRPr lang="en-US"/>
                </a:p>
              </p:txBody>
            </p:sp>
            <p:sp>
              <p:nvSpPr>
                <p:cNvPr id="13441" name="Freeform 486"/>
                <p:cNvSpPr>
                  <a:spLocks/>
                </p:cNvSpPr>
                <p:nvPr/>
              </p:nvSpPr>
              <p:spPr bwMode="auto">
                <a:xfrm>
                  <a:off x="2000" y="2345"/>
                  <a:ext cx="78" cy="54"/>
                </a:xfrm>
                <a:custGeom>
                  <a:avLst/>
                  <a:gdLst>
                    <a:gd name="T0" fmla="*/ 78 w 78"/>
                    <a:gd name="T1" fmla="*/ 18 h 54"/>
                    <a:gd name="T2" fmla="*/ 78 w 78"/>
                    <a:gd name="T3" fmla="*/ 30 h 54"/>
                    <a:gd name="T4" fmla="*/ 72 w 78"/>
                    <a:gd name="T5" fmla="*/ 42 h 54"/>
                    <a:gd name="T6" fmla="*/ 66 w 78"/>
                    <a:gd name="T7" fmla="*/ 54 h 54"/>
                    <a:gd name="T8" fmla="*/ 66 w 78"/>
                    <a:gd name="T9" fmla="*/ 54 h 54"/>
                    <a:gd name="T10" fmla="*/ 42 w 78"/>
                    <a:gd name="T11" fmla="*/ 48 h 54"/>
                    <a:gd name="T12" fmla="*/ 30 w 78"/>
                    <a:gd name="T13" fmla="*/ 36 h 54"/>
                    <a:gd name="T14" fmla="*/ 12 w 78"/>
                    <a:gd name="T15" fmla="*/ 36 h 54"/>
                    <a:gd name="T16" fmla="*/ 12 w 78"/>
                    <a:gd name="T17" fmla="*/ 36 h 54"/>
                    <a:gd name="T18" fmla="*/ 6 w 78"/>
                    <a:gd name="T19" fmla="*/ 36 h 54"/>
                    <a:gd name="T20" fmla="*/ 6 w 78"/>
                    <a:gd name="T21" fmla="*/ 48 h 54"/>
                    <a:gd name="T22" fmla="*/ 6 w 78"/>
                    <a:gd name="T23" fmla="*/ 54 h 54"/>
                    <a:gd name="T24" fmla="*/ 6 w 78"/>
                    <a:gd name="T25" fmla="*/ 54 h 54"/>
                    <a:gd name="T26" fmla="*/ 6 w 78"/>
                    <a:gd name="T27" fmla="*/ 54 h 54"/>
                    <a:gd name="T28" fmla="*/ 6 w 78"/>
                    <a:gd name="T29" fmla="*/ 54 h 54"/>
                    <a:gd name="T30" fmla="*/ 6 w 78"/>
                    <a:gd name="T31" fmla="*/ 54 h 54"/>
                    <a:gd name="T32" fmla="*/ 6 w 78"/>
                    <a:gd name="T33" fmla="*/ 54 h 54"/>
                    <a:gd name="T34" fmla="*/ 6 w 78"/>
                    <a:gd name="T35" fmla="*/ 54 h 54"/>
                    <a:gd name="T36" fmla="*/ 0 w 78"/>
                    <a:gd name="T37" fmla="*/ 48 h 54"/>
                    <a:gd name="T38" fmla="*/ 0 w 78"/>
                    <a:gd name="T39" fmla="*/ 30 h 54"/>
                    <a:gd name="T40" fmla="*/ 6 w 78"/>
                    <a:gd name="T41" fmla="*/ 18 h 54"/>
                    <a:gd name="T42" fmla="*/ 6 w 78"/>
                    <a:gd name="T43" fmla="*/ 18 h 54"/>
                    <a:gd name="T44" fmla="*/ 24 w 78"/>
                    <a:gd name="T45" fmla="*/ 24 h 54"/>
                    <a:gd name="T46" fmla="*/ 36 w 78"/>
                    <a:gd name="T47" fmla="*/ 36 h 54"/>
                    <a:gd name="T48" fmla="*/ 60 w 78"/>
                    <a:gd name="T49" fmla="*/ 36 h 54"/>
                    <a:gd name="T50" fmla="*/ 60 w 78"/>
                    <a:gd name="T51" fmla="*/ 36 h 54"/>
                    <a:gd name="T52" fmla="*/ 66 w 78"/>
                    <a:gd name="T53" fmla="*/ 24 h 54"/>
                    <a:gd name="T54" fmla="*/ 72 w 78"/>
                    <a:gd name="T55" fmla="*/ 12 h 54"/>
                    <a:gd name="T56" fmla="*/ 72 w 78"/>
                    <a:gd name="T57" fmla="*/ 0 h 54"/>
                    <a:gd name="T58" fmla="*/ 72 w 78"/>
                    <a:gd name="T59" fmla="*/ 0 h 54"/>
                    <a:gd name="T60" fmla="*/ 78 w 78"/>
                    <a:gd name="T61" fmla="*/ 18 h 54"/>
                    <a:gd name="T62" fmla="*/ 78 w 78"/>
                    <a:gd name="T63" fmla="*/ 18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54"/>
                    <a:gd name="T98" fmla="*/ 78 w 7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54">
                      <a:moveTo>
                        <a:pt x="78" y="18"/>
                      </a:moveTo>
                      <a:lnTo>
                        <a:pt x="78" y="30"/>
                      </a:lnTo>
                      <a:lnTo>
                        <a:pt x="72" y="42"/>
                      </a:lnTo>
                      <a:lnTo>
                        <a:pt x="66" y="54"/>
                      </a:lnTo>
                      <a:lnTo>
                        <a:pt x="42" y="48"/>
                      </a:lnTo>
                      <a:lnTo>
                        <a:pt x="30" y="36"/>
                      </a:lnTo>
                      <a:lnTo>
                        <a:pt x="12" y="36"/>
                      </a:lnTo>
                      <a:lnTo>
                        <a:pt x="6" y="36"/>
                      </a:lnTo>
                      <a:lnTo>
                        <a:pt x="6" y="48"/>
                      </a:lnTo>
                      <a:lnTo>
                        <a:pt x="6" y="54"/>
                      </a:lnTo>
                      <a:lnTo>
                        <a:pt x="0" y="48"/>
                      </a:lnTo>
                      <a:lnTo>
                        <a:pt x="0" y="30"/>
                      </a:lnTo>
                      <a:lnTo>
                        <a:pt x="6" y="18"/>
                      </a:lnTo>
                      <a:lnTo>
                        <a:pt x="24" y="24"/>
                      </a:lnTo>
                      <a:lnTo>
                        <a:pt x="36" y="36"/>
                      </a:lnTo>
                      <a:lnTo>
                        <a:pt x="60" y="36"/>
                      </a:lnTo>
                      <a:lnTo>
                        <a:pt x="66" y="24"/>
                      </a:lnTo>
                      <a:lnTo>
                        <a:pt x="72" y="12"/>
                      </a:lnTo>
                      <a:lnTo>
                        <a:pt x="72" y="0"/>
                      </a:lnTo>
                      <a:lnTo>
                        <a:pt x="78" y="18"/>
                      </a:lnTo>
                    </a:path>
                  </a:pathLst>
                </a:custGeom>
                <a:noFill/>
                <a:ln w="0">
                  <a:solidFill>
                    <a:srgbClr val="000000"/>
                  </a:solidFill>
                  <a:round/>
                  <a:headEnd/>
                  <a:tailEnd/>
                </a:ln>
              </p:spPr>
              <p:txBody>
                <a:bodyPr tIns="91440" bIns="91440"/>
                <a:lstStyle/>
                <a:p>
                  <a:endParaRPr lang="en-US"/>
                </a:p>
              </p:txBody>
            </p:sp>
            <p:sp>
              <p:nvSpPr>
                <p:cNvPr id="13442" name="Freeform 487"/>
                <p:cNvSpPr>
                  <a:spLocks/>
                </p:cNvSpPr>
                <p:nvPr/>
              </p:nvSpPr>
              <p:spPr bwMode="auto">
                <a:xfrm>
                  <a:off x="2054" y="2351"/>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6" y="12"/>
                      </a:lnTo>
                      <a:lnTo>
                        <a:pt x="6" y="18"/>
                      </a:lnTo>
                      <a:lnTo>
                        <a:pt x="12" y="18"/>
                      </a:lnTo>
                      <a:lnTo>
                        <a:pt x="18" y="12"/>
                      </a:lnTo>
                      <a:lnTo>
                        <a:pt x="18" y="6"/>
                      </a:lnTo>
                      <a:close/>
                    </a:path>
                  </a:pathLst>
                </a:custGeom>
                <a:solidFill>
                  <a:srgbClr val="FB805E"/>
                </a:solidFill>
                <a:ln w="9525">
                  <a:noFill/>
                  <a:round/>
                  <a:headEnd/>
                  <a:tailEnd/>
                </a:ln>
              </p:spPr>
              <p:txBody>
                <a:bodyPr tIns="91440" bIns="91440"/>
                <a:lstStyle/>
                <a:p>
                  <a:endParaRPr lang="en-US"/>
                </a:p>
              </p:txBody>
            </p:sp>
            <p:sp>
              <p:nvSpPr>
                <p:cNvPr id="13443" name="Freeform 488"/>
                <p:cNvSpPr>
                  <a:spLocks/>
                </p:cNvSpPr>
                <p:nvPr/>
              </p:nvSpPr>
              <p:spPr bwMode="auto">
                <a:xfrm>
                  <a:off x="2078" y="2333"/>
                  <a:ext cx="78" cy="54"/>
                </a:xfrm>
                <a:custGeom>
                  <a:avLst/>
                  <a:gdLst>
                    <a:gd name="T0" fmla="*/ 0 w 78"/>
                    <a:gd name="T1" fmla="*/ 42 h 54"/>
                    <a:gd name="T2" fmla="*/ 0 w 78"/>
                    <a:gd name="T3" fmla="*/ 30 h 54"/>
                    <a:gd name="T4" fmla="*/ 6 w 78"/>
                    <a:gd name="T5" fmla="*/ 18 h 54"/>
                    <a:gd name="T6" fmla="*/ 18 w 78"/>
                    <a:gd name="T7" fmla="*/ 6 h 54"/>
                    <a:gd name="T8" fmla="*/ 18 w 78"/>
                    <a:gd name="T9" fmla="*/ 6 h 54"/>
                    <a:gd name="T10" fmla="*/ 36 w 78"/>
                    <a:gd name="T11" fmla="*/ 6 h 54"/>
                    <a:gd name="T12" fmla="*/ 48 w 78"/>
                    <a:gd name="T13" fmla="*/ 24 h 54"/>
                    <a:gd name="T14" fmla="*/ 66 w 78"/>
                    <a:gd name="T15" fmla="*/ 24 h 54"/>
                    <a:gd name="T16" fmla="*/ 66 w 78"/>
                    <a:gd name="T17" fmla="*/ 24 h 54"/>
                    <a:gd name="T18" fmla="*/ 72 w 78"/>
                    <a:gd name="T19" fmla="*/ 18 h 54"/>
                    <a:gd name="T20" fmla="*/ 72 w 78"/>
                    <a:gd name="T21" fmla="*/ 12 h 54"/>
                    <a:gd name="T22" fmla="*/ 72 w 78"/>
                    <a:gd name="T23" fmla="*/ 6 h 54"/>
                    <a:gd name="T24" fmla="*/ 72 w 78"/>
                    <a:gd name="T25" fmla="*/ 6 h 54"/>
                    <a:gd name="T26" fmla="*/ 72 w 78"/>
                    <a:gd name="T27" fmla="*/ 6 h 54"/>
                    <a:gd name="T28" fmla="*/ 72 w 78"/>
                    <a:gd name="T29" fmla="*/ 0 h 54"/>
                    <a:gd name="T30" fmla="*/ 72 w 78"/>
                    <a:gd name="T31" fmla="*/ 0 h 54"/>
                    <a:gd name="T32" fmla="*/ 72 w 78"/>
                    <a:gd name="T33" fmla="*/ 0 h 54"/>
                    <a:gd name="T34" fmla="*/ 72 w 78"/>
                    <a:gd name="T35" fmla="*/ 0 h 54"/>
                    <a:gd name="T36" fmla="*/ 78 w 78"/>
                    <a:gd name="T37" fmla="*/ 12 h 54"/>
                    <a:gd name="T38" fmla="*/ 78 w 78"/>
                    <a:gd name="T39" fmla="*/ 30 h 54"/>
                    <a:gd name="T40" fmla="*/ 72 w 78"/>
                    <a:gd name="T41" fmla="*/ 42 h 54"/>
                    <a:gd name="T42" fmla="*/ 72 w 78"/>
                    <a:gd name="T43" fmla="*/ 42 h 54"/>
                    <a:gd name="T44" fmla="*/ 54 w 78"/>
                    <a:gd name="T45" fmla="*/ 36 h 54"/>
                    <a:gd name="T46" fmla="*/ 42 w 78"/>
                    <a:gd name="T47" fmla="*/ 24 h 54"/>
                    <a:gd name="T48" fmla="*/ 18 w 78"/>
                    <a:gd name="T49" fmla="*/ 24 h 54"/>
                    <a:gd name="T50" fmla="*/ 18 w 78"/>
                    <a:gd name="T51" fmla="*/ 24 h 54"/>
                    <a:gd name="T52" fmla="*/ 12 w 78"/>
                    <a:gd name="T53" fmla="*/ 30 h 54"/>
                    <a:gd name="T54" fmla="*/ 6 w 78"/>
                    <a:gd name="T55" fmla="*/ 48 h 54"/>
                    <a:gd name="T56" fmla="*/ 6 w 78"/>
                    <a:gd name="T57" fmla="*/ 54 h 54"/>
                    <a:gd name="T58" fmla="*/ 6 w 78"/>
                    <a:gd name="T59" fmla="*/ 54 h 54"/>
                    <a:gd name="T60" fmla="*/ 0 w 78"/>
                    <a:gd name="T61" fmla="*/ 42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54"/>
                    <a:gd name="T95" fmla="*/ 78 w 78"/>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54">
                      <a:moveTo>
                        <a:pt x="0" y="42"/>
                      </a:moveTo>
                      <a:lnTo>
                        <a:pt x="0" y="30"/>
                      </a:lnTo>
                      <a:lnTo>
                        <a:pt x="6" y="18"/>
                      </a:lnTo>
                      <a:lnTo>
                        <a:pt x="18" y="6"/>
                      </a:lnTo>
                      <a:lnTo>
                        <a:pt x="36" y="6"/>
                      </a:lnTo>
                      <a:lnTo>
                        <a:pt x="48" y="24"/>
                      </a:lnTo>
                      <a:lnTo>
                        <a:pt x="66" y="24"/>
                      </a:lnTo>
                      <a:lnTo>
                        <a:pt x="72" y="18"/>
                      </a:lnTo>
                      <a:lnTo>
                        <a:pt x="72" y="12"/>
                      </a:lnTo>
                      <a:lnTo>
                        <a:pt x="72" y="6"/>
                      </a:lnTo>
                      <a:lnTo>
                        <a:pt x="72" y="0"/>
                      </a:lnTo>
                      <a:lnTo>
                        <a:pt x="78" y="12"/>
                      </a:lnTo>
                      <a:lnTo>
                        <a:pt x="78" y="30"/>
                      </a:lnTo>
                      <a:lnTo>
                        <a:pt x="72" y="42"/>
                      </a:lnTo>
                      <a:lnTo>
                        <a:pt x="54" y="36"/>
                      </a:lnTo>
                      <a:lnTo>
                        <a:pt x="42" y="24"/>
                      </a:lnTo>
                      <a:lnTo>
                        <a:pt x="18" y="24"/>
                      </a:lnTo>
                      <a:lnTo>
                        <a:pt x="12" y="30"/>
                      </a:lnTo>
                      <a:lnTo>
                        <a:pt x="6" y="48"/>
                      </a:lnTo>
                      <a:lnTo>
                        <a:pt x="6" y="54"/>
                      </a:lnTo>
                      <a:lnTo>
                        <a:pt x="0" y="42"/>
                      </a:lnTo>
                      <a:close/>
                    </a:path>
                  </a:pathLst>
                </a:custGeom>
                <a:solidFill>
                  <a:srgbClr val="F98199"/>
                </a:solidFill>
                <a:ln w="9525">
                  <a:noFill/>
                  <a:round/>
                  <a:headEnd/>
                  <a:tailEnd/>
                </a:ln>
              </p:spPr>
              <p:txBody>
                <a:bodyPr tIns="91440" bIns="91440"/>
                <a:lstStyle/>
                <a:p>
                  <a:endParaRPr lang="en-US"/>
                </a:p>
              </p:txBody>
            </p:sp>
            <p:sp>
              <p:nvSpPr>
                <p:cNvPr id="13444" name="Freeform 489"/>
                <p:cNvSpPr>
                  <a:spLocks/>
                </p:cNvSpPr>
                <p:nvPr/>
              </p:nvSpPr>
              <p:spPr bwMode="auto">
                <a:xfrm>
                  <a:off x="2078" y="2333"/>
                  <a:ext cx="78" cy="54"/>
                </a:xfrm>
                <a:custGeom>
                  <a:avLst/>
                  <a:gdLst>
                    <a:gd name="T0" fmla="*/ 0 w 78"/>
                    <a:gd name="T1" fmla="*/ 42 h 54"/>
                    <a:gd name="T2" fmla="*/ 0 w 78"/>
                    <a:gd name="T3" fmla="*/ 30 h 54"/>
                    <a:gd name="T4" fmla="*/ 6 w 78"/>
                    <a:gd name="T5" fmla="*/ 18 h 54"/>
                    <a:gd name="T6" fmla="*/ 18 w 78"/>
                    <a:gd name="T7" fmla="*/ 6 h 54"/>
                    <a:gd name="T8" fmla="*/ 18 w 78"/>
                    <a:gd name="T9" fmla="*/ 6 h 54"/>
                    <a:gd name="T10" fmla="*/ 36 w 78"/>
                    <a:gd name="T11" fmla="*/ 6 h 54"/>
                    <a:gd name="T12" fmla="*/ 48 w 78"/>
                    <a:gd name="T13" fmla="*/ 24 h 54"/>
                    <a:gd name="T14" fmla="*/ 66 w 78"/>
                    <a:gd name="T15" fmla="*/ 24 h 54"/>
                    <a:gd name="T16" fmla="*/ 66 w 78"/>
                    <a:gd name="T17" fmla="*/ 24 h 54"/>
                    <a:gd name="T18" fmla="*/ 72 w 78"/>
                    <a:gd name="T19" fmla="*/ 18 h 54"/>
                    <a:gd name="T20" fmla="*/ 72 w 78"/>
                    <a:gd name="T21" fmla="*/ 12 h 54"/>
                    <a:gd name="T22" fmla="*/ 72 w 78"/>
                    <a:gd name="T23" fmla="*/ 6 h 54"/>
                    <a:gd name="T24" fmla="*/ 72 w 78"/>
                    <a:gd name="T25" fmla="*/ 6 h 54"/>
                    <a:gd name="T26" fmla="*/ 72 w 78"/>
                    <a:gd name="T27" fmla="*/ 6 h 54"/>
                    <a:gd name="T28" fmla="*/ 72 w 78"/>
                    <a:gd name="T29" fmla="*/ 0 h 54"/>
                    <a:gd name="T30" fmla="*/ 72 w 78"/>
                    <a:gd name="T31" fmla="*/ 0 h 54"/>
                    <a:gd name="T32" fmla="*/ 72 w 78"/>
                    <a:gd name="T33" fmla="*/ 0 h 54"/>
                    <a:gd name="T34" fmla="*/ 72 w 78"/>
                    <a:gd name="T35" fmla="*/ 0 h 54"/>
                    <a:gd name="T36" fmla="*/ 78 w 78"/>
                    <a:gd name="T37" fmla="*/ 12 h 54"/>
                    <a:gd name="T38" fmla="*/ 78 w 78"/>
                    <a:gd name="T39" fmla="*/ 30 h 54"/>
                    <a:gd name="T40" fmla="*/ 72 w 78"/>
                    <a:gd name="T41" fmla="*/ 42 h 54"/>
                    <a:gd name="T42" fmla="*/ 72 w 78"/>
                    <a:gd name="T43" fmla="*/ 42 h 54"/>
                    <a:gd name="T44" fmla="*/ 54 w 78"/>
                    <a:gd name="T45" fmla="*/ 36 h 54"/>
                    <a:gd name="T46" fmla="*/ 42 w 78"/>
                    <a:gd name="T47" fmla="*/ 24 h 54"/>
                    <a:gd name="T48" fmla="*/ 18 w 78"/>
                    <a:gd name="T49" fmla="*/ 24 h 54"/>
                    <a:gd name="T50" fmla="*/ 18 w 78"/>
                    <a:gd name="T51" fmla="*/ 24 h 54"/>
                    <a:gd name="T52" fmla="*/ 12 w 78"/>
                    <a:gd name="T53" fmla="*/ 30 h 54"/>
                    <a:gd name="T54" fmla="*/ 6 w 78"/>
                    <a:gd name="T55" fmla="*/ 48 h 54"/>
                    <a:gd name="T56" fmla="*/ 6 w 78"/>
                    <a:gd name="T57" fmla="*/ 54 h 54"/>
                    <a:gd name="T58" fmla="*/ 6 w 78"/>
                    <a:gd name="T59" fmla="*/ 54 h 54"/>
                    <a:gd name="T60" fmla="*/ 0 w 78"/>
                    <a:gd name="T61" fmla="*/ 42 h 54"/>
                    <a:gd name="T62" fmla="*/ 0 w 78"/>
                    <a:gd name="T63" fmla="*/ 42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54"/>
                    <a:gd name="T98" fmla="*/ 78 w 7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54">
                      <a:moveTo>
                        <a:pt x="0" y="42"/>
                      </a:moveTo>
                      <a:lnTo>
                        <a:pt x="0" y="30"/>
                      </a:lnTo>
                      <a:lnTo>
                        <a:pt x="6" y="18"/>
                      </a:lnTo>
                      <a:lnTo>
                        <a:pt x="18" y="6"/>
                      </a:lnTo>
                      <a:lnTo>
                        <a:pt x="36" y="6"/>
                      </a:lnTo>
                      <a:lnTo>
                        <a:pt x="48" y="24"/>
                      </a:lnTo>
                      <a:lnTo>
                        <a:pt x="66" y="24"/>
                      </a:lnTo>
                      <a:lnTo>
                        <a:pt x="72" y="18"/>
                      </a:lnTo>
                      <a:lnTo>
                        <a:pt x="72" y="12"/>
                      </a:lnTo>
                      <a:lnTo>
                        <a:pt x="72" y="6"/>
                      </a:lnTo>
                      <a:lnTo>
                        <a:pt x="72" y="0"/>
                      </a:lnTo>
                      <a:lnTo>
                        <a:pt x="78" y="12"/>
                      </a:lnTo>
                      <a:lnTo>
                        <a:pt x="78" y="30"/>
                      </a:lnTo>
                      <a:lnTo>
                        <a:pt x="72" y="42"/>
                      </a:lnTo>
                      <a:lnTo>
                        <a:pt x="54" y="36"/>
                      </a:lnTo>
                      <a:lnTo>
                        <a:pt x="42" y="24"/>
                      </a:lnTo>
                      <a:lnTo>
                        <a:pt x="18" y="24"/>
                      </a:lnTo>
                      <a:lnTo>
                        <a:pt x="12" y="30"/>
                      </a:lnTo>
                      <a:lnTo>
                        <a:pt x="6" y="48"/>
                      </a:lnTo>
                      <a:lnTo>
                        <a:pt x="6" y="54"/>
                      </a:lnTo>
                      <a:lnTo>
                        <a:pt x="0" y="42"/>
                      </a:lnTo>
                    </a:path>
                  </a:pathLst>
                </a:custGeom>
                <a:noFill/>
                <a:ln w="0">
                  <a:solidFill>
                    <a:srgbClr val="000000"/>
                  </a:solidFill>
                  <a:round/>
                  <a:headEnd/>
                  <a:tailEnd/>
                </a:ln>
              </p:spPr>
              <p:txBody>
                <a:bodyPr tIns="91440" bIns="91440"/>
                <a:lstStyle/>
                <a:p>
                  <a:endParaRPr lang="en-US"/>
                </a:p>
              </p:txBody>
            </p:sp>
            <p:sp>
              <p:nvSpPr>
                <p:cNvPr id="13445" name="Freeform 490"/>
                <p:cNvSpPr>
                  <a:spLocks/>
                </p:cNvSpPr>
                <p:nvPr/>
              </p:nvSpPr>
              <p:spPr bwMode="auto">
                <a:xfrm>
                  <a:off x="2084" y="2369"/>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6"/>
                      </a:lnTo>
                      <a:lnTo>
                        <a:pt x="12" y="0"/>
                      </a:lnTo>
                      <a:lnTo>
                        <a:pt x="6" y="0"/>
                      </a:lnTo>
                      <a:lnTo>
                        <a:pt x="0" y="6"/>
                      </a:lnTo>
                      <a:close/>
                    </a:path>
                  </a:pathLst>
                </a:custGeom>
                <a:solidFill>
                  <a:srgbClr val="FB805E"/>
                </a:solidFill>
                <a:ln w="9525">
                  <a:noFill/>
                  <a:round/>
                  <a:headEnd/>
                  <a:tailEnd/>
                </a:ln>
              </p:spPr>
              <p:txBody>
                <a:bodyPr tIns="91440" bIns="91440"/>
                <a:lstStyle/>
                <a:p>
                  <a:endParaRPr lang="en-US"/>
                </a:p>
              </p:txBody>
            </p:sp>
            <p:sp>
              <p:nvSpPr>
                <p:cNvPr id="13446" name="Freeform 491"/>
                <p:cNvSpPr>
                  <a:spLocks/>
                </p:cNvSpPr>
                <p:nvPr/>
              </p:nvSpPr>
              <p:spPr bwMode="auto">
                <a:xfrm>
                  <a:off x="4046" y="2807"/>
                  <a:ext cx="372" cy="354"/>
                </a:xfrm>
                <a:custGeom>
                  <a:avLst/>
                  <a:gdLst>
                    <a:gd name="T0" fmla="*/ 372 w 372"/>
                    <a:gd name="T1" fmla="*/ 174 h 354"/>
                    <a:gd name="T2" fmla="*/ 348 w 372"/>
                    <a:gd name="T3" fmla="*/ 84 h 354"/>
                    <a:gd name="T4" fmla="*/ 282 w 372"/>
                    <a:gd name="T5" fmla="*/ 24 h 354"/>
                    <a:gd name="T6" fmla="*/ 186 w 372"/>
                    <a:gd name="T7" fmla="*/ 0 h 354"/>
                    <a:gd name="T8" fmla="*/ 186 w 372"/>
                    <a:gd name="T9" fmla="*/ 0 h 354"/>
                    <a:gd name="T10" fmla="*/ 90 w 372"/>
                    <a:gd name="T11" fmla="*/ 24 h 354"/>
                    <a:gd name="T12" fmla="*/ 24 w 372"/>
                    <a:gd name="T13" fmla="*/ 84 h 354"/>
                    <a:gd name="T14" fmla="*/ 0 w 372"/>
                    <a:gd name="T15" fmla="*/ 174 h 354"/>
                    <a:gd name="T16" fmla="*/ 0 w 372"/>
                    <a:gd name="T17" fmla="*/ 174 h 354"/>
                    <a:gd name="T18" fmla="*/ 24 w 372"/>
                    <a:gd name="T19" fmla="*/ 264 h 354"/>
                    <a:gd name="T20" fmla="*/ 90 w 372"/>
                    <a:gd name="T21" fmla="*/ 330 h 354"/>
                    <a:gd name="T22" fmla="*/ 186 w 372"/>
                    <a:gd name="T23" fmla="*/ 354 h 354"/>
                    <a:gd name="T24" fmla="*/ 186 w 372"/>
                    <a:gd name="T25" fmla="*/ 354 h 354"/>
                    <a:gd name="T26" fmla="*/ 282 w 372"/>
                    <a:gd name="T27" fmla="*/ 330 h 354"/>
                    <a:gd name="T28" fmla="*/ 348 w 372"/>
                    <a:gd name="T29" fmla="*/ 264 h 354"/>
                    <a:gd name="T30" fmla="*/ 372 w 372"/>
                    <a:gd name="T31" fmla="*/ 174 h 354"/>
                    <a:gd name="T32" fmla="*/ 372 w 372"/>
                    <a:gd name="T33" fmla="*/ 174 h 3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2"/>
                    <a:gd name="T52" fmla="*/ 0 h 354"/>
                    <a:gd name="T53" fmla="*/ 372 w 372"/>
                    <a:gd name="T54" fmla="*/ 354 h 3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2" h="354">
                      <a:moveTo>
                        <a:pt x="372" y="174"/>
                      </a:moveTo>
                      <a:lnTo>
                        <a:pt x="348" y="84"/>
                      </a:lnTo>
                      <a:lnTo>
                        <a:pt x="282" y="24"/>
                      </a:lnTo>
                      <a:lnTo>
                        <a:pt x="186" y="0"/>
                      </a:lnTo>
                      <a:lnTo>
                        <a:pt x="90" y="24"/>
                      </a:lnTo>
                      <a:lnTo>
                        <a:pt x="24" y="84"/>
                      </a:lnTo>
                      <a:lnTo>
                        <a:pt x="0" y="174"/>
                      </a:lnTo>
                      <a:lnTo>
                        <a:pt x="24" y="264"/>
                      </a:lnTo>
                      <a:lnTo>
                        <a:pt x="90" y="330"/>
                      </a:lnTo>
                      <a:lnTo>
                        <a:pt x="186" y="354"/>
                      </a:lnTo>
                      <a:lnTo>
                        <a:pt x="282" y="330"/>
                      </a:lnTo>
                      <a:lnTo>
                        <a:pt x="348" y="264"/>
                      </a:lnTo>
                      <a:lnTo>
                        <a:pt x="372" y="174"/>
                      </a:lnTo>
                      <a:close/>
                    </a:path>
                  </a:pathLst>
                </a:custGeom>
                <a:solidFill>
                  <a:srgbClr val="7ECFE2"/>
                </a:solidFill>
                <a:ln w="9525">
                  <a:noFill/>
                  <a:round/>
                  <a:headEnd/>
                  <a:tailEnd/>
                </a:ln>
              </p:spPr>
              <p:txBody>
                <a:bodyPr tIns="91440" bIns="91440"/>
                <a:lstStyle/>
                <a:p>
                  <a:endParaRPr lang="en-US"/>
                </a:p>
              </p:txBody>
            </p:sp>
            <p:sp>
              <p:nvSpPr>
                <p:cNvPr id="13447" name="Freeform 492"/>
                <p:cNvSpPr>
                  <a:spLocks/>
                </p:cNvSpPr>
                <p:nvPr/>
              </p:nvSpPr>
              <p:spPr bwMode="auto">
                <a:xfrm>
                  <a:off x="4046" y="2807"/>
                  <a:ext cx="372" cy="354"/>
                </a:xfrm>
                <a:custGeom>
                  <a:avLst/>
                  <a:gdLst>
                    <a:gd name="T0" fmla="*/ 372 w 372"/>
                    <a:gd name="T1" fmla="*/ 174 h 354"/>
                    <a:gd name="T2" fmla="*/ 348 w 372"/>
                    <a:gd name="T3" fmla="*/ 84 h 354"/>
                    <a:gd name="T4" fmla="*/ 282 w 372"/>
                    <a:gd name="T5" fmla="*/ 24 h 354"/>
                    <a:gd name="T6" fmla="*/ 186 w 372"/>
                    <a:gd name="T7" fmla="*/ 0 h 354"/>
                    <a:gd name="T8" fmla="*/ 186 w 372"/>
                    <a:gd name="T9" fmla="*/ 0 h 354"/>
                    <a:gd name="T10" fmla="*/ 90 w 372"/>
                    <a:gd name="T11" fmla="*/ 24 h 354"/>
                    <a:gd name="T12" fmla="*/ 24 w 372"/>
                    <a:gd name="T13" fmla="*/ 84 h 354"/>
                    <a:gd name="T14" fmla="*/ 0 w 372"/>
                    <a:gd name="T15" fmla="*/ 174 h 354"/>
                    <a:gd name="T16" fmla="*/ 0 w 372"/>
                    <a:gd name="T17" fmla="*/ 174 h 354"/>
                    <a:gd name="T18" fmla="*/ 24 w 372"/>
                    <a:gd name="T19" fmla="*/ 264 h 354"/>
                    <a:gd name="T20" fmla="*/ 90 w 372"/>
                    <a:gd name="T21" fmla="*/ 330 h 354"/>
                    <a:gd name="T22" fmla="*/ 186 w 372"/>
                    <a:gd name="T23" fmla="*/ 354 h 354"/>
                    <a:gd name="T24" fmla="*/ 186 w 372"/>
                    <a:gd name="T25" fmla="*/ 354 h 354"/>
                    <a:gd name="T26" fmla="*/ 282 w 372"/>
                    <a:gd name="T27" fmla="*/ 330 h 354"/>
                    <a:gd name="T28" fmla="*/ 348 w 372"/>
                    <a:gd name="T29" fmla="*/ 264 h 354"/>
                    <a:gd name="T30" fmla="*/ 372 w 372"/>
                    <a:gd name="T31" fmla="*/ 174 h 354"/>
                    <a:gd name="T32" fmla="*/ 372 w 372"/>
                    <a:gd name="T33" fmla="*/ 174 h 354"/>
                    <a:gd name="T34" fmla="*/ 372 w 372"/>
                    <a:gd name="T35" fmla="*/ 174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2"/>
                    <a:gd name="T55" fmla="*/ 0 h 354"/>
                    <a:gd name="T56" fmla="*/ 372 w 372"/>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2" h="354">
                      <a:moveTo>
                        <a:pt x="372" y="174"/>
                      </a:moveTo>
                      <a:lnTo>
                        <a:pt x="348" y="84"/>
                      </a:lnTo>
                      <a:lnTo>
                        <a:pt x="282" y="24"/>
                      </a:lnTo>
                      <a:lnTo>
                        <a:pt x="186" y="0"/>
                      </a:lnTo>
                      <a:lnTo>
                        <a:pt x="90" y="24"/>
                      </a:lnTo>
                      <a:lnTo>
                        <a:pt x="24" y="84"/>
                      </a:lnTo>
                      <a:lnTo>
                        <a:pt x="0" y="174"/>
                      </a:lnTo>
                      <a:lnTo>
                        <a:pt x="24" y="264"/>
                      </a:lnTo>
                      <a:lnTo>
                        <a:pt x="90" y="330"/>
                      </a:lnTo>
                      <a:lnTo>
                        <a:pt x="186" y="354"/>
                      </a:lnTo>
                      <a:lnTo>
                        <a:pt x="282" y="330"/>
                      </a:lnTo>
                      <a:lnTo>
                        <a:pt x="348" y="264"/>
                      </a:lnTo>
                      <a:lnTo>
                        <a:pt x="372" y="174"/>
                      </a:lnTo>
                    </a:path>
                  </a:pathLst>
                </a:custGeom>
                <a:noFill/>
                <a:ln w="9525">
                  <a:solidFill>
                    <a:srgbClr val="000000"/>
                  </a:solidFill>
                  <a:round/>
                  <a:headEnd/>
                  <a:tailEnd/>
                </a:ln>
              </p:spPr>
              <p:txBody>
                <a:bodyPr tIns="91440" bIns="91440"/>
                <a:lstStyle/>
                <a:p>
                  <a:endParaRPr lang="en-US"/>
                </a:p>
              </p:txBody>
            </p:sp>
            <p:sp>
              <p:nvSpPr>
                <p:cNvPr id="13448" name="Freeform 493"/>
                <p:cNvSpPr>
                  <a:spLocks/>
                </p:cNvSpPr>
                <p:nvPr/>
              </p:nvSpPr>
              <p:spPr bwMode="auto">
                <a:xfrm>
                  <a:off x="4220" y="311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449" name="Freeform 494"/>
                <p:cNvSpPr>
                  <a:spLocks/>
                </p:cNvSpPr>
                <p:nvPr/>
              </p:nvSpPr>
              <p:spPr bwMode="auto">
                <a:xfrm>
                  <a:off x="4220" y="311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450" name="Freeform 495"/>
                <p:cNvSpPr>
                  <a:spLocks/>
                </p:cNvSpPr>
                <p:nvPr/>
              </p:nvSpPr>
              <p:spPr bwMode="auto">
                <a:xfrm>
                  <a:off x="4232" y="3119"/>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451" name="Freeform 496"/>
                <p:cNvSpPr>
                  <a:spLocks/>
                </p:cNvSpPr>
                <p:nvPr/>
              </p:nvSpPr>
              <p:spPr bwMode="auto">
                <a:xfrm>
                  <a:off x="4232" y="3119"/>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6" y="12"/>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452" name="Freeform 497"/>
                <p:cNvSpPr>
                  <a:spLocks/>
                </p:cNvSpPr>
                <p:nvPr/>
              </p:nvSpPr>
              <p:spPr bwMode="auto">
                <a:xfrm>
                  <a:off x="4250" y="311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2" y="0"/>
                      </a:lnTo>
                      <a:lnTo>
                        <a:pt x="6" y="0"/>
                      </a:lnTo>
                      <a:lnTo>
                        <a:pt x="0" y="0"/>
                      </a:lnTo>
                      <a:lnTo>
                        <a:pt x="0" y="6"/>
                      </a:lnTo>
                      <a:lnTo>
                        <a:pt x="6" y="12"/>
                      </a:lnTo>
                      <a:lnTo>
                        <a:pt x="12" y="12"/>
                      </a:lnTo>
                      <a:lnTo>
                        <a:pt x="18" y="6"/>
                      </a:lnTo>
                      <a:lnTo>
                        <a:pt x="18" y="0"/>
                      </a:lnTo>
                      <a:close/>
                    </a:path>
                  </a:pathLst>
                </a:custGeom>
                <a:solidFill>
                  <a:srgbClr val="FFFF4B"/>
                </a:solidFill>
                <a:ln w="9525">
                  <a:noFill/>
                  <a:round/>
                  <a:headEnd/>
                  <a:tailEnd/>
                </a:ln>
              </p:spPr>
              <p:txBody>
                <a:bodyPr tIns="91440" bIns="91440"/>
                <a:lstStyle/>
                <a:p>
                  <a:endParaRPr lang="en-US"/>
                </a:p>
              </p:txBody>
            </p:sp>
            <p:sp>
              <p:nvSpPr>
                <p:cNvPr id="13453" name="Freeform 498"/>
                <p:cNvSpPr>
                  <a:spLocks/>
                </p:cNvSpPr>
                <p:nvPr/>
              </p:nvSpPr>
              <p:spPr bwMode="auto">
                <a:xfrm>
                  <a:off x="4250" y="3119"/>
                  <a:ext cx="18" cy="12"/>
                </a:xfrm>
                <a:custGeom>
                  <a:avLst/>
                  <a:gdLst>
                    <a:gd name="T0" fmla="*/ 18 w 18"/>
                    <a:gd name="T1" fmla="*/ 0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0 h 12"/>
                    <a:gd name="T32" fmla="*/ 18 w 18"/>
                    <a:gd name="T33" fmla="*/ 0 h 12"/>
                    <a:gd name="T34" fmla="*/ 18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0"/>
                      </a:moveTo>
                      <a:lnTo>
                        <a:pt x="12" y="0"/>
                      </a:lnTo>
                      <a:lnTo>
                        <a:pt x="6" y="0"/>
                      </a:lnTo>
                      <a:lnTo>
                        <a:pt x="0" y="0"/>
                      </a:lnTo>
                      <a:lnTo>
                        <a:pt x="0" y="6"/>
                      </a:lnTo>
                      <a:lnTo>
                        <a:pt x="6" y="12"/>
                      </a:lnTo>
                      <a:lnTo>
                        <a:pt x="12" y="12"/>
                      </a:lnTo>
                      <a:lnTo>
                        <a:pt x="18" y="6"/>
                      </a:lnTo>
                      <a:lnTo>
                        <a:pt x="18" y="0"/>
                      </a:lnTo>
                    </a:path>
                  </a:pathLst>
                </a:custGeom>
                <a:noFill/>
                <a:ln w="9525">
                  <a:solidFill>
                    <a:srgbClr val="000000"/>
                  </a:solidFill>
                  <a:round/>
                  <a:headEnd/>
                  <a:tailEnd/>
                </a:ln>
              </p:spPr>
              <p:txBody>
                <a:bodyPr tIns="91440" bIns="91440"/>
                <a:lstStyle/>
                <a:p>
                  <a:endParaRPr lang="en-US"/>
                </a:p>
              </p:txBody>
            </p:sp>
            <p:sp>
              <p:nvSpPr>
                <p:cNvPr id="13454" name="Freeform 499"/>
                <p:cNvSpPr>
                  <a:spLocks/>
                </p:cNvSpPr>
                <p:nvPr/>
              </p:nvSpPr>
              <p:spPr bwMode="auto">
                <a:xfrm>
                  <a:off x="4268" y="3113"/>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455" name="Freeform 500"/>
                <p:cNvSpPr>
                  <a:spLocks/>
                </p:cNvSpPr>
                <p:nvPr/>
              </p:nvSpPr>
              <p:spPr bwMode="auto">
                <a:xfrm>
                  <a:off x="4268" y="3113"/>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456" name="Freeform 501"/>
                <p:cNvSpPr>
                  <a:spLocks/>
                </p:cNvSpPr>
                <p:nvPr/>
              </p:nvSpPr>
              <p:spPr bwMode="auto">
                <a:xfrm>
                  <a:off x="4286" y="3107"/>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457" name="Freeform 502"/>
                <p:cNvSpPr>
                  <a:spLocks/>
                </p:cNvSpPr>
                <p:nvPr/>
              </p:nvSpPr>
              <p:spPr bwMode="auto">
                <a:xfrm>
                  <a:off x="4286" y="3107"/>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458" name="Freeform 503"/>
                <p:cNvSpPr>
                  <a:spLocks/>
                </p:cNvSpPr>
                <p:nvPr/>
              </p:nvSpPr>
              <p:spPr bwMode="auto">
                <a:xfrm>
                  <a:off x="4298" y="3101"/>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459" name="Freeform 504"/>
                <p:cNvSpPr>
                  <a:spLocks/>
                </p:cNvSpPr>
                <p:nvPr/>
              </p:nvSpPr>
              <p:spPr bwMode="auto">
                <a:xfrm>
                  <a:off x="4298" y="3101"/>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460" name="Freeform 505"/>
                <p:cNvSpPr>
                  <a:spLocks/>
                </p:cNvSpPr>
                <p:nvPr/>
              </p:nvSpPr>
              <p:spPr bwMode="auto">
                <a:xfrm>
                  <a:off x="4310" y="3089"/>
                  <a:ext cx="18" cy="18"/>
                </a:xfrm>
                <a:custGeom>
                  <a:avLst/>
                  <a:gdLst>
                    <a:gd name="T0" fmla="*/ 18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6 w 18"/>
                    <a:gd name="T15" fmla="*/ 12 h 18"/>
                    <a:gd name="T16" fmla="*/ 6 w 18"/>
                    <a:gd name="T17" fmla="*/ 12 h 18"/>
                    <a:gd name="T18" fmla="*/ 6 w 18"/>
                    <a:gd name="T19" fmla="*/ 18 h 18"/>
                    <a:gd name="T20" fmla="*/ 12 w 18"/>
                    <a:gd name="T21" fmla="*/ 18 h 18"/>
                    <a:gd name="T22" fmla="*/ 12 w 18"/>
                    <a:gd name="T23" fmla="*/ 12 h 18"/>
                    <a:gd name="T24" fmla="*/ 12 w 18"/>
                    <a:gd name="T25" fmla="*/ 12 h 18"/>
                    <a:gd name="T26" fmla="*/ 18 w 18"/>
                    <a:gd name="T27" fmla="*/ 12 h 18"/>
                    <a:gd name="T28" fmla="*/ 18 w 18"/>
                    <a:gd name="T29" fmla="*/ 6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0"/>
                      </a:lnTo>
                      <a:lnTo>
                        <a:pt x="6" y="0"/>
                      </a:lnTo>
                      <a:lnTo>
                        <a:pt x="6" y="6"/>
                      </a:lnTo>
                      <a:lnTo>
                        <a:pt x="0" y="6"/>
                      </a:lnTo>
                      <a:lnTo>
                        <a:pt x="0" y="12"/>
                      </a:lnTo>
                      <a:lnTo>
                        <a:pt x="6" y="12"/>
                      </a:lnTo>
                      <a:lnTo>
                        <a:pt x="6" y="18"/>
                      </a:lnTo>
                      <a:lnTo>
                        <a:pt x="12"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461" name="Freeform 506"/>
                <p:cNvSpPr>
                  <a:spLocks/>
                </p:cNvSpPr>
                <p:nvPr/>
              </p:nvSpPr>
              <p:spPr bwMode="auto">
                <a:xfrm>
                  <a:off x="4310" y="3089"/>
                  <a:ext cx="18" cy="18"/>
                </a:xfrm>
                <a:custGeom>
                  <a:avLst/>
                  <a:gdLst>
                    <a:gd name="T0" fmla="*/ 18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6 w 18"/>
                    <a:gd name="T15" fmla="*/ 12 h 18"/>
                    <a:gd name="T16" fmla="*/ 6 w 18"/>
                    <a:gd name="T17" fmla="*/ 12 h 18"/>
                    <a:gd name="T18" fmla="*/ 6 w 18"/>
                    <a:gd name="T19" fmla="*/ 18 h 18"/>
                    <a:gd name="T20" fmla="*/ 12 w 18"/>
                    <a:gd name="T21" fmla="*/ 18 h 18"/>
                    <a:gd name="T22" fmla="*/ 12 w 18"/>
                    <a:gd name="T23" fmla="*/ 12 h 18"/>
                    <a:gd name="T24" fmla="*/ 12 w 18"/>
                    <a:gd name="T25" fmla="*/ 12 h 18"/>
                    <a:gd name="T26" fmla="*/ 18 w 18"/>
                    <a:gd name="T27" fmla="*/ 12 h 18"/>
                    <a:gd name="T28" fmla="*/ 18 w 18"/>
                    <a:gd name="T29" fmla="*/ 6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0"/>
                      </a:lnTo>
                      <a:lnTo>
                        <a:pt x="6" y="0"/>
                      </a:lnTo>
                      <a:lnTo>
                        <a:pt x="6" y="6"/>
                      </a:lnTo>
                      <a:lnTo>
                        <a:pt x="0" y="6"/>
                      </a:lnTo>
                      <a:lnTo>
                        <a:pt x="0" y="12"/>
                      </a:lnTo>
                      <a:lnTo>
                        <a:pt x="6" y="12"/>
                      </a:lnTo>
                      <a:lnTo>
                        <a:pt x="6" y="18"/>
                      </a:lnTo>
                      <a:lnTo>
                        <a:pt x="12"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462" name="Freeform 507"/>
                <p:cNvSpPr>
                  <a:spLocks/>
                </p:cNvSpPr>
                <p:nvPr/>
              </p:nvSpPr>
              <p:spPr bwMode="auto">
                <a:xfrm>
                  <a:off x="4328" y="3083"/>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463" name="Freeform 508"/>
                <p:cNvSpPr>
                  <a:spLocks/>
                </p:cNvSpPr>
                <p:nvPr/>
              </p:nvSpPr>
              <p:spPr bwMode="auto">
                <a:xfrm>
                  <a:off x="4328" y="3083"/>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464" name="Freeform 509"/>
                <p:cNvSpPr>
                  <a:spLocks/>
                </p:cNvSpPr>
                <p:nvPr/>
              </p:nvSpPr>
              <p:spPr bwMode="auto">
                <a:xfrm>
                  <a:off x="4340" y="3071"/>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465" name="Freeform 510"/>
                <p:cNvSpPr>
                  <a:spLocks/>
                </p:cNvSpPr>
                <p:nvPr/>
              </p:nvSpPr>
              <p:spPr bwMode="auto">
                <a:xfrm>
                  <a:off x="4340" y="3071"/>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466" name="Freeform 511"/>
                <p:cNvSpPr>
                  <a:spLocks/>
                </p:cNvSpPr>
                <p:nvPr/>
              </p:nvSpPr>
              <p:spPr bwMode="auto">
                <a:xfrm>
                  <a:off x="4346" y="305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13467" name="Freeform 512"/>
                <p:cNvSpPr>
                  <a:spLocks/>
                </p:cNvSpPr>
                <p:nvPr/>
              </p:nvSpPr>
              <p:spPr bwMode="auto">
                <a:xfrm>
                  <a:off x="4346" y="305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6" y="12"/>
                      </a:lnTo>
                      <a:lnTo>
                        <a:pt x="12" y="12"/>
                      </a:lnTo>
                      <a:lnTo>
                        <a:pt x="18" y="6"/>
                      </a:lnTo>
                      <a:lnTo>
                        <a:pt x="18" y="0"/>
                      </a:lnTo>
                      <a:lnTo>
                        <a:pt x="12" y="0"/>
                      </a:lnTo>
                    </a:path>
                  </a:pathLst>
                </a:custGeom>
                <a:noFill/>
                <a:ln w="9525">
                  <a:solidFill>
                    <a:srgbClr val="000000"/>
                  </a:solidFill>
                  <a:round/>
                  <a:headEnd/>
                  <a:tailEnd/>
                </a:ln>
              </p:spPr>
              <p:txBody>
                <a:bodyPr tIns="91440" bIns="91440"/>
                <a:lstStyle/>
                <a:p>
                  <a:endParaRPr lang="en-US"/>
                </a:p>
              </p:txBody>
            </p:sp>
            <p:sp>
              <p:nvSpPr>
                <p:cNvPr id="13468" name="Freeform 513"/>
                <p:cNvSpPr>
                  <a:spLocks/>
                </p:cNvSpPr>
                <p:nvPr/>
              </p:nvSpPr>
              <p:spPr bwMode="auto">
                <a:xfrm>
                  <a:off x="4358" y="3041"/>
                  <a:ext cx="12" cy="18"/>
                </a:xfrm>
                <a:custGeom>
                  <a:avLst/>
                  <a:gdLst>
                    <a:gd name="T0" fmla="*/ 6 w 12"/>
                    <a:gd name="T1" fmla="*/ 6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8 h 18"/>
                    <a:gd name="T22" fmla="*/ 12 w 12"/>
                    <a:gd name="T23" fmla="*/ 12 h 18"/>
                    <a:gd name="T24" fmla="*/ 12 w 12"/>
                    <a:gd name="T25" fmla="*/ 12 h 18"/>
                    <a:gd name="T26" fmla="*/ 12 w 12"/>
                    <a:gd name="T27" fmla="*/ 6 h 18"/>
                    <a:gd name="T28" fmla="*/ 12 w 12"/>
                    <a:gd name="T29" fmla="*/ 6 h 18"/>
                    <a:gd name="T30" fmla="*/ 6 w 12"/>
                    <a:gd name="T31" fmla="*/ 6 h 18"/>
                    <a:gd name="T32" fmla="*/ 6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6"/>
                      </a:moveTo>
                      <a:lnTo>
                        <a:pt x="6" y="0"/>
                      </a:lnTo>
                      <a:lnTo>
                        <a:pt x="0" y="6"/>
                      </a:lnTo>
                      <a:lnTo>
                        <a:pt x="0" y="12"/>
                      </a:lnTo>
                      <a:lnTo>
                        <a:pt x="0" y="18"/>
                      </a:lnTo>
                      <a:lnTo>
                        <a:pt x="6" y="18"/>
                      </a:lnTo>
                      <a:lnTo>
                        <a:pt x="12" y="18"/>
                      </a:lnTo>
                      <a:lnTo>
                        <a:pt x="12" y="12"/>
                      </a:lnTo>
                      <a:lnTo>
                        <a:pt x="12" y="6"/>
                      </a:lnTo>
                      <a:lnTo>
                        <a:pt x="6" y="6"/>
                      </a:lnTo>
                      <a:close/>
                    </a:path>
                  </a:pathLst>
                </a:custGeom>
                <a:solidFill>
                  <a:srgbClr val="FFFF4B"/>
                </a:solidFill>
                <a:ln w="9525">
                  <a:noFill/>
                  <a:round/>
                  <a:headEnd/>
                  <a:tailEnd/>
                </a:ln>
              </p:spPr>
              <p:txBody>
                <a:bodyPr tIns="91440" bIns="91440"/>
                <a:lstStyle/>
                <a:p>
                  <a:endParaRPr lang="en-US"/>
                </a:p>
              </p:txBody>
            </p:sp>
            <p:sp>
              <p:nvSpPr>
                <p:cNvPr id="13469" name="Freeform 514"/>
                <p:cNvSpPr>
                  <a:spLocks/>
                </p:cNvSpPr>
                <p:nvPr/>
              </p:nvSpPr>
              <p:spPr bwMode="auto">
                <a:xfrm>
                  <a:off x="4358" y="3041"/>
                  <a:ext cx="12" cy="18"/>
                </a:xfrm>
                <a:custGeom>
                  <a:avLst/>
                  <a:gdLst>
                    <a:gd name="T0" fmla="*/ 6 w 12"/>
                    <a:gd name="T1" fmla="*/ 6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8 h 18"/>
                    <a:gd name="T22" fmla="*/ 12 w 12"/>
                    <a:gd name="T23" fmla="*/ 12 h 18"/>
                    <a:gd name="T24" fmla="*/ 12 w 12"/>
                    <a:gd name="T25" fmla="*/ 12 h 18"/>
                    <a:gd name="T26" fmla="*/ 12 w 12"/>
                    <a:gd name="T27" fmla="*/ 6 h 18"/>
                    <a:gd name="T28" fmla="*/ 12 w 12"/>
                    <a:gd name="T29" fmla="*/ 6 h 18"/>
                    <a:gd name="T30" fmla="*/ 6 w 12"/>
                    <a:gd name="T31" fmla="*/ 6 h 18"/>
                    <a:gd name="T32" fmla="*/ 6 w 12"/>
                    <a:gd name="T33" fmla="*/ 6 h 18"/>
                    <a:gd name="T34" fmla="*/ 6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6"/>
                      </a:moveTo>
                      <a:lnTo>
                        <a:pt x="6" y="0"/>
                      </a:lnTo>
                      <a:lnTo>
                        <a:pt x="0" y="6"/>
                      </a:lnTo>
                      <a:lnTo>
                        <a:pt x="0" y="12"/>
                      </a:lnTo>
                      <a:lnTo>
                        <a:pt x="0" y="18"/>
                      </a:lnTo>
                      <a:lnTo>
                        <a:pt x="6" y="18"/>
                      </a:lnTo>
                      <a:lnTo>
                        <a:pt x="12" y="18"/>
                      </a:lnTo>
                      <a:lnTo>
                        <a:pt x="12" y="12"/>
                      </a:lnTo>
                      <a:lnTo>
                        <a:pt x="12" y="6"/>
                      </a:lnTo>
                      <a:lnTo>
                        <a:pt x="6" y="6"/>
                      </a:lnTo>
                    </a:path>
                  </a:pathLst>
                </a:custGeom>
                <a:noFill/>
                <a:ln w="9525">
                  <a:solidFill>
                    <a:srgbClr val="000000"/>
                  </a:solidFill>
                  <a:round/>
                  <a:headEnd/>
                  <a:tailEnd/>
                </a:ln>
              </p:spPr>
              <p:txBody>
                <a:bodyPr tIns="91440" bIns="91440"/>
                <a:lstStyle/>
                <a:p>
                  <a:endParaRPr lang="en-US"/>
                </a:p>
              </p:txBody>
            </p:sp>
            <p:sp>
              <p:nvSpPr>
                <p:cNvPr id="13470" name="Freeform 515"/>
                <p:cNvSpPr>
                  <a:spLocks/>
                </p:cNvSpPr>
                <p:nvPr/>
              </p:nvSpPr>
              <p:spPr bwMode="auto">
                <a:xfrm>
                  <a:off x="4364" y="3029"/>
                  <a:ext cx="12" cy="12"/>
                </a:xfrm>
                <a:custGeom>
                  <a:avLst/>
                  <a:gdLst>
                    <a:gd name="T0" fmla="*/ 12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471" name="Freeform 516"/>
                <p:cNvSpPr>
                  <a:spLocks/>
                </p:cNvSpPr>
                <p:nvPr/>
              </p:nvSpPr>
              <p:spPr bwMode="auto">
                <a:xfrm>
                  <a:off x="4364" y="3029"/>
                  <a:ext cx="12" cy="12"/>
                </a:xfrm>
                <a:custGeom>
                  <a:avLst/>
                  <a:gdLst>
                    <a:gd name="T0" fmla="*/ 12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472" name="Freeform 517"/>
                <p:cNvSpPr>
                  <a:spLocks/>
                </p:cNvSpPr>
                <p:nvPr/>
              </p:nvSpPr>
              <p:spPr bwMode="auto">
                <a:xfrm>
                  <a:off x="4370" y="3011"/>
                  <a:ext cx="12" cy="18"/>
                </a:xfrm>
                <a:custGeom>
                  <a:avLst/>
                  <a:gdLst>
                    <a:gd name="T0" fmla="*/ 6 w 12"/>
                    <a:gd name="T1" fmla="*/ 0 h 18"/>
                    <a:gd name="T2" fmla="*/ 6 w 12"/>
                    <a:gd name="T3" fmla="*/ 6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6" y="6"/>
                      </a:lnTo>
                      <a:lnTo>
                        <a:pt x="0" y="6"/>
                      </a:lnTo>
                      <a:lnTo>
                        <a:pt x="0" y="12"/>
                      </a:lnTo>
                      <a:lnTo>
                        <a:pt x="6" y="18"/>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13473" name="Freeform 518"/>
                <p:cNvSpPr>
                  <a:spLocks/>
                </p:cNvSpPr>
                <p:nvPr/>
              </p:nvSpPr>
              <p:spPr bwMode="auto">
                <a:xfrm>
                  <a:off x="4370" y="3011"/>
                  <a:ext cx="12" cy="18"/>
                </a:xfrm>
                <a:custGeom>
                  <a:avLst/>
                  <a:gdLst>
                    <a:gd name="T0" fmla="*/ 6 w 12"/>
                    <a:gd name="T1" fmla="*/ 0 h 18"/>
                    <a:gd name="T2" fmla="*/ 6 w 12"/>
                    <a:gd name="T3" fmla="*/ 6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6" y="6"/>
                      </a:lnTo>
                      <a:lnTo>
                        <a:pt x="0" y="6"/>
                      </a:lnTo>
                      <a:lnTo>
                        <a:pt x="0" y="12"/>
                      </a:lnTo>
                      <a:lnTo>
                        <a:pt x="6" y="18"/>
                      </a:lnTo>
                      <a:lnTo>
                        <a:pt x="12" y="12"/>
                      </a:lnTo>
                      <a:lnTo>
                        <a:pt x="12" y="6"/>
                      </a:lnTo>
                      <a:lnTo>
                        <a:pt x="6" y="0"/>
                      </a:lnTo>
                    </a:path>
                  </a:pathLst>
                </a:custGeom>
                <a:noFill/>
                <a:ln w="9525">
                  <a:solidFill>
                    <a:srgbClr val="000000"/>
                  </a:solidFill>
                  <a:round/>
                  <a:headEnd/>
                  <a:tailEnd/>
                </a:ln>
              </p:spPr>
              <p:txBody>
                <a:bodyPr tIns="91440" bIns="91440"/>
                <a:lstStyle/>
                <a:p>
                  <a:endParaRPr lang="en-US"/>
                </a:p>
              </p:txBody>
            </p:sp>
            <p:sp>
              <p:nvSpPr>
                <p:cNvPr id="13474" name="Freeform 519"/>
                <p:cNvSpPr>
                  <a:spLocks/>
                </p:cNvSpPr>
                <p:nvPr/>
              </p:nvSpPr>
              <p:spPr bwMode="auto">
                <a:xfrm>
                  <a:off x="4370" y="29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6" y="6"/>
                      </a:lnTo>
                      <a:lnTo>
                        <a:pt x="6" y="12"/>
                      </a:lnTo>
                      <a:lnTo>
                        <a:pt x="12" y="12"/>
                      </a:lnTo>
                      <a:lnTo>
                        <a:pt x="18"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13475" name="Freeform 520"/>
                <p:cNvSpPr>
                  <a:spLocks/>
                </p:cNvSpPr>
                <p:nvPr/>
              </p:nvSpPr>
              <p:spPr bwMode="auto">
                <a:xfrm>
                  <a:off x="4370" y="29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6" y="6"/>
                      </a:lnTo>
                      <a:lnTo>
                        <a:pt x="6" y="12"/>
                      </a:lnTo>
                      <a:lnTo>
                        <a:pt x="12" y="12"/>
                      </a:lnTo>
                      <a:lnTo>
                        <a:pt x="18" y="12"/>
                      </a:lnTo>
                      <a:lnTo>
                        <a:pt x="18" y="6"/>
                      </a:lnTo>
                      <a:lnTo>
                        <a:pt x="12" y="0"/>
                      </a:lnTo>
                    </a:path>
                  </a:pathLst>
                </a:custGeom>
                <a:noFill/>
                <a:ln w="9525">
                  <a:solidFill>
                    <a:srgbClr val="000000"/>
                  </a:solidFill>
                  <a:round/>
                  <a:headEnd/>
                  <a:tailEnd/>
                </a:ln>
              </p:spPr>
              <p:txBody>
                <a:bodyPr tIns="91440" bIns="91440"/>
                <a:lstStyle/>
                <a:p>
                  <a:endParaRPr lang="en-US"/>
                </a:p>
              </p:txBody>
            </p:sp>
            <p:sp>
              <p:nvSpPr>
                <p:cNvPr id="13476" name="Freeform 521"/>
                <p:cNvSpPr>
                  <a:spLocks/>
                </p:cNvSpPr>
                <p:nvPr/>
              </p:nvSpPr>
              <p:spPr bwMode="auto">
                <a:xfrm>
                  <a:off x="4376" y="2981"/>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0"/>
                      </a:lnTo>
                      <a:lnTo>
                        <a:pt x="0" y="6"/>
                      </a:lnTo>
                      <a:lnTo>
                        <a:pt x="0" y="12"/>
                      </a:lnTo>
                      <a:lnTo>
                        <a:pt x="6" y="18"/>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477" name="Freeform 522"/>
                <p:cNvSpPr>
                  <a:spLocks/>
                </p:cNvSpPr>
                <p:nvPr/>
              </p:nvSpPr>
              <p:spPr bwMode="auto">
                <a:xfrm>
                  <a:off x="4376" y="2981"/>
                  <a:ext cx="12" cy="18"/>
                </a:xfrm>
                <a:custGeom>
                  <a:avLst/>
                  <a:gdLst>
                    <a:gd name="T0" fmla="*/ 6 w 12"/>
                    <a:gd name="T1" fmla="*/ 0 h 18"/>
                    <a:gd name="T2" fmla="*/ 0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0"/>
                      </a:lnTo>
                      <a:lnTo>
                        <a:pt x="0" y="6"/>
                      </a:lnTo>
                      <a:lnTo>
                        <a:pt x="0" y="12"/>
                      </a:lnTo>
                      <a:lnTo>
                        <a:pt x="6" y="18"/>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478" name="Freeform 523"/>
                <p:cNvSpPr>
                  <a:spLocks/>
                </p:cNvSpPr>
                <p:nvPr/>
              </p:nvSpPr>
              <p:spPr bwMode="auto">
                <a:xfrm>
                  <a:off x="4376" y="2969"/>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479" name="Freeform 524"/>
                <p:cNvSpPr>
                  <a:spLocks/>
                </p:cNvSpPr>
                <p:nvPr/>
              </p:nvSpPr>
              <p:spPr bwMode="auto">
                <a:xfrm>
                  <a:off x="4376" y="2969"/>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480" name="Freeform 525"/>
                <p:cNvSpPr>
                  <a:spLocks/>
                </p:cNvSpPr>
                <p:nvPr/>
              </p:nvSpPr>
              <p:spPr bwMode="auto">
                <a:xfrm>
                  <a:off x="4370" y="29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6" y="12"/>
                      </a:lnTo>
                      <a:lnTo>
                        <a:pt x="12"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481" name="Freeform 526"/>
                <p:cNvSpPr>
                  <a:spLocks/>
                </p:cNvSpPr>
                <p:nvPr/>
              </p:nvSpPr>
              <p:spPr bwMode="auto">
                <a:xfrm>
                  <a:off x="4370" y="29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6" y="12"/>
                      </a:lnTo>
                      <a:lnTo>
                        <a:pt x="12" y="12"/>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482" name="Freeform 527"/>
                <p:cNvSpPr>
                  <a:spLocks/>
                </p:cNvSpPr>
                <p:nvPr/>
              </p:nvSpPr>
              <p:spPr bwMode="auto">
                <a:xfrm>
                  <a:off x="4370" y="293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6"/>
                      </a:lnTo>
                      <a:lnTo>
                        <a:pt x="0" y="12"/>
                      </a:lnTo>
                      <a:lnTo>
                        <a:pt x="6" y="18"/>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13483" name="Freeform 528"/>
                <p:cNvSpPr>
                  <a:spLocks/>
                </p:cNvSpPr>
                <p:nvPr/>
              </p:nvSpPr>
              <p:spPr bwMode="auto">
                <a:xfrm>
                  <a:off x="4370" y="293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6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6"/>
                      </a:lnTo>
                      <a:lnTo>
                        <a:pt x="0" y="12"/>
                      </a:lnTo>
                      <a:lnTo>
                        <a:pt x="6" y="18"/>
                      </a:lnTo>
                      <a:lnTo>
                        <a:pt x="12" y="12"/>
                      </a:lnTo>
                      <a:lnTo>
                        <a:pt x="12" y="6"/>
                      </a:lnTo>
                      <a:lnTo>
                        <a:pt x="6" y="0"/>
                      </a:lnTo>
                    </a:path>
                  </a:pathLst>
                </a:custGeom>
                <a:noFill/>
                <a:ln w="9525">
                  <a:solidFill>
                    <a:srgbClr val="000000"/>
                  </a:solidFill>
                  <a:round/>
                  <a:headEnd/>
                  <a:tailEnd/>
                </a:ln>
              </p:spPr>
              <p:txBody>
                <a:bodyPr tIns="91440" bIns="91440"/>
                <a:lstStyle/>
                <a:p>
                  <a:endParaRPr lang="en-US"/>
                </a:p>
              </p:txBody>
            </p:sp>
            <p:sp>
              <p:nvSpPr>
                <p:cNvPr id="13484" name="Freeform 529"/>
                <p:cNvSpPr>
                  <a:spLocks/>
                </p:cNvSpPr>
                <p:nvPr/>
              </p:nvSpPr>
              <p:spPr bwMode="auto">
                <a:xfrm>
                  <a:off x="4364" y="2921"/>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3485" name="Freeform 530"/>
                <p:cNvSpPr>
                  <a:spLocks/>
                </p:cNvSpPr>
                <p:nvPr/>
              </p:nvSpPr>
              <p:spPr bwMode="auto">
                <a:xfrm>
                  <a:off x="4364" y="2921"/>
                  <a:ext cx="12" cy="12"/>
                </a:xfrm>
                <a:custGeom>
                  <a:avLst/>
                  <a:gdLst>
                    <a:gd name="T0" fmla="*/ 0 w 12"/>
                    <a:gd name="T1" fmla="*/ 0 h 12"/>
                    <a:gd name="T2" fmla="*/ 0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0 h 12"/>
                    <a:gd name="T24" fmla="*/ 12 w 12"/>
                    <a:gd name="T25" fmla="*/ 0 h 12"/>
                    <a:gd name="T26" fmla="*/ 12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0"/>
                      </a:ln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3486" name="Freeform 531"/>
                <p:cNvSpPr>
                  <a:spLocks/>
                </p:cNvSpPr>
                <p:nvPr/>
              </p:nvSpPr>
              <p:spPr bwMode="auto">
                <a:xfrm>
                  <a:off x="4358" y="29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6 w 12"/>
                    <a:gd name="T15" fmla="*/ 18 h 18"/>
                    <a:gd name="T16" fmla="*/ 6 w 12"/>
                    <a:gd name="T17" fmla="*/ 18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6"/>
                      </a:lnTo>
                      <a:lnTo>
                        <a:pt x="0" y="12"/>
                      </a:lnTo>
                      <a:lnTo>
                        <a:pt x="0" y="18"/>
                      </a:lnTo>
                      <a:lnTo>
                        <a:pt x="6" y="18"/>
                      </a:lnTo>
                      <a:lnTo>
                        <a:pt x="12" y="12"/>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487" name="Freeform 532"/>
                <p:cNvSpPr>
                  <a:spLocks/>
                </p:cNvSpPr>
                <p:nvPr/>
              </p:nvSpPr>
              <p:spPr bwMode="auto">
                <a:xfrm>
                  <a:off x="4358" y="29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6 w 12"/>
                    <a:gd name="T15" fmla="*/ 18 h 18"/>
                    <a:gd name="T16" fmla="*/ 6 w 12"/>
                    <a:gd name="T17" fmla="*/ 18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6"/>
                      </a:lnTo>
                      <a:lnTo>
                        <a:pt x="0" y="12"/>
                      </a:lnTo>
                      <a:lnTo>
                        <a:pt x="0" y="18"/>
                      </a:lnTo>
                      <a:lnTo>
                        <a:pt x="6" y="18"/>
                      </a:lnTo>
                      <a:lnTo>
                        <a:pt x="12" y="12"/>
                      </a:lnTo>
                      <a:lnTo>
                        <a:pt x="12" y="6"/>
                      </a:lnTo>
                      <a:lnTo>
                        <a:pt x="6" y="0"/>
                      </a:lnTo>
                      <a:lnTo>
                        <a:pt x="0" y="6"/>
                      </a:lnTo>
                    </a:path>
                  </a:pathLst>
                </a:custGeom>
                <a:noFill/>
                <a:ln w="9525">
                  <a:solidFill>
                    <a:srgbClr val="000000"/>
                  </a:solidFill>
                  <a:round/>
                  <a:headEnd/>
                  <a:tailEnd/>
                </a:ln>
              </p:spPr>
              <p:txBody>
                <a:bodyPr tIns="91440" bIns="91440"/>
                <a:lstStyle/>
                <a:p>
                  <a:endParaRPr lang="en-US"/>
                </a:p>
              </p:txBody>
            </p:sp>
            <p:sp>
              <p:nvSpPr>
                <p:cNvPr id="13488" name="Freeform 533"/>
                <p:cNvSpPr>
                  <a:spLocks/>
                </p:cNvSpPr>
                <p:nvPr/>
              </p:nvSpPr>
              <p:spPr bwMode="auto">
                <a:xfrm>
                  <a:off x="4346" y="2891"/>
                  <a:ext cx="12" cy="12"/>
                </a:xfrm>
                <a:custGeom>
                  <a:avLst/>
                  <a:gdLst>
                    <a:gd name="T0" fmla="*/ 0 w 12"/>
                    <a:gd name="T1" fmla="*/ 0 h 12"/>
                    <a:gd name="T2" fmla="*/ 0 w 12"/>
                    <a:gd name="T3" fmla="*/ 6 h 12"/>
                    <a:gd name="T4" fmla="*/ 0 w 12"/>
                    <a:gd name="T5" fmla="*/ 6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3489" name="Freeform 534"/>
                <p:cNvSpPr>
                  <a:spLocks/>
                </p:cNvSpPr>
                <p:nvPr/>
              </p:nvSpPr>
              <p:spPr bwMode="auto">
                <a:xfrm>
                  <a:off x="4346" y="2891"/>
                  <a:ext cx="12" cy="12"/>
                </a:xfrm>
                <a:custGeom>
                  <a:avLst/>
                  <a:gdLst>
                    <a:gd name="T0" fmla="*/ 0 w 12"/>
                    <a:gd name="T1" fmla="*/ 0 h 12"/>
                    <a:gd name="T2" fmla="*/ 0 w 12"/>
                    <a:gd name="T3" fmla="*/ 6 h 12"/>
                    <a:gd name="T4" fmla="*/ 0 w 12"/>
                    <a:gd name="T5" fmla="*/ 6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3490" name="Freeform 535"/>
                <p:cNvSpPr>
                  <a:spLocks/>
                </p:cNvSpPr>
                <p:nvPr/>
              </p:nvSpPr>
              <p:spPr bwMode="auto">
                <a:xfrm>
                  <a:off x="4334" y="287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491" name="Freeform 536"/>
                <p:cNvSpPr>
                  <a:spLocks/>
                </p:cNvSpPr>
                <p:nvPr/>
              </p:nvSpPr>
              <p:spPr bwMode="auto">
                <a:xfrm>
                  <a:off x="4334" y="287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12"/>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492" name="Freeform 537"/>
                <p:cNvSpPr>
                  <a:spLocks/>
                </p:cNvSpPr>
                <p:nvPr/>
              </p:nvSpPr>
              <p:spPr bwMode="auto">
                <a:xfrm>
                  <a:off x="4322" y="286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6"/>
                      </a:moveTo>
                      <a:lnTo>
                        <a:pt x="0" y="6"/>
                      </a:lnTo>
                      <a:lnTo>
                        <a:pt x="0" y="12"/>
                      </a:lnTo>
                      <a:lnTo>
                        <a:pt x="6" y="12"/>
                      </a:lnTo>
                      <a:lnTo>
                        <a:pt x="12" y="12"/>
                      </a:lnTo>
                      <a:lnTo>
                        <a:pt x="18" y="12"/>
                      </a:lnTo>
                      <a:lnTo>
                        <a:pt x="18"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13493" name="Freeform 538"/>
                <p:cNvSpPr>
                  <a:spLocks/>
                </p:cNvSpPr>
                <p:nvPr/>
              </p:nvSpPr>
              <p:spPr bwMode="auto">
                <a:xfrm>
                  <a:off x="4322" y="286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6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6"/>
                      </a:moveTo>
                      <a:lnTo>
                        <a:pt x="0" y="6"/>
                      </a:lnTo>
                      <a:lnTo>
                        <a:pt x="0" y="12"/>
                      </a:lnTo>
                      <a:lnTo>
                        <a:pt x="6" y="12"/>
                      </a:lnTo>
                      <a:lnTo>
                        <a:pt x="12" y="12"/>
                      </a:lnTo>
                      <a:lnTo>
                        <a:pt x="18" y="12"/>
                      </a:lnTo>
                      <a:lnTo>
                        <a:pt x="18" y="6"/>
                      </a:lnTo>
                      <a:lnTo>
                        <a:pt x="12" y="0"/>
                      </a:lnTo>
                      <a:lnTo>
                        <a:pt x="6" y="0"/>
                      </a:lnTo>
                      <a:lnTo>
                        <a:pt x="6" y="6"/>
                      </a:lnTo>
                    </a:path>
                  </a:pathLst>
                </a:custGeom>
                <a:noFill/>
                <a:ln w="9525">
                  <a:solidFill>
                    <a:srgbClr val="000000"/>
                  </a:solidFill>
                  <a:round/>
                  <a:headEnd/>
                  <a:tailEnd/>
                </a:ln>
              </p:spPr>
              <p:txBody>
                <a:bodyPr tIns="91440" bIns="91440"/>
                <a:lstStyle/>
                <a:p>
                  <a:endParaRPr lang="en-US"/>
                </a:p>
              </p:txBody>
            </p:sp>
            <p:sp>
              <p:nvSpPr>
                <p:cNvPr id="13494" name="Freeform 539"/>
                <p:cNvSpPr>
                  <a:spLocks/>
                </p:cNvSpPr>
                <p:nvPr/>
              </p:nvSpPr>
              <p:spPr bwMode="auto">
                <a:xfrm>
                  <a:off x="4310" y="2861"/>
                  <a:ext cx="12" cy="12"/>
                </a:xfrm>
                <a:custGeom>
                  <a:avLst/>
                  <a:gdLst>
                    <a:gd name="T0" fmla="*/ 0 w 12"/>
                    <a:gd name="T1" fmla="*/ 0 h 12"/>
                    <a:gd name="T2" fmla="*/ 0 w 12"/>
                    <a:gd name="T3" fmla="*/ 6 h 12"/>
                    <a:gd name="T4" fmla="*/ 0 w 12"/>
                    <a:gd name="T5" fmla="*/ 6 h 12"/>
                    <a:gd name="T6" fmla="*/ 6 w 12"/>
                    <a:gd name="T7" fmla="*/ 12 h 12"/>
                    <a:gd name="T8" fmla="*/ 6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3495" name="Freeform 540"/>
                <p:cNvSpPr>
                  <a:spLocks/>
                </p:cNvSpPr>
                <p:nvPr/>
              </p:nvSpPr>
              <p:spPr bwMode="auto">
                <a:xfrm>
                  <a:off x="4310" y="2861"/>
                  <a:ext cx="12" cy="12"/>
                </a:xfrm>
                <a:custGeom>
                  <a:avLst/>
                  <a:gdLst>
                    <a:gd name="T0" fmla="*/ 0 w 12"/>
                    <a:gd name="T1" fmla="*/ 0 h 12"/>
                    <a:gd name="T2" fmla="*/ 0 w 12"/>
                    <a:gd name="T3" fmla="*/ 6 h 12"/>
                    <a:gd name="T4" fmla="*/ 0 w 12"/>
                    <a:gd name="T5" fmla="*/ 6 h 12"/>
                    <a:gd name="T6" fmla="*/ 6 w 12"/>
                    <a:gd name="T7" fmla="*/ 12 h 12"/>
                    <a:gd name="T8" fmla="*/ 6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6" y="12"/>
                      </a:lnTo>
                      <a:lnTo>
                        <a:pt x="12" y="12"/>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3496" name="Freeform 541"/>
                <p:cNvSpPr>
                  <a:spLocks/>
                </p:cNvSpPr>
                <p:nvPr/>
              </p:nvSpPr>
              <p:spPr bwMode="auto">
                <a:xfrm>
                  <a:off x="4298" y="284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497" name="Freeform 542"/>
                <p:cNvSpPr>
                  <a:spLocks/>
                </p:cNvSpPr>
                <p:nvPr/>
              </p:nvSpPr>
              <p:spPr bwMode="auto">
                <a:xfrm>
                  <a:off x="4298" y="284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498" name="Freeform 543"/>
                <p:cNvSpPr>
                  <a:spLocks/>
                </p:cNvSpPr>
                <p:nvPr/>
              </p:nvSpPr>
              <p:spPr bwMode="auto">
                <a:xfrm>
                  <a:off x="4280" y="284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499" name="Freeform 544"/>
                <p:cNvSpPr>
                  <a:spLocks/>
                </p:cNvSpPr>
                <p:nvPr/>
              </p:nvSpPr>
              <p:spPr bwMode="auto">
                <a:xfrm>
                  <a:off x="4280" y="284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500" name="Freeform 545"/>
                <p:cNvSpPr>
                  <a:spLocks/>
                </p:cNvSpPr>
                <p:nvPr/>
              </p:nvSpPr>
              <p:spPr bwMode="auto">
                <a:xfrm>
                  <a:off x="4262" y="283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12"/>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501" name="Freeform 546"/>
                <p:cNvSpPr>
                  <a:spLocks/>
                </p:cNvSpPr>
                <p:nvPr/>
              </p:nvSpPr>
              <p:spPr bwMode="auto">
                <a:xfrm>
                  <a:off x="4262" y="283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12"/>
                      </a:lnTo>
                      <a:lnTo>
                        <a:pt x="18" y="6"/>
                      </a:lnTo>
                      <a:lnTo>
                        <a:pt x="18" y="0"/>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502" name="Freeform 547"/>
                <p:cNvSpPr>
                  <a:spLocks/>
                </p:cNvSpPr>
                <p:nvPr/>
              </p:nvSpPr>
              <p:spPr bwMode="auto">
                <a:xfrm>
                  <a:off x="4250" y="283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503" name="Freeform 548"/>
                <p:cNvSpPr>
                  <a:spLocks/>
                </p:cNvSpPr>
                <p:nvPr/>
              </p:nvSpPr>
              <p:spPr bwMode="auto">
                <a:xfrm>
                  <a:off x="4250" y="283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504" name="Freeform 549"/>
                <p:cNvSpPr>
                  <a:spLocks/>
                </p:cNvSpPr>
                <p:nvPr/>
              </p:nvSpPr>
              <p:spPr bwMode="auto">
                <a:xfrm>
                  <a:off x="4232" y="2831"/>
                  <a:ext cx="12" cy="18"/>
                </a:xfrm>
                <a:custGeom>
                  <a:avLst/>
                  <a:gdLst>
                    <a:gd name="T0" fmla="*/ 0 w 12"/>
                    <a:gd name="T1" fmla="*/ 6 h 18"/>
                    <a:gd name="T2" fmla="*/ 0 w 12"/>
                    <a:gd name="T3" fmla="*/ 12 h 18"/>
                    <a:gd name="T4" fmla="*/ 6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12"/>
                      </a:lnTo>
                      <a:lnTo>
                        <a:pt x="6" y="12"/>
                      </a:lnTo>
                      <a:lnTo>
                        <a:pt x="6" y="18"/>
                      </a:lnTo>
                      <a:lnTo>
                        <a:pt x="12" y="12"/>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505" name="Freeform 550"/>
                <p:cNvSpPr>
                  <a:spLocks/>
                </p:cNvSpPr>
                <p:nvPr/>
              </p:nvSpPr>
              <p:spPr bwMode="auto">
                <a:xfrm>
                  <a:off x="4232" y="2831"/>
                  <a:ext cx="12" cy="18"/>
                </a:xfrm>
                <a:custGeom>
                  <a:avLst/>
                  <a:gdLst>
                    <a:gd name="T0" fmla="*/ 0 w 12"/>
                    <a:gd name="T1" fmla="*/ 6 h 18"/>
                    <a:gd name="T2" fmla="*/ 0 w 12"/>
                    <a:gd name="T3" fmla="*/ 12 h 18"/>
                    <a:gd name="T4" fmla="*/ 6 w 12"/>
                    <a:gd name="T5" fmla="*/ 12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12 w 12"/>
                    <a:gd name="T21" fmla="*/ 0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12"/>
                      </a:lnTo>
                      <a:lnTo>
                        <a:pt x="6" y="12"/>
                      </a:lnTo>
                      <a:lnTo>
                        <a:pt x="6" y="18"/>
                      </a:lnTo>
                      <a:lnTo>
                        <a:pt x="12" y="12"/>
                      </a:lnTo>
                      <a:lnTo>
                        <a:pt x="12"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506" name="Freeform 551"/>
                <p:cNvSpPr>
                  <a:spLocks/>
                </p:cNvSpPr>
                <p:nvPr/>
              </p:nvSpPr>
              <p:spPr bwMode="auto">
                <a:xfrm>
                  <a:off x="4214" y="2831"/>
                  <a:ext cx="18" cy="18"/>
                </a:xfrm>
                <a:custGeom>
                  <a:avLst/>
                  <a:gdLst>
                    <a:gd name="T0" fmla="*/ 0 w 18"/>
                    <a:gd name="T1" fmla="*/ 12 h 18"/>
                    <a:gd name="T2" fmla="*/ 0 w 18"/>
                    <a:gd name="T3" fmla="*/ 12 h 18"/>
                    <a:gd name="T4" fmla="*/ 6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12"/>
                      </a:lnTo>
                      <a:lnTo>
                        <a:pt x="6" y="12"/>
                      </a:lnTo>
                      <a:lnTo>
                        <a:pt x="6" y="18"/>
                      </a:lnTo>
                      <a:lnTo>
                        <a:pt x="12" y="12"/>
                      </a:lnTo>
                      <a:lnTo>
                        <a:pt x="18" y="6"/>
                      </a:lnTo>
                      <a:lnTo>
                        <a:pt x="12" y="6"/>
                      </a:lnTo>
                      <a:lnTo>
                        <a:pt x="12" y="0"/>
                      </a:lnTo>
                      <a:lnTo>
                        <a:pt x="6" y="0"/>
                      </a:lnTo>
                      <a:lnTo>
                        <a:pt x="6" y="6"/>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507" name="Freeform 552"/>
                <p:cNvSpPr>
                  <a:spLocks/>
                </p:cNvSpPr>
                <p:nvPr/>
              </p:nvSpPr>
              <p:spPr bwMode="auto">
                <a:xfrm>
                  <a:off x="4214" y="2831"/>
                  <a:ext cx="18" cy="18"/>
                </a:xfrm>
                <a:custGeom>
                  <a:avLst/>
                  <a:gdLst>
                    <a:gd name="T0" fmla="*/ 0 w 18"/>
                    <a:gd name="T1" fmla="*/ 12 h 18"/>
                    <a:gd name="T2" fmla="*/ 0 w 18"/>
                    <a:gd name="T3" fmla="*/ 12 h 18"/>
                    <a:gd name="T4" fmla="*/ 6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0" y="12"/>
                      </a:lnTo>
                      <a:lnTo>
                        <a:pt x="6" y="12"/>
                      </a:lnTo>
                      <a:lnTo>
                        <a:pt x="6" y="18"/>
                      </a:lnTo>
                      <a:lnTo>
                        <a:pt x="12" y="12"/>
                      </a:lnTo>
                      <a:lnTo>
                        <a:pt x="18" y="6"/>
                      </a:lnTo>
                      <a:lnTo>
                        <a:pt x="12" y="6"/>
                      </a:lnTo>
                      <a:lnTo>
                        <a:pt x="12" y="0"/>
                      </a:lnTo>
                      <a:lnTo>
                        <a:pt x="6" y="0"/>
                      </a:lnTo>
                      <a:lnTo>
                        <a:pt x="6" y="6"/>
                      </a:lnTo>
                      <a:lnTo>
                        <a:pt x="0" y="6"/>
                      </a:lnTo>
                      <a:lnTo>
                        <a:pt x="0" y="12"/>
                      </a:lnTo>
                    </a:path>
                  </a:pathLst>
                </a:custGeom>
                <a:noFill/>
                <a:ln w="9525">
                  <a:solidFill>
                    <a:srgbClr val="000000"/>
                  </a:solidFill>
                  <a:round/>
                  <a:headEnd/>
                  <a:tailEnd/>
                </a:ln>
              </p:spPr>
              <p:txBody>
                <a:bodyPr tIns="91440" bIns="91440"/>
                <a:lstStyle/>
                <a:p>
                  <a:endParaRPr lang="en-US"/>
                </a:p>
              </p:txBody>
            </p:sp>
            <p:sp>
              <p:nvSpPr>
                <p:cNvPr id="13508" name="Freeform 553"/>
                <p:cNvSpPr>
                  <a:spLocks/>
                </p:cNvSpPr>
                <p:nvPr/>
              </p:nvSpPr>
              <p:spPr bwMode="auto">
                <a:xfrm>
                  <a:off x="4196" y="283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509" name="Freeform 554"/>
                <p:cNvSpPr>
                  <a:spLocks/>
                </p:cNvSpPr>
                <p:nvPr/>
              </p:nvSpPr>
              <p:spPr bwMode="auto">
                <a:xfrm>
                  <a:off x="4196" y="283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6"/>
                      </a:lnTo>
                      <a:lnTo>
                        <a:pt x="18" y="0"/>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510" name="Freeform 555"/>
                <p:cNvSpPr>
                  <a:spLocks/>
                </p:cNvSpPr>
                <p:nvPr/>
              </p:nvSpPr>
              <p:spPr bwMode="auto">
                <a:xfrm>
                  <a:off x="4184" y="2837"/>
                  <a:ext cx="12" cy="18"/>
                </a:xfrm>
                <a:custGeom>
                  <a:avLst/>
                  <a:gdLst>
                    <a:gd name="T0" fmla="*/ 0 w 12"/>
                    <a:gd name="T1" fmla="*/ 12 h 18"/>
                    <a:gd name="T2" fmla="*/ 0 w 12"/>
                    <a:gd name="T3" fmla="*/ 12 h 18"/>
                    <a:gd name="T4" fmla="*/ 6 w 12"/>
                    <a:gd name="T5" fmla="*/ 18 h 18"/>
                    <a:gd name="T6" fmla="*/ 6 w 12"/>
                    <a:gd name="T7" fmla="*/ 12 h 18"/>
                    <a:gd name="T8" fmla="*/ 6 w 12"/>
                    <a:gd name="T9" fmla="*/ 12 h 18"/>
                    <a:gd name="T10" fmla="*/ 12 w 12"/>
                    <a:gd name="T11" fmla="*/ 12 h 18"/>
                    <a:gd name="T12" fmla="*/ 12 w 12"/>
                    <a:gd name="T13" fmla="*/ 12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6" y="18"/>
                      </a:ln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511" name="Freeform 556"/>
                <p:cNvSpPr>
                  <a:spLocks/>
                </p:cNvSpPr>
                <p:nvPr/>
              </p:nvSpPr>
              <p:spPr bwMode="auto">
                <a:xfrm>
                  <a:off x="4184" y="2837"/>
                  <a:ext cx="12" cy="18"/>
                </a:xfrm>
                <a:custGeom>
                  <a:avLst/>
                  <a:gdLst>
                    <a:gd name="T0" fmla="*/ 0 w 12"/>
                    <a:gd name="T1" fmla="*/ 12 h 18"/>
                    <a:gd name="T2" fmla="*/ 0 w 12"/>
                    <a:gd name="T3" fmla="*/ 12 h 18"/>
                    <a:gd name="T4" fmla="*/ 6 w 12"/>
                    <a:gd name="T5" fmla="*/ 18 h 18"/>
                    <a:gd name="T6" fmla="*/ 6 w 12"/>
                    <a:gd name="T7" fmla="*/ 12 h 18"/>
                    <a:gd name="T8" fmla="*/ 6 w 12"/>
                    <a:gd name="T9" fmla="*/ 12 h 18"/>
                    <a:gd name="T10" fmla="*/ 12 w 12"/>
                    <a:gd name="T11" fmla="*/ 12 h 18"/>
                    <a:gd name="T12" fmla="*/ 12 w 12"/>
                    <a:gd name="T13" fmla="*/ 12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6" y="18"/>
                      </a:ln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512" name="Freeform 557"/>
                <p:cNvSpPr>
                  <a:spLocks/>
                </p:cNvSpPr>
                <p:nvPr/>
              </p:nvSpPr>
              <p:spPr bwMode="auto">
                <a:xfrm>
                  <a:off x="4166" y="284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513" name="Freeform 558"/>
                <p:cNvSpPr>
                  <a:spLocks/>
                </p:cNvSpPr>
                <p:nvPr/>
              </p:nvSpPr>
              <p:spPr bwMode="auto">
                <a:xfrm>
                  <a:off x="4166" y="284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514" name="Freeform 559"/>
                <p:cNvSpPr>
                  <a:spLocks/>
                </p:cNvSpPr>
                <p:nvPr/>
              </p:nvSpPr>
              <p:spPr bwMode="auto">
                <a:xfrm>
                  <a:off x="4148" y="2849"/>
                  <a:ext cx="18" cy="18"/>
                </a:xfrm>
                <a:custGeom>
                  <a:avLst/>
                  <a:gdLst>
                    <a:gd name="T0" fmla="*/ 6 w 18"/>
                    <a:gd name="T1" fmla="*/ 12 h 18"/>
                    <a:gd name="T2" fmla="*/ 6 w 18"/>
                    <a:gd name="T3" fmla="*/ 12 h 18"/>
                    <a:gd name="T4" fmla="*/ 12 w 18"/>
                    <a:gd name="T5" fmla="*/ 18 h 18"/>
                    <a:gd name="T6" fmla="*/ 12 w 18"/>
                    <a:gd name="T7" fmla="*/ 12 h 18"/>
                    <a:gd name="T8" fmla="*/ 12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12 w 18"/>
                    <a:gd name="T21" fmla="*/ 0 h 18"/>
                    <a:gd name="T22" fmla="*/ 6 w 18"/>
                    <a:gd name="T23" fmla="*/ 0 h 18"/>
                    <a:gd name="T24" fmla="*/ 6 w 18"/>
                    <a:gd name="T25" fmla="*/ 0 h 18"/>
                    <a:gd name="T26" fmla="*/ 6 w 18"/>
                    <a:gd name="T27" fmla="*/ 6 h 18"/>
                    <a:gd name="T28" fmla="*/ 0 w 18"/>
                    <a:gd name="T29" fmla="*/ 6 h 18"/>
                    <a:gd name="T30" fmla="*/ 6 w 18"/>
                    <a:gd name="T31" fmla="*/ 12 h 18"/>
                    <a:gd name="T32" fmla="*/ 6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2"/>
                      </a:moveTo>
                      <a:lnTo>
                        <a:pt x="6" y="12"/>
                      </a:lnTo>
                      <a:lnTo>
                        <a:pt x="12" y="18"/>
                      </a:lnTo>
                      <a:lnTo>
                        <a:pt x="12" y="12"/>
                      </a:lnTo>
                      <a:lnTo>
                        <a:pt x="18" y="12"/>
                      </a:lnTo>
                      <a:lnTo>
                        <a:pt x="18" y="6"/>
                      </a:lnTo>
                      <a:lnTo>
                        <a:pt x="12" y="0"/>
                      </a:lnTo>
                      <a:lnTo>
                        <a:pt x="6" y="0"/>
                      </a:lnTo>
                      <a:lnTo>
                        <a:pt x="6" y="6"/>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3515" name="Freeform 560"/>
                <p:cNvSpPr>
                  <a:spLocks/>
                </p:cNvSpPr>
                <p:nvPr/>
              </p:nvSpPr>
              <p:spPr bwMode="auto">
                <a:xfrm>
                  <a:off x="4148" y="2849"/>
                  <a:ext cx="18" cy="18"/>
                </a:xfrm>
                <a:custGeom>
                  <a:avLst/>
                  <a:gdLst>
                    <a:gd name="T0" fmla="*/ 6 w 18"/>
                    <a:gd name="T1" fmla="*/ 12 h 18"/>
                    <a:gd name="T2" fmla="*/ 6 w 18"/>
                    <a:gd name="T3" fmla="*/ 12 h 18"/>
                    <a:gd name="T4" fmla="*/ 12 w 18"/>
                    <a:gd name="T5" fmla="*/ 18 h 18"/>
                    <a:gd name="T6" fmla="*/ 12 w 18"/>
                    <a:gd name="T7" fmla="*/ 12 h 18"/>
                    <a:gd name="T8" fmla="*/ 12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12 w 18"/>
                    <a:gd name="T21" fmla="*/ 0 h 18"/>
                    <a:gd name="T22" fmla="*/ 6 w 18"/>
                    <a:gd name="T23" fmla="*/ 0 h 18"/>
                    <a:gd name="T24" fmla="*/ 6 w 18"/>
                    <a:gd name="T25" fmla="*/ 0 h 18"/>
                    <a:gd name="T26" fmla="*/ 6 w 18"/>
                    <a:gd name="T27" fmla="*/ 6 h 18"/>
                    <a:gd name="T28" fmla="*/ 0 w 18"/>
                    <a:gd name="T29" fmla="*/ 6 h 18"/>
                    <a:gd name="T30" fmla="*/ 6 w 18"/>
                    <a:gd name="T31" fmla="*/ 12 h 18"/>
                    <a:gd name="T32" fmla="*/ 6 w 18"/>
                    <a:gd name="T33" fmla="*/ 12 h 18"/>
                    <a:gd name="T34" fmla="*/ 6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2"/>
                      </a:moveTo>
                      <a:lnTo>
                        <a:pt x="6" y="12"/>
                      </a:lnTo>
                      <a:lnTo>
                        <a:pt x="12" y="18"/>
                      </a:lnTo>
                      <a:lnTo>
                        <a:pt x="12" y="12"/>
                      </a:lnTo>
                      <a:lnTo>
                        <a:pt x="18" y="12"/>
                      </a:lnTo>
                      <a:lnTo>
                        <a:pt x="18" y="6"/>
                      </a:lnTo>
                      <a:lnTo>
                        <a:pt x="12" y="0"/>
                      </a:lnTo>
                      <a:lnTo>
                        <a:pt x="6" y="0"/>
                      </a:lnTo>
                      <a:lnTo>
                        <a:pt x="6" y="6"/>
                      </a:lnTo>
                      <a:lnTo>
                        <a:pt x="0" y="6"/>
                      </a:lnTo>
                      <a:lnTo>
                        <a:pt x="6" y="12"/>
                      </a:lnTo>
                    </a:path>
                  </a:pathLst>
                </a:custGeom>
                <a:noFill/>
                <a:ln w="9525">
                  <a:solidFill>
                    <a:srgbClr val="000000"/>
                  </a:solidFill>
                  <a:round/>
                  <a:headEnd/>
                  <a:tailEnd/>
                </a:ln>
              </p:spPr>
              <p:txBody>
                <a:bodyPr tIns="91440" bIns="91440"/>
                <a:lstStyle/>
                <a:p>
                  <a:endParaRPr lang="en-US"/>
                </a:p>
              </p:txBody>
            </p:sp>
            <p:sp>
              <p:nvSpPr>
                <p:cNvPr id="13516" name="Freeform 561"/>
                <p:cNvSpPr>
                  <a:spLocks/>
                </p:cNvSpPr>
                <p:nvPr/>
              </p:nvSpPr>
              <p:spPr bwMode="auto">
                <a:xfrm>
                  <a:off x="4136" y="286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517" name="Freeform 562"/>
                <p:cNvSpPr>
                  <a:spLocks/>
                </p:cNvSpPr>
                <p:nvPr/>
              </p:nvSpPr>
              <p:spPr bwMode="auto">
                <a:xfrm>
                  <a:off x="4136" y="286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518" name="Freeform 563"/>
                <p:cNvSpPr>
                  <a:spLocks/>
                </p:cNvSpPr>
                <p:nvPr/>
              </p:nvSpPr>
              <p:spPr bwMode="auto">
                <a:xfrm>
                  <a:off x="4124" y="2867"/>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519" name="Freeform 564"/>
                <p:cNvSpPr>
                  <a:spLocks/>
                </p:cNvSpPr>
                <p:nvPr/>
              </p:nvSpPr>
              <p:spPr bwMode="auto">
                <a:xfrm>
                  <a:off x="4124" y="2867"/>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12" y="12"/>
                      </a:lnTo>
                      <a:lnTo>
                        <a:pt x="12" y="6"/>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520" name="Freeform 565"/>
                <p:cNvSpPr>
                  <a:spLocks/>
                </p:cNvSpPr>
                <p:nvPr/>
              </p:nvSpPr>
              <p:spPr bwMode="auto">
                <a:xfrm>
                  <a:off x="4112" y="2879"/>
                  <a:ext cx="12" cy="18"/>
                </a:xfrm>
                <a:custGeom>
                  <a:avLst/>
                  <a:gdLst>
                    <a:gd name="T0" fmla="*/ 0 w 12"/>
                    <a:gd name="T1" fmla="*/ 12 h 18"/>
                    <a:gd name="T2" fmla="*/ 6 w 12"/>
                    <a:gd name="T3" fmla="*/ 18 h 18"/>
                    <a:gd name="T4" fmla="*/ 12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12"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521" name="Freeform 566"/>
                <p:cNvSpPr>
                  <a:spLocks/>
                </p:cNvSpPr>
                <p:nvPr/>
              </p:nvSpPr>
              <p:spPr bwMode="auto">
                <a:xfrm>
                  <a:off x="4112" y="2879"/>
                  <a:ext cx="12" cy="18"/>
                </a:xfrm>
                <a:custGeom>
                  <a:avLst/>
                  <a:gdLst>
                    <a:gd name="T0" fmla="*/ 0 w 12"/>
                    <a:gd name="T1" fmla="*/ 12 h 18"/>
                    <a:gd name="T2" fmla="*/ 6 w 12"/>
                    <a:gd name="T3" fmla="*/ 18 h 18"/>
                    <a:gd name="T4" fmla="*/ 12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6 w 12"/>
                    <a:gd name="T19" fmla="*/ 0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12" y="18"/>
                      </a:lnTo>
                      <a:lnTo>
                        <a:pt x="12" y="12"/>
                      </a:lnTo>
                      <a:lnTo>
                        <a:pt x="12" y="6"/>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522" name="Freeform 567"/>
                <p:cNvSpPr>
                  <a:spLocks/>
                </p:cNvSpPr>
                <p:nvPr/>
              </p:nvSpPr>
              <p:spPr bwMode="auto">
                <a:xfrm>
                  <a:off x="4100" y="2891"/>
                  <a:ext cx="18" cy="18"/>
                </a:xfrm>
                <a:custGeom>
                  <a:avLst/>
                  <a:gdLst>
                    <a:gd name="T0" fmla="*/ 6 w 18"/>
                    <a:gd name="T1" fmla="*/ 18 h 18"/>
                    <a:gd name="T2" fmla="*/ 6 w 18"/>
                    <a:gd name="T3" fmla="*/ 18 h 18"/>
                    <a:gd name="T4" fmla="*/ 12 w 18"/>
                    <a:gd name="T5" fmla="*/ 18 h 18"/>
                    <a:gd name="T6" fmla="*/ 12 w 18"/>
                    <a:gd name="T7" fmla="*/ 12 h 18"/>
                    <a:gd name="T8" fmla="*/ 12 w 18"/>
                    <a:gd name="T9" fmla="*/ 12 h 18"/>
                    <a:gd name="T10" fmla="*/ 18 w 18"/>
                    <a:gd name="T11" fmla="*/ 12 h 18"/>
                    <a:gd name="T12" fmla="*/ 12 w 18"/>
                    <a:gd name="T13" fmla="*/ 6 h 18"/>
                    <a:gd name="T14" fmla="*/ 12 w 18"/>
                    <a:gd name="T15" fmla="*/ 6 h 18"/>
                    <a:gd name="T16" fmla="*/ 12 w 18"/>
                    <a:gd name="T17" fmla="*/ 6 h 18"/>
                    <a:gd name="T18" fmla="*/ 6 w 18"/>
                    <a:gd name="T19" fmla="*/ 0 h 18"/>
                    <a:gd name="T20" fmla="*/ 6 w 18"/>
                    <a:gd name="T21" fmla="*/ 6 h 18"/>
                    <a:gd name="T22" fmla="*/ 0 w 18"/>
                    <a:gd name="T23" fmla="*/ 6 h 18"/>
                    <a:gd name="T24" fmla="*/ 0 w 18"/>
                    <a:gd name="T25" fmla="*/ 6 h 18"/>
                    <a:gd name="T26" fmla="*/ 0 w 18"/>
                    <a:gd name="T27" fmla="*/ 6 h 18"/>
                    <a:gd name="T28" fmla="*/ 0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6" y="18"/>
                      </a:lnTo>
                      <a:lnTo>
                        <a:pt x="12" y="18"/>
                      </a:lnTo>
                      <a:lnTo>
                        <a:pt x="12" y="12"/>
                      </a:lnTo>
                      <a:lnTo>
                        <a:pt x="18" y="12"/>
                      </a:lnTo>
                      <a:lnTo>
                        <a:pt x="12" y="6"/>
                      </a:lnTo>
                      <a:lnTo>
                        <a:pt x="6" y="0"/>
                      </a:lnTo>
                      <a:lnTo>
                        <a:pt x="6" y="6"/>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13523" name="Freeform 568"/>
                <p:cNvSpPr>
                  <a:spLocks/>
                </p:cNvSpPr>
                <p:nvPr/>
              </p:nvSpPr>
              <p:spPr bwMode="auto">
                <a:xfrm>
                  <a:off x="4100" y="2891"/>
                  <a:ext cx="18" cy="18"/>
                </a:xfrm>
                <a:custGeom>
                  <a:avLst/>
                  <a:gdLst>
                    <a:gd name="T0" fmla="*/ 6 w 18"/>
                    <a:gd name="T1" fmla="*/ 18 h 18"/>
                    <a:gd name="T2" fmla="*/ 6 w 18"/>
                    <a:gd name="T3" fmla="*/ 18 h 18"/>
                    <a:gd name="T4" fmla="*/ 12 w 18"/>
                    <a:gd name="T5" fmla="*/ 18 h 18"/>
                    <a:gd name="T6" fmla="*/ 12 w 18"/>
                    <a:gd name="T7" fmla="*/ 12 h 18"/>
                    <a:gd name="T8" fmla="*/ 12 w 18"/>
                    <a:gd name="T9" fmla="*/ 12 h 18"/>
                    <a:gd name="T10" fmla="*/ 18 w 18"/>
                    <a:gd name="T11" fmla="*/ 12 h 18"/>
                    <a:gd name="T12" fmla="*/ 12 w 18"/>
                    <a:gd name="T13" fmla="*/ 6 h 18"/>
                    <a:gd name="T14" fmla="*/ 12 w 18"/>
                    <a:gd name="T15" fmla="*/ 6 h 18"/>
                    <a:gd name="T16" fmla="*/ 12 w 18"/>
                    <a:gd name="T17" fmla="*/ 6 h 18"/>
                    <a:gd name="T18" fmla="*/ 6 w 18"/>
                    <a:gd name="T19" fmla="*/ 0 h 18"/>
                    <a:gd name="T20" fmla="*/ 6 w 18"/>
                    <a:gd name="T21" fmla="*/ 6 h 18"/>
                    <a:gd name="T22" fmla="*/ 0 w 18"/>
                    <a:gd name="T23" fmla="*/ 6 h 18"/>
                    <a:gd name="T24" fmla="*/ 0 w 18"/>
                    <a:gd name="T25" fmla="*/ 6 h 18"/>
                    <a:gd name="T26" fmla="*/ 0 w 18"/>
                    <a:gd name="T27" fmla="*/ 6 h 18"/>
                    <a:gd name="T28" fmla="*/ 0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6" y="18"/>
                      </a:lnTo>
                      <a:lnTo>
                        <a:pt x="12" y="18"/>
                      </a:lnTo>
                      <a:lnTo>
                        <a:pt x="12" y="12"/>
                      </a:lnTo>
                      <a:lnTo>
                        <a:pt x="18" y="12"/>
                      </a:lnTo>
                      <a:lnTo>
                        <a:pt x="12" y="6"/>
                      </a:lnTo>
                      <a:lnTo>
                        <a:pt x="6" y="0"/>
                      </a:lnTo>
                      <a:lnTo>
                        <a:pt x="6" y="6"/>
                      </a:lnTo>
                      <a:lnTo>
                        <a:pt x="0" y="6"/>
                      </a:lnTo>
                      <a:lnTo>
                        <a:pt x="0" y="12"/>
                      </a:lnTo>
                      <a:lnTo>
                        <a:pt x="6" y="18"/>
                      </a:lnTo>
                    </a:path>
                  </a:pathLst>
                </a:custGeom>
                <a:noFill/>
                <a:ln w="9525">
                  <a:solidFill>
                    <a:srgbClr val="000000"/>
                  </a:solidFill>
                  <a:round/>
                  <a:headEnd/>
                  <a:tailEnd/>
                </a:ln>
              </p:spPr>
              <p:txBody>
                <a:bodyPr tIns="91440" bIns="91440"/>
                <a:lstStyle/>
                <a:p>
                  <a:endParaRPr lang="en-US"/>
                </a:p>
              </p:txBody>
            </p:sp>
            <p:sp>
              <p:nvSpPr>
                <p:cNvPr id="13524" name="Freeform 569"/>
                <p:cNvSpPr>
                  <a:spLocks/>
                </p:cNvSpPr>
                <p:nvPr/>
              </p:nvSpPr>
              <p:spPr bwMode="auto">
                <a:xfrm>
                  <a:off x="4094" y="29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525" name="Freeform 570"/>
                <p:cNvSpPr>
                  <a:spLocks/>
                </p:cNvSpPr>
                <p:nvPr/>
              </p:nvSpPr>
              <p:spPr bwMode="auto">
                <a:xfrm>
                  <a:off x="4094" y="29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526" name="Freeform 571"/>
                <p:cNvSpPr>
                  <a:spLocks/>
                </p:cNvSpPr>
                <p:nvPr/>
              </p:nvSpPr>
              <p:spPr bwMode="auto">
                <a:xfrm>
                  <a:off x="4088" y="292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527" name="Freeform 572"/>
                <p:cNvSpPr>
                  <a:spLocks/>
                </p:cNvSpPr>
                <p:nvPr/>
              </p:nvSpPr>
              <p:spPr bwMode="auto">
                <a:xfrm>
                  <a:off x="4088" y="2921"/>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528" name="Freeform 573"/>
                <p:cNvSpPr>
                  <a:spLocks/>
                </p:cNvSpPr>
                <p:nvPr/>
              </p:nvSpPr>
              <p:spPr bwMode="auto">
                <a:xfrm>
                  <a:off x="4082" y="293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529" name="Freeform 574"/>
                <p:cNvSpPr>
                  <a:spLocks/>
                </p:cNvSpPr>
                <p:nvPr/>
              </p:nvSpPr>
              <p:spPr bwMode="auto">
                <a:xfrm>
                  <a:off x="4082" y="293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0 h 12"/>
                    <a:gd name="T24" fmla="*/ 0 w 12"/>
                    <a:gd name="T25" fmla="*/ 0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530" name="Freeform 575"/>
                <p:cNvSpPr>
                  <a:spLocks/>
                </p:cNvSpPr>
                <p:nvPr/>
              </p:nvSpPr>
              <p:spPr bwMode="auto">
                <a:xfrm>
                  <a:off x="4076" y="2951"/>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531" name="Freeform 576"/>
                <p:cNvSpPr>
                  <a:spLocks/>
                </p:cNvSpPr>
                <p:nvPr/>
              </p:nvSpPr>
              <p:spPr bwMode="auto">
                <a:xfrm>
                  <a:off x="4076" y="2951"/>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6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532" name="Freeform 577"/>
                <p:cNvSpPr>
                  <a:spLocks/>
                </p:cNvSpPr>
                <p:nvPr/>
              </p:nvSpPr>
              <p:spPr bwMode="auto">
                <a:xfrm>
                  <a:off x="4076" y="296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533" name="Freeform 578"/>
                <p:cNvSpPr>
                  <a:spLocks/>
                </p:cNvSpPr>
                <p:nvPr/>
              </p:nvSpPr>
              <p:spPr bwMode="auto">
                <a:xfrm>
                  <a:off x="4076" y="2969"/>
                  <a:ext cx="12" cy="12"/>
                </a:xfrm>
                <a:custGeom>
                  <a:avLst/>
                  <a:gdLst>
                    <a:gd name="T0" fmla="*/ 6 w 12"/>
                    <a:gd name="T1" fmla="*/ 12 h 12"/>
                    <a:gd name="T2" fmla="*/ 6 w 12"/>
                    <a:gd name="T3" fmla="*/ 12 h 12"/>
                    <a:gd name="T4" fmla="*/ 12 w 12"/>
                    <a:gd name="T5" fmla="*/ 12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534" name="Freeform 579"/>
                <p:cNvSpPr>
                  <a:spLocks/>
                </p:cNvSpPr>
                <p:nvPr/>
              </p:nvSpPr>
              <p:spPr bwMode="auto">
                <a:xfrm>
                  <a:off x="4076" y="298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535" name="Freeform 580"/>
                <p:cNvSpPr>
                  <a:spLocks/>
                </p:cNvSpPr>
                <p:nvPr/>
              </p:nvSpPr>
              <p:spPr bwMode="auto">
                <a:xfrm>
                  <a:off x="4076" y="298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536" name="Freeform 581"/>
                <p:cNvSpPr>
                  <a:spLocks/>
                </p:cNvSpPr>
                <p:nvPr/>
              </p:nvSpPr>
              <p:spPr bwMode="auto">
                <a:xfrm>
                  <a:off x="4076" y="2999"/>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6 h 12"/>
                    <a:gd name="T22" fmla="*/ 0 w 12"/>
                    <a:gd name="T23" fmla="*/ 12 h 12"/>
                    <a:gd name="T24" fmla="*/ 0 w 12"/>
                    <a:gd name="T25" fmla="*/ 12 h 12"/>
                    <a:gd name="T26" fmla="*/ 0 w 12"/>
                    <a:gd name="T27" fmla="*/ 12 h 12"/>
                    <a:gd name="T28" fmla="*/ 6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537" name="Freeform 582"/>
                <p:cNvSpPr>
                  <a:spLocks/>
                </p:cNvSpPr>
                <p:nvPr/>
              </p:nvSpPr>
              <p:spPr bwMode="auto">
                <a:xfrm>
                  <a:off x="4076" y="2999"/>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0 w 12"/>
                    <a:gd name="T19" fmla="*/ 0 h 12"/>
                    <a:gd name="T20" fmla="*/ 0 w 12"/>
                    <a:gd name="T21" fmla="*/ 6 h 12"/>
                    <a:gd name="T22" fmla="*/ 0 w 12"/>
                    <a:gd name="T23" fmla="*/ 12 h 12"/>
                    <a:gd name="T24" fmla="*/ 0 w 12"/>
                    <a:gd name="T25" fmla="*/ 12 h 12"/>
                    <a:gd name="T26" fmla="*/ 0 w 12"/>
                    <a:gd name="T27" fmla="*/ 12 h 12"/>
                    <a:gd name="T28" fmla="*/ 6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538" name="Freeform 583"/>
                <p:cNvSpPr>
                  <a:spLocks/>
                </p:cNvSpPr>
                <p:nvPr/>
              </p:nvSpPr>
              <p:spPr bwMode="auto">
                <a:xfrm>
                  <a:off x="4082" y="301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539" name="Freeform 584"/>
                <p:cNvSpPr>
                  <a:spLocks/>
                </p:cNvSpPr>
                <p:nvPr/>
              </p:nvSpPr>
              <p:spPr bwMode="auto">
                <a:xfrm>
                  <a:off x="4082" y="3017"/>
                  <a:ext cx="12" cy="12"/>
                </a:xfrm>
                <a:custGeom>
                  <a:avLst/>
                  <a:gdLst>
                    <a:gd name="T0" fmla="*/ 6 w 12"/>
                    <a:gd name="T1" fmla="*/ 12 h 12"/>
                    <a:gd name="T2" fmla="*/ 12 w 12"/>
                    <a:gd name="T3" fmla="*/ 12 h 12"/>
                    <a:gd name="T4" fmla="*/ 12 w 12"/>
                    <a:gd name="T5" fmla="*/ 6 h 12"/>
                    <a:gd name="T6" fmla="*/ 12 w 12"/>
                    <a:gd name="T7" fmla="*/ 6 h 12"/>
                    <a:gd name="T8" fmla="*/ 12 w 12"/>
                    <a:gd name="T9" fmla="*/ 6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540" name="Freeform 585"/>
                <p:cNvSpPr>
                  <a:spLocks/>
                </p:cNvSpPr>
                <p:nvPr/>
              </p:nvSpPr>
              <p:spPr bwMode="auto">
                <a:xfrm>
                  <a:off x="4088" y="3029"/>
                  <a:ext cx="12" cy="18"/>
                </a:xfrm>
                <a:custGeom>
                  <a:avLst/>
                  <a:gdLst>
                    <a:gd name="T0" fmla="*/ 6 w 12"/>
                    <a:gd name="T1" fmla="*/ 12 h 18"/>
                    <a:gd name="T2" fmla="*/ 12 w 12"/>
                    <a:gd name="T3" fmla="*/ 12 h 18"/>
                    <a:gd name="T4" fmla="*/ 12 w 12"/>
                    <a:gd name="T5" fmla="*/ 12 h 18"/>
                    <a:gd name="T6" fmla="*/ 12 w 12"/>
                    <a:gd name="T7" fmla="*/ 6 h 18"/>
                    <a:gd name="T8" fmla="*/ 12 w 12"/>
                    <a:gd name="T9" fmla="*/ 6 h 18"/>
                    <a:gd name="T10" fmla="*/ 6 w 12"/>
                    <a:gd name="T11" fmla="*/ 0 h 18"/>
                    <a:gd name="T12" fmla="*/ 6 w 12"/>
                    <a:gd name="T13" fmla="*/ 0 h 18"/>
                    <a:gd name="T14" fmla="*/ 0 w 12"/>
                    <a:gd name="T15" fmla="*/ 0 h 18"/>
                    <a:gd name="T16" fmla="*/ 0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6 w 12"/>
                    <a:gd name="T29" fmla="*/ 18 h 18"/>
                    <a:gd name="T30" fmla="*/ 6 w 12"/>
                    <a:gd name="T31" fmla="*/ 12 h 18"/>
                    <a:gd name="T32" fmla="*/ 6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2"/>
                      </a:moveTo>
                      <a:lnTo>
                        <a:pt x="12" y="12"/>
                      </a:lnTo>
                      <a:lnTo>
                        <a:pt x="12" y="6"/>
                      </a:lnTo>
                      <a:lnTo>
                        <a:pt x="6" y="0"/>
                      </a:lnTo>
                      <a:lnTo>
                        <a:pt x="0" y="0"/>
                      </a:lnTo>
                      <a:lnTo>
                        <a:pt x="0" y="6"/>
                      </a:lnTo>
                      <a:lnTo>
                        <a:pt x="0" y="12"/>
                      </a:lnTo>
                      <a:lnTo>
                        <a:pt x="6" y="18"/>
                      </a:lnTo>
                      <a:lnTo>
                        <a:pt x="6" y="12"/>
                      </a:lnTo>
                      <a:close/>
                    </a:path>
                  </a:pathLst>
                </a:custGeom>
                <a:solidFill>
                  <a:srgbClr val="FFFF4B"/>
                </a:solidFill>
                <a:ln w="9525">
                  <a:noFill/>
                  <a:round/>
                  <a:headEnd/>
                  <a:tailEnd/>
                </a:ln>
              </p:spPr>
              <p:txBody>
                <a:bodyPr tIns="91440" bIns="91440"/>
                <a:lstStyle/>
                <a:p>
                  <a:endParaRPr lang="en-US"/>
                </a:p>
              </p:txBody>
            </p:sp>
            <p:sp>
              <p:nvSpPr>
                <p:cNvPr id="13541" name="Freeform 586"/>
                <p:cNvSpPr>
                  <a:spLocks/>
                </p:cNvSpPr>
                <p:nvPr/>
              </p:nvSpPr>
              <p:spPr bwMode="auto">
                <a:xfrm>
                  <a:off x="4088" y="3029"/>
                  <a:ext cx="12" cy="18"/>
                </a:xfrm>
                <a:custGeom>
                  <a:avLst/>
                  <a:gdLst>
                    <a:gd name="T0" fmla="*/ 6 w 12"/>
                    <a:gd name="T1" fmla="*/ 12 h 18"/>
                    <a:gd name="T2" fmla="*/ 12 w 12"/>
                    <a:gd name="T3" fmla="*/ 12 h 18"/>
                    <a:gd name="T4" fmla="*/ 12 w 12"/>
                    <a:gd name="T5" fmla="*/ 12 h 18"/>
                    <a:gd name="T6" fmla="*/ 12 w 12"/>
                    <a:gd name="T7" fmla="*/ 6 h 18"/>
                    <a:gd name="T8" fmla="*/ 12 w 12"/>
                    <a:gd name="T9" fmla="*/ 6 h 18"/>
                    <a:gd name="T10" fmla="*/ 6 w 12"/>
                    <a:gd name="T11" fmla="*/ 0 h 18"/>
                    <a:gd name="T12" fmla="*/ 6 w 12"/>
                    <a:gd name="T13" fmla="*/ 0 h 18"/>
                    <a:gd name="T14" fmla="*/ 0 w 12"/>
                    <a:gd name="T15" fmla="*/ 0 h 18"/>
                    <a:gd name="T16" fmla="*/ 0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6 w 12"/>
                    <a:gd name="T29" fmla="*/ 18 h 18"/>
                    <a:gd name="T30" fmla="*/ 6 w 12"/>
                    <a:gd name="T31" fmla="*/ 12 h 18"/>
                    <a:gd name="T32" fmla="*/ 6 w 12"/>
                    <a:gd name="T33" fmla="*/ 12 h 18"/>
                    <a:gd name="T34" fmla="*/ 6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2"/>
                      </a:moveTo>
                      <a:lnTo>
                        <a:pt x="12" y="12"/>
                      </a:lnTo>
                      <a:lnTo>
                        <a:pt x="12" y="6"/>
                      </a:lnTo>
                      <a:lnTo>
                        <a:pt x="6" y="0"/>
                      </a:lnTo>
                      <a:lnTo>
                        <a:pt x="0" y="0"/>
                      </a:lnTo>
                      <a:lnTo>
                        <a:pt x="0" y="6"/>
                      </a:lnTo>
                      <a:lnTo>
                        <a:pt x="0" y="12"/>
                      </a:lnTo>
                      <a:lnTo>
                        <a:pt x="6" y="18"/>
                      </a:lnTo>
                      <a:lnTo>
                        <a:pt x="6" y="12"/>
                      </a:lnTo>
                    </a:path>
                  </a:pathLst>
                </a:custGeom>
                <a:noFill/>
                <a:ln w="9525">
                  <a:solidFill>
                    <a:srgbClr val="000000"/>
                  </a:solidFill>
                  <a:round/>
                  <a:headEnd/>
                  <a:tailEnd/>
                </a:ln>
              </p:spPr>
              <p:txBody>
                <a:bodyPr tIns="91440" bIns="91440"/>
                <a:lstStyle/>
                <a:p>
                  <a:endParaRPr lang="en-US"/>
                </a:p>
              </p:txBody>
            </p:sp>
            <p:sp>
              <p:nvSpPr>
                <p:cNvPr id="13542" name="Freeform 587"/>
                <p:cNvSpPr>
                  <a:spLocks/>
                </p:cNvSpPr>
                <p:nvPr/>
              </p:nvSpPr>
              <p:spPr bwMode="auto">
                <a:xfrm>
                  <a:off x="4094" y="304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543" name="Freeform 588"/>
                <p:cNvSpPr>
                  <a:spLocks/>
                </p:cNvSpPr>
                <p:nvPr/>
              </p:nvSpPr>
              <p:spPr bwMode="auto">
                <a:xfrm>
                  <a:off x="4094" y="304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0 h 12"/>
                    <a:gd name="T20" fmla="*/ 0 w 12"/>
                    <a:gd name="T21" fmla="*/ 6 h 12"/>
                    <a:gd name="T22" fmla="*/ 0 w 12"/>
                    <a:gd name="T23" fmla="*/ 6 h 12"/>
                    <a:gd name="T24" fmla="*/ 0 w 12"/>
                    <a:gd name="T25" fmla="*/ 6 h 12"/>
                    <a:gd name="T26" fmla="*/ 0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544" name="Freeform 589"/>
                <p:cNvSpPr>
                  <a:spLocks/>
                </p:cNvSpPr>
                <p:nvPr/>
              </p:nvSpPr>
              <p:spPr bwMode="auto">
                <a:xfrm>
                  <a:off x="4100" y="3059"/>
                  <a:ext cx="18" cy="12"/>
                </a:xfrm>
                <a:custGeom>
                  <a:avLst/>
                  <a:gdLst>
                    <a:gd name="T0" fmla="*/ 12 w 18"/>
                    <a:gd name="T1" fmla="*/ 12 h 12"/>
                    <a:gd name="T2" fmla="*/ 18 w 18"/>
                    <a:gd name="T3" fmla="*/ 12 h 12"/>
                    <a:gd name="T4" fmla="*/ 18 w 18"/>
                    <a:gd name="T5" fmla="*/ 6 h 12"/>
                    <a:gd name="T6" fmla="*/ 12 w 18"/>
                    <a:gd name="T7" fmla="*/ 0 h 12"/>
                    <a:gd name="T8" fmla="*/ 12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12"/>
                      </a:lnTo>
                      <a:lnTo>
                        <a:pt x="18" y="6"/>
                      </a:lnTo>
                      <a:lnTo>
                        <a:pt x="12" y="0"/>
                      </a:lnTo>
                      <a:lnTo>
                        <a:pt x="6"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545" name="Freeform 590"/>
                <p:cNvSpPr>
                  <a:spLocks/>
                </p:cNvSpPr>
                <p:nvPr/>
              </p:nvSpPr>
              <p:spPr bwMode="auto">
                <a:xfrm>
                  <a:off x="4100" y="3059"/>
                  <a:ext cx="18" cy="12"/>
                </a:xfrm>
                <a:custGeom>
                  <a:avLst/>
                  <a:gdLst>
                    <a:gd name="T0" fmla="*/ 12 w 18"/>
                    <a:gd name="T1" fmla="*/ 12 h 12"/>
                    <a:gd name="T2" fmla="*/ 18 w 18"/>
                    <a:gd name="T3" fmla="*/ 12 h 12"/>
                    <a:gd name="T4" fmla="*/ 18 w 18"/>
                    <a:gd name="T5" fmla="*/ 6 h 12"/>
                    <a:gd name="T6" fmla="*/ 12 w 18"/>
                    <a:gd name="T7" fmla="*/ 0 h 12"/>
                    <a:gd name="T8" fmla="*/ 12 w 18"/>
                    <a:gd name="T9" fmla="*/ 0 h 12"/>
                    <a:gd name="T10" fmla="*/ 12 w 18"/>
                    <a:gd name="T11" fmla="*/ 0 h 12"/>
                    <a:gd name="T12" fmla="*/ 6 w 18"/>
                    <a:gd name="T13" fmla="*/ 0 h 12"/>
                    <a:gd name="T14" fmla="*/ 6 w 18"/>
                    <a:gd name="T15" fmla="*/ 0 h 12"/>
                    <a:gd name="T16" fmla="*/ 6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12"/>
                      </a:lnTo>
                      <a:lnTo>
                        <a:pt x="18" y="6"/>
                      </a:lnTo>
                      <a:lnTo>
                        <a:pt x="12" y="0"/>
                      </a:lnTo>
                      <a:lnTo>
                        <a:pt x="6" y="0"/>
                      </a:lnTo>
                      <a:lnTo>
                        <a:pt x="0" y="6"/>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546" name="Freeform 591"/>
                <p:cNvSpPr>
                  <a:spLocks/>
                </p:cNvSpPr>
                <p:nvPr/>
              </p:nvSpPr>
              <p:spPr bwMode="auto">
                <a:xfrm>
                  <a:off x="4112" y="3071"/>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547" name="Freeform 592"/>
                <p:cNvSpPr>
                  <a:spLocks/>
                </p:cNvSpPr>
                <p:nvPr/>
              </p:nvSpPr>
              <p:spPr bwMode="auto">
                <a:xfrm>
                  <a:off x="4112" y="3071"/>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548" name="Freeform 593"/>
                <p:cNvSpPr>
                  <a:spLocks/>
                </p:cNvSpPr>
                <p:nvPr/>
              </p:nvSpPr>
              <p:spPr bwMode="auto">
                <a:xfrm>
                  <a:off x="4124" y="3083"/>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549" name="Freeform 594"/>
                <p:cNvSpPr>
                  <a:spLocks/>
                </p:cNvSpPr>
                <p:nvPr/>
              </p:nvSpPr>
              <p:spPr bwMode="auto">
                <a:xfrm>
                  <a:off x="4124" y="3083"/>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550" name="Freeform 595"/>
                <p:cNvSpPr>
                  <a:spLocks/>
                </p:cNvSpPr>
                <p:nvPr/>
              </p:nvSpPr>
              <p:spPr bwMode="auto">
                <a:xfrm>
                  <a:off x="4136" y="3095"/>
                  <a:ext cx="18" cy="12"/>
                </a:xfrm>
                <a:custGeom>
                  <a:avLst/>
                  <a:gdLst>
                    <a:gd name="T0" fmla="*/ 18 w 18"/>
                    <a:gd name="T1" fmla="*/ 6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8" y="0"/>
                      </a:lnTo>
                      <a:lnTo>
                        <a:pt x="12" y="0"/>
                      </a:lnTo>
                      <a:lnTo>
                        <a:pt x="6" y="0"/>
                      </a:lnTo>
                      <a:lnTo>
                        <a:pt x="0" y="0"/>
                      </a:lnTo>
                      <a:lnTo>
                        <a:pt x="0" y="6"/>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551" name="Freeform 596"/>
                <p:cNvSpPr>
                  <a:spLocks/>
                </p:cNvSpPr>
                <p:nvPr/>
              </p:nvSpPr>
              <p:spPr bwMode="auto">
                <a:xfrm>
                  <a:off x="4136" y="3095"/>
                  <a:ext cx="18" cy="12"/>
                </a:xfrm>
                <a:custGeom>
                  <a:avLst/>
                  <a:gdLst>
                    <a:gd name="T0" fmla="*/ 18 w 18"/>
                    <a:gd name="T1" fmla="*/ 6 h 12"/>
                    <a:gd name="T2" fmla="*/ 18 w 18"/>
                    <a:gd name="T3" fmla="*/ 6 h 12"/>
                    <a:gd name="T4" fmla="*/ 18 w 18"/>
                    <a:gd name="T5" fmla="*/ 0 h 12"/>
                    <a:gd name="T6" fmla="*/ 12 w 18"/>
                    <a:gd name="T7" fmla="*/ 0 h 12"/>
                    <a:gd name="T8" fmla="*/ 12 w 18"/>
                    <a:gd name="T9" fmla="*/ 0 h 12"/>
                    <a:gd name="T10" fmla="*/ 12 w 18"/>
                    <a:gd name="T11" fmla="*/ 0 h 12"/>
                    <a:gd name="T12" fmla="*/ 6 w 18"/>
                    <a:gd name="T13" fmla="*/ 0 h 12"/>
                    <a:gd name="T14" fmla="*/ 0 w 18"/>
                    <a:gd name="T15" fmla="*/ 0 h 12"/>
                    <a:gd name="T16" fmla="*/ 0 w 18"/>
                    <a:gd name="T17" fmla="*/ 0 h 12"/>
                    <a:gd name="T18" fmla="*/ 0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8" y="0"/>
                      </a:lnTo>
                      <a:lnTo>
                        <a:pt x="12" y="0"/>
                      </a:lnTo>
                      <a:lnTo>
                        <a:pt x="6" y="0"/>
                      </a:lnTo>
                      <a:lnTo>
                        <a:pt x="0" y="0"/>
                      </a:lnTo>
                      <a:lnTo>
                        <a:pt x="0" y="6"/>
                      </a:lnTo>
                      <a:lnTo>
                        <a:pt x="6" y="12"/>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552" name="Freeform 597"/>
                <p:cNvSpPr>
                  <a:spLocks/>
                </p:cNvSpPr>
                <p:nvPr/>
              </p:nvSpPr>
              <p:spPr bwMode="auto">
                <a:xfrm>
                  <a:off x="4154" y="3101"/>
                  <a:ext cx="12" cy="12"/>
                </a:xfrm>
                <a:custGeom>
                  <a:avLst/>
                  <a:gdLst>
                    <a:gd name="T0" fmla="*/ 12 w 12"/>
                    <a:gd name="T1" fmla="*/ 12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553" name="Freeform 598"/>
                <p:cNvSpPr>
                  <a:spLocks/>
                </p:cNvSpPr>
                <p:nvPr/>
              </p:nvSpPr>
              <p:spPr bwMode="auto">
                <a:xfrm>
                  <a:off x="4154" y="3101"/>
                  <a:ext cx="12" cy="12"/>
                </a:xfrm>
                <a:custGeom>
                  <a:avLst/>
                  <a:gdLst>
                    <a:gd name="T0" fmla="*/ 12 w 12"/>
                    <a:gd name="T1" fmla="*/ 12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554" name="Freeform 599"/>
                <p:cNvSpPr>
                  <a:spLocks/>
                </p:cNvSpPr>
                <p:nvPr/>
              </p:nvSpPr>
              <p:spPr bwMode="auto">
                <a:xfrm>
                  <a:off x="4166" y="310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2" y="6"/>
                      </a:lnTo>
                      <a:lnTo>
                        <a:pt x="12" y="0"/>
                      </a:lnTo>
                      <a:lnTo>
                        <a:pt x="6" y="0"/>
                      </a:lnTo>
                      <a:lnTo>
                        <a:pt x="0" y="6"/>
                      </a:lnTo>
                      <a:lnTo>
                        <a:pt x="0" y="12"/>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555" name="Freeform 600"/>
                <p:cNvSpPr>
                  <a:spLocks/>
                </p:cNvSpPr>
                <p:nvPr/>
              </p:nvSpPr>
              <p:spPr bwMode="auto">
                <a:xfrm>
                  <a:off x="4166" y="310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2" y="6"/>
                      </a:lnTo>
                      <a:lnTo>
                        <a:pt x="12" y="0"/>
                      </a:lnTo>
                      <a:lnTo>
                        <a:pt x="6" y="0"/>
                      </a:lnTo>
                      <a:lnTo>
                        <a:pt x="0" y="6"/>
                      </a:lnTo>
                      <a:lnTo>
                        <a:pt x="0" y="12"/>
                      </a:lnTo>
                      <a:lnTo>
                        <a:pt x="6" y="12"/>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556" name="Freeform 601"/>
                <p:cNvSpPr>
                  <a:spLocks/>
                </p:cNvSpPr>
                <p:nvPr/>
              </p:nvSpPr>
              <p:spPr bwMode="auto">
                <a:xfrm>
                  <a:off x="4184" y="31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557" name="Freeform 602"/>
                <p:cNvSpPr>
                  <a:spLocks/>
                </p:cNvSpPr>
                <p:nvPr/>
              </p:nvSpPr>
              <p:spPr bwMode="auto">
                <a:xfrm>
                  <a:off x="4184" y="31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558" name="Freeform 603"/>
                <p:cNvSpPr>
                  <a:spLocks/>
                </p:cNvSpPr>
                <p:nvPr/>
              </p:nvSpPr>
              <p:spPr bwMode="auto">
                <a:xfrm>
                  <a:off x="4202" y="3119"/>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6"/>
                      </a:lnTo>
                      <a:close/>
                    </a:path>
                  </a:pathLst>
                </a:custGeom>
                <a:solidFill>
                  <a:srgbClr val="FFFF4B"/>
                </a:solidFill>
                <a:ln w="9525">
                  <a:noFill/>
                  <a:round/>
                  <a:headEnd/>
                  <a:tailEnd/>
                </a:ln>
              </p:spPr>
              <p:txBody>
                <a:bodyPr tIns="91440" bIns="91440"/>
                <a:lstStyle/>
                <a:p>
                  <a:endParaRPr lang="en-US"/>
                </a:p>
              </p:txBody>
            </p:sp>
            <p:sp>
              <p:nvSpPr>
                <p:cNvPr id="13559" name="Freeform 604"/>
                <p:cNvSpPr>
                  <a:spLocks/>
                </p:cNvSpPr>
                <p:nvPr/>
              </p:nvSpPr>
              <p:spPr bwMode="auto">
                <a:xfrm>
                  <a:off x="4202" y="3119"/>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6"/>
                      </a:lnTo>
                    </a:path>
                  </a:pathLst>
                </a:custGeom>
                <a:noFill/>
                <a:ln w="9525">
                  <a:solidFill>
                    <a:srgbClr val="000000"/>
                  </a:solidFill>
                  <a:round/>
                  <a:headEnd/>
                  <a:tailEnd/>
                </a:ln>
              </p:spPr>
              <p:txBody>
                <a:bodyPr tIns="91440" bIns="91440"/>
                <a:lstStyle/>
                <a:p>
                  <a:endParaRPr lang="en-US"/>
                </a:p>
              </p:txBody>
            </p:sp>
            <p:sp>
              <p:nvSpPr>
                <p:cNvPr id="13560" name="Freeform 605"/>
                <p:cNvSpPr>
                  <a:spLocks/>
                </p:cNvSpPr>
                <p:nvPr/>
              </p:nvSpPr>
              <p:spPr bwMode="auto">
                <a:xfrm>
                  <a:off x="4064" y="2825"/>
                  <a:ext cx="330" cy="312"/>
                </a:xfrm>
                <a:custGeom>
                  <a:avLst/>
                  <a:gdLst>
                    <a:gd name="T0" fmla="*/ 330 w 330"/>
                    <a:gd name="T1" fmla="*/ 156 h 312"/>
                    <a:gd name="T2" fmla="*/ 312 w 330"/>
                    <a:gd name="T3" fmla="*/ 78 h 312"/>
                    <a:gd name="T4" fmla="*/ 252 w 330"/>
                    <a:gd name="T5" fmla="*/ 24 h 312"/>
                    <a:gd name="T6" fmla="*/ 168 w 330"/>
                    <a:gd name="T7" fmla="*/ 0 h 312"/>
                    <a:gd name="T8" fmla="*/ 168 w 330"/>
                    <a:gd name="T9" fmla="*/ 0 h 312"/>
                    <a:gd name="T10" fmla="*/ 84 w 330"/>
                    <a:gd name="T11" fmla="*/ 24 h 312"/>
                    <a:gd name="T12" fmla="*/ 24 w 330"/>
                    <a:gd name="T13" fmla="*/ 78 h 312"/>
                    <a:gd name="T14" fmla="*/ 0 w 330"/>
                    <a:gd name="T15" fmla="*/ 156 h 312"/>
                    <a:gd name="T16" fmla="*/ 0 w 330"/>
                    <a:gd name="T17" fmla="*/ 156 h 312"/>
                    <a:gd name="T18" fmla="*/ 24 w 330"/>
                    <a:gd name="T19" fmla="*/ 234 h 312"/>
                    <a:gd name="T20" fmla="*/ 84 w 330"/>
                    <a:gd name="T21" fmla="*/ 294 h 312"/>
                    <a:gd name="T22" fmla="*/ 168 w 330"/>
                    <a:gd name="T23" fmla="*/ 312 h 312"/>
                    <a:gd name="T24" fmla="*/ 168 w 330"/>
                    <a:gd name="T25" fmla="*/ 312 h 312"/>
                    <a:gd name="T26" fmla="*/ 252 w 330"/>
                    <a:gd name="T27" fmla="*/ 294 h 312"/>
                    <a:gd name="T28" fmla="*/ 312 w 330"/>
                    <a:gd name="T29" fmla="*/ 234 h 312"/>
                    <a:gd name="T30" fmla="*/ 330 w 330"/>
                    <a:gd name="T31" fmla="*/ 156 h 312"/>
                    <a:gd name="T32" fmla="*/ 330 w 330"/>
                    <a:gd name="T33" fmla="*/ 156 h 3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2"/>
                    <a:gd name="T53" fmla="*/ 330 w 330"/>
                    <a:gd name="T54" fmla="*/ 312 h 3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2">
                      <a:moveTo>
                        <a:pt x="330" y="156"/>
                      </a:moveTo>
                      <a:lnTo>
                        <a:pt x="312" y="78"/>
                      </a:lnTo>
                      <a:lnTo>
                        <a:pt x="252" y="24"/>
                      </a:lnTo>
                      <a:lnTo>
                        <a:pt x="168" y="0"/>
                      </a:lnTo>
                      <a:lnTo>
                        <a:pt x="84" y="24"/>
                      </a:lnTo>
                      <a:lnTo>
                        <a:pt x="24" y="78"/>
                      </a:lnTo>
                      <a:lnTo>
                        <a:pt x="0" y="156"/>
                      </a:lnTo>
                      <a:lnTo>
                        <a:pt x="24" y="234"/>
                      </a:lnTo>
                      <a:lnTo>
                        <a:pt x="84" y="294"/>
                      </a:lnTo>
                      <a:lnTo>
                        <a:pt x="168" y="312"/>
                      </a:lnTo>
                      <a:lnTo>
                        <a:pt x="252" y="294"/>
                      </a:lnTo>
                      <a:lnTo>
                        <a:pt x="312" y="234"/>
                      </a:lnTo>
                      <a:lnTo>
                        <a:pt x="330" y="156"/>
                      </a:lnTo>
                      <a:close/>
                    </a:path>
                  </a:pathLst>
                </a:custGeom>
                <a:solidFill>
                  <a:srgbClr val="D9F1F6"/>
                </a:solidFill>
                <a:ln w="9525">
                  <a:noFill/>
                  <a:round/>
                  <a:headEnd/>
                  <a:tailEnd/>
                </a:ln>
              </p:spPr>
              <p:txBody>
                <a:bodyPr tIns="91440" bIns="91440"/>
                <a:lstStyle/>
                <a:p>
                  <a:endParaRPr lang="en-US"/>
                </a:p>
              </p:txBody>
            </p:sp>
            <p:sp>
              <p:nvSpPr>
                <p:cNvPr id="13561" name="Freeform 606"/>
                <p:cNvSpPr>
                  <a:spLocks/>
                </p:cNvSpPr>
                <p:nvPr/>
              </p:nvSpPr>
              <p:spPr bwMode="auto">
                <a:xfrm>
                  <a:off x="4064" y="2825"/>
                  <a:ext cx="330" cy="312"/>
                </a:xfrm>
                <a:custGeom>
                  <a:avLst/>
                  <a:gdLst>
                    <a:gd name="T0" fmla="*/ 330 w 330"/>
                    <a:gd name="T1" fmla="*/ 156 h 312"/>
                    <a:gd name="T2" fmla="*/ 312 w 330"/>
                    <a:gd name="T3" fmla="*/ 78 h 312"/>
                    <a:gd name="T4" fmla="*/ 252 w 330"/>
                    <a:gd name="T5" fmla="*/ 24 h 312"/>
                    <a:gd name="T6" fmla="*/ 168 w 330"/>
                    <a:gd name="T7" fmla="*/ 0 h 312"/>
                    <a:gd name="T8" fmla="*/ 168 w 330"/>
                    <a:gd name="T9" fmla="*/ 0 h 312"/>
                    <a:gd name="T10" fmla="*/ 84 w 330"/>
                    <a:gd name="T11" fmla="*/ 24 h 312"/>
                    <a:gd name="T12" fmla="*/ 24 w 330"/>
                    <a:gd name="T13" fmla="*/ 78 h 312"/>
                    <a:gd name="T14" fmla="*/ 0 w 330"/>
                    <a:gd name="T15" fmla="*/ 156 h 312"/>
                    <a:gd name="T16" fmla="*/ 0 w 330"/>
                    <a:gd name="T17" fmla="*/ 156 h 312"/>
                    <a:gd name="T18" fmla="*/ 24 w 330"/>
                    <a:gd name="T19" fmla="*/ 234 h 312"/>
                    <a:gd name="T20" fmla="*/ 84 w 330"/>
                    <a:gd name="T21" fmla="*/ 294 h 312"/>
                    <a:gd name="T22" fmla="*/ 168 w 330"/>
                    <a:gd name="T23" fmla="*/ 312 h 312"/>
                    <a:gd name="T24" fmla="*/ 168 w 330"/>
                    <a:gd name="T25" fmla="*/ 312 h 312"/>
                    <a:gd name="T26" fmla="*/ 252 w 330"/>
                    <a:gd name="T27" fmla="*/ 294 h 312"/>
                    <a:gd name="T28" fmla="*/ 312 w 330"/>
                    <a:gd name="T29" fmla="*/ 234 h 312"/>
                    <a:gd name="T30" fmla="*/ 330 w 330"/>
                    <a:gd name="T31" fmla="*/ 156 h 312"/>
                    <a:gd name="T32" fmla="*/ 330 w 330"/>
                    <a:gd name="T33" fmla="*/ 156 h 312"/>
                    <a:gd name="T34" fmla="*/ 330 w 330"/>
                    <a:gd name="T35" fmla="*/ 156 h 3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312"/>
                    <a:gd name="T56" fmla="*/ 330 w 330"/>
                    <a:gd name="T57" fmla="*/ 312 h 3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312">
                      <a:moveTo>
                        <a:pt x="330" y="156"/>
                      </a:moveTo>
                      <a:lnTo>
                        <a:pt x="312" y="78"/>
                      </a:lnTo>
                      <a:lnTo>
                        <a:pt x="252" y="24"/>
                      </a:lnTo>
                      <a:lnTo>
                        <a:pt x="168" y="0"/>
                      </a:lnTo>
                      <a:lnTo>
                        <a:pt x="84" y="24"/>
                      </a:lnTo>
                      <a:lnTo>
                        <a:pt x="24" y="78"/>
                      </a:lnTo>
                      <a:lnTo>
                        <a:pt x="0" y="156"/>
                      </a:lnTo>
                      <a:lnTo>
                        <a:pt x="24" y="234"/>
                      </a:lnTo>
                      <a:lnTo>
                        <a:pt x="84" y="294"/>
                      </a:lnTo>
                      <a:lnTo>
                        <a:pt x="168" y="312"/>
                      </a:lnTo>
                      <a:lnTo>
                        <a:pt x="252" y="294"/>
                      </a:lnTo>
                      <a:lnTo>
                        <a:pt x="312" y="234"/>
                      </a:lnTo>
                      <a:lnTo>
                        <a:pt x="330" y="156"/>
                      </a:lnTo>
                    </a:path>
                  </a:pathLst>
                </a:custGeom>
                <a:noFill/>
                <a:ln w="9525">
                  <a:solidFill>
                    <a:srgbClr val="000000"/>
                  </a:solidFill>
                  <a:round/>
                  <a:headEnd/>
                  <a:tailEnd/>
                </a:ln>
              </p:spPr>
              <p:txBody>
                <a:bodyPr tIns="91440" bIns="91440"/>
                <a:lstStyle/>
                <a:p>
                  <a:endParaRPr lang="en-US"/>
                </a:p>
              </p:txBody>
            </p:sp>
          </p:grpSp>
          <p:grpSp>
            <p:nvGrpSpPr>
              <p:cNvPr id="12314" name="Group 607"/>
              <p:cNvGrpSpPr>
                <a:grpSpLocks/>
              </p:cNvGrpSpPr>
              <p:nvPr/>
            </p:nvGrpSpPr>
            <p:grpSpPr bwMode="auto">
              <a:xfrm>
                <a:off x="4016" y="1907"/>
                <a:ext cx="480" cy="1284"/>
                <a:chOff x="4016" y="1907"/>
                <a:chExt cx="480" cy="1284"/>
              </a:xfrm>
            </p:grpSpPr>
            <p:sp>
              <p:nvSpPr>
                <p:cNvPr id="13162" name="Freeform 608"/>
                <p:cNvSpPr>
                  <a:spLocks/>
                </p:cNvSpPr>
                <p:nvPr/>
              </p:nvSpPr>
              <p:spPr bwMode="auto">
                <a:xfrm>
                  <a:off x="4016" y="2957"/>
                  <a:ext cx="24" cy="48"/>
                </a:xfrm>
                <a:custGeom>
                  <a:avLst/>
                  <a:gdLst>
                    <a:gd name="T0" fmla="*/ 24 w 24"/>
                    <a:gd name="T1" fmla="*/ 24 h 48"/>
                    <a:gd name="T2" fmla="*/ 18 w 24"/>
                    <a:gd name="T3" fmla="*/ 12 h 48"/>
                    <a:gd name="T4" fmla="*/ 18 w 24"/>
                    <a:gd name="T5" fmla="*/ 6 h 48"/>
                    <a:gd name="T6" fmla="*/ 12 w 24"/>
                    <a:gd name="T7" fmla="*/ 0 h 48"/>
                    <a:gd name="T8" fmla="*/ 12 w 24"/>
                    <a:gd name="T9" fmla="*/ 0 h 48"/>
                    <a:gd name="T10" fmla="*/ 6 w 24"/>
                    <a:gd name="T11" fmla="*/ 6 h 48"/>
                    <a:gd name="T12" fmla="*/ 0 w 24"/>
                    <a:gd name="T13" fmla="*/ 12 h 48"/>
                    <a:gd name="T14" fmla="*/ 0 w 24"/>
                    <a:gd name="T15" fmla="*/ 24 h 48"/>
                    <a:gd name="T16" fmla="*/ 0 w 24"/>
                    <a:gd name="T17" fmla="*/ 24 h 48"/>
                    <a:gd name="T18" fmla="*/ 0 w 24"/>
                    <a:gd name="T19" fmla="*/ 36 h 48"/>
                    <a:gd name="T20" fmla="*/ 6 w 24"/>
                    <a:gd name="T21" fmla="*/ 48 h 48"/>
                    <a:gd name="T22" fmla="*/ 12 w 24"/>
                    <a:gd name="T23" fmla="*/ 48 h 48"/>
                    <a:gd name="T24" fmla="*/ 12 w 24"/>
                    <a:gd name="T25" fmla="*/ 48 h 48"/>
                    <a:gd name="T26" fmla="*/ 18 w 24"/>
                    <a:gd name="T27" fmla="*/ 48 h 48"/>
                    <a:gd name="T28" fmla="*/ 18 w 24"/>
                    <a:gd name="T29" fmla="*/ 36 h 48"/>
                    <a:gd name="T30" fmla="*/ 24 w 24"/>
                    <a:gd name="T31" fmla="*/ 24 h 48"/>
                    <a:gd name="T32" fmla="*/ 24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24"/>
                      </a:moveTo>
                      <a:lnTo>
                        <a:pt x="18" y="12"/>
                      </a:lnTo>
                      <a:lnTo>
                        <a:pt x="18" y="6"/>
                      </a:lnTo>
                      <a:lnTo>
                        <a:pt x="12" y="0"/>
                      </a:lnTo>
                      <a:lnTo>
                        <a:pt x="6" y="6"/>
                      </a:lnTo>
                      <a:lnTo>
                        <a:pt x="0" y="12"/>
                      </a:lnTo>
                      <a:lnTo>
                        <a:pt x="0" y="24"/>
                      </a:lnTo>
                      <a:lnTo>
                        <a:pt x="0" y="36"/>
                      </a:lnTo>
                      <a:lnTo>
                        <a:pt x="6" y="48"/>
                      </a:lnTo>
                      <a:lnTo>
                        <a:pt x="12" y="48"/>
                      </a:lnTo>
                      <a:lnTo>
                        <a:pt x="18" y="48"/>
                      </a:lnTo>
                      <a:lnTo>
                        <a:pt x="18" y="36"/>
                      </a:lnTo>
                      <a:lnTo>
                        <a:pt x="24" y="24"/>
                      </a:lnTo>
                      <a:close/>
                    </a:path>
                  </a:pathLst>
                </a:custGeom>
                <a:solidFill>
                  <a:srgbClr val="FA8086"/>
                </a:solidFill>
                <a:ln w="9525">
                  <a:noFill/>
                  <a:round/>
                  <a:headEnd/>
                  <a:tailEnd/>
                </a:ln>
              </p:spPr>
              <p:txBody>
                <a:bodyPr tIns="91440" bIns="91440"/>
                <a:lstStyle/>
                <a:p>
                  <a:endParaRPr lang="en-US"/>
                </a:p>
              </p:txBody>
            </p:sp>
            <p:sp>
              <p:nvSpPr>
                <p:cNvPr id="13163" name="Rectangle 609"/>
                <p:cNvSpPr>
                  <a:spLocks noChangeArrowheads="1"/>
                </p:cNvSpPr>
                <p:nvPr/>
              </p:nvSpPr>
              <p:spPr bwMode="auto">
                <a:xfrm>
                  <a:off x="4046" y="2975"/>
                  <a:ext cx="18" cy="12"/>
                </a:xfrm>
                <a:prstGeom prst="rect">
                  <a:avLst/>
                </a:prstGeom>
                <a:solidFill>
                  <a:srgbClr val="FA8086"/>
                </a:solidFill>
                <a:ln w="9525">
                  <a:noFill/>
                  <a:miter lim="800000"/>
                  <a:headEnd/>
                  <a:tailEnd/>
                </a:ln>
              </p:spPr>
              <p:txBody>
                <a:bodyPr tIns="91440" bIns="91440"/>
                <a:lstStyle/>
                <a:p>
                  <a:endParaRPr lang="en-US"/>
                </a:p>
              </p:txBody>
            </p:sp>
            <p:sp>
              <p:nvSpPr>
                <p:cNvPr id="13164" name="Line 610"/>
                <p:cNvSpPr>
                  <a:spLocks noChangeShapeType="1"/>
                </p:cNvSpPr>
                <p:nvPr/>
              </p:nvSpPr>
              <p:spPr bwMode="auto">
                <a:xfrm>
                  <a:off x="4034" y="2981"/>
                  <a:ext cx="12" cy="1"/>
                </a:xfrm>
                <a:prstGeom prst="line">
                  <a:avLst/>
                </a:prstGeom>
                <a:noFill/>
                <a:ln w="19050">
                  <a:solidFill>
                    <a:srgbClr val="FA8086"/>
                  </a:solidFill>
                  <a:round/>
                  <a:headEnd/>
                  <a:tailEnd/>
                </a:ln>
              </p:spPr>
              <p:txBody>
                <a:bodyPr tIns="91440" bIns="91440"/>
                <a:lstStyle/>
                <a:p>
                  <a:endParaRPr lang="en-US"/>
                </a:p>
              </p:txBody>
            </p:sp>
            <p:sp>
              <p:nvSpPr>
                <p:cNvPr id="13165" name="Freeform 611"/>
                <p:cNvSpPr>
                  <a:spLocks/>
                </p:cNvSpPr>
                <p:nvPr/>
              </p:nvSpPr>
              <p:spPr bwMode="auto">
                <a:xfrm>
                  <a:off x="4028" y="3035"/>
                  <a:ext cx="30" cy="42"/>
                </a:xfrm>
                <a:custGeom>
                  <a:avLst/>
                  <a:gdLst>
                    <a:gd name="T0" fmla="*/ 24 w 30"/>
                    <a:gd name="T1" fmla="*/ 18 h 42"/>
                    <a:gd name="T2" fmla="*/ 18 w 30"/>
                    <a:gd name="T3" fmla="*/ 6 h 42"/>
                    <a:gd name="T4" fmla="*/ 12 w 30"/>
                    <a:gd name="T5" fmla="*/ 0 h 42"/>
                    <a:gd name="T6" fmla="*/ 6 w 30"/>
                    <a:gd name="T7" fmla="*/ 0 h 42"/>
                    <a:gd name="T8" fmla="*/ 6 w 30"/>
                    <a:gd name="T9" fmla="*/ 0 h 42"/>
                    <a:gd name="T10" fmla="*/ 0 w 30"/>
                    <a:gd name="T11" fmla="*/ 6 h 42"/>
                    <a:gd name="T12" fmla="*/ 0 w 30"/>
                    <a:gd name="T13" fmla="*/ 12 h 42"/>
                    <a:gd name="T14" fmla="*/ 6 w 30"/>
                    <a:gd name="T15" fmla="*/ 24 h 42"/>
                    <a:gd name="T16" fmla="*/ 6 w 30"/>
                    <a:gd name="T17" fmla="*/ 24 h 42"/>
                    <a:gd name="T18" fmla="*/ 12 w 30"/>
                    <a:gd name="T19" fmla="*/ 36 h 42"/>
                    <a:gd name="T20" fmla="*/ 18 w 30"/>
                    <a:gd name="T21" fmla="*/ 42 h 42"/>
                    <a:gd name="T22" fmla="*/ 24 w 30"/>
                    <a:gd name="T23" fmla="*/ 42 h 42"/>
                    <a:gd name="T24" fmla="*/ 24 w 30"/>
                    <a:gd name="T25" fmla="*/ 42 h 42"/>
                    <a:gd name="T26" fmla="*/ 30 w 30"/>
                    <a:gd name="T27" fmla="*/ 42 h 42"/>
                    <a:gd name="T28" fmla="*/ 30 w 30"/>
                    <a:gd name="T29" fmla="*/ 30 h 42"/>
                    <a:gd name="T30" fmla="*/ 24 w 30"/>
                    <a:gd name="T31" fmla="*/ 18 h 42"/>
                    <a:gd name="T32" fmla="*/ 24 w 30"/>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24" y="18"/>
                      </a:moveTo>
                      <a:lnTo>
                        <a:pt x="18" y="6"/>
                      </a:lnTo>
                      <a:lnTo>
                        <a:pt x="12" y="0"/>
                      </a:lnTo>
                      <a:lnTo>
                        <a:pt x="6" y="0"/>
                      </a:lnTo>
                      <a:lnTo>
                        <a:pt x="0" y="6"/>
                      </a:lnTo>
                      <a:lnTo>
                        <a:pt x="0" y="12"/>
                      </a:lnTo>
                      <a:lnTo>
                        <a:pt x="6" y="24"/>
                      </a:lnTo>
                      <a:lnTo>
                        <a:pt x="12" y="36"/>
                      </a:lnTo>
                      <a:lnTo>
                        <a:pt x="18" y="42"/>
                      </a:lnTo>
                      <a:lnTo>
                        <a:pt x="24" y="42"/>
                      </a:lnTo>
                      <a:lnTo>
                        <a:pt x="30" y="42"/>
                      </a:lnTo>
                      <a:lnTo>
                        <a:pt x="30" y="30"/>
                      </a:lnTo>
                      <a:lnTo>
                        <a:pt x="24" y="18"/>
                      </a:lnTo>
                      <a:close/>
                    </a:path>
                  </a:pathLst>
                </a:custGeom>
                <a:solidFill>
                  <a:srgbClr val="FA8086"/>
                </a:solidFill>
                <a:ln w="9525">
                  <a:noFill/>
                  <a:round/>
                  <a:headEnd/>
                  <a:tailEnd/>
                </a:ln>
              </p:spPr>
              <p:txBody>
                <a:bodyPr tIns="91440" bIns="91440"/>
                <a:lstStyle/>
                <a:p>
                  <a:endParaRPr lang="en-US"/>
                </a:p>
              </p:txBody>
            </p:sp>
            <p:sp>
              <p:nvSpPr>
                <p:cNvPr id="13166" name="Freeform 612"/>
                <p:cNvSpPr>
                  <a:spLocks/>
                </p:cNvSpPr>
                <p:nvPr/>
              </p:nvSpPr>
              <p:spPr bwMode="auto">
                <a:xfrm>
                  <a:off x="4058" y="3041"/>
                  <a:ext cx="24" cy="12"/>
                </a:xfrm>
                <a:custGeom>
                  <a:avLst/>
                  <a:gdLst>
                    <a:gd name="T0" fmla="*/ 18 w 24"/>
                    <a:gd name="T1" fmla="*/ 0 h 12"/>
                    <a:gd name="T2" fmla="*/ 0 w 24"/>
                    <a:gd name="T3" fmla="*/ 6 h 12"/>
                    <a:gd name="T4" fmla="*/ 0 w 24"/>
                    <a:gd name="T5" fmla="*/ 12 h 12"/>
                    <a:gd name="T6" fmla="*/ 24 w 24"/>
                    <a:gd name="T7" fmla="*/ 6 h 12"/>
                    <a:gd name="T8" fmla="*/ 18 w 24"/>
                    <a:gd name="T9" fmla="*/ 0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18" y="0"/>
                      </a:moveTo>
                      <a:lnTo>
                        <a:pt x="0" y="6"/>
                      </a:lnTo>
                      <a:lnTo>
                        <a:pt x="0" y="12"/>
                      </a:lnTo>
                      <a:lnTo>
                        <a:pt x="24" y="6"/>
                      </a:lnTo>
                      <a:lnTo>
                        <a:pt x="18" y="0"/>
                      </a:lnTo>
                      <a:close/>
                    </a:path>
                  </a:pathLst>
                </a:custGeom>
                <a:solidFill>
                  <a:srgbClr val="FA8086"/>
                </a:solidFill>
                <a:ln w="9525">
                  <a:noFill/>
                  <a:round/>
                  <a:headEnd/>
                  <a:tailEnd/>
                </a:ln>
              </p:spPr>
              <p:txBody>
                <a:bodyPr tIns="91440" bIns="91440"/>
                <a:lstStyle/>
                <a:p>
                  <a:endParaRPr lang="en-US"/>
                </a:p>
              </p:txBody>
            </p:sp>
            <p:sp>
              <p:nvSpPr>
                <p:cNvPr id="13167" name="Line 613"/>
                <p:cNvSpPr>
                  <a:spLocks noChangeShapeType="1"/>
                </p:cNvSpPr>
                <p:nvPr/>
              </p:nvSpPr>
              <p:spPr bwMode="auto">
                <a:xfrm>
                  <a:off x="4052" y="3053"/>
                  <a:ext cx="6" cy="1"/>
                </a:xfrm>
                <a:prstGeom prst="line">
                  <a:avLst/>
                </a:prstGeom>
                <a:noFill/>
                <a:ln w="19050">
                  <a:solidFill>
                    <a:srgbClr val="FA8086"/>
                  </a:solidFill>
                  <a:round/>
                  <a:headEnd/>
                  <a:tailEnd/>
                </a:ln>
              </p:spPr>
              <p:txBody>
                <a:bodyPr tIns="91440" bIns="91440"/>
                <a:lstStyle/>
                <a:p>
                  <a:endParaRPr lang="en-US"/>
                </a:p>
              </p:txBody>
            </p:sp>
            <p:sp>
              <p:nvSpPr>
                <p:cNvPr id="13168" name="Freeform 614"/>
                <p:cNvSpPr>
                  <a:spLocks/>
                </p:cNvSpPr>
                <p:nvPr/>
              </p:nvSpPr>
              <p:spPr bwMode="auto">
                <a:xfrm>
                  <a:off x="4064" y="3101"/>
                  <a:ext cx="42" cy="36"/>
                </a:xfrm>
                <a:custGeom>
                  <a:avLst/>
                  <a:gdLst>
                    <a:gd name="T0" fmla="*/ 30 w 42"/>
                    <a:gd name="T1" fmla="*/ 12 h 36"/>
                    <a:gd name="T2" fmla="*/ 18 w 42"/>
                    <a:gd name="T3" fmla="*/ 6 h 36"/>
                    <a:gd name="T4" fmla="*/ 12 w 42"/>
                    <a:gd name="T5" fmla="*/ 0 h 36"/>
                    <a:gd name="T6" fmla="*/ 6 w 42"/>
                    <a:gd name="T7" fmla="*/ 0 h 36"/>
                    <a:gd name="T8" fmla="*/ 6 w 42"/>
                    <a:gd name="T9" fmla="*/ 0 h 36"/>
                    <a:gd name="T10" fmla="*/ 0 w 42"/>
                    <a:gd name="T11" fmla="*/ 6 h 36"/>
                    <a:gd name="T12" fmla="*/ 6 w 42"/>
                    <a:gd name="T13" fmla="*/ 18 h 36"/>
                    <a:gd name="T14" fmla="*/ 12 w 42"/>
                    <a:gd name="T15" fmla="*/ 24 h 36"/>
                    <a:gd name="T16" fmla="*/ 12 w 42"/>
                    <a:gd name="T17" fmla="*/ 24 h 36"/>
                    <a:gd name="T18" fmla="*/ 24 w 42"/>
                    <a:gd name="T19" fmla="*/ 36 h 36"/>
                    <a:gd name="T20" fmla="*/ 36 w 42"/>
                    <a:gd name="T21" fmla="*/ 36 h 36"/>
                    <a:gd name="T22" fmla="*/ 42 w 42"/>
                    <a:gd name="T23" fmla="*/ 36 h 36"/>
                    <a:gd name="T24" fmla="*/ 42 w 42"/>
                    <a:gd name="T25" fmla="*/ 36 h 36"/>
                    <a:gd name="T26" fmla="*/ 42 w 42"/>
                    <a:gd name="T27" fmla="*/ 30 h 36"/>
                    <a:gd name="T28" fmla="*/ 36 w 42"/>
                    <a:gd name="T29" fmla="*/ 24 h 36"/>
                    <a:gd name="T30" fmla="*/ 30 w 42"/>
                    <a:gd name="T31" fmla="*/ 12 h 36"/>
                    <a:gd name="T32" fmla="*/ 30 w 42"/>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0" y="12"/>
                      </a:moveTo>
                      <a:lnTo>
                        <a:pt x="18" y="6"/>
                      </a:lnTo>
                      <a:lnTo>
                        <a:pt x="12" y="0"/>
                      </a:lnTo>
                      <a:lnTo>
                        <a:pt x="6" y="0"/>
                      </a:lnTo>
                      <a:lnTo>
                        <a:pt x="0" y="6"/>
                      </a:lnTo>
                      <a:lnTo>
                        <a:pt x="6" y="18"/>
                      </a:lnTo>
                      <a:lnTo>
                        <a:pt x="12" y="24"/>
                      </a:lnTo>
                      <a:lnTo>
                        <a:pt x="24" y="36"/>
                      </a:lnTo>
                      <a:lnTo>
                        <a:pt x="36" y="36"/>
                      </a:lnTo>
                      <a:lnTo>
                        <a:pt x="42" y="36"/>
                      </a:lnTo>
                      <a:lnTo>
                        <a:pt x="42" y="30"/>
                      </a:lnTo>
                      <a:lnTo>
                        <a:pt x="36" y="24"/>
                      </a:lnTo>
                      <a:lnTo>
                        <a:pt x="30" y="12"/>
                      </a:lnTo>
                      <a:close/>
                    </a:path>
                  </a:pathLst>
                </a:custGeom>
                <a:solidFill>
                  <a:srgbClr val="FA8086"/>
                </a:solidFill>
                <a:ln w="9525">
                  <a:noFill/>
                  <a:round/>
                  <a:headEnd/>
                  <a:tailEnd/>
                </a:ln>
              </p:spPr>
              <p:txBody>
                <a:bodyPr tIns="91440" bIns="91440"/>
                <a:lstStyle/>
                <a:p>
                  <a:endParaRPr lang="en-US"/>
                </a:p>
              </p:txBody>
            </p:sp>
            <p:sp>
              <p:nvSpPr>
                <p:cNvPr id="13169" name="Freeform 615"/>
                <p:cNvSpPr>
                  <a:spLocks/>
                </p:cNvSpPr>
                <p:nvPr/>
              </p:nvSpPr>
              <p:spPr bwMode="auto">
                <a:xfrm>
                  <a:off x="4094" y="3089"/>
                  <a:ext cx="24" cy="24"/>
                </a:xfrm>
                <a:custGeom>
                  <a:avLst/>
                  <a:gdLst>
                    <a:gd name="T0" fmla="*/ 18 w 24"/>
                    <a:gd name="T1" fmla="*/ 0 h 24"/>
                    <a:gd name="T2" fmla="*/ 0 w 24"/>
                    <a:gd name="T3" fmla="*/ 18 h 24"/>
                    <a:gd name="T4" fmla="*/ 6 w 24"/>
                    <a:gd name="T5" fmla="*/ 24 h 24"/>
                    <a:gd name="T6" fmla="*/ 24 w 24"/>
                    <a:gd name="T7" fmla="*/ 6 h 24"/>
                    <a:gd name="T8" fmla="*/ 18 w 24"/>
                    <a:gd name="T9" fmla="*/ 0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18" y="0"/>
                      </a:moveTo>
                      <a:lnTo>
                        <a:pt x="0" y="18"/>
                      </a:lnTo>
                      <a:lnTo>
                        <a:pt x="6" y="24"/>
                      </a:lnTo>
                      <a:lnTo>
                        <a:pt x="24" y="6"/>
                      </a:lnTo>
                      <a:lnTo>
                        <a:pt x="18" y="0"/>
                      </a:lnTo>
                      <a:close/>
                    </a:path>
                  </a:pathLst>
                </a:custGeom>
                <a:solidFill>
                  <a:srgbClr val="FA8086"/>
                </a:solidFill>
                <a:ln w="9525">
                  <a:noFill/>
                  <a:round/>
                  <a:headEnd/>
                  <a:tailEnd/>
                </a:ln>
              </p:spPr>
              <p:txBody>
                <a:bodyPr tIns="91440" bIns="91440"/>
                <a:lstStyle/>
                <a:p>
                  <a:endParaRPr lang="en-US"/>
                </a:p>
              </p:txBody>
            </p:sp>
            <p:sp>
              <p:nvSpPr>
                <p:cNvPr id="13170" name="Line 616"/>
                <p:cNvSpPr>
                  <a:spLocks noChangeShapeType="1"/>
                </p:cNvSpPr>
                <p:nvPr/>
              </p:nvSpPr>
              <p:spPr bwMode="auto">
                <a:xfrm flipV="1">
                  <a:off x="4094" y="3107"/>
                  <a:ext cx="6" cy="6"/>
                </a:xfrm>
                <a:prstGeom prst="line">
                  <a:avLst/>
                </a:prstGeom>
                <a:noFill/>
                <a:ln w="19050">
                  <a:solidFill>
                    <a:srgbClr val="FA8086"/>
                  </a:solidFill>
                  <a:round/>
                  <a:headEnd/>
                  <a:tailEnd/>
                </a:ln>
              </p:spPr>
              <p:txBody>
                <a:bodyPr tIns="91440" bIns="91440"/>
                <a:lstStyle/>
                <a:p>
                  <a:endParaRPr lang="en-US"/>
                </a:p>
              </p:txBody>
            </p:sp>
            <p:sp>
              <p:nvSpPr>
                <p:cNvPr id="13171" name="Freeform 617"/>
                <p:cNvSpPr>
                  <a:spLocks/>
                </p:cNvSpPr>
                <p:nvPr/>
              </p:nvSpPr>
              <p:spPr bwMode="auto">
                <a:xfrm>
                  <a:off x="4130" y="3149"/>
                  <a:ext cx="48" cy="24"/>
                </a:xfrm>
                <a:custGeom>
                  <a:avLst/>
                  <a:gdLst>
                    <a:gd name="T0" fmla="*/ 24 w 48"/>
                    <a:gd name="T1" fmla="*/ 6 h 24"/>
                    <a:gd name="T2" fmla="*/ 12 w 48"/>
                    <a:gd name="T3" fmla="*/ 0 h 24"/>
                    <a:gd name="T4" fmla="*/ 6 w 48"/>
                    <a:gd name="T5" fmla="*/ 0 h 24"/>
                    <a:gd name="T6" fmla="*/ 0 w 48"/>
                    <a:gd name="T7" fmla="*/ 6 h 24"/>
                    <a:gd name="T8" fmla="*/ 0 w 48"/>
                    <a:gd name="T9" fmla="*/ 6 h 24"/>
                    <a:gd name="T10" fmla="*/ 0 w 48"/>
                    <a:gd name="T11" fmla="*/ 12 h 24"/>
                    <a:gd name="T12" fmla="*/ 6 w 48"/>
                    <a:gd name="T13" fmla="*/ 18 h 24"/>
                    <a:gd name="T14" fmla="*/ 18 w 48"/>
                    <a:gd name="T15" fmla="*/ 24 h 24"/>
                    <a:gd name="T16" fmla="*/ 18 w 48"/>
                    <a:gd name="T17" fmla="*/ 24 h 24"/>
                    <a:gd name="T18" fmla="*/ 30 w 48"/>
                    <a:gd name="T19" fmla="*/ 24 h 24"/>
                    <a:gd name="T20" fmla="*/ 42 w 48"/>
                    <a:gd name="T21" fmla="*/ 24 h 24"/>
                    <a:gd name="T22" fmla="*/ 48 w 48"/>
                    <a:gd name="T23" fmla="*/ 24 h 24"/>
                    <a:gd name="T24" fmla="*/ 48 w 48"/>
                    <a:gd name="T25" fmla="*/ 24 h 24"/>
                    <a:gd name="T26" fmla="*/ 42 w 48"/>
                    <a:gd name="T27" fmla="*/ 18 h 24"/>
                    <a:gd name="T28" fmla="*/ 36 w 48"/>
                    <a:gd name="T29" fmla="*/ 12 h 24"/>
                    <a:gd name="T30" fmla="*/ 24 w 48"/>
                    <a:gd name="T31" fmla="*/ 6 h 24"/>
                    <a:gd name="T32" fmla="*/ 24 w 48"/>
                    <a:gd name="T33" fmla="*/ 6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6"/>
                      </a:moveTo>
                      <a:lnTo>
                        <a:pt x="12" y="0"/>
                      </a:lnTo>
                      <a:lnTo>
                        <a:pt x="6" y="0"/>
                      </a:lnTo>
                      <a:lnTo>
                        <a:pt x="0" y="6"/>
                      </a:lnTo>
                      <a:lnTo>
                        <a:pt x="0" y="12"/>
                      </a:lnTo>
                      <a:lnTo>
                        <a:pt x="6" y="18"/>
                      </a:lnTo>
                      <a:lnTo>
                        <a:pt x="18" y="24"/>
                      </a:lnTo>
                      <a:lnTo>
                        <a:pt x="30" y="24"/>
                      </a:lnTo>
                      <a:lnTo>
                        <a:pt x="42" y="24"/>
                      </a:lnTo>
                      <a:lnTo>
                        <a:pt x="48" y="24"/>
                      </a:lnTo>
                      <a:lnTo>
                        <a:pt x="42" y="18"/>
                      </a:lnTo>
                      <a:lnTo>
                        <a:pt x="36" y="12"/>
                      </a:lnTo>
                      <a:lnTo>
                        <a:pt x="24" y="6"/>
                      </a:lnTo>
                      <a:close/>
                    </a:path>
                  </a:pathLst>
                </a:custGeom>
                <a:solidFill>
                  <a:srgbClr val="FA8086"/>
                </a:solidFill>
                <a:ln w="9525">
                  <a:noFill/>
                  <a:round/>
                  <a:headEnd/>
                  <a:tailEnd/>
                </a:ln>
              </p:spPr>
              <p:txBody>
                <a:bodyPr tIns="91440" bIns="91440"/>
                <a:lstStyle/>
                <a:p>
                  <a:endParaRPr lang="en-US"/>
                </a:p>
              </p:txBody>
            </p:sp>
            <p:sp>
              <p:nvSpPr>
                <p:cNvPr id="13172" name="Freeform 618"/>
                <p:cNvSpPr>
                  <a:spLocks/>
                </p:cNvSpPr>
                <p:nvPr/>
              </p:nvSpPr>
              <p:spPr bwMode="auto">
                <a:xfrm>
                  <a:off x="4154" y="3125"/>
                  <a:ext cx="18" cy="24"/>
                </a:xfrm>
                <a:custGeom>
                  <a:avLst/>
                  <a:gdLst>
                    <a:gd name="T0" fmla="*/ 12 w 18"/>
                    <a:gd name="T1" fmla="*/ 0 h 24"/>
                    <a:gd name="T2" fmla="*/ 0 w 18"/>
                    <a:gd name="T3" fmla="*/ 18 h 24"/>
                    <a:gd name="T4" fmla="*/ 12 w 18"/>
                    <a:gd name="T5" fmla="*/ 24 h 24"/>
                    <a:gd name="T6" fmla="*/ 18 w 18"/>
                    <a:gd name="T7" fmla="*/ 6 h 24"/>
                    <a:gd name="T8" fmla="*/ 12 w 18"/>
                    <a:gd name="T9" fmla="*/ 0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2" y="0"/>
                      </a:moveTo>
                      <a:lnTo>
                        <a:pt x="0" y="18"/>
                      </a:lnTo>
                      <a:lnTo>
                        <a:pt x="12" y="24"/>
                      </a:lnTo>
                      <a:lnTo>
                        <a:pt x="18" y="6"/>
                      </a:lnTo>
                      <a:lnTo>
                        <a:pt x="12" y="0"/>
                      </a:lnTo>
                      <a:close/>
                    </a:path>
                  </a:pathLst>
                </a:custGeom>
                <a:solidFill>
                  <a:srgbClr val="FA8086"/>
                </a:solidFill>
                <a:ln w="9525">
                  <a:noFill/>
                  <a:round/>
                  <a:headEnd/>
                  <a:tailEnd/>
                </a:ln>
              </p:spPr>
              <p:txBody>
                <a:bodyPr tIns="91440" bIns="91440"/>
                <a:lstStyle/>
                <a:p>
                  <a:endParaRPr lang="en-US"/>
                </a:p>
              </p:txBody>
            </p:sp>
            <p:sp>
              <p:nvSpPr>
                <p:cNvPr id="13173" name="Line 619"/>
                <p:cNvSpPr>
                  <a:spLocks noChangeShapeType="1"/>
                </p:cNvSpPr>
                <p:nvPr/>
              </p:nvSpPr>
              <p:spPr bwMode="auto">
                <a:xfrm flipV="1">
                  <a:off x="4154" y="3149"/>
                  <a:ext cx="6" cy="6"/>
                </a:xfrm>
                <a:prstGeom prst="line">
                  <a:avLst/>
                </a:prstGeom>
                <a:noFill/>
                <a:ln w="19050">
                  <a:solidFill>
                    <a:srgbClr val="FA8086"/>
                  </a:solidFill>
                  <a:round/>
                  <a:headEnd/>
                  <a:tailEnd/>
                </a:ln>
              </p:spPr>
              <p:txBody>
                <a:bodyPr tIns="91440" bIns="91440"/>
                <a:lstStyle/>
                <a:p>
                  <a:endParaRPr lang="en-US"/>
                </a:p>
              </p:txBody>
            </p:sp>
            <p:sp>
              <p:nvSpPr>
                <p:cNvPr id="13174" name="Freeform 620"/>
                <p:cNvSpPr>
                  <a:spLocks/>
                </p:cNvSpPr>
                <p:nvPr/>
              </p:nvSpPr>
              <p:spPr bwMode="auto">
                <a:xfrm>
                  <a:off x="4202" y="3167"/>
                  <a:ext cx="54" cy="24"/>
                </a:xfrm>
                <a:custGeom>
                  <a:avLst/>
                  <a:gdLst>
                    <a:gd name="T0" fmla="*/ 30 w 54"/>
                    <a:gd name="T1" fmla="*/ 0 h 24"/>
                    <a:gd name="T2" fmla="*/ 18 w 54"/>
                    <a:gd name="T3" fmla="*/ 0 h 24"/>
                    <a:gd name="T4" fmla="*/ 6 w 54"/>
                    <a:gd name="T5" fmla="*/ 6 h 24"/>
                    <a:gd name="T6" fmla="*/ 0 w 54"/>
                    <a:gd name="T7" fmla="*/ 12 h 24"/>
                    <a:gd name="T8" fmla="*/ 0 w 54"/>
                    <a:gd name="T9" fmla="*/ 12 h 24"/>
                    <a:gd name="T10" fmla="*/ 6 w 54"/>
                    <a:gd name="T11" fmla="*/ 18 h 24"/>
                    <a:gd name="T12" fmla="*/ 18 w 54"/>
                    <a:gd name="T13" fmla="*/ 18 h 24"/>
                    <a:gd name="T14" fmla="*/ 30 w 54"/>
                    <a:gd name="T15" fmla="*/ 24 h 24"/>
                    <a:gd name="T16" fmla="*/ 30 w 54"/>
                    <a:gd name="T17" fmla="*/ 24 h 24"/>
                    <a:gd name="T18" fmla="*/ 42 w 54"/>
                    <a:gd name="T19" fmla="*/ 18 h 24"/>
                    <a:gd name="T20" fmla="*/ 48 w 54"/>
                    <a:gd name="T21" fmla="*/ 18 h 24"/>
                    <a:gd name="T22" fmla="*/ 54 w 54"/>
                    <a:gd name="T23" fmla="*/ 12 h 24"/>
                    <a:gd name="T24" fmla="*/ 54 w 54"/>
                    <a:gd name="T25" fmla="*/ 12 h 24"/>
                    <a:gd name="T26" fmla="*/ 48 w 54"/>
                    <a:gd name="T27" fmla="*/ 6 h 24"/>
                    <a:gd name="T28" fmla="*/ 42 w 54"/>
                    <a:gd name="T29" fmla="*/ 0 h 24"/>
                    <a:gd name="T30" fmla="*/ 30 w 54"/>
                    <a:gd name="T31" fmla="*/ 0 h 24"/>
                    <a:gd name="T32" fmla="*/ 30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30" y="0"/>
                      </a:moveTo>
                      <a:lnTo>
                        <a:pt x="18" y="0"/>
                      </a:lnTo>
                      <a:lnTo>
                        <a:pt x="6" y="6"/>
                      </a:lnTo>
                      <a:lnTo>
                        <a:pt x="0" y="12"/>
                      </a:lnTo>
                      <a:lnTo>
                        <a:pt x="6" y="18"/>
                      </a:lnTo>
                      <a:lnTo>
                        <a:pt x="18" y="18"/>
                      </a:lnTo>
                      <a:lnTo>
                        <a:pt x="30" y="24"/>
                      </a:lnTo>
                      <a:lnTo>
                        <a:pt x="42" y="18"/>
                      </a:lnTo>
                      <a:lnTo>
                        <a:pt x="48" y="18"/>
                      </a:lnTo>
                      <a:lnTo>
                        <a:pt x="54" y="12"/>
                      </a:lnTo>
                      <a:lnTo>
                        <a:pt x="48" y="6"/>
                      </a:lnTo>
                      <a:lnTo>
                        <a:pt x="42" y="0"/>
                      </a:lnTo>
                      <a:lnTo>
                        <a:pt x="30" y="0"/>
                      </a:lnTo>
                      <a:close/>
                    </a:path>
                  </a:pathLst>
                </a:custGeom>
                <a:solidFill>
                  <a:srgbClr val="FA8086"/>
                </a:solidFill>
                <a:ln w="9525">
                  <a:noFill/>
                  <a:round/>
                  <a:headEnd/>
                  <a:tailEnd/>
                </a:ln>
              </p:spPr>
              <p:txBody>
                <a:bodyPr tIns="91440" bIns="91440"/>
                <a:lstStyle/>
                <a:p>
                  <a:endParaRPr lang="en-US"/>
                </a:p>
              </p:txBody>
            </p:sp>
            <p:sp>
              <p:nvSpPr>
                <p:cNvPr id="13175" name="Rectangle 621"/>
                <p:cNvSpPr>
                  <a:spLocks noChangeArrowheads="1"/>
                </p:cNvSpPr>
                <p:nvPr/>
              </p:nvSpPr>
              <p:spPr bwMode="auto">
                <a:xfrm>
                  <a:off x="4226" y="3143"/>
                  <a:ext cx="6" cy="18"/>
                </a:xfrm>
                <a:prstGeom prst="rect">
                  <a:avLst/>
                </a:prstGeom>
                <a:solidFill>
                  <a:srgbClr val="FA8086"/>
                </a:solidFill>
                <a:ln w="9525">
                  <a:noFill/>
                  <a:miter lim="800000"/>
                  <a:headEnd/>
                  <a:tailEnd/>
                </a:ln>
              </p:spPr>
              <p:txBody>
                <a:bodyPr tIns="91440" bIns="91440"/>
                <a:lstStyle/>
                <a:p>
                  <a:endParaRPr lang="en-US"/>
                </a:p>
              </p:txBody>
            </p:sp>
            <p:sp>
              <p:nvSpPr>
                <p:cNvPr id="13176" name="Line 622"/>
                <p:cNvSpPr>
                  <a:spLocks noChangeShapeType="1"/>
                </p:cNvSpPr>
                <p:nvPr/>
              </p:nvSpPr>
              <p:spPr bwMode="auto">
                <a:xfrm flipV="1">
                  <a:off x="4232" y="3161"/>
                  <a:ext cx="1" cy="6"/>
                </a:xfrm>
                <a:prstGeom prst="line">
                  <a:avLst/>
                </a:prstGeom>
                <a:noFill/>
                <a:ln w="19050">
                  <a:solidFill>
                    <a:srgbClr val="FA8086"/>
                  </a:solidFill>
                  <a:round/>
                  <a:headEnd/>
                  <a:tailEnd/>
                </a:ln>
              </p:spPr>
              <p:txBody>
                <a:bodyPr tIns="91440" bIns="91440"/>
                <a:lstStyle/>
                <a:p>
                  <a:endParaRPr lang="en-US"/>
                </a:p>
              </p:txBody>
            </p:sp>
            <p:sp>
              <p:nvSpPr>
                <p:cNvPr id="13177" name="Freeform 623"/>
                <p:cNvSpPr>
                  <a:spLocks/>
                </p:cNvSpPr>
                <p:nvPr/>
              </p:nvSpPr>
              <p:spPr bwMode="auto">
                <a:xfrm>
                  <a:off x="4286" y="3149"/>
                  <a:ext cx="48" cy="30"/>
                </a:xfrm>
                <a:custGeom>
                  <a:avLst/>
                  <a:gdLst>
                    <a:gd name="T0" fmla="*/ 18 w 48"/>
                    <a:gd name="T1" fmla="*/ 6 h 30"/>
                    <a:gd name="T2" fmla="*/ 6 w 48"/>
                    <a:gd name="T3" fmla="*/ 12 h 30"/>
                    <a:gd name="T4" fmla="*/ 0 w 48"/>
                    <a:gd name="T5" fmla="*/ 18 h 30"/>
                    <a:gd name="T6" fmla="*/ 0 w 48"/>
                    <a:gd name="T7" fmla="*/ 24 h 30"/>
                    <a:gd name="T8" fmla="*/ 0 w 48"/>
                    <a:gd name="T9" fmla="*/ 24 h 30"/>
                    <a:gd name="T10" fmla="*/ 6 w 48"/>
                    <a:gd name="T11" fmla="*/ 30 h 30"/>
                    <a:gd name="T12" fmla="*/ 12 w 48"/>
                    <a:gd name="T13" fmla="*/ 30 h 30"/>
                    <a:gd name="T14" fmla="*/ 30 w 48"/>
                    <a:gd name="T15" fmla="*/ 24 h 30"/>
                    <a:gd name="T16" fmla="*/ 30 w 48"/>
                    <a:gd name="T17" fmla="*/ 24 h 30"/>
                    <a:gd name="T18" fmla="*/ 36 w 48"/>
                    <a:gd name="T19" fmla="*/ 18 h 30"/>
                    <a:gd name="T20" fmla="*/ 48 w 48"/>
                    <a:gd name="T21" fmla="*/ 12 h 30"/>
                    <a:gd name="T22" fmla="*/ 48 w 48"/>
                    <a:gd name="T23" fmla="*/ 6 h 30"/>
                    <a:gd name="T24" fmla="*/ 48 w 48"/>
                    <a:gd name="T25" fmla="*/ 6 h 30"/>
                    <a:gd name="T26" fmla="*/ 42 w 48"/>
                    <a:gd name="T27" fmla="*/ 0 h 30"/>
                    <a:gd name="T28" fmla="*/ 30 w 48"/>
                    <a:gd name="T29" fmla="*/ 0 h 30"/>
                    <a:gd name="T30" fmla="*/ 18 w 48"/>
                    <a:gd name="T31" fmla="*/ 6 h 30"/>
                    <a:gd name="T32" fmla="*/ 18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6"/>
                      </a:moveTo>
                      <a:lnTo>
                        <a:pt x="6" y="12"/>
                      </a:lnTo>
                      <a:lnTo>
                        <a:pt x="0" y="18"/>
                      </a:lnTo>
                      <a:lnTo>
                        <a:pt x="0" y="24"/>
                      </a:lnTo>
                      <a:lnTo>
                        <a:pt x="6" y="30"/>
                      </a:lnTo>
                      <a:lnTo>
                        <a:pt x="12" y="30"/>
                      </a:lnTo>
                      <a:lnTo>
                        <a:pt x="30" y="24"/>
                      </a:lnTo>
                      <a:lnTo>
                        <a:pt x="36" y="18"/>
                      </a:lnTo>
                      <a:lnTo>
                        <a:pt x="48" y="12"/>
                      </a:lnTo>
                      <a:lnTo>
                        <a:pt x="48" y="6"/>
                      </a:lnTo>
                      <a:lnTo>
                        <a:pt x="42" y="0"/>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13178" name="Freeform 624"/>
                <p:cNvSpPr>
                  <a:spLocks/>
                </p:cNvSpPr>
                <p:nvPr/>
              </p:nvSpPr>
              <p:spPr bwMode="auto">
                <a:xfrm>
                  <a:off x="4292" y="3125"/>
                  <a:ext cx="12" cy="24"/>
                </a:xfrm>
                <a:custGeom>
                  <a:avLst/>
                  <a:gdLst>
                    <a:gd name="T0" fmla="*/ 0 w 12"/>
                    <a:gd name="T1" fmla="*/ 6 h 24"/>
                    <a:gd name="T2" fmla="*/ 6 w 12"/>
                    <a:gd name="T3" fmla="*/ 24 h 24"/>
                    <a:gd name="T4" fmla="*/ 12 w 12"/>
                    <a:gd name="T5" fmla="*/ 18 h 24"/>
                    <a:gd name="T6" fmla="*/ 6 w 12"/>
                    <a:gd name="T7" fmla="*/ 0 h 24"/>
                    <a:gd name="T8" fmla="*/ 0 w 12"/>
                    <a:gd name="T9" fmla="*/ 6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0" y="6"/>
                      </a:moveTo>
                      <a:lnTo>
                        <a:pt x="6" y="24"/>
                      </a:lnTo>
                      <a:lnTo>
                        <a:pt x="12" y="18"/>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13179" name="Line 625"/>
                <p:cNvSpPr>
                  <a:spLocks noChangeShapeType="1"/>
                </p:cNvSpPr>
                <p:nvPr/>
              </p:nvSpPr>
              <p:spPr bwMode="auto">
                <a:xfrm flipV="1">
                  <a:off x="4304" y="3149"/>
                  <a:ext cx="1" cy="6"/>
                </a:xfrm>
                <a:prstGeom prst="line">
                  <a:avLst/>
                </a:prstGeom>
                <a:noFill/>
                <a:ln w="19050">
                  <a:solidFill>
                    <a:srgbClr val="FA8086"/>
                  </a:solidFill>
                  <a:round/>
                  <a:headEnd/>
                  <a:tailEnd/>
                </a:ln>
              </p:spPr>
              <p:txBody>
                <a:bodyPr tIns="91440" bIns="91440"/>
                <a:lstStyle/>
                <a:p>
                  <a:endParaRPr lang="en-US"/>
                </a:p>
              </p:txBody>
            </p:sp>
            <p:sp>
              <p:nvSpPr>
                <p:cNvPr id="13180" name="Freeform 626"/>
                <p:cNvSpPr>
                  <a:spLocks/>
                </p:cNvSpPr>
                <p:nvPr/>
              </p:nvSpPr>
              <p:spPr bwMode="auto">
                <a:xfrm>
                  <a:off x="4358" y="3101"/>
                  <a:ext cx="36" cy="42"/>
                </a:xfrm>
                <a:custGeom>
                  <a:avLst/>
                  <a:gdLst>
                    <a:gd name="T0" fmla="*/ 12 w 36"/>
                    <a:gd name="T1" fmla="*/ 12 h 42"/>
                    <a:gd name="T2" fmla="*/ 0 w 36"/>
                    <a:gd name="T3" fmla="*/ 24 h 42"/>
                    <a:gd name="T4" fmla="*/ 0 w 36"/>
                    <a:gd name="T5" fmla="*/ 30 h 42"/>
                    <a:gd name="T6" fmla="*/ 0 w 36"/>
                    <a:gd name="T7" fmla="*/ 36 h 42"/>
                    <a:gd name="T8" fmla="*/ 0 w 36"/>
                    <a:gd name="T9" fmla="*/ 36 h 42"/>
                    <a:gd name="T10" fmla="*/ 6 w 36"/>
                    <a:gd name="T11" fmla="*/ 42 h 42"/>
                    <a:gd name="T12" fmla="*/ 18 w 36"/>
                    <a:gd name="T13" fmla="*/ 36 h 42"/>
                    <a:gd name="T14" fmla="*/ 24 w 36"/>
                    <a:gd name="T15" fmla="*/ 30 h 42"/>
                    <a:gd name="T16" fmla="*/ 24 w 36"/>
                    <a:gd name="T17" fmla="*/ 30 h 42"/>
                    <a:gd name="T18" fmla="*/ 36 w 36"/>
                    <a:gd name="T19" fmla="*/ 18 h 42"/>
                    <a:gd name="T20" fmla="*/ 36 w 36"/>
                    <a:gd name="T21" fmla="*/ 12 h 42"/>
                    <a:gd name="T22" fmla="*/ 36 w 36"/>
                    <a:gd name="T23" fmla="*/ 6 h 42"/>
                    <a:gd name="T24" fmla="*/ 36 w 36"/>
                    <a:gd name="T25" fmla="*/ 6 h 42"/>
                    <a:gd name="T26" fmla="*/ 30 w 36"/>
                    <a:gd name="T27" fmla="*/ 0 h 42"/>
                    <a:gd name="T28" fmla="*/ 18 w 36"/>
                    <a:gd name="T29" fmla="*/ 6 h 42"/>
                    <a:gd name="T30" fmla="*/ 12 w 36"/>
                    <a:gd name="T31" fmla="*/ 12 h 42"/>
                    <a:gd name="T32" fmla="*/ 12 w 36"/>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2" y="12"/>
                      </a:moveTo>
                      <a:lnTo>
                        <a:pt x="0" y="24"/>
                      </a:lnTo>
                      <a:lnTo>
                        <a:pt x="0" y="30"/>
                      </a:lnTo>
                      <a:lnTo>
                        <a:pt x="0" y="36"/>
                      </a:lnTo>
                      <a:lnTo>
                        <a:pt x="6" y="42"/>
                      </a:lnTo>
                      <a:lnTo>
                        <a:pt x="18" y="36"/>
                      </a:lnTo>
                      <a:lnTo>
                        <a:pt x="24" y="30"/>
                      </a:lnTo>
                      <a:lnTo>
                        <a:pt x="36" y="18"/>
                      </a:lnTo>
                      <a:lnTo>
                        <a:pt x="36" y="12"/>
                      </a:lnTo>
                      <a:lnTo>
                        <a:pt x="36" y="6"/>
                      </a:lnTo>
                      <a:lnTo>
                        <a:pt x="30" y="0"/>
                      </a:lnTo>
                      <a:lnTo>
                        <a:pt x="18" y="6"/>
                      </a:lnTo>
                      <a:lnTo>
                        <a:pt x="12" y="12"/>
                      </a:lnTo>
                      <a:close/>
                    </a:path>
                  </a:pathLst>
                </a:custGeom>
                <a:solidFill>
                  <a:srgbClr val="FA8086"/>
                </a:solidFill>
                <a:ln w="9525">
                  <a:noFill/>
                  <a:round/>
                  <a:headEnd/>
                  <a:tailEnd/>
                </a:ln>
              </p:spPr>
              <p:txBody>
                <a:bodyPr tIns="91440" bIns="91440"/>
                <a:lstStyle/>
                <a:p>
                  <a:endParaRPr lang="en-US"/>
                </a:p>
              </p:txBody>
            </p:sp>
            <p:sp>
              <p:nvSpPr>
                <p:cNvPr id="13181" name="Freeform 627"/>
                <p:cNvSpPr>
                  <a:spLocks/>
                </p:cNvSpPr>
                <p:nvPr/>
              </p:nvSpPr>
              <p:spPr bwMode="auto">
                <a:xfrm>
                  <a:off x="4346" y="3095"/>
                  <a:ext cx="18" cy="18"/>
                </a:xfrm>
                <a:custGeom>
                  <a:avLst/>
                  <a:gdLst>
                    <a:gd name="T0" fmla="*/ 0 w 18"/>
                    <a:gd name="T1" fmla="*/ 6 h 18"/>
                    <a:gd name="T2" fmla="*/ 12 w 18"/>
                    <a:gd name="T3" fmla="*/ 18 h 18"/>
                    <a:gd name="T4" fmla="*/ 18 w 18"/>
                    <a:gd name="T5" fmla="*/ 12 h 18"/>
                    <a:gd name="T6" fmla="*/ 6 w 18"/>
                    <a:gd name="T7" fmla="*/ 0 h 18"/>
                    <a:gd name="T8" fmla="*/ 0 w 18"/>
                    <a:gd name="T9" fmla="*/ 6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6"/>
                      </a:moveTo>
                      <a:lnTo>
                        <a:pt x="12" y="18"/>
                      </a:lnTo>
                      <a:lnTo>
                        <a:pt x="18" y="12"/>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13182" name="Line 628"/>
                <p:cNvSpPr>
                  <a:spLocks noChangeShapeType="1"/>
                </p:cNvSpPr>
                <p:nvPr/>
              </p:nvSpPr>
              <p:spPr bwMode="auto">
                <a:xfrm flipH="1" flipV="1">
                  <a:off x="4364" y="3107"/>
                  <a:ext cx="6" cy="6"/>
                </a:xfrm>
                <a:prstGeom prst="line">
                  <a:avLst/>
                </a:prstGeom>
                <a:noFill/>
                <a:ln w="19050">
                  <a:solidFill>
                    <a:srgbClr val="FA8086"/>
                  </a:solidFill>
                  <a:round/>
                  <a:headEnd/>
                  <a:tailEnd/>
                </a:ln>
              </p:spPr>
              <p:txBody>
                <a:bodyPr tIns="91440" bIns="91440"/>
                <a:lstStyle/>
                <a:p>
                  <a:endParaRPr lang="en-US"/>
                </a:p>
              </p:txBody>
            </p:sp>
            <p:sp>
              <p:nvSpPr>
                <p:cNvPr id="13183" name="Freeform 629"/>
                <p:cNvSpPr>
                  <a:spLocks/>
                </p:cNvSpPr>
                <p:nvPr/>
              </p:nvSpPr>
              <p:spPr bwMode="auto">
                <a:xfrm>
                  <a:off x="4406" y="3035"/>
                  <a:ext cx="30" cy="48"/>
                </a:xfrm>
                <a:custGeom>
                  <a:avLst/>
                  <a:gdLst>
                    <a:gd name="T0" fmla="*/ 6 w 30"/>
                    <a:gd name="T1" fmla="*/ 18 h 48"/>
                    <a:gd name="T2" fmla="*/ 0 w 30"/>
                    <a:gd name="T3" fmla="*/ 30 h 48"/>
                    <a:gd name="T4" fmla="*/ 0 w 30"/>
                    <a:gd name="T5" fmla="*/ 42 h 48"/>
                    <a:gd name="T6" fmla="*/ 6 w 30"/>
                    <a:gd name="T7" fmla="*/ 48 h 48"/>
                    <a:gd name="T8" fmla="*/ 6 w 30"/>
                    <a:gd name="T9" fmla="*/ 48 h 48"/>
                    <a:gd name="T10" fmla="*/ 12 w 30"/>
                    <a:gd name="T11" fmla="*/ 42 h 48"/>
                    <a:gd name="T12" fmla="*/ 18 w 30"/>
                    <a:gd name="T13" fmla="*/ 36 h 48"/>
                    <a:gd name="T14" fmla="*/ 24 w 30"/>
                    <a:gd name="T15" fmla="*/ 30 h 48"/>
                    <a:gd name="T16" fmla="*/ 24 w 30"/>
                    <a:gd name="T17" fmla="*/ 30 h 48"/>
                    <a:gd name="T18" fmla="*/ 30 w 30"/>
                    <a:gd name="T19" fmla="*/ 18 h 48"/>
                    <a:gd name="T20" fmla="*/ 30 w 30"/>
                    <a:gd name="T21" fmla="*/ 6 h 48"/>
                    <a:gd name="T22" fmla="*/ 24 w 30"/>
                    <a:gd name="T23" fmla="*/ 0 h 48"/>
                    <a:gd name="T24" fmla="*/ 24 w 30"/>
                    <a:gd name="T25" fmla="*/ 0 h 48"/>
                    <a:gd name="T26" fmla="*/ 18 w 30"/>
                    <a:gd name="T27" fmla="*/ 0 h 48"/>
                    <a:gd name="T28" fmla="*/ 12 w 30"/>
                    <a:gd name="T29" fmla="*/ 6 h 48"/>
                    <a:gd name="T30" fmla="*/ 6 w 30"/>
                    <a:gd name="T31" fmla="*/ 18 h 48"/>
                    <a:gd name="T32" fmla="*/ 6 w 30"/>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6" y="18"/>
                      </a:moveTo>
                      <a:lnTo>
                        <a:pt x="0" y="30"/>
                      </a:lnTo>
                      <a:lnTo>
                        <a:pt x="0" y="42"/>
                      </a:lnTo>
                      <a:lnTo>
                        <a:pt x="6" y="48"/>
                      </a:lnTo>
                      <a:lnTo>
                        <a:pt x="12" y="42"/>
                      </a:lnTo>
                      <a:lnTo>
                        <a:pt x="18" y="36"/>
                      </a:lnTo>
                      <a:lnTo>
                        <a:pt x="24" y="30"/>
                      </a:lnTo>
                      <a:lnTo>
                        <a:pt x="30" y="18"/>
                      </a:lnTo>
                      <a:lnTo>
                        <a:pt x="30" y="6"/>
                      </a:lnTo>
                      <a:lnTo>
                        <a:pt x="24" y="0"/>
                      </a:lnTo>
                      <a:lnTo>
                        <a:pt x="18" y="0"/>
                      </a:lnTo>
                      <a:lnTo>
                        <a:pt x="12" y="6"/>
                      </a:lnTo>
                      <a:lnTo>
                        <a:pt x="6" y="18"/>
                      </a:lnTo>
                      <a:close/>
                    </a:path>
                  </a:pathLst>
                </a:custGeom>
                <a:solidFill>
                  <a:srgbClr val="FA8086"/>
                </a:solidFill>
                <a:ln w="9525">
                  <a:noFill/>
                  <a:round/>
                  <a:headEnd/>
                  <a:tailEnd/>
                </a:ln>
              </p:spPr>
              <p:txBody>
                <a:bodyPr tIns="91440" bIns="91440"/>
                <a:lstStyle/>
                <a:p>
                  <a:endParaRPr lang="en-US"/>
                </a:p>
              </p:txBody>
            </p:sp>
            <p:sp>
              <p:nvSpPr>
                <p:cNvPr id="13184" name="Freeform 630"/>
                <p:cNvSpPr>
                  <a:spLocks/>
                </p:cNvSpPr>
                <p:nvPr/>
              </p:nvSpPr>
              <p:spPr bwMode="auto">
                <a:xfrm>
                  <a:off x="4382" y="3041"/>
                  <a:ext cx="24" cy="12"/>
                </a:xfrm>
                <a:custGeom>
                  <a:avLst/>
                  <a:gdLst>
                    <a:gd name="T0" fmla="*/ 0 w 24"/>
                    <a:gd name="T1" fmla="*/ 6 h 12"/>
                    <a:gd name="T2" fmla="*/ 18 w 24"/>
                    <a:gd name="T3" fmla="*/ 12 h 12"/>
                    <a:gd name="T4" fmla="*/ 24 w 24"/>
                    <a:gd name="T5" fmla="*/ 6 h 12"/>
                    <a:gd name="T6" fmla="*/ 6 w 24"/>
                    <a:gd name="T7" fmla="*/ 0 h 12"/>
                    <a:gd name="T8" fmla="*/ 0 w 24"/>
                    <a:gd name="T9" fmla="*/ 6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6"/>
                      </a:moveTo>
                      <a:lnTo>
                        <a:pt x="18" y="12"/>
                      </a:lnTo>
                      <a:lnTo>
                        <a:pt x="24" y="6"/>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13185" name="Line 631"/>
                <p:cNvSpPr>
                  <a:spLocks noChangeShapeType="1"/>
                </p:cNvSpPr>
                <p:nvPr/>
              </p:nvSpPr>
              <p:spPr bwMode="auto">
                <a:xfrm flipH="1">
                  <a:off x="4406" y="3053"/>
                  <a:ext cx="6" cy="1"/>
                </a:xfrm>
                <a:prstGeom prst="line">
                  <a:avLst/>
                </a:prstGeom>
                <a:noFill/>
                <a:ln w="19050">
                  <a:solidFill>
                    <a:srgbClr val="FA8086"/>
                  </a:solidFill>
                  <a:round/>
                  <a:headEnd/>
                  <a:tailEnd/>
                </a:ln>
              </p:spPr>
              <p:txBody>
                <a:bodyPr tIns="91440" bIns="91440"/>
                <a:lstStyle/>
                <a:p>
                  <a:endParaRPr lang="en-US"/>
                </a:p>
              </p:txBody>
            </p:sp>
            <p:sp>
              <p:nvSpPr>
                <p:cNvPr id="13186" name="Freeform 632"/>
                <p:cNvSpPr>
                  <a:spLocks/>
                </p:cNvSpPr>
                <p:nvPr/>
              </p:nvSpPr>
              <p:spPr bwMode="auto">
                <a:xfrm>
                  <a:off x="4424" y="2957"/>
                  <a:ext cx="24" cy="54"/>
                </a:xfrm>
                <a:custGeom>
                  <a:avLst/>
                  <a:gdLst>
                    <a:gd name="T0" fmla="*/ 0 w 24"/>
                    <a:gd name="T1" fmla="*/ 24 h 54"/>
                    <a:gd name="T2" fmla="*/ 6 w 24"/>
                    <a:gd name="T3" fmla="*/ 42 h 54"/>
                    <a:gd name="T4" fmla="*/ 6 w 24"/>
                    <a:gd name="T5" fmla="*/ 48 h 54"/>
                    <a:gd name="T6" fmla="*/ 12 w 24"/>
                    <a:gd name="T7" fmla="*/ 54 h 54"/>
                    <a:gd name="T8" fmla="*/ 12 w 24"/>
                    <a:gd name="T9" fmla="*/ 54 h 54"/>
                    <a:gd name="T10" fmla="*/ 18 w 24"/>
                    <a:gd name="T11" fmla="*/ 48 h 54"/>
                    <a:gd name="T12" fmla="*/ 24 w 24"/>
                    <a:gd name="T13" fmla="*/ 42 h 54"/>
                    <a:gd name="T14" fmla="*/ 24 w 24"/>
                    <a:gd name="T15" fmla="*/ 24 h 54"/>
                    <a:gd name="T16" fmla="*/ 24 w 24"/>
                    <a:gd name="T17" fmla="*/ 24 h 54"/>
                    <a:gd name="T18" fmla="*/ 24 w 24"/>
                    <a:gd name="T19" fmla="*/ 12 h 54"/>
                    <a:gd name="T20" fmla="*/ 18 w 24"/>
                    <a:gd name="T21" fmla="*/ 6 h 54"/>
                    <a:gd name="T22" fmla="*/ 12 w 24"/>
                    <a:gd name="T23" fmla="*/ 0 h 54"/>
                    <a:gd name="T24" fmla="*/ 12 w 24"/>
                    <a:gd name="T25" fmla="*/ 0 h 54"/>
                    <a:gd name="T26" fmla="*/ 6 w 24"/>
                    <a:gd name="T27" fmla="*/ 6 h 54"/>
                    <a:gd name="T28" fmla="*/ 6 w 24"/>
                    <a:gd name="T29" fmla="*/ 12 h 54"/>
                    <a:gd name="T30" fmla="*/ 0 w 24"/>
                    <a:gd name="T31" fmla="*/ 24 h 54"/>
                    <a:gd name="T32" fmla="*/ 0 w 24"/>
                    <a:gd name="T33" fmla="*/ 2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54"/>
                    <a:gd name="T53" fmla="*/ 24 w 24"/>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54">
                      <a:moveTo>
                        <a:pt x="0" y="24"/>
                      </a:moveTo>
                      <a:lnTo>
                        <a:pt x="6" y="42"/>
                      </a:lnTo>
                      <a:lnTo>
                        <a:pt x="6" y="48"/>
                      </a:lnTo>
                      <a:lnTo>
                        <a:pt x="12" y="54"/>
                      </a:lnTo>
                      <a:lnTo>
                        <a:pt x="18" y="48"/>
                      </a:lnTo>
                      <a:lnTo>
                        <a:pt x="24" y="42"/>
                      </a:lnTo>
                      <a:lnTo>
                        <a:pt x="24" y="24"/>
                      </a:lnTo>
                      <a:lnTo>
                        <a:pt x="24" y="12"/>
                      </a:lnTo>
                      <a:lnTo>
                        <a:pt x="18" y="6"/>
                      </a:lnTo>
                      <a:lnTo>
                        <a:pt x="12" y="0"/>
                      </a:lnTo>
                      <a:lnTo>
                        <a:pt x="6" y="6"/>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13187" name="Rectangle 633"/>
                <p:cNvSpPr>
                  <a:spLocks noChangeArrowheads="1"/>
                </p:cNvSpPr>
                <p:nvPr/>
              </p:nvSpPr>
              <p:spPr bwMode="auto">
                <a:xfrm>
                  <a:off x="4400" y="2981"/>
                  <a:ext cx="18" cy="6"/>
                </a:xfrm>
                <a:prstGeom prst="rect">
                  <a:avLst/>
                </a:prstGeom>
                <a:solidFill>
                  <a:srgbClr val="FA8086"/>
                </a:solidFill>
                <a:ln w="9525">
                  <a:noFill/>
                  <a:miter lim="800000"/>
                  <a:headEnd/>
                  <a:tailEnd/>
                </a:ln>
              </p:spPr>
              <p:txBody>
                <a:bodyPr tIns="91440" bIns="91440"/>
                <a:lstStyle/>
                <a:p>
                  <a:endParaRPr lang="en-US"/>
                </a:p>
              </p:txBody>
            </p:sp>
            <p:sp>
              <p:nvSpPr>
                <p:cNvPr id="13188" name="Line 634"/>
                <p:cNvSpPr>
                  <a:spLocks noChangeShapeType="1"/>
                </p:cNvSpPr>
                <p:nvPr/>
              </p:nvSpPr>
              <p:spPr bwMode="auto">
                <a:xfrm flipH="1">
                  <a:off x="4418" y="2981"/>
                  <a:ext cx="6" cy="1"/>
                </a:xfrm>
                <a:prstGeom prst="line">
                  <a:avLst/>
                </a:prstGeom>
                <a:noFill/>
                <a:ln w="19050">
                  <a:solidFill>
                    <a:srgbClr val="FA8086"/>
                  </a:solidFill>
                  <a:round/>
                  <a:headEnd/>
                  <a:tailEnd/>
                </a:ln>
              </p:spPr>
              <p:txBody>
                <a:bodyPr tIns="91440" bIns="91440"/>
                <a:lstStyle/>
                <a:p>
                  <a:endParaRPr lang="en-US"/>
                </a:p>
              </p:txBody>
            </p:sp>
            <p:sp>
              <p:nvSpPr>
                <p:cNvPr id="13189" name="Freeform 635"/>
                <p:cNvSpPr>
                  <a:spLocks/>
                </p:cNvSpPr>
                <p:nvPr/>
              </p:nvSpPr>
              <p:spPr bwMode="auto">
                <a:xfrm>
                  <a:off x="4406" y="2885"/>
                  <a:ext cx="30" cy="48"/>
                </a:xfrm>
                <a:custGeom>
                  <a:avLst/>
                  <a:gdLst>
                    <a:gd name="T0" fmla="*/ 6 w 30"/>
                    <a:gd name="T1" fmla="*/ 30 h 48"/>
                    <a:gd name="T2" fmla="*/ 12 w 30"/>
                    <a:gd name="T3" fmla="*/ 36 h 48"/>
                    <a:gd name="T4" fmla="*/ 18 w 30"/>
                    <a:gd name="T5" fmla="*/ 48 h 48"/>
                    <a:gd name="T6" fmla="*/ 24 w 30"/>
                    <a:gd name="T7" fmla="*/ 48 h 48"/>
                    <a:gd name="T8" fmla="*/ 24 w 30"/>
                    <a:gd name="T9" fmla="*/ 48 h 48"/>
                    <a:gd name="T10" fmla="*/ 30 w 30"/>
                    <a:gd name="T11" fmla="*/ 42 h 48"/>
                    <a:gd name="T12" fmla="*/ 30 w 30"/>
                    <a:gd name="T13" fmla="*/ 30 h 48"/>
                    <a:gd name="T14" fmla="*/ 24 w 30"/>
                    <a:gd name="T15" fmla="*/ 18 h 48"/>
                    <a:gd name="T16" fmla="*/ 24 w 30"/>
                    <a:gd name="T17" fmla="*/ 18 h 48"/>
                    <a:gd name="T18" fmla="*/ 18 w 30"/>
                    <a:gd name="T19" fmla="*/ 12 h 48"/>
                    <a:gd name="T20" fmla="*/ 12 w 30"/>
                    <a:gd name="T21" fmla="*/ 0 h 48"/>
                    <a:gd name="T22" fmla="*/ 6 w 30"/>
                    <a:gd name="T23" fmla="*/ 0 h 48"/>
                    <a:gd name="T24" fmla="*/ 6 w 30"/>
                    <a:gd name="T25" fmla="*/ 0 h 48"/>
                    <a:gd name="T26" fmla="*/ 0 w 30"/>
                    <a:gd name="T27" fmla="*/ 6 h 48"/>
                    <a:gd name="T28" fmla="*/ 0 w 30"/>
                    <a:gd name="T29" fmla="*/ 18 h 48"/>
                    <a:gd name="T30" fmla="*/ 6 w 30"/>
                    <a:gd name="T31" fmla="*/ 30 h 48"/>
                    <a:gd name="T32" fmla="*/ 6 w 30"/>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6" y="30"/>
                      </a:moveTo>
                      <a:lnTo>
                        <a:pt x="12" y="36"/>
                      </a:lnTo>
                      <a:lnTo>
                        <a:pt x="18" y="48"/>
                      </a:lnTo>
                      <a:lnTo>
                        <a:pt x="24" y="48"/>
                      </a:lnTo>
                      <a:lnTo>
                        <a:pt x="30" y="42"/>
                      </a:lnTo>
                      <a:lnTo>
                        <a:pt x="30" y="30"/>
                      </a:lnTo>
                      <a:lnTo>
                        <a:pt x="24" y="18"/>
                      </a:lnTo>
                      <a:lnTo>
                        <a:pt x="18" y="12"/>
                      </a:lnTo>
                      <a:lnTo>
                        <a:pt x="12" y="0"/>
                      </a:lnTo>
                      <a:lnTo>
                        <a:pt x="6" y="0"/>
                      </a:lnTo>
                      <a:lnTo>
                        <a:pt x="0"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13190" name="Freeform 636"/>
                <p:cNvSpPr>
                  <a:spLocks/>
                </p:cNvSpPr>
                <p:nvPr/>
              </p:nvSpPr>
              <p:spPr bwMode="auto">
                <a:xfrm>
                  <a:off x="4382" y="2915"/>
                  <a:ext cx="24" cy="12"/>
                </a:xfrm>
                <a:custGeom>
                  <a:avLst/>
                  <a:gdLst>
                    <a:gd name="T0" fmla="*/ 6 w 24"/>
                    <a:gd name="T1" fmla="*/ 12 h 12"/>
                    <a:gd name="T2" fmla="*/ 24 w 24"/>
                    <a:gd name="T3" fmla="*/ 6 h 12"/>
                    <a:gd name="T4" fmla="*/ 18 w 24"/>
                    <a:gd name="T5" fmla="*/ 0 h 12"/>
                    <a:gd name="T6" fmla="*/ 0 w 24"/>
                    <a:gd name="T7" fmla="*/ 6 h 12"/>
                    <a:gd name="T8" fmla="*/ 6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6" y="12"/>
                      </a:moveTo>
                      <a:lnTo>
                        <a:pt x="24" y="6"/>
                      </a:lnTo>
                      <a:lnTo>
                        <a:pt x="18" y="0"/>
                      </a:lnTo>
                      <a:lnTo>
                        <a:pt x="0" y="6"/>
                      </a:lnTo>
                      <a:lnTo>
                        <a:pt x="6" y="12"/>
                      </a:lnTo>
                      <a:close/>
                    </a:path>
                  </a:pathLst>
                </a:custGeom>
                <a:solidFill>
                  <a:srgbClr val="FA8086"/>
                </a:solidFill>
                <a:ln w="9525">
                  <a:noFill/>
                  <a:round/>
                  <a:headEnd/>
                  <a:tailEnd/>
                </a:ln>
              </p:spPr>
              <p:txBody>
                <a:bodyPr tIns="91440" bIns="91440"/>
                <a:lstStyle/>
                <a:p>
                  <a:endParaRPr lang="en-US"/>
                </a:p>
              </p:txBody>
            </p:sp>
            <p:sp>
              <p:nvSpPr>
                <p:cNvPr id="13191" name="Line 637"/>
                <p:cNvSpPr>
                  <a:spLocks noChangeShapeType="1"/>
                </p:cNvSpPr>
                <p:nvPr/>
              </p:nvSpPr>
              <p:spPr bwMode="auto">
                <a:xfrm flipH="1">
                  <a:off x="4406" y="2915"/>
                  <a:ext cx="6" cy="1"/>
                </a:xfrm>
                <a:prstGeom prst="line">
                  <a:avLst/>
                </a:prstGeom>
                <a:noFill/>
                <a:ln w="19050">
                  <a:solidFill>
                    <a:srgbClr val="FA8086"/>
                  </a:solidFill>
                  <a:round/>
                  <a:headEnd/>
                  <a:tailEnd/>
                </a:ln>
              </p:spPr>
              <p:txBody>
                <a:bodyPr tIns="91440" bIns="91440"/>
                <a:lstStyle/>
                <a:p>
                  <a:endParaRPr lang="en-US"/>
                </a:p>
              </p:txBody>
            </p:sp>
            <p:sp>
              <p:nvSpPr>
                <p:cNvPr id="13192" name="Freeform 638"/>
                <p:cNvSpPr>
                  <a:spLocks/>
                </p:cNvSpPr>
                <p:nvPr/>
              </p:nvSpPr>
              <p:spPr bwMode="auto">
                <a:xfrm>
                  <a:off x="4358" y="2825"/>
                  <a:ext cx="36" cy="42"/>
                </a:xfrm>
                <a:custGeom>
                  <a:avLst/>
                  <a:gdLst>
                    <a:gd name="T0" fmla="*/ 12 w 36"/>
                    <a:gd name="T1" fmla="*/ 30 h 42"/>
                    <a:gd name="T2" fmla="*/ 24 w 36"/>
                    <a:gd name="T3" fmla="*/ 36 h 42"/>
                    <a:gd name="T4" fmla="*/ 30 w 36"/>
                    <a:gd name="T5" fmla="*/ 42 h 42"/>
                    <a:gd name="T6" fmla="*/ 36 w 36"/>
                    <a:gd name="T7" fmla="*/ 36 h 42"/>
                    <a:gd name="T8" fmla="*/ 36 w 36"/>
                    <a:gd name="T9" fmla="*/ 36 h 42"/>
                    <a:gd name="T10" fmla="*/ 36 w 36"/>
                    <a:gd name="T11" fmla="*/ 30 h 42"/>
                    <a:gd name="T12" fmla="*/ 36 w 36"/>
                    <a:gd name="T13" fmla="*/ 24 h 42"/>
                    <a:gd name="T14" fmla="*/ 24 w 36"/>
                    <a:gd name="T15" fmla="*/ 12 h 42"/>
                    <a:gd name="T16" fmla="*/ 24 w 36"/>
                    <a:gd name="T17" fmla="*/ 12 h 42"/>
                    <a:gd name="T18" fmla="*/ 18 w 36"/>
                    <a:gd name="T19" fmla="*/ 6 h 42"/>
                    <a:gd name="T20" fmla="*/ 6 w 36"/>
                    <a:gd name="T21" fmla="*/ 0 h 42"/>
                    <a:gd name="T22" fmla="*/ 0 w 36"/>
                    <a:gd name="T23" fmla="*/ 6 h 42"/>
                    <a:gd name="T24" fmla="*/ 0 w 36"/>
                    <a:gd name="T25" fmla="*/ 6 h 42"/>
                    <a:gd name="T26" fmla="*/ 0 w 36"/>
                    <a:gd name="T27" fmla="*/ 12 h 42"/>
                    <a:gd name="T28" fmla="*/ 6 w 36"/>
                    <a:gd name="T29" fmla="*/ 18 h 42"/>
                    <a:gd name="T30" fmla="*/ 12 w 36"/>
                    <a:gd name="T31" fmla="*/ 30 h 42"/>
                    <a:gd name="T32" fmla="*/ 12 w 36"/>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2" y="30"/>
                      </a:moveTo>
                      <a:lnTo>
                        <a:pt x="24" y="36"/>
                      </a:lnTo>
                      <a:lnTo>
                        <a:pt x="30" y="42"/>
                      </a:lnTo>
                      <a:lnTo>
                        <a:pt x="36" y="36"/>
                      </a:lnTo>
                      <a:lnTo>
                        <a:pt x="36" y="30"/>
                      </a:lnTo>
                      <a:lnTo>
                        <a:pt x="36" y="24"/>
                      </a:lnTo>
                      <a:lnTo>
                        <a:pt x="24" y="12"/>
                      </a:lnTo>
                      <a:lnTo>
                        <a:pt x="18" y="6"/>
                      </a:lnTo>
                      <a:lnTo>
                        <a:pt x="6" y="0"/>
                      </a:lnTo>
                      <a:lnTo>
                        <a:pt x="0" y="6"/>
                      </a:lnTo>
                      <a:lnTo>
                        <a:pt x="0" y="12"/>
                      </a:lnTo>
                      <a:lnTo>
                        <a:pt x="6" y="18"/>
                      </a:lnTo>
                      <a:lnTo>
                        <a:pt x="12" y="30"/>
                      </a:lnTo>
                      <a:close/>
                    </a:path>
                  </a:pathLst>
                </a:custGeom>
                <a:solidFill>
                  <a:srgbClr val="FA8086"/>
                </a:solidFill>
                <a:ln w="9525">
                  <a:noFill/>
                  <a:round/>
                  <a:headEnd/>
                  <a:tailEnd/>
                </a:ln>
              </p:spPr>
              <p:txBody>
                <a:bodyPr tIns="91440" bIns="91440"/>
                <a:lstStyle/>
                <a:p>
                  <a:endParaRPr lang="en-US"/>
                </a:p>
              </p:txBody>
            </p:sp>
            <p:sp>
              <p:nvSpPr>
                <p:cNvPr id="13193" name="Freeform 639"/>
                <p:cNvSpPr>
                  <a:spLocks/>
                </p:cNvSpPr>
                <p:nvPr/>
              </p:nvSpPr>
              <p:spPr bwMode="auto">
                <a:xfrm>
                  <a:off x="4346" y="2855"/>
                  <a:ext cx="18" cy="18"/>
                </a:xfrm>
                <a:custGeom>
                  <a:avLst/>
                  <a:gdLst>
                    <a:gd name="T0" fmla="*/ 6 w 18"/>
                    <a:gd name="T1" fmla="*/ 18 h 18"/>
                    <a:gd name="T2" fmla="*/ 18 w 18"/>
                    <a:gd name="T3" fmla="*/ 6 h 18"/>
                    <a:gd name="T4" fmla="*/ 12 w 18"/>
                    <a:gd name="T5" fmla="*/ 0 h 18"/>
                    <a:gd name="T6" fmla="*/ 0 w 18"/>
                    <a:gd name="T7" fmla="*/ 12 h 18"/>
                    <a:gd name="T8" fmla="*/ 6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6" y="18"/>
                      </a:moveTo>
                      <a:lnTo>
                        <a:pt x="18" y="6"/>
                      </a:lnTo>
                      <a:lnTo>
                        <a:pt x="12" y="0"/>
                      </a:lnTo>
                      <a:lnTo>
                        <a:pt x="0" y="12"/>
                      </a:lnTo>
                      <a:lnTo>
                        <a:pt x="6" y="18"/>
                      </a:lnTo>
                      <a:close/>
                    </a:path>
                  </a:pathLst>
                </a:custGeom>
                <a:solidFill>
                  <a:srgbClr val="FA8086"/>
                </a:solidFill>
                <a:ln w="9525">
                  <a:noFill/>
                  <a:round/>
                  <a:headEnd/>
                  <a:tailEnd/>
                </a:ln>
              </p:spPr>
              <p:txBody>
                <a:bodyPr tIns="91440" bIns="91440"/>
                <a:lstStyle/>
                <a:p>
                  <a:endParaRPr lang="en-US"/>
                </a:p>
              </p:txBody>
            </p:sp>
            <p:sp>
              <p:nvSpPr>
                <p:cNvPr id="13194" name="Line 640"/>
                <p:cNvSpPr>
                  <a:spLocks noChangeShapeType="1"/>
                </p:cNvSpPr>
                <p:nvPr/>
              </p:nvSpPr>
              <p:spPr bwMode="auto">
                <a:xfrm flipH="1">
                  <a:off x="4364" y="2855"/>
                  <a:ext cx="6" cy="1"/>
                </a:xfrm>
                <a:prstGeom prst="line">
                  <a:avLst/>
                </a:prstGeom>
                <a:noFill/>
                <a:ln w="19050">
                  <a:solidFill>
                    <a:srgbClr val="FA8086"/>
                  </a:solidFill>
                  <a:round/>
                  <a:headEnd/>
                  <a:tailEnd/>
                </a:ln>
              </p:spPr>
              <p:txBody>
                <a:bodyPr tIns="91440" bIns="91440"/>
                <a:lstStyle/>
                <a:p>
                  <a:endParaRPr lang="en-US"/>
                </a:p>
              </p:txBody>
            </p:sp>
            <p:sp>
              <p:nvSpPr>
                <p:cNvPr id="13195" name="Freeform 641"/>
                <p:cNvSpPr>
                  <a:spLocks/>
                </p:cNvSpPr>
                <p:nvPr/>
              </p:nvSpPr>
              <p:spPr bwMode="auto">
                <a:xfrm>
                  <a:off x="4286" y="2789"/>
                  <a:ext cx="48" cy="30"/>
                </a:xfrm>
                <a:custGeom>
                  <a:avLst/>
                  <a:gdLst>
                    <a:gd name="T0" fmla="*/ 18 w 48"/>
                    <a:gd name="T1" fmla="*/ 24 h 30"/>
                    <a:gd name="T2" fmla="*/ 36 w 48"/>
                    <a:gd name="T3" fmla="*/ 30 h 30"/>
                    <a:gd name="T4" fmla="*/ 42 w 48"/>
                    <a:gd name="T5" fmla="*/ 24 h 30"/>
                    <a:gd name="T6" fmla="*/ 48 w 48"/>
                    <a:gd name="T7" fmla="*/ 24 h 30"/>
                    <a:gd name="T8" fmla="*/ 48 w 48"/>
                    <a:gd name="T9" fmla="*/ 24 h 30"/>
                    <a:gd name="T10" fmla="*/ 48 w 48"/>
                    <a:gd name="T11" fmla="*/ 18 h 30"/>
                    <a:gd name="T12" fmla="*/ 42 w 48"/>
                    <a:gd name="T13" fmla="*/ 12 h 30"/>
                    <a:gd name="T14" fmla="*/ 30 w 48"/>
                    <a:gd name="T15" fmla="*/ 6 h 30"/>
                    <a:gd name="T16" fmla="*/ 30 w 48"/>
                    <a:gd name="T17" fmla="*/ 6 h 30"/>
                    <a:gd name="T18" fmla="*/ 18 w 48"/>
                    <a:gd name="T19" fmla="*/ 0 h 30"/>
                    <a:gd name="T20" fmla="*/ 6 w 48"/>
                    <a:gd name="T21" fmla="*/ 0 h 30"/>
                    <a:gd name="T22" fmla="*/ 0 w 48"/>
                    <a:gd name="T23" fmla="*/ 6 h 30"/>
                    <a:gd name="T24" fmla="*/ 0 w 48"/>
                    <a:gd name="T25" fmla="*/ 6 h 30"/>
                    <a:gd name="T26" fmla="*/ 0 w 48"/>
                    <a:gd name="T27" fmla="*/ 12 h 30"/>
                    <a:gd name="T28" fmla="*/ 12 w 48"/>
                    <a:gd name="T29" fmla="*/ 18 h 30"/>
                    <a:gd name="T30" fmla="*/ 18 w 48"/>
                    <a:gd name="T31" fmla="*/ 24 h 30"/>
                    <a:gd name="T32" fmla="*/ 18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24"/>
                      </a:moveTo>
                      <a:lnTo>
                        <a:pt x="36" y="30"/>
                      </a:lnTo>
                      <a:lnTo>
                        <a:pt x="42" y="24"/>
                      </a:lnTo>
                      <a:lnTo>
                        <a:pt x="48" y="24"/>
                      </a:lnTo>
                      <a:lnTo>
                        <a:pt x="48" y="18"/>
                      </a:lnTo>
                      <a:lnTo>
                        <a:pt x="42" y="12"/>
                      </a:lnTo>
                      <a:lnTo>
                        <a:pt x="30" y="6"/>
                      </a:lnTo>
                      <a:lnTo>
                        <a:pt x="18" y="0"/>
                      </a:lnTo>
                      <a:lnTo>
                        <a:pt x="6" y="0"/>
                      </a:lnTo>
                      <a:lnTo>
                        <a:pt x="0" y="6"/>
                      </a:lnTo>
                      <a:lnTo>
                        <a:pt x="0" y="12"/>
                      </a:lnTo>
                      <a:lnTo>
                        <a:pt x="12" y="18"/>
                      </a:lnTo>
                      <a:lnTo>
                        <a:pt x="18" y="24"/>
                      </a:lnTo>
                      <a:close/>
                    </a:path>
                  </a:pathLst>
                </a:custGeom>
                <a:solidFill>
                  <a:srgbClr val="FA8086"/>
                </a:solidFill>
                <a:ln w="9525">
                  <a:noFill/>
                  <a:round/>
                  <a:headEnd/>
                  <a:tailEnd/>
                </a:ln>
              </p:spPr>
              <p:txBody>
                <a:bodyPr tIns="91440" bIns="91440"/>
                <a:lstStyle/>
                <a:p>
                  <a:endParaRPr lang="en-US"/>
                </a:p>
              </p:txBody>
            </p:sp>
            <p:sp>
              <p:nvSpPr>
                <p:cNvPr id="13196" name="Freeform 642"/>
                <p:cNvSpPr>
                  <a:spLocks/>
                </p:cNvSpPr>
                <p:nvPr/>
              </p:nvSpPr>
              <p:spPr bwMode="auto">
                <a:xfrm>
                  <a:off x="4292" y="2819"/>
                  <a:ext cx="18" cy="18"/>
                </a:xfrm>
                <a:custGeom>
                  <a:avLst/>
                  <a:gdLst>
                    <a:gd name="T0" fmla="*/ 6 w 18"/>
                    <a:gd name="T1" fmla="*/ 18 h 18"/>
                    <a:gd name="T2" fmla="*/ 18 w 18"/>
                    <a:gd name="T3" fmla="*/ 0 h 18"/>
                    <a:gd name="T4" fmla="*/ 6 w 18"/>
                    <a:gd name="T5" fmla="*/ 0 h 18"/>
                    <a:gd name="T6" fmla="*/ 0 w 18"/>
                    <a:gd name="T7" fmla="*/ 18 h 18"/>
                    <a:gd name="T8" fmla="*/ 6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6" y="18"/>
                      </a:moveTo>
                      <a:lnTo>
                        <a:pt x="18" y="0"/>
                      </a:lnTo>
                      <a:lnTo>
                        <a:pt x="6" y="0"/>
                      </a:lnTo>
                      <a:lnTo>
                        <a:pt x="0" y="18"/>
                      </a:lnTo>
                      <a:lnTo>
                        <a:pt x="6" y="18"/>
                      </a:lnTo>
                      <a:close/>
                    </a:path>
                  </a:pathLst>
                </a:custGeom>
                <a:solidFill>
                  <a:srgbClr val="FA8086"/>
                </a:solidFill>
                <a:ln w="9525">
                  <a:noFill/>
                  <a:round/>
                  <a:headEnd/>
                  <a:tailEnd/>
                </a:ln>
              </p:spPr>
              <p:txBody>
                <a:bodyPr tIns="91440" bIns="91440"/>
                <a:lstStyle/>
                <a:p>
                  <a:endParaRPr lang="en-US"/>
                </a:p>
              </p:txBody>
            </p:sp>
            <p:sp>
              <p:nvSpPr>
                <p:cNvPr id="13197" name="Line 643"/>
                <p:cNvSpPr>
                  <a:spLocks noChangeShapeType="1"/>
                </p:cNvSpPr>
                <p:nvPr/>
              </p:nvSpPr>
              <p:spPr bwMode="auto">
                <a:xfrm>
                  <a:off x="4304" y="2813"/>
                  <a:ext cx="1" cy="6"/>
                </a:xfrm>
                <a:prstGeom prst="line">
                  <a:avLst/>
                </a:prstGeom>
                <a:noFill/>
                <a:ln w="19050">
                  <a:solidFill>
                    <a:srgbClr val="FA8086"/>
                  </a:solidFill>
                  <a:round/>
                  <a:headEnd/>
                  <a:tailEnd/>
                </a:ln>
              </p:spPr>
              <p:txBody>
                <a:bodyPr tIns="91440" bIns="91440"/>
                <a:lstStyle/>
                <a:p>
                  <a:endParaRPr lang="en-US"/>
                </a:p>
              </p:txBody>
            </p:sp>
            <p:sp>
              <p:nvSpPr>
                <p:cNvPr id="13198" name="Freeform 644"/>
                <p:cNvSpPr>
                  <a:spLocks/>
                </p:cNvSpPr>
                <p:nvPr/>
              </p:nvSpPr>
              <p:spPr bwMode="auto">
                <a:xfrm>
                  <a:off x="4208" y="2777"/>
                  <a:ext cx="48" cy="24"/>
                </a:xfrm>
                <a:custGeom>
                  <a:avLst/>
                  <a:gdLst>
                    <a:gd name="T0" fmla="*/ 24 w 48"/>
                    <a:gd name="T1" fmla="*/ 24 h 24"/>
                    <a:gd name="T2" fmla="*/ 36 w 48"/>
                    <a:gd name="T3" fmla="*/ 18 h 24"/>
                    <a:gd name="T4" fmla="*/ 48 w 48"/>
                    <a:gd name="T5" fmla="*/ 18 h 24"/>
                    <a:gd name="T6" fmla="*/ 48 w 48"/>
                    <a:gd name="T7" fmla="*/ 12 h 24"/>
                    <a:gd name="T8" fmla="*/ 48 w 48"/>
                    <a:gd name="T9" fmla="*/ 12 h 24"/>
                    <a:gd name="T10" fmla="*/ 48 w 48"/>
                    <a:gd name="T11" fmla="*/ 6 h 24"/>
                    <a:gd name="T12" fmla="*/ 36 w 48"/>
                    <a:gd name="T13" fmla="*/ 0 h 24"/>
                    <a:gd name="T14" fmla="*/ 24 w 48"/>
                    <a:gd name="T15" fmla="*/ 0 h 24"/>
                    <a:gd name="T16" fmla="*/ 24 w 48"/>
                    <a:gd name="T17" fmla="*/ 0 h 24"/>
                    <a:gd name="T18" fmla="*/ 12 w 48"/>
                    <a:gd name="T19" fmla="*/ 0 h 24"/>
                    <a:gd name="T20" fmla="*/ 0 w 48"/>
                    <a:gd name="T21" fmla="*/ 6 h 24"/>
                    <a:gd name="T22" fmla="*/ 0 w 48"/>
                    <a:gd name="T23" fmla="*/ 12 h 24"/>
                    <a:gd name="T24" fmla="*/ 0 w 48"/>
                    <a:gd name="T25" fmla="*/ 12 h 24"/>
                    <a:gd name="T26" fmla="*/ 0 w 48"/>
                    <a:gd name="T27" fmla="*/ 18 h 24"/>
                    <a:gd name="T28" fmla="*/ 12 w 48"/>
                    <a:gd name="T29" fmla="*/ 18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18"/>
                      </a:lnTo>
                      <a:lnTo>
                        <a:pt x="48" y="18"/>
                      </a:lnTo>
                      <a:lnTo>
                        <a:pt x="48" y="12"/>
                      </a:lnTo>
                      <a:lnTo>
                        <a:pt x="48" y="6"/>
                      </a:lnTo>
                      <a:lnTo>
                        <a:pt x="36" y="0"/>
                      </a:lnTo>
                      <a:lnTo>
                        <a:pt x="24" y="0"/>
                      </a:lnTo>
                      <a:lnTo>
                        <a:pt x="12" y="0"/>
                      </a:lnTo>
                      <a:lnTo>
                        <a:pt x="0" y="6"/>
                      </a:lnTo>
                      <a:lnTo>
                        <a:pt x="0" y="12"/>
                      </a:lnTo>
                      <a:lnTo>
                        <a:pt x="0" y="18"/>
                      </a:lnTo>
                      <a:lnTo>
                        <a:pt x="12" y="18"/>
                      </a:lnTo>
                      <a:lnTo>
                        <a:pt x="24" y="24"/>
                      </a:lnTo>
                      <a:close/>
                    </a:path>
                  </a:pathLst>
                </a:custGeom>
                <a:solidFill>
                  <a:srgbClr val="FA8086"/>
                </a:solidFill>
                <a:ln w="9525">
                  <a:noFill/>
                  <a:round/>
                  <a:headEnd/>
                  <a:tailEnd/>
                </a:ln>
              </p:spPr>
              <p:txBody>
                <a:bodyPr tIns="91440" bIns="91440"/>
                <a:lstStyle/>
                <a:p>
                  <a:endParaRPr lang="en-US"/>
                </a:p>
              </p:txBody>
            </p:sp>
            <p:sp>
              <p:nvSpPr>
                <p:cNvPr id="13199" name="Rectangle 645"/>
                <p:cNvSpPr>
                  <a:spLocks noChangeArrowheads="1"/>
                </p:cNvSpPr>
                <p:nvPr/>
              </p:nvSpPr>
              <p:spPr bwMode="auto">
                <a:xfrm>
                  <a:off x="4226" y="2807"/>
                  <a:ext cx="12" cy="18"/>
                </a:xfrm>
                <a:prstGeom prst="rect">
                  <a:avLst/>
                </a:prstGeom>
                <a:solidFill>
                  <a:srgbClr val="FA8086"/>
                </a:solidFill>
                <a:ln w="9525">
                  <a:noFill/>
                  <a:miter lim="800000"/>
                  <a:headEnd/>
                  <a:tailEnd/>
                </a:ln>
              </p:spPr>
              <p:txBody>
                <a:bodyPr tIns="91440" bIns="91440"/>
                <a:lstStyle/>
                <a:p>
                  <a:endParaRPr lang="en-US"/>
                </a:p>
              </p:txBody>
            </p:sp>
            <p:sp>
              <p:nvSpPr>
                <p:cNvPr id="13200" name="Line 646"/>
                <p:cNvSpPr>
                  <a:spLocks noChangeShapeType="1"/>
                </p:cNvSpPr>
                <p:nvPr/>
              </p:nvSpPr>
              <p:spPr bwMode="auto">
                <a:xfrm>
                  <a:off x="4232" y="2795"/>
                  <a:ext cx="1" cy="12"/>
                </a:xfrm>
                <a:prstGeom prst="line">
                  <a:avLst/>
                </a:prstGeom>
                <a:noFill/>
                <a:ln w="19050">
                  <a:solidFill>
                    <a:srgbClr val="FA8086"/>
                  </a:solidFill>
                  <a:round/>
                  <a:headEnd/>
                  <a:tailEnd/>
                </a:ln>
              </p:spPr>
              <p:txBody>
                <a:bodyPr tIns="91440" bIns="91440"/>
                <a:lstStyle/>
                <a:p>
                  <a:endParaRPr lang="en-US"/>
                </a:p>
              </p:txBody>
            </p:sp>
            <p:sp>
              <p:nvSpPr>
                <p:cNvPr id="13201" name="Freeform 647"/>
                <p:cNvSpPr>
                  <a:spLocks/>
                </p:cNvSpPr>
                <p:nvPr/>
              </p:nvSpPr>
              <p:spPr bwMode="auto">
                <a:xfrm>
                  <a:off x="4130" y="2789"/>
                  <a:ext cx="48" cy="24"/>
                </a:xfrm>
                <a:custGeom>
                  <a:avLst/>
                  <a:gdLst>
                    <a:gd name="T0" fmla="*/ 30 w 48"/>
                    <a:gd name="T1" fmla="*/ 24 h 24"/>
                    <a:gd name="T2" fmla="*/ 42 w 48"/>
                    <a:gd name="T3" fmla="*/ 18 h 24"/>
                    <a:gd name="T4" fmla="*/ 48 w 48"/>
                    <a:gd name="T5" fmla="*/ 12 h 24"/>
                    <a:gd name="T6" fmla="*/ 48 w 48"/>
                    <a:gd name="T7" fmla="*/ 6 h 24"/>
                    <a:gd name="T8" fmla="*/ 48 w 48"/>
                    <a:gd name="T9" fmla="*/ 6 h 24"/>
                    <a:gd name="T10" fmla="*/ 42 w 48"/>
                    <a:gd name="T11" fmla="*/ 0 h 24"/>
                    <a:gd name="T12" fmla="*/ 30 w 48"/>
                    <a:gd name="T13" fmla="*/ 0 h 24"/>
                    <a:gd name="T14" fmla="*/ 18 w 48"/>
                    <a:gd name="T15" fmla="*/ 6 h 24"/>
                    <a:gd name="T16" fmla="*/ 18 w 48"/>
                    <a:gd name="T17" fmla="*/ 6 h 24"/>
                    <a:gd name="T18" fmla="*/ 6 w 48"/>
                    <a:gd name="T19" fmla="*/ 12 h 24"/>
                    <a:gd name="T20" fmla="*/ 0 w 48"/>
                    <a:gd name="T21" fmla="*/ 18 h 24"/>
                    <a:gd name="T22" fmla="*/ 0 w 48"/>
                    <a:gd name="T23" fmla="*/ 24 h 24"/>
                    <a:gd name="T24" fmla="*/ 0 w 48"/>
                    <a:gd name="T25" fmla="*/ 24 h 24"/>
                    <a:gd name="T26" fmla="*/ 6 w 48"/>
                    <a:gd name="T27" fmla="*/ 24 h 24"/>
                    <a:gd name="T28" fmla="*/ 18 w 48"/>
                    <a:gd name="T29" fmla="*/ 24 h 24"/>
                    <a:gd name="T30" fmla="*/ 30 w 48"/>
                    <a:gd name="T31" fmla="*/ 24 h 24"/>
                    <a:gd name="T32" fmla="*/ 30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30" y="24"/>
                      </a:moveTo>
                      <a:lnTo>
                        <a:pt x="42" y="18"/>
                      </a:lnTo>
                      <a:lnTo>
                        <a:pt x="48" y="12"/>
                      </a:lnTo>
                      <a:lnTo>
                        <a:pt x="48" y="6"/>
                      </a:lnTo>
                      <a:lnTo>
                        <a:pt x="42" y="0"/>
                      </a:lnTo>
                      <a:lnTo>
                        <a:pt x="30" y="0"/>
                      </a:lnTo>
                      <a:lnTo>
                        <a:pt x="18" y="6"/>
                      </a:lnTo>
                      <a:lnTo>
                        <a:pt x="6" y="12"/>
                      </a:lnTo>
                      <a:lnTo>
                        <a:pt x="0" y="18"/>
                      </a:lnTo>
                      <a:lnTo>
                        <a:pt x="0" y="24"/>
                      </a:lnTo>
                      <a:lnTo>
                        <a:pt x="6" y="24"/>
                      </a:lnTo>
                      <a:lnTo>
                        <a:pt x="18" y="24"/>
                      </a:lnTo>
                      <a:lnTo>
                        <a:pt x="30" y="24"/>
                      </a:lnTo>
                      <a:close/>
                    </a:path>
                  </a:pathLst>
                </a:custGeom>
                <a:solidFill>
                  <a:srgbClr val="FA8086"/>
                </a:solidFill>
                <a:ln w="9525">
                  <a:noFill/>
                  <a:round/>
                  <a:headEnd/>
                  <a:tailEnd/>
                </a:ln>
              </p:spPr>
              <p:txBody>
                <a:bodyPr tIns="91440" bIns="91440"/>
                <a:lstStyle/>
                <a:p>
                  <a:endParaRPr lang="en-US"/>
                </a:p>
              </p:txBody>
            </p:sp>
            <p:sp>
              <p:nvSpPr>
                <p:cNvPr id="13202" name="Freeform 648"/>
                <p:cNvSpPr>
                  <a:spLocks/>
                </p:cNvSpPr>
                <p:nvPr/>
              </p:nvSpPr>
              <p:spPr bwMode="auto">
                <a:xfrm>
                  <a:off x="4160" y="2819"/>
                  <a:ext cx="12" cy="18"/>
                </a:xfrm>
                <a:custGeom>
                  <a:avLst/>
                  <a:gdLst>
                    <a:gd name="T0" fmla="*/ 12 w 12"/>
                    <a:gd name="T1" fmla="*/ 18 h 18"/>
                    <a:gd name="T2" fmla="*/ 6 w 12"/>
                    <a:gd name="T3" fmla="*/ 0 h 18"/>
                    <a:gd name="T4" fmla="*/ 0 w 12"/>
                    <a:gd name="T5" fmla="*/ 0 h 18"/>
                    <a:gd name="T6" fmla="*/ 6 w 12"/>
                    <a:gd name="T7" fmla="*/ 18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8"/>
                      </a:moveTo>
                      <a:lnTo>
                        <a:pt x="6" y="0"/>
                      </a:lnTo>
                      <a:lnTo>
                        <a:pt x="0" y="0"/>
                      </a:lnTo>
                      <a:lnTo>
                        <a:pt x="6" y="18"/>
                      </a:lnTo>
                      <a:lnTo>
                        <a:pt x="12" y="18"/>
                      </a:lnTo>
                      <a:close/>
                    </a:path>
                  </a:pathLst>
                </a:custGeom>
                <a:solidFill>
                  <a:srgbClr val="FA8086"/>
                </a:solidFill>
                <a:ln w="9525">
                  <a:noFill/>
                  <a:round/>
                  <a:headEnd/>
                  <a:tailEnd/>
                </a:ln>
              </p:spPr>
              <p:txBody>
                <a:bodyPr tIns="91440" bIns="91440"/>
                <a:lstStyle/>
                <a:p>
                  <a:endParaRPr lang="en-US"/>
                </a:p>
              </p:txBody>
            </p:sp>
            <p:sp>
              <p:nvSpPr>
                <p:cNvPr id="13203" name="Line 649"/>
                <p:cNvSpPr>
                  <a:spLocks noChangeShapeType="1"/>
                </p:cNvSpPr>
                <p:nvPr/>
              </p:nvSpPr>
              <p:spPr bwMode="auto">
                <a:xfrm>
                  <a:off x="4160" y="2813"/>
                  <a:ext cx="1" cy="6"/>
                </a:xfrm>
                <a:prstGeom prst="line">
                  <a:avLst/>
                </a:prstGeom>
                <a:noFill/>
                <a:ln w="19050">
                  <a:solidFill>
                    <a:srgbClr val="FA8086"/>
                  </a:solidFill>
                  <a:round/>
                  <a:headEnd/>
                  <a:tailEnd/>
                </a:ln>
              </p:spPr>
              <p:txBody>
                <a:bodyPr tIns="91440" bIns="91440"/>
                <a:lstStyle/>
                <a:p>
                  <a:endParaRPr lang="en-US"/>
                </a:p>
              </p:txBody>
            </p:sp>
            <p:sp>
              <p:nvSpPr>
                <p:cNvPr id="13204" name="Freeform 650"/>
                <p:cNvSpPr>
                  <a:spLocks/>
                </p:cNvSpPr>
                <p:nvPr/>
              </p:nvSpPr>
              <p:spPr bwMode="auto">
                <a:xfrm>
                  <a:off x="4070" y="2825"/>
                  <a:ext cx="36" cy="36"/>
                </a:xfrm>
                <a:custGeom>
                  <a:avLst/>
                  <a:gdLst>
                    <a:gd name="T0" fmla="*/ 24 w 36"/>
                    <a:gd name="T1" fmla="*/ 24 h 36"/>
                    <a:gd name="T2" fmla="*/ 30 w 36"/>
                    <a:gd name="T3" fmla="*/ 18 h 36"/>
                    <a:gd name="T4" fmla="*/ 36 w 36"/>
                    <a:gd name="T5" fmla="*/ 6 h 36"/>
                    <a:gd name="T6" fmla="*/ 36 w 36"/>
                    <a:gd name="T7" fmla="*/ 0 h 36"/>
                    <a:gd name="T8" fmla="*/ 36 w 36"/>
                    <a:gd name="T9" fmla="*/ 0 h 36"/>
                    <a:gd name="T10" fmla="*/ 30 w 36"/>
                    <a:gd name="T11" fmla="*/ 0 h 36"/>
                    <a:gd name="T12" fmla="*/ 18 w 36"/>
                    <a:gd name="T13" fmla="*/ 6 h 36"/>
                    <a:gd name="T14" fmla="*/ 12 w 36"/>
                    <a:gd name="T15" fmla="*/ 12 h 36"/>
                    <a:gd name="T16" fmla="*/ 12 w 36"/>
                    <a:gd name="T17" fmla="*/ 12 h 36"/>
                    <a:gd name="T18" fmla="*/ 0 w 36"/>
                    <a:gd name="T19" fmla="*/ 24 h 36"/>
                    <a:gd name="T20" fmla="*/ 0 w 36"/>
                    <a:gd name="T21" fmla="*/ 30 h 36"/>
                    <a:gd name="T22" fmla="*/ 0 w 36"/>
                    <a:gd name="T23" fmla="*/ 36 h 36"/>
                    <a:gd name="T24" fmla="*/ 0 w 36"/>
                    <a:gd name="T25" fmla="*/ 36 h 36"/>
                    <a:gd name="T26" fmla="*/ 6 w 36"/>
                    <a:gd name="T27" fmla="*/ 36 h 36"/>
                    <a:gd name="T28" fmla="*/ 12 w 36"/>
                    <a:gd name="T29" fmla="*/ 36 h 36"/>
                    <a:gd name="T30" fmla="*/ 24 w 36"/>
                    <a:gd name="T31" fmla="*/ 24 h 36"/>
                    <a:gd name="T32" fmla="*/ 24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24" y="24"/>
                      </a:moveTo>
                      <a:lnTo>
                        <a:pt x="30" y="18"/>
                      </a:lnTo>
                      <a:lnTo>
                        <a:pt x="36" y="6"/>
                      </a:lnTo>
                      <a:lnTo>
                        <a:pt x="36" y="0"/>
                      </a:lnTo>
                      <a:lnTo>
                        <a:pt x="30" y="0"/>
                      </a:lnTo>
                      <a:lnTo>
                        <a:pt x="18" y="6"/>
                      </a:lnTo>
                      <a:lnTo>
                        <a:pt x="12" y="12"/>
                      </a:lnTo>
                      <a:lnTo>
                        <a:pt x="0" y="24"/>
                      </a:lnTo>
                      <a:lnTo>
                        <a:pt x="0" y="30"/>
                      </a:lnTo>
                      <a:lnTo>
                        <a:pt x="0" y="36"/>
                      </a:lnTo>
                      <a:lnTo>
                        <a:pt x="6" y="36"/>
                      </a:lnTo>
                      <a:lnTo>
                        <a:pt x="12" y="36"/>
                      </a:lnTo>
                      <a:lnTo>
                        <a:pt x="24" y="24"/>
                      </a:lnTo>
                      <a:close/>
                    </a:path>
                  </a:pathLst>
                </a:custGeom>
                <a:solidFill>
                  <a:srgbClr val="FA8086"/>
                </a:solidFill>
                <a:ln w="9525">
                  <a:noFill/>
                  <a:round/>
                  <a:headEnd/>
                  <a:tailEnd/>
                </a:ln>
              </p:spPr>
              <p:txBody>
                <a:bodyPr tIns="91440" bIns="91440"/>
                <a:lstStyle/>
                <a:p>
                  <a:endParaRPr lang="en-US"/>
                </a:p>
              </p:txBody>
            </p:sp>
            <p:sp>
              <p:nvSpPr>
                <p:cNvPr id="13205" name="Freeform 651"/>
                <p:cNvSpPr>
                  <a:spLocks/>
                </p:cNvSpPr>
                <p:nvPr/>
              </p:nvSpPr>
              <p:spPr bwMode="auto">
                <a:xfrm>
                  <a:off x="4100" y="2855"/>
                  <a:ext cx="18" cy="18"/>
                </a:xfrm>
                <a:custGeom>
                  <a:avLst/>
                  <a:gdLst>
                    <a:gd name="T0" fmla="*/ 18 w 18"/>
                    <a:gd name="T1" fmla="*/ 12 h 18"/>
                    <a:gd name="T2" fmla="*/ 6 w 18"/>
                    <a:gd name="T3" fmla="*/ 0 h 18"/>
                    <a:gd name="T4" fmla="*/ 0 w 18"/>
                    <a:gd name="T5" fmla="*/ 6 h 18"/>
                    <a:gd name="T6" fmla="*/ 12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6" y="0"/>
                      </a:lnTo>
                      <a:lnTo>
                        <a:pt x="0" y="6"/>
                      </a:lnTo>
                      <a:lnTo>
                        <a:pt x="12" y="18"/>
                      </a:lnTo>
                      <a:lnTo>
                        <a:pt x="18" y="12"/>
                      </a:lnTo>
                      <a:close/>
                    </a:path>
                  </a:pathLst>
                </a:custGeom>
                <a:solidFill>
                  <a:srgbClr val="FA8086"/>
                </a:solidFill>
                <a:ln w="9525">
                  <a:noFill/>
                  <a:round/>
                  <a:headEnd/>
                  <a:tailEnd/>
                </a:ln>
              </p:spPr>
              <p:txBody>
                <a:bodyPr tIns="91440" bIns="91440"/>
                <a:lstStyle/>
                <a:p>
                  <a:endParaRPr lang="en-US"/>
                </a:p>
              </p:txBody>
            </p:sp>
            <p:sp>
              <p:nvSpPr>
                <p:cNvPr id="13206" name="Line 652"/>
                <p:cNvSpPr>
                  <a:spLocks noChangeShapeType="1"/>
                </p:cNvSpPr>
                <p:nvPr/>
              </p:nvSpPr>
              <p:spPr bwMode="auto">
                <a:xfrm>
                  <a:off x="4094" y="2849"/>
                  <a:ext cx="6" cy="6"/>
                </a:xfrm>
                <a:prstGeom prst="line">
                  <a:avLst/>
                </a:prstGeom>
                <a:noFill/>
                <a:ln w="19050">
                  <a:solidFill>
                    <a:srgbClr val="FA8086"/>
                  </a:solidFill>
                  <a:round/>
                  <a:headEnd/>
                  <a:tailEnd/>
                </a:ln>
              </p:spPr>
              <p:txBody>
                <a:bodyPr tIns="91440" bIns="91440"/>
                <a:lstStyle/>
                <a:p>
                  <a:endParaRPr lang="en-US"/>
                </a:p>
              </p:txBody>
            </p:sp>
            <p:sp>
              <p:nvSpPr>
                <p:cNvPr id="13207" name="Freeform 653"/>
                <p:cNvSpPr>
                  <a:spLocks/>
                </p:cNvSpPr>
                <p:nvPr/>
              </p:nvSpPr>
              <p:spPr bwMode="auto">
                <a:xfrm>
                  <a:off x="4028" y="2885"/>
                  <a:ext cx="30" cy="48"/>
                </a:xfrm>
                <a:custGeom>
                  <a:avLst/>
                  <a:gdLst>
                    <a:gd name="T0" fmla="*/ 24 w 30"/>
                    <a:gd name="T1" fmla="*/ 24 h 48"/>
                    <a:gd name="T2" fmla="*/ 30 w 30"/>
                    <a:gd name="T3" fmla="*/ 12 h 48"/>
                    <a:gd name="T4" fmla="*/ 30 w 30"/>
                    <a:gd name="T5" fmla="*/ 6 h 48"/>
                    <a:gd name="T6" fmla="*/ 24 w 30"/>
                    <a:gd name="T7" fmla="*/ 0 h 48"/>
                    <a:gd name="T8" fmla="*/ 24 w 30"/>
                    <a:gd name="T9" fmla="*/ 0 h 48"/>
                    <a:gd name="T10" fmla="*/ 18 w 30"/>
                    <a:gd name="T11" fmla="*/ 0 h 48"/>
                    <a:gd name="T12" fmla="*/ 12 w 30"/>
                    <a:gd name="T13" fmla="*/ 6 h 48"/>
                    <a:gd name="T14" fmla="*/ 6 w 30"/>
                    <a:gd name="T15" fmla="*/ 18 h 48"/>
                    <a:gd name="T16" fmla="*/ 6 w 30"/>
                    <a:gd name="T17" fmla="*/ 18 h 48"/>
                    <a:gd name="T18" fmla="*/ 0 w 30"/>
                    <a:gd name="T19" fmla="*/ 30 h 48"/>
                    <a:gd name="T20" fmla="*/ 0 w 30"/>
                    <a:gd name="T21" fmla="*/ 42 h 48"/>
                    <a:gd name="T22" fmla="*/ 6 w 30"/>
                    <a:gd name="T23" fmla="*/ 48 h 48"/>
                    <a:gd name="T24" fmla="*/ 6 w 30"/>
                    <a:gd name="T25" fmla="*/ 48 h 48"/>
                    <a:gd name="T26" fmla="*/ 12 w 30"/>
                    <a:gd name="T27" fmla="*/ 42 h 48"/>
                    <a:gd name="T28" fmla="*/ 18 w 30"/>
                    <a:gd name="T29" fmla="*/ 36 h 48"/>
                    <a:gd name="T30" fmla="*/ 24 w 30"/>
                    <a:gd name="T31" fmla="*/ 24 h 48"/>
                    <a:gd name="T32" fmla="*/ 24 w 30"/>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8"/>
                    <a:gd name="T53" fmla="*/ 30 w 30"/>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8">
                      <a:moveTo>
                        <a:pt x="24" y="24"/>
                      </a:moveTo>
                      <a:lnTo>
                        <a:pt x="30" y="12"/>
                      </a:lnTo>
                      <a:lnTo>
                        <a:pt x="30" y="6"/>
                      </a:lnTo>
                      <a:lnTo>
                        <a:pt x="24" y="0"/>
                      </a:lnTo>
                      <a:lnTo>
                        <a:pt x="18" y="0"/>
                      </a:lnTo>
                      <a:lnTo>
                        <a:pt x="12" y="6"/>
                      </a:lnTo>
                      <a:lnTo>
                        <a:pt x="6" y="18"/>
                      </a:lnTo>
                      <a:lnTo>
                        <a:pt x="0" y="30"/>
                      </a:lnTo>
                      <a:lnTo>
                        <a:pt x="0" y="42"/>
                      </a:lnTo>
                      <a:lnTo>
                        <a:pt x="6" y="48"/>
                      </a:lnTo>
                      <a:lnTo>
                        <a:pt x="12" y="42"/>
                      </a:lnTo>
                      <a:lnTo>
                        <a:pt x="18" y="36"/>
                      </a:lnTo>
                      <a:lnTo>
                        <a:pt x="24" y="24"/>
                      </a:lnTo>
                      <a:close/>
                    </a:path>
                  </a:pathLst>
                </a:custGeom>
                <a:solidFill>
                  <a:srgbClr val="FA8086"/>
                </a:solidFill>
                <a:ln w="9525">
                  <a:noFill/>
                  <a:round/>
                  <a:headEnd/>
                  <a:tailEnd/>
                </a:ln>
              </p:spPr>
              <p:txBody>
                <a:bodyPr tIns="91440" bIns="91440"/>
                <a:lstStyle/>
                <a:p>
                  <a:endParaRPr lang="en-US"/>
                </a:p>
              </p:txBody>
            </p:sp>
            <p:sp>
              <p:nvSpPr>
                <p:cNvPr id="13208" name="Freeform 654"/>
                <p:cNvSpPr>
                  <a:spLocks/>
                </p:cNvSpPr>
                <p:nvPr/>
              </p:nvSpPr>
              <p:spPr bwMode="auto">
                <a:xfrm>
                  <a:off x="4058" y="2909"/>
                  <a:ext cx="24" cy="18"/>
                </a:xfrm>
                <a:custGeom>
                  <a:avLst/>
                  <a:gdLst>
                    <a:gd name="T0" fmla="*/ 24 w 24"/>
                    <a:gd name="T1" fmla="*/ 6 h 18"/>
                    <a:gd name="T2" fmla="*/ 6 w 24"/>
                    <a:gd name="T3" fmla="*/ 0 h 18"/>
                    <a:gd name="T4" fmla="*/ 0 w 24"/>
                    <a:gd name="T5" fmla="*/ 12 h 18"/>
                    <a:gd name="T6" fmla="*/ 18 w 24"/>
                    <a:gd name="T7" fmla="*/ 18 h 18"/>
                    <a:gd name="T8" fmla="*/ 24 w 24"/>
                    <a:gd name="T9" fmla="*/ 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6"/>
                      </a:moveTo>
                      <a:lnTo>
                        <a:pt x="6" y="0"/>
                      </a:lnTo>
                      <a:lnTo>
                        <a:pt x="0" y="12"/>
                      </a:lnTo>
                      <a:lnTo>
                        <a:pt x="18" y="18"/>
                      </a:lnTo>
                      <a:lnTo>
                        <a:pt x="24" y="6"/>
                      </a:lnTo>
                      <a:close/>
                    </a:path>
                  </a:pathLst>
                </a:custGeom>
                <a:solidFill>
                  <a:srgbClr val="FA8086"/>
                </a:solidFill>
                <a:ln w="9525">
                  <a:noFill/>
                  <a:round/>
                  <a:headEnd/>
                  <a:tailEnd/>
                </a:ln>
              </p:spPr>
              <p:txBody>
                <a:bodyPr tIns="91440" bIns="91440"/>
                <a:lstStyle/>
                <a:p>
                  <a:endParaRPr lang="en-US"/>
                </a:p>
              </p:txBody>
            </p:sp>
            <p:sp>
              <p:nvSpPr>
                <p:cNvPr id="13209" name="Line 655"/>
                <p:cNvSpPr>
                  <a:spLocks noChangeShapeType="1"/>
                </p:cNvSpPr>
                <p:nvPr/>
              </p:nvSpPr>
              <p:spPr bwMode="auto">
                <a:xfrm>
                  <a:off x="4052" y="2909"/>
                  <a:ext cx="6" cy="6"/>
                </a:xfrm>
                <a:prstGeom prst="line">
                  <a:avLst/>
                </a:prstGeom>
                <a:noFill/>
                <a:ln w="19050">
                  <a:solidFill>
                    <a:srgbClr val="FA8086"/>
                  </a:solidFill>
                  <a:round/>
                  <a:headEnd/>
                  <a:tailEnd/>
                </a:ln>
              </p:spPr>
              <p:txBody>
                <a:bodyPr tIns="91440" bIns="91440"/>
                <a:lstStyle/>
                <a:p>
                  <a:endParaRPr lang="en-US"/>
                </a:p>
              </p:txBody>
            </p:sp>
            <p:sp>
              <p:nvSpPr>
                <p:cNvPr id="13210" name="Freeform 656"/>
                <p:cNvSpPr>
                  <a:spLocks/>
                </p:cNvSpPr>
                <p:nvPr/>
              </p:nvSpPr>
              <p:spPr bwMode="auto">
                <a:xfrm>
                  <a:off x="4088" y="1919"/>
                  <a:ext cx="378" cy="354"/>
                </a:xfrm>
                <a:custGeom>
                  <a:avLst/>
                  <a:gdLst>
                    <a:gd name="T0" fmla="*/ 378 w 378"/>
                    <a:gd name="T1" fmla="*/ 180 h 354"/>
                    <a:gd name="T2" fmla="*/ 348 w 378"/>
                    <a:gd name="T3" fmla="*/ 90 h 354"/>
                    <a:gd name="T4" fmla="*/ 282 w 378"/>
                    <a:gd name="T5" fmla="*/ 24 h 354"/>
                    <a:gd name="T6" fmla="*/ 192 w 378"/>
                    <a:gd name="T7" fmla="*/ 0 h 354"/>
                    <a:gd name="T8" fmla="*/ 192 w 378"/>
                    <a:gd name="T9" fmla="*/ 0 h 354"/>
                    <a:gd name="T10" fmla="*/ 96 w 378"/>
                    <a:gd name="T11" fmla="*/ 24 h 354"/>
                    <a:gd name="T12" fmla="*/ 30 w 378"/>
                    <a:gd name="T13" fmla="*/ 90 h 354"/>
                    <a:gd name="T14" fmla="*/ 0 w 378"/>
                    <a:gd name="T15" fmla="*/ 180 h 354"/>
                    <a:gd name="T16" fmla="*/ 0 w 378"/>
                    <a:gd name="T17" fmla="*/ 180 h 354"/>
                    <a:gd name="T18" fmla="*/ 30 w 378"/>
                    <a:gd name="T19" fmla="*/ 270 h 354"/>
                    <a:gd name="T20" fmla="*/ 96 w 378"/>
                    <a:gd name="T21" fmla="*/ 330 h 354"/>
                    <a:gd name="T22" fmla="*/ 192 w 378"/>
                    <a:gd name="T23" fmla="*/ 354 h 354"/>
                    <a:gd name="T24" fmla="*/ 192 w 378"/>
                    <a:gd name="T25" fmla="*/ 354 h 354"/>
                    <a:gd name="T26" fmla="*/ 282 w 378"/>
                    <a:gd name="T27" fmla="*/ 330 h 354"/>
                    <a:gd name="T28" fmla="*/ 348 w 378"/>
                    <a:gd name="T29" fmla="*/ 270 h 354"/>
                    <a:gd name="T30" fmla="*/ 378 w 378"/>
                    <a:gd name="T31" fmla="*/ 180 h 354"/>
                    <a:gd name="T32" fmla="*/ 378 w 378"/>
                    <a:gd name="T33" fmla="*/ 180 h 3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8"/>
                    <a:gd name="T52" fmla="*/ 0 h 354"/>
                    <a:gd name="T53" fmla="*/ 378 w 378"/>
                    <a:gd name="T54" fmla="*/ 354 h 3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8" h="354">
                      <a:moveTo>
                        <a:pt x="378" y="180"/>
                      </a:moveTo>
                      <a:lnTo>
                        <a:pt x="348" y="90"/>
                      </a:lnTo>
                      <a:lnTo>
                        <a:pt x="282" y="24"/>
                      </a:lnTo>
                      <a:lnTo>
                        <a:pt x="192" y="0"/>
                      </a:lnTo>
                      <a:lnTo>
                        <a:pt x="96" y="24"/>
                      </a:lnTo>
                      <a:lnTo>
                        <a:pt x="30" y="90"/>
                      </a:lnTo>
                      <a:lnTo>
                        <a:pt x="0" y="180"/>
                      </a:lnTo>
                      <a:lnTo>
                        <a:pt x="30" y="270"/>
                      </a:lnTo>
                      <a:lnTo>
                        <a:pt x="96" y="330"/>
                      </a:lnTo>
                      <a:lnTo>
                        <a:pt x="192" y="354"/>
                      </a:lnTo>
                      <a:lnTo>
                        <a:pt x="282" y="330"/>
                      </a:lnTo>
                      <a:lnTo>
                        <a:pt x="348" y="270"/>
                      </a:lnTo>
                      <a:lnTo>
                        <a:pt x="378" y="180"/>
                      </a:lnTo>
                      <a:close/>
                    </a:path>
                  </a:pathLst>
                </a:custGeom>
                <a:solidFill>
                  <a:srgbClr val="7ECFE2"/>
                </a:solidFill>
                <a:ln w="9525">
                  <a:noFill/>
                  <a:round/>
                  <a:headEnd/>
                  <a:tailEnd/>
                </a:ln>
              </p:spPr>
              <p:txBody>
                <a:bodyPr tIns="91440" bIns="91440"/>
                <a:lstStyle/>
                <a:p>
                  <a:endParaRPr lang="en-US"/>
                </a:p>
              </p:txBody>
            </p:sp>
            <p:sp>
              <p:nvSpPr>
                <p:cNvPr id="13211" name="Freeform 657"/>
                <p:cNvSpPr>
                  <a:spLocks/>
                </p:cNvSpPr>
                <p:nvPr/>
              </p:nvSpPr>
              <p:spPr bwMode="auto">
                <a:xfrm>
                  <a:off x="4088" y="1919"/>
                  <a:ext cx="378" cy="354"/>
                </a:xfrm>
                <a:custGeom>
                  <a:avLst/>
                  <a:gdLst>
                    <a:gd name="T0" fmla="*/ 378 w 378"/>
                    <a:gd name="T1" fmla="*/ 180 h 354"/>
                    <a:gd name="T2" fmla="*/ 348 w 378"/>
                    <a:gd name="T3" fmla="*/ 90 h 354"/>
                    <a:gd name="T4" fmla="*/ 282 w 378"/>
                    <a:gd name="T5" fmla="*/ 24 h 354"/>
                    <a:gd name="T6" fmla="*/ 192 w 378"/>
                    <a:gd name="T7" fmla="*/ 0 h 354"/>
                    <a:gd name="T8" fmla="*/ 192 w 378"/>
                    <a:gd name="T9" fmla="*/ 0 h 354"/>
                    <a:gd name="T10" fmla="*/ 96 w 378"/>
                    <a:gd name="T11" fmla="*/ 24 h 354"/>
                    <a:gd name="T12" fmla="*/ 30 w 378"/>
                    <a:gd name="T13" fmla="*/ 90 h 354"/>
                    <a:gd name="T14" fmla="*/ 0 w 378"/>
                    <a:gd name="T15" fmla="*/ 180 h 354"/>
                    <a:gd name="T16" fmla="*/ 0 w 378"/>
                    <a:gd name="T17" fmla="*/ 180 h 354"/>
                    <a:gd name="T18" fmla="*/ 30 w 378"/>
                    <a:gd name="T19" fmla="*/ 270 h 354"/>
                    <a:gd name="T20" fmla="*/ 96 w 378"/>
                    <a:gd name="T21" fmla="*/ 330 h 354"/>
                    <a:gd name="T22" fmla="*/ 192 w 378"/>
                    <a:gd name="T23" fmla="*/ 354 h 354"/>
                    <a:gd name="T24" fmla="*/ 192 w 378"/>
                    <a:gd name="T25" fmla="*/ 354 h 354"/>
                    <a:gd name="T26" fmla="*/ 282 w 378"/>
                    <a:gd name="T27" fmla="*/ 330 h 354"/>
                    <a:gd name="T28" fmla="*/ 348 w 378"/>
                    <a:gd name="T29" fmla="*/ 270 h 354"/>
                    <a:gd name="T30" fmla="*/ 378 w 378"/>
                    <a:gd name="T31" fmla="*/ 180 h 354"/>
                    <a:gd name="T32" fmla="*/ 378 w 378"/>
                    <a:gd name="T33" fmla="*/ 180 h 354"/>
                    <a:gd name="T34" fmla="*/ 378 w 378"/>
                    <a:gd name="T35" fmla="*/ 180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8"/>
                    <a:gd name="T55" fmla="*/ 0 h 354"/>
                    <a:gd name="T56" fmla="*/ 378 w 378"/>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8" h="354">
                      <a:moveTo>
                        <a:pt x="378" y="180"/>
                      </a:moveTo>
                      <a:lnTo>
                        <a:pt x="348" y="90"/>
                      </a:lnTo>
                      <a:lnTo>
                        <a:pt x="282" y="24"/>
                      </a:lnTo>
                      <a:lnTo>
                        <a:pt x="192" y="0"/>
                      </a:lnTo>
                      <a:lnTo>
                        <a:pt x="96" y="24"/>
                      </a:lnTo>
                      <a:lnTo>
                        <a:pt x="30" y="90"/>
                      </a:lnTo>
                      <a:lnTo>
                        <a:pt x="0" y="180"/>
                      </a:lnTo>
                      <a:lnTo>
                        <a:pt x="30" y="270"/>
                      </a:lnTo>
                      <a:lnTo>
                        <a:pt x="96" y="330"/>
                      </a:lnTo>
                      <a:lnTo>
                        <a:pt x="192" y="354"/>
                      </a:lnTo>
                      <a:lnTo>
                        <a:pt x="282" y="330"/>
                      </a:lnTo>
                      <a:lnTo>
                        <a:pt x="348" y="270"/>
                      </a:lnTo>
                      <a:lnTo>
                        <a:pt x="378" y="180"/>
                      </a:lnTo>
                    </a:path>
                  </a:pathLst>
                </a:custGeom>
                <a:noFill/>
                <a:ln w="9525">
                  <a:solidFill>
                    <a:srgbClr val="000000"/>
                  </a:solidFill>
                  <a:round/>
                  <a:headEnd/>
                  <a:tailEnd/>
                </a:ln>
              </p:spPr>
              <p:txBody>
                <a:bodyPr tIns="91440" bIns="91440"/>
                <a:lstStyle/>
                <a:p>
                  <a:endParaRPr lang="en-US"/>
                </a:p>
              </p:txBody>
            </p:sp>
            <p:sp>
              <p:nvSpPr>
                <p:cNvPr id="13212" name="Freeform 658"/>
                <p:cNvSpPr>
                  <a:spLocks/>
                </p:cNvSpPr>
                <p:nvPr/>
              </p:nvSpPr>
              <p:spPr bwMode="auto">
                <a:xfrm>
                  <a:off x="4262" y="2231"/>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6"/>
                      </a:lnTo>
                      <a:lnTo>
                        <a:pt x="0" y="12"/>
                      </a:lnTo>
                      <a:lnTo>
                        <a:pt x="6" y="12"/>
                      </a:lnTo>
                      <a:lnTo>
                        <a:pt x="6" y="18"/>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213" name="Freeform 659"/>
                <p:cNvSpPr>
                  <a:spLocks/>
                </p:cNvSpPr>
                <p:nvPr/>
              </p:nvSpPr>
              <p:spPr bwMode="auto">
                <a:xfrm>
                  <a:off x="4262" y="2231"/>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6"/>
                      </a:lnTo>
                      <a:lnTo>
                        <a:pt x="0" y="12"/>
                      </a:lnTo>
                      <a:lnTo>
                        <a:pt x="6" y="12"/>
                      </a:lnTo>
                      <a:lnTo>
                        <a:pt x="6" y="18"/>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214" name="Freeform 660"/>
                <p:cNvSpPr>
                  <a:spLocks/>
                </p:cNvSpPr>
                <p:nvPr/>
              </p:nvSpPr>
              <p:spPr bwMode="auto">
                <a:xfrm>
                  <a:off x="4280" y="22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215" name="Freeform 661"/>
                <p:cNvSpPr>
                  <a:spLocks/>
                </p:cNvSpPr>
                <p:nvPr/>
              </p:nvSpPr>
              <p:spPr bwMode="auto">
                <a:xfrm>
                  <a:off x="4280" y="22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216" name="Freeform 662"/>
                <p:cNvSpPr>
                  <a:spLocks/>
                </p:cNvSpPr>
                <p:nvPr/>
              </p:nvSpPr>
              <p:spPr bwMode="auto">
                <a:xfrm>
                  <a:off x="4298" y="223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217" name="Freeform 663"/>
                <p:cNvSpPr>
                  <a:spLocks/>
                </p:cNvSpPr>
                <p:nvPr/>
              </p:nvSpPr>
              <p:spPr bwMode="auto">
                <a:xfrm>
                  <a:off x="4298" y="223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218" name="Freeform 664"/>
                <p:cNvSpPr>
                  <a:spLocks/>
                </p:cNvSpPr>
                <p:nvPr/>
              </p:nvSpPr>
              <p:spPr bwMode="auto">
                <a:xfrm>
                  <a:off x="4316" y="2225"/>
                  <a:ext cx="12" cy="18"/>
                </a:xfrm>
                <a:custGeom>
                  <a:avLst/>
                  <a:gdLst>
                    <a:gd name="T0" fmla="*/ 12 w 12"/>
                    <a:gd name="T1" fmla="*/ 6 h 18"/>
                    <a:gd name="T2" fmla="*/ 12 w 12"/>
                    <a:gd name="T3" fmla="*/ 6 h 18"/>
                    <a:gd name="T4" fmla="*/ 6 w 12"/>
                    <a:gd name="T5" fmla="*/ 0 h 18"/>
                    <a:gd name="T6" fmla="*/ 0 w 12"/>
                    <a:gd name="T7" fmla="*/ 0 h 18"/>
                    <a:gd name="T8" fmla="*/ 0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2 h 18"/>
                    <a:gd name="T24" fmla="*/ 6 w 12"/>
                    <a:gd name="T25" fmla="*/ 12 h 18"/>
                    <a:gd name="T26" fmla="*/ 12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6" y="0"/>
                      </a:lnTo>
                      <a:lnTo>
                        <a:pt x="0" y="0"/>
                      </a:lnTo>
                      <a:lnTo>
                        <a:pt x="0" y="6"/>
                      </a:lnTo>
                      <a:lnTo>
                        <a:pt x="0" y="12"/>
                      </a:lnTo>
                      <a:lnTo>
                        <a:pt x="0" y="18"/>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219" name="Freeform 665"/>
                <p:cNvSpPr>
                  <a:spLocks/>
                </p:cNvSpPr>
                <p:nvPr/>
              </p:nvSpPr>
              <p:spPr bwMode="auto">
                <a:xfrm>
                  <a:off x="4316" y="2225"/>
                  <a:ext cx="12" cy="18"/>
                </a:xfrm>
                <a:custGeom>
                  <a:avLst/>
                  <a:gdLst>
                    <a:gd name="T0" fmla="*/ 12 w 12"/>
                    <a:gd name="T1" fmla="*/ 6 h 18"/>
                    <a:gd name="T2" fmla="*/ 12 w 12"/>
                    <a:gd name="T3" fmla="*/ 6 h 18"/>
                    <a:gd name="T4" fmla="*/ 6 w 12"/>
                    <a:gd name="T5" fmla="*/ 0 h 18"/>
                    <a:gd name="T6" fmla="*/ 0 w 12"/>
                    <a:gd name="T7" fmla="*/ 0 h 18"/>
                    <a:gd name="T8" fmla="*/ 0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2 h 18"/>
                    <a:gd name="T24" fmla="*/ 6 w 12"/>
                    <a:gd name="T25" fmla="*/ 12 h 18"/>
                    <a:gd name="T26" fmla="*/ 12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6" y="0"/>
                      </a:lnTo>
                      <a:lnTo>
                        <a:pt x="0" y="0"/>
                      </a:lnTo>
                      <a:lnTo>
                        <a:pt x="0" y="6"/>
                      </a:lnTo>
                      <a:lnTo>
                        <a:pt x="0" y="12"/>
                      </a:lnTo>
                      <a:lnTo>
                        <a:pt x="0" y="18"/>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220" name="Freeform 666"/>
                <p:cNvSpPr>
                  <a:spLocks/>
                </p:cNvSpPr>
                <p:nvPr/>
              </p:nvSpPr>
              <p:spPr bwMode="auto">
                <a:xfrm>
                  <a:off x="4328" y="2219"/>
                  <a:ext cx="18" cy="18"/>
                </a:xfrm>
                <a:custGeom>
                  <a:avLst/>
                  <a:gdLst>
                    <a:gd name="T0" fmla="*/ 12 w 18"/>
                    <a:gd name="T1" fmla="*/ 6 h 18"/>
                    <a:gd name="T2" fmla="*/ 12 w 18"/>
                    <a:gd name="T3" fmla="*/ 6 h 18"/>
                    <a:gd name="T4" fmla="*/ 6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2 w 18"/>
                    <a:gd name="T31" fmla="*/ 6 h 18"/>
                    <a:gd name="T32" fmla="*/ 12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6"/>
                      </a:moveTo>
                      <a:lnTo>
                        <a:pt x="12" y="6"/>
                      </a:lnTo>
                      <a:lnTo>
                        <a:pt x="6" y="0"/>
                      </a:lnTo>
                      <a:lnTo>
                        <a:pt x="0" y="6"/>
                      </a:lnTo>
                      <a:lnTo>
                        <a:pt x="0" y="12"/>
                      </a:lnTo>
                      <a:lnTo>
                        <a:pt x="6" y="12"/>
                      </a:lnTo>
                      <a:lnTo>
                        <a:pt x="6" y="18"/>
                      </a:lnTo>
                      <a:lnTo>
                        <a:pt x="12" y="18"/>
                      </a:lnTo>
                      <a:lnTo>
                        <a:pt x="12" y="12"/>
                      </a:lnTo>
                      <a:lnTo>
                        <a:pt x="18" y="12"/>
                      </a:lnTo>
                      <a:lnTo>
                        <a:pt x="12" y="6"/>
                      </a:lnTo>
                      <a:close/>
                    </a:path>
                  </a:pathLst>
                </a:custGeom>
                <a:solidFill>
                  <a:srgbClr val="FFFF4B"/>
                </a:solidFill>
                <a:ln w="9525">
                  <a:noFill/>
                  <a:round/>
                  <a:headEnd/>
                  <a:tailEnd/>
                </a:ln>
              </p:spPr>
              <p:txBody>
                <a:bodyPr tIns="91440" bIns="91440"/>
                <a:lstStyle/>
                <a:p>
                  <a:endParaRPr lang="en-US"/>
                </a:p>
              </p:txBody>
            </p:sp>
            <p:sp>
              <p:nvSpPr>
                <p:cNvPr id="13221" name="Freeform 667"/>
                <p:cNvSpPr>
                  <a:spLocks/>
                </p:cNvSpPr>
                <p:nvPr/>
              </p:nvSpPr>
              <p:spPr bwMode="auto">
                <a:xfrm>
                  <a:off x="4328" y="2219"/>
                  <a:ext cx="18" cy="18"/>
                </a:xfrm>
                <a:custGeom>
                  <a:avLst/>
                  <a:gdLst>
                    <a:gd name="T0" fmla="*/ 12 w 18"/>
                    <a:gd name="T1" fmla="*/ 6 h 18"/>
                    <a:gd name="T2" fmla="*/ 12 w 18"/>
                    <a:gd name="T3" fmla="*/ 6 h 18"/>
                    <a:gd name="T4" fmla="*/ 6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2 w 18"/>
                    <a:gd name="T27" fmla="*/ 12 h 18"/>
                    <a:gd name="T28" fmla="*/ 18 w 18"/>
                    <a:gd name="T29" fmla="*/ 12 h 18"/>
                    <a:gd name="T30" fmla="*/ 12 w 18"/>
                    <a:gd name="T31" fmla="*/ 6 h 18"/>
                    <a:gd name="T32" fmla="*/ 12 w 18"/>
                    <a:gd name="T33" fmla="*/ 6 h 18"/>
                    <a:gd name="T34" fmla="*/ 12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6"/>
                      </a:moveTo>
                      <a:lnTo>
                        <a:pt x="12" y="6"/>
                      </a:lnTo>
                      <a:lnTo>
                        <a:pt x="6" y="0"/>
                      </a:lnTo>
                      <a:lnTo>
                        <a:pt x="0" y="6"/>
                      </a:lnTo>
                      <a:lnTo>
                        <a:pt x="0" y="12"/>
                      </a:lnTo>
                      <a:lnTo>
                        <a:pt x="6" y="12"/>
                      </a:lnTo>
                      <a:lnTo>
                        <a:pt x="6" y="18"/>
                      </a:lnTo>
                      <a:lnTo>
                        <a:pt x="12" y="18"/>
                      </a:lnTo>
                      <a:lnTo>
                        <a:pt x="12" y="12"/>
                      </a:lnTo>
                      <a:lnTo>
                        <a:pt x="18" y="12"/>
                      </a:lnTo>
                      <a:lnTo>
                        <a:pt x="12" y="6"/>
                      </a:lnTo>
                    </a:path>
                  </a:pathLst>
                </a:custGeom>
                <a:noFill/>
                <a:ln w="9525">
                  <a:solidFill>
                    <a:srgbClr val="000000"/>
                  </a:solidFill>
                  <a:round/>
                  <a:headEnd/>
                  <a:tailEnd/>
                </a:ln>
              </p:spPr>
              <p:txBody>
                <a:bodyPr tIns="91440" bIns="91440"/>
                <a:lstStyle/>
                <a:p>
                  <a:endParaRPr lang="en-US"/>
                </a:p>
              </p:txBody>
            </p:sp>
            <p:sp>
              <p:nvSpPr>
                <p:cNvPr id="13222" name="Freeform 668"/>
                <p:cNvSpPr>
                  <a:spLocks/>
                </p:cNvSpPr>
                <p:nvPr/>
              </p:nvSpPr>
              <p:spPr bwMode="auto">
                <a:xfrm>
                  <a:off x="4346" y="2213"/>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223" name="Freeform 669"/>
                <p:cNvSpPr>
                  <a:spLocks/>
                </p:cNvSpPr>
                <p:nvPr/>
              </p:nvSpPr>
              <p:spPr bwMode="auto">
                <a:xfrm>
                  <a:off x="4346" y="2213"/>
                  <a:ext cx="12" cy="12"/>
                </a:xfrm>
                <a:custGeom>
                  <a:avLst/>
                  <a:gdLst>
                    <a:gd name="T0" fmla="*/ 12 w 12"/>
                    <a:gd name="T1" fmla="*/ 6 h 12"/>
                    <a:gd name="T2" fmla="*/ 6 w 12"/>
                    <a:gd name="T3" fmla="*/ 0 h 12"/>
                    <a:gd name="T4" fmla="*/ 6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224" name="Freeform 670"/>
                <p:cNvSpPr>
                  <a:spLocks/>
                </p:cNvSpPr>
                <p:nvPr/>
              </p:nvSpPr>
              <p:spPr bwMode="auto">
                <a:xfrm>
                  <a:off x="4358" y="2207"/>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225" name="Freeform 671"/>
                <p:cNvSpPr>
                  <a:spLocks/>
                </p:cNvSpPr>
                <p:nvPr/>
              </p:nvSpPr>
              <p:spPr bwMode="auto">
                <a:xfrm>
                  <a:off x="4358" y="2207"/>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6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226" name="Freeform 672"/>
                <p:cNvSpPr>
                  <a:spLocks/>
                </p:cNvSpPr>
                <p:nvPr/>
              </p:nvSpPr>
              <p:spPr bwMode="auto">
                <a:xfrm>
                  <a:off x="4370" y="2195"/>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13227" name="Freeform 673"/>
                <p:cNvSpPr>
                  <a:spLocks/>
                </p:cNvSpPr>
                <p:nvPr/>
              </p:nvSpPr>
              <p:spPr bwMode="auto">
                <a:xfrm>
                  <a:off x="4370" y="2195"/>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6" y="12"/>
                      </a:lnTo>
                      <a:lnTo>
                        <a:pt x="12" y="12"/>
                      </a:lnTo>
                      <a:lnTo>
                        <a:pt x="18" y="6"/>
                      </a:lnTo>
                      <a:lnTo>
                        <a:pt x="12" y="0"/>
                      </a:lnTo>
                    </a:path>
                  </a:pathLst>
                </a:custGeom>
                <a:noFill/>
                <a:ln w="9525">
                  <a:solidFill>
                    <a:srgbClr val="000000"/>
                  </a:solidFill>
                  <a:round/>
                  <a:headEnd/>
                  <a:tailEnd/>
                </a:ln>
              </p:spPr>
              <p:txBody>
                <a:bodyPr tIns="91440" bIns="91440"/>
                <a:lstStyle/>
                <a:p>
                  <a:endParaRPr lang="en-US"/>
                </a:p>
              </p:txBody>
            </p:sp>
            <p:sp>
              <p:nvSpPr>
                <p:cNvPr id="13228" name="Freeform 674"/>
                <p:cNvSpPr>
                  <a:spLocks/>
                </p:cNvSpPr>
                <p:nvPr/>
              </p:nvSpPr>
              <p:spPr bwMode="auto">
                <a:xfrm>
                  <a:off x="4382" y="2183"/>
                  <a:ext cx="18" cy="12"/>
                </a:xfrm>
                <a:custGeom>
                  <a:avLst/>
                  <a:gdLst>
                    <a:gd name="T0" fmla="*/ 12 w 18"/>
                    <a:gd name="T1" fmla="*/ 0 h 12"/>
                    <a:gd name="T2" fmla="*/ 12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6"/>
                      </a:lnTo>
                      <a:lnTo>
                        <a:pt x="0" y="12"/>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13229" name="Freeform 675"/>
                <p:cNvSpPr>
                  <a:spLocks/>
                </p:cNvSpPr>
                <p:nvPr/>
              </p:nvSpPr>
              <p:spPr bwMode="auto">
                <a:xfrm>
                  <a:off x="4382" y="2183"/>
                  <a:ext cx="18" cy="12"/>
                </a:xfrm>
                <a:custGeom>
                  <a:avLst/>
                  <a:gdLst>
                    <a:gd name="T0" fmla="*/ 12 w 18"/>
                    <a:gd name="T1" fmla="*/ 0 h 12"/>
                    <a:gd name="T2" fmla="*/ 12 w 18"/>
                    <a:gd name="T3" fmla="*/ 0 h 12"/>
                    <a:gd name="T4" fmla="*/ 6 w 18"/>
                    <a:gd name="T5" fmla="*/ 0 h 12"/>
                    <a:gd name="T6" fmla="*/ 0 w 18"/>
                    <a:gd name="T7" fmla="*/ 6 h 12"/>
                    <a:gd name="T8" fmla="*/ 0 w 18"/>
                    <a:gd name="T9" fmla="*/ 6 h 12"/>
                    <a:gd name="T10" fmla="*/ 0 w 18"/>
                    <a:gd name="T11" fmla="*/ 6 h 12"/>
                    <a:gd name="T12" fmla="*/ 0 w 18"/>
                    <a:gd name="T13" fmla="*/ 12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6"/>
                      </a:lnTo>
                      <a:lnTo>
                        <a:pt x="0" y="12"/>
                      </a:lnTo>
                      <a:lnTo>
                        <a:pt x="6" y="12"/>
                      </a:lnTo>
                      <a:lnTo>
                        <a:pt x="12" y="12"/>
                      </a:lnTo>
                      <a:lnTo>
                        <a:pt x="18" y="6"/>
                      </a:lnTo>
                      <a:lnTo>
                        <a:pt x="12" y="0"/>
                      </a:lnTo>
                    </a:path>
                  </a:pathLst>
                </a:custGeom>
                <a:noFill/>
                <a:ln w="9525">
                  <a:solidFill>
                    <a:srgbClr val="000000"/>
                  </a:solidFill>
                  <a:round/>
                  <a:headEnd/>
                  <a:tailEnd/>
                </a:ln>
              </p:spPr>
              <p:txBody>
                <a:bodyPr tIns="91440" bIns="91440"/>
                <a:lstStyle/>
                <a:p>
                  <a:endParaRPr lang="en-US"/>
                </a:p>
              </p:txBody>
            </p:sp>
            <p:sp>
              <p:nvSpPr>
                <p:cNvPr id="13230" name="Freeform 676"/>
                <p:cNvSpPr>
                  <a:spLocks/>
                </p:cNvSpPr>
                <p:nvPr/>
              </p:nvSpPr>
              <p:spPr bwMode="auto">
                <a:xfrm>
                  <a:off x="4394" y="2171"/>
                  <a:ext cx="12" cy="12"/>
                </a:xfrm>
                <a:custGeom>
                  <a:avLst/>
                  <a:gdLst>
                    <a:gd name="T0" fmla="*/ 12 w 12"/>
                    <a:gd name="T1" fmla="*/ 0 h 12"/>
                    <a:gd name="T2" fmla="*/ 6 w 12"/>
                    <a:gd name="T3" fmla="*/ 0 h 12"/>
                    <a:gd name="T4" fmla="*/ 6 w 12"/>
                    <a:gd name="T5" fmla="*/ 0 h 12"/>
                    <a:gd name="T6" fmla="*/ 0 w 12"/>
                    <a:gd name="T7" fmla="*/ 6 h 12"/>
                    <a:gd name="T8" fmla="*/ 0 w 12"/>
                    <a:gd name="T9" fmla="*/ 6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231" name="Freeform 677"/>
                <p:cNvSpPr>
                  <a:spLocks/>
                </p:cNvSpPr>
                <p:nvPr/>
              </p:nvSpPr>
              <p:spPr bwMode="auto">
                <a:xfrm>
                  <a:off x="4394" y="2171"/>
                  <a:ext cx="12" cy="12"/>
                </a:xfrm>
                <a:custGeom>
                  <a:avLst/>
                  <a:gdLst>
                    <a:gd name="T0" fmla="*/ 12 w 12"/>
                    <a:gd name="T1" fmla="*/ 0 h 12"/>
                    <a:gd name="T2" fmla="*/ 6 w 12"/>
                    <a:gd name="T3" fmla="*/ 0 h 12"/>
                    <a:gd name="T4" fmla="*/ 6 w 12"/>
                    <a:gd name="T5" fmla="*/ 0 h 12"/>
                    <a:gd name="T6" fmla="*/ 0 w 12"/>
                    <a:gd name="T7" fmla="*/ 6 h 12"/>
                    <a:gd name="T8" fmla="*/ 0 w 12"/>
                    <a:gd name="T9" fmla="*/ 6 h 12"/>
                    <a:gd name="T10" fmla="*/ 0 w 12"/>
                    <a:gd name="T11" fmla="*/ 6 h 12"/>
                    <a:gd name="T12" fmla="*/ 0 w 12"/>
                    <a:gd name="T13" fmla="*/ 12 h 12"/>
                    <a:gd name="T14" fmla="*/ 0 w 12"/>
                    <a:gd name="T15" fmla="*/ 12 h 12"/>
                    <a:gd name="T16" fmla="*/ 0 w 12"/>
                    <a:gd name="T17" fmla="*/ 12 h 12"/>
                    <a:gd name="T18" fmla="*/ 6 w 12"/>
                    <a:gd name="T19" fmla="*/ 12 h 12"/>
                    <a:gd name="T20" fmla="*/ 12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232" name="Freeform 678"/>
                <p:cNvSpPr>
                  <a:spLocks/>
                </p:cNvSpPr>
                <p:nvPr/>
              </p:nvSpPr>
              <p:spPr bwMode="auto">
                <a:xfrm>
                  <a:off x="4400" y="2159"/>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0"/>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13233" name="Freeform 679"/>
                <p:cNvSpPr>
                  <a:spLocks/>
                </p:cNvSpPr>
                <p:nvPr/>
              </p:nvSpPr>
              <p:spPr bwMode="auto">
                <a:xfrm>
                  <a:off x="4400" y="2159"/>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0"/>
                      </a:lnTo>
                      <a:lnTo>
                        <a:pt x="0" y="6"/>
                      </a:lnTo>
                      <a:lnTo>
                        <a:pt x="6" y="12"/>
                      </a:lnTo>
                      <a:lnTo>
                        <a:pt x="12" y="12"/>
                      </a:lnTo>
                      <a:lnTo>
                        <a:pt x="18" y="6"/>
                      </a:lnTo>
                      <a:lnTo>
                        <a:pt x="18" y="0"/>
                      </a:lnTo>
                      <a:lnTo>
                        <a:pt x="12" y="0"/>
                      </a:lnTo>
                    </a:path>
                  </a:pathLst>
                </a:custGeom>
                <a:noFill/>
                <a:ln w="9525">
                  <a:solidFill>
                    <a:srgbClr val="000000"/>
                  </a:solidFill>
                  <a:round/>
                  <a:headEnd/>
                  <a:tailEnd/>
                </a:ln>
              </p:spPr>
              <p:txBody>
                <a:bodyPr tIns="91440" bIns="91440"/>
                <a:lstStyle/>
                <a:p>
                  <a:endParaRPr lang="en-US"/>
                </a:p>
              </p:txBody>
            </p:sp>
            <p:sp>
              <p:nvSpPr>
                <p:cNvPr id="13234" name="Freeform 680"/>
                <p:cNvSpPr>
                  <a:spLocks/>
                </p:cNvSpPr>
                <p:nvPr/>
              </p:nvSpPr>
              <p:spPr bwMode="auto">
                <a:xfrm>
                  <a:off x="4412" y="2141"/>
                  <a:ext cx="12" cy="18"/>
                </a:xfrm>
                <a:custGeom>
                  <a:avLst/>
                  <a:gdLst>
                    <a:gd name="T0" fmla="*/ 6 w 12"/>
                    <a:gd name="T1" fmla="*/ 0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6" y="0"/>
                      </a:lnTo>
                      <a:lnTo>
                        <a:pt x="0" y="6"/>
                      </a:lnTo>
                      <a:lnTo>
                        <a:pt x="0" y="12"/>
                      </a:lnTo>
                      <a:lnTo>
                        <a:pt x="0" y="18"/>
                      </a:lnTo>
                      <a:lnTo>
                        <a:pt x="6" y="18"/>
                      </a:lnTo>
                      <a:lnTo>
                        <a:pt x="12" y="12"/>
                      </a:lnTo>
                      <a:lnTo>
                        <a:pt x="12" y="6"/>
                      </a:lnTo>
                      <a:lnTo>
                        <a:pt x="6" y="0"/>
                      </a:lnTo>
                      <a:close/>
                    </a:path>
                  </a:pathLst>
                </a:custGeom>
                <a:solidFill>
                  <a:srgbClr val="FFFF4B"/>
                </a:solidFill>
                <a:ln w="9525">
                  <a:noFill/>
                  <a:round/>
                  <a:headEnd/>
                  <a:tailEnd/>
                </a:ln>
              </p:spPr>
              <p:txBody>
                <a:bodyPr tIns="91440" bIns="91440"/>
                <a:lstStyle/>
                <a:p>
                  <a:endParaRPr lang="en-US"/>
                </a:p>
              </p:txBody>
            </p:sp>
            <p:sp>
              <p:nvSpPr>
                <p:cNvPr id="13235" name="Freeform 681"/>
                <p:cNvSpPr>
                  <a:spLocks/>
                </p:cNvSpPr>
                <p:nvPr/>
              </p:nvSpPr>
              <p:spPr bwMode="auto">
                <a:xfrm>
                  <a:off x="4412" y="2141"/>
                  <a:ext cx="12" cy="18"/>
                </a:xfrm>
                <a:custGeom>
                  <a:avLst/>
                  <a:gdLst>
                    <a:gd name="T0" fmla="*/ 6 w 12"/>
                    <a:gd name="T1" fmla="*/ 0 h 18"/>
                    <a:gd name="T2" fmla="*/ 6 w 12"/>
                    <a:gd name="T3" fmla="*/ 0 h 18"/>
                    <a:gd name="T4" fmla="*/ 0 w 12"/>
                    <a:gd name="T5" fmla="*/ 6 h 18"/>
                    <a:gd name="T6" fmla="*/ 0 w 12"/>
                    <a:gd name="T7" fmla="*/ 6 h 18"/>
                    <a:gd name="T8" fmla="*/ 0 w 12"/>
                    <a:gd name="T9" fmla="*/ 6 h 18"/>
                    <a:gd name="T10" fmla="*/ 0 w 12"/>
                    <a:gd name="T11" fmla="*/ 12 h 18"/>
                    <a:gd name="T12" fmla="*/ 0 w 12"/>
                    <a:gd name="T13" fmla="*/ 12 h 18"/>
                    <a:gd name="T14" fmla="*/ 0 w 12"/>
                    <a:gd name="T15" fmla="*/ 18 h 18"/>
                    <a:gd name="T16" fmla="*/ 0 w 12"/>
                    <a:gd name="T17" fmla="*/ 18 h 18"/>
                    <a:gd name="T18" fmla="*/ 6 w 12"/>
                    <a:gd name="T19" fmla="*/ 18 h 18"/>
                    <a:gd name="T20" fmla="*/ 12 w 12"/>
                    <a:gd name="T21" fmla="*/ 12 h 18"/>
                    <a:gd name="T22" fmla="*/ 12 w 12"/>
                    <a:gd name="T23" fmla="*/ 12 h 18"/>
                    <a:gd name="T24" fmla="*/ 12 w 12"/>
                    <a:gd name="T25" fmla="*/ 12 h 18"/>
                    <a:gd name="T26" fmla="*/ 12 w 12"/>
                    <a:gd name="T27" fmla="*/ 6 h 18"/>
                    <a:gd name="T28" fmla="*/ 12 w 12"/>
                    <a:gd name="T29" fmla="*/ 6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6" y="0"/>
                      </a:lnTo>
                      <a:lnTo>
                        <a:pt x="0" y="6"/>
                      </a:lnTo>
                      <a:lnTo>
                        <a:pt x="0" y="12"/>
                      </a:lnTo>
                      <a:lnTo>
                        <a:pt x="0" y="18"/>
                      </a:lnTo>
                      <a:lnTo>
                        <a:pt x="6" y="18"/>
                      </a:lnTo>
                      <a:lnTo>
                        <a:pt x="12" y="12"/>
                      </a:lnTo>
                      <a:lnTo>
                        <a:pt x="12" y="6"/>
                      </a:lnTo>
                      <a:lnTo>
                        <a:pt x="6" y="0"/>
                      </a:lnTo>
                    </a:path>
                  </a:pathLst>
                </a:custGeom>
                <a:noFill/>
                <a:ln w="9525">
                  <a:solidFill>
                    <a:srgbClr val="000000"/>
                  </a:solidFill>
                  <a:round/>
                  <a:headEnd/>
                  <a:tailEnd/>
                </a:ln>
              </p:spPr>
              <p:txBody>
                <a:bodyPr tIns="91440" bIns="91440"/>
                <a:lstStyle/>
                <a:p>
                  <a:endParaRPr lang="en-US"/>
                </a:p>
              </p:txBody>
            </p:sp>
            <p:sp>
              <p:nvSpPr>
                <p:cNvPr id="13236" name="Freeform 682"/>
                <p:cNvSpPr>
                  <a:spLocks/>
                </p:cNvSpPr>
                <p:nvPr/>
              </p:nvSpPr>
              <p:spPr bwMode="auto">
                <a:xfrm>
                  <a:off x="4412" y="212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6 w 18"/>
                    <a:gd name="T15" fmla="*/ 12 h 12"/>
                    <a:gd name="T16" fmla="*/ 6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6" y="6"/>
                      </a:lnTo>
                      <a:lnTo>
                        <a:pt x="6" y="12"/>
                      </a:lnTo>
                      <a:lnTo>
                        <a:pt x="12" y="12"/>
                      </a:lnTo>
                      <a:lnTo>
                        <a:pt x="18"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13237" name="Freeform 683"/>
                <p:cNvSpPr>
                  <a:spLocks/>
                </p:cNvSpPr>
                <p:nvPr/>
              </p:nvSpPr>
              <p:spPr bwMode="auto">
                <a:xfrm>
                  <a:off x="4412" y="212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6 w 18"/>
                    <a:gd name="T15" fmla="*/ 12 h 12"/>
                    <a:gd name="T16" fmla="*/ 6 w 18"/>
                    <a:gd name="T17" fmla="*/ 12 h 12"/>
                    <a:gd name="T18" fmla="*/ 12 w 18"/>
                    <a:gd name="T19" fmla="*/ 12 h 12"/>
                    <a:gd name="T20" fmla="*/ 18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6" y="6"/>
                      </a:lnTo>
                      <a:lnTo>
                        <a:pt x="6" y="12"/>
                      </a:lnTo>
                      <a:lnTo>
                        <a:pt x="12" y="12"/>
                      </a:lnTo>
                      <a:lnTo>
                        <a:pt x="18" y="12"/>
                      </a:lnTo>
                      <a:lnTo>
                        <a:pt x="18" y="6"/>
                      </a:lnTo>
                      <a:lnTo>
                        <a:pt x="18" y="0"/>
                      </a:lnTo>
                      <a:lnTo>
                        <a:pt x="12" y="0"/>
                      </a:lnTo>
                    </a:path>
                  </a:pathLst>
                </a:custGeom>
                <a:noFill/>
                <a:ln w="9525">
                  <a:solidFill>
                    <a:srgbClr val="000000"/>
                  </a:solidFill>
                  <a:round/>
                  <a:headEnd/>
                  <a:tailEnd/>
                </a:ln>
              </p:spPr>
              <p:txBody>
                <a:bodyPr tIns="91440" bIns="91440"/>
                <a:lstStyle/>
                <a:p>
                  <a:endParaRPr lang="en-US"/>
                </a:p>
              </p:txBody>
            </p:sp>
            <p:sp>
              <p:nvSpPr>
                <p:cNvPr id="13238" name="Freeform 684"/>
                <p:cNvSpPr>
                  <a:spLocks/>
                </p:cNvSpPr>
                <p:nvPr/>
              </p:nvSpPr>
              <p:spPr bwMode="auto">
                <a:xfrm>
                  <a:off x="4418" y="2111"/>
                  <a:ext cx="12" cy="12"/>
                </a:xfrm>
                <a:custGeom>
                  <a:avLst/>
                  <a:gdLst>
                    <a:gd name="T0" fmla="*/ 6 w 12"/>
                    <a:gd name="T1" fmla="*/ 0 h 12"/>
                    <a:gd name="T2" fmla="*/ 6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239" name="Freeform 685"/>
                <p:cNvSpPr>
                  <a:spLocks/>
                </p:cNvSpPr>
                <p:nvPr/>
              </p:nvSpPr>
              <p:spPr bwMode="auto">
                <a:xfrm>
                  <a:off x="4418" y="2111"/>
                  <a:ext cx="12" cy="12"/>
                </a:xfrm>
                <a:custGeom>
                  <a:avLst/>
                  <a:gdLst>
                    <a:gd name="T0" fmla="*/ 6 w 12"/>
                    <a:gd name="T1" fmla="*/ 0 h 12"/>
                    <a:gd name="T2" fmla="*/ 6 w 12"/>
                    <a:gd name="T3" fmla="*/ 0 h 12"/>
                    <a:gd name="T4" fmla="*/ 0 w 12"/>
                    <a:gd name="T5" fmla="*/ 6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6"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240" name="Freeform 686"/>
                <p:cNvSpPr>
                  <a:spLocks/>
                </p:cNvSpPr>
                <p:nvPr/>
              </p:nvSpPr>
              <p:spPr bwMode="auto">
                <a:xfrm>
                  <a:off x="4418" y="20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6"/>
                      </a:lnTo>
                      <a:lnTo>
                        <a:pt x="6"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13241" name="Freeform 687"/>
                <p:cNvSpPr>
                  <a:spLocks/>
                </p:cNvSpPr>
                <p:nvPr/>
              </p:nvSpPr>
              <p:spPr bwMode="auto">
                <a:xfrm>
                  <a:off x="4418" y="2099"/>
                  <a:ext cx="18" cy="12"/>
                </a:xfrm>
                <a:custGeom>
                  <a:avLst/>
                  <a:gdLst>
                    <a:gd name="T0" fmla="*/ 12 w 18"/>
                    <a:gd name="T1" fmla="*/ 0 h 12"/>
                    <a:gd name="T2" fmla="*/ 6 w 18"/>
                    <a:gd name="T3" fmla="*/ 0 h 12"/>
                    <a:gd name="T4" fmla="*/ 6 w 18"/>
                    <a:gd name="T5" fmla="*/ 0 h 12"/>
                    <a:gd name="T6" fmla="*/ 0 w 18"/>
                    <a:gd name="T7" fmla="*/ 6 h 12"/>
                    <a:gd name="T8" fmla="*/ 0 w 18"/>
                    <a:gd name="T9" fmla="*/ 6 h 12"/>
                    <a:gd name="T10" fmla="*/ 6 w 18"/>
                    <a:gd name="T11" fmla="*/ 6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6"/>
                      </a:lnTo>
                      <a:lnTo>
                        <a:pt x="6" y="6"/>
                      </a:lnTo>
                      <a:lnTo>
                        <a:pt x="6" y="12"/>
                      </a:lnTo>
                      <a:lnTo>
                        <a:pt x="12" y="12"/>
                      </a:lnTo>
                      <a:lnTo>
                        <a:pt x="18" y="6"/>
                      </a:lnTo>
                      <a:lnTo>
                        <a:pt x="18" y="0"/>
                      </a:lnTo>
                      <a:lnTo>
                        <a:pt x="12" y="0"/>
                      </a:lnTo>
                    </a:path>
                  </a:pathLst>
                </a:custGeom>
                <a:noFill/>
                <a:ln w="9525">
                  <a:solidFill>
                    <a:srgbClr val="000000"/>
                  </a:solidFill>
                  <a:round/>
                  <a:headEnd/>
                  <a:tailEnd/>
                </a:ln>
              </p:spPr>
              <p:txBody>
                <a:bodyPr tIns="91440" bIns="91440"/>
                <a:lstStyle/>
                <a:p>
                  <a:endParaRPr lang="en-US"/>
                </a:p>
              </p:txBody>
            </p:sp>
            <p:sp>
              <p:nvSpPr>
                <p:cNvPr id="13242" name="Freeform 688"/>
                <p:cNvSpPr>
                  <a:spLocks/>
                </p:cNvSpPr>
                <p:nvPr/>
              </p:nvSpPr>
              <p:spPr bwMode="auto">
                <a:xfrm>
                  <a:off x="4418" y="208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6" y="12"/>
                      </a:lnTo>
                      <a:lnTo>
                        <a:pt x="12"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243" name="Freeform 689"/>
                <p:cNvSpPr>
                  <a:spLocks/>
                </p:cNvSpPr>
                <p:nvPr/>
              </p:nvSpPr>
              <p:spPr bwMode="auto">
                <a:xfrm>
                  <a:off x="4418" y="208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6 h 12"/>
                    <a:gd name="T24" fmla="*/ 18 w 18"/>
                    <a:gd name="T25" fmla="*/ 6 h 12"/>
                    <a:gd name="T26" fmla="*/ 18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6" y="12"/>
                      </a:lnTo>
                      <a:lnTo>
                        <a:pt x="12"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3244" name="Freeform 690"/>
                <p:cNvSpPr>
                  <a:spLocks/>
                </p:cNvSpPr>
                <p:nvPr/>
              </p:nvSpPr>
              <p:spPr bwMode="auto">
                <a:xfrm>
                  <a:off x="4418" y="206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0" y="6"/>
                      </a:lnTo>
                      <a:lnTo>
                        <a:pt x="0" y="12"/>
                      </a:lnTo>
                      <a:lnTo>
                        <a:pt x="6" y="12"/>
                      </a:lnTo>
                      <a:lnTo>
                        <a:pt x="6" y="18"/>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245" name="Freeform 691"/>
                <p:cNvSpPr>
                  <a:spLocks/>
                </p:cNvSpPr>
                <p:nvPr/>
              </p:nvSpPr>
              <p:spPr bwMode="auto">
                <a:xfrm>
                  <a:off x="4418" y="2063"/>
                  <a:ext cx="12" cy="18"/>
                </a:xfrm>
                <a:custGeom>
                  <a:avLst/>
                  <a:gdLst>
                    <a:gd name="T0" fmla="*/ 6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2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0" y="6"/>
                      </a:lnTo>
                      <a:lnTo>
                        <a:pt x="0" y="12"/>
                      </a:lnTo>
                      <a:lnTo>
                        <a:pt x="6" y="12"/>
                      </a:lnTo>
                      <a:lnTo>
                        <a:pt x="6" y="18"/>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246" name="Freeform 692"/>
                <p:cNvSpPr>
                  <a:spLocks/>
                </p:cNvSpPr>
                <p:nvPr/>
              </p:nvSpPr>
              <p:spPr bwMode="auto">
                <a:xfrm>
                  <a:off x="4412" y="20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6" y="12"/>
                      </a:lnTo>
                      <a:lnTo>
                        <a:pt x="12"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247" name="Freeform 693"/>
                <p:cNvSpPr>
                  <a:spLocks/>
                </p:cNvSpPr>
                <p:nvPr/>
              </p:nvSpPr>
              <p:spPr bwMode="auto">
                <a:xfrm>
                  <a:off x="4412" y="205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6" y="12"/>
                      </a:lnTo>
                      <a:lnTo>
                        <a:pt x="12"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3248" name="Freeform 694"/>
                <p:cNvSpPr>
                  <a:spLocks/>
                </p:cNvSpPr>
                <p:nvPr/>
              </p:nvSpPr>
              <p:spPr bwMode="auto">
                <a:xfrm>
                  <a:off x="4406" y="2033"/>
                  <a:ext cx="18" cy="12"/>
                </a:xfrm>
                <a:custGeom>
                  <a:avLst/>
                  <a:gdLst>
                    <a:gd name="T0" fmla="*/ 6 w 18"/>
                    <a:gd name="T1" fmla="*/ 0 h 12"/>
                    <a:gd name="T2" fmla="*/ 6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6"/>
                      </a:lnTo>
                      <a:lnTo>
                        <a:pt x="0" y="6"/>
                      </a:lnTo>
                      <a:lnTo>
                        <a:pt x="6" y="12"/>
                      </a:lnTo>
                      <a:lnTo>
                        <a:pt x="12" y="12"/>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249" name="Freeform 695"/>
                <p:cNvSpPr>
                  <a:spLocks/>
                </p:cNvSpPr>
                <p:nvPr/>
              </p:nvSpPr>
              <p:spPr bwMode="auto">
                <a:xfrm>
                  <a:off x="4406" y="2033"/>
                  <a:ext cx="18" cy="12"/>
                </a:xfrm>
                <a:custGeom>
                  <a:avLst/>
                  <a:gdLst>
                    <a:gd name="T0" fmla="*/ 6 w 18"/>
                    <a:gd name="T1" fmla="*/ 0 h 12"/>
                    <a:gd name="T2" fmla="*/ 6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6 h 12"/>
                    <a:gd name="T24" fmla="*/ 18 w 18"/>
                    <a:gd name="T25" fmla="*/ 6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6"/>
                      </a:lnTo>
                      <a:lnTo>
                        <a:pt x="0" y="6"/>
                      </a:lnTo>
                      <a:lnTo>
                        <a:pt x="6" y="12"/>
                      </a:lnTo>
                      <a:lnTo>
                        <a:pt x="12" y="12"/>
                      </a:lnTo>
                      <a:lnTo>
                        <a:pt x="18" y="12"/>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250" name="Freeform 696"/>
                <p:cNvSpPr>
                  <a:spLocks/>
                </p:cNvSpPr>
                <p:nvPr/>
              </p:nvSpPr>
              <p:spPr bwMode="auto">
                <a:xfrm>
                  <a:off x="4400" y="2021"/>
                  <a:ext cx="18" cy="12"/>
                </a:xfrm>
                <a:custGeom>
                  <a:avLst/>
                  <a:gdLst>
                    <a:gd name="T0" fmla="*/ 6 w 18"/>
                    <a:gd name="T1" fmla="*/ 0 h 12"/>
                    <a:gd name="T2" fmla="*/ 0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0"/>
                      </a:lnTo>
                      <a:lnTo>
                        <a:pt x="0" y="6"/>
                      </a:lnTo>
                      <a:lnTo>
                        <a:pt x="6" y="12"/>
                      </a:lnTo>
                      <a:lnTo>
                        <a:pt x="12" y="12"/>
                      </a:lnTo>
                      <a:lnTo>
                        <a:pt x="12" y="6"/>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3251" name="Freeform 697"/>
                <p:cNvSpPr>
                  <a:spLocks/>
                </p:cNvSpPr>
                <p:nvPr/>
              </p:nvSpPr>
              <p:spPr bwMode="auto">
                <a:xfrm>
                  <a:off x="4400" y="2021"/>
                  <a:ext cx="18" cy="12"/>
                </a:xfrm>
                <a:custGeom>
                  <a:avLst/>
                  <a:gdLst>
                    <a:gd name="T0" fmla="*/ 6 w 18"/>
                    <a:gd name="T1" fmla="*/ 0 h 12"/>
                    <a:gd name="T2" fmla="*/ 0 w 18"/>
                    <a:gd name="T3" fmla="*/ 0 h 12"/>
                    <a:gd name="T4" fmla="*/ 0 w 18"/>
                    <a:gd name="T5" fmla="*/ 6 h 12"/>
                    <a:gd name="T6" fmla="*/ 0 w 18"/>
                    <a:gd name="T7" fmla="*/ 6 h 12"/>
                    <a:gd name="T8" fmla="*/ 0 w 18"/>
                    <a:gd name="T9" fmla="*/ 6 h 12"/>
                    <a:gd name="T10" fmla="*/ 6 w 18"/>
                    <a:gd name="T11" fmla="*/ 12 h 12"/>
                    <a:gd name="T12" fmla="*/ 6 w 18"/>
                    <a:gd name="T13" fmla="*/ 12 h 12"/>
                    <a:gd name="T14" fmla="*/ 12 w 18"/>
                    <a:gd name="T15" fmla="*/ 12 h 12"/>
                    <a:gd name="T16" fmla="*/ 12 w 18"/>
                    <a:gd name="T17" fmla="*/ 12 h 12"/>
                    <a:gd name="T18" fmla="*/ 12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0"/>
                      </a:lnTo>
                      <a:lnTo>
                        <a:pt x="0" y="6"/>
                      </a:lnTo>
                      <a:lnTo>
                        <a:pt x="6" y="12"/>
                      </a:lnTo>
                      <a:lnTo>
                        <a:pt x="12" y="12"/>
                      </a:lnTo>
                      <a:lnTo>
                        <a:pt x="12" y="6"/>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3252" name="Freeform 698"/>
                <p:cNvSpPr>
                  <a:spLocks/>
                </p:cNvSpPr>
                <p:nvPr/>
              </p:nvSpPr>
              <p:spPr bwMode="auto">
                <a:xfrm>
                  <a:off x="4394" y="20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6 h 18"/>
                    <a:gd name="T22" fmla="*/ 12 w 12"/>
                    <a:gd name="T23" fmla="*/ 6 h 18"/>
                    <a:gd name="T24" fmla="*/ 12 w 12"/>
                    <a:gd name="T25" fmla="*/ 6 h 18"/>
                    <a:gd name="T26" fmla="*/ 6 w 12"/>
                    <a:gd name="T27" fmla="*/ 6 h 18"/>
                    <a:gd name="T28" fmla="*/ 6 w 12"/>
                    <a:gd name="T29" fmla="*/ 0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6"/>
                      </a:lnTo>
                      <a:lnTo>
                        <a:pt x="0" y="12"/>
                      </a:lnTo>
                      <a:lnTo>
                        <a:pt x="0" y="18"/>
                      </a:lnTo>
                      <a:lnTo>
                        <a:pt x="6" y="18"/>
                      </a:lnTo>
                      <a:lnTo>
                        <a:pt x="12" y="18"/>
                      </a:lnTo>
                      <a:lnTo>
                        <a:pt x="12" y="12"/>
                      </a:lnTo>
                      <a:lnTo>
                        <a:pt x="12" y="6"/>
                      </a:lnTo>
                      <a:lnTo>
                        <a:pt x="6"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253" name="Freeform 699"/>
                <p:cNvSpPr>
                  <a:spLocks/>
                </p:cNvSpPr>
                <p:nvPr/>
              </p:nvSpPr>
              <p:spPr bwMode="auto">
                <a:xfrm>
                  <a:off x="4394" y="2003"/>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6 h 18"/>
                    <a:gd name="T22" fmla="*/ 12 w 12"/>
                    <a:gd name="T23" fmla="*/ 6 h 18"/>
                    <a:gd name="T24" fmla="*/ 12 w 12"/>
                    <a:gd name="T25" fmla="*/ 6 h 18"/>
                    <a:gd name="T26" fmla="*/ 6 w 12"/>
                    <a:gd name="T27" fmla="*/ 6 h 18"/>
                    <a:gd name="T28" fmla="*/ 6 w 12"/>
                    <a:gd name="T29" fmla="*/ 0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6"/>
                      </a:lnTo>
                      <a:lnTo>
                        <a:pt x="0" y="12"/>
                      </a:lnTo>
                      <a:lnTo>
                        <a:pt x="0" y="18"/>
                      </a:lnTo>
                      <a:lnTo>
                        <a:pt x="6" y="18"/>
                      </a:lnTo>
                      <a:lnTo>
                        <a:pt x="12" y="18"/>
                      </a:lnTo>
                      <a:lnTo>
                        <a:pt x="12" y="12"/>
                      </a:lnTo>
                      <a:lnTo>
                        <a:pt x="12" y="6"/>
                      </a:lnTo>
                      <a:lnTo>
                        <a:pt x="6" y="6"/>
                      </a:lnTo>
                      <a:lnTo>
                        <a:pt x="6" y="0"/>
                      </a:lnTo>
                      <a:lnTo>
                        <a:pt x="0" y="6"/>
                      </a:lnTo>
                    </a:path>
                  </a:pathLst>
                </a:custGeom>
                <a:noFill/>
                <a:ln w="9525">
                  <a:solidFill>
                    <a:srgbClr val="000000"/>
                  </a:solidFill>
                  <a:round/>
                  <a:headEnd/>
                  <a:tailEnd/>
                </a:ln>
              </p:spPr>
              <p:txBody>
                <a:bodyPr tIns="91440" bIns="91440"/>
                <a:lstStyle/>
                <a:p>
                  <a:endParaRPr lang="en-US"/>
                </a:p>
              </p:txBody>
            </p:sp>
            <p:sp>
              <p:nvSpPr>
                <p:cNvPr id="13254" name="Freeform 700"/>
                <p:cNvSpPr>
                  <a:spLocks/>
                </p:cNvSpPr>
                <p:nvPr/>
              </p:nvSpPr>
              <p:spPr bwMode="auto">
                <a:xfrm>
                  <a:off x="4382" y="1991"/>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6 w 12"/>
                    <a:gd name="T11" fmla="*/ 18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6"/>
                      </a:lnTo>
                      <a:lnTo>
                        <a:pt x="0" y="12"/>
                      </a:lnTo>
                      <a:lnTo>
                        <a:pt x="6" y="18"/>
                      </a:lnTo>
                      <a:lnTo>
                        <a:pt x="12" y="12"/>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255" name="Freeform 701"/>
                <p:cNvSpPr>
                  <a:spLocks/>
                </p:cNvSpPr>
                <p:nvPr/>
              </p:nvSpPr>
              <p:spPr bwMode="auto">
                <a:xfrm>
                  <a:off x="4382" y="1991"/>
                  <a:ext cx="12" cy="18"/>
                </a:xfrm>
                <a:custGeom>
                  <a:avLst/>
                  <a:gdLst>
                    <a:gd name="T0" fmla="*/ 0 w 12"/>
                    <a:gd name="T1" fmla="*/ 6 h 18"/>
                    <a:gd name="T2" fmla="*/ 0 w 12"/>
                    <a:gd name="T3" fmla="*/ 6 h 18"/>
                    <a:gd name="T4" fmla="*/ 0 w 12"/>
                    <a:gd name="T5" fmla="*/ 12 h 18"/>
                    <a:gd name="T6" fmla="*/ 0 w 12"/>
                    <a:gd name="T7" fmla="*/ 12 h 18"/>
                    <a:gd name="T8" fmla="*/ 0 w 12"/>
                    <a:gd name="T9" fmla="*/ 12 h 18"/>
                    <a:gd name="T10" fmla="*/ 6 w 12"/>
                    <a:gd name="T11" fmla="*/ 18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6"/>
                      </a:lnTo>
                      <a:lnTo>
                        <a:pt x="0" y="12"/>
                      </a:lnTo>
                      <a:lnTo>
                        <a:pt x="6" y="18"/>
                      </a:lnTo>
                      <a:lnTo>
                        <a:pt x="12" y="12"/>
                      </a:lnTo>
                      <a:lnTo>
                        <a:pt x="12" y="6"/>
                      </a:lnTo>
                      <a:lnTo>
                        <a:pt x="6" y="0"/>
                      </a:lnTo>
                      <a:lnTo>
                        <a:pt x="0" y="6"/>
                      </a:lnTo>
                    </a:path>
                  </a:pathLst>
                </a:custGeom>
                <a:noFill/>
                <a:ln w="9525">
                  <a:solidFill>
                    <a:srgbClr val="000000"/>
                  </a:solidFill>
                  <a:round/>
                  <a:headEnd/>
                  <a:tailEnd/>
                </a:ln>
              </p:spPr>
              <p:txBody>
                <a:bodyPr tIns="91440" bIns="91440"/>
                <a:lstStyle/>
                <a:p>
                  <a:endParaRPr lang="en-US"/>
                </a:p>
              </p:txBody>
            </p:sp>
            <p:sp>
              <p:nvSpPr>
                <p:cNvPr id="13256" name="Freeform 702"/>
                <p:cNvSpPr>
                  <a:spLocks/>
                </p:cNvSpPr>
                <p:nvPr/>
              </p:nvSpPr>
              <p:spPr bwMode="auto">
                <a:xfrm>
                  <a:off x="4370" y="1985"/>
                  <a:ext cx="12" cy="12"/>
                </a:xfrm>
                <a:custGeom>
                  <a:avLst/>
                  <a:gdLst>
                    <a:gd name="T0" fmla="*/ 0 w 12"/>
                    <a:gd name="T1" fmla="*/ 0 h 12"/>
                    <a:gd name="T2" fmla="*/ 0 w 12"/>
                    <a:gd name="T3" fmla="*/ 0 h 12"/>
                    <a:gd name="T4" fmla="*/ 0 w 12"/>
                    <a:gd name="T5" fmla="*/ 6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0"/>
                      </a:ln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3257" name="Freeform 703"/>
                <p:cNvSpPr>
                  <a:spLocks/>
                </p:cNvSpPr>
                <p:nvPr/>
              </p:nvSpPr>
              <p:spPr bwMode="auto">
                <a:xfrm>
                  <a:off x="4370" y="1985"/>
                  <a:ext cx="12" cy="12"/>
                </a:xfrm>
                <a:custGeom>
                  <a:avLst/>
                  <a:gdLst>
                    <a:gd name="T0" fmla="*/ 0 w 12"/>
                    <a:gd name="T1" fmla="*/ 0 h 12"/>
                    <a:gd name="T2" fmla="*/ 0 w 12"/>
                    <a:gd name="T3" fmla="*/ 0 h 12"/>
                    <a:gd name="T4" fmla="*/ 0 w 12"/>
                    <a:gd name="T5" fmla="*/ 6 h 12"/>
                    <a:gd name="T6" fmla="*/ 0 w 12"/>
                    <a:gd name="T7" fmla="*/ 12 h 12"/>
                    <a:gd name="T8" fmla="*/ 0 w 12"/>
                    <a:gd name="T9" fmla="*/ 12 h 12"/>
                    <a:gd name="T10" fmla="*/ 6 w 12"/>
                    <a:gd name="T11" fmla="*/ 12 h 12"/>
                    <a:gd name="T12" fmla="*/ 12 w 12"/>
                    <a:gd name="T13" fmla="*/ 12 h 12"/>
                    <a:gd name="T14" fmla="*/ 12 w 12"/>
                    <a:gd name="T15" fmla="*/ 6 h 12"/>
                    <a:gd name="T16" fmla="*/ 12 w 12"/>
                    <a:gd name="T17" fmla="*/ 6 h 12"/>
                    <a:gd name="T18" fmla="*/ 12 w 12"/>
                    <a:gd name="T19" fmla="*/ 6 h 12"/>
                    <a:gd name="T20" fmla="*/ 12 w 12"/>
                    <a:gd name="T21" fmla="*/ 0 h 12"/>
                    <a:gd name="T22" fmla="*/ 12 w 12"/>
                    <a:gd name="T23" fmla="*/ 0 h 12"/>
                    <a:gd name="T24" fmla="*/ 12 w 12"/>
                    <a:gd name="T25" fmla="*/ 0 h 12"/>
                    <a:gd name="T26" fmla="*/ 6 w 12"/>
                    <a:gd name="T27" fmla="*/ 0 h 12"/>
                    <a:gd name="T28" fmla="*/ 6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0"/>
                      </a:ln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3258" name="Freeform 704"/>
                <p:cNvSpPr>
                  <a:spLocks/>
                </p:cNvSpPr>
                <p:nvPr/>
              </p:nvSpPr>
              <p:spPr bwMode="auto">
                <a:xfrm>
                  <a:off x="4358" y="1973"/>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0"/>
                      </a:moveTo>
                      <a:lnTo>
                        <a:pt x="0" y="6"/>
                      </a:lnTo>
                      <a:lnTo>
                        <a:pt x="0" y="12"/>
                      </a:lnTo>
                      <a:lnTo>
                        <a:pt x="6" y="12"/>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3259" name="Freeform 705"/>
                <p:cNvSpPr>
                  <a:spLocks/>
                </p:cNvSpPr>
                <p:nvPr/>
              </p:nvSpPr>
              <p:spPr bwMode="auto">
                <a:xfrm>
                  <a:off x="4358" y="1973"/>
                  <a:ext cx="12" cy="12"/>
                </a:xfrm>
                <a:custGeom>
                  <a:avLst/>
                  <a:gdLst>
                    <a:gd name="T0" fmla="*/ 0 w 12"/>
                    <a:gd name="T1" fmla="*/ 0 h 12"/>
                    <a:gd name="T2" fmla="*/ 0 w 12"/>
                    <a:gd name="T3" fmla="*/ 6 h 12"/>
                    <a:gd name="T4" fmla="*/ 0 w 12"/>
                    <a:gd name="T5" fmla="*/ 12 h 12"/>
                    <a:gd name="T6" fmla="*/ 0 w 12"/>
                    <a:gd name="T7" fmla="*/ 12 h 12"/>
                    <a:gd name="T8" fmla="*/ 0 w 12"/>
                    <a:gd name="T9" fmla="*/ 12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0 h 12"/>
                    <a:gd name="T30" fmla="*/ 0 w 12"/>
                    <a:gd name="T31" fmla="*/ 0 h 12"/>
                    <a:gd name="T32" fmla="*/ 0 w 12"/>
                    <a:gd name="T33" fmla="*/ 0 h 12"/>
                    <a:gd name="T34" fmla="*/ 0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0"/>
                      </a:moveTo>
                      <a:lnTo>
                        <a:pt x="0" y="6"/>
                      </a:lnTo>
                      <a:lnTo>
                        <a:pt x="0" y="12"/>
                      </a:lnTo>
                      <a:lnTo>
                        <a:pt x="6" y="12"/>
                      </a:lnTo>
                      <a:lnTo>
                        <a:pt x="12" y="12"/>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3260" name="Freeform 706"/>
                <p:cNvSpPr>
                  <a:spLocks/>
                </p:cNvSpPr>
                <p:nvPr/>
              </p:nvSpPr>
              <p:spPr bwMode="auto">
                <a:xfrm>
                  <a:off x="4340" y="1961"/>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6"/>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3261" name="Freeform 707"/>
                <p:cNvSpPr>
                  <a:spLocks/>
                </p:cNvSpPr>
                <p:nvPr/>
              </p:nvSpPr>
              <p:spPr bwMode="auto">
                <a:xfrm>
                  <a:off x="4340" y="1961"/>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6"/>
                      </a:lnTo>
                      <a:lnTo>
                        <a:pt x="6"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3262" name="Freeform 708"/>
                <p:cNvSpPr>
                  <a:spLocks/>
                </p:cNvSpPr>
                <p:nvPr/>
              </p:nvSpPr>
              <p:spPr bwMode="auto">
                <a:xfrm>
                  <a:off x="4328" y="1955"/>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6"/>
                      </a:moveTo>
                      <a:lnTo>
                        <a:pt x="0" y="12"/>
                      </a:lnTo>
                      <a:lnTo>
                        <a:pt x="6" y="18"/>
                      </a:lnTo>
                      <a:lnTo>
                        <a:pt x="12" y="12"/>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263" name="Freeform 709"/>
                <p:cNvSpPr>
                  <a:spLocks/>
                </p:cNvSpPr>
                <p:nvPr/>
              </p:nvSpPr>
              <p:spPr bwMode="auto">
                <a:xfrm>
                  <a:off x="4328" y="1955"/>
                  <a:ext cx="12" cy="18"/>
                </a:xfrm>
                <a:custGeom>
                  <a:avLst/>
                  <a:gdLst>
                    <a:gd name="T0" fmla="*/ 0 w 12"/>
                    <a:gd name="T1" fmla="*/ 6 h 18"/>
                    <a:gd name="T2" fmla="*/ 0 w 12"/>
                    <a:gd name="T3" fmla="*/ 12 h 18"/>
                    <a:gd name="T4" fmla="*/ 0 w 12"/>
                    <a:gd name="T5" fmla="*/ 12 h 18"/>
                    <a:gd name="T6" fmla="*/ 6 w 12"/>
                    <a:gd name="T7" fmla="*/ 18 h 18"/>
                    <a:gd name="T8" fmla="*/ 6 w 12"/>
                    <a:gd name="T9" fmla="*/ 18 h 18"/>
                    <a:gd name="T10" fmla="*/ 6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0 h 18"/>
                    <a:gd name="T28" fmla="*/ 0 w 12"/>
                    <a:gd name="T29" fmla="*/ 6 h 18"/>
                    <a:gd name="T30" fmla="*/ 0 w 12"/>
                    <a:gd name="T31" fmla="*/ 6 h 18"/>
                    <a:gd name="T32" fmla="*/ 0 w 12"/>
                    <a:gd name="T33" fmla="*/ 6 h 18"/>
                    <a:gd name="T34" fmla="*/ 0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6"/>
                      </a:moveTo>
                      <a:lnTo>
                        <a:pt x="0" y="12"/>
                      </a:lnTo>
                      <a:lnTo>
                        <a:pt x="6" y="18"/>
                      </a:lnTo>
                      <a:lnTo>
                        <a:pt x="12" y="12"/>
                      </a:lnTo>
                      <a:lnTo>
                        <a:pt x="12" y="6"/>
                      </a:lnTo>
                      <a:lnTo>
                        <a:pt x="6" y="0"/>
                      </a:lnTo>
                      <a:lnTo>
                        <a:pt x="0" y="6"/>
                      </a:lnTo>
                    </a:path>
                  </a:pathLst>
                </a:custGeom>
                <a:noFill/>
                <a:ln w="9525">
                  <a:solidFill>
                    <a:srgbClr val="000000"/>
                  </a:solidFill>
                  <a:round/>
                  <a:headEnd/>
                  <a:tailEnd/>
                </a:ln>
              </p:spPr>
              <p:txBody>
                <a:bodyPr tIns="91440" bIns="91440"/>
                <a:lstStyle/>
                <a:p>
                  <a:endParaRPr lang="en-US"/>
                </a:p>
              </p:txBody>
            </p:sp>
            <p:sp>
              <p:nvSpPr>
                <p:cNvPr id="13264" name="Freeform 710"/>
                <p:cNvSpPr>
                  <a:spLocks/>
                </p:cNvSpPr>
                <p:nvPr/>
              </p:nvSpPr>
              <p:spPr bwMode="auto">
                <a:xfrm>
                  <a:off x="4310" y="194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2 w 18"/>
                    <a:gd name="T19" fmla="*/ 6 h 18"/>
                    <a:gd name="T20" fmla="*/ 12 w 18"/>
                    <a:gd name="T21" fmla="*/ 6 h 18"/>
                    <a:gd name="T22" fmla="*/ 12 w 18"/>
                    <a:gd name="T23" fmla="*/ 0 h 18"/>
                    <a:gd name="T24" fmla="*/ 12 w 18"/>
                    <a:gd name="T25" fmla="*/ 0 h 18"/>
                    <a:gd name="T26" fmla="*/ 6 w 18"/>
                    <a:gd name="T27" fmla="*/ 6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12"/>
                      </a:lnTo>
                      <a:lnTo>
                        <a:pt x="12" y="6"/>
                      </a:lnTo>
                      <a:lnTo>
                        <a:pt x="12"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3265" name="Freeform 711"/>
                <p:cNvSpPr>
                  <a:spLocks/>
                </p:cNvSpPr>
                <p:nvPr/>
              </p:nvSpPr>
              <p:spPr bwMode="auto">
                <a:xfrm>
                  <a:off x="4310" y="194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2 w 18"/>
                    <a:gd name="T19" fmla="*/ 6 h 18"/>
                    <a:gd name="T20" fmla="*/ 12 w 18"/>
                    <a:gd name="T21" fmla="*/ 6 h 18"/>
                    <a:gd name="T22" fmla="*/ 12 w 18"/>
                    <a:gd name="T23" fmla="*/ 0 h 18"/>
                    <a:gd name="T24" fmla="*/ 12 w 18"/>
                    <a:gd name="T25" fmla="*/ 0 h 18"/>
                    <a:gd name="T26" fmla="*/ 6 w 18"/>
                    <a:gd name="T27" fmla="*/ 6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12"/>
                      </a:lnTo>
                      <a:lnTo>
                        <a:pt x="12" y="6"/>
                      </a:lnTo>
                      <a:lnTo>
                        <a:pt x="12"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3266" name="Freeform 712"/>
                <p:cNvSpPr>
                  <a:spLocks/>
                </p:cNvSpPr>
                <p:nvPr/>
              </p:nvSpPr>
              <p:spPr bwMode="auto">
                <a:xfrm>
                  <a:off x="4292" y="194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6" y="12"/>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267" name="Freeform 713"/>
                <p:cNvSpPr>
                  <a:spLocks/>
                </p:cNvSpPr>
                <p:nvPr/>
              </p:nvSpPr>
              <p:spPr bwMode="auto">
                <a:xfrm>
                  <a:off x="4292" y="194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6 h 12"/>
                    <a:gd name="T16" fmla="*/ 18 w 18"/>
                    <a:gd name="T17" fmla="*/ 6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6" y="12"/>
                      </a:lnTo>
                      <a:lnTo>
                        <a:pt x="12" y="12"/>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268" name="Freeform 714"/>
                <p:cNvSpPr>
                  <a:spLocks/>
                </p:cNvSpPr>
                <p:nvPr/>
              </p:nvSpPr>
              <p:spPr bwMode="auto">
                <a:xfrm>
                  <a:off x="4280"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269" name="Freeform 715"/>
                <p:cNvSpPr>
                  <a:spLocks/>
                </p:cNvSpPr>
                <p:nvPr/>
              </p:nvSpPr>
              <p:spPr bwMode="auto">
                <a:xfrm>
                  <a:off x="4280"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270" name="Freeform 716"/>
                <p:cNvSpPr>
                  <a:spLocks/>
                </p:cNvSpPr>
                <p:nvPr/>
              </p:nvSpPr>
              <p:spPr bwMode="auto">
                <a:xfrm>
                  <a:off x="4262"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271" name="Freeform 717"/>
                <p:cNvSpPr>
                  <a:spLocks/>
                </p:cNvSpPr>
                <p:nvPr/>
              </p:nvSpPr>
              <p:spPr bwMode="auto">
                <a:xfrm>
                  <a:off x="4262" y="1949"/>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272" name="Freeform 718"/>
                <p:cNvSpPr>
                  <a:spLocks/>
                </p:cNvSpPr>
                <p:nvPr/>
              </p:nvSpPr>
              <p:spPr bwMode="auto">
                <a:xfrm>
                  <a:off x="4244" y="194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273" name="Freeform 719"/>
                <p:cNvSpPr>
                  <a:spLocks/>
                </p:cNvSpPr>
                <p:nvPr/>
              </p:nvSpPr>
              <p:spPr bwMode="auto">
                <a:xfrm>
                  <a:off x="4244" y="194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274" name="Freeform 720"/>
                <p:cNvSpPr>
                  <a:spLocks/>
                </p:cNvSpPr>
                <p:nvPr/>
              </p:nvSpPr>
              <p:spPr bwMode="auto">
                <a:xfrm>
                  <a:off x="4226" y="1955"/>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2" y="6"/>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275" name="Freeform 721"/>
                <p:cNvSpPr>
                  <a:spLocks/>
                </p:cNvSpPr>
                <p:nvPr/>
              </p:nvSpPr>
              <p:spPr bwMode="auto">
                <a:xfrm>
                  <a:off x="4226" y="1955"/>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8 w 18"/>
                    <a:gd name="T15" fmla="*/ 0 h 12"/>
                    <a:gd name="T16" fmla="*/ 18 w 18"/>
                    <a:gd name="T17" fmla="*/ 0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2" y="6"/>
                      </a:lnTo>
                      <a:lnTo>
                        <a:pt x="18" y="6"/>
                      </a:lnTo>
                      <a:lnTo>
                        <a:pt x="18" y="0"/>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276" name="Freeform 722"/>
                <p:cNvSpPr>
                  <a:spLocks/>
                </p:cNvSpPr>
                <p:nvPr/>
              </p:nvSpPr>
              <p:spPr bwMode="auto">
                <a:xfrm>
                  <a:off x="4214" y="1955"/>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6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8"/>
                      </a:lnTo>
                      <a:lnTo>
                        <a:pt x="6" y="18"/>
                      </a:lnTo>
                      <a:lnTo>
                        <a:pt x="12" y="12"/>
                      </a:lnTo>
                      <a:lnTo>
                        <a:pt x="12" y="6"/>
                      </a:lnTo>
                      <a:lnTo>
                        <a:pt x="6"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277" name="Freeform 723"/>
                <p:cNvSpPr>
                  <a:spLocks/>
                </p:cNvSpPr>
                <p:nvPr/>
              </p:nvSpPr>
              <p:spPr bwMode="auto">
                <a:xfrm>
                  <a:off x="4214" y="1955"/>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6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8"/>
                      </a:lnTo>
                      <a:lnTo>
                        <a:pt x="6" y="18"/>
                      </a:lnTo>
                      <a:lnTo>
                        <a:pt x="12" y="12"/>
                      </a:lnTo>
                      <a:lnTo>
                        <a:pt x="12" y="6"/>
                      </a:lnTo>
                      <a:lnTo>
                        <a:pt x="6" y="6"/>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278" name="Freeform 724"/>
                <p:cNvSpPr>
                  <a:spLocks/>
                </p:cNvSpPr>
                <p:nvPr/>
              </p:nvSpPr>
              <p:spPr bwMode="auto">
                <a:xfrm>
                  <a:off x="4196" y="19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2" y="6"/>
                      </a:lnTo>
                      <a:lnTo>
                        <a:pt x="18"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279" name="Freeform 725"/>
                <p:cNvSpPr>
                  <a:spLocks/>
                </p:cNvSpPr>
                <p:nvPr/>
              </p:nvSpPr>
              <p:spPr bwMode="auto">
                <a:xfrm>
                  <a:off x="4196" y="19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6 h 12"/>
                    <a:gd name="T12" fmla="*/ 18 w 18"/>
                    <a:gd name="T13" fmla="*/ 6 h 12"/>
                    <a:gd name="T14" fmla="*/ 12 w 18"/>
                    <a:gd name="T15" fmla="*/ 0 h 12"/>
                    <a:gd name="T16" fmla="*/ 12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2" y="6"/>
                      </a:lnTo>
                      <a:lnTo>
                        <a:pt x="18"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280" name="Freeform 726"/>
                <p:cNvSpPr>
                  <a:spLocks/>
                </p:cNvSpPr>
                <p:nvPr/>
              </p:nvSpPr>
              <p:spPr bwMode="auto">
                <a:xfrm>
                  <a:off x="4184" y="197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281" name="Freeform 727"/>
                <p:cNvSpPr>
                  <a:spLocks/>
                </p:cNvSpPr>
                <p:nvPr/>
              </p:nvSpPr>
              <p:spPr bwMode="auto">
                <a:xfrm>
                  <a:off x="4184" y="197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12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282" name="Freeform 728"/>
                <p:cNvSpPr>
                  <a:spLocks/>
                </p:cNvSpPr>
                <p:nvPr/>
              </p:nvSpPr>
              <p:spPr bwMode="auto">
                <a:xfrm>
                  <a:off x="4172" y="1985"/>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283" name="Freeform 729"/>
                <p:cNvSpPr>
                  <a:spLocks/>
                </p:cNvSpPr>
                <p:nvPr/>
              </p:nvSpPr>
              <p:spPr bwMode="auto">
                <a:xfrm>
                  <a:off x="4172" y="1985"/>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284" name="Freeform 730"/>
                <p:cNvSpPr>
                  <a:spLocks/>
                </p:cNvSpPr>
                <p:nvPr/>
              </p:nvSpPr>
              <p:spPr bwMode="auto">
                <a:xfrm>
                  <a:off x="4160" y="1997"/>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285" name="Freeform 731"/>
                <p:cNvSpPr>
                  <a:spLocks/>
                </p:cNvSpPr>
                <p:nvPr/>
              </p:nvSpPr>
              <p:spPr bwMode="auto">
                <a:xfrm>
                  <a:off x="4160" y="1997"/>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286" name="Freeform 732"/>
                <p:cNvSpPr>
                  <a:spLocks/>
                </p:cNvSpPr>
                <p:nvPr/>
              </p:nvSpPr>
              <p:spPr bwMode="auto">
                <a:xfrm>
                  <a:off x="4148" y="20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287" name="Freeform 733"/>
                <p:cNvSpPr>
                  <a:spLocks/>
                </p:cNvSpPr>
                <p:nvPr/>
              </p:nvSpPr>
              <p:spPr bwMode="auto">
                <a:xfrm>
                  <a:off x="4148" y="2009"/>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288" name="Freeform 734"/>
                <p:cNvSpPr>
                  <a:spLocks/>
                </p:cNvSpPr>
                <p:nvPr/>
              </p:nvSpPr>
              <p:spPr bwMode="auto">
                <a:xfrm>
                  <a:off x="4136" y="20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6 h 12"/>
                    <a:gd name="T12" fmla="*/ 18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12"/>
                      </a:lnTo>
                      <a:lnTo>
                        <a:pt x="18" y="6"/>
                      </a:lnTo>
                      <a:lnTo>
                        <a:pt x="18" y="0"/>
                      </a:lnTo>
                      <a:lnTo>
                        <a:pt x="12" y="0"/>
                      </a:lnTo>
                      <a:lnTo>
                        <a:pt x="6"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3289" name="Freeform 735"/>
                <p:cNvSpPr>
                  <a:spLocks/>
                </p:cNvSpPr>
                <p:nvPr/>
              </p:nvSpPr>
              <p:spPr bwMode="auto">
                <a:xfrm>
                  <a:off x="4136" y="20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6 h 12"/>
                    <a:gd name="T12" fmla="*/ 18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12"/>
                      </a:lnTo>
                      <a:lnTo>
                        <a:pt x="18" y="6"/>
                      </a:lnTo>
                      <a:lnTo>
                        <a:pt x="18" y="0"/>
                      </a:lnTo>
                      <a:lnTo>
                        <a:pt x="12" y="0"/>
                      </a:lnTo>
                      <a:lnTo>
                        <a:pt x="6" y="0"/>
                      </a:lnTo>
                      <a:lnTo>
                        <a:pt x="0" y="6"/>
                      </a:lnTo>
                      <a:lnTo>
                        <a:pt x="6" y="12"/>
                      </a:lnTo>
                    </a:path>
                  </a:pathLst>
                </a:custGeom>
                <a:noFill/>
                <a:ln w="9525">
                  <a:solidFill>
                    <a:srgbClr val="000000"/>
                  </a:solidFill>
                  <a:round/>
                  <a:headEnd/>
                  <a:tailEnd/>
                </a:ln>
              </p:spPr>
              <p:txBody>
                <a:bodyPr tIns="91440" bIns="91440"/>
                <a:lstStyle/>
                <a:p>
                  <a:endParaRPr lang="en-US"/>
                </a:p>
              </p:txBody>
            </p:sp>
            <p:sp>
              <p:nvSpPr>
                <p:cNvPr id="13290" name="Freeform 736"/>
                <p:cNvSpPr>
                  <a:spLocks/>
                </p:cNvSpPr>
                <p:nvPr/>
              </p:nvSpPr>
              <p:spPr bwMode="auto">
                <a:xfrm>
                  <a:off x="4130" y="2033"/>
                  <a:ext cx="18" cy="18"/>
                </a:xfrm>
                <a:custGeom>
                  <a:avLst/>
                  <a:gdLst>
                    <a:gd name="T0" fmla="*/ 6 w 18"/>
                    <a:gd name="T1" fmla="*/ 18 h 18"/>
                    <a:gd name="T2" fmla="*/ 12 w 18"/>
                    <a:gd name="T3" fmla="*/ 18 h 18"/>
                    <a:gd name="T4" fmla="*/ 12 w 18"/>
                    <a:gd name="T5" fmla="*/ 12 h 18"/>
                    <a:gd name="T6" fmla="*/ 12 w 18"/>
                    <a:gd name="T7" fmla="*/ 12 h 18"/>
                    <a:gd name="T8" fmla="*/ 12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0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12" y="18"/>
                      </a:lnTo>
                      <a:lnTo>
                        <a:pt x="12" y="12"/>
                      </a:lnTo>
                      <a:lnTo>
                        <a:pt x="18" y="6"/>
                      </a:lnTo>
                      <a:lnTo>
                        <a:pt x="12" y="6"/>
                      </a:lnTo>
                      <a:lnTo>
                        <a:pt x="12" y="0"/>
                      </a:lnTo>
                      <a:lnTo>
                        <a:pt x="6" y="0"/>
                      </a:lnTo>
                      <a:lnTo>
                        <a:pt x="6" y="6"/>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13291" name="Freeform 737"/>
                <p:cNvSpPr>
                  <a:spLocks/>
                </p:cNvSpPr>
                <p:nvPr/>
              </p:nvSpPr>
              <p:spPr bwMode="auto">
                <a:xfrm>
                  <a:off x="4130" y="2033"/>
                  <a:ext cx="18" cy="18"/>
                </a:xfrm>
                <a:custGeom>
                  <a:avLst/>
                  <a:gdLst>
                    <a:gd name="T0" fmla="*/ 6 w 18"/>
                    <a:gd name="T1" fmla="*/ 18 h 18"/>
                    <a:gd name="T2" fmla="*/ 12 w 18"/>
                    <a:gd name="T3" fmla="*/ 18 h 18"/>
                    <a:gd name="T4" fmla="*/ 12 w 18"/>
                    <a:gd name="T5" fmla="*/ 12 h 18"/>
                    <a:gd name="T6" fmla="*/ 12 w 18"/>
                    <a:gd name="T7" fmla="*/ 12 h 18"/>
                    <a:gd name="T8" fmla="*/ 12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0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12" y="18"/>
                      </a:lnTo>
                      <a:lnTo>
                        <a:pt x="12" y="12"/>
                      </a:lnTo>
                      <a:lnTo>
                        <a:pt x="18" y="6"/>
                      </a:lnTo>
                      <a:lnTo>
                        <a:pt x="12" y="6"/>
                      </a:lnTo>
                      <a:lnTo>
                        <a:pt x="12" y="0"/>
                      </a:lnTo>
                      <a:lnTo>
                        <a:pt x="6" y="0"/>
                      </a:lnTo>
                      <a:lnTo>
                        <a:pt x="6" y="6"/>
                      </a:lnTo>
                      <a:lnTo>
                        <a:pt x="0" y="6"/>
                      </a:lnTo>
                      <a:lnTo>
                        <a:pt x="0" y="12"/>
                      </a:lnTo>
                      <a:lnTo>
                        <a:pt x="6" y="18"/>
                      </a:lnTo>
                    </a:path>
                  </a:pathLst>
                </a:custGeom>
                <a:noFill/>
                <a:ln w="9525">
                  <a:solidFill>
                    <a:srgbClr val="000000"/>
                  </a:solidFill>
                  <a:round/>
                  <a:headEnd/>
                  <a:tailEnd/>
                </a:ln>
              </p:spPr>
              <p:txBody>
                <a:bodyPr tIns="91440" bIns="91440"/>
                <a:lstStyle/>
                <a:p>
                  <a:endParaRPr lang="en-US"/>
                </a:p>
              </p:txBody>
            </p:sp>
            <p:sp>
              <p:nvSpPr>
                <p:cNvPr id="13292" name="Freeform 738"/>
                <p:cNvSpPr>
                  <a:spLocks/>
                </p:cNvSpPr>
                <p:nvPr/>
              </p:nvSpPr>
              <p:spPr bwMode="auto">
                <a:xfrm>
                  <a:off x="4124" y="2051"/>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2" y="0"/>
                      </a:lnTo>
                      <a:lnTo>
                        <a:pt x="6"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3293" name="Freeform 739"/>
                <p:cNvSpPr>
                  <a:spLocks/>
                </p:cNvSpPr>
                <p:nvPr/>
              </p:nvSpPr>
              <p:spPr bwMode="auto">
                <a:xfrm>
                  <a:off x="4124" y="2051"/>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2" y="0"/>
                      </a:lnTo>
                      <a:lnTo>
                        <a:pt x="6" y="0"/>
                      </a:lnTo>
                      <a:lnTo>
                        <a:pt x="0" y="6"/>
                      </a:lnTo>
                      <a:lnTo>
                        <a:pt x="6" y="12"/>
                      </a:lnTo>
                    </a:path>
                  </a:pathLst>
                </a:custGeom>
                <a:noFill/>
                <a:ln w="9525">
                  <a:solidFill>
                    <a:srgbClr val="000000"/>
                  </a:solidFill>
                  <a:round/>
                  <a:headEnd/>
                  <a:tailEnd/>
                </a:ln>
              </p:spPr>
              <p:txBody>
                <a:bodyPr tIns="91440" bIns="91440"/>
                <a:lstStyle/>
                <a:p>
                  <a:endParaRPr lang="en-US"/>
                </a:p>
              </p:txBody>
            </p:sp>
            <p:sp>
              <p:nvSpPr>
                <p:cNvPr id="13294" name="Freeform 740"/>
                <p:cNvSpPr>
                  <a:spLocks/>
                </p:cNvSpPr>
                <p:nvPr/>
              </p:nvSpPr>
              <p:spPr bwMode="auto">
                <a:xfrm>
                  <a:off x="4124" y="2069"/>
                  <a:ext cx="12" cy="12"/>
                </a:xfrm>
                <a:custGeom>
                  <a:avLst/>
                  <a:gdLst>
                    <a:gd name="T0" fmla="*/ 6 w 12"/>
                    <a:gd name="T1" fmla="*/ 12 h 12"/>
                    <a:gd name="T2" fmla="*/ 6 w 12"/>
                    <a:gd name="T3" fmla="*/ 12 h 12"/>
                    <a:gd name="T4" fmla="*/ 12 w 12"/>
                    <a:gd name="T5" fmla="*/ 6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295" name="Freeform 741"/>
                <p:cNvSpPr>
                  <a:spLocks/>
                </p:cNvSpPr>
                <p:nvPr/>
              </p:nvSpPr>
              <p:spPr bwMode="auto">
                <a:xfrm>
                  <a:off x="4124" y="2069"/>
                  <a:ext cx="12" cy="12"/>
                </a:xfrm>
                <a:custGeom>
                  <a:avLst/>
                  <a:gdLst>
                    <a:gd name="T0" fmla="*/ 6 w 12"/>
                    <a:gd name="T1" fmla="*/ 12 h 12"/>
                    <a:gd name="T2" fmla="*/ 6 w 12"/>
                    <a:gd name="T3" fmla="*/ 12 h 12"/>
                    <a:gd name="T4" fmla="*/ 12 w 12"/>
                    <a:gd name="T5" fmla="*/ 6 h 12"/>
                    <a:gd name="T6" fmla="*/ 12 w 12"/>
                    <a:gd name="T7" fmla="*/ 6 h 12"/>
                    <a:gd name="T8" fmla="*/ 12 w 12"/>
                    <a:gd name="T9" fmla="*/ 6 h 12"/>
                    <a:gd name="T10" fmla="*/ 12 w 12"/>
                    <a:gd name="T11" fmla="*/ 0 h 12"/>
                    <a:gd name="T12" fmla="*/ 12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296" name="Freeform 742"/>
                <p:cNvSpPr>
                  <a:spLocks/>
                </p:cNvSpPr>
                <p:nvPr/>
              </p:nvSpPr>
              <p:spPr bwMode="auto">
                <a:xfrm>
                  <a:off x="4118" y="2081"/>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0 w 18"/>
                    <a:gd name="T21" fmla="*/ 6 h 12"/>
                    <a:gd name="T22" fmla="*/ 0 w 18"/>
                    <a:gd name="T23" fmla="*/ 6 h 12"/>
                    <a:gd name="T24" fmla="*/ 0 w 18"/>
                    <a:gd name="T25" fmla="*/ 6 h 12"/>
                    <a:gd name="T26" fmla="*/ 0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12"/>
                      </a:lnTo>
                      <a:lnTo>
                        <a:pt x="18" y="6"/>
                      </a:lnTo>
                      <a:lnTo>
                        <a:pt x="12" y="0"/>
                      </a:lnTo>
                      <a:lnTo>
                        <a:pt x="6"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297" name="Freeform 743"/>
                <p:cNvSpPr>
                  <a:spLocks/>
                </p:cNvSpPr>
                <p:nvPr/>
              </p:nvSpPr>
              <p:spPr bwMode="auto">
                <a:xfrm>
                  <a:off x="4118" y="2081"/>
                  <a:ext cx="18" cy="12"/>
                </a:xfrm>
                <a:custGeom>
                  <a:avLst/>
                  <a:gdLst>
                    <a:gd name="T0" fmla="*/ 12 w 18"/>
                    <a:gd name="T1" fmla="*/ 12 h 12"/>
                    <a:gd name="T2" fmla="*/ 12 w 18"/>
                    <a:gd name="T3" fmla="*/ 12 h 12"/>
                    <a:gd name="T4" fmla="*/ 18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0 w 18"/>
                    <a:gd name="T21" fmla="*/ 6 h 12"/>
                    <a:gd name="T22" fmla="*/ 0 w 18"/>
                    <a:gd name="T23" fmla="*/ 6 h 12"/>
                    <a:gd name="T24" fmla="*/ 0 w 18"/>
                    <a:gd name="T25" fmla="*/ 6 h 12"/>
                    <a:gd name="T26" fmla="*/ 0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12"/>
                      </a:lnTo>
                      <a:lnTo>
                        <a:pt x="18" y="6"/>
                      </a:lnTo>
                      <a:lnTo>
                        <a:pt x="12" y="0"/>
                      </a:lnTo>
                      <a:lnTo>
                        <a:pt x="6"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298" name="Freeform 744"/>
                <p:cNvSpPr>
                  <a:spLocks/>
                </p:cNvSpPr>
                <p:nvPr/>
              </p:nvSpPr>
              <p:spPr bwMode="auto">
                <a:xfrm>
                  <a:off x="4118" y="209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8" y="0"/>
                      </a:lnTo>
                      <a:lnTo>
                        <a:pt x="12" y="0"/>
                      </a:lnTo>
                      <a:lnTo>
                        <a:pt x="6"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299" name="Freeform 745"/>
                <p:cNvSpPr>
                  <a:spLocks/>
                </p:cNvSpPr>
                <p:nvPr/>
              </p:nvSpPr>
              <p:spPr bwMode="auto">
                <a:xfrm>
                  <a:off x="4118" y="209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8" y="0"/>
                      </a:lnTo>
                      <a:lnTo>
                        <a:pt x="12" y="0"/>
                      </a:lnTo>
                      <a:lnTo>
                        <a:pt x="6" y="0"/>
                      </a:lnTo>
                      <a:lnTo>
                        <a:pt x="0" y="6"/>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300" name="Freeform 746"/>
                <p:cNvSpPr>
                  <a:spLocks/>
                </p:cNvSpPr>
                <p:nvPr/>
              </p:nvSpPr>
              <p:spPr bwMode="auto">
                <a:xfrm>
                  <a:off x="4124" y="2117"/>
                  <a:ext cx="12" cy="12"/>
                </a:xfrm>
                <a:custGeom>
                  <a:avLst/>
                  <a:gdLst>
                    <a:gd name="T0" fmla="*/ 6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301" name="Freeform 747"/>
                <p:cNvSpPr>
                  <a:spLocks/>
                </p:cNvSpPr>
                <p:nvPr/>
              </p:nvSpPr>
              <p:spPr bwMode="auto">
                <a:xfrm>
                  <a:off x="4124" y="2117"/>
                  <a:ext cx="12" cy="12"/>
                </a:xfrm>
                <a:custGeom>
                  <a:avLst/>
                  <a:gdLst>
                    <a:gd name="T0" fmla="*/ 6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6 w 12"/>
                    <a:gd name="T15" fmla="*/ 0 h 12"/>
                    <a:gd name="T16" fmla="*/ 6 w 12"/>
                    <a:gd name="T17" fmla="*/ 0 h 12"/>
                    <a:gd name="T18" fmla="*/ 0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302" name="Freeform 748"/>
                <p:cNvSpPr>
                  <a:spLocks/>
                </p:cNvSpPr>
                <p:nvPr/>
              </p:nvSpPr>
              <p:spPr bwMode="auto">
                <a:xfrm>
                  <a:off x="4124" y="212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12 h 12"/>
                    <a:gd name="T24" fmla="*/ 0 w 18"/>
                    <a:gd name="T25" fmla="*/ 12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2" y="0"/>
                      </a:lnTo>
                      <a:lnTo>
                        <a:pt x="6"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303" name="Freeform 749"/>
                <p:cNvSpPr>
                  <a:spLocks/>
                </p:cNvSpPr>
                <p:nvPr/>
              </p:nvSpPr>
              <p:spPr bwMode="auto">
                <a:xfrm>
                  <a:off x="4124" y="2129"/>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0 w 18"/>
                    <a:gd name="T23" fmla="*/ 12 h 12"/>
                    <a:gd name="T24" fmla="*/ 0 w 18"/>
                    <a:gd name="T25" fmla="*/ 12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2" y="0"/>
                      </a:lnTo>
                      <a:lnTo>
                        <a:pt x="6"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304" name="Freeform 750"/>
                <p:cNvSpPr>
                  <a:spLocks/>
                </p:cNvSpPr>
                <p:nvPr/>
              </p:nvSpPr>
              <p:spPr bwMode="auto">
                <a:xfrm>
                  <a:off x="4130" y="2147"/>
                  <a:ext cx="18" cy="12"/>
                </a:xfrm>
                <a:custGeom>
                  <a:avLst/>
                  <a:gdLst>
                    <a:gd name="T0" fmla="*/ 12 w 18"/>
                    <a:gd name="T1" fmla="*/ 12 h 12"/>
                    <a:gd name="T2" fmla="*/ 12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6"/>
                      </a:lnTo>
                      <a:lnTo>
                        <a:pt x="18" y="6"/>
                      </a:lnTo>
                      <a:lnTo>
                        <a:pt x="18" y="0"/>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305" name="Freeform 751"/>
                <p:cNvSpPr>
                  <a:spLocks/>
                </p:cNvSpPr>
                <p:nvPr/>
              </p:nvSpPr>
              <p:spPr bwMode="auto">
                <a:xfrm>
                  <a:off x="4130" y="2147"/>
                  <a:ext cx="18" cy="12"/>
                </a:xfrm>
                <a:custGeom>
                  <a:avLst/>
                  <a:gdLst>
                    <a:gd name="T0" fmla="*/ 12 w 18"/>
                    <a:gd name="T1" fmla="*/ 12 h 12"/>
                    <a:gd name="T2" fmla="*/ 12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6"/>
                      </a:lnTo>
                      <a:lnTo>
                        <a:pt x="18" y="6"/>
                      </a:lnTo>
                      <a:lnTo>
                        <a:pt x="18" y="0"/>
                      </a:lnTo>
                      <a:lnTo>
                        <a:pt x="12" y="0"/>
                      </a:lnTo>
                      <a:lnTo>
                        <a:pt x="6" y="0"/>
                      </a:lnTo>
                      <a:lnTo>
                        <a:pt x="0" y="0"/>
                      </a:lnTo>
                      <a:lnTo>
                        <a:pt x="0" y="6"/>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306" name="Freeform 752"/>
                <p:cNvSpPr>
                  <a:spLocks/>
                </p:cNvSpPr>
                <p:nvPr/>
              </p:nvSpPr>
              <p:spPr bwMode="auto">
                <a:xfrm>
                  <a:off x="4136" y="2159"/>
                  <a:ext cx="18" cy="12"/>
                </a:xfrm>
                <a:custGeom>
                  <a:avLst/>
                  <a:gdLst>
                    <a:gd name="T0" fmla="*/ 12 w 18"/>
                    <a:gd name="T1" fmla="*/ 12 h 12"/>
                    <a:gd name="T2" fmla="*/ 18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12"/>
                      </a:lnTo>
                      <a:lnTo>
                        <a:pt x="18" y="6"/>
                      </a:lnTo>
                      <a:lnTo>
                        <a:pt x="12" y="0"/>
                      </a:lnTo>
                      <a:lnTo>
                        <a:pt x="6" y="0"/>
                      </a:lnTo>
                      <a:lnTo>
                        <a:pt x="6" y="6"/>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307" name="Freeform 753"/>
                <p:cNvSpPr>
                  <a:spLocks/>
                </p:cNvSpPr>
                <p:nvPr/>
              </p:nvSpPr>
              <p:spPr bwMode="auto">
                <a:xfrm>
                  <a:off x="4136" y="2159"/>
                  <a:ext cx="18" cy="12"/>
                </a:xfrm>
                <a:custGeom>
                  <a:avLst/>
                  <a:gdLst>
                    <a:gd name="T0" fmla="*/ 12 w 18"/>
                    <a:gd name="T1" fmla="*/ 12 h 12"/>
                    <a:gd name="T2" fmla="*/ 18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6 h 12"/>
                    <a:gd name="T20" fmla="*/ 0 w 18"/>
                    <a:gd name="T21" fmla="*/ 6 h 12"/>
                    <a:gd name="T22" fmla="*/ 6 w 18"/>
                    <a:gd name="T23" fmla="*/ 12 h 12"/>
                    <a:gd name="T24" fmla="*/ 6 w 18"/>
                    <a:gd name="T25" fmla="*/ 12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12"/>
                      </a:lnTo>
                      <a:lnTo>
                        <a:pt x="18" y="6"/>
                      </a:lnTo>
                      <a:lnTo>
                        <a:pt x="12" y="0"/>
                      </a:lnTo>
                      <a:lnTo>
                        <a:pt x="6" y="0"/>
                      </a:lnTo>
                      <a:lnTo>
                        <a:pt x="6" y="6"/>
                      </a:lnTo>
                      <a:lnTo>
                        <a:pt x="0" y="6"/>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308" name="Freeform 754"/>
                <p:cNvSpPr>
                  <a:spLocks/>
                </p:cNvSpPr>
                <p:nvPr/>
              </p:nvSpPr>
              <p:spPr bwMode="auto">
                <a:xfrm>
                  <a:off x="4148" y="2171"/>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12" y="0"/>
                      </a:lnTo>
                      <a:lnTo>
                        <a:pt x="6"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13309" name="Freeform 755"/>
                <p:cNvSpPr>
                  <a:spLocks/>
                </p:cNvSpPr>
                <p:nvPr/>
              </p:nvSpPr>
              <p:spPr bwMode="auto">
                <a:xfrm>
                  <a:off x="4148" y="2171"/>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12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12" y="0"/>
                      </a:lnTo>
                      <a:lnTo>
                        <a:pt x="6" y="0"/>
                      </a:lnTo>
                      <a:lnTo>
                        <a:pt x="0" y="6"/>
                      </a:lnTo>
                      <a:lnTo>
                        <a:pt x="0" y="12"/>
                      </a:lnTo>
                      <a:lnTo>
                        <a:pt x="6" y="18"/>
                      </a:lnTo>
                      <a:lnTo>
                        <a:pt x="12" y="12"/>
                      </a:lnTo>
                    </a:path>
                  </a:pathLst>
                </a:custGeom>
                <a:noFill/>
                <a:ln w="9525">
                  <a:solidFill>
                    <a:srgbClr val="000000"/>
                  </a:solidFill>
                  <a:round/>
                  <a:headEnd/>
                  <a:tailEnd/>
                </a:ln>
              </p:spPr>
              <p:txBody>
                <a:bodyPr tIns="91440" bIns="91440"/>
                <a:lstStyle/>
                <a:p>
                  <a:endParaRPr lang="en-US"/>
                </a:p>
              </p:txBody>
            </p:sp>
            <p:sp>
              <p:nvSpPr>
                <p:cNvPr id="13310" name="Freeform 756"/>
                <p:cNvSpPr>
                  <a:spLocks/>
                </p:cNvSpPr>
                <p:nvPr/>
              </p:nvSpPr>
              <p:spPr bwMode="auto">
                <a:xfrm>
                  <a:off x="4160" y="2183"/>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6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6"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13311" name="Freeform 757"/>
                <p:cNvSpPr>
                  <a:spLocks/>
                </p:cNvSpPr>
                <p:nvPr/>
              </p:nvSpPr>
              <p:spPr bwMode="auto">
                <a:xfrm>
                  <a:off x="4160" y="2183"/>
                  <a:ext cx="12" cy="18"/>
                </a:xfrm>
                <a:custGeom>
                  <a:avLst/>
                  <a:gdLst>
                    <a:gd name="T0" fmla="*/ 12 w 12"/>
                    <a:gd name="T1" fmla="*/ 12 h 18"/>
                    <a:gd name="T2" fmla="*/ 12 w 12"/>
                    <a:gd name="T3" fmla="*/ 12 h 18"/>
                    <a:gd name="T4" fmla="*/ 12 w 12"/>
                    <a:gd name="T5" fmla="*/ 6 h 18"/>
                    <a:gd name="T6" fmla="*/ 12 w 12"/>
                    <a:gd name="T7" fmla="*/ 6 h 18"/>
                    <a:gd name="T8" fmla="*/ 12 w 12"/>
                    <a:gd name="T9" fmla="*/ 6 h 18"/>
                    <a:gd name="T10" fmla="*/ 6 w 12"/>
                    <a:gd name="T11" fmla="*/ 0 h 18"/>
                    <a:gd name="T12" fmla="*/ 6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8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6" y="0"/>
                      </a:lnTo>
                      <a:lnTo>
                        <a:pt x="0" y="6"/>
                      </a:lnTo>
                      <a:lnTo>
                        <a:pt x="0" y="12"/>
                      </a:lnTo>
                      <a:lnTo>
                        <a:pt x="6" y="18"/>
                      </a:lnTo>
                      <a:lnTo>
                        <a:pt x="12" y="12"/>
                      </a:lnTo>
                    </a:path>
                  </a:pathLst>
                </a:custGeom>
                <a:noFill/>
                <a:ln w="9525">
                  <a:solidFill>
                    <a:srgbClr val="000000"/>
                  </a:solidFill>
                  <a:round/>
                  <a:headEnd/>
                  <a:tailEnd/>
                </a:ln>
              </p:spPr>
              <p:txBody>
                <a:bodyPr tIns="91440" bIns="91440"/>
                <a:lstStyle/>
                <a:p>
                  <a:endParaRPr lang="en-US"/>
                </a:p>
              </p:txBody>
            </p:sp>
            <p:sp>
              <p:nvSpPr>
                <p:cNvPr id="13312" name="Freeform 758"/>
                <p:cNvSpPr>
                  <a:spLocks/>
                </p:cNvSpPr>
                <p:nvPr/>
              </p:nvSpPr>
              <p:spPr bwMode="auto">
                <a:xfrm>
                  <a:off x="4172" y="2195"/>
                  <a:ext cx="12" cy="18"/>
                </a:xfrm>
                <a:custGeom>
                  <a:avLst/>
                  <a:gdLst>
                    <a:gd name="T0" fmla="*/ 12 w 12"/>
                    <a:gd name="T1" fmla="*/ 12 h 18"/>
                    <a:gd name="T2" fmla="*/ 12 w 12"/>
                    <a:gd name="T3" fmla="*/ 12 h 18"/>
                    <a:gd name="T4" fmla="*/ 12 w 12"/>
                    <a:gd name="T5" fmla="*/ 6 h 18"/>
                    <a:gd name="T6" fmla="*/ 12 w 12"/>
                    <a:gd name="T7" fmla="*/ 0 h 18"/>
                    <a:gd name="T8" fmla="*/ 12 w 12"/>
                    <a:gd name="T9" fmla="*/ 0 h 18"/>
                    <a:gd name="T10" fmla="*/ 6 w 12"/>
                    <a:gd name="T11" fmla="*/ 0 h 18"/>
                    <a:gd name="T12" fmla="*/ 0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12"/>
                      </a:lnTo>
                      <a:lnTo>
                        <a:pt x="12" y="6"/>
                      </a:lnTo>
                      <a:lnTo>
                        <a:pt x="12" y="0"/>
                      </a:lnTo>
                      <a:lnTo>
                        <a:pt x="6" y="0"/>
                      </a:lnTo>
                      <a:lnTo>
                        <a:pt x="0" y="0"/>
                      </a:lnTo>
                      <a:lnTo>
                        <a:pt x="0" y="6"/>
                      </a:lnTo>
                      <a:lnTo>
                        <a:pt x="0" y="12"/>
                      </a:lnTo>
                      <a:lnTo>
                        <a:pt x="6" y="18"/>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313" name="Freeform 759"/>
                <p:cNvSpPr>
                  <a:spLocks/>
                </p:cNvSpPr>
                <p:nvPr/>
              </p:nvSpPr>
              <p:spPr bwMode="auto">
                <a:xfrm>
                  <a:off x="4172" y="2195"/>
                  <a:ext cx="12" cy="18"/>
                </a:xfrm>
                <a:custGeom>
                  <a:avLst/>
                  <a:gdLst>
                    <a:gd name="T0" fmla="*/ 12 w 12"/>
                    <a:gd name="T1" fmla="*/ 12 h 18"/>
                    <a:gd name="T2" fmla="*/ 12 w 12"/>
                    <a:gd name="T3" fmla="*/ 12 h 18"/>
                    <a:gd name="T4" fmla="*/ 12 w 12"/>
                    <a:gd name="T5" fmla="*/ 6 h 18"/>
                    <a:gd name="T6" fmla="*/ 12 w 12"/>
                    <a:gd name="T7" fmla="*/ 0 h 18"/>
                    <a:gd name="T8" fmla="*/ 12 w 12"/>
                    <a:gd name="T9" fmla="*/ 0 h 18"/>
                    <a:gd name="T10" fmla="*/ 6 w 12"/>
                    <a:gd name="T11" fmla="*/ 0 h 18"/>
                    <a:gd name="T12" fmla="*/ 0 w 12"/>
                    <a:gd name="T13" fmla="*/ 0 h 18"/>
                    <a:gd name="T14" fmla="*/ 0 w 12"/>
                    <a:gd name="T15" fmla="*/ 6 h 18"/>
                    <a:gd name="T16" fmla="*/ 0 w 12"/>
                    <a:gd name="T17" fmla="*/ 6 h 18"/>
                    <a:gd name="T18" fmla="*/ 0 w 12"/>
                    <a:gd name="T19" fmla="*/ 6 h 18"/>
                    <a:gd name="T20" fmla="*/ 0 w 12"/>
                    <a:gd name="T21" fmla="*/ 12 h 18"/>
                    <a:gd name="T22" fmla="*/ 0 w 12"/>
                    <a:gd name="T23" fmla="*/ 12 h 18"/>
                    <a:gd name="T24" fmla="*/ 0 w 12"/>
                    <a:gd name="T25" fmla="*/ 12 h 18"/>
                    <a:gd name="T26" fmla="*/ 6 w 12"/>
                    <a:gd name="T27" fmla="*/ 18 h 18"/>
                    <a:gd name="T28" fmla="*/ 6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12"/>
                      </a:lnTo>
                      <a:lnTo>
                        <a:pt x="12" y="6"/>
                      </a:lnTo>
                      <a:lnTo>
                        <a:pt x="12" y="0"/>
                      </a:lnTo>
                      <a:lnTo>
                        <a:pt x="6" y="0"/>
                      </a:lnTo>
                      <a:lnTo>
                        <a:pt x="0" y="0"/>
                      </a:lnTo>
                      <a:lnTo>
                        <a:pt x="0" y="6"/>
                      </a:lnTo>
                      <a:lnTo>
                        <a:pt x="0" y="12"/>
                      </a:lnTo>
                      <a:lnTo>
                        <a:pt x="6" y="18"/>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314" name="Freeform 760"/>
                <p:cNvSpPr>
                  <a:spLocks/>
                </p:cNvSpPr>
                <p:nvPr/>
              </p:nvSpPr>
              <p:spPr bwMode="auto">
                <a:xfrm>
                  <a:off x="4184" y="220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315" name="Freeform 761"/>
                <p:cNvSpPr>
                  <a:spLocks/>
                </p:cNvSpPr>
                <p:nvPr/>
              </p:nvSpPr>
              <p:spPr bwMode="auto">
                <a:xfrm>
                  <a:off x="4184" y="2207"/>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316" name="Freeform 762"/>
                <p:cNvSpPr>
                  <a:spLocks/>
                </p:cNvSpPr>
                <p:nvPr/>
              </p:nvSpPr>
              <p:spPr bwMode="auto">
                <a:xfrm>
                  <a:off x="4196" y="221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317" name="Freeform 763"/>
                <p:cNvSpPr>
                  <a:spLocks/>
                </p:cNvSpPr>
                <p:nvPr/>
              </p:nvSpPr>
              <p:spPr bwMode="auto">
                <a:xfrm>
                  <a:off x="4196" y="2213"/>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318" name="Freeform 764"/>
                <p:cNvSpPr>
                  <a:spLocks/>
                </p:cNvSpPr>
                <p:nvPr/>
              </p:nvSpPr>
              <p:spPr bwMode="auto">
                <a:xfrm>
                  <a:off x="4214" y="2219"/>
                  <a:ext cx="12" cy="18"/>
                </a:xfrm>
                <a:custGeom>
                  <a:avLst/>
                  <a:gdLst>
                    <a:gd name="T0" fmla="*/ 12 w 12"/>
                    <a:gd name="T1" fmla="*/ 12 h 18"/>
                    <a:gd name="T2" fmla="*/ 12 w 12"/>
                    <a:gd name="T3" fmla="*/ 6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6"/>
                      </a:lnTo>
                      <a:lnTo>
                        <a:pt x="6" y="6"/>
                      </a:lnTo>
                      <a:lnTo>
                        <a:pt x="6" y="0"/>
                      </a:lnTo>
                      <a:lnTo>
                        <a:pt x="0" y="6"/>
                      </a:lnTo>
                      <a:lnTo>
                        <a:pt x="0" y="12"/>
                      </a:lnTo>
                      <a:lnTo>
                        <a:pt x="6" y="18"/>
                      </a:lnTo>
                      <a:lnTo>
                        <a:pt x="12" y="12"/>
                      </a:lnTo>
                      <a:close/>
                    </a:path>
                  </a:pathLst>
                </a:custGeom>
                <a:solidFill>
                  <a:srgbClr val="FFFF4B"/>
                </a:solidFill>
                <a:ln w="9525">
                  <a:noFill/>
                  <a:round/>
                  <a:headEnd/>
                  <a:tailEnd/>
                </a:ln>
              </p:spPr>
              <p:txBody>
                <a:bodyPr tIns="91440" bIns="91440"/>
                <a:lstStyle/>
                <a:p>
                  <a:endParaRPr lang="en-US"/>
                </a:p>
              </p:txBody>
            </p:sp>
            <p:sp>
              <p:nvSpPr>
                <p:cNvPr id="13319" name="Freeform 765"/>
                <p:cNvSpPr>
                  <a:spLocks/>
                </p:cNvSpPr>
                <p:nvPr/>
              </p:nvSpPr>
              <p:spPr bwMode="auto">
                <a:xfrm>
                  <a:off x="4214" y="2219"/>
                  <a:ext cx="12" cy="18"/>
                </a:xfrm>
                <a:custGeom>
                  <a:avLst/>
                  <a:gdLst>
                    <a:gd name="T0" fmla="*/ 12 w 12"/>
                    <a:gd name="T1" fmla="*/ 12 h 18"/>
                    <a:gd name="T2" fmla="*/ 12 w 12"/>
                    <a:gd name="T3" fmla="*/ 6 h 18"/>
                    <a:gd name="T4" fmla="*/ 12 w 12"/>
                    <a:gd name="T5" fmla="*/ 6 h 18"/>
                    <a:gd name="T6" fmla="*/ 6 w 12"/>
                    <a:gd name="T7" fmla="*/ 6 h 18"/>
                    <a:gd name="T8" fmla="*/ 6 w 12"/>
                    <a:gd name="T9" fmla="*/ 6 h 18"/>
                    <a:gd name="T10" fmla="*/ 6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8 h 18"/>
                    <a:gd name="T28" fmla="*/ 12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6"/>
                      </a:lnTo>
                      <a:lnTo>
                        <a:pt x="6" y="6"/>
                      </a:lnTo>
                      <a:lnTo>
                        <a:pt x="6" y="0"/>
                      </a:lnTo>
                      <a:lnTo>
                        <a:pt x="0" y="6"/>
                      </a:lnTo>
                      <a:lnTo>
                        <a:pt x="0" y="12"/>
                      </a:lnTo>
                      <a:lnTo>
                        <a:pt x="6" y="18"/>
                      </a:lnTo>
                      <a:lnTo>
                        <a:pt x="12" y="12"/>
                      </a:lnTo>
                    </a:path>
                  </a:pathLst>
                </a:custGeom>
                <a:noFill/>
                <a:ln w="9525">
                  <a:solidFill>
                    <a:srgbClr val="000000"/>
                  </a:solidFill>
                  <a:round/>
                  <a:headEnd/>
                  <a:tailEnd/>
                </a:ln>
              </p:spPr>
              <p:txBody>
                <a:bodyPr tIns="91440" bIns="91440"/>
                <a:lstStyle/>
                <a:p>
                  <a:endParaRPr lang="en-US"/>
                </a:p>
              </p:txBody>
            </p:sp>
            <p:sp>
              <p:nvSpPr>
                <p:cNvPr id="13320" name="Freeform 766"/>
                <p:cNvSpPr>
                  <a:spLocks/>
                </p:cNvSpPr>
                <p:nvPr/>
              </p:nvSpPr>
              <p:spPr bwMode="auto">
                <a:xfrm>
                  <a:off x="4226" y="22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6" y="6"/>
                      </a:lnTo>
                      <a:lnTo>
                        <a:pt x="0" y="6"/>
                      </a:lnTo>
                      <a:lnTo>
                        <a:pt x="6"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321" name="Freeform 767"/>
                <p:cNvSpPr>
                  <a:spLocks/>
                </p:cNvSpPr>
                <p:nvPr/>
              </p:nvSpPr>
              <p:spPr bwMode="auto">
                <a:xfrm>
                  <a:off x="4226" y="222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6" y="6"/>
                      </a:lnTo>
                      <a:lnTo>
                        <a:pt x="0" y="6"/>
                      </a:lnTo>
                      <a:lnTo>
                        <a:pt x="6"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322" name="Freeform 768"/>
                <p:cNvSpPr>
                  <a:spLocks/>
                </p:cNvSpPr>
                <p:nvPr/>
              </p:nvSpPr>
              <p:spPr bwMode="auto">
                <a:xfrm>
                  <a:off x="4244" y="2231"/>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0"/>
                      </a:lnTo>
                      <a:lnTo>
                        <a:pt x="0" y="6"/>
                      </a:lnTo>
                      <a:lnTo>
                        <a:pt x="0" y="12"/>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323" name="Freeform 769"/>
                <p:cNvSpPr>
                  <a:spLocks/>
                </p:cNvSpPr>
                <p:nvPr/>
              </p:nvSpPr>
              <p:spPr bwMode="auto">
                <a:xfrm>
                  <a:off x="4244" y="2231"/>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0"/>
                      </a:lnTo>
                      <a:lnTo>
                        <a:pt x="0" y="6"/>
                      </a:lnTo>
                      <a:lnTo>
                        <a:pt x="0" y="12"/>
                      </a:lnTo>
                      <a:lnTo>
                        <a:pt x="6" y="12"/>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324" name="Freeform 770"/>
                <p:cNvSpPr>
                  <a:spLocks/>
                </p:cNvSpPr>
                <p:nvPr/>
              </p:nvSpPr>
              <p:spPr bwMode="auto">
                <a:xfrm>
                  <a:off x="4112" y="1937"/>
                  <a:ext cx="330" cy="318"/>
                </a:xfrm>
                <a:custGeom>
                  <a:avLst/>
                  <a:gdLst>
                    <a:gd name="T0" fmla="*/ 330 w 330"/>
                    <a:gd name="T1" fmla="*/ 162 h 318"/>
                    <a:gd name="T2" fmla="*/ 306 w 330"/>
                    <a:gd name="T3" fmla="*/ 78 h 318"/>
                    <a:gd name="T4" fmla="*/ 246 w 330"/>
                    <a:gd name="T5" fmla="*/ 24 h 318"/>
                    <a:gd name="T6" fmla="*/ 168 w 330"/>
                    <a:gd name="T7" fmla="*/ 0 h 318"/>
                    <a:gd name="T8" fmla="*/ 168 w 330"/>
                    <a:gd name="T9" fmla="*/ 0 h 318"/>
                    <a:gd name="T10" fmla="*/ 84 w 330"/>
                    <a:gd name="T11" fmla="*/ 24 h 318"/>
                    <a:gd name="T12" fmla="*/ 24 w 330"/>
                    <a:gd name="T13" fmla="*/ 78 h 318"/>
                    <a:gd name="T14" fmla="*/ 0 w 330"/>
                    <a:gd name="T15" fmla="*/ 162 h 318"/>
                    <a:gd name="T16" fmla="*/ 0 w 330"/>
                    <a:gd name="T17" fmla="*/ 162 h 318"/>
                    <a:gd name="T18" fmla="*/ 24 w 330"/>
                    <a:gd name="T19" fmla="*/ 240 h 318"/>
                    <a:gd name="T20" fmla="*/ 84 w 330"/>
                    <a:gd name="T21" fmla="*/ 294 h 318"/>
                    <a:gd name="T22" fmla="*/ 168 w 330"/>
                    <a:gd name="T23" fmla="*/ 318 h 318"/>
                    <a:gd name="T24" fmla="*/ 168 w 330"/>
                    <a:gd name="T25" fmla="*/ 318 h 318"/>
                    <a:gd name="T26" fmla="*/ 246 w 330"/>
                    <a:gd name="T27" fmla="*/ 294 h 318"/>
                    <a:gd name="T28" fmla="*/ 306 w 330"/>
                    <a:gd name="T29" fmla="*/ 240 h 318"/>
                    <a:gd name="T30" fmla="*/ 330 w 330"/>
                    <a:gd name="T31" fmla="*/ 162 h 318"/>
                    <a:gd name="T32" fmla="*/ 330 w 330"/>
                    <a:gd name="T33" fmla="*/ 162 h 3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0"/>
                    <a:gd name="T52" fmla="*/ 0 h 318"/>
                    <a:gd name="T53" fmla="*/ 330 w 330"/>
                    <a:gd name="T54" fmla="*/ 318 h 3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0" h="318">
                      <a:moveTo>
                        <a:pt x="330" y="162"/>
                      </a:moveTo>
                      <a:lnTo>
                        <a:pt x="306" y="78"/>
                      </a:lnTo>
                      <a:lnTo>
                        <a:pt x="246" y="24"/>
                      </a:lnTo>
                      <a:lnTo>
                        <a:pt x="168" y="0"/>
                      </a:lnTo>
                      <a:lnTo>
                        <a:pt x="84" y="24"/>
                      </a:lnTo>
                      <a:lnTo>
                        <a:pt x="24" y="78"/>
                      </a:lnTo>
                      <a:lnTo>
                        <a:pt x="0" y="162"/>
                      </a:lnTo>
                      <a:lnTo>
                        <a:pt x="24" y="240"/>
                      </a:lnTo>
                      <a:lnTo>
                        <a:pt x="84" y="294"/>
                      </a:lnTo>
                      <a:lnTo>
                        <a:pt x="168" y="318"/>
                      </a:lnTo>
                      <a:lnTo>
                        <a:pt x="246" y="294"/>
                      </a:lnTo>
                      <a:lnTo>
                        <a:pt x="306" y="240"/>
                      </a:lnTo>
                      <a:lnTo>
                        <a:pt x="330" y="162"/>
                      </a:lnTo>
                      <a:close/>
                    </a:path>
                  </a:pathLst>
                </a:custGeom>
                <a:solidFill>
                  <a:srgbClr val="D9F1F6"/>
                </a:solidFill>
                <a:ln w="9525">
                  <a:noFill/>
                  <a:round/>
                  <a:headEnd/>
                  <a:tailEnd/>
                </a:ln>
              </p:spPr>
              <p:txBody>
                <a:bodyPr tIns="91440" bIns="91440"/>
                <a:lstStyle/>
                <a:p>
                  <a:endParaRPr lang="en-US"/>
                </a:p>
              </p:txBody>
            </p:sp>
            <p:sp>
              <p:nvSpPr>
                <p:cNvPr id="13325" name="Freeform 771"/>
                <p:cNvSpPr>
                  <a:spLocks/>
                </p:cNvSpPr>
                <p:nvPr/>
              </p:nvSpPr>
              <p:spPr bwMode="auto">
                <a:xfrm>
                  <a:off x="4112" y="1937"/>
                  <a:ext cx="330" cy="318"/>
                </a:xfrm>
                <a:custGeom>
                  <a:avLst/>
                  <a:gdLst>
                    <a:gd name="T0" fmla="*/ 330 w 330"/>
                    <a:gd name="T1" fmla="*/ 162 h 318"/>
                    <a:gd name="T2" fmla="*/ 306 w 330"/>
                    <a:gd name="T3" fmla="*/ 78 h 318"/>
                    <a:gd name="T4" fmla="*/ 246 w 330"/>
                    <a:gd name="T5" fmla="*/ 24 h 318"/>
                    <a:gd name="T6" fmla="*/ 168 w 330"/>
                    <a:gd name="T7" fmla="*/ 0 h 318"/>
                    <a:gd name="T8" fmla="*/ 168 w 330"/>
                    <a:gd name="T9" fmla="*/ 0 h 318"/>
                    <a:gd name="T10" fmla="*/ 84 w 330"/>
                    <a:gd name="T11" fmla="*/ 24 h 318"/>
                    <a:gd name="T12" fmla="*/ 24 w 330"/>
                    <a:gd name="T13" fmla="*/ 78 h 318"/>
                    <a:gd name="T14" fmla="*/ 0 w 330"/>
                    <a:gd name="T15" fmla="*/ 162 h 318"/>
                    <a:gd name="T16" fmla="*/ 0 w 330"/>
                    <a:gd name="T17" fmla="*/ 162 h 318"/>
                    <a:gd name="T18" fmla="*/ 24 w 330"/>
                    <a:gd name="T19" fmla="*/ 240 h 318"/>
                    <a:gd name="T20" fmla="*/ 84 w 330"/>
                    <a:gd name="T21" fmla="*/ 294 h 318"/>
                    <a:gd name="T22" fmla="*/ 168 w 330"/>
                    <a:gd name="T23" fmla="*/ 318 h 318"/>
                    <a:gd name="T24" fmla="*/ 168 w 330"/>
                    <a:gd name="T25" fmla="*/ 318 h 318"/>
                    <a:gd name="T26" fmla="*/ 246 w 330"/>
                    <a:gd name="T27" fmla="*/ 294 h 318"/>
                    <a:gd name="T28" fmla="*/ 306 w 330"/>
                    <a:gd name="T29" fmla="*/ 240 h 318"/>
                    <a:gd name="T30" fmla="*/ 330 w 330"/>
                    <a:gd name="T31" fmla="*/ 162 h 318"/>
                    <a:gd name="T32" fmla="*/ 330 w 330"/>
                    <a:gd name="T33" fmla="*/ 162 h 318"/>
                    <a:gd name="T34" fmla="*/ 330 w 330"/>
                    <a:gd name="T35" fmla="*/ 162 h 3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318"/>
                    <a:gd name="T56" fmla="*/ 330 w 330"/>
                    <a:gd name="T57" fmla="*/ 318 h 3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318">
                      <a:moveTo>
                        <a:pt x="330" y="162"/>
                      </a:moveTo>
                      <a:lnTo>
                        <a:pt x="306" y="78"/>
                      </a:lnTo>
                      <a:lnTo>
                        <a:pt x="246" y="24"/>
                      </a:lnTo>
                      <a:lnTo>
                        <a:pt x="168" y="0"/>
                      </a:lnTo>
                      <a:lnTo>
                        <a:pt x="84" y="24"/>
                      </a:lnTo>
                      <a:lnTo>
                        <a:pt x="24" y="78"/>
                      </a:lnTo>
                      <a:lnTo>
                        <a:pt x="0" y="162"/>
                      </a:lnTo>
                      <a:lnTo>
                        <a:pt x="24" y="240"/>
                      </a:lnTo>
                      <a:lnTo>
                        <a:pt x="84" y="294"/>
                      </a:lnTo>
                      <a:lnTo>
                        <a:pt x="168" y="318"/>
                      </a:lnTo>
                      <a:lnTo>
                        <a:pt x="246" y="294"/>
                      </a:lnTo>
                      <a:lnTo>
                        <a:pt x="306" y="240"/>
                      </a:lnTo>
                      <a:lnTo>
                        <a:pt x="330" y="162"/>
                      </a:lnTo>
                    </a:path>
                  </a:pathLst>
                </a:custGeom>
                <a:noFill/>
                <a:ln w="9525">
                  <a:solidFill>
                    <a:srgbClr val="000000"/>
                  </a:solidFill>
                  <a:round/>
                  <a:headEnd/>
                  <a:tailEnd/>
                </a:ln>
              </p:spPr>
              <p:txBody>
                <a:bodyPr tIns="91440" bIns="91440"/>
                <a:lstStyle/>
                <a:p>
                  <a:endParaRPr lang="en-US"/>
                </a:p>
              </p:txBody>
            </p:sp>
            <p:sp>
              <p:nvSpPr>
                <p:cNvPr id="13326" name="Freeform 772"/>
                <p:cNvSpPr>
                  <a:spLocks/>
                </p:cNvSpPr>
                <p:nvPr/>
              </p:nvSpPr>
              <p:spPr bwMode="auto">
                <a:xfrm>
                  <a:off x="4064" y="2069"/>
                  <a:ext cx="18" cy="54"/>
                </a:xfrm>
                <a:custGeom>
                  <a:avLst/>
                  <a:gdLst>
                    <a:gd name="T0" fmla="*/ 18 w 18"/>
                    <a:gd name="T1" fmla="*/ 30 h 54"/>
                    <a:gd name="T2" fmla="*/ 18 w 18"/>
                    <a:gd name="T3" fmla="*/ 12 h 54"/>
                    <a:gd name="T4" fmla="*/ 12 w 18"/>
                    <a:gd name="T5" fmla="*/ 6 h 54"/>
                    <a:gd name="T6" fmla="*/ 6 w 18"/>
                    <a:gd name="T7" fmla="*/ 0 h 54"/>
                    <a:gd name="T8" fmla="*/ 6 w 18"/>
                    <a:gd name="T9" fmla="*/ 0 h 54"/>
                    <a:gd name="T10" fmla="*/ 0 w 18"/>
                    <a:gd name="T11" fmla="*/ 6 h 54"/>
                    <a:gd name="T12" fmla="*/ 0 w 18"/>
                    <a:gd name="T13" fmla="*/ 12 h 54"/>
                    <a:gd name="T14" fmla="*/ 0 w 18"/>
                    <a:gd name="T15" fmla="*/ 30 h 54"/>
                    <a:gd name="T16" fmla="*/ 0 w 18"/>
                    <a:gd name="T17" fmla="*/ 30 h 54"/>
                    <a:gd name="T18" fmla="*/ 0 w 18"/>
                    <a:gd name="T19" fmla="*/ 42 h 54"/>
                    <a:gd name="T20" fmla="*/ 0 w 18"/>
                    <a:gd name="T21" fmla="*/ 48 h 54"/>
                    <a:gd name="T22" fmla="*/ 6 w 18"/>
                    <a:gd name="T23" fmla="*/ 54 h 54"/>
                    <a:gd name="T24" fmla="*/ 6 w 18"/>
                    <a:gd name="T25" fmla="*/ 54 h 54"/>
                    <a:gd name="T26" fmla="*/ 12 w 18"/>
                    <a:gd name="T27" fmla="*/ 48 h 54"/>
                    <a:gd name="T28" fmla="*/ 18 w 18"/>
                    <a:gd name="T29" fmla="*/ 42 h 54"/>
                    <a:gd name="T30" fmla="*/ 18 w 18"/>
                    <a:gd name="T31" fmla="*/ 30 h 54"/>
                    <a:gd name="T32" fmla="*/ 18 w 18"/>
                    <a:gd name="T33" fmla="*/ 3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54"/>
                    <a:gd name="T53" fmla="*/ 18 w 1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54">
                      <a:moveTo>
                        <a:pt x="18" y="30"/>
                      </a:moveTo>
                      <a:lnTo>
                        <a:pt x="18" y="12"/>
                      </a:lnTo>
                      <a:lnTo>
                        <a:pt x="12" y="6"/>
                      </a:lnTo>
                      <a:lnTo>
                        <a:pt x="6" y="0"/>
                      </a:lnTo>
                      <a:lnTo>
                        <a:pt x="0" y="6"/>
                      </a:lnTo>
                      <a:lnTo>
                        <a:pt x="0" y="12"/>
                      </a:lnTo>
                      <a:lnTo>
                        <a:pt x="0" y="30"/>
                      </a:lnTo>
                      <a:lnTo>
                        <a:pt x="0" y="42"/>
                      </a:lnTo>
                      <a:lnTo>
                        <a:pt x="0" y="48"/>
                      </a:lnTo>
                      <a:lnTo>
                        <a:pt x="6" y="54"/>
                      </a:lnTo>
                      <a:lnTo>
                        <a:pt x="12" y="48"/>
                      </a:lnTo>
                      <a:lnTo>
                        <a:pt x="18" y="42"/>
                      </a:lnTo>
                      <a:lnTo>
                        <a:pt x="18" y="30"/>
                      </a:lnTo>
                      <a:close/>
                    </a:path>
                  </a:pathLst>
                </a:custGeom>
                <a:solidFill>
                  <a:srgbClr val="FA8086"/>
                </a:solidFill>
                <a:ln w="9525">
                  <a:noFill/>
                  <a:round/>
                  <a:headEnd/>
                  <a:tailEnd/>
                </a:ln>
              </p:spPr>
              <p:txBody>
                <a:bodyPr tIns="91440" bIns="91440"/>
                <a:lstStyle/>
                <a:p>
                  <a:endParaRPr lang="en-US"/>
                </a:p>
              </p:txBody>
            </p:sp>
            <p:sp>
              <p:nvSpPr>
                <p:cNvPr id="13327" name="Rectangle 773"/>
                <p:cNvSpPr>
                  <a:spLocks noChangeArrowheads="1"/>
                </p:cNvSpPr>
                <p:nvPr/>
              </p:nvSpPr>
              <p:spPr bwMode="auto">
                <a:xfrm>
                  <a:off x="4094" y="2093"/>
                  <a:ext cx="18" cy="6"/>
                </a:xfrm>
                <a:prstGeom prst="rect">
                  <a:avLst/>
                </a:prstGeom>
                <a:solidFill>
                  <a:srgbClr val="FA8086"/>
                </a:solidFill>
                <a:ln w="9525">
                  <a:noFill/>
                  <a:miter lim="800000"/>
                  <a:headEnd/>
                  <a:tailEnd/>
                </a:ln>
              </p:spPr>
              <p:txBody>
                <a:bodyPr tIns="91440" bIns="91440"/>
                <a:lstStyle/>
                <a:p>
                  <a:endParaRPr lang="en-US"/>
                </a:p>
              </p:txBody>
            </p:sp>
            <p:sp>
              <p:nvSpPr>
                <p:cNvPr id="13328" name="Line 774"/>
                <p:cNvSpPr>
                  <a:spLocks noChangeShapeType="1"/>
                </p:cNvSpPr>
                <p:nvPr/>
              </p:nvSpPr>
              <p:spPr bwMode="auto">
                <a:xfrm>
                  <a:off x="4082" y="2099"/>
                  <a:ext cx="6" cy="1"/>
                </a:xfrm>
                <a:prstGeom prst="line">
                  <a:avLst/>
                </a:prstGeom>
                <a:noFill/>
                <a:ln w="19050">
                  <a:solidFill>
                    <a:srgbClr val="FA8086"/>
                  </a:solidFill>
                  <a:round/>
                  <a:headEnd/>
                  <a:tailEnd/>
                </a:ln>
              </p:spPr>
              <p:txBody>
                <a:bodyPr tIns="91440" bIns="91440"/>
                <a:lstStyle/>
                <a:p>
                  <a:endParaRPr lang="en-US"/>
                </a:p>
              </p:txBody>
            </p:sp>
            <p:sp>
              <p:nvSpPr>
                <p:cNvPr id="13329" name="Freeform 775"/>
                <p:cNvSpPr>
                  <a:spLocks/>
                </p:cNvSpPr>
                <p:nvPr/>
              </p:nvSpPr>
              <p:spPr bwMode="auto">
                <a:xfrm>
                  <a:off x="4076" y="2147"/>
                  <a:ext cx="24" cy="48"/>
                </a:xfrm>
                <a:custGeom>
                  <a:avLst/>
                  <a:gdLst>
                    <a:gd name="T0" fmla="*/ 24 w 24"/>
                    <a:gd name="T1" fmla="*/ 18 h 48"/>
                    <a:gd name="T2" fmla="*/ 18 w 24"/>
                    <a:gd name="T3" fmla="*/ 6 h 48"/>
                    <a:gd name="T4" fmla="*/ 6 w 24"/>
                    <a:gd name="T5" fmla="*/ 0 h 48"/>
                    <a:gd name="T6" fmla="*/ 0 w 24"/>
                    <a:gd name="T7" fmla="*/ 0 h 48"/>
                    <a:gd name="T8" fmla="*/ 0 w 24"/>
                    <a:gd name="T9" fmla="*/ 0 h 48"/>
                    <a:gd name="T10" fmla="*/ 0 w 24"/>
                    <a:gd name="T11" fmla="*/ 6 h 48"/>
                    <a:gd name="T12" fmla="*/ 0 w 24"/>
                    <a:gd name="T13" fmla="*/ 18 h 48"/>
                    <a:gd name="T14" fmla="*/ 0 w 24"/>
                    <a:gd name="T15" fmla="*/ 30 h 48"/>
                    <a:gd name="T16" fmla="*/ 0 w 24"/>
                    <a:gd name="T17" fmla="*/ 30 h 48"/>
                    <a:gd name="T18" fmla="*/ 6 w 24"/>
                    <a:gd name="T19" fmla="*/ 36 h 48"/>
                    <a:gd name="T20" fmla="*/ 12 w 24"/>
                    <a:gd name="T21" fmla="*/ 48 h 48"/>
                    <a:gd name="T22" fmla="*/ 24 w 24"/>
                    <a:gd name="T23" fmla="*/ 48 h 48"/>
                    <a:gd name="T24" fmla="*/ 24 w 24"/>
                    <a:gd name="T25" fmla="*/ 48 h 48"/>
                    <a:gd name="T26" fmla="*/ 24 w 24"/>
                    <a:gd name="T27" fmla="*/ 42 h 48"/>
                    <a:gd name="T28" fmla="*/ 24 w 24"/>
                    <a:gd name="T29" fmla="*/ 30 h 48"/>
                    <a:gd name="T30" fmla="*/ 24 w 24"/>
                    <a:gd name="T31" fmla="*/ 18 h 48"/>
                    <a:gd name="T32" fmla="*/ 24 w 24"/>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18"/>
                      </a:moveTo>
                      <a:lnTo>
                        <a:pt x="18" y="6"/>
                      </a:lnTo>
                      <a:lnTo>
                        <a:pt x="6" y="0"/>
                      </a:lnTo>
                      <a:lnTo>
                        <a:pt x="0" y="0"/>
                      </a:lnTo>
                      <a:lnTo>
                        <a:pt x="0" y="6"/>
                      </a:lnTo>
                      <a:lnTo>
                        <a:pt x="0" y="18"/>
                      </a:lnTo>
                      <a:lnTo>
                        <a:pt x="0" y="30"/>
                      </a:lnTo>
                      <a:lnTo>
                        <a:pt x="6" y="36"/>
                      </a:lnTo>
                      <a:lnTo>
                        <a:pt x="12" y="48"/>
                      </a:lnTo>
                      <a:lnTo>
                        <a:pt x="24" y="48"/>
                      </a:lnTo>
                      <a:lnTo>
                        <a:pt x="24" y="42"/>
                      </a:lnTo>
                      <a:lnTo>
                        <a:pt x="24" y="30"/>
                      </a:lnTo>
                      <a:lnTo>
                        <a:pt x="24" y="18"/>
                      </a:lnTo>
                      <a:close/>
                    </a:path>
                  </a:pathLst>
                </a:custGeom>
                <a:solidFill>
                  <a:srgbClr val="FA8086"/>
                </a:solidFill>
                <a:ln w="9525">
                  <a:noFill/>
                  <a:round/>
                  <a:headEnd/>
                  <a:tailEnd/>
                </a:ln>
              </p:spPr>
              <p:txBody>
                <a:bodyPr tIns="91440" bIns="91440"/>
                <a:lstStyle/>
                <a:p>
                  <a:endParaRPr lang="en-US"/>
                </a:p>
              </p:txBody>
            </p:sp>
            <p:sp>
              <p:nvSpPr>
                <p:cNvPr id="13330" name="Freeform 776"/>
                <p:cNvSpPr>
                  <a:spLocks/>
                </p:cNvSpPr>
                <p:nvPr/>
              </p:nvSpPr>
              <p:spPr bwMode="auto">
                <a:xfrm>
                  <a:off x="4106" y="2153"/>
                  <a:ext cx="18" cy="12"/>
                </a:xfrm>
                <a:custGeom>
                  <a:avLst/>
                  <a:gdLst>
                    <a:gd name="T0" fmla="*/ 18 w 18"/>
                    <a:gd name="T1" fmla="*/ 0 h 12"/>
                    <a:gd name="T2" fmla="*/ 0 w 18"/>
                    <a:gd name="T3" fmla="*/ 6 h 12"/>
                    <a:gd name="T4" fmla="*/ 0 w 18"/>
                    <a:gd name="T5" fmla="*/ 12 h 12"/>
                    <a:gd name="T6" fmla="*/ 18 w 18"/>
                    <a:gd name="T7" fmla="*/ 6 h 12"/>
                    <a:gd name="T8" fmla="*/ 18 w 18"/>
                    <a:gd name="T9" fmla="*/ 0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0"/>
                      </a:moveTo>
                      <a:lnTo>
                        <a:pt x="0" y="6"/>
                      </a:lnTo>
                      <a:lnTo>
                        <a:pt x="0" y="12"/>
                      </a:lnTo>
                      <a:lnTo>
                        <a:pt x="18" y="6"/>
                      </a:lnTo>
                      <a:lnTo>
                        <a:pt x="18" y="0"/>
                      </a:lnTo>
                      <a:close/>
                    </a:path>
                  </a:pathLst>
                </a:custGeom>
                <a:solidFill>
                  <a:srgbClr val="FA8086"/>
                </a:solidFill>
                <a:ln w="9525">
                  <a:noFill/>
                  <a:round/>
                  <a:headEnd/>
                  <a:tailEnd/>
                </a:ln>
              </p:spPr>
              <p:txBody>
                <a:bodyPr tIns="91440" bIns="91440"/>
                <a:lstStyle/>
                <a:p>
                  <a:endParaRPr lang="en-US"/>
                </a:p>
              </p:txBody>
            </p:sp>
            <p:sp>
              <p:nvSpPr>
                <p:cNvPr id="13331" name="Line 777"/>
                <p:cNvSpPr>
                  <a:spLocks noChangeShapeType="1"/>
                </p:cNvSpPr>
                <p:nvPr/>
              </p:nvSpPr>
              <p:spPr bwMode="auto">
                <a:xfrm>
                  <a:off x="4094" y="2165"/>
                  <a:ext cx="12" cy="1"/>
                </a:xfrm>
                <a:prstGeom prst="line">
                  <a:avLst/>
                </a:prstGeom>
                <a:noFill/>
                <a:ln w="19050">
                  <a:solidFill>
                    <a:srgbClr val="FA8086"/>
                  </a:solidFill>
                  <a:round/>
                  <a:headEnd/>
                  <a:tailEnd/>
                </a:ln>
              </p:spPr>
              <p:txBody>
                <a:bodyPr tIns="91440" bIns="91440"/>
                <a:lstStyle/>
                <a:p>
                  <a:endParaRPr lang="en-US"/>
                </a:p>
              </p:txBody>
            </p:sp>
            <p:sp>
              <p:nvSpPr>
                <p:cNvPr id="13332" name="Freeform 778"/>
                <p:cNvSpPr>
                  <a:spLocks/>
                </p:cNvSpPr>
                <p:nvPr/>
              </p:nvSpPr>
              <p:spPr bwMode="auto">
                <a:xfrm>
                  <a:off x="4112" y="2213"/>
                  <a:ext cx="42" cy="42"/>
                </a:xfrm>
                <a:custGeom>
                  <a:avLst/>
                  <a:gdLst>
                    <a:gd name="T0" fmla="*/ 30 w 42"/>
                    <a:gd name="T1" fmla="*/ 12 h 42"/>
                    <a:gd name="T2" fmla="*/ 18 w 42"/>
                    <a:gd name="T3" fmla="*/ 6 h 42"/>
                    <a:gd name="T4" fmla="*/ 6 w 42"/>
                    <a:gd name="T5" fmla="*/ 0 h 42"/>
                    <a:gd name="T6" fmla="*/ 0 w 42"/>
                    <a:gd name="T7" fmla="*/ 6 h 42"/>
                    <a:gd name="T8" fmla="*/ 0 w 42"/>
                    <a:gd name="T9" fmla="*/ 6 h 42"/>
                    <a:gd name="T10" fmla="*/ 0 w 42"/>
                    <a:gd name="T11" fmla="*/ 12 h 42"/>
                    <a:gd name="T12" fmla="*/ 6 w 42"/>
                    <a:gd name="T13" fmla="*/ 18 h 42"/>
                    <a:gd name="T14" fmla="*/ 12 w 42"/>
                    <a:gd name="T15" fmla="*/ 30 h 42"/>
                    <a:gd name="T16" fmla="*/ 12 w 42"/>
                    <a:gd name="T17" fmla="*/ 30 h 42"/>
                    <a:gd name="T18" fmla="*/ 24 w 42"/>
                    <a:gd name="T19" fmla="*/ 36 h 42"/>
                    <a:gd name="T20" fmla="*/ 30 w 42"/>
                    <a:gd name="T21" fmla="*/ 42 h 42"/>
                    <a:gd name="T22" fmla="*/ 36 w 42"/>
                    <a:gd name="T23" fmla="*/ 36 h 42"/>
                    <a:gd name="T24" fmla="*/ 36 w 42"/>
                    <a:gd name="T25" fmla="*/ 36 h 42"/>
                    <a:gd name="T26" fmla="*/ 42 w 42"/>
                    <a:gd name="T27" fmla="*/ 30 h 42"/>
                    <a:gd name="T28" fmla="*/ 36 w 42"/>
                    <a:gd name="T29" fmla="*/ 24 h 42"/>
                    <a:gd name="T30" fmla="*/ 30 w 42"/>
                    <a:gd name="T31" fmla="*/ 12 h 42"/>
                    <a:gd name="T32" fmla="*/ 30 w 42"/>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12"/>
                      </a:moveTo>
                      <a:lnTo>
                        <a:pt x="18" y="6"/>
                      </a:lnTo>
                      <a:lnTo>
                        <a:pt x="6" y="0"/>
                      </a:lnTo>
                      <a:lnTo>
                        <a:pt x="0" y="6"/>
                      </a:lnTo>
                      <a:lnTo>
                        <a:pt x="0" y="12"/>
                      </a:lnTo>
                      <a:lnTo>
                        <a:pt x="6" y="18"/>
                      </a:lnTo>
                      <a:lnTo>
                        <a:pt x="12" y="30"/>
                      </a:lnTo>
                      <a:lnTo>
                        <a:pt x="24" y="36"/>
                      </a:lnTo>
                      <a:lnTo>
                        <a:pt x="30" y="42"/>
                      </a:lnTo>
                      <a:lnTo>
                        <a:pt x="36" y="36"/>
                      </a:lnTo>
                      <a:lnTo>
                        <a:pt x="42" y="30"/>
                      </a:lnTo>
                      <a:lnTo>
                        <a:pt x="36" y="24"/>
                      </a:lnTo>
                      <a:lnTo>
                        <a:pt x="30" y="12"/>
                      </a:lnTo>
                      <a:close/>
                    </a:path>
                  </a:pathLst>
                </a:custGeom>
                <a:solidFill>
                  <a:srgbClr val="FA8086"/>
                </a:solidFill>
                <a:ln w="9525">
                  <a:noFill/>
                  <a:round/>
                  <a:headEnd/>
                  <a:tailEnd/>
                </a:ln>
              </p:spPr>
              <p:txBody>
                <a:bodyPr tIns="91440" bIns="91440"/>
                <a:lstStyle/>
                <a:p>
                  <a:endParaRPr lang="en-US"/>
                </a:p>
              </p:txBody>
            </p:sp>
            <p:sp>
              <p:nvSpPr>
                <p:cNvPr id="13333" name="Freeform 779"/>
                <p:cNvSpPr>
                  <a:spLocks/>
                </p:cNvSpPr>
                <p:nvPr/>
              </p:nvSpPr>
              <p:spPr bwMode="auto">
                <a:xfrm>
                  <a:off x="4142" y="2207"/>
                  <a:ext cx="18" cy="18"/>
                </a:xfrm>
                <a:custGeom>
                  <a:avLst/>
                  <a:gdLst>
                    <a:gd name="T0" fmla="*/ 12 w 18"/>
                    <a:gd name="T1" fmla="*/ 0 h 18"/>
                    <a:gd name="T2" fmla="*/ 0 w 18"/>
                    <a:gd name="T3" fmla="*/ 12 h 18"/>
                    <a:gd name="T4" fmla="*/ 6 w 18"/>
                    <a:gd name="T5" fmla="*/ 18 h 18"/>
                    <a:gd name="T6" fmla="*/ 18 w 18"/>
                    <a:gd name="T7" fmla="*/ 6 h 18"/>
                    <a:gd name="T8" fmla="*/ 12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2" y="0"/>
                      </a:moveTo>
                      <a:lnTo>
                        <a:pt x="0" y="12"/>
                      </a:lnTo>
                      <a:lnTo>
                        <a:pt x="6" y="18"/>
                      </a:lnTo>
                      <a:lnTo>
                        <a:pt x="18" y="6"/>
                      </a:lnTo>
                      <a:lnTo>
                        <a:pt x="12" y="0"/>
                      </a:lnTo>
                      <a:close/>
                    </a:path>
                  </a:pathLst>
                </a:custGeom>
                <a:solidFill>
                  <a:srgbClr val="FA8086"/>
                </a:solidFill>
                <a:ln w="9525">
                  <a:noFill/>
                  <a:round/>
                  <a:headEnd/>
                  <a:tailEnd/>
                </a:ln>
              </p:spPr>
              <p:txBody>
                <a:bodyPr tIns="91440" bIns="91440"/>
                <a:lstStyle/>
                <a:p>
                  <a:endParaRPr lang="en-US"/>
                </a:p>
              </p:txBody>
            </p:sp>
            <p:sp>
              <p:nvSpPr>
                <p:cNvPr id="13334" name="Line 780"/>
                <p:cNvSpPr>
                  <a:spLocks noChangeShapeType="1"/>
                </p:cNvSpPr>
                <p:nvPr/>
              </p:nvSpPr>
              <p:spPr bwMode="auto">
                <a:xfrm>
                  <a:off x="4136" y="2225"/>
                  <a:ext cx="6" cy="1"/>
                </a:xfrm>
                <a:prstGeom prst="line">
                  <a:avLst/>
                </a:prstGeom>
                <a:noFill/>
                <a:ln w="19050">
                  <a:solidFill>
                    <a:srgbClr val="FA8086"/>
                  </a:solidFill>
                  <a:round/>
                  <a:headEnd/>
                  <a:tailEnd/>
                </a:ln>
              </p:spPr>
              <p:txBody>
                <a:bodyPr tIns="91440" bIns="91440"/>
                <a:lstStyle/>
                <a:p>
                  <a:endParaRPr lang="en-US"/>
                </a:p>
              </p:txBody>
            </p:sp>
            <p:sp>
              <p:nvSpPr>
                <p:cNvPr id="13335" name="Freeform 781"/>
                <p:cNvSpPr>
                  <a:spLocks/>
                </p:cNvSpPr>
                <p:nvPr/>
              </p:nvSpPr>
              <p:spPr bwMode="auto">
                <a:xfrm>
                  <a:off x="4172" y="2261"/>
                  <a:ext cx="48" cy="30"/>
                </a:xfrm>
                <a:custGeom>
                  <a:avLst/>
                  <a:gdLst>
                    <a:gd name="T0" fmla="*/ 30 w 48"/>
                    <a:gd name="T1" fmla="*/ 6 h 30"/>
                    <a:gd name="T2" fmla="*/ 18 w 48"/>
                    <a:gd name="T3" fmla="*/ 0 h 30"/>
                    <a:gd name="T4" fmla="*/ 6 w 48"/>
                    <a:gd name="T5" fmla="*/ 0 h 30"/>
                    <a:gd name="T6" fmla="*/ 0 w 48"/>
                    <a:gd name="T7" fmla="*/ 6 h 30"/>
                    <a:gd name="T8" fmla="*/ 0 w 48"/>
                    <a:gd name="T9" fmla="*/ 6 h 30"/>
                    <a:gd name="T10" fmla="*/ 6 w 48"/>
                    <a:gd name="T11" fmla="*/ 12 h 30"/>
                    <a:gd name="T12" fmla="*/ 12 w 48"/>
                    <a:gd name="T13" fmla="*/ 18 h 30"/>
                    <a:gd name="T14" fmla="*/ 24 w 48"/>
                    <a:gd name="T15" fmla="*/ 24 h 30"/>
                    <a:gd name="T16" fmla="*/ 24 w 48"/>
                    <a:gd name="T17" fmla="*/ 24 h 30"/>
                    <a:gd name="T18" fmla="*/ 36 w 48"/>
                    <a:gd name="T19" fmla="*/ 30 h 30"/>
                    <a:gd name="T20" fmla="*/ 42 w 48"/>
                    <a:gd name="T21" fmla="*/ 30 h 30"/>
                    <a:gd name="T22" fmla="*/ 48 w 48"/>
                    <a:gd name="T23" fmla="*/ 24 h 30"/>
                    <a:gd name="T24" fmla="*/ 48 w 48"/>
                    <a:gd name="T25" fmla="*/ 24 h 30"/>
                    <a:gd name="T26" fmla="*/ 48 w 48"/>
                    <a:gd name="T27" fmla="*/ 18 h 30"/>
                    <a:gd name="T28" fmla="*/ 42 w 48"/>
                    <a:gd name="T29" fmla="*/ 12 h 30"/>
                    <a:gd name="T30" fmla="*/ 30 w 48"/>
                    <a:gd name="T31" fmla="*/ 6 h 30"/>
                    <a:gd name="T32" fmla="*/ 30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30" y="6"/>
                      </a:moveTo>
                      <a:lnTo>
                        <a:pt x="18" y="0"/>
                      </a:lnTo>
                      <a:lnTo>
                        <a:pt x="6" y="0"/>
                      </a:lnTo>
                      <a:lnTo>
                        <a:pt x="0" y="6"/>
                      </a:lnTo>
                      <a:lnTo>
                        <a:pt x="6" y="12"/>
                      </a:lnTo>
                      <a:lnTo>
                        <a:pt x="12" y="18"/>
                      </a:lnTo>
                      <a:lnTo>
                        <a:pt x="24" y="24"/>
                      </a:lnTo>
                      <a:lnTo>
                        <a:pt x="36" y="30"/>
                      </a:lnTo>
                      <a:lnTo>
                        <a:pt x="42" y="30"/>
                      </a:lnTo>
                      <a:lnTo>
                        <a:pt x="48" y="24"/>
                      </a:lnTo>
                      <a:lnTo>
                        <a:pt x="48" y="18"/>
                      </a:lnTo>
                      <a:lnTo>
                        <a:pt x="42" y="12"/>
                      </a:lnTo>
                      <a:lnTo>
                        <a:pt x="30" y="6"/>
                      </a:lnTo>
                      <a:close/>
                    </a:path>
                  </a:pathLst>
                </a:custGeom>
                <a:solidFill>
                  <a:srgbClr val="FA8086"/>
                </a:solidFill>
                <a:ln w="9525">
                  <a:noFill/>
                  <a:round/>
                  <a:headEnd/>
                  <a:tailEnd/>
                </a:ln>
              </p:spPr>
              <p:txBody>
                <a:bodyPr tIns="91440" bIns="91440"/>
                <a:lstStyle/>
                <a:p>
                  <a:endParaRPr lang="en-US"/>
                </a:p>
              </p:txBody>
            </p:sp>
            <p:sp>
              <p:nvSpPr>
                <p:cNvPr id="13336" name="Freeform 782"/>
                <p:cNvSpPr>
                  <a:spLocks/>
                </p:cNvSpPr>
                <p:nvPr/>
              </p:nvSpPr>
              <p:spPr bwMode="auto">
                <a:xfrm>
                  <a:off x="4202" y="2243"/>
                  <a:ext cx="12" cy="18"/>
                </a:xfrm>
                <a:custGeom>
                  <a:avLst/>
                  <a:gdLst>
                    <a:gd name="T0" fmla="*/ 6 w 12"/>
                    <a:gd name="T1" fmla="*/ 0 h 18"/>
                    <a:gd name="T2" fmla="*/ 0 w 12"/>
                    <a:gd name="T3" fmla="*/ 18 h 18"/>
                    <a:gd name="T4" fmla="*/ 6 w 12"/>
                    <a:gd name="T5" fmla="*/ 18 h 18"/>
                    <a:gd name="T6" fmla="*/ 12 w 12"/>
                    <a:gd name="T7" fmla="*/ 0 h 18"/>
                    <a:gd name="T8" fmla="*/ 6 w 12"/>
                    <a:gd name="T9" fmla="*/ 0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6" y="0"/>
                      </a:moveTo>
                      <a:lnTo>
                        <a:pt x="0" y="18"/>
                      </a:lnTo>
                      <a:lnTo>
                        <a:pt x="6" y="18"/>
                      </a:lnTo>
                      <a:lnTo>
                        <a:pt x="12" y="0"/>
                      </a:lnTo>
                      <a:lnTo>
                        <a:pt x="6" y="0"/>
                      </a:lnTo>
                      <a:close/>
                    </a:path>
                  </a:pathLst>
                </a:custGeom>
                <a:solidFill>
                  <a:srgbClr val="FA8086"/>
                </a:solidFill>
                <a:ln w="9525">
                  <a:noFill/>
                  <a:round/>
                  <a:headEnd/>
                  <a:tailEnd/>
                </a:ln>
              </p:spPr>
              <p:txBody>
                <a:bodyPr tIns="91440" bIns="91440"/>
                <a:lstStyle/>
                <a:p>
                  <a:endParaRPr lang="en-US"/>
                </a:p>
              </p:txBody>
            </p:sp>
            <p:sp>
              <p:nvSpPr>
                <p:cNvPr id="13337" name="Line 783"/>
                <p:cNvSpPr>
                  <a:spLocks noChangeShapeType="1"/>
                </p:cNvSpPr>
                <p:nvPr/>
              </p:nvSpPr>
              <p:spPr bwMode="auto">
                <a:xfrm flipV="1">
                  <a:off x="4202" y="2261"/>
                  <a:ext cx="6" cy="6"/>
                </a:xfrm>
                <a:prstGeom prst="line">
                  <a:avLst/>
                </a:prstGeom>
                <a:noFill/>
                <a:ln w="19050">
                  <a:solidFill>
                    <a:srgbClr val="FA8086"/>
                  </a:solidFill>
                  <a:round/>
                  <a:headEnd/>
                  <a:tailEnd/>
                </a:ln>
              </p:spPr>
              <p:txBody>
                <a:bodyPr tIns="91440" bIns="91440"/>
                <a:lstStyle/>
                <a:p>
                  <a:endParaRPr lang="en-US"/>
                </a:p>
              </p:txBody>
            </p:sp>
            <p:sp>
              <p:nvSpPr>
                <p:cNvPr id="13338" name="Freeform 784"/>
                <p:cNvSpPr>
                  <a:spLocks/>
                </p:cNvSpPr>
                <p:nvPr/>
              </p:nvSpPr>
              <p:spPr bwMode="auto">
                <a:xfrm>
                  <a:off x="4250" y="2279"/>
                  <a:ext cx="54" cy="24"/>
                </a:xfrm>
                <a:custGeom>
                  <a:avLst/>
                  <a:gdLst>
                    <a:gd name="T0" fmla="*/ 24 w 54"/>
                    <a:gd name="T1" fmla="*/ 0 h 24"/>
                    <a:gd name="T2" fmla="*/ 12 w 54"/>
                    <a:gd name="T3" fmla="*/ 6 h 24"/>
                    <a:gd name="T4" fmla="*/ 6 w 54"/>
                    <a:gd name="T5" fmla="*/ 6 h 24"/>
                    <a:gd name="T6" fmla="*/ 0 w 54"/>
                    <a:gd name="T7" fmla="*/ 12 h 24"/>
                    <a:gd name="T8" fmla="*/ 0 w 54"/>
                    <a:gd name="T9" fmla="*/ 12 h 24"/>
                    <a:gd name="T10" fmla="*/ 6 w 54"/>
                    <a:gd name="T11" fmla="*/ 18 h 24"/>
                    <a:gd name="T12" fmla="*/ 12 w 54"/>
                    <a:gd name="T13" fmla="*/ 24 h 24"/>
                    <a:gd name="T14" fmla="*/ 24 w 54"/>
                    <a:gd name="T15" fmla="*/ 24 h 24"/>
                    <a:gd name="T16" fmla="*/ 24 w 54"/>
                    <a:gd name="T17" fmla="*/ 24 h 24"/>
                    <a:gd name="T18" fmla="*/ 42 w 54"/>
                    <a:gd name="T19" fmla="*/ 24 h 24"/>
                    <a:gd name="T20" fmla="*/ 48 w 54"/>
                    <a:gd name="T21" fmla="*/ 18 h 24"/>
                    <a:gd name="T22" fmla="*/ 54 w 54"/>
                    <a:gd name="T23" fmla="*/ 12 h 24"/>
                    <a:gd name="T24" fmla="*/ 54 w 54"/>
                    <a:gd name="T25" fmla="*/ 12 h 24"/>
                    <a:gd name="T26" fmla="*/ 48 w 54"/>
                    <a:gd name="T27" fmla="*/ 6 h 24"/>
                    <a:gd name="T28" fmla="*/ 42 w 54"/>
                    <a:gd name="T29" fmla="*/ 6 h 24"/>
                    <a:gd name="T30" fmla="*/ 24 w 54"/>
                    <a:gd name="T31" fmla="*/ 0 h 24"/>
                    <a:gd name="T32" fmla="*/ 24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24" y="0"/>
                      </a:moveTo>
                      <a:lnTo>
                        <a:pt x="12" y="6"/>
                      </a:lnTo>
                      <a:lnTo>
                        <a:pt x="6" y="6"/>
                      </a:lnTo>
                      <a:lnTo>
                        <a:pt x="0" y="12"/>
                      </a:lnTo>
                      <a:lnTo>
                        <a:pt x="6" y="18"/>
                      </a:lnTo>
                      <a:lnTo>
                        <a:pt x="12" y="24"/>
                      </a:lnTo>
                      <a:lnTo>
                        <a:pt x="24" y="24"/>
                      </a:lnTo>
                      <a:lnTo>
                        <a:pt x="42" y="24"/>
                      </a:lnTo>
                      <a:lnTo>
                        <a:pt x="48" y="18"/>
                      </a:lnTo>
                      <a:lnTo>
                        <a:pt x="54" y="12"/>
                      </a:lnTo>
                      <a:lnTo>
                        <a:pt x="48" y="6"/>
                      </a:lnTo>
                      <a:lnTo>
                        <a:pt x="42" y="6"/>
                      </a:lnTo>
                      <a:lnTo>
                        <a:pt x="24" y="0"/>
                      </a:lnTo>
                      <a:close/>
                    </a:path>
                  </a:pathLst>
                </a:custGeom>
                <a:solidFill>
                  <a:srgbClr val="FA8086"/>
                </a:solidFill>
                <a:ln w="9525">
                  <a:noFill/>
                  <a:round/>
                  <a:headEnd/>
                  <a:tailEnd/>
                </a:ln>
              </p:spPr>
              <p:txBody>
                <a:bodyPr tIns="91440" bIns="91440"/>
                <a:lstStyle/>
                <a:p>
                  <a:endParaRPr lang="en-US"/>
                </a:p>
              </p:txBody>
            </p:sp>
            <p:sp>
              <p:nvSpPr>
                <p:cNvPr id="13339" name="Rectangle 785"/>
                <p:cNvSpPr>
                  <a:spLocks noChangeArrowheads="1"/>
                </p:cNvSpPr>
                <p:nvPr/>
              </p:nvSpPr>
              <p:spPr bwMode="auto">
                <a:xfrm>
                  <a:off x="4274" y="2255"/>
                  <a:ext cx="6" cy="18"/>
                </a:xfrm>
                <a:prstGeom prst="rect">
                  <a:avLst/>
                </a:prstGeom>
                <a:solidFill>
                  <a:srgbClr val="FA8086"/>
                </a:solidFill>
                <a:ln w="9525">
                  <a:noFill/>
                  <a:miter lim="800000"/>
                  <a:headEnd/>
                  <a:tailEnd/>
                </a:ln>
              </p:spPr>
              <p:txBody>
                <a:bodyPr tIns="91440" bIns="91440"/>
                <a:lstStyle/>
                <a:p>
                  <a:endParaRPr lang="en-US"/>
                </a:p>
              </p:txBody>
            </p:sp>
            <p:sp>
              <p:nvSpPr>
                <p:cNvPr id="13340" name="Line 786"/>
                <p:cNvSpPr>
                  <a:spLocks noChangeShapeType="1"/>
                </p:cNvSpPr>
                <p:nvPr/>
              </p:nvSpPr>
              <p:spPr bwMode="auto">
                <a:xfrm flipV="1">
                  <a:off x="4274" y="2273"/>
                  <a:ext cx="1" cy="12"/>
                </a:xfrm>
                <a:prstGeom prst="line">
                  <a:avLst/>
                </a:prstGeom>
                <a:noFill/>
                <a:ln w="19050">
                  <a:solidFill>
                    <a:srgbClr val="FA8086"/>
                  </a:solidFill>
                  <a:round/>
                  <a:headEnd/>
                  <a:tailEnd/>
                </a:ln>
              </p:spPr>
              <p:txBody>
                <a:bodyPr tIns="91440" bIns="91440"/>
                <a:lstStyle/>
                <a:p>
                  <a:endParaRPr lang="en-US"/>
                </a:p>
              </p:txBody>
            </p:sp>
            <p:sp>
              <p:nvSpPr>
                <p:cNvPr id="13341" name="Freeform 787"/>
                <p:cNvSpPr>
                  <a:spLocks/>
                </p:cNvSpPr>
                <p:nvPr/>
              </p:nvSpPr>
              <p:spPr bwMode="auto">
                <a:xfrm>
                  <a:off x="4334" y="2267"/>
                  <a:ext cx="42" cy="24"/>
                </a:xfrm>
                <a:custGeom>
                  <a:avLst/>
                  <a:gdLst>
                    <a:gd name="T0" fmla="*/ 18 w 42"/>
                    <a:gd name="T1" fmla="*/ 0 h 24"/>
                    <a:gd name="T2" fmla="*/ 6 w 42"/>
                    <a:gd name="T3" fmla="*/ 6 h 24"/>
                    <a:gd name="T4" fmla="*/ 0 w 42"/>
                    <a:gd name="T5" fmla="*/ 12 h 24"/>
                    <a:gd name="T6" fmla="*/ 0 w 42"/>
                    <a:gd name="T7" fmla="*/ 18 h 24"/>
                    <a:gd name="T8" fmla="*/ 0 w 42"/>
                    <a:gd name="T9" fmla="*/ 18 h 24"/>
                    <a:gd name="T10" fmla="*/ 0 w 42"/>
                    <a:gd name="T11" fmla="*/ 24 h 24"/>
                    <a:gd name="T12" fmla="*/ 12 w 42"/>
                    <a:gd name="T13" fmla="*/ 24 h 24"/>
                    <a:gd name="T14" fmla="*/ 24 w 42"/>
                    <a:gd name="T15" fmla="*/ 18 h 24"/>
                    <a:gd name="T16" fmla="*/ 24 w 42"/>
                    <a:gd name="T17" fmla="*/ 18 h 24"/>
                    <a:gd name="T18" fmla="*/ 36 w 42"/>
                    <a:gd name="T19" fmla="*/ 12 h 24"/>
                    <a:gd name="T20" fmla="*/ 42 w 42"/>
                    <a:gd name="T21" fmla="*/ 6 h 24"/>
                    <a:gd name="T22" fmla="*/ 42 w 42"/>
                    <a:gd name="T23" fmla="*/ 0 h 24"/>
                    <a:gd name="T24" fmla="*/ 42 w 42"/>
                    <a:gd name="T25" fmla="*/ 0 h 24"/>
                    <a:gd name="T26" fmla="*/ 42 w 42"/>
                    <a:gd name="T27" fmla="*/ 0 h 24"/>
                    <a:gd name="T28" fmla="*/ 30 w 42"/>
                    <a:gd name="T29" fmla="*/ 0 h 24"/>
                    <a:gd name="T30" fmla="*/ 18 w 42"/>
                    <a:gd name="T31" fmla="*/ 0 h 24"/>
                    <a:gd name="T32" fmla="*/ 18 w 42"/>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24"/>
                    <a:gd name="T53" fmla="*/ 42 w 42"/>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24">
                      <a:moveTo>
                        <a:pt x="18" y="0"/>
                      </a:moveTo>
                      <a:lnTo>
                        <a:pt x="6" y="6"/>
                      </a:lnTo>
                      <a:lnTo>
                        <a:pt x="0" y="12"/>
                      </a:lnTo>
                      <a:lnTo>
                        <a:pt x="0" y="18"/>
                      </a:lnTo>
                      <a:lnTo>
                        <a:pt x="0" y="24"/>
                      </a:lnTo>
                      <a:lnTo>
                        <a:pt x="12" y="24"/>
                      </a:lnTo>
                      <a:lnTo>
                        <a:pt x="24" y="18"/>
                      </a:lnTo>
                      <a:lnTo>
                        <a:pt x="36" y="12"/>
                      </a:lnTo>
                      <a:lnTo>
                        <a:pt x="42" y="6"/>
                      </a:lnTo>
                      <a:lnTo>
                        <a:pt x="42" y="0"/>
                      </a:lnTo>
                      <a:lnTo>
                        <a:pt x="30" y="0"/>
                      </a:lnTo>
                      <a:lnTo>
                        <a:pt x="18" y="0"/>
                      </a:lnTo>
                      <a:close/>
                    </a:path>
                  </a:pathLst>
                </a:custGeom>
                <a:solidFill>
                  <a:srgbClr val="FA8086"/>
                </a:solidFill>
                <a:ln w="9525">
                  <a:noFill/>
                  <a:round/>
                  <a:headEnd/>
                  <a:tailEnd/>
                </a:ln>
              </p:spPr>
              <p:txBody>
                <a:bodyPr tIns="91440" bIns="91440"/>
                <a:lstStyle/>
                <a:p>
                  <a:endParaRPr lang="en-US"/>
                </a:p>
              </p:txBody>
            </p:sp>
            <p:sp>
              <p:nvSpPr>
                <p:cNvPr id="13342" name="Freeform 788"/>
                <p:cNvSpPr>
                  <a:spLocks/>
                </p:cNvSpPr>
                <p:nvPr/>
              </p:nvSpPr>
              <p:spPr bwMode="auto">
                <a:xfrm>
                  <a:off x="4334" y="2243"/>
                  <a:ext cx="18" cy="18"/>
                </a:xfrm>
                <a:custGeom>
                  <a:avLst/>
                  <a:gdLst>
                    <a:gd name="T0" fmla="*/ 0 w 18"/>
                    <a:gd name="T1" fmla="*/ 0 h 18"/>
                    <a:gd name="T2" fmla="*/ 12 w 18"/>
                    <a:gd name="T3" fmla="*/ 18 h 18"/>
                    <a:gd name="T4" fmla="*/ 18 w 18"/>
                    <a:gd name="T5" fmla="*/ 18 h 18"/>
                    <a:gd name="T6" fmla="*/ 12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0"/>
                      </a:moveTo>
                      <a:lnTo>
                        <a:pt x="12" y="18"/>
                      </a:lnTo>
                      <a:lnTo>
                        <a:pt x="18" y="18"/>
                      </a:lnTo>
                      <a:lnTo>
                        <a:pt x="12" y="0"/>
                      </a:lnTo>
                      <a:lnTo>
                        <a:pt x="0" y="0"/>
                      </a:lnTo>
                      <a:close/>
                    </a:path>
                  </a:pathLst>
                </a:custGeom>
                <a:solidFill>
                  <a:srgbClr val="FA8086"/>
                </a:solidFill>
                <a:ln w="9525">
                  <a:noFill/>
                  <a:round/>
                  <a:headEnd/>
                  <a:tailEnd/>
                </a:ln>
              </p:spPr>
              <p:txBody>
                <a:bodyPr tIns="91440" bIns="91440"/>
                <a:lstStyle/>
                <a:p>
                  <a:endParaRPr lang="en-US"/>
                </a:p>
              </p:txBody>
            </p:sp>
            <p:sp>
              <p:nvSpPr>
                <p:cNvPr id="13343" name="Line 789"/>
                <p:cNvSpPr>
                  <a:spLocks noChangeShapeType="1"/>
                </p:cNvSpPr>
                <p:nvPr/>
              </p:nvSpPr>
              <p:spPr bwMode="auto">
                <a:xfrm flipH="1" flipV="1">
                  <a:off x="4346" y="2261"/>
                  <a:ext cx="6" cy="6"/>
                </a:xfrm>
                <a:prstGeom prst="line">
                  <a:avLst/>
                </a:prstGeom>
                <a:noFill/>
                <a:ln w="19050">
                  <a:solidFill>
                    <a:srgbClr val="FA8086"/>
                  </a:solidFill>
                  <a:round/>
                  <a:headEnd/>
                  <a:tailEnd/>
                </a:ln>
              </p:spPr>
              <p:txBody>
                <a:bodyPr tIns="91440" bIns="91440"/>
                <a:lstStyle/>
                <a:p>
                  <a:endParaRPr lang="en-US"/>
                </a:p>
              </p:txBody>
            </p:sp>
            <p:sp>
              <p:nvSpPr>
                <p:cNvPr id="13344" name="Freeform 790"/>
                <p:cNvSpPr>
                  <a:spLocks/>
                </p:cNvSpPr>
                <p:nvPr/>
              </p:nvSpPr>
              <p:spPr bwMode="auto">
                <a:xfrm>
                  <a:off x="4400" y="2219"/>
                  <a:ext cx="42" cy="36"/>
                </a:xfrm>
                <a:custGeom>
                  <a:avLst/>
                  <a:gdLst>
                    <a:gd name="T0" fmla="*/ 12 w 42"/>
                    <a:gd name="T1" fmla="*/ 12 h 36"/>
                    <a:gd name="T2" fmla="*/ 6 w 42"/>
                    <a:gd name="T3" fmla="*/ 18 h 36"/>
                    <a:gd name="T4" fmla="*/ 0 w 42"/>
                    <a:gd name="T5" fmla="*/ 30 h 36"/>
                    <a:gd name="T6" fmla="*/ 6 w 42"/>
                    <a:gd name="T7" fmla="*/ 36 h 36"/>
                    <a:gd name="T8" fmla="*/ 6 w 42"/>
                    <a:gd name="T9" fmla="*/ 36 h 36"/>
                    <a:gd name="T10" fmla="*/ 12 w 42"/>
                    <a:gd name="T11" fmla="*/ 36 h 36"/>
                    <a:gd name="T12" fmla="*/ 18 w 42"/>
                    <a:gd name="T13" fmla="*/ 30 h 36"/>
                    <a:gd name="T14" fmla="*/ 30 w 42"/>
                    <a:gd name="T15" fmla="*/ 24 h 36"/>
                    <a:gd name="T16" fmla="*/ 30 w 42"/>
                    <a:gd name="T17" fmla="*/ 24 h 36"/>
                    <a:gd name="T18" fmla="*/ 36 w 42"/>
                    <a:gd name="T19" fmla="*/ 12 h 36"/>
                    <a:gd name="T20" fmla="*/ 42 w 42"/>
                    <a:gd name="T21" fmla="*/ 6 h 36"/>
                    <a:gd name="T22" fmla="*/ 42 w 42"/>
                    <a:gd name="T23" fmla="*/ 0 h 36"/>
                    <a:gd name="T24" fmla="*/ 42 w 42"/>
                    <a:gd name="T25" fmla="*/ 0 h 36"/>
                    <a:gd name="T26" fmla="*/ 36 w 42"/>
                    <a:gd name="T27" fmla="*/ 0 h 36"/>
                    <a:gd name="T28" fmla="*/ 24 w 42"/>
                    <a:gd name="T29" fmla="*/ 0 h 36"/>
                    <a:gd name="T30" fmla="*/ 12 w 42"/>
                    <a:gd name="T31" fmla="*/ 12 h 36"/>
                    <a:gd name="T32" fmla="*/ 12 w 42"/>
                    <a:gd name="T33" fmla="*/ 12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12" y="12"/>
                      </a:moveTo>
                      <a:lnTo>
                        <a:pt x="6" y="18"/>
                      </a:lnTo>
                      <a:lnTo>
                        <a:pt x="0" y="30"/>
                      </a:lnTo>
                      <a:lnTo>
                        <a:pt x="6" y="36"/>
                      </a:lnTo>
                      <a:lnTo>
                        <a:pt x="12" y="36"/>
                      </a:lnTo>
                      <a:lnTo>
                        <a:pt x="18" y="30"/>
                      </a:lnTo>
                      <a:lnTo>
                        <a:pt x="30" y="24"/>
                      </a:lnTo>
                      <a:lnTo>
                        <a:pt x="36" y="12"/>
                      </a:lnTo>
                      <a:lnTo>
                        <a:pt x="42" y="6"/>
                      </a:lnTo>
                      <a:lnTo>
                        <a:pt x="42" y="0"/>
                      </a:lnTo>
                      <a:lnTo>
                        <a:pt x="36" y="0"/>
                      </a:lnTo>
                      <a:lnTo>
                        <a:pt x="24" y="0"/>
                      </a:lnTo>
                      <a:lnTo>
                        <a:pt x="12" y="12"/>
                      </a:lnTo>
                      <a:close/>
                    </a:path>
                  </a:pathLst>
                </a:custGeom>
                <a:solidFill>
                  <a:srgbClr val="FA8086"/>
                </a:solidFill>
                <a:ln w="9525">
                  <a:noFill/>
                  <a:round/>
                  <a:headEnd/>
                  <a:tailEnd/>
                </a:ln>
              </p:spPr>
              <p:txBody>
                <a:bodyPr tIns="91440" bIns="91440"/>
                <a:lstStyle/>
                <a:p>
                  <a:endParaRPr lang="en-US"/>
                </a:p>
              </p:txBody>
            </p:sp>
            <p:sp>
              <p:nvSpPr>
                <p:cNvPr id="13345" name="Freeform 791"/>
                <p:cNvSpPr>
                  <a:spLocks/>
                </p:cNvSpPr>
                <p:nvPr/>
              </p:nvSpPr>
              <p:spPr bwMode="auto">
                <a:xfrm>
                  <a:off x="4388" y="2207"/>
                  <a:ext cx="24" cy="18"/>
                </a:xfrm>
                <a:custGeom>
                  <a:avLst/>
                  <a:gdLst>
                    <a:gd name="T0" fmla="*/ 0 w 24"/>
                    <a:gd name="T1" fmla="*/ 6 h 18"/>
                    <a:gd name="T2" fmla="*/ 18 w 24"/>
                    <a:gd name="T3" fmla="*/ 18 h 18"/>
                    <a:gd name="T4" fmla="*/ 24 w 24"/>
                    <a:gd name="T5" fmla="*/ 12 h 18"/>
                    <a:gd name="T6" fmla="*/ 6 w 24"/>
                    <a:gd name="T7" fmla="*/ 0 h 18"/>
                    <a:gd name="T8" fmla="*/ 0 w 24"/>
                    <a:gd name="T9" fmla="*/ 6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0" y="6"/>
                      </a:moveTo>
                      <a:lnTo>
                        <a:pt x="18" y="18"/>
                      </a:lnTo>
                      <a:lnTo>
                        <a:pt x="24" y="12"/>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13346" name="Line 792"/>
                <p:cNvSpPr>
                  <a:spLocks noChangeShapeType="1"/>
                </p:cNvSpPr>
                <p:nvPr/>
              </p:nvSpPr>
              <p:spPr bwMode="auto">
                <a:xfrm flipH="1" flipV="1">
                  <a:off x="4406" y="2225"/>
                  <a:ext cx="6" cy="6"/>
                </a:xfrm>
                <a:prstGeom prst="line">
                  <a:avLst/>
                </a:prstGeom>
                <a:noFill/>
                <a:ln w="19050">
                  <a:solidFill>
                    <a:srgbClr val="FA8086"/>
                  </a:solidFill>
                  <a:round/>
                  <a:headEnd/>
                  <a:tailEnd/>
                </a:ln>
              </p:spPr>
              <p:txBody>
                <a:bodyPr tIns="91440" bIns="91440"/>
                <a:lstStyle/>
                <a:p>
                  <a:endParaRPr lang="en-US"/>
                </a:p>
              </p:txBody>
            </p:sp>
            <p:sp>
              <p:nvSpPr>
                <p:cNvPr id="13347" name="Freeform 793"/>
                <p:cNvSpPr>
                  <a:spLocks/>
                </p:cNvSpPr>
                <p:nvPr/>
              </p:nvSpPr>
              <p:spPr bwMode="auto">
                <a:xfrm>
                  <a:off x="4454" y="2147"/>
                  <a:ext cx="24" cy="48"/>
                </a:xfrm>
                <a:custGeom>
                  <a:avLst/>
                  <a:gdLst>
                    <a:gd name="T0" fmla="*/ 0 w 24"/>
                    <a:gd name="T1" fmla="*/ 24 h 48"/>
                    <a:gd name="T2" fmla="*/ 0 w 24"/>
                    <a:gd name="T3" fmla="*/ 36 h 48"/>
                    <a:gd name="T4" fmla="*/ 0 w 24"/>
                    <a:gd name="T5" fmla="*/ 42 h 48"/>
                    <a:gd name="T6" fmla="*/ 0 w 24"/>
                    <a:gd name="T7" fmla="*/ 48 h 48"/>
                    <a:gd name="T8" fmla="*/ 0 w 24"/>
                    <a:gd name="T9" fmla="*/ 48 h 48"/>
                    <a:gd name="T10" fmla="*/ 12 w 24"/>
                    <a:gd name="T11" fmla="*/ 48 h 48"/>
                    <a:gd name="T12" fmla="*/ 18 w 24"/>
                    <a:gd name="T13" fmla="*/ 42 h 48"/>
                    <a:gd name="T14" fmla="*/ 24 w 24"/>
                    <a:gd name="T15" fmla="*/ 30 h 48"/>
                    <a:gd name="T16" fmla="*/ 24 w 24"/>
                    <a:gd name="T17" fmla="*/ 30 h 48"/>
                    <a:gd name="T18" fmla="*/ 24 w 24"/>
                    <a:gd name="T19" fmla="*/ 18 h 48"/>
                    <a:gd name="T20" fmla="*/ 24 w 24"/>
                    <a:gd name="T21" fmla="*/ 6 h 48"/>
                    <a:gd name="T22" fmla="*/ 24 w 24"/>
                    <a:gd name="T23" fmla="*/ 0 h 48"/>
                    <a:gd name="T24" fmla="*/ 24 w 24"/>
                    <a:gd name="T25" fmla="*/ 0 h 48"/>
                    <a:gd name="T26" fmla="*/ 18 w 24"/>
                    <a:gd name="T27" fmla="*/ 6 h 48"/>
                    <a:gd name="T28" fmla="*/ 6 w 24"/>
                    <a:gd name="T29" fmla="*/ 12 h 48"/>
                    <a:gd name="T30" fmla="*/ 0 w 24"/>
                    <a:gd name="T31" fmla="*/ 24 h 48"/>
                    <a:gd name="T32" fmla="*/ 0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24"/>
                      </a:moveTo>
                      <a:lnTo>
                        <a:pt x="0" y="36"/>
                      </a:lnTo>
                      <a:lnTo>
                        <a:pt x="0" y="42"/>
                      </a:lnTo>
                      <a:lnTo>
                        <a:pt x="0" y="48"/>
                      </a:lnTo>
                      <a:lnTo>
                        <a:pt x="12" y="48"/>
                      </a:lnTo>
                      <a:lnTo>
                        <a:pt x="18" y="42"/>
                      </a:lnTo>
                      <a:lnTo>
                        <a:pt x="24" y="30"/>
                      </a:lnTo>
                      <a:lnTo>
                        <a:pt x="24" y="18"/>
                      </a:lnTo>
                      <a:lnTo>
                        <a:pt x="24" y="6"/>
                      </a:lnTo>
                      <a:lnTo>
                        <a:pt x="24" y="0"/>
                      </a:lnTo>
                      <a:lnTo>
                        <a:pt x="18" y="6"/>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13348" name="Freeform 794"/>
                <p:cNvSpPr>
                  <a:spLocks/>
                </p:cNvSpPr>
                <p:nvPr/>
              </p:nvSpPr>
              <p:spPr bwMode="auto">
                <a:xfrm>
                  <a:off x="4430" y="2153"/>
                  <a:ext cx="18" cy="18"/>
                </a:xfrm>
                <a:custGeom>
                  <a:avLst/>
                  <a:gdLst>
                    <a:gd name="T0" fmla="*/ 0 w 18"/>
                    <a:gd name="T1" fmla="*/ 12 h 18"/>
                    <a:gd name="T2" fmla="*/ 18 w 18"/>
                    <a:gd name="T3" fmla="*/ 18 h 18"/>
                    <a:gd name="T4" fmla="*/ 18 w 18"/>
                    <a:gd name="T5" fmla="*/ 6 h 18"/>
                    <a:gd name="T6" fmla="*/ 0 w 18"/>
                    <a:gd name="T7" fmla="*/ 0 h 18"/>
                    <a:gd name="T8" fmla="*/ 0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12"/>
                      </a:moveTo>
                      <a:lnTo>
                        <a:pt x="18" y="18"/>
                      </a:lnTo>
                      <a:lnTo>
                        <a:pt x="18" y="6"/>
                      </a:lnTo>
                      <a:lnTo>
                        <a:pt x="0" y="0"/>
                      </a:lnTo>
                      <a:lnTo>
                        <a:pt x="0" y="12"/>
                      </a:lnTo>
                      <a:close/>
                    </a:path>
                  </a:pathLst>
                </a:custGeom>
                <a:solidFill>
                  <a:srgbClr val="FA8086"/>
                </a:solidFill>
                <a:ln w="9525">
                  <a:noFill/>
                  <a:round/>
                  <a:headEnd/>
                  <a:tailEnd/>
                </a:ln>
              </p:spPr>
              <p:txBody>
                <a:bodyPr tIns="91440" bIns="91440"/>
                <a:lstStyle/>
                <a:p>
                  <a:endParaRPr lang="en-US"/>
                </a:p>
              </p:txBody>
            </p:sp>
            <p:sp>
              <p:nvSpPr>
                <p:cNvPr id="13349" name="Line 795"/>
                <p:cNvSpPr>
                  <a:spLocks noChangeShapeType="1"/>
                </p:cNvSpPr>
                <p:nvPr/>
              </p:nvSpPr>
              <p:spPr bwMode="auto">
                <a:xfrm flipH="1" flipV="1">
                  <a:off x="4448" y="2165"/>
                  <a:ext cx="12" cy="6"/>
                </a:xfrm>
                <a:prstGeom prst="line">
                  <a:avLst/>
                </a:prstGeom>
                <a:noFill/>
                <a:ln w="19050">
                  <a:solidFill>
                    <a:srgbClr val="FA8086"/>
                  </a:solidFill>
                  <a:round/>
                  <a:headEnd/>
                  <a:tailEnd/>
                </a:ln>
              </p:spPr>
              <p:txBody>
                <a:bodyPr tIns="91440" bIns="91440"/>
                <a:lstStyle/>
                <a:p>
                  <a:endParaRPr lang="en-US"/>
                </a:p>
              </p:txBody>
            </p:sp>
            <p:sp>
              <p:nvSpPr>
                <p:cNvPr id="13350" name="Freeform 796"/>
                <p:cNvSpPr>
                  <a:spLocks/>
                </p:cNvSpPr>
                <p:nvPr/>
              </p:nvSpPr>
              <p:spPr bwMode="auto">
                <a:xfrm>
                  <a:off x="4472" y="2075"/>
                  <a:ext cx="24" cy="48"/>
                </a:xfrm>
                <a:custGeom>
                  <a:avLst/>
                  <a:gdLst>
                    <a:gd name="T0" fmla="*/ 0 w 24"/>
                    <a:gd name="T1" fmla="*/ 24 h 48"/>
                    <a:gd name="T2" fmla="*/ 0 w 24"/>
                    <a:gd name="T3" fmla="*/ 36 h 48"/>
                    <a:gd name="T4" fmla="*/ 6 w 24"/>
                    <a:gd name="T5" fmla="*/ 42 h 48"/>
                    <a:gd name="T6" fmla="*/ 12 w 24"/>
                    <a:gd name="T7" fmla="*/ 48 h 48"/>
                    <a:gd name="T8" fmla="*/ 12 w 24"/>
                    <a:gd name="T9" fmla="*/ 48 h 48"/>
                    <a:gd name="T10" fmla="*/ 18 w 24"/>
                    <a:gd name="T11" fmla="*/ 42 h 48"/>
                    <a:gd name="T12" fmla="*/ 18 w 24"/>
                    <a:gd name="T13" fmla="*/ 36 h 48"/>
                    <a:gd name="T14" fmla="*/ 24 w 24"/>
                    <a:gd name="T15" fmla="*/ 24 h 48"/>
                    <a:gd name="T16" fmla="*/ 24 w 24"/>
                    <a:gd name="T17" fmla="*/ 24 h 48"/>
                    <a:gd name="T18" fmla="*/ 18 w 24"/>
                    <a:gd name="T19" fmla="*/ 12 h 48"/>
                    <a:gd name="T20" fmla="*/ 18 w 24"/>
                    <a:gd name="T21" fmla="*/ 0 h 48"/>
                    <a:gd name="T22" fmla="*/ 12 w 24"/>
                    <a:gd name="T23" fmla="*/ 0 h 48"/>
                    <a:gd name="T24" fmla="*/ 12 w 24"/>
                    <a:gd name="T25" fmla="*/ 0 h 48"/>
                    <a:gd name="T26" fmla="*/ 6 w 24"/>
                    <a:gd name="T27" fmla="*/ 0 h 48"/>
                    <a:gd name="T28" fmla="*/ 0 w 24"/>
                    <a:gd name="T29" fmla="*/ 12 h 48"/>
                    <a:gd name="T30" fmla="*/ 0 w 24"/>
                    <a:gd name="T31" fmla="*/ 24 h 48"/>
                    <a:gd name="T32" fmla="*/ 0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24"/>
                      </a:moveTo>
                      <a:lnTo>
                        <a:pt x="0" y="36"/>
                      </a:lnTo>
                      <a:lnTo>
                        <a:pt x="6" y="42"/>
                      </a:lnTo>
                      <a:lnTo>
                        <a:pt x="12" y="48"/>
                      </a:lnTo>
                      <a:lnTo>
                        <a:pt x="18" y="42"/>
                      </a:lnTo>
                      <a:lnTo>
                        <a:pt x="18" y="36"/>
                      </a:lnTo>
                      <a:lnTo>
                        <a:pt x="24" y="24"/>
                      </a:lnTo>
                      <a:lnTo>
                        <a:pt x="18" y="12"/>
                      </a:lnTo>
                      <a:lnTo>
                        <a:pt x="18" y="0"/>
                      </a:lnTo>
                      <a:lnTo>
                        <a:pt x="12" y="0"/>
                      </a:lnTo>
                      <a:lnTo>
                        <a:pt x="6" y="0"/>
                      </a:lnTo>
                      <a:lnTo>
                        <a:pt x="0" y="12"/>
                      </a:lnTo>
                      <a:lnTo>
                        <a:pt x="0" y="24"/>
                      </a:lnTo>
                      <a:close/>
                    </a:path>
                  </a:pathLst>
                </a:custGeom>
                <a:solidFill>
                  <a:srgbClr val="FA8086"/>
                </a:solidFill>
                <a:ln w="9525">
                  <a:noFill/>
                  <a:round/>
                  <a:headEnd/>
                  <a:tailEnd/>
                </a:ln>
              </p:spPr>
              <p:txBody>
                <a:bodyPr tIns="91440" bIns="91440"/>
                <a:lstStyle/>
                <a:p>
                  <a:endParaRPr lang="en-US"/>
                </a:p>
              </p:txBody>
            </p:sp>
            <p:sp>
              <p:nvSpPr>
                <p:cNvPr id="13351" name="Rectangle 797"/>
                <p:cNvSpPr>
                  <a:spLocks noChangeArrowheads="1"/>
                </p:cNvSpPr>
                <p:nvPr/>
              </p:nvSpPr>
              <p:spPr bwMode="auto">
                <a:xfrm>
                  <a:off x="4442" y="2093"/>
                  <a:ext cx="24" cy="12"/>
                </a:xfrm>
                <a:prstGeom prst="rect">
                  <a:avLst/>
                </a:prstGeom>
                <a:solidFill>
                  <a:srgbClr val="FA8086"/>
                </a:solidFill>
                <a:ln w="9525">
                  <a:noFill/>
                  <a:miter lim="800000"/>
                  <a:headEnd/>
                  <a:tailEnd/>
                </a:ln>
              </p:spPr>
              <p:txBody>
                <a:bodyPr tIns="91440" bIns="91440"/>
                <a:lstStyle/>
                <a:p>
                  <a:endParaRPr lang="en-US"/>
                </a:p>
              </p:txBody>
            </p:sp>
            <p:sp>
              <p:nvSpPr>
                <p:cNvPr id="13352" name="Line 798"/>
                <p:cNvSpPr>
                  <a:spLocks noChangeShapeType="1"/>
                </p:cNvSpPr>
                <p:nvPr/>
              </p:nvSpPr>
              <p:spPr bwMode="auto">
                <a:xfrm flipH="1">
                  <a:off x="4466" y="2099"/>
                  <a:ext cx="6" cy="1"/>
                </a:xfrm>
                <a:prstGeom prst="line">
                  <a:avLst/>
                </a:prstGeom>
                <a:noFill/>
                <a:ln w="19050">
                  <a:solidFill>
                    <a:srgbClr val="FA8086"/>
                  </a:solidFill>
                  <a:round/>
                  <a:headEnd/>
                  <a:tailEnd/>
                </a:ln>
              </p:spPr>
              <p:txBody>
                <a:bodyPr tIns="91440" bIns="91440"/>
                <a:lstStyle/>
                <a:p>
                  <a:endParaRPr lang="en-US"/>
                </a:p>
              </p:txBody>
            </p:sp>
            <p:sp>
              <p:nvSpPr>
                <p:cNvPr id="13353" name="Freeform 799"/>
                <p:cNvSpPr>
                  <a:spLocks/>
                </p:cNvSpPr>
                <p:nvPr/>
              </p:nvSpPr>
              <p:spPr bwMode="auto">
                <a:xfrm>
                  <a:off x="4454" y="2003"/>
                  <a:ext cx="24" cy="42"/>
                </a:xfrm>
                <a:custGeom>
                  <a:avLst/>
                  <a:gdLst>
                    <a:gd name="T0" fmla="*/ 0 w 24"/>
                    <a:gd name="T1" fmla="*/ 24 h 42"/>
                    <a:gd name="T2" fmla="*/ 12 w 24"/>
                    <a:gd name="T3" fmla="*/ 36 h 42"/>
                    <a:gd name="T4" fmla="*/ 18 w 24"/>
                    <a:gd name="T5" fmla="*/ 42 h 42"/>
                    <a:gd name="T6" fmla="*/ 24 w 24"/>
                    <a:gd name="T7" fmla="*/ 42 h 42"/>
                    <a:gd name="T8" fmla="*/ 24 w 24"/>
                    <a:gd name="T9" fmla="*/ 42 h 42"/>
                    <a:gd name="T10" fmla="*/ 24 w 24"/>
                    <a:gd name="T11" fmla="*/ 36 h 42"/>
                    <a:gd name="T12" fmla="*/ 24 w 24"/>
                    <a:gd name="T13" fmla="*/ 30 h 42"/>
                    <a:gd name="T14" fmla="*/ 24 w 24"/>
                    <a:gd name="T15" fmla="*/ 18 h 42"/>
                    <a:gd name="T16" fmla="*/ 24 w 24"/>
                    <a:gd name="T17" fmla="*/ 18 h 42"/>
                    <a:gd name="T18" fmla="*/ 18 w 24"/>
                    <a:gd name="T19" fmla="*/ 6 h 42"/>
                    <a:gd name="T20" fmla="*/ 12 w 24"/>
                    <a:gd name="T21" fmla="*/ 0 h 42"/>
                    <a:gd name="T22" fmla="*/ 6 w 24"/>
                    <a:gd name="T23" fmla="*/ 0 h 42"/>
                    <a:gd name="T24" fmla="*/ 6 w 24"/>
                    <a:gd name="T25" fmla="*/ 0 h 42"/>
                    <a:gd name="T26" fmla="*/ 0 w 24"/>
                    <a:gd name="T27" fmla="*/ 0 h 42"/>
                    <a:gd name="T28" fmla="*/ 0 w 24"/>
                    <a:gd name="T29" fmla="*/ 12 h 42"/>
                    <a:gd name="T30" fmla="*/ 0 w 24"/>
                    <a:gd name="T31" fmla="*/ 24 h 42"/>
                    <a:gd name="T32" fmla="*/ 0 w 24"/>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0" y="24"/>
                      </a:moveTo>
                      <a:lnTo>
                        <a:pt x="12" y="36"/>
                      </a:lnTo>
                      <a:lnTo>
                        <a:pt x="18" y="42"/>
                      </a:lnTo>
                      <a:lnTo>
                        <a:pt x="24" y="42"/>
                      </a:lnTo>
                      <a:lnTo>
                        <a:pt x="24" y="36"/>
                      </a:lnTo>
                      <a:lnTo>
                        <a:pt x="24" y="30"/>
                      </a:lnTo>
                      <a:lnTo>
                        <a:pt x="24" y="18"/>
                      </a:lnTo>
                      <a:lnTo>
                        <a:pt x="18" y="6"/>
                      </a:lnTo>
                      <a:lnTo>
                        <a:pt x="12" y="0"/>
                      </a:lnTo>
                      <a:lnTo>
                        <a:pt x="6" y="0"/>
                      </a:lnTo>
                      <a:lnTo>
                        <a:pt x="0" y="0"/>
                      </a:lnTo>
                      <a:lnTo>
                        <a:pt x="0" y="12"/>
                      </a:lnTo>
                      <a:lnTo>
                        <a:pt x="0" y="24"/>
                      </a:lnTo>
                      <a:close/>
                    </a:path>
                  </a:pathLst>
                </a:custGeom>
                <a:solidFill>
                  <a:srgbClr val="FA8086"/>
                </a:solidFill>
                <a:ln w="9525">
                  <a:noFill/>
                  <a:round/>
                  <a:headEnd/>
                  <a:tailEnd/>
                </a:ln>
              </p:spPr>
              <p:txBody>
                <a:bodyPr tIns="91440" bIns="91440"/>
                <a:lstStyle/>
                <a:p>
                  <a:endParaRPr lang="en-US"/>
                </a:p>
              </p:txBody>
            </p:sp>
            <p:sp>
              <p:nvSpPr>
                <p:cNvPr id="13354" name="Freeform 800"/>
                <p:cNvSpPr>
                  <a:spLocks/>
                </p:cNvSpPr>
                <p:nvPr/>
              </p:nvSpPr>
              <p:spPr bwMode="auto">
                <a:xfrm>
                  <a:off x="4430" y="2027"/>
                  <a:ext cx="24" cy="12"/>
                </a:xfrm>
                <a:custGeom>
                  <a:avLst/>
                  <a:gdLst>
                    <a:gd name="T0" fmla="*/ 0 w 24"/>
                    <a:gd name="T1" fmla="*/ 12 h 12"/>
                    <a:gd name="T2" fmla="*/ 24 w 24"/>
                    <a:gd name="T3" fmla="*/ 6 h 12"/>
                    <a:gd name="T4" fmla="*/ 18 w 24"/>
                    <a:gd name="T5" fmla="*/ 0 h 12"/>
                    <a:gd name="T6" fmla="*/ 0 w 24"/>
                    <a:gd name="T7" fmla="*/ 6 h 12"/>
                    <a:gd name="T8" fmla="*/ 0 w 24"/>
                    <a:gd name="T9" fmla="*/ 12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12"/>
                      </a:moveTo>
                      <a:lnTo>
                        <a:pt x="24" y="6"/>
                      </a:lnTo>
                      <a:lnTo>
                        <a:pt x="18" y="0"/>
                      </a:lnTo>
                      <a:lnTo>
                        <a:pt x="0" y="6"/>
                      </a:lnTo>
                      <a:lnTo>
                        <a:pt x="0" y="12"/>
                      </a:lnTo>
                      <a:close/>
                    </a:path>
                  </a:pathLst>
                </a:custGeom>
                <a:solidFill>
                  <a:srgbClr val="FA8086"/>
                </a:solidFill>
                <a:ln w="9525">
                  <a:noFill/>
                  <a:round/>
                  <a:headEnd/>
                  <a:tailEnd/>
                </a:ln>
              </p:spPr>
              <p:txBody>
                <a:bodyPr tIns="91440" bIns="91440"/>
                <a:lstStyle/>
                <a:p>
                  <a:endParaRPr lang="en-US"/>
                </a:p>
              </p:txBody>
            </p:sp>
            <p:sp>
              <p:nvSpPr>
                <p:cNvPr id="13355" name="Line 801"/>
                <p:cNvSpPr>
                  <a:spLocks noChangeShapeType="1"/>
                </p:cNvSpPr>
                <p:nvPr/>
              </p:nvSpPr>
              <p:spPr bwMode="auto">
                <a:xfrm flipH="1">
                  <a:off x="4448" y="2027"/>
                  <a:ext cx="12" cy="1"/>
                </a:xfrm>
                <a:prstGeom prst="line">
                  <a:avLst/>
                </a:prstGeom>
                <a:noFill/>
                <a:ln w="19050">
                  <a:solidFill>
                    <a:srgbClr val="FA8086"/>
                  </a:solidFill>
                  <a:round/>
                  <a:headEnd/>
                  <a:tailEnd/>
                </a:ln>
              </p:spPr>
              <p:txBody>
                <a:bodyPr tIns="91440" bIns="91440"/>
                <a:lstStyle/>
                <a:p>
                  <a:endParaRPr lang="en-US"/>
                </a:p>
              </p:txBody>
            </p:sp>
            <p:sp>
              <p:nvSpPr>
                <p:cNvPr id="13356" name="Freeform 802"/>
                <p:cNvSpPr>
                  <a:spLocks/>
                </p:cNvSpPr>
                <p:nvPr/>
              </p:nvSpPr>
              <p:spPr bwMode="auto">
                <a:xfrm>
                  <a:off x="4406" y="1943"/>
                  <a:ext cx="36" cy="36"/>
                </a:xfrm>
                <a:custGeom>
                  <a:avLst/>
                  <a:gdLst>
                    <a:gd name="T0" fmla="*/ 12 w 36"/>
                    <a:gd name="T1" fmla="*/ 24 h 36"/>
                    <a:gd name="T2" fmla="*/ 18 w 36"/>
                    <a:gd name="T3" fmla="*/ 30 h 36"/>
                    <a:gd name="T4" fmla="*/ 30 w 36"/>
                    <a:gd name="T5" fmla="*/ 36 h 36"/>
                    <a:gd name="T6" fmla="*/ 36 w 36"/>
                    <a:gd name="T7" fmla="*/ 36 h 36"/>
                    <a:gd name="T8" fmla="*/ 36 w 36"/>
                    <a:gd name="T9" fmla="*/ 36 h 36"/>
                    <a:gd name="T10" fmla="*/ 36 w 36"/>
                    <a:gd name="T11" fmla="*/ 30 h 36"/>
                    <a:gd name="T12" fmla="*/ 30 w 36"/>
                    <a:gd name="T13" fmla="*/ 18 h 36"/>
                    <a:gd name="T14" fmla="*/ 24 w 36"/>
                    <a:gd name="T15" fmla="*/ 12 h 36"/>
                    <a:gd name="T16" fmla="*/ 24 w 36"/>
                    <a:gd name="T17" fmla="*/ 12 h 36"/>
                    <a:gd name="T18" fmla="*/ 12 w 36"/>
                    <a:gd name="T19" fmla="*/ 0 h 36"/>
                    <a:gd name="T20" fmla="*/ 6 w 36"/>
                    <a:gd name="T21" fmla="*/ 0 h 36"/>
                    <a:gd name="T22" fmla="*/ 0 w 36"/>
                    <a:gd name="T23" fmla="*/ 0 h 36"/>
                    <a:gd name="T24" fmla="*/ 0 w 36"/>
                    <a:gd name="T25" fmla="*/ 0 h 36"/>
                    <a:gd name="T26" fmla="*/ 0 w 36"/>
                    <a:gd name="T27" fmla="*/ 6 h 36"/>
                    <a:gd name="T28" fmla="*/ 0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18" y="30"/>
                      </a:lnTo>
                      <a:lnTo>
                        <a:pt x="30" y="36"/>
                      </a:lnTo>
                      <a:lnTo>
                        <a:pt x="36" y="36"/>
                      </a:lnTo>
                      <a:lnTo>
                        <a:pt x="36" y="30"/>
                      </a:lnTo>
                      <a:lnTo>
                        <a:pt x="30" y="18"/>
                      </a:lnTo>
                      <a:lnTo>
                        <a:pt x="24" y="12"/>
                      </a:lnTo>
                      <a:lnTo>
                        <a:pt x="12" y="0"/>
                      </a:lnTo>
                      <a:lnTo>
                        <a:pt x="6" y="0"/>
                      </a:lnTo>
                      <a:lnTo>
                        <a:pt x="0" y="0"/>
                      </a:lnTo>
                      <a:lnTo>
                        <a:pt x="0" y="6"/>
                      </a:lnTo>
                      <a:lnTo>
                        <a:pt x="0" y="12"/>
                      </a:lnTo>
                      <a:lnTo>
                        <a:pt x="12" y="24"/>
                      </a:lnTo>
                      <a:close/>
                    </a:path>
                  </a:pathLst>
                </a:custGeom>
                <a:solidFill>
                  <a:srgbClr val="FA8086"/>
                </a:solidFill>
                <a:ln w="9525">
                  <a:noFill/>
                  <a:round/>
                  <a:headEnd/>
                  <a:tailEnd/>
                </a:ln>
              </p:spPr>
              <p:txBody>
                <a:bodyPr tIns="91440" bIns="91440"/>
                <a:lstStyle/>
                <a:p>
                  <a:endParaRPr lang="en-US"/>
                </a:p>
              </p:txBody>
            </p:sp>
            <p:sp>
              <p:nvSpPr>
                <p:cNvPr id="13357" name="Freeform 803"/>
                <p:cNvSpPr>
                  <a:spLocks/>
                </p:cNvSpPr>
                <p:nvPr/>
              </p:nvSpPr>
              <p:spPr bwMode="auto">
                <a:xfrm>
                  <a:off x="4394" y="1967"/>
                  <a:ext cx="18" cy="24"/>
                </a:xfrm>
                <a:custGeom>
                  <a:avLst/>
                  <a:gdLst>
                    <a:gd name="T0" fmla="*/ 6 w 18"/>
                    <a:gd name="T1" fmla="*/ 24 h 24"/>
                    <a:gd name="T2" fmla="*/ 18 w 18"/>
                    <a:gd name="T3" fmla="*/ 6 h 24"/>
                    <a:gd name="T4" fmla="*/ 12 w 18"/>
                    <a:gd name="T5" fmla="*/ 0 h 24"/>
                    <a:gd name="T6" fmla="*/ 0 w 18"/>
                    <a:gd name="T7" fmla="*/ 18 h 24"/>
                    <a:gd name="T8" fmla="*/ 6 w 18"/>
                    <a:gd name="T9" fmla="*/ 2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6" y="24"/>
                      </a:moveTo>
                      <a:lnTo>
                        <a:pt x="18" y="6"/>
                      </a:lnTo>
                      <a:lnTo>
                        <a:pt x="12" y="0"/>
                      </a:lnTo>
                      <a:lnTo>
                        <a:pt x="0" y="18"/>
                      </a:lnTo>
                      <a:lnTo>
                        <a:pt x="6" y="24"/>
                      </a:lnTo>
                      <a:close/>
                    </a:path>
                  </a:pathLst>
                </a:custGeom>
                <a:solidFill>
                  <a:srgbClr val="FA8086"/>
                </a:solidFill>
                <a:ln w="9525">
                  <a:noFill/>
                  <a:round/>
                  <a:headEnd/>
                  <a:tailEnd/>
                </a:ln>
              </p:spPr>
              <p:txBody>
                <a:bodyPr tIns="91440" bIns="91440"/>
                <a:lstStyle/>
                <a:p>
                  <a:endParaRPr lang="en-US"/>
                </a:p>
              </p:txBody>
            </p:sp>
            <p:sp>
              <p:nvSpPr>
                <p:cNvPr id="13358" name="Line 804"/>
                <p:cNvSpPr>
                  <a:spLocks noChangeShapeType="1"/>
                </p:cNvSpPr>
                <p:nvPr/>
              </p:nvSpPr>
              <p:spPr bwMode="auto">
                <a:xfrm flipH="1">
                  <a:off x="4412" y="1967"/>
                  <a:ext cx="6" cy="6"/>
                </a:xfrm>
                <a:prstGeom prst="line">
                  <a:avLst/>
                </a:prstGeom>
                <a:noFill/>
                <a:ln w="19050">
                  <a:solidFill>
                    <a:srgbClr val="FA8086"/>
                  </a:solidFill>
                  <a:round/>
                  <a:headEnd/>
                  <a:tailEnd/>
                </a:ln>
              </p:spPr>
              <p:txBody>
                <a:bodyPr tIns="91440" bIns="91440"/>
                <a:lstStyle/>
                <a:p>
                  <a:endParaRPr lang="en-US"/>
                </a:p>
              </p:txBody>
            </p:sp>
            <p:sp>
              <p:nvSpPr>
                <p:cNvPr id="13359" name="Freeform 805"/>
                <p:cNvSpPr>
                  <a:spLocks/>
                </p:cNvSpPr>
                <p:nvPr/>
              </p:nvSpPr>
              <p:spPr bwMode="auto">
                <a:xfrm>
                  <a:off x="4334" y="1907"/>
                  <a:ext cx="48" cy="24"/>
                </a:xfrm>
                <a:custGeom>
                  <a:avLst/>
                  <a:gdLst>
                    <a:gd name="T0" fmla="*/ 18 w 48"/>
                    <a:gd name="T1" fmla="*/ 18 h 24"/>
                    <a:gd name="T2" fmla="*/ 30 w 48"/>
                    <a:gd name="T3" fmla="*/ 24 h 24"/>
                    <a:gd name="T4" fmla="*/ 42 w 48"/>
                    <a:gd name="T5" fmla="*/ 24 h 24"/>
                    <a:gd name="T6" fmla="*/ 48 w 48"/>
                    <a:gd name="T7" fmla="*/ 18 h 24"/>
                    <a:gd name="T8" fmla="*/ 48 w 48"/>
                    <a:gd name="T9" fmla="*/ 18 h 24"/>
                    <a:gd name="T10" fmla="*/ 48 w 48"/>
                    <a:gd name="T11" fmla="*/ 12 h 24"/>
                    <a:gd name="T12" fmla="*/ 36 w 48"/>
                    <a:gd name="T13" fmla="*/ 6 h 24"/>
                    <a:gd name="T14" fmla="*/ 24 w 48"/>
                    <a:gd name="T15" fmla="*/ 0 h 24"/>
                    <a:gd name="T16" fmla="*/ 24 w 48"/>
                    <a:gd name="T17" fmla="*/ 0 h 24"/>
                    <a:gd name="T18" fmla="*/ 12 w 48"/>
                    <a:gd name="T19" fmla="*/ 0 h 24"/>
                    <a:gd name="T20" fmla="*/ 6 w 48"/>
                    <a:gd name="T21" fmla="*/ 0 h 24"/>
                    <a:gd name="T22" fmla="*/ 0 w 48"/>
                    <a:gd name="T23" fmla="*/ 0 h 24"/>
                    <a:gd name="T24" fmla="*/ 0 w 48"/>
                    <a:gd name="T25" fmla="*/ 0 h 24"/>
                    <a:gd name="T26" fmla="*/ 0 w 48"/>
                    <a:gd name="T27" fmla="*/ 6 h 24"/>
                    <a:gd name="T28" fmla="*/ 6 w 48"/>
                    <a:gd name="T29" fmla="*/ 12 h 24"/>
                    <a:gd name="T30" fmla="*/ 18 w 48"/>
                    <a:gd name="T31" fmla="*/ 18 h 24"/>
                    <a:gd name="T32" fmla="*/ 18 w 48"/>
                    <a:gd name="T33" fmla="*/ 18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18" y="18"/>
                      </a:moveTo>
                      <a:lnTo>
                        <a:pt x="30" y="24"/>
                      </a:lnTo>
                      <a:lnTo>
                        <a:pt x="42" y="24"/>
                      </a:lnTo>
                      <a:lnTo>
                        <a:pt x="48" y="18"/>
                      </a:lnTo>
                      <a:lnTo>
                        <a:pt x="48" y="12"/>
                      </a:lnTo>
                      <a:lnTo>
                        <a:pt x="36" y="6"/>
                      </a:lnTo>
                      <a:lnTo>
                        <a:pt x="24" y="0"/>
                      </a:lnTo>
                      <a:lnTo>
                        <a:pt x="12" y="0"/>
                      </a:lnTo>
                      <a:lnTo>
                        <a:pt x="6" y="0"/>
                      </a:lnTo>
                      <a:lnTo>
                        <a:pt x="0" y="0"/>
                      </a:lnTo>
                      <a:lnTo>
                        <a:pt x="0" y="6"/>
                      </a:lnTo>
                      <a:lnTo>
                        <a:pt x="6" y="12"/>
                      </a:lnTo>
                      <a:lnTo>
                        <a:pt x="18" y="18"/>
                      </a:lnTo>
                      <a:close/>
                    </a:path>
                  </a:pathLst>
                </a:custGeom>
                <a:solidFill>
                  <a:srgbClr val="FA8086"/>
                </a:solidFill>
                <a:ln w="9525">
                  <a:noFill/>
                  <a:round/>
                  <a:headEnd/>
                  <a:tailEnd/>
                </a:ln>
              </p:spPr>
              <p:txBody>
                <a:bodyPr tIns="91440" bIns="91440"/>
                <a:lstStyle/>
                <a:p>
                  <a:endParaRPr lang="en-US"/>
                </a:p>
              </p:txBody>
            </p:sp>
            <p:sp>
              <p:nvSpPr>
                <p:cNvPr id="13360" name="Freeform 806"/>
                <p:cNvSpPr>
                  <a:spLocks/>
                </p:cNvSpPr>
                <p:nvPr/>
              </p:nvSpPr>
              <p:spPr bwMode="auto">
                <a:xfrm>
                  <a:off x="4340" y="1931"/>
                  <a:ext cx="12" cy="24"/>
                </a:xfrm>
                <a:custGeom>
                  <a:avLst/>
                  <a:gdLst>
                    <a:gd name="T0" fmla="*/ 6 w 12"/>
                    <a:gd name="T1" fmla="*/ 24 h 24"/>
                    <a:gd name="T2" fmla="*/ 12 w 12"/>
                    <a:gd name="T3" fmla="*/ 6 h 24"/>
                    <a:gd name="T4" fmla="*/ 6 w 12"/>
                    <a:gd name="T5" fmla="*/ 0 h 24"/>
                    <a:gd name="T6" fmla="*/ 0 w 12"/>
                    <a:gd name="T7" fmla="*/ 18 h 24"/>
                    <a:gd name="T8" fmla="*/ 6 w 12"/>
                    <a:gd name="T9" fmla="*/ 24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6" y="24"/>
                      </a:moveTo>
                      <a:lnTo>
                        <a:pt x="12" y="6"/>
                      </a:lnTo>
                      <a:lnTo>
                        <a:pt x="6" y="0"/>
                      </a:lnTo>
                      <a:lnTo>
                        <a:pt x="0" y="18"/>
                      </a:lnTo>
                      <a:lnTo>
                        <a:pt x="6" y="24"/>
                      </a:lnTo>
                      <a:close/>
                    </a:path>
                  </a:pathLst>
                </a:custGeom>
                <a:solidFill>
                  <a:srgbClr val="FA8086"/>
                </a:solidFill>
                <a:ln w="9525">
                  <a:noFill/>
                  <a:round/>
                  <a:headEnd/>
                  <a:tailEnd/>
                </a:ln>
              </p:spPr>
              <p:txBody>
                <a:bodyPr tIns="91440" bIns="91440"/>
                <a:lstStyle/>
                <a:p>
                  <a:endParaRPr lang="en-US"/>
                </a:p>
              </p:txBody>
            </p:sp>
            <p:sp>
              <p:nvSpPr>
                <p:cNvPr id="13361" name="Line 807"/>
                <p:cNvSpPr>
                  <a:spLocks noChangeShapeType="1"/>
                </p:cNvSpPr>
                <p:nvPr/>
              </p:nvSpPr>
              <p:spPr bwMode="auto">
                <a:xfrm>
                  <a:off x="4352" y="1925"/>
                  <a:ext cx="1" cy="6"/>
                </a:xfrm>
                <a:prstGeom prst="line">
                  <a:avLst/>
                </a:prstGeom>
                <a:noFill/>
                <a:ln w="19050">
                  <a:solidFill>
                    <a:srgbClr val="FA8086"/>
                  </a:solidFill>
                  <a:round/>
                  <a:headEnd/>
                  <a:tailEnd/>
                </a:ln>
              </p:spPr>
              <p:txBody>
                <a:bodyPr tIns="91440" bIns="91440"/>
                <a:lstStyle/>
                <a:p>
                  <a:endParaRPr lang="en-US"/>
                </a:p>
              </p:txBody>
            </p:sp>
          </p:grpSp>
          <p:grpSp>
            <p:nvGrpSpPr>
              <p:cNvPr id="12315" name="Group 808"/>
              <p:cNvGrpSpPr>
                <a:grpSpLocks/>
              </p:cNvGrpSpPr>
              <p:nvPr/>
            </p:nvGrpSpPr>
            <p:grpSpPr bwMode="auto">
              <a:xfrm>
                <a:off x="1664" y="1889"/>
                <a:ext cx="2712" cy="1200"/>
                <a:chOff x="1664" y="1889"/>
                <a:chExt cx="2712" cy="1200"/>
              </a:xfrm>
            </p:grpSpPr>
            <p:sp>
              <p:nvSpPr>
                <p:cNvPr id="12962" name="Freeform 809"/>
                <p:cNvSpPr>
                  <a:spLocks/>
                </p:cNvSpPr>
                <p:nvPr/>
              </p:nvSpPr>
              <p:spPr bwMode="auto">
                <a:xfrm>
                  <a:off x="4250" y="1889"/>
                  <a:ext cx="54" cy="24"/>
                </a:xfrm>
                <a:custGeom>
                  <a:avLst/>
                  <a:gdLst>
                    <a:gd name="T0" fmla="*/ 30 w 54"/>
                    <a:gd name="T1" fmla="*/ 24 h 24"/>
                    <a:gd name="T2" fmla="*/ 42 w 54"/>
                    <a:gd name="T3" fmla="*/ 24 h 24"/>
                    <a:gd name="T4" fmla="*/ 48 w 54"/>
                    <a:gd name="T5" fmla="*/ 18 h 24"/>
                    <a:gd name="T6" fmla="*/ 54 w 54"/>
                    <a:gd name="T7" fmla="*/ 12 h 24"/>
                    <a:gd name="T8" fmla="*/ 54 w 54"/>
                    <a:gd name="T9" fmla="*/ 12 h 24"/>
                    <a:gd name="T10" fmla="*/ 48 w 54"/>
                    <a:gd name="T11" fmla="*/ 6 h 24"/>
                    <a:gd name="T12" fmla="*/ 42 w 54"/>
                    <a:gd name="T13" fmla="*/ 6 h 24"/>
                    <a:gd name="T14" fmla="*/ 30 w 54"/>
                    <a:gd name="T15" fmla="*/ 0 h 24"/>
                    <a:gd name="T16" fmla="*/ 30 w 54"/>
                    <a:gd name="T17" fmla="*/ 0 h 24"/>
                    <a:gd name="T18" fmla="*/ 18 w 54"/>
                    <a:gd name="T19" fmla="*/ 6 h 24"/>
                    <a:gd name="T20" fmla="*/ 6 w 54"/>
                    <a:gd name="T21" fmla="*/ 6 h 24"/>
                    <a:gd name="T22" fmla="*/ 0 w 54"/>
                    <a:gd name="T23" fmla="*/ 12 h 24"/>
                    <a:gd name="T24" fmla="*/ 0 w 54"/>
                    <a:gd name="T25" fmla="*/ 12 h 24"/>
                    <a:gd name="T26" fmla="*/ 6 w 54"/>
                    <a:gd name="T27" fmla="*/ 18 h 24"/>
                    <a:gd name="T28" fmla="*/ 18 w 54"/>
                    <a:gd name="T29" fmla="*/ 24 h 24"/>
                    <a:gd name="T30" fmla="*/ 30 w 54"/>
                    <a:gd name="T31" fmla="*/ 24 h 24"/>
                    <a:gd name="T32" fmla="*/ 30 w 54"/>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30" y="24"/>
                      </a:moveTo>
                      <a:lnTo>
                        <a:pt x="42" y="24"/>
                      </a:lnTo>
                      <a:lnTo>
                        <a:pt x="48" y="18"/>
                      </a:lnTo>
                      <a:lnTo>
                        <a:pt x="54" y="12"/>
                      </a:lnTo>
                      <a:lnTo>
                        <a:pt x="48" y="6"/>
                      </a:lnTo>
                      <a:lnTo>
                        <a:pt x="42" y="6"/>
                      </a:lnTo>
                      <a:lnTo>
                        <a:pt x="30" y="0"/>
                      </a:lnTo>
                      <a:lnTo>
                        <a:pt x="18" y="6"/>
                      </a:lnTo>
                      <a:lnTo>
                        <a:pt x="6" y="6"/>
                      </a:lnTo>
                      <a:lnTo>
                        <a:pt x="0" y="12"/>
                      </a:lnTo>
                      <a:lnTo>
                        <a:pt x="6" y="18"/>
                      </a:lnTo>
                      <a:lnTo>
                        <a:pt x="18" y="24"/>
                      </a:lnTo>
                      <a:lnTo>
                        <a:pt x="30" y="24"/>
                      </a:lnTo>
                      <a:close/>
                    </a:path>
                  </a:pathLst>
                </a:custGeom>
                <a:solidFill>
                  <a:srgbClr val="FA8086"/>
                </a:solidFill>
                <a:ln w="9525">
                  <a:noFill/>
                  <a:round/>
                  <a:headEnd/>
                  <a:tailEnd/>
                </a:ln>
              </p:spPr>
              <p:txBody>
                <a:bodyPr tIns="91440" bIns="91440"/>
                <a:lstStyle/>
                <a:p>
                  <a:endParaRPr lang="en-US"/>
                </a:p>
              </p:txBody>
            </p:sp>
            <p:sp>
              <p:nvSpPr>
                <p:cNvPr id="12963" name="Rectangle 810"/>
                <p:cNvSpPr>
                  <a:spLocks noChangeArrowheads="1"/>
                </p:cNvSpPr>
                <p:nvPr/>
              </p:nvSpPr>
              <p:spPr bwMode="auto">
                <a:xfrm>
                  <a:off x="4274" y="1919"/>
                  <a:ext cx="6" cy="18"/>
                </a:xfrm>
                <a:prstGeom prst="rect">
                  <a:avLst/>
                </a:prstGeom>
                <a:solidFill>
                  <a:srgbClr val="FA8086"/>
                </a:solidFill>
                <a:ln w="9525">
                  <a:noFill/>
                  <a:miter lim="800000"/>
                  <a:headEnd/>
                  <a:tailEnd/>
                </a:ln>
              </p:spPr>
              <p:txBody>
                <a:bodyPr tIns="91440" bIns="91440"/>
                <a:lstStyle/>
                <a:p>
                  <a:endParaRPr lang="en-US"/>
                </a:p>
              </p:txBody>
            </p:sp>
            <p:sp>
              <p:nvSpPr>
                <p:cNvPr id="12964" name="Line 811"/>
                <p:cNvSpPr>
                  <a:spLocks noChangeShapeType="1"/>
                </p:cNvSpPr>
                <p:nvPr/>
              </p:nvSpPr>
              <p:spPr bwMode="auto">
                <a:xfrm>
                  <a:off x="4280" y="1913"/>
                  <a:ext cx="1" cy="6"/>
                </a:xfrm>
                <a:prstGeom prst="line">
                  <a:avLst/>
                </a:prstGeom>
                <a:noFill/>
                <a:ln w="19050">
                  <a:solidFill>
                    <a:srgbClr val="FA8086"/>
                  </a:solidFill>
                  <a:round/>
                  <a:headEnd/>
                  <a:tailEnd/>
                </a:ln>
              </p:spPr>
              <p:txBody>
                <a:bodyPr tIns="91440" bIns="91440"/>
                <a:lstStyle/>
                <a:p>
                  <a:endParaRPr lang="en-US"/>
                </a:p>
              </p:txBody>
            </p:sp>
            <p:sp>
              <p:nvSpPr>
                <p:cNvPr id="12965" name="Freeform 812"/>
                <p:cNvSpPr>
                  <a:spLocks/>
                </p:cNvSpPr>
                <p:nvPr/>
              </p:nvSpPr>
              <p:spPr bwMode="auto">
                <a:xfrm>
                  <a:off x="4178" y="1901"/>
                  <a:ext cx="48" cy="30"/>
                </a:xfrm>
                <a:custGeom>
                  <a:avLst/>
                  <a:gdLst>
                    <a:gd name="T0" fmla="*/ 24 w 48"/>
                    <a:gd name="T1" fmla="*/ 24 h 30"/>
                    <a:gd name="T2" fmla="*/ 36 w 48"/>
                    <a:gd name="T3" fmla="*/ 18 h 30"/>
                    <a:gd name="T4" fmla="*/ 42 w 48"/>
                    <a:gd name="T5" fmla="*/ 12 h 30"/>
                    <a:gd name="T6" fmla="*/ 48 w 48"/>
                    <a:gd name="T7" fmla="*/ 6 h 30"/>
                    <a:gd name="T8" fmla="*/ 48 w 48"/>
                    <a:gd name="T9" fmla="*/ 6 h 30"/>
                    <a:gd name="T10" fmla="*/ 42 w 48"/>
                    <a:gd name="T11" fmla="*/ 0 h 30"/>
                    <a:gd name="T12" fmla="*/ 30 w 48"/>
                    <a:gd name="T13" fmla="*/ 0 h 30"/>
                    <a:gd name="T14" fmla="*/ 18 w 48"/>
                    <a:gd name="T15" fmla="*/ 6 h 30"/>
                    <a:gd name="T16" fmla="*/ 18 w 48"/>
                    <a:gd name="T17" fmla="*/ 6 h 30"/>
                    <a:gd name="T18" fmla="*/ 6 w 48"/>
                    <a:gd name="T19" fmla="*/ 12 h 30"/>
                    <a:gd name="T20" fmla="*/ 0 w 48"/>
                    <a:gd name="T21" fmla="*/ 18 h 30"/>
                    <a:gd name="T22" fmla="*/ 0 w 48"/>
                    <a:gd name="T23" fmla="*/ 24 h 30"/>
                    <a:gd name="T24" fmla="*/ 0 w 48"/>
                    <a:gd name="T25" fmla="*/ 24 h 30"/>
                    <a:gd name="T26" fmla="*/ 6 w 48"/>
                    <a:gd name="T27" fmla="*/ 30 h 30"/>
                    <a:gd name="T28" fmla="*/ 12 w 48"/>
                    <a:gd name="T29" fmla="*/ 30 h 30"/>
                    <a:gd name="T30" fmla="*/ 24 w 48"/>
                    <a:gd name="T31" fmla="*/ 24 h 30"/>
                    <a:gd name="T32" fmla="*/ 24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24" y="24"/>
                      </a:moveTo>
                      <a:lnTo>
                        <a:pt x="36" y="18"/>
                      </a:lnTo>
                      <a:lnTo>
                        <a:pt x="42" y="12"/>
                      </a:lnTo>
                      <a:lnTo>
                        <a:pt x="48" y="6"/>
                      </a:lnTo>
                      <a:lnTo>
                        <a:pt x="42" y="0"/>
                      </a:lnTo>
                      <a:lnTo>
                        <a:pt x="30" y="0"/>
                      </a:lnTo>
                      <a:lnTo>
                        <a:pt x="18" y="6"/>
                      </a:lnTo>
                      <a:lnTo>
                        <a:pt x="6" y="12"/>
                      </a:lnTo>
                      <a:lnTo>
                        <a:pt x="0" y="18"/>
                      </a:lnTo>
                      <a:lnTo>
                        <a:pt x="0" y="24"/>
                      </a:lnTo>
                      <a:lnTo>
                        <a:pt x="6" y="30"/>
                      </a:lnTo>
                      <a:lnTo>
                        <a:pt x="12" y="30"/>
                      </a:lnTo>
                      <a:lnTo>
                        <a:pt x="24" y="24"/>
                      </a:lnTo>
                      <a:close/>
                    </a:path>
                  </a:pathLst>
                </a:custGeom>
                <a:solidFill>
                  <a:srgbClr val="FA8086"/>
                </a:solidFill>
                <a:ln w="9525">
                  <a:noFill/>
                  <a:round/>
                  <a:headEnd/>
                  <a:tailEnd/>
                </a:ln>
              </p:spPr>
              <p:txBody>
                <a:bodyPr tIns="91440" bIns="91440"/>
                <a:lstStyle/>
                <a:p>
                  <a:endParaRPr lang="en-US"/>
                </a:p>
              </p:txBody>
            </p:sp>
            <p:sp>
              <p:nvSpPr>
                <p:cNvPr id="12966" name="Freeform 813"/>
                <p:cNvSpPr>
                  <a:spLocks/>
                </p:cNvSpPr>
                <p:nvPr/>
              </p:nvSpPr>
              <p:spPr bwMode="auto">
                <a:xfrm>
                  <a:off x="4202" y="1931"/>
                  <a:ext cx="18" cy="24"/>
                </a:xfrm>
                <a:custGeom>
                  <a:avLst/>
                  <a:gdLst>
                    <a:gd name="T0" fmla="*/ 18 w 18"/>
                    <a:gd name="T1" fmla="*/ 18 h 24"/>
                    <a:gd name="T2" fmla="*/ 6 w 18"/>
                    <a:gd name="T3" fmla="*/ 0 h 24"/>
                    <a:gd name="T4" fmla="*/ 0 w 18"/>
                    <a:gd name="T5" fmla="*/ 6 h 24"/>
                    <a:gd name="T6" fmla="*/ 6 w 18"/>
                    <a:gd name="T7" fmla="*/ 24 h 24"/>
                    <a:gd name="T8" fmla="*/ 18 w 18"/>
                    <a:gd name="T9" fmla="*/ 18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8" y="18"/>
                      </a:moveTo>
                      <a:lnTo>
                        <a:pt x="6" y="0"/>
                      </a:lnTo>
                      <a:lnTo>
                        <a:pt x="0" y="6"/>
                      </a:lnTo>
                      <a:lnTo>
                        <a:pt x="6" y="24"/>
                      </a:lnTo>
                      <a:lnTo>
                        <a:pt x="18" y="18"/>
                      </a:lnTo>
                      <a:close/>
                    </a:path>
                  </a:pathLst>
                </a:custGeom>
                <a:solidFill>
                  <a:srgbClr val="FA8086"/>
                </a:solidFill>
                <a:ln w="9525">
                  <a:noFill/>
                  <a:round/>
                  <a:headEnd/>
                  <a:tailEnd/>
                </a:ln>
              </p:spPr>
              <p:txBody>
                <a:bodyPr tIns="91440" bIns="91440"/>
                <a:lstStyle/>
                <a:p>
                  <a:endParaRPr lang="en-US"/>
                </a:p>
              </p:txBody>
            </p:sp>
            <p:sp>
              <p:nvSpPr>
                <p:cNvPr id="12967" name="Line 814"/>
                <p:cNvSpPr>
                  <a:spLocks noChangeShapeType="1"/>
                </p:cNvSpPr>
                <p:nvPr/>
              </p:nvSpPr>
              <p:spPr bwMode="auto">
                <a:xfrm>
                  <a:off x="4202" y="1925"/>
                  <a:ext cx="6" cy="6"/>
                </a:xfrm>
                <a:prstGeom prst="line">
                  <a:avLst/>
                </a:prstGeom>
                <a:noFill/>
                <a:ln w="19050">
                  <a:solidFill>
                    <a:srgbClr val="FA8086"/>
                  </a:solidFill>
                  <a:round/>
                  <a:headEnd/>
                  <a:tailEnd/>
                </a:ln>
              </p:spPr>
              <p:txBody>
                <a:bodyPr tIns="91440" bIns="91440"/>
                <a:lstStyle/>
                <a:p>
                  <a:endParaRPr lang="en-US"/>
                </a:p>
              </p:txBody>
            </p:sp>
            <p:sp>
              <p:nvSpPr>
                <p:cNvPr id="12968" name="Freeform 815"/>
                <p:cNvSpPr>
                  <a:spLocks/>
                </p:cNvSpPr>
                <p:nvPr/>
              </p:nvSpPr>
              <p:spPr bwMode="auto">
                <a:xfrm>
                  <a:off x="4112" y="1937"/>
                  <a:ext cx="42" cy="42"/>
                </a:xfrm>
                <a:custGeom>
                  <a:avLst/>
                  <a:gdLst>
                    <a:gd name="T0" fmla="*/ 30 w 42"/>
                    <a:gd name="T1" fmla="*/ 30 h 42"/>
                    <a:gd name="T2" fmla="*/ 36 w 42"/>
                    <a:gd name="T3" fmla="*/ 18 h 42"/>
                    <a:gd name="T4" fmla="*/ 42 w 42"/>
                    <a:gd name="T5" fmla="*/ 12 h 42"/>
                    <a:gd name="T6" fmla="*/ 36 w 42"/>
                    <a:gd name="T7" fmla="*/ 6 h 42"/>
                    <a:gd name="T8" fmla="*/ 36 w 42"/>
                    <a:gd name="T9" fmla="*/ 6 h 42"/>
                    <a:gd name="T10" fmla="*/ 30 w 42"/>
                    <a:gd name="T11" fmla="*/ 0 h 42"/>
                    <a:gd name="T12" fmla="*/ 24 w 42"/>
                    <a:gd name="T13" fmla="*/ 6 h 42"/>
                    <a:gd name="T14" fmla="*/ 12 w 42"/>
                    <a:gd name="T15" fmla="*/ 12 h 42"/>
                    <a:gd name="T16" fmla="*/ 12 w 42"/>
                    <a:gd name="T17" fmla="*/ 12 h 42"/>
                    <a:gd name="T18" fmla="*/ 6 w 42"/>
                    <a:gd name="T19" fmla="*/ 24 h 42"/>
                    <a:gd name="T20" fmla="*/ 0 w 42"/>
                    <a:gd name="T21" fmla="*/ 30 h 42"/>
                    <a:gd name="T22" fmla="*/ 0 w 42"/>
                    <a:gd name="T23" fmla="*/ 36 h 42"/>
                    <a:gd name="T24" fmla="*/ 0 w 42"/>
                    <a:gd name="T25" fmla="*/ 36 h 42"/>
                    <a:gd name="T26" fmla="*/ 12 w 42"/>
                    <a:gd name="T27" fmla="*/ 42 h 42"/>
                    <a:gd name="T28" fmla="*/ 18 w 42"/>
                    <a:gd name="T29" fmla="*/ 36 h 42"/>
                    <a:gd name="T30" fmla="*/ 30 w 42"/>
                    <a:gd name="T31" fmla="*/ 30 h 42"/>
                    <a:gd name="T32" fmla="*/ 30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30"/>
                      </a:moveTo>
                      <a:lnTo>
                        <a:pt x="36" y="18"/>
                      </a:lnTo>
                      <a:lnTo>
                        <a:pt x="42" y="12"/>
                      </a:lnTo>
                      <a:lnTo>
                        <a:pt x="36" y="6"/>
                      </a:lnTo>
                      <a:lnTo>
                        <a:pt x="30" y="0"/>
                      </a:lnTo>
                      <a:lnTo>
                        <a:pt x="24" y="6"/>
                      </a:lnTo>
                      <a:lnTo>
                        <a:pt x="12" y="12"/>
                      </a:lnTo>
                      <a:lnTo>
                        <a:pt x="6" y="24"/>
                      </a:lnTo>
                      <a:lnTo>
                        <a:pt x="0" y="30"/>
                      </a:lnTo>
                      <a:lnTo>
                        <a:pt x="0" y="36"/>
                      </a:lnTo>
                      <a:lnTo>
                        <a:pt x="12" y="42"/>
                      </a:lnTo>
                      <a:lnTo>
                        <a:pt x="18" y="36"/>
                      </a:lnTo>
                      <a:lnTo>
                        <a:pt x="30" y="30"/>
                      </a:lnTo>
                      <a:close/>
                    </a:path>
                  </a:pathLst>
                </a:custGeom>
                <a:solidFill>
                  <a:srgbClr val="FA8086"/>
                </a:solidFill>
                <a:ln w="9525">
                  <a:noFill/>
                  <a:round/>
                  <a:headEnd/>
                  <a:tailEnd/>
                </a:ln>
              </p:spPr>
              <p:txBody>
                <a:bodyPr tIns="91440" bIns="91440"/>
                <a:lstStyle/>
                <a:p>
                  <a:endParaRPr lang="en-US"/>
                </a:p>
              </p:txBody>
            </p:sp>
            <p:sp>
              <p:nvSpPr>
                <p:cNvPr id="12969" name="Freeform 816"/>
                <p:cNvSpPr>
                  <a:spLocks/>
                </p:cNvSpPr>
                <p:nvPr/>
              </p:nvSpPr>
              <p:spPr bwMode="auto">
                <a:xfrm>
                  <a:off x="4142" y="1967"/>
                  <a:ext cx="24" cy="18"/>
                </a:xfrm>
                <a:custGeom>
                  <a:avLst/>
                  <a:gdLst>
                    <a:gd name="T0" fmla="*/ 24 w 24"/>
                    <a:gd name="T1" fmla="*/ 12 h 18"/>
                    <a:gd name="T2" fmla="*/ 6 w 24"/>
                    <a:gd name="T3" fmla="*/ 0 h 18"/>
                    <a:gd name="T4" fmla="*/ 0 w 24"/>
                    <a:gd name="T5" fmla="*/ 6 h 18"/>
                    <a:gd name="T6" fmla="*/ 18 w 24"/>
                    <a:gd name="T7" fmla="*/ 18 h 18"/>
                    <a:gd name="T8" fmla="*/ 24 w 24"/>
                    <a:gd name="T9" fmla="*/ 12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12"/>
                      </a:moveTo>
                      <a:lnTo>
                        <a:pt x="6" y="0"/>
                      </a:lnTo>
                      <a:lnTo>
                        <a:pt x="0" y="6"/>
                      </a:lnTo>
                      <a:lnTo>
                        <a:pt x="18" y="18"/>
                      </a:lnTo>
                      <a:lnTo>
                        <a:pt x="24" y="12"/>
                      </a:lnTo>
                      <a:close/>
                    </a:path>
                  </a:pathLst>
                </a:custGeom>
                <a:solidFill>
                  <a:srgbClr val="FA8086"/>
                </a:solidFill>
                <a:ln w="9525">
                  <a:noFill/>
                  <a:round/>
                  <a:headEnd/>
                  <a:tailEnd/>
                </a:ln>
              </p:spPr>
              <p:txBody>
                <a:bodyPr tIns="91440" bIns="91440"/>
                <a:lstStyle/>
                <a:p>
                  <a:endParaRPr lang="en-US"/>
                </a:p>
              </p:txBody>
            </p:sp>
            <p:sp>
              <p:nvSpPr>
                <p:cNvPr id="12970" name="Line 817"/>
                <p:cNvSpPr>
                  <a:spLocks noChangeShapeType="1"/>
                </p:cNvSpPr>
                <p:nvPr/>
              </p:nvSpPr>
              <p:spPr bwMode="auto">
                <a:xfrm>
                  <a:off x="4142" y="1967"/>
                  <a:ext cx="6" cy="6"/>
                </a:xfrm>
                <a:prstGeom prst="line">
                  <a:avLst/>
                </a:prstGeom>
                <a:noFill/>
                <a:ln w="19050">
                  <a:solidFill>
                    <a:srgbClr val="FA8086"/>
                  </a:solidFill>
                  <a:round/>
                  <a:headEnd/>
                  <a:tailEnd/>
                </a:ln>
              </p:spPr>
              <p:txBody>
                <a:bodyPr tIns="91440" bIns="91440"/>
                <a:lstStyle/>
                <a:p>
                  <a:endParaRPr lang="en-US"/>
                </a:p>
              </p:txBody>
            </p:sp>
            <p:sp>
              <p:nvSpPr>
                <p:cNvPr id="12971" name="Freeform 818"/>
                <p:cNvSpPr>
                  <a:spLocks/>
                </p:cNvSpPr>
                <p:nvPr/>
              </p:nvSpPr>
              <p:spPr bwMode="auto">
                <a:xfrm>
                  <a:off x="4076" y="1997"/>
                  <a:ext cx="24" cy="48"/>
                </a:xfrm>
                <a:custGeom>
                  <a:avLst/>
                  <a:gdLst>
                    <a:gd name="T0" fmla="*/ 24 w 24"/>
                    <a:gd name="T1" fmla="*/ 30 h 48"/>
                    <a:gd name="T2" fmla="*/ 24 w 24"/>
                    <a:gd name="T3" fmla="*/ 18 h 48"/>
                    <a:gd name="T4" fmla="*/ 24 w 24"/>
                    <a:gd name="T5" fmla="*/ 6 h 48"/>
                    <a:gd name="T6" fmla="*/ 24 w 24"/>
                    <a:gd name="T7" fmla="*/ 0 h 48"/>
                    <a:gd name="T8" fmla="*/ 24 w 24"/>
                    <a:gd name="T9" fmla="*/ 0 h 48"/>
                    <a:gd name="T10" fmla="*/ 18 w 24"/>
                    <a:gd name="T11" fmla="*/ 6 h 48"/>
                    <a:gd name="T12" fmla="*/ 6 w 24"/>
                    <a:gd name="T13" fmla="*/ 12 h 48"/>
                    <a:gd name="T14" fmla="*/ 0 w 24"/>
                    <a:gd name="T15" fmla="*/ 18 h 48"/>
                    <a:gd name="T16" fmla="*/ 0 w 24"/>
                    <a:gd name="T17" fmla="*/ 18 h 48"/>
                    <a:gd name="T18" fmla="*/ 0 w 24"/>
                    <a:gd name="T19" fmla="*/ 30 h 48"/>
                    <a:gd name="T20" fmla="*/ 0 w 24"/>
                    <a:gd name="T21" fmla="*/ 42 h 48"/>
                    <a:gd name="T22" fmla="*/ 0 w 24"/>
                    <a:gd name="T23" fmla="*/ 48 h 48"/>
                    <a:gd name="T24" fmla="*/ 0 w 24"/>
                    <a:gd name="T25" fmla="*/ 48 h 48"/>
                    <a:gd name="T26" fmla="*/ 6 w 24"/>
                    <a:gd name="T27" fmla="*/ 48 h 48"/>
                    <a:gd name="T28" fmla="*/ 18 w 24"/>
                    <a:gd name="T29" fmla="*/ 42 h 48"/>
                    <a:gd name="T30" fmla="*/ 24 w 24"/>
                    <a:gd name="T31" fmla="*/ 30 h 48"/>
                    <a:gd name="T32" fmla="*/ 24 w 24"/>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30"/>
                      </a:moveTo>
                      <a:lnTo>
                        <a:pt x="24" y="18"/>
                      </a:lnTo>
                      <a:lnTo>
                        <a:pt x="24" y="6"/>
                      </a:lnTo>
                      <a:lnTo>
                        <a:pt x="24" y="0"/>
                      </a:lnTo>
                      <a:lnTo>
                        <a:pt x="18" y="6"/>
                      </a:lnTo>
                      <a:lnTo>
                        <a:pt x="6" y="12"/>
                      </a:lnTo>
                      <a:lnTo>
                        <a:pt x="0" y="18"/>
                      </a:lnTo>
                      <a:lnTo>
                        <a:pt x="0" y="30"/>
                      </a:lnTo>
                      <a:lnTo>
                        <a:pt x="0" y="42"/>
                      </a:lnTo>
                      <a:lnTo>
                        <a:pt x="0" y="48"/>
                      </a:lnTo>
                      <a:lnTo>
                        <a:pt x="6" y="48"/>
                      </a:lnTo>
                      <a:lnTo>
                        <a:pt x="18" y="42"/>
                      </a:lnTo>
                      <a:lnTo>
                        <a:pt x="24" y="30"/>
                      </a:lnTo>
                      <a:close/>
                    </a:path>
                  </a:pathLst>
                </a:custGeom>
                <a:solidFill>
                  <a:srgbClr val="FA8086"/>
                </a:solidFill>
                <a:ln w="9525">
                  <a:noFill/>
                  <a:round/>
                  <a:headEnd/>
                  <a:tailEnd/>
                </a:ln>
              </p:spPr>
              <p:txBody>
                <a:bodyPr tIns="91440" bIns="91440"/>
                <a:lstStyle/>
                <a:p>
                  <a:endParaRPr lang="en-US"/>
                </a:p>
              </p:txBody>
            </p:sp>
            <p:sp>
              <p:nvSpPr>
                <p:cNvPr id="12972" name="Freeform 819"/>
                <p:cNvSpPr>
                  <a:spLocks/>
                </p:cNvSpPr>
                <p:nvPr/>
              </p:nvSpPr>
              <p:spPr bwMode="auto">
                <a:xfrm>
                  <a:off x="4106" y="2027"/>
                  <a:ext cx="18" cy="12"/>
                </a:xfrm>
                <a:custGeom>
                  <a:avLst/>
                  <a:gdLst>
                    <a:gd name="T0" fmla="*/ 18 w 18"/>
                    <a:gd name="T1" fmla="*/ 6 h 12"/>
                    <a:gd name="T2" fmla="*/ 0 w 18"/>
                    <a:gd name="T3" fmla="*/ 0 h 12"/>
                    <a:gd name="T4" fmla="*/ 0 w 18"/>
                    <a:gd name="T5" fmla="*/ 6 h 12"/>
                    <a:gd name="T6" fmla="*/ 18 w 18"/>
                    <a:gd name="T7" fmla="*/ 12 h 12"/>
                    <a:gd name="T8" fmla="*/ 18 w 18"/>
                    <a:gd name="T9" fmla="*/ 6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18" y="6"/>
                      </a:moveTo>
                      <a:lnTo>
                        <a:pt x="0" y="0"/>
                      </a:lnTo>
                      <a:lnTo>
                        <a:pt x="0" y="6"/>
                      </a:lnTo>
                      <a:lnTo>
                        <a:pt x="18" y="12"/>
                      </a:lnTo>
                      <a:lnTo>
                        <a:pt x="18" y="6"/>
                      </a:lnTo>
                      <a:close/>
                    </a:path>
                  </a:pathLst>
                </a:custGeom>
                <a:solidFill>
                  <a:srgbClr val="FA8086"/>
                </a:solidFill>
                <a:ln w="9525">
                  <a:noFill/>
                  <a:round/>
                  <a:headEnd/>
                  <a:tailEnd/>
                </a:ln>
              </p:spPr>
              <p:txBody>
                <a:bodyPr tIns="91440" bIns="91440"/>
                <a:lstStyle/>
                <a:p>
                  <a:endParaRPr lang="en-US"/>
                </a:p>
              </p:txBody>
            </p:sp>
            <p:sp>
              <p:nvSpPr>
                <p:cNvPr id="12973" name="Line 820"/>
                <p:cNvSpPr>
                  <a:spLocks noChangeShapeType="1"/>
                </p:cNvSpPr>
                <p:nvPr/>
              </p:nvSpPr>
              <p:spPr bwMode="auto">
                <a:xfrm>
                  <a:off x="4100" y="2027"/>
                  <a:ext cx="6" cy="1"/>
                </a:xfrm>
                <a:prstGeom prst="line">
                  <a:avLst/>
                </a:prstGeom>
                <a:noFill/>
                <a:ln w="19050">
                  <a:solidFill>
                    <a:srgbClr val="FA8086"/>
                  </a:solidFill>
                  <a:round/>
                  <a:headEnd/>
                  <a:tailEnd/>
                </a:ln>
              </p:spPr>
              <p:txBody>
                <a:bodyPr tIns="91440" bIns="91440"/>
                <a:lstStyle/>
                <a:p>
                  <a:endParaRPr lang="en-US"/>
                </a:p>
              </p:txBody>
            </p:sp>
            <p:sp>
              <p:nvSpPr>
                <p:cNvPr id="12974" name="Freeform 821"/>
                <p:cNvSpPr>
                  <a:spLocks/>
                </p:cNvSpPr>
                <p:nvPr/>
              </p:nvSpPr>
              <p:spPr bwMode="auto">
                <a:xfrm>
                  <a:off x="4172" y="307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2975" name="Freeform 822"/>
                <p:cNvSpPr>
                  <a:spLocks/>
                </p:cNvSpPr>
                <p:nvPr/>
              </p:nvSpPr>
              <p:spPr bwMode="auto">
                <a:xfrm>
                  <a:off x="4172" y="3071"/>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976" name="Freeform 823"/>
                <p:cNvSpPr>
                  <a:spLocks/>
                </p:cNvSpPr>
                <p:nvPr/>
              </p:nvSpPr>
              <p:spPr bwMode="auto">
                <a:xfrm>
                  <a:off x="4160" y="305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6"/>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2977" name="Freeform 824"/>
                <p:cNvSpPr>
                  <a:spLocks/>
                </p:cNvSpPr>
                <p:nvPr/>
              </p:nvSpPr>
              <p:spPr bwMode="auto">
                <a:xfrm>
                  <a:off x="4160" y="3059"/>
                  <a:ext cx="18" cy="18"/>
                </a:xfrm>
                <a:custGeom>
                  <a:avLst/>
                  <a:gdLst>
                    <a:gd name="T0" fmla="*/ 18 w 18"/>
                    <a:gd name="T1" fmla="*/ 6 h 18"/>
                    <a:gd name="T2" fmla="*/ 18 w 18"/>
                    <a:gd name="T3" fmla="*/ 0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8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6"/>
                      </a:lnTo>
                      <a:lnTo>
                        <a:pt x="6" y="12"/>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978" name="Freeform 825"/>
                <p:cNvSpPr>
                  <a:spLocks/>
                </p:cNvSpPr>
                <p:nvPr/>
              </p:nvSpPr>
              <p:spPr bwMode="auto">
                <a:xfrm>
                  <a:off x="4154" y="3041"/>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2" y="6"/>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2979" name="Freeform 826"/>
                <p:cNvSpPr>
                  <a:spLocks/>
                </p:cNvSpPr>
                <p:nvPr/>
              </p:nvSpPr>
              <p:spPr bwMode="auto">
                <a:xfrm>
                  <a:off x="4154" y="3041"/>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2" y="6"/>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2980" name="Freeform 827"/>
                <p:cNvSpPr>
                  <a:spLocks/>
                </p:cNvSpPr>
                <p:nvPr/>
              </p:nvSpPr>
              <p:spPr bwMode="auto">
                <a:xfrm>
                  <a:off x="4142" y="30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0" y="18"/>
                      </a:lnTo>
                      <a:lnTo>
                        <a:pt x="6" y="18"/>
                      </a:lnTo>
                      <a:lnTo>
                        <a:pt x="12" y="18"/>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2981" name="Freeform 828"/>
                <p:cNvSpPr>
                  <a:spLocks/>
                </p:cNvSpPr>
                <p:nvPr/>
              </p:nvSpPr>
              <p:spPr bwMode="auto">
                <a:xfrm>
                  <a:off x="4142" y="30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0" y="18"/>
                      </a:lnTo>
                      <a:lnTo>
                        <a:pt x="6" y="18"/>
                      </a:lnTo>
                      <a:lnTo>
                        <a:pt x="12" y="18"/>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2982" name="Freeform 829"/>
                <p:cNvSpPr>
                  <a:spLocks/>
                </p:cNvSpPr>
                <p:nvPr/>
              </p:nvSpPr>
              <p:spPr bwMode="auto">
                <a:xfrm>
                  <a:off x="4130" y="301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2983" name="Freeform 830"/>
                <p:cNvSpPr>
                  <a:spLocks/>
                </p:cNvSpPr>
                <p:nvPr/>
              </p:nvSpPr>
              <p:spPr bwMode="auto">
                <a:xfrm>
                  <a:off x="4130" y="301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2984" name="Freeform 831"/>
                <p:cNvSpPr>
                  <a:spLocks/>
                </p:cNvSpPr>
                <p:nvPr/>
              </p:nvSpPr>
              <p:spPr bwMode="auto">
                <a:xfrm>
                  <a:off x="4202" y="3053"/>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0"/>
                      </a:lnTo>
                      <a:lnTo>
                        <a:pt x="0" y="6"/>
                      </a:lnTo>
                      <a:lnTo>
                        <a:pt x="0" y="12"/>
                      </a:lnTo>
                      <a:lnTo>
                        <a:pt x="0" y="18"/>
                      </a:lnTo>
                      <a:lnTo>
                        <a:pt x="6" y="18"/>
                      </a:lnTo>
                      <a:lnTo>
                        <a:pt x="12" y="18"/>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2985" name="Freeform 832"/>
                <p:cNvSpPr>
                  <a:spLocks/>
                </p:cNvSpPr>
                <p:nvPr/>
              </p:nvSpPr>
              <p:spPr bwMode="auto">
                <a:xfrm>
                  <a:off x="4202" y="3053"/>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0"/>
                      </a:lnTo>
                      <a:lnTo>
                        <a:pt x="0" y="6"/>
                      </a:lnTo>
                      <a:lnTo>
                        <a:pt x="0" y="12"/>
                      </a:lnTo>
                      <a:lnTo>
                        <a:pt x="0" y="18"/>
                      </a:lnTo>
                      <a:lnTo>
                        <a:pt x="6" y="18"/>
                      </a:lnTo>
                      <a:lnTo>
                        <a:pt x="12" y="18"/>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2986" name="Freeform 833"/>
                <p:cNvSpPr>
                  <a:spLocks/>
                </p:cNvSpPr>
                <p:nvPr/>
              </p:nvSpPr>
              <p:spPr bwMode="auto">
                <a:xfrm>
                  <a:off x="4214" y="304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2987" name="Freeform 834"/>
                <p:cNvSpPr>
                  <a:spLocks/>
                </p:cNvSpPr>
                <p:nvPr/>
              </p:nvSpPr>
              <p:spPr bwMode="auto">
                <a:xfrm>
                  <a:off x="4214" y="304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2988" name="Freeform 835"/>
                <p:cNvSpPr>
                  <a:spLocks/>
                </p:cNvSpPr>
                <p:nvPr/>
              </p:nvSpPr>
              <p:spPr bwMode="auto">
                <a:xfrm>
                  <a:off x="4232" y="302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2989" name="Freeform 836"/>
                <p:cNvSpPr>
                  <a:spLocks/>
                </p:cNvSpPr>
                <p:nvPr/>
              </p:nvSpPr>
              <p:spPr bwMode="auto">
                <a:xfrm>
                  <a:off x="4232" y="3029"/>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2 h 18"/>
                    <a:gd name="T20" fmla="*/ 0 w 18"/>
                    <a:gd name="T21" fmla="*/ 18 h 18"/>
                    <a:gd name="T22" fmla="*/ 6 w 18"/>
                    <a:gd name="T23" fmla="*/ 18 h 18"/>
                    <a:gd name="T24" fmla="*/ 6 w 18"/>
                    <a:gd name="T25" fmla="*/ 18 h 18"/>
                    <a:gd name="T26" fmla="*/ 12 w 18"/>
                    <a:gd name="T27" fmla="*/ 18 h 18"/>
                    <a:gd name="T28" fmla="*/ 12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2990" name="Freeform 837"/>
                <p:cNvSpPr>
                  <a:spLocks/>
                </p:cNvSpPr>
                <p:nvPr/>
              </p:nvSpPr>
              <p:spPr bwMode="auto">
                <a:xfrm>
                  <a:off x="4244" y="302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2991" name="Freeform 838"/>
                <p:cNvSpPr>
                  <a:spLocks/>
                </p:cNvSpPr>
                <p:nvPr/>
              </p:nvSpPr>
              <p:spPr bwMode="auto">
                <a:xfrm>
                  <a:off x="4244" y="3023"/>
                  <a:ext cx="18" cy="12"/>
                </a:xfrm>
                <a:custGeom>
                  <a:avLst/>
                  <a:gdLst>
                    <a:gd name="T0" fmla="*/ 18 w 18"/>
                    <a:gd name="T1" fmla="*/ 6 h 12"/>
                    <a:gd name="T2" fmla="*/ 18 w 18"/>
                    <a:gd name="T3" fmla="*/ 0 h 12"/>
                    <a:gd name="T4" fmla="*/ 18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992" name="Freeform 839"/>
                <p:cNvSpPr>
                  <a:spLocks/>
                </p:cNvSpPr>
                <p:nvPr/>
              </p:nvSpPr>
              <p:spPr bwMode="auto">
                <a:xfrm>
                  <a:off x="4262" y="301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2993" name="Freeform 840"/>
                <p:cNvSpPr>
                  <a:spLocks/>
                </p:cNvSpPr>
                <p:nvPr/>
              </p:nvSpPr>
              <p:spPr bwMode="auto">
                <a:xfrm>
                  <a:off x="4262" y="301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994" name="Freeform 841"/>
                <p:cNvSpPr>
                  <a:spLocks/>
                </p:cNvSpPr>
                <p:nvPr/>
              </p:nvSpPr>
              <p:spPr bwMode="auto">
                <a:xfrm>
                  <a:off x="4274" y="2999"/>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2995" name="Freeform 842"/>
                <p:cNvSpPr>
                  <a:spLocks/>
                </p:cNvSpPr>
                <p:nvPr/>
              </p:nvSpPr>
              <p:spPr bwMode="auto">
                <a:xfrm>
                  <a:off x="4274" y="2999"/>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996" name="Freeform 843"/>
                <p:cNvSpPr>
                  <a:spLocks/>
                </p:cNvSpPr>
                <p:nvPr/>
              </p:nvSpPr>
              <p:spPr bwMode="auto">
                <a:xfrm>
                  <a:off x="4292" y="298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2997" name="Freeform 844"/>
                <p:cNvSpPr>
                  <a:spLocks/>
                </p:cNvSpPr>
                <p:nvPr/>
              </p:nvSpPr>
              <p:spPr bwMode="auto">
                <a:xfrm>
                  <a:off x="4292" y="2987"/>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2998" name="Freeform 845"/>
                <p:cNvSpPr>
                  <a:spLocks/>
                </p:cNvSpPr>
                <p:nvPr/>
              </p:nvSpPr>
              <p:spPr bwMode="auto">
                <a:xfrm>
                  <a:off x="4304" y="297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2999" name="Freeform 846"/>
                <p:cNvSpPr>
                  <a:spLocks/>
                </p:cNvSpPr>
                <p:nvPr/>
              </p:nvSpPr>
              <p:spPr bwMode="auto">
                <a:xfrm>
                  <a:off x="4304" y="297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000" name="Freeform 847"/>
                <p:cNvSpPr>
                  <a:spLocks/>
                </p:cNvSpPr>
                <p:nvPr/>
              </p:nvSpPr>
              <p:spPr bwMode="auto">
                <a:xfrm>
                  <a:off x="4322"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001" name="Freeform 848"/>
                <p:cNvSpPr>
                  <a:spLocks/>
                </p:cNvSpPr>
                <p:nvPr/>
              </p:nvSpPr>
              <p:spPr bwMode="auto">
                <a:xfrm>
                  <a:off x="4322" y="2969"/>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2"/>
                      </a:lnTo>
                      <a:lnTo>
                        <a:pt x="6"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002" name="Freeform 849"/>
                <p:cNvSpPr>
                  <a:spLocks/>
                </p:cNvSpPr>
                <p:nvPr/>
              </p:nvSpPr>
              <p:spPr bwMode="auto">
                <a:xfrm>
                  <a:off x="4340"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003" name="Freeform 850"/>
                <p:cNvSpPr>
                  <a:spLocks/>
                </p:cNvSpPr>
                <p:nvPr/>
              </p:nvSpPr>
              <p:spPr bwMode="auto">
                <a:xfrm>
                  <a:off x="4340" y="29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0 w 18"/>
                    <a:gd name="T21" fmla="*/ 12 h 18"/>
                    <a:gd name="T22" fmla="*/ 6 w 18"/>
                    <a:gd name="T23" fmla="*/ 18 h 18"/>
                    <a:gd name="T24" fmla="*/ 6 w 18"/>
                    <a:gd name="T25" fmla="*/ 18 h 18"/>
                    <a:gd name="T26" fmla="*/ 12 w 18"/>
                    <a:gd name="T27" fmla="*/ 18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004" name="Freeform 851"/>
                <p:cNvSpPr>
                  <a:spLocks/>
                </p:cNvSpPr>
                <p:nvPr/>
              </p:nvSpPr>
              <p:spPr bwMode="auto">
                <a:xfrm>
                  <a:off x="4328" y="293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005" name="Freeform 852"/>
                <p:cNvSpPr>
                  <a:spLocks/>
                </p:cNvSpPr>
                <p:nvPr/>
              </p:nvSpPr>
              <p:spPr bwMode="auto">
                <a:xfrm>
                  <a:off x="4328" y="293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12" y="0"/>
                      </a:lnTo>
                      <a:lnTo>
                        <a:pt x="6" y="0"/>
                      </a:lnTo>
                      <a:lnTo>
                        <a:pt x="0"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006" name="Freeform 853"/>
                <p:cNvSpPr>
                  <a:spLocks/>
                </p:cNvSpPr>
                <p:nvPr/>
              </p:nvSpPr>
              <p:spPr bwMode="auto">
                <a:xfrm>
                  <a:off x="4316" y="2927"/>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007" name="Freeform 854"/>
                <p:cNvSpPr>
                  <a:spLocks/>
                </p:cNvSpPr>
                <p:nvPr/>
              </p:nvSpPr>
              <p:spPr bwMode="auto">
                <a:xfrm>
                  <a:off x="4316" y="2927"/>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008" name="Freeform 855"/>
                <p:cNvSpPr>
                  <a:spLocks/>
                </p:cNvSpPr>
                <p:nvPr/>
              </p:nvSpPr>
              <p:spPr bwMode="auto">
                <a:xfrm>
                  <a:off x="4304" y="291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009" name="Freeform 856"/>
                <p:cNvSpPr>
                  <a:spLocks/>
                </p:cNvSpPr>
                <p:nvPr/>
              </p:nvSpPr>
              <p:spPr bwMode="auto">
                <a:xfrm>
                  <a:off x="4304" y="2915"/>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010" name="Freeform 857"/>
                <p:cNvSpPr>
                  <a:spLocks/>
                </p:cNvSpPr>
                <p:nvPr/>
              </p:nvSpPr>
              <p:spPr bwMode="auto">
                <a:xfrm>
                  <a:off x="4292" y="290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011" name="Freeform 858"/>
                <p:cNvSpPr>
                  <a:spLocks/>
                </p:cNvSpPr>
                <p:nvPr/>
              </p:nvSpPr>
              <p:spPr bwMode="auto">
                <a:xfrm>
                  <a:off x="4292" y="2903"/>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0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0" y="6"/>
                      </a:lnTo>
                      <a:lnTo>
                        <a:pt x="0" y="12"/>
                      </a:lnTo>
                      <a:lnTo>
                        <a:pt x="6" y="12"/>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012" name="Freeform 859"/>
                <p:cNvSpPr>
                  <a:spLocks/>
                </p:cNvSpPr>
                <p:nvPr/>
              </p:nvSpPr>
              <p:spPr bwMode="auto">
                <a:xfrm>
                  <a:off x="4280" y="288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6"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013" name="Freeform 860"/>
                <p:cNvSpPr>
                  <a:spLocks/>
                </p:cNvSpPr>
                <p:nvPr/>
              </p:nvSpPr>
              <p:spPr bwMode="auto">
                <a:xfrm>
                  <a:off x="4280" y="2885"/>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6"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014" name="Freeform 861"/>
                <p:cNvSpPr>
                  <a:spLocks/>
                </p:cNvSpPr>
                <p:nvPr/>
              </p:nvSpPr>
              <p:spPr bwMode="auto">
                <a:xfrm>
                  <a:off x="4118" y="3005"/>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0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015" name="Freeform 862"/>
                <p:cNvSpPr>
                  <a:spLocks/>
                </p:cNvSpPr>
                <p:nvPr/>
              </p:nvSpPr>
              <p:spPr bwMode="auto">
                <a:xfrm>
                  <a:off x="4118" y="3005"/>
                  <a:ext cx="18" cy="12"/>
                </a:xfrm>
                <a:custGeom>
                  <a:avLst/>
                  <a:gdLst>
                    <a:gd name="T0" fmla="*/ 18 w 18"/>
                    <a:gd name="T1" fmla="*/ 6 h 12"/>
                    <a:gd name="T2" fmla="*/ 18 w 18"/>
                    <a:gd name="T3" fmla="*/ 0 h 12"/>
                    <a:gd name="T4" fmla="*/ 12 w 18"/>
                    <a:gd name="T5" fmla="*/ 0 h 12"/>
                    <a:gd name="T6" fmla="*/ 6 w 18"/>
                    <a:gd name="T7" fmla="*/ 0 h 12"/>
                    <a:gd name="T8" fmla="*/ 6 w 18"/>
                    <a:gd name="T9" fmla="*/ 0 h 12"/>
                    <a:gd name="T10" fmla="*/ 0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016" name="Freeform 863"/>
                <p:cNvSpPr>
                  <a:spLocks/>
                </p:cNvSpPr>
                <p:nvPr/>
              </p:nvSpPr>
              <p:spPr bwMode="auto">
                <a:xfrm>
                  <a:off x="4142" y="2981"/>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017" name="Freeform 864"/>
                <p:cNvSpPr>
                  <a:spLocks/>
                </p:cNvSpPr>
                <p:nvPr/>
              </p:nvSpPr>
              <p:spPr bwMode="auto">
                <a:xfrm>
                  <a:off x="4142" y="2981"/>
                  <a:ext cx="18" cy="18"/>
                </a:xfrm>
                <a:custGeom>
                  <a:avLst/>
                  <a:gdLst>
                    <a:gd name="T0" fmla="*/ 18 w 18"/>
                    <a:gd name="T1" fmla="*/ 12 h 18"/>
                    <a:gd name="T2" fmla="*/ 18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6" y="0"/>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018" name="Freeform 865"/>
                <p:cNvSpPr>
                  <a:spLocks/>
                </p:cNvSpPr>
                <p:nvPr/>
              </p:nvSpPr>
              <p:spPr bwMode="auto">
                <a:xfrm>
                  <a:off x="4184" y="3065"/>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18" y="6"/>
                      </a:lnTo>
                      <a:lnTo>
                        <a:pt x="18" y="0"/>
                      </a:lnTo>
                      <a:lnTo>
                        <a:pt x="12" y="0"/>
                      </a:lnTo>
                      <a:lnTo>
                        <a:pt x="6" y="0"/>
                      </a:lnTo>
                      <a:lnTo>
                        <a:pt x="6" y="6"/>
                      </a:lnTo>
                      <a:lnTo>
                        <a:pt x="0" y="6"/>
                      </a:lnTo>
                      <a:lnTo>
                        <a:pt x="6" y="12"/>
                      </a:lnTo>
                      <a:lnTo>
                        <a:pt x="6" y="18"/>
                      </a:lnTo>
                      <a:lnTo>
                        <a:pt x="12" y="18"/>
                      </a:lnTo>
                      <a:lnTo>
                        <a:pt x="18" y="18"/>
                      </a:lnTo>
                      <a:lnTo>
                        <a:pt x="18" y="12"/>
                      </a:lnTo>
                      <a:lnTo>
                        <a:pt x="24" y="6"/>
                      </a:lnTo>
                      <a:close/>
                    </a:path>
                  </a:pathLst>
                </a:custGeom>
                <a:solidFill>
                  <a:srgbClr val="FFFF4B"/>
                </a:solidFill>
                <a:ln w="9525">
                  <a:noFill/>
                  <a:round/>
                  <a:headEnd/>
                  <a:tailEnd/>
                </a:ln>
              </p:spPr>
              <p:txBody>
                <a:bodyPr tIns="91440" bIns="91440"/>
                <a:lstStyle/>
                <a:p>
                  <a:endParaRPr lang="en-US"/>
                </a:p>
              </p:txBody>
            </p:sp>
            <p:sp>
              <p:nvSpPr>
                <p:cNvPr id="13019" name="Freeform 866"/>
                <p:cNvSpPr>
                  <a:spLocks/>
                </p:cNvSpPr>
                <p:nvPr/>
              </p:nvSpPr>
              <p:spPr bwMode="auto">
                <a:xfrm>
                  <a:off x="4184" y="3065"/>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18" y="6"/>
                      </a:lnTo>
                      <a:lnTo>
                        <a:pt x="18" y="0"/>
                      </a:lnTo>
                      <a:lnTo>
                        <a:pt x="12" y="0"/>
                      </a:lnTo>
                      <a:lnTo>
                        <a:pt x="6" y="0"/>
                      </a:lnTo>
                      <a:lnTo>
                        <a:pt x="6" y="6"/>
                      </a:lnTo>
                      <a:lnTo>
                        <a:pt x="0" y="6"/>
                      </a:lnTo>
                      <a:lnTo>
                        <a:pt x="6" y="12"/>
                      </a:lnTo>
                      <a:lnTo>
                        <a:pt x="6" y="18"/>
                      </a:lnTo>
                      <a:lnTo>
                        <a:pt x="12" y="18"/>
                      </a:lnTo>
                      <a:lnTo>
                        <a:pt x="18" y="18"/>
                      </a:lnTo>
                      <a:lnTo>
                        <a:pt x="18" y="12"/>
                      </a:lnTo>
                      <a:lnTo>
                        <a:pt x="24" y="6"/>
                      </a:lnTo>
                    </a:path>
                  </a:pathLst>
                </a:custGeom>
                <a:noFill/>
                <a:ln w="9525">
                  <a:solidFill>
                    <a:srgbClr val="000000"/>
                  </a:solidFill>
                  <a:round/>
                  <a:headEnd/>
                  <a:tailEnd/>
                </a:ln>
              </p:spPr>
              <p:txBody>
                <a:bodyPr tIns="91440" bIns="91440"/>
                <a:lstStyle/>
                <a:p>
                  <a:endParaRPr lang="en-US"/>
                </a:p>
              </p:txBody>
            </p:sp>
            <p:sp>
              <p:nvSpPr>
                <p:cNvPr id="13020" name="Freeform 867"/>
                <p:cNvSpPr>
                  <a:spLocks/>
                </p:cNvSpPr>
                <p:nvPr/>
              </p:nvSpPr>
              <p:spPr bwMode="auto">
                <a:xfrm>
                  <a:off x="4130" y="2993"/>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2" y="6"/>
                      </a:lnTo>
                      <a:lnTo>
                        <a:pt x="6" y="0"/>
                      </a:lnTo>
                      <a:lnTo>
                        <a:pt x="0" y="6"/>
                      </a:lnTo>
                      <a:lnTo>
                        <a:pt x="0" y="12"/>
                      </a:lnTo>
                      <a:lnTo>
                        <a:pt x="0" y="18"/>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021" name="Freeform 868"/>
                <p:cNvSpPr>
                  <a:spLocks/>
                </p:cNvSpPr>
                <p:nvPr/>
              </p:nvSpPr>
              <p:spPr bwMode="auto">
                <a:xfrm>
                  <a:off x="4130" y="2993"/>
                  <a:ext cx="18" cy="18"/>
                </a:xfrm>
                <a:custGeom>
                  <a:avLst/>
                  <a:gdLst>
                    <a:gd name="T0" fmla="*/ 18 w 18"/>
                    <a:gd name="T1" fmla="*/ 12 h 18"/>
                    <a:gd name="T2" fmla="*/ 12 w 18"/>
                    <a:gd name="T3" fmla="*/ 6 h 18"/>
                    <a:gd name="T4" fmla="*/ 12 w 18"/>
                    <a:gd name="T5" fmla="*/ 6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2" y="6"/>
                      </a:lnTo>
                      <a:lnTo>
                        <a:pt x="6" y="0"/>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022" name="Freeform 869"/>
                <p:cNvSpPr>
                  <a:spLocks/>
                </p:cNvSpPr>
                <p:nvPr/>
              </p:nvSpPr>
              <p:spPr bwMode="auto">
                <a:xfrm>
                  <a:off x="4154" y="296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6"/>
                      </a:lnTo>
                      <a:lnTo>
                        <a:pt x="12" y="0"/>
                      </a:lnTo>
                      <a:lnTo>
                        <a:pt x="6" y="6"/>
                      </a:lnTo>
                      <a:lnTo>
                        <a:pt x="0" y="6"/>
                      </a:lnTo>
                      <a:lnTo>
                        <a:pt x="0" y="12"/>
                      </a:lnTo>
                      <a:lnTo>
                        <a:pt x="0" y="18"/>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023" name="Freeform 870"/>
                <p:cNvSpPr>
                  <a:spLocks/>
                </p:cNvSpPr>
                <p:nvPr/>
              </p:nvSpPr>
              <p:spPr bwMode="auto">
                <a:xfrm>
                  <a:off x="4154" y="2969"/>
                  <a:ext cx="18" cy="18"/>
                </a:xfrm>
                <a:custGeom>
                  <a:avLst/>
                  <a:gdLst>
                    <a:gd name="T0" fmla="*/ 18 w 18"/>
                    <a:gd name="T1" fmla="*/ 12 h 18"/>
                    <a:gd name="T2" fmla="*/ 18 w 18"/>
                    <a:gd name="T3" fmla="*/ 6 h 18"/>
                    <a:gd name="T4" fmla="*/ 12 w 18"/>
                    <a:gd name="T5" fmla="*/ 6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6"/>
                      </a:lnTo>
                      <a:lnTo>
                        <a:pt x="12" y="0"/>
                      </a:lnTo>
                      <a:lnTo>
                        <a:pt x="6" y="6"/>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024" name="Freeform 871"/>
                <p:cNvSpPr>
                  <a:spLocks/>
                </p:cNvSpPr>
                <p:nvPr/>
              </p:nvSpPr>
              <p:spPr bwMode="auto">
                <a:xfrm>
                  <a:off x="4166" y="295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6"/>
                      </a:lnTo>
                      <a:lnTo>
                        <a:pt x="0"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025" name="Freeform 872"/>
                <p:cNvSpPr>
                  <a:spLocks/>
                </p:cNvSpPr>
                <p:nvPr/>
              </p:nvSpPr>
              <p:spPr bwMode="auto">
                <a:xfrm>
                  <a:off x="4166" y="2957"/>
                  <a:ext cx="18" cy="18"/>
                </a:xfrm>
                <a:custGeom>
                  <a:avLst/>
                  <a:gdLst>
                    <a:gd name="T0" fmla="*/ 18 w 18"/>
                    <a:gd name="T1" fmla="*/ 12 h 18"/>
                    <a:gd name="T2" fmla="*/ 18 w 18"/>
                    <a:gd name="T3" fmla="*/ 6 h 18"/>
                    <a:gd name="T4" fmla="*/ 18 w 18"/>
                    <a:gd name="T5" fmla="*/ 6 h 18"/>
                    <a:gd name="T6" fmla="*/ 12 w 18"/>
                    <a:gd name="T7" fmla="*/ 0 h 18"/>
                    <a:gd name="T8" fmla="*/ 12 w 18"/>
                    <a:gd name="T9" fmla="*/ 0 h 18"/>
                    <a:gd name="T10" fmla="*/ 6 w 18"/>
                    <a:gd name="T11" fmla="*/ 6 h 18"/>
                    <a:gd name="T12" fmla="*/ 6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6"/>
                      </a:lnTo>
                      <a:lnTo>
                        <a:pt x="0"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026" name="Freeform 873"/>
                <p:cNvSpPr>
                  <a:spLocks/>
                </p:cNvSpPr>
                <p:nvPr/>
              </p:nvSpPr>
              <p:spPr bwMode="auto">
                <a:xfrm>
                  <a:off x="4184" y="2945"/>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027" name="Freeform 874"/>
                <p:cNvSpPr>
                  <a:spLocks/>
                </p:cNvSpPr>
                <p:nvPr/>
              </p:nvSpPr>
              <p:spPr bwMode="auto">
                <a:xfrm>
                  <a:off x="4184" y="2945"/>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0" y="18"/>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028" name="Freeform 875"/>
                <p:cNvSpPr>
                  <a:spLocks/>
                </p:cNvSpPr>
                <p:nvPr/>
              </p:nvSpPr>
              <p:spPr bwMode="auto">
                <a:xfrm>
                  <a:off x="4196" y="2933"/>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6"/>
                      </a:lnTo>
                      <a:lnTo>
                        <a:pt x="0" y="6"/>
                      </a:lnTo>
                      <a:lnTo>
                        <a:pt x="0" y="12"/>
                      </a:lnTo>
                      <a:lnTo>
                        <a:pt x="0" y="18"/>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029" name="Freeform 876"/>
                <p:cNvSpPr>
                  <a:spLocks/>
                </p:cNvSpPr>
                <p:nvPr/>
              </p:nvSpPr>
              <p:spPr bwMode="auto">
                <a:xfrm>
                  <a:off x="4196" y="2933"/>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6 h 18"/>
                    <a:gd name="T12" fmla="*/ 0 w 18"/>
                    <a:gd name="T13" fmla="*/ 6 h 18"/>
                    <a:gd name="T14" fmla="*/ 0 w 18"/>
                    <a:gd name="T15" fmla="*/ 12 h 18"/>
                    <a:gd name="T16" fmla="*/ 0 w 18"/>
                    <a:gd name="T17" fmla="*/ 12 h 18"/>
                    <a:gd name="T18" fmla="*/ 0 w 18"/>
                    <a:gd name="T19" fmla="*/ 18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6"/>
                      </a:lnTo>
                      <a:lnTo>
                        <a:pt x="0" y="6"/>
                      </a:lnTo>
                      <a:lnTo>
                        <a:pt x="0" y="12"/>
                      </a:lnTo>
                      <a:lnTo>
                        <a:pt x="0" y="18"/>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030" name="Freeform 877"/>
                <p:cNvSpPr>
                  <a:spLocks/>
                </p:cNvSpPr>
                <p:nvPr/>
              </p:nvSpPr>
              <p:spPr bwMode="auto">
                <a:xfrm>
                  <a:off x="4208" y="292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8" y="0"/>
                      </a:lnTo>
                      <a:lnTo>
                        <a:pt x="12" y="0"/>
                      </a:lnTo>
                      <a:lnTo>
                        <a:pt x="6" y="0"/>
                      </a:lnTo>
                      <a:lnTo>
                        <a:pt x="6" y="6"/>
                      </a:lnTo>
                      <a:lnTo>
                        <a:pt x="0" y="12"/>
                      </a:lnTo>
                      <a:lnTo>
                        <a:pt x="6" y="12"/>
                      </a:lnTo>
                      <a:lnTo>
                        <a:pt x="6" y="18"/>
                      </a:lnTo>
                      <a:lnTo>
                        <a:pt x="12" y="18"/>
                      </a:lnTo>
                      <a:lnTo>
                        <a:pt x="18" y="18"/>
                      </a:lnTo>
                      <a:lnTo>
                        <a:pt x="18" y="12"/>
                      </a:lnTo>
                      <a:close/>
                    </a:path>
                  </a:pathLst>
                </a:custGeom>
                <a:solidFill>
                  <a:srgbClr val="FFFF4B"/>
                </a:solidFill>
                <a:ln w="9525">
                  <a:noFill/>
                  <a:round/>
                  <a:headEnd/>
                  <a:tailEnd/>
                </a:ln>
              </p:spPr>
              <p:txBody>
                <a:bodyPr tIns="91440" bIns="91440"/>
                <a:lstStyle/>
                <a:p>
                  <a:endParaRPr lang="en-US"/>
                </a:p>
              </p:txBody>
            </p:sp>
            <p:sp>
              <p:nvSpPr>
                <p:cNvPr id="13031" name="Freeform 878"/>
                <p:cNvSpPr>
                  <a:spLocks/>
                </p:cNvSpPr>
                <p:nvPr/>
              </p:nvSpPr>
              <p:spPr bwMode="auto">
                <a:xfrm>
                  <a:off x="4208" y="2921"/>
                  <a:ext cx="18" cy="18"/>
                </a:xfrm>
                <a:custGeom>
                  <a:avLst/>
                  <a:gdLst>
                    <a:gd name="T0" fmla="*/ 18 w 18"/>
                    <a:gd name="T1" fmla="*/ 12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8" y="0"/>
                      </a:lnTo>
                      <a:lnTo>
                        <a:pt x="12" y="0"/>
                      </a:lnTo>
                      <a:lnTo>
                        <a:pt x="6" y="0"/>
                      </a:lnTo>
                      <a:lnTo>
                        <a:pt x="6" y="6"/>
                      </a:lnTo>
                      <a:lnTo>
                        <a:pt x="0" y="12"/>
                      </a:lnTo>
                      <a:lnTo>
                        <a:pt x="6" y="12"/>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3032" name="Freeform 879"/>
                <p:cNvSpPr>
                  <a:spLocks/>
                </p:cNvSpPr>
                <p:nvPr/>
              </p:nvSpPr>
              <p:spPr bwMode="auto">
                <a:xfrm>
                  <a:off x="4226" y="290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033" name="Freeform 880"/>
                <p:cNvSpPr>
                  <a:spLocks/>
                </p:cNvSpPr>
                <p:nvPr/>
              </p:nvSpPr>
              <p:spPr bwMode="auto">
                <a:xfrm>
                  <a:off x="4226" y="290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034" name="Freeform 881"/>
                <p:cNvSpPr>
                  <a:spLocks/>
                </p:cNvSpPr>
                <p:nvPr/>
              </p:nvSpPr>
              <p:spPr bwMode="auto">
                <a:xfrm>
                  <a:off x="4238" y="2897"/>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4B"/>
                </a:solidFill>
                <a:ln w="9525">
                  <a:noFill/>
                  <a:round/>
                  <a:headEnd/>
                  <a:tailEnd/>
                </a:ln>
              </p:spPr>
              <p:txBody>
                <a:bodyPr tIns="91440" bIns="91440"/>
                <a:lstStyle/>
                <a:p>
                  <a:endParaRPr lang="en-US"/>
                </a:p>
              </p:txBody>
            </p:sp>
            <p:sp>
              <p:nvSpPr>
                <p:cNvPr id="13035" name="Freeform 882"/>
                <p:cNvSpPr>
                  <a:spLocks/>
                </p:cNvSpPr>
                <p:nvPr/>
              </p:nvSpPr>
              <p:spPr bwMode="auto">
                <a:xfrm>
                  <a:off x="4238" y="2897"/>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3036" name="Freeform 883"/>
                <p:cNvSpPr>
                  <a:spLocks/>
                </p:cNvSpPr>
                <p:nvPr/>
              </p:nvSpPr>
              <p:spPr bwMode="auto">
                <a:xfrm>
                  <a:off x="4250"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037" name="Freeform 884"/>
                <p:cNvSpPr>
                  <a:spLocks/>
                </p:cNvSpPr>
                <p:nvPr/>
              </p:nvSpPr>
              <p:spPr bwMode="auto">
                <a:xfrm>
                  <a:off x="4250" y="2885"/>
                  <a:ext cx="18" cy="18"/>
                </a:xfrm>
                <a:custGeom>
                  <a:avLst/>
                  <a:gdLst>
                    <a:gd name="T0" fmla="*/ 18 w 18"/>
                    <a:gd name="T1" fmla="*/ 6 h 18"/>
                    <a:gd name="T2" fmla="*/ 18 w 18"/>
                    <a:gd name="T3" fmla="*/ 6 h 18"/>
                    <a:gd name="T4" fmla="*/ 18 w 18"/>
                    <a:gd name="T5" fmla="*/ 0 h 18"/>
                    <a:gd name="T6" fmla="*/ 12 w 18"/>
                    <a:gd name="T7" fmla="*/ 0 h 18"/>
                    <a:gd name="T8" fmla="*/ 12 w 18"/>
                    <a:gd name="T9" fmla="*/ 0 h 18"/>
                    <a:gd name="T10" fmla="*/ 6 w 18"/>
                    <a:gd name="T11" fmla="*/ 0 h 18"/>
                    <a:gd name="T12" fmla="*/ 6 w 18"/>
                    <a:gd name="T13" fmla="*/ 6 h 18"/>
                    <a:gd name="T14" fmla="*/ 0 w 18"/>
                    <a:gd name="T15" fmla="*/ 12 h 18"/>
                    <a:gd name="T16" fmla="*/ 0 w 18"/>
                    <a:gd name="T17" fmla="*/ 12 h 18"/>
                    <a:gd name="T18" fmla="*/ 6 w 18"/>
                    <a:gd name="T19" fmla="*/ 12 h 18"/>
                    <a:gd name="T20" fmla="*/ 6 w 18"/>
                    <a:gd name="T21" fmla="*/ 18 h 18"/>
                    <a:gd name="T22" fmla="*/ 12 w 18"/>
                    <a:gd name="T23" fmla="*/ 18 h 18"/>
                    <a:gd name="T24" fmla="*/ 12 w 18"/>
                    <a:gd name="T25" fmla="*/ 18 h 18"/>
                    <a:gd name="T26" fmla="*/ 18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0"/>
                      </a:lnTo>
                      <a:lnTo>
                        <a:pt x="12" y="0"/>
                      </a:lnTo>
                      <a:lnTo>
                        <a:pt x="6" y="0"/>
                      </a:lnTo>
                      <a:lnTo>
                        <a:pt x="6" y="6"/>
                      </a:lnTo>
                      <a:lnTo>
                        <a:pt x="0" y="12"/>
                      </a:lnTo>
                      <a:lnTo>
                        <a:pt x="6" y="12"/>
                      </a:lnTo>
                      <a:lnTo>
                        <a:pt x="6" y="18"/>
                      </a:lnTo>
                      <a:lnTo>
                        <a:pt x="12" y="18"/>
                      </a:lnTo>
                      <a:lnTo>
                        <a:pt x="18"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038" name="Freeform 885"/>
                <p:cNvSpPr>
                  <a:spLocks/>
                </p:cNvSpPr>
                <p:nvPr/>
              </p:nvSpPr>
              <p:spPr bwMode="auto">
                <a:xfrm>
                  <a:off x="4268"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039" name="Freeform 886"/>
                <p:cNvSpPr>
                  <a:spLocks/>
                </p:cNvSpPr>
                <p:nvPr/>
              </p:nvSpPr>
              <p:spPr bwMode="auto">
                <a:xfrm>
                  <a:off x="4268" y="2873"/>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040" name="Freeform 887"/>
                <p:cNvSpPr>
                  <a:spLocks/>
                </p:cNvSpPr>
                <p:nvPr/>
              </p:nvSpPr>
              <p:spPr bwMode="auto">
                <a:xfrm>
                  <a:off x="4166" y="2975"/>
                  <a:ext cx="72" cy="72"/>
                </a:xfrm>
                <a:custGeom>
                  <a:avLst/>
                  <a:gdLst>
                    <a:gd name="T0" fmla="*/ 60 w 72"/>
                    <a:gd name="T1" fmla="*/ 12 h 72"/>
                    <a:gd name="T2" fmla="*/ 66 w 72"/>
                    <a:gd name="T3" fmla="*/ 18 h 72"/>
                    <a:gd name="T4" fmla="*/ 72 w 72"/>
                    <a:gd name="T5" fmla="*/ 30 h 72"/>
                    <a:gd name="T6" fmla="*/ 66 w 72"/>
                    <a:gd name="T7" fmla="*/ 48 h 72"/>
                    <a:gd name="T8" fmla="*/ 66 w 72"/>
                    <a:gd name="T9" fmla="*/ 48 h 72"/>
                    <a:gd name="T10" fmla="*/ 48 w 72"/>
                    <a:gd name="T11" fmla="*/ 54 h 72"/>
                    <a:gd name="T12" fmla="*/ 30 w 72"/>
                    <a:gd name="T13" fmla="*/ 48 h 72"/>
                    <a:gd name="T14" fmla="*/ 18 w 72"/>
                    <a:gd name="T15" fmla="*/ 48 h 72"/>
                    <a:gd name="T16" fmla="*/ 18 w 72"/>
                    <a:gd name="T17" fmla="*/ 48 h 72"/>
                    <a:gd name="T18" fmla="*/ 12 w 72"/>
                    <a:gd name="T19" fmla="*/ 60 h 72"/>
                    <a:gd name="T20" fmla="*/ 12 w 72"/>
                    <a:gd name="T21" fmla="*/ 66 h 72"/>
                    <a:gd name="T22" fmla="*/ 18 w 72"/>
                    <a:gd name="T23" fmla="*/ 72 h 72"/>
                    <a:gd name="T24" fmla="*/ 18 w 72"/>
                    <a:gd name="T25" fmla="*/ 72 h 72"/>
                    <a:gd name="T26" fmla="*/ 18 w 72"/>
                    <a:gd name="T27" fmla="*/ 72 h 72"/>
                    <a:gd name="T28" fmla="*/ 18 w 72"/>
                    <a:gd name="T29" fmla="*/ 72 h 72"/>
                    <a:gd name="T30" fmla="*/ 18 w 72"/>
                    <a:gd name="T31" fmla="*/ 72 h 72"/>
                    <a:gd name="T32" fmla="*/ 18 w 72"/>
                    <a:gd name="T33" fmla="*/ 72 h 72"/>
                    <a:gd name="T34" fmla="*/ 18 w 72"/>
                    <a:gd name="T35" fmla="*/ 72 h 72"/>
                    <a:gd name="T36" fmla="*/ 12 w 72"/>
                    <a:gd name="T37" fmla="*/ 66 h 72"/>
                    <a:gd name="T38" fmla="*/ 0 w 72"/>
                    <a:gd name="T39" fmla="*/ 54 h 72"/>
                    <a:gd name="T40" fmla="*/ 0 w 72"/>
                    <a:gd name="T41" fmla="*/ 36 h 72"/>
                    <a:gd name="T42" fmla="*/ 0 w 72"/>
                    <a:gd name="T43" fmla="*/ 36 h 72"/>
                    <a:gd name="T44" fmla="*/ 18 w 72"/>
                    <a:gd name="T45" fmla="*/ 36 h 72"/>
                    <a:gd name="T46" fmla="*/ 36 w 72"/>
                    <a:gd name="T47" fmla="*/ 42 h 72"/>
                    <a:gd name="T48" fmla="*/ 54 w 72"/>
                    <a:gd name="T49" fmla="*/ 36 h 72"/>
                    <a:gd name="T50" fmla="*/ 54 w 72"/>
                    <a:gd name="T51" fmla="*/ 36 h 72"/>
                    <a:gd name="T52" fmla="*/ 60 w 72"/>
                    <a:gd name="T53" fmla="*/ 18 h 72"/>
                    <a:gd name="T54" fmla="*/ 54 w 72"/>
                    <a:gd name="T55" fmla="*/ 6 h 72"/>
                    <a:gd name="T56" fmla="*/ 48 w 72"/>
                    <a:gd name="T57" fmla="*/ 0 h 72"/>
                    <a:gd name="T58" fmla="*/ 48 w 72"/>
                    <a:gd name="T59" fmla="*/ 0 h 72"/>
                    <a:gd name="T60" fmla="*/ 60 w 72"/>
                    <a:gd name="T61" fmla="*/ 12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2"/>
                    <a:gd name="T95" fmla="*/ 72 w 72"/>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2">
                      <a:moveTo>
                        <a:pt x="60" y="12"/>
                      </a:moveTo>
                      <a:lnTo>
                        <a:pt x="66" y="18"/>
                      </a:lnTo>
                      <a:lnTo>
                        <a:pt x="72" y="30"/>
                      </a:lnTo>
                      <a:lnTo>
                        <a:pt x="66" y="48"/>
                      </a:lnTo>
                      <a:lnTo>
                        <a:pt x="48" y="54"/>
                      </a:lnTo>
                      <a:lnTo>
                        <a:pt x="30" y="48"/>
                      </a:lnTo>
                      <a:lnTo>
                        <a:pt x="18" y="48"/>
                      </a:lnTo>
                      <a:lnTo>
                        <a:pt x="12" y="60"/>
                      </a:lnTo>
                      <a:lnTo>
                        <a:pt x="12" y="66"/>
                      </a:lnTo>
                      <a:lnTo>
                        <a:pt x="18" y="72"/>
                      </a:lnTo>
                      <a:lnTo>
                        <a:pt x="12" y="66"/>
                      </a:lnTo>
                      <a:lnTo>
                        <a:pt x="0" y="54"/>
                      </a:lnTo>
                      <a:lnTo>
                        <a:pt x="0" y="36"/>
                      </a:lnTo>
                      <a:lnTo>
                        <a:pt x="18" y="36"/>
                      </a:lnTo>
                      <a:lnTo>
                        <a:pt x="36" y="42"/>
                      </a:lnTo>
                      <a:lnTo>
                        <a:pt x="54" y="36"/>
                      </a:lnTo>
                      <a:lnTo>
                        <a:pt x="60" y="18"/>
                      </a:lnTo>
                      <a:lnTo>
                        <a:pt x="54" y="6"/>
                      </a:lnTo>
                      <a:lnTo>
                        <a:pt x="48" y="0"/>
                      </a:lnTo>
                      <a:lnTo>
                        <a:pt x="60" y="12"/>
                      </a:lnTo>
                      <a:close/>
                    </a:path>
                  </a:pathLst>
                </a:custGeom>
                <a:solidFill>
                  <a:srgbClr val="F98199"/>
                </a:solidFill>
                <a:ln w="9525">
                  <a:noFill/>
                  <a:round/>
                  <a:headEnd/>
                  <a:tailEnd/>
                </a:ln>
              </p:spPr>
              <p:txBody>
                <a:bodyPr tIns="91440" bIns="91440"/>
                <a:lstStyle/>
                <a:p>
                  <a:endParaRPr lang="en-US"/>
                </a:p>
              </p:txBody>
            </p:sp>
            <p:sp>
              <p:nvSpPr>
                <p:cNvPr id="13041" name="Freeform 888"/>
                <p:cNvSpPr>
                  <a:spLocks/>
                </p:cNvSpPr>
                <p:nvPr/>
              </p:nvSpPr>
              <p:spPr bwMode="auto">
                <a:xfrm>
                  <a:off x="4166" y="2975"/>
                  <a:ext cx="72" cy="72"/>
                </a:xfrm>
                <a:custGeom>
                  <a:avLst/>
                  <a:gdLst>
                    <a:gd name="T0" fmla="*/ 60 w 72"/>
                    <a:gd name="T1" fmla="*/ 12 h 72"/>
                    <a:gd name="T2" fmla="*/ 66 w 72"/>
                    <a:gd name="T3" fmla="*/ 18 h 72"/>
                    <a:gd name="T4" fmla="*/ 72 w 72"/>
                    <a:gd name="T5" fmla="*/ 30 h 72"/>
                    <a:gd name="T6" fmla="*/ 66 w 72"/>
                    <a:gd name="T7" fmla="*/ 48 h 72"/>
                    <a:gd name="T8" fmla="*/ 66 w 72"/>
                    <a:gd name="T9" fmla="*/ 48 h 72"/>
                    <a:gd name="T10" fmla="*/ 48 w 72"/>
                    <a:gd name="T11" fmla="*/ 54 h 72"/>
                    <a:gd name="T12" fmla="*/ 30 w 72"/>
                    <a:gd name="T13" fmla="*/ 48 h 72"/>
                    <a:gd name="T14" fmla="*/ 18 w 72"/>
                    <a:gd name="T15" fmla="*/ 48 h 72"/>
                    <a:gd name="T16" fmla="*/ 18 w 72"/>
                    <a:gd name="T17" fmla="*/ 48 h 72"/>
                    <a:gd name="T18" fmla="*/ 12 w 72"/>
                    <a:gd name="T19" fmla="*/ 60 h 72"/>
                    <a:gd name="T20" fmla="*/ 12 w 72"/>
                    <a:gd name="T21" fmla="*/ 66 h 72"/>
                    <a:gd name="T22" fmla="*/ 18 w 72"/>
                    <a:gd name="T23" fmla="*/ 72 h 72"/>
                    <a:gd name="T24" fmla="*/ 18 w 72"/>
                    <a:gd name="T25" fmla="*/ 72 h 72"/>
                    <a:gd name="T26" fmla="*/ 18 w 72"/>
                    <a:gd name="T27" fmla="*/ 72 h 72"/>
                    <a:gd name="T28" fmla="*/ 18 w 72"/>
                    <a:gd name="T29" fmla="*/ 72 h 72"/>
                    <a:gd name="T30" fmla="*/ 18 w 72"/>
                    <a:gd name="T31" fmla="*/ 72 h 72"/>
                    <a:gd name="T32" fmla="*/ 18 w 72"/>
                    <a:gd name="T33" fmla="*/ 72 h 72"/>
                    <a:gd name="T34" fmla="*/ 18 w 72"/>
                    <a:gd name="T35" fmla="*/ 72 h 72"/>
                    <a:gd name="T36" fmla="*/ 12 w 72"/>
                    <a:gd name="T37" fmla="*/ 66 h 72"/>
                    <a:gd name="T38" fmla="*/ 0 w 72"/>
                    <a:gd name="T39" fmla="*/ 54 h 72"/>
                    <a:gd name="T40" fmla="*/ 0 w 72"/>
                    <a:gd name="T41" fmla="*/ 36 h 72"/>
                    <a:gd name="T42" fmla="*/ 0 w 72"/>
                    <a:gd name="T43" fmla="*/ 36 h 72"/>
                    <a:gd name="T44" fmla="*/ 18 w 72"/>
                    <a:gd name="T45" fmla="*/ 36 h 72"/>
                    <a:gd name="T46" fmla="*/ 36 w 72"/>
                    <a:gd name="T47" fmla="*/ 42 h 72"/>
                    <a:gd name="T48" fmla="*/ 54 w 72"/>
                    <a:gd name="T49" fmla="*/ 36 h 72"/>
                    <a:gd name="T50" fmla="*/ 54 w 72"/>
                    <a:gd name="T51" fmla="*/ 36 h 72"/>
                    <a:gd name="T52" fmla="*/ 60 w 72"/>
                    <a:gd name="T53" fmla="*/ 18 h 72"/>
                    <a:gd name="T54" fmla="*/ 54 w 72"/>
                    <a:gd name="T55" fmla="*/ 6 h 72"/>
                    <a:gd name="T56" fmla="*/ 48 w 72"/>
                    <a:gd name="T57" fmla="*/ 0 h 72"/>
                    <a:gd name="T58" fmla="*/ 48 w 72"/>
                    <a:gd name="T59" fmla="*/ 0 h 72"/>
                    <a:gd name="T60" fmla="*/ 60 w 72"/>
                    <a:gd name="T61" fmla="*/ 12 h 72"/>
                    <a:gd name="T62" fmla="*/ 60 w 72"/>
                    <a:gd name="T63" fmla="*/ 12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60" y="12"/>
                      </a:moveTo>
                      <a:lnTo>
                        <a:pt x="66" y="18"/>
                      </a:lnTo>
                      <a:lnTo>
                        <a:pt x="72" y="30"/>
                      </a:lnTo>
                      <a:lnTo>
                        <a:pt x="66" y="48"/>
                      </a:lnTo>
                      <a:lnTo>
                        <a:pt x="48" y="54"/>
                      </a:lnTo>
                      <a:lnTo>
                        <a:pt x="30" y="48"/>
                      </a:lnTo>
                      <a:lnTo>
                        <a:pt x="18" y="48"/>
                      </a:lnTo>
                      <a:lnTo>
                        <a:pt x="12" y="60"/>
                      </a:lnTo>
                      <a:lnTo>
                        <a:pt x="12" y="66"/>
                      </a:lnTo>
                      <a:lnTo>
                        <a:pt x="18" y="72"/>
                      </a:lnTo>
                      <a:lnTo>
                        <a:pt x="12" y="66"/>
                      </a:lnTo>
                      <a:lnTo>
                        <a:pt x="0" y="54"/>
                      </a:lnTo>
                      <a:lnTo>
                        <a:pt x="0" y="36"/>
                      </a:lnTo>
                      <a:lnTo>
                        <a:pt x="18" y="36"/>
                      </a:lnTo>
                      <a:lnTo>
                        <a:pt x="36" y="42"/>
                      </a:lnTo>
                      <a:lnTo>
                        <a:pt x="54" y="36"/>
                      </a:lnTo>
                      <a:lnTo>
                        <a:pt x="60" y="18"/>
                      </a:lnTo>
                      <a:lnTo>
                        <a:pt x="54" y="6"/>
                      </a:lnTo>
                      <a:lnTo>
                        <a:pt x="48" y="0"/>
                      </a:lnTo>
                      <a:lnTo>
                        <a:pt x="60" y="12"/>
                      </a:lnTo>
                    </a:path>
                  </a:pathLst>
                </a:custGeom>
                <a:noFill/>
                <a:ln w="9525">
                  <a:solidFill>
                    <a:srgbClr val="000000"/>
                  </a:solidFill>
                  <a:round/>
                  <a:headEnd/>
                  <a:tailEnd/>
                </a:ln>
              </p:spPr>
              <p:txBody>
                <a:bodyPr tIns="91440" bIns="91440"/>
                <a:lstStyle/>
                <a:p>
                  <a:endParaRPr lang="en-US"/>
                </a:p>
              </p:txBody>
            </p:sp>
            <p:sp>
              <p:nvSpPr>
                <p:cNvPr id="13042" name="Freeform 889"/>
                <p:cNvSpPr>
                  <a:spLocks/>
                </p:cNvSpPr>
                <p:nvPr/>
              </p:nvSpPr>
              <p:spPr bwMode="auto">
                <a:xfrm>
                  <a:off x="4208" y="2975"/>
                  <a:ext cx="18" cy="18"/>
                </a:xfrm>
                <a:custGeom>
                  <a:avLst/>
                  <a:gdLst>
                    <a:gd name="T0" fmla="*/ 12 w 18"/>
                    <a:gd name="T1" fmla="*/ 6 h 18"/>
                    <a:gd name="T2" fmla="*/ 12 w 18"/>
                    <a:gd name="T3" fmla="*/ 6 h 18"/>
                    <a:gd name="T4" fmla="*/ 6 w 18"/>
                    <a:gd name="T5" fmla="*/ 0 h 18"/>
                    <a:gd name="T6" fmla="*/ 6 w 18"/>
                    <a:gd name="T7" fmla="*/ 0 h 18"/>
                    <a:gd name="T8" fmla="*/ 6 w 18"/>
                    <a:gd name="T9" fmla="*/ 0 h 18"/>
                    <a:gd name="T10" fmla="*/ 0 w 18"/>
                    <a:gd name="T11" fmla="*/ 6 h 18"/>
                    <a:gd name="T12" fmla="*/ 0 w 18"/>
                    <a:gd name="T13" fmla="*/ 6 h 18"/>
                    <a:gd name="T14" fmla="*/ 0 w 18"/>
                    <a:gd name="T15" fmla="*/ 12 h 18"/>
                    <a:gd name="T16" fmla="*/ 0 w 18"/>
                    <a:gd name="T17" fmla="*/ 12 h 18"/>
                    <a:gd name="T18" fmla="*/ 6 w 18"/>
                    <a:gd name="T19" fmla="*/ 18 h 18"/>
                    <a:gd name="T20" fmla="*/ 6 w 18"/>
                    <a:gd name="T21" fmla="*/ 18 h 18"/>
                    <a:gd name="T22" fmla="*/ 12 w 18"/>
                    <a:gd name="T23" fmla="*/ 18 h 18"/>
                    <a:gd name="T24" fmla="*/ 12 w 18"/>
                    <a:gd name="T25" fmla="*/ 18 h 18"/>
                    <a:gd name="T26" fmla="*/ 18 w 18"/>
                    <a:gd name="T27" fmla="*/ 18 h 18"/>
                    <a:gd name="T28" fmla="*/ 18 w 18"/>
                    <a:gd name="T29" fmla="*/ 12 h 18"/>
                    <a:gd name="T30" fmla="*/ 12 w 18"/>
                    <a:gd name="T31" fmla="*/ 6 h 18"/>
                    <a:gd name="T32" fmla="*/ 12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6"/>
                      </a:moveTo>
                      <a:lnTo>
                        <a:pt x="12" y="6"/>
                      </a:lnTo>
                      <a:lnTo>
                        <a:pt x="6" y="0"/>
                      </a:lnTo>
                      <a:lnTo>
                        <a:pt x="0" y="6"/>
                      </a:lnTo>
                      <a:lnTo>
                        <a:pt x="0" y="12"/>
                      </a:lnTo>
                      <a:lnTo>
                        <a:pt x="6" y="18"/>
                      </a:lnTo>
                      <a:lnTo>
                        <a:pt x="12" y="18"/>
                      </a:lnTo>
                      <a:lnTo>
                        <a:pt x="18" y="18"/>
                      </a:lnTo>
                      <a:lnTo>
                        <a:pt x="18" y="12"/>
                      </a:lnTo>
                      <a:lnTo>
                        <a:pt x="12" y="6"/>
                      </a:lnTo>
                      <a:close/>
                    </a:path>
                  </a:pathLst>
                </a:custGeom>
                <a:solidFill>
                  <a:srgbClr val="FB805E"/>
                </a:solidFill>
                <a:ln w="9525">
                  <a:noFill/>
                  <a:round/>
                  <a:headEnd/>
                  <a:tailEnd/>
                </a:ln>
              </p:spPr>
              <p:txBody>
                <a:bodyPr tIns="91440" bIns="91440"/>
                <a:lstStyle/>
                <a:p>
                  <a:endParaRPr lang="en-US"/>
                </a:p>
              </p:txBody>
            </p:sp>
            <p:sp>
              <p:nvSpPr>
                <p:cNvPr id="13043" name="Freeform 890"/>
                <p:cNvSpPr>
                  <a:spLocks/>
                </p:cNvSpPr>
                <p:nvPr/>
              </p:nvSpPr>
              <p:spPr bwMode="auto">
                <a:xfrm>
                  <a:off x="4232" y="2921"/>
                  <a:ext cx="72" cy="72"/>
                </a:xfrm>
                <a:custGeom>
                  <a:avLst/>
                  <a:gdLst>
                    <a:gd name="T0" fmla="*/ 12 w 72"/>
                    <a:gd name="T1" fmla="*/ 60 h 72"/>
                    <a:gd name="T2" fmla="*/ 6 w 72"/>
                    <a:gd name="T3" fmla="*/ 54 h 72"/>
                    <a:gd name="T4" fmla="*/ 0 w 72"/>
                    <a:gd name="T5" fmla="*/ 42 h 72"/>
                    <a:gd name="T6" fmla="*/ 6 w 72"/>
                    <a:gd name="T7" fmla="*/ 24 h 72"/>
                    <a:gd name="T8" fmla="*/ 6 w 72"/>
                    <a:gd name="T9" fmla="*/ 24 h 72"/>
                    <a:gd name="T10" fmla="*/ 24 w 72"/>
                    <a:gd name="T11" fmla="*/ 18 h 72"/>
                    <a:gd name="T12" fmla="*/ 42 w 72"/>
                    <a:gd name="T13" fmla="*/ 24 h 72"/>
                    <a:gd name="T14" fmla="*/ 60 w 72"/>
                    <a:gd name="T15" fmla="*/ 24 h 72"/>
                    <a:gd name="T16" fmla="*/ 60 w 72"/>
                    <a:gd name="T17" fmla="*/ 24 h 72"/>
                    <a:gd name="T18" fmla="*/ 66 w 72"/>
                    <a:gd name="T19" fmla="*/ 18 h 72"/>
                    <a:gd name="T20" fmla="*/ 60 w 72"/>
                    <a:gd name="T21" fmla="*/ 6 h 72"/>
                    <a:gd name="T22" fmla="*/ 54 w 72"/>
                    <a:gd name="T23" fmla="*/ 0 h 72"/>
                    <a:gd name="T24" fmla="*/ 54 w 72"/>
                    <a:gd name="T25" fmla="*/ 0 h 72"/>
                    <a:gd name="T26" fmla="*/ 54 w 72"/>
                    <a:gd name="T27" fmla="*/ 0 h 72"/>
                    <a:gd name="T28" fmla="*/ 54 w 72"/>
                    <a:gd name="T29" fmla="*/ 0 h 72"/>
                    <a:gd name="T30" fmla="*/ 54 w 72"/>
                    <a:gd name="T31" fmla="*/ 0 h 72"/>
                    <a:gd name="T32" fmla="*/ 54 w 72"/>
                    <a:gd name="T33" fmla="*/ 0 h 72"/>
                    <a:gd name="T34" fmla="*/ 54 w 72"/>
                    <a:gd name="T35" fmla="*/ 0 h 72"/>
                    <a:gd name="T36" fmla="*/ 66 w 72"/>
                    <a:gd name="T37" fmla="*/ 6 h 72"/>
                    <a:gd name="T38" fmla="*/ 72 w 72"/>
                    <a:gd name="T39" fmla="*/ 18 h 72"/>
                    <a:gd name="T40" fmla="*/ 72 w 72"/>
                    <a:gd name="T41" fmla="*/ 36 h 72"/>
                    <a:gd name="T42" fmla="*/ 72 w 72"/>
                    <a:gd name="T43" fmla="*/ 36 h 72"/>
                    <a:gd name="T44" fmla="*/ 60 w 72"/>
                    <a:gd name="T45" fmla="*/ 36 h 72"/>
                    <a:gd name="T46" fmla="*/ 36 w 72"/>
                    <a:gd name="T47" fmla="*/ 30 h 72"/>
                    <a:gd name="T48" fmla="*/ 18 w 72"/>
                    <a:gd name="T49" fmla="*/ 36 h 72"/>
                    <a:gd name="T50" fmla="*/ 18 w 72"/>
                    <a:gd name="T51" fmla="*/ 36 h 72"/>
                    <a:gd name="T52" fmla="*/ 18 w 72"/>
                    <a:gd name="T53" fmla="*/ 54 h 72"/>
                    <a:gd name="T54" fmla="*/ 18 w 72"/>
                    <a:gd name="T55" fmla="*/ 66 h 72"/>
                    <a:gd name="T56" fmla="*/ 24 w 72"/>
                    <a:gd name="T57" fmla="*/ 72 h 72"/>
                    <a:gd name="T58" fmla="*/ 24 w 72"/>
                    <a:gd name="T59" fmla="*/ 72 h 72"/>
                    <a:gd name="T60" fmla="*/ 12 w 72"/>
                    <a:gd name="T61" fmla="*/ 60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2"/>
                    <a:gd name="T95" fmla="*/ 72 w 72"/>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2">
                      <a:moveTo>
                        <a:pt x="12" y="60"/>
                      </a:moveTo>
                      <a:lnTo>
                        <a:pt x="6" y="54"/>
                      </a:lnTo>
                      <a:lnTo>
                        <a:pt x="0" y="42"/>
                      </a:lnTo>
                      <a:lnTo>
                        <a:pt x="6" y="24"/>
                      </a:lnTo>
                      <a:lnTo>
                        <a:pt x="24" y="18"/>
                      </a:lnTo>
                      <a:lnTo>
                        <a:pt x="42" y="24"/>
                      </a:lnTo>
                      <a:lnTo>
                        <a:pt x="60" y="24"/>
                      </a:lnTo>
                      <a:lnTo>
                        <a:pt x="66" y="18"/>
                      </a:lnTo>
                      <a:lnTo>
                        <a:pt x="60" y="6"/>
                      </a:lnTo>
                      <a:lnTo>
                        <a:pt x="54" y="0"/>
                      </a:lnTo>
                      <a:lnTo>
                        <a:pt x="66" y="6"/>
                      </a:lnTo>
                      <a:lnTo>
                        <a:pt x="72" y="18"/>
                      </a:lnTo>
                      <a:lnTo>
                        <a:pt x="72" y="36"/>
                      </a:lnTo>
                      <a:lnTo>
                        <a:pt x="60" y="36"/>
                      </a:lnTo>
                      <a:lnTo>
                        <a:pt x="36" y="30"/>
                      </a:lnTo>
                      <a:lnTo>
                        <a:pt x="18" y="36"/>
                      </a:lnTo>
                      <a:lnTo>
                        <a:pt x="18" y="54"/>
                      </a:lnTo>
                      <a:lnTo>
                        <a:pt x="18" y="66"/>
                      </a:lnTo>
                      <a:lnTo>
                        <a:pt x="24" y="72"/>
                      </a:lnTo>
                      <a:lnTo>
                        <a:pt x="12" y="60"/>
                      </a:lnTo>
                      <a:close/>
                    </a:path>
                  </a:pathLst>
                </a:custGeom>
                <a:solidFill>
                  <a:srgbClr val="F98199"/>
                </a:solidFill>
                <a:ln w="9525">
                  <a:noFill/>
                  <a:round/>
                  <a:headEnd/>
                  <a:tailEnd/>
                </a:ln>
              </p:spPr>
              <p:txBody>
                <a:bodyPr tIns="91440" bIns="91440"/>
                <a:lstStyle/>
                <a:p>
                  <a:endParaRPr lang="en-US"/>
                </a:p>
              </p:txBody>
            </p:sp>
            <p:sp>
              <p:nvSpPr>
                <p:cNvPr id="13044" name="Freeform 891"/>
                <p:cNvSpPr>
                  <a:spLocks/>
                </p:cNvSpPr>
                <p:nvPr/>
              </p:nvSpPr>
              <p:spPr bwMode="auto">
                <a:xfrm>
                  <a:off x="4232" y="2921"/>
                  <a:ext cx="72" cy="72"/>
                </a:xfrm>
                <a:custGeom>
                  <a:avLst/>
                  <a:gdLst>
                    <a:gd name="T0" fmla="*/ 12 w 72"/>
                    <a:gd name="T1" fmla="*/ 60 h 72"/>
                    <a:gd name="T2" fmla="*/ 6 w 72"/>
                    <a:gd name="T3" fmla="*/ 54 h 72"/>
                    <a:gd name="T4" fmla="*/ 0 w 72"/>
                    <a:gd name="T5" fmla="*/ 42 h 72"/>
                    <a:gd name="T6" fmla="*/ 6 w 72"/>
                    <a:gd name="T7" fmla="*/ 24 h 72"/>
                    <a:gd name="T8" fmla="*/ 6 w 72"/>
                    <a:gd name="T9" fmla="*/ 24 h 72"/>
                    <a:gd name="T10" fmla="*/ 24 w 72"/>
                    <a:gd name="T11" fmla="*/ 18 h 72"/>
                    <a:gd name="T12" fmla="*/ 42 w 72"/>
                    <a:gd name="T13" fmla="*/ 24 h 72"/>
                    <a:gd name="T14" fmla="*/ 60 w 72"/>
                    <a:gd name="T15" fmla="*/ 24 h 72"/>
                    <a:gd name="T16" fmla="*/ 60 w 72"/>
                    <a:gd name="T17" fmla="*/ 24 h 72"/>
                    <a:gd name="T18" fmla="*/ 66 w 72"/>
                    <a:gd name="T19" fmla="*/ 18 h 72"/>
                    <a:gd name="T20" fmla="*/ 60 w 72"/>
                    <a:gd name="T21" fmla="*/ 6 h 72"/>
                    <a:gd name="T22" fmla="*/ 54 w 72"/>
                    <a:gd name="T23" fmla="*/ 0 h 72"/>
                    <a:gd name="T24" fmla="*/ 54 w 72"/>
                    <a:gd name="T25" fmla="*/ 0 h 72"/>
                    <a:gd name="T26" fmla="*/ 54 w 72"/>
                    <a:gd name="T27" fmla="*/ 0 h 72"/>
                    <a:gd name="T28" fmla="*/ 54 w 72"/>
                    <a:gd name="T29" fmla="*/ 0 h 72"/>
                    <a:gd name="T30" fmla="*/ 54 w 72"/>
                    <a:gd name="T31" fmla="*/ 0 h 72"/>
                    <a:gd name="T32" fmla="*/ 54 w 72"/>
                    <a:gd name="T33" fmla="*/ 0 h 72"/>
                    <a:gd name="T34" fmla="*/ 54 w 72"/>
                    <a:gd name="T35" fmla="*/ 0 h 72"/>
                    <a:gd name="T36" fmla="*/ 66 w 72"/>
                    <a:gd name="T37" fmla="*/ 6 h 72"/>
                    <a:gd name="T38" fmla="*/ 72 w 72"/>
                    <a:gd name="T39" fmla="*/ 18 h 72"/>
                    <a:gd name="T40" fmla="*/ 72 w 72"/>
                    <a:gd name="T41" fmla="*/ 36 h 72"/>
                    <a:gd name="T42" fmla="*/ 72 w 72"/>
                    <a:gd name="T43" fmla="*/ 36 h 72"/>
                    <a:gd name="T44" fmla="*/ 60 w 72"/>
                    <a:gd name="T45" fmla="*/ 36 h 72"/>
                    <a:gd name="T46" fmla="*/ 36 w 72"/>
                    <a:gd name="T47" fmla="*/ 30 h 72"/>
                    <a:gd name="T48" fmla="*/ 18 w 72"/>
                    <a:gd name="T49" fmla="*/ 36 h 72"/>
                    <a:gd name="T50" fmla="*/ 18 w 72"/>
                    <a:gd name="T51" fmla="*/ 36 h 72"/>
                    <a:gd name="T52" fmla="*/ 18 w 72"/>
                    <a:gd name="T53" fmla="*/ 54 h 72"/>
                    <a:gd name="T54" fmla="*/ 18 w 72"/>
                    <a:gd name="T55" fmla="*/ 66 h 72"/>
                    <a:gd name="T56" fmla="*/ 24 w 72"/>
                    <a:gd name="T57" fmla="*/ 72 h 72"/>
                    <a:gd name="T58" fmla="*/ 24 w 72"/>
                    <a:gd name="T59" fmla="*/ 72 h 72"/>
                    <a:gd name="T60" fmla="*/ 12 w 72"/>
                    <a:gd name="T61" fmla="*/ 60 h 72"/>
                    <a:gd name="T62" fmla="*/ 12 w 72"/>
                    <a:gd name="T63" fmla="*/ 60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12" y="60"/>
                      </a:moveTo>
                      <a:lnTo>
                        <a:pt x="6" y="54"/>
                      </a:lnTo>
                      <a:lnTo>
                        <a:pt x="0" y="42"/>
                      </a:lnTo>
                      <a:lnTo>
                        <a:pt x="6" y="24"/>
                      </a:lnTo>
                      <a:lnTo>
                        <a:pt x="24" y="18"/>
                      </a:lnTo>
                      <a:lnTo>
                        <a:pt x="42" y="24"/>
                      </a:lnTo>
                      <a:lnTo>
                        <a:pt x="60" y="24"/>
                      </a:lnTo>
                      <a:lnTo>
                        <a:pt x="66" y="18"/>
                      </a:lnTo>
                      <a:lnTo>
                        <a:pt x="60" y="6"/>
                      </a:lnTo>
                      <a:lnTo>
                        <a:pt x="54" y="0"/>
                      </a:lnTo>
                      <a:lnTo>
                        <a:pt x="66" y="6"/>
                      </a:lnTo>
                      <a:lnTo>
                        <a:pt x="72" y="18"/>
                      </a:lnTo>
                      <a:lnTo>
                        <a:pt x="72" y="36"/>
                      </a:lnTo>
                      <a:lnTo>
                        <a:pt x="60" y="36"/>
                      </a:lnTo>
                      <a:lnTo>
                        <a:pt x="36" y="30"/>
                      </a:lnTo>
                      <a:lnTo>
                        <a:pt x="18" y="36"/>
                      </a:lnTo>
                      <a:lnTo>
                        <a:pt x="18" y="54"/>
                      </a:lnTo>
                      <a:lnTo>
                        <a:pt x="18" y="66"/>
                      </a:lnTo>
                      <a:lnTo>
                        <a:pt x="24" y="72"/>
                      </a:lnTo>
                      <a:lnTo>
                        <a:pt x="12" y="60"/>
                      </a:lnTo>
                    </a:path>
                  </a:pathLst>
                </a:custGeom>
                <a:noFill/>
                <a:ln w="9525">
                  <a:solidFill>
                    <a:srgbClr val="000000"/>
                  </a:solidFill>
                  <a:round/>
                  <a:headEnd/>
                  <a:tailEnd/>
                </a:ln>
              </p:spPr>
              <p:txBody>
                <a:bodyPr tIns="91440" bIns="91440"/>
                <a:lstStyle/>
                <a:p>
                  <a:endParaRPr lang="en-US"/>
                </a:p>
              </p:txBody>
            </p:sp>
            <p:sp>
              <p:nvSpPr>
                <p:cNvPr id="13045" name="Freeform 892"/>
                <p:cNvSpPr>
                  <a:spLocks/>
                </p:cNvSpPr>
                <p:nvPr/>
              </p:nvSpPr>
              <p:spPr bwMode="auto">
                <a:xfrm>
                  <a:off x="4250" y="2975"/>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2 w 18"/>
                    <a:gd name="T11" fmla="*/ 12 h 18"/>
                    <a:gd name="T12" fmla="*/ 18 w 18"/>
                    <a:gd name="T13" fmla="*/ 12 h 18"/>
                    <a:gd name="T14" fmla="*/ 12 w 18"/>
                    <a:gd name="T15" fmla="*/ 6 h 18"/>
                    <a:gd name="T16" fmla="*/ 12 w 18"/>
                    <a:gd name="T17" fmla="*/ 6 h 18"/>
                    <a:gd name="T18" fmla="*/ 12 w 18"/>
                    <a:gd name="T19" fmla="*/ 0 h 18"/>
                    <a:gd name="T20" fmla="*/ 6 w 18"/>
                    <a:gd name="T21" fmla="*/ 0 h 18"/>
                    <a:gd name="T22" fmla="*/ 0 w 18"/>
                    <a:gd name="T23" fmla="*/ 0 h 18"/>
                    <a:gd name="T24" fmla="*/ 0 w 18"/>
                    <a:gd name="T25" fmla="*/ 0 h 18"/>
                    <a:gd name="T26" fmla="*/ 0 w 18"/>
                    <a:gd name="T27" fmla="*/ 0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2" y="12"/>
                      </a:lnTo>
                      <a:lnTo>
                        <a:pt x="18" y="12"/>
                      </a:lnTo>
                      <a:lnTo>
                        <a:pt x="12" y="6"/>
                      </a:lnTo>
                      <a:lnTo>
                        <a:pt x="12" y="0"/>
                      </a:lnTo>
                      <a:lnTo>
                        <a:pt x="6" y="0"/>
                      </a:lnTo>
                      <a:lnTo>
                        <a:pt x="0" y="0"/>
                      </a:lnTo>
                      <a:lnTo>
                        <a:pt x="0" y="6"/>
                      </a:lnTo>
                      <a:lnTo>
                        <a:pt x="0" y="12"/>
                      </a:lnTo>
                      <a:close/>
                    </a:path>
                  </a:pathLst>
                </a:custGeom>
                <a:solidFill>
                  <a:srgbClr val="FB805E"/>
                </a:solidFill>
                <a:ln w="9525">
                  <a:noFill/>
                  <a:round/>
                  <a:headEnd/>
                  <a:tailEnd/>
                </a:ln>
              </p:spPr>
              <p:txBody>
                <a:bodyPr tIns="91440" bIns="91440"/>
                <a:lstStyle/>
                <a:p>
                  <a:endParaRPr lang="en-US"/>
                </a:p>
              </p:txBody>
            </p:sp>
            <p:sp>
              <p:nvSpPr>
                <p:cNvPr id="13046" name="Freeform 893"/>
                <p:cNvSpPr>
                  <a:spLocks/>
                </p:cNvSpPr>
                <p:nvPr/>
              </p:nvSpPr>
              <p:spPr bwMode="auto">
                <a:xfrm>
                  <a:off x="4190" y="2087"/>
                  <a:ext cx="84" cy="54"/>
                </a:xfrm>
                <a:custGeom>
                  <a:avLst/>
                  <a:gdLst>
                    <a:gd name="T0" fmla="*/ 78 w 84"/>
                    <a:gd name="T1" fmla="*/ 24 h 54"/>
                    <a:gd name="T2" fmla="*/ 78 w 84"/>
                    <a:gd name="T3" fmla="*/ 18 h 54"/>
                    <a:gd name="T4" fmla="*/ 66 w 84"/>
                    <a:gd name="T5" fmla="*/ 6 h 54"/>
                    <a:gd name="T6" fmla="*/ 54 w 84"/>
                    <a:gd name="T7" fmla="*/ 0 h 54"/>
                    <a:gd name="T8" fmla="*/ 54 w 84"/>
                    <a:gd name="T9" fmla="*/ 0 h 54"/>
                    <a:gd name="T10" fmla="*/ 36 w 84"/>
                    <a:gd name="T11" fmla="*/ 12 h 54"/>
                    <a:gd name="T12" fmla="*/ 30 w 84"/>
                    <a:gd name="T13" fmla="*/ 30 h 54"/>
                    <a:gd name="T14" fmla="*/ 18 w 84"/>
                    <a:gd name="T15" fmla="*/ 36 h 54"/>
                    <a:gd name="T16" fmla="*/ 18 w 84"/>
                    <a:gd name="T17" fmla="*/ 36 h 54"/>
                    <a:gd name="T18" fmla="*/ 12 w 84"/>
                    <a:gd name="T19" fmla="*/ 36 h 54"/>
                    <a:gd name="T20" fmla="*/ 6 w 84"/>
                    <a:gd name="T21" fmla="*/ 30 h 54"/>
                    <a:gd name="T22" fmla="*/ 0 w 84"/>
                    <a:gd name="T23" fmla="*/ 24 h 54"/>
                    <a:gd name="T24" fmla="*/ 0 w 84"/>
                    <a:gd name="T25" fmla="*/ 24 h 54"/>
                    <a:gd name="T26" fmla="*/ 0 w 84"/>
                    <a:gd name="T27" fmla="*/ 24 h 54"/>
                    <a:gd name="T28" fmla="*/ 0 w 84"/>
                    <a:gd name="T29" fmla="*/ 24 h 54"/>
                    <a:gd name="T30" fmla="*/ 0 w 84"/>
                    <a:gd name="T31" fmla="*/ 24 h 54"/>
                    <a:gd name="T32" fmla="*/ 0 w 84"/>
                    <a:gd name="T33" fmla="*/ 24 h 54"/>
                    <a:gd name="T34" fmla="*/ 0 w 84"/>
                    <a:gd name="T35" fmla="*/ 24 h 54"/>
                    <a:gd name="T36" fmla="*/ 0 w 84"/>
                    <a:gd name="T37" fmla="*/ 30 h 54"/>
                    <a:gd name="T38" fmla="*/ 6 w 84"/>
                    <a:gd name="T39" fmla="*/ 48 h 54"/>
                    <a:gd name="T40" fmla="*/ 18 w 84"/>
                    <a:gd name="T41" fmla="*/ 54 h 54"/>
                    <a:gd name="T42" fmla="*/ 18 w 84"/>
                    <a:gd name="T43" fmla="*/ 54 h 54"/>
                    <a:gd name="T44" fmla="*/ 30 w 84"/>
                    <a:gd name="T45" fmla="*/ 48 h 54"/>
                    <a:gd name="T46" fmla="*/ 36 w 84"/>
                    <a:gd name="T47" fmla="*/ 30 h 54"/>
                    <a:gd name="T48" fmla="*/ 54 w 84"/>
                    <a:gd name="T49" fmla="*/ 18 h 54"/>
                    <a:gd name="T50" fmla="*/ 54 w 84"/>
                    <a:gd name="T51" fmla="*/ 18 h 54"/>
                    <a:gd name="T52" fmla="*/ 72 w 84"/>
                    <a:gd name="T53" fmla="*/ 24 h 54"/>
                    <a:gd name="T54" fmla="*/ 78 w 84"/>
                    <a:gd name="T55" fmla="*/ 36 h 54"/>
                    <a:gd name="T56" fmla="*/ 84 w 84"/>
                    <a:gd name="T57" fmla="*/ 42 h 54"/>
                    <a:gd name="T58" fmla="*/ 84 w 84"/>
                    <a:gd name="T59" fmla="*/ 42 h 54"/>
                    <a:gd name="T60" fmla="*/ 78 w 84"/>
                    <a:gd name="T61" fmla="*/ 24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84"/>
                    <a:gd name="T94" fmla="*/ 0 h 54"/>
                    <a:gd name="T95" fmla="*/ 84 w 84"/>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84" h="54">
                      <a:moveTo>
                        <a:pt x="78" y="24"/>
                      </a:moveTo>
                      <a:lnTo>
                        <a:pt x="78" y="18"/>
                      </a:lnTo>
                      <a:lnTo>
                        <a:pt x="66" y="6"/>
                      </a:lnTo>
                      <a:lnTo>
                        <a:pt x="54" y="0"/>
                      </a:lnTo>
                      <a:lnTo>
                        <a:pt x="36" y="12"/>
                      </a:lnTo>
                      <a:lnTo>
                        <a:pt x="30" y="30"/>
                      </a:lnTo>
                      <a:lnTo>
                        <a:pt x="18" y="36"/>
                      </a:lnTo>
                      <a:lnTo>
                        <a:pt x="12" y="36"/>
                      </a:lnTo>
                      <a:lnTo>
                        <a:pt x="6" y="30"/>
                      </a:lnTo>
                      <a:lnTo>
                        <a:pt x="0" y="24"/>
                      </a:lnTo>
                      <a:lnTo>
                        <a:pt x="0" y="30"/>
                      </a:lnTo>
                      <a:lnTo>
                        <a:pt x="6" y="48"/>
                      </a:lnTo>
                      <a:lnTo>
                        <a:pt x="18" y="54"/>
                      </a:lnTo>
                      <a:lnTo>
                        <a:pt x="30" y="48"/>
                      </a:lnTo>
                      <a:lnTo>
                        <a:pt x="36" y="30"/>
                      </a:lnTo>
                      <a:lnTo>
                        <a:pt x="54" y="18"/>
                      </a:lnTo>
                      <a:lnTo>
                        <a:pt x="72" y="24"/>
                      </a:lnTo>
                      <a:lnTo>
                        <a:pt x="78" y="36"/>
                      </a:lnTo>
                      <a:lnTo>
                        <a:pt x="84" y="42"/>
                      </a:lnTo>
                      <a:lnTo>
                        <a:pt x="78" y="24"/>
                      </a:lnTo>
                      <a:close/>
                    </a:path>
                  </a:pathLst>
                </a:custGeom>
                <a:solidFill>
                  <a:srgbClr val="F98199"/>
                </a:solidFill>
                <a:ln w="9525">
                  <a:noFill/>
                  <a:round/>
                  <a:headEnd/>
                  <a:tailEnd/>
                </a:ln>
              </p:spPr>
              <p:txBody>
                <a:bodyPr tIns="91440" bIns="91440"/>
                <a:lstStyle/>
                <a:p>
                  <a:endParaRPr lang="en-US"/>
                </a:p>
              </p:txBody>
            </p:sp>
            <p:sp>
              <p:nvSpPr>
                <p:cNvPr id="13047" name="Freeform 894"/>
                <p:cNvSpPr>
                  <a:spLocks/>
                </p:cNvSpPr>
                <p:nvPr/>
              </p:nvSpPr>
              <p:spPr bwMode="auto">
                <a:xfrm>
                  <a:off x="4190" y="2087"/>
                  <a:ext cx="84" cy="54"/>
                </a:xfrm>
                <a:custGeom>
                  <a:avLst/>
                  <a:gdLst>
                    <a:gd name="T0" fmla="*/ 78 w 84"/>
                    <a:gd name="T1" fmla="*/ 24 h 54"/>
                    <a:gd name="T2" fmla="*/ 78 w 84"/>
                    <a:gd name="T3" fmla="*/ 18 h 54"/>
                    <a:gd name="T4" fmla="*/ 66 w 84"/>
                    <a:gd name="T5" fmla="*/ 6 h 54"/>
                    <a:gd name="T6" fmla="*/ 54 w 84"/>
                    <a:gd name="T7" fmla="*/ 0 h 54"/>
                    <a:gd name="T8" fmla="*/ 54 w 84"/>
                    <a:gd name="T9" fmla="*/ 0 h 54"/>
                    <a:gd name="T10" fmla="*/ 36 w 84"/>
                    <a:gd name="T11" fmla="*/ 12 h 54"/>
                    <a:gd name="T12" fmla="*/ 30 w 84"/>
                    <a:gd name="T13" fmla="*/ 30 h 54"/>
                    <a:gd name="T14" fmla="*/ 18 w 84"/>
                    <a:gd name="T15" fmla="*/ 36 h 54"/>
                    <a:gd name="T16" fmla="*/ 18 w 84"/>
                    <a:gd name="T17" fmla="*/ 36 h 54"/>
                    <a:gd name="T18" fmla="*/ 12 w 84"/>
                    <a:gd name="T19" fmla="*/ 36 h 54"/>
                    <a:gd name="T20" fmla="*/ 6 w 84"/>
                    <a:gd name="T21" fmla="*/ 30 h 54"/>
                    <a:gd name="T22" fmla="*/ 0 w 84"/>
                    <a:gd name="T23" fmla="*/ 24 h 54"/>
                    <a:gd name="T24" fmla="*/ 0 w 84"/>
                    <a:gd name="T25" fmla="*/ 24 h 54"/>
                    <a:gd name="T26" fmla="*/ 0 w 84"/>
                    <a:gd name="T27" fmla="*/ 24 h 54"/>
                    <a:gd name="T28" fmla="*/ 0 w 84"/>
                    <a:gd name="T29" fmla="*/ 24 h 54"/>
                    <a:gd name="T30" fmla="*/ 0 w 84"/>
                    <a:gd name="T31" fmla="*/ 24 h 54"/>
                    <a:gd name="T32" fmla="*/ 0 w 84"/>
                    <a:gd name="T33" fmla="*/ 24 h 54"/>
                    <a:gd name="T34" fmla="*/ 0 w 84"/>
                    <a:gd name="T35" fmla="*/ 24 h 54"/>
                    <a:gd name="T36" fmla="*/ 0 w 84"/>
                    <a:gd name="T37" fmla="*/ 30 h 54"/>
                    <a:gd name="T38" fmla="*/ 6 w 84"/>
                    <a:gd name="T39" fmla="*/ 48 h 54"/>
                    <a:gd name="T40" fmla="*/ 18 w 84"/>
                    <a:gd name="T41" fmla="*/ 54 h 54"/>
                    <a:gd name="T42" fmla="*/ 18 w 84"/>
                    <a:gd name="T43" fmla="*/ 54 h 54"/>
                    <a:gd name="T44" fmla="*/ 30 w 84"/>
                    <a:gd name="T45" fmla="*/ 48 h 54"/>
                    <a:gd name="T46" fmla="*/ 36 w 84"/>
                    <a:gd name="T47" fmla="*/ 30 h 54"/>
                    <a:gd name="T48" fmla="*/ 54 w 84"/>
                    <a:gd name="T49" fmla="*/ 18 h 54"/>
                    <a:gd name="T50" fmla="*/ 54 w 84"/>
                    <a:gd name="T51" fmla="*/ 18 h 54"/>
                    <a:gd name="T52" fmla="*/ 72 w 84"/>
                    <a:gd name="T53" fmla="*/ 24 h 54"/>
                    <a:gd name="T54" fmla="*/ 78 w 84"/>
                    <a:gd name="T55" fmla="*/ 36 h 54"/>
                    <a:gd name="T56" fmla="*/ 84 w 84"/>
                    <a:gd name="T57" fmla="*/ 42 h 54"/>
                    <a:gd name="T58" fmla="*/ 84 w 84"/>
                    <a:gd name="T59" fmla="*/ 42 h 54"/>
                    <a:gd name="T60" fmla="*/ 78 w 84"/>
                    <a:gd name="T61" fmla="*/ 24 h 54"/>
                    <a:gd name="T62" fmla="*/ 78 w 84"/>
                    <a:gd name="T63" fmla="*/ 24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
                    <a:gd name="T97" fmla="*/ 0 h 54"/>
                    <a:gd name="T98" fmla="*/ 84 w 84"/>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 h="54">
                      <a:moveTo>
                        <a:pt x="78" y="24"/>
                      </a:moveTo>
                      <a:lnTo>
                        <a:pt x="78" y="18"/>
                      </a:lnTo>
                      <a:lnTo>
                        <a:pt x="66" y="6"/>
                      </a:lnTo>
                      <a:lnTo>
                        <a:pt x="54" y="0"/>
                      </a:lnTo>
                      <a:lnTo>
                        <a:pt x="36" y="12"/>
                      </a:lnTo>
                      <a:lnTo>
                        <a:pt x="30" y="30"/>
                      </a:lnTo>
                      <a:lnTo>
                        <a:pt x="18" y="36"/>
                      </a:lnTo>
                      <a:lnTo>
                        <a:pt x="12" y="36"/>
                      </a:lnTo>
                      <a:lnTo>
                        <a:pt x="6" y="30"/>
                      </a:lnTo>
                      <a:lnTo>
                        <a:pt x="0" y="24"/>
                      </a:lnTo>
                      <a:lnTo>
                        <a:pt x="0" y="30"/>
                      </a:lnTo>
                      <a:lnTo>
                        <a:pt x="6" y="48"/>
                      </a:lnTo>
                      <a:lnTo>
                        <a:pt x="18" y="54"/>
                      </a:lnTo>
                      <a:lnTo>
                        <a:pt x="30" y="48"/>
                      </a:lnTo>
                      <a:lnTo>
                        <a:pt x="36" y="30"/>
                      </a:lnTo>
                      <a:lnTo>
                        <a:pt x="54" y="18"/>
                      </a:lnTo>
                      <a:lnTo>
                        <a:pt x="72" y="24"/>
                      </a:lnTo>
                      <a:lnTo>
                        <a:pt x="78" y="36"/>
                      </a:lnTo>
                      <a:lnTo>
                        <a:pt x="84" y="42"/>
                      </a:lnTo>
                      <a:lnTo>
                        <a:pt x="78" y="24"/>
                      </a:lnTo>
                    </a:path>
                  </a:pathLst>
                </a:custGeom>
                <a:noFill/>
                <a:ln w="9525">
                  <a:solidFill>
                    <a:srgbClr val="000000"/>
                  </a:solidFill>
                  <a:round/>
                  <a:headEnd/>
                  <a:tailEnd/>
                </a:ln>
              </p:spPr>
              <p:txBody>
                <a:bodyPr tIns="91440" bIns="91440"/>
                <a:lstStyle/>
                <a:p>
                  <a:endParaRPr lang="en-US"/>
                </a:p>
              </p:txBody>
            </p:sp>
            <p:sp>
              <p:nvSpPr>
                <p:cNvPr id="13048" name="Freeform 895"/>
                <p:cNvSpPr>
                  <a:spLocks/>
                </p:cNvSpPr>
                <p:nvPr/>
              </p:nvSpPr>
              <p:spPr bwMode="auto">
                <a:xfrm>
                  <a:off x="4298" y="2057"/>
                  <a:ext cx="78" cy="54"/>
                </a:xfrm>
                <a:custGeom>
                  <a:avLst/>
                  <a:gdLst>
                    <a:gd name="T0" fmla="*/ 0 w 78"/>
                    <a:gd name="T1" fmla="*/ 30 h 54"/>
                    <a:gd name="T2" fmla="*/ 6 w 78"/>
                    <a:gd name="T3" fmla="*/ 36 h 54"/>
                    <a:gd name="T4" fmla="*/ 12 w 78"/>
                    <a:gd name="T5" fmla="*/ 48 h 54"/>
                    <a:gd name="T6" fmla="*/ 30 w 78"/>
                    <a:gd name="T7" fmla="*/ 54 h 54"/>
                    <a:gd name="T8" fmla="*/ 30 w 78"/>
                    <a:gd name="T9" fmla="*/ 54 h 54"/>
                    <a:gd name="T10" fmla="*/ 42 w 78"/>
                    <a:gd name="T11" fmla="*/ 42 h 54"/>
                    <a:gd name="T12" fmla="*/ 54 w 78"/>
                    <a:gd name="T13" fmla="*/ 30 h 54"/>
                    <a:gd name="T14" fmla="*/ 60 w 78"/>
                    <a:gd name="T15" fmla="*/ 18 h 54"/>
                    <a:gd name="T16" fmla="*/ 60 w 78"/>
                    <a:gd name="T17" fmla="*/ 18 h 54"/>
                    <a:gd name="T18" fmla="*/ 72 w 78"/>
                    <a:gd name="T19" fmla="*/ 18 h 54"/>
                    <a:gd name="T20" fmla="*/ 78 w 78"/>
                    <a:gd name="T21" fmla="*/ 24 h 54"/>
                    <a:gd name="T22" fmla="*/ 78 w 78"/>
                    <a:gd name="T23" fmla="*/ 36 h 54"/>
                    <a:gd name="T24" fmla="*/ 78 w 78"/>
                    <a:gd name="T25" fmla="*/ 36 h 54"/>
                    <a:gd name="T26" fmla="*/ 78 w 78"/>
                    <a:gd name="T27" fmla="*/ 36 h 54"/>
                    <a:gd name="T28" fmla="*/ 78 w 78"/>
                    <a:gd name="T29" fmla="*/ 36 h 54"/>
                    <a:gd name="T30" fmla="*/ 78 w 78"/>
                    <a:gd name="T31" fmla="*/ 36 h 54"/>
                    <a:gd name="T32" fmla="*/ 78 w 78"/>
                    <a:gd name="T33" fmla="*/ 36 h 54"/>
                    <a:gd name="T34" fmla="*/ 78 w 78"/>
                    <a:gd name="T35" fmla="*/ 36 h 54"/>
                    <a:gd name="T36" fmla="*/ 78 w 78"/>
                    <a:gd name="T37" fmla="*/ 24 h 54"/>
                    <a:gd name="T38" fmla="*/ 72 w 78"/>
                    <a:gd name="T39" fmla="*/ 12 h 54"/>
                    <a:gd name="T40" fmla="*/ 60 w 78"/>
                    <a:gd name="T41" fmla="*/ 0 h 54"/>
                    <a:gd name="T42" fmla="*/ 60 w 78"/>
                    <a:gd name="T43" fmla="*/ 0 h 54"/>
                    <a:gd name="T44" fmla="*/ 48 w 78"/>
                    <a:gd name="T45" fmla="*/ 12 h 54"/>
                    <a:gd name="T46" fmla="*/ 42 w 78"/>
                    <a:gd name="T47" fmla="*/ 30 h 54"/>
                    <a:gd name="T48" fmla="*/ 24 w 78"/>
                    <a:gd name="T49" fmla="*/ 42 h 54"/>
                    <a:gd name="T50" fmla="*/ 24 w 78"/>
                    <a:gd name="T51" fmla="*/ 42 h 54"/>
                    <a:gd name="T52" fmla="*/ 12 w 78"/>
                    <a:gd name="T53" fmla="*/ 36 h 54"/>
                    <a:gd name="T54" fmla="*/ 0 w 78"/>
                    <a:gd name="T55" fmla="*/ 18 h 54"/>
                    <a:gd name="T56" fmla="*/ 0 w 78"/>
                    <a:gd name="T57" fmla="*/ 12 h 54"/>
                    <a:gd name="T58" fmla="*/ 0 w 78"/>
                    <a:gd name="T59" fmla="*/ 12 h 54"/>
                    <a:gd name="T60" fmla="*/ 0 w 78"/>
                    <a:gd name="T61" fmla="*/ 30 h 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8"/>
                    <a:gd name="T94" fmla="*/ 0 h 54"/>
                    <a:gd name="T95" fmla="*/ 78 w 78"/>
                    <a:gd name="T96" fmla="*/ 54 h 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8" h="54">
                      <a:moveTo>
                        <a:pt x="0" y="30"/>
                      </a:moveTo>
                      <a:lnTo>
                        <a:pt x="6" y="36"/>
                      </a:lnTo>
                      <a:lnTo>
                        <a:pt x="12" y="48"/>
                      </a:lnTo>
                      <a:lnTo>
                        <a:pt x="30" y="54"/>
                      </a:lnTo>
                      <a:lnTo>
                        <a:pt x="42" y="42"/>
                      </a:lnTo>
                      <a:lnTo>
                        <a:pt x="54" y="30"/>
                      </a:lnTo>
                      <a:lnTo>
                        <a:pt x="60" y="18"/>
                      </a:lnTo>
                      <a:lnTo>
                        <a:pt x="72" y="18"/>
                      </a:lnTo>
                      <a:lnTo>
                        <a:pt x="78" y="24"/>
                      </a:lnTo>
                      <a:lnTo>
                        <a:pt x="78" y="36"/>
                      </a:lnTo>
                      <a:lnTo>
                        <a:pt x="78" y="24"/>
                      </a:lnTo>
                      <a:lnTo>
                        <a:pt x="72" y="12"/>
                      </a:lnTo>
                      <a:lnTo>
                        <a:pt x="60" y="0"/>
                      </a:lnTo>
                      <a:lnTo>
                        <a:pt x="48" y="12"/>
                      </a:lnTo>
                      <a:lnTo>
                        <a:pt x="42" y="30"/>
                      </a:lnTo>
                      <a:lnTo>
                        <a:pt x="24" y="42"/>
                      </a:lnTo>
                      <a:lnTo>
                        <a:pt x="12" y="36"/>
                      </a:lnTo>
                      <a:lnTo>
                        <a:pt x="0" y="18"/>
                      </a:lnTo>
                      <a:lnTo>
                        <a:pt x="0" y="12"/>
                      </a:lnTo>
                      <a:lnTo>
                        <a:pt x="0" y="30"/>
                      </a:lnTo>
                      <a:close/>
                    </a:path>
                  </a:pathLst>
                </a:custGeom>
                <a:solidFill>
                  <a:srgbClr val="F98199"/>
                </a:solidFill>
                <a:ln w="9525">
                  <a:noFill/>
                  <a:round/>
                  <a:headEnd/>
                  <a:tailEnd/>
                </a:ln>
              </p:spPr>
              <p:txBody>
                <a:bodyPr tIns="91440" bIns="91440"/>
                <a:lstStyle/>
                <a:p>
                  <a:endParaRPr lang="en-US"/>
                </a:p>
              </p:txBody>
            </p:sp>
            <p:sp>
              <p:nvSpPr>
                <p:cNvPr id="13049" name="Freeform 896"/>
                <p:cNvSpPr>
                  <a:spLocks/>
                </p:cNvSpPr>
                <p:nvPr/>
              </p:nvSpPr>
              <p:spPr bwMode="auto">
                <a:xfrm>
                  <a:off x="4298" y="2057"/>
                  <a:ext cx="78" cy="54"/>
                </a:xfrm>
                <a:custGeom>
                  <a:avLst/>
                  <a:gdLst>
                    <a:gd name="T0" fmla="*/ 0 w 78"/>
                    <a:gd name="T1" fmla="*/ 30 h 54"/>
                    <a:gd name="T2" fmla="*/ 6 w 78"/>
                    <a:gd name="T3" fmla="*/ 36 h 54"/>
                    <a:gd name="T4" fmla="*/ 12 w 78"/>
                    <a:gd name="T5" fmla="*/ 48 h 54"/>
                    <a:gd name="T6" fmla="*/ 30 w 78"/>
                    <a:gd name="T7" fmla="*/ 54 h 54"/>
                    <a:gd name="T8" fmla="*/ 30 w 78"/>
                    <a:gd name="T9" fmla="*/ 54 h 54"/>
                    <a:gd name="T10" fmla="*/ 42 w 78"/>
                    <a:gd name="T11" fmla="*/ 42 h 54"/>
                    <a:gd name="T12" fmla="*/ 54 w 78"/>
                    <a:gd name="T13" fmla="*/ 30 h 54"/>
                    <a:gd name="T14" fmla="*/ 60 w 78"/>
                    <a:gd name="T15" fmla="*/ 18 h 54"/>
                    <a:gd name="T16" fmla="*/ 60 w 78"/>
                    <a:gd name="T17" fmla="*/ 18 h 54"/>
                    <a:gd name="T18" fmla="*/ 72 w 78"/>
                    <a:gd name="T19" fmla="*/ 18 h 54"/>
                    <a:gd name="T20" fmla="*/ 78 w 78"/>
                    <a:gd name="T21" fmla="*/ 24 h 54"/>
                    <a:gd name="T22" fmla="*/ 78 w 78"/>
                    <a:gd name="T23" fmla="*/ 36 h 54"/>
                    <a:gd name="T24" fmla="*/ 78 w 78"/>
                    <a:gd name="T25" fmla="*/ 36 h 54"/>
                    <a:gd name="T26" fmla="*/ 78 w 78"/>
                    <a:gd name="T27" fmla="*/ 36 h 54"/>
                    <a:gd name="T28" fmla="*/ 78 w 78"/>
                    <a:gd name="T29" fmla="*/ 36 h 54"/>
                    <a:gd name="T30" fmla="*/ 78 w 78"/>
                    <a:gd name="T31" fmla="*/ 36 h 54"/>
                    <a:gd name="T32" fmla="*/ 78 w 78"/>
                    <a:gd name="T33" fmla="*/ 36 h 54"/>
                    <a:gd name="T34" fmla="*/ 78 w 78"/>
                    <a:gd name="T35" fmla="*/ 36 h 54"/>
                    <a:gd name="T36" fmla="*/ 78 w 78"/>
                    <a:gd name="T37" fmla="*/ 24 h 54"/>
                    <a:gd name="T38" fmla="*/ 72 w 78"/>
                    <a:gd name="T39" fmla="*/ 12 h 54"/>
                    <a:gd name="T40" fmla="*/ 60 w 78"/>
                    <a:gd name="T41" fmla="*/ 0 h 54"/>
                    <a:gd name="T42" fmla="*/ 60 w 78"/>
                    <a:gd name="T43" fmla="*/ 0 h 54"/>
                    <a:gd name="T44" fmla="*/ 48 w 78"/>
                    <a:gd name="T45" fmla="*/ 12 h 54"/>
                    <a:gd name="T46" fmla="*/ 42 w 78"/>
                    <a:gd name="T47" fmla="*/ 30 h 54"/>
                    <a:gd name="T48" fmla="*/ 24 w 78"/>
                    <a:gd name="T49" fmla="*/ 42 h 54"/>
                    <a:gd name="T50" fmla="*/ 24 w 78"/>
                    <a:gd name="T51" fmla="*/ 42 h 54"/>
                    <a:gd name="T52" fmla="*/ 12 w 78"/>
                    <a:gd name="T53" fmla="*/ 36 h 54"/>
                    <a:gd name="T54" fmla="*/ 0 w 78"/>
                    <a:gd name="T55" fmla="*/ 18 h 54"/>
                    <a:gd name="T56" fmla="*/ 0 w 78"/>
                    <a:gd name="T57" fmla="*/ 12 h 54"/>
                    <a:gd name="T58" fmla="*/ 0 w 78"/>
                    <a:gd name="T59" fmla="*/ 12 h 54"/>
                    <a:gd name="T60" fmla="*/ 0 w 78"/>
                    <a:gd name="T61" fmla="*/ 30 h 54"/>
                    <a:gd name="T62" fmla="*/ 0 w 78"/>
                    <a:gd name="T63" fmla="*/ 30 h 5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
                    <a:gd name="T97" fmla="*/ 0 h 54"/>
                    <a:gd name="T98" fmla="*/ 78 w 78"/>
                    <a:gd name="T99" fmla="*/ 54 h 5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 h="54">
                      <a:moveTo>
                        <a:pt x="0" y="30"/>
                      </a:moveTo>
                      <a:lnTo>
                        <a:pt x="6" y="36"/>
                      </a:lnTo>
                      <a:lnTo>
                        <a:pt x="12" y="48"/>
                      </a:lnTo>
                      <a:lnTo>
                        <a:pt x="30" y="54"/>
                      </a:lnTo>
                      <a:lnTo>
                        <a:pt x="42" y="42"/>
                      </a:lnTo>
                      <a:lnTo>
                        <a:pt x="54" y="30"/>
                      </a:lnTo>
                      <a:lnTo>
                        <a:pt x="60" y="18"/>
                      </a:lnTo>
                      <a:lnTo>
                        <a:pt x="72" y="18"/>
                      </a:lnTo>
                      <a:lnTo>
                        <a:pt x="78" y="24"/>
                      </a:lnTo>
                      <a:lnTo>
                        <a:pt x="78" y="36"/>
                      </a:lnTo>
                      <a:lnTo>
                        <a:pt x="78" y="24"/>
                      </a:lnTo>
                      <a:lnTo>
                        <a:pt x="72" y="12"/>
                      </a:lnTo>
                      <a:lnTo>
                        <a:pt x="60" y="0"/>
                      </a:lnTo>
                      <a:lnTo>
                        <a:pt x="48" y="12"/>
                      </a:lnTo>
                      <a:lnTo>
                        <a:pt x="42" y="30"/>
                      </a:lnTo>
                      <a:lnTo>
                        <a:pt x="24" y="42"/>
                      </a:lnTo>
                      <a:lnTo>
                        <a:pt x="12" y="36"/>
                      </a:lnTo>
                      <a:lnTo>
                        <a:pt x="0" y="18"/>
                      </a:lnTo>
                      <a:lnTo>
                        <a:pt x="0" y="12"/>
                      </a:lnTo>
                      <a:lnTo>
                        <a:pt x="0" y="30"/>
                      </a:lnTo>
                    </a:path>
                  </a:pathLst>
                </a:custGeom>
                <a:noFill/>
                <a:ln w="9525">
                  <a:solidFill>
                    <a:srgbClr val="000000"/>
                  </a:solidFill>
                  <a:round/>
                  <a:headEnd/>
                  <a:tailEnd/>
                </a:ln>
              </p:spPr>
              <p:txBody>
                <a:bodyPr tIns="91440" bIns="91440"/>
                <a:lstStyle/>
                <a:p>
                  <a:endParaRPr lang="en-US"/>
                </a:p>
              </p:txBody>
            </p:sp>
            <p:sp>
              <p:nvSpPr>
                <p:cNvPr id="13050" name="Freeform 897"/>
                <p:cNvSpPr>
                  <a:spLocks/>
                </p:cNvSpPr>
                <p:nvPr/>
              </p:nvSpPr>
              <p:spPr bwMode="auto">
                <a:xfrm>
                  <a:off x="4298" y="2069"/>
                  <a:ext cx="18" cy="18"/>
                </a:xfrm>
                <a:custGeom>
                  <a:avLst/>
                  <a:gdLst>
                    <a:gd name="T0" fmla="*/ 0 w 18"/>
                    <a:gd name="T1" fmla="*/ 12 h 18"/>
                    <a:gd name="T2" fmla="*/ 0 w 18"/>
                    <a:gd name="T3" fmla="*/ 6 h 18"/>
                    <a:gd name="T4" fmla="*/ 0 w 18"/>
                    <a:gd name="T5" fmla="*/ 0 h 18"/>
                    <a:gd name="T6" fmla="*/ 6 w 18"/>
                    <a:gd name="T7" fmla="*/ 0 h 18"/>
                    <a:gd name="T8" fmla="*/ 6 w 18"/>
                    <a:gd name="T9" fmla="*/ 0 h 18"/>
                    <a:gd name="T10" fmla="*/ 6 w 18"/>
                    <a:gd name="T11" fmla="*/ 0 h 18"/>
                    <a:gd name="T12" fmla="*/ 12 w 18"/>
                    <a:gd name="T13" fmla="*/ 0 h 18"/>
                    <a:gd name="T14" fmla="*/ 18 w 18"/>
                    <a:gd name="T15" fmla="*/ 6 h 18"/>
                    <a:gd name="T16" fmla="*/ 18 w 18"/>
                    <a:gd name="T17" fmla="*/ 6 h 18"/>
                    <a:gd name="T18" fmla="*/ 18 w 18"/>
                    <a:gd name="T19" fmla="*/ 12 h 18"/>
                    <a:gd name="T20" fmla="*/ 18 w 18"/>
                    <a:gd name="T21" fmla="*/ 18 h 18"/>
                    <a:gd name="T22" fmla="*/ 12 w 18"/>
                    <a:gd name="T23" fmla="*/ 18 h 18"/>
                    <a:gd name="T24" fmla="*/ 12 w 18"/>
                    <a:gd name="T25" fmla="*/ 18 h 18"/>
                    <a:gd name="T26" fmla="*/ 12 w 18"/>
                    <a:gd name="T27" fmla="*/ 18 h 18"/>
                    <a:gd name="T28" fmla="*/ 6 w 18"/>
                    <a:gd name="T29" fmla="*/ 18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6"/>
                      </a:lnTo>
                      <a:lnTo>
                        <a:pt x="0" y="0"/>
                      </a:lnTo>
                      <a:lnTo>
                        <a:pt x="6" y="0"/>
                      </a:lnTo>
                      <a:lnTo>
                        <a:pt x="12" y="0"/>
                      </a:lnTo>
                      <a:lnTo>
                        <a:pt x="18" y="6"/>
                      </a:lnTo>
                      <a:lnTo>
                        <a:pt x="18" y="12"/>
                      </a:lnTo>
                      <a:lnTo>
                        <a:pt x="18" y="18"/>
                      </a:lnTo>
                      <a:lnTo>
                        <a:pt x="12" y="18"/>
                      </a:lnTo>
                      <a:lnTo>
                        <a:pt x="6" y="18"/>
                      </a:lnTo>
                      <a:lnTo>
                        <a:pt x="0" y="12"/>
                      </a:lnTo>
                      <a:close/>
                    </a:path>
                  </a:pathLst>
                </a:custGeom>
                <a:solidFill>
                  <a:srgbClr val="FB805E"/>
                </a:solidFill>
                <a:ln w="9525">
                  <a:noFill/>
                  <a:round/>
                  <a:headEnd/>
                  <a:tailEnd/>
                </a:ln>
              </p:spPr>
              <p:txBody>
                <a:bodyPr tIns="91440" bIns="91440"/>
                <a:lstStyle/>
                <a:p>
                  <a:endParaRPr lang="en-US"/>
                </a:p>
              </p:txBody>
            </p:sp>
            <p:sp>
              <p:nvSpPr>
                <p:cNvPr id="13051" name="Freeform 898"/>
                <p:cNvSpPr>
                  <a:spLocks/>
                </p:cNvSpPr>
                <p:nvPr/>
              </p:nvSpPr>
              <p:spPr bwMode="auto">
                <a:xfrm>
                  <a:off x="4256" y="2111"/>
                  <a:ext cx="12" cy="24"/>
                </a:xfrm>
                <a:custGeom>
                  <a:avLst/>
                  <a:gdLst>
                    <a:gd name="T0" fmla="*/ 12 w 12"/>
                    <a:gd name="T1" fmla="*/ 24 h 24"/>
                    <a:gd name="T2" fmla="*/ 6 w 12"/>
                    <a:gd name="T3" fmla="*/ 18 h 24"/>
                    <a:gd name="T4" fmla="*/ 0 w 12"/>
                    <a:gd name="T5" fmla="*/ 18 h 24"/>
                    <a:gd name="T6" fmla="*/ 0 w 12"/>
                    <a:gd name="T7" fmla="*/ 18 h 24"/>
                    <a:gd name="T8" fmla="*/ 0 w 12"/>
                    <a:gd name="T9" fmla="*/ 18 h 24"/>
                    <a:gd name="T10" fmla="*/ 0 w 12"/>
                    <a:gd name="T11" fmla="*/ 12 h 24"/>
                    <a:gd name="T12" fmla="*/ 0 w 12"/>
                    <a:gd name="T13" fmla="*/ 6 h 24"/>
                    <a:gd name="T14" fmla="*/ 0 w 12"/>
                    <a:gd name="T15" fmla="*/ 0 h 24"/>
                    <a:gd name="T16" fmla="*/ 12 w 12"/>
                    <a:gd name="T17" fmla="*/ 24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12" y="24"/>
                      </a:moveTo>
                      <a:lnTo>
                        <a:pt x="6" y="18"/>
                      </a:lnTo>
                      <a:lnTo>
                        <a:pt x="0" y="18"/>
                      </a:lnTo>
                      <a:lnTo>
                        <a:pt x="0" y="12"/>
                      </a:lnTo>
                      <a:lnTo>
                        <a:pt x="0" y="6"/>
                      </a:lnTo>
                      <a:lnTo>
                        <a:pt x="0" y="0"/>
                      </a:lnTo>
                      <a:lnTo>
                        <a:pt x="12" y="24"/>
                      </a:lnTo>
                      <a:close/>
                    </a:path>
                  </a:pathLst>
                </a:custGeom>
                <a:solidFill>
                  <a:srgbClr val="FB805E"/>
                </a:solidFill>
                <a:ln w="9525">
                  <a:noFill/>
                  <a:round/>
                  <a:headEnd/>
                  <a:tailEnd/>
                </a:ln>
              </p:spPr>
              <p:txBody>
                <a:bodyPr tIns="91440" bIns="91440"/>
                <a:lstStyle/>
                <a:p>
                  <a:endParaRPr lang="en-US"/>
                </a:p>
              </p:txBody>
            </p:sp>
            <p:sp>
              <p:nvSpPr>
                <p:cNvPr id="13052" name="Freeform 899"/>
                <p:cNvSpPr>
                  <a:spLocks/>
                </p:cNvSpPr>
                <p:nvPr/>
              </p:nvSpPr>
              <p:spPr bwMode="auto">
                <a:xfrm>
                  <a:off x="1868"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0" y="12"/>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053" name="Freeform 900"/>
                <p:cNvSpPr>
                  <a:spLocks/>
                </p:cNvSpPr>
                <p:nvPr/>
              </p:nvSpPr>
              <p:spPr bwMode="auto">
                <a:xfrm>
                  <a:off x="1868"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0" y="12"/>
                      </a:lnTo>
                      <a:lnTo>
                        <a:pt x="6" y="12"/>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054" name="Freeform 901"/>
                <p:cNvSpPr>
                  <a:spLocks/>
                </p:cNvSpPr>
                <p:nvPr/>
              </p:nvSpPr>
              <p:spPr bwMode="auto">
                <a:xfrm>
                  <a:off x="1886" y="255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055" name="Freeform 902"/>
                <p:cNvSpPr>
                  <a:spLocks/>
                </p:cNvSpPr>
                <p:nvPr/>
              </p:nvSpPr>
              <p:spPr bwMode="auto">
                <a:xfrm>
                  <a:off x="1886" y="255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056" name="Freeform 903"/>
                <p:cNvSpPr>
                  <a:spLocks/>
                </p:cNvSpPr>
                <p:nvPr/>
              </p:nvSpPr>
              <p:spPr bwMode="auto">
                <a:xfrm>
                  <a:off x="1904" y="255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057" name="Freeform 904"/>
                <p:cNvSpPr>
                  <a:spLocks/>
                </p:cNvSpPr>
                <p:nvPr/>
              </p:nvSpPr>
              <p:spPr bwMode="auto">
                <a:xfrm>
                  <a:off x="1904" y="2555"/>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058" name="Freeform 905"/>
                <p:cNvSpPr>
                  <a:spLocks/>
                </p:cNvSpPr>
                <p:nvPr/>
              </p:nvSpPr>
              <p:spPr bwMode="auto">
                <a:xfrm>
                  <a:off x="1916" y="254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6 w 18"/>
                    <a:gd name="T21" fmla="*/ 12 h 12"/>
                    <a:gd name="T22" fmla="*/ 12 w 18"/>
                    <a:gd name="T23" fmla="*/ 12 h 12"/>
                    <a:gd name="T24" fmla="*/ 12 w 18"/>
                    <a:gd name="T25" fmla="*/ 12 h 12"/>
                    <a:gd name="T26" fmla="*/ 18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6"/>
                      </a:lnTo>
                      <a:lnTo>
                        <a:pt x="6" y="6"/>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3059" name="Freeform 906"/>
                <p:cNvSpPr>
                  <a:spLocks/>
                </p:cNvSpPr>
                <p:nvPr/>
              </p:nvSpPr>
              <p:spPr bwMode="auto">
                <a:xfrm>
                  <a:off x="1916" y="254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6 h 12"/>
                    <a:gd name="T14" fmla="*/ 6 w 18"/>
                    <a:gd name="T15" fmla="*/ 6 h 12"/>
                    <a:gd name="T16" fmla="*/ 6 w 18"/>
                    <a:gd name="T17" fmla="*/ 6 h 12"/>
                    <a:gd name="T18" fmla="*/ 6 w 18"/>
                    <a:gd name="T19" fmla="*/ 12 h 12"/>
                    <a:gd name="T20" fmla="*/ 6 w 18"/>
                    <a:gd name="T21" fmla="*/ 12 h 12"/>
                    <a:gd name="T22" fmla="*/ 12 w 18"/>
                    <a:gd name="T23" fmla="*/ 12 h 12"/>
                    <a:gd name="T24" fmla="*/ 12 w 18"/>
                    <a:gd name="T25" fmla="*/ 12 h 12"/>
                    <a:gd name="T26" fmla="*/ 18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6"/>
                      </a:lnTo>
                      <a:lnTo>
                        <a:pt x="6" y="6"/>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3060" name="Freeform 907"/>
                <p:cNvSpPr>
                  <a:spLocks/>
                </p:cNvSpPr>
                <p:nvPr/>
              </p:nvSpPr>
              <p:spPr bwMode="auto">
                <a:xfrm>
                  <a:off x="1934" y="2543"/>
                  <a:ext cx="18" cy="12"/>
                </a:xfrm>
                <a:custGeom>
                  <a:avLst/>
                  <a:gdLst>
                    <a:gd name="T0" fmla="*/ 12 w 18"/>
                    <a:gd name="T1" fmla="*/ 6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2 w 18"/>
                    <a:gd name="T31" fmla="*/ 6 h 12"/>
                    <a:gd name="T32" fmla="*/ 12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6"/>
                      </a:moveTo>
                      <a:lnTo>
                        <a:pt x="12" y="0"/>
                      </a:lnTo>
                      <a:lnTo>
                        <a:pt x="6" y="0"/>
                      </a:lnTo>
                      <a:lnTo>
                        <a:pt x="0" y="6"/>
                      </a:lnTo>
                      <a:lnTo>
                        <a:pt x="0" y="12"/>
                      </a:lnTo>
                      <a:lnTo>
                        <a:pt x="6" y="12"/>
                      </a:lnTo>
                      <a:lnTo>
                        <a:pt x="12" y="12"/>
                      </a:lnTo>
                      <a:lnTo>
                        <a:pt x="18" y="6"/>
                      </a:lnTo>
                      <a:lnTo>
                        <a:pt x="12" y="6"/>
                      </a:lnTo>
                      <a:close/>
                    </a:path>
                  </a:pathLst>
                </a:custGeom>
                <a:solidFill>
                  <a:srgbClr val="FFFF4B"/>
                </a:solidFill>
                <a:ln w="9525">
                  <a:noFill/>
                  <a:round/>
                  <a:headEnd/>
                  <a:tailEnd/>
                </a:ln>
              </p:spPr>
              <p:txBody>
                <a:bodyPr tIns="91440" bIns="91440"/>
                <a:lstStyle/>
                <a:p>
                  <a:endParaRPr lang="en-US"/>
                </a:p>
              </p:txBody>
            </p:sp>
            <p:sp>
              <p:nvSpPr>
                <p:cNvPr id="13061" name="Freeform 908"/>
                <p:cNvSpPr>
                  <a:spLocks/>
                </p:cNvSpPr>
                <p:nvPr/>
              </p:nvSpPr>
              <p:spPr bwMode="auto">
                <a:xfrm>
                  <a:off x="1934" y="2543"/>
                  <a:ext cx="18" cy="12"/>
                </a:xfrm>
                <a:custGeom>
                  <a:avLst/>
                  <a:gdLst>
                    <a:gd name="T0" fmla="*/ 12 w 18"/>
                    <a:gd name="T1" fmla="*/ 6 h 12"/>
                    <a:gd name="T2" fmla="*/ 12 w 18"/>
                    <a:gd name="T3" fmla="*/ 0 h 12"/>
                    <a:gd name="T4" fmla="*/ 6 w 18"/>
                    <a:gd name="T5" fmla="*/ 0 h 12"/>
                    <a:gd name="T6" fmla="*/ 6 w 18"/>
                    <a:gd name="T7" fmla="*/ 0 h 12"/>
                    <a:gd name="T8" fmla="*/ 6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6 h 12"/>
                    <a:gd name="T30" fmla="*/ 12 w 18"/>
                    <a:gd name="T31" fmla="*/ 6 h 12"/>
                    <a:gd name="T32" fmla="*/ 12 w 18"/>
                    <a:gd name="T33" fmla="*/ 6 h 12"/>
                    <a:gd name="T34" fmla="*/ 12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6"/>
                      </a:moveTo>
                      <a:lnTo>
                        <a:pt x="12" y="0"/>
                      </a:lnTo>
                      <a:lnTo>
                        <a:pt x="6" y="0"/>
                      </a:lnTo>
                      <a:lnTo>
                        <a:pt x="0" y="6"/>
                      </a:lnTo>
                      <a:lnTo>
                        <a:pt x="0" y="12"/>
                      </a:lnTo>
                      <a:lnTo>
                        <a:pt x="6" y="12"/>
                      </a:lnTo>
                      <a:lnTo>
                        <a:pt x="12" y="12"/>
                      </a:lnTo>
                      <a:lnTo>
                        <a:pt x="18" y="6"/>
                      </a:lnTo>
                      <a:lnTo>
                        <a:pt x="12" y="6"/>
                      </a:lnTo>
                    </a:path>
                  </a:pathLst>
                </a:custGeom>
                <a:noFill/>
                <a:ln w="9525">
                  <a:solidFill>
                    <a:srgbClr val="000000"/>
                  </a:solidFill>
                  <a:round/>
                  <a:headEnd/>
                  <a:tailEnd/>
                </a:ln>
              </p:spPr>
              <p:txBody>
                <a:bodyPr tIns="91440" bIns="91440"/>
                <a:lstStyle/>
                <a:p>
                  <a:endParaRPr lang="en-US"/>
                </a:p>
              </p:txBody>
            </p:sp>
            <p:sp>
              <p:nvSpPr>
                <p:cNvPr id="13062" name="Freeform 909"/>
                <p:cNvSpPr>
                  <a:spLocks/>
                </p:cNvSpPr>
                <p:nvPr/>
              </p:nvSpPr>
              <p:spPr bwMode="auto">
                <a:xfrm>
                  <a:off x="1952" y="2537"/>
                  <a:ext cx="12" cy="12"/>
                </a:xfrm>
                <a:custGeom>
                  <a:avLst/>
                  <a:gdLst>
                    <a:gd name="T0" fmla="*/ 12 w 12"/>
                    <a:gd name="T1" fmla="*/ 0 h 12"/>
                    <a:gd name="T2" fmla="*/ 6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063" name="Freeform 910"/>
                <p:cNvSpPr>
                  <a:spLocks/>
                </p:cNvSpPr>
                <p:nvPr/>
              </p:nvSpPr>
              <p:spPr bwMode="auto">
                <a:xfrm>
                  <a:off x="1952" y="2537"/>
                  <a:ext cx="12" cy="12"/>
                </a:xfrm>
                <a:custGeom>
                  <a:avLst/>
                  <a:gdLst>
                    <a:gd name="T0" fmla="*/ 12 w 12"/>
                    <a:gd name="T1" fmla="*/ 0 h 12"/>
                    <a:gd name="T2" fmla="*/ 6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064" name="Freeform 911"/>
                <p:cNvSpPr>
                  <a:spLocks/>
                </p:cNvSpPr>
                <p:nvPr/>
              </p:nvSpPr>
              <p:spPr bwMode="auto">
                <a:xfrm>
                  <a:off x="1964" y="2525"/>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0"/>
                      </a:lnTo>
                      <a:lnTo>
                        <a:pt x="6" y="0"/>
                      </a:lnTo>
                      <a:lnTo>
                        <a:pt x="0" y="6"/>
                      </a:lnTo>
                      <a:lnTo>
                        <a:pt x="0" y="12"/>
                      </a:lnTo>
                      <a:lnTo>
                        <a:pt x="6" y="18"/>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065" name="Freeform 912"/>
                <p:cNvSpPr>
                  <a:spLocks/>
                </p:cNvSpPr>
                <p:nvPr/>
              </p:nvSpPr>
              <p:spPr bwMode="auto">
                <a:xfrm>
                  <a:off x="1964" y="2525"/>
                  <a:ext cx="12" cy="18"/>
                </a:xfrm>
                <a:custGeom>
                  <a:avLst/>
                  <a:gdLst>
                    <a:gd name="T0" fmla="*/ 12 w 12"/>
                    <a:gd name="T1" fmla="*/ 6 h 18"/>
                    <a:gd name="T2" fmla="*/ 12 w 12"/>
                    <a:gd name="T3" fmla="*/ 0 h 18"/>
                    <a:gd name="T4" fmla="*/ 6 w 12"/>
                    <a:gd name="T5" fmla="*/ 0 h 18"/>
                    <a:gd name="T6" fmla="*/ 0 w 12"/>
                    <a:gd name="T7" fmla="*/ 6 h 18"/>
                    <a:gd name="T8" fmla="*/ 0 w 12"/>
                    <a:gd name="T9" fmla="*/ 6 h 18"/>
                    <a:gd name="T10" fmla="*/ 0 w 12"/>
                    <a:gd name="T11" fmla="*/ 6 h 18"/>
                    <a:gd name="T12" fmla="*/ 0 w 12"/>
                    <a:gd name="T13" fmla="*/ 12 h 18"/>
                    <a:gd name="T14" fmla="*/ 0 w 12"/>
                    <a:gd name="T15" fmla="*/ 12 h 18"/>
                    <a:gd name="T16" fmla="*/ 0 w 12"/>
                    <a:gd name="T17" fmla="*/ 12 h 18"/>
                    <a:gd name="T18" fmla="*/ 6 w 12"/>
                    <a:gd name="T19" fmla="*/ 18 h 18"/>
                    <a:gd name="T20" fmla="*/ 6 w 12"/>
                    <a:gd name="T21" fmla="*/ 18 h 18"/>
                    <a:gd name="T22" fmla="*/ 12 w 12"/>
                    <a:gd name="T23" fmla="*/ 12 h 18"/>
                    <a:gd name="T24" fmla="*/ 12 w 12"/>
                    <a:gd name="T25" fmla="*/ 12 h 18"/>
                    <a:gd name="T26" fmla="*/ 12 w 12"/>
                    <a:gd name="T27" fmla="*/ 12 h 18"/>
                    <a:gd name="T28" fmla="*/ 12 w 12"/>
                    <a:gd name="T29" fmla="*/ 6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0"/>
                      </a:lnTo>
                      <a:lnTo>
                        <a:pt x="6" y="0"/>
                      </a:lnTo>
                      <a:lnTo>
                        <a:pt x="0" y="6"/>
                      </a:lnTo>
                      <a:lnTo>
                        <a:pt x="0" y="12"/>
                      </a:lnTo>
                      <a:lnTo>
                        <a:pt x="6" y="18"/>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066" name="Freeform 913"/>
                <p:cNvSpPr>
                  <a:spLocks/>
                </p:cNvSpPr>
                <p:nvPr/>
              </p:nvSpPr>
              <p:spPr bwMode="auto">
                <a:xfrm>
                  <a:off x="1976" y="251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0" y="12"/>
                      </a:lnTo>
                      <a:lnTo>
                        <a:pt x="6" y="12"/>
                      </a:lnTo>
                      <a:lnTo>
                        <a:pt x="12"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13067" name="Freeform 914"/>
                <p:cNvSpPr>
                  <a:spLocks/>
                </p:cNvSpPr>
                <p:nvPr/>
              </p:nvSpPr>
              <p:spPr bwMode="auto">
                <a:xfrm>
                  <a:off x="1976" y="2519"/>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0 w 18"/>
                    <a:gd name="T15" fmla="*/ 12 h 12"/>
                    <a:gd name="T16" fmla="*/ 0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0" y="12"/>
                      </a:lnTo>
                      <a:lnTo>
                        <a:pt x="6" y="12"/>
                      </a:lnTo>
                      <a:lnTo>
                        <a:pt x="12" y="12"/>
                      </a:lnTo>
                      <a:lnTo>
                        <a:pt x="18" y="6"/>
                      </a:lnTo>
                      <a:lnTo>
                        <a:pt x="12" y="0"/>
                      </a:lnTo>
                    </a:path>
                  </a:pathLst>
                </a:custGeom>
                <a:noFill/>
                <a:ln w="9525">
                  <a:solidFill>
                    <a:srgbClr val="000000"/>
                  </a:solidFill>
                  <a:round/>
                  <a:headEnd/>
                  <a:tailEnd/>
                </a:ln>
              </p:spPr>
              <p:txBody>
                <a:bodyPr tIns="91440" bIns="91440"/>
                <a:lstStyle/>
                <a:p>
                  <a:endParaRPr lang="en-US"/>
                </a:p>
              </p:txBody>
            </p:sp>
            <p:sp>
              <p:nvSpPr>
                <p:cNvPr id="13068" name="Freeform 915"/>
                <p:cNvSpPr>
                  <a:spLocks/>
                </p:cNvSpPr>
                <p:nvPr/>
              </p:nvSpPr>
              <p:spPr bwMode="auto">
                <a:xfrm>
                  <a:off x="1988" y="2507"/>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0" y="0"/>
                      </a:lnTo>
                      <a:lnTo>
                        <a:pt x="0" y="6"/>
                      </a:lnTo>
                      <a:lnTo>
                        <a:pt x="6" y="12"/>
                      </a:lnTo>
                      <a:lnTo>
                        <a:pt x="12" y="12"/>
                      </a:lnTo>
                      <a:lnTo>
                        <a:pt x="18" y="6"/>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069" name="Freeform 916"/>
                <p:cNvSpPr>
                  <a:spLocks/>
                </p:cNvSpPr>
                <p:nvPr/>
              </p:nvSpPr>
              <p:spPr bwMode="auto">
                <a:xfrm>
                  <a:off x="1988" y="2507"/>
                  <a:ext cx="18" cy="12"/>
                </a:xfrm>
                <a:custGeom>
                  <a:avLst/>
                  <a:gdLst>
                    <a:gd name="T0" fmla="*/ 12 w 18"/>
                    <a:gd name="T1" fmla="*/ 0 h 12"/>
                    <a:gd name="T2" fmla="*/ 6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2 w 18"/>
                    <a:gd name="T29" fmla="*/ 6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0" y="0"/>
                      </a:lnTo>
                      <a:lnTo>
                        <a:pt x="0" y="6"/>
                      </a:lnTo>
                      <a:lnTo>
                        <a:pt x="6" y="12"/>
                      </a:lnTo>
                      <a:lnTo>
                        <a:pt x="12" y="12"/>
                      </a:lnTo>
                      <a:lnTo>
                        <a:pt x="18" y="6"/>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070" name="Freeform 917"/>
                <p:cNvSpPr>
                  <a:spLocks/>
                </p:cNvSpPr>
                <p:nvPr/>
              </p:nvSpPr>
              <p:spPr bwMode="auto">
                <a:xfrm>
                  <a:off x="2000" y="249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3071" name="Freeform 918"/>
                <p:cNvSpPr>
                  <a:spLocks/>
                </p:cNvSpPr>
                <p:nvPr/>
              </p:nvSpPr>
              <p:spPr bwMode="auto">
                <a:xfrm>
                  <a:off x="2000" y="2495"/>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3072" name="Freeform 919"/>
                <p:cNvSpPr>
                  <a:spLocks/>
                </p:cNvSpPr>
                <p:nvPr/>
              </p:nvSpPr>
              <p:spPr bwMode="auto">
                <a:xfrm>
                  <a:off x="1946" y="2291"/>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12"/>
                      </a:lnTo>
                      <a:lnTo>
                        <a:pt x="18" y="6"/>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073" name="Freeform 920"/>
                <p:cNvSpPr>
                  <a:spLocks/>
                </p:cNvSpPr>
                <p:nvPr/>
              </p:nvSpPr>
              <p:spPr bwMode="auto">
                <a:xfrm>
                  <a:off x="1946" y="2291"/>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6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12"/>
                      </a:lnTo>
                      <a:lnTo>
                        <a:pt x="18" y="6"/>
                      </a:lnTo>
                      <a:lnTo>
                        <a:pt x="12"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074" name="Freeform 921"/>
                <p:cNvSpPr>
                  <a:spLocks/>
                </p:cNvSpPr>
                <p:nvPr/>
              </p:nvSpPr>
              <p:spPr bwMode="auto">
                <a:xfrm>
                  <a:off x="1934" y="2285"/>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075" name="Freeform 922"/>
                <p:cNvSpPr>
                  <a:spLocks/>
                </p:cNvSpPr>
                <p:nvPr/>
              </p:nvSpPr>
              <p:spPr bwMode="auto">
                <a:xfrm>
                  <a:off x="1934" y="2285"/>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076" name="Freeform 923"/>
                <p:cNvSpPr>
                  <a:spLocks/>
                </p:cNvSpPr>
                <p:nvPr/>
              </p:nvSpPr>
              <p:spPr bwMode="auto">
                <a:xfrm>
                  <a:off x="1916" y="2279"/>
                  <a:ext cx="12" cy="12"/>
                </a:xfrm>
                <a:custGeom>
                  <a:avLst/>
                  <a:gdLst>
                    <a:gd name="T0" fmla="*/ 0 w 12"/>
                    <a:gd name="T1" fmla="*/ 6 h 12"/>
                    <a:gd name="T2" fmla="*/ 0 w 12"/>
                    <a:gd name="T3" fmla="*/ 12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6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12"/>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077" name="Freeform 924"/>
                <p:cNvSpPr>
                  <a:spLocks/>
                </p:cNvSpPr>
                <p:nvPr/>
              </p:nvSpPr>
              <p:spPr bwMode="auto">
                <a:xfrm>
                  <a:off x="1916" y="2279"/>
                  <a:ext cx="12" cy="12"/>
                </a:xfrm>
                <a:custGeom>
                  <a:avLst/>
                  <a:gdLst>
                    <a:gd name="T0" fmla="*/ 0 w 12"/>
                    <a:gd name="T1" fmla="*/ 6 h 12"/>
                    <a:gd name="T2" fmla="*/ 0 w 12"/>
                    <a:gd name="T3" fmla="*/ 12 h 12"/>
                    <a:gd name="T4" fmla="*/ 0 w 12"/>
                    <a:gd name="T5" fmla="*/ 12 h 12"/>
                    <a:gd name="T6" fmla="*/ 6 w 12"/>
                    <a:gd name="T7" fmla="*/ 12 h 12"/>
                    <a:gd name="T8" fmla="*/ 6 w 12"/>
                    <a:gd name="T9" fmla="*/ 12 h 12"/>
                    <a:gd name="T10" fmla="*/ 12 w 12"/>
                    <a:gd name="T11" fmla="*/ 12 h 12"/>
                    <a:gd name="T12" fmla="*/ 12 w 12"/>
                    <a:gd name="T13" fmla="*/ 12 h 12"/>
                    <a:gd name="T14" fmla="*/ 12 w 12"/>
                    <a:gd name="T15" fmla="*/ 12 h 12"/>
                    <a:gd name="T16" fmla="*/ 12 w 12"/>
                    <a:gd name="T17" fmla="*/ 12 h 12"/>
                    <a:gd name="T18" fmla="*/ 12 w 12"/>
                    <a:gd name="T19" fmla="*/ 6 h 12"/>
                    <a:gd name="T20" fmla="*/ 12 w 12"/>
                    <a:gd name="T21" fmla="*/ 0 h 12"/>
                    <a:gd name="T22" fmla="*/ 12 w 12"/>
                    <a:gd name="T23" fmla="*/ 0 h 12"/>
                    <a:gd name="T24" fmla="*/ 12 w 12"/>
                    <a:gd name="T25" fmla="*/ 0 h 12"/>
                    <a:gd name="T26" fmla="*/ 6 w 12"/>
                    <a:gd name="T27" fmla="*/ 0 h 12"/>
                    <a:gd name="T28" fmla="*/ 0 w 12"/>
                    <a:gd name="T29" fmla="*/ 6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12"/>
                      </a:lnTo>
                      <a:lnTo>
                        <a:pt x="12"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078" name="Freeform 925"/>
                <p:cNvSpPr>
                  <a:spLocks/>
                </p:cNvSpPr>
                <p:nvPr/>
              </p:nvSpPr>
              <p:spPr bwMode="auto">
                <a:xfrm>
                  <a:off x="1898" y="227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2 w 18"/>
                    <a:gd name="T13" fmla="*/ 6 h 12"/>
                    <a:gd name="T14" fmla="*/ 18 w 18"/>
                    <a:gd name="T15" fmla="*/ 6 h 12"/>
                    <a:gd name="T16" fmla="*/ 18 w 18"/>
                    <a:gd name="T17" fmla="*/ 6 h 12"/>
                    <a:gd name="T18" fmla="*/ 18 w 18"/>
                    <a:gd name="T19" fmla="*/ 0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6" y="12"/>
                      </a:lnTo>
                      <a:lnTo>
                        <a:pt x="12" y="12"/>
                      </a:lnTo>
                      <a:lnTo>
                        <a:pt x="12" y="6"/>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3079" name="Freeform 926"/>
                <p:cNvSpPr>
                  <a:spLocks/>
                </p:cNvSpPr>
                <p:nvPr/>
              </p:nvSpPr>
              <p:spPr bwMode="auto">
                <a:xfrm>
                  <a:off x="1898" y="2279"/>
                  <a:ext cx="18" cy="12"/>
                </a:xfrm>
                <a:custGeom>
                  <a:avLst/>
                  <a:gdLst>
                    <a:gd name="T0" fmla="*/ 0 w 18"/>
                    <a:gd name="T1" fmla="*/ 6 h 12"/>
                    <a:gd name="T2" fmla="*/ 0 w 18"/>
                    <a:gd name="T3" fmla="*/ 6 h 12"/>
                    <a:gd name="T4" fmla="*/ 6 w 18"/>
                    <a:gd name="T5" fmla="*/ 12 h 12"/>
                    <a:gd name="T6" fmla="*/ 6 w 18"/>
                    <a:gd name="T7" fmla="*/ 12 h 12"/>
                    <a:gd name="T8" fmla="*/ 6 w 18"/>
                    <a:gd name="T9" fmla="*/ 12 h 12"/>
                    <a:gd name="T10" fmla="*/ 12 w 18"/>
                    <a:gd name="T11" fmla="*/ 12 h 12"/>
                    <a:gd name="T12" fmla="*/ 12 w 18"/>
                    <a:gd name="T13" fmla="*/ 6 h 12"/>
                    <a:gd name="T14" fmla="*/ 18 w 18"/>
                    <a:gd name="T15" fmla="*/ 6 h 12"/>
                    <a:gd name="T16" fmla="*/ 18 w 18"/>
                    <a:gd name="T17" fmla="*/ 6 h 12"/>
                    <a:gd name="T18" fmla="*/ 18 w 18"/>
                    <a:gd name="T19" fmla="*/ 0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6" y="12"/>
                      </a:lnTo>
                      <a:lnTo>
                        <a:pt x="12" y="12"/>
                      </a:lnTo>
                      <a:lnTo>
                        <a:pt x="12" y="6"/>
                      </a:lnTo>
                      <a:lnTo>
                        <a:pt x="18" y="6"/>
                      </a:lnTo>
                      <a:lnTo>
                        <a:pt x="18" y="0"/>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3080" name="Freeform 927"/>
                <p:cNvSpPr>
                  <a:spLocks/>
                </p:cNvSpPr>
                <p:nvPr/>
              </p:nvSpPr>
              <p:spPr bwMode="auto">
                <a:xfrm>
                  <a:off x="1880" y="2273"/>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6" y="12"/>
                      </a:lnTo>
                      <a:lnTo>
                        <a:pt x="12" y="18"/>
                      </a:lnTo>
                      <a:lnTo>
                        <a:pt x="12" y="12"/>
                      </a:lnTo>
                      <a:lnTo>
                        <a:pt x="18" y="12"/>
                      </a:lnTo>
                      <a:lnTo>
                        <a:pt x="18" y="6"/>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3081" name="Freeform 928"/>
                <p:cNvSpPr>
                  <a:spLocks/>
                </p:cNvSpPr>
                <p:nvPr/>
              </p:nvSpPr>
              <p:spPr bwMode="auto">
                <a:xfrm>
                  <a:off x="1880" y="2273"/>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6" y="12"/>
                      </a:lnTo>
                      <a:lnTo>
                        <a:pt x="12" y="18"/>
                      </a:lnTo>
                      <a:lnTo>
                        <a:pt x="12" y="12"/>
                      </a:lnTo>
                      <a:lnTo>
                        <a:pt x="18" y="12"/>
                      </a:lnTo>
                      <a:lnTo>
                        <a:pt x="18" y="6"/>
                      </a:lnTo>
                      <a:lnTo>
                        <a:pt x="12" y="0"/>
                      </a:lnTo>
                      <a:lnTo>
                        <a:pt x="6"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3082" name="Freeform 929"/>
                <p:cNvSpPr>
                  <a:spLocks/>
                </p:cNvSpPr>
                <p:nvPr/>
              </p:nvSpPr>
              <p:spPr bwMode="auto">
                <a:xfrm>
                  <a:off x="1868" y="227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0" y="18"/>
                      </a:lnTo>
                      <a:lnTo>
                        <a:pt x="6"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083" name="Freeform 930"/>
                <p:cNvSpPr>
                  <a:spLocks/>
                </p:cNvSpPr>
                <p:nvPr/>
              </p:nvSpPr>
              <p:spPr bwMode="auto">
                <a:xfrm>
                  <a:off x="1868" y="2273"/>
                  <a:ext cx="12" cy="18"/>
                </a:xfrm>
                <a:custGeom>
                  <a:avLst/>
                  <a:gdLst>
                    <a:gd name="T0" fmla="*/ 0 w 12"/>
                    <a:gd name="T1" fmla="*/ 12 h 18"/>
                    <a:gd name="T2" fmla="*/ 0 w 12"/>
                    <a:gd name="T3" fmla="*/ 12 h 18"/>
                    <a:gd name="T4" fmla="*/ 0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6 w 12"/>
                    <a:gd name="T23" fmla="*/ 0 h 18"/>
                    <a:gd name="T24" fmla="*/ 6 w 12"/>
                    <a:gd name="T25" fmla="*/ 0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0" y="18"/>
                      </a:lnTo>
                      <a:lnTo>
                        <a:pt x="6" y="18"/>
                      </a:lnTo>
                      <a:lnTo>
                        <a:pt x="12" y="12"/>
                      </a:lnTo>
                      <a:lnTo>
                        <a:pt x="12" y="6"/>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084" name="Freeform 931"/>
                <p:cNvSpPr>
                  <a:spLocks/>
                </p:cNvSpPr>
                <p:nvPr/>
              </p:nvSpPr>
              <p:spPr bwMode="auto">
                <a:xfrm>
                  <a:off x="1850" y="227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12"/>
                      </a:lnTo>
                      <a:lnTo>
                        <a:pt x="6" y="12"/>
                      </a:lnTo>
                      <a:lnTo>
                        <a:pt x="12"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3085" name="Freeform 932"/>
                <p:cNvSpPr>
                  <a:spLocks/>
                </p:cNvSpPr>
                <p:nvPr/>
              </p:nvSpPr>
              <p:spPr bwMode="auto">
                <a:xfrm>
                  <a:off x="1850" y="2279"/>
                  <a:ext cx="12" cy="12"/>
                </a:xfrm>
                <a:custGeom>
                  <a:avLst/>
                  <a:gdLst>
                    <a:gd name="T0" fmla="*/ 0 w 12"/>
                    <a:gd name="T1" fmla="*/ 6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12 w 12"/>
                    <a:gd name="T19" fmla="*/ 0 h 12"/>
                    <a:gd name="T20" fmla="*/ 6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12"/>
                      </a:lnTo>
                      <a:lnTo>
                        <a:pt x="6" y="12"/>
                      </a:lnTo>
                      <a:lnTo>
                        <a:pt x="12"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3086" name="Freeform 933"/>
                <p:cNvSpPr>
                  <a:spLocks/>
                </p:cNvSpPr>
                <p:nvPr/>
              </p:nvSpPr>
              <p:spPr bwMode="auto">
                <a:xfrm>
                  <a:off x="1832" y="227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2" y="12"/>
                      </a:lnTo>
                      <a:lnTo>
                        <a:pt x="18" y="12"/>
                      </a:lnTo>
                      <a:lnTo>
                        <a:pt x="18" y="6"/>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087" name="Freeform 934"/>
                <p:cNvSpPr>
                  <a:spLocks/>
                </p:cNvSpPr>
                <p:nvPr/>
              </p:nvSpPr>
              <p:spPr bwMode="auto">
                <a:xfrm>
                  <a:off x="1832" y="227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2 w 18"/>
                    <a:gd name="T11" fmla="*/ 12 h 18"/>
                    <a:gd name="T12" fmla="*/ 18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2"/>
                      </a:lnTo>
                      <a:lnTo>
                        <a:pt x="6" y="18"/>
                      </a:lnTo>
                      <a:lnTo>
                        <a:pt x="12" y="18"/>
                      </a:lnTo>
                      <a:lnTo>
                        <a:pt x="12" y="12"/>
                      </a:lnTo>
                      <a:lnTo>
                        <a:pt x="18" y="12"/>
                      </a:lnTo>
                      <a:lnTo>
                        <a:pt x="18" y="6"/>
                      </a:lnTo>
                      <a:lnTo>
                        <a:pt x="12" y="6"/>
                      </a:lnTo>
                      <a:lnTo>
                        <a:pt x="12" y="0"/>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088" name="Freeform 935"/>
                <p:cNvSpPr>
                  <a:spLocks/>
                </p:cNvSpPr>
                <p:nvPr/>
              </p:nvSpPr>
              <p:spPr bwMode="auto">
                <a:xfrm>
                  <a:off x="1820" y="2285"/>
                  <a:ext cx="12" cy="12"/>
                </a:xfrm>
                <a:custGeom>
                  <a:avLst/>
                  <a:gdLst>
                    <a:gd name="T0" fmla="*/ 0 w 12"/>
                    <a:gd name="T1" fmla="*/ 12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089" name="Freeform 936"/>
                <p:cNvSpPr>
                  <a:spLocks/>
                </p:cNvSpPr>
                <p:nvPr/>
              </p:nvSpPr>
              <p:spPr bwMode="auto">
                <a:xfrm>
                  <a:off x="1820" y="2285"/>
                  <a:ext cx="12" cy="12"/>
                </a:xfrm>
                <a:custGeom>
                  <a:avLst/>
                  <a:gdLst>
                    <a:gd name="T0" fmla="*/ 0 w 12"/>
                    <a:gd name="T1" fmla="*/ 12 h 12"/>
                    <a:gd name="T2" fmla="*/ 0 w 12"/>
                    <a:gd name="T3" fmla="*/ 12 h 12"/>
                    <a:gd name="T4" fmla="*/ 6 w 12"/>
                    <a:gd name="T5" fmla="*/ 12 h 12"/>
                    <a:gd name="T6" fmla="*/ 6 w 12"/>
                    <a:gd name="T7" fmla="*/ 12 h 12"/>
                    <a:gd name="T8" fmla="*/ 6 w 12"/>
                    <a:gd name="T9" fmla="*/ 12 h 12"/>
                    <a:gd name="T10" fmla="*/ 12 w 12"/>
                    <a:gd name="T11" fmla="*/ 12 h 12"/>
                    <a:gd name="T12" fmla="*/ 12 w 12"/>
                    <a:gd name="T13" fmla="*/ 6 h 12"/>
                    <a:gd name="T14" fmla="*/ 12 w 12"/>
                    <a:gd name="T15" fmla="*/ 6 h 12"/>
                    <a:gd name="T16" fmla="*/ 12 w 12"/>
                    <a:gd name="T17" fmla="*/ 6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090" name="Freeform 937"/>
                <p:cNvSpPr>
                  <a:spLocks/>
                </p:cNvSpPr>
                <p:nvPr/>
              </p:nvSpPr>
              <p:spPr bwMode="auto">
                <a:xfrm>
                  <a:off x="1802" y="2291"/>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6 w 12"/>
                    <a:gd name="T23" fmla="*/ 0 h 18"/>
                    <a:gd name="T24" fmla="*/ 6 w 12"/>
                    <a:gd name="T25" fmla="*/ 0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8"/>
                      </a:lnTo>
                      <a:lnTo>
                        <a:pt x="12" y="12"/>
                      </a:lnTo>
                      <a:lnTo>
                        <a:pt x="12" y="6"/>
                      </a:lnTo>
                      <a:lnTo>
                        <a:pt x="12" y="0"/>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091" name="Freeform 938"/>
                <p:cNvSpPr>
                  <a:spLocks/>
                </p:cNvSpPr>
                <p:nvPr/>
              </p:nvSpPr>
              <p:spPr bwMode="auto">
                <a:xfrm>
                  <a:off x="1802" y="2291"/>
                  <a:ext cx="12" cy="18"/>
                </a:xfrm>
                <a:custGeom>
                  <a:avLst/>
                  <a:gdLst>
                    <a:gd name="T0" fmla="*/ 0 w 12"/>
                    <a:gd name="T1" fmla="*/ 12 h 18"/>
                    <a:gd name="T2" fmla="*/ 6 w 12"/>
                    <a:gd name="T3" fmla="*/ 18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6 w 12"/>
                    <a:gd name="T23" fmla="*/ 0 h 18"/>
                    <a:gd name="T24" fmla="*/ 6 w 12"/>
                    <a:gd name="T25" fmla="*/ 0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8"/>
                      </a:lnTo>
                      <a:lnTo>
                        <a:pt x="12" y="12"/>
                      </a:lnTo>
                      <a:lnTo>
                        <a:pt x="12" y="6"/>
                      </a:lnTo>
                      <a:lnTo>
                        <a:pt x="12" y="0"/>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092" name="Freeform 939"/>
                <p:cNvSpPr>
                  <a:spLocks/>
                </p:cNvSpPr>
                <p:nvPr/>
              </p:nvSpPr>
              <p:spPr bwMode="auto">
                <a:xfrm>
                  <a:off x="1790" y="230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0" y="12"/>
                      </a:ln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093" name="Freeform 940"/>
                <p:cNvSpPr>
                  <a:spLocks/>
                </p:cNvSpPr>
                <p:nvPr/>
              </p:nvSpPr>
              <p:spPr bwMode="auto">
                <a:xfrm>
                  <a:off x="1790" y="2303"/>
                  <a:ext cx="12" cy="12"/>
                </a:xfrm>
                <a:custGeom>
                  <a:avLst/>
                  <a:gdLst>
                    <a:gd name="T0" fmla="*/ 0 w 12"/>
                    <a:gd name="T1" fmla="*/ 12 h 12"/>
                    <a:gd name="T2" fmla="*/ 0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0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0" y="12"/>
                      </a:ln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094" name="Freeform 941"/>
                <p:cNvSpPr>
                  <a:spLocks/>
                </p:cNvSpPr>
                <p:nvPr/>
              </p:nvSpPr>
              <p:spPr bwMode="auto">
                <a:xfrm>
                  <a:off x="1772" y="2309"/>
                  <a:ext cx="18" cy="18"/>
                </a:xfrm>
                <a:custGeom>
                  <a:avLst/>
                  <a:gdLst>
                    <a:gd name="T0" fmla="*/ 6 w 18"/>
                    <a:gd name="T1" fmla="*/ 12 h 18"/>
                    <a:gd name="T2" fmla="*/ 6 w 18"/>
                    <a:gd name="T3" fmla="*/ 18 h 18"/>
                    <a:gd name="T4" fmla="*/ 12 w 18"/>
                    <a:gd name="T5" fmla="*/ 18 h 18"/>
                    <a:gd name="T6" fmla="*/ 18 w 18"/>
                    <a:gd name="T7" fmla="*/ 12 h 18"/>
                    <a:gd name="T8" fmla="*/ 18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6 w 18"/>
                    <a:gd name="T31" fmla="*/ 12 h 18"/>
                    <a:gd name="T32" fmla="*/ 6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2"/>
                      </a:moveTo>
                      <a:lnTo>
                        <a:pt x="6" y="18"/>
                      </a:lnTo>
                      <a:lnTo>
                        <a:pt x="12" y="18"/>
                      </a:lnTo>
                      <a:lnTo>
                        <a:pt x="18" y="12"/>
                      </a:lnTo>
                      <a:lnTo>
                        <a:pt x="18" y="6"/>
                      </a:lnTo>
                      <a:lnTo>
                        <a:pt x="12" y="0"/>
                      </a:lnTo>
                      <a:lnTo>
                        <a:pt x="6" y="0"/>
                      </a:lnTo>
                      <a:lnTo>
                        <a:pt x="6" y="6"/>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095" name="Freeform 942"/>
                <p:cNvSpPr>
                  <a:spLocks/>
                </p:cNvSpPr>
                <p:nvPr/>
              </p:nvSpPr>
              <p:spPr bwMode="auto">
                <a:xfrm>
                  <a:off x="1772" y="2309"/>
                  <a:ext cx="18" cy="18"/>
                </a:xfrm>
                <a:custGeom>
                  <a:avLst/>
                  <a:gdLst>
                    <a:gd name="T0" fmla="*/ 6 w 18"/>
                    <a:gd name="T1" fmla="*/ 12 h 18"/>
                    <a:gd name="T2" fmla="*/ 6 w 18"/>
                    <a:gd name="T3" fmla="*/ 18 h 18"/>
                    <a:gd name="T4" fmla="*/ 12 w 18"/>
                    <a:gd name="T5" fmla="*/ 18 h 18"/>
                    <a:gd name="T6" fmla="*/ 18 w 18"/>
                    <a:gd name="T7" fmla="*/ 12 h 18"/>
                    <a:gd name="T8" fmla="*/ 18 w 18"/>
                    <a:gd name="T9" fmla="*/ 12 h 18"/>
                    <a:gd name="T10" fmla="*/ 18 w 18"/>
                    <a:gd name="T11" fmla="*/ 12 h 18"/>
                    <a:gd name="T12" fmla="*/ 18 w 18"/>
                    <a:gd name="T13" fmla="*/ 6 h 18"/>
                    <a:gd name="T14" fmla="*/ 18 w 18"/>
                    <a:gd name="T15" fmla="*/ 6 h 18"/>
                    <a:gd name="T16" fmla="*/ 18 w 18"/>
                    <a:gd name="T17" fmla="*/ 6 h 18"/>
                    <a:gd name="T18" fmla="*/ 12 w 18"/>
                    <a:gd name="T19" fmla="*/ 0 h 18"/>
                    <a:gd name="T20" fmla="*/ 6 w 18"/>
                    <a:gd name="T21" fmla="*/ 0 h 18"/>
                    <a:gd name="T22" fmla="*/ 6 w 18"/>
                    <a:gd name="T23" fmla="*/ 6 h 18"/>
                    <a:gd name="T24" fmla="*/ 6 w 18"/>
                    <a:gd name="T25" fmla="*/ 6 h 18"/>
                    <a:gd name="T26" fmla="*/ 0 w 18"/>
                    <a:gd name="T27" fmla="*/ 6 h 18"/>
                    <a:gd name="T28" fmla="*/ 0 w 18"/>
                    <a:gd name="T29" fmla="*/ 12 h 18"/>
                    <a:gd name="T30" fmla="*/ 6 w 18"/>
                    <a:gd name="T31" fmla="*/ 12 h 18"/>
                    <a:gd name="T32" fmla="*/ 6 w 18"/>
                    <a:gd name="T33" fmla="*/ 12 h 18"/>
                    <a:gd name="T34" fmla="*/ 6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2"/>
                      </a:moveTo>
                      <a:lnTo>
                        <a:pt x="6" y="18"/>
                      </a:lnTo>
                      <a:lnTo>
                        <a:pt x="12" y="18"/>
                      </a:lnTo>
                      <a:lnTo>
                        <a:pt x="18" y="12"/>
                      </a:lnTo>
                      <a:lnTo>
                        <a:pt x="18" y="6"/>
                      </a:lnTo>
                      <a:lnTo>
                        <a:pt x="12" y="0"/>
                      </a:lnTo>
                      <a:lnTo>
                        <a:pt x="6" y="0"/>
                      </a:lnTo>
                      <a:lnTo>
                        <a:pt x="6" y="6"/>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096" name="Freeform 943"/>
                <p:cNvSpPr>
                  <a:spLocks/>
                </p:cNvSpPr>
                <p:nvPr/>
              </p:nvSpPr>
              <p:spPr bwMode="auto">
                <a:xfrm>
                  <a:off x="1760" y="23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12 h 12"/>
                    <a:gd name="T12" fmla="*/ 18 w 18"/>
                    <a:gd name="T13" fmla="*/ 6 h 12"/>
                    <a:gd name="T14" fmla="*/ 12 w 18"/>
                    <a:gd name="T15" fmla="*/ 6 h 12"/>
                    <a:gd name="T16" fmla="*/ 12 w 18"/>
                    <a:gd name="T17" fmla="*/ 6 h 12"/>
                    <a:gd name="T18" fmla="*/ 12 w 18"/>
                    <a:gd name="T19" fmla="*/ 0 h 12"/>
                    <a:gd name="T20" fmla="*/ 6 w 18"/>
                    <a:gd name="T21" fmla="*/ 0 h 12"/>
                    <a:gd name="T22" fmla="*/ 6 w 18"/>
                    <a:gd name="T23" fmla="*/ 6 h 12"/>
                    <a:gd name="T24" fmla="*/ 6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12"/>
                      </a:lnTo>
                      <a:lnTo>
                        <a:pt x="18" y="6"/>
                      </a:lnTo>
                      <a:lnTo>
                        <a:pt x="12" y="6"/>
                      </a:lnTo>
                      <a:lnTo>
                        <a:pt x="12" y="0"/>
                      </a:lnTo>
                      <a:lnTo>
                        <a:pt x="6" y="0"/>
                      </a:lnTo>
                      <a:lnTo>
                        <a:pt x="6" y="6"/>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3097" name="Freeform 944"/>
                <p:cNvSpPr>
                  <a:spLocks/>
                </p:cNvSpPr>
                <p:nvPr/>
              </p:nvSpPr>
              <p:spPr bwMode="auto">
                <a:xfrm>
                  <a:off x="1760" y="2321"/>
                  <a:ext cx="18" cy="12"/>
                </a:xfrm>
                <a:custGeom>
                  <a:avLst/>
                  <a:gdLst>
                    <a:gd name="T0" fmla="*/ 6 w 18"/>
                    <a:gd name="T1" fmla="*/ 12 h 12"/>
                    <a:gd name="T2" fmla="*/ 12 w 18"/>
                    <a:gd name="T3" fmla="*/ 12 h 12"/>
                    <a:gd name="T4" fmla="*/ 12 w 18"/>
                    <a:gd name="T5" fmla="*/ 12 h 12"/>
                    <a:gd name="T6" fmla="*/ 18 w 18"/>
                    <a:gd name="T7" fmla="*/ 12 h 12"/>
                    <a:gd name="T8" fmla="*/ 18 w 18"/>
                    <a:gd name="T9" fmla="*/ 12 h 12"/>
                    <a:gd name="T10" fmla="*/ 18 w 18"/>
                    <a:gd name="T11" fmla="*/ 12 h 12"/>
                    <a:gd name="T12" fmla="*/ 18 w 18"/>
                    <a:gd name="T13" fmla="*/ 6 h 12"/>
                    <a:gd name="T14" fmla="*/ 12 w 18"/>
                    <a:gd name="T15" fmla="*/ 6 h 12"/>
                    <a:gd name="T16" fmla="*/ 12 w 18"/>
                    <a:gd name="T17" fmla="*/ 6 h 12"/>
                    <a:gd name="T18" fmla="*/ 12 w 18"/>
                    <a:gd name="T19" fmla="*/ 0 h 12"/>
                    <a:gd name="T20" fmla="*/ 6 w 18"/>
                    <a:gd name="T21" fmla="*/ 0 h 12"/>
                    <a:gd name="T22" fmla="*/ 6 w 18"/>
                    <a:gd name="T23" fmla="*/ 6 h 12"/>
                    <a:gd name="T24" fmla="*/ 6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12"/>
                      </a:lnTo>
                      <a:lnTo>
                        <a:pt x="18" y="6"/>
                      </a:lnTo>
                      <a:lnTo>
                        <a:pt x="12" y="6"/>
                      </a:lnTo>
                      <a:lnTo>
                        <a:pt x="12" y="0"/>
                      </a:lnTo>
                      <a:lnTo>
                        <a:pt x="6" y="0"/>
                      </a:lnTo>
                      <a:lnTo>
                        <a:pt x="6" y="6"/>
                      </a:lnTo>
                      <a:lnTo>
                        <a:pt x="0" y="6"/>
                      </a:lnTo>
                      <a:lnTo>
                        <a:pt x="6" y="12"/>
                      </a:lnTo>
                    </a:path>
                  </a:pathLst>
                </a:custGeom>
                <a:noFill/>
                <a:ln w="9525">
                  <a:solidFill>
                    <a:srgbClr val="000000"/>
                  </a:solidFill>
                  <a:round/>
                  <a:headEnd/>
                  <a:tailEnd/>
                </a:ln>
              </p:spPr>
              <p:txBody>
                <a:bodyPr tIns="91440" bIns="91440"/>
                <a:lstStyle/>
                <a:p>
                  <a:endParaRPr lang="en-US"/>
                </a:p>
              </p:txBody>
            </p:sp>
            <p:sp>
              <p:nvSpPr>
                <p:cNvPr id="13098" name="Freeform 945"/>
                <p:cNvSpPr>
                  <a:spLocks/>
                </p:cNvSpPr>
                <p:nvPr/>
              </p:nvSpPr>
              <p:spPr bwMode="auto">
                <a:xfrm>
                  <a:off x="1754" y="2333"/>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3099" name="Freeform 946"/>
                <p:cNvSpPr>
                  <a:spLocks/>
                </p:cNvSpPr>
                <p:nvPr/>
              </p:nvSpPr>
              <p:spPr bwMode="auto">
                <a:xfrm>
                  <a:off x="1754" y="2333"/>
                  <a:ext cx="12" cy="12"/>
                </a:xfrm>
                <a:custGeom>
                  <a:avLst/>
                  <a:gdLst>
                    <a:gd name="T0" fmla="*/ 0 w 12"/>
                    <a:gd name="T1" fmla="*/ 12 h 12"/>
                    <a:gd name="T2" fmla="*/ 6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12 w 12"/>
                    <a:gd name="T15" fmla="*/ 0 h 12"/>
                    <a:gd name="T16" fmla="*/ 12 w 12"/>
                    <a:gd name="T17" fmla="*/ 0 h 12"/>
                    <a:gd name="T18" fmla="*/ 6 w 12"/>
                    <a:gd name="T19" fmla="*/ 0 h 12"/>
                    <a:gd name="T20" fmla="*/ 0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3100" name="Freeform 947"/>
                <p:cNvSpPr>
                  <a:spLocks/>
                </p:cNvSpPr>
                <p:nvPr/>
              </p:nvSpPr>
              <p:spPr bwMode="auto">
                <a:xfrm>
                  <a:off x="1742" y="234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2" y="0"/>
                      </a:lnTo>
                      <a:lnTo>
                        <a:pt x="6" y="0"/>
                      </a:lnTo>
                      <a:lnTo>
                        <a:pt x="0"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3101" name="Freeform 948"/>
                <p:cNvSpPr>
                  <a:spLocks/>
                </p:cNvSpPr>
                <p:nvPr/>
              </p:nvSpPr>
              <p:spPr bwMode="auto">
                <a:xfrm>
                  <a:off x="1742" y="234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6 h 12"/>
                    <a:gd name="T12" fmla="*/ 12 w 18"/>
                    <a:gd name="T13" fmla="*/ 0 h 12"/>
                    <a:gd name="T14" fmla="*/ 12 w 18"/>
                    <a:gd name="T15" fmla="*/ 0 h 12"/>
                    <a:gd name="T16" fmla="*/ 12 w 18"/>
                    <a:gd name="T17" fmla="*/ 0 h 12"/>
                    <a:gd name="T18" fmla="*/ 6 w 18"/>
                    <a:gd name="T19" fmla="*/ 0 h 12"/>
                    <a:gd name="T20" fmla="*/ 6 w 18"/>
                    <a:gd name="T21" fmla="*/ 0 h 12"/>
                    <a:gd name="T22" fmla="*/ 0 w 18"/>
                    <a:gd name="T23" fmla="*/ 0 h 12"/>
                    <a:gd name="T24" fmla="*/ 0 w 18"/>
                    <a:gd name="T25" fmla="*/ 0 h 12"/>
                    <a:gd name="T26" fmla="*/ 0 w 18"/>
                    <a:gd name="T27" fmla="*/ 6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2" y="0"/>
                      </a:lnTo>
                      <a:lnTo>
                        <a:pt x="6" y="0"/>
                      </a:lnTo>
                      <a:lnTo>
                        <a:pt x="0" y="0"/>
                      </a:lnTo>
                      <a:lnTo>
                        <a:pt x="0" y="6"/>
                      </a:lnTo>
                      <a:lnTo>
                        <a:pt x="6" y="12"/>
                      </a:lnTo>
                    </a:path>
                  </a:pathLst>
                </a:custGeom>
                <a:noFill/>
                <a:ln w="9525">
                  <a:solidFill>
                    <a:srgbClr val="000000"/>
                  </a:solidFill>
                  <a:round/>
                  <a:headEnd/>
                  <a:tailEnd/>
                </a:ln>
              </p:spPr>
              <p:txBody>
                <a:bodyPr tIns="91440" bIns="91440"/>
                <a:lstStyle/>
                <a:p>
                  <a:endParaRPr lang="en-US"/>
                </a:p>
              </p:txBody>
            </p:sp>
            <p:sp>
              <p:nvSpPr>
                <p:cNvPr id="13102" name="Freeform 949"/>
                <p:cNvSpPr>
                  <a:spLocks/>
                </p:cNvSpPr>
                <p:nvPr/>
              </p:nvSpPr>
              <p:spPr bwMode="auto">
                <a:xfrm>
                  <a:off x="1736" y="2357"/>
                  <a:ext cx="12" cy="12"/>
                </a:xfrm>
                <a:custGeom>
                  <a:avLst/>
                  <a:gdLst>
                    <a:gd name="T0" fmla="*/ 6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6" y="12"/>
                      </a:ln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103" name="Freeform 950"/>
                <p:cNvSpPr>
                  <a:spLocks/>
                </p:cNvSpPr>
                <p:nvPr/>
              </p:nvSpPr>
              <p:spPr bwMode="auto">
                <a:xfrm>
                  <a:off x="1736" y="2357"/>
                  <a:ext cx="12" cy="12"/>
                </a:xfrm>
                <a:custGeom>
                  <a:avLst/>
                  <a:gdLst>
                    <a:gd name="T0" fmla="*/ 6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6" y="12"/>
                      </a:ln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104" name="Freeform 951"/>
                <p:cNvSpPr>
                  <a:spLocks/>
                </p:cNvSpPr>
                <p:nvPr/>
              </p:nvSpPr>
              <p:spPr bwMode="auto">
                <a:xfrm>
                  <a:off x="1730" y="237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8" y="0"/>
                      </a:lnTo>
                      <a:lnTo>
                        <a:pt x="12" y="0"/>
                      </a:lnTo>
                      <a:lnTo>
                        <a:pt x="6" y="0"/>
                      </a:lnTo>
                      <a:lnTo>
                        <a:pt x="0"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3105" name="Freeform 952"/>
                <p:cNvSpPr>
                  <a:spLocks/>
                </p:cNvSpPr>
                <p:nvPr/>
              </p:nvSpPr>
              <p:spPr bwMode="auto">
                <a:xfrm>
                  <a:off x="1730" y="237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12 w 18"/>
                    <a:gd name="T15" fmla="*/ 0 h 12"/>
                    <a:gd name="T16" fmla="*/ 12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8" y="0"/>
                      </a:lnTo>
                      <a:lnTo>
                        <a:pt x="12" y="0"/>
                      </a:lnTo>
                      <a:lnTo>
                        <a:pt x="6" y="0"/>
                      </a:lnTo>
                      <a:lnTo>
                        <a:pt x="0" y="0"/>
                      </a:lnTo>
                      <a:lnTo>
                        <a:pt x="0" y="6"/>
                      </a:lnTo>
                      <a:lnTo>
                        <a:pt x="6" y="12"/>
                      </a:lnTo>
                    </a:path>
                  </a:pathLst>
                </a:custGeom>
                <a:noFill/>
                <a:ln w="9525">
                  <a:solidFill>
                    <a:srgbClr val="000000"/>
                  </a:solidFill>
                  <a:round/>
                  <a:headEnd/>
                  <a:tailEnd/>
                </a:ln>
              </p:spPr>
              <p:txBody>
                <a:bodyPr tIns="91440" bIns="91440"/>
                <a:lstStyle/>
                <a:p>
                  <a:endParaRPr lang="en-US"/>
                </a:p>
              </p:txBody>
            </p:sp>
            <p:sp>
              <p:nvSpPr>
                <p:cNvPr id="13106" name="Freeform 953"/>
                <p:cNvSpPr>
                  <a:spLocks/>
                </p:cNvSpPr>
                <p:nvPr/>
              </p:nvSpPr>
              <p:spPr bwMode="auto">
                <a:xfrm>
                  <a:off x="1730" y="2387"/>
                  <a:ext cx="12" cy="18"/>
                </a:xfrm>
                <a:custGeom>
                  <a:avLst/>
                  <a:gdLst>
                    <a:gd name="T0" fmla="*/ 6 w 12"/>
                    <a:gd name="T1" fmla="*/ 18 h 18"/>
                    <a:gd name="T2" fmla="*/ 6 w 12"/>
                    <a:gd name="T3" fmla="*/ 12 h 18"/>
                    <a:gd name="T4" fmla="*/ 12 w 12"/>
                    <a:gd name="T5" fmla="*/ 12 h 18"/>
                    <a:gd name="T6" fmla="*/ 12 w 12"/>
                    <a:gd name="T7" fmla="*/ 12 h 18"/>
                    <a:gd name="T8" fmla="*/ 12 w 12"/>
                    <a:gd name="T9" fmla="*/ 12 h 18"/>
                    <a:gd name="T10" fmla="*/ 12 w 12"/>
                    <a:gd name="T11" fmla="*/ 6 h 18"/>
                    <a:gd name="T12" fmla="*/ 6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8"/>
                      </a:moveTo>
                      <a:lnTo>
                        <a:pt x="6" y="12"/>
                      </a:lnTo>
                      <a:lnTo>
                        <a:pt x="12" y="12"/>
                      </a:lnTo>
                      <a:lnTo>
                        <a:pt x="12" y="6"/>
                      </a:lnTo>
                      <a:lnTo>
                        <a:pt x="6" y="0"/>
                      </a:lnTo>
                      <a:lnTo>
                        <a:pt x="0" y="0"/>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13107" name="Freeform 954"/>
                <p:cNvSpPr>
                  <a:spLocks/>
                </p:cNvSpPr>
                <p:nvPr/>
              </p:nvSpPr>
              <p:spPr bwMode="auto">
                <a:xfrm>
                  <a:off x="1730" y="2387"/>
                  <a:ext cx="12" cy="18"/>
                </a:xfrm>
                <a:custGeom>
                  <a:avLst/>
                  <a:gdLst>
                    <a:gd name="T0" fmla="*/ 6 w 12"/>
                    <a:gd name="T1" fmla="*/ 18 h 18"/>
                    <a:gd name="T2" fmla="*/ 6 w 12"/>
                    <a:gd name="T3" fmla="*/ 12 h 18"/>
                    <a:gd name="T4" fmla="*/ 12 w 12"/>
                    <a:gd name="T5" fmla="*/ 12 h 18"/>
                    <a:gd name="T6" fmla="*/ 12 w 12"/>
                    <a:gd name="T7" fmla="*/ 12 h 18"/>
                    <a:gd name="T8" fmla="*/ 12 w 12"/>
                    <a:gd name="T9" fmla="*/ 12 h 18"/>
                    <a:gd name="T10" fmla="*/ 12 w 12"/>
                    <a:gd name="T11" fmla="*/ 6 h 18"/>
                    <a:gd name="T12" fmla="*/ 6 w 12"/>
                    <a:gd name="T13" fmla="*/ 0 h 18"/>
                    <a:gd name="T14" fmla="*/ 6 w 12"/>
                    <a:gd name="T15" fmla="*/ 0 h 18"/>
                    <a:gd name="T16" fmla="*/ 6 w 12"/>
                    <a:gd name="T17" fmla="*/ 0 h 18"/>
                    <a:gd name="T18" fmla="*/ 0 w 12"/>
                    <a:gd name="T19" fmla="*/ 0 h 18"/>
                    <a:gd name="T20" fmla="*/ 0 w 12"/>
                    <a:gd name="T21" fmla="*/ 6 h 18"/>
                    <a:gd name="T22" fmla="*/ 0 w 12"/>
                    <a:gd name="T23" fmla="*/ 6 h 18"/>
                    <a:gd name="T24" fmla="*/ 0 w 12"/>
                    <a:gd name="T25" fmla="*/ 6 h 18"/>
                    <a:gd name="T26" fmla="*/ 0 w 12"/>
                    <a:gd name="T27" fmla="*/ 12 h 18"/>
                    <a:gd name="T28" fmla="*/ 0 w 12"/>
                    <a:gd name="T29" fmla="*/ 12 h 18"/>
                    <a:gd name="T30" fmla="*/ 6 w 12"/>
                    <a:gd name="T31" fmla="*/ 18 h 18"/>
                    <a:gd name="T32" fmla="*/ 6 w 12"/>
                    <a:gd name="T33" fmla="*/ 18 h 18"/>
                    <a:gd name="T34" fmla="*/ 6 w 12"/>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8"/>
                      </a:moveTo>
                      <a:lnTo>
                        <a:pt x="6" y="12"/>
                      </a:lnTo>
                      <a:lnTo>
                        <a:pt x="12" y="12"/>
                      </a:lnTo>
                      <a:lnTo>
                        <a:pt x="12" y="6"/>
                      </a:lnTo>
                      <a:lnTo>
                        <a:pt x="6" y="0"/>
                      </a:lnTo>
                      <a:lnTo>
                        <a:pt x="0" y="0"/>
                      </a:lnTo>
                      <a:lnTo>
                        <a:pt x="0" y="6"/>
                      </a:lnTo>
                      <a:lnTo>
                        <a:pt x="0" y="12"/>
                      </a:lnTo>
                      <a:lnTo>
                        <a:pt x="6" y="18"/>
                      </a:lnTo>
                    </a:path>
                  </a:pathLst>
                </a:custGeom>
                <a:noFill/>
                <a:ln w="9525">
                  <a:solidFill>
                    <a:srgbClr val="000000"/>
                  </a:solidFill>
                  <a:round/>
                  <a:headEnd/>
                  <a:tailEnd/>
                </a:ln>
              </p:spPr>
              <p:txBody>
                <a:bodyPr tIns="91440" bIns="91440"/>
                <a:lstStyle/>
                <a:p>
                  <a:endParaRPr lang="en-US"/>
                </a:p>
              </p:txBody>
            </p:sp>
            <p:sp>
              <p:nvSpPr>
                <p:cNvPr id="13108" name="Freeform 955"/>
                <p:cNvSpPr>
                  <a:spLocks/>
                </p:cNvSpPr>
                <p:nvPr/>
              </p:nvSpPr>
              <p:spPr bwMode="auto">
                <a:xfrm>
                  <a:off x="1724" y="240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12 h 12"/>
                    <a:gd name="T28" fmla="*/ 6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12" y="12"/>
                      </a:lnTo>
                      <a:lnTo>
                        <a:pt x="18" y="6"/>
                      </a:lnTo>
                      <a:lnTo>
                        <a:pt x="18" y="0"/>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3109" name="Freeform 956"/>
                <p:cNvSpPr>
                  <a:spLocks/>
                </p:cNvSpPr>
                <p:nvPr/>
              </p:nvSpPr>
              <p:spPr bwMode="auto">
                <a:xfrm>
                  <a:off x="1724" y="2405"/>
                  <a:ext cx="18" cy="12"/>
                </a:xfrm>
                <a:custGeom>
                  <a:avLst/>
                  <a:gdLst>
                    <a:gd name="T0" fmla="*/ 6 w 18"/>
                    <a:gd name="T1" fmla="*/ 12 h 12"/>
                    <a:gd name="T2" fmla="*/ 12 w 18"/>
                    <a:gd name="T3" fmla="*/ 12 h 12"/>
                    <a:gd name="T4" fmla="*/ 12 w 18"/>
                    <a:gd name="T5" fmla="*/ 12 h 12"/>
                    <a:gd name="T6" fmla="*/ 18 w 18"/>
                    <a:gd name="T7" fmla="*/ 6 h 12"/>
                    <a:gd name="T8" fmla="*/ 18 w 18"/>
                    <a:gd name="T9" fmla="*/ 6 h 12"/>
                    <a:gd name="T10" fmla="*/ 18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12 h 12"/>
                    <a:gd name="T28" fmla="*/ 6 w 18"/>
                    <a:gd name="T29" fmla="*/ 12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12" y="12"/>
                      </a:lnTo>
                      <a:lnTo>
                        <a:pt x="18" y="6"/>
                      </a:lnTo>
                      <a:lnTo>
                        <a:pt x="18" y="0"/>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3110" name="Freeform 957"/>
                <p:cNvSpPr>
                  <a:spLocks/>
                </p:cNvSpPr>
                <p:nvPr/>
              </p:nvSpPr>
              <p:spPr bwMode="auto">
                <a:xfrm>
                  <a:off x="1724" y="242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111" name="Freeform 958"/>
                <p:cNvSpPr>
                  <a:spLocks/>
                </p:cNvSpPr>
                <p:nvPr/>
              </p:nvSpPr>
              <p:spPr bwMode="auto">
                <a:xfrm>
                  <a:off x="1724" y="242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0 h 12"/>
                    <a:gd name="T22" fmla="*/ 0 w 18"/>
                    <a:gd name="T23" fmla="*/ 6 h 12"/>
                    <a:gd name="T24" fmla="*/ 0 w 18"/>
                    <a:gd name="T25" fmla="*/ 6 h 12"/>
                    <a:gd name="T26" fmla="*/ 0 w 18"/>
                    <a:gd name="T27" fmla="*/ 6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2" y="0"/>
                      </a:lnTo>
                      <a:lnTo>
                        <a:pt x="6" y="0"/>
                      </a:lnTo>
                      <a:lnTo>
                        <a:pt x="0" y="0"/>
                      </a:lnTo>
                      <a:lnTo>
                        <a:pt x="0" y="6"/>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112" name="Freeform 959"/>
                <p:cNvSpPr>
                  <a:spLocks/>
                </p:cNvSpPr>
                <p:nvPr/>
              </p:nvSpPr>
              <p:spPr bwMode="auto">
                <a:xfrm>
                  <a:off x="1730" y="2435"/>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0 w 12"/>
                    <a:gd name="T29" fmla="*/ 12 h 18"/>
                    <a:gd name="T30" fmla="*/ 6 w 12"/>
                    <a:gd name="T31" fmla="*/ 18 h 18"/>
                    <a:gd name="T32" fmla="*/ 6 w 12"/>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18"/>
                      </a:moveTo>
                      <a:lnTo>
                        <a:pt x="12" y="12"/>
                      </a:lnTo>
                      <a:lnTo>
                        <a:pt x="12" y="6"/>
                      </a:lnTo>
                      <a:lnTo>
                        <a:pt x="6" y="0"/>
                      </a:lnTo>
                      <a:lnTo>
                        <a:pt x="0" y="6"/>
                      </a:lnTo>
                      <a:lnTo>
                        <a:pt x="0" y="12"/>
                      </a:lnTo>
                      <a:lnTo>
                        <a:pt x="6" y="18"/>
                      </a:lnTo>
                      <a:close/>
                    </a:path>
                  </a:pathLst>
                </a:custGeom>
                <a:solidFill>
                  <a:srgbClr val="FFFF4B"/>
                </a:solidFill>
                <a:ln w="9525">
                  <a:noFill/>
                  <a:round/>
                  <a:headEnd/>
                  <a:tailEnd/>
                </a:ln>
              </p:spPr>
              <p:txBody>
                <a:bodyPr tIns="91440" bIns="91440"/>
                <a:lstStyle/>
                <a:p>
                  <a:endParaRPr lang="en-US"/>
                </a:p>
              </p:txBody>
            </p:sp>
            <p:sp>
              <p:nvSpPr>
                <p:cNvPr id="13113" name="Freeform 960"/>
                <p:cNvSpPr>
                  <a:spLocks/>
                </p:cNvSpPr>
                <p:nvPr/>
              </p:nvSpPr>
              <p:spPr bwMode="auto">
                <a:xfrm>
                  <a:off x="1730" y="2435"/>
                  <a:ext cx="12" cy="18"/>
                </a:xfrm>
                <a:custGeom>
                  <a:avLst/>
                  <a:gdLst>
                    <a:gd name="T0" fmla="*/ 6 w 12"/>
                    <a:gd name="T1" fmla="*/ 18 h 18"/>
                    <a:gd name="T2" fmla="*/ 12 w 12"/>
                    <a:gd name="T3" fmla="*/ 12 h 18"/>
                    <a:gd name="T4" fmla="*/ 12 w 12"/>
                    <a:gd name="T5" fmla="*/ 12 h 18"/>
                    <a:gd name="T6" fmla="*/ 12 w 12"/>
                    <a:gd name="T7" fmla="*/ 6 h 18"/>
                    <a:gd name="T8" fmla="*/ 12 w 12"/>
                    <a:gd name="T9" fmla="*/ 6 h 18"/>
                    <a:gd name="T10" fmla="*/ 12 w 12"/>
                    <a:gd name="T11" fmla="*/ 6 h 18"/>
                    <a:gd name="T12" fmla="*/ 6 w 12"/>
                    <a:gd name="T13" fmla="*/ 0 h 18"/>
                    <a:gd name="T14" fmla="*/ 6 w 12"/>
                    <a:gd name="T15" fmla="*/ 0 h 18"/>
                    <a:gd name="T16" fmla="*/ 6 w 12"/>
                    <a:gd name="T17" fmla="*/ 0 h 18"/>
                    <a:gd name="T18" fmla="*/ 0 w 12"/>
                    <a:gd name="T19" fmla="*/ 6 h 18"/>
                    <a:gd name="T20" fmla="*/ 0 w 12"/>
                    <a:gd name="T21" fmla="*/ 6 h 18"/>
                    <a:gd name="T22" fmla="*/ 0 w 12"/>
                    <a:gd name="T23" fmla="*/ 12 h 18"/>
                    <a:gd name="T24" fmla="*/ 0 w 12"/>
                    <a:gd name="T25" fmla="*/ 12 h 18"/>
                    <a:gd name="T26" fmla="*/ 0 w 12"/>
                    <a:gd name="T27" fmla="*/ 12 h 18"/>
                    <a:gd name="T28" fmla="*/ 0 w 12"/>
                    <a:gd name="T29" fmla="*/ 12 h 18"/>
                    <a:gd name="T30" fmla="*/ 6 w 12"/>
                    <a:gd name="T31" fmla="*/ 18 h 18"/>
                    <a:gd name="T32" fmla="*/ 6 w 12"/>
                    <a:gd name="T33" fmla="*/ 18 h 18"/>
                    <a:gd name="T34" fmla="*/ 6 w 12"/>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18"/>
                      </a:moveTo>
                      <a:lnTo>
                        <a:pt x="12" y="12"/>
                      </a:lnTo>
                      <a:lnTo>
                        <a:pt x="12" y="6"/>
                      </a:lnTo>
                      <a:lnTo>
                        <a:pt x="6" y="0"/>
                      </a:lnTo>
                      <a:lnTo>
                        <a:pt x="0" y="6"/>
                      </a:lnTo>
                      <a:lnTo>
                        <a:pt x="0" y="12"/>
                      </a:lnTo>
                      <a:lnTo>
                        <a:pt x="6" y="18"/>
                      </a:lnTo>
                    </a:path>
                  </a:pathLst>
                </a:custGeom>
                <a:noFill/>
                <a:ln w="9525">
                  <a:solidFill>
                    <a:srgbClr val="000000"/>
                  </a:solidFill>
                  <a:round/>
                  <a:headEnd/>
                  <a:tailEnd/>
                </a:ln>
              </p:spPr>
              <p:txBody>
                <a:bodyPr tIns="91440" bIns="91440"/>
                <a:lstStyle/>
                <a:p>
                  <a:endParaRPr lang="en-US"/>
                </a:p>
              </p:txBody>
            </p:sp>
            <p:sp>
              <p:nvSpPr>
                <p:cNvPr id="13114" name="Freeform 961"/>
                <p:cNvSpPr>
                  <a:spLocks/>
                </p:cNvSpPr>
                <p:nvPr/>
              </p:nvSpPr>
              <p:spPr bwMode="auto">
                <a:xfrm>
                  <a:off x="1730" y="245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2" y="12"/>
                      </a:lnTo>
                      <a:lnTo>
                        <a:pt x="18" y="6"/>
                      </a:lnTo>
                      <a:lnTo>
                        <a:pt x="12" y="0"/>
                      </a:lnTo>
                      <a:lnTo>
                        <a:pt x="6" y="0"/>
                      </a:lnTo>
                      <a:lnTo>
                        <a:pt x="0" y="0"/>
                      </a:lnTo>
                      <a:lnTo>
                        <a:pt x="0"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115" name="Freeform 962"/>
                <p:cNvSpPr>
                  <a:spLocks/>
                </p:cNvSpPr>
                <p:nvPr/>
              </p:nvSpPr>
              <p:spPr bwMode="auto">
                <a:xfrm>
                  <a:off x="1730" y="2453"/>
                  <a:ext cx="18" cy="12"/>
                </a:xfrm>
                <a:custGeom>
                  <a:avLst/>
                  <a:gdLst>
                    <a:gd name="T0" fmla="*/ 12 w 18"/>
                    <a:gd name="T1" fmla="*/ 12 h 12"/>
                    <a:gd name="T2" fmla="*/ 12 w 18"/>
                    <a:gd name="T3" fmla="*/ 12 h 12"/>
                    <a:gd name="T4" fmla="*/ 18 w 18"/>
                    <a:gd name="T5" fmla="*/ 6 h 12"/>
                    <a:gd name="T6" fmla="*/ 18 w 18"/>
                    <a:gd name="T7" fmla="*/ 6 h 12"/>
                    <a:gd name="T8" fmla="*/ 18 w 18"/>
                    <a:gd name="T9" fmla="*/ 6 h 12"/>
                    <a:gd name="T10" fmla="*/ 12 w 18"/>
                    <a:gd name="T11" fmla="*/ 0 h 12"/>
                    <a:gd name="T12" fmla="*/ 12 w 18"/>
                    <a:gd name="T13" fmla="*/ 0 h 12"/>
                    <a:gd name="T14" fmla="*/ 6 w 18"/>
                    <a:gd name="T15" fmla="*/ 0 h 12"/>
                    <a:gd name="T16" fmla="*/ 6 w 18"/>
                    <a:gd name="T17" fmla="*/ 0 h 12"/>
                    <a:gd name="T18" fmla="*/ 0 w 18"/>
                    <a:gd name="T19" fmla="*/ 0 h 12"/>
                    <a:gd name="T20" fmla="*/ 0 w 18"/>
                    <a:gd name="T21" fmla="*/ 6 h 12"/>
                    <a:gd name="T22" fmla="*/ 0 w 18"/>
                    <a:gd name="T23" fmla="*/ 6 h 12"/>
                    <a:gd name="T24" fmla="*/ 0 w 18"/>
                    <a:gd name="T25" fmla="*/ 6 h 12"/>
                    <a:gd name="T26" fmla="*/ 6 w 18"/>
                    <a:gd name="T27" fmla="*/ 12 h 12"/>
                    <a:gd name="T28" fmla="*/ 6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2" y="12"/>
                      </a:lnTo>
                      <a:lnTo>
                        <a:pt x="18" y="6"/>
                      </a:lnTo>
                      <a:lnTo>
                        <a:pt x="12" y="0"/>
                      </a:lnTo>
                      <a:lnTo>
                        <a:pt x="6" y="0"/>
                      </a:lnTo>
                      <a:lnTo>
                        <a:pt x="0" y="0"/>
                      </a:lnTo>
                      <a:lnTo>
                        <a:pt x="0" y="6"/>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116" name="Freeform 963"/>
                <p:cNvSpPr>
                  <a:spLocks/>
                </p:cNvSpPr>
                <p:nvPr/>
              </p:nvSpPr>
              <p:spPr bwMode="auto">
                <a:xfrm>
                  <a:off x="1736" y="2465"/>
                  <a:ext cx="18" cy="18"/>
                </a:xfrm>
                <a:custGeom>
                  <a:avLst/>
                  <a:gdLst>
                    <a:gd name="T0" fmla="*/ 12 w 18"/>
                    <a:gd name="T1" fmla="*/ 18 h 18"/>
                    <a:gd name="T2" fmla="*/ 12 w 18"/>
                    <a:gd name="T3" fmla="*/ 12 h 18"/>
                    <a:gd name="T4" fmla="*/ 18 w 18"/>
                    <a:gd name="T5" fmla="*/ 12 h 18"/>
                    <a:gd name="T6" fmla="*/ 12 w 18"/>
                    <a:gd name="T7" fmla="*/ 6 h 18"/>
                    <a:gd name="T8" fmla="*/ 12 w 18"/>
                    <a:gd name="T9" fmla="*/ 6 h 18"/>
                    <a:gd name="T10" fmla="*/ 12 w 18"/>
                    <a:gd name="T11" fmla="*/ 6 h 18"/>
                    <a:gd name="T12" fmla="*/ 6 w 18"/>
                    <a:gd name="T13" fmla="*/ 0 h 18"/>
                    <a:gd name="T14" fmla="*/ 6 w 18"/>
                    <a:gd name="T15" fmla="*/ 0 h 18"/>
                    <a:gd name="T16" fmla="*/ 6 w 18"/>
                    <a:gd name="T17" fmla="*/ 0 h 18"/>
                    <a:gd name="T18" fmla="*/ 0 w 18"/>
                    <a:gd name="T19" fmla="*/ 6 h 18"/>
                    <a:gd name="T20" fmla="*/ 0 w 18"/>
                    <a:gd name="T21" fmla="*/ 6 h 18"/>
                    <a:gd name="T22" fmla="*/ 0 w 18"/>
                    <a:gd name="T23" fmla="*/ 12 h 18"/>
                    <a:gd name="T24" fmla="*/ 0 w 18"/>
                    <a:gd name="T25" fmla="*/ 12 h 18"/>
                    <a:gd name="T26" fmla="*/ 6 w 18"/>
                    <a:gd name="T27" fmla="*/ 12 h 18"/>
                    <a:gd name="T28" fmla="*/ 6 w 18"/>
                    <a:gd name="T29" fmla="*/ 18 h 18"/>
                    <a:gd name="T30" fmla="*/ 12 w 18"/>
                    <a:gd name="T31" fmla="*/ 18 h 18"/>
                    <a:gd name="T32" fmla="*/ 12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18"/>
                      </a:moveTo>
                      <a:lnTo>
                        <a:pt x="12" y="12"/>
                      </a:lnTo>
                      <a:lnTo>
                        <a:pt x="18" y="12"/>
                      </a:lnTo>
                      <a:lnTo>
                        <a:pt x="12" y="6"/>
                      </a:lnTo>
                      <a:lnTo>
                        <a:pt x="6" y="0"/>
                      </a:lnTo>
                      <a:lnTo>
                        <a:pt x="0" y="6"/>
                      </a:lnTo>
                      <a:lnTo>
                        <a:pt x="0" y="12"/>
                      </a:lnTo>
                      <a:lnTo>
                        <a:pt x="6" y="12"/>
                      </a:lnTo>
                      <a:lnTo>
                        <a:pt x="6" y="18"/>
                      </a:lnTo>
                      <a:lnTo>
                        <a:pt x="12" y="18"/>
                      </a:lnTo>
                      <a:close/>
                    </a:path>
                  </a:pathLst>
                </a:custGeom>
                <a:solidFill>
                  <a:srgbClr val="FFFF4B"/>
                </a:solidFill>
                <a:ln w="9525">
                  <a:noFill/>
                  <a:round/>
                  <a:headEnd/>
                  <a:tailEnd/>
                </a:ln>
              </p:spPr>
              <p:txBody>
                <a:bodyPr tIns="91440" bIns="91440"/>
                <a:lstStyle/>
                <a:p>
                  <a:endParaRPr lang="en-US"/>
                </a:p>
              </p:txBody>
            </p:sp>
            <p:sp>
              <p:nvSpPr>
                <p:cNvPr id="13117" name="Freeform 964"/>
                <p:cNvSpPr>
                  <a:spLocks/>
                </p:cNvSpPr>
                <p:nvPr/>
              </p:nvSpPr>
              <p:spPr bwMode="auto">
                <a:xfrm>
                  <a:off x="1736" y="2465"/>
                  <a:ext cx="18" cy="18"/>
                </a:xfrm>
                <a:custGeom>
                  <a:avLst/>
                  <a:gdLst>
                    <a:gd name="T0" fmla="*/ 12 w 18"/>
                    <a:gd name="T1" fmla="*/ 18 h 18"/>
                    <a:gd name="T2" fmla="*/ 12 w 18"/>
                    <a:gd name="T3" fmla="*/ 12 h 18"/>
                    <a:gd name="T4" fmla="*/ 18 w 18"/>
                    <a:gd name="T5" fmla="*/ 12 h 18"/>
                    <a:gd name="T6" fmla="*/ 12 w 18"/>
                    <a:gd name="T7" fmla="*/ 6 h 18"/>
                    <a:gd name="T8" fmla="*/ 12 w 18"/>
                    <a:gd name="T9" fmla="*/ 6 h 18"/>
                    <a:gd name="T10" fmla="*/ 12 w 18"/>
                    <a:gd name="T11" fmla="*/ 6 h 18"/>
                    <a:gd name="T12" fmla="*/ 6 w 18"/>
                    <a:gd name="T13" fmla="*/ 0 h 18"/>
                    <a:gd name="T14" fmla="*/ 6 w 18"/>
                    <a:gd name="T15" fmla="*/ 0 h 18"/>
                    <a:gd name="T16" fmla="*/ 6 w 18"/>
                    <a:gd name="T17" fmla="*/ 0 h 18"/>
                    <a:gd name="T18" fmla="*/ 0 w 18"/>
                    <a:gd name="T19" fmla="*/ 6 h 18"/>
                    <a:gd name="T20" fmla="*/ 0 w 18"/>
                    <a:gd name="T21" fmla="*/ 6 h 18"/>
                    <a:gd name="T22" fmla="*/ 0 w 18"/>
                    <a:gd name="T23" fmla="*/ 12 h 18"/>
                    <a:gd name="T24" fmla="*/ 0 w 18"/>
                    <a:gd name="T25" fmla="*/ 12 h 18"/>
                    <a:gd name="T26" fmla="*/ 6 w 18"/>
                    <a:gd name="T27" fmla="*/ 12 h 18"/>
                    <a:gd name="T28" fmla="*/ 6 w 18"/>
                    <a:gd name="T29" fmla="*/ 18 h 18"/>
                    <a:gd name="T30" fmla="*/ 12 w 18"/>
                    <a:gd name="T31" fmla="*/ 18 h 18"/>
                    <a:gd name="T32" fmla="*/ 12 w 18"/>
                    <a:gd name="T33" fmla="*/ 18 h 18"/>
                    <a:gd name="T34" fmla="*/ 12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18"/>
                      </a:moveTo>
                      <a:lnTo>
                        <a:pt x="12" y="12"/>
                      </a:lnTo>
                      <a:lnTo>
                        <a:pt x="18" y="12"/>
                      </a:lnTo>
                      <a:lnTo>
                        <a:pt x="12" y="6"/>
                      </a:lnTo>
                      <a:lnTo>
                        <a:pt x="6" y="0"/>
                      </a:lnTo>
                      <a:lnTo>
                        <a:pt x="0" y="6"/>
                      </a:lnTo>
                      <a:lnTo>
                        <a:pt x="0" y="12"/>
                      </a:lnTo>
                      <a:lnTo>
                        <a:pt x="6" y="12"/>
                      </a:lnTo>
                      <a:lnTo>
                        <a:pt x="6" y="18"/>
                      </a:lnTo>
                      <a:lnTo>
                        <a:pt x="12" y="18"/>
                      </a:lnTo>
                    </a:path>
                  </a:pathLst>
                </a:custGeom>
                <a:noFill/>
                <a:ln w="9525">
                  <a:solidFill>
                    <a:srgbClr val="000000"/>
                  </a:solidFill>
                  <a:round/>
                  <a:headEnd/>
                  <a:tailEnd/>
                </a:ln>
              </p:spPr>
              <p:txBody>
                <a:bodyPr tIns="91440" bIns="91440"/>
                <a:lstStyle/>
                <a:p>
                  <a:endParaRPr lang="en-US"/>
                </a:p>
              </p:txBody>
            </p:sp>
            <p:sp>
              <p:nvSpPr>
                <p:cNvPr id="13118" name="Freeform 965"/>
                <p:cNvSpPr>
                  <a:spLocks/>
                </p:cNvSpPr>
                <p:nvPr/>
              </p:nvSpPr>
              <p:spPr bwMode="auto">
                <a:xfrm>
                  <a:off x="1742" y="2483"/>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6 w 18"/>
                    <a:gd name="T23" fmla="*/ 6 h 12"/>
                    <a:gd name="T24" fmla="*/ 6 w 18"/>
                    <a:gd name="T25" fmla="*/ 6 h 12"/>
                    <a:gd name="T26" fmla="*/ 6 w 18"/>
                    <a:gd name="T27" fmla="*/ 12 h 12"/>
                    <a:gd name="T28" fmla="*/ 12 w 18"/>
                    <a:gd name="T29" fmla="*/ 12 h 12"/>
                    <a:gd name="T30" fmla="*/ 12 w 18"/>
                    <a:gd name="T31" fmla="*/ 12 h 12"/>
                    <a:gd name="T32" fmla="*/ 12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12"/>
                      </a:moveTo>
                      <a:lnTo>
                        <a:pt x="18" y="6"/>
                      </a:lnTo>
                      <a:lnTo>
                        <a:pt x="18" y="0"/>
                      </a:lnTo>
                      <a:lnTo>
                        <a:pt x="12" y="0"/>
                      </a:lnTo>
                      <a:lnTo>
                        <a:pt x="6" y="0"/>
                      </a:lnTo>
                      <a:lnTo>
                        <a:pt x="0" y="6"/>
                      </a:lnTo>
                      <a:lnTo>
                        <a:pt x="6" y="6"/>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119" name="Freeform 966"/>
                <p:cNvSpPr>
                  <a:spLocks/>
                </p:cNvSpPr>
                <p:nvPr/>
              </p:nvSpPr>
              <p:spPr bwMode="auto">
                <a:xfrm>
                  <a:off x="1742" y="2483"/>
                  <a:ext cx="18" cy="12"/>
                </a:xfrm>
                <a:custGeom>
                  <a:avLst/>
                  <a:gdLst>
                    <a:gd name="T0" fmla="*/ 12 w 18"/>
                    <a:gd name="T1" fmla="*/ 12 h 12"/>
                    <a:gd name="T2" fmla="*/ 18 w 18"/>
                    <a:gd name="T3" fmla="*/ 6 h 12"/>
                    <a:gd name="T4" fmla="*/ 18 w 18"/>
                    <a:gd name="T5" fmla="*/ 6 h 12"/>
                    <a:gd name="T6" fmla="*/ 18 w 18"/>
                    <a:gd name="T7" fmla="*/ 0 h 12"/>
                    <a:gd name="T8" fmla="*/ 18 w 18"/>
                    <a:gd name="T9" fmla="*/ 0 h 12"/>
                    <a:gd name="T10" fmla="*/ 12 w 18"/>
                    <a:gd name="T11" fmla="*/ 0 h 12"/>
                    <a:gd name="T12" fmla="*/ 12 w 18"/>
                    <a:gd name="T13" fmla="*/ 0 h 12"/>
                    <a:gd name="T14" fmla="*/ 6 w 18"/>
                    <a:gd name="T15" fmla="*/ 0 h 12"/>
                    <a:gd name="T16" fmla="*/ 6 w 18"/>
                    <a:gd name="T17" fmla="*/ 0 h 12"/>
                    <a:gd name="T18" fmla="*/ 6 w 18"/>
                    <a:gd name="T19" fmla="*/ 0 h 12"/>
                    <a:gd name="T20" fmla="*/ 0 w 18"/>
                    <a:gd name="T21" fmla="*/ 6 h 12"/>
                    <a:gd name="T22" fmla="*/ 6 w 18"/>
                    <a:gd name="T23" fmla="*/ 6 h 12"/>
                    <a:gd name="T24" fmla="*/ 6 w 18"/>
                    <a:gd name="T25" fmla="*/ 6 h 12"/>
                    <a:gd name="T26" fmla="*/ 6 w 18"/>
                    <a:gd name="T27" fmla="*/ 12 h 12"/>
                    <a:gd name="T28" fmla="*/ 12 w 18"/>
                    <a:gd name="T29" fmla="*/ 12 h 12"/>
                    <a:gd name="T30" fmla="*/ 12 w 18"/>
                    <a:gd name="T31" fmla="*/ 12 h 12"/>
                    <a:gd name="T32" fmla="*/ 12 w 18"/>
                    <a:gd name="T33" fmla="*/ 12 h 12"/>
                    <a:gd name="T34" fmla="*/ 12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12"/>
                      </a:moveTo>
                      <a:lnTo>
                        <a:pt x="18" y="6"/>
                      </a:lnTo>
                      <a:lnTo>
                        <a:pt x="18" y="0"/>
                      </a:lnTo>
                      <a:lnTo>
                        <a:pt x="12" y="0"/>
                      </a:lnTo>
                      <a:lnTo>
                        <a:pt x="6" y="0"/>
                      </a:lnTo>
                      <a:lnTo>
                        <a:pt x="0" y="6"/>
                      </a:lnTo>
                      <a:lnTo>
                        <a:pt x="6" y="6"/>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120" name="Freeform 967"/>
                <p:cNvSpPr>
                  <a:spLocks/>
                </p:cNvSpPr>
                <p:nvPr/>
              </p:nvSpPr>
              <p:spPr bwMode="auto">
                <a:xfrm>
                  <a:off x="1754" y="2495"/>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12"/>
                      </a:ln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121" name="Freeform 968"/>
                <p:cNvSpPr>
                  <a:spLocks/>
                </p:cNvSpPr>
                <p:nvPr/>
              </p:nvSpPr>
              <p:spPr bwMode="auto">
                <a:xfrm>
                  <a:off x="1754" y="2495"/>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12 w 12"/>
                    <a:gd name="T11" fmla="*/ 0 h 12"/>
                    <a:gd name="T12" fmla="*/ 6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12"/>
                      </a:ln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122" name="Freeform 969"/>
                <p:cNvSpPr>
                  <a:spLocks/>
                </p:cNvSpPr>
                <p:nvPr/>
              </p:nvSpPr>
              <p:spPr bwMode="auto">
                <a:xfrm>
                  <a:off x="1766" y="2507"/>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12"/>
                      </a:ln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123" name="Freeform 970"/>
                <p:cNvSpPr>
                  <a:spLocks/>
                </p:cNvSpPr>
                <p:nvPr/>
              </p:nvSpPr>
              <p:spPr bwMode="auto">
                <a:xfrm>
                  <a:off x="1766" y="2507"/>
                  <a:ext cx="12" cy="12"/>
                </a:xfrm>
                <a:custGeom>
                  <a:avLst/>
                  <a:gdLst>
                    <a:gd name="T0" fmla="*/ 12 w 12"/>
                    <a:gd name="T1" fmla="*/ 12 h 12"/>
                    <a:gd name="T2" fmla="*/ 12 w 12"/>
                    <a:gd name="T3" fmla="*/ 12 h 12"/>
                    <a:gd name="T4" fmla="*/ 12 w 12"/>
                    <a:gd name="T5" fmla="*/ 6 h 12"/>
                    <a:gd name="T6" fmla="*/ 12 w 12"/>
                    <a:gd name="T7" fmla="*/ 0 h 12"/>
                    <a:gd name="T8" fmla="*/ 12 w 12"/>
                    <a:gd name="T9" fmla="*/ 0 h 12"/>
                    <a:gd name="T10" fmla="*/ 6 w 12"/>
                    <a:gd name="T11" fmla="*/ 0 h 12"/>
                    <a:gd name="T12" fmla="*/ 6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12"/>
                      </a:ln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124" name="Freeform 971"/>
                <p:cNvSpPr>
                  <a:spLocks/>
                </p:cNvSpPr>
                <p:nvPr/>
              </p:nvSpPr>
              <p:spPr bwMode="auto">
                <a:xfrm>
                  <a:off x="1778" y="251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12" y="0"/>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125" name="Freeform 972"/>
                <p:cNvSpPr>
                  <a:spLocks/>
                </p:cNvSpPr>
                <p:nvPr/>
              </p:nvSpPr>
              <p:spPr bwMode="auto">
                <a:xfrm>
                  <a:off x="1778" y="2519"/>
                  <a:ext cx="12" cy="12"/>
                </a:xfrm>
                <a:custGeom>
                  <a:avLst/>
                  <a:gdLst>
                    <a:gd name="T0" fmla="*/ 12 w 12"/>
                    <a:gd name="T1" fmla="*/ 12 h 12"/>
                    <a:gd name="T2" fmla="*/ 12 w 12"/>
                    <a:gd name="T3" fmla="*/ 6 h 12"/>
                    <a:gd name="T4" fmla="*/ 12 w 12"/>
                    <a:gd name="T5" fmla="*/ 6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12 h 12"/>
                    <a:gd name="T22" fmla="*/ 0 w 12"/>
                    <a:gd name="T23" fmla="*/ 12 h 12"/>
                    <a:gd name="T24" fmla="*/ 0 w 12"/>
                    <a:gd name="T25" fmla="*/ 12 h 12"/>
                    <a:gd name="T26" fmla="*/ 6 w 12"/>
                    <a:gd name="T27" fmla="*/ 12 h 12"/>
                    <a:gd name="T28" fmla="*/ 6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12" y="0"/>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126" name="Freeform 973"/>
                <p:cNvSpPr>
                  <a:spLocks/>
                </p:cNvSpPr>
                <p:nvPr/>
              </p:nvSpPr>
              <p:spPr bwMode="auto">
                <a:xfrm>
                  <a:off x="1790" y="253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3127" name="Freeform 974"/>
                <p:cNvSpPr>
                  <a:spLocks/>
                </p:cNvSpPr>
                <p:nvPr/>
              </p:nvSpPr>
              <p:spPr bwMode="auto">
                <a:xfrm>
                  <a:off x="1790" y="2531"/>
                  <a:ext cx="12" cy="12"/>
                </a:xfrm>
                <a:custGeom>
                  <a:avLst/>
                  <a:gdLst>
                    <a:gd name="T0" fmla="*/ 12 w 12"/>
                    <a:gd name="T1" fmla="*/ 6 h 12"/>
                    <a:gd name="T2" fmla="*/ 12 w 12"/>
                    <a:gd name="T3" fmla="*/ 6 h 12"/>
                    <a:gd name="T4" fmla="*/ 12 w 12"/>
                    <a:gd name="T5" fmla="*/ 0 h 12"/>
                    <a:gd name="T6" fmla="*/ 12 w 12"/>
                    <a:gd name="T7" fmla="*/ 0 h 12"/>
                    <a:gd name="T8" fmla="*/ 12 w 12"/>
                    <a:gd name="T9" fmla="*/ 0 h 12"/>
                    <a:gd name="T10" fmla="*/ 6 w 12"/>
                    <a:gd name="T11" fmla="*/ 0 h 12"/>
                    <a:gd name="T12" fmla="*/ 0 w 12"/>
                    <a:gd name="T13" fmla="*/ 0 h 12"/>
                    <a:gd name="T14" fmla="*/ 0 w 12"/>
                    <a:gd name="T15" fmla="*/ 0 h 12"/>
                    <a:gd name="T16" fmla="*/ 0 w 12"/>
                    <a:gd name="T17" fmla="*/ 0 h 12"/>
                    <a:gd name="T18" fmla="*/ 0 w 12"/>
                    <a:gd name="T19" fmla="*/ 6 h 12"/>
                    <a:gd name="T20" fmla="*/ 0 w 12"/>
                    <a:gd name="T21" fmla="*/ 6 h 12"/>
                    <a:gd name="T22" fmla="*/ 0 w 12"/>
                    <a:gd name="T23" fmla="*/ 12 h 12"/>
                    <a:gd name="T24" fmla="*/ 0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3128" name="Freeform 975"/>
                <p:cNvSpPr>
                  <a:spLocks/>
                </p:cNvSpPr>
                <p:nvPr/>
              </p:nvSpPr>
              <p:spPr bwMode="auto">
                <a:xfrm>
                  <a:off x="1802" y="253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12"/>
                      </a:moveTo>
                      <a:lnTo>
                        <a:pt x="18" y="6"/>
                      </a:lnTo>
                      <a:lnTo>
                        <a:pt x="12" y="6"/>
                      </a:lnTo>
                      <a:lnTo>
                        <a:pt x="12" y="0"/>
                      </a:lnTo>
                      <a:lnTo>
                        <a:pt x="6" y="0"/>
                      </a:lnTo>
                      <a:lnTo>
                        <a:pt x="0" y="6"/>
                      </a:lnTo>
                      <a:lnTo>
                        <a:pt x="0" y="12"/>
                      </a:lnTo>
                      <a:lnTo>
                        <a:pt x="6" y="12"/>
                      </a:lnTo>
                      <a:lnTo>
                        <a:pt x="12" y="12"/>
                      </a:lnTo>
                      <a:lnTo>
                        <a:pt x="18" y="12"/>
                      </a:lnTo>
                      <a:close/>
                    </a:path>
                  </a:pathLst>
                </a:custGeom>
                <a:solidFill>
                  <a:srgbClr val="FFFF4B"/>
                </a:solidFill>
                <a:ln w="9525">
                  <a:noFill/>
                  <a:round/>
                  <a:headEnd/>
                  <a:tailEnd/>
                </a:ln>
              </p:spPr>
              <p:txBody>
                <a:bodyPr tIns="91440" bIns="91440"/>
                <a:lstStyle/>
                <a:p>
                  <a:endParaRPr lang="en-US"/>
                </a:p>
              </p:txBody>
            </p:sp>
            <p:sp>
              <p:nvSpPr>
                <p:cNvPr id="13129" name="Freeform 976"/>
                <p:cNvSpPr>
                  <a:spLocks/>
                </p:cNvSpPr>
                <p:nvPr/>
              </p:nvSpPr>
              <p:spPr bwMode="auto">
                <a:xfrm>
                  <a:off x="1802" y="2537"/>
                  <a:ext cx="18" cy="12"/>
                </a:xfrm>
                <a:custGeom>
                  <a:avLst/>
                  <a:gdLst>
                    <a:gd name="T0" fmla="*/ 18 w 18"/>
                    <a:gd name="T1" fmla="*/ 12 h 12"/>
                    <a:gd name="T2" fmla="*/ 18 w 18"/>
                    <a:gd name="T3" fmla="*/ 6 h 12"/>
                    <a:gd name="T4" fmla="*/ 12 w 18"/>
                    <a:gd name="T5" fmla="*/ 6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6 h 12"/>
                    <a:gd name="T20" fmla="*/ 0 w 18"/>
                    <a:gd name="T21" fmla="*/ 12 h 12"/>
                    <a:gd name="T22" fmla="*/ 6 w 18"/>
                    <a:gd name="T23" fmla="*/ 12 h 12"/>
                    <a:gd name="T24" fmla="*/ 6 w 18"/>
                    <a:gd name="T25" fmla="*/ 12 h 12"/>
                    <a:gd name="T26" fmla="*/ 12 w 18"/>
                    <a:gd name="T27" fmla="*/ 12 h 12"/>
                    <a:gd name="T28" fmla="*/ 12 w 18"/>
                    <a:gd name="T29" fmla="*/ 12 h 12"/>
                    <a:gd name="T30" fmla="*/ 18 w 18"/>
                    <a:gd name="T31" fmla="*/ 12 h 12"/>
                    <a:gd name="T32" fmla="*/ 18 w 18"/>
                    <a:gd name="T33" fmla="*/ 12 h 12"/>
                    <a:gd name="T34" fmla="*/ 18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12"/>
                      </a:moveTo>
                      <a:lnTo>
                        <a:pt x="18" y="6"/>
                      </a:lnTo>
                      <a:lnTo>
                        <a:pt x="12" y="6"/>
                      </a:lnTo>
                      <a:lnTo>
                        <a:pt x="12" y="0"/>
                      </a:lnTo>
                      <a:lnTo>
                        <a:pt x="6" y="0"/>
                      </a:lnTo>
                      <a:lnTo>
                        <a:pt x="0" y="6"/>
                      </a:lnTo>
                      <a:lnTo>
                        <a:pt x="0" y="12"/>
                      </a:lnTo>
                      <a:lnTo>
                        <a:pt x="6" y="12"/>
                      </a:lnTo>
                      <a:lnTo>
                        <a:pt x="12" y="12"/>
                      </a:lnTo>
                      <a:lnTo>
                        <a:pt x="18" y="12"/>
                      </a:lnTo>
                    </a:path>
                  </a:pathLst>
                </a:custGeom>
                <a:noFill/>
                <a:ln w="9525">
                  <a:solidFill>
                    <a:srgbClr val="000000"/>
                  </a:solidFill>
                  <a:round/>
                  <a:headEnd/>
                  <a:tailEnd/>
                </a:ln>
              </p:spPr>
              <p:txBody>
                <a:bodyPr tIns="91440" bIns="91440"/>
                <a:lstStyle/>
                <a:p>
                  <a:endParaRPr lang="en-US"/>
                </a:p>
              </p:txBody>
            </p:sp>
            <p:sp>
              <p:nvSpPr>
                <p:cNvPr id="13130" name="Freeform 977"/>
                <p:cNvSpPr>
                  <a:spLocks/>
                </p:cNvSpPr>
                <p:nvPr/>
              </p:nvSpPr>
              <p:spPr bwMode="auto">
                <a:xfrm>
                  <a:off x="1820" y="2543"/>
                  <a:ext cx="12" cy="12"/>
                </a:xfrm>
                <a:custGeom>
                  <a:avLst/>
                  <a:gdLst>
                    <a:gd name="T0" fmla="*/ 12 w 12"/>
                    <a:gd name="T1" fmla="*/ 12 h 12"/>
                    <a:gd name="T2" fmla="*/ 12 w 12"/>
                    <a:gd name="T3" fmla="*/ 6 h 12"/>
                    <a:gd name="T4" fmla="*/ 12 w 12"/>
                    <a:gd name="T5" fmla="*/ 6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12"/>
                      </a:moveTo>
                      <a:lnTo>
                        <a:pt x="12" y="6"/>
                      </a:lnTo>
                      <a:lnTo>
                        <a:pt x="6" y="0"/>
                      </a:lnTo>
                      <a:lnTo>
                        <a:pt x="0" y="0"/>
                      </a:lnTo>
                      <a:lnTo>
                        <a:pt x="0" y="6"/>
                      </a:lnTo>
                      <a:lnTo>
                        <a:pt x="0" y="12"/>
                      </a:lnTo>
                      <a:lnTo>
                        <a:pt x="6" y="12"/>
                      </a:lnTo>
                      <a:lnTo>
                        <a:pt x="12" y="12"/>
                      </a:lnTo>
                      <a:close/>
                    </a:path>
                  </a:pathLst>
                </a:custGeom>
                <a:solidFill>
                  <a:srgbClr val="FFFF4B"/>
                </a:solidFill>
                <a:ln w="9525">
                  <a:noFill/>
                  <a:round/>
                  <a:headEnd/>
                  <a:tailEnd/>
                </a:ln>
              </p:spPr>
              <p:txBody>
                <a:bodyPr tIns="91440" bIns="91440"/>
                <a:lstStyle/>
                <a:p>
                  <a:endParaRPr lang="en-US"/>
                </a:p>
              </p:txBody>
            </p:sp>
            <p:sp>
              <p:nvSpPr>
                <p:cNvPr id="13131" name="Freeform 978"/>
                <p:cNvSpPr>
                  <a:spLocks/>
                </p:cNvSpPr>
                <p:nvPr/>
              </p:nvSpPr>
              <p:spPr bwMode="auto">
                <a:xfrm>
                  <a:off x="1820" y="2543"/>
                  <a:ext cx="12" cy="12"/>
                </a:xfrm>
                <a:custGeom>
                  <a:avLst/>
                  <a:gdLst>
                    <a:gd name="T0" fmla="*/ 12 w 12"/>
                    <a:gd name="T1" fmla="*/ 12 h 12"/>
                    <a:gd name="T2" fmla="*/ 12 w 12"/>
                    <a:gd name="T3" fmla="*/ 6 h 12"/>
                    <a:gd name="T4" fmla="*/ 12 w 12"/>
                    <a:gd name="T5" fmla="*/ 6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12 h 12"/>
                    <a:gd name="T32" fmla="*/ 12 w 12"/>
                    <a:gd name="T33" fmla="*/ 12 h 12"/>
                    <a:gd name="T34" fmla="*/ 12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12"/>
                      </a:moveTo>
                      <a:lnTo>
                        <a:pt x="12" y="6"/>
                      </a:lnTo>
                      <a:lnTo>
                        <a:pt x="6" y="0"/>
                      </a:lnTo>
                      <a:lnTo>
                        <a:pt x="0" y="0"/>
                      </a:lnTo>
                      <a:lnTo>
                        <a:pt x="0" y="6"/>
                      </a:lnTo>
                      <a:lnTo>
                        <a:pt x="0" y="12"/>
                      </a:lnTo>
                      <a:lnTo>
                        <a:pt x="6" y="12"/>
                      </a:lnTo>
                      <a:lnTo>
                        <a:pt x="12" y="12"/>
                      </a:lnTo>
                    </a:path>
                  </a:pathLst>
                </a:custGeom>
                <a:noFill/>
                <a:ln w="9525">
                  <a:solidFill>
                    <a:srgbClr val="000000"/>
                  </a:solidFill>
                  <a:round/>
                  <a:headEnd/>
                  <a:tailEnd/>
                </a:ln>
              </p:spPr>
              <p:txBody>
                <a:bodyPr tIns="91440" bIns="91440"/>
                <a:lstStyle/>
                <a:p>
                  <a:endParaRPr lang="en-US"/>
                </a:p>
              </p:txBody>
            </p:sp>
            <p:sp>
              <p:nvSpPr>
                <p:cNvPr id="13132" name="Freeform 979"/>
                <p:cNvSpPr>
                  <a:spLocks/>
                </p:cNvSpPr>
                <p:nvPr/>
              </p:nvSpPr>
              <p:spPr bwMode="auto">
                <a:xfrm>
                  <a:off x="1832" y="25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6"/>
                      </a:lnTo>
                      <a:lnTo>
                        <a:pt x="0" y="12"/>
                      </a:lnTo>
                      <a:lnTo>
                        <a:pt x="6" y="12"/>
                      </a:lnTo>
                      <a:lnTo>
                        <a:pt x="12" y="12"/>
                      </a:lnTo>
                      <a:lnTo>
                        <a:pt x="18" y="6"/>
                      </a:lnTo>
                      <a:close/>
                    </a:path>
                  </a:pathLst>
                </a:custGeom>
                <a:solidFill>
                  <a:srgbClr val="FFFF4B"/>
                </a:solidFill>
                <a:ln w="9525">
                  <a:noFill/>
                  <a:round/>
                  <a:headEnd/>
                  <a:tailEnd/>
                </a:ln>
              </p:spPr>
              <p:txBody>
                <a:bodyPr tIns="91440" bIns="91440"/>
                <a:lstStyle/>
                <a:p>
                  <a:endParaRPr lang="en-US"/>
                </a:p>
              </p:txBody>
            </p:sp>
            <p:sp>
              <p:nvSpPr>
                <p:cNvPr id="13133" name="Freeform 980"/>
                <p:cNvSpPr>
                  <a:spLocks/>
                </p:cNvSpPr>
                <p:nvPr/>
              </p:nvSpPr>
              <p:spPr bwMode="auto">
                <a:xfrm>
                  <a:off x="1832" y="25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6"/>
                      </a:lnTo>
                      <a:lnTo>
                        <a:pt x="0" y="12"/>
                      </a:lnTo>
                      <a:lnTo>
                        <a:pt x="6" y="12"/>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3134" name="Freeform 981"/>
                <p:cNvSpPr>
                  <a:spLocks/>
                </p:cNvSpPr>
                <p:nvPr/>
              </p:nvSpPr>
              <p:spPr bwMode="auto">
                <a:xfrm>
                  <a:off x="1850"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6" y="12"/>
                      </a:lnTo>
                      <a:lnTo>
                        <a:pt x="12" y="12"/>
                      </a:lnTo>
                      <a:lnTo>
                        <a:pt x="12" y="6"/>
                      </a:lnTo>
                      <a:lnTo>
                        <a:pt x="18" y="6"/>
                      </a:lnTo>
                      <a:close/>
                    </a:path>
                  </a:pathLst>
                </a:custGeom>
                <a:solidFill>
                  <a:srgbClr val="FFFF4B"/>
                </a:solidFill>
                <a:ln w="9525">
                  <a:noFill/>
                  <a:round/>
                  <a:headEnd/>
                  <a:tailEnd/>
                </a:ln>
              </p:spPr>
              <p:txBody>
                <a:bodyPr tIns="91440" bIns="91440"/>
                <a:lstStyle/>
                <a:p>
                  <a:endParaRPr lang="en-US"/>
                </a:p>
              </p:txBody>
            </p:sp>
            <p:sp>
              <p:nvSpPr>
                <p:cNvPr id="13135" name="Freeform 982"/>
                <p:cNvSpPr>
                  <a:spLocks/>
                </p:cNvSpPr>
                <p:nvPr/>
              </p:nvSpPr>
              <p:spPr bwMode="auto">
                <a:xfrm>
                  <a:off x="1850" y="2555"/>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6" y="12"/>
                      </a:lnTo>
                      <a:lnTo>
                        <a:pt x="12" y="12"/>
                      </a:lnTo>
                      <a:lnTo>
                        <a:pt x="12" y="6"/>
                      </a:lnTo>
                      <a:lnTo>
                        <a:pt x="18" y="6"/>
                      </a:lnTo>
                    </a:path>
                  </a:pathLst>
                </a:custGeom>
                <a:noFill/>
                <a:ln w="9525">
                  <a:solidFill>
                    <a:srgbClr val="000000"/>
                  </a:solidFill>
                  <a:round/>
                  <a:headEnd/>
                  <a:tailEnd/>
                </a:ln>
              </p:spPr>
              <p:txBody>
                <a:bodyPr tIns="91440" bIns="91440"/>
                <a:lstStyle/>
                <a:p>
                  <a:endParaRPr lang="en-US"/>
                </a:p>
              </p:txBody>
            </p:sp>
            <p:sp>
              <p:nvSpPr>
                <p:cNvPr id="13136" name="Freeform 983"/>
                <p:cNvSpPr>
                  <a:spLocks/>
                </p:cNvSpPr>
                <p:nvPr/>
              </p:nvSpPr>
              <p:spPr bwMode="auto">
                <a:xfrm>
                  <a:off x="1664" y="2393"/>
                  <a:ext cx="24" cy="48"/>
                </a:xfrm>
                <a:custGeom>
                  <a:avLst/>
                  <a:gdLst>
                    <a:gd name="T0" fmla="*/ 24 w 24"/>
                    <a:gd name="T1" fmla="*/ 24 h 48"/>
                    <a:gd name="T2" fmla="*/ 24 w 24"/>
                    <a:gd name="T3" fmla="*/ 12 h 48"/>
                    <a:gd name="T4" fmla="*/ 18 w 24"/>
                    <a:gd name="T5" fmla="*/ 6 h 48"/>
                    <a:gd name="T6" fmla="*/ 12 w 24"/>
                    <a:gd name="T7" fmla="*/ 0 h 48"/>
                    <a:gd name="T8" fmla="*/ 12 w 24"/>
                    <a:gd name="T9" fmla="*/ 0 h 48"/>
                    <a:gd name="T10" fmla="*/ 6 w 24"/>
                    <a:gd name="T11" fmla="*/ 6 h 48"/>
                    <a:gd name="T12" fmla="*/ 6 w 24"/>
                    <a:gd name="T13" fmla="*/ 12 h 48"/>
                    <a:gd name="T14" fmla="*/ 0 w 24"/>
                    <a:gd name="T15" fmla="*/ 24 h 48"/>
                    <a:gd name="T16" fmla="*/ 0 w 24"/>
                    <a:gd name="T17" fmla="*/ 24 h 48"/>
                    <a:gd name="T18" fmla="*/ 6 w 24"/>
                    <a:gd name="T19" fmla="*/ 36 h 48"/>
                    <a:gd name="T20" fmla="*/ 6 w 24"/>
                    <a:gd name="T21" fmla="*/ 48 h 48"/>
                    <a:gd name="T22" fmla="*/ 12 w 24"/>
                    <a:gd name="T23" fmla="*/ 48 h 48"/>
                    <a:gd name="T24" fmla="*/ 12 w 24"/>
                    <a:gd name="T25" fmla="*/ 48 h 48"/>
                    <a:gd name="T26" fmla="*/ 18 w 24"/>
                    <a:gd name="T27" fmla="*/ 48 h 48"/>
                    <a:gd name="T28" fmla="*/ 24 w 24"/>
                    <a:gd name="T29" fmla="*/ 36 h 48"/>
                    <a:gd name="T30" fmla="*/ 24 w 24"/>
                    <a:gd name="T31" fmla="*/ 24 h 48"/>
                    <a:gd name="T32" fmla="*/ 24 w 24"/>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24" y="24"/>
                      </a:moveTo>
                      <a:lnTo>
                        <a:pt x="24" y="12"/>
                      </a:lnTo>
                      <a:lnTo>
                        <a:pt x="18" y="6"/>
                      </a:lnTo>
                      <a:lnTo>
                        <a:pt x="12" y="0"/>
                      </a:lnTo>
                      <a:lnTo>
                        <a:pt x="6" y="6"/>
                      </a:lnTo>
                      <a:lnTo>
                        <a:pt x="6" y="12"/>
                      </a:lnTo>
                      <a:lnTo>
                        <a:pt x="0" y="24"/>
                      </a:lnTo>
                      <a:lnTo>
                        <a:pt x="6" y="36"/>
                      </a:lnTo>
                      <a:lnTo>
                        <a:pt x="6" y="48"/>
                      </a:lnTo>
                      <a:lnTo>
                        <a:pt x="12" y="48"/>
                      </a:lnTo>
                      <a:lnTo>
                        <a:pt x="18" y="48"/>
                      </a:lnTo>
                      <a:lnTo>
                        <a:pt x="24" y="36"/>
                      </a:lnTo>
                      <a:lnTo>
                        <a:pt x="24" y="24"/>
                      </a:lnTo>
                      <a:close/>
                    </a:path>
                  </a:pathLst>
                </a:custGeom>
                <a:solidFill>
                  <a:srgbClr val="FA8086"/>
                </a:solidFill>
                <a:ln w="9525">
                  <a:noFill/>
                  <a:round/>
                  <a:headEnd/>
                  <a:tailEnd/>
                </a:ln>
              </p:spPr>
              <p:txBody>
                <a:bodyPr tIns="91440" bIns="91440"/>
                <a:lstStyle/>
                <a:p>
                  <a:endParaRPr lang="en-US"/>
                </a:p>
              </p:txBody>
            </p:sp>
            <p:sp>
              <p:nvSpPr>
                <p:cNvPr id="13137" name="Rectangle 984"/>
                <p:cNvSpPr>
                  <a:spLocks noChangeArrowheads="1"/>
                </p:cNvSpPr>
                <p:nvPr/>
              </p:nvSpPr>
              <p:spPr bwMode="auto">
                <a:xfrm>
                  <a:off x="1694" y="2417"/>
                  <a:ext cx="24" cy="6"/>
                </a:xfrm>
                <a:prstGeom prst="rect">
                  <a:avLst/>
                </a:prstGeom>
                <a:solidFill>
                  <a:srgbClr val="FA8086"/>
                </a:solidFill>
                <a:ln w="9525">
                  <a:noFill/>
                  <a:miter lim="800000"/>
                  <a:headEnd/>
                  <a:tailEnd/>
                </a:ln>
              </p:spPr>
              <p:txBody>
                <a:bodyPr tIns="91440" bIns="91440"/>
                <a:lstStyle/>
                <a:p>
                  <a:endParaRPr lang="en-US"/>
                </a:p>
              </p:txBody>
            </p:sp>
            <p:sp>
              <p:nvSpPr>
                <p:cNvPr id="13138" name="Line 985"/>
                <p:cNvSpPr>
                  <a:spLocks noChangeShapeType="1"/>
                </p:cNvSpPr>
                <p:nvPr/>
              </p:nvSpPr>
              <p:spPr bwMode="auto">
                <a:xfrm>
                  <a:off x="1688" y="2417"/>
                  <a:ext cx="6" cy="1"/>
                </a:xfrm>
                <a:prstGeom prst="line">
                  <a:avLst/>
                </a:prstGeom>
                <a:noFill/>
                <a:ln w="19050">
                  <a:solidFill>
                    <a:srgbClr val="FA8086"/>
                  </a:solidFill>
                  <a:round/>
                  <a:headEnd/>
                  <a:tailEnd/>
                </a:ln>
              </p:spPr>
              <p:txBody>
                <a:bodyPr tIns="91440" bIns="91440"/>
                <a:lstStyle/>
                <a:p>
                  <a:endParaRPr lang="en-US"/>
                </a:p>
              </p:txBody>
            </p:sp>
            <p:sp>
              <p:nvSpPr>
                <p:cNvPr id="13139" name="Freeform 986"/>
                <p:cNvSpPr>
                  <a:spLocks/>
                </p:cNvSpPr>
                <p:nvPr/>
              </p:nvSpPr>
              <p:spPr bwMode="auto">
                <a:xfrm>
                  <a:off x="1682" y="2471"/>
                  <a:ext cx="24" cy="42"/>
                </a:xfrm>
                <a:custGeom>
                  <a:avLst/>
                  <a:gdLst>
                    <a:gd name="T0" fmla="*/ 24 w 24"/>
                    <a:gd name="T1" fmla="*/ 18 h 42"/>
                    <a:gd name="T2" fmla="*/ 12 w 24"/>
                    <a:gd name="T3" fmla="*/ 6 h 42"/>
                    <a:gd name="T4" fmla="*/ 6 w 24"/>
                    <a:gd name="T5" fmla="*/ 0 h 42"/>
                    <a:gd name="T6" fmla="*/ 0 w 24"/>
                    <a:gd name="T7" fmla="*/ 0 h 42"/>
                    <a:gd name="T8" fmla="*/ 0 w 24"/>
                    <a:gd name="T9" fmla="*/ 0 h 42"/>
                    <a:gd name="T10" fmla="*/ 0 w 24"/>
                    <a:gd name="T11" fmla="*/ 6 h 42"/>
                    <a:gd name="T12" fmla="*/ 0 w 24"/>
                    <a:gd name="T13" fmla="*/ 12 h 42"/>
                    <a:gd name="T14" fmla="*/ 0 w 24"/>
                    <a:gd name="T15" fmla="*/ 24 h 42"/>
                    <a:gd name="T16" fmla="*/ 0 w 24"/>
                    <a:gd name="T17" fmla="*/ 24 h 42"/>
                    <a:gd name="T18" fmla="*/ 6 w 24"/>
                    <a:gd name="T19" fmla="*/ 36 h 42"/>
                    <a:gd name="T20" fmla="*/ 18 w 24"/>
                    <a:gd name="T21" fmla="*/ 42 h 42"/>
                    <a:gd name="T22" fmla="*/ 18 w 24"/>
                    <a:gd name="T23" fmla="*/ 42 h 42"/>
                    <a:gd name="T24" fmla="*/ 18 w 24"/>
                    <a:gd name="T25" fmla="*/ 42 h 42"/>
                    <a:gd name="T26" fmla="*/ 24 w 24"/>
                    <a:gd name="T27" fmla="*/ 42 h 42"/>
                    <a:gd name="T28" fmla="*/ 24 w 24"/>
                    <a:gd name="T29" fmla="*/ 30 h 42"/>
                    <a:gd name="T30" fmla="*/ 24 w 24"/>
                    <a:gd name="T31" fmla="*/ 18 h 42"/>
                    <a:gd name="T32" fmla="*/ 24 w 24"/>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18"/>
                      </a:moveTo>
                      <a:lnTo>
                        <a:pt x="12" y="6"/>
                      </a:lnTo>
                      <a:lnTo>
                        <a:pt x="6" y="0"/>
                      </a:lnTo>
                      <a:lnTo>
                        <a:pt x="0" y="0"/>
                      </a:lnTo>
                      <a:lnTo>
                        <a:pt x="0" y="6"/>
                      </a:lnTo>
                      <a:lnTo>
                        <a:pt x="0" y="12"/>
                      </a:lnTo>
                      <a:lnTo>
                        <a:pt x="0" y="24"/>
                      </a:lnTo>
                      <a:lnTo>
                        <a:pt x="6" y="36"/>
                      </a:lnTo>
                      <a:lnTo>
                        <a:pt x="18" y="42"/>
                      </a:lnTo>
                      <a:lnTo>
                        <a:pt x="24" y="42"/>
                      </a:lnTo>
                      <a:lnTo>
                        <a:pt x="24" y="30"/>
                      </a:lnTo>
                      <a:lnTo>
                        <a:pt x="24" y="18"/>
                      </a:lnTo>
                      <a:close/>
                    </a:path>
                  </a:pathLst>
                </a:custGeom>
                <a:solidFill>
                  <a:srgbClr val="FA8086"/>
                </a:solidFill>
                <a:ln w="9525">
                  <a:noFill/>
                  <a:round/>
                  <a:headEnd/>
                  <a:tailEnd/>
                </a:ln>
              </p:spPr>
              <p:txBody>
                <a:bodyPr tIns="91440" bIns="91440"/>
                <a:lstStyle/>
                <a:p>
                  <a:endParaRPr lang="en-US"/>
                </a:p>
              </p:txBody>
            </p:sp>
            <p:sp>
              <p:nvSpPr>
                <p:cNvPr id="13140" name="Freeform 987"/>
                <p:cNvSpPr>
                  <a:spLocks/>
                </p:cNvSpPr>
                <p:nvPr/>
              </p:nvSpPr>
              <p:spPr bwMode="auto">
                <a:xfrm>
                  <a:off x="1706" y="2477"/>
                  <a:ext cx="24" cy="12"/>
                </a:xfrm>
                <a:custGeom>
                  <a:avLst/>
                  <a:gdLst>
                    <a:gd name="T0" fmla="*/ 24 w 24"/>
                    <a:gd name="T1" fmla="*/ 0 h 12"/>
                    <a:gd name="T2" fmla="*/ 0 w 24"/>
                    <a:gd name="T3" fmla="*/ 6 h 12"/>
                    <a:gd name="T4" fmla="*/ 6 w 24"/>
                    <a:gd name="T5" fmla="*/ 12 h 12"/>
                    <a:gd name="T6" fmla="*/ 24 w 24"/>
                    <a:gd name="T7" fmla="*/ 6 h 12"/>
                    <a:gd name="T8" fmla="*/ 24 w 24"/>
                    <a:gd name="T9" fmla="*/ 0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24" y="0"/>
                      </a:moveTo>
                      <a:lnTo>
                        <a:pt x="0" y="6"/>
                      </a:lnTo>
                      <a:lnTo>
                        <a:pt x="6" y="12"/>
                      </a:lnTo>
                      <a:lnTo>
                        <a:pt x="24" y="6"/>
                      </a:lnTo>
                      <a:lnTo>
                        <a:pt x="24" y="0"/>
                      </a:lnTo>
                      <a:close/>
                    </a:path>
                  </a:pathLst>
                </a:custGeom>
                <a:solidFill>
                  <a:srgbClr val="FA8086"/>
                </a:solidFill>
                <a:ln w="9525">
                  <a:noFill/>
                  <a:round/>
                  <a:headEnd/>
                  <a:tailEnd/>
                </a:ln>
              </p:spPr>
              <p:txBody>
                <a:bodyPr tIns="91440" bIns="91440"/>
                <a:lstStyle/>
                <a:p>
                  <a:endParaRPr lang="en-US"/>
                </a:p>
              </p:txBody>
            </p:sp>
            <p:sp>
              <p:nvSpPr>
                <p:cNvPr id="13141" name="Line 988"/>
                <p:cNvSpPr>
                  <a:spLocks noChangeShapeType="1"/>
                </p:cNvSpPr>
                <p:nvPr/>
              </p:nvSpPr>
              <p:spPr bwMode="auto">
                <a:xfrm>
                  <a:off x="1700" y="2489"/>
                  <a:ext cx="12" cy="1"/>
                </a:xfrm>
                <a:prstGeom prst="line">
                  <a:avLst/>
                </a:prstGeom>
                <a:noFill/>
                <a:ln w="19050">
                  <a:solidFill>
                    <a:srgbClr val="FA8086"/>
                  </a:solidFill>
                  <a:round/>
                  <a:headEnd/>
                  <a:tailEnd/>
                </a:ln>
              </p:spPr>
              <p:txBody>
                <a:bodyPr tIns="91440" bIns="91440"/>
                <a:lstStyle/>
                <a:p>
                  <a:endParaRPr lang="en-US"/>
                </a:p>
              </p:txBody>
            </p:sp>
            <p:sp>
              <p:nvSpPr>
                <p:cNvPr id="13142" name="Freeform 989"/>
                <p:cNvSpPr>
                  <a:spLocks/>
                </p:cNvSpPr>
                <p:nvPr/>
              </p:nvSpPr>
              <p:spPr bwMode="auto">
                <a:xfrm>
                  <a:off x="1718" y="2537"/>
                  <a:ext cx="42" cy="42"/>
                </a:xfrm>
                <a:custGeom>
                  <a:avLst/>
                  <a:gdLst>
                    <a:gd name="T0" fmla="*/ 30 w 42"/>
                    <a:gd name="T1" fmla="*/ 12 h 42"/>
                    <a:gd name="T2" fmla="*/ 18 w 42"/>
                    <a:gd name="T3" fmla="*/ 6 h 42"/>
                    <a:gd name="T4" fmla="*/ 6 w 42"/>
                    <a:gd name="T5" fmla="*/ 0 h 42"/>
                    <a:gd name="T6" fmla="*/ 0 w 42"/>
                    <a:gd name="T7" fmla="*/ 6 h 42"/>
                    <a:gd name="T8" fmla="*/ 0 w 42"/>
                    <a:gd name="T9" fmla="*/ 6 h 42"/>
                    <a:gd name="T10" fmla="*/ 0 w 42"/>
                    <a:gd name="T11" fmla="*/ 12 h 42"/>
                    <a:gd name="T12" fmla="*/ 6 w 42"/>
                    <a:gd name="T13" fmla="*/ 18 h 42"/>
                    <a:gd name="T14" fmla="*/ 12 w 42"/>
                    <a:gd name="T15" fmla="*/ 30 h 42"/>
                    <a:gd name="T16" fmla="*/ 12 w 42"/>
                    <a:gd name="T17" fmla="*/ 30 h 42"/>
                    <a:gd name="T18" fmla="*/ 24 w 42"/>
                    <a:gd name="T19" fmla="*/ 36 h 42"/>
                    <a:gd name="T20" fmla="*/ 30 w 42"/>
                    <a:gd name="T21" fmla="*/ 42 h 42"/>
                    <a:gd name="T22" fmla="*/ 36 w 42"/>
                    <a:gd name="T23" fmla="*/ 36 h 42"/>
                    <a:gd name="T24" fmla="*/ 36 w 42"/>
                    <a:gd name="T25" fmla="*/ 36 h 42"/>
                    <a:gd name="T26" fmla="*/ 42 w 42"/>
                    <a:gd name="T27" fmla="*/ 30 h 42"/>
                    <a:gd name="T28" fmla="*/ 36 w 42"/>
                    <a:gd name="T29" fmla="*/ 24 h 42"/>
                    <a:gd name="T30" fmla="*/ 30 w 42"/>
                    <a:gd name="T31" fmla="*/ 12 h 42"/>
                    <a:gd name="T32" fmla="*/ 30 w 42"/>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12"/>
                      </a:moveTo>
                      <a:lnTo>
                        <a:pt x="18" y="6"/>
                      </a:lnTo>
                      <a:lnTo>
                        <a:pt x="6" y="0"/>
                      </a:lnTo>
                      <a:lnTo>
                        <a:pt x="0" y="6"/>
                      </a:lnTo>
                      <a:lnTo>
                        <a:pt x="0" y="12"/>
                      </a:lnTo>
                      <a:lnTo>
                        <a:pt x="6" y="18"/>
                      </a:lnTo>
                      <a:lnTo>
                        <a:pt x="12" y="30"/>
                      </a:lnTo>
                      <a:lnTo>
                        <a:pt x="24" y="36"/>
                      </a:lnTo>
                      <a:lnTo>
                        <a:pt x="30" y="42"/>
                      </a:lnTo>
                      <a:lnTo>
                        <a:pt x="36" y="36"/>
                      </a:lnTo>
                      <a:lnTo>
                        <a:pt x="42" y="30"/>
                      </a:lnTo>
                      <a:lnTo>
                        <a:pt x="36" y="24"/>
                      </a:lnTo>
                      <a:lnTo>
                        <a:pt x="30" y="12"/>
                      </a:lnTo>
                      <a:close/>
                    </a:path>
                  </a:pathLst>
                </a:custGeom>
                <a:solidFill>
                  <a:srgbClr val="FA8086"/>
                </a:solidFill>
                <a:ln w="9525">
                  <a:noFill/>
                  <a:round/>
                  <a:headEnd/>
                  <a:tailEnd/>
                </a:ln>
              </p:spPr>
              <p:txBody>
                <a:bodyPr tIns="91440" bIns="91440"/>
                <a:lstStyle/>
                <a:p>
                  <a:endParaRPr lang="en-US"/>
                </a:p>
              </p:txBody>
            </p:sp>
            <p:sp>
              <p:nvSpPr>
                <p:cNvPr id="13143" name="Freeform 990"/>
                <p:cNvSpPr>
                  <a:spLocks/>
                </p:cNvSpPr>
                <p:nvPr/>
              </p:nvSpPr>
              <p:spPr bwMode="auto">
                <a:xfrm>
                  <a:off x="1748" y="2525"/>
                  <a:ext cx="18" cy="24"/>
                </a:xfrm>
                <a:custGeom>
                  <a:avLst/>
                  <a:gdLst>
                    <a:gd name="T0" fmla="*/ 12 w 18"/>
                    <a:gd name="T1" fmla="*/ 0 h 24"/>
                    <a:gd name="T2" fmla="*/ 0 w 18"/>
                    <a:gd name="T3" fmla="*/ 18 h 24"/>
                    <a:gd name="T4" fmla="*/ 6 w 18"/>
                    <a:gd name="T5" fmla="*/ 24 h 24"/>
                    <a:gd name="T6" fmla="*/ 18 w 18"/>
                    <a:gd name="T7" fmla="*/ 6 h 24"/>
                    <a:gd name="T8" fmla="*/ 12 w 18"/>
                    <a:gd name="T9" fmla="*/ 0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2" y="0"/>
                      </a:moveTo>
                      <a:lnTo>
                        <a:pt x="0" y="18"/>
                      </a:lnTo>
                      <a:lnTo>
                        <a:pt x="6" y="24"/>
                      </a:lnTo>
                      <a:lnTo>
                        <a:pt x="18" y="6"/>
                      </a:lnTo>
                      <a:lnTo>
                        <a:pt x="12" y="0"/>
                      </a:lnTo>
                      <a:close/>
                    </a:path>
                  </a:pathLst>
                </a:custGeom>
                <a:solidFill>
                  <a:srgbClr val="FA8086"/>
                </a:solidFill>
                <a:ln w="9525">
                  <a:noFill/>
                  <a:round/>
                  <a:headEnd/>
                  <a:tailEnd/>
                </a:ln>
              </p:spPr>
              <p:txBody>
                <a:bodyPr tIns="91440" bIns="91440"/>
                <a:lstStyle/>
                <a:p>
                  <a:endParaRPr lang="en-US"/>
                </a:p>
              </p:txBody>
            </p:sp>
            <p:sp>
              <p:nvSpPr>
                <p:cNvPr id="13144" name="Line 991"/>
                <p:cNvSpPr>
                  <a:spLocks noChangeShapeType="1"/>
                </p:cNvSpPr>
                <p:nvPr/>
              </p:nvSpPr>
              <p:spPr bwMode="auto">
                <a:xfrm flipV="1">
                  <a:off x="1742" y="2543"/>
                  <a:ext cx="6" cy="6"/>
                </a:xfrm>
                <a:prstGeom prst="line">
                  <a:avLst/>
                </a:prstGeom>
                <a:noFill/>
                <a:ln w="19050">
                  <a:solidFill>
                    <a:srgbClr val="FA8086"/>
                  </a:solidFill>
                  <a:round/>
                  <a:headEnd/>
                  <a:tailEnd/>
                </a:ln>
              </p:spPr>
              <p:txBody>
                <a:bodyPr tIns="91440" bIns="91440"/>
                <a:lstStyle/>
                <a:p>
                  <a:endParaRPr lang="en-US"/>
                </a:p>
              </p:txBody>
            </p:sp>
            <p:sp>
              <p:nvSpPr>
                <p:cNvPr id="13145" name="Freeform 992"/>
                <p:cNvSpPr>
                  <a:spLocks/>
                </p:cNvSpPr>
                <p:nvPr/>
              </p:nvSpPr>
              <p:spPr bwMode="auto">
                <a:xfrm>
                  <a:off x="1778" y="2585"/>
                  <a:ext cx="48" cy="30"/>
                </a:xfrm>
                <a:custGeom>
                  <a:avLst/>
                  <a:gdLst>
                    <a:gd name="T0" fmla="*/ 30 w 48"/>
                    <a:gd name="T1" fmla="*/ 6 h 30"/>
                    <a:gd name="T2" fmla="*/ 18 w 48"/>
                    <a:gd name="T3" fmla="*/ 0 h 30"/>
                    <a:gd name="T4" fmla="*/ 6 w 48"/>
                    <a:gd name="T5" fmla="*/ 0 h 30"/>
                    <a:gd name="T6" fmla="*/ 0 w 48"/>
                    <a:gd name="T7" fmla="*/ 6 h 30"/>
                    <a:gd name="T8" fmla="*/ 0 w 48"/>
                    <a:gd name="T9" fmla="*/ 6 h 30"/>
                    <a:gd name="T10" fmla="*/ 6 w 48"/>
                    <a:gd name="T11" fmla="*/ 12 h 30"/>
                    <a:gd name="T12" fmla="*/ 12 w 48"/>
                    <a:gd name="T13" fmla="*/ 18 h 30"/>
                    <a:gd name="T14" fmla="*/ 24 w 48"/>
                    <a:gd name="T15" fmla="*/ 24 h 30"/>
                    <a:gd name="T16" fmla="*/ 24 w 48"/>
                    <a:gd name="T17" fmla="*/ 24 h 30"/>
                    <a:gd name="T18" fmla="*/ 36 w 48"/>
                    <a:gd name="T19" fmla="*/ 30 h 30"/>
                    <a:gd name="T20" fmla="*/ 42 w 48"/>
                    <a:gd name="T21" fmla="*/ 30 h 30"/>
                    <a:gd name="T22" fmla="*/ 48 w 48"/>
                    <a:gd name="T23" fmla="*/ 24 h 30"/>
                    <a:gd name="T24" fmla="*/ 48 w 48"/>
                    <a:gd name="T25" fmla="*/ 24 h 30"/>
                    <a:gd name="T26" fmla="*/ 48 w 48"/>
                    <a:gd name="T27" fmla="*/ 18 h 30"/>
                    <a:gd name="T28" fmla="*/ 42 w 48"/>
                    <a:gd name="T29" fmla="*/ 12 h 30"/>
                    <a:gd name="T30" fmla="*/ 30 w 48"/>
                    <a:gd name="T31" fmla="*/ 6 h 30"/>
                    <a:gd name="T32" fmla="*/ 30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30" y="6"/>
                      </a:moveTo>
                      <a:lnTo>
                        <a:pt x="18" y="0"/>
                      </a:lnTo>
                      <a:lnTo>
                        <a:pt x="6" y="0"/>
                      </a:lnTo>
                      <a:lnTo>
                        <a:pt x="0" y="6"/>
                      </a:lnTo>
                      <a:lnTo>
                        <a:pt x="6" y="12"/>
                      </a:lnTo>
                      <a:lnTo>
                        <a:pt x="12" y="18"/>
                      </a:lnTo>
                      <a:lnTo>
                        <a:pt x="24" y="24"/>
                      </a:lnTo>
                      <a:lnTo>
                        <a:pt x="36" y="30"/>
                      </a:lnTo>
                      <a:lnTo>
                        <a:pt x="42" y="30"/>
                      </a:lnTo>
                      <a:lnTo>
                        <a:pt x="48" y="24"/>
                      </a:lnTo>
                      <a:lnTo>
                        <a:pt x="48" y="18"/>
                      </a:lnTo>
                      <a:lnTo>
                        <a:pt x="42" y="12"/>
                      </a:lnTo>
                      <a:lnTo>
                        <a:pt x="30" y="6"/>
                      </a:lnTo>
                      <a:close/>
                    </a:path>
                  </a:pathLst>
                </a:custGeom>
                <a:solidFill>
                  <a:srgbClr val="FA8086"/>
                </a:solidFill>
                <a:ln w="9525">
                  <a:noFill/>
                  <a:round/>
                  <a:headEnd/>
                  <a:tailEnd/>
                </a:ln>
              </p:spPr>
              <p:txBody>
                <a:bodyPr tIns="91440" bIns="91440"/>
                <a:lstStyle/>
                <a:p>
                  <a:endParaRPr lang="en-US"/>
                </a:p>
              </p:txBody>
            </p:sp>
            <p:sp>
              <p:nvSpPr>
                <p:cNvPr id="13146" name="Freeform 993"/>
                <p:cNvSpPr>
                  <a:spLocks/>
                </p:cNvSpPr>
                <p:nvPr/>
              </p:nvSpPr>
              <p:spPr bwMode="auto">
                <a:xfrm>
                  <a:off x="1808" y="2561"/>
                  <a:ext cx="12" cy="24"/>
                </a:xfrm>
                <a:custGeom>
                  <a:avLst/>
                  <a:gdLst>
                    <a:gd name="T0" fmla="*/ 6 w 12"/>
                    <a:gd name="T1" fmla="*/ 0 h 24"/>
                    <a:gd name="T2" fmla="*/ 0 w 12"/>
                    <a:gd name="T3" fmla="*/ 18 h 24"/>
                    <a:gd name="T4" fmla="*/ 6 w 12"/>
                    <a:gd name="T5" fmla="*/ 24 h 24"/>
                    <a:gd name="T6" fmla="*/ 12 w 12"/>
                    <a:gd name="T7" fmla="*/ 6 h 24"/>
                    <a:gd name="T8" fmla="*/ 6 w 12"/>
                    <a:gd name="T9" fmla="*/ 0 h 24"/>
                    <a:gd name="T10" fmla="*/ 0 60000 65536"/>
                    <a:gd name="T11" fmla="*/ 0 60000 65536"/>
                    <a:gd name="T12" fmla="*/ 0 60000 65536"/>
                    <a:gd name="T13" fmla="*/ 0 60000 65536"/>
                    <a:gd name="T14" fmla="*/ 0 60000 65536"/>
                    <a:gd name="T15" fmla="*/ 0 w 12"/>
                    <a:gd name="T16" fmla="*/ 0 h 24"/>
                    <a:gd name="T17" fmla="*/ 12 w 12"/>
                    <a:gd name="T18" fmla="*/ 24 h 24"/>
                  </a:gdLst>
                  <a:ahLst/>
                  <a:cxnLst>
                    <a:cxn ang="T10">
                      <a:pos x="T0" y="T1"/>
                    </a:cxn>
                    <a:cxn ang="T11">
                      <a:pos x="T2" y="T3"/>
                    </a:cxn>
                    <a:cxn ang="T12">
                      <a:pos x="T4" y="T5"/>
                    </a:cxn>
                    <a:cxn ang="T13">
                      <a:pos x="T6" y="T7"/>
                    </a:cxn>
                    <a:cxn ang="T14">
                      <a:pos x="T8" y="T9"/>
                    </a:cxn>
                  </a:cxnLst>
                  <a:rect l="T15" t="T16" r="T17" b="T18"/>
                  <a:pathLst>
                    <a:path w="12" h="24">
                      <a:moveTo>
                        <a:pt x="6" y="0"/>
                      </a:moveTo>
                      <a:lnTo>
                        <a:pt x="0" y="18"/>
                      </a:lnTo>
                      <a:lnTo>
                        <a:pt x="6" y="24"/>
                      </a:lnTo>
                      <a:lnTo>
                        <a:pt x="12" y="6"/>
                      </a:lnTo>
                      <a:lnTo>
                        <a:pt x="6" y="0"/>
                      </a:lnTo>
                      <a:close/>
                    </a:path>
                  </a:pathLst>
                </a:custGeom>
                <a:solidFill>
                  <a:srgbClr val="FA8086"/>
                </a:solidFill>
                <a:ln w="9525">
                  <a:noFill/>
                  <a:round/>
                  <a:headEnd/>
                  <a:tailEnd/>
                </a:ln>
              </p:spPr>
              <p:txBody>
                <a:bodyPr tIns="91440" bIns="91440"/>
                <a:lstStyle/>
                <a:p>
                  <a:endParaRPr lang="en-US"/>
                </a:p>
              </p:txBody>
            </p:sp>
            <p:sp>
              <p:nvSpPr>
                <p:cNvPr id="13147" name="Line 994"/>
                <p:cNvSpPr>
                  <a:spLocks noChangeShapeType="1"/>
                </p:cNvSpPr>
                <p:nvPr/>
              </p:nvSpPr>
              <p:spPr bwMode="auto">
                <a:xfrm flipV="1">
                  <a:off x="1808" y="2585"/>
                  <a:ext cx="1" cy="6"/>
                </a:xfrm>
                <a:prstGeom prst="line">
                  <a:avLst/>
                </a:prstGeom>
                <a:noFill/>
                <a:ln w="19050">
                  <a:solidFill>
                    <a:srgbClr val="FA8086"/>
                  </a:solidFill>
                  <a:round/>
                  <a:headEnd/>
                  <a:tailEnd/>
                </a:ln>
              </p:spPr>
              <p:txBody>
                <a:bodyPr tIns="91440" bIns="91440"/>
                <a:lstStyle/>
                <a:p>
                  <a:endParaRPr lang="en-US"/>
                </a:p>
              </p:txBody>
            </p:sp>
            <p:sp>
              <p:nvSpPr>
                <p:cNvPr id="13148" name="Freeform 995"/>
                <p:cNvSpPr>
                  <a:spLocks/>
                </p:cNvSpPr>
                <p:nvPr/>
              </p:nvSpPr>
              <p:spPr bwMode="auto">
                <a:xfrm>
                  <a:off x="1856" y="2603"/>
                  <a:ext cx="54" cy="24"/>
                </a:xfrm>
                <a:custGeom>
                  <a:avLst/>
                  <a:gdLst>
                    <a:gd name="T0" fmla="*/ 24 w 54"/>
                    <a:gd name="T1" fmla="*/ 0 h 24"/>
                    <a:gd name="T2" fmla="*/ 12 w 54"/>
                    <a:gd name="T3" fmla="*/ 6 h 24"/>
                    <a:gd name="T4" fmla="*/ 6 w 54"/>
                    <a:gd name="T5" fmla="*/ 6 h 24"/>
                    <a:gd name="T6" fmla="*/ 0 w 54"/>
                    <a:gd name="T7" fmla="*/ 12 h 24"/>
                    <a:gd name="T8" fmla="*/ 0 w 54"/>
                    <a:gd name="T9" fmla="*/ 12 h 24"/>
                    <a:gd name="T10" fmla="*/ 6 w 54"/>
                    <a:gd name="T11" fmla="*/ 18 h 24"/>
                    <a:gd name="T12" fmla="*/ 12 w 54"/>
                    <a:gd name="T13" fmla="*/ 24 h 24"/>
                    <a:gd name="T14" fmla="*/ 24 w 54"/>
                    <a:gd name="T15" fmla="*/ 24 h 24"/>
                    <a:gd name="T16" fmla="*/ 24 w 54"/>
                    <a:gd name="T17" fmla="*/ 24 h 24"/>
                    <a:gd name="T18" fmla="*/ 42 w 54"/>
                    <a:gd name="T19" fmla="*/ 24 h 24"/>
                    <a:gd name="T20" fmla="*/ 48 w 54"/>
                    <a:gd name="T21" fmla="*/ 18 h 24"/>
                    <a:gd name="T22" fmla="*/ 54 w 54"/>
                    <a:gd name="T23" fmla="*/ 12 h 24"/>
                    <a:gd name="T24" fmla="*/ 54 w 54"/>
                    <a:gd name="T25" fmla="*/ 12 h 24"/>
                    <a:gd name="T26" fmla="*/ 48 w 54"/>
                    <a:gd name="T27" fmla="*/ 6 h 24"/>
                    <a:gd name="T28" fmla="*/ 42 w 54"/>
                    <a:gd name="T29" fmla="*/ 6 h 24"/>
                    <a:gd name="T30" fmla="*/ 24 w 54"/>
                    <a:gd name="T31" fmla="*/ 0 h 24"/>
                    <a:gd name="T32" fmla="*/ 24 w 54"/>
                    <a:gd name="T33" fmla="*/ 0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24"/>
                    <a:gd name="T53" fmla="*/ 54 w 5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24">
                      <a:moveTo>
                        <a:pt x="24" y="0"/>
                      </a:moveTo>
                      <a:lnTo>
                        <a:pt x="12" y="6"/>
                      </a:lnTo>
                      <a:lnTo>
                        <a:pt x="6" y="6"/>
                      </a:lnTo>
                      <a:lnTo>
                        <a:pt x="0" y="12"/>
                      </a:lnTo>
                      <a:lnTo>
                        <a:pt x="6" y="18"/>
                      </a:lnTo>
                      <a:lnTo>
                        <a:pt x="12" y="24"/>
                      </a:lnTo>
                      <a:lnTo>
                        <a:pt x="24" y="24"/>
                      </a:lnTo>
                      <a:lnTo>
                        <a:pt x="42" y="24"/>
                      </a:lnTo>
                      <a:lnTo>
                        <a:pt x="48" y="18"/>
                      </a:lnTo>
                      <a:lnTo>
                        <a:pt x="54" y="12"/>
                      </a:lnTo>
                      <a:lnTo>
                        <a:pt x="48" y="6"/>
                      </a:lnTo>
                      <a:lnTo>
                        <a:pt x="42" y="6"/>
                      </a:lnTo>
                      <a:lnTo>
                        <a:pt x="24" y="0"/>
                      </a:lnTo>
                      <a:close/>
                    </a:path>
                  </a:pathLst>
                </a:custGeom>
                <a:solidFill>
                  <a:srgbClr val="FA8086"/>
                </a:solidFill>
                <a:ln w="9525">
                  <a:noFill/>
                  <a:round/>
                  <a:headEnd/>
                  <a:tailEnd/>
                </a:ln>
              </p:spPr>
              <p:txBody>
                <a:bodyPr tIns="91440" bIns="91440"/>
                <a:lstStyle/>
                <a:p>
                  <a:endParaRPr lang="en-US"/>
                </a:p>
              </p:txBody>
            </p:sp>
            <p:sp>
              <p:nvSpPr>
                <p:cNvPr id="13149" name="Rectangle 996"/>
                <p:cNvSpPr>
                  <a:spLocks noChangeArrowheads="1"/>
                </p:cNvSpPr>
                <p:nvPr/>
              </p:nvSpPr>
              <p:spPr bwMode="auto">
                <a:xfrm>
                  <a:off x="1880" y="2579"/>
                  <a:ext cx="6" cy="18"/>
                </a:xfrm>
                <a:prstGeom prst="rect">
                  <a:avLst/>
                </a:prstGeom>
                <a:solidFill>
                  <a:srgbClr val="FA8086"/>
                </a:solidFill>
                <a:ln w="9525">
                  <a:noFill/>
                  <a:miter lim="800000"/>
                  <a:headEnd/>
                  <a:tailEnd/>
                </a:ln>
              </p:spPr>
              <p:txBody>
                <a:bodyPr tIns="91440" bIns="91440"/>
                <a:lstStyle/>
                <a:p>
                  <a:endParaRPr lang="en-US"/>
                </a:p>
              </p:txBody>
            </p:sp>
            <p:sp>
              <p:nvSpPr>
                <p:cNvPr id="13150" name="Line 997"/>
                <p:cNvSpPr>
                  <a:spLocks noChangeShapeType="1"/>
                </p:cNvSpPr>
                <p:nvPr/>
              </p:nvSpPr>
              <p:spPr bwMode="auto">
                <a:xfrm flipV="1">
                  <a:off x="1880" y="2597"/>
                  <a:ext cx="1" cy="6"/>
                </a:xfrm>
                <a:prstGeom prst="line">
                  <a:avLst/>
                </a:prstGeom>
                <a:noFill/>
                <a:ln w="19050">
                  <a:solidFill>
                    <a:srgbClr val="FA8086"/>
                  </a:solidFill>
                  <a:round/>
                  <a:headEnd/>
                  <a:tailEnd/>
                </a:ln>
              </p:spPr>
              <p:txBody>
                <a:bodyPr tIns="91440" bIns="91440"/>
                <a:lstStyle/>
                <a:p>
                  <a:endParaRPr lang="en-US"/>
                </a:p>
              </p:txBody>
            </p:sp>
            <p:sp>
              <p:nvSpPr>
                <p:cNvPr id="13151" name="Freeform 998"/>
                <p:cNvSpPr>
                  <a:spLocks/>
                </p:cNvSpPr>
                <p:nvPr/>
              </p:nvSpPr>
              <p:spPr bwMode="auto">
                <a:xfrm>
                  <a:off x="1940" y="2585"/>
                  <a:ext cx="48" cy="30"/>
                </a:xfrm>
                <a:custGeom>
                  <a:avLst/>
                  <a:gdLst>
                    <a:gd name="T0" fmla="*/ 18 w 48"/>
                    <a:gd name="T1" fmla="*/ 6 h 30"/>
                    <a:gd name="T2" fmla="*/ 6 w 48"/>
                    <a:gd name="T3" fmla="*/ 12 h 30"/>
                    <a:gd name="T4" fmla="*/ 0 w 48"/>
                    <a:gd name="T5" fmla="*/ 18 h 30"/>
                    <a:gd name="T6" fmla="*/ 0 w 48"/>
                    <a:gd name="T7" fmla="*/ 24 h 30"/>
                    <a:gd name="T8" fmla="*/ 0 w 48"/>
                    <a:gd name="T9" fmla="*/ 24 h 30"/>
                    <a:gd name="T10" fmla="*/ 6 w 48"/>
                    <a:gd name="T11" fmla="*/ 30 h 30"/>
                    <a:gd name="T12" fmla="*/ 12 w 48"/>
                    <a:gd name="T13" fmla="*/ 30 h 30"/>
                    <a:gd name="T14" fmla="*/ 24 w 48"/>
                    <a:gd name="T15" fmla="*/ 24 h 30"/>
                    <a:gd name="T16" fmla="*/ 24 w 48"/>
                    <a:gd name="T17" fmla="*/ 24 h 30"/>
                    <a:gd name="T18" fmla="*/ 36 w 48"/>
                    <a:gd name="T19" fmla="*/ 18 h 30"/>
                    <a:gd name="T20" fmla="*/ 42 w 48"/>
                    <a:gd name="T21" fmla="*/ 12 h 30"/>
                    <a:gd name="T22" fmla="*/ 48 w 48"/>
                    <a:gd name="T23" fmla="*/ 6 h 30"/>
                    <a:gd name="T24" fmla="*/ 48 w 48"/>
                    <a:gd name="T25" fmla="*/ 6 h 30"/>
                    <a:gd name="T26" fmla="*/ 42 w 48"/>
                    <a:gd name="T27" fmla="*/ 0 h 30"/>
                    <a:gd name="T28" fmla="*/ 30 w 48"/>
                    <a:gd name="T29" fmla="*/ 0 h 30"/>
                    <a:gd name="T30" fmla="*/ 18 w 48"/>
                    <a:gd name="T31" fmla="*/ 6 h 30"/>
                    <a:gd name="T32" fmla="*/ 18 w 48"/>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6"/>
                      </a:moveTo>
                      <a:lnTo>
                        <a:pt x="6" y="12"/>
                      </a:lnTo>
                      <a:lnTo>
                        <a:pt x="0" y="18"/>
                      </a:lnTo>
                      <a:lnTo>
                        <a:pt x="0" y="24"/>
                      </a:lnTo>
                      <a:lnTo>
                        <a:pt x="6" y="30"/>
                      </a:lnTo>
                      <a:lnTo>
                        <a:pt x="12" y="30"/>
                      </a:lnTo>
                      <a:lnTo>
                        <a:pt x="24" y="24"/>
                      </a:lnTo>
                      <a:lnTo>
                        <a:pt x="36" y="18"/>
                      </a:lnTo>
                      <a:lnTo>
                        <a:pt x="42" y="12"/>
                      </a:lnTo>
                      <a:lnTo>
                        <a:pt x="48" y="6"/>
                      </a:lnTo>
                      <a:lnTo>
                        <a:pt x="42" y="0"/>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13152" name="Freeform 999"/>
                <p:cNvSpPr>
                  <a:spLocks/>
                </p:cNvSpPr>
                <p:nvPr/>
              </p:nvSpPr>
              <p:spPr bwMode="auto">
                <a:xfrm>
                  <a:off x="1940" y="2561"/>
                  <a:ext cx="18" cy="24"/>
                </a:xfrm>
                <a:custGeom>
                  <a:avLst/>
                  <a:gdLst>
                    <a:gd name="T0" fmla="*/ 0 w 18"/>
                    <a:gd name="T1" fmla="*/ 6 h 24"/>
                    <a:gd name="T2" fmla="*/ 12 w 18"/>
                    <a:gd name="T3" fmla="*/ 24 h 24"/>
                    <a:gd name="T4" fmla="*/ 18 w 18"/>
                    <a:gd name="T5" fmla="*/ 18 h 24"/>
                    <a:gd name="T6" fmla="*/ 12 w 18"/>
                    <a:gd name="T7" fmla="*/ 0 h 24"/>
                    <a:gd name="T8" fmla="*/ 0 w 18"/>
                    <a:gd name="T9" fmla="*/ 6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0" y="6"/>
                      </a:moveTo>
                      <a:lnTo>
                        <a:pt x="12" y="24"/>
                      </a:lnTo>
                      <a:lnTo>
                        <a:pt x="18" y="18"/>
                      </a:lnTo>
                      <a:lnTo>
                        <a:pt x="12" y="0"/>
                      </a:lnTo>
                      <a:lnTo>
                        <a:pt x="0" y="6"/>
                      </a:lnTo>
                      <a:close/>
                    </a:path>
                  </a:pathLst>
                </a:custGeom>
                <a:solidFill>
                  <a:srgbClr val="FA8086"/>
                </a:solidFill>
                <a:ln w="9525">
                  <a:noFill/>
                  <a:round/>
                  <a:headEnd/>
                  <a:tailEnd/>
                </a:ln>
              </p:spPr>
              <p:txBody>
                <a:bodyPr tIns="91440" bIns="91440"/>
                <a:lstStyle/>
                <a:p>
                  <a:endParaRPr lang="en-US"/>
                </a:p>
              </p:txBody>
            </p:sp>
            <p:sp>
              <p:nvSpPr>
                <p:cNvPr id="13153" name="Line 1000"/>
                <p:cNvSpPr>
                  <a:spLocks noChangeShapeType="1"/>
                </p:cNvSpPr>
                <p:nvPr/>
              </p:nvSpPr>
              <p:spPr bwMode="auto">
                <a:xfrm flipH="1" flipV="1">
                  <a:off x="1952" y="2585"/>
                  <a:ext cx="6" cy="6"/>
                </a:xfrm>
                <a:prstGeom prst="line">
                  <a:avLst/>
                </a:prstGeom>
                <a:noFill/>
                <a:ln w="19050">
                  <a:solidFill>
                    <a:srgbClr val="FA8086"/>
                  </a:solidFill>
                  <a:round/>
                  <a:headEnd/>
                  <a:tailEnd/>
                </a:ln>
              </p:spPr>
              <p:txBody>
                <a:bodyPr tIns="91440" bIns="91440"/>
                <a:lstStyle/>
                <a:p>
                  <a:endParaRPr lang="en-US"/>
                </a:p>
              </p:txBody>
            </p:sp>
            <p:sp>
              <p:nvSpPr>
                <p:cNvPr id="13154" name="Freeform 1001"/>
                <p:cNvSpPr>
                  <a:spLocks/>
                </p:cNvSpPr>
                <p:nvPr/>
              </p:nvSpPr>
              <p:spPr bwMode="auto">
                <a:xfrm>
                  <a:off x="1862" y="2219"/>
                  <a:ext cx="48" cy="24"/>
                </a:xfrm>
                <a:custGeom>
                  <a:avLst/>
                  <a:gdLst>
                    <a:gd name="T0" fmla="*/ 24 w 48"/>
                    <a:gd name="T1" fmla="*/ 24 h 24"/>
                    <a:gd name="T2" fmla="*/ 36 w 48"/>
                    <a:gd name="T3" fmla="*/ 24 h 24"/>
                    <a:gd name="T4" fmla="*/ 42 w 48"/>
                    <a:gd name="T5" fmla="*/ 18 h 24"/>
                    <a:gd name="T6" fmla="*/ 48 w 48"/>
                    <a:gd name="T7" fmla="*/ 12 h 24"/>
                    <a:gd name="T8" fmla="*/ 48 w 48"/>
                    <a:gd name="T9" fmla="*/ 12 h 24"/>
                    <a:gd name="T10" fmla="*/ 42 w 48"/>
                    <a:gd name="T11" fmla="*/ 6 h 24"/>
                    <a:gd name="T12" fmla="*/ 36 w 48"/>
                    <a:gd name="T13" fmla="*/ 6 h 24"/>
                    <a:gd name="T14" fmla="*/ 24 w 48"/>
                    <a:gd name="T15" fmla="*/ 0 h 24"/>
                    <a:gd name="T16" fmla="*/ 24 w 48"/>
                    <a:gd name="T17" fmla="*/ 0 h 24"/>
                    <a:gd name="T18" fmla="*/ 12 w 48"/>
                    <a:gd name="T19" fmla="*/ 6 h 24"/>
                    <a:gd name="T20" fmla="*/ 0 w 48"/>
                    <a:gd name="T21" fmla="*/ 6 h 24"/>
                    <a:gd name="T22" fmla="*/ 0 w 48"/>
                    <a:gd name="T23" fmla="*/ 12 h 24"/>
                    <a:gd name="T24" fmla="*/ 0 w 48"/>
                    <a:gd name="T25" fmla="*/ 12 h 24"/>
                    <a:gd name="T26" fmla="*/ 0 w 48"/>
                    <a:gd name="T27" fmla="*/ 18 h 24"/>
                    <a:gd name="T28" fmla="*/ 12 w 48"/>
                    <a:gd name="T29" fmla="*/ 24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24"/>
                      </a:lnTo>
                      <a:lnTo>
                        <a:pt x="42" y="18"/>
                      </a:lnTo>
                      <a:lnTo>
                        <a:pt x="48" y="12"/>
                      </a:lnTo>
                      <a:lnTo>
                        <a:pt x="42" y="6"/>
                      </a:lnTo>
                      <a:lnTo>
                        <a:pt x="36" y="6"/>
                      </a:lnTo>
                      <a:lnTo>
                        <a:pt x="24" y="0"/>
                      </a:lnTo>
                      <a:lnTo>
                        <a:pt x="12" y="6"/>
                      </a:lnTo>
                      <a:lnTo>
                        <a:pt x="0" y="6"/>
                      </a:lnTo>
                      <a:lnTo>
                        <a:pt x="0" y="12"/>
                      </a:lnTo>
                      <a:lnTo>
                        <a:pt x="0" y="18"/>
                      </a:lnTo>
                      <a:lnTo>
                        <a:pt x="12" y="24"/>
                      </a:lnTo>
                      <a:lnTo>
                        <a:pt x="24" y="24"/>
                      </a:lnTo>
                      <a:close/>
                    </a:path>
                  </a:pathLst>
                </a:custGeom>
                <a:solidFill>
                  <a:srgbClr val="FA8086"/>
                </a:solidFill>
                <a:ln w="9525">
                  <a:noFill/>
                  <a:round/>
                  <a:headEnd/>
                  <a:tailEnd/>
                </a:ln>
              </p:spPr>
              <p:txBody>
                <a:bodyPr tIns="91440" bIns="91440"/>
                <a:lstStyle/>
                <a:p>
                  <a:endParaRPr lang="en-US"/>
                </a:p>
              </p:txBody>
            </p:sp>
            <p:sp>
              <p:nvSpPr>
                <p:cNvPr id="13155" name="Rectangle 1002"/>
                <p:cNvSpPr>
                  <a:spLocks noChangeArrowheads="1"/>
                </p:cNvSpPr>
                <p:nvPr/>
              </p:nvSpPr>
              <p:spPr bwMode="auto">
                <a:xfrm>
                  <a:off x="1880" y="2249"/>
                  <a:ext cx="6" cy="18"/>
                </a:xfrm>
                <a:prstGeom prst="rect">
                  <a:avLst/>
                </a:prstGeom>
                <a:solidFill>
                  <a:srgbClr val="FA8086"/>
                </a:solidFill>
                <a:ln w="9525">
                  <a:noFill/>
                  <a:miter lim="800000"/>
                  <a:headEnd/>
                  <a:tailEnd/>
                </a:ln>
              </p:spPr>
              <p:txBody>
                <a:bodyPr tIns="91440" bIns="91440"/>
                <a:lstStyle/>
                <a:p>
                  <a:endParaRPr lang="en-US"/>
                </a:p>
              </p:txBody>
            </p:sp>
            <p:sp>
              <p:nvSpPr>
                <p:cNvPr id="13156" name="Line 1003"/>
                <p:cNvSpPr>
                  <a:spLocks noChangeShapeType="1"/>
                </p:cNvSpPr>
                <p:nvPr/>
              </p:nvSpPr>
              <p:spPr bwMode="auto">
                <a:xfrm>
                  <a:off x="1886" y="2237"/>
                  <a:ext cx="1" cy="12"/>
                </a:xfrm>
                <a:prstGeom prst="line">
                  <a:avLst/>
                </a:prstGeom>
                <a:noFill/>
                <a:ln w="19050">
                  <a:solidFill>
                    <a:srgbClr val="FA8086"/>
                  </a:solidFill>
                  <a:round/>
                  <a:headEnd/>
                  <a:tailEnd/>
                </a:ln>
              </p:spPr>
              <p:txBody>
                <a:bodyPr tIns="91440" bIns="91440"/>
                <a:lstStyle/>
                <a:p>
                  <a:endParaRPr lang="en-US"/>
                </a:p>
              </p:txBody>
            </p:sp>
            <p:sp>
              <p:nvSpPr>
                <p:cNvPr id="13157" name="Freeform 1004"/>
                <p:cNvSpPr>
                  <a:spLocks/>
                </p:cNvSpPr>
                <p:nvPr/>
              </p:nvSpPr>
              <p:spPr bwMode="auto">
                <a:xfrm>
                  <a:off x="1784" y="2231"/>
                  <a:ext cx="48" cy="30"/>
                </a:xfrm>
                <a:custGeom>
                  <a:avLst/>
                  <a:gdLst>
                    <a:gd name="T0" fmla="*/ 24 w 48"/>
                    <a:gd name="T1" fmla="*/ 24 h 30"/>
                    <a:gd name="T2" fmla="*/ 36 w 48"/>
                    <a:gd name="T3" fmla="*/ 18 h 30"/>
                    <a:gd name="T4" fmla="*/ 42 w 48"/>
                    <a:gd name="T5" fmla="*/ 12 h 30"/>
                    <a:gd name="T6" fmla="*/ 48 w 48"/>
                    <a:gd name="T7" fmla="*/ 6 h 30"/>
                    <a:gd name="T8" fmla="*/ 48 w 48"/>
                    <a:gd name="T9" fmla="*/ 6 h 30"/>
                    <a:gd name="T10" fmla="*/ 42 w 48"/>
                    <a:gd name="T11" fmla="*/ 0 h 30"/>
                    <a:gd name="T12" fmla="*/ 30 w 48"/>
                    <a:gd name="T13" fmla="*/ 0 h 30"/>
                    <a:gd name="T14" fmla="*/ 18 w 48"/>
                    <a:gd name="T15" fmla="*/ 6 h 30"/>
                    <a:gd name="T16" fmla="*/ 18 w 48"/>
                    <a:gd name="T17" fmla="*/ 6 h 30"/>
                    <a:gd name="T18" fmla="*/ 6 w 48"/>
                    <a:gd name="T19" fmla="*/ 12 h 30"/>
                    <a:gd name="T20" fmla="*/ 0 w 48"/>
                    <a:gd name="T21" fmla="*/ 18 h 30"/>
                    <a:gd name="T22" fmla="*/ 0 w 48"/>
                    <a:gd name="T23" fmla="*/ 24 h 30"/>
                    <a:gd name="T24" fmla="*/ 0 w 48"/>
                    <a:gd name="T25" fmla="*/ 24 h 30"/>
                    <a:gd name="T26" fmla="*/ 6 w 48"/>
                    <a:gd name="T27" fmla="*/ 30 h 30"/>
                    <a:gd name="T28" fmla="*/ 12 w 48"/>
                    <a:gd name="T29" fmla="*/ 30 h 30"/>
                    <a:gd name="T30" fmla="*/ 24 w 48"/>
                    <a:gd name="T31" fmla="*/ 24 h 30"/>
                    <a:gd name="T32" fmla="*/ 24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24" y="24"/>
                      </a:moveTo>
                      <a:lnTo>
                        <a:pt x="36" y="18"/>
                      </a:lnTo>
                      <a:lnTo>
                        <a:pt x="42" y="12"/>
                      </a:lnTo>
                      <a:lnTo>
                        <a:pt x="48" y="6"/>
                      </a:lnTo>
                      <a:lnTo>
                        <a:pt x="42" y="0"/>
                      </a:lnTo>
                      <a:lnTo>
                        <a:pt x="30" y="0"/>
                      </a:lnTo>
                      <a:lnTo>
                        <a:pt x="18" y="6"/>
                      </a:lnTo>
                      <a:lnTo>
                        <a:pt x="6" y="12"/>
                      </a:lnTo>
                      <a:lnTo>
                        <a:pt x="0" y="18"/>
                      </a:lnTo>
                      <a:lnTo>
                        <a:pt x="0" y="24"/>
                      </a:lnTo>
                      <a:lnTo>
                        <a:pt x="6" y="30"/>
                      </a:lnTo>
                      <a:lnTo>
                        <a:pt x="12" y="30"/>
                      </a:lnTo>
                      <a:lnTo>
                        <a:pt x="24" y="24"/>
                      </a:lnTo>
                      <a:close/>
                    </a:path>
                  </a:pathLst>
                </a:custGeom>
                <a:solidFill>
                  <a:srgbClr val="FA8086"/>
                </a:solidFill>
                <a:ln w="9525">
                  <a:noFill/>
                  <a:round/>
                  <a:headEnd/>
                  <a:tailEnd/>
                </a:ln>
              </p:spPr>
              <p:txBody>
                <a:bodyPr tIns="91440" bIns="91440"/>
                <a:lstStyle/>
                <a:p>
                  <a:endParaRPr lang="en-US"/>
                </a:p>
              </p:txBody>
            </p:sp>
            <p:sp>
              <p:nvSpPr>
                <p:cNvPr id="13158" name="Freeform 1005"/>
                <p:cNvSpPr>
                  <a:spLocks/>
                </p:cNvSpPr>
                <p:nvPr/>
              </p:nvSpPr>
              <p:spPr bwMode="auto">
                <a:xfrm>
                  <a:off x="1808" y="2261"/>
                  <a:ext cx="18" cy="18"/>
                </a:xfrm>
                <a:custGeom>
                  <a:avLst/>
                  <a:gdLst>
                    <a:gd name="T0" fmla="*/ 18 w 18"/>
                    <a:gd name="T1" fmla="*/ 18 h 18"/>
                    <a:gd name="T2" fmla="*/ 6 w 18"/>
                    <a:gd name="T3" fmla="*/ 0 h 18"/>
                    <a:gd name="T4" fmla="*/ 0 w 18"/>
                    <a:gd name="T5" fmla="*/ 0 h 18"/>
                    <a:gd name="T6" fmla="*/ 6 w 18"/>
                    <a:gd name="T7" fmla="*/ 18 h 18"/>
                    <a:gd name="T8" fmla="*/ 18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8"/>
                      </a:moveTo>
                      <a:lnTo>
                        <a:pt x="6" y="0"/>
                      </a:lnTo>
                      <a:lnTo>
                        <a:pt x="0" y="0"/>
                      </a:lnTo>
                      <a:lnTo>
                        <a:pt x="6" y="18"/>
                      </a:lnTo>
                      <a:lnTo>
                        <a:pt x="18" y="18"/>
                      </a:lnTo>
                      <a:close/>
                    </a:path>
                  </a:pathLst>
                </a:custGeom>
                <a:solidFill>
                  <a:srgbClr val="FA8086"/>
                </a:solidFill>
                <a:ln w="9525">
                  <a:noFill/>
                  <a:round/>
                  <a:headEnd/>
                  <a:tailEnd/>
                </a:ln>
              </p:spPr>
              <p:txBody>
                <a:bodyPr tIns="91440" bIns="91440"/>
                <a:lstStyle/>
                <a:p>
                  <a:endParaRPr lang="en-US"/>
                </a:p>
              </p:txBody>
            </p:sp>
            <p:sp>
              <p:nvSpPr>
                <p:cNvPr id="13159" name="Line 1006"/>
                <p:cNvSpPr>
                  <a:spLocks noChangeShapeType="1"/>
                </p:cNvSpPr>
                <p:nvPr/>
              </p:nvSpPr>
              <p:spPr bwMode="auto">
                <a:xfrm>
                  <a:off x="1808" y="2255"/>
                  <a:ext cx="6" cy="6"/>
                </a:xfrm>
                <a:prstGeom prst="line">
                  <a:avLst/>
                </a:prstGeom>
                <a:noFill/>
                <a:ln w="19050">
                  <a:solidFill>
                    <a:srgbClr val="FA8086"/>
                  </a:solidFill>
                  <a:round/>
                  <a:headEnd/>
                  <a:tailEnd/>
                </a:ln>
              </p:spPr>
              <p:txBody>
                <a:bodyPr tIns="91440" bIns="91440"/>
                <a:lstStyle/>
                <a:p>
                  <a:endParaRPr lang="en-US"/>
                </a:p>
              </p:txBody>
            </p:sp>
            <p:sp>
              <p:nvSpPr>
                <p:cNvPr id="13160" name="Freeform 1007"/>
                <p:cNvSpPr>
                  <a:spLocks/>
                </p:cNvSpPr>
                <p:nvPr/>
              </p:nvSpPr>
              <p:spPr bwMode="auto">
                <a:xfrm>
                  <a:off x="1718" y="2267"/>
                  <a:ext cx="42" cy="42"/>
                </a:xfrm>
                <a:custGeom>
                  <a:avLst/>
                  <a:gdLst>
                    <a:gd name="T0" fmla="*/ 30 w 42"/>
                    <a:gd name="T1" fmla="*/ 30 h 42"/>
                    <a:gd name="T2" fmla="*/ 36 w 42"/>
                    <a:gd name="T3" fmla="*/ 18 h 42"/>
                    <a:gd name="T4" fmla="*/ 42 w 42"/>
                    <a:gd name="T5" fmla="*/ 12 h 42"/>
                    <a:gd name="T6" fmla="*/ 42 w 42"/>
                    <a:gd name="T7" fmla="*/ 6 h 42"/>
                    <a:gd name="T8" fmla="*/ 42 w 42"/>
                    <a:gd name="T9" fmla="*/ 6 h 42"/>
                    <a:gd name="T10" fmla="*/ 36 w 42"/>
                    <a:gd name="T11" fmla="*/ 0 h 42"/>
                    <a:gd name="T12" fmla="*/ 24 w 42"/>
                    <a:gd name="T13" fmla="*/ 6 h 42"/>
                    <a:gd name="T14" fmla="*/ 12 w 42"/>
                    <a:gd name="T15" fmla="*/ 12 h 42"/>
                    <a:gd name="T16" fmla="*/ 12 w 42"/>
                    <a:gd name="T17" fmla="*/ 12 h 42"/>
                    <a:gd name="T18" fmla="*/ 6 w 42"/>
                    <a:gd name="T19" fmla="*/ 24 h 42"/>
                    <a:gd name="T20" fmla="*/ 0 w 42"/>
                    <a:gd name="T21" fmla="*/ 30 h 42"/>
                    <a:gd name="T22" fmla="*/ 6 w 42"/>
                    <a:gd name="T23" fmla="*/ 36 h 42"/>
                    <a:gd name="T24" fmla="*/ 6 w 42"/>
                    <a:gd name="T25" fmla="*/ 36 h 42"/>
                    <a:gd name="T26" fmla="*/ 12 w 42"/>
                    <a:gd name="T27" fmla="*/ 42 h 42"/>
                    <a:gd name="T28" fmla="*/ 18 w 42"/>
                    <a:gd name="T29" fmla="*/ 36 h 42"/>
                    <a:gd name="T30" fmla="*/ 30 w 42"/>
                    <a:gd name="T31" fmla="*/ 30 h 42"/>
                    <a:gd name="T32" fmla="*/ 30 w 42"/>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42"/>
                    <a:gd name="T53" fmla="*/ 42 w 42"/>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42">
                      <a:moveTo>
                        <a:pt x="30" y="30"/>
                      </a:moveTo>
                      <a:lnTo>
                        <a:pt x="36" y="18"/>
                      </a:lnTo>
                      <a:lnTo>
                        <a:pt x="42" y="12"/>
                      </a:lnTo>
                      <a:lnTo>
                        <a:pt x="42" y="6"/>
                      </a:lnTo>
                      <a:lnTo>
                        <a:pt x="36" y="0"/>
                      </a:lnTo>
                      <a:lnTo>
                        <a:pt x="24" y="6"/>
                      </a:lnTo>
                      <a:lnTo>
                        <a:pt x="12" y="12"/>
                      </a:lnTo>
                      <a:lnTo>
                        <a:pt x="6" y="24"/>
                      </a:lnTo>
                      <a:lnTo>
                        <a:pt x="0" y="30"/>
                      </a:lnTo>
                      <a:lnTo>
                        <a:pt x="6" y="36"/>
                      </a:lnTo>
                      <a:lnTo>
                        <a:pt x="12" y="42"/>
                      </a:lnTo>
                      <a:lnTo>
                        <a:pt x="18" y="36"/>
                      </a:lnTo>
                      <a:lnTo>
                        <a:pt x="30" y="30"/>
                      </a:lnTo>
                      <a:close/>
                    </a:path>
                  </a:pathLst>
                </a:custGeom>
                <a:solidFill>
                  <a:srgbClr val="FA8086"/>
                </a:solidFill>
                <a:ln w="9525">
                  <a:noFill/>
                  <a:round/>
                  <a:headEnd/>
                  <a:tailEnd/>
                </a:ln>
              </p:spPr>
              <p:txBody>
                <a:bodyPr tIns="91440" bIns="91440"/>
                <a:lstStyle/>
                <a:p>
                  <a:endParaRPr lang="en-US"/>
                </a:p>
              </p:txBody>
            </p:sp>
            <p:sp>
              <p:nvSpPr>
                <p:cNvPr id="13161" name="Freeform 1008"/>
                <p:cNvSpPr>
                  <a:spLocks/>
                </p:cNvSpPr>
                <p:nvPr/>
              </p:nvSpPr>
              <p:spPr bwMode="auto">
                <a:xfrm>
                  <a:off x="1748" y="2297"/>
                  <a:ext cx="24" cy="18"/>
                </a:xfrm>
                <a:custGeom>
                  <a:avLst/>
                  <a:gdLst>
                    <a:gd name="T0" fmla="*/ 24 w 24"/>
                    <a:gd name="T1" fmla="*/ 12 h 18"/>
                    <a:gd name="T2" fmla="*/ 6 w 24"/>
                    <a:gd name="T3" fmla="*/ 0 h 18"/>
                    <a:gd name="T4" fmla="*/ 0 w 24"/>
                    <a:gd name="T5" fmla="*/ 6 h 18"/>
                    <a:gd name="T6" fmla="*/ 18 w 24"/>
                    <a:gd name="T7" fmla="*/ 18 h 18"/>
                    <a:gd name="T8" fmla="*/ 24 w 24"/>
                    <a:gd name="T9" fmla="*/ 12 h 18"/>
                    <a:gd name="T10" fmla="*/ 0 60000 65536"/>
                    <a:gd name="T11" fmla="*/ 0 60000 65536"/>
                    <a:gd name="T12" fmla="*/ 0 60000 65536"/>
                    <a:gd name="T13" fmla="*/ 0 60000 65536"/>
                    <a:gd name="T14" fmla="*/ 0 60000 65536"/>
                    <a:gd name="T15" fmla="*/ 0 w 24"/>
                    <a:gd name="T16" fmla="*/ 0 h 18"/>
                    <a:gd name="T17" fmla="*/ 24 w 24"/>
                    <a:gd name="T18" fmla="*/ 18 h 18"/>
                  </a:gdLst>
                  <a:ahLst/>
                  <a:cxnLst>
                    <a:cxn ang="T10">
                      <a:pos x="T0" y="T1"/>
                    </a:cxn>
                    <a:cxn ang="T11">
                      <a:pos x="T2" y="T3"/>
                    </a:cxn>
                    <a:cxn ang="T12">
                      <a:pos x="T4" y="T5"/>
                    </a:cxn>
                    <a:cxn ang="T13">
                      <a:pos x="T6" y="T7"/>
                    </a:cxn>
                    <a:cxn ang="T14">
                      <a:pos x="T8" y="T9"/>
                    </a:cxn>
                  </a:cxnLst>
                  <a:rect l="T15" t="T16" r="T17" b="T18"/>
                  <a:pathLst>
                    <a:path w="24" h="18">
                      <a:moveTo>
                        <a:pt x="24" y="12"/>
                      </a:moveTo>
                      <a:lnTo>
                        <a:pt x="6" y="0"/>
                      </a:lnTo>
                      <a:lnTo>
                        <a:pt x="0" y="6"/>
                      </a:lnTo>
                      <a:lnTo>
                        <a:pt x="18" y="18"/>
                      </a:lnTo>
                      <a:lnTo>
                        <a:pt x="24" y="12"/>
                      </a:lnTo>
                      <a:close/>
                    </a:path>
                  </a:pathLst>
                </a:custGeom>
                <a:solidFill>
                  <a:srgbClr val="FA8086"/>
                </a:solidFill>
                <a:ln w="9525">
                  <a:noFill/>
                  <a:round/>
                  <a:headEnd/>
                  <a:tailEnd/>
                </a:ln>
              </p:spPr>
              <p:txBody>
                <a:bodyPr tIns="91440" bIns="91440"/>
                <a:lstStyle/>
                <a:p>
                  <a:endParaRPr lang="en-US"/>
                </a:p>
              </p:txBody>
            </p:sp>
          </p:grpSp>
          <p:grpSp>
            <p:nvGrpSpPr>
              <p:cNvPr id="12316" name="Group 1009"/>
              <p:cNvGrpSpPr>
                <a:grpSpLocks/>
              </p:cNvGrpSpPr>
              <p:nvPr/>
            </p:nvGrpSpPr>
            <p:grpSpPr bwMode="auto">
              <a:xfrm>
                <a:off x="1682" y="1307"/>
                <a:ext cx="2634" cy="1062"/>
                <a:chOff x="1682" y="1307"/>
                <a:chExt cx="2634" cy="1062"/>
              </a:xfrm>
            </p:grpSpPr>
            <p:sp>
              <p:nvSpPr>
                <p:cNvPr id="12762" name="Line 1010"/>
                <p:cNvSpPr>
                  <a:spLocks noChangeShapeType="1"/>
                </p:cNvSpPr>
                <p:nvPr/>
              </p:nvSpPr>
              <p:spPr bwMode="auto">
                <a:xfrm>
                  <a:off x="1748" y="2291"/>
                  <a:ext cx="6" cy="6"/>
                </a:xfrm>
                <a:prstGeom prst="line">
                  <a:avLst/>
                </a:prstGeom>
                <a:noFill/>
                <a:ln w="19050">
                  <a:solidFill>
                    <a:srgbClr val="FA8086"/>
                  </a:solidFill>
                  <a:round/>
                  <a:headEnd/>
                  <a:tailEnd/>
                </a:ln>
              </p:spPr>
              <p:txBody>
                <a:bodyPr tIns="91440" bIns="91440"/>
                <a:lstStyle/>
                <a:p>
                  <a:endParaRPr lang="en-US"/>
                </a:p>
              </p:txBody>
            </p:sp>
            <p:sp>
              <p:nvSpPr>
                <p:cNvPr id="12763" name="Freeform 1011"/>
                <p:cNvSpPr>
                  <a:spLocks/>
                </p:cNvSpPr>
                <p:nvPr/>
              </p:nvSpPr>
              <p:spPr bwMode="auto">
                <a:xfrm>
                  <a:off x="1682" y="2327"/>
                  <a:ext cx="24" cy="42"/>
                </a:xfrm>
                <a:custGeom>
                  <a:avLst/>
                  <a:gdLst>
                    <a:gd name="T0" fmla="*/ 24 w 24"/>
                    <a:gd name="T1" fmla="*/ 24 h 42"/>
                    <a:gd name="T2" fmla="*/ 24 w 24"/>
                    <a:gd name="T3" fmla="*/ 12 h 42"/>
                    <a:gd name="T4" fmla="*/ 24 w 24"/>
                    <a:gd name="T5" fmla="*/ 6 h 42"/>
                    <a:gd name="T6" fmla="*/ 24 w 24"/>
                    <a:gd name="T7" fmla="*/ 0 h 42"/>
                    <a:gd name="T8" fmla="*/ 24 w 24"/>
                    <a:gd name="T9" fmla="*/ 0 h 42"/>
                    <a:gd name="T10" fmla="*/ 18 w 24"/>
                    <a:gd name="T11" fmla="*/ 0 h 42"/>
                    <a:gd name="T12" fmla="*/ 6 w 24"/>
                    <a:gd name="T13" fmla="*/ 6 h 42"/>
                    <a:gd name="T14" fmla="*/ 0 w 24"/>
                    <a:gd name="T15" fmla="*/ 12 h 42"/>
                    <a:gd name="T16" fmla="*/ 0 w 24"/>
                    <a:gd name="T17" fmla="*/ 12 h 42"/>
                    <a:gd name="T18" fmla="*/ 0 w 24"/>
                    <a:gd name="T19" fmla="*/ 24 h 42"/>
                    <a:gd name="T20" fmla="*/ 0 w 24"/>
                    <a:gd name="T21" fmla="*/ 36 h 42"/>
                    <a:gd name="T22" fmla="*/ 0 w 24"/>
                    <a:gd name="T23" fmla="*/ 42 h 42"/>
                    <a:gd name="T24" fmla="*/ 0 w 24"/>
                    <a:gd name="T25" fmla="*/ 42 h 42"/>
                    <a:gd name="T26" fmla="*/ 12 w 24"/>
                    <a:gd name="T27" fmla="*/ 42 h 42"/>
                    <a:gd name="T28" fmla="*/ 18 w 24"/>
                    <a:gd name="T29" fmla="*/ 30 h 42"/>
                    <a:gd name="T30" fmla="*/ 24 w 24"/>
                    <a:gd name="T31" fmla="*/ 24 h 42"/>
                    <a:gd name="T32" fmla="*/ 24 w 24"/>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24" y="24"/>
                      </a:moveTo>
                      <a:lnTo>
                        <a:pt x="24" y="12"/>
                      </a:lnTo>
                      <a:lnTo>
                        <a:pt x="24" y="6"/>
                      </a:lnTo>
                      <a:lnTo>
                        <a:pt x="24" y="0"/>
                      </a:lnTo>
                      <a:lnTo>
                        <a:pt x="18" y="0"/>
                      </a:lnTo>
                      <a:lnTo>
                        <a:pt x="6" y="6"/>
                      </a:lnTo>
                      <a:lnTo>
                        <a:pt x="0" y="12"/>
                      </a:lnTo>
                      <a:lnTo>
                        <a:pt x="0" y="24"/>
                      </a:lnTo>
                      <a:lnTo>
                        <a:pt x="0" y="36"/>
                      </a:lnTo>
                      <a:lnTo>
                        <a:pt x="0" y="42"/>
                      </a:lnTo>
                      <a:lnTo>
                        <a:pt x="12" y="42"/>
                      </a:lnTo>
                      <a:lnTo>
                        <a:pt x="18" y="30"/>
                      </a:lnTo>
                      <a:lnTo>
                        <a:pt x="24" y="24"/>
                      </a:lnTo>
                      <a:close/>
                    </a:path>
                  </a:pathLst>
                </a:custGeom>
                <a:solidFill>
                  <a:srgbClr val="FA8086"/>
                </a:solidFill>
                <a:ln w="9525">
                  <a:noFill/>
                  <a:round/>
                  <a:headEnd/>
                  <a:tailEnd/>
                </a:ln>
              </p:spPr>
              <p:txBody>
                <a:bodyPr tIns="91440" bIns="91440"/>
                <a:lstStyle/>
                <a:p>
                  <a:endParaRPr lang="en-US"/>
                </a:p>
              </p:txBody>
            </p:sp>
            <p:sp>
              <p:nvSpPr>
                <p:cNvPr id="12764" name="Freeform 1012"/>
                <p:cNvSpPr>
                  <a:spLocks/>
                </p:cNvSpPr>
                <p:nvPr/>
              </p:nvSpPr>
              <p:spPr bwMode="auto">
                <a:xfrm>
                  <a:off x="1712" y="2345"/>
                  <a:ext cx="18" cy="18"/>
                </a:xfrm>
                <a:custGeom>
                  <a:avLst/>
                  <a:gdLst>
                    <a:gd name="T0" fmla="*/ 18 w 18"/>
                    <a:gd name="T1" fmla="*/ 12 h 18"/>
                    <a:gd name="T2" fmla="*/ 0 w 18"/>
                    <a:gd name="T3" fmla="*/ 0 h 18"/>
                    <a:gd name="T4" fmla="*/ 0 w 18"/>
                    <a:gd name="T5" fmla="*/ 12 h 18"/>
                    <a:gd name="T6" fmla="*/ 18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0" y="0"/>
                      </a:lnTo>
                      <a:lnTo>
                        <a:pt x="0" y="12"/>
                      </a:lnTo>
                      <a:lnTo>
                        <a:pt x="18" y="18"/>
                      </a:lnTo>
                      <a:lnTo>
                        <a:pt x="18" y="12"/>
                      </a:lnTo>
                      <a:close/>
                    </a:path>
                  </a:pathLst>
                </a:custGeom>
                <a:solidFill>
                  <a:srgbClr val="FA8086"/>
                </a:solidFill>
                <a:ln w="9525">
                  <a:noFill/>
                  <a:round/>
                  <a:headEnd/>
                  <a:tailEnd/>
                </a:ln>
              </p:spPr>
              <p:txBody>
                <a:bodyPr tIns="91440" bIns="91440"/>
                <a:lstStyle/>
                <a:p>
                  <a:endParaRPr lang="en-US"/>
                </a:p>
              </p:txBody>
            </p:sp>
            <p:sp>
              <p:nvSpPr>
                <p:cNvPr id="12765" name="Line 1013"/>
                <p:cNvSpPr>
                  <a:spLocks noChangeShapeType="1"/>
                </p:cNvSpPr>
                <p:nvPr/>
              </p:nvSpPr>
              <p:spPr bwMode="auto">
                <a:xfrm>
                  <a:off x="1700" y="2345"/>
                  <a:ext cx="12" cy="6"/>
                </a:xfrm>
                <a:prstGeom prst="line">
                  <a:avLst/>
                </a:prstGeom>
                <a:noFill/>
                <a:ln w="19050">
                  <a:solidFill>
                    <a:srgbClr val="FA8086"/>
                  </a:solidFill>
                  <a:round/>
                  <a:headEnd/>
                  <a:tailEnd/>
                </a:ln>
              </p:spPr>
              <p:txBody>
                <a:bodyPr tIns="91440" bIns="91440"/>
                <a:lstStyle/>
                <a:p>
                  <a:endParaRPr lang="en-US"/>
                </a:p>
              </p:txBody>
            </p:sp>
            <p:sp>
              <p:nvSpPr>
                <p:cNvPr id="12766" name="Freeform 1014"/>
                <p:cNvSpPr>
                  <a:spLocks/>
                </p:cNvSpPr>
                <p:nvPr/>
              </p:nvSpPr>
              <p:spPr bwMode="auto">
                <a:xfrm>
                  <a:off x="3842" y="1373"/>
                  <a:ext cx="12" cy="18"/>
                </a:xfrm>
                <a:custGeom>
                  <a:avLst/>
                  <a:gdLst>
                    <a:gd name="T0" fmla="*/ 0 w 12"/>
                    <a:gd name="T1" fmla="*/ 12 h 18"/>
                    <a:gd name="T2" fmla="*/ 0 w 12"/>
                    <a:gd name="T3" fmla="*/ 18 h 18"/>
                    <a:gd name="T4" fmla="*/ 6 w 12"/>
                    <a:gd name="T5" fmla="*/ 18 h 18"/>
                    <a:gd name="T6" fmla="*/ 12 w 12"/>
                    <a:gd name="T7" fmla="*/ 18 h 18"/>
                    <a:gd name="T8" fmla="*/ 12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8"/>
                      </a:lnTo>
                      <a:lnTo>
                        <a:pt x="6" y="18"/>
                      </a:lnTo>
                      <a:lnTo>
                        <a:pt x="12"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2767" name="Freeform 1015"/>
                <p:cNvSpPr>
                  <a:spLocks/>
                </p:cNvSpPr>
                <p:nvPr/>
              </p:nvSpPr>
              <p:spPr bwMode="auto">
                <a:xfrm>
                  <a:off x="3842" y="1373"/>
                  <a:ext cx="12" cy="18"/>
                </a:xfrm>
                <a:custGeom>
                  <a:avLst/>
                  <a:gdLst>
                    <a:gd name="T0" fmla="*/ 0 w 12"/>
                    <a:gd name="T1" fmla="*/ 12 h 18"/>
                    <a:gd name="T2" fmla="*/ 0 w 12"/>
                    <a:gd name="T3" fmla="*/ 18 h 18"/>
                    <a:gd name="T4" fmla="*/ 6 w 12"/>
                    <a:gd name="T5" fmla="*/ 18 h 18"/>
                    <a:gd name="T6" fmla="*/ 12 w 12"/>
                    <a:gd name="T7" fmla="*/ 18 h 18"/>
                    <a:gd name="T8" fmla="*/ 12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8"/>
                      </a:lnTo>
                      <a:lnTo>
                        <a:pt x="6" y="18"/>
                      </a:lnTo>
                      <a:lnTo>
                        <a:pt x="12" y="18"/>
                      </a:lnTo>
                      <a:lnTo>
                        <a:pt x="12" y="12"/>
                      </a:lnTo>
                      <a:lnTo>
                        <a:pt x="12" y="6"/>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2768" name="Freeform 1016"/>
                <p:cNvSpPr>
                  <a:spLocks/>
                </p:cNvSpPr>
                <p:nvPr/>
              </p:nvSpPr>
              <p:spPr bwMode="auto">
                <a:xfrm>
                  <a:off x="3824" y="1385"/>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6" y="12"/>
                      </a:lnTo>
                      <a:lnTo>
                        <a:pt x="12" y="12"/>
                      </a:lnTo>
                      <a:lnTo>
                        <a:pt x="18" y="6"/>
                      </a:lnTo>
                      <a:lnTo>
                        <a:pt x="18" y="0"/>
                      </a:lnTo>
                      <a:lnTo>
                        <a:pt x="12" y="0"/>
                      </a:lnTo>
                      <a:lnTo>
                        <a:pt x="6" y="0"/>
                      </a:lnTo>
                      <a:lnTo>
                        <a:pt x="0" y="0"/>
                      </a:lnTo>
                      <a:lnTo>
                        <a:pt x="0" y="6"/>
                      </a:lnTo>
                      <a:lnTo>
                        <a:pt x="6" y="12"/>
                      </a:lnTo>
                      <a:close/>
                    </a:path>
                  </a:pathLst>
                </a:custGeom>
                <a:solidFill>
                  <a:srgbClr val="FFFF4B"/>
                </a:solidFill>
                <a:ln w="9525">
                  <a:noFill/>
                  <a:round/>
                  <a:headEnd/>
                  <a:tailEnd/>
                </a:ln>
              </p:spPr>
              <p:txBody>
                <a:bodyPr tIns="91440" bIns="91440"/>
                <a:lstStyle/>
                <a:p>
                  <a:endParaRPr lang="en-US"/>
                </a:p>
              </p:txBody>
            </p:sp>
            <p:sp>
              <p:nvSpPr>
                <p:cNvPr id="12769" name="Freeform 1017"/>
                <p:cNvSpPr>
                  <a:spLocks/>
                </p:cNvSpPr>
                <p:nvPr/>
              </p:nvSpPr>
              <p:spPr bwMode="auto">
                <a:xfrm>
                  <a:off x="3824" y="1385"/>
                  <a:ext cx="18" cy="12"/>
                </a:xfrm>
                <a:custGeom>
                  <a:avLst/>
                  <a:gdLst>
                    <a:gd name="T0" fmla="*/ 6 w 18"/>
                    <a:gd name="T1" fmla="*/ 12 h 12"/>
                    <a:gd name="T2" fmla="*/ 6 w 18"/>
                    <a:gd name="T3" fmla="*/ 12 h 12"/>
                    <a:gd name="T4" fmla="*/ 12 w 18"/>
                    <a:gd name="T5" fmla="*/ 12 h 12"/>
                    <a:gd name="T6" fmla="*/ 12 w 18"/>
                    <a:gd name="T7" fmla="*/ 12 h 12"/>
                    <a:gd name="T8" fmla="*/ 12 w 18"/>
                    <a:gd name="T9" fmla="*/ 12 h 12"/>
                    <a:gd name="T10" fmla="*/ 18 w 18"/>
                    <a:gd name="T11" fmla="*/ 6 h 12"/>
                    <a:gd name="T12" fmla="*/ 18 w 18"/>
                    <a:gd name="T13" fmla="*/ 6 h 12"/>
                    <a:gd name="T14" fmla="*/ 18 w 18"/>
                    <a:gd name="T15" fmla="*/ 0 h 12"/>
                    <a:gd name="T16" fmla="*/ 18 w 18"/>
                    <a:gd name="T17" fmla="*/ 0 h 12"/>
                    <a:gd name="T18" fmla="*/ 12 w 18"/>
                    <a:gd name="T19" fmla="*/ 0 h 12"/>
                    <a:gd name="T20" fmla="*/ 6 w 18"/>
                    <a:gd name="T21" fmla="*/ 0 h 12"/>
                    <a:gd name="T22" fmla="*/ 6 w 18"/>
                    <a:gd name="T23" fmla="*/ 0 h 12"/>
                    <a:gd name="T24" fmla="*/ 6 w 18"/>
                    <a:gd name="T25" fmla="*/ 0 h 12"/>
                    <a:gd name="T26" fmla="*/ 0 w 18"/>
                    <a:gd name="T27" fmla="*/ 0 h 12"/>
                    <a:gd name="T28" fmla="*/ 0 w 18"/>
                    <a:gd name="T29" fmla="*/ 6 h 12"/>
                    <a:gd name="T30" fmla="*/ 6 w 18"/>
                    <a:gd name="T31" fmla="*/ 12 h 12"/>
                    <a:gd name="T32" fmla="*/ 6 w 18"/>
                    <a:gd name="T33" fmla="*/ 12 h 12"/>
                    <a:gd name="T34" fmla="*/ 6 w 18"/>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12"/>
                      </a:moveTo>
                      <a:lnTo>
                        <a:pt x="6" y="12"/>
                      </a:lnTo>
                      <a:lnTo>
                        <a:pt x="12" y="12"/>
                      </a:lnTo>
                      <a:lnTo>
                        <a:pt x="18" y="6"/>
                      </a:lnTo>
                      <a:lnTo>
                        <a:pt x="18" y="0"/>
                      </a:lnTo>
                      <a:lnTo>
                        <a:pt x="12" y="0"/>
                      </a:lnTo>
                      <a:lnTo>
                        <a:pt x="6" y="0"/>
                      </a:lnTo>
                      <a:lnTo>
                        <a:pt x="0" y="0"/>
                      </a:lnTo>
                      <a:lnTo>
                        <a:pt x="0" y="6"/>
                      </a:lnTo>
                      <a:lnTo>
                        <a:pt x="6" y="12"/>
                      </a:lnTo>
                    </a:path>
                  </a:pathLst>
                </a:custGeom>
                <a:noFill/>
                <a:ln w="9525">
                  <a:solidFill>
                    <a:srgbClr val="000000"/>
                  </a:solidFill>
                  <a:round/>
                  <a:headEnd/>
                  <a:tailEnd/>
                </a:ln>
              </p:spPr>
              <p:txBody>
                <a:bodyPr tIns="91440" bIns="91440"/>
                <a:lstStyle/>
                <a:p>
                  <a:endParaRPr lang="en-US"/>
                </a:p>
              </p:txBody>
            </p:sp>
            <p:sp>
              <p:nvSpPr>
                <p:cNvPr id="12770" name="Freeform 1018"/>
                <p:cNvSpPr>
                  <a:spLocks/>
                </p:cNvSpPr>
                <p:nvPr/>
              </p:nvSpPr>
              <p:spPr bwMode="auto">
                <a:xfrm>
                  <a:off x="3812" y="1391"/>
                  <a:ext cx="12" cy="18"/>
                </a:xfrm>
                <a:custGeom>
                  <a:avLst/>
                  <a:gdLst>
                    <a:gd name="T0" fmla="*/ 0 w 12"/>
                    <a:gd name="T1" fmla="*/ 12 h 18"/>
                    <a:gd name="T2" fmla="*/ 6 w 12"/>
                    <a:gd name="T3" fmla="*/ 12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12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6" y="12"/>
                      </a:lnTo>
                      <a:lnTo>
                        <a:pt x="6" y="18"/>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2771" name="Freeform 1019"/>
                <p:cNvSpPr>
                  <a:spLocks/>
                </p:cNvSpPr>
                <p:nvPr/>
              </p:nvSpPr>
              <p:spPr bwMode="auto">
                <a:xfrm>
                  <a:off x="3812" y="1391"/>
                  <a:ext cx="12" cy="18"/>
                </a:xfrm>
                <a:custGeom>
                  <a:avLst/>
                  <a:gdLst>
                    <a:gd name="T0" fmla="*/ 0 w 12"/>
                    <a:gd name="T1" fmla="*/ 12 h 18"/>
                    <a:gd name="T2" fmla="*/ 6 w 12"/>
                    <a:gd name="T3" fmla="*/ 12 h 18"/>
                    <a:gd name="T4" fmla="*/ 6 w 12"/>
                    <a:gd name="T5" fmla="*/ 18 h 18"/>
                    <a:gd name="T6" fmla="*/ 12 w 12"/>
                    <a:gd name="T7" fmla="*/ 12 h 18"/>
                    <a:gd name="T8" fmla="*/ 12 w 12"/>
                    <a:gd name="T9" fmla="*/ 12 h 18"/>
                    <a:gd name="T10" fmla="*/ 12 w 12"/>
                    <a:gd name="T11" fmla="*/ 12 h 18"/>
                    <a:gd name="T12" fmla="*/ 12 w 12"/>
                    <a:gd name="T13" fmla="*/ 6 h 18"/>
                    <a:gd name="T14" fmla="*/ 12 w 12"/>
                    <a:gd name="T15" fmla="*/ 6 h 18"/>
                    <a:gd name="T16" fmla="*/ 12 w 12"/>
                    <a:gd name="T17" fmla="*/ 6 h 18"/>
                    <a:gd name="T18" fmla="*/ 12 w 12"/>
                    <a:gd name="T19" fmla="*/ 0 h 18"/>
                    <a:gd name="T20" fmla="*/ 6 w 12"/>
                    <a:gd name="T21" fmla="*/ 0 h 18"/>
                    <a:gd name="T22" fmla="*/ 0 w 12"/>
                    <a:gd name="T23" fmla="*/ 0 h 18"/>
                    <a:gd name="T24" fmla="*/ 0 w 12"/>
                    <a:gd name="T25" fmla="*/ 0 h 18"/>
                    <a:gd name="T26" fmla="*/ 0 w 12"/>
                    <a:gd name="T27" fmla="*/ 6 h 18"/>
                    <a:gd name="T28" fmla="*/ 0 w 12"/>
                    <a:gd name="T29" fmla="*/ 12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6" y="12"/>
                      </a:lnTo>
                      <a:lnTo>
                        <a:pt x="6" y="18"/>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2772" name="Freeform 1020"/>
                <p:cNvSpPr>
                  <a:spLocks/>
                </p:cNvSpPr>
                <p:nvPr/>
              </p:nvSpPr>
              <p:spPr bwMode="auto">
                <a:xfrm>
                  <a:off x="3800" y="1403"/>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2773" name="Freeform 1021"/>
                <p:cNvSpPr>
                  <a:spLocks/>
                </p:cNvSpPr>
                <p:nvPr/>
              </p:nvSpPr>
              <p:spPr bwMode="auto">
                <a:xfrm>
                  <a:off x="3800" y="1403"/>
                  <a:ext cx="12" cy="12"/>
                </a:xfrm>
                <a:custGeom>
                  <a:avLst/>
                  <a:gdLst>
                    <a:gd name="T0" fmla="*/ 0 w 12"/>
                    <a:gd name="T1" fmla="*/ 12 h 12"/>
                    <a:gd name="T2" fmla="*/ 6 w 12"/>
                    <a:gd name="T3" fmla="*/ 12 h 12"/>
                    <a:gd name="T4" fmla="*/ 6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2774" name="Freeform 1022"/>
                <p:cNvSpPr>
                  <a:spLocks/>
                </p:cNvSpPr>
                <p:nvPr/>
              </p:nvSpPr>
              <p:spPr bwMode="auto">
                <a:xfrm>
                  <a:off x="3788" y="141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2775" name="Freeform 1023"/>
                <p:cNvSpPr>
                  <a:spLocks/>
                </p:cNvSpPr>
                <p:nvPr/>
              </p:nvSpPr>
              <p:spPr bwMode="auto">
                <a:xfrm>
                  <a:off x="3788" y="1415"/>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6 w 12"/>
                    <a:gd name="T21" fmla="*/ 0 h 12"/>
                    <a:gd name="T22" fmla="*/ 0 w 12"/>
                    <a:gd name="T23" fmla="*/ 0 h 12"/>
                    <a:gd name="T24" fmla="*/ 0 w 12"/>
                    <a:gd name="T25" fmla="*/ 0 h 12"/>
                    <a:gd name="T26" fmla="*/ 0 w 12"/>
                    <a:gd name="T27" fmla="*/ 6 h 12"/>
                    <a:gd name="T28" fmla="*/ 0 w 12"/>
                    <a:gd name="T29" fmla="*/ 6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2776" name="Freeform 1024"/>
                <p:cNvSpPr>
                  <a:spLocks/>
                </p:cNvSpPr>
                <p:nvPr/>
              </p:nvSpPr>
              <p:spPr bwMode="auto">
                <a:xfrm>
                  <a:off x="3782" y="1427"/>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12"/>
                      </a:moveTo>
                      <a:lnTo>
                        <a:pt x="6" y="12"/>
                      </a:lnTo>
                      <a:lnTo>
                        <a:pt x="12" y="12"/>
                      </a:lnTo>
                      <a:lnTo>
                        <a:pt x="12" y="6"/>
                      </a:lnTo>
                      <a:lnTo>
                        <a:pt x="12" y="0"/>
                      </a:lnTo>
                      <a:lnTo>
                        <a:pt x="6" y="0"/>
                      </a:lnTo>
                      <a:lnTo>
                        <a:pt x="0"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2777" name="Freeform 1025"/>
                <p:cNvSpPr>
                  <a:spLocks/>
                </p:cNvSpPr>
                <p:nvPr/>
              </p:nvSpPr>
              <p:spPr bwMode="auto">
                <a:xfrm>
                  <a:off x="3782" y="1427"/>
                  <a:ext cx="12" cy="12"/>
                </a:xfrm>
                <a:custGeom>
                  <a:avLst/>
                  <a:gdLst>
                    <a:gd name="T0" fmla="*/ 0 w 12"/>
                    <a:gd name="T1" fmla="*/ 12 h 12"/>
                    <a:gd name="T2" fmla="*/ 6 w 12"/>
                    <a:gd name="T3" fmla="*/ 12 h 12"/>
                    <a:gd name="T4" fmla="*/ 12 w 12"/>
                    <a:gd name="T5" fmla="*/ 12 h 12"/>
                    <a:gd name="T6" fmla="*/ 12 w 12"/>
                    <a:gd name="T7" fmla="*/ 12 h 12"/>
                    <a:gd name="T8" fmla="*/ 12 w 12"/>
                    <a:gd name="T9" fmla="*/ 12 h 12"/>
                    <a:gd name="T10" fmla="*/ 12 w 12"/>
                    <a:gd name="T11" fmla="*/ 6 h 12"/>
                    <a:gd name="T12" fmla="*/ 12 w 12"/>
                    <a:gd name="T13" fmla="*/ 6 h 12"/>
                    <a:gd name="T14" fmla="*/ 12 w 12"/>
                    <a:gd name="T15" fmla="*/ 0 h 12"/>
                    <a:gd name="T16" fmla="*/ 12 w 12"/>
                    <a:gd name="T17" fmla="*/ 0 h 12"/>
                    <a:gd name="T18" fmla="*/ 6 w 12"/>
                    <a:gd name="T19" fmla="*/ 0 h 12"/>
                    <a:gd name="T20" fmla="*/ 0 w 12"/>
                    <a:gd name="T21" fmla="*/ 0 h 12"/>
                    <a:gd name="T22" fmla="*/ 0 w 12"/>
                    <a:gd name="T23" fmla="*/ 6 h 12"/>
                    <a:gd name="T24" fmla="*/ 0 w 12"/>
                    <a:gd name="T25" fmla="*/ 6 h 12"/>
                    <a:gd name="T26" fmla="*/ 0 w 12"/>
                    <a:gd name="T27" fmla="*/ 6 h 12"/>
                    <a:gd name="T28" fmla="*/ 0 w 12"/>
                    <a:gd name="T29" fmla="*/ 12 h 12"/>
                    <a:gd name="T30" fmla="*/ 0 w 12"/>
                    <a:gd name="T31" fmla="*/ 12 h 12"/>
                    <a:gd name="T32" fmla="*/ 0 w 12"/>
                    <a:gd name="T33" fmla="*/ 12 h 12"/>
                    <a:gd name="T34" fmla="*/ 0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12"/>
                      </a:moveTo>
                      <a:lnTo>
                        <a:pt x="6" y="12"/>
                      </a:lnTo>
                      <a:lnTo>
                        <a:pt x="12" y="12"/>
                      </a:lnTo>
                      <a:lnTo>
                        <a:pt x="12" y="6"/>
                      </a:lnTo>
                      <a:lnTo>
                        <a:pt x="12" y="0"/>
                      </a:lnTo>
                      <a:lnTo>
                        <a:pt x="6" y="0"/>
                      </a:lnTo>
                      <a:lnTo>
                        <a:pt x="0"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2778" name="Freeform 1026"/>
                <p:cNvSpPr>
                  <a:spLocks/>
                </p:cNvSpPr>
                <p:nvPr/>
              </p:nvSpPr>
              <p:spPr bwMode="auto">
                <a:xfrm>
                  <a:off x="3770" y="1439"/>
                  <a:ext cx="18" cy="18"/>
                </a:xfrm>
                <a:custGeom>
                  <a:avLst/>
                  <a:gdLst>
                    <a:gd name="T0" fmla="*/ 6 w 18"/>
                    <a:gd name="T1" fmla="*/ 18 h 18"/>
                    <a:gd name="T2" fmla="*/ 12 w 18"/>
                    <a:gd name="T3" fmla="*/ 18 h 18"/>
                    <a:gd name="T4" fmla="*/ 12 w 18"/>
                    <a:gd name="T5" fmla="*/ 12 h 18"/>
                    <a:gd name="T6" fmla="*/ 18 w 18"/>
                    <a:gd name="T7" fmla="*/ 12 h 18"/>
                    <a:gd name="T8" fmla="*/ 18 w 18"/>
                    <a:gd name="T9" fmla="*/ 12 h 18"/>
                    <a:gd name="T10" fmla="*/ 18 w 18"/>
                    <a:gd name="T11" fmla="*/ 6 h 18"/>
                    <a:gd name="T12" fmla="*/ 18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12" y="18"/>
                      </a:lnTo>
                      <a:lnTo>
                        <a:pt x="12" y="12"/>
                      </a:lnTo>
                      <a:lnTo>
                        <a:pt x="18" y="12"/>
                      </a:lnTo>
                      <a:lnTo>
                        <a:pt x="18" y="6"/>
                      </a:lnTo>
                      <a:lnTo>
                        <a:pt x="12" y="0"/>
                      </a:lnTo>
                      <a:lnTo>
                        <a:pt x="6" y="0"/>
                      </a:lnTo>
                      <a:lnTo>
                        <a:pt x="6" y="6"/>
                      </a:lnTo>
                      <a:lnTo>
                        <a:pt x="0" y="6"/>
                      </a:lnTo>
                      <a:lnTo>
                        <a:pt x="0" y="12"/>
                      </a:lnTo>
                      <a:lnTo>
                        <a:pt x="6" y="12"/>
                      </a:lnTo>
                      <a:lnTo>
                        <a:pt x="6" y="18"/>
                      </a:lnTo>
                      <a:close/>
                    </a:path>
                  </a:pathLst>
                </a:custGeom>
                <a:solidFill>
                  <a:srgbClr val="FFFF4B"/>
                </a:solidFill>
                <a:ln w="9525">
                  <a:noFill/>
                  <a:round/>
                  <a:headEnd/>
                  <a:tailEnd/>
                </a:ln>
              </p:spPr>
              <p:txBody>
                <a:bodyPr tIns="91440" bIns="91440"/>
                <a:lstStyle/>
                <a:p>
                  <a:endParaRPr lang="en-US"/>
                </a:p>
              </p:txBody>
            </p:sp>
            <p:sp>
              <p:nvSpPr>
                <p:cNvPr id="12779" name="Freeform 1027"/>
                <p:cNvSpPr>
                  <a:spLocks/>
                </p:cNvSpPr>
                <p:nvPr/>
              </p:nvSpPr>
              <p:spPr bwMode="auto">
                <a:xfrm>
                  <a:off x="3770" y="1439"/>
                  <a:ext cx="18" cy="18"/>
                </a:xfrm>
                <a:custGeom>
                  <a:avLst/>
                  <a:gdLst>
                    <a:gd name="T0" fmla="*/ 6 w 18"/>
                    <a:gd name="T1" fmla="*/ 18 h 18"/>
                    <a:gd name="T2" fmla="*/ 12 w 18"/>
                    <a:gd name="T3" fmla="*/ 18 h 18"/>
                    <a:gd name="T4" fmla="*/ 12 w 18"/>
                    <a:gd name="T5" fmla="*/ 12 h 18"/>
                    <a:gd name="T6" fmla="*/ 18 w 18"/>
                    <a:gd name="T7" fmla="*/ 12 h 18"/>
                    <a:gd name="T8" fmla="*/ 18 w 18"/>
                    <a:gd name="T9" fmla="*/ 12 h 18"/>
                    <a:gd name="T10" fmla="*/ 18 w 18"/>
                    <a:gd name="T11" fmla="*/ 6 h 18"/>
                    <a:gd name="T12" fmla="*/ 18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12" y="18"/>
                      </a:lnTo>
                      <a:lnTo>
                        <a:pt x="12" y="12"/>
                      </a:lnTo>
                      <a:lnTo>
                        <a:pt x="18" y="12"/>
                      </a:lnTo>
                      <a:lnTo>
                        <a:pt x="18" y="6"/>
                      </a:lnTo>
                      <a:lnTo>
                        <a:pt x="12" y="0"/>
                      </a:lnTo>
                      <a:lnTo>
                        <a:pt x="6" y="0"/>
                      </a:lnTo>
                      <a:lnTo>
                        <a:pt x="6" y="6"/>
                      </a:lnTo>
                      <a:lnTo>
                        <a:pt x="0" y="6"/>
                      </a:lnTo>
                      <a:lnTo>
                        <a:pt x="0" y="12"/>
                      </a:lnTo>
                      <a:lnTo>
                        <a:pt x="6" y="12"/>
                      </a:lnTo>
                      <a:lnTo>
                        <a:pt x="6" y="18"/>
                      </a:lnTo>
                    </a:path>
                  </a:pathLst>
                </a:custGeom>
                <a:noFill/>
                <a:ln w="9525">
                  <a:solidFill>
                    <a:srgbClr val="000000"/>
                  </a:solidFill>
                  <a:round/>
                  <a:headEnd/>
                  <a:tailEnd/>
                </a:ln>
              </p:spPr>
              <p:txBody>
                <a:bodyPr tIns="91440" bIns="91440"/>
                <a:lstStyle/>
                <a:p>
                  <a:endParaRPr lang="en-US"/>
                </a:p>
              </p:txBody>
            </p:sp>
            <p:sp>
              <p:nvSpPr>
                <p:cNvPr id="12780" name="Freeform 1028"/>
                <p:cNvSpPr>
                  <a:spLocks/>
                </p:cNvSpPr>
                <p:nvPr/>
              </p:nvSpPr>
              <p:spPr bwMode="auto">
                <a:xfrm>
                  <a:off x="3758" y="1469"/>
                  <a:ext cx="18" cy="18"/>
                </a:xfrm>
                <a:custGeom>
                  <a:avLst/>
                  <a:gdLst>
                    <a:gd name="T0" fmla="*/ 6 w 18"/>
                    <a:gd name="T1" fmla="*/ 18 h 18"/>
                    <a:gd name="T2" fmla="*/ 12 w 18"/>
                    <a:gd name="T3" fmla="*/ 18 h 18"/>
                    <a:gd name="T4" fmla="*/ 18 w 18"/>
                    <a:gd name="T5" fmla="*/ 12 h 18"/>
                    <a:gd name="T6" fmla="*/ 18 w 18"/>
                    <a:gd name="T7" fmla="*/ 12 h 18"/>
                    <a:gd name="T8" fmla="*/ 18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18"/>
                      </a:moveTo>
                      <a:lnTo>
                        <a:pt x="12" y="18"/>
                      </a:lnTo>
                      <a:lnTo>
                        <a:pt x="18" y="12"/>
                      </a:lnTo>
                      <a:lnTo>
                        <a:pt x="18" y="6"/>
                      </a:lnTo>
                      <a:lnTo>
                        <a:pt x="12" y="6"/>
                      </a:lnTo>
                      <a:lnTo>
                        <a:pt x="12" y="0"/>
                      </a:lnTo>
                      <a:lnTo>
                        <a:pt x="6" y="0"/>
                      </a:lnTo>
                      <a:lnTo>
                        <a:pt x="6" y="6"/>
                      </a:lnTo>
                      <a:lnTo>
                        <a:pt x="0" y="6"/>
                      </a:lnTo>
                      <a:lnTo>
                        <a:pt x="0" y="12"/>
                      </a:lnTo>
                      <a:lnTo>
                        <a:pt x="6" y="12"/>
                      </a:lnTo>
                      <a:lnTo>
                        <a:pt x="6" y="18"/>
                      </a:lnTo>
                      <a:close/>
                    </a:path>
                  </a:pathLst>
                </a:custGeom>
                <a:solidFill>
                  <a:srgbClr val="FFFF4B"/>
                </a:solidFill>
                <a:ln w="9525">
                  <a:noFill/>
                  <a:round/>
                  <a:headEnd/>
                  <a:tailEnd/>
                </a:ln>
              </p:spPr>
              <p:txBody>
                <a:bodyPr tIns="91440" bIns="91440"/>
                <a:lstStyle/>
                <a:p>
                  <a:endParaRPr lang="en-US"/>
                </a:p>
              </p:txBody>
            </p:sp>
            <p:sp>
              <p:nvSpPr>
                <p:cNvPr id="12781" name="Freeform 1029"/>
                <p:cNvSpPr>
                  <a:spLocks/>
                </p:cNvSpPr>
                <p:nvPr/>
              </p:nvSpPr>
              <p:spPr bwMode="auto">
                <a:xfrm>
                  <a:off x="3758" y="1469"/>
                  <a:ext cx="18" cy="18"/>
                </a:xfrm>
                <a:custGeom>
                  <a:avLst/>
                  <a:gdLst>
                    <a:gd name="T0" fmla="*/ 6 w 18"/>
                    <a:gd name="T1" fmla="*/ 18 h 18"/>
                    <a:gd name="T2" fmla="*/ 12 w 18"/>
                    <a:gd name="T3" fmla="*/ 18 h 18"/>
                    <a:gd name="T4" fmla="*/ 18 w 18"/>
                    <a:gd name="T5" fmla="*/ 12 h 18"/>
                    <a:gd name="T6" fmla="*/ 18 w 18"/>
                    <a:gd name="T7" fmla="*/ 12 h 18"/>
                    <a:gd name="T8" fmla="*/ 18 w 18"/>
                    <a:gd name="T9" fmla="*/ 12 h 18"/>
                    <a:gd name="T10" fmla="*/ 18 w 18"/>
                    <a:gd name="T11" fmla="*/ 6 h 18"/>
                    <a:gd name="T12" fmla="*/ 12 w 18"/>
                    <a:gd name="T13" fmla="*/ 6 h 18"/>
                    <a:gd name="T14" fmla="*/ 12 w 18"/>
                    <a:gd name="T15" fmla="*/ 0 h 18"/>
                    <a:gd name="T16" fmla="*/ 12 w 18"/>
                    <a:gd name="T17" fmla="*/ 0 h 18"/>
                    <a:gd name="T18" fmla="*/ 6 w 18"/>
                    <a:gd name="T19" fmla="*/ 0 h 18"/>
                    <a:gd name="T20" fmla="*/ 6 w 18"/>
                    <a:gd name="T21" fmla="*/ 6 h 18"/>
                    <a:gd name="T22" fmla="*/ 0 w 18"/>
                    <a:gd name="T23" fmla="*/ 6 h 18"/>
                    <a:gd name="T24" fmla="*/ 0 w 18"/>
                    <a:gd name="T25" fmla="*/ 6 h 18"/>
                    <a:gd name="T26" fmla="*/ 0 w 18"/>
                    <a:gd name="T27" fmla="*/ 12 h 18"/>
                    <a:gd name="T28" fmla="*/ 6 w 18"/>
                    <a:gd name="T29" fmla="*/ 12 h 18"/>
                    <a:gd name="T30" fmla="*/ 6 w 18"/>
                    <a:gd name="T31" fmla="*/ 18 h 18"/>
                    <a:gd name="T32" fmla="*/ 6 w 18"/>
                    <a:gd name="T33" fmla="*/ 18 h 18"/>
                    <a:gd name="T34" fmla="*/ 6 w 18"/>
                    <a:gd name="T35" fmla="*/ 18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18"/>
                      </a:moveTo>
                      <a:lnTo>
                        <a:pt x="12" y="18"/>
                      </a:lnTo>
                      <a:lnTo>
                        <a:pt x="18" y="12"/>
                      </a:lnTo>
                      <a:lnTo>
                        <a:pt x="18" y="6"/>
                      </a:lnTo>
                      <a:lnTo>
                        <a:pt x="12" y="6"/>
                      </a:lnTo>
                      <a:lnTo>
                        <a:pt x="12" y="0"/>
                      </a:lnTo>
                      <a:lnTo>
                        <a:pt x="6" y="0"/>
                      </a:lnTo>
                      <a:lnTo>
                        <a:pt x="6" y="6"/>
                      </a:lnTo>
                      <a:lnTo>
                        <a:pt x="0" y="6"/>
                      </a:lnTo>
                      <a:lnTo>
                        <a:pt x="0" y="12"/>
                      </a:lnTo>
                      <a:lnTo>
                        <a:pt x="6" y="12"/>
                      </a:lnTo>
                      <a:lnTo>
                        <a:pt x="6" y="18"/>
                      </a:lnTo>
                    </a:path>
                  </a:pathLst>
                </a:custGeom>
                <a:noFill/>
                <a:ln w="9525">
                  <a:solidFill>
                    <a:srgbClr val="000000"/>
                  </a:solidFill>
                  <a:round/>
                  <a:headEnd/>
                  <a:tailEnd/>
                </a:ln>
              </p:spPr>
              <p:txBody>
                <a:bodyPr tIns="91440" bIns="91440"/>
                <a:lstStyle/>
                <a:p>
                  <a:endParaRPr lang="en-US"/>
                </a:p>
              </p:txBody>
            </p:sp>
            <p:sp>
              <p:nvSpPr>
                <p:cNvPr id="12782" name="Freeform 1030"/>
                <p:cNvSpPr>
                  <a:spLocks/>
                </p:cNvSpPr>
                <p:nvPr/>
              </p:nvSpPr>
              <p:spPr bwMode="auto">
                <a:xfrm>
                  <a:off x="3758" y="1487"/>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12"/>
                      </a:moveTo>
                      <a:lnTo>
                        <a:pt x="12" y="12"/>
                      </a:lnTo>
                      <a:lnTo>
                        <a:pt x="12" y="6"/>
                      </a:lnTo>
                      <a:lnTo>
                        <a:pt x="12" y="0"/>
                      </a:lnTo>
                      <a:lnTo>
                        <a:pt x="6" y="0"/>
                      </a:lnTo>
                      <a:lnTo>
                        <a:pt x="0" y="0"/>
                      </a:lnTo>
                      <a:lnTo>
                        <a:pt x="0" y="6"/>
                      </a:lnTo>
                      <a:lnTo>
                        <a:pt x="0" y="12"/>
                      </a:lnTo>
                      <a:lnTo>
                        <a:pt x="6" y="12"/>
                      </a:lnTo>
                      <a:close/>
                    </a:path>
                  </a:pathLst>
                </a:custGeom>
                <a:solidFill>
                  <a:srgbClr val="FFFF4B"/>
                </a:solidFill>
                <a:ln w="9525">
                  <a:noFill/>
                  <a:round/>
                  <a:headEnd/>
                  <a:tailEnd/>
                </a:ln>
              </p:spPr>
              <p:txBody>
                <a:bodyPr tIns="91440" bIns="91440"/>
                <a:lstStyle/>
                <a:p>
                  <a:endParaRPr lang="en-US"/>
                </a:p>
              </p:txBody>
            </p:sp>
            <p:sp>
              <p:nvSpPr>
                <p:cNvPr id="12783" name="Freeform 1031"/>
                <p:cNvSpPr>
                  <a:spLocks/>
                </p:cNvSpPr>
                <p:nvPr/>
              </p:nvSpPr>
              <p:spPr bwMode="auto">
                <a:xfrm>
                  <a:off x="3758" y="1487"/>
                  <a:ext cx="12" cy="12"/>
                </a:xfrm>
                <a:custGeom>
                  <a:avLst/>
                  <a:gdLst>
                    <a:gd name="T0" fmla="*/ 6 w 12"/>
                    <a:gd name="T1" fmla="*/ 12 h 12"/>
                    <a:gd name="T2" fmla="*/ 12 w 12"/>
                    <a:gd name="T3" fmla="*/ 12 h 12"/>
                    <a:gd name="T4" fmla="*/ 12 w 12"/>
                    <a:gd name="T5" fmla="*/ 12 h 12"/>
                    <a:gd name="T6" fmla="*/ 12 w 12"/>
                    <a:gd name="T7" fmla="*/ 6 h 12"/>
                    <a:gd name="T8" fmla="*/ 12 w 12"/>
                    <a:gd name="T9" fmla="*/ 6 h 12"/>
                    <a:gd name="T10" fmla="*/ 12 w 12"/>
                    <a:gd name="T11" fmla="*/ 6 h 12"/>
                    <a:gd name="T12" fmla="*/ 12 w 12"/>
                    <a:gd name="T13" fmla="*/ 0 h 12"/>
                    <a:gd name="T14" fmla="*/ 6 w 12"/>
                    <a:gd name="T15" fmla="*/ 0 h 12"/>
                    <a:gd name="T16" fmla="*/ 6 w 12"/>
                    <a:gd name="T17" fmla="*/ 0 h 12"/>
                    <a:gd name="T18" fmla="*/ 6 w 12"/>
                    <a:gd name="T19" fmla="*/ 0 h 12"/>
                    <a:gd name="T20" fmla="*/ 0 w 12"/>
                    <a:gd name="T21" fmla="*/ 0 h 12"/>
                    <a:gd name="T22" fmla="*/ 0 w 12"/>
                    <a:gd name="T23" fmla="*/ 6 h 12"/>
                    <a:gd name="T24" fmla="*/ 0 w 12"/>
                    <a:gd name="T25" fmla="*/ 6 h 12"/>
                    <a:gd name="T26" fmla="*/ 0 w 12"/>
                    <a:gd name="T27" fmla="*/ 12 h 12"/>
                    <a:gd name="T28" fmla="*/ 0 w 12"/>
                    <a:gd name="T29" fmla="*/ 12 h 12"/>
                    <a:gd name="T30" fmla="*/ 6 w 12"/>
                    <a:gd name="T31" fmla="*/ 12 h 12"/>
                    <a:gd name="T32" fmla="*/ 6 w 12"/>
                    <a:gd name="T33" fmla="*/ 12 h 12"/>
                    <a:gd name="T34" fmla="*/ 6 w 12"/>
                    <a:gd name="T35" fmla="*/ 12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12"/>
                      </a:moveTo>
                      <a:lnTo>
                        <a:pt x="12" y="12"/>
                      </a:lnTo>
                      <a:lnTo>
                        <a:pt x="12" y="6"/>
                      </a:lnTo>
                      <a:lnTo>
                        <a:pt x="12" y="0"/>
                      </a:lnTo>
                      <a:lnTo>
                        <a:pt x="6" y="0"/>
                      </a:lnTo>
                      <a:lnTo>
                        <a:pt x="0" y="0"/>
                      </a:lnTo>
                      <a:lnTo>
                        <a:pt x="0" y="6"/>
                      </a:lnTo>
                      <a:lnTo>
                        <a:pt x="0" y="12"/>
                      </a:lnTo>
                      <a:lnTo>
                        <a:pt x="6" y="12"/>
                      </a:lnTo>
                    </a:path>
                  </a:pathLst>
                </a:custGeom>
                <a:noFill/>
                <a:ln w="9525">
                  <a:solidFill>
                    <a:srgbClr val="000000"/>
                  </a:solidFill>
                  <a:round/>
                  <a:headEnd/>
                  <a:tailEnd/>
                </a:ln>
              </p:spPr>
              <p:txBody>
                <a:bodyPr tIns="91440" bIns="91440"/>
                <a:lstStyle/>
                <a:p>
                  <a:endParaRPr lang="en-US"/>
                </a:p>
              </p:txBody>
            </p:sp>
            <p:sp>
              <p:nvSpPr>
                <p:cNvPr id="12784" name="Freeform 1032"/>
                <p:cNvSpPr>
                  <a:spLocks/>
                </p:cNvSpPr>
                <p:nvPr/>
              </p:nvSpPr>
              <p:spPr bwMode="auto">
                <a:xfrm>
                  <a:off x="3896" y="16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6"/>
                      </a:lnTo>
                      <a:lnTo>
                        <a:pt x="0" y="12"/>
                      </a:lnTo>
                      <a:lnTo>
                        <a:pt x="6" y="12"/>
                      </a:lnTo>
                      <a:lnTo>
                        <a:pt x="12" y="12"/>
                      </a:lnTo>
                      <a:lnTo>
                        <a:pt x="18" y="12"/>
                      </a:lnTo>
                      <a:lnTo>
                        <a:pt x="18" y="6"/>
                      </a:lnTo>
                      <a:close/>
                    </a:path>
                  </a:pathLst>
                </a:custGeom>
                <a:solidFill>
                  <a:srgbClr val="FFFF4B"/>
                </a:solidFill>
                <a:ln w="9525">
                  <a:noFill/>
                  <a:round/>
                  <a:headEnd/>
                  <a:tailEnd/>
                </a:ln>
              </p:spPr>
              <p:txBody>
                <a:bodyPr tIns="91440" bIns="91440"/>
                <a:lstStyle/>
                <a:p>
                  <a:endParaRPr lang="en-US"/>
                </a:p>
              </p:txBody>
            </p:sp>
            <p:sp>
              <p:nvSpPr>
                <p:cNvPr id="12785" name="Freeform 1033"/>
                <p:cNvSpPr>
                  <a:spLocks/>
                </p:cNvSpPr>
                <p:nvPr/>
              </p:nvSpPr>
              <p:spPr bwMode="auto">
                <a:xfrm>
                  <a:off x="3896" y="164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6"/>
                      </a:lnTo>
                      <a:lnTo>
                        <a:pt x="0" y="12"/>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786" name="Freeform 1034"/>
                <p:cNvSpPr>
                  <a:spLocks/>
                </p:cNvSpPr>
                <p:nvPr/>
              </p:nvSpPr>
              <p:spPr bwMode="auto">
                <a:xfrm>
                  <a:off x="3932" y="1649"/>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2787" name="Freeform 1035"/>
                <p:cNvSpPr>
                  <a:spLocks/>
                </p:cNvSpPr>
                <p:nvPr/>
              </p:nvSpPr>
              <p:spPr bwMode="auto">
                <a:xfrm>
                  <a:off x="3932" y="1649"/>
                  <a:ext cx="12" cy="12"/>
                </a:xfrm>
                <a:custGeom>
                  <a:avLst/>
                  <a:gdLst>
                    <a:gd name="T0" fmla="*/ 12 w 12"/>
                    <a:gd name="T1" fmla="*/ 0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2788" name="Freeform 1036"/>
                <p:cNvSpPr>
                  <a:spLocks/>
                </p:cNvSpPr>
                <p:nvPr/>
              </p:nvSpPr>
              <p:spPr bwMode="auto">
                <a:xfrm>
                  <a:off x="3950" y="1643"/>
                  <a:ext cx="12" cy="12"/>
                </a:xfrm>
                <a:custGeom>
                  <a:avLst/>
                  <a:gdLst>
                    <a:gd name="T0" fmla="*/ 12 w 12"/>
                    <a:gd name="T1" fmla="*/ 6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4B"/>
                </a:solidFill>
                <a:ln w="9525">
                  <a:noFill/>
                  <a:round/>
                  <a:headEnd/>
                  <a:tailEnd/>
                </a:ln>
              </p:spPr>
              <p:txBody>
                <a:bodyPr tIns="91440" bIns="91440"/>
                <a:lstStyle/>
                <a:p>
                  <a:endParaRPr lang="en-US"/>
                </a:p>
              </p:txBody>
            </p:sp>
            <p:sp>
              <p:nvSpPr>
                <p:cNvPr id="12789" name="Freeform 1037"/>
                <p:cNvSpPr>
                  <a:spLocks/>
                </p:cNvSpPr>
                <p:nvPr/>
              </p:nvSpPr>
              <p:spPr bwMode="auto">
                <a:xfrm>
                  <a:off x="3950" y="1643"/>
                  <a:ext cx="12" cy="12"/>
                </a:xfrm>
                <a:custGeom>
                  <a:avLst/>
                  <a:gdLst>
                    <a:gd name="T0" fmla="*/ 12 w 12"/>
                    <a:gd name="T1" fmla="*/ 6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790" name="Freeform 1038"/>
                <p:cNvSpPr>
                  <a:spLocks/>
                </p:cNvSpPr>
                <p:nvPr/>
              </p:nvSpPr>
              <p:spPr bwMode="auto">
                <a:xfrm>
                  <a:off x="3980" y="1631"/>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12" y="0"/>
                      </a:ln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2791" name="Freeform 1039"/>
                <p:cNvSpPr>
                  <a:spLocks/>
                </p:cNvSpPr>
                <p:nvPr/>
              </p:nvSpPr>
              <p:spPr bwMode="auto">
                <a:xfrm>
                  <a:off x="3980" y="1631"/>
                  <a:ext cx="12" cy="12"/>
                </a:xfrm>
                <a:custGeom>
                  <a:avLst/>
                  <a:gdLst>
                    <a:gd name="T0" fmla="*/ 12 w 12"/>
                    <a:gd name="T1" fmla="*/ 0 h 12"/>
                    <a:gd name="T2" fmla="*/ 12 w 12"/>
                    <a:gd name="T3" fmla="*/ 0 h 12"/>
                    <a:gd name="T4" fmla="*/ 6 w 12"/>
                    <a:gd name="T5" fmla="*/ 0 h 12"/>
                    <a:gd name="T6" fmla="*/ 0 w 12"/>
                    <a:gd name="T7" fmla="*/ 0 h 12"/>
                    <a:gd name="T8" fmla="*/ 0 w 12"/>
                    <a:gd name="T9" fmla="*/ 0 h 12"/>
                    <a:gd name="T10" fmla="*/ 0 w 12"/>
                    <a:gd name="T11" fmla="*/ 0 h 12"/>
                    <a:gd name="T12" fmla="*/ 0 w 12"/>
                    <a:gd name="T13" fmla="*/ 6 h 12"/>
                    <a:gd name="T14" fmla="*/ 0 w 12"/>
                    <a:gd name="T15" fmla="*/ 12 h 12"/>
                    <a:gd name="T16" fmla="*/ 0 w 12"/>
                    <a:gd name="T17" fmla="*/ 12 h 12"/>
                    <a:gd name="T18" fmla="*/ 0 w 12"/>
                    <a:gd name="T19" fmla="*/ 12 h 12"/>
                    <a:gd name="T20" fmla="*/ 6 w 12"/>
                    <a:gd name="T21" fmla="*/ 12 h 12"/>
                    <a:gd name="T22" fmla="*/ 12 w 12"/>
                    <a:gd name="T23" fmla="*/ 12 h 12"/>
                    <a:gd name="T24" fmla="*/ 12 w 12"/>
                    <a:gd name="T25" fmla="*/ 12 h 12"/>
                    <a:gd name="T26" fmla="*/ 12 w 12"/>
                    <a:gd name="T27" fmla="*/ 6 h 12"/>
                    <a:gd name="T28" fmla="*/ 12 w 12"/>
                    <a:gd name="T29" fmla="*/ 6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12" y="0"/>
                      </a:ln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2792" name="Freeform 1040"/>
                <p:cNvSpPr>
                  <a:spLocks/>
                </p:cNvSpPr>
                <p:nvPr/>
              </p:nvSpPr>
              <p:spPr bwMode="auto">
                <a:xfrm>
                  <a:off x="3992" y="1619"/>
                  <a:ext cx="18" cy="18"/>
                </a:xfrm>
                <a:custGeom>
                  <a:avLst/>
                  <a:gdLst>
                    <a:gd name="T0" fmla="*/ 12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0 w 18"/>
                    <a:gd name="T15" fmla="*/ 12 h 18"/>
                    <a:gd name="T16" fmla="*/ 0 w 18"/>
                    <a:gd name="T17" fmla="*/ 12 h 18"/>
                    <a:gd name="T18" fmla="*/ 6 w 18"/>
                    <a:gd name="T19" fmla="*/ 18 h 18"/>
                    <a:gd name="T20" fmla="*/ 6 w 18"/>
                    <a:gd name="T21" fmla="*/ 18 h 18"/>
                    <a:gd name="T22" fmla="*/ 12 w 18"/>
                    <a:gd name="T23" fmla="*/ 12 h 18"/>
                    <a:gd name="T24" fmla="*/ 12 w 18"/>
                    <a:gd name="T25" fmla="*/ 12 h 18"/>
                    <a:gd name="T26" fmla="*/ 12 w 18"/>
                    <a:gd name="T27" fmla="*/ 12 h 18"/>
                    <a:gd name="T28" fmla="*/ 18 w 18"/>
                    <a:gd name="T29" fmla="*/ 6 h 18"/>
                    <a:gd name="T30" fmla="*/ 12 w 18"/>
                    <a:gd name="T31" fmla="*/ 6 h 18"/>
                    <a:gd name="T32" fmla="*/ 12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6"/>
                      </a:moveTo>
                      <a:lnTo>
                        <a:pt x="12" y="0"/>
                      </a:lnTo>
                      <a:lnTo>
                        <a:pt x="6" y="0"/>
                      </a:lnTo>
                      <a:lnTo>
                        <a:pt x="6" y="6"/>
                      </a:lnTo>
                      <a:lnTo>
                        <a:pt x="0" y="6"/>
                      </a:lnTo>
                      <a:lnTo>
                        <a:pt x="0" y="12"/>
                      </a:lnTo>
                      <a:lnTo>
                        <a:pt x="6" y="18"/>
                      </a:lnTo>
                      <a:lnTo>
                        <a:pt x="12" y="12"/>
                      </a:lnTo>
                      <a:lnTo>
                        <a:pt x="18" y="6"/>
                      </a:lnTo>
                      <a:lnTo>
                        <a:pt x="12" y="6"/>
                      </a:lnTo>
                      <a:close/>
                    </a:path>
                  </a:pathLst>
                </a:custGeom>
                <a:solidFill>
                  <a:srgbClr val="FFFF4B"/>
                </a:solidFill>
                <a:ln w="9525">
                  <a:noFill/>
                  <a:round/>
                  <a:headEnd/>
                  <a:tailEnd/>
                </a:ln>
              </p:spPr>
              <p:txBody>
                <a:bodyPr tIns="91440" bIns="91440"/>
                <a:lstStyle/>
                <a:p>
                  <a:endParaRPr lang="en-US"/>
                </a:p>
              </p:txBody>
            </p:sp>
            <p:sp>
              <p:nvSpPr>
                <p:cNvPr id="12793" name="Freeform 1041"/>
                <p:cNvSpPr>
                  <a:spLocks/>
                </p:cNvSpPr>
                <p:nvPr/>
              </p:nvSpPr>
              <p:spPr bwMode="auto">
                <a:xfrm>
                  <a:off x="3992" y="1619"/>
                  <a:ext cx="18" cy="18"/>
                </a:xfrm>
                <a:custGeom>
                  <a:avLst/>
                  <a:gdLst>
                    <a:gd name="T0" fmla="*/ 12 w 18"/>
                    <a:gd name="T1" fmla="*/ 6 h 18"/>
                    <a:gd name="T2" fmla="*/ 12 w 18"/>
                    <a:gd name="T3" fmla="*/ 0 h 18"/>
                    <a:gd name="T4" fmla="*/ 6 w 18"/>
                    <a:gd name="T5" fmla="*/ 0 h 18"/>
                    <a:gd name="T6" fmla="*/ 6 w 18"/>
                    <a:gd name="T7" fmla="*/ 6 h 18"/>
                    <a:gd name="T8" fmla="*/ 6 w 18"/>
                    <a:gd name="T9" fmla="*/ 6 h 18"/>
                    <a:gd name="T10" fmla="*/ 0 w 18"/>
                    <a:gd name="T11" fmla="*/ 6 h 18"/>
                    <a:gd name="T12" fmla="*/ 0 w 18"/>
                    <a:gd name="T13" fmla="*/ 12 h 18"/>
                    <a:gd name="T14" fmla="*/ 0 w 18"/>
                    <a:gd name="T15" fmla="*/ 12 h 18"/>
                    <a:gd name="T16" fmla="*/ 0 w 18"/>
                    <a:gd name="T17" fmla="*/ 12 h 18"/>
                    <a:gd name="T18" fmla="*/ 6 w 18"/>
                    <a:gd name="T19" fmla="*/ 18 h 18"/>
                    <a:gd name="T20" fmla="*/ 6 w 18"/>
                    <a:gd name="T21" fmla="*/ 18 h 18"/>
                    <a:gd name="T22" fmla="*/ 12 w 18"/>
                    <a:gd name="T23" fmla="*/ 12 h 18"/>
                    <a:gd name="T24" fmla="*/ 12 w 18"/>
                    <a:gd name="T25" fmla="*/ 12 h 18"/>
                    <a:gd name="T26" fmla="*/ 12 w 18"/>
                    <a:gd name="T27" fmla="*/ 12 h 18"/>
                    <a:gd name="T28" fmla="*/ 18 w 18"/>
                    <a:gd name="T29" fmla="*/ 6 h 18"/>
                    <a:gd name="T30" fmla="*/ 12 w 18"/>
                    <a:gd name="T31" fmla="*/ 6 h 18"/>
                    <a:gd name="T32" fmla="*/ 12 w 18"/>
                    <a:gd name="T33" fmla="*/ 6 h 18"/>
                    <a:gd name="T34" fmla="*/ 12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6"/>
                      </a:moveTo>
                      <a:lnTo>
                        <a:pt x="12" y="0"/>
                      </a:lnTo>
                      <a:lnTo>
                        <a:pt x="6" y="0"/>
                      </a:lnTo>
                      <a:lnTo>
                        <a:pt x="6" y="6"/>
                      </a:lnTo>
                      <a:lnTo>
                        <a:pt x="0" y="6"/>
                      </a:lnTo>
                      <a:lnTo>
                        <a:pt x="0" y="12"/>
                      </a:lnTo>
                      <a:lnTo>
                        <a:pt x="6" y="18"/>
                      </a:lnTo>
                      <a:lnTo>
                        <a:pt x="12" y="12"/>
                      </a:lnTo>
                      <a:lnTo>
                        <a:pt x="18" y="6"/>
                      </a:lnTo>
                      <a:lnTo>
                        <a:pt x="12" y="6"/>
                      </a:lnTo>
                    </a:path>
                  </a:pathLst>
                </a:custGeom>
                <a:noFill/>
                <a:ln w="9525">
                  <a:solidFill>
                    <a:srgbClr val="000000"/>
                  </a:solidFill>
                  <a:round/>
                  <a:headEnd/>
                  <a:tailEnd/>
                </a:ln>
              </p:spPr>
              <p:txBody>
                <a:bodyPr tIns="91440" bIns="91440"/>
                <a:lstStyle/>
                <a:p>
                  <a:endParaRPr lang="en-US"/>
                </a:p>
              </p:txBody>
            </p:sp>
            <p:sp>
              <p:nvSpPr>
                <p:cNvPr id="12794" name="Freeform 1042"/>
                <p:cNvSpPr>
                  <a:spLocks/>
                </p:cNvSpPr>
                <p:nvPr/>
              </p:nvSpPr>
              <p:spPr bwMode="auto">
                <a:xfrm>
                  <a:off x="4004" y="1613"/>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0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12795" name="Freeform 1043"/>
                <p:cNvSpPr>
                  <a:spLocks/>
                </p:cNvSpPr>
                <p:nvPr/>
              </p:nvSpPr>
              <p:spPr bwMode="auto">
                <a:xfrm>
                  <a:off x="4004" y="1613"/>
                  <a:ext cx="18" cy="12"/>
                </a:xfrm>
                <a:custGeom>
                  <a:avLst/>
                  <a:gdLst>
                    <a:gd name="T0" fmla="*/ 12 w 18"/>
                    <a:gd name="T1" fmla="*/ 0 h 12"/>
                    <a:gd name="T2" fmla="*/ 12 w 18"/>
                    <a:gd name="T3" fmla="*/ 0 h 12"/>
                    <a:gd name="T4" fmla="*/ 6 w 18"/>
                    <a:gd name="T5" fmla="*/ 0 h 12"/>
                    <a:gd name="T6" fmla="*/ 6 w 18"/>
                    <a:gd name="T7" fmla="*/ 0 h 12"/>
                    <a:gd name="T8" fmla="*/ 6 w 18"/>
                    <a:gd name="T9" fmla="*/ 0 h 12"/>
                    <a:gd name="T10" fmla="*/ 0 w 18"/>
                    <a:gd name="T11" fmla="*/ 0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6" y="12"/>
                      </a:lnTo>
                      <a:lnTo>
                        <a:pt x="12" y="12"/>
                      </a:lnTo>
                      <a:lnTo>
                        <a:pt x="18" y="6"/>
                      </a:lnTo>
                      <a:lnTo>
                        <a:pt x="18" y="0"/>
                      </a:lnTo>
                      <a:lnTo>
                        <a:pt x="12" y="0"/>
                      </a:lnTo>
                    </a:path>
                  </a:pathLst>
                </a:custGeom>
                <a:noFill/>
                <a:ln w="9525">
                  <a:solidFill>
                    <a:srgbClr val="000000"/>
                  </a:solidFill>
                  <a:round/>
                  <a:headEnd/>
                  <a:tailEnd/>
                </a:ln>
              </p:spPr>
              <p:txBody>
                <a:bodyPr tIns="91440" bIns="91440"/>
                <a:lstStyle/>
                <a:p>
                  <a:endParaRPr lang="en-US"/>
                </a:p>
              </p:txBody>
            </p:sp>
            <p:sp>
              <p:nvSpPr>
                <p:cNvPr id="12796" name="Freeform 1044"/>
                <p:cNvSpPr>
                  <a:spLocks/>
                </p:cNvSpPr>
                <p:nvPr/>
              </p:nvSpPr>
              <p:spPr bwMode="auto">
                <a:xfrm>
                  <a:off x="4016" y="1601"/>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12" y="0"/>
                      </a:lnTo>
                      <a:lnTo>
                        <a:pt x="6" y="0"/>
                      </a:lnTo>
                      <a:lnTo>
                        <a:pt x="0" y="0"/>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12797" name="Freeform 1045"/>
                <p:cNvSpPr>
                  <a:spLocks/>
                </p:cNvSpPr>
                <p:nvPr/>
              </p:nvSpPr>
              <p:spPr bwMode="auto">
                <a:xfrm>
                  <a:off x="4016" y="1601"/>
                  <a:ext cx="18" cy="12"/>
                </a:xfrm>
                <a:custGeom>
                  <a:avLst/>
                  <a:gdLst>
                    <a:gd name="T0" fmla="*/ 12 w 18"/>
                    <a:gd name="T1" fmla="*/ 0 h 12"/>
                    <a:gd name="T2" fmla="*/ 12 w 18"/>
                    <a:gd name="T3" fmla="*/ 0 h 12"/>
                    <a:gd name="T4" fmla="*/ 6 w 18"/>
                    <a:gd name="T5" fmla="*/ 0 h 12"/>
                    <a:gd name="T6" fmla="*/ 0 w 18"/>
                    <a:gd name="T7" fmla="*/ 0 h 12"/>
                    <a:gd name="T8" fmla="*/ 0 w 18"/>
                    <a:gd name="T9" fmla="*/ 0 h 12"/>
                    <a:gd name="T10" fmla="*/ 0 w 18"/>
                    <a:gd name="T11" fmla="*/ 6 h 12"/>
                    <a:gd name="T12" fmla="*/ 0 w 18"/>
                    <a:gd name="T13" fmla="*/ 6 h 12"/>
                    <a:gd name="T14" fmla="*/ 6 w 18"/>
                    <a:gd name="T15" fmla="*/ 12 h 12"/>
                    <a:gd name="T16" fmla="*/ 6 w 18"/>
                    <a:gd name="T17" fmla="*/ 12 h 12"/>
                    <a:gd name="T18" fmla="*/ 6 w 18"/>
                    <a:gd name="T19" fmla="*/ 12 h 12"/>
                    <a:gd name="T20" fmla="*/ 12 w 18"/>
                    <a:gd name="T21" fmla="*/ 12 h 12"/>
                    <a:gd name="T22" fmla="*/ 12 w 18"/>
                    <a:gd name="T23" fmla="*/ 12 h 12"/>
                    <a:gd name="T24" fmla="*/ 12 w 18"/>
                    <a:gd name="T25" fmla="*/ 12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12" y="0"/>
                      </a:lnTo>
                      <a:lnTo>
                        <a:pt x="6" y="0"/>
                      </a:lnTo>
                      <a:lnTo>
                        <a:pt x="0" y="0"/>
                      </a:lnTo>
                      <a:lnTo>
                        <a:pt x="0" y="6"/>
                      </a:lnTo>
                      <a:lnTo>
                        <a:pt x="6" y="12"/>
                      </a:lnTo>
                      <a:lnTo>
                        <a:pt x="12" y="12"/>
                      </a:lnTo>
                      <a:lnTo>
                        <a:pt x="18" y="6"/>
                      </a:lnTo>
                      <a:lnTo>
                        <a:pt x="18" y="0"/>
                      </a:lnTo>
                      <a:lnTo>
                        <a:pt x="12" y="0"/>
                      </a:lnTo>
                    </a:path>
                  </a:pathLst>
                </a:custGeom>
                <a:noFill/>
                <a:ln w="9525">
                  <a:solidFill>
                    <a:srgbClr val="000000"/>
                  </a:solidFill>
                  <a:round/>
                  <a:headEnd/>
                  <a:tailEnd/>
                </a:ln>
              </p:spPr>
              <p:txBody>
                <a:bodyPr tIns="91440" bIns="91440"/>
                <a:lstStyle/>
                <a:p>
                  <a:endParaRPr lang="en-US"/>
                </a:p>
              </p:txBody>
            </p:sp>
            <p:sp>
              <p:nvSpPr>
                <p:cNvPr id="12798" name="Freeform 1046"/>
                <p:cNvSpPr>
                  <a:spLocks/>
                </p:cNvSpPr>
                <p:nvPr/>
              </p:nvSpPr>
              <p:spPr bwMode="auto">
                <a:xfrm>
                  <a:off x="4028" y="1589"/>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0"/>
                      </a:moveTo>
                      <a:lnTo>
                        <a:pt x="6" y="0"/>
                      </a:lnTo>
                      <a:lnTo>
                        <a:pt x="0" y="0"/>
                      </a:lnTo>
                      <a:lnTo>
                        <a:pt x="0" y="6"/>
                      </a:lnTo>
                      <a:lnTo>
                        <a:pt x="0" y="12"/>
                      </a:lnTo>
                      <a:lnTo>
                        <a:pt x="6" y="12"/>
                      </a:lnTo>
                      <a:lnTo>
                        <a:pt x="12" y="12"/>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2799" name="Freeform 1047"/>
                <p:cNvSpPr>
                  <a:spLocks/>
                </p:cNvSpPr>
                <p:nvPr/>
              </p:nvSpPr>
              <p:spPr bwMode="auto">
                <a:xfrm>
                  <a:off x="4028" y="1589"/>
                  <a:ext cx="12" cy="12"/>
                </a:xfrm>
                <a:custGeom>
                  <a:avLst/>
                  <a:gdLst>
                    <a:gd name="T0" fmla="*/ 12 w 12"/>
                    <a:gd name="T1" fmla="*/ 0 h 12"/>
                    <a:gd name="T2" fmla="*/ 6 w 12"/>
                    <a:gd name="T3" fmla="*/ 0 h 12"/>
                    <a:gd name="T4" fmla="*/ 0 w 12"/>
                    <a:gd name="T5" fmla="*/ 0 h 12"/>
                    <a:gd name="T6" fmla="*/ 0 w 12"/>
                    <a:gd name="T7" fmla="*/ 0 h 12"/>
                    <a:gd name="T8" fmla="*/ 0 w 12"/>
                    <a:gd name="T9" fmla="*/ 0 h 12"/>
                    <a:gd name="T10" fmla="*/ 0 w 12"/>
                    <a:gd name="T11" fmla="*/ 6 h 12"/>
                    <a:gd name="T12" fmla="*/ 0 w 12"/>
                    <a:gd name="T13" fmla="*/ 6 h 12"/>
                    <a:gd name="T14" fmla="*/ 0 w 12"/>
                    <a:gd name="T15" fmla="*/ 12 h 12"/>
                    <a:gd name="T16" fmla="*/ 0 w 12"/>
                    <a:gd name="T17" fmla="*/ 12 h 12"/>
                    <a:gd name="T18" fmla="*/ 6 w 12"/>
                    <a:gd name="T19" fmla="*/ 12 h 12"/>
                    <a:gd name="T20" fmla="*/ 12 w 12"/>
                    <a:gd name="T21" fmla="*/ 12 h 12"/>
                    <a:gd name="T22" fmla="*/ 12 w 12"/>
                    <a:gd name="T23" fmla="*/ 6 h 12"/>
                    <a:gd name="T24" fmla="*/ 12 w 12"/>
                    <a:gd name="T25" fmla="*/ 6 h 12"/>
                    <a:gd name="T26" fmla="*/ 12 w 12"/>
                    <a:gd name="T27" fmla="*/ 6 h 12"/>
                    <a:gd name="T28" fmla="*/ 12 w 12"/>
                    <a:gd name="T29" fmla="*/ 0 h 12"/>
                    <a:gd name="T30" fmla="*/ 12 w 12"/>
                    <a:gd name="T31" fmla="*/ 0 h 12"/>
                    <a:gd name="T32" fmla="*/ 12 w 12"/>
                    <a:gd name="T33" fmla="*/ 0 h 12"/>
                    <a:gd name="T34" fmla="*/ 12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0"/>
                      </a:moveTo>
                      <a:lnTo>
                        <a:pt x="6" y="0"/>
                      </a:lnTo>
                      <a:lnTo>
                        <a:pt x="0" y="0"/>
                      </a:lnTo>
                      <a:lnTo>
                        <a:pt x="0" y="6"/>
                      </a:lnTo>
                      <a:lnTo>
                        <a:pt x="0" y="12"/>
                      </a:lnTo>
                      <a:lnTo>
                        <a:pt x="6" y="12"/>
                      </a:lnTo>
                      <a:lnTo>
                        <a:pt x="12" y="12"/>
                      </a:lnTo>
                      <a:lnTo>
                        <a:pt x="12" y="6"/>
                      </a:lnTo>
                      <a:lnTo>
                        <a:pt x="12" y="0"/>
                      </a:lnTo>
                    </a:path>
                  </a:pathLst>
                </a:custGeom>
                <a:noFill/>
                <a:ln w="9525">
                  <a:solidFill>
                    <a:srgbClr val="000000"/>
                  </a:solidFill>
                  <a:round/>
                  <a:headEnd/>
                  <a:tailEnd/>
                </a:ln>
              </p:spPr>
              <p:txBody>
                <a:bodyPr tIns="91440" bIns="91440"/>
                <a:lstStyle/>
                <a:p>
                  <a:endParaRPr lang="en-US"/>
                </a:p>
              </p:txBody>
            </p:sp>
            <p:sp>
              <p:nvSpPr>
                <p:cNvPr id="12800" name="Freeform 1048"/>
                <p:cNvSpPr>
                  <a:spLocks/>
                </p:cNvSpPr>
                <p:nvPr/>
              </p:nvSpPr>
              <p:spPr bwMode="auto">
                <a:xfrm>
                  <a:off x="4034" y="1571"/>
                  <a:ext cx="18" cy="18"/>
                </a:xfrm>
                <a:custGeom>
                  <a:avLst/>
                  <a:gdLst>
                    <a:gd name="T0" fmla="*/ 12 w 18"/>
                    <a:gd name="T1" fmla="*/ 0 h 18"/>
                    <a:gd name="T2" fmla="*/ 6 w 18"/>
                    <a:gd name="T3" fmla="*/ 0 h 18"/>
                    <a:gd name="T4" fmla="*/ 6 w 18"/>
                    <a:gd name="T5" fmla="*/ 0 h 18"/>
                    <a:gd name="T6" fmla="*/ 0 w 18"/>
                    <a:gd name="T7" fmla="*/ 6 h 18"/>
                    <a:gd name="T8" fmla="*/ 0 w 18"/>
                    <a:gd name="T9" fmla="*/ 6 h 18"/>
                    <a:gd name="T10" fmla="*/ 0 w 18"/>
                    <a:gd name="T11" fmla="*/ 12 h 18"/>
                    <a:gd name="T12" fmla="*/ 6 w 18"/>
                    <a:gd name="T13" fmla="*/ 12 h 18"/>
                    <a:gd name="T14" fmla="*/ 6 w 18"/>
                    <a:gd name="T15" fmla="*/ 12 h 18"/>
                    <a:gd name="T16" fmla="*/ 6 w 18"/>
                    <a:gd name="T17" fmla="*/ 12 h 18"/>
                    <a:gd name="T18" fmla="*/ 12 w 18"/>
                    <a:gd name="T19" fmla="*/ 18 h 18"/>
                    <a:gd name="T20" fmla="*/ 12 w 18"/>
                    <a:gd name="T21" fmla="*/ 12 h 18"/>
                    <a:gd name="T22" fmla="*/ 18 w 18"/>
                    <a:gd name="T23" fmla="*/ 12 h 18"/>
                    <a:gd name="T24" fmla="*/ 18 w 18"/>
                    <a:gd name="T25" fmla="*/ 12 h 18"/>
                    <a:gd name="T26" fmla="*/ 18 w 18"/>
                    <a:gd name="T27" fmla="*/ 6 h 18"/>
                    <a:gd name="T28" fmla="*/ 18 w 18"/>
                    <a:gd name="T29" fmla="*/ 6 h 18"/>
                    <a:gd name="T30" fmla="*/ 12 w 18"/>
                    <a:gd name="T31" fmla="*/ 0 h 18"/>
                    <a:gd name="T32" fmla="*/ 12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0"/>
                      </a:moveTo>
                      <a:lnTo>
                        <a:pt x="6" y="0"/>
                      </a:lnTo>
                      <a:lnTo>
                        <a:pt x="0" y="6"/>
                      </a:lnTo>
                      <a:lnTo>
                        <a:pt x="0" y="12"/>
                      </a:lnTo>
                      <a:lnTo>
                        <a:pt x="6" y="12"/>
                      </a:lnTo>
                      <a:lnTo>
                        <a:pt x="12" y="18"/>
                      </a:lnTo>
                      <a:lnTo>
                        <a:pt x="12" y="12"/>
                      </a:lnTo>
                      <a:lnTo>
                        <a:pt x="18" y="12"/>
                      </a:lnTo>
                      <a:lnTo>
                        <a:pt x="18" y="6"/>
                      </a:lnTo>
                      <a:lnTo>
                        <a:pt x="12" y="0"/>
                      </a:lnTo>
                      <a:close/>
                    </a:path>
                  </a:pathLst>
                </a:custGeom>
                <a:solidFill>
                  <a:srgbClr val="FFFF4B"/>
                </a:solidFill>
                <a:ln w="9525">
                  <a:noFill/>
                  <a:round/>
                  <a:headEnd/>
                  <a:tailEnd/>
                </a:ln>
              </p:spPr>
              <p:txBody>
                <a:bodyPr tIns="91440" bIns="91440"/>
                <a:lstStyle/>
                <a:p>
                  <a:endParaRPr lang="en-US"/>
                </a:p>
              </p:txBody>
            </p:sp>
            <p:sp>
              <p:nvSpPr>
                <p:cNvPr id="12801" name="Freeform 1049"/>
                <p:cNvSpPr>
                  <a:spLocks/>
                </p:cNvSpPr>
                <p:nvPr/>
              </p:nvSpPr>
              <p:spPr bwMode="auto">
                <a:xfrm>
                  <a:off x="4034" y="1571"/>
                  <a:ext cx="18" cy="18"/>
                </a:xfrm>
                <a:custGeom>
                  <a:avLst/>
                  <a:gdLst>
                    <a:gd name="T0" fmla="*/ 12 w 18"/>
                    <a:gd name="T1" fmla="*/ 0 h 18"/>
                    <a:gd name="T2" fmla="*/ 6 w 18"/>
                    <a:gd name="T3" fmla="*/ 0 h 18"/>
                    <a:gd name="T4" fmla="*/ 6 w 18"/>
                    <a:gd name="T5" fmla="*/ 0 h 18"/>
                    <a:gd name="T6" fmla="*/ 0 w 18"/>
                    <a:gd name="T7" fmla="*/ 6 h 18"/>
                    <a:gd name="T8" fmla="*/ 0 w 18"/>
                    <a:gd name="T9" fmla="*/ 6 h 18"/>
                    <a:gd name="T10" fmla="*/ 0 w 18"/>
                    <a:gd name="T11" fmla="*/ 12 h 18"/>
                    <a:gd name="T12" fmla="*/ 6 w 18"/>
                    <a:gd name="T13" fmla="*/ 12 h 18"/>
                    <a:gd name="T14" fmla="*/ 6 w 18"/>
                    <a:gd name="T15" fmla="*/ 12 h 18"/>
                    <a:gd name="T16" fmla="*/ 6 w 18"/>
                    <a:gd name="T17" fmla="*/ 12 h 18"/>
                    <a:gd name="T18" fmla="*/ 12 w 18"/>
                    <a:gd name="T19" fmla="*/ 18 h 18"/>
                    <a:gd name="T20" fmla="*/ 12 w 18"/>
                    <a:gd name="T21" fmla="*/ 12 h 18"/>
                    <a:gd name="T22" fmla="*/ 18 w 18"/>
                    <a:gd name="T23" fmla="*/ 12 h 18"/>
                    <a:gd name="T24" fmla="*/ 18 w 18"/>
                    <a:gd name="T25" fmla="*/ 12 h 18"/>
                    <a:gd name="T26" fmla="*/ 18 w 18"/>
                    <a:gd name="T27" fmla="*/ 6 h 18"/>
                    <a:gd name="T28" fmla="*/ 18 w 18"/>
                    <a:gd name="T29" fmla="*/ 6 h 18"/>
                    <a:gd name="T30" fmla="*/ 12 w 18"/>
                    <a:gd name="T31" fmla="*/ 0 h 18"/>
                    <a:gd name="T32" fmla="*/ 12 w 18"/>
                    <a:gd name="T33" fmla="*/ 0 h 18"/>
                    <a:gd name="T34" fmla="*/ 12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0"/>
                      </a:moveTo>
                      <a:lnTo>
                        <a:pt x="6" y="0"/>
                      </a:lnTo>
                      <a:lnTo>
                        <a:pt x="0" y="6"/>
                      </a:lnTo>
                      <a:lnTo>
                        <a:pt x="0" y="12"/>
                      </a:lnTo>
                      <a:lnTo>
                        <a:pt x="6" y="12"/>
                      </a:lnTo>
                      <a:lnTo>
                        <a:pt x="12" y="18"/>
                      </a:lnTo>
                      <a:lnTo>
                        <a:pt x="12" y="12"/>
                      </a:lnTo>
                      <a:lnTo>
                        <a:pt x="18" y="12"/>
                      </a:lnTo>
                      <a:lnTo>
                        <a:pt x="18" y="6"/>
                      </a:lnTo>
                      <a:lnTo>
                        <a:pt x="12" y="0"/>
                      </a:lnTo>
                    </a:path>
                  </a:pathLst>
                </a:custGeom>
                <a:noFill/>
                <a:ln w="9525">
                  <a:solidFill>
                    <a:srgbClr val="000000"/>
                  </a:solidFill>
                  <a:round/>
                  <a:headEnd/>
                  <a:tailEnd/>
                </a:ln>
              </p:spPr>
              <p:txBody>
                <a:bodyPr tIns="91440" bIns="91440"/>
                <a:lstStyle/>
                <a:p>
                  <a:endParaRPr lang="en-US"/>
                </a:p>
              </p:txBody>
            </p:sp>
            <p:sp>
              <p:nvSpPr>
                <p:cNvPr id="12802" name="Freeform 1050"/>
                <p:cNvSpPr>
                  <a:spLocks/>
                </p:cNvSpPr>
                <p:nvPr/>
              </p:nvSpPr>
              <p:spPr bwMode="auto">
                <a:xfrm>
                  <a:off x="4040" y="1559"/>
                  <a:ext cx="18" cy="12"/>
                </a:xfrm>
                <a:custGeom>
                  <a:avLst/>
                  <a:gdLst>
                    <a:gd name="T0" fmla="*/ 12 w 18"/>
                    <a:gd name="T1" fmla="*/ 0 h 12"/>
                    <a:gd name="T2" fmla="*/ 6 w 18"/>
                    <a:gd name="T3" fmla="*/ 0 h 12"/>
                    <a:gd name="T4" fmla="*/ 6 w 18"/>
                    <a:gd name="T5" fmla="*/ 0 h 12"/>
                    <a:gd name="T6" fmla="*/ 6 w 18"/>
                    <a:gd name="T7" fmla="*/ 6 h 12"/>
                    <a:gd name="T8" fmla="*/ 6 w 18"/>
                    <a:gd name="T9" fmla="*/ 6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2" y="0"/>
                      </a:moveTo>
                      <a:lnTo>
                        <a:pt x="6" y="0"/>
                      </a:lnTo>
                      <a:lnTo>
                        <a:pt x="6" y="6"/>
                      </a:lnTo>
                      <a:lnTo>
                        <a:pt x="0" y="6"/>
                      </a:lnTo>
                      <a:lnTo>
                        <a:pt x="6" y="12"/>
                      </a:lnTo>
                      <a:lnTo>
                        <a:pt x="12" y="12"/>
                      </a:lnTo>
                      <a:lnTo>
                        <a:pt x="18" y="6"/>
                      </a:lnTo>
                      <a:lnTo>
                        <a:pt x="18" y="0"/>
                      </a:lnTo>
                      <a:lnTo>
                        <a:pt x="12" y="0"/>
                      </a:lnTo>
                      <a:close/>
                    </a:path>
                  </a:pathLst>
                </a:custGeom>
                <a:solidFill>
                  <a:srgbClr val="FFFF4B"/>
                </a:solidFill>
                <a:ln w="9525">
                  <a:noFill/>
                  <a:round/>
                  <a:headEnd/>
                  <a:tailEnd/>
                </a:ln>
              </p:spPr>
              <p:txBody>
                <a:bodyPr tIns="91440" bIns="91440"/>
                <a:lstStyle/>
                <a:p>
                  <a:endParaRPr lang="en-US"/>
                </a:p>
              </p:txBody>
            </p:sp>
            <p:sp>
              <p:nvSpPr>
                <p:cNvPr id="12803" name="Freeform 1051"/>
                <p:cNvSpPr>
                  <a:spLocks/>
                </p:cNvSpPr>
                <p:nvPr/>
              </p:nvSpPr>
              <p:spPr bwMode="auto">
                <a:xfrm>
                  <a:off x="4040" y="1559"/>
                  <a:ext cx="18" cy="12"/>
                </a:xfrm>
                <a:custGeom>
                  <a:avLst/>
                  <a:gdLst>
                    <a:gd name="T0" fmla="*/ 12 w 18"/>
                    <a:gd name="T1" fmla="*/ 0 h 12"/>
                    <a:gd name="T2" fmla="*/ 6 w 18"/>
                    <a:gd name="T3" fmla="*/ 0 h 12"/>
                    <a:gd name="T4" fmla="*/ 6 w 18"/>
                    <a:gd name="T5" fmla="*/ 0 h 12"/>
                    <a:gd name="T6" fmla="*/ 6 w 18"/>
                    <a:gd name="T7" fmla="*/ 6 h 12"/>
                    <a:gd name="T8" fmla="*/ 6 w 18"/>
                    <a:gd name="T9" fmla="*/ 6 h 12"/>
                    <a:gd name="T10" fmla="*/ 0 w 18"/>
                    <a:gd name="T11" fmla="*/ 6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8 w 18"/>
                    <a:gd name="T27" fmla="*/ 6 h 12"/>
                    <a:gd name="T28" fmla="*/ 18 w 18"/>
                    <a:gd name="T29" fmla="*/ 0 h 12"/>
                    <a:gd name="T30" fmla="*/ 12 w 18"/>
                    <a:gd name="T31" fmla="*/ 0 h 12"/>
                    <a:gd name="T32" fmla="*/ 12 w 18"/>
                    <a:gd name="T33" fmla="*/ 0 h 12"/>
                    <a:gd name="T34" fmla="*/ 12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2" y="0"/>
                      </a:moveTo>
                      <a:lnTo>
                        <a:pt x="6" y="0"/>
                      </a:lnTo>
                      <a:lnTo>
                        <a:pt x="6" y="6"/>
                      </a:lnTo>
                      <a:lnTo>
                        <a:pt x="0" y="6"/>
                      </a:lnTo>
                      <a:lnTo>
                        <a:pt x="6" y="12"/>
                      </a:lnTo>
                      <a:lnTo>
                        <a:pt x="12" y="12"/>
                      </a:lnTo>
                      <a:lnTo>
                        <a:pt x="18" y="6"/>
                      </a:lnTo>
                      <a:lnTo>
                        <a:pt x="18" y="0"/>
                      </a:lnTo>
                      <a:lnTo>
                        <a:pt x="12" y="0"/>
                      </a:lnTo>
                    </a:path>
                  </a:pathLst>
                </a:custGeom>
                <a:noFill/>
                <a:ln w="9525">
                  <a:solidFill>
                    <a:srgbClr val="000000"/>
                  </a:solidFill>
                  <a:round/>
                  <a:headEnd/>
                  <a:tailEnd/>
                </a:ln>
              </p:spPr>
              <p:txBody>
                <a:bodyPr tIns="91440" bIns="91440"/>
                <a:lstStyle/>
                <a:p>
                  <a:endParaRPr lang="en-US"/>
                </a:p>
              </p:txBody>
            </p:sp>
            <p:sp>
              <p:nvSpPr>
                <p:cNvPr id="12804" name="Freeform 1052"/>
                <p:cNvSpPr>
                  <a:spLocks/>
                </p:cNvSpPr>
                <p:nvPr/>
              </p:nvSpPr>
              <p:spPr bwMode="auto">
                <a:xfrm>
                  <a:off x="4046" y="1541"/>
                  <a:ext cx="18" cy="18"/>
                </a:xfrm>
                <a:custGeom>
                  <a:avLst/>
                  <a:gdLst>
                    <a:gd name="T0" fmla="*/ 12 w 18"/>
                    <a:gd name="T1" fmla="*/ 0 h 18"/>
                    <a:gd name="T2" fmla="*/ 6 w 18"/>
                    <a:gd name="T3" fmla="*/ 0 h 18"/>
                    <a:gd name="T4" fmla="*/ 6 w 18"/>
                    <a:gd name="T5" fmla="*/ 6 h 18"/>
                    <a:gd name="T6" fmla="*/ 0 w 18"/>
                    <a:gd name="T7" fmla="*/ 6 h 18"/>
                    <a:gd name="T8" fmla="*/ 0 w 18"/>
                    <a:gd name="T9" fmla="*/ 6 h 18"/>
                    <a:gd name="T10" fmla="*/ 0 w 18"/>
                    <a:gd name="T11" fmla="*/ 12 h 18"/>
                    <a:gd name="T12" fmla="*/ 6 w 18"/>
                    <a:gd name="T13" fmla="*/ 12 h 18"/>
                    <a:gd name="T14" fmla="*/ 6 w 18"/>
                    <a:gd name="T15" fmla="*/ 18 h 18"/>
                    <a:gd name="T16" fmla="*/ 6 w 18"/>
                    <a:gd name="T17" fmla="*/ 18 h 18"/>
                    <a:gd name="T18" fmla="*/ 12 w 18"/>
                    <a:gd name="T19" fmla="*/ 18 h 18"/>
                    <a:gd name="T20" fmla="*/ 12 w 18"/>
                    <a:gd name="T21" fmla="*/ 12 h 18"/>
                    <a:gd name="T22" fmla="*/ 18 w 18"/>
                    <a:gd name="T23" fmla="*/ 12 h 18"/>
                    <a:gd name="T24" fmla="*/ 18 w 18"/>
                    <a:gd name="T25" fmla="*/ 12 h 18"/>
                    <a:gd name="T26" fmla="*/ 18 w 18"/>
                    <a:gd name="T27" fmla="*/ 6 h 18"/>
                    <a:gd name="T28" fmla="*/ 12 w 18"/>
                    <a:gd name="T29" fmla="*/ 6 h 18"/>
                    <a:gd name="T30" fmla="*/ 12 w 18"/>
                    <a:gd name="T31" fmla="*/ 0 h 18"/>
                    <a:gd name="T32" fmla="*/ 12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0"/>
                      </a:moveTo>
                      <a:lnTo>
                        <a:pt x="6" y="0"/>
                      </a:lnTo>
                      <a:lnTo>
                        <a:pt x="6" y="6"/>
                      </a:lnTo>
                      <a:lnTo>
                        <a:pt x="0" y="6"/>
                      </a:lnTo>
                      <a:lnTo>
                        <a:pt x="0" y="12"/>
                      </a:lnTo>
                      <a:lnTo>
                        <a:pt x="6" y="12"/>
                      </a:lnTo>
                      <a:lnTo>
                        <a:pt x="6" y="18"/>
                      </a:lnTo>
                      <a:lnTo>
                        <a:pt x="12" y="18"/>
                      </a:lnTo>
                      <a:lnTo>
                        <a:pt x="12" y="12"/>
                      </a:lnTo>
                      <a:lnTo>
                        <a:pt x="18" y="12"/>
                      </a:lnTo>
                      <a:lnTo>
                        <a:pt x="18" y="6"/>
                      </a:lnTo>
                      <a:lnTo>
                        <a:pt x="12" y="6"/>
                      </a:lnTo>
                      <a:lnTo>
                        <a:pt x="12" y="0"/>
                      </a:lnTo>
                      <a:close/>
                    </a:path>
                  </a:pathLst>
                </a:custGeom>
                <a:solidFill>
                  <a:srgbClr val="FFFF4B"/>
                </a:solidFill>
                <a:ln w="9525">
                  <a:noFill/>
                  <a:round/>
                  <a:headEnd/>
                  <a:tailEnd/>
                </a:ln>
              </p:spPr>
              <p:txBody>
                <a:bodyPr tIns="91440" bIns="91440"/>
                <a:lstStyle/>
                <a:p>
                  <a:endParaRPr lang="en-US"/>
                </a:p>
              </p:txBody>
            </p:sp>
            <p:sp>
              <p:nvSpPr>
                <p:cNvPr id="12805" name="Freeform 1053"/>
                <p:cNvSpPr>
                  <a:spLocks/>
                </p:cNvSpPr>
                <p:nvPr/>
              </p:nvSpPr>
              <p:spPr bwMode="auto">
                <a:xfrm>
                  <a:off x="4046" y="1541"/>
                  <a:ext cx="18" cy="18"/>
                </a:xfrm>
                <a:custGeom>
                  <a:avLst/>
                  <a:gdLst>
                    <a:gd name="T0" fmla="*/ 12 w 18"/>
                    <a:gd name="T1" fmla="*/ 0 h 18"/>
                    <a:gd name="T2" fmla="*/ 6 w 18"/>
                    <a:gd name="T3" fmla="*/ 0 h 18"/>
                    <a:gd name="T4" fmla="*/ 6 w 18"/>
                    <a:gd name="T5" fmla="*/ 6 h 18"/>
                    <a:gd name="T6" fmla="*/ 0 w 18"/>
                    <a:gd name="T7" fmla="*/ 6 h 18"/>
                    <a:gd name="T8" fmla="*/ 0 w 18"/>
                    <a:gd name="T9" fmla="*/ 6 h 18"/>
                    <a:gd name="T10" fmla="*/ 0 w 18"/>
                    <a:gd name="T11" fmla="*/ 12 h 18"/>
                    <a:gd name="T12" fmla="*/ 6 w 18"/>
                    <a:gd name="T13" fmla="*/ 12 h 18"/>
                    <a:gd name="T14" fmla="*/ 6 w 18"/>
                    <a:gd name="T15" fmla="*/ 18 h 18"/>
                    <a:gd name="T16" fmla="*/ 6 w 18"/>
                    <a:gd name="T17" fmla="*/ 18 h 18"/>
                    <a:gd name="T18" fmla="*/ 12 w 18"/>
                    <a:gd name="T19" fmla="*/ 18 h 18"/>
                    <a:gd name="T20" fmla="*/ 12 w 18"/>
                    <a:gd name="T21" fmla="*/ 12 h 18"/>
                    <a:gd name="T22" fmla="*/ 18 w 18"/>
                    <a:gd name="T23" fmla="*/ 12 h 18"/>
                    <a:gd name="T24" fmla="*/ 18 w 18"/>
                    <a:gd name="T25" fmla="*/ 12 h 18"/>
                    <a:gd name="T26" fmla="*/ 18 w 18"/>
                    <a:gd name="T27" fmla="*/ 6 h 18"/>
                    <a:gd name="T28" fmla="*/ 12 w 18"/>
                    <a:gd name="T29" fmla="*/ 6 h 18"/>
                    <a:gd name="T30" fmla="*/ 12 w 18"/>
                    <a:gd name="T31" fmla="*/ 0 h 18"/>
                    <a:gd name="T32" fmla="*/ 12 w 18"/>
                    <a:gd name="T33" fmla="*/ 0 h 18"/>
                    <a:gd name="T34" fmla="*/ 12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0"/>
                      </a:moveTo>
                      <a:lnTo>
                        <a:pt x="6" y="0"/>
                      </a:lnTo>
                      <a:lnTo>
                        <a:pt x="6" y="6"/>
                      </a:lnTo>
                      <a:lnTo>
                        <a:pt x="0" y="6"/>
                      </a:lnTo>
                      <a:lnTo>
                        <a:pt x="0" y="12"/>
                      </a:lnTo>
                      <a:lnTo>
                        <a:pt x="6" y="12"/>
                      </a:lnTo>
                      <a:lnTo>
                        <a:pt x="6" y="18"/>
                      </a:lnTo>
                      <a:lnTo>
                        <a:pt x="12" y="18"/>
                      </a:lnTo>
                      <a:lnTo>
                        <a:pt x="12" y="12"/>
                      </a:lnTo>
                      <a:lnTo>
                        <a:pt x="18" y="12"/>
                      </a:lnTo>
                      <a:lnTo>
                        <a:pt x="18" y="6"/>
                      </a:lnTo>
                      <a:lnTo>
                        <a:pt x="12" y="6"/>
                      </a:lnTo>
                      <a:lnTo>
                        <a:pt x="12" y="0"/>
                      </a:lnTo>
                    </a:path>
                  </a:pathLst>
                </a:custGeom>
                <a:noFill/>
                <a:ln w="9525">
                  <a:solidFill>
                    <a:srgbClr val="000000"/>
                  </a:solidFill>
                  <a:round/>
                  <a:headEnd/>
                  <a:tailEnd/>
                </a:ln>
              </p:spPr>
              <p:txBody>
                <a:bodyPr tIns="91440" bIns="91440"/>
                <a:lstStyle/>
                <a:p>
                  <a:endParaRPr lang="en-US"/>
                </a:p>
              </p:txBody>
            </p:sp>
            <p:sp>
              <p:nvSpPr>
                <p:cNvPr id="12806" name="Freeform 1054"/>
                <p:cNvSpPr>
                  <a:spLocks/>
                </p:cNvSpPr>
                <p:nvPr/>
              </p:nvSpPr>
              <p:spPr bwMode="auto">
                <a:xfrm>
                  <a:off x="4052" y="1529"/>
                  <a:ext cx="12" cy="12"/>
                </a:xfrm>
                <a:custGeom>
                  <a:avLst/>
                  <a:gdLst>
                    <a:gd name="T0" fmla="*/ 6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6" y="0"/>
                      </a:ln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807" name="Freeform 1055"/>
                <p:cNvSpPr>
                  <a:spLocks/>
                </p:cNvSpPr>
                <p:nvPr/>
              </p:nvSpPr>
              <p:spPr bwMode="auto">
                <a:xfrm>
                  <a:off x="4052" y="1529"/>
                  <a:ext cx="12" cy="12"/>
                </a:xfrm>
                <a:custGeom>
                  <a:avLst/>
                  <a:gdLst>
                    <a:gd name="T0" fmla="*/ 6 w 12"/>
                    <a:gd name="T1" fmla="*/ 0 h 12"/>
                    <a:gd name="T2" fmla="*/ 6 w 12"/>
                    <a:gd name="T3" fmla="*/ 0 h 12"/>
                    <a:gd name="T4" fmla="*/ 0 w 12"/>
                    <a:gd name="T5" fmla="*/ 0 h 12"/>
                    <a:gd name="T6" fmla="*/ 0 w 12"/>
                    <a:gd name="T7" fmla="*/ 6 h 12"/>
                    <a:gd name="T8" fmla="*/ 0 w 12"/>
                    <a:gd name="T9" fmla="*/ 6 h 12"/>
                    <a:gd name="T10" fmla="*/ 0 w 12"/>
                    <a:gd name="T11" fmla="*/ 6 h 12"/>
                    <a:gd name="T12" fmla="*/ 0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12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6" y="0"/>
                      </a:ln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808" name="Freeform 1056"/>
                <p:cNvSpPr>
                  <a:spLocks/>
                </p:cNvSpPr>
                <p:nvPr/>
              </p:nvSpPr>
              <p:spPr bwMode="auto">
                <a:xfrm>
                  <a:off x="4052" y="151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2 w 18"/>
                    <a:gd name="T27" fmla="*/ 6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6" y="0"/>
                      </a:lnTo>
                      <a:lnTo>
                        <a:pt x="0" y="6"/>
                      </a:lnTo>
                      <a:lnTo>
                        <a:pt x="0" y="12"/>
                      </a:lnTo>
                      <a:lnTo>
                        <a:pt x="6" y="12"/>
                      </a:lnTo>
                      <a:lnTo>
                        <a:pt x="12" y="12"/>
                      </a:lnTo>
                      <a:lnTo>
                        <a:pt x="18" y="6"/>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809" name="Freeform 1057"/>
                <p:cNvSpPr>
                  <a:spLocks/>
                </p:cNvSpPr>
                <p:nvPr/>
              </p:nvSpPr>
              <p:spPr bwMode="auto">
                <a:xfrm>
                  <a:off x="4052" y="1511"/>
                  <a:ext cx="18" cy="12"/>
                </a:xfrm>
                <a:custGeom>
                  <a:avLst/>
                  <a:gdLst>
                    <a:gd name="T0" fmla="*/ 6 w 18"/>
                    <a:gd name="T1" fmla="*/ 0 h 12"/>
                    <a:gd name="T2" fmla="*/ 6 w 18"/>
                    <a:gd name="T3" fmla="*/ 0 h 12"/>
                    <a:gd name="T4" fmla="*/ 0 w 18"/>
                    <a:gd name="T5" fmla="*/ 6 h 12"/>
                    <a:gd name="T6" fmla="*/ 0 w 18"/>
                    <a:gd name="T7" fmla="*/ 6 h 12"/>
                    <a:gd name="T8" fmla="*/ 0 w 18"/>
                    <a:gd name="T9" fmla="*/ 6 h 12"/>
                    <a:gd name="T10" fmla="*/ 0 w 18"/>
                    <a:gd name="T11" fmla="*/ 12 h 12"/>
                    <a:gd name="T12" fmla="*/ 6 w 18"/>
                    <a:gd name="T13" fmla="*/ 12 h 12"/>
                    <a:gd name="T14" fmla="*/ 6 w 18"/>
                    <a:gd name="T15" fmla="*/ 12 h 12"/>
                    <a:gd name="T16" fmla="*/ 6 w 18"/>
                    <a:gd name="T17" fmla="*/ 12 h 12"/>
                    <a:gd name="T18" fmla="*/ 12 w 18"/>
                    <a:gd name="T19" fmla="*/ 12 h 12"/>
                    <a:gd name="T20" fmla="*/ 12 w 18"/>
                    <a:gd name="T21" fmla="*/ 12 h 12"/>
                    <a:gd name="T22" fmla="*/ 18 w 18"/>
                    <a:gd name="T23" fmla="*/ 6 h 12"/>
                    <a:gd name="T24" fmla="*/ 18 w 18"/>
                    <a:gd name="T25" fmla="*/ 6 h 12"/>
                    <a:gd name="T26" fmla="*/ 12 w 18"/>
                    <a:gd name="T27" fmla="*/ 6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6" y="0"/>
                      </a:lnTo>
                      <a:lnTo>
                        <a:pt x="0" y="6"/>
                      </a:lnTo>
                      <a:lnTo>
                        <a:pt x="0" y="12"/>
                      </a:lnTo>
                      <a:lnTo>
                        <a:pt x="6" y="12"/>
                      </a:lnTo>
                      <a:lnTo>
                        <a:pt x="12" y="12"/>
                      </a:lnTo>
                      <a:lnTo>
                        <a:pt x="18" y="6"/>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810" name="Freeform 1058"/>
                <p:cNvSpPr>
                  <a:spLocks/>
                </p:cNvSpPr>
                <p:nvPr/>
              </p:nvSpPr>
              <p:spPr bwMode="auto">
                <a:xfrm>
                  <a:off x="4052" y="1493"/>
                  <a:ext cx="12" cy="18"/>
                </a:xfrm>
                <a:custGeom>
                  <a:avLst/>
                  <a:gdLst>
                    <a:gd name="T0" fmla="*/ 6 w 12"/>
                    <a:gd name="T1" fmla="*/ 0 h 18"/>
                    <a:gd name="T2" fmla="*/ 6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6" y="0"/>
                      </a:moveTo>
                      <a:lnTo>
                        <a:pt x="6" y="6"/>
                      </a:lnTo>
                      <a:lnTo>
                        <a:pt x="0" y="6"/>
                      </a:lnTo>
                      <a:lnTo>
                        <a:pt x="0" y="12"/>
                      </a:lnTo>
                      <a:lnTo>
                        <a:pt x="6" y="18"/>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811" name="Freeform 1059"/>
                <p:cNvSpPr>
                  <a:spLocks/>
                </p:cNvSpPr>
                <p:nvPr/>
              </p:nvSpPr>
              <p:spPr bwMode="auto">
                <a:xfrm>
                  <a:off x="4052" y="1493"/>
                  <a:ext cx="12" cy="18"/>
                </a:xfrm>
                <a:custGeom>
                  <a:avLst/>
                  <a:gdLst>
                    <a:gd name="T0" fmla="*/ 6 w 12"/>
                    <a:gd name="T1" fmla="*/ 0 h 18"/>
                    <a:gd name="T2" fmla="*/ 6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6 w 12"/>
                    <a:gd name="T15" fmla="*/ 18 h 18"/>
                    <a:gd name="T16" fmla="*/ 6 w 12"/>
                    <a:gd name="T17" fmla="*/ 18 h 18"/>
                    <a:gd name="T18" fmla="*/ 12 w 12"/>
                    <a:gd name="T19" fmla="*/ 12 h 18"/>
                    <a:gd name="T20" fmla="*/ 12 w 12"/>
                    <a:gd name="T21" fmla="*/ 12 h 18"/>
                    <a:gd name="T22" fmla="*/ 12 w 12"/>
                    <a:gd name="T23" fmla="*/ 6 h 18"/>
                    <a:gd name="T24" fmla="*/ 12 w 12"/>
                    <a:gd name="T25" fmla="*/ 6 h 18"/>
                    <a:gd name="T26" fmla="*/ 12 w 12"/>
                    <a:gd name="T27" fmla="*/ 6 h 18"/>
                    <a:gd name="T28" fmla="*/ 12 w 12"/>
                    <a:gd name="T29" fmla="*/ 0 h 18"/>
                    <a:gd name="T30" fmla="*/ 6 w 12"/>
                    <a:gd name="T31" fmla="*/ 0 h 18"/>
                    <a:gd name="T32" fmla="*/ 6 w 12"/>
                    <a:gd name="T33" fmla="*/ 0 h 18"/>
                    <a:gd name="T34" fmla="*/ 6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6" y="0"/>
                      </a:moveTo>
                      <a:lnTo>
                        <a:pt x="6" y="6"/>
                      </a:lnTo>
                      <a:lnTo>
                        <a:pt x="0" y="6"/>
                      </a:lnTo>
                      <a:lnTo>
                        <a:pt x="0" y="12"/>
                      </a:lnTo>
                      <a:lnTo>
                        <a:pt x="6" y="18"/>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812" name="Freeform 1060"/>
                <p:cNvSpPr>
                  <a:spLocks/>
                </p:cNvSpPr>
                <p:nvPr/>
              </p:nvSpPr>
              <p:spPr bwMode="auto">
                <a:xfrm>
                  <a:off x="4052" y="1481"/>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813" name="Freeform 1061"/>
                <p:cNvSpPr>
                  <a:spLocks/>
                </p:cNvSpPr>
                <p:nvPr/>
              </p:nvSpPr>
              <p:spPr bwMode="auto">
                <a:xfrm>
                  <a:off x="4052" y="1481"/>
                  <a:ext cx="12" cy="12"/>
                </a:xfrm>
                <a:custGeom>
                  <a:avLst/>
                  <a:gdLst>
                    <a:gd name="T0" fmla="*/ 6 w 12"/>
                    <a:gd name="T1" fmla="*/ 0 h 12"/>
                    <a:gd name="T2" fmla="*/ 0 w 12"/>
                    <a:gd name="T3" fmla="*/ 0 h 12"/>
                    <a:gd name="T4" fmla="*/ 0 w 12"/>
                    <a:gd name="T5" fmla="*/ 0 h 12"/>
                    <a:gd name="T6" fmla="*/ 0 w 12"/>
                    <a:gd name="T7" fmla="*/ 6 h 12"/>
                    <a:gd name="T8" fmla="*/ 0 w 12"/>
                    <a:gd name="T9" fmla="*/ 6 h 12"/>
                    <a:gd name="T10" fmla="*/ 0 w 12"/>
                    <a:gd name="T11" fmla="*/ 12 h 12"/>
                    <a:gd name="T12" fmla="*/ 6 w 12"/>
                    <a:gd name="T13" fmla="*/ 12 h 12"/>
                    <a:gd name="T14" fmla="*/ 6 w 12"/>
                    <a:gd name="T15" fmla="*/ 12 h 12"/>
                    <a:gd name="T16" fmla="*/ 6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814" name="Freeform 1062"/>
                <p:cNvSpPr>
                  <a:spLocks/>
                </p:cNvSpPr>
                <p:nvPr/>
              </p:nvSpPr>
              <p:spPr bwMode="auto">
                <a:xfrm>
                  <a:off x="4046" y="1463"/>
                  <a:ext cx="12" cy="12"/>
                </a:xfrm>
                <a:custGeom>
                  <a:avLst/>
                  <a:gdLst>
                    <a:gd name="T0" fmla="*/ 6 w 12"/>
                    <a:gd name="T1" fmla="*/ 0 h 12"/>
                    <a:gd name="T2" fmla="*/ 0 w 12"/>
                    <a:gd name="T3" fmla="*/ 0 h 12"/>
                    <a:gd name="T4" fmla="*/ 0 w 12"/>
                    <a:gd name="T5" fmla="*/ 6 h 12"/>
                    <a:gd name="T6" fmla="*/ 0 w 12"/>
                    <a:gd name="T7" fmla="*/ 12 h 12"/>
                    <a:gd name="T8" fmla="*/ 0 w 12"/>
                    <a:gd name="T9" fmla="*/ 12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0" y="12"/>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815" name="Freeform 1063"/>
                <p:cNvSpPr>
                  <a:spLocks/>
                </p:cNvSpPr>
                <p:nvPr/>
              </p:nvSpPr>
              <p:spPr bwMode="auto">
                <a:xfrm>
                  <a:off x="4046" y="1463"/>
                  <a:ext cx="12" cy="12"/>
                </a:xfrm>
                <a:custGeom>
                  <a:avLst/>
                  <a:gdLst>
                    <a:gd name="T0" fmla="*/ 6 w 12"/>
                    <a:gd name="T1" fmla="*/ 0 h 12"/>
                    <a:gd name="T2" fmla="*/ 0 w 12"/>
                    <a:gd name="T3" fmla="*/ 0 h 12"/>
                    <a:gd name="T4" fmla="*/ 0 w 12"/>
                    <a:gd name="T5" fmla="*/ 6 h 12"/>
                    <a:gd name="T6" fmla="*/ 0 w 12"/>
                    <a:gd name="T7" fmla="*/ 12 h 12"/>
                    <a:gd name="T8" fmla="*/ 0 w 12"/>
                    <a:gd name="T9" fmla="*/ 12 h 12"/>
                    <a:gd name="T10" fmla="*/ 0 w 12"/>
                    <a:gd name="T11" fmla="*/ 12 h 12"/>
                    <a:gd name="T12" fmla="*/ 6 w 12"/>
                    <a:gd name="T13" fmla="*/ 12 h 12"/>
                    <a:gd name="T14" fmla="*/ 12 w 12"/>
                    <a:gd name="T15" fmla="*/ 12 h 12"/>
                    <a:gd name="T16" fmla="*/ 12 w 12"/>
                    <a:gd name="T17" fmla="*/ 12 h 12"/>
                    <a:gd name="T18" fmla="*/ 12 w 12"/>
                    <a:gd name="T19" fmla="*/ 12 h 12"/>
                    <a:gd name="T20" fmla="*/ 12 w 12"/>
                    <a:gd name="T21" fmla="*/ 6 h 12"/>
                    <a:gd name="T22" fmla="*/ 12 w 12"/>
                    <a:gd name="T23" fmla="*/ 6 h 12"/>
                    <a:gd name="T24" fmla="*/ 12 w 12"/>
                    <a:gd name="T25" fmla="*/ 6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0" y="12"/>
                      </a:lnTo>
                      <a:lnTo>
                        <a:pt x="6" y="12"/>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816" name="Freeform 1064"/>
                <p:cNvSpPr>
                  <a:spLocks/>
                </p:cNvSpPr>
                <p:nvPr/>
              </p:nvSpPr>
              <p:spPr bwMode="auto">
                <a:xfrm>
                  <a:off x="4040" y="1451"/>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6 w 12"/>
                    <a:gd name="T31" fmla="*/ 0 h 12"/>
                    <a:gd name="T32" fmla="*/ 6 w 1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6" y="0"/>
                      </a:moveTo>
                      <a:lnTo>
                        <a:pt x="0" y="0"/>
                      </a:lnTo>
                      <a:lnTo>
                        <a:pt x="0" y="6"/>
                      </a:lnTo>
                      <a:lnTo>
                        <a:pt x="6" y="12"/>
                      </a:lnTo>
                      <a:lnTo>
                        <a:pt x="12" y="12"/>
                      </a:lnTo>
                      <a:lnTo>
                        <a:pt x="12"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817" name="Freeform 1065"/>
                <p:cNvSpPr>
                  <a:spLocks/>
                </p:cNvSpPr>
                <p:nvPr/>
              </p:nvSpPr>
              <p:spPr bwMode="auto">
                <a:xfrm>
                  <a:off x="4040" y="1451"/>
                  <a:ext cx="12" cy="12"/>
                </a:xfrm>
                <a:custGeom>
                  <a:avLst/>
                  <a:gdLst>
                    <a:gd name="T0" fmla="*/ 6 w 12"/>
                    <a:gd name="T1" fmla="*/ 0 h 12"/>
                    <a:gd name="T2" fmla="*/ 0 w 12"/>
                    <a:gd name="T3" fmla="*/ 0 h 12"/>
                    <a:gd name="T4" fmla="*/ 0 w 12"/>
                    <a:gd name="T5" fmla="*/ 6 h 12"/>
                    <a:gd name="T6" fmla="*/ 0 w 12"/>
                    <a:gd name="T7" fmla="*/ 6 h 12"/>
                    <a:gd name="T8" fmla="*/ 0 w 12"/>
                    <a:gd name="T9" fmla="*/ 6 h 12"/>
                    <a:gd name="T10" fmla="*/ 6 w 12"/>
                    <a:gd name="T11" fmla="*/ 12 h 12"/>
                    <a:gd name="T12" fmla="*/ 6 w 12"/>
                    <a:gd name="T13" fmla="*/ 12 h 12"/>
                    <a:gd name="T14" fmla="*/ 12 w 12"/>
                    <a:gd name="T15" fmla="*/ 12 h 12"/>
                    <a:gd name="T16" fmla="*/ 12 w 12"/>
                    <a:gd name="T17" fmla="*/ 12 h 12"/>
                    <a:gd name="T18" fmla="*/ 12 w 12"/>
                    <a:gd name="T19" fmla="*/ 6 h 12"/>
                    <a:gd name="T20" fmla="*/ 12 w 12"/>
                    <a:gd name="T21" fmla="*/ 6 h 12"/>
                    <a:gd name="T22" fmla="*/ 12 w 12"/>
                    <a:gd name="T23" fmla="*/ 0 h 12"/>
                    <a:gd name="T24" fmla="*/ 12 w 12"/>
                    <a:gd name="T25" fmla="*/ 0 h 12"/>
                    <a:gd name="T26" fmla="*/ 12 w 12"/>
                    <a:gd name="T27" fmla="*/ 0 h 12"/>
                    <a:gd name="T28" fmla="*/ 6 w 12"/>
                    <a:gd name="T29" fmla="*/ 0 h 12"/>
                    <a:gd name="T30" fmla="*/ 6 w 12"/>
                    <a:gd name="T31" fmla="*/ 0 h 12"/>
                    <a:gd name="T32" fmla="*/ 6 w 12"/>
                    <a:gd name="T33" fmla="*/ 0 h 12"/>
                    <a:gd name="T34" fmla="*/ 6 w 12"/>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6" y="0"/>
                      </a:moveTo>
                      <a:lnTo>
                        <a:pt x="0" y="0"/>
                      </a:lnTo>
                      <a:lnTo>
                        <a:pt x="0" y="6"/>
                      </a:lnTo>
                      <a:lnTo>
                        <a:pt x="6" y="12"/>
                      </a:lnTo>
                      <a:lnTo>
                        <a:pt x="12" y="12"/>
                      </a:lnTo>
                      <a:lnTo>
                        <a:pt x="12"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818" name="Freeform 1066"/>
                <p:cNvSpPr>
                  <a:spLocks/>
                </p:cNvSpPr>
                <p:nvPr/>
              </p:nvSpPr>
              <p:spPr bwMode="auto">
                <a:xfrm>
                  <a:off x="4034" y="1433"/>
                  <a:ext cx="12" cy="18"/>
                </a:xfrm>
                <a:custGeom>
                  <a:avLst/>
                  <a:gdLst>
                    <a:gd name="T0" fmla="*/ 0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0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6"/>
                      </a:lnTo>
                      <a:lnTo>
                        <a:pt x="0" y="12"/>
                      </a:lnTo>
                      <a:lnTo>
                        <a:pt x="6" y="18"/>
                      </a:lnTo>
                      <a:lnTo>
                        <a:pt x="12" y="12"/>
                      </a:lnTo>
                      <a:lnTo>
                        <a:pt x="12" y="6"/>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819" name="Freeform 1067"/>
                <p:cNvSpPr>
                  <a:spLocks/>
                </p:cNvSpPr>
                <p:nvPr/>
              </p:nvSpPr>
              <p:spPr bwMode="auto">
                <a:xfrm>
                  <a:off x="4034" y="1433"/>
                  <a:ext cx="12" cy="18"/>
                </a:xfrm>
                <a:custGeom>
                  <a:avLst/>
                  <a:gdLst>
                    <a:gd name="T0" fmla="*/ 0 w 12"/>
                    <a:gd name="T1" fmla="*/ 0 h 18"/>
                    <a:gd name="T2" fmla="*/ 0 w 12"/>
                    <a:gd name="T3" fmla="*/ 6 h 18"/>
                    <a:gd name="T4" fmla="*/ 0 w 12"/>
                    <a:gd name="T5" fmla="*/ 6 h 18"/>
                    <a:gd name="T6" fmla="*/ 0 w 12"/>
                    <a:gd name="T7" fmla="*/ 12 h 18"/>
                    <a:gd name="T8" fmla="*/ 0 w 12"/>
                    <a:gd name="T9" fmla="*/ 12 h 18"/>
                    <a:gd name="T10" fmla="*/ 0 w 12"/>
                    <a:gd name="T11" fmla="*/ 12 h 18"/>
                    <a:gd name="T12" fmla="*/ 6 w 12"/>
                    <a:gd name="T13" fmla="*/ 18 h 18"/>
                    <a:gd name="T14" fmla="*/ 12 w 12"/>
                    <a:gd name="T15" fmla="*/ 12 h 18"/>
                    <a:gd name="T16" fmla="*/ 12 w 12"/>
                    <a:gd name="T17" fmla="*/ 12 h 18"/>
                    <a:gd name="T18" fmla="*/ 12 w 12"/>
                    <a:gd name="T19" fmla="*/ 12 h 18"/>
                    <a:gd name="T20" fmla="*/ 12 w 12"/>
                    <a:gd name="T21" fmla="*/ 6 h 18"/>
                    <a:gd name="T22" fmla="*/ 12 w 12"/>
                    <a:gd name="T23" fmla="*/ 6 h 18"/>
                    <a:gd name="T24" fmla="*/ 12 w 12"/>
                    <a:gd name="T25" fmla="*/ 6 h 18"/>
                    <a:gd name="T26" fmla="*/ 6 w 12"/>
                    <a:gd name="T27" fmla="*/ 0 h 18"/>
                    <a:gd name="T28" fmla="*/ 6 w 12"/>
                    <a:gd name="T29" fmla="*/ 0 h 18"/>
                    <a:gd name="T30" fmla="*/ 0 w 12"/>
                    <a:gd name="T31" fmla="*/ 0 h 18"/>
                    <a:gd name="T32" fmla="*/ 0 w 12"/>
                    <a:gd name="T33" fmla="*/ 0 h 18"/>
                    <a:gd name="T34" fmla="*/ 0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0"/>
                      </a:moveTo>
                      <a:lnTo>
                        <a:pt x="0" y="6"/>
                      </a:lnTo>
                      <a:lnTo>
                        <a:pt x="0" y="12"/>
                      </a:lnTo>
                      <a:lnTo>
                        <a:pt x="6" y="18"/>
                      </a:lnTo>
                      <a:lnTo>
                        <a:pt x="12" y="12"/>
                      </a:lnTo>
                      <a:lnTo>
                        <a:pt x="12" y="6"/>
                      </a:lnTo>
                      <a:lnTo>
                        <a:pt x="6" y="0"/>
                      </a:lnTo>
                      <a:lnTo>
                        <a:pt x="0" y="0"/>
                      </a:lnTo>
                    </a:path>
                  </a:pathLst>
                </a:custGeom>
                <a:noFill/>
                <a:ln w="9525">
                  <a:solidFill>
                    <a:srgbClr val="000000"/>
                  </a:solidFill>
                  <a:round/>
                  <a:headEnd/>
                  <a:tailEnd/>
                </a:ln>
              </p:spPr>
              <p:txBody>
                <a:bodyPr tIns="91440" bIns="91440"/>
                <a:lstStyle/>
                <a:p>
                  <a:endParaRPr lang="en-US"/>
                </a:p>
              </p:txBody>
            </p:sp>
            <p:sp>
              <p:nvSpPr>
                <p:cNvPr id="12820" name="Freeform 1068"/>
                <p:cNvSpPr>
                  <a:spLocks/>
                </p:cNvSpPr>
                <p:nvPr/>
              </p:nvSpPr>
              <p:spPr bwMode="auto">
                <a:xfrm>
                  <a:off x="4022" y="1421"/>
                  <a:ext cx="18" cy="12"/>
                </a:xfrm>
                <a:custGeom>
                  <a:avLst/>
                  <a:gdLst>
                    <a:gd name="T0" fmla="*/ 6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0" y="12"/>
                      </a:lnTo>
                      <a:lnTo>
                        <a:pt x="6" y="12"/>
                      </a:lnTo>
                      <a:lnTo>
                        <a:pt x="12" y="12"/>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821" name="Freeform 1069"/>
                <p:cNvSpPr>
                  <a:spLocks/>
                </p:cNvSpPr>
                <p:nvPr/>
              </p:nvSpPr>
              <p:spPr bwMode="auto">
                <a:xfrm>
                  <a:off x="4022" y="1421"/>
                  <a:ext cx="18" cy="12"/>
                </a:xfrm>
                <a:custGeom>
                  <a:avLst/>
                  <a:gdLst>
                    <a:gd name="T0" fmla="*/ 6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0" y="12"/>
                      </a:lnTo>
                      <a:lnTo>
                        <a:pt x="6" y="12"/>
                      </a:lnTo>
                      <a:lnTo>
                        <a:pt x="12" y="12"/>
                      </a:lnTo>
                      <a:lnTo>
                        <a:pt x="18" y="12"/>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822" name="Freeform 1070"/>
                <p:cNvSpPr>
                  <a:spLocks/>
                </p:cNvSpPr>
                <p:nvPr/>
              </p:nvSpPr>
              <p:spPr bwMode="auto">
                <a:xfrm>
                  <a:off x="4010" y="140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823" name="Freeform 1071"/>
                <p:cNvSpPr>
                  <a:spLocks/>
                </p:cNvSpPr>
                <p:nvPr/>
              </p:nvSpPr>
              <p:spPr bwMode="auto">
                <a:xfrm>
                  <a:off x="4010" y="1409"/>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824" name="Freeform 1072"/>
                <p:cNvSpPr>
                  <a:spLocks/>
                </p:cNvSpPr>
                <p:nvPr/>
              </p:nvSpPr>
              <p:spPr bwMode="auto">
                <a:xfrm>
                  <a:off x="3998" y="139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6"/>
                      </a:moveTo>
                      <a:lnTo>
                        <a:pt x="0" y="6"/>
                      </a:lnTo>
                      <a:lnTo>
                        <a:pt x="0" y="12"/>
                      </a:lnTo>
                      <a:lnTo>
                        <a:pt x="6" y="12"/>
                      </a:lnTo>
                      <a:lnTo>
                        <a:pt x="12" y="12"/>
                      </a:lnTo>
                      <a:lnTo>
                        <a:pt x="18" y="12"/>
                      </a:lnTo>
                      <a:lnTo>
                        <a:pt x="18"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12825" name="Freeform 1073"/>
                <p:cNvSpPr>
                  <a:spLocks/>
                </p:cNvSpPr>
                <p:nvPr/>
              </p:nvSpPr>
              <p:spPr bwMode="auto">
                <a:xfrm>
                  <a:off x="3998" y="1397"/>
                  <a:ext cx="18" cy="12"/>
                </a:xfrm>
                <a:custGeom>
                  <a:avLst/>
                  <a:gdLst>
                    <a:gd name="T0" fmla="*/ 6 w 18"/>
                    <a:gd name="T1" fmla="*/ 6 h 12"/>
                    <a:gd name="T2" fmla="*/ 0 w 18"/>
                    <a:gd name="T3" fmla="*/ 6 h 12"/>
                    <a:gd name="T4" fmla="*/ 0 w 18"/>
                    <a:gd name="T5" fmla="*/ 12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6 w 18"/>
                    <a:gd name="T31" fmla="*/ 6 h 12"/>
                    <a:gd name="T32" fmla="*/ 6 w 18"/>
                    <a:gd name="T33" fmla="*/ 6 h 12"/>
                    <a:gd name="T34" fmla="*/ 6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6"/>
                      </a:moveTo>
                      <a:lnTo>
                        <a:pt x="0" y="6"/>
                      </a:lnTo>
                      <a:lnTo>
                        <a:pt x="0" y="12"/>
                      </a:lnTo>
                      <a:lnTo>
                        <a:pt x="6" y="12"/>
                      </a:lnTo>
                      <a:lnTo>
                        <a:pt x="12" y="12"/>
                      </a:lnTo>
                      <a:lnTo>
                        <a:pt x="18" y="12"/>
                      </a:lnTo>
                      <a:lnTo>
                        <a:pt x="18" y="6"/>
                      </a:lnTo>
                      <a:lnTo>
                        <a:pt x="12" y="0"/>
                      </a:lnTo>
                      <a:lnTo>
                        <a:pt x="6" y="0"/>
                      </a:lnTo>
                      <a:lnTo>
                        <a:pt x="6" y="6"/>
                      </a:lnTo>
                    </a:path>
                  </a:pathLst>
                </a:custGeom>
                <a:noFill/>
                <a:ln w="9525">
                  <a:solidFill>
                    <a:srgbClr val="000000"/>
                  </a:solidFill>
                  <a:round/>
                  <a:headEnd/>
                  <a:tailEnd/>
                </a:ln>
              </p:spPr>
              <p:txBody>
                <a:bodyPr tIns="91440" bIns="91440"/>
                <a:lstStyle/>
                <a:p>
                  <a:endParaRPr lang="en-US"/>
                </a:p>
              </p:txBody>
            </p:sp>
            <p:sp>
              <p:nvSpPr>
                <p:cNvPr id="12826" name="Freeform 1074"/>
                <p:cNvSpPr>
                  <a:spLocks/>
                </p:cNvSpPr>
                <p:nvPr/>
              </p:nvSpPr>
              <p:spPr bwMode="auto">
                <a:xfrm>
                  <a:off x="3986" y="138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12"/>
                      </a:lnTo>
                      <a:lnTo>
                        <a:pt x="12" y="6"/>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2827" name="Freeform 1075"/>
                <p:cNvSpPr>
                  <a:spLocks/>
                </p:cNvSpPr>
                <p:nvPr/>
              </p:nvSpPr>
              <p:spPr bwMode="auto">
                <a:xfrm>
                  <a:off x="3986" y="138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12"/>
                      </a:lnTo>
                      <a:lnTo>
                        <a:pt x="12" y="6"/>
                      </a:lnTo>
                      <a:lnTo>
                        <a:pt x="6"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2828" name="Freeform 1076"/>
                <p:cNvSpPr>
                  <a:spLocks/>
                </p:cNvSpPr>
                <p:nvPr/>
              </p:nvSpPr>
              <p:spPr bwMode="auto">
                <a:xfrm>
                  <a:off x="3974" y="137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12"/>
                      </a:lnTo>
                      <a:lnTo>
                        <a:pt x="12" y="6"/>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829" name="Freeform 1077"/>
                <p:cNvSpPr>
                  <a:spLocks/>
                </p:cNvSpPr>
                <p:nvPr/>
              </p:nvSpPr>
              <p:spPr bwMode="auto">
                <a:xfrm>
                  <a:off x="3974" y="1379"/>
                  <a:ext cx="12" cy="12"/>
                </a:xfrm>
                <a:custGeom>
                  <a:avLst/>
                  <a:gdLst>
                    <a:gd name="T0" fmla="*/ 0 w 12"/>
                    <a:gd name="T1" fmla="*/ 6 h 12"/>
                    <a:gd name="T2" fmla="*/ 0 w 12"/>
                    <a:gd name="T3" fmla="*/ 6 h 12"/>
                    <a:gd name="T4" fmla="*/ 0 w 12"/>
                    <a:gd name="T5" fmla="*/ 12 h 12"/>
                    <a:gd name="T6" fmla="*/ 0 w 12"/>
                    <a:gd name="T7" fmla="*/ 12 h 12"/>
                    <a:gd name="T8" fmla="*/ 0 w 12"/>
                    <a:gd name="T9" fmla="*/ 12 h 12"/>
                    <a:gd name="T10" fmla="*/ 6 w 12"/>
                    <a:gd name="T11" fmla="*/ 12 h 12"/>
                    <a:gd name="T12" fmla="*/ 12 w 12"/>
                    <a:gd name="T13" fmla="*/ 12 h 12"/>
                    <a:gd name="T14" fmla="*/ 12 w 12"/>
                    <a:gd name="T15" fmla="*/ 12 h 12"/>
                    <a:gd name="T16" fmla="*/ 12 w 12"/>
                    <a:gd name="T17" fmla="*/ 12 h 12"/>
                    <a:gd name="T18" fmla="*/ 12 w 12"/>
                    <a:gd name="T19" fmla="*/ 6 h 12"/>
                    <a:gd name="T20" fmla="*/ 12 w 12"/>
                    <a:gd name="T21" fmla="*/ 6 h 12"/>
                    <a:gd name="T22" fmla="*/ 6 w 12"/>
                    <a:gd name="T23" fmla="*/ 0 h 12"/>
                    <a:gd name="T24" fmla="*/ 6 w 12"/>
                    <a:gd name="T25" fmla="*/ 0 h 12"/>
                    <a:gd name="T26" fmla="*/ 6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12"/>
                      </a:lnTo>
                      <a:lnTo>
                        <a:pt x="12" y="6"/>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830" name="Freeform 1078"/>
                <p:cNvSpPr>
                  <a:spLocks/>
                </p:cNvSpPr>
                <p:nvPr/>
              </p:nvSpPr>
              <p:spPr bwMode="auto">
                <a:xfrm>
                  <a:off x="3956" y="137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0" y="6"/>
                      </a:lnTo>
                      <a:lnTo>
                        <a:pt x="0" y="12"/>
                      </a:lnTo>
                      <a:lnTo>
                        <a:pt x="6" y="12"/>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831" name="Freeform 1079"/>
                <p:cNvSpPr>
                  <a:spLocks/>
                </p:cNvSpPr>
                <p:nvPr/>
              </p:nvSpPr>
              <p:spPr bwMode="auto">
                <a:xfrm>
                  <a:off x="3956" y="1373"/>
                  <a:ext cx="18" cy="12"/>
                </a:xfrm>
                <a:custGeom>
                  <a:avLst/>
                  <a:gdLst>
                    <a:gd name="T0" fmla="*/ 0 w 18"/>
                    <a:gd name="T1" fmla="*/ 6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6 w 18"/>
                    <a:gd name="T29" fmla="*/ 0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0" y="6"/>
                      </a:lnTo>
                      <a:lnTo>
                        <a:pt x="0" y="12"/>
                      </a:lnTo>
                      <a:lnTo>
                        <a:pt x="6" y="12"/>
                      </a:lnTo>
                      <a:lnTo>
                        <a:pt x="12" y="12"/>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832" name="Freeform 1080"/>
                <p:cNvSpPr>
                  <a:spLocks/>
                </p:cNvSpPr>
                <p:nvPr/>
              </p:nvSpPr>
              <p:spPr bwMode="auto">
                <a:xfrm>
                  <a:off x="3938" y="136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12"/>
                      </a:lnTo>
                      <a:lnTo>
                        <a:pt x="18" y="6"/>
                      </a:lnTo>
                      <a:lnTo>
                        <a:pt x="18" y="0"/>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2833" name="Freeform 1081"/>
                <p:cNvSpPr>
                  <a:spLocks/>
                </p:cNvSpPr>
                <p:nvPr/>
              </p:nvSpPr>
              <p:spPr bwMode="auto">
                <a:xfrm>
                  <a:off x="3938" y="1367"/>
                  <a:ext cx="18" cy="12"/>
                </a:xfrm>
                <a:custGeom>
                  <a:avLst/>
                  <a:gdLst>
                    <a:gd name="T0" fmla="*/ 0 w 18"/>
                    <a:gd name="T1" fmla="*/ 6 h 12"/>
                    <a:gd name="T2" fmla="*/ 6 w 18"/>
                    <a:gd name="T3" fmla="*/ 12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6 w 18"/>
                    <a:gd name="T27" fmla="*/ 0 h 12"/>
                    <a:gd name="T28" fmla="*/ 6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12"/>
                      </a:lnTo>
                      <a:lnTo>
                        <a:pt x="18" y="6"/>
                      </a:lnTo>
                      <a:lnTo>
                        <a:pt x="18" y="0"/>
                      </a:lnTo>
                      <a:lnTo>
                        <a:pt x="12" y="0"/>
                      </a:lnTo>
                      <a:lnTo>
                        <a:pt x="6"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2834" name="Freeform 1082"/>
                <p:cNvSpPr>
                  <a:spLocks/>
                </p:cNvSpPr>
                <p:nvPr/>
              </p:nvSpPr>
              <p:spPr bwMode="auto">
                <a:xfrm>
                  <a:off x="3926" y="136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0" y="6"/>
                      </a:moveTo>
                      <a:lnTo>
                        <a:pt x="0" y="6"/>
                      </a:lnTo>
                      <a:lnTo>
                        <a:pt x="0" y="12"/>
                      </a:lnTo>
                      <a:lnTo>
                        <a:pt x="6"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835" name="Freeform 1083"/>
                <p:cNvSpPr>
                  <a:spLocks/>
                </p:cNvSpPr>
                <p:nvPr/>
              </p:nvSpPr>
              <p:spPr bwMode="auto">
                <a:xfrm>
                  <a:off x="3926" y="1367"/>
                  <a:ext cx="12" cy="12"/>
                </a:xfrm>
                <a:custGeom>
                  <a:avLst/>
                  <a:gdLst>
                    <a:gd name="T0" fmla="*/ 0 w 12"/>
                    <a:gd name="T1" fmla="*/ 6 h 12"/>
                    <a:gd name="T2" fmla="*/ 0 w 12"/>
                    <a:gd name="T3" fmla="*/ 6 h 12"/>
                    <a:gd name="T4" fmla="*/ 0 w 12"/>
                    <a:gd name="T5" fmla="*/ 12 h 12"/>
                    <a:gd name="T6" fmla="*/ 6 w 12"/>
                    <a:gd name="T7" fmla="*/ 12 h 12"/>
                    <a:gd name="T8" fmla="*/ 6 w 12"/>
                    <a:gd name="T9" fmla="*/ 12 h 12"/>
                    <a:gd name="T10" fmla="*/ 6 w 12"/>
                    <a:gd name="T11" fmla="*/ 12 h 12"/>
                    <a:gd name="T12" fmla="*/ 12 w 12"/>
                    <a:gd name="T13" fmla="*/ 6 h 12"/>
                    <a:gd name="T14" fmla="*/ 12 w 12"/>
                    <a:gd name="T15" fmla="*/ 6 h 12"/>
                    <a:gd name="T16" fmla="*/ 12 w 12"/>
                    <a:gd name="T17" fmla="*/ 6 h 12"/>
                    <a:gd name="T18" fmla="*/ 12 w 12"/>
                    <a:gd name="T19" fmla="*/ 0 h 12"/>
                    <a:gd name="T20" fmla="*/ 12 w 12"/>
                    <a:gd name="T21" fmla="*/ 0 h 12"/>
                    <a:gd name="T22" fmla="*/ 6 w 12"/>
                    <a:gd name="T23" fmla="*/ 0 h 12"/>
                    <a:gd name="T24" fmla="*/ 6 w 12"/>
                    <a:gd name="T25" fmla="*/ 0 h 12"/>
                    <a:gd name="T26" fmla="*/ 0 w 12"/>
                    <a:gd name="T27" fmla="*/ 0 h 12"/>
                    <a:gd name="T28" fmla="*/ 0 w 12"/>
                    <a:gd name="T29" fmla="*/ 0 h 12"/>
                    <a:gd name="T30" fmla="*/ 0 w 12"/>
                    <a:gd name="T31" fmla="*/ 6 h 12"/>
                    <a:gd name="T32" fmla="*/ 0 w 12"/>
                    <a:gd name="T33" fmla="*/ 6 h 12"/>
                    <a:gd name="T34" fmla="*/ 0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0" y="6"/>
                      </a:moveTo>
                      <a:lnTo>
                        <a:pt x="0" y="6"/>
                      </a:lnTo>
                      <a:lnTo>
                        <a:pt x="0" y="12"/>
                      </a:lnTo>
                      <a:lnTo>
                        <a:pt x="6"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836" name="Freeform 1084"/>
                <p:cNvSpPr>
                  <a:spLocks/>
                </p:cNvSpPr>
                <p:nvPr/>
              </p:nvSpPr>
              <p:spPr bwMode="auto">
                <a:xfrm>
                  <a:off x="3908" y="1361"/>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2"/>
                      </a:lnTo>
                      <a:lnTo>
                        <a:pt x="6" y="18"/>
                      </a:lnTo>
                      <a:lnTo>
                        <a:pt x="12" y="18"/>
                      </a:lnTo>
                      <a:lnTo>
                        <a:pt x="12" y="12"/>
                      </a:lnTo>
                      <a:lnTo>
                        <a:pt x="12" y="6"/>
                      </a:lnTo>
                      <a:lnTo>
                        <a:pt x="6" y="0"/>
                      </a:lnTo>
                      <a:lnTo>
                        <a:pt x="6" y="6"/>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2837" name="Freeform 1085"/>
                <p:cNvSpPr>
                  <a:spLocks/>
                </p:cNvSpPr>
                <p:nvPr/>
              </p:nvSpPr>
              <p:spPr bwMode="auto">
                <a:xfrm>
                  <a:off x="3908" y="1361"/>
                  <a:ext cx="12" cy="18"/>
                </a:xfrm>
                <a:custGeom>
                  <a:avLst/>
                  <a:gdLst>
                    <a:gd name="T0" fmla="*/ 0 w 12"/>
                    <a:gd name="T1" fmla="*/ 12 h 18"/>
                    <a:gd name="T2" fmla="*/ 0 w 12"/>
                    <a:gd name="T3" fmla="*/ 12 h 18"/>
                    <a:gd name="T4" fmla="*/ 6 w 12"/>
                    <a:gd name="T5" fmla="*/ 18 h 18"/>
                    <a:gd name="T6" fmla="*/ 6 w 12"/>
                    <a:gd name="T7" fmla="*/ 18 h 18"/>
                    <a:gd name="T8" fmla="*/ 6 w 12"/>
                    <a:gd name="T9" fmla="*/ 18 h 18"/>
                    <a:gd name="T10" fmla="*/ 12 w 12"/>
                    <a:gd name="T11" fmla="*/ 18 h 18"/>
                    <a:gd name="T12" fmla="*/ 12 w 12"/>
                    <a:gd name="T13" fmla="*/ 12 h 18"/>
                    <a:gd name="T14" fmla="*/ 12 w 12"/>
                    <a:gd name="T15" fmla="*/ 12 h 18"/>
                    <a:gd name="T16" fmla="*/ 12 w 12"/>
                    <a:gd name="T17" fmla="*/ 12 h 18"/>
                    <a:gd name="T18" fmla="*/ 12 w 12"/>
                    <a:gd name="T19" fmla="*/ 6 h 18"/>
                    <a:gd name="T20" fmla="*/ 12 w 12"/>
                    <a:gd name="T21" fmla="*/ 6 h 18"/>
                    <a:gd name="T22" fmla="*/ 6 w 12"/>
                    <a:gd name="T23" fmla="*/ 0 h 18"/>
                    <a:gd name="T24" fmla="*/ 6 w 12"/>
                    <a:gd name="T25" fmla="*/ 0 h 18"/>
                    <a:gd name="T26" fmla="*/ 6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2"/>
                      </a:lnTo>
                      <a:lnTo>
                        <a:pt x="6" y="18"/>
                      </a:lnTo>
                      <a:lnTo>
                        <a:pt x="12" y="18"/>
                      </a:lnTo>
                      <a:lnTo>
                        <a:pt x="12" y="12"/>
                      </a:lnTo>
                      <a:lnTo>
                        <a:pt x="12" y="6"/>
                      </a:lnTo>
                      <a:lnTo>
                        <a:pt x="6" y="0"/>
                      </a:lnTo>
                      <a:lnTo>
                        <a:pt x="6" y="6"/>
                      </a:lnTo>
                      <a:lnTo>
                        <a:pt x="0" y="6"/>
                      </a:lnTo>
                      <a:lnTo>
                        <a:pt x="0" y="12"/>
                      </a:lnTo>
                    </a:path>
                  </a:pathLst>
                </a:custGeom>
                <a:noFill/>
                <a:ln w="9525">
                  <a:solidFill>
                    <a:srgbClr val="000000"/>
                  </a:solidFill>
                  <a:round/>
                  <a:headEnd/>
                  <a:tailEnd/>
                </a:ln>
              </p:spPr>
              <p:txBody>
                <a:bodyPr tIns="91440" bIns="91440"/>
                <a:lstStyle/>
                <a:p>
                  <a:endParaRPr lang="en-US"/>
                </a:p>
              </p:txBody>
            </p:sp>
            <p:sp>
              <p:nvSpPr>
                <p:cNvPr id="12838" name="Freeform 1086"/>
                <p:cNvSpPr>
                  <a:spLocks/>
                </p:cNvSpPr>
                <p:nvPr/>
              </p:nvSpPr>
              <p:spPr bwMode="auto">
                <a:xfrm>
                  <a:off x="3890" y="1361"/>
                  <a:ext cx="18" cy="18"/>
                </a:xfrm>
                <a:custGeom>
                  <a:avLst/>
                  <a:gdLst>
                    <a:gd name="T0" fmla="*/ 0 w 18"/>
                    <a:gd name="T1" fmla="*/ 12 h 18"/>
                    <a:gd name="T2" fmla="*/ 0 w 18"/>
                    <a:gd name="T3" fmla="*/ 12 h 18"/>
                    <a:gd name="T4" fmla="*/ 6 w 18"/>
                    <a:gd name="T5" fmla="*/ 18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2 w 18"/>
                    <a:gd name="T19" fmla="*/ 6 h 18"/>
                    <a:gd name="T20" fmla="*/ 12 w 18"/>
                    <a:gd name="T21" fmla="*/ 6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12"/>
                      </a:lnTo>
                      <a:lnTo>
                        <a:pt x="6" y="18"/>
                      </a:lnTo>
                      <a:lnTo>
                        <a:pt x="12" y="18"/>
                      </a:lnTo>
                      <a:lnTo>
                        <a:pt x="12" y="12"/>
                      </a:lnTo>
                      <a:lnTo>
                        <a:pt x="18" y="6"/>
                      </a:lnTo>
                      <a:lnTo>
                        <a:pt x="12" y="6"/>
                      </a:lnTo>
                      <a:lnTo>
                        <a:pt x="6" y="0"/>
                      </a:lnTo>
                      <a:lnTo>
                        <a:pt x="6" y="6"/>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2839" name="Freeform 1087"/>
                <p:cNvSpPr>
                  <a:spLocks/>
                </p:cNvSpPr>
                <p:nvPr/>
              </p:nvSpPr>
              <p:spPr bwMode="auto">
                <a:xfrm>
                  <a:off x="3890" y="1361"/>
                  <a:ext cx="18" cy="18"/>
                </a:xfrm>
                <a:custGeom>
                  <a:avLst/>
                  <a:gdLst>
                    <a:gd name="T0" fmla="*/ 0 w 18"/>
                    <a:gd name="T1" fmla="*/ 12 h 18"/>
                    <a:gd name="T2" fmla="*/ 0 w 18"/>
                    <a:gd name="T3" fmla="*/ 12 h 18"/>
                    <a:gd name="T4" fmla="*/ 6 w 18"/>
                    <a:gd name="T5" fmla="*/ 18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2 w 18"/>
                    <a:gd name="T19" fmla="*/ 6 h 18"/>
                    <a:gd name="T20" fmla="*/ 12 w 18"/>
                    <a:gd name="T21" fmla="*/ 6 h 18"/>
                    <a:gd name="T22" fmla="*/ 6 w 18"/>
                    <a:gd name="T23" fmla="*/ 0 h 18"/>
                    <a:gd name="T24" fmla="*/ 6 w 18"/>
                    <a:gd name="T25" fmla="*/ 0 h 18"/>
                    <a:gd name="T26" fmla="*/ 6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0" y="12"/>
                      </a:lnTo>
                      <a:lnTo>
                        <a:pt x="6" y="18"/>
                      </a:lnTo>
                      <a:lnTo>
                        <a:pt x="12" y="18"/>
                      </a:lnTo>
                      <a:lnTo>
                        <a:pt x="12" y="12"/>
                      </a:lnTo>
                      <a:lnTo>
                        <a:pt x="18" y="6"/>
                      </a:lnTo>
                      <a:lnTo>
                        <a:pt x="12" y="6"/>
                      </a:lnTo>
                      <a:lnTo>
                        <a:pt x="6" y="0"/>
                      </a:lnTo>
                      <a:lnTo>
                        <a:pt x="6" y="6"/>
                      </a:lnTo>
                      <a:lnTo>
                        <a:pt x="0" y="6"/>
                      </a:lnTo>
                      <a:lnTo>
                        <a:pt x="0" y="12"/>
                      </a:lnTo>
                    </a:path>
                  </a:pathLst>
                </a:custGeom>
                <a:noFill/>
                <a:ln w="9525">
                  <a:solidFill>
                    <a:srgbClr val="000000"/>
                  </a:solidFill>
                  <a:round/>
                  <a:headEnd/>
                  <a:tailEnd/>
                </a:ln>
              </p:spPr>
              <p:txBody>
                <a:bodyPr tIns="91440" bIns="91440"/>
                <a:lstStyle/>
                <a:p>
                  <a:endParaRPr lang="en-US"/>
                </a:p>
              </p:txBody>
            </p:sp>
            <p:sp>
              <p:nvSpPr>
                <p:cNvPr id="12840" name="Freeform 1088"/>
                <p:cNvSpPr>
                  <a:spLocks/>
                </p:cNvSpPr>
                <p:nvPr/>
              </p:nvSpPr>
              <p:spPr bwMode="auto">
                <a:xfrm>
                  <a:off x="3872" y="13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6"/>
                      </a:moveTo>
                      <a:lnTo>
                        <a:pt x="6" y="12"/>
                      </a:lnTo>
                      <a:lnTo>
                        <a:pt x="12"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841" name="Freeform 1089"/>
                <p:cNvSpPr>
                  <a:spLocks/>
                </p:cNvSpPr>
                <p:nvPr/>
              </p:nvSpPr>
              <p:spPr bwMode="auto">
                <a:xfrm>
                  <a:off x="3872" y="1367"/>
                  <a:ext cx="18" cy="12"/>
                </a:xfrm>
                <a:custGeom>
                  <a:avLst/>
                  <a:gdLst>
                    <a:gd name="T0" fmla="*/ 0 w 18"/>
                    <a:gd name="T1" fmla="*/ 6 h 12"/>
                    <a:gd name="T2" fmla="*/ 6 w 18"/>
                    <a:gd name="T3" fmla="*/ 12 h 12"/>
                    <a:gd name="T4" fmla="*/ 6 w 18"/>
                    <a:gd name="T5" fmla="*/ 12 h 12"/>
                    <a:gd name="T6" fmla="*/ 12 w 18"/>
                    <a:gd name="T7" fmla="*/ 12 h 12"/>
                    <a:gd name="T8" fmla="*/ 12 w 18"/>
                    <a:gd name="T9" fmla="*/ 12 h 12"/>
                    <a:gd name="T10" fmla="*/ 12 w 18"/>
                    <a:gd name="T11" fmla="*/ 12 h 12"/>
                    <a:gd name="T12" fmla="*/ 18 w 18"/>
                    <a:gd name="T13" fmla="*/ 6 h 12"/>
                    <a:gd name="T14" fmla="*/ 18 w 18"/>
                    <a:gd name="T15" fmla="*/ 6 h 12"/>
                    <a:gd name="T16" fmla="*/ 18 w 18"/>
                    <a:gd name="T17" fmla="*/ 6 h 12"/>
                    <a:gd name="T18" fmla="*/ 12 w 18"/>
                    <a:gd name="T19" fmla="*/ 0 h 12"/>
                    <a:gd name="T20" fmla="*/ 12 w 18"/>
                    <a:gd name="T21" fmla="*/ 0 h 12"/>
                    <a:gd name="T22" fmla="*/ 6 w 18"/>
                    <a:gd name="T23" fmla="*/ 0 h 12"/>
                    <a:gd name="T24" fmla="*/ 6 w 18"/>
                    <a:gd name="T25" fmla="*/ 0 h 12"/>
                    <a:gd name="T26" fmla="*/ 6 w 18"/>
                    <a:gd name="T27" fmla="*/ 0 h 12"/>
                    <a:gd name="T28" fmla="*/ 0 w 18"/>
                    <a:gd name="T29" fmla="*/ 6 h 12"/>
                    <a:gd name="T30" fmla="*/ 0 w 18"/>
                    <a:gd name="T31" fmla="*/ 6 h 12"/>
                    <a:gd name="T32" fmla="*/ 0 w 18"/>
                    <a:gd name="T33" fmla="*/ 6 h 12"/>
                    <a:gd name="T34" fmla="*/ 0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6"/>
                      </a:moveTo>
                      <a:lnTo>
                        <a:pt x="6" y="12"/>
                      </a:lnTo>
                      <a:lnTo>
                        <a:pt x="12"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842" name="Freeform 1090"/>
                <p:cNvSpPr>
                  <a:spLocks/>
                </p:cNvSpPr>
                <p:nvPr/>
              </p:nvSpPr>
              <p:spPr bwMode="auto">
                <a:xfrm>
                  <a:off x="3860" y="1367"/>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12"/>
                      </a:moveTo>
                      <a:lnTo>
                        <a:pt x="0" y="18"/>
                      </a:lnTo>
                      <a:lnTo>
                        <a:pt x="6" y="18"/>
                      </a:lnTo>
                      <a:lnTo>
                        <a:pt x="12"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2843" name="Freeform 1091"/>
                <p:cNvSpPr>
                  <a:spLocks/>
                </p:cNvSpPr>
                <p:nvPr/>
              </p:nvSpPr>
              <p:spPr bwMode="auto">
                <a:xfrm>
                  <a:off x="3860" y="1367"/>
                  <a:ext cx="12" cy="18"/>
                </a:xfrm>
                <a:custGeom>
                  <a:avLst/>
                  <a:gdLst>
                    <a:gd name="T0" fmla="*/ 0 w 12"/>
                    <a:gd name="T1" fmla="*/ 12 h 18"/>
                    <a:gd name="T2" fmla="*/ 0 w 12"/>
                    <a:gd name="T3" fmla="*/ 18 h 18"/>
                    <a:gd name="T4" fmla="*/ 6 w 12"/>
                    <a:gd name="T5" fmla="*/ 18 h 18"/>
                    <a:gd name="T6" fmla="*/ 6 w 12"/>
                    <a:gd name="T7" fmla="*/ 18 h 18"/>
                    <a:gd name="T8" fmla="*/ 6 w 12"/>
                    <a:gd name="T9" fmla="*/ 18 h 18"/>
                    <a:gd name="T10" fmla="*/ 12 w 12"/>
                    <a:gd name="T11" fmla="*/ 12 h 18"/>
                    <a:gd name="T12" fmla="*/ 12 w 12"/>
                    <a:gd name="T13" fmla="*/ 12 h 18"/>
                    <a:gd name="T14" fmla="*/ 12 w 12"/>
                    <a:gd name="T15" fmla="*/ 6 h 18"/>
                    <a:gd name="T16" fmla="*/ 12 w 12"/>
                    <a:gd name="T17" fmla="*/ 6 h 18"/>
                    <a:gd name="T18" fmla="*/ 12 w 12"/>
                    <a:gd name="T19" fmla="*/ 6 h 18"/>
                    <a:gd name="T20" fmla="*/ 6 w 12"/>
                    <a:gd name="T21" fmla="*/ 0 h 18"/>
                    <a:gd name="T22" fmla="*/ 0 w 12"/>
                    <a:gd name="T23" fmla="*/ 6 h 18"/>
                    <a:gd name="T24" fmla="*/ 0 w 12"/>
                    <a:gd name="T25" fmla="*/ 6 h 18"/>
                    <a:gd name="T26" fmla="*/ 0 w 12"/>
                    <a:gd name="T27" fmla="*/ 6 h 18"/>
                    <a:gd name="T28" fmla="*/ 0 w 12"/>
                    <a:gd name="T29" fmla="*/ 6 h 18"/>
                    <a:gd name="T30" fmla="*/ 0 w 12"/>
                    <a:gd name="T31" fmla="*/ 12 h 18"/>
                    <a:gd name="T32" fmla="*/ 0 w 12"/>
                    <a:gd name="T33" fmla="*/ 12 h 18"/>
                    <a:gd name="T34" fmla="*/ 0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12"/>
                      </a:moveTo>
                      <a:lnTo>
                        <a:pt x="0" y="18"/>
                      </a:lnTo>
                      <a:lnTo>
                        <a:pt x="6" y="18"/>
                      </a:lnTo>
                      <a:lnTo>
                        <a:pt x="12" y="12"/>
                      </a:lnTo>
                      <a:lnTo>
                        <a:pt x="12" y="6"/>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2844" name="Freeform 1092"/>
                <p:cNvSpPr>
                  <a:spLocks/>
                </p:cNvSpPr>
                <p:nvPr/>
              </p:nvSpPr>
              <p:spPr bwMode="auto">
                <a:xfrm>
                  <a:off x="4076" y="1403"/>
                  <a:ext cx="30" cy="42"/>
                </a:xfrm>
                <a:custGeom>
                  <a:avLst/>
                  <a:gdLst>
                    <a:gd name="T0" fmla="*/ 6 w 30"/>
                    <a:gd name="T1" fmla="*/ 30 h 42"/>
                    <a:gd name="T2" fmla="*/ 12 w 30"/>
                    <a:gd name="T3" fmla="*/ 36 h 42"/>
                    <a:gd name="T4" fmla="*/ 24 w 30"/>
                    <a:gd name="T5" fmla="*/ 42 h 42"/>
                    <a:gd name="T6" fmla="*/ 30 w 30"/>
                    <a:gd name="T7" fmla="*/ 42 h 42"/>
                    <a:gd name="T8" fmla="*/ 30 w 30"/>
                    <a:gd name="T9" fmla="*/ 42 h 42"/>
                    <a:gd name="T10" fmla="*/ 30 w 30"/>
                    <a:gd name="T11" fmla="*/ 36 h 42"/>
                    <a:gd name="T12" fmla="*/ 30 w 30"/>
                    <a:gd name="T13" fmla="*/ 30 h 42"/>
                    <a:gd name="T14" fmla="*/ 24 w 30"/>
                    <a:gd name="T15" fmla="*/ 18 h 42"/>
                    <a:gd name="T16" fmla="*/ 24 w 30"/>
                    <a:gd name="T17" fmla="*/ 18 h 42"/>
                    <a:gd name="T18" fmla="*/ 18 w 30"/>
                    <a:gd name="T19" fmla="*/ 6 h 42"/>
                    <a:gd name="T20" fmla="*/ 12 w 30"/>
                    <a:gd name="T21" fmla="*/ 0 h 42"/>
                    <a:gd name="T22" fmla="*/ 6 w 30"/>
                    <a:gd name="T23" fmla="*/ 0 h 42"/>
                    <a:gd name="T24" fmla="*/ 6 w 30"/>
                    <a:gd name="T25" fmla="*/ 0 h 42"/>
                    <a:gd name="T26" fmla="*/ 0 w 30"/>
                    <a:gd name="T27" fmla="*/ 6 h 42"/>
                    <a:gd name="T28" fmla="*/ 0 w 30"/>
                    <a:gd name="T29" fmla="*/ 18 h 42"/>
                    <a:gd name="T30" fmla="*/ 6 w 30"/>
                    <a:gd name="T31" fmla="*/ 30 h 42"/>
                    <a:gd name="T32" fmla="*/ 6 w 30"/>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30"/>
                      </a:moveTo>
                      <a:lnTo>
                        <a:pt x="12" y="36"/>
                      </a:lnTo>
                      <a:lnTo>
                        <a:pt x="24" y="42"/>
                      </a:lnTo>
                      <a:lnTo>
                        <a:pt x="30" y="42"/>
                      </a:lnTo>
                      <a:lnTo>
                        <a:pt x="30" y="36"/>
                      </a:lnTo>
                      <a:lnTo>
                        <a:pt x="30" y="30"/>
                      </a:lnTo>
                      <a:lnTo>
                        <a:pt x="24" y="18"/>
                      </a:lnTo>
                      <a:lnTo>
                        <a:pt x="18" y="6"/>
                      </a:lnTo>
                      <a:lnTo>
                        <a:pt x="12" y="0"/>
                      </a:lnTo>
                      <a:lnTo>
                        <a:pt x="6" y="0"/>
                      </a:lnTo>
                      <a:lnTo>
                        <a:pt x="0"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12845" name="Freeform 1093"/>
                <p:cNvSpPr>
                  <a:spLocks/>
                </p:cNvSpPr>
                <p:nvPr/>
              </p:nvSpPr>
              <p:spPr bwMode="auto">
                <a:xfrm>
                  <a:off x="4058" y="1433"/>
                  <a:ext cx="18" cy="12"/>
                </a:xfrm>
                <a:custGeom>
                  <a:avLst/>
                  <a:gdLst>
                    <a:gd name="T0" fmla="*/ 0 w 18"/>
                    <a:gd name="T1" fmla="*/ 12 h 12"/>
                    <a:gd name="T2" fmla="*/ 18 w 18"/>
                    <a:gd name="T3" fmla="*/ 6 h 12"/>
                    <a:gd name="T4" fmla="*/ 18 w 18"/>
                    <a:gd name="T5" fmla="*/ 0 h 12"/>
                    <a:gd name="T6" fmla="*/ 0 w 18"/>
                    <a:gd name="T7" fmla="*/ 6 h 12"/>
                    <a:gd name="T8" fmla="*/ 0 w 18"/>
                    <a:gd name="T9" fmla="*/ 12 h 12"/>
                    <a:gd name="T10" fmla="*/ 0 60000 65536"/>
                    <a:gd name="T11" fmla="*/ 0 60000 65536"/>
                    <a:gd name="T12" fmla="*/ 0 60000 65536"/>
                    <a:gd name="T13" fmla="*/ 0 60000 65536"/>
                    <a:gd name="T14" fmla="*/ 0 60000 65536"/>
                    <a:gd name="T15" fmla="*/ 0 w 18"/>
                    <a:gd name="T16" fmla="*/ 0 h 12"/>
                    <a:gd name="T17" fmla="*/ 18 w 18"/>
                    <a:gd name="T18" fmla="*/ 12 h 12"/>
                  </a:gdLst>
                  <a:ahLst/>
                  <a:cxnLst>
                    <a:cxn ang="T10">
                      <a:pos x="T0" y="T1"/>
                    </a:cxn>
                    <a:cxn ang="T11">
                      <a:pos x="T2" y="T3"/>
                    </a:cxn>
                    <a:cxn ang="T12">
                      <a:pos x="T4" y="T5"/>
                    </a:cxn>
                    <a:cxn ang="T13">
                      <a:pos x="T6" y="T7"/>
                    </a:cxn>
                    <a:cxn ang="T14">
                      <a:pos x="T8" y="T9"/>
                    </a:cxn>
                  </a:cxnLst>
                  <a:rect l="T15" t="T16" r="T17" b="T18"/>
                  <a:pathLst>
                    <a:path w="18" h="12">
                      <a:moveTo>
                        <a:pt x="0" y="12"/>
                      </a:moveTo>
                      <a:lnTo>
                        <a:pt x="18" y="6"/>
                      </a:lnTo>
                      <a:lnTo>
                        <a:pt x="18" y="0"/>
                      </a:lnTo>
                      <a:lnTo>
                        <a:pt x="0" y="6"/>
                      </a:lnTo>
                      <a:lnTo>
                        <a:pt x="0" y="12"/>
                      </a:lnTo>
                      <a:close/>
                    </a:path>
                  </a:pathLst>
                </a:custGeom>
                <a:solidFill>
                  <a:srgbClr val="FA8086"/>
                </a:solidFill>
                <a:ln w="9525">
                  <a:noFill/>
                  <a:round/>
                  <a:headEnd/>
                  <a:tailEnd/>
                </a:ln>
              </p:spPr>
              <p:txBody>
                <a:bodyPr tIns="91440" bIns="91440"/>
                <a:lstStyle/>
                <a:p>
                  <a:endParaRPr lang="en-US"/>
                </a:p>
              </p:txBody>
            </p:sp>
            <p:sp>
              <p:nvSpPr>
                <p:cNvPr id="12846" name="Freeform 1094"/>
                <p:cNvSpPr>
                  <a:spLocks/>
                </p:cNvSpPr>
                <p:nvPr/>
              </p:nvSpPr>
              <p:spPr bwMode="auto">
                <a:xfrm>
                  <a:off x="3656" y="1535"/>
                  <a:ext cx="36" cy="36"/>
                </a:xfrm>
                <a:custGeom>
                  <a:avLst/>
                  <a:gdLst>
                    <a:gd name="T0" fmla="*/ 6 w 36"/>
                    <a:gd name="T1" fmla="*/ 36 h 36"/>
                    <a:gd name="T2" fmla="*/ 36 w 36"/>
                    <a:gd name="T3" fmla="*/ 6 h 36"/>
                    <a:gd name="T4" fmla="*/ 30 w 36"/>
                    <a:gd name="T5" fmla="*/ 0 h 36"/>
                    <a:gd name="T6" fmla="*/ 0 w 36"/>
                    <a:gd name="T7" fmla="*/ 30 h 36"/>
                    <a:gd name="T8" fmla="*/ 6 w 36"/>
                    <a:gd name="T9" fmla="*/ 3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6" y="36"/>
                      </a:moveTo>
                      <a:lnTo>
                        <a:pt x="36" y="6"/>
                      </a:lnTo>
                      <a:lnTo>
                        <a:pt x="30" y="0"/>
                      </a:lnTo>
                      <a:lnTo>
                        <a:pt x="0" y="30"/>
                      </a:lnTo>
                      <a:lnTo>
                        <a:pt x="6" y="36"/>
                      </a:lnTo>
                      <a:close/>
                    </a:path>
                  </a:pathLst>
                </a:custGeom>
                <a:solidFill>
                  <a:srgbClr val="FA8086"/>
                </a:solidFill>
                <a:ln w="9525">
                  <a:noFill/>
                  <a:round/>
                  <a:headEnd/>
                  <a:tailEnd/>
                </a:ln>
              </p:spPr>
              <p:txBody>
                <a:bodyPr tIns="91440" bIns="91440"/>
                <a:lstStyle/>
                <a:p>
                  <a:endParaRPr lang="en-US"/>
                </a:p>
              </p:txBody>
            </p:sp>
            <p:sp>
              <p:nvSpPr>
                <p:cNvPr id="12847" name="Line 1095"/>
                <p:cNvSpPr>
                  <a:spLocks noChangeShapeType="1"/>
                </p:cNvSpPr>
                <p:nvPr/>
              </p:nvSpPr>
              <p:spPr bwMode="auto">
                <a:xfrm flipH="1">
                  <a:off x="4076" y="1427"/>
                  <a:ext cx="6" cy="6"/>
                </a:xfrm>
                <a:prstGeom prst="line">
                  <a:avLst/>
                </a:prstGeom>
                <a:noFill/>
                <a:ln w="19050">
                  <a:solidFill>
                    <a:srgbClr val="FA8086"/>
                  </a:solidFill>
                  <a:round/>
                  <a:headEnd/>
                  <a:tailEnd/>
                </a:ln>
              </p:spPr>
              <p:txBody>
                <a:bodyPr tIns="91440" bIns="91440"/>
                <a:lstStyle/>
                <a:p>
                  <a:endParaRPr lang="en-US"/>
                </a:p>
              </p:txBody>
            </p:sp>
            <p:sp>
              <p:nvSpPr>
                <p:cNvPr id="12848" name="Freeform 1096"/>
                <p:cNvSpPr>
                  <a:spLocks/>
                </p:cNvSpPr>
                <p:nvPr/>
              </p:nvSpPr>
              <p:spPr bwMode="auto">
                <a:xfrm>
                  <a:off x="4022" y="1349"/>
                  <a:ext cx="42" cy="36"/>
                </a:xfrm>
                <a:custGeom>
                  <a:avLst/>
                  <a:gdLst>
                    <a:gd name="T0" fmla="*/ 12 w 42"/>
                    <a:gd name="T1" fmla="*/ 24 h 36"/>
                    <a:gd name="T2" fmla="*/ 24 w 42"/>
                    <a:gd name="T3" fmla="*/ 30 h 36"/>
                    <a:gd name="T4" fmla="*/ 36 w 42"/>
                    <a:gd name="T5" fmla="*/ 36 h 36"/>
                    <a:gd name="T6" fmla="*/ 42 w 42"/>
                    <a:gd name="T7" fmla="*/ 30 h 36"/>
                    <a:gd name="T8" fmla="*/ 42 w 42"/>
                    <a:gd name="T9" fmla="*/ 30 h 36"/>
                    <a:gd name="T10" fmla="*/ 42 w 42"/>
                    <a:gd name="T11" fmla="*/ 24 h 36"/>
                    <a:gd name="T12" fmla="*/ 36 w 42"/>
                    <a:gd name="T13" fmla="*/ 18 h 36"/>
                    <a:gd name="T14" fmla="*/ 30 w 42"/>
                    <a:gd name="T15" fmla="*/ 6 h 36"/>
                    <a:gd name="T16" fmla="*/ 30 w 42"/>
                    <a:gd name="T17" fmla="*/ 6 h 36"/>
                    <a:gd name="T18" fmla="*/ 18 w 42"/>
                    <a:gd name="T19" fmla="*/ 0 h 36"/>
                    <a:gd name="T20" fmla="*/ 6 w 42"/>
                    <a:gd name="T21" fmla="*/ 0 h 36"/>
                    <a:gd name="T22" fmla="*/ 0 w 42"/>
                    <a:gd name="T23" fmla="*/ 0 h 36"/>
                    <a:gd name="T24" fmla="*/ 0 w 42"/>
                    <a:gd name="T25" fmla="*/ 0 h 36"/>
                    <a:gd name="T26" fmla="*/ 0 w 42"/>
                    <a:gd name="T27" fmla="*/ 6 h 36"/>
                    <a:gd name="T28" fmla="*/ 6 w 42"/>
                    <a:gd name="T29" fmla="*/ 18 h 36"/>
                    <a:gd name="T30" fmla="*/ 12 w 42"/>
                    <a:gd name="T31" fmla="*/ 24 h 36"/>
                    <a:gd name="T32" fmla="*/ 12 w 42"/>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12" y="24"/>
                      </a:moveTo>
                      <a:lnTo>
                        <a:pt x="24" y="30"/>
                      </a:lnTo>
                      <a:lnTo>
                        <a:pt x="36" y="36"/>
                      </a:lnTo>
                      <a:lnTo>
                        <a:pt x="42" y="30"/>
                      </a:lnTo>
                      <a:lnTo>
                        <a:pt x="42" y="24"/>
                      </a:lnTo>
                      <a:lnTo>
                        <a:pt x="36" y="18"/>
                      </a:lnTo>
                      <a:lnTo>
                        <a:pt x="30" y="6"/>
                      </a:lnTo>
                      <a:lnTo>
                        <a:pt x="18" y="0"/>
                      </a:lnTo>
                      <a:lnTo>
                        <a:pt x="6" y="0"/>
                      </a:lnTo>
                      <a:lnTo>
                        <a:pt x="0" y="0"/>
                      </a:lnTo>
                      <a:lnTo>
                        <a:pt x="0" y="6"/>
                      </a:lnTo>
                      <a:lnTo>
                        <a:pt x="6" y="18"/>
                      </a:lnTo>
                      <a:lnTo>
                        <a:pt x="12" y="24"/>
                      </a:lnTo>
                      <a:close/>
                    </a:path>
                  </a:pathLst>
                </a:custGeom>
                <a:solidFill>
                  <a:srgbClr val="FA8086"/>
                </a:solidFill>
                <a:ln w="9525">
                  <a:noFill/>
                  <a:round/>
                  <a:headEnd/>
                  <a:tailEnd/>
                </a:ln>
              </p:spPr>
              <p:txBody>
                <a:bodyPr tIns="91440" bIns="91440"/>
                <a:lstStyle/>
                <a:p>
                  <a:endParaRPr lang="en-US"/>
                </a:p>
              </p:txBody>
            </p:sp>
            <p:sp>
              <p:nvSpPr>
                <p:cNvPr id="12849" name="Freeform 1097"/>
                <p:cNvSpPr>
                  <a:spLocks/>
                </p:cNvSpPr>
                <p:nvPr/>
              </p:nvSpPr>
              <p:spPr bwMode="auto">
                <a:xfrm>
                  <a:off x="4016" y="1379"/>
                  <a:ext cx="18" cy="18"/>
                </a:xfrm>
                <a:custGeom>
                  <a:avLst/>
                  <a:gdLst>
                    <a:gd name="T0" fmla="*/ 6 w 18"/>
                    <a:gd name="T1" fmla="*/ 18 h 18"/>
                    <a:gd name="T2" fmla="*/ 18 w 18"/>
                    <a:gd name="T3" fmla="*/ 0 h 18"/>
                    <a:gd name="T4" fmla="*/ 12 w 18"/>
                    <a:gd name="T5" fmla="*/ 0 h 18"/>
                    <a:gd name="T6" fmla="*/ 0 w 18"/>
                    <a:gd name="T7" fmla="*/ 12 h 18"/>
                    <a:gd name="T8" fmla="*/ 6 w 18"/>
                    <a:gd name="T9" fmla="*/ 18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6" y="18"/>
                      </a:moveTo>
                      <a:lnTo>
                        <a:pt x="18" y="0"/>
                      </a:lnTo>
                      <a:lnTo>
                        <a:pt x="12" y="0"/>
                      </a:lnTo>
                      <a:lnTo>
                        <a:pt x="0" y="12"/>
                      </a:lnTo>
                      <a:lnTo>
                        <a:pt x="6" y="18"/>
                      </a:lnTo>
                      <a:close/>
                    </a:path>
                  </a:pathLst>
                </a:custGeom>
                <a:solidFill>
                  <a:srgbClr val="FA8086"/>
                </a:solidFill>
                <a:ln w="9525">
                  <a:noFill/>
                  <a:round/>
                  <a:headEnd/>
                  <a:tailEnd/>
                </a:ln>
              </p:spPr>
              <p:txBody>
                <a:bodyPr tIns="91440" bIns="91440"/>
                <a:lstStyle/>
                <a:p>
                  <a:endParaRPr lang="en-US"/>
                </a:p>
              </p:txBody>
            </p:sp>
            <p:sp>
              <p:nvSpPr>
                <p:cNvPr id="12850" name="Line 1098"/>
                <p:cNvSpPr>
                  <a:spLocks noChangeShapeType="1"/>
                </p:cNvSpPr>
                <p:nvPr/>
              </p:nvSpPr>
              <p:spPr bwMode="auto">
                <a:xfrm flipH="1">
                  <a:off x="4034" y="1373"/>
                  <a:ext cx="6" cy="6"/>
                </a:xfrm>
                <a:prstGeom prst="line">
                  <a:avLst/>
                </a:prstGeom>
                <a:noFill/>
                <a:ln w="19050">
                  <a:solidFill>
                    <a:srgbClr val="FA8086"/>
                  </a:solidFill>
                  <a:round/>
                  <a:headEnd/>
                  <a:tailEnd/>
                </a:ln>
              </p:spPr>
              <p:txBody>
                <a:bodyPr tIns="91440" bIns="91440"/>
                <a:lstStyle/>
                <a:p>
                  <a:endParaRPr lang="en-US"/>
                </a:p>
              </p:txBody>
            </p:sp>
            <p:sp>
              <p:nvSpPr>
                <p:cNvPr id="12851" name="Freeform 1099"/>
                <p:cNvSpPr>
                  <a:spLocks/>
                </p:cNvSpPr>
                <p:nvPr/>
              </p:nvSpPr>
              <p:spPr bwMode="auto">
                <a:xfrm>
                  <a:off x="3950" y="1313"/>
                  <a:ext cx="48" cy="30"/>
                </a:xfrm>
                <a:custGeom>
                  <a:avLst/>
                  <a:gdLst>
                    <a:gd name="T0" fmla="*/ 18 w 48"/>
                    <a:gd name="T1" fmla="*/ 24 h 30"/>
                    <a:gd name="T2" fmla="*/ 36 w 48"/>
                    <a:gd name="T3" fmla="*/ 30 h 30"/>
                    <a:gd name="T4" fmla="*/ 42 w 48"/>
                    <a:gd name="T5" fmla="*/ 24 h 30"/>
                    <a:gd name="T6" fmla="*/ 48 w 48"/>
                    <a:gd name="T7" fmla="*/ 24 h 30"/>
                    <a:gd name="T8" fmla="*/ 48 w 48"/>
                    <a:gd name="T9" fmla="*/ 24 h 30"/>
                    <a:gd name="T10" fmla="*/ 48 w 48"/>
                    <a:gd name="T11" fmla="*/ 18 h 30"/>
                    <a:gd name="T12" fmla="*/ 42 w 48"/>
                    <a:gd name="T13" fmla="*/ 12 h 30"/>
                    <a:gd name="T14" fmla="*/ 30 w 48"/>
                    <a:gd name="T15" fmla="*/ 6 h 30"/>
                    <a:gd name="T16" fmla="*/ 30 w 48"/>
                    <a:gd name="T17" fmla="*/ 6 h 30"/>
                    <a:gd name="T18" fmla="*/ 18 w 48"/>
                    <a:gd name="T19" fmla="*/ 0 h 30"/>
                    <a:gd name="T20" fmla="*/ 6 w 48"/>
                    <a:gd name="T21" fmla="*/ 6 h 30"/>
                    <a:gd name="T22" fmla="*/ 0 w 48"/>
                    <a:gd name="T23" fmla="*/ 6 h 30"/>
                    <a:gd name="T24" fmla="*/ 0 w 48"/>
                    <a:gd name="T25" fmla="*/ 6 h 30"/>
                    <a:gd name="T26" fmla="*/ 0 w 48"/>
                    <a:gd name="T27" fmla="*/ 12 h 30"/>
                    <a:gd name="T28" fmla="*/ 12 w 48"/>
                    <a:gd name="T29" fmla="*/ 18 h 30"/>
                    <a:gd name="T30" fmla="*/ 18 w 48"/>
                    <a:gd name="T31" fmla="*/ 24 h 30"/>
                    <a:gd name="T32" fmla="*/ 18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18" y="24"/>
                      </a:moveTo>
                      <a:lnTo>
                        <a:pt x="36" y="30"/>
                      </a:lnTo>
                      <a:lnTo>
                        <a:pt x="42" y="24"/>
                      </a:lnTo>
                      <a:lnTo>
                        <a:pt x="48" y="24"/>
                      </a:lnTo>
                      <a:lnTo>
                        <a:pt x="48" y="18"/>
                      </a:lnTo>
                      <a:lnTo>
                        <a:pt x="42" y="12"/>
                      </a:lnTo>
                      <a:lnTo>
                        <a:pt x="30" y="6"/>
                      </a:lnTo>
                      <a:lnTo>
                        <a:pt x="18" y="0"/>
                      </a:lnTo>
                      <a:lnTo>
                        <a:pt x="6" y="6"/>
                      </a:lnTo>
                      <a:lnTo>
                        <a:pt x="0" y="6"/>
                      </a:lnTo>
                      <a:lnTo>
                        <a:pt x="0" y="12"/>
                      </a:lnTo>
                      <a:lnTo>
                        <a:pt x="12" y="18"/>
                      </a:lnTo>
                      <a:lnTo>
                        <a:pt x="18" y="24"/>
                      </a:lnTo>
                      <a:close/>
                    </a:path>
                  </a:pathLst>
                </a:custGeom>
                <a:solidFill>
                  <a:srgbClr val="FA8086"/>
                </a:solidFill>
                <a:ln w="9525">
                  <a:noFill/>
                  <a:round/>
                  <a:headEnd/>
                  <a:tailEnd/>
                </a:ln>
              </p:spPr>
              <p:txBody>
                <a:bodyPr tIns="91440" bIns="91440"/>
                <a:lstStyle/>
                <a:p>
                  <a:endParaRPr lang="en-US"/>
                </a:p>
              </p:txBody>
            </p:sp>
            <p:sp>
              <p:nvSpPr>
                <p:cNvPr id="12852" name="Freeform 1100"/>
                <p:cNvSpPr>
                  <a:spLocks/>
                </p:cNvSpPr>
                <p:nvPr/>
              </p:nvSpPr>
              <p:spPr bwMode="auto">
                <a:xfrm>
                  <a:off x="3956" y="1343"/>
                  <a:ext cx="18" cy="24"/>
                </a:xfrm>
                <a:custGeom>
                  <a:avLst/>
                  <a:gdLst>
                    <a:gd name="T0" fmla="*/ 12 w 18"/>
                    <a:gd name="T1" fmla="*/ 24 h 24"/>
                    <a:gd name="T2" fmla="*/ 18 w 18"/>
                    <a:gd name="T3" fmla="*/ 6 h 24"/>
                    <a:gd name="T4" fmla="*/ 6 w 18"/>
                    <a:gd name="T5" fmla="*/ 0 h 24"/>
                    <a:gd name="T6" fmla="*/ 0 w 18"/>
                    <a:gd name="T7" fmla="*/ 18 h 24"/>
                    <a:gd name="T8" fmla="*/ 12 w 18"/>
                    <a:gd name="T9" fmla="*/ 24 h 24"/>
                    <a:gd name="T10" fmla="*/ 0 60000 65536"/>
                    <a:gd name="T11" fmla="*/ 0 60000 65536"/>
                    <a:gd name="T12" fmla="*/ 0 60000 65536"/>
                    <a:gd name="T13" fmla="*/ 0 60000 65536"/>
                    <a:gd name="T14" fmla="*/ 0 60000 65536"/>
                    <a:gd name="T15" fmla="*/ 0 w 18"/>
                    <a:gd name="T16" fmla="*/ 0 h 24"/>
                    <a:gd name="T17" fmla="*/ 18 w 18"/>
                    <a:gd name="T18" fmla="*/ 24 h 24"/>
                  </a:gdLst>
                  <a:ahLst/>
                  <a:cxnLst>
                    <a:cxn ang="T10">
                      <a:pos x="T0" y="T1"/>
                    </a:cxn>
                    <a:cxn ang="T11">
                      <a:pos x="T2" y="T3"/>
                    </a:cxn>
                    <a:cxn ang="T12">
                      <a:pos x="T4" y="T5"/>
                    </a:cxn>
                    <a:cxn ang="T13">
                      <a:pos x="T6" y="T7"/>
                    </a:cxn>
                    <a:cxn ang="T14">
                      <a:pos x="T8" y="T9"/>
                    </a:cxn>
                  </a:cxnLst>
                  <a:rect l="T15" t="T16" r="T17" b="T18"/>
                  <a:pathLst>
                    <a:path w="18" h="24">
                      <a:moveTo>
                        <a:pt x="12" y="24"/>
                      </a:moveTo>
                      <a:lnTo>
                        <a:pt x="18" y="6"/>
                      </a:lnTo>
                      <a:lnTo>
                        <a:pt x="6" y="0"/>
                      </a:lnTo>
                      <a:lnTo>
                        <a:pt x="0" y="18"/>
                      </a:lnTo>
                      <a:lnTo>
                        <a:pt x="12" y="24"/>
                      </a:lnTo>
                      <a:close/>
                    </a:path>
                  </a:pathLst>
                </a:custGeom>
                <a:solidFill>
                  <a:srgbClr val="FA8086"/>
                </a:solidFill>
                <a:ln w="9525">
                  <a:noFill/>
                  <a:round/>
                  <a:headEnd/>
                  <a:tailEnd/>
                </a:ln>
              </p:spPr>
              <p:txBody>
                <a:bodyPr tIns="91440" bIns="91440"/>
                <a:lstStyle/>
                <a:p>
                  <a:endParaRPr lang="en-US"/>
                </a:p>
              </p:txBody>
            </p:sp>
            <p:sp>
              <p:nvSpPr>
                <p:cNvPr id="12853" name="Line 1101"/>
                <p:cNvSpPr>
                  <a:spLocks noChangeShapeType="1"/>
                </p:cNvSpPr>
                <p:nvPr/>
              </p:nvSpPr>
              <p:spPr bwMode="auto">
                <a:xfrm flipH="1">
                  <a:off x="3968" y="1337"/>
                  <a:ext cx="6" cy="6"/>
                </a:xfrm>
                <a:prstGeom prst="line">
                  <a:avLst/>
                </a:prstGeom>
                <a:noFill/>
                <a:ln w="19050">
                  <a:solidFill>
                    <a:srgbClr val="FA8086"/>
                  </a:solidFill>
                  <a:round/>
                  <a:headEnd/>
                  <a:tailEnd/>
                </a:ln>
              </p:spPr>
              <p:txBody>
                <a:bodyPr tIns="91440" bIns="91440"/>
                <a:lstStyle/>
                <a:p>
                  <a:endParaRPr lang="en-US"/>
                </a:p>
              </p:txBody>
            </p:sp>
            <p:sp>
              <p:nvSpPr>
                <p:cNvPr id="12854" name="Freeform 1102"/>
                <p:cNvSpPr>
                  <a:spLocks/>
                </p:cNvSpPr>
                <p:nvPr/>
              </p:nvSpPr>
              <p:spPr bwMode="auto">
                <a:xfrm>
                  <a:off x="3872" y="1307"/>
                  <a:ext cx="48" cy="24"/>
                </a:xfrm>
                <a:custGeom>
                  <a:avLst/>
                  <a:gdLst>
                    <a:gd name="T0" fmla="*/ 24 w 48"/>
                    <a:gd name="T1" fmla="*/ 24 h 24"/>
                    <a:gd name="T2" fmla="*/ 36 w 48"/>
                    <a:gd name="T3" fmla="*/ 18 h 24"/>
                    <a:gd name="T4" fmla="*/ 48 w 48"/>
                    <a:gd name="T5" fmla="*/ 12 h 24"/>
                    <a:gd name="T6" fmla="*/ 48 w 48"/>
                    <a:gd name="T7" fmla="*/ 12 h 24"/>
                    <a:gd name="T8" fmla="*/ 48 w 48"/>
                    <a:gd name="T9" fmla="*/ 12 h 24"/>
                    <a:gd name="T10" fmla="*/ 42 w 48"/>
                    <a:gd name="T11" fmla="*/ 6 h 24"/>
                    <a:gd name="T12" fmla="*/ 36 w 48"/>
                    <a:gd name="T13" fmla="*/ 0 h 24"/>
                    <a:gd name="T14" fmla="*/ 24 w 48"/>
                    <a:gd name="T15" fmla="*/ 0 h 24"/>
                    <a:gd name="T16" fmla="*/ 24 w 48"/>
                    <a:gd name="T17" fmla="*/ 0 h 24"/>
                    <a:gd name="T18" fmla="*/ 12 w 48"/>
                    <a:gd name="T19" fmla="*/ 6 h 24"/>
                    <a:gd name="T20" fmla="*/ 0 w 48"/>
                    <a:gd name="T21" fmla="*/ 6 h 24"/>
                    <a:gd name="T22" fmla="*/ 0 w 48"/>
                    <a:gd name="T23" fmla="*/ 12 h 24"/>
                    <a:gd name="T24" fmla="*/ 0 w 48"/>
                    <a:gd name="T25" fmla="*/ 12 h 24"/>
                    <a:gd name="T26" fmla="*/ 0 w 48"/>
                    <a:gd name="T27" fmla="*/ 18 h 24"/>
                    <a:gd name="T28" fmla="*/ 12 w 48"/>
                    <a:gd name="T29" fmla="*/ 24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18"/>
                      </a:lnTo>
                      <a:lnTo>
                        <a:pt x="48" y="12"/>
                      </a:lnTo>
                      <a:lnTo>
                        <a:pt x="42" y="6"/>
                      </a:lnTo>
                      <a:lnTo>
                        <a:pt x="36" y="0"/>
                      </a:lnTo>
                      <a:lnTo>
                        <a:pt x="24" y="0"/>
                      </a:lnTo>
                      <a:lnTo>
                        <a:pt x="12" y="6"/>
                      </a:lnTo>
                      <a:lnTo>
                        <a:pt x="0" y="6"/>
                      </a:lnTo>
                      <a:lnTo>
                        <a:pt x="0" y="12"/>
                      </a:lnTo>
                      <a:lnTo>
                        <a:pt x="0" y="18"/>
                      </a:lnTo>
                      <a:lnTo>
                        <a:pt x="12" y="24"/>
                      </a:lnTo>
                      <a:lnTo>
                        <a:pt x="24" y="24"/>
                      </a:lnTo>
                      <a:close/>
                    </a:path>
                  </a:pathLst>
                </a:custGeom>
                <a:solidFill>
                  <a:srgbClr val="FA8086"/>
                </a:solidFill>
                <a:ln w="9525">
                  <a:noFill/>
                  <a:round/>
                  <a:headEnd/>
                  <a:tailEnd/>
                </a:ln>
              </p:spPr>
              <p:txBody>
                <a:bodyPr tIns="91440" bIns="91440"/>
                <a:lstStyle/>
                <a:p>
                  <a:endParaRPr lang="en-US"/>
                </a:p>
              </p:txBody>
            </p:sp>
            <p:sp>
              <p:nvSpPr>
                <p:cNvPr id="12855" name="Freeform 1103"/>
                <p:cNvSpPr>
                  <a:spLocks/>
                </p:cNvSpPr>
                <p:nvPr/>
              </p:nvSpPr>
              <p:spPr bwMode="auto">
                <a:xfrm>
                  <a:off x="3890" y="1337"/>
                  <a:ext cx="12" cy="18"/>
                </a:xfrm>
                <a:custGeom>
                  <a:avLst/>
                  <a:gdLst>
                    <a:gd name="T0" fmla="*/ 12 w 12"/>
                    <a:gd name="T1" fmla="*/ 18 h 18"/>
                    <a:gd name="T2" fmla="*/ 12 w 12"/>
                    <a:gd name="T3" fmla="*/ 0 h 18"/>
                    <a:gd name="T4" fmla="*/ 0 w 12"/>
                    <a:gd name="T5" fmla="*/ 0 h 18"/>
                    <a:gd name="T6" fmla="*/ 6 w 12"/>
                    <a:gd name="T7" fmla="*/ 18 h 18"/>
                    <a:gd name="T8" fmla="*/ 12 w 12"/>
                    <a:gd name="T9" fmla="*/ 18 h 18"/>
                    <a:gd name="T10" fmla="*/ 0 60000 65536"/>
                    <a:gd name="T11" fmla="*/ 0 60000 65536"/>
                    <a:gd name="T12" fmla="*/ 0 60000 65536"/>
                    <a:gd name="T13" fmla="*/ 0 60000 65536"/>
                    <a:gd name="T14" fmla="*/ 0 60000 65536"/>
                    <a:gd name="T15" fmla="*/ 0 w 12"/>
                    <a:gd name="T16" fmla="*/ 0 h 18"/>
                    <a:gd name="T17" fmla="*/ 12 w 12"/>
                    <a:gd name="T18" fmla="*/ 18 h 18"/>
                  </a:gdLst>
                  <a:ahLst/>
                  <a:cxnLst>
                    <a:cxn ang="T10">
                      <a:pos x="T0" y="T1"/>
                    </a:cxn>
                    <a:cxn ang="T11">
                      <a:pos x="T2" y="T3"/>
                    </a:cxn>
                    <a:cxn ang="T12">
                      <a:pos x="T4" y="T5"/>
                    </a:cxn>
                    <a:cxn ang="T13">
                      <a:pos x="T6" y="T7"/>
                    </a:cxn>
                    <a:cxn ang="T14">
                      <a:pos x="T8" y="T9"/>
                    </a:cxn>
                  </a:cxnLst>
                  <a:rect l="T15" t="T16" r="T17" b="T18"/>
                  <a:pathLst>
                    <a:path w="12" h="18">
                      <a:moveTo>
                        <a:pt x="12" y="18"/>
                      </a:moveTo>
                      <a:lnTo>
                        <a:pt x="12" y="0"/>
                      </a:lnTo>
                      <a:lnTo>
                        <a:pt x="0" y="0"/>
                      </a:lnTo>
                      <a:lnTo>
                        <a:pt x="6" y="18"/>
                      </a:lnTo>
                      <a:lnTo>
                        <a:pt x="12" y="18"/>
                      </a:lnTo>
                      <a:close/>
                    </a:path>
                  </a:pathLst>
                </a:custGeom>
                <a:solidFill>
                  <a:srgbClr val="FA8086"/>
                </a:solidFill>
                <a:ln w="9525">
                  <a:noFill/>
                  <a:round/>
                  <a:headEnd/>
                  <a:tailEnd/>
                </a:ln>
              </p:spPr>
              <p:txBody>
                <a:bodyPr tIns="91440" bIns="91440"/>
                <a:lstStyle/>
                <a:p>
                  <a:endParaRPr lang="en-US"/>
                </a:p>
              </p:txBody>
            </p:sp>
            <p:sp>
              <p:nvSpPr>
                <p:cNvPr id="12856" name="Line 1104"/>
                <p:cNvSpPr>
                  <a:spLocks noChangeShapeType="1"/>
                </p:cNvSpPr>
                <p:nvPr/>
              </p:nvSpPr>
              <p:spPr bwMode="auto">
                <a:xfrm>
                  <a:off x="3896" y="1325"/>
                  <a:ext cx="1" cy="12"/>
                </a:xfrm>
                <a:prstGeom prst="line">
                  <a:avLst/>
                </a:prstGeom>
                <a:noFill/>
                <a:ln w="19050">
                  <a:solidFill>
                    <a:srgbClr val="FA8086"/>
                  </a:solidFill>
                  <a:round/>
                  <a:headEnd/>
                  <a:tailEnd/>
                </a:ln>
              </p:spPr>
              <p:txBody>
                <a:bodyPr tIns="91440" bIns="91440"/>
                <a:lstStyle/>
                <a:p>
                  <a:endParaRPr lang="en-US"/>
                </a:p>
              </p:txBody>
            </p:sp>
            <p:sp>
              <p:nvSpPr>
                <p:cNvPr id="12857" name="Freeform 1105"/>
                <p:cNvSpPr>
                  <a:spLocks/>
                </p:cNvSpPr>
                <p:nvPr/>
              </p:nvSpPr>
              <p:spPr bwMode="auto">
                <a:xfrm>
                  <a:off x="3794" y="1325"/>
                  <a:ext cx="48" cy="30"/>
                </a:xfrm>
                <a:custGeom>
                  <a:avLst/>
                  <a:gdLst>
                    <a:gd name="T0" fmla="*/ 30 w 48"/>
                    <a:gd name="T1" fmla="*/ 24 h 30"/>
                    <a:gd name="T2" fmla="*/ 42 w 48"/>
                    <a:gd name="T3" fmla="*/ 18 h 30"/>
                    <a:gd name="T4" fmla="*/ 48 w 48"/>
                    <a:gd name="T5" fmla="*/ 6 h 30"/>
                    <a:gd name="T6" fmla="*/ 48 w 48"/>
                    <a:gd name="T7" fmla="*/ 0 h 30"/>
                    <a:gd name="T8" fmla="*/ 48 w 48"/>
                    <a:gd name="T9" fmla="*/ 0 h 30"/>
                    <a:gd name="T10" fmla="*/ 42 w 48"/>
                    <a:gd name="T11" fmla="*/ 0 h 30"/>
                    <a:gd name="T12" fmla="*/ 30 w 48"/>
                    <a:gd name="T13" fmla="*/ 0 h 30"/>
                    <a:gd name="T14" fmla="*/ 18 w 48"/>
                    <a:gd name="T15" fmla="*/ 6 h 30"/>
                    <a:gd name="T16" fmla="*/ 18 w 48"/>
                    <a:gd name="T17" fmla="*/ 6 h 30"/>
                    <a:gd name="T18" fmla="*/ 6 w 48"/>
                    <a:gd name="T19" fmla="*/ 12 h 30"/>
                    <a:gd name="T20" fmla="*/ 0 w 48"/>
                    <a:gd name="T21" fmla="*/ 18 h 30"/>
                    <a:gd name="T22" fmla="*/ 0 w 48"/>
                    <a:gd name="T23" fmla="*/ 24 h 30"/>
                    <a:gd name="T24" fmla="*/ 0 w 48"/>
                    <a:gd name="T25" fmla="*/ 24 h 30"/>
                    <a:gd name="T26" fmla="*/ 6 w 48"/>
                    <a:gd name="T27" fmla="*/ 30 h 30"/>
                    <a:gd name="T28" fmla="*/ 18 w 48"/>
                    <a:gd name="T29" fmla="*/ 24 h 30"/>
                    <a:gd name="T30" fmla="*/ 30 w 48"/>
                    <a:gd name="T31" fmla="*/ 24 h 30"/>
                    <a:gd name="T32" fmla="*/ 30 w 48"/>
                    <a:gd name="T33" fmla="*/ 24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30"/>
                    <a:gd name="T53" fmla="*/ 48 w 48"/>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30">
                      <a:moveTo>
                        <a:pt x="30" y="24"/>
                      </a:moveTo>
                      <a:lnTo>
                        <a:pt x="42" y="18"/>
                      </a:lnTo>
                      <a:lnTo>
                        <a:pt x="48" y="6"/>
                      </a:lnTo>
                      <a:lnTo>
                        <a:pt x="48" y="0"/>
                      </a:lnTo>
                      <a:lnTo>
                        <a:pt x="42" y="0"/>
                      </a:lnTo>
                      <a:lnTo>
                        <a:pt x="30" y="0"/>
                      </a:lnTo>
                      <a:lnTo>
                        <a:pt x="18" y="6"/>
                      </a:lnTo>
                      <a:lnTo>
                        <a:pt x="6" y="12"/>
                      </a:lnTo>
                      <a:lnTo>
                        <a:pt x="0" y="18"/>
                      </a:lnTo>
                      <a:lnTo>
                        <a:pt x="0" y="24"/>
                      </a:lnTo>
                      <a:lnTo>
                        <a:pt x="6" y="30"/>
                      </a:lnTo>
                      <a:lnTo>
                        <a:pt x="18" y="24"/>
                      </a:lnTo>
                      <a:lnTo>
                        <a:pt x="30" y="24"/>
                      </a:lnTo>
                      <a:close/>
                    </a:path>
                  </a:pathLst>
                </a:custGeom>
                <a:solidFill>
                  <a:srgbClr val="FA8086"/>
                </a:solidFill>
                <a:ln w="9525">
                  <a:noFill/>
                  <a:round/>
                  <a:headEnd/>
                  <a:tailEnd/>
                </a:ln>
              </p:spPr>
              <p:txBody>
                <a:bodyPr tIns="91440" bIns="91440"/>
                <a:lstStyle/>
                <a:p>
                  <a:endParaRPr lang="en-US"/>
                </a:p>
              </p:txBody>
            </p:sp>
            <p:sp>
              <p:nvSpPr>
                <p:cNvPr id="12858" name="Freeform 1106"/>
                <p:cNvSpPr>
                  <a:spLocks/>
                </p:cNvSpPr>
                <p:nvPr/>
              </p:nvSpPr>
              <p:spPr bwMode="auto">
                <a:xfrm>
                  <a:off x="3824" y="1355"/>
                  <a:ext cx="18" cy="18"/>
                </a:xfrm>
                <a:custGeom>
                  <a:avLst/>
                  <a:gdLst>
                    <a:gd name="T0" fmla="*/ 18 w 18"/>
                    <a:gd name="T1" fmla="*/ 12 h 18"/>
                    <a:gd name="T2" fmla="*/ 6 w 18"/>
                    <a:gd name="T3" fmla="*/ 0 h 18"/>
                    <a:gd name="T4" fmla="*/ 0 w 18"/>
                    <a:gd name="T5" fmla="*/ 0 h 18"/>
                    <a:gd name="T6" fmla="*/ 6 w 18"/>
                    <a:gd name="T7" fmla="*/ 18 h 18"/>
                    <a:gd name="T8" fmla="*/ 18 w 18"/>
                    <a:gd name="T9" fmla="*/ 12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18" y="12"/>
                      </a:moveTo>
                      <a:lnTo>
                        <a:pt x="6" y="0"/>
                      </a:lnTo>
                      <a:lnTo>
                        <a:pt x="0" y="0"/>
                      </a:lnTo>
                      <a:lnTo>
                        <a:pt x="6" y="18"/>
                      </a:lnTo>
                      <a:lnTo>
                        <a:pt x="18" y="12"/>
                      </a:lnTo>
                      <a:close/>
                    </a:path>
                  </a:pathLst>
                </a:custGeom>
                <a:solidFill>
                  <a:srgbClr val="FA8086"/>
                </a:solidFill>
                <a:ln w="9525">
                  <a:noFill/>
                  <a:round/>
                  <a:headEnd/>
                  <a:tailEnd/>
                </a:ln>
              </p:spPr>
              <p:txBody>
                <a:bodyPr tIns="91440" bIns="91440"/>
                <a:lstStyle/>
                <a:p>
                  <a:endParaRPr lang="en-US"/>
                </a:p>
              </p:txBody>
            </p:sp>
            <p:sp>
              <p:nvSpPr>
                <p:cNvPr id="12859" name="Line 1107"/>
                <p:cNvSpPr>
                  <a:spLocks noChangeShapeType="1"/>
                </p:cNvSpPr>
                <p:nvPr/>
              </p:nvSpPr>
              <p:spPr bwMode="auto">
                <a:xfrm>
                  <a:off x="3824" y="1349"/>
                  <a:ext cx="1" cy="6"/>
                </a:xfrm>
                <a:prstGeom prst="line">
                  <a:avLst/>
                </a:prstGeom>
                <a:noFill/>
                <a:ln w="19050">
                  <a:solidFill>
                    <a:srgbClr val="FA8086"/>
                  </a:solidFill>
                  <a:round/>
                  <a:headEnd/>
                  <a:tailEnd/>
                </a:ln>
              </p:spPr>
              <p:txBody>
                <a:bodyPr tIns="91440" bIns="91440"/>
                <a:lstStyle/>
                <a:p>
                  <a:endParaRPr lang="en-US"/>
                </a:p>
              </p:txBody>
            </p:sp>
            <p:sp>
              <p:nvSpPr>
                <p:cNvPr id="12860" name="Freeform 1108"/>
                <p:cNvSpPr>
                  <a:spLocks/>
                </p:cNvSpPr>
                <p:nvPr/>
              </p:nvSpPr>
              <p:spPr bwMode="auto">
                <a:xfrm>
                  <a:off x="3734" y="1367"/>
                  <a:ext cx="42" cy="36"/>
                </a:xfrm>
                <a:custGeom>
                  <a:avLst/>
                  <a:gdLst>
                    <a:gd name="T0" fmla="*/ 30 w 42"/>
                    <a:gd name="T1" fmla="*/ 24 h 36"/>
                    <a:gd name="T2" fmla="*/ 36 w 42"/>
                    <a:gd name="T3" fmla="*/ 12 h 36"/>
                    <a:gd name="T4" fmla="*/ 42 w 42"/>
                    <a:gd name="T5" fmla="*/ 6 h 36"/>
                    <a:gd name="T6" fmla="*/ 36 w 42"/>
                    <a:gd name="T7" fmla="*/ 0 h 36"/>
                    <a:gd name="T8" fmla="*/ 36 w 42"/>
                    <a:gd name="T9" fmla="*/ 0 h 36"/>
                    <a:gd name="T10" fmla="*/ 30 w 42"/>
                    <a:gd name="T11" fmla="*/ 0 h 36"/>
                    <a:gd name="T12" fmla="*/ 24 w 42"/>
                    <a:gd name="T13" fmla="*/ 0 h 36"/>
                    <a:gd name="T14" fmla="*/ 12 w 42"/>
                    <a:gd name="T15" fmla="*/ 12 h 36"/>
                    <a:gd name="T16" fmla="*/ 12 w 42"/>
                    <a:gd name="T17" fmla="*/ 12 h 36"/>
                    <a:gd name="T18" fmla="*/ 6 w 42"/>
                    <a:gd name="T19" fmla="*/ 24 h 36"/>
                    <a:gd name="T20" fmla="*/ 0 w 42"/>
                    <a:gd name="T21" fmla="*/ 30 h 36"/>
                    <a:gd name="T22" fmla="*/ 6 w 42"/>
                    <a:gd name="T23" fmla="*/ 36 h 36"/>
                    <a:gd name="T24" fmla="*/ 6 w 42"/>
                    <a:gd name="T25" fmla="*/ 36 h 36"/>
                    <a:gd name="T26" fmla="*/ 12 w 42"/>
                    <a:gd name="T27" fmla="*/ 36 h 36"/>
                    <a:gd name="T28" fmla="*/ 18 w 42"/>
                    <a:gd name="T29" fmla="*/ 36 h 36"/>
                    <a:gd name="T30" fmla="*/ 30 w 42"/>
                    <a:gd name="T31" fmla="*/ 24 h 36"/>
                    <a:gd name="T32" fmla="*/ 30 w 42"/>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6"/>
                    <a:gd name="T53" fmla="*/ 42 w 4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6">
                      <a:moveTo>
                        <a:pt x="30" y="24"/>
                      </a:moveTo>
                      <a:lnTo>
                        <a:pt x="36" y="12"/>
                      </a:lnTo>
                      <a:lnTo>
                        <a:pt x="42" y="6"/>
                      </a:lnTo>
                      <a:lnTo>
                        <a:pt x="36" y="0"/>
                      </a:lnTo>
                      <a:lnTo>
                        <a:pt x="30" y="0"/>
                      </a:lnTo>
                      <a:lnTo>
                        <a:pt x="24" y="0"/>
                      </a:lnTo>
                      <a:lnTo>
                        <a:pt x="12" y="12"/>
                      </a:lnTo>
                      <a:lnTo>
                        <a:pt x="6" y="24"/>
                      </a:lnTo>
                      <a:lnTo>
                        <a:pt x="0" y="30"/>
                      </a:lnTo>
                      <a:lnTo>
                        <a:pt x="6" y="36"/>
                      </a:lnTo>
                      <a:lnTo>
                        <a:pt x="12" y="36"/>
                      </a:lnTo>
                      <a:lnTo>
                        <a:pt x="18" y="36"/>
                      </a:lnTo>
                      <a:lnTo>
                        <a:pt x="30" y="24"/>
                      </a:lnTo>
                      <a:close/>
                    </a:path>
                  </a:pathLst>
                </a:custGeom>
                <a:solidFill>
                  <a:srgbClr val="FA8086"/>
                </a:solidFill>
                <a:ln w="9525">
                  <a:noFill/>
                  <a:round/>
                  <a:headEnd/>
                  <a:tailEnd/>
                </a:ln>
              </p:spPr>
              <p:txBody>
                <a:bodyPr tIns="91440" bIns="91440"/>
                <a:lstStyle/>
                <a:p>
                  <a:endParaRPr lang="en-US"/>
                </a:p>
              </p:txBody>
            </p:sp>
            <p:sp>
              <p:nvSpPr>
                <p:cNvPr id="12861" name="Freeform 1109"/>
                <p:cNvSpPr>
                  <a:spLocks/>
                </p:cNvSpPr>
                <p:nvPr/>
              </p:nvSpPr>
              <p:spPr bwMode="auto">
                <a:xfrm>
                  <a:off x="3764" y="1391"/>
                  <a:ext cx="24" cy="24"/>
                </a:xfrm>
                <a:custGeom>
                  <a:avLst/>
                  <a:gdLst>
                    <a:gd name="T0" fmla="*/ 24 w 24"/>
                    <a:gd name="T1" fmla="*/ 18 h 24"/>
                    <a:gd name="T2" fmla="*/ 6 w 24"/>
                    <a:gd name="T3" fmla="*/ 0 h 24"/>
                    <a:gd name="T4" fmla="*/ 0 w 24"/>
                    <a:gd name="T5" fmla="*/ 6 h 24"/>
                    <a:gd name="T6" fmla="*/ 18 w 24"/>
                    <a:gd name="T7" fmla="*/ 24 h 24"/>
                    <a:gd name="T8" fmla="*/ 24 w 24"/>
                    <a:gd name="T9" fmla="*/ 18 h 24"/>
                    <a:gd name="T10" fmla="*/ 0 60000 65536"/>
                    <a:gd name="T11" fmla="*/ 0 60000 65536"/>
                    <a:gd name="T12" fmla="*/ 0 60000 65536"/>
                    <a:gd name="T13" fmla="*/ 0 60000 65536"/>
                    <a:gd name="T14" fmla="*/ 0 60000 65536"/>
                    <a:gd name="T15" fmla="*/ 0 w 24"/>
                    <a:gd name="T16" fmla="*/ 0 h 24"/>
                    <a:gd name="T17" fmla="*/ 24 w 24"/>
                    <a:gd name="T18" fmla="*/ 24 h 24"/>
                  </a:gdLst>
                  <a:ahLst/>
                  <a:cxnLst>
                    <a:cxn ang="T10">
                      <a:pos x="T0" y="T1"/>
                    </a:cxn>
                    <a:cxn ang="T11">
                      <a:pos x="T2" y="T3"/>
                    </a:cxn>
                    <a:cxn ang="T12">
                      <a:pos x="T4" y="T5"/>
                    </a:cxn>
                    <a:cxn ang="T13">
                      <a:pos x="T6" y="T7"/>
                    </a:cxn>
                    <a:cxn ang="T14">
                      <a:pos x="T8" y="T9"/>
                    </a:cxn>
                  </a:cxnLst>
                  <a:rect l="T15" t="T16" r="T17" b="T18"/>
                  <a:pathLst>
                    <a:path w="24" h="24">
                      <a:moveTo>
                        <a:pt x="24" y="18"/>
                      </a:moveTo>
                      <a:lnTo>
                        <a:pt x="6" y="0"/>
                      </a:lnTo>
                      <a:lnTo>
                        <a:pt x="0" y="6"/>
                      </a:lnTo>
                      <a:lnTo>
                        <a:pt x="18" y="24"/>
                      </a:lnTo>
                      <a:lnTo>
                        <a:pt x="24" y="18"/>
                      </a:lnTo>
                      <a:close/>
                    </a:path>
                  </a:pathLst>
                </a:custGeom>
                <a:solidFill>
                  <a:srgbClr val="FA8086"/>
                </a:solidFill>
                <a:ln w="9525">
                  <a:noFill/>
                  <a:round/>
                  <a:headEnd/>
                  <a:tailEnd/>
                </a:ln>
              </p:spPr>
              <p:txBody>
                <a:bodyPr tIns="91440" bIns="91440"/>
                <a:lstStyle/>
                <a:p>
                  <a:endParaRPr lang="en-US"/>
                </a:p>
              </p:txBody>
            </p:sp>
            <p:sp>
              <p:nvSpPr>
                <p:cNvPr id="12862" name="Line 1110"/>
                <p:cNvSpPr>
                  <a:spLocks noChangeShapeType="1"/>
                </p:cNvSpPr>
                <p:nvPr/>
              </p:nvSpPr>
              <p:spPr bwMode="auto">
                <a:xfrm>
                  <a:off x="3764" y="1391"/>
                  <a:ext cx="6" cy="6"/>
                </a:xfrm>
                <a:prstGeom prst="line">
                  <a:avLst/>
                </a:prstGeom>
                <a:noFill/>
                <a:ln w="19050">
                  <a:solidFill>
                    <a:srgbClr val="FA8086"/>
                  </a:solidFill>
                  <a:round/>
                  <a:headEnd/>
                  <a:tailEnd/>
                </a:ln>
              </p:spPr>
              <p:txBody>
                <a:bodyPr tIns="91440" bIns="91440"/>
                <a:lstStyle/>
                <a:p>
                  <a:endParaRPr lang="en-US"/>
                </a:p>
              </p:txBody>
            </p:sp>
            <p:sp>
              <p:nvSpPr>
                <p:cNvPr id="12863" name="Freeform 1111"/>
                <p:cNvSpPr>
                  <a:spLocks/>
                </p:cNvSpPr>
                <p:nvPr/>
              </p:nvSpPr>
              <p:spPr bwMode="auto">
                <a:xfrm>
                  <a:off x="3980" y="1673"/>
                  <a:ext cx="42" cy="30"/>
                </a:xfrm>
                <a:custGeom>
                  <a:avLst/>
                  <a:gdLst>
                    <a:gd name="T0" fmla="*/ 18 w 42"/>
                    <a:gd name="T1" fmla="*/ 6 h 30"/>
                    <a:gd name="T2" fmla="*/ 6 w 42"/>
                    <a:gd name="T3" fmla="*/ 12 h 30"/>
                    <a:gd name="T4" fmla="*/ 0 w 42"/>
                    <a:gd name="T5" fmla="*/ 18 h 30"/>
                    <a:gd name="T6" fmla="*/ 0 w 42"/>
                    <a:gd name="T7" fmla="*/ 24 h 30"/>
                    <a:gd name="T8" fmla="*/ 0 w 42"/>
                    <a:gd name="T9" fmla="*/ 24 h 30"/>
                    <a:gd name="T10" fmla="*/ 6 w 42"/>
                    <a:gd name="T11" fmla="*/ 30 h 30"/>
                    <a:gd name="T12" fmla="*/ 12 w 42"/>
                    <a:gd name="T13" fmla="*/ 30 h 30"/>
                    <a:gd name="T14" fmla="*/ 24 w 42"/>
                    <a:gd name="T15" fmla="*/ 24 h 30"/>
                    <a:gd name="T16" fmla="*/ 24 w 42"/>
                    <a:gd name="T17" fmla="*/ 24 h 30"/>
                    <a:gd name="T18" fmla="*/ 36 w 42"/>
                    <a:gd name="T19" fmla="*/ 18 h 30"/>
                    <a:gd name="T20" fmla="*/ 42 w 42"/>
                    <a:gd name="T21" fmla="*/ 12 h 30"/>
                    <a:gd name="T22" fmla="*/ 42 w 42"/>
                    <a:gd name="T23" fmla="*/ 6 h 30"/>
                    <a:gd name="T24" fmla="*/ 42 w 42"/>
                    <a:gd name="T25" fmla="*/ 6 h 30"/>
                    <a:gd name="T26" fmla="*/ 36 w 42"/>
                    <a:gd name="T27" fmla="*/ 0 h 30"/>
                    <a:gd name="T28" fmla="*/ 30 w 42"/>
                    <a:gd name="T29" fmla="*/ 0 h 30"/>
                    <a:gd name="T30" fmla="*/ 18 w 42"/>
                    <a:gd name="T31" fmla="*/ 6 h 30"/>
                    <a:gd name="T32" fmla="*/ 18 w 42"/>
                    <a:gd name="T33" fmla="*/ 6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0"/>
                    <a:gd name="T53" fmla="*/ 42 w 42"/>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0">
                      <a:moveTo>
                        <a:pt x="18" y="6"/>
                      </a:moveTo>
                      <a:lnTo>
                        <a:pt x="6" y="12"/>
                      </a:lnTo>
                      <a:lnTo>
                        <a:pt x="0" y="18"/>
                      </a:lnTo>
                      <a:lnTo>
                        <a:pt x="0" y="24"/>
                      </a:lnTo>
                      <a:lnTo>
                        <a:pt x="6" y="30"/>
                      </a:lnTo>
                      <a:lnTo>
                        <a:pt x="12" y="30"/>
                      </a:lnTo>
                      <a:lnTo>
                        <a:pt x="24" y="24"/>
                      </a:lnTo>
                      <a:lnTo>
                        <a:pt x="36" y="18"/>
                      </a:lnTo>
                      <a:lnTo>
                        <a:pt x="42" y="12"/>
                      </a:lnTo>
                      <a:lnTo>
                        <a:pt x="42" y="6"/>
                      </a:lnTo>
                      <a:lnTo>
                        <a:pt x="36" y="0"/>
                      </a:lnTo>
                      <a:lnTo>
                        <a:pt x="30" y="0"/>
                      </a:lnTo>
                      <a:lnTo>
                        <a:pt x="18" y="6"/>
                      </a:lnTo>
                      <a:close/>
                    </a:path>
                  </a:pathLst>
                </a:custGeom>
                <a:solidFill>
                  <a:srgbClr val="FA8086"/>
                </a:solidFill>
                <a:ln w="9525">
                  <a:noFill/>
                  <a:round/>
                  <a:headEnd/>
                  <a:tailEnd/>
                </a:ln>
              </p:spPr>
              <p:txBody>
                <a:bodyPr tIns="91440" bIns="91440"/>
                <a:lstStyle/>
                <a:p>
                  <a:endParaRPr lang="en-US"/>
                </a:p>
              </p:txBody>
            </p:sp>
            <p:sp>
              <p:nvSpPr>
                <p:cNvPr id="12864" name="Freeform 1112"/>
                <p:cNvSpPr>
                  <a:spLocks/>
                </p:cNvSpPr>
                <p:nvPr/>
              </p:nvSpPr>
              <p:spPr bwMode="auto">
                <a:xfrm>
                  <a:off x="4010" y="2033"/>
                  <a:ext cx="36" cy="36"/>
                </a:xfrm>
                <a:custGeom>
                  <a:avLst/>
                  <a:gdLst>
                    <a:gd name="T0" fmla="*/ 12 w 36"/>
                    <a:gd name="T1" fmla="*/ 24 h 36"/>
                    <a:gd name="T2" fmla="*/ 18 w 36"/>
                    <a:gd name="T3" fmla="*/ 36 h 36"/>
                    <a:gd name="T4" fmla="*/ 30 w 36"/>
                    <a:gd name="T5" fmla="*/ 36 h 36"/>
                    <a:gd name="T6" fmla="*/ 36 w 36"/>
                    <a:gd name="T7" fmla="*/ 36 h 36"/>
                    <a:gd name="T8" fmla="*/ 36 w 36"/>
                    <a:gd name="T9" fmla="*/ 36 h 36"/>
                    <a:gd name="T10" fmla="*/ 36 w 36"/>
                    <a:gd name="T11" fmla="*/ 30 h 36"/>
                    <a:gd name="T12" fmla="*/ 36 w 36"/>
                    <a:gd name="T13" fmla="*/ 24 h 36"/>
                    <a:gd name="T14" fmla="*/ 30 w 36"/>
                    <a:gd name="T15" fmla="*/ 12 h 36"/>
                    <a:gd name="T16" fmla="*/ 30 w 36"/>
                    <a:gd name="T17" fmla="*/ 12 h 36"/>
                    <a:gd name="T18" fmla="*/ 18 w 36"/>
                    <a:gd name="T19" fmla="*/ 6 h 36"/>
                    <a:gd name="T20" fmla="*/ 12 w 36"/>
                    <a:gd name="T21" fmla="*/ 0 h 36"/>
                    <a:gd name="T22" fmla="*/ 6 w 36"/>
                    <a:gd name="T23" fmla="*/ 0 h 36"/>
                    <a:gd name="T24" fmla="*/ 6 w 36"/>
                    <a:gd name="T25" fmla="*/ 0 h 36"/>
                    <a:gd name="T26" fmla="*/ 0 w 36"/>
                    <a:gd name="T27" fmla="*/ 6 h 36"/>
                    <a:gd name="T28" fmla="*/ 6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18" y="36"/>
                      </a:lnTo>
                      <a:lnTo>
                        <a:pt x="30" y="36"/>
                      </a:lnTo>
                      <a:lnTo>
                        <a:pt x="36" y="36"/>
                      </a:lnTo>
                      <a:lnTo>
                        <a:pt x="36" y="30"/>
                      </a:lnTo>
                      <a:lnTo>
                        <a:pt x="36" y="24"/>
                      </a:lnTo>
                      <a:lnTo>
                        <a:pt x="30" y="12"/>
                      </a:lnTo>
                      <a:lnTo>
                        <a:pt x="18" y="6"/>
                      </a:lnTo>
                      <a:lnTo>
                        <a:pt x="12" y="0"/>
                      </a:lnTo>
                      <a:lnTo>
                        <a:pt x="6" y="0"/>
                      </a:lnTo>
                      <a:lnTo>
                        <a:pt x="0" y="6"/>
                      </a:lnTo>
                      <a:lnTo>
                        <a:pt x="6" y="12"/>
                      </a:lnTo>
                      <a:lnTo>
                        <a:pt x="12" y="24"/>
                      </a:lnTo>
                      <a:close/>
                    </a:path>
                  </a:pathLst>
                </a:custGeom>
                <a:solidFill>
                  <a:srgbClr val="FA8086"/>
                </a:solidFill>
                <a:ln w="9525">
                  <a:noFill/>
                  <a:round/>
                  <a:headEnd/>
                  <a:tailEnd/>
                </a:ln>
              </p:spPr>
              <p:txBody>
                <a:bodyPr tIns="91440" bIns="91440"/>
                <a:lstStyle/>
                <a:p>
                  <a:endParaRPr lang="en-US"/>
                </a:p>
              </p:txBody>
            </p:sp>
            <p:sp>
              <p:nvSpPr>
                <p:cNvPr id="12865" name="Freeform 1113"/>
                <p:cNvSpPr>
                  <a:spLocks/>
                </p:cNvSpPr>
                <p:nvPr/>
              </p:nvSpPr>
              <p:spPr bwMode="auto">
                <a:xfrm>
                  <a:off x="3920" y="1811"/>
                  <a:ext cx="30" cy="42"/>
                </a:xfrm>
                <a:custGeom>
                  <a:avLst/>
                  <a:gdLst>
                    <a:gd name="T0" fmla="*/ 6 w 30"/>
                    <a:gd name="T1" fmla="*/ 30 h 42"/>
                    <a:gd name="T2" fmla="*/ 12 w 30"/>
                    <a:gd name="T3" fmla="*/ 36 h 42"/>
                    <a:gd name="T4" fmla="*/ 24 w 30"/>
                    <a:gd name="T5" fmla="*/ 42 h 42"/>
                    <a:gd name="T6" fmla="*/ 30 w 30"/>
                    <a:gd name="T7" fmla="*/ 42 h 42"/>
                    <a:gd name="T8" fmla="*/ 30 w 30"/>
                    <a:gd name="T9" fmla="*/ 42 h 42"/>
                    <a:gd name="T10" fmla="*/ 30 w 30"/>
                    <a:gd name="T11" fmla="*/ 42 h 42"/>
                    <a:gd name="T12" fmla="*/ 30 w 30"/>
                    <a:gd name="T13" fmla="*/ 30 h 42"/>
                    <a:gd name="T14" fmla="*/ 24 w 30"/>
                    <a:gd name="T15" fmla="*/ 18 h 42"/>
                    <a:gd name="T16" fmla="*/ 24 w 30"/>
                    <a:gd name="T17" fmla="*/ 18 h 42"/>
                    <a:gd name="T18" fmla="*/ 18 w 30"/>
                    <a:gd name="T19" fmla="*/ 6 h 42"/>
                    <a:gd name="T20" fmla="*/ 12 w 30"/>
                    <a:gd name="T21" fmla="*/ 0 h 42"/>
                    <a:gd name="T22" fmla="*/ 6 w 30"/>
                    <a:gd name="T23" fmla="*/ 0 h 42"/>
                    <a:gd name="T24" fmla="*/ 6 w 30"/>
                    <a:gd name="T25" fmla="*/ 0 h 42"/>
                    <a:gd name="T26" fmla="*/ 0 w 30"/>
                    <a:gd name="T27" fmla="*/ 6 h 42"/>
                    <a:gd name="T28" fmla="*/ 0 w 30"/>
                    <a:gd name="T29" fmla="*/ 18 h 42"/>
                    <a:gd name="T30" fmla="*/ 6 w 30"/>
                    <a:gd name="T31" fmla="*/ 30 h 42"/>
                    <a:gd name="T32" fmla="*/ 6 w 30"/>
                    <a:gd name="T33" fmla="*/ 3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30"/>
                      </a:moveTo>
                      <a:lnTo>
                        <a:pt x="12" y="36"/>
                      </a:lnTo>
                      <a:lnTo>
                        <a:pt x="24" y="42"/>
                      </a:lnTo>
                      <a:lnTo>
                        <a:pt x="30" y="42"/>
                      </a:lnTo>
                      <a:lnTo>
                        <a:pt x="30" y="30"/>
                      </a:lnTo>
                      <a:lnTo>
                        <a:pt x="24" y="18"/>
                      </a:lnTo>
                      <a:lnTo>
                        <a:pt x="18" y="6"/>
                      </a:lnTo>
                      <a:lnTo>
                        <a:pt x="12" y="0"/>
                      </a:lnTo>
                      <a:lnTo>
                        <a:pt x="6" y="0"/>
                      </a:lnTo>
                      <a:lnTo>
                        <a:pt x="0" y="6"/>
                      </a:lnTo>
                      <a:lnTo>
                        <a:pt x="0" y="18"/>
                      </a:lnTo>
                      <a:lnTo>
                        <a:pt x="6" y="30"/>
                      </a:lnTo>
                      <a:close/>
                    </a:path>
                  </a:pathLst>
                </a:custGeom>
                <a:solidFill>
                  <a:srgbClr val="FA8086"/>
                </a:solidFill>
                <a:ln w="9525">
                  <a:noFill/>
                  <a:round/>
                  <a:headEnd/>
                  <a:tailEnd/>
                </a:ln>
              </p:spPr>
              <p:txBody>
                <a:bodyPr tIns="91440" bIns="91440"/>
                <a:lstStyle/>
                <a:p>
                  <a:endParaRPr lang="en-US"/>
                </a:p>
              </p:txBody>
            </p:sp>
            <p:sp>
              <p:nvSpPr>
                <p:cNvPr id="12866" name="Freeform 1114"/>
                <p:cNvSpPr>
                  <a:spLocks/>
                </p:cNvSpPr>
                <p:nvPr/>
              </p:nvSpPr>
              <p:spPr bwMode="auto">
                <a:xfrm>
                  <a:off x="4040" y="2291"/>
                  <a:ext cx="24" cy="42"/>
                </a:xfrm>
                <a:custGeom>
                  <a:avLst/>
                  <a:gdLst>
                    <a:gd name="T0" fmla="*/ 0 w 24"/>
                    <a:gd name="T1" fmla="*/ 24 h 42"/>
                    <a:gd name="T2" fmla="*/ 6 w 24"/>
                    <a:gd name="T3" fmla="*/ 36 h 42"/>
                    <a:gd name="T4" fmla="*/ 6 w 24"/>
                    <a:gd name="T5" fmla="*/ 42 h 42"/>
                    <a:gd name="T6" fmla="*/ 12 w 24"/>
                    <a:gd name="T7" fmla="*/ 42 h 42"/>
                    <a:gd name="T8" fmla="*/ 12 w 24"/>
                    <a:gd name="T9" fmla="*/ 42 h 42"/>
                    <a:gd name="T10" fmla="*/ 18 w 24"/>
                    <a:gd name="T11" fmla="*/ 42 h 42"/>
                    <a:gd name="T12" fmla="*/ 24 w 24"/>
                    <a:gd name="T13" fmla="*/ 36 h 42"/>
                    <a:gd name="T14" fmla="*/ 24 w 24"/>
                    <a:gd name="T15" fmla="*/ 24 h 42"/>
                    <a:gd name="T16" fmla="*/ 24 w 24"/>
                    <a:gd name="T17" fmla="*/ 24 h 42"/>
                    <a:gd name="T18" fmla="*/ 24 w 24"/>
                    <a:gd name="T19" fmla="*/ 12 h 42"/>
                    <a:gd name="T20" fmla="*/ 18 w 24"/>
                    <a:gd name="T21" fmla="*/ 0 h 42"/>
                    <a:gd name="T22" fmla="*/ 12 w 24"/>
                    <a:gd name="T23" fmla="*/ 0 h 42"/>
                    <a:gd name="T24" fmla="*/ 12 w 24"/>
                    <a:gd name="T25" fmla="*/ 0 h 42"/>
                    <a:gd name="T26" fmla="*/ 6 w 24"/>
                    <a:gd name="T27" fmla="*/ 0 h 42"/>
                    <a:gd name="T28" fmla="*/ 6 w 24"/>
                    <a:gd name="T29" fmla="*/ 12 h 42"/>
                    <a:gd name="T30" fmla="*/ 0 w 24"/>
                    <a:gd name="T31" fmla="*/ 24 h 42"/>
                    <a:gd name="T32" fmla="*/ 0 w 24"/>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2"/>
                    <a:gd name="T53" fmla="*/ 24 w 24"/>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2">
                      <a:moveTo>
                        <a:pt x="0" y="24"/>
                      </a:moveTo>
                      <a:lnTo>
                        <a:pt x="6" y="36"/>
                      </a:lnTo>
                      <a:lnTo>
                        <a:pt x="6" y="42"/>
                      </a:lnTo>
                      <a:lnTo>
                        <a:pt x="12" y="42"/>
                      </a:lnTo>
                      <a:lnTo>
                        <a:pt x="18" y="42"/>
                      </a:lnTo>
                      <a:lnTo>
                        <a:pt x="24" y="36"/>
                      </a:lnTo>
                      <a:lnTo>
                        <a:pt x="24" y="24"/>
                      </a:lnTo>
                      <a:lnTo>
                        <a:pt x="24" y="12"/>
                      </a:lnTo>
                      <a:lnTo>
                        <a:pt x="18" y="0"/>
                      </a:lnTo>
                      <a:lnTo>
                        <a:pt x="12" y="0"/>
                      </a:lnTo>
                      <a:lnTo>
                        <a:pt x="6" y="0"/>
                      </a:lnTo>
                      <a:lnTo>
                        <a:pt x="6" y="12"/>
                      </a:lnTo>
                      <a:lnTo>
                        <a:pt x="0" y="24"/>
                      </a:lnTo>
                      <a:close/>
                    </a:path>
                  </a:pathLst>
                </a:custGeom>
                <a:solidFill>
                  <a:srgbClr val="FA8086"/>
                </a:solidFill>
                <a:ln w="9525">
                  <a:noFill/>
                  <a:round/>
                  <a:headEnd/>
                  <a:tailEnd/>
                </a:ln>
              </p:spPr>
              <p:txBody>
                <a:bodyPr tIns="91440" bIns="91440"/>
                <a:lstStyle/>
                <a:p>
                  <a:endParaRPr lang="en-US"/>
                </a:p>
              </p:txBody>
            </p:sp>
            <p:sp>
              <p:nvSpPr>
                <p:cNvPr id="12867" name="Freeform 1115"/>
                <p:cNvSpPr>
                  <a:spLocks/>
                </p:cNvSpPr>
                <p:nvPr/>
              </p:nvSpPr>
              <p:spPr bwMode="auto">
                <a:xfrm>
                  <a:off x="3896" y="1745"/>
                  <a:ext cx="30" cy="42"/>
                </a:xfrm>
                <a:custGeom>
                  <a:avLst/>
                  <a:gdLst>
                    <a:gd name="T0" fmla="*/ 6 w 30"/>
                    <a:gd name="T1" fmla="*/ 24 h 42"/>
                    <a:gd name="T2" fmla="*/ 12 w 30"/>
                    <a:gd name="T3" fmla="*/ 36 h 42"/>
                    <a:gd name="T4" fmla="*/ 18 w 30"/>
                    <a:gd name="T5" fmla="*/ 42 h 42"/>
                    <a:gd name="T6" fmla="*/ 30 w 30"/>
                    <a:gd name="T7" fmla="*/ 42 h 42"/>
                    <a:gd name="T8" fmla="*/ 30 w 30"/>
                    <a:gd name="T9" fmla="*/ 42 h 42"/>
                    <a:gd name="T10" fmla="*/ 30 w 30"/>
                    <a:gd name="T11" fmla="*/ 36 h 42"/>
                    <a:gd name="T12" fmla="*/ 30 w 30"/>
                    <a:gd name="T13" fmla="*/ 24 h 42"/>
                    <a:gd name="T14" fmla="*/ 24 w 30"/>
                    <a:gd name="T15" fmla="*/ 18 h 42"/>
                    <a:gd name="T16" fmla="*/ 24 w 30"/>
                    <a:gd name="T17" fmla="*/ 18 h 42"/>
                    <a:gd name="T18" fmla="*/ 18 w 30"/>
                    <a:gd name="T19" fmla="*/ 6 h 42"/>
                    <a:gd name="T20" fmla="*/ 6 w 30"/>
                    <a:gd name="T21" fmla="*/ 0 h 42"/>
                    <a:gd name="T22" fmla="*/ 0 w 30"/>
                    <a:gd name="T23" fmla="*/ 0 h 42"/>
                    <a:gd name="T24" fmla="*/ 0 w 30"/>
                    <a:gd name="T25" fmla="*/ 0 h 42"/>
                    <a:gd name="T26" fmla="*/ 0 w 30"/>
                    <a:gd name="T27" fmla="*/ 6 h 42"/>
                    <a:gd name="T28" fmla="*/ 0 w 30"/>
                    <a:gd name="T29" fmla="*/ 12 h 42"/>
                    <a:gd name="T30" fmla="*/ 6 w 30"/>
                    <a:gd name="T31" fmla="*/ 24 h 42"/>
                    <a:gd name="T32" fmla="*/ 6 w 30"/>
                    <a:gd name="T33" fmla="*/ 24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24"/>
                      </a:moveTo>
                      <a:lnTo>
                        <a:pt x="12" y="36"/>
                      </a:lnTo>
                      <a:lnTo>
                        <a:pt x="18" y="42"/>
                      </a:lnTo>
                      <a:lnTo>
                        <a:pt x="30" y="42"/>
                      </a:lnTo>
                      <a:lnTo>
                        <a:pt x="30" y="36"/>
                      </a:lnTo>
                      <a:lnTo>
                        <a:pt x="30" y="24"/>
                      </a:lnTo>
                      <a:lnTo>
                        <a:pt x="24" y="18"/>
                      </a:lnTo>
                      <a:lnTo>
                        <a:pt x="18" y="6"/>
                      </a:lnTo>
                      <a:lnTo>
                        <a:pt x="6" y="0"/>
                      </a:lnTo>
                      <a:lnTo>
                        <a:pt x="0" y="0"/>
                      </a:lnTo>
                      <a:lnTo>
                        <a:pt x="0" y="6"/>
                      </a:lnTo>
                      <a:lnTo>
                        <a:pt x="0" y="12"/>
                      </a:lnTo>
                      <a:lnTo>
                        <a:pt x="6" y="24"/>
                      </a:lnTo>
                      <a:close/>
                    </a:path>
                  </a:pathLst>
                </a:custGeom>
                <a:solidFill>
                  <a:srgbClr val="FA8086"/>
                </a:solidFill>
                <a:ln w="9525">
                  <a:noFill/>
                  <a:round/>
                  <a:headEnd/>
                  <a:tailEnd/>
                </a:ln>
              </p:spPr>
              <p:txBody>
                <a:bodyPr tIns="91440" bIns="91440"/>
                <a:lstStyle/>
                <a:p>
                  <a:endParaRPr lang="en-US"/>
                </a:p>
              </p:txBody>
            </p:sp>
            <p:sp>
              <p:nvSpPr>
                <p:cNvPr id="12868" name="Freeform 1116"/>
                <p:cNvSpPr>
                  <a:spLocks/>
                </p:cNvSpPr>
                <p:nvPr/>
              </p:nvSpPr>
              <p:spPr bwMode="auto">
                <a:xfrm>
                  <a:off x="3674" y="1517"/>
                  <a:ext cx="36" cy="36"/>
                </a:xfrm>
                <a:custGeom>
                  <a:avLst/>
                  <a:gdLst>
                    <a:gd name="T0" fmla="*/ 12 w 36"/>
                    <a:gd name="T1" fmla="*/ 24 h 36"/>
                    <a:gd name="T2" fmla="*/ 24 w 36"/>
                    <a:gd name="T3" fmla="*/ 36 h 36"/>
                    <a:gd name="T4" fmla="*/ 30 w 36"/>
                    <a:gd name="T5" fmla="*/ 36 h 36"/>
                    <a:gd name="T6" fmla="*/ 36 w 36"/>
                    <a:gd name="T7" fmla="*/ 36 h 36"/>
                    <a:gd name="T8" fmla="*/ 36 w 36"/>
                    <a:gd name="T9" fmla="*/ 36 h 36"/>
                    <a:gd name="T10" fmla="*/ 36 w 36"/>
                    <a:gd name="T11" fmla="*/ 30 h 36"/>
                    <a:gd name="T12" fmla="*/ 36 w 36"/>
                    <a:gd name="T13" fmla="*/ 24 h 36"/>
                    <a:gd name="T14" fmla="*/ 30 w 36"/>
                    <a:gd name="T15" fmla="*/ 12 h 36"/>
                    <a:gd name="T16" fmla="*/ 30 w 36"/>
                    <a:gd name="T17" fmla="*/ 12 h 36"/>
                    <a:gd name="T18" fmla="*/ 18 w 36"/>
                    <a:gd name="T19" fmla="*/ 0 h 36"/>
                    <a:gd name="T20" fmla="*/ 12 w 36"/>
                    <a:gd name="T21" fmla="*/ 0 h 36"/>
                    <a:gd name="T22" fmla="*/ 6 w 36"/>
                    <a:gd name="T23" fmla="*/ 0 h 36"/>
                    <a:gd name="T24" fmla="*/ 6 w 36"/>
                    <a:gd name="T25" fmla="*/ 0 h 36"/>
                    <a:gd name="T26" fmla="*/ 0 w 36"/>
                    <a:gd name="T27" fmla="*/ 6 h 36"/>
                    <a:gd name="T28" fmla="*/ 6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24" y="36"/>
                      </a:lnTo>
                      <a:lnTo>
                        <a:pt x="30" y="36"/>
                      </a:lnTo>
                      <a:lnTo>
                        <a:pt x="36" y="36"/>
                      </a:lnTo>
                      <a:lnTo>
                        <a:pt x="36" y="30"/>
                      </a:lnTo>
                      <a:lnTo>
                        <a:pt x="36" y="24"/>
                      </a:lnTo>
                      <a:lnTo>
                        <a:pt x="30" y="12"/>
                      </a:lnTo>
                      <a:lnTo>
                        <a:pt x="18" y="0"/>
                      </a:lnTo>
                      <a:lnTo>
                        <a:pt x="12" y="0"/>
                      </a:lnTo>
                      <a:lnTo>
                        <a:pt x="6" y="0"/>
                      </a:lnTo>
                      <a:lnTo>
                        <a:pt x="0" y="6"/>
                      </a:lnTo>
                      <a:lnTo>
                        <a:pt x="6" y="12"/>
                      </a:lnTo>
                      <a:lnTo>
                        <a:pt x="12" y="24"/>
                      </a:lnTo>
                      <a:close/>
                    </a:path>
                  </a:pathLst>
                </a:custGeom>
                <a:solidFill>
                  <a:srgbClr val="FA8086"/>
                </a:solidFill>
                <a:ln w="9525">
                  <a:noFill/>
                  <a:round/>
                  <a:headEnd/>
                  <a:tailEnd/>
                </a:ln>
              </p:spPr>
              <p:txBody>
                <a:bodyPr tIns="91440" bIns="91440"/>
                <a:lstStyle/>
                <a:p>
                  <a:endParaRPr lang="en-US"/>
                </a:p>
              </p:txBody>
            </p:sp>
            <p:sp>
              <p:nvSpPr>
                <p:cNvPr id="12869" name="Freeform 1117"/>
                <p:cNvSpPr>
                  <a:spLocks/>
                </p:cNvSpPr>
                <p:nvPr/>
              </p:nvSpPr>
              <p:spPr bwMode="auto">
                <a:xfrm>
                  <a:off x="3632" y="1469"/>
                  <a:ext cx="36" cy="36"/>
                </a:xfrm>
                <a:custGeom>
                  <a:avLst/>
                  <a:gdLst>
                    <a:gd name="T0" fmla="*/ 12 w 36"/>
                    <a:gd name="T1" fmla="*/ 24 h 36"/>
                    <a:gd name="T2" fmla="*/ 18 w 36"/>
                    <a:gd name="T3" fmla="*/ 36 h 36"/>
                    <a:gd name="T4" fmla="*/ 30 w 36"/>
                    <a:gd name="T5" fmla="*/ 36 h 36"/>
                    <a:gd name="T6" fmla="*/ 36 w 36"/>
                    <a:gd name="T7" fmla="*/ 36 h 36"/>
                    <a:gd name="T8" fmla="*/ 36 w 36"/>
                    <a:gd name="T9" fmla="*/ 36 h 36"/>
                    <a:gd name="T10" fmla="*/ 36 w 36"/>
                    <a:gd name="T11" fmla="*/ 30 h 36"/>
                    <a:gd name="T12" fmla="*/ 36 w 36"/>
                    <a:gd name="T13" fmla="*/ 24 h 36"/>
                    <a:gd name="T14" fmla="*/ 24 w 36"/>
                    <a:gd name="T15" fmla="*/ 12 h 36"/>
                    <a:gd name="T16" fmla="*/ 24 w 36"/>
                    <a:gd name="T17" fmla="*/ 12 h 36"/>
                    <a:gd name="T18" fmla="*/ 18 w 36"/>
                    <a:gd name="T19" fmla="*/ 0 h 36"/>
                    <a:gd name="T20" fmla="*/ 6 w 36"/>
                    <a:gd name="T21" fmla="*/ 0 h 36"/>
                    <a:gd name="T22" fmla="*/ 0 w 36"/>
                    <a:gd name="T23" fmla="*/ 0 h 36"/>
                    <a:gd name="T24" fmla="*/ 0 w 36"/>
                    <a:gd name="T25" fmla="*/ 0 h 36"/>
                    <a:gd name="T26" fmla="*/ 0 w 36"/>
                    <a:gd name="T27" fmla="*/ 6 h 36"/>
                    <a:gd name="T28" fmla="*/ 0 w 36"/>
                    <a:gd name="T29" fmla="*/ 12 h 36"/>
                    <a:gd name="T30" fmla="*/ 12 w 36"/>
                    <a:gd name="T31" fmla="*/ 24 h 36"/>
                    <a:gd name="T32" fmla="*/ 12 w 36"/>
                    <a:gd name="T33" fmla="*/ 24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6"/>
                    <a:gd name="T53" fmla="*/ 36 w 36"/>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6">
                      <a:moveTo>
                        <a:pt x="12" y="24"/>
                      </a:moveTo>
                      <a:lnTo>
                        <a:pt x="18" y="36"/>
                      </a:lnTo>
                      <a:lnTo>
                        <a:pt x="30" y="36"/>
                      </a:lnTo>
                      <a:lnTo>
                        <a:pt x="36" y="36"/>
                      </a:lnTo>
                      <a:lnTo>
                        <a:pt x="36" y="30"/>
                      </a:lnTo>
                      <a:lnTo>
                        <a:pt x="36" y="24"/>
                      </a:lnTo>
                      <a:lnTo>
                        <a:pt x="24" y="12"/>
                      </a:lnTo>
                      <a:lnTo>
                        <a:pt x="18" y="0"/>
                      </a:lnTo>
                      <a:lnTo>
                        <a:pt x="6" y="0"/>
                      </a:lnTo>
                      <a:lnTo>
                        <a:pt x="0" y="0"/>
                      </a:lnTo>
                      <a:lnTo>
                        <a:pt x="0" y="6"/>
                      </a:lnTo>
                      <a:lnTo>
                        <a:pt x="0" y="12"/>
                      </a:lnTo>
                      <a:lnTo>
                        <a:pt x="12" y="24"/>
                      </a:lnTo>
                      <a:close/>
                    </a:path>
                  </a:pathLst>
                </a:custGeom>
                <a:solidFill>
                  <a:srgbClr val="FA8086"/>
                </a:solidFill>
                <a:ln w="9525">
                  <a:noFill/>
                  <a:round/>
                  <a:headEnd/>
                  <a:tailEnd/>
                </a:ln>
              </p:spPr>
              <p:txBody>
                <a:bodyPr tIns="91440" bIns="91440"/>
                <a:lstStyle/>
                <a:p>
                  <a:endParaRPr lang="en-US"/>
                </a:p>
              </p:txBody>
            </p:sp>
            <p:sp>
              <p:nvSpPr>
                <p:cNvPr id="12870" name="Freeform 1118"/>
                <p:cNvSpPr>
                  <a:spLocks/>
                </p:cNvSpPr>
                <p:nvPr/>
              </p:nvSpPr>
              <p:spPr bwMode="auto">
                <a:xfrm>
                  <a:off x="3872" y="1703"/>
                  <a:ext cx="48" cy="24"/>
                </a:xfrm>
                <a:custGeom>
                  <a:avLst/>
                  <a:gdLst>
                    <a:gd name="T0" fmla="*/ 24 w 48"/>
                    <a:gd name="T1" fmla="*/ 24 h 24"/>
                    <a:gd name="T2" fmla="*/ 36 w 48"/>
                    <a:gd name="T3" fmla="*/ 18 h 24"/>
                    <a:gd name="T4" fmla="*/ 48 w 48"/>
                    <a:gd name="T5" fmla="*/ 18 h 24"/>
                    <a:gd name="T6" fmla="*/ 48 w 48"/>
                    <a:gd name="T7" fmla="*/ 12 h 24"/>
                    <a:gd name="T8" fmla="*/ 48 w 48"/>
                    <a:gd name="T9" fmla="*/ 12 h 24"/>
                    <a:gd name="T10" fmla="*/ 48 w 48"/>
                    <a:gd name="T11" fmla="*/ 6 h 24"/>
                    <a:gd name="T12" fmla="*/ 36 w 48"/>
                    <a:gd name="T13" fmla="*/ 0 h 24"/>
                    <a:gd name="T14" fmla="*/ 24 w 48"/>
                    <a:gd name="T15" fmla="*/ 0 h 24"/>
                    <a:gd name="T16" fmla="*/ 24 w 48"/>
                    <a:gd name="T17" fmla="*/ 0 h 24"/>
                    <a:gd name="T18" fmla="*/ 12 w 48"/>
                    <a:gd name="T19" fmla="*/ 0 h 24"/>
                    <a:gd name="T20" fmla="*/ 0 w 48"/>
                    <a:gd name="T21" fmla="*/ 6 h 24"/>
                    <a:gd name="T22" fmla="*/ 0 w 48"/>
                    <a:gd name="T23" fmla="*/ 12 h 24"/>
                    <a:gd name="T24" fmla="*/ 0 w 48"/>
                    <a:gd name="T25" fmla="*/ 12 h 24"/>
                    <a:gd name="T26" fmla="*/ 0 w 48"/>
                    <a:gd name="T27" fmla="*/ 18 h 24"/>
                    <a:gd name="T28" fmla="*/ 12 w 48"/>
                    <a:gd name="T29" fmla="*/ 18 h 24"/>
                    <a:gd name="T30" fmla="*/ 24 w 48"/>
                    <a:gd name="T31" fmla="*/ 24 h 24"/>
                    <a:gd name="T32" fmla="*/ 24 w 48"/>
                    <a:gd name="T33" fmla="*/ 24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4"/>
                    <a:gd name="T53" fmla="*/ 48 w 4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4">
                      <a:moveTo>
                        <a:pt x="24" y="24"/>
                      </a:moveTo>
                      <a:lnTo>
                        <a:pt x="36" y="18"/>
                      </a:lnTo>
                      <a:lnTo>
                        <a:pt x="48" y="18"/>
                      </a:lnTo>
                      <a:lnTo>
                        <a:pt x="48" y="12"/>
                      </a:lnTo>
                      <a:lnTo>
                        <a:pt x="48" y="6"/>
                      </a:lnTo>
                      <a:lnTo>
                        <a:pt x="36" y="0"/>
                      </a:lnTo>
                      <a:lnTo>
                        <a:pt x="24" y="0"/>
                      </a:lnTo>
                      <a:lnTo>
                        <a:pt x="12" y="0"/>
                      </a:lnTo>
                      <a:lnTo>
                        <a:pt x="0" y="6"/>
                      </a:lnTo>
                      <a:lnTo>
                        <a:pt x="0" y="12"/>
                      </a:lnTo>
                      <a:lnTo>
                        <a:pt x="0" y="18"/>
                      </a:lnTo>
                      <a:lnTo>
                        <a:pt x="12" y="18"/>
                      </a:lnTo>
                      <a:lnTo>
                        <a:pt x="24" y="24"/>
                      </a:lnTo>
                      <a:close/>
                    </a:path>
                  </a:pathLst>
                </a:custGeom>
                <a:solidFill>
                  <a:srgbClr val="FA8086"/>
                </a:solidFill>
                <a:ln w="9525">
                  <a:noFill/>
                  <a:round/>
                  <a:headEnd/>
                  <a:tailEnd/>
                </a:ln>
              </p:spPr>
              <p:txBody>
                <a:bodyPr tIns="91440" bIns="91440"/>
                <a:lstStyle/>
                <a:p>
                  <a:endParaRPr lang="en-US"/>
                </a:p>
              </p:txBody>
            </p:sp>
            <p:sp>
              <p:nvSpPr>
                <p:cNvPr id="12871" name="Freeform 1119"/>
                <p:cNvSpPr>
                  <a:spLocks/>
                </p:cNvSpPr>
                <p:nvPr/>
              </p:nvSpPr>
              <p:spPr bwMode="auto">
                <a:xfrm>
                  <a:off x="3998" y="1961"/>
                  <a:ext cx="18" cy="48"/>
                </a:xfrm>
                <a:custGeom>
                  <a:avLst/>
                  <a:gdLst>
                    <a:gd name="T0" fmla="*/ 0 w 18"/>
                    <a:gd name="T1" fmla="*/ 30 h 48"/>
                    <a:gd name="T2" fmla="*/ 0 w 18"/>
                    <a:gd name="T3" fmla="*/ 42 h 48"/>
                    <a:gd name="T4" fmla="*/ 6 w 18"/>
                    <a:gd name="T5" fmla="*/ 48 h 48"/>
                    <a:gd name="T6" fmla="*/ 12 w 18"/>
                    <a:gd name="T7" fmla="*/ 48 h 48"/>
                    <a:gd name="T8" fmla="*/ 12 w 18"/>
                    <a:gd name="T9" fmla="*/ 48 h 48"/>
                    <a:gd name="T10" fmla="*/ 18 w 18"/>
                    <a:gd name="T11" fmla="*/ 48 h 48"/>
                    <a:gd name="T12" fmla="*/ 18 w 18"/>
                    <a:gd name="T13" fmla="*/ 36 h 48"/>
                    <a:gd name="T14" fmla="*/ 18 w 18"/>
                    <a:gd name="T15" fmla="*/ 24 h 48"/>
                    <a:gd name="T16" fmla="*/ 18 w 18"/>
                    <a:gd name="T17" fmla="*/ 24 h 48"/>
                    <a:gd name="T18" fmla="*/ 18 w 18"/>
                    <a:gd name="T19" fmla="*/ 12 h 48"/>
                    <a:gd name="T20" fmla="*/ 12 w 18"/>
                    <a:gd name="T21" fmla="*/ 6 h 48"/>
                    <a:gd name="T22" fmla="*/ 6 w 18"/>
                    <a:gd name="T23" fmla="*/ 0 h 48"/>
                    <a:gd name="T24" fmla="*/ 6 w 18"/>
                    <a:gd name="T25" fmla="*/ 0 h 48"/>
                    <a:gd name="T26" fmla="*/ 0 w 18"/>
                    <a:gd name="T27" fmla="*/ 6 h 48"/>
                    <a:gd name="T28" fmla="*/ 0 w 18"/>
                    <a:gd name="T29" fmla="*/ 18 h 48"/>
                    <a:gd name="T30" fmla="*/ 0 w 18"/>
                    <a:gd name="T31" fmla="*/ 30 h 48"/>
                    <a:gd name="T32" fmla="*/ 0 w 18"/>
                    <a:gd name="T33" fmla="*/ 3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8"/>
                    <a:gd name="T53" fmla="*/ 18 w 1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8">
                      <a:moveTo>
                        <a:pt x="0" y="30"/>
                      </a:moveTo>
                      <a:lnTo>
                        <a:pt x="0" y="42"/>
                      </a:lnTo>
                      <a:lnTo>
                        <a:pt x="6" y="48"/>
                      </a:lnTo>
                      <a:lnTo>
                        <a:pt x="12" y="48"/>
                      </a:lnTo>
                      <a:lnTo>
                        <a:pt x="18" y="48"/>
                      </a:lnTo>
                      <a:lnTo>
                        <a:pt x="18" y="36"/>
                      </a:lnTo>
                      <a:lnTo>
                        <a:pt x="18" y="24"/>
                      </a:lnTo>
                      <a:lnTo>
                        <a:pt x="18" y="12"/>
                      </a:lnTo>
                      <a:lnTo>
                        <a:pt x="12" y="6"/>
                      </a:lnTo>
                      <a:lnTo>
                        <a:pt x="6" y="0"/>
                      </a:lnTo>
                      <a:lnTo>
                        <a:pt x="0" y="6"/>
                      </a:lnTo>
                      <a:lnTo>
                        <a:pt x="0" y="18"/>
                      </a:lnTo>
                      <a:lnTo>
                        <a:pt x="0" y="30"/>
                      </a:lnTo>
                      <a:close/>
                    </a:path>
                  </a:pathLst>
                </a:custGeom>
                <a:solidFill>
                  <a:srgbClr val="FA8086"/>
                </a:solidFill>
                <a:ln w="9525">
                  <a:noFill/>
                  <a:round/>
                  <a:headEnd/>
                  <a:tailEnd/>
                </a:ln>
              </p:spPr>
              <p:txBody>
                <a:bodyPr tIns="91440" bIns="91440"/>
                <a:lstStyle/>
                <a:p>
                  <a:endParaRPr lang="en-US"/>
                </a:p>
              </p:txBody>
            </p:sp>
            <p:sp>
              <p:nvSpPr>
                <p:cNvPr id="12872" name="Freeform 1120"/>
                <p:cNvSpPr>
                  <a:spLocks/>
                </p:cNvSpPr>
                <p:nvPr/>
              </p:nvSpPr>
              <p:spPr bwMode="auto">
                <a:xfrm>
                  <a:off x="4046" y="2231"/>
                  <a:ext cx="24" cy="48"/>
                </a:xfrm>
                <a:custGeom>
                  <a:avLst/>
                  <a:gdLst>
                    <a:gd name="T0" fmla="*/ 0 w 24"/>
                    <a:gd name="T1" fmla="*/ 18 h 48"/>
                    <a:gd name="T2" fmla="*/ 0 w 24"/>
                    <a:gd name="T3" fmla="*/ 30 h 48"/>
                    <a:gd name="T4" fmla="*/ 0 w 24"/>
                    <a:gd name="T5" fmla="*/ 42 h 48"/>
                    <a:gd name="T6" fmla="*/ 6 w 24"/>
                    <a:gd name="T7" fmla="*/ 48 h 48"/>
                    <a:gd name="T8" fmla="*/ 6 w 24"/>
                    <a:gd name="T9" fmla="*/ 48 h 48"/>
                    <a:gd name="T10" fmla="*/ 12 w 24"/>
                    <a:gd name="T11" fmla="*/ 42 h 48"/>
                    <a:gd name="T12" fmla="*/ 18 w 24"/>
                    <a:gd name="T13" fmla="*/ 36 h 48"/>
                    <a:gd name="T14" fmla="*/ 24 w 24"/>
                    <a:gd name="T15" fmla="*/ 24 h 48"/>
                    <a:gd name="T16" fmla="*/ 24 w 24"/>
                    <a:gd name="T17" fmla="*/ 24 h 48"/>
                    <a:gd name="T18" fmla="*/ 24 w 24"/>
                    <a:gd name="T19" fmla="*/ 12 h 48"/>
                    <a:gd name="T20" fmla="*/ 18 w 24"/>
                    <a:gd name="T21" fmla="*/ 0 h 48"/>
                    <a:gd name="T22" fmla="*/ 18 w 24"/>
                    <a:gd name="T23" fmla="*/ 0 h 48"/>
                    <a:gd name="T24" fmla="*/ 18 w 24"/>
                    <a:gd name="T25" fmla="*/ 0 h 48"/>
                    <a:gd name="T26" fmla="*/ 6 w 24"/>
                    <a:gd name="T27" fmla="*/ 0 h 48"/>
                    <a:gd name="T28" fmla="*/ 6 w 24"/>
                    <a:gd name="T29" fmla="*/ 6 h 48"/>
                    <a:gd name="T30" fmla="*/ 0 w 24"/>
                    <a:gd name="T31" fmla="*/ 18 h 48"/>
                    <a:gd name="T32" fmla="*/ 0 w 24"/>
                    <a:gd name="T33" fmla="*/ 18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48"/>
                    <a:gd name="T53" fmla="*/ 24 w 24"/>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48">
                      <a:moveTo>
                        <a:pt x="0" y="18"/>
                      </a:moveTo>
                      <a:lnTo>
                        <a:pt x="0" y="30"/>
                      </a:lnTo>
                      <a:lnTo>
                        <a:pt x="0" y="42"/>
                      </a:lnTo>
                      <a:lnTo>
                        <a:pt x="6" y="48"/>
                      </a:lnTo>
                      <a:lnTo>
                        <a:pt x="12" y="42"/>
                      </a:lnTo>
                      <a:lnTo>
                        <a:pt x="18" y="36"/>
                      </a:lnTo>
                      <a:lnTo>
                        <a:pt x="24" y="24"/>
                      </a:lnTo>
                      <a:lnTo>
                        <a:pt x="24" y="12"/>
                      </a:lnTo>
                      <a:lnTo>
                        <a:pt x="18" y="0"/>
                      </a:lnTo>
                      <a:lnTo>
                        <a:pt x="6" y="0"/>
                      </a:lnTo>
                      <a:lnTo>
                        <a:pt x="6" y="6"/>
                      </a:lnTo>
                      <a:lnTo>
                        <a:pt x="0" y="18"/>
                      </a:lnTo>
                      <a:close/>
                    </a:path>
                  </a:pathLst>
                </a:custGeom>
                <a:solidFill>
                  <a:srgbClr val="FA8086"/>
                </a:solidFill>
                <a:ln w="9525">
                  <a:noFill/>
                  <a:round/>
                  <a:headEnd/>
                  <a:tailEnd/>
                </a:ln>
              </p:spPr>
              <p:txBody>
                <a:bodyPr tIns="91440" bIns="91440"/>
                <a:lstStyle/>
                <a:p>
                  <a:endParaRPr lang="en-US"/>
                </a:p>
              </p:txBody>
            </p:sp>
            <p:sp>
              <p:nvSpPr>
                <p:cNvPr id="12873" name="Freeform 1121"/>
                <p:cNvSpPr>
                  <a:spLocks/>
                </p:cNvSpPr>
                <p:nvPr/>
              </p:nvSpPr>
              <p:spPr bwMode="auto">
                <a:xfrm>
                  <a:off x="3980" y="1655"/>
                  <a:ext cx="18" cy="18"/>
                </a:xfrm>
                <a:custGeom>
                  <a:avLst/>
                  <a:gdLst>
                    <a:gd name="T0" fmla="*/ 0 w 18"/>
                    <a:gd name="T1" fmla="*/ 0 h 18"/>
                    <a:gd name="T2" fmla="*/ 6 w 18"/>
                    <a:gd name="T3" fmla="*/ 18 h 18"/>
                    <a:gd name="T4" fmla="*/ 18 w 18"/>
                    <a:gd name="T5" fmla="*/ 12 h 18"/>
                    <a:gd name="T6" fmla="*/ 6 w 18"/>
                    <a:gd name="T7" fmla="*/ 0 h 18"/>
                    <a:gd name="T8" fmla="*/ 0 w 18"/>
                    <a:gd name="T9" fmla="*/ 0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0"/>
                      </a:moveTo>
                      <a:lnTo>
                        <a:pt x="6" y="18"/>
                      </a:lnTo>
                      <a:lnTo>
                        <a:pt x="18" y="12"/>
                      </a:lnTo>
                      <a:lnTo>
                        <a:pt x="6" y="0"/>
                      </a:lnTo>
                      <a:lnTo>
                        <a:pt x="0" y="0"/>
                      </a:lnTo>
                      <a:close/>
                    </a:path>
                  </a:pathLst>
                </a:custGeom>
                <a:solidFill>
                  <a:srgbClr val="FA8086"/>
                </a:solidFill>
                <a:ln w="9525">
                  <a:noFill/>
                  <a:round/>
                  <a:headEnd/>
                  <a:tailEnd/>
                </a:ln>
              </p:spPr>
              <p:txBody>
                <a:bodyPr tIns="91440" bIns="91440"/>
                <a:lstStyle/>
                <a:p>
                  <a:endParaRPr lang="en-US"/>
                </a:p>
              </p:txBody>
            </p:sp>
            <p:sp>
              <p:nvSpPr>
                <p:cNvPr id="12874" name="Line 1122"/>
                <p:cNvSpPr>
                  <a:spLocks noChangeShapeType="1"/>
                </p:cNvSpPr>
                <p:nvPr/>
              </p:nvSpPr>
              <p:spPr bwMode="auto">
                <a:xfrm flipH="1" flipV="1">
                  <a:off x="3992" y="1673"/>
                  <a:ext cx="6" cy="6"/>
                </a:xfrm>
                <a:prstGeom prst="line">
                  <a:avLst/>
                </a:prstGeom>
                <a:noFill/>
                <a:ln w="19050">
                  <a:solidFill>
                    <a:srgbClr val="FA8086"/>
                  </a:solidFill>
                  <a:round/>
                  <a:headEnd/>
                  <a:tailEnd/>
                </a:ln>
              </p:spPr>
              <p:txBody>
                <a:bodyPr tIns="91440" bIns="91440"/>
                <a:lstStyle/>
                <a:p>
                  <a:endParaRPr lang="en-US"/>
                </a:p>
              </p:txBody>
            </p:sp>
            <p:sp>
              <p:nvSpPr>
                <p:cNvPr id="12875" name="Freeform 1123"/>
                <p:cNvSpPr>
                  <a:spLocks/>
                </p:cNvSpPr>
                <p:nvPr/>
              </p:nvSpPr>
              <p:spPr bwMode="auto">
                <a:xfrm>
                  <a:off x="4046" y="1619"/>
                  <a:ext cx="36" cy="42"/>
                </a:xfrm>
                <a:custGeom>
                  <a:avLst/>
                  <a:gdLst>
                    <a:gd name="T0" fmla="*/ 12 w 36"/>
                    <a:gd name="T1" fmla="*/ 12 h 42"/>
                    <a:gd name="T2" fmla="*/ 0 w 36"/>
                    <a:gd name="T3" fmla="*/ 24 h 42"/>
                    <a:gd name="T4" fmla="*/ 0 w 36"/>
                    <a:gd name="T5" fmla="*/ 36 h 42"/>
                    <a:gd name="T6" fmla="*/ 0 w 36"/>
                    <a:gd name="T7" fmla="*/ 42 h 42"/>
                    <a:gd name="T8" fmla="*/ 0 w 36"/>
                    <a:gd name="T9" fmla="*/ 42 h 42"/>
                    <a:gd name="T10" fmla="*/ 6 w 36"/>
                    <a:gd name="T11" fmla="*/ 42 h 42"/>
                    <a:gd name="T12" fmla="*/ 18 w 36"/>
                    <a:gd name="T13" fmla="*/ 36 h 42"/>
                    <a:gd name="T14" fmla="*/ 24 w 36"/>
                    <a:gd name="T15" fmla="*/ 30 h 42"/>
                    <a:gd name="T16" fmla="*/ 24 w 36"/>
                    <a:gd name="T17" fmla="*/ 30 h 42"/>
                    <a:gd name="T18" fmla="*/ 36 w 36"/>
                    <a:gd name="T19" fmla="*/ 18 h 42"/>
                    <a:gd name="T20" fmla="*/ 36 w 36"/>
                    <a:gd name="T21" fmla="*/ 12 h 42"/>
                    <a:gd name="T22" fmla="*/ 36 w 36"/>
                    <a:gd name="T23" fmla="*/ 6 h 42"/>
                    <a:gd name="T24" fmla="*/ 36 w 36"/>
                    <a:gd name="T25" fmla="*/ 6 h 42"/>
                    <a:gd name="T26" fmla="*/ 30 w 36"/>
                    <a:gd name="T27" fmla="*/ 0 h 42"/>
                    <a:gd name="T28" fmla="*/ 18 w 36"/>
                    <a:gd name="T29" fmla="*/ 6 h 42"/>
                    <a:gd name="T30" fmla="*/ 12 w 36"/>
                    <a:gd name="T31" fmla="*/ 12 h 42"/>
                    <a:gd name="T32" fmla="*/ 12 w 36"/>
                    <a:gd name="T33" fmla="*/ 12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2"/>
                    <a:gd name="T53" fmla="*/ 36 w 36"/>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2">
                      <a:moveTo>
                        <a:pt x="12" y="12"/>
                      </a:moveTo>
                      <a:lnTo>
                        <a:pt x="0" y="24"/>
                      </a:lnTo>
                      <a:lnTo>
                        <a:pt x="0" y="36"/>
                      </a:lnTo>
                      <a:lnTo>
                        <a:pt x="0" y="42"/>
                      </a:lnTo>
                      <a:lnTo>
                        <a:pt x="6" y="42"/>
                      </a:lnTo>
                      <a:lnTo>
                        <a:pt x="18" y="36"/>
                      </a:lnTo>
                      <a:lnTo>
                        <a:pt x="24" y="30"/>
                      </a:lnTo>
                      <a:lnTo>
                        <a:pt x="36" y="18"/>
                      </a:lnTo>
                      <a:lnTo>
                        <a:pt x="36" y="12"/>
                      </a:lnTo>
                      <a:lnTo>
                        <a:pt x="36" y="6"/>
                      </a:lnTo>
                      <a:lnTo>
                        <a:pt x="30" y="0"/>
                      </a:lnTo>
                      <a:lnTo>
                        <a:pt x="18" y="6"/>
                      </a:lnTo>
                      <a:lnTo>
                        <a:pt x="12" y="12"/>
                      </a:lnTo>
                      <a:close/>
                    </a:path>
                  </a:pathLst>
                </a:custGeom>
                <a:solidFill>
                  <a:srgbClr val="FA8086"/>
                </a:solidFill>
                <a:ln w="9525">
                  <a:noFill/>
                  <a:round/>
                  <a:headEnd/>
                  <a:tailEnd/>
                </a:ln>
              </p:spPr>
              <p:txBody>
                <a:bodyPr tIns="91440" bIns="91440"/>
                <a:lstStyle/>
                <a:p>
                  <a:endParaRPr lang="en-US"/>
                </a:p>
              </p:txBody>
            </p:sp>
            <p:sp>
              <p:nvSpPr>
                <p:cNvPr id="12876" name="Freeform 1124"/>
                <p:cNvSpPr>
                  <a:spLocks/>
                </p:cNvSpPr>
                <p:nvPr/>
              </p:nvSpPr>
              <p:spPr bwMode="auto">
                <a:xfrm>
                  <a:off x="4034" y="1613"/>
                  <a:ext cx="18" cy="18"/>
                </a:xfrm>
                <a:custGeom>
                  <a:avLst/>
                  <a:gdLst>
                    <a:gd name="T0" fmla="*/ 0 w 18"/>
                    <a:gd name="T1" fmla="*/ 6 h 18"/>
                    <a:gd name="T2" fmla="*/ 12 w 18"/>
                    <a:gd name="T3" fmla="*/ 18 h 18"/>
                    <a:gd name="T4" fmla="*/ 18 w 18"/>
                    <a:gd name="T5" fmla="*/ 12 h 18"/>
                    <a:gd name="T6" fmla="*/ 6 w 18"/>
                    <a:gd name="T7" fmla="*/ 0 h 18"/>
                    <a:gd name="T8" fmla="*/ 0 w 18"/>
                    <a:gd name="T9" fmla="*/ 6 h 18"/>
                    <a:gd name="T10" fmla="*/ 0 60000 65536"/>
                    <a:gd name="T11" fmla="*/ 0 60000 65536"/>
                    <a:gd name="T12" fmla="*/ 0 60000 65536"/>
                    <a:gd name="T13" fmla="*/ 0 60000 65536"/>
                    <a:gd name="T14" fmla="*/ 0 60000 65536"/>
                    <a:gd name="T15" fmla="*/ 0 w 18"/>
                    <a:gd name="T16" fmla="*/ 0 h 18"/>
                    <a:gd name="T17" fmla="*/ 18 w 18"/>
                    <a:gd name="T18" fmla="*/ 18 h 18"/>
                  </a:gdLst>
                  <a:ahLst/>
                  <a:cxnLst>
                    <a:cxn ang="T10">
                      <a:pos x="T0" y="T1"/>
                    </a:cxn>
                    <a:cxn ang="T11">
                      <a:pos x="T2" y="T3"/>
                    </a:cxn>
                    <a:cxn ang="T12">
                      <a:pos x="T4" y="T5"/>
                    </a:cxn>
                    <a:cxn ang="T13">
                      <a:pos x="T6" y="T7"/>
                    </a:cxn>
                    <a:cxn ang="T14">
                      <a:pos x="T8" y="T9"/>
                    </a:cxn>
                  </a:cxnLst>
                  <a:rect l="T15" t="T16" r="T17" b="T18"/>
                  <a:pathLst>
                    <a:path w="18" h="18">
                      <a:moveTo>
                        <a:pt x="0" y="6"/>
                      </a:moveTo>
                      <a:lnTo>
                        <a:pt x="12" y="18"/>
                      </a:lnTo>
                      <a:lnTo>
                        <a:pt x="18" y="12"/>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12877" name="Line 1125"/>
                <p:cNvSpPr>
                  <a:spLocks noChangeShapeType="1"/>
                </p:cNvSpPr>
                <p:nvPr/>
              </p:nvSpPr>
              <p:spPr bwMode="auto">
                <a:xfrm flipH="1" flipV="1">
                  <a:off x="4052" y="1631"/>
                  <a:ext cx="6" cy="6"/>
                </a:xfrm>
                <a:prstGeom prst="line">
                  <a:avLst/>
                </a:prstGeom>
                <a:noFill/>
                <a:ln w="19050">
                  <a:solidFill>
                    <a:srgbClr val="FA8086"/>
                  </a:solidFill>
                  <a:round/>
                  <a:headEnd/>
                  <a:tailEnd/>
                </a:ln>
              </p:spPr>
              <p:txBody>
                <a:bodyPr tIns="91440" bIns="91440"/>
                <a:lstStyle/>
                <a:p>
                  <a:endParaRPr lang="en-US"/>
                </a:p>
              </p:txBody>
            </p:sp>
            <p:sp>
              <p:nvSpPr>
                <p:cNvPr id="12878" name="Freeform 1126"/>
                <p:cNvSpPr>
                  <a:spLocks/>
                </p:cNvSpPr>
                <p:nvPr/>
              </p:nvSpPr>
              <p:spPr bwMode="auto">
                <a:xfrm>
                  <a:off x="4088" y="1553"/>
                  <a:ext cx="30" cy="42"/>
                </a:xfrm>
                <a:custGeom>
                  <a:avLst/>
                  <a:gdLst>
                    <a:gd name="T0" fmla="*/ 6 w 30"/>
                    <a:gd name="T1" fmla="*/ 18 h 42"/>
                    <a:gd name="T2" fmla="*/ 0 w 30"/>
                    <a:gd name="T3" fmla="*/ 30 h 42"/>
                    <a:gd name="T4" fmla="*/ 6 w 30"/>
                    <a:gd name="T5" fmla="*/ 42 h 42"/>
                    <a:gd name="T6" fmla="*/ 6 w 30"/>
                    <a:gd name="T7" fmla="*/ 42 h 42"/>
                    <a:gd name="T8" fmla="*/ 6 w 30"/>
                    <a:gd name="T9" fmla="*/ 42 h 42"/>
                    <a:gd name="T10" fmla="*/ 12 w 30"/>
                    <a:gd name="T11" fmla="*/ 42 h 42"/>
                    <a:gd name="T12" fmla="*/ 18 w 30"/>
                    <a:gd name="T13" fmla="*/ 36 h 42"/>
                    <a:gd name="T14" fmla="*/ 24 w 30"/>
                    <a:gd name="T15" fmla="*/ 24 h 42"/>
                    <a:gd name="T16" fmla="*/ 24 w 30"/>
                    <a:gd name="T17" fmla="*/ 24 h 42"/>
                    <a:gd name="T18" fmla="*/ 30 w 30"/>
                    <a:gd name="T19" fmla="*/ 12 h 42"/>
                    <a:gd name="T20" fmla="*/ 30 w 30"/>
                    <a:gd name="T21" fmla="*/ 6 h 42"/>
                    <a:gd name="T22" fmla="*/ 24 w 30"/>
                    <a:gd name="T23" fmla="*/ 0 h 42"/>
                    <a:gd name="T24" fmla="*/ 24 w 30"/>
                    <a:gd name="T25" fmla="*/ 0 h 42"/>
                    <a:gd name="T26" fmla="*/ 18 w 30"/>
                    <a:gd name="T27" fmla="*/ 0 h 42"/>
                    <a:gd name="T28" fmla="*/ 12 w 30"/>
                    <a:gd name="T29" fmla="*/ 6 h 42"/>
                    <a:gd name="T30" fmla="*/ 6 w 30"/>
                    <a:gd name="T31" fmla="*/ 18 h 42"/>
                    <a:gd name="T32" fmla="*/ 6 w 30"/>
                    <a:gd name="T33" fmla="*/ 18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42"/>
                    <a:gd name="T53" fmla="*/ 30 w 30"/>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42">
                      <a:moveTo>
                        <a:pt x="6" y="18"/>
                      </a:moveTo>
                      <a:lnTo>
                        <a:pt x="0" y="30"/>
                      </a:lnTo>
                      <a:lnTo>
                        <a:pt x="6" y="42"/>
                      </a:lnTo>
                      <a:lnTo>
                        <a:pt x="12" y="42"/>
                      </a:lnTo>
                      <a:lnTo>
                        <a:pt x="18" y="36"/>
                      </a:lnTo>
                      <a:lnTo>
                        <a:pt x="24" y="24"/>
                      </a:lnTo>
                      <a:lnTo>
                        <a:pt x="30" y="12"/>
                      </a:lnTo>
                      <a:lnTo>
                        <a:pt x="30" y="6"/>
                      </a:lnTo>
                      <a:lnTo>
                        <a:pt x="24" y="0"/>
                      </a:lnTo>
                      <a:lnTo>
                        <a:pt x="18" y="0"/>
                      </a:lnTo>
                      <a:lnTo>
                        <a:pt x="12" y="6"/>
                      </a:lnTo>
                      <a:lnTo>
                        <a:pt x="6" y="18"/>
                      </a:lnTo>
                      <a:close/>
                    </a:path>
                  </a:pathLst>
                </a:custGeom>
                <a:solidFill>
                  <a:srgbClr val="FA8086"/>
                </a:solidFill>
                <a:ln w="9525">
                  <a:noFill/>
                  <a:round/>
                  <a:headEnd/>
                  <a:tailEnd/>
                </a:ln>
              </p:spPr>
              <p:txBody>
                <a:bodyPr tIns="91440" bIns="91440"/>
                <a:lstStyle/>
                <a:p>
                  <a:endParaRPr lang="en-US"/>
                </a:p>
              </p:txBody>
            </p:sp>
            <p:sp>
              <p:nvSpPr>
                <p:cNvPr id="12879" name="Freeform 1127"/>
                <p:cNvSpPr>
                  <a:spLocks/>
                </p:cNvSpPr>
                <p:nvPr/>
              </p:nvSpPr>
              <p:spPr bwMode="auto">
                <a:xfrm>
                  <a:off x="4064" y="1559"/>
                  <a:ext cx="24" cy="12"/>
                </a:xfrm>
                <a:custGeom>
                  <a:avLst/>
                  <a:gdLst>
                    <a:gd name="T0" fmla="*/ 0 w 24"/>
                    <a:gd name="T1" fmla="*/ 6 h 12"/>
                    <a:gd name="T2" fmla="*/ 18 w 24"/>
                    <a:gd name="T3" fmla="*/ 12 h 12"/>
                    <a:gd name="T4" fmla="*/ 24 w 24"/>
                    <a:gd name="T5" fmla="*/ 6 h 12"/>
                    <a:gd name="T6" fmla="*/ 6 w 24"/>
                    <a:gd name="T7" fmla="*/ 0 h 12"/>
                    <a:gd name="T8" fmla="*/ 0 w 24"/>
                    <a:gd name="T9" fmla="*/ 6 h 12"/>
                    <a:gd name="T10" fmla="*/ 0 60000 65536"/>
                    <a:gd name="T11" fmla="*/ 0 60000 65536"/>
                    <a:gd name="T12" fmla="*/ 0 60000 65536"/>
                    <a:gd name="T13" fmla="*/ 0 60000 65536"/>
                    <a:gd name="T14" fmla="*/ 0 60000 65536"/>
                    <a:gd name="T15" fmla="*/ 0 w 24"/>
                    <a:gd name="T16" fmla="*/ 0 h 12"/>
                    <a:gd name="T17" fmla="*/ 24 w 24"/>
                    <a:gd name="T18" fmla="*/ 12 h 12"/>
                  </a:gdLst>
                  <a:ahLst/>
                  <a:cxnLst>
                    <a:cxn ang="T10">
                      <a:pos x="T0" y="T1"/>
                    </a:cxn>
                    <a:cxn ang="T11">
                      <a:pos x="T2" y="T3"/>
                    </a:cxn>
                    <a:cxn ang="T12">
                      <a:pos x="T4" y="T5"/>
                    </a:cxn>
                    <a:cxn ang="T13">
                      <a:pos x="T6" y="T7"/>
                    </a:cxn>
                    <a:cxn ang="T14">
                      <a:pos x="T8" y="T9"/>
                    </a:cxn>
                  </a:cxnLst>
                  <a:rect l="T15" t="T16" r="T17" b="T18"/>
                  <a:pathLst>
                    <a:path w="24" h="12">
                      <a:moveTo>
                        <a:pt x="0" y="6"/>
                      </a:moveTo>
                      <a:lnTo>
                        <a:pt x="18" y="12"/>
                      </a:lnTo>
                      <a:lnTo>
                        <a:pt x="24" y="6"/>
                      </a:lnTo>
                      <a:lnTo>
                        <a:pt x="6" y="0"/>
                      </a:lnTo>
                      <a:lnTo>
                        <a:pt x="0" y="6"/>
                      </a:lnTo>
                      <a:close/>
                    </a:path>
                  </a:pathLst>
                </a:custGeom>
                <a:solidFill>
                  <a:srgbClr val="FA8086"/>
                </a:solidFill>
                <a:ln w="9525">
                  <a:noFill/>
                  <a:round/>
                  <a:headEnd/>
                  <a:tailEnd/>
                </a:ln>
              </p:spPr>
              <p:txBody>
                <a:bodyPr tIns="91440" bIns="91440"/>
                <a:lstStyle/>
                <a:p>
                  <a:endParaRPr lang="en-US"/>
                </a:p>
              </p:txBody>
            </p:sp>
            <p:sp>
              <p:nvSpPr>
                <p:cNvPr id="12880" name="Line 1128"/>
                <p:cNvSpPr>
                  <a:spLocks noChangeShapeType="1"/>
                </p:cNvSpPr>
                <p:nvPr/>
              </p:nvSpPr>
              <p:spPr bwMode="auto">
                <a:xfrm flipH="1">
                  <a:off x="4088" y="1571"/>
                  <a:ext cx="6" cy="1"/>
                </a:xfrm>
                <a:prstGeom prst="line">
                  <a:avLst/>
                </a:prstGeom>
                <a:noFill/>
                <a:ln w="19050">
                  <a:solidFill>
                    <a:srgbClr val="FA8086"/>
                  </a:solidFill>
                  <a:round/>
                  <a:headEnd/>
                  <a:tailEnd/>
                </a:ln>
              </p:spPr>
              <p:txBody>
                <a:bodyPr tIns="91440" bIns="91440"/>
                <a:lstStyle/>
                <a:p>
                  <a:endParaRPr lang="en-US"/>
                </a:p>
              </p:txBody>
            </p:sp>
            <p:sp>
              <p:nvSpPr>
                <p:cNvPr id="12881" name="Freeform 1129"/>
                <p:cNvSpPr>
                  <a:spLocks/>
                </p:cNvSpPr>
                <p:nvPr/>
              </p:nvSpPr>
              <p:spPr bwMode="auto">
                <a:xfrm>
                  <a:off x="4106" y="1475"/>
                  <a:ext cx="18" cy="48"/>
                </a:xfrm>
                <a:custGeom>
                  <a:avLst/>
                  <a:gdLst>
                    <a:gd name="T0" fmla="*/ 0 w 18"/>
                    <a:gd name="T1" fmla="*/ 24 h 48"/>
                    <a:gd name="T2" fmla="*/ 0 w 18"/>
                    <a:gd name="T3" fmla="*/ 36 h 48"/>
                    <a:gd name="T4" fmla="*/ 6 w 18"/>
                    <a:gd name="T5" fmla="*/ 48 h 48"/>
                    <a:gd name="T6" fmla="*/ 12 w 18"/>
                    <a:gd name="T7" fmla="*/ 48 h 48"/>
                    <a:gd name="T8" fmla="*/ 12 w 18"/>
                    <a:gd name="T9" fmla="*/ 48 h 48"/>
                    <a:gd name="T10" fmla="*/ 18 w 18"/>
                    <a:gd name="T11" fmla="*/ 42 h 48"/>
                    <a:gd name="T12" fmla="*/ 18 w 18"/>
                    <a:gd name="T13" fmla="*/ 36 h 48"/>
                    <a:gd name="T14" fmla="*/ 18 w 18"/>
                    <a:gd name="T15" fmla="*/ 24 h 48"/>
                    <a:gd name="T16" fmla="*/ 18 w 18"/>
                    <a:gd name="T17" fmla="*/ 24 h 48"/>
                    <a:gd name="T18" fmla="*/ 18 w 18"/>
                    <a:gd name="T19" fmla="*/ 12 h 48"/>
                    <a:gd name="T20" fmla="*/ 12 w 18"/>
                    <a:gd name="T21" fmla="*/ 0 h 48"/>
                    <a:gd name="T22" fmla="*/ 6 w 18"/>
                    <a:gd name="T23" fmla="*/ 0 h 48"/>
                    <a:gd name="T24" fmla="*/ 6 w 18"/>
                    <a:gd name="T25" fmla="*/ 0 h 48"/>
                    <a:gd name="T26" fmla="*/ 0 w 18"/>
                    <a:gd name="T27" fmla="*/ 6 h 48"/>
                    <a:gd name="T28" fmla="*/ 0 w 18"/>
                    <a:gd name="T29" fmla="*/ 12 h 48"/>
                    <a:gd name="T30" fmla="*/ 0 w 18"/>
                    <a:gd name="T31" fmla="*/ 24 h 48"/>
                    <a:gd name="T32" fmla="*/ 0 w 18"/>
                    <a:gd name="T33" fmla="*/ 24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48"/>
                    <a:gd name="T53" fmla="*/ 18 w 18"/>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48">
                      <a:moveTo>
                        <a:pt x="0" y="24"/>
                      </a:moveTo>
                      <a:lnTo>
                        <a:pt x="0" y="36"/>
                      </a:lnTo>
                      <a:lnTo>
                        <a:pt x="6" y="48"/>
                      </a:lnTo>
                      <a:lnTo>
                        <a:pt x="12" y="48"/>
                      </a:lnTo>
                      <a:lnTo>
                        <a:pt x="18" y="42"/>
                      </a:lnTo>
                      <a:lnTo>
                        <a:pt x="18" y="36"/>
                      </a:lnTo>
                      <a:lnTo>
                        <a:pt x="18" y="24"/>
                      </a:lnTo>
                      <a:lnTo>
                        <a:pt x="18" y="12"/>
                      </a:lnTo>
                      <a:lnTo>
                        <a:pt x="12" y="0"/>
                      </a:lnTo>
                      <a:lnTo>
                        <a:pt x="6" y="0"/>
                      </a:lnTo>
                      <a:lnTo>
                        <a:pt x="0" y="6"/>
                      </a:lnTo>
                      <a:lnTo>
                        <a:pt x="0" y="12"/>
                      </a:lnTo>
                      <a:lnTo>
                        <a:pt x="0" y="24"/>
                      </a:lnTo>
                      <a:close/>
                    </a:path>
                  </a:pathLst>
                </a:custGeom>
                <a:solidFill>
                  <a:srgbClr val="FA8086"/>
                </a:solidFill>
                <a:ln w="9525">
                  <a:noFill/>
                  <a:round/>
                  <a:headEnd/>
                  <a:tailEnd/>
                </a:ln>
              </p:spPr>
              <p:txBody>
                <a:bodyPr tIns="91440" bIns="91440"/>
                <a:lstStyle/>
                <a:p>
                  <a:endParaRPr lang="en-US"/>
                </a:p>
              </p:txBody>
            </p:sp>
            <p:sp>
              <p:nvSpPr>
                <p:cNvPr id="12882" name="Rectangle 1130"/>
                <p:cNvSpPr>
                  <a:spLocks noChangeArrowheads="1"/>
                </p:cNvSpPr>
                <p:nvPr/>
              </p:nvSpPr>
              <p:spPr bwMode="auto">
                <a:xfrm>
                  <a:off x="4076" y="1499"/>
                  <a:ext cx="18" cy="6"/>
                </a:xfrm>
                <a:prstGeom prst="rect">
                  <a:avLst/>
                </a:prstGeom>
                <a:solidFill>
                  <a:srgbClr val="FA8086"/>
                </a:solidFill>
                <a:ln w="9525">
                  <a:noFill/>
                  <a:miter lim="800000"/>
                  <a:headEnd/>
                  <a:tailEnd/>
                </a:ln>
              </p:spPr>
              <p:txBody>
                <a:bodyPr tIns="91440" bIns="91440"/>
                <a:lstStyle/>
                <a:p>
                  <a:endParaRPr lang="en-US"/>
                </a:p>
              </p:txBody>
            </p:sp>
            <p:sp>
              <p:nvSpPr>
                <p:cNvPr id="12883" name="Line 1131"/>
                <p:cNvSpPr>
                  <a:spLocks noChangeShapeType="1"/>
                </p:cNvSpPr>
                <p:nvPr/>
              </p:nvSpPr>
              <p:spPr bwMode="auto">
                <a:xfrm flipH="1">
                  <a:off x="4094" y="1499"/>
                  <a:ext cx="12" cy="1"/>
                </a:xfrm>
                <a:prstGeom prst="line">
                  <a:avLst/>
                </a:prstGeom>
                <a:noFill/>
                <a:ln w="19050">
                  <a:solidFill>
                    <a:srgbClr val="FA8086"/>
                  </a:solidFill>
                  <a:round/>
                  <a:headEnd/>
                  <a:tailEnd/>
                </a:ln>
              </p:spPr>
              <p:txBody>
                <a:bodyPr tIns="91440" bIns="91440"/>
                <a:lstStyle/>
                <a:p>
                  <a:endParaRPr lang="en-US"/>
                </a:p>
              </p:txBody>
            </p:sp>
            <p:sp>
              <p:nvSpPr>
                <p:cNvPr id="12884" name="Freeform 1132"/>
                <p:cNvSpPr>
                  <a:spLocks/>
                </p:cNvSpPr>
                <p:nvPr/>
              </p:nvSpPr>
              <p:spPr bwMode="auto">
                <a:xfrm>
                  <a:off x="3980" y="1427"/>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close/>
                    </a:path>
                  </a:pathLst>
                </a:custGeom>
                <a:solidFill>
                  <a:srgbClr val="FFFF4B"/>
                </a:solidFill>
                <a:ln w="9525">
                  <a:noFill/>
                  <a:round/>
                  <a:headEnd/>
                  <a:tailEnd/>
                </a:ln>
              </p:spPr>
              <p:txBody>
                <a:bodyPr tIns="91440" bIns="91440"/>
                <a:lstStyle/>
                <a:p>
                  <a:endParaRPr lang="en-US"/>
                </a:p>
              </p:txBody>
            </p:sp>
            <p:sp>
              <p:nvSpPr>
                <p:cNvPr id="12885" name="Freeform 1133"/>
                <p:cNvSpPr>
                  <a:spLocks/>
                </p:cNvSpPr>
                <p:nvPr/>
              </p:nvSpPr>
              <p:spPr bwMode="auto">
                <a:xfrm>
                  <a:off x="3980" y="1427"/>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path>
                  </a:pathLst>
                </a:custGeom>
                <a:noFill/>
                <a:ln w="9525">
                  <a:solidFill>
                    <a:srgbClr val="000000"/>
                  </a:solidFill>
                  <a:round/>
                  <a:headEnd/>
                  <a:tailEnd/>
                </a:ln>
              </p:spPr>
              <p:txBody>
                <a:bodyPr tIns="91440" bIns="91440"/>
                <a:lstStyle/>
                <a:p>
                  <a:endParaRPr lang="en-US"/>
                </a:p>
              </p:txBody>
            </p:sp>
            <p:sp>
              <p:nvSpPr>
                <p:cNvPr id="12886" name="Freeform 1134"/>
                <p:cNvSpPr>
                  <a:spLocks/>
                </p:cNvSpPr>
                <p:nvPr/>
              </p:nvSpPr>
              <p:spPr bwMode="auto">
                <a:xfrm>
                  <a:off x="3992" y="144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887" name="Freeform 1135"/>
                <p:cNvSpPr>
                  <a:spLocks/>
                </p:cNvSpPr>
                <p:nvPr/>
              </p:nvSpPr>
              <p:spPr bwMode="auto">
                <a:xfrm>
                  <a:off x="3992" y="144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888" name="Freeform 1136"/>
                <p:cNvSpPr>
                  <a:spLocks/>
                </p:cNvSpPr>
                <p:nvPr/>
              </p:nvSpPr>
              <p:spPr bwMode="auto">
                <a:xfrm>
                  <a:off x="4004" y="146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889" name="Freeform 1137"/>
                <p:cNvSpPr>
                  <a:spLocks/>
                </p:cNvSpPr>
                <p:nvPr/>
              </p:nvSpPr>
              <p:spPr bwMode="auto">
                <a:xfrm>
                  <a:off x="4004" y="146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890" name="Freeform 1138"/>
                <p:cNvSpPr>
                  <a:spLocks/>
                </p:cNvSpPr>
                <p:nvPr/>
              </p:nvSpPr>
              <p:spPr bwMode="auto">
                <a:xfrm>
                  <a:off x="4010" y="1487"/>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891" name="Freeform 1139"/>
                <p:cNvSpPr>
                  <a:spLocks/>
                </p:cNvSpPr>
                <p:nvPr/>
              </p:nvSpPr>
              <p:spPr bwMode="auto">
                <a:xfrm>
                  <a:off x="4010" y="1487"/>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892" name="Freeform 1140"/>
                <p:cNvSpPr>
                  <a:spLocks/>
                </p:cNvSpPr>
                <p:nvPr/>
              </p:nvSpPr>
              <p:spPr bwMode="auto">
                <a:xfrm>
                  <a:off x="3992" y="1499"/>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2893" name="Freeform 1141"/>
                <p:cNvSpPr>
                  <a:spLocks/>
                </p:cNvSpPr>
                <p:nvPr/>
              </p:nvSpPr>
              <p:spPr bwMode="auto">
                <a:xfrm>
                  <a:off x="3992" y="1499"/>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2894" name="Freeform 1142"/>
                <p:cNvSpPr>
                  <a:spLocks/>
                </p:cNvSpPr>
                <p:nvPr/>
              </p:nvSpPr>
              <p:spPr bwMode="auto">
                <a:xfrm>
                  <a:off x="3950" y="142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6" y="12"/>
                      </a:lnTo>
                      <a:lnTo>
                        <a:pt x="12" y="18"/>
                      </a:lnTo>
                      <a:lnTo>
                        <a:pt x="18" y="18"/>
                      </a:lnTo>
                      <a:lnTo>
                        <a:pt x="18" y="12"/>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895" name="Freeform 1143"/>
                <p:cNvSpPr>
                  <a:spLocks/>
                </p:cNvSpPr>
                <p:nvPr/>
              </p:nvSpPr>
              <p:spPr bwMode="auto">
                <a:xfrm>
                  <a:off x="3950" y="142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6" y="12"/>
                      </a:lnTo>
                      <a:lnTo>
                        <a:pt x="12" y="18"/>
                      </a:lnTo>
                      <a:lnTo>
                        <a:pt x="18" y="18"/>
                      </a:lnTo>
                      <a:lnTo>
                        <a:pt x="18" y="12"/>
                      </a:lnTo>
                      <a:lnTo>
                        <a:pt x="18" y="6"/>
                      </a:lnTo>
                      <a:lnTo>
                        <a:pt x="18" y="0"/>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896" name="Freeform 1144"/>
                <p:cNvSpPr>
                  <a:spLocks/>
                </p:cNvSpPr>
                <p:nvPr/>
              </p:nvSpPr>
              <p:spPr bwMode="auto">
                <a:xfrm>
                  <a:off x="3920" y="140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close/>
                    </a:path>
                  </a:pathLst>
                </a:custGeom>
                <a:solidFill>
                  <a:srgbClr val="FFFF4B"/>
                </a:solidFill>
                <a:ln w="9525">
                  <a:noFill/>
                  <a:round/>
                  <a:headEnd/>
                  <a:tailEnd/>
                </a:ln>
              </p:spPr>
              <p:txBody>
                <a:bodyPr tIns="91440" bIns="91440"/>
                <a:lstStyle/>
                <a:p>
                  <a:endParaRPr lang="en-US"/>
                </a:p>
              </p:txBody>
            </p:sp>
            <p:sp>
              <p:nvSpPr>
                <p:cNvPr id="12897" name="Freeform 1145"/>
                <p:cNvSpPr>
                  <a:spLocks/>
                </p:cNvSpPr>
                <p:nvPr/>
              </p:nvSpPr>
              <p:spPr bwMode="auto">
                <a:xfrm>
                  <a:off x="3920" y="1409"/>
                  <a:ext cx="18" cy="18"/>
                </a:xfrm>
                <a:custGeom>
                  <a:avLst/>
                  <a:gdLst>
                    <a:gd name="T0" fmla="*/ 0 w 18"/>
                    <a:gd name="T1" fmla="*/ 12 h 18"/>
                    <a:gd name="T2" fmla="*/ 6 w 18"/>
                    <a:gd name="T3" fmla="*/ 12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2"/>
                      </a:lnTo>
                      <a:lnTo>
                        <a:pt x="6" y="18"/>
                      </a:lnTo>
                      <a:lnTo>
                        <a:pt x="12" y="18"/>
                      </a:lnTo>
                      <a:lnTo>
                        <a:pt x="18" y="18"/>
                      </a:lnTo>
                      <a:lnTo>
                        <a:pt x="18" y="12"/>
                      </a:lnTo>
                      <a:lnTo>
                        <a:pt x="18" y="6"/>
                      </a:lnTo>
                      <a:lnTo>
                        <a:pt x="12" y="0"/>
                      </a:lnTo>
                      <a:lnTo>
                        <a:pt x="6" y="0"/>
                      </a:lnTo>
                      <a:lnTo>
                        <a:pt x="6" y="6"/>
                      </a:lnTo>
                      <a:lnTo>
                        <a:pt x="0" y="12"/>
                      </a:lnTo>
                    </a:path>
                  </a:pathLst>
                </a:custGeom>
                <a:noFill/>
                <a:ln w="9525">
                  <a:solidFill>
                    <a:srgbClr val="000000"/>
                  </a:solidFill>
                  <a:round/>
                  <a:headEnd/>
                  <a:tailEnd/>
                </a:ln>
              </p:spPr>
              <p:txBody>
                <a:bodyPr tIns="91440" bIns="91440"/>
                <a:lstStyle/>
                <a:p>
                  <a:endParaRPr lang="en-US"/>
                </a:p>
              </p:txBody>
            </p:sp>
            <p:sp>
              <p:nvSpPr>
                <p:cNvPr id="12898" name="Freeform 1146"/>
                <p:cNvSpPr>
                  <a:spLocks/>
                </p:cNvSpPr>
                <p:nvPr/>
              </p:nvSpPr>
              <p:spPr bwMode="auto">
                <a:xfrm>
                  <a:off x="3908" y="14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899" name="Freeform 1147"/>
                <p:cNvSpPr>
                  <a:spLocks/>
                </p:cNvSpPr>
                <p:nvPr/>
              </p:nvSpPr>
              <p:spPr bwMode="auto">
                <a:xfrm>
                  <a:off x="3908" y="14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6"/>
                      </a:lnTo>
                      <a:lnTo>
                        <a:pt x="6" y="0"/>
                      </a:lnTo>
                      <a:lnTo>
                        <a:pt x="0" y="6"/>
                      </a:lnTo>
                    </a:path>
                  </a:pathLst>
                </a:custGeom>
                <a:noFill/>
                <a:ln w="9525">
                  <a:solidFill>
                    <a:srgbClr val="000000"/>
                  </a:solidFill>
                  <a:round/>
                  <a:headEnd/>
                  <a:tailEnd/>
                </a:ln>
              </p:spPr>
              <p:txBody>
                <a:bodyPr tIns="91440" bIns="91440"/>
                <a:lstStyle/>
                <a:p>
                  <a:endParaRPr lang="en-US"/>
                </a:p>
              </p:txBody>
            </p:sp>
            <p:sp>
              <p:nvSpPr>
                <p:cNvPr id="12900" name="Freeform 1148"/>
                <p:cNvSpPr>
                  <a:spLocks/>
                </p:cNvSpPr>
                <p:nvPr/>
              </p:nvSpPr>
              <p:spPr bwMode="auto">
                <a:xfrm>
                  <a:off x="3896" y="143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901" name="Freeform 1149"/>
                <p:cNvSpPr>
                  <a:spLocks/>
                </p:cNvSpPr>
                <p:nvPr/>
              </p:nvSpPr>
              <p:spPr bwMode="auto">
                <a:xfrm>
                  <a:off x="3896" y="143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902" name="Freeform 1150"/>
                <p:cNvSpPr>
                  <a:spLocks/>
                </p:cNvSpPr>
                <p:nvPr/>
              </p:nvSpPr>
              <p:spPr bwMode="auto">
                <a:xfrm>
                  <a:off x="3878" y="144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8" y="0"/>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2903" name="Freeform 1151"/>
                <p:cNvSpPr>
                  <a:spLocks/>
                </p:cNvSpPr>
                <p:nvPr/>
              </p:nvSpPr>
              <p:spPr bwMode="auto">
                <a:xfrm>
                  <a:off x="3878" y="144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8" y="0"/>
                      </a:lnTo>
                      <a:lnTo>
                        <a:pt x="12" y="0"/>
                      </a:lnTo>
                      <a:lnTo>
                        <a:pt x="6"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2904" name="Freeform 1152"/>
                <p:cNvSpPr>
                  <a:spLocks/>
                </p:cNvSpPr>
                <p:nvPr/>
              </p:nvSpPr>
              <p:spPr bwMode="auto">
                <a:xfrm>
                  <a:off x="3860" y="145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6" y="12"/>
                      </a:lnTo>
                      <a:lnTo>
                        <a:pt x="12" y="18"/>
                      </a:lnTo>
                      <a:lnTo>
                        <a:pt x="18" y="18"/>
                      </a:lnTo>
                      <a:lnTo>
                        <a:pt x="18" y="12"/>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905" name="Freeform 1153"/>
                <p:cNvSpPr>
                  <a:spLocks/>
                </p:cNvSpPr>
                <p:nvPr/>
              </p:nvSpPr>
              <p:spPr bwMode="auto">
                <a:xfrm>
                  <a:off x="3860" y="1451"/>
                  <a:ext cx="18" cy="18"/>
                </a:xfrm>
                <a:custGeom>
                  <a:avLst/>
                  <a:gdLst>
                    <a:gd name="T0" fmla="*/ 0 w 18"/>
                    <a:gd name="T1" fmla="*/ 6 h 18"/>
                    <a:gd name="T2" fmla="*/ 6 w 18"/>
                    <a:gd name="T3" fmla="*/ 12 h 18"/>
                    <a:gd name="T4" fmla="*/ 6 w 18"/>
                    <a:gd name="T5" fmla="*/ 12 h 18"/>
                    <a:gd name="T6" fmla="*/ 12 w 18"/>
                    <a:gd name="T7" fmla="*/ 18 h 18"/>
                    <a:gd name="T8" fmla="*/ 12 w 18"/>
                    <a:gd name="T9" fmla="*/ 18 h 18"/>
                    <a:gd name="T10" fmla="*/ 18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6" y="12"/>
                      </a:lnTo>
                      <a:lnTo>
                        <a:pt x="12" y="18"/>
                      </a:lnTo>
                      <a:lnTo>
                        <a:pt x="18" y="18"/>
                      </a:lnTo>
                      <a:lnTo>
                        <a:pt x="18" y="12"/>
                      </a:lnTo>
                      <a:lnTo>
                        <a:pt x="18" y="6"/>
                      </a:lnTo>
                      <a:lnTo>
                        <a:pt x="18" y="0"/>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906" name="Freeform 1154"/>
                <p:cNvSpPr>
                  <a:spLocks/>
                </p:cNvSpPr>
                <p:nvPr/>
              </p:nvSpPr>
              <p:spPr bwMode="auto">
                <a:xfrm>
                  <a:off x="3842" y="145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2907" name="Freeform 1155"/>
                <p:cNvSpPr>
                  <a:spLocks/>
                </p:cNvSpPr>
                <p:nvPr/>
              </p:nvSpPr>
              <p:spPr bwMode="auto">
                <a:xfrm>
                  <a:off x="3842" y="145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2908" name="Freeform 1156"/>
                <p:cNvSpPr>
                  <a:spLocks/>
                </p:cNvSpPr>
                <p:nvPr/>
              </p:nvSpPr>
              <p:spPr bwMode="auto">
                <a:xfrm>
                  <a:off x="3830" y="147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6" y="18"/>
                      </a:lnTo>
                      <a:lnTo>
                        <a:pt x="12" y="18"/>
                      </a:lnTo>
                      <a:lnTo>
                        <a:pt x="18"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909" name="Freeform 1157"/>
                <p:cNvSpPr>
                  <a:spLocks/>
                </p:cNvSpPr>
                <p:nvPr/>
              </p:nvSpPr>
              <p:spPr bwMode="auto">
                <a:xfrm>
                  <a:off x="3830" y="147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8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6" y="18"/>
                      </a:lnTo>
                      <a:lnTo>
                        <a:pt x="12" y="18"/>
                      </a:lnTo>
                      <a:lnTo>
                        <a:pt x="18" y="12"/>
                      </a:lnTo>
                      <a:lnTo>
                        <a:pt x="18" y="6"/>
                      </a:lnTo>
                      <a:lnTo>
                        <a:pt x="18" y="0"/>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910" name="Freeform 1158"/>
                <p:cNvSpPr>
                  <a:spLocks/>
                </p:cNvSpPr>
                <p:nvPr/>
              </p:nvSpPr>
              <p:spPr bwMode="auto">
                <a:xfrm>
                  <a:off x="3818" y="14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911" name="Freeform 1159"/>
                <p:cNvSpPr>
                  <a:spLocks/>
                </p:cNvSpPr>
                <p:nvPr/>
              </p:nvSpPr>
              <p:spPr bwMode="auto">
                <a:xfrm>
                  <a:off x="3818" y="14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912" name="Freeform 1160"/>
                <p:cNvSpPr>
                  <a:spLocks/>
                </p:cNvSpPr>
                <p:nvPr/>
              </p:nvSpPr>
              <p:spPr bwMode="auto">
                <a:xfrm>
                  <a:off x="3800" y="1499"/>
                  <a:ext cx="18" cy="18"/>
                </a:xfrm>
                <a:custGeom>
                  <a:avLst/>
                  <a:gdLst>
                    <a:gd name="T0" fmla="*/ 0 w 18"/>
                    <a:gd name="T1" fmla="*/ 6 h 18"/>
                    <a:gd name="T2" fmla="*/ 0 w 18"/>
                    <a:gd name="T3" fmla="*/ 12 h 18"/>
                    <a:gd name="T4" fmla="*/ 6 w 18"/>
                    <a:gd name="T5" fmla="*/ 12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12" y="18"/>
                      </a:lnTo>
                      <a:lnTo>
                        <a:pt x="18" y="12"/>
                      </a:lnTo>
                      <a:lnTo>
                        <a:pt x="18" y="6"/>
                      </a:lnTo>
                      <a:lnTo>
                        <a:pt x="18" y="0"/>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913" name="Freeform 1161"/>
                <p:cNvSpPr>
                  <a:spLocks/>
                </p:cNvSpPr>
                <p:nvPr/>
              </p:nvSpPr>
              <p:spPr bwMode="auto">
                <a:xfrm>
                  <a:off x="3800" y="1499"/>
                  <a:ext cx="18" cy="18"/>
                </a:xfrm>
                <a:custGeom>
                  <a:avLst/>
                  <a:gdLst>
                    <a:gd name="T0" fmla="*/ 0 w 18"/>
                    <a:gd name="T1" fmla="*/ 6 h 18"/>
                    <a:gd name="T2" fmla="*/ 0 w 18"/>
                    <a:gd name="T3" fmla="*/ 12 h 18"/>
                    <a:gd name="T4" fmla="*/ 6 w 18"/>
                    <a:gd name="T5" fmla="*/ 12 h 18"/>
                    <a:gd name="T6" fmla="*/ 12 w 18"/>
                    <a:gd name="T7" fmla="*/ 18 h 18"/>
                    <a:gd name="T8" fmla="*/ 12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12" y="18"/>
                      </a:lnTo>
                      <a:lnTo>
                        <a:pt x="18" y="12"/>
                      </a:lnTo>
                      <a:lnTo>
                        <a:pt x="18" y="6"/>
                      </a:lnTo>
                      <a:lnTo>
                        <a:pt x="18" y="0"/>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914" name="Freeform 1162"/>
                <p:cNvSpPr>
                  <a:spLocks/>
                </p:cNvSpPr>
                <p:nvPr/>
              </p:nvSpPr>
              <p:spPr bwMode="auto">
                <a:xfrm>
                  <a:off x="3518" y="1745"/>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8 w 18"/>
                    <a:gd name="T27" fmla="*/ 6 h 18"/>
                    <a:gd name="T28" fmla="*/ 12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0" y="18"/>
                      </a:lnTo>
                      <a:lnTo>
                        <a:pt x="6" y="18"/>
                      </a:lnTo>
                      <a:lnTo>
                        <a:pt x="12" y="18"/>
                      </a:lnTo>
                      <a:lnTo>
                        <a:pt x="18" y="18"/>
                      </a:lnTo>
                      <a:lnTo>
                        <a:pt x="18" y="12"/>
                      </a:lnTo>
                      <a:lnTo>
                        <a:pt x="18" y="6"/>
                      </a:lnTo>
                      <a:lnTo>
                        <a:pt x="12" y="0"/>
                      </a:lnTo>
                      <a:lnTo>
                        <a:pt x="6" y="6"/>
                      </a:lnTo>
                      <a:close/>
                    </a:path>
                  </a:pathLst>
                </a:custGeom>
                <a:solidFill>
                  <a:srgbClr val="FFFF4B"/>
                </a:solidFill>
                <a:ln w="9525">
                  <a:noFill/>
                  <a:round/>
                  <a:headEnd/>
                  <a:tailEnd/>
                </a:ln>
              </p:spPr>
              <p:txBody>
                <a:bodyPr tIns="91440" bIns="91440"/>
                <a:lstStyle/>
                <a:p>
                  <a:endParaRPr lang="en-US"/>
                </a:p>
              </p:txBody>
            </p:sp>
            <p:sp>
              <p:nvSpPr>
                <p:cNvPr id="12915" name="Freeform 1163"/>
                <p:cNvSpPr>
                  <a:spLocks/>
                </p:cNvSpPr>
                <p:nvPr/>
              </p:nvSpPr>
              <p:spPr bwMode="auto">
                <a:xfrm>
                  <a:off x="3518" y="1745"/>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8 w 18"/>
                    <a:gd name="T27" fmla="*/ 6 h 18"/>
                    <a:gd name="T28" fmla="*/ 12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0" y="18"/>
                      </a:lnTo>
                      <a:lnTo>
                        <a:pt x="6" y="18"/>
                      </a:lnTo>
                      <a:lnTo>
                        <a:pt x="12" y="18"/>
                      </a:lnTo>
                      <a:lnTo>
                        <a:pt x="18" y="18"/>
                      </a:lnTo>
                      <a:lnTo>
                        <a:pt x="18" y="12"/>
                      </a:lnTo>
                      <a:lnTo>
                        <a:pt x="18" y="6"/>
                      </a:lnTo>
                      <a:lnTo>
                        <a:pt x="12" y="0"/>
                      </a:lnTo>
                      <a:lnTo>
                        <a:pt x="6" y="6"/>
                      </a:lnTo>
                    </a:path>
                  </a:pathLst>
                </a:custGeom>
                <a:noFill/>
                <a:ln w="9525">
                  <a:solidFill>
                    <a:srgbClr val="000000"/>
                  </a:solidFill>
                  <a:round/>
                  <a:headEnd/>
                  <a:tailEnd/>
                </a:ln>
              </p:spPr>
              <p:txBody>
                <a:bodyPr tIns="91440" bIns="91440"/>
                <a:lstStyle/>
                <a:p>
                  <a:endParaRPr lang="en-US"/>
                </a:p>
              </p:txBody>
            </p:sp>
            <p:sp>
              <p:nvSpPr>
                <p:cNvPr id="12916" name="Freeform 1164"/>
                <p:cNvSpPr>
                  <a:spLocks/>
                </p:cNvSpPr>
                <p:nvPr/>
              </p:nvSpPr>
              <p:spPr bwMode="auto">
                <a:xfrm>
                  <a:off x="3500" y="1739"/>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6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2 w 18"/>
                    <a:gd name="T27" fmla="*/ 6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0" y="12"/>
                      </a:lnTo>
                      <a:lnTo>
                        <a:pt x="0" y="18"/>
                      </a:lnTo>
                      <a:lnTo>
                        <a:pt x="6" y="18"/>
                      </a:lnTo>
                      <a:lnTo>
                        <a:pt x="12" y="18"/>
                      </a:lnTo>
                      <a:lnTo>
                        <a:pt x="18" y="18"/>
                      </a:lnTo>
                      <a:lnTo>
                        <a:pt x="18" y="12"/>
                      </a:lnTo>
                      <a:lnTo>
                        <a:pt x="18" y="6"/>
                      </a:lnTo>
                      <a:lnTo>
                        <a:pt x="12" y="6"/>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12917" name="Freeform 1165"/>
                <p:cNvSpPr>
                  <a:spLocks/>
                </p:cNvSpPr>
                <p:nvPr/>
              </p:nvSpPr>
              <p:spPr bwMode="auto">
                <a:xfrm>
                  <a:off x="3500" y="1739"/>
                  <a:ext cx="18" cy="18"/>
                </a:xfrm>
                <a:custGeom>
                  <a:avLst/>
                  <a:gdLst>
                    <a:gd name="T0" fmla="*/ 6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6 w 18"/>
                    <a:gd name="T13" fmla="*/ 18 h 18"/>
                    <a:gd name="T14" fmla="*/ 12 w 18"/>
                    <a:gd name="T15" fmla="*/ 18 h 18"/>
                    <a:gd name="T16" fmla="*/ 12 w 18"/>
                    <a:gd name="T17" fmla="*/ 18 h 18"/>
                    <a:gd name="T18" fmla="*/ 18 w 18"/>
                    <a:gd name="T19" fmla="*/ 18 h 18"/>
                    <a:gd name="T20" fmla="*/ 18 w 18"/>
                    <a:gd name="T21" fmla="*/ 12 h 18"/>
                    <a:gd name="T22" fmla="*/ 18 w 18"/>
                    <a:gd name="T23" fmla="*/ 6 h 18"/>
                    <a:gd name="T24" fmla="*/ 18 w 18"/>
                    <a:gd name="T25" fmla="*/ 6 h 18"/>
                    <a:gd name="T26" fmla="*/ 12 w 18"/>
                    <a:gd name="T27" fmla="*/ 6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0" y="12"/>
                      </a:lnTo>
                      <a:lnTo>
                        <a:pt x="0" y="18"/>
                      </a:lnTo>
                      <a:lnTo>
                        <a:pt x="6" y="18"/>
                      </a:lnTo>
                      <a:lnTo>
                        <a:pt x="12" y="18"/>
                      </a:lnTo>
                      <a:lnTo>
                        <a:pt x="18" y="18"/>
                      </a:lnTo>
                      <a:lnTo>
                        <a:pt x="18" y="12"/>
                      </a:lnTo>
                      <a:lnTo>
                        <a:pt x="18" y="6"/>
                      </a:lnTo>
                      <a:lnTo>
                        <a:pt x="12" y="6"/>
                      </a:lnTo>
                      <a:lnTo>
                        <a:pt x="6" y="0"/>
                      </a:lnTo>
                      <a:lnTo>
                        <a:pt x="6" y="6"/>
                      </a:lnTo>
                    </a:path>
                  </a:pathLst>
                </a:custGeom>
                <a:noFill/>
                <a:ln w="9525">
                  <a:solidFill>
                    <a:srgbClr val="000000"/>
                  </a:solidFill>
                  <a:round/>
                  <a:headEnd/>
                  <a:tailEnd/>
                </a:ln>
              </p:spPr>
              <p:txBody>
                <a:bodyPr tIns="91440" bIns="91440"/>
                <a:lstStyle/>
                <a:p>
                  <a:endParaRPr lang="en-US"/>
                </a:p>
              </p:txBody>
            </p:sp>
            <p:sp>
              <p:nvSpPr>
                <p:cNvPr id="12918" name="Freeform 1166"/>
                <p:cNvSpPr>
                  <a:spLocks/>
                </p:cNvSpPr>
                <p:nvPr/>
              </p:nvSpPr>
              <p:spPr bwMode="auto">
                <a:xfrm>
                  <a:off x="3482" y="174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0 w 18"/>
                    <a:gd name="T11" fmla="*/ 12 h 18"/>
                    <a:gd name="T12" fmla="*/ 6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0"/>
                      </a:lnTo>
                      <a:lnTo>
                        <a:pt x="0" y="6"/>
                      </a:lnTo>
                      <a:lnTo>
                        <a:pt x="0" y="12"/>
                      </a:lnTo>
                      <a:lnTo>
                        <a:pt x="6" y="18"/>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919" name="Freeform 1167"/>
                <p:cNvSpPr>
                  <a:spLocks/>
                </p:cNvSpPr>
                <p:nvPr/>
              </p:nvSpPr>
              <p:spPr bwMode="auto">
                <a:xfrm>
                  <a:off x="3482" y="174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0 w 18"/>
                    <a:gd name="T11" fmla="*/ 12 h 18"/>
                    <a:gd name="T12" fmla="*/ 6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0"/>
                      </a:lnTo>
                      <a:lnTo>
                        <a:pt x="0" y="6"/>
                      </a:lnTo>
                      <a:lnTo>
                        <a:pt x="0" y="12"/>
                      </a:lnTo>
                      <a:lnTo>
                        <a:pt x="6" y="18"/>
                      </a:lnTo>
                      <a:lnTo>
                        <a:pt x="12" y="12"/>
                      </a:lnTo>
                      <a:lnTo>
                        <a:pt x="18"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2920" name="Freeform 1168"/>
                <p:cNvSpPr>
                  <a:spLocks/>
                </p:cNvSpPr>
                <p:nvPr/>
              </p:nvSpPr>
              <p:spPr bwMode="auto">
                <a:xfrm>
                  <a:off x="3464" y="1739"/>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0"/>
                      </a:lnTo>
                      <a:lnTo>
                        <a:pt x="0" y="6"/>
                      </a:lnTo>
                      <a:lnTo>
                        <a:pt x="0" y="12"/>
                      </a:lnTo>
                      <a:lnTo>
                        <a:pt x="6" y="12"/>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921" name="Freeform 1169"/>
                <p:cNvSpPr>
                  <a:spLocks/>
                </p:cNvSpPr>
                <p:nvPr/>
              </p:nvSpPr>
              <p:spPr bwMode="auto">
                <a:xfrm>
                  <a:off x="3464" y="1739"/>
                  <a:ext cx="18" cy="12"/>
                </a:xfrm>
                <a:custGeom>
                  <a:avLst/>
                  <a:gdLst>
                    <a:gd name="T0" fmla="*/ 6 w 18"/>
                    <a:gd name="T1" fmla="*/ 0 h 12"/>
                    <a:gd name="T2" fmla="*/ 0 w 18"/>
                    <a:gd name="T3" fmla="*/ 0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12 h 12"/>
                    <a:gd name="T20" fmla="*/ 18 w 18"/>
                    <a:gd name="T21" fmla="*/ 6 h 12"/>
                    <a:gd name="T22" fmla="*/ 18 w 18"/>
                    <a:gd name="T23" fmla="*/ 0 h 12"/>
                    <a:gd name="T24" fmla="*/ 18 w 18"/>
                    <a:gd name="T25" fmla="*/ 0 h 12"/>
                    <a:gd name="T26" fmla="*/ 12 w 18"/>
                    <a:gd name="T27" fmla="*/ 0 h 12"/>
                    <a:gd name="T28" fmla="*/ 12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0"/>
                      </a:lnTo>
                      <a:lnTo>
                        <a:pt x="0" y="6"/>
                      </a:lnTo>
                      <a:lnTo>
                        <a:pt x="0" y="12"/>
                      </a:lnTo>
                      <a:lnTo>
                        <a:pt x="6" y="12"/>
                      </a:lnTo>
                      <a:lnTo>
                        <a:pt x="12" y="12"/>
                      </a:lnTo>
                      <a:lnTo>
                        <a:pt x="18"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2922" name="Freeform 1170"/>
                <p:cNvSpPr>
                  <a:spLocks/>
                </p:cNvSpPr>
                <p:nvPr/>
              </p:nvSpPr>
              <p:spPr bwMode="auto">
                <a:xfrm>
                  <a:off x="3452" y="1727"/>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923" name="Freeform 1171"/>
                <p:cNvSpPr>
                  <a:spLocks/>
                </p:cNvSpPr>
                <p:nvPr/>
              </p:nvSpPr>
              <p:spPr bwMode="auto">
                <a:xfrm>
                  <a:off x="3452" y="1727"/>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924" name="Freeform 1172"/>
                <p:cNvSpPr>
                  <a:spLocks/>
                </p:cNvSpPr>
                <p:nvPr/>
              </p:nvSpPr>
              <p:spPr bwMode="auto">
                <a:xfrm>
                  <a:off x="3440" y="1715"/>
                  <a:ext cx="12" cy="18"/>
                </a:xfrm>
                <a:custGeom>
                  <a:avLst/>
                  <a:gdLst>
                    <a:gd name="T0" fmla="*/ 0 w 12"/>
                    <a:gd name="T1" fmla="*/ 0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12 h 18"/>
                    <a:gd name="T22" fmla="*/ 12 w 12"/>
                    <a:gd name="T23" fmla="*/ 6 h 18"/>
                    <a:gd name="T24" fmla="*/ 12 w 12"/>
                    <a:gd name="T25" fmla="*/ 6 h 18"/>
                    <a:gd name="T26" fmla="*/ 12 w 12"/>
                    <a:gd name="T27" fmla="*/ 0 h 18"/>
                    <a:gd name="T28" fmla="*/ 6 w 12"/>
                    <a:gd name="T29" fmla="*/ 0 h 18"/>
                    <a:gd name="T30" fmla="*/ 0 w 12"/>
                    <a:gd name="T31" fmla="*/ 0 h 18"/>
                    <a:gd name="T32" fmla="*/ 0 w 12"/>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0" y="0"/>
                      </a:moveTo>
                      <a:lnTo>
                        <a:pt x="0" y="6"/>
                      </a:lnTo>
                      <a:lnTo>
                        <a:pt x="0" y="12"/>
                      </a:lnTo>
                      <a:lnTo>
                        <a:pt x="0" y="18"/>
                      </a:lnTo>
                      <a:lnTo>
                        <a:pt x="6" y="18"/>
                      </a:lnTo>
                      <a:lnTo>
                        <a:pt x="12" y="18"/>
                      </a:lnTo>
                      <a:lnTo>
                        <a:pt x="12" y="12"/>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925" name="Freeform 1173"/>
                <p:cNvSpPr>
                  <a:spLocks/>
                </p:cNvSpPr>
                <p:nvPr/>
              </p:nvSpPr>
              <p:spPr bwMode="auto">
                <a:xfrm>
                  <a:off x="3440" y="1715"/>
                  <a:ext cx="12" cy="18"/>
                </a:xfrm>
                <a:custGeom>
                  <a:avLst/>
                  <a:gdLst>
                    <a:gd name="T0" fmla="*/ 0 w 12"/>
                    <a:gd name="T1" fmla="*/ 0 h 18"/>
                    <a:gd name="T2" fmla="*/ 0 w 12"/>
                    <a:gd name="T3" fmla="*/ 6 h 18"/>
                    <a:gd name="T4" fmla="*/ 0 w 12"/>
                    <a:gd name="T5" fmla="*/ 12 h 18"/>
                    <a:gd name="T6" fmla="*/ 0 w 12"/>
                    <a:gd name="T7" fmla="*/ 12 h 18"/>
                    <a:gd name="T8" fmla="*/ 0 w 12"/>
                    <a:gd name="T9" fmla="*/ 12 h 18"/>
                    <a:gd name="T10" fmla="*/ 0 w 12"/>
                    <a:gd name="T11" fmla="*/ 18 h 18"/>
                    <a:gd name="T12" fmla="*/ 6 w 12"/>
                    <a:gd name="T13" fmla="*/ 18 h 18"/>
                    <a:gd name="T14" fmla="*/ 12 w 12"/>
                    <a:gd name="T15" fmla="*/ 18 h 18"/>
                    <a:gd name="T16" fmla="*/ 12 w 12"/>
                    <a:gd name="T17" fmla="*/ 18 h 18"/>
                    <a:gd name="T18" fmla="*/ 12 w 12"/>
                    <a:gd name="T19" fmla="*/ 12 h 18"/>
                    <a:gd name="T20" fmla="*/ 12 w 12"/>
                    <a:gd name="T21" fmla="*/ 12 h 18"/>
                    <a:gd name="T22" fmla="*/ 12 w 12"/>
                    <a:gd name="T23" fmla="*/ 6 h 18"/>
                    <a:gd name="T24" fmla="*/ 12 w 12"/>
                    <a:gd name="T25" fmla="*/ 6 h 18"/>
                    <a:gd name="T26" fmla="*/ 12 w 12"/>
                    <a:gd name="T27" fmla="*/ 0 h 18"/>
                    <a:gd name="T28" fmla="*/ 6 w 12"/>
                    <a:gd name="T29" fmla="*/ 0 h 18"/>
                    <a:gd name="T30" fmla="*/ 0 w 12"/>
                    <a:gd name="T31" fmla="*/ 0 h 18"/>
                    <a:gd name="T32" fmla="*/ 0 w 12"/>
                    <a:gd name="T33" fmla="*/ 0 h 18"/>
                    <a:gd name="T34" fmla="*/ 0 w 12"/>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0" y="0"/>
                      </a:moveTo>
                      <a:lnTo>
                        <a:pt x="0" y="6"/>
                      </a:lnTo>
                      <a:lnTo>
                        <a:pt x="0" y="12"/>
                      </a:lnTo>
                      <a:lnTo>
                        <a:pt x="0" y="18"/>
                      </a:lnTo>
                      <a:lnTo>
                        <a:pt x="6" y="18"/>
                      </a:lnTo>
                      <a:lnTo>
                        <a:pt x="12" y="18"/>
                      </a:lnTo>
                      <a:lnTo>
                        <a:pt x="12" y="12"/>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926" name="Freeform 1174"/>
                <p:cNvSpPr>
                  <a:spLocks/>
                </p:cNvSpPr>
                <p:nvPr/>
              </p:nvSpPr>
              <p:spPr bwMode="auto">
                <a:xfrm>
                  <a:off x="3416" y="1715"/>
                  <a:ext cx="18" cy="18"/>
                </a:xfrm>
                <a:custGeom>
                  <a:avLst/>
                  <a:gdLst>
                    <a:gd name="T0" fmla="*/ 6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927" name="Freeform 1175"/>
                <p:cNvSpPr>
                  <a:spLocks/>
                </p:cNvSpPr>
                <p:nvPr/>
              </p:nvSpPr>
              <p:spPr bwMode="auto">
                <a:xfrm>
                  <a:off x="3416" y="1715"/>
                  <a:ext cx="18" cy="18"/>
                </a:xfrm>
                <a:custGeom>
                  <a:avLst/>
                  <a:gdLst>
                    <a:gd name="T0" fmla="*/ 6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928" name="Freeform 1176"/>
                <p:cNvSpPr>
                  <a:spLocks/>
                </p:cNvSpPr>
                <p:nvPr/>
              </p:nvSpPr>
              <p:spPr bwMode="auto">
                <a:xfrm>
                  <a:off x="3398" y="171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6 w 18"/>
                    <a:gd name="T11" fmla="*/ 12 h 18"/>
                    <a:gd name="T12" fmla="*/ 12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0"/>
                      </a:lnTo>
                      <a:lnTo>
                        <a:pt x="0" y="6"/>
                      </a:lnTo>
                      <a:lnTo>
                        <a:pt x="0" y="12"/>
                      </a:lnTo>
                      <a:lnTo>
                        <a:pt x="6" y="12"/>
                      </a:lnTo>
                      <a:lnTo>
                        <a:pt x="12" y="18"/>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929" name="Freeform 1177"/>
                <p:cNvSpPr>
                  <a:spLocks/>
                </p:cNvSpPr>
                <p:nvPr/>
              </p:nvSpPr>
              <p:spPr bwMode="auto">
                <a:xfrm>
                  <a:off x="3398" y="1715"/>
                  <a:ext cx="18" cy="18"/>
                </a:xfrm>
                <a:custGeom>
                  <a:avLst/>
                  <a:gdLst>
                    <a:gd name="T0" fmla="*/ 6 w 18"/>
                    <a:gd name="T1" fmla="*/ 0 h 18"/>
                    <a:gd name="T2" fmla="*/ 0 w 18"/>
                    <a:gd name="T3" fmla="*/ 0 h 18"/>
                    <a:gd name="T4" fmla="*/ 0 w 18"/>
                    <a:gd name="T5" fmla="*/ 6 h 18"/>
                    <a:gd name="T6" fmla="*/ 0 w 18"/>
                    <a:gd name="T7" fmla="*/ 12 h 18"/>
                    <a:gd name="T8" fmla="*/ 0 w 18"/>
                    <a:gd name="T9" fmla="*/ 12 h 18"/>
                    <a:gd name="T10" fmla="*/ 6 w 18"/>
                    <a:gd name="T11" fmla="*/ 12 h 18"/>
                    <a:gd name="T12" fmla="*/ 12 w 18"/>
                    <a:gd name="T13" fmla="*/ 18 h 18"/>
                    <a:gd name="T14" fmla="*/ 12 w 18"/>
                    <a:gd name="T15" fmla="*/ 12 h 18"/>
                    <a:gd name="T16" fmla="*/ 12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0"/>
                      </a:lnTo>
                      <a:lnTo>
                        <a:pt x="0" y="6"/>
                      </a:lnTo>
                      <a:lnTo>
                        <a:pt x="0" y="12"/>
                      </a:lnTo>
                      <a:lnTo>
                        <a:pt x="6" y="12"/>
                      </a:lnTo>
                      <a:lnTo>
                        <a:pt x="12" y="18"/>
                      </a:lnTo>
                      <a:lnTo>
                        <a:pt x="12" y="12"/>
                      </a:lnTo>
                      <a:lnTo>
                        <a:pt x="18"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2930" name="Freeform 1178"/>
                <p:cNvSpPr>
                  <a:spLocks/>
                </p:cNvSpPr>
                <p:nvPr/>
              </p:nvSpPr>
              <p:spPr bwMode="auto">
                <a:xfrm>
                  <a:off x="3380" y="1709"/>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931" name="Freeform 1179"/>
                <p:cNvSpPr>
                  <a:spLocks/>
                </p:cNvSpPr>
                <p:nvPr/>
              </p:nvSpPr>
              <p:spPr bwMode="auto">
                <a:xfrm>
                  <a:off x="3380" y="1709"/>
                  <a:ext cx="18" cy="18"/>
                </a:xfrm>
                <a:custGeom>
                  <a:avLst/>
                  <a:gdLst>
                    <a:gd name="T0" fmla="*/ 6 w 18"/>
                    <a:gd name="T1" fmla="*/ 0 h 18"/>
                    <a:gd name="T2" fmla="*/ 0 w 18"/>
                    <a:gd name="T3" fmla="*/ 6 h 18"/>
                    <a:gd name="T4" fmla="*/ 0 w 18"/>
                    <a:gd name="T5" fmla="*/ 6 h 18"/>
                    <a:gd name="T6" fmla="*/ 0 w 18"/>
                    <a:gd name="T7" fmla="*/ 12 h 18"/>
                    <a:gd name="T8" fmla="*/ 0 w 18"/>
                    <a:gd name="T9" fmla="*/ 12 h 18"/>
                    <a:gd name="T10" fmla="*/ 6 w 18"/>
                    <a:gd name="T11" fmla="*/ 18 h 18"/>
                    <a:gd name="T12" fmla="*/ 6 w 18"/>
                    <a:gd name="T13" fmla="*/ 18 h 18"/>
                    <a:gd name="T14" fmla="*/ 12 w 18"/>
                    <a:gd name="T15" fmla="*/ 18 h 18"/>
                    <a:gd name="T16" fmla="*/ 12 w 18"/>
                    <a:gd name="T17" fmla="*/ 18 h 18"/>
                    <a:gd name="T18" fmla="*/ 18 w 18"/>
                    <a:gd name="T19" fmla="*/ 12 h 18"/>
                    <a:gd name="T20" fmla="*/ 18 w 18"/>
                    <a:gd name="T21" fmla="*/ 12 h 18"/>
                    <a:gd name="T22" fmla="*/ 18 w 18"/>
                    <a:gd name="T23" fmla="*/ 6 h 18"/>
                    <a:gd name="T24" fmla="*/ 18 w 18"/>
                    <a:gd name="T25" fmla="*/ 6 h 18"/>
                    <a:gd name="T26" fmla="*/ 12 w 18"/>
                    <a:gd name="T27" fmla="*/ 0 h 18"/>
                    <a:gd name="T28" fmla="*/ 12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2" y="0"/>
                      </a:lnTo>
                      <a:lnTo>
                        <a:pt x="6" y="0"/>
                      </a:lnTo>
                    </a:path>
                  </a:pathLst>
                </a:custGeom>
                <a:noFill/>
                <a:ln w="9525">
                  <a:solidFill>
                    <a:srgbClr val="000000"/>
                  </a:solidFill>
                  <a:round/>
                  <a:headEnd/>
                  <a:tailEnd/>
                </a:ln>
              </p:spPr>
              <p:txBody>
                <a:bodyPr tIns="91440" bIns="91440"/>
                <a:lstStyle/>
                <a:p>
                  <a:endParaRPr lang="en-US"/>
                </a:p>
              </p:txBody>
            </p:sp>
            <p:sp>
              <p:nvSpPr>
                <p:cNvPr id="12932" name="Freeform 1180"/>
                <p:cNvSpPr>
                  <a:spLocks/>
                </p:cNvSpPr>
                <p:nvPr/>
              </p:nvSpPr>
              <p:spPr bwMode="auto">
                <a:xfrm>
                  <a:off x="3644" y="1715"/>
                  <a:ext cx="18" cy="18"/>
                </a:xfrm>
                <a:custGeom>
                  <a:avLst/>
                  <a:gdLst>
                    <a:gd name="T0" fmla="*/ 0 w 18"/>
                    <a:gd name="T1" fmla="*/ 6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2"/>
                      </a:lnTo>
                      <a:lnTo>
                        <a:pt x="12" y="18"/>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933" name="Freeform 1181"/>
                <p:cNvSpPr>
                  <a:spLocks/>
                </p:cNvSpPr>
                <p:nvPr/>
              </p:nvSpPr>
              <p:spPr bwMode="auto">
                <a:xfrm>
                  <a:off x="3644" y="1715"/>
                  <a:ext cx="18" cy="18"/>
                </a:xfrm>
                <a:custGeom>
                  <a:avLst/>
                  <a:gdLst>
                    <a:gd name="T0" fmla="*/ 0 w 18"/>
                    <a:gd name="T1" fmla="*/ 6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2"/>
                      </a:lnTo>
                      <a:lnTo>
                        <a:pt x="12" y="18"/>
                      </a:lnTo>
                      <a:lnTo>
                        <a:pt x="12" y="12"/>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934" name="Freeform 1182"/>
                <p:cNvSpPr>
                  <a:spLocks/>
                </p:cNvSpPr>
                <p:nvPr/>
              </p:nvSpPr>
              <p:spPr bwMode="auto">
                <a:xfrm>
                  <a:off x="3626" y="17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8"/>
                      </a:lnTo>
                      <a:lnTo>
                        <a:pt x="18" y="12"/>
                      </a:lnTo>
                      <a:lnTo>
                        <a:pt x="18" y="6"/>
                      </a:lnTo>
                      <a:lnTo>
                        <a:pt x="12" y="6"/>
                      </a:lnTo>
                      <a:lnTo>
                        <a:pt x="12"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2935" name="Freeform 1183"/>
                <p:cNvSpPr>
                  <a:spLocks/>
                </p:cNvSpPr>
                <p:nvPr/>
              </p:nvSpPr>
              <p:spPr bwMode="auto">
                <a:xfrm>
                  <a:off x="3626" y="1721"/>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8"/>
                      </a:lnTo>
                      <a:lnTo>
                        <a:pt x="18" y="12"/>
                      </a:lnTo>
                      <a:lnTo>
                        <a:pt x="18" y="6"/>
                      </a:lnTo>
                      <a:lnTo>
                        <a:pt x="12" y="6"/>
                      </a:lnTo>
                      <a:lnTo>
                        <a:pt x="12"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2936" name="Freeform 1184"/>
                <p:cNvSpPr>
                  <a:spLocks/>
                </p:cNvSpPr>
                <p:nvPr/>
              </p:nvSpPr>
              <p:spPr bwMode="auto">
                <a:xfrm>
                  <a:off x="3608" y="1733"/>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937" name="Freeform 1185"/>
                <p:cNvSpPr>
                  <a:spLocks/>
                </p:cNvSpPr>
                <p:nvPr/>
              </p:nvSpPr>
              <p:spPr bwMode="auto">
                <a:xfrm>
                  <a:off x="3608" y="1733"/>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938" name="Freeform 1186"/>
                <p:cNvSpPr>
                  <a:spLocks/>
                </p:cNvSpPr>
                <p:nvPr/>
              </p:nvSpPr>
              <p:spPr bwMode="auto">
                <a:xfrm>
                  <a:off x="3590" y="173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939" name="Freeform 1187"/>
                <p:cNvSpPr>
                  <a:spLocks/>
                </p:cNvSpPr>
                <p:nvPr/>
              </p:nvSpPr>
              <p:spPr bwMode="auto">
                <a:xfrm>
                  <a:off x="3590" y="173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940" name="Freeform 1188"/>
                <p:cNvSpPr>
                  <a:spLocks/>
                </p:cNvSpPr>
                <p:nvPr/>
              </p:nvSpPr>
              <p:spPr bwMode="auto">
                <a:xfrm>
                  <a:off x="3644" y="1781"/>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941" name="Freeform 1189"/>
                <p:cNvSpPr>
                  <a:spLocks/>
                </p:cNvSpPr>
                <p:nvPr/>
              </p:nvSpPr>
              <p:spPr bwMode="auto">
                <a:xfrm>
                  <a:off x="3644" y="1781"/>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942" name="Freeform 1190"/>
                <p:cNvSpPr>
                  <a:spLocks/>
                </p:cNvSpPr>
                <p:nvPr/>
              </p:nvSpPr>
              <p:spPr bwMode="auto">
                <a:xfrm>
                  <a:off x="3626"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943" name="Freeform 1191"/>
                <p:cNvSpPr>
                  <a:spLocks/>
                </p:cNvSpPr>
                <p:nvPr/>
              </p:nvSpPr>
              <p:spPr bwMode="auto">
                <a:xfrm>
                  <a:off x="3626"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944" name="Freeform 1192"/>
                <p:cNvSpPr>
                  <a:spLocks/>
                </p:cNvSpPr>
                <p:nvPr/>
              </p:nvSpPr>
              <p:spPr bwMode="auto">
                <a:xfrm>
                  <a:off x="3608"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945" name="Freeform 1193"/>
                <p:cNvSpPr>
                  <a:spLocks/>
                </p:cNvSpPr>
                <p:nvPr/>
              </p:nvSpPr>
              <p:spPr bwMode="auto">
                <a:xfrm>
                  <a:off x="3608" y="178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946" name="Freeform 1194"/>
                <p:cNvSpPr>
                  <a:spLocks/>
                </p:cNvSpPr>
                <p:nvPr/>
              </p:nvSpPr>
              <p:spPr bwMode="auto">
                <a:xfrm>
                  <a:off x="3590" y="1787"/>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947" name="Freeform 1195"/>
                <p:cNvSpPr>
                  <a:spLocks/>
                </p:cNvSpPr>
                <p:nvPr/>
              </p:nvSpPr>
              <p:spPr bwMode="auto">
                <a:xfrm>
                  <a:off x="3590" y="1787"/>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948" name="Freeform 1196"/>
                <p:cNvSpPr>
                  <a:spLocks/>
                </p:cNvSpPr>
                <p:nvPr/>
              </p:nvSpPr>
              <p:spPr bwMode="auto">
                <a:xfrm>
                  <a:off x="4298" y="1997"/>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949" name="Freeform 1197"/>
                <p:cNvSpPr>
                  <a:spLocks/>
                </p:cNvSpPr>
                <p:nvPr/>
              </p:nvSpPr>
              <p:spPr bwMode="auto">
                <a:xfrm>
                  <a:off x="4298" y="1997"/>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950" name="Freeform 1198"/>
                <p:cNvSpPr>
                  <a:spLocks/>
                </p:cNvSpPr>
                <p:nvPr/>
              </p:nvSpPr>
              <p:spPr bwMode="auto">
                <a:xfrm>
                  <a:off x="4286" y="1997"/>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8"/>
                      </a:lnTo>
                      <a:lnTo>
                        <a:pt x="12" y="18"/>
                      </a:lnTo>
                      <a:lnTo>
                        <a:pt x="12" y="12"/>
                      </a:lnTo>
                      <a:lnTo>
                        <a:pt x="18"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951" name="Freeform 1199"/>
                <p:cNvSpPr>
                  <a:spLocks/>
                </p:cNvSpPr>
                <p:nvPr/>
              </p:nvSpPr>
              <p:spPr bwMode="auto">
                <a:xfrm>
                  <a:off x="4286" y="1997"/>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8"/>
                      </a:lnTo>
                      <a:lnTo>
                        <a:pt x="12" y="18"/>
                      </a:lnTo>
                      <a:lnTo>
                        <a:pt x="12" y="12"/>
                      </a:lnTo>
                      <a:lnTo>
                        <a:pt x="18"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952" name="Freeform 1200"/>
                <p:cNvSpPr>
                  <a:spLocks/>
                </p:cNvSpPr>
                <p:nvPr/>
              </p:nvSpPr>
              <p:spPr bwMode="auto">
                <a:xfrm>
                  <a:off x="4268" y="2003"/>
                  <a:ext cx="18" cy="18"/>
                </a:xfrm>
                <a:custGeom>
                  <a:avLst/>
                  <a:gdLst>
                    <a:gd name="T0" fmla="*/ 0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0" y="18"/>
                      </a:lnTo>
                      <a:lnTo>
                        <a:pt x="6" y="18"/>
                      </a:lnTo>
                      <a:lnTo>
                        <a:pt x="12" y="18"/>
                      </a:lnTo>
                      <a:lnTo>
                        <a:pt x="12" y="12"/>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953" name="Freeform 1201"/>
                <p:cNvSpPr>
                  <a:spLocks/>
                </p:cNvSpPr>
                <p:nvPr/>
              </p:nvSpPr>
              <p:spPr bwMode="auto">
                <a:xfrm>
                  <a:off x="4268" y="2003"/>
                  <a:ext cx="18" cy="18"/>
                </a:xfrm>
                <a:custGeom>
                  <a:avLst/>
                  <a:gdLst>
                    <a:gd name="T0" fmla="*/ 0 w 18"/>
                    <a:gd name="T1" fmla="*/ 6 h 18"/>
                    <a:gd name="T2" fmla="*/ 0 w 18"/>
                    <a:gd name="T3" fmla="*/ 6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0" y="18"/>
                      </a:lnTo>
                      <a:lnTo>
                        <a:pt x="6" y="18"/>
                      </a:lnTo>
                      <a:lnTo>
                        <a:pt x="12" y="18"/>
                      </a:lnTo>
                      <a:lnTo>
                        <a:pt x="12" y="12"/>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954" name="Freeform 1202"/>
                <p:cNvSpPr>
                  <a:spLocks/>
                </p:cNvSpPr>
                <p:nvPr/>
              </p:nvSpPr>
              <p:spPr bwMode="auto">
                <a:xfrm>
                  <a:off x="4250" y="2009"/>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8"/>
                      </a:lnTo>
                      <a:lnTo>
                        <a:pt x="12" y="18"/>
                      </a:lnTo>
                      <a:lnTo>
                        <a:pt x="12" y="12"/>
                      </a:lnTo>
                      <a:lnTo>
                        <a:pt x="18" y="6"/>
                      </a:lnTo>
                      <a:lnTo>
                        <a:pt x="12"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955" name="Freeform 1203"/>
                <p:cNvSpPr>
                  <a:spLocks/>
                </p:cNvSpPr>
                <p:nvPr/>
              </p:nvSpPr>
              <p:spPr bwMode="auto">
                <a:xfrm>
                  <a:off x="4250" y="2009"/>
                  <a:ext cx="18" cy="18"/>
                </a:xfrm>
                <a:custGeom>
                  <a:avLst/>
                  <a:gdLst>
                    <a:gd name="T0" fmla="*/ 0 w 18"/>
                    <a:gd name="T1" fmla="*/ 0 h 18"/>
                    <a:gd name="T2" fmla="*/ 0 w 18"/>
                    <a:gd name="T3" fmla="*/ 6 h 18"/>
                    <a:gd name="T4" fmla="*/ 0 w 18"/>
                    <a:gd name="T5" fmla="*/ 12 h 18"/>
                    <a:gd name="T6" fmla="*/ 0 w 18"/>
                    <a:gd name="T7" fmla="*/ 12 h 18"/>
                    <a:gd name="T8" fmla="*/ 0 w 18"/>
                    <a:gd name="T9" fmla="*/ 12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8"/>
                      </a:lnTo>
                      <a:lnTo>
                        <a:pt x="12" y="18"/>
                      </a:lnTo>
                      <a:lnTo>
                        <a:pt x="12" y="12"/>
                      </a:lnTo>
                      <a:lnTo>
                        <a:pt x="18" y="6"/>
                      </a:lnTo>
                      <a:lnTo>
                        <a:pt x="12"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956" name="Freeform 1204"/>
                <p:cNvSpPr>
                  <a:spLocks/>
                </p:cNvSpPr>
                <p:nvPr/>
              </p:nvSpPr>
              <p:spPr bwMode="auto">
                <a:xfrm>
                  <a:off x="4226" y="2009"/>
                  <a:ext cx="18" cy="18"/>
                </a:xfrm>
                <a:custGeom>
                  <a:avLst/>
                  <a:gdLst>
                    <a:gd name="T0" fmla="*/ 6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12"/>
                      </a:lnTo>
                      <a:lnTo>
                        <a:pt x="6" y="18"/>
                      </a:lnTo>
                      <a:lnTo>
                        <a:pt x="12" y="18"/>
                      </a:lnTo>
                      <a:lnTo>
                        <a:pt x="18" y="18"/>
                      </a:lnTo>
                      <a:lnTo>
                        <a:pt x="18" y="12"/>
                      </a:lnTo>
                      <a:lnTo>
                        <a:pt x="18"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12957" name="Freeform 1205"/>
                <p:cNvSpPr>
                  <a:spLocks/>
                </p:cNvSpPr>
                <p:nvPr/>
              </p:nvSpPr>
              <p:spPr bwMode="auto">
                <a:xfrm>
                  <a:off x="4226" y="2009"/>
                  <a:ext cx="18" cy="18"/>
                </a:xfrm>
                <a:custGeom>
                  <a:avLst/>
                  <a:gdLst>
                    <a:gd name="T0" fmla="*/ 6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12"/>
                      </a:lnTo>
                      <a:lnTo>
                        <a:pt x="6" y="18"/>
                      </a:lnTo>
                      <a:lnTo>
                        <a:pt x="12" y="18"/>
                      </a:lnTo>
                      <a:lnTo>
                        <a:pt x="18" y="18"/>
                      </a:lnTo>
                      <a:lnTo>
                        <a:pt x="18" y="12"/>
                      </a:lnTo>
                      <a:lnTo>
                        <a:pt x="18" y="6"/>
                      </a:lnTo>
                      <a:lnTo>
                        <a:pt x="12" y="0"/>
                      </a:lnTo>
                      <a:lnTo>
                        <a:pt x="6" y="0"/>
                      </a:lnTo>
                      <a:lnTo>
                        <a:pt x="6" y="6"/>
                      </a:lnTo>
                    </a:path>
                  </a:pathLst>
                </a:custGeom>
                <a:noFill/>
                <a:ln w="9525">
                  <a:solidFill>
                    <a:srgbClr val="000000"/>
                  </a:solidFill>
                  <a:round/>
                  <a:headEnd/>
                  <a:tailEnd/>
                </a:ln>
              </p:spPr>
              <p:txBody>
                <a:bodyPr tIns="91440" bIns="91440"/>
                <a:lstStyle/>
                <a:p>
                  <a:endParaRPr lang="en-US"/>
                </a:p>
              </p:txBody>
            </p:sp>
            <p:sp>
              <p:nvSpPr>
                <p:cNvPr id="12958" name="Freeform 1206"/>
                <p:cNvSpPr>
                  <a:spLocks/>
                </p:cNvSpPr>
                <p:nvPr/>
              </p:nvSpPr>
              <p:spPr bwMode="auto">
                <a:xfrm>
                  <a:off x="4250" y="2141"/>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959" name="Freeform 1207"/>
                <p:cNvSpPr>
                  <a:spLocks/>
                </p:cNvSpPr>
                <p:nvPr/>
              </p:nvSpPr>
              <p:spPr bwMode="auto">
                <a:xfrm>
                  <a:off x="4250" y="2141"/>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8 h 18"/>
                    <a:gd name="T16" fmla="*/ 12 w 18"/>
                    <a:gd name="T17" fmla="*/ 18 h 18"/>
                    <a:gd name="T18" fmla="*/ 18 w 18"/>
                    <a:gd name="T19" fmla="*/ 12 h 18"/>
                    <a:gd name="T20" fmla="*/ 12 w 18"/>
                    <a:gd name="T21" fmla="*/ 6 h 18"/>
                    <a:gd name="T22" fmla="*/ 12 w 18"/>
                    <a:gd name="T23" fmla="*/ 6 h 18"/>
                    <a:gd name="T24" fmla="*/ 12 w 18"/>
                    <a:gd name="T25" fmla="*/ 6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2" y="6"/>
                      </a:lnTo>
                      <a:lnTo>
                        <a:pt x="6" y="0"/>
                      </a:lnTo>
                      <a:lnTo>
                        <a:pt x="0" y="6"/>
                      </a:lnTo>
                    </a:path>
                  </a:pathLst>
                </a:custGeom>
                <a:noFill/>
                <a:ln w="9525">
                  <a:solidFill>
                    <a:srgbClr val="000000"/>
                  </a:solidFill>
                  <a:round/>
                  <a:headEnd/>
                  <a:tailEnd/>
                </a:ln>
              </p:spPr>
              <p:txBody>
                <a:bodyPr tIns="91440" bIns="91440"/>
                <a:lstStyle/>
                <a:p>
                  <a:endParaRPr lang="en-US"/>
                </a:p>
              </p:txBody>
            </p:sp>
            <p:sp>
              <p:nvSpPr>
                <p:cNvPr id="12960" name="Freeform 1208"/>
                <p:cNvSpPr>
                  <a:spLocks/>
                </p:cNvSpPr>
                <p:nvPr/>
              </p:nvSpPr>
              <p:spPr bwMode="auto">
                <a:xfrm>
                  <a:off x="4232" y="2147"/>
                  <a:ext cx="18" cy="12"/>
                </a:xfrm>
                <a:custGeom>
                  <a:avLst/>
                  <a:gdLst>
                    <a:gd name="T0" fmla="*/ 6 w 18"/>
                    <a:gd name="T1" fmla="*/ 0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961" name="Freeform 1209"/>
                <p:cNvSpPr>
                  <a:spLocks/>
                </p:cNvSpPr>
                <p:nvPr/>
              </p:nvSpPr>
              <p:spPr bwMode="auto">
                <a:xfrm>
                  <a:off x="4232" y="2147"/>
                  <a:ext cx="18" cy="12"/>
                </a:xfrm>
                <a:custGeom>
                  <a:avLst/>
                  <a:gdLst>
                    <a:gd name="T0" fmla="*/ 6 w 18"/>
                    <a:gd name="T1" fmla="*/ 0 h 12"/>
                    <a:gd name="T2" fmla="*/ 0 w 18"/>
                    <a:gd name="T3" fmla="*/ 6 h 12"/>
                    <a:gd name="T4" fmla="*/ 6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grpSp>
          <p:grpSp>
            <p:nvGrpSpPr>
              <p:cNvPr id="12317" name="Group 1210"/>
              <p:cNvGrpSpPr>
                <a:grpSpLocks/>
              </p:cNvGrpSpPr>
              <p:nvPr/>
            </p:nvGrpSpPr>
            <p:grpSpPr bwMode="auto">
              <a:xfrm>
                <a:off x="1994" y="1427"/>
                <a:ext cx="2412" cy="1668"/>
                <a:chOff x="1994" y="1427"/>
                <a:chExt cx="2412" cy="1668"/>
              </a:xfrm>
            </p:grpSpPr>
            <p:sp>
              <p:nvSpPr>
                <p:cNvPr id="12562" name="Freeform 1211"/>
                <p:cNvSpPr>
                  <a:spLocks/>
                </p:cNvSpPr>
                <p:nvPr/>
              </p:nvSpPr>
              <p:spPr bwMode="auto">
                <a:xfrm>
                  <a:off x="4214" y="2153"/>
                  <a:ext cx="18" cy="18"/>
                </a:xfrm>
                <a:custGeom>
                  <a:avLst/>
                  <a:gdLst>
                    <a:gd name="T0" fmla="*/ 6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2"/>
                      </a:lnTo>
                      <a:lnTo>
                        <a:pt x="12" y="18"/>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563" name="Freeform 1212"/>
                <p:cNvSpPr>
                  <a:spLocks/>
                </p:cNvSpPr>
                <p:nvPr/>
              </p:nvSpPr>
              <p:spPr bwMode="auto">
                <a:xfrm>
                  <a:off x="4214" y="2153"/>
                  <a:ext cx="18" cy="18"/>
                </a:xfrm>
                <a:custGeom>
                  <a:avLst/>
                  <a:gdLst>
                    <a:gd name="T0" fmla="*/ 6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2"/>
                      </a:lnTo>
                      <a:lnTo>
                        <a:pt x="12" y="18"/>
                      </a:lnTo>
                      <a:lnTo>
                        <a:pt x="18"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2564" name="Freeform 1213"/>
                <p:cNvSpPr>
                  <a:spLocks/>
                </p:cNvSpPr>
                <p:nvPr/>
              </p:nvSpPr>
              <p:spPr bwMode="auto">
                <a:xfrm>
                  <a:off x="4196" y="2159"/>
                  <a:ext cx="18" cy="12"/>
                </a:xfrm>
                <a:custGeom>
                  <a:avLst/>
                  <a:gdLst>
                    <a:gd name="T0" fmla="*/ 6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0" y="12"/>
                      </a:lnTo>
                      <a:lnTo>
                        <a:pt x="6" y="12"/>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565" name="Freeform 1214"/>
                <p:cNvSpPr>
                  <a:spLocks/>
                </p:cNvSpPr>
                <p:nvPr/>
              </p:nvSpPr>
              <p:spPr bwMode="auto">
                <a:xfrm>
                  <a:off x="4196" y="2159"/>
                  <a:ext cx="18" cy="12"/>
                </a:xfrm>
                <a:custGeom>
                  <a:avLst/>
                  <a:gdLst>
                    <a:gd name="T0" fmla="*/ 6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2 w 18"/>
                    <a:gd name="T13" fmla="*/ 12 h 12"/>
                    <a:gd name="T14" fmla="*/ 18 w 18"/>
                    <a:gd name="T15" fmla="*/ 12 h 12"/>
                    <a:gd name="T16" fmla="*/ 18 w 18"/>
                    <a:gd name="T17" fmla="*/ 12 h 12"/>
                    <a:gd name="T18" fmla="*/ 18 w 18"/>
                    <a:gd name="T19" fmla="*/ 6 h 12"/>
                    <a:gd name="T20" fmla="*/ 18 w 18"/>
                    <a:gd name="T21" fmla="*/ 0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0" y="12"/>
                      </a:lnTo>
                      <a:lnTo>
                        <a:pt x="6" y="12"/>
                      </a:lnTo>
                      <a:lnTo>
                        <a:pt x="12" y="12"/>
                      </a:lnTo>
                      <a:lnTo>
                        <a:pt x="18"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2566" name="Freeform 1215"/>
                <p:cNvSpPr>
                  <a:spLocks/>
                </p:cNvSpPr>
                <p:nvPr/>
              </p:nvSpPr>
              <p:spPr bwMode="auto">
                <a:xfrm>
                  <a:off x="4178" y="2159"/>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8"/>
                      </a:lnTo>
                      <a:lnTo>
                        <a:pt x="12" y="18"/>
                      </a:lnTo>
                      <a:lnTo>
                        <a:pt x="18"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567" name="Freeform 1216"/>
                <p:cNvSpPr>
                  <a:spLocks/>
                </p:cNvSpPr>
                <p:nvPr/>
              </p:nvSpPr>
              <p:spPr bwMode="auto">
                <a:xfrm>
                  <a:off x="4178" y="2159"/>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8"/>
                      </a:lnTo>
                      <a:lnTo>
                        <a:pt x="12" y="18"/>
                      </a:lnTo>
                      <a:lnTo>
                        <a:pt x="18"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568" name="Freeform 1217"/>
                <p:cNvSpPr>
                  <a:spLocks/>
                </p:cNvSpPr>
                <p:nvPr/>
              </p:nvSpPr>
              <p:spPr bwMode="auto">
                <a:xfrm>
                  <a:off x="4364" y="215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569" name="Freeform 1218"/>
                <p:cNvSpPr>
                  <a:spLocks/>
                </p:cNvSpPr>
                <p:nvPr/>
              </p:nvSpPr>
              <p:spPr bwMode="auto">
                <a:xfrm>
                  <a:off x="4364" y="215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8 h 18"/>
                    <a:gd name="T16" fmla="*/ 18 w 18"/>
                    <a:gd name="T17" fmla="*/ 18 h 18"/>
                    <a:gd name="T18" fmla="*/ 18 w 18"/>
                    <a:gd name="T19" fmla="*/ 12 h 18"/>
                    <a:gd name="T20" fmla="*/ 18 w 18"/>
                    <a:gd name="T21" fmla="*/ 6 h 18"/>
                    <a:gd name="T22" fmla="*/ 12 w 18"/>
                    <a:gd name="T23" fmla="*/ 6 h 18"/>
                    <a:gd name="T24" fmla="*/ 12 w 18"/>
                    <a:gd name="T25" fmla="*/ 6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570" name="Freeform 1219"/>
                <p:cNvSpPr>
                  <a:spLocks/>
                </p:cNvSpPr>
                <p:nvPr/>
              </p:nvSpPr>
              <p:spPr bwMode="auto">
                <a:xfrm>
                  <a:off x="4346" y="2165"/>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571" name="Freeform 1220"/>
                <p:cNvSpPr>
                  <a:spLocks/>
                </p:cNvSpPr>
                <p:nvPr/>
              </p:nvSpPr>
              <p:spPr bwMode="auto">
                <a:xfrm>
                  <a:off x="4346" y="2165"/>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12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572" name="Freeform 1221"/>
                <p:cNvSpPr>
                  <a:spLocks/>
                </p:cNvSpPr>
                <p:nvPr/>
              </p:nvSpPr>
              <p:spPr bwMode="auto">
                <a:xfrm>
                  <a:off x="4328" y="2171"/>
                  <a:ext cx="18" cy="12"/>
                </a:xfrm>
                <a:custGeom>
                  <a:avLst/>
                  <a:gdLst>
                    <a:gd name="T0" fmla="*/ 0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573" name="Freeform 1222"/>
                <p:cNvSpPr>
                  <a:spLocks/>
                </p:cNvSpPr>
                <p:nvPr/>
              </p:nvSpPr>
              <p:spPr bwMode="auto">
                <a:xfrm>
                  <a:off x="4328" y="2171"/>
                  <a:ext cx="18" cy="12"/>
                </a:xfrm>
                <a:custGeom>
                  <a:avLst/>
                  <a:gdLst>
                    <a:gd name="T0" fmla="*/ 0 w 18"/>
                    <a:gd name="T1" fmla="*/ 0 h 12"/>
                    <a:gd name="T2" fmla="*/ 0 w 18"/>
                    <a:gd name="T3" fmla="*/ 6 h 12"/>
                    <a:gd name="T4" fmla="*/ 0 w 18"/>
                    <a:gd name="T5" fmla="*/ 6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8 w 18"/>
                    <a:gd name="T21" fmla="*/ 6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574" name="Freeform 1223"/>
                <p:cNvSpPr>
                  <a:spLocks/>
                </p:cNvSpPr>
                <p:nvPr/>
              </p:nvSpPr>
              <p:spPr bwMode="auto">
                <a:xfrm>
                  <a:off x="4334" y="2123"/>
                  <a:ext cx="18" cy="18"/>
                </a:xfrm>
                <a:custGeom>
                  <a:avLst/>
                  <a:gdLst>
                    <a:gd name="T0" fmla="*/ 6 w 18"/>
                    <a:gd name="T1" fmla="*/ 6 h 18"/>
                    <a:gd name="T2" fmla="*/ 0 w 18"/>
                    <a:gd name="T3" fmla="*/ 6 h 18"/>
                    <a:gd name="T4" fmla="*/ 6 w 18"/>
                    <a:gd name="T5" fmla="*/ 12 h 18"/>
                    <a:gd name="T6" fmla="*/ 6 w 18"/>
                    <a:gd name="T7" fmla="*/ 18 h 18"/>
                    <a:gd name="T8" fmla="*/ 6 w 18"/>
                    <a:gd name="T9" fmla="*/ 18 h 18"/>
                    <a:gd name="T10" fmla="*/ 12 w 18"/>
                    <a:gd name="T11" fmla="*/ 18 h 18"/>
                    <a:gd name="T12" fmla="*/ 18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6"/>
                      </a:moveTo>
                      <a:lnTo>
                        <a:pt x="0" y="6"/>
                      </a:lnTo>
                      <a:lnTo>
                        <a:pt x="6" y="12"/>
                      </a:lnTo>
                      <a:lnTo>
                        <a:pt x="6" y="18"/>
                      </a:lnTo>
                      <a:lnTo>
                        <a:pt x="12" y="18"/>
                      </a:lnTo>
                      <a:lnTo>
                        <a:pt x="18" y="18"/>
                      </a:lnTo>
                      <a:lnTo>
                        <a:pt x="18" y="12"/>
                      </a:lnTo>
                      <a:lnTo>
                        <a:pt x="18" y="6"/>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12575" name="Freeform 1224"/>
                <p:cNvSpPr>
                  <a:spLocks/>
                </p:cNvSpPr>
                <p:nvPr/>
              </p:nvSpPr>
              <p:spPr bwMode="auto">
                <a:xfrm>
                  <a:off x="4334" y="2123"/>
                  <a:ext cx="18" cy="18"/>
                </a:xfrm>
                <a:custGeom>
                  <a:avLst/>
                  <a:gdLst>
                    <a:gd name="T0" fmla="*/ 6 w 18"/>
                    <a:gd name="T1" fmla="*/ 6 h 18"/>
                    <a:gd name="T2" fmla="*/ 0 w 18"/>
                    <a:gd name="T3" fmla="*/ 6 h 18"/>
                    <a:gd name="T4" fmla="*/ 6 w 18"/>
                    <a:gd name="T5" fmla="*/ 12 h 18"/>
                    <a:gd name="T6" fmla="*/ 6 w 18"/>
                    <a:gd name="T7" fmla="*/ 18 h 18"/>
                    <a:gd name="T8" fmla="*/ 6 w 18"/>
                    <a:gd name="T9" fmla="*/ 18 h 18"/>
                    <a:gd name="T10" fmla="*/ 12 w 18"/>
                    <a:gd name="T11" fmla="*/ 18 h 18"/>
                    <a:gd name="T12" fmla="*/ 18 w 18"/>
                    <a:gd name="T13" fmla="*/ 18 h 18"/>
                    <a:gd name="T14" fmla="*/ 18 w 18"/>
                    <a:gd name="T15" fmla="*/ 18 h 18"/>
                    <a:gd name="T16" fmla="*/ 18 w 18"/>
                    <a:gd name="T17" fmla="*/ 18 h 18"/>
                    <a:gd name="T18" fmla="*/ 18 w 18"/>
                    <a:gd name="T19" fmla="*/ 12 h 18"/>
                    <a:gd name="T20" fmla="*/ 18 w 18"/>
                    <a:gd name="T21" fmla="*/ 6 h 18"/>
                    <a:gd name="T22" fmla="*/ 18 w 18"/>
                    <a:gd name="T23" fmla="*/ 6 h 18"/>
                    <a:gd name="T24" fmla="*/ 18 w 18"/>
                    <a:gd name="T25" fmla="*/ 6 h 18"/>
                    <a:gd name="T26" fmla="*/ 12 w 18"/>
                    <a:gd name="T27" fmla="*/ 0 h 18"/>
                    <a:gd name="T28" fmla="*/ 6 w 18"/>
                    <a:gd name="T29" fmla="*/ 0 h 18"/>
                    <a:gd name="T30" fmla="*/ 6 w 18"/>
                    <a:gd name="T31" fmla="*/ 6 h 18"/>
                    <a:gd name="T32" fmla="*/ 6 w 18"/>
                    <a:gd name="T33" fmla="*/ 6 h 18"/>
                    <a:gd name="T34" fmla="*/ 6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6"/>
                      </a:moveTo>
                      <a:lnTo>
                        <a:pt x="0" y="6"/>
                      </a:lnTo>
                      <a:lnTo>
                        <a:pt x="6" y="12"/>
                      </a:lnTo>
                      <a:lnTo>
                        <a:pt x="6" y="18"/>
                      </a:lnTo>
                      <a:lnTo>
                        <a:pt x="12" y="18"/>
                      </a:lnTo>
                      <a:lnTo>
                        <a:pt x="18" y="18"/>
                      </a:lnTo>
                      <a:lnTo>
                        <a:pt x="18" y="12"/>
                      </a:lnTo>
                      <a:lnTo>
                        <a:pt x="18" y="6"/>
                      </a:lnTo>
                      <a:lnTo>
                        <a:pt x="12" y="0"/>
                      </a:lnTo>
                      <a:lnTo>
                        <a:pt x="6" y="0"/>
                      </a:lnTo>
                      <a:lnTo>
                        <a:pt x="6" y="6"/>
                      </a:lnTo>
                    </a:path>
                  </a:pathLst>
                </a:custGeom>
                <a:noFill/>
                <a:ln w="9525">
                  <a:solidFill>
                    <a:srgbClr val="000000"/>
                  </a:solidFill>
                  <a:round/>
                  <a:headEnd/>
                  <a:tailEnd/>
                </a:ln>
              </p:spPr>
              <p:txBody>
                <a:bodyPr tIns="91440" bIns="91440"/>
                <a:lstStyle/>
                <a:p>
                  <a:endParaRPr lang="en-US"/>
                </a:p>
              </p:txBody>
            </p:sp>
            <p:sp>
              <p:nvSpPr>
                <p:cNvPr id="12576" name="Freeform 1225"/>
                <p:cNvSpPr>
                  <a:spLocks/>
                </p:cNvSpPr>
                <p:nvPr/>
              </p:nvSpPr>
              <p:spPr bwMode="auto">
                <a:xfrm>
                  <a:off x="4316" y="2129"/>
                  <a:ext cx="18" cy="18"/>
                </a:xfrm>
                <a:custGeom>
                  <a:avLst/>
                  <a:gdLst>
                    <a:gd name="T0" fmla="*/ 6 w 18"/>
                    <a:gd name="T1" fmla="*/ 0 h 18"/>
                    <a:gd name="T2" fmla="*/ 0 w 18"/>
                    <a:gd name="T3" fmla="*/ 6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6" y="0"/>
                      </a:moveTo>
                      <a:lnTo>
                        <a:pt x="0" y="6"/>
                      </a:lnTo>
                      <a:lnTo>
                        <a:pt x="0" y="12"/>
                      </a:lnTo>
                      <a:lnTo>
                        <a:pt x="6" y="18"/>
                      </a:lnTo>
                      <a:lnTo>
                        <a:pt x="12" y="18"/>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577" name="Freeform 1226"/>
                <p:cNvSpPr>
                  <a:spLocks/>
                </p:cNvSpPr>
                <p:nvPr/>
              </p:nvSpPr>
              <p:spPr bwMode="auto">
                <a:xfrm>
                  <a:off x="4316" y="2129"/>
                  <a:ext cx="18" cy="18"/>
                </a:xfrm>
                <a:custGeom>
                  <a:avLst/>
                  <a:gdLst>
                    <a:gd name="T0" fmla="*/ 6 w 18"/>
                    <a:gd name="T1" fmla="*/ 0 h 18"/>
                    <a:gd name="T2" fmla="*/ 0 w 18"/>
                    <a:gd name="T3" fmla="*/ 6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0 h 18"/>
                    <a:gd name="T30" fmla="*/ 6 w 18"/>
                    <a:gd name="T31" fmla="*/ 0 h 18"/>
                    <a:gd name="T32" fmla="*/ 6 w 18"/>
                    <a:gd name="T33" fmla="*/ 0 h 18"/>
                    <a:gd name="T34" fmla="*/ 6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6" y="0"/>
                      </a:moveTo>
                      <a:lnTo>
                        <a:pt x="0" y="6"/>
                      </a:lnTo>
                      <a:lnTo>
                        <a:pt x="0" y="12"/>
                      </a:lnTo>
                      <a:lnTo>
                        <a:pt x="6" y="18"/>
                      </a:lnTo>
                      <a:lnTo>
                        <a:pt x="12" y="18"/>
                      </a:lnTo>
                      <a:lnTo>
                        <a:pt x="18"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2578" name="Freeform 1227"/>
                <p:cNvSpPr>
                  <a:spLocks/>
                </p:cNvSpPr>
                <p:nvPr/>
              </p:nvSpPr>
              <p:spPr bwMode="auto">
                <a:xfrm>
                  <a:off x="4298" y="2135"/>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0"/>
                      </a:moveTo>
                      <a:lnTo>
                        <a:pt x="0" y="6"/>
                      </a:lnTo>
                      <a:lnTo>
                        <a:pt x="6" y="12"/>
                      </a:lnTo>
                      <a:lnTo>
                        <a:pt x="12" y="12"/>
                      </a:lnTo>
                      <a:lnTo>
                        <a:pt x="18" y="12"/>
                      </a:lnTo>
                      <a:lnTo>
                        <a:pt x="18" y="6"/>
                      </a:lnTo>
                      <a:lnTo>
                        <a:pt x="18" y="0"/>
                      </a:lnTo>
                      <a:lnTo>
                        <a:pt x="12" y="0"/>
                      </a:lnTo>
                      <a:lnTo>
                        <a:pt x="6" y="0"/>
                      </a:lnTo>
                      <a:close/>
                    </a:path>
                  </a:pathLst>
                </a:custGeom>
                <a:solidFill>
                  <a:srgbClr val="FFFF4B"/>
                </a:solidFill>
                <a:ln w="9525">
                  <a:noFill/>
                  <a:round/>
                  <a:headEnd/>
                  <a:tailEnd/>
                </a:ln>
              </p:spPr>
              <p:txBody>
                <a:bodyPr tIns="91440" bIns="91440"/>
                <a:lstStyle/>
                <a:p>
                  <a:endParaRPr lang="en-US"/>
                </a:p>
              </p:txBody>
            </p:sp>
            <p:sp>
              <p:nvSpPr>
                <p:cNvPr id="12579" name="Freeform 1228"/>
                <p:cNvSpPr>
                  <a:spLocks/>
                </p:cNvSpPr>
                <p:nvPr/>
              </p:nvSpPr>
              <p:spPr bwMode="auto">
                <a:xfrm>
                  <a:off x="4298" y="2135"/>
                  <a:ext cx="18" cy="12"/>
                </a:xfrm>
                <a:custGeom>
                  <a:avLst/>
                  <a:gdLst>
                    <a:gd name="T0" fmla="*/ 6 w 18"/>
                    <a:gd name="T1" fmla="*/ 0 h 12"/>
                    <a:gd name="T2" fmla="*/ 0 w 18"/>
                    <a:gd name="T3" fmla="*/ 6 h 12"/>
                    <a:gd name="T4" fmla="*/ 0 w 18"/>
                    <a:gd name="T5" fmla="*/ 6 h 12"/>
                    <a:gd name="T6" fmla="*/ 6 w 18"/>
                    <a:gd name="T7" fmla="*/ 12 h 12"/>
                    <a:gd name="T8" fmla="*/ 6 w 18"/>
                    <a:gd name="T9" fmla="*/ 12 h 12"/>
                    <a:gd name="T10" fmla="*/ 6 w 18"/>
                    <a:gd name="T11" fmla="*/ 12 h 12"/>
                    <a:gd name="T12" fmla="*/ 12 w 18"/>
                    <a:gd name="T13" fmla="*/ 12 h 12"/>
                    <a:gd name="T14" fmla="*/ 18 w 18"/>
                    <a:gd name="T15" fmla="*/ 12 h 12"/>
                    <a:gd name="T16" fmla="*/ 18 w 18"/>
                    <a:gd name="T17" fmla="*/ 12 h 12"/>
                    <a:gd name="T18" fmla="*/ 18 w 18"/>
                    <a:gd name="T19" fmla="*/ 6 h 12"/>
                    <a:gd name="T20" fmla="*/ 18 w 18"/>
                    <a:gd name="T21" fmla="*/ 6 h 12"/>
                    <a:gd name="T22" fmla="*/ 18 w 18"/>
                    <a:gd name="T23" fmla="*/ 0 h 12"/>
                    <a:gd name="T24" fmla="*/ 18 w 18"/>
                    <a:gd name="T25" fmla="*/ 0 h 12"/>
                    <a:gd name="T26" fmla="*/ 12 w 18"/>
                    <a:gd name="T27" fmla="*/ 0 h 12"/>
                    <a:gd name="T28" fmla="*/ 6 w 18"/>
                    <a:gd name="T29" fmla="*/ 0 h 12"/>
                    <a:gd name="T30" fmla="*/ 6 w 18"/>
                    <a:gd name="T31" fmla="*/ 0 h 12"/>
                    <a:gd name="T32" fmla="*/ 6 w 18"/>
                    <a:gd name="T33" fmla="*/ 0 h 12"/>
                    <a:gd name="T34" fmla="*/ 6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6" y="0"/>
                      </a:moveTo>
                      <a:lnTo>
                        <a:pt x="0" y="6"/>
                      </a:lnTo>
                      <a:lnTo>
                        <a:pt x="6" y="12"/>
                      </a:lnTo>
                      <a:lnTo>
                        <a:pt x="12" y="12"/>
                      </a:lnTo>
                      <a:lnTo>
                        <a:pt x="18" y="12"/>
                      </a:lnTo>
                      <a:lnTo>
                        <a:pt x="18" y="6"/>
                      </a:lnTo>
                      <a:lnTo>
                        <a:pt x="18" y="0"/>
                      </a:lnTo>
                      <a:lnTo>
                        <a:pt x="12" y="0"/>
                      </a:lnTo>
                      <a:lnTo>
                        <a:pt x="6" y="0"/>
                      </a:lnTo>
                    </a:path>
                  </a:pathLst>
                </a:custGeom>
                <a:noFill/>
                <a:ln w="9525">
                  <a:solidFill>
                    <a:srgbClr val="000000"/>
                  </a:solidFill>
                  <a:round/>
                  <a:headEnd/>
                  <a:tailEnd/>
                </a:ln>
              </p:spPr>
              <p:txBody>
                <a:bodyPr tIns="91440" bIns="91440"/>
                <a:lstStyle/>
                <a:p>
                  <a:endParaRPr lang="en-US"/>
                </a:p>
              </p:txBody>
            </p:sp>
            <p:sp>
              <p:nvSpPr>
                <p:cNvPr id="12580" name="Freeform 1229"/>
                <p:cNvSpPr>
                  <a:spLocks/>
                </p:cNvSpPr>
                <p:nvPr/>
              </p:nvSpPr>
              <p:spPr bwMode="auto">
                <a:xfrm>
                  <a:off x="3932" y="1427"/>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2581" name="Freeform 1230"/>
                <p:cNvSpPr>
                  <a:spLocks/>
                </p:cNvSpPr>
                <p:nvPr/>
              </p:nvSpPr>
              <p:spPr bwMode="auto">
                <a:xfrm>
                  <a:off x="3932" y="1427"/>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2" y="0"/>
                      </a:lnTo>
                      <a:lnTo>
                        <a:pt x="6"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2582" name="Freeform 1231"/>
                <p:cNvSpPr>
                  <a:spLocks/>
                </p:cNvSpPr>
                <p:nvPr/>
              </p:nvSpPr>
              <p:spPr bwMode="auto">
                <a:xfrm>
                  <a:off x="4352" y="200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583" name="Freeform 1232"/>
                <p:cNvSpPr>
                  <a:spLocks/>
                </p:cNvSpPr>
                <p:nvPr/>
              </p:nvSpPr>
              <p:spPr bwMode="auto">
                <a:xfrm>
                  <a:off x="4352" y="200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584" name="Freeform 1233"/>
                <p:cNvSpPr>
                  <a:spLocks/>
                </p:cNvSpPr>
                <p:nvPr/>
              </p:nvSpPr>
              <p:spPr bwMode="auto">
                <a:xfrm>
                  <a:off x="4334" y="2015"/>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2" y="12"/>
                      </a:lnTo>
                      <a:lnTo>
                        <a:pt x="18" y="6"/>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585" name="Freeform 1234"/>
                <p:cNvSpPr>
                  <a:spLocks/>
                </p:cNvSpPr>
                <p:nvPr/>
              </p:nvSpPr>
              <p:spPr bwMode="auto">
                <a:xfrm>
                  <a:off x="4334" y="2015"/>
                  <a:ext cx="18" cy="18"/>
                </a:xfrm>
                <a:custGeom>
                  <a:avLst/>
                  <a:gdLst>
                    <a:gd name="T0" fmla="*/ 0 w 18"/>
                    <a:gd name="T1" fmla="*/ 6 h 18"/>
                    <a:gd name="T2" fmla="*/ 0 w 18"/>
                    <a:gd name="T3" fmla="*/ 12 h 18"/>
                    <a:gd name="T4" fmla="*/ 0 w 18"/>
                    <a:gd name="T5" fmla="*/ 12 h 18"/>
                    <a:gd name="T6" fmla="*/ 0 w 18"/>
                    <a:gd name="T7" fmla="*/ 18 h 18"/>
                    <a:gd name="T8" fmla="*/ 0 w 18"/>
                    <a:gd name="T9" fmla="*/ 18 h 18"/>
                    <a:gd name="T10" fmla="*/ 6 w 18"/>
                    <a:gd name="T11" fmla="*/ 18 h 18"/>
                    <a:gd name="T12" fmla="*/ 12 w 18"/>
                    <a:gd name="T13" fmla="*/ 18 h 18"/>
                    <a:gd name="T14" fmla="*/ 12 w 18"/>
                    <a:gd name="T15" fmla="*/ 12 h 18"/>
                    <a:gd name="T16" fmla="*/ 12 w 18"/>
                    <a:gd name="T17" fmla="*/ 12 h 18"/>
                    <a:gd name="T18" fmla="*/ 18 w 18"/>
                    <a:gd name="T19" fmla="*/ 6 h 18"/>
                    <a:gd name="T20" fmla="*/ 12 w 18"/>
                    <a:gd name="T21" fmla="*/ 6 h 18"/>
                    <a:gd name="T22" fmla="*/ 12 w 18"/>
                    <a:gd name="T23" fmla="*/ 0 h 18"/>
                    <a:gd name="T24" fmla="*/ 12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2" y="12"/>
                      </a:lnTo>
                      <a:lnTo>
                        <a:pt x="18" y="6"/>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586" name="Freeform 1235"/>
                <p:cNvSpPr>
                  <a:spLocks/>
                </p:cNvSpPr>
                <p:nvPr/>
              </p:nvSpPr>
              <p:spPr bwMode="auto">
                <a:xfrm>
                  <a:off x="4316"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587" name="Freeform 1236"/>
                <p:cNvSpPr>
                  <a:spLocks/>
                </p:cNvSpPr>
                <p:nvPr/>
              </p:nvSpPr>
              <p:spPr bwMode="auto">
                <a:xfrm>
                  <a:off x="4316"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588" name="Freeform 1237"/>
                <p:cNvSpPr>
                  <a:spLocks/>
                </p:cNvSpPr>
                <p:nvPr/>
              </p:nvSpPr>
              <p:spPr bwMode="auto">
                <a:xfrm>
                  <a:off x="4358"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589" name="Freeform 1238"/>
                <p:cNvSpPr>
                  <a:spLocks/>
                </p:cNvSpPr>
                <p:nvPr/>
              </p:nvSpPr>
              <p:spPr bwMode="auto">
                <a:xfrm>
                  <a:off x="4358" y="202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12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590" name="Freeform 1239"/>
                <p:cNvSpPr>
                  <a:spLocks/>
                </p:cNvSpPr>
                <p:nvPr/>
              </p:nvSpPr>
              <p:spPr bwMode="auto">
                <a:xfrm>
                  <a:off x="4160" y="2027"/>
                  <a:ext cx="18" cy="18"/>
                </a:xfrm>
                <a:custGeom>
                  <a:avLst/>
                  <a:gdLst>
                    <a:gd name="T0" fmla="*/ 18 w 18"/>
                    <a:gd name="T1" fmla="*/ 6 h 18"/>
                    <a:gd name="T2" fmla="*/ 18 w 18"/>
                    <a:gd name="T3" fmla="*/ 6 h 18"/>
                    <a:gd name="T4" fmla="*/ 18 w 18"/>
                    <a:gd name="T5" fmla="*/ 12 h 18"/>
                    <a:gd name="T6" fmla="*/ 18 w 18"/>
                    <a:gd name="T7" fmla="*/ 18 h 18"/>
                    <a:gd name="T8" fmla="*/ 18 w 18"/>
                    <a:gd name="T9" fmla="*/ 18 h 18"/>
                    <a:gd name="T10" fmla="*/ 12 w 18"/>
                    <a:gd name="T11" fmla="*/ 18 h 18"/>
                    <a:gd name="T12" fmla="*/ 6 w 18"/>
                    <a:gd name="T13" fmla="*/ 18 h 18"/>
                    <a:gd name="T14" fmla="*/ 0 w 18"/>
                    <a:gd name="T15" fmla="*/ 18 h 18"/>
                    <a:gd name="T16" fmla="*/ 0 w 18"/>
                    <a:gd name="T17" fmla="*/ 18 h 18"/>
                    <a:gd name="T18" fmla="*/ 0 w 18"/>
                    <a:gd name="T19" fmla="*/ 12 h 18"/>
                    <a:gd name="T20" fmla="*/ 0 w 18"/>
                    <a:gd name="T21" fmla="*/ 6 h 18"/>
                    <a:gd name="T22" fmla="*/ 0 w 18"/>
                    <a:gd name="T23" fmla="*/ 6 h 18"/>
                    <a:gd name="T24" fmla="*/ 0 w 18"/>
                    <a:gd name="T25" fmla="*/ 6 h 18"/>
                    <a:gd name="T26" fmla="*/ 6 w 18"/>
                    <a:gd name="T27" fmla="*/ 0 h 18"/>
                    <a:gd name="T28" fmla="*/ 12 w 18"/>
                    <a:gd name="T29" fmla="*/ 0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8" y="12"/>
                      </a:lnTo>
                      <a:lnTo>
                        <a:pt x="18" y="18"/>
                      </a:lnTo>
                      <a:lnTo>
                        <a:pt x="12" y="18"/>
                      </a:lnTo>
                      <a:lnTo>
                        <a:pt x="6" y="18"/>
                      </a:lnTo>
                      <a:lnTo>
                        <a:pt x="0" y="18"/>
                      </a:lnTo>
                      <a:lnTo>
                        <a:pt x="0" y="12"/>
                      </a:lnTo>
                      <a:lnTo>
                        <a:pt x="0" y="6"/>
                      </a:lnTo>
                      <a:lnTo>
                        <a:pt x="6" y="0"/>
                      </a:lnTo>
                      <a:lnTo>
                        <a:pt x="12" y="0"/>
                      </a:lnTo>
                      <a:lnTo>
                        <a:pt x="18" y="6"/>
                      </a:lnTo>
                      <a:close/>
                    </a:path>
                  </a:pathLst>
                </a:custGeom>
                <a:solidFill>
                  <a:srgbClr val="FFFF4B"/>
                </a:solidFill>
                <a:ln w="9525">
                  <a:noFill/>
                  <a:round/>
                  <a:headEnd/>
                  <a:tailEnd/>
                </a:ln>
              </p:spPr>
              <p:txBody>
                <a:bodyPr tIns="91440" bIns="91440"/>
                <a:lstStyle/>
                <a:p>
                  <a:endParaRPr lang="en-US"/>
                </a:p>
              </p:txBody>
            </p:sp>
            <p:sp>
              <p:nvSpPr>
                <p:cNvPr id="12591" name="Freeform 1240"/>
                <p:cNvSpPr>
                  <a:spLocks/>
                </p:cNvSpPr>
                <p:nvPr/>
              </p:nvSpPr>
              <p:spPr bwMode="auto">
                <a:xfrm>
                  <a:off x="4160" y="2027"/>
                  <a:ext cx="18" cy="18"/>
                </a:xfrm>
                <a:custGeom>
                  <a:avLst/>
                  <a:gdLst>
                    <a:gd name="T0" fmla="*/ 18 w 18"/>
                    <a:gd name="T1" fmla="*/ 6 h 18"/>
                    <a:gd name="T2" fmla="*/ 18 w 18"/>
                    <a:gd name="T3" fmla="*/ 6 h 18"/>
                    <a:gd name="T4" fmla="*/ 18 w 18"/>
                    <a:gd name="T5" fmla="*/ 12 h 18"/>
                    <a:gd name="T6" fmla="*/ 18 w 18"/>
                    <a:gd name="T7" fmla="*/ 18 h 18"/>
                    <a:gd name="T8" fmla="*/ 18 w 18"/>
                    <a:gd name="T9" fmla="*/ 18 h 18"/>
                    <a:gd name="T10" fmla="*/ 12 w 18"/>
                    <a:gd name="T11" fmla="*/ 18 h 18"/>
                    <a:gd name="T12" fmla="*/ 6 w 18"/>
                    <a:gd name="T13" fmla="*/ 18 h 18"/>
                    <a:gd name="T14" fmla="*/ 0 w 18"/>
                    <a:gd name="T15" fmla="*/ 18 h 18"/>
                    <a:gd name="T16" fmla="*/ 0 w 18"/>
                    <a:gd name="T17" fmla="*/ 18 h 18"/>
                    <a:gd name="T18" fmla="*/ 0 w 18"/>
                    <a:gd name="T19" fmla="*/ 12 h 18"/>
                    <a:gd name="T20" fmla="*/ 0 w 18"/>
                    <a:gd name="T21" fmla="*/ 6 h 18"/>
                    <a:gd name="T22" fmla="*/ 0 w 18"/>
                    <a:gd name="T23" fmla="*/ 6 h 18"/>
                    <a:gd name="T24" fmla="*/ 0 w 18"/>
                    <a:gd name="T25" fmla="*/ 6 h 18"/>
                    <a:gd name="T26" fmla="*/ 6 w 18"/>
                    <a:gd name="T27" fmla="*/ 0 h 18"/>
                    <a:gd name="T28" fmla="*/ 12 w 18"/>
                    <a:gd name="T29" fmla="*/ 0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8" y="12"/>
                      </a:lnTo>
                      <a:lnTo>
                        <a:pt x="18" y="18"/>
                      </a:lnTo>
                      <a:lnTo>
                        <a:pt x="12" y="18"/>
                      </a:lnTo>
                      <a:lnTo>
                        <a:pt x="6" y="18"/>
                      </a:lnTo>
                      <a:lnTo>
                        <a:pt x="0" y="18"/>
                      </a:lnTo>
                      <a:lnTo>
                        <a:pt x="0" y="12"/>
                      </a:lnTo>
                      <a:lnTo>
                        <a:pt x="0" y="6"/>
                      </a:lnTo>
                      <a:lnTo>
                        <a:pt x="6" y="0"/>
                      </a:lnTo>
                      <a:lnTo>
                        <a:pt x="12" y="0"/>
                      </a:lnTo>
                      <a:lnTo>
                        <a:pt x="18" y="6"/>
                      </a:lnTo>
                    </a:path>
                  </a:pathLst>
                </a:custGeom>
                <a:noFill/>
                <a:ln w="9525">
                  <a:solidFill>
                    <a:srgbClr val="000000"/>
                  </a:solidFill>
                  <a:round/>
                  <a:headEnd/>
                  <a:tailEnd/>
                </a:ln>
              </p:spPr>
              <p:txBody>
                <a:bodyPr tIns="91440" bIns="91440"/>
                <a:lstStyle/>
                <a:p>
                  <a:endParaRPr lang="en-US"/>
                </a:p>
              </p:txBody>
            </p:sp>
            <p:sp>
              <p:nvSpPr>
                <p:cNvPr id="12592" name="Freeform 1241"/>
                <p:cNvSpPr>
                  <a:spLocks/>
                </p:cNvSpPr>
                <p:nvPr/>
              </p:nvSpPr>
              <p:spPr bwMode="auto">
                <a:xfrm>
                  <a:off x="4178" y="2027"/>
                  <a:ext cx="18" cy="18"/>
                </a:xfrm>
                <a:custGeom>
                  <a:avLst/>
                  <a:gdLst>
                    <a:gd name="T0" fmla="*/ 18 w 18"/>
                    <a:gd name="T1" fmla="*/ 0 h 18"/>
                    <a:gd name="T2" fmla="*/ 18 w 18"/>
                    <a:gd name="T3" fmla="*/ 6 h 18"/>
                    <a:gd name="T4" fmla="*/ 18 w 18"/>
                    <a:gd name="T5" fmla="*/ 12 h 18"/>
                    <a:gd name="T6" fmla="*/ 18 w 18"/>
                    <a:gd name="T7" fmla="*/ 12 h 18"/>
                    <a:gd name="T8" fmla="*/ 18 w 18"/>
                    <a:gd name="T9" fmla="*/ 12 h 18"/>
                    <a:gd name="T10" fmla="*/ 12 w 18"/>
                    <a:gd name="T11" fmla="*/ 18 h 18"/>
                    <a:gd name="T12" fmla="*/ 12 w 18"/>
                    <a:gd name="T13" fmla="*/ 18 h 18"/>
                    <a:gd name="T14" fmla="*/ 6 w 18"/>
                    <a:gd name="T15" fmla="*/ 12 h 18"/>
                    <a:gd name="T16" fmla="*/ 6 w 18"/>
                    <a:gd name="T17" fmla="*/ 12 h 18"/>
                    <a:gd name="T18" fmla="*/ 6 w 18"/>
                    <a:gd name="T19" fmla="*/ 12 h 18"/>
                    <a:gd name="T20" fmla="*/ 0 w 18"/>
                    <a:gd name="T21" fmla="*/ 6 h 18"/>
                    <a:gd name="T22" fmla="*/ 6 w 18"/>
                    <a:gd name="T23" fmla="*/ 0 h 18"/>
                    <a:gd name="T24" fmla="*/ 6 w 18"/>
                    <a:gd name="T25" fmla="*/ 0 h 18"/>
                    <a:gd name="T26" fmla="*/ 12 w 18"/>
                    <a:gd name="T27" fmla="*/ 0 h 18"/>
                    <a:gd name="T28" fmla="*/ 12 w 18"/>
                    <a:gd name="T29" fmla="*/ 0 h 18"/>
                    <a:gd name="T30" fmla="*/ 18 w 18"/>
                    <a:gd name="T31" fmla="*/ 0 h 18"/>
                    <a:gd name="T32" fmla="*/ 18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0"/>
                      </a:moveTo>
                      <a:lnTo>
                        <a:pt x="18" y="6"/>
                      </a:lnTo>
                      <a:lnTo>
                        <a:pt x="18" y="12"/>
                      </a:lnTo>
                      <a:lnTo>
                        <a:pt x="12" y="18"/>
                      </a:lnTo>
                      <a:lnTo>
                        <a:pt x="6" y="12"/>
                      </a:lnTo>
                      <a:lnTo>
                        <a:pt x="0" y="6"/>
                      </a:lnTo>
                      <a:lnTo>
                        <a:pt x="6" y="0"/>
                      </a:lnTo>
                      <a:lnTo>
                        <a:pt x="12" y="0"/>
                      </a:lnTo>
                      <a:lnTo>
                        <a:pt x="18" y="0"/>
                      </a:lnTo>
                      <a:close/>
                    </a:path>
                  </a:pathLst>
                </a:custGeom>
                <a:solidFill>
                  <a:srgbClr val="FFFF4B"/>
                </a:solidFill>
                <a:ln w="9525">
                  <a:noFill/>
                  <a:round/>
                  <a:headEnd/>
                  <a:tailEnd/>
                </a:ln>
              </p:spPr>
              <p:txBody>
                <a:bodyPr tIns="91440" bIns="91440"/>
                <a:lstStyle/>
                <a:p>
                  <a:endParaRPr lang="en-US"/>
                </a:p>
              </p:txBody>
            </p:sp>
            <p:sp>
              <p:nvSpPr>
                <p:cNvPr id="12593" name="Freeform 1242"/>
                <p:cNvSpPr>
                  <a:spLocks/>
                </p:cNvSpPr>
                <p:nvPr/>
              </p:nvSpPr>
              <p:spPr bwMode="auto">
                <a:xfrm>
                  <a:off x="4178" y="2027"/>
                  <a:ext cx="18" cy="18"/>
                </a:xfrm>
                <a:custGeom>
                  <a:avLst/>
                  <a:gdLst>
                    <a:gd name="T0" fmla="*/ 18 w 18"/>
                    <a:gd name="T1" fmla="*/ 0 h 18"/>
                    <a:gd name="T2" fmla="*/ 18 w 18"/>
                    <a:gd name="T3" fmla="*/ 6 h 18"/>
                    <a:gd name="T4" fmla="*/ 18 w 18"/>
                    <a:gd name="T5" fmla="*/ 12 h 18"/>
                    <a:gd name="T6" fmla="*/ 18 w 18"/>
                    <a:gd name="T7" fmla="*/ 12 h 18"/>
                    <a:gd name="T8" fmla="*/ 18 w 18"/>
                    <a:gd name="T9" fmla="*/ 12 h 18"/>
                    <a:gd name="T10" fmla="*/ 12 w 18"/>
                    <a:gd name="T11" fmla="*/ 18 h 18"/>
                    <a:gd name="T12" fmla="*/ 12 w 18"/>
                    <a:gd name="T13" fmla="*/ 18 h 18"/>
                    <a:gd name="T14" fmla="*/ 6 w 18"/>
                    <a:gd name="T15" fmla="*/ 12 h 18"/>
                    <a:gd name="T16" fmla="*/ 6 w 18"/>
                    <a:gd name="T17" fmla="*/ 12 h 18"/>
                    <a:gd name="T18" fmla="*/ 6 w 18"/>
                    <a:gd name="T19" fmla="*/ 12 h 18"/>
                    <a:gd name="T20" fmla="*/ 0 w 18"/>
                    <a:gd name="T21" fmla="*/ 6 h 18"/>
                    <a:gd name="T22" fmla="*/ 6 w 18"/>
                    <a:gd name="T23" fmla="*/ 0 h 18"/>
                    <a:gd name="T24" fmla="*/ 6 w 18"/>
                    <a:gd name="T25" fmla="*/ 0 h 18"/>
                    <a:gd name="T26" fmla="*/ 12 w 18"/>
                    <a:gd name="T27" fmla="*/ 0 h 18"/>
                    <a:gd name="T28" fmla="*/ 12 w 18"/>
                    <a:gd name="T29" fmla="*/ 0 h 18"/>
                    <a:gd name="T30" fmla="*/ 18 w 18"/>
                    <a:gd name="T31" fmla="*/ 0 h 18"/>
                    <a:gd name="T32" fmla="*/ 18 w 18"/>
                    <a:gd name="T33" fmla="*/ 0 h 18"/>
                    <a:gd name="T34" fmla="*/ 18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0"/>
                      </a:moveTo>
                      <a:lnTo>
                        <a:pt x="18" y="6"/>
                      </a:lnTo>
                      <a:lnTo>
                        <a:pt x="18" y="12"/>
                      </a:lnTo>
                      <a:lnTo>
                        <a:pt x="12" y="18"/>
                      </a:lnTo>
                      <a:lnTo>
                        <a:pt x="6" y="12"/>
                      </a:lnTo>
                      <a:lnTo>
                        <a:pt x="0" y="6"/>
                      </a:lnTo>
                      <a:lnTo>
                        <a:pt x="6" y="0"/>
                      </a:lnTo>
                      <a:lnTo>
                        <a:pt x="12" y="0"/>
                      </a:lnTo>
                      <a:lnTo>
                        <a:pt x="18" y="0"/>
                      </a:lnTo>
                    </a:path>
                  </a:pathLst>
                </a:custGeom>
                <a:noFill/>
                <a:ln w="9525">
                  <a:solidFill>
                    <a:srgbClr val="000000"/>
                  </a:solidFill>
                  <a:round/>
                  <a:headEnd/>
                  <a:tailEnd/>
                </a:ln>
              </p:spPr>
              <p:txBody>
                <a:bodyPr tIns="91440" bIns="91440"/>
                <a:lstStyle/>
                <a:p>
                  <a:endParaRPr lang="en-US"/>
                </a:p>
              </p:txBody>
            </p:sp>
            <p:sp>
              <p:nvSpPr>
                <p:cNvPr id="12594" name="Freeform 1243"/>
                <p:cNvSpPr>
                  <a:spLocks/>
                </p:cNvSpPr>
                <p:nvPr/>
              </p:nvSpPr>
              <p:spPr bwMode="auto">
                <a:xfrm>
                  <a:off x="4202" y="2033"/>
                  <a:ext cx="18" cy="18"/>
                </a:xfrm>
                <a:custGeom>
                  <a:avLst/>
                  <a:gdLst>
                    <a:gd name="T0" fmla="*/ 12 w 18"/>
                    <a:gd name="T1" fmla="*/ 0 h 18"/>
                    <a:gd name="T2" fmla="*/ 12 w 18"/>
                    <a:gd name="T3" fmla="*/ 6 h 18"/>
                    <a:gd name="T4" fmla="*/ 18 w 18"/>
                    <a:gd name="T5" fmla="*/ 12 h 18"/>
                    <a:gd name="T6" fmla="*/ 12 w 18"/>
                    <a:gd name="T7" fmla="*/ 12 h 18"/>
                    <a:gd name="T8" fmla="*/ 12 w 18"/>
                    <a:gd name="T9" fmla="*/ 12 h 18"/>
                    <a:gd name="T10" fmla="*/ 6 w 18"/>
                    <a:gd name="T11" fmla="*/ 18 h 18"/>
                    <a:gd name="T12" fmla="*/ 6 w 18"/>
                    <a:gd name="T13" fmla="*/ 18 h 18"/>
                    <a:gd name="T14" fmla="*/ 0 w 18"/>
                    <a:gd name="T15" fmla="*/ 12 h 18"/>
                    <a:gd name="T16" fmla="*/ 0 w 18"/>
                    <a:gd name="T17" fmla="*/ 12 h 18"/>
                    <a:gd name="T18" fmla="*/ 0 w 18"/>
                    <a:gd name="T19" fmla="*/ 12 h 18"/>
                    <a:gd name="T20" fmla="*/ 0 w 18"/>
                    <a:gd name="T21" fmla="*/ 6 h 18"/>
                    <a:gd name="T22" fmla="*/ 0 w 18"/>
                    <a:gd name="T23" fmla="*/ 0 h 18"/>
                    <a:gd name="T24" fmla="*/ 0 w 18"/>
                    <a:gd name="T25" fmla="*/ 0 h 18"/>
                    <a:gd name="T26" fmla="*/ 6 w 18"/>
                    <a:gd name="T27" fmla="*/ 0 h 18"/>
                    <a:gd name="T28" fmla="*/ 6 w 18"/>
                    <a:gd name="T29" fmla="*/ 0 h 18"/>
                    <a:gd name="T30" fmla="*/ 12 w 18"/>
                    <a:gd name="T31" fmla="*/ 0 h 18"/>
                    <a:gd name="T32" fmla="*/ 12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2" y="0"/>
                      </a:moveTo>
                      <a:lnTo>
                        <a:pt x="12" y="6"/>
                      </a:lnTo>
                      <a:lnTo>
                        <a:pt x="18" y="12"/>
                      </a:lnTo>
                      <a:lnTo>
                        <a:pt x="12" y="12"/>
                      </a:lnTo>
                      <a:lnTo>
                        <a:pt x="6" y="18"/>
                      </a:lnTo>
                      <a:lnTo>
                        <a:pt x="0" y="12"/>
                      </a:lnTo>
                      <a:lnTo>
                        <a:pt x="0" y="6"/>
                      </a:lnTo>
                      <a:lnTo>
                        <a:pt x="0" y="0"/>
                      </a:lnTo>
                      <a:lnTo>
                        <a:pt x="6" y="0"/>
                      </a:lnTo>
                      <a:lnTo>
                        <a:pt x="12" y="0"/>
                      </a:lnTo>
                      <a:close/>
                    </a:path>
                  </a:pathLst>
                </a:custGeom>
                <a:solidFill>
                  <a:srgbClr val="FFFF4B"/>
                </a:solidFill>
                <a:ln w="9525">
                  <a:noFill/>
                  <a:round/>
                  <a:headEnd/>
                  <a:tailEnd/>
                </a:ln>
              </p:spPr>
              <p:txBody>
                <a:bodyPr tIns="91440" bIns="91440"/>
                <a:lstStyle/>
                <a:p>
                  <a:endParaRPr lang="en-US"/>
                </a:p>
              </p:txBody>
            </p:sp>
            <p:sp>
              <p:nvSpPr>
                <p:cNvPr id="12595" name="Freeform 1244"/>
                <p:cNvSpPr>
                  <a:spLocks/>
                </p:cNvSpPr>
                <p:nvPr/>
              </p:nvSpPr>
              <p:spPr bwMode="auto">
                <a:xfrm>
                  <a:off x="4202" y="2033"/>
                  <a:ext cx="18" cy="18"/>
                </a:xfrm>
                <a:custGeom>
                  <a:avLst/>
                  <a:gdLst>
                    <a:gd name="T0" fmla="*/ 12 w 18"/>
                    <a:gd name="T1" fmla="*/ 0 h 18"/>
                    <a:gd name="T2" fmla="*/ 12 w 18"/>
                    <a:gd name="T3" fmla="*/ 6 h 18"/>
                    <a:gd name="T4" fmla="*/ 18 w 18"/>
                    <a:gd name="T5" fmla="*/ 12 h 18"/>
                    <a:gd name="T6" fmla="*/ 12 w 18"/>
                    <a:gd name="T7" fmla="*/ 12 h 18"/>
                    <a:gd name="T8" fmla="*/ 12 w 18"/>
                    <a:gd name="T9" fmla="*/ 12 h 18"/>
                    <a:gd name="T10" fmla="*/ 6 w 18"/>
                    <a:gd name="T11" fmla="*/ 18 h 18"/>
                    <a:gd name="T12" fmla="*/ 6 w 18"/>
                    <a:gd name="T13" fmla="*/ 18 h 18"/>
                    <a:gd name="T14" fmla="*/ 0 w 18"/>
                    <a:gd name="T15" fmla="*/ 12 h 18"/>
                    <a:gd name="T16" fmla="*/ 0 w 18"/>
                    <a:gd name="T17" fmla="*/ 12 h 18"/>
                    <a:gd name="T18" fmla="*/ 0 w 18"/>
                    <a:gd name="T19" fmla="*/ 12 h 18"/>
                    <a:gd name="T20" fmla="*/ 0 w 18"/>
                    <a:gd name="T21" fmla="*/ 6 h 18"/>
                    <a:gd name="T22" fmla="*/ 0 w 18"/>
                    <a:gd name="T23" fmla="*/ 0 h 18"/>
                    <a:gd name="T24" fmla="*/ 0 w 18"/>
                    <a:gd name="T25" fmla="*/ 0 h 18"/>
                    <a:gd name="T26" fmla="*/ 6 w 18"/>
                    <a:gd name="T27" fmla="*/ 0 h 18"/>
                    <a:gd name="T28" fmla="*/ 6 w 18"/>
                    <a:gd name="T29" fmla="*/ 0 h 18"/>
                    <a:gd name="T30" fmla="*/ 12 w 18"/>
                    <a:gd name="T31" fmla="*/ 0 h 18"/>
                    <a:gd name="T32" fmla="*/ 12 w 18"/>
                    <a:gd name="T33" fmla="*/ 0 h 18"/>
                    <a:gd name="T34" fmla="*/ 12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2" y="0"/>
                      </a:moveTo>
                      <a:lnTo>
                        <a:pt x="12" y="6"/>
                      </a:lnTo>
                      <a:lnTo>
                        <a:pt x="18" y="12"/>
                      </a:lnTo>
                      <a:lnTo>
                        <a:pt x="12" y="12"/>
                      </a:lnTo>
                      <a:lnTo>
                        <a:pt x="6" y="18"/>
                      </a:lnTo>
                      <a:lnTo>
                        <a:pt x="0" y="12"/>
                      </a:lnTo>
                      <a:lnTo>
                        <a:pt x="0" y="6"/>
                      </a:lnTo>
                      <a:lnTo>
                        <a:pt x="0" y="0"/>
                      </a:lnTo>
                      <a:lnTo>
                        <a:pt x="6" y="0"/>
                      </a:lnTo>
                      <a:lnTo>
                        <a:pt x="12" y="0"/>
                      </a:lnTo>
                    </a:path>
                  </a:pathLst>
                </a:custGeom>
                <a:noFill/>
                <a:ln w="9525">
                  <a:solidFill>
                    <a:srgbClr val="000000"/>
                  </a:solidFill>
                  <a:round/>
                  <a:headEnd/>
                  <a:tailEnd/>
                </a:ln>
              </p:spPr>
              <p:txBody>
                <a:bodyPr tIns="91440" bIns="91440"/>
                <a:lstStyle/>
                <a:p>
                  <a:endParaRPr lang="en-US"/>
                </a:p>
              </p:txBody>
            </p:sp>
            <p:sp>
              <p:nvSpPr>
                <p:cNvPr id="12596" name="Freeform 1245"/>
                <p:cNvSpPr>
                  <a:spLocks/>
                </p:cNvSpPr>
                <p:nvPr/>
              </p:nvSpPr>
              <p:spPr bwMode="auto">
                <a:xfrm>
                  <a:off x="4160" y="2051"/>
                  <a:ext cx="18" cy="12"/>
                </a:xfrm>
                <a:custGeom>
                  <a:avLst/>
                  <a:gdLst>
                    <a:gd name="T0" fmla="*/ 18 w 18"/>
                    <a:gd name="T1" fmla="*/ 0 h 12"/>
                    <a:gd name="T2" fmla="*/ 18 w 18"/>
                    <a:gd name="T3" fmla="*/ 0 h 12"/>
                    <a:gd name="T4" fmla="*/ 18 w 18"/>
                    <a:gd name="T5" fmla="*/ 6 h 12"/>
                    <a:gd name="T6" fmla="*/ 18 w 18"/>
                    <a:gd name="T7" fmla="*/ 12 h 12"/>
                    <a:gd name="T8" fmla="*/ 18 w 18"/>
                    <a:gd name="T9" fmla="*/ 12 h 12"/>
                    <a:gd name="T10" fmla="*/ 12 w 18"/>
                    <a:gd name="T11" fmla="*/ 12 h 12"/>
                    <a:gd name="T12" fmla="*/ 12 w 18"/>
                    <a:gd name="T13" fmla="*/ 12 h 12"/>
                    <a:gd name="T14" fmla="*/ 6 w 18"/>
                    <a:gd name="T15" fmla="*/ 12 h 12"/>
                    <a:gd name="T16" fmla="*/ 6 w 18"/>
                    <a:gd name="T17" fmla="*/ 12 h 12"/>
                    <a:gd name="T18" fmla="*/ 0 w 18"/>
                    <a:gd name="T19" fmla="*/ 6 h 12"/>
                    <a:gd name="T20" fmla="*/ 0 w 18"/>
                    <a:gd name="T21" fmla="*/ 6 h 12"/>
                    <a:gd name="T22" fmla="*/ 6 w 18"/>
                    <a:gd name="T23" fmla="*/ 0 h 12"/>
                    <a:gd name="T24" fmla="*/ 6 w 18"/>
                    <a:gd name="T25" fmla="*/ 0 h 12"/>
                    <a:gd name="T26" fmla="*/ 6 w 18"/>
                    <a:gd name="T27" fmla="*/ 0 h 12"/>
                    <a:gd name="T28" fmla="*/ 12 w 18"/>
                    <a:gd name="T29" fmla="*/ 0 h 12"/>
                    <a:gd name="T30" fmla="*/ 18 w 18"/>
                    <a:gd name="T31" fmla="*/ 0 h 12"/>
                    <a:gd name="T32" fmla="*/ 18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0"/>
                      </a:moveTo>
                      <a:lnTo>
                        <a:pt x="18" y="0"/>
                      </a:lnTo>
                      <a:lnTo>
                        <a:pt x="18" y="6"/>
                      </a:lnTo>
                      <a:lnTo>
                        <a:pt x="18" y="12"/>
                      </a:lnTo>
                      <a:lnTo>
                        <a:pt x="12" y="12"/>
                      </a:lnTo>
                      <a:lnTo>
                        <a:pt x="6" y="12"/>
                      </a:lnTo>
                      <a:lnTo>
                        <a:pt x="0" y="6"/>
                      </a:lnTo>
                      <a:lnTo>
                        <a:pt x="6" y="0"/>
                      </a:lnTo>
                      <a:lnTo>
                        <a:pt x="12" y="0"/>
                      </a:lnTo>
                      <a:lnTo>
                        <a:pt x="18" y="0"/>
                      </a:lnTo>
                      <a:close/>
                    </a:path>
                  </a:pathLst>
                </a:custGeom>
                <a:solidFill>
                  <a:srgbClr val="FFFF4B"/>
                </a:solidFill>
                <a:ln w="9525">
                  <a:noFill/>
                  <a:round/>
                  <a:headEnd/>
                  <a:tailEnd/>
                </a:ln>
              </p:spPr>
              <p:txBody>
                <a:bodyPr tIns="91440" bIns="91440"/>
                <a:lstStyle/>
                <a:p>
                  <a:endParaRPr lang="en-US"/>
                </a:p>
              </p:txBody>
            </p:sp>
            <p:sp>
              <p:nvSpPr>
                <p:cNvPr id="12597" name="Freeform 1246"/>
                <p:cNvSpPr>
                  <a:spLocks/>
                </p:cNvSpPr>
                <p:nvPr/>
              </p:nvSpPr>
              <p:spPr bwMode="auto">
                <a:xfrm>
                  <a:off x="4160" y="2051"/>
                  <a:ext cx="18" cy="12"/>
                </a:xfrm>
                <a:custGeom>
                  <a:avLst/>
                  <a:gdLst>
                    <a:gd name="T0" fmla="*/ 18 w 18"/>
                    <a:gd name="T1" fmla="*/ 0 h 12"/>
                    <a:gd name="T2" fmla="*/ 18 w 18"/>
                    <a:gd name="T3" fmla="*/ 0 h 12"/>
                    <a:gd name="T4" fmla="*/ 18 w 18"/>
                    <a:gd name="T5" fmla="*/ 6 h 12"/>
                    <a:gd name="T6" fmla="*/ 18 w 18"/>
                    <a:gd name="T7" fmla="*/ 12 h 12"/>
                    <a:gd name="T8" fmla="*/ 18 w 18"/>
                    <a:gd name="T9" fmla="*/ 12 h 12"/>
                    <a:gd name="T10" fmla="*/ 12 w 18"/>
                    <a:gd name="T11" fmla="*/ 12 h 12"/>
                    <a:gd name="T12" fmla="*/ 12 w 18"/>
                    <a:gd name="T13" fmla="*/ 12 h 12"/>
                    <a:gd name="T14" fmla="*/ 6 w 18"/>
                    <a:gd name="T15" fmla="*/ 12 h 12"/>
                    <a:gd name="T16" fmla="*/ 6 w 18"/>
                    <a:gd name="T17" fmla="*/ 12 h 12"/>
                    <a:gd name="T18" fmla="*/ 0 w 18"/>
                    <a:gd name="T19" fmla="*/ 6 h 12"/>
                    <a:gd name="T20" fmla="*/ 0 w 18"/>
                    <a:gd name="T21" fmla="*/ 6 h 12"/>
                    <a:gd name="T22" fmla="*/ 6 w 18"/>
                    <a:gd name="T23" fmla="*/ 0 h 12"/>
                    <a:gd name="T24" fmla="*/ 6 w 18"/>
                    <a:gd name="T25" fmla="*/ 0 h 12"/>
                    <a:gd name="T26" fmla="*/ 6 w 18"/>
                    <a:gd name="T27" fmla="*/ 0 h 12"/>
                    <a:gd name="T28" fmla="*/ 12 w 18"/>
                    <a:gd name="T29" fmla="*/ 0 h 12"/>
                    <a:gd name="T30" fmla="*/ 18 w 18"/>
                    <a:gd name="T31" fmla="*/ 0 h 12"/>
                    <a:gd name="T32" fmla="*/ 18 w 18"/>
                    <a:gd name="T33" fmla="*/ 0 h 12"/>
                    <a:gd name="T34" fmla="*/ 18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0"/>
                      </a:moveTo>
                      <a:lnTo>
                        <a:pt x="18" y="0"/>
                      </a:lnTo>
                      <a:lnTo>
                        <a:pt x="18" y="6"/>
                      </a:lnTo>
                      <a:lnTo>
                        <a:pt x="18" y="12"/>
                      </a:lnTo>
                      <a:lnTo>
                        <a:pt x="12" y="12"/>
                      </a:lnTo>
                      <a:lnTo>
                        <a:pt x="6" y="12"/>
                      </a:lnTo>
                      <a:lnTo>
                        <a:pt x="0" y="6"/>
                      </a:lnTo>
                      <a:lnTo>
                        <a:pt x="6" y="0"/>
                      </a:lnTo>
                      <a:lnTo>
                        <a:pt x="12" y="0"/>
                      </a:lnTo>
                      <a:lnTo>
                        <a:pt x="18" y="0"/>
                      </a:lnTo>
                    </a:path>
                  </a:pathLst>
                </a:custGeom>
                <a:noFill/>
                <a:ln w="9525">
                  <a:solidFill>
                    <a:srgbClr val="000000"/>
                  </a:solidFill>
                  <a:round/>
                  <a:headEnd/>
                  <a:tailEnd/>
                </a:ln>
              </p:spPr>
              <p:txBody>
                <a:bodyPr tIns="91440" bIns="91440"/>
                <a:lstStyle/>
                <a:p>
                  <a:endParaRPr lang="en-US"/>
                </a:p>
              </p:txBody>
            </p:sp>
            <p:sp>
              <p:nvSpPr>
                <p:cNvPr id="12598" name="Freeform 1247"/>
                <p:cNvSpPr>
                  <a:spLocks/>
                </p:cNvSpPr>
                <p:nvPr/>
              </p:nvSpPr>
              <p:spPr bwMode="auto">
                <a:xfrm>
                  <a:off x="4376" y="2123"/>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0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6"/>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599" name="Freeform 1248"/>
                <p:cNvSpPr>
                  <a:spLocks/>
                </p:cNvSpPr>
                <p:nvPr/>
              </p:nvSpPr>
              <p:spPr bwMode="auto">
                <a:xfrm>
                  <a:off x="4376" y="2123"/>
                  <a:ext cx="18" cy="12"/>
                </a:xfrm>
                <a:custGeom>
                  <a:avLst/>
                  <a:gdLst>
                    <a:gd name="T0" fmla="*/ 0 w 18"/>
                    <a:gd name="T1" fmla="*/ 0 h 12"/>
                    <a:gd name="T2" fmla="*/ 0 w 18"/>
                    <a:gd name="T3" fmla="*/ 6 h 12"/>
                    <a:gd name="T4" fmla="*/ 0 w 18"/>
                    <a:gd name="T5" fmla="*/ 12 h 12"/>
                    <a:gd name="T6" fmla="*/ 0 w 18"/>
                    <a:gd name="T7" fmla="*/ 12 h 12"/>
                    <a:gd name="T8" fmla="*/ 0 w 18"/>
                    <a:gd name="T9" fmla="*/ 12 h 12"/>
                    <a:gd name="T10" fmla="*/ 6 w 18"/>
                    <a:gd name="T11" fmla="*/ 12 h 12"/>
                    <a:gd name="T12" fmla="*/ 12 w 18"/>
                    <a:gd name="T13" fmla="*/ 12 h 12"/>
                    <a:gd name="T14" fmla="*/ 12 w 18"/>
                    <a:gd name="T15" fmla="*/ 12 h 12"/>
                    <a:gd name="T16" fmla="*/ 12 w 18"/>
                    <a:gd name="T17" fmla="*/ 12 h 12"/>
                    <a:gd name="T18" fmla="*/ 18 w 18"/>
                    <a:gd name="T19" fmla="*/ 6 h 12"/>
                    <a:gd name="T20" fmla="*/ 12 w 18"/>
                    <a:gd name="T21" fmla="*/ 0 h 12"/>
                    <a:gd name="T22" fmla="*/ 12 w 18"/>
                    <a:gd name="T23" fmla="*/ 0 h 12"/>
                    <a:gd name="T24" fmla="*/ 12 w 18"/>
                    <a:gd name="T25" fmla="*/ 0 h 12"/>
                    <a:gd name="T26" fmla="*/ 6 w 18"/>
                    <a:gd name="T27" fmla="*/ 0 h 12"/>
                    <a:gd name="T28" fmla="*/ 0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6"/>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600" name="Freeform 1249"/>
                <p:cNvSpPr>
                  <a:spLocks/>
                </p:cNvSpPr>
                <p:nvPr/>
              </p:nvSpPr>
              <p:spPr bwMode="auto">
                <a:xfrm>
                  <a:off x="4256" y="218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8"/>
                      </a:lnTo>
                      <a:lnTo>
                        <a:pt x="18" y="12"/>
                      </a:lnTo>
                      <a:lnTo>
                        <a:pt x="18" y="6"/>
                      </a:lnTo>
                      <a:lnTo>
                        <a:pt x="18" y="0"/>
                      </a:lnTo>
                      <a:lnTo>
                        <a:pt x="12"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2601" name="Freeform 1250"/>
                <p:cNvSpPr>
                  <a:spLocks/>
                </p:cNvSpPr>
                <p:nvPr/>
              </p:nvSpPr>
              <p:spPr bwMode="auto">
                <a:xfrm>
                  <a:off x="4256" y="2183"/>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12 h 18"/>
                    <a:gd name="T20" fmla="*/ 18 w 18"/>
                    <a:gd name="T21" fmla="*/ 6 h 18"/>
                    <a:gd name="T22" fmla="*/ 18 w 18"/>
                    <a:gd name="T23" fmla="*/ 0 h 18"/>
                    <a:gd name="T24" fmla="*/ 18 w 18"/>
                    <a:gd name="T25" fmla="*/ 0 h 18"/>
                    <a:gd name="T26" fmla="*/ 12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8"/>
                      </a:lnTo>
                      <a:lnTo>
                        <a:pt x="18" y="12"/>
                      </a:lnTo>
                      <a:lnTo>
                        <a:pt x="18" y="6"/>
                      </a:lnTo>
                      <a:lnTo>
                        <a:pt x="18" y="0"/>
                      </a:lnTo>
                      <a:lnTo>
                        <a:pt x="12"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2602" name="Freeform 1251"/>
                <p:cNvSpPr>
                  <a:spLocks/>
                </p:cNvSpPr>
                <p:nvPr/>
              </p:nvSpPr>
              <p:spPr bwMode="auto">
                <a:xfrm>
                  <a:off x="4154" y="207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2"/>
                      </a:lnTo>
                      <a:lnTo>
                        <a:pt x="12" y="18"/>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603" name="Freeform 1252"/>
                <p:cNvSpPr>
                  <a:spLocks/>
                </p:cNvSpPr>
                <p:nvPr/>
              </p:nvSpPr>
              <p:spPr bwMode="auto">
                <a:xfrm>
                  <a:off x="4154" y="207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8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2"/>
                      </a:lnTo>
                      <a:lnTo>
                        <a:pt x="12" y="18"/>
                      </a:lnTo>
                      <a:lnTo>
                        <a:pt x="18" y="12"/>
                      </a:lnTo>
                      <a:lnTo>
                        <a:pt x="18" y="6"/>
                      </a:lnTo>
                      <a:lnTo>
                        <a:pt x="18" y="0"/>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604" name="Freeform 1253"/>
                <p:cNvSpPr>
                  <a:spLocks/>
                </p:cNvSpPr>
                <p:nvPr/>
              </p:nvSpPr>
              <p:spPr bwMode="auto">
                <a:xfrm>
                  <a:off x="4274" y="2141"/>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6"/>
                      </a:ln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605" name="Freeform 1254"/>
                <p:cNvSpPr>
                  <a:spLocks/>
                </p:cNvSpPr>
                <p:nvPr/>
              </p:nvSpPr>
              <p:spPr bwMode="auto">
                <a:xfrm>
                  <a:off x="4274" y="2141"/>
                  <a:ext cx="18" cy="18"/>
                </a:xfrm>
                <a:custGeom>
                  <a:avLst/>
                  <a:gdLst>
                    <a:gd name="T0" fmla="*/ 0 w 18"/>
                    <a:gd name="T1" fmla="*/ 6 h 18"/>
                    <a:gd name="T2" fmla="*/ 0 w 18"/>
                    <a:gd name="T3" fmla="*/ 6 h 18"/>
                    <a:gd name="T4" fmla="*/ 0 w 18"/>
                    <a:gd name="T5" fmla="*/ 12 h 18"/>
                    <a:gd name="T6" fmla="*/ 6 w 18"/>
                    <a:gd name="T7" fmla="*/ 18 h 18"/>
                    <a:gd name="T8" fmla="*/ 6 w 18"/>
                    <a:gd name="T9" fmla="*/ 18 h 18"/>
                    <a:gd name="T10" fmla="*/ 6 w 18"/>
                    <a:gd name="T11" fmla="*/ 18 h 18"/>
                    <a:gd name="T12" fmla="*/ 12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6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6"/>
                      </a:ln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606" name="Freeform 1255"/>
                <p:cNvSpPr>
                  <a:spLocks/>
                </p:cNvSpPr>
                <p:nvPr/>
              </p:nvSpPr>
              <p:spPr bwMode="auto">
                <a:xfrm>
                  <a:off x="4226" y="219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0"/>
                      </a:moveTo>
                      <a:lnTo>
                        <a:pt x="0" y="6"/>
                      </a:lnTo>
                      <a:lnTo>
                        <a:pt x="0" y="12"/>
                      </a:lnTo>
                      <a:lnTo>
                        <a:pt x="6" y="12"/>
                      </a:lnTo>
                      <a:lnTo>
                        <a:pt x="12" y="18"/>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607" name="Freeform 1256"/>
                <p:cNvSpPr>
                  <a:spLocks/>
                </p:cNvSpPr>
                <p:nvPr/>
              </p:nvSpPr>
              <p:spPr bwMode="auto">
                <a:xfrm>
                  <a:off x="4226" y="2195"/>
                  <a:ext cx="18" cy="18"/>
                </a:xfrm>
                <a:custGeom>
                  <a:avLst/>
                  <a:gdLst>
                    <a:gd name="T0" fmla="*/ 0 w 18"/>
                    <a:gd name="T1" fmla="*/ 0 h 18"/>
                    <a:gd name="T2" fmla="*/ 0 w 18"/>
                    <a:gd name="T3" fmla="*/ 6 h 18"/>
                    <a:gd name="T4" fmla="*/ 0 w 18"/>
                    <a:gd name="T5" fmla="*/ 12 h 18"/>
                    <a:gd name="T6" fmla="*/ 6 w 18"/>
                    <a:gd name="T7" fmla="*/ 12 h 18"/>
                    <a:gd name="T8" fmla="*/ 6 w 18"/>
                    <a:gd name="T9" fmla="*/ 12 h 18"/>
                    <a:gd name="T10" fmla="*/ 12 w 18"/>
                    <a:gd name="T11" fmla="*/ 18 h 18"/>
                    <a:gd name="T12" fmla="*/ 12 w 18"/>
                    <a:gd name="T13" fmla="*/ 12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12 w 18"/>
                    <a:gd name="T27" fmla="*/ 0 h 18"/>
                    <a:gd name="T28" fmla="*/ 6 w 18"/>
                    <a:gd name="T29" fmla="*/ 0 h 18"/>
                    <a:gd name="T30" fmla="*/ 0 w 18"/>
                    <a:gd name="T31" fmla="*/ 0 h 18"/>
                    <a:gd name="T32" fmla="*/ 0 w 18"/>
                    <a:gd name="T33" fmla="*/ 0 h 18"/>
                    <a:gd name="T34" fmla="*/ 0 w 18"/>
                    <a:gd name="T35" fmla="*/ 0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0"/>
                      </a:moveTo>
                      <a:lnTo>
                        <a:pt x="0" y="6"/>
                      </a:lnTo>
                      <a:lnTo>
                        <a:pt x="0" y="12"/>
                      </a:lnTo>
                      <a:lnTo>
                        <a:pt x="6" y="12"/>
                      </a:lnTo>
                      <a:lnTo>
                        <a:pt x="12" y="18"/>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608" name="Freeform 1257"/>
                <p:cNvSpPr>
                  <a:spLocks/>
                </p:cNvSpPr>
                <p:nvPr/>
              </p:nvSpPr>
              <p:spPr bwMode="auto">
                <a:xfrm>
                  <a:off x="4154" y="209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close/>
                    </a:path>
                  </a:pathLst>
                </a:custGeom>
                <a:solidFill>
                  <a:srgbClr val="FFFF4B"/>
                </a:solidFill>
                <a:ln w="9525">
                  <a:noFill/>
                  <a:round/>
                  <a:headEnd/>
                  <a:tailEnd/>
                </a:ln>
              </p:spPr>
              <p:txBody>
                <a:bodyPr tIns="91440" bIns="91440"/>
                <a:lstStyle/>
                <a:p>
                  <a:endParaRPr lang="en-US"/>
                </a:p>
              </p:txBody>
            </p:sp>
            <p:sp>
              <p:nvSpPr>
                <p:cNvPr id="12609" name="Freeform 1258"/>
                <p:cNvSpPr>
                  <a:spLocks/>
                </p:cNvSpPr>
                <p:nvPr/>
              </p:nvSpPr>
              <p:spPr bwMode="auto">
                <a:xfrm>
                  <a:off x="4154" y="2099"/>
                  <a:ext cx="18" cy="12"/>
                </a:xfrm>
                <a:custGeom>
                  <a:avLst/>
                  <a:gdLst>
                    <a:gd name="T0" fmla="*/ 0 w 18"/>
                    <a:gd name="T1" fmla="*/ 0 h 12"/>
                    <a:gd name="T2" fmla="*/ 0 w 18"/>
                    <a:gd name="T3" fmla="*/ 6 h 12"/>
                    <a:gd name="T4" fmla="*/ 0 w 18"/>
                    <a:gd name="T5" fmla="*/ 12 h 12"/>
                    <a:gd name="T6" fmla="*/ 6 w 18"/>
                    <a:gd name="T7" fmla="*/ 12 h 12"/>
                    <a:gd name="T8" fmla="*/ 6 w 18"/>
                    <a:gd name="T9" fmla="*/ 12 h 12"/>
                    <a:gd name="T10" fmla="*/ 12 w 18"/>
                    <a:gd name="T11" fmla="*/ 12 h 12"/>
                    <a:gd name="T12" fmla="*/ 18 w 18"/>
                    <a:gd name="T13" fmla="*/ 12 h 12"/>
                    <a:gd name="T14" fmla="*/ 18 w 18"/>
                    <a:gd name="T15" fmla="*/ 12 h 12"/>
                    <a:gd name="T16" fmla="*/ 18 w 18"/>
                    <a:gd name="T17" fmla="*/ 12 h 12"/>
                    <a:gd name="T18" fmla="*/ 18 w 18"/>
                    <a:gd name="T19" fmla="*/ 6 h 12"/>
                    <a:gd name="T20" fmla="*/ 18 w 18"/>
                    <a:gd name="T21" fmla="*/ 0 h 12"/>
                    <a:gd name="T22" fmla="*/ 12 w 18"/>
                    <a:gd name="T23" fmla="*/ 0 h 12"/>
                    <a:gd name="T24" fmla="*/ 12 w 18"/>
                    <a:gd name="T25" fmla="*/ 0 h 12"/>
                    <a:gd name="T26" fmla="*/ 12 w 18"/>
                    <a:gd name="T27" fmla="*/ 0 h 12"/>
                    <a:gd name="T28" fmla="*/ 6 w 18"/>
                    <a:gd name="T29" fmla="*/ 0 h 12"/>
                    <a:gd name="T30" fmla="*/ 0 w 18"/>
                    <a:gd name="T31" fmla="*/ 0 h 12"/>
                    <a:gd name="T32" fmla="*/ 0 w 18"/>
                    <a:gd name="T33" fmla="*/ 0 h 12"/>
                    <a:gd name="T34" fmla="*/ 0 w 18"/>
                    <a:gd name="T35" fmla="*/ 0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0" y="0"/>
                      </a:moveTo>
                      <a:lnTo>
                        <a:pt x="0" y="6"/>
                      </a:lnTo>
                      <a:lnTo>
                        <a:pt x="0" y="12"/>
                      </a:lnTo>
                      <a:lnTo>
                        <a:pt x="6" y="12"/>
                      </a:lnTo>
                      <a:lnTo>
                        <a:pt x="12" y="12"/>
                      </a:lnTo>
                      <a:lnTo>
                        <a:pt x="18" y="12"/>
                      </a:lnTo>
                      <a:lnTo>
                        <a:pt x="18" y="6"/>
                      </a:lnTo>
                      <a:lnTo>
                        <a:pt x="18" y="0"/>
                      </a:lnTo>
                      <a:lnTo>
                        <a:pt x="12" y="0"/>
                      </a:lnTo>
                      <a:lnTo>
                        <a:pt x="6" y="0"/>
                      </a:lnTo>
                      <a:lnTo>
                        <a:pt x="0" y="0"/>
                      </a:lnTo>
                    </a:path>
                  </a:pathLst>
                </a:custGeom>
                <a:noFill/>
                <a:ln w="9525">
                  <a:solidFill>
                    <a:srgbClr val="000000"/>
                  </a:solidFill>
                  <a:round/>
                  <a:headEnd/>
                  <a:tailEnd/>
                </a:ln>
              </p:spPr>
              <p:txBody>
                <a:bodyPr tIns="91440" bIns="91440"/>
                <a:lstStyle/>
                <a:p>
                  <a:endParaRPr lang="en-US"/>
                </a:p>
              </p:txBody>
            </p:sp>
            <p:sp>
              <p:nvSpPr>
                <p:cNvPr id="12610" name="Freeform 1259"/>
                <p:cNvSpPr>
                  <a:spLocks/>
                </p:cNvSpPr>
                <p:nvPr/>
              </p:nvSpPr>
              <p:spPr bwMode="auto">
                <a:xfrm>
                  <a:off x="4382" y="2093"/>
                  <a:ext cx="24" cy="18"/>
                </a:xfrm>
                <a:custGeom>
                  <a:avLst/>
                  <a:gdLst>
                    <a:gd name="T0" fmla="*/ 6 w 24"/>
                    <a:gd name="T1" fmla="*/ 6 h 18"/>
                    <a:gd name="T2" fmla="*/ 0 w 24"/>
                    <a:gd name="T3" fmla="*/ 12 h 18"/>
                    <a:gd name="T4" fmla="*/ 6 w 24"/>
                    <a:gd name="T5" fmla="*/ 12 h 18"/>
                    <a:gd name="T6" fmla="*/ 6 w 24"/>
                    <a:gd name="T7" fmla="*/ 18 h 18"/>
                    <a:gd name="T8" fmla="*/ 6 w 24"/>
                    <a:gd name="T9" fmla="*/ 18 h 18"/>
                    <a:gd name="T10" fmla="*/ 12 w 24"/>
                    <a:gd name="T11" fmla="*/ 18 h 18"/>
                    <a:gd name="T12" fmla="*/ 18 w 24"/>
                    <a:gd name="T13" fmla="*/ 18 h 18"/>
                    <a:gd name="T14" fmla="*/ 18 w 24"/>
                    <a:gd name="T15" fmla="*/ 12 h 18"/>
                    <a:gd name="T16" fmla="*/ 18 w 24"/>
                    <a:gd name="T17" fmla="*/ 12 h 18"/>
                    <a:gd name="T18" fmla="*/ 24 w 24"/>
                    <a:gd name="T19" fmla="*/ 12 h 18"/>
                    <a:gd name="T20" fmla="*/ 18 w 24"/>
                    <a:gd name="T21" fmla="*/ 6 h 18"/>
                    <a:gd name="T22" fmla="*/ 18 w 24"/>
                    <a:gd name="T23" fmla="*/ 0 h 18"/>
                    <a:gd name="T24" fmla="*/ 18 w 24"/>
                    <a:gd name="T25" fmla="*/ 0 h 18"/>
                    <a:gd name="T26" fmla="*/ 12 w 24"/>
                    <a:gd name="T27" fmla="*/ 0 h 18"/>
                    <a:gd name="T28" fmla="*/ 6 w 24"/>
                    <a:gd name="T29" fmla="*/ 0 h 18"/>
                    <a:gd name="T30" fmla="*/ 6 w 24"/>
                    <a:gd name="T31" fmla="*/ 6 h 18"/>
                    <a:gd name="T32" fmla="*/ 6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6" y="6"/>
                      </a:moveTo>
                      <a:lnTo>
                        <a:pt x="0" y="12"/>
                      </a:lnTo>
                      <a:lnTo>
                        <a:pt x="6" y="12"/>
                      </a:lnTo>
                      <a:lnTo>
                        <a:pt x="6" y="18"/>
                      </a:lnTo>
                      <a:lnTo>
                        <a:pt x="12" y="18"/>
                      </a:lnTo>
                      <a:lnTo>
                        <a:pt x="18" y="18"/>
                      </a:lnTo>
                      <a:lnTo>
                        <a:pt x="18" y="12"/>
                      </a:lnTo>
                      <a:lnTo>
                        <a:pt x="24" y="12"/>
                      </a:lnTo>
                      <a:lnTo>
                        <a:pt x="18" y="6"/>
                      </a:lnTo>
                      <a:lnTo>
                        <a:pt x="18" y="0"/>
                      </a:lnTo>
                      <a:lnTo>
                        <a:pt x="12" y="0"/>
                      </a:lnTo>
                      <a:lnTo>
                        <a:pt x="6" y="0"/>
                      </a:lnTo>
                      <a:lnTo>
                        <a:pt x="6" y="6"/>
                      </a:lnTo>
                      <a:close/>
                    </a:path>
                  </a:pathLst>
                </a:custGeom>
                <a:solidFill>
                  <a:srgbClr val="FFFF4B"/>
                </a:solidFill>
                <a:ln w="9525">
                  <a:noFill/>
                  <a:round/>
                  <a:headEnd/>
                  <a:tailEnd/>
                </a:ln>
              </p:spPr>
              <p:txBody>
                <a:bodyPr tIns="91440" bIns="91440"/>
                <a:lstStyle/>
                <a:p>
                  <a:endParaRPr lang="en-US"/>
                </a:p>
              </p:txBody>
            </p:sp>
            <p:sp>
              <p:nvSpPr>
                <p:cNvPr id="12611" name="Freeform 1260"/>
                <p:cNvSpPr>
                  <a:spLocks/>
                </p:cNvSpPr>
                <p:nvPr/>
              </p:nvSpPr>
              <p:spPr bwMode="auto">
                <a:xfrm>
                  <a:off x="4382" y="2093"/>
                  <a:ext cx="24" cy="18"/>
                </a:xfrm>
                <a:custGeom>
                  <a:avLst/>
                  <a:gdLst>
                    <a:gd name="T0" fmla="*/ 6 w 24"/>
                    <a:gd name="T1" fmla="*/ 6 h 18"/>
                    <a:gd name="T2" fmla="*/ 0 w 24"/>
                    <a:gd name="T3" fmla="*/ 12 h 18"/>
                    <a:gd name="T4" fmla="*/ 6 w 24"/>
                    <a:gd name="T5" fmla="*/ 12 h 18"/>
                    <a:gd name="T6" fmla="*/ 6 w 24"/>
                    <a:gd name="T7" fmla="*/ 18 h 18"/>
                    <a:gd name="T8" fmla="*/ 6 w 24"/>
                    <a:gd name="T9" fmla="*/ 18 h 18"/>
                    <a:gd name="T10" fmla="*/ 12 w 24"/>
                    <a:gd name="T11" fmla="*/ 18 h 18"/>
                    <a:gd name="T12" fmla="*/ 18 w 24"/>
                    <a:gd name="T13" fmla="*/ 18 h 18"/>
                    <a:gd name="T14" fmla="*/ 18 w 24"/>
                    <a:gd name="T15" fmla="*/ 12 h 18"/>
                    <a:gd name="T16" fmla="*/ 18 w 24"/>
                    <a:gd name="T17" fmla="*/ 12 h 18"/>
                    <a:gd name="T18" fmla="*/ 24 w 24"/>
                    <a:gd name="T19" fmla="*/ 12 h 18"/>
                    <a:gd name="T20" fmla="*/ 18 w 24"/>
                    <a:gd name="T21" fmla="*/ 6 h 18"/>
                    <a:gd name="T22" fmla="*/ 18 w 24"/>
                    <a:gd name="T23" fmla="*/ 0 h 18"/>
                    <a:gd name="T24" fmla="*/ 18 w 24"/>
                    <a:gd name="T25" fmla="*/ 0 h 18"/>
                    <a:gd name="T26" fmla="*/ 12 w 24"/>
                    <a:gd name="T27" fmla="*/ 0 h 18"/>
                    <a:gd name="T28" fmla="*/ 6 w 24"/>
                    <a:gd name="T29" fmla="*/ 0 h 18"/>
                    <a:gd name="T30" fmla="*/ 6 w 24"/>
                    <a:gd name="T31" fmla="*/ 6 h 18"/>
                    <a:gd name="T32" fmla="*/ 6 w 24"/>
                    <a:gd name="T33" fmla="*/ 6 h 18"/>
                    <a:gd name="T34" fmla="*/ 6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6" y="6"/>
                      </a:moveTo>
                      <a:lnTo>
                        <a:pt x="0" y="12"/>
                      </a:lnTo>
                      <a:lnTo>
                        <a:pt x="6" y="12"/>
                      </a:lnTo>
                      <a:lnTo>
                        <a:pt x="6" y="18"/>
                      </a:lnTo>
                      <a:lnTo>
                        <a:pt x="12" y="18"/>
                      </a:lnTo>
                      <a:lnTo>
                        <a:pt x="18" y="18"/>
                      </a:lnTo>
                      <a:lnTo>
                        <a:pt x="18" y="12"/>
                      </a:lnTo>
                      <a:lnTo>
                        <a:pt x="24" y="12"/>
                      </a:lnTo>
                      <a:lnTo>
                        <a:pt x="18" y="6"/>
                      </a:lnTo>
                      <a:lnTo>
                        <a:pt x="18" y="0"/>
                      </a:lnTo>
                      <a:lnTo>
                        <a:pt x="12" y="0"/>
                      </a:lnTo>
                      <a:lnTo>
                        <a:pt x="6" y="0"/>
                      </a:lnTo>
                      <a:lnTo>
                        <a:pt x="6" y="6"/>
                      </a:lnTo>
                    </a:path>
                  </a:pathLst>
                </a:custGeom>
                <a:noFill/>
                <a:ln w="9525">
                  <a:solidFill>
                    <a:srgbClr val="000000"/>
                  </a:solidFill>
                  <a:round/>
                  <a:headEnd/>
                  <a:tailEnd/>
                </a:ln>
              </p:spPr>
              <p:txBody>
                <a:bodyPr tIns="91440" bIns="91440"/>
                <a:lstStyle/>
                <a:p>
                  <a:endParaRPr lang="en-US"/>
                </a:p>
              </p:txBody>
            </p:sp>
            <p:sp>
              <p:nvSpPr>
                <p:cNvPr id="12612" name="Freeform 1261"/>
                <p:cNvSpPr>
                  <a:spLocks/>
                </p:cNvSpPr>
                <p:nvPr/>
              </p:nvSpPr>
              <p:spPr bwMode="auto">
                <a:xfrm>
                  <a:off x="3830" y="1595"/>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613" name="Freeform 1262"/>
                <p:cNvSpPr>
                  <a:spLocks/>
                </p:cNvSpPr>
                <p:nvPr/>
              </p:nvSpPr>
              <p:spPr bwMode="auto">
                <a:xfrm>
                  <a:off x="3830" y="1595"/>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2 h 18"/>
                    <a:gd name="T14" fmla="*/ 18 w 18"/>
                    <a:gd name="T15" fmla="*/ 12 h 18"/>
                    <a:gd name="T16" fmla="*/ 18 w 18"/>
                    <a:gd name="T17" fmla="*/ 12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614" name="Freeform 1263"/>
                <p:cNvSpPr>
                  <a:spLocks/>
                </p:cNvSpPr>
                <p:nvPr/>
              </p:nvSpPr>
              <p:spPr bwMode="auto">
                <a:xfrm>
                  <a:off x="3818" y="160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2" y="12"/>
                      </a:lnTo>
                      <a:lnTo>
                        <a:pt x="18" y="12"/>
                      </a:lnTo>
                      <a:lnTo>
                        <a:pt x="18"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615" name="Freeform 1264"/>
                <p:cNvSpPr>
                  <a:spLocks/>
                </p:cNvSpPr>
                <p:nvPr/>
              </p:nvSpPr>
              <p:spPr bwMode="auto">
                <a:xfrm>
                  <a:off x="3818" y="1607"/>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8 h 18"/>
                    <a:gd name="T12" fmla="*/ 12 w 18"/>
                    <a:gd name="T13" fmla="*/ 12 h 18"/>
                    <a:gd name="T14" fmla="*/ 18 w 18"/>
                    <a:gd name="T15" fmla="*/ 12 h 18"/>
                    <a:gd name="T16" fmla="*/ 18 w 18"/>
                    <a:gd name="T17" fmla="*/ 12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2" y="12"/>
                      </a:lnTo>
                      <a:lnTo>
                        <a:pt x="18" y="12"/>
                      </a:lnTo>
                      <a:lnTo>
                        <a:pt x="18"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616" name="Freeform 1265"/>
                <p:cNvSpPr>
                  <a:spLocks/>
                </p:cNvSpPr>
                <p:nvPr/>
              </p:nvSpPr>
              <p:spPr bwMode="auto">
                <a:xfrm>
                  <a:off x="3692" y="173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2"/>
                      </a:lnTo>
                      <a:lnTo>
                        <a:pt x="18" y="6"/>
                      </a:lnTo>
                      <a:lnTo>
                        <a:pt x="12" y="6"/>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617" name="Freeform 1266"/>
                <p:cNvSpPr>
                  <a:spLocks/>
                </p:cNvSpPr>
                <p:nvPr/>
              </p:nvSpPr>
              <p:spPr bwMode="auto">
                <a:xfrm>
                  <a:off x="3692" y="173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8 w 18"/>
                    <a:gd name="T19" fmla="*/ 6 h 18"/>
                    <a:gd name="T20" fmla="*/ 12 w 18"/>
                    <a:gd name="T21" fmla="*/ 6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2"/>
                      </a:lnTo>
                      <a:lnTo>
                        <a:pt x="18" y="6"/>
                      </a:lnTo>
                      <a:lnTo>
                        <a:pt x="12" y="6"/>
                      </a:lnTo>
                      <a:lnTo>
                        <a:pt x="6" y="0"/>
                      </a:lnTo>
                      <a:lnTo>
                        <a:pt x="0" y="6"/>
                      </a:lnTo>
                    </a:path>
                  </a:pathLst>
                </a:custGeom>
                <a:noFill/>
                <a:ln w="9525">
                  <a:solidFill>
                    <a:srgbClr val="000000"/>
                  </a:solidFill>
                  <a:round/>
                  <a:headEnd/>
                  <a:tailEnd/>
                </a:ln>
              </p:spPr>
              <p:txBody>
                <a:bodyPr tIns="91440" bIns="91440"/>
                <a:lstStyle/>
                <a:p>
                  <a:endParaRPr lang="en-US"/>
                </a:p>
              </p:txBody>
            </p:sp>
            <p:sp>
              <p:nvSpPr>
                <p:cNvPr id="12618" name="Freeform 1267"/>
                <p:cNvSpPr>
                  <a:spLocks/>
                </p:cNvSpPr>
                <p:nvPr/>
              </p:nvSpPr>
              <p:spPr bwMode="auto">
                <a:xfrm>
                  <a:off x="3674" y="1751"/>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close/>
                    </a:path>
                  </a:pathLst>
                </a:custGeom>
                <a:solidFill>
                  <a:srgbClr val="FFFF4B"/>
                </a:solidFill>
                <a:ln w="9525">
                  <a:noFill/>
                  <a:round/>
                  <a:headEnd/>
                  <a:tailEnd/>
                </a:ln>
              </p:spPr>
              <p:txBody>
                <a:bodyPr tIns="91440" bIns="91440"/>
                <a:lstStyle/>
                <a:p>
                  <a:endParaRPr lang="en-US"/>
                </a:p>
              </p:txBody>
            </p:sp>
            <p:sp>
              <p:nvSpPr>
                <p:cNvPr id="12619" name="Freeform 1268"/>
                <p:cNvSpPr>
                  <a:spLocks/>
                </p:cNvSpPr>
                <p:nvPr/>
              </p:nvSpPr>
              <p:spPr bwMode="auto">
                <a:xfrm>
                  <a:off x="3674" y="1751"/>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0 h 18"/>
                    <a:gd name="T22" fmla="*/ 12 w 18"/>
                    <a:gd name="T23" fmla="*/ 0 h 18"/>
                    <a:gd name="T24" fmla="*/ 12 w 18"/>
                    <a:gd name="T25" fmla="*/ 0 h 18"/>
                    <a:gd name="T26" fmla="*/ 6 w 18"/>
                    <a:gd name="T27" fmla="*/ 0 h 18"/>
                    <a:gd name="T28" fmla="*/ 6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8"/>
                      </a:lnTo>
                      <a:lnTo>
                        <a:pt x="18" y="12"/>
                      </a:lnTo>
                      <a:lnTo>
                        <a:pt x="18" y="6"/>
                      </a:lnTo>
                      <a:lnTo>
                        <a:pt x="18" y="0"/>
                      </a:lnTo>
                      <a:lnTo>
                        <a:pt x="12" y="0"/>
                      </a:lnTo>
                      <a:lnTo>
                        <a:pt x="6" y="0"/>
                      </a:lnTo>
                      <a:lnTo>
                        <a:pt x="6" y="6"/>
                      </a:lnTo>
                      <a:lnTo>
                        <a:pt x="0" y="6"/>
                      </a:lnTo>
                    </a:path>
                  </a:pathLst>
                </a:custGeom>
                <a:noFill/>
                <a:ln w="9525">
                  <a:solidFill>
                    <a:srgbClr val="000000"/>
                  </a:solidFill>
                  <a:round/>
                  <a:headEnd/>
                  <a:tailEnd/>
                </a:ln>
              </p:spPr>
              <p:txBody>
                <a:bodyPr tIns="91440" bIns="91440"/>
                <a:lstStyle/>
                <a:p>
                  <a:endParaRPr lang="en-US"/>
                </a:p>
              </p:txBody>
            </p:sp>
            <p:sp>
              <p:nvSpPr>
                <p:cNvPr id="12620" name="Freeform 1269"/>
                <p:cNvSpPr>
                  <a:spLocks/>
                </p:cNvSpPr>
                <p:nvPr/>
              </p:nvSpPr>
              <p:spPr bwMode="auto">
                <a:xfrm>
                  <a:off x="3848" y="158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0" y="18"/>
                      </a:lnTo>
                      <a:lnTo>
                        <a:pt x="6" y="18"/>
                      </a:lnTo>
                      <a:lnTo>
                        <a:pt x="12" y="18"/>
                      </a:lnTo>
                      <a:lnTo>
                        <a:pt x="18"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621" name="Freeform 1270"/>
                <p:cNvSpPr>
                  <a:spLocks/>
                </p:cNvSpPr>
                <p:nvPr/>
              </p:nvSpPr>
              <p:spPr bwMode="auto">
                <a:xfrm>
                  <a:off x="3848" y="1589"/>
                  <a:ext cx="18" cy="18"/>
                </a:xfrm>
                <a:custGeom>
                  <a:avLst/>
                  <a:gdLst>
                    <a:gd name="T0" fmla="*/ 0 w 18"/>
                    <a:gd name="T1" fmla="*/ 6 h 18"/>
                    <a:gd name="T2" fmla="*/ 0 w 18"/>
                    <a:gd name="T3" fmla="*/ 12 h 18"/>
                    <a:gd name="T4" fmla="*/ 0 w 18"/>
                    <a:gd name="T5" fmla="*/ 18 h 18"/>
                    <a:gd name="T6" fmla="*/ 6 w 18"/>
                    <a:gd name="T7" fmla="*/ 18 h 18"/>
                    <a:gd name="T8" fmla="*/ 6 w 18"/>
                    <a:gd name="T9" fmla="*/ 18 h 18"/>
                    <a:gd name="T10" fmla="*/ 12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0" y="18"/>
                      </a:lnTo>
                      <a:lnTo>
                        <a:pt x="6" y="18"/>
                      </a:lnTo>
                      <a:lnTo>
                        <a:pt x="12" y="18"/>
                      </a:lnTo>
                      <a:lnTo>
                        <a:pt x="18"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622" name="Freeform 1271"/>
                <p:cNvSpPr>
                  <a:spLocks/>
                </p:cNvSpPr>
                <p:nvPr/>
              </p:nvSpPr>
              <p:spPr bwMode="auto">
                <a:xfrm>
                  <a:off x="3986" y="151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623" name="Freeform 1272"/>
                <p:cNvSpPr>
                  <a:spLocks/>
                </p:cNvSpPr>
                <p:nvPr/>
              </p:nvSpPr>
              <p:spPr bwMode="auto">
                <a:xfrm>
                  <a:off x="3986" y="1517"/>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624" name="Freeform 1273"/>
                <p:cNvSpPr>
                  <a:spLocks/>
                </p:cNvSpPr>
                <p:nvPr/>
              </p:nvSpPr>
              <p:spPr bwMode="auto">
                <a:xfrm>
                  <a:off x="3956" y="1511"/>
                  <a:ext cx="18" cy="18"/>
                </a:xfrm>
                <a:custGeom>
                  <a:avLst/>
                  <a:gdLst>
                    <a:gd name="T0" fmla="*/ 0 w 18"/>
                    <a:gd name="T1" fmla="*/ 12 h 18"/>
                    <a:gd name="T2" fmla="*/ 6 w 18"/>
                    <a:gd name="T3" fmla="*/ 18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6 h 18"/>
                    <a:gd name="T28" fmla="*/ 6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6" y="18"/>
                      </a:lnTo>
                      <a:lnTo>
                        <a:pt x="12" y="18"/>
                      </a:lnTo>
                      <a:lnTo>
                        <a:pt x="18" y="18"/>
                      </a:lnTo>
                      <a:lnTo>
                        <a:pt x="18" y="12"/>
                      </a:lnTo>
                      <a:lnTo>
                        <a:pt x="18" y="6"/>
                      </a:lnTo>
                      <a:lnTo>
                        <a:pt x="12" y="0"/>
                      </a:lnTo>
                      <a:lnTo>
                        <a:pt x="6" y="6"/>
                      </a:lnTo>
                      <a:lnTo>
                        <a:pt x="0" y="12"/>
                      </a:lnTo>
                      <a:close/>
                    </a:path>
                  </a:pathLst>
                </a:custGeom>
                <a:solidFill>
                  <a:srgbClr val="FFFF4B"/>
                </a:solidFill>
                <a:ln w="9525">
                  <a:noFill/>
                  <a:round/>
                  <a:headEnd/>
                  <a:tailEnd/>
                </a:ln>
              </p:spPr>
              <p:txBody>
                <a:bodyPr tIns="91440" bIns="91440"/>
                <a:lstStyle/>
                <a:p>
                  <a:endParaRPr lang="en-US"/>
                </a:p>
              </p:txBody>
            </p:sp>
            <p:sp>
              <p:nvSpPr>
                <p:cNvPr id="12625" name="Freeform 1274"/>
                <p:cNvSpPr>
                  <a:spLocks/>
                </p:cNvSpPr>
                <p:nvPr/>
              </p:nvSpPr>
              <p:spPr bwMode="auto">
                <a:xfrm>
                  <a:off x="3956" y="1511"/>
                  <a:ext cx="18" cy="18"/>
                </a:xfrm>
                <a:custGeom>
                  <a:avLst/>
                  <a:gdLst>
                    <a:gd name="T0" fmla="*/ 0 w 18"/>
                    <a:gd name="T1" fmla="*/ 12 h 18"/>
                    <a:gd name="T2" fmla="*/ 6 w 18"/>
                    <a:gd name="T3" fmla="*/ 18 h 18"/>
                    <a:gd name="T4" fmla="*/ 6 w 18"/>
                    <a:gd name="T5" fmla="*/ 18 h 18"/>
                    <a:gd name="T6" fmla="*/ 12 w 18"/>
                    <a:gd name="T7" fmla="*/ 18 h 18"/>
                    <a:gd name="T8" fmla="*/ 12 w 18"/>
                    <a:gd name="T9" fmla="*/ 18 h 18"/>
                    <a:gd name="T10" fmla="*/ 18 w 18"/>
                    <a:gd name="T11" fmla="*/ 18 h 18"/>
                    <a:gd name="T12" fmla="*/ 18 w 18"/>
                    <a:gd name="T13" fmla="*/ 18 h 18"/>
                    <a:gd name="T14" fmla="*/ 18 w 18"/>
                    <a:gd name="T15" fmla="*/ 12 h 18"/>
                    <a:gd name="T16" fmla="*/ 18 w 18"/>
                    <a:gd name="T17" fmla="*/ 12 h 18"/>
                    <a:gd name="T18" fmla="*/ 18 w 18"/>
                    <a:gd name="T19" fmla="*/ 6 h 18"/>
                    <a:gd name="T20" fmla="*/ 18 w 18"/>
                    <a:gd name="T21" fmla="*/ 6 h 18"/>
                    <a:gd name="T22" fmla="*/ 12 w 18"/>
                    <a:gd name="T23" fmla="*/ 0 h 18"/>
                    <a:gd name="T24" fmla="*/ 12 w 18"/>
                    <a:gd name="T25" fmla="*/ 0 h 18"/>
                    <a:gd name="T26" fmla="*/ 6 w 18"/>
                    <a:gd name="T27" fmla="*/ 6 h 18"/>
                    <a:gd name="T28" fmla="*/ 6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6" y="18"/>
                      </a:lnTo>
                      <a:lnTo>
                        <a:pt x="12" y="18"/>
                      </a:lnTo>
                      <a:lnTo>
                        <a:pt x="18" y="18"/>
                      </a:lnTo>
                      <a:lnTo>
                        <a:pt x="18" y="12"/>
                      </a:lnTo>
                      <a:lnTo>
                        <a:pt x="18" y="6"/>
                      </a:lnTo>
                      <a:lnTo>
                        <a:pt x="12" y="0"/>
                      </a:lnTo>
                      <a:lnTo>
                        <a:pt x="6" y="6"/>
                      </a:lnTo>
                      <a:lnTo>
                        <a:pt x="0" y="12"/>
                      </a:lnTo>
                    </a:path>
                  </a:pathLst>
                </a:custGeom>
                <a:noFill/>
                <a:ln w="9525">
                  <a:solidFill>
                    <a:srgbClr val="000000"/>
                  </a:solidFill>
                  <a:round/>
                  <a:headEnd/>
                  <a:tailEnd/>
                </a:ln>
              </p:spPr>
              <p:txBody>
                <a:bodyPr tIns="91440" bIns="91440"/>
                <a:lstStyle/>
                <a:p>
                  <a:endParaRPr lang="en-US"/>
                </a:p>
              </p:txBody>
            </p:sp>
            <p:sp>
              <p:nvSpPr>
                <p:cNvPr id="12626" name="Freeform 1275"/>
                <p:cNvSpPr>
                  <a:spLocks/>
                </p:cNvSpPr>
                <p:nvPr/>
              </p:nvSpPr>
              <p:spPr bwMode="auto">
                <a:xfrm>
                  <a:off x="3950" y="152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627" name="Freeform 1276"/>
                <p:cNvSpPr>
                  <a:spLocks/>
                </p:cNvSpPr>
                <p:nvPr/>
              </p:nvSpPr>
              <p:spPr bwMode="auto">
                <a:xfrm>
                  <a:off x="3950" y="1529"/>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2"/>
                      </a:lnTo>
                      <a:lnTo>
                        <a:pt x="18" y="6"/>
                      </a:lnTo>
                      <a:lnTo>
                        <a:pt x="18" y="0"/>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628" name="Freeform 1277"/>
                <p:cNvSpPr>
                  <a:spLocks/>
                </p:cNvSpPr>
                <p:nvPr/>
              </p:nvSpPr>
              <p:spPr bwMode="auto">
                <a:xfrm>
                  <a:off x="3944" y="156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2"/>
                      </a:lnTo>
                      <a:lnTo>
                        <a:pt x="18" y="6"/>
                      </a:lnTo>
                      <a:lnTo>
                        <a:pt x="12" y="6"/>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629" name="Freeform 1278"/>
                <p:cNvSpPr>
                  <a:spLocks/>
                </p:cNvSpPr>
                <p:nvPr/>
              </p:nvSpPr>
              <p:spPr bwMode="auto">
                <a:xfrm>
                  <a:off x="3944" y="1565"/>
                  <a:ext cx="18" cy="18"/>
                </a:xfrm>
                <a:custGeom>
                  <a:avLst/>
                  <a:gdLst>
                    <a:gd name="T0" fmla="*/ 0 w 18"/>
                    <a:gd name="T1" fmla="*/ 6 h 18"/>
                    <a:gd name="T2" fmla="*/ 0 w 18"/>
                    <a:gd name="T3" fmla="*/ 12 h 18"/>
                    <a:gd name="T4" fmla="*/ 0 w 18"/>
                    <a:gd name="T5" fmla="*/ 12 h 18"/>
                    <a:gd name="T6" fmla="*/ 6 w 18"/>
                    <a:gd name="T7" fmla="*/ 18 h 18"/>
                    <a:gd name="T8" fmla="*/ 6 w 18"/>
                    <a:gd name="T9" fmla="*/ 18 h 18"/>
                    <a:gd name="T10" fmla="*/ 12 w 18"/>
                    <a:gd name="T11" fmla="*/ 12 h 18"/>
                    <a:gd name="T12" fmla="*/ 12 w 18"/>
                    <a:gd name="T13" fmla="*/ 12 h 18"/>
                    <a:gd name="T14" fmla="*/ 18 w 18"/>
                    <a:gd name="T15" fmla="*/ 6 h 18"/>
                    <a:gd name="T16" fmla="*/ 18 w 18"/>
                    <a:gd name="T17" fmla="*/ 6 h 18"/>
                    <a:gd name="T18" fmla="*/ 12 w 18"/>
                    <a:gd name="T19" fmla="*/ 6 h 18"/>
                    <a:gd name="T20" fmla="*/ 12 w 18"/>
                    <a:gd name="T21" fmla="*/ 0 h 18"/>
                    <a:gd name="T22" fmla="*/ 6 w 18"/>
                    <a:gd name="T23" fmla="*/ 0 h 18"/>
                    <a:gd name="T24" fmla="*/ 6 w 18"/>
                    <a:gd name="T25" fmla="*/ 0 h 18"/>
                    <a:gd name="T26" fmla="*/ 0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2"/>
                      </a:lnTo>
                      <a:lnTo>
                        <a:pt x="18" y="6"/>
                      </a:lnTo>
                      <a:lnTo>
                        <a:pt x="12" y="6"/>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630" name="Freeform 1279"/>
                <p:cNvSpPr>
                  <a:spLocks/>
                </p:cNvSpPr>
                <p:nvPr/>
              </p:nvSpPr>
              <p:spPr bwMode="auto">
                <a:xfrm>
                  <a:off x="3944" y="1547"/>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631" name="Freeform 1280"/>
                <p:cNvSpPr>
                  <a:spLocks/>
                </p:cNvSpPr>
                <p:nvPr/>
              </p:nvSpPr>
              <p:spPr bwMode="auto">
                <a:xfrm>
                  <a:off x="3944" y="1547"/>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632" name="Freeform 1281"/>
                <p:cNvSpPr>
                  <a:spLocks/>
                </p:cNvSpPr>
                <p:nvPr/>
              </p:nvSpPr>
              <p:spPr bwMode="auto">
                <a:xfrm>
                  <a:off x="3932" y="1583"/>
                  <a:ext cx="18" cy="18"/>
                </a:xfrm>
                <a:custGeom>
                  <a:avLst/>
                  <a:gdLst>
                    <a:gd name="T0" fmla="*/ 0 w 18"/>
                    <a:gd name="T1" fmla="*/ 12 h 18"/>
                    <a:gd name="T2" fmla="*/ 0 w 18"/>
                    <a:gd name="T3" fmla="*/ 18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6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12"/>
                      </a:moveTo>
                      <a:lnTo>
                        <a:pt x="0" y="18"/>
                      </a:lnTo>
                      <a:lnTo>
                        <a:pt x="6" y="18"/>
                      </a:lnTo>
                      <a:lnTo>
                        <a:pt x="12" y="18"/>
                      </a:lnTo>
                      <a:lnTo>
                        <a:pt x="18" y="12"/>
                      </a:lnTo>
                      <a:lnTo>
                        <a:pt x="12" y="6"/>
                      </a:lnTo>
                      <a:lnTo>
                        <a:pt x="6" y="0"/>
                      </a:lnTo>
                      <a:lnTo>
                        <a:pt x="0" y="6"/>
                      </a:lnTo>
                      <a:lnTo>
                        <a:pt x="0" y="12"/>
                      </a:lnTo>
                      <a:close/>
                    </a:path>
                  </a:pathLst>
                </a:custGeom>
                <a:solidFill>
                  <a:srgbClr val="FFFF4B"/>
                </a:solidFill>
                <a:ln w="9525">
                  <a:noFill/>
                  <a:round/>
                  <a:headEnd/>
                  <a:tailEnd/>
                </a:ln>
              </p:spPr>
              <p:txBody>
                <a:bodyPr tIns="91440" bIns="91440"/>
                <a:lstStyle/>
                <a:p>
                  <a:endParaRPr lang="en-US"/>
                </a:p>
              </p:txBody>
            </p:sp>
            <p:sp>
              <p:nvSpPr>
                <p:cNvPr id="12633" name="Freeform 1282"/>
                <p:cNvSpPr>
                  <a:spLocks/>
                </p:cNvSpPr>
                <p:nvPr/>
              </p:nvSpPr>
              <p:spPr bwMode="auto">
                <a:xfrm>
                  <a:off x="3932" y="1583"/>
                  <a:ext cx="18" cy="18"/>
                </a:xfrm>
                <a:custGeom>
                  <a:avLst/>
                  <a:gdLst>
                    <a:gd name="T0" fmla="*/ 0 w 18"/>
                    <a:gd name="T1" fmla="*/ 12 h 18"/>
                    <a:gd name="T2" fmla="*/ 0 w 18"/>
                    <a:gd name="T3" fmla="*/ 18 h 18"/>
                    <a:gd name="T4" fmla="*/ 0 w 18"/>
                    <a:gd name="T5" fmla="*/ 18 h 18"/>
                    <a:gd name="T6" fmla="*/ 6 w 18"/>
                    <a:gd name="T7" fmla="*/ 18 h 18"/>
                    <a:gd name="T8" fmla="*/ 6 w 18"/>
                    <a:gd name="T9" fmla="*/ 18 h 18"/>
                    <a:gd name="T10" fmla="*/ 12 w 18"/>
                    <a:gd name="T11" fmla="*/ 18 h 18"/>
                    <a:gd name="T12" fmla="*/ 12 w 18"/>
                    <a:gd name="T13" fmla="*/ 18 h 18"/>
                    <a:gd name="T14" fmla="*/ 18 w 18"/>
                    <a:gd name="T15" fmla="*/ 12 h 18"/>
                    <a:gd name="T16" fmla="*/ 18 w 18"/>
                    <a:gd name="T17" fmla="*/ 12 h 18"/>
                    <a:gd name="T18" fmla="*/ 12 w 18"/>
                    <a:gd name="T19" fmla="*/ 6 h 18"/>
                    <a:gd name="T20" fmla="*/ 12 w 18"/>
                    <a:gd name="T21" fmla="*/ 6 h 18"/>
                    <a:gd name="T22" fmla="*/ 6 w 18"/>
                    <a:gd name="T23" fmla="*/ 0 h 18"/>
                    <a:gd name="T24" fmla="*/ 6 w 18"/>
                    <a:gd name="T25" fmla="*/ 0 h 18"/>
                    <a:gd name="T26" fmla="*/ 0 w 18"/>
                    <a:gd name="T27" fmla="*/ 6 h 18"/>
                    <a:gd name="T28" fmla="*/ 0 w 18"/>
                    <a:gd name="T29" fmla="*/ 6 h 18"/>
                    <a:gd name="T30" fmla="*/ 0 w 18"/>
                    <a:gd name="T31" fmla="*/ 12 h 18"/>
                    <a:gd name="T32" fmla="*/ 0 w 18"/>
                    <a:gd name="T33" fmla="*/ 12 h 18"/>
                    <a:gd name="T34" fmla="*/ 0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12"/>
                      </a:moveTo>
                      <a:lnTo>
                        <a:pt x="0" y="18"/>
                      </a:lnTo>
                      <a:lnTo>
                        <a:pt x="6" y="18"/>
                      </a:lnTo>
                      <a:lnTo>
                        <a:pt x="12" y="18"/>
                      </a:lnTo>
                      <a:lnTo>
                        <a:pt x="18" y="12"/>
                      </a:lnTo>
                      <a:lnTo>
                        <a:pt x="12" y="6"/>
                      </a:lnTo>
                      <a:lnTo>
                        <a:pt x="6" y="0"/>
                      </a:lnTo>
                      <a:lnTo>
                        <a:pt x="0" y="6"/>
                      </a:lnTo>
                      <a:lnTo>
                        <a:pt x="0" y="12"/>
                      </a:lnTo>
                    </a:path>
                  </a:pathLst>
                </a:custGeom>
                <a:noFill/>
                <a:ln w="9525">
                  <a:solidFill>
                    <a:srgbClr val="000000"/>
                  </a:solidFill>
                  <a:round/>
                  <a:headEnd/>
                  <a:tailEnd/>
                </a:ln>
              </p:spPr>
              <p:txBody>
                <a:bodyPr tIns="91440" bIns="91440"/>
                <a:lstStyle/>
                <a:p>
                  <a:endParaRPr lang="en-US"/>
                </a:p>
              </p:txBody>
            </p:sp>
            <p:sp>
              <p:nvSpPr>
                <p:cNvPr id="12634" name="Freeform 1283"/>
                <p:cNvSpPr>
                  <a:spLocks/>
                </p:cNvSpPr>
                <p:nvPr/>
              </p:nvSpPr>
              <p:spPr bwMode="auto">
                <a:xfrm>
                  <a:off x="3914" y="159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635" name="Freeform 1284"/>
                <p:cNvSpPr>
                  <a:spLocks/>
                </p:cNvSpPr>
                <p:nvPr/>
              </p:nvSpPr>
              <p:spPr bwMode="auto">
                <a:xfrm>
                  <a:off x="3914" y="1595"/>
                  <a:ext cx="18" cy="18"/>
                </a:xfrm>
                <a:custGeom>
                  <a:avLst/>
                  <a:gdLst>
                    <a:gd name="T0" fmla="*/ 0 w 18"/>
                    <a:gd name="T1" fmla="*/ 6 h 18"/>
                    <a:gd name="T2" fmla="*/ 0 w 18"/>
                    <a:gd name="T3" fmla="*/ 12 h 18"/>
                    <a:gd name="T4" fmla="*/ 6 w 18"/>
                    <a:gd name="T5" fmla="*/ 18 h 18"/>
                    <a:gd name="T6" fmla="*/ 6 w 18"/>
                    <a:gd name="T7" fmla="*/ 18 h 18"/>
                    <a:gd name="T8" fmla="*/ 6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6 w 18"/>
                    <a:gd name="T23" fmla="*/ 0 h 18"/>
                    <a:gd name="T24" fmla="*/ 6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636" name="Freeform 1285"/>
                <p:cNvSpPr>
                  <a:spLocks/>
                </p:cNvSpPr>
                <p:nvPr/>
              </p:nvSpPr>
              <p:spPr bwMode="auto">
                <a:xfrm>
                  <a:off x="3896" y="159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8"/>
                      </a:lnTo>
                      <a:lnTo>
                        <a:pt x="12" y="18"/>
                      </a:lnTo>
                      <a:lnTo>
                        <a:pt x="18" y="12"/>
                      </a:lnTo>
                      <a:lnTo>
                        <a:pt x="18" y="6"/>
                      </a:lnTo>
                      <a:lnTo>
                        <a:pt x="12" y="0"/>
                      </a:lnTo>
                      <a:lnTo>
                        <a:pt x="6" y="0"/>
                      </a:lnTo>
                      <a:lnTo>
                        <a:pt x="0" y="6"/>
                      </a:lnTo>
                      <a:close/>
                    </a:path>
                  </a:pathLst>
                </a:custGeom>
                <a:solidFill>
                  <a:srgbClr val="FFFF4B"/>
                </a:solidFill>
                <a:ln w="9525">
                  <a:noFill/>
                  <a:round/>
                  <a:headEnd/>
                  <a:tailEnd/>
                </a:ln>
              </p:spPr>
              <p:txBody>
                <a:bodyPr tIns="91440" bIns="91440"/>
                <a:lstStyle/>
                <a:p>
                  <a:endParaRPr lang="en-US"/>
                </a:p>
              </p:txBody>
            </p:sp>
            <p:sp>
              <p:nvSpPr>
                <p:cNvPr id="12637" name="Freeform 1286"/>
                <p:cNvSpPr>
                  <a:spLocks/>
                </p:cNvSpPr>
                <p:nvPr/>
              </p:nvSpPr>
              <p:spPr bwMode="auto">
                <a:xfrm>
                  <a:off x="3896" y="1595"/>
                  <a:ext cx="18" cy="18"/>
                </a:xfrm>
                <a:custGeom>
                  <a:avLst/>
                  <a:gdLst>
                    <a:gd name="T0" fmla="*/ 0 w 18"/>
                    <a:gd name="T1" fmla="*/ 6 h 18"/>
                    <a:gd name="T2" fmla="*/ 0 w 18"/>
                    <a:gd name="T3" fmla="*/ 12 h 18"/>
                    <a:gd name="T4" fmla="*/ 6 w 18"/>
                    <a:gd name="T5" fmla="*/ 18 h 18"/>
                    <a:gd name="T6" fmla="*/ 12 w 18"/>
                    <a:gd name="T7" fmla="*/ 18 h 18"/>
                    <a:gd name="T8" fmla="*/ 12 w 18"/>
                    <a:gd name="T9" fmla="*/ 18 h 18"/>
                    <a:gd name="T10" fmla="*/ 12 w 18"/>
                    <a:gd name="T11" fmla="*/ 18 h 18"/>
                    <a:gd name="T12" fmla="*/ 18 w 18"/>
                    <a:gd name="T13" fmla="*/ 12 h 18"/>
                    <a:gd name="T14" fmla="*/ 18 w 18"/>
                    <a:gd name="T15" fmla="*/ 6 h 18"/>
                    <a:gd name="T16" fmla="*/ 18 w 18"/>
                    <a:gd name="T17" fmla="*/ 6 h 18"/>
                    <a:gd name="T18" fmla="*/ 18 w 18"/>
                    <a:gd name="T19" fmla="*/ 6 h 18"/>
                    <a:gd name="T20" fmla="*/ 12 w 18"/>
                    <a:gd name="T21" fmla="*/ 0 h 18"/>
                    <a:gd name="T22" fmla="*/ 12 w 18"/>
                    <a:gd name="T23" fmla="*/ 0 h 18"/>
                    <a:gd name="T24" fmla="*/ 12 w 18"/>
                    <a:gd name="T25" fmla="*/ 0 h 18"/>
                    <a:gd name="T26" fmla="*/ 6 w 18"/>
                    <a:gd name="T27" fmla="*/ 0 h 18"/>
                    <a:gd name="T28" fmla="*/ 0 w 18"/>
                    <a:gd name="T29" fmla="*/ 6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8"/>
                      </a:lnTo>
                      <a:lnTo>
                        <a:pt x="12" y="18"/>
                      </a:lnTo>
                      <a:lnTo>
                        <a:pt x="18" y="12"/>
                      </a:lnTo>
                      <a:lnTo>
                        <a:pt x="18" y="6"/>
                      </a:lnTo>
                      <a:lnTo>
                        <a:pt x="12" y="0"/>
                      </a:lnTo>
                      <a:lnTo>
                        <a:pt x="6" y="0"/>
                      </a:lnTo>
                      <a:lnTo>
                        <a:pt x="0" y="6"/>
                      </a:lnTo>
                    </a:path>
                  </a:pathLst>
                </a:custGeom>
                <a:noFill/>
                <a:ln w="9525">
                  <a:solidFill>
                    <a:srgbClr val="000000"/>
                  </a:solidFill>
                  <a:round/>
                  <a:headEnd/>
                  <a:tailEnd/>
                </a:ln>
              </p:spPr>
              <p:txBody>
                <a:bodyPr tIns="91440" bIns="91440"/>
                <a:lstStyle/>
                <a:p>
                  <a:endParaRPr lang="en-US"/>
                </a:p>
              </p:txBody>
            </p:sp>
            <p:sp>
              <p:nvSpPr>
                <p:cNvPr id="12638" name="Freeform 1287"/>
                <p:cNvSpPr>
                  <a:spLocks/>
                </p:cNvSpPr>
                <p:nvPr/>
              </p:nvSpPr>
              <p:spPr bwMode="auto">
                <a:xfrm>
                  <a:off x="3878" y="159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close/>
                    </a:path>
                  </a:pathLst>
                </a:custGeom>
                <a:solidFill>
                  <a:srgbClr val="FFFF4B"/>
                </a:solidFill>
                <a:ln w="9525">
                  <a:noFill/>
                  <a:round/>
                  <a:headEnd/>
                  <a:tailEnd/>
                </a:ln>
              </p:spPr>
              <p:txBody>
                <a:bodyPr tIns="91440" bIns="91440"/>
                <a:lstStyle/>
                <a:p>
                  <a:endParaRPr lang="en-US"/>
                </a:p>
              </p:txBody>
            </p:sp>
            <p:sp>
              <p:nvSpPr>
                <p:cNvPr id="12639" name="Freeform 1288"/>
                <p:cNvSpPr>
                  <a:spLocks/>
                </p:cNvSpPr>
                <p:nvPr/>
              </p:nvSpPr>
              <p:spPr bwMode="auto">
                <a:xfrm>
                  <a:off x="3878" y="1595"/>
                  <a:ext cx="18" cy="18"/>
                </a:xfrm>
                <a:custGeom>
                  <a:avLst/>
                  <a:gdLst>
                    <a:gd name="T0" fmla="*/ 0 w 18"/>
                    <a:gd name="T1" fmla="*/ 6 h 18"/>
                    <a:gd name="T2" fmla="*/ 0 w 18"/>
                    <a:gd name="T3" fmla="*/ 12 h 18"/>
                    <a:gd name="T4" fmla="*/ 6 w 18"/>
                    <a:gd name="T5" fmla="*/ 12 h 18"/>
                    <a:gd name="T6" fmla="*/ 6 w 18"/>
                    <a:gd name="T7" fmla="*/ 18 h 18"/>
                    <a:gd name="T8" fmla="*/ 6 w 18"/>
                    <a:gd name="T9" fmla="*/ 18 h 18"/>
                    <a:gd name="T10" fmla="*/ 12 w 18"/>
                    <a:gd name="T11" fmla="*/ 12 h 18"/>
                    <a:gd name="T12" fmla="*/ 18 w 18"/>
                    <a:gd name="T13" fmla="*/ 12 h 18"/>
                    <a:gd name="T14" fmla="*/ 18 w 18"/>
                    <a:gd name="T15" fmla="*/ 6 h 18"/>
                    <a:gd name="T16" fmla="*/ 18 w 18"/>
                    <a:gd name="T17" fmla="*/ 6 h 18"/>
                    <a:gd name="T18" fmla="*/ 18 w 18"/>
                    <a:gd name="T19" fmla="*/ 0 h 18"/>
                    <a:gd name="T20" fmla="*/ 12 w 18"/>
                    <a:gd name="T21" fmla="*/ 0 h 18"/>
                    <a:gd name="T22" fmla="*/ 6 w 18"/>
                    <a:gd name="T23" fmla="*/ 0 h 18"/>
                    <a:gd name="T24" fmla="*/ 6 w 18"/>
                    <a:gd name="T25" fmla="*/ 0 h 18"/>
                    <a:gd name="T26" fmla="*/ 6 w 18"/>
                    <a:gd name="T27" fmla="*/ 0 h 18"/>
                    <a:gd name="T28" fmla="*/ 0 w 18"/>
                    <a:gd name="T29" fmla="*/ 0 h 18"/>
                    <a:gd name="T30" fmla="*/ 0 w 18"/>
                    <a:gd name="T31" fmla="*/ 6 h 18"/>
                    <a:gd name="T32" fmla="*/ 0 w 18"/>
                    <a:gd name="T33" fmla="*/ 6 h 18"/>
                    <a:gd name="T34" fmla="*/ 0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0" y="6"/>
                      </a:moveTo>
                      <a:lnTo>
                        <a:pt x="0" y="12"/>
                      </a:lnTo>
                      <a:lnTo>
                        <a:pt x="6" y="12"/>
                      </a:lnTo>
                      <a:lnTo>
                        <a:pt x="6" y="18"/>
                      </a:lnTo>
                      <a:lnTo>
                        <a:pt x="12" y="12"/>
                      </a:lnTo>
                      <a:lnTo>
                        <a:pt x="18" y="12"/>
                      </a:lnTo>
                      <a:lnTo>
                        <a:pt x="18" y="6"/>
                      </a:lnTo>
                      <a:lnTo>
                        <a:pt x="18" y="0"/>
                      </a:lnTo>
                      <a:lnTo>
                        <a:pt x="12" y="0"/>
                      </a:lnTo>
                      <a:lnTo>
                        <a:pt x="6" y="0"/>
                      </a:lnTo>
                      <a:lnTo>
                        <a:pt x="0" y="0"/>
                      </a:lnTo>
                      <a:lnTo>
                        <a:pt x="0" y="6"/>
                      </a:lnTo>
                    </a:path>
                  </a:pathLst>
                </a:custGeom>
                <a:noFill/>
                <a:ln w="9525">
                  <a:solidFill>
                    <a:srgbClr val="000000"/>
                  </a:solidFill>
                  <a:round/>
                  <a:headEnd/>
                  <a:tailEnd/>
                </a:ln>
              </p:spPr>
              <p:txBody>
                <a:bodyPr tIns="91440" bIns="91440"/>
                <a:lstStyle/>
                <a:p>
                  <a:endParaRPr lang="en-US"/>
                </a:p>
              </p:txBody>
            </p:sp>
            <p:sp>
              <p:nvSpPr>
                <p:cNvPr id="12640" name="Freeform 1289"/>
                <p:cNvSpPr>
                  <a:spLocks/>
                </p:cNvSpPr>
                <p:nvPr/>
              </p:nvSpPr>
              <p:spPr bwMode="auto">
                <a:xfrm>
                  <a:off x="3716" y="1619"/>
                  <a:ext cx="72" cy="72"/>
                </a:xfrm>
                <a:custGeom>
                  <a:avLst/>
                  <a:gdLst>
                    <a:gd name="T0" fmla="*/ 12 w 72"/>
                    <a:gd name="T1" fmla="*/ 66 h 72"/>
                    <a:gd name="T2" fmla="*/ 18 w 72"/>
                    <a:gd name="T3" fmla="*/ 66 h 72"/>
                    <a:gd name="T4" fmla="*/ 36 w 72"/>
                    <a:gd name="T5" fmla="*/ 72 h 72"/>
                    <a:gd name="T6" fmla="*/ 48 w 72"/>
                    <a:gd name="T7" fmla="*/ 66 h 72"/>
                    <a:gd name="T8" fmla="*/ 48 w 72"/>
                    <a:gd name="T9" fmla="*/ 66 h 72"/>
                    <a:gd name="T10" fmla="*/ 54 w 72"/>
                    <a:gd name="T11" fmla="*/ 48 h 72"/>
                    <a:gd name="T12" fmla="*/ 48 w 72"/>
                    <a:gd name="T13" fmla="*/ 30 h 72"/>
                    <a:gd name="T14" fmla="*/ 48 w 72"/>
                    <a:gd name="T15" fmla="*/ 18 h 72"/>
                    <a:gd name="T16" fmla="*/ 48 w 72"/>
                    <a:gd name="T17" fmla="*/ 18 h 72"/>
                    <a:gd name="T18" fmla="*/ 54 w 72"/>
                    <a:gd name="T19" fmla="*/ 12 h 72"/>
                    <a:gd name="T20" fmla="*/ 66 w 72"/>
                    <a:gd name="T21" fmla="*/ 12 h 72"/>
                    <a:gd name="T22" fmla="*/ 72 w 72"/>
                    <a:gd name="T23" fmla="*/ 18 h 72"/>
                    <a:gd name="T24" fmla="*/ 72 w 72"/>
                    <a:gd name="T25" fmla="*/ 18 h 72"/>
                    <a:gd name="T26" fmla="*/ 72 w 72"/>
                    <a:gd name="T27" fmla="*/ 18 h 72"/>
                    <a:gd name="T28" fmla="*/ 72 w 72"/>
                    <a:gd name="T29" fmla="*/ 18 h 72"/>
                    <a:gd name="T30" fmla="*/ 72 w 72"/>
                    <a:gd name="T31" fmla="*/ 18 h 72"/>
                    <a:gd name="T32" fmla="*/ 72 w 72"/>
                    <a:gd name="T33" fmla="*/ 18 h 72"/>
                    <a:gd name="T34" fmla="*/ 72 w 72"/>
                    <a:gd name="T35" fmla="*/ 18 h 72"/>
                    <a:gd name="T36" fmla="*/ 66 w 72"/>
                    <a:gd name="T37" fmla="*/ 12 h 72"/>
                    <a:gd name="T38" fmla="*/ 48 w 72"/>
                    <a:gd name="T39" fmla="*/ 0 h 72"/>
                    <a:gd name="T40" fmla="*/ 36 w 72"/>
                    <a:gd name="T41" fmla="*/ 6 h 72"/>
                    <a:gd name="T42" fmla="*/ 36 w 72"/>
                    <a:gd name="T43" fmla="*/ 6 h 72"/>
                    <a:gd name="T44" fmla="*/ 30 w 72"/>
                    <a:gd name="T45" fmla="*/ 18 h 72"/>
                    <a:gd name="T46" fmla="*/ 42 w 72"/>
                    <a:gd name="T47" fmla="*/ 36 h 72"/>
                    <a:gd name="T48" fmla="*/ 36 w 72"/>
                    <a:gd name="T49" fmla="*/ 54 h 72"/>
                    <a:gd name="T50" fmla="*/ 36 w 72"/>
                    <a:gd name="T51" fmla="*/ 54 h 72"/>
                    <a:gd name="T52" fmla="*/ 24 w 72"/>
                    <a:gd name="T53" fmla="*/ 60 h 72"/>
                    <a:gd name="T54" fmla="*/ 6 w 72"/>
                    <a:gd name="T55" fmla="*/ 60 h 72"/>
                    <a:gd name="T56" fmla="*/ 0 w 72"/>
                    <a:gd name="T57" fmla="*/ 54 h 72"/>
                    <a:gd name="T58" fmla="*/ 0 w 72"/>
                    <a:gd name="T59" fmla="*/ 54 h 72"/>
                    <a:gd name="T60" fmla="*/ 12 w 72"/>
                    <a:gd name="T61" fmla="*/ 66 h 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2"/>
                    <a:gd name="T94" fmla="*/ 0 h 72"/>
                    <a:gd name="T95" fmla="*/ 72 w 72"/>
                    <a:gd name="T96" fmla="*/ 72 h 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2" h="72">
                      <a:moveTo>
                        <a:pt x="12" y="66"/>
                      </a:moveTo>
                      <a:lnTo>
                        <a:pt x="18" y="66"/>
                      </a:lnTo>
                      <a:lnTo>
                        <a:pt x="36" y="72"/>
                      </a:lnTo>
                      <a:lnTo>
                        <a:pt x="48" y="66"/>
                      </a:lnTo>
                      <a:lnTo>
                        <a:pt x="54" y="48"/>
                      </a:lnTo>
                      <a:lnTo>
                        <a:pt x="48" y="30"/>
                      </a:lnTo>
                      <a:lnTo>
                        <a:pt x="48" y="18"/>
                      </a:lnTo>
                      <a:lnTo>
                        <a:pt x="54" y="12"/>
                      </a:lnTo>
                      <a:lnTo>
                        <a:pt x="66" y="12"/>
                      </a:lnTo>
                      <a:lnTo>
                        <a:pt x="72" y="18"/>
                      </a:lnTo>
                      <a:lnTo>
                        <a:pt x="66" y="12"/>
                      </a:lnTo>
                      <a:lnTo>
                        <a:pt x="48" y="0"/>
                      </a:lnTo>
                      <a:lnTo>
                        <a:pt x="36" y="6"/>
                      </a:lnTo>
                      <a:lnTo>
                        <a:pt x="30" y="18"/>
                      </a:lnTo>
                      <a:lnTo>
                        <a:pt x="42" y="36"/>
                      </a:lnTo>
                      <a:lnTo>
                        <a:pt x="36" y="54"/>
                      </a:lnTo>
                      <a:lnTo>
                        <a:pt x="24" y="60"/>
                      </a:lnTo>
                      <a:lnTo>
                        <a:pt x="6" y="60"/>
                      </a:lnTo>
                      <a:lnTo>
                        <a:pt x="0" y="54"/>
                      </a:lnTo>
                      <a:lnTo>
                        <a:pt x="12" y="66"/>
                      </a:lnTo>
                      <a:close/>
                    </a:path>
                  </a:pathLst>
                </a:custGeom>
                <a:solidFill>
                  <a:srgbClr val="F98199"/>
                </a:solidFill>
                <a:ln w="9525">
                  <a:noFill/>
                  <a:round/>
                  <a:headEnd/>
                  <a:tailEnd/>
                </a:ln>
              </p:spPr>
              <p:txBody>
                <a:bodyPr tIns="91440" bIns="91440"/>
                <a:lstStyle/>
                <a:p>
                  <a:endParaRPr lang="en-US"/>
                </a:p>
              </p:txBody>
            </p:sp>
            <p:sp>
              <p:nvSpPr>
                <p:cNvPr id="12641" name="Freeform 1290"/>
                <p:cNvSpPr>
                  <a:spLocks/>
                </p:cNvSpPr>
                <p:nvPr/>
              </p:nvSpPr>
              <p:spPr bwMode="auto">
                <a:xfrm>
                  <a:off x="3716" y="1619"/>
                  <a:ext cx="72" cy="72"/>
                </a:xfrm>
                <a:custGeom>
                  <a:avLst/>
                  <a:gdLst>
                    <a:gd name="T0" fmla="*/ 12 w 72"/>
                    <a:gd name="T1" fmla="*/ 66 h 72"/>
                    <a:gd name="T2" fmla="*/ 18 w 72"/>
                    <a:gd name="T3" fmla="*/ 66 h 72"/>
                    <a:gd name="T4" fmla="*/ 36 w 72"/>
                    <a:gd name="T5" fmla="*/ 72 h 72"/>
                    <a:gd name="T6" fmla="*/ 48 w 72"/>
                    <a:gd name="T7" fmla="*/ 66 h 72"/>
                    <a:gd name="T8" fmla="*/ 48 w 72"/>
                    <a:gd name="T9" fmla="*/ 66 h 72"/>
                    <a:gd name="T10" fmla="*/ 54 w 72"/>
                    <a:gd name="T11" fmla="*/ 48 h 72"/>
                    <a:gd name="T12" fmla="*/ 48 w 72"/>
                    <a:gd name="T13" fmla="*/ 30 h 72"/>
                    <a:gd name="T14" fmla="*/ 48 w 72"/>
                    <a:gd name="T15" fmla="*/ 18 h 72"/>
                    <a:gd name="T16" fmla="*/ 48 w 72"/>
                    <a:gd name="T17" fmla="*/ 18 h 72"/>
                    <a:gd name="T18" fmla="*/ 54 w 72"/>
                    <a:gd name="T19" fmla="*/ 12 h 72"/>
                    <a:gd name="T20" fmla="*/ 66 w 72"/>
                    <a:gd name="T21" fmla="*/ 12 h 72"/>
                    <a:gd name="T22" fmla="*/ 72 w 72"/>
                    <a:gd name="T23" fmla="*/ 18 h 72"/>
                    <a:gd name="T24" fmla="*/ 72 w 72"/>
                    <a:gd name="T25" fmla="*/ 18 h 72"/>
                    <a:gd name="T26" fmla="*/ 72 w 72"/>
                    <a:gd name="T27" fmla="*/ 18 h 72"/>
                    <a:gd name="T28" fmla="*/ 72 w 72"/>
                    <a:gd name="T29" fmla="*/ 18 h 72"/>
                    <a:gd name="T30" fmla="*/ 72 w 72"/>
                    <a:gd name="T31" fmla="*/ 18 h 72"/>
                    <a:gd name="T32" fmla="*/ 72 w 72"/>
                    <a:gd name="T33" fmla="*/ 18 h 72"/>
                    <a:gd name="T34" fmla="*/ 72 w 72"/>
                    <a:gd name="T35" fmla="*/ 18 h 72"/>
                    <a:gd name="T36" fmla="*/ 66 w 72"/>
                    <a:gd name="T37" fmla="*/ 12 h 72"/>
                    <a:gd name="T38" fmla="*/ 48 w 72"/>
                    <a:gd name="T39" fmla="*/ 0 h 72"/>
                    <a:gd name="T40" fmla="*/ 36 w 72"/>
                    <a:gd name="T41" fmla="*/ 6 h 72"/>
                    <a:gd name="T42" fmla="*/ 36 w 72"/>
                    <a:gd name="T43" fmla="*/ 6 h 72"/>
                    <a:gd name="T44" fmla="*/ 30 w 72"/>
                    <a:gd name="T45" fmla="*/ 18 h 72"/>
                    <a:gd name="T46" fmla="*/ 42 w 72"/>
                    <a:gd name="T47" fmla="*/ 36 h 72"/>
                    <a:gd name="T48" fmla="*/ 36 w 72"/>
                    <a:gd name="T49" fmla="*/ 54 h 72"/>
                    <a:gd name="T50" fmla="*/ 36 w 72"/>
                    <a:gd name="T51" fmla="*/ 54 h 72"/>
                    <a:gd name="T52" fmla="*/ 24 w 72"/>
                    <a:gd name="T53" fmla="*/ 60 h 72"/>
                    <a:gd name="T54" fmla="*/ 6 w 72"/>
                    <a:gd name="T55" fmla="*/ 60 h 72"/>
                    <a:gd name="T56" fmla="*/ 0 w 72"/>
                    <a:gd name="T57" fmla="*/ 54 h 72"/>
                    <a:gd name="T58" fmla="*/ 0 w 72"/>
                    <a:gd name="T59" fmla="*/ 54 h 72"/>
                    <a:gd name="T60" fmla="*/ 12 w 72"/>
                    <a:gd name="T61" fmla="*/ 66 h 72"/>
                    <a:gd name="T62" fmla="*/ 12 w 72"/>
                    <a:gd name="T63" fmla="*/ 66 h 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2"/>
                    <a:gd name="T97" fmla="*/ 0 h 72"/>
                    <a:gd name="T98" fmla="*/ 72 w 72"/>
                    <a:gd name="T99" fmla="*/ 72 h 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2" h="72">
                      <a:moveTo>
                        <a:pt x="12" y="66"/>
                      </a:moveTo>
                      <a:lnTo>
                        <a:pt x="18" y="66"/>
                      </a:lnTo>
                      <a:lnTo>
                        <a:pt x="36" y="72"/>
                      </a:lnTo>
                      <a:lnTo>
                        <a:pt x="48" y="66"/>
                      </a:lnTo>
                      <a:lnTo>
                        <a:pt x="54" y="48"/>
                      </a:lnTo>
                      <a:lnTo>
                        <a:pt x="48" y="30"/>
                      </a:lnTo>
                      <a:lnTo>
                        <a:pt x="48" y="18"/>
                      </a:lnTo>
                      <a:lnTo>
                        <a:pt x="54" y="12"/>
                      </a:lnTo>
                      <a:lnTo>
                        <a:pt x="66" y="12"/>
                      </a:lnTo>
                      <a:lnTo>
                        <a:pt x="72" y="18"/>
                      </a:lnTo>
                      <a:lnTo>
                        <a:pt x="66" y="12"/>
                      </a:lnTo>
                      <a:lnTo>
                        <a:pt x="48" y="0"/>
                      </a:lnTo>
                      <a:lnTo>
                        <a:pt x="36" y="6"/>
                      </a:lnTo>
                      <a:lnTo>
                        <a:pt x="30" y="18"/>
                      </a:lnTo>
                      <a:lnTo>
                        <a:pt x="42" y="36"/>
                      </a:lnTo>
                      <a:lnTo>
                        <a:pt x="36" y="54"/>
                      </a:lnTo>
                      <a:lnTo>
                        <a:pt x="24" y="60"/>
                      </a:lnTo>
                      <a:lnTo>
                        <a:pt x="6" y="60"/>
                      </a:lnTo>
                      <a:lnTo>
                        <a:pt x="0" y="54"/>
                      </a:lnTo>
                      <a:lnTo>
                        <a:pt x="12" y="66"/>
                      </a:lnTo>
                    </a:path>
                  </a:pathLst>
                </a:custGeom>
                <a:noFill/>
                <a:ln w="9525">
                  <a:solidFill>
                    <a:srgbClr val="000000"/>
                  </a:solidFill>
                  <a:round/>
                  <a:headEnd/>
                  <a:tailEnd/>
                </a:ln>
              </p:spPr>
              <p:txBody>
                <a:bodyPr tIns="91440" bIns="91440"/>
                <a:lstStyle/>
                <a:p>
                  <a:endParaRPr lang="en-US"/>
                </a:p>
              </p:txBody>
            </p:sp>
            <p:sp>
              <p:nvSpPr>
                <p:cNvPr id="12642" name="Freeform 1291"/>
                <p:cNvSpPr>
                  <a:spLocks/>
                </p:cNvSpPr>
                <p:nvPr/>
              </p:nvSpPr>
              <p:spPr bwMode="auto">
                <a:xfrm>
                  <a:off x="3686" y="1691"/>
                  <a:ext cx="30" cy="30"/>
                </a:xfrm>
                <a:custGeom>
                  <a:avLst/>
                  <a:gdLst>
                    <a:gd name="T0" fmla="*/ 6 w 30"/>
                    <a:gd name="T1" fmla="*/ 30 h 30"/>
                    <a:gd name="T2" fmla="*/ 6 w 30"/>
                    <a:gd name="T3" fmla="*/ 30 h 30"/>
                    <a:gd name="T4" fmla="*/ 18 w 30"/>
                    <a:gd name="T5" fmla="*/ 30 h 30"/>
                    <a:gd name="T6" fmla="*/ 24 w 30"/>
                    <a:gd name="T7" fmla="*/ 30 h 30"/>
                    <a:gd name="T8" fmla="*/ 24 w 30"/>
                    <a:gd name="T9" fmla="*/ 30 h 30"/>
                    <a:gd name="T10" fmla="*/ 24 w 30"/>
                    <a:gd name="T11" fmla="*/ 18 h 30"/>
                    <a:gd name="T12" fmla="*/ 24 w 30"/>
                    <a:gd name="T13" fmla="*/ 12 h 30"/>
                    <a:gd name="T14" fmla="*/ 18 w 30"/>
                    <a:gd name="T15" fmla="*/ 6 h 30"/>
                    <a:gd name="T16" fmla="*/ 18 w 30"/>
                    <a:gd name="T17" fmla="*/ 6 h 30"/>
                    <a:gd name="T18" fmla="*/ 24 w 30"/>
                    <a:gd name="T19" fmla="*/ 0 h 30"/>
                    <a:gd name="T20" fmla="*/ 30 w 30"/>
                    <a:gd name="T21" fmla="*/ 0 h 30"/>
                    <a:gd name="T22" fmla="*/ 30 w 30"/>
                    <a:gd name="T23" fmla="*/ 6 h 30"/>
                    <a:gd name="T24" fmla="*/ 30 w 30"/>
                    <a:gd name="T25" fmla="*/ 6 h 30"/>
                    <a:gd name="T26" fmla="*/ 30 w 30"/>
                    <a:gd name="T27" fmla="*/ 6 h 30"/>
                    <a:gd name="T28" fmla="*/ 30 w 30"/>
                    <a:gd name="T29" fmla="*/ 6 h 30"/>
                    <a:gd name="T30" fmla="*/ 30 w 30"/>
                    <a:gd name="T31" fmla="*/ 6 h 30"/>
                    <a:gd name="T32" fmla="*/ 30 w 30"/>
                    <a:gd name="T33" fmla="*/ 6 h 30"/>
                    <a:gd name="T34" fmla="*/ 30 w 30"/>
                    <a:gd name="T35" fmla="*/ 6 h 30"/>
                    <a:gd name="T36" fmla="*/ 30 w 30"/>
                    <a:gd name="T37" fmla="*/ 6 h 30"/>
                    <a:gd name="T38" fmla="*/ 24 w 30"/>
                    <a:gd name="T39" fmla="*/ 0 h 30"/>
                    <a:gd name="T40" fmla="*/ 12 w 30"/>
                    <a:gd name="T41" fmla="*/ 0 h 30"/>
                    <a:gd name="T42" fmla="*/ 12 w 30"/>
                    <a:gd name="T43" fmla="*/ 0 h 30"/>
                    <a:gd name="T44" fmla="*/ 12 w 30"/>
                    <a:gd name="T45" fmla="*/ 6 h 30"/>
                    <a:gd name="T46" fmla="*/ 18 w 30"/>
                    <a:gd name="T47" fmla="*/ 12 h 30"/>
                    <a:gd name="T48" fmla="*/ 18 w 30"/>
                    <a:gd name="T49" fmla="*/ 24 h 30"/>
                    <a:gd name="T50" fmla="*/ 18 w 30"/>
                    <a:gd name="T51" fmla="*/ 24 h 30"/>
                    <a:gd name="T52" fmla="*/ 12 w 30"/>
                    <a:gd name="T53" fmla="*/ 24 h 30"/>
                    <a:gd name="T54" fmla="*/ 0 w 30"/>
                    <a:gd name="T55" fmla="*/ 24 h 30"/>
                    <a:gd name="T56" fmla="*/ 0 w 30"/>
                    <a:gd name="T57" fmla="*/ 24 h 30"/>
                    <a:gd name="T58" fmla="*/ 0 w 30"/>
                    <a:gd name="T59" fmla="*/ 24 h 30"/>
                    <a:gd name="T60" fmla="*/ 6 w 30"/>
                    <a:gd name="T61" fmla="*/ 30 h 3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0"/>
                    <a:gd name="T94" fmla="*/ 0 h 30"/>
                    <a:gd name="T95" fmla="*/ 30 w 30"/>
                    <a:gd name="T96" fmla="*/ 30 h 3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0" h="30">
                      <a:moveTo>
                        <a:pt x="6" y="30"/>
                      </a:moveTo>
                      <a:lnTo>
                        <a:pt x="6" y="30"/>
                      </a:lnTo>
                      <a:lnTo>
                        <a:pt x="18" y="30"/>
                      </a:lnTo>
                      <a:lnTo>
                        <a:pt x="24" y="30"/>
                      </a:lnTo>
                      <a:lnTo>
                        <a:pt x="24" y="18"/>
                      </a:lnTo>
                      <a:lnTo>
                        <a:pt x="24" y="12"/>
                      </a:lnTo>
                      <a:lnTo>
                        <a:pt x="18" y="6"/>
                      </a:lnTo>
                      <a:lnTo>
                        <a:pt x="24" y="0"/>
                      </a:lnTo>
                      <a:lnTo>
                        <a:pt x="30" y="0"/>
                      </a:lnTo>
                      <a:lnTo>
                        <a:pt x="30" y="6"/>
                      </a:lnTo>
                      <a:lnTo>
                        <a:pt x="24" y="0"/>
                      </a:lnTo>
                      <a:lnTo>
                        <a:pt x="12" y="0"/>
                      </a:lnTo>
                      <a:lnTo>
                        <a:pt x="12" y="6"/>
                      </a:lnTo>
                      <a:lnTo>
                        <a:pt x="18" y="12"/>
                      </a:lnTo>
                      <a:lnTo>
                        <a:pt x="18" y="24"/>
                      </a:lnTo>
                      <a:lnTo>
                        <a:pt x="12" y="24"/>
                      </a:lnTo>
                      <a:lnTo>
                        <a:pt x="0" y="24"/>
                      </a:lnTo>
                      <a:lnTo>
                        <a:pt x="6" y="30"/>
                      </a:lnTo>
                      <a:close/>
                    </a:path>
                  </a:pathLst>
                </a:custGeom>
                <a:solidFill>
                  <a:srgbClr val="F98199"/>
                </a:solidFill>
                <a:ln w="9525">
                  <a:noFill/>
                  <a:round/>
                  <a:headEnd/>
                  <a:tailEnd/>
                </a:ln>
              </p:spPr>
              <p:txBody>
                <a:bodyPr tIns="91440" bIns="91440"/>
                <a:lstStyle/>
                <a:p>
                  <a:endParaRPr lang="en-US"/>
                </a:p>
              </p:txBody>
            </p:sp>
            <p:sp>
              <p:nvSpPr>
                <p:cNvPr id="12643" name="Freeform 1292"/>
                <p:cNvSpPr>
                  <a:spLocks/>
                </p:cNvSpPr>
                <p:nvPr/>
              </p:nvSpPr>
              <p:spPr bwMode="auto">
                <a:xfrm>
                  <a:off x="3686" y="1691"/>
                  <a:ext cx="30" cy="30"/>
                </a:xfrm>
                <a:custGeom>
                  <a:avLst/>
                  <a:gdLst>
                    <a:gd name="T0" fmla="*/ 6 w 30"/>
                    <a:gd name="T1" fmla="*/ 30 h 30"/>
                    <a:gd name="T2" fmla="*/ 6 w 30"/>
                    <a:gd name="T3" fmla="*/ 30 h 30"/>
                    <a:gd name="T4" fmla="*/ 18 w 30"/>
                    <a:gd name="T5" fmla="*/ 30 h 30"/>
                    <a:gd name="T6" fmla="*/ 24 w 30"/>
                    <a:gd name="T7" fmla="*/ 30 h 30"/>
                    <a:gd name="T8" fmla="*/ 24 w 30"/>
                    <a:gd name="T9" fmla="*/ 30 h 30"/>
                    <a:gd name="T10" fmla="*/ 24 w 30"/>
                    <a:gd name="T11" fmla="*/ 18 h 30"/>
                    <a:gd name="T12" fmla="*/ 24 w 30"/>
                    <a:gd name="T13" fmla="*/ 12 h 30"/>
                    <a:gd name="T14" fmla="*/ 18 w 30"/>
                    <a:gd name="T15" fmla="*/ 6 h 30"/>
                    <a:gd name="T16" fmla="*/ 18 w 30"/>
                    <a:gd name="T17" fmla="*/ 6 h 30"/>
                    <a:gd name="T18" fmla="*/ 24 w 30"/>
                    <a:gd name="T19" fmla="*/ 0 h 30"/>
                    <a:gd name="T20" fmla="*/ 30 w 30"/>
                    <a:gd name="T21" fmla="*/ 0 h 30"/>
                    <a:gd name="T22" fmla="*/ 30 w 30"/>
                    <a:gd name="T23" fmla="*/ 6 h 30"/>
                    <a:gd name="T24" fmla="*/ 30 w 30"/>
                    <a:gd name="T25" fmla="*/ 6 h 30"/>
                    <a:gd name="T26" fmla="*/ 30 w 30"/>
                    <a:gd name="T27" fmla="*/ 6 h 30"/>
                    <a:gd name="T28" fmla="*/ 30 w 30"/>
                    <a:gd name="T29" fmla="*/ 6 h 30"/>
                    <a:gd name="T30" fmla="*/ 30 w 30"/>
                    <a:gd name="T31" fmla="*/ 6 h 30"/>
                    <a:gd name="T32" fmla="*/ 30 w 30"/>
                    <a:gd name="T33" fmla="*/ 6 h 30"/>
                    <a:gd name="T34" fmla="*/ 30 w 30"/>
                    <a:gd name="T35" fmla="*/ 6 h 30"/>
                    <a:gd name="T36" fmla="*/ 30 w 30"/>
                    <a:gd name="T37" fmla="*/ 6 h 30"/>
                    <a:gd name="T38" fmla="*/ 24 w 30"/>
                    <a:gd name="T39" fmla="*/ 0 h 30"/>
                    <a:gd name="T40" fmla="*/ 12 w 30"/>
                    <a:gd name="T41" fmla="*/ 0 h 30"/>
                    <a:gd name="T42" fmla="*/ 12 w 30"/>
                    <a:gd name="T43" fmla="*/ 0 h 30"/>
                    <a:gd name="T44" fmla="*/ 12 w 30"/>
                    <a:gd name="T45" fmla="*/ 6 h 30"/>
                    <a:gd name="T46" fmla="*/ 18 w 30"/>
                    <a:gd name="T47" fmla="*/ 12 h 30"/>
                    <a:gd name="T48" fmla="*/ 18 w 30"/>
                    <a:gd name="T49" fmla="*/ 24 h 30"/>
                    <a:gd name="T50" fmla="*/ 18 w 30"/>
                    <a:gd name="T51" fmla="*/ 24 h 30"/>
                    <a:gd name="T52" fmla="*/ 12 w 30"/>
                    <a:gd name="T53" fmla="*/ 24 h 30"/>
                    <a:gd name="T54" fmla="*/ 0 w 30"/>
                    <a:gd name="T55" fmla="*/ 24 h 30"/>
                    <a:gd name="T56" fmla="*/ 0 w 30"/>
                    <a:gd name="T57" fmla="*/ 24 h 30"/>
                    <a:gd name="T58" fmla="*/ 0 w 30"/>
                    <a:gd name="T59" fmla="*/ 24 h 30"/>
                    <a:gd name="T60" fmla="*/ 6 w 30"/>
                    <a:gd name="T61" fmla="*/ 30 h 30"/>
                    <a:gd name="T62" fmla="*/ 6 w 30"/>
                    <a:gd name="T63" fmla="*/ 3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0"/>
                    <a:gd name="T98" fmla="*/ 30 w 30"/>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0">
                      <a:moveTo>
                        <a:pt x="6" y="30"/>
                      </a:moveTo>
                      <a:lnTo>
                        <a:pt x="6" y="30"/>
                      </a:lnTo>
                      <a:lnTo>
                        <a:pt x="18" y="30"/>
                      </a:lnTo>
                      <a:lnTo>
                        <a:pt x="24" y="30"/>
                      </a:lnTo>
                      <a:lnTo>
                        <a:pt x="24" y="18"/>
                      </a:lnTo>
                      <a:lnTo>
                        <a:pt x="24" y="12"/>
                      </a:lnTo>
                      <a:lnTo>
                        <a:pt x="18" y="6"/>
                      </a:lnTo>
                      <a:lnTo>
                        <a:pt x="24" y="0"/>
                      </a:lnTo>
                      <a:lnTo>
                        <a:pt x="30" y="0"/>
                      </a:lnTo>
                      <a:lnTo>
                        <a:pt x="30" y="6"/>
                      </a:lnTo>
                      <a:lnTo>
                        <a:pt x="24" y="0"/>
                      </a:lnTo>
                      <a:lnTo>
                        <a:pt x="12" y="0"/>
                      </a:lnTo>
                      <a:lnTo>
                        <a:pt x="12" y="6"/>
                      </a:lnTo>
                      <a:lnTo>
                        <a:pt x="18" y="12"/>
                      </a:lnTo>
                      <a:lnTo>
                        <a:pt x="18" y="24"/>
                      </a:lnTo>
                      <a:lnTo>
                        <a:pt x="12" y="24"/>
                      </a:lnTo>
                      <a:lnTo>
                        <a:pt x="0" y="24"/>
                      </a:lnTo>
                      <a:lnTo>
                        <a:pt x="6" y="30"/>
                      </a:lnTo>
                    </a:path>
                  </a:pathLst>
                </a:custGeom>
                <a:noFill/>
                <a:ln w="9525">
                  <a:solidFill>
                    <a:srgbClr val="000000"/>
                  </a:solidFill>
                  <a:round/>
                  <a:headEnd/>
                  <a:tailEnd/>
                </a:ln>
              </p:spPr>
              <p:txBody>
                <a:bodyPr tIns="91440" bIns="91440"/>
                <a:lstStyle/>
                <a:p>
                  <a:endParaRPr lang="en-US"/>
                </a:p>
              </p:txBody>
            </p:sp>
            <p:sp>
              <p:nvSpPr>
                <p:cNvPr id="12644" name="Freeform 1293"/>
                <p:cNvSpPr>
                  <a:spLocks/>
                </p:cNvSpPr>
                <p:nvPr/>
              </p:nvSpPr>
              <p:spPr bwMode="auto">
                <a:xfrm>
                  <a:off x="3722" y="1649"/>
                  <a:ext cx="18" cy="12"/>
                </a:xfrm>
                <a:custGeom>
                  <a:avLst/>
                  <a:gdLst>
                    <a:gd name="T0" fmla="*/ 6 w 18"/>
                    <a:gd name="T1" fmla="*/ 12 h 12"/>
                    <a:gd name="T2" fmla="*/ 0 w 18"/>
                    <a:gd name="T3" fmla="*/ 12 h 12"/>
                    <a:gd name="T4" fmla="*/ 0 w 18"/>
                    <a:gd name="T5" fmla="*/ 6 h 12"/>
                    <a:gd name="T6" fmla="*/ 0 w 18"/>
                    <a:gd name="T7" fmla="*/ 0 h 12"/>
                    <a:gd name="T8" fmla="*/ 0 w 18"/>
                    <a:gd name="T9" fmla="*/ 0 h 12"/>
                    <a:gd name="T10" fmla="*/ 0 w 18"/>
                    <a:gd name="T11" fmla="*/ 0 h 12"/>
                    <a:gd name="T12" fmla="*/ 6 w 18"/>
                    <a:gd name="T13" fmla="*/ 0 h 12"/>
                    <a:gd name="T14" fmla="*/ 12 w 18"/>
                    <a:gd name="T15" fmla="*/ 0 h 12"/>
                    <a:gd name="T16" fmla="*/ 12 w 18"/>
                    <a:gd name="T17" fmla="*/ 0 h 12"/>
                    <a:gd name="T18" fmla="*/ 12 w 18"/>
                    <a:gd name="T19" fmla="*/ 0 h 12"/>
                    <a:gd name="T20" fmla="*/ 18 w 18"/>
                    <a:gd name="T21" fmla="*/ 6 h 12"/>
                    <a:gd name="T22" fmla="*/ 18 w 18"/>
                    <a:gd name="T23" fmla="*/ 12 h 12"/>
                    <a:gd name="T24" fmla="*/ 18 w 18"/>
                    <a:gd name="T25" fmla="*/ 12 h 12"/>
                    <a:gd name="T26" fmla="*/ 18 w 18"/>
                    <a:gd name="T27" fmla="*/ 12 h 12"/>
                    <a:gd name="T28" fmla="*/ 12 w 18"/>
                    <a:gd name="T29" fmla="*/ 12 h 12"/>
                    <a:gd name="T30" fmla="*/ 6 w 18"/>
                    <a:gd name="T31" fmla="*/ 12 h 12"/>
                    <a:gd name="T32" fmla="*/ 6 w 18"/>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6" y="12"/>
                      </a:moveTo>
                      <a:lnTo>
                        <a:pt x="0" y="12"/>
                      </a:lnTo>
                      <a:lnTo>
                        <a:pt x="0" y="6"/>
                      </a:lnTo>
                      <a:lnTo>
                        <a:pt x="0" y="0"/>
                      </a:lnTo>
                      <a:lnTo>
                        <a:pt x="6" y="0"/>
                      </a:lnTo>
                      <a:lnTo>
                        <a:pt x="12" y="0"/>
                      </a:lnTo>
                      <a:lnTo>
                        <a:pt x="18" y="6"/>
                      </a:lnTo>
                      <a:lnTo>
                        <a:pt x="18" y="12"/>
                      </a:lnTo>
                      <a:lnTo>
                        <a:pt x="12" y="12"/>
                      </a:lnTo>
                      <a:lnTo>
                        <a:pt x="6" y="12"/>
                      </a:lnTo>
                      <a:close/>
                    </a:path>
                  </a:pathLst>
                </a:custGeom>
                <a:solidFill>
                  <a:srgbClr val="FB805E"/>
                </a:solidFill>
                <a:ln w="9525">
                  <a:noFill/>
                  <a:round/>
                  <a:headEnd/>
                  <a:tailEnd/>
                </a:ln>
              </p:spPr>
              <p:txBody>
                <a:bodyPr tIns="91440" bIns="91440"/>
                <a:lstStyle/>
                <a:p>
                  <a:endParaRPr lang="en-US"/>
                </a:p>
              </p:txBody>
            </p:sp>
            <p:sp>
              <p:nvSpPr>
                <p:cNvPr id="12645" name="Freeform 1294"/>
                <p:cNvSpPr>
                  <a:spLocks/>
                </p:cNvSpPr>
                <p:nvPr/>
              </p:nvSpPr>
              <p:spPr bwMode="auto">
                <a:xfrm>
                  <a:off x="3848" y="1505"/>
                  <a:ext cx="90" cy="60"/>
                </a:xfrm>
                <a:custGeom>
                  <a:avLst/>
                  <a:gdLst>
                    <a:gd name="T0" fmla="*/ 84 w 90"/>
                    <a:gd name="T1" fmla="*/ 18 h 60"/>
                    <a:gd name="T2" fmla="*/ 78 w 90"/>
                    <a:gd name="T3" fmla="*/ 12 h 60"/>
                    <a:gd name="T4" fmla="*/ 66 w 90"/>
                    <a:gd name="T5" fmla="*/ 0 h 60"/>
                    <a:gd name="T6" fmla="*/ 48 w 90"/>
                    <a:gd name="T7" fmla="*/ 0 h 60"/>
                    <a:gd name="T8" fmla="*/ 48 w 90"/>
                    <a:gd name="T9" fmla="*/ 0 h 60"/>
                    <a:gd name="T10" fmla="*/ 36 w 90"/>
                    <a:gd name="T11" fmla="*/ 12 h 60"/>
                    <a:gd name="T12" fmla="*/ 36 w 90"/>
                    <a:gd name="T13" fmla="*/ 30 h 60"/>
                    <a:gd name="T14" fmla="*/ 24 w 90"/>
                    <a:gd name="T15" fmla="*/ 42 h 60"/>
                    <a:gd name="T16" fmla="*/ 24 w 90"/>
                    <a:gd name="T17" fmla="*/ 42 h 60"/>
                    <a:gd name="T18" fmla="*/ 18 w 90"/>
                    <a:gd name="T19" fmla="*/ 42 h 60"/>
                    <a:gd name="T20" fmla="*/ 12 w 90"/>
                    <a:gd name="T21" fmla="*/ 42 h 60"/>
                    <a:gd name="T22" fmla="*/ 6 w 90"/>
                    <a:gd name="T23" fmla="*/ 30 h 60"/>
                    <a:gd name="T24" fmla="*/ 6 w 90"/>
                    <a:gd name="T25" fmla="*/ 30 h 60"/>
                    <a:gd name="T26" fmla="*/ 6 w 90"/>
                    <a:gd name="T27" fmla="*/ 30 h 60"/>
                    <a:gd name="T28" fmla="*/ 6 w 90"/>
                    <a:gd name="T29" fmla="*/ 30 h 60"/>
                    <a:gd name="T30" fmla="*/ 0 w 90"/>
                    <a:gd name="T31" fmla="*/ 30 h 60"/>
                    <a:gd name="T32" fmla="*/ 0 w 90"/>
                    <a:gd name="T33" fmla="*/ 30 h 60"/>
                    <a:gd name="T34" fmla="*/ 0 w 90"/>
                    <a:gd name="T35" fmla="*/ 30 h 60"/>
                    <a:gd name="T36" fmla="*/ 6 w 90"/>
                    <a:gd name="T37" fmla="*/ 42 h 60"/>
                    <a:gd name="T38" fmla="*/ 18 w 90"/>
                    <a:gd name="T39" fmla="*/ 54 h 60"/>
                    <a:gd name="T40" fmla="*/ 30 w 90"/>
                    <a:gd name="T41" fmla="*/ 60 h 60"/>
                    <a:gd name="T42" fmla="*/ 30 w 90"/>
                    <a:gd name="T43" fmla="*/ 60 h 60"/>
                    <a:gd name="T44" fmla="*/ 42 w 90"/>
                    <a:gd name="T45" fmla="*/ 48 h 60"/>
                    <a:gd name="T46" fmla="*/ 42 w 90"/>
                    <a:gd name="T47" fmla="*/ 30 h 60"/>
                    <a:gd name="T48" fmla="*/ 54 w 90"/>
                    <a:gd name="T49" fmla="*/ 12 h 60"/>
                    <a:gd name="T50" fmla="*/ 54 w 90"/>
                    <a:gd name="T51" fmla="*/ 12 h 60"/>
                    <a:gd name="T52" fmla="*/ 72 w 90"/>
                    <a:gd name="T53" fmla="*/ 12 h 60"/>
                    <a:gd name="T54" fmla="*/ 84 w 90"/>
                    <a:gd name="T55" fmla="*/ 24 h 60"/>
                    <a:gd name="T56" fmla="*/ 90 w 90"/>
                    <a:gd name="T57" fmla="*/ 30 h 60"/>
                    <a:gd name="T58" fmla="*/ 90 w 90"/>
                    <a:gd name="T59" fmla="*/ 30 h 60"/>
                    <a:gd name="T60" fmla="*/ 84 w 90"/>
                    <a:gd name="T61" fmla="*/ 18 h 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90"/>
                    <a:gd name="T94" fmla="*/ 0 h 60"/>
                    <a:gd name="T95" fmla="*/ 90 w 90"/>
                    <a:gd name="T96" fmla="*/ 60 h 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90" h="60">
                      <a:moveTo>
                        <a:pt x="84" y="18"/>
                      </a:moveTo>
                      <a:lnTo>
                        <a:pt x="78" y="12"/>
                      </a:lnTo>
                      <a:lnTo>
                        <a:pt x="66" y="0"/>
                      </a:lnTo>
                      <a:lnTo>
                        <a:pt x="48" y="0"/>
                      </a:lnTo>
                      <a:lnTo>
                        <a:pt x="36" y="12"/>
                      </a:lnTo>
                      <a:lnTo>
                        <a:pt x="36" y="30"/>
                      </a:lnTo>
                      <a:lnTo>
                        <a:pt x="24" y="42"/>
                      </a:lnTo>
                      <a:lnTo>
                        <a:pt x="18" y="42"/>
                      </a:lnTo>
                      <a:lnTo>
                        <a:pt x="12" y="42"/>
                      </a:lnTo>
                      <a:lnTo>
                        <a:pt x="6" y="30"/>
                      </a:lnTo>
                      <a:lnTo>
                        <a:pt x="0" y="30"/>
                      </a:lnTo>
                      <a:lnTo>
                        <a:pt x="6" y="42"/>
                      </a:lnTo>
                      <a:lnTo>
                        <a:pt x="18" y="54"/>
                      </a:lnTo>
                      <a:lnTo>
                        <a:pt x="30" y="60"/>
                      </a:lnTo>
                      <a:lnTo>
                        <a:pt x="42" y="48"/>
                      </a:lnTo>
                      <a:lnTo>
                        <a:pt x="42" y="30"/>
                      </a:lnTo>
                      <a:lnTo>
                        <a:pt x="54" y="12"/>
                      </a:lnTo>
                      <a:lnTo>
                        <a:pt x="72" y="12"/>
                      </a:lnTo>
                      <a:lnTo>
                        <a:pt x="84" y="24"/>
                      </a:lnTo>
                      <a:lnTo>
                        <a:pt x="90" y="30"/>
                      </a:lnTo>
                      <a:lnTo>
                        <a:pt x="84" y="18"/>
                      </a:lnTo>
                      <a:close/>
                    </a:path>
                  </a:pathLst>
                </a:custGeom>
                <a:solidFill>
                  <a:srgbClr val="F98199"/>
                </a:solidFill>
                <a:ln w="9525">
                  <a:noFill/>
                  <a:round/>
                  <a:headEnd/>
                  <a:tailEnd/>
                </a:ln>
              </p:spPr>
              <p:txBody>
                <a:bodyPr tIns="91440" bIns="91440"/>
                <a:lstStyle/>
                <a:p>
                  <a:endParaRPr lang="en-US"/>
                </a:p>
              </p:txBody>
            </p:sp>
            <p:sp>
              <p:nvSpPr>
                <p:cNvPr id="12646" name="Freeform 1295"/>
                <p:cNvSpPr>
                  <a:spLocks/>
                </p:cNvSpPr>
                <p:nvPr/>
              </p:nvSpPr>
              <p:spPr bwMode="auto">
                <a:xfrm>
                  <a:off x="3848" y="1505"/>
                  <a:ext cx="90" cy="60"/>
                </a:xfrm>
                <a:custGeom>
                  <a:avLst/>
                  <a:gdLst>
                    <a:gd name="T0" fmla="*/ 84 w 90"/>
                    <a:gd name="T1" fmla="*/ 18 h 60"/>
                    <a:gd name="T2" fmla="*/ 78 w 90"/>
                    <a:gd name="T3" fmla="*/ 12 h 60"/>
                    <a:gd name="T4" fmla="*/ 66 w 90"/>
                    <a:gd name="T5" fmla="*/ 0 h 60"/>
                    <a:gd name="T6" fmla="*/ 48 w 90"/>
                    <a:gd name="T7" fmla="*/ 0 h 60"/>
                    <a:gd name="T8" fmla="*/ 48 w 90"/>
                    <a:gd name="T9" fmla="*/ 0 h 60"/>
                    <a:gd name="T10" fmla="*/ 36 w 90"/>
                    <a:gd name="T11" fmla="*/ 12 h 60"/>
                    <a:gd name="T12" fmla="*/ 36 w 90"/>
                    <a:gd name="T13" fmla="*/ 30 h 60"/>
                    <a:gd name="T14" fmla="*/ 24 w 90"/>
                    <a:gd name="T15" fmla="*/ 42 h 60"/>
                    <a:gd name="T16" fmla="*/ 24 w 90"/>
                    <a:gd name="T17" fmla="*/ 42 h 60"/>
                    <a:gd name="T18" fmla="*/ 18 w 90"/>
                    <a:gd name="T19" fmla="*/ 42 h 60"/>
                    <a:gd name="T20" fmla="*/ 12 w 90"/>
                    <a:gd name="T21" fmla="*/ 42 h 60"/>
                    <a:gd name="T22" fmla="*/ 6 w 90"/>
                    <a:gd name="T23" fmla="*/ 30 h 60"/>
                    <a:gd name="T24" fmla="*/ 6 w 90"/>
                    <a:gd name="T25" fmla="*/ 30 h 60"/>
                    <a:gd name="T26" fmla="*/ 6 w 90"/>
                    <a:gd name="T27" fmla="*/ 30 h 60"/>
                    <a:gd name="T28" fmla="*/ 6 w 90"/>
                    <a:gd name="T29" fmla="*/ 30 h 60"/>
                    <a:gd name="T30" fmla="*/ 0 w 90"/>
                    <a:gd name="T31" fmla="*/ 30 h 60"/>
                    <a:gd name="T32" fmla="*/ 0 w 90"/>
                    <a:gd name="T33" fmla="*/ 30 h 60"/>
                    <a:gd name="T34" fmla="*/ 0 w 90"/>
                    <a:gd name="T35" fmla="*/ 30 h 60"/>
                    <a:gd name="T36" fmla="*/ 6 w 90"/>
                    <a:gd name="T37" fmla="*/ 42 h 60"/>
                    <a:gd name="T38" fmla="*/ 18 w 90"/>
                    <a:gd name="T39" fmla="*/ 54 h 60"/>
                    <a:gd name="T40" fmla="*/ 30 w 90"/>
                    <a:gd name="T41" fmla="*/ 60 h 60"/>
                    <a:gd name="T42" fmla="*/ 30 w 90"/>
                    <a:gd name="T43" fmla="*/ 60 h 60"/>
                    <a:gd name="T44" fmla="*/ 42 w 90"/>
                    <a:gd name="T45" fmla="*/ 48 h 60"/>
                    <a:gd name="T46" fmla="*/ 42 w 90"/>
                    <a:gd name="T47" fmla="*/ 30 h 60"/>
                    <a:gd name="T48" fmla="*/ 54 w 90"/>
                    <a:gd name="T49" fmla="*/ 12 h 60"/>
                    <a:gd name="T50" fmla="*/ 54 w 90"/>
                    <a:gd name="T51" fmla="*/ 12 h 60"/>
                    <a:gd name="T52" fmla="*/ 72 w 90"/>
                    <a:gd name="T53" fmla="*/ 12 h 60"/>
                    <a:gd name="T54" fmla="*/ 84 w 90"/>
                    <a:gd name="T55" fmla="*/ 24 h 60"/>
                    <a:gd name="T56" fmla="*/ 90 w 90"/>
                    <a:gd name="T57" fmla="*/ 30 h 60"/>
                    <a:gd name="T58" fmla="*/ 90 w 90"/>
                    <a:gd name="T59" fmla="*/ 30 h 60"/>
                    <a:gd name="T60" fmla="*/ 84 w 90"/>
                    <a:gd name="T61" fmla="*/ 18 h 60"/>
                    <a:gd name="T62" fmla="*/ 84 w 90"/>
                    <a:gd name="T63" fmla="*/ 18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0"/>
                    <a:gd name="T97" fmla="*/ 0 h 60"/>
                    <a:gd name="T98" fmla="*/ 90 w 90"/>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0" h="60">
                      <a:moveTo>
                        <a:pt x="84" y="18"/>
                      </a:moveTo>
                      <a:lnTo>
                        <a:pt x="78" y="12"/>
                      </a:lnTo>
                      <a:lnTo>
                        <a:pt x="66" y="0"/>
                      </a:lnTo>
                      <a:lnTo>
                        <a:pt x="48" y="0"/>
                      </a:lnTo>
                      <a:lnTo>
                        <a:pt x="36" y="12"/>
                      </a:lnTo>
                      <a:lnTo>
                        <a:pt x="36" y="30"/>
                      </a:lnTo>
                      <a:lnTo>
                        <a:pt x="24" y="42"/>
                      </a:lnTo>
                      <a:lnTo>
                        <a:pt x="18" y="42"/>
                      </a:lnTo>
                      <a:lnTo>
                        <a:pt x="12" y="42"/>
                      </a:lnTo>
                      <a:lnTo>
                        <a:pt x="6" y="30"/>
                      </a:lnTo>
                      <a:lnTo>
                        <a:pt x="0" y="30"/>
                      </a:lnTo>
                      <a:lnTo>
                        <a:pt x="6" y="42"/>
                      </a:lnTo>
                      <a:lnTo>
                        <a:pt x="18" y="54"/>
                      </a:lnTo>
                      <a:lnTo>
                        <a:pt x="30" y="60"/>
                      </a:lnTo>
                      <a:lnTo>
                        <a:pt x="42" y="48"/>
                      </a:lnTo>
                      <a:lnTo>
                        <a:pt x="42" y="30"/>
                      </a:lnTo>
                      <a:lnTo>
                        <a:pt x="54" y="12"/>
                      </a:lnTo>
                      <a:lnTo>
                        <a:pt x="72" y="12"/>
                      </a:lnTo>
                      <a:lnTo>
                        <a:pt x="84" y="24"/>
                      </a:lnTo>
                      <a:lnTo>
                        <a:pt x="90" y="30"/>
                      </a:lnTo>
                      <a:lnTo>
                        <a:pt x="84" y="18"/>
                      </a:lnTo>
                    </a:path>
                  </a:pathLst>
                </a:custGeom>
                <a:noFill/>
                <a:ln w="9525">
                  <a:solidFill>
                    <a:srgbClr val="000000"/>
                  </a:solidFill>
                  <a:round/>
                  <a:headEnd/>
                  <a:tailEnd/>
                </a:ln>
              </p:spPr>
              <p:txBody>
                <a:bodyPr tIns="91440" bIns="91440"/>
                <a:lstStyle/>
                <a:p>
                  <a:endParaRPr lang="en-US"/>
                </a:p>
              </p:txBody>
            </p:sp>
            <p:sp>
              <p:nvSpPr>
                <p:cNvPr id="12647" name="Freeform 1296"/>
                <p:cNvSpPr>
                  <a:spLocks/>
                </p:cNvSpPr>
                <p:nvPr/>
              </p:nvSpPr>
              <p:spPr bwMode="auto">
                <a:xfrm>
                  <a:off x="3908" y="1529"/>
                  <a:ext cx="12" cy="18"/>
                </a:xfrm>
                <a:custGeom>
                  <a:avLst/>
                  <a:gdLst>
                    <a:gd name="T0" fmla="*/ 12 w 12"/>
                    <a:gd name="T1" fmla="*/ 6 h 18"/>
                    <a:gd name="T2" fmla="*/ 12 w 12"/>
                    <a:gd name="T3" fmla="*/ 0 h 18"/>
                    <a:gd name="T4" fmla="*/ 6 w 12"/>
                    <a:gd name="T5" fmla="*/ 0 h 18"/>
                    <a:gd name="T6" fmla="*/ 0 w 12"/>
                    <a:gd name="T7" fmla="*/ 0 h 18"/>
                    <a:gd name="T8" fmla="*/ 0 w 12"/>
                    <a:gd name="T9" fmla="*/ 0 h 18"/>
                    <a:gd name="T10" fmla="*/ 0 w 12"/>
                    <a:gd name="T11" fmla="*/ 0 h 18"/>
                    <a:gd name="T12" fmla="*/ 0 w 12"/>
                    <a:gd name="T13" fmla="*/ 6 h 18"/>
                    <a:gd name="T14" fmla="*/ 0 w 12"/>
                    <a:gd name="T15" fmla="*/ 12 h 18"/>
                    <a:gd name="T16" fmla="*/ 0 w 12"/>
                    <a:gd name="T17" fmla="*/ 12 h 18"/>
                    <a:gd name="T18" fmla="*/ 0 w 12"/>
                    <a:gd name="T19" fmla="*/ 18 h 18"/>
                    <a:gd name="T20" fmla="*/ 6 w 12"/>
                    <a:gd name="T21" fmla="*/ 18 h 18"/>
                    <a:gd name="T22" fmla="*/ 12 w 12"/>
                    <a:gd name="T23" fmla="*/ 18 h 18"/>
                    <a:gd name="T24" fmla="*/ 12 w 12"/>
                    <a:gd name="T25" fmla="*/ 18 h 18"/>
                    <a:gd name="T26" fmla="*/ 12 w 12"/>
                    <a:gd name="T27" fmla="*/ 18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0"/>
                      </a:lnTo>
                      <a:lnTo>
                        <a:pt x="6" y="0"/>
                      </a:lnTo>
                      <a:lnTo>
                        <a:pt x="0" y="0"/>
                      </a:lnTo>
                      <a:lnTo>
                        <a:pt x="0" y="6"/>
                      </a:lnTo>
                      <a:lnTo>
                        <a:pt x="0" y="12"/>
                      </a:lnTo>
                      <a:lnTo>
                        <a:pt x="0" y="18"/>
                      </a:lnTo>
                      <a:lnTo>
                        <a:pt x="6" y="18"/>
                      </a:lnTo>
                      <a:lnTo>
                        <a:pt x="12" y="18"/>
                      </a:lnTo>
                      <a:lnTo>
                        <a:pt x="12" y="12"/>
                      </a:lnTo>
                      <a:lnTo>
                        <a:pt x="12" y="6"/>
                      </a:lnTo>
                      <a:close/>
                    </a:path>
                  </a:pathLst>
                </a:custGeom>
                <a:solidFill>
                  <a:srgbClr val="FB805E"/>
                </a:solidFill>
                <a:ln w="9525">
                  <a:noFill/>
                  <a:round/>
                  <a:headEnd/>
                  <a:tailEnd/>
                </a:ln>
              </p:spPr>
              <p:txBody>
                <a:bodyPr tIns="91440" bIns="91440"/>
                <a:lstStyle/>
                <a:p>
                  <a:endParaRPr lang="en-US"/>
                </a:p>
              </p:txBody>
            </p:sp>
            <p:sp>
              <p:nvSpPr>
                <p:cNvPr id="12648" name="Freeform 1297"/>
                <p:cNvSpPr>
                  <a:spLocks/>
                </p:cNvSpPr>
                <p:nvPr/>
              </p:nvSpPr>
              <p:spPr bwMode="auto">
                <a:xfrm>
                  <a:off x="2366" y="2897"/>
                  <a:ext cx="114" cy="102"/>
                </a:xfrm>
                <a:custGeom>
                  <a:avLst/>
                  <a:gdLst>
                    <a:gd name="T0" fmla="*/ 0 w 114"/>
                    <a:gd name="T1" fmla="*/ 54 h 102"/>
                    <a:gd name="T2" fmla="*/ 24 w 114"/>
                    <a:gd name="T3" fmla="*/ 78 h 102"/>
                    <a:gd name="T4" fmla="*/ 24 w 114"/>
                    <a:gd name="T5" fmla="*/ 78 h 102"/>
                    <a:gd name="T6" fmla="*/ 30 w 114"/>
                    <a:gd name="T7" fmla="*/ 72 h 102"/>
                    <a:gd name="T8" fmla="*/ 30 w 114"/>
                    <a:gd name="T9" fmla="*/ 72 h 102"/>
                    <a:gd name="T10" fmla="*/ 30 w 114"/>
                    <a:gd name="T11" fmla="*/ 72 h 102"/>
                    <a:gd name="T12" fmla="*/ 30 w 114"/>
                    <a:gd name="T13" fmla="*/ 72 h 102"/>
                    <a:gd name="T14" fmla="*/ 18 w 114"/>
                    <a:gd name="T15" fmla="*/ 60 h 102"/>
                    <a:gd name="T16" fmla="*/ 18 w 114"/>
                    <a:gd name="T17" fmla="*/ 54 h 102"/>
                    <a:gd name="T18" fmla="*/ 18 w 114"/>
                    <a:gd name="T19" fmla="*/ 42 h 102"/>
                    <a:gd name="T20" fmla="*/ 18 w 114"/>
                    <a:gd name="T21" fmla="*/ 42 h 102"/>
                    <a:gd name="T22" fmla="*/ 30 w 114"/>
                    <a:gd name="T23" fmla="*/ 42 h 102"/>
                    <a:gd name="T24" fmla="*/ 42 w 114"/>
                    <a:gd name="T25" fmla="*/ 42 h 102"/>
                    <a:gd name="T26" fmla="*/ 54 w 114"/>
                    <a:gd name="T27" fmla="*/ 54 h 102"/>
                    <a:gd name="T28" fmla="*/ 54 w 114"/>
                    <a:gd name="T29" fmla="*/ 54 h 102"/>
                    <a:gd name="T30" fmla="*/ 66 w 114"/>
                    <a:gd name="T31" fmla="*/ 66 h 102"/>
                    <a:gd name="T32" fmla="*/ 66 w 114"/>
                    <a:gd name="T33" fmla="*/ 78 h 102"/>
                    <a:gd name="T34" fmla="*/ 66 w 114"/>
                    <a:gd name="T35" fmla="*/ 84 h 102"/>
                    <a:gd name="T36" fmla="*/ 66 w 114"/>
                    <a:gd name="T37" fmla="*/ 84 h 102"/>
                    <a:gd name="T38" fmla="*/ 60 w 114"/>
                    <a:gd name="T39" fmla="*/ 90 h 102"/>
                    <a:gd name="T40" fmla="*/ 48 w 114"/>
                    <a:gd name="T41" fmla="*/ 84 h 102"/>
                    <a:gd name="T42" fmla="*/ 36 w 114"/>
                    <a:gd name="T43" fmla="*/ 78 h 102"/>
                    <a:gd name="T44" fmla="*/ 36 w 114"/>
                    <a:gd name="T45" fmla="*/ 78 h 102"/>
                    <a:gd name="T46" fmla="*/ 36 w 114"/>
                    <a:gd name="T47" fmla="*/ 78 h 102"/>
                    <a:gd name="T48" fmla="*/ 36 w 114"/>
                    <a:gd name="T49" fmla="*/ 78 h 102"/>
                    <a:gd name="T50" fmla="*/ 36 w 114"/>
                    <a:gd name="T51" fmla="*/ 78 h 102"/>
                    <a:gd name="T52" fmla="*/ 36 w 114"/>
                    <a:gd name="T53" fmla="*/ 78 h 102"/>
                    <a:gd name="T54" fmla="*/ 60 w 114"/>
                    <a:gd name="T55" fmla="*/ 102 h 102"/>
                    <a:gd name="T56" fmla="*/ 114 w 114"/>
                    <a:gd name="T57" fmla="*/ 54 h 102"/>
                    <a:gd name="T58" fmla="*/ 48 w 114"/>
                    <a:gd name="T59" fmla="*/ 0 h 102"/>
                    <a:gd name="T60" fmla="*/ 0 w 114"/>
                    <a:gd name="T61" fmla="*/ 54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14"/>
                    <a:gd name="T94" fmla="*/ 0 h 102"/>
                    <a:gd name="T95" fmla="*/ 114 w 114"/>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14" h="102">
                      <a:moveTo>
                        <a:pt x="0" y="54"/>
                      </a:moveTo>
                      <a:lnTo>
                        <a:pt x="24" y="78"/>
                      </a:lnTo>
                      <a:lnTo>
                        <a:pt x="30" y="72"/>
                      </a:lnTo>
                      <a:lnTo>
                        <a:pt x="18" y="60"/>
                      </a:lnTo>
                      <a:lnTo>
                        <a:pt x="18" y="54"/>
                      </a:lnTo>
                      <a:lnTo>
                        <a:pt x="18" y="42"/>
                      </a:lnTo>
                      <a:lnTo>
                        <a:pt x="30" y="42"/>
                      </a:lnTo>
                      <a:lnTo>
                        <a:pt x="42" y="42"/>
                      </a:lnTo>
                      <a:lnTo>
                        <a:pt x="54" y="54"/>
                      </a:lnTo>
                      <a:lnTo>
                        <a:pt x="66" y="66"/>
                      </a:lnTo>
                      <a:lnTo>
                        <a:pt x="66" y="78"/>
                      </a:lnTo>
                      <a:lnTo>
                        <a:pt x="66" y="84"/>
                      </a:lnTo>
                      <a:lnTo>
                        <a:pt x="60" y="90"/>
                      </a:lnTo>
                      <a:lnTo>
                        <a:pt x="48" y="84"/>
                      </a:lnTo>
                      <a:lnTo>
                        <a:pt x="36" y="78"/>
                      </a:lnTo>
                      <a:lnTo>
                        <a:pt x="60" y="102"/>
                      </a:lnTo>
                      <a:lnTo>
                        <a:pt x="114" y="54"/>
                      </a:lnTo>
                      <a:lnTo>
                        <a:pt x="48" y="0"/>
                      </a:lnTo>
                      <a:lnTo>
                        <a:pt x="0" y="54"/>
                      </a:lnTo>
                      <a:close/>
                    </a:path>
                  </a:pathLst>
                </a:custGeom>
                <a:solidFill>
                  <a:srgbClr val="A5A5A5"/>
                </a:solidFill>
                <a:ln w="9525">
                  <a:noFill/>
                  <a:round/>
                  <a:headEnd/>
                  <a:tailEnd/>
                </a:ln>
              </p:spPr>
              <p:txBody>
                <a:bodyPr tIns="91440" bIns="91440"/>
                <a:lstStyle/>
                <a:p>
                  <a:endParaRPr lang="en-US"/>
                </a:p>
              </p:txBody>
            </p:sp>
            <p:sp>
              <p:nvSpPr>
                <p:cNvPr id="12649" name="Freeform 1298"/>
                <p:cNvSpPr>
                  <a:spLocks/>
                </p:cNvSpPr>
                <p:nvPr/>
              </p:nvSpPr>
              <p:spPr bwMode="auto">
                <a:xfrm>
                  <a:off x="2504" y="2993"/>
                  <a:ext cx="108" cy="102"/>
                </a:xfrm>
                <a:custGeom>
                  <a:avLst/>
                  <a:gdLst>
                    <a:gd name="T0" fmla="*/ 0 w 108"/>
                    <a:gd name="T1" fmla="*/ 54 h 102"/>
                    <a:gd name="T2" fmla="*/ 24 w 108"/>
                    <a:gd name="T3" fmla="*/ 72 h 102"/>
                    <a:gd name="T4" fmla="*/ 24 w 108"/>
                    <a:gd name="T5" fmla="*/ 72 h 102"/>
                    <a:gd name="T6" fmla="*/ 24 w 108"/>
                    <a:gd name="T7" fmla="*/ 72 h 102"/>
                    <a:gd name="T8" fmla="*/ 30 w 108"/>
                    <a:gd name="T9" fmla="*/ 72 h 102"/>
                    <a:gd name="T10" fmla="*/ 30 w 108"/>
                    <a:gd name="T11" fmla="*/ 72 h 102"/>
                    <a:gd name="T12" fmla="*/ 30 w 108"/>
                    <a:gd name="T13" fmla="*/ 72 h 102"/>
                    <a:gd name="T14" fmla="*/ 18 w 108"/>
                    <a:gd name="T15" fmla="*/ 60 h 102"/>
                    <a:gd name="T16" fmla="*/ 12 w 108"/>
                    <a:gd name="T17" fmla="*/ 54 h 102"/>
                    <a:gd name="T18" fmla="*/ 18 w 108"/>
                    <a:gd name="T19" fmla="*/ 42 h 102"/>
                    <a:gd name="T20" fmla="*/ 18 w 108"/>
                    <a:gd name="T21" fmla="*/ 42 h 102"/>
                    <a:gd name="T22" fmla="*/ 24 w 108"/>
                    <a:gd name="T23" fmla="*/ 42 h 102"/>
                    <a:gd name="T24" fmla="*/ 36 w 108"/>
                    <a:gd name="T25" fmla="*/ 42 h 102"/>
                    <a:gd name="T26" fmla="*/ 54 w 108"/>
                    <a:gd name="T27" fmla="*/ 48 h 102"/>
                    <a:gd name="T28" fmla="*/ 54 w 108"/>
                    <a:gd name="T29" fmla="*/ 48 h 102"/>
                    <a:gd name="T30" fmla="*/ 60 w 108"/>
                    <a:gd name="T31" fmla="*/ 60 h 102"/>
                    <a:gd name="T32" fmla="*/ 66 w 108"/>
                    <a:gd name="T33" fmla="*/ 72 h 102"/>
                    <a:gd name="T34" fmla="*/ 66 w 108"/>
                    <a:gd name="T35" fmla="*/ 78 h 102"/>
                    <a:gd name="T36" fmla="*/ 66 w 108"/>
                    <a:gd name="T37" fmla="*/ 78 h 102"/>
                    <a:gd name="T38" fmla="*/ 60 w 108"/>
                    <a:gd name="T39" fmla="*/ 84 h 102"/>
                    <a:gd name="T40" fmla="*/ 48 w 108"/>
                    <a:gd name="T41" fmla="*/ 84 h 102"/>
                    <a:gd name="T42" fmla="*/ 36 w 108"/>
                    <a:gd name="T43" fmla="*/ 78 h 102"/>
                    <a:gd name="T44" fmla="*/ 36 w 108"/>
                    <a:gd name="T45" fmla="*/ 78 h 102"/>
                    <a:gd name="T46" fmla="*/ 36 w 108"/>
                    <a:gd name="T47" fmla="*/ 78 h 102"/>
                    <a:gd name="T48" fmla="*/ 36 w 108"/>
                    <a:gd name="T49" fmla="*/ 78 h 102"/>
                    <a:gd name="T50" fmla="*/ 30 w 108"/>
                    <a:gd name="T51" fmla="*/ 78 h 102"/>
                    <a:gd name="T52" fmla="*/ 30 w 108"/>
                    <a:gd name="T53" fmla="*/ 78 h 102"/>
                    <a:gd name="T54" fmla="*/ 66 w 108"/>
                    <a:gd name="T55" fmla="*/ 102 h 102"/>
                    <a:gd name="T56" fmla="*/ 108 w 108"/>
                    <a:gd name="T57" fmla="*/ 42 h 102"/>
                    <a:gd name="T58" fmla="*/ 42 w 108"/>
                    <a:gd name="T59" fmla="*/ 0 h 102"/>
                    <a:gd name="T60" fmla="*/ 0 w 108"/>
                    <a:gd name="T61" fmla="*/ 54 h 10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8"/>
                    <a:gd name="T94" fmla="*/ 0 h 102"/>
                    <a:gd name="T95" fmla="*/ 108 w 108"/>
                    <a:gd name="T96" fmla="*/ 102 h 10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8" h="102">
                      <a:moveTo>
                        <a:pt x="0" y="54"/>
                      </a:moveTo>
                      <a:lnTo>
                        <a:pt x="24" y="72"/>
                      </a:lnTo>
                      <a:lnTo>
                        <a:pt x="30" y="72"/>
                      </a:lnTo>
                      <a:lnTo>
                        <a:pt x="18" y="60"/>
                      </a:lnTo>
                      <a:lnTo>
                        <a:pt x="12" y="54"/>
                      </a:lnTo>
                      <a:lnTo>
                        <a:pt x="18" y="42"/>
                      </a:lnTo>
                      <a:lnTo>
                        <a:pt x="24" y="42"/>
                      </a:lnTo>
                      <a:lnTo>
                        <a:pt x="36" y="42"/>
                      </a:lnTo>
                      <a:lnTo>
                        <a:pt x="54" y="48"/>
                      </a:lnTo>
                      <a:lnTo>
                        <a:pt x="60" y="60"/>
                      </a:lnTo>
                      <a:lnTo>
                        <a:pt x="66" y="72"/>
                      </a:lnTo>
                      <a:lnTo>
                        <a:pt x="66" y="78"/>
                      </a:lnTo>
                      <a:lnTo>
                        <a:pt x="60" y="84"/>
                      </a:lnTo>
                      <a:lnTo>
                        <a:pt x="48" y="84"/>
                      </a:lnTo>
                      <a:lnTo>
                        <a:pt x="36" y="78"/>
                      </a:lnTo>
                      <a:lnTo>
                        <a:pt x="30" y="78"/>
                      </a:lnTo>
                      <a:lnTo>
                        <a:pt x="66" y="102"/>
                      </a:lnTo>
                      <a:lnTo>
                        <a:pt x="108" y="42"/>
                      </a:lnTo>
                      <a:lnTo>
                        <a:pt x="42" y="0"/>
                      </a:lnTo>
                      <a:lnTo>
                        <a:pt x="0" y="54"/>
                      </a:lnTo>
                      <a:close/>
                    </a:path>
                  </a:pathLst>
                </a:custGeom>
                <a:solidFill>
                  <a:srgbClr val="A5A5A5"/>
                </a:solidFill>
                <a:ln w="9525">
                  <a:noFill/>
                  <a:round/>
                  <a:headEnd/>
                  <a:tailEnd/>
                </a:ln>
              </p:spPr>
              <p:txBody>
                <a:bodyPr tIns="91440" bIns="91440"/>
                <a:lstStyle/>
                <a:p>
                  <a:endParaRPr lang="en-US"/>
                </a:p>
              </p:txBody>
            </p:sp>
            <p:sp>
              <p:nvSpPr>
                <p:cNvPr id="12650" name="Freeform 1299"/>
                <p:cNvSpPr>
                  <a:spLocks/>
                </p:cNvSpPr>
                <p:nvPr/>
              </p:nvSpPr>
              <p:spPr bwMode="auto">
                <a:xfrm>
                  <a:off x="2012" y="2279"/>
                  <a:ext cx="18" cy="18"/>
                </a:xfrm>
                <a:custGeom>
                  <a:avLst/>
                  <a:gdLst>
                    <a:gd name="T0" fmla="*/ 18 w 18"/>
                    <a:gd name="T1" fmla="*/ 0 h 18"/>
                    <a:gd name="T2" fmla="*/ 12 w 18"/>
                    <a:gd name="T3" fmla="*/ 12 h 18"/>
                    <a:gd name="T4" fmla="*/ 6 w 18"/>
                    <a:gd name="T5" fmla="*/ 18 h 18"/>
                    <a:gd name="T6" fmla="*/ 0 w 18"/>
                    <a:gd name="T7" fmla="*/ 18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8" y="0"/>
                      </a:moveTo>
                      <a:lnTo>
                        <a:pt x="12" y="12"/>
                      </a:lnTo>
                      <a:lnTo>
                        <a:pt x="6" y="18"/>
                      </a:lnTo>
                      <a:lnTo>
                        <a:pt x="0" y="18"/>
                      </a:lnTo>
                    </a:path>
                  </a:pathLst>
                </a:custGeom>
                <a:noFill/>
                <a:ln w="9525">
                  <a:solidFill>
                    <a:srgbClr val="000000"/>
                  </a:solidFill>
                  <a:round/>
                  <a:headEnd/>
                  <a:tailEnd/>
                </a:ln>
              </p:spPr>
              <p:txBody>
                <a:bodyPr tIns="91440" bIns="91440"/>
                <a:lstStyle/>
                <a:p>
                  <a:endParaRPr lang="en-US"/>
                </a:p>
              </p:txBody>
            </p:sp>
            <p:sp>
              <p:nvSpPr>
                <p:cNvPr id="12651" name="Freeform 1300"/>
                <p:cNvSpPr>
                  <a:spLocks/>
                </p:cNvSpPr>
                <p:nvPr/>
              </p:nvSpPr>
              <p:spPr bwMode="auto">
                <a:xfrm>
                  <a:off x="1994" y="2285"/>
                  <a:ext cx="18" cy="12"/>
                </a:xfrm>
                <a:custGeom>
                  <a:avLst/>
                  <a:gdLst>
                    <a:gd name="T0" fmla="*/ 18 w 18"/>
                    <a:gd name="T1" fmla="*/ 12 h 12"/>
                    <a:gd name="T2" fmla="*/ 12 w 18"/>
                    <a:gd name="T3" fmla="*/ 6 h 12"/>
                    <a:gd name="T4" fmla="*/ 6 w 18"/>
                    <a:gd name="T5" fmla="*/ 0 h 12"/>
                    <a:gd name="T6" fmla="*/ 0 w 18"/>
                    <a:gd name="T7" fmla="*/ 0 h 12"/>
                    <a:gd name="T8" fmla="*/ 0 60000 65536"/>
                    <a:gd name="T9" fmla="*/ 0 60000 65536"/>
                    <a:gd name="T10" fmla="*/ 0 60000 65536"/>
                    <a:gd name="T11" fmla="*/ 0 60000 65536"/>
                    <a:gd name="T12" fmla="*/ 0 w 18"/>
                    <a:gd name="T13" fmla="*/ 0 h 12"/>
                    <a:gd name="T14" fmla="*/ 18 w 18"/>
                    <a:gd name="T15" fmla="*/ 12 h 12"/>
                  </a:gdLst>
                  <a:ahLst/>
                  <a:cxnLst>
                    <a:cxn ang="T8">
                      <a:pos x="T0" y="T1"/>
                    </a:cxn>
                    <a:cxn ang="T9">
                      <a:pos x="T2" y="T3"/>
                    </a:cxn>
                    <a:cxn ang="T10">
                      <a:pos x="T4" y="T5"/>
                    </a:cxn>
                    <a:cxn ang="T11">
                      <a:pos x="T6" y="T7"/>
                    </a:cxn>
                  </a:cxnLst>
                  <a:rect l="T12" t="T13" r="T14" b="T15"/>
                  <a:pathLst>
                    <a:path w="18" h="12">
                      <a:moveTo>
                        <a:pt x="18" y="12"/>
                      </a:moveTo>
                      <a:lnTo>
                        <a:pt x="12" y="6"/>
                      </a:lnTo>
                      <a:lnTo>
                        <a:pt x="6" y="0"/>
                      </a:lnTo>
                      <a:lnTo>
                        <a:pt x="0" y="0"/>
                      </a:lnTo>
                    </a:path>
                  </a:pathLst>
                </a:custGeom>
                <a:noFill/>
                <a:ln w="9525">
                  <a:solidFill>
                    <a:srgbClr val="000000"/>
                  </a:solidFill>
                  <a:round/>
                  <a:headEnd/>
                  <a:tailEnd/>
                </a:ln>
              </p:spPr>
              <p:txBody>
                <a:bodyPr tIns="91440" bIns="91440"/>
                <a:lstStyle/>
                <a:p>
                  <a:endParaRPr lang="en-US"/>
                </a:p>
              </p:txBody>
            </p:sp>
            <p:sp>
              <p:nvSpPr>
                <p:cNvPr id="12652" name="Freeform 1301"/>
                <p:cNvSpPr>
                  <a:spLocks/>
                </p:cNvSpPr>
                <p:nvPr/>
              </p:nvSpPr>
              <p:spPr bwMode="auto">
                <a:xfrm>
                  <a:off x="2570" y="2393"/>
                  <a:ext cx="36" cy="42"/>
                </a:xfrm>
                <a:custGeom>
                  <a:avLst/>
                  <a:gdLst>
                    <a:gd name="T0" fmla="*/ 0 w 36"/>
                    <a:gd name="T1" fmla="*/ 12 h 42"/>
                    <a:gd name="T2" fmla="*/ 30 w 36"/>
                    <a:gd name="T3" fmla="*/ 42 h 42"/>
                    <a:gd name="T4" fmla="*/ 36 w 36"/>
                    <a:gd name="T5" fmla="*/ 0 h 42"/>
                    <a:gd name="T6" fmla="*/ 24 w 36"/>
                    <a:gd name="T7" fmla="*/ 18 h 42"/>
                    <a:gd name="T8" fmla="*/ 0 w 36"/>
                    <a:gd name="T9" fmla="*/ 12 h 42"/>
                    <a:gd name="T10" fmla="*/ 0 60000 65536"/>
                    <a:gd name="T11" fmla="*/ 0 60000 65536"/>
                    <a:gd name="T12" fmla="*/ 0 60000 65536"/>
                    <a:gd name="T13" fmla="*/ 0 60000 65536"/>
                    <a:gd name="T14" fmla="*/ 0 60000 65536"/>
                    <a:gd name="T15" fmla="*/ 0 w 36"/>
                    <a:gd name="T16" fmla="*/ 0 h 42"/>
                    <a:gd name="T17" fmla="*/ 36 w 36"/>
                    <a:gd name="T18" fmla="*/ 42 h 42"/>
                  </a:gdLst>
                  <a:ahLst/>
                  <a:cxnLst>
                    <a:cxn ang="T10">
                      <a:pos x="T0" y="T1"/>
                    </a:cxn>
                    <a:cxn ang="T11">
                      <a:pos x="T2" y="T3"/>
                    </a:cxn>
                    <a:cxn ang="T12">
                      <a:pos x="T4" y="T5"/>
                    </a:cxn>
                    <a:cxn ang="T13">
                      <a:pos x="T6" y="T7"/>
                    </a:cxn>
                    <a:cxn ang="T14">
                      <a:pos x="T8" y="T9"/>
                    </a:cxn>
                  </a:cxnLst>
                  <a:rect l="T15" t="T16" r="T17" b="T18"/>
                  <a:pathLst>
                    <a:path w="36" h="42">
                      <a:moveTo>
                        <a:pt x="0" y="12"/>
                      </a:moveTo>
                      <a:lnTo>
                        <a:pt x="30" y="42"/>
                      </a:lnTo>
                      <a:lnTo>
                        <a:pt x="36" y="0"/>
                      </a:lnTo>
                      <a:lnTo>
                        <a:pt x="24" y="18"/>
                      </a:lnTo>
                      <a:lnTo>
                        <a:pt x="0" y="12"/>
                      </a:lnTo>
                      <a:close/>
                    </a:path>
                  </a:pathLst>
                </a:custGeom>
                <a:solidFill>
                  <a:srgbClr val="FFFFFF"/>
                </a:solidFill>
                <a:ln w="9525">
                  <a:noFill/>
                  <a:round/>
                  <a:headEnd/>
                  <a:tailEnd/>
                </a:ln>
              </p:spPr>
              <p:txBody>
                <a:bodyPr tIns="91440" bIns="91440"/>
                <a:lstStyle/>
                <a:p>
                  <a:endParaRPr lang="en-US"/>
                </a:p>
              </p:txBody>
            </p:sp>
            <p:sp>
              <p:nvSpPr>
                <p:cNvPr id="12653" name="Freeform 1302"/>
                <p:cNvSpPr>
                  <a:spLocks/>
                </p:cNvSpPr>
                <p:nvPr/>
              </p:nvSpPr>
              <p:spPr bwMode="auto">
                <a:xfrm>
                  <a:off x="3068" y="2675"/>
                  <a:ext cx="30" cy="36"/>
                </a:xfrm>
                <a:custGeom>
                  <a:avLst/>
                  <a:gdLst>
                    <a:gd name="T0" fmla="*/ 30 w 30"/>
                    <a:gd name="T1" fmla="*/ 36 h 36"/>
                    <a:gd name="T2" fmla="*/ 24 w 30"/>
                    <a:gd name="T3" fmla="*/ 0 h 36"/>
                    <a:gd name="T4" fmla="*/ 0 w 30"/>
                    <a:gd name="T5" fmla="*/ 30 h 36"/>
                    <a:gd name="T6" fmla="*/ 18 w 30"/>
                    <a:gd name="T7" fmla="*/ 24 h 36"/>
                    <a:gd name="T8" fmla="*/ 30 w 30"/>
                    <a:gd name="T9" fmla="*/ 36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30" y="36"/>
                      </a:moveTo>
                      <a:lnTo>
                        <a:pt x="24" y="0"/>
                      </a:lnTo>
                      <a:lnTo>
                        <a:pt x="0" y="30"/>
                      </a:lnTo>
                      <a:lnTo>
                        <a:pt x="18" y="24"/>
                      </a:lnTo>
                      <a:lnTo>
                        <a:pt x="30" y="36"/>
                      </a:lnTo>
                      <a:close/>
                    </a:path>
                  </a:pathLst>
                </a:custGeom>
                <a:solidFill>
                  <a:srgbClr val="FFFFFF"/>
                </a:solidFill>
                <a:ln w="9525">
                  <a:noFill/>
                  <a:round/>
                  <a:headEnd/>
                  <a:tailEnd/>
                </a:ln>
              </p:spPr>
              <p:txBody>
                <a:bodyPr tIns="91440" bIns="91440"/>
                <a:lstStyle/>
                <a:p>
                  <a:endParaRPr lang="en-US"/>
                </a:p>
              </p:txBody>
            </p:sp>
            <p:sp>
              <p:nvSpPr>
                <p:cNvPr id="12654" name="Freeform 1303"/>
                <p:cNvSpPr>
                  <a:spLocks/>
                </p:cNvSpPr>
                <p:nvPr/>
              </p:nvSpPr>
              <p:spPr bwMode="auto">
                <a:xfrm>
                  <a:off x="3026" y="1733"/>
                  <a:ext cx="42" cy="36"/>
                </a:xfrm>
                <a:custGeom>
                  <a:avLst/>
                  <a:gdLst>
                    <a:gd name="T0" fmla="*/ 12 w 42"/>
                    <a:gd name="T1" fmla="*/ 36 h 36"/>
                    <a:gd name="T2" fmla="*/ 42 w 42"/>
                    <a:gd name="T3" fmla="*/ 6 h 36"/>
                    <a:gd name="T4" fmla="*/ 0 w 42"/>
                    <a:gd name="T5" fmla="*/ 0 h 36"/>
                    <a:gd name="T6" fmla="*/ 18 w 42"/>
                    <a:gd name="T7" fmla="*/ 12 h 36"/>
                    <a:gd name="T8" fmla="*/ 12 w 42"/>
                    <a:gd name="T9" fmla="*/ 36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12" y="36"/>
                      </a:moveTo>
                      <a:lnTo>
                        <a:pt x="42" y="6"/>
                      </a:lnTo>
                      <a:lnTo>
                        <a:pt x="0" y="0"/>
                      </a:lnTo>
                      <a:lnTo>
                        <a:pt x="18" y="12"/>
                      </a:lnTo>
                      <a:lnTo>
                        <a:pt x="12" y="36"/>
                      </a:lnTo>
                      <a:close/>
                    </a:path>
                  </a:pathLst>
                </a:custGeom>
                <a:solidFill>
                  <a:srgbClr val="FFFFFF"/>
                </a:solidFill>
                <a:ln w="9525">
                  <a:noFill/>
                  <a:round/>
                  <a:headEnd/>
                  <a:tailEnd/>
                </a:ln>
              </p:spPr>
              <p:txBody>
                <a:bodyPr tIns="91440" bIns="91440"/>
                <a:lstStyle/>
                <a:p>
                  <a:endParaRPr lang="en-US"/>
                </a:p>
              </p:txBody>
            </p:sp>
            <p:sp>
              <p:nvSpPr>
                <p:cNvPr id="12655" name="Freeform 1304"/>
                <p:cNvSpPr>
                  <a:spLocks/>
                </p:cNvSpPr>
                <p:nvPr/>
              </p:nvSpPr>
              <p:spPr bwMode="auto">
                <a:xfrm>
                  <a:off x="2420" y="2249"/>
                  <a:ext cx="174" cy="162"/>
                </a:xfrm>
                <a:custGeom>
                  <a:avLst/>
                  <a:gdLst>
                    <a:gd name="T0" fmla="*/ 0 w 174"/>
                    <a:gd name="T1" fmla="*/ 0 h 162"/>
                    <a:gd name="T2" fmla="*/ 36 w 174"/>
                    <a:gd name="T3" fmla="*/ 12 h 162"/>
                    <a:gd name="T4" fmla="*/ 108 w 174"/>
                    <a:gd name="T5" fmla="*/ 66 h 162"/>
                    <a:gd name="T6" fmla="*/ 174 w 174"/>
                    <a:gd name="T7" fmla="*/ 162 h 162"/>
                    <a:gd name="T8" fmla="*/ 0 60000 65536"/>
                    <a:gd name="T9" fmla="*/ 0 60000 65536"/>
                    <a:gd name="T10" fmla="*/ 0 60000 65536"/>
                    <a:gd name="T11" fmla="*/ 0 60000 65536"/>
                    <a:gd name="T12" fmla="*/ 0 w 174"/>
                    <a:gd name="T13" fmla="*/ 0 h 162"/>
                    <a:gd name="T14" fmla="*/ 174 w 174"/>
                    <a:gd name="T15" fmla="*/ 162 h 162"/>
                  </a:gdLst>
                  <a:ahLst/>
                  <a:cxnLst>
                    <a:cxn ang="T8">
                      <a:pos x="T0" y="T1"/>
                    </a:cxn>
                    <a:cxn ang="T9">
                      <a:pos x="T2" y="T3"/>
                    </a:cxn>
                    <a:cxn ang="T10">
                      <a:pos x="T4" y="T5"/>
                    </a:cxn>
                    <a:cxn ang="T11">
                      <a:pos x="T6" y="T7"/>
                    </a:cxn>
                  </a:cxnLst>
                  <a:rect l="T12" t="T13" r="T14" b="T15"/>
                  <a:pathLst>
                    <a:path w="174" h="162">
                      <a:moveTo>
                        <a:pt x="0" y="0"/>
                      </a:moveTo>
                      <a:lnTo>
                        <a:pt x="36" y="12"/>
                      </a:lnTo>
                      <a:lnTo>
                        <a:pt x="108" y="66"/>
                      </a:lnTo>
                      <a:lnTo>
                        <a:pt x="174" y="162"/>
                      </a:lnTo>
                    </a:path>
                  </a:pathLst>
                </a:custGeom>
                <a:noFill/>
                <a:ln w="9525">
                  <a:solidFill>
                    <a:srgbClr val="FFFFFF"/>
                  </a:solidFill>
                  <a:round/>
                  <a:headEnd/>
                  <a:tailEnd/>
                </a:ln>
              </p:spPr>
              <p:txBody>
                <a:bodyPr tIns="91440" bIns="91440"/>
                <a:lstStyle/>
                <a:p>
                  <a:endParaRPr lang="en-US"/>
                </a:p>
              </p:txBody>
            </p:sp>
            <p:sp>
              <p:nvSpPr>
                <p:cNvPr id="12656" name="Freeform 1305"/>
                <p:cNvSpPr>
                  <a:spLocks/>
                </p:cNvSpPr>
                <p:nvPr/>
              </p:nvSpPr>
              <p:spPr bwMode="auto">
                <a:xfrm>
                  <a:off x="2876" y="2777"/>
                  <a:ext cx="126" cy="30"/>
                </a:xfrm>
                <a:custGeom>
                  <a:avLst/>
                  <a:gdLst>
                    <a:gd name="T0" fmla="*/ 0 w 126"/>
                    <a:gd name="T1" fmla="*/ 0 h 30"/>
                    <a:gd name="T2" fmla="*/ 18 w 126"/>
                    <a:gd name="T3" fmla="*/ 12 h 30"/>
                    <a:gd name="T4" fmla="*/ 60 w 126"/>
                    <a:gd name="T5" fmla="*/ 30 h 30"/>
                    <a:gd name="T6" fmla="*/ 126 w 126"/>
                    <a:gd name="T7" fmla="*/ 30 h 30"/>
                    <a:gd name="T8" fmla="*/ 0 60000 65536"/>
                    <a:gd name="T9" fmla="*/ 0 60000 65536"/>
                    <a:gd name="T10" fmla="*/ 0 60000 65536"/>
                    <a:gd name="T11" fmla="*/ 0 60000 65536"/>
                    <a:gd name="T12" fmla="*/ 0 w 126"/>
                    <a:gd name="T13" fmla="*/ 0 h 30"/>
                    <a:gd name="T14" fmla="*/ 126 w 126"/>
                    <a:gd name="T15" fmla="*/ 30 h 30"/>
                  </a:gdLst>
                  <a:ahLst/>
                  <a:cxnLst>
                    <a:cxn ang="T8">
                      <a:pos x="T0" y="T1"/>
                    </a:cxn>
                    <a:cxn ang="T9">
                      <a:pos x="T2" y="T3"/>
                    </a:cxn>
                    <a:cxn ang="T10">
                      <a:pos x="T4" y="T5"/>
                    </a:cxn>
                    <a:cxn ang="T11">
                      <a:pos x="T6" y="T7"/>
                    </a:cxn>
                  </a:cxnLst>
                  <a:rect l="T12" t="T13" r="T14" b="T15"/>
                  <a:pathLst>
                    <a:path w="126" h="30">
                      <a:moveTo>
                        <a:pt x="0" y="0"/>
                      </a:moveTo>
                      <a:lnTo>
                        <a:pt x="18" y="12"/>
                      </a:lnTo>
                      <a:lnTo>
                        <a:pt x="60" y="30"/>
                      </a:lnTo>
                      <a:lnTo>
                        <a:pt x="126" y="30"/>
                      </a:lnTo>
                    </a:path>
                  </a:pathLst>
                </a:custGeom>
                <a:noFill/>
                <a:ln w="9525">
                  <a:solidFill>
                    <a:srgbClr val="FFFFFF"/>
                  </a:solidFill>
                  <a:round/>
                  <a:headEnd/>
                  <a:tailEnd/>
                </a:ln>
              </p:spPr>
              <p:txBody>
                <a:bodyPr tIns="91440" bIns="91440"/>
                <a:lstStyle/>
                <a:p>
                  <a:endParaRPr lang="en-US"/>
                </a:p>
              </p:txBody>
            </p:sp>
            <p:sp>
              <p:nvSpPr>
                <p:cNvPr id="12657" name="Freeform 1306"/>
                <p:cNvSpPr>
                  <a:spLocks/>
                </p:cNvSpPr>
                <p:nvPr/>
              </p:nvSpPr>
              <p:spPr bwMode="auto">
                <a:xfrm>
                  <a:off x="3002" y="2741"/>
                  <a:ext cx="60" cy="66"/>
                </a:xfrm>
                <a:custGeom>
                  <a:avLst/>
                  <a:gdLst>
                    <a:gd name="T0" fmla="*/ 0 w 60"/>
                    <a:gd name="T1" fmla="*/ 66 h 66"/>
                    <a:gd name="T2" fmla="*/ 30 w 60"/>
                    <a:gd name="T3" fmla="*/ 48 h 66"/>
                    <a:gd name="T4" fmla="*/ 48 w 60"/>
                    <a:gd name="T5" fmla="*/ 24 h 66"/>
                    <a:gd name="T6" fmla="*/ 60 w 60"/>
                    <a:gd name="T7" fmla="*/ 0 h 66"/>
                    <a:gd name="T8" fmla="*/ 0 60000 65536"/>
                    <a:gd name="T9" fmla="*/ 0 60000 65536"/>
                    <a:gd name="T10" fmla="*/ 0 60000 65536"/>
                    <a:gd name="T11" fmla="*/ 0 60000 65536"/>
                    <a:gd name="T12" fmla="*/ 0 w 60"/>
                    <a:gd name="T13" fmla="*/ 0 h 66"/>
                    <a:gd name="T14" fmla="*/ 60 w 60"/>
                    <a:gd name="T15" fmla="*/ 66 h 66"/>
                  </a:gdLst>
                  <a:ahLst/>
                  <a:cxnLst>
                    <a:cxn ang="T8">
                      <a:pos x="T0" y="T1"/>
                    </a:cxn>
                    <a:cxn ang="T9">
                      <a:pos x="T2" y="T3"/>
                    </a:cxn>
                    <a:cxn ang="T10">
                      <a:pos x="T4" y="T5"/>
                    </a:cxn>
                    <a:cxn ang="T11">
                      <a:pos x="T6" y="T7"/>
                    </a:cxn>
                  </a:cxnLst>
                  <a:rect l="T12" t="T13" r="T14" b="T15"/>
                  <a:pathLst>
                    <a:path w="60" h="66">
                      <a:moveTo>
                        <a:pt x="0" y="66"/>
                      </a:moveTo>
                      <a:lnTo>
                        <a:pt x="30" y="48"/>
                      </a:lnTo>
                      <a:lnTo>
                        <a:pt x="48" y="24"/>
                      </a:lnTo>
                      <a:lnTo>
                        <a:pt x="60" y="0"/>
                      </a:lnTo>
                    </a:path>
                  </a:pathLst>
                </a:custGeom>
                <a:noFill/>
                <a:ln w="9525">
                  <a:solidFill>
                    <a:srgbClr val="FFFFFF"/>
                  </a:solidFill>
                  <a:round/>
                  <a:headEnd/>
                  <a:tailEnd/>
                </a:ln>
              </p:spPr>
              <p:txBody>
                <a:bodyPr tIns="91440" bIns="91440"/>
                <a:lstStyle/>
                <a:p>
                  <a:endParaRPr lang="en-US"/>
                </a:p>
              </p:txBody>
            </p:sp>
            <p:sp>
              <p:nvSpPr>
                <p:cNvPr id="12658" name="Freeform 1307"/>
                <p:cNvSpPr>
                  <a:spLocks/>
                </p:cNvSpPr>
                <p:nvPr/>
              </p:nvSpPr>
              <p:spPr bwMode="auto">
                <a:xfrm>
                  <a:off x="3062" y="2687"/>
                  <a:ext cx="24" cy="54"/>
                </a:xfrm>
                <a:custGeom>
                  <a:avLst/>
                  <a:gdLst>
                    <a:gd name="T0" fmla="*/ 0 w 24"/>
                    <a:gd name="T1" fmla="*/ 54 h 54"/>
                    <a:gd name="T2" fmla="*/ 12 w 24"/>
                    <a:gd name="T3" fmla="*/ 30 h 54"/>
                    <a:gd name="T4" fmla="*/ 24 w 24"/>
                    <a:gd name="T5" fmla="*/ 12 h 54"/>
                    <a:gd name="T6" fmla="*/ 24 w 24"/>
                    <a:gd name="T7" fmla="*/ 0 h 54"/>
                    <a:gd name="T8" fmla="*/ 0 60000 65536"/>
                    <a:gd name="T9" fmla="*/ 0 60000 65536"/>
                    <a:gd name="T10" fmla="*/ 0 60000 65536"/>
                    <a:gd name="T11" fmla="*/ 0 60000 65536"/>
                    <a:gd name="T12" fmla="*/ 0 w 24"/>
                    <a:gd name="T13" fmla="*/ 0 h 54"/>
                    <a:gd name="T14" fmla="*/ 24 w 24"/>
                    <a:gd name="T15" fmla="*/ 54 h 54"/>
                  </a:gdLst>
                  <a:ahLst/>
                  <a:cxnLst>
                    <a:cxn ang="T8">
                      <a:pos x="T0" y="T1"/>
                    </a:cxn>
                    <a:cxn ang="T9">
                      <a:pos x="T2" y="T3"/>
                    </a:cxn>
                    <a:cxn ang="T10">
                      <a:pos x="T4" y="T5"/>
                    </a:cxn>
                    <a:cxn ang="T11">
                      <a:pos x="T6" y="T7"/>
                    </a:cxn>
                  </a:cxnLst>
                  <a:rect l="T12" t="T13" r="T14" b="T15"/>
                  <a:pathLst>
                    <a:path w="24" h="54">
                      <a:moveTo>
                        <a:pt x="0" y="54"/>
                      </a:moveTo>
                      <a:lnTo>
                        <a:pt x="12" y="30"/>
                      </a:lnTo>
                      <a:lnTo>
                        <a:pt x="24" y="12"/>
                      </a:lnTo>
                      <a:lnTo>
                        <a:pt x="24" y="0"/>
                      </a:lnTo>
                    </a:path>
                  </a:pathLst>
                </a:custGeom>
                <a:noFill/>
                <a:ln w="9525">
                  <a:solidFill>
                    <a:srgbClr val="FFFFFF"/>
                  </a:solidFill>
                  <a:round/>
                  <a:headEnd/>
                  <a:tailEnd/>
                </a:ln>
              </p:spPr>
              <p:txBody>
                <a:bodyPr tIns="91440" bIns="91440"/>
                <a:lstStyle/>
                <a:p>
                  <a:endParaRPr lang="en-US"/>
                </a:p>
              </p:txBody>
            </p:sp>
            <p:sp>
              <p:nvSpPr>
                <p:cNvPr id="12659" name="Freeform 1308"/>
                <p:cNvSpPr>
                  <a:spLocks/>
                </p:cNvSpPr>
                <p:nvPr/>
              </p:nvSpPr>
              <p:spPr bwMode="auto">
                <a:xfrm>
                  <a:off x="3074" y="2333"/>
                  <a:ext cx="24" cy="66"/>
                </a:xfrm>
                <a:custGeom>
                  <a:avLst/>
                  <a:gdLst>
                    <a:gd name="T0" fmla="*/ 24 w 24"/>
                    <a:gd name="T1" fmla="*/ 66 h 66"/>
                    <a:gd name="T2" fmla="*/ 18 w 24"/>
                    <a:gd name="T3" fmla="*/ 54 h 66"/>
                    <a:gd name="T4" fmla="*/ 12 w 24"/>
                    <a:gd name="T5" fmla="*/ 30 h 66"/>
                    <a:gd name="T6" fmla="*/ 0 w 24"/>
                    <a:gd name="T7" fmla="*/ 0 h 66"/>
                    <a:gd name="T8" fmla="*/ 0 60000 65536"/>
                    <a:gd name="T9" fmla="*/ 0 60000 65536"/>
                    <a:gd name="T10" fmla="*/ 0 60000 65536"/>
                    <a:gd name="T11" fmla="*/ 0 60000 65536"/>
                    <a:gd name="T12" fmla="*/ 0 w 24"/>
                    <a:gd name="T13" fmla="*/ 0 h 66"/>
                    <a:gd name="T14" fmla="*/ 24 w 24"/>
                    <a:gd name="T15" fmla="*/ 66 h 66"/>
                  </a:gdLst>
                  <a:ahLst/>
                  <a:cxnLst>
                    <a:cxn ang="T8">
                      <a:pos x="T0" y="T1"/>
                    </a:cxn>
                    <a:cxn ang="T9">
                      <a:pos x="T2" y="T3"/>
                    </a:cxn>
                    <a:cxn ang="T10">
                      <a:pos x="T4" y="T5"/>
                    </a:cxn>
                    <a:cxn ang="T11">
                      <a:pos x="T6" y="T7"/>
                    </a:cxn>
                  </a:cxnLst>
                  <a:rect l="T12" t="T13" r="T14" b="T15"/>
                  <a:pathLst>
                    <a:path w="24" h="66">
                      <a:moveTo>
                        <a:pt x="24" y="66"/>
                      </a:moveTo>
                      <a:lnTo>
                        <a:pt x="18" y="54"/>
                      </a:lnTo>
                      <a:lnTo>
                        <a:pt x="12" y="30"/>
                      </a:lnTo>
                      <a:lnTo>
                        <a:pt x="0" y="0"/>
                      </a:lnTo>
                    </a:path>
                  </a:pathLst>
                </a:custGeom>
                <a:noFill/>
                <a:ln w="9525">
                  <a:solidFill>
                    <a:srgbClr val="FFFFFF"/>
                  </a:solidFill>
                  <a:round/>
                  <a:headEnd/>
                  <a:tailEnd/>
                </a:ln>
              </p:spPr>
              <p:txBody>
                <a:bodyPr tIns="91440" bIns="91440"/>
                <a:lstStyle/>
                <a:p>
                  <a:endParaRPr lang="en-US"/>
                </a:p>
              </p:txBody>
            </p:sp>
            <p:sp>
              <p:nvSpPr>
                <p:cNvPr id="12660" name="Freeform 1309"/>
                <p:cNvSpPr>
                  <a:spLocks/>
                </p:cNvSpPr>
                <p:nvPr/>
              </p:nvSpPr>
              <p:spPr bwMode="auto">
                <a:xfrm>
                  <a:off x="2990" y="2237"/>
                  <a:ext cx="84" cy="96"/>
                </a:xfrm>
                <a:custGeom>
                  <a:avLst/>
                  <a:gdLst>
                    <a:gd name="T0" fmla="*/ 84 w 84"/>
                    <a:gd name="T1" fmla="*/ 96 h 96"/>
                    <a:gd name="T2" fmla="*/ 54 w 84"/>
                    <a:gd name="T3" fmla="*/ 60 h 96"/>
                    <a:gd name="T4" fmla="*/ 18 w 84"/>
                    <a:gd name="T5" fmla="*/ 18 h 96"/>
                    <a:gd name="T6" fmla="*/ 0 w 84"/>
                    <a:gd name="T7" fmla="*/ 0 h 96"/>
                    <a:gd name="T8" fmla="*/ 0 60000 65536"/>
                    <a:gd name="T9" fmla="*/ 0 60000 65536"/>
                    <a:gd name="T10" fmla="*/ 0 60000 65536"/>
                    <a:gd name="T11" fmla="*/ 0 60000 65536"/>
                    <a:gd name="T12" fmla="*/ 0 w 84"/>
                    <a:gd name="T13" fmla="*/ 0 h 96"/>
                    <a:gd name="T14" fmla="*/ 84 w 84"/>
                    <a:gd name="T15" fmla="*/ 96 h 96"/>
                  </a:gdLst>
                  <a:ahLst/>
                  <a:cxnLst>
                    <a:cxn ang="T8">
                      <a:pos x="T0" y="T1"/>
                    </a:cxn>
                    <a:cxn ang="T9">
                      <a:pos x="T2" y="T3"/>
                    </a:cxn>
                    <a:cxn ang="T10">
                      <a:pos x="T4" y="T5"/>
                    </a:cxn>
                    <a:cxn ang="T11">
                      <a:pos x="T6" y="T7"/>
                    </a:cxn>
                  </a:cxnLst>
                  <a:rect l="T12" t="T13" r="T14" b="T15"/>
                  <a:pathLst>
                    <a:path w="84" h="96">
                      <a:moveTo>
                        <a:pt x="84" y="96"/>
                      </a:moveTo>
                      <a:lnTo>
                        <a:pt x="54" y="60"/>
                      </a:lnTo>
                      <a:lnTo>
                        <a:pt x="18" y="18"/>
                      </a:lnTo>
                      <a:lnTo>
                        <a:pt x="0" y="0"/>
                      </a:lnTo>
                    </a:path>
                  </a:pathLst>
                </a:custGeom>
                <a:noFill/>
                <a:ln w="9525">
                  <a:solidFill>
                    <a:srgbClr val="FFFFFF"/>
                  </a:solidFill>
                  <a:round/>
                  <a:headEnd/>
                  <a:tailEnd/>
                </a:ln>
              </p:spPr>
              <p:txBody>
                <a:bodyPr tIns="91440" bIns="91440"/>
                <a:lstStyle/>
                <a:p>
                  <a:endParaRPr lang="en-US"/>
                </a:p>
              </p:txBody>
            </p:sp>
            <p:sp>
              <p:nvSpPr>
                <p:cNvPr id="12661" name="Freeform 1310"/>
                <p:cNvSpPr>
                  <a:spLocks/>
                </p:cNvSpPr>
                <p:nvPr/>
              </p:nvSpPr>
              <p:spPr bwMode="auto">
                <a:xfrm>
                  <a:off x="2876" y="1835"/>
                  <a:ext cx="30" cy="138"/>
                </a:xfrm>
                <a:custGeom>
                  <a:avLst/>
                  <a:gdLst>
                    <a:gd name="T0" fmla="*/ 0 w 30"/>
                    <a:gd name="T1" fmla="*/ 138 h 138"/>
                    <a:gd name="T2" fmla="*/ 0 w 30"/>
                    <a:gd name="T3" fmla="*/ 96 h 138"/>
                    <a:gd name="T4" fmla="*/ 12 w 30"/>
                    <a:gd name="T5" fmla="*/ 42 h 138"/>
                    <a:gd name="T6" fmla="*/ 30 w 30"/>
                    <a:gd name="T7" fmla="*/ 0 h 138"/>
                    <a:gd name="T8" fmla="*/ 0 60000 65536"/>
                    <a:gd name="T9" fmla="*/ 0 60000 65536"/>
                    <a:gd name="T10" fmla="*/ 0 60000 65536"/>
                    <a:gd name="T11" fmla="*/ 0 60000 65536"/>
                    <a:gd name="T12" fmla="*/ 0 w 30"/>
                    <a:gd name="T13" fmla="*/ 0 h 138"/>
                    <a:gd name="T14" fmla="*/ 30 w 30"/>
                    <a:gd name="T15" fmla="*/ 138 h 138"/>
                  </a:gdLst>
                  <a:ahLst/>
                  <a:cxnLst>
                    <a:cxn ang="T8">
                      <a:pos x="T0" y="T1"/>
                    </a:cxn>
                    <a:cxn ang="T9">
                      <a:pos x="T2" y="T3"/>
                    </a:cxn>
                    <a:cxn ang="T10">
                      <a:pos x="T4" y="T5"/>
                    </a:cxn>
                    <a:cxn ang="T11">
                      <a:pos x="T6" y="T7"/>
                    </a:cxn>
                  </a:cxnLst>
                  <a:rect l="T12" t="T13" r="T14" b="T15"/>
                  <a:pathLst>
                    <a:path w="30" h="138">
                      <a:moveTo>
                        <a:pt x="0" y="138"/>
                      </a:moveTo>
                      <a:lnTo>
                        <a:pt x="0" y="96"/>
                      </a:lnTo>
                      <a:lnTo>
                        <a:pt x="12" y="42"/>
                      </a:lnTo>
                      <a:lnTo>
                        <a:pt x="30" y="0"/>
                      </a:lnTo>
                    </a:path>
                  </a:pathLst>
                </a:custGeom>
                <a:noFill/>
                <a:ln w="9525">
                  <a:solidFill>
                    <a:srgbClr val="FFFFFF"/>
                  </a:solidFill>
                  <a:round/>
                  <a:headEnd/>
                  <a:tailEnd/>
                </a:ln>
              </p:spPr>
              <p:txBody>
                <a:bodyPr tIns="91440" bIns="91440"/>
                <a:lstStyle/>
                <a:p>
                  <a:endParaRPr lang="en-US"/>
                </a:p>
              </p:txBody>
            </p:sp>
            <p:sp>
              <p:nvSpPr>
                <p:cNvPr id="12662" name="Freeform 1311"/>
                <p:cNvSpPr>
                  <a:spLocks/>
                </p:cNvSpPr>
                <p:nvPr/>
              </p:nvSpPr>
              <p:spPr bwMode="auto">
                <a:xfrm>
                  <a:off x="2906" y="1775"/>
                  <a:ext cx="72" cy="60"/>
                </a:xfrm>
                <a:custGeom>
                  <a:avLst/>
                  <a:gdLst>
                    <a:gd name="T0" fmla="*/ 0 w 72"/>
                    <a:gd name="T1" fmla="*/ 60 h 60"/>
                    <a:gd name="T2" fmla="*/ 30 w 72"/>
                    <a:gd name="T3" fmla="*/ 30 h 60"/>
                    <a:gd name="T4" fmla="*/ 54 w 72"/>
                    <a:gd name="T5" fmla="*/ 12 h 60"/>
                    <a:gd name="T6" fmla="*/ 72 w 72"/>
                    <a:gd name="T7" fmla="*/ 0 h 60"/>
                    <a:gd name="T8" fmla="*/ 0 60000 65536"/>
                    <a:gd name="T9" fmla="*/ 0 60000 65536"/>
                    <a:gd name="T10" fmla="*/ 0 60000 65536"/>
                    <a:gd name="T11" fmla="*/ 0 60000 65536"/>
                    <a:gd name="T12" fmla="*/ 0 w 72"/>
                    <a:gd name="T13" fmla="*/ 0 h 60"/>
                    <a:gd name="T14" fmla="*/ 72 w 72"/>
                    <a:gd name="T15" fmla="*/ 60 h 60"/>
                  </a:gdLst>
                  <a:ahLst/>
                  <a:cxnLst>
                    <a:cxn ang="T8">
                      <a:pos x="T0" y="T1"/>
                    </a:cxn>
                    <a:cxn ang="T9">
                      <a:pos x="T2" y="T3"/>
                    </a:cxn>
                    <a:cxn ang="T10">
                      <a:pos x="T4" y="T5"/>
                    </a:cxn>
                    <a:cxn ang="T11">
                      <a:pos x="T6" y="T7"/>
                    </a:cxn>
                  </a:cxnLst>
                  <a:rect l="T12" t="T13" r="T14" b="T15"/>
                  <a:pathLst>
                    <a:path w="72" h="60">
                      <a:moveTo>
                        <a:pt x="0" y="60"/>
                      </a:moveTo>
                      <a:lnTo>
                        <a:pt x="30" y="30"/>
                      </a:lnTo>
                      <a:lnTo>
                        <a:pt x="54" y="12"/>
                      </a:lnTo>
                      <a:lnTo>
                        <a:pt x="72" y="0"/>
                      </a:lnTo>
                    </a:path>
                  </a:pathLst>
                </a:custGeom>
                <a:noFill/>
                <a:ln w="9525">
                  <a:solidFill>
                    <a:srgbClr val="FFFFFF"/>
                  </a:solidFill>
                  <a:round/>
                  <a:headEnd/>
                  <a:tailEnd/>
                </a:ln>
              </p:spPr>
              <p:txBody>
                <a:bodyPr tIns="91440" bIns="91440"/>
                <a:lstStyle/>
                <a:p>
                  <a:endParaRPr lang="en-US"/>
                </a:p>
              </p:txBody>
            </p:sp>
            <p:sp>
              <p:nvSpPr>
                <p:cNvPr id="12663" name="Freeform 1312"/>
                <p:cNvSpPr>
                  <a:spLocks/>
                </p:cNvSpPr>
                <p:nvPr/>
              </p:nvSpPr>
              <p:spPr bwMode="auto">
                <a:xfrm>
                  <a:off x="2978" y="1739"/>
                  <a:ext cx="84" cy="36"/>
                </a:xfrm>
                <a:custGeom>
                  <a:avLst/>
                  <a:gdLst>
                    <a:gd name="T0" fmla="*/ 0 w 84"/>
                    <a:gd name="T1" fmla="*/ 36 h 36"/>
                    <a:gd name="T2" fmla="*/ 30 w 84"/>
                    <a:gd name="T3" fmla="*/ 24 h 36"/>
                    <a:gd name="T4" fmla="*/ 72 w 84"/>
                    <a:gd name="T5" fmla="*/ 6 h 36"/>
                    <a:gd name="T6" fmla="*/ 84 w 84"/>
                    <a:gd name="T7" fmla="*/ 0 h 36"/>
                    <a:gd name="T8" fmla="*/ 0 60000 65536"/>
                    <a:gd name="T9" fmla="*/ 0 60000 65536"/>
                    <a:gd name="T10" fmla="*/ 0 60000 65536"/>
                    <a:gd name="T11" fmla="*/ 0 60000 65536"/>
                    <a:gd name="T12" fmla="*/ 0 w 84"/>
                    <a:gd name="T13" fmla="*/ 0 h 36"/>
                    <a:gd name="T14" fmla="*/ 84 w 84"/>
                    <a:gd name="T15" fmla="*/ 36 h 36"/>
                  </a:gdLst>
                  <a:ahLst/>
                  <a:cxnLst>
                    <a:cxn ang="T8">
                      <a:pos x="T0" y="T1"/>
                    </a:cxn>
                    <a:cxn ang="T9">
                      <a:pos x="T2" y="T3"/>
                    </a:cxn>
                    <a:cxn ang="T10">
                      <a:pos x="T4" y="T5"/>
                    </a:cxn>
                    <a:cxn ang="T11">
                      <a:pos x="T6" y="T7"/>
                    </a:cxn>
                  </a:cxnLst>
                  <a:rect l="T12" t="T13" r="T14" b="T15"/>
                  <a:pathLst>
                    <a:path w="84" h="36">
                      <a:moveTo>
                        <a:pt x="0" y="36"/>
                      </a:moveTo>
                      <a:lnTo>
                        <a:pt x="30" y="24"/>
                      </a:lnTo>
                      <a:lnTo>
                        <a:pt x="72" y="6"/>
                      </a:lnTo>
                      <a:lnTo>
                        <a:pt x="84" y="0"/>
                      </a:lnTo>
                    </a:path>
                  </a:pathLst>
                </a:custGeom>
                <a:noFill/>
                <a:ln w="9525">
                  <a:solidFill>
                    <a:srgbClr val="FFFFFF"/>
                  </a:solidFill>
                  <a:round/>
                  <a:headEnd/>
                  <a:tailEnd/>
                </a:ln>
              </p:spPr>
              <p:txBody>
                <a:bodyPr tIns="91440" bIns="91440"/>
                <a:lstStyle/>
                <a:p>
                  <a:endParaRPr lang="en-US"/>
                </a:p>
              </p:txBody>
            </p:sp>
            <p:sp>
              <p:nvSpPr>
                <p:cNvPr id="12664" name="Freeform 1313"/>
                <p:cNvSpPr>
                  <a:spLocks/>
                </p:cNvSpPr>
                <p:nvPr/>
              </p:nvSpPr>
              <p:spPr bwMode="auto">
                <a:xfrm>
                  <a:off x="3320" y="2579"/>
                  <a:ext cx="186" cy="234"/>
                </a:xfrm>
                <a:custGeom>
                  <a:avLst/>
                  <a:gdLst>
                    <a:gd name="T0" fmla="*/ 186 w 186"/>
                    <a:gd name="T1" fmla="*/ 0 h 234"/>
                    <a:gd name="T2" fmla="*/ 120 w 186"/>
                    <a:gd name="T3" fmla="*/ 120 h 234"/>
                    <a:gd name="T4" fmla="*/ 36 w 186"/>
                    <a:gd name="T5" fmla="*/ 204 h 234"/>
                    <a:gd name="T6" fmla="*/ 0 w 186"/>
                    <a:gd name="T7" fmla="*/ 234 h 234"/>
                    <a:gd name="T8" fmla="*/ 0 60000 65536"/>
                    <a:gd name="T9" fmla="*/ 0 60000 65536"/>
                    <a:gd name="T10" fmla="*/ 0 60000 65536"/>
                    <a:gd name="T11" fmla="*/ 0 60000 65536"/>
                    <a:gd name="T12" fmla="*/ 0 w 186"/>
                    <a:gd name="T13" fmla="*/ 0 h 234"/>
                    <a:gd name="T14" fmla="*/ 186 w 186"/>
                    <a:gd name="T15" fmla="*/ 234 h 234"/>
                  </a:gdLst>
                  <a:ahLst/>
                  <a:cxnLst>
                    <a:cxn ang="T8">
                      <a:pos x="T0" y="T1"/>
                    </a:cxn>
                    <a:cxn ang="T9">
                      <a:pos x="T2" y="T3"/>
                    </a:cxn>
                    <a:cxn ang="T10">
                      <a:pos x="T4" y="T5"/>
                    </a:cxn>
                    <a:cxn ang="T11">
                      <a:pos x="T6" y="T7"/>
                    </a:cxn>
                  </a:cxnLst>
                  <a:rect l="T12" t="T13" r="T14" b="T15"/>
                  <a:pathLst>
                    <a:path w="186" h="234">
                      <a:moveTo>
                        <a:pt x="186" y="0"/>
                      </a:moveTo>
                      <a:lnTo>
                        <a:pt x="120" y="120"/>
                      </a:lnTo>
                      <a:lnTo>
                        <a:pt x="36" y="204"/>
                      </a:lnTo>
                      <a:lnTo>
                        <a:pt x="0" y="234"/>
                      </a:lnTo>
                    </a:path>
                  </a:pathLst>
                </a:custGeom>
                <a:noFill/>
                <a:ln w="9525">
                  <a:solidFill>
                    <a:srgbClr val="FFFFFF"/>
                  </a:solidFill>
                  <a:prstDash val="sysDash"/>
                  <a:round/>
                  <a:headEnd/>
                  <a:tailEnd/>
                </a:ln>
              </p:spPr>
              <p:txBody>
                <a:bodyPr tIns="91440" bIns="91440"/>
                <a:lstStyle/>
                <a:p>
                  <a:endParaRPr lang="en-US"/>
                </a:p>
              </p:txBody>
            </p:sp>
            <p:sp>
              <p:nvSpPr>
                <p:cNvPr id="12665" name="Freeform 1314"/>
                <p:cNvSpPr>
                  <a:spLocks/>
                </p:cNvSpPr>
                <p:nvPr/>
              </p:nvSpPr>
              <p:spPr bwMode="auto">
                <a:xfrm>
                  <a:off x="3014" y="2813"/>
                  <a:ext cx="306" cy="126"/>
                </a:xfrm>
                <a:custGeom>
                  <a:avLst/>
                  <a:gdLst>
                    <a:gd name="T0" fmla="*/ 306 w 306"/>
                    <a:gd name="T1" fmla="*/ 0 h 126"/>
                    <a:gd name="T2" fmla="*/ 264 w 306"/>
                    <a:gd name="T3" fmla="*/ 24 h 126"/>
                    <a:gd name="T4" fmla="*/ 156 w 306"/>
                    <a:gd name="T5" fmla="*/ 84 h 126"/>
                    <a:gd name="T6" fmla="*/ 0 w 306"/>
                    <a:gd name="T7" fmla="*/ 126 h 126"/>
                    <a:gd name="T8" fmla="*/ 0 60000 65536"/>
                    <a:gd name="T9" fmla="*/ 0 60000 65536"/>
                    <a:gd name="T10" fmla="*/ 0 60000 65536"/>
                    <a:gd name="T11" fmla="*/ 0 60000 65536"/>
                    <a:gd name="T12" fmla="*/ 0 w 306"/>
                    <a:gd name="T13" fmla="*/ 0 h 126"/>
                    <a:gd name="T14" fmla="*/ 306 w 306"/>
                    <a:gd name="T15" fmla="*/ 126 h 126"/>
                  </a:gdLst>
                  <a:ahLst/>
                  <a:cxnLst>
                    <a:cxn ang="T8">
                      <a:pos x="T0" y="T1"/>
                    </a:cxn>
                    <a:cxn ang="T9">
                      <a:pos x="T2" y="T3"/>
                    </a:cxn>
                    <a:cxn ang="T10">
                      <a:pos x="T4" y="T5"/>
                    </a:cxn>
                    <a:cxn ang="T11">
                      <a:pos x="T6" y="T7"/>
                    </a:cxn>
                  </a:cxnLst>
                  <a:rect l="T12" t="T13" r="T14" b="T15"/>
                  <a:pathLst>
                    <a:path w="306" h="126">
                      <a:moveTo>
                        <a:pt x="306" y="0"/>
                      </a:moveTo>
                      <a:lnTo>
                        <a:pt x="264" y="24"/>
                      </a:lnTo>
                      <a:lnTo>
                        <a:pt x="156" y="84"/>
                      </a:lnTo>
                      <a:lnTo>
                        <a:pt x="0" y="126"/>
                      </a:lnTo>
                    </a:path>
                  </a:pathLst>
                </a:custGeom>
                <a:noFill/>
                <a:ln w="9525">
                  <a:solidFill>
                    <a:srgbClr val="FFFFFF"/>
                  </a:solidFill>
                  <a:prstDash val="sysDash"/>
                  <a:round/>
                  <a:headEnd/>
                  <a:tailEnd/>
                </a:ln>
              </p:spPr>
              <p:txBody>
                <a:bodyPr tIns="91440" bIns="91440"/>
                <a:lstStyle/>
                <a:p>
                  <a:endParaRPr lang="en-US"/>
                </a:p>
              </p:txBody>
            </p:sp>
            <p:sp>
              <p:nvSpPr>
                <p:cNvPr id="12666" name="Freeform 1315"/>
                <p:cNvSpPr>
                  <a:spLocks/>
                </p:cNvSpPr>
                <p:nvPr/>
              </p:nvSpPr>
              <p:spPr bwMode="auto">
                <a:xfrm>
                  <a:off x="2606" y="2849"/>
                  <a:ext cx="408" cy="90"/>
                </a:xfrm>
                <a:custGeom>
                  <a:avLst/>
                  <a:gdLst>
                    <a:gd name="T0" fmla="*/ 408 w 408"/>
                    <a:gd name="T1" fmla="*/ 90 h 90"/>
                    <a:gd name="T2" fmla="*/ 240 w 408"/>
                    <a:gd name="T3" fmla="*/ 84 h 90"/>
                    <a:gd name="T4" fmla="*/ 90 w 408"/>
                    <a:gd name="T5" fmla="*/ 42 h 90"/>
                    <a:gd name="T6" fmla="*/ 0 w 408"/>
                    <a:gd name="T7" fmla="*/ 0 h 90"/>
                    <a:gd name="T8" fmla="*/ 0 60000 65536"/>
                    <a:gd name="T9" fmla="*/ 0 60000 65536"/>
                    <a:gd name="T10" fmla="*/ 0 60000 65536"/>
                    <a:gd name="T11" fmla="*/ 0 60000 65536"/>
                    <a:gd name="T12" fmla="*/ 0 w 408"/>
                    <a:gd name="T13" fmla="*/ 0 h 90"/>
                    <a:gd name="T14" fmla="*/ 408 w 408"/>
                    <a:gd name="T15" fmla="*/ 90 h 90"/>
                  </a:gdLst>
                  <a:ahLst/>
                  <a:cxnLst>
                    <a:cxn ang="T8">
                      <a:pos x="T0" y="T1"/>
                    </a:cxn>
                    <a:cxn ang="T9">
                      <a:pos x="T2" y="T3"/>
                    </a:cxn>
                    <a:cxn ang="T10">
                      <a:pos x="T4" y="T5"/>
                    </a:cxn>
                    <a:cxn ang="T11">
                      <a:pos x="T6" y="T7"/>
                    </a:cxn>
                  </a:cxnLst>
                  <a:rect l="T12" t="T13" r="T14" b="T15"/>
                  <a:pathLst>
                    <a:path w="408" h="90">
                      <a:moveTo>
                        <a:pt x="408" y="90"/>
                      </a:moveTo>
                      <a:lnTo>
                        <a:pt x="240" y="84"/>
                      </a:lnTo>
                      <a:lnTo>
                        <a:pt x="90" y="42"/>
                      </a:lnTo>
                      <a:lnTo>
                        <a:pt x="0" y="0"/>
                      </a:lnTo>
                    </a:path>
                  </a:pathLst>
                </a:custGeom>
                <a:noFill/>
                <a:ln w="9525">
                  <a:solidFill>
                    <a:srgbClr val="FFFFFF"/>
                  </a:solidFill>
                  <a:prstDash val="sysDash"/>
                  <a:round/>
                  <a:headEnd/>
                  <a:tailEnd/>
                </a:ln>
              </p:spPr>
              <p:txBody>
                <a:bodyPr tIns="91440" bIns="91440"/>
                <a:lstStyle/>
                <a:p>
                  <a:endParaRPr lang="en-US"/>
                </a:p>
              </p:txBody>
            </p:sp>
            <p:sp>
              <p:nvSpPr>
                <p:cNvPr id="12667" name="Freeform 1316"/>
                <p:cNvSpPr>
                  <a:spLocks/>
                </p:cNvSpPr>
                <p:nvPr/>
              </p:nvSpPr>
              <p:spPr bwMode="auto">
                <a:xfrm>
                  <a:off x="2492" y="2651"/>
                  <a:ext cx="114" cy="198"/>
                </a:xfrm>
                <a:custGeom>
                  <a:avLst/>
                  <a:gdLst>
                    <a:gd name="T0" fmla="*/ 114 w 114"/>
                    <a:gd name="T1" fmla="*/ 198 h 198"/>
                    <a:gd name="T2" fmla="*/ 60 w 114"/>
                    <a:gd name="T3" fmla="*/ 150 h 198"/>
                    <a:gd name="T4" fmla="*/ 18 w 114"/>
                    <a:gd name="T5" fmla="*/ 78 h 198"/>
                    <a:gd name="T6" fmla="*/ 0 w 114"/>
                    <a:gd name="T7" fmla="*/ 0 h 198"/>
                    <a:gd name="T8" fmla="*/ 0 60000 65536"/>
                    <a:gd name="T9" fmla="*/ 0 60000 65536"/>
                    <a:gd name="T10" fmla="*/ 0 60000 65536"/>
                    <a:gd name="T11" fmla="*/ 0 60000 65536"/>
                    <a:gd name="T12" fmla="*/ 0 w 114"/>
                    <a:gd name="T13" fmla="*/ 0 h 198"/>
                    <a:gd name="T14" fmla="*/ 114 w 114"/>
                    <a:gd name="T15" fmla="*/ 198 h 198"/>
                  </a:gdLst>
                  <a:ahLst/>
                  <a:cxnLst>
                    <a:cxn ang="T8">
                      <a:pos x="T0" y="T1"/>
                    </a:cxn>
                    <a:cxn ang="T9">
                      <a:pos x="T2" y="T3"/>
                    </a:cxn>
                    <a:cxn ang="T10">
                      <a:pos x="T4" y="T5"/>
                    </a:cxn>
                    <a:cxn ang="T11">
                      <a:pos x="T6" y="T7"/>
                    </a:cxn>
                  </a:cxnLst>
                  <a:rect l="T12" t="T13" r="T14" b="T15"/>
                  <a:pathLst>
                    <a:path w="114" h="198">
                      <a:moveTo>
                        <a:pt x="114" y="198"/>
                      </a:moveTo>
                      <a:lnTo>
                        <a:pt x="60" y="150"/>
                      </a:lnTo>
                      <a:lnTo>
                        <a:pt x="18" y="78"/>
                      </a:lnTo>
                      <a:lnTo>
                        <a:pt x="0" y="0"/>
                      </a:lnTo>
                    </a:path>
                  </a:pathLst>
                </a:custGeom>
                <a:noFill/>
                <a:ln w="9525">
                  <a:solidFill>
                    <a:srgbClr val="FFFFFF"/>
                  </a:solidFill>
                  <a:prstDash val="sysDash"/>
                  <a:round/>
                  <a:headEnd/>
                  <a:tailEnd/>
                </a:ln>
              </p:spPr>
              <p:txBody>
                <a:bodyPr tIns="91440" bIns="91440"/>
                <a:lstStyle/>
                <a:p>
                  <a:endParaRPr lang="en-US"/>
                </a:p>
              </p:txBody>
            </p:sp>
            <p:sp>
              <p:nvSpPr>
                <p:cNvPr id="12668" name="Freeform 1317"/>
                <p:cNvSpPr>
                  <a:spLocks/>
                </p:cNvSpPr>
                <p:nvPr/>
              </p:nvSpPr>
              <p:spPr bwMode="auto">
                <a:xfrm>
                  <a:off x="2468" y="2405"/>
                  <a:ext cx="24" cy="246"/>
                </a:xfrm>
                <a:custGeom>
                  <a:avLst/>
                  <a:gdLst>
                    <a:gd name="T0" fmla="*/ 24 w 24"/>
                    <a:gd name="T1" fmla="*/ 246 h 246"/>
                    <a:gd name="T2" fmla="*/ 12 w 24"/>
                    <a:gd name="T3" fmla="*/ 150 h 246"/>
                    <a:gd name="T4" fmla="*/ 0 w 24"/>
                    <a:gd name="T5" fmla="*/ 48 h 246"/>
                    <a:gd name="T6" fmla="*/ 0 w 24"/>
                    <a:gd name="T7" fmla="*/ 0 h 246"/>
                    <a:gd name="T8" fmla="*/ 0 60000 65536"/>
                    <a:gd name="T9" fmla="*/ 0 60000 65536"/>
                    <a:gd name="T10" fmla="*/ 0 60000 65536"/>
                    <a:gd name="T11" fmla="*/ 0 60000 65536"/>
                    <a:gd name="T12" fmla="*/ 0 w 24"/>
                    <a:gd name="T13" fmla="*/ 0 h 246"/>
                    <a:gd name="T14" fmla="*/ 24 w 24"/>
                    <a:gd name="T15" fmla="*/ 246 h 246"/>
                  </a:gdLst>
                  <a:ahLst/>
                  <a:cxnLst>
                    <a:cxn ang="T8">
                      <a:pos x="T0" y="T1"/>
                    </a:cxn>
                    <a:cxn ang="T9">
                      <a:pos x="T2" y="T3"/>
                    </a:cxn>
                    <a:cxn ang="T10">
                      <a:pos x="T4" y="T5"/>
                    </a:cxn>
                    <a:cxn ang="T11">
                      <a:pos x="T6" y="T7"/>
                    </a:cxn>
                  </a:cxnLst>
                  <a:rect l="T12" t="T13" r="T14" b="T15"/>
                  <a:pathLst>
                    <a:path w="24" h="246">
                      <a:moveTo>
                        <a:pt x="24" y="246"/>
                      </a:moveTo>
                      <a:lnTo>
                        <a:pt x="12" y="150"/>
                      </a:lnTo>
                      <a:lnTo>
                        <a:pt x="0" y="48"/>
                      </a:lnTo>
                      <a:lnTo>
                        <a:pt x="0" y="0"/>
                      </a:lnTo>
                    </a:path>
                  </a:pathLst>
                </a:custGeom>
                <a:noFill/>
                <a:ln w="9525">
                  <a:solidFill>
                    <a:srgbClr val="FFFFFF"/>
                  </a:solidFill>
                  <a:prstDash val="sysDash"/>
                  <a:round/>
                  <a:headEnd/>
                  <a:tailEnd/>
                </a:ln>
              </p:spPr>
              <p:txBody>
                <a:bodyPr tIns="91440" bIns="91440"/>
                <a:lstStyle/>
                <a:p>
                  <a:endParaRPr lang="en-US"/>
                </a:p>
              </p:txBody>
            </p:sp>
            <p:sp>
              <p:nvSpPr>
                <p:cNvPr id="12669" name="Freeform 1318"/>
                <p:cNvSpPr>
                  <a:spLocks/>
                </p:cNvSpPr>
                <p:nvPr/>
              </p:nvSpPr>
              <p:spPr bwMode="auto">
                <a:xfrm>
                  <a:off x="2456" y="2231"/>
                  <a:ext cx="12" cy="174"/>
                </a:xfrm>
                <a:custGeom>
                  <a:avLst/>
                  <a:gdLst>
                    <a:gd name="T0" fmla="*/ 12 w 12"/>
                    <a:gd name="T1" fmla="*/ 174 h 174"/>
                    <a:gd name="T2" fmla="*/ 6 w 12"/>
                    <a:gd name="T3" fmla="*/ 132 h 174"/>
                    <a:gd name="T4" fmla="*/ 0 w 12"/>
                    <a:gd name="T5" fmla="*/ 66 h 174"/>
                    <a:gd name="T6" fmla="*/ 0 w 12"/>
                    <a:gd name="T7" fmla="*/ 0 h 174"/>
                    <a:gd name="T8" fmla="*/ 0 60000 65536"/>
                    <a:gd name="T9" fmla="*/ 0 60000 65536"/>
                    <a:gd name="T10" fmla="*/ 0 60000 65536"/>
                    <a:gd name="T11" fmla="*/ 0 60000 65536"/>
                    <a:gd name="T12" fmla="*/ 0 w 12"/>
                    <a:gd name="T13" fmla="*/ 0 h 174"/>
                    <a:gd name="T14" fmla="*/ 12 w 12"/>
                    <a:gd name="T15" fmla="*/ 174 h 174"/>
                  </a:gdLst>
                  <a:ahLst/>
                  <a:cxnLst>
                    <a:cxn ang="T8">
                      <a:pos x="T0" y="T1"/>
                    </a:cxn>
                    <a:cxn ang="T9">
                      <a:pos x="T2" y="T3"/>
                    </a:cxn>
                    <a:cxn ang="T10">
                      <a:pos x="T4" y="T5"/>
                    </a:cxn>
                    <a:cxn ang="T11">
                      <a:pos x="T6" y="T7"/>
                    </a:cxn>
                  </a:cxnLst>
                  <a:rect l="T12" t="T13" r="T14" b="T15"/>
                  <a:pathLst>
                    <a:path w="12" h="174">
                      <a:moveTo>
                        <a:pt x="12" y="174"/>
                      </a:moveTo>
                      <a:lnTo>
                        <a:pt x="6" y="132"/>
                      </a:lnTo>
                      <a:lnTo>
                        <a:pt x="0" y="66"/>
                      </a:lnTo>
                      <a:lnTo>
                        <a:pt x="0" y="0"/>
                      </a:lnTo>
                    </a:path>
                  </a:pathLst>
                </a:custGeom>
                <a:noFill/>
                <a:ln w="9525">
                  <a:solidFill>
                    <a:srgbClr val="FFFFFF"/>
                  </a:solidFill>
                  <a:prstDash val="sysDash"/>
                  <a:round/>
                  <a:headEnd/>
                  <a:tailEnd/>
                </a:ln>
              </p:spPr>
              <p:txBody>
                <a:bodyPr tIns="91440" bIns="91440"/>
                <a:lstStyle/>
                <a:p>
                  <a:endParaRPr lang="en-US"/>
                </a:p>
              </p:txBody>
            </p:sp>
            <p:sp>
              <p:nvSpPr>
                <p:cNvPr id="12670" name="Freeform 1319"/>
                <p:cNvSpPr>
                  <a:spLocks/>
                </p:cNvSpPr>
                <p:nvPr/>
              </p:nvSpPr>
              <p:spPr bwMode="auto">
                <a:xfrm>
                  <a:off x="2456" y="2063"/>
                  <a:ext cx="30" cy="168"/>
                </a:xfrm>
                <a:custGeom>
                  <a:avLst/>
                  <a:gdLst>
                    <a:gd name="T0" fmla="*/ 0 w 30"/>
                    <a:gd name="T1" fmla="*/ 168 h 168"/>
                    <a:gd name="T2" fmla="*/ 6 w 30"/>
                    <a:gd name="T3" fmla="*/ 120 h 168"/>
                    <a:gd name="T4" fmla="*/ 18 w 30"/>
                    <a:gd name="T5" fmla="*/ 54 h 168"/>
                    <a:gd name="T6" fmla="*/ 30 w 30"/>
                    <a:gd name="T7" fmla="*/ 0 h 168"/>
                    <a:gd name="T8" fmla="*/ 0 60000 65536"/>
                    <a:gd name="T9" fmla="*/ 0 60000 65536"/>
                    <a:gd name="T10" fmla="*/ 0 60000 65536"/>
                    <a:gd name="T11" fmla="*/ 0 60000 65536"/>
                    <a:gd name="T12" fmla="*/ 0 w 30"/>
                    <a:gd name="T13" fmla="*/ 0 h 168"/>
                    <a:gd name="T14" fmla="*/ 30 w 30"/>
                    <a:gd name="T15" fmla="*/ 168 h 168"/>
                  </a:gdLst>
                  <a:ahLst/>
                  <a:cxnLst>
                    <a:cxn ang="T8">
                      <a:pos x="T0" y="T1"/>
                    </a:cxn>
                    <a:cxn ang="T9">
                      <a:pos x="T2" y="T3"/>
                    </a:cxn>
                    <a:cxn ang="T10">
                      <a:pos x="T4" y="T5"/>
                    </a:cxn>
                    <a:cxn ang="T11">
                      <a:pos x="T6" y="T7"/>
                    </a:cxn>
                  </a:cxnLst>
                  <a:rect l="T12" t="T13" r="T14" b="T15"/>
                  <a:pathLst>
                    <a:path w="30" h="168">
                      <a:moveTo>
                        <a:pt x="0" y="168"/>
                      </a:moveTo>
                      <a:lnTo>
                        <a:pt x="6" y="120"/>
                      </a:lnTo>
                      <a:lnTo>
                        <a:pt x="18" y="54"/>
                      </a:lnTo>
                      <a:lnTo>
                        <a:pt x="30" y="0"/>
                      </a:lnTo>
                    </a:path>
                  </a:pathLst>
                </a:custGeom>
                <a:noFill/>
                <a:ln w="9525">
                  <a:solidFill>
                    <a:srgbClr val="FFFFFF"/>
                  </a:solidFill>
                  <a:prstDash val="sysDash"/>
                  <a:round/>
                  <a:headEnd/>
                  <a:tailEnd/>
                </a:ln>
              </p:spPr>
              <p:txBody>
                <a:bodyPr tIns="91440" bIns="91440"/>
                <a:lstStyle/>
                <a:p>
                  <a:endParaRPr lang="en-US"/>
                </a:p>
              </p:txBody>
            </p:sp>
            <p:sp>
              <p:nvSpPr>
                <p:cNvPr id="12671" name="Freeform 1320"/>
                <p:cNvSpPr>
                  <a:spLocks/>
                </p:cNvSpPr>
                <p:nvPr/>
              </p:nvSpPr>
              <p:spPr bwMode="auto">
                <a:xfrm>
                  <a:off x="2486" y="1877"/>
                  <a:ext cx="150" cy="186"/>
                </a:xfrm>
                <a:custGeom>
                  <a:avLst/>
                  <a:gdLst>
                    <a:gd name="T0" fmla="*/ 0 w 150"/>
                    <a:gd name="T1" fmla="*/ 186 h 186"/>
                    <a:gd name="T2" fmla="*/ 30 w 150"/>
                    <a:gd name="T3" fmla="*/ 132 h 186"/>
                    <a:gd name="T4" fmla="*/ 78 w 150"/>
                    <a:gd name="T5" fmla="*/ 60 h 186"/>
                    <a:gd name="T6" fmla="*/ 150 w 150"/>
                    <a:gd name="T7" fmla="*/ 0 h 186"/>
                    <a:gd name="T8" fmla="*/ 0 60000 65536"/>
                    <a:gd name="T9" fmla="*/ 0 60000 65536"/>
                    <a:gd name="T10" fmla="*/ 0 60000 65536"/>
                    <a:gd name="T11" fmla="*/ 0 60000 65536"/>
                    <a:gd name="T12" fmla="*/ 0 w 150"/>
                    <a:gd name="T13" fmla="*/ 0 h 186"/>
                    <a:gd name="T14" fmla="*/ 150 w 150"/>
                    <a:gd name="T15" fmla="*/ 186 h 186"/>
                  </a:gdLst>
                  <a:ahLst/>
                  <a:cxnLst>
                    <a:cxn ang="T8">
                      <a:pos x="T0" y="T1"/>
                    </a:cxn>
                    <a:cxn ang="T9">
                      <a:pos x="T2" y="T3"/>
                    </a:cxn>
                    <a:cxn ang="T10">
                      <a:pos x="T4" y="T5"/>
                    </a:cxn>
                    <a:cxn ang="T11">
                      <a:pos x="T6" y="T7"/>
                    </a:cxn>
                  </a:cxnLst>
                  <a:rect l="T12" t="T13" r="T14" b="T15"/>
                  <a:pathLst>
                    <a:path w="150" h="186">
                      <a:moveTo>
                        <a:pt x="0" y="186"/>
                      </a:moveTo>
                      <a:lnTo>
                        <a:pt x="30" y="132"/>
                      </a:lnTo>
                      <a:lnTo>
                        <a:pt x="78" y="60"/>
                      </a:lnTo>
                      <a:lnTo>
                        <a:pt x="150" y="0"/>
                      </a:lnTo>
                    </a:path>
                  </a:pathLst>
                </a:custGeom>
                <a:noFill/>
                <a:ln w="9525">
                  <a:solidFill>
                    <a:srgbClr val="FFFFFF"/>
                  </a:solidFill>
                  <a:prstDash val="sysDash"/>
                  <a:round/>
                  <a:headEnd/>
                  <a:tailEnd/>
                </a:ln>
              </p:spPr>
              <p:txBody>
                <a:bodyPr tIns="91440" bIns="91440"/>
                <a:lstStyle/>
                <a:p>
                  <a:endParaRPr lang="en-US"/>
                </a:p>
              </p:txBody>
            </p:sp>
            <p:sp>
              <p:nvSpPr>
                <p:cNvPr id="12672" name="Freeform 1321"/>
                <p:cNvSpPr>
                  <a:spLocks/>
                </p:cNvSpPr>
                <p:nvPr/>
              </p:nvSpPr>
              <p:spPr bwMode="auto">
                <a:xfrm>
                  <a:off x="2636" y="1793"/>
                  <a:ext cx="342" cy="84"/>
                </a:xfrm>
                <a:custGeom>
                  <a:avLst/>
                  <a:gdLst>
                    <a:gd name="T0" fmla="*/ 0 w 342"/>
                    <a:gd name="T1" fmla="*/ 84 h 84"/>
                    <a:gd name="T2" fmla="*/ 90 w 342"/>
                    <a:gd name="T3" fmla="*/ 36 h 84"/>
                    <a:gd name="T4" fmla="*/ 198 w 342"/>
                    <a:gd name="T5" fmla="*/ 0 h 84"/>
                    <a:gd name="T6" fmla="*/ 342 w 342"/>
                    <a:gd name="T7" fmla="*/ 12 h 84"/>
                    <a:gd name="T8" fmla="*/ 0 60000 65536"/>
                    <a:gd name="T9" fmla="*/ 0 60000 65536"/>
                    <a:gd name="T10" fmla="*/ 0 60000 65536"/>
                    <a:gd name="T11" fmla="*/ 0 60000 65536"/>
                    <a:gd name="T12" fmla="*/ 0 w 342"/>
                    <a:gd name="T13" fmla="*/ 0 h 84"/>
                    <a:gd name="T14" fmla="*/ 342 w 342"/>
                    <a:gd name="T15" fmla="*/ 84 h 84"/>
                  </a:gdLst>
                  <a:ahLst/>
                  <a:cxnLst>
                    <a:cxn ang="T8">
                      <a:pos x="T0" y="T1"/>
                    </a:cxn>
                    <a:cxn ang="T9">
                      <a:pos x="T2" y="T3"/>
                    </a:cxn>
                    <a:cxn ang="T10">
                      <a:pos x="T4" y="T5"/>
                    </a:cxn>
                    <a:cxn ang="T11">
                      <a:pos x="T6" y="T7"/>
                    </a:cxn>
                  </a:cxnLst>
                  <a:rect l="T12" t="T13" r="T14" b="T15"/>
                  <a:pathLst>
                    <a:path w="342" h="84">
                      <a:moveTo>
                        <a:pt x="0" y="84"/>
                      </a:moveTo>
                      <a:lnTo>
                        <a:pt x="90" y="36"/>
                      </a:lnTo>
                      <a:lnTo>
                        <a:pt x="198" y="0"/>
                      </a:lnTo>
                      <a:lnTo>
                        <a:pt x="342" y="12"/>
                      </a:lnTo>
                    </a:path>
                  </a:pathLst>
                </a:custGeom>
                <a:noFill/>
                <a:ln w="9525">
                  <a:solidFill>
                    <a:srgbClr val="FFFFFF"/>
                  </a:solidFill>
                  <a:prstDash val="sysDash"/>
                  <a:round/>
                  <a:headEnd/>
                  <a:tailEnd/>
                </a:ln>
              </p:spPr>
              <p:txBody>
                <a:bodyPr tIns="91440" bIns="91440"/>
                <a:lstStyle/>
                <a:p>
                  <a:endParaRPr lang="en-US"/>
                </a:p>
              </p:txBody>
            </p:sp>
            <p:sp>
              <p:nvSpPr>
                <p:cNvPr id="12673" name="Freeform 1322"/>
                <p:cNvSpPr>
                  <a:spLocks/>
                </p:cNvSpPr>
                <p:nvPr/>
              </p:nvSpPr>
              <p:spPr bwMode="auto">
                <a:xfrm>
                  <a:off x="2978" y="1805"/>
                  <a:ext cx="432" cy="282"/>
                </a:xfrm>
                <a:custGeom>
                  <a:avLst/>
                  <a:gdLst>
                    <a:gd name="T0" fmla="*/ 0 w 432"/>
                    <a:gd name="T1" fmla="*/ 0 h 282"/>
                    <a:gd name="T2" fmla="*/ 156 w 432"/>
                    <a:gd name="T3" fmla="*/ 60 h 282"/>
                    <a:gd name="T4" fmla="*/ 306 w 432"/>
                    <a:gd name="T5" fmla="*/ 156 h 282"/>
                    <a:gd name="T6" fmla="*/ 432 w 432"/>
                    <a:gd name="T7" fmla="*/ 282 h 282"/>
                    <a:gd name="T8" fmla="*/ 0 60000 65536"/>
                    <a:gd name="T9" fmla="*/ 0 60000 65536"/>
                    <a:gd name="T10" fmla="*/ 0 60000 65536"/>
                    <a:gd name="T11" fmla="*/ 0 60000 65536"/>
                    <a:gd name="T12" fmla="*/ 0 w 432"/>
                    <a:gd name="T13" fmla="*/ 0 h 282"/>
                    <a:gd name="T14" fmla="*/ 432 w 432"/>
                    <a:gd name="T15" fmla="*/ 282 h 282"/>
                  </a:gdLst>
                  <a:ahLst/>
                  <a:cxnLst>
                    <a:cxn ang="T8">
                      <a:pos x="T0" y="T1"/>
                    </a:cxn>
                    <a:cxn ang="T9">
                      <a:pos x="T2" y="T3"/>
                    </a:cxn>
                    <a:cxn ang="T10">
                      <a:pos x="T4" y="T5"/>
                    </a:cxn>
                    <a:cxn ang="T11">
                      <a:pos x="T6" y="T7"/>
                    </a:cxn>
                  </a:cxnLst>
                  <a:rect l="T12" t="T13" r="T14" b="T15"/>
                  <a:pathLst>
                    <a:path w="432" h="282">
                      <a:moveTo>
                        <a:pt x="0" y="0"/>
                      </a:moveTo>
                      <a:lnTo>
                        <a:pt x="156" y="60"/>
                      </a:lnTo>
                      <a:lnTo>
                        <a:pt x="306" y="156"/>
                      </a:lnTo>
                      <a:lnTo>
                        <a:pt x="432" y="282"/>
                      </a:lnTo>
                    </a:path>
                  </a:pathLst>
                </a:custGeom>
                <a:noFill/>
                <a:ln w="9525">
                  <a:solidFill>
                    <a:srgbClr val="FFFFFF"/>
                  </a:solidFill>
                  <a:prstDash val="sysDash"/>
                  <a:round/>
                  <a:headEnd/>
                  <a:tailEnd/>
                </a:ln>
              </p:spPr>
              <p:txBody>
                <a:bodyPr tIns="91440" bIns="91440"/>
                <a:lstStyle/>
                <a:p>
                  <a:endParaRPr lang="en-US"/>
                </a:p>
              </p:txBody>
            </p:sp>
            <p:sp>
              <p:nvSpPr>
                <p:cNvPr id="12674" name="Freeform 1323"/>
                <p:cNvSpPr>
                  <a:spLocks/>
                </p:cNvSpPr>
                <p:nvPr/>
              </p:nvSpPr>
              <p:spPr bwMode="auto">
                <a:xfrm>
                  <a:off x="3410" y="2087"/>
                  <a:ext cx="120" cy="390"/>
                </a:xfrm>
                <a:custGeom>
                  <a:avLst/>
                  <a:gdLst>
                    <a:gd name="T0" fmla="*/ 0 w 120"/>
                    <a:gd name="T1" fmla="*/ 0 h 390"/>
                    <a:gd name="T2" fmla="*/ 78 w 120"/>
                    <a:gd name="T3" fmla="*/ 132 h 390"/>
                    <a:gd name="T4" fmla="*/ 120 w 120"/>
                    <a:gd name="T5" fmla="*/ 252 h 390"/>
                    <a:gd name="T6" fmla="*/ 120 w 120"/>
                    <a:gd name="T7" fmla="*/ 390 h 390"/>
                    <a:gd name="T8" fmla="*/ 0 60000 65536"/>
                    <a:gd name="T9" fmla="*/ 0 60000 65536"/>
                    <a:gd name="T10" fmla="*/ 0 60000 65536"/>
                    <a:gd name="T11" fmla="*/ 0 60000 65536"/>
                    <a:gd name="T12" fmla="*/ 0 w 120"/>
                    <a:gd name="T13" fmla="*/ 0 h 390"/>
                    <a:gd name="T14" fmla="*/ 120 w 120"/>
                    <a:gd name="T15" fmla="*/ 390 h 390"/>
                  </a:gdLst>
                  <a:ahLst/>
                  <a:cxnLst>
                    <a:cxn ang="T8">
                      <a:pos x="T0" y="T1"/>
                    </a:cxn>
                    <a:cxn ang="T9">
                      <a:pos x="T2" y="T3"/>
                    </a:cxn>
                    <a:cxn ang="T10">
                      <a:pos x="T4" y="T5"/>
                    </a:cxn>
                    <a:cxn ang="T11">
                      <a:pos x="T6" y="T7"/>
                    </a:cxn>
                  </a:cxnLst>
                  <a:rect l="T12" t="T13" r="T14" b="T15"/>
                  <a:pathLst>
                    <a:path w="120" h="390">
                      <a:moveTo>
                        <a:pt x="0" y="0"/>
                      </a:moveTo>
                      <a:lnTo>
                        <a:pt x="78" y="132"/>
                      </a:lnTo>
                      <a:lnTo>
                        <a:pt x="120" y="252"/>
                      </a:lnTo>
                      <a:lnTo>
                        <a:pt x="120" y="390"/>
                      </a:lnTo>
                    </a:path>
                  </a:pathLst>
                </a:custGeom>
                <a:noFill/>
                <a:ln w="9525">
                  <a:solidFill>
                    <a:srgbClr val="FFFFFF"/>
                  </a:solidFill>
                  <a:prstDash val="sysDash"/>
                  <a:round/>
                  <a:headEnd/>
                  <a:tailEnd/>
                </a:ln>
              </p:spPr>
              <p:txBody>
                <a:bodyPr tIns="91440" bIns="91440"/>
                <a:lstStyle/>
                <a:p>
                  <a:endParaRPr lang="en-US"/>
                </a:p>
              </p:txBody>
            </p:sp>
            <p:sp>
              <p:nvSpPr>
                <p:cNvPr id="12675" name="Freeform 1324"/>
                <p:cNvSpPr>
                  <a:spLocks/>
                </p:cNvSpPr>
                <p:nvPr/>
              </p:nvSpPr>
              <p:spPr bwMode="auto">
                <a:xfrm>
                  <a:off x="2540" y="2453"/>
                  <a:ext cx="360" cy="348"/>
                </a:xfrm>
                <a:custGeom>
                  <a:avLst/>
                  <a:gdLst>
                    <a:gd name="T0" fmla="*/ 66 w 360"/>
                    <a:gd name="T1" fmla="*/ 276 h 348"/>
                    <a:gd name="T2" fmla="*/ 54 w 360"/>
                    <a:gd name="T3" fmla="*/ 264 h 348"/>
                    <a:gd name="T4" fmla="*/ 30 w 360"/>
                    <a:gd name="T5" fmla="*/ 258 h 348"/>
                    <a:gd name="T6" fmla="*/ 36 w 360"/>
                    <a:gd name="T7" fmla="*/ 216 h 348"/>
                    <a:gd name="T8" fmla="*/ 12 w 360"/>
                    <a:gd name="T9" fmla="*/ 204 h 348"/>
                    <a:gd name="T10" fmla="*/ 12 w 360"/>
                    <a:gd name="T11" fmla="*/ 186 h 348"/>
                    <a:gd name="T12" fmla="*/ 24 w 360"/>
                    <a:gd name="T13" fmla="*/ 168 h 348"/>
                    <a:gd name="T14" fmla="*/ 0 w 360"/>
                    <a:gd name="T15" fmla="*/ 132 h 348"/>
                    <a:gd name="T16" fmla="*/ 24 w 360"/>
                    <a:gd name="T17" fmla="*/ 126 h 348"/>
                    <a:gd name="T18" fmla="*/ 42 w 360"/>
                    <a:gd name="T19" fmla="*/ 108 h 348"/>
                    <a:gd name="T20" fmla="*/ 30 w 360"/>
                    <a:gd name="T21" fmla="*/ 78 h 348"/>
                    <a:gd name="T22" fmla="*/ 78 w 360"/>
                    <a:gd name="T23" fmla="*/ 72 h 348"/>
                    <a:gd name="T24" fmla="*/ 78 w 360"/>
                    <a:gd name="T25" fmla="*/ 42 h 348"/>
                    <a:gd name="T26" fmla="*/ 90 w 360"/>
                    <a:gd name="T27" fmla="*/ 30 h 348"/>
                    <a:gd name="T28" fmla="*/ 120 w 360"/>
                    <a:gd name="T29" fmla="*/ 42 h 348"/>
                    <a:gd name="T30" fmla="*/ 144 w 360"/>
                    <a:gd name="T31" fmla="*/ 0 h 348"/>
                    <a:gd name="T32" fmla="*/ 162 w 360"/>
                    <a:gd name="T33" fmla="*/ 18 h 348"/>
                    <a:gd name="T34" fmla="*/ 186 w 360"/>
                    <a:gd name="T35" fmla="*/ 18 h 348"/>
                    <a:gd name="T36" fmla="*/ 210 w 360"/>
                    <a:gd name="T37" fmla="*/ 0 h 348"/>
                    <a:gd name="T38" fmla="*/ 234 w 360"/>
                    <a:gd name="T39" fmla="*/ 36 h 348"/>
                    <a:gd name="T40" fmla="*/ 276 w 360"/>
                    <a:gd name="T41" fmla="*/ 30 h 348"/>
                    <a:gd name="T42" fmla="*/ 294 w 360"/>
                    <a:gd name="T43" fmla="*/ 48 h 348"/>
                    <a:gd name="T44" fmla="*/ 288 w 360"/>
                    <a:gd name="T45" fmla="*/ 72 h 348"/>
                    <a:gd name="T46" fmla="*/ 336 w 360"/>
                    <a:gd name="T47" fmla="*/ 84 h 348"/>
                    <a:gd name="T48" fmla="*/ 324 w 360"/>
                    <a:gd name="T49" fmla="*/ 108 h 348"/>
                    <a:gd name="T50" fmla="*/ 330 w 360"/>
                    <a:gd name="T51" fmla="*/ 132 h 348"/>
                    <a:gd name="T52" fmla="*/ 360 w 360"/>
                    <a:gd name="T53" fmla="*/ 150 h 348"/>
                    <a:gd name="T54" fmla="*/ 330 w 360"/>
                    <a:gd name="T55" fmla="*/ 180 h 348"/>
                    <a:gd name="T56" fmla="*/ 342 w 360"/>
                    <a:gd name="T57" fmla="*/ 216 h 348"/>
                    <a:gd name="T58" fmla="*/ 336 w 360"/>
                    <a:gd name="T59" fmla="*/ 240 h 348"/>
                    <a:gd name="T60" fmla="*/ 306 w 360"/>
                    <a:gd name="T61" fmla="*/ 246 h 348"/>
                    <a:gd name="T62" fmla="*/ 306 w 360"/>
                    <a:gd name="T63" fmla="*/ 294 h 348"/>
                    <a:gd name="T64" fmla="*/ 276 w 360"/>
                    <a:gd name="T65" fmla="*/ 288 h 348"/>
                    <a:gd name="T66" fmla="*/ 258 w 360"/>
                    <a:gd name="T67" fmla="*/ 300 h 348"/>
                    <a:gd name="T68" fmla="*/ 252 w 360"/>
                    <a:gd name="T69" fmla="*/ 330 h 348"/>
                    <a:gd name="T70" fmla="*/ 210 w 360"/>
                    <a:gd name="T71" fmla="*/ 312 h 348"/>
                    <a:gd name="T72" fmla="*/ 198 w 360"/>
                    <a:gd name="T73" fmla="*/ 336 h 348"/>
                    <a:gd name="T74" fmla="*/ 174 w 360"/>
                    <a:gd name="T75" fmla="*/ 336 h 348"/>
                    <a:gd name="T76" fmla="*/ 156 w 360"/>
                    <a:gd name="T77" fmla="*/ 312 h 348"/>
                    <a:gd name="T78" fmla="*/ 120 w 360"/>
                    <a:gd name="T79" fmla="*/ 336 h 348"/>
                    <a:gd name="T80" fmla="*/ 108 w 360"/>
                    <a:gd name="T81" fmla="*/ 306 h 348"/>
                    <a:gd name="T82" fmla="*/ 90 w 360"/>
                    <a:gd name="T83" fmla="*/ 300 h 348"/>
                    <a:gd name="T84" fmla="*/ 72 w 360"/>
                    <a:gd name="T85" fmla="*/ 306 h 3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348"/>
                    <a:gd name="T131" fmla="*/ 360 w 360"/>
                    <a:gd name="T132" fmla="*/ 348 h 3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348">
                      <a:moveTo>
                        <a:pt x="72" y="306"/>
                      </a:moveTo>
                      <a:lnTo>
                        <a:pt x="66" y="294"/>
                      </a:lnTo>
                      <a:lnTo>
                        <a:pt x="66" y="276"/>
                      </a:lnTo>
                      <a:lnTo>
                        <a:pt x="66" y="264"/>
                      </a:lnTo>
                      <a:lnTo>
                        <a:pt x="54" y="264"/>
                      </a:lnTo>
                      <a:lnTo>
                        <a:pt x="36" y="264"/>
                      </a:lnTo>
                      <a:lnTo>
                        <a:pt x="30" y="258"/>
                      </a:lnTo>
                      <a:lnTo>
                        <a:pt x="30" y="246"/>
                      </a:lnTo>
                      <a:lnTo>
                        <a:pt x="36" y="228"/>
                      </a:lnTo>
                      <a:lnTo>
                        <a:pt x="36" y="216"/>
                      </a:lnTo>
                      <a:lnTo>
                        <a:pt x="30" y="204"/>
                      </a:lnTo>
                      <a:lnTo>
                        <a:pt x="12" y="204"/>
                      </a:lnTo>
                      <a:lnTo>
                        <a:pt x="6" y="192"/>
                      </a:lnTo>
                      <a:lnTo>
                        <a:pt x="12" y="186"/>
                      </a:lnTo>
                      <a:lnTo>
                        <a:pt x="18" y="180"/>
                      </a:lnTo>
                      <a:lnTo>
                        <a:pt x="24" y="168"/>
                      </a:lnTo>
                      <a:lnTo>
                        <a:pt x="18" y="156"/>
                      </a:lnTo>
                      <a:lnTo>
                        <a:pt x="6" y="144"/>
                      </a:lnTo>
                      <a:lnTo>
                        <a:pt x="0" y="132"/>
                      </a:lnTo>
                      <a:lnTo>
                        <a:pt x="12" y="126"/>
                      </a:lnTo>
                      <a:lnTo>
                        <a:pt x="24" y="126"/>
                      </a:lnTo>
                      <a:lnTo>
                        <a:pt x="42" y="120"/>
                      </a:lnTo>
                      <a:lnTo>
                        <a:pt x="42" y="108"/>
                      </a:lnTo>
                      <a:lnTo>
                        <a:pt x="30" y="90"/>
                      </a:lnTo>
                      <a:lnTo>
                        <a:pt x="30" y="78"/>
                      </a:lnTo>
                      <a:lnTo>
                        <a:pt x="42" y="72"/>
                      </a:lnTo>
                      <a:lnTo>
                        <a:pt x="60" y="72"/>
                      </a:lnTo>
                      <a:lnTo>
                        <a:pt x="78" y="72"/>
                      </a:lnTo>
                      <a:lnTo>
                        <a:pt x="78" y="60"/>
                      </a:lnTo>
                      <a:lnTo>
                        <a:pt x="78" y="42"/>
                      </a:lnTo>
                      <a:lnTo>
                        <a:pt x="78" y="30"/>
                      </a:lnTo>
                      <a:lnTo>
                        <a:pt x="90" y="30"/>
                      </a:lnTo>
                      <a:lnTo>
                        <a:pt x="108" y="36"/>
                      </a:lnTo>
                      <a:lnTo>
                        <a:pt x="120" y="42"/>
                      </a:lnTo>
                      <a:lnTo>
                        <a:pt x="126" y="30"/>
                      </a:lnTo>
                      <a:lnTo>
                        <a:pt x="138" y="12"/>
                      </a:lnTo>
                      <a:lnTo>
                        <a:pt x="144" y="0"/>
                      </a:lnTo>
                      <a:lnTo>
                        <a:pt x="150" y="6"/>
                      </a:lnTo>
                      <a:lnTo>
                        <a:pt x="162" y="18"/>
                      </a:lnTo>
                      <a:lnTo>
                        <a:pt x="168" y="24"/>
                      </a:lnTo>
                      <a:lnTo>
                        <a:pt x="186" y="18"/>
                      </a:lnTo>
                      <a:lnTo>
                        <a:pt x="198" y="6"/>
                      </a:lnTo>
                      <a:lnTo>
                        <a:pt x="210" y="0"/>
                      </a:lnTo>
                      <a:lnTo>
                        <a:pt x="222" y="12"/>
                      </a:lnTo>
                      <a:lnTo>
                        <a:pt x="228" y="24"/>
                      </a:lnTo>
                      <a:lnTo>
                        <a:pt x="234" y="36"/>
                      </a:lnTo>
                      <a:lnTo>
                        <a:pt x="252" y="36"/>
                      </a:lnTo>
                      <a:lnTo>
                        <a:pt x="276" y="30"/>
                      </a:lnTo>
                      <a:lnTo>
                        <a:pt x="294" y="36"/>
                      </a:lnTo>
                      <a:lnTo>
                        <a:pt x="294" y="48"/>
                      </a:lnTo>
                      <a:lnTo>
                        <a:pt x="288" y="60"/>
                      </a:lnTo>
                      <a:lnTo>
                        <a:pt x="288" y="72"/>
                      </a:lnTo>
                      <a:lnTo>
                        <a:pt x="306" y="78"/>
                      </a:lnTo>
                      <a:lnTo>
                        <a:pt x="324" y="78"/>
                      </a:lnTo>
                      <a:lnTo>
                        <a:pt x="336" y="84"/>
                      </a:lnTo>
                      <a:lnTo>
                        <a:pt x="336" y="96"/>
                      </a:lnTo>
                      <a:lnTo>
                        <a:pt x="324" y="108"/>
                      </a:lnTo>
                      <a:lnTo>
                        <a:pt x="324" y="120"/>
                      </a:lnTo>
                      <a:lnTo>
                        <a:pt x="330" y="132"/>
                      </a:lnTo>
                      <a:lnTo>
                        <a:pt x="348" y="138"/>
                      </a:lnTo>
                      <a:lnTo>
                        <a:pt x="360" y="150"/>
                      </a:lnTo>
                      <a:lnTo>
                        <a:pt x="348" y="162"/>
                      </a:lnTo>
                      <a:lnTo>
                        <a:pt x="336" y="168"/>
                      </a:lnTo>
                      <a:lnTo>
                        <a:pt x="330" y="180"/>
                      </a:lnTo>
                      <a:lnTo>
                        <a:pt x="336" y="198"/>
                      </a:lnTo>
                      <a:lnTo>
                        <a:pt x="342" y="216"/>
                      </a:lnTo>
                      <a:lnTo>
                        <a:pt x="348" y="228"/>
                      </a:lnTo>
                      <a:lnTo>
                        <a:pt x="336" y="240"/>
                      </a:lnTo>
                      <a:lnTo>
                        <a:pt x="318" y="240"/>
                      </a:lnTo>
                      <a:lnTo>
                        <a:pt x="306" y="246"/>
                      </a:lnTo>
                      <a:lnTo>
                        <a:pt x="306" y="258"/>
                      </a:lnTo>
                      <a:lnTo>
                        <a:pt x="312" y="282"/>
                      </a:lnTo>
                      <a:lnTo>
                        <a:pt x="306" y="294"/>
                      </a:lnTo>
                      <a:lnTo>
                        <a:pt x="294" y="294"/>
                      </a:lnTo>
                      <a:lnTo>
                        <a:pt x="276" y="288"/>
                      </a:lnTo>
                      <a:lnTo>
                        <a:pt x="264" y="288"/>
                      </a:lnTo>
                      <a:lnTo>
                        <a:pt x="258" y="300"/>
                      </a:lnTo>
                      <a:lnTo>
                        <a:pt x="258" y="318"/>
                      </a:lnTo>
                      <a:lnTo>
                        <a:pt x="252" y="330"/>
                      </a:lnTo>
                      <a:lnTo>
                        <a:pt x="234" y="324"/>
                      </a:lnTo>
                      <a:lnTo>
                        <a:pt x="222" y="312"/>
                      </a:lnTo>
                      <a:lnTo>
                        <a:pt x="210" y="312"/>
                      </a:lnTo>
                      <a:lnTo>
                        <a:pt x="204" y="324"/>
                      </a:lnTo>
                      <a:lnTo>
                        <a:pt x="198" y="336"/>
                      </a:lnTo>
                      <a:lnTo>
                        <a:pt x="186" y="348"/>
                      </a:lnTo>
                      <a:lnTo>
                        <a:pt x="174" y="336"/>
                      </a:lnTo>
                      <a:lnTo>
                        <a:pt x="162" y="318"/>
                      </a:lnTo>
                      <a:lnTo>
                        <a:pt x="156" y="312"/>
                      </a:lnTo>
                      <a:lnTo>
                        <a:pt x="144" y="318"/>
                      </a:lnTo>
                      <a:lnTo>
                        <a:pt x="132" y="330"/>
                      </a:lnTo>
                      <a:lnTo>
                        <a:pt x="120" y="336"/>
                      </a:lnTo>
                      <a:lnTo>
                        <a:pt x="108" y="324"/>
                      </a:lnTo>
                      <a:lnTo>
                        <a:pt x="108" y="306"/>
                      </a:lnTo>
                      <a:lnTo>
                        <a:pt x="102" y="300"/>
                      </a:lnTo>
                      <a:lnTo>
                        <a:pt x="90" y="300"/>
                      </a:lnTo>
                      <a:lnTo>
                        <a:pt x="84" y="306"/>
                      </a:lnTo>
                      <a:lnTo>
                        <a:pt x="72" y="306"/>
                      </a:lnTo>
                      <a:close/>
                    </a:path>
                  </a:pathLst>
                </a:custGeom>
                <a:noFill/>
                <a:ln w="9525">
                  <a:noFill/>
                  <a:round/>
                  <a:headEnd/>
                  <a:tailEnd/>
                </a:ln>
              </p:spPr>
              <p:txBody>
                <a:bodyPr tIns="91440" bIns="91440"/>
                <a:lstStyle/>
                <a:p>
                  <a:endParaRPr lang="en-US"/>
                </a:p>
              </p:txBody>
            </p:sp>
            <p:sp>
              <p:nvSpPr>
                <p:cNvPr id="12676" name="Freeform 1325"/>
                <p:cNvSpPr>
                  <a:spLocks/>
                </p:cNvSpPr>
                <p:nvPr/>
              </p:nvSpPr>
              <p:spPr bwMode="auto">
                <a:xfrm>
                  <a:off x="2540" y="2453"/>
                  <a:ext cx="360" cy="348"/>
                </a:xfrm>
                <a:custGeom>
                  <a:avLst/>
                  <a:gdLst>
                    <a:gd name="T0" fmla="*/ 66 w 360"/>
                    <a:gd name="T1" fmla="*/ 276 h 348"/>
                    <a:gd name="T2" fmla="*/ 54 w 360"/>
                    <a:gd name="T3" fmla="*/ 264 h 348"/>
                    <a:gd name="T4" fmla="*/ 30 w 360"/>
                    <a:gd name="T5" fmla="*/ 258 h 348"/>
                    <a:gd name="T6" fmla="*/ 36 w 360"/>
                    <a:gd name="T7" fmla="*/ 216 h 348"/>
                    <a:gd name="T8" fmla="*/ 12 w 360"/>
                    <a:gd name="T9" fmla="*/ 204 h 348"/>
                    <a:gd name="T10" fmla="*/ 12 w 360"/>
                    <a:gd name="T11" fmla="*/ 186 h 348"/>
                    <a:gd name="T12" fmla="*/ 24 w 360"/>
                    <a:gd name="T13" fmla="*/ 168 h 348"/>
                    <a:gd name="T14" fmla="*/ 0 w 360"/>
                    <a:gd name="T15" fmla="*/ 132 h 348"/>
                    <a:gd name="T16" fmla="*/ 24 w 360"/>
                    <a:gd name="T17" fmla="*/ 126 h 348"/>
                    <a:gd name="T18" fmla="*/ 42 w 360"/>
                    <a:gd name="T19" fmla="*/ 108 h 348"/>
                    <a:gd name="T20" fmla="*/ 30 w 360"/>
                    <a:gd name="T21" fmla="*/ 78 h 348"/>
                    <a:gd name="T22" fmla="*/ 78 w 360"/>
                    <a:gd name="T23" fmla="*/ 72 h 348"/>
                    <a:gd name="T24" fmla="*/ 78 w 360"/>
                    <a:gd name="T25" fmla="*/ 42 h 348"/>
                    <a:gd name="T26" fmla="*/ 90 w 360"/>
                    <a:gd name="T27" fmla="*/ 30 h 348"/>
                    <a:gd name="T28" fmla="*/ 120 w 360"/>
                    <a:gd name="T29" fmla="*/ 42 h 348"/>
                    <a:gd name="T30" fmla="*/ 144 w 360"/>
                    <a:gd name="T31" fmla="*/ 0 h 348"/>
                    <a:gd name="T32" fmla="*/ 162 w 360"/>
                    <a:gd name="T33" fmla="*/ 18 h 348"/>
                    <a:gd name="T34" fmla="*/ 186 w 360"/>
                    <a:gd name="T35" fmla="*/ 18 h 348"/>
                    <a:gd name="T36" fmla="*/ 210 w 360"/>
                    <a:gd name="T37" fmla="*/ 0 h 348"/>
                    <a:gd name="T38" fmla="*/ 234 w 360"/>
                    <a:gd name="T39" fmla="*/ 36 h 348"/>
                    <a:gd name="T40" fmla="*/ 276 w 360"/>
                    <a:gd name="T41" fmla="*/ 30 h 348"/>
                    <a:gd name="T42" fmla="*/ 294 w 360"/>
                    <a:gd name="T43" fmla="*/ 48 h 348"/>
                    <a:gd name="T44" fmla="*/ 288 w 360"/>
                    <a:gd name="T45" fmla="*/ 72 h 348"/>
                    <a:gd name="T46" fmla="*/ 336 w 360"/>
                    <a:gd name="T47" fmla="*/ 84 h 348"/>
                    <a:gd name="T48" fmla="*/ 324 w 360"/>
                    <a:gd name="T49" fmla="*/ 108 h 348"/>
                    <a:gd name="T50" fmla="*/ 330 w 360"/>
                    <a:gd name="T51" fmla="*/ 132 h 348"/>
                    <a:gd name="T52" fmla="*/ 360 w 360"/>
                    <a:gd name="T53" fmla="*/ 150 h 348"/>
                    <a:gd name="T54" fmla="*/ 330 w 360"/>
                    <a:gd name="T55" fmla="*/ 180 h 348"/>
                    <a:gd name="T56" fmla="*/ 342 w 360"/>
                    <a:gd name="T57" fmla="*/ 216 h 348"/>
                    <a:gd name="T58" fmla="*/ 336 w 360"/>
                    <a:gd name="T59" fmla="*/ 240 h 348"/>
                    <a:gd name="T60" fmla="*/ 306 w 360"/>
                    <a:gd name="T61" fmla="*/ 246 h 348"/>
                    <a:gd name="T62" fmla="*/ 306 w 360"/>
                    <a:gd name="T63" fmla="*/ 294 h 348"/>
                    <a:gd name="T64" fmla="*/ 276 w 360"/>
                    <a:gd name="T65" fmla="*/ 288 h 348"/>
                    <a:gd name="T66" fmla="*/ 258 w 360"/>
                    <a:gd name="T67" fmla="*/ 300 h 348"/>
                    <a:gd name="T68" fmla="*/ 252 w 360"/>
                    <a:gd name="T69" fmla="*/ 330 h 348"/>
                    <a:gd name="T70" fmla="*/ 210 w 360"/>
                    <a:gd name="T71" fmla="*/ 312 h 348"/>
                    <a:gd name="T72" fmla="*/ 198 w 360"/>
                    <a:gd name="T73" fmla="*/ 336 h 348"/>
                    <a:gd name="T74" fmla="*/ 174 w 360"/>
                    <a:gd name="T75" fmla="*/ 336 h 348"/>
                    <a:gd name="T76" fmla="*/ 156 w 360"/>
                    <a:gd name="T77" fmla="*/ 312 h 348"/>
                    <a:gd name="T78" fmla="*/ 120 w 360"/>
                    <a:gd name="T79" fmla="*/ 336 h 348"/>
                    <a:gd name="T80" fmla="*/ 108 w 360"/>
                    <a:gd name="T81" fmla="*/ 306 h 348"/>
                    <a:gd name="T82" fmla="*/ 90 w 360"/>
                    <a:gd name="T83" fmla="*/ 300 h 348"/>
                    <a:gd name="T84" fmla="*/ 72 w 360"/>
                    <a:gd name="T85" fmla="*/ 306 h 3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60"/>
                    <a:gd name="T130" fmla="*/ 0 h 348"/>
                    <a:gd name="T131" fmla="*/ 360 w 360"/>
                    <a:gd name="T132" fmla="*/ 348 h 3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60" h="348">
                      <a:moveTo>
                        <a:pt x="72" y="306"/>
                      </a:moveTo>
                      <a:lnTo>
                        <a:pt x="66" y="294"/>
                      </a:lnTo>
                      <a:lnTo>
                        <a:pt x="66" y="276"/>
                      </a:lnTo>
                      <a:lnTo>
                        <a:pt x="66" y="264"/>
                      </a:lnTo>
                      <a:lnTo>
                        <a:pt x="54" y="264"/>
                      </a:lnTo>
                      <a:lnTo>
                        <a:pt x="36" y="264"/>
                      </a:lnTo>
                      <a:lnTo>
                        <a:pt x="30" y="258"/>
                      </a:lnTo>
                      <a:lnTo>
                        <a:pt x="30" y="246"/>
                      </a:lnTo>
                      <a:lnTo>
                        <a:pt x="36" y="228"/>
                      </a:lnTo>
                      <a:lnTo>
                        <a:pt x="36" y="216"/>
                      </a:lnTo>
                      <a:lnTo>
                        <a:pt x="30" y="204"/>
                      </a:lnTo>
                      <a:lnTo>
                        <a:pt x="12" y="204"/>
                      </a:lnTo>
                      <a:lnTo>
                        <a:pt x="6" y="192"/>
                      </a:lnTo>
                      <a:lnTo>
                        <a:pt x="12" y="186"/>
                      </a:lnTo>
                      <a:lnTo>
                        <a:pt x="18" y="180"/>
                      </a:lnTo>
                      <a:lnTo>
                        <a:pt x="24" y="168"/>
                      </a:lnTo>
                      <a:lnTo>
                        <a:pt x="18" y="156"/>
                      </a:lnTo>
                      <a:lnTo>
                        <a:pt x="6" y="144"/>
                      </a:lnTo>
                      <a:lnTo>
                        <a:pt x="0" y="132"/>
                      </a:lnTo>
                      <a:lnTo>
                        <a:pt x="12" y="126"/>
                      </a:lnTo>
                      <a:lnTo>
                        <a:pt x="24" y="126"/>
                      </a:lnTo>
                      <a:lnTo>
                        <a:pt x="42" y="120"/>
                      </a:lnTo>
                      <a:lnTo>
                        <a:pt x="42" y="108"/>
                      </a:lnTo>
                      <a:lnTo>
                        <a:pt x="30" y="90"/>
                      </a:lnTo>
                      <a:lnTo>
                        <a:pt x="30" y="78"/>
                      </a:lnTo>
                      <a:lnTo>
                        <a:pt x="42" y="72"/>
                      </a:lnTo>
                      <a:lnTo>
                        <a:pt x="60" y="72"/>
                      </a:lnTo>
                      <a:lnTo>
                        <a:pt x="78" y="72"/>
                      </a:lnTo>
                      <a:lnTo>
                        <a:pt x="78" y="60"/>
                      </a:lnTo>
                      <a:lnTo>
                        <a:pt x="78" y="42"/>
                      </a:lnTo>
                      <a:lnTo>
                        <a:pt x="78" y="30"/>
                      </a:lnTo>
                      <a:lnTo>
                        <a:pt x="90" y="30"/>
                      </a:lnTo>
                      <a:lnTo>
                        <a:pt x="108" y="36"/>
                      </a:lnTo>
                      <a:lnTo>
                        <a:pt x="120" y="42"/>
                      </a:lnTo>
                      <a:lnTo>
                        <a:pt x="126" y="30"/>
                      </a:lnTo>
                      <a:lnTo>
                        <a:pt x="138" y="12"/>
                      </a:lnTo>
                      <a:lnTo>
                        <a:pt x="144" y="0"/>
                      </a:lnTo>
                      <a:lnTo>
                        <a:pt x="150" y="6"/>
                      </a:lnTo>
                      <a:lnTo>
                        <a:pt x="162" y="18"/>
                      </a:lnTo>
                      <a:lnTo>
                        <a:pt x="168" y="24"/>
                      </a:lnTo>
                      <a:lnTo>
                        <a:pt x="186" y="18"/>
                      </a:lnTo>
                      <a:lnTo>
                        <a:pt x="198" y="6"/>
                      </a:lnTo>
                      <a:lnTo>
                        <a:pt x="210" y="0"/>
                      </a:lnTo>
                      <a:lnTo>
                        <a:pt x="222" y="12"/>
                      </a:lnTo>
                      <a:lnTo>
                        <a:pt x="228" y="24"/>
                      </a:lnTo>
                      <a:lnTo>
                        <a:pt x="234" y="36"/>
                      </a:lnTo>
                      <a:lnTo>
                        <a:pt x="252" y="36"/>
                      </a:lnTo>
                      <a:lnTo>
                        <a:pt x="276" y="30"/>
                      </a:lnTo>
                      <a:lnTo>
                        <a:pt x="294" y="36"/>
                      </a:lnTo>
                      <a:lnTo>
                        <a:pt x="294" y="48"/>
                      </a:lnTo>
                      <a:lnTo>
                        <a:pt x="288" y="60"/>
                      </a:lnTo>
                      <a:lnTo>
                        <a:pt x="288" y="72"/>
                      </a:lnTo>
                      <a:lnTo>
                        <a:pt x="306" y="78"/>
                      </a:lnTo>
                      <a:lnTo>
                        <a:pt x="324" y="78"/>
                      </a:lnTo>
                      <a:lnTo>
                        <a:pt x="336" y="84"/>
                      </a:lnTo>
                      <a:lnTo>
                        <a:pt x="336" y="96"/>
                      </a:lnTo>
                      <a:lnTo>
                        <a:pt x="324" y="108"/>
                      </a:lnTo>
                      <a:lnTo>
                        <a:pt x="324" y="120"/>
                      </a:lnTo>
                      <a:lnTo>
                        <a:pt x="330" y="132"/>
                      </a:lnTo>
                      <a:lnTo>
                        <a:pt x="348" y="138"/>
                      </a:lnTo>
                      <a:lnTo>
                        <a:pt x="360" y="150"/>
                      </a:lnTo>
                      <a:lnTo>
                        <a:pt x="348" y="162"/>
                      </a:lnTo>
                      <a:lnTo>
                        <a:pt x="336" y="168"/>
                      </a:lnTo>
                      <a:lnTo>
                        <a:pt x="330" y="180"/>
                      </a:lnTo>
                      <a:lnTo>
                        <a:pt x="336" y="198"/>
                      </a:lnTo>
                      <a:lnTo>
                        <a:pt x="342" y="216"/>
                      </a:lnTo>
                      <a:lnTo>
                        <a:pt x="348" y="228"/>
                      </a:lnTo>
                      <a:lnTo>
                        <a:pt x="336" y="240"/>
                      </a:lnTo>
                      <a:lnTo>
                        <a:pt x="318" y="240"/>
                      </a:lnTo>
                      <a:lnTo>
                        <a:pt x="306" y="246"/>
                      </a:lnTo>
                      <a:lnTo>
                        <a:pt x="306" y="258"/>
                      </a:lnTo>
                      <a:lnTo>
                        <a:pt x="312" y="282"/>
                      </a:lnTo>
                      <a:lnTo>
                        <a:pt x="306" y="294"/>
                      </a:lnTo>
                      <a:lnTo>
                        <a:pt x="294" y="294"/>
                      </a:lnTo>
                      <a:lnTo>
                        <a:pt x="276" y="288"/>
                      </a:lnTo>
                      <a:lnTo>
                        <a:pt x="264" y="288"/>
                      </a:lnTo>
                      <a:lnTo>
                        <a:pt x="258" y="300"/>
                      </a:lnTo>
                      <a:lnTo>
                        <a:pt x="258" y="318"/>
                      </a:lnTo>
                      <a:lnTo>
                        <a:pt x="252" y="330"/>
                      </a:lnTo>
                      <a:lnTo>
                        <a:pt x="234" y="324"/>
                      </a:lnTo>
                      <a:lnTo>
                        <a:pt x="222" y="312"/>
                      </a:lnTo>
                      <a:lnTo>
                        <a:pt x="210" y="312"/>
                      </a:lnTo>
                      <a:lnTo>
                        <a:pt x="204" y="324"/>
                      </a:lnTo>
                      <a:lnTo>
                        <a:pt x="198" y="336"/>
                      </a:lnTo>
                      <a:lnTo>
                        <a:pt x="186" y="348"/>
                      </a:lnTo>
                      <a:lnTo>
                        <a:pt x="174" y="336"/>
                      </a:lnTo>
                      <a:lnTo>
                        <a:pt x="162" y="318"/>
                      </a:lnTo>
                      <a:lnTo>
                        <a:pt x="156" y="312"/>
                      </a:lnTo>
                      <a:lnTo>
                        <a:pt x="144" y="318"/>
                      </a:lnTo>
                      <a:lnTo>
                        <a:pt x="132" y="330"/>
                      </a:lnTo>
                      <a:lnTo>
                        <a:pt x="120" y="336"/>
                      </a:lnTo>
                      <a:lnTo>
                        <a:pt x="108" y="324"/>
                      </a:lnTo>
                      <a:lnTo>
                        <a:pt x="108" y="306"/>
                      </a:lnTo>
                      <a:lnTo>
                        <a:pt x="102" y="300"/>
                      </a:lnTo>
                      <a:lnTo>
                        <a:pt x="90" y="300"/>
                      </a:lnTo>
                      <a:lnTo>
                        <a:pt x="84" y="306"/>
                      </a:lnTo>
                      <a:lnTo>
                        <a:pt x="72" y="306"/>
                      </a:lnTo>
                    </a:path>
                  </a:pathLst>
                </a:custGeom>
                <a:noFill/>
                <a:ln w="9525">
                  <a:solidFill>
                    <a:srgbClr val="FFFFFF"/>
                  </a:solidFill>
                  <a:round/>
                  <a:headEnd/>
                  <a:tailEnd/>
                </a:ln>
              </p:spPr>
              <p:txBody>
                <a:bodyPr tIns="91440" bIns="91440"/>
                <a:lstStyle/>
                <a:p>
                  <a:endParaRPr lang="en-US"/>
                </a:p>
              </p:txBody>
            </p:sp>
            <p:sp>
              <p:nvSpPr>
                <p:cNvPr id="12677" name="Freeform 1326"/>
                <p:cNvSpPr>
                  <a:spLocks/>
                </p:cNvSpPr>
                <p:nvPr/>
              </p:nvSpPr>
              <p:spPr bwMode="auto">
                <a:xfrm>
                  <a:off x="2546" y="2453"/>
                  <a:ext cx="354" cy="342"/>
                </a:xfrm>
                <a:custGeom>
                  <a:avLst/>
                  <a:gdLst>
                    <a:gd name="T0" fmla="*/ 48 w 354"/>
                    <a:gd name="T1" fmla="*/ 258 h 342"/>
                    <a:gd name="T2" fmla="*/ 36 w 354"/>
                    <a:gd name="T3" fmla="*/ 240 h 342"/>
                    <a:gd name="T4" fmla="*/ 6 w 354"/>
                    <a:gd name="T5" fmla="*/ 234 h 342"/>
                    <a:gd name="T6" fmla="*/ 30 w 354"/>
                    <a:gd name="T7" fmla="*/ 192 h 342"/>
                    <a:gd name="T8" fmla="*/ 6 w 354"/>
                    <a:gd name="T9" fmla="*/ 174 h 342"/>
                    <a:gd name="T10" fmla="*/ 6 w 354"/>
                    <a:gd name="T11" fmla="*/ 156 h 342"/>
                    <a:gd name="T12" fmla="*/ 24 w 354"/>
                    <a:gd name="T13" fmla="*/ 144 h 342"/>
                    <a:gd name="T14" fmla="*/ 6 w 354"/>
                    <a:gd name="T15" fmla="*/ 102 h 342"/>
                    <a:gd name="T16" fmla="*/ 30 w 354"/>
                    <a:gd name="T17" fmla="*/ 102 h 342"/>
                    <a:gd name="T18" fmla="*/ 48 w 354"/>
                    <a:gd name="T19" fmla="*/ 84 h 342"/>
                    <a:gd name="T20" fmla="*/ 42 w 354"/>
                    <a:gd name="T21" fmla="*/ 54 h 342"/>
                    <a:gd name="T22" fmla="*/ 90 w 354"/>
                    <a:gd name="T23" fmla="*/ 54 h 342"/>
                    <a:gd name="T24" fmla="*/ 96 w 354"/>
                    <a:gd name="T25" fmla="*/ 24 h 342"/>
                    <a:gd name="T26" fmla="*/ 114 w 354"/>
                    <a:gd name="T27" fmla="*/ 18 h 342"/>
                    <a:gd name="T28" fmla="*/ 138 w 354"/>
                    <a:gd name="T29" fmla="*/ 30 h 342"/>
                    <a:gd name="T30" fmla="*/ 168 w 354"/>
                    <a:gd name="T31" fmla="*/ 0 h 342"/>
                    <a:gd name="T32" fmla="*/ 186 w 354"/>
                    <a:gd name="T33" fmla="*/ 18 h 342"/>
                    <a:gd name="T34" fmla="*/ 204 w 354"/>
                    <a:gd name="T35" fmla="*/ 18 h 342"/>
                    <a:gd name="T36" fmla="*/ 234 w 354"/>
                    <a:gd name="T37" fmla="*/ 12 h 342"/>
                    <a:gd name="T38" fmla="*/ 252 w 354"/>
                    <a:gd name="T39" fmla="*/ 48 h 342"/>
                    <a:gd name="T40" fmla="*/ 294 w 354"/>
                    <a:gd name="T41" fmla="*/ 48 h 342"/>
                    <a:gd name="T42" fmla="*/ 312 w 354"/>
                    <a:gd name="T43" fmla="*/ 66 h 342"/>
                    <a:gd name="T44" fmla="*/ 300 w 354"/>
                    <a:gd name="T45" fmla="*/ 90 h 342"/>
                    <a:gd name="T46" fmla="*/ 342 w 354"/>
                    <a:gd name="T47" fmla="*/ 108 h 342"/>
                    <a:gd name="T48" fmla="*/ 330 w 354"/>
                    <a:gd name="T49" fmla="*/ 132 h 342"/>
                    <a:gd name="T50" fmla="*/ 330 w 354"/>
                    <a:gd name="T51" fmla="*/ 156 h 342"/>
                    <a:gd name="T52" fmla="*/ 354 w 354"/>
                    <a:gd name="T53" fmla="*/ 180 h 342"/>
                    <a:gd name="T54" fmla="*/ 318 w 354"/>
                    <a:gd name="T55" fmla="*/ 204 h 342"/>
                    <a:gd name="T56" fmla="*/ 330 w 354"/>
                    <a:gd name="T57" fmla="*/ 240 h 342"/>
                    <a:gd name="T58" fmla="*/ 318 w 354"/>
                    <a:gd name="T59" fmla="*/ 264 h 342"/>
                    <a:gd name="T60" fmla="*/ 288 w 354"/>
                    <a:gd name="T61" fmla="*/ 264 h 342"/>
                    <a:gd name="T62" fmla="*/ 276 w 354"/>
                    <a:gd name="T63" fmla="*/ 312 h 342"/>
                    <a:gd name="T64" fmla="*/ 246 w 354"/>
                    <a:gd name="T65" fmla="*/ 300 h 342"/>
                    <a:gd name="T66" fmla="*/ 228 w 354"/>
                    <a:gd name="T67" fmla="*/ 306 h 342"/>
                    <a:gd name="T68" fmla="*/ 216 w 354"/>
                    <a:gd name="T69" fmla="*/ 336 h 342"/>
                    <a:gd name="T70" fmla="*/ 180 w 354"/>
                    <a:gd name="T71" fmla="*/ 312 h 342"/>
                    <a:gd name="T72" fmla="*/ 162 w 354"/>
                    <a:gd name="T73" fmla="*/ 336 h 342"/>
                    <a:gd name="T74" fmla="*/ 138 w 354"/>
                    <a:gd name="T75" fmla="*/ 336 h 342"/>
                    <a:gd name="T76" fmla="*/ 120 w 354"/>
                    <a:gd name="T77" fmla="*/ 306 h 342"/>
                    <a:gd name="T78" fmla="*/ 84 w 354"/>
                    <a:gd name="T79" fmla="*/ 318 h 342"/>
                    <a:gd name="T80" fmla="*/ 78 w 354"/>
                    <a:gd name="T81" fmla="*/ 294 h 342"/>
                    <a:gd name="T82" fmla="*/ 66 w 354"/>
                    <a:gd name="T83" fmla="*/ 282 h 342"/>
                    <a:gd name="T84" fmla="*/ 42 w 354"/>
                    <a:gd name="T85" fmla="*/ 288 h 3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4"/>
                    <a:gd name="T130" fmla="*/ 0 h 342"/>
                    <a:gd name="T131" fmla="*/ 354 w 354"/>
                    <a:gd name="T132" fmla="*/ 342 h 3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4" h="342">
                      <a:moveTo>
                        <a:pt x="42" y="288"/>
                      </a:moveTo>
                      <a:lnTo>
                        <a:pt x="36" y="276"/>
                      </a:lnTo>
                      <a:lnTo>
                        <a:pt x="48" y="258"/>
                      </a:lnTo>
                      <a:lnTo>
                        <a:pt x="48" y="246"/>
                      </a:lnTo>
                      <a:lnTo>
                        <a:pt x="36" y="240"/>
                      </a:lnTo>
                      <a:lnTo>
                        <a:pt x="18" y="234"/>
                      </a:lnTo>
                      <a:lnTo>
                        <a:pt x="6" y="234"/>
                      </a:lnTo>
                      <a:lnTo>
                        <a:pt x="12" y="222"/>
                      </a:lnTo>
                      <a:lnTo>
                        <a:pt x="24" y="204"/>
                      </a:lnTo>
                      <a:lnTo>
                        <a:pt x="30" y="192"/>
                      </a:lnTo>
                      <a:lnTo>
                        <a:pt x="18" y="180"/>
                      </a:lnTo>
                      <a:lnTo>
                        <a:pt x="6" y="174"/>
                      </a:lnTo>
                      <a:lnTo>
                        <a:pt x="0" y="168"/>
                      </a:lnTo>
                      <a:lnTo>
                        <a:pt x="6" y="156"/>
                      </a:lnTo>
                      <a:lnTo>
                        <a:pt x="18" y="150"/>
                      </a:lnTo>
                      <a:lnTo>
                        <a:pt x="24" y="144"/>
                      </a:lnTo>
                      <a:lnTo>
                        <a:pt x="18" y="126"/>
                      </a:lnTo>
                      <a:lnTo>
                        <a:pt x="12" y="114"/>
                      </a:lnTo>
                      <a:lnTo>
                        <a:pt x="6" y="102"/>
                      </a:lnTo>
                      <a:lnTo>
                        <a:pt x="18" y="102"/>
                      </a:lnTo>
                      <a:lnTo>
                        <a:pt x="30" y="102"/>
                      </a:lnTo>
                      <a:lnTo>
                        <a:pt x="48" y="96"/>
                      </a:lnTo>
                      <a:lnTo>
                        <a:pt x="48" y="84"/>
                      </a:lnTo>
                      <a:lnTo>
                        <a:pt x="42" y="66"/>
                      </a:lnTo>
                      <a:lnTo>
                        <a:pt x="42" y="54"/>
                      </a:lnTo>
                      <a:lnTo>
                        <a:pt x="60" y="54"/>
                      </a:lnTo>
                      <a:lnTo>
                        <a:pt x="78" y="54"/>
                      </a:lnTo>
                      <a:lnTo>
                        <a:pt x="90" y="54"/>
                      </a:lnTo>
                      <a:lnTo>
                        <a:pt x="96" y="42"/>
                      </a:lnTo>
                      <a:lnTo>
                        <a:pt x="96" y="24"/>
                      </a:lnTo>
                      <a:lnTo>
                        <a:pt x="102" y="12"/>
                      </a:lnTo>
                      <a:lnTo>
                        <a:pt x="114" y="18"/>
                      </a:lnTo>
                      <a:lnTo>
                        <a:pt x="126" y="30"/>
                      </a:lnTo>
                      <a:lnTo>
                        <a:pt x="138" y="30"/>
                      </a:lnTo>
                      <a:lnTo>
                        <a:pt x="150" y="24"/>
                      </a:lnTo>
                      <a:lnTo>
                        <a:pt x="162" y="6"/>
                      </a:lnTo>
                      <a:lnTo>
                        <a:pt x="168" y="0"/>
                      </a:lnTo>
                      <a:lnTo>
                        <a:pt x="180" y="6"/>
                      </a:lnTo>
                      <a:lnTo>
                        <a:pt x="186" y="18"/>
                      </a:lnTo>
                      <a:lnTo>
                        <a:pt x="192" y="24"/>
                      </a:lnTo>
                      <a:lnTo>
                        <a:pt x="204" y="18"/>
                      </a:lnTo>
                      <a:lnTo>
                        <a:pt x="222" y="12"/>
                      </a:lnTo>
                      <a:lnTo>
                        <a:pt x="234" y="12"/>
                      </a:lnTo>
                      <a:lnTo>
                        <a:pt x="246" y="18"/>
                      </a:lnTo>
                      <a:lnTo>
                        <a:pt x="246" y="36"/>
                      </a:lnTo>
                      <a:lnTo>
                        <a:pt x="252" y="48"/>
                      </a:lnTo>
                      <a:lnTo>
                        <a:pt x="270" y="48"/>
                      </a:lnTo>
                      <a:lnTo>
                        <a:pt x="294" y="48"/>
                      </a:lnTo>
                      <a:lnTo>
                        <a:pt x="312" y="54"/>
                      </a:lnTo>
                      <a:lnTo>
                        <a:pt x="312" y="66"/>
                      </a:lnTo>
                      <a:lnTo>
                        <a:pt x="300" y="78"/>
                      </a:lnTo>
                      <a:lnTo>
                        <a:pt x="300" y="90"/>
                      </a:lnTo>
                      <a:lnTo>
                        <a:pt x="312" y="96"/>
                      </a:lnTo>
                      <a:lnTo>
                        <a:pt x="330" y="102"/>
                      </a:lnTo>
                      <a:lnTo>
                        <a:pt x="342" y="108"/>
                      </a:lnTo>
                      <a:lnTo>
                        <a:pt x="342" y="120"/>
                      </a:lnTo>
                      <a:lnTo>
                        <a:pt x="330" y="132"/>
                      </a:lnTo>
                      <a:lnTo>
                        <a:pt x="324" y="144"/>
                      </a:lnTo>
                      <a:lnTo>
                        <a:pt x="330" y="156"/>
                      </a:lnTo>
                      <a:lnTo>
                        <a:pt x="348" y="168"/>
                      </a:lnTo>
                      <a:lnTo>
                        <a:pt x="354" y="180"/>
                      </a:lnTo>
                      <a:lnTo>
                        <a:pt x="342" y="186"/>
                      </a:lnTo>
                      <a:lnTo>
                        <a:pt x="330" y="198"/>
                      </a:lnTo>
                      <a:lnTo>
                        <a:pt x="318" y="204"/>
                      </a:lnTo>
                      <a:lnTo>
                        <a:pt x="318" y="222"/>
                      </a:lnTo>
                      <a:lnTo>
                        <a:pt x="330" y="240"/>
                      </a:lnTo>
                      <a:lnTo>
                        <a:pt x="330" y="258"/>
                      </a:lnTo>
                      <a:lnTo>
                        <a:pt x="318" y="264"/>
                      </a:lnTo>
                      <a:lnTo>
                        <a:pt x="300" y="264"/>
                      </a:lnTo>
                      <a:lnTo>
                        <a:pt x="288" y="264"/>
                      </a:lnTo>
                      <a:lnTo>
                        <a:pt x="282" y="282"/>
                      </a:lnTo>
                      <a:lnTo>
                        <a:pt x="282" y="300"/>
                      </a:lnTo>
                      <a:lnTo>
                        <a:pt x="276" y="312"/>
                      </a:lnTo>
                      <a:lnTo>
                        <a:pt x="264" y="312"/>
                      </a:lnTo>
                      <a:lnTo>
                        <a:pt x="246" y="300"/>
                      </a:lnTo>
                      <a:lnTo>
                        <a:pt x="234" y="300"/>
                      </a:lnTo>
                      <a:lnTo>
                        <a:pt x="228" y="306"/>
                      </a:lnTo>
                      <a:lnTo>
                        <a:pt x="222" y="324"/>
                      </a:lnTo>
                      <a:lnTo>
                        <a:pt x="216" y="336"/>
                      </a:lnTo>
                      <a:lnTo>
                        <a:pt x="198" y="330"/>
                      </a:lnTo>
                      <a:lnTo>
                        <a:pt x="192" y="318"/>
                      </a:lnTo>
                      <a:lnTo>
                        <a:pt x="180" y="312"/>
                      </a:lnTo>
                      <a:lnTo>
                        <a:pt x="168" y="324"/>
                      </a:lnTo>
                      <a:lnTo>
                        <a:pt x="162" y="336"/>
                      </a:lnTo>
                      <a:lnTo>
                        <a:pt x="150" y="342"/>
                      </a:lnTo>
                      <a:lnTo>
                        <a:pt x="138" y="336"/>
                      </a:lnTo>
                      <a:lnTo>
                        <a:pt x="132" y="318"/>
                      </a:lnTo>
                      <a:lnTo>
                        <a:pt x="120" y="306"/>
                      </a:lnTo>
                      <a:lnTo>
                        <a:pt x="108" y="306"/>
                      </a:lnTo>
                      <a:lnTo>
                        <a:pt x="102" y="318"/>
                      </a:lnTo>
                      <a:lnTo>
                        <a:pt x="84" y="318"/>
                      </a:lnTo>
                      <a:lnTo>
                        <a:pt x="78" y="312"/>
                      </a:lnTo>
                      <a:lnTo>
                        <a:pt x="78" y="294"/>
                      </a:lnTo>
                      <a:lnTo>
                        <a:pt x="78" y="282"/>
                      </a:lnTo>
                      <a:lnTo>
                        <a:pt x="66" y="282"/>
                      </a:lnTo>
                      <a:lnTo>
                        <a:pt x="54" y="288"/>
                      </a:lnTo>
                      <a:lnTo>
                        <a:pt x="42" y="288"/>
                      </a:lnTo>
                      <a:close/>
                    </a:path>
                  </a:pathLst>
                </a:custGeom>
                <a:noFill/>
                <a:ln w="9525">
                  <a:noFill/>
                  <a:round/>
                  <a:headEnd/>
                  <a:tailEnd/>
                </a:ln>
              </p:spPr>
              <p:txBody>
                <a:bodyPr tIns="91440" bIns="91440"/>
                <a:lstStyle/>
                <a:p>
                  <a:endParaRPr lang="en-US"/>
                </a:p>
              </p:txBody>
            </p:sp>
            <p:sp>
              <p:nvSpPr>
                <p:cNvPr id="12678" name="Freeform 1327"/>
                <p:cNvSpPr>
                  <a:spLocks/>
                </p:cNvSpPr>
                <p:nvPr/>
              </p:nvSpPr>
              <p:spPr bwMode="auto">
                <a:xfrm>
                  <a:off x="2546" y="2453"/>
                  <a:ext cx="354" cy="342"/>
                </a:xfrm>
                <a:custGeom>
                  <a:avLst/>
                  <a:gdLst>
                    <a:gd name="T0" fmla="*/ 48 w 354"/>
                    <a:gd name="T1" fmla="*/ 258 h 342"/>
                    <a:gd name="T2" fmla="*/ 36 w 354"/>
                    <a:gd name="T3" fmla="*/ 240 h 342"/>
                    <a:gd name="T4" fmla="*/ 6 w 354"/>
                    <a:gd name="T5" fmla="*/ 234 h 342"/>
                    <a:gd name="T6" fmla="*/ 30 w 354"/>
                    <a:gd name="T7" fmla="*/ 192 h 342"/>
                    <a:gd name="T8" fmla="*/ 6 w 354"/>
                    <a:gd name="T9" fmla="*/ 174 h 342"/>
                    <a:gd name="T10" fmla="*/ 6 w 354"/>
                    <a:gd name="T11" fmla="*/ 156 h 342"/>
                    <a:gd name="T12" fmla="*/ 24 w 354"/>
                    <a:gd name="T13" fmla="*/ 144 h 342"/>
                    <a:gd name="T14" fmla="*/ 6 w 354"/>
                    <a:gd name="T15" fmla="*/ 102 h 342"/>
                    <a:gd name="T16" fmla="*/ 30 w 354"/>
                    <a:gd name="T17" fmla="*/ 102 h 342"/>
                    <a:gd name="T18" fmla="*/ 48 w 354"/>
                    <a:gd name="T19" fmla="*/ 84 h 342"/>
                    <a:gd name="T20" fmla="*/ 42 w 354"/>
                    <a:gd name="T21" fmla="*/ 54 h 342"/>
                    <a:gd name="T22" fmla="*/ 90 w 354"/>
                    <a:gd name="T23" fmla="*/ 54 h 342"/>
                    <a:gd name="T24" fmla="*/ 96 w 354"/>
                    <a:gd name="T25" fmla="*/ 24 h 342"/>
                    <a:gd name="T26" fmla="*/ 114 w 354"/>
                    <a:gd name="T27" fmla="*/ 18 h 342"/>
                    <a:gd name="T28" fmla="*/ 138 w 354"/>
                    <a:gd name="T29" fmla="*/ 30 h 342"/>
                    <a:gd name="T30" fmla="*/ 168 w 354"/>
                    <a:gd name="T31" fmla="*/ 0 h 342"/>
                    <a:gd name="T32" fmla="*/ 186 w 354"/>
                    <a:gd name="T33" fmla="*/ 18 h 342"/>
                    <a:gd name="T34" fmla="*/ 204 w 354"/>
                    <a:gd name="T35" fmla="*/ 18 h 342"/>
                    <a:gd name="T36" fmla="*/ 234 w 354"/>
                    <a:gd name="T37" fmla="*/ 12 h 342"/>
                    <a:gd name="T38" fmla="*/ 252 w 354"/>
                    <a:gd name="T39" fmla="*/ 48 h 342"/>
                    <a:gd name="T40" fmla="*/ 294 w 354"/>
                    <a:gd name="T41" fmla="*/ 48 h 342"/>
                    <a:gd name="T42" fmla="*/ 312 w 354"/>
                    <a:gd name="T43" fmla="*/ 66 h 342"/>
                    <a:gd name="T44" fmla="*/ 300 w 354"/>
                    <a:gd name="T45" fmla="*/ 90 h 342"/>
                    <a:gd name="T46" fmla="*/ 342 w 354"/>
                    <a:gd name="T47" fmla="*/ 108 h 342"/>
                    <a:gd name="T48" fmla="*/ 330 w 354"/>
                    <a:gd name="T49" fmla="*/ 132 h 342"/>
                    <a:gd name="T50" fmla="*/ 330 w 354"/>
                    <a:gd name="T51" fmla="*/ 156 h 342"/>
                    <a:gd name="T52" fmla="*/ 354 w 354"/>
                    <a:gd name="T53" fmla="*/ 180 h 342"/>
                    <a:gd name="T54" fmla="*/ 318 w 354"/>
                    <a:gd name="T55" fmla="*/ 204 h 342"/>
                    <a:gd name="T56" fmla="*/ 330 w 354"/>
                    <a:gd name="T57" fmla="*/ 240 h 342"/>
                    <a:gd name="T58" fmla="*/ 318 w 354"/>
                    <a:gd name="T59" fmla="*/ 264 h 342"/>
                    <a:gd name="T60" fmla="*/ 288 w 354"/>
                    <a:gd name="T61" fmla="*/ 264 h 342"/>
                    <a:gd name="T62" fmla="*/ 276 w 354"/>
                    <a:gd name="T63" fmla="*/ 312 h 342"/>
                    <a:gd name="T64" fmla="*/ 246 w 354"/>
                    <a:gd name="T65" fmla="*/ 300 h 342"/>
                    <a:gd name="T66" fmla="*/ 228 w 354"/>
                    <a:gd name="T67" fmla="*/ 306 h 342"/>
                    <a:gd name="T68" fmla="*/ 216 w 354"/>
                    <a:gd name="T69" fmla="*/ 336 h 342"/>
                    <a:gd name="T70" fmla="*/ 180 w 354"/>
                    <a:gd name="T71" fmla="*/ 312 h 342"/>
                    <a:gd name="T72" fmla="*/ 162 w 354"/>
                    <a:gd name="T73" fmla="*/ 336 h 342"/>
                    <a:gd name="T74" fmla="*/ 138 w 354"/>
                    <a:gd name="T75" fmla="*/ 336 h 342"/>
                    <a:gd name="T76" fmla="*/ 120 w 354"/>
                    <a:gd name="T77" fmla="*/ 306 h 342"/>
                    <a:gd name="T78" fmla="*/ 84 w 354"/>
                    <a:gd name="T79" fmla="*/ 318 h 342"/>
                    <a:gd name="T80" fmla="*/ 78 w 354"/>
                    <a:gd name="T81" fmla="*/ 294 h 342"/>
                    <a:gd name="T82" fmla="*/ 66 w 354"/>
                    <a:gd name="T83" fmla="*/ 282 h 342"/>
                    <a:gd name="T84" fmla="*/ 42 w 354"/>
                    <a:gd name="T85" fmla="*/ 288 h 3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4"/>
                    <a:gd name="T130" fmla="*/ 0 h 342"/>
                    <a:gd name="T131" fmla="*/ 354 w 354"/>
                    <a:gd name="T132" fmla="*/ 342 h 3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4" h="342">
                      <a:moveTo>
                        <a:pt x="42" y="288"/>
                      </a:moveTo>
                      <a:lnTo>
                        <a:pt x="36" y="276"/>
                      </a:lnTo>
                      <a:lnTo>
                        <a:pt x="48" y="258"/>
                      </a:lnTo>
                      <a:lnTo>
                        <a:pt x="48" y="246"/>
                      </a:lnTo>
                      <a:lnTo>
                        <a:pt x="36" y="240"/>
                      </a:lnTo>
                      <a:lnTo>
                        <a:pt x="18" y="234"/>
                      </a:lnTo>
                      <a:lnTo>
                        <a:pt x="6" y="234"/>
                      </a:lnTo>
                      <a:lnTo>
                        <a:pt x="12" y="222"/>
                      </a:lnTo>
                      <a:lnTo>
                        <a:pt x="24" y="204"/>
                      </a:lnTo>
                      <a:lnTo>
                        <a:pt x="30" y="192"/>
                      </a:lnTo>
                      <a:lnTo>
                        <a:pt x="18" y="180"/>
                      </a:lnTo>
                      <a:lnTo>
                        <a:pt x="6" y="174"/>
                      </a:lnTo>
                      <a:lnTo>
                        <a:pt x="0" y="168"/>
                      </a:lnTo>
                      <a:lnTo>
                        <a:pt x="6" y="156"/>
                      </a:lnTo>
                      <a:lnTo>
                        <a:pt x="18" y="150"/>
                      </a:lnTo>
                      <a:lnTo>
                        <a:pt x="24" y="144"/>
                      </a:lnTo>
                      <a:lnTo>
                        <a:pt x="18" y="126"/>
                      </a:lnTo>
                      <a:lnTo>
                        <a:pt x="12" y="114"/>
                      </a:lnTo>
                      <a:lnTo>
                        <a:pt x="6" y="102"/>
                      </a:lnTo>
                      <a:lnTo>
                        <a:pt x="18" y="102"/>
                      </a:lnTo>
                      <a:lnTo>
                        <a:pt x="30" y="102"/>
                      </a:lnTo>
                      <a:lnTo>
                        <a:pt x="48" y="96"/>
                      </a:lnTo>
                      <a:lnTo>
                        <a:pt x="48" y="84"/>
                      </a:lnTo>
                      <a:lnTo>
                        <a:pt x="42" y="66"/>
                      </a:lnTo>
                      <a:lnTo>
                        <a:pt x="42" y="54"/>
                      </a:lnTo>
                      <a:lnTo>
                        <a:pt x="60" y="54"/>
                      </a:lnTo>
                      <a:lnTo>
                        <a:pt x="78" y="54"/>
                      </a:lnTo>
                      <a:lnTo>
                        <a:pt x="90" y="54"/>
                      </a:lnTo>
                      <a:lnTo>
                        <a:pt x="96" y="42"/>
                      </a:lnTo>
                      <a:lnTo>
                        <a:pt x="96" y="24"/>
                      </a:lnTo>
                      <a:lnTo>
                        <a:pt x="102" y="12"/>
                      </a:lnTo>
                      <a:lnTo>
                        <a:pt x="114" y="18"/>
                      </a:lnTo>
                      <a:lnTo>
                        <a:pt x="126" y="30"/>
                      </a:lnTo>
                      <a:lnTo>
                        <a:pt x="138" y="30"/>
                      </a:lnTo>
                      <a:lnTo>
                        <a:pt x="150" y="24"/>
                      </a:lnTo>
                      <a:lnTo>
                        <a:pt x="162" y="6"/>
                      </a:lnTo>
                      <a:lnTo>
                        <a:pt x="168" y="0"/>
                      </a:lnTo>
                      <a:lnTo>
                        <a:pt x="180" y="6"/>
                      </a:lnTo>
                      <a:lnTo>
                        <a:pt x="186" y="18"/>
                      </a:lnTo>
                      <a:lnTo>
                        <a:pt x="192" y="24"/>
                      </a:lnTo>
                      <a:lnTo>
                        <a:pt x="204" y="18"/>
                      </a:lnTo>
                      <a:lnTo>
                        <a:pt x="222" y="12"/>
                      </a:lnTo>
                      <a:lnTo>
                        <a:pt x="234" y="12"/>
                      </a:lnTo>
                      <a:lnTo>
                        <a:pt x="246" y="18"/>
                      </a:lnTo>
                      <a:lnTo>
                        <a:pt x="246" y="36"/>
                      </a:lnTo>
                      <a:lnTo>
                        <a:pt x="252" y="48"/>
                      </a:lnTo>
                      <a:lnTo>
                        <a:pt x="270" y="48"/>
                      </a:lnTo>
                      <a:lnTo>
                        <a:pt x="294" y="48"/>
                      </a:lnTo>
                      <a:lnTo>
                        <a:pt x="312" y="54"/>
                      </a:lnTo>
                      <a:lnTo>
                        <a:pt x="312" y="66"/>
                      </a:lnTo>
                      <a:lnTo>
                        <a:pt x="300" y="78"/>
                      </a:lnTo>
                      <a:lnTo>
                        <a:pt x="300" y="90"/>
                      </a:lnTo>
                      <a:lnTo>
                        <a:pt x="312" y="96"/>
                      </a:lnTo>
                      <a:lnTo>
                        <a:pt x="330" y="102"/>
                      </a:lnTo>
                      <a:lnTo>
                        <a:pt x="342" y="108"/>
                      </a:lnTo>
                      <a:lnTo>
                        <a:pt x="342" y="120"/>
                      </a:lnTo>
                      <a:lnTo>
                        <a:pt x="330" y="132"/>
                      </a:lnTo>
                      <a:lnTo>
                        <a:pt x="324" y="144"/>
                      </a:lnTo>
                      <a:lnTo>
                        <a:pt x="330" y="156"/>
                      </a:lnTo>
                      <a:lnTo>
                        <a:pt x="348" y="168"/>
                      </a:lnTo>
                      <a:lnTo>
                        <a:pt x="354" y="180"/>
                      </a:lnTo>
                      <a:lnTo>
                        <a:pt x="342" y="186"/>
                      </a:lnTo>
                      <a:lnTo>
                        <a:pt x="330" y="198"/>
                      </a:lnTo>
                      <a:lnTo>
                        <a:pt x="318" y="204"/>
                      </a:lnTo>
                      <a:lnTo>
                        <a:pt x="318" y="222"/>
                      </a:lnTo>
                      <a:lnTo>
                        <a:pt x="330" y="240"/>
                      </a:lnTo>
                      <a:lnTo>
                        <a:pt x="330" y="258"/>
                      </a:lnTo>
                      <a:lnTo>
                        <a:pt x="318" y="264"/>
                      </a:lnTo>
                      <a:lnTo>
                        <a:pt x="300" y="264"/>
                      </a:lnTo>
                      <a:lnTo>
                        <a:pt x="288" y="264"/>
                      </a:lnTo>
                      <a:lnTo>
                        <a:pt x="282" y="282"/>
                      </a:lnTo>
                      <a:lnTo>
                        <a:pt x="282" y="300"/>
                      </a:lnTo>
                      <a:lnTo>
                        <a:pt x="276" y="312"/>
                      </a:lnTo>
                      <a:lnTo>
                        <a:pt x="264" y="312"/>
                      </a:lnTo>
                      <a:lnTo>
                        <a:pt x="246" y="300"/>
                      </a:lnTo>
                      <a:lnTo>
                        <a:pt x="234" y="300"/>
                      </a:lnTo>
                      <a:lnTo>
                        <a:pt x="228" y="306"/>
                      </a:lnTo>
                      <a:lnTo>
                        <a:pt x="222" y="324"/>
                      </a:lnTo>
                      <a:lnTo>
                        <a:pt x="216" y="336"/>
                      </a:lnTo>
                      <a:lnTo>
                        <a:pt x="198" y="330"/>
                      </a:lnTo>
                      <a:lnTo>
                        <a:pt x="192" y="318"/>
                      </a:lnTo>
                      <a:lnTo>
                        <a:pt x="180" y="312"/>
                      </a:lnTo>
                      <a:lnTo>
                        <a:pt x="168" y="324"/>
                      </a:lnTo>
                      <a:lnTo>
                        <a:pt x="162" y="336"/>
                      </a:lnTo>
                      <a:lnTo>
                        <a:pt x="150" y="342"/>
                      </a:lnTo>
                      <a:lnTo>
                        <a:pt x="138" y="336"/>
                      </a:lnTo>
                      <a:lnTo>
                        <a:pt x="132" y="318"/>
                      </a:lnTo>
                      <a:lnTo>
                        <a:pt x="120" y="306"/>
                      </a:lnTo>
                      <a:lnTo>
                        <a:pt x="108" y="306"/>
                      </a:lnTo>
                      <a:lnTo>
                        <a:pt x="102" y="318"/>
                      </a:lnTo>
                      <a:lnTo>
                        <a:pt x="84" y="318"/>
                      </a:lnTo>
                      <a:lnTo>
                        <a:pt x="78" y="312"/>
                      </a:lnTo>
                      <a:lnTo>
                        <a:pt x="78" y="294"/>
                      </a:lnTo>
                      <a:lnTo>
                        <a:pt x="78" y="282"/>
                      </a:lnTo>
                      <a:lnTo>
                        <a:pt x="66" y="282"/>
                      </a:lnTo>
                      <a:lnTo>
                        <a:pt x="54" y="288"/>
                      </a:lnTo>
                      <a:lnTo>
                        <a:pt x="42" y="288"/>
                      </a:lnTo>
                    </a:path>
                  </a:pathLst>
                </a:custGeom>
                <a:noFill/>
                <a:ln w="9525">
                  <a:solidFill>
                    <a:srgbClr val="FFFFFF"/>
                  </a:solidFill>
                  <a:round/>
                  <a:headEnd/>
                  <a:tailEnd/>
                </a:ln>
              </p:spPr>
              <p:txBody>
                <a:bodyPr tIns="91440" bIns="91440"/>
                <a:lstStyle/>
                <a:p>
                  <a:endParaRPr lang="en-US"/>
                </a:p>
              </p:txBody>
            </p:sp>
            <p:sp>
              <p:nvSpPr>
                <p:cNvPr id="12679" name="Freeform 1328"/>
                <p:cNvSpPr>
                  <a:spLocks/>
                </p:cNvSpPr>
                <p:nvPr/>
              </p:nvSpPr>
              <p:spPr bwMode="auto">
                <a:xfrm>
                  <a:off x="2954" y="2567"/>
                  <a:ext cx="396" cy="36"/>
                </a:xfrm>
                <a:custGeom>
                  <a:avLst/>
                  <a:gdLst>
                    <a:gd name="T0" fmla="*/ 384 w 396"/>
                    <a:gd name="T1" fmla="*/ 24 h 36"/>
                    <a:gd name="T2" fmla="*/ 354 w 396"/>
                    <a:gd name="T3" fmla="*/ 0 h 36"/>
                    <a:gd name="T4" fmla="*/ 348 w 396"/>
                    <a:gd name="T5" fmla="*/ 6 h 36"/>
                    <a:gd name="T6" fmla="*/ 324 w 396"/>
                    <a:gd name="T7" fmla="*/ 30 h 36"/>
                    <a:gd name="T8" fmla="*/ 312 w 396"/>
                    <a:gd name="T9" fmla="*/ 24 h 36"/>
                    <a:gd name="T10" fmla="*/ 282 w 396"/>
                    <a:gd name="T11" fmla="*/ 0 h 36"/>
                    <a:gd name="T12" fmla="*/ 264 w 396"/>
                    <a:gd name="T13" fmla="*/ 6 h 36"/>
                    <a:gd name="T14" fmla="*/ 240 w 396"/>
                    <a:gd name="T15" fmla="*/ 30 h 36"/>
                    <a:gd name="T16" fmla="*/ 228 w 396"/>
                    <a:gd name="T17" fmla="*/ 24 h 36"/>
                    <a:gd name="T18" fmla="*/ 198 w 396"/>
                    <a:gd name="T19" fmla="*/ 0 h 36"/>
                    <a:gd name="T20" fmla="*/ 180 w 396"/>
                    <a:gd name="T21" fmla="*/ 12 h 36"/>
                    <a:gd name="T22" fmla="*/ 156 w 396"/>
                    <a:gd name="T23" fmla="*/ 30 h 36"/>
                    <a:gd name="T24" fmla="*/ 144 w 396"/>
                    <a:gd name="T25" fmla="*/ 24 h 36"/>
                    <a:gd name="T26" fmla="*/ 114 w 396"/>
                    <a:gd name="T27" fmla="*/ 0 h 36"/>
                    <a:gd name="T28" fmla="*/ 102 w 396"/>
                    <a:gd name="T29" fmla="*/ 12 h 36"/>
                    <a:gd name="T30" fmla="*/ 66 w 396"/>
                    <a:gd name="T31" fmla="*/ 36 h 36"/>
                    <a:gd name="T32" fmla="*/ 48 w 396"/>
                    <a:gd name="T33" fmla="*/ 24 h 36"/>
                    <a:gd name="T34" fmla="*/ 24 w 396"/>
                    <a:gd name="T35" fmla="*/ 0 h 36"/>
                    <a:gd name="T36" fmla="*/ 0 w 396"/>
                    <a:gd name="T37" fmla="*/ 0 h 36"/>
                    <a:gd name="T38" fmla="*/ 6 w 396"/>
                    <a:gd name="T39" fmla="*/ 6 h 36"/>
                    <a:gd name="T40" fmla="*/ 36 w 396"/>
                    <a:gd name="T41" fmla="*/ 36 h 36"/>
                    <a:gd name="T42" fmla="*/ 54 w 396"/>
                    <a:gd name="T43" fmla="*/ 24 h 36"/>
                    <a:gd name="T44" fmla="*/ 90 w 396"/>
                    <a:gd name="T45" fmla="*/ 0 h 36"/>
                    <a:gd name="T46" fmla="*/ 102 w 396"/>
                    <a:gd name="T47" fmla="*/ 6 h 36"/>
                    <a:gd name="T48" fmla="*/ 132 w 396"/>
                    <a:gd name="T49" fmla="*/ 30 h 36"/>
                    <a:gd name="T50" fmla="*/ 144 w 396"/>
                    <a:gd name="T51" fmla="*/ 24 h 36"/>
                    <a:gd name="T52" fmla="*/ 168 w 396"/>
                    <a:gd name="T53" fmla="*/ 0 h 36"/>
                    <a:gd name="T54" fmla="*/ 186 w 396"/>
                    <a:gd name="T55" fmla="*/ 6 h 36"/>
                    <a:gd name="T56" fmla="*/ 210 w 396"/>
                    <a:gd name="T57" fmla="*/ 30 h 36"/>
                    <a:gd name="T58" fmla="*/ 228 w 396"/>
                    <a:gd name="T59" fmla="*/ 24 h 36"/>
                    <a:gd name="T60" fmla="*/ 252 w 396"/>
                    <a:gd name="T61" fmla="*/ 0 h 36"/>
                    <a:gd name="T62" fmla="*/ 270 w 396"/>
                    <a:gd name="T63" fmla="*/ 6 h 36"/>
                    <a:gd name="T64" fmla="*/ 300 w 396"/>
                    <a:gd name="T65" fmla="*/ 30 h 36"/>
                    <a:gd name="T66" fmla="*/ 312 w 396"/>
                    <a:gd name="T67" fmla="*/ 24 h 36"/>
                    <a:gd name="T68" fmla="*/ 330 w 396"/>
                    <a:gd name="T69" fmla="*/ 0 h 36"/>
                    <a:gd name="T70" fmla="*/ 342 w 396"/>
                    <a:gd name="T71" fmla="*/ 6 h 36"/>
                    <a:gd name="T72" fmla="*/ 366 w 396"/>
                    <a:gd name="T73" fmla="*/ 30 h 36"/>
                    <a:gd name="T74" fmla="*/ 372 w 396"/>
                    <a:gd name="T75" fmla="*/ 30 h 36"/>
                    <a:gd name="T76" fmla="*/ 396 w 396"/>
                    <a:gd name="T77" fmla="*/ 30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6"/>
                    <a:gd name="T118" fmla="*/ 0 h 36"/>
                    <a:gd name="T119" fmla="*/ 396 w 396"/>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6" h="36">
                      <a:moveTo>
                        <a:pt x="396" y="30"/>
                      </a:moveTo>
                      <a:lnTo>
                        <a:pt x="384" y="24"/>
                      </a:lnTo>
                      <a:lnTo>
                        <a:pt x="372" y="6"/>
                      </a:lnTo>
                      <a:lnTo>
                        <a:pt x="354" y="0"/>
                      </a:lnTo>
                      <a:lnTo>
                        <a:pt x="348" y="6"/>
                      </a:lnTo>
                      <a:lnTo>
                        <a:pt x="336" y="24"/>
                      </a:lnTo>
                      <a:lnTo>
                        <a:pt x="324" y="30"/>
                      </a:lnTo>
                      <a:lnTo>
                        <a:pt x="312" y="24"/>
                      </a:lnTo>
                      <a:lnTo>
                        <a:pt x="294" y="6"/>
                      </a:lnTo>
                      <a:lnTo>
                        <a:pt x="282" y="0"/>
                      </a:lnTo>
                      <a:lnTo>
                        <a:pt x="264" y="6"/>
                      </a:lnTo>
                      <a:lnTo>
                        <a:pt x="252" y="24"/>
                      </a:lnTo>
                      <a:lnTo>
                        <a:pt x="240" y="30"/>
                      </a:lnTo>
                      <a:lnTo>
                        <a:pt x="228" y="24"/>
                      </a:lnTo>
                      <a:lnTo>
                        <a:pt x="216" y="6"/>
                      </a:lnTo>
                      <a:lnTo>
                        <a:pt x="198" y="0"/>
                      </a:lnTo>
                      <a:lnTo>
                        <a:pt x="180" y="12"/>
                      </a:lnTo>
                      <a:lnTo>
                        <a:pt x="168" y="24"/>
                      </a:lnTo>
                      <a:lnTo>
                        <a:pt x="156" y="30"/>
                      </a:lnTo>
                      <a:lnTo>
                        <a:pt x="144" y="24"/>
                      </a:lnTo>
                      <a:lnTo>
                        <a:pt x="132" y="6"/>
                      </a:lnTo>
                      <a:lnTo>
                        <a:pt x="114" y="0"/>
                      </a:lnTo>
                      <a:lnTo>
                        <a:pt x="102" y="12"/>
                      </a:lnTo>
                      <a:lnTo>
                        <a:pt x="84" y="24"/>
                      </a:lnTo>
                      <a:lnTo>
                        <a:pt x="66" y="36"/>
                      </a:lnTo>
                      <a:lnTo>
                        <a:pt x="48" y="24"/>
                      </a:lnTo>
                      <a:lnTo>
                        <a:pt x="30" y="6"/>
                      </a:lnTo>
                      <a:lnTo>
                        <a:pt x="24" y="0"/>
                      </a:lnTo>
                      <a:lnTo>
                        <a:pt x="0" y="0"/>
                      </a:lnTo>
                      <a:lnTo>
                        <a:pt x="6" y="6"/>
                      </a:lnTo>
                      <a:lnTo>
                        <a:pt x="18" y="24"/>
                      </a:lnTo>
                      <a:lnTo>
                        <a:pt x="36" y="36"/>
                      </a:lnTo>
                      <a:lnTo>
                        <a:pt x="54" y="24"/>
                      </a:lnTo>
                      <a:lnTo>
                        <a:pt x="72" y="12"/>
                      </a:lnTo>
                      <a:lnTo>
                        <a:pt x="90" y="0"/>
                      </a:lnTo>
                      <a:lnTo>
                        <a:pt x="102" y="6"/>
                      </a:lnTo>
                      <a:lnTo>
                        <a:pt x="114" y="24"/>
                      </a:lnTo>
                      <a:lnTo>
                        <a:pt x="132" y="30"/>
                      </a:lnTo>
                      <a:lnTo>
                        <a:pt x="144" y="24"/>
                      </a:lnTo>
                      <a:lnTo>
                        <a:pt x="156" y="12"/>
                      </a:lnTo>
                      <a:lnTo>
                        <a:pt x="168" y="0"/>
                      </a:lnTo>
                      <a:lnTo>
                        <a:pt x="186" y="6"/>
                      </a:lnTo>
                      <a:lnTo>
                        <a:pt x="198" y="24"/>
                      </a:lnTo>
                      <a:lnTo>
                        <a:pt x="210" y="30"/>
                      </a:lnTo>
                      <a:lnTo>
                        <a:pt x="228" y="24"/>
                      </a:lnTo>
                      <a:lnTo>
                        <a:pt x="240" y="6"/>
                      </a:lnTo>
                      <a:lnTo>
                        <a:pt x="252" y="0"/>
                      </a:lnTo>
                      <a:lnTo>
                        <a:pt x="270" y="6"/>
                      </a:lnTo>
                      <a:lnTo>
                        <a:pt x="282" y="24"/>
                      </a:lnTo>
                      <a:lnTo>
                        <a:pt x="300" y="30"/>
                      </a:lnTo>
                      <a:lnTo>
                        <a:pt x="312" y="24"/>
                      </a:lnTo>
                      <a:lnTo>
                        <a:pt x="318" y="6"/>
                      </a:lnTo>
                      <a:lnTo>
                        <a:pt x="330" y="0"/>
                      </a:lnTo>
                      <a:lnTo>
                        <a:pt x="342" y="6"/>
                      </a:lnTo>
                      <a:lnTo>
                        <a:pt x="354" y="24"/>
                      </a:lnTo>
                      <a:lnTo>
                        <a:pt x="366" y="30"/>
                      </a:lnTo>
                      <a:lnTo>
                        <a:pt x="372" y="30"/>
                      </a:lnTo>
                      <a:lnTo>
                        <a:pt x="390" y="30"/>
                      </a:lnTo>
                      <a:lnTo>
                        <a:pt x="396" y="30"/>
                      </a:lnTo>
                      <a:close/>
                    </a:path>
                  </a:pathLst>
                </a:custGeom>
                <a:noFill/>
                <a:ln w="9525">
                  <a:noFill/>
                  <a:round/>
                  <a:headEnd/>
                  <a:tailEnd/>
                </a:ln>
              </p:spPr>
              <p:txBody>
                <a:bodyPr tIns="91440" bIns="91440"/>
                <a:lstStyle/>
                <a:p>
                  <a:endParaRPr lang="en-US"/>
                </a:p>
              </p:txBody>
            </p:sp>
            <p:sp>
              <p:nvSpPr>
                <p:cNvPr id="12680" name="Freeform 1329"/>
                <p:cNvSpPr>
                  <a:spLocks/>
                </p:cNvSpPr>
                <p:nvPr/>
              </p:nvSpPr>
              <p:spPr bwMode="auto">
                <a:xfrm>
                  <a:off x="2954" y="2567"/>
                  <a:ext cx="396" cy="36"/>
                </a:xfrm>
                <a:custGeom>
                  <a:avLst/>
                  <a:gdLst>
                    <a:gd name="T0" fmla="*/ 384 w 396"/>
                    <a:gd name="T1" fmla="*/ 24 h 36"/>
                    <a:gd name="T2" fmla="*/ 354 w 396"/>
                    <a:gd name="T3" fmla="*/ 0 h 36"/>
                    <a:gd name="T4" fmla="*/ 348 w 396"/>
                    <a:gd name="T5" fmla="*/ 6 h 36"/>
                    <a:gd name="T6" fmla="*/ 324 w 396"/>
                    <a:gd name="T7" fmla="*/ 30 h 36"/>
                    <a:gd name="T8" fmla="*/ 312 w 396"/>
                    <a:gd name="T9" fmla="*/ 24 h 36"/>
                    <a:gd name="T10" fmla="*/ 282 w 396"/>
                    <a:gd name="T11" fmla="*/ 0 h 36"/>
                    <a:gd name="T12" fmla="*/ 264 w 396"/>
                    <a:gd name="T13" fmla="*/ 6 h 36"/>
                    <a:gd name="T14" fmla="*/ 240 w 396"/>
                    <a:gd name="T15" fmla="*/ 30 h 36"/>
                    <a:gd name="T16" fmla="*/ 228 w 396"/>
                    <a:gd name="T17" fmla="*/ 24 h 36"/>
                    <a:gd name="T18" fmla="*/ 198 w 396"/>
                    <a:gd name="T19" fmla="*/ 0 h 36"/>
                    <a:gd name="T20" fmla="*/ 180 w 396"/>
                    <a:gd name="T21" fmla="*/ 12 h 36"/>
                    <a:gd name="T22" fmla="*/ 156 w 396"/>
                    <a:gd name="T23" fmla="*/ 30 h 36"/>
                    <a:gd name="T24" fmla="*/ 144 w 396"/>
                    <a:gd name="T25" fmla="*/ 24 h 36"/>
                    <a:gd name="T26" fmla="*/ 114 w 396"/>
                    <a:gd name="T27" fmla="*/ 0 h 36"/>
                    <a:gd name="T28" fmla="*/ 102 w 396"/>
                    <a:gd name="T29" fmla="*/ 12 h 36"/>
                    <a:gd name="T30" fmla="*/ 66 w 396"/>
                    <a:gd name="T31" fmla="*/ 36 h 36"/>
                    <a:gd name="T32" fmla="*/ 48 w 396"/>
                    <a:gd name="T33" fmla="*/ 24 h 36"/>
                    <a:gd name="T34" fmla="*/ 24 w 396"/>
                    <a:gd name="T35" fmla="*/ 0 h 36"/>
                    <a:gd name="T36" fmla="*/ 0 w 396"/>
                    <a:gd name="T37" fmla="*/ 0 h 36"/>
                    <a:gd name="T38" fmla="*/ 6 w 396"/>
                    <a:gd name="T39" fmla="*/ 6 h 36"/>
                    <a:gd name="T40" fmla="*/ 36 w 396"/>
                    <a:gd name="T41" fmla="*/ 36 h 36"/>
                    <a:gd name="T42" fmla="*/ 54 w 396"/>
                    <a:gd name="T43" fmla="*/ 24 h 36"/>
                    <a:gd name="T44" fmla="*/ 90 w 396"/>
                    <a:gd name="T45" fmla="*/ 0 h 36"/>
                    <a:gd name="T46" fmla="*/ 102 w 396"/>
                    <a:gd name="T47" fmla="*/ 6 h 36"/>
                    <a:gd name="T48" fmla="*/ 132 w 396"/>
                    <a:gd name="T49" fmla="*/ 30 h 36"/>
                    <a:gd name="T50" fmla="*/ 144 w 396"/>
                    <a:gd name="T51" fmla="*/ 24 h 36"/>
                    <a:gd name="T52" fmla="*/ 168 w 396"/>
                    <a:gd name="T53" fmla="*/ 0 h 36"/>
                    <a:gd name="T54" fmla="*/ 186 w 396"/>
                    <a:gd name="T55" fmla="*/ 6 h 36"/>
                    <a:gd name="T56" fmla="*/ 210 w 396"/>
                    <a:gd name="T57" fmla="*/ 30 h 36"/>
                    <a:gd name="T58" fmla="*/ 228 w 396"/>
                    <a:gd name="T59" fmla="*/ 24 h 36"/>
                    <a:gd name="T60" fmla="*/ 252 w 396"/>
                    <a:gd name="T61" fmla="*/ 0 h 36"/>
                    <a:gd name="T62" fmla="*/ 270 w 396"/>
                    <a:gd name="T63" fmla="*/ 6 h 36"/>
                    <a:gd name="T64" fmla="*/ 300 w 396"/>
                    <a:gd name="T65" fmla="*/ 30 h 36"/>
                    <a:gd name="T66" fmla="*/ 312 w 396"/>
                    <a:gd name="T67" fmla="*/ 24 h 36"/>
                    <a:gd name="T68" fmla="*/ 330 w 396"/>
                    <a:gd name="T69" fmla="*/ 0 h 36"/>
                    <a:gd name="T70" fmla="*/ 342 w 396"/>
                    <a:gd name="T71" fmla="*/ 6 h 36"/>
                    <a:gd name="T72" fmla="*/ 366 w 396"/>
                    <a:gd name="T73" fmla="*/ 30 h 36"/>
                    <a:gd name="T74" fmla="*/ 372 w 396"/>
                    <a:gd name="T75" fmla="*/ 30 h 36"/>
                    <a:gd name="T76" fmla="*/ 396 w 396"/>
                    <a:gd name="T77" fmla="*/ 30 h 36"/>
                    <a:gd name="T78" fmla="*/ 396 w 396"/>
                    <a:gd name="T79" fmla="*/ 30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6"/>
                    <a:gd name="T122" fmla="*/ 396 w 396"/>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6">
                      <a:moveTo>
                        <a:pt x="396" y="30"/>
                      </a:moveTo>
                      <a:lnTo>
                        <a:pt x="384" y="24"/>
                      </a:lnTo>
                      <a:lnTo>
                        <a:pt x="372" y="6"/>
                      </a:lnTo>
                      <a:lnTo>
                        <a:pt x="354" y="0"/>
                      </a:lnTo>
                      <a:lnTo>
                        <a:pt x="348" y="6"/>
                      </a:lnTo>
                      <a:lnTo>
                        <a:pt x="336" y="24"/>
                      </a:lnTo>
                      <a:lnTo>
                        <a:pt x="324" y="30"/>
                      </a:lnTo>
                      <a:lnTo>
                        <a:pt x="312" y="24"/>
                      </a:lnTo>
                      <a:lnTo>
                        <a:pt x="294" y="6"/>
                      </a:lnTo>
                      <a:lnTo>
                        <a:pt x="282" y="0"/>
                      </a:lnTo>
                      <a:lnTo>
                        <a:pt x="264" y="6"/>
                      </a:lnTo>
                      <a:lnTo>
                        <a:pt x="252" y="24"/>
                      </a:lnTo>
                      <a:lnTo>
                        <a:pt x="240" y="30"/>
                      </a:lnTo>
                      <a:lnTo>
                        <a:pt x="228" y="24"/>
                      </a:lnTo>
                      <a:lnTo>
                        <a:pt x="216" y="6"/>
                      </a:lnTo>
                      <a:lnTo>
                        <a:pt x="198" y="0"/>
                      </a:lnTo>
                      <a:lnTo>
                        <a:pt x="180" y="12"/>
                      </a:lnTo>
                      <a:lnTo>
                        <a:pt x="168" y="24"/>
                      </a:lnTo>
                      <a:lnTo>
                        <a:pt x="156" y="30"/>
                      </a:lnTo>
                      <a:lnTo>
                        <a:pt x="144" y="24"/>
                      </a:lnTo>
                      <a:lnTo>
                        <a:pt x="132" y="6"/>
                      </a:lnTo>
                      <a:lnTo>
                        <a:pt x="114" y="0"/>
                      </a:lnTo>
                      <a:lnTo>
                        <a:pt x="102" y="12"/>
                      </a:lnTo>
                      <a:lnTo>
                        <a:pt x="84" y="24"/>
                      </a:lnTo>
                      <a:lnTo>
                        <a:pt x="66" y="36"/>
                      </a:lnTo>
                      <a:lnTo>
                        <a:pt x="48" y="24"/>
                      </a:lnTo>
                      <a:lnTo>
                        <a:pt x="30" y="6"/>
                      </a:lnTo>
                      <a:lnTo>
                        <a:pt x="24" y="0"/>
                      </a:lnTo>
                      <a:lnTo>
                        <a:pt x="0" y="0"/>
                      </a:lnTo>
                      <a:lnTo>
                        <a:pt x="6" y="6"/>
                      </a:lnTo>
                      <a:lnTo>
                        <a:pt x="18" y="24"/>
                      </a:lnTo>
                      <a:lnTo>
                        <a:pt x="36" y="36"/>
                      </a:lnTo>
                      <a:lnTo>
                        <a:pt x="54" y="24"/>
                      </a:lnTo>
                      <a:lnTo>
                        <a:pt x="72" y="12"/>
                      </a:lnTo>
                      <a:lnTo>
                        <a:pt x="90" y="0"/>
                      </a:lnTo>
                      <a:lnTo>
                        <a:pt x="102" y="6"/>
                      </a:lnTo>
                      <a:lnTo>
                        <a:pt x="114" y="24"/>
                      </a:lnTo>
                      <a:lnTo>
                        <a:pt x="132" y="30"/>
                      </a:lnTo>
                      <a:lnTo>
                        <a:pt x="144" y="24"/>
                      </a:lnTo>
                      <a:lnTo>
                        <a:pt x="156" y="12"/>
                      </a:lnTo>
                      <a:lnTo>
                        <a:pt x="168" y="0"/>
                      </a:lnTo>
                      <a:lnTo>
                        <a:pt x="186" y="6"/>
                      </a:lnTo>
                      <a:lnTo>
                        <a:pt x="198" y="24"/>
                      </a:lnTo>
                      <a:lnTo>
                        <a:pt x="210" y="30"/>
                      </a:lnTo>
                      <a:lnTo>
                        <a:pt x="228" y="24"/>
                      </a:lnTo>
                      <a:lnTo>
                        <a:pt x="240" y="6"/>
                      </a:lnTo>
                      <a:lnTo>
                        <a:pt x="252" y="0"/>
                      </a:lnTo>
                      <a:lnTo>
                        <a:pt x="270" y="6"/>
                      </a:lnTo>
                      <a:lnTo>
                        <a:pt x="282" y="24"/>
                      </a:lnTo>
                      <a:lnTo>
                        <a:pt x="300" y="30"/>
                      </a:lnTo>
                      <a:lnTo>
                        <a:pt x="312" y="24"/>
                      </a:lnTo>
                      <a:lnTo>
                        <a:pt x="318" y="6"/>
                      </a:lnTo>
                      <a:lnTo>
                        <a:pt x="330" y="0"/>
                      </a:lnTo>
                      <a:lnTo>
                        <a:pt x="342" y="6"/>
                      </a:lnTo>
                      <a:lnTo>
                        <a:pt x="354" y="24"/>
                      </a:lnTo>
                      <a:lnTo>
                        <a:pt x="366" y="30"/>
                      </a:lnTo>
                      <a:lnTo>
                        <a:pt x="372" y="30"/>
                      </a:lnTo>
                      <a:lnTo>
                        <a:pt x="390" y="30"/>
                      </a:lnTo>
                      <a:lnTo>
                        <a:pt x="396" y="30"/>
                      </a:lnTo>
                    </a:path>
                  </a:pathLst>
                </a:custGeom>
                <a:noFill/>
                <a:ln w="9525">
                  <a:solidFill>
                    <a:srgbClr val="FFFFFF"/>
                  </a:solidFill>
                  <a:round/>
                  <a:headEnd/>
                  <a:tailEnd/>
                </a:ln>
              </p:spPr>
              <p:txBody>
                <a:bodyPr tIns="91440" bIns="91440"/>
                <a:lstStyle/>
                <a:p>
                  <a:endParaRPr lang="en-US"/>
                </a:p>
              </p:txBody>
            </p:sp>
            <p:sp>
              <p:nvSpPr>
                <p:cNvPr id="12681" name="Freeform 1330"/>
                <p:cNvSpPr>
                  <a:spLocks/>
                </p:cNvSpPr>
                <p:nvPr/>
              </p:nvSpPr>
              <p:spPr bwMode="auto">
                <a:xfrm>
                  <a:off x="2246" y="2327"/>
                  <a:ext cx="24" cy="12"/>
                </a:xfrm>
                <a:custGeom>
                  <a:avLst/>
                  <a:gdLst>
                    <a:gd name="T0" fmla="*/ 0 w 24"/>
                    <a:gd name="T1" fmla="*/ 12 h 12"/>
                    <a:gd name="T2" fmla="*/ 6 w 24"/>
                    <a:gd name="T3" fmla="*/ 6 h 12"/>
                    <a:gd name="T4" fmla="*/ 18 w 24"/>
                    <a:gd name="T5" fmla="*/ 6 h 12"/>
                    <a:gd name="T6" fmla="*/ 24 w 24"/>
                    <a:gd name="T7" fmla="*/ 0 h 12"/>
                    <a:gd name="T8" fmla="*/ 0 60000 65536"/>
                    <a:gd name="T9" fmla="*/ 0 60000 65536"/>
                    <a:gd name="T10" fmla="*/ 0 60000 65536"/>
                    <a:gd name="T11" fmla="*/ 0 60000 65536"/>
                    <a:gd name="T12" fmla="*/ 0 w 24"/>
                    <a:gd name="T13" fmla="*/ 0 h 12"/>
                    <a:gd name="T14" fmla="*/ 24 w 24"/>
                    <a:gd name="T15" fmla="*/ 12 h 12"/>
                  </a:gdLst>
                  <a:ahLst/>
                  <a:cxnLst>
                    <a:cxn ang="T8">
                      <a:pos x="T0" y="T1"/>
                    </a:cxn>
                    <a:cxn ang="T9">
                      <a:pos x="T2" y="T3"/>
                    </a:cxn>
                    <a:cxn ang="T10">
                      <a:pos x="T4" y="T5"/>
                    </a:cxn>
                    <a:cxn ang="T11">
                      <a:pos x="T6" y="T7"/>
                    </a:cxn>
                  </a:cxnLst>
                  <a:rect l="T12" t="T13" r="T14" b="T15"/>
                  <a:pathLst>
                    <a:path w="24" h="12">
                      <a:moveTo>
                        <a:pt x="0" y="12"/>
                      </a:moveTo>
                      <a:lnTo>
                        <a:pt x="6" y="6"/>
                      </a:lnTo>
                      <a:lnTo>
                        <a:pt x="18" y="6"/>
                      </a:lnTo>
                      <a:lnTo>
                        <a:pt x="24" y="0"/>
                      </a:lnTo>
                    </a:path>
                  </a:pathLst>
                </a:custGeom>
                <a:noFill/>
                <a:ln w="9525">
                  <a:solidFill>
                    <a:srgbClr val="FFFFFF"/>
                  </a:solidFill>
                  <a:round/>
                  <a:headEnd/>
                  <a:tailEnd/>
                </a:ln>
              </p:spPr>
              <p:txBody>
                <a:bodyPr tIns="91440" bIns="91440"/>
                <a:lstStyle/>
                <a:p>
                  <a:endParaRPr lang="en-US"/>
                </a:p>
              </p:txBody>
            </p:sp>
            <p:sp>
              <p:nvSpPr>
                <p:cNvPr id="12682" name="Freeform 1331"/>
                <p:cNvSpPr>
                  <a:spLocks/>
                </p:cNvSpPr>
                <p:nvPr/>
              </p:nvSpPr>
              <p:spPr bwMode="auto">
                <a:xfrm>
                  <a:off x="2234" y="2309"/>
                  <a:ext cx="36" cy="18"/>
                </a:xfrm>
                <a:custGeom>
                  <a:avLst/>
                  <a:gdLst>
                    <a:gd name="T0" fmla="*/ 36 w 36"/>
                    <a:gd name="T1" fmla="*/ 18 h 18"/>
                    <a:gd name="T2" fmla="*/ 24 w 36"/>
                    <a:gd name="T3" fmla="*/ 12 h 18"/>
                    <a:gd name="T4" fmla="*/ 12 w 36"/>
                    <a:gd name="T5" fmla="*/ 6 h 18"/>
                    <a:gd name="T6" fmla="*/ 0 w 36"/>
                    <a:gd name="T7" fmla="*/ 0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36" y="18"/>
                      </a:moveTo>
                      <a:lnTo>
                        <a:pt x="24" y="12"/>
                      </a:lnTo>
                      <a:lnTo>
                        <a:pt x="12" y="6"/>
                      </a:lnTo>
                      <a:lnTo>
                        <a:pt x="0" y="0"/>
                      </a:lnTo>
                    </a:path>
                  </a:pathLst>
                </a:custGeom>
                <a:noFill/>
                <a:ln w="9525">
                  <a:solidFill>
                    <a:srgbClr val="FFFFFF"/>
                  </a:solidFill>
                  <a:round/>
                  <a:headEnd/>
                  <a:tailEnd/>
                </a:ln>
              </p:spPr>
              <p:txBody>
                <a:bodyPr tIns="91440" bIns="91440"/>
                <a:lstStyle/>
                <a:p>
                  <a:endParaRPr lang="en-US"/>
                </a:p>
              </p:txBody>
            </p:sp>
            <p:sp>
              <p:nvSpPr>
                <p:cNvPr id="12683" name="Freeform 1332"/>
                <p:cNvSpPr>
                  <a:spLocks/>
                </p:cNvSpPr>
                <p:nvPr/>
              </p:nvSpPr>
              <p:spPr bwMode="auto">
                <a:xfrm>
                  <a:off x="2234" y="2285"/>
                  <a:ext cx="24" cy="24"/>
                </a:xfrm>
                <a:custGeom>
                  <a:avLst/>
                  <a:gdLst>
                    <a:gd name="T0" fmla="*/ 0 w 24"/>
                    <a:gd name="T1" fmla="*/ 24 h 24"/>
                    <a:gd name="T2" fmla="*/ 6 w 24"/>
                    <a:gd name="T3" fmla="*/ 12 h 24"/>
                    <a:gd name="T4" fmla="*/ 18 w 24"/>
                    <a:gd name="T5" fmla="*/ 6 h 24"/>
                    <a:gd name="T6" fmla="*/ 24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6" y="12"/>
                      </a:lnTo>
                      <a:lnTo>
                        <a:pt x="18" y="6"/>
                      </a:lnTo>
                      <a:lnTo>
                        <a:pt x="24" y="0"/>
                      </a:lnTo>
                    </a:path>
                  </a:pathLst>
                </a:custGeom>
                <a:noFill/>
                <a:ln w="9525">
                  <a:solidFill>
                    <a:srgbClr val="FFFFFF"/>
                  </a:solidFill>
                  <a:round/>
                  <a:headEnd/>
                  <a:tailEnd/>
                </a:ln>
              </p:spPr>
              <p:txBody>
                <a:bodyPr tIns="91440" bIns="91440"/>
                <a:lstStyle/>
                <a:p>
                  <a:endParaRPr lang="en-US"/>
                </a:p>
              </p:txBody>
            </p:sp>
            <p:sp>
              <p:nvSpPr>
                <p:cNvPr id="12684" name="Freeform 1333"/>
                <p:cNvSpPr>
                  <a:spLocks/>
                </p:cNvSpPr>
                <p:nvPr/>
              </p:nvSpPr>
              <p:spPr bwMode="auto">
                <a:xfrm>
                  <a:off x="2222" y="2261"/>
                  <a:ext cx="36" cy="24"/>
                </a:xfrm>
                <a:custGeom>
                  <a:avLst/>
                  <a:gdLst>
                    <a:gd name="T0" fmla="*/ 36 w 36"/>
                    <a:gd name="T1" fmla="*/ 24 h 24"/>
                    <a:gd name="T2" fmla="*/ 30 w 36"/>
                    <a:gd name="T3" fmla="*/ 12 h 24"/>
                    <a:gd name="T4" fmla="*/ 12 w 36"/>
                    <a:gd name="T5" fmla="*/ 6 h 24"/>
                    <a:gd name="T6" fmla="*/ 0 w 36"/>
                    <a:gd name="T7" fmla="*/ 0 h 24"/>
                    <a:gd name="T8" fmla="*/ 0 60000 65536"/>
                    <a:gd name="T9" fmla="*/ 0 60000 65536"/>
                    <a:gd name="T10" fmla="*/ 0 60000 65536"/>
                    <a:gd name="T11" fmla="*/ 0 60000 65536"/>
                    <a:gd name="T12" fmla="*/ 0 w 36"/>
                    <a:gd name="T13" fmla="*/ 0 h 24"/>
                    <a:gd name="T14" fmla="*/ 36 w 36"/>
                    <a:gd name="T15" fmla="*/ 24 h 24"/>
                  </a:gdLst>
                  <a:ahLst/>
                  <a:cxnLst>
                    <a:cxn ang="T8">
                      <a:pos x="T0" y="T1"/>
                    </a:cxn>
                    <a:cxn ang="T9">
                      <a:pos x="T2" y="T3"/>
                    </a:cxn>
                    <a:cxn ang="T10">
                      <a:pos x="T4" y="T5"/>
                    </a:cxn>
                    <a:cxn ang="T11">
                      <a:pos x="T6" y="T7"/>
                    </a:cxn>
                  </a:cxnLst>
                  <a:rect l="T12" t="T13" r="T14" b="T15"/>
                  <a:pathLst>
                    <a:path w="36" h="24">
                      <a:moveTo>
                        <a:pt x="36" y="24"/>
                      </a:moveTo>
                      <a:lnTo>
                        <a:pt x="30" y="12"/>
                      </a:lnTo>
                      <a:lnTo>
                        <a:pt x="12" y="6"/>
                      </a:lnTo>
                      <a:lnTo>
                        <a:pt x="0" y="0"/>
                      </a:lnTo>
                    </a:path>
                  </a:pathLst>
                </a:custGeom>
                <a:noFill/>
                <a:ln w="9525">
                  <a:solidFill>
                    <a:srgbClr val="FFFFFF"/>
                  </a:solidFill>
                  <a:round/>
                  <a:headEnd/>
                  <a:tailEnd/>
                </a:ln>
              </p:spPr>
              <p:txBody>
                <a:bodyPr tIns="91440" bIns="91440"/>
                <a:lstStyle/>
                <a:p>
                  <a:endParaRPr lang="en-US"/>
                </a:p>
              </p:txBody>
            </p:sp>
            <p:sp>
              <p:nvSpPr>
                <p:cNvPr id="12685" name="Freeform 1334"/>
                <p:cNvSpPr>
                  <a:spLocks/>
                </p:cNvSpPr>
                <p:nvPr/>
              </p:nvSpPr>
              <p:spPr bwMode="auto">
                <a:xfrm>
                  <a:off x="2222" y="2237"/>
                  <a:ext cx="24" cy="24"/>
                </a:xfrm>
                <a:custGeom>
                  <a:avLst/>
                  <a:gdLst>
                    <a:gd name="T0" fmla="*/ 0 w 24"/>
                    <a:gd name="T1" fmla="*/ 24 h 24"/>
                    <a:gd name="T2" fmla="*/ 6 w 24"/>
                    <a:gd name="T3" fmla="*/ 12 h 24"/>
                    <a:gd name="T4" fmla="*/ 18 w 24"/>
                    <a:gd name="T5" fmla="*/ 6 h 24"/>
                    <a:gd name="T6" fmla="*/ 24 w 24"/>
                    <a:gd name="T7" fmla="*/ 0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24"/>
                      </a:moveTo>
                      <a:lnTo>
                        <a:pt x="6" y="12"/>
                      </a:lnTo>
                      <a:lnTo>
                        <a:pt x="18" y="6"/>
                      </a:lnTo>
                      <a:lnTo>
                        <a:pt x="24" y="0"/>
                      </a:lnTo>
                    </a:path>
                  </a:pathLst>
                </a:custGeom>
                <a:noFill/>
                <a:ln w="9525">
                  <a:solidFill>
                    <a:srgbClr val="FFFFFF"/>
                  </a:solidFill>
                  <a:round/>
                  <a:headEnd/>
                  <a:tailEnd/>
                </a:ln>
              </p:spPr>
              <p:txBody>
                <a:bodyPr tIns="91440" bIns="91440"/>
                <a:lstStyle/>
                <a:p>
                  <a:endParaRPr lang="en-US"/>
                </a:p>
              </p:txBody>
            </p:sp>
            <p:sp>
              <p:nvSpPr>
                <p:cNvPr id="12686" name="Freeform 1335"/>
                <p:cNvSpPr>
                  <a:spLocks/>
                </p:cNvSpPr>
                <p:nvPr/>
              </p:nvSpPr>
              <p:spPr bwMode="auto">
                <a:xfrm>
                  <a:off x="2210" y="2213"/>
                  <a:ext cx="36" cy="24"/>
                </a:xfrm>
                <a:custGeom>
                  <a:avLst/>
                  <a:gdLst>
                    <a:gd name="T0" fmla="*/ 36 w 36"/>
                    <a:gd name="T1" fmla="*/ 24 h 24"/>
                    <a:gd name="T2" fmla="*/ 24 w 36"/>
                    <a:gd name="T3" fmla="*/ 12 h 24"/>
                    <a:gd name="T4" fmla="*/ 12 w 36"/>
                    <a:gd name="T5" fmla="*/ 6 h 24"/>
                    <a:gd name="T6" fmla="*/ 0 w 36"/>
                    <a:gd name="T7" fmla="*/ 0 h 24"/>
                    <a:gd name="T8" fmla="*/ 0 60000 65536"/>
                    <a:gd name="T9" fmla="*/ 0 60000 65536"/>
                    <a:gd name="T10" fmla="*/ 0 60000 65536"/>
                    <a:gd name="T11" fmla="*/ 0 60000 65536"/>
                    <a:gd name="T12" fmla="*/ 0 w 36"/>
                    <a:gd name="T13" fmla="*/ 0 h 24"/>
                    <a:gd name="T14" fmla="*/ 36 w 36"/>
                    <a:gd name="T15" fmla="*/ 24 h 24"/>
                  </a:gdLst>
                  <a:ahLst/>
                  <a:cxnLst>
                    <a:cxn ang="T8">
                      <a:pos x="T0" y="T1"/>
                    </a:cxn>
                    <a:cxn ang="T9">
                      <a:pos x="T2" y="T3"/>
                    </a:cxn>
                    <a:cxn ang="T10">
                      <a:pos x="T4" y="T5"/>
                    </a:cxn>
                    <a:cxn ang="T11">
                      <a:pos x="T6" y="T7"/>
                    </a:cxn>
                  </a:cxnLst>
                  <a:rect l="T12" t="T13" r="T14" b="T15"/>
                  <a:pathLst>
                    <a:path w="36" h="24">
                      <a:moveTo>
                        <a:pt x="36" y="24"/>
                      </a:moveTo>
                      <a:lnTo>
                        <a:pt x="24" y="12"/>
                      </a:lnTo>
                      <a:lnTo>
                        <a:pt x="12" y="6"/>
                      </a:lnTo>
                      <a:lnTo>
                        <a:pt x="0" y="0"/>
                      </a:lnTo>
                    </a:path>
                  </a:pathLst>
                </a:custGeom>
                <a:noFill/>
                <a:ln w="9525">
                  <a:solidFill>
                    <a:srgbClr val="FFFFFF"/>
                  </a:solidFill>
                  <a:round/>
                  <a:headEnd/>
                  <a:tailEnd/>
                </a:ln>
              </p:spPr>
              <p:txBody>
                <a:bodyPr tIns="91440" bIns="91440"/>
                <a:lstStyle/>
                <a:p>
                  <a:endParaRPr lang="en-US"/>
                </a:p>
              </p:txBody>
            </p:sp>
            <p:sp>
              <p:nvSpPr>
                <p:cNvPr id="12687" name="Freeform 1336"/>
                <p:cNvSpPr>
                  <a:spLocks/>
                </p:cNvSpPr>
                <p:nvPr/>
              </p:nvSpPr>
              <p:spPr bwMode="auto">
                <a:xfrm>
                  <a:off x="2210" y="2183"/>
                  <a:ext cx="24" cy="30"/>
                </a:xfrm>
                <a:custGeom>
                  <a:avLst/>
                  <a:gdLst>
                    <a:gd name="T0" fmla="*/ 0 w 24"/>
                    <a:gd name="T1" fmla="*/ 30 h 30"/>
                    <a:gd name="T2" fmla="*/ 12 w 24"/>
                    <a:gd name="T3" fmla="*/ 24 h 30"/>
                    <a:gd name="T4" fmla="*/ 24 w 24"/>
                    <a:gd name="T5" fmla="*/ 18 h 30"/>
                    <a:gd name="T6" fmla="*/ 24 w 24"/>
                    <a:gd name="T7" fmla="*/ 0 h 30"/>
                    <a:gd name="T8" fmla="*/ 0 60000 65536"/>
                    <a:gd name="T9" fmla="*/ 0 60000 65536"/>
                    <a:gd name="T10" fmla="*/ 0 60000 65536"/>
                    <a:gd name="T11" fmla="*/ 0 60000 65536"/>
                    <a:gd name="T12" fmla="*/ 0 w 24"/>
                    <a:gd name="T13" fmla="*/ 0 h 30"/>
                    <a:gd name="T14" fmla="*/ 24 w 24"/>
                    <a:gd name="T15" fmla="*/ 30 h 30"/>
                  </a:gdLst>
                  <a:ahLst/>
                  <a:cxnLst>
                    <a:cxn ang="T8">
                      <a:pos x="T0" y="T1"/>
                    </a:cxn>
                    <a:cxn ang="T9">
                      <a:pos x="T2" y="T3"/>
                    </a:cxn>
                    <a:cxn ang="T10">
                      <a:pos x="T4" y="T5"/>
                    </a:cxn>
                    <a:cxn ang="T11">
                      <a:pos x="T6" y="T7"/>
                    </a:cxn>
                  </a:cxnLst>
                  <a:rect l="T12" t="T13" r="T14" b="T15"/>
                  <a:pathLst>
                    <a:path w="24" h="30">
                      <a:moveTo>
                        <a:pt x="0" y="30"/>
                      </a:moveTo>
                      <a:lnTo>
                        <a:pt x="12" y="24"/>
                      </a:lnTo>
                      <a:lnTo>
                        <a:pt x="24" y="18"/>
                      </a:lnTo>
                      <a:lnTo>
                        <a:pt x="24" y="0"/>
                      </a:lnTo>
                    </a:path>
                  </a:pathLst>
                </a:custGeom>
                <a:noFill/>
                <a:ln w="9525">
                  <a:solidFill>
                    <a:srgbClr val="FFFFFF"/>
                  </a:solidFill>
                  <a:round/>
                  <a:headEnd/>
                  <a:tailEnd/>
                </a:ln>
              </p:spPr>
              <p:txBody>
                <a:bodyPr tIns="91440" bIns="91440"/>
                <a:lstStyle/>
                <a:p>
                  <a:endParaRPr lang="en-US"/>
                </a:p>
              </p:txBody>
            </p:sp>
            <p:sp>
              <p:nvSpPr>
                <p:cNvPr id="12688" name="Freeform 1337"/>
                <p:cNvSpPr>
                  <a:spLocks/>
                </p:cNvSpPr>
                <p:nvPr/>
              </p:nvSpPr>
              <p:spPr bwMode="auto">
                <a:xfrm>
                  <a:off x="2198" y="2165"/>
                  <a:ext cx="36" cy="18"/>
                </a:xfrm>
                <a:custGeom>
                  <a:avLst/>
                  <a:gdLst>
                    <a:gd name="T0" fmla="*/ 36 w 36"/>
                    <a:gd name="T1" fmla="*/ 18 h 18"/>
                    <a:gd name="T2" fmla="*/ 24 w 36"/>
                    <a:gd name="T3" fmla="*/ 12 h 18"/>
                    <a:gd name="T4" fmla="*/ 6 w 36"/>
                    <a:gd name="T5" fmla="*/ 12 h 18"/>
                    <a:gd name="T6" fmla="*/ 0 w 36"/>
                    <a:gd name="T7" fmla="*/ 0 h 18"/>
                    <a:gd name="T8" fmla="*/ 0 60000 65536"/>
                    <a:gd name="T9" fmla="*/ 0 60000 65536"/>
                    <a:gd name="T10" fmla="*/ 0 60000 65536"/>
                    <a:gd name="T11" fmla="*/ 0 60000 65536"/>
                    <a:gd name="T12" fmla="*/ 0 w 36"/>
                    <a:gd name="T13" fmla="*/ 0 h 18"/>
                    <a:gd name="T14" fmla="*/ 36 w 36"/>
                    <a:gd name="T15" fmla="*/ 18 h 18"/>
                  </a:gdLst>
                  <a:ahLst/>
                  <a:cxnLst>
                    <a:cxn ang="T8">
                      <a:pos x="T0" y="T1"/>
                    </a:cxn>
                    <a:cxn ang="T9">
                      <a:pos x="T2" y="T3"/>
                    </a:cxn>
                    <a:cxn ang="T10">
                      <a:pos x="T4" y="T5"/>
                    </a:cxn>
                    <a:cxn ang="T11">
                      <a:pos x="T6" y="T7"/>
                    </a:cxn>
                  </a:cxnLst>
                  <a:rect l="T12" t="T13" r="T14" b="T15"/>
                  <a:pathLst>
                    <a:path w="36" h="18">
                      <a:moveTo>
                        <a:pt x="36" y="18"/>
                      </a:moveTo>
                      <a:lnTo>
                        <a:pt x="24" y="12"/>
                      </a:lnTo>
                      <a:lnTo>
                        <a:pt x="6" y="12"/>
                      </a:lnTo>
                      <a:lnTo>
                        <a:pt x="0" y="0"/>
                      </a:lnTo>
                    </a:path>
                  </a:pathLst>
                </a:custGeom>
                <a:noFill/>
                <a:ln w="9525">
                  <a:solidFill>
                    <a:srgbClr val="FFFFFF"/>
                  </a:solidFill>
                  <a:round/>
                  <a:headEnd/>
                  <a:tailEnd/>
                </a:ln>
              </p:spPr>
              <p:txBody>
                <a:bodyPr tIns="91440" bIns="91440"/>
                <a:lstStyle/>
                <a:p>
                  <a:endParaRPr lang="en-US"/>
                </a:p>
              </p:txBody>
            </p:sp>
            <p:sp>
              <p:nvSpPr>
                <p:cNvPr id="12689" name="Freeform 1338"/>
                <p:cNvSpPr>
                  <a:spLocks/>
                </p:cNvSpPr>
                <p:nvPr/>
              </p:nvSpPr>
              <p:spPr bwMode="auto">
                <a:xfrm>
                  <a:off x="2198" y="2147"/>
                  <a:ext cx="30" cy="18"/>
                </a:xfrm>
                <a:custGeom>
                  <a:avLst/>
                  <a:gdLst>
                    <a:gd name="T0" fmla="*/ 0 w 30"/>
                    <a:gd name="T1" fmla="*/ 18 h 18"/>
                    <a:gd name="T2" fmla="*/ 6 w 30"/>
                    <a:gd name="T3" fmla="*/ 12 h 18"/>
                    <a:gd name="T4" fmla="*/ 18 w 30"/>
                    <a:gd name="T5" fmla="*/ 0 h 18"/>
                    <a:gd name="T6" fmla="*/ 30 w 30"/>
                    <a:gd name="T7" fmla="*/ 0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0" y="18"/>
                      </a:moveTo>
                      <a:lnTo>
                        <a:pt x="6" y="12"/>
                      </a:lnTo>
                      <a:lnTo>
                        <a:pt x="18" y="0"/>
                      </a:lnTo>
                      <a:lnTo>
                        <a:pt x="30" y="0"/>
                      </a:lnTo>
                    </a:path>
                  </a:pathLst>
                </a:custGeom>
                <a:noFill/>
                <a:ln w="9525">
                  <a:solidFill>
                    <a:srgbClr val="FFFFFF"/>
                  </a:solidFill>
                  <a:round/>
                  <a:headEnd/>
                  <a:tailEnd/>
                </a:ln>
              </p:spPr>
              <p:txBody>
                <a:bodyPr tIns="91440" bIns="91440"/>
                <a:lstStyle/>
                <a:p>
                  <a:endParaRPr lang="en-US"/>
                </a:p>
              </p:txBody>
            </p:sp>
            <p:sp>
              <p:nvSpPr>
                <p:cNvPr id="12690" name="Freeform 1339"/>
                <p:cNvSpPr>
                  <a:spLocks/>
                </p:cNvSpPr>
                <p:nvPr/>
              </p:nvSpPr>
              <p:spPr bwMode="auto">
                <a:xfrm>
                  <a:off x="2258" y="2399"/>
                  <a:ext cx="30" cy="18"/>
                </a:xfrm>
                <a:custGeom>
                  <a:avLst/>
                  <a:gdLst>
                    <a:gd name="T0" fmla="*/ 30 w 30"/>
                    <a:gd name="T1" fmla="*/ 18 h 18"/>
                    <a:gd name="T2" fmla="*/ 18 w 30"/>
                    <a:gd name="T3" fmla="*/ 12 h 18"/>
                    <a:gd name="T4" fmla="*/ 6 w 30"/>
                    <a:gd name="T5" fmla="*/ 6 h 18"/>
                    <a:gd name="T6" fmla="*/ 0 w 30"/>
                    <a:gd name="T7" fmla="*/ 0 h 18"/>
                    <a:gd name="T8" fmla="*/ 0 60000 65536"/>
                    <a:gd name="T9" fmla="*/ 0 60000 65536"/>
                    <a:gd name="T10" fmla="*/ 0 60000 65536"/>
                    <a:gd name="T11" fmla="*/ 0 60000 65536"/>
                    <a:gd name="T12" fmla="*/ 0 w 30"/>
                    <a:gd name="T13" fmla="*/ 0 h 18"/>
                    <a:gd name="T14" fmla="*/ 30 w 30"/>
                    <a:gd name="T15" fmla="*/ 18 h 18"/>
                  </a:gdLst>
                  <a:ahLst/>
                  <a:cxnLst>
                    <a:cxn ang="T8">
                      <a:pos x="T0" y="T1"/>
                    </a:cxn>
                    <a:cxn ang="T9">
                      <a:pos x="T2" y="T3"/>
                    </a:cxn>
                    <a:cxn ang="T10">
                      <a:pos x="T4" y="T5"/>
                    </a:cxn>
                    <a:cxn ang="T11">
                      <a:pos x="T6" y="T7"/>
                    </a:cxn>
                  </a:cxnLst>
                  <a:rect l="T12" t="T13" r="T14" b="T15"/>
                  <a:pathLst>
                    <a:path w="30" h="18">
                      <a:moveTo>
                        <a:pt x="30" y="18"/>
                      </a:moveTo>
                      <a:lnTo>
                        <a:pt x="18" y="12"/>
                      </a:lnTo>
                      <a:lnTo>
                        <a:pt x="6" y="6"/>
                      </a:lnTo>
                      <a:lnTo>
                        <a:pt x="0" y="0"/>
                      </a:lnTo>
                    </a:path>
                  </a:pathLst>
                </a:custGeom>
                <a:noFill/>
                <a:ln w="9525">
                  <a:solidFill>
                    <a:srgbClr val="FFFFFF"/>
                  </a:solidFill>
                  <a:round/>
                  <a:headEnd/>
                  <a:tailEnd/>
                </a:ln>
              </p:spPr>
              <p:txBody>
                <a:bodyPr tIns="91440" bIns="91440"/>
                <a:lstStyle/>
                <a:p>
                  <a:endParaRPr lang="en-US"/>
                </a:p>
              </p:txBody>
            </p:sp>
            <p:sp>
              <p:nvSpPr>
                <p:cNvPr id="12691" name="Freeform 1340"/>
                <p:cNvSpPr>
                  <a:spLocks/>
                </p:cNvSpPr>
                <p:nvPr/>
              </p:nvSpPr>
              <p:spPr bwMode="auto">
                <a:xfrm>
                  <a:off x="2258" y="2375"/>
                  <a:ext cx="18" cy="24"/>
                </a:xfrm>
                <a:custGeom>
                  <a:avLst/>
                  <a:gdLst>
                    <a:gd name="T0" fmla="*/ 0 w 18"/>
                    <a:gd name="T1" fmla="*/ 24 h 24"/>
                    <a:gd name="T2" fmla="*/ 6 w 18"/>
                    <a:gd name="T3" fmla="*/ 12 h 24"/>
                    <a:gd name="T4" fmla="*/ 18 w 18"/>
                    <a:gd name="T5" fmla="*/ 6 h 24"/>
                    <a:gd name="T6" fmla="*/ 18 w 18"/>
                    <a:gd name="T7" fmla="*/ 0 h 24"/>
                    <a:gd name="T8" fmla="*/ 0 60000 65536"/>
                    <a:gd name="T9" fmla="*/ 0 60000 65536"/>
                    <a:gd name="T10" fmla="*/ 0 60000 65536"/>
                    <a:gd name="T11" fmla="*/ 0 60000 65536"/>
                    <a:gd name="T12" fmla="*/ 0 w 18"/>
                    <a:gd name="T13" fmla="*/ 0 h 24"/>
                    <a:gd name="T14" fmla="*/ 18 w 18"/>
                    <a:gd name="T15" fmla="*/ 24 h 24"/>
                  </a:gdLst>
                  <a:ahLst/>
                  <a:cxnLst>
                    <a:cxn ang="T8">
                      <a:pos x="T0" y="T1"/>
                    </a:cxn>
                    <a:cxn ang="T9">
                      <a:pos x="T2" y="T3"/>
                    </a:cxn>
                    <a:cxn ang="T10">
                      <a:pos x="T4" y="T5"/>
                    </a:cxn>
                    <a:cxn ang="T11">
                      <a:pos x="T6" y="T7"/>
                    </a:cxn>
                  </a:cxnLst>
                  <a:rect l="T12" t="T13" r="T14" b="T15"/>
                  <a:pathLst>
                    <a:path w="18" h="24">
                      <a:moveTo>
                        <a:pt x="0" y="24"/>
                      </a:moveTo>
                      <a:lnTo>
                        <a:pt x="6" y="12"/>
                      </a:lnTo>
                      <a:lnTo>
                        <a:pt x="18" y="6"/>
                      </a:lnTo>
                      <a:lnTo>
                        <a:pt x="18" y="0"/>
                      </a:lnTo>
                    </a:path>
                  </a:pathLst>
                </a:custGeom>
                <a:noFill/>
                <a:ln w="9525">
                  <a:solidFill>
                    <a:srgbClr val="FFFFFF"/>
                  </a:solidFill>
                  <a:round/>
                  <a:headEnd/>
                  <a:tailEnd/>
                </a:ln>
              </p:spPr>
              <p:txBody>
                <a:bodyPr tIns="91440" bIns="91440"/>
                <a:lstStyle/>
                <a:p>
                  <a:endParaRPr lang="en-US"/>
                </a:p>
              </p:txBody>
            </p:sp>
            <p:sp>
              <p:nvSpPr>
                <p:cNvPr id="12692" name="Freeform 1341"/>
                <p:cNvSpPr>
                  <a:spLocks/>
                </p:cNvSpPr>
                <p:nvPr/>
              </p:nvSpPr>
              <p:spPr bwMode="auto">
                <a:xfrm>
                  <a:off x="2240" y="2345"/>
                  <a:ext cx="36" cy="30"/>
                </a:xfrm>
                <a:custGeom>
                  <a:avLst/>
                  <a:gdLst>
                    <a:gd name="T0" fmla="*/ 36 w 36"/>
                    <a:gd name="T1" fmla="*/ 30 h 30"/>
                    <a:gd name="T2" fmla="*/ 24 w 36"/>
                    <a:gd name="T3" fmla="*/ 18 h 30"/>
                    <a:gd name="T4" fmla="*/ 12 w 36"/>
                    <a:gd name="T5" fmla="*/ 12 h 30"/>
                    <a:gd name="T6" fmla="*/ 0 w 36"/>
                    <a:gd name="T7" fmla="*/ 0 h 30"/>
                    <a:gd name="T8" fmla="*/ 0 60000 65536"/>
                    <a:gd name="T9" fmla="*/ 0 60000 65536"/>
                    <a:gd name="T10" fmla="*/ 0 60000 65536"/>
                    <a:gd name="T11" fmla="*/ 0 60000 65536"/>
                    <a:gd name="T12" fmla="*/ 0 w 36"/>
                    <a:gd name="T13" fmla="*/ 0 h 30"/>
                    <a:gd name="T14" fmla="*/ 36 w 36"/>
                    <a:gd name="T15" fmla="*/ 30 h 30"/>
                  </a:gdLst>
                  <a:ahLst/>
                  <a:cxnLst>
                    <a:cxn ang="T8">
                      <a:pos x="T0" y="T1"/>
                    </a:cxn>
                    <a:cxn ang="T9">
                      <a:pos x="T2" y="T3"/>
                    </a:cxn>
                    <a:cxn ang="T10">
                      <a:pos x="T4" y="T5"/>
                    </a:cxn>
                    <a:cxn ang="T11">
                      <a:pos x="T6" y="T7"/>
                    </a:cxn>
                  </a:cxnLst>
                  <a:rect l="T12" t="T13" r="T14" b="T15"/>
                  <a:pathLst>
                    <a:path w="36" h="30">
                      <a:moveTo>
                        <a:pt x="36" y="30"/>
                      </a:moveTo>
                      <a:lnTo>
                        <a:pt x="24" y="18"/>
                      </a:lnTo>
                      <a:lnTo>
                        <a:pt x="12" y="12"/>
                      </a:lnTo>
                      <a:lnTo>
                        <a:pt x="0" y="0"/>
                      </a:lnTo>
                    </a:path>
                  </a:pathLst>
                </a:custGeom>
                <a:noFill/>
                <a:ln w="9525">
                  <a:solidFill>
                    <a:srgbClr val="FFFFFF"/>
                  </a:solidFill>
                  <a:round/>
                  <a:headEnd/>
                  <a:tailEnd/>
                </a:ln>
              </p:spPr>
              <p:txBody>
                <a:bodyPr tIns="91440" bIns="91440"/>
                <a:lstStyle/>
                <a:p>
                  <a:endParaRPr lang="en-US"/>
                </a:p>
              </p:txBody>
            </p:sp>
            <p:sp>
              <p:nvSpPr>
                <p:cNvPr id="12693" name="Freeform 1342"/>
                <p:cNvSpPr>
                  <a:spLocks/>
                </p:cNvSpPr>
                <p:nvPr/>
              </p:nvSpPr>
              <p:spPr bwMode="auto">
                <a:xfrm>
                  <a:off x="2240" y="2327"/>
                  <a:ext cx="24" cy="18"/>
                </a:xfrm>
                <a:custGeom>
                  <a:avLst/>
                  <a:gdLst>
                    <a:gd name="T0" fmla="*/ 0 w 24"/>
                    <a:gd name="T1" fmla="*/ 18 h 18"/>
                    <a:gd name="T2" fmla="*/ 6 w 24"/>
                    <a:gd name="T3" fmla="*/ 6 h 18"/>
                    <a:gd name="T4" fmla="*/ 18 w 24"/>
                    <a:gd name="T5" fmla="*/ 6 h 18"/>
                    <a:gd name="T6" fmla="*/ 24 w 24"/>
                    <a:gd name="T7" fmla="*/ 0 h 18"/>
                    <a:gd name="T8" fmla="*/ 0 60000 65536"/>
                    <a:gd name="T9" fmla="*/ 0 60000 65536"/>
                    <a:gd name="T10" fmla="*/ 0 60000 65536"/>
                    <a:gd name="T11" fmla="*/ 0 60000 65536"/>
                    <a:gd name="T12" fmla="*/ 0 w 24"/>
                    <a:gd name="T13" fmla="*/ 0 h 18"/>
                    <a:gd name="T14" fmla="*/ 24 w 24"/>
                    <a:gd name="T15" fmla="*/ 18 h 18"/>
                  </a:gdLst>
                  <a:ahLst/>
                  <a:cxnLst>
                    <a:cxn ang="T8">
                      <a:pos x="T0" y="T1"/>
                    </a:cxn>
                    <a:cxn ang="T9">
                      <a:pos x="T2" y="T3"/>
                    </a:cxn>
                    <a:cxn ang="T10">
                      <a:pos x="T4" y="T5"/>
                    </a:cxn>
                    <a:cxn ang="T11">
                      <a:pos x="T6" y="T7"/>
                    </a:cxn>
                  </a:cxnLst>
                  <a:rect l="T12" t="T13" r="T14" b="T15"/>
                  <a:pathLst>
                    <a:path w="24" h="18">
                      <a:moveTo>
                        <a:pt x="0" y="18"/>
                      </a:moveTo>
                      <a:lnTo>
                        <a:pt x="6" y="6"/>
                      </a:lnTo>
                      <a:lnTo>
                        <a:pt x="18" y="6"/>
                      </a:lnTo>
                      <a:lnTo>
                        <a:pt x="24" y="0"/>
                      </a:lnTo>
                    </a:path>
                  </a:pathLst>
                </a:custGeom>
                <a:noFill/>
                <a:ln w="9525">
                  <a:solidFill>
                    <a:srgbClr val="FFFFFF"/>
                  </a:solidFill>
                  <a:round/>
                  <a:headEnd/>
                  <a:tailEnd/>
                </a:ln>
              </p:spPr>
              <p:txBody>
                <a:bodyPr tIns="91440" bIns="91440"/>
                <a:lstStyle/>
                <a:p>
                  <a:endParaRPr lang="en-US"/>
                </a:p>
              </p:txBody>
            </p:sp>
            <p:sp>
              <p:nvSpPr>
                <p:cNvPr id="12694" name="Freeform 1343"/>
                <p:cNvSpPr>
                  <a:spLocks/>
                </p:cNvSpPr>
                <p:nvPr/>
              </p:nvSpPr>
              <p:spPr bwMode="auto">
                <a:xfrm>
                  <a:off x="2942" y="2423"/>
                  <a:ext cx="396" cy="36"/>
                </a:xfrm>
                <a:custGeom>
                  <a:avLst/>
                  <a:gdLst>
                    <a:gd name="T0" fmla="*/ 384 w 396"/>
                    <a:gd name="T1" fmla="*/ 24 h 36"/>
                    <a:gd name="T2" fmla="*/ 354 w 396"/>
                    <a:gd name="T3" fmla="*/ 0 h 36"/>
                    <a:gd name="T4" fmla="*/ 348 w 396"/>
                    <a:gd name="T5" fmla="*/ 12 h 36"/>
                    <a:gd name="T6" fmla="*/ 324 w 396"/>
                    <a:gd name="T7" fmla="*/ 36 h 36"/>
                    <a:gd name="T8" fmla="*/ 312 w 396"/>
                    <a:gd name="T9" fmla="*/ 24 h 36"/>
                    <a:gd name="T10" fmla="*/ 282 w 396"/>
                    <a:gd name="T11" fmla="*/ 0 h 36"/>
                    <a:gd name="T12" fmla="*/ 264 w 396"/>
                    <a:gd name="T13" fmla="*/ 12 h 36"/>
                    <a:gd name="T14" fmla="*/ 240 w 396"/>
                    <a:gd name="T15" fmla="*/ 36 h 36"/>
                    <a:gd name="T16" fmla="*/ 222 w 396"/>
                    <a:gd name="T17" fmla="*/ 24 h 36"/>
                    <a:gd name="T18" fmla="*/ 198 w 396"/>
                    <a:gd name="T19" fmla="*/ 6 h 36"/>
                    <a:gd name="T20" fmla="*/ 180 w 396"/>
                    <a:gd name="T21" fmla="*/ 12 h 36"/>
                    <a:gd name="T22" fmla="*/ 156 w 396"/>
                    <a:gd name="T23" fmla="*/ 36 h 36"/>
                    <a:gd name="T24" fmla="*/ 138 w 396"/>
                    <a:gd name="T25" fmla="*/ 24 h 36"/>
                    <a:gd name="T26" fmla="*/ 114 w 396"/>
                    <a:gd name="T27" fmla="*/ 6 h 36"/>
                    <a:gd name="T28" fmla="*/ 96 w 396"/>
                    <a:gd name="T29" fmla="*/ 12 h 36"/>
                    <a:gd name="T30" fmla="*/ 66 w 396"/>
                    <a:gd name="T31" fmla="*/ 36 h 36"/>
                    <a:gd name="T32" fmla="*/ 48 w 396"/>
                    <a:gd name="T33" fmla="*/ 30 h 36"/>
                    <a:gd name="T34" fmla="*/ 24 w 396"/>
                    <a:gd name="T35" fmla="*/ 0 h 36"/>
                    <a:gd name="T36" fmla="*/ 0 w 396"/>
                    <a:gd name="T37" fmla="*/ 0 h 36"/>
                    <a:gd name="T38" fmla="*/ 6 w 396"/>
                    <a:gd name="T39" fmla="*/ 12 h 36"/>
                    <a:gd name="T40" fmla="*/ 36 w 396"/>
                    <a:gd name="T41" fmla="*/ 36 h 36"/>
                    <a:gd name="T42" fmla="*/ 54 w 396"/>
                    <a:gd name="T43" fmla="*/ 30 h 36"/>
                    <a:gd name="T44" fmla="*/ 90 w 396"/>
                    <a:gd name="T45" fmla="*/ 6 h 36"/>
                    <a:gd name="T46" fmla="*/ 102 w 396"/>
                    <a:gd name="T47" fmla="*/ 12 h 36"/>
                    <a:gd name="T48" fmla="*/ 126 w 396"/>
                    <a:gd name="T49" fmla="*/ 36 h 36"/>
                    <a:gd name="T50" fmla="*/ 144 w 396"/>
                    <a:gd name="T51" fmla="*/ 30 h 36"/>
                    <a:gd name="T52" fmla="*/ 168 w 396"/>
                    <a:gd name="T53" fmla="*/ 6 h 36"/>
                    <a:gd name="T54" fmla="*/ 186 w 396"/>
                    <a:gd name="T55" fmla="*/ 12 h 36"/>
                    <a:gd name="T56" fmla="*/ 210 w 396"/>
                    <a:gd name="T57" fmla="*/ 36 h 36"/>
                    <a:gd name="T58" fmla="*/ 228 w 396"/>
                    <a:gd name="T59" fmla="*/ 24 h 36"/>
                    <a:gd name="T60" fmla="*/ 252 w 396"/>
                    <a:gd name="T61" fmla="*/ 0 h 36"/>
                    <a:gd name="T62" fmla="*/ 270 w 396"/>
                    <a:gd name="T63" fmla="*/ 12 h 36"/>
                    <a:gd name="T64" fmla="*/ 300 w 396"/>
                    <a:gd name="T65" fmla="*/ 36 h 36"/>
                    <a:gd name="T66" fmla="*/ 312 w 396"/>
                    <a:gd name="T67" fmla="*/ 24 h 36"/>
                    <a:gd name="T68" fmla="*/ 330 w 396"/>
                    <a:gd name="T69" fmla="*/ 0 h 36"/>
                    <a:gd name="T70" fmla="*/ 342 w 396"/>
                    <a:gd name="T71" fmla="*/ 12 h 36"/>
                    <a:gd name="T72" fmla="*/ 366 w 396"/>
                    <a:gd name="T73" fmla="*/ 36 h 36"/>
                    <a:gd name="T74" fmla="*/ 372 w 396"/>
                    <a:gd name="T75" fmla="*/ 36 h 36"/>
                    <a:gd name="T76" fmla="*/ 396 w 396"/>
                    <a:gd name="T77" fmla="*/ 36 h 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6"/>
                    <a:gd name="T118" fmla="*/ 0 h 36"/>
                    <a:gd name="T119" fmla="*/ 396 w 396"/>
                    <a:gd name="T120" fmla="*/ 36 h 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6" h="36">
                      <a:moveTo>
                        <a:pt x="396" y="36"/>
                      </a:moveTo>
                      <a:lnTo>
                        <a:pt x="384" y="24"/>
                      </a:lnTo>
                      <a:lnTo>
                        <a:pt x="372" y="12"/>
                      </a:lnTo>
                      <a:lnTo>
                        <a:pt x="354" y="0"/>
                      </a:lnTo>
                      <a:lnTo>
                        <a:pt x="348" y="12"/>
                      </a:lnTo>
                      <a:lnTo>
                        <a:pt x="336" y="24"/>
                      </a:lnTo>
                      <a:lnTo>
                        <a:pt x="324" y="36"/>
                      </a:lnTo>
                      <a:lnTo>
                        <a:pt x="312" y="24"/>
                      </a:lnTo>
                      <a:lnTo>
                        <a:pt x="294" y="12"/>
                      </a:lnTo>
                      <a:lnTo>
                        <a:pt x="282" y="0"/>
                      </a:lnTo>
                      <a:lnTo>
                        <a:pt x="264" y="12"/>
                      </a:lnTo>
                      <a:lnTo>
                        <a:pt x="252" y="24"/>
                      </a:lnTo>
                      <a:lnTo>
                        <a:pt x="240" y="36"/>
                      </a:lnTo>
                      <a:lnTo>
                        <a:pt x="222" y="24"/>
                      </a:lnTo>
                      <a:lnTo>
                        <a:pt x="210" y="12"/>
                      </a:lnTo>
                      <a:lnTo>
                        <a:pt x="198" y="6"/>
                      </a:lnTo>
                      <a:lnTo>
                        <a:pt x="180" y="12"/>
                      </a:lnTo>
                      <a:lnTo>
                        <a:pt x="168" y="30"/>
                      </a:lnTo>
                      <a:lnTo>
                        <a:pt x="156" y="36"/>
                      </a:lnTo>
                      <a:lnTo>
                        <a:pt x="138" y="24"/>
                      </a:lnTo>
                      <a:lnTo>
                        <a:pt x="126" y="12"/>
                      </a:lnTo>
                      <a:lnTo>
                        <a:pt x="114" y="6"/>
                      </a:lnTo>
                      <a:lnTo>
                        <a:pt x="96" y="12"/>
                      </a:lnTo>
                      <a:lnTo>
                        <a:pt x="78" y="30"/>
                      </a:lnTo>
                      <a:lnTo>
                        <a:pt x="66" y="36"/>
                      </a:lnTo>
                      <a:lnTo>
                        <a:pt x="48" y="30"/>
                      </a:lnTo>
                      <a:lnTo>
                        <a:pt x="30" y="12"/>
                      </a:lnTo>
                      <a:lnTo>
                        <a:pt x="24" y="0"/>
                      </a:lnTo>
                      <a:lnTo>
                        <a:pt x="0" y="0"/>
                      </a:lnTo>
                      <a:lnTo>
                        <a:pt x="6" y="12"/>
                      </a:lnTo>
                      <a:lnTo>
                        <a:pt x="18" y="30"/>
                      </a:lnTo>
                      <a:lnTo>
                        <a:pt x="36" y="36"/>
                      </a:lnTo>
                      <a:lnTo>
                        <a:pt x="54" y="30"/>
                      </a:lnTo>
                      <a:lnTo>
                        <a:pt x="72" y="12"/>
                      </a:lnTo>
                      <a:lnTo>
                        <a:pt x="90" y="6"/>
                      </a:lnTo>
                      <a:lnTo>
                        <a:pt x="102" y="12"/>
                      </a:lnTo>
                      <a:lnTo>
                        <a:pt x="114" y="24"/>
                      </a:lnTo>
                      <a:lnTo>
                        <a:pt x="126" y="36"/>
                      </a:lnTo>
                      <a:lnTo>
                        <a:pt x="144" y="30"/>
                      </a:lnTo>
                      <a:lnTo>
                        <a:pt x="156" y="12"/>
                      </a:lnTo>
                      <a:lnTo>
                        <a:pt x="168" y="6"/>
                      </a:lnTo>
                      <a:lnTo>
                        <a:pt x="186" y="12"/>
                      </a:lnTo>
                      <a:lnTo>
                        <a:pt x="198" y="24"/>
                      </a:lnTo>
                      <a:lnTo>
                        <a:pt x="210" y="36"/>
                      </a:lnTo>
                      <a:lnTo>
                        <a:pt x="228" y="24"/>
                      </a:lnTo>
                      <a:lnTo>
                        <a:pt x="240" y="12"/>
                      </a:lnTo>
                      <a:lnTo>
                        <a:pt x="252" y="0"/>
                      </a:lnTo>
                      <a:lnTo>
                        <a:pt x="270" y="12"/>
                      </a:lnTo>
                      <a:lnTo>
                        <a:pt x="282" y="24"/>
                      </a:lnTo>
                      <a:lnTo>
                        <a:pt x="300" y="36"/>
                      </a:lnTo>
                      <a:lnTo>
                        <a:pt x="312" y="24"/>
                      </a:lnTo>
                      <a:lnTo>
                        <a:pt x="318" y="12"/>
                      </a:lnTo>
                      <a:lnTo>
                        <a:pt x="330" y="0"/>
                      </a:lnTo>
                      <a:lnTo>
                        <a:pt x="342" y="12"/>
                      </a:lnTo>
                      <a:lnTo>
                        <a:pt x="354" y="24"/>
                      </a:lnTo>
                      <a:lnTo>
                        <a:pt x="366" y="36"/>
                      </a:lnTo>
                      <a:lnTo>
                        <a:pt x="372" y="36"/>
                      </a:lnTo>
                      <a:lnTo>
                        <a:pt x="384" y="36"/>
                      </a:lnTo>
                      <a:lnTo>
                        <a:pt x="396" y="36"/>
                      </a:lnTo>
                      <a:close/>
                    </a:path>
                  </a:pathLst>
                </a:custGeom>
                <a:noFill/>
                <a:ln w="9525">
                  <a:noFill/>
                  <a:round/>
                  <a:headEnd/>
                  <a:tailEnd/>
                </a:ln>
              </p:spPr>
              <p:txBody>
                <a:bodyPr tIns="91440" bIns="91440"/>
                <a:lstStyle/>
                <a:p>
                  <a:endParaRPr lang="en-US"/>
                </a:p>
              </p:txBody>
            </p:sp>
            <p:sp>
              <p:nvSpPr>
                <p:cNvPr id="12695" name="Freeform 1344"/>
                <p:cNvSpPr>
                  <a:spLocks/>
                </p:cNvSpPr>
                <p:nvPr/>
              </p:nvSpPr>
              <p:spPr bwMode="auto">
                <a:xfrm>
                  <a:off x="2942" y="2423"/>
                  <a:ext cx="396" cy="36"/>
                </a:xfrm>
                <a:custGeom>
                  <a:avLst/>
                  <a:gdLst>
                    <a:gd name="T0" fmla="*/ 384 w 396"/>
                    <a:gd name="T1" fmla="*/ 24 h 36"/>
                    <a:gd name="T2" fmla="*/ 354 w 396"/>
                    <a:gd name="T3" fmla="*/ 0 h 36"/>
                    <a:gd name="T4" fmla="*/ 348 w 396"/>
                    <a:gd name="T5" fmla="*/ 12 h 36"/>
                    <a:gd name="T6" fmla="*/ 324 w 396"/>
                    <a:gd name="T7" fmla="*/ 36 h 36"/>
                    <a:gd name="T8" fmla="*/ 312 w 396"/>
                    <a:gd name="T9" fmla="*/ 24 h 36"/>
                    <a:gd name="T10" fmla="*/ 282 w 396"/>
                    <a:gd name="T11" fmla="*/ 0 h 36"/>
                    <a:gd name="T12" fmla="*/ 264 w 396"/>
                    <a:gd name="T13" fmla="*/ 12 h 36"/>
                    <a:gd name="T14" fmla="*/ 240 w 396"/>
                    <a:gd name="T15" fmla="*/ 36 h 36"/>
                    <a:gd name="T16" fmla="*/ 222 w 396"/>
                    <a:gd name="T17" fmla="*/ 24 h 36"/>
                    <a:gd name="T18" fmla="*/ 198 w 396"/>
                    <a:gd name="T19" fmla="*/ 6 h 36"/>
                    <a:gd name="T20" fmla="*/ 180 w 396"/>
                    <a:gd name="T21" fmla="*/ 12 h 36"/>
                    <a:gd name="T22" fmla="*/ 156 w 396"/>
                    <a:gd name="T23" fmla="*/ 36 h 36"/>
                    <a:gd name="T24" fmla="*/ 138 w 396"/>
                    <a:gd name="T25" fmla="*/ 24 h 36"/>
                    <a:gd name="T26" fmla="*/ 114 w 396"/>
                    <a:gd name="T27" fmla="*/ 6 h 36"/>
                    <a:gd name="T28" fmla="*/ 96 w 396"/>
                    <a:gd name="T29" fmla="*/ 12 h 36"/>
                    <a:gd name="T30" fmla="*/ 66 w 396"/>
                    <a:gd name="T31" fmla="*/ 36 h 36"/>
                    <a:gd name="T32" fmla="*/ 48 w 396"/>
                    <a:gd name="T33" fmla="*/ 30 h 36"/>
                    <a:gd name="T34" fmla="*/ 24 w 396"/>
                    <a:gd name="T35" fmla="*/ 0 h 36"/>
                    <a:gd name="T36" fmla="*/ 0 w 396"/>
                    <a:gd name="T37" fmla="*/ 0 h 36"/>
                    <a:gd name="T38" fmla="*/ 6 w 396"/>
                    <a:gd name="T39" fmla="*/ 12 h 36"/>
                    <a:gd name="T40" fmla="*/ 36 w 396"/>
                    <a:gd name="T41" fmla="*/ 36 h 36"/>
                    <a:gd name="T42" fmla="*/ 54 w 396"/>
                    <a:gd name="T43" fmla="*/ 30 h 36"/>
                    <a:gd name="T44" fmla="*/ 90 w 396"/>
                    <a:gd name="T45" fmla="*/ 6 h 36"/>
                    <a:gd name="T46" fmla="*/ 102 w 396"/>
                    <a:gd name="T47" fmla="*/ 12 h 36"/>
                    <a:gd name="T48" fmla="*/ 126 w 396"/>
                    <a:gd name="T49" fmla="*/ 36 h 36"/>
                    <a:gd name="T50" fmla="*/ 144 w 396"/>
                    <a:gd name="T51" fmla="*/ 30 h 36"/>
                    <a:gd name="T52" fmla="*/ 168 w 396"/>
                    <a:gd name="T53" fmla="*/ 6 h 36"/>
                    <a:gd name="T54" fmla="*/ 186 w 396"/>
                    <a:gd name="T55" fmla="*/ 12 h 36"/>
                    <a:gd name="T56" fmla="*/ 210 w 396"/>
                    <a:gd name="T57" fmla="*/ 36 h 36"/>
                    <a:gd name="T58" fmla="*/ 228 w 396"/>
                    <a:gd name="T59" fmla="*/ 24 h 36"/>
                    <a:gd name="T60" fmla="*/ 252 w 396"/>
                    <a:gd name="T61" fmla="*/ 0 h 36"/>
                    <a:gd name="T62" fmla="*/ 270 w 396"/>
                    <a:gd name="T63" fmla="*/ 12 h 36"/>
                    <a:gd name="T64" fmla="*/ 300 w 396"/>
                    <a:gd name="T65" fmla="*/ 36 h 36"/>
                    <a:gd name="T66" fmla="*/ 312 w 396"/>
                    <a:gd name="T67" fmla="*/ 24 h 36"/>
                    <a:gd name="T68" fmla="*/ 330 w 396"/>
                    <a:gd name="T69" fmla="*/ 0 h 36"/>
                    <a:gd name="T70" fmla="*/ 342 w 396"/>
                    <a:gd name="T71" fmla="*/ 12 h 36"/>
                    <a:gd name="T72" fmla="*/ 366 w 396"/>
                    <a:gd name="T73" fmla="*/ 36 h 36"/>
                    <a:gd name="T74" fmla="*/ 372 w 396"/>
                    <a:gd name="T75" fmla="*/ 36 h 36"/>
                    <a:gd name="T76" fmla="*/ 396 w 396"/>
                    <a:gd name="T77" fmla="*/ 36 h 36"/>
                    <a:gd name="T78" fmla="*/ 396 w 396"/>
                    <a:gd name="T79" fmla="*/ 36 h 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6"/>
                    <a:gd name="T121" fmla="*/ 0 h 36"/>
                    <a:gd name="T122" fmla="*/ 396 w 396"/>
                    <a:gd name="T123" fmla="*/ 36 h 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6" h="36">
                      <a:moveTo>
                        <a:pt x="396" y="36"/>
                      </a:moveTo>
                      <a:lnTo>
                        <a:pt x="384" y="24"/>
                      </a:lnTo>
                      <a:lnTo>
                        <a:pt x="372" y="12"/>
                      </a:lnTo>
                      <a:lnTo>
                        <a:pt x="354" y="0"/>
                      </a:lnTo>
                      <a:lnTo>
                        <a:pt x="348" y="12"/>
                      </a:lnTo>
                      <a:lnTo>
                        <a:pt x="336" y="24"/>
                      </a:lnTo>
                      <a:lnTo>
                        <a:pt x="324" y="36"/>
                      </a:lnTo>
                      <a:lnTo>
                        <a:pt x="312" y="24"/>
                      </a:lnTo>
                      <a:lnTo>
                        <a:pt x="294" y="12"/>
                      </a:lnTo>
                      <a:lnTo>
                        <a:pt x="282" y="0"/>
                      </a:lnTo>
                      <a:lnTo>
                        <a:pt x="264" y="12"/>
                      </a:lnTo>
                      <a:lnTo>
                        <a:pt x="252" y="24"/>
                      </a:lnTo>
                      <a:lnTo>
                        <a:pt x="240" y="36"/>
                      </a:lnTo>
                      <a:lnTo>
                        <a:pt x="222" y="24"/>
                      </a:lnTo>
                      <a:lnTo>
                        <a:pt x="210" y="12"/>
                      </a:lnTo>
                      <a:lnTo>
                        <a:pt x="198" y="6"/>
                      </a:lnTo>
                      <a:lnTo>
                        <a:pt x="180" y="12"/>
                      </a:lnTo>
                      <a:lnTo>
                        <a:pt x="168" y="30"/>
                      </a:lnTo>
                      <a:lnTo>
                        <a:pt x="156" y="36"/>
                      </a:lnTo>
                      <a:lnTo>
                        <a:pt x="138" y="24"/>
                      </a:lnTo>
                      <a:lnTo>
                        <a:pt x="126" y="12"/>
                      </a:lnTo>
                      <a:lnTo>
                        <a:pt x="114" y="6"/>
                      </a:lnTo>
                      <a:lnTo>
                        <a:pt x="96" y="12"/>
                      </a:lnTo>
                      <a:lnTo>
                        <a:pt x="78" y="30"/>
                      </a:lnTo>
                      <a:lnTo>
                        <a:pt x="66" y="36"/>
                      </a:lnTo>
                      <a:lnTo>
                        <a:pt x="48" y="30"/>
                      </a:lnTo>
                      <a:lnTo>
                        <a:pt x="30" y="12"/>
                      </a:lnTo>
                      <a:lnTo>
                        <a:pt x="24" y="0"/>
                      </a:lnTo>
                      <a:lnTo>
                        <a:pt x="0" y="0"/>
                      </a:lnTo>
                      <a:lnTo>
                        <a:pt x="6" y="12"/>
                      </a:lnTo>
                      <a:lnTo>
                        <a:pt x="18" y="30"/>
                      </a:lnTo>
                      <a:lnTo>
                        <a:pt x="36" y="36"/>
                      </a:lnTo>
                      <a:lnTo>
                        <a:pt x="54" y="30"/>
                      </a:lnTo>
                      <a:lnTo>
                        <a:pt x="72" y="12"/>
                      </a:lnTo>
                      <a:lnTo>
                        <a:pt x="90" y="6"/>
                      </a:lnTo>
                      <a:lnTo>
                        <a:pt x="102" y="12"/>
                      </a:lnTo>
                      <a:lnTo>
                        <a:pt x="114" y="24"/>
                      </a:lnTo>
                      <a:lnTo>
                        <a:pt x="126" y="36"/>
                      </a:lnTo>
                      <a:lnTo>
                        <a:pt x="144" y="30"/>
                      </a:lnTo>
                      <a:lnTo>
                        <a:pt x="156" y="12"/>
                      </a:lnTo>
                      <a:lnTo>
                        <a:pt x="168" y="6"/>
                      </a:lnTo>
                      <a:lnTo>
                        <a:pt x="186" y="12"/>
                      </a:lnTo>
                      <a:lnTo>
                        <a:pt x="198" y="24"/>
                      </a:lnTo>
                      <a:lnTo>
                        <a:pt x="210" y="36"/>
                      </a:lnTo>
                      <a:lnTo>
                        <a:pt x="228" y="24"/>
                      </a:lnTo>
                      <a:lnTo>
                        <a:pt x="240" y="12"/>
                      </a:lnTo>
                      <a:lnTo>
                        <a:pt x="252" y="0"/>
                      </a:lnTo>
                      <a:lnTo>
                        <a:pt x="270" y="12"/>
                      </a:lnTo>
                      <a:lnTo>
                        <a:pt x="282" y="24"/>
                      </a:lnTo>
                      <a:lnTo>
                        <a:pt x="300" y="36"/>
                      </a:lnTo>
                      <a:lnTo>
                        <a:pt x="312" y="24"/>
                      </a:lnTo>
                      <a:lnTo>
                        <a:pt x="318" y="12"/>
                      </a:lnTo>
                      <a:lnTo>
                        <a:pt x="330" y="0"/>
                      </a:lnTo>
                      <a:lnTo>
                        <a:pt x="342" y="12"/>
                      </a:lnTo>
                      <a:lnTo>
                        <a:pt x="354" y="24"/>
                      </a:lnTo>
                      <a:lnTo>
                        <a:pt x="366" y="36"/>
                      </a:lnTo>
                      <a:lnTo>
                        <a:pt x="372" y="36"/>
                      </a:lnTo>
                      <a:lnTo>
                        <a:pt x="384" y="36"/>
                      </a:lnTo>
                      <a:lnTo>
                        <a:pt x="396" y="36"/>
                      </a:lnTo>
                    </a:path>
                  </a:pathLst>
                </a:custGeom>
                <a:noFill/>
                <a:ln w="9525">
                  <a:solidFill>
                    <a:srgbClr val="FFFFFF"/>
                  </a:solidFill>
                  <a:round/>
                  <a:headEnd/>
                  <a:tailEnd/>
                </a:ln>
              </p:spPr>
              <p:txBody>
                <a:bodyPr tIns="91440" bIns="91440"/>
                <a:lstStyle/>
                <a:p>
                  <a:endParaRPr lang="en-US"/>
                </a:p>
              </p:txBody>
            </p:sp>
            <p:sp>
              <p:nvSpPr>
                <p:cNvPr id="12696" name="Freeform 1345"/>
                <p:cNvSpPr>
                  <a:spLocks/>
                </p:cNvSpPr>
                <p:nvPr/>
              </p:nvSpPr>
              <p:spPr bwMode="auto">
                <a:xfrm>
                  <a:off x="2306" y="2087"/>
                  <a:ext cx="24" cy="36"/>
                </a:xfrm>
                <a:custGeom>
                  <a:avLst/>
                  <a:gdLst>
                    <a:gd name="T0" fmla="*/ 24 w 24"/>
                    <a:gd name="T1" fmla="*/ 0 h 36"/>
                    <a:gd name="T2" fmla="*/ 18 w 24"/>
                    <a:gd name="T3" fmla="*/ 6 h 36"/>
                    <a:gd name="T4" fmla="*/ 6 w 24"/>
                    <a:gd name="T5" fmla="*/ 18 h 36"/>
                    <a:gd name="T6" fmla="*/ 0 w 24"/>
                    <a:gd name="T7" fmla="*/ 36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24" y="0"/>
                      </a:moveTo>
                      <a:lnTo>
                        <a:pt x="18" y="6"/>
                      </a:lnTo>
                      <a:lnTo>
                        <a:pt x="6" y="18"/>
                      </a:lnTo>
                      <a:lnTo>
                        <a:pt x="0" y="36"/>
                      </a:lnTo>
                    </a:path>
                  </a:pathLst>
                </a:custGeom>
                <a:noFill/>
                <a:ln w="9525">
                  <a:solidFill>
                    <a:srgbClr val="FFFFFF"/>
                  </a:solidFill>
                  <a:round/>
                  <a:headEnd/>
                  <a:tailEnd/>
                </a:ln>
              </p:spPr>
              <p:txBody>
                <a:bodyPr tIns="91440" bIns="91440"/>
                <a:lstStyle/>
                <a:p>
                  <a:endParaRPr lang="en-US"/>
                </a:p>
              </p:txBody>
            </p:sp>
            <p:sp>
              <p:nvSpPr>
                <p:cNvPr id="12697" name="Freeform 1346"/>
                <p:cNvSpPr>
                  <a:spLocks/>
                </p:cNvSpPr>
                <p:nvPr/>
              </p:nvSpPr>
              <p:spPr bwMode="auto">
                <a:xfrm>
                  <a:off x="2306" y="2123"/>
                  <a:ext cx="48" cy="36"/>
                </a:xfrm>
                <a:custGeom>
                  <a:avLst/>
                  <a:gdLst>
                    <a:gd name="T0" fmla="*/ 0 w 48"/>
                    <a:gd name="T1" fmla="*/ 0 h 36"/>
                    <a:gd name="T2" fmla="*/ 12 w 48"/>
                    <a:gd name="T3" fmla="*/ 12 h 36"/>
                    <a:gd name="T4" fmla="*/ 30 w 48"/>
                    <a:gd name="T5" fmla="*/ 24 h 36"/>
                    <a:gd name="T6" fmla="*/ 48 w 48"/>
                    <a:gd name="T7" fmla="*/ 36 h 36"/>
                    <a:gd name="T8" fmla="*/ 0 60000 65536"/>
                    <a:gd name="T9" fmla="*/ 0 60000 65536"/>
                    <a:gd name="T10" fmla="*/ 0 60000 65536"/>
                    <a:gd name="T11" fmla="*/ 0 60000 65536"/>
                    <a:gd name="T12" fmla="*/ 0 w 48"/>
                    <a:gd name="T13" fmla="*/ 0 h 36"/>
                    <a:gd name="T14" fmla="*/ 48 w 48"/>
                    <a:gd name="T15" fmla="*/ 36 h 36"/>
                  </a:gdLst>
                  <a:ahLst/>
                  <a:cxnLst>
                    <a:cxn ang="T8">
                      <a:pos x="T0" y="T1"/>
                    </a:cxn>
                    <a:cxn ang="T9">
                      <a:pos x="T2" y="T3"/>
                    </a:cxn>
                    <a:cxn ang="T10">
                      <a:pos x="T4" y="T5"/>
                    </a:cxn>
                    <a:cxn ang="T11">
                      <a:pos x="T6" y="T7"/>
                    </a:cxn>
                  </a:cxnLst>
                  <a:rect l="T12" t="T13" r="T14" b="T15"/>
                  <a:pathLst>
                    <a:path w="48" h="36">
                      <a:moveTo>
                        <a:pt x="0" y="0"/>
                      </a:moveTo>
                      <a:lnTo>
                        <a:pt x="12" y="12"/>
                      </a:lnTo>
                      <a:lnTo>
                        <a:pt x="30" y="24"/>
                      </a:lnTo>
                      <a:lnTo>
                        <a:pt x="48" y="36"/>
                      </a:lnTo>
                    </a:path>
                  </a:pathLst>
                </a:custGeom>
                <a:noFill/>
                <a:ln w="9525">
                  <a:solidFill>
                    <a:srgbClr val="FFFFFF"/>
                  </a:solidFill>
                  <a:round/>
                  <a:headEnd/>
                  <a:tailEnd/>
                </a:ln>
              </p:spPr>
              <p:txBody>
                <a:bodyPr tIns="91440" bIns="91440"/>
                <a:lstStyle/>
                <a:p>
                  <a:endParaRPr lang="en-US"/>
                </a:p>
              </p:txBody>
            </p:sp>
            <p:sp>
              <p:nvSpPr>
                <p:cNvPr id="12698" name="Freeform 1347"/>
                <p:cNvSpPr>
                  <a:spLocks/>
                </p:cNvSpPr>
                <p:nvPr/>
              </p:nvSpPr>
              <p:spPr bwMode="auto">
                <a:xfrm>
                  <a:off x="2330" y="2159"/>
                  <a:ext cx="24" cy="36"/>
                </a:xfrm>
                <a:custGeom>
                  <a:avLst/>
                  <a:gdLst>
                    <a:gd name="T0" fmla="*/ 24 w 24"/>
                    <a:gd name="T1" fmla="*/ 0 h 36"/>
                    <a:gd name="T2" fmla="*/ 18 w 24"/>
                    <a:gd name="T3" fmla="*/ 12 h 36"/>
                    <a:gd name="T4" fmla="*/ 6 w 24"/>
                    <a:gd name="T5" fmla="*/ 24 h 36"/>
                    <a:gd name="T6" fmla="*/ 0 w 24"/>
                    <a:gd name="T7" fmla="*/ 36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24" y="0"/>
                      </a:moveTo>
                      <a:lnTo>
                        <a:pt x="18" y="12"/>
                      </a:lnTo>
                      <a:lnTo>
                        <a:pt x="6" y="24"/>
                      </a:lnTo>
                      <a:lnTo>
                        <a:pt x="0" y="36"/>
                      </a:lnTo>
                    </a:path>
                  </a:pathLst>
                </a:custGeom>
                <a:noFill/>
                <a:ln w="9525">
                  <a:solidFill>
                    <a:srgbClr val="FFFFFF"/>
                  </a:solidFill>
                  <a:round/>
                  <a:headEnd/>
                  <a:tailEnd/>
                </a:ln>
              </p:spPr>
              <p:txBody>
                <a:bodyPr tIns="91440" bIns="91440"/>
                <a:lstStyle/>
                <a:p>
                  <a:endParaRPr lang="en-US"/>
                </a:p>
              </p:txBody>
            </p:sp>
            <p:sp>
              <p:nvSpPr>
                <p:cNvPr id="12699" name="Freeform 1348"/>
                <p:cNvSpPr>
                  <a:spLocks/>
                </p:cNvSpPr>
                <p:nvPr/>
              </p:nvSpPr>
              <p:spPr bwMode="auto">
                <a:xfrm>
                  <a:off x="2330" y="2195"/>
                  <a:ext cx="42" cy="24"/>
                </a:xfrm>
                <a:custGeom>
                  <a:avLst/>
                  <a:gdLst>
                    <a:gd name="T0" fmla="*/ 0 w 42"/>
                    <a:gd name="T1" fmla="*/ 0 h 24"/>
                    <a:gd name="T2" fmla="*/ 12 w 42"/>
                    <a:gd name="T3" fmla="*/ 6 h 24"/>
                    <a:gd name="T4" fmla="*/ 30 w 42"/>
                    <a:gd name="T5" fmla="*/ 12 h 24"/>
                    <a:gd name="T6" fmla="*/ 42 w 42"/>
                    <a:gd name="T7" fmla="*/ 24 h 24"/>
                    <a:gd name="T8" fmla="*/ 0 60000 65536"/>
                    <a:gd name="T9" fmla="*/ 0 60000 65536"/>
                    <a:gd name="T10" fmla="*/ 0 60000 65536"/>
                    <a:gd name="T11" fmla="*/ 0 60000 65536"/>
                    <a:gd name="T12" fmla="*/ 0 w 42"/>
                    <a:gd name="T13" fmla="*/ 0 h 24"/>
                    <a:gd name="T14" fmla="*/ 42 w 42"/>
                    <a:gd name="T15" fmla="*/ 24 h 24"/>
                  </a:gdLst>
                  <a:ahLst/>
                  <a:cxnLst>
                    <a:cxn ang="T8">
                      <a:pos x="T0" y="T1"/>
                    </a:cxn>
                    <a:cxn ang="T9">
                      <a:pos x="T2" y="T3"/>
                    </a:cxn>
                    <a:cxn ang="T10">
                      <a:pos x="T4" y="T5"/>
                    </a:cxn>
                    <a:cxn ang="T11">
                      <a:pos x="T6" y="T7"/>
                    </a:cxn>
                  </a:cxnLst>
                  <a:rect l="T12" t="T13" r="T14" b="T15"/>
                  <a:pathLst>
                    <a:path w="42" h="24">
                      <a:moveTo>
                        <a:pt x="0" y="0"/>
                      </a:moveTo>
                      <a:lnTo>
                        <a:pt x="12" y="6"/>
                      </a:lnTo>
                      <a:lnTo>
                        <a:pt x="30" y="12"/>
                      </a:lnTo>
                      <a:lnTo>
                        <a:pt x="42" y="24"/>
                      </a:lnTo>
                    </a:path>
                  </a:pathLst>
                </a:custGeom>
                <a:noFill/>
                <a:ln w="9525">
                  <a:solidFill>
                    <a:srgbClr val="FFFFFF"/>
                  </a:solidFill>
                  <a:round/>
                  <a:headEnd/>
                  <a:tailEnd/>
                </a:ln>
              </p:spPr>
              <p:txBody>
                <a:bodyPr tIns="91440" bIns="91440"/>
                <a:lstStyle/>
                <a:p>
                  <a:endParaRPr lang="en-US"/>
                </a:p>
              </p:txBody>
            </p:sp>
            <p:sp>
              <p:nvSpPr>
                <p:cNvPr id="12700" name="Freeform 1349"/>
                <p:cNvSpPr>
                  <a:spLocks/>
                </p:cNvSpPr>
                <p:nvPr/>
              </p:nvSpPr>
              <p:spPr bwMode="auto">
                <a:xfrm>
                  <a:off x="2348" y="2219"/>
                  <a:ext cx="24" cy="42"/>
                </a:xfrm>
                <a:custGeom>
                  <a:avLst/>
                  <a:gdLst>
                    <a:gd name="T0" fmla="*/ 24 w 24"/>
                    <a:gd name="T1" fmla="*/ 0 h 42"/>
                    <a:gd name="T2" fmla="*/ 18 w 24"/>
                    <a:gd name="T3" fmla="*/ 18 h 42"/>
                    <a:gd name="T4" fmla="*/ 6 w 24"/>
                    <a:gd name="T5" fmla="*/ 30 h 42"/>
                    <a:gd name="T6" fmla="*/ 0 w 24"/>
                    <a:gd name="T7" fmla="*/ 42 h 42"/>
                    <a:gd name="T8" fmla="*/ 0 60000 65536"/>
                    <a:gd name="T9" fmla="*/ 0 60000 65536"/>
                    <a:gd name="T10" fmla="*/ 0 60000 65536"/>
                    <a:gd name="T11" fmla="*/ 0 60000 65536"/>
                    <a:gd name="T12" fmla="*/ 0 w 24"/>
                    <a:gd name="T13" fmla="*/ 0 h 42"/>
                    <a:gd name="T14" fmla="*/ 24 w 24"/>
                    <a:gd name="T15" fmla="*/ 42 h 42"/>
                  </a:gdLst>
                  <a:ahLst/>
                  <a:cxnLst>
                    <a:cxn ang="T8">
                      <a:pos x="T0" y="T1"/>
                    </a:cxn>
                    <a:cxn ang="T9">
                      <a:pos x="T2" y="T3"/>
                    </a:cxn>
                    <a:cxn ang="T10">
                      <a:pos x="T4" y="T5"/>
                    </a:cxn>
                    <a:cxn ang="T11">
                      <a:pos x="T6" y="T7"/>
                    </a:cxn>
                  </a:cxnLst>
                  <a:rect l="T12" t="T13" r="T14" b="T15"/>
                  <a:pathLst>
                    <a:path w="24" h="42">
                      <a:moveTo>
                        <a:pt x="24" y="0"/>
                      </a:moveTo>
                      <a:lnTo>
                        <a:pt x="18" y="18"/>
                      </a:lnTo>
                      <a:lnTo>
                        <a:pt x="6" y="30"/>
                      </a:lnTo>
                      <a:lnTo>
                        <a:pt x="0" y="42"/>
                      </a:lnTo>
                    </a:path>
                  </a:pathLst>
                </a:custGeom>
                <a:noFill/>
                <a:ln w="9525">
                  <a:solidFill>
                    <a:srgbClr val="FFFFFF"/>
                  </a:solidFill>
                  <a:round/>
                  <a:headEnd/>
                  <a:tailEnd/>
                </a:ln>
              </p:spPr>
              <p:txBody>
                <a:bodyPr tIns="91440" bIns="91440"/>
                <a:lstStyle/>
                <a:p>
                  <a:endParaRPr lang="en-US"/>
                </a:p>
              </p:txBody>
            </p:sp>
            <p:sp>
              <p:nvSpPr>
                <p:cNvPr id="12701" name="Freeform 1350"/>
                <p:cNvSpPr>
                  <a:spLocks/>
                </p:cNvSpPr>
                <p:nvPr/>
              </p:nvSpPr>
              <p:spPr bwMode="auto">
                <a:xfrm>
                  <a:off x="2348" y="2261"/>
                  <a:ext cx="42" cy="24"/>
                </a:xfrm>
                <a:custGeom>
                  <a:avLst/>
                  <a:gdLst>
                    <a:gd name="T0" fmla="*/ 0 w 42"/>
                    <a:gd name="T1" fmla="*/ 0 h 24"/>
                    <a:gd name="T2" fmla="*/ 12 w 42"/>
                    <a:gd name="T3" fmla="*/ 6 h 24"/>
                    <a:gd name="T4" fmla="*/ 30 w 42"/>
                    <a:gd name="T5" fmla="*/ 18 h 24"/>
                    <a:gd name="T6" fmla="*/ 42 w 42"/>
                    <a:gd name="T7" fmla="*/ 24 h 24"/>
                    <a:gd name="T8" fmla="*/ 0 60000 65536"/>
                    <a:gd name="T9" fmla="*/ 0 60000 65536"/>
                    <a:gd name="T10" fmla="*/ 0 60000 65536"/>
                    <a:gd name="T11" fmla="*/ 0 60000 65536"/>
                    <a:gd name="T12" fmla="*/ 0 w 42"/>
                    <a:gd name="T13" fmla="*/ 0 h 24"/>
                    <a:gd name="T14" fmla="*/ 42 w 42"/>
                    <a:gd name="T15" fmla="*/ 24 h 24"/>
                  </a:gdLst>
                  <a:ahLst/>
                  <a:cxnLst>
                    <a:cxn ang="T8">
                      <a:pos x="T0" y="T1"/>
                    </a:cxn>
                    <a:cxn ang="T9">
                      <a:pos x="T2" y="T3"/>
                    </a:cxn>
                    <a:cxn ang="T10">
                      <a:pos x="T4" y="T5"/>
                    </a:cxn>
                    <a:cxn ang="T11">
                      <a:pos x="T6" y="T7"/>
                    </a:cxn>
                  </a:cxnLst>
                  <a:rect l="T12" t="T13" r="T14" b="T15"/>
                  <a:pathLst>
                    <a:path w="42" h="24">
                      <a:moveTo>
                        <a:pt x="0" y="0"/>
                      </a:moveTo>
                      <a:lnTo>
                        <a:pt x="12" y="6"/>
                      </a:lnTo>
                      <a:lnTo>
                        <a:pt x="30" y="18"/>
                      </a:lnTo>
                      <a:lnTo>
                        <a:pt x="42" y="24"/>
                      </a:lnTo>
                    </a:path>
                  </a:pathLst>
                </a:custGeom>
                <a:noFill/>
                <a:ln w="9525">
                  <a:solidFill>
                    <a:srgbClr val="FFFFFF"/>
                  </a:solidFill>
                  <a:round/>
                  <a:headEnd/>
                  <a:tailEnd/>
                </a:ln>
              </p:spPr>
              <p:txBody>
                <a:bodyPr tIns="91440" bIns="91440"/>
                <a:lstStyle/>
                <a:p>
                  <a:endParaRPr lang="en-US"/>
                </a:p>
              </p:txBody>
            </p:sp>
            <p:sp>
              <p:nvSpPr>
                <p:cNvPr id="12702" name="Freeform 1351"/>
                <p:cNvSpPr>
                  <a:spLocks/>
                </p:cNvSpPr>
                <p:nvPr/>
              </p:nvSpPr>
              <p:spPr bwMode="auto">
                <a:xfrm>
                  <a:off x="2366" y="2285"/>
                  <a:ext cx="24" cy="42"/>
                </a:xfrm>
                <a:custGeom>
                  <a:avLst/>
                  <a:gdLst>
                    <a:gd name="T0" fmla="*/ 24 w 24"/>
                    <a:gd name="T1" fmla="*/ 0 h 42"/>
                    <a:gd name="T2" fmla="*/ 18 w 24"/>
                    <a:gd name="T3" fmla="*/ 18 h 42"/>
                    <a:gd name="T4" fmla="*/ 6 w 24"/>
                    <a:gd name="T5" fmla="*/ 30 h 42"/>
                    <a:gd name="T6" fmla="*/ 0 w 24"/>
                    <a:gd name="T7" fmla="*/ 42 h 42"/>
                    <a:gd name="T8" fmla="*/ 0 60000 65536"/>
                    <a:gd name="T9" fmla="*/ 0 60000 65536"/>
                    <a:gd name="T10" fmla="*/ 0 60000 65536"/>
                    <a:gd name="T11" fmla="*/ 0 60000 65536"/>
                    <a:gd name="T12" fmla="*/ 0 w 24"/>
                    <a:gd name="T13" fmla="*/ 0 h 42"/>
                    <a:gd name="T14" fmla="*/ 24 w 24"/>
                    <a:gd name="T15" fmla="*/ 42 h 42"/>
                  </a:gdLst>
                  <a:ahLst/>
                  <a:cxnLst>
                    <a:cxn ang="T8">
                      <a:pos x="T0" y="T1"/>
                    </a:cxn>
                    <a:cxn ang="T9">
                      <a:pos x="T2" y="T3"/>
                    </a:cxn>
                    <a:cxn ang="T10">
                      <a:pos x="T4" y="T5"/>
                    </a:cxn>
                    <a:cxn ang="T11">
                      <a:pos x="T6" y="T7"/>
                    </a:cxn>
                  </a:cxnLst>
                  <a:rect l="T12" t="T13" r="T14" b="T15"/>
                  <a:pathLst>
                    <a:path w="24" h="42">
                      <a:moveTo>
                        <a:pt x="24" y="0"/>
                      </a:moveTo>
                      <a:lnTo>
                        <a:pt x="18" y="18"/>
                      </a:lnTo>
                      <a:lnTo>
                        <a:pt x="6" y="30"/>
                      </a:lnTo>
                      <a:lnTo>
                        <a:pt x="0" y="42"/>
                      </a:lnTo>
                    </a:path>
                  </a:pathLst>
                </a:custGeom>
                <a:noFill/>
                <a:ln w="9525">
                  <a:solidFill>
                    <a:srgbClr val="FFFFFF"/>
                  </a:solidFill>
                  <a:round/>
                  <a:headEnd/>
                  <a:tailEnd/>
                </a:ln>
              </p:spPr>
              <p:txBody>
                <a:bodyPr tIns="91440" bIns="91440"/>
                <a:lstStyle/>
                <a:p>
                  <a:endParaRPr lang="en-US"/>
                </a:p>
              </p:txBody>
            </p:sp>
            <p:sp>
              <p:nvSpPr>
                <p:cNvPr id="12703" name="Freeform 1352"/>
                <p:cNvSpPr>
                  <a:spLocks/>
                </p:cNvSpPr>
                <p:nvPr/>
              </p:nvSpPr>
              <p:spPr bwMode="auto">
                <a:xfrm>
                  <a:off x="2366" y="2327"/>
                  <a:ext cx="42" cy="12"/>
                </a:xfrm>
                <a:custGeom>
                  <a:avLst/>
                  <a:gdLst>
                    <a:gd name="T0" fmla="*/ 0 w 42"/>
                    <a:gd name="T1" fmla="*/ 0 h 12"/>
                    <a:gd name="T2" fmla="*/ 12 w 42"/>
                    <a:gd name="T3" fmla="*/ 6 h 12"/>
                    <a:gd name="T4" fmla="*/ 30 w 42"/>
                    <a:gd name="T5" fmla="*/ 6 h 12"/>
                    <a:gd name="T6" fmla="*/ 42 w 42"/>
                    <a:gd name="T7" fmla="*/ 12 h 12"/>
                    <a:gd name="T8" fmla="*/ 0 60000 65536"/>
                    <a:gd name="T9" fmla="*/ 0 60000 65536"/>
                    <a:gd name="T10" fmla="*/ 0 60000 65536"/>
                    <a:gd name="T11" fmla="*/ 0 60000 65536"/>
                    <a:gd name="T12" fmla="*/ 0 w 42"/>
                    <a:gd name="T13" fmla="*/ 0 h 12"/>
                    <a:gd name="T14" fmla="*/ 42 w 42"/>
                    <a:gd name="T15" fmla="*/ 12 h 12"/>
                  </a:gdLst>
                  <a:ahLst/>
                  <a:cxnLst>
                    <a:cxn ang="T8">
                      <a:pos x="T0" y="T1"/>
                    </a:cxn>
                    <a:cxn ang="T9">
                      <a:pos x="T2" y="T3"/>
                    </a:cxn>
                    <a:cxn ang="T10">
                      <a:pos x="T4" y="T5"/>
                    </a:cxn>
                    <a:cxn ang="T11">
                      <a:pos x="T6" y="T7"/>
                    </a:cxn>
                  </a:cxnLst>
                  <a:rect l="T12" t="T13" r="T14" b="T15"/>
                  <a:pathLst>
                    <a:path w="42" h="12">
                      <a:moveTo>
                        <a:pt x="0" y="0"/>
                      </a:moveTo>
                      <a:lnTo>
                        <a:pt x="12" y="6"/>
                      </a:lnTo>
                      <a:lnTo>
                        <a:pt x="30" y="6"/>
                      </a:lnTo>
                      <a:lnTo>
                        <a:pt x="42" y="12"/>
                      </a:lnTo>
                    </a:path>
                  </a:pathLst>
                </a:custGeom>
                <a:noFill/>
                <a:ln w="9525">
                  <a:solidFill>
                    <a:srgbClr val="FFFFFF"/>
                  </a:solidFill>
                  <a:round/>
                  <a:headEnd/>
                  <a:tailEnd/>
                </a:ln>
              </p:spPr>
              <p:txBody>
                <a:bodyPr tIns="91440" bIns="91440"/>
                <a:lstStyle/>
                <a:p>
                  <a:endParaRPr lang="en-US"/>
                </a:p>
              </p:txBody>
            </p:sp>
            <p:sp>
              <p:nvSpPr>
                <p:cNvPr id="12704" name="Freeform 1353"/>
                <p:cNvSpPr>
                  <a:spLocks/>
                </p:cNvSpPr>
                <p:nvPr/>
              </p:nvSpPr>
              <p:spPr bwMode="auto">
                <a:xfrm>
                  <a:off x="2384" y="2339"/>
                  <a:ext cx="24" cy="36"/>
                </a:xfrm>
                <a:custGeom>
                  <a:avLst/>
                  <a:gdLst>
                    <a:gd name="T0" fmla="*/ 24 w 24"/>
                    <a:gd name="T1" fmla="*/ 0 h 36"/>
                    <a:gd name="T2" fmla="*/ 18 w 24"/>
                    <a:gd name="T3" fmla="*/ 12 h 36"/>
                    <a:gd name="T4" fmla="*/ 6 w 24"/>
                    <a:gd name="T5" fmla="*/ 30 h 36"/>
                    <a:gd name="T6" fmla="*/ 0 w 24"/>
                    <a:gd name="T7" fmla="*/ 36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24" y="0"/>
                      </a:moveTo>
                      <a:lnTo>
                        <a:pt x="18" y="12"/>
                      </a:lnTo>
                      <a:lnTo>
                        <a:pt x="6" y="30"/>
                      </a:lnTo>
                      <a:lnTo>
                        <a:pt x="0" y="36"/>
                      </a:lnTo>
                    </a:path>
                  </a:pathLst>
                </a:custGeom>
                <a:noFill/>
                <a:ln w="9525">
                  <a:solidFill>
                    <a:srgbClr val="FFFFFF"/>
                  </a:solidFill>
                  <a:round/>
                  <a:headEnd/>
                  <a:tailEnd/>
                </a:ln>
              </p:spPr>
              <p:txBody>
                <a:bodyPr tIns="91440" bIns="91440"/>
                <a:lstStyle/>
                <a:p>
                  <a:endParaRPr lang="en-US"/>
                </a:p>
              </p:txBody>
            </p:sp>
            <p:sp>
              <p:nvSpPr>
                <p:cNvPr id="12705" name="Freeform 1354"/>
                <p:cNvSpPr>
                  <a:spLocks/>
                </p:cNvSpPr>
                <p:nvPr/>
              </p:nvSpPr>
              <p:spPr bwMode="auto">
                <a:xfrm>
                  <a:off x="2390" y="2369"/>
                  <a:ext cx="24" cy="36"/>
                </a:xfrm>
                <a:custGeom>
                  <a:avLst/>
                  <a:gdLst>
                    <a:gd name="T0" fmla="*/ 0 w 24"/>
                    <a:gd name="T1" fmla="*/ 36 h 36"/>
                    <a:gd name="T2" fmla="*/ 6 w 24"/>
                    <a:gd name="T3" fmla="*/ 24 h 36"/>
                    <a:gd name="T4" fmla="*/ 18 w 24"/>
                    <a:gd name="T5" fmla="*/ 12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12"/>
                      </a:lnTo>
                      <a:lnTo>
                        <a:pt x="24" y="0"/>
                      </a:lnTo>
                    </a:path>
                  </a:pathLst>
                </a:custGeom>
                <a:noFill/>
                <a:ln w="9525">
                  <a:solidFill>
                    <a:srgbClr val="FFFFFF"/>
                  </a:solidFill>
                  <a:round/>
                  <a:headEnd/>
                  <a:tailEnd/>
                </a:ln>
              </p:spPr>
              <p:txBody>
                <a:bodyPr tIns="91440" bIns="91440"/>
                <a:lstStyle/>
                <a:p>
                  <a:endParaRPr lang="en-US"/>
                </a:p>
              </p:txBody>
            </p:sp>
            <p:sp>
              <p:nvSpPr>
                <p:cNvPr id="12706" name="Freeform 1355"/>
                <p:cNvSpPr>
                  <a:spLocks/>
                </p:cNvSpPr>
                <p:nvPr/>
              </p:nvSpPr>
              <p:spPr bwMode="auto">
                <a:xfrm>
                  <a:off x="2372" y="2351"/>
                  <a:ext cx="42" cy="18"/>
                </a:xfrm>
                <a:custGeom>
                  <a:avLst/>
                  <a:gdLst>
                    <a:gd name="T0" fmla="*/ 42 w 42"/>
                    <a:gd name="T1" fmla="*/ 18 h 18"/>
                    <a:gd name="T2" fmla="*/ 30 w 42"/>
                    <a:gd name="T3" fmla="*/ 12 h 18"/>
                    <a:gd name="T4" fmla="*/ 12 w 42"/>
                    <a:gd name="T5" fmla="*/ 6 h 18"/>
                    <a:gd name="T6" fmla="*/ 0 w 42"/>
                    <a:gd name="T7" fmla="*/ 0 h 18"/>
                    <a:gd name="T8" fmla="*/ 0 60000 65536"/>
                    <a:gd name="T9" fmla="*/ 0 60000 65536"/>
                    <a:gd name="T10" fmla="*/ 0 60000 65536"/>
                    <a:gd name="T11" fmla="*/ 0 60000 65536"/>
                    <a:gd name="T12" fmla="*/ 0 w 42"/>
                    <a:gd name="T13" fmla="*/ 0 h 18"/>
                    <a:gd name="T14" fmla="*/ 42 w 42"/>
                    <a:gd name="T15" fmla="*/ 18 h 18"/>
                  </a:gdLst>
                  <a:ahLst/>
                  <a:cxnLst>
                    <a:cxn ang="T8">
                      <a:pos x="T0" y="T1"/>
                    </a:cxn>
                    <a:cxn ang="T9">
                      <a:pos x="T2" y="T3"/>
                    </a:cxn>
                    <a:cxn ang="T10">
                      <a:pos x="T4" y="T5"/>
                    </a:cxn>
                    <a:cxn ang="T11">
                      <a:pos x="T6" y="T7"/>
                    </a:cxn>
                  </a:cxnLst>
                  <a:rect l="T12" t="T13" r="T14" b="T15"/>
                  <a:pathLst>
                    <a:path w="42" h="18">
                      <a:moveTo>
                        <a:pt x="42" y="18"/>
                      </a:moveTo>
                      <a:lnTo>
                        <a:pt x="30" y="12"/>
                      </a:lnTo>
                      <a:lnTo>
                        <a:pt x="12" y="6"/>
                      </a:lnTo>
                      <a:lnTo>
                        <a:pt x="0" y="0"/>
                      </a:lnTo>
                    </a:path>
                  </a:pathLst>
                </a:custGeom>
                <a:noFill/>
                <a:ln w="9525">
                  <a:solidFill>
                    <a:srgbClr val="FFFFFF"/>
                  </a:solidFill>
                  <a:round/>
                  <a:headEnd/>
                  <a:tailEnd/>
                </a:ln>
              </p:spPr>
              <p:txBody>
                <a:bodyPr tIns="91440" bIns="91440"/>
                <a:lstStyle/>
                <a:p>
                  <a:endParaRPr lang="en-US"/>
                </a:p>
              </p:txBody>
            </p:sp>
            <p:sp>
              <p:nvSpPr>
                <p:cNvPr id="12707" name="Freeform 1356"/>
                <p:cNvSpPr>
                  <a:spLocks/>
                </p:cNvSpPr>
                <p:nvPr/>
              </p:nvSpPr>
              <p:spPr bwMode="auto">
                <a:xfrm>
                  <a:off x="2372" y="2315"/>
                  <a:ext cx="24" cy="36"/>
                </a:xfrm>
                <a:custGeom>
                  <a:avLst/>
                  <a:gdLst>
                    <a:gd name="T0" fmla="*/ 0 w 24"/>
                    <a:gd name="T1" fmla="*/ 36 h 36"/>
                    <a:gd name="T2" fmla="*/ 6 w 24"/>
                    <a:gd name="T3" fmla="*/ 24 h 36"/>
                    <a:gd name="T4" fmla="*/ 18 w 24"/>
                    <a:gd name="T5" fmla="*/ 12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12"/>
                      </a:lnTo>
                      <a:lnTo>
                        <a:pt x="24" y="0"/>
                      </a:lnTo>
                    </a:path>
                  </a:pathLst>
                </a:custGeom>
                <a:noFill/>
                <a:ln w="9525">
                  <a:solidFill>
                    <a:srgbClr val="FFFFFF"/>
                  </a:solidFill>
                  <a:round/>
                  <a:headEnd/>
                  <a:tailEnd/>
                </a:ln>
              </p:spPr>
              <p:txBody>
                <a:bodyPr tIns="91440" bIns="91440"/>
                <a:lstStyle/>
                <a:p>
                  <a:endParaRPr lang="en-US"/>
                </a:p>
              </p:txBody>
            </p:sp>
            <p:sp>
              <p:nvSpPr>
                <p:cNvPr id="12708" name="Freeform 1357"/>
                <p:cNvSpPr>
                  <a:spLocks/>
                </p:cNvSpPr>
                <p:nvPr/>
              </p:nvSpPr>
              <p:spPr bwMode="auto">
                <a:xfrm>
                  <a:off x="2354" y="2285"/>
                  <a:ext cx="42" cy="30"/>
                </a:xfrm>
                <a:custGeom>
                  <a:avLst/>
                  <a:gdLst>
                    <a:gd name="T0" fmla="*/ 42 w 42"/>
                    <a:gd name="T1" fmla="*/ 30 h 30"/>
                    <a:gd name="T2" fmla="*/ 30 w 42"/>
                    <a:gd name="T3" fmla="*/ 18 h 30"/>
                    <a:gd name="T4" fmla="*/ 12 w 42"/>
                    <a:gd name="T5" fmla="*/ 12 h 30"/>
                    <a:gd name="T6" fmla="*/ 0 w 42"/>
                    <a:gd name="T7" fmla="*/ 0 h 30"/>
                    <a:gd name="T8" fmla="*/ 0 60000 65536"/>
                    <a:gd name="T9" fmla="*/ 0 60000 65536"/>
                    <a:gd name="T10" fmla="*/ 0 60000 65536"/>
                    <a:gd name="T11" fmla="*/ 0 60000 65536"/>
                    <a:gd name="T12" fmla="*/ 0 w 42"/>
                    <a:gd name="T13" fmla="*/ 0 h 30"/>
                    <a:gd name="T14" fmla="*/ 42 w 42"/>
                    <a:gd name="T15" fmla="*/ 30 h 30"/>
                  </a:gdLst>
                  <a:ahLst/>
                  <a:cxnLst>
                    <a:cxn ang="T8">
                      <a:pos x="T0" y="T1"/>
                    </a:cxn>
                    <a:cxn ang="T9">
                      <a:pos x="T2" y="T3"/>
                    </a:cxn>
                    <a:cxn ang="T10">
                      <a:pos x="T4" y="T5"/>
                    </a:cxn>
                    <a:cxn ang="T11">
                      <a:pos x="T6" y="T7"/>
                    </a:cxn>
                  </a:cxnLst>
                  <a:rect l="T12" t="T13" r="T14" b="T15"/>
                  <a:pathLst>
                    <a:path w="42" h="30">
                      <a:moveTo>
                        <a:pt x="42" y="30"/>
                      </a:moveTo>
                      <a:lnTo>
                        <a:pt x="30" y="18"/>
                      </a:lnTo>
                      <a:lnTo>
                        <a:pt x="12" y="12"/>
                      </a:lnTo>
                      <a:lnTo>
                        <a:pt x="0" y="0"/>
                      </a:lnTo>
                    </a:path>
                  </a:pathLst>
                </a:custGeom>
                <a:noFill/>
                <a:ln w="9525">
                  <a:solidFill>
                    <a:srgbClr val="FFFFFF"/>
                  </a:solidFill>
                  <a:round/>
                  <a:headEnd/>
                  <a:tailEnd/>
                </a:ln>
              </p:spPr>
              <p:txBody>
                <a:bodyPr tIns="91440" bIns="91440"/>
                <a:lstStyle/>
                <a:p>
                  <a:endParaRPr lang="en-US"/>
                </a:p>
              </p:txBody>
            </p:sp>
            <p:sp>
              <p:nvSpPr>
                <p:cNvPr id="12709" name="Freeform 1358"/>
                <p:cNvSpPr>
                  <a:spLocks/>
                </p:cNvSpPr>
                <p:nvPr/>
              </p:nvSpPr>
              <p:spPr bwMode="auto">
                <a:xfrm>
                  <a:off x="2354" y="2249"/>
                  <a:ext cx="24" cy="36"/>
                </a:xfrm>
                <a:custGeom>
                  <a:avLst/>
                  <a:gdLst>
                    <a:gd name="T0" fmla="*/ 0 w 24"/>
                    <a:gd name="T1" fmla="*/ 36 h 36"/>
                    <a:gd name="T2" fmla="*/ 6 w 24"/>
                    <a:gd name="T3" fmla="*/ 24 h 36"/>
                    <a:gd name="T4" fmla="*/ 18 w 24"/>
                    <a:gd name="T5" fmla="*/ 12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12"/>
                      </a:lnTo>
                      <a:lnTo>
                        <a:pt x="24" y="0"/>
                      </a:lnTo>
                    </a:path>
                  </a:pathLst>
                </a:custGeom>
                <a:noFill/>
                <a:ln w="9525">
                  <a:solidFill>
                    <a:srgbClr val="FFFFFF"/>
                  </a:solidFill>
                  <a:round/>
                  <a:headEnd/>
                  <a:tailEnd/>
                </a:ln>
              </p:spPr>
              <p:txBody>
                <a:bodyPr tIns="91440" bIns="91440"/>
                <a:lstStyle/>
                <a:p>
                  <a:endParaRPr lang="en-US"/>
                </a:p>
              </p:txBody>
            </p:sp>
            <p:sp>
              <p:nvSpPr>
                <p:cNvPr id="12710" name="Freeform 1359"/>
                <p:cNvSpPr>
                  <a:spLocks/>
                </p:cNvSpPr>
                <p:nvPr/>
              </p:nvSpPr>
              <p:spPr bwMode="auto">
                <a:xfrm>
                  <a:off x="2336" y="2225"/>
                  <a:ext cx="42" cy="24"/>
                </a:xfrm>
                <a:custGeom>
                  <a:avLst/>
                  <a:gdLst>
                    <a:gd name="T0" fmla="*/ 42 w 42"/>
                    <a:gd name="T1" fmla="*/ 24 h 24"/>
                    <a:gd name="T2" fmla="*/ 30 w 42"/>
                    <a:gd name="T3" fmla="*/ 12 h 24"/>
                    <a:gd name="T4" fmla="*/ 12 w 42"/>
                    <a:gd name="T5" fmla="*/ 6 h 24"/>
                    <a:gd name="T6" fmla="*/ 0 w 42"/>
                    <a:gd name="T7" fmla="*/ 0 h 24"/>
                    <a:gd name="T8" fmla="*/ 0 60000 65536"/>
                    <a:gd name="T9" fmla="*/ 0 60000 65536"/>
                    <a:gd name="T10" fmla="*/ 0 60000 65536"/>
                    <a:gd name="T11" fmla="*/ 0 60000 65536"/>
                    <a:gd name="T12" fmla="*/ 0 w 42"/>
                    <a:gd name="T13" fmla="*/ 0 h 24"/>
                    <a:gd name="T14" fmla="*/ 42 w 42"/>
                    <a:gd name="T15" fmla="*/ 24 h 24"/>
                  </a:gdLst>
                  <a:ahLst/>
                  <a:cxnLst>
                    <a:cxn ang="T8">
                      <a:pos x="T0" y="T1"/>
                    </a:cxn>
                    <a:cxn ang="T9">
                      <a:pos x="T2" y="T3"/>
                    </a:cxn>
                    <a:cxn ang="T10">
                      <a:pos x="T4" y="T5"/>
                    </a:cxn>
                    <a:cxn ang="T11">
                      <a:pos x="T6" y="T7"/>
                    </a:cxn>
                  </a:cxnLst>
                  <a:rect l="T12" t="T13" r="T14" b="T15"/>
                  <a:pathLst>
                    <a:path w="42" h="24">
                      <a:moveTo>
                        <a:pt x="42" y="24"/>
                      </a:moveTo>
                      <a:lnTo>
                        <a:pt x="30" y="12"/>
                      </a:lnTo>
                      <a:lnTo>
                        <a:pt x="12" y="6"/>
                      </a:lnTo>
                      <a:lnTo>
                        <a:pt x="0" y="0"/>
                      </a:lnTo>
                    </a:path>
                  </a:pathLst>
                </a:custGeom>
                <a:noFill/>
                <a:ln w="9525">
                  <a:solidFill>
                    <a:srgbClr val="FFFFFF"/>
                  </a:solidFill>
                  <a:round/>
                  <a:headEnd/>
                  <a:tailEnd/>
                </a:ln>
              </p:spPr>
              <p:txBody>
                <a:bodyPr tIns="91440" bIns="91440"/>
                <a:lstStyle/>
                <a:p>
                  <a:endParaRPr lang="en-US"/>
                </a:p>
              </p:txBody>
            </p:sp>
            <p:sp>
              <p:nvSpPr>
                <p:cNvPr id="12711" name="Freeform 1360"/>
                <p:cNvSpPr>
                  <a:spLocks/>
                </p:cNvSpPr>
                <p:nvPr/>
              </p:nvSpPr>
              <p:spPr bwMode="auto">
                <a:xfrm>
                  <a:off x="2336" y="2183"/>
                  <a:ext cx="24" cy="42"/>
                </a:xfrm>
                <a:custGeom>
                  <a:avLst/>
                  <a:gdLst>
                    <a:gd name="T0" fmla="*/ 0 w 24"/>
                    <a:gd name="T1" fmla="*/ 42 h 42"/>
                    <a:gd name="T2" fmla="*/ 6 w 24"/>
                    <a:gd name="T3" fmla="*/ 24 h 42"/>
                    <a:gd name="T4" fmla="*/ 18 w 24"/>
                    <a:gd name="T5" fmla="*/ 12 h 42"/>
                    <a:gd name="T6" fmla="*/ 24 w 24"/>
                    <a:gd name="T7" fmla="*/ 0 h 42"/>
                    <a:gd name="T8" fmla="*/ 0 60000 65536"/>
                    <a:gd name="T9" fmla="*/ 0 60000 65536"/>
                    <a:gd name="T10" fmla="*/ 0 60000 65536"/>
                    <a:gd name="T11" fmla="*/ 0 60000 65536"/>
                    <a:gd name="T12" fmla="*/ 0 w 24"/>
                    <a:gd name="T13" fmla="*/ 0 h 42"/>
                    <a:gd name="T14" fmla="*/ 24 w 24"/>
                    <a:gd name="T15" fmla="*/ 42 h 42"/>
                  </a:gdLst>
                  <a:ahLst/>
                  <a:cxnLst>
                    <a:cxn ang="T8">
                      <a:pos x="T0" y="T1"/>
                    </a:cxn>
                    <a:cxn ang="T9">
                      <a:pos x="T2" y="T3"/>
                    </a:cxn>
                    <a:cxn ang="T10">
                      <a:pos x="T4" y="T5"/>
                    </a:cxn>
                    <a:cxn ang="T11">
                      <a:pos x="T6" y="T7"/>
                    </a:cxn>
                  </a:cxnLst>
                  <a:rect l="T12" t="T13" r="T14" b="T15"/>
                  <a:pathLst>
                    <a:path w="24" h="42">
                      <a:moveTo>
                        <a:pt x="0" y="42"/>
                      </a:moveTo>
                      <a:lnTo>
                        <a:pt x="6" y="24"/>
                      </a:lnTo>
                      <a:lnTo>
                        <a:pt x="18" y="12"/>
                      </a:lnTo>
                      <a:lnTo>
                        <a:pt x="24" y="0"/>
                      </a:lnTo>
                    </a:path>
                  </a:pathLst>
                </a:custGeom>
                <a:noFill/>
                <a:ln w="9525">
                  <a:solidFill>
                    <a:srgbClr val="FFFFFF"/>
                  </a:solidFill>
                  <a:round/>
                  <a:headEnd/>
                  <a:tailEnd/>
                </a:ln>
              </p:spPr>
              <p:txBody>
                <a:bodyPr tIns="91440" bIns="91440"/>
                <a:lstStyle/>
                <a:p>
                  <a:endParaRPr lang="en-US"/>
                </a:p>
              </p:txBody>
            </p:sp>
            <p:sp>
              <p:nvSpPr>
                <p:cNvPr id="12712" name="Freeform 1361"/>
                <p:cNvSpPr>
                  <a:spLocks/>
                </p:cNvSpPr>
                <p:nvPr/>
              </p:nvSpPr>
              <p:spPr bwMode="auto">
                <a:xfrm>
                  <a:off x="2312" y="2147"/>
                  <a:ext cx="48" cy="36"/>
                </a:xfrm>
                <a:custGeom>
                  <a:avLst/>
                  <a:gdLst>
                    <a:gd name="T0" fmla="*/ 48 w 48"/>
                    <a:gd name="T1" fmla="*/ 36 h 36"/>
                    <a:gd name="T2" fmla="*/ 30 w 48"/>
                    <a:gd name="T3" fmla="*/ 24 h 36"/>
                    <a:gd name="T4" fmla="*/ 12 w 48"/>
                    <a:gd name="T5" fmla="*/ 12 h 36"/>
                    <a:gd name="T6" fmla="*/ 0 w 48"/>
                    <a:gd name="T7" fmla="*/ 0 h 36"/>
                    <a:gd name="T8" fmla="*/ 0 60000 65536"/>
                    <a:gd name="T9" fmla="*/ 0 60000 65536"/>
                    <a:gd name="T10" fmla="*/ 0 60000 65536"/>
                    <a:gd name="T11" fmla="*/ 0 60000 65536"/>
                    <a:gd name="T12" fmla="*/ 0 w 48"/>
                    <a:gd name="T13" fmla="*/ 0 h 36"/>
                    <a:gd name="T14" fmla="*/ 48 w 48"/>
                    <a:gd name="T15" fmla="*/ 36 h 36"/>
                  </a:gdLst>
                  <a:ahLst/>
                  <a:cxnLst>
                    <a:cxn ang="T8">
                      <a:pos x="T0" y="T1"/>
                    </a:cxn>
                    <a:cxn ang="T9">
                      <a:pos x="T2" y="T3"/>
                    </a:cxn>
                    <a:cxn ang="T10">
                      <a:pos x="T4" y="T5"/>
                    </a:cxn>
                    <a:cxn ang="T11">
                      <a:pos x="T6" y="T7"/>
                    </a:cxn>
                  </a:cxnLst>
                  <a:rect l="T12" t="T13" r="T14" b="T15"/>
                  <a:pathLst>
                    <a:path w="48" h="36">
                      <a:moveTo>
                        <a:pt x="48" y="36"/>
                      </a:moveTo>
                      <a:lnTo>
                        <a:pt x="30" y="24"/>
                      </a:lnTo>
                      <a:lnTo>
                        <a:pt x="12" y="12"/>
                      </a:lnTo>
                      <a:lnTo>
                        <a:pt x="0" y="0"/>
                      </a:lnTo>
                    </a:path>
                  </a:pathLst>
                </a:custGeom>
                <a:noFill/>
                <a:ln w="9525">
                  <a:solidFill>
                    <a:srgbClr val="FFFFFF"/>
                  </a:solidFill>
                  <a:round/>
                  <a:headEnd/>
                  <a:tailEnd/>
                </a:ln>
              </p:spPr>
              <p:txBody>
                <a:bodyPr tIns="91440" bIns="91440"/>
                <a:lstStyle/>
                <a:p>
                  <a:endParaRPr lang="en-US"/>
                </a:p>
              </p:txBody>
            </p:sp>
            <p:sp>
              <p:nvSpPr>
                <p:cNvPr id="12713" name="Freeform 1362"/>
                <p:cNvSpPr>
                  <a:spLocks/>
                </p:cNvSpPr>
                <p:nvPr/>
              </p:nvSpPr>
              <p:spPr bwMode="auto">
                <a:xfrm>
                  <a:off x="2312" y="2111"/>
                  <a:ext cx="24" cy="36"/>
                </a:xfrm>
                <a:custGeom>
                  <a:avLst/>
                  <a:gdLst>
                    <a:gd name="T0" fmla="*/ 0 w 24"/>
                    <a:gd name="T1" fmla="*/ 36 h 36"/>
                    <a:gd name="T2" fmla="*/ 6 w 24"/>
                    <a:gd name="T3" fmla="*/ 24 h 36"/>
                    <a:gd name="T4" fmla="*/ 18 w 24"/>
                    <a:gd name="T5" fmla="*/ 6 h 36"/>
                    <a:gd name="T6" fmla="*/ 24 w 24"/>
                    <a:gd name="T7" fmla="*/ 0 h 36"/>
                    <a:gd name="T8" fmla="*/ 0 60000 65536"/>
                    <a:gd name="T9" fmla="*/ 0 60000 65536"/>
                    <a:gd name="T10" fmla="*/ 0 60000 65536"/>
                    <a:gd name="T11" fmla="*/ 0 60000 65536"/>
                    <a:gd name="T12" fmla="*/ 0 w 24"/>
                    <a:gd name="T13" fmla="*/ 0 h 36"/>
                    <a:gd name="T14" fmla="*/ 24 w 24"/>
                    <a:gd name="T15" fmla="*/ 36 h 36"/>
                  </a:gdLst>
                  <a:ahLst/>
                  <a:cxnLst>
                    <a:cxn ang="T8">
                      <a:pos x="T0" y="T1"/>
                    </a:cxn>
                    <a:cxn ang="T9">
                      <a:pos x="T2" y="T3"/>
                    </a:cxn>
                    <a:cxn ang="T10">
                      <a:pos x="T4" y="T5"/>
                    </a:cxn>
                    <a:cxn ang="T11">
                      <a:pos x="T6" y="T7"/>
                    </a:cxn>
                  </a:cxnLst>
                  <a:rect l="T12" t="T13" r="T14" b="T15"/>
                  <a:pathLst>
                    <a:path w="24" h="36">
                      <a:moveTo>
                        <a:pt x="0" y="36"/>
                      </a:moveTo>
                      <a:lnTo>
                        <a:pt x="6" y="24"/>
                      </a:lnTo>
                      <a:lnTo>
                        <a:pt x="18" y="6"/>
                      </a:lnTo>
                      <a:lnTo>
                        <a:pt x="24" y="0"/>
                      </a:lnTo>
                    </a:path>
                  </a:pathLst>
                </a:custGeom>
                <a:noFill/>
                <a:ln w="9525">
                  <a:solidFill>
                    <a:srgbClr val="FFFFFF"/>
                  </a:solidFill>
                  <a:round/>
                  <a:headEnd/>
                  <a:tailEnd/>
                </a:ln>
              </p:spPr>
              <p:txBody>
                <a:bodyPr tIns="91440" bIns="91440"/>
                <a:lstStyle/>
                <a:p>
                  <a:endParaRPr lang="en-US"/>
                </a:p>
              </p:txBody>
            </p:sp>
            <p:sp>
              <p:nvSpPr>
                <p:cNvPr id="12714" name="Freeform 1363"/>
                <p:cNvSpPr>
                  <a:spLocks/>
                </p:cNvSpPr>
                <p:nvPr/>
              </p:nvSpPr>
              <p:spPr bwMode="auto">
                <a:xfrm>
                  <a:off x="2666" y="215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15" name="Freeform 1364"/>
                <p:cNvSpPr>
                  <a:spLocks/>
                </p:cNvSpPr>
                <p:nvPr/>
              </p:nvSpPr>
              <p:spPr bwMode="auto">
                <a:xfrm>
                  <a:off x="2666" y="215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16" name="Freeform 1365"/>
                <p:cNvSpPr>
                  <a:spLocks/>
                </p:cNvSpPr>
                <p:nvPr/>
              </p:nvSpPr>
              <p:spPr bwMode="auto">
                <a:xfrm>
                  <a:off x="2726" y="2117"/>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12717" name="Freeform 1366"/>
                <p:cNvSpPr>
                  <a:spLocks/>
                </p:cNvSpPr>
                <p:nvPr/>
              </p:nvSpPr>
              <p:spPr bwMode="auto">
                <a:xfrm>
                  <a:off x="2726" y="2117"/>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path>
                  </a:pathLst>
                </a:custGeom>
                <a:noFill/>
                <a:ln w="9525">
                  <a:solidFill>
                    <a:srgbClr val="000000"/>
                  </a:solidFill>
                  <a:round/>
                  <a:headEnd/>
                  <a:tailEnd/>
                </a:ln>
              </p:spPr>
              <p:txBody>
                <a:bodyPr tIns="91440" bIns="91440"/>
                <a:lstStyle/>
                <a:p>
                  <a:endParaRPr lang="en-US"/>
                </a:p>
              </p:txBody>
            </p:sp>
            <p:sp>
              <p:nvSpPr>
                <p:cNvPr id="12718" name="Freeform 1367"/>
                <p:cNvSpPr>
                  <a:spLocks/>
                </p:cNvSpPr>
                <p:nvPr/>
              </p:nvSpPr>
              <p:spPr bwMode="auto">
                <a:xfrm>
                  <a:off x="2750" y="210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719" name="Freeform 1368"/>
                <p:cNvSpPr>
                  <a:spLocks/>
                </p:cNvSpPr>
                <p:nvPr/>
              </p:nvSpPr>
              <p:spPr bwMode="auto">
                <a:xfrm>
                  <a:off x="2750" y="210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720" name="Freeform 1369"/>
                <p:cNvSpPr>
                  <a:spLocks/>
                </p:cNvSpPr>
                <p:nvPr/>
              </p:nvSpPr>
              <p:spPr bwMode="auto">
                <a:xfrm>
                  <a:off x="2768" y="209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21" name="Freeform 1370"/>
                <p:cNvSpPr>
                  <a:spLocks/>
                </p:cNvSpPr>
                <p:nvPr/>
              </p:nvSpPr>
              <p:spPr bwMode="auto">
                <a:xfrm>
                  <a:off x="2768" y="209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22" name="Freeform 1371"/>
                <p:cNvSpPr>
                  <a:spLocks/>
                </p:cNvSpPr>
                <p:nvPr/>
              </p:nvSpPr>
              <p:spPr bwMode="auto">
                <a:xfrm>
                  <a:off x="2792" y="209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close/>
                    </a:path>
                  </a:pathLst>
                </a:custGeom>
                <a:solidFill>
                  <a:srgbClr val="FFFFFF"/>
                </a:solidFill>
                <a:ln w="9525">
                  <a:noFill/>
                  <a:round/>
                  <a:headEnd/>
                  <a:tailEnd/>
                </a:ln>
              </p:spPr>
              <p:txBody>
                <a:bodyPr tIns="91440" bIns="91440"/>
                <a:lstStyle/>
                <a:p>
                  <a:endParaRPr lang="en-US"/>
                </a:p>
              </p:txBody>
            </p:sp>
            <p:sp>
              <p:nvSpPr>
                <p:cNvPr id="12723" name="Freeform 1372"/>
                <p:cNvSpPr>
                  <a:spLocks/>
                </p:cNvSpPr>
                <p:nvPr/>
              </p:nvSpPr>
              <p:spPr bwMode="auto">
                <a:xfrm>
                  <a:off x="2792" y="209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path>
                  </a:pathLst>
                </a:custGeom>
                <a:noFill/>
                <a:ln w="9525">
                  <a:solidFill>
                    <a:srgbClr val="000000"/>
                  </a:solidFill>
                  <a:round/>
                  <a:headEnd/>
                  <a:tailEnd/>
                </a:ln>
              </p:spPr>
              <p:txBody>
                <a:bodyPr tIns="91440" bIns="91440"/>
                <a:lstStyle/>
                <a:p>
                  <a:endParaRPr lang="en-US"/>
                </a:p>
              </p:txBody>
            </p:sp>
            <p:sp>
              <p:nvSpPr>
                <p:cNvPr id="12724" name="Freeform 1373"/>
                <p:cNvSpPr>
                  <a:spLocks/>
                </p:cNvSpPr>
                <p:nvPr/>
              </p:nvSpPr>
              <p:spPr bwMode="auto">
                <a:xfrm>
                  <a:off x="2816" y="208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0" y="18"/>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725" name="Freeform 1374"/>
                <p:cNvSpPr>
                  <a:spLocks/>
                </p:cNvSpPr>
                <p:nvPr/>
              </p:nvSpPr>
              <p:spPr bwMode="auto">
                <a:xfrm>
                  <a:off x="2816" y="2087"/>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0 w 18"/>
                    <a:gd name="T11" fmla="*/ 0 h 18"/>
                    <a:gd name="T12" fmla="*/ 0 w 18"/>
                    <a:gd name="T13" fmla="*/ 0 h 18"/>
                    <a:gd name="T14" fmla="*/ 0 w 18"/>
                    <a:gd name="T15" fmla="*/ 6 h 18"/>
                    <a:gd name="T16" fmla="*/ 0 w 18"/>
                    <a:gd name="T17" fmla="*/ 6 h 18"/>
                    <a:gd name="T18" fmla="*/ 0 w 18"/>
                    <a:gd name="T19" fmla="*/ 12 h 18"/>
                    <a:gd name="T20" fmla="*/ 0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0" y="18"/>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726" name="Freeform 1375"/>
                <p:cNvSpPr>
                  <a:spLocks/>
                </p:cNvSpPr>
                <p:nvPr/>
              </p:nvSpPr>
              <p:spPr bwMode="auto">
                <a:xfrm>
                  <a:off x="2834" y="207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727" name="Freeform 1376"/>
                <p:cNvSpPr>
                  <a:spLocks/>
                </p:cNvSpPr>
                <p:nvPr/>
              </p:nvSpPr>
              <p:spPr bwMode="auto">
                <a:xfrm>
                  <a:off x="2834" y="2075"/>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728" name="Freeform 1377"/>
                <p:cNvSpPr>
                  <a:spLocks/>
                </p:cNvSpPr>
                <p:nvPr/>
              </p:nvSpPr>
              <p:spPr bwMode="auto">
                <a:xfrm>
                  <a:off x="2858" y="206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729" name="Freeform 1378"/>
                <p:cNvSpPr>
                  <a:spLocks/>
                </p:cNvSpPr>
                <p:nvPr/>
              </p:nvSpPr>
              <p:spPr bwMode="auto">
                <a:xfrm>
                  <a:off x="2858" y="206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730" name="Freeform 1379"/>
                <p:cNvSpPr>
                  <a:spLocks/>
                </p:cNvSpPr>
                <p:nvPr/>
              </p:nvSpPr>
              <p:spPr bwMode="auto">
                <a:xfrm>
                  <a:off x="2876" y="206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731" name="Freeform 1380"/>
                <p:cNvSpPr>
                  <a:spLocks/>
                </p:cNvSpPr>
                <p:nvPr/>
              </p:nvSpPr>
              <p:spPr bwMode="auto">
                <a:xfrm>
                  <a:off x="2876" y="206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732" name="Freeform 1381"/>
                <p:cNvSpPr>
                  <a:spLocks/>
                </p:cNvSpPr>
                <p:nvPr/>
              </p:nvSpPr>
              <p:spPr bwMode="auto">
                <a:xfrm>
                  <a:off x="2900" y="20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733" name="Freeform 1382"/>
                <p:cNvSpPr>
                  <a:spLocks/>
                </p:cNvSpPr>
                <p:nvPr/>
              </p:nvSpPr>
              <p:spPr bwMode="auto">
                <a:xfrm>
                  <a:off x="2900" y="2057"/>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734" name="Freeform 1383"/>
                <p:cNvSpPr>
                  <a:spLocks/>
                </p:cNvSpPr>
                <p:nvPr/>
              </p:nvSpPr>
              <p:spPr bwMode="auto">
                <a:xfrm>
                  <a:off x="2918" y="2051"/>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35" name="Freeform 1384"/>
                <p:cNvSpPr>
                  <a:spLocks/>
                </p:cNvSpPr>
                <p:nvPr/>
              </p:nvSpPr>
              <p:spPr bwMode="auto">
                <a:xfrm>
                  <a:off x="2918" y="2051"/>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36" name="Freeform 1385"/>
                <p:cNvSpPr>
                  <a:spLocks/>
                </p:cNvSpPr>
                <p:nvPr/>
              </p:nvSpPr>
              <p:spPr bwMode="auto">
                <a:xfrm>
                  <a:off x="2942" y="205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6"/>
                      </a:lnTo>
                      <a:lnTo>
                        <a:pt x="0" y="12"/>
                      </a:lnTo>
                      <a:lnTo>
                        <a:pt x="6" y="18"/>
                      </a:lnTo>
                      <a:lnTo>
                        <a:pt x="12" y="18"/>
                      </a:lnTo>
                      <a:lnTo>
                        <a:pt x="18" y="12"/>
                      </a:lnTo>
                      <a:close/>
                    </a:path>
                  </a:pathLst>
                </a:custGeom>
                <a:solidFill>
                  <a:srgbClr val="FFFFFF"/>
                </a:solidFill>
                <a:ln w="9525">
                  <a:noFill/>
                  <a:round/>
                  <a:headEnd/>
                  <a:tailEnd/>
                </a:ln>
              </p:spPr>
              <p:txBody>
                <a:bodyPr tIns="91440" bIns="91440"/>
                <a:lstStyle/>
                <a:p>
                  <a:endParaRPr lang="en-US"/>
                </a:p>
              </p:txBody>
            </p:sp>
            <p:sp>
              <p:nvSpPr>
                <p:cNvPr id="12737" name="Freeform 1386"/>
                <p:cNvSpPr>
                  <a:spLocks/>
                </p:cNvSpPr>
                <p:nvPr/>
              </p:nvSpPr>
              <p:spPr bwMode="auto">
                <a:xfrm>
                  <a:off x="2942" y="2051"/>
                  <a:ext cx="18" cy="18"/>
                </a:xfrm>
                <a:custGeom>
                  <a:avLst/>
                  <a:gdLst>
                    <a:gd name="T0" fmla="*/ 18 w 18"/>
                    <a:gd name="T1" fmla="*/ 12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12 h 18"/>
                    <a:gd name="T16" fmla="*/ 0 w 18"/>
                    <a:gd name="T17" fmla="*/ 12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6"/>
                      </a:lnTo>
                      <a:lnTo>
                        <a:pt x="0" y="12"/>
                      </a:lnTo>
                      <a:lnTo>
                        <a:pt x="6" y="18"/>
                      </a:lnTo>
                      <a:lnTo>
                        <a:pt x="12" y="18"/>
                      </a:lnTo>
                      <a:lnTo>
                        <a:pt x="18" y="12"/>
                      </a:lnTo>
                    </a:path>
                  </a:pathLst>
                </a:custGeom>
                <a:noFill/>
                <a:ln w="9525">
                  <a:solidFill>
                    <a:srgbClr val="000000"/>
                  </a:solidFill>
                  <a:round/>
                  <a:headEnd/>
                  <a:tailEnd/>
                </a:ln>
              </p:spPr>
              <p:txBody>
                <a:bodyPr tIns="91440" bIns="91440"/>
                <a:lstStyle/>
                <a:p>
                  <a:endParaRPr lang="en-US"/>
                </a:p>
              </p:txBody>
            </p:sp>
            <p:sp>
              <p:nvSpPr>
                <p:cNvPr id="12738" name="Freeform 1387"/>
                <p:cNvSpPr>
                  <a:spLocks/>
                </p:cNvSpPr>
                <p:nvPr/>
              </p:nvSpPr>
              <p:spPr bwMode="auto">
                <a:xfrm>
                  <a:off x="2960" y="203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39" name="Freeform 1388"/>
                <p:cNvSpPr>
                  <a:spLocks/>
                </p:cNvSpPr>
                <p:nvPr/>
              </p:nvSpPr>
              <p:spPr bwMode="auto">
                <a:xfrm>
                  <a:off x="2960" y="2039"/>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40" name="Freeform 1389"/>
                <p:cNvSpPr>
                  <a:spLocks/>
                </p:cNvSpPr>
                <p:nvPr/>
              </p:nvSpPr>
              <p:spPr bwMode="auto">
                <a:xfrm>
                  <a:off x="2978" y="202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6" y="6"/>
                      </a:lnTo>
                      <a:lnTo>
                        <a:pt x="0" y="12"/>
                      </a:lnTo>
                      <a:lnTo>
                        <a:pt x="6"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41" name="Freeform 1390"/>
                <p:cNvSpPr>
                  <a:spLocks/>
                </p:cNvSpPr>
                <p:nvPr/>
              </p:nvSpPr>
              <p:spPr bwMode="auto">
                <a:xfrm>
                  <a:off x="2978" y="202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6" y="6"/>
                      </a:lnTo>
                      <a:lnTo>
                        <a:pt x="0" y="12"/>
                      </a:lnTo>
                      <a:lnTo>
                        <a:pt x="6" y="18"/>
                      </a:lnTo>
                      <a:lnTo>
                        <a:pt x="6" y="24"/>
                      </a:lnTo>
                      <a:lnTo>
                        <a:pt x="12" y="24"/>
                      </a:lnTo>
                      <a:lnTo>
                        <a:pt x="18" y="24"/>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42" name="Freeform 1391"/>
                <p:cNvSpPr>
                  <a:spLocks/>
                </p:cNvSpPr>
                <p:nvPr/>
              </p:nvSpPr>
              <p:spPr bwMode="auto">
                <a:xfrm>
                  <a:off x="2990" y="200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43" name="Freeform 1392"/>
                <p:cNvSpPr>
                  <a:spLocks/>
                </p:cNvSpPr>
                <p:nvPr/>
              </p:nvSpPr>
              <p:spPr bwMode="auto">
                <a:xfrm>
                  <a:off x="2990" y="200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6 w 24"/>
                    <a:gd name="T13" fmla="*/ 6 h 24"/>
                    <a:gd name="T14" fmla="*/ 0 w 24"/>
                    <a:gd name="T15" fmla="*/ 12 h 24"/>
                    <a:gd name="T16" fmla="*/ 0 w 24"/>
                    <a:gd name="T17" fmla="*/ 12 h 24"/>
                    <a:gd name="T18" fmla="*/ 6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12"/>
                      </a:lnTo>
                      <a:lnTo>
                        <a:pt x="6" y="18"/>
                      </a:lnTo>
                      <a:lnTo>
                        <a:pt x="6" y="24"/>
                      </a:lnTo>
                      <a:lnTo>
                        <a:pt x="12" y="24"/>
                      </a:lnTo>
                      <a:lnTo>
                        <a:pt x="18" y="24"/>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44" name="Freeform 1393"/>
                <p:cNvSpPr>
                  <a:spLocks/>
                </p:cNvSpPr>
                <p:nvPr/>
              </p:nvSpPr>
              <p:spPr bwMode="auto">
                <a:xfrm>
                  <a:off x="3002" y="199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45" name="Freeform 1394"/>
                <p:cNvSpPr>
                  <a:spLocks/>
                </p:cNvSpPr>
                <p:nvPr/>
              </p:nvSpPr>
              <p:spPr bwMode="auto">
                <a:xfrm>
                  <a:off x="3002" y="199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46" name="Freeform 1395"/>
                <p:cNvSpPr>
                  <a:spLocks/>
                </p:cNvSpPr>
                <p:nvPr/>
              </p:nvSpPr>
              <p:spPr bwMode="auto">
                <a:xfrm>
                  <a:off x="3008" y="1973"/>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747" name="Freeform 1396"/>
                <p:cNvSpPr>
                  <a:spLocks/>
                </p:cNvSpPr>
                <p:nvPr/>
              </p:nvSpPr>
              <p:spPr bwMode="auto">
                <a:xfrm>
                  <a:off x="3008" y="1973"/>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748" name="Freeform 1397"/>
                <p:cNvSpPr>
                  <a:spLocks/>
                </p:cNvSpPr>
                <p:nvPr/>
              </p:nvSpPr>
              <p:spPr bwMode="auto">
                <a:xfrm>
                  <a:off x="3002" y="1955"/>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6"/>
                      </a:lnTo>
                      <a:lnTo>
                        <a:pt x="18" y="0"/>
                      </a:lnTo>
                      <a:lnTo>
                        <a:pt x="12" y="0"/>
                      </a:lnTo>
                      <a:lnTo>
                        <a:pt x="6" y="0"/>
                      </a:lnTo>
                      <a:lnTo>
                        <a:pt x="6" y="6"/>
                      </a:lnTo>
                      <a:lnTo>
                        <a:pt x="0" y="6"/>
                      </a:lnTo>
                      <a:lnTo>
                        <a:pt x="6"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12749" name="Freeform 1398"/>
                <p:cNvSpPr>
                  <a:spLocks/>
                </p:cNvSpPr>
                <p:nvPr/>
              </p:nvSpPr>
              <p:spPr bwMode="auto">
                <a:xfrm>
                  <a:off x="3002" y="1955"/>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6"/>
                      </a:lnTo>
                      <a:lnTo>
                        <a:pt x="18" y="0"/>
                      </a:lnTo>
                      <a:lnTo>
                        <a:pt x="12" y="0"/>
                      </a:lnTo>
                      <a:lnTo>
                        <a:pt x="6" y="0"/>
                      </a:lnTo>
                      <a:lnTo>
                        <a:pt x="6" y="6"/>
                      </a:lnTo>
                      <a:lnTo>
                        <a:pt x="0" y="6"/>
                      </a:lnTo>
                      <a:lnTo>
                        <a:pt x="6" y="12"/>
                      </a:lnTo>
                      <a:lnTo>
                        <a:pt x="6" y="18"/>
                      </a:lnTo>
                      <a:lnTo>
                        <a:pt x="12" y="18"/>
                      </a:lnTo>
                      <a:lnTo>
                        <a:pt x="18" y="18"/>
                      </a:lnTo>
                      <a:lnTo>
                        <a:pt x="24" y="12"/>
                      </a:lnTo>
                      <a:lnTo>
                        <a:pt x="24" y="6"/>
                      </a:lnTo>
                    </a:path>
                  </a:pathLst>
                </a:custGeom>
                <a:noFill/>
                <a:ln w="9525">
                  <a:solidFill>
                    <a:srgbClr val="000000"/>
                  </a:solidFill>
                  <a:round/>
                  <a:headEnd/>
                  <a:tailEnd/>
                </a:ln>
              </p:spPr>
              <p:txBody>
                <a:bodyPr tIns="91440" bIns="91440"/>
                <a:lstStyle/>
                <a:p>
                  <a:endParaRPr lang="en-US"/>
                </a:p>
              </p:txBody>
            </p:sp>
            <p:sp>
              <p:nvSpPr>
                <p:cNvPr id="12750" name="Freeform 1399"/>
                <p:cNvSpPr>
                  <a:spLocks/>
                </p:cNvSpPr>
                <p:nvPr/>
              </p:nvSpPr>
              <p:spPr bwMode="auto">
                <a:xfrm>
                  <a:off x="2996" y="1937"/>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close/>
                    </a:path>
                  </a:pathLst>
                </a:custGeom>
                <a:solidFill>
                  <a:srgbClr val="FFFFFF"/>
                </a:solidFill>
                <a:ln w="9525">
                  <a:noFill/>
                  <a:round/>
                  <a:headEnd/>
                  <a:tailEnd/>
                </a:ln>
              </p:spPr>
              <p:txBody>
                <a:bodyPr tIns="91440" bIns="91440"/>
                <a:lstStyle/>
                <a:p>
                  <a:endParaRPr lang="en-US"/>
                </a:p>
              </p:txBody>
            </p:sp>
            <p:sp>
              <p:nvSpPr>
                <p:cNvPr id="12751" name="Freeform 1400"/>
                <p:cNvSpPr>
                  <a:spLocks/>
                </p:cNvSpPr>
                <p:nvPr/>
              </p:nvSpPr>
              <p:spPr bwMode="auto">
                <a:xfrm>
                  <a:off x="2996" y="1937"/>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path>
                  </a:pathLst>
                </a:custGeom>
                <a:noFill/>
                <a:ln w="9525">
                  <a:solidFill>
                    <a:srgbClr val="000000"/>
                  </a:solidFill>
                  <a:round/>
                  <a:headEnd/>
                  <a:tailEnd/>
                </a:ln>
              </p:spPr>
              <p:txBody>
                <a:bodyPr tIns="91440" bIns="91440"/>
                <a:lstStyle/>
                <a:p>
                  <a:endParaRPr lang="en-US"/>
                </a:p>
              </p:txBody>
            </p:sp>
            <p:sp>
              <p:nvSpPr>
                <p:cNvPr id="12752" name="Freeform 1401"/>
                <p:cNvSpPr>
                  <a:spLocks/>
                </p:cNvSpPr>
                <p:nvPr/>
              </p:nvSpPr>
              <p:spPr bwMode="auto">
                <a:xfrm>
                  <a:off x="2984" y="191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753" name="Freeform 1402"/>
                <p:cNvSpPr>
                  <a:spLocks/>
                </p:cNvSpPr>
                <p:nvPr/>
              </p:nvSpPr>
              <p:spPr bwMode="auto">
                <a:xfrm>
                  <a:off x="2984" y="1919"/>
                  <a:ext cx="18" cy="24"/>
                </a:xfrm>
                <a:custGeom>
                  <a:avLst/>
                  <a:gdLst>
                    <a:gd name="T0" fmla="*/ 18 w 18"/>
                    <a:gd name="T1" fmla="*/ 12 h 24"/>
                    <a:gd name="T2" fmla="*/ 18 w 18"/>
                    <a:gd name="T3" fmla="*/ 6 h 24"/>
                    <a:gd name="T4" fmla="*/ 12 w 18"/>
                    <a:gd name="T5" fmla="*/ 0 h 24"/>
                    <a:gd name="T6" fmla="*/ 6 w 18"/>
                    <a:gd name="T7" fmla="*/ 0 h 24"/>
                    <a:gd name="T8" fmla="*/ 6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6 w 18"/>
                    <a:gd name="T23" fmla="*/ 24 h 24"/>
                    <a:gd name="T24" fmla="*/ 6 w 18"/>
                    <a:gd name="T25" fmla="*/ 24 h 24"/>
                    <a:gd name="T26" fmla="*/ 12 w 18"/>
                    <a:gd name="T27" fmla="*/ 18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0"/>
                      </a:lnTo>
                      <a:lnTo>
                        <a:pt x="6" y="0"/>
                      </a:lnTo>
                      <a:lnTo>
                        <a:pt x="0" y="6"/>
                      </a:lnTo>
                      <a:lnTo>
                        <a:pt x="0" y="12"/>
                      </a:lnTo>
                      <a:lnTo>
                        <a:pt x="0" y="18"/>
                      </a:lnTo>
                      <a:lnTo>
                        <a:pt x="6" y="18"/>
                      </a:lnTo>
                      <a:lnTo>
                        <a:pt x="6" y="24"/>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754" name="Freeform 1403"/>
                <p:cNvSpPr>
                  <a:spLocks/>
                </p:cNvSpPr>
                <p:nvPr/>
              </p:nvSpPr>
              <p:spPr bwMode="auto">
                <a:xfrm>
                  <a:off x="2966" y="190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55" name="Freeform 1404"/>
                <p:cNvSpPr>
                  <a:spLocks/>
                </p:cNvSpPr>
                <p:nvPr/>
              </p:nvSpPr>
              <p:spPr bwMode="auto">
                <a:xfrm>
                  <a:off x="2966" y="1907"/>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6 w 24"/>
                    <a:gd name="T13" fmla="*/ 6 h 24"/>
                    <a:gd name="T14" fmla="*/ 0 w 24"/>
                    <a:gd name="T15" fmla="*/ 12 h 24"/>
                    <a:gd name="T16" fmla="*/ 0 w 24"/>
                    <a:gd name="T17" fmla="*/ 12 h 24"/>
                    <a:gd name="T18" fmla="*/ 6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6" y="6"/>
                      </a:lnTo>
                      <a:lnTo>
                        <a:pt x="0" y="12"/>
                      </a:lnTo>
                      <a:lnTo>
                        <a:pt x="6" y="18"/>
                      </a:lnTo>
                      <a:lnTo>
                        <a:pt x="12" y="24"/>
                      </a:lnTo>
                      <a:lnTo>
                        <a:pt x="18" y="18"/>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56" name="Freeform 1405"/>
                <p:cNvSpPr>
                  <a:spLocks/>
                </p:cNvSpPr>
                <p:nvPr/>
              </p:nvSpPr>
              <p:spPr bwMode="auto">
                <a:xfrm>
                  <a:off x="2948" y="1895"/>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57" name="Freeform 1406"/>
                <p:cNvSpPr>
                  <a:spLocks/>
                </p:cNvSpPr>
                <p:nvPr/>
              </p:nvSpPr>
              <p:spPr bwMode="auto">
                <a:xfrm>
                  <a:off x="2948" y="1895"/>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58" name="Freeform 1407"/>
                <p:cNvSpPr>
                  <a:spLocks/>
                </p:cNvSpPr>
                <p:nvPr/>
              </p:nvSpPr>
              <p:spPr bwMode="auto">
                <a:xfrm>
                  <a:off x="2690" y="2153"/>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759" name="Freeform 1408"/>
                <p:cNvSpPr>
                  <a:spLocks/>
                </p:cNvSpPr>
                <p:nvPr/>
              </p:nvSpPr>
              <p:spPr bwMode="auto">
                <a:xfrm>
                  <a:off x="2690" y="2153"/>
                  <a:ext cx="24" cy="24"/>
                </a:xfrm>
                <a:custGeom>
                  <a:avLst/>
                  <a:gdLst>
                    <a:gd name="T0" fmla="*/ 24 w 24"/>
                    <a:gd name="T1" fmla="*/ 12 h 24"/>
                    <a:gd name="T2" fmla="*/ 24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0"/>
                      </a:lnTo>
                      <a:lnTo>
                        <a:pt x="12" y="0"/>
                      </a:lnTo>
                      <a:lnTo>
                        <a:pt x="6" y="0"/>
                      </a:lnTo>
                      <a:lnTo>
                        <a:pt x="0" y="6"/>
                      </a:lnTo>
                      <a:lnTo>
                        <a:pt x="0" y="12"/>
                      </a:lnTo>
                      <a:lnTo>
                        <a:pt x="0" y="18"/>
                      </a:lnTo>
                      <a:lnTo>
                        <a:pt x="6" y="18"/>
                      </a:lnTo>
                      <a:lnTo>
                        <a:pt x="12" y="24"/>
                      </a:lnTo>
                      <a:lnTo>
                        <a:pt x="18" y="18"/>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760" name="Freeform 1409"/>
                <p:cNvSpPr>
                  <a:spLocks/>
                </p:cNvSpPr>
                <p:nvPr/>
              </p:nvSpPr>
              <p:spPr bwMode="auto">
                <a:xfrm>
                  <a:off x="2714" y="2147"/>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18" y="6"/>
                      </a:lnTo>
                      <a:lnTo>
                        <a:pt x="18" y="0"/>
                      </a:lnTo>
                      <a:lnTo>
                        <a:pt x="12" y="0"/>
                      </a:lnTo>
                      <a:lnTo>
                        <a:pt x="6" y="0"/>
                      </a:lnTo>
                      <a:lnTo>
                        <a:pt x="0" y="6"/>
                      </a:lnTo>
                      <a:lnTo>
                        <a:pt x="0" y="12"/>
                      </a:lnTo>
                      <a:lnTo>
                        <a:pt x="6" y="18"/>
                      </a:lnTo>
                      <a:lnTo>
                        <a:pt x="12" y="18"/>
                      </a:lnTo>
                      <a:lnTo>
                        <a:pt x="18" y="18"/>
                      </a:lnTo>
                      <a:lnTo>
                        <a:pt x="18" y="12"/>
                      </a:lnTo>
                      <a:lnTo>
                        <a:pt x="24" y="6"/>
                      </a:lnTo>
                      <a:close/>
                    </a:path>
                  </a:pathLst>
                </a:custGeom>
                <a:solidFill>
                  <a:srgbClr val="FFFFFF"/>
                </a:solidFill>
                <a:ln w="9525">
                  <a:noFill/>
                  <a:round/>
                  <a:headEnd/>
                  <a:tailEnd/>
                </a:ln>
              </p:spPr>
              <p:txBody>
                <a:bodyPr tIns="91440" bIns="91440"/>
                <a:lstStyle/>
                <a:p>
                  <a:endParaRPr lang="en-US"/>
                </a:p>
              </p:txBody>
            </p:sp>
            <p:sp>
              <p:nvSpPr>
                <p:cNvPr id="12761" name="Freeform 1410"/>
                <p:cNvSpPr>
                  <a:spLocks/>
                </p:cNvSpPr>
                <p:nvPr/>
              </p:nvSpPr>
              <p:spPr bwMode="auto">
                <a:xfrm>
                  <a:off x="2714" y="2147"/>
                  <a:ext cx="24" cy="18"/>
                </a:xfrm>
                <a:custGeom>
                  <a:avLst/>
                  <a:gdLst>
                    <a:gd name="T0" fmla="*/ 24 w 24"/>
                    <a:gd name="T1" fmla="*/ 6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18" y="6"/>
                      </a:lnTo>
                      <a:lnTo>
                        <a:pt x="18" y="0"/>
                      </a:lnTo>
                      <a:lnTo>
                        <a:pt x="12" y="0"/>
                      </a:lnTo>
                      <a:lnTo>
                        <a:pt x="6" y="0"/>
                      </a:lnTo>
                      <a:lnTo>
                        <a:pt x="0" y="6"/>
                      </a:lnTo>
                      <a:lnTo>
                        <a:pt x="0" y="12"/>
                      </a:lnTo>
                      <a:lnTo>
                        <a:pt x="6" y="18"/>
                      </a:lnTo>
                      <a:lnTo>
                        <a:pt x="12" y="18"/>
                      </a:lnTo>
                      <a:lnTo>
                        <a:pt x="18" y="18"/>
                      </a:lnTo>
                      <a:lnTo>
                        <a:pt x="18" y="12"/>
                      </a:lnTo>
                      <a:lnTo>
                        <a:pt x="24" y="6"/>
                      </a:lnTo>
                    </a:path>
                  </a:pathLst>
                </a:custGeom>
                <a:noFill/>
                <a:ln w="9525">
                  <a:solidFill>
                    <a:srgbClr val="000000"/>
                  </a:solidFill>
                  <a:round/>
                  <a:headEnd/>
                  <a:tailEnd/>
                </a:ln>
              </p:spPr>
              <p:txBody>
                <a:bodyPr tIns="91440" bIns="91440"/>
                <a:lstStyle/>
                <a:p>
                  <a:endParaRPr lang="en-US"/>
                </a:p>
              </p:txBody>
            </p:sp>
          </p:grpSp>
          <p:grpSp>
            <p:nvGrpSpPr>
              <p:cNvPr id="12318" name="Group 1411"/>
              <p:cNvGrpSpPr>
                <a:grpSpLocks/>
              </p:cNvGrpSpPr>
              <p:nvPr/>
            </p:nvGrpSpPr>
            <p:grpSpPr bwMode="auto">
              <a:xfrm>
                <a:off x="1280" y="1337"/>
                <a:ext cx="3240" cy="1994"/>
                <a:chOff x="1280" y="1337"/>
                <a:chExt cx="3240" cy="1994"/>
              </a:xfrm>
            </p:grpSpPr>
            <p:sp>
              <p:nvSpPr>
                <p:cNvPr id="12362" name="Freeform 1412"/>
                <p:cNvSpPr>
                  <a:spLocks/>
                </p:cNvSpPr>
                <p:nvPr/>
              </p:nvSpPr>
              <p:spPr bwMode="auto">
                <a:xfrm>
                  <a:off x="2738" y="2135"/>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363" name="Freeform 1413"/>
                <p:cNvSpPr>
                  <a:spLocks/>
                </p:cNvSpPr>
                <p:nvPr/>
              </p:nvSpPr>
              <p:spPr bwMode="auto">
                <a:xfrm>
                  <a:off x="2738" y="2135"/>
                  <a:ext cx="18" cy="24"/>
                </a:xfrm>
                <a:custGeom>
                  <a:avLst/>
                  <a:gdLst>
                    <a:gd name="T0" fmla="*/ 18 w 18"/>
                    <a:gd name="T1" fmla="*/ 12 h 24"/>
                    <a:gd name="T2" fmla="*/ 18 w 18"/>
                    <a:gd name="T3" fmla="*/ 6 h 24"/>
                    <a:gd name="T4" fmla="*/ 12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12"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364" name="Freeform 1414"/>
                <p:cNvSpPr>
                  <a:spLocks/>
                </p:cNvSpPr>
                <p:nvPr/>
              </p:nvSpPr>
              <p:spPr bwMode="auto">
                <a:xfrm>
                  <a:off x="2762" y="21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12"/>
                      </a:moveTo>
                      <a:lnTo>
                        <a:pt x="18" y="6"/>
                      </a:lnTo>
                      <a:lnTo>
                        <a:pt x="12" y="0"/>
                      </a:lnTo>
                      <a:lnTo>
                        <a:pt x="6" y="0"/>
                      </a:lnTo>
                      <a:lnTo>
                        <a:pt x="0" y="0"/>
                      </a:lnTo>
                      <a:lnTo>
                        <a:pt x="0" y="6"/>
                      </a:lnTo>
                      <a:lnTo>
                        <a:pt x="0" y="12"/>
                      </a:lnTo>
                      <a:lnTo>
                        <a:pt x="0" y="18"/>
                      </a:lnTo>
                      <a:lnTo>
                        <a:pt x="6" y="18"/>
                      </a:lnTo>
                      <a:lnTo>
                        <a:pt x="12" y="18"/>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365" name="Freeform 1415"/>
                <p:cNvSpPr>
                  <a:spLocks/>
                </p:cNvSpPr>
                <p:nvPr/>
              </p:nvSpPr>
              <p:spPr bwMode="auto">
                <a:xfrm>
                  <a:off x="2762" y="2129"/>
                  <a:ext cx="18" cy="18"/>
                </a:xfrm>
                <a:custGeom>
                  <a:avLst/>
                  <a:gdLst>
                    <a:gd name="T0" fmla="*/ 18 w 18"/>
                    <a:gd name="T1" fmla="*/ 12 h 18"/>
                    <a:gd name="T2" fmla="*/ 18 w 18"/>
                    <a:gd name="T3" fmla="*/ 6 h 18"/>
                    <a:gd name="T4" fmla="*/ 12 w 18"/>
                    <a:gd name="T5" fmla="*/ 0 h 18"/>
                    <a:gd name="T6" fmla="*/ 6 w 18"/>
                    <a:gd name="T7" fmla="*/ 0 h 18"/>
                    <a:gd name="T8" fmla="*/ 6 w 18"/>
                    <a:gd name="T9" fmla="*/ 0 h 18"/>
                    <a:gd name="T10" fmla="*/ 0 w 18"/>
                    <a:gd name="T11" fmla="*/ 0 h 18"/>
                    <a:gd name="T12" fmla="*/ 0 w 18"/>
                    <a:gd name="T13" fmla="*/ 6 h 18"/>
                    <a:gd name="T14" fmla="*/ 0 w 18"/>
                    <a:gd name="T15" fmla="*/ 12 h 18"/>
                    <a:gd name="T16" fmla="*/ 0 w 18"/>
                    <a:gd name="T17" fmla="*/ 12 h 18"/>
                    <a:gd name="T18" fmla="*/ 0 w 18"/>
                    <a:gd name="T19" fmla="*/ 18 h 18"/>
                    <a:gd name="T20" fmla="*/ 0 w 18"/>
                    <a:gd name="T21" fmla="*/ 18 h 18"/>
                    <a:gd name="T22" fmla="*/ 6 w 18"/>
                    <a:gd name="T23" fmla="*/ 18 h 18"/>
                    <a:gd name="T24" fmla="*/ 6 w 18"/>
                    <a:gd name="T25" fmla="*/ 18 h 18"/>
                    <a:gd name="T26" fmla="*/ 12 w 18"/>
                    <a:gd name="T27" fmla="*/ 18 h 18"/>
                    <a:gd name="T28" fmla="*/ 18 w 18"/>
                    <a:gd name="T29" fmla="*/ 18 h 18"/>
                    <a:gd name="T30" fmla="*/ 18 w 18"/>
                    <a:gd name="T31" fmla="*/ 12 h 18"/>
                    <a:gd name="T32" fmla="*/ 18 w 18"/>
                    <a:gd name="T33" fmla="*/ 12 h 18"/>
                    <a:gd name="T34" fmla="*/ 18 w 18"/>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12"/>
                      </a:moveTo>
                      <a:lnTo>
                        <a:pt x="18" y="6"/>
                      </a:lnTo>
                      <a:lnTo>
                        <a:pt x="12" y="0"/>
                      </a:lnTo>
                      <a:lnTo>
                        <a:pt x="6" y="0"/>
                      </a:lnTo>
                      <a:lnTo>
                        <a:pt x="0" y="0"/>
                      </a:lnTo>
                      <a:lnTo>
                        <a:pt x="0" y="6"/>
                      </a:lnTo>
                      <a:lnTo>
                        <a:pt x="0" y="12"/>
                      </a:lnTo>
                      <a:lnTo>
                        <a:pt x="0" y="18"/>
                      </a:lnTo>
                      <a:lnTo>
                        <a:pt x="6" y="18"/>
                      </a:lnTo>
                      <a:lnTo>
                        <a:pt x="12" y="18"/>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366" name="Freeform 1416"/>
                <p:cNvSpPr>
                  <a:spLocks/>
                </p:cNvSpPr>
                <p:nvPr/>
              </p:nvSpPr>
              <p:spPr bwMode="auto">
                <a:xfrm>
                  <a:off x="2780" y="2123"/>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12367" name="Freeform 1417"/>
                <p:cNvSpPr>
                  <a:spLocks/>
                </p:cNvSpPr>
                <p:nvPr/>
              </p:nvSpPr>
              <p:spPr bwMode="auto">
                <a:xfrm>
                  <a:off x="2780" y="2123"/>
                  <a:ext cx="24" cy="18"/>
                </a:xfrm>
                <a:custGeom>
                  <a:avLst/>
                  <a:gdLst>
                    <a:gd name="T0" fmla="*/ 24 w 24"/>
                    <a:gd name="T1" fmla="*/ 6 h 18"/>
                    <a:gd name="T2" fmla="*/ 24 w 24"/>
                    <a:gd name="T3" fmla="*/ 0 h 18"/>
                    <a:gd name="T4" fmla="*/ 18 w 24"/>
                    <a:gd name="T5" fmla="*/ 0 h 18"/>
                    <a:gd name="T6" fmla="*/ 12 w 24"/>
                    <a:gd name="T7" fmla="*/ 0 h 18"/>
                    <a:gd name="T8" fmla="*/ 12 w 24"/>
                    <a:gd name="T9" fmla="*/ 0 h 18"/>
                    <a:gd name="T10" fmla="*/ 6 w 24"/>
                    <a:gd name="T11" fmla="*/ 0 h 18"/>
                    <a:gd name="T12" fmla="*/ 6 w 24"/>
                    <a:gd name="T13" fmla="*/ 0 h 18"/>
                    <a:gd name="T14" fmla="*/ 0 w 24"/>
                    <a:gd name="T15" fmla="*/ 6 h 18"/>
                    <a:gd name="T16" fmla="*/ 0 w 24"/>
                    <a:gd name="T17" fmla="*/ 6 h 18"/>
                    <a:gd name="T18" fmla="*/ 6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0"/>
                      </a:lnTo>
                      <a:lnTo>
                        <a:pt x="18" y="0"/>
                      </a:lnTo>
                      <a:lnTo>
                        <a:pt x="12" y="0"/>
                      </a:lnTo>
                      <a:lnTo>
                        <a:pt x="6" y="0"/>
                      </a:lnTo>
                      <a:lnTo>
                        <a:pt x="0" y="6"/>
                      </a:lnTo>
                      <a:lnTo>
                        <a:pt x="6" y="12"/>
                      </a:lnTo>
                      <a:lnTo>
                        <a:pt x="6" y="18"/>
                      </a:lnTo>
                      <a:lnTo>
                        <a:pt x="12" y="18"/>
                      </a:lnTo>
                      <a:lnTo>
                        <a:pt x="18" y="18"/>
                      </a:lnTo>
                      <a:lnTo>
                        <a:pt x="24" y="12"/>
                      </a:lnTo>
                      <a:lnTo>
                        <a:pt x="24" y="6"/>
                      </a:lnTo>
                    </a:path>
                  </a:pathLst>
                </a:custGeom>
                <a:noFill/>
                <a:ln w="9525">
                  <a:solidFill>
                    <a:srgbClr val="000000"/>
                  </a:solidFill>
                  <a:round/>
                  <a:headEnd/>
                  <a:tailEnd/>
                </a:ln>
              </p:spPr>
              <p:txBody>
                <a:bodyPr tIns="91440" bIns="91440"/>
                <a:lstStyle/>
                <a:p>
                  <a:endParaRPr lang="en-US"/>
                </a:p>
              </p:txBody>
            </p:sp>
            <p:sp>
              <p:nvSpPr>
                <p:cNvPr id="12368" name="Freeform 1418"/>
                <p:cNvSpPr>
                  <a:spLocks/>
                </p:cNvSpPr>
                <p:nvPr/>
              </p:nvSpPr>
              <p:spPr bwMode="auto">
                <a:xfrm>
                  <a:off x="2810" y="2117"/>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369" name="Freeform 1419"/>
                <p:cNvSpPr>
                  <a:spLocks/>
                </p:cNvSpPr>
                <p:nvPr/>
              </p:nvSpPr>
              <p:spPr bwMode="auto">
                <a:xfrm>
                  <a:off x="2810" y="2117"/>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370" name="Freeform 1420"/>
                <p:cNvSpPr>
                  <a:spLocks/>
                </p:cNvSpPr>
                <p:nvPr/>
              </p:nvSpPr>
              <p:spPr bwMode="auto">
                <a:xfrm>
                  <a:off x="2834"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371" name="Freeform 1421"/>
                <p:cNvSpPr>
                  <a:spLocks/>
                </p:cNvSpPr>
                <p:nvPr/>
              </p:nvSpPr>
              <p:spPr bwMode="auto">
                <a:xfrm>
                  <a:off x="2834"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372" name="Freeform 1422"/>
                <p:cNvSpPr>
                  <a:spLocks/>
                </p:cNvSpPr>
                <p:nvPr/>
              </p:nvSpPr>
              <p:spPr bwMode="auto">
                <a:xfrm>
                  <a:off x="2858" y="2117"/>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373" name="Freeform 1423"/>
                <p:cNvSpPr>
                  <a:spLocks/>
                </p:cNvSpPr>
                <p:nvPr/>
              </p:nvSpPr>
              <p:spPr bwMode="auto">
                <a:xfrm>
                  <a:off x="2858" y="2117"/>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374" name="Freeform 1424"/>
                <p:cNvSpPr>
                  <a:spLocks/>
                </p:cNvSpPr>
                <p:nvPr/>
              </p:nvSpPr>
              <p:spPr bwMode="auto">
                <a:xfrm>
                  <a:off x="2882"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375" name="Freeform 1425"/>
                <p:cNvSpPr>
                  <a:spLocks/>
                </p:cNvSpPr>
                <p:nvPr/>
              </p:nvSpPr>
              <p:spPr bwMode="auto">
                <a:xfrm>
                  <a:off x="2882" y="2117"/>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376" name="Freeform 1426"/>
                <p:cNvSpPr>
                  <a:spLocks/>
                </p:cNvSpPr>
                <p:nvPr/>
              </p:nvSpPr>
              <p:spPr bwMode="auto">
                <a:xfrm>
                  <a:off x="2906" y="2123"/>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377" name="Freeform 1427"/>
                <p:cNvSpPr>
                  <a:spLocks/>
                </p:cNvSpPr>
                <p:nvPr/>
              </p:nvSpPr>
              <p:spPr bwMode="auto">
                <a:xfrm>
                  <a:off x="2906" y="2123"/>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378" name="Freeform 1428"/>
                <p:cNvSpPr>
                  <a:spLocks/>
                </p:cNvSpPr>
                <p:nvPr/>
              </p:nvSpPr>
              <p:spPr bwMode="auto">
                <a:xfrm>
                  <a:off x="2924" y="212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379" name="Freeform 1429"/>
                <p:cNvSpPr>
                  <a:spLocks/>
                </p:cNvSpPr>
                <p:nvPr/>
              </p:nvSpPr>
              <p:spPr bwMode="auto">
                <a:xfrm>
                  <a:off x="2924" y="212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380" name="Freeform 1430"/>
                <p:cNvSpPr>
                  <a:spLocks/>
                </p:cNvSpPr>
                <p:nvPr/>
              </p:nvSpPr>
              <p:spPr bwMode="auto">
                <a:xfrm>
                  <a:off x="2948" y="212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381" name="Freeform 1431"/>
                <p:cNvSpPr>
                  <a:spLocks/>
                </p:cNvSpPr>
                <p:nvPr/>
              </p:nvSpPr>
              <p:spPr bwMode="auto">
                <a:xfrm>
                  <a:off x="2948" y="2129"/>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382" name="Freeform 1432"/>
                <p:cNvSpPr>
                  <a:spLocks/>
                </p:cNvSpPr>
                <p:nvPr/>
              </p:nvSpPr>
              <p:spPr bwMode="auto">
                <a:xfrm>
                  <a:off x="2972" y="2135"/>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383" name="Freeform 1433"/>
                <p:cNvSpPr>
                  <a:spLocks/>
                </p:cNvSpPr>
                <p:nvPr/>
              </p:nvSpPr>
              <p:spPr bwMode="auto">
                <a:xfrm>
                  <a:off x="2972" y="2135"/>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6" y="0"/>
                      </a:lnTo>
                      <a:lnTo>
                        <a:pt x="6" y="6"/>
                      </a:lnTo>
                      <a:lnTo>
                        <a:pt x="0" y="6"/>
                      </a:lnTo>
                      <a:lnTo>
                        <a:pt x="0" y="12"/>
                      </a:lnTo>
                      <a:lnTo>
                        <a:pt x="0" y="18"/>
                      </a:lnTo>
                      <a:lnTo>
                        <a:pt x="6" y="24"/>
                      </a:lnTo>
                      <a:lnTo>
                        <a:pt x="12" y="24"/>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384" name="Freeform 1434"/>
                <p:cNvSpPr>
                  <a:spLocks/>
                </p:cNvSpPr>
                <p:nvPr/>
              </p:nvSpPr>
              <p:spPr bwMode="auto">
                <a:xfrm>
                  <a:off x="2990" y="214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385" name="Freeform 1435"/>
                <p:cNvSpPr>
                  <a:spLocks/>
                </p:cNvSpPr>
                <p:nvPr/>
              </p:nvSpPr>
              <p:spPr bwMode="auto">
                <a:xfrm>
                  <a:off x="2990" y="2141"/>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386" name="Freeform 1436"/>
                <p:cNvSpPr>
                  <a:spLocks/>
                </p:cNvSpPr>
                <p:nvPr/>
              </p:nvSpPr>
              <p:spPr bwMode="auto">
                <a:xfrm>
                  <a:off x="3014" y="2147"/>
                  <a:ext cx="18" cy="24"/>
                </a:xfrm>
                <a:custGeom>
                  <a:avLst/>
                  <a:gdLst>
                    <a:gd name="T0" fmla="*/ 18 w 18"/>
                    <a:gd name="T1" fmla="*/ 12 h 24"/>
                    <a:gd name="T2" fmla="*/ 18 w 18"/>
                    <a:gd name="T3" fmla="*/ 6 h 24"/>
                    <a:gd name="T4" fmla="*/ 18 w 18"/>
                    <a:gd name="T5" fmla="*/ 0 h 24"/>
                    <a:gd name="T6" fmla="*/ 12 w 18"/>
                    <a:gd name="T7" fmla="*/ 0 h 24"/>
                    <a:gd name="T8" fmla="*/ 12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12 w 18"/>
                    <a:gd name="T23" fmla="*/ 24 h 24"/>
                    <a:gd name="T24" fmla="*/ 12 w 18"/>
                    <a:gd name="T25" fmla="*/ 24 h 24"/>
                    <a:gd name="T26" fmla="*/ 18 w 18"/>
                    <a:gd name="T27" fmla="*/ 18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8" y="0"/>
                      </a:lnTo>
                      <a:lnTo>
                        <a:pt x="12" y="0"/>
                      </a:lnTo>
                      <a:lnTo>
                        <a:pt x="6" y="0"/>
                      </a:lnTo>
                      <a:lnTo>
                        <a:pt x="0" y="6"/>
                      </a:lnTo>
                      <a:lnTo>
                        <a:pt x="0" y="12"/>
                      </a:lnTo>
                      <a:lnTo>
                        <a:pt x="0" y="18"/>
                      </a:lnTo>
                      <a:lnTo>
                        <a:pt x="6" y="18"/>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387" name="Freeform 1437"/>
                <p:cNvSpPr>
                  <a:spLocks/>
                </p:cNvSpPr>
                <p:nvPr/>
              </p:nvSpPr>
              <p:spPr bwMode="auto">
                <a:xfrm>
                  <a:off x="3014" y="2147"/>
                  <a:ext cx="18" cy="24"/>
                </a:xfrm>
                <a:custGeom>
                  <a:avLst/>
                  <a:gdLst>
                    <a:gd name="T0" fmla="*/ 18 w 18"/>
                    <a:gd name="T1" fmla="*/ 12 h 24"/>
                    <a:gd name="T2" fmla="*/ 18 w 18"/>
                    <a:gd name="T3" fmla="*/ 6 h 24"/>
                    <a:gd name="T4" fmla="*/ 18 w 18"/>
                    <a:gd name="T5" fmla="*/ 0 h 24"/>
                    <a:gd name="T6" fmla="*/ 12 w 18"/>
                    <a:gd name="T7" fmla="*/ 0 h 24"/>
                    <a:gd name="T8" fmla="*/ 12 w 18"/>
                    <a:gd name="T9" fmla="*/ 0 h 24"/>
                    <a:gd name="T10" fmla="*/ 6 w 18"/>
                    <a:gd name="T11" fmla="*/ 0 h 24"/>
                    <a:gd name="T12" fmla="*/ 0 w 18"/>
                    <a:gd name="T13" fmla="*/ 6 h 24"/>
                    <a:gd name="T14" fmla="*/ 0 w 18"/>
                    <a:gd name="T15" fmla="*/ 12 h 24"/>
                    <a:gd name="T16" fmla="*/ 0 w 18"/>
                    <a:gd name="T17" fmla="*/ 12 h 24"/>
                    <a:gd name="T18" fmla="*/ 0 w 18"/>
                    <a:gd name="T19" fmla="*/ 18 h 24"/>
                    <a:gd name="T20" fmla="*/ 6 w 18"/>
                    <a:gd name="T21" fmla="*/ 18 h 24"/>
                    <a:gd name="T22" fmla="*/ 12 w 18"/>
                    <a:gd name="T23" fmla="*/ 24 h 24"/>
                    <a:gd name="T24" fmla="*/ 12 w 18"/>
                    <a:gd name="T25" fmla="*/ 24 h 24"/>
                    <a:gd name="T26" fmla="*/ 18 w 18"/>
                    <a:gd name="T27" fmla="*/ 18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8" y="0"/>
                      </a:lnTo>
                      <a:lnTo>
                        <a:pt x="12" y="0"/>
                      </a:lnTo>
                      <a:lnTo>
                        <a:pt x="6" y="0"/>
                      </a:lnTo>
                      <a:lnTo>
                        <a:pt x="0" y="6"/>
                      </a:lnTo>
                      <a:lnTo>
                        <a:pt x="0" y="12"/>
                      </a:lnTo>
                      <a:lnTo>
                        <a:pt x="0" y="18"/>
                      </a:lnTo>
                      <a:lnTo>
                        <a:pt x="6" y="18"/>
                      </a:lnTo>
                      <a:lnTo>
                        <a:pt x="12" y="24"/>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388" name="Freeform 1438"/>
                <p:cNvSpPr>
                  <a:spLocks/>
                </p:cNvSpPr>
                <p:nvPr/>
              </p:nvSpPr>
              <p:spPr bwMode="auto">
                <a:xfrm>
                  <a:off x="3032" y="215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389" name="Freeform 1439"/>
                <p:cNvSpPr>
                  <a:spLocks/>
                </p:cNvSpPr>
                <p:nvPr/>
              </p:nvSpPr>
              <p:spPr bwMode="auto">
                <a:xfrm>
                  <a:off x="3032" y="2153"/>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6 w 24"/>
                    <a:gd name="T13" fmla="*/ 6 h 18"/>
                    <a:gd name="T14" fmla="*/ 0 w 24"/>
                    <a:gd name="T15" fmla="*/ 12 h 18"/>
                    <a:gd name="T16" fmla="*/ 0 w 24"/>
                    <a:gd name="T17" fmla="*/ 12 h 18"/>
                    <a:gd name="T18" fmla="*/ 6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6" y="6"/>
                      </a:lnTo>
                      <a:lnTo>
                        <a:pt x="0" y="12"/>
                      </a:lnTo>
                      <a:lnTo>
                        <a:pt x="6" y="18"/>
                      </a:lnTo>
                      <a:lnTo>
                        <a:pt x="12" y="18"/>
                      </a:lnTo>
                      <a:lnTo>
                        <a:pt x="18" y="18"/>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390" name="Freeform 1440"/>
                <p:cNvSpPr>
                  <a:spLocks/>
                </p:cNvSpPr>
                <p:nvPr/>
              </p:nvSpPr>
              <p:spPr bwMode="auto">
                <a:xfrm>
                  <a:off x="3056" y="215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391" name="Freeform 1441"/>
                <p:cNvSpPr>
                  <a:spLocks/>
                </p:cNvSpPr>
                <p:nvPr/>
              </p:nvSpPr>
              <p:spPr bwMode="auto">
                <a:xfrm>
                  <a:off x="3056" y="215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6" y="18"/>
                      </a:lnTo>
                      <a:lnTo>
                        <a:pt x="12" y="18"/>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392" name="Freeform 1442"/>
                <p:cNvSpPr>
                  <a:spLocks/>
                </p:cNvSpPr>
                <p:nvPr/>
              </p:nvSpPr>
              <p:spPr bwMode="auto">
                <a:xfrm>
                  <a:off x="3080"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393" name="Freeform 1443"/>
                <p:cNvSpPr>
                  <a:spLocks/>
                </p:cNvSpPr>
                <p:nvPr/>
              </p:nvSpPr>
              <p:spPr bwMode="auto">
                <a:xfrm>
                  <a:off x="3080"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394" name="Freeform 1444"/>
                <p:cNvSpPr>
                  <a:spLocks/>
                </p:cNvSpPr>
                <p:nvPr/>
              </p:nvSpPr>
              <p:spPr bwMode="auto">
                <a:xfrm>
                  <a:off x="3104" y="2159"/>
                  <a:ext cx="18" cy="24"/>
                </a:xfrm>
                <a:custGeom>
                  <a:avLst/>
                  <a:gdLst>
                    <a:gd name="T0" fmla="*/ 18 w 18"/>
                    <a:gd name="T1" fmla="*/ 12 h 24"/>
                    <a:gd name="T2" fmla="*/ 18 w 18"/>
                    <a:gd name="T3" fmla="*/ 6 h 24"/>
                    <a:gd name="T4" fmla="*/ 18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8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0"/>
                      </a:lnTo>
                      <a:lnTo>
                        <a:pt x="6" y="6"/>
                      </a:lnTo>
                      <a:lnTo>
                        <a:pt x="0" y="6"/>
                      </a:lnTo>
                      <a:lnTo>
                        <a:pt x="0" y="12"/>
                      </a:lnTo>
                      <a:lnTo>
                        <a:pt x="0" y="18"/>
                      </a:lnTo>
                      <a:lnTo>
                        <a:pt x="6" y="24"/>
                      </a:lnTo>
                      <a:lnTo>
                        <a:pt x="12" y="24"/>
                      </a:lnTo>
                      <a:lnTo>
                        <a:pt x="18"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395" name="Freeform 1445"/>
                <p:cNvSpPr>
                  <a:spLocks/>
                </p:cNvSpPr>
                <p:nvPr/>
              </p:nvSpPr>
              <p:spPr bwMode="auto">
                <a:xfrm>
                  <a:off x="3104" y="2159"/>
                  <a:ext cx="18" cy="24"/>
                </a:xfrm>
                <a:custGeom>
                  <a:avLst/>
                  <a:gdLst>
                    <a:gd name="T0" fmla="*/ 18 w 18"/>
                    <a:gd name="T1" fmla="*/ 12 h 24"/>
                    <a:gd name="T2" fmla="*/ 18 w 18"/>
                    <a:gd name="T3" fmla="*/ 6 h 24"/>
                    <a:gd name="T4" fmla="*/ 18 w 18"/>
                    <a:gd name="T5" fmla="*/ 6 h 24"/>
                    <a:gd name="T6" fmla="*/ 12 w 18"/>
                    <a:gd name="T7" fmla="*/ 0 h 24"/>
                    <a:gd name="T8" fmla="*/ 12 w 18"/>
                    <a:gd name="T9" fmla="*/ 0 h 24"/>
                    <a:gd name="T10" fmla="*/ 6 w 18"/>
                    <a:gd name="T11" fmla="*/ 6 h 24"/>
                    <a:gd name="T12" fmla="*/ 0 w 18"/>
                    <a:gd name="T13" fmla="*/ 6 h 24"/>
                    <a:gd name="T14" fmla="*/ 0 w 18"/>
                    <a:gd name="T15" fmla="*/ 12 h 24"/>
                    <a:gd name="T16" fmla="*/ 0 w 18"/>
                    <a:gd name="T17" fmla="*/ 12 h 24"/>
                    <a:gd name="T18" fmla="*/ 0 w 18"/>
                    <a:gd name="T19" fmla="*/ 18 h 24"/>
                    <a:gd name="T20" fmla="*/ 6 w 18"/>
                    <a:gd name="T21" fmla="*/ 24 h 24"/>
                    <a:gd name="T22" fmla="*/ 12 w 18"/>
                    <a:gd name="T23" fmla="*/ 24 h 24"/>
                    <a:gd name="T24" fmla="*/ 12 w 18"/>
                    <a:gd name="T25" fmla="*/ 24 h 24"/>
                    <a:gd name="T26" fmla="*/ 18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0"/>
                      </a:lnTo>
                      <a:lnTo>
                        <a:pt x="6" y="6"/>
                      </a:lnTo>
                      <a:lnTo>
                        <a:pt x="0" y="6"/>
                      </a:lnTo>
                      <a:lnTo>
                        <a:pt x="0" y="12"/>
                      </a:lnTo>
                      <a:lnTo>
                        <a:pt x="0" y="18"/>
                      </a:lnTo>
                      <a:lnTo>
                        <a:pt x="6" y="24"/>
                      </a:lnTo>
                      <a:lnTo>
                        <a:pt x="12" y="24"/>
                      </a:lnTo>
                      <a:lnTo>
                        <a:pt x="18" y="24"/>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396" name="Freeform 1446"/>
                <p:cNvSpPr>
                  <a:spLocks/>
                </p:cNvSpPr>
                <p:nvPr/>
              </p:nvSpPr>
              <p:spPr bwMode="auto">
                <a:xfrm>
                  <a:off x="3128" y="2165"/>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397" name="Freeform 1447"/>
                <p:cNvSpPr>
                  <a:spLocks/>
                </p:cNvSpPr>
                <p:nvPr/>
              </p:nvSpPr>
              <p:spPr bwMode="auto">
                <a:xfrm>
                  <a:off x="3128" y="2165"/>
                  <a:ext cx="18" cy="18"/>
                </a:xfrm>
                <a:custGeom>
                  <a:avLst/>
                  <a:gdLst>
                    <a:gd name="T0" fmla="*/ 18 w 18"/>
                    <a:gd name="T1" fmla="*/ 6 h 18"/>
                    <a:gd name="T2" fmla="*/ 18 w 18"/>
                    <a:gd name="T3" fmla="*/ 0 h 18"/>
                    <a:gd name="T4" fmla="*/ 12 w 18"/>
                    <a:gd name="T5" fmla="*/ 0 h 18"/>
                    <a:gd name="T6" fmla="*/ 6 w 18"/>
                    <a:gd name="T7" fmla="*/ 0 h 18"/>
                    <a:gd name="T8" fmla="*/ 6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6 w 18"/>
                    <a:gd name="T23" fmla="*/ 18 h 18"/>
                    <a:gd name="T24" fmla="*/ 6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398" name="Freeform 1448"/>
                <p:cNvSpPr>
                  <a:spLocks/>
                </p:cNvSpPr>
                <p:nvPr/>
              </p:nvSpPr>
              <p:spPr bwMode="auto">
                <a:xfrm>
                  <a:off x="3146"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399" name="Freeform 1449"/>
                <p:cNvSpPr>
                  <a:spLocks/>
                </p:cNvSpPr>
                <p:nvPr/>
              </p:nvSpPr>
              <p:spPr bwMode="auto">
                <a:xfrm>
                  <a:off x="3146" y="2159"/>
                  <a:ext cx="24" cy="24"/>
                </a:xfrm>
                <a:custGeom>
                  <a:avLst/>
                  <a:gdLst>
                    <a:gd name="T0" fmla="*/ 24 w 24"/>
                    <a:gd name="T1" fmla="*/ 12 h 24"/>
                    <a:gd name="T2" fmla="*/ 18 w 24"/>
                    <a:gd name="T3" fmla="*/ 6 h 24"/>
                    <a:gd name="T4" fmla="*/ 18 w 24"/>
                    <a:gd name="T5" fmla="*/ 0 h 24"/>
                    <a:gd name="T6" fmla="*/ 12 w 24"/>
                    <a:gd name="T7" fmla="*/ 0 h 24"/>
                    <a:gd name="T8" fmla="*/ 12 w 24"/>
                    <a:gd name="T9" fmla="*/ 0 h 24"/>
                    <a:gd name="T10" fmla="*/ 6 w 24"/>
                    <a:gd name="T11" fmla="*/ 0 h 24"/>
                    <a:gd name="T12" fmla="*/ 0 w 24"/>
                    <a:gd name="T13" fmla="*/ 6 h 24"/>
                    <a:gd name="T14" fmla="*/ 0 w 24"/>
                    <a:gd name="T15" fmla="*/ 12 h 24"/>
                    <a:gd name="T16" fmla="*/ 0 w 24"/>
                    <a:gd name="T17" fmla="*/ 12 h 24"/>
                    <a:gd name="T18" fmla="*/ 0 w 24"/>
                    <a:gd name="T19" fmla="*/ 18 h 24"/>
                    <a:gd name="T20" fmla="*/ 6 w 24"/>
                    <a:gd name="T21" fmla="*/ 18 h 24"/>
                    <a:gd name="T22" fmla="*/ 12 w 24"/>
                    <a:gd name="T23" fmla="*/ 24 h 24"/>
                    <a:gd name="T24" fmla="*/ 12 w 24"/>
                    <a:gd name="T25" fmla="*/ 24 h 24"/>
                    <a:gd name="T26" fmla="*/ 18 w 24"/>
                    <a:gd name="T27" fmla="*/ 18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8" y="0"/>
                      </a:lnTo>
                      <a:lnTo>
                        <a:pt x="12" y="0"/>
                      </a:lnTo>
                      <a:lnTo>
                        <a:pt x="6" y="0"/>
                      </a:lnTo>
                      <a:lnTo>
                        <a:pt x="0" y="6"/>
                      </a:lnTo>
                      <a:lnTo>
                        <a:pt x="0" y="12"/>
                      </a:lnTo>
                      <a:lnTo>
                        <a:pt x="0" y="18"/>
                      </a:lnTo>
                      <a:lnTo>
                        <a:pt x="6" y="18"/>
                      </a:lnTo>
                      <a:lnTo>
                        <a:pt x="12" y="24"/>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400" name="Freeform 1450"/>
                <p:cNvSpPr>
                  <a:spLocks/>
                </p:cNvSpPr>
                <p:nvPr/>
              </p:nvSpPr>
              <p:spPr bwMode="auto">
                <a:xfrm>
                  <a:off x="3164" y="2159"/>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12401" name="Freeform 1451"/>
                <p:cNvSpPr>
                  <a:spLocks/>
                </p:cNvSpPr>
                <p:nvPr/>
              </p:nvSpPr>
              <p:spPr bwMode="auto">
                <a:xfrm>
                  <a:off x="3164" y="2159"/>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path>
                  </a:pathLst>
                </a:custGeom>
                <a:noFill/>
                <a:ln w="9525">
                  <a:solidFill>
                    <a:srgbClr val="000000"/>
                  </a:solidFill>
                  <a:round/>
                  <a:headEnd/>
                  <a:tailEnd/>
                </a:ln>
              </p:spPr>
              <p:txBody>
                <a:bodyPr tIns="91440" bIns="91440"/>
                <a:lstStyle/>
                <a:p>
                  <a:endParaRPr lang="en-US"/>
                </a:p>
              </p:txBody>
            </p:sp>
            <p:sp>
              <p:nvSpPr>
                <p:cNvPr id="12402" name="Freeform 1452"/>
                <p:cNvSpPr>
                  <a:spLocks/>
                </p:cNvSpPr>
                <p:nvPr/>
              </p:nvSpPr>
              <p:spPr bwMode="auto">
                <a:xfrm>
                  <a:off x="3188" y="2153"/>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0 w 18"/>
                    <a:gd name="T11" fmla="*/ 6 h 24"/>
                    <a:gd name="T12" fmla="*/ 0 w 18"/>
                    <a:gd name="T13" fmla="*/ 6 h 24"/>
                    <a:gd name="T14" fmla="*/ 0 w 18"/>
                    <a:gd name="T15" fmla="*/ 12 h 24"/>
                    <a:gd name="T16" fmla="*/ 0 w 18"/>
                    <a:gd name="T17" fmla="*/ 12 h 24"/>
                    <a:gd name="T18" fmla="*/ 0 w 18"/>
                    <a:gd name="T19" fmla="*/ 18 h 24"/>
                    <a:gd name="T20" fmla="*/ 0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4"/>
                    <a:gd name="T53" fmla="*/ 18 w 18"/>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4">
                      <a:moveTo>
                        <a:pt x="18" y="12"/>
                      </a:moveTo>
                      <a:lnTo>
                        <a:pt x="18" y="6"/>
                      </a:lnTo>
                      <a:lnTo>
                        <a:pt x="12" y="6"/>
                      </a:lnTo>
                      <a:lnTo>
                        <a:pt x="6" y="0"/>
                      </a:lnTo>
                      <a:lnTo>
                        <a:pt x="0" y="6"/>
                      </a:lnTo>
                      <a:lnTo>
                        <a:pt x="0" y="12"/>
                      </a:lnTo>
                      <a:lnTo>
                        <a:pt x="0" y="18"/>
                      </a:lnTo>
                      <a:lnTo>
                        <a:pt x="0" y="24"/>
                      </a:lnTo>
                      <a:lnTo>
                        <a:pt x="6" y="24"/>
                      </a:lnTo>
                      <a:lnTo>
                        <a:pt x="12" y="24"/>
                      </a:lnTo>
                      <a:lnTo>
                        <a:pt x="18" y="18"/>
                      </a:lnTo>
                      <a:lnTo>
                        <a:pt x="18" y="12"/>
                      </a:lnTo>
                      <a:close/>
                    </a:path>
                  </a:pathLst>
                </a:custGeom>
                <a:solidFill>
                  <a:srgbClr val="FFFFFF"/>
                </a:solidFill>
                <a:ln w="9525">
                  <a:noFill/>
                  <a:round/>
                  <a:headEnd/>
                  <a:tailEnd/>
                </a:ln>
              </p:spPr>
              <p:txBody>
                <a:bodyPr tIns="91440" bIns="91440"/>
                <a:lstStyle/>
                <a:p>
                  <a:endParaRPr lang="en-US"/>
                </a:p>
              </p:txBody>
            </p:sp>
            <p:sp>
              <p:nvSpPr>
                <p:cNvPr id="12403" name="Freeform 1453"/>
                <p:cNvSpPr>
                  <a:spLocks/>
                </p:cNvSpPr>
                <p:nvPr/>
              </p:nvSpPr>
              <p:spPr bwMode="auto">
                <a:xfrm>
                  <a:off x="3188" y="2153"/>
                  <a:ext cx="18" cy="24"/>
                </a:xfrm>
                <a:custGeom>
                  <a:avLst/>
                  <a:gdLst>
                    <a:gd name="T0" fmla="*/ 18 w 18"/>
                    <a:gd name="T1" fmla="*/ 12 h 24"/>
                    <a:gd name="T2" fmla="*/ 18 w 18"/>
                    <a:gd name="T3" fmla="*/ 6 h 24"/>
                    <a:gd name="T4" fmla="*/ 12 w 18"/>
                    <a:gd name="T5" fmla="*/ 6 h 24"/>
                    <a:gd name="T6" fmla="*/ 6 w 18"/>
                    <a:gd name="T7" fmla="*/ 0 h 24"/>
                    <a:gd name="T8" fmla="*/ 6 w 18"/>
                    <a:gd name="T9" fmla="*/ 0 h 24"/>
                    <a:gd name="T10" fmla="*/ 0 w 18"/>
                    <a:gd name="T11" fmla="*/ 6 h 24"/>
                    <a:gd name="T12" fmla="*/ 0 w 18"/>
                    <a:gd name="T13" fmla="*/ 6 h 24"/>
                    <a:gd name="T14" fmla="*/ 0 w 18"/>
                    <a:gd name="T15" fmla="*/ 12 h 24"/>
                    <a:gd name="T16" fmla="*/ 0 w 18"/>
                    <a:gd name="T17" fmla="*/ 12 h 24"/>
                    <a:gd name="T18" fmla="*/ 0 w 18"/>
                    <a:gd name="T19" fmla="*/ 18 h 24"/>
                    <a:gd name="T20" fmla="*/ 0 w 18"/>
                    <a:gd name="T21" fmla="*/ 24 h 24"/>
                    <a:gd name="T22" fmla="*/ 6 w 18"/>
                    <a:gd name="T23" fmla="*/ 24 h 24"/>
                    <a:gd name="T24" fmla="*/ 6 w 18"/>
                    <a:gd name="T25" fmla="*/ 24 h 24"/>
                    <a:gd name="T26" fmla="*/ 12 w 18"/>
                    <a:gd name="T27" fmla="*/ 24 h 24"/>
                    <a:gd name="T28" fmla="*/ 18 w 18"/>
                    <a:gd name="T29" fmla="*/ 18 h 24"/>
                    <a:gd name="T30" fmla="*/ 18 w 18"/>
                    <a:gd name="T31" fmla="*/ 12 h 24"/>
                    <a:gd name="T32" fmla="*/ 18 w 18"/>
                    <a:gd name="T33" fmla="*/ 12 h 24"/>
                    <a:gd name="T34" fmla="*/ 18 w 18"/>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24"/>
                    <a:gd name="T56" fmla="*/ 18 w 18"/>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24">
                      <a:moveTo>
                        <a:pt x="18" y="12"/>
                      </a:moveTo>
                      <a:lnTo>
                        <a:pt x="18" y="6"/>
                      </a:lnTo>
                      <a:lnTo>
                        <a:pt x="12" y="6"/>
                      </a:lnTo>
                      <a:lnTo>
                        <a:pt x="6" y="0"/>
                      </a:lnTo>
                      <a:lnTo>
                        <a:pt x="0" y="6"/>
                      </a:lnTo>
                      <a:lnTo>
                        <a:pt x="0" y="12"/>
                      </a:lnTo>
                      <a:lnTo>
                        <a:pt x="0" y="18"/>
                      </a:lnTo>
                      <a:lnTo>
                        <a:pt x="0" y="24"/>
                      </a:lnTo>
                      <a:lnTo>
                        <a:pt x="6" y="24"/>
                      </a:lnTo>
                      <a:lnTo>
                        <a:pt x="12" y="24"/>
                      </a:lnTo>
                      <a:lnTo>
                        <a:pt x="18" y="18"/>
                      </a:lnTo>
                      <a:lnTo>
                        <a:pt x="18" y="12"/>
                      </a:lnTo>
                    </a:path>
                  </a:pathLst>
                </a:custGeom>
                <a:noFill/>
                <a:ln w="9525">
                  <a:solidFill>
                    <a:srgbClr val="000000"/>
                  </a:solidFill>
                  <a:round/>
                  <a:headEnd/>
                  <a:tailEnd/>
                </a:ln>
              </p:spPr>
              <p:txBody>
                <a:bodyPr tIns="91440" bIns="91440"/>
                <a:lstStyle/>
                <a:p>
                  <a:endParaRPr lang="en-US"/>
                </a:p>
              </p:txBody>
            </p:sp>
            <p:sp>
              <p:nvSpPr>
                <p:cNvPr id="12404" name="Freeform 1454"/>
                <p:cNvSpPr>
                  <a:spLocks/>
                </p:cNvSpPr>
                <p:nvPr/>
              </p:nvSpPr>
              <p:spPr bwMode="auto">
                <a:xfrm>
                  <a:off x="3206" y="215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close/>
                    </a:path>
                  </a:pathLst>
                </a:custGeom>
                <a:solidFill>
                  <a:srgbClr val="FFFFFF"/>
                </a:solidFill>
                <a:ln w="9525">
                  <a:noFill/>
                  <a:round/>
                  <a:headEnd/>
                  <a:tailEnd/>
                </a:ln>
              </p:spPr>
              <p:txBody>
                <a:bodyPr tIns="91440" bIns="91440"/>
                <a:lstStyle/>
                <a:p>
                  <a:endParaRPr lang="en-US"/>
                </a:p>
              </p:txBody>
            </p:sp>
            <p:sp>
              <p:nvSpPr>
                <p:cNvPr id="12405" name="Freeform 1455"/>
                <p:cNvSpPr>
                  <a:spLocks/>
                </p:cNvSpPr>
                <p:nvPr/>
              </p:nvSpPr>
              <p:spPr bwMode="auto">
                <a:xfrm>
                  <a:off x="3206" y="2153"/>
                  <a:ext cx="24" cy="18"/>
                </a:xfrm>
                <a:custGeom>
                  <a:avLst/>
                  <a:gdLst>
                    <a:gd name="T0" fmla="*/ 24 w 24"/>
                    <a:gd name="T1" fmla="*/ 12 h 18"/>
                    <a:gd name="T2" fmla="*/ 18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2 h 18"/>
                    <a:gd name="T20" fmla="*/ 6 w 24"/>
                    <a:gd name="T21" fmla="*/ 18 h 18"/>
                    <a:gd name="T22" fmla="*/ 12 w 24"/>
                    <a:gd name="T23" fmla="*/ 18 h 18"/>
                    <a:gd name="T24" fmla="*/ 12 w 24"/>
                    <a:gd name="T25" fmla="*/ 18 h 18"/>
                    <a:gd name="T26" fmla="*/ 18 w 24"/>
                    <a:gd name="T27" fmla="*/ 18 h 18"/>
                    <a:gd name="T28" fmla="*/ 18 w 24"/>
                    <a:gd name="T29" fmla="*/ 12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18" y="6"/>
                      </a:lnTo>
                      <a:lnTo>
                        <a:pt x="18" y="0"/>
                      </a:lnTo>
                      <a:lnTo>
                        <a:pt x="12" y="0"/>
                      </a:lnTo>
                      <a:lnTo>
                        <a:pt x="6" y="0"/>
                      </a:lnTo>
                      <a:lnTo>
                        <a:pt x="0" y="6"/>
                      </a:lnTo>
                      <a:lnTo>
                        <a:pt x="0" y="12"/>
                      </a:lnTo>
                      <a:lnTo>
                        <a:pt x="6" y="18"/>
                      </a:lnTo>
                      <a:lnTo>
                        <a:pt x="12" y="18"/>
                      </a:lnTo>
                      <a:lnTo>
                        <a:pt x="18" y="18"/>
                      </a:lnTo>
                      <a:lnTo>
                        <a:pt x="18" y="12"/>
                      </a:lnTo>
                      <a:lnTo>
                        <a:pt x="24" y="12"/>
                      </a:lnTo>
                    </a:path>
                  </a:pathLst>
                </a:custGeom>
                <a:noFill/>
                <a:ln w="9525">
                  <a:solidFill>
                    <a:srgbClr val="000000"/>
                  </a:solidFill>
                  <a:round/>
                  <a:headEnd/>
                  <a:tailEnd/>
                </a:ln>
              </p:spPr>
              <p:txBody>
                <a:bodyPr tIns="91440" bIns="91440"/>
                <a:lstStyle/>
                <a:p>
                  <a:endParaRPr lang="en-US"/>
                </a:p>
              </p:txBody>
            </p:sp>
            <p:sp>
              <p:nvSpPr>
                <p:cNvPr id="12406" name="Freeform 1456"/>
                <p:cNvSpPr>
                  <a:spLocks/>
                </p:cNvSpPr>
                <p:nvPr/>
              </p:nvSpPr>
              <p:spPr bwMode="auto">
                <a:xfrm>
                  <a:off x="3224" y="2147"/>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407" name="Freeform 1457"/>
                <p:cNvSpPr>
                  <a:spLocks/>
                </p:cNvSpPr>
                <p:nvPr/>
              </p:nvSpPr>
              <p:spPr bwMode="auto">
                <a:xfrm>
                  <a:off x="3224" y="2147"/>
                  <a:ext cx="24" cy="24"/>
                </a:xfrm>
                <a:custGeom>
                  <a:avLst/>
                  <a:gdLst>
                    <a:gd name="T0" fmla="*/ 24 w 24"/>
                    <a:gd name="T1" fmla="*/ 12 h 24"/>
                    <a:gd name="T2" fmla="*/ 24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24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24" y="6"/>
                      </a:lnTo>
                      <a:lnTo>
                        <a:pt x="18" y="6"/>
                      </a:lnTo>
                      <a:lnTo>
                        <a:pt x="12" y="0"/>
                      </a:lnTo>
                      <a:lnTo>
                        <a:pt x="6" y="6"/>
                      </a:lnTo>
                      <a:lnTo>
                        <a:pt x="0" y="6"/>
                      </a:lnTo>
                      <a:lnTo>
                        <a:pt x="0" y="12"/>
                      </a:lnTo>
                      <a:lnTo>
                        <a:pt x="0" y="18"/>
                      </a:lnTo>
                      <a:lnTo>
                        <a:pt x="6" y="24"/>
                      </a:lnTo>
                      <a:lnTo>
                        <a:pt x="12" y="24"/>
                      </a:lnTo>
                      <a:lnTo>
                        <a:pt x="18" y="24"/>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408" name="Freeform 1458"/>
                <p:cNvSpPr>
                  <a:spLocks/>
                </p:cNvSpPr>
                <p:nvPr/>
              </p:nvSpPr>
              <p:spPr bwMode="auto">
                <a:xfrm>
                  <a:off x="3242" y="2141"/>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close/>
                    </a:path>
                  </a:pathLst>
                </a:custGeom>
                <a:solidFill>
                  <a:srgbClr val="FFFFFF"/>
                </a:solidFill>
                <a:ln w="9525">
                  <a:noFill/>
                  <a:round/>
                  <a:headEnd/>
                  <a:tailEnd/>
                </a:ln>
              </p:spPr>
              <p:txBody>
                <a:bodyPr tIns="91440" bIns="91440"/>
                <a:lstStyle/>
                <a:p>
                  <a:endParaRPr lang="en-US"/>
                </a:p>
              </p:txBody>
            </p:sp>
            <p:sp>
              <p:nvSpPr>
                <p:cNvPr id="12409" name="Freeform 1459"/>
                <p:cNvSpPr>
                  <a:spLocks/>
                </p:cNvSpPr>
                <p:nvPr/>
              </p:nvSpPr>
              <p:spPr bwMode="auto">
                <a:xfrm>
                  <a:off x="3242" y="2141"/>
                  <a:ext cx="24" cy="18"/>
                </a:xfrm>
                <a:custGeom>
                  <a:avLst/>
                  <a:gdLst>
                    <a:gd name="T0" fmla="*/ 24 w 24"/>
                    <a:gd name="T1" fmla="*/ 6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6 h 18"/>
                    <a:gd name="T16" fmla="*/ 0 w 24"/>
                    <a:gd name="T17" fmla="*/ 6 h 18"/>
                    <a:gd name="T18" fmla="*/ 0 w 24"/>
                    <a:gd name="T19" fmla="*/ 12 h 18"/>
                    <a:gd name="T20" fmla="*/ 6 w 24"/>
                    <a:gd name="T21" fmla="*/ 18 h 18"/>
                    <a:gd name="T22" fmla="*/ 12 w 24"/>
                    <a:gd name="T23" fmla="*/ 18 h 18"/>
                    <a:gd name="T24" fmla="*/ 12 w 24"/>
                    <a:gd name="T25" fmla="*/ 18 h 18"/>
                    <a:gd name="T26" fmla="*/ 18 w 24"/>
                    <a:gd name="T27" fmla="*/ 18 h 18"/>
                    <a:gd name="T28" fmla="*/ 24 w 24"/>
                    <a:gd name="T29" fmla="*/ 12 h 18"/>
                    <a:gd name="T30" fmla="*/ 24 w 24"/>
                    <a:gd name="T31" fmla="*/ 6 h 18"/>
                    <a:gd name="T32" fmla="*/ 24 w 24"/>
                    <a:gd name="T33" fmla="*/ 6 h 18"/>
                    <a:gd name="T34" fmla="*/ 24 w 24"/>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6"/>
                      </a:moveTo>
                      <a:lnTo>
                        <a:pt x="24" y="6"/>
                      </a:lnTo>
                      <a:lnTo>
                        <a:pt x="18" y="0"/>
                      </a:lnTo>
                      <a:lnTo>
                        <a:pt x="12" y="0"/>
                      </a:lnTo>
                      <a:lnTo>
                        <a:pt x="6" y="0"/>
                      </a:lnTo>
                      <a:lnTo>
                        <a:pt x="0" y="6"/>
                      </a:lnTo>
                      <a:lnTo>
                        <a:pt x="0" y="12"/>
                      </a:lnTo>
                      <a:lnTo>
                        <a:pt x="6" y="18"/>
                      </a:lnTo>
                      <a:lnTo>
                        <a:pt x="12" y="18"/>
                      </a:lnTo>
                      <a:lnTo>
                        <a:pt x="18" y="18"/>
                      </a:lnTo>
                      <a:lnTo>
                        <a:pt x="24" y="12"/>
                      </a:lnTo>
                      <a:lnTo>
                        <a:pt x="24" y="6"/>
                      </a:lnTo>
                    </a:path>
                  </a:pathLst>
                </a:custGeom>
                <a:noFill/>
                <a:ln w="9525">
                  <a:solidFill>
                    <a:srgbClr val="000000"/>
                  </a:solidFill>
                  <a:round/>
                  <a:headEnd/>
                  <a:tailEnd/>
                </a:ln>
              </p:spPr>
              <p:txBody>
                <a:bodyPr tIns="91440" bIns="91440"/>
                <a:lstStyle/>
                <a:p>
                  <a:endParaRPr lang="en-US"/>
                </a:p>
              </p:txBody>
            </p:sp>
            <p:sp>
              <p:nvSpPr>
                <p:cNvPr id="12410" name="Freeform 1460"/>
                <p:cNvSpPr>
                  <a:spLocks/>
                </p:cNvSpPr>
                <p:nvPr/>
              </p:nvSpPr>
              <p:spPr bwMode="auto">
                <a:xfrm>
                  <a:off x="3260" y="212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18"/>
                    <a:gd name="T53" fmla="*/ 24 w 24"/>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18">
                      <a:moveTo>
                        <a:pt x="24" y="12"/>
                      </a:moveTo>
                      <a:lnTo>
                        <a:pt x="24" y="6"/>
                      </a:lnTo>
                      <a:lnTo>
                        <a:pt x="18" y="0"/>
                      </a:lnTo>
                      <a:lnTo>
                        <a:pt x="12" y="0"/>
                      </a:lnTo>
                      <a:lnTo>
                        <a:pt x="6" y="0"/>
                      </a:lnTo>
                      <a:lnTo>
                        <a:pt x="0" y="6"/>
                      </a:lnTo>
                      <a:lnTo>
                        <a:pt x="0" y="12"/>
                      </a:lnTo>
                      <a:lnTo>
                        <a:pt x="0" y="18"/>
                      </a:lnTo>
                      <a:lnTo>
                        <a:pt x="6" y="18"/>
                      </a:lnTo>
                      <a:lnTo>
                        <a:pt x="12" y="18"/>
                      </a:lnTo>
                      <a:lnTo>
                        <a:pt x="18" y="18"/>
                      </a:lnTo>
                      <a:lnTo>
                        <a:pt x="24" y="18"/>
                      </a:lnTo>
                      <a:lnTo>
                        <a:pt x="24" y="12"/>
                      </a:lnTo>
                      <a:close/>
                    </a:path>
                  </a:pathLst>
                </a:custGeom>
                <a:solidFill>
                  <a:srgbClr val="FFFFFF"/>
                </a:solidFill>
                <a:ln w="9525">
                  <a:noFill/>
                  <a:round/>
                  <a:headEnd/>
                  <a:tailEnd/>
                </a:ln>
              </p:spPr>
              <p:txBody>
                <a:bodyPr tIns="91440" bIns="91440"/>
                <a:lstStyle/>
                <a:p>
                  <a:endParaRPr lang="en-US"/>
                </a:p>
              </p:txBody>
            </p:sp>
            <p:sp>
              <p:nvSpPr>
                <p:cNvPr id="12411" name="Freeform 1461"/>
                <p:cNvSpPr>
                  <a:spLocks/>
                </p:cNvSpPr>
                <p:nvPr/>
              </p:nvSpPr>
              <p:spPr bwMode="auto">
                <a:xfrm>
                  <a:off x="3260" y="2129"/>
                  <a:ext cx="24" cy="18"/>
                </a:xfrm>
                <a:custGeom>
                  <a:avLst/>
                  <a:gdLst>
                    <a:gd name="T0" fmla="*/ 24 w 24"/>
                    <a:gd name="T1" fmla="*/ 12 h 18"/>
                    <a:gd name="T2" fmla="*/ 24 w 24"/>
                    <a:gd name="T3" fmla="*/ 6 h 18"/>
                    <a:gd name="T4" fmla="*/ 18 w 24"/>
                    <a:gd name="T5" fmla="*/ 0 h 18"/>
                    <a:gd name="T6" fmla="*/ 12 w 24"/>
                    <a:gd name="T7" fmla="*/ 0 h 18"/>
                    <a:gd name="T8" fmla="*/ 12 w 24"/>
                    <a:gd name="T9" fmla="*/ 0 h 18"/>
                    <a:gd name="T10" fmla="*/ 6 w 24"/>
                    <a:gd name="T11" fmla="*/ 0 h 18"/>
                    <a:gd name="T12" fmla="*/ 0 w 24"/>
                    <a:gd name="T13" fmla="*/ 6 h 18"/>
                    <a:gd name="T14" fmla="*/ 0 w 24"/>
                    <a:gd name="T15" fmla="*/ 12 h 18"/>
                    <a:gd name="T16" fmla="*/ 0 w 24"/>
                    <a:gd name="T17" fmla="*/ 12 h 18"/>
                    <a:gd name="T18" fmla="*/ 0 w 24"/>
                    <a:gd name="T19" fmla="*/ 18 h 18"/>
                    <a:gd name="T20" fmla="*/ 6 w 24"/>
                    <a:gd name="T21" fmla="*/ 18 h 18"/>
                    <a:gd name="T22" fmla="*/ 12 w 24"/>
                    <a:gd name="T23" fmla="*/ 18 h 18"/>
                    <a:gd name="T24" fmla="*/ 12 w 24"/>
                    <a:gd name="T25" fmla="*/ 18 h 18"/>
                    <a:gd name="T26" fmla="*/ 18 w 24"/>
                    <a:gd name="T27" fmla="*/ 18 h 18"/>
                    <a:gd name="T28" fmla="*/ 24 w 24"/>
                    <a:gd name="T29" fmla="*/ 18 h 18"/>
                    <a:gd name="T30" fmla="*/ 24 w 24"/>
                    <a:gd name="T31" fmla="*/ 12 h 18"/>
                    <a:gd name="T32" fmla="*/ 24 w 24"/>
                    <a:gd name="T33" fmla="*/ 12 h 18"/>
                    <a:gd name="T34" fmla="*/ 24 w 24"/>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18"/>
                    <a:gd name="T56" fmla="*/ 24 w 24"/>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18">
                      <a:moveTo>
                        <a:pt x="24" y="12"/>
                      </a:moveTo>
                      <a:lnTo>
                        <a:pt x="24" y="6"/>
                      </a:lnTo>
                      <a:lnTo>
                        <a:pt x="18" y="0"/>
                      </a:lnTo>
                      <a:lnTo>
                        <a:pt x="12" y="0"/>
                      </a:lnTo>
                      <a:lnTo>
                        <a:pt x="6" y="0"/>
                      </a:lnTo>
                      <a:lnTo>
                        <a:pt x="0" y="6"/>
                      </a:lnTo>
                      <a:lnTo>
                        <a:pt x="0" y="12"/>
                      </a:lnTo>
                      <a:lnTo>
                        <a:pt x="0" y="18"/>
                      </a:lnTo>
                      <a:lnTo>
                        <a:pt x="6" y="18"/>
                      </a:lnTo>
                      <a:lnTo>
                        <a:pt x="12" y="18"/>
                      </a:lnTo>
                      <a:lnTo>
                        <a:pt x="18" y="18"/>
                      </a:lnTo>
                      <a:lnTo>
                        <a:pt x="24" y="18"/>
                      </a:lnTo>
                      <a:lnTo>
                        <a:pt x="24" y="12"/>
                      </a:lnTo>
                    </a:path>
                  </a:pathLst>
                </a:custGeom>
                <a:noFill/>
                <a:ln w="9525">
                  <a:solidFill>
                    <a:srgbClr val="000000"/>
                  </a:solidFill>
                  <a:round/>
                  <a:headEnd/>
                  <a:tailEnd/>
                </a:ln>
              </p:spPr>
              <p:txBody>
                <a:bodyPr tIns="91440" bIns="91440"/>
                <a:lstStyle/>
                <a:p>
                  <a:endParaRPr lang="en-US"/>
                </a:p>
              </p:txBody>
            </p:sp>
            <p:sp>
              <p:nvSpPr>
                <p:cNvPr id="12412" name="Freeform 1462"/>
                <p:cNvSpPr>
                  <a:spLocks/>
                </p:cNvSpPr>
                <p:nvPr/>
              </p:nvSpPr>
              <p:spPr bwMode="auto">
                <a:xfrm>
                  <a:off x="3284" y="2123"/>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
                    <a:gd name="T52" fmla="*/ 0 h 24"/>
                    <a:gd name="T53" fmla="*/ 24 w 24"/>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close/>
                    </a:path>
                  </a:pathLst>
                </a:custGeom>
                <a:solidFill>
                  <a:srgbClr val="FFFFFF"/>
                </a:solidFill>
                <a:ln w="9525">
                  <a:noFill/>
                  <a:round/>
                  <a:headEnd/>
                  <a:tailEnd/>
                </a:ln>
              </p:spPr>
              <p:txBody>
                <a:bodyPr tIns="91440" bIns="91440"/>
                <a:lstStyle/>
                <a:p>
                  <a:endParaRPr lang="en-US"/>
                </a:p>
              </p:txBody>
            </p:sp>
            <p:sp>
              <p:nvSpPr>
                <p:cNvPr id="12413" name="Freeform 1463"/>
                <p:cNvSpPr>
                  <a:spLocks/>
                </p:cNvSpPr>
                <p:nvPr/>
              </p:nvSpPr>
              <p:spPr bwMode="auto">
                <a:xfrm>
                  <a:off x="3284" y="2123"/>
                  <a:ext cx="24" cy="24"/>
                </a:xfrm>
                <a:custGeom>
                  <a:avLst/>
                  <a:gdLst>
                    <a:gd name="T0" fmla="*/ 24 w 24"/>
                    <a:gd name="T1" fmla="*/ 12 h 24"/>
                    <a:gd name="T2" fmla="*/ 18 w 24"/>
                    <a:gd name="T3" fmla="*/ 6 h 24"/>
                    <a:gd name="T4" fmla="*/ 18 w 24"/>
                    <a:gd name="T5" fmla="*/ 6 h 24"/>
                    <a:gd name="T6" fmla="*/ 12 w 24"/>
                    <a:gd name="T7" fmla="*/ 0 h 24"/>
                    <a:gd name="T8" fmla="*/ 12 w 24"/>
                    <a:gd name="T9" fmla="*/ 0 h 24"/>
                    <a:gd name="T10" fmla="*/ 6 w 24"/>
                    <a:gd name="T11" fmla="*/ 6 h 24"/>
                    <a:gd name="T12" fmla="*/ 0 w 24"/>
                    <a:gd name="T13" fmla="*/ 6 h 24"/>
                    <a:gd name="T14" fmla="*/ 0 w 24"/>
                    <a:gd name="T15" fmla="*/ 12 h 24"/>
                    <a:gd name="T16" fmla="*/ 0 w 24"/>
                    <a:gd name="T17" fmla="*/ 12 h 24"/>
                    <a:gd name="T18" fmla="*/ 0 w 24"/>
                    <a:gd name="T19" fmla="*/ 18 h 24"/>
                    <a:gd name="T20" fmla="*/ 6 w 24"/>
                    <a:gd name="T21" fmla="*/ 24 h 24"/>
                    <a:gd name="T22" fmla="*/ 12 w 24"/>
                    <a:gd name="T23" fmla="*/ 24 h 24"/>
                    <a:gd name="T24" fmla="*/ 12 w 24"/>
                    <a:gd name="T25" fmla="*/ 24 h 24"/>
                    <a:gd name="T26" fmla="*/ 18 w 24"/>
                    <a:gd name="T27" fmla="*/ 24 h 24"/>
                    <a:gd name="T28" fmla="*/ 18 w 24"/>
                    <a:gd name="T29" fmla="*/ 18 h 24"/>
                    <a:gd name="T30" fmla="*/ 24 w 24"/>
                    <a:gd name="T31" fmla="*/ 12 h 24"/>
                    <a:gd name="T32" fmla="*/ 24 w 24"/>
                    <a:gd name="T33" fmla="*/ 12 h 24"/>
                    <a:gd name="T34" fmla="*/ 24 w 24"/>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
                    <a:gd name="T55" fmla="*/ 0 h 24"/>
                    <a:gd name="T56" fmla="*/ 24 w 24"/>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 h="24">
                      <a:moveTo>
                        <a:pt x="24" y="12"/>
                      </a:moveTo>
                      <a:lnTo>
                        <a:pt x="18" y="6"/>
                      </a:lnTo>
                      <a:lnTo>
                        <a:pt x="12" y="0"/>
                      </a:lnTo>
                      <a:lnTo>
                        <a:pt x="6" y="6"/>
                      </a:lnTo>
                      <a:lnTo>
                        <a:pt x="0" y="6"/>
                      </a:lnTo>
                      <a:lnTo>
                        <a:pt x="0" y="12"/>
                      </a:lnTo>
                      <a:lnTo>
                        <a:pt x="0" y="18"/>
                      </a:lnTo>
                      <a:lnTo>
                        <a:pt x="6" y="24"/>
                      </a:lnTo>
                      <a:lnTo>
                        <a:pt x="12" y="24"/>
                      </a:lnTo>
                      <a:lnTo>
                        <a:pt x="18" y="24"/>
                      </a:lnTo>
                      <a:lnTo>
                        <a:pt x="18" y="18"/>
                      </a:lnTo>
                      <a:lnTo>
                        <a:pt x="24" y="12"/>
                      </a:lnTo>
                    </a:path>
                  </a:pathLst>
                </a:custGeom>
                <a:noFill/>
                <a:ln w="9525">
                  <a:solidFill>
                    <a:srgbClr val="000000"/>
                  </a:solidFill>
                  <a:round/>
                  <a:headEnd/>
                  <a:tailEnd/>
                </a:ln>
              </p:spPr>
              <p:txBody>
                <a:bodyPr tIns="91440" bIns="91440"/>
                <a:lstStyle/>
                <a:p>
                  <a:endParaRPr lang="en-US"/>
                </a:p>
              </p:txBody>
            </p:sp>
            <p:sp>
              <p:nvSpPr>
                <p:cNvPr id="12414" name="Freeform 1464"/>
                <p:cNvSpPr>
                  <a:spLocks/>
                </p:cNvSpPr>
                <p:nvPr/>
              </p:nvSpPr>
              <p:spPr bwMode="auto">
                <a:xfrm>
                  <a:off x="3308" y="2123"/>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415" name="Freeform 1465"/>
                <p:cNvSpPr>
                  <a:spLocks/>
                </p:cNvSpPr>
                <p:nvPr/>
              </p:nvSpPr>
              <p:spPr bwMode="auto">
                <a:xfrm>
                  <a:off x="3308" y="2123"/>
                  <a:ext cx="18" cy="18"/>
                </a:xfrm>
                <a:custGeom>
                  <a:avLst/>
                  <a:gdLst>
                    <a:gd name="T0" fmla="*/ 18 w 18"/>
                    <a:gd name="T1" fmla="*/ 6 h 18"/>
                    <a:gd name="T2" fmla="*/ 18 w 18"/>
                    <a:gd name="T3" fmla="*/ 0 h 18"/>
                    <a:gd name="T4" fmla="*/ 12 w 18"/>
                    <a:gd name="T5" fmla="*/ 0 h 18"/>
                    <a:gd name="T6" fmla="*/ 12 w 18"/>
                    <a:gd name="T7" fmla="*/ 0 h 18"/>
                    <a:gd name="T8" fmla="*/ 12 w 18"/>
                    <a:gd name="T9" fmla="*/ 0 h 18"/>
                    <a:gd name="T10" fmla="*/ 6 w 18"/>
                    <a:gd name="T11" fmla="*/ 0 h 18"/>
                    <a:gd name="T12" fmla="*/ 0 w 18"/>
                    <a:gd name="T13" fmla="*/ 0 h 18"/>
                    <a:gd name="T14" fmla="*/ 0 w 18"/>
                    <a:gd name="T15" fmla="*/ 6 h 18"/>
                    <a:gd name="T16" fmla="*/ 0 w 18"/>
                    <a:gd name="T17" fmla="*/ 6 h 18"/>
                    <a:gd name="T18" fmla="*/ 0 w 18"/>
                    <a:gd name="T19" fmla="*/ 12 h 18"/>
                    <a:gd name="T20" fmla="*/ 6 w 18"/>
                    <a:gd name="T21" fmla="*/ 18 h 18"/>
                    <a:gd name="T22" fmla="*/ 12 w 18"/>
                    <a:gd name="T23" fmla="*/ 18 h 18"/>
                    <a:gd name="T24" fmla="*/ 12 w 18"/>
                    <a:gd name="T25" fmla="*/ 18 h 18"/>
                    <a:gd name="T26" fmla="*/ 12 w 18"/>
                    <a:gd name="T27" fmla="*/ 18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0"/>
                      </a:lnTo>
                      <a:lnTo>
                        <a:pt x="12" y="0"/>
                      </a:lnTo>
                      <a:lnTo>
                        <a:pt x="6" y="0"/>
                      </a:lnTo>
                      <a:lnTo>
                        <a:pt x="0" y="0"/>
                      </a:lnTo>
                      <a:lnTo>
                        <a:pt x="0" y="6"/>
                      </a:lnTo>
                      <a:lnTo>
                        <a:pt x="0" y="12"/>
                      </a:lnTo>
                      <a:lnTo>
                        <a:pt x="6" y="18"/>
                      </a:lnTo>
                      <a:lnTo>
                        <a:pt x="12" y="18"/>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416" name="Freeform 1466"/>
                <p:cNvSpPr>
                  <a:spLocks/>
                </p:cNvSpPr>
                <p:nvPr/>
              </p:nvSpPr>
              <p:spPr bwMode="auto">
                <a:xfrm>
                  <a:off x="3104" y="1667"/>
                  <a:ext cx="48" cy="54"/>
                </a:xfrm>
                <a:custGeom>
                  <a:avLst/>
                  <a:gdLst>
                    <a:gd name="T0" fmla="*/ 42 w 48"/>
                    <a:gd name="T1" fmla="*/ 54 h 54"/>
                    <a:gd name="T2" fmla="*/ 48 w 48"/>
                    <a:gd name="T3" fmla="*/ 42 h 54"/>
                    <a:gd name="T4" fmla="*/ 48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2" y="54"/>
                      </a:moveTo>
                      <a:lnTo>
                        <a:pt x="48" y="42"/>
                      </a:lnTo>
                      <a:lnTo>
                        <a:pt x="48" y="30"/>
                      </a:lnTo>
                      <a:lnTo>
                        <a:pt x="36" y="18"/>
                      </a:lnTo>
                      <a:lnTo>
                        <a:pt x="24" y="6"/>
                      </a:lnTo>
                      <a:lnTo>
                        <a:pt x="12" y="0"/>
                      </a:lnTo>
                      <a:lnTo>
                        <a:pt x="6" y="0"/>
                      </a:lnTo>
                      <a:lnTo>
                        <a:pt x="0" y="6"/>
                      </a:lnTo>
                      <a:lnTo>
                        <a:pt x="6" y="18"/>
                      </a:lnTo>
                      <a:lnTo>
                        <a:pt x="12" y="36"/>
                      </a:lnTo>
                      <a:lnTo>
                        <a:pt x="24" y="48"/>
                      </a:lnTo>
                      <a:lnTo>
                        <a:pt x="36" y="54"/>
                      </a:lnTo>
                      <a:lnTo>
                        <a:pt x="42" y="54"/>
                      </a:lnTo>
                      <a:close/>
                    </a:path>
                  </a:pathLst>
                </a:custGeom>
                <a:solidFill>
                  <a:srgbClr val="000000"/>
                </a:solidFill>
                <a:ln w="9525">
                  <a:noFill/>
                  <a:round/>
                  <a:headEnd/>
                  <a:tailEnd/>
                </a:ln>
              </p:spPr>
              <p:txBody>
                <a:bodyPr tIns="91440" bIns="91440"/>
                <a:lstStyle/>
                <a:p>
                  <a:endParaRPr lang="en-US"/>
                </a:p>
              </p:txBody>
            </p:sp>
            <p:sp>
              <p:nvSpPr>
                <p:cNvPr id="12417" name="Freeform 1467"/>
                <p:cNvSpPr>
                  <a:spLocks/>
                </p:cNvSpPr>
                <p:nvPr/>
              </p:nvSpPr>
              <p:spPr bwMode="auto">
                <a:xfrm>
                  <a:off x="3104" y="1667"/>
                  <a:ext cx="48" cy="54"/>
                </a:xfrm>
                <a:custGeom>
                  <a:avLst/>
                  <a:gdLst>
                    <a:gd name="T0" fmla="*/ 42 w 48"/>
                    <a:gd name="T1" fmla="*/ 54 h 54"/>
                    <a:gd name="T2" fmla="*/ 48 w 48"/>
                    <a:gd name="T3" fmla="*/ 42 h 54"/>
                    <a:gd name="T4" fmla="*/ 48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42 w 48"/>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42" y="54"/>
                      </a:moveTo>
                      <a:lnTo>
                        <a:pt x="48" y="42"/>
                      </a:lnTo>
                      <a:lnTo>
                        <a:pt x="48" y="30"/>
                      </a:lnTo>
                      <a:lnTo>
                        <a:pt x="36" y="18"/>
                      </a:lnTo>
                      <a:lnTo>
                        <a:pt x="24" y="6"/>
                      </a:lnTo>
                      <a:lnTo>
                        <a:pt x="12" y="0"/>
                      </a:lnTo>
                      <a:lnTo>
                        <a:pt x="6" y="0"/>
                      </a:lnTo>
                      <a:lnTo>
                        <a:pt x="0" y="6"/>
                      </a:lnTo>
                      <a:lnTo>
                        <a:pt x="6" y="18"/>
                      </a:lnTo>
                      <a:lnTo>
                        <a:pt x="12" y="36"/>
                      </a:lnTo>
                      <a:lnTo>
                        <a:pt x="24" y="48"/>
                      </a:lnTo>
                      <a:lnTo>
                        <a:pt x="36" y="54"/>
                      </a:lnTo>
                      <a:lnTo>
                        <a:pt x="42" y="54"/>
                      </a:lnTo>
                    </a:path>
                  </a:pathLst>
                </a:custGeom>
                <a:noFill/>
                <a:ln w="9525">
                  <a:solidFill>
                    <a:srgbClr val="000000"/>
                  </a:solidFill>
                  <a:round/>
                  <a:headEnd/>
                  <a:tailEnd/>
                </a:ln>
              </p:spPr>
              <p:txBody>
                <a:bodyPr tIns="91440" bIns="91440"/>
                <a:lstStyle/>
                <a:p>
                  <a:endParaRPr lang="en-US"/>
                </a:p>
              </p:txBody>
            </p:sp>
            <p:sp>
              <p:nvSpPr>
                <p:cNvPr id="12418" name="Freeform 1468"/>
                <p:cNvSpPr>
                  <a:spLocks/>
                </p:cNvSpPr>
                <p:nvPr/>
              </p:nvSpPr>
              <p:spPr bwMode="auto">
                <a:xfrm>
                  <a:off x="3098" y="1673"/>
                  <a:ext cx="48" cy="54"/>
                </a:xfrm>
                <a:custGeom>
                  <a:avLst/>
                  <a:gdLst>
                    <a:gd name="T0" fmla="*/ 42 w 48"/>
                    <a:gd name="T1" fmla="*/ 54 h 54"/>
                    <a:gd name="T2" fmla="*/ 48 w 48"/>
                    <a:gd name="T3" fmla="*/ 42 h 54"/>
                    <a:gd name="T4" fmla="*/ 42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4"/>
                    <a:gd name="T53" fmla="*/ 48 w 48"/>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4">
                      <a:moveTo>
                        <a:pt x="42" y="54"/>
                      </a:moveTo>
                      <a:lnTo>
                        <a:pt x="48" y="42"/>
                      </a:lnTo>
                      <a:lnTo>
                        <a:pt x="42" y="30"/>
                      </a:lnTo>
                      <a:lnTo>
                        <a:pt x="36" y="18"/>
                      </a:lnTo>
                      <a:lnTo>
                        <a:pt x="24" y="6"/>
                      </a:lnTo>
                      <a:lnTo>
                        <a:pt x="12" y="0"/>
                      </a:lnTo>
                      <a:lnTo>
                        <a:pt x="6" y="0"/>
                      </a:lnTo>
                      <a:lnTo>
                        <a:pt x="0" y="6"/>
                      </a:lnTo>
                      <a:lnTo>
                        <a:pt x="6" y="18"/>
                      </a:lnTo>
                      <a:lnTo>
                        <a:pt x="12" y="36"/>
                      </a:lnTo>
                      <a:lnTo>
                        <a:pt x="24" y="48"/>
                      </a:lnTo>
                      <a:lnTo>
                        <a:pt x="36" y="54"/>
                      </a:lnTo>
                      <a:lnTo>
                        <a:pt x="42" y="54"/>
                      </a:lnTo>
                      <a:close/>
                    </a:path>
                  </a:pathLst>
                </a:custGeom>
                <a:solidFill>
                  <a:srgbClr val="FFFFFF"/>
                </a:solidFill>
                <a:ln w="9525">
                  <a:noFill/>
                  <a:round/>
                  <a:headEnd/>
                  <a:tailEnd/>
                </a:ln>
              </p:spPr>
              <p:txBody>
                <a:bodyPr tIns="91440" bIns="91440"/>
                <a:lstStyle/>
                <a:p>
                  <a:endParaRPr lang="en-US"/>
                </a:p>
              </p:txBody>
            </p:sp>
            <p:sp>
              <p:nvSpPr>
                <p:cNvPr id="12419" name="Freeform 1469"/>
                <p:cNvSpPr>
                  <a:spLocks/>
                </p:cNvSpPr>
                <p:nvPr/>
              </p:nvSpPr>
              <p:spPr bwMode="auto">
                <a:xfrm>
                  <a:off x="3098" y="1673"/>
                  <a:ext cx="48" cy="54"/>
                </a:xfrm>
                <a:custGeom>
                  <a:avLst/>
                  <a:gdLst>
                    <a:gd name="T0" fmla="*/ 42 w 48"/>
                    <a:gd name="T1" fmla="*/ 54 h 54"/>
                    <a:gd name="T2" fmla="*/ 48 w 48"/>
                    <a:gd name="T3" fmla="*/ 42 h 54"/>
                    <a:gd name="T4" fmla="*/ 42 w 48"/>
                    <a:gd name="T5" fmla="*/ 30 h 54"/>
                    <a:gd name="T6" fmla="*/ 36 w 48"/>
                    <a:gd name="T7" fmla="*/ 18 h 54"/>
                    <a:gd name="T8" fmla="*/ 36 w 48"/>
                    <a:gd name="T9" fmla="*/ 18 h 54"/>
                    <a:gd name="T10" fmla="*/ 24 w 48"/>
                    <a:gd name="T11" fmla="*/ 6 h 54"/>
                    <a:gd name="T12" fmla="*/ 12 w 48"/>
                    <a:gd name="T13" fmla="*/ 0 h 54"/>
                    <a:gd name="T14" fmla="*/ 6 w 48"/>
                    <a:gd name="T15" fmla="*/ 0 h 54"/>
                    <a:gd name="T16" fmla="*/ 6 w 48"/>
                    <a:gd name="T17" fmla="*/ 0 h 54"/>
                    <a:gd name="T18" fmla="*/ 0 w 48"/>
                    <a:gd name="T19" fmla="*/ 6 h 54"/>
                    <a:gd name="T20" fmla="*/ 6 w 48"/>
                    <a:gd name="T21" fmla="*/ 18 h 54"/>
                    <a:gd name="T22" fmla="*/ 12 w 48"/>
                    <a:gd name="T23" fmla="*/ 36 h 54"/>
                    <a:gd name="T24" fmla="*/ 12 w 48"/>
                    <a:gd name="T25" fmla="*/ 36 h 54"/>
                    <a:gd name="T26" fmla="*/ 24 w 48"/>
                    <a:gd name="T27" fmla="*/ 48 h 54"/>
                    <a:gd name="T28" fmla="*/ 36 w 48"/>
                    <a:gd name="T29" fmla="*/ 54 h 54"/>
                    <a:gd name="T30" fmla="*/ 42 w 48"/>
                    <a:gd name="T31" fmla="*/ 54 h 54"/>
                    <a:gd name="T32" fmla="*/ 42 w 48"/>
                    <a:gd name="T33" fmla="*/ 54 h 54"/>
                    <a:gd name="T34" fmla="*/ 42 w 48"/>
                    <a:gd name="T35" fmla="*/ 54 h 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
                    <a:gd name="T55" fmla="*/ 0 h 54"/>
                    <a:gd name="T56" fmla="*/ 48 w 48"/>
                    <a:gd name="T57" fmla="*/ 54 h 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 h="54">
                      <a:moveTo>
                        <a:pt x="42" y="54"/>
                      </a:moveTo>
                      <a:lnTo>
                        <a:pt x="48" y="42"/>
                      </a:lnTo>
                      <a:lnTo>
                        <a:pt x="42" y="30"/>
                      </a:lnTo>
                      <a:lnTo>
                        <a:pt x="36" y="18"/>
                      </a:lnTo>
                      <a:lnTo>
                        <a:pt x="24" y="6"/>
                      </a:lnTo>
                      <a:lnTo>
                        <a:pt x="12" y="0"/>
                      </a:lnTo>
                      <a:lnTo>
                        <a:pt x="6" y="0"/>
                      </a:lnTo>
                      <a:lnTo>
                        <a:pt x="0" y="6"/>
                      </a:lnTo>
                      <a:lnTo>
                        <a:pt x="6" y="18"/>
                      </a:lnTo>
                      <a:lnTo>
                        <a:pt x="12" y="36"/>
                      </a:lnTo>
                      <a:lnTo>
                        <a:pt x="24" y="48"/>
                      </a:lnTo>
                      <a:lnTo>
                        <a:pt x="36" y="54"/>
                      </a:lnTo>
                      <a:lnTo>
                        <a:pt x="42" y="54"/>
                      </a:lnTo>
                    </a:path>
                  </a:pathLst>
                </a:custGeom>
                <a:noFill/>
                <a:ln w="9525">
                  <a:solidFill>
                    <a:srgbClr val="000000"/>
                  </a:solidFill>
                  <a:round/>
                  <a:headEnd/>
                  <a:tailEnd/>
                </a:ln>
              </p:spPr>
              <p:txBody>
                <a:bodyPr tIns="91440" bIns="91440"/>
                <a:lstStyle/>
                <a:p>
                  <a:endParaRPr lang="en-US"/>
                </a:p>
              </p:txBody>
            </p:sp>
            <p:sp>
              <p:nvSpPr>
                <p:cNvPr id="12420" name="Freeform 1470"/>
                <p:cNvSpPr>
                  <a:spLocks/>
                </p:cNvSpPr>
                <p:nvPr/>
              </p:nvSpPr>
              <p:spPr bwMode="auto">
                <a:xfrm>
                  <a:off x="3134" y="1655"/>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6 w 36"/>
                    <a:gd name="T11" fmla="*/ 0 h 24"/>
                    <a:gd name="T12" fmla="*/ 0 w 36"/>
                    <a:gd name="T13" fmla="*/ 6 h 24"/>
                    <a:gd name="T14" fmla="*/ 0 w 36"/>
                    <a:gd name="T15" fmla="*/ 12 h 24"/>
                    <a:gd name="T16" fmla="*/ 0 w 36"/>
                    <a:gd name="T17" fmla="*/ 12 h 24"/>
                    <a:gd name="T18" fmla="*/ 0 w 36"/>
                    <a:gd name="T19" fmla="*/ 18 h 24"/>
                    <a:gd name="T20" fmla="*/ 6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24" y="0"/>
                      </a:lnTo>
                      <a:lnTo>
                        <a:pt x="18" y="0"/>
                      </a:lnTo>
                      <a:lnTo>
                        <a:pt x="6" y="0"/>
                      </a:lnTo>
                      <a:lnTo>
                        <a:pt x="0" y="6"/>
                      </a:lnTo>
                      <a:lnTo>
                        <a:pt x="0" y="12"/>
                      </a:lnTo>
                      <a:lnTo>
                        <a:pt x="0" y="18"/>
                      </a:lnTo>
                      <a:lnTo>
                        <a:pt x="6" y="24"/>
                      </a:lnTo>
                      <a:lnTo>
                        <a:pt x="18" y="24"/>
                      </a:lnTo>
                      <a:lnTo>
                        <a:pt x="24" y="24"/>
                      </a:lnTo>
                      <a:lnTo>
                        <a:pt x="30" y="18"/>
                      </a:lnTo>
                      <a:lnTo>
                        <a:pt x="36" y="12"/>
                      </a:lnTo>
                      <a:close/>
                    </a:path>
                  </a:pathLst>
                </a:custGeom>
                <a:solidFill>
                  <a:srgbClr val="FFFF4B"/>
                </a:solidFill>
                <a:ln w="9525">
                  <a:noFill/>
                  <a:round/>
                  <a:headEnd/>
                  <a:tailEnd/>
                </a:ln>
              </p:spPr>
              <p:txBody>
                <a:bodyPr tIns="91440" bIns="91440"/>
                <a:lstStyle/>
                <a:p>
                  <a:endParaRPr lang="en-US"/>
                </a:p>
              </p:txBody>
            </p:sp>
            <p:sp>
              <p:nvSpPr>
                <p:cNvPr id="12421" name="Freeform 1471"/>
                <p:cNvSpPr>
                  <a:spLocks/>
                </p:cNvSpPr>
                <p:nvPr/>
              </p:nvSpPr>
              <p:spPr bwMode="auto">
                <a:xfrm>
                  <a:off x="3134" y="1655"/>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6 w 36"/>
                    <a:gd name="T11" fmla="*/ 0 h 24"/>
                    <a:gd name="T12" fmla="*/ 0 w 36"/>
                    <a:gd name="T13" fmla="*/ 6 h 24"/>
                    <a:gd name="T14" fmla="*/ 0 w 36"/>
                    <a:gd name="T15" fmla="*/ 12 h 24"/>
                    <a:gd name="T16" fmla="*/ 0 w 36"/>
                    <a:gd name="T17" fmla="*/ 12 h 24"/>
                    <a:gd name="T18" fmla="*/ 0 w 36"/>
                    <a:gd name="T19" fmla="*/ 18 h 24"/>
                    <a:gd name="T20" fmla="*/ 6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24" y="0"/>
                      </a:lnTo>
                      <a:lnTo>
                        <a:pt x="18" y="0"/>
                      </a:lnTo>
                      <a:lnTo>
                        <a:pt x="6" y="0"/>
                      </a:lnTo>
                      <a:lnTo>
                        <a:pt x="0" y="6"/>
                      </a:lnTo>
                      <a:lnTo>
                        <a:pt x="0" y="12"/>
                      </a:lnTo>
                      <a:lnTo>
                        <a:pt x="0" y="18"/>
                      </a:lnTo>
                      <a:lnTo>
                        <a:pt x="6" y="24"/>
                      </a:lnTo>
                      <a:lnTo>
                        <a:pt x="18" y="24"/>
                      </a:lnTo>
                      <a:lnTo>
                        <a:pt x="24" y="24"/>
                      </a:lnTo>
                      <a:lnTo>
                        <a:pt x="30" y="18"/>
                      </a:lnTo>
                      <a:lnTo>
                        <a:pt x="36" y="12"/>
                      </a:lnTo>
                    </a:path>
                  </a:pathLst>
                </a:custGeom>
                <a:noFill/>
                <a:ln w="9525">
                  <a:solidFill>
                    <a:srgbClr val="000000"/>
                  </a:solidFill>
                  <a:round/>
                  <a:headEnd/>
                  <a:tailEnd/>
                </a:ln>
              </p:spPr>
              <p:txBody>
                <a:bodyPr tIns="91440" bIns="91440"/>
                <a:lstStyle/>
                <a:p>
                  <a:endParaRPr lang="en-US"/>
                </a:p>
              </p:txBody>
            </p:sp>
            <p:sp>
              <p:nvSpPr>
                <p:cNvPr id="12422" name="Freeform 1472"/>
                <p:cNvSpPr>
                  <a:spLocks/>
                </p:cNvSpPr>
                <p:nvPr/>
              </p:nvSpPr>
              <p:spPr bwMode="auto">
                <a:xfrm>
                  <a:off x="3164" y="1637"/>
                  <a:ext cx="30" cy="24"/>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6 w 30"/>
                    <a:gd name="T11" fmla="*/ 0 h 24"/>
                    <a:gd name="T12" fmla="*/ 0 w 30"/>
                    <a:gd name="T13" fmla="*/ 6 h 24"/>
                    <a:gd name="T14" fmla="*/ 0 w 30"/>
                    <a:gd name="T15" fmla="*/ 12 h 24"/>
                    <a:gd name="T16" fmla="*/ 0 w 30"/>
                    <a:gd name="T17" fmla="*/ 12 h 24"/>
                    <a:gd name="T18" fmla="*/ 0 w 30"/>
                    <a:gd name="T19" fmla="*/ 18 h 24"/>
                    <a:gd name="T20" fmla="*/ 6 w 30"/>
                    <a:gd name="T21" fmla="*/ 24 h 24"/>
                    <a:gd name="T22" fmla="*/ 18 w 30"/>
                    <a:gd name="T23" fmla="*/ 24 h 24"/>
                    <a:gd name="T24" fmla="*/ 18 w 30"/>
                    <a:gd name="T25" fmla="*/ 24 h 24"/>
                    <a:gd name="T26" fmla="*/ 24 w 30"/>
                    <a:gd name="T27" fmla="*/ 24 h 24"/>
                    <a:gd name="T28" fmla="*/ 30 w 30"/>
                    <a:gd name="T29" fmla="*/ 18 h 24"/>
                    <a:gd name="T30" fmla="*/ 30 w 30"/>
                    <a:gd name="T31" fmla="*/ 12 h 24"/>
                    <a:gd name="T32" fmla="*/ 30 w 30"/>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
                    <a:gd name="T52" fmla="*/ 0 h 24"/>
                    <a:gd name="T53" fmla="*/ 30 w 30"/>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 h="24">
                      <a:moveTo>
                        <a:pt x="30" y="12"/>
                      </a:moveTo>
                      <a:lnTo>
                        <a:pt x="30" y="6"/>
                      </a:lnTo>
                      <a:lnTo>
                        <a:pt x="24" y="0"/>
                      </a:lnTo>
                      <a:lnTo>
                        <a:pt x="18" y="0"/>
                      </a:lnTo>
                      <a:lnTo>
                        <a:pt x="6" y="0"/>
                      </a:lnTo>
                      <a:lnTo>
                        <a:pt x="0" y="6"/>
                      </a:lnTo>
                      <a:lnTo>
                        <a:pt x="0" y="12"/>
                      </a:lnTo>
                      <a:lnTo>
                        <a:pt x="0" y="18"/>
                      </a:lnTo>
                      <a:lnTo>
                        <a:pt x="6" y="24"/>
                      </a:lnTo>
                      <a:lnTo>
                        <a:pt x="18" y="24"/>
                      </a:lnTo>
                      <a:lnTo>
                        <a:pt x="24" y="24"/>
                      </a:lnTo>
                      <a:lnTo>
                        <a:pt x="30" y="18"/>
                      </a:lnTo>
                      <a:lnTo>
                        <a:pt x="30" y="12"/>
                      </a:lnTo>
                      <a:close/>
                    </a:path>
                  </a:pathLst>
                </a:custGeom>
                <a:solidFill>
                  <a:srgbClr val="FFFF4B"/>
                </a:solidFill>
                <a:ln w="9525">
                  <a:noFill/>
                  <a:round/>
                  <a:headEnd/>
                  <a:tailEnd/>
                </a:ln>
              </p:spPr>
              <p:txBody>
                <a:bodyPr tIns="91440" bIns="91440"/>
                <a:lstStyle/>
                <a:p>
                  <a:endParaRPr lang="en-US"/>
                </a:p>
              </p:txBody>
            </p:sp>
            <p:sp>
              <p:nvSpPr>
                <p:cNvPr id="12423" name="Freeform 1473"/>
                <p:cNvSpPr>
                  <a:spLocks/>
                </p:cNvSpPr>
                <p:nvPr/>
              </p:nvSpPr>
              <p:spPr bwMode="auto">
                <a:xfrm>
                  <a:off x="3164" y="1637"/>
                  <a:ext cx="30" cy="24"/>
                </a:xfrm>
                <a:custGeom>
                  <a:avLst/>
                  <a:gdLst>
                    <a:gd name="T0" fmla="*/ 30 w 30"/>
                    <a:gd name="T1" fmla="*/ 12 h 24"/>
                    <a:gd name="T2" fmla="*/ 30 w 30"/>
                    <a:gd name="T3" fmla="*/ 6 h 24"/>
                    <a:gd name="T4" fmla="*/ 24 w 30"/>
                    <a:gd name="T5" fmla="*/ 0 h 24"/>
                    <a:gd name="T6" fmla="*/ 18 w 30"/>
                    <a:gd name="T7" fmla="*/ 0 h 24"/>
                    <a:gd name="T8" fmla="*/ 18 w 30"/>
                    <a:gd name="T9" fmla="*/ 0 h 24"/>
                    <a:gd name="T10" fmla="*/ 6 w 30"/>
                    <a:gd name="T11" fmla="*/ 0 h 24"/>
                    <a:gd name="T12" fmla="*/ 0 w 30"/>
                    <a:gd name="T13" fmla="*/ 6 h 24"/>
                    <a:gd name="T14" fmla="*/ 0 w 30"/>
                    <a:gd name="T15" fmla="*/ 12 h 24"/>
                    <a:gd name="T16" fmla="*/ 0 w 30"/>
                    <a:gd name="T17" fmla="*/ 12 h 24"/>
                    <a:gd name="T18" fmla="*/ 0 w 30"/>
                    <a:gd name="T19" fmla="*/ 18 h 24"/>
                    <a:gd name="T20" fmla="*/ 6 w 30"/>
                    <a:gd name="T21" fmla="*/ 24 h 24"/>
                    <a:gd name="T22" fmla="*/ 18 w 30"/>
                    <a:gd name="T23" fmla="*/ 24 h 24"/>
                    <a:gd name="T24" fmla="*/ 18 w 30"/>
                    <a:gd name="T25" fmla="*/ 24 h 24"/>
                    <a:gd name="T26" fmla="*/ 24 w 30"/>
                    <a:gd name="T27" fmla="*/ 24 h 24"/>
                    <a:gd name="T28" fmla="*/ 30 w 30"/>
                    <a:gd name="T29" fmla="*/ 18 h 24"/>
                    <a:gd name="T30" fmla="*/ 30 w 30"/>
                    <a:gd name="T31" fmla="*/ 12 h 24"/>
                    <a:gd name="T32" fmla="*/ 30 w 30"/>
                    <a:gd name="T33" fmla="*/ 12 h 24"/>
                    <a:gd name="T34" fmla="*/ 30 w 30"/>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24"/>
                    <a:gd name="T56" fmla="*/ 30 w 30"/>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24">
                      <a:moveTo>
                        <a:pt x="30" y="12"/>
                      </a:moveTo>
                      <a:lnTo>
                        <a:pt x="30" y="6"/>
                      </a:lnTo>
                      <a:lnTo>
                        <a:pt x="24" y="0"/>
                      </a:lnTo>
                      <a:lnTo>
                        <a:pt x="18" y="0"/>
                      </a:lnTo>
                      <a:lnTo>
                        <a:pt x="6" y="0"/>
                      </a:lnTo>
                      <a:lnTo>
                        <a:pt x="0" y="6"/>
                      </a:lnTo>
                      <a:lnTo>
                        <a:pt x="0" y="12"/>
                      </a:lnTo>
                      <a:lnTo>
                        <a:pt x="0" y="18"/>
                      </a:lnTo>
                      <a:lnTo>
                        <a:pt x="6" y="24"/>
                      </a:lnTo>
                      <a:lnTo>
                        <a:pt x="18" y="24"/>
                      </a:lnTo>
                      <a:lnTo>
                        <a:pt x="24" y="24"/>
                      </a:lnTo>
                      <a:lnTo>
                        <a:pt x="30" y="18"/>
                      </a:lnTo>
                      <a:lnTo>
                        <a:pt x="30" y="12"/>
                      </a:lnTo>
                    </a:path>
                  </a:pathLst>
                </a:custGeom>
                <a:noFill/>
                <a:ln w="9525">
                  <a:solidFill>
                    <a:srgbClr val="000000"/>
                  </a:solidFill>
                  <a:round/>
                  <a:headEnd/>
                  <a:tailEnd/>
                </a:ln>
              </p:spPr>
              <p:txBody>
                <a:bodyPr tIns="91440" bIns="91440"/>
                <a:lstStyle/>
                <a:p>
                  <a:endParaRPr lang="en-US"/>
                </a:p>
              </p:txBody>
            </p:sp>
            <p:sp>
              <p:nvSpPr>
                <p:cNvPr id="12424" name="Freeform 1474"/>
                <p:cNvSpPr>
                  <a:spLocks/>
                </p:cNvSpPr>
                <p:nvPr/>
              </p:nvSpPr>
              <p:spPr bwMode="auto">
                <a:xfrm>
                  <a:off x="3170" y="161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close/>
                    </a:path>
                  </a:pathLst>
                </a:custGeom>
                <a:solidFill>
                  <a:srgbClr val="FFFF4B"/>
                </a:solidFill>
                <a:ln w="9525">
                  <a:noFill/>
                  <a:round/>
                  <a:headEnd/>
                  <a:tailEnd/>
                </a:ln>
              </p:spPr>
              <p:txBody>
                <a:bodyPr tIns="91440" bIns="91440"/>
                <a:lstStyle/>
                <a:p>
                  <a:endParaRPr lang="en-US"/>
                </a:p>
              </p:txBody>
            </p:sp>
            <p:sp>
              <p:nvSpPr>
                <p:cNvPr id="12425" name="Freeform 1475"/>
                <p:cNvSpPr>
                  <a:spLocks/>
                </p:cNvSpPr>
                <p:nvPr/>
              </p:nvSpPr>
              <p:spPr bwMode="auto">
                <a:xfrm>
                  <a:off x="3170" y="161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path>
                  </a:pathLst>
                </a:custGeom>
                <a:noFill/>
                <a:ln w="9525">
                  <a:solidFill>
                    <a:srgbClr val="000000"/>
                  </a:solidFill>
                  <a:round/>
                  <a:headEnd/>
                  <a:tailEnd/>
                </a:ln>
              </p:spPr>
              <p:txBody>
                <a:bodyPr tIns="91440" bIns="91440"/>
                <a:lstStyle/>
                <a:p>
                  <a:endParaRPr lang="en-US"/>
                </a:p>
              </p:txBody>
            </p:sp>
            <p:sp>
              <p:nvSpPr>
                <p:cNvPr id="12426" name="Freeform 1476"/>
                <p:cNvSpPr>
                  <a:spLocks/>
                </p:cNvSpPr>
                <p:nvPr/>
              </p:nvSpPr>
              <p:spPr bwMode="auto">
                <a:xfrm>
                  <a:off x="3182" y="158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close/>
                    </a:path>
                  </a:pathLst>
                </a:custGeom>
                <a:solidFill>
                  <a:srgbClr val="FFFF4B"/>
                </a:solidFill>
                <a:ln w="9525">
                  <a:noFill/>
                  <a:round/>
                  <a:headEnd/>
                  <a:tailEnd/>
                </a:ln>
              </p:spPr>
              <p:txBody>
                <a:bodyPr tIns="91440" bIns="91440"/>
                <a:lstStyle/>
                <a:p>
                  <a:endParaRPr lang="en-US"/>
                </a:p>
              </p:txBody>
            </p:sp>
            <p:sp>
              <p:nvSpPr>
                <p:cNvPr id="12427" name="Freeform 1477"/>
                <p:cNvSpPr>
                  <a:spLocks/>
                </p:cNvSpPr>
                <p:nvPr/>
              </p:nvSpPr>
              <p:spPr bwMode="auto">
                <a:xfrm>
                  <a:off x="3182" y="158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path>
                  </a:pathLst>
                </a:custGeom>
                <a:noFill/>
                <a:ln w="9525">
                  <a:solidFill>
                    <a:srgbClr val="000000"/>
                  </a:solidFill>
                  <a:round/>
                  <a:headEnd/>
                  <a:tailEnd/>
                </a:ln>
              </p:spPr>
              <p:txBody>
                <a:bodyPr tIns="91440" bIns="91440"/>
                <a:lstStyle/>
                <a:p>
                  <a:endParaRPr lang="en-US"/>
                </a:p>
              </p:txBody>
            </p:sp>
            <p:sp>
              <p:nvSpPr>
                <p:cNvPr id="12428" name="Freeform 1478"/>
                <p:cNvSpPr>
                  <a:spLocks/>
                </p:cNvSpPr>
                <p:nvPr/>
              </p:nvSpPr>
              <p:spPr bwMode="auto">
                <a:xfrm>
                  <a:off x="3194" y="1565"/>
                  <a:ext cx="36" cy="30"/>
                </a:xfrm>
                <a:custGeom>
                  <a:avLst/>
                  <a:gdLst>
                    <a:gd name="T0" fmla="*/ 36 w 36"/>
                    <a:gd name="T1" fmla="*/ 12 h 30"/>
                    <a:gd name="T2" fmla="*/ 36 w 36"/>
                    <a:gd name="T3" fmla="*/ 6 h 30"/>
                    <a:gd name="T4" fmla="*/ 30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18 h 30"/>
                    <a:gd name="T20" fmla="*/ 12 w 36"/>
                    <a:gd name="T21" fmla="*/ 24 h 30"/>
                    <a:gd name="T22" fmla="*/ 18 w 36"/>
                    <a:gd name="T23" fmla="*/ 30 h 30"/>
                    <a:gd name="T24" fmla="*/ 18 w 36"/>
                    <a:gd name="T25" fmla="*/ 30 h 30"/>
                    <a:gd name="T26" fmla="*/ 30 w 36"/>
                    <a:gd name="T27" fmla="*/ 24 h 30"/>
                    <a:gd name="T28" fmla="*/ 36 w 36"/>
                    <a:gd name="T29" fmla="*/ 18 h 30"/>
                    <a:gd name="T30" fmla="*/ 36 w 36"/>
                    <a:gd name="T31" fmla="*/ 12 h 30"/>
                    <a:gd name="T32" fmla="*/ 36 w 36"/>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12"/>
                      </a:moveTo>
                      <a:lnTo>
                        <a:pt x="36" y="6"/>
                      </a:lnTo>
                      <a:lnTo>
                        <a:pt x="30" y="6"/>
                      </a:lnTo>
                      <a:lnTo>
                        <a:pt x="18" y="0"/>
                      </a:lnTo>
                      <a:lnTo>
                        <a:pt x="12" y="6"/>
                      </a:lnTo>
                      <a:lnTo>
                        <a:pt x="6" y="6"/>
                      </a:lnTo>
                      <a:lnTo>
                        <a:pt x="0" y="12"/>
                      </a:lnTo>
                      <a:lnTo>
                        <a:pt x="6" y="18"/>
                      </a:lnTo>
                      <a:lnTo>
                        <a:pt x="12" y="24"/>
                      </a:lnTo>
                      <a:lnTo>
                        <a:pt x="18" y="30"/>
                      </a:lnTo>
                      <a:lnTo>
                        <a:pt x="30" y="24"/>
                      </a:lnTo>
                      <a:lnTo>
                        <a:pt x="36" y="18"/>
                      </a:lnTo>
                      <a:lnTo>
                        <a:pt x="36" y="12"/>
                      </a:lnTo>
                      <a:close/>
                    </a:path>
                  </a:pathLst>
                </a:custGeom>
                <a:solidFill>
                  <a:srgbClr val="FFFF4B"/>
                </a:solidFill>
                <a:ln w="9525">
                  <a:noFill/>
                  <a:round/>
                  <a:headEnd/>
                  <a:tailEnd/>
                </a:ln>
              </p:spPr>
              <p:txBody>
                <a:bodyPr tIns="91440" bIns="91440"/>
                <a:lstStyle/>
                <a:p>
                  <a:endParaRPr lang="en-US"/>
                </a:p>
              </p:txBody>
            </p:sp>
            <p:sp>
              <p:nvSpPr>
                <p:cNvPr id="12429" name="Freeform 1479"/>
                <p:cNvSpPr>
                  <a:spLocks/>
                </p:cNvSpPr>
                <p:nvPr/>
              </p:nvSpPr>
              <p:spPr bwMode="auto">
                <a:xfrm>
                  <a:off x="3194" y="1565"/>
                  <a:ext cx="36" cy="30"/>
                </a:xfrm>
                <a:custGeom>
                  <a:avLst/>
                  <a:gdLst>
                    <a:gd name="T0" fmla="*/ 36 w 36"/>
                    <a:gd name="T1" fmla="*/ 12 h 30"/>
                    <a:gd name="T2" fmla="*/ 36 w 36"/>
                    <a:gd name="T3" fmla="*/ 6 h 30"/>
                    <a:gd name="T4" fmla="*/ 30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18 h 30"/>
                    <a:gd name="T20" fmla="*/ 12 w 36"/>
                    <a:gd name="T21" fmla="*/ 24 h 30"/>
                    <a:gd name="T22" fmla="*/ 18 w 36"/>
                    <a:gd name="T23" fmla="*/ 30 h 30"/>
                    <a:gd name="T24" fmla="*/ 18 w 36"/>
                    <a:gd name="T25" fmla="*/ 30 h 30"/>
                    <a:gd name="T26" fmla="*/ 30 w 36"/>
                    <a:gd name="T27" fmla="*/ 24 h 30"/>
                    <a:gd name="T28" fmla="*/ 36 w 36"/>
                    <a:gd name="T29" fmla="*/ 18 h 30"/>
                    <a:gd name="T30" fmla="*/ 36 w 36"/>
                    <a:gd name="T31" fmla="*/ 12 h 30"/>
                    <a:gd name="T32" fmla="*/ 36 w 36"/>
                    <a:gd name="T33" fmla="*/ 12 h 30"/>
                    <a:gd name="T34" fmla="*/ 36 w 36"/>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a:moveTo>
                        <a:pt x="36" y="12"/>
                      </a:moveTo>
                      <a:lnTo>
                        <a:pt x="36" y="6"/>
                      </a:lnTo>
                      <a:lnTo>
                        <a:pt x="30" y="6"/>
                      </a:lnTo>
                      <a:lnTo>
                        <a:pt x="18" y="0"/>
                      </a:lnTo>
                      <a:lnTo>
                        <a:pt x="12" y="6"/>
                      </a:lnTo>
                      <a:lnTo>
                        <a:pt x="6" y="6"/>
                      </a:lnTo>
                      <a:lnTo>
                        <a:pt x="0" y="12"/>
                      </a:lnTo>
                      <a:lnTo>
                        <a:pt x="6" y="18"/>
                      </a:lnTo>
                      <a:lnTo>
                        <a:pt x="12" y="24"/>
                      </a:lnTo>
                      <a:lnTo>
                        <a:pt x="18" y="30"/>
                      </a:lnTo>
                      <a:lnTo>
                        <a:pt x="30" y="24"/>
                      </a:lnTo>
                      <a:lnTo>
                        <a:pt x="36" y="18"/>
                      </a:lnTo>
                      <a:lnTo>
                        <a:pt x="36" y="12"/>
                      </a:lnTo>
                    </a:path>
                  </a:pathLst>
                </a:custGeom>
                <a:noFill/>
                <a:ln w="9525">
                  <a:solidFill>
                    <a:srgbClr val="000000"/>
                  </a:solidFill>
                  <a:round/>
                  <a:headEnd/>
                  <a:tailEnd/>
                </a:ln>
              </p:spPr>
              <p:txBody>
                <a:bodyPr tIns="91440" bIns="91440"/>
                <a:lstStyle/>
                <a:p>
                  <a:endParaRPr lang="en-US"/>
                </a:p>
              </p:txBody>
            </p:sp>
            <p:sp>
              <p:nvSpPr>
                <p:cNvPr id="12430" name="Freeform 1480"/>
                <p:cNvSpPr>
                  <a:spLocks/>
                </p:cNvSpPr>
                <p:nvPr/>
              </p:nvSpPr>
              <p:spPr bwMode="auto">
                <a:xfrm>
                  <a:off x="3218" y="1547"/>
                  <a:ext cx="36" cy="30"/>
                </a:xfrm>
                <a:custGeom>
                  <a:avLst/>
                  <a:gdLst>
                    <a:gd name="T0" fmla="*/ 36 w 36"/>
                    <a:gd name="T1" fmla="*/ 12 h 30"/>
                    <a:gd name="T2" fmla="*/ 30 w 36"/>
                    <a:gd name="T3" fmla="*/ 6 h 30"/>
                    <a:gd name="T4" fmla="*/ 24 w 36"/>
                    <a:gd name="T5" fmla="*/ 6 h 30"/>
                    <a:gd name="T6" fmla="*/ 18 w 36"/>
                    <a:gd name="T7" fmla="*/ 0 h 30"/>
                    <a:gd name="T8" fmla="*/ 18 w 36"/>
                    <a:gd name="T9" fmla="*/ 0 h 30"/>
                    <a:gd name="T10" fmla="*/ 6 w 36"/>
                    <a:gd name="T11" fmla="*/ 6 h 30"/>
                    <a:gd name="T12" fmla="*/ 0 w 36"/>
                    <a:gd name="T13" fmla="*/ 6 h 30"/>
                    <a:gd name="T14" fmla="*/ 0 w 36"/>
                    <a:gd name="T15" fmla="*/ 12 h 30"/>
                    <a:gd name="T16" fmla="*/ 0 w 36"/>
                    <a:gd name="T17" fmla="*/ 12 h 30"/>
                    <a:gd name="T18" fmla="*/ 0 w 36"/>
                    <a:gd name="T19" fmla="*/ 18 h 30"/>
                    <a:gd name="T20" fmla="*/ 6 w 36"/>
                    <a:gd name="T21" fmla="*/ 24 h 30"/>
                    <a:gd name="T22" fmla="*/ 18 w 36"/>
                    <a:gd name="T23" fmla="*/ 30 h 30"/>
                    <a:gd name="T24" fmla="*/ 18 w 36"/>
                    <a:gd name="T25" fmla="*/ 30 h 30"/>
                    <a:gd name="T26" fmla="*/ 24 w 36"/>
                    <a:gd name="T27" fmla="*/ 24 h 30"/>
                    <a:gd name="T28" fmla="*/ 30 w 36"/>
                    <a:gd name="T29" fmla="*/ 18 h 30"/>
                    <a:gd name="T30" fmla="*/ 36 w 36"/>
                    <a:gd name="T31" fmla="*/ 12 h 30"/>
                    <a:gd name="T32" fmla="*/ 36 w 36"/>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12"/>
                      </a:moveTo>
                      <a:lnTo>
                        <a:pt x="30" y="6"/>
                      </a:lnTo>
                      <a:lnTo>
                        <a:pt x="24" y="6"/>
                      </a:lnTo>
                      <a:lnTo>
                        <a:pt x="18" y="0"/>
                      </a:lnTo>
                      <a:lnTo>
                        <a:pt x="6" y="6"/>
                      </a:lnTo>
                      <a:lnTo>
                        <a:pt x="0" y="6"/>
                      </a:lnTo>
                      <a:lnTo>
                        <a:pt x="0" y="12"/>
                      </a:lnTo>
                      <a:lnTo>
                        <a:pt x="0" y="18"/>
                      </a:lnTo>
                      <a:lnTo>
                        <a:pt x="6" y="24"/>
                      </a:lnTo>
                      <a:lnTo>
                        <a:pt x="18" y="30"/>
                      </a:lnTo>
                      <a:lnTo>
                        <a:pt x="24" y="24"/>
                      </a:lnTo>
                      <a:lnTo>
                        <a:pt x="30" y="18"/>
                      </a:lnTo>
                      <a:lnTo>
                        <a:pt x="36" y="12"/>
                      </a:lnTo>
                      <a:close/>
                    </a:path>
                  </a:pathLst>
                </a:custGeom>
                <a:solidFill>
                  <a:srgbClr val="FFFF4B"/>
                </a:solidFill>
                <a:ln w="9525">
                  <a:noFill/>
                  <a:round/>
                  <a:headEnd/>
                  <a:tailEnd/>
                </a:ln>
              </p:spPr>
              <p:txBody>
                <a:bodyPr tIns="91440" bIns="91440"/>
                <a:lstStyle/>
                <a:p>
                  <a:endParaRPr lang="en-US"/>
                </a:p>
              </p:txBody>
            </p:sp>
            <p:sp>
              <p:nvSpPr>
                <p:cNvPr id="12431" name="Freeform 1481"/>
                <p:cNvSpPr>
                  <a:spLocks/>
                </p:cNvSpPr>
                <p:nvPr/>
              </p:nvSpPr>
              <p:spPr bwMode="auto">
                <a:xfrm>
                  <a:off x="3218" y="1547"/>
                  <a:ext cx="36" cy="30"/>
                </a:xfrm>
                <a:custGeom>
                  <a:avLst/>
                  <a:gdLst>
                    <a:gd name="T0" fmla="*/ 36 w 36"/>
                    <a:gd name="T1" fmla="*/ 12 h 30"/>
                    <a:gd name="T2" fmla="*/ 30 w 36"/>
                    <a:gd name="T3" fmla="*/ 6 h 30"/>
                    <a:gd name="T4" fmla="*/ 24 w 36"/>
                    <a:gd name="T5" fmla="*/ 6 h 30"/>
                    <a:gd name="T6" fmla="*/ 18 w 36"/>
                    <a:gd name="T7" fmla="*/ 0 h 30"/>
                    <a:gd name="T8" fmla="*/ 18 w 36"/>
                    <a:gd name="T9" fmla="*/ 0 h 30"/>
                    <a:gd name="T10" fmla="*/ 6 w 36"/>
                    <a:gd name="T11" fmla="*/ 6 h 30"/>
                    <a:gd name="T12" fmla="*/ 0 w 36"/>
                    <a:gd name="T13" fmla="*/ 6 h 30"/>
                    <a:gd name="T14" fmla="*/ 0 w 36"/>
                    <a:gd name="T15" fmla="*/ 12 h 30"/>
                    <a:gd name="T16" fmla="*/ 0 w 36"/>
                    <a:gd name="T17" fmla="*/ 12 h 30"/>
                    <a:gd name="T18" fmla="*/ 0 w 36"/>
                    <a:gd name="T19" fmla="*/ 18 h 30"/>
                    <a:gd name="T20" fmla="*/ 6 w 36"/>
                    <a:gd name="T21" fmla="*/ 24 h 30"/>
                    <a:gd name="T22" fmla="*/ 18 w 36"/>
                    <a:gd name="T23" fmla="*/ 30 h 30"/>
                    <a:gd name="T24" fmla="*/ 18 w 36"/>
                    <a:gd name="T25" fmla="*/ 30 h 30"/>
                    <a:gd name="T26" fmla="*/ 24 w 36"/>
                    <a:gd name="T27" fmla="*/ 24 h 30"/>
                    <a:gd name="T28" fmla="*/ 30 w 36"/>
                    <a:gd name="T29" fmla="*/ 18 h 30"/>
                    <a:gd name="T30" fmla="*/ 36 w 36"/>
                    <a:gd name="T31" fmla="*/ 12 h 30"/>
                    <a:gd name="T32" fmla="*/ 36 w 36"/>
                    <a:gd name="T33" fmla="*/ 12 h 30"/>
                    <a:gd name="T34" fmla="*/ 36 w 36"/>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a:moveTo>
                        <a:pt x="36" y="12"/>
                      </a:moveTo>
                      <a:lnTo>
                        <a:pt x="30" y="6"/>
                      </a:lnTo>
                      <a:lnTo>
                        <a:pt x="24" y="6"/>
                      </a:lnTo>
                      <a:lnTo>
                        <a:pt x="18" y="0"/>
                      </a:lnTo>
                      <a:lnTo>
                        <a:pt x="6" y="6"/>
                      </a:lnTo>
                      <a:lnTo>
                        <a:pt x="0" y="6"/>
                      </a:lnTo>
                      <a:lnTo>
                        <a:pt x="0" y="12"/>
                      </a:lnTo>
                      <a:lnTo>
                        <a:pt x="0" y="18"/>
                      </a:lnTo>
                      <a:lnTo>
                        <a:pt x="6" y="24"/>
                      </a:lnTo>
                      <a:lnTo>
                        <a:pt x="18" y="30"/>
                      </a:lnTo>
                      <a:lnTo>
                        <a:pt x="24" y="24"/>
                      </a:lnTo>
                      <a:lnTo>
                        <a:pt x="30" y="18"/>
                      </a:lnTo>
                      <a:lnTo>
                        <a:pt x="36" y="12"/>
                      </a:lnTo>
                    </a:path>
                  </a:pathLst>
                </a:custGeom>
                <a:noFill/>
                <a:ln w="9525">
                  <a:solidFill>
                    <a:srgbClr val="000000"/>
                  </a:solidFill>
                  <a:round/>
                  <a:headEnd/>
                  <a:tailEnd/>
                </a:ln>
              </p:spPr>
              <p:txBody>
                <a:bodyPr tIns="91440" bIns="91440"/>
                <a:lstStyle/>
                <a:p>
                  <a:endParaRPr lang="en-US"/>
                </a:p>
              </p:txBody>
            </p:sp>
            <p:sp>
              <p:nvSpPr>
                <p:cNvPr id="12432" name="Freeform 1482"/>
                <p:cNvSpPr>
                  <a:spLocks/>
                </p:cNvSpPr>
                <p:nvPr/>
              </p:nvSpPr>
              <p:spPr bwMode="auto">
                <a:xfrm>
                  <a:off x="3242" y="1535"/>
                  <a:ext cx="36" cy="30"/>
                </a:xfrm>
                <a:custGeom>
                  <a:avLst/>
                  <a:gdLst>
                    <a:gd name="T0" fmla="*/ 36 w 36"/>
                    <a:gd name="T1" fmla="*/ 12 h 30"/>
                    <a:gd name="T2" fmla="*/ 36 w 36"/>
                    <a:gd name="T3" fmla="*/ 6 h 30"/>
                    <a:gd name="T4" fmla="*/ 24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24 h 30"/>
                    <a:gd name="T20" fmla="*/ 12 w 36"/>
                    <a:gd name="T21" fmla="*/ 24 h 30"/>
                    <a:gd name="T22" fmla="*/ 18 w 36"/>
                    <a:gd name="T23" fmla="*/ 30 h 30"/>
                    <a:gd name="T24" fmla="*/ 18 w 36"/>
                    <a:gd name="T25" fmla="*/ 30 h 30"/>
                    <a:gd name="T26" fmla="*/ 24 w 36"/>
                    <a:gd name="T27" fmla="*/ 24 h 30"/>
                    <a:gd name="T28" fmla="*/ 36 w 36"/>
                    <a:gd name="T29" fmla="*/ 24 h 30"/>
                    <a:gd name="T30" fmla="*/ 36 w 36"/>
                    <a:gd name="T31" fmla="*/ 12 h 30"/>
                    <a:gd name="T32" fmla="*/ 36 w 36"/>
                    <a:gd name="T33" fmla="*/ 12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30"/>
                    <a:gd name="T53" fmla="*/ 36 w 36"/>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30">
                      <a:moveTo>
                        <a:pt x="36" y="12"/>
                      </a:moveTo>
                      <a:lnTo>
                        <a:pt x="36" y="6"/>
                      </a:lnTo>
                      <a:lnTo>
                        <a:pt x="24" y="6"/>
                      </a:lnTo>
                      <a:lnTo>
                        <a:pt x="18" y="0"/>
                      </a:lnTo>
                      <a:lnTo>
                        <a:pt x="12" y="6"/>
                      </a:lnTo>
                      <a:lnTo>
                        <a:pt x="6" y="6"/>
                      </a:lnTo>
                      <a:lnTo>
                        <a:pt x="0" y="12"/>
                      </a:lnTo>
                      <a:lnTo>
                        <a:pt x="6" y="24"/>
                      </a:lnTo>
                      <a:lnTo>
                        <a:pt x="12" y="24"/>
                      </a:lnTo>
                      <a:lnTo>
                        <a:pt x="18" y="30"/>
                      </a:lnTo>
                      <a:lnTo>
                        <a:pt x="24" y="24"/>
                      </a:lnTo>
                      <a:lnTo>
                        <a:pt x="36" y="24"/>
                      </a:lnTo>
                      <a:lnTo>
                        <a:pt x="36" y="12"/>
                      </a:lnTo>
                      <a:close/>
                    </a:path>
                  </a:pathLst>
                </a:custGeom>
                <a:solidFill>
                  <a:srgbClr val="FFFF4B"/>
                </a:solidFill>
                <a:ln w="9525">
                  <a:noFill/>
                  <a:round/>
                  <a:headEnd/>
                  <a:tailEnd/>
                </a:ln>
              </p:spPr>
              <p:txBody>
                <a:bodyPr tIns="91440" bIns="91440"/>
                <a:lstStyle/>
                <a:p>
                  <a:endParaRPr lang="en-US"/>
                </a:p>
              </p:txBody>
            </p:sp>
            <p:sp>
              <p:nvSpPr>
                <p:cNvPr id="12433" name="Freeform 1483"/>
                <p:cNvSpPr>
                  <a:spLocks/>
                </p:cNvSpPr>
                <p:nvPr/>
              </p:nvSpPr>
              <p:spPr bwMode="auto">
                <a:xfrm>
                  <a:off x="3242" y="1535"/>
                  <a:ext cx="36" cy="30"/>
                </a:xfrm>
                <a:custGeom>
                  <a:avLst/>
                  <a:gdLst>
                    <a:gd name="T0" fmla="*/ 36 w 36"/>
                    <a:gd name="T1" fmla="*/ 12 h 30"/>
                    <a:gd name="T2" fmla="*/ 36 w 36"/>
                    <a:gd name="T3" fmla="*/ 6 h 30"/>
                    <a:gd name="T4" fmla="*/ 24 w 36"/>
                    <a:gd name="T5" fmla="*/ 6 h 30"/>
                    <a:gd name="T6" fmla="*/ 18 w 36"/>
                    <a:gd name="T7" fmla="*/ 0 h 30"/>
                    <a:gd name="T8" fmla="*/ 18 w 36"/>
                    <a:gd name="T9" fmla="*/ 0 h 30"/>
                    <a:gd name="T10" fmla="*/ 12 w 36"/>
                    <a:gd name="T11" fmla="*/ 6 h 30"/>
                    <a:gd name="T12" fmla="*/ 6 w 36"/>
                    <a:gd name="T13" fmla="*/ 6 h 30"/>
                    <a:gd name="T14" fmla="*/ 0 w 36"/>
                    <a:gd name="T15" fmla="*/ 12 h 30"/>
                    <a:gd name="T16" fmla="*/ 0 w 36"/>
                    <a:gd name="T17" fmla="*/ 12 h 30"/>
                    <a:gd name="T18" fmla="*/ 6 w 36"/>
                    <a:gd name="T19" fmla="*/ 24 h 30"/>
                    <a:gd name="T20" fmla="*/ 12 w 36"/>
                    <a:gd name="T21" fmla="*/ 24 h 30"/>
                    <a:gd name="T22" fmla="*/ 18 w 36"/>
                    <a:gd name="T23" fmla="*/ 30 h 30"/>
                    <a:gd name="T24" fmla="*/ 18 w 36"/>
                    <a:gd name="T25" fmla="*/ 30 h 30"/>
                    <a:gd name="T26" fmla="*/ 24 w 36"/>
                    <a:gd name="T27" fmla="*/ 24 h 30"/>
                    <a:gd name="T28" fmla="*/ 36 w 36"/>
                    <a:gd name="T29" fmla="*/ 24 h 30"/>
                    <a:gd name="T30" fmla="*/ 36 w 36"/>
                    <a:gd name="T31" fmla="*/ 12 h 30"/>
                    <a:gd name="T32" fmla="*/ 36 w 36"/>
                    <a:gd name="T33" fmla="*/ 12 h 30"/>
                    <a:gd name="T34" fmla="*/ 36 w 36"/>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30"/>
                    <a:gd name="T56" fmla="*/ 36 w 36"/>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30">
                      <a:moveTo>
                        <a:pt x="36" y="12"/>
                      </a:moveTo>
                      <a:lnTo>
                        <a:pt x="36" y="6"/>
                      </a:lnTo>
                      <a:lnTo>
                        <a:pt x="24" y="6"/>
                      </a:lnTo>
                      <a:lnTo>
                        <a:pt x="18" y="0"/>
                      </a:lnTo>
                      <a:lnTo>
                        <a:pt x="12" y="6"/>
                      </a:lnTo>
                      <a:lnTo>
                        <a:pt x="6" y="6"/>
                      </a:lnTo>
                      <a:lnTo>
                        <a:pt x="0" y="12"/>
                      </a:lnTo>
                      <a:lnTo>
                        <a:pt x="6" y="24"/>
                      </a:lnTo>
                      <a:lnTo>
                        <a:pt x="12" y="24"/>
                      </a:lnTo>
                      <a:lnTo>
                        <a:pt x="18" y="30"/>
                      </a:lnTo>
                      <a:lnTo>
                        <a:pt x="24" y="24"/>
                      </a:lnTo>
                      <a:lnTo>
                        <a:pt x="36" y="24"/>
                      </a:lnTo>
                      <a:lnTo>
                        <a:pt x="36" y="12"/>
                      </a:lnTo>
                    </a:path>
                  </a:pathLst>
                </a:custGeom>
                <a:noFill/>
                <a:ln w="9525">
                  <a:solidFill>
                    <a:srgbClr val="000000"/>
                  </a:solidFill>
                  <a:round/>
                  <a:headEnd/>
                  <a:tailEnd/>
                </a:ln>
              </p:spPr>
              <p:txBody>
                <a:bodyPr tIns="91440" bIns="91440"/>
                <a:lstStyle/>
                <a:p>
                  <a:endParaRPr lang="en-US"/>
                </a:p>
              </p:txBody>
            </p:sp>
            <p:sp>
              <p:nvSpPr>
                <p:cNvPr id="12434" name="Freeform 1484"/>
                <p:cNvSpPr>
                  <a:spLocks/>
                </p:cNvSpPr>
                <p:nvPr/>
              </p:nvSpPr>
              <p:spPr bwMode="auto">
                <a:xfrm>
                  <a:off x="3266" y="152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close/>
                    </a:path>
                  </a:pathLst>
                </a:custGeom>
                <a:solidFill>
                  <a:srgbClr val="FFFF4B"/>
                </a:solidFill>
                <a:ln w="9525">
                  <a:noFill/>
                  <a:round/>
                  <a:headEnd/>
                  <a:tailEnd/>
                </a:ln>
              </p:spPr>
              <p:txBody>
                <a:bodyPr tIns="91440" bIns="91440"/>
                <a:lstStyle/>
                <a:p>
                  <a:endParaRPr lang="en-US"/>
                </a:p>
              </p:txBody>
            </p:sp>
            <p:sp>
              <p:nvSpPr>
                <p:cNvPr id="12435" name="Freeform 1485"/>
                <p:cNvSpPr>
                  <a:spLocks/>
                </p:cNvSpPr>
                <p:nvPr/>
              </p:nvSpPr>
              <p:spPr bwMode="auto">
                <a:xfrm>
                  <a:off x="3266" y="1523"/>
                  <a:ext cx="36" cy="24"/>
                </a:xfrm>
                <a:custGeom>
                  <a:avLst/>
                  <a:gdLst>
                    <a:gd name="T0" fmla="*/ 36 w 36"/>
                    <a:gd name="T1" fmla="*/ 12 h 24"/>
                    <a:gd name="T2" fmla="*/ 36 w 36"/>
                    <a:gd name="T3" fmla="*/ 6 h 24"/>
                    <a:gd name="T4" fmla="*/ 30 w 36"/>
                    <a:gd name="T5" fmla="*/ 0 h 24"/>
                    <a:gd name="T6" fmla="*/ 18 w 36"/>
                    <a:gd name="T7" fmla="*/ 0 h 24"/>
                    <a:gd name="T8" fmla="*/ 18 w 36"/>
                    <a:gd name="T9" fmla="*/ 0 h 24"/>
                    <a:gd name="T10" fmla="*/ 12 w 36"/>
                    <a:gd name="T11" fmla="*/ 0 h 24"/>
                    <a:gd name="T12" fmla="*/ 6 w 36"/>
                    <a:gd name="T13" fmla="*/ 6 h 24"/>
                    <a:gd name="T14" fmla="*/ 0 w 36"/>
                    <a:gd name="T15" fmla="*/ 12 h 24"/>
                    <a:gd name="T16" fmla="*/ 0 w 36"/>
                    <a:gd name="T17" fmla="*/ 12 h 24"/>
                    <a:gd name="T18" fmla="*/ 6 w 36"/>
                    <a:gd name="T19" fmla="*/ 18 h 24"/>
                    <a:gd name="T20" fmla="*/ 12 w 36"/>
                    <a:gd name="T21" fmla="*/ 24 h 24"/>
                    <a:gd name="T22" fmla="*/ 18 w 36"/>
                    <a:gd name="T23" fmla="*/ 24 h 24"/>
                    <a:gd name="T24" fmla="*/ 18 w 36"/>
                    <a:gd name="T25" fmla="*/ 24 h 24"/>
                    <a:gd name="T26" fmla="*/ 30 w 36"/>
                    <a:gd name="T27" fmla="*/ 24 h 24"/>
                    <a:gd name="T28" fmla="*/ 36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6" y="6"/>
                      </a:lnTo>
                      <a:lnTo>
                        <a:pt x="30" y="0"/>
                      </a:lnTo>
                      <a:lnTo>
                        <a:pt x="18" y="0"/>
                      </a:lnTo>
                      <a:lnTo>
                        <a:pt x="12" y="0"/>
                      </a:lnTo>
                      <a:lnTo>
                        <a:pt x="6" y="6"/>
                      </a:lnTo>
                      <a:lnTo>
                        <a:pt x="0" y="12"/>
                      </a:lnTo>
                      <a:lnTo>
                        <a:pt x="6" y="18"/>
                      </a:lnTo>
                      <a:lnTo>
                        <a:pt x="12" y="24"/>
                      </a:lnTo>
                      <a:lnTo>
                        <a:pt x="18" y="24"/>
                      </a:lnTo>
                      <a:lnTo>
                        <a:pt x="30" y="24"/>
                      </a:lnTo>
                      <a:lnTo>
                        <a:pt x="36" y="18"/>
                      </a:lnTo>
                      <a:lnTo>
                        <a:pt x="36" y="12"/>
                      </a:lnTo>
                    </a:path>
                  </a:pathLst>
                </a:custGeom>
                <a:noFill/>
                <a:ln w="9525">
                  <a:solidFill>
                    <a:srgbClr val="000000"/>
                  </a:solidFill>
                  <a:round/>
                  <a:headEnd/>
                  <a:tailEnd/>
                </a:ln>
              </p:spPr>
              <p:txBody>
                <a:bodyPr tIns="91440" bIns="91440"/>
                <a:lstStyle/>
                <a:p>
                  <a:endParaRPr lang="en-US"/>
                </a:p>
              </p:txBody>
            </p:sp>
            <p:sp>
              <p:nvSpPr>
                <p:cNvPr id="12436" name="Freeform 1486"/>
                <p:cNvSpPr>
                  <a:spLocks/>
                </p:cNvSpPr>
                <p:nvPr/>
              </p:nvSpPr>
              <p:spPr bwMode="auto">
                <a:xfrm>
                  <a:off x="3284" y="149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24"/>
                    <a:gd name="T53" fmla="*/ 36 w 36"/>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close/>
                    </a:path>
                  </a:pathLst>
                </a:custGeom>
                <a:solidFill>
                  <a:srgbClr val="FFFF4B"/>
                </a:solidFill>
                <a:ln w="9525">
                  <a:noFill/>
                  <a:round/>
                  <a:headEnd/>
                  <a:tailEnd/>
                </a:ln>
              </p:spPr>
              <p:txBody>
                <a:bodyPr tIns="91440" bIns="91440"/>
                <a:lstStyle/>
                <a:p>
                  <a:endParaRPr lang="en-US"/>
                </a:p>
              </p:txBody>
            </p:sp>
            <p:sp>
              <p:nvSpPr>
                <p:cNvPr id="12437" name="Freeform 1487"/>
                <p:cNvSpPr>
                  <a:spLocks/>
                </p:cNvSpPr>
                <p:nvPr/>
              </p:nvSpPr>
              <p:spPr bwMode="auto">
                <a:xfrm>
                  <a:off x="3284" y="1499"/>
                  <a:ext cx="36" cy="24"/>
                </a:xfrm>
                <a:custGeom>
                  <a:avLst/>
                  <a:gdLst>
                    <a:gd name="T0" fmla="*/ 36 w 36"/>
                    <a:gd name="T1" fmla="*/ 12 h 24"/>
                    <a:gd name="T2" fmla="*/ 30 w 36"/>
                    <a:gd name="T3" fmla="*/ 6 h 24"/>
                    <a:gd name="T4" fmla="*/ 24 w 36"/>
                    <a:gd name="T5" fmla="*/ 0 h 24"/>
                    <a:gd name="T6" fmla="*/ 18 w 36"/>
                    <a:gd name="T7" fmla="*/ 0 h 24"/>
                    <a:gd name="T8" fmla="*/ 18 w 36"/>
                    <a:gd name="T9" fmla="*/ 0 h 24"/>
                    <a:gd name="T10" fmla="*/ 12 w 36"/>
                    <a:gd name="T11" fmla="*/ 0 h 24"/>
                    <a:gd name="T12" fmla="*/ 0 w 36"/>
                    <a:gd name="T13" fmla="*/ 6 h 24"/>
                    <a:gd name="T14" fmla="*/ 0 w 36"/>
                    <a:gd name="T15" fmla="*/ 12 h 24"/>
                    <a:gd name="T16" fmla="*/ 0 w 36"/>
                    <a:gd name="T17" fmla="*/ 12 h 24"/>
                    <a:gd name="T18" fmla="*/ 0 w 36"/>
                    <a:gd name="T19" fmla="*/ 18 h 24"/>
                    <a:gd name="T20" fmla="*/ 12 w 36"/>
                    <a:gd name="T21" fmla="*/ 24 h 24"/>
                    <a:gd name="T22" fmla="*/ 18 w 36"/>
                    <a:gd name="T23" fmla="*/ 24 h 24"/>
                    <a:gd name="T24" fmla="*/ 18 w 36"/>
                    <a:gd name="T25" fmla="*/ 24 h 24"/>
                    <a:gd name="T26" fmla="*/ 24 w 36"/>
                    <a:gd name="T27" fmla="*/ 24 h 24"/>
                    <a:gd name="T28" fmla="*/ 30 w 36"/>
                    <a:gd name="T29" fmla="*/ 18 h 24"/>
                    <a:gd name="T30" fmla="*/ 36 w 36"/>
                    <a:gd name="T31" fmla="*/ 12 h 24"/>
                    <a:gd name="T32" fmla="*/ 36 w 36"/>
                    <a:gd name="T33" fmla="*/ 12 h 24"/>
                    <a:gd name="T34" fmla="*/ 36 w 36"/>
                    <a:gd name="T35" fmla="*/ 12 h 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
                    <a:gd name="T55" fmla="*/ 0 h 24"/>
                    <a:gd name="T56" fmla="*/ 36 w 36"/>
                    <a:gd name="T57" fmla="*/ 24 h 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 h="24">
                      <a:moveTo>
                        <a:pt x="36" y="12"/>
                      </a:moveTo>
                      <a:lnTo>
                        <a:pt x="30" y="6"/>
                      </a:lnTo>
                      <a:lnTo>
                        <a:pt x="24" y="0"/>
                      </a:lnTo>
                      <a:lnTo>
                        <a:pt x="18" y="0"/>
                      </a:lnTo>
                      <a:lnTo>
                        <a:pt x="12" y="0"/>
                      </a:lnTo>
                      <a:lnTo>
                        <a:pt x="0" y="6"/>
                      </a:lnTo>
                      <a:lnTo>
                        <a:pt x="0" y="12"/>
                      </a:lnTo>
                      <a:lnTo>
                        <a:pt x="0" y="18"/>
                      </a:lnTo>
                      <a:lnTo>
                        <a:pt x="12" y="24"/>
                      </a:lnTo>
                      <a:lnTo>
                        <a:pt x="18" y="24"/>
                      </a:lnTo>
                      <a:lnTo>
                        <a:pt x="24" y="24"/>
                      </a:lnTo>
                      <a:lnTo>
                        <a:pt x="30" y="18"/>
                      </a:lnTo>
                      <a:lnTo>
                        <a:pt x="36" y="12"/>
                      </a:lnTo>
                    </a:path>
                  </a:pathLst>
                </a:custGeom>
                <a:noFill/>
                <a:ln w="9525">
                  <a:solidFill>
                    <a:srgbClr val="000000"/>
                  </a:solidFill>
                  <a:round/>
                  <a:headEnd/>
                  <a:tailEnd/>
                </a:ln>
              </p:spPr>
              <p:txBody>
                <a:bodyPr tIns="91440" bIns="91440"/>
                <a:lstStyle/>
                <a:p>
                  <a:endParaRPr lang="en-US"/>
                </a:p>
              </p:txBody>
            </p:sp>
            <p:sp>
              <p:nvSpPr>
                <p:cNvPr id="12438" name="Freeform 1488"/>
                <p:cNvSpPr>
                  <a:spLocks/>
                </p:cNvSpPr>
                <p:nvPr/>
              </p:nvSpPr>
              <p:spPr bwMode="auto">
                <a:xfrm>
                  <a:off x="2948" y="1607"/>
                  <a:ext cx="12" cy="18"/>
                </a:xfrm>
                <a:custGeom>
                  <a:avLst/>
                  <a:gdLst>
                    <a:gd name="T0" fmla="*/ 12 w 12"/>
                    <a:gd name="T1" fmla="*/ 6 h 18"/>
                    <a:gd name="T2" fmla="*/ 12 w 12"/>
                    <a:gd name="T3" fmla="*/ 6 h 18"/>
                    <a:gd name="T4" fmla="*/ 6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6" y="0"/>
                      </a:lnTo>
                      <a:lnTo>
                        <a:pt x="0" y="0"/>
                      </a:lnTo>
                      <a:lnTo>
                        <a:pt x="0" y="6"/>
                      </a:lnTo>
                      <a:lnTo>
                        <a:pt x="0" y="12"/>
                      </a:lnTo>
                      <a:lnTo>
                        <a:pt x="6" y="18"/>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39" name="Freeform 1489"/>
                <p:cNvSpPr>
                  <a:spLocks/>
                </p:cNvSpPr>
                <p:nvPr/>
              </p:nvSpPr>
              <p:spPr bwMode="auto">
                <a:xfrm>
                  <a:off x="2948" y="1607"/>
                  <a:ext cx="12" cy="18"/>
                </a:xfrm>
                <a:custGeom>
                  <a:avLst/>
                  <a:gdLst>
                    <a:gd name="T0" fmla="*/ 12 w 12"/>
                    <a:gd name="T1" fmla="*/ 6 h 18"/>
                    <a:gd name="T2" fmla="*/ 12 w 12"/>
                    <a:gd name="T3" fmla="*/ 6 h 18"/>
                    <a:gd name="T4" fmla="*/ 6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6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6" y="0"/>
                      </a:lnTo>
                      <a:lnTo>
                        <a:pt x="0" y="0"/>
                      </a:lnTo>
                      <a:lnTo>
                        <a:pt x="0" y="6"/>
                      </a:lnTo>
                      <a:lnTo>
                        <a:pt x="0" y="12"/>
                      </a:lnTo>
                      <a:lnTo>
                        <a:pt x="6" y="18"/>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40" name="Freeform 1490"/>
                <p:cNvSpPr>
                  <a:spLocks/>
                </p:cNvSpPr>
                <p:nvPr/>
              </p:nvSpPr>
              <p:spPr bwMode="auto">
                <a:xfrm>
                  <a:off x="2960" y="16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41" name="Freeform 1491"/>
                <p:cNvSpPr>
                  <a:spLocks/>
                </p:cNvSpPr>
                <p:nvPr/>
              </p:nvSpPr>
              <p:spPr bwMode="auto">
                <a:xfrm>
                  <a:off x="2960" y="161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42" name="Freeform 1492"/>
                <p:cNvSpPr>
                  <a:spLocks/>
                </p:cNvSpPr>
                <p:nvPr/>
              </p:nvSpPr>
              <p:spPr bwMode="auto">
                <a:xfrm>
                  <a:off x="2978" y="161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6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12" y="0"/>
                      </a:lnTo>
                      <a:lnTo>
                        <a:pt x="6" y="0"/>
                      </a:lnTo>
                      <a:lnTo>
                        <a:pt x="0" y="6"/>
                      </a:lnTo>
                      <a:lnTo>
                        <a:pt x="0" y="12"/>
                      </a:lnTo>
                      <a:lnTo>
                        <a:pt x="6" y="12"/>
                      </a:lnTo>
                      <a:lnTo>
                        <a:pt x="6" y="18"/>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43" name="Freeform 1493"/>
                <p:cNvSpPr>
                  <a:spLocks/>
                </p:cNvSpPr>
                <p:nvPr/>
              </p:nvSpPr>
              <p:spPr bwMode="auto">
                <a:xfrm>
                  <a:off x="2978" y="161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6 w 12"/>
                    <a:gd name="T11" fmla="*/ 0 h 18"/>
                    <a:gd name="T12" fmla="*/ 0 w 12"/>
                    <a:gd name="T13" fmla="*/ 6 h 18"/>
                    <a:gd name="T14" fmla="*/ 0 w 12"/>
                    <a:gd name="T15" fmla="*/ 6 h 18"/>
                    <a:gd name="T16" fmla="*/ 0 w 12"/>
                    <a:gd name="T17" fmla="*/ 6 h 18"/>
                    <a:gd name="T18" fmla="*/ 0 w 12"/>
                    <a:gd name="T19" fmla="*/ 12 h 18"/>
                    <a:gd name="T20" fmla="*/ 6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12" y="0"/>
                      </a:lnTo>
                      <a:lnTo>
                        <a:pt x="6" y="0"/>
                      </a:lnTo>
                      <a:lnTo>
                        <a:pt x="0" y="6"/>
                      </a:lnTo>
                      <a:lnTo>
                        <a:pt x="0" y="12"/>
                      </a:lnTo>
                      <a:lnTo>
                        <a:pt x="6" y="12"/>
                      </a:lnTo>
                      <a:lnTo>
                        <a:pt x="6" y="18"/>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44" name="Freeform 1494"/>
                <p:cNvSpPr>
                  <a:spLocks/>
                </p:cNvSpPr>
                <p:nvPr/>
              </p:nvSpPr>
              <p:spPr bwMode="auto">
                <a:xfrm>
                  <a:off x="2996" y="162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45" name="Freeform 1495"/>
                <p:cNvSpPr>
                  <a:spLocks/>
                </p:cNvSpPr>
                <p:nvPr/>
              </p:nvSpPr>
              <p:spPr bwMode="auto">
                <a:xfrm>
                  <a:off x="2996" y="162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46" name="Freeform 1496"/>
                <p:cNvSpPr>
                  <a:spLocks/>
                </p:cNvSpPr>
                <p:nvPr/>
              </p:nvSpPr>
              <p:spPr bwMode="auto">
                <a:xfrm>
                  <a:off x="3008" y="1631"/>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6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6"/>
                      </a:lnTo>
                      <a:lnTo>
                        <a:pt x="6" y="6"/>
                      </a:lnTo>
                      <a:lnTo>
                        <a:pt x="6" y="12"/>
                      </a:lnTo>
                      <a:lnTo>
                        <a:pt x="12" y="12"/>
                      </a:lnTo>
                      <a:lnTo>
                        <a:pt x="18" y="6"/>
                      </a:lnTo>
                      <a:close/>
                    </a:path>
                  </a:pathLst>
                </a:custGeom>
                <a:solidFill>
                  <a:srgbClr val="FFFFFF"/>
                </a:solidFill>
                <a:ln w="9525">
                  <a:noFill/>
                  <a:round/>
                  <a:headEnd/>
                  <a:tailEnd/>
                </a:ln>
              </p:spPr>
              <p:txBody>
                <a:bodyPr tIns="91440" bIns="91440"/>
                <a:lstStyle/>
                <a:p>
                  <a:endParaRPr lang="en-US"/>
                </a:p>
              </p:txBody>
            </p:sp>
            <p:sp>
              <p:nvSpPr>
                <p:cNvPr id="12447" name="Freeform 1497"/>
                <p:cNvSpPr>
                  <a:spLocks/>
                </p:cNvSpPr>
                <p:nvPr/>
              </p:nvSpPr>
              <p:spPr bwMode="auto">
                <a:xfrm>
                  <a:off x="3008" y="1631"/>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6 w 18"/>
                    <a:gd name="T13" fmla="*/ 0 h 12"/>
                    <a:gd name="T14" fmla="*/ 0 w 18"/>
                    <a:gd name="T15" fmla="*/ 6 h 12"/>
                    <a:gd name="T16" fmla="*/ 0 w 18"/>
                    <a:gd name="T17" fmla="*/ 6 h 12"/>
                    <a:gd name="T18" fmla="*/ 6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6"/>
                      </a:lnTo>
                      <a:lnTo>
                        <a:pt x="6" y="6"/>
                      </a:lnTo>
                      <a:lnTo>
                        <a:pt x="6" y="12"/>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2448" name="Freeform 1498"/>
                <p:cNvSpPr>
                  <a:spLocks/>
                </p:cNvSpPr>
                <p:nvPr/>
              </p:nvSpPr>
              <p:spPr bwMode="auto">
                <a:xfrm>
                  <a:off x="3026" y="16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49" name="Freeform 1499"/>
                <p:cNvSpPr>
                  <a:spLocks/>
                </p:cNvSpPr>
                <p:nvPr/>
              </p:nvSpPr>
              <p:spPr bwMode="auto">
                <a:xfrm>
                  <a:off x="3026" y="1631"/>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50" name="Freeform 1500"/>
                <p:cNvSpPr>
                  <a:spLocks/>
                </p:cNvSpPr>
                <p:nvPr/>
              </p:nvSpPr>
              <p:spPr bwMode="auto">
                <a:xfrm>
                  <a:off x="3038" y="163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2"/>
                      </a:lnTo>
                      <a:lnTo>
                        <a:pt x="12" y="18"/>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451" name="Freeform 1501"/>
                <p:cNvSpPr>
                  <a:spLocks/>
                </p:cNvSpPr>
                <p:nvPr/>
              </p:nvSpPr>
              <p:spPr bwMode="auto">
                <a:xfrm>
                  <a:off x="3038" y="1637"/>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2"/>
                      </a:lnTo>
                      <a:lnTo>
                        <a:pt x="12"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452" name="Freeform 1502"/>
                <p:cNvSpPr>
                  <a:spLocks/>
                </p:cNvSpPr>
                <p:nvPr/>
              </p:nvSpPr>
              <p:spPr bwMode="auto">
                <a:xfrm>
                  <a:off x="3056" y="164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53" name="Freeform 1503"/>
                <p:cNvSpPr>
                  <a:spLocks/>
                </p:cNvSpPr>
                <p:nvPr/>
              </p:nvSpPr>
              <p:spPr bwMode="auto">
                <a:xfrm>
                  <a:off x="3056" y="1649"/>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54" name="Freeform 1504"/>
                <p:cNvSpPr>
                  <a:spLocks/>
                </p:cNvSpPr>
                <p:nvPr/>
              </p:nvSpPr>
              <p:spPr bwMode="auto">
                <a:xfrm>
                  <a:off x="3068" y="165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2" y="6"/>
                      </a:lnTo>
                      <a:lnTo>
                        <a:pt x="12" y="0"/>
                      </a:lnTo>
                      <a:lnTo>
                        <a:pt x="6" y="0"/>
                      </a:lnTo>
                      <a:lnTo>
                        <a:pt x="0" y="6"/>
                      </a:lnTo>
                      <a:lnTo>
                        <a:pt x="0" y="12"/>
                      </a:lnTo>
                      <a:lnTo>
                        <a:pt x="6" y="12"/>
                      </a:lnTo>
                      <a:lnTo>
                        <a:pt x="6" y="18"/>
                      </a:lnTo>
                      <a:lnTo>
                        <a:pt x="12" y="12"/>
                      </a:lnTo>
                      <a:lnTo>
                        <a:pt x="18" y="6"/>
                      </a:lnTo>
                      <a:close/>
                    </a:path>
                  </a:pathLst>
                </a:custGeom>
                <a:solidFill>
                  <a:srgbClr val="FFFFFF"/>
                </a:solidFill>
                <a:ln w="9525">
                  <a:noFill/>
                  <a:round/>
                  <a:headEnd/>
                  <a:tailEnd/>
                </a:ln>
              </p:spPr>
              <p:txBody>
                <a:bodyPr tIns="91440" bIns="91440"/>
                <a:lstStyle/>
                <a:p>
                  <a:endParaRPr lang="en-US"/>
                </a:p>
              </p:txBody>
            </p:sp>
            <p:sp>
              <p:nvSpPr>
                <p:cNvPr id="12455" name="Freeform 1505"/>
                <p:cNvSpPr>
                  <a:spLocks/>
                </p:cNvSpPr>
                <p:nvPr/>
              </p:nvSpPr>
              <p:spPr bwMode="auto">
                <a:xfrm>
                  <a:off x="3068" y="1655"/>
                  <a:ext cx="18" cy="18"/>
                </a:xfrm>
                <a:custGeom>
                  <a:avLst/>
                  <a:gdLst>
                    <a:gd name="T0" fmla="*/ 18 w 18"/>
                    <a:gd name="T1" fmla="*/ 6 h 18"/>
                    <a:gd name="T2" fmla="*/ 12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2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2" y="6"/>
                      </a:lnTo>
                      <a:lnTo>
                        <a:pt x="12" y="0"/>
                      </a:lnTo>
                      <a:lnTo>
                        <a:pt x="6" y="0"/>
                      </a:lnTo>
                      <a:lnTo>
                        <a:pt x="0" y="6"/>
                      </a:lnTo>
                      <a:lnTo>
                        <a:pt x="0" y="12"/>
                      </a:lnTo>
                      <a:lnTo>
                        <a:pt x="6" y="12"/>
                      </a:lnTo>
                      <a:lnTo>
                        <a:pt x="6" y="18"/>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2456" name="Freeform 1506"/>
                <p:cNvSpPr>
                  <a:spLocks/>
                </p:cNvSpPr>
                <p:nvPr/>
              </p:nvSpPr>
              <p:spPr bwMode="auto">
                <a:xfrm>
                  <a:off x="3086" y="1661"/>
                  <a:ext cx="12" cy="12"/>
                </a:xfrm>
                <a:custGeom>
                  <a:avLst/>
                  <a:gdLst>
                    <a:gd name="T0" fmla="*/ 12 w 12"/>
                    <a:gd name="T1" fmla="*/ 6 h 12"/>
                    <a:gd name="T2" fmla="*/ 12 w 12"/>
                    <a:gd name="T3" fmla="*/ 6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57" name="Freeform 1507"/>
                <p:cNvSpPr>
                  <a:spLocks/>
                </p:cNvSpPr>
                <p:nvPr/>
              </p:nvSpPr>
              <p:spPr bwMode="auto">
                <a:xfrm>
                  <a:off x="3086" y="1661"/>
                  <a:ext cx="12" cy="12"/>
                </a:xfrm>
                <a:custGeom>
                  <a:avLst/>
                  <a:gdLst>
                    <a:gd name="T0" fmla="*/ 12 w 12"/>
                    <a:gd name="T1" fmla="*/ 6 h 12"/>
                    <a:gd name="T2" fmla="*/ 12 w 12"/>
                    <a:gd name="T3" fmla="*/ 6 h 12"/>
                    <a:gd name="T4" fmla="*/ 6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58" name="Freeform 1508"/>
                <p:cNvSpPr>
                  <a:spLocks/>
                </p:cNvSpPr>
                <p:nvPr/>
              </p:nvSpPr>
              <p:spPr bwMode="auto">
                <a:xfrm>
                  <a:off x="3152" y="1733"/>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459" name="Freeform 1509"/>
                <p:cNvSpPr>
                  <a:spLocks/>
                </p:cNvSpPr>
                <p:nvPr/>
              </p:nvSpPr>
              <p:spPr bwMode="auto">
                <a:xfrm>
                  <a:off x="3152" y="1733"/>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0" y="12"/>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460" name="Freeform 1510"/>
                <p:cNvSpPr>
                  <a:spLocks/>
                </p:cNvSpPr>
                <p:nvPr/>
              </p:nvSpPr>
              <p:spPr bwMode="auto">
                <a:xfrm>
                  <a:off x="3146" y="172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61" name="Freeform 1511"/>
                <p:cNvSpPr>
                  <a:spLocks/>
                </p:cNvSpPr>
                <p:nvPr/>
              </p:nvSpPr>
              <p:spPr bwMode="auto">
                <a:xfrm>
                  <a:off x="3146" y="1721"/>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62" name="Freeform 1512"/>
                <p:cNvSpPr>
                  <a:spLocks/>
                </p:cNvSpPr>
                <p:nvPr/>
              </p:nvSpPr>
              <p:spPr bwMode="auto">
                <a:xfrm>
                  <a:off x="3164" y="174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63" name="Freeform 1513"/>
                <p:cNvSpPr>
                  <a:spLocks/>
                </p:cNvSpPr>
                <p:nvPr/>
              </p:nvSpPr>
              <p:spPr bwMode="auto">
                <a:xfrm>
                  <a:off x="3164" y="1745"/>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64" name="Freeform 1514"/>
                <p:cNvSpPr>
                  <a:spLocks/>
                </p:cNvSpPr>
                <p:nvPr/>
              </p:nvSpPr>
              <p:spPr bwMode="auto">
                <a:xfrm>
                  <a:off x="3170" y="175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65" name="Freeform 1515"/>
                <p:cNvSpPr>
                  <a:spLocks/>
                </p:cNvSpPr>
                <p:nvPr/>
              </p:nvSpPr>
              <p:spPr bwMode="auto">
                <a:xfrm>
                  <a:off x="3170" y="175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66" name="Freeform 1516"/>
                <p:cNvSpPr>
                  <a:spLocks/>
                </p:cNvSpPr>
                <p:nvPr/>
              </p:nvSpPr>
              <p:spPr bwMode="auto">
                <a:xfrm>
                  <a:off x="3176" y="176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6" y="12"/>
                      </a:lnTo>
                      <a:lnTo>
                        <a:pt x="12" y="12"/>
                      </a:lnTo>
                      <a:lnTo>
                        <a:pt x="12" y="6"/>
                      </a:lnTo>
                      <a:lnTo>
                        <a:pt x="18" y="6"/>
                      </a:lnTo>
                      <a:close/>
                    </a:path>
                  </a:pathLst>
                </a:custGeom>
                <a:solidFill>
                  <a:srgbClr val="FFFFFF"/>
                </a:solidFill>
                <a:ln w="9525">
                  <a:noFill/>
                  <a:round/>
                  <a:headEnd/>
                  <a:tailEnd/>
                </a:ln>
              </p:spPr>
              <p:txBody>
                <a:bodyPr tIns="91440" bIns="91440"/>
                <a:lstStyle/>
                <a:p>
                  <a:endParaRPr lang="en-US"/>
                </a:p>
              </p:txBody>
            </p:sp>
            <p:sp>
              <p:nvSpPr>
                <p:cNvPr id="12467" name="Freeform 1517"/>
                <p:cNvSpPr>
                  <a:spLocks/>
                </p:cNvSpPr>
                <p:nvPr/>
              </p:nvSpPr>
              <p:spPr bwMode="auto">
                <a:xfrm>
                  <a:off x="3176" y="1769"/>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6 w 18"/>
                    <a:gd name="T23" fmla="*/ 12 h 12"/>
                    <a:gd name="T24" fmla="*/ 6 w 18"/>
                    <a:gd name="T25" fmla="*/ 12 h 12"/>
                    <a:gd name="T26" fmla="*/ 12 w 18"/>
                    <a:gd name="T27" fmla="*/ 12 h 12"/>
                    <a:gd name="T28" fmla="*/ 12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6" y="12"/>
                      </a:lnTo>
                      <a:lnTo>
                        <a:pt x="12" y="12"/>
                      </a:lnTo>
                      <a:lnTo>
                        <a:pt x="12" y="6"/>
                      </a:lnTo>
                      <a:lnTo>
                        <a:pt x="18" y="6"/>
                      </a:lnTo>
                    </a:path>
                  </a:pathLst>
                </a:custGeom>
                <a:noFill/>
                <a:ln w="9525">
                  <a:solidFill>
                    <a:srgbClr val="000000"/>
                  </a:solidFill>
                  <a:round/>
                  <a:headEnd/>
                  <a:tailEnd/>
                </a:ln>
              </p:spPr>
              <p:txBody>
                <a:bodyPr tIns="91440" bIns="91440"/>
                <a:lstStyle/>
                <a:p>
                  <a:endParaRPr lang="en-US"/>
                </a:p>
              </p:txBody>
            </p:sp>
            <p:sp>
              <p:nvSpPr>
                <p:cNvPr id="12468" name="Freeform 1518"/>
                <p:cNvSpPr>
                  <a:spLocks/>
                </p:cNvSpPr>
                <p:nvPr/>
              </p:nvSpPr>
              <p:spPr bwMode="auto">
                <a:xfrm>
                  <a:off x="3188" y="1775"/>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69" name="Freeform 1519"/>
                <p:cNvSpPr>
                  <a:spLocks/>
                </p:cNvSpPr>
                <p:nvPr/>
              </p:nvSpPr>
              <p:spPr bwMode="auto">
                <a:xfrm>
                  <a:off x="3188" y="1775"/>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6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70" name="Freeform 1520"/>
                <p:cNvSpPr>
                  <a:spLocks/>
                </p:cNvSpPr>
                <p:nvPr/>
              </p:nvSpPr>
              <p:spPr bwMode="auto">
                <a:xfrm>
                  <a:off x="3194" y="178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0" y="6"/>
                      </a:lnTo>
                      <a:lnTo>
                        <a:pt x="0" y="12"/>
                      </a:lnTo>
                      <a:lnTo>
                        <a:pt x="6" y="12"/>
                      </a:lnTo>
                      <a:lnTo>
                        <a:pt x="6" y="18"/>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471" name="Freeform 1521"/>
                <p:cNvSpPr>
                  <a:spLocks/>
                </p:cNvSpPr>
                <p:nvPr/>
              </p:nvSpPr>
              <p:spPr bwMode="auto">
                <a:xfrm>
                  <a:off x="3194" y="1781"/>
                  <a:ext cx="18" cy="18"/>
                </a:xfrm>
                <a:custGeom>
                  <a:avLst/>
                  <a:gdLst>
                    <a:gd name="T0" fmla="*/ 18 w 18"/>
                    <a:gd name="T1" fmla="*/ 6 h 18"/>
                    <a:gd name="T2" fmla="*/ 18 w 18"/>
                    <a:gd name="T3" fmla="*/ 6 h 18"/>
                    <a:gd name="T4" fmla="*/ 12 w 18"/>
                    <a:gd name="T5" fmla="*/ 0 h 18"/>
                    <a:gd name="T6" fmla="*/ 6 w 18"/>
                    <a:gd name="T7" fmla="*/ 0 h 18"/>
                    <a:gd name="T8" fmla="*/ 6 w 18"/>
                    <a:gd name="T9" fmla="*/ 0 h 18"/>
                    <a:gd name="T10" fmla="*/ 6 w 18"/>
                    <a:gd name="T11" fmla="*/ 0 h 18"/>
                    <a:gd name="T12" fmla="*/ 0 w 18"/>
                    <a:gd name="T13" fmla="*/ 6 h 18"/>
                    <a:gd name="T14" fmla="*/ 0 w 18"/>
                    <a:gd name="T15" fmla="*/ 6 h 18"/>
                    <a:gd name="T16" fmla="*/ 0 w 18"/>
                    <a:gd name="T17" fmla="*/ 6 h 18"/>
                    <a:gd name="T18" fmla="*/ 0 w 18"/>
                    <a:gd name="T19" fmla="*/ 12 h 18"/>
                    <a:gd name="T20" fmla="*/ 6 w 18"/>
                    <a:gd name="T21" fmla="*/ 12 h 18"/>
                    <a:gd name="T22" fmla="*/ 6 w 18"/>
                    <a:gd name="T23" fmla="*/ 18 h 18"/>
                    <a:gd name="T24" fmla="*/ 6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0" y="6"/>
                      </a:lnTo>
                      <a:lnTo>
                        <a:pt x="0" y="12"/>
                      </a:lnTo>
                      <a:lnTo>
                        <a:pt x="6" y="12"/>
                      </a:lnTo>
                      <a:lnTo>
                        <a:pt x="6"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472" name="Freeform 1522"/>
                <p:cNvSpPr>
                  <a:spLocks/>
                </p:cNvSpPr>
                <p:nvPr/>
              </p:nvSpPr>
              <p:spPr bwMode="auto">
                <a:xfrm>
                  <a:off x="3206" y="179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73" name="Freeform 1523"/>
                <p:cNvSpPr>
                  <a:spLocks/>
                </p:cNvSpPr>
                <p:nvPr/>
              </p:nvSpPr>
              <p:spPr bwMode="auto">
                <a:xfrm>
                  <a:off x="3206" y="179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74" name="Freeform 1524"/>
                <p:cNvSpPr>
                  <a:spLocks/>
                </p:cNvSpPr>
                <p:nvPr/>
              </p:nvSpPr>
              <p:spPr bwMode="auto">
                <a:xfrm>
                  <a:off x="3218" y="1799"/>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75" name="Freeform 1525"/>
                <p:cNvSpPr>
                  <a:spLocks/>
                </p:cNvSpPr>
                <p:nvPr/>
              </p:nvSpPr>
              <p:spPr bwMode="auto">
                <a:xfrm>
                  <a:off x="3218" y="1799"/>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76" name="Freeform 1526"/>
                <p:cNvSpPr>
                  <a:spLocks/>
                </p:cNvSpPr>
                <p:nvPr/>
              </p:nvSpPr>
              <p:spPr bwMode="auto">
                <a:xfrm>
                  <a:off x="3230" y="1805"/>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0" y="6"/>
                      </a:lnTo>
                      <a:lnTo>
                        <a:pt x="0" y="12"/>
                      </a:lnTo>
                      <a:lnTo>
                        <a:pt x="6" y="12"/>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477" name="Freeform 1527"/>
                <p:cNvSpPr>
                  <a:spLocks/>
                </p:cNvSpPr>
                <p:nvPr/>
              </p:nvSpPr>
              <p:spPr bwMode="auto">
                <a:xfrm>
                  <a:off x="3230" y="1805"/>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0 w 18"/>
                    <a:gd name="T13" fmla="*/ 6 h 12"/>
                    <a:gd name="T14" fmla="*/ 0 w 18"/>
                    <a:gd name="T15" fmla="*/ 6 h 12"/>
                    <a:gd name="T16" fmla="*/ 0 w 18"/>
                    <a:gd name="T17" fmla="*/ 6 h 12"/>
                    <a:gd name="T18" fmla="*/ 0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0" y="6"/>
                      </a:lnTo>
                      <a:lnTo>
                        <a:pt x="0" y="12"/>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478" name="Freeform 1528"/>
                <p:cNvSpPr>
                  <a:spLocks/>
                </p:cNvSpPr>
                <p:nvPr/>
              </p:nvSpPr>
              <p:spPr bwMode="auto">
                <a:xfrm>
                  <a:off x="3242" y="1817"/>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0"/>
                      </a:lnTo>
                      <a:lnTo>
                        <a:pt x="12" y="0"/>
                      </a:lnTo>
                      <a:lnTo>
                        <a:pt x="6" y="0"/>
                      </a:lnTo>
                      <a:lnTo>
                        <a:pt x="0" y="0"/>
                      </a:lnTo>
                      <a:lnTo>
                        <a:pt x="0" y="6"/>
                      </a:lnTo>
                      <a:lnTo>
                        <a:pt x="6" y="12"/>
                      </a:lnTo>
                      <a:lnTo>
                        <a:pt x="12" y="12"/>
                      </a:lnTo>
                      <a:lnTo>
                        <a:pt x="18" y="6"/>
                      </a:lnTo>
                      <a:close/>
                    </a:path>
                  </a:pathLst>
                </a:custGeom>
                <a:solidFill>
                  <a:srgbClr val="FFFFFF"/>
                </a:solidFill>
                <a:ln w="9525">
                  <a:noFill/>
                  <a:round/>
                  <a:headEnd/>
                  <a:tailEnd/>
                </a:ln>
              </p:spPr>
              <p:txBody>
                <a:bodyPr tIns="91440" bIns="91440"/>
                <a:lstStyle/>
                <a:p>
                  <a:endParaRPr lang="en-US"/>
                </a:p>
              </p:txBody>
            </p:sp>
            <p:sp>
              <p:nvSpPr>
                <p:cNvPr id="12479" name="Freeform 1529"/>
                <p:cNvSpPr>
                  <a:spLocks/>
                </p:cNvSpPr>
                <p:nvPr/>
              </p:nvSpPr>
              <p:spPr bwMode="auto">
                <a:xfrm>
                  <a:off x="3242" y="1817"/>
                  <a:ext cx="18" cy="12"/>
                </a:xfrm>
                <a:custGeom>
                  <a:avLst/>
                  <a:gdLst>
                    <a:gd name="T0" fmla="*/ 18 w 18"/>
                    <a:gd name="T1" fmla="*/ 6 h 12"/>
                    <a:gd name="T2" fmla="*/ 18 w 18"/>
                    <a:gd name="T3" fmla="*/ 0 h 12"/>
                    <a:gd name="T4" fmla="*/ 12 w 18"/>
                    <a:gd name="T5" fmla="*/ 0 h 12"/>
                    <a:gd name="T6" fmla="*/ 12 w 18"/>
                    <a:gd name="T7" fmla="*/ 0 h 12"/>
                    <a:gd name="T8" fmla="*/ 12 w 18"/>
                    <a:gd name="T9" fmla="*/ 0 h 12"/>
                    <a:gd name="T10" fmla="*/ 6 w 18"/>
                    <a:gd name="T11" fmla="*/ 0 h 12"/>
                    <a:gd name="T12" fmla="*/ 0 w 18"/>
                    <a:gd name="T13" fmla="*/ 0 h 12"/>
                    <a:gd name="T14" fmla="*/ 0 w 18"/>
                    <a:gd name="T15" fmla="*/ 6 h 12"/>
                    <a:gd name="T16" fmla="*/ 0 w 18"/>
                    <a:gd name="T17" fmla="*/ 6 h 12"/>
                    <a:gd name="T18" fmla="*/ 0 w 18"/>
                    <a:gd name="T19" fmla="*/ 6 h 12"/>
                    <a:gd name="T20" fmla="*/ 6 w 18"/>
                    <a:gd name="T21" fmla="*/ 12 h 12"/>
                    <a:gd name="T22" fmla="*/ 12 w 18"/>
                    <a:gd name="T23" fmla="*/ 12 h 12"/>
                    <a:gd name="T24" fmla="*/ 12 w 18"/>
                    <a:gd name="T25" fmla="*/ 12 h 12"/>
                    <a:gd name="T26" fmla="*/ 12 w 18"/>
                    <a:gd name="T27" fmla="*/ 12 h 12"/>
                    <a:gd name="T28" fmla="*/ 18 w 18"/>
                    <a:gd name="T29" fmla="*/ 6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0"/>
                      </a:lnTo>
                      <a:lnTo>
                        <a:pt x="12" y="0"/>
                      </a:lnTo>
                      <a:lnTo>
                        <a:pt x="6" y="0"/>
                      </a:lnTo>
                      <a:lnTo>
                        <a:pt x="0" y="0"/>
                      </a:lnTo>
                      <a:lnTo>
                        <a:pt x="0" y="6"/>
                      </a:lnTo>
                      <a:lnTo>
                        <a:pt x="6" y="12"/>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2480" name="Freeform 1530"/>
                <p:cNvSpPr>
                  <a:spLocks/>
                </p:cNvSpPr>
                <p:nvPr/>
              </p:nvSpPr>
              <p:spPr bwMode="auto">
                <a:xfrm>
                  <a:off x="3254" y="182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81" name="Freeform 1531"/>
                <p:cNvSpPr>
                  <a:spLocks/>
                </p:cNvSpPr>
                <p:nvPr/>
              </p:nvSpPr>
              <p:spPr bwMode="auto">
                <a:xfrm>
                  <a:off x="3254" y="1823"/>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6 w 12"/>
                    <a:gd name="T11" fmla="*/ 0 h 12"/>
                    <a:gd name="T12" fmla="*/ 0 w 12"/>
                    <a:gd name="T13" fmla="*/ 6 h 12"/>
                    <a:gd name="T14" fmla="*/ 0 w 12"/>
                    <a:gd name="T15" fmla="*/ 6 h 12"/>
                    <a:gd name="T16" fmla="*/ 0 w 12"/>
                    <a:gd name="T17" fmla="*/ 6 h 12"/>
                    <a:gd name="T18" fmla="*/ 0 w 12"/>
                    <a:gd name="T19" fmla="*/ 12 h 12"/>
                    <a:gd name="T20" fmla="*/ 6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82" name="Freeform 1532"/>
                <p:cNvSpPr>
                  <a:spLocks/>
                </p:cNvSpPr>
                <p:nvPr/>
              </p:nvSpPr>
              <p:spPr bwMode="auto">
                <a:xfrm>
                  <a:off x="3266" y="1829"/>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8"/>
                    <a:gd name="T53" fmla="*/ 18 w 18"/>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8">
                      <a:moveTo>
                        <a:pt x="18" y="6"/>
                      </a:moveTo>
                      <a:lnTo>
                        <a:pt x="18" y="6"/>
                      </a:lnTo>
                      <a:lnTo>
                        <a:pt x="12" y="0"/>
                      </a:lnTo>
                      <a:lnTo>
                        <a:pt x="6" y="0"/>
                      </a:lnTo>
                      <a:lnTo>
                        <a:pt x="6" y="6"/>
                      </a:lnTo>
                      <a:lnTo>
                        <a:pt x="0" y="6"/>
                      </a:lnTo>
                      <a:lnTo>
                        <a:pt x="6" y="12"/>
                      </a:lnTo>
                      <a:lnTo>
                        <a:pt x="12" y="18"/>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483" name="Freeform 1533"/>
                <p:cNvSpPr>
                  <a:spLocks/>
                </p:cNvSpPr>
                <p:nvPr/>
              </p:nvSpPr>
              <p:spPr bwMode="auto">
                <a:xfrm>
                  <a:off x="3266" y="1829"/>
                  <a:ext cx="18" cy="18"/>
                </a:xfrm>
                <a:custGeom>
                  <a:avLst/>
                  <a:gdLst>
                    <a:gd name="T0" fmla="*/ 18 w 18"/>
                    <a:gd name="T1" fmla="*/ 6 h 18"/>
                    <a:gd name="T2" fmla="*/ 18 w 18"/>
                    <a:gd name="T3" fmla="*/ 6 h 18"/>
                    <a:gd name="T4" fmla="*/ 12 w 18"/>
                    <a:gd name="T5" fmla="*/ 0 h 18"/>
                    <a:gd name="T6" fmla="*/ 12 w 18"/>
                    <a:gd name="T7" fmla="*/ 0 h 18"/>
                    <a:gd name="T8" fmla="*/ 12 w 18"/>
                    <a:gd name="T9" fmla="*/ 0 h 18"/>
                    <a:gd name="T10" fmla="*/ 6 w 18"/>
                    <a:gd name="T11" fmla="*/ 0 h 18"/>
                    <a:gd name="T12" fmla="*/ 6 w 18"/>
                    <a:gd name="T13" fmla="*/ 6 h 18"/>
                    <a:gd name="T14" fmla="*/ 0 w 18"/>
                    <a:gd name="T15" fmla="*/ 6 h 18"/>
                    <a:gd name="T16" fmla="*/ 0 w 18"/>
                    <a:gd name="T17" fmla="*/ 6 h 18"/>
                    <a:gd name="T18" fmla="*/ 6 w 18"/>
                    <a:gd name="T19" fmla="*/ 12 h 18"/>
                    <a:gd name="T20" fmla="*/ 6 w 18"/>
                    <a:gd name="T21" fmla="*/ 12 h 18"/>
                    <a:gd name="T22" fmla="*/ 12 w 18"/>
                    <a:gd name="T23" fmla="*/ 18 h 18"/>
                    <a:gd name="T24" fmla="*/ 12 w 18"/>
                    <a:gd name="T25" fmla="*/ 18 h 18"/>
                    <a:gd name="T26" fmla="*/ 12 w 18"/>
                    <a:gd name="T27" fmla="*/ 12 h 18"/>
                    <a:gd name="T28" fmla="*/ 18 w 18"/>
                    <a:gd name="T29" fmla="*/ 12 h 18"/>
                    <a:gd name="T30" fmla="*/ 18 w 18"/>
                    <a:gd name="T31" fmla="*/ 6 h 18"/>
                    <a:gd name="T32" fmla="*/ 18 w 18"/>
                    <a:gd name="T33" fmla="*/ 6 h 18"/>
                    <a:gd name="T34" fmla="*/ 18 w 18"/>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8"/>
                    <a:gd name="T56" fmla="*/ 18 w 18"/>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8">
                      <a:moveTo>
                        <a:pt x="18" y="6"/>
                      </a:moveTo>
                      <a:lnTo>
                        <a:pt x="18" y="6"/>
                      </a:lnTo>
                      <a:lnTo>
                        <a:pt x="12" y="0"/>
                      </a:lnTo>
                      <a:lnTo>
                        <a:pt x="6" y="0"/>
                      </a:lnTo>
                      <a:lnTo>
                        <a:pt x="6" y="6"/>
                      </a:lnTo>
                      <a:lnTo>
                        <a:pt x="0" y="6"/>
                      </a:lnTo>
                      <a:lnTo>
                        <a:pt x="6" y="12"/>
                      </a:lnTo>
                      <a:lnTo>
                        <a:pt x="12" y="18"/>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484" name="Freeform 1534"/>
                <p:cNvSpPr>
                  <a:spLocks/>
                </p:cNvSpPr>
                <p:nvPr/>
              </p:nvSpPr>
              <p:spPr bwMode="auto">
                <a:xfrm>
                  <a:off x="3284" y="18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6"/>
                      </a:lnTo>
                      <a:close/>
                    </a:path>
                  </a:pathLst>
                </a:custGeom>
                <a:solidFill>
                  <a:srgbClr val="FFFFFF"/>
                </a:solidFill>
                <a:ln w="9525">
                  <a:noFill/>
                  <a:round/>
                  <a:headEnd/>
                  <a:tailEnd/>
                </a:ln>
              </p:spPr>
              <p:txBody>
                <a:bodyPr tIns="91440" bIns="91440"/>
                <a:lstStyle/>
                <a:p>
                  <a:endParaRPr lang="en-US"/>
                </a:p>
              </p:txBody>
            </p:sp>
            <p:sp>
              <p:nvSpPr>
                <p:cNvPr id="12485" name="Freeform 1535"/>
                <p:cNvSpPr>
                  <a:spLocks/>
                </p:cNvSpPr>
                <p:nvPr/>
              </p:nvSpPr>
              <p:spPr bwMode="auto">
                <a:xfrm>
                  <a:off x="3284" y="1841"/>
                  <a:ext cx="12" cy="12"/>
                </a:xfrm>
                <a:custGeom>
                  <a:avLst/>
                  <a:gdLst>
                    <a:gd name="T0" fmla="*/ 12 w 12"/>
                    <a:gd name="T1" fmla="*/ 6 h 12"/>
                    <a:gd name="T2" fmla="*/ 12 w 12"/>
                    <a:gd name="T3" fmla="*/ 0 h 12"/>
                    <a:gd name="T4" fmla="*/ 6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6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6"/>
                      </a:lnTo>
                    </a:path>
                  </a:pathLst>
                </a:custGeom>
                <a:noFill/>
                <a:ln w="9525">
                  <a:solidFill>
                    <a:srgbClr val="000000"/>
                  </a:solidFill>
                  <a:round/>
                  <a:headEnd/>
                  <a:tailEnd/>
                </a:ln>
              </p:spPr>
              <p:txBody>
                <a:bodyPr tIns="91440" bIns="91440"/>
                <a:lstStyle/>
                <a:p>
                  <a:endParaRPr lang="en-US"/>
                </a:p>
              </p:txBody>
            </p:sp>
            <p:sp>
              <p:nvSpPr>
                <p:cNvPr id="12486" name="Freeform 1536"/>
                <p:cNvSpPr>
                  <a:spLocks/>
                </p:cNvSpPr>
                <p:nvPr/>
              </p:nvSpPr>
              <p:spPr bwMode="auto">
                <a:xfrm>
                  <a:off x="3296" y="184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87" name="Freeform 1537"/>
                <p:cNvSpPr>
                  <a:spLocks/>
                </p:cNvSpPr>
                <p:nvPr/>
              </p:nvSpPr>
              <p:spPr bwMode="auto">
                <a:xfrm>
                  <a:off x="3296" y="1847"/>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0 w 12"/>
                    <a:gd name="T11" fmla="*/ 0 h 12"/>
                    <a:gd name="T12" fmla="*/ 0 w 12"/>
                    <a:gd name="T13" fmla="*/ 0 h 12"/>
                    <a:gd name="T14" fmla="*/ 0 w 12"/>
                    <a:gd name="T15" fmla="*/ 6 h 12"/>
                    <a:gd name="T16" fmla="*/ 0 w 12"/>
                    <a:gd name="T17" fmla="*/ 6 h 12"/>
                    <a:gd name="T18" fmla="*/ 0 w 12"/>
                    <a:gd name="T19" fmla="*/ 6 h 12"/>
                    <a:gd name="T20" fmla="*/ 0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88" name="Freeform 1538"/>
                <p:cNvSpPr>
                  <a:spLocks/>
                </p:cNvSpPr>
                <p:nvPr/>
              </p:nvSpPr>
              <p:spPr bwMode="auto">
                <a:xfrm>
                  <a:off x="3308" y="185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0"/>
                      </a:lnTo>
                      <a:lnTo>
                        <a:pt x="6" y="0"/>
                      </a:lnTo>
                      <a:lnTo>
                        <a:pt x="0" y="0"/>
                      </a:lnTo>
                      <a:lnTo>
                        <a:pt x="0" y="6"/>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89" name="Freeform 1539"/>
                <p:cNvSpPr>
                  <a:spLocks/>
                </p:cNvSpPr>
                <p:nvPr/>
              </p:nvSpPr>
              <p:spPr bwMode="auto">
                <a:xfrm>
                  <a:off x="3308" y="1853"/>
                  <a:ext cx="12" cy="12"/>
                </a:xfrm>
                <a:custGeom>
                  <a:avLst/>
                  <a:gdLst>
                    <a:gd name="T0" fmla="*/ 12 w 12"/>
                    <a:gd name="T1" fmla="*/ 6 h 12"/>
                    <a:gd name="T2" fmla="*/ 12 w 12"/>
                    <a:gd name="T3" fmla="*/ 0 h 12"/>
                    <a:gd name="T4" fmla="*/ 12 w 12"/>
                    <a:gd name="T5" fmla="*/ 0 h 12"/>
                    <a:gd name="T6" fmla="*/ 6 w 12"/>
                    <a:gd name="T7" fmla="*/ 0 h 12"/>
                    <a:gd name="T8" fmla="*/ 6 w 12"/>
                    <a:gd name="T9" fmla="*/ 0 h 12"/>
                    <a:gd name="T10" fmla="*/ 6 w 12"/>
                    <a:gd name="T11" fmla="*/ 0 h 12"/>
                    <a:gd name="T12" fmla="*/ 0 w 12"/>
                    <a:gd name="T13" fmla="*/ 0 h 12"/>
                    <a:gd name="T14" fmla="*/ 0 w 12"/>
                    <a:gd name="T15" fmla="*/ 6 h 12"/>
                    <a:gd name="T16" fmla="*/ 0 w 12"/>
                    <a:gd name="T17" fmla="*/ 6 h 12"/>
                    <a:gd name="T18" fmla="*/ 0 w 12"/>
                    <a:gd name="T19" fmla="*/ 6 h 12"/>
                    <a:gd name="T20" fmla="*/ 6 w 12"/>
                    <a:gd name="T21" fmla="*/ 12 h 12"/>
                    <a:gd name="T22" fmla="*/ 6 w 12"/>
                    <a:gd name="T23" fmla="*/ 12 h 12"/>
                    <a:gd name="T24" fmla="*/ 6 w 12"/>
                    <a:gd name="T25" fmla="*/ 12 h 12"/>
                    <a:gd name="T26" fmla="*/ 12 w 12"/>
                    <a:gd name="T27" fmla="*/ 12 h 12"/>
                    <a:gd name="T28" fmla="*/ 12 w 12"/>
                    <a:gd name="T29" fmla="*/ 6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0"/>
                      </a:lnTo>
                      <a:lnTo>
                        <a:pt x="6" y="0"/>
                      </a:lnTo>
                      <a:lnTo>
                        <a:pt x="0" y="0"/>
                      </a:lnTo>
                      <a:lnTo>
                        <a:pt x="0" y="6"/>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90" name="Freeform 1540"/>
                <p:cNvSpPr>
                  <a:spLocks/>
                </p:cNvSpPr>
                <p:nvPr/>
              </p:nvSpPr>
              <p:spPr bwMode="auto">
                <a:xfrm>
                  <a:off x="3326" y="1853"/>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8 h 18"/>
                    <a:gd name="T24" fmla="*/ 6 w 12"/>
                    <a:gd name="T25" fmla="*/ 18 h 18"/>
                    <a:gd name="T26" fmla="*/ 12 w 12"/>
                    <a:gd name="T27" fmla="*/ 18 h 18"/>
                    <a:gd name="T28" fmla="*/ 12 w 12"/>
                    <a:gd name="T29" fmla="*/ 12 h 18"/>
                    <a:gd name="T30" fmla="*/ 12 w 12"/>
                    <a:gd name="T31" fmla="*/ 12 h 18"/>
                    <a:gd name="T32" fmla="*/ 12 w 12"/>
                    <a:gd name="T33" fmla="*/ 12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12"/>
                      </a:moveTo>
                      <a:lnTo>
                        <a:pt x="12" y="6"/>
                      </a:lnTo>
                      <a:lnTo>
                        <a:pt x="6" y="0"/>
                      </a:lnTo>
                      <a:lnTo>
                        <a:pt x="0" y="6"/>
                      </a:lnTo>
                      <a:lnTo>
                        <a:pt x="0" y="12"/>
                      </a:lnTo>
                      <a:lnTo>
                        <a:pt x="0" y="18"/>
                      </a:lnTo>
                      <a:lnTo>
                        <a:pt x="6" y="18"/>
                      </a:lnTo>
                      <a:lnTo>
                        <a:pt x="12" y="18"/>
                      </a:lnTo>
                      <a:lnTo>
                        <a:pt x="12" y="12"/>
                      </a:lnTo>
                      <a:close/>
                    </a:path>
                  </a:pathLst>
                </a:custGeom>
                <a:solidFill>
                  <a:srgbClr val="FFFFFF"/>
                </a:solidFill>
                <a:ln w="9525">
                  <a:noFill/>
                  <a:round/>
                  <a:headEnd/>
                  <a:tailEnd/>
                </a:ln>
              </p:spPr>
              <p:txBody>
                <a:bodyPr tIns="91440" bIns="91440"/>
                <a:lstStyle/>
                <a:p>
                  <a:endParaRPr lang="en-US"/>
                </a:p>
              </p:txBody>
            </p:sp>
            <p:sp>
              <p:nvSpPr>
                <p:cNvPr id="12491" name="Freeform 1541"/>
                <p:cNvSpPr>
                  <a:spLocks/>
                </p:cNvSpPr>
                <p:nvPr/>
              </p:nvSpPr>
              <p:spPr bwMode="auto">
                <a:xfrm>
                  <a:off x="3326" y="1853"/>
                  <a:ext cx="12" cy="18"/>
                </a:xfrm>
                <a:custGeom>
                  <a:avLst/>
                  <a:gdLst>
                    <a:gd name="T0" fmla="*/ 12 w 12"/>
                    <a:gd name="T1" fmla="*/ 12 h 18"/>
                    <a:gd name="T2" fmla="*/ 12 w 12"/>
                    <a:gd name="T3" fmla="*/ 6 h 18"/>
                    <a:gd name="T4" fmla="*/ 12 w 12"/>
                    <a:gd name="T5" fmla="*/ 6 h 18"/>
                    <a:gd name="T6" fmla="*/ 6 w 12"/>
                    <a:gd name="T7" fmla="*/ 0 h 18"/>
                    <a:gd name="T8" fmla="*/ 6 w 12"/>
                    <a:gd name="T9" fmla="*/ 0 h 18"/>
                    <a:gd name="T10" fmla="*/ 0 w 12"/>
                    <a:gd name="T11" fmla="*/ 6 h 18"/>
                    <a:gd name="T12" fmla="*/ 0 w 12"/>
                    <a:gd name="T13" fmla="*/ 6 h 18"/>
                    <a:gd name="T14" fmla="*/ 0 w 12"/>
                    <a:gd name="T15" fmla="*/ 12 h 18"/>
                    <a:gd name="T16" fmla="*/ 0 w 12"/>
                    <a:gd name="T17" fmla="*/ 12 h 18"/>
                    <a:gd name="T18" fmla="*/ 0 w 12"/>
                    <a:gd name="T19" fmla="*/ 12 h 18"/>
                    <a:gd name="T20" fmla="*/ 0 w 12"/>
                    <a:gd name="T21" fmla="*/ 18 h 18"/>
                    <a:gd name="T22" fmla="*/ 6 w 12"/>
                    <a:gd name="T23" fmla="*/ 18 h 18"/>
                    <a:gd name="T24" fmla="*/ 6 w 12"/>
                    <a:gd name="T25" fmla="*/ 18 h 18"/>
                    <a:gd name="T26" fmla="*/ 12 w 12"/>
                    <a:gd name="T27" fmla="*/ 18 h 18"/>
                    <a:gd name="T28" fmla="*/ 12 w 12"/>
                    <a:gd name="T29" fmla="*/ 12 h 18"/>
                    <a:gd name="T30" fmla="*/ 12 w 12"/>
                    <a:gd name="T31" fmla="*/ 12 h 18"/>
                    <a:gd name="T32" fmla="*/ 12 w 12"/>
                    <a:gd name="T33" fmla="*/ 12 h 18"/>
                    <a:gd name="T34" fmla="*/ 12 w 12"/>
                    <a:gd name="T35" fmla="*/ 12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12"/>
                      </a:moveTo>
                      <a:lnTo>
                        <a:pt x="12" y="6"/>
                      </a:lnTo>
                      <a:lnTo>
                        <a:pt x="6" y="0"/>
                      </a:lnTo>
                      <a:lnTo>
                        <a:pt x="0" y="6"/>
                      </a:lnTo>
                      <a:lnTo>
                        <a:pt x="0" y="12"/>
                      </a:lnTo>
                      <a:lnTo>
                        <a:pt x="0" y="18"/>
                      </a:lnTo>
                      <a:lnTo>
                        <a:pt x="6" y="18"/>
                      </a:lnTo>
                      <a:lnTo>
                        <a:pt x="12" y="18"/>
                      </a:lnTo>
                      <a:lnTo>
                        <a:pt x="12" y="12"/>
                      </a:lnTo>
                    </a:path>
                  </a:pathLst>
                </a:custGeom>
                <a:noFill/>
                <a:ln w="9525">
                  <a:solidFill>
                    <a:srgbClr val="000000"/>
                  </a:solidFill>
                  <a:round/>
                  <a:headEnd/>
                  <a:tailEnd/>
                </a:ln>
              </p:spPr>
              <p:txBody>
                <a:bodyPr tIns="91440" bIns="91440"/>
                <a:lstStyle/>
                <a:p>
                  <a:endParaRPr lang="en-US"/>
                </a:p>
              </p:txBody>
            </p:sp>
            <p:sp>
              <p:nvSpPr>
                <p:cNvPr id="12492" name="Freeform 1542"/>
                <p:cNvSpPr>
                  <a:spLocks/>
                </p:cNvSpPr>
                <p:nvPr/>
              </p:nvSpPr>
              <p:spPr bwMode="auto">
                <a:xfrm>
                  <a:off x="3338" y="185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8" y="6"/>
                      </a:lnTo>
                      <a:lnTo>
                        <a:pt x="12" y="0"/>
                      </a:lnTo>
                      <a:lnTo>
                        <a:pt x="6" y="0"/>
                      </a:lnTo>
                      <a:lnTo>
                        <a:pt x="6" y="6"/>
                      </a:lnTo>
                      <a:lnTo>
                        <a:pt x="0" y="6"/>
                      </a:lnTo>
                      <a:lnTo>
                        <a:pt x="6" y="12"/>
                      </a:lnTo>
                      <a:lnTo>
                        <a:pt x="12" y="12"/>
                      </a:lnTo>
                      <a:lnTo>
                        <a:pt x="18" y="12"/>
                      </a:lnTo>
                      <a:lnTo>
                        <a:pt x="18" y="6"/>
                      </a:lnTo>
                      <a:close/>
                    </a:path>
                  </a:pathLst>
                </a:custGeom>
                <a:solidFill>
                  <a:srgbClr val="FFFFFF"/>
                </a:solidFill>
                <a:ln w="9525">
                  <a:noFill/>
                  <a:round/>
                  <a:headEnd/>
                  <a:tailEnd/>
                </a:ln>
              </p:spPr>
              <p:txBody>
                <a:bodyPr tIns="91440" bIns="91440"/>
                <a:lstStyle/>
                <a:p>
                  <a:endParaRPr lang="en-US"/>
                </a:p>
              </p:txBody>
            </p:sp>
            <p:sp>
              <p:nvSpPr>
                <p:cNvPr id="12493" name="Freeform 1543"/>
                <p:cNvSpPr>
                  <a:spLocks/>
                </p:cNvSpPr>
                <p:nvPr/>
              </p:nvSpPr>
              <p:spPr bwMode="auto">
                <a:xfrm>
                  <a:off x="3338" y="1859"/>
                  <a:ext cx="18" cy="12"/>
                </a:xfrm>
                <a:custGeom>
                  <a:avLst/>
                  <a:gdLst>
                    <a:gd name="T0" fmla="*/ 18 w 18"/>
                    <a:gd name="T1" fmla="*/ 6 h 12"/>
                    <a:gd name="T2" fmla="*/ 18 w 18"/>
                    <a:gd name="T3" fmla="*/ 6 h 12"/>
                    <a:gd name="T4" fmla="*/ 12 w 18"/>
                    <a:gd name="T5" fmla="*/ 0 h 12"/>
                    <a:gd name="T6" fmla="*/ 12 w 18"/>
                    <a:gd name="T7" fmla="*/ 0 h 12"/>
                    <a:gd name="T8" fmla="*/ 12 w 18"/>
                    <a:gd name="T9" fmla="*/ 0 h 12"/>
                    <a:gd name="T10" fmla="*/ 6 w 18"/>
                    <a:gd name="T11" fmla="*/ 0 h 12"/>
                    <a:gd name="T12" fmla="*/ 6 w 18"/>
                    <a:gd name="T13" fmla="*/ 6 h 12"/>
                    <a:gd name="T14" fmla="*/ 0 w 18"/>
                    <a:gd name="T15" fmla="*/ 6 h 12"/>
                    <a:gd name="T16" fmla="*/ 0 w 18"/>
                    <a:gd name="T17" fmla="*/ 6 h 12"/>
                    <a:gd name="T18" fmla="*/ 6 w 18"/>
                    <a:gd name="T19" fmla="*/ 12 h 12"/>
                    <a:gd name="T20" fmla="*/ 6 w 18"/>
                    <a:gd name="T21" fmla="*/ 12 h 12"/>
                    <a:gd name="T22" fmla="*/ 12 w 18"/>
                    <a:gd name="T23" fmla="*/ 12 h 12"/>
                    <a:gd name="T24" fmla="*/ 12 w 18"/>
                    <a:gd name="T25" fmla="*/ 12 h 12"/>
                    <a:gd name="T26" fmla="*/ 12 w 18"/>
                    <a:gd name="T27" fmla="*/ 12 h 12"/>
                    <a:gd name="T28" fmla="*/ 18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8" y="6"/>
                      </a:lnTo>
                      <a:lnTo>
                        <a:pt x="12" y="0"/>
                      </a:lnTo>
                      <a:lnTo>
                        <a:pt x="6" y="0"/>
                      </a:lnTo>
                      <a:lnTo>
                        <a:pt x="6" y="6"/>
                      </a:lnTo>
                      <a:lnTo>
                        <a:pt x="0" y="6"/>
                      </a:lnTo>
                      <a:lnTo>
                        <a:pt x="6" y="12"/>
                      </a:lnTo>
                      <a:lnTo>
                        <a:pt x="12" y="12"/>
                      </a:lnTo>
                      <a:lnTo>
                        <a:pt x="18" y="12"/>
                      </a:lnTo>
                      <a:lnTo>
                        <a:pt x="18" y="6"/>
                      </a:lnTo>
                    </a:path>
                  </a:pathLst>
                </a:custGeom>
                <a:noFill/>
                <a:ln w="9525">
                  <a:solidFill>
                    <a:srgbClr val="000000"/>
                  </a:solidFill>
                  <a:round/>
                  <a:headEnd/>
                  <a:tailEnd/>
                </a:ln>
              </p:spPr>
              <p:txBody>
                <a:bodyPr tIns="91440" bIns="91440"/>
                <a:lstStyle/>
                <a:p>
                  <a:endParaRPr lang="en-US"/>
                </a:p>
              </p:txBody>
            </p:sp>
            <p:sp>
              <p:nvSpPr>
                <p:cNvPr id="12494" name="Freeform 1544"/>
                <p:cNvSpPr>
                  <a:spLocks/>
                </p:cNvSpPr>
                <p:nvPr/>
              </p:nvSpPr>
              <p:spPr bwMode="auto">
                <a:xfrm>
                  <a:off x="3356" y="185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8"/>
                    <a:gd name="T53" fmla="*/ 12 w 1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8">
                      <a:moveTo>
                        <a:pt x="12" y="6"/>
                      </a:moveTo>
                      <a:lnTo>
                        <a:pt x="12" y="6"/>
                      </a:lnTo>
                      <a:lnTo>
                        <a:pt x="12" y="0"/>
                      </a:lnTo>
                      <a:lnTo>
                        <a:pt x="6" y="0"/>
                      </a:lnTo>
                      <a:lnTo>
                        <a:pt x="0" y="0"/>
                      </a:lnTo>
                      <a:lnTo>
                        <a:pt x="0" y="6"/>
                      </a:lnTo>
                      <a:lnTo>
                        <a:pt x="0" y="12"/>
                      </a:lnTo>
                      <a:lnTo>
                        <a:pt x="6" y="18"/>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95" name="Freeform 1545"/>
                <p:cNvSpPr>
                  <a:spLocks/>
                </p:cNvSpPr>
                <p:nvPr/>
              </p:nvSpPr>
              <p:spPr bwMode="auto">
                <a:xfrm>
                  <a:off x="3356" y="1859"/>
                  <a:ext cx="12" cy="18"/>
                </a:xfrm>
                <a:custGeom>
                  <a:avLst/>
                  <a:gdLst>
                    <a:gd name="T0" fmla="*/ 12 w 12"/>
                    <a:gd name="T1" fmla="*/ 6 h 18"/>
                    <a:gd name="T2" fmla="*/ 12 w 12"/>
                    <a:gd name="T3" fmla="*/ 6 h 18"/>
                    <a:gd name="T4" fmla="*/ 12 w 12"/>
                    <a:gd name="T5" fmla="*/ 0 h 18"/>
                    <a:gd name="T6" fmla="*/ 6 w 12"/>
                    <a:gd name="T7" fmla="*/ 0 h 18"/>
                    <a:gd name="T8" fmla="*/ 6 w 12"/>
                    <a:gd name="T9" fmla="*/ 0 h 18"/>
                    <a:gd name="T10" fmla="*/ 0 w 12"/>
                    <a:gd name="T11" fmla="*/ 0 h 18"/>
                    <a:gd name="T12" fmla="*/ 0 w 12"/>
                    <a:gd name="T13" fmla="*/ 6 h 18"/>
                    <a:gd name="T14" fmla="*/ 0 w 12"/>
                    <a:gd name="T15" fmla="*/ 6 h 18"/>
                    <a:gd name="T16" fmla="*/ 0 w 12"/>
                    <a:gd name="T17" fmla="*/ 6 h 18"/>
                    <a:gd name="T18" fmla="*/ 0 w 12"/>
                    <a:gd name="T19" fmla="*/ 12 h 18"/>
                    <a:gd name="T20" fmla="*/ 0 w 12"/>
                    <a:gd name="T21" fmla="*/ 12 h 18"/>
                    <a:gd name="T22" fmla="*/ 6 w 12"/>
                    <a:gd name="T23" fmla="*/ 18 h 18"/>
                    <a:gd name="T24" fmla="*/ 6 w 12"/>
                    <a:gd name="T25" fmla="*/ 18 h 18"/>
                    <a:gd name="T26" fmla="*/ 12 w 12"/>
                    <a:gd name="T27" fmla="*/ 12 h 18"/>
                    <a:gd name="T28" fmla="*/ 12 w 12"/>
                    <a:gd name="T29" fmla="*/ 12 h 18"/>
                    <a:gd name="T30" fmla="*/ 12 w 12"/>
                    <a:gd name="T31" fmla="*/ 6 h 18"/>
                    <a:gd name="T32" fmla="*/ 12 w 12"/>
                    <a:gd name="T33" fmla="*/ 6 h 18"/>
                    <a:gd name="T34" fmla="*/ 12 w 12"/>
                    <a:gd name="T35" fmla="*/ 6 h 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8"/>
                    <a:gd name="T56" fmla="*/ 12 w 12"/>
                    <a:gd name="T57" fmla="*/ 18 h 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8">
                      <a:moveTo>
                        <a:pt x="12" y="6"/>
                      </a:moveTo>
                      <a:lnTo>
                        <a:pt x="12" y="6"/>
                      </a:lnTo>
                      <a:lnTo>
                        <a:pt x="12" y="0"/>
                      </a:lnTo>
                      <a:lnTo>
                        <a:pt x="6" y="0"/>
                      </a:lnTo>
                      <a:lnTo>
                        <a:pt x="0" y="0"/>
                      </a:lnTo>
                      <a:lnTo>
                        <a:pt x="0" y="6"/>
                      </a:lnTo>
                      <a:lnTo>
                        <a:pt x="0" y="12"/>
                      </a:lnTo>
                      <a:lnTo>
                        <a:pt x="6" y="18"/>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96" name="Freeform 1546"/>
                <p:cNvSpPr>
                  <a:spLocks/>
                </p:cNvSpPr>
                <p:nvPr/>
              </p:nvSpPr>
              <p:spPr bwMode="auto">
                <a:xfrm>
                  <a:off x="3368" y="1865"/>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
                    <a:gd name="T52" fmla="*/ 0 h 12"/>
                    <a:gd name="T53" fmla="*/ 12 w 1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 h="12">
                      <a:moveTo>
                        <a:pt x="12" y="6"/>
                      </a:moveTo>
                      <a:lnTo>
                        <a:pt x="12" y="6"/>
                      </a:lnTo>
                      <a:lnTo>
                        <a:pt x="12" y="0"/>
                      </a:lnTo>
                      <a:lnTo>
                        <a:pt x="6" y="0"/>
                      </a:lnTo>
                      <a:lnTo>
                        <a:pt x="0" y="0"/>
                      </a:lnTo>
                      <a:lnTo>
                        <a:pt x="0" y="6"/>
                      </a:lnTo>
                      <a:lnTo>
                        <a:pt x="0" y="12"/>
                      </a:lnTo>
                      <a:lnTo>
                        <a:pt x="6" y="12"/>
                      </a:lnTo>
                      <a:lnTo>
                        <a:pt x="12" y="12"/>
                      </a:lnTo>
                      <a:lnTo>
                        <a:pt x="12" y="6"/>
                      </a:lnTo>
                      <a:close/>
                    </a:path>
                  </a:pathLst>
                </a:custGeom>
                <a:solidFill>
                  <a:srgbClr val="FFFFFF"/>
                </a:solidFill>
                <a:ln w="9525">
                  <a:noFill/>
                  <a:round/>
                  <a:headEnd/>
                  <a:tailEnd/>
                </a:ln>
              </p:spPr>
              <p:txBody>
                <a:bodyPr tIns="91440" bIns="91440"/>
                <a:lstStyle/>
                <a:p>
                  <a:endParaRPr lang="en-US"/>
                </a:p>
              </p:txBody>
            </p:sp>
            <p:sp>
              <p:nvSpPr>
                <p:cNvPr id="12497" name="Freeform 1547"/>
                <p:cNvSpPr>
                  <a:spLocks/>
                </p:cNvSpPr>
                <p:nvPr/>
              </p:nvSpPr>
              <p:spPr bwMode="auto">
                <a:xfrm>
                  <a:off x="3368" y="1865"/>
                  <a:ext cx="12" cy="12"/>
                </a:xfrm>
                <a:custGeom>
                  <a:avLst/>
                  <a:gdLst>
                    <a:gd name="T0" fmla="*/ 12 w 12"/>
                    <a:gd name="T1" fmla="*/ 6 h 12"/>
                    <a:gd name="T2" fmla="*/ 12 w 12"/>
                    <a:gd name="T3" fmla="*/ 6 h 12"/>
                    <a:gd name="T4" fmla="*/ 12 w 12"/>
                    <a:gd name="T5" fmla="*/ 0 h 12"/>
                    <a:gd name="T6" fmla="*/ 6 w 12"/>
                    <a:gd name="T7" fmla="*/ 0 h 12"/>
                    <a:gd name="T8" fmla="*/ 6 w 12"/>
                    <a:gd name="T9" fmla="*/ 0 h 12"/>
                    <a:gd name="T10" fmla="*/ 0 w 12"/>
                    <a:gd name="T11" fmla="*/ 0 h 12"/>
                    <a:gd name="T12" fmla="*/ 0 w 12"/>
                    <a:gd name="T13" fmla="*/ 6 h 12"/>
                    <a:gd name="T14" fmla="*/ 0 w 12"/>
                    <a:gd name="T15" fmla="*/ 6 h 12"/>
                    <a:gd name="T16" fmla="*/ 0 w 12"/>
                    <a:gd name="T17" fmla="*/ 6 h 12"/>
                    <a:gd name="T18" fmla="*/ 0 w 12"/>
                    <a:gd name="T19" fmla="*/ 12 h 12"/>
                    <a:gd name="T20" fmla="*/ 0 w 12"/>
                    <a:gd name="T21" fmla="*/ 12 h 12"/>
                    <a:gd name="T22" fmla="*/ 6 w 12"/>
                    <a:gd name="T23" fmla="*/ 12 h 12"/>
                    <a:gd name="T24" fmla="*/ 6 w 12"/>
                    <a:gd name="T25" fmla="*/ 12 h 12"/>
                    <a:gd name="T26" fmla="*/ 12 w 12"/>
                    <a:gd name="T27" fmla="*/ 12 h 12"/>
                    <a:gd name="T28" fmla="*/ 12 w 12"/>
                    <a:gd name="T29" fmla="*/ 12 h 12"/>
                    <a:gd name="T30" fmla="*/ 12 w 12"/>
                    <a:gd name="T31" fmla="*/ 6 h 12"/>
                    <a:gd name="T32" fmla="*/ 12 w 12"/>
                    <a:gd name="T33" fmla="*/ 6 h 12"/>
                    <a:gd name="T34" fmla="*/ 12 w 12"/>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
                    <a:gd name="T55" fmla="*/ 0 h 12"/>
                    <a:gd name="T56" fmla="*/ 12 w 12"/>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 h="12">
                      <a:moveTo>
                        <a:pt x="12" y="6"/>
                      </a:moveTo>
                      <a:lnTo>
                        <a:pt x="12" y="6"/>
                      </a:lnTo>
                      <a:lnTo>
                        <a:pt x="12" y="0"/>
                      </a:lnTo>
                      <a:lnTo>
                        <a:pt x="6" y="0"/>
                      </a:lnTo>
                      <a:lnTo>
                        <a:pt x="0" y="0"/>
                      </a:lnTo>
                      <a:lnTo>
                        <a:pt x="0" y="6"/>
                      </a:lnTo>
                      <a:lnTo>
                        <a:pt x="0" y="12"/>
                      </a:lnTo>
                      <a:lnTo>
                        <a:pt x="6" y="12"/>
                      </a:lnTo>
                      <a:lnTo>
                        <a:pt x="12" y="12"/>
                      </a:lnTo>
                      <a:lnTo>
                        <a:pt x="12" y="6"/>
                      </a:lnTo>
                    </a:path>
                  </a:pathLst>
                </a:custGeom>
                <a:noFill/>
                <a:ln w="9525">
                  <a:solidFill>
                    <a:srgbClr val="000000"/>
                  </a:solidFill>
                  <a:round/>
                  <a:headEnd/>
                  <a:tailEnd/>
                </a:ln>
              </p:spPr>
              <p:txBody>
                <a:bodyPr tIns="91440" bIns="91440"/>
                <a:lstStyle/>
                <a:p>
                  <a:endParaRPr lang="en-US"/>
                </a:p>
              </p:txBody>
            </p:sp>
            <p:sp>
              <p:nvSpPr>
                <p:cNvPr id="12498" name="Freeform 1548"/>
                <p:cNvSpPr>
                  <a:spLocks/>
                </p:cNvSpPr>
                <p:nvPr/>
              </p:nvSpPr>
              <p:spPr bwMode="auto">
                <a:xfrm>
                  <a:off x="3380" y="1871"/>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2"/>
                    <a:gd name="T53" fmla="*/ 18 w 1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2">
                      <a:moveTo>
                        <a:pt x="18" y="6"/>
                      </a:moveTo>
                      <a:lnTo>
                        <a:pt x="12" y="0"/>
                      </a:lnTo>
                      <a:lnTo>
                        <a:pt x="6" y="0"/>
                      </a:lnTo>
                      <a:lnTo>
                        <a:pt x="0" y="0"/>
                      </a:lnTo>
                      <a:lnTo>
                        <a:pt x="0" y="6"/>
                      </a:lnTo>
                      <a:lnTo>
                        <a:pt x="0" y="12"/>
                      </a:lnTo>
                      <a:lnTo>
                        <a:pt x="6" y="12"/>
                      </a:lnTo>
                      <a:lnTo>
                        <a:pt x="12" y="12"/>
                      </a:lnTo>
                      <a:lnTo>
                        <a:pt x="18" y="6"/>
                      </a:lnTo>
                      <a:close/>
                    </a:path>
                  </a:pathLst>
                </a:custGeom>
                <a:solidFill>
                  <a:srgbClr val="FFFFFF"/>
                </a:solidFill>
                <a:ln w="9525">
                  <a:noFill/>
                  <a:round/>
                  <a:headEnd/>
                  <a:tailEnd/>
                </a:ln>
              </p:spPr>
              <p:txBody>
                <a:bodyPr tIns="91440" bIns="91440"/>
                <a:lstStyle/>
                <a:p>
                  <a:endParaRPr lang="en-US"/>
                </a:p>
              </p:txBody>
            </p:sp>
            <p:sp>
              <p:nvSpPr>
                <p:cNvPr id="12499" name="Freeform 1549"/>
                <p:cNvSpPr>
                  <a:spLocks/>
                </p:cNvSpPr>
                <p:nvPr/>
              </p:nvSpPr>
              <p:spPr bwMode="auto">
                <a:xfrm>
                  <a:off x="3380" y="1871"/>
                  <a:ext cx="18" cy="12"/>
                </a:xfrm>
                <a:custGeom>
                  <a:avLst/>
                  <a:gdLst>
                    <a:gd name="T0" fmla="*/ 18 w 18"/>
                    <a:gd name="T1" fmla="*/ 6 h 12"/>
                    <a:gd name="T2" fmla="*/ 12 w 18"/>
                    <a:gd name="T3" fmla="*/ 0 h 12"/>
                    <a:gd name="T4" fmla="*/ 12 w 18"/>
                    <a:gd name="T5" fmla="*/ 0 h 12"/>
                    <a:gd name="T6" fmla="*/ 6 w 18"/>
                    <a:gd name="T7" fmla="*/ 0 h 12"/>
                    <a:gd name="T8" fmla="*/ 6 w 18"/>
                    <a:gd name="T9" fmla="*/ 0 h 12"/>
                    <a:gd name="T10" fmla="*/ 6 w 18"/>
                    <a:gd name="T11" fmla="*/ 0 h 12"/>
                    <a:gd name="T12" fmla="*/ 0 w 18"/>
                    <a:gd name="T13" fmla="*/ 0 h 12"/>
                    <a:gd name="T14" fmla="*/ 0 w 18"/>
                    <a:gd name="T15" fmla="*/ 6 h 12"/>
                    <a:gd name="T16" fmla="*/ 0 w 18"/>
                    <a:gd name="T17" fmla="*/ 6 h 12"/>
                    <a:gd name="T18" fmla="*/ 0 w 18"/>
                    <a:gd name="T19" fmla="*/ 12 h 12"/>
                    <a:gd name="T20" fmla="*/ 6 w 18"/>
                    <a:gd name="T21" fmla="*/ 12 h 12"/>
                    <a:gd name="T22" fmla="*/ 6 w 18"/>
                    <a:gd name="T23" fmla="*/ 12 h 12"/>
                    <a:gd name="T24" fmla="*/ 6 w 18"/>
                    <a:gd name="T25" fmla="*/ 12 h 12"/>
                    <a:gd name="T26" fmla="*/ 12 w 18"/>
                    <a:gd name="T27" fmla="*/ 12 h 12"/>
                    <a:gd name="T28" fmla="*/ 12 w 18"/>
                    <a:gd name="T29" fmla="*/ 12 h 12"/>
                    <a:gd name="T30" fmla="*/ 18 w 18"/>
                    <a:gd name="T31" fmla="*/ 6 h 12"/>
                    <a:gd name="T32" fmla="*/ 18 w 18"/>
                    <a:gd name="T33" fmla="*/ 6 h 12"/>
                    <a:gd name="T34" fmla="*/ 18 w 18"/>
                    <a:gd name="T35" fmla="*/ 6 h 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
                    <a:gd name="T55" fmla="*/ 0 h 12"/>
                    <a:gd name="T56" fmla="*/ 18 w 18"/>
                    <a:gd name="T57" fmla="*/ 12 h 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 h="12">
                      <a:moveTo>
                        <a:pt x="18" y="6"/>
                      </a:moveTo>
                      <a:lnTo>
                        <a:pt x="12" y="0"/>
                      </a:lnTo>
                      <a:lnTo>
                        <a:pt x="6" y="0"/>
                      </a:lnTo>
                      <a:lnTo>
                        <a:pt x="0" y="0"/>
                      </a:lnTo>
                      <a:lnTo>
                        <a:pt x="0" y="6"/>
                      </a:lnTo>
                      <a:lnTo>
                        <a:pt x="0" y="12"/>
                      </a:lnTo>
                      <a:lnTo>
                        <a:pt x="6" y="12"/>
                      </a:lnTo>
                      <a:lnTo>
                        <a:pt x="12" y="12"/>
                      </a:lnTo>
                      <a:lnTo>
                        <a:pt x="18" y="6"/>
                      </a:lnTo>
                    </a:path>
                  </a:pathLst>
                </a:custGeom>
                <a:noFill/>
                <a:ln w="9525">
                  <a:solidFill>
                    <a:srgbClr val="000000"/>
                  </a:solidFill>
                  <a:round/>
                  <a:headEnd/>
                  <a:tailEnd/>
                </a:ln>
              </p:spPr>
              <p:txBody>
                <a:bodyPr tIns="91440" bIns="91440"/>
                <a:lstStyle/>
                <a:p>
                  <a:endParaRPr lang="en-US"/>
                </a:p>
              </p:txBody>
            </p:sp>
            <p:sp>
              <p:nvSpPr>
                <p:cNvPr id="12500" name="Rectangle 1550"/>
                <p:cNvSpPr>
                  <a:spLocks noChangeArrowheads="1"/>
                </p:cNvSpPr>
                <p:nvPr/>
              </p:nvSpPr>
              <p:spPr bwMode="auto">
                <a:xfrm>
                  <a:off x="3128" y="2771"/>
                  <a:ext cx="228" cy="180"/>
                </a:xfrm>
                <a:prstGeom prst="rect">
                  <a:avLst/>
                </a:prstGeom>
                <a:solidFill>
                  <a:srgbClr val="5B828B"/>
                </a:solidFill>
                <a:ln w="9525">
                  <a:noFill/>
                  <a:miter lim="800000"/>
                  <a:headEnd/>
                  <a:tailEnd/>
                </a:ln>
              </p:spPr>
              <p:txBody>
                <a:bodyPr tIns="91440" bIns="91440"/>
                <a:lstStyle/>
                <a:p>
                  <a:endParaRPr lang="en-US"/>
                </a:p>
              </p:txBody>
            </p:sp>
            <p:sp>
              <p:nvSpPr>
                <p:cNvPr id="12501" name="Freeform 1551"/>
                <p:cNvSpPr>
                  <a:spLocks/>
                </p:cNvSpPr>
                <p:nvPr/>
              </p:nvSpPr>
              <p:spPr bwMode="auto">
                <a:xfrm>
                  <a:off x="3218" y="1661"/>
                  <a:ext cx="114" cy="36"/>
                </a:xfrm>
                <a:custGeom>
                  <a:avLst/>
                  <a:gdLst>
                    <a:gd name="T0" fmla="*/ 0 w 114"/>
                    <a:gd name="T1" fmla="*/ 0 h 36"/>
                    <a:gd name="T2" fmla="*/ 18 w 114"/>
                    <a:gd name="T3" fmla="*/ 6 h 36"/>
                    <a:gd name="T4" fmla="*/ 60 w 114"/>
                    <a:gd name="T5" fmla="*/ 24 h 36"/>
                    <a:gd name="T6" fmla="*/ 114 w 114"/>
                    <a:gd name="T7" fmla="*/ 36 h 36"/>
                    <a:gd name="T8" fmla="*/ 0 60000 65536"/>
                    <a:gd name="T9" fmla="*/ 0 60000 65536"/>
                    <a:gd name="T10" fmla="*/ 0 60000 65536"/>
                    <a:gd name="T11" fmla="*/ 0 60000 65536"/>
                    <a:gd name="T12" fmla="*/ 0 w 114"/>
                    <a:gd name="T13" fmla="*/ 0 h 36"/>
                    <a:gd name="T14" fmla="*/ 114 w 114"/>
                    <a:gd name="T15" fmla="*/ 36 h 36"/>
                  </a:gdLst>
                  <a:ahLst/>
                  <a:cxnLst>
                    <a:cxn ang="T8">
                      <a:pos x="T0" y="T1"/>
                    </a:cxn>
                    <a:cxn ang="T9">
                      <a:pos x="T2" y="T3"/>
                    </a:cxn>
                    <a:cxn ang="T10">
                      <a:pos x="T4" y="T5"/>
                    </a:cxn>
                    <a:cxn ang="T11">
                      <a:pos x="T6" y="T7"/>
                    </a:cxn>
                  </a:cxnLst>
                  <a:rect l="T12" t="T13" r="T14" b="T15"/>
                  <a:pathLst>
                    <a:path w="114" h="36">
                      <a:moveTo>
                        <a:pt x="0" y="0"/>
                      </a:moveTo>
                      <a:lnTo>
                        <a:pt x="18" y="6"/>
                      </a:lnTo>
                      <a:lnTo>
                        <a:pt x="60" y="24"/>
                      </a:lnTo>
                      <a:lnTo>
                        <a:pt x="114" y="36"/>
                      </a:lnTo>
                    </a:path>
                  </a:pathLst>
                </a:custGeom>
                <a:noFill/>
                <a:ln w="9525">
                  <a:solidFill>
                    <a:srgbClr val="FFFFFF"/>
                  </a:solidFill>
                  <a:round/>
                  <a:headEnd/>
                  <a:tailEnd/>
                </a:ln>
              </p:spPr>
              <p:txBody>
                <a:bodyPr tIns="91440" bIns="91440"/>
                <a:lstStyle/>
                <a:p>
                  <a:endParaRPr lang="en-US"/>
                </a:p>
              </p:txBody>
            </p:sp>
            <p:sp>
              <p:nvSpPr>
                <p:cNvPr id="12502" name="Freeform 1552"/>
                <p:cNvSpPr>
                  <a:spLocks/>
                </p:cNvSpPr>
                <p:nvPr/>
              </p:nvSpPr>
              <p:spPr bwMode="auto">
                <a:xfrm>
                  <a:off x="3320" y="1685"/>
                  <a:ext cx="36" cy="24"/>
                </a:xfrm>
                <a:custGeom>
                  <a:avLst/>
                  <a:gdLst>
                    <a:gd name="T0" fmla="*/ 36 w 36"/>
                    <a:gd name="T1" fmla="*/ 12 h 24"/>
                    <a:gd name="T2" fmla="*/ 0 w 36"/>
                    <a:gd name="T3" fmla="*/ 24 h 24"/>
                    <a:gd name="T4" fmla="*/ 6 w 36"/>
                    <a:gd name="T5" fmla="*/ 12 h 24"/>
                    <a:gd name="T6" fmla="*/ 0 w 36"/>
                    <a:gd name="T7" fmla="*/ 0 h 24"/>
                    <a:gd name="T8" fmla="*/ 36 w 36"/>
                    <a:gd name="T9" fmla="*/ 12 h 24"/>
                    <a:gd name="T10" fmla="*/ 0 60000 65536"/>
                    <a:gd name="T11" fmla="*/ 0 60000 65536"/>
                    <a:gd name="T12" fmla="*/ 0 60000 65536"/>
                    <a:gd name="T13" fmla="*/ 0 60000 65536"/>
                    <a:gd name="T14" fmla="*/ 0 60000 65536"/>
                    <a:gd name="T15" fmla="*/ 0 w 36"/>
                    <a:gd name="T16" fmla="*/ 0 h 24"/>
                    <a:gd name="T17" fmla="*/ 36 w 36"/>
                    <a:gd name="T18" fmla="*/ 24 h 24"/>
                  </a:gdLst>
                  <a:ahLst/>
                  <a:cxnLst>
                    <a:cxn ang="T10">
                      <a:pos x="T0" y="T1"/>
                    </a:cxn>
                    <a:cxn ang="T11">
                      <a:pos x="T2" y="T3"/>
                    </a:cxn>
                    <a:cxn ang="T12">
                      <a:pos x="T4" y="T5"/>
                    </a:cxn>
                    <a:cxn ang="T13">
                      <a:pos x="T6" y="T7"/>
                    </a:cxn>
                    <a:cxn ang="T14">
                      <a:pos x="T8" y="T9"/>
                    </a:cxn>
                  </a:cxnLst>
                  <a:rect l="T15" t="T16" r="T17" b="T18"/>
                  <a:pathLst>
                    <a:path w="36" h="24">
                      <a:moveTo>
                        <a:pt x="36" y="12"/>
                      </a:moveTo>
                      <a:lnTo>
                        <a:pt x="0" y="24"/>
                      </a:lnTo>
                      <a:lnTo>
                        <a:pt x="6" y="12"/>
                      </a:lnTo>
                      <a:lnTo>
                        <a:pt x="0" y="0"/>
                      </a:lnTo>
                      <a:lnTo>
                        <a:pt x="36" y="12"/>
                      </a:lnTo>
                      <a:close/>
                    </a:path>
                  </a:pathLst>
                </a:custGeom>
                <a:solidFill>
                  <a:srgbClr val="FFFFFF"/>
                </a:solidFill>
                <a:ln w="9525">
                  <a:noFill/>
                  <a:round/>
                  <a:headEnd/>
                  <a:tailEnd/>
                </a:ln>
              </p:spPr>
              <p:txBody>
                <a:bodyPr tIns="91440" bIns="91440"/>
                <a:lstStyle/>
                <a:p>
                  <a:endParaRPr lang="en-US"/>
                </a:p>
              </p:txBody>
            </p:sp>
            <p:sp>
              <p:nvSpPr>
                <p:cNvPr id="12503" name="Freeform 1553"/>
                <p:cNvSpPr>
                  <a:spLocks/>
                </p:cNvSpPr>
                <p:nvPr/>
              </p:nvSpPr>
              <p:spPr bwMode="auto">
                <a:xfrm>
                  <a:off x="3608" y="1493"/>
                  <a:ext cx="36" cy="30"/>
                </a:xfrm>
                <a:custGeom>
                  <a:avLst/>
                  <a:gdLst>
                    <a:gd name="T0" fmla="*/ 6 w 36"/>
                    <a:gd name="T1" fmla="*/ 30 h 30"/>
                    <a:gd name="T2" fmla="*/ 36 w 36"/>
                    <a:gd name="T3" fmla="*/ 6 h 30"/>
                    <a:gd name="T4" fmla="*/ 30 w 36"/>
                    <a:gd name="T5" fmla="*/ 0 h 30"/>
                    <a:gd name="T6" fmla="*/ 0 w 36"/>
                    <a:gd name="T7" fmla="*/ 24 h 30"/>
                    <a:gd name="T8" fmla="*/ 6 w 36"/>
                    <a:gd name="T9" fmla="*/ 30 h 30"/>
                    <a:gd name="T10" fmla="*/ 0 60000 65536"/>
                    <a:gd name="T11" fmla="*/ 0 60000 65536"/>
                    <a:gd name="T12" fmla="*/ 0 60000 65536"/>
                    <a:gd name="T13" fmla="*/ 0 60000 65536"/>
                    <a:gd name="T14" fmla="*/ 0 60000 65536"/>
                    <a:gd name="T15" fmla="*/ 0 w 36"/>
                    <a:gd name="T16" fmla="*/ 0 h 30"/>
                    <a:gd name="T17" fmla="*/ 36 w 36"/>
                    <a:gd name="T18" fmla="*/ 30 h 30"/>
                  </a:gdLst>
                  <a:ahLst/>
                  <a:cxnLst>
                    <a:cxn ang="T10">
                      <a:pos x="T0" y="T1"/>
                    </a:cxn>
                    <a:cxn ang="T11">
                      <a:pos x="T2" y="T3"/>
                    </a:cxn>
                    <a:cxn ang="T12">
                      <a:pos x="T4" y="T5"/>
                    </a:cxn>
                    <a:cxn ang="T13">
                      <a:pos x="T6" y="T7"/>
                    </a:cxn>
                    <a:cxn ang="T14">
                      <a:pos x="T8" y="T9"/>
                    </a:cxn>
                  </a:cxnLst>
                  <a:rect l="T15" t="T16" r="T17" b="T18"/>
                  <a:pathLst>
                    <a:path w="36" h="30">
                      <a:moveTo>
                        <a:pt x="6" y="30"/>
                      </a:moveTo>
                      <a:lnTo>
                        <a:pt x="36" y="6"/>
                      </a:lnTo>
                      <a:lnTo>
                        <a:pt x="30" y="0"/>
                      </a:lnTo>
                      <a:lnTo>
                        <a:pt x="0" y="24"/>
                      </a:lnTo>
                      <a:lnTo>
                        <a:pt x="6" y="30"/>
                      </a:lnTo>
                      <a:close/>
                    </a:path>
                  </a:pathLst>
                </a:custGeom>
                <a:solidFill>
                  <a:srgbClr val="FA8086"/>
                </a:solidFill>
                <a:ln w="9525">
                  <a:noFill/>
                  <a:round/>
                  <a:headEnd/>
                  <a:tailEnd/>
                </a:ln>
              </p:spPr>
              <p:txBody>
                <a:bodyPr tIns="91440" bIns="91440"/>
                <a:lstStyle/>
                <a:p>
                  <a:endParaRPr lang="en-US"/>
                </a:p>
              </p:txBody>
            </p:sp>
            <p:sp>
              <p:nvSpPr>
                <p:cNvPr id="12504" name="Rectangle 1554"/>
                <p:cNvSpPr>
                  <a:spLocks noChangeArrowheads="1"/>
                </p:cNvSpPr>
                <p:nvPr/>
              </p:nvSpPr>
              <p:spPr bwMode="auto">
                <a:xfrm>
                  <a:off x="3890" y="1667"/>
                  <a:ext cx="6" cy="36"/>
                </a:xfrm>
                <a:prstGeom prst="rect">
                  <a:avLst/>
                </a:prstGeom>
                <a:solidFill>
                  <a:srgbClr val="FA8086"/>
                </a:solidFill>
                <a:ln w="9525">
                  <a:noFill/>
                  <a:miter lim="800000"/>
                  <a:headEnd/>
                  <a:tailEnd/>
                </a:ln>
              </p:spPr>
              <p:txBody>
                <a:bodyPr tIns="91440" bIns="91440"/>
                <a:lstStyle/>
                <a:p>
                  <a:endParaRPr lang="en-US"/>
                </a:p>
              </p:txBody>
            </p:sp>
            <p:sp>
              <p:nvSpPr>
                <p:cNvPr id="12505" name="Freeform 1555"/>
                <p:cNvSpPr>
                  <a:spLocks/>
                </p:cNvSpPr>
                <p:nvPr/>
              </p:nvSpPr>
              <p:spPr bwMode="auto">
                <a:xfrm>
                  <a:off x="3866" y="1769"/>
                  <a:ext cx="36" cy="18"/>
                </a:xfrm>
                <a:custGeom>
                  <a:avLst/>
                  <a:gdLst>
                    <a:gd name="T0" fmla="*/ 6 w 36"/>
                    <a:gd name="T1" fmla="*/ 18 h 18"/>
                    <a:gd name="T2" fmla="*/ 0 w 36"/>
                    <a:gd name="T3" fmla="*/ 12 h 18"/>
                    <a:gd name="T4" fmla="*/ 36 w 36"/>
                    <a:gd name="T5" fmla="*/ 0 h 18"/>
                    <a:gd name="T6" fmla="*/ 36 w 36"/>
                    <a:gd name="T7" fmla="*/ 6 h 18"/>
                    <a:gd name="T8" fmla="*/ 6 w 36"/>
                    <a:gd name="T9" fmla="*/ 18 h 18"/>
                    <a:gd name="T10" fmla="*/ 0 60000 65536"/>
                    <a:gd name="T11" fmla="*/ 0 60000 65536"/>
                    <a:gd name="T12" fmla="*/ 0 60000 65536"/>
                    <a:gd name="T13" fmla="*/ 0 60000 65536"/>
                    <a:gd name="T14" fmla="*/ 0 60000 65536"/>
                    <a:gd name="T15" fmla="*/ 0 w 36"/>
                    <a:gd name="T16" fmla="*/ 0 h 18"/>
                    <a:gd name="T17" fmla="*/ 36 w 36"/>
                    <a:gd name="T18" fmla="*/ 18 h 18"/>
                  </a:gdLst>
                  <a:ahLst/>
                  <a:cxnLst>
                    <a:cxn ang="T10">
                      <a:pos x="T0" y="T1"/>
                    </a:cxn>
                    <a:cxn ang="T11">
                      <a:pos x="T2" y="T3"/>
                    </a:cxn>
                    <a:cxn ang="T12">
                      <a:pos x="T4" y="T5"/>
                    </a:cxn>
                    <a:cxn ang="T13">
                      <a:pos x="T6" y="T7"/>
                    </a:cxn>
                    <a:cxn ang="T14">
                      <a:pos x="T8" y="T9"/>
                    </a:cxn>
                  </a:cxnLst>
                  <a:rect l="T15" t="T16" r="T17" b="T18"/>
                  <a:pathLst>
                    <a:path w="36" h="18">
                      <a:moveTo>
                        <a:pt x="6" y="18"/>
                      </a:moveTo>
                      <a:lnTo>
                        <a:pt x="0" y="12"/>
                      </a:lnTo>
                      <a:lnTo>
                        <a:pt x="36" y="0"/>
                      </a:lnTo>
                      <a:lnTo>
                        <a:pt x="36" y="6"/>
                      </a:lnTo>
                      <a:lnTo>
                        <a:pt x="6" y="18"/>
                      </a:lnTo>
                      <a:close/>
                    </a:path>
                  </a:pathLst>
                </a:custGeom>
                <a:solidFill>
                  <a:srgbClr val="FA8086"/>
                </a:solidFill>
                <a:ln w="9525">
                  <a:noFill/>
                  <a:round/>
                  <a:headEnd/>
                  <a:tailEnd/>
                </a:ln>
              </p:spPr>
              <p:txBody>
                <a:bodyPr tIns="91440" bIns="91440"/>
                <a:lstStyle/>
                <a:p>
                  <a:endParaRPr lang="en-US"/>
                </a:p>
              </p:txBody>
            </p:sp>
            <p:sp>
              <p:nvSpPr>
                <p:cNvPr id="12506" name="Freeform 1556"/>
                <p:cNvSpPr>
                  <a:spLocks/>
                </p:cNvSpPr>
                <p:nvPr/>
              </p:nvSpPr>
              <p:spPr bwMode="auto">
                <a:xfrm>
                  <a:off x="3890" y="1835"/>
                  <a:ext cx="36" cy="18"/>
                </a:xfrm>
                <a:custGeom>
                  <a:avLst/>
                  <a:gdLst>
                    <a:gd name="T0" fmla="*/ 0 w 36"/>
                    <a:gd name="T1" fmla="*/ 18 h 18"/>
                    <a:gd name="T2" fmla="*/ 0 w 36"/>
                    <a:gd name="T3" fmla="*/ 12 h 18"/>
                    <a:gd name="T4" fmla="*/ 30 w 36"/>
                    <a:gd name="T5" fmla="*/ 0 h 18"/>
                    <a:gd name="T6" fmla="*/ 36 w 36"/>
                    <a:gd name="T7" fmla="*/ 6 h 18"/>
                    <a:gd name="T8" fmla="*/ 0 w 36"/>
                    <a:gd name="T9" fmla="*/ 18 h 18"/>
                    <a:gd name="T10" fmla="*/ 0 60000 65536"/>
                    <a:gd name="T11" fmla="*/ 0 60000 65536"/>
                    <a:gd name="T12" fmla="*/ 0 60000 65536"/>
                    <a:gd name="T13" fmla="*/ 0 60000 65536"/>
                    <a:gd name="T14" fmla="*/ 0 60000 65536"/>
                    <a:gd name="T15" fmla="*/ 0 w 36"/>
                    <a:gd name="T16" fmla="*/ 0 h 18"/>
                    <a:gd name="T17" fmla="*/ 36 w 36"/>
                    <a:gd name="T18" fmla="*/ 18 h 18"/>
                  </a:gdLst>
                  <a:ahLst/>
                  <a:cxnLst>
                    <a:cxn ang="T10">
                      <a:pos x="T0" y="T1"/>
                    </a:cxn>
                    <a:cxn ang="T11">
                      <a:pos x="T2" y="T3"/>
                    </a:cxn>
                    <a:cxn ang="T12">
                      <a:pos x="T4" y="T5"/>
                    </a:cxn>
                    <a:cxn ang="T13">
                      <a:pos x="T6" y="T7"/>
                    </a:cxn>
                    <a:cxn ang="T14">
                      <a:pos x="T8" y="T9"/>
                    </a:cxn>
                  </a:cxnLst>
                  <a:rect l="T15" t="T16" r="T17" b="T18"/>
                  <a:pathLst>
                    <a:path w="36" h="18">
                      <a:moveTo>
                        <a:pt x="0" y="18"/>
                      </a:moveTo>
                      <a:lnTo>
                        <a:pt x="0" y="12"/>
                      </a:lnTo>
                      <a:lnTo>
                        <a:pt x="30" y="0"/>
                      </a:lnTo>
                      <a:lnTo>
                        <a:pt x="36" y="6"/>
                      </a:lnTo>
                      <a:lnTo>
                        <a:pt x="0" y="18"/>
                      </a:lnTo>
                      <a:close/>
                    </a:path>
                  </a:pathLst>
                </a:custGeom>
                <a:solidFill>
                  <a:srgbClr val="FA8086"/>
                </a:solidFill>
                <a:ln w="9525">
                  <a:noFill/>
                  <a:round/>
                  <a:headEnd/>
                  <a:tailEnd/>
                </a:ln>
              </p:spPr>
              <p:txBody>
                <a:bodyPr tIns="91440" bIns="91440"/>
                <a:lstStyle/>
                <a:p>
                  <a:endParaRPr lang="en-US"/>
                </a:p>
              </p:txBody>
            </p:sp>
            <p:sp>
              <p:nvSpPr>
                <p:cNvPr id="12507" name="Freeform 1557"/>
                <p:cNvSpPr>
                  <a:spLocks/>
                </p:cNvSpPr>
                <p:nvPr/>
              </p:nvSpPr>
              <p:spPr bwMode="auto">
                <a:xfrm>
                  <a:off x="3956" y="1985"/>
                  <a:ext cx="42" cy="30"/>
                </a:xfrm>
                <a:custGeom>
                  <a:avLst/>
                  <a:gdLst>
                    <a:gd name="T0" fmla="*/ 0 w 42"/>
                    <a:gd name="T1" fmla="*/ 30 h 30"/>
                    <a:gd name="T2" fmla="*/ 0 w 42"/>
                    <a:gd name="T3" fmla="*/ 18 h 30"/>
                    <a:gd name="T4" fmla="*/ 42 w 42"/>
                    <a:gd name="T5" fmla="*/ 0 h 30"/>
                    <a:gd name="T6" fmla="*/ 42 w 42"/>
                    <a:gd name="T7" fmla="*/ 12 h 30"/>
                    <a:gd name="T8" fmla="*/ 0 w 42"/>
                    <a:gd name="T9" fmla="*/ 30 h 30"/>
                    <a:gd name="T10" fmla="*/ 0 60000 65536"/>
                    <a:gd name="T11" fmla="*/ 0 60000 65536"/>
                    <a:gd name="T12" fmla="*/ 0 60000 65536"/>
                    <a:gd name="T13" fmla="*/ 0 60000 65536"/>
                    <a:gd name="T14" fmla="*/ 0 60000 65536"/>
                    <a:gd name="T15" fmla="*/ 0 w 42"/>
                    <a:gd name="T16" fmla="*/ 0 h 30"/>
                    <a:gd name="T17" fmla="*/ 42 w 42"/>
                    <a:gd name="T18" fmla="*/ 30 h 30"/>
                  </a:gdLst>
                  <a:ahLst/>
                  <a:cxnLst>
                    <a:cxn ang="T10">
                      <a:pos x="T0" y="T1"/>
                    </a:cxn>
                    <a:cxn ang="T11">
                      <a:pos x="T2" y="T3"/>
                    </a:cxn>
                    <a:cxn ang="T12">
                      <a:pos x="T4" y="T5"/>
                    </a:cxn>
                    <a:cxn ang="T13">
                      <a:pos x="T6" y="T7"/>
                    </a:cxn>
                    <a:cxn ang="T14">
                      <a:pos x="T8" y="T9"/>
                    </a:cxn>
                  </a:cxnLst>
                  <a:rect l="T15" t="T16" r="T17" b="T18"/>
                  <a:pathLst>
                    <a:path w="42" h="30">
                      <a:moveTo>
                        <a:pt x="0" y="30"/>
                      </a:moveTo>
                      <a:lnTo>
                        <a:pt x="0" y="18"/>
                      </a:lnTo>
                      <a:lnTo>
                        <a:pt x="42" y="0"/>
                      </a:lnTo>
                      <a:lnTo>
                        <a:pt x="42" y="12"/>
                      </a:lnTo>
                      <a:lnTo>
                        <a:pt x="0" y="30"/>
                      </a:lnTo>
                      <a:close/>
                    </a:path>
                  </a:pathLst>
                </a:custGeom>
                <a:solidFill>
                  <a:srgbClr val="FA8086"/>
                </a:solidFill>
                <a:ln w="9525">
                  <a:noFill/>
                  <a:round/>
                  <a:headEnd/>
                  <a:tailEnd/>
                </a:ln>
              </p:spPr>
              <p:txBody>
                <a:bodyPr tIns="91440" bIns="91440"/>
                <a:lstStyle/>
                <a:p>
                  <a:endParaRPr lang="en-US"/>
                </a:p>
              </p:txBody>
            </p:sp>
            <p:sp>
              <p:nvSpPr>
                <p:cNvPr id="12508" name="Freeform 1558"/>
                <p:cNvSpPr>
                  <a:spLocks/>
                </p:cNvSpPr>
                <p:nvPr/>
              </p:nvSpPr>
              <p:spPr bwMode="auto">
                <a:xfrm>
                  <a:off x="3980" y="2051"/>
                  <a:ext cx="42" cy="24"/>
                </a:xfrm>
                <a:custGeom>
                  <a:avLst/>
                  <a:gdLst>
                    <a:gd name="T0" fmla="*/ 0 w 42"/>
                    <a:gd name="T1" fmla="*/ 24 h 24"/>
                    <a:gd name="T2" fmla="*/ 0 w 42"/>
                    <a:gd name="T3" fmla="*/ 12 h 24"/>
                    <a:gd name="T4" fmla="*/ 36 w 42"/>
                    <a:gd name="T5" fmla="*/ 0 h 24"/>
                    <a:gd name="T6" fmla="*/ 42 w 42"/>
                    <a:gd name="T7" fmla="*/ 12 h 24"/>
                    <a:gd name="T8" fmla="*/ 0 w 42"/>
                    <a:gd name="T9" fmla="*/ 24 h 24"/>
                    <a:gd name="T10" fmla="*/ 0 60000 65536"/>
                    <a:gd name="T11" fmla="*/ 0 60000 65536"/>
                    <a:gd name="T12" fmla="*/ 0 60000 65536"/>
                    <a:gd name="T13" fmla="*/ 0 60000 65536"/>
                    <a:gd name="T14" fmla="*/ 0 60000 65536"/>
                    <a:gd name="T15" fmla="*/ 0 w 42"/>
                    <a:gd name="T16" fmla="*/ 0 h 24"/>
                    <a:gd name="T17" fmla="*/ 42 w 42"/>
                    <a:gd name="T18" fmla="*/ 24 h 24"/>
                  </a:gdLst>
                  <a:ahLst/>
                  <a:cxnLst>
                    <a:cxn ang="T10">
                      <a:pos x="T0" y="T1"/>
                    </a:cxn>
                    <a:cxn ang="T11">
                      <a:pos x="T2" y="T3"/>
                    </a:cxn>
                    <a:cxn ang="T12">
                      <a:pos x="T4" y="T5"/>
                    </a:cxn>
                    <a:cxn ang="T13">
                      <a:pos x="T6" y="T7"/>
                    </a:cxn>
                    <a:cxn ang="T14">
                      <a:pos x="T8" y="T9"/>
                    </a:cxn>
                  </a:cxnLst>
                  <a:rect l="T15" t="T16" r="T17" b="T18"/>
                  <a:pathLst>
                    <a:path w="42" h="24">
                      <a:moveTo>
                        <a:pt x="0" y="24"/>
                      </a:moveTo>
                      <a:lnTo>
                        <a:pt x="0" y="12"/>
                      </a:lnTo>
                      <a:lnTo>
                        <a:pt x="36" y="0"/>
                      </a:lnTo>
                      <a:lnTo>
                        <a:pt x="42" y="12"/>
                      </a:lnTo>
                      <a:lnTo>
                        <a:pt x="0" y="24"/>
                      </a:lnTo>
                      <a:close/>
                    </a:path>
                  </a:pathLst>
                </a:custGeom>
                <a:solidFill>
                  <a:srgbClr val="FA8086"/>
                </a:solidFill>
                <a:ln w="9525">
                  <a:noFill/>
                  <a:round/>
                  <a:headEnd/>
                  <a:tailEnd/>
                </a:ln>
              </p:spPr>
              <p:txBody>
                <a:bodyPr tIns="91440" bIns="91440"/>
                <a:lstStyle/>
                <a:p>
                  <a:endParaRPr lang="en-US"/>
                </a:p>
              </p:txBody>
            </p:sp>
            <p:sp>
              <p:nvSpPr>
                <p:cNvPr id="12509" name="Rectangle 1559"/>
                <p:cNvSpPr>
                  <a:spLocks noChangeArrowheads="1"/>
                </p:cNvSpPr>
                <p:nvPr/>
              </p:nvSpPr>
              <p:spPr bwMode="auto">
                <a:xfrm>
                  <a:off x="3992" y="2315"/>
                  <a:ext cx="48" cy="6"/>
                </a:xfrm>
                <a:prstGeom prst="rect">
                  <a:avLst/>
                </a:prstGeom>
                <a:solidFill>
                  <a:srgbClr val="FA8086"/>
                </a:solidFill>
                <a:ln w="9525">
                  <a:noFill/>
                  <a:miter lim="800000"/>
                  <a:headEnd/>
                  <a:tailEnd/>
                </a:ln>
              </p:spPr>
              <p:txBody>
                <a:bodyPr tIns="91440" bIns="91440"/>
                <a:lstStyle/>
                <a:p>
                  <a:endParaRPr lang="en-US"/>
                </a:p>
              </p:txBody>
            </p:sp>
            <p:sp>
              <p:nvSpPr>
                <p:cNvPr id="12510" name="Rectangle 1560"/>
                <p:cNvSpPr>
                  <a:spLocks noChangeArrowheads="1"/>
                </p:cNvSpPr>
                <p:nvPr/>
              </p:nvSpPr>
              <p:spPr bwMode="auto">
                <a:xfrm>
                  <a:off x="3998" y="2249"/>
                  <a:ext cx="48" cy="6"/>
                </a:xfrm>
                <a:prstGeom prst="rect">
                  <a:avLst/>
                </a:prstGeom>
                <a:solidFill>
                  <a:srgbClr val="FA8086"/>
                </a:solidFill>
                <a:ln w="9525">
                  <a:noFill/>
                  <a:miter lim="800000"/>
                  <a:headEnd/>
                  <a:tailEnd/>
                </a:ln>
              </p:spPr>
              <p:txBody>
                <a:bodyPr tIns="91440" bIns="91440"/>
                <a:lstStyle/>
                <a:p>
                  <a:endParaRPr lang="en-US"/>
                </a:p>
              </p:txBody>
            </p:sp>
            <p:sp>
              <p:nvSpPr>
                <p:cNvPr id="12511" name="Line 1561"/>
                <p:cNvSpPr>
                  <a:spLocks noChangeShapeType="1"/>
                </p:cNvSpPr>
                <p:nvPr/>
              </p:nvSpPr>
              <p:spPr bwMode="auto">
                <a:xfrm flipV="1">
                  <a:off x="2162" y="2123"/>
                  <a:ext cx="1" cy="162"/>
                </a:xfrm>
                <a:prstGeom prst="line">
                  <a:avLst/>
                </a:prstGeom>
                <a:noFill/>
                <a:ln w="9525">
                  <a:solidFill>
                    <a:srgbClr val="FFFFFF"/>
                  </a:solidFill>
                  <a:prstDash val="sysDash"/>
                  <a:round/>
                  <a:headEnd/>
                  <a:tailEnd/>
                </a:ln>
              </p:spPr>
              <p:txBody>
                <a:bodyPr tIns="91440" bIns="91440"/>
                <a:lstStyle/>
                <a:p>
                  <a:endParaRPr lang="en-US"/>
                </a:p>
              </p:txBody>
            </p:sp>
            <p:sp>
              <p:nvSpPr>
                <p:cNvPr id="12512" name="Line 1562"/>
                <p:cNvSpPr>
                  <a:spLocks noChangeShapeType="1"/>
                </p:cNvSpPr>
                <p:nvPr/>
              </p:nvSpPr>
              <p:spPr bwMode="auto">
                <a:xfrm>
                  <a:off x="2186" y="2405"/>
                  <a:ext cx="60" cy="48"/>
                </a:xfrm>
                <a:prstGeom prst="line">
                  <a:avLst/>
                </a:prstGeom>
                <a:noFill/>
                <a:ln w="9525">
                  <a:solidFill>
                    <a:srgbClr val="FFFFFF"/>
                  </a:solidFill>
                  <a:prstDash val="sysDash"/>
                  <a:round/>
                  <a:headEnd/>
                  <a:tailEnd/>
                </a:ln>
              </p:spPr>
              <p:txBody>
                <a:bodyPr tIns="91440" bIns="91440"/>
                <a:lstStyle/>
                <a:p>
                  <a:endParaRPr lang="en-US"/>
                </a:p>
              </p:txBody>
            </p:sp>
            <p:sp>
              <p:nvSpPr>
                <p:cNvPr id="12513" name="Freeform 1563"/>
                <p:cNvSpPr>
                  <a:spLocks/>
                </p:cNvSpPr>
                <p:nvPr/>
              </p:nvSpPr>
              <p:spPr bwMode="auto">
                <a:xfrm>
                  <a:off x="2972" y="2219"/>
                  <a:ext cx="42" cy="36"/>
                </a:xfrm>
                <a:custGeom>
                  <a:avLst/>
                  <a:gdLst>
                    <a:gd name="T0" fmla="*/ 42 w 42"/>
                    <a:gd name="T1" fmla="*/ 12 h 36"/>
                    <a:gd name="T2" fmla="*/ 0 w 42"/>
                    <a:gd name="T3" fmla="*/ 0 h 36"/>
                    <a:gd name="T4" fmla="*/ 12 w 42"/>
                    <a:gd name="T5" fmla="*/ 36 h 36"/>
                    <a:gd name="T6" fmla="*/ 18 w 42"/>
                    <a:gd name="T7" fmla="*/ 18 h 36"/>
                    <a:gd name="T8" fmla="*/ 42 w 42"/>
                    <a:gd name="T9" fmla="*/ 12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42" y="12"/>
                      </a:moveTo>
                      <a:lnTo>
                        <a:pt x="0" y="0"/>
                      </a:lnTo>
                      <a:lnTo>
                        <a:pt x="12" y="36"/>
                      </a:lnTo>
                      <a:lnTo>
                        <a:pt x="18" y="18"/>
                      </a:lnTo>
                      <a:lnTo>
                        <a:pt x="42" y="12"/>
                      </a:lnTo>
                      <a:close/>
                    </a:path>
                  </a:pathLst>
                </a:custGeom>
                <a:solidFill>
                  <a:srgbClr val="FFFFFF"/>
                </a:solidFill>
                <a:ln w="9525">
                  <a:noFill/>
                  <a:round/>
                  <a:headEnd/>
                  <a:tailEnd/>
                </a:ln>
              </p:spPr>
              <p:txBody>
                <a:bodyPr tIns="91440" bIns="91440"/>
                <a:lstStyle/>
                <a:p>
                  <a:endParaRPr lang="en-US"/>
                </a:p>
              </p:txBody>
            </p:sp>
            <p:sp>
              <p:nvSpPr>
                <p:cNvPr id="12514" name="Freeform 1564"/>
                <p:cNvSpPr>
                  <a:spLocks/>
                </p:cNvSpPr>
                <p:nvPr/>
              </p:nvSpPr>
              <p:spPr bwMode="auto">
                <a:xfrm>
                  <a:off x="2168" y="2057"/>
                  <a:ext cx="282" cy="396"/>
                </a:xfrm>
                <a:custGeom>
                  <a:avLst/>
                  <a:gdLst>
                    <a:gd name="T0" fmla="*/ 282 w 282"/>
                    <a:gd name="T1" fmla="*/ 342 h 396"/>
                    <a:gd name="T2" fmla="*/ 204 w 282"/>
                    <a:gd name="T3" fmla="*/ 0 h 396"/>
                    <a:gd name="T4" fmla="*/ 0 w 282"/>
                    <a:gd name="T5" fmla="*/ 54 h 396"/>
                    <a:gd name="T6" fmla="*/ 78 w 282"/>
                    <a:gd name="T7" fmla="*/ 396 h 396"/>
                    <a:gd name="T8" fmla="*/ 282 w 282"/>
                    <a:gd name="T9" fmla="*/ 342 h 396"/>
                    <a:gd name="T10" fmla="*/ 0 60000 65536"/>
                    <a:gd name="T11" fmla="*/ 0 60000 65536"/>
                    <a:gd name="T12" fmla="*/ 0 60000 65536"/>
                    <a:gd name="T13" fmla="*/ 0 60000 65536"/>
                    <a:gd name="T14" fmla="*/ 0 60000 65536"/>
                    <a:gd name="T15" fmla="*/ 0 w 282"/>
                    <a:gd name="T16" fmla="*/ 0 h 396"/>
                    <a:gd name="T17" fmla="*/ 282 w 282"/>
                    <a:gd name="T18" fmla="*/ 396 h 396"/>
                  </a:gdLst>
                  <a:ahLst/>
                  <a:cxnLst>
                    <a:cxn ang="T10">
                      <a:pos x="T0" y="T1"/>
                    </a:cxn>
                    <a:cxn ang="T11">
                      <a:pos x="T2" y="T3"/>
                    </a:cxn>
                    <a:cxn ang="T12">
                      <a:pos x="T4" y="T5"/>
                    </a:cxn>
                    <a:cxn ang="T13">
                      <a:pos x="T6" y="T7"/>
                    </a:cxn>
                    <a:cxn ang="T14">
                      <a:pos x="T8" y="T9"/>
                    </a:cxn>
                  </a:cxnLst>
                  <a:rect l="T15" t="T16" r="T17" b="T18"/>
                  <a:pathLst>
                    <a:path w="282" h="396">
                      <a:moveTo>
                        <a:pt x="282" y="342"/>
                      </a:moveTo>
                      <a:lnTo>
                        <a:pt x="204" y="0"/>
                      </a:lnTo>
                      <a:lnTo>
                        <a:pt x="0" y="54"/>
                      </a:lnTo>
                      <a:lnTo>
                        <a:pt x="78" y="396"/>
                      </a:lnTo>
                      <a:lnTo>
                        <a:pt x="282" y="342"/>
                      </a:lnTo>
                      <a:close/>
                    </a:path>
                  </a:pathLst>
                </a:custGeom>
                <a:noFill/>
                <a:ln w="9525">
                  <a:noFill/>
                  <a:round/>
                  <a:headEnd/>
                  <a:tailEnd/>
                </a:ln>
              </p:spPr>
              <p:txBody>
                <a:bodyPr tIns="91440" bIns="91440"/>
                <a:lstStyle/>
                <a:p>
                  <a:endParaRPr lang="en-US"/>
                </a:p>
              </p:txBody>
            </p:sp>
            <p:sp>
              <p:nvSpPr>
                <p:cNvPr id="12515" name="Freeform 1565"/>
                <p:cNvSpPr>
                  <a:spLocks/>
                </p:cNvSpPr>
                <p:nvPr/>
              </p:nvSpPr>
              <p:spPr bwMode="auto">
                <a:xfrm>
                  <a:off x="2168" y="2057"/>
                  <a:ext cx="282" cy="396"/>
                </a:xfrm>
                <a:custGeom>
                  <a:avLst/>
                  <a:gdLst>
                    <a:gd name="T0" fmla="*/ 282 w 282"/>
                    <a:gd name="T1" fmla="*/ 342 h 396"/>
                    <a:gd name="T2" fmla="*/ 204 w 282"/>
                    <a:gd name="T3" fmla="*/ 0 h 396"/>
                    <a:gd name="T4" fmla="*/ 0 w 282"/>
                    <a:gd name="T5" fmla="*/ 54 h 396"/>
                    <a:gd name="T6" fmla="*/ 78 w 282"/>
                    <a:gd name="T7" fmla="*/ 396 h 396"/>
                    <a:gd name="T8" fmla="*/ 282 w 282"/>
                    <a:gd name="T9" fmla="*/ 342 h 396"/>
                    <a:gd name="T10" fmla="*/ 282 w 282"/>
                    <a:gd name="T11" fmla="*/ 342 h 396"/>
                    <a:gd name="T12" fmla="*/ 0 60000 65536"/>
                    <a:gd name="T13" fmla="*/ 0 60000 65536"/>
                    <a:gd name="T14" fmla="*/ 0 60000 65536"/>
                    <a:gd name="T15" fmla="*/ 0 60000 65536"/>
                    <a:gd name="T16" fmla="*/ 0 60000 65536"/>
                    <a:gd name="T17" fmla="*/ 0 60000 65536"/>
                    <a:gd name="T18" fmla="*/ 0 w 282"/>
                    <a:gd name="T19" fmla="*/ 0 h 396"/>
                    <a:gd name="T20" fmla="*/ 282 w 282"/>
                    <a:gd name="T21" fmla="*/ 396 h 396"/>
                  </a:gdLst>
                  <a:ahLst/>
                  <a:cxnLst>
                    <a:cxn ang="T12">
                      <a:pos x="T0" y="T1"/>
                    </a:cxn>
                    <a:cxn ang="T13">
                      <a:pos x="T2" y="T3"/>
                    </a:cxn>
                    <a:cxn ang="T14">
                      <a:pos x="T4" y="T5"/>
                    </a:cxn>
                    <a:cxn ang="T15">
                      <a:pos x="T6" y="T7"/>
                    </a:cxn>
                    <a:cxn ang="T16">
                      <a:pos x="T8" y="T9"/>
                    </a:cxn>
                    <a:cxn ang="T17">
                      <a:pos x="T10" y="T11"/>
                    </a:cxn>
                  </a:cxnLst>
                  <a:rect l="T18" t="T19" r="T20" b="T21"/>
                  <a:pathLst>
                    <a:path w="282" h="396">
                      <a:moveTo>
                        <a:pt x="282" y="342"/>
                      </a:moveTo>
                      <a:lnTo>
                        <a:pt x="204" y="0"/>
                      </a:lnTo>
                      <a:lnTo>
                        <a:pt x="0" y="54"/>
                      </a:lnTo>
                      <a:lnTo>
                        <a:pt x="78" y="396"/>
                      </a:lnTo>
                      <a:lnTo>
                        <a:pt x="282" y="342"/>
                      </a:lnTo>
                    </a:path>
                  </a:pathLst>
                </a:custGeom>
                <a:noFill/>
                <a:ln w="9525">
                  <a:solidFill>
                    <a:srgbClr val="FFFFFF"/>
                  </a:solidFill>
                  <a:round/>
                  <a:headEnd/>
                  <a:tailEnd/>
                </a:ln>
              </p:spPr>
              <p:txBody>
                <a:bodyPr tIns="91440" bIns="91440"/>
                <a:lstStyle/>
                <a:p>
                  <a:endParaRPr lang="en-US"/>
                </a:p>
              </p:txBody>
            </p:sp>
            <p:sp>
              <p:nvSpPr>
                <p:cNvPr id="12516" name="Freeform 1566"/>
                <p:cNvSpPr>
                  <a:spLocks/>
                </p:cNvSpPr>
                <p:nvPr/>
              </p:nvSpPr>
              <p:spPr bwMode="auto">
                <a:xfrm>
                  <a:off x="3176" y="3179"/>
                  <a:ext cx="30" cy="36"/>
                </a:xfrm>
                <a:custGeom>
                  <a:avLst/>
                  <a:gdLst>
                    <a:gd name="T0" fmla="*/ 0 w 30"/>
                    <a:gd name="T1" fmla="*/ 0 h 36"/>
                    <a:gd name="T2" fmla="*/ 12 w 30"/>
                    <a:gd name="T3" fmla="*/ 18 h 36"/>
                    <a:gd name="T4" fmla="*/ 24 w 30"/>
                    <a:gd name="T5" fmla="*/ 30 h 36"/>
                    <a:gd name="T6" fmla="*/ 30 w 30"/>
                    <a:gd name="T7" fmla="*/ 36 h 36"/>
                    <a:gd name="T8" fmla="*/ 0 60000 65536"/>
                    <a:gd name="T9" fmla="*/ 0 60000 65536"/>
                    <a:gd name="T10" fmla="*/ 0 60000 65536"/>
                    <a:gd name="T11" fmla="*/ 0 60000 65536"/>
                    <a:gd name="T12" fmla="*/ 0 w 30"/>
                    <a:gd name="T13" fmla="*/ 0 h 36"/>
                    <a:gd name="T14" fmla="*/ 30 w 30"/>
                    <a:gd name="T15" fmla="*/ 36 h 36"/>
                  </a:gdLst>
                  <a:ahLst/>
                  <a:cxnLst>
                    <a:cxn ang="T8">
                      <a:pos x="T0" y="T1"/>
                    </a:cxn>
                    <a:cxn ang="T9">
                      <a:pos x="T2" y="T3"/>
                    </a:cxn>
                    <a:cxn ang="T10">
                      <a:pos x="T4" y="T5"/>
                    </a:cxn>
                    <a:cxn ang="T11">
                      <a:pos x="T6" y="T7"/>
                    </a:cxn>
                  </a:cxnLst>
                  <a:rect l="T12" t="T13" r="T14" b="T15"/>
                  <a:pathLst>
                    <a:path w="30" h="36">
                      <a:moveTo>
                        <a:pt x="0" y="0"/>
                      </a:moveTo>
                      <a:lnTo>
                        <a:pt x="12" y="18"/>
                      </a:lnTo>
                      <a:lnTo>
                        <a:pt x="24" y="30"/>
                      </a:lnTo>
                      <a:lnTo>
                        <a:pt x="30" y="36"/>
                      </a:lnTo>
                    </a:path>
                  </a:pathLst>
                </a:custGeom>
                <a:noFill/>
                <a:ln w="9525">
                  <a:solidFill>
                    <a:srgbClr val="FFFFFF"/>
                  </a:solidFill>
                  <a:round/>
                  <a:headEnd/>
                  <a:tailEnd/>
                </a:ln>
              </p:spPr>
              <p:txBody>
                <a:bodyPr tIns="91440" bIns="91440"/>
                <a:lstStyle/>
                <a:p>
                  <a:endParaRPr lang="en-US"/>
                </a:p>
              </p:txBody>
            </p:sp>
            <p:sp>
              <p:nvSpPr>
                <p:cNvPr id="12517" name="Freeform 1567"/>
                <p:cNvSpPr>
                  <a:spLocks/>
                </p:cNvSpPr>
                <p:nvPr/>
              </p:nvSpPr>
              <p:spPr bwMode="auto">
                <a:xfrm>
                  <a:off x="3206" y="3173"/>
                  <a:ext cx="6" cy="42"/>
                </a:xfrm>
                <a:custGeom>
                  <a:avLst/>
                  <a:gdLst>
                    <a:gd name="T0" fmla="*/ 0 w 6"/>
                    <a:gd name="T1" fmla="*/ 42 h 42"/>
                    <a:gd name="T2" fmla="*/ 6 w 6"/>
                    <a:gd name="T3" fmla="*/ 36 h 42"/>
                    <a:gd name="T4" fmla="*/ 6 w 6"/>
                    <a:gd name="T5" fmla="*/ 18 h 42"/>
                    <a:gd name="T6" fmla="*/ 0 w 6"/>
                    <a:gd name="T7" fmla="*/ 0 h 42"/>
                    <a:gd name="T8" fmla="*/ 0 60000 65536"/>
                    <a:gd name="T9" fmla="*/ 0 60000 65536"/>
                    <a:gd name="T10" fmla="*/ 0 60000 65536"/>
                    <a:gd name="T11" fmla="*/ 0 60000 65536"/>
                    <a:gd name="T12" fmla="*/ 0 w 6"/>
                    <a:gd name="T13" fmla="*/ 0 h 42"/>
                    <a:gd name="T14" fmla="*/ 6 w 6"/>
                    <a:gd name="T15" fmla="*/ 42 h 42"/>
                  </a:gdLst>
                  <a:ahLst/>
                  <a:cxnLst>
                    <a:cxn ang="T8">
                      <a:pos x="T0" y="T1"/>
                    </a:cxn>
                    <a:cxn ang="T9">
                      <a:pos x="T2" y="T3"/>
                    </a:cxn>
                    <a:cxn ang="T10">
                      <a:pos x="T4" y="T5"/>
                    </a:cxn>
                    <a:cxn ang="T11">
                      <a:pos x="T6" y="T7"/>
                    </a:cxn>
                  </a:cxnLst>
                  <a:rect l="T12" t="T13" r="T14" b="T15"/>
                  <a:pathLst>
                    <a:path w="6" h="42">
                      <a:moveTo>
                        <a:pt x="0" y="42"/>
                      </a:moveTo>
                      <a:lnTo>
                        <a:pt x="6" y="36"/>
                      </a:lnTo>
                      <a:lnTo>
                        <a:pt x="6" y="18"/>
                      </a:lnTo>
                      <a:lnTo>
                        <a:pt x="0" y="0"/>
                      </a:lnTo>
                    </a:path>
                  </a:pathLst>
                </a:custGeom>
                <a:noFill/>
                <a:ln w="9525">
                  <a:solidFill>
                    <a:srgbClr val="FFFFFF"/>
                  </a:solidFill>
                  <a:round/>
                  <a:headEnd/>
                  <a:tailEnd/>
                </a:ln>
              </p:spPr>
              <p:txBody>
                <a:bodyPr tIns="91440" bIns="91440"/>
                <a:lstStyle/>
                <a:p>
                  <a:endParaRPr lang="en-US"/>
                </a:p>
              </p:txBody>
            </p:sp>
            <p:sp>
              <p:nvSpPr>
                <p:cNvPr id="12518" name="Freeform 1568"/>
                <p:cNvSpPr>
                  <a:spLocks/>
                </p:cNvSpPr>
                <p:nvPr/>
              </p:nvSpPr>
              <p:spPr bwMode="auto">
                <a:xfrm>
                  <a:off x="3164" y="3101"/>
                  <a:ext cx="42" cy="72"/>
                </a:xfrm>
                <a:custGeom>
                  <a:avLst/>
                  <a:gdLst>
                    <a:gd name="T0" fmla="*/ 42 w 42"/>
                    <a:gd name="T1" fmla="*/ 72 h 72"/>
                    <a:gd name="T2" fmla="*/ 30 w 42"/>
                    <a:gd name="T3" fmla="*/ 48 h 72"/>
                    <a:gd name="T4" fmla="*/ 18 w 42"/>
                    <a:gd name="T5" fmla="*/ 18 h 72"/>
                    <a:gd name="T6" fmla="*/ 0 w 42"/>
                    <a:gd name="T7" fmla="*/ 0 h 72"/>
                    <a:gd name="T8" fmla="*/ 0 60000 65536"/>
                    <a:gd name="T9" fmla="*/ 0 60000 65536"/>
                    <a:gd name="T10" fmla="*/ 0 60000 65536"/>
                    <a:gd name="T11" fmla="*/ 0 60000 65536"/>
                    <a:gd name="T12" fmla="*/ 0 w 42"/>
                    <a:gd name="T13" fmla="*/ 0 h 72"/>
                    <a:gd name="T14" fmla="*/ 42 w 42"/>
                    <a:gd name="T15" fmla="*/ 72 h 72"/>
                  </a:gdLst>
                  <a:ahLst/>
                  <a:cxnLst>
                    <a:cxn ang="T8">
                      <a:pos x="T0" y="T1"/>
                    </a:cxn>
                    <a:cxn ang="T9">
                      <a:pos x="T2" y="T3"/>
                    </a:cxn>
                    <a:cxn ang="T10">
                      <a:pos x="T4" y="T5"/>
                    </a:cxn>
                    <a:cxn ang="T11">
                      <a:pos x="T6" y="T7"/>
                    </a:cxn>
                  </a:cxnLst>
                  <a:rect l="T12" t="T13" r="T14" b="T15"/>
                  <a:pathLst>
                    <a:path w="42" h="72">
                      <a:moveTo>
                        <a:pt x="42" y="72"/>
                      </a:moveTo>
                      <a:lnTo>
                        <a:pt x="30" y="48"/>
                      </a:lnTo>
                      <a:lnTo>
                        <a:pt x="18" y="18"/>
                      </a:lnTo>
                      <a:lnTo>
                        <a:pt x="0" y="0"/>
                      </a:lnTo>
                    </a:path>
                  </a:pathLst>
                </a:custGeom>
                <a:noFill/>
                <a:ln w="9525">
                  <a:solidFill>
                    <a:srgbClr val="FFFFFF"/>
                  </a:solidFill>
                  <a:round/>
                  <a:headEnd/>
                  <a:tailEnd/>
                </a:ln>
              </p:spPr>
              <p:txBody>
                <a:bodyPr tIns="91440" bIns="91440"/>
                <a:lstStyle/>
                <a:p>
                  <a:endParaRPr lang="en-US"/>
                </a:p>
              </p:txBody>
            </p:sp>
            <p:sp>
              <p:nvSpPr>
                <p:cNvPr id="12519" name="Freeform 1569"/>
                <p:cNvSpPr>
                  <a:spLocks/>
                </p:cNvSpPr>
                <p:nvPr/>
              </p:nvSpPr>
              <p:spPr bwMode="auto">
                <a:xfrm>
                  <a:off x="3152" y="3101"/>
                  <a:ext cx="12" cy="48"/>
                </a:xfrm>
                <a:custGeom>
                  <a:avLst/>
                  <a:gdLst>
                    <a:gd name="T0" fmla="*/ 12 w 12"/>
                    <a:gd name="T1" fmla="*/ 0 h 48"/>
                    <a:gd name="T2" fmla="*/ 6 w 12"/>
                    <a:gd name="T3" fmla="*/ 6 h 48"/>
                    <a:gd name="T4" fmla="*/ 0 w 12"/>
                    <a:gd name="T5" fmla="*/ 24 h 48"/>
                    <a:gd name="T6" fmla="*/ 6 w 12"/>
                    <a:gd name="T7" fmla="*/ 48 h 48"/>
                    <a:gd name="T8" fmla="*/ 0 60000 65536"/>
                    <a:gd name="T9" fmla="*/ 0 60000 65536"/>
                    <a:gd name="T10" fmla="*/ 0 60000 65536"/>
                    <a:gd name="T11" fmla="*/ 0 60000 65536"/>
                    <a:gd name="T12" fmla="*/ 0 w 12"/>
                    <a:gd name="T13" fmla="*/ 0 h 48"/>
                    <a:gd name="T14" fmla="*/ 12 w 12"/>
                    <a:gd name="T15" fmla="*/ 48 h 48"/>
                  </a:gdLst>
                  <a:ahLst/>
                  <a:cxnLst>
                    <a:cxn ang="T8">
                      <a:pos x="T0" y="T1"/>
                    </a:cxn>
                    <a:cxn ang="T9">
                      <a:pos x="T2" y="T3"/>
                    </a:cxn>
                    <a:cxn ang="T10">
                      <a:pos x="T4" y="T5"/>
                    </a:cxn>
                    <a:cxn ang="T11">
                      <a:pos x="T6" y="T7"/>
                    </a:cxn>
                  </a:cxnLst>
                  <a:rect l="T12" t="T13" r="T14" b="T15"/>
                  <a:pathLst>
                    <a:path w="12" h="48">
                      <a:moveTo>
                        <a:pt x="12" y="0"/>
                      </a:moveTo>
                      <a:lnTo>
                        <a:pt x="6" y="6"/>
                      </a:lnTo>
                      <a:lnTo>
                        <a:pt x="0" y="24"/>
                      </a:lnTo>
                      <a:lnTo>
                        <a:pt x="6" y="48"/>
                      </a:lnTo>
                    </a:path>
                  </a:pathLst>
                </a:custGeom>
                <a:noFill/>
                <a:ln w="9525">
                  <a:solidFill>
                    <a:srgbClr val="FFFFFF"/>
                  </a:solidFill>
                  <a:round/>
                  <a:headEnd/>
                  <a:tailEnd/>
                </a:ln>
              </p:spPr>
              <p:txBody>
                <a:bodyPr tIns="91440" bIns="91440"/>
                <a:lstStyle/>
                <a:p>
                  <a:endParaRPr lang="en-US"/>
                </a:p>
              </p:txBody>
            </p:sp>
            <p:sp>
              <p:nvSpPr>
                <p:cNvPr id="12520" name="Freeform 1570"/>
                <p:cNvSpPr>
                  <a:spLocks/>
                </p:cNvSpPr>
                <p:nvPr/>
              </p:nvSpPr>
              <p:spPr bwMode="auto">
                <a:xfrm>
                  <a:off x="1748" y="2657"/>
                  <a:ext cx="30" cy="36"/>
                </a:xfrm>
                <a:custGeom>
                  <a:avLst/>
                  <a:gdLst>
                    <a:gd name="T0" fmla="*/ 30 w 30"/>
                    <a:gd name="T1" fmla="*/ 36 h 36"/>
                    <a:gd name="T2" fmla="*/ 30 w 30"/>
                    <a:gd name="T3" fmla="*/ 0 h 36"/>
                    <a:gd name="T4" fmla="*/ 0 w 30"/>
                    <a:gd name="T5" fmla="*/ 24 h 36"/>
                    <a:gd name="T6" fmla="*/ 18 w 30"/>
                    <a:gd name="T7" fmla="*/ 18 h 36"/>
                    <a:gd name="T8" fmla="*/ 30 w 30"/>
                    <a:gd name="T9" fmla="*/ 36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30" y="36"/>
                      </a:moveTo>
                      <a:lnTo>
                        <a:pt x="30" y="0"/>
                      </a:lnTo>
                      <a:lnTo>
                        <a:pt x="0" y="24"/>
                      </a:lnTo>
                      <a:lnTo>
                        <a:pt x="18" y="18"/>
                      </a:lnTo>
                      <a:lnTo>
                        <a:pt x="30" y="36"/>
                      </a:lnTo>
                      <a:close/>
                    </a:path>
                  </a:pathLst>
                </a:custGeom>
                <a:solidFill>
                  <a:srgbClr val="FFFFFF"/>
                </a:solidFill>
                <a:ln w="9525">
                  <a:noFill/>
                  <a:round/>
                  <a:headEnd/>
                  <a:tailEnd/>
                </a:ln>
              </p:spPr>
              <p:txBody>
                <a:bodyPr tIns="91440" bIns="91440"/>
                <a:lstStyle/>
                <a:p>
                  <a:endParaRPr lang="en-US"/>
                </a:p>
              </p:txBody>
            </p:sp>
            <p:sp>
              <p:nvSpPr>
                <p:cNvPr id="12521" name="Freeform 1571"/>
                <p:cNvSpPr>
                  <a:spLocks/>
                </p:cNvSpPr>
                <p:nvPr/>
              </p:nvSpPr>
              <p:spPr bwMode="auto">
                <a:xfrm>
                  <a:off x="3104" y="2477"/>
                  <a:ext cx="36" cy="36"/>
                </a:xfrm>
                <a:custGeom>
                  <a:avLst/>
                  <a:gdLst>
                    <a:gd name="T0" fmla="*/ 36 w 36"/>
                    <a:gd name="T1" fmla="*/ 36 h 36"/>
                    <a:gd name="T2" fmla="*/ 18 w 36"/>
                    <a:gd name="T3" fmla="*/ 0 h 36"/>
                    <a:gd name="T4" fmla="*/ 0 w 36"/>
                    <a:gd name="T5" fmla="*/ 36 h 36"/>
                    <a:gd name="T6" fmla="*/ 18 w 36"/>
                    <a:gd name="T7" fmla="*/ 24 h 36"/>
                    <a:gd name="T8" fmla="*/ 36 w 36"/>
                    <a:gd name="T9" fmla="*/ 36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36" y="36"/>
                      </a:moveTo>
                      <a:lnTo>
                        <a:pt x="18" y="0"/>
                      </a:lnTo>
                      <a:lnTo>
                        <a:pt x="0" y="36"/>
                      </a:lnTo>
                      <a:lnTo>
                        <a:pt x="18" y="24"/>
                      </a:lnTo>
                      <a:lnTo>
                        <a:pt x="36" y="36"/>
                      </a:lnTo>
                      <a:close/>
                    </a:path>
                  </a:pathLst>
                </a:custGeom>
                <a:solidFill>
                  <a:srgbClr val="FFFFFF"/>
                </a:solidFill>
                <a:ln w="9525">
                  <a:noFill/>
                  <a:round/>
                  <a:headEnd/>
                  <a:tailEnd/>
                </a:ln>
              </p:spPr>
              <p:txBody>
                <a:bodyPr tIns="91440" bIns="91440"/>
                <a:lstStyle/>
                <a:p>
                  <a:endParaRPr lang="en-US"/>
                </a:p>
              </p:txBody>
            </p:sp>
            <p:sp>
              <p:nvSpPr>
                <p:cNvPr id="12522" name="Freeform 1572"/>
                <p:cNvSpPr>
                  <a:spLocks/>
                </p:cNvSpPr>
                <p:nvPr/>
              </p:nvSpPr>
              <p:spPr bwMode="auto">
                <a:xfrm>
                  <a:off x="1772" y="2777"/>
                  <a:ext cx="78" cy="48"/>
                </a:xfrm>
                <a:custGeom>
                  <a:avLst/>
                  <a:gdLst>
                    <a:gd name="T0" fmla="*/ 78 w 78"/>
                    <a:gd name="T1" fmla="*/ 48 h 48"/>
                    <a:gd name="T2" fmla="*/ 60 w 78"/>
                    <a:gd name="T3" fmla="*/ 42 h 48"/>
                    <a:gd name="T4" fmla="*/ 24 w 78"/>
                    <a:gd name="T5" fmla="*/ 24 h 48"/>
                    <a:gd name="T6" fmla="*/ 0 w 78"/>
                    <a:gd name="T7" fmla="*/ 0 h 48"/>
                    <a:gd name="T8" fmla="*/ 0 60000 65536"/>
                    <a:gd name="T9" fmla="*/ 0 60000 65536"/>
                    <a:gd name="T10" fmla="*/ 0 60000 65536"/>
                    <a:gd name="T11" fmla="*/ 0 60000 65536"/>
                    <a:gd name="T12" fmla="*/ 0 w 78"/>
                    <a:gd name="T13" fmla="*/ 0 h 48"/>
                    <a:gd name="T14" fmla="*/ 78 w 78"/>
                    <a:gd name="T15" fmla="*/ 48 h 48"/>
                  </a:gdLst>
                  <a:ahLst/>
                  <a:cxnLst>
                    <a:cxn ang="T8">
                      <a:pos x="T0" y="T1"/>
                    </a:cxn>
                    <a:cxn ang="T9">
                      <a:pos x="T2" y="T3"/>
                    </a:cxn>
                    <a:cxn ang="T10">
                      <a:pos x="T4" y="T5"/>
                    </a:cxn>
                    <a:cxn ang="T11">
                      <a:pos x="T6" y="T7"/>
                    </a:cxn>
                  </a:cxnLst>
                  <a:rect l="T12" t="T13" r="T14" b="T15"/>
                  <a:pathLst>
                    <a:path w="78" h="48">
                      <a:moveTo>
                        <a:pt x="78" y="48"/>
                      </a:moveTo>
                      <a:lnTo>
                        <a:pt x="60" y="42"/>
                      </a:lnTo>
                      <a:lnTo>
                        <a:pt x="24" y="24"/>
                      </a:lnTo>
                      <a:lnTo>
                        <a:pt x="0" y="0"/>
                      </a:lnTo>
                    </a:path>
                  </a:pathLst>
                </a:custGeom>
                <a:noFill/>
                <a:ln w="9525">
                  <a:solidFill>
                    <a:srgbClr val="FFFFFF"/>
                  </a:solidFill>
                  <a:round/>
                  <a:headEnd/>
                  <a:tailEnd/>
                </a:ln>
              </p:spPr>
              <p:txBody>
                <a:bodyPr tIns="91440" bIns="91440"/>
                <a:lstStyle/>
                <a:p>
                  <a:endParaRPr lang="en-US"/>
                </a:p>
              </p:txBody>
            </p:sp>
            <p:sp>
              <p:nvSpPr>
                <p:cNvPr id="12523" name="Freeform 1573"/>
                <p:cNvSpPr>
                  <a:spLocks/>
                </p:cNvSpPr>
                <p:nvPr/>
              </p:nvSpPr>
              <p:spPr bwMode="auto">
                <a:xfrm>
                  <a:off x="1760" y="2723"/>
                  <a:ext cx="12" cy="54"/>
                </a:xfrm>
                <a:custGeom>
                  <a:avLst/>
                  <a:gdLst>
                    <a:gd name="T0" fmla="*/ 12 w 12"/>
                    <a:gd name="T1" fmla="*/ 54 h 54"/>
                    <a:gd name="T2" fmla="*/ 0 w 12"/>
                    <a:gd name="T3" fmla="*/ 30 h 54"/>
                    <a:gd name="T4" fmla="*/ 0 w 12"/>
                    <a:gd name="T5" fmla="*/ 12 h 54"/>
                    <a:gd name="T6" fmla="*/ 0 w 12"/>
                    <a:gd name="T7" fmla="*/ 0 h 54"/>
                    <a:gd name="T8" fmla="*/ 0 60000 65536"/>
                    <a:gd name="T9" fmla="*/ 0 60000 65536"/>
                    <a:gd name="T10" fmla="*/ 0 60000 65536"/>
                    <a:gd name="T11" fmla="*/ 0 60000 65536"/>
                    <a:gd name="T12" fmla="*/ 0 w 12"/>
                    <a:gd name="T13" fmla="*/ 0 h 54"/>
                    <a:gd name="T14" fmla="*/ 12 w 12"/>
                    <a:gd name="T15" fmla="*/ 54 h 54"/>
                  </a:gdLst>
                  <a:ahLst/>
                  <a:cxnLst>
                    <a:cxn ang="T8">
                      <a:pos x="T0" y="T1"/>
                    </a:cxn>
                    <a:cxn ang="T9">
                      <a:pos x="T2" y="T3"/>
                    </a:cxn>
                    <a:cxn ang="T10">
                      <a:pos x="T4" y="T5"/>
                    </a:cxn>
                    <a:cxn ang="T11">
                      <a:pos x="T6" y="T7"/>
                    </a:cxn>
                  </a:cxnLst>
                  <a:rect l="T12" t="T13" r="T14" b="T15"/>
                  <a:pathLst>
                    <a:path w="12" h="54">
                      <a:moveTo>
                        <a:pt x="12" y="54"/>
                      </a:moveTo>
                      <a:lnTo>
                        <a:pt x="0" y="30"/>
                      </a:lnTo>
                      <a:lnTo>
                        <a:pt x="0" y="12"/>
                      </a:lnTo>
                      <a:lnTo>
                        <a:pt x="0" y="0"/>
                      </a:lnTo>
                    </a:path>
                  </a:pathLst>
                </a:custGeom>
                <a:noFill/>
                <a:ln w="9525">
                  <a:solidFill>
                    <a:srgbClr val="FFFFFF"/>
                  </a:solidFill>
                  <a:round/>
                  <a:headEnd/>
                  <a:tailEnd/>
                </a:ln>
              </p:spPr>
              <p:txBody>
                <a:bodyPr tIns="91440" bIns="91440"/>
                <a:lstStyle/>
                <a:p>
                  <a:endParaRPr lang="en-US"/>
                </a:p>
              </p:txBody>
            </p:sp>
            <p:sp>
              <p:nvSpPr>
                <p:cNvPr id="12524" name="Freeform 1574"/>
                <p:cNvSpPr>
                  <a:spLocks/>
                </p:cNvSpPr>
                <p:nvPr/>
              </p:nvSpPr>
              <p:spPr bwMode="auto">
                <a:xfrm>
                  <a:off x="1760" y="2675"/>
                  <a:ext cx="6" cy="48"/>
                </a:xfrm>
                <a:custGeom>
                  <a:avLst/>
                  <a:gdLst>
                    <a:gd name="T0" fmla="*/ 0 w 6"/>
                    <a:gd name="T1" fmla="*/ 48 h 48"/>
                    <a:gd name="T2" fmla="*/ 0 w 6"/>
                    <a:gd name="T3" fmla="*/ 30 h 48"/>
                    <a:gd name="T4" fmla="*/ 0 w 6"/>
                    <a:gd name="T5" fmla="*/ 12 h 48"/>
                    <a:gd name="T6" fmla="*/ 6 w 6"/>
                    <a:gd name="T7" fmla="*/ 0 h 48"/>
                    <a:gd name="T8" fmla="*/ 0 60000 65536"/>
                    <a:gd name="T9" fmla="*/ 0 60000 65536"/>
                    <a:gd name="T10" fmla="*/ 0 60000 65536"/>
                    <a:gd name="T11" fmla="*/ 0 60000 65536"/>
                    <a:gd name="T12" fmla="*/ 0 w 6"/>
                    <a:gd name="T13" fmla="*/ 0 h 48"/>
                    <a:gd name="T14" fmla="*/ 6 w 6"/>
                    <a:gd name="T15" fmla="*/ 48 h 48"/>
                  </a:gdLst>
                  <a:ahLst/>
                  <a:cxnLst>
                    <a:cxn ang="T8">
                      <a:pos x="T0" y="T1"/>
                    </a:cxn>
                    <a:cxn ang="T9">
                      <a:pos x="T2" y="T3"/>
                    </a:cxn>
                    <a:cxn ang="T10">
                      <a:pos x="T4" y="T5"/>
                    </a:cxn>
                    <a:cxn ang="T11">
                      <a:pos x="T6" y="T7"/>
                    </a:cxn>
                  </a:cxnLst>
                  <a:rect l="T12" t="T13" r="T14" b="T15"/>
                  <a:pathLst>
                    <a:path w="6" h="48">
                      <a:moveTo>
                        <a:pt x="0" y="48"/>
                      </a:moveTo>
                      <a:lnTo>
                        <a:pt x="0" y="30"/>
                      </a:lnTo>
                      <a:lnTo>
                        <a:pt x="0" y="12"/>
                      </a:lnTo>
                      <a:lnTo>
                        <a:pt x="6" y="0"/>
                      </a:lnTo>
                    </a:path>
                  </a:pathLst>
                </a:custGeom>
                <a:noFill/>
                <a:ln w="9525">
                  <a:solidFill>
                    <a:srgbClr val="FFFFFF"/>
                  </a:solidFill>
                  <a:round/>
                  <a:headEnd/>
                  <a:tailEnd/>
                </a:ln>
              </p:spPr>
              <p:txBody>
                <a:bodyPr tIns="91440" bIns="91440"/>
                <a:lstStyle/>
                <a:p>
                  <a:endParaRPr lang="en-US"/>
                </a:p>
              </p:txBody>
            </p:sp>
            <p:sp>
              <p:nvSpPr>
                <p:cNvPr id="12525" name="Freeform 1575"/>
                <p:cNvSpPr>
                  <a:spLocks/>
                </p:cNvSpPr>
                <p:nvPr/>
              </p:nvSpPr>
              <p:spPr bwMode="auto">
                <a:xfrm>
                  <a:off x="4136" y="1397"/>
                  <a:ext cx="102" cy="48"/>
                </a:xfrm>
                <a:custGeom>
                  <a:avLst/>
                  <a:gdLst>
                    <a:gd name="T0" fmla="*/ 0 w 102"/>
                    <a:gd name="T1" fmla="*/ 48 h 48"/>
                    <a:gd name="T2" fmla="*/ 102 w 102"/>
                    <a:gd name="T3" fmla="*/ 0 h 48"/>
                    <a:gd name="T4" fmla="*/ 0 w 102"/>
                    <a:gd name="T5" fmla="*/ 48 h 48"/>
                    <a:gd name="T6" fmla="*/ 0 60000 65536"/>
                    <a:gd name="T7" fmla="*/ 0 60000 65536"/>
                    <a:gd name="T8" fmla="*/ 0 60000 65536"/>
                    <a:gd name="T9" fmla="*/ 0 w 102"/>
                    <a:gd name="T10" fmla="*/ 0 h 48"/>
                    <a:gd name="T11" fmla="*/ 102 w 102"/>
                    <a:gd name="T12" fmla="*/ 48 h 48"/>
                  </a:gdLst>
                  <a:ahLst/>
                  <a:cxnLst>
                    <a:cxn ang="T6">
                      <a:pos x="T0" y="T1"/>
                    </a:cxn>
                    <a:cxn ang="T7">
                      <a:pos x="T2" y="T3"/>
                    </a:cxn>
                    <a:cxn ang="T8">
                      <a:pos x="T4" y="T5"/>
                    </a:cxn>
                  </a:cxnLst>
                  <a:rect l="T9" t="T10" r="T11" b="T12"/>
                  <a:pathLst>
                    <a:path w="102" h="48">
                      <a:moveTo>
                        <a:pt x="0" y="48"/>
                      </a:moveTo>
                      <a:lnTo>
                        <a:pt x="102" y="0"/>
                      </a:lnTo>
                      <a:lnTo>
                        <a:pt x="0" y="48"/>
                      </a:lnTo>
                      <a:close/>
                    </a:path>
                  </a:pathLst>
                </a:custGeom>
                <a:solidFill>
                  <a:srgbClr val="000000"/>
                </a:solidFill>
                <a:ln w="9525">
                  <a:noFill/>
                  <a:round/>
                  <a:headEnd/>
                  <a:tailEnd/>
                </a:ln>
              </p:spPr>
              <p:txBody>
                <a:bodyPr tIns="91440" bIns="91440"/>
                <a:lstStyle/>
                <a:p>
                  <a:endParaRPr lang="en-US"/>
                </a:p>
              </p:txBody>
            </p:sp>
            <p:sp>
              <p:nvSpPr>
                <p:cNvPr id="12526" name="Line 1576"/>
                <p:cNvSpPr>
                  <a:spLocks noChangeShapeType="1"/>
                </p:cNvSpPr>
                <p:nvPr/>
              </p:nvSpPr>
              <p:spPr bwMode="auto">
                <a:xfrm flipV="1">
                  <a:off x="4136" y="1397"/>
                  <a:ext cx="102" cy="48"/>
                </a:xfrm>
                <a:prstGeom prst="line">
                  <a:avLst/>
                </a:prstGeom>
                <a:noFill/>
                <a:ln w="9525">
                  <a:solidFill>
                    <a:srgbClr val="FFFFFF"/>
                  </a:solidFill>
                  <a:round/>
                  <a:headEnd/>
                  <a:tailEnd/>
                </a:ln>
              </p:spPr>
              <p:txBody>
                <a:bodyPr tIns="91440" bIns="91440"/>
                <a:lstStyle/>
                <a:p>
                  <a:endParaRPr lang="en-US"/>
                </a:p>
              </p:txBody>
            </p:sp>
            <p:sp>
              <p:nvSpPr>
                <p:cNvPr id="12527" name="Freeform 1577"/>
                <p:cNvSpPr>
                  <a:spLocks/>
                </p:cNvSpPr>
                <p:nvPr/>
              </p:nvSpPr>
              <p:spPr bwMode="auto">
                <a:xfrm>
                  <a:off x="3656" y="1337"/>
                  <a:ext cx="1" cy="120"/>
                </a:xfrm>
                <a:custGeom>
                  <a:avLst/>
                  <a:gdLst>
                    <a:gd name="T0" fmla="*/ 0 w 1"/>
                    <a:gd name="T1" fmla="*/ 120 h 120"/>
                    <a:gd name="T2" fmla="*/ 0 w 1"/>
                    <a:gd name="T3" fmla="*/ 0 h 120"/>
                    <a:gd name="T4" fmla="*/ 0 w 1"/>
                    <a:gd name="T5" fmla="*/ 120 h 120"/>
                    <a:gd name="T6" fmla="*/ 0 60000 65536"/>
                    <a:gd name="T7" fmla="*/ 0 60000 65536"/>
                    <a:gd name="T8" fmla="*/ 0 60000 65536"/>
                    <a:gd name="T9" fmla="*/ 0 w 1"/>
                    <a:gd name="T10" fmla="*/ 0 h 120"/>
                    <a:gd name="T11" fmla="*/ 1 w 1"/>
                    <a:gd name="T12" fmla="*/ 120 h 120"/>
                  </a:gdLst>
                  <a:ahLst/>
                  <a:cxnLst>
                    <a:cxn ang="T6">
                      <a:pos x="T0" y="T1"/>
                    </a:cxn>
                    <a:cxn ang="T7">
                      <a:pos x="T2" y="T3"/>
                    </a:cxn>
                    <a:cxn ang="T8">
                      <a:pos x="T4" y="T5"/>
                    </a:cxn>
                  </a:cxnLst>
                  <a:rect l="T9" t="T10" r="T11" b="T12"/>
                  <a:pathLst>
                    <a:path w="1" h="120">
                      <a:moveTo>
                        <a:pt x="0" y="120"/>
                      </a:moveTo>
                      <a:lnTo>
                        <a:pt x="0" y="0"/>
                      </a:lnTo>
                      <a:lnTo>
                        <a:pt x="0" y="120"/>
                      </a:lnTo>
                      <a:close/>
                    </a:path>
                  </a:pathLst>
                </a:custGeom>
                <a:solidFill>
                  <a:srgbClr val="000000"/>
                </a:solidFill>
                <a:ln w="9525">
                  <a:noFill/>
                  <a:round/>
                  <a:headEnd/>
                  <a:tailEnd/>
                </a:ln>
              </p:spPr>
              <p:txBody>
                <a:bodyPr tIns="91440" bIns="91440"/>
                <a:lstStyle/>
                <a:p>
                  <a:endParaRPr lang="en-US"/>
                </a:p>
              </p:txBody>
            </p:sp>
            <p:sp>
              <p:nvSpPr>
                <p:cNvPr id="12528" name="Line 1578"/>
                <p:cNvSpPr>
                  <a:spLocks noChangeShapeType="1"/>
                </p:cNvSpPr>
                <p:nvPr/>
              </p:nvSpPr>
              <p:spPr bwMode="auto">
                <a:xfrm flipV="1">
                  <a:off x="3656" y="1337"/>
                  <a:ext cx="1" cy="120"/>
                </a:xfrm>
                <a:prstGeom prst="line">
                  <a:avLst/>
                </a:prstGeom>
                <a:noFill/>
                <a:ln w="9525">
                  <a:solidFill>
                    <a:srgbClr val="FFFFFF"/>
                  </a:solidFill>
                  <a:round/>
                  <a:headEnd/>
                  <a:tailEnd/>
                </a:ln>
              </p:spPr>
              <p:txBody>
                <a:bodyPr tIns="91440" bIns="91440"/>
                <a:lstStyle/>
                <a:p>
                  <a:endParaRPr lang="en-US"/>
                </a:p>
              </p:txBody>
            </p:sp>
            <p:sp>
              <p:nvSpPr>
                <p:cNvPr id="12529" name="Freeform 1579"/>
                <p:cNvSpPr>
                  <a:spLocks/>
                </p:cNvSpPr>
                <p:nvPr/>
              </p:nvSpPr>
              <p:spPr bwMode="auto">
                <a:xfrm>
                  <a:off x="2252" y="2435"/>
                  <a:ext cx="30" cy="78"/>
                </a:xfrm>
                <a:custGeom>
                  <a:avLst/>
                  <a:gdLst>
                    <a:gd name="T0" fmla="*/ 0 w 30"/>
                    <a:gd name="T1" fmla="*/ 78 h 78"/>
                    <a:gd name="T2" fmla="*/ 30 w 30"/>
                    <a:gd name="T3" fmla="*/ 0 h 78"/>
                    <a:gd name="T4" fmla="*/ 0 w 30"/>
                    <a:gd name="T5" fmla="*/ 78 h 78"/>
                    <a:gd name="T6" fmla="*/ 0 60000 65536"/>
                    <a:gd name="T7" fmla="*/ 0 60000 65536"/>
                    <a:gd name="T8" fmla="*/ 0 60000 65536"/>
                    <a:gd name="T9" fmla="*/ 0 w 30"/>
                    <a:gd name="T10" fmla="*/ 0 h 78"/>
                    <a:gd name="T11" fmla="*/ 30 w 30"/>
                    <a:gd name="T12" fmla="*/ 78 h 78"/>
                  </a:gdLst>
                  <a:ahLst/>
                  <a:cxnLst>
                    <a:cxn ang="T6">
                      <a:pos x="T0" y="T1"/>
                    </a:cxn>
                    <a:cxn ang="T7">
                      <a:pos x="T2" y="T3"/>
                    </a:cxn>
                    <a:cxn ang="T8">
                      <a:pos x="T4" y="T5"/>
                    </a:cxn>
                  </a:cxnLst>
                  <a:rect l="T9" t="T10" r="T11" b="T12"/>
                  <a:pathLst>
                    <a:path w="30" h="78">
                      <a:moveTo>
                        <a:pt x="0" y="78"/>
                      </a:moveTo>
                      <a:lnTo>
                        <a:pt x="30" y="0"/>
                      </a:lnTo>
                      <a:lnTo>
                        <a:pt x="0" y="78"/>
                      </a:lnTo>
                      <a:close/>
                    </a:path>
                  </a:pathLst>
                </a:custGeom>
                <a:solidFill>
                  <a:srgbClr val="000000"/>
                </a:solidFill>
                <a:ln w="9525">
                  <a:noFill/>
                  <a:round/>
                  <a:headEnd/>
                  <a:tailEnd/>
                </a:ln>
              </p:spPr>
              <p:txBody>
                <a:bodyPr tIns="91440" bIns="91440"/>
                <a:lstStyle/>
                <a:p>
                  <a:endParaRPr lang="en-US"/>
                </a:p>
              </p:txBody>
            </p:sp>
            <p:sp>
              <p:nvSpPr>
                <p:cNvPr id="12530" name="Line 1580"/>
                <p:cNvSpPr>
                  <a:spLocks noChangeShapeType="1"/>
                </p:cNvSpPr>
                <p:nvPr/>
              </p:nvSpPr>
              <p:spPr bwMode="auto">
                <a:xfrm flipV="1">
                  <a:off x="2252" y="2435"/>
                  <a:ext cx="30" cy="78"/>
                </a:xfrm>
                <a:prstGeom prst="line">
                  <a:avLst/>
                </a:prstGeom>
                <a:noFill/>
                <a:ln w="9525">
                  <a:solidFill>
                    <a:srgbClr val="FFFFFF"/>
                  </a:solidFill>
                  <a:round/>
                  <a:headEnd/>
                  <a:tailEnd/>
                </a:ln>
              </p:spPr>
              <p:txBody>
                <a:bodyPr tIns="91440" bIns="91440"/>
                <a:lstStyle/>
                <a:p>
                  <a:endParaRPr lang="en-US"/>
                </a:p>
              </p:txBody>
            </p:sp>
            <p:sp>
              <p:nvSpPr>
                <p:cNvPr id="12531" name="Freeform 1581"/>
                <p:cNvSpPr>
                  <a:spLocks/>
                </p:cNvSpPr>
                <p:nvPr/>
              </p:nvSpPr>
              <p:spPr bwMode="auto">
                <a:xfrm>
                  <a:off x="2390" y="2417"/>
                  <a:ext cx="24" cy="84"/>
                </a:xfrm>
                <a:custGeom>
                  <a:avLst/>
                  <a:gdLst>
                    <a:gd name="T0" fmla="*/ 0 w 24"/>
                    <a:gd name="T1" fmla="*/ 84 h 84"/>
                    <a:gd name="T2" fmla="*/ 24 w 24"/>
                    <a:gd name="T3" fmla="*/ 0 h 84"/>
                    <a:gd name="T4" fmla="*/ 0 w 24"/>
                    <a:gd name="T5" fmla="*/ 84 h 84"/>
                    <a:gd name="T6" fmla="*/ 0 60000 65536"/>
                    <a:gd name="T7" fmla="*/ 0 60000 65536"/>
                    <a:gd name="T8" fmla="*/ 0 60000 65536"/>
                    <a:gd name="T9" fmla="*/ 0 w 24"/>
                    <a:gd name="T10" fmla="*/ 0 h 84"/>
                    <a:gd name="T11" fmla="*/ 24 w 24"/>
                    <a:gd name="T12" fmla="*/ 84 h 84"/>
                  </a:gdLst>
                  <a:ahLst/>
                  <a:cxnLst>
                    <a:cxn ang="T6">
                      <a:pos x="T0" y="T1"/>
                    </a:cxn>
                    <a:cxn ang="T7">
                      <a:pos x="T2" y="T3"/>
                    </a:cxn>
                    <a:cxn ang="T8">
                      <a:pos x="T4" y="T5"/>
                    </a:cxn>
                  </a:cxnLst>
                  <a:rect l="T9" t="T10" r="T11" b="T12"/>
                  <a:pathLst>
                    <a:path w="24" h="84">
                      <a:moveTo>
                        <a:pt x="0" y="84"/>
                      </a:moveTo>
                      <a:lnTo>
                        <a:pt x="24" y="0"/>
                      </a:lnTo>
                      <a:lnTo>
                        <a:pt x="0" y="84"/>
                      </a:lnTo>
                      <a:close/>
                    </a:path>
                  </a:pathLst>
                </a:custGeom>
                <a:solidFill>
                  <a:srgbClr val="000000"/>
                </a:solidFill>
                <a:ln w="9525">
                  <a:noFill/>
                  <a:round/>
                  <a:headEnd/>
                  <a:tailEnd/>
                </a:ln>
              </p:spPr>
              <p:txBody>
                <a:bodyPr tIns="91440" bIns="91440"/>
                <a:lstStyle/>
                <a:p>
                  <a:endParaRPr lang="en-US"/>
                </a:p>
              </p:txBody>
            </p:sp>
            <p:sp>
              <p:nvSpPr>
                <p:cNvPr id="12532" name="Line 1582"/>
                <p:cNvSpPr>
                  <a:spLocks noChangeShapeType="1"/>
                </p:cNvSpPr>
                <p:nvPr/>
              </p:nvSpPr>
              <p:spPr bwMode="auto">
                <a:xfrm flipV="1">
                  <a:off x="2390" y="2417"/>
                  <a:ext cx="24" cy="84"/>
                </a:xfrm>
                <a:prstGeom prst="line">
                  <a:avLst/>
                </a:prstGeom>
                <a:noFill/>
                <a:ln w="9525">
                  <a:solidFill>
                    <a:srgbClr val="FFFFFF"/>
                  </a:solidFill>
                  <a:round/>
                  <a:headEnd/>
                  <a:tailEnd/>
                </a:ln>
              </p:spPr>
              <p:txBody>
                <a:bodyPr tIns="91440" bIns="91440"/>
                <a:lstStyle/>
                <a:p>
                  <a:endParaRPr lang="en-US"/>
                </a:p>
              </p:txBody>
            </p:sp>
            <p:sp>
              <p:nvSpPr>
                <p:cNvPr id="12533" name="Freeform 1583"/>
                <p:cNvSpPr>
                  <a:spLocks/>
                </p:cNvSpPr>
                <p:nvPr/>
              </p:nvSpPr>
              <p:spPr bwMode="auto">
                <a:xfrm>
                  <a:off x="3122" y="2501"/>
                  <a:ext cx="1" cy="42"/>
                </a:xfrm>
                <a:custGeom>
                  <a:avLst/>
                  <a:gdLst>
                    <a:gd name="T0" fmla="*/ 0 w 1"/>
                    <a:gd name="T1" fmla="*/ 42 h 42"/>
                    <a:gd name="T2" fmla="*/ 0 w 1"/>
                    <a:gd name="T3" fmla="*/ 0 h 42"/>
                    <a:gd name="T4" fmla="*/ 0 w 1"/>
                    <a:gd name="T5" fmla="*/ 42 h 42"/>
                    <a:gd name="T6" fmla="*/ 0 60000 65536"/>
                    <a:gd name="T7" fmla="*/ 0 60000 65536"/>
                    <a:gd name="T8" fmla="*/ 0 60000 65536"/>
                    <a:gd name="T9" fmla="*/ 0 w 1"/>
                    <a:gd name="T10" fmla="*/ 0 h 42"/>
                    <a:gd name="T11" fmla="*/ 1 w 1"/>
                    <a:gd name="T12" fmla="*/ 42 h 42"/>
                  </a:gdLst>
                  <a:ahLst/>
                  <a:cxnLst>
                    <a:cxn ang="T6">
                      <a:pos x="T0" y="T1"/>
                    </a:cxn>
                    <a:cxn ang="T7">
                      <a:pos x="T2" y="T3"/>
                    </a:cxn>
                    <a:cxn ang="T8">
                      <a:pos x="T4" y="T5"/>
                    </a:cxn>
                  </a:cxnLst>
                  <a:rect l="T9" t="T10" r="T11" b="T12"/>
                  <a:pathLst>
                    <a:path w="1" h="42">
                      <a:moveTo>
                        <a:pt x="0" y="42"/>
                      </a:moveTo>
                      <a:lnTo>
                        <a:pt x="0" y="0"/>
                      </a:lnTo>
                      <a:lnTo>
                        <a:pt x="0" y="42"/>
                      </a:lnTo>
                      <a:close/>
                    </a:path>
                  </a:pathLst>
                </a:custGeom>
                <a:solidFill>
                  <a:srgbClr val="000000"/>
                </a:solidFill>
                <a:ln w="9525">
                  <a:noFill/>
                  <a:round/>
                  <a:headEnd/>
                  <a:tailEnd/>
                </a:ln>
              </p:spPr>
              <p:txBody>
                <a:bodyPr tIns="91440" bIns="91440"/>
                <a:lstStyle/>
                <a:p>
                  <a:endParaRPr lang="en-US"/>
                </a:p>
              </p:txBody>
            </p:sp>
            <p:sp>
              <p:nvSpPr>
                <p:cNvPr id="12534" name="Line 1584"/>
                <p:cNvSpPr>
                  <a:spLocks noChangeShapeType="1"/>
                </p:cNvSpPr>
                <p:nvPr/>
              </p:nvSpPr>
              <p:spPr bwMode="auto">
                <a:xfrm flipV="1">
                  <a:off x="3122" y="2501"/>
                  <a:ext cx="1" cy="42"/>
                </a:xfrm>
                <a:prstGeom prst="line">
                  <a:avLst/>
                </a:prstGeom>
                <a:noFill/>
                <a:ln w="9525">
                  <a:solidFill>
                    <a:srgbClr val="FFFFFF"/>
                  </a:solidFill>
                  <a:round/>
                  <a:headEnd/>
                  <a:tailEnd/>
                </a:ln>
              </p:spPr>
              <p:txBody>
                <a:bodyPr tIns="91440" bIns="91440"/>
                <a:lstStyle/>
                <a:p>
                  <a:endParaRPr lang="en-US"/>
                </a:p>
              </p:txBody>
            </p:sp>
            <p:sp>
              <p:nvSpPr>
                <p:cNvPr id="12535" name="Freeform 1585"/>
                <p:cNvSpPr>
                  <a:spLocks/>
                </p:cNvSpPr>
                <p:nvPr/>
              </p:nvSpPr>
              <p:spPr bwMode="auto">
                <a:xfrm>
                  <a:off x="2426" y="2999"/>
                  <a:ext cx="90" cy="126"/>
                </a:xfrm>
                <a:custGeom>
                  <a:avLst/>
                  <a:gdLst>
                    <a:gd name="T0" fmla="*/ 12 w 90"/>
                    <a:gd name="T1" fmla="*/ 0 h 126"/>
                    <a:gd name="T2" fmla="*/ 0 w 90"/>
                    <a:gd name="T3" fmla="*/ 126 h 126"/>
                    <a:gd name="T4" fmla="*/ 90 w 90"/>
                    <a:gd name="T5" fmla="*/ 66 h 126"/>
                    <a:gd name="T6" fmla="*/ 0 60000 65536"/>
                    <a:gd name="T7" fmla="*/ 0 60000 65536"/>
                    <a:gd name="T8" fmla="*/ 0 60000 65536"/>
                    <a:gd name="T9" fmla="*/ 0 w 90"/>
                    <a:gd name="T10" fmla="*/ 0 h 126"/>
                    <a:gd name="T11" fmla="*/ 90 w 90"/>
                    <a:gd name="T12" fmla="*/ 126 h 126"/>
                  </a:gdLst>
                  <a:ahLst/>
                  <a:cxnLst>
                    <a:cxn ang="T6">
                      <a:pos x="T0" y="T1"/>
                    </a:cxn>
                    <a:cxn ang="T7">
                      <a:pos x="T2" y="T3"/>
                    </a:cxn>
                    <a:cxn ang="T8">
                      <a:pos x="T4" y="T5"/>
                    </a:cxn>
                  </a:cxnLst>
                  <a:rect l="T9" t="T10" r="T11" b="T12"/>
                  <a:pathLst>
                    <a:path w="90" h="126">
                      <a:moveTo>
                        <a:pt x="12" y="0"/>
                      </a:moveTo>
                      <a:lnTo>
                        <a:pt x="0" y="126"/>
                      </a:lnTo>
                      <a:lnTo>
                        <a:pt x="90" y="66"/>
                      </a:lnTo>
                    </a:path>
                  </a:pathLst>
                </a:custGeom>
                <a:noFill/>
                <a:ln w="9525">
                  <a:solidFill>
                    <a:srgbClr val="FFFFFF"/>
                  </a:solidFill>
                  <a:round/>
                  <a:headEnd/>
                  <a:tailEnd/>
                </a:ln>
              </p:spPr>
              <p:txBody>
                <a:bodyPr tIns="91440" bIns="91440"/>
                <a:lstStyle/>
                <a:p>
                  <a:endParaRPr lang="en-US"/>
                </a:p>
              </p:txBody>
            </p:sp>
            <p:sp>
              <p:nvSpPr>
                <p:cNvPr id="12536" name="Freeform 1586"/>
                <p:cNvSpPr>
                  <a:spLocks/>
                </p:cNvSpPr>
                <p:nvPr/>
              </p:nvSpPr>
              <p:spPr bwMode="auto">
                <a:xfrm>
                  <a:off x="2042" y="1595"/>
                  <a:ext cx="144" cy="126"/>
                </a:xfrm>
                <a:custGeom>
                  <a:avLst/>
                  <a:gdLst>
                    <a:gd name="T0" fmla="*/ 144 w 144"/>
                    <a:gd name="T1" fmla="*/ 126 h 126"/>
                    <a:gd name="T2" fmla="*/ 0 w 144"/>
                    <a:gd name="T3" fmla="*/ 0 h 126"/>
                    <a:gd name="T4" fmla="*/ 144 w 144"/>
                    <a:gd name="T5" fmla="*/ 126 h 126"/>
                    <a:gd name="T6" fmla="*/ 0 60000 65536"/>
                    <a:gd name="T7" fmla="*/ 0 60000 65536"/>
                    <a:gd name="T8" fmla="*/ 0 60000 65536"/>
                    <a:gd name="T9" fmla="*/ 0 w 144"/>
                    <a:gd name="T10" fmla="*/ 0 h 126"/>
                    <a:gd name="T11" fmla="*/ 144 w 144"/>
                    <a:gd name="T12" fmla="*/ 126 h 126"/>
                  </a:gdLst>
                  <a:ahLst/>
                  <a:cxnLst>
                    <a:cxn ang="T6">
                      <a:pos x="T0" y="T1"/>
                    </a:cxn>
                    <a:cxn ang="T7">
                      <a:pos x="T2" y="T3"/>
                    </a:cxn>
                    <a:cxn ang="T8">
                      <a:pos x="T4" y="T5"/>
                    </a:cxn>
                  </a:cxnLst>
                  <a:rect l="T9" t="T10" r="T11" b="T12"/>
                  <a:pathLst>
                    <a:path w="144" h="126">
                      <a:moveTo>
                        <a:pt x="144" y="126"/>
                      </a:moveTo>
                      <a:lnTo>
                        <a:pt x="0" y="0"/>
                      </a:lnTo>
                      <a:lnTo>
                        <a:pt x="144" y="126"/>
                      </a:lnTo>
                      <a:close/>
                    </a:path>
                  </a:pathLst>
                </a:custGeom>
                <a:solidFill>
                  <a:srgbClr val="000000"/>
                </a:solidFill>
                <a:ln w="9525">
                  <a:noFill/>
                  <a:round/>
                  <a:headEnd/>
                  <a:tailEnd/>
                </a:ln>
              </p:spPr>
              <p:txBody>
                <a:bodyPr tIns="91440" bIns="91440"/>
                <a:lstStyle/>
                <a:p>
                  <a:endParaRPr lang="en-US"/>
                </a:p>
              </p:txBody>
            </p:sp>
            <p:sp>
              <p:nvSpPr>
                <p:cNvPr id="12537" name="Line 1587"/>
                <p:cNvSpPr>
                  <a:spLocks noChangeShapeType="1"/>
                </p:cNvSpPr>
                <p:nvPr/>
              </p:nvSpPr>
              <p:spPr bwMode="auto">
                <a:xfrm flipH="1" flipV="1">
                  <a:off x="2042" y="1595"/>
                  <a:ext cx="144" cy="126"/>
                </a:xfrm>
                <a:prstGeom prst="line">
                  <a:avLst/>
                </a:prstGeom>
                <a:noFill/>
                <a:ln w="9525">
                  <a:solidFill>
                    <a:srgbClr val="FFFFFF"/>
                  </a:solidFill>
                  <a:round/>
                  <a:headEnd/>
                  <a:tailEnd/>
                </a:ln>
              </p:spPr>
              <p:txBody>
                <a:bodyPr tIns="91440" bIns="91440"/>
                <a:lstStyle/>
                <a:p>
                  <a:endParaRPr lang="en-US"/>
                </a:p>
              </p:txBody>
            </p:sp>
            <p:sp>
              <p:nvSpPr>
                <p:cNvPr id="12538" name="Freeform 1588"/>
                <p:cNvSpPr>
                  <a:spLocks/>
                </p:cNvSpPr>
                <p:nvPr/>
              </p:nvSpPr>
              <p:spPr bwMode="auto">
                <a:xfrm>
                  <a:off x="3530" y="1337"/>
                  <a:ext cx="60" cy="132"/>
                </a:xfrm>
                <a:custGeom>
                  <a:avLst/>
                  <a:gdLst>
                    <a:gd name="T0" fmla="*/ 60 w 60"/>
                    <a:gd name="T1" fmla="*/ 132 h 132"/>
                    <a:gd name="T2" fmla="*/ 0 w 60"/>
                    <a:gd name="T3" fmla="*/ 0 h 132"/>
                    <a:gd name="T4" fmla="*/ 60 w 60"/>
                    <a:gd name="T5" fmla="*/ 132 h 132"/>
                    <a:gd name="T6" fmla="*/ 0 60000 65536"/>
                    <a:gd name="T7" fmla="*/ 0 60000 65536"/>
                    <a:gd name="T8" fmla="*/ 0 60000 65536"/>
                    <a:gd name="T9" fmla="*/ 0 w 60"/>
                    <a:gd name="T10" fmla="*/ 0 h 132"/>
                    <a:gd name="T11" fmla="*/ 60 w 60"/>
                    <a:gd name="T12" fmla="*/ 132 h 132"/>
                  </a:gdLst>
                  <a:ahLst/>
                  <a:cxnLst>
                    <a:cxn ang="T6">
                      <a:pos x="T0" y="T1"/>
                    </a:cxn>
                    <a:cxn ang="T7">
                      <a:pos x="T2" y="T3"/>
                    </a:cxn>
                    <a:cxn ang="T8">
                      <a:pos x="T4" y="T5"/>
                    </a:cxn>
                  </a:cxnLst>
                  <a:rect l="T9" t="T10" r="T11" b="T12"/>
                  <a:pathLst>
                    <a:path w="60" h="132">
                      <a:moveTo>
                        <a:pt x="60" y="132"/>
                      </a:moveTo>
                      <a:lnTo>
                        <a:pt x="0" y="0"/>
                      </a:lnTo>
                      <a:lnTo>
                        <a:pt x="60" y="132"/>
                      </a:lnTo>
                      <a:close/>
                    </a:path>
                  </a:pathLst>
                </a:custGeom>
                <a:solidFill>
                  <a:srgbClr val="000000"/>
                </a:solidFill>
                <a:ln w="9525">
                  <a:noFill/>
                  <a:round/>
                  <a:headEnd/>
                  <a:tailEnd/>
                </a:ln>
              </p:spPr>
              <p:txBody>
                <a:bodyPr tIns="91440" bIns="91440"/>
                <a:lstStyle/>
                <a:p>
                  <a:endParaRPr lang="en-US"/>
                </a:p>
              </p:txBody>
            </p:sp>
            <p:sp>
              <p:nvSpPr>
                <p:cNvPr id="12539" name="Line 1589"/>
                <p:cNvSpPr>
                  <a:spLocks noChangeShapeType="1"/>
                </p:cNvSpPr>
                <p:nvPr/>
              </p:nvSpPr>
              <p:spPr bwMode="auto">
                <a:xfrm flipH="1" flipV="1">
                  <a:off x="3530" y="1337"/>
                  <a:ext cx="60" cy="132"/>
                </a:xfrm>
                <a:prstGeom prst="line">
                  <a:avLst/>
                </a:prstGeom>
                <a:noFill/>
                <a:ln w="9525">
                  <a:solidFill>
                    <a:srgbClr val="FFFFFF"/>
                  </a:solidFill>
                  <a:round/>
                  <a:headEnd/>
                  <a:tailEnd/>
                </a:ln>
              </p:spPr>
              <p:txBody>
                <a:bodyPr tIns="91440" bIns="91440"/>
                <a:lstStyle/>
                <a:p>
                  <a:endParaRPr lang="en-US"/>
                </a:p>
              </p:txBody>
            </p:sp>
            <p:sp>
              <p:nvSpPr>
                <p:cNvPr id="12540" name="Freeform 1590"/>
                <p:cNvSpPr>
                  <a:spLocks/>
                </p:cNvSpPr>
                <p:nvPr/>
              </p:nvSpPr>
              <p:spPr bwMode="auto">
                <a:xfrm>
                  <a:off x="1610" y="2123"/>
                  <a:ext cx="108" cy="132"/>
                </a:xfrm>
                <a:custGeom>
                  <a:avLst/>
                  <a:gdLst>
                    <a:gd name="T0" fmla="*/ 0 w 108"/>
                    <a:gd name="T1" fmla="*/ 0 h 132"/>
                    <a:gd name="T2" fmla="*/ 108 w 108"/>
                    <a:gd name="T3" fmla="*/ 132 h 132"/>
                    <a:gd name="T4" fmla="*/ 0 w 108"/>
                    <a:gd name="T5" fmla="*/ 0 h 132"/>
                    <a:gd name="T6" fmla="*/ 0 60000 65536"/>
                    <a:gd name="T7" fmla="*/ 0 60000 65536"/>
                    <a:gd name="T8" fmla="*/ 0 60000 65536"/>
                    <a:gd name="T9" fmla="*/ 0 w 108"/>
                    <a:gd name="T10" fmla="*/ 0 h 132"/>
                    <a:gd name="T11" fmla="*/ 108 w 108"/>
                    <a:gd name="T12" fmla="*/ 132 h 132"/>
                  </a:gdLst>
                  <a:ahLst/>
                  <a:cxnLst>
                    <a:cxn ang="T6">
                      <a:pos x="T0" y="T1"/>
                    </a:cxn>
                    <a:cxn ang="T7">
                      <a:pos x="T2" y="T3"/>
                    </a:cxn>
                    <a:cxn ang="T8">
                      <a:pos x="T4" y="T5"/>
                    </a:cxn>
                  </a:cxnLst>
                  <a:rect l="T9" t="T10" r="T11" b="T12"/>
                  <a:pathLst>
                    <a:path w="108" h="132">
                      <a:moveTo>
                        <a:pt x="0" y="0"/>
                      </a:moveTo>
                      <a:lnTo>
                        <a:pt x="108" y="132"/>
                      </a:lnTo>
                      <a:lnTo>
                        <a:pt x="0" y="0"/>
                      </a:lnTo>
                      <a:close/>
                    </a:path>
                  </a:pathLst>
                </a:custGeom>
                <a:solidFill>
                  <a:srgbClr val="000000"/>
                </a:solidFill>
                <a:ln w="9525">
                  <a:noFill/>
                  <a:round/>
                  <a:headEnd/>
                  <a:tailEnd/>
                </a:ln>
              </p:spPr>
              <p:txBody>
                <a:bodyPr tIns="91440" bIns="91440"/>
                <a:lstStyle/>
                <a:p>
                  <a:endParaRPr lang="en-US"/>
                </a:p>
              </p:txBody>
            </p:sp>
            <p:sp>
              <p:nvSpPr>
                <p:cNvPr id="12541" name="Line 1591"/>
                <p:cNvSpPr>
                  <a:spLocks noChangeShapeType="1"/>
                </p:cNvSpPr>
                <p:nvPr/>
              </p:nvSpPr>
              <p:spPr bwMode="auto">
                <a:xfrm>
                  <a:off x="1610" y="2123"/>
                  <a:ext cx="108" cy="132"/>
                </a:xfrm>
                <a:prstGeom prst="line">
                  <a:avLst/>
                </a:prstGeom>
                <a:noFill/>
                <a:ln w="9525">
                  <a:solidFill>
                    <a:srgbClr val="FFFFFF"/>
                  </a:solidFill>
                  <a:round/>
                  <a:headEnd/>
                  <a:tailEnd/>
                </a:ln>
              </p:spPr>
              <p:txBody>
                <a:bodyPr tIns="91440" bIns="91440"/>
                <a:lstStyle/>
                <a:p>
                  <a:endParaRPr lang="en-US"/>
                </a:p>
              </p:txBody>
            </p:sp>
            <p:sp>
              <p:nvSpPr>
                <p:cNvPr id="12542" name="Freeform 1592"/>
                <p:cNvSpPr>
                  <a:spLocks/>
                </p:cNvSpPr>
                <p:nvPr/>
              </p:nvSpPr>
              <p:spPr bwMode="auto">
                <a:xfrm>
                  <a:off x="1460" y="3071"/>
                  <a:ext cx="1" cy="108"/>
                </a:xfrm>
                <a:custGeom>
                  <a:avLst/>
                  <a:gdLst>
                    <a:gd name="T0" fmla="*/ 0 w 1"/>
                    <a:gd name="T1" fmla="*/ 0 h 108"/>
                    <a:gd name="T2" fmla="*/ 0 w 1"/>
                    <a:gd name="T3" fmla="*/ 108 h 108"/>
                    <a:gd name="T4" fmla="*/ 0 w 1"/>
                    <a:gd name="T5" fmla="*/ 0 h 108"/>
                    <a:gd name="T6" fmla="*/ 0 60000 65536"/>
                    <a:gd name="T7" fmla="*/ 0 60000 65536"/>
                    <a:gd name="T8" fmla="*/ 0 60000 65536"/>
                    <a:gd name="T9" fmla="*/ 0 w 1"/>
                    <a:gd name="T10" fmla="*/ 0 h 108"/>
                    <a:gd name="T11" fmla="*/ 1 w 1"/>
                    <a:gd name="T12" fmla="*/ 108 h 108"/>
                  </a:gdLst>
                  <a:ahLst/>
                  <a:cxnLst>
                    <a:cxn ang="T6">
                      <a:pos x="T0" y="T1"/>
                    </a:cxn>
                    <a:cxn ang="T7">
                      <a:pos x="T2" y="T3"/>
                    </a:cxn>
                    <a:cxn ang="T8">
                      <a:pos x="T4" y="T5"/>
                    </a:cxn>
                  </a:cxnLst>
                  <a:rect l="T9" t="T10" r="T11" b="T12"/>
                  <a:pathLst>
                    <a:path w="1" h="108">
                      <a:moveTo>
                        <a:pt x="0" y="0"/>
                      </a:moveTo>
                      <a:lnTo>
                        <a:pt x="0" y="108"/>
                      </a:lnTo>
                      <a:lnTo>
                        <a:pt x="0" y="0"/>
                      </a:lnTo>
                      <a:close/>
                    </a:path>
                  </a:pathLst>
                </a:custGeom>
                <a:solidFill>
                  <a:srgbClr val="000000"/>
                </a:solidFill>
                <a:ln w="9525">
                  <a:noFill/>
                  <a:round/>
                  <a:headEnd/>
                  <a:tailEnd/>
                </a:ln>
              </p:spPr>
              <p:txBody>
                <a:bodyPr tIns="91440" bIns="91440"/>
                <a:lstStyle/>
                <a:p>
                  <a:endParaRPr lang="en-US"/>
                </a:p>
              </p:txBody>
            </p:sp>
            <p:sp>
              <p:nvSpPr>
                <p:cNvPr id="12543" name="Line 1593"/>
                <p:cNvSpPr>
                  <a:spLocks noChangeShapeType="1"/>
                </p:cNvSpPr>
                <p:nvPr/>
              </p:nvSpPr>
              <p:spPr bwMode="auto">
                <a:xfrm>
                  <a:off x="1460" y="3071"/>
                  <a:ext cx="1" cy="108"/>
                </a:xfrm>
                <a:prstGeom prst="line">
                  <a:avLst/>
                </a:prstGeom>
                <a:noFill/>
                <a:ln w="9525">
                  <a:solidFill>
                    <a:srgbClr val="FFFFFF"/>
                  </a:solidFill>
                  <a:round/>
                  <a:headEnd/>
                  <a:tailEnd/>
                </a:ln>
              </p:spPr>
              <p:txBody>
                <a:bodyPr tIns="91440" bIns="91440"/>
                <a:lstStyle/>
                <a:p>
                  <a:endParaRPr lang="en-US"/>
                </a:p>
              </p:txBody>
            </p:sp>
            <p:sp>
              <p:nvSpPr>
                <p:cNvPr id="12544" name="Freeform 1594"/>
                <p:cNvSpPr>
                  <a:spLocks/>
                </p:cNvSpPr>
                <p:nvPr/>
              </p:nvSpPr>
              <p:spPr bwMode="auto">
                <a:xfrm>
                  <a:off x="1682" y="2939"/>
                  <a:ext cx="156" cy="1"/>
                </a:xfrm>
                <a:custGeom>
                  <a:avLst/>
                  <a:gdLst>
                    <a:gd name="T0" fmla="*/ 0 w 156"/>
                    <a:gd name="T1" fmla="*/ 0 h 1"/>
                    <a:gd name="T2" fmla="*/ 156 w 156"/>
                    <a:gd name="T3" fmla="*/ 0 h 1"/>
                    <a:gd name="T4" fmla="*/ 0 w 156"/>
                    <a:gd name="T5" fmla="*/ 0 h 1"/>
                    <a:gd name="T6" fmla="*/ 0 60000 65536"/>
                    <a:gd name="T7" fmla="*/ 0 60000 65536"/>
                    <a:gd name="T8" fmla="*/ 0 60000 65536"/>
                    <a:gd name="T9" fmla="*/ 0 w 156"/>
                    <a:gd name="T10" fmla="*/ 0 h 1"/>
                    <a:gd name="T11" fmla="*/ 156 w 156"/>
                    <a:gd name="T12" fmla="*/ 1 h 1"/>
                  </a:gdLst>
                  <a:ahLst/>
                  <a:cxnLst>
                    <a:cxn ang="T6">
                      <a:pos x="T0" y="T1"/>
                    </a:cxn>
                    <a:cxn ang="T7">
                      <a:pos x="T2" y="T3"/>
                    </a:cxn>
                    <a:cxn ang="T8">
                      <a:pos x="T4" y="T5"/>
                    </a:cxn>
                  </a:cxnLst>
                  <a:rect l="T9" t="T10" r="T11" b="T12"/>
                  <a:pathLst>
                    <a:path w="156" h="1">
                      <a:moveTo>
                        <a:pt x="0" y="0"/>
                      </a:moveTo>
                      <a:lnTo>
                        <a:pt x="156" y="0"/>
                      </a:lnTo>
                      <a:lnTo>
                        <a:pt x="0" y="0"/>
                      </a:lnTo>
                      <a:close/>
                    </a:path>
                  </a:pathLst>
                </a:custGeom>
                <a:solidFill>
                  <a:srgbClr val="000000"/>
                </a:solidFill>
                <a:ln w="9525">
                  <a:noFill/>
                  <a:round/>
                  <a:headEnd/>
                  <a:tailEnd/>
                </a:ln>
              </p:spPr>
              <p:txBody>
                <a:bodyPr tIns="91440" bIns="91440"/>
                <a:lstStyle/>
                <a:p>
                  <a:endParaRPr lang="en-US"/>
                </a:p>
              </p:txBody>
            </p:sp>
            <p:sp>
              <p:nvSpPr>
                <p:cNvPr id="12545" name="Line 1595"/>
                <p:cNvSpPr>
                  <a:spLocks noChangeShapeType="1"/>
                </p:cNvSpPr>
                <p:nvPr/>
              </p:nvSpPr>
              <p:spPr bwMode="auto">
                <a:xfrm>
                  <a:off x="1682" y="2939"/>
                  <a:ext cx="156" cy="1"/>
                </a:xfrm>
                <a:prstGeom prst="line">
                  <a:avLst/>
                </a:prstGeom>
                <a:noFill/>
                <a:ln w="9525">
                  <a:solidFill>
                    <a:srgbClr val="FFFFFF"/>
                  </a:solidFill>
                  <a:round/>
                  <a:headEnd/>
                  <a:tailEnd/>
                </a:ln>
              </p:spPr>
              <p:txBody>
                <a:bodyPr tIns="91440" bIns="91440"/>
                <a:lstStyle/>
                <a:p>
                  <a:endParaRPr lang="en-US"/>
                </a:p>
              </p:txBody>
            </p:sp>
            <p:sp>
              <p:nvSpPr>
                <p:cNvPr id="12546" name="Freeform 1596"/>
                <p:cNvSpPr>
                  <a:spLocks/>
                </p:cNvSpPr>
                <p:nvPr/>
              </p:nvSpPr>
              <p:spPr bwMode="auto">
                <a:xfrm>
                  <a:off x="1826" y="2927"/>
                  <a:ext cx="30" cy="30"/>
                </a:xfrm>
                <a:custGeom>
                  <a:avLst/>
                  <a:gdLst>
                    <a:gd name="T0" fmla="*/ 30 w 30"/>
                    <a:gd name="T1" fmla="*/ 12 h 30"/>
                    <a:gd name="T2" fmla="*/ 18 w 30"/>
                    <a:gd name="T3" fmla="*/ 18 h 30"/>
                    <a:gd name="T4" fmla="*/ 12 w 30"/>
                    <a:gd name="T5" fmla="*/ 24 h 30"/>
                    <a:gd name="T6" fmla="*/ 0 w 30"/>
                    <a:gd name="T7" fmla="*/ 30 h 30"/>
                    <a:gd name="T8" fmla="*/ 0 w 30"/>
                    <a:gd name="T9" fmla="*/ 30 h 30"/>
                    <a:gd name="T10" fmla="*/ 0 w 30"/>
                    <a:gd name="T11" fmla="*/ 24 h 30"/>
                    <a:gd name="T12" fmla="*/ 6 w 30"/>
                    <a:gd name="T13" fmla="*/ 18 h 30"/>
                    <a:gd name="T14" fmla="*/ 6 w 30"/>
                    <a:gd name="T15" fmla="*/ 12 h 30"/>
                    <a:gd name="T16" fmla="*/ 6 w 30"/>
                    <a:gd name="T17" fmla="*/ 12 h 30"/>
                    <a:gd name="T18" fmla="*/ 6 w 30"/>
                    <a:gd name="T19" fmla="*/ 12 h 30"/>
                    <a:gd name="T20" fmla="*/ 6 w 30"/>
                    <a:gd name="T21" fmla="*/ 12 h 30"/>
                    <a:gd name="T22" fmla="*/ 0 w 30"/>
                    <a:gd name="T23" fmla="*/ 0 h 30"/>
                    <a:gd name="T24" fmla="*/ 0 w 30"/>
                    <a:gd name="T25" fmla="*/ 0 h 30"/>
                    <a:gd name="T26" fmla="*/ 0 w 30"/>
                    <a:gd name="T27" fmla="*/ 0 h 30"/>
                    <a:gd name="T28" fmla="*/ 12 w 30"/>
                    <a:gd name="T29" fmla="*/ 6 h 30"/>
                    <a:gd name="T30" fmla="*/ 18 w 30"/>
                    <a:gd name="T31" fmla="*/ 12 h 30"/>
                    <a:gd name="T32" fmla="*/ 30 w 30"/>
                    <a:gd name="T33" fmla="*/ 12 h 30"/>
                    <a:gd name="T34" fmla="*/ 30 w 30"/>
                    <a:gd name="T35" fmla="*/ 12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30" y="12"/>
                      </a:moveTo>
                      <a:lnTo>
                        <a:pt x="18" y="18"/>
                      </a:lnTo>
                      <a:lnTo>
                        <a:pt x="12" y="24"/>
                      </a:lnTo>
                      <a:lnTo>
                        <a:pt x="0" y="30"/>
                      </a:lnTo>
                      <a:lnTo>
                        <a:pt x="0" y="24"/>
                      </a:lnTo>
                      <a:lnTo>
                        <a:pt x="6" y="18"/>
                      </a:lnTo>
                      <a:lnTo>
                        <a:pt x="6" y="12"/>
                      </a:lnTo>
                      <a:lnTo>
                        <a:pt x="0" y="0"/>
                      </a:lnTo>
                      <a:lnTo>
                        <a:pt x="12" y="6"/>
                      </a:lnTo>
                      <a:lnTo>
                        <a:pt x="18" y="12"/>
                      </a:lnTo>
                      <a:lnTo>
                        <a:pt x="30" y="12"/>
                      </a:lnTo>
                      <a:close/>
                    </a:path>
                  </a:pathLst>
                </a:custGeom>
                <a:solidFill>
                  <a:srgbClr val="FFFFFF"/>
                </a:solidFill>
                <a:ln w="9525">
                  <a:noFill/>
                  <a:round/>
                  <a:headEnd/>
                  <a:tailEnd/>
                </a:ln>
              </p:spPr>
              <p:txBody>
                <a:bodyPr tIns="91440" bIns="91440"/>
                <a:lstStyle/>
                <a:p>
                  <a:endParaRPr lang="en-US"/>
                </a:p>
              </p:txBody>
            </p:sp>
            <p:sp>
              <p:nvSpPr>
                <p:cNvPr id="12547" name="Freeform 1597"/>
                <p:cNvSpPr>
                  <a:spLocks/>
                </p:cNvSpPr>
                <p:nvPr/>
              </p:nvSpPr>
              <p:spPr bwMode="auto">
                <a:xfrm>
                  <a:off x="4274" y="2351"/>
                  <a:ext cx="42" cy="378"/>
                </a:xfrm>
                <a:custGeom>
                  <a:avLst/>
                  <a:gdLst>
                    <a:gd name="T0" fmla="*/ 42 w 42"/>
                    <a:gd name="T1" fmla="*/ 0 h 378"/>
                    <a:gd name="T2" fmla="*/ 0 w 42"/>
                    <a:gd name="T3" fmla="*/ 378 h 378"/>
                    <a:gd name="T4" fmla="*/ 42 w 42"/>
                    <a:gd name="T5" fmla="*/ 0 h 378"/>
                    <a:gd name="T6" fmla="*/ 0 60000 65536"/>
                    <a:gd name="T7" fmla="*/ 0 60000 65536"/>
                    <a:gd name="T8" fmla="*/ 0 60000 65536"/>
                    <a:gd name="T9" fmla="*/ 0 w 42"/>
                    <a:gd name="T10" fmla="*/ 0 h 378"/>
                    <a:gd name="T11" fmla="*/ 42 w 42"/>
                    <a:gd name="T12" fmla="*/ 378 h 378"/>
                  </a:gdLst>
                  <a:ahLst/>
                  <a:cxnLst>
                    <a:cxn ang="T6">
                      <a:pos x="T0" y="T1"/>
                    </a:cxn>
                    <a:cxn ang="T7">
                      <a:pos x="T2" y="T3"/>
                    </a:cxn>
                    <a:cxn ang="T8">
                      <a:pos x="T4" y="T5"/>
                    </a:cxn>
                  </a:cxnLst>
                  <a:rect l="T9" t="T10" r="T11" b="T12"/>
                  <a:pathLst>
                    <a:path w="42" h="378">
                      <a:moveTo>
                        <a:pt x="42" y="0"/>
                      </a:moveTo>
                      <a:lnTo>
                        <a:pt x="0" y="378"/>
                      </a:lnTo>
                      <a:lnTo>
                        <a:pt x="42" y="0"/>
                      </a:lnTo>
                      <a:close/>
                    </a:path>
                  </a:pathLst>
                </a:custGeom>
                <a:solidFill>
                  <a:srgbClr val="FFFFFF"/>
                </a:solidFill>
                <a:ln w="9525">
                  <a:noFill/>
                  <a:round/>
                  <a:headEnd/>
                  <a:tailEnd/>
                </a:ln>
              </p:spPr>
              <p:txBody>
                <a:bodyPr tIns="91440" bIns="91440"/>
                <a:lstStyle/>
                <a:p>
                  <a:endParaRPr lang="en-US"/>
                </a:p>
              </p:txBody>
            </p:sp>
            <p:sp>
              <p:nvSpPr>
                <p:cNvPr id="12548" name="Line 1598"/>
                <p:cNvSpPr>
                  <a:spLocks noChangeShapeType="1"/>
                </p:cNvSpPr>
                <p:nvPr/>
              </p:nvSpPr>
              <p:spPr bwMode="auto">
                <a:xfrm flipH="1">
                  <a:off x="4274" y="2351"/>
                  <a:ext cx="42" cy="378"/>
                </a:xfrm>
                <a:prstGeom prst="line">
                  <a:avLst/>
                </a:prstGeom>
                <a:noFill/>
                <a:ln w="9525">
                  <a:solidFill>
                    <a:srgbClr val="FFFFFF"/>
                  </a:solidFill>
                  <a:round/>
                  <a:headEnd/>
                  <a:tailEnd/>
                </a:ln>
              </p:spPr>
              <p:txBody>
                <a:bodyPr tIns="91440" bIns="91440"/>
                <a:lstStyle/>
                <a:p>
                  <a:endParaRPr lang="en-US"/>
                </a:p>
              </p:txBody>
            </p:sp>
            <p:sp>
              <p:nvSpPr>
                <p:cNvPr id="12549" name="Freeform 1599"/>
                <p:cNvSpPr>
                  <a:spLocks/>
                </p:cNvSpPr>
                <p:nvPr/>
              </p:nvSpPr>
              <p:spPr bwMode="auto">
                <a:xfrm>
                  <a:off x="4262" y="2723"/>
                  <a:ext cx="30" cy="30"/>
                </a:xfrm>
                <a:custGeom>
                  <a:avLst/>
                  <a:gdLst>
                    <a:gd name="T0" fmla="*/ 12 w 30"/>
                    <a:gd name="T1" fmla="*/ 30 h 30"/>
                    <a:gd name="T2" fmla="*/ 12 w 30"/>
                    <a:gd name="T3" fmla="*/ 18 h 30"/>
                    <a:gd name="T4" fmla="*/ 6 w 30"/>
                    <a:gd name="T5" fmla="*/ 6 h 30"/>
                    <a:gd name="T6" fmla="*/ 0 w 30"/>
                    <a:gd name="T7" fmla="*/ 0 h 30"/>
                    <a:gd name="T8" fmla="*/ 0 w 30"/>
                    <a:gd name="T9" fmla="*/ 0 h 30"/>
                    <a:gd name="T10" fmla="*/ 6 w 30"/>
                    <a:gd name="T11" fmla="*/ 0 h 30"/>
                    <a:gd name="T12" fmla="*/ 12 w 30"/>
                    <a:gd name="T13" fmla="*/ 6 h 30"/>
                    <a:gd name="T14" fmla="*/ 18 w 30"/>
                    <a:gd name="T15" fmla="*/ 6 h 30"/>
                    <a:gd name="T16" fmla="*/ 18 w 30"/>
                    <a:gd name="T17" fmla="*/ 6 h 30"/>
                    <a:gd name="T18" fmla="*/ 18 w 30"/>
                    <a:gd name="T19" fmla="*/ 6 h 30"/>
                    <a:gd name="T20" fmla="*/ 18 w 30"/>
                    <a:gd name="T21" fmla="*/ 6 h 30"/>
                    <a:gd name="T22" fmla="*/ 30 w 30"/>
                    <a:gd name="T23" fmla="*/ 0 h 30"/>
                    <a:gd name="T24" fmla="*/ 30 w 30"/>
                    <a:gd name="T25" fmla="*/ 0 h 30"/>
                    <a:gd name="T26" fmla="*/ 30 w 30"/>
                    <a:gd name="T27" fmla="*/ 0 h 30"/>
                    <a:gd name="T28" fmla="*/ 24 w 30"/>
                    <a:gd name="T29" fmla="*/ 6 h 30"/>
                    <a:gd name="T30" fmla="*/ 18 w 30"/>
                    <a:gd name="T31" fmla="*/ 18 h 30"/>
                    <a:gd name="T32" fmla="*/ 12 w 30"/>
                    <a:gd name="T33" fmla="*/ 30 h 30"/>
                    <a:gd name="T34" fmla="*/ 12 w 30"/>
                    <a:gd name="T35" fmla="*/ 30 h 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
                    <a:gd name="T55" fmla="*/ 0 h 30"/>
                    <a:gd name="T56" fmla="*/ 30 w 30"/>
                    <a:gd name="T57" fmla="*/ 30 h 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 h="30">
                      <a:moveTo>
                        <a:pt x="12" y="30"/>
                      </a:moveTo>
                      <a:lnTo>
                        <a:pt x="12" y="18"/>
                      </a:lnTo>
                      <a:lnTo>
                        <a:pt x="6" y="6"/>
                      </a:lnTo>
                      <a:lnTo>
                        <a:pt x="0" y="0"/>
                      </a:lnTo>
                      <a:lnTo>
                        <a:pt x="6" y="0"/>
                      </a:lnTo>
                      <a:lnTo>
                        <a:pt x="12" y="6"/>
                      </a:lnTo>
                      <a:lnTo>
                        <a:pt x="18" y="6"/>
                      </a:lnTo>
                      <a:lnTo>
                        <a:pt x="30" y="0"/>
                      </a:lnTo>
                      <a:lnTo>
                        <a:pt x="24" y="6"/>
                      </a:lnTo>
                      <a:lnTo>
                        <a:pt x="18" y="18"/>
                      </a:lnTo>
                      <a:lnTo>
                        <a:pt x="12" y="30"/>
                      </a:lnTo>
                      <a:close/>
                    </a:path>
                  </a:pathLst>
                </a:custGeom>
                <a:solidFill>
                  <a:srgbClr val="FFFFFF"/>
                </a:solidFill>
                <a:ln w="9525">
                  <a:noFill/>
                  <a:round/>
                  <a:headEnd/>
                  <a:tailEnd/>
                </a:ln>
              </p:spPr>
              <p:txBody>
                <a:bodyPr tIns="91440" bIns="91440"/>
                <a:lstStyle/>
                <a:p>
                  <a:endParaRPr lang="en-US"/>
                </a:p>
              </p:txBody>
            </p:sp>
            <p:sp>
              <p:nvSpPr>
                <p:cNvPr id="12550" name="Freeform 1600"/>
                <p:cNvSpPr>
                  <a:spLocks/>
                </p:cNvSpPr>
                <p:nvPr/>
              </p:nvSpPr>
              <p:spPr bwMode="auto">
                <a:xfrm>
                  <a:off x="3206" y="3215"/>
                  <a:ext cx="1" cy="60"/>
                </a:xfrm>
                <a:custGeom>
                  <a:avLst/>
                  <a:gdLst>
                    <a:gd name="T0" fmla="*/ 0 w 1"/>
                    <a:gd name="T1" fmla="*/ 0 h 60"/>
                    <a:gd name="T2" fmla="*/ 0 w 1"/>
                    <a:gd name="T3" fmla="*/ 60 h 60"/>
                    <a:gd name="T4" fmla="*/ 0 w 1"/>
                    <a:gd name="T5" fmla="*/ 0 h 60"/>
                    <a:gd name="T6" fmla="*/ 0 60000 65536"/>
                    <a:gd name="T7" fmla="*/ 0 60000 65536"/>
                    <a:gd name="T8" fmla="*/ 0 60000 65536"/>
                    <a:gd name="T9" fmla="*/ 0 w 1"/>
                    <a:gd name="T10" fmla="*/ 0 h 60"/>
                    <a:gd name="T11" fmla="*/ 1 w 1"/>
                    <a:gd name="T12" fmla="*/ 60 h 60"/>
                  </a:gdLst>
                  <a:ahLst/>
                  <a:cxnLst>
                    <a:cxn ang="T6">
                      <a:pos x="T0" y="T1"/>
                    </a:cxn>
                    <a:cxn ang="T7">
                      <a:pos x="T2" y="T3"/>
                    </a:cxn>
                    <a:cxn ang="T8">
                      <a:pos x="T4" y="T5"/>
                    </a:cxn>
                  </a:cxnLst>
                  <a:rect l="T9" t="T10" r="T11" b="T12"/>
                  <a:pathLst>
                    <a:path w="1" h="60">
                      <a:moveTo>
                        <a:pt x="0" y="0"/>
                      </a:moveTo>
                      <a:lnTo>
                        <a:pt x="0" y="60"/>
                      </a:lnTo>
                      <a:lnTo>
                        <a:pt x="0" y="0"/>
                      </a:lnTo>
                      <a:close/>
                    </a:path>
                  </a:pathLst>
                </a:custGeom>
                <a:solidFill>
                  <a:srgbClr val="000000"/>
                </a:solidFill>
                <a:ln w="9525">
                  <a:noFill/>
                  <a:round/>
                  <a:headEnd/>
                  <a:tailEnd/>
                </a:ln>
              </p:spPr>
              <p:txBody>
                <a:bodyPr tIns="91440" bIns="91440"/>
                <a:lstStyle/>
                <a:p>
                  <a:endParaRPr lang="en-US"/>
                </a:p>
              </p:txBody>
            </p:sp>
            <p:sp>
              <p:nvSpPr>
                <p:cNvPr id="12551" name="Line 1601"/>
                <p:cNvSpPr>
                  <a:spLocks noChangeShapeType="1"/>
                </p:cNvSpPr>
                <p:nvPr/>
              </p:nvSpPr>
              <p:spPr bwMode="auto">
                <a:xfrm>
                  <a:off x="3206" y="3215"/>
                  <a:ext cx="1" cy="60"/>
                </a:xfrm>
                <a:prstGeom prst="line">
                  <a:avLst/>
                </a:prstGeom>
                <a:noFill/>
                <a:ln w="9525">
                  <a:solidFill>
                    <a:srgbClr val="FFFFFF"/>
                  </a:solidFill>
                  <a:round/>
                  <a:headEnd/>
                  <a:tailEnd/>
                </a:ln>
              </p:spPr>
              <p:txBody>
                <a:bodyPr tIns="91440" bIns="91440"/>
                <a:lstStyle/>
                <a:p>
                  <a:endParaRPr lang="en-US"/>
                </a:p>
              </p:txBody>
            </p:sp>
            <p:sp>
              <p:nvSpPr>
                <p:cNvPr id="12552" name="Freeform 1602"/>
                <p:cNvSpPr>
                  <a:spLocks/>
                </p:cNvSpPr>
                <p:nvPr/>
              </p:nvSpPr>
              <p:spPr bwMode="auto">
                <a:xfrm>
                  <a:off x="4172" y="1847"/>
                  <a:ext cx="42" cy="36"/>
                </a:xfrm>
                <a:custGeom>
                  <a:avLst/>
                  <a:gdLst>
                    <a:gd name="T0" fmla="*/ 24 w 42"/>
                    <a:gd name="T1" fmla="*/ 0 h 36"/>
                    <a:gd name="T2" fmla="*/ 42 w 42"/>
                    <a:gd name="T3" fmla="*/ 36 h 36"/>
                    <a:gd name="T4" fmla="*/ 0 w 42"/>
                    <a:gd name="T5" fmla="*/ 24 h 36"/>
                    <a:gd name="T6" fmla="*/ 24 w 42"/>
                    <a:gd name="T7" fmla="*/ 18 h 36"/>
                    <a:gd name="T8" fmla="*/ 24 w 42"/>
                    <a:gd name="T9" fmla="*/ 0 h 36"/>
                    <a:gd name="T10" fmla="*/ 0 60000 65536"/>
                    <a:gd name="T11" fmla="*/ 0 60000 65536"/>
                    <a:gd name="T12" fmla="*/ 0 60000 65536"/>
                    <a:gd name="T13" fmla="*/ 0 60000 65536"/>
                    <a:gd name="T14" fmla="*/ 0 60000 65536"/>
                    <a:gd name="T15" fmla="*/ 0 w 42"/>
                    <a:gd name="T16" fmla="*/ 0 h 36"/>
                    <a:gd name="T17" fmla="*/ 42 w 42"/>
                    <a:gd name="T18" fmla="*/ 36 h 36"/>
                  </a:gdLst>
                  <a:ahLst/>
                  <a:cxnLst>
                    <a:cxn ang="T10">
                      <a:pos x="T0" y="T1"/>
                    </a:cxn>
                    <a:cxn ang="T11">
                      <a:pos x="T2" y="T3"/>
                    </a:cxn>
                    <a:cxn ang="T12">
                      <a:pos x="T4" y="T5"/>
                    </a:cxn>
                    <a:cxn ang="T13">
                      <a:pos x="T6" y="T7"/>
                    </a:cxn>
                    <a:cxn ang="T14">
                      <a:pos x="T8" y="T9"/>
                    </a:cxn>
                  </a:cxnLst>
                  <a:rect l="T15" t="T16" r="T17" b="T18"/>
                  <a:pathLst>
                    <a:path w="42" h="36">
                      <a:moveTo>
                        <a:pt x="24" y="0"/>
                      </a:moveTo>
                      <a:lnTo>
                        <a:pt x="42" y="36"/>
                      </a:lnTo>
                      <a:lnTo>
                        <a:pt x="0" y="24"/>
                      </a:lnTo>
                      <a:lnTo>
                        <a:pt x="24" y="18"/>
                      </a:lnTo>
                      <a:lnTo>
                        <a:pt x="24" y="0"/>
                      </a:lnTo>
                      <a:close/>
                    </a:path>
                  </a:pathLst>
                </a:custGeom>
                <a:solidFill>
                  <a:srgbClr val="FFFFFF"/>
                </a:solidFill>
                <a:ln w="9525">
                  <a:noFill/>
                  <a:round/>
                  <a:headEnd/>
                  <a:tailEnd/>
                </a:ln>
              </p:spPr>
              <p:txBody>
                <a:bodyPr tIns="91440" bIns="91440"/>
                <a:lstStyle/>
                <a:p>
                  <a:endParaRPr lang="en-US"/>
                </a:p>
              </p:txBody>
            </p:sp>
            <p:sp>
              <p:nvSpPr>
                <p:cNvPr id="12553" name="Freeform 1603"/>
                <p:cNvSpPr>
                  <a:spLocks/>
                </p:cNvSpPr>
                <p:nvPr/>
              </p:nvSpPr>
              <p:spPr bwMode="auto">
                <a:xfrm>
                  <a:off x="4070" y="1685"/>
                  <a:ext cx="126" cy="180"/>
                </a:xfrm>
                <a:custGeom>
                  <a:avLst/>
                  <a:gdLst>
                    <a:gd name="T0" fmla="*/ 0 w 126"/>
                    <a:gd name="T1" fmla="*/ 0 h 180"/>
                    <a:gd name="T2" fmla="*/ 6 w 126"/>
                    <a:gd name="T3" fmla="*/ 30 h 180"/>
                    <a:gd name="T4" fmla="*/ 36 w 126"/>
                    <a:gd name="T5" fmla="*/ 102 h 180"/>
                    <a:gd name="T6" fmla="*/ 126 w 126"/>
                    <a:gd name="T7" fmla="*/ 180 h 180"/>
                    <a:gd name="T8" fmla="*/ 0 60000 65536"/>
                    <a:gd name="T9" fmla="*/ 0 60000 65536"/>
                    <a:gd name="T10" fmla="*/ 0 60000 65536"/>
                    <a:gd name="T11" fmla="*/ 0 60000 65536"/>
                    <a:gd name="T12" fmla="*/ 0 w 126"/>
                    <a:gd name="T13" fmla="*/ 0 h 180"/>
                    <a:gd name="T14" fmla="*/ 126 w 126"/>
                    <a:gd name="T15" fmla="*/ 180 h 180"/>
                  </a:gdLst>
                  <a:ahLst/>
                  <a:cxnLst>
                    <a:cxn ang="T8">
                      <a:pos x="T0" y="T1"/>
                    </a:cxn>
                    <a:cxn ang="T9">
                      <a:pos x="T2" y="T3"/>
                    </a:cxn>
                    <a:cxn ang="T10">
                      <a:pos x="T4" y="T5"/>
                    </a:cxn>
                    <a:cxn ang="T11">
                      <a:pos x="T6" y="T7"/>
                    </a:cxn>
                  </a:cxnLst>
                  <a:rect l="T12" t="T13" r="T14" b="T15"/>
                  <a:pathLst>
                    <a:path w="126" h="180">
                      <a:moveTo>
                        <a:pt x="0" y="0"/>
                      </a:moveTo>
                      <a:lnTo>
                        <a:pt x="6" y="30"/>
                      </a:lnTo>
                      <a:lnTo>
                        <a:pt x="36" y="102"/>
                      </a:lnTo>
                      <a:lnTo>
                        <a:pt x="126" y="180"/>
                      </a:lnTo>
                    </a:path>
                  </a:pathLst>
                </a:custGeom>
                <a:noFill/>
                <a:ln w="9525">
                  <a:solidFill>
                    <a:srgbClr val="FFFFFF"/>
                  </a:solidFill>
                  <a:round/>
                  <a:headEnd/>
                  <a:tailEnd/>
                </a:ln>
              </p:spPr>
              <p:txBody>
                <a:bodyPr tIns="91440" bIns="91440"/>
                <a:lstStyle/>
                <a:p>
                  <a:endParaRPr lang="en-US"/>
                </a:p>
              </p:txBody>
            </p:sp>
            <p:sp>
              <p:nvSpPr>
                <p:cNvPr id="12554" name="Freeform 1604"/>
                <p:cNvSpPr>
                  <a:spLocks/>
                </p:cNvSpPr>
                <p:nvPr/>
              </p:nvSpPr>
              <p:spPr bwMode="auto">
                <a:xfrm>
                  <a:off x="4454" y="1853"/>
                  <a:ext cx="66" cy="96"/>
                </a:xfrm>
                <a:custGeom>
                  <a:avLst/>
                  <a:gdLst>
                    <a:gd name="T0" fmla="*/ 0 w 66"/>
                    <a:gd name="T1" fmla="*/ 96 h 96"/>
                    <a:gd name="T2" fmla="*/ 66 w 66"/>
                    <a:gd name="T3" fmla="*/ 0 h 96"/>
                    <a:gd name="T4" fmla="*/ 0 w 66"/>
                    <a:gd name="T5" fmla="*/ 96 h 96"/>
                    <a:gd name="T6" fmla="*/ 0 60000 65536"/>
                    <a:gd name="T7" fmla="*/ 0 60000 65536"/>
                    <a:gd name="T8" fmla="*/ 0 60000 65536"/>
                    <a:gd name="T9" fmla="*/ 0 w 66"/>
                    <a:gd name="T10" fmla="*/ 0 h 96"/>
                    <a:gd name="T11" fmla="*/ 66 w 66"/>
                    <a:gd name="T12" fmla="*/ 96 h 96"/>
                  </a:gdLst>
                  <a:ahLst/>
                  <a:cxnLst>
                    <a:cxn ang="T6">
                      <a:pos x="T0" y="T1"/>
                    </a:cxn>
                    <a:cxn ang="T7">
                      <a:pos x="T2" y="T3"/>
                    </a:cxn>
                    <a:cxn ang="T8">
                      <a:pos x="T4" y="T5"/>
                    </a:cxn>
                  </a:cxnLst>
                  <a:rect l="T9" t="T10" r="T11" b="T12"/>
                  <a:pathLst>
                    <a:path w="66" h="96">
                      <a:moveTo>
                        <a:pt x="0" y="96"/>
                      </a:moveTo>
                      <a:lnTo>
                        <a:pt x="66" y="0"/>
                      </a:lnTo>
                      <a:lnTo>
                        <a:pt x="0" y="96"/>
                      </a:lnTo>
                      <a:close/>
                    </a:path>
                  </a:pathLst>
                </a:custGeom>
                <a:solidFill>
                  <a:srgbClr val="000000"/>
                </a:solidFill>
                <a:ln w="9525">
                  <a:noFill/>
                  <a:round/>
                  <a:headEnd/>
                  <a:tailEnd/>
                </a:ln>
              </p:spPr>
              <p:txBody>
                <a:bodyPr tIns="91440" bIns="91440"/>
                <a:lstStyle/>
                <a:p>
                  <a:endParaRPr lang="en-US"/>
                </a:p>
              </p:txBody>
            </p:sp>
            <p:sp>
              <p:nvSpPr>
                <p:cNvPr id="12555" name="Line 1605"/>
                <p:cNvSpPr>
                  <a:spLocks noChangeShapeType="1"/>
                </p:cNvSpPr>
                <p:nvPr/>
              </p:nvSpPr>
              <p:spPr bwMode="auto">
                <a:xfrm flipV="1">
                  <a:off x="4454" y="1853"/>
                  <a:ext cx="66" cy="96"/>
                </a:xfrm>
                <a:prstGeom prst="line">
                  <a:avLst/>
                </a:prstGeom>
                <a:noFill/>
                <a:ln w="9525">
                  <a:solidFill>
                    <a:srgbClr val="FFFFFF"/>
                  </a:solidFill>
                  <a:round/>
                  <a:headEnd/>
                  <a:tailEnd/>
                </a:ln>
              </p:spPr>
              <p:txBody>
                <a:bodyPr tIns="91440" bIns="91440"/>
                <a:lstStyle/>
                <a:p>
                  <a:endParaRPr lang="en-US"/>
                </a:p>
              </p:txBody>
            </p:sp>
            <p:sp>
              <p:nvSpPr>
                <p:cNvPr id="12556" name="Freeform 1606"/>
                <p:cNvSpPr>
                  <a:spLocks/>
                </p:cNvSpPr>
                <p:nvPr/>
              </p:nvSpPr>
              <p:spPr bwMode="auto">
                <a:xfrm>
                  <a:off x="2294" y="2249"/>
                  <a:ext cx="42" cy="30"/>
                </a:xfrm>
                <a:custGeom>
                  <a:avLst/>
                  <a:gdLst>
                    <a:gd name="T0" fmla="*/ 6 w 42"/>
                    <a:gd name="T1" fmla="*/ 30 h 30"/>
                    <a:gd name="T2" fmla="*/ 42 w 42"/>
                    <a:gd name="T3" fmla="*/ 12 h 30"/>
                    <a:gd name="T4" fmla="*/ 0 w 42"/>
                    <a:gd name="T5" fmla="*/ 0 h 30"/>
                    <a:gd name="T6" fmla="*/ 18 w 42"/>
                    <a:gd name="T7" fmla="*/ 12 h 30"/>
                    <a:gd name="T8" fmla="*/ 6 w 42"/>
                    <a:gd name="T9" fmla="*/ 30 h 30"/>
                    <a:gd name="T10" fmla="*/ 0 60000 65536"/>
                    <a:gd name="T11" fmla="*/ 0 60000 65536"/>
                    <a:gd name="T12" fmla="*/ 0 60000 65536"/>
                    <a:gd name="T13" fmla="*/ 0 60000 65536"/>
                    <a:gd name="T14" fmla="*/ 0 60000 65536"/>
                    <a:gd name="T15" fmla="*/ 0 w 42"/>
                    <a:gd name="T16" fmla="*/ 0 h 30"/>
                    <a:gd name="T17" fmla="*/ 42 w 42"/>
                    <a:gd name="T18" fmla="*/ 30 h 30"/>
                  </a:gdLst>
                  <a:ahLst/>
                  <a:cxnLst>
                    <a:cxn ang="T10">
                      <a:pos x="T0" y="T1"/>
                    </a:cxn>
                    <a:cxn ang="T11">
                      <a:pos x="T2" y="T3"/>
                    </a:cxn>
                    <a:cxn ang="T12">
                      <a:pos x="T4" y="T5"/>
                    </a:cxn>
                    <a:cxn ang="T13">
                      <a:pos x="T6" y="T7"/>
                    </a:cxn>
                    <a:cxn ang="T14">
                      <a:pos x="T8" y="T9"/>
                    </a:cxn>
                  </a:cxnLst>
                  <a:rect l="T15" t="T16" r="T17" b="T18"/>
                  <a:pathLst>
                    <a:path w="42" h="30">
                      <a:moveTo>
                        <a:pt x="6" y="30"/>
                      </a:moveTo>
                      <a:lnTo>
                        <a:pt x="42" y="12"/>
                      </a:lnTo>
                      <a:lnTo>
                        <a:pt x="0" y="0"/>
                      </a:lnTo>
                      <a:lnTo>
                        <a:pt x="18" y="12"/>
                      </a:lnTo>
                      <a:lnTo>
                        <a:pt x="6" y="30"/>
                      </a:lnTo>
                      <a:close/>
                    </a:path>
                  </a:pathLst>
                </a:custGeom>
                <a:solidFill>
                  <a:srgbClr val="FFFFFF"/>
                </a:solidFill>
                <a:ln w="9525">
                  <a:noFill/>
                  <a:round/>
                  <a:headEnd/>
                  <a:tailEnd/>
                </a:ln>
              </p:spPr>
              <p:txBody>
                <a:bodyPr tIns="91440" bIns="91440"/>
                <a:lstStyle/>
                <a:p>
                  <a:endParaRPr lang="en-US"/>
                </a:p>
              </p:txBody>
            </p:sp>
            <p:sp>
              <p:nvSpPr>
                <p:cNvPr id="12557" name="Freeform 1607"/>
                <p:cNvSpPr>
                  <a:spLocks/>
                </p:cNvSpPr>
                <p:nvPr/>
              </p:nvSpPr>
              <p:spPr bwMode="auto">
                <a:xfrm>
                  <a:off x="2294" y="2249"/>
                  <a:ext cx="42" cy="30"/>
                </a:xfrm>
                <a:custGeom>
                  <a:avLst/>
                  <a:gdLst>
                    <a:gd name="T0" fmla="*/ 6 w 42"/>
                    <a:gd name="T1" fmla="*/ 30 h 30"/>
                    <a:gd name="T2" fmla="*/ 42 w 42"/>
                    <a:gd name="T3" fmla="*/ 12 h 30"/>
                    <a:gd name="T4" fmla="*/ 0 w 42"/>
                    <a:gd name="T5" fmla="*/ 0 h 30"/>
                    <a:gd name="T6" fmla="*/ 18 w 42"/>
                    <a:gd name="T7" fmla="*/ 12 h 30"/>
                    <a:gd name="T8" fmla="*/ 6 w 42"/>
                    <a:gd name="T9" fmla="*/ 30 h 30"/>
                    <a:gd name="T10" fmla="*/ 6 w 42"/>
                    <a:gd name="T11" fmla="*/ 30 h 30"/>
                    <a:gd name="T12" fmla="*/ 0 60000 65536"/>
                    <a:gd name="T13" fmla="*/ 0 60000 65536"/>
                    <a:gd name="T14" fmla="*/ 0 60000 65536"/>
                    <a:gd name="T15" fmla="*/ 0 60000 65536"/>
                    <a:gd name="T16" fmla="*/ 0 60000 65536"/>
                    <a:gd name="T17" fmla="*/ 0 60000 65536"/>
                    <a:gd name="T18" fmla="*/ 0 w 42"/>
                    <a:gd name="T19" fmla="*/ 0 h 30"/>
                    <a:gd name="T20" fmla="*/ 42 w 42"/>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2" h="30">
                      <a:moveTo>
                        <a:pt x="6" y="30"/>
                      </a:moveTo>
                      <a:lnTo>
                        <a:pt x="42" y="12"/>
                      </a:lnTo>
                      <a:lnTo>
                        <a:pt x="0" y="0"/>
                      </a:lnTo>
                      <a:lnTo>
                        <a:pt x="18" y="12"/>
                      </a:lnTo>
                      <a:lnTo>
                        <a:pt x="6" y="30"/>
                      </a:lnTo>
                    </a:path>
                  </a:pathLst>
                </a:custGeom>
                <a:noFill/>
                <a:ln w="9525">
                  <a:solidFill>
                    <a:srgbClr val="FFFFFF"/>
                  </a:solidFill>
                  <a:round/>
                  <a:headEnd/>
                  <a:tailEnd/>
                </a:ln>
              </p:spPr>
              <p:txBody>
                <a:bodyPr tIns="91440" bIns="91440"/>
                <a:lstStyle/>
                <a:p>
                  <a:endParaRPr lang="en-US"/>
                </a:p>
              </p:txBody>
            </p:sp>
            <p:sp>
              <p:nvSpPr>
                <p:cNvPr id="12558" name="Freeform 1608"/>
                <p:cNvSpPr>
                  <a:spLocks/>
                </p:cNvSpPr>
                <p:nvPr/>
              </p:nvSpPr>
              <p:spPr bwMode="auto">
                <a:xfrm>
                  <a:off x="2276" y="2261"/>
                  <a:ext cx="36" cy="1"/>
                </a:xfrm>
                <a:custGeom>
                  <a:avLst/>
                  <a:gdLst>
                    <a:gd name="T0" fmla="*/ 0 w 36"/>
                    <a:gd name="T1" fmla="*/ 0 h 1"/>
                    <a:gd name="T2" fmla="*/ 36 w 36"/>
                    <a:gd name="T3" fmla="*/ 0 h 1"/>
                    <a:gd name="T4" fmla="*/ 0 w 36"/>
                    <a:gd name="T5" fmla="*/ 0 h 1"/>
                    <a:gd name="T6" fmla="*/ 0 60000 65536"/>
                    <a:gd name="T7" fmla="*/ 0 60000 65536"/>
                    <a:gd name="T8" fmla="*/ 0 60000 65536"/>
                    <a:gd name="T9" fmla="*/ 0 w 36"/>
                    <a:gd name="T10" fmla="*/ 0 h 1"/>
                    <a:gd name="T11" fmla="*/ 36 w 36"/>
                    <a:gd name="T12" fmla="*/ 1 h 1"/>
                  </a:gdLst>
                  <a:ahLst/>
                  <a:cxnLst>
                    <a:cxn ang="T6">
                      <a:pos x="T0" y="T1"/>
                    </a:cxn>
                    <a:cxn ang="T7">
                      <a:pos x="T2" y="T3"/>
                    </a:cxn>
                    <a:cxn ang="T8">
                      <a:pos x="T4" y="T5"/>
                    </a:cxn>
                  </a:cxnLst>
                  <a:rect l="T9" t="T10" r="T11" b="T12"/>
                  <a:pathLst>
                    <a:path w="36" h="1">
                      <a:moveTo>
                        <a:pt x="0" y="0"/>
                      </a:moveTo>
                      <a:lnTo>
                        <a:pt x="36" y="0"/>
                      </a:lnTo>
                      <a:lnTo>
                        <a:pt x="0" y="0"/>
                      </a:lnTo>
                      <a:close/>
                    </a:path>
                  </a:pathLst>
                </a:custGeom>
                <a:solidFill>
                  <a:srgbClr val="FFFFFF"/>
                </a:solidFill>
                <a:ln w="9525">
                  <a:noFill/>
                  <a:round/>
                  <a:headEnd/>
                  <a:tailEnd/>
                </a:ln>
              </p:spPr>
              <p:txBody>
                <a:bodyPr tIns="91440" bIns="91440"/>
                <a:lstStyle/>
                <a:p>
                  <a:endParaRPr lang="en-US"/>
                </a:p>
              </p:txBody>
            </p:sp>
            <p:sp>
              <p:nvSpPr>
                <p:cNvPr id="12559" name="Line 1609"/>
                <p:cNvSpPr>
                  <a:spLocks noChangeShapeType="1"/>
                </p:cNvSpPr>
                <p:nvPr/>
              </p:nvSpPr>
              <p:spPr bwMode="auto">
                <a:xfrm>
                  <a:off x="2276" y="2261"/>
                  <a:ext cx="36" cy="1"/>
                </a:xfrm>
                <a:prstGeom prst="line">
                  <a:avLst/>
                </a:prstGeom>
                <a:noFill/>
                <a:ln w="9525">
                  <a:solidFill>
                    <a:srgbClr val="FFFFFF"/>
                  </a:solidFill>
                  <a:round/>
                  <a:headEnd/>
                  <a:tailEnd/>
                </a:ln>
              </p:spPr>
              <p:txBody>
                <a:bodyPr tIns="91440" bIns="91440"/>
                <a:lstStyle/>
                <a:p>
                  <a:endParaRPr lang="en-US"/>
                </a:p>
              </p:txBody>
            </p:sp>
            <p:sp>
              <p:nvSpPr>
                <p:cNvPr id="12560" name="Rectangle 1610"/>
                <p:cNvSpPr>
                  <a:spLocks noChangeArrowheads="1"/>
                </p:cNvSpPr>
                <p:nvPr/>
              </p:nvSpPr>
              <p:spPr bwMode="auto">
                <a:xfrm>
                  <a:off x="1298" y="3191"/>
                  <a:ext cx="428"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HIV particle</a:t>
                  </a:r>
                  <a:endParaRPr lang="en-US" sz="1000">
                    <a:cs typeface="Times New Roman" pitchFamily="18" charset="0"/>
                  </a:endParaRPr>
                </a:p>
              </p:txBody>
            </p:sp>
            <p:sp>
              <p:nvSpPr>
                <p:cNvPr id="12561" name="Rectangle 1611"/>
                <p:cNvSpPr>
                  <a:spLocks noChangeArrowheads="1"/>
                </p:cNvSpPr>
                <p:nvPr/>
              </p:nvSpPr>
              <p:spPr bwMode="auto">
                <a:xfrm>
                  <a:off x="1280" y="2032"/>
                  <a:ext cx="360"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Injection </a:t>
                  </a:r>
                  <a:endParaRPr lang="en-US" sz="1000">
                    <a:cs typeface="Times New Roman" pitchFamily="18" charset="0"/>
                  </a:endParaRPr>
                </a:p>
              </p:txBody>
            </p:sp>
          </p:grpSp>
          <p:sp>
            <p:nvSpPr>
              <p:cNvPr id="12319" name="Rectangle 1612"/>
              <p:cNvSpPr>
                <a:spLocks noChangeArrowheads="1"/>
              </p:cNvSpPr>
              <p:nvPr/>
            </p:nvSpPr>
            <p:spPr bwMode="auto">
              <a:xfrm>
                <a:off x="1280" y="2104"/>
                <a:ext cx="166"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of </a:t>
                </a:r>
                <a:endParaRPr lang="en-US" sz="1000">
                  <a:cs typeface="Times New Roman" pitchFamily="18" charset="0"/>
                </a:endParaRPr>
              </a:p>
            </p:txBody>
          </p:sp>
          <p:sp>
            <p:nvSpPr>
              <p:cNvPr id="12320" name="Rectangle 1613"/>
              <p:cNvSpPr>
                <a:spLocks noChangeArrowheads="1"/>
              </p:cNvSpPr>
              <p:nvPr/>
            </p:nvSpPr>
            <p:spPr bwMode="auto">
              <a:xfrm>
                <a:off x="1280" y="2176"/>
                <a:ext cx="347"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contents</a:t>
                </a:r>
                <a:endParaRPr lang="en-US" sz="1000">
                  <a:cs typeface="Times New Roman" pitchFamily="18" charset="0"/>
                </a:endParaRPr>
              </a:p>
            </p:txBody>
          </p:sp>
          <p:sp>
            <p:nvSpPr>
              <p:cNvPr id="12321" name="Rectangle 1614"/>
              <p:cNvSpPr>
                <a:spLocks noChangeArrowheads="1"/>
              </p:cNvSpPr>
              <p:nvPr/>
            </p:nvSpPr>
            <p:spPr bwMode="auto">
              <a:xfrm>
                <a:off x="1910" y="1486"/>
                <a:ext cx="440"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HOST CELL</a:t>
                </a:r>
                <a:endParaRPr lang="en-US" sz="1000">
                  <a:cs typeface="Times New Roman" pitchFamily="18" charset="0"/>
                </a:endParaRPr>
              </a:p>
            </p:txBody>
          </p:sp>
          <p:sp>
            <p:nvSpPr>
              <p:cNvPr id="12322" name="Rectangle 1615"/>
              <p:cNvSpPr>
                <a:spLocks noChangeArrowheads="1"/>
              </p:cNvSpPr>
              <p:nvPr/>
            </p:nvSpPr>
            <p:spPr bwMode="auto">
              <a:xfrm>
                <a:off x="1988" y="3190"/>
                <a:ext cx="90" cy="178"/>
              </a:xfrm>
              <a:prstGeom prst="rect">
                <a:avLst/>
              </a:prstGeom>
              <a:noFill/>
              <a:ln w="9525">
                <a:noFill/>
                <a:miter lim="800000"/>
                <a:headEnd/>
                <a:tailEnd/>
              </a:ln>
            </p:spPr>
            <p:txBody>
              <a:bodyPr wrap="none" tIns="91440" bIns="91440">
                <a:spAutoFit/>
              </a:bodyPr>
              <a:lstStyle/>
              <a:p>
                <a:endParaRPr lang="en-US" sz="1600">
                  <a:cs typeface="Times New Roman" pitchFamily="18" charset="0"/>
                </a:endParaRPr>
              </a:p>
            </p:txBody>
          </p:sp>
          <p:sp>
            <p:nvSpPr>
              <p:cNvPr id="12323" name="Rectangle 1616"/>
              <p:cNvSpPr>
                <a:spLocks noChangeArrowheads="1"/>
              </p:cNvSpPr>
              <p:nvPr/>
            </p:nvSpPr>
            <p:spPr bwMode="auto">
              <a:xfrm>
                <a:off x="2414" y="3118"/>
                <a:ext cx="320"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Binding</a:t>
                </a:r>
                <a:endParaRPr lang="en-US" sz="1000">
                  <a:cs typeface="Times New Roman" pitchFamily="18" charset="0"/>
                </a:endParaRPr>
              </a:p>
            </p:txBody>
          </p:sp>
          <p:sp>
            <p:nvSpPr>
              <p:cNvPr id="12324" name="Rectangle 1617"/>
              <p:cNvSpPr>
                <a:spLocks noChangeArrowheads="1"/>
              </p:cNvSpPr>
              <p:nvPr/>
            </p:nvSpPr>
            <p:spPr bwMode="auto">
              <a:xfrm>
                <a:off x="2414" y="3190"/>
                <a:ext cx="230"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sites</a:t>
                </a:r>
                <a:endParaRPr lang="en-US" sz="1000">
                  <a:cs typeface="Times New Roman" pitchFamily="18" charset="0"/>
                </a:endParaRPr>
              </a:p>
            </p:txBody>
          </p:sp>
          <p:sp>
            <p:nvSpPr>
              <p:cNvPr id="12325" name="Rectangle 1618"/>
              <p:cNvSpPr>
                <a:spLocks noChangeArrowheads="1"/>
              </p:cNvSpPr>
              <p:nvPr/>
            </p:nvSpPr>
            <p:spPr bwMode="auto">
              <a:xfrm>
                <a:off x="2180" y="2500"/>
                <a:ext cx="224"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RNA</a:t>
                </a:r>
                <a:endParaRPr lang="en-US" sz="1000">
                  <a:cs typeface="Times New Roman" pitchFamily="18" charset="0"/>
                </a:endParaRPr>
              </a:p>
            </p:txBody>
          </p:sp>
          <p:sp>
            <p:nvSpPr>
              <p:cNvPr id="12326" name="Rectangle 1619"/>
              <p:cNvSpPr>
                <a:spLocks noChangeArrowheads="1"/>
              </p:cNvSpPr>
              <p:nvPr/>
            </p:nvSpPr>
            <p:spPr bwMode="auto">
              <a:xfrm>
                <a:off x="2330" y="2482"/>
                <a:ext cx="224"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DNA</a:t>
                </a:r>
                <a:endParaRPr lang="en-US" sz="1000">
                  <a:cs typeface="Times New Roman" pitchFamily="18" charset="0"/>
                </a:endParaRPr>
              </a:p>
            </p:txBody>
          </p:sp>
          <p:sp>
            <p:nvSpPr>
              <p:cNvPr id="12327" name="Rectangle 1620"/>
              <p:cNvSpPr>
                <a:spLocks noChangeArrowheads="1"/>
              </p:cNvSpPr>
              <p:nvPr/>
            </p:nvSpPr>
            <p:spPr bwMode="auto">
              <a:xfrm>
                <a:off x="2102" y="1888"/>
                <a:ext cx="328"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Reverse</a:t>
                </a:r>
                <a:endParaRPr lang="en-US" sz="1000">
                  <a:cs typeface="Times New Roman" pitchFamily="18" charset="0"/>
                </a:endParaRPr>
              </a:p>
            </p:txBody>
          </p:sp>
          <p:sp>
            <p:nvSpPr>
              <p:cNvPr id="12328" name="Rectangle 1621"/>
              <p:cNvSpPr>
                <a:spLocks noChangeArrowheads="1"/>
              </p:cNvSpPr>
              <p:nvPr/>
            </p:nvSpPr>
            <p:spPr bwMode="auto">
              <a:xfrm>
                <a:off x="2102" y="1960"/>
                <a:ext cx="467"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transcription</a:t>
                </a:r>
                <a:endParaRPr lang="en-US" sz="1000">
                  <a:cs typeface="Times New Roman" pitchFamily="18" charset="0"/>
                </a:endParaRPr>
              </a:p>
            </p:txBody>
          </p:sp>
          <p:sp>
            <p:nvSpPr>
              <p:cNvPr id="12329" name="Rectangle 1622"/>
              <p:cNvSpPr>
                <a:spLocks noChangeArrowheads="1"/>
              </p:cNvSpPr>
              <p:nvPr/>
            </p:nvSpPr>
            <p:spPr bwMode="auto">
              <a:xfrm>
                <a:off x="2564" y="1960"/>
                <a:ext cx="484"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Transcription</a:t>
                </a:r>
                <a:endParaRPr lang="en-US" sz="1000">
                  <a:cs typeface="Times New Roman" pitchFamily="18" charset="0"/>
                </a:endParaRPr>
              </a:p>
            </p:txBody>
          </p:sp>
          <p:sp>
            <p:nvSpPr>
              <p:cNvPr id="12330" name="Rectangle 1623"/>
              <p:cNvSpPr>
                <a:spLocks noChangeArrowheads="1"/>
              </p:cNvSpPr>
              <p:nvPr/>
            </p:nvSpPr>
            <p:spPr bwMode="auto">
              <a:xfrm>
                <a:off x="3086" y="2764"/>
                <a:ext cx="748"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Integration of provirus</a:t>
                </a:r>
                <a:endParaRPr lang="en-US" sz="1000">
                  <a:cs typeface="Times New Roman" pitchFamily="18" charset="0"/>
                </a:endParaRPr>
              </a:p>
            </p:txBody>
          </p:sp>
          <p:sp>
            <p:nvSpPr>
              <p:cNvPr id="12331" name="Rectangle 1624"/>
              <p:cNvSpPr>
                <a:spLocks noChangeArrowheads="1"/>
              </p:cNvSpPr>
              <p:nvPr/>
            </p:nvSpPr>
            <p:spPr bwMode="auto">
              <a:xfrm>
                <a:off x="3086" y="2836"/>
                <a:ext cx="654"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DNA into host DNA</a:t>
                </a:r>
                <a:endParaRPr lang="en-US" sz="1000">
                  <a:cs typeface="Times New Roman" pitchFamily="18" charset="0"/>
                </a:endParaRPr>
              </a:p>
            </p:txBody>
          </p:sp>
          <p:sp>
            <p:nvSpPr>
              <p:cNvPr id="12332" name="Rectangle 1625"/>
              <p:cNvSpPr>
                <a:spLocks noChangeArrowheads="1"/>
              </p:cNvSpPr>
              <p:nvPr/>
            </p:nvSpPr>
            <p:spPr bwMode="auto">
              <a:xfrm>
                <a:off x="2894" y="1450"/>
                <a:ext cx="422"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Translation</a:t>
                </a:r>
                <a:endParaRPr lang="en-US" sz="1000">
                  <a:cs typeface="Times New Roman" pitchFamily="18" charset="0"/>
                </a:endParaRPr>
              </a:p>
            </p:txBody>
          </p:sp>
          <p:sp>
            <p:nvSpPr>
              <p:cNvPr id="12333" name="Rectangle 1626"/>
              <p:cNvSpPr>
                <a:spLocks noChangeArrowheads="1"/>
              </p:cNvSpPr>
              <p:nvPr/>
            </p:nvSpPr>
            <p:spPr bwMode="auto">
              <a:xfrm>
                <a:off x="3110" y="3274"/>
                <a:ext cx="202"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Cell</a:t>
                </a:r>
                <a:endParaRPr lang="en-US" sz="1000">
                  <a:cs typeface="Times New Roman" pitchFamily="18" charset="0"/>
                </a:endParaRPr>
              </a:p>
            </p:txBody>
          </p:sp>
          <p:sp>
            <p:nvSpPr>
              <p:cNvPr id="12334" name="Rectangle 1627"/>
              <p:cNvSpPr>
                <a:spLocks noChangeArrowheads="1"/>
              </p:cNvSpPr>
              <p:nvPr/>
            </p:nvSpPr>
            <p:spPr bwMode="auto">
              <a:xfrm>
                <a:off x="3110" y="3346"/>
                <a:ext cx="401"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membrane</a:t>
                </a:r>
                <a:endParaRPr lang="en-US" sz="1000">
                  <a:cs typeface="Times New Roman" pitchFamily="18" charset="0"/>
                </a:endParaRPr>
              </a:p>
            </p:txBody>
          </p:sp>
          <p:sp>
            <p:nvSpPr>
              <p:cNvPr id="12335" name="Rectangle 1628"/>
              <p:cNvSpPr>
                <a:spLocks noChangeArrowheads="1"/>
              </p:cNvSpPr>
              <p:nvPr/>
            </p:nvSpPr>
            <p:spPr bwMode="auto">
              <a:xfrm>
                <a:off x="4100" y="3244"/>
                <a:ext cx="409"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Completed</a:t>
                </a:r>
                <a:endParaRPr lang="en-US" sz="1000">
                  <a:cs typeface="Times New Roman" pitchFamily="18" charset="0"/>
                </a:endParaRPr>
              </a:p>
            </p:txBody>
          </p:sp>
          <p:sp>
            <p:nvSpPr>
              <p:cNvPr id="12336" name="Rectangle 1629"/>
              <p:cNvSpPr>
                <a:spLocks noChangeArrowheads="1"/>
              </p:cNvSpPr>
              <p:nvPr/>
            </p:nvSpPr>
            <p:spPr bwMode="auto">
              <a:xfrm>
                <a:off x="4100" y="3316"/>
                <a:ext cx="428"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HIV particle</a:t>
                </a:r>
                <a:endParaRPr lang="en-US" sz="1000">
                  <a:cs typeface="Times New Roman" pitchFamily="18" charset="0"/>
                </a:endParaRPr>
              </a:p>
            </p:txBody>
          </p:sp>
          <p:sp>
            <p:nvSpPr>
              <p:cNvPr id="12337" name="Rectangle 1630"/>
              <p:cNvSpPr>
                <a:spLocks noChangeArrowheads="1"/>
              </p:cNvSpPr>
              <p:nvPr/>
            </p:nvSpPr>
            <p:spPr bwMode="auto">
              <a:xfrm>
                <a:off x="4328" y="2548"/>
                <a:ext cx="406"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Maturation</a:t>
                </a:r>
                <a:endParaRPr lang="en-US" sz="1000">
                  <a:cs typeface="Times New Roman" pitchFamily="18" charset="0"/>
                </a:endParaRPr>
              </a:p>
            </p:txBody>
          </p:sp>
          <p:sp>
            <p:nvSpPr>
              <p:cNvPr id="12338" name="Rectangle 1631"/>
              <p:cNvSpPr>
                <a:spLocks noChangeArrowheads="1"/>
              </p:cNvSpPr>
              <p:nvPr/>
            </p:nvSpPr>
            <p:spPr bwMode="auto">
              <a:xfrm>
                <a:off x="4364" y="1756"/>
                <a:ext cx="341"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Budding</a:t>
                </a:r>
                <a:endParaRPr lang="en-US" sz="1000">
                  <a:cs typeface="Times New Roman" pitchFamily="18" charset="0"/>
                </a:endParaRPr>
              </a:p>
            </p:txBody>
          </p:sp>
          <p:sp>
            <p:nvSpPr>
              <p:cNvPr id="12339" name="Rectangle 1632"/>
              <p:cNvSpPr>
                <a:spLocks noChangeArrowheads="1"/>
              </p:cNvSpPr>
              <p:nvPr/>
            </p:nvSpPr>
            <p:spPr bwMode="auto">
              <a:xfrm>
                <a:off x="4178" y="1222"/>
                <a:ext cx="223"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Viral</a:t>
                </a:r>
                <a:endParaRPr lang="en-US" sz="1000">
                  <a:cs typeface="Times New Roman" pitchFamily="18" charset="0"/>
                </a:endParaRPr>
              </a:p>
            </p:txBody>
          </p:sp>
          <p:sp>
            <p:nvSpPr>
              <p:cNvPr id="12340" name="Rectangle 1633"/>
              <p:cNvSpPr>
                <a:spLocks noChangeArrowheads="1"/>
              </p:cNvSpPr>
              <p:nvPr/>
            </p:nvSpPr>
            <p:spPr bwMode="auto">
              <a:xfrm>
                <a:off x="4178" y="1294"/>
                <a:ext cx="370"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assembly</a:t>
                </a:r>
                <a:endParaRPr lang="en-US" sz="1000">
                  <a:cs typeface="Times New Roman" pitchFamily="18" charset="0"/>
                </a:endParaRPr>
              </a:p>
            </p:txBody>
          </p:sp>
          <p:sp>
            <p:nvSpPr>
              <p:cNvPr id="12341" name="Rectangle 1634"/>
              <p:cNvSpPr>
                <a:spLocks noChangeArrowheads="1"/>
              </p:cNvSpPr>
              <p:nvPr/>
            </p:nvSpPr>
            <p:spPr bwMode="auto">
              <a:xfrm>
                <a:off x="3362" y="1504"/>
                <a:ext cx="302"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Protein</a:t>
                </a:r>
                <a:endParaRPr lang="en-US" sz="1000">
                  <a:cs typeface="Times New Roman" pitchFamily="18" charset="0"/>
                </a:endParaRPr>
              </a:p>
            </p:txBody>
          </p:sp>
          <p:sp>
            <p:nvSpPr>
              <p:cNvPr id="12342" name="Rectangle 1635"/>
              <p:cNvSpPr>
                <a:spLocks noChangeArrowheads="1"/>
              </p:cNvSpPr>
              <p:nvPr/>
            </p:nvSpPr>
            <p:spPr bwMode="auto">
              <a:xfrm>
                <a:off x="3362" y="1577"/>
                <a:ext cx="348"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cleavage</a:t>
                </a:r>
                <a:endParaRPr lang="en-US" sz="1000">
                  <a:cs typeface="Times New Roman" pitchFamily="18" charset="0"/>
                </a:endParaRPr>
              </a:p>
            </p:txBody>
          </p:sp>
          <p:sp>
            <p:nvSpPr>
              <p:cNvPr id="12343" name="Rectangle 1636"/>
              <p:cNvSpPr>
                <a:spLocks noChangeArrowheads="1"/>
              </p:cNvSpPr>
              <p:nvPr/>
            </p:nvSpPr>
            <p:spPr bwMode="auto">
              <a:xfrm>
                <a:off x="3446" y="1246"/>
                <a:ext cx="234"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gp41</a:t>
                </a:r>
                <a:endParaRPr lang="en-US" sz="1000">
                  <a:cs typeface="Times New Roman" pitchFamily="18" charset="0"/>
                </a:endParaRPr>
              </a:p>
            </p:txBody>
          </p:sp>
          <p:sp>
            <p:nvSpPr>
              <p:cNvPr id="12344" name="Rectangle 1637"/>
              <p:cNvSpPr>
                <a:spLocks noChangeArrowheads="1"/>
              </p:cNvSpPr>
              <p:nvPr/>
            </p:nvSpPr>
            <p:spPr bwMode="auto">
              <a:xfrm>
                <a:off x="3638" y="1234"/>
                <a:ext cx="267"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gp120</a:t>
                </a:r>
                <a:endParaRPr lang="en-US" sz="1000">
                  <a:cs typeface="Times New Roman" pitchFamily="18" charset="0"/>
                </a:endParaRPr>
              </a:p>
            </p:txBody>
          </p:sp>
          <p:sp>
            <p:nvSpPr>
              <p:cNvPr id="12345" name="Rectangle 1638"/>
              <p:cNvSpPr>
                <a:spLocks noChangeArrowheads="1"/>
              </p:cNvSpPr>
              <p:nvPr/>
            </p:nvSpPr>
            <p:spPr bwMode="auto">
              <a:xfrm>
                <a:off x="1508" y="1577"/>
                <a:ext cx="292"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RNA s </a:t>
                </a:r>
                <a:endParaRPr lang="en-US" sz="1000">
                  <a:cs typeface="Times New Roman" pitchFamily="18" charset="0"/>
                </a:endParaRPr>
              </a:p>
            </p:txBody>
          </p:sp>
          <p:sp>
            <p:nvSpPr>
              <p:cNvPr id="12346" name="Rectangle 1639"/>
              <p:cNvSpPr>
                <a:spLocks noChangeArrowheads="1"/>
              </p:cNvSpPr>
              <p:nvPr/>
            </p:nvSpPr>
            <p:spPr bwMode="auto">
              <a:xfrm>
                <a:off x="1480" y="1649"/>
                <a:ext cx="124" cy="139"/>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e</a:t>
                </a:r>
                <a:endParaRPr lang="en-US" sz="1000">
                  <a:cs typeface="Times New Roman" pitchFamily="18" charset="0"/>
                </a:endParaRPr>
              </a:p>
            </p:txBody>
          </p:sp>
          <p:sp>
            <p:nvSpPr>
              <p:cNvPr id="12347" name="Rectangle 1640"/>
              <p:cNvSpPr>
                <a:spLocks noChangeArrowheads="1"/>
              </p:cNvSpPr>
              <p:nvPr/>
            </p:nvSpPr>
            <p:spPr bwMode="auto">
              <a:xfrm>
                <a:off x="1508" y="1720"/>
                <a:ext cx="90" cy="140"/>
              </a:xfrm>
              <a:prstGeom prst="rect">
                <a:avLst/>
              </a:prstGeom>
              <a:noFill/>
              <a:ln w="9525">
                <a:noFill/>
                <a:miter lim="800000"/>
                <a:headEnd/>
                <a:tailEnd/>
              </a:ln>
            </p:spPr>
            <p:txBody>
              <a:bodyPr wrap="none" tIns="91440" bIns="91440">
                <a:spAutoFit/>
              </a:bodyPr>
              <a:lstStyle/>
              <a:p>
                <a:endParaRPr lang="en-US" sz="1000">
                  <a:cs typeface="Times New Roman" pitchFamily="18" charset="0"/>
                </a:endParaRPr>
              </a:p>
            </p:txBody>
          </p:sp>
          <p:sp>
            <p:nvSpPr>
              <p:cNvPr id="12348" name="Freeform 1641"/>
              <p:cNvSpPr>
                <a:spLocks/>
              </p:cNvSpPr>
              <p:nvPr/>
            </p:nvSpPr>
            <p:spPr bwMode="auto">
              <a:xfrm>
                <a:off x="1784" y="1823"/>
                <a:ext cx="264" cy="522"/>
              </a:xfrm>
              <a:custGeom>
                <a:avLst/>
                <a:gdLst>
                  <a:gd name="T0" fmla="*/ 0 w 264"/>
                  <a:gd name="T1" fmla="*/ 0 h 522"/>
                  <a:gd name="T2" fmla="*/ 264 w 264"/>
                  <a:gd name="T3" fmla="*/ 522 h 522"/>
                  <a:gd name="T4" fmla="*/ 0 w 264"/>
                  <a:gd name="T5" fmla="*/ 0 h 522"/>
                  <a:gd name="T6" fmla="*/ 0 60000 65536"/>
                  <a:gd name="T7" fmla="*/ 0 60000 65536"/>
                  <a:gd name="T8" fmla="*/ 0 60000 65536"/>
                  <a:gd name="T9" fmla="*/ 0 w 264"/>
                  <a:gd name="T10" fmla="*/ 0 h 522"/>
                  <a:gd name="T11" fmla="*/ 264 w 264"/>
                  <a:gd name="T12" fmla="*/ 522 h 522"/>
                </a:gdLst>
                <a:ahLst/>
                <a:cxnLst>
                  <a:cxn ang="T6">
                    <a:pos x="T0" y="T1"/>
                  </a:cxn>
                  <a:cxn ang="T7">
                    <a:pos x="T2" y="T3"/>
                  </a:cxn>
                  <a:cxn ang="T8">
                    <a:pos x="T4" y="T5"/>
                  </a:cxn>
                </a:cxnLst>
                <a:rect l="T9" t="T10" r="T11" b="T12"/>
                <a:pathLst>
                  <a:path w="264" h="522">
                    <a:moveTo>
                      <a:pt x="0" y="0"/>
                    </a:moveTo>
                    <a:lnTo>
                      <a:pt x="264" y="522"/>
                    </a:lnTo>
                    <a:lnTo>
                      <a:pt x="0" y="0"/>
                    </a:lnTo>
                    <a:close/>
                  </a:path>
                </a:pathLst>
              </a:custGeom>
              <a:solidFill>
                <a:srgbClr val="000000"/>
              </a:solidFill>
              <a:ln w="9525">
                <a:noFill/>
                <a:round/>
                <a:headEnd/>
                <a:tailEnd/>
              </a:ln>
            </p:spPr>
            <p:txBody>
              <a:bodyPr tIns="91440" bIns="91440"/>
              <a:lstStyle/>
              <a:p>
                <a:endParaRPr lang="en-US"/>
              </a:p>
            </p:txBody>
          </p:sp>
          <p:sp>
            <p:nvSpPr>
              <p:cNvPr id="12349" name="Line 1642"/>
              <p:cNvSpPr>
                <a:spLocks noChangeShapeType="1"/>
              </p:cNvSpPr>
              <p:nvPr/>
            </p:nvSpPr>
            <p:spPr bwMode="auto">
              <a:xfrm>
                <a:off x="1784" y="1823"/>
                <a:ext cx="264" cy="522"/>
              </a:xfrm>
              <a:prstGeom prst="line">
                <a:avLst/>
              </a:prstGeom>
              <a:noFill/>
              <a:ln w="9525">
                <a:solidFill>
                  <a:srgbClr val="FFFFFF"/>
                </a:solidFill>
                <a:round/>
                <a:headEnd/>
                <a:tailEnd/>
              </a:ln>
            </p:spPr>
            <p:txBody>
              <a:bodyPr tIns="91440" bIns="91440"/>
              <a:lstStyle/>
              <a:p>
                <a:endParaRPr lang="en-US"/>
              </a:p>
            </p:txBody>
          </p:sp>
          <p:sp>
            <p:nvSpPr>
              <p:cNvPr id="12350" name="Rectangle 1643"/>
              <p:cNvSpPr>
                <a:spLocks noChangeArrowheads="1"/>
              </p:cNvSpPr>
              <p:nvPr/>
            </p:nvSpPr>
            <p:spPr bwMode="auto">
              <a:xfrm>
                <a:off x="3494" y="1864"/>
                <a:ext cx="349"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Protease</a:t>
                </a:r>
                <a:endParaRPr lang="en-US" sz="1000">
                  <a:cs typeface="Times New Roman" pitchFamily="18" charset="0"/>
                </a:endParaRPr>
              </a:p>
            </p:txBody>
          </p:sp>
          <p:sp>
            <p:nvSpPr>
              <p:cNvPr id="12351" name="Rectangle 1644"/>
              <p:cNvSpPr>
                <a:spLocks noChangeArrowheads="1"/>
              </p:cNvSpPr>
              <p:nvPr/>
            </p:nvSpPr>
            <p:spPr bwMode="auto">
              <a:xfrm>
                <a:off x="3416" y="2458"/>
                <a:ext cx="363"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Integrase</a:t>
                </a:r>
                <a:endParaRPr lang="en-US" sz="1000">
                  <a:cs typeface="Times New Roman" pitchFamily="18" charset="0"/>
                </a:endParaRPr>
              </a:p>
            </p:txBody>
          </p:sp>
          <p:sp>
            <p:nvSpPr>
              <p:cNvPr id="12352" name="Rectangle 1645"/>
              <p:cNvSpPr>
                <a:spLocks noChangeArrowheads="1"/>
              </p:cNvSpPr>
              <p:nvPr/>
            </p:nvSpPr>
            <p:spPr bwMode="auto">
              <a:xfrm>
                <a:off x="4220" y="1564"/>
                <a:ext cx="90" cy="140"/>
              </a:xfrm>
              <a:prstGeom prst="rect">
                <a:avLst/>
              </a:prstGeom>
              <a:noFill/>
              <a:ln w="9525">
                <a:noFill/>
                <a:miter lim="800000"/>
                <a:headEnd/>
                <a:tailEnd/>
              </a:ln>
            </p:spPr>
            <p:txBody>
              <a:bodyPr wrap="none" tIns="91440" bIns="91440">
                <a:spAutoFit/>
              </a:bodyPr>
              <a:lstStyle/>
              <a:p>
                <a:endParaRPr lang="en-US" sz="1000">
                  <a:cs typeface="Times New Roman" pitchFamily="18" charset="0"/>
                </a:endParaRPr>
              </a:p>
            </p:txBody>
          </p:sp>
          <p:sp>
            <p:nvSpPr>
              <p:cNvPr id="12353" name="Freeform 1646"/>
              <p:cNvSpPr>
                <a:spLocks/>
              </p:cNvSpPr>
              <p:nvPr/>
            </p:nvSpPr>
            <p:spPr bwMode="auto">
              <a:xfrm>
                <a:off x="3758" y="1649"/>
                <a:ext cx="426" cy="78"/>
              </a:xfrm>
              <a:custGeom>
                <a:avLst/>
                <a:gdLst>
                  <a:gd name="T0" fmla="*/ 426 w 426"/>
                  <a:gd name="T1" fmla="*/ 0 h 78"/>
                  <a:gd name="T2" fmla="*/ 0 w 426"/>
                  <a:gd name="T3" fmla="*/ 78 h 78"/>
                  <a:gd name="T4" fmla="*/ 426 w 426"/>
                  <a:gd name="T5" fmla="*/ 0 h 78"/>
                  <a:gd name="T6" fmla="*/ 0 60000 65536"/>
                  <a:gd name="T7" fmla="*/ 0 60000 65536"/>
                  <a:gd name="T8" fmla="*/ 0 60000 65536"/>
                  <a:gd name="T9" fmla="*/ 0 w 426"/>
                  <a:gd name="T10" fmla="*/ 0 h 78"/>
                  <a:gd name="T11" fmla="*/ 426 w 426"/>
                  <a:gd name="T12" fmla="*/ 78 h 78"/>
                </a:gdLst>
                <a:ahLst/>
                <a:cxnLst>
                  <a:cxn ang="T6">
                    <a:pos x="T0" y="T1"/>
                  </a:cxn>
                  <a:cxn ang="T7">
                    <a:pos x="T2" y="T3"/>
                  </a:cxn>
                  <a:cxn ang="T8">
                    <a:pos x="T4" y="T5"/>
                  </a:cxn>
                </a:cxnLst>
                <a:rect l="T9" t="T10" r="T11" b="T12"/>
                <a:pathLst>
                  <a:path w="426" h="78">
                    <a:moveTo>
                      <a:pt x="426" y="0"/>
                    </a:moveTo>
                    <a:lnTo>
                      <a:pt x="0" y="78"/>
                    </a:lnTo>
                    <a:lnTo>
                      <a:pt x="426" y="0"/>
                    </a:lnTo>
                    <a:close/>
                  </a:path>
                </a:pathLst>
              </a:custGeom>
              <a:solidFill>
                <a:srgbClr val="000000"/>
              </a:solidFill>
              <a:ln w="9525">
                <a:noFill/>
                <a:round/>
                <a:headEnd/>
                <a:tailEnd/>
              </a:ln>
            </p:spPr>
            <p:txBody>
              <a:bodyPr tIns="91440" bIns="91440"/>
              <a:lstStyle/>
              <a:p>
                <a:endParaRPr lang="en-US"/>
              </a:p>
            </p:txBody>
          </p:sp>
          <p:sp>
            <p:nvSpPr>
              <p:cNvPr id="12354" name="Line 1647"/>
              <p:cNvSpPr>
                <a:spLocks noChangeShapeType="1"/>
              </p:cNvSpPr>
              <p:nvPr/>
            </p:nvSpPr>
            <p:spPr bwMode="auto">
              <a:xfrm flipH="1">
                <a:off x="3758" y="1649"/>
                <a:ext cx="426" cy="78"/>
              </a:xfrm>
              <a:prstGeom prst="line">
                <a:avLst/>
              </a:prstGeom>
              <a:noFill/>
              <a:ln w="9525">
                <a:solidFill>
                  <a:srgbClr val="FFFFFF"/>
                </a:solidFill>
                <a:round/>
                <a:headEnd/>
                <a:tailEnd/>
              </a:ln>
            </p:spPr>
            <p:txBody>
              <a:bodyPr tIns="91440" bIns="91440"/>
              <a:lstStyle/>
              <a:p>
                <a:endParaRPr lang="en-US"/>
              </a:p>
            </p:txBody>
          </p:sp>
          <p:sp>
            <p:nvSpPr>
              <p:cNvPr id="12355" name="Freeform 1648"/>
              <p:cNvSpPr>
                <a:spLocks/>
              </p:cNvSpPr>
              <p:nvPr/>
            </p:nvSpPr>
            <p:spPr bwMode="auto">
              <a:xfrm>
                <a:off x="2096" y="3107"/>
                <a:ext cx="1" cy="78"/>
              </a:xfrm>
              <a:custGeom>
                <a:avLst/>
                <a:gdLst>
                  <a:gd name="T0" fmla="*/ 0 w 1"/>
                  <a:gd name="T1" fmla="*/ 0 h 78"/>
                  <a:gd name="T2" fmla="*/ 0 w 1"/>
                  <a:gd name="T3" fmla="*/ 78 h 78"/>
                  <a:gd name="T4" fmla="*/ 0 w 1"/>
                  <a:gd name="T5" fmla="*/ 0 h 78"/>
                  <a:gd name="T6" fmla="*/ 0 60000 65536"/>
                  <a:gd name="T7" fmla="*/ 0 60000 65536"/>
                  <a:gd name="T8" fmla="*/ 0 60000 65536"/>
                  <a:gd name="T9" fmla="*/ 0 w 1"/>
                  <a:gd name="T10" fmla="*/ 0 h 78"/>
                  <a:gd name="T11" fmla="*/ 1 w 1"/>
                  <a:gd name="T12" fmla="*/ 78 h 78"/>
                </a:gdLst>
                <a:ahLst/>
                <a:cxnLst>
                  <a:cxn ang="T6">
                    <a:pos x="T0" y="T1"/>
                  </a:cxn>
                  <a:cxn ang="T7">
                    <a:pos x="T2" y="T3"/>
                  </a:cxn>
                  <a:cxn ang="T8">
                    <a:pos x="T4" y="T5"/>
                  </a:cxn>
                </a:cxnLst>
                <a:rect l="T9" t="T10" r="T11" b="T12"/>
                <a:pathLst>
                  <a:path w="1" h="78">
                    <a:moveTo>
                      <a:pt x="0" y="0"/>
                    </a:moveTo>
                    <a:lnTo>
                      <a:pt x="0" y="78"/>
                    </a:lnTo>
                    <a:lnTo>
                      <a:pt x="0" y="0"/>
                    </a:lnTo>
                    <a:close/>
                  </a:path>
                </a:pathLst>
              </a:custGeom>
              <a:solidFill>
                <a:srgbClr val="000000"/>
              </a:solidFill>
              <a:ln w="9525">
                <a:noFill/>
                <a:round/>
                <a:headEnd/>
                <a:tailEnd/>
              </a:ln>
            </p:spPr>
            <p:txBody>
              <a:bodyPr tIns="91440" bIns="91440"/>
              <a:lstStyle/>
              <a:p>
                <a:endParaRPr lang="en-US"/>
              </a:p>
            </p:txBody>
          </p:sp>
          <p:sp>
            <p:nvSpPr>
              <p:cNvPr id="12356" name="Line 1649"/>
              <p:cNvSpPr>
                <a:spLocks noChangeShapeType="1"/>
              </p:cNvSpPr>
              <p:nvPr/>
            </p:nvSpPr>
            <p:spPr bwMode="auto">
              <a:xfrm>
                <a:off x="2096" y="3107"/>
                <a:ext cx="1" cy="78"/>
              </a:xfrm>
              <a:prstGeom prst="line">
                <a:avLst/>
              </a:prstGeom>
              <a:noFill/>
              <a:ln w="9525">
                <a:solidFill>
                  <a:srgbClr val="FFFFFF"/>
                </a:solidFill>
                <a:round/>
                <a:headEnd/>
                <a:tailEnd/>
              </a:ln>
            </p:spPr>
            <p:txBody>
              <a:bodyPr tIns="91440" bIns="91440"/>
              <a:lstStyle/>
              <a:p>
                <a:endParaRPr lang="en-US"/>
              </a:p>
            </p:txBody>
          </p:sp>
          <p:sp>
            <p:nvSpPr>
              <p:cNvPr id="12357" name="Freeform 1650"/>
              <p:cNvSpPr>
                <a:spLocks/>
              </p:cNvSpPr>
              <p:nvPr/>
            </p:nvSpPr>
            <p:spPr bwMode="auto">
              <a:xfrm>
                <a:off x="4256" y="3203"/>
                <a:ext cx="1" cy="48"/>
              </a:xfrm>
              <a:custGeom>
                <a:avLst/>
                <a:gdLst>
                  <a:gd name="T0" fmla="*/ 0 w 1"/>
                  <a:gd name="T1" fmla="*/ 0 h 48"/>
                  <a:gd name="T2" fmla="*/ 0 w 1"/>
                  <a:gd name="T3" fmla="*/ 48 h 48"/>
                  <a:gd name="T4" fmla="*/ 0 w 1"/>
                  <a:gd name="T5" fmla="*/ 0 h 48"/>
                  <a:gd name="T6" fmla="*/ 0 60000 65536"/>
                  <a:gd name="T7" fmla="*/ 0 60000 65536"/>
                  <a:gd name="T8" fmla="*/ 0 60000 65536"/>
                  <a:gd name="T9" fmla="*/ 0 w 1"/>
                  <a:gd name="T10" fmla="*/ 0 h 48"/>
                  <a:gd name="T11" fmla="*/ 1 w 1"/>
                  <a:gd name="T12" fmla="*/ 48 h 48"/>
                </a:gdLst>
                <a:ahLst/>
                <a:cxnLst>
                  <a:cxn ang="T6">
                    <a:pos x="T0" y="T1"/>
                  </a:cxn>
                  <a:cxn ang="T7">
                    <a:pos x="T2" y="T3"/>
                  </a:cxn>
                  <a:cxn ang="T8">
                    <a:pos x="T4" y="T5"/>
                  </a:cxn>
                </a:cxnLst>
                <a:rect l="T9" t="T10" r="T11" b="T12"/>
                <a:pathLst>
                  <a:path w="1" h="48">
                    <a:moveTo>
                      <a:pt x="0" y="0"/>
                    </a:moveTo>
                    <a:lnTo>
                      <a:pt x="0" y="48"/>
                    </a:lnTo>
                    <a:lnTo>
                      <a:pt x="0" y="0"/>
                    </a:lnTo>
                    <a:close/>
                  </a:path>
                </a:pathLst>
              </a:custGeom>
              <a:solidFill>
                <a:srgbClr val="000000"/>
              </a:solidFill>
              <a:ln w="9525">
                <a:noFill/>
                <a:round/>
                <a:headEnd/>
                <a:tailEnd/>
              </a:ln>
            </p:spPr>
            <p:txBody>
              <a:bodyPr tIns="91440" bIns="91440"/>
              <a:lstStyle/>
              <a:p>
                <a:endParaRPr lang="en-US"/>
              </a:p>
            </p:txBody>
          </p:sp>
          <p:sp>
            <p:nvSpPr>
              <p:cNvPr id="12358" name="Line 1651"/>
              <p:cNvSpPr>
                <a:spLocks noChangeShapeType="1"/>
              </p:cNvSpPr>
              <p:nvPr/>
            </p:nvSpPr>
            <p:spPr bwMode="auto">
              <a:xfrm>
                <a:off x="4256" y="3203"/>
                <a:ext cx="1" cy="48"/>
              </a:xfrm>
              <a:prstGeom prst="line">
                <a:avLst/>
              </a:prstGeom>
              <a:noFill/>
              <a:ln w="9525">
                <a:solidFill>
                  <a:srgbClr val="FFFFFF"/>
                </a:solidFill>
                <a:round/>
                <a:headEnd/>
                <a:tailEnd/>
              </a:ln>
            </p:spPr>
            <p:txBody>
              <a:bodyPr tIns="91440" bIns="91440"/>
              <a:lstStyle/>
              <a:p>
                <a:endParaRPr lang="en-US"/>
              </a:p>
            </p:txBody>
          </p:sp>
          <p:sp>
            <p:nvSpPr>
              <p:cNvPr id="12359" name="Rectangle 1652"/>
              <p:cNvSpPr>
                <a:spLocks noChangeArrowheads="1"/>
              </p:cNvSpPr>
              <p:nvPr/>
            </p:nvSpPr>
            <p:spPr bwMode="auto">
              <a:xfrm>
                <a:off x="2606" y="2506"/>
                <a:ext cx="339"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Provirus</a:t>
                </a:r>
                <a:endParaRPr lang="en-US" sz="1000">
                  <a:cs typeface="Times New Roman" pitchFamily="18" charset="0"/>
                </a:endParaRPr>
              </a:p>
            </p:txBody>
          </p:sp>
          <p:sp>
            <p:nvSpPr>
              <p:cNvPr id="12360" name="Rectangle 1653"/>
              <p:cNvSpPr>
                <a:spLocks noChangeArrowheads="1"/>
              </p:cNvSpPr>
              <p:nvPr/>
            </p:nvSpPr>
            <p:spPr bwMode="auto">
              <a:xfrm>
                <a:off x="2606" y="2572"/>
                <a:ext cx="332"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(circular</a:t>
                </a:r>
                <a:endParaRPr lang="en-US" sz="1000">
                  <a:cs typeface="Times New Roman" pitchFamily="18" charset="0"/>
                </a:endParaRPr>
              </a:p>
            </p:txBody>
          </p:sp>
          <p:sp>
            <p:nvSpPr>
              <p:cNvPr id="12361" name="Rectangle 1654"/>
              <p:cNvSpPr>
                <a:spLocks noChangeArrowheads="1"/>
              </p:cNvSpPr>
              <p:nvPr/>
            </p:nvSpPr>
            <p:spPr bwMode="auto">
              <a:xfrm>
                <a:off x="2606" y="2638"/>
                <a:ext cx="378" cy="140"/>
              </a:xfrm>
              <a:prstGeom prst="rect">
                <a:avLst/>
              </a:prstGeom>
              <a:noFill/>
              <a:ln w="9525">
                <a:noFill/>
                <a:miter lim="800000"/>
                <a:headEnd/>
                <a:tailEnd/>
              </a:ln>
            </p:spPr>
            <p:txBody>
              <a:bodyPr wrap="none" tIns="91440" bIns="91440">
                <a:spAutoFit/>
              </a:bodyPr>
              <a:lstStyle/>
              <a:p>
                <a:r>
                  <a:rPr lang="en-US" sz="1000" b="1">
                    <a:solidFill>
                      <a:srgbClr val="FFFFFF"/>
                    </a:solidFill>
                    <a:cs typeface="Times New Roman" pitchFamily="18" charset="0"/>
                  </a:rPr>
                  <a:t>structure)</a:t>
                </a:r>
                <a:endParaRPr lang="en-US" sz="1000">
                  <a:cs typeface="Times New Roman" pitchFamily="18" charset="0"/>
                </a:endParaRPr>
              </a:p>
            </p:txBody>
          </p:sp>
        </p:grpSp>
        <p:grpSp>
          <p:nvGrpSpPr>
            <p:cNvPr id="12294" name="Group 1655"/>
            <p:cNvGrpSpPr>
              <a:grpSpLocks/>
            </p:cNvGrpSpPr>
            <p:nvPr/>
          </p:nvGrpSpPr>
          <p:grpSpPr bwMode="auto">
            <a:xfrm>
              <a:off x="0" y="1488"/>
              <a:ext cx="2160" cy="912"/>
              <a:chOff x="192" y="1152"/>
              <a:chExt cx="1872" cy="912"/>
            </a:xfrm>
          </p:grpSpPr>
          <p:sp>
            <p:nvSpPr>
              <p:cNvPr id="12309" name="Oval 1656"/>
              <p:cNvSpPr>
                <a:spLocks noChangeArrowheads="1"/>
              </p:cNvSpPr>
              <p:nvPr/>
            </p:nvSpPr>
            <p:spPr bwMode="auto">
              <a:xfrm>
                <a:off x="192" y="1152"/>
                <a:ext cx="864" cy="720"/>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12310" name="Freeform 1657"/>
              <p:cNvSpPr>
                <a:spLocks/>
              </p:cNvSpPr>
              <p:nvPr/>
            </p:nvSpPr>
            <p:spPr bwMode="auto">
              <a:xfrm rot="-233680">
                <a:off x="960" y="1536"/>
                <a:ext cx="1104" cy="528"/>
              </a:xfrm>
              <a:custGeom>
                <a:avLst/>
                <a:gdLst>
                  <a:gd name="T0" fmla="*/ 56 w 1056"/>
                  <a:gd name="T1" fmla="*/ 0 h 480"/>
                  <a:gd name="T2" fmla="*/ 1261 w 1056"/>
                  <a:gd name="T3" fmla="*/ 703 h 480"/>
                  <a:gd name="T4" fmla="*/ 0 w 1056"/>
                  <a:gd name="T5" fmla="*/ 142 h 480"/>
                  <a:gd name="T6" fmla="*/ 56 w 1056"/>
                  <a:gd name="T7" fmla="*/ 0 h 480"/>
                  <a:gd name="T8" fmla="*/ 0 60000 65536"/>
                  <a:gd name="T9" fmla="*/ 0 60000 65536"/>
                  <a:gd name="T10" fmla="*/ 0 60000 65536"/>
                  <a:gd name="T11" fmla="*/ 0 60000 65536"/>
                  <a:gd name="T12" fmla="*/ 0 w 1056"/>
                  <a:gd name="T13" fmla="*/ 0 h 480"/>
                  <a:gd name="T14" fmla="*/ 1056 w 1056"/>
                  <a:gd name="T15" fmla="*/ 480 h 480"/>
                </a:gdLst>
                <a:ahLst/>
                <a:cxnLst>
                  <a:cxn ang="T8">
                    <a:pos x="T0" y="T1"/>
                  </a:cxn>
                  <a:cxn ang="T9">
                    <a:pos x="T2" y="T3"/>
                  </a:cxn>
                  <a:cxn ang="T10">
                    <a:pos x="T4" y="T5"/>
                  </a:cxn>
                  <a:cxn ang="T11">
                    <a:pos x="T6" y="T7"/>
                  </a:cxn>
                </a:cxnLst>
                <a:rect l="T12" t="T13" r="T14" b="T15"/>
                <a:pathLst>
                  <a:path w="1056" h="480">
                    <a:moveTo>
                      <a:pt x="48" y="0"/>
                    </a:moveTo>
                    <a:lnTo>
                      <a:pt x="1056" y="480"/>
                    </a:lnTo>
                    <a:lnTo>
                      <a:pt x="0" y="96"/>
                    </a:lnTo>
                    <a:lnTo>
                      <a:pt x="48" y="0"/>
                    </a:lnTo>
                    <a:close/>
                  </a:path>
                </a:pathLst>
              </a:custGeom>
              <a:solidFill>
                <a:schemeClr val="accent1"/>
              </a:solidFill>
              <a:ln w="9525">
                <a:solidFill>
                  <a:schemeClr val="accent1"/>
                </a:solidFill>
                <a:round/>
                <a:headEnd/>
                <a:tailEnd/>
              </a:ln>
            </p:spPr>
            <p:txBody>
              <a:bodyPr wrap="none"/>
              <a:lstStyle/>
              <a:p>
                <a:endParaRPr lang="en-US"/>
              </a:p>
            </p:txBody>
          </p:sp>
        </p:grpSp>
        <p:grpSp>
          <p:nvGrpSpPr>
            <p:cNvPr id="12295" name="Group 1658"/>
            <p:cNvGrpSpPr>
              <a:grpSpLocks/>
            </p:cNvGrpSpPr>
            <p:nvPr/>
          </p:nvGrpSpPr>
          <p:grpSpPr bwMode="auto">
            <a:xfrm rot="446227">
              <a:off x="3318" y="1631"/>
              <a:ext cx="2441" cy="1112"/>
              <a:chOff x="3888" y="1824"/>
              <a:chExt cx="1680" cy="864"/>
            </a:xfrm>
          </p:grpSpPr>
          <p:sp>
            <p:nvSpPr>
              <p:cNvPr id="12307" name="Oval 1659"/>
              <p:cNvSpPr>
                <a:spLocks noChangeArrowheads="1"/>
              </p:cNvSpPr>
              <p:nvPr/>
            </p:nvSpPr>
            <p:spPr bwMode="auto">
              <a:xfrm>
                <a:off x="4848" y="2064"/>
                <a:ext cx="720" cy="624"/>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12308" name="Freeform 1660"/>
              <p:cNvSpPr>
                <a:spLocks/>
              </p:cNvSpPr>
              <p:nvPr/>
            </p:nvSpPr>
            <p:spPr bwMode="auto">
              <a:xfrm>
                <a:off x="3888" y="1824"/>
                <a:ext cx="1008" cy="576"/>
              </a:xfrm>
              <a:custGeom>
                <a:avLst/>
                <a:gdLst>
                  <a:gd name="T0" fmla="*/ 1361 w 912"/>
                  <a:gd name="T1" fmla="*/ 612 h 528"/>
                  <a:gd name="T2" fmla="*/ 0 w 912"/>
                  <a:gd name="T3" fmla="*/ 0 h 528"/>
                  <a:gd name="T4" fmla="*/ 1361 w 912"/>
                  <a:gd name="T5" fmla="*/ 747 h 528"/>
                  <a:gd name="T6" fmla="*/ 1361 w 912"/>
                  <a:gd name="T7" fmla="*/ 612 h 528"/>
                  <a:gd name="T8" fmla="*/ 0 60000 65536"/>
                  <a:gd name="T9" fmla="*/ 0 60000 65536"/>
                  <a:gd name="T10" fmla="*/ 0 60000 65536"/>
                  <a:gd name="T11" fmla="*/ 0 60000 65536"/>
                  <a:gd name="T12" fmla="*/ 0 w 912"/>
                  <a:gd name="T13" fmla="*/ 0 h 528"/>
                  <a:gd name="T14" fmla="*/ 912 w 912"/>
                  <a:gd name="T15" fmla="*/ 528 h 528"/>
                </a:gdLst>
                <a:ahLst/>
                <a:cxnLst>
                  <a:cxn ang="T8">
                    <a:pos x="T0" y="T1"/>
                  </a:cxn>
                  <a:cxn ang="T9">
                    <a:pos x="T2" y="T3"/>
                  </a:cxn>
                  <a:cxn ang="T10">
                    <a:pos x="T4" y="T5"/>
                  </a:cxn>
                  <a:cxn ang="T11">
                    <a:pos x="T6" y="T7"/>
                  </a:cxn>
                </a:cxnLst>
                <a:rect l="T12" t="T13" r="T14" b="T15"/>
                <a:pathLst>
                  <a:path w="912" h="528">
                    <a:moveTo>
                      <a:pt x="912" y="432"/>
                    </a:moveTo>
                    <a:lnTo>
                      <a:pt x="0" y="0"/>
                    </a:lnTo>
                    <a:lnTo>
                      <a:pt x="912" y="528"/>
                    </a:lnTo>
                    <a:lnTo>
                      <a:pt x="912" y="432"/>
                    </a:lnTo>
                    <a:close/>
                  </a:path>
                </a:pathLst>
              </a:custGeom>
              <a:solidFill>
                <a:schemeClr val="accent1"/>
              </a:solidFill>
              <a:ln w="9525">
                <a:solidFill>
                  <a:schemeClr val="accent1"/>
                </a:solidFill>
                <a:round/>
                <a:headEnd/>
                <a:tailEnd/>
              </a:ln>
            </p:spPr>
            <p:txBody>
              <a:bodyPr wrap="none"/>
              <a:lstStyle/>
              <a:p>
                <a:endParaRPr lang="en-US"/>
              </a:p>
            </p:txBody>
          </p:sp>
        </p:grpSp>
        <p:sp>
          <p:nvSpPr>
            <p:cNvPr id="12296" name="Text Box 1661"/>
            <p:cNvSpPr txBox="1">
              <a:spLocks noChangeArrowheads="1"/>
            </p:cNvSpPr>
            <p:nvPr/>
          </p:nvSpPr>
          <p:spPr bwMode="auto">
            <a:xfrm>
              <a:off x="4848" y="2024"/>
              <a:ext cx="768" cy="786"/>
            </a:xfrm>
            <a:prstGeom prst="rect">
              <a:avLst/>
            </a:prstGeom>
            <a:noFill/>
            <a:ln w="9525">
              <a:noFill/>
              <a:miter lim="800000"/>
              <a:headEnd/>
              <a:tailEnd/>
            </a:ln>
          </p:spPr>
          <p:txBody>
            <a:bodyPr>
              <a:spAutoFit/>
            </a:bodyPr>
            <a:lstStyle/>
            <a:p>
              <a:pPr algn="ctr" eaLnBrk="0" hangingPunct="0">
                <a:spcBef>
                  <a:spcPct val="50000"/>
                </a:spcBef>
              </a:pPr>
              <a:r>
                <a:rPr lang="en-US" sz="1400" b="1">
                  <a:latin typeface="Verdana" pitchFamily="34" charset="0"/>
                  <a:cs typeface="Times New Roman" pitchFamily="18" charset="0"/>
                </a:rPr>
                <a:t>Protease inhibitors (e.g. Kaletra) </a:t>
              </a:r>
              <a:r>
                <a:rPr lang="en-US" sz="2000" b="1">
                  <a:solidFill>
                    <a:schemeClr val="hlink"/>
                  </a:solidFill>
                  <a:latin typeface="Verdana" pitchFamily="34" charset="0"/>
                  <a:cs typeface="Times New Roman" pitchFamily="18" charset="0"/>
                </a:rPr>
                <a:t>3</a:t>
              </a:r>
              <a:endParaRPr lang="en-US" sz="1400" b="1">
                <a:latin typeface="Verdana" pitchFamily="34" charset="0"/>
                <a:cs typeface="Times New Roman" pitchFamily="18" charset="0"/>
              </a:endParaRPr>
            </a:p>
          </p:txBody>
        </p:sp>
        <p:sp>
          <p:nvSpPr>
            <p:cNvPr id="12297" name="Text Box 1662"/>
            <p:cNvSpPr txBox="1">
              <a:spLocks noChangeArrowheads="1"/>
            </p:cNvSpPr>
            <p:nvPr/>
          </p:nvSpPr>
          <p:spPr bwMode="auto">
            <a:xfrm>
              <a:off x="336" y="1824"/>
              <a:ext cx="336" cy="231"/>
            </a:xfrm>
            <a:prstGeom prst="rect">
              <a:avLst/>
            </a:prstGeom>
            <a:noFill/>
            <a:ln w="9525">
              <a:noFill/>
              <a:miter lim="800000"/>
              <a:headEnd/>
              <a:tailEnd/>
            </a:ln>
          </p:spPr>
          <p:txBody>
            <a:bodyPr>
              <a:spAutoFit/>
            </a:bodyPr>
            <a:lstStyle/>
            <a:p>
              <a:pPr eaLnBrk="0" hangingPunct="0">
                <a:spcBef>
                  <a:spcPct val="50000"/>
                </a:spcBef>
              </a:pPr>
              <a:endParaRPr lang="en-US">
                <a:latin typeface="Verdana" pitchFamily="34" charset="0"/>
                <a:cs typeface="Times New Roman" pitchFamily="18" charset="0"/>
              </a:endParaRPr>
            </a:p>
          </p:txBody>
        </p:sp>
        <p:sp>
          <p:nvSpPr>
            <p:cNvPr id="12298" name="Text Box 1663"/>
            <p:cNvSpPr txBox="1">
              <a:spLocks noChangeArrowheads="1"/>
            </p:cNvSpPr>
            <p:nvPr/>
          </p:nvSpPr>
          <p:spPr bwMode="auto">
            <a:xfrm>
              <a:off x="0" y="1480"/>
              <a:ext cx="930" cy="633"/>
            </a:xfrm>
            <a:prstGeom prst="rect">
              <a:avLst/>
            </a:prstGeom>
            <a:noFill/>
            <a:ln w="9525">
              <a:noFill/>
              <a:miter lim="800000"/>
              <a:headEnd/>
              <a:tailEnd/>
            </a:ln>
          </p:spPr>
          <p:txBody>
            <a:bodyPr>
              <a:spAutoFit/>
            </a:bodyPr>
            <a:lstStyle/>
            <a:p>
              <a:pPr algn="ctr" eaLnBrk="0" hangingPunct="0">
                <a:spcBef>
                  <a:spcPct val="50000"/>
                </a:spcBef>
              </a:pPr>
              <a:r>
                <a:rPr lang="en-US" sz="1400" b="1">
                  <a:latin typeface="Verdana" pitchFamily="34" charset="0"/>
                  <a:cs typeface="Times New Roman" pitchFamily="18" charset="0"/>
                </a:rPr>
                <a:t>NRTI’s &amp; NNRTI’s/ NtRTIs  (e.g. AZT)</a:t>
              </a:r>
              <a:r>
                <a:rPr lang="en-US" b="1">
                  <a:solidFill>
                    <a:schemeClr val="hlink"/>
                  </a:solidFill>
                  <a:latin typeface="Verdana" pitchFamily="34" charset="0"/>
                  <a:cs typeface="Times New Roman" pitchFamily="18" charset="0"/>
                </a:rPr>
                <a:t>2</a:t>
              </a:r>
            </a:p>
          </p:txBody>
        </p:sp>
        <p:grpSp>
          <p:nvGrpSpPr>
            <p:cNvPr id="12299" name="Group 1664"/>
            <p:cNvGrpSpPr>
              <a:grpSpLocks/>
            </p:cNvGrpSpPr>
            <p:nvPr/>
          </p:nvGrpSpPr>
          <p:grpSpPr bwMode="auto">
            <a:xfrm>
              <a:off x="0" y="2400"/>
              <a:ext cx="2112" cy="768"/>
              <a:chOff x="192" y="1152"/>
              <a:chExt cx="1872" cy="912"/>
            </a:xfrm>
          </p:grpSpPr>
          <p:sp>
            <p:nvSpPr>
              <p:cNvPr id="12305" name="Oval 1665"/>
              <p:cNvSpPr>
                <a:spLocks noChangeArrowheads="1"/>
              </p:cNvSpPr>
              <p:nvPr/>
            </p:nvSpPr>
            <p:spPr bwMode="auto">
              <a:xfrm>
                <a:off x="192" y="1152"/>
                <a:ext cx="864" cy="720"/>
              </a:xfrm>
              <a:prstGeom prst="ellipse">
                <a:avLst/>
              </a:prstGeom>
              <a:solidFill>
                <a:schemeClr val="accent1"/>
              </a:solidFill>
              <a:ln w="9525">
                <a:solidFill>
                  <a:schemeClr val="accent1"/>
                </a:solidFill>
                <a:round/>
                <a:headEnd/>
                <a:tailEnd/>
              </a:ln>
            </p:spPr>
            <p:txBody>
              <a:bodyPr wrap="none" anchor="ctr"/>
              <a:lstStyle/>
              <a:p>
                <a:endParaRPr lang="en-US"/>
              </a:p>
            </p:txBody>
          </p:sp>
          <p:sp>
            <p:nvSpPr>
              <p:cNvPr id="12306" name="Freeform 1666"/>
              <p:cNvSpPr>
                <a:spLocks/>
              </p:cNvSpPr>
              <p:nvPr/>
            </p:nvSpPr>
            <p:spPr bwMode="auto">
              <a:xfrm rot="-233680">
                <a:off x="960" y="1536"/>
                <a:ext cx="1104" cy="528"/>
              </a:xfrm>
              <a:custGeom>
                <a:avLst/>
                <a:gdLst>
                  <a:gd name="T0" fmla="*/ 56 w 1056"/>
                  <a:gd name="T1" fmla="*/ 0 h 480"/>
                  <a:gd name="T2" fmla="*/ 1261 w 1056"/>
                  <a:gd name="T3" fmla="*/ 703 h 480"/>
                  <a:gd name="T4" fmla="*/ 0 w 1056"/>
                  <a:gd name="T5" fmla="*/ 142 h 480"/>
                  <a:gd name="T6" fmla="*/ 56 w 1056"/>
                  <a:gd name="T7" fmla="*/ 0 h 480"/>
                  <a:gd name="T8" fmla="*/ 0 60000 65536"/>
                  <a:gd name="T9" fmla="*/ 0 60000 65536"/>
                  <a:gd name="T10" fmla="*/ 0 60000 65536"/>
                  <a:gd name="T11" fmla="*/ 0 60000 65536"/>
                  <a:gd name="T12" fmla="*/ 0 w 1056"/>
                  <a:gd name="T13" fmla="*/ 0 h 480"/>
                  <a:gd name="T14" fmla="*/ 1056 w 1056"/>
                  <a:gd name="T15" fmla="*/ 480 h 480"/>
                </a:gdLst>
                <a:ahLst/>
                <a:cxnLst>
                  <a:cxn ang="T8">
                    <a:pos x="T0" y="T1"/>
                  </a:cxn>
                  <a:cxn ang="T9">
                    <a:pos x="T2" y="T3"/>
                  </a:cxn>
                  <a:cxn ang="T10">
                    <a:pos x="T4" y="T5"/>
                  </a:cxn>
                  <a:cxn ang="T11">
                    <a:pos x="T6" y="T7"/>
                  </a:cxn>
                </a:cxnLst>
                <a:rect l="T12" t="T13" r="T14" b="T15"/>
                <a:pathLst>
                  <a:path w="1056" h="480">
                    <a:moveTo>
                      <a:pt x="48" y="0"/>
                    </a:moveTo>
                    <a:lnTo>
                      <a:pt x="1056" y="480"/>
                    </a:lnTo>
                    <a:lnTo>
                      <a:pt x="0" y="96"/>
                    </a:lnTo>
                    <a:lnTo>
                      <a:pt x="48" y="0"/>
                    </a:lnTo>
                    <a:close/>
                  </a:path>
                </a:pathLst>
              </a:custGeom>
              <a:solidFill>
                <a:schemeClr val="accent1"/>
              </a:solidFill>
              <a:ln w="9525">
                <a:solidFill>
                  <a:schemeClr val="accent1"/>
                </a:solidFill>
                <a:round/>
                <a:headEnd/>
                <a:tailEnd/>
              </a:ln>
            </p:spPr>
            <p:txBody>
              <a:bodyPr wrap="none"/>
              <a:lstStyle/>
              <a:p>
                <a:endParaRPr lang="en-US"/>
              </a:p>
            </p:txBody>
          </p:sp>
        </p:grpSp>
        <p:sp>
          <p:nvSpPr>
            <p:cNvPr id="12300" name="Text Box 1667"/>
            <p:cNvSpPr txBox="1">
              <a:spLocks noChangeArrowheads="1"/>
            </p:cNvSpPr>
            <p:nvPr/>
          </p:nvSpPr>
          <p:spPr bwMode="auto">
            <a:xfrm>
              <a:off x="0" y="2478"/>
              <a:ext cx="1066" cy="499"/>
            </a:xfrm>
            <a:prstGeom prst="rect">
              <a:avLst/>
            </a:prstGeom>
            <a:noFill/>
            <a:ln w="9525">
              <a:noFill/>
              <a:miter lim="800000"/>
              <a:headEnd/>
              <a:tailEnd/>
            </a:ln>
          </p:spPr>
          <p:txBody>
            <a:bodyPr>
              <a:spAutoFit/>
            </a:bodyPr>
            <a:lstStyle/>
            <a:p>
              <a:pPr algn="ctr" eaLnBrk="0" hangingPunct="0">
                <a:spcBef>
                  <a:spcPct val="50000"/>
                </a:spcBef>
              </a:pPr>
              <a:r>
                <a:rPr lang="en-US" sz="1400" b="1">
                  <a:latin typeface="Verdana" pitchFamily="34" charset="0"/>
                  <a:cs typeface="Times New Roman" pitchFamily="18" charset="0"/>
                </a:rPr>
                <a:t>Entry/Fusion inhibitors work here </a:t>
              </a:r>
              <a:r>
                <a:rPr lang="en-US" b="1">
                  <a:solidFill>
                    <a:schemeClr val="hlink"/>
                  </a:solidFill>
                  <a:latin typeface="Verdana" pitchFamily="34" charset="0"/>
                  <a:cs typeface="Times New Roman" pitchFamily="18" charset="0"/>
                </a:rPr>
                <a:t>1</a:t>
              </a:r>
            </a:p>
          </p:txBody>
        </p:sp>
        <p:sp>
          <p:nvSpPr>
            <p:cNvPr id="12301" name="Text Box 1668"/>
            <p:cNvSpPr txBox="1">
              <a:spLocks noChangeArrowheads="1"/>
            </p:cNvSpPr>
            <p:nvPr/>
          </p:nvSpPr>
          <p:spPr bwMode="auto">
            <a:xfrm>
              <a:off x="1344" y="1152"/>
              <a:ext cx="480" cy="404"/>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en-US" b="1">
                  <a:latin typeface="Tahoma" pitchFamily="34" charset="0"/>
                  <a:cs typeface="Times New Roman" pitchFamily="18" charset="0"/>
                </a:rPr>
                <a:t>CD4 Cell</a:t>
              </a:r>
            </a:p>
          </p:txBody>
        </p:sp>
        <p:sp>
          <p:nvSpPr>
            <p:cNvPr id="12302" name="Line 1669"/>
            <p:cNvSpPr>
              <a:spLocks noChangeShapeType="1"/>
            </p:cNvSpPr>
            <p:nvPr/>
          </p:nvSpPr>
          <p:spPr bwMode="auto">
            <a:xfrm>
              <a:off x="1728" y="1344"/>
              <a:ext cx="384" cy="144"/>
            </a:xfrm>
            <a:prstGeom prst="line">
              <a:avLst/>
            </a:prstGeom>
            <a:noFill/>
            <a:ln w="19050" cap="sq">
              <a:solidFill>
                <a:schemeClr val="tx1"/>
              </a:solidFill>
              <a:miter lim="800000"/>
              <a:headEnd type="none" w="sm" len="sm"/>
              <a:tailEnd type="triangle" w="med" len="lg"/>
            </a:ln>
          </p:spPr>
          <p:txBody>
            <a:bodyPr wrap="none"/>
            <a:lstStyle/>
            <a:p>
              <a:endParaRPr lang="en-US"/>
            </a:p>
          </p:txBody>
        </p:sp>
        <p:sp>
          <p:nvSpPr>
            <p:cNvPr id="12303" name="Text Box 1670"/>
            <p:cNvSpPr txBox="1">
              <a:spLocks noChangeArrowheads="1"/>
            </p:cNvSpPr>
            <p:nvPr/>
          </p:nvSpPr>
          <p:spPr bwMode="auto">
            <a:xfrm>
              <a:off x="192" y="3600"/>
              <a:ext cx="672" cy="404"/>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r>
                <a:rPr lang="en-US" b="1">
                  <a:latin typeface="Tahoma" pitchFamily="34" charset="0"/>
                  <a:cs typeface="Times New Roman" pitchFamily="18" charset="0"/>
                </a:rPr>
                <a:t>HIV Particle</a:t>
              </a:r>
            </a:p>
          </p:txBody>
        </p:sp>
        <p:sp>
          <p:nvSpPr>
            <p:cNvPr id="12304" name="Line 1671"/>
            <p:cNvSpPr>
              <a:spLocks noChangeShapeType="1"/>
            </p:cNvSpPr>
            <p:nvPr/>
          </p:nvSpPr>
          <p:spPr bwMode="auto">
            <a:xfrm flipV="1">
              <a:off x="672" y="3552"/>
              <a:ext cx="240" cy="192"/>
            </a:xfrm>
            <a:prstGeom prst="line">
              <a:avLst/>
            </a:prstGeom>
            <a:noFill/>
            <a:ln w="19050" cap="sq">
              <a:solidFill>
                <a:schemeClr val="tx1"/>
              </a:solidFill>
              <a:miter lim="800000"/>
              <a:headEnd type="none" w="sm" len="sm"/>
              <a:tailEnd type="triangle" w="med" len="lg"/>
            </a:ln>
          </p:spPr>
          <p:txBody>
            <a:bodyPr wrap="none"/>
            <a:lstStyle/>
            <a:p>
              <a:endParaRPr lang="en-US"/>
            </a:p>
          </p:txBody>
        </p:sp>
      </p:grpSp>
    </p:spTree>
    <p:extLst>
      <p:ext uri="{BB962C8B-B14F-4D97-AF65-F5344CB8AC3E}">
        <p14:creationId xmlns:p14="http://schemas.microsoft.com/office/powerpoint/2010/main" val="15517968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76200"/>
            <a:ext cx="7772400" cy="990600"/>
          </a:xfrm>
        </p:spPr>
        <p:txBody>
          <a:bodyPr/>
          <a:lstStyle/>
          <a:p>
            <a:pPr eaLnBrk="1" hangingPunct="1"/>
            <a:r>
              <a:rPr lang="en-US" dirty="0" smtClean="0">
                <a:solidFill>
                  <a:srgbClr val="FF0000"/>
                </a:solidFill>
              </a:rPr>
              <a:t>Classes of Anti Retro </a:t>
            </a:r>
            <a:r>
              <a:rPr lang="en-US" dirty="0" err="1" smtClean="0">
                <a:solidFill>
                  <a:srgbClr val="FF0000"/>
                </a:solidFill>
              </a:rPr>
              <a:t>Virals</a:t>
            </a:r>
            <a:endParaRPr lang="en-US" dirty="0" smtClean="0">
              <a:solidFill>
                <a:srgbClr val="FF0000"/>
              </a:solidFill>
            </a:endParaRPr>
          </a:p>
        </p:txBody>
      </p:sp>
      <p:sp>
        <p:nvSpPr>
          <p:cNvPr id="4099" name="Rectangle 3"/>
          <p:cNvSpPr>
            <a:spLocks noGrp="1" noChangeArrowheads="1"/>
          </p:cNvSpPr>
          <p:nvPr>
            <p:ph idx="1"/>
          </p:nvPr>
        </p:nvSpPr>
        <p:spPr>
          <a:xfrm>
            <a:off x="685800" y="1066800"/>
            <a:ext cx="7772400" cy="4800600"/>
          </a:xfrm>
        </p:spPr>
        <p:txBody>
          <a:bodyPr/>
          <a:lstStyle/>
          <a:p>
            <a:pPr eaLnBrk="1" hangingPunct="1">
              <a:lnSpc>
                <a:spcPct val="90000"/>
              </a:lnSpc>
            </a:pPr>
            <a:r>
              <a:rPr lang="en-US" sz="2400" dirty="0" smtClean="0"/>
              <a:t>Reverse transcriptase (RT) inhibitors</a:t>
            </a:r>
          </a:p>
          <a:p>
            <a:pPr lvl="1" eaLnBrk="1" hangingPunct="1">
              <a:lnSpc>
                <a:spcPct val="90000"/>
              </a:lnSpc>
            </a:pPr>
            <a:r>
              <a:rPr lang="en-US" sz="2800" dirty="0" smtClean="0"/>
              <a:t>Nucleoside RT inhibitors (NRTI)</a:t>
            </a:r>
          </a:p>
          <a:p>
            <a:pPr lvl="1" eaLnBrk="1" hangingPunct="1">
              <a:lnSpc>
                <a:spcPct val="90000"/>
              </a:lnSpc>
            </a:pPr>
            <a:r>
              <a:rPr lang="en-US" sz="2800" dirty="0" smtClean="0"/>
              <a:t>Non-nucleoside RT inhibitors (NNRTI)</a:t>
            </a:r>
          </a:p>
          <a:p>
            <a:pPr lvl="1" eaLnBrk="1" hangingPunct="1">
              <a:lnSpc>
                <a:spcPct val="90000"/>
              </a:lnSpc>
            </a:pPr>
            <a:r>
              <a:rPr lang="en-US" sz="2800" dirty="0" smtClean="0"/>
              <a:t>Nucleotide RT inhibitors (</a:t>
            </a:r>
            <a:r>
              <a:rPr lang="en-US" sz="2800" dirty="0" err="1" smtClean="0"/>
              <a:t>NtNRI</a:t>
            </a:r>
            <a:r>
              <a:rPr lang="en-US" sz="2800" dirty="0" smtClean="0"/>
              <a:t>)</a:t>
            </a:r>
            <a:endParaRPr lang="en-US" sz="2000" dirty="0" smtClean="0"/>
          </a:p>
          <a:p>
            <a:pPr eaLnBrk="1" hangingPunct="1">
              <a:lnSpc>
                <a:spcPct val="90000"/>
              </a:lnSpc>
            </a:pPr>
            <a:r>
              <a:rPr lang="en-US" sz="2400" dirty="0" smtClean="0"/>
              <a:t>Protease inhibitors (PI)</a:t>
            </a:r>
          </a:p>
          <a:p>
            <a:pPr eaLnBrk="1" hangingPunct="1">
              <a:lnSpc>
                <a:spcPct val="90000"/>
              </a:lnSpc>
            </a:pPr>
            <a:r>
              <a:rPr lang="en-US" sz="2400" dirty="0" smtClean="0"/>
              <a:t>Entry Inhibitors</a:t>
            </a:r>
          </a:p>
          <a:p>
            <a:pPr lvl="1" eaLnBrk="1" hangingPunct="1">
              <a:lnSpc>
                <a:spcPct val="90000"/>
              </a:lnSpc>
            </a:pPr>
            <a:r>
              <a:rPr lang="en-US" sz="2000" dirty="0" smtClean="0"/>
              <a:t>Attachment inhibitors</a:t>
            </a:r>
          </a:p>
          <a:p>
            <a:pPr lvl="1" eaLnBrk="1" hangingPunct="1">
              <a:lnSpc>
                <a:spcPct val="90000"/>
              </a:lnSpc>
            </a:pPr>
            <a:r>
              <a:rPr lang="en-US" sz="2000" dirty="0" smtClean="0"/>
              <a:t>Chemokine receptor antagonists</a:t>
            </a:r>
          </a:p>
          <a:p>
            <a:pPr lvl="1" eaLnBrk="1" hangingPunct="1">
              <a:lnSpc>
                <a:spcPct val="90000"/>
              </a:lnSpc>
            </a:pPr>
            <a:r>
              <a:rPr lang="en-US" sz="2000" dirty="0" smtClean="0"/>
              <a:t>Fusion inhibitors</a:t>
            </a:r>
          </a:p>
          <a:p>
            <a:pPr eaLnBrk="1" hangingPunct="1">
              <a:lnSpc>
                <a:spcPct val="90000"/>
              </a:lnSpc>
            </a:pPr>
            <a:r>
              <a:rPr lang="en-US" sz="2800" dirty="0" err="1" smtClean="0"/>
              <a:t>Integrase</a:t>
            </a:r>
            <a:r>
              <a:rPr lang="en-US" sz="2800" dirty="0" smtClean="0"/>
              <a:t> inhibitors</a:t>
            </a:r>
          </a:p>
          <a:p>
            <a:pPr lvl="1" eaLnBrk="1" hangingPunct="1">
              <a:lnSpc>
                <a:spcPct val="90000"/>
              </a:lnSpc>
            </a:pPr>
            <a:endParaRPr lang="en-US" dirty="0" smtClean="0"/>
          </a:p>
          <a:p>
            <a:pPr eaLnBrk="1" hangingPunct="1">
              <a:lnSpc>
                <a:spcPct val="90000"/>
              </a:lnSpc>
            </a:pPr>
            <a:endParaRPr lang="en-US" sz="2800" dirty="0" smtClean="0"/>
          </a:p>
        </p:txBody>
      </p:sp>
      <p:sp>
        <p:nvSpPr>
          <p:cNvPr id="4" name="Slide Number Placeholder 5"/>
          <p:cNvSpPr>
            <a:spLocks noGrp="1"/>
          </p:cNvSpPr>
          <p:nvPr>
            <p:ph type="sldNum" sz="quarter" idx="10"/>
          </p:nvPr>
        </p:nvSpPr>
        <p:spPr/>
        <p:txBody>
          <a:bodyPr/>
          <a:lstStyle/>
          <a:p>
            <a:pPr>
              <a:defRPr/>
            </a:pPr>
            <a:fld id="{055201F2-A4B5-4E17-B784-D9A0FA1B7C3D}" type="slidenum">
              <a:rPr lang="en-US"/>
              <a:pPr>
                <a:defRPr/>
              </a:pPr>
              <a:t>14</a:t>
            </a:fld>
            <a:endParaRPr lang="en-US"/>
          </a:p>
        </p:txBody>
      </p:sp>
    </p:spTree>
    <p:extLst>
      <p:ext uri="{BB962C8B-B14F-4D97-AF65-F5344CB8AC3E}">
        <p14:creationId xmlns:p14="http://schemas.microsoft.com/office/powerpoint/2010/main" val="991281588"/>
      </p:ext>
    </p:extLst>
  </p:cSld>
  <p:clrMapOvr>
    <a:masterClrMapping/>
  </p:clrMapOvr>
  <p:transition>
    <p:zoom dir="in"/>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4800" dirty="0" smtClean="0">
                <a:solidFill>
                  <a:srgbClr val="FF0000"/>
                </a:solidFill>
              </a:rPr>
              <a:t>Antiretroviral Agents</a:t>
            </a:r>
          </a:p>
        </p:txBody>
      </p:sp>
      <p:sp>
        <p:nvSpPr>
          <p:cNvPr id="5123" name="Rectangle 3"/>
          <p:cNvSpPr>
            <a:spLocks noGrp="1" noChangeArrowheads="1"/>
          </p:cNvSpPr>
          <p:nvPr>
            <p:ph sz="half" idx="1"/>
          </p:nvPr>
        </p:nvSpPr>
        <p:spPr>
          <a:xfrm>
            <a:off x="228600" y="1600200"/>
            <a:ext cx="8382000" cy="4525963"/>
          </a:xfrm>
        </p:spPr>
        <p:txBody>
          <a:bodyPr/>
          <a:lstStyle/>
          <a:p>
            <a:pPr eaLnBrk="1" hangingPunct="1">
              <a:lnSpc>
                <a:spcPct val="90000"/>
              </a:lnSpc>
            </a:pPr>
            <a:r>
              <a:rPr lang="en-US" smtClean="0">
                <a:latin typeface="Helvetica" charset="0"/>
              </a:rPr>
              <a:t>NRTI   </a:t>
            </a:r>
            <a:r>
              <a:rPr lang="en-US" sz="2000" smtClean="0">
                <a:latin typeface="Helvetica" charset="0"/>
              </a:rPr>
              <a:t>Nucleoside Reverse Transcriptase Inhibitor</a:t>
            </a:r>
          </a:p>
          <a:p>
            <a:pPr eaLnBrk="1" hangingPunct="1">
              <a:lnSpc>
                <a:spcPct val="90000"/>
              </a:lnSpc>
              <a:buFontTx/>
              <a:buNone/>
            </a:pPr>
            <a:endParaRPr lang="en-US" sz="2000" smtClean="0">
              <a:latin typeface="Helvetica" charset="0"/>
            </a:endParaRPr>
          </a:p>
          <a:p>
            <a:pPr lvl="1" eaLnBrk="1" hangingPunct="1">
              <a:lnSpc>
                <a:spcPct val="80000"/>
              </a:lnSpc>
            </a:pPr>
            <a:r>
              <a:rPr lang="en-US" sz="2000" smtClean="0">
                <a:latin typeface="Helvetica" charset="0"/>
              </a:rPr>
              <a:t>Zidovudine (AZT,ZDV Ritrovir)</a:t>
            </a:r>
          </a:p>
          <a:p>
            <a:pPr lvl="1" eaLnBrk="1" hangingPunct="1">
              <a:lnSpc>
                <a:spcPct val="80000"/>
              </a:lnSpc>
            </a:pPr>
            <a:r>
              <a:rPr lang="en-US" sz="2000" smtClean="0">
                <a:latin typeface="Helvetica" charset="0"/>
              </a:rPr>
              <a:t>Didanosine (ddI Videx)</a:t>
            </a:r>
          </a:p>
          <a:p>
            <a:pPr lvl="1" eaLnBrk="1" hangingPunct="1">
              <a:lnSpc>
                <a:spcPct val="80000"/>
              </a:lnSpc>
            </a:pPr>
            <a:r>
              <a:rPr lang="en-US" sz="2000" smtClean="0">
                <a:latin typeface="Helvetica" charset="0"/>
              </a:rPr>
              <a:t>Zalcitabine (ddC)</a:t>
            </a:r>
          </a:p>
          <a:p>
            <a:pPr lvl="1" eaLnBrk="1" hangingPunct="1">
              <a:lnSpc>
                <a:spcPct val="80000"/>
              </a:lnSpc>
            </a:pPr>
            <a:r>
              <a:rPr lang="en-US" sz="2000" smtClean="0">
                <a:latin typeface="Helvetica" charset="0"/>
              </a:rPr>
              <a:t>Stavudine (d4T Zerit )</a:t>
            </a:r>
          </a:p>
          <a:p>
            <a:pPr lvl="1" eaLnBrk="1" hangingPunct="1">
              <a:lnSpc>
                <a:spcPct val="80000"/>
              </a:lnSpc>
            </a:pPr>
            <a:r>
              <a:rPr lang="en-US" sz="2000" smtClean="0">
                <a:latin typeface="Helvetica" charset="0"/>
              </a:rPr>
              <a:t>Lamivudine (3TC Epivir)</a:t>
            </a:r>
          </a:p>
          <a:p>
            <a:pPr lvl="1" eaLnBrk="1" hangingPunct="1">
              <a:lnSpc>
                <a:spcPct val="80000"/>
              </a:lnSpc>
            </a:pPr>
            <a:r>
              <a:rPr lang="en-US" sz="2000" smtClean="0">
                <a:latin typeface="Helvetica" charset="0"/>
              </a:rPr>
              <a:t>Abacavir (ABC Ziagen)</a:t>
            </a:r>
          </a:p>
          <a:p>
            <a:pPr lvl="1" eaLnBrk="1" hangingPunct="1">
              <a:lnSpc>
                <a:spcPct val="80000"/>
              </a:lnSpc>
            </a:pPr>
            <a:r>
              <a:rPr lang="en-US" sz="2000" smtClean="0">
                <a:latin typeface="Helvetica" charset="0"/>
              </a:rPr>
              <a:t>Emtricitabine (FTC)</a:t>
            </a:r>
          </a:p>
          <a:p>
            <a:pPr lvl="1" eaLnBrk="1" hangingPunct="1">
              <a:lnSpc>
                <a:spcPct val="80000"/>
              </a:lnSpc>
            </a:pPr>
            <a:endParaRPr lang="en-US" sz="2000" smtClean="0">
              <a:latin typeface="Helvetica" charset="0"/>
            </a:endParaRPr>
          </a:p>
          <a:p>
            <a:pPr eaLnBrk="1" hangingPunct="1">
              <a:lnSpc>
                <a:spcPct val="80000"/>
              </a:lnSpc>
            </a:pPr>
            <a:r>
              <a:rPr lang="en-US" smtClean="0">
                <a:latin typeface="Helvetica" charset="0"/>
              </a:rPr>
              <a:t>Nucleotide analogues</a:t>
            </a:r>
          </a:p>
          <a:p>
            <a:pPr lvl="1" eaLnBrk="1" hangingPunct="1">
              <a:lnSpc>
                <a:spcPct val="80000"/>
              </a:lnSpc>
            </a:pPr>
            <a:r>
              <a:rPr lang="en-US" sz="2000" smtClean="0">
                <a:latin typeface="Helvetica" charset="0"/>
              </a:rPr>
              <a:t>Tenofovir (TDF, Viread)</a:t>
            </a:r>
            <a:endParaRPr lang="en-US" smtClean="0">
              <a:latin typeface="Helvetica" charset="0"/>
            </a:endParaRPr>
          </a:p>
          <a:p>
            <a:pPr eaLnBrk="1" hangingPunct="1">
              <a:lnSpc>
                <a:spcPct val="80000"/>
              </a:lnSpc>
            </a:pPr>
            <a:endParaRPr lang="en-US" smtClean="0"/>
          </a:p>
          <a:p>
            <a:pPr eaLnBrk="1" hangingPunct="1">
              <a:lnSpc>
                <a:spcPct val="90000"/>
              </a:lnSpc>
              <a:buFontTx/>
              <a:buNone/>
            </a:pPr>
            <a:endParaRPr lang="en-US" smtClean="0">
              <a:latin typeface="Helvetica" charset="0"/>
            </a:endParaRPr>
          </a:p>
        </p:txBody>
      </p:sp>
      <p:sp>
        <p:nvSpPr>
          <p:cNvPr id="5" name="Slide Number Placeholder 6"/>
          <p:cNvSpPr>
            <a:spLocks noGrp="1"/>
          </p:cNvSpPr>
          <p:nvPr>
            <p:ph type="sldNum" sz="quarter" idx="10"/>
          </p:nvPr>
        </p:nvSpPr>
        <p:spPr/>
        <p:txBody>
          <a:bodyPr/>
          <a:lstStyle/>
          <a:p>
            <a:pPr>
              <a:defRPr/>
            </a:pPr>
            <a:fld id="{D8AC3A18-1B06-452E-A3C4-36755BF03318}" type="slidenum">
              <a:rPr lang="en-US"/>
              <a:pPr>
                <a:defRPr/>
              </a:pPr>
              <a:t>15</a:t>
            </a:fld>
            <a:endParaRPr lang="en-US"/>
          </a:p>
        </p:txBody>
      </p:sp>
      <p:sp>
        <p:nvSpPr>
          <p:cNvPr id="149509" name="Rectangle 5"/>
          <p:cNvSpPr>
            <a:spLocks noChangeArrowheads="1"/>
          </p:cNvSpPr>
          <p:nvPr/>
        </p:nvSpPr>
        <p:spPr bwMode="auto">
          <a:xfrm>
            <a:off x="5054600" y="838200"/>
            <a:ext cx="3411538" cy="4267200"/>
          </a:xfrm>
          <a:prstGeom prst="rect">
            <a:avLst/>
          </a:prstGeom>
          <a:noFill/>
          <a:ln w="9525">
            <a:noFill/>
            <a:miter lim="800000"/>
            <a:headEnd/>
            <a:tailEnd/>
          </a:ln>
          <a:effectLst/>
        </p:spPr>
        <p:txBody>
          <a:bodyPr/>
          <a:lstStyle/>
          <a:p>
            <a:pPr>
              <a:lnSpc>
                <a:spcPct val="90000"/>
              </a:lnSpc>
              <a:defRPr/>
            </a:pPr>
            <a:endParaRPr lang="en-GB" sz="2000" b="1">
              <a:effectLst>
                <a:outerShdw blurRad="38100" dist="38100" dir="2700000" algn="tl">
                  <a:srgbClr val="C0C0C0"/>
                </a:outerShdw>
              </a:effectLst>
              <a:latin typeface="Helvetica" charset="0"/>
            </a:endParaRPr>
          </a:p>
        </p:txBody>
      </p:sp>
    </p:spTree>
    <p:extLst>
      <p:ext uri="{BB962C8B-B14F-4D97-AF65-F5344CB8AC3E}">
        <p14:creationId xmlns:p14="http://schemas.microsoft.com/office/powerpoint/2010/main" val="126452195"/>
      </p:ext>
    </p:extLst>
  </p:cSld>
  <p:clrMapOvr>
    <a:masterClrMapping/>
  </p:clrMapOvr>
  <p:transition>
    <p:zoom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800" dirty="0" smtClean="0">
                <a:solidFill>
                  <a:srgbClr val="FF0000"/>
                </a:solidFill>
              </a:rPr>
              <a:t>Antiretroviral Agents</a:t>
            </a:r>
          </a:p>
        </p:txBody>
      </p:sp>
      <p:sp>
        <p:nvSpPr>
          <p:cNvPr id="6147" name="Rectangle 4"/>
          <p:cNvSpPr>
            <a:spLocks noGrp="1" noChangeArrowheads="1"/>
          </p:cNvSpPr>
          <p:nvPr>
            <p:ph sz="half" idx="1"/>
          </p:nvPr>
        </p:nvSpPr>
        <p:spPr>
          <a:xfrm>
            <a:off x="457200" y="1600200"/>
            <a:ext cx="8686800" cy="4525963"/>
          </a:xfrm>
        </p:spPr>
        <p:txBody>
          <a:bodyPr/>
          <a:lstStyle/>
          <a:p>
            <a:pPr eaLnBrk="1" hangingPunct="1"/>
            <a:r>
              <a:rPr lang="en-US" sz="3200" smtClean="0">
                <a:latin typeface="Helvetica" charset="0"/>
              </a:rPr>
              <a:t>NNRTI  </a:t>
            </a:r>
            <a:r>
              <a:rPr lang="en-US" sz="2400" smtClean="0">
                <a:latin typeface="Helvetica" charset="0"/>
              </a:rPr>
              <a:t>Non-Nucleoside Reverse Transcriptase Inhibitor</a:t>
            </a:r>
            <a:r>
              <a:rPr lang="en-US" sz="3200" smtClean="0">
                <a:latin typeface="Helvetica" charset="0"/>
              </a:rPr>
              <a:t>                 </a:t>
            </a:r>
          </a:p>
          <a:p>
            <a:pPr lvl="1" eaLnBrk="1" hangingPunct="1"/>
            <a:endParaRPr lang="en-US" smtClean="0">
              <a:latin typeface="Helvetica" charset="0"/>
            </a:endParaRPr>
          </a:p>
          <a:p>
            <a:pPr lvl="1" eaLnBrk="1" hangingPunct="1"/>
            <a:r>
              <a:rPr lang="en-US" smtClean="0">
                <a:latin typeface="Helvetica" charset="0"/>
              </a:rPr>
              <a:t>Nevirapine (NVP- Viramune)</a:t>
            </a:r>
          </a:p>
          <a:p>
            <a:pPr lvl="1" eaLnBrk="1" hangingPunct="1"/>
            <a:r>
              <a:rPr lang="en-US" smtClean="0">
                <a:latin typeface="Helvetica" charset="0"/>
              </a:rPr>
              <a:t>Delavirdine (DLV)</a:t>
            </a:r>
          </a:p>
          <a:p>
            <a:pPr lvl="1" eaLnBrk="1" hangingPunct="1"/>
            <a:r>
              <a:rPr lang="en-US" smtClean="0">
                <a:latin typeface="Helvetica" charset="0"/>
              </a:rPr>
              <a:t>Efavirenz (EFV- Stocrin, sustiva )</a:t>
            </a:r>
            <a:endParaRPr lang="en-US" sz="2800" smtClean="0">
              <a:latin typeface="Helvetica" charset="0"/>
            </a:endParaRPr>
          </a:p>
          <a:p>
            <a:pPr eaLnBrk="1" hangingPunct="1"/>
            <a:endParaRPr lang="en-US" sz="3200" u="sng" smtClean="0">
              <a:latin typeface="Helvetica" charset="0"/>
            </a:endParaRPr>
          </a:p>
        </p:txBody>
      </p:sp>
      <p:sp>
        <p:nvSpPr>
          <p:cNvPr id="5" name="Slide Number Placeholder 6"/>
          <p:cNvSpPr>
            <a:spLocks noGrp="1"/>
          </p:cNvSpPr>
          <p:nvPr>
            <p:ph type="sldNum" sz="quarter" idx="10"/>
          </p:nvPr>
        </p:nvSpPr>
        <p:spPr/>
        <p:txBody>
          <a:bodyPr/>
          <a:lstStyle/>
          <a:p>
            <a:pPr>
              <a:defRPr/>
            </a:pPr>
            <a:fld id="{FCEEEBB9-7A2C-4313-BAC0-3F5E6523B583}" type="slidenum">
              <a:rPr lang="en-US"/>
              <a:pPr>
                <a:defRPr/>
              </a:pPr>
              <a:t>16</a:t>
            </a:fld>
            <a:endParaRPr lang="en-US"/>
          </a:p>
        </p:txBody>
      </p:sp>
      <p:sp>
        <p:nvSpPr>
          <p:cNvPr id="14341" name="Rectangle 5"/>
          <p:cNvSpPr>
            <a:spLocks noChangeArrowheads="1"/>
          </p:cNvSpPr>
          <p:nvPr/>
        </p:nvSpPr>
        <p:spPr bwMode="auto">
          <a:xfrm>
            <a:off x="5054600" y="838200"/>
            <a:ext cx="3411538" cy="4267200"/>
          </a:xfrm>
          <a:prstGeom prst="rect">
            <a:avLst/>
          </a:prstGeom>
          <a:noFill/>
          <a:ln w="9525">
            <a:noFill/>
            <a:miter lim="800000"/>
            <a:headEnd/>
            <a:tailEnd/>
          </a:ln>
          <a:effectLst/>
        </p:spPr>
        <p:txBody>
          <a:bodyPr/>
          <a:lstStyle/>
          <a:p>
            <a:pPr>
              <a:lnSpc>
                <a:spcPct val="90000"/>
              </a:lnSpc>
              <a:defRPr/>
            </a:pPr>
            <a:endParaRPr lang="en-GB" sz="2000" b="1">
              <a:effectLst>
                <a:outerShdw blurRad="38100" dist="38100" dir="2700000" algn="tl">
                  <a:srgbClr val="C0C0C0"/>
                </a:outerShdw>
              </a:effectLst>
              <a:latin typeface="Helvetica" charset="0"/>
            </a:endParaRPr>
          </a:p>
        </p:txBody>
      </p:sp>
    </p:spTree>
    <p:extLst>
      <p:ext uri="{BB962C8B-B14F-4D97-AF65-F5344CB8AC3E}">
        <p14:creationId xmlns:p14="http://schemas.microsoft.com/office/powerpoint/2010/main" val="3723471041"/>
      </p:ext>
    </p:extLst>
  </p:cSld>
  <p:clrMapOvr>
    <a:masterClrMapping/>
  </p:clrMapOvr>
  <p:transition>
    <p:zoom dir="in"/>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76200"/>
            <a:ext cx="7772400" cy="914400"/>
          </a:xfrm>
        </p:spPr>
        <p:txBody>
          <a:bodyPr/>
          <a:lstStyle/>
          <a:p>
            <a:pPr eaLnBrk="1" hangingPunct="1"/>
            <a:r>
              <a:rPr lang="en-US" dirty="0" smtClean="0">
                <a:solidFill>
                  <a:srgbClr val="FF0000"/>
                </a:solidFill>
              </a:rPr>
              <a:t>Antiretroviral Agents </a:t>
            </a:r>
          </a:p>
        </p:txBody>
      </p:sp>
      <p:sp>
        <p:nvSpPr>
          <p:cNvPr id="7171" name="Rectangle 3"/>
          <p:cNvSpPr>
            <a:spLocks noGrp="1" noChangeArrowheads="1"/>
          </p:cNvSpPr>
          <p:nvPr>
            <p:ph sz="half" idx="1"/>
          </p:nvPr>
        </p:nvSpPr>
        <p:spPr>
          <a:xfrm>
            <a:off x="236538" y="1600200"/>
            <a:ext cx="4538662" cy="4525963"/>
          </a:xfrm>
        </p:spPr>
        <p:txBody>
          <a:bodyPr/>
          <a:lstStyle/>
          <a:p>
            <a:pPr eaLnBrk="1" hangingPunct="1">
              <a:lnSpc>
                <a:spcPct val="90000"/>
              </a:lnSpc>
            </a:pPr>
            <a:r>
              <a:rPr lang="en-US" sz="3200" u="sng" dirty="0" smtClean="0">
                <a:solidFill>
                  <a:srgbClr val="FF0000"/>
                </a:solidFill>
                <a:latin typeface="Helvetica" charset="0"/>
              </a:rPr>
              <a:t>Protease Inhibitors</a:t>
            </a:r>
            <a:r>
              <a:rPr lang="en-US" sz="3200" dirty="0" smtClean="0">
                <a:latin typeface="Helvetica" charset="0"/>
              </a:rPr>
              <a:t>  </a:t>
            </a:r>
            <a:r>
              <a:rPr lang="en-US" sz="3600" dirty="0" smtClean="0">
                <a:latin typeface="Helvetica" charset="0"/>
              </a:rPr>
              <a:t>                          </a:t>
            </a:r>
            <a:r>
              <a:rPr lang="en-US" sz="2400" dirty="0" smtClean="0">
                <a:latin typeface="Helvetica" charset="0"/>
              </a:rPr>
              <a:t>Protease Inhibitors</a:t>
            </a:r>
          </a:p>
          <a:p>
            <a:pPr lvl="1" eaLnBrk="1" hangingPunct="1">
              <a:lnSpc>
                <a:spcPct val="90000"/>
              </a:lnSpc>
            </a:pPr>
            <a:r>
              <a:rPr lang="en-US" dirty="0" err="1" smtClean="0">
                <a:latin typeface="Helvetica" charset="0"/>
              </a:rPr>
              <a:t>Saquinavir</a:t>
            </a:r>
            <a:r>
              <a:rPr lang="en-US" dirty="0" smtClean="0">
                <a:latin typeface="Helvetica" charset="0"/>
              </a:rPr>
              <a:t> (SQV)</a:t>
            </a:r>
          </a:p>
          <a:p>
            <a:pPr lvl="1" eaLnBrk="1" hangingPunct="1">
              <a:lnSpc>
                <a:spcPct val="90000"/>
              </a:lnSpc>
            </a:pPr>
            <a:r>
              <a:rPr lang="en-US" dirty="0" smtClean="0">
                <a:latin typeface="Helvetica" charset="0"/>
              </a:rPr>
              <a:t>Ritonavir (RTV)</a:t>
            </a:r>
          </a:p>
          <a:p>
            <a:pPr lvl="1" eaLnBrk="1" hangingPunct="1">
              <a:lnSpc>
                <a:spcPct val="90000"/>
              </a:lnSpc>
            </a:pPr>
            <a:r>
              <a:rPr lang="en-US" dirty="0" err="1" smtClean="0">
                <a:latin typeface="Helvetica" charset="0"/>
              </a:rPr>
              <a:t>Indinavir</a:t>
            </a:r>
            <a:r>
              <a:rPr lang="en-US" dirty="0" smtClean="0">
                <a:latin typeface="Helvetica" charset="0"/>
              </a:rPr>
              <a:t> (IDV)</a:t>
            </a:r>
          </a:p>
          <a:p>
            <a:pPr lvl="1" eaLnBrk="1" hangingPunct="1">
              <a:lnSpc>
                <a:spcPct val="90000"/>
              </a:lnSpc>
            </a:pPr>
            <a:r>
              <a:rPr lang="en-US" dirty="0" err="1" smtClean="0">
                <a:latin typeface="Helvetica" charset="0"/>
              </a:rPr>
              <a:t>Nelfinavir</a:t>
            </a:r>
            <a:r>
              <a:rPr lang="en-US" dirty="0" smtClean="0">
                <a:latin typeface="Helvetica" charset="0"/>
              </a:rPr>
              <a:t> (NFV)</a:t>
            </a:r>
          </a:p>
          <a:p>
            <a:pPr lvl="1" eaLnBrk="1" hangingPunct="1">
              <a:lnSpc>
                <a:spcPct val="90000"/>
              </a:lnSpc>
            </a:pPr>
            <a:r>
              <a:rPr lang="en-US" dirty="0" err="1" smtClean="0">
                <a:latin typeface="Helvetica" charset="0"/>
              </a:rPr>
              <a:t>Amprenavir</a:t>
            </a:r>
            <a:r>
              <a:rPr lang="en-US" dirty="0" smtClean="0">
                <a:latin typeface="Helvetica" charset="0"/>
              </a:rPr>
              <a:t> (APV)</a:t>
            </a:r>
          </a:p>
          <a:p>
            <a:pPr lvl="1" eaLnBrk="1" hangingPunct="1">
              <a:lnSpc>
                <a:spcPct val="90000"/>
              </a:lnSpc>
            </a:pPr>
            <a:r>
              <a:rPr lang="en-US" dirty="0" err="1" smtClean="0">
                <a:latin typeface="Helvetica" charset="0"/>
              </a:rPr>
              <a:t>Lopinavir</a:t>
            </a:r>
            <a:r>
              <a:rPr lang="en-US" dirty="0" smtClean="0">
                <a:latin typeface="Helvetica" charset="0"/>
              </a:rPr>
              <a:t>/ ritonavir (LPV/r </a:t>
            </a:r>
            <a:r>
              <a:rPr lang="en-US" dirty="0" err="1" smtClean="0">
                <a:latin typeface="Helvetica" charset="0"/>
              </a:rPr>
              <a:t>Kaletra</a:t>
            </a:r>
            <a:r>
              <a:rPr lang="en-US" dirty="0" smtClean="0">
                <a:latin typeface="Helvetica" charset="0"/>
              </a:rPr>
              <a:t>, </a:t>
            </a:r>
            <a:r>
              <a:rPr lang="en-US" dirty="0" err="1" smtClean="0">
                <a:latin typeface="Helvetica" charset="0"/>
              </a:rPr>
              <a:t>Aluvia</a:t>
            </a:r>
            <a:r>
              <a:rPr lang="en-US" dirty="0" smtClean="0">
                <a:latin typeface="Helvetica" charset="0"/>
              </a:rPr>
              <a:t>)</a:t>
            </a:r>
          </a:p>
          <a:p>
            <a:pPr lvl="1" eaLnBrk="1" hangingPunct="1">
              <a:lnSpc>
                <a:spcPct val="90000"/>
              </a:lnSpc>
            </a:pPr>
            <a:r>
              <a:rPr lang="en-US" dirty="0" err="1" smtClean="0">
                <a:latin typeface="Helvetica" charset="0"/>
              </a:rPr>
              <a:t>Atazanavir</a:t>
            </a:r>
            <a:r>
              <a:rPr lang="en-US" dirty="0" smtClean="0">
                <a:latin typeface="Helvetica" charset="0"/>
              </a:rPr>
              <a:t> (ATZ)</a:t>
            </a:r>
          </a:p>
          <a:p>
            <a:pPr lvl="1" eaLnBrk="1" hangingPunct="1">
              <a:lnSpc>
                <a:spcPct val="90000"/>
              </a:lnSpc>
            </a:pPr>
            <a:r>
              <a:rPr lang="en-US" dirty="0" err="1" smtClean="0">
                <a:latin typeface="Helvetica" charset="0"/>
              </a:rPr>
              <a:t>Darunavir</a:t>
            </a:r>
            <a:r>
              <a:rPr lang="en-US" dirty="0" smtClean="0">
                <a:latin typeface="Helvetica" charset="0"/>
              </a:rPr>
              <a:t>(DRV)</a:t>
            </a:r>
          </a:p>
          <a:p>
            <a:pPr eaLnBrk="1" hangingPunct="1">
              <a:lnSpc>
                <a:spcPct val="90000"/>
              </a:lnSpc>
            </a:pPr>
            <a:endParaRPr lang="en-US" dirty="0" smtClean="0">
              <a:latin typeface="Helvetica" charset="0"/>
            </a:endParaRPr>
          </a:p>
        </p:txBody>
      </p:sp>
      <p:sp>
        <p:nvSpPr>
          <p:cNvPr id="7172" name="Rectangle 4"/>
          <p:cNvSpPr>
            <a:spLocks noGrp="1" noChangeArrowheads="1"/>
          </p:cNvSpPr>
          <p:nvPr>
            <p:ph sz="half" idx="2"/>
          </p:nvPr>
        </p:nvSpPr>
        <p:spPr>
          <a:xfrm>
            <a:off x="4572000" y="1600200"/>
            <a:ext cx="3775075" cy="4525963"/>
          </a:xfrm>
        </p:spPr>
        <p:txBody>
          <a:bodyPr/>
          <a:lstStyle/>
          <a:p>
            <a:pPr eaLnBrk="1" hangingPunct="1">
              <a:lnSpc>
                <a:spcPct val="90000"/>
              </a:lnSpc>
            </a:pPr>
            <a:r>
              <a:rPr lang="en-US" sz="3200" dirty="0" smtClean="0">
                <a:solidFill>
                  <a:srgbClr val="FF0000"/>
                </a:solidFill>
                <a:latin typeface="Helvetica" charset="0"/>
              </a:rPr>
              <a:t>Fusion inhibitors</a:t>
            </a:r>
          </a:p>
          <a:p>
            <a:pPr lvl="1" eaLnBrk="1" hangingPunct="1">
              <a:lnSpc>
                <a:spcPct val="90000"/>
              </a:lnSpc>
            </a:pPr>
            <a:r>
              <a:rPr lang="en-US" dirty="0" err="1" smtClean="0">
                <a:latin typeface="Helvetica" charset="0"/>
              </a:rPr>
              <a:t>Enfuvirtide</a:t>
            </a:r>
            <a:r>
              <a:rPr lang="en-US" dirty="0" smtClean="0">
                <a:latin typeface="Helvetica" charset="0"/>
              </a:rPr>
              <a:t> (T-20)</a:t>
            </a:r>
          </a:p>
          <a:p>
            <a:pPr lvl="1" eaLnBrk="1" hangingPunct="1">
              <a:lnSpc>
                <a:spcPct val="90000"/>
              </a:lnSpc>
              <a:buFontTx/>
              <a:buNone/>
            </a:pPr>
            <a:endParaRPr lang="en-US" dirty="0" smtClean="0">
              <a:latin typeface="Helvetica" charset="0"/>
            </a:endParaRPr>
          </a:p>
          <a:p>
            <a:pPr lvl="1" eaLnBrk="1" hangingPunct="1">
              <a:lnSpc>
                <a:spcPct val="90000"/>
              </a:lnSpc>
              <a:buFontTx/>
              <a:buNone/>
            </a:pPr>
            <a:r>
              <a:rPr lang="en-US" sz="3200" dirty="0" smtClean="0">
                <a:solidFill>
                  <a:srgbClr val="FF0000"/>
                </a:solidFill>
                <a:latin typeface="Helvetica" charset="0"/>
              </a:rPr>
              <a:t>Entry inhibitors</a:t>
            </a:r>
          </a:p>
          <a:p>
            <a:pPr lvl="1" eaLnBrk="1" hangingPunct="1">
              <a:lnSpc>
                <a:spcPct val="90000"/>
              </a:lnSpc>
              <a:buFontTx/>
              <a:buNone/>
            </a:pPr>
            <a:r>
              <a:rPr lang="en-US" dirty="0" smtClean="0">
                <a:latin typeface="Helvetica" charset="0"/>
              </a:rPr>
              <a:t>-</a:t>
            </a:r>
            <a:r>
              <a:rPr lang="en-US" dirty="0" err="1" smtClean="0">
                <a:latin typeface="Helvetica" charset="0"/>
              </a:rPr>
              <a:t>Maraviroc</a:t>
            </a:r>
            <a:endParaRPr lang="en-US" dirty="0" smtClean="0">
              <a:latin typeface="Helvetica" charset="0"/>
            </a:endParaRPr>
          </a:p>
          <a:p>
            <a:pPr lvl="1" eaLnBrk="1" hangingPunct="1">
              <a:lnSpc>
                <a:spcPct val="90000"/>
              </a:lnSpc>
              <a:buFontTx/>
              <a:buNone/>
            </a:pPr>
            <a:r>
              <a:rPr lang="en-US" dirty="0" err="1" smtClean="0">
                <a:latin typeface="Helvetica" charset="0"/>
              </a:rPr>
              <a:t>Vicroviroc</a:t>
            </a:r>
            <a:endParaRPr lang="en-US" dirty="0" smtClean="0">
              <a:latin typeface="Helvetica" charset="0"/>
            </a:endParaRPr>
          </a:p>
          <a:p>
            <a:pPr eaLnBrk="1" hangingPunct="1">
              <a:lnSpc>
                <a:spcPct val="90000"/>
              </a:lnSpc>
              <a:buFontTx/>
              <a:buNone/>
            </a:pPr>
            <a:r>
              <a:rPr lang="en-US" dirty="0" err="1" smtClean="0">
                <a:solidFill>
                  <a:srgbClr val="FF0000"/>
                </a:solidFill>
                <a:latin typeface="Helvetica" charset="0"/>
              </a:rPr>
              <a:t>Integrase</a:t>
            </a:r>
            <a:r>
              <a:rPr lang="en-US" dirty="0" smtClean="0">
                <a:solidFill>
                  <a:srgbClr val="FF0000"/>
                </a:solidFill>
                <a:latin typeface="Helvetica" charset="0"/>
              </a:rPr>
              <a:t> inhibitors</a:t>
            </a:r>
          </a:p>
          <a:p>
            <a:pPr lvl="1" eaLnBrk="1" hangingPunct="1">
              <a:lnSpc>
                <a:spcPct val="90000"/>
              </a:lnSpc>
              <a:buFontTx/>
              <a:buNone/>
            </a:pPr>
            <a:r>
              <a:rPr lang="en-US" dirty="0" err="1" smtClean="0">
                <a:latin typeface="Helvetica" charset="0"/>
              </a:rPr>
              <a:t>Raltegravir</a:t>
            </a:r>
            <a:endParaRPr lang="en-US" dirty="0" smtClean="0">
              <a:latin typeface="Helvetica" charset="0"/>
            </a:endParaRPr>
          </a:p>
          <a:p>
            <a:pPr lvl="1" eaLnBrk="1" hangingPunct="1">
              <a:lnSpc>
                <a:spcPct val="90000"/>
              </a:lnSpc>
              <a:buFontTx/>
              <a:buNone/>
            </a:pPr>
            <a:r>
              <a:rPr lang="en-US" dirty="0" err="1" smtClean="0">
                <a:latin typeface="Helvetica" charset="0"/>
              </a:rPr>
              <a:t>Dalutegravir</a:t>
            </a:r>
            <a:endParaRPr lang="en-US" dirty="0" smtClean="0">
              <a:latin typeface="Helvetica" charset="0"/>
            </a:endParaRPr>
          </a:p>
          <a:p>
            <a:pPr lvl="1" eaLnBrk="1" hangingPunct="1">
              <a:lnSpc>
                <a:spcPct val="90000"/>
              </a:lnSpc>
            </a:pPr>
            <a:endParaRPr lang="en-US" dirty="0" smtClean="0">
              <a:latin typeface="Helvetica" charset="0"/>
            </a:endParaRPr>
          </a:p>
          <a:p>
            <a:pPr eaLnBrk="1" hangingPunct="1">
              <a:lnSpc>
                <a:spcPct val="90000"/>
              </a:lnSpc>
            </a:pPr>
            <a:endParaRPr lang="en-US" sz="4000" dirty="0" smtClean="0"/>
          </a:p>
          <a:p>
            <a:pPr eaLnBrk="1" hangingPunct="1">
              <a:lnSpc>
                <a:spcPct val="90000"/>
              </a:lnSpc>
              <a:buFontTx/>
              <a:buNone/>
            </a:pPr>
            <a:endParaRPr lang="en-US" sz="4400" dirty="0" smtClean="0"/>
          </a:p>
        </p:txBody>
      </p:sp>
      <p:sp>
        <p:nvSpPr>
          <p:cNvPr id="5" name="Slide Number Placeholder 6"/>
          <p:cNvSpPr>
            <a:spLocks noGrp="1"/>
          </p:cNvSpPr>
          <p:nvPr>
            <p:ph type="sldNum" sz="quarter" idx="10"/>
          </p:nvPr>
        </p:nvSpPr>
        <p:spPr/>
        <p:txBody>
          <a:bodyPr/>
          <a:lstStyle/>
          <a:p>
            <a:pPr>
              <a:defRPr/>
            </a:pPr>
            <a:fld id="{08B76DF9-C2D9-4A88-B5A2-8D06F347FDD6}" type="slidenum">
              <a:rPr lang="en-US"/>
              <a:pPr>
                <a:defRPr/>
              </a:pPr>
              <a:t>17</a:t>
            </a:fld>
            <a:endParaRPr lang="en-US" dirty="0"/>
          </a:p>
        </p:txBody>
      </p:sp>
    </p:spTree>
    <p:extLst>
      <p:ext uri="{BB962C8B-B14F-4D97-AF65-F5344CB8AC3E}">
        <p14:creationId xmlns:p14="http://schemas.microsoft.com/office/powerpoint/2010/main" val="179802086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rtlCol="0">
            <a:normAutofit/>
          </a:bodyPr>
          <a:lstStyle/>
          <a:p>
            <a:pPr eaLnBrk="1" fontAlgn="auto" hangingPunct="1">
              <a:spcAft>
                <a:spcPts val="0"/>
              </a:spcAft>
              <a:defRPr/>
            </a:pPr>
            <a:r>
              <a:rPr lang="en-US" sz="2800" dirty="0" smtClean="0">
                <a:solidFill>
                  <a:srgbClr val="FF0000"/>
                </a:solidFill>
              </a:rPr>
              <a:t>Some ARVs as Fixed drug combinations (FDCs)</a:t>
            </a:r>
          </a:p>
        </p:txBody>
      </p:sp>
      <p:sp>
        <p:nvSpPr>
          <p:cNvPr id="8195" name="Rectangle 3"/>
          <p:cNvSpPr>
            <a:spLocks noGrp="1" noChangeArrowheads="1"/>
          </p:cNvSpPr>
          <p:nvPr>
            <p:ph idx="1"/>
          </p:nvPr>
        </p:nvSpPr>
        <p:spPr>
          <a:xfrm>
            <a:off x="457200" y="1600200"/>
            <a:ext cx="8229600" cy="4876800"/>
          </a:xfrm>
        </p:spPr>
        <p:txBody>
          <a:bodyPr/>
          <a:lstStyle/>
          <a:p>
            <a:pPr eaLnBrk="1" hangingPunct="1"/>
            <a:r>
              <a:rPr lang="en-US" dirty="0" smtClean="0"/>
              <a:t>AZT + 3TC</a:t>
            </a:r>
          </a:p>
          <a:p>
            <a:pPr eaLnBrk="1" hangingPunct="1"/>
            <a:r>
              <a:rPr lang="en-US" dirty="0" smtClean="0"/>
              <a:t>TDF+3TC</a:t>
            </a:r>
          </a:p>
          <a:p>
            <a:pPr eaLnBrk="1" hangingPunct="1"/>
            <a:r>
              <a:rPr lang="en-US" dirty="0" smtClean="0"/>
              <a:t>AZT + 3TC + NVP</a:t>
            </a:r>
          </a:p>
          <a:p>
            <a:pPr eaLnBrk="1" hangingPunct="1"/>
            <a:r>
              <a:rPr lang="en-US" dirty="0" smtClean="0"/>
              <a:t>TDF+ 3TC + EFV</a:t>
            </a:r>
          </a:p>
          <a:p>
            <a:pPr eaLnBrk="1" hangingPunct="1"/>
            <a:r>
              <a:rPr lang="en-US" dirty="0" smtClean="0"/>
              <a:t>TDF + FTC + EFV</a:t>
            </a:r>
          </a:p>
          <a:p>
            <a:pPr eaLnBrk="1" hangingPunct="1"/>
            <a:r>
              <a:rPr lang="en-US" dirty="0" smtClean="0"/>
              <a:t>TDF + FTC</a:t>
            </a:r>
          </a:p>
          <a:p>
            <a:pPr eaLnBrk="1" hangingPunct="1"/>
            <a:r>
              <a:rPr lang="en-US" dirty="0" smtClean="0"/>
              <a:t>ABC + 3TC</a:t>
            </a:r>
          </a:p>
          <a:p>
            <a:pPr eaLnBrk="1" hangingPunct="1"/>
            <a:r>
              <a:rPr lang="en-US" dirty="0" smtClean="0"/>
              <a:t>TDF + 3TC + DTG</a:t>
            </a:r>
          </a:p>
        </p:txBody>
      </p:sp>
      <p:sp>
        <p:nvSpPr>
          <p:cNvPr id="4" name="Slide Number Placeholder 5"/>
          <p:cNvSpPr>
            <a:spLocks noGrp="1"/>
          </p:cNvSpPr>
          <p:nvPr>
            <p:ph type="sldNum" sz="quarter" idx="10"/>
          </p:nvPr>
        </p:nvSpPr>
        <p:spPr/>
        <p:txBody>
          <a:bodyPr/>
          <a:lstStyle/>
          <a:p>
            <a:pPr>
              <a:defRPr/>
            </a:pPr>
            <a:fld id="{7C9A3F21-8690-4B98-81E2-FD43A274EF8C}" type="slidenum">
              <a:rPr lang="en-US"/>
              <a:pPr>
                <a:defRPr/>
              </a:pPr>
              <a:t>18</a:t>
            </a:fld>
            <a:endParaRPr lang="en-US"/>
          </a:p>
        </p:txBody>
      </p:sp>
    </p:spTree>
    <p:extLst>
      <p:ext uri="{BB962C8B-B14F-4D97-AF65-F5344CB8AC3E}">
        <p14:creationId xmlns:p14="http://schemas.microsoft.com/office/powerpoint/2010/main" val="4141321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457200" y="1295400"/>
            <a:ext cx="8229600" cy="5334000"/>
          </a:xfrm>
        </p:spPr>
        <p:txBody>
          <a:bodyPr/>
          <a:lstStyle/>
          <a:p>
            <a:pPr marL="457200" indent="-457200" eaLnBrk="1" hangingPunct="1">
              <a:lnSpc>
                <a:spcPct val="90000"/>
              </a:lnSpc>
              <a:buFontTx/>
              <a:buAutoNum type="arabicPeriod"/>
            </a:pPr>
            <a:r>
              <a:rPr lang="en-US" sz="2400" b="1" dirty="0" smtClean="0"/>
              <a:t> </a:t>
            </a:r>
            <a:r>
              <a:rPr lang="en-US" sz="2000" dirty="0" smtClean="0"/>
              <a:t>Develop a treatment partnership with your patient.</a:t>
            </a:r>
          </a:p>
          <a:p>
            <a:pPr marL="457200" indent="-457200" eaLnBrk="1" hangingPunct="1">
              <a:lnSpc>
                <a:spcPct val="90000"/>
              </a:lnSpc>
              <a:buFontTx/>
              <a:buAutoNum type="arabicPeriod"/>
            </a:pPr>
            <a:r>
              <a:rPr lang="en-US" sz="2000" b="1" dirty="0" smtClean="0"/>
              <a:t> </a:t>
            </a:r>
            <a:r>
              <a:rPr lang="en-US" sz="2000" dirty="0" smtClean="0"/>
              <a:t>Focus on your patient’s concerns and priorities.</a:t>
            </a:r>
          </a:p>
          <a:p>
            <a:pPr marL="457200" indent="-457200" eaLnBrk="1" hangingPunct="1">
              <a:lnSpc>
                <a:spcPct val="90000"/>
              </a:lnSpc>
              <a:buFontTx/>
              <a:buAutoNum type="arabicPeriod"/>
            </a:pPr>
            <a:r>
              <a:rPr lang="en-US" sz="2000" b="1" dirty="0" smtClean="0"/>
              <a:t> </a:t>
            </a:r>
            <a:r>
              <a:rPr lang="en-US" sz="2000" dirty="0" smtClean="0"/>
              <a:t>Use the 5 </a:t>
            </a:r>
            <a:r>
              <a:rPr lang="en-US" sz="2000" dirty="0" err="1" smtClean="0"/>
              <a:t>A’s:</a:t>
            </a:r>
            <a:r>
              <a:rPr lang="en-US" sz="2000" b="1" dirty="0" err="1" smtClean="0"/>
              <a:t>A</a:t>
            </a:r>
            <a:r>
              <a:rPr lang="en-US" sz="2000" dirty="0" err="1" smtClean="0"/>
              <a:t>ssess</a:t>
            </a:r>
            <a:r>
              <a:rPr lang="en-US" sz="2000" dirty="0" smtClean="0"/>
              <a:t>, </a:t>
            </a:r>
            <a:r>
              <a:rPr lang="en-US" sz="2000" b="1" dirty="0" smtClean="0"/>
              <a:t>A</a:t>
            </a:r>
            <a:r>
              <a:rPr lang="en-US" sz="2000" dirty="0" smtClean="0"/>
              <a:t>dvise, </a:t>
            </a:r>
            <a:r>
              <a:rPr lang="en-US" sz="2000" b="1" dirty="0" smtClean="0"/>
              <a:t>A</a:t>
            </a:r>
            <a:r>
              <a:rPr lang="en-US" sz="2000" dirty="0" smtClean="0"/>
              <a:t>gree, </a:t>
            </a:r>
            <a:r>
              <a:rPr lang="en-US" sz="2000" b="1" dirty="0" smtClean="0"/>
              <a:t>A</a:t>
            </a:r>
            <a:r>
              <a:rPr lang="en-US" sz="2000" dirty="0" smtClean="0"/>
              <a:t>ssist, </a:t>
            </a:r>
            <a:r>
              <a:rPr lang="en-US" sz="2000" b="1" dirty="0" smtClean="0"/>
              <a:t>A</a:t>
            </a:r>
            <a:r>
              <a:rPr lang="en-US" sz="2000" dirty="0" smtClean="0"/>
              <a:t>rrange.</a:t>
            </a:r>
          </a:p>
          <a:p>
            <a:pPr marL="457200" indent="-457200" eaLnBrk="1" hangingPunct="1">
              <a:lnSpc>
                <a:spcPct val="90000"/>
              </a:lnSpc>
              <a:buFontTx/>
              <a:buAutoNum type="arabicPeriod"/>
            </a:pPr>
            <a:r>
              <a:rPr lang="en-US" sz="2000" b="1" dirty="0" smtClean="0"/>
              <a:t> </a:t>
            </a:r>
            <a:r>
              <a:rPr lang="en-US" sz="2000" dirty="0" smtClean="0"/>
              <a:t>Educate patient on disease and support patient self-management.</a:t>
            </a:r>
          </a:p>
          <a:p>
            <a:pPr marL="457200" indent="-457200" eaLnBrk="1" hangingPunct="1">
              <a:lnSpc>
                <a:spcPct val="90000"/>
              </a:lnSpc>
              <a:buFontTx/>
              <a:buAutoNum type="arabicPeriod"/>
            </a:pPr>
            <a:r>
              <a:rPr lang="en-US" sz="2000" b="1" dirty="0" smtClean="0"/>
              <a:t>Or</a:t>
            </a:r>
            <a:r>
              <a:rPr lang="en-US" sz="2000" dirty="0" smtClean="0"/>
              <a:t>ganize proactive follow-up.</a:t>
            </a:r>
          </a:p>
          <a:p>
            <a:pPr marL="457200" indent="-457200" eaLnBrk="1" hangingPunct="1">
              <a:lnSpc>
                <a:spcPct val="90000"/>
              </a:lnSpc>
              <a:buFontTx/>
              <a:buAutoNum type="arabicPeriod"/>
            </a:pPr>
            <a:r>
              <a:rPr lang="en-US" sz="2000" b="1" dirty="0" smtClean="0"/>
              <a:t> </a:t>
            </a:r>
            <a:r>
              <a:rPr lang="en-US" sz="2000" dirty="0" smtClean="0"/>
              <a:t>Involve peer educators and support staff in your health facility.</a:t>
            </a:r>
          </a:p>
          <a:p>
            <a:pPr marL="457200" indent="-457200" eaLnBrk="1" hangingPunct="1">
              <a:lnSpc>
                <a:spcPct val="90000"/>
              </a:lnSpc>
              <a:buFontTx/>
              <a:buAutoNum type="arabicPeriod"/>
            </a:pPr>
            <a:r>
              <a:rPr lang="en-US" sz="2000" dirty="0" smtClean="0"/>
              <a:t>Link the patient to community-based resources and support.</a:t>
            </a:r>
          </a:p>
          <a:p>
            <a:pPr marL="457200" indent="-457200" eaLnBrk="1" hangingPunct="1">
              <a:lnSpc>
                <a:spcPct val="90000"/>
              </a:lnSpc>
              <a:buFontTx/>
              <a:buAutoNum type="arabicPeriod"/>
            </a:pPr>
            <a:r>
              <a:rPr lang="en-US" sz="2000" dirty="0" smtClean="0"/>
              <a:t>Use written information—registers, Treatment Plan, treatment cards and written information for patients—to document, monitor, and remind.</a:t>
            </a:r>
          </a:p>
          <a:p>
            <a:pPr marL="457200" indent="-457200" eaLnBrk="1" hangingPunct="1">
              <a:lnSpc>
                <a:spcPct val="90000"/>
              </a:lnSpc>
              <a:buFontTx/>
              <a:buAutoNum type="arabicPeriod"/>
            </a:pPr>
            <a:r>
              <a:rPr lang="en-US" sz="2000" dirty="0" smtClean="0"/>
              <a:t>Work as a clinical team.</a:t>
            </a:r>
          </a:p>
          <a:p>
            <a:pPr marL="457200" indent="-457200" eaLnBrk="1" hangingPunct="1">
              <a:lnSpc>
                <a:spcPct val="90000"/>
              </a:lnSpc>
              <a:buFontTx/>
              <a:buAutoNum type="arabicPeriod"/>
            </a:pPr>
            <a:r>
              <a:rPr lang="en-US" sz="2000" dirty="0" smtClean="0"/>
              <a:t>Assure continuity of care.</a:t>
            </a:r>
          </a:p>
          <a:p>
            <a:pPr marL="457200" indent="-457200" eaLnBrk="1" hangingPunct="1">
              <a:lnSpc>
                <a:spcPct val="90000"/>
              </a:lnSpc>
              <a:buFontTx/>
              <a:buNone/>
            </a:pPr>
            <a:endParaRPr lang="en-US" sz="2000" dirty="0" smtClean="0"/>
          </a:p>
        </p:txBody>
      </p:sp>
      <p:sp>
        <p:nvSpPr>
          <p:cNvPr id="3"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279E4E65-9C25-4CBF-B6E0-58D899075EBC}" type="slidenum">
              <a:rPr lang="en-US"/>
              <a:pPr>
                <a:defRPr/>
              </a:pPr>
              <a:t>19</a:t>
            </a:fld>
            <a:endParaRPr lang="en-US" dirty="0"/>
          </a:p>
        </p:txBody>
      </p:sp>
      <p:sp>
        <p:nvSpPr>
          <p:cNvPr id="7172" name="TextBox 3"/>
          <p:cNvSpPr txBox="1">
            <a:spLocks noChangeArrowheads="1"/>
          </p:cNvSpPr>
          <p:nvPr/>
        </p:nvSpPr>
        <p:spPr bwMode="auto">
          <a:xfrm>
            <a:off x="762000" y="381000"/>
            <a:ext cx="7620000" cy="584200"/>
          </a:xfrm>
          <a:prstGeom prst="rect">
            <a:avLst/>
          </a:prstGeom>
          <a:noFill/>
          <a:ln w="9525">
            <a:noFill/>
            <a:miter lim="800000"/>
            <a:headEnd/>
            <a:tailEnd/>
          </a:ln>
        </p:spPr>
        <p:txBody>
          <a:bodyPr>
            <a:spAutoFit/>
          </a:bodyPr>
          <a:lstStyle/>
          <a:p>
            <a:pPr algn="ctr"/>
            <a:r>
              <a:rPr lang="en-US" sz="3200" b="1" dirty="0">
                <a:solidFill>
                  <a:srgbClr val="FF0000"/>
                </a:solidFill>
              </a:rPr>
              <a:t>Considerations while initiating ART</a:t>
            </a:r>
          </a:p>
        </p:txBody>
      </p:sp>
    </p:spTree>
    <p:extLst>
      <p:ext uri="{BB962C8B-B14F-4D97-AF65-F5344CB8AC3E}">
        <p14:creationId xmlns:p14="http://schemas.microsoft.com/office/powerpoint/2010/main" val="190866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14313"/>
            <a:ext cx="8943975" cy="1462087"/>
          </a:xfrm>
        </p:spPr>
        <p:txBody>
          <a:bodyPr/>
          <a:lstStyle/>
          <a:p>
            <a:pPr eaLnBrk="1" hangingPunct="1"/>
            <a:r>
              <a:rPr lang="en-US" sz="4000" dirty="0" smtClean="0">
                <a:solidFill>
                  <a:srgbClr val="FF0000"/>
                </a:solidFill>
              </a:rPr>
              <a:t>HIV VIRUS</a:t>
            </a:r>
          </a:p>
        </p:txBody>
      </p:sp>
      <p:sp>
        <p:nvSpPr>
          <p:cNvPr id="8195" name="Rectangle 3"/>
          <p:cNvSpPr>
            <a:spLocks noGrp="1" noChangeArrowheads="1"/>
          </p:cNvSpPr>
          <p:nvPr>
            <p:ph idx="1"/>
          </p:nvPr>
        </p:nvSpPr>
        <p:spPr>
          <a:xfrm>
            <a:off x="395288" y="2017713"/>
            <a:ext cx="8559800" cy="4114800"/>
          </a:xfrm>
        </p:spPr>
        <p:txBody>
          <a:bodyPr/>
          <a:lstStyle/>
          <a:p>
            <a:pPr marL="609600" indent="-609600" eaLnBrk="1" hangingPunct="1">
              <a:buClr>
                <a:schemeClr val="tx1"/>
              </a:buClr>
            </a:pPr>
            <a:r>
              <a:rPr lang="en-US" sz="2800" dirty="0" smtClean="0"/>
              <a:t>A retrovirus from the </a:t>
            </a:r>
            <a:r>
              <a:rPr lang="en-US" sz="2800" dirty="0" err="1" smtClean="0"/>
              <a:t>Lentivirus</a:t>
            </a:r>
            <a:r>
              <a:rPr lang="en-US" sz="2800" dirty="0" smtClean="0"/>
              <a:t> family.</a:t>
            </a:r>
          </a:p>
          <a:p>
            <a:pPr marL="609600" indent="-609600" eaLnBrk="1" hangingPunct="1">
              <a:buClr>
                <a:schemeClr val="tx1"/>
              </a:buClr>
            </a:pPr>
            <a:endParaRPr lang="en-US" sz="2800" dirty="0" smtClean="0"/>
          </a:p>
          <a:p>
            <a:pPr marL="609600" indent="-609600" eaLnBrk="1" hangingPunct="1">
              <a:buClr>
                <a:schemeClr val="tx1"/>
              </a:buClr>
            </a:pPr>
            <a:r>
              <a:rPr lang="en-US" sz="2800" dirty="0" smtClean="0"/>
              <a:t>Genetic material consists of a single-stranded ribonucleic acid (RNA)</a:t>
            </a:r>
          </a:p>
          <a:p>
            <a:pPr marL="609600" indent="-609600" eaLnBrk="1" hangingPunct="1">
              <a:buClr>
                <a:schemeClr val="tx1"/>
              </a:buClr>
            </a:pPr>
            <a:endParaRPr lang="en-US" sz="2800" dirty="0" smtClean="0"/>
          </a:p>
          <a:p>
            <a:pPr marL="609600" indent="-609600" eaLnBrk="1" hangingPunct="1">
              <a:buClr>
                <a:schemeClr val="tx1"/>
              </a:buClr>
            </a:pPr>
            <a:r>
              <a:rPr lang="en-US" sz="2800" dirty="0" smtClean="0"/>
              <a:t>Viral particle is spherical in shape with a diameter of 80-100 nanometers (nm).</a:t>
            </a:r>
          </a:p>
        </p:txBody>
      </p:sp>
    </p:spTree>
    <p:extLst>
      <p:ext uri="{BB962C8B-B14F-4D97-AF65-F5344CB8AC3E}">
        <p14:creationId xmlns:p14="http://schemas.microsoft.com/office/powerpoint/2010/main" val="30503668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228601"/>
            <a:ext cx="7772400" cy="533400"/>
          </a:xfrm>
        </p:spPr>
        <p:txBody>
          <a:bodyPr/>
          <a:lstStyle/>
          <a:p>
            <a:pPr eaLnBrk="1" hangingPunct="1"/>
            <a:r>
              <a:rPr lang="en-US" dirty="0" smtClean="0">
                <a:solidFill>
                  <a:srgbClr val="FF0000"/>
                </a:solidFill>
              </a:rPr>
              <a:t>Principles of ART</a:t>
            </a:r>
          </a:p>
        </p:txBody>
      </p:sp>
      <p:sp>
        <p:nvSpPr>
          <p:cNvPr id="9219" name="Rectangle 3"/>
          <p:cNvSpPr>
            <a:spLocks noGrp="1" noChangeArrowheads="1"/>
          </p:cNvSpPr>
          <p:nvPr>
            <p:ph idx="1"/>
          </p:nvPr>
        </p:nvSpPr>
        <p:spPr>
          <a:xfrm>
            <a:off x="304800" y="838200"/>
            <a:ext cx="8650288" cy="5791200"/>
          </a:xfrm>
        </p:spPr>
        <p:txBody>
          <a:bodyPr/>
          <a:lstStyle/>
          <a:p>
            <a:pPr marL="609600" indent="-609600" eaLnBrk="1" hangingPunct="1">
              <a:lnSpc>
                <a:spcPct val="80000"/>
              </a:lnSpc>
            </a:pPr>
            <a:r>
              <a:rPr lang="en-US" sz="2800" dirty="0" smtClean="0"/>
              <a:t>Antiretroviral treatment is part of the comprehensive care of HIV infection</a:t>
            </a:r>
          </a:p>
          <a:p>
            <a:pPr marL="609600" indent="-609600" eaLnBrk="1" hangingPunct="1">
              <a:lnSpc>
                <a:spcPct val="80000"/>
              </a:lnSpc>
            </a:pPr>
            <a:r>
              <a:rPr lang="en-US" sz="2800" dirty="0" smtClean="0"/>
              <a:t>Treatment should be planned and started in good time</a:t>
            </a:r>
          </a:p>
          <a:p>
            <a:pPr marL="609600" indent="-609600" eaLnBrk="1" hangingPunct="1">
              <a:lnSpc>
                <a:spcPct val="80000"/>
              </a:lnSpc>
            </a:pPr>
            <a:r>
              <a:rPr lang="en-US" sz="2800" dirty="0" smtClean="0"/>
              <a:t>Regular follow up and monitoring is essential  </a:t>
            </a:r>
          </a:p>
          <a:p>
            <a:pPr marL="609600" indent="-609600" eaLnBrk="1" hangingPunct="1">
              <a:lnSpc>
                <a:spcPct val="80000"/>
              </a:lnSpc>
            </a:pPr>
            <a:r>
              <a:rPr lang="en-US" sz="2800" dirty="0" smtClean="0"/>
              <a:t>Treatment should be stopped/changed when necessary</a:t>
            </a:r>
          </a:p>
          <a:p>
            <a:pPr marL="609600" indent="-609600" eaLnBrk="1" hangingPunct="1">
              <a:lnSpc>
                <a:spcPct val="80000"/>
              </a:lnSpc>
            </a:pPr>
            <a:r>
              <a:rPr lang="en-US" sz="2800" dirty="0" smtClean="0"/>
              <a:t>The choice of drugs should take into account</a:t>
            </a:r>
          </a:p>
          <a:p>
            <a:pPr marL="990600" lvl="1" indent="-533400" eaLnBrk="1" hangingPunct="1">
              <a:lnSpc>
                <a:spcPct val="80000"/>
              </a:lnSpc>
            </a:pPr>
            <a:r>
              <a:rPr lang="en-US" sz="2400" dirty="0" smtClean="0"/>
              <a:t>Efficacy</a:t>
            </a:r>
          </a:p>
          <a:p>
            <a:pPr marL="990600" lvl="1" indent="-533400" eaLnBrk="1" hangingPunct="1">
              <a:lnSpc>
                <a:spcPct val="80000"/>
              </a:lnSpc>
            </a:pPr>
            <a:r>
              <a:rPr lang="en-US" sz="2400" dirty="0" smtClean="0"/>
              <a:t>Tolerability</a:t>
            </a:r>
          </a:p>
          <a:p>
            <a:pPr marL="990600" lvl="1" indent="-533400" eaLnBrk="1" hangingPunct="1">
              <a:lnSpc>
                <a:spcPct val="80000"/>
              </a:lnSpc>
            </a:pPr>
            <a:r>
              <a:rPr lang="en-US" sz="2400" dirty="0" smtClean="0"/>
              <a:t>Dose Schedule</a:t>
            </a:r>
          </a:p>
          <a:p>
            <a:pPr marL="990600" lvl="1" indent="-533400" eaLnBrk="1" hangingPunct="1">
              <a:lnSpc>
                <a:spcPct val="80000"/>
              </a:lnSpc>
            </a:pPr>
            <a:r>
              <a:rPr lang="en-US" sz="2400" dirty="0" smtClean="0"/>
              <a:t>Affordability and availability</a:t>
            </a:r>
          </a:p>
          <a:p>
            <a:pPr marL="609600" indent="-609600" eaLnBrk="1" hangingPunct="1">
              <a:lnSpc>
                <a:spcPct val="80000"/>
              </a:lnSpc>
              <a:buFontTx/>
              <a:buNone/>
            </a:pPr>
            <a:endParaRPr lang="en-US" sz="2800" dirty="0" smtClean="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250930A0-825F-4994-A8B3-91EA376791F0}" type="slidenum">
              <a:rPr lang="en-US"/>
              <a:pPr>
                <a:defRPr/>
              </a:pPr>
              <a:t>20</a:t>
            </a:fld>
            <a:endParaRPr lang="en-US" dirty="0"/>
          </a:p>
        </p:txBody>
      </p:sp>
    </p:spTree>
    <p:extLst>
      <p:ext uri="{BB962C8B-B14F-4D97-AF65-F5344CB8AC3E}">
        <p14:creationId xmlns:p14="http://schemas.microsoft.com/office/powerpoint/2010/main" val="16518709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52400"/>
            <a:ext cx="7772400" cy="838200"/>
          </a:xfrm>
        </p:spPr>
        <p:txBody>
          <a:bodyPr/>
          <a:lstStyle/>
          <a:p>
            <a:pPr eaLnBrk="1" hangingPunct="1"/>
            <a:r>
              <a:rPr lang="en-US" dirty="0" smtClean="0">
                <a:solidFill>
                  <a:srgbClr val="FF0000"/>
                </a:solidFill>
              </a:rPr>
              <a:t>Principles of ART cont’d</a:t>
            </a:r>
          </a:p>
        </p:txBody>
      </p:sp>
      <p:sp>
        <p:nvSpPr>
          <p:cNvPr id="10243" name="Rectangle 3"/>
          <p:cNvSpPr>
            <a:spLocks noGrp="1" noChangeArrowheads="1"/>
          </p:cNvSpPr>
          <p:nvPr>
            <p:ph idx="1"/>
          </p:nvPr>
        </p:nvSpPr>
        <p:spPr>
          <a:xfrm>
            <a:off x="304800" y="1143000"/>
            <a:ext cx="8650288" cy="4989513"/>
          </a:xfrm>
        </p:spPr>
        <p:txBody>
          <a:bodyPr/>
          <a:lstStyle/>
          <a:p>
            <a:pPr eaLnBrk="1" hangingPunct="1"/>
            <a:r>
              <a:rPr lang="en-US" dirty="0" smtClean="0"/>
              <a:t>ARV drugs are associated with adverse events and drug-drug interactions</a:t>
            </a:r>
          </a:p>
          <a:p>
            <a:pPr eaLnBrk="1" hangingPunct="1"/>
            <a:r>
              <a:rPr lang="en-US" dirty="0" smtClean="0"/>
              <a:t>Adherence is key to successful treatment </a:t>
            </a:r>
          </a:p>
          <a:p>
            <a:pPr eaLnBrk="1" hangingPunct="1"/>
            <a:r>
              <a:rPr lang="en-US" dirty="0" smtClean="0"/>
              <a:t>Treatment may fail despite patient’s and </a:t>
            </a:r>
            <a:r>
              <a:rPr lang="en-US" dirty="0" err="1" smtClean="0"/>
              <a:t>carer’s</a:t>
            </a:r>
            <a:r>
              <a:rPr lang="en-US" dirty="0" smtClean="0"/>
              <a:t> best efforts</a:t>
            </a:r>
          </a:p>
          <a:p>
            <a:pPr eaLnBrk="1" hangingPunct="1"/>
            <a:r>
              <a:rPr lang="en-US" dirty="0" smtClean="0"/>
              <a:t>There should be commitment to continued support of patient (and family)</a:t>
            </a:r>
          </a:p>
        </p:txBody>
      </p:sp>
    </p:spTree>
    <p:extLst>
      <p:ext uri="{BB962C8B-B14F-4D97-AF65-F5344CB8AC3E}">
        <p14:creationId xmlns:p14="http://schemas.microsoft.com/office/powerpoint/2010/main" val="3204200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990600"/>
          </a:xfrm>
        </p:spPr>
        <p:txBody>
          <a:bodyPr/>
          <a:lstStyle/>
          <a:p>
            <a:pPr eaLnBrk="1" hangingPunct="1"/>
            <a:r>
              <a:rPr lang="en-US" sz="3600" dirty="0" smtClean="0">
                <a:solidFill>
                  <a:srgbClr val="FF0000"/>
                </a:solidFill>
              </a:rPr>
              <a:t>Characteristics of good HAART</a:t>
            </a:r>
          </a:p>
        </p:txBody>
      </p:sp>
      <p:sp>
        <p:nvSpPr>
          <p:cNvPr id="11267" name="Rectangle 3"/>
          <p:cNvSpPr>
            <a:spLocks noGrp="1" noChangeArrowheads="1"/>
          </p:cNvSpPr>
          <p:nvPr>
            <p:ph idx="1"/>
          </p:nvPr>
        </p:nvSpPr>
        <p:spPr>
          <a:xfrm>
            <a:off x="228600" y="1219200"/>
            <a:ext cx="8610600" cy="4906963"/>
          </a:xfrm>
        </p:spPr>
        <p:txBody>
          <a:bodyPr/>
          <a:lstStyle/>
          <a:p>
            <a:pPr eaLnBrk="1" hangingPunct="1">
              <a:lnSpc>
                <a:spcPct val="90000"/>
              </a:lnSpc>
            </a:pPr>
            <a:r>
              <a:rPr lang="en-US" sz="2800" dirty="0" smtClean="0"/>
              <a:t>Potent: should bring down viral load to an undetectable level within 3-4 months of therapy</a:t>
            </a:r>
          </a:p>
          <a:p>
            <a:pPr eaLnBrk="1" hangingPunct="1">
              <a:lnSpc>
                <a:spcPct val="90000"/>
              </a:lnSpc>
            </a:pPr>
            <a:r>
              <a:rPr lang="en-US" sz="2800" dirty="0" smtClean="0"/>
              <a:t>Acceptable regimen to maximize adherence</a:t>
            </a:r>
          </a:p>
          <a:p>
            <a:pPr eaLnBrk="1" hangingPunct="1">
              <a:lnSpc>
                <a:spcPct val="90000"/>
              </a:lnSpc>
              <a:buFontTx/>
              <a:buNone/>
            </a:pPr>
            <a:r>
              <a:rPr lang="en-US" sz="2800" dirty="0" smtClean="0"/>
              <a:t>            - simple</a:t>
            </a:r>
          </a:p>
          <a:p>
            <a:pPr eaLnBrk="1" hangingPunct="1">
              <a:lnSpc>
                <a:spcPct val="90000"/>
              </a:lnSpc>
              <a:buFontTx/>
              <a:buNone/>
            </a:pPr>
            <a:r>
              <a:rPr lang="en-US" sz="2800" dirty="0" smtClean="0"/>
              <a:t>            - tolerable side effects</a:t>
            </a:r>
          </a:p>
          <a:p>
            <a:pPr eaLnBrk="1" hangingPunct="1">
              <a:lnSpc>
                <a:spcPct val="90000"/>
              </a:lnSpc>
              <a:buFontTx/>
              <a:buNone/>
            </a:pPr>
            <a:r>
              <a:rPr lang="en-US" sz="2800" dirty="0" smtClean="0"/>
              <a:t>            - patient commitment for life-long therapy</a:t>
            </a:r>
          </a:p>
          <a:p>
            <a:pPr eaLnBrk="1" hangingPunct="1">
              <a:lnSpc>
                <a:spcPct val="90000"/>
              </a:lnSpc>
            </a:pPr>
            <a:r>
              <a:rPr lang="en-US" sz="2800" dirty="0" smtClean="0"/>
              <a:t>Reasonable options for future therapy</a:t>
            </a:r>
          </a:p>
          <a:p>
            <a:pPr eaLnBrk="1" hangingPunct="1">
              <a:lnSpc>
                <a:spcPct val="90000"/>
              </a:lnSpc>
            </a:pPr>
            <a:r>
              <a:rPr lang="en-US" sz="2800" dirty="0" smtClean="0"/>
              <a:t>Affordable and sustainable</a:t>
            </a:r>
          </a:p>
          <a:p>
            <a:pPr eaLnBrk="1" hangingPunct="1">
              <a:lnSpc>
                <a:spcPct val="90000"/>
              </a:lnSpc>
            </a:pPr>
            <a:endParaRPr lang="en-US" sz="2800" dirty="0" smtClean="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18D0470A-A7AE-4936-B994-ADA6507B716C}" type="slidenum">
              <a:rPr lang="en-US"/>
              <a:pPr>
                <a:defRPr/>
              </a:pPr>
              <a:t>22</a:t>
            </a:fld>
            <a:endParaRPr lang="en-US"/>
          </a:p>
        </p:txBody>
      </p:sp>
    </p:spTree>
    <p:extLst>
      <p:ext uri="{BB962C8B-B14F-4D97-AF65-F5344CB8AC3E}">
        <p14:creationId xmlns:p14="http://schemas.microsoft.com/office/powerpoint/2010/main" val="11889252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736600" y="0"/>
            <a:ext cx="8229600" cy="762000"/>
          </a:xfrm>
        </p:spPr>
        <p:txBody>
          <a:bodyPr rtlCol="0">
            <a:normAutofit/>
          </a:bodyPr>
          <a:lstStyle/>
          <a:p>
            <a:pPr algn="l" eaLnBrk="1" fontAlgn="auto" hangingPunct="1">
              <a:spcAft>
                <a:spcPts val="0"/>
              </a:spcAft>
              <a:defRPr/>
            </a:pPr>
            <a:r>
              <a:rPr lang="en-US" sz="3200" dirty="0" smtClean="0">
                <a:solidFill>
                  <a:srgbClr val="FF0000"/>
                </a:solidFill>
              </a:rPr>
              <a:t>AIM OF ART</a:t>
            </a:r>
          </a:p>
        </p:txBody>
      </p:sp>
      <p:sp>
        <p:nvSpPr>
          <p:cNvPr id="8195" name="Rectangle 3"/>
          <p:cNvSpPr>
            <a:spLocks noGrp="1" noChangeArrowheads="1"/>
          </p:cNvSpPr>
          <p:nvPr>
            <p:ph idx="1"/>
          </p:nvPr>
        </p:nvSpPr>
        <p:spPr>
          <a:xfrm>
            <a:off x="249238" y="762000"/>
            <a:ext cx="8653462" cy="5235575"/>
          </a:xfrm>
        </p:spPr>
        <p:txBody>
          <a:bodyPr/>
          <a:lstStyle/>
          <a:p>
            <a:pPr eaLnBrk="1" hangingPunct="1">
              <a:lnSpc>
                <a:spcPct val="120000"/>
              </a:lnSpc>
              <a:buFontTx/>
              <a:buNone/>
            </a:pPr>
            <a:r>
              <a:rPr lang="en-US" dirty="0" smtClean="0">
                <a:solidFill>
                  <a:schemeClr val="tx2"/>
                </a:solidFill>
              </a:rPr>
              <a:t>Improve symptom free longevity</a:t>
            </a:r>
            <a:r>
              <a:rPr lang="en-US" dirty="0">
                <a:solidFill>
                  <a:schemeClr val="tx2"/>
                </a:solidFill>
              </a:rPr>
              <a:t> </a:t>
            </a:r>
            <a:r>
              <a:rPr lang="en-US" dirty="0" smtClean="0"/>
              <a:t>by </a:t>
            </a:r>
            <a:r>
              <a:rPr lang="en-US" dirty="0" smtClean="0">
                <a:solidFill>
                  <a:schemeClr val="tx2"/>
                </a:solidFill>
              </a:rPr>
              <a:t>maximal, sustainable &amp; durable</a:t>
            </a:r>
            <a:r>
              <a:rPr lang="en-US" dirty="0"/>
              <a:t> </a:t>
            </a:r>
            <a:r>
              <a:rPr lang="en-US" dirty="0" smtClean="0"/>
              <a:t>suppression of viral replication</a:t>
            </a:r>
            <a:br>
              <a:rPr lang="en-US" dirty="0" smtClean="0"/>
            </a:br>
            <a:r>
              <a:rPr lang="en-US" dirty="0" smtClean="0">
                <a:solidFill>
                  <a:schemeClr val="tx2"/>
                </a:solidFill>
              </a:rPr>
              <a:t>(&lt;50 copies/ml)</a:t>
            </a:r>
            <a:r>
              <a:rPr lang="en-US" dirty="0" smtClean="0"/>
              <a:t> </a:t>
            </a:r>
          </a:p>
          <a:p>
            <a:pPr>
              <a:lnSpc>
                <a:spcPct val="120000"/>
              </a:lnSpc>
              <a:buNone/>
            </a:pPr>
            <a:r>
              <a:rPr lang="en-US" dirty="0"/>
              <a:t>Currently HAART does not cure HIV but halts viral replication, thus prevent further disease progression and immune system damage</a:t>
            </a:r>
          </a:p>
          <a:p>
            <a:pPr eaLnBrk="1" hangingPunct="1">
              <a:lnSpc>
                <a:spcPct val="120000"/>
              </a:lnSpc>
              <a:buFontTx/>
              <a:buNone/>
            </a:pPr>
            <a:endParaRPr lang="en-US" dirty="0" smtClean="0"/>
          </a:p>
        </p:txBody>
      </p:sp>
    </p:spTree>
    <p:extLst>
      <p:ext uri="{BB962C8B-B14F-4D97-AF65-F5344CB8AC3E}">
        <p14:creationId xmlns:p14="http://schemas.microsoft.com/office/powerpoint/2010/main" val="9689297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871538" y="715963"/>
            <a:ext cx="8162925" cy="549275"/>
          </a:xfrm>
        </p:spPr>
        <p:txBody>
          <a:bodyPr rtlCol="0">
            <a:normAutofit fontScale="90000"/>
          </a:bodyPr>
          <a:lstStyle/>
          <a:p>
            <a:pPr eaLnBrk="1" fontAlgn="auto" hangingPunct="1">
              <a:spcAft>
                <a:spcPts val="0"/>
              </a:spcAft>
              <a:defRPr/>
            </a:pPr>
            <a:r>
              <a:rPr lang="en-US" sz="3600" b="1" dirty="0" smtClean="0">
                <a:solidFill>
                  <a:srgbClr val="FF0000"/>
                </a:solidFill>
                <a:latin typeface="Lucida Sans Unicode" pitchFamily="34" charset="0"/>
              </a:rPr>
              <a:t>HISTORY OF ART</a:t>
            </a:r>
            <a:endParaRPr lang="en-US" dirty="0" smtClean="0">
              <a:solidFill>
                <a:srgbClr val="FF0000"/>
              </a:solidFill>
            </a:endParaRPr>
          </a:p>
        </p:txBody>
      </p:sp>
      <p:sp>
        <p:nvSpPr>
          <p:cNvPr id="13315" name="Rectangle 3"/>
          <p:cNvSpPr>
            <a:spLocks noGrp="1" noChangeArrowheads="1"/>
          </p:cNvSpPr>
          <p:nvPr>
            <p:ph idx="1"/>
          </p:nvPr>
        </p:nvSpPr>
        <p:spPr/>
        <p:txBody>
          <a:bodyPr/>
          <a:lstStyle/>
          <a:p>
            <a:pPr eaLnBrk="1" hangingPunct="1">
              <a:buClr>
                <a:schemeClr val="tx1"/>
              </a:buClr>
              <a:buFontTx/>
              <a:buNone/>
            </a:pPr>
            <a:r>
              <a:rPr lang="en-US" sz="2400" smtClean="0">
                <a:latin typeface="Lucida Sans Unicode" pitchFamily="34" charset="0"/>
              </a:rPr>
              <a:t>1980 - 1987 – No therapy</a:t>
            </a:r>
          </a:p>
          <a:p>
            <a:pPr eaLnBrk="1" hangingPunct="1">
              <a:buClr>
                <a:schemeClr val="tx1"/>
              </a:buClr>
              <a:buFontTx/>
              <a:buNone/>
            </a:pPr>
            <a:r>
              <a:rPr lang="en-US" sz="2400" smtClean="0">
                <a:latin typeface="Lucida Sans Unicode" pitchFamily="34" charset="0"/>
              </a:rPr>
              <a:t>1987 - 1994 – Mono therapy</a:t>
            </a:r>
          </a:p>
          <a:p>
            <a:pPr eaLnBrk="1" hangingPunct="1">
              <a:buClr>
                <a:schemeClr val="tx1"/>
              </a:buClr>
              <a:buFontTx/>
              <a:buNone/>
            </a:pPr>
            <a:r>
              <a:rPr lang="en-US" sz="2400" smtClean="0">
                <a:latin typeface="Lucida Sans Unicode" pitchFamily="34" charset="0"/>
              </a:rPr>
              <a:t>1994 - 1999 – Combination therapy (HAART)</a:t>
            </a:r>
          </a:p>
          <a:p>
            <a:pPr eaLnBrk="1" hangingPunct="1">
              <a:buClr>
                <a:schemeClr val="tx1"/>
              </a:buClr>
              <a:buFontTx/>
              <a:buNone/>
            </a:pPr>
            <a:r>
              <a:rPr lang="en-US" sz="2400" smtClean="0">
                <a:latin typeface="Lucida Sans Unicode" pitchFamily="34" charset="0"/>
              </a:rPr>
              <a:t>1999 - 2002 – Complicated therapy</a:t>
            </a:r>
          </a:p>
          <a:p>
            <a:pPr eaLnBrk="1" hangingPunct="1">
              <a:buClr>
                <a:schemeClr val="tx1"/>
              </a:buClr>
              <a:buFontTx/>
              <a:buNone/>
            </a:pPr>
            <a:r>
              <a:rPr lang="en-US" sz="2400" smtClean="0">
                <a:latin typeface="Lucida Sans Unicode" pitchFamily="34" charset="0"/>
              </a:rPr>
              <a:t>2002 - 2005 -  Simplified therapy</a:t>
            </a:r>
            <a:endParaRPr lang="en-US" smtClean="0"/>
          </a:p>
        </p:txBody>
      </p:sp>
    </p:spTree>
    <p:extLst>
      <p:ext uri="{BB962C8B-B14F-4D97-AF65-F5344CB8AC3E}">
        <p14:creationId xmlns:p14="http://schemas.microsoft.com/office/powerpoint/2010/main" val="240359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2400" y="214313"/>
            <a:ext cx="8791575" cy="1462087"/>
          </a:xfrm>
        </p:spPr>
        <p:txBody>
          <a:bodyPr/>
          <a:lstStyle/>
          <a:p>
            <a:pPr eaLnBrk="1" hangingPunct="1"/>
            <a:r>
              <a:rPr lang="en-US" dirty="0" smtClean="0">
                <a:solidFill>
                  <a:srgbClr val="FF0000"/>
                </a:solidFill>
              </a:rPr>
              <a:t>Goals of ART</a:t>
            </a:r>
          </a:p>
        </p:txBody>
      </p:sp>
      <p:sp>
        <p:nvSpPr>
          <p:cNvPr id="14339" name="Rectangle 3"/>
          <p:cNvSpPr>
            <a:spLocks noGrp="1" noChangeArrowheads="1"/>
          </p:cNvSpPr>
          <p:nvPr>
            <p:ph type="body" idx="1"/>
          </p:nvPr>
        </p:nvSpPr>
        <p:spPr>
          <a:xfrm>
            <a:off x="838200" y="1524000"/>
            <a:ext cx="8105775" cy="4800600"/>
          </a:xfrm>
        </p:spPr>
        <p:txBody>
          <a:bodyPr/>
          <a:lstStyle/>
          <a:p>
            <a:pPr eaLnBrk="1" hangingPunct="1">
              <a:lnSpc>
                <a:spcPct val="90000"/>
              </a:lnSpc>
            </a:pPr>
            <a:r>
              <a:rPr lang="en-US" sz="2800" dirty="0" smtClean="0"/>
              <a:t>Improved quality of life/increased longevity </a:t>
            </a:r>
          </a:p>
          <a:p>
            <a:pPr eaLnBrk="1" hangingPunct="1">
              <a:lnSpc>
                <a:spcPct val="90000"/>
              </a:lnSpc>
            </a:pPr>
            <a:endParaRPr lang="en-US" sz="2800" dirty="0" smtClean="0"/>
          </a:p>
          <a:p>
            <a:pPr eaLnBrk="1" hangingPunct="1">
              <a:lnSpc>
                <a:spcPct val="90000"/>
              </a:lnSpc>
            </a:pPr>
            <a:r>
              <a:rPr lang="en-US" sz="2800" dirty="0" smtClean="0"/>
              <a:t>Reduction of HIV related morbidity and mortality </a:t>
            </a:r>
          </a:p>
          <a:p>
            <a:pPr eaLnBrk="1" hangingPunct="1">
              <a:lnSpc>
                <a:spcPct val="90000"/>
              </a:lnSpc>
            </a:pPr>
            <a:endParaRPr lang="en-US" sz="2800" dirty="0" smtClean="0"/>
          </a:p>
          <a:p>
            <a:pPr eaLnBrk="1" hangingPunct="1">
              <a:lnSpc>
                <a:spcPct val="90000"/>
              </a:lnSpc>
            </a:pPr>
            <a:r>
              <a:rPr lang="en-US" sz="2800" dirty="0" smtClean="0"/>
              <a:t>Restoration and preservation of immune function </a:t>
            </a:r>
          </a:p>
          <a:p>
            <a:pPr eaLnBrk="1" hangingPunct="1">
              <a:lnSpc>
                <a:spcPct val="90000"/>
              </a:lnSpc>
            </a:pPr>
            <a:endParaRPr lang="en-US" sz="2800" dirty="0" smtClean="0"/>
          </a:p>
          <a:p>
            <a:pPr eaLnBrk="1" hangingPunct="1">
              <a:lnSpc>
                <a:spcPct val="90000"/>
              </a:lnSpc>
            </a:pPr>
            <a:r>
              <a:rPr lang="en-US" sz="2800" dirty="0" smtClean="0"/>
              <a:t>Maximal suppression of HIV replication </a:t>
            </a:r>
          </a:p>
          <a:p>
            <a:pPr eaLnBrk="1" hangingPunct="1">
              <a:lnSpc>
                <a:spcPct val="90000"/>
              </a:lnSpc>
            </a:pPr>
            <a:endParaRPr lang="en-US" sz="2800" dirty="0" smtClean="0"/>
          </a:p>
        </p:txBody>
      </p:sp>
      <p:sp>
        <p:nvSpPr>
          <p:cNvPr id="14340" name="Line 4"/>
          <p:cNvSpPr>
            <a:spLocks noChangeShapeType="1"/>
          </p:cNvSpPr>
          <p:nvPr/>
        </p:nvSpPr>
        <p:spPr bwMode="auto">
          <a:xfrm flipV="1">
            <a:off x="838200" y="2209800"/>
            <a:ext cx="0" cy="3352800"/>
          </a:xfrm>
          <a:prstGeom prst="line">
            <a:avLst/>
          </a:prstGeom>
          <a:noFill/>
          <a:ln w="53975">
            <a:solidFill>
              <a:srgbClr val="FF0000"/>
            </a:solidFill>
            <a:round/>
            <a:headEnd/>
            <a:tailEnd type="triangle" w="lg" len="lg"/>
          </a:ln>
        </p:spPr>
        <p:txBody>
          <a:bodyPr/>
          <a:lstStyle/>
          <a:p>
            <a:endParaRPr lang="en-US"/>
          </a:p>
        </p:txBody>
      </p:sp>
    </p:spTree>
    <p:extLst>
      <p:ext uri="{BB962C8B-B14F-4D97-AF65-F5344CB8AC3E}">
        <p14:creationId xmlns:p14="http://schemas.microsoft.com/office/powerpoint/2010/main" val="6137973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152400"/>
            <a:ext cx="7772400" cy="762000"/>
          </a:xfrm>
        </p:spPr>
        <p:txBody>
          <a:bodyPr/>
          <a:lstStyle/>
          <a:p>
            <a:pPr marL="800100" indent="-800100" eaLnBrk="1" hangingPunct="1"/>
            <a:r>
              <a:rPr lang="en-US" sz="4000" dirty="0" smtClean="0">
                <a:solidFill>
                  <a:srgbClr val="FF0000"/>
                </a:solidFill>
              </a:rPr>
              <a:t>Suppression of HIV Replication</a:t>
            </a:r>
          </a:p>
        </p:txBody>
      </p:sp>
      <p:sp>
        <p:nvSpPr>
          <p:cNvPr id="15363" name="Rectangle 3"/>
          <p:cNvSpPr>
            <a:spLocks noGrp="1" noChangeArrowheads="1"/>
          </p:cNvSpPr>
          <p:nvPr>
            <p:ph idx="1"/>
          </p:nvPr>
        </p:nvSpPr>
        <p:spPr>
          <a:xfrm>
            <a:off x="838200" y="1120775"/>
            <a:ext cx="7772400" cy="5029200"/>
          </a:xfrm>
        </p:spPr>
        <p:txBody>
          <a:bodyPr/>
          <a:lstStyle/>
          <a:p>
            <a:pPr eaLnBrk="1" hangingPunct="1"/>
            <a:r>
              <a:rPr lang="en-US" dirty="0" smtClean="0"/>
              <a:t>ARVs must be taken in combination of at least </a:t>
            </a:r>
            <a:r>
              <a:rPr lang="en-US" b="1" dirty="0" smtClean="0"/>
              <a:t>3 drugs</a:t>
            </a:r>
            <a:r>
              <a:rPr lang="en-US" dirty="0" smtClean="0"/>
              <a:t> </a:t>
            </a:r>
          </a:p>
          <a:p>
            <a:pPr eaLnBrk="1" hangingPunct="1"/>
            <a:r>
              <a:rPr lang="en-US" dirty="0" smtClean="0"/>
              <a:t>Strict adherence to treatment is of the </a:t>
            </a:r>
            <a:r>
              <a:rPr lang="en-US" b="1" u="sng" dirty="0" smtClean="0"/>
              <a:t>utmost importance</a:t>
            </a:r>
          </a:p>
          <a:p>
            <a:pPr lvl="1" eaLnBrk="1" hangingPunct="1"/>
            <a:r>
              <a:rPr lang="en-US" dirty="0" smtClean="0"/>
              <a:t>&lt;95% adherence allows the rapid development of viral resistance</a:t>
            </a:r>
          </a:p>
          <a:p>
            <a:pPr lvl="1" eaLnBrk="1" hangingPunct="1"/>
            <a:r>
              <a:rPr lang="en-US" dirty="0" smtClean="0"/>
              <a:t>Poor adherers </a:t>
            </a:r>
            <a:r>
              <a:rPr lang="en-US" b="1" dirty="0" smtClean="0"/>
              <a:t>do badly</a:t>
            </a:r>
          </a:p>
          <a:p>
            <a:pPr lvl="2" eaLnBrk="1" hangingPunct="1"/>
            <a:r>
              <a:rPr lang="en-US" b="1" dirty="0" smtClean="0"/>
              <a:t>Fail treatment much earlier</a:t>
            </a:r>
          </a:p>
          <a:p>
            <a:pPr lvl="2" eaLnBrk="1" hangingPunct="1">
              <a:buFontTx/>
              <a:buNone/>
            </a:pPr>
            <a:endParaRPr lang="en-US" b="1" dirty="0" smtClean="0"/>
          </a:p>
        </p:txBody>
      </p:sp>
    </p:spTree>
    <p:extLst>
      <p:ext uri="{BB962C8B-B14F-4D97-AF65-F5344CB8AC3E}">
        <p14:creationId xmlns:p14="http://schemas.microsoft.com/office/powerpoint/2010/main" val="1201097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152400"/>
            <a:ext cx="7772400" cy="762000"/>
          </a:xfrm>
        </p:spPr>
        <p:txBody>
          <a:bodyPr/>
          <a:lstStyle/>
          <a:p>
            <a:pPr marL="800100" indent="-800100" eaLnBrk="1" hangingPunct="1"/>
            <a:r>
              <a:rPr lang="en-US" dirty="0" smtClean="0">
                <a:solidFill>
                  <a:srgbClr val="FF0000"/>
                </a:solidFill>
              </a:rPr>
              <a:t>Immune Reconstitution</a:t>
            </a:r>
          </a:p>
        </p:txBody>
      </p:sp>
      <p:sp>
        <p:nvSpPr>
          <p:cNvPr id="16387" name="Rectangle 3"/>
          <p:cNvSpPr>
            <a:spLocks noGrp="1" noChangeArrowheads="1"/>
          </p:cNvSpPr>
          <p:nvPr>
            <p:ph idx="1"/>
          </p:nvPr>
        </p:nvSpPr>
        <p:spPr>
          <a:xfrm>
            <a:off x="228600" y="1143001"/>
            <a:ext cx="8686800" cy="4495800"/>
          </a:xfrm>
        </p:spPr>
        <p:txBody>
          <a:bodyPr/>
          <a:lstStyle/>
          <a:p>
            <a:pPr eaLnBrk="1" hangingPunct="1"/>
            <a:endParaRPr lang="en-US" sz="2800" dirty="0" smtClean="0"/>
          </a:p>
          <a:p>
            <a:pPr eaLnBrk="1" hangingPunct="1"/>
            <a:r>
              <a:rPr lang="en-US" sz="2800" dirty="0" smtClean="0"/>
              <a:t>ART prevents CD4 destruction by HIV</a:t>
            </a:r>
          </a:p>
          <a:p>
            <a:pPr eaLnBrk="1" hangingPunct="1"/>
            <a:r>
              <a:rPr lang="en-US" sz="2800" dirty="0" smtClean="0"/>
              <a:t>CD4 cell count can recover </a:t>
            </a:r>
          </a:p>
          <a:p>
            <a:pPr eaLnBrk="1" hangingPunct="1"/>
            <a:r>
              <a:rPr lang="en-US" sz="2800" dirty="0" smtClean="0"/>
              <a:t>Improved function of CD4 cells</a:t>
            </a:r>
          </a:p>
          <a:p>
            <a:pPr eaLnBrk="1" hangingPunct="1"/>
            <a:r>
              <a:rPr lang="en-US" sz="2800" dirty="0" smtClean="0"/>
              <a:t>CD4 cells are central to the immune system</a:t>
            </a:r>
          </a:p>
          <a:p>
            <a:pPr lvl="1" eaLnBrk="1" hangingPunct="1"/>
            <a:r>
              <a:rPr lang="en-US" sz="2400" dirty="0" smtClean="0"/>
              <a:t>So there is improved overall function of the immune system</a:t>
            </a:r>
          </a:p>
          <a:p>
            <a:pPr lvl="1" eaLnBrk="1" hangingPunct="1"/>
            <a:r>
              <a:rPr lang="en-US" sz="2400" dirty="0" smtClean="0"/>
              <a:t>It takes from 6 to 8 weeks for this to become evident clinically</a:t>
            </a:r>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5B1E8558-4391-4643-A107-73B96574131F}" type="slidenum">
              <a:rPr lang="en-US"/>
              <a:pPr>
                <a:defRPr/>
              </a:pPr>
              <a:t>27</a:t>
            </a:fld>
            <a:endParaRPr lang="en-US" dirty="0"/>
          </a:p>
        </p:txBody>
      </p:sp>
    </p:spTree>
    <p:extLst>
      <p:ext uri="{BB962C8B-B14F-4D97-AF65-F5344CB8AC3E}">
        <p14:creationId xmlns:p14="http://schemas.microsoft.com/office/powerpoint/2010/main" val="599151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marL="800100" indent="-800100" algn="l" eaLnBrk="1" hangingPunct="1"/>
            <a:r>
              <a:rPr lang="en-US" sz="3600" dirty="0" smtClean="0">
                <a:solidFill>
                  <a:srgbClr val="FF0000"/>
                </a:solidFill>
              </a:rPr>
              <a:t>Reduction of HIV related morbidity and mortality and Improvement of QOL</a:t>
            </a:r>
          </a:p>
        </p:txBody>
      </p:sp>
      <p:sp>
        <p:nvSpPr>
          <p:cNvPr id="17411" name="Rectangle 3"/>
          <p:cNvSpPr>
            <a:spLocks noGrp="1" noChangeArrowheads="1"/>
          </p:cNvSpPr>
          <p:nvPr>
            <p:ph idx="1"/>
          </p:nvPr>
        </p:nvSpPr>
        <p:spPr/>
        <p:txBody>
          <a:bodyPr/>
          <a:lstStyle/>
          <a:p>
            <a:pPr eaLnBrk="1" hangingPunct="1"/>
            <a:endParaRPr lang="en-US" dirty="0" smtClean="0"/>
          </a:p>
          <a:p>
            <a:pPr eaLnBrk="1" hangingPunct="1"/>
            <a:r>
              <a:rPr lang="en-US" dirty="0" smtClean="0"/>
              <a:t>Decreased hospitalizations</a:t>
            </a:r>
          </a:p>
          <a:p>
            <a:pPr eaLnBrk="1" hangingPunct="1"/>
            <a:r>
              <a:rPr lang="en-US" dirty="0" smtClean="0"/>
              <a:t>Decreased risk of illnesses</a:t>
            </a:r>
          </a:p>
          <a:p>
            <a:pPr eaLnBrk="1" hangingPunct="1"/>
            <a:r>
              <a:rPr lang="en-US" dirty="0" smtClean="0"/>
              <a:t>Increased general well-being</a:t>
            </a:r>
          </a:p>
          <a:p>
            <a:pPr eaLnBrk="1" hangingPunct="1"/>
            <a:r>
              <a:rPr lang="en-US" dirty="0" smtClean="0"/>
              <a:t>Reversal of weight loss </a:t>
            </a:r>
          </a:p>
          <a:p>
            <a:pPr eaLnBrk="1" hangingPunct="1"/>
            <a:r>
              <a:rPr lang="en-US" dirty="0" smtClean="0"/>
              <a:t>Ability to return to work</a:t>
            </a:r>
          </a:p>
        </p:txBody>
      </p:sp>
    </p:spTree>
    <p:extLst>
      <p:ext uri="{BB962C8B-B14F-4D97-AF65-F5344CB8AC3E}">
        <p14:creationId xmlns:p14="http://schemas.microsoft.com/office/powerpoint/2010/main" val="1412457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838200"/>
          </a:xfrm>
        </p:spPr>
        <p:txBody>
          <a:bodyPr/>
          <a:lstStyle/>
          <a:p>
            <a:r>
              <a:rPr lang="en-US" sz="3200" dirty="0" smtClean="0">
                <a:solidFill>
                  <a:srgbClr val="FF0000"/>
                </a:solidFill>
              </a:rPr>
              <a:t>HAART INITIATION</a:t>
            </a:r>
            <a:endParaRPr lang="en-US" sz="3200" dirty="0">
              <a:solidFill>
                <a:srgbClr val="FF0000"/>
              </a:solidFill>
            </a:endParaRPr>
          </a:p>
        </p:txBody>
      </p:sp>
      <p:sp>
        <p:nvSpPr>
          <p:cNvPr id="3" name="Content Placeholder 2"/>
          <p:cNvSpPr>
            <a:spLocks noGrp="1"/>
          </p:cNvSpPr>
          <p:nvPr>
            <p:ph idx="1"/>
          </p:nvPr>
        </p:nvSpPr>
        <p:spPr>
          <a:xfrm>
            <a:off x="685800" y="838200"/>
            <a:ext cx="7772400" cy="5257800"/>
          </a:xfrm>
        </p:spPr>
        <p:txBody>
          <a:bodyPr/>
          <a:lstStyle/>
          <a:p>
            <a:r>
              <a:rPr lang="en-US" sz="2800" dirty="0" smtClean="0"/>
              <a:t>All clients who test positive for HIV should be initiated on HAART irrespective of CD4 count and WHO staging after a successful testing and counselling</a:t>
            </a:r>
          </a:p>
          <a:p>
            <a:r>
              <a:rPr lang="en-US" sz="2800" dirty="0" smtClean="0"/>
              <a:t>All pregnant mothers who test positive should be initiated on HAART irrespective of CD4 or WHO status</a:t>
            </a:r>
            <a:endParaRPr lang="en-US" sz="2800"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29</a:t>
            </a:fld>
            <a:endParaRPr lang="en-US"/>
          </a:p>
        </p:txBody>
      </p:sp>
    </p:spTree>
    <p:extLst>
      <p:ext uri="{BB962C8B-B14F-4D97-AF65-F5344CB8AC3E}">
        <p14:creationId xmlns:p14="http://schemas.microsoft.com/office/powerpoint/2010/main" val="13116185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0" y="214313"/>
            <a:ext cx="8943975" cy="1462087"/>
          </a:xfrm>
        </p:spPr>
        <p:txBody>
          <a:bodyPr/>
          <a:lstStyle/>
          <a:p>
            <a:pPr eaLnBrk="1" hangingPunct="1"/>
            <a:r>
              <a:rPr lang="en-US" sz="4000" b="1" dirty="0" smtClean="0">
                <a:solidFill>
                  <a:srgbClr val="FF0000"/>
                </a:solidFill>
              </a:rPr>
              <a:t>The Biology Of The Human Immunodeficiency Virus</a:t>
            </a:r>
          </a:p>
        </p:txBody>
      </p:sp>
      <p:sp>
        <p:nvSpPr>
          <p:cNvPr id="9219" name="Rectangle 3"/>
          <p:cNvSpPr>
            <a:spLocks noGrp="1" noChangeArrowheads="1"/>
          </p:cNvSpPr>
          <p:nvPr>
            <p:ph idx="1"/>
          </p:nvPr>
        </p:nvSpPr>
        <p:spPr>
          <a:xfrm>
            <a:off x="395288" y="1676401"/>
            <a:ext cx="8559800" cy="4921250"/>
          </a:xfrm>
        </p:spPr>
        <p:txBody>
          <a:bodyPr/>
          <a:lstStyle/>
          <a:p>
            <a:pPr marL="609600" indent="-609600" eaLnBrk="1" hangingPunct="1">
              <a:lnSpc>
                <a:spcPct val="80000"/>
              </a:lnSpc>
              <a:buFont typeface="Wingdings" panose="05000000000000000000" pitchFamily="2" charset="2"/>
              <a:buNone/>
            </a:pPr>
            <a:r>
              <a:rPr lang="en-US" sz="2400" b="1" u="sng" dirty="0" smtClean="0"/>
              <a:t>Basic Virology:</a:t>
            </a:r>
          </a:p>
          <a:p>
            <a:pPr marL="609600" indent="-609600" eaLnBrk="1" hangingPunct="1">
              <a:lnSpc>
                <a:spcPct val="80000"/>
              </a:lnSpc>
              <a:buFont typeface="Wingdings" panose="05000000000000000000" pitchFamily="2" charset="2"/>
              <a:buNone/>
            </a:pPr>
            <a:r>
              <a:rPr lang="en-US" sz="2400" dirty="0" smtClean="0"/>
              <a:t>There are two types of HIV.</a:t>
            </a:r>
          </a:p>
          <a:p>
            <a:pPr marL="609600" indent="-609600" eaLnBrk="1" hangingPunct="1">
              <a:lnSpc>
                <a:spcPct val="80000"/>
              </a:lnSpc>
            </a:pPr>
            <a:r>
              <a:rPr lang="en-US" sz="2400" b="1" dirty="0" smtClean="0"/>
              <a:t>HIV – 1 </a:t>
            </a:r>
          </a:p>
          <a:p>
            <a:pPr marL="990600" lvl="1" indent="-533400" eaLnBrk="1" hangingPunct="1">
              <a:lnSpc>
                <a:spcPct val="80000"/>
              </a:lnSpc>
            </a:pPr>
            <a:r>
              <a:rPr lang="en-US" sz="2000" dirty="0" smtClean="0"/>
              <a:t>Is found worldwide</a:t>
            </a:r>
          </a:p>
          <a:p>
            <a:pPr marL="990600" lvl="1" indent="-533400" eaLnBrk="1" hangingPunct="1">
              <a:lnSpc>
                <a:spcPct val="80000"/>
              </a:lnSpc>
            </a:pPr>
            <a:r>
              <a:rPr lang="en-US" sz="2000" dirty="0" smtClean="0"/>
              <a:t>Is the main cause of the worldwide pandemic</a:t>
            </a:r>
          </a:p>
          <a:p>
            <a:pPr marL="609600" indent="-609600" eaLnBrk="1" hangingPunct="1">
              <a:lnSpc>
                <a:spcPct val="80000"/>
              </a:lnSpc>
            </a:pPr>
            <a:r>
              <a:rPr lang="en-US" sz="2400" b="1" dirty="0" smtClean="0"/>
              <a:t>HIV – 2</a:t>
            </a:r>
          </a:p>
          <a:p>
            <a:pPr marL="990600" lvl="1" indent="-533400" eaLnBrk="1" hangingPunct="1">
              <a:lnSpc>
                <a:spcPct val="80000"/>
              </a:lnSpc>
            </a:pPr>
            <a:r>
              <a:rPr lang="en-US" sz="2000" dirty="0" smtClean="0"/>
              <a:t>Is mainly found in West Africa, Mozambique and Angola.</a:t>
            </a:r>
          </a:p>
          <a:p>
            <a:pPr marL="990600" lvl="1" indent="-533400" eaLnBrk="1" hangingPunct="1">
              <a:lnSpc>
                <a:spcPct val="80000"/>
              </a:lnSpc>
            </a:pPr>
            <a:r>
              <a:rPr lang="en-US" sz="2000" dirty="0" smtClean="0"/>
              <a:t>Causes a similar illness to HIV – 1</a:t>
            </a:r>
          </a:p>
          <a:p>
            <a:pPr marL="990600" lvl="1" indent="-533400" eaLnBrk="1" hangingPunct="1">
              <a:lnSpc>
                <a:spcPct val="80000"/>
              </a:lnSpc>
            </a:pPr>
            <a:r>
              <a:rPr lang="en-US" sz="2000" dirty="0" smtClean="0"/>
              <a:t>Less efficiently transmissible rarely causing vertical transmission	</a:t>
            </a:r>
          </a:p>
          <a:p>
            <a:pPr marL="990600" lvl="1" indent="-533400" eaLnBrk="1" hangingPunct="1">
              <a:lnSpc>
                <a:spcPct val="80000"/>
              </a:lnSpc>
            </a:pPr>
            <a:r>
              <a:rPr lang="en-US" sz="2000" dirty="0" smtClean="0"/>
              <a:t>Less aggressive with slower disease progression</a:t>
            </a:r>
            <a:r>
              <a:rPr lang="en-US" sz="1200" dirty="0" smtClean="0"/>
              <a:t> </a:t>
            </a:r>
          </a:p>
        </p:txBody>
      </p:sp>
    </p:spTree>
    <p:extLst>
      <p:ext uri="{BB962C8B-B14F-4D97-AF65-F5344CB8AC3E}">
        <p14:creationId xmlns:p14="http://schemas.microsoft.com/office/powerpoint/2010/main" val="3619142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sz="3200" dirty="0" smtClean="0">
                <a:solidFill>
                  <a:srgbClr val="FF0000"/>
                </a:solidFill>
              </a:rPr>
              <a:t>HAART INITIATION(first line) DEC 2020</a:t>
            </a:r>
            <a:endParaRPr lang="en-US" sz="3200" dirty="0">
              <a:solidFill>
                <a:srgbClr val="FF0000"/>
              </a:solidFill>
            </a:endParaRPr>
          </a:p>
        </p:txBody>
      </p:sp>
      <p:sp>
        <p:nvSpPr>
          <p:cNvPr id="3" name="Content Placeholder 2"/>
          <p:cNvSpPr>
            <a:spLocks noGrp="1"/>
          </p:cNvSpPr>
          <p:nvPr>
            <p:ph idx="1"/>
          </p:nvPr>
        </p:nvSpPr>
        <p:spPr>
          <a:xfrm>
            <a:off x="381000" y="1295400"/>
            <a:ext cx="8458200" cy="4800600"/>
          </a:xfrm>
        </p:spPr>
        <p:txBody>
          <a:bodyPr/>
          <a:lstStyle/>
          <a:p>
            <a:pPr marL="0" indent="0">
              <a:buNone/>
            </a:pPr>
            <a:r>
              <a:rPr lang="en-US" sz="2400" b="1" dirty="0">
                <a:solidFill>
                  <a:srgbClr val="FF0000"/>
                </a:solidFill>
              </a:rPr>
              <a:t>Age/Weight</a:t>
            </a:r>
            <a:r>
              <a:rPr lang="en-US" sz="2400" b="1" dirty="0"/>
              <a:t> </a:t>
            </a:r>
            <a:r>
              <a:rPr lang="en-US" sz="2400" b="1" dirty="0" smtClean="0"/>
              <a:t>	</a:t>
            </a:r>
            <a:r>
              <a:rPr lang="en-US" sz="2400" dirty="0" smtClean="0"/>
              <a:t>			</a:t>
            </a:r>
            <a:r>
              <a:rPr lang="en-US" sz="2400" b="1" dirty="0" smtClean="0">
                <a:solidFill>
                  <a:srgbClr val="FF0000"/>
                </a:solidFill>
              </a:rPr>
              <a:t>Preferred </a:t>
            </a:r>
            <a:r>
              <a:rPr lang="en-US" sz="2400" b="1" dirty="0">
                <a:solidFill>
                  <a:srgbClr val="FF0000"/>
                </a:solidFill>
              </a:rPr>
              <a:t>Regimen</a:t>
            </a:r>
          </a:p>
          <a:p>
            <a:r>
              <a:rPr lang="en-US" sz="2400" dirty="0"/>
              <a:t>Birth – 4 weeks </a:t>
            </a:r>
            <a:r>
              <a:rPr lang="en-US" sz="2400" dirty="0" smtClean="0"/>
              <a:t>			AZT </a:t>
            </a:r>
            <a:r>
              <a:rPr lang="en-US" sz="2400" dirty="0"/>
              <a:t>+ 3TC + RAL or </a:t>
            </a:r>
            <a:r>
              <a:rPr lang="en-US" sz="2400" dirty="0" smtClean="0"/>
              <a:t>NVP</a:t>
            </a:r>
            <a:endParaRPr lang="en-US" sz="2400" dirty="0"/>
          </a:p>
          <a:p>
            <a:r>
              <a:rPr lang="en-US" sz="2400" dirty="0"/>
              <a:t>&lt; 20 kg (above </a:t>
            </a:r>
            <a:r>
              <a:rPr lang="en-US" sz="2400" dirty="0" smtClean="0"/>
              <a:t>4 weeks) 	ABC </a:t>
            </a:r>
            <a:r>
              <a:rPr lang="en-US" sz="2400" dirty="0"/>
              <a:t>+ 3TC + </a:t>
            </a:r>
            <a:r>
              <a:rPr lang="en-US" sz="2400" dirty="0" smtClean="0"/>
              <a:t>LPV/r</a:t>
            </a:r>
            <a:endParaRPr lang="en-US" sz="2400" dirty="0"/>
          </a:p>
          <a:p>
            <a:r>
              <a:rPr lang="en-US" sz="2400" dirty="0"/>
              <a:t>20 kg – &lt;35 kg </a:t>
            </a:r>
            <a:r>
              <a:rPr lang="en-US" sz="2400" dirty="0" smtClean="0"/>
              <a:t>			ABC </a:t>
            </a:r>
            <a:r>
              <a:rPr lang="en-US" sz="2400" dirty="0"/>
              <a:t>+ 3TC + </a:t>
            </a:r>
            <a:r>
              <a:rPr lang="en-US" sz="2400" dirty="0" smtClean="0"/>
              <a:t>DTG</a:t>
            </a:r>
            <a:endParaRPr lang="en-US" sz="2400" dirty="0"/>
          </a:p>
          <a:p>
            <a:r>
              <a:rPr lang="en-US" sz="2400" dirty="0"/>
              <a:t>≥ 35 kg </a:t>
            </a:r>
            <a:r>
              <a:rPr lang="en-US" sz="2400" dirty="0" smtClean="0"/>
              <a:t>				TDF </a:t>
            </a:r>
            <a:r>
              <a:rPr lang="en-US" sz="2400" dirty="0"/>
              <a:t>+ 3TC + </a:t>
            </a:r>
            <a:r>
              <a:rPr lang="en-US" sz="2400" dirty="0" smtClean="0"/>
              <a:t>DTG</a:t>
            </a:r>
          </a:p>
          <a:p>
            <a:pPr marL="0" indent="0">
              <a:buNone/>
            </a:pPr>
            <a:r>
              <a:rPr lang="en-US" sz="2400" b="1" u="sng" dirty="0" smtClean="0">
                <a:solidFill>
                  <a:srgbClr val="FF0000"/>
                </a:solidFill>
              </a:rPr>
              <a:t>HIV EXPOSED INFANT</a:t>
            </a:r>
          </a:p>
          <a:p>
            <a:r>
              <a:rPr lang="en-US" sz="2400" dirty="0" smtClean="0"/>
              <a:t>AZT/NVP for six weeks</a:t>
            </a:r>
          </a:p>
          <a:p>
            <a:r>
              <a:rPr lang="en-US" sz="2400" dirty="0" smtClean="0"/>
              <a:t>NVP for six months or up to one week prior to </a:t>
            </a:r>
            <a:r>
              <a:rPr lang="en-US" sz="2400" dirty="0" err="1" smtClean="0"/>
              <a:t>ceasastion</a:t>
            </a:r>
            <a:r>
              <a:rPr lang="en-US" sz="2400" dirty="0" smtClean="0"/>
              <a:t> of breastfeeding</a:t>
            </a:r>
            <a:endParaRPr lang="en-US" sz="2400"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30</a:t>
            </a:fld>
            <a:endParaRPr lang="en-US"/>
          </a:p>
        </p:txBody>
      </p:sp>
    </p:spTree>
    <p:extLst>
      <p:ext uri="{BB962C8B-B14F-4D97-AF65-F5344CB8AC3E}">
        <p14:creationId xmlns:p14="http://schemas.microsoft.com/office/powerpoint/2010/main" val="1650046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a:solidFill>
                  <a:srgbClr val="FF0000"/>
                </a:solidFill>
              </a:rPr>
              <a:t>HAART INITIATION</a:t>
            </a:r>
            <a:endParaRPr lang="en-US" dirty="0"/>
          </a:p>
        </p:txBody>
      </p:sp>
      <p:sp>
        <p:nvSpPr>
          <p:cNvPr id="3" name="Content Placeholder 2"/>
          <p:cNvSpPr>
            <a:spLocks noGrp="1"/>
          </p:cNvSpPr>
          <p:nvPr>
            <p:ph idx="1"/>
          </p:nvPr>
        </p:nvSpPr>
        <p:spPr>
          <a:xfrm>
            <a:off x="685800" y="1066800"/>
            <a:ext cx="7772400" cy="5029200"/>
          </a:xfrm>
        </p:spPr>
        <p:txBody>
          <a:bodyPr/>
          <a:lstStyle/>
          <a:p>
            <a:r>
              <a:rPr lang="en-US" sz="2800" dirty="0"/>
              <a:t>Infants who initiate ART at less than 4 weeks of age should be initiated on AZT+3TC+RAL. If RAL is not immediately available at the facility, then use NVP instead. </a:t>
            </a:r>
            <a:endParaRPr lang="en-US" sz="2800" dirty="0" smtClean="0"/>
          </a:p>
          <a:p>
            <a:r>
              <a:rPr lang="en-US" sz="2800" dirty="0" smtClean="0"/>
              <a:t>Once </a:t>
            </a:r>
            <a:r>
              <a:rPr lang="en-US" sz="2800" dirty="0"/>
              <a:t>the infant is 4 weeks old, change their regimen to ABC+3TC+ LPV/r 2. DTG 50mg OD to be used for all children ≥20kgs and above. For all the other molecules doses, refer to the dosing chart in the National ART Guidelines 2018</a:t>
            </a: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31</a:t>
            </a:fld>
            <a:endParaRPr lang="en-US"/>
          </a:p>
        </p:txBody>
      </p:sp>
    </p:spTree>
    <p:extLst>
      <p:ext uri="{BB962C8B-B14F-4D97-AF65-F5344CB8AC3E}">
        <p14:creationId xmlns:p14="http://schemas.microsoft.com/office/powerpoint/2010/main" val="26814359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r>
              <a:rPr lang="en-US" sz="3200" dirty="0" smtClean="0">
                <a:solidFill>
                  <a:srgbClr val="FF0000"/>
                </a:solidFill>
              </a:rPr>
              <a:t>HAART IN SPECIAL CIRCUMSTANCES</a:t>
            </a:r>
            <a:endParaRPr lang="en-US" sz="3200" dirty="0">
              <a:solidFill>
                <a:srgbClr val="FF0000"/>
              </a:solidFill>
            </a:endParaRPr>
          </a:p>
        </p:txBody>
      </p:sp>
      <p:sp>
        <p:nvSpPr>
          <p:cNvPr id="3" name="Content Placeholder 2"/>
          <p:cNvSpPr>
            <a:spLocks noGrp="1"/>
          </p:cNvSpPr>
          <p:nvPr>
            <p:ph idx="1"/>
          </p:nvPr>
        </p:nvSpPr>
        <p:spPr>
          <a:xfrm>
            <a:off x="304800" y="762000"/>
            <a:ext cx="8534400" cy="5334000"/>
          </a:xfrm>
        </p:spPr>
        <p:txBody>
          <a:bodyPr/>
          <a:lstStyle/>
          <a:p>
            <a:pPr marL="0" lvl="0" indent="0">
              <a:buNone/>
            </a:pPr>
            <a:r>
              <a:rPr lang="en-US" sz="2000" b="1" u="sng" dirty="0" smtClean="0"/>
              <a:t>POST EXPOSURE PROPHYLAXIS(PEP)</a:t>
            </a:r>
            <a:r>
              <a:rPr lang="en-US" sz="2000" dirty="0"/>
              <a:t> PEP should be offered as soon as possible (&lt; 72 hours) after high risk exposure </a:t>
            </a:r>
            <a:r>
              <a:rPr lang="en-US" sz="2000" dirty="0" smtClean="0"/>
              <a:t>.The </a:t>
            </a:r>
            <a:r>
              <a:rPr lang="en-US" sz="2000" dirty="0"/>
              <a:t>recommended ARV agents for PEP are </a:t>
            </a:r>
          </a:p>
          <a:p>
            <a:pPr marL="0" indent="0">
              <a:buNone/>
            </a:pPr>
            <a:r>
              <a:rPr lang="en-US" sz="2400" dirty="0" smtClean="0">
                <a:solidFill>
                  <a:srgbClr val="FF0000"/>
                </a:solidFill>
              </a:rPr>
              <a:t>ADULT &gt;35 kg 		(TDF/3TC/DTG)	</a:t>
            </a:r>
          </a:p>
          <a:p>
            <a:pPr marL="0" indent="0">
              <a:buNone/>
            </a:pPr>
            <a:r>
              <a:rPr lang="en-US" sz="2400" dirty="0" smtClean="0">
                <a:solidFill>
                  <a:srgbClr val="FF0000"/>
                </a:solidFill>
              </a:rPr>
              <a:t>20 - &lt;35kg			(ABC/3TC/DTG)</a:t>
            </a:r>
          </a:p>
          <a:p>
            <a:pPr marL="0" indent="0">
              <a:buNone/>
            </a:pPr>
            <a:r>
              <a:rPr lang="en-US" sz="2400" dirty="0" smtClean="0">
                <a:solidFill>
                  <a:srgbClr val="FF0000"/>
                </a:solidFill>
              </a:rPr>
              <a:t>&lt; 20 kg 			(ABC/3TC/LPV/r)</a:t>
            </a:r>
          </a:p>
          <a:p>
            <a:pPr marL="0" indent="0">
              <a:buNone/>
            </a:pPr>
            <a:r>
              <a:rPr lang="en-US" sz="2400" b="1" u="sng" dirty="0" smtClean="0"/>
              <a:t>Pre exposure prophylaxis(</a:t>
            </a:r>
            <a:r>
              <a:rPr lang="en-US" sz="2400" b="1" u="sng" dirty="0" err="1" smtClean="0"/>
              <a:t>PrEP</a:t>
            </a:r>
            <a:r>
              <a:rPr lang="en-US" sz="2400" b="1" u="sng" dirty="0" smtClean="0"/>
              <a:t>)</a:t>
            </a:r>
            <a:r>
              <a:rPr lang="en-US" sz="2400" dirty="0"/>
              <a:t> Oral </a:t>
            </a:r>
            <a:r>
              <a:rPr lang="en-US" sz="2400" dirty="0" err="1"/>
              <a:t>PrEP</a:t>
            </a:r>
            <a:r>
              <a:rPr lang="en-US" sz="2400" dirty="0"/>
              <a:t> should be offered to HIV negative   individuals at substantial ongoing risk of HIV infection (including the </a:t>
            </a:r>
            <a:r>
              <a:rPr lang="en-US" sz="2400" dirty="0" err="1"/>
              <a:t>seronegative</a:t>
            </a:r>
            <a:r>
              <a:rPr lang="en-US" sz="2400" dirty="0"/>
              <a:t> partner in a discordant relationship, MSM,FSW, PWID)</a:t>
            </a:r>
            <a:endParaRPr lang="en-US" sz="2400" b="1" u="sng" dirty="0" smtClean="0"/>
          </a:p>
          <a:p>
            <a:r>
              <a:rPr lang="en-US" sz="2400" dirty="0" smtClean="0">
                <a:solidFill>
                  <a:srgbClr val="FF0000"/>
                </a:solidFill>
              </a:rPr>
              <a:t>TDF/FTC</a:t>
            </a:r>
          </a:p>
          <a:p>
            <a:r>
              <a:rPr lang="en-US" sz="2400" dirty="0" smtClean="0">
                <a:solidFill>
                  <a:srgbClr val="FF0000"/>
                </a:solidFill>
              </a:rPr>
              <a:t>TDF/3TC</a:t>
            </a:r>
            <a:endParaRPr lang="en-US" sz="2400" dirty="0">
              <a:solidFill>
                <a:srgbClr val="FF0000"/>
              </a:solidFill>
            </a:endParaRP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32</a:t>
            </a:fld>
            <a:endParaRPr lang="en-US"/>
          </a:p>
        </p:txBody>
      </p:sp>
    </p:spTree>
    <p:extLst>
      <p:ext uri="{BB962C8B-B14F-4D97-AF65-F5344CB8AC3E}">
        <p14:creationId xmlns:p14="http://schemas.microsoft.com/office/powerpoint/2010/main" val="1099543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r>
              <a:rPr lang="en-US" dirty="0" smtClean="0">
                <a:solidFill>
                  <a:srgbClr val="FF0000"/>
                </a:solidFill>
              </a:rPr>
              <a:t>PEP/</a:t>
            </a:r>
            <a:r>
              <a:rPr lang="en-US" dirty="0" err="1" smtClean="0">
                <a:solidFill>
                  <a:srgbClr val="FF0000"/>
                </a:solidFill>
              </a:rPr>
              <a:t>PrEP</a:t>
            </a:r>
            <a:endParaRPr lang="en-US" dirty="0">
              <a:solidFill>
                <a:srgbClr val="FF0000"/>
              </a:solidFill>
            </a:endParaRPr>
          </a:p>
        </p:txBody>
      </p:sp>
      <p:sp>
        <p:nvSpPr>
          <p:cNvPr id="3" name="Content Placeholder 2"/>
          <p:cNvSpPr>
            <a:spLocks noGrp="1"/>
          </p:cNvSpPr>
          <p:nvPr>
            <p:ph idx="1"/>
          </p:nvPr>
        </p:nvSpPr>
        <p:spPr>
          <a:xfrm>
            <a:off x="685800" y="990600"/>
            <a:ext cx="7772400" cy="5105400"/>
          </a:xfrm>
        </p:spPr>
        <p:txBody>
          <a:bodyPr/>
          <a:lstStyle/>
          <a:p>
            <a:pPr lvl="0"/>
            <a:r>
              <a:rPr lang="en-US" sz="2800" dirty="0"/>
              <a:t>Prep does not eliminate the risk of HIV infection and it does not prevent STIs or unintended pregnancies </a:t>
            </a:r>
          </a:p>
          <a:p>
            <a:pPr lvl="0"/>
            <a:r>
              <a:rPr lang="en-US" sz="2800" dirty="0" err="1"/>
              <a:t>PrEP</a:t>
            </a:r>
            <a:r>
              <a:rPr lang="en-US" sz="2800" dirty="0"/>
              <a:t> should only be offered after assessment to establish eligibility, readiness for effective use, required follow-up (including HIV testing every 3 months) and absence of contraindications to TDF and/or FTC </a:t>
            </a:r>
          </a:p>
          <a:p>
            <a:endParaRPr lang="en-US"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33</a:t>
            </a:fld>
            <a:endParaRPr lang="en-US"/>
          </a:p>
        </p:txBody>
      </p:sp>
    </p:spTree>
    <p:extLst>
      <p:ext uri="{BB962C8B-B14F-4D97-AF65-F5344CB8AC3E}">
        <p14:creationId xmlns:p14="http://schemas.microsoft.com/office/powerpoint/2010/main" val="36050023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HBV/HIV and HCV/HIV Co-infection</a:t>
            </a:r>
          </a:p>
        </p:txBody>
      </p:sp>
      <p:sp>
        <p:nvSpPr>
          <p:cNvPr id="3" name="Content Placeholder 2"/>
          <p:cNvSpPr>
            <a:spLocks noGrp="1"/>
          </p:cNvSpPr>
          <p:nvPr>
            <p:ph idx="1"/>
          </p:nvPr>
        </p:nvSpPr>
        <p:spPr/>
        <p:txBody>
          <a:bodyPr/>
          <a:lstStyle/>
          <a:p>
            <a:pPr lvl="0"/>
            <a:r>
              <a:rPr lang="en-US" sz="1800" dirty="0"/>
              <a:t>All HIV positive adolescents and adults should be screened for HBV infection, using serum </a:t>
            </a:r>
            <a:r>
              <a:rPr lang="en-US" sz="1800" dirty="0" err="1"/>
              <a:t>HBsAg</a:t>
            </a:r>
            <a:r>
              <a:rPr lang="en-US" sz="1800" dirty="0"/>
              <a:t>, as part of initial evaluation; children who did not complete routine childhood immunizations should also be screened for HBV </a:t>
            </a:r>
          </a:p>
          <a:p>
            <a:pPr lvl="0"/>
            <a:r>
              <a:rPr lang="en-US" sz="1800" dirty="0"/>
              <a:t>PLHIV without evidence of hepatitis B infection (</a:t>
            </a:r>
            <a:r>
              <a:rPr lang="en-US" sz="1800" dirty="0" err="1"/>
              <a:t>HBsAg</a:t>
            </a:r>
            <a:r>
              <a:rPr lang="en-US" sz="1800" dirty="0"/>
              <a:t> negative) should be vaccinated against hepatitis B. </a:t>
            </a:r>
          </a:p>
          <a:p>
            <a:pPr lvl="0"/>
            <a:r>
              <a:rPr lang="en-US" sz="1800" dirty="0"/>
              <a:t>The recommended first-line ART for adults with HIV/HBV co-infection is </a:t>
            </a:r>
            <a:r>
              <a:rPr lang="en-US" sz="1800" dirty="0">
                <a:solidFill>
                  <a:srgbClr val="FF0000"/>
                </a:solidFill>
              </a:rPr>
              <a:t>TDF + 3TC + DTG </a:t>
            </a:r>
            <a:r>
              <a:rPr lang="en-US" sz="1800" dirty="0" smtClean="0">
                <a:solidFill>
                  <a:srgbClr val="FF0000"/>
                </a:solidFill>
              </a:rPr>
              <a:t>( </a:t>
            </a:r>
            <a:r>
              <a:rPr lang="en-US" sz="1800" dirty="0" err="1" smtClean="0">
                <a:solidFill>
                  <a:srgbClr val="FF0000"/>
                </a:solidFill>
              </a:rPr>
              <a:t>superboost</a:t>
            </a:r>
            <a:r>
              <a:rPr lang="en-US" sz="1800" dirty="0" smtClean="0">
                <a:solidFill>
                  <a:srgbClr val="FF0000"/>
                </a:solidFill>
              </a:rPr>
              <a:t> DTG 50 mg )</a:t>
            </a:r>
            <a:r>
              <a:rPr lang="en-US" sz="1800" dirty="0" smtClean="0"/>
              <a:t> </a:t>
            </a:r>
            <a:endParaRPr lang="en-US" sz="1800" dirty="0"/>
          </a:p>
          <a:p>
            <a:pPr lvl="0"/>
            <a:r>
              <a:rPr lang="en-US" sz="1800" dirty="0"/>
              <a:t>HCV serology should be offered to individuals at risk of HCV infection </a:t>
            </a:r>
          </a:p>
          <a:p>
            <a:pPr lvl="0"/>
            <a:r>
              <a:rPr lang="en-US" sz="1800" dirty="0"/>
              <a:t>Direct acting antiviral therapies (DAAs) for treatment of HCV have simplified the management of HIV/HCV co-infection </a:t>
            </a:r>
          </a:p>
          <a:p>
            <a:pPr lvl="0"/>
            <a:endParaRPr lang="en-US" sz="1800" dirty="0"/>
          </a:p>
          <a:p>
            <a:pPr marL="0" indent="0">
              <a:buNone/>
            </a:pPr>
            <a:endParaRPr lang="en-US" sz="1800" dirty="0"/>
          </a:p>
        </p:txBody>
      </p:sp>
      <p:sp>
        <p:nvSpPr>
          <p:cNvPr id="4" name="Date Placeholder 3">
            <a:extLst>
              <a:ext uri="{FF2B5EF4-FFF2-40B4-BE49-F238E27FC236}">
                <a16:creationId xmlns="" xmlns:a16="http://schemas.microsoft.com/office/drawing/2014/main" id="{A7EABD17-B2C3-4175-AA5D-C0B7D93E4C55}"/>
              </a:ext>
            </a:extLst>
          </p:cNvPr>
          <p:cNvSpPr>
            <a:spLocks noGrp="1"/>
          </p:cNvSpPr>
          <p:nvPr>
            <p:ph type="dt" sz="half" idx="10"/>
          </p:nvPr>
        </p:nvSpPr>
        <p:spPr/>
        <p:txBody>
          <a:bodyPr/>
          <a:lstStyle/>
          <a:p>
            <a:fld id="{1389BFAB-DA84-4218-BD70-C3E768BD2CF5}" type="datetime1">
              <a:rPr lang="en-US" smtClean="0">
                <a:solidFill>
                  <a:prstClr val="black"/>
                </a:solidFill>
              </a:rPr>
              <a:t>4/20/2021</a:t>
            </a:fld>
            <a:endParaRPr lang="en-US">
              <a:solidFill>
                <a:prstClr val="black"/>
              </a:solidFill>
            </a:endParaRPr>
          </a:p>
        </p:txBody>
      </p:sp>
      <p:sp>
        <p:nvSpPr>
          <p:cNvPr id="5" name="Slide Number Placeholder 4">
            <a:extLst>
              <a:ext uri="{FF2B5EF4-FFF2-40B4-BE49-F238E27FC236}">
                <a16:creationId xmlns="" xmlns:a16="http://schemas.microsoft.com/office/drawing/2014/main" id="{2AB18F6E-ED20-4A1F-87C5-7F92F4330F7B}"/>
              </a:ext>
            </a:extLst>
          </p:cNvPr>
          <p:cNvSpPr>
            <a:spLocks noGrp="1"/>
          </p:cNvSpPr>
          <p:nvPr>
            <p:ph type="sldNum" sz="quarter" idx="4294967295"/>
          </p:nvPr>
        </p:nvSpPr>
        <p:spPr>
          <a:xfrm>
            <a:off x="7086600" y="5700921"/>
            <a:ext cx="2057400" cy="273844"/>
          </a:xfrm>
          <a:prstGeom prst="rect">
            <a:avLst/>
          </a:prstGeom>
        </p:spPr>
        <p:txBody>
          <a:bodyPr/>
          <a:lstStyle/>
          <a:p>
            <a:fld id="{BCC0A10A-10A2-4239-B4B3-6618FB876949}"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116852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5EE98F-A1C3-417C-B17E-CFEAAED1F7A9}"/>
              </a:ext>
            </a:extLst>
          </p:cNvPr>
          <p:cNvSpPr>
            <a:spLocks noGrp="1"/>
          </p:cNvSpPr>
          <p:nvPr>
            <p:ph type="title"/>
          </p:nvPr>
        </p:nvSpPr>
        <p:spPr>
          <a:xfrm>
            <a:off x="874643" y="152401"/>
            <a:ext cx="7265505" cy="762000"/>
          </a:xfrm>
        </p:spPr>
        <p:txBody>
          <a:bodyPr/>
          <a:lstStyle/>
          <a:p>
            <a:r>
              <a:rPr lang="en-US" sz="2800" dirty="0">
                <a:solidFill>
                  <a:srgbClr val="FF0000"/>
                </a:solidFill>
              </a:rPr>
              <a:t>Interpreting Viral load results and defining treatment failure</a:t>
            </a:r>
          </a:p>
        </p:txBody>
      </p:sp>
      <p:sp>
        <p:nvSpPr>
          <p:cNvPr id="3" name="Content Placeholder 2">
            <a:extLst>
              <a:ext uri="{FF2B5EF4-FFF2-40B4-BE49-F238E27FC236}">
                <a16:creationId xmlns="" xmlns:a16="http://schemas.microsoft.com/office/drawing/2014/main" id="{150E8491-F43C-4722-9BA1-AA2C83FF8794}"/>
              </a:ext>
            </a:extLst>
          </p:cNvPr>
          <p:cNvSpPr>
            <a:spLocks noGrp="1"/>
          </p:cNvSpPr>
          <p:nvPr>
            <p:ph idx="1"/>
          </p:nvPr>
        </p:nvSpPr>
        <p:spPr>
          <a:xfrm>
            <a:off x="874644" y="1066800"/>
            <a:ext cx="7640707" cy="4907965"/>
          </a:xfrm>
        </p:spPr>
        <p:txBody>
          <a:bodyPr/>
          <a:lstStyle/>
          <a:p>
            <a:r>
              <a:rPr lang="en-US" sz="2400" dirty="0"/>
              <a:t>The goal of ART is to achieve sustained viral suppression defined as below </a:t>
            </a:r>
            <a:r>
              <a:rPr lang="en-US" sz="2400" b="1" dirty="0"/>
              <a:t>Lower Detection Limit(LDL).</a:t>
            </a:r>
          </a:p>
          <a:p>
            <a:r>
              <a:rPr lang="en-US" sz="2400" b="1" dirty="0"/>
              <a:t>Less than 400 </a:t>
            </a:r>
            <a:r>
              <a:rPr lang="en-US" sz="2400" dirty="0"/>
              <a:t>copies/ml are currently considered &lt;LDL(February 2019, VL cut off circular)</a:t>
            </a:r>
          </a:p>
          <a:p>
            <a:r>
              <a:rPr lang="en-US" sz="2400" b="1" dirty="0"/>
              <a:t>Persistent low-level viremia (PLLV) is defined as viral load copies between </a:t>
            </a:r>
            <a:r>
              <a:rPr lang="en-US" sz="2400" b="1" dirty="0">
                <a:solidFill>
                  <a:srgbClr val="FF0000"/>
                </a:solidFill>
              </a:rPr>
              <a:t>400-999 copies/ml </a:t>
            </a:r>
            <a:r>
              <a:rPr lang="en-US" sz="2400" b="1" dirty="0"/>
              <a:t>on two consecutive measures</a:t>
            </a:r>
            <a:r>
              <a:rPr lang="en-US" sz="2400" dirty="0"/>
              <a:t>. These patients are at increased risk of progression to treatment failure, development of ARV resistance and death and therefore require a similar case management approach as patients with VL ≥ 1,000 copies/ml </a:t>
            </a:r>
          </a:p>
          <a:p>
            <a:endParaRPr lang="en-US" b="1" dirty="0"/>
          </a:p>
        </p:txBody>
      </p:sp>
      <p:sp>
        <p:nvSpPr>
          <p:cNvPr id="4" name="Date Placeholder 3">
            <a:extLst>
              <a:ext uri="{FF2B5EF4-FFF2-40B4-BE49-F238E27FC236}">
                <a16:creationId xmlns="" xmlns:a16="http://schemas.microsoft.com/office/drawing/2014/main" id="{8B3E23DD-D603-44EF-AB66-0D4075564E61}"/>
              </a:ext>
            </a:extLst>
          </p:cNvPr>
          <p:cNvSpPr>
            <a:spLocks noGrp="1"/>
          </p:cNvSpPr>
          <p:nvPr>
            <p:ph type="dt" sz="half" idx="10"/>
          </p:nvPr>
        </p:nvSpPr>
        <p:spPr/>
        <p:txBody>
          <a:bodyPr/>
          <a:lstStyle/>
          <a:p>
            <a:fld id="{91117D27-5F2A-4DAB-847A-F008D0965C4F}" type="datetime1">
              <a:rPr lang="en-US" smtClean="0">
                <a:solidFill>
                  <a:prstClr val="black"/>
                </a:solidFill>
              </a:rPr>
              <a:t>4/20/2021</a:t>
            </a:fld>
            <a:endParaRPr lang="en-US" dirty="0">
              <a:solidFill>
                <a:prstClr val="black"/>
              </a:solidFill>
            </a:endParaRPr>
          </a:p>
        </p:txBody>
      </p:sp>
      <p:sp>
        <p:nvSpPr>
          <p:cNvPr id="5" name="Slide Number Placeholder 4">
            <a:extLst>
              <a:ext uri="{FF2B5EF4-FFF2-40B4-BE49-F238E27FC236}">
                <a16:creationId xmlns="" xmlns:a16="http://schemas.microsoft.com/office/drawing/2014/main" id="{1C999BED-3714-4B8E-A697-01DBB19F6252}"/>
              </a:ext>
            </a:extLst>
          </p:cNvPr>
          <p:cNvSpPr>
            <a:spLocks noGrp="1"/>
          </p:cNvSpPr>
          <p:nvPr>
            <p:ph type="sldNum" sz="quarter" idx="4294967295"/>
          </p:nvPr>
        </p:nvSpPr>
        <p:spPr>
          <a:xfrm>
            <a:off x="7086600" y="5700921"/>
            <a:ext cx="2057400" cy="273844"/>
          </a:xfrm>
          <a:prstGeom prst="rect">
            <a:avLst/>
          </a:prstGeom>
        </p:spPr>
        <p:txBody>
          <a:bodyPr/>
          <a:lstStyle/>
          <a:p>
            <a:endParaRPr lang="en-US" dirty="0">
              <a:solidFill>
                <a:prstClr val="black"/>
              </a:solidFill>
            </a:endParaRPr>
          </a:p>
        </p:txBody>
      </p:sp>
    </p:spTree>
    <p:extLst>
      <p:ext uri="{BB962C8B-B14F-4D97-AF65-F5344CB8AC3E}">
        <p14:creationId xmlns:p14="http://schemas.microsoft.com/office/powerpoint/2010/main" val="10537110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304800"/>
          </a:xfrm>
        </p:spPr>
        <p:txBody>
          <a:bodyPr/>
          <a:lstStyle/>
          <a:p>
            <a:r>
              <a:rPr lang="fr-FR" sz="3600" u="sng" dirty="0">
                <a:solidFill>
                  <a:srgbClr val="FF0000"/>
                </a:solidFill>
              </a:rPr>
              <a:t>TREATMENT MONITORING</a:t>
            </a:r>
            <a:r>
              <a:rPr lang="en-US" dirty="0"/>
              <a:t/>
            </a:r>
            <a:br>
              <a:rPr lang="en-US" dirty="0"/>
            </a:br>
            <a:endParaRPr lang="en-US" dirty="0"/>
          </a:p>
        </p:txBody>
      </p:sp>
      <p:sp>
        <p:nvSpPr>
          <p:cNvPr id="3" name="Content Placeholder 2"/>
          <p:cNvSpPr>
            <a:spLocks noGrp="1"/>
          </p:cNvSpPr>
          <p:nvPr>
            <p:ph idx="1"/>
          </p:nvPr>
        </p:nvSpPr>
        <p:spPr>
          <a:xfrm>
            <a:off x="228600" y="762000"/>
            <a:ext cx="8610600" cy="5334000"/>
          </a:xfrm>
        </p:spPr>
        <p:txBody>
          <a:bodyPr/>
          <a:lstStyle/>
          <a:p>
            <a:pPr marL="0" indent="0">
              <a:buNone/>
            </a:pPr>
            <a:endParaRPr lang="en-US" sz="1200" dirty="0"/>
          </a:p>
          <a:p>
            <a:pPr lvl="0"/>
            <a:r>
              <a:rPr lang="en-US" sz="2000" dirty="0"/>
              <a:t>Adherence assessment  on every visit</a:t>
            </a:r>
          </a:p>
          <a:p>
            <a:pPr lvl="0"/>
            <a:r>
              <a:rPr lang="en-US" sz="2000" dirty="0"/>
              <a:t>Viral load monitoring every 6 months</a:t>
            </a:r>
          </a:p>
          <a:p>
            <a:pPr lvl="0"/>
            <a:r>
              <a:rPr lang="en-US" sz="2000" dirty="0"/>
              <a:t>Treatment failure assessment  </a:t>
            </a:r>
          </a:p>
          <a:p>
            <a:pPr marL="0" indent="0">
              <a:buNone/>
            </a:pPr>
            <a:r>
              <a:rPr lang="en-US" sz="2000" b="1" u="sng" dirty="0" smtClean="0"/>
              <a:t>ADULTS</a:t>
            </a:r>
            <a:endParaRPr lang="en-US" sz="2000" dirty="0"/>
          </a:p>
          <a:p>
            <a:pPr marL="0" indent="0">
              <a:buNone/>
            </a:pPr>
            <a:r>
              <a:rPr lang="en-US" sz="2000" b="1" u="sng" dirty="0">
                <a:solidFill>
                  <a:srgbClr val="FF0000"/>
                </a:solidFill>
              </a:rPr>
              <a:t>Clinical failure</a:t>
            </a:r>
            <a:endParaRPr lang="en-US" sz="2000" dirty="0">
              <a:solidFill>
                <a:srgbClr val="FF0000"/>
              </a:solidFill>
            </a:endParaRPr>
          </a:p>
          <a:p>
            <a:r>
              <a:rPr lang="en-US" sz="2000" dirty="0" smtClean="0"/>
              <a:t>Pt</a:t>
            </a:r>
            <a:r>
              <a:rPr lang="en-US" sz="2000" dirty="0"/>
              <a:t>.  Deteriorating, new/ recurrent significant stage III / IV O.I or </a:t>
            </a:r>
            <a:r>
              <a:rPr lang="en-US" sz="2000" dirty="0" smtClean="0"/>
              <a:t>malignancy</a:t>
            </a:r>
            <a:endParaRPr lang="en-US" sz="2000" dirty="0"/>
          </a:p>
          <a:p>
            <a:pPr marL="0" indent="0">
              <a:buNone/>
            </a:pPr>
            <a:r>
              <a:rPr lang="en-US" sz="2000" b="1" u="sng" dirty="0" smtClean="0">
                <a:solidFill>
                  <a:srgbClr val="FF0000"/>
                </a:solidFill>
              </a:rPr>
              <a:t>Immunological </a:t>
            </a:r>
            <a:r>
              <a:rPr lang="en-US" sz="2000" b="1" u="sng" dirty="0">
                <a:solidFill>
                  <a:srgbClr val="FF0000"/>
                </a:solidFill>
              </a:rPr>
              <a:t>failure </a:t>
            </a:r>
            <a:endParaRPr lang="en-US" sz="2000" dirty="0">
              <a:solidFill>
                <a:srgbClr val="FF0000"/>
              </a:solidFill>
            </a:endParaRPr>
          </a:p>
          <a:p>
            <a:r>
              <a:rPr lang="en-US" sz="2000" dirty="0"/>
              <a:t>*CD4 count </a:t>
            </a:r>
            <a:r>
              <a:rPr lang="en-US" sz="2000" b="1" dirty="0"/>
              <a:t>NOT</a:t>
            </a:r>
            <a:r>
              <a:rPr lang="en-US" sz="2000" dirty="0"/>
              <a:t> &gt; 100cells/mm</a:t>
            </a:r>
            <a:r>
              <a:rPr lang="en-US" sz="2000" baseline="30000" dirty="0"/>
              <a:t>3 </a:t>
            </a:r>
            <a:r>
              <a:rPr lang="en-US" sz="2000" dirty="0"/>
              <a:t>   after 12 months of effective HAART treatment</a:t>
            </a:r>
            <a:r>
              <a:rPr lang="en-US" sz="2000" dirty="0" smtClean="0"/>
              <a:t>.</a:t>
            </a:r>
            <a:endParaRPr lang="en-US" sz="2000" dirty="0"/>
          </a:p>
          <a:p>
            <a:r>
              <a:rPr lang="en-US" sz="2000" dirty="0"/>
              <a:t>*CD4 count </a:t>
            </a:r>
            <a:r>
              <a:rPr lang="en-US" sz="2000" b="1" dirty="0"/>
              <a:t>drop</a:t>
            </a:r>
            <a:r>
              <a:rPr lang="en-US" sz="2000" dirty="0"/>
              <a:t> &gt;</a:t>
            </a:r>
            <a:r>
              <a:rPr lang="en-US" sz="2000" b="1" dirty="0"/>
              <a:t> 30%</a:t>
            </a:r>
            <a:r>
              <a:rPr lang="en-US" sz="2000" dirty="0"/>
              <a:t> from peak value while on HAART.   </a:t>
            </a:r>
          </a:p>
          <a:p>
            <a:r>
              <a:rPr lang="en-US" sz="2000" dirty="0"/>
              <a:t>*CD4 count drop to /below baseline level.</a:t>
            </a:r>
          </a:p>
          <a:p>
            <a:endParaRPr lang="en-US" sz="1800"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36</a:t>
            </a:fld>
            <a:endParaRPr lang="en-US"/>
          </a:p>
        </p:txBody>
      </p:sp>
    </p:spTree>
    <p:extLst>
      <p:ext uri="{BB962C8B-B14F-4D97-AF65-F5344CB8AC3E}">
        <p14:creationId xmlns:p14="http://schemas.microsoft.com/office/powerpoint/2010/main" val="21803515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772400" cy="5105400"/>
          </a:xfrm>
        </p:spPr>
        <p:txBody>
          <a:bodyPr/>
          <a:lstStyle/>
          <a:p>
            <a:pPr marL="0" indent="0">
              <a:buNone/>
            </a:pPr>
            <a:r>
              <a:rPr lang="en-US" sz="2000" b="1" u="sng" dirty="0" err="1">
                <a:solidFill>
                  <a:srgbClr val="FF0000"/>
                </a:solidFill>
              </a:rPr>
              <a:t>Virological</a:t>
            </a:r>
            <a:r>
              <a:rPr lang="en-US" sz="2000" b="1" u="sng" dirty="0">
                <a:solidFill>
                  <a:srgbClr val="FF0000"/>
                </a:solidFill>
              </a:rPr>
              <a:t> confirmation of TF </a:t>
            </a:r>
            <a:endParaRPr lang="en-US" sz="2000" b="1" u="sng" dirty="0" smtClean="0">
              <a:solidFill>
                <a:srgbClr val="FF0000"/>
              </a:solidFill>
            </a:endParaRPr>
          </a:p>
          <a:p>
            <a:pPr marL="0" indent="0">
              <a:buNone/>
            </a:pPr>
            <a:r>
              <a:rPr lang="en-US" sz="2000" dirty="0" smtClean="0"/>
              <a:t>*</a:t>
            </a:r>
            <a:r>
              <a:rPr lang="en-US" sz="2000" dirty="0"/>
              <a:t>viral load </a:t>
            </a:r>
            <a:r>
              <a:rPr lang="en-US" sz="2000" b="1" dirty="0"/>
              <a:t>&gt; 1000 copies/ml</a:t>
            </a:r>
            <a:r>
              <a:rPr lang="en-US" sz="2000" dirty="0"/>
              <a:t> </a:t>
            </a:r>
            <a:r>
              <a:rPr lang="en-US" sz="2000" dirty="0" smtClean="0"/>
              <a:t>2 </a:t>
            </a:r>
            <a:r>
              <a:rPr lang="en-US" sz="2000" dirty="0"/>
              <a:t>results 3 months apart</a:t>
            </a:r>
          </a:p>
          <a:p>
            <a:pPr marL="0" indent="0">
              <a:buNone/>
            </a:pPr>
            <a:r>
              <a:rPr lang="en-US" sz="2000" b="1" u="sng" dirty="0">
                <a:solidFill>
                  <a:srgbClr val="FF0000"/>
                </a:solidFill>
              </a:rPr>
              <a:t>CHILDREN</a:t>
            </a:r>
            <a:r>
              <a:rPr lang="en-US" sz="2000" b="1" u="sng" dirty="0"/>
              <a:t> </a:t>
            </a:r>
            <a:endParaRPr lang="en-US" sz="2000" b="1" u="sng" dirty="0" smtClean="0"/>
          </a:p>
          <a:p>
            <a:pPr marL="0" indent="0">
              <a:buNone/>
            </a:pPr>
            <a:r>
              <a:rPr lang="en-US" sz="2000" b="1" u="sng" dirty="0" smtClean="0">
                <a:solidFill>
                  <a:srgbClr val="FF0000"/>
                </a:solidFill>
              </a:rPr>
              <a:t>Clinical </a:t>
            </a:r>
            <a:r>
              <a:rPr lang="en-US" sz="2000" b="1" u="sng" dirty="0">
                <a:solidFill>
                  <a:srgbClr val="FF0000"/>
                </a:solidFill>
              </a:rPr>
              <a:t>failure </a:t>
            </a:r>
            <a:endParaRPr lang="en-US" sz="2000" b="1" u="sng" dirty="0" smtClean="0">
              <a:solidFill>
                <a:srgbClr val="FF0000"/>
              </a:solidFill>
            </a:endParaRPr>
          </a:p>
          <a:p>
            <a:pPr marL="0" indent="0">
              <a:buNone/>
            </a:pPr>
            <a:r>
              <a:rPr lang="en-US" sz="2000" dirty="0" smtClean="0"/>
              <a:t> </a:t>
            </a:r>
            <a:r>
              <a:rPr lang="en-US" sz="2000" dirty="0"/>
              <a:t>Pt.  Deteriorating, new/ recurrent significant </a:t>
            </a:r>
            <a:r>
              <a:rPr lang="en-US" sz="2000" b="1" dirty="0"/>
              <a:t>stage III</a:t>
            </a:r>
            <a:r>
              <a:rPr lang="en-US" sz="2000" dirty="0"/>
              <a:t> / </a:t>
            </a:r>
            <a:r>
              <a:rPr lang="en-US" sz="2000" b="1" dirty="0"/>
              <a:t>IV</a:t>
            </a:r>
            <a:r>
              <a:rPr lang="en-US" sz="2000" dirty="0"/>
              <a:t> O.I or malignancy       </a:t>
            </a:r>
          </a:p>
          <a:p>
            <a:r>
              <a:rPr lang="en-US" sz="2000" dirty="0"/>
              <a:t>* Growth failure despite adequate nutrition                                                         </a:t>
            </a:r>
          </a:p>
          <a:p>
            <a:r>
              <a:rPr lang="en-US" sz="2000" dirty="0"/>
              <a:t>* Delayed, stagnation or regressed developmental milestones                         </a:t>
            </a:r>
          </a:p>
          <a:p>
            <a:r>
              <a:rPr lang="en-US" sz="2000" dirty="0"/>
              <a:t>* Lack of clinical improvement from baseline on presentation to care</a:t>
            </a:r>
          </a:p>
          <a:p>
            <a:endParaRPr lang="en-US"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37</a:t>
            </a:fld>
            <a:endParaRPr lang="en-US"/>
          </a:p>
        </p:txBody>
      </p:sp>
    </p:spTree>
    <p:extLst>
      <p:ext uri="{BB962C8B-B14F-4D97-AF65-F5344CB8AC3E}">
        <p14:creationId xmlns:p14="http://schemas.microsoft.com/office/powerpoint/2010/main" val="8490149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3200" dirty="0" smtClean="0">
                <a:solidFill>
                  <a:srgbClr val="FF0000"/>
                </a:solidFill>
              </a:rPr>
              <a:t>Three Main Reasons for Altering a Patient’s </a:t>
            </a:r>
            <a:r>
              <a:rPr lang="en-US" sz="3200" dirty="0" smtClean="0">
                <a:solidFill>
                  <a:srgbClr val="FF0000"/>
                </a:solidFill>
              </a:rPr>
              <a:t>Regimen</a:t>
            </a:r>
            <a:endParaRPr lang="en-US" dirty="0" smtClean="0"/>
          </a:p>
        </p:txBody>
      </p:sp>
      <p:sp>
        <p:nvSpPr>
          <p:cNvPr id="23555" name="Rectangle 3"/>
          <p:cNvSpPr>
            <a:spLocks noGrp="1" noChangeArrowheads="1"/>
          </p:cNvSpPr>
          <p:nvPr>
            <p:ph idx="1"/>
          </p:nvPr>
        </p:nvSpPr>
        <p:spPr/>
        <p:txBody>
          <a:bodyPr/>
          <a:lstStyle/>
          <a:p>
            <a:pPr eaLnBrk="1" hangingPunct="1">
              <a:lnSpc>
                <a:spcPct val="90000"/>
              </a:lnSpc>
              <a:buFontTx/>
              <a:buNone/>
            </a:pPr>
            <a:r>
              <a:rPr lang="en-US" b="1" dirty="0" smtClean="0"/>
              <a:t>1</a:t>
            </a:r>
            <a:r>
              <a:rPr lang="en-US" sz="2400" b="1" dirty="0" smtClean="0"/>
              <a:t>. </a:t>
            </a:r>
            <a:r>
              <a:rPr lang="en-US" sz="2800" b="1" dirty="0" smtClean="0"/>
              <a:t>Drug Toxicity or Intolerance</a:t>
            </a:r>
            <a:endParaRPr lang="en-US" sz="2400" b="1" dirty="0" smtClean="0"/>
          </a:p>
          <a:p>
            <a:pPr lvl="1" eaLnBrk="1" hangingPunct="1">
              <a:lnSpc>
                <a:spcPct val="90000"/>
              </a:lnSpc>
            </a:pPr>
            <a:r>
              <a:rPr lang="en-US" sz="2400" dirty="0" smtClean="0"/>
              <a:t>Single drug substitutions appropriate</a:t>
            </a:r>
          </a:p>
          <a:p>
            <a:pPr lvl="1" eaLnBrk="1" hangingPunct="1">
              <a:lnSpc>
                <a:spcPct val="90000"/>
              </a:lnSpc>
              <a:buFontTx/>
              <a:buNone/>
            </a:pPr>
            <a:endParaRPr lang="en-US" sz="2400" dirty="0" smtClean="0"/>
          </a:p>
          <a:p>
            <a:pPr eaLnBrk="1" hangingPunct="1">
              <a:lnSpc>
                <a:spcPct val="90000"/>
              </a:lnSpc>
              <a:buFontTx/>
              <a:buNone/>
            </a:pPr>
            <a:r>
              <a:rPr lang="en-US" sz="2400" b="1" dirty="0" smtClean="0"/>
              <a:t>2. </a:t>
            </a:r>
            <a:r>
              <a:rPr lang="en-US" sz="2800" b="1" dirty="0" smtClean="0"/>
              <a:t>Drug Interactions</a:t>
            </a:r>
            <a:endParaRPr lang="en-US" sz="2400" b="1" dirty="0" smtClean="0"/>
          </a:p>
          <a:p>
            <a:pPr lvl="1" eaLnBrk="1" hangingPunct="1">
              <a:lnSpc>
                <a:spcPct val="90000"/>
              </a:lnSpc>
            </a:pPr>
            <a:r>
              <a:rPr lang="en-US" sz="2400" dirty="0" smtClean="0"/>
              <a:t>Single drug substitutions appropriate</a:t>
            </a:r>
          </a:p>
          <a:p>
            <a:pPr lvl="1" eaLnBrk="1" hangingPunct="1">
              <a:lnSpc>
                <a:spcPct val="90000"/>
              </a:lnSpc>
              <a:buFontTx/>
              <a:buNone/>
            </a:pPr>
            <a:endParaRPr lang="en-US" sz="2400" dirty="0" smtClean="0"/>
          </a:p>
          <a:p>
            <a:pPr eaLnBrk="1" hangingPunct="1">
              <a:lnSpc>
                <a:spcPct val="90000"/>
              </a:lnSpc>
              <a:buFontTx/>
              <a:buNone/>
            </a:pPr>
            <a:r>
              <a:rPr lang="en-US" sz="2400" b="1" dirty="0" smtClean="0"/>
              <a:t>3. </a:t>
            </a:r>
            <a:r>
              <a:rPr lang="en-US" sz="2800" b="1" dirty="0" smtClean="0"/>
              <a:t>Treatment Failure</a:t>
            </a:r>
            <a:endParaRPr lang="en-US" sz="2400" b="1" dirty="0" smtClean="0"/>
          </a:p>
          <a:p>
            <a:pPr lvl="1" eaLnBrk="1" hangingPunct="1">
              <a:lnSpc>
                <a:spcPct val="90000"/>
              </a:lnSpc>
            </a:pPr>
            <a:r>
              <a:rPr lang="en-US" sz="2400" i="1" u="sng" dirty="0" smtClean="0"/>
              <a:t>Entire regimen</a:t>
            </a:r>
            <a:r>
              <a:rPr lang="en-US" sz="2400" dirty="0" smtClean="0"/>
              <a:t> must be changed</a:t>
            </a:r>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0907795A-AC90-4D97-88A3-2A10E4853939}" type="slidenum">
              <a:rPr lang="en-US"/>
              <a:pPr>
                <a:defRPr/>
              </a:pPr>
              <a:t>38</a:t>
            </a:fld>
            <a:endParaRPr lang="en-US"/>
          </a:p>
        </p:txBody>
      </p:sp>
    </p:spTree>
    <p:extLst>
      <p:ext uri="{BB962C8B-B14F-4D97-AF65-F5344CB8AC3E}">
        <p14:creationId xmlns:p14="http://schemas.microsoft.com/office/powerpoint/2010/main" val="42910503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pPr algn="l"/>
            <a:r>
              <a:rPr lang="en-US" sz="2800" dirty="0">
                <a:solidFill>
                  <a:srgbClr val="FF0000"/>
                </a:solidFill>
              </a:rPr>
              <a:t>General Principles for Identification and Management of ADRs</a:t>
            </a:r>
          </a:p>
        </p:txBody>
      </p:sp>
      <p:sp>
        <p:nvSpPr>
          <p:cNvPr id="3" name="Content Placeholder 2"/>
          <p:cNvSpPr>
            <a:spLocks noGrp="1"/>
          </p:cNvSpPr>
          <p:nvPr>
            <p:ph idx="1"/>
          </p:nvPr>
        </p:nvSpPr>
        <p:spPr>
          <a:xfrm>
            <a:off x="685800" y="1066800"/>
            <a:ext cx="7772400" cy="5029200"/>
          </a:xfrm>
        </p:spPr>
        <p:txBody>
          <a:bodyPr/>
          <a:lstStyle/>
          <a:p>
            <a:pPr marL="457200" indent="-457200">
              <a:buAutoNum type="arabicPeriod"/>
            </a:pPr>
            <a:r>
              <a:rPr lang="en-US" sz="2000" dirty="0" smtClean="0"/>
              <a:t>At </a:t>
            </a:r>
            <a:r>
              <a:rPr lang="en-US" sz="2000" dirty="0"/>
              <a:t>every clinic visit the patient on ART should be monitored clinically for toxicities using appropriate history (history of symptoms that suggest toxicity) and physical examination (relevant signs). Targeted laboratory assessment may be used to confirm specific toxicities. </a:t>
            </a:r>
            <a:endParaRPr lang="en-US" sz="2000" dirty="0" smtClean="0"/>
          </a:p>
          <a:p>
            <a:pPr marL="457200" indent="-457200">
              <a:buAutoNum type="arabicPeriod"/>
            </a:pPr>
            <a:r>
              <a:rPr lang="en-US" sz="2000" dirty="0" smtClean="0"/>
              <a:t>Evaluate </a:t>
            </a:r>
            <a:r>
              <a:rPr lang="en-US" sz="2000" dirty="0"/>
              <a:t>concurrent medications and establish whether the toxicity is attributable to an ARV drug (or drugs), or to a non-ARV medication taken at the same time. Consider other disease processes (e.g. concurrent infectious processes or IRIS) </a:t>
            </a:r>
            <a:endParaRPr lang="en-US" sz="2000" dirty="0" smtClean="0"/>
          </a:p>
          <a:p>
            <a:pPr marL="457200" indent="-457200">
              <a:buAutoNum type="arabicPeriod"/>
            </a:pPr>
            <a:r>
              <a:rPr lang="en-US" sz="2000" dirty="0" smtClean="0"/>
              <a:t>3</a:t>
            </a:r>
            <a:r>
              <a:rPr lang="en-US" sz="2000" dirty="0"/>
              <a:t>. All toxicities should be graded. Manage the adverse event according to severity</a:t>
            </a: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39</a:t>
            </a:fld>
            <a:endParaRPr lang="en-US"/>
          </a:p>
        </p:txBody>
      </p:sp>
    </p:spTree>
    <p:extLst>
      <p:ext uri="{BB962C8B-B14F-4D97-AF65-F5344CB8AC3E}">
        <p14:creationId xmlns:p14="http://schemas.microsoft.com/office/powerpoint/2010/main" val="3376290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b="1" dirty="0" smtClean="0">
                <a:solidFill>
                  <a:srgbClr val="FF0000"/>
                </a:solidFill>
              </a:rPr>
              <a:t>HIV 1 Subtypes</a:t>
            </a:r>
          </a:p>
        </p:txBody>
      </p:sp>
      <p:pic>
        <p:nvPicPr>
          <p:cNvPr id="1024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362200"/>
            <a:ext cx="6769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662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457200"/>
          </a:xfrm>
        </p:spPr>
        <p:txBody>
          <a:bodyPr/>
          <a:lstStyle/>
          <a:p>
            <a:pPr eaLnBrk="1" hangingPunct="1"/>
            <a:r>
              <a:rPr lang="en-US" sz="3200" b="1" dirty="0" smtClean="0"/>
              <a:t>Drug </a:t>
            </a:r>
            <a:r>
              <a:rPr lang="en-US" sz="3200" b="1" dirty="0" smtClean="0"/>
              <a:t>Toxicity and Intolerance</a:t>
            </a:r>
          </a:p>
        </p:txBody>
      </p:sp>
      <p:sp>
        <p:nvSpPr>
          <p:cNvPr id="24579" name="Rectangle 3"/>
          <p:cNvSpPr>
            <a:spLocks noGrp="1" noChangeArrowheads="1"/>
          </p:cNvSpPr>
          <p:nvPr>
            <p:ph idx="1"/>
          </p:nvPr>
        </p:nvSpPr>
        <p:spPr>
          <a:xfrm>
            <a:off x="609600" y="838200"/>
            <a:ext cx="7772400" cy="5334000"/>
          </a:xfrm>
        </p:spPr>
        <p:txBody>
          <a:bodyPr/>
          <a:lstStyle/>
          <a:p>
            <a:pPr eaLnBrk="1" hangingPunct="1">
              <a:buFontTx/>
              <a:buNone/>
            </a:pPr>
            <a:r>
              <a:rPr lang="en-US" sz="1600" u="sng" dirty="0" smtClean="0">
                <a:solidFill>
                  <a:srgbClr val="FF0000"/>
                </a:solidFill>
              </a:rPr>
              <a:t>Two Broad Groups of Side-effects</a:t>
            </a:r>
            <a:r>
              <a:rPr lang="en-US" sz="1600" u="sng" dirty="0" smtClean="0"/>
              <a:t>:</a:t>
            </a:r>
          </a:p>
          <a:p>
            <a:pPr eaLnBrk="1" hangingPunct="1">
              <a:buFontTx/>
              <a:buNone/>
            </a:pPr>
            <a:endParaRPr lang="en-US" sz="200" dirty="0" smtClean="0"/>
          </a:p>
          <a:p>
            <a:pPr eaLnBrk="1" hangingPunct="1">
              <a:buFontTx/>
              <a:buNone/>
            </a:pPr>
            <a:r>
              <a:rPr lang="en-US" sz="1600" dirty="0" smtClean="0"/>
              <a:t>1. Common “Mild</a:t>
            </a:r>
            <a:r>
              <a:rPr lang="en-US" sz="1600" dirty="0" smtClean="0"/>
              <a:t>”</a:t>
            </a:r>
            <a:endParaRPr lang="en-US" sz="1600" dirty="0" smtClean="0"/>
          </a:p>
          <a:p>
            <a:pPr eaLnBrk="1" hangingPunct="1">
              <a:buFontTx/>
              <a:buNone/>
            </a:pPr>
            <a:r>
              <a:rPr lang="en-US" sz="1600" dirty="0" smtClean="0"/>
              <a:t>2. Rare and </a:t>
            </a:r>
            <a:r>
              <a:rPr lang="en-US" sz="1600" dirty="0" smtClean="0"/>
              <a:t>Dangerous</a:t>
            </a:r>
          </a:p>
          <a:p>
            <a:pPr eaLnBrk="1" hangingPunct="1">
              <a:buFontTx/>
              <a:buNone/>
            </a:pPr>
            <a:r>
              <a:rPr lang="en-US" sz="1600" b="1" u="sng" dirty="0" smtClean="0">
                <a:solidFill>
                  <a:srgbClr val="FF0000"/>
                </a:solidFill>
              </a:rPr>
              <a:t>Common mild side effects</a:t>
            </a:r>
          </a:p>
          <a:p>
            <a:r>
              <a:rPr lang="en-US" sz="1600" dirty="0"/>
              <a:t>Nausea</a:t>
            </a:r>
          </a:p>
          <a:p>
            <a:r>
              <a:rPr lang="en-US" sz="1600" dirty="0"/>
              <a:t>Vomiting</a:t>
            </a:r>
          </a:p>
          <a:p>
            <a:r>
              <a:rPr lang="en-US" sz="1600" dirty="0"/>
              <a:t>Lethargy</a:t>
            </a:r>
          </a:p>
          <a:p>
            <a:r>
              <a:rPr lang="en-US" sz="1600" dirty="0"/>
              <a:t>Headaches</a:t>
            </a:r>
          </a:p>
          <a:p>
            <a:r>
              <a:rPr lang="en-US" sz="1600" dirty="0" err="1"/>
              <a:t>Dizzyness</a:t>
            </a:r>
            <a:endParaRPr lang="en-US" sz="1600" dirty="0"/>
          </a:p>
          <a:p>
            <a:r>
              <a:rPr lang="en-US" sz="1600" dirty="0"/>
              <a:t>“Flu” symptoms</a:t>
            </a:r>
          </a:p>
          <a:p>
            <a:r>
              <a:rPr lang="en-US" sz="1600" dirty="0"/>
              <a:t>Mild </a:t>
            </a:r>
            <a:r>
              <a:rPr lang="en-US" sz="1600" dirty="0" smtClean="0"/>
              <a:t>rash</a:t>
            </a:r>
          </a:p>
          <a:p>
            <a:pPr marL="0" indent="0">
              <a:buNone/>
            </a:pPr>
            <a:r>
              <a:rPr lang="en-US" sz="1600" dirty="0" smtClean="0">
                <a:solidFill>
                  <a:srgbClr val="FF0000"/>
                </a:solidFill>
              </a:rPr>
              <a:t>NB</a:t>
            </a:r>
            <a:endParaRPr lang="en-US" sz="1600" dirty="0">
              <a:solidFill>
                <a:srgbClr val="FF0000"/>
              </a:solidFill>
            </a:endParaRPr>
          </a:p>
          <a:p>
            <a:r>
              <a:rPr lang="en-US" sz="1600" dirty="0"/>
              <a:t>Patients should “expect” them</a:t>
            </a:r>
          </a:p>
          <a:p>
            <a:r>
              <a:rPr lang="en-US" sz="1600" dirty="0" smtClean="0"/>
              <a:t>Usually </a:t>
            </a:r>
            <a:r>
              <a:rPr lang="en-US" sz="1600" dirty="0"/>
              <a:t>improve within 1-2 months</a:t>
            </a:r>
          </a:p>
          <a:p>
            <a:r>
              <a:rPr lang="en-US" sz="1600" dirty="0" smtClean="0"/>
              <a:t>Rarely </a:t>
            </a:r>
            <a:r>
              <a:rPr lang="en-US" sz="1600" dirty="0"/>
              <a:t>necessary to change/stop regime</a:t>
            </a:r>
          </a:p>
          <a:p>
            <a:endParaRPr lang="en-US" sz="1600" dirty="0" smtClean="0">
              <a:solidFill>
                <a:srgbClr val="FF0000"/>
              </a:solidFill>
            </a:endParaRPr>
          </a:p>
        </p:txBody>
      </p:sp>
    </p:spTree>
    <p:extLst>
      <p:ext uri="{BB962C8B-B14F-4D97-AF65-F5344CB8AC3E}">
        <p14:creationId xmlns:p14="http://schemas.microsoft.com/office/powerpoint/2010/main" val="14531032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152400"/>
            <a:ext cx="7772400" cy="685800"/>
          </a:xfrm>
        </p:spPr>
        <p:txBody>
          <a:bodyPr/>
          <a:lstStyle/>
          <a:p>
            <a:pPr eaLnBrk="1" hangingPunct="1"/>
            <a:r>
              <a:rPr lang="en-US" dirty="0" smtClean="0">
                <a:solidFill>
                  <a:srgbClr val="FF0000"/>
                </a:solidFill>
              </a:rPr>
              <a:t>Rare, potentially serious SE’s</a:t>
            </a:r>
          </a:p>
        </p:txBody>
      </p:sp>
      <p:sp>
        <p:nvSpPr>
          <p:cNvPr id="28675" name="Rectangle 3"/>
          <p:cNvSpPr>
            <a:spLocks noGrp="1" noChangeArrowheads="1"/>
          </p:cNvSpPr>
          <p:nvPr>
            <p:ph idx="1"/>
          </p:nvPr>
        </p:nvSpPr>
        <p:spPr>
          <a:xfrm>
            <a:off x="685800" y="1066800"/>
            <a:ext cx="7772400" cy="5029200"/>
          </a:xfrm>
        </p:spPr>
        <p:txBody>
          <a:bodyPr/>
          <a:lstStyle/>
          <a:p>
            <a:pPr eaLnBrk="1" hangingPunct="1"/>
            <a:r>
              <a:rPr lang="en-US" dirty="0" smtClean="0"/>
              <a:t>Severe rash/SJ Syndrome</a:t>
            </a:r>
          </a:p>
          <a:p>
            <a:pPr eaLnBrk="1" hangingPunct="1"/>
            <a:r>
              <a:rPr lang="en-US" dirty="0" smtClean="0"/>
              <a:t>Hepatotoxicity</a:t>
            </a:r>
          </a:p>
          <a:p>
            <a:pPr eaLnBrk="1" hangingPunct="1"/>
            <a:r>
              <a:rPr lang="en-US" dirty="0" smtClean="0"/>
              <a:t>Peripheral Neuropathy</a:t>
            </a:r>
          </a:p>
          <a:p>
            <a:pPr eaLnBrk="1" hangingPunct="1"/>
            <a:r>
              <a:rPr lang="en-US" dirty="0" err="1" smtClean="0"/>
              <a:t>Haematotoxicity</a:t>
            </a:r>
            <a:endParaRPr lang="en-US" dirty="0" smtClean="0"/>
          </a:p>
          <a:p>
            <a:pPr eaLnBrk="1" hangingPunct="1"/>
            <a:r>
              <a:rPr lang="en-US" dirty="0" smtClean="0"/>
              <a:t>Pancreatitis</a:t>
            </a:r>
          </a:p>
          <a:p>
            <a:pPr eaLnBrk="1" hangingPunct="1"/>
            <a:r>
              <a:rPr lang="en-US" dirty="0" smtClean="0"/>
              <a:t>Lactic Acidosis </a:t>
            </a:r>
          </a:p>
          <a:p>
            <a:pPr eaLnBrk="1" hangingPunct="1">
              <a:buFontTx/>
              <a:buNone/>
            </a:pPr>
            <a:endParaRPr lang="en-US" dirty="0" smtClean="0"/>
          </a:p>
        </p:txBody>
      </p:sp>
      <p:sp>
        <p:nvSpPr>
          <p:cNvPr id="4" name="Slide Number Placeholder 5"/>
          <p:cNvSpPr>
            <a:spLocks noGrp="1"/>
          </p:cNvSpPr>
          <p:nvPr>
            <p:ph type="sldNum" sz="quarter" idx="4294967295"/>
          </p:nvPr>
        </p:nvSpPr>
        <p:spPr>
          <a:xfrm>
            <a:off x="6553200" y="6356350"/>
            <a:ext cx="2133600" cy="365125"/>
          </a:xfrm>
          <a:prstGeom prst="rect">
            <a:avLst/>
          </a:prstGeom>
        </p:spPr>
        <p:txBody>
          <a:bodyPr/>
          <a:lstStyle/>
          <a:p>
            <a:pPr>
              <a:defRPr/>
            </a:pPr>
            <a:fld id="{7E32280C-4F4A-4CE9-A6B4-2F9B234666FC}" type="slidenum">
              <a:rPr lang="en-US"/>
              <a:pPr>
                <a:defRPr/>
              </a:pPr>
              <a:t>41</a:t>
            </a:fld>
            <a:endParaRPr lang="en-US"/>
          </a:p>
        </p:txBody>
      </p:sp>
    </p:spTree>
    <p:extLst>
      <p:ext uri="{BB962C8B-B14F-4D97-AF65-F5344CB8AC3E}">
        <p14:creationId xmlns:p14="http://schemas.microsoft.com/office/powerpoint/2010/main" val="8505424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76200"/>
            <a:ext cx="8229600" cy="457200"/>
          </a:xfrm>
        </p:spPr>
        <p:txBody>
          <a:bodyPr/>
          <a:lstStyle/>
          <a:p>
            <a:r>
              <a:rPr lang="en-US" sz="2800" dirty="0" smtClean="0">
                <a:solidFill>
                  <a:srgbClr val="FF0000"/>
                </a:solidFill>
              </a:rPr>
              <a:t>General guide to estimate the  severity of grade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814684209"/>
              </p:ext>
            </p:extLst>
          </p:nvPr>
        </p:nvGraphicFramePr>
        <p:xfrm>
          <a:off x="304800" y="685800"/>
          <a:ext cx="8382000" cy="5486400"/>
        </p:xfrm>
        <a:graphic>
          <a:graphicData uri="http://schemas.openxmlformats.org/drawingml/2006/table">
            <a:tbl>
              <a:tblPr firstRow="1" bandRow="1">
                <a:tableStyleId>{93296810-A885-4BE3-A3E7-6D5BEEA58F35}</a:tableStyleId>
              </a:tblPr>
              <a:tblGrid>
                <a:gridCol w="2095500"/>
                <a:gridCol w="2095500"/>
                <a:gridCol w="1905000"/>
                <a:gridCol w="2286000"/>
              </a:tblGrid>
              <a:tr h="1320800">
                <a:tc>
                  <a:txBody>
                    <a:bodyPr/>
                    <a:lstStyle/>
                    <a:p>
                      <a:r>
                        <a:rPr lang="en-US" sz="2400" dirty="0" smtClean="0">
                          <a:solidFill>
                            <a:schemeClr val="tx1"/>
                          </a:solidFill>
                        </a:rPr>
                        <a:t>Mild </a:t>
                      </a:r>
                    </a:p>
                    <a:p>
                      <a:r>
                        <a:rPr lang="en-US" sz="2400" dirty="0" smtClean="0">
                          <a:solidFill>
                            <a:schemeClr val="tx1"/>
                          </a:solidFill>
                        </a:rPr>
                        <a:t>Grade 1</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Moderate </a:t>
                      </a:r>
                    </a:p>
                    <a:p>
                      <a:r>
                        <a:rPr lang="en-US" sz="2400" dirty="0" smtClean="0">
                          <a:solidFill>
                            <a:schemeClr val="tx1"/>
                          </a:solidFill>
                        </a:rPr>
                        <a:t>Grade 2</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Severe </a:t>
                      </a:r>
                    </a:p>
                    <a:p>
                      <a:r>
                        <a:rPr lang="en-US" sz="2400" dirty="0" smtClean="0">
                          <a:solidFill>
                            <a:schemeClr val="tx1"/>
                          </a:solidFill>
                        </a:rPr>
                        <a:t>Grade</a:t>
                      </a:r>
                      <a:r>
                        <a:rPr lang="en-US" sz="2400" baseline="0" dirty="0" smtClean="0">
                          <a:solidFill>
                            <a:schemeClr val="tx1"/>
                          </a:solidFill>
                        </a:rPr>
                        <a:t> 3</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solidFill>
                            <a:schemeClr val="tx1"/>
                          </a:solidFill>
                        </a:rPr>
                        <a:t>Potentially life</a:t>
                      </a:r>
                      <a:r>
                        <a:rPr lang="en-US" sz="2400" baseline="0" dirty="0" smtClean="0">
                          <a:solidFill>
                            <a:schemeClr val="tx1"/>
                          </a:solidFill>
                        </a:rPr>
                        <a:t> threatening Grade 4</a:t>
                      </a:r>
                      <a:endParaRPr lang="en-US"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65600">
                <a:tc>
                  <a:txBody>
                    <a:bodyPr/>
                    <a:lstStyle/>
                    <a:p>
                      <a:r>
                        <a:rPr lang="en-US" sz="2000" dirty="0" smtClean="0"/>
                        <a:t>Symptoms causing no or minimal interference with usual social and functional activities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Symptoms causing greater</a:t>
                      </a:r>
                      <a:r>
                        <a:rPr lang="en-US" sz="2000" baseline="0" dirty="0" smtClean="0"/>
                        <a:t> than </a:t>
                      </a:r>
                      <a:r>
                        <a:rPr lang="en-US" sz="2000" dirty="0" smtClean="0"/>
                        <a:t>minimal interference with usual social and functional activities</a:t>
                      </a:r>
                    </a:p>
                    <a:p>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Symptoms causing inability to perform usual social and functional activities</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t>Symptoms causing inability to perform basic self-care OR medical or operative intervention indicated to prevent</a:t>
                      </a:r>
                      <a:r>
                        <a:rPr lang="en-US" sz="2000" baseline="0" dirty="0" smtClean="0"/>
                        <a:t> permanent impairment, persistent disability or death</a:t>
                      </a:r>
                      <a:endParaRPr lang="en-US" sz="2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25306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1"/>
            <a:ext cx="8943975" cy="685800"/>
          </a:xfrm>
        </p:spPr>
        <p:txBody>
          <a:bodyPr/>
          <a:lstStyle/>
          <a:p>
            <a:pPr eaLnBrk="1" hangingPunct="1"/>
            <a:r>
              <a:rPr lang="en-US" sz="3200" dirty="0" smtClean="0">
                <a:solidFill>
                  <a:srgbClr val="FF0000"/>
                </a:solidFill>
              </a:rPr>
              <a:t>Management of Adverse Drug Effects</a:t>
            </a:r>
          </a:p>
        </p:txBody>
      </p:sp>
      <p:sp>
        <p:nvSpPr>
          <p:cNvPr id="40963" name="Rectangle 3"/>
          <p:cNvSpPr>
            <a:spLocks noGrp="1" noChangeArrowheads="1"/>
          </p:cNvSpPr>
          <p:nvPr>
            <p:ph idx="1"/>
          </p:nvPr>
        </p:nvSpPr>
        <p:spPr>
          <a:xfrm>
            <a:off x="0" y="685801"/>
            <a:ext cx="8943975" cy="5670549"/>
          </a:xfrm>
        </p:spPr>
        <p:txBody>
          <a:bodyPr/>
          <a:lstStyle/>
          <a:p>
            <a:pPr eaLnBrk="1" hangingPunct="1">
              <a:lnSpc>
                <a:spcPct val="90000"/>
              </a:lnSpc>
            </a:pPr>
            <a:r>
              <a:rPr lang="en-US" sz="2000" dirty="0" smtClean="0"/>
              <a:t>Try and establish the ARV drug responsible for the adverse effect </a:t>
            </a:r>
          </a:p>
          <a:p>
            <a:pPr eaLnBrk="1" hangingPunct="1">
              <a:lnSpc>
                <a:spcPct val="60000"/>
              </a:lnSpc>
            </a:pPr>
            <a:endParaRPr lang="en-US" sz="2000" dirty="0" smtClean="0"/>
          </a:p>
          <a:p>
            <a:pPr eaLnBrk="1" hangingPunct="1">
              <a:lnSpc>
                <a:spcPct val="90000"/>
              </a:lnSpc>
            </a:pPr>
            <a:r>
              <a:rPr lang="en-US" sz="2000" dirty="0" smtClean="0"/>
              <a:t>Consider duration of ARV use, other disease processes, other treatments (including self administered)</a:t>
            </a:r>
          </a:p>
          <a:p>
            <a:pPr eaLnBrk="1" hangingPunct="1">
              <a:lnSpc>
                <a:spcPct val="70000"/>
              </a:lnSpc>
            </a:pPr>
            <a:endParaRPr lang="en-US" sz="2000" dirty="0" smtClean="0"/>
          </a:p>
          <a:p>
            <a:pPr eaLnBrk="1" hangingPunct="1">
              <a:lnSpc>
                <a:spcPct val="90000"/>
              </a:lnSpc>
            </a:pPr>
            <a:r>
              <a:rPr lang="en-US" sz="2000" dirty="0" smtClean="0"/>
              <a:t>If it is necessary to stop ART, discontinue all ARV drugs simultaneously*</a:t>
            </a:r>
          </a:p>
          <a:p>
            <a:pPr eaLnBrk="1" hangingPunct="1">
              <a:lnSpc>
                <a:spcPct val="70000"/>
              </a:lnSpc>
            </a:pPr>
            <a:endParaRPr lang="en-US" sz="2000" dirty="0" smtClean="0"/>
          </a:p>
          <a:p>
            <a:pPr eaLnBrk="1" hangingPunct="1">
              <a:lnSpc>
                <a:spcPct val="90000"/>
              </a:lnSpc>
            </a:pPr>
            <a:r>
              <a:rPr lang="en-US" sz="2000" dirty="0" smtClean="0"/>
              <a:t>Grade 1 or 2 reactions: continue ART under observation.</a:t>
            </a:r>
          </a:p>
          <a:p>
            <a:pPr lvl="1" eaLnBrk="1" hangingPunct="1">
              <a:lnSpc>
                <a:spcPct val="90000"/>
              </a:lnSpc>
            </a:pPr>
            <a:r>
              <a:rPr lang="en-US" sz="1800" dirty="0" smtClean="0"/>
              <a:t> Single drug substitution may be necessary</a:t>
            </a:r>
          </a:p>
          <a:p>
            <a:pPr eaLnBrk="1" hangingPunct="1">
              <a:lnSpc>
                <a:spcPct val="70000"/>
              </a:lnSpc>
            </a:pPr>
            <a:endParaRPr lang="en-US" sz="2000" dirty="0" smtClean="0"/>
          </a:p>
          <a:p>
            <a:pPr eaLnBrk="1" hangingPunct="1">
              <a:lnSpc>
                <a:spcPct val="90000"/>
              </a:lnSpc>
            </a:pPr>
            <a:r>
              <a:rPr lang="en-US" sz="2000" dirty="0" smtClean="0"/>
              <a:t>Grade 3 or 4- Stop ART, manage Adverse Event and re-introduce ART.</a:t>
            </a:r>
            <a:r>
              <a:rPr lang="en-US" sz="2400" dirty="0" smtClean="0"/>
              <a:t> </a:t>
            </a:r>
          </a:p>
        </p:txBody>
      </p:sp>
    </p:spTree>
    <p:extLst>
      <p:ext uri="{BB962C8B-B14F-4D97-AF65-F5344CB8AC3E}">
        <p14:creationId xmlns:p14="http://schemas.microsoft.com/office/powerpoint/2010/main" val="392835573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228600"/>
            <a:ext cx="9144000" cy="457200"/>
          </a:xfrm>
          <a:noFill/>
        </p:spPr>
        <p:txBody>
          <a:bodyPr/>
          <a:lstStyle/>
          <a:p>
            <a:pPr eaLnBrk="1" hangingPunct="1"/>
            <a:r>
              <a:rPr lang="en-US" sz="3200" b="1" dirty="0" smtClean="0">
                <a:solidFill>
                  <a:srgbClr val="FF0000"/>
                </a:solidFill>
              </a:rPr>
              <a:t>ARV Drug</a:t>
            </a:r>
            <a:r>
              <a:rPr lang="en-US" sz="3200" dirty="0" smtClean="0">
                <a:solidFill>
                  <a:srgbClr val="FF0000"/>
                </a:solidFill>
              </a:rPr>
              <a:t> </a:t>
            </a:r>
            <a:r>
              <a:rPr lang="en-US" sz="3200" b="1" dirty="0" smtClean="0">
                <a:solidFill>
                  <a:srgbClr val="FF0000"/>
                </a:solidFill>
              </a:rPr>
              <a:t>Class</a:t>
            </a:r>
            <a:r>
              <a:rPr lang="en-US" sz="3200" dirty="0" smtClean="0">
                <a:solidFill>
                  <a:srgbClr val="FF0000"/>
                </a:solidFill>
              </a:rPr>
              <a:t> </a:t>
            </a:r>
            <a:r>
              <a:rPr lang="en-US" sz="3200" b="1" dirty="0" smtClean="0">
                <a:solidFill>
                  <a:srgbClr val="FF0000"/>
                </a:solidFill>
              </a:rPr>
              <a:t>Adverse </a:t>
            </a:r>
            <a:r>
              <a:rPr lang="en-US" sz="3200" b="1" dirty="0" smtClean="0">
                <a:solidFill>
                  <a:srgbClr val="FF0000"/>
                </a:solidFill>
              </a:rPr>
              <a:t>Effects(summary)</a:t>
            </a:r>
            <a:endParaRPr lang="en-US" sz="3200" b="1" dirty="0" smtClean="0">
              <a:solidFill>
                <a:srgbClr val="FF0000"/>
              </a:solidFill>
            </a:endParaRPr>
          </a:p>
        </p:txBody>
      </p:sp>
      <p:sp>
        <p:nvSpPr>
          <p:cNvPr id="35843" name="Rectangle 3"/>
          <p:cNvSpPr>
            <a:spLocks noGrp="1" noChangeArrowheads="1"/>
          </p:cNvSpPr>
          <p:nvPr>
            <p:ph idx="1"/>
          </p:nvPr>
        </p:nvSpPr>
        <p:spPr>
          <a:xfrm>
            <a:off x="0" y="838200"/>
            <a:ext cx="3886200" cy="3810000"/>
          </a:xfrm>
          <a:solidFill>
            <a:schemeClr val="accent1"/>
          </a:solidFill>
        </p:spPr>
        <p:txBody>
          <a:bodyPr/>
          <a:lstStyle/>
          <a:p>
            <a:pPr eaLnBrk="1" hangingPunct="1">
              <a:lnSpc>
                <a:spcPct val="80000"/>
              </a:lnSpc>
              <a:buFontTx/>
              <a:buNone/>
            </a:pPr>
            <a:r>
              <a:rPr lang="en-US" sz="2800" b="1" dirty="0" smtClean="0"/>
              <a:t>NRTIs</a:t>
            </a:r>
            <a:endParaRPr lang="en-US" sz="2800" dirty="0" smtClean="0"/>
          </a:p>
          <a:p>
            <a:pPr eaLnBrk="1" hangingPunct="1">
              <a:lnSpc>
                <a:spcPct val="80000"/>
              </a:lnSpc>
            </a:pPr>
            <a:r>
              <a:rPr lang="en-US" sz="2800" dirty="0" smtClean="0"/>
              <a:t>Peripheral neuropathy</a:t>
            </a:r>
          </a:p>
          <a:p>
            <a:pPr eaLnBrk="1" hangingPunct="1">
              <a:lnSpc>
                <a:spcPct val="80000"/>
              </a:lnSpc>
            </a:pPr>
            <a:r>
              <a:rPr lang="en-US" sz="2800" dirty="0" smtClean="0"/>
              <a:t>Pancreatitis</a:t>
            </a:r>
          </a:p>
          <a:p>
            <a:pPr eaLnBrk="1" hangingPunct="1">
              <a:lnSpc>
                <a:spcPct val="80000"/>
              </a:lnSpc>
            </a:pPr>
            <a:r>
              <a:rPr lang="en-US" sz="2800" dirty="0" err="1" smtClean="0"/>
              <a:t>Lipoatrophy</a:t>
            </a:r>
            <a:r>
              <a:rPr lang="en-US" sz="2800" dirty="0" smtClean="0"/>
              <a:t> </a:t>
            </a:r>
          </a:p>
          <a:p>
            <a:pPr eaLnBrk="1" hangingPunct="1">
              <a:lnSpc>
                <a:spcPct val="80000"/>
              </a:lnSpc>
            </a:pPr>
            <a:r>
              <a:rPr lang="en-US" sz="2800" dirty="0" smtClean="0"/>
              <a:t>Hepatitis</a:t>
            </a:r>
          </a:p>
          <a:p>
            <a:pPr eaLnBrk="1" hangingPunct="1">
              <a:lnSpc>
                <a:spcPct val="80000"/>
              </a:lnSpc>
            </a:pPr>
            <a:r>
              <a:rPr lang="en-US" sz="2800" dirty="0" smtClean="0"/>
              <a:t>Lactic acidosis</a:t>
            </a:r>
          </a:p>
          <a:p>
            <a:pPr eaLnBrk="1" hangingPunct="1">
              <a:lnSpc>
                <a:spcPct val="80000"/>
              </a:lnSpc>
            </a:pPr>
            <a:r>
              <a:rPr lang="en-US" sz="2800" dirty="0" smtClean="0"/>
              <a:t>Mitochondrial toxicity</a:t>
            </a:r>
          </a:p>
        </p:txBody>
      </p:sp>
      <p:sp>
        <p:nvSpPr>
          <p:cNvPr id="35845" name="Rectangle 4"/>
          <p:cNvSpPr>
            <a:spLocks noChangeArrowheads="1"/>
          </p:cNvSpPr>
          <p:nvPr/>
        </p:nvSpPr>
        <p:spPr bwMode="auto">
          <a:xfrm>
            <a:off x="381000" y="4784724"/>
            <a:ext cx="2971800" cy="2073275"/>
          </a:xfrm>
          <a:prstGeom prst="rect">
            <a:avLst/>
          </a:prstGeom>
          <a:solidFill>
            <a:srgbClr val="FF05DF"/>
          </a:solidFill>
          <a:ln w="9525">
            <a:noFill/>
            <a:miter lim="800000"/>
            <a:headEnd/>
            <a:tailEnd/>
          </a:ln>
        </p:spPr>
        <p:txBody>
          <a:bodyPr/>
          <a:lstStyle/>
          <a:p>
            <a:pPr marL="342900" indent="-342900">
              <a:lnSpc>
                <a:spcPct val="80000"/>
              </a:lnSpc>
              <a:spcBef>
                <a:spcPct val="20000"/>
              </a:spcBef>
            </a:pPr>
            <a:r>
              <a:rPr lang="en-US" sz="3200" b="1" dirty="0"/>
              <a:t>NNRTIs</a:t>
            </a:r>
            <a:endParaRPr lang="en-US" sz="2400" dirty="0"/>
          </a:p>
          <a:p>
            <a:pPr marL="342900" indent="-342900">
              <a:lnSpc>
                <a:spcPct val="80000"/>
              </a:lnSpc>
              <a:spcBef>
                <a:spcPct val="20000"/>
              </a:spcBef>
              <a:buFontTx/>
              <a:buChar char="•"/>
            </a:pPr>
            <a:r>
              <a:rPr lang="en-US" sz="2400" dirty="0"/>
              <a:t>Rash </a:t>
            </a:r>
          </a:p>
          <a:p>
            <a:pPr marL="342900" indent="-342900">
              <a:lnSpc>
                <a:spcPct val="80000"/>
              </a:lnSpc>
              <a:spcBef>
                <a:spcPct val="20000"/>
              </a:spcBef>
              <a:buFontTx/>
              <a:buChar char="•"/>
            </a:pPr>
            <a:r>
              <a:rPr lang="en-US" sz="2400" dirty="0"/>
              <a:t>Fever</a:t>
            </a:r>
          </a:p>
          <a:p>
            <a:pPr marL="342900" indent="-342900">
              <a:lnSpc>
                <a:spcPct val="80000"/>
              </a:lnSpc>
              <a:spcBef>
                <a:spcPct val="20000"/>
              </a:spcBef>
              <a:buFontTx/>
              <a:buChar char="•"/>
            </a:pPr>
            <a:r>
              <a:rPr lang="en-US" sz="2400" dirty="0"/>
              <a:t>Nausea</a:t>
            </a:r>
          </a:p>
          <a:p>
            <a:pPr marL="342900" indent="-342900">
              <a:lnSpc>
                <a:spcPct val="80000"/>
              </a:lnSpc>
              <a:spcBef>
                <a:spcPct val="20000"/>
              </a:spcBef>
              <a:buFontTx/>
              <a:buChar char="•"/>
            </a:pPr>
            <a:r>
              <a:rPr lang="en-US" sz="2400" dirty="0"/>
              <a:t>Diarrhea</a:t>
            </a:r>
          </a:p>
          <a:p>
            <a:pPr marL="342900" indent="-342900">
              <a:lnSpc>
                <a:spcPct val="80000"/>
              </a:lnSpc>
              <a:spcBef>
                <a:spcPct val="20000"/>
              </a:spcBef>
              <a:buFontTx/>
              <a:buChar char="•"/>
            </a:pPr>
            <a:r>
              <a:rPr lang="en-US" sz="2400" dirty="0" err="1"/>
              <a:t>Hepatoxicity</a:t>
            </a:r>
            <a:r>
              <a:rPr lang="en-US" sz="2400" dirty="0"/>
              <a:t> </a:t>
            </a:r>
          </a:p>
        </p:txBody>
      </p:sp>
      <p:sp>
        <p:nvSpPr>
          <p:cNvPr id="35846" name="Rectangle 5"/>
          <p:cNvSpPr>
            <a:spLocks noChangeArrowheads="1"/>
          </p:cNvSpPr>
          <p:nvPr/>
        </p:nvSpPr>
        <p:spPr bwMode="auto">
          <a:xfrm>
            <a:off x="4267200" y="762000"/>
            <a:ext cx="4572000" cy="2397125"/>
          </a:xfrm>
          <a:prstGeom prst="rect">
            <a:avLst/>
          </a:prstGeom>
          <a:solidFill>
            <a:srgbClr val="EBEE56"/>
          </a:solidFill>
          <a:ln w="9525">
            <a:noFill/>
            <a:miter lim="800000"/>
            <a:headEnd/>
            <a:tailEnd/>
          </a:ln>
        </p:spPr>
        <p:txBody>
          <a:bodyPr/>
          <a:lstStyle/>
          <a:p>
            <a:pPr marL="342900" indent="-342900">
              <a:lnSpc>
                <a:spcPct val="80000"/>
              </a:lnSpc>
              <a:spcBef>
                <a:spcPct val="20000"/>
              </a:spcBef>
            </a:pPr>
            <a:r>
              <a:rPr lang="en-US" sz="3200" b="1" dirty="0"/>
              <a:t>PIs</a:t>
            </a:r>
            <a:endParaRPr lang="en-US" sz="2400" dirty="0"/>
          </a:p>
          <a:p>
            <a:pPr marL="342900" indent="-342900">
              <a:lnSpc>
                <a:spcPct val="80000"/>
              </a:lnSpc>
              <a:spcBef>
                <a:spcPct val="20000"/>
              </a:spcBef>
              <a:buFontTx/>
              <a:buChar char="•"/>
            </a:pPr>
            <a:r>
              <a:rPr lang="en-US" sz="2400" dirty="0" err="1"/>
              <a:t>Lipodystrophy</a:t>
            </a:r>
            <a:endParaRPr lang="en-US" sz="2400" dirty="0"/>
          </a:p>
          <a:p>
            <a:pPr marL="342900" indent="-342900">
              <a:lnSpc>
                <a:spcPct val="80000"/>
              </a:lnSpc>
              <a:spcBef>
                <a:spcPct val="20000"/>
              </a:spcBef>
              <a:buFontTx/>
              <a:buChar char="•"/>
            </a:pPr>
            <a:r>
              <a:rPr lang="en-US" sz="2400" dirty="0"/>
              <a:t>GI Intolerance</a:t>
            </a:r>
          </a:p>
          <a:p>
            <a:pPr marL="342900" indent="-342900">
              <a:lnSpc>
                <a:spcPct val="80000"/>
              </a:lnSpc>
              <a:spcBef>
                <a:spcPct val="20000"/>
              </a:spcBef>
              <a:buFontTx/>
              <a:buChar char="•"/>
            </a:pPr>
            <a:r>
              <a:rPr lang="en-US" sz="2400" dirty="0" err="1"/>
              <a:t>Hyperglycaemia</a:t>
            </a:r>
            <a:endParaRPr lang="en-US" sz="2400" dirty="0"/>
          </a:p>
          <a:p>
            <a:pPr marL="342900" indent="-342900">
              <a:lnSpc>
                <a:spcPct val="80000"/>
              </a:lnSpc>
              <a:spcBef>
                <a:spcPct val="20000"/>
              </a:spcBef>
              <a:buFontTx/>
              <a:buChar char="•"/>
            </a:pPr>
            <a:r>
              <a:rPr lang="en-US" sz="2400" dirty="0"/>
              <a:t>Lipid abnormalities</a:t>
            </a:r>
          </a:p>
          <a:p>
            <a:pPr marL="342900" indent="-342900">
              <a:lnSpc>
                <a:spcPct val="80000"/>
              </a:lnSpc>
              <a:spcBef>
                <a:spcPct val="20000"/>
              </a:spcBef>
              <a:buFontTx/>
              <a:buChar char="•"/>
            </a:pPr>
            <a:endParaRPr lang="en-US" sz="2400" dirty="0"/>
          </a:p>
        </p:txBody>
      </p:sp>
      <p:sp>
        <p:nvSpPr>
          <p:cNvPr id="35847" name="Text Box 6"/>
          <p:cNvSpPr txBox="1">
            <a:spLocks noChangeArrowheads="1"/>
          </p:cNvSpPr>
          <p:nvPr/>
        </p:nvSpPr>
        <p:spPr bwMode="auto">
          <a:xfrm>
            <a:off x="381000" y="3962400"/>
            <a:ext cx="3352800" cy="830997"/>
          </a:xfrm>
          <a:prstGeom prst="rect">
            <a:avLst/>
          </a:prstGeom>
          <a:noFill/>
          <a:ln w="9525">
            <a:noFill/>
            <a:miter lim="800000"/>
            <a:headEnd/>
            <a:tailEnd/>
          </a:ln>
        </p:spPr>
        <p:txBody>
          <a:bodyPr wrap="square">
            <a:spAutoFit/>
          </a:bodyPr>
          <a:lstStyle/>
          <a:p>
            <a:pPr algn="ctr" eaLnBrk="0" hangingPunct="0"/>
            <a:endParaRPr lang="en-US" sz="2400" b="1">
              <a:latin typeface="Tahoma" pitchFamily="34" charset="0"/>
            </a:endParaRPr>
          </a:p>
          <a:p>
            <a:pPr algn="ctr" eaLnBrk="0" hangingPunct="0"/>
            <a:endParaRPr lang="en-US" sz="2400" b="1">
              <a:latin typeface="Tahoma" pitchFamily="34" charset="0"/>
            </a:endParaRPr>
          </a:p>
        </p:txBody>
      </p:sp>
      <p:sp>
        <p:nvSpPr>
          <p:cNvPr id="35848" name="Text Box 7"/>
          <p:cNvSpPr txBox="1">
            <a:spLocks noChangeArrowheads="1"/>
          </p:cNvSpPr>
          <p:nvPr/>
        </p:nvSpPr>
        <p:spPr bwMode="auto">
          <a:xfrm>
            <a:off x="4572000" y="3733800"/>
            <a:ext cx="3424238" cy="641350"/>
          </a:xfrm>
          <a:prstGeom prst="rect">
            <a:avLst/>
          </a:prstGeom>
          <a:noFill/>
          <a:ln w="9525">
            <a:noFill/>
            <a:miter lim="800000"/>
            <a:headEnd/>
            <a:tailEnd/>
          </a:ln>
        </p:spPr>
        <p:txBody>
          <a:bodyPr>
            <a:spAutoFit/>
          </a:bodyPr>
          <a:lstStyle/>
          <a:p>
            <a:pPr algn="ctr" eaLnBrk="0" hangingPunct="0"/>
            <a:endParaRPr lang="en-US" b="1"/>
          </a:p>
          <a:p>
            <a:pPr algn="ctr" eaLnBrk="0" hangingPunct="0"/>
            <a:endParaRPr lang="en-US" b="1">
              <a:latin typeface="Tahoma" pitchFamily="34" charset="0"/>
            </a:endParaRPr>
          </a:p>
        </p:txBody>
      </p:sp>
      <p:sp>
        <p:nvSpPr>
          <p:cNvPr id="35849" name="Rectangle 8"/>
          <p:cNvSpPr>
            <a:spLocks noChangeArrowheads="1"/>
          </p:cNvSpPr>
          <p:nvPr/>
        </p:nvSpPr>
        <p:spPr bwMode="auto">
          <a:xfrm>
            <a:off x="4038600" y="3200400"/>
            <a:ext cx="5105400" cy="3284538"/>
          </a:xfrm>
          <a:prstGeom prst="rect">
            <a:avLst/>
          </a:prstGeom>
          <a:solidFill>
            <a:srgbClr val="3DB8E0"/>
          </a:solidFill>
          <a:ln w="9525">
            <a:noFill/>
            <a:miter lim="800000"/>
            <a:headEnd/>
            <a:tailEnd/>
          </a:ln>
        </p:spPr>
        <p:txBody>
          <a:bodyPr/>
          <a:lstStyle/>
          <a:p>
            <a:pPr marL="342900" indent="-342900">
              <a:lnSpc>
                <a:spcPct val="80000"/>
              </a:lnSpc>
              <a:spcBef>
                <a:spcPct val="20000"/>
              </a:spcBef>
            </a:pPr>
            <a:r>
              <a:rPr lang="en-US" sz="2400" b="1"/>
              <a:t>Common Adverse Effects</a:t>
            </a:r>
          </a:p>
          <a:p>
            <a:pPr marL="342900" indent="-342900">
              <a:lnSpc>
                <a:spcPct val="80000"/>
              </a:lnSpc>
              <a:spcBef>
                <a:spcPct val="20000"/>
              </a:spcBef>
              <a:buFontTx/>
              <a:buChar char="•"/>
            </a:pPr>
            <a:r>
              <a:rPr lang="en-US" sz="2000"/>
              <a:t>Peripheral Neuropathy – d4T,ddI</a:t>
            </a:r>
          </a:p>
          <a:p>
            <a:pPr marL="342900" indent="-342900">
              <a:lnSpc>
                <a:spcPct val="80000"/>
              </a:lnSpc>
              <a:spcBef>
                <a:spcPct val="20000"/>
              </a:spcBef>
              <a:buFontTx/>
              <a:buChar char="•"/>
            </a:pPr>
            <a:r>
              <a:rPr lang="en-US" sz="2000"/>
              <a:t>Hematotoxicity - AZT</a:t>
            </a:r>
          </a:p>
          <a:p>
            <a:pPr marL="342900" indent="-342900">
              <a:lnSpc>
                <a:spcPct val="80000"/>
              </a:lnSpc>
              <a:spcBef>
                <a:spcPct val="20000"/>
              </a:spcBef>
              <a:buFontTx/>
              <a:buChar char="•"/>
            </a:pPr>
            <a:r>
              <a:rPr lang="en-US" sz="2000"/>
              <a:t>Hepatotoxicity - NVP</a:t>
            </a:r>
          </a:p>
          <a:p>
            <a:pPr marL="342900" indent="-342900">
              <a:lnSpc>
                <a:spcPct val="80000"/>
              </a:lnSpc>
              <a:spcBef>
                <a:spcPct val="20000"/>
              </a:spcBef>
              <a:buFontTx/>
              <a:buChar char="•"/>
            </a:pPr>
            <a:r>
              <a:rPr lang="en-US" sz="2000"/>
              <a:t>Diarrhea – NFV</a:t>
            </a:r>
          </a:p>
          <a:p>
            <a:pPr marL="342900" indent="-342900">
              <a:lnSpc>
                <a:spcPct val="80000"/>
              </a:lnSpc>
              <a:spcBef>
                <a:spcPct val="20000"/>
              </a:spcBef>
              <a:buFontTx/>
              <a:buChar char="•"/>
            </a:pPr>
            <a:r>
              <a:rPr lang="en-US" sz="2000"/>
              <a:t>Skin rash – NVP</a:t>
            </a:r>
          </a:p>
          <a:p>
            <a:pPr marL="342900" indent="-342900">
              <a:lnSpc>
                <a:spcPct val="80000"/>
              </a:lnSpc>
              <a:spcBef>
                <a:spcPct val="20000"/>
              </a:spcBef>
              <a:buFontTx/>
              <a:buChar char="•"/>
            </a:pPr>
            <a:r>
              <a:rPr lang="en-US" sz="2000"/>
              <a:t>Lipodystrophy – PIs, NRTIs</a:t>
            </a:r>
          </a:p>
          <a:p>
            <a:pPr marL="342900" indent="-342900">
              <a:lnSpc>
                <a:spcPct val="80000"/>
              </a:lnSpc>
              <a:spcBef>
                <a:spcPct val="20000"/>
              </a:spcBef>
              <a:buFontTx/>
              <a:buChar char="•"/>
            </a:pPr>
            <a:r>
              <a:rPr lang="en-US" sz="2000"/>
              <a:t>CNS disturbance – EFV</a:t>
            </a:r>
          </a:p>
          <a:p>
            <a:pPr marL="342900" indent="-342900">
              <a:lnSpc>
                <a:spcPct val="80000"/>
              </a:lnSpc>
              <a:spcBef>
                <a:spcPct val="20000"/>
              </a:spcBef>
              <a:buFontTx/>
              <a:buChar char="•"/>
            </a:pPr>
            <a:r>
              <a:rPr lang="en-US" sz="2000"/>
              <a:t>Hypersensitivity – ABC</a:t>
            </a:r>
          </a:p>
          <a:p>
            <a:pPr marL="342900" indent="-342900">
              <a:lnSpc>
                <a:spcPct val="80000"/>
              </a:lnSpc>
              <a:spcBef>
                <a:spcPct val="20000"/>
              </a:spcBef>
              <a:buFontTx/>
              <a:buChar char="•"/>
            </a:pPr>
            <a:r>
              <a:rPr lang="en-US" sz="2000"/>
              <a:t>Hyperlipidemia-PIs, d4T</a:t>
            </a:r>
            <a:endParaRPr lang="en-US" sz="2000">
              <a:solidFill>
                <a:schemeClr val="hlink"/>
              </a:solidFill>
            </a:endParaRPr>
          </a:p>
          <a:p>
            <a:pPr marL="342900" indent="-342900">
              <a:lnSpc>
                <a:spcPct val="80000"/>
              </a:lnSpc>
              <a:spcBef>
                <a:spcPct val="20000"/>
              </a:spcBef>
            </a:pPr>
            <a:endParaRPr lang="en-US" sz="2000"/>
          </a:p>
        </p:txBody>
      </p:sp>
    </p:spTree>
    <p:extLst>
      <p:ext uri="{BB962C8B-B14F-4D97-AF65-F5344CB8AC3E}">
        <p14:creationId xmlns:p14="http://schemas.microsoft.com/office/powerpoint/2010/main" val="226042845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90600"/>
          </a:xfrm>
        </p:spPr>
        <p:txBody>
          <a:bodyPr/>
          <a:lstStyle/>
          <a:p>
            <a:r>
              <a:rPr lang="en-US" sz="3200" dirty="0">
                <a:solidFill>
                  <a:srgbClr val="FF0000"/>
                </a:solidFill>
              </a:rPr>
              <a:t>Nucleoside Reverse Transcriptase Inhibitors</a:t>
            </a:r>
            <a:br>
              <a:rPr lang="en-US" sz="3200" dirty="0">
                <a:solidFill>
                  <a:srgbClr val="FF0000"/>
                </a:solidFill>
              </a:rPr>
            </a:br>
            <a:endParaRPr lang="en-US" sz="3200" dirty="0">
              <a:solidFill>
                <a:srgbClr val="FF0000"/>
              </a:solidFill>
            </a:endParaRPr>
          </a:p>
        </p:txBody>
      </p:sp>
      <p:sp>
        <p:nvSpPr>
          <p:cNvPr id="3" name="Content Placeholder 2"/>
          <p:cNvSpPr>
            <a:spLocks noGrp="1"/>
          </p:cNvSpPr>
          <p:nvPr>
            <p:ph idx="1"/>
          </p:nvPr>
        </p:nvSpPr>
        <p:spPr>
          <a:xfrm>
            <a:off x="685800" y="1143000"/>
            <a:ext cx="7772400" cy="4953000"/>
          </a:xfrm>
        </p:spPr>
        <p:txBody>
          <a:bodyPr/>
          <a:lstStyle/>
          <a:p>
            <a:pPr marL="0" indent="0">
              <a:buNone/>
            </a:pPr>
            <a:r>
              <a:rPr lang="en-US" sz="2400" b="1" dirty="0" smtClean="0">
                <a:solidFill>
                  <a:srgbClr val="FF0000"/>
                </a:solidFill>
              </a:rPr>
              <a:t>Mechanism </a:t>
            </a:r>
            <a:r>
              <a:rPr lang="en-US" sz="2400" b="1" dirty="0">
                <a:solidFill>
                  <a:srgbClr val="FF0000"/>
                </a:solidFill>
              </a:rPr>
              <a:t>of action</a:t>
            </a:r>
            <a:endParaRPr lang="en-US" sz="2400" dirty="0">
              <a:solidFill>
                <a:srgbClr val="FF0000"/>
              </a:solidFill>
            </a:endParaRPr>
          </a:p>
          <a:p>
            <a:r>
              <a:rPr lang="en-US" sz="2000" dirty="0"/>
              <a:t>NRTIs interrupt the HIV replication cycle via competitive inhibition of HIV reverse transcriptase and termination of the DNA chain.</a:t>
            </a:r>
            <a:r>
              <a:rPr lang="en-US" sz="2000" baseline="30000" dirty="0"/>
              <a:t> </a:t>
            </a:r>
            <a:endParaRPr lang="en-US" sz="2000" baseline="30000" dirty="0" smtClean="0"/>
          </a:p>
          <a:p>
            <a:r>
              <a:rPr lang="en-US" sz="2000" dirty="0" smtClean="0"/>
              <a:t>Reverse </a:t>
            </a:r>
            <a:r>
              <a:rPr lang="en-US" sz="2000" dirty="0"/>
              <a:t>transcriptase is an HIV-specific DNA polymerase that allows HIV RNA to be transcribed into single-strand and ultimately double-strand </a:t>
            </a:r>
            <a:r>
              <a:rPr lang="en-US" sz="2000" dirty="0" err="1"/>
              <a:t>proviral</a:t>
            </a:r>
            <a:r>
              <a:rPr lang="en-US" sz="2000" dirty="0"/>
              <a:t> DNA and incorporated into the host-cell genome. </a:t>
            </a:r>
            <a:endParaRPr lang="en-US" sz="2000" dirty="0" smtClean="0"/>
          </a:p>
          <a:p>
            <a:r>
              <a:rPr lang="en-US" sz="2000" dirty="0" err="1" smtClean="0"/>
              <a:t>Proviral</a:t>
            </a:r>
            <a:r>
              <a:rPr lang="en-US" sz="2000" dirty="0" smtClean="0"/>
              <a:t> </a:t>
            </a:r>
            <a:r>
              <a:rPr lang="en-US" sz="2000" dirty="0"/>
              <a:t>DNA chain elongation is necessary before genome incorporation can occur and is accomplished by the addition of purine and pyrimidine nucleosides to the 3’ end of the growing chain.</a:t>
            </a:r>
          </a:p>
          <a:p>
            <a:endParaRPr lang="en-US"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45</a:t>
            </a:fld>
            <a:endParaRPr lang="en-US"/>
          </a:p>
        </p:txBody>
      </p:sp>
    </p:spTree>
    <p:extLst>
      <p:ext uri="{BB962C8B-B14F-4D97-AF65-F5344CB8AC3E}">
        <p14:creationId xmlns:p14="http://schemas.microsoft.com/office/powerpoint/2010/main" val="14914405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838200"/>
          </a:xfrm>
        </p:spPr>
        <p:txBody>
          <a:bodyPr/>
          <a:lstStyle/>
          <a:p>
            <a:r>
              <a:rPr lang="en-US" dirty="0" smtClean="0">
                <a:solidFill>
                  <a:srgbClr val="FF0000"/>
                </a:solidFill>
              </a:rPr>
              <a:t>NRTIs</a:t>
            </a:r>
            <a:endParaRPr lang="en-US" dirty="0">
              <a:solidFill>
                <a:srgbClr val="FF0000"/>
              </a:solidFill>
            </a:endParaRPr>
          </a:p>
        </p:txBody>
      </p:sp>
      <p:sp>
        <p:nvSpPr>
          <p:cNvPr id="3" name="Content Placeholder 2"/>
          <p:cNvSpPr>
            <a:spLocks noGrp="1"/>
          </p:cNvSpPr>
          <p:nvPr>
            <p:ph idx="1"/>
          </p:nvPr>
        </p:nvSpPr>
        <p:spPr>
          <a:xfrm>
            <a:off x="685800" y="1219200"/>
            <a:ext cx="7772400" cy="4876800"/>
          </a:xfrm>
        </p:spPr>
        <p:txBody>
          <a:bodyPr/>
          <a:lstStyle/>
          <a:p>
            <a:r>
              <a:rPr lang="en-US" sz="2800" dirty="0"/>
              <a:t>NRTIs are structurally similar to the DNA nucleoside bases and become incorporated into the </a:t>
            </a:r>
            <a:r>
              <a:rPr lang="en-US" sz="2800" dirty="0" err="1"/>
              <a:t>proviral</a:t>
            </a:r>
            <a:r>
              <a:rPr lang="en-US" sz="2800" dirty="0"/>
              <a:t> DNA chain, resulting in termination of </a:t>
            </a:r>
            <a:r>
              <a:rPr lang="en-US" sz="2800" dirty="0" err="1"/>
              <a:t>proviral</a:t>
            </a:r>
            <a:r>
              <a:rPr lang="en-US" sz="2800" dirty="0"/>
              <a:t> </a:t>
            </a:r>
            <a:r>
              <a:rPr lang="en-US" sz="2800" dirty="0" smtClean="0"/>
              <a:t>DNA formation </a:t>
            </a:r>
            <a:r>
              <a:rPr lang="en-US" sz="2800" dirty="0" err="1" smtClean="0"/>
              <a:t>Tenofovir</a:t>
            </a:r>
            <a:r>
              <a:rPr lang="en-US" sz="2800" dirty="0"/>
              <a:t>, lamivudine, and </a:t>
            </a:r>
            <a:r>
              <a:rPr lang="en-US" sz="2800" dirty="0" err="1"/>
              <a:t>emtricitabine</a:t>
            </a:r>
            <a:r>
              <a:rPr lang="en-US" sz="2800" dirty="0"/>
              <a:t> exhibit activity </a:t>
            </a:r>
            <a:r>
              <a:rPr lang="en-US" sz="2800" dirty="0">
                <a:solidFill>
                  <a:schemeClr val="tx2"/>
                </a:solidFill>
              </a:rPr>
              <a:t>against hepatitis B </a:t>
            </a:r>
            <a:r>
              <a:rPr lang="en-US" sz="2800" dirty="0" smtClean="0">
                <a:solidFill>
                  <a:schemeClr val="tx2"/>
                </a:solidFill>
              </a:rPr>
              <a:t>virus </a:t>
            </a:r>
            <a:r>
              <a:rPr lang="en-US" sz="2800" dirty="0" smtClean="0"/>
              <a:t>(HBV</a:t>
            </a:r>
            <a:r>
              <a:rPr lang="en-US" sz="2800" dirty="0"/>
              <a:t>) in addition to HIV and are frequently incorporated into antiretroviral regimens for patients with HIV and HBV </a:t>
            </a:r>
            <a:r>
              <a:rPr lang="en-US" sz="2800" dirty="0" err="1"/>
              <a:t>coinfection</a:t>
            </a:r>
            <a:r>
              <a:rPr lang="en-US" sz="2800" dirty="0"/>
              <a:t>.</a:t>
            </a: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46</a:t>
            </a:fld>
            <a:endParaRPr lang="en-US"/>
          </a:p>
        </p:txBody>
      </p:sp>
    </p:spTree>
    <p:extLst>
      <p:ext uri="{BB962C8B-B14F-4D97-AF65-F5344CB8AC3E}">
        <p14:creationId xmlns:p14="http://schemas.microsoft.com/office/powerpoint/2010/main" val="17381217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a:solidFill>
                  <a:srgbClr val="FF0000"/>
                </a:solidFill>
              </a:rPr>
              <a:t>Resistance</a:t>
            </a:r>
          </a:p>
        </p:txBody>
      </p:sp>
      <p:sp>
        <p:nvSpPr>
          <p:cNvPr id="3" name="Content Placeholder 2"/>
          <p:cNvSpPr>
            <a:spLocks noGrp="1"/>
          </p:cNvSpPr>
          <p:nvPr>
            <p:ph idx="1"/>
          </p:nvPr>
        </p:nvSpPr>
        <p:spPr>
          <a:xfrm>
            <a:off x="685800" y="1143000"/>
            <a:ext cx="7772400" cy="4953000"/>
          </a:xfrm>
        </p:spPr>
        <p:txBody>
          <a:bodyPr/>
          <a:lstStyle/>
          <a:p>
            <a:pPr marL="0" indent="0">
              <a:buNone/>
            </a:pPr>
            <a:r>
              <a:rPr lang="en-US" sz="2400" dirty="0" smtClean="0"/>
              <a:t>Resistance </a:t>
            </a:r>
            <a:r>
              <a:rPr lang="en-US" sz="2400" dirty="0"/>
              <a:t>to NRTIs occurs by one of two mechanisms: (1) impaired incorporation into the </a:t>
            </a:r>
            <a:r>
              <a:rPr lang="en-US" sz="2400" dirty="0" err="1"/>
              <a:t>proviral</a:t>
            </a:r>
            <a:r>
              <a:rPr lang="en-US" sz="2400" dirty="0"/>
              <a:t> DNA chain or (2) removal from the </a:t>
            </a:r>
            <a:r>
              <a:rPr lang="en-US" sz="2400" dirty="0" err="1"/>
              <a:t>proviral</a:t>
            </a:r>
            <a:r>
              <a:rPr lang="en-US" sz="2400" dirty="0"/>
              <a:t> DNA chain.</a:t>
            </a:r>
            <a:r>
              <a:rPr lang="en-US" sz="2400" baseline="30000" dirty="0"/>
              <a:t> </a:t>
            </a:r>
            <a:endParaRPr lang="en-US" sz="2400" baseline="30000" dirty="0" smtClean="0"/>
          </a:p>
          <a:p>
            <a:pPr marL="0" indent="0">
              <a:buNone/>
            </a:pPr>
            <a:r>
              <a:rPr lang="en-US" sz="2400" dirty="0" smtClean="0"/>
              <a:t>Mutations </a:t>
            </a:r>
            <a:r>
              <a:rPr lang="en-US" sz="2400" dirty="0"/>
              <a:t>typically occur gradually, with accumulation of several mutations required before clinically significantly resistance develops. </a:t>
            </a:r>
            <a:endParaRPr lang="en-US" sz="2400" dirty="0" smtClean="0"/>
          </a:p>
          <a:p>
            <a:pPr marL="0" indent="0">
              <a:buNone/>
            </a:pPr>
            <a:r>
              <a:rPr lang="en-US" sz="2400" dirty="0" smtClean="0"/>
              <a:t>An </a:t>
            </a:r>
            <a:r>
              <a:rPr lang="en-US" sz="2400" dirty="0"/>
              <a:t>exception is the M184V mutation, which confers high-level resistance to lamivudine and </a:t>
            </a:r>
            <a:r>
              <a:rPr lang="en-US" sz="2400" dirty="0" err="1"/>
              <a:t>emtricitabine</a:t>
            </a:r>
            <a:r>
              <a:rPr lang="en-US" sz="2400" dirty="0"/>
              <a:t> in a single step. Mutations that selectively impair incorporation into the </a:t>
            </a:r>
            <a:r>
              <a:rPr lang="en-US" sz="2400" dirty="0" err="1"/>
              <a:t>proviral</a:t>
            </a:r>
            <a:r>
              <a:rPr lang="en-US" sz="2400" dirty="0"/>
              <a:t> DNA chain include M184V, Q151M, and K65R</a:t>
            </a: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47</a:t>
            </a:fld>
            <a:endParaRPr lang="en-US"/>
          </a:p>
        </p:txBody>
      </p:sp>
    </p:spTree>
    <p:extLst>
      <p:ext uri="{BB962C8B-B14F-4D97-AF65-F5344CB8AC3E}">
        <p14:creationId xmlns:p14="http://schemas.microsoft.com/office/powerpoint/2010/main" val="3209805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609600"/>
          </a:xfrm>
        </p:spPr>
        <p:txBody>
          <a:bodyPr/>
          <a:lstStyle/>
          <a:p>
            <a:r>
              <a:rPr lang="en-US" dirty="0">
                <a:solidFill>
                  <a:srgbClr val="FF0000"/>
                </a:solidFill>
              </a:rPr>
              <a:t>Pharmacokinetics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228600" y="685800"/>
            <a:ext cx="8763000" cy="5410200"/>
          </a:xfrm>
        </p:spPr>
        <p:txBody>
          <a:bodyPr/>
          <a:lstStyle/>
          <a:p>
            <a:r>
              <a:rPr lang="en-US" sz="2400" dirty="0" smtClean="0"/>
              <a:t>NRTIs </a:t>
            </a:r>
            <a:r>
              <a:rPr lang="en-US" sz="2400" dirty="0"/>
              <a:t>are </a:t>
            </a:r>
            <a:r>
              <a:rPr lang="en-US" sz="2400" dirty="0" err="1"/>
              <a:t>prodrugs</a:t>
            </a:r>
            <a:r>
              <a:rPr lang="en-US" sz="2400" dirty="0"/>
              <a:t> and must undergo phosphorylation by intracellular kinases to exert their activity. Collectively, the oral bioavailability of NRTIs ranges from 25%-93%, with </a:t>
            </a:r>
            <a:r>
              <a:rPr lang="en-US" sz="2400" dirty="0" err="1"/>
              <a:t>tenofovir</a:t>
            </a:r>
            <a:r>
              <a:rPr lang="en-US" sz="2400" dirty="0"/>
              <a:t> and </a:t>
            </a:r>
            <a:r>
              <a:rPr lang="en-US" sz="2400" dirty="0" err="1"/>
              <a:t>didanosine</a:t>
            </a:r>
            <a:r>
              <a:rPr lang="en-US" sz="2400" dirty="0"/>
              <a:t> on the lower end of the spectrum. Food does not significantly affect absorption of any of the NRTIs except </a:t>
            </a:r>
            <a:r>
              <a:rPr lang="en-US" sz="2400" dirty="0" err="1"/>
              <a:t>didanosine</a:t>
            </a:r>
            <a:r>
              <a:rPr lang="en-US" sz="2400" dirty="0"/>
              <a:t>, which must be taken on an empty stomach to achieve optimal absorption and drug levels.</a:t>
            </a:r>
          </a:p>
          <a:p>
            <a:r>
              <a:rPr lang="en-US" sz="2400" dirty="0"/>
              <a:t>Although serum half-lives of NRTIs are relatively short, intracellular drug levels are the best indicator for drug activity and determine the dose administered for each </a:t>
            </a:r>
            <a:r>
              <a:rPr lang="en-US" sz="2400" dirty="0" smtClean="0"/>
              <a:t>NRTI. </a:t>
            </a:r>
          </a:p>
          <a:p>
            <a:r>
              <a:rPr lang="en-US" sz="2400" dirty="0" smtClean="0"/>
              <a:t>Most </a:t>
            </a:r>
            <a:r>
              <a:rPr lang="en-US" sz="2400" dirty="0"/>
              <a:t>NRTIs are </a:t>
            </a:r>
            <a:r>
              <a:rPr lang="en-US" sz="2400" dirty="0" err="1"/>
              <a:t>renally</a:t>
            </a:r>
            <a:r>
              <a:rPr lang="en-US" sz="2400" dirty="0"/>
              <a:t> eliminated and require dosage adjustments in patients with renal insufficiency; the exception is </a:t>
            </a:r>
            <a:r>
              <a:rPr lang="en-US" sz="2400" dirty="0" err="1"/>
              <a:t>abacavir</a:t>
            </a:r>
            <a:r>
              <a:rPr lang="en-US" sz="2400" dirty="0"/>
              <a:t>, which is given at the normal dose regardless of creatinine clearance.</a:t>
            </a:r>
          </a:p>
          <a:p>
            <a:endParaRPr lang="en-US" sz="2400"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48</a:t>
            </a:fld>
            <a:endParaRPr lang="en-US"/>
          </a:p>
        </p:txBody>
      </p:sp>
    </p:spTree>
    <p:extLst>
      <p:ext uri="{BB962C8B-B14F-4D97-AF65-F5344CB8AC3E}">
        <p14:creationId xmlns:p14="http://schemas.microsoft.com/office/powerpoint/2010/main" val="1327278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533400"/>
          </a:xfrm>
        </p:spPr>
        <p:txBody>
          <a:bodyPr/>
          <a:lstStyle/>
          <a:p>
            <a:endParaRPr lang="en-US" dirty="0"/>
          </a:p>
        </p:txBody>
      </p:sp>
      <p:sp>
        <p:nvSpPr>
          <p:cNvPr id="3" name="Content Placeholder 2"/>
          <p:cNvSpPr>
            <a:spLocks noGrp="1"/>
          </p:cNvSpPr>
          <p:nvPr>
            <p:ph idx="1"/>
          </p:nvPr>
        </p:nvSpPr>
        <p:spPr>
          <a:xfrm>
            <a:off x="228600" y="914400"/>
            <a:ext cx="8610600" cy="5181600"/>
          </a:xfrm>
        </p:spPr>
        <p:txBody>
          <a:bodyPr/>
          <a:lstStyle/>
          <a:p>
            <a:r>
              <a:rPr lang="en-US" sz="2400" dirty="0"/>
              <a:t>NRTIs are not metabolized by the cytochrome P450 system; therefore, minimal drug-drug interactions occur. Interactions that have been found to be clinically significant involve </a:t>
            </a:r>
            <a:r>
              <a:rPr lang="en-US" sz="2400" dirty="0" err="1"/>
              <a:t>didanosine</a:t>
            </a:r>
            <a:r>
              <a:rPr lang="en-US" sz="2400" dirty="0"/>
              <a:t>. </a:t>
            </a:r>
            <a:endParaRPr lang="en-US" sz="2400" dirty="0" smtClean="0"/>
          </a:p>
          <a:p>
            <a:r>
              <a:rPr lang="en-US" sz="2400" dirty="0" smtClean="0"/>
              <a:t>When </a:t>
            </a:r>
            <a:r>
              <a:rPr lang="en-US" sz="2400" dirty="0"/>
              <a:t>given in combination with </a:t>
            </a:r>
            <a:r>
              <a:rPr lang="en-US" sz="2400" dirty="0" err="1"/>
              <a:t>tenofovir</a:t>
            </a:r>
            <a:r>
              <a:rPr lang="en-US" sz="2400" dirty="0"/>
              <a:t>, </a:t>
            </a:r>
            <a:r>
              <a:rPr lang="en-US" sz="2400" dirty="0" err="1"/>
              <a:t>didanosine</a:t>
            </a:r>
            <a:r>
              <a:rPr lang="en-US" sz="2400" dirty="0"/>
              <a:t> levels are higher than expected, and lower doses must be given to avoid potentially serious adverse effects. </a:t>
            </a:r>
            <a:endParaRPr lang="en-US" sz="2400" dirty="0" smtClean="0"/>
          </a:p>
          <a:p>
            <a:r>
              <a:rPr lang="en-US" sz="2400" dirty="0" smtClean="0"/>
              <a:t>A </a:t>
            </a:r>
            <a:r>
              <a:rPr lang="en-US" sz="2400" dirty="0"/>
              <a:t>similar scenario has been demonstrated when </a:t>
            </a:r>
            <a:r>
              <a:rPr lang="en-US" sz="2400" dirty="0" err="1"/>
              <a:t>didanosine</a:t>
            </a:r>
            <a:r>
              <a:rPr lang="en-US" sz="2400" dirty="0"/>
              <a:t> is combined with ribavirin in the treatment of patients with HIV and hepatitis C virus (HCV) </a:t>
            </a:r>
            <a:r>
              <a:rPr lang="en-US" sz="2400" dirty="0" err="1"/>
              <a:t>coinfection</a:t>
            </a:r>
            <a:r>
              <a:rPr lang="en-US" sz="2400" dirty="0"/>
              <a:t>. This combination should be avoided</a:t>
            </a: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49</a:t>
            </a:fld>
            <a:endParaRPr lang="en-US"/>
          </a:p>
        </p:txBody>
      </p:sp>
    </p:spTree>
    <p:extLst>
      <p:ext uri="{BB962C8B-B14F-4D97-AF65-F5344CB8AC3E}">
        <p14:creationId xmlns:p14="http://schemas.microsoft.com/office/powerpoint/2010/main" val="437198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4"/>
          <p:cNvGraphicFramePr>
            <a:graphicFrameLocks noChangeAspect="1"/>
          </p:cNvGraphicFramePr>
          <p:nvPr/>
        </p:nvGraphicFramePr>
        <p:xfrm>
          <a:off x="685800" y="1143000"/>
          <a:ext cx="7620000" cy="5715000"/>
        </p:xfrm>
        <a:graphic>
          <a:graphicData uri="http://schemas.openxmlformats.org/presentationml/2006/ole">
            <mc:AlternateContent xmlns:mc="http://schemas.openxmlformats.org/markup-compatibility/2006">
              <mc:Choice xmlns:v="urn:schemas-microsoft-com:vml" Requires="v">
                <p:oleObj spid="_x0000_s5130" name="Drawing" r:id="rId3" imgW="5085820" imgH="4124604" progId="WPDraw30.Drawing">
                  <p:embed/>
                </p:oleObj>
              </mc:Choice>
              <mc:Fallback>
                <p:oleObj name="Drawing" r:id="rId3" imgW="5085820" imgH="4124604" progId="WPDraw30.Drawing">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143000"/>
                        <a:ext cx="7620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1317" name="Rectangle 5"/>
          <p:cNvSpPr>
            <a:spLocks noGrp="1" noChangeArrowheads="1"/>
          </p:cNvSpPr>
          <p:nvPr>
            <p:ph type="title"/>
          </p:nvPr>
        </p:nvSpPr>
        <p:spPr>
          <a:xfrm>
            <a:off x="0" y="214313"/>
            <a:ext cx="8943975" cy="1004887"/>
          </a:xfrm>
        </p:spPr>
        <p:txBody>
          <a:bodyPr rtlCol="0">
            <a:normAutofit fontScale="90000"/>
          </a:bodyPr>
          <a:lstStyle/>
          <a:p>
            <a:pPr eaLnBrk="1" fontAlgn="auto" hangingPunct="1">
              <a:spcAft>
                <a:spcPts val="0"/>
              </a:spcAft>
              <a:defRPr/>
            </a:pPr>
            <a:r>
              <a:rPr lang="en-US" sz="4000" b="1" dirty="0" smtClean="0">
                <a:solidFill>
                  <a:srgbClr val="FF0000"/>
                </a:solidFill>
                <a:cs typeface="Times New Roman" pitchFamily="18" charset="0"/>
              </a:rPr>
              <a:t>Structure Of Human Immunodeficiency Virus</a:t>
            </a:r>
          </a:p>
        </p:txBody>
      </p:sp>
    </p:spTree>
    <p:extLst>
      <p:ext uri="{BB962C8B-B14F-4D97-AF65-F5344CB8AC3E}">
        <p14:creationId xmlns:p14="http://schemas.microsoft.com/office/powerpoint/2010/main" val="6640961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solidFill>
                  <a:srgbClr val="FF0000"/>
                </a:solidFill>
              </a:rPr>
              <a:t>Adverse events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85800" y="1219200"/>
            <a:ext cx="7772400" cy="4876800"/>
          </a:xfrm>
        </p:spPr>
        <p:txBody>
          <a:bodyPr/>
          <a:lstStyle/>
          <a:p>
            <a:r>
              <a:rPr lang="en-US" sz="2400" dirty="0" smtClean="0"/>
              <a:t>Adverse </a:t>
            </a:r>
            <a:r>
              <a:rPr lang="en-US" sz="2400" dirty="0"/>
              <a:t>effects of the NRTI class include mitochondrial toxicities (e.g., lactic acidosis, pancreatitis, peripheral neuropathy, hepatic </a:t>
            </a:r>
            <a:r>
              <a:rPr lang="en-US" sz="2400" dirty="0" err="1"/>
              <a:t>steatosis</a:t>
            </a:r>
            <a:r>
              <a:rPr lang="en-US" sz="2400" dirty="0"/>
              <a:t>, </a:t>
            </a:r>
            <a:r>
              <a:rPr lang="en-US" sz="2400" dirty="0" err="1"/>
              <a:t>lipoatrophy</a:t>
            </a:r>
            <a:r>
              <a:rPr lang="en-US" sz="2400" dirty="0"/>
              <a:t>).</a:t>
            </a:r>
            <a:r>
              <a:rPr lang="en-US" sz="2400" baseline="30000" dirty="0"/>
              <a:t> </a:t>
            </a:r>
            <a:endParaRPr lang="en-US" sz="2400" baseline="30000" dirty="0" smtClean="0"/>
          </a:p>
          <a:p>
            <a:r>
              <a:rPr lang="en-US" sz="2400" dirty="0" smtClean="0"/>
              <a:t>Mitochondrial </a:t>
            </a:r>
            <a:r>
              <a:rPr lang="en-US" sz="2400" dirty="0"/>
              <a:t>toxicities are due to NRTI binding to human mitochondrial DNA polymerase-γ enzyme, impairing cellular respiration. </a:t>
            </a:r>
            <a:endParaRPr lang="en-US" sz="2400" dirty="0" smtClean="0"/>
          </a:p>
          <a:p>
            <a:r>
              <a:rPr lang="en-US" sz="2400" dirty="0" smtClean="0"/>
              <a:t>Under </a:t>
            </a:r>
            <a:r>
              <a:rPr lang="en-US" sz="2400" dirty="0"/>
              <a:t>these conditions, normal aerobic metabolism shifts to an anaerobic process, resulting in the above manifestations.</a:t>
            </a:r>
          </a:p>
          <a:p>
            <a:endParaRPr lang="en-US"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50</a:t>
            </a:fld>
            <a:endParaRPr lang="en-US"/>
          </a:p>
        </p:txBody>
      </p:sp>
    </p:spTree>
    <p:extLst>
      <p:ext uri="{BB962C8B-B14F-4D97-AF65-F5344CB8AC3E}">
        <p14:creationId xmlns:p14="http://schemas.microsoft.com/office/powerpoint/2010/main" val="18432325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NRTIs adverse effects</a:t>
            </a:r>
            <a:endParaRPr lang="en-US" dirty="0">
              <a:solidFill>
                <a:srgbClr val="FF0000"/>
              </a:solidFill>
            </a:endParaRPr>
          </a:p>
        </p:txBody>
      </p:sp>
      <p:sp>
        <p:nvSpPr>
          <p:cNvPr id="3" name="Content Placeholder 2"/>
          <p:cNvSpPr>
            <a:spLocks noGrp="1"/>
          </p:cNvSpPr>
          <p:nvPr>
            <p:ph idx="1"/>
          </p:nvPr>
        </p:nvSpPr>
        <p:spPr>
          <a:xfrm>
            <a:off x="685800" y="1981200"/>
            <a:ext cx="4267200" cy="4114800"/>
          </a:xfrm>
        </p:spPr>
        <p:txBody>
          <a:bodyPr/>
          <a:lstStyle/>
          <a:p>
            <a:pPr>
              <a:lnSpc>
                <a:spcPct val="80000"/>
              </a:lnSpc>
            </a:pPr>
            <a:r>
              <a:rPr lang="en-US" sz="3200" dirty="0" smtClean="0"/>
              <a:t>Peripheral </a:t>
            </a:r>
            <a:r>
              <a:rPr lang="en-US" sz="3200" dirty="0"/>
              <a:t>neuropathy</a:t>
            </a:r>
          </a:p>
          <a:p>
            <a:pPr>
              <a:lnSpc>
                <a:spcPct val="80000"/>
              </a:lnSpc>
            </a:pPr>
            <a:r>
              <a:rPr lang="en-US" sz="3200" dirty="0"/>
              <a:t>Pancreatitis</a:t>
            </a:r>
          </a:p>
          <a:p>
            <a:pPr>
              <a:lnSpc>
                <a:spcPct val="80000"/>
              </a:lnSpc>
            </a:pPr>
            <a:r>
              <a:rPr lang="en-US" sz="3200" dirty="0" err="1"/>
              <a:t>Lipoatrophy</a:t>
            </a:r>
            <a:r>
              <a:rPr lang="en-US" sz="3200" dirty="0"/>
              <a:t> </a:t>
            </a:r>
          </a:p>
          <a:p>
            <a:pPr>
              <a:lnSpc>
                <a:spcPct val="80000"/>
              </a:lnSpc>
            </a:pPr>
            <a:r>
              <a:rPr lang="en-US" sz="3200" dirty="0"/>
              <a:t>Hepatitis</a:t>
            </a:r>
          </a:p>
          <a:p>
            <a:pPr>
              <a:lnSpc>
                <a:spcPct val="80000"/>
              </a:lnSpc>
            </a:pPr>
            <a:r>
              <a:rPr lang="en-US" sz="3200" dirty="0"/>
              <a:t>Lactic acidosis</a:t>
            </a:r>
          </a:p>
          <a:p>
            <a:pPr>
              <a:lnSpc>
                <a:spcPct val="80000"/>
              </a:lnSpc>
            </a:pPr>
            <a:r>
              <a:rPr lang="en-US" sz="3200" dirty="0"/>
              <a:t>Mitochondrial toxicity</a:t>
            </a:r>
          </a:p>
          <a:p>
            <a:endParaRPr lang="en-US"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51</a:t>
            </a:fld>
            <a:endParaRPr lang="en-US"/>
          </a:p>
        </p:txBody>
      </p:sp>
    </p:spTree>
    <p:extLst>
      <p:ext uri="{BB962C8B-B14F-4D97-AF65-F5344CB8AC3E}">
        <p14:creationId xmlns:p14="http://schemas.microsoft.com/office/powerpoint/2010/main" val="450127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219200"/>
          </a:xfrm>
        </p:spPr>
        <p:txBody>
          <a:bodyPr/>
          <a:lstStyle/>
          <a:p>
            <a:r>
              <a:rPr lang="en-US" dirty="0" err="1" smtClean="0">
                <a:solidFill>
                  <a:srgbClr val="FF0000"/>
                </a:solidFill>
              </a:rPr>
              <a:t>Zidovudine</a:t>
            </a:r>
            <a:r>
              <a:rPr lang="en-US" dirty="0" smtClean="0">
                <a:solidFill>
                  <a:srgbClr val="FF0000"/>
                </a:solidFill>
              </a:rPr>
              <a:t>(AZT)</a:t>
            </a:r>
            <a:endParaRPr lang="en-US" dirty="0">
              <a:solidFill>
                <a:srgbClr val="FF0000"/>
              </a:solidFill>
            </a:endParaRPr>
          </a:p>
        </p:txBody>
      </p:sp>
      <p:sp>
        <p:nvSpPr>
          <p:cNvPr id="3" name="Content Placeholder 2"/>
          <p:cNvSpPr>
            <a:spLocks noGrp="1"/>
          </p:cNvSpPr>
          <p:nvPr>
            <p:ph idx="1"/>
          </p:nvPr>
        </p:nvSpPr>
        <p:spPr>
          <a:xfrm>
            <a:off x="685800" y="1371600"/>
            <a:ext cx="7772400" cy="4724400"/>
          </a:xfrm>
        </p:spPr>
        <p:txBody>
          <a:bodyPr/>
          <a:lstStyle/>
          <a:p>
            <a:r>
              <a:rPr lang="en-US" sz="3200" dirty="0">
                <a:latin typeface="Arial Narrow" pitchFamily="34" charset="0"/>
              </a:rPr>
              <a:t>Bone marrow suppression (</a:t>
            </a:r>
            <a:r>
              <a:rPr lang="en-US" sz="3200" dirty="0" err="1">
                <a:latin typeface="Arial Narrow" pitchFamily="34" charset="0"/>
              </a:rPr>
              <a:t>anaemia</a:t>
            </a:r>
            <a:r>
              <a:rPr lang="en-US" sz="3200" dirty="0">
                <a:latin typeface="Arial Narrow" pitchFamily="34" charset="0"/>
              </a:rPr>
              <a:t>, </a:t>
            </a:r>
            <a:r>
              <a:rPr lang="en-US" sz="3200" dirty="0" err="1">
                <a:latin typeface="Arial Narrow" pitchFamily="34" charset="0"/>
              </a:rPr>
              <a:t>neutropaenia</a:t>
            </a:r>
            <a:r>
              <a:rPr lang="en-US" sz="3200" dirty="0" smtClean="0">
                <a:latin typeface="Arial Narrow" pitchFamily="34" charset="0"/>
              </a:rPr>
              <a:t>).</a:t>
            </a:r>
          </a:p>
          <a:p>
            <a:r>
              <a:rPr lang="en-US" sz="3200" dirty="0" smtClean="0">
                <a:latin typeface="Arial Narrow" pitchFamily="34" charset="0"/>
              </a:rPr>
              <a:t>Dose </a:t>
            </a:r>
            <a:r>
              <a:rPr lang="en-US" sz="3200" dirty="0" err="1">
                <a:latin typeface="Arial Narrow" pitchFamily="34" charset="0"/>
              </a:rPr>
              <a:t>related,synergistic</a:t>
            </a:r>
            <a:r>
              <a:rPr lang="en-US" sz="3200" dirty="0">
                <a:latin typeface="Arial Narrow" pitchFamily="34" charset="0"/>
              </a:rPr>
              <a:t> toxicity with other drugs such as TMP-</a:t>
            </a:r>
            <a:r>
              <a:rPr lang="en-US" sz="3200" dirty="0" err="1">
                <a:latin typeface="Arial Narrow" pitchFamily="34" charset="0"/>
              </a:rPr>
              <a:t>SMX,ganciclovir</a:t>
            </a:r>
            <a:r>
              <a:rPr lang="en-US" sz="3200" dirty="0">
                <a:latin typeface="Arial Narrow" pitchFamily="34" charset="0"/>
              </a:rPr>
              <a:t>, etc.</a:t>
            </a:r>
          </a:p>
          <a:p>
            <a:r>
              <a:rPr lang="en-US" sz="3200" dirty="0">
                <a:latin typeface="Arial Narrow" pitchFamily="34" charset="0"/>
              </a:rPr>
              <a:t>Headache, </a:t>
            </a:r>
            <a:r>
              <a:rPr lang="en-US" sz="3200" dirty="0" err="1">
                <a:latin typeface="Arial Narrow" pitchFamily="34" charset="0"/>
              </a:rPr>
              <a:t>nausea,vomiting</a:t>
            </a:r>
            <a:r>
              <a:rPr lang="en-US" sz="3200" dirty="0">
                <a:latin typeface="Arial Narrow" pitchFamily="34" charset="0"/>
              </a:rPr>
              <a:t> &amp; myopathy, nail changes</a:t>
            </a:r>
          </a:p>
          <a:p>
            <a:pPr>
              <a:buNone/>
            </a:pPr>
            <a:r>
              <a:rPr lang="en-US" sz="3200" dirty="0">
                <a:latin typeface="Arial Narrow" pitchFamily="34" charset="0"/>
              </a:rPr>
              <a:t>Hepatotoxicity, fever, rash---rare  </a:t>
            </a:r>
          </a:p>
          <a:p>
            <a:endParaRPr lang="en-US"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52</a:t>
            </a:fld>
            <a:endParaRPr lang="en-US"/>
          </a:p>
        </p:txBody>
      </p:sp>
    </p:spTree>
    <p:extLst>
      <p:ext uri="{BB962C8B-B14F-4D97-AF65-F5344CB8AC3E}">
        <p14:creationId xmlns:p14="http://schemas.microsoft.com/office/powerpoint/2010/main" val="32694686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066800"/>
          </a:xfrm>
        </p:spPr>
        <p:txBody>
          <a:bodyPr/>
          <a:lstStyle/>
          <a:p>
            <a:r>
              <a:rPr lang="en-US" dirty="0" err="1" smtClean="0">
                <a:solidFill>
                  <a:srgbClr val="FF0000"/>
                </a:solidFill>
              </a:rPr>
              <a:t>Stavudine</a:t>
            </a:r>
            <a:r>
              <a:rPr lang="en-US" dirty="0" smtClean="0">
                <a:solidFill>
                  <a:srgbClr val="FF0000"/>
                </a:solidFill>
              </a:rPr>
              <a:t> (d4t)</a:t>
            </a:r>
            <a:endParaRPr lang="en-US" dirty="0">
              <a:solidFill>
                <a:srgbClr val="FF0000"/>
              </a:solidFill>
            </a:endParaRPr>
          </a:p>
        </p:txBody>
      </p:sp>
      <p:sp>
        <p:nvSpPr>
          <p:cNvPr id="3" name="Content Placeholder 2"/>
          <p:cNvSpPr>
            <a:spLocks noGrp="1"/>
          </p:cNvSpPr>
          <p:nvPr>
            <p:ph idx="1"/>
          </p:nvPr>
        </p:nvSpPr>
        <p:spPr>
          <a:xfrm>
            <a:off x="685800" y="1295400"/>
            <a:ext cx="7772400" cy="4800600"/>
          </a:xfrm>
        </p:spPr>
        <p:txBody>
          <a:bodyPr/>
          <a:lstStyle/>
          <a:p>
            <a:pPr>
              <a:lnSpc>
                <a:spcPct val="90000"/>
              </a:lnSpc>
              <a:buNone/>
            </a:pPr>
            <a:r>
              <a:rPr lang="en-US" sz="2400" u="sng" dirty="0">
                <a:latin typeface="Arial" panose="020B0604020202020204" pitchFamily="34" charset="0"/>
                <a:cs typeface="Arial" panose="020B0604020202020204" pitchFamily="34" charset="0"/>
              </a:rPr>
              <a:t>Toxicities:</a:t>
            </a:r>
          </a:p>
          <a:p>
            <a:pPr>
              <a:lnSpc>
                <a:spcPct val="90000"/>
              </a:lnSpc>
            </a:pPr>
            <a:r>
              <a:rPr lang="en-US" sz="2400" dirty="0">
                <a:latin typeface="Arial" panose="020B0604020202020204" pitchFamily="34" charset="0"/>
                <a:cs typeface="Arial" panose="020B0604020202020204" pitchFamily="34" charset="0"/>
              </a:rPr>
              <a:t>Peripheral neuropathy - higher incidence &amp; more severe when used with </a:t>
            </a:r>
            <a:r>
              <a:rPr lang="en-US" sz="2400" dirty="0" err="1">
                <a:latin typeface="Arial" panose="020B0604020202020204" pitchFamily="34" charset="0"/>
                <a:cs typeface="Arial" panose="020B0604020202020204" pitchFamily="34" charset="0"/>
              </a:rPr>
              <a:t>ddI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Didanosine</a:t>
            </a:r>
            <a:r>
              <a:rPr lang="en-US" sz="2400" dirty="0">
                <a:latin typeface="Arial" panose="020B0604020202020204" pitchFamily="34" charset="0"/>
                <a:cs typeface="Arial" panose="020B0604020202020204" pitchFamily="34" charset="0"/>
              </a:rPr>
              <a:t>) or </a:t>
            </a:r>
            <a:r>
              <a:rPr lang="en-US" sz="2400" dirty="0" err="1">
                <a:latin typeface="Arial" panose="020B0604020202020204" pitchFamily="34" charset="0"/>
                <a:cs typeface="Arial" panose="020B0604020202020204" pitchFamily="34" charset="0"/>
              </a:rPr>
              <a:t>ddC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Zalcitabine</a:t>
            </a:r>
            <a:r>
              <a:rPr lang="en-US" sz="2400" dirty="0">
                <a:latin typeface="Arial" panose="020B0604020202020204" pitchFamily="34" charset="0"/>
                <a:cs typeface="Arial" panose="020B0604020202020204" pitchFamily="34" charset="0"/>
              </a:rPr>
              <a:t>)</a:t>
            </a:r>
          </a:p>
          <a:p>
            <a:pPr>
              <a:lnSpc>
                <a:spcPct val="90000"/>
              </a:lnSpc>
            </a:pPr>
            <a:r>
              <a:rPr lang="en-US" sz="2400" dirty="0">
                <a:latin typeface="Arial" panose="020B0604020202020204" pitchFamily="34" charset="0"/>
                <a:cs typeface="Arial" panose="020B0604020202020204" pitchFamily="34" charset="0"/>
              </a:rPr>
              <a:t>Elevated liver enzymes</a:t>
            </a:r>
          </a:p>
          <a:p>
            <a:pPr>
              <a:lnSpc>
                <a:spcPct val="90000"/>
              </a:lnSpc>
            </a:pPr>
            <a:r>
              <a:rPr lang="en-US" sz="2400" dirty="0">
                <a:latin typeface="Arial" panose="020B0604020202020204" pitchFamily="34" charset="0"/>
                <a:cs typeface="Arial" panose="020B0604020202020204" pitchFamily="34" charset="0"/>
              </a:rPr>
              <a:t>Increased incidence of pancreatitis when used with </a:t>
            </a:r>
            <a:r>
              <a:rPr lang="en-US" sz="2400" dirty="0" err="1">
                <a:latin typeface="Arial" panose="020B0604020202020204" pitchFamily="34" charset="0"/>
                <a:cs typeface="Arial" panose="020B0604020202020204" pitchFamily="34" charset="0"/>
              </a:rPr>
              <a:t>ddl</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hydroxyurea</a:t>
            </a:r>
            <a:r>
              <a:rPr lang="en-US" sz="2400" dirty="0">
                <a:latin typeface="Arial" panose="020B0604020202020204" pitchFamily="34" charset="0"/>
                <a:cs typeface="Arial" panose="020B0604020202020204" pitchFamily="34" charset="0"/>
              </a:rPr>
              <a:t> &amp; fatal lactic acidosis as described earlier</a:t>
            </a:r>
          </a:p>
          <a:p>
            <a:pPr>
              <a:lnSpc>
                <a:spcPct val="90000"/>
              </a:lnSpc>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Lipodystrophy</a:t>
            </a:r>
            <a:r>
              <a:rPr lang="en-US" sz="2400" dirty="0">
                <a:latin typeface="Arial" panose="020B0604020202020204" pitchFamily="34" charset="0"/>
                <a:cs typeface="Arial" panose="020B0604020202020204" pitchFamily="34" charset="0"/>
              </a:rPr>
              <a:t> - some association of fat redistribution syndrome &amp; </a:t>
            </a:r>
            <a:r>
              <a:rPr lang="en-US" sz="2400" dirty="0" err="1">
                <a:latin typeface="Arial" panose="020B0604020202020204" pitchFamily="34" charset="0"/>
                <a:cs typeface="Arial" panose="020B0604020202020204" pitchFamily="34" charset="0"/>
              </a:rPr>
              <a:t>hyperlipidaemia</a:t>
            </a:r>
            <a:r>
              <a:rPr lang="en-US" sz="2400" dirty="0">
                <a:latin typeface="Arial" panose="020B0604020202020204" pitchFamily="34" charset="0"/>
                <a:cs typeface="Arial" panose="020B0604020202020204" pitchFamily="34" charset="0"/>
              </a:rPr>
              <a:t> with d4T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53</a:t>
            </a:fld>
            <a:endParaRPr lang="en-US"/>
          </a:p>
        </p:txBody>
      </p:sp>
    </p:spTree>
    <p:extLst>
      <p:ext uri="{BB962C8B-B14F-4D97-AF65-F5344CB8AC3E}">
        <p14:creationId xmlns:p14="http://schemas.microsoft.com/office/powerpoint/2010/main" val="2830628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838200"/>
          </a:xfrm>
        </p:spPr>
        <p:txBody>
          <a:bodyPr/>
          <a:lstStyle/>
          <a:p>
            <a:r>
              <a:rPr lang="en-US" dirty="0" err="1" smtClean="0">
                <a:solidFill>
                  <a:srgbClr val="FF0000"/>
                </a:solidFill>
              </a:rPr>
              <a:t>Didanosine</a:t>
            </a:r>
            <a:r>
              <a:rPr lang="en-US" dirty="0" smtClean="0">
                <a:solidFill>
                  <a:srgbClr val="FF0000"/>
                </a:solidFill>
              </a:rPr>
              <a:t> (</a:t>
            </a:r>
            <a:r>
              <a:rPr lang="en-US" dirty="0" err="1" smtClean="0">
                <a:solidFill>
                  <a:srgbClr val="FF0000"/>
                </a:solidFill>
              </a:rPr>
              <a:t>ddI</a:t>
            </a:r>
            <a:r>
              <a:rPr lang="en-US" dirty="0" smtClean="0">
                <a:solidFill>
                  <a:srgbClr val="FF0000"/>
                </a:solidFill>
              </a:rPr>
              <a:t>)</a:t>
            </a:r>
            <a:endParaRPr lang="en-US" dirty="0">
              <a:solidFill>
                <a:srgbClr val="FF0000"/>
              </a:solidFill>
            </a:endParaRPr>
          </a:p>
        </p:txBody>
      </p:sp>
      <p:sp>
        <p:nvSpPr>
          <p:cNvPr id="3" name="Content Placeholder 2"/>
          <p:cNvSpPr>
            <a:spLocks noGrp="1"/>
          </p:cNvSpPr>
          <p:nvPr>
            <p:ph idx="1"/>
          </p:nvPr>
        </p:nvSpPr>
        <p:spPr>
          <a:xfrm>
            <a:off x="457200" y="990600"/>
            <a:ext cx="8534400" cy="5105400"/>
          </a:xfrm>
        </p:spPr>
        <p:txBody>
          <a:bodyPr/>
          <a:lstStyle/>
          <a:p>
            <a:pPr>
              <a:lnSpc>
                <a:spcPct val="90000"/>
              </a:lnSpc>
              <a:buNone/>
            </a:pPr>
            <a:r>
              <a:rPr lang="en-US" sz="2000" u="sng" dirty="0">
                <a:latin typeface="Arial" panose="020B0604020202020204" pitchFamily="34" charset="0"/>
                <a:cs typeface="Arial" panose="020B0604020202020204" pitchFamily="34" charset="0"/>
              </a:rPr>
              <a:t>Toxicities</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Diarrhoea</a:t>
            </a:r>
            <a:r>
              <a:rPr lang="en-US" sz="2000" dirty="0">
                <a:latin typeface="Arial" panose="020B0604020202020204" pitchFamily="34" charset="0"/>
                <a:cs typeface="Arial" panose="020B0604020202020204" pitchFamily="34" charset="0"/>
              </a:rPr>
              <a:t> (16%), pancreatitis(4-7%), peripheral neuropathy(9-15%)</a:t>
            </a:r>
          </a:p>
          <a:p>
            <a:pPr>
              <a:lnSpc>
                <a:spcPct val="90000"/>
              </a:lnSpc>
            </a:pPr>
            <a:r>
              <a:rPr lang="en-US" sz="2000" dirty="0">
                <a:latin typeface="Arial" panose="020B0604020202020204" pitchFamily="34" charset="0"/>
                <a:cs typeface="Arial" panose="020B0604020202020204" pitchFamily="34" charset="0"/>
              </a:rPr>
              <a:t>Recent reports of increased incidence of pancreatitis &amp; liver toxicities when used with d4T + </a:t>
            </a:r>
            <a:r>
              <a:rPr lang="en-US" sz="2000" dirty="0" err="1">
                <a:latin typeface="Arial" panose="020B0604020202020204" pitchFamily="34" charset="0"/>
                <a:cs typeface="Arial" panose="020B0604020202020204" pitchFamily="34" charset="0"/>
              </a:rPr>
              <a:t>hydroxyurea</a:t>
            </a:r>
            <a:endParaRPr lang="en-US" sz="2000" dirty="0">
              <a:latin typeface="Arial" panose="020B0604020202020204" pitchFamily="34" charset="0"/>
              <a:cs typeface="Arial" panose="020B0604020202020204" pitchFamily="34" charset="0"/>
            </a:endParaRPr>
          </a:p>
          <a:p>
            <a:pPr>
              <a:lnSpc>
                <a:spcPct val="90000"/>
              </a:lnSpc>
            </a:pPr>
            <a:r>
              <a:rPr lang="en-US" sz="2000" dirty="0">
                <a:latin typeface="Arial" panose="020B0604020202020204" pitchFamily="34" charset="0"/>
                <a:cs typeface="Arial" panose="020B0604020202020204" pitchFamily="34" charset="0"/>
              </a:rPr>
              <a:t>5/1/2001 warning - 3 cases of fatal lactic acidosis +/- pancreatitis in HIV pregnant women receiving </a:t>
            </a:r>
            <a:r>
              <a:rPr lang="en-US" sz="2000" dirty="0" err="1">
                <a:latin typeface="Arial" panose="020B0604020202020204" pitchFamily="34" charset="0"/>
                <a:cs typeface="Arial" panose="020B0604020202020204" pitchFamily="34" charset="0"/>
              </a:rPr>
              <a:t>ddI</a:t>
            </a:r>
            <a:r>
              <a:rPr lang="en-US" sz="2000" dirty="0">
                <a:latin typeface="Arial" panose="020B0604020202020204" pitchFamily="34" charset="0"/>
                <a:cs typeface="Arial" panose="020B0604020202020204" pitchFamily="34" charset="0"/>
              </a:rPr>
              <a:t> + d4T</a:t>
            </a:r>
          </a:p>
          <a:p>
            <a:pPr>
              <a:lnSpc>
                <a:spcPct val="90000"/>
              </a:lnSpc>
              <a:buNone/>
            </a:pPr>
            <a:r>
              <a:rPr lang="en-US" sz="2000" u="sng" dirty="0">
                <a:latin typeface="Arial" panose="020B0604020202020204" pitchFamily="34" charset="0"/>
                <a:cs typeface="Arial" panose="020B0604020202020204" pitchFamily="34" charset="0"/>
              </a:rPr>
              <a:t>Drug interactions</a:t>
            </a:r>
            <a:r>
              <a:rPr lang="en-US" sz="2000" dirty="0">
                <a:latin typeface="Arial" panose="020B0604020202020204" pitchFamily="34" charset="0"/>
                <a:cs typeface="Arial" panose="020B0604020202020204" pitchFamily="34" charset="0"/>
              </a:rPr>
              <a:t>:</a:t>
            </a:r>
          </a:p>
          <a:p>
            <a:pPr>
              <a:lnSpc>
                <a:spcPct val="90000"/>
              </a:lnSpc>
            </a:pPr>
            <a:r>
              <a:rPr lang="en-US" sz="2000" dirty="0" err="1">
                <a:latin typeface="Arial" panose="020B0604020202020204" pitchFamily="34" charset="0"/>
                <a:cs typeface="Arial" panose="020B0604020202020204" pitchFamily="34" charset="0"/>
              </a:rPr>
              <a:t>ddI</a:t>
            </a:r>
            <a:r>
              <a:rPr lang="en-US" sz="2000" dirty="0">
                <a:latin typeface="Arial" panose="020B0604020202020204" pitchFamily="34" charset="0"/>
                <a:cs typeface="Arial" panose="020B0604020202020204" pitchFamily="34" charset="0"/>
              </a:rPr>
              <a:t> may interfere absorption of drugs that require gastric acidity (</a:t>
            </a:r>
            <a:r>
              <a:rPr lang="en-US" sz="2000" dirty="0" err="1">
                <a:latin typeface="Arial" panose="020B0604020202020204" pitchFamily="34" charset="0"/>
                <a:cs typeface="Arial" panose="020B0604020202020204" pitchFamily="34" charset="0"/>
              </a:rPr>
              <a:t>e.g</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itraconazole</a:t>
            </a:r>
            <a:r>
              <a:rPr lang="en-US" sz="2000" dirty="0">
                <a:latin typeface="Arial" panose="020B0604020202020204" pitchFamily="34" charset="0"/>
                <a:cs typeface="Arial" panose="020B0604020202020204" pitchFamily="34" charset="0"/>
              </a:rPr>
              <a:t>, ketoconazole, </a:t>
            </a:r>
            <a:r>
              <a:rPr lang="en-US" sz="2000" dirty="0" err="1">
                <a:latin typeface="Arial" panose="020B0604020202020204" pitchFamily="34" charset="0"/>
                <a:cs typeface="Arial" panose="020B0604020202020204" pitchFamily="34" charset="0"/>
              </a:rPr>
              <a:t>dapsone</a:t>
            </a:r>
            <a:r>
              <a:rPr lang="en-US" sz="2000" dirty="0">
                <a:latin typeface="Arial" panose="020B0604020202020204" pitchFamily="34" charset="0"/>
                <a:cs typeface="Arial" panose="020B0604020202020204" pitchFamily="34" charset="0"/>
              </a:rPr>
              <a:t>)</a:t>
            </a:r>
          </a:p>
          <a:p>
            <a:pPr>
              <a:lnSpc>
                <a:spcPct val="90000"/>
              </a:lnSpc>
            </a:pPr>
            <a:r>
              <a:rPr lang="en-US" sz="2000" dirty="0" err="1">
                <a:latin typeface="Arial" panose="020B0604020202020204" pitchFamily="34" charset="0"/>
                <a:cs typeface="Arial" panose="020B0604020202020204" pitchFamily="34" charset="0"/>
              </a:rPr>
              <a:t>Ca</a:t>
            </a:r>
            <a:r>
              <a:rPr lang="en-US" sz="2000" dirty="0">
                <a:latin typeface="Arial" panose="020B0604020202020204" pitchFamily="34" charset="0"/>
                <a:cs typeface="Arial" panose="020B0604020202020204" pitchFamily="34" charset="0"/>
              </a:rPr>
              <a:t>++ and Mg++ salts in </a:t>
            </a:r>
            <a:r>
              <a:rPr lang="en-US" sz="2000" dirty="0" err="1">
                <a:latin typeface="Arial" panose="020B0604020202020204" pitchFamily="34" charset="0"/>
                <a:cs typeface="Arial" panose="020B0604020202020204" pitchFamily="34" charset="0"/>
              </a:rPr>
              <a:t>ddI</a:t>
            </a:r>
            <a:r>
              <a:rPr lang="en-US" sz="2000" dirty="0">
                <a:latin typeface="Arial" panose="020B0604020202020204" pitchFamily="34" charset="0"/>
                <a:cs typeface="Arial" panose="020B0604020202020204" pitchFamily="34" charset="0"/>
              </a:rPr>
              <a:t> formulation - may chelate drugs such as </a:t>
            </a:r>
            <a:r>
              <a:rPr lang="en-US" sz="2000" dirty="0" err="1">
                <a:latin typeface="Arial" panose="020B0604020202020204" pitchFamily="34" charset="0"/>
                <a:cs typeface="Arial" panose="020B0604020202020204" pitchFamily="34" charset="0"/>
              </a:rPr>
              <a:t>tetracyclines</a:t>
            </a:r>
            <a:r>
              <a:rPr lang="en-US" sz="2000" dirty="0">
                <a:latin typeface="Arial" panose="020B0604020202020204" pitchFamily="34" charset="0"/>
                <a:cs typeface="Arial" panose="020B0604020202020204" pitchFamily="34" charset="0"/>
              </a:rPr>
              <a:t> &amp; quinolones</a:t>
            </a:r>
          </a:p>
          <a:p>
            <a:pPr>
              <a:lnSpc>
                <a:spcPct val="90000"/>
              </a:lnSpc>
            </a:pPr>
            <a:r>
              <a:rPr lang="en-US" sz="2000" dirty="0">
                <a:latin typeface="Arial" panose="020B0604020202020204" pitchFamily="34" charset="0"/>
                <a:cs typeface="Arial" panose="020B0604020202020204" pitchFamily="34" charset="0"/>
              </a:rPr>
              <a:t>EC formulation - eliminates these drug interactions</a:t>
            </a:r>
          </a:p>
          <a:p>
            <a:pPr>
              <a:lnSpc>
                <a:spcPct val="90000"/>
              </a:lnSpc>
            </a:pPr>
            <a:r>
              <a:rPr lang="en-US" sz="2000" dirty="0" err="1">
                <a:latin typeface="Arial" panose="020B0604020202020204" pitchFamily="34" charset="0"/>
                <a:cs typeface="Arial" panose="020B0604020202020204" pitchFamily="34" charset="0"/>
              </a:rPr>
              <a:t>ddI</a:t>
            </a:r>
            <a:r>
              <a:rPr lang="en-US" sz="2000" dirty="0">
                <a:latin typeface="Arial" panose="020B0604020202020204" pitchFamily="34" charset="0"/>
                <a:cs typeface="Arial" panose="020B0604020202020204" pitchFamily="34" charset="0"/>
              </a:rPr>
              <a:t> + oral </a:t>
            </a:r>
            <a:r>
              <a:rPr lang="en-US" sz="2000" dirty="0" err="1">
                <a:latin typeface="Arial" panose="020B0604020202020204" pitchFamily="34" charset="0"/>
                <a:cs typeface="Arial" panose="020B0604020202020204" pitchFamily="34" charset="0"/>
              </a:rPr>
              <a:t>ganciclovir</a:t>
            </a:r>
            <a:r>
              <a:rPr lang="en-US" sz="2000" dirty="0">
                <a:latin typeface="Arial" panose="020B0604020202020204" pitchFamily="34" charset="0"/>
                <a:cs typeface="Arial" panose="020B0604020202020204" pitchFamily="34" charset="0"/>
              </a:rPr>
              <a:t> - </a:t>
            </a:r>
            <a:r>
              <a:rPr lang="en-US" sz="2000" dirty="0" err="1">
                <a:latin typeface="Arial" panose="020B0604020202020204" pitchFamily="34" charset="0"/>
                <a:cs typeface="Arial" panose="020B0604020202020204" pitchFamily="34" charset="0"/>
              </a:rPr>
              <a:t>ddI</a:t>
            </a:r>
            <a:r>
              <a:rPr lang="en-US" sz="2000" dirty="0">
                <a:latin typeface="Arial" panose="020B0604020202020204" pitchFamily="34" charset="0"/>
                <a:cs typeface="Arial" panose="020B0604020202020204" pitchFamily="34" charset="0"/>
              </a:rPr>
              <a:t> AUC increased by 100%</a:t>
            </a:r>
          </a:p>
          <a:p>
            <a:endParaRPr 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54</a:t>
            </a:fld>
            <a:endParaRPr lang="en-US"/>
          </a:p>
        </p:txBody>
      </p:sp>
    </p:spTree>
    <p:extLst>
      <p:ext uri="{BB962C8B-B14F-4D97-AF65-F5344CB8AC3E}">
        <p14:creationId xmlns:p14="http://schemas.microsoft.com/office/powerpoint/2010/main" val="9899207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38200"/>
          </a:xfrm>
        </p:spPr>
        <p:txBody>
          <a:bodyPr/>
          <a:lstStyle/>
          <a:p>
            <a:r>
              <a:rPr lang="en-US" dirty="0" err="1" smtClean="0">
                <a:solidFill>
                  <a:srgbClr val="FF0000"/>
                </a:solidFill>
              </a:rPr>
              <a:t>Abacavir</a:t>
            </a:r>
            <a:r>
              <a:rPr lang="en-US" dirty="0" smtClean="0">
                <a:solidFill>
                  <a:srgbClr val="FF0000"/>
                </a:solidFill>
              </a:rPr>
              <a:t> (ABC)</a:t>
            </a:r>
            <a:endParaRPr lang="en-US" dirty="0">
              <a:solidFill>
                <a:srgbClr val="FF0000"/>
              </a:solidFill>
            </a:endParaRPr>
          </a:p>
        </p:txBody>
      </p:sp>
      <p:sp>
        <p:nvSpPr>
          <p:cNvPr id="3" name="Content Placeholder 2"/>
          <p:cNvSpPr>
            <a:spLocks noGrp="1"/>
          </p:cNvSpPr>
          <p:nvPr>
            <p:ph idx="1"/>
          </p:nvPr>
        </p:nvSpPr>
        <p:spPr>
          <a:xfrm>
            <a:off x="685800" y="1066800"/>
            <a:ext cx="7772400" cy="5029200"/>
          </a:xfrm>
        </p:spPr>
        <p:txBody>
          <a:bodyPr/>
          <a:lstStyle/>
          <a:p>
            <a:r>
              <a:rPr lang="en-US" sz="2800" dirty="0" smtClean="0">
                <a:latin typeface="Arial" panose="020B0604020202020204" pitchFamily="34" charset="0"/>
                <a:cs typeface="Arial" panose="020B0604020202020204" pitchFamily="34" charset="0"/>
              </a:rPr>
              <a:t>Hypersensitivity reaction -Mostly </a:t>
            </a:r>
            <a:r>
              <a:rPr lang="en-US" sz="2800" dirty="0">
                <a:latin typeface="Arial" panose="020B0604020202020204" pitchFamily="34" charset="0"/>
                <a:cs typeface="Arial" panose="020B0604020202020204" pitchFamily="34" charset="0"/>
              </a:rPr>
              <a:t>occurring within 6 weeks of initiation of treatment </a:t>
            </a:r>
          </a:p>
          <a:p>
            <a:pPr>
              <a:buNone/>
            </a:pPr>
            <a:r>
              <a:rPr lang="en-US" sz="2800" i="1" u="sng" dirty="0">
                <a:latin typeface="Arial" panose="020B0604020202020204" pitchFamily="34" charset="0"/>
                <a:cs typeface="Arial" panose="020B0604020202020204" pitchFamily="34" charset="0"/>
              </a:rPr>
              <a:t>Signs &amp; Symptoms (At least 2 of the following)</a:t>
            </a:r>
          </a:p>
          <a:p>
            <a:pPr>
              <a:buNone/>
            </a:pPr>
            <a:r>
              <a:rPr lang="en-US" sz="2800" dirty="0">
                <a:latin typeface="Arial" panose="020B0604020202020204" pitchFamily="34" charset="0"/>
                <a:cs typeface="Arial" panose="020B0604020202020204" pitchFamily="34" charset="0"/>
              </a:rPr>
              <a:t>	High fever, skin rash, malaise, fatigue, nausea, vomiting, </a:t>
            </a:r>
            <a:r>
              <a:rPr lang="en-US" sz="2800" dirty="0" err="1">
                <a:latin typeface="Arial" panose="020B0604020202020204" pitchFamily="34" charset="0"/>
                <a:cs typeface="Arial" panose="020B0604020202020204" pitchFamily="34" charset="0"/>
              </a:rPr>
              <a:t>diarrhoea</a:t>
            </a:r>
            <a:r>
              <a:rPr lang="en-US" sz="2800" dirty="0">
                <a:latin typeface="Arial" panose="020B0604020202020204" pitchFamily="34" charset="0"/>
                <a:cs typeface="Arial" panose="020B0604020202020204" pitchFamily="34" charset="0"/>
              </a:rPr>
              <a:t>, myalgia, </a:t>
            </a:r>
            <a:r>
              <a:rPr lang="en-US" sz="2800" dirty="0" err="1">
                <a:latin typeface="Arial" panose="020B0604020202020204" pitchFamily="34" charset="0"/>
                <a:cs typeface="Arial" panose="020B0604020202020204" pitchFamily="34" charset="0"/>
              </a:rPr>
              <a:t>arhralgia</a:t>
            </a:r>
            <a:r>
              <a:rPr lang="en-US" sz="2800" dirty="0">
                <a:latin typeface="Arial" panose="020B0604020202020204" pitchFamily="34" charset="0"/>
                <a:cs typeface="Arial" panose="020B0604020202020204" pitchFamily="34" charset="0"/>
              </a:rPr>
              <a:t>, respiratory symptoms</a:t>
            </a:r>
          </a:p>
          <a:p>
            <a:pPr>
              <a:buNone/>
            </a:pPr>
            <a:r>
              <a:rPr lang="en-US" sz="2800" u="sng" dirty="0">
                <a:latin typeface="Arial" panose="020B0604020202020204" pitchFamily="34" charset="0"/>
                <a:cs typeface="Arial" panose="020B0604020202020204" pitchFamily="34" charset="0"/>
              </a:rPr>
              <a:t>Assessment</a:t>
            </a:r>
            <a:r>
              <a:rPr lang="en-US" sz="2800" dirty="0">
                <a:latin typeface="Arial" panose="020B0604020202020204" pitchFamily="34" charset="0"/>
                <a:cs typeface="Arial" panose="020B0604020202020204" pitchFamily="34" charset="0"/>
              </a:rPr>
              <a:t>: can be difficult, but should attempt to rule out concomitant illnesses</a:t>
            </a:r>
          </a:p>
          <a:p>
            <a:endParaRPr lang="en-US"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55</a:t>
            </a:fld>
            <a:endParaRPr lang="en-US"/>
          </a:p>
        </p:txBody>
      </p:sp>
    </p:spTree>
    <p:extLst>
      <p:ext uri="{BB962C8B-B14F-4D97-AF65-F5344CB8AC3E}">
        <p14:creationId xmlns:p14="http://schemas.microsoft.com/office/powerpoint/2010/main" val="19817357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smtClean="0">
                <a:solidFill>
                  <a:srgbClr val="FF0000"/>
                </a:solidFill>
              </a:rPr>
              <a:t>NNRTIs</a:t>
            </a:r>
            <a:r>
              <a:rPr lang="en-US" dirty="0">
                <a:solidFill>
                  <a:srgbClr val="FF0000"/>
                </a:solidFill>
              </a:rPr>
              <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85800" y="838200"/>
            <a:ext cx="7772400" cy="5257800"/>
          </a:xfrm>
        </p:spPr>
        <p:txBody>
          <a:bodyPr/>
          <a:lstStyle/>
          <a:p>
            <a:pPr marL="0" indent="0">
              <a:buNone/>
            </a:pPr>
            <a:r>
              <a:rPr lang="en-US" sz="2400" dirty="0">
                <a:solidFill>
                  <a:srgbClr val="FF0000"/>
                </a:solidFill>
              </a:rPr>
              <a:t>Mechanism of action</a:t>
            </a:r>
            <a:br>
              <a:rPr lang="en-US" sz="2400" dirty="0">
                <a:solidFill>
                  <a:srgbClr val="FF0000"/>
                </a:solidFill>
              </a:rPr>
            </a:br>
            <a:endParaRPr lang="en-US" sz="2400" dirty="0" smtClean="0">
              <a:solidFill>
                <a:srgbClr val="FF0000"/>
              </a:solidFill>
            </a:endParaRPr>
          </a:p>
          <a:p>
            <a:r>
              <a:rPr lang="en-US" sz="2000" dirty="0" smtClean="0"/>
              <a:t>HIV </a:t>
            </a:r>
            <a:r>
              <a:rPr lang="en-US" sz="2000" dirty="0"/>
              <a:t>reverse transcriptase is a heterodimer composed of 2 subunits (p66 and p51).</a:t>
            </a:r>
            <a:r>
              <a:rPr lang="en-US" sz="2000" baseline="30000" dirty="0"/>
              <a:t> </a:t>
            </a:r>
            <a:endParaRPr lang="en-US" sz="2000" baseline="30000" dirty="0" smtClean="0"/>
          </a:p>
          <a:p>
            <a:r>
              <a:rPr lang="en-US" sz="2000" dirty="0" smtClean="0"/>
              <a:t>NNRTIs </a:t>
            </a:r>
            <a:r>
              <a:rPr lang="en-US" sz="2000" dirty="0"/>
              <a:t>bind the p66 subunit at a hydrophobic pocket distant from the active site of the enzyme. This noncompetitive binding induces a conformational change in the enzyme that alters the active site and limits its activity.</a:t>
            </a:r>
            <a:r>
              <a:rPr lang="en-US" sz="2000" baseline="30000" dirty="0"/>
              <a:t> </a:t>
            </a:r>
            <a:endParaRPr lang="en-US" sz="2000" baseline="30000" dirty="0" smtClean="0"/>
          </a:p>
          <a:p>
            <a:r>
              <a:rPr lang="en-US" sz="2000" dirty="0" err="1" smtClean="0"/>
              <a:t>Etravirine</a:t>
            </a:r>
            <a:r>
              <a:rPr lang="en-US" sz="2000" dirty="0" smtClean="0"/>
              <a:t> </a:t>
            </a:r>
            <a:r>
              <a:rPr lang="en-US" sz="2000" dirty="0"/>
              <a:t>differs from first-generation NNRTIs in its ability to bind at this site despite the presence of some mutations that limit the efficacy of first-generation agents. It is a highly flexible molecule that is able to rotate within the binding site to allow multiple binding conformations.</a:t>
            </a:r>
            <a:r>
              <a:rPr lang="en-US" sz="2000" baseline="30000" dirty="0"/>
              <a:t> </a:t>
            </a:r>
            <a:endParaRPr lang="en-US" sz="2000" dirty="0"/>
          </a:p>
          <a:p>
            <a:endParaRPr lang="en-US" sz="2000"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56</a:t>
            </a:fld>
            <a:endParaRPr lang="en-US"/>
          </a:p>
        </p:txBody>
      </p:sp>
    </p:spTree>
    <p:extLst>
      <p:ext uri="{BB962C8B-B14F-4D97-AF65-F5344CB8AC3E}">
        <p14:creationId xmlns:p14="http://schemas.microsoft.com/office/powerpoint/2010/main" val="15483052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685800"/>
          </a:xfrm>
        </p:spPr>
        <p:txBody>
          <a:bodyPr/>
          <a:lstStyle/>
          <a:p>
            <a:r>
              <a:rPr lang="en-US" dirty="0">
                <a:solidFill>
                  <a:srgbClr val="FF0000"/>
                </a:solidFill>
              </a:rPr>
              <a:t>Resistance</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85800" y="1371600"/>
            <a:ext cx="7772400" cy="4343400"/>
          </a:xfrm>
        </p:spPr>
        <p:txBody>
          <a:bodyPr/>
          <a:lstStyle/>
          <a:p>
            <a:r>
              <a:rPr lang="en-US" sz="2400" dirty="0" smtClean="0"/>
              <a:t>Mutations </a:t>
            </a:r>
            <a:r>
              <a:rPr lang="en-US" sz="2400" dirty="0"/>
              <a:t>within the reverse transcriptase gene domain alter the ability of the NNRTIs to bind the enzyme. </a:t>
            </a:r>
            <a:endParaRPr lang="en-US" sz="2400" dirty="0" smtClean="0"/>
          </a:p>
          <a:p>
            <a:r>
              <a:rPr lang="en-US" sz="2400" dirty="0" smtClean="0"/>
              <a:t>First-generation </a:t>
            </a:r>
            <a:r>
              <a:rPr lang="en-US" sz="2400" dirty="0"/>
              <a:t>NNRTIs have a low genetic barrier to resistance, whereby a single mutation in the binding site can decrease the ability of the drug to bind, significantly diminishing activity.</a:t>
            </a:r>
            <a:r>
              <a:rPr lang="en-US" sz="2400" baseline="30000" dirty="0"/>
              <a:t> </a:t>
            </a:r>
            <a:endParaRPr lang="en-US" sz="2400" baseline="30000" dirty="0" smtClean="0"/>
          </a:p>
          <a:p>
            <a:r>
              <a:rPr lang="en-US" sz="2400" dirty="0" smtClean="0"/>
              <a:t>First-generation </a:t>
            </a:r>
            <a:r>
              <a:rPr lang="en-US" sz="2400" dirty="0"/>
              <a:t>NNRTI resistance has been associated with mutations at multiple codons; however, the presence of either a K103N or Y181C mutation is sufficient to cause clinical failure of </a:t>
            </a:r>
            <a:r>
              <a:rPr lang="en-US" sz="2400" dirty="0" err="1"/>
              <a:t>delavirdine</a:t>
            </a:r>
            <a:r>
              <a:rPr lang="en-US" sz="2400" dirty="0"/>
              <a:t>, </a:t>
            </a:r>
            <a:r>
              <a:rPr lang="en-US" sz="2400" dirty="0" err="1"/>
              <a:t>efavirenz</a:t>
            </a:r>
            <a:r>
              <a:rPr lang="en-US" sz="2400" dirty="0"/>
              <a:t>, and </a:t>
            </a:r>
            <a:r>
              <a:rPr lang="en-US" sz="2400" dirty="0" err="1"/>
              <a:t>nevirapine</a:t>
            </a:r>
            <a:r>
              <a:rPr lang="en-US" sz="2000" dirty="0"/>
              <a:t>.</a:t>
            </a:r>
            <a:r>
              <a:rPr lang="en-US" sz="2000" baseline="30000" dirty="0"/>
              <a:t> </a:t>
            </a:r>
            <a:endParaRPr lang="en-US" sz="2000"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57</a:t>
            </a:fld>
            <a:endParaRPr lang="en-US"/>
          </a:p>
        </p:txBody>
      </p:sp>
    </p:spTree>
    <p:extLst>
      <p:ext uri="{BB962C8B-B14F-4D97-AF65-F5344CB8AC3E}">
        <p14:creationId xmlns:p14="http://schemas.microsoft.com/office/powerpoint/2010/main" val="612309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914400"/>
          </a:xfrm>
        </p:spPr>
        <p:txBody>
          <a:bodyPr/>
          <a:lstStyle/>
          <a:p>
            <a:r>
              <a:rPr lang="en-US" dirty="0">
                <a:solidFill>
                  <a:srgbClr val="FF0000"/>
                </a:solidFill>
              </a:rPr>
              <a:t>Pharmacokinetics</a:t>
            </a:r>
            <a:br>
              <a:rPr lang="en-US" dirty="0">
                <a:solidFill>
                  <a:srgbClr val="FF0000"/>
                </a:solidFill>
              </a:rPr>
            </a:br>
            <a:endParaRPr lang="en-US" dirty="0">
              <a:solidFill>
                <a:srgbClr val="FF0000"/>
              </a:solidFill>
            </a:endParaRPr>
          </a:p>
        </p:txBody>
      </p:sp>
      <p:sp>
        <p:nvSpPr>
          <p:cNvPr id="3" name="Content Placeholder 2"/>
          <p:cNvSpPr>
            <a:spLocks noGrp="1"/>
          </p:cNvSpPr>
          <p:nvPr>
            <p:ph idx="1"/>
          </p:nvPr>
        </p:nvSpPr>
        <p:spPr>
          <a:xfrm>
            <a:off x="685800" y="1371600"/>
            <a:ext cx="7772400" cy="4724400"/>
          </a:xfrm>
        </p:spPr>
        <p:txBody>
          <a:bodyPr/>
          <a:lstStyle/>
          <a:p>
            <a:pPr marL="0" indent="0">
              <a:buNone/>
            </a:pPr>
            <a:r>
              <a:rPr lang="en-US" sz="2800" dirty="0" smtClean="0"/>
              <a:t>NNRTIs </a:t>
            </a:r>
            <a:r>
              <a:rPr lang="en-US" sz="2800" dirty="0"/>
              <a:t>display considerable </a:t>
            </a:r>
            <a:r>
              <a:rPr lang="en-US" sz="2800" dirty="0" err="1"/>
              <a:t>interindividual</a:t>
            </a:r>
            <a:r>
              <a:rPr lang="en-US" sz="2800" dirty="0"/>
              <a:t> variability in their pharmacokinetic properties. All currently approved NNRTIs utilize the cytochrome P450 system for metabolism and exert varying induction and inhibition effects on specific </a:t>
            </a:r>
            <a:r>
              <a:rPr lang="en-US" sz="2800" dirty="0" err="1"/>
              <a:t>isoenzymes</a:t>
            </a:r>
            <a:r>
              <a:rPr lang="en-US" sz="2800" dirty="0"/>
              <a:t> (e.g., CYP3A4, CYP2C9). This results in a significant potential for drug-drug interactions </a:t>
            </a: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58</a:t>
            </a:fld>
            <a:endParaRPr lang="en-US"/>
          </a:p>
        </p:txBody>
      </p:sp>
    </p:spTree>
    <p:extLst>
      <p:ext uri="{BB962C8B-B14F-4D97-AF65-F5344CB8AC3E}">
        <p14:creationId xmlns:p14="http://schemas.microsoft.com/office/powerpoint/2010/main" val="3408838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Adverse events</a:t>
            </a:r>
            <a:r>
              <a:rPr lang="en-US" dirty="0"/>
              <a:t/>
            </a:r>
            <a:br>
              <a:rPr lang="en-US" dirty="0"/>
            </a:br>
            <a:endParaRPr lang="en-US" dirty="0"/>
          </a:p>
        </p:txBody>
      </p:sp>
      <p:sp>
        <p:nvSpPr>
          <p:cNvPr id="3" name="Content Placeholder 2"/>
          <p:cNvSpPr>
            <a:spLocks noGrp="1"/>
          </p:cNvSpPr>
          <p:nvPr>
            <p:ph idx="1"/>
          </p:nvPr>
        </p:nvSpPr>
        <p:spPr>
          <a:xfrm>
            <a:off x="685800" y="1295400"/>
            <a:ext cx="7772400" cy="4800600"/>
          </a:xfrm>
        </p:spPr>
        <p:txBody>
          <a:bodyPr/>
          <a:lstStyle/>
          <a:p>
            <a:r>
              <a:rPr lang="en-US" sz="2400" dirty="0" smtClean="0"/>
              <a:t>Rash</a:t>
            </a:r>
            <a:r>
              <a:rPr lang="en-US" sz="2400" dirty="0"/>
              <a:t>, which is the most common adverse effect associated with all NNRTIs,</a:t>
            </a:r>
            <a:r>
              <a:rPr lang="en-US" sz="2400" baseline="30000" dirty="0"/>
              <a:t> </a:t>
            </a:r>
            <a:r>
              <a:rPr lang="en-US" sz="2400" dirty="0" smtClean="0"/>
              <a:t>usually </a:t>
            </a:r>
            <a:r>
              <a:rPr lang="en-US" sz="2400" dirty="0"/>
              <a:t>develops within the first few weeks of therapy and resolves with continued treatment.</a:t>
            </a:r>
            <a:r>
              <a:rPr lang="en-US" sz="2400" baseline="30000" dirty="0"/>
              <a:t> </a:t>
            </a:r>
            <a:endParaRPr lang="en-US" sz="2400" baseline="30000" dirty="0" smtClean="0"/>
          </a:p>
          <a:p>
            <a:r>
              <a:rPr lang="en-US" sz="2400" dirty="0" smtClean="0"/>
              <a:t>All </a:t>
            </a:r>
            <a:r>
              <a:rPr lang="en-US" sz="2400" dirty="0"/>
              <a:t>NNRTIs except </a:t>
            </a:r>
            <a:r>
              <a:rPr lang="en-US" sz="2400" dirty="0" err="1"/>
              <a:t>etravirine</a:t>
            </a:r>
            <a:r>
              <a:rPr lang="en-US" sz="2400" dirty="0"/>
              <a:t> have the ability to cause some degree of hepatotoxicity.</a:t>
            </a:r>
            <a:r>
              <a:rPr lang="en-US" sz="2400" baseline="30000" dirty="0"/>
              <a:t> </a:t>
            </a:r>
            <a:r>
              <a:rPr lang="en-US" sz="2400" dirty="0" err="1" smtClean="0"/>
              <a:t>Delavirdine</a:t>
            </a:r>
            <a:r>
              <a:rPr lang="en-US" sz="2400" dirty="0" smtClean="0"/>
              <a:t> </a:t>
            </a:r>
            <a:r>
              <a:rPr lang="en-US" sz="2400" dirty="0"/>
              <a:t>and </a:t>
            </a:r>
            <a:r>
              <a:rPr lang="en-US" sz="2400" dirty="0" err="1"/>
              <a:t>efavirenz</a:t>
            </a:r>
            <a:r>
              <a:rPr lang="en-US" sz="2400" dirty="0"/>
              <a:t> can increase transaminase levels, while </a:t>
            </a:r>
            <a:r>
              <a:rPr lang="en-US" sz="2400" dirty="0" err="1"/>
              <a:t>nevirapine</a:t>
            </a:r>
            <a:r>
              <a:rPr lang="en-US" sz="2400" dirty="0"/>
              <a:t> can cause severe toxicity, including hepatic necrosis in patients with CD4 counts that exceed 250 cells/µL</a:t>
            </a:r>
            <a:r>
              <a:rPr lang="en-US" sz="2800" dirty="0"/>
              <a:t>.</a:t>
            </a:r>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59</a:t>
            </a:fld>
            <a:endParaRPr lang="en-US"/>
          </a:p>
        </p:txBody>
      </p:sp>
    </p:spTree>
    <p:extLst>
      <p:ext uri="{BB962C8B-B14F-4D97-AF65-F5344CB8AC3E}">
        <p14:creationId xmlns:p14="http://schemas.microsoft.com/office/powerpoint/2010/main" val="101545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0" y="214313"/>
            <a:ext cx="8943975" cy="1462087"/>
          </a:xfrm>
        </p:spPr>
        <p:txBody>
          <a:bodyPr/>
          <a:lstStyle/>
          <a:p>
            <a:pPr eaLnBrk="1" hangingPunct="1"/>
            <a:r>
              <a:rPr lang="en-US" sz="4000" b="1" dirty="0" smtClean="0">
                <a:solidFill>
                  <a:srgbClr val="FF0000"/>
                </a:solidFill>
                <a:cs typeface="Times New Roman" panose="02020603050405020304" pitchFamily="18" charset="0"/>
              </a:rPr>
              <a:t>Structure Of Human Immunodeficiency Virus</a:t>
            </a:r>
            <a:r>
              <a:rPr lang="en-GB" b="1" dirty="0" smtClean="0">
                <a:solidFill>
                  <a:srgbClr val="FF0000"/>
                </a:solidFill>
              </a:rPr>
              <a:t> </a:t>
            </a:r>
          </a:p>
        </p:txBody>
      </p:sp>
      <p:graphicFrame>
        <p:nvGraphicFramePr>
          <p:cNvPr id="2050" name="Object 3"/>
          <p:cNvGraphicFramePr>
            <a:graphicFrameLocks noGrp="1" noChangeAspect="1"/>
          </p:cNvGraphicFramePr>
          <p:nvPr>
            <p:ph idx="1"/>
            <p:extLst>
              <p:ext uri="{D42A27DB-BD31-4B8C-83A1-F6EECF244321}">
                <p14:modId xmlns:p14="http://schemas.microsoft.com/office/powerpoint/2010/main" val="226504848"/>
              </p:ext>
            </p:extLst>
          </p:nvPr>
        </p:nvGraphicFramePr>
        <p:xfrm>
          <a:off x="4343400" y="1676400"/>
          <a:ext cx="4343400" cy="4343399"/>
        </p:xfrm>
        <a:graphic>
          <a:graphicData uri="http://schemas.openxmlformats.org/presentationml/2006/ole">
            <mc:AlternateContent xmlns:mc="http://schemas.openxmlformats.org/markup-compatibility/2006">
              <mc:Choice xmlns:v="urn:schemas-microsoft-com:vml" Requires="v">
                <p:oleObj spid="_x0000_s6154" name="Photo Editor Photo" r:id="rId3" imgW="3809524" imgH="2911092" progId="MSPhotoEd.3">
                  <p:embed/>
                </p:oleObj>
              </mc:Choice>
              <mc:Fallback>
                <p:oleObj name="Photo Editor Photo" r:id="rId3" imgW="3809524" imgH="291109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1676400"/>
                        <a:ext cx="4343400" cy="4343399"/>
                      </a:xfrm>
                      <a:prstGeom prst="rect">
                        <a:avLst/>
                      </a:prstGeom>
                      <a:noFill/>
                      <a:ln>
                        <a:noFill/>
                      </a:ln>
                      <a:effectLst/>
                    </p:spPr>
                  </p:pic>
                </p:oleObj>
              </mc:Fallback>
            </mc:AlternateContent>
          </a:graphicData>
        </a:graphic>
      </p:graphicFrame>
      <p:sp>
        <p:nvSpPr>
          <p:cNvPr id="2052" name="Rectangle 4"/>
          <p:cNvSpPr>
            <a:spLocks noChangeArrowheads="1"/>
          </p:cNvSpPr>
          <p:nvPr/>
        </p:nvSpPr>
        <p:spPr bwMode="auto">
          <a:xfrm>
            <a:off x="0" y="1676401"/>
            <a:ext cx="365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20000"/>
              </a:spcBef>
              <a:buClr>
                <a:schemeClr val="folHlink"/>
              </a:buClr>
              <a:buSzPct val="60000"/>
              <a:buFont typeface="Wingdings" panose="05000000000000000000" pitchFamily="2" charset="2"/>
              <a:buChar char="n"/>
            </a:pPr>
            <a:r>
              <a:rPr lang="en-US" sz="2000" dirty="0"/>
              <a:t>Has an outer double lipid membrane, (derived from the host membrane).</a:t>
            </a:r>
          </a:p>
          <a:p>
            <a:pPr eaLnBrk="1" hangingPunct="1">
              <a:spcBef>
                <a:spcPct val="20000"/>
              </a:spcBef>
              <a:buClr>
                <a:schemeClr val="folHlink"/>
              </a:buClr>
              <a:buSzPct val="60000"/>
              <a:buFont typeface="Wingdings" panose="05000000000000000000" pitchFamily="2" charset="2"/>
              <a:buChar char="n"/>
            </a:pPr>
            <a:r>
              <a:rPr lang="en-US" sz="2000" dirty="0"/>
              <a:t>The lipid membrane is lined by a matrix protein.</a:t>
            </a:r>
          </a:p>
          <a:p>
            <a:pPr eaLnBrk="1" hangingPunct="1">
              <a:spcBef>
                <a:spcPct val="20000"/>
              </a:spcBef>
              <a:buClr>
                <a:schemeClr val="folHlink"/>
              </a:buClr>
              <a:buSzPct val="60000"/>
              <a:buFont typeface="Wingdings" panose="05000000000000000000" pitchFamily="2" charset="2"/>
              <a:buChar char="n"/>
            </a:pPr>
            <a:r>
              <a:rPr lang="en-US" sz="2000" dirty="0"/>
              <a:t>The lipid membrane is studded with the surface glycoprotein (</a:t>
            </a:r>
            <a:r>
              <a:rPr lang="en-US" sz="2000" dirty="0" err="1"/>
              <a:t>gp</a:t>
            </a:r>
            <a:r>
              <a:rPr lang="en-US" sz="2000" dirty="0"/>
              <a:t>) 120 and the </a:t>
            </a:r>
            <a:r>
              <a:rPr lang="en-US" sz="2000" dirty="0" err="1"/>
              <a:t>transmembrane</a:t>
            </a:r>
            <a:r>
              <a:rPr lang="en-US" sz="2000" dirty="0"/>
              <a:t> </a:t>
            </a:r>
            <a:r>
              <a:rPr lang="en-US" sz="2000" dirty="0" err="1"/>
              <a:t>gp</a:t>
            </a:r>
            <a:r>
              <a:rPr lang="en-US" sz="2000" dirty="0"/>
              <a:t> 41 protein.</a:t>
            </a:r>
          </a:p>
          <a:p>
            <a:pPr eaLnBrk="1" hangingPunct="1">
              <a:spcBef>
                <a:spcPct val="20000"/>
              </a:spcBef>
              <a:buClr>
                <a:schemeClr val="folHlink"/>
              </a:buClr>
              <a:buSzPct val="60000"/>
              <a:buFont typeface="Wingdings" panose="05000000000000000000" pitchFamily="2" charset="2"/>
              <a:buChar char="n"/>
            </a:pPr>
            <a:r>
              <a:rPr lang="en-US" sz="2000" dirty="0"/>
              <a:t>These glycoprotein spikes surround the cone-shaped protein core.</a:t>
            </a:r>
          </a:p>
          <a:p>
            <a:pPr eaLnBrk="1" hangingPunct="1">
              <a:spcBef>
                <a:spcPct val="20000"/>
              </a:spcBef>
              <a:buClr>
                <a:schemeClr val="folHlink"/>
              </a:buClr>
              <a:buSzPct val="60000"/>
              <a:buFont typeface="Wingdings" panose="05000000000000000000" pitchFamily="2" charset="2"/>
              <a:buNone/>
            </a:pPr>
            <a:endParaRPr lang="en-US" sz="2000" dirty="0"/>
          </a:p>
        </p:txBody>
      </p:sp>
    </p:spTree>
    <p:extLst>
      <p:ext uri="{BB962C8B-B14F-4D97-AF65-F5344CB8AC3E}">
        <p14:creationId xmlns:p14="http://schemas.microsoft.com/office/powerpoint/2010/main" val="310845987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90600"/>
          </a:xfrm>
        </p:spPr>
        <p:txBody>
          <a:bodyPr/>
          <a:lstStyle/>
          <a:p>
            <a:r>
              <a:rPr lang="en-US" dirty="0" err="1" smtClean="0">
                <a:solidFill>
                  <a:srgbClr val="FF0000"/>
                </a:solidFill>
              </a:rPr>
              <a:t>Nevirapine</a:t>
            </a:r>
            <a:r>
              <a:rPr lang="en-US" dirty="0" smtClean="0">
                <a:solidFill>
                  <a:srgbClr val="FF0000"/>
                </a:solidFill>
              </a:rPr>
              <a:t> (NVP)</a:t>
            </a:r>
            <a:endParaRPr lang="en-US" dirty="0">
              <a:solidFill>
                <a:srgbClr val="FF0000"/>
              </a:solidFill>
            </a:endParaRPr>
          </a:p>
        </p:txBody>
      </p:sp>
      <p:sp>
        <p:nvSpPr>
          <p:cNvPr id="3" name="Content Placeholder 2"/>
          <p:cNvSpPr>
            <a:spLocks noGrp="1"/>
          </p:cNvSpPr>
          <p:nvPr>
            <p:ph idx="1"/>
          </p:nvPr>
        </p:nvSpPr>
        <p:spPr>
          <a:xfrm>
            <a:off x="685800" y="1219200"/>
            <a:ext cx="7772400" cy="4876800"/>
          </a:xfrm>
        </p:spPr>
        <p:txBody>
          <a:bodyPr/>
          <a:lstStyle/>
          <a:p>
            <a:pPr>
              <a:lnSpc>
                <a:spcPct val="90000"/>
              </a:lnSpc>
            </a:pPr>
            <a:r>
              <a:rPr lang="en-US" sz="2800" dirty="0" smtClean="0">
                <a:latin typeface="Arial Narrow" pitchFamily="34" charset="0"/>
              </a:rPr>
              <a:t>Hepatotoxicity-Increasing </a:t>
            </a:r>
            <a:r>
              <a:rPr lang="en-US" sz="2800" dirty="0">
                <a:latin typeface="Arial Narrow" pitchFamily="34" charset="0"/>
              </a:rPr>
              <a:t>reports or serious, even life-threatening hepatic necrosis. 12 fold greater risk in women (CD4 &gt;250, pregnancy)</a:t>
            </a:r>
          </a:p>
          <a:p>
            <a:pPr>
              <a:lnSpc>
                <a:spcPct val="90000"/>
              </a:lnSpc>
            </a:pPr>
            <a:r>
              <a:rPr lang="en-US" sz="2800" dirty="0">
                <a:latin typeface="Arial Narrow" pitchFamily="34" charset="0"/>
              </a:rPr>
              <a:t>2/3 occurred with 1st 12 weeks of treatment.</a:t>
            </a:r>
          </a:p>
          <a:p>
            <a:pPr>
              <a:lnSpc>
                <a:spcPct val="90000"/>
              </a:lnSpc>
            </a:pPr>
            <a:r>
              <a:rPr lang="en-US" sz="2800" dirty="0">
                <a:latin typeface="Arial Narrow" pitchFamily="34" charset="0"/>
              </a:rPr>
              <a:t>Clinical presentation:  fatigue, malaise, anorexia, nausea, with or without elevated </a:t>
            </a:r>
            <a:r>
              <a:rPr lang="en-US" sz="2800" dirty="0" err="1">
                <a:latin typeface="Arial Narrow" pitchFamily="34" charset="0"/>
              </a:rPr>
              <a:t>transminases</a:t>
            </a:r>
            <a:r>
              <a:rPr lang="en-US" sz="2800" dirty="0">
                <a:latin typeface="Arial Narrow" pitchFamily="34" charset="0"/>
              </a:rPr>
              <a:t>.</a:t>
            </a:r>
          </a:p>
          <a:p>
            <a:pPr>
              <a:lnSpc>
                <a:spcPct val="90000"/>
              </a:lnSpc>
            </a:pPr>
            <a:r>
              <a:rPr lang="en-US" sz="2800" dirty="0">
                <a:latin typeface="Arial Narrow" pitchFamily="34" charset="0"/>
              </a:rPr>
              <a:t>Symptoms progressed to jaundice, hepatomegaly, high transaminases leading to hepatic failure in few days.</a:t>
            </a:r>
          </a:p>
          <a:p>
            <a:endParaRPr lang="en-US"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60</a:t>
            </a:fld>
            <a:endParaRPr lang="en-US"/>
          </a:p>
        </p:txBody>
      </p:sp>
    </p:spTree>
    <p:extLst>
      <p:ext uri="{BB962C8B-B14F-4D97-AF65-F5344CB8AC3E}">
        <p14:creationId xmlns:p14="http://schemas.microsoft.com/office/powerpoint/2010/main" val="6262453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0000"/>
                </a:solidFill>
              </a:rPr>
              <a:t>Efavirenz</a:t>
            </a:r>
            <a:r>
              <a:rPr lang="en-US" dirty="0" smtClean="0">
                <a:solidFill>
                  <a:srgbClr val="FF0000"/>
                </a:solidFill>
              </a:rPr>
              <a:t> (EFV)</a:t>
            </a:r>
            <a:endParaRPr lang="en-US" dirty="0">
              <a:solidFill>
                <a:srgbClr val="FF0000"/>
              </a:solidFill>
            </a:endParaRPr>
          </a:p>
        </p:txBody>
      </p:sp>
      <p:sp>
        <p:nvSpPr>
          <p:cNvPr id="3" name="Content Placeholder 2"/>
          <p:cNvSpPr>
            <a:spLocks noGrp="1"/>
          </p:cNvSpPr>
          <p:nvPr>
            <p:ph idx="1"/>
          </p:nvPr>
        </p:nvSpPr>
        <p:spPr/>
        <p:txBody>
          <a:bodyPr/>
          <a:lstStyle/>
          <a:p>
            <a:pPr marL="0" indent="0">
              <a:buNone/>
            </a:pPr>
            <a:r>
              <a:rPr lang="en-US" sz="2400" b="1" dirty="0" smtClean="0">
                <a:solidFill>
                  <a:srgbClr val="FF0000"/>
                </a:solidFill>
                <a:latin typeface="Arial Narrow" pitchFamily="34" charset="0"/>
              </a:rPr>
              <a:t>Averse effects</a:t>
            </a:r>
          </a:p>
          <a:p>
            <a:r>
              <a:rPr lang="en-US" sz="2400" dirty="0" smtClean="0">
                <a:latin typeface="Arial Narrow" pitchFamily="34" charset="0"/>
              </a:rPr>
              <a:t>Reported </a:t>
            </a:r>
            <a:r>
              <a:rPr lang="en-US" sz="2400" dirty="0">
                <a:latin typeface="Arial Narrow" pitchFamily="34" charset="0"/>
              </a:rPr>
              <a:t>in &gt; 50% of patients</a:t>
            </a:r>
          </a:p>
          <a:p>
            <a:r>
              <a:rPr lang="en-US" sz="2400" dirty="0">
                <a:latin typeface="Arial Narrow" pitchFamily="34" charset="0"/>
              </a:rPr>
              <a:t>Occurs after 1st few doses</a:t>
            </a:r>
          </a:p>
          <a:p>
            <a:r>
              <a:rPr lang="en-US" sz="2400" dirty="0">
                <a:latin typeface="Arial Narrow" pitchFamily="34" charset="0"/>
              </a:rPr>
              <a:t>Usually resolves or stabilizes within first few weeks </a:t>
            </a:r>
          </a:p>
          <a:p>
            <a:r>
              <a:rPr lang="en-US" sz="2400" dirty="0">
                <a:latin typeface="Arial Narrow" pitchFamily="34" charset="0"/>
              </a:rPr>
              <a:t>Symptoms: Drowsiness, dizziness, </a:t>
            </a:r>
            <a:r>
              <a:rPr lang="en-US" sz="2400" dirty="0" err="1">
                <a:latin typeface="Arial Narrow" pitchFamily="34" charset="0"/>
              </a:rPr>
              <a:t>dysphoria</a:t>
            </a:r>
            <a:r>
              <a:rPr lang="en-US" sz="2400" dirty="0">
                <a:latin typeface="Arial Narrow" pitchFamily="34" charset="0"/>
              </a:rPr>
              <a:t>, insomnia, somnolence, abnormal dreams, altered concentration &amp; attention span, acute psychosis, depression</a:t>
            </a:r>
          </a:p>
          <a:p>
            <a:r>
              <a:rPr lang="en-US" sz="2400" dirty="0">
                <a:latin typeface="Arial Narrow" pitchFamily="34" charset="0"/>
              </a:rPr>
              <a:t>Taking at bedtime may reduce symptoms</a:t>
            </a:r>
          </a:p>
          <a:p>
            <a:r>
              <a:rPr lang="en-US" sz="2400" dirty="0">
                <a:latin typeface="Arial Narrow" pitchFamily="34" charset="0"/>
              </a:rPr>
              <a:t>Some evidence of benefit of using drug level to predict CNS toxicities</a:t>
            </a:r>
          </a:p>
          <a:p>
            <a:endParaRPr lang="en-US" sz="2400" dirty="0"/>
          </a:p>
        </p:txBody>
      </p:sp>
      <p:sp>
        <p:nvSpPr>
          <p:cNvPr id="4" name="Slide Number Placeholder 3"/>
          <p:cNvSpPr>
            <a:spLocks noGrp="1"/>
          </p:cNvSpPr>
          <p:nvPr>
            <p:ph type="sldNum" sz="quarter" idx="10"/>
          </p:nvPr>
        </p:nvSpPr>
        <p:spPr/>
        <p:txBody>
          <a:bodyPr/>
          <a:lstStyle/>
          <a:p>
            <a:pPr>
              <a:defRPr/>
            </a:pPr>
            <a:fld id="{D69C6611-ADE5-463C-90BE-C416CA73B855}" type="slidenum">
              <a:rPr lang="en-US" smtClean="0"/>
              <a:pPr>
                <a:defRPr/>
              </a:pPr>
              <a:t>61</a:t>
            </a:fld>
            <a:endParaRPr lang="en-US"/>
          </a:p>
        </p:txBody>
      </p:sp>
    </p:spTree>
    <p:extLst>
      <p:ext uri="{BB962C8B-B14F-4D97-AF65-F5344CB8AC3E}">
        <p14:creationId xmlns:p14="http://schemas.microsoft.com/office/powerpoint/2010/main" val="554167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0" y="214313"/>
            <a:ext cx="8943975" cy="852487"/>
          </a:xfrm>
        </p:spPr>
        <p:txBody>
          <a:bodyPr/>
          <a:lstStyle/>
          <a:p>
            <a:pPr eaLnBrk="1" hangingPunct="1"/>
            <a:r>
              <a:rPr lang="en-US" sz="5400" b="1" dirty="0" smtClean="0">
                <a:solidFill>
                  <a:srgbClr val="FF0000"/>
                </a:solidFill>
                <a:cs typeface="Times New Roman" panose="02020603050405020304" pitchFamily="18" charset="0"/>
              </a:rPr>
              <a:t>HIV Structure</a:t>
            </a:r>
          </a:p>
        </p:txBody>
      </p:sp>
      <p:graphicFrame>
        <p:nvGraphicFramePr>
          <p:cNvPr id="3074" name="Object 3"/>
          <p:cNvGraphicFramePr>
            <a:graphicFrameLocks noGrp="1" noChangeAspect="1"/>
          </p:cNvGraphicFramePr>
          <p:nvPr>
            <p:ph idx="1"/>
          </p:nvPr>
        </p:nvGraphicFramePr>
        <p:xfrm>
          <a:off x="4343400" y="2089150"/>
          <a:ext cx="4600575" cy="3516313"/>
        </p:xfrm>
        <a:graphic>
          <a:graphicData uri="http://schemas.openxmlformats.org/presentationml/2006/ole">
            <mc:AlternateContent xmlns:mc="http://schemas.openxmlformats.org/markup-compatibility/2006">
              <mc:Choice xmlns:v="urn:schemas-microsoft-com:vml" Requires="v">
                <p:oleObj spid="_x0000_s7178" name="Photo Editor Photo" r:id="rId3" imgW="3809524" imgH="2911092" progId="MSPhotoEd.3">
                  <p:embed/>
                </p:oleObj>
              </mc:Choice>
              <mc:Fallback>
                <p:oleObj name="Photo Editor Photo" r:id="rId3" imgW="3809524" imgH="2911092"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089150"/>
                        <a:ext cx="4600575" cy="3516313"/>
                      </a:xfrm>
                      <a:prstGeom prst="rect">
                        <a:avLst/>
                      </a:prstGeom>
                      <a:noFill/>
                      <a:ln>
                        <a:noFill/>
                      </a:ln>
                      <a:effectLst/>
                    </p:spPr>
                  </p:pic>
                </p:oleObj>
              </mc:Fallback>
            </mc:AlternateContent>
          </a:graphicData>
        </a:graphic>
      </p:graphicFrame>
      <p:sp>
        <p:nvSpPr>
          <p:cNvPr id="3076" name="Rectangle 4"/>
          <p:cNvSpPr>
            <a:spLocks noChangeArrowheads="1"/>
          </p:cNvSpPr>
          <p:nvPr/>
        </p:nvSpPr>
        <p:spPr bwMode="auto">
          <a:xfrm>
            <a:off x="250825" y="1295400"/>
            <a:ext cx="3889375" cy="522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20000"/>
              </a:spcBef>
              <a:buClr>
                <a:schemeClr val="folHlink"/>
              </a:buClr>
              <a:buSzPct val="60000"/>
              <a:buFont typeface="Wingdings" panose="05000000000000000000" pitchFamily="2" charset="2"/>
              <a:buNone/>
            </a:pPr>
            <a:r>
              <a:rPr lang="en-US" sz="2400" b="1" u="sng" dirty="0"/>
              <a:t>The core (capsid) is made up of several proteins</a:t>
            </a:r>
            <a:r>
              <a:rPr lang="en-US" sz="2400" dirty="0"/>
              <a:t>:-</a:t>
            </a:r>
          </a:p>
          <a:p>
            <a:pPr eaLnBrk="1" hangingPunct="1">
              <a:buFont typeface="Wingdings" panose="05000000000000000000" pitchFamily="2" charset="2"/>
              <a:buNone/>
            </a:pPr>
            <a:r>
              <a:rPr lang="en-US" sz="2400" u="sng" dirty="0" smtClean="0"/>
              <a:t>HIV Glycoproteins</a:t>
            </a:r>
          </a:p>
          <a:p>
            <a:pPr eaLnBrk="1" hangingPunct="1">
              <a:buClr>
                <a:schemeClr val="tx1"/>
              </a:buClr>
              <a:buFont typeface="Arial" panose="020B0604020202020204" pitchFamily="34" charset="0"/>
              <a:buChar char="•"/>
            </a:pPr>
            <a:r>
              <a:rPr lang="en-US" sz="2400" dirty="0" smtClean="0"/>
              <a:t>The gp120 and gp41 mediate the entry of virus into the host cells.</a:t>
            </a:r>
            <a:endParaRPr lang="en-US" sz="2400" dirty="0"/>
          </a:p>
          <a:p>
            <a:pPr eaLnBrk="1" hangingPunct="1">
              <a:spcBef>
                <a:spcPct val="20000"/>
              </a:spcBef>
              <a:buClr>
                <a:schemeClr val="tx1"/>
              </a:buClr>
              <a:buSzPct val="60000"/>
              <a:buFont typeface="Wingdings" panose="05000000000000000000" pitchFamily="2" charset="2"/>
              <a:buChar char="n"/>
            </a:pPr>
            <a:r>
              <a:rPr lang="en-US" sz="2400" dirty="0"/>
              <a:t>P</a:t>
            </a:r>
            <a:r>
              <a:rPr lang="en-US" sz="2400" baseline="-25000" dirty="0"/>
              <a:t>24</a:t>
            </a:r>
            <a:r>
              <a:rPr lang="en-US" sz="2400" dirty="0"/>
              <a:t> the main protein</a:t>
            </a:r>
            <a:endParaRPr lang="en-US" sz="2400" baseline="-25000" dirty="0"/>
          </a:p>
          <a:p>
            <a:pPr eaLnBrk="1" hangingPunct="1">
              <a:spcBef>
                <a:spcPct val="20000"/>
              </a:spcBef>
              <a:buClr>
                <a:schemeClr val="tx1"/>
              </a:buClr>
              <a:buSzPct val="60000"/>
              <a:buFont typeface="Wingdings" panose="05000000000000000000" pitchFamily="2" charset="2"/>
              <a:buChar char="n"/>
            </a:pPr>
            <a:r>
              <a:rPr lang="en-US" sz="2400" dirty="0"/>
              <a:t>Within the capsid are</a:t>
            </a:r>
          </a:p>
          <a:p>
            <a:pPr lvl="1" eaLnBrk="1" hangingPunct="1">
              <a:spcBef>
                <a:spcPct val="20000"/>
              </a:spcBef>
              <a:buClr>
                <a:schemeClr val="tx1"/>
              </a:buClr>
              <a:buSzPct val="55000"/>
              <a:buFont typeface="Wingdings" panose="05000000000000000000" pitchFamily="2" charset="2"/>
              <a:buChar char="n"/>
            </a:pPr>
            <a:r>
              <a:rPr lang="en-US" sz="2000" dirty="0"/>
              <a:t>two identical single strands of RNA (the viral genetic material). </a:t>
            </a:r>
          </a:p>
          <a:p>
            <a:pPr lvl="1" eaLnBrk="1" hangingPunct="1">
              <a:spcBef>
                <a:spcPct val="20000"/>
              </a:spcBef>
              <a:buClr>
                <a:schemeClr val="tx1"/>
              </a:buClr>
              <a:buSzPct val="55000"/>
              <a:buFont typeface="Wingdings" panose="05000000000000000000" pitchFamily="2" charset="2"/>
              <a:buChar char="n"/>
            </a:pPr>
            <a:r>
              <a:rPr lang="en-US" sz="2000" dirty="0"/>
              <a:t>viral enzymes</a:t>
            </a:r>
          </a:p>
        </p:txBody>
      </p:sp>
    </p:spTree>
    <p:extLst>
      <p:ext uri="{BB962C8B-B14F-4D97-AF65-F5344CB8AC3E}">
        <p14:creationId xmlns:p14="http://schemas.microsoft.com/office/powerpoint/2010/main" val="33363397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214313"/>
            <a:ext cx="9144000" cy="928687"/>
          </a:xfrm>
        </p:spPr>
        <p:txBody>
          <a:bodyPr/>
          <a:lstStyle/>
          <a:p>
            <a:pPr eaLnBrk="1" hangingPunct="1"/>
            <a:r>
              <a:rPr lang="en-US" sz="5400" b="1" dirty="0" smtClean="0">
                <a:solidFill>
                  <a:srgbClr val="FF0000"/>
                </a:solidFill>
              </a:rPr>
              <a:t>HIV Structure</a:t>
            </a:r>
          </a:p>
        </p:txBody>
      </p:sp>
      <p:sp>
        <p:nvSpPr>
          <p:cNvPr id="14339" name="Rectangle 3"/>
          <p:cNvSpPr>
            <a:spLocks noGrp="1" noChangeArrowheads="1"/>
          </p:cNvSpPr>
          <p:nvPr>
            <p:ph idx="1"/>
          </p:nvPr>
        </p:nvSpPr>
        <p:spPr>
          <a:xfrm>
            <a:off x="323850" y="1143000"/>
            <a:ext cx="8820150" cy="5486400"/>
          </a:xfrm>
        </p:spPr>
        <p:txBody>
          <a:bodyPr/>
          <a:lstStyle/>
          <a:p>
            <a:pPr eaLnBrk="1" hangingPunct="1">
              <a:lnSpc>
                <a:spcPct val="90000"/>
              </a:lnSpc>
              <a:buFont typeface="Wingdings" panose="05000000000000000000" pitchFamily="2" charset="2"/>
              <a:buNone/>
            </a:pPr>
            <a:r>
              <a:rPr lang="en-US" sz="2400" u="sng" dirty="0" smtClean="0"/>
              <a:t>Viral Enzymes</a:t>
            </a:r>
            <a:endParaRPr lang="en-US" sz="2400" dirty="0" smtClean="0"/>
          </a:p>
          <a:p>
            <a:pPr eaLnBrk="1" hangingPunct="1">
              <a:lnSpc>
                <a:spcPct val="90000"/>
              </a:lnSpc>
              <a:buClr>
                <a:schemeClr val="tx1"/>
              </a:buClr>
            </a:pPr>
            <a:r>
              <a:rPr lang="en-US" sz="2400" dirty="0" smtClean="0"/>
              <a:t>Most important: Reverse Transcriptase (RT), Protease and </a:t>
            </a:r>
            <a:r>
              <a:rPr lang="en-US" sz="2400" dirty="0" err="1" smtClean="0"/>
              <a:t>Integrase</a:t>
            </a:r>
            <a:r>
              <a:rPr lang="en-US" sz="2400" dirty="0" smtClean="0"/>
              <a:t>.</a:t>
            </a:r>
          </a:p>
          <a:p>
            <a:pPr eaLnBrk="1" hangingPunct="1">
              <a:lnSpc>
                <a:spcPct val="90000"/>
              </a:lnSpc>
              <a:buClr>
                <a:schemeClr val="tx1"/>
              </a:buClr>
            </a:pPr>
            <a:r>
              <a:rPr lang="en-US" sz="2400" dirty="0" smtClean="0"/>
              <a:t>RT converts viral single-stranded RNA into a double stranded deoxyribonucleic acid (DNA).</a:t>
            </a:r>
          </a:p>
          <a:p>
            <a:pPr eaLnBrk="1" hangingPunct="1">
              <a:lnSpc>
                <a:spcPct val="90000"/>
              </a:lnSpc>
              <a:buClr>
                <a:schemeClr val="tx1"/>
              </a:buClr>
            </a:pPr>
            <a:r>
              <a:rPr lang="en-US" sz="2400" dirty="0" smtClean="0"/>
              <a:t>DNA is incorporated into host nucleus as the </a:t>
            </a:r>
            <a:r>
              <a:rPr lang="en-US" sz="2400" dirty="0" err="1" smtClean="0"/>
              <a:t>proviral</a:t>
            </a:r>
            <a:r>
              <a:rPr lang="en-US" sz="2400" dirty="0" smtClean="0"/>
              <a:t> DNA.</a:t>
            </a:r>
          </a:p>
          <a:p>
            <a:pPr eaLnBrk="1" hangingPunct="1">
              <a:lnSpc>
                <a:spcPct val="90000"/>
              </a:lnSpc>
              <a:buClr>
                <a:schemeClr val="tx1"/>
              </a:buClr>
            </a:pPr>
            <a:r>
              <a:rPr lang="en-US" sz="2400" dirty="0" err="1" smtClean="0"/>
              <a:t>Integrase</a:t>
            </a:r>
            <a:r>
              <a:rPr lang="en-US" sz="2400" dirty="0" smtClean="0"/>
              <a:t> facilitates  integration of the DNA into the host’s chromosomal DNA.</a:t>
            </a:r>
          </a:p>
          <a:p>
            <a:pPr eaLnBrk="1" hangingPunct="1">
              <a:lnSpc>
                <a:spcPct val="90000"/>
              </a:lnSpc>
              <a:buClr>
                <a:schemeClr val="tx1"/>
              </a:buClr>
            </a:pPr>
            <a:r>
              <a:rPr lang="en-US" sz="2400" dirty="0" smtClean="0"/>
              <a:t>Protease enzyme splits generated macro-proteins into smaller viral proteins (core, envelope &amp; regulatory proteins and enzymes) which go into forming new viral particles.</a:t>
            </a:r>
          </a:p>
          <a:p>
            <a:pPr eaLnBrk="1" hangingPunct="1">
              <a:lnSpc>
                <a:spcPct val="90000"/>
              </a:lnSpc>
              <a:buClr>
                <a:schemeClr val="tx1"/>
              </a:buClr>
              <a:buFont typeface="Wingdings" panose="05000000000000000000" pitchFamily="2" charset="2"/>
              <a:buNone/>
            </a:pPr>
            <a:endParaRPr lang="en-US" sz="2400" dirty="0" smtClean="0"/>
          </a:p>
        </p:txBody>
      </p:sp>
    </p:spTree>
    <p:extLst>
      <p:ext uri="{BB962C8B-B14F-4D97-AF65-F5344CB8AC3E}">
        <p14:creationId xmlns:p14="http://schemas.microsoft.com/office/powerpoint/2010/main" val="558860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p:cNvSpPr>
            <a:spLocks noGrp="1" noChangeArrowheads="1"/>
          </p:cNvSpPr>
          <p:nvPr>
            <p:ph type="title"/>
          </p:nvPr>
        </p:nvSpPr>
        <p:spPr>
          <a:xfrm>
            <a:off x="0" y="214313"/>
            <a:ext cx="8943975" cy="1004887"/>
          </a:xfrm>
        </p:spPr>
        <p:txBody>
          <a:bodyPr rtlCol="0">
            <a:normAutofit fontScale="90000"/>
          </a:bodyPr>
          <a:lstStyle/>
          <a:p>
            <a:pPr eaLnBrk="1" fontAlgn="auto" hangingPunct="1">
              <a:spcAft>
                <a:spcPts val="0"/>
              </a:spcAft>
              <a:defRPr/>
            </a:pPr>
            <a:r>
              <a:rPr lang="en-US" sz="6000" b="1" dirty="0" smtClean="0">
                <a:solidFill>
                  <a:srgbClr val="FF0000"/>
                </a:solidFill>
              </a:rPr>
              <a:t>HIV Life Cycle</a:t>
            </a:r>
          </a:p>
        </p:txBody>
      </p:sp>
      <p:pic>
        <p:nvPicPr>
          <p:cNvPr id="15363" name="Picture 2" descr="Gulick F1"/>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3124200" y="1219200"/>
            <a:ext cx="6019800" cy="4724400"/>
          </a:xfrm>
          <a:noFill/>
        </p:spPr>
      </p:pic>
      <p:sp>
        <p:nvSpPr>
          <p:cNvPr id="15364" name="Rectangle 4"/>
          <p:cNvSpPr>
            <a:spLocks noChangeArrowheads="1"/>
          </p:cNvSpPr>
          <p:nvPr/>
        </p:nvSpPr>
        <p:spPr bwMode="auto">
          <a:xfrm>
            <a:off x="0" y="2349500"/>
            <a:ext cx="3492500" cy="41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ahoma" panose="020B0604030504040204" pitchFamily="34" charset="0"/>
                <a:cs typeface="Times New Roman" panose="02020603050405020304" pitchFamily="18" charset="0"/>
              </a:defRPr>
            </a:lvl1pPr>
            <a:lvl2pPr marL="742950" indent="-285750">
              <a:defRPr>
                <a:solidFill>
                  <a:schemeClr val="tx1"/>
                </a:solidFill>
                <a:latin typeface="Tahoma" panose="020B0604030504040204" pitchFamily="34" charset="0"/>
                <a:cs typeface="Times New Roman" panose="02020603050405020304" pitchFamily="18" charset="0"/>
              </a:defRPr>
            </a:lvl2pPr>
            <a:lvl3pPr marL="1143000" indent="-228600">
              <a:defRPr>
                <a:solidFill>
                  <a:schemeClr val="tx1"/>
                </a:solidFill>
                <a:latin typeface="Tahoma" panose="020B0604030504040204" pitchFamily="34" charset="0"/>
                <a:cs typeface="Times New Roman" panose="02020603050405020304" pitchFamily="18" charset="0"/>
              </a:defRPr>
            </a:lvl3pPr>
            <a:lvl4pPr marL="1600200" indent="-228600">
              <a:defRPr>
                <a:solidFill>
                  <a:schemeClr val="tx1"/>
                </a:solidFill>
                <a:latin typeface="Tahoma" panose="020B0604030504040204" pitchFamily="34" charset="0"/>
                <a:cs typeface="Times New Roman" panose="02020603050405020304" pitchFamily="18" charset="0"/>
              </a:defRPr>
            </a:lvl4pPr>
            <a:lvl5pPr marL="2057400" indent="-228600">
              <a:defRPr>
                <a:solidFill>
                  <a:schemeClr val="tx1"/>
                </a:solidFill>
                <a:latin typeface="Tahoma" panose="020B0604030504040204" pitchFamily="34" charset="0"/>
                <a:cs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Times New Roman" panose="02020603050405020304" pitchFamily="18" charset="0"/>
              </a:defRPr>
            </a:lvl9pPr>
          </a:lstStyle>
          <a:p>
            <a:pPr eaLnBrk="1" hangingPunct="1">
              <a:spcBef>
                <a:spcPct val="20000"/>
              </a:spcBef>
              <a:buClr>
                <a:schemeClr val="tx1"/>
              </a:buClr>
              <a:buSzPct val="60000"/>
              <a:buFont typeface="Wingdings" panose="05000000000000000000" pitchFamily="2" charset="2"/>
              <a:buChar char="n"/>
            </a:pPr>
            <a:r>
              <a:rPr lang="en-US" sz="3200" dirty="0"/>
              <a:t>Binding, Fusion and Entry</a:t>
            </a:r>
          </a:p>
          <a:p>
            <a:pPr eaLnBrk="1" hangingPunct="1">
              <a:spcBef>
                <a:spcPct val="20000"/>
              </a:spcBef>
              <a:buClr>
                <a:schemeClr val="tx1"/>
              </a:buClr>
              <a:buSzPct val="60000"/>
              <a:buFont typeface="Wingdings" panose="05000000000000000000" pitchFamily="2" charset="2"/>
              <a:buChar char="n"/>
            </a:pPr>
            <a:r>
              <a:rPr lang="en-US" sz="3200" dirty="0"/>
              <a:t>Transcription</a:t>
            </a:r>
          </a:p>
          <a:p>
            <a:pPr eaLnBrk="1" hangingPunct="1">
              <a:spcBef>
                <a:spcPct val="20000"/>
              </a:spcBef>
              <a:buClr>
                <a:schemeClr val="tx1"/>
              </a:buClr>
              <a:buSzPct val="60000"/>
              <a:buFont typeface="Wingdings" panose="05000000000000000000" pitchFamily="2" charset="2"/>
              <a:buChar char="n"/>
            </a:pPr>
            <a:r>
              <a:rPr lang="en-US" sz="3200" dirty="0"/>
              <a:t>Integration &amp; Replication</a:t>
            </a:r>
          </a:p>
          <a:p>
            <a:pPr eaLnBrk="1" hangingPunct="1">
              <a:spcBef>
                <a:spcPct val="20000"/>
              </a:spcBef>
              <a:buClr>
                <a:schemeClr val="tx1"/>
              </a:buClr>
              <a:buSzPct val="60000"/>
              <a:buFont typeface="Wingdings" panose="05000000000000000000" pitchFamily="2" charset="2"/>
              <a:buChar char="n"/>
            </a:pPr>
            <a:r>
              <a:rPr lang="en-US" sz="3200" dirty="0"/>
              <a:t>Budding </a:t>
            </a:r>
          </a:p>
          <a:p>
            <a:pPr eaLnBrk="1" hangingPunct="1">
              <a:spcBef>
                <a:spcPct val="20000"/>
              </a:spcBef>
              <a:buClr>
                <a:schemeClr val="tx1"/>
              </a:buClr>
              <a:buSzPct val="60000"/>
              <a:buFont typeface="Wingdings" panose="05000000000000000000" pitchFamily="2" charset="2"/>
              <a:buChar char="n"/>
            </a:pPr>
            <a:r>
              <a:rPr lang="en-US" sz="3200" dirty="0"/>
              <a:t>Maturation</a:t>
            </a:r>
          </a:p>
          <a:p>
            <a:pPr eaLnBrk="1" hangingPunct="1">
              <a:spcBef>
                <a:spcPct val="20000"/>
              </a:spcBef>
              <a:buClr>
                <a:schemeClr val="folHlink"/>
              </a:buClr>
              <a:buSzPct val="60000"/>
              <a:buFont typeface="Wingdings" panose="05000000000000000000" pitchFamily="2" charset="2"/>
              <a:buNone/>
            </a:pPr>
            <a:endParaRPr lang="en-US" sz="3200" dirty="0"/>
          </a:p>
        </p:txBody>
      </p:sp>
    </p:spTree>
    <p:extLst>
      <p:ext uri="{BB962C8B-B14F-4D97-AF65-F5344CB8AC3E}">
        <p14:creationId xmlns:p14="http://schemas.microsoft.com/office/powerpoint/2010/main" val="28449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PATH_white">
  <a:themeElements>
    <a:clrScheme name="PATH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ATH_white">
      <a:majorFont>
        <a:latin typeface="CG Omega"/>
        <a:ea typeface=""/>
        <a:cs typeface=""/>
      </a:majorFont>
      <a:minorFont>
        <a:latin typeface="CG Omeg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TH_whi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ATH_whi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ATH_whi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ATH_whi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ATH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ATH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ATH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UNIT 11 -STI's - Copy</Template>
  <TotalTime>1002</TotalTime>
  <Words>3922</Words>
  <Application>Microsoft Office PowerPoint</Application>
  <PresentationFormat>On-screen Show (4:3)</PresentationFormat>
  <Paragraphs>582</Paragraphs>
  <Slides>61</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61</vt:i4>
      </vt:variant>
    </vt:vector>
  </HeadingPairs>
  <TitlesOfParts>
    <vt:vector size="74" baseType="lpstr">
      <vt:lpstr>Arial</vt:lpstr>
      <vt:lpstr>Arial Narrow</vt:lpstr>
      <vt:lpstr>CG Omega</vt:lpstr>
      <vt:lpstr>Helvetica</vt:lpstr>
      <vt:lpstr>Lucida Sans Unicode</vt:lpstr>
      <vt:lpstr>Tahoma</vt:lpstr>
      <vt:lpstr>Times New Roman</vt:lpstr>
      <vt:lpstr>Verdana</vt:lpstr>
      <vt:lpstr>Wingdings</vt:lpstr>
      <vt:lpstr>PATH_white</vt:lpstr>
      <vt:lpstr>CorelDRAW.Graphic.9</vt:lpstr>
      <vt:lpstr>Drawing</vt:lpstr>
      <vt:lpstr>Photo Editor Photo</vt:lpstr>
      <vt:lpstr>ANTIVIRAL/ANTIRETROVIRAL PHARMACOLOGY</vt:lpstr>
      <vt:lpstr>HIV VIRUS</vt:lpstr>
      <vt:lpstr>The Biology Of The Human Immunodeficiency Virus</vt:lpstr>
      <vt:lpstr>HIV 1 Subtypes</vt:lpstr>
      <vt:lpstr>Structure Of Human Immunodeficiency Virus</vt:lpstr>
      <vt:lpstr>Structure Of Human Immunodeficiency Virus </vt:lpstr>
      <vt:lpstr>HIV Structure</vt:lpstr>
      <vt:lpstr>HIV Structure</vt:lpstr>
      <vt:lpstr>HIV Life Cycle</vt:lpstr>
      <vt:lpstr>HIV LIFE CYCLE: Enzymes</vt:lpstr>
      <vt:lpstr>PowerPoint Presentation</vt:lpstr>
      <vt:lpstr>PowerPoint Presentation</vt:lpstr>
      <vt:lpstr>Targets of ARV Drugs</vt:lpstr>
      <vt:lpstr>Classes of Anti Retro Virals</vt:lpstr>
      <vt:lpstr>Antiretroviral Agents</vt:lpstr>
      <vt:lpstr>Antiretroviral Agents</vt:lpstr>
      <vt:lpstr>Antiretroviral Agents </vt:lpstr>
      <vt:lpstr>Some ARVs as Fixed drug combinations (FDCs)</vt:lpstr>
      <vt:lpstr>PowerPoint Presentation</vt:lpstr>
      <vt:lpstr>Principles of ART</vt:lpstr>
      <vt:lpstr>Principles of ART cont’d</vt:lpstr>
      <vt:lpstr>Characteristics of good HAART</vt:lpstr>
      <vt:lpstr>AIM OF ART</vt:lpstr>
      <vt:lpstr>HISTORY OF ART</vt:lpstr>
      <vt:lpstr>Goals of ART</vt:lpstr>
      <vt:lpstr>Suppression of HIV Replication</vt:lpstr>
      <vt:lpstr>Immune Reconstitution</vt:lpstr>
      <vt:lpstr>Reduction of HIV related morbidity and mortality and Improvement of QOL</vt:lpstr>
      <vt:lpstr>HAART INITIATION</vt:lpstr>
      <vt:lpstr>HAART INITIATION(first line) DEC 2020</vt:lpstr>
      <vt:lpstr>HAART INITIATION</vt:lpstr>
      <vt:lpstr>HAART IN SPECIAL CIRCUMSTANCES</vt:lpstr>
      <vt:lpstr>PEP/PrEP</vt:lpstr>
      <vt:lpstr>HBV/HIV and HCV/HIV Co-infection</vt:lpstr>
      <vt:lpstr>Interpreting Viral load results and defining treatment failure</vt:lpstr>
      <vt:lpstr>TREATMENT MONITORING </vt:lpstr>
      <vt:lpstr>PowerPoint Presentation</vt:lpstr>
      <vt:lpstr>Three Main Reasons for Altering a Patient’s Regimen</vt:lpstr>
      <vt:lpstr>General Principles for Identification and Management of ADRs</vt:lpstr>
      <vt:lpstr>Drug Toxicity and Intolerance</vt:lpstr>
      <vt:lpstr>Rare, potentially serious SE’s</vt:lpstr>
      <vt:lpstr>General guide to estimate the  severity of grade</vt:lpstr>
      <vt:lpstr>Management of Adverse Drug Effects</vt:lpstr>
      <vt:lpstr>ARV Drug Class Adverse Effects(summary)</vt:lpstr>
      <vt:lpstr>Nucleoside Reverse Transcriptase Inhibitors </vt:lpstr>
      <vt:lpstr>NRTIs</vt:lpstr>
      <vt:lpstr>Resistance</vt:lpstr>
      <vt:lpstr>Pharmacokinetics </vt:lpstr>
      <vt:lpstr>PowerPoint Presentation</vt:lpstr>
      <vt:lpstr>Adverse events </vt:lpstr>
      <vt:lpstr>NRTIs adverse effects</vt:lpstr>
      <vt:lpstr>Zidovudine(AZT)</vt:lpstr>
      <vt:lpstr>Stavudine (d4t)</vt:lpstr>
      <vt:lpstr>Didanosine (ddI)</vt:lpstr>
      <vt:lpstr>Abacavir (ABC)</vt:lpstr>
      <vt:lpstr>NNRTIs </vt:lpstr>
      <vt:lpstr>Resistance </vt:lpstr>
      <vt:lpstr>Pharmacokinetics </vt:lpstr>
      <vt:lpstr>Adverse events </vt:lpstr>
      <vt:lpstr>Nevirapine (NVP)</vt:lpstr>
      <vt:lpstr>Efavirenz (EFV)</vt:lpstr>
    </vt:vector>
  </TitlesOfParts>
  <Company>IntraHealth International,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Shobha Vakil</dc:creator>
  <cp:lastModifiedBy>nicholas</cp:lastModifiedBy>
  <cp:revision>64</cp:revision>
  <dcterms:created xsi:type="dcterms:W3CDTF">2008-05-17T07:29:53Z</dcterms:created>
  <dcterms:modified xsi:type="dcterms:W3CDTF">2021-04-20T00:27:41Z</dcterms:modified>
</cp:coreProperties>
</file>