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D0C6F2-FE57-4E5C-AE9A-5457D9AFABA6}" type="datetimeFigureOut">
              <a:rPr lang="en-US" smtClean="0"/>
              <a:t>10/15/2021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BF8617-0615-42FC-88E0-537BC4317CCA}" type="slidenum">
              <a:rPr lang="en-US" smtClean="0"/>
              <a:t>‹#›</a:t>
            </a:fld>
            <a:endParaRPr lang="en-US"/>
          </a:p>
        </p:txBody>
      </p:sp>
    </p:spTree>
    <p:extLst>
      <p:ext uri="{BB962C8B-B14F-4D97-AF65-F5344CB8AC3E}">
        <p14:creationId xmlns:p14="http://schemas.microsoft.com/office/powerpoint/2010/main" val="202212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383DCF-3191-44A6-A632-1F299015B3AF}" type="slidenum">
              <a:rPr lang="ar-SA" altLang="en-US" sz="1200" smtClean="0">
                <a:latin typeface="Times New Roman" panose="02020603050405020304" pitchFamily="18" charset="0"/>
              </a:rPr>
              <a:pPr/>
              <a:t>2</a:t>
            </a:fld>
            <a:endParaRPr lang="en-US" altLang="en-US" sz="1200" smtClean="0">
              <a:latin typeface="Times New Roman" panose="02020603050405020304" pitchFamily="18" charset="0"/>
            </a:endParaRPr>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74524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1CD81C6-FA62-485A-A563-F5EFCC3D710C}" type="slidenum">
              <a:rPr lang="ar-SA" altLang="en-US" sz="1200" smtClean="0">
                <a:latin typeface="Times New Roman" panose="02020603050405020304" pitchFamily="18" charset="0"/>
              </a:rPr>
              <a:pPr/>
              <a:t>49</a:t>
            </a:fld>
            <a:endParaRPr lang="en-US" altLang="en-US" sz="1200" smtClean="0">
              <a:latin typeface="Times New Roman" panose="02020603050405020304" pitchFamily="18" charset="0"/>
            </a:endParaRPr>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00306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323FE5E-C8AF-4156-8561-EFF66EBA7FD5}" type="slidenum">
              <a:rPr lang="ar-SA" altLang="en-US" sz="1200" smtClean="0">
                <a:latin typeface="Times New Roman" panose="02020603050405020304" pitchFamily="18" charset="0"/>
              </a:rPr>
              <a:pPr/>
              <a:t>52</a:t>
            </a:fld>
            <a:endParaRPr lang="en-US" altLang="en-US" sz="1200" smtClean="0">
              <a:latin typeface="Times New Roman" panose="02020603050405020304" pitchFamily="18" charset="0"/>
            </a:endParaRPr>
          </a:p>
        </p:txBody>
      </p:sp>
      <p:sp>
        <p:nvSpPr>
          <p:cNvPr id="77827" name="Rectangle 2"/>
          <p:cNvSpPr>
            <a:spLocks noChangeArrowheads="1" noTextEdit="1"/>
          </p:cNvSpPr>
          <p:nvPr>
            <p:ph type="sldImg"/>
          </p:nvPr>
        </p:nvSpPr>
        <p:spPr>
          <a:ln/>
        </p:spPr>
      </p:sp>
      <p:sp>
        <p:nvSpPr>
          <p:cNvPr id="778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28270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endParaRPr lang="en-US" smtClean="0"/>
          </a:p>
        </p:txBody>
      </p:sp>
      <p:sp>
        <p:nvSpPr>
          <p:cNvPr id="1126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501621E-6284-4E44-A94D-DBCDE072F526}" type="slidenum">
              <a:rPr lang="en-US" sz="1200" smtClean="0">
                <a:latin typeface="Times New Roman" panose="02020603050405020304" pitchFamily="18" charset="0"/>
              </a:rPr>
              <a:pPr/>
              <a:t>85</a:t>
            </a:fld>
            <a:endParaRPr lang="en-US" sz="1200" smtClean="0">
              <a:latin typeface="Times New Roman" panose="02020603050405020304" pitchFamily="18" charset="0"/>
            </a:endParaRPr>
          </a:p>
        </p:txBody>
      </p:sp>
    </p:spTree>
    <p:extLst>
      <p:ext uri="{BB962C8B-B14F-4D97-AF65-F5344CB8AC3E}">
        <p14:creationId xmlns:p14="http://schemas.microsoft.com/office/powerpoint/2010/main" val="2894077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850DAEA-782B-4527-9522-366A65E4D93A}" type="slidenum">
              <a:rPr lang="ar-SA" altLang="en-US" sz="1200" smtClean="0">
                <a:latin typeface="Times New Roman" panose="02020603050405020304" pitchFamily="18" charset="0"/>
              </a:rPr>
              <a:pPr/>
              <a:t>7</a:t>
            </a:fld>
            <a:endParaRPr lang="en-US" altLang="en-US" sz="1200" smtClean="0">
              <a:latin typeface="Times New Roman" panose="02020603050405020304" pitchFamily="18" charset="0"/>
            </a:endParaRPr>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22990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1541308-AB02-4EA3-9084-BB9045278633}" type="slidenum">
              <a:rPr lang="ar-SA" altLang="en-US" sz="1200" smtClean="0">
                <a:latin typeface="Times New Roman" panose="02020603050405020304" pitchFamily="18" charset="0"/>
              </a:rPr>
              <a:pPr/>
              <a:t>8</a:t>
            </a:fld>
            <a:endParaRPr lang="en-US" altLang="en-US" sz="1200" smtClean="0">
              <a:latin typeface="Times New Roman" panose="02020603050405020304" pitchFamily="18" charset="0"/>
            </a:endParaRPr>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736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9135A71-B4F0-4F6C-B0A9-AD4D0FA2E249}" type="slidenum">
              <a:rPr lang="ar-SA" altLang="en-US" sz="1200" smtClean="0">
                <a:latin typeface="Times New Roman" panose="02020603050405020304" pitchFamily="18" charset="0"/>
              </a:rPr>
              <a:pPr/>
              <a:t>35</a:t>
            </a:fld>
            <a:endParaRPr lang="en-US" altLang="en-US" sz="1200" smtClean="0">
              <a:latin typeface="Times New Roman" panose="02020603050405020304" pitchFamily="18" charset="0"/>
            </a:endParaRPr>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4420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8CD0CEF-5352-4B59-B612-CE8C7A7D9504}" type="slidenum">
              <a:rPr lang="ar-SA" altLang="en-US" sz="1200" smtClean="0">
                <a:latin typeface="Times New Roman" panose="02020603050405020304" pitchFamily="18" charset="0"/>
              </a:rPr>
              <a:pPr/>
              <a:t>36</a:t>
            </a:fld>
            <a:endParaRPr lang="en-US" altLang="en-US" sz="1200" smtClean="0">
              <a:latin typeface="Times New Roman" panose="02020603050405020304" pitchFamily="18" charset="0"/>
            </a:endParaRPr>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53846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72A8E1D-E64B-4EE4-B86E-AFE72D14184C}" type="slidenum">
              <a:rPr lang="ar-SA" altLang="en-US" sz="1200" smtClean="0">
                <a:latin typeface="Times New Roman" panose="02020603050405020304" pitchFamily="18" charset="0"/>
              </a:rPr>
              <a:pPr/>
              <a:t>37</a:t>
            </a:fld>
            <a:endParaRPr lang="en-US" altLang="en-US" sz="1200" smtClean="0">
              <a:latin typeface="Times New Roman" panose="02020603050405020304" pitchFamily="18" charset="0"/>
            </a:endParaRPr>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9597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80E9039-8F73-4EC9-896D-841278CF68F0}" type="slidenum">
              <a:rPr lang="ar-SA" altLang="en-US" sz="1200" smtClean="0">
                <a:latin typeface="Times New Roman" panose="02020603050405020304" pitchFamily="18" charset="0"/>
              </a:rPr>
              <a:pPr/>
              <a:t>38</a:t>
            </a:fld>
            <a:endParaRPr lang="en-US" altLang="en-US" sz="1200" smtClean="0">
              <a:latin typeface="Times New Roman" panose="02020603050405020304" pitchFamily="18" charset="0"/>
            </a:endParaRPr>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9629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9582C5A-5D49-429C-B76E-3FCE632FED8E}" type="slidenum">
              <a:rPr lang="ar-SA" altLang="en-US" sz="1200" smtClean="0">
                <a:latin typeface="Times New Roman" panose="02020603050405020304" pitchFamily="18" charset="0"/>
              </a:rPr>
              <a:pPr/>
              <a:t>39</a:t>
            </a:fld>
            <a:endParaRPr lang="en-US" altLang="en-US" sz="1200" smtClean="0">
              <a:latin typeface="Times New Roman" panose="02020603050405020304" pitchFamily="18" charset="0"/>
            </a:endParaRPr>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69427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BF120E8-FEDD-439E-9B7B-B611B6400B3A}" type="slidenum">
              <a:rPr lang="ar-SA" altLang="en-US" sz="1200" smtClean="0">
                <a:latin typeface="Times New Roman" panose="02020603050405020304" pitchFamily="18" charset="0"/>
              </a:rPr>
              <a:pPr/>
              <a:t>48</a:t>
            </a:fld>
            <a:endParaRPr lang="en-US" altLang="en-US" sz="1200" smtClean="0">
              <a:latin typeface="Times New Roman" panose="02020603050405020304" pitchFamily="18" charset="0"/>
            </a:endParaRPr>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72704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85019E-5D74-4C77-8A88-2EB71AD69C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3215129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019E-5D74-4C77-8A88-2EB71AD69C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209649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019E-5D74-4C77-8A88-2EB71AD69C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143931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019E-5D74-4C77-8A88-2EB71AD69C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161717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85019E-5D74-4C77-8A88-2EB71AD69C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396729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85019E-5D74-4C77-8A88-2EB71AD69C68}"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174492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85019E-5D74-4C77-8A88-2EB71AD69C68}" type="datetimeFigureOut">
              <a:rPr lang="en-US" smtClean="0"/>
              <a:t>10/15/2021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279753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85019E-5D74-4C77-8A88-2EB71AD69C68}" type="datetimeFigureOut">
              <a:rPr lang="en-US" smtClean="0"/>
              <a:t>10/15/2021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166369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5019E-5D74-4C77-8A88-2EB71AD69C68}" type="datetimeFigureOut">
              <a:rPr lang="en-US" smtClean="0"/>
              <a:t>10/15/2021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844377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019E-5D74-4C77-8A88-2EB71AD69C68}"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524376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019E-5D74-4C77-8A88-2EB71AD69C68}"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DE381-AA9A-41B7-96D9-F116FC7D4B70}" type="slidenum">
              <a:rPr lang="en-US" smtClean="0"/>
              <a:t>‹#›</a:t>
            </a:fld>
            <a:endParaRPr lang="en-US"/>
          </a:p>
        </p:txBody>
      </p:sp>
    </p:spTree>
    <p:extLst>
      <p:ext uri="{BB962C8B-B14F-4D97-AF65-F5344CB8AC3E}">
        <p14:creationId xmlns:p14="http://schemas.microsoft.com/office/powerpoint/2010/main" val="157696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5019E-5D74-4C77-8A88-2EB71AD69C68}" type="datetimeFigureOut">
              <a:rPr lang="en-US" smtClean="0"/>
              <a:t>10/15/2021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DE381-AA9A-41B7-96D9-F116FC7D4B70}" type="slidenum">
              <a:rPr lang="en-US" smtClean="0"/>
              <a:t>‹#›</a:t>
            </a:fld>
            <a:endParaRPr lang="en-US"/>
          </a:p>
        </p:txBody>
      </p:sp>
    </p:spTree>
    <p:extLst>
      <p:ext uri="{BB962C8B-B14F-4D97-AF65-F5344CB8AC3E}">
        <p14:creationId xmlns:p14="http://schemas.microsoft.com/office/powerpoint/2010/main" val="876634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61105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CT in Nursing </a:t>
            </a:r>
          </a:p>
        </p:txBody>
      </p:sp>
      <p:sp>
        <p:nvSpPr>
          <p:cNvPr id="26627" name="Content Placeholder 2"/>
          <p:cNvSpPr>
            <a:spLocks noGrp="1"/>
          </p:cNvSpPr>
          <p:nvPr>
            <p:ph idx="1"/>
          </p:nvPr>
        </p:nvSpPr>
        <p:spPr/>
        <p:txBody>
          <a:bodyPr/>
          <a:lstStyle/>
          <a:p>
            <a:r>
              <a:rPr lang="en-US" smtClean="0"/>
              <a:t>The practice of nursing requires critical thinking and clinical reasoning. </a:t>
            </a:r>
          </a:p>
          <a:p>
            <a:r>
              <a:rPr lang="en-US" smtClean="0"/>
              <a:t>Critical thinking is the process of intentional higher level thinking to define a client’s problem, examine the evidence-based practice in caring for the client, and make choices in the delivery of care. </a:t>
            </a:r>
          </a:p>
        </p:txBody>
      </p:sp>
    </p:spTree>
    <p:extLst>
      <p:ext uri="{BB962C8B-B14F-4D97-AF65-F5344CB8AC3E}">
        <p14:creationId xmlns:p14="http://schemas.microsoft.com/office/powerpoint/2010/main" val="9303038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p:txBody>
          <a:bodyPr>
            <a:normAutofit fontScale="90000"/>
          </a:bodyPr>
          <a:lstStyle/>
          <a:p>
            <a:r>
              <a:rPr lang="en-US" smtClean="0">
                <a:latin typeface="Times New Roman" panose="02020603050405020304" pitchFamily="18" charset="0"/>
                <a:cs typeface="Times New Roman" panose="02020603050405020304" pitchFamily="18" charset="0"/>
              </a:rPr>
              <a:t/>
            </a:r>
            <a:br>
              <a:rPr lang="en-US"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r>
            <a:br>
              <a:rPr lang="en-US"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r>
            <a:br>
              <a:rPr lang="en-US"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r>
            <a:br>
              <a:rPr lang="en-US"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Therapeutic communication </a:t>
            </a:r>
            <a:endParaRPr lang="en-US" smtClean="0"/>
          </a:p>
        </p:txBody>
      </p:sp>
      <p:sp>
        <p:nvSpPr>
          <p:cNvPr id="128003" name="Content Placeholder 2"/>
          <p:cNvSpPr>
            <a:spLocks noGrp="1"/>
          </p:cNvSpPr>
          <p:nvPr>
            <p:ph idx="1"/>
          </p:nvPr>
        </p:nvSpPr>
        <p:spPr/>
        <p:txBody>
          <a:bodyPr/>
          <a:lstStyle/>
          <a:p>
            <a:r>
              <a:rPr lang="en-US">
                <a:latin typeface="Times New Roman" panose="02020603050405020304" pitchFamily="18" charset="0"/>
                <a:cs typeface="Times New Roman" panose="02020603050405020304" pitchFamily="18" charset="0"/>
              </a:rPr>
              <a:t>Process of interacting that focuses on advancing the physical and emotional well-being of a patient. </a:t>
            </a:r>
          </a:p>
          <a:p>
            <a:r>
              <a:rPr lang="en-US">
                <a:latin typeface="Times New Roman" panose="02020603050405020304" pitchFamily="18" charset="0"/>
                <a:cs typeface="Times New Roman" panose="02020603050405020304" pitchFamily="18" charset="0"/>
              </a:rPr>
              <a:t>Communication forms a major component of the therapeutic process.</a:t>
            </a:r>
          </a:p>
          <a:p>
            <a:r>
              <a:rPr lang="en-US">
                <a:latin typeface="Times New Roman" panose="02020603050405020304" pitchFamily="18" charset="0"/>
                <a:cs typeface="Times New Roman" panose="02020603050405020304" pitchFamily="18" charset="0"/>
              </a:rPr>
              <a:t>Building a strong and effective therapeutic alliance is often considered crucial to effective counseling outcome in most every counseling endeavor.</a:t>
            </a:r>
          </a:p>
        </p:txBody>
      </p:sp>
    </p:spTree>
    <p:extLst>
      <p:ext uri="{BB962C8B-B14F-4D97-AF65-F5344CB8AC3E}">
        <p14:creationId xmlns:p14="http://schemas.microsoft.com/office/powerpoint/2010/main" val="270226331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Cont…</a:t>
            </a:r>
          </a:p>
        </p:txBody>
      </p:sp>
      <p:sp>
        <p:nvSpPr>
          <p:cNvPr id="129027" name="Content Placeholder 2"/>
          <p:cNvSpPr>
            <a:spLocks noGrp="1"/>
          </p:cNvSpPr>
          <p:nvPr>
            <p:ph idx="1"/>
          </p:nvPr>
        </p:nvSpPr>
        <p:spPr/>
        <p:txBody>
          <a:bodyPr/>
          <a:lstStyle/>
          <a:p>
            <a:r>
              <a:rPr lang="en-US" b="1" smtClean="0"/>
              <a:t>Therapeutic communication is a collection of techniques that prioritize the physical, mental and emotional well-being of patients. </a:t>
            </a:r>
          </a:p>
          <a:p>
            <a:r>
              <a:rPr lang="en-US" smtClean="0"/>
              <a:t>Nurses provide patients with support and information while maintaining a level of professional distance and objectivity.</a:t>
            </a:r>
          </a:p>
        </p:txBody>
      </p:sp>
    </p:spTree>
    <p:extLst>
      <p:ext uri="{BB962C8B-B14F-4D97-AF65-F5344CB8AC3E}">
        <p14:creationId xmlns:p14="http://schemas.microsoft.com/office/powerpoint/2010/main" val="288959877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Skills and techniques </a:t>
            </a:r>
            <a:endParaRPr lang="en-US" smtClean="0"/>
          </a:p>
        </p:txBody>
      </p:sp>
      <p:sp>
        <p:nvSpPr>
          <p:cNvPr id="130051" name="Content Placeholder 2"/>
          <p:cNvSpPr>
            <a:spLocks noGrp="1"/>
          </p:cNvSpPr>
          <p:nvPr>
            <p:ph idx="1"/>
          </p:nvPr>
        </p:nvSpPr>
        <p:spPr/>
        <p:txBody>
          <a:bodyPr/>
          <a:lstStyle/>
          <a:p>
            <a:pPr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Using Silence</a:t>
            </a:r>
          </a:p>
          <a:p>
            <a:pPr algn="just">
              <a:buFont typeface="Wingdings" panose="05000000000000000000" pitchFamily="2" charset="2"/>
              <a:buNone/>
            </a:pPr>
            <a:r>
              <a:rPr lang="en-US" sz="2400">
                <a:latin typeface="Times New Roman" panose="02020603050405020304" pitchFamily="18" charset="0"/>
                <a:cs typeface="Times New Roman" panose="02020603050405020304" pitchFamily="18" charset="0"/>
              </a:rPr>
              <a:t>At times, it’s useful to not speak at all. Deliberate silence can give both nurses and patients an opportunity to think through and process what comes next in the conversation.</a:t>
            </a:r>
          </a:p>
          <a:p>
            <a:pPr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Active Listening</a:t>
            </a:r>
          </a:p>
          <a:p>
            <a:pPr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Seeking Clarification</a:t>
            </a:r>
          </a:p>
          <a:p>
            <a:pPr>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Reflecting</a:t>
            </a:r>
          </a:p>
          <a:p>
            <a:pPr>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Offering Hope and Humor</a:t>
            </a:r>
          </a:p>
          <a:p>
            <a:pPr>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Observation skills</a:t>
            </a:r>
          </a:p>
          <a:p>
            <a:pPr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Summarizing</a:t>
            </a:r>
          </a:p>
          <a:p>
            <a:pPr algn="just">
              <a:buFont typeface="Arial" panose="020B0604020202020204" pitchFamily="34" charset="0"/>
              <a:buChar char="•"/>
            </a:pPr>
            <a:endParaRPr lang="en-US" b="1" smtClean="0"/>
          </a:p>
          <a:p>
            <a:pPr algn="just">
              <a:buFont typeface="Arial" panose="020B0604020202020204" pitchFamily="34" charset="0"/>
              <a:buChar char="•"/>
            </a:pPr>
            <a:endParaRPr lang="en-US" b="1" smtClean="0"/>
          </a:p>
          <a:p>
            <a:pPr algn="just">
              <a:buFont typeface="Arial" panose="020B0604020202020204" pitchFamily="34" charset="0"/>
              <a:buChar char="•"/>
            </a:pPr>
            <a:endParaRPr lang="en-US" smtClean="0">
              <a:latin typeface="Times New Roman" panose="02020603050405020304" pitchFamily="18" charset="0"/>
              <a:cs typeface="Times New Roman" panose="02020603050405020304" pitchFamily="18" charset="0"/>
            </a:endParaRPr>
          </a:p>
          <a:p>
            <a:endParaRPr lang="en-US" smtClean="0"/>
          </a:p>
        </p:txBody>
      </p:sp>
    </p:spTree>
    <p:extLst>
      <p:ext uri="{BB962C8B-B14F-4D97-AF65-F5344CB8AC3E}">
        <p14:creationId xmlns:p14="http://schemas.microsoft.com/office/powerpoint/2010/main" val="3342400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Nurse -patient relationship</a:t>
            </a:r>
            <a:endParaRPr lang="en-US" smtClean="0"/>
          </a:p>
        </p:txBody>
      </p:sp>
      <p:sp>
        <p:nvSpPr>
          <p:cNvPr id="131075" name="Content Placeholder 2"/>
          <p:cNvSpPr>
            <a:spLocks noGrp="1"/>
          </p:cNvSpPr>
          <p:nvPr>
            <p:ph idx="1"/>
          </p:nvPr>
        </p:nvSpPr>
        <p:spPr/>
        <p:txBody>
          <a:bodyPr/>
          <a:lstStyle/>
          <a:p>
            <a:pPr algn="just">
              <a:buFont typeface="Wingdings" panose="05000000000000000000" pitchFamily="2" charset="2"/>
              <a:buNone/>
            </a:pPr>
            <a:r>
              <a:rPr lang="en-US" sz="2400">
                <a:latin typeface="Times New Roman" panose="02020603050405020304" pitchFamily="18" charset="0"/>
                <a:cs typeface="Times New Roman" panose="02020603050405020304" pitchFamily="18" charset="0"/>
              </a:rPr>
              <a:t>A therapeutic relationship, also known as a</a:t>
            </a:r>
            <a:r>
              <a:rPr lang="en-US" sz="2400" i="1">
                <a:latin typeface="Times New Roman" panose="02020603050405020304" pitchFamily="18" charset="0"/>
                <a:cs typeface="Times New Roman" panose="02020603050405020304" pitchFamily="18" charset="0"/>
              </a:rPr>
              <a:t> helping relationship</a:t>
            </a:r>
            <a:r>
              <a:rPr lang="en-US" sz="2400">
                <a:latin typeface="Times New Roman" panose="02020603050405020304" pitchFamily="18" charset="0"/>
                <a:cs typeface="Times New Roman" panose="02020603050405020304" pitchFamily="18" charset="0"/>
              </a:rPr>
              <a:t>, refers to the relationship between a healthcare professional and a patient.</a:t>
            </a:r>
          </a:p>
          <a:p>
            <a:pPr>
              <a:buFont typeface="Wingdings" panose="05000000000000000000" pitchFamily="2" charset="2"/>
              <a:buNone/>
            </a:pPr>
            <a:r>
              <a:rPr lang="en-US" sz="2400" b="1">
                <a:latin typeface="Times New Roman" panose="02020603050405020304" pitchFamily="18" charset="0"/>
                <a:cs typeface="Times New Roman" panose="02020603050405020304" pitchFamily="18" charset="0"/>
              </a:rPr>
              <a:t>1. Trust. </a:t>
            </a:r>
            <a:r>
              <a:rPr lang="en-US" sz="2400">
                <a:latin typeface="Times New Roman" panose="02020603050405020304" pitchFamily="18" charset="0"/>
                <a:cs typeface="Times New Roman" panose="02020603050405020304" pitchFamily="18" charset="0"/>
              </a:rPr>
              <a:t>Initially, trust in a relationship is fragile, so it’s especially important that a nurse keep promises to a client. </a:t>
            </a:r>
          </a:p>
          <a:p>
            <a:pPr>
              <a:buFont typeface="Wingdings" panose="05000000000000000000" pitchFamily="2" charset="2"/>
              <a:buChar char="Ø"/>
            </a:pPr>
            <a:r>
              <a:rPr lang="en-US" sz="2400">
                <a:latin typeface="Times New Roman" panose="02020603050405020304" pitchFamily="18" charset="0"/>
                <a:cs typeface="Times New Roman" panose="02020603050405020304" pitchFamily="18" charset="0"/>
              </a:rPr>
              <a:t>If trust is breached, it becomes difficult to re-establish.</a:t>
            </a:r>
          </a:p>
          <a:p>
            <a:pPr>
              <a:buFont typeface="Wingdings" panose="05000000000000000000" pitchFamily="2" charset="2"/>
              <a:buNone/>
            </a:pPr>
            <a:r>
              <a:rPr lang="en-US" sz="2400">
                <a:latin typeface="Times New Roman" panose="02020603050405020304" pitchFamily="18" charset="0"/>
                <a:cs typeface="Times New Roman" panose="02020603050405020304" pitchFamily="18" charset="0"/>
              </a:rPr>
              <a:t>2.  </a:t>
            </a:r>
            <a:r>
              <a:rPr lang="en-US" sz="2400" b="1">
                <a:latin typeface="Times New Roman" panose="02020603050405020304" pitchFamily="18" charset="0"/>
                <a:cs typeface="Times New Roman" panose="02020603050405020304" pitchFamily="18" charset="0"/>
              </a:rPr>
              <a:t>Respect</a:t>
            </a:r>
            <a:r>
              <a:rPr lang="en-US" sz="2400">
                <a:latin typeface="Times New Roman" panose="02020603050405020304" pitchFamily="18" charset="0"/>
                <a:cs typeface="Times New Roman" panose="02020603050405020304" pitchFamily="18" charset="0"/>
              </a:rPr>
              <a:t> is the recognition of the inherent dignity, worth and uniqueness of every individual, regardless of socio-economic status, personal attributes and the nature of the health problem.</a:t>
            </a:r>
          </a:p>
          <a:p>
            <a:pPr>
              <a:buFont typeface="Wingdings" panose="05000000000000000000" pitchFamily="2" charset="2"/>
              <a:buNone/>
            </a:pPr>
            <a:r>
              <a:rPr lang="en-US" sz="2400"/>
              <a:t/>
            </a:r>
            <a:br>
              <a:rPr lang="en-US" sz="2400"/>
            </a:br>
            <a:endParaRPr lang="en-US" sz="2400"/>
          </a:p>
          <a:p>
            <a:pPr algn="just">
              <a:buFont typeface="Wingdings" panose="05000000000000000000" pitchFamily="2" charset="2"/>
              <a:buNone/>
            </a:pPr>
            <a:r>
              <a:rPr lang="en-US" sz="240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2838716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smtClean="0"/>
              <a:t>Cont…</a:t>
            </a:r>
          </a:p>
        </p:txBody>
      </p:sp>
      <p:sp>
        <p:nvSpPr>
          <p:cNvPr id="132099" name="Content Placeholder 2"/>
          <p:cNvSpPr>
            <a:spLocks noGrp="1"/>
          </p:cNvSpPr>
          <p:nvPr>
            <p:ph idx="1"/>
          </p:nvPr>
        </p:nvSpPr>
        <p:spPr/>
        <p:txBody>
          <a:bodyPr/>
          <a:lstStyle/>
          <a:p>
            <a:pPr>
              <a:buFont typeface="Wingdings" panose="05000000000000000000" pitchFamily="2" charset="2"/>
              <a:buNone/>
            </a:pPr>
            <a:r>
              <a:rPr lang="en-US" sz="2400">
                <a:latin typeface="Times New Roman" panose="02020603050405020304" pitchFamily="18" charset="0"/>
                <a:cs typeface="Times New Roman" panose="02020603050405020304" pitchFamily="18" charset="0"/>
              </a:rPr>
              <a:t>3. </a:t>
            </a:r>
            <a:r>
              <a:rPr lang="en-US" sz="2400" b="1">
                <a:latin typeface="Times New Roman" panose="02020603050405020304" pitchFamily="18" charset="0"/>
                <a:cs typeface="Times New Roman" panose="02020603050405020304" pitchFamily="18" charset="0"/>
              </a:rPr>
              <a:t>Professional intimacy </a:t>
            </a:r>
            <a:r>
              <a:rPr lang="en-US" sz="2400">
                <a:latin typeface="Times New Roman" panose="02020603050405020304" pitchFamily="18" charset="0"/>
                <a:cs typeface="Times New Roman" panose="02020603050405020304" pitchFamily="18" charset="0"/>
              </a:rPr>
              <a:t>is essential in the type of care and services that nurses provide. </a:t>
            </a:r>
          </a:p>
          <a:p>
            <a:pPr>
              <a:buFont typeface="Wingdings" panose="05000000000000000000" pitchFamily="2" charset="2"/>
              <a:buChar char="Ø"/>
            </a:pPr>
            <a:r>
              <a:rPr lang="en-US" sz="2400">
                <a:latin typeface="Times New Roman" panose="02020603050405020304" pitchFamily="18" charset="0"/>
                <a:cs typeface="Times New Roman" panose="02020603050405020304" pitchFamily="18" charset="0"/>
              </a:rPr>
              <a:t>Professional intimacy involve psychological, spiritual and social elements that are identified in the plan of care. Access to the client’s personal information also contributes to professional intimacy.</a:t>
            </a:r>
          </a:p>
          <a:p>
            <a:pPr>
              <a:buFont typeface="Wingdings" panose="05000000000000000000" pitchFamily="2" charset="2"/>
              <a:buNone/>
            </a:pPr>
            <a:r>
              <a:rPr lang="en-US" sz="2400">
                <a:latin typeface="Times New Roman" panose="02020603050405020304" pitchFamily="18" charset="0"/>
                <a:cs typeface="Times New Roman" panose="02020603050405020304" pitchFamily="18" charset="0"/>
              </a:rPr>
              <a:t>4</a:t>
            </a:r>
          </a:p>
          <a:p>
            <a:endParaRPr lang="en-US" smtClean="0"/>
          </a:p>
        </p:txBody>
      </p:sp>
    </p:spTree>
    <p:extLst>
      <p:ext uri="{BB962C8B-B14F-4D97-AF65-F5344CB8AC3E}">
        <p14:creationId xmlns:p14="http://schemas.microsoft.com/office/powerpoint/2010/main" val="128441633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smtClean="0"/>
              <a:t>Cont….</a:t>
            </a:r>
          </a:p>
        </p:txBody>
      </p:sp>
      <p:sp>
        <p:nvSpPr>
          <p:cNvPr id="133123" name="Content Placeholder 2"/>
          <p:cNvSpPr>
            <a:spLocks noGrp="1"/>
          </p:cNvSpPr>
          <p:nvPr>
            <p:ph idx="1"/>
          </p:nvPr>
        </p:nvSpPr>
        <p:spPr/>
        <p:txBody>
          <a:bodyPr/>
          <a:lstStyle/>
          <a:p>
            <a:pPr>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Power: </a:t>
            </a:r>
            <a:r>
              <a:rPr lang="en-US" smtClean="0">
                <a:latin typeface="Times New Roman" panose="02020603050405020304" pitchFamily="18" charset="0"/>
                <a:cs typeface="Times New Roman" panose="02020603050405020304" pitchFamily="18" charset="0"/>
              </a:rPr>
              <a:t>The nurse-client relationship is one </a:t>
            </a:r>
            <a:r>
              <a:rPr lang="en-US" b="1" smtClean="0">
                <a:latin typeface="Times New Roman" panose="02020603050405020304" pitchFamily="18" charset="0"/>
                <a:cs typeface="Times New Roman" panose="02020603050405020304" pitchFamily="18" charset="0"/>
              </a:rPr>
              <a:t>of unequal power</a:t>
            </a:r>
            <a:r>
              <a:rPr lang="en-US" smtClean="0">
                <a:latin typeface="Times New Roman" panose="02020603050405020304" pitchFamily="18" charset="0"/>
                <a:cs typeface="Times New Roman" panose="02020603050405020304" pitchFamily="18" charset="0"/>
              </a:rPr>
              <a:t>. The nurse has more authority and influence in the health care system, specialized knowledge, access to privileged information and the ability to advocate for the client and the client’s significant others.</a:t>
            </a:r>
            <a:r>
              <a:rPr lang="en-US">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a:p>
            <a:endParaRPr lang="en-US" smtClean="0"/>
          </a:p>
        </p:txBody>
      </p:sp>
    </p:spTree>
    <p:extLst>
      <p:ext uri="{BB962C8B-B14F-4D97-AF65-F5344CB8AC3E}">
        <p14:creationId xmlns:p14="http://schemas.microsoft.com/office/powerpoint/2010/main" val="137943744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p:txBody>
          <a:bodyPr/>
          <a:lstStyle/>
          <a:p>
            <a:r>
              <a:rPr lang="en-US" smtClean="0"/>
              <a:t>Cont…</a:t>
            </a:r>
          </a:p>
        </p:txBody>
      </p:sp>
      <p:sp>
        <p:nvSpPr>
          <p:cNvPr id="134147" name="Content Placeholder 2"/>
          <p:cNvSpPr>
            <a:spLocks noGrp="1"/>
          </p:cNvSpPr>
          <p:nvPr>
            <p:ph idx="1"/>
          </p:nvPr>
        </p:nvSpPr>
        <p:spPr/>
        <p:txBody>
          <a:bodyPr/>
          <a:lstStyle/>
          <a:p>
            <a:pPr>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The appropriate use of power, in a</a:t>
            </a:r>
            <a:br>
              <a:rPr lang="en-US"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caring manner, enables the nurse to partner with the client to meet the client’s needs. </a:t>
            </a:r>
          </a:p>
          <a:p>
            <a:pPr>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A misuse of power is considered abuse.</a:t>
            </a:r>
          </a:p>
        </p:txBody>
      </p:sp>
    </p:spTree>
    <p:extLst>
      <p:ext uri="{BB962C8B-B14F-4D97-AF65-F5344CB8AC3E}">
        <p14:creationId xmlns:p14="http://schemas.microsoft.com/office/powerpoint/2010/main" val="38354849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b="1" smtClean="0"/>
              <a:t>Four phases of therapy </a:t>
            </a:r>
          </a:p>
        </p:txBody>
      </p:sp>
      <p:sp>
        <p:nvSpPr>
          <p:cNvPr id="3" name="Content Placeholder 2"/>
          <p:cNvSpPr>
            <a:spLocks noGrp="1"/>
          </p:cNvSpPr>
          <p:nvPr>
            <p:ph idx="1"/>
          </p:nvPr>
        </p:nvSpPr>
        <p:spPr/>
        <p:txBody>
          <a:bodyPr>
            <a:normAutofit/>
          </a:bodyPr>
          <a:lstStyle/>
          <a:p>
            <a:pPr marL="0" indent="0">
              <a:buNone/>
              <a:defRPr/>
            </a:pPr>
            <a:r>
              <a:rPr lang="en-US" b="1" dirty="0" smtClean="0"/>
              <a:t> 1. Establishing </a:t>
            </a:r>
            <a:r>
              <a:rPr lang="en-US" b="1" dirty="0"/>
              <a:t>a Relationship </a:t>
            </a:r>
            <a:endParaRPr lang="en-US" b="1" dirty="0" smtClean="0"/>
          </a:p>
          <a:p>
            <a:pPr>
              <a:defRPr/>
            </a:pPr>
            <a:r>
              <a:rPr lang="en-US" dirty="0" smtClean="0"/>
              <a:t>The counselor </a:t>
            </a:r>
            <a:r>
              <a:rPr lang="en-US" dirty="0"/>
              <a:t>establishes an equal partnership with the client in terms of equal respect, rights and responsibilities. </a:t>
            </a:r>
            <a:endParaRPr lang="en-US" dirty="0" smtClean="0"/>
          </a:p>
          <a:p>
            <a:pPr>
              <a:defRPr/>
            </a:pPr>
            <a:r>
              <a:rPr lang="en-US" dirty="0" smtClean="0"/>
              <a:t>The counselor </a:t>
            </a:r>
            <a:r>
              <a:rPr lang="en-US" dirty="0"/>
              <a:t>accepts the client without any conditions and encourages the person to identify his or her strengths and abilities. </a:t>
            </a:r>
            <a:endParaRPr lang="en-US" dirty="0" smtClean="0"/>
          </a:p>
          <a:p>
            <a:pPr>
              <a:defRPr/>
            </a:pPr>
            <a:r>
              <a:rPr lang="en-US" dirty="0" smtClean="0"/>
              <a:t>Focus </a:t>
            </a:r>
            <a:r>
              <a:rPr lang="en-US" dirty="0"/>
              <a:t>is on the fact that the client can make a change if he or she wishes to. </a:t>
            </a:r>
            <a:endParaRPr lang="en-US" dirty="0" smtClean="0"/>
          </a:p>
          <a:p>
            <a:pPr>
              <a:defRPr/>
            </a:pPr>
            <a:r>
              <a:rPr lang="en-US" dirty="0" smtClean="0"/>
              <a:t>The </a:t>
            </a:r>
            <a:r>
              <a:rPr lang="en-US" dirty="0"/>
              <a:t>client must feel safe, especially if he or she is to reveal his or her inner </a:t>
            </a:r>
            <a:r>
              <a:rPr lang="en-US" dirty="0" smtClean="0"/>
              <a:t>thoughts</a:t>
            </a:r>
            <a:endParaRPr lang="en-US" dirty="0"/>
          </a:p>
        </p:txBody>
      </p:sp>
    </p:spTree>
    <p:extLst>
      <p:ext uri="{BB962C8B-B14F-4D97-AF65-F5344CB8AC3E}">
        <p14:creationId xmlns:p14="http://schemas.microsoft.com/office/powerpoint/2010/main" val="14160893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b="1" dirty="0" smtClean="0"/>
              <a:t>2. Gathering </a:t>
            </a:r>
            <a:r>
              <a:rPr lang="en-US" b="1" dirty="0"/>
              <a:t>Information </a:t>
            </a:r>
            <a:br>
              <a:rPr lang="en-US" b="1" dirty="0"/>
            </a:br>
            <a:endParaRPr lang="en-US" dirty="0"/>
          </a:p>
        </p:txBody>
      </p:sp>
      <p:sp>
        <p:nvSpPr>
          <p:cNvPr id="3" name="Content Placeholder 2"/>
          <p:cNvSpPr>
            <a:spLocks noGrp="1"/>
          </p:cNvSpPr>
          <p:nvPr>
            <p:ph idx="1"/>
          </p:nvPr>
        </p:nvSpPr>
        <p:spPr/>
        <p:txBody>
          <a:bodyPr>
            <a:normAutofit/>
          </a:bodyPr>
          <a:lstStyle/>
          <a:p>
            <a:pPr>
              <a:defRPr/>
            </a:pPr>
            <a:r>
              <a:rPr lang="en-US" dirty="0" smtClean="0">
                <a:latin typeface="Times New Roman" pitchFamily="18" charset="0"/>
                <a:cs typeface="Times New Roman" pitchFamily="18" charset="0"/>
              </a:rPr>
              <a:t>The counselor </a:t>
            </a:r>
            <a:r>
              <a:rPr lang="en-US" dirty="0">
                <a:latin typeface="Times New Roman" pitchFamily="18" charset="0"/>
                <a:cs typeface="Times New Roman" pitchFamily="18" charset="0"/>
              </a:rPr>
              <a:t>gathers information about the client by observing the way he or she enters the room, sits, speaks and behaves during the </a:t>
            </a:r>
            <a:r>
              <a:rPr lang="en-US" dirty="0" smtClean="0">
                <a:latin typeface="Times New Roman" pitchFamily="18" charset="0"/>
                <a:cs typeface="Times New Roman" pitchFamily="18" charset="0"/>
              </a:rPr>
              <a:t>counseling sessions.</a:t>
            </a:r>
          </a:p>
          <a:p>
            <a:pPr>
              <a:defRPr/>
            </a:pPr>
            <a:r>
              <a:rPr lang="en-US" dirty="0" smtClean="0">
                <a:latin typeface="Times New Roman" pitchFamily="18" charset="0"/>
                <a:cs typeface="Times New Roman" pitchFamily="18" charset="0"/>
              </a:rPr>
              <a:t>The counselor </a:t>
            </a:r>
            <a:r>
              <a:rPr lang="en-US" dirty="0">
                <a:latin typeface="Times New Roman" pitchFamily="18" charset="0"/>
                <a:cs typeface="Times New Roman" pitchFamily="18" charset="0"/>
              </a:rPr>
              <a:t>will </a:t>
            </a:r>
            <a:r>
              <a:rPr lang="en-US" dirty="0" smtClean="0">
                <a:latin typeface="Times New Roman" pitchFamily="18" charset="0"/>
                <a:cs typeface="Times New Roman" pitchFamily="18" charset="0"/>
              </a:rPr>
              <a:t>analyze </a:t>
            </a: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clients </a:t>
            </a:r>
            <a:r>
              <a:rPr lang="en-US" dirty="0">
                <a:latin typeface="Times New Roman" pitchFamily="18" charset="0"/>
                <a:cs typeface="Times New Roman" pitchFamily="18" charset="0"/>
              </a:rPr>
              <a:t>lifestyle by examining his/her birth order and family environment, as well as early memories especially during the first few years of life. </a:t>
            </a:r>
            <a:endParaRPr lang="en-US" dirty="0" smtClean="0">
              <a:latin typeface="Times New Roman" pitchFamily="18" charset="0"/>
              <a:cs typeface="Times New Roman" pitchFamily="18" charset="0"/>
            </a:endParaRPr>
          </a:p>
          <a:p>
            <a:pPr>
              <a:defRPr/>
            </a:pPr>
            <a:r>
              <a:rPr lang="en-US" dirty="0" smtClean="0">
                <a:latin typeface="Times New Roman" pitchFamily="18" charset="0"/>
                <a:cs typeface="Times New Roman" pitchFamily="18" charset="0"/>
              </a:rPr>
              <a:t>Early </a:t>
            </a:r>
            <a:r>
              <a:rPr lang="en-US" dirty="0">
                <a:latin typeface="Times New Roman" pitchFamily="18" charset="0"/>
                <a:cs typeface="Times New Roman" pitchFamily="18" charset="0"/>
              </a:rPr>
              <a:t>recollections are used as a diagnostic tool to evaluate the </a:t>
            </a:r>
            <a:r>
              <a:rPr lang="en-US" dirty="0" smtClean="0">
                <a:latin typeface="Times New Roman" pitchFamily="18" charset="0"/>
                <a:cs typeface="Times New Roman" pitchFamily="18" charset="0"/>
              </a:rPr>
              <a:t>clients </a:t>
            </a:r>
            <a:r>
              <a:rPr lang="en-US" dirty="0">
                <a:latin typeface="Times New Roman" pitchFamily="18" charset="0"/>
                <a:cs typeface="Times New Roman" pitchFamily="18" charset="0"/>
              </a:rPr>
              <a:t>present attitudes and current lifestyle. </a:t>
            </a:r>
            <a:endParaRPr lang="en-US" dirty="0" smtClean="0">
              <a:latin typeface="Times New Roman" pitchFamily="18" charset="0"/>
              <a:cs typeface="Times New Roman" pitchFamily="18" charset="0"/>
            </a:endParaRPr>
          </a:p>
          <a:p>
            <a:pPr>
              <a:defRPr/>
            </a:pPr>
            <a:r>
              <a:rPr lang="en-US" dirty="0" smtClean="0">
                <a:latin typeface="Times New Roman" pitchFamily="18" charset="0"/>
                <a:cs typeface="Times New Roman" pitchFamily="18" charset="0"/>
              </a:rPr>
              <a:t>The counselor </a:t>
            </a:r>
            <a:r>
              <a:rPr lang="en-US" dirty="0">
                <a:latin typeface="Times New Roman" pitchFamily="18" charset="0"/>
                <a:cs typeface="Times New Roman" pitchFamily="18" charset="0"/>
              </a:rPr>
              <a:t>asks directly why the client has come and much can be learned by what he or she tells and does not tell. </a:t>
            </a:r>
          </a:p>
          <a:p>
            <a:pPr>
              <a:defRPr/>
            </a:pPr>
            <a:endParaRPr lang="en-US" dirty="0"/>
          </a:p>
        </p:txBody>
      </p:sp>
    </p:spTree>
    <p:extLst>
      <p:ext uri="{BB962C8B-B14F-4D97-AF65-F5344CB8AC3E}">
        <p14:creationId xmlns:p14="http://schemas.microsoft.com/office/powerpoint/2010/main" val="132127167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b="1" smtClean="0"/>
              <a:t>3. Giving Insight</a:t>
            </a:r>
          </a:p>
        </p:txBody>
      </p:sp>
      <p:sp>
        <p:nvSpPr>
          <p:cNvPr id="3" name="Content Placeholder 2"/>
          <p:cNvSpPr>
            <a:spLocks noGrp="1"/>
          </p:cNvSpPr>
          <p:nvPr>
            <p:ph idx="1"/>
          </p:nvPr>
        </p:nvSpPr>
        <p:spPr/>
        <p:txBody>
          <a:bodyPr>
            <a:normAutofit/>
          </a:bodyPr>
          <a:lstStyle/>
          <a:p>
            <a:pPr>
              <a:defRPr/>
            </a:pPr>
            <a:r>
              <a:rPr lang="en-US" dirty="0" smtClean="0"/>
              <a:t> The counselor </a:t>
            </a:r>
            <a:r>
              <a:rPr lang="en-US" dirty="0"/>
              <a:t>will help clients gain an insight into their present </a:t>
            </a:r>
            <a:r>
              <a:rPr lang="en-US" dirty="0" smtClean="0"/>
              <a:t>behaviors. </a:t>
            </a:r>
          </a:p>
          <a:p>
            <a:pPr>
              <a:defRPr/>
            </a:pPr>
            <a:r>
              <a:rPr lang="en-US" dirty="0" smtClean="0"/>
              <a:t>The counselor </a:t>
            </a:r>
            <a:r>
              <a:rPr lang="en-US" dirty="0"/>
              <a:t>can use confrontation where he challenges the </a:t>
            </a:r>
            <a:r>
              <a:rPr lang="en-US" dirty="0" smtClean="0"/>
              <a:t>clients </a:t>
            </a:r>
            <a:r>
              <a:rPr lang="en-US" dirty="0"/>
              <a:t>private logic. Asking the </a:t>
            </a:r>
            <a:r>
              <a:rPr lang="en-US" dirty="0" smtClean="0"/>
              <a:t>what questions </a:t>
            </a:r>
            <a:r>
              <a:rPr lang="en-US" dirty="0"/>
              <a:t>encourages clients to explore possibilities. </a:t>
            </a:r>
            <a:endParaRPr lang="en-US" dirty="0" smtClean="0"/>
          </a:p>
          <a:p>
            <a:pPr>
              <a:defRPr/>
            </a:pPr>
            <a:r>
              <a:rPr lang="en-US" dirty="0" smtClean="0"/>
              <a:t>By </a:t>
            </a:r>
            <a:r>
              <a:rPr lang="en-US" dirty="0"/>
              <a:t>now, the </a:t>
            </a:r>
            <a:r>
              <a:rPr lang="en-US" dirty="0" smtClean="0"/>
              <a:t>counselor </a:t>
            </a:r>
            <a:r>
              <a:rPr lang="en-US" dirty="0"/>
              <a:t>will have some idea about the </a:t>
            </a:r>
            <a:r>
              <a:rPr lang="en-US" dirty="0" smtClean="0"/>
              <a:t>clients </a:t>
            </a:r>
            <a:r>
              <a:rPr lang="en-US" dirty="0"/>
              <a:t>view of themselves, their view of the world and their unconscious decisions about how to move through life. </a:t>
            </a:r>
            <a:endParaRPr lang="en-US" dirty="0" smtClean="0"/>
          </a:p>
          <a:p>
            <a:pPr>
              <a:defRPr/>
            </a:pPr>
            <a:endParaRPr lang="en-US" dirty="0"/>
          </a:p>
        </p:txBody>
      </p:sp>
    </p:spTree>
    <p:extLst>
      <p:ext uri="{BB962C8B-B14F-4D97-AF65-F5344CB8AC3E}">
        <p14:creationId xmlns:p14="http://schemas.microsoft.com/office/powerpoint/2010/main" val="11999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Clinical reasoning</a:t>
            </a:r>
          </a:p>
        </p:txBody>
      </p:sp>
      <p:sp>
        <p:nvSpPr>
          <p:cNvPr id="27651" name="Content Placeholder 2"/>
          <p:cNvSpPr>
            <a:spLocks noGrp="1"/>
          </p:cNvSpPr>
          <p:nvPr>
            <p:ph idx="1"/>
          </p:nvPr>
        </p:nvSpPr>
        <p:spPr/>
        <p:txBody>
          <a:bodyPr/>
          <a:lstStyle/>
          <a:p>
            <a:r>
              <a:rPr lang="en-US" smtClean="0"/>
              <a:t>is the cognitive process that uses thinking strategies to gather and analyze client information, evaluate the relevance of the information and decide on possible nursing actions to improve the client’s physiological and psychosocial outcomes</a:t>
            </a:r>
          </a:p>
        </p:txBody>
      </p:sp>
    </p:spTree>
    <p:extLst>
      <p:ext uri="{BB962C8B-B14F-4D97-AF65-F5344CB8AC3E}">
        <p14:creationId xmlns:p14="http://schemas.microsoft.com/office/powerpoint/2010/main" val="132827929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b="1" smtClean="0"/>
              <a:t>4. Encouraging Reorientation</a:t>
            </a:r>
          </a:p>
        </p:txBody>
      </p:sp>
      <p:sp>
        <p:nvSpPr>
          <p:cNvPr id="3" name="Content Placeholder 2"/>
          <p:cNvSpPr>
            <a:spLocks noGrp="1"/>
          </p:cNvSpPr>
          <p:nvPr>
            <p:ph idx="1"/>
          </p:nvPr>
        </p:nvSpPr>
        <p:spPr/>
        <p:txBody>
          <a:bodyPr>
            <a:normAutofit/>
          </a:bodyPr>
          <a:lstStyle/>
          <a:p>
            <a:pPr>
              <a:defRPr/>
            </a:pPr>
            <a:r>
              <a:rPr lang="en-US" dirty="0" smtClean="0"/>
              <a:t>This </a:t>
            </a:r>
            <a:r>
              <a:rPr lang="en-US" dirty="0"/>
              <a:t>is the most difficult phase where the </a:t>
            </a:r>
            <a:r>
              <a:rPr lang="en-US" dirty="0" smtClean="0"/>
              <a:t>counselor </a:t>
            </a:r>
            <a:r>
              <a:rPr lang="en-US" dirty="0"/>
              <a:t>guides and encourages the client to find a way to change</a:t>
            </a:r>
            <a:r>
              <a:rPr lang="en-US" dirty="0" smtClean="0"/>
              <a:t>.</a:t>
            </a:r>
          </a:p>
          <a:p>
            <a:pPr>
              <a:defRPr/>
            </a:pPr>
            <a:r>
              <a:rPr lang="en-US" dirty="0" smtClean="0"/>
              <a:t> </a:t>
            </a:r>
            <a:r>
              <a:rPr lang="en-US" dirty="0"/>
              <a:t>The </a:t>
            </a:r>
            <a:r>
              <a:rPr lang="en-US" dirty="0" smtClean="0"/>
              <a:t>counselor </a:t>
            </a:r>
            <a:r>
              <a:rPr lang="en-US" dirty="0"/>
              <a:t>will point out the </a:t>
            </a:r>
            <a:r>
              <a:rPr lang="en-US" dirty="0" smtClean="0"/>
              <a:t>clients </a:t>
            </a:r>
            <a:r>
              <a:rPr lang="en-US" dirty="0"/>
              <a:t>strengths and encourage him to find a way to move on. </a:t>
            </a:r>
            <a:endParaRPr lang="en-US" dirty="0" smtClean="0"/>
          </a:p>
          <a:p>
            <a:pPr>
              <a:defRPr/>
            </a:pPr>
            <a:r>
              <a:rPr lang="en-US" dirty="0" smtClean="0"/>
              <a:t>Tasks </a:t>
            </a:r>
            <a:r>
              <a:rPr lang="en-US" dirty="0"/>
              <a:t>which are achievable are set for the client; especially those that challenge his private logic and are hindering the person from changing. </a:t>
            </a:r>
            <a:endParaRPr lang="en-US" dirty="0" smtClean="0"/>
          </a:p>
        </p:txBody>
      </p:sp>
    </p:spTree>
    <p:extLst>
      <p:ext uri="{BB962C8B-B14F-4D97-AF65-F5344CB8AC3E}">
        <p14:creationId xmlns:p14="http://schemas.microsoft.com/office/powerpoint/2010/main" val="8114661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r>
              <a:rPr lang="en-US" smtClean="0"/>
              <a:t>Cont…</a:t>
            </a:r>
          </a:p>
        </p:txBody>
      </p:sp>
      <p:sp>
        <p:nvSpPr>
          <p:cNvPr id="3" name="Content Placeholder 2"/>
          <p:cNvSpPr>
            <a:spLocks noGrp="1"/>
          </p:cNvSpPr>
          <p:nvPr>
            <p:ph idx="1"/>
          </p:nvPr>
        </p:nvSpPr>
        <p:spPr/>
        <p:txBody>
          <a:bodyPr>
            <a:normAutofit/>
          </a:bodyPr>
          <a:lstStyle/>
          <a:p>
            <a:pPr>
              <a:defRPr/>
            </a:pPr>
            <a:r>
              <a:rPr lang="en-US" dirty="0"/>
              <a:t>To acquire new </a:t>
            </a:r>
            <a:r>
              <a:rPr lang="en-US" dirty="0" smtClean="0"/>
              <a:t>behavior </a:t>
            </a:r>
            <a:r>
              <a:rPr lang="en-US" dirty="0"/>
              <a:t>is an uphill task, and the </a:t>
            </a:r>
            <a:r>
              <a:rPr lang="en-US" dirty="0" smtClean="0"/>
              <a:t>counselor </a:t>
            </a:r>
            <a:r>
              <a:rPr lang="en-US" dirty="0"/>
              <a:t>should make an effort to congratulate achievement. </a:t>
            </a:r>
          </a:p>
          <a:p>
            <a:pPr>
              <a:defRPr/>
            </a:pPr>
            <a:r>
              <a:rPr lang="en-US" dirty="0"/>
              <a:t>The </a:t>
            </a:r>
            <a:r>
              <a:rPr lang="en-US" dirty="0" smtClean="0"/>
              <a:t>counselor </a:t>
            </a:r>
            <a:r>
              <a:rPr lang="en-US" dirty="0"/>
              <a:t>may make reference to earlier </a:t>
            </a:r>
            <a:r>
              <a:rPr lang="en-US" dirty="0" smtClean="0"/>
              <a:t>counseling </a:t>
            </a:r>
            <a:r>
              <a:rPr lang="en-US" dirty="0"/>
              <a:t>sessions where certain issues that were discussed may be helpful to the client at this phase of the counselling process.</a:t>
            </a:r>
          </a:p>
          <a:p>
            <a:pPr>
              <a:defRPr/>
            </a:pPr>
            <a:r>
              <a:rPr lang="en-US" dirty="0"/>
              <a:t> The counsellor may end the sessions by assigning tasks if appropriate.</a:t>
            </a:r>
          </a:p>
          <a:p>
            <a:pPr>
              <a:defRPr/>
            </a:pPr>
            <a:endParaRPr lang="en-US" dirty="0"/>
          </a:p>
        </p:txBody>
      </p:sp>
    </p:spTree>
    <p:extLst>
      <p:ext uri="{BB962C8B-B14F-4D97-AF65-F5344CB8AC3E}">
        <p14:creationId xmlns:p14="http://schemas.microsoft.com/office/powerpoint/2010/main" val="278868900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p:cNvSpPr>
            <a:spLocks noGrp="1"/>
          </p:cNvSpPr>
          <p:nvPr>
            <p:ph type="title"/>
          </p:nvPr>
        </p:nvSpPr>
        <p:spPr>
          <a:xfrm>
            <a:off x="2505076" y="609601"/>
            <a:ext cx="8162925" cy="1090613"/>
          </a:xfrm>
        </p:spPr>
        <p:txBody>
          <a:bodyPr/>
          <a:lstStyle/>
          <a:p>
            <a:r>
              <a:rPr lang="en-US" sz="4000">
                <a:latin typeface="Times New Roman" panose="02020603050405020304" pitchFamily="18" charset="0"/>
                <a:cs typeface="Times New Roman" panose="02020603050405020304" pitchFamily="18" charset="0"/>
              </a:rPr>
              <a:t>Interpersonal skills in a relationship</a:t>
            </a:r>
          </a:p>
        </p:txBody>
      </p:sp>
      <p:sp>
        <p:nvSpPr>
          <p:cNvPr id="117763" name="Content Placeholder 2"/>
          <p:cNvSpPr>
            <a:spLocks noGrp="1"/>
          </p:cNvSpPr>
          <p:nvPr>
            <p:ph idx="1"/>
          </p:nvPr>
        </p:nvSpPr>
        <p:spPr/>
        <p:txBody>
          <a:bodyPr/>
          <a:lstStyle/>
          <a:p>
            <a:pPr>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Nurses use a wide range of effective communication strategies and interpersonal skills to appropriately establish, maintain, re-establish and terminate the nurse-client relationship.</a:t>
            </a:r>
          </a:p>
          <a:p>
            <a:pPr>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Nurses achieve therapeutic communication by </a:t>
            </a:r>
          </a:p>
          <a:p>
            <a:pPr marL="457200" indent="-457200">
              <a:buFont typeface="Wingdings" panose="05000000000000000000" pitchFamily="2" charset="2"/>
              <a:buAutoNum type="arabicPeriod"/>
              <a:defRPr/>
            </a:pPr>
            <a:r>
              <a:rPr lang="en-US" sz="2400" b="1" i="1" dirty="0">
                <a:latin typeface="Times New Roman" panose="02020603050405020304" pitchFamily="18" charset="0"/>
                <a:cs typeface="Times New Roman" panose="02020603050405020304" pitchFamily="18" charset="0"/>
              </a:rPr>
              <a:t>introducing themselves to clients</a:t>
            </a:r>
            <a:r>
              <a:rPr lang="en-US" sz="2400" dirty="0">
                <a:latin typeface="Times New Roman" panose="02020603050405020304" pitchFamily="18" charset="0"/>
                <a:cs typeface="Times New Roman" panose="02020603050405020304" pitchFamily="18" charset="0"/>
              </a:rPr>
              <a:t> by name and category; giving clients an opportunity to express themselves without diminishing the clients’ feelings or immediately giving advice</a:t>
            </a:r>
          </a:p>
          <a:p>
            <a:pPr>
              <a:buFont typeface="Arial" panose="020B0604020202020204" pitchFamily="34" charset="0"/>
              <a:buChar cha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0486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p:txBody>
          <a:bodyPr/>
          <a:lstStyle/>
          <a:p>
            <a:r>
              <a:rPr lang="en-US" smtClean="0"/>
              <a:t>Cont.…..</a:t>
            </a:r>
          </a:p>
        </p:txBody>
      </p:sp>
      <p:sp>
        <p:nvSpPr>
          <p:cNvPr id="141315" name="Content Placeholder 2"/>
          <p:cNvSpPr>
            <a:spLocks noGrp="1"/>
          </p:cNvSpPr>
          <p:nvPr>
            <p:ph idx="1"/>
          </p:nvPr>
        </p:nvSpPr>
        <p:spPr/>
        <p:txBody>
          <a:bodyPr/>
          <a:lstStyle/>
          <a:p>
            <a:pPr>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Telling clients about the role of the health care team and that information will be shared with other members of the team.</a:t>
            </a:r>
          </a:p>
        </p:txBody>
      </p:sp>
    </p:spTree>
    <p:extLst>
      <p:ext uri="{BB962C8B-B14F-4D97-AF65-F5344CB8AC3E}">
        <p14:creationId xmlns:p14="http://schemas.microsoft.com/office/powerpoint/2010/main" val="165830436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Cont…</a:t>
            </a:r>
          </a:p>
        </p:txBody>
      </p:sp>
      <p:sp>
        <p:nvSpPr>
          <p:cNvPr id="142339" name="Content Placeholder 2"/>
          <p:cNvSpPr>
            <a:spLocks noGrp="1"/>
          </p:cNvSpPr>
          <p:nvPr>
            <p:ph idx="1"/>
          </p:nvPr>
        </p:nvSpPr>
        <p:spPr/>
        <p:txBody>
          <a:bodyPr/>
          <a:lstStyle/>
          <a:p>
            <a:pPr>
              <a:buFont typeface="Wingdings" panose="05000000000000000000" pitchFamily="2" charset="2"/>
              <a:buNone/>
            </a:pPr>
            <a:r>
              <a:rPr lang="en-US" sz="2400" b="1" i="1">
                <a:latin typeface="Times New Roman" panose="02020603050405020304" pitchFamily="18" charset="0"/>
                <a:cs typeface="Times New Roman" panose="02020603050405020304" pitchFamily="18" charset="0"/>
              </a:rPr>
              <a:t>2. being aware of their verbal and non-verbal communication </a:t>
            </a:r>
            <a:r>
              <a:rPr lang="en-US" sz="2400" i="1">
                <a:latin typeface="Times New Roman" panose="02020603050405020304" pitchFamily="18" charset="0"/>
                <a:cs typeface="Times New Roman" panose="02020603050405020304" pitchFamily="18" charset="0"/>
              </a:rPr>
              <a:t>style</a:t>
            </a:r>
            <a:r>
              <a:rPr lang="en-US" sz="2400">
                <a:latin typeface="Times New Roman" panose="02020603050405020304" pitchFamily="18" charset="0"/>
                <a:cs typeface="Times New Roman" panose="02020603050405020304" pitchFamily="18" charset="0"/>
              </a:rPr>
              <a:t> and how clients may perceive it.  </a:t>
            </a:r>
          </a:p>
          <a:p>
            <a:pPr>
              <a:buFont typeface="Wingdings" panose="05000000000000000000" pitchFamily="2" charset="2"/>
              <a:buNone/>
            </a:pPr>
            <a:r>
              <a:rPr lang="en-US" sz="2400">
                <a:latin typeface="Times New Roman" panose="02020603050405020304" pitchFamily="18" charset="0"/>
                <a:cs typeface="Times New Roman" panose="02020603050405020304" pitchFamily="18" charset="0"/>
              </a:rPr>
              <a:t>For example, if you stand with your arms crossed while listening to a client, the client may feel you are not interested.  </a:t>
            </a:r>
          </a:p>
          <a:p>
            <a:pPr>
              <a:buFont typeface="Wingdings" panose="05000000000000000000" pitchFamily="2" charset="2"/>
              <a:buNone/>
            </a:pPr>
            <a:r>
              <a:rPr lang="en-US" sz="2400">
                <a:latin typeface="Times New Roman" panose="02020603050405020304" pitchFamily="18" charset="0"/>
                <a:cs typeface="Times New Roman" panose="02020603050405020304" pitchFamily="18" charset="0"/>
              </a:rPr>
              <a:t>It’s also essential to use communication resources as necessary. For example, when language or literacy is hampering communication, you may use a translator or provide an easy-to-read pamphlet.</a:t>
            </a:r>
          </a:p>
        </p:txBody>
      </p:sp>
    </p:spTree>
    <p:extLst>
      <p:ext uri="{BB962C8B-B14F-4D97-AF65-F5344CB8AC3E}">
        <p14:creationId xmlns:p14="http://schemas.microsoft.com/office/powerpoint/2010/main" val="15560912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le 1"/>
          <p:cNvSpPr>
            <a:spLocks noGrp="1"/>
          </p:cNvSpPr>
          <p:nvPr>
            <p:ph type="title"/>
          </p:nvPr>
        </p:nvSpPr>
        <p:spPr/>
        <p:txBody>
          <a:bodyPr/>
          <a:lstStyle/>
          <a:p>
            <a:r>
              <a:rPr lang="en-US" sz="3200" b="1">
                <a:latin typeface="Times New Roman" panose="02020603050405020304" pitchFamily="18" charset="0"/>
                <a:cs typeface="Times New Roman" panose="02020603050405020304" pitchFamily="18" charset="0"/>
              </a:rPr>
              <a:t>3. recognizing that </a:t>
            </a:r>
            <a:r>
              <a:rPr lang="en-US" sz="3200" b="1" i="1">
                <a:latin typeface="Times New Roman" panose="02020603050405020304" pitchFamily="18" charset="0"/>
                <a:cs typeface="Times New Roman" panose="02020603050405020304" pitchFamily="18" charset="0"/>
              </a:rPr>
              <a:t>all behavior has meaning</a:t>
            </a:r>
            <a:r>
              <a:rPr lang="en-US" sz="3200" b="1">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smtClean="0"/>
          </a:p>
        </p:txBody>
      </p:sp>
      <p:sp>
        <p:nvSpPr>
          <p:cNvPr id="143363" name="Content Placeholder 2"/>
          <p:cNvSpPr>
            <a:spLocks noGrp="1"/>
          </p:cNvSpPr>
          <p:nvPr>
            <p:ph idx="1"/>
          </p:nvPr>
        </p:nvSpPr>
        <p:spPr/>
        <p:txBody>
          <a:bodyPr/>
          <a:lstStyle/>
          <a:p>
            <a:pPr>
              <a:buFont typeface="Wingdings" panose="05000000000000000000" pitchFamily="2" charset="2"/>
              <a:buChar char="ü"/>
            </a:pPr>
            <a:r>
              <a:rPr lang="en-US" sz="2400">
                <a:latin typeface="Times New Roman" panose="02020603050405020304" pitchFamily="18" charset="0"/>
                <a:cs typeface="Times New Roman" panose="02020603050405020304" pitchFamily="18" charset="0"/>
              </a:rPr>
              <a:t>They try to understand the cause of a client’s unusual comment, attitude or behavior.  For example, the meaning behind a client refusing to eat may be that the client is fasting as part of a religious practice.</a:t>
            </a:r>
          </a:p>
          <a:p>
            <a:pPr>
              <a:buFont typeface="Wingdings" panose="05000000000000000000" pitchFamily="2" charset="2"/>
              <a:buChar char="ü"/>
            </a:pPr>
            <a:r>
              <a:rPr lang="en-US" sz="2400">
                <a:latin typeface="Times New Roman" panose="02020603050405020304" pitchFamily="18" charset="0"/>
                <a:cs typeface="Times New Roman" panose="02020603050405020304" pitchFamily="18" charset="0"/>
              </a:rPr>
              <a:t>Throughout the relationship, engage the client in discussions on how the client will meet care needs after the nurse-client relationship ends.  </a:t>
            </a:r>
          </a:p>
          <a:p>
            <a:pPr>
              <a:buFont typeface="Wingdings" panose="05000000000000000000" pitchFamily="2" charset="2"/>
              <a:buChar char="ü"/>
            </a:pPr>
            <a:r>
              <a:rPr lang="en-US" sz="2400">
                <a:latin typeface="Times New Roman" panose="02020603050405020304" pitchFamily="18" charset="0"/>
                <a:cs typeface="Times New Roman" panose="02020603050405020304" pitchFamily="18" charset="0"/>
              </a:rPr>
              <a:t>For example, you’ll need to discuss discharge planning and arrange follow-up appointments or a referral to a community agency.</a:t>
            </a:r>
          </a:p>
        </p:txBody>
      </p:sp>
    </p:spTree>
    <p:extLst>
      <p:ext uri="{BB962C8B-B14F-4D97-AF65-F5344CB8AC3E}">
        <p14:creationId xmlns:p14="http://schemas.microsoft.com/office/powerpoint/2010/main" val="83153241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
          <p:cNvSpPr>
            <a:spLocks noGrp="1"/>
          </p:cNvSpPr>
          <p:nvPr>
            <p:ph type="title"/>
          </p:nvPr>
        </p:nvSpPr>
        <p:spPr/>
        <p:txBody>
          <a:bodyPr/>
          <a:lstStyle/>
          <a:p>
            <a:r>
              <a:rPr lang="en-US" smtClean="0">
                <a:solidFill>
                  <a:schemeClr val="tx1"/>
                </a:solidFill>
                <a:latin typeface="Times New Roman" panose="02020603050405020304" pitchFamily="18" charset="0"/>
                <a:cs typeface="Times New Roman" panose="02020603050405020304" pitchFamily="18" charset="0"/>
              </a:rPr>
              <a:t>4.Client-Centred Care</a:t>
            </a:r>
          </a:p>
        </p:txBody>
      </p:sp>
      <p:sp>
        <p:nvSpPr>
          <p:cNvPr id="144387" name="Content Placeholder 2"/>
          <p:cNvSpPr>
            <a:spLocks noGrp="1"/>
          </p:cNvSpPr>
          <p:nvPr>
            <p:ph idx="1"/>
          </p:nvPr>
        </p:nvSpPr>
        <p:spPr/>
        <p:txBody>
          <a:bodyPr/>
          <a:lstStyle/>
          <a:p>
            <a:pPr>
              <a:buFont typeface="Wingdings" panose="05000000000000000000" pitchFamily="2" charset="2"/>
              <a:buChar char="Ø"/>
            </a:pPr>
            <a:r>
              <a:rPr lang="en-US" sz="2400">
                <a:latin typeface="Times New Roman" panose="02020603050405020304" pitchFamily="18" charset="0"/>
                <a:cs typeface="Times New Roman" panose="02020603050405020304" pitchFamily="18" charset="0"/>
              </a:rPr>
              <a:t>by </a:t>
            </a:r>
            <a:r>
              <a:rPr lang="en-US" sz="2400" i="1">
                <a:latin typeface="Times New Roman" panose="02020603050405020304" pitchFamily="18" charset="0"/>
                <a:cs typeface="Times New Roman" panose="02020603050405020304" pitchFamily="18" charset="0"/>
              </a:rPr>
              <a:t>actively including the client and significant others as partners in the care</a:t>
            </a:r>
            <a:r>
              <a:rPr lang="en-US" sz="240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sz="2400">
                <a:latin typeface="Times New Roman" panose="02020603050405020304" pitchFamily="18" charset="0"/>
                <a:cs typeface="Times New Roman" panose="02020603050405020304" pitchFamily="18" charset="0"/>
              </a:rPr>
              <a:t>identifying the client’s goals, wishes and preferences and making these the basis of the plan of care; </a:t>
            </a:r>
          </a:p>
          <a:p>
            <a:pPr>
              <a:buFont typeface="Wingdings" panose="05000000000000000000" pitchFamily="2" charset="2"/>
              <a:buChar char="Ø"/>
            </a:pPr>
            <a:r>
              <a:rPr lang="en-US" sz="2400">
                <a:latin typeface="Times New Roman" panose="02020603050405020304" pitchFamily="18" charset="0"/>
                <a:cs typeface="Times New Roman" panose="02020603050405020304" pitchFamily="18" charset="0"/>
              </a:rPr>
              <a:t>recognizing that the client’s well-being is affected by the nurse’s ability to establish and maintain a therapeutic relationship; </a:t>
            </a:r>
          </a:p>
          <a:p>
            <a:pPr>
              <a:buFont typeface="Wingdings" panose="05000000000000000000" pitchFamily="2" charset="2"/>
              <a:buChar char="Ø"/>
            </a:pPr>
            <a:r>
              <a:rPr lang="en-US" sz="2400">
                <a:latin typeface="Times New Roman" panose="02020603050405020304" pitchFamily="18" charset="0"/>
                <a:cs typeface="Times New Roman" panose="02020603050405020304" pitchFamily="18" charset="0"/>
              </a:rPr>
              <a:t>acknowledging that biases and feelings can affect the nurse-client relationship; and requesting to transfer care when the relationship is not evolving therapeutically.</a:t>
            </a:r>
          </a:p>
        </p:txBody>
      </p:sp>
    </p:spTree>
    <p:extLst>
      <p:ext uri="{BB962C8B-B14F-4D97-AF65-F5344CB8AC3E}">
        <p14:creationId xmlns:p14="http://schemas.microsoft.com/office/powerpoint/2010/main" val="589159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1788" y="287339"/>
            <a:ext cx="9066212" cy="1309687"/>
          </a:xfrm>
        </p:spPr>
        <p:txBody>
          <a:bodyPr>
            <a:normAutofit fontScale="90000"/>
          </a:bodyPr>
          <a:lstStyle/>
          <a:p>
            <a:pPr>
              <a:defRPr/>
            </a:pPr>
            <a:r>
              <a:rPr lang="en-GB" b="1" dirty="0" smtClean="0"/>
              <a:t/>
            </a:r>
            <a:br>
              <a:rPr lang="en-GB" b="1" dirty="0" smtClean="0"/>
            </a:br>
            <a:r>
              <a:rPr lang="en-GB" b="1" dirty="0" smtClean="0"/>
              <a:t/>
            </a:r>
            <a:br>
              <a:rPr lang="en-GB" b="1" dirty="0" smtClean="0"/>
            </a:br>
            <a:r>
              <a:rPr lang="en-US" dirty="0" smtClean="0"/>
              <a:t/>
            </a:r>
            <a:br>
              <a:rPr lang="en-US" dirty="0" smtClean="0"/>
            </a:br>
            <a:r>
              <a:rPr lang="en-US" dirty="0" smtClean="0"/>
              <a:t>Clients Rights in Counseling </a:t>
            </a:r>
            <a:endParaRPr lang="en-US" dirty="0"/>
          </a:p>
        </p:txBody>
      </p:sp>
      <p:sp>
        <p:nvSpPr>
          <p:cNvPr id="145411" name="Content Placeholder 2"/>
          <p:cNvSpPr>
            <a:spLocks noGrp="1"/>
          </p:cNvSpPr>
          <p:nvPr>
            <p:ph idx="1"/>
          </p:nvPr>
        </p:nvSpPr>
        <p:spPr>
          <a:xfrm>
            <a:off x="1881188" y="1327151"/>
            <a:ext cx="8507412" cy="5280025"/>
          </a:xfrm>
        </p:spPr>
        <p:txBody>
          <a:bodyPr/>
          <a:lstStyle/>
          <a:p>
            <a:endParaRPr lang="en-US" b="1"/>
          </a:p>
          <a:p>
            <a:r>
              <a:rPr lang="en-US" b="1"/>
              <a:t>Information:</a:t>
            </a:r>
            <a:r>
              <a:rPr lang="en-US"/>
              <a:t> As a service provider, you should ensure that clients receive adequate information regarding all the services provided within your facility. Ensure you provide your clients with adequate and accurate information on the method of their choice.</a:t>
            </a:r>
          </a:p>
          <a:p>
            <a:r>
              <a:rPr lang="en-US" b="1"/>
              <a:t>Access to Services:</a:t>
            </a:r>
            <a:r>
              <a:rPr lang="en-US"/>
              <a:t> All clients, including adolescents and people with disabilities have the right to services at all levels of care.</a:t>
            </a:r>
          </a:p>
          <a:p>
            <a:endParaRPr lang="en-US" smtClean="0"/>
          </a:p>
          <a:p>
            <a:endParaRPr lang="en-US" smtClean="0"/>
          </a:p>
        </p:txBody>
      </p:sp>
    </p:spTree>
    <p:extLst>
      <p:ext uri="{BB962C8B-B14F-4D97-AF65-F5344CB8AC3E}">
        <p14:creationId xmlns:p14="http://schemas.microsoft.com/office/powerpoint/2010/main" val="1230591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le 1"/>
          <p:cNvSpPr>
            <a:spLocks noGrp="1"/>
          </p:cNvSpPr>
          <p:nvPr>
            <p:ph type="title"/>
          </p:nvPr>
        </p:nvSpPr>
        <p:spPr/>
        <p:txBody>
          <a:bodyPr/>
          <a:lstStyle/>
          <a:p>
            <a:r>
              <a:rPr lang="en-US" smtClean="0"/>
              <a:t>Cont.….</a:t>
            </a:r>
          </a:p>
        </p:txBody>
      </p:sp>
      <p:sp>
        <p:nvSpPr>
          <p:cNvPr id="146435" name="Content Placeholder 2"/>
          <p:cNvSpPr>
            <a:spLocks noGrp="1"/>
          </p:cNvSpPr>
          <p:nvPr>
            <p:ph idx="1"/>
          </p:nvPr>
        </p:nvSpPr>
        <p:spPr/>
        <p:txBody>
          <a:bodyPr/>
          <a:lstStyle/>
          <a:p>
            <a:r>
              <a:rPr lang="en-US" b="1">
                <a:latin typeface="Times New Roman" panose="02020603050405020304" pitchFamily="18" charset="0"/>
                <a:cs typeface="Times New Roman" panose="02020603050405020304" pitchFamily="18" charset="0"/>
              </a:rPr>
              <a:t>Informed Choice: </a:t>
            </a:r>
            <a:r>
              <a:rPr lang="en-US">
                <a:latin typeface="Times New Roman" panose="02020603050405020304" pitchFamily="18" charset="0"/>
                <a:cs typeface="Times New Roman" panose="02020603050405020304" pitchFamily="18" charset="0"/>
              </a:rPr>
              <a:t>Clients should be counseled on the range of services.</a:t>
            </a:r>
          </a:p>
          <a:p>
            <a:r>
              <a:rPr lang="en-US" b="1">
                <a:latin typeface="Times New Roman" panose="02020603050405020304" pitchFamily="18" charset="0"/>
                <a:cs typeface="Times New Roman" panose="02020603050405020304" pitchFamily="18" charset="0"/>
              </a:rPr>
              <a:t>Privacy and Confidentiality:</a:t>
            </a:r>
            <a:r>
              <a:rPr lang="en-US">
                <a:latin typeface="Times New Roman" panose="02020603050405020304" pitchFamily="18" charset="0"/>
                <a:cs typeface="Times New Roman" panose="02020603050405020304" pitchFamily="18" charset="0"/>
              </a:rPr>
              <a:t> Care should be individualized and discrete. </a:t>
            </a:r>
          </a:p>
          <a:p>
            <a:pPr>
              <a:buFont typeface="Arial" panose="020B0604020202020204" pitchFamily="34" charset="0"/>
              <a:buChar char="•"/>
            </a:pPr>
            <a:r>
              <a:rPr lang="en-US">
                <a:latin typeface="Times New Roman" panose="02020603050405020304" pitchFamily="18" charset="0"/>
                <a:cs typeface="Times New Roman" panose="02020603050405020304" pitchFamily="18" charset="0"/>
              </a:rPr>
              <a:t>You should protect your clients from both auditory and visual exposure. </a:t>
            </a:r>
          </a:p>
          <a:p>
            <a:pPr>
              <a:buFont typeface="Arial" panose="020B0604020202020204" pitchFamily="34" charset="0"/>
              <a:buChar char="•"/>
            </a:pPr>
            <a:r>
              <a:rPr lang="en-US">
                <a:latin typeface="Times New Roman" panose="02020603050405020304" pitchFamily="18" charset="0"/>
                <a:cs typeface="Times New Roman" panose="02020603050405020304" pitchFamily="18" charset="0"/>
              </a:rPr>
              <a:t>Client information should be protected from access by anyone who is not directly involved in his or her care.</a:t>
            </a:r>
          </a:p>
          <a:p>
            <a:endParaRPr lang="en-US" smtClean="0"/>
          </a:p>
        </p:txBody>
      </p:sp>
    </p:spTree>
    <p:extLst>
      <p:ext uri="{BB962C8B-B14F-4D97-AF65-F5344CB8AC3E}">
        <p14:creationId xmlns:p14="http://schemas.microsoft.com/office/powerpoint/2010/main" val="195319695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lstStyle/>
          <a:p>
            <a:r>
              <a:rPr lang="en-US" smtClean="0"/>
              <a:t>Cont..</a:t>
            </a:r>
          </a:p>
        </p:txBody>
      </p:sp>
      <p:sp>
        <p:nvSpPr>
          <p:cNvPr id="3" name="Content Placeholder 2"/>
          <p:cNvSpPr>
            <a:spLocks noGrp="1"/>
          </p:cNvSpPr>
          <p:nvPr>
            <p:ph idx="1"/>
          </p:nvPr>
        </p:nvSpPr>
        <p:spPr/>
        <p:txBody>
          <a:bodyPr>
            <a:normAutofit/>
          </a:bodyPr>
          <a:lstStyle/>
          <a:p>
            <a:pPr>
              <a:defRPr/>
            </a:pPr>
            <a:r>
              <a:rPr lang="en-US" b="1" dirty="0" smtClean="0"/>
              <a:t>Dignity, Comfort, Expression of Opinion: </a:t>
            </a:r>
            <a:r>
              <a:rPr lang="en-US" dirty="0" smtClean="0"/>
              <a:t>Clients should be treated with dignity and friendliness. Precautions should be taken to ensure minimal discomfort. Clients’ opinions should be sought and their wishes and perspectives respected.</a:t>
            </a:r>
          </a:p>
          <a:p>
            <a:pPr>
              <a:defRPr/>
            </a:pPr>
            <a:r>
              <a:rPr lang="en-US" b="1" dirty="0" smtClean="0"/>
              <a:t>Continuity of Care:</a:t>
            </a:r>
            <a:r>
              <a:rPr lang="en-US" dirty="0" smtClean="0"/>
              <a:t> The clients’ records and follow-ups should be accurately and completely documented to ensure appropriate client management and clinical safety.</a:t>
            </a:r>
          </a:p>
          <a:p>
            <a:pPr>
              <a:defRPr/>
            </a:pPr>
            <a:endParaRPr lang="en-US" dirty="0"/>
          </a:p>
        </p:txBody>
      </p:sp>
    </p:spTree>
    <p:extLst>
      <p:ext uri="{BB962C8B-B14F-4D97-AF65-F5344CB8AC3E}">
        <p14:creationId xmlns:p14="http://schemas.microsoft.com/office/powerpoint/2010/main" val="2996547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Cont.…</a:t>
            </a:r>
          </a:p>
        </p:txBody>
      </p:sp>
      <p:sp>
        <p:nvSpPr>
          <p:cNvPr id="28675" name="Content Placeholder 2"/>
          <p:cNvSpPr>
            <a:spLocks noGrp="1"/>
          </p:cNvSpPr>
          <p:nvPr>
            <p:ph idx="1"/>
          </p:nvPr>
        </p:nvSpPr>
        <p:spPr/>
        <p:txBody>
          <a:bodyPr/>
          <a:lstStyle/>
          <a:p>
            <a:r>
              <a:rPr lang="en-US" smtClean="0"/>
              <a:t>Clinical reasoning requires the integration of critical thinking in the identification of the most appropriate interventions that will improve the client’s condition</a:t>
            </a:r>
          </a:p>
        </p:txBody>
      </p:sp>
    </p:spTree>
    <p:extLst>
      <p:ext uri="{BB962C8B-B14F-4D97-AF65-F5344CB8AC3E}">
        <p14:creationId xmlns:p14="http://schemas.microsoft.com/office/powerpoint/2010/main" val="363753754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1"/>
          <p:cNvSpPr>
            <a:spLocks noGrp="1"/>
          </p:cNvSpPr>
          <p:nvPr>
            <p:ph type="title"/>
          </p:nvPr>
        </p:nvSpPr>
        <p:spPr/>
        <p:txBody>
          <a:bodyPr/>
          <a:lstStyle/>
          <a:p>
            <a:r>
              <a:rPr lang="en-US" smtClean="0"/>
              <a:t>Assignment </a:t>
            </a:r>
          </a:p>
        </p:txBody>
      </p:sp>
      <p:sp>
        <p:nvSpPr>
          <p:cNvPr id="148483" name="Content Placeholder 2"/>
          <p:cNvSpPr>
            <a:spLocks noGrp="1"/>
          </p:cNvSpPr>
          <p:nvPr>
            <p:ph idx="1"/>
          </p:nvPr>
        </p:nvSpPr>
        <p:spPr/>
        <p:txBody>
          <a:bodyPr/>
          <a:lstStyle/>
          <a:p>
            <a:r>
              <a:rPr lang="en-US" smtClean="0"/>
              <a:t>Discuss the barriers to effective counseling</a:t>
            </a:r>
          </a:p>
          <a:p>
            <a:r>
              <a:rPr lang="en-US" smtClean="0"/>
              <a:t>Explain the qualities of a counselor</a:t>
            </a:r>
          </a:p>
        </p:txBody>
      </p:sp>
    </p:spTree>
    <p:extLst>
      <p:ext uri="{BB962C8B-B14F-4D97-AF65-F5344CB8AC3E}">
        <p14:creationId xmlns:p14="http://schemas.microsoft.com/office/powerpoint/2010/main" val="3553562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Purpose of critical thinking </a:t>
            </a:r>
          </a:p>
        </p:txBody>
      </p:sp>
      <p:sp>
        <p:nvSpPr>
          <p:cNvPr id="3" name="Content Placeholder 2"/>
          <p:cNvSpPr>
            <a:spLocks noGrp="1"/>
          </p:cNvSpPr>
          <p:nvPr>
            <p:ph idx="1"/>
          </p:nvPr>
        </p:nvSpPr>
        <p:spPr/>
        <p:txBody>
          <a:bodyPr/>
          <a:lstStyle/>
          <a:p>
            <a:pPr marL="0" indent="0">
              <a:buNone/>
              <a:defRPr/>
            </a:pPr>
            <a:r>
              <a:rPr lang="en-US" dirty="0" smtClean="0"/>
              <a:t>1.  </a:t>
            </a:r>
            <a:r>
              <a:rPr lang="en-US" b="1" dirty="0"/>
              <a:t>R</a:t>
            </a:r>
            <a:r>
              <a:rPr lang="en-US" b="1" dirty="0" smtClean="0"/>
              <a:t>eflect knowledge from other subjects and fields.</a:t>
            </a:r>
            <a:r>
              <a:rPr lang="en-US" dirty="0" smtClean="0"/>
              <a:t> </a:t>
            </a:r>
          </a:p>
          <a:p>
            <a:pPr>
              <a:defRPr/>
            </a:pPr>
            <a:r>
              <a:rPr lang="en-US" dirty="0" err="1" smtClean="0"/>
              <a:t>E.g</a:t>
            </a:r>
            <a:r>
              <a:rPr lang="en-US" dirty="0" smtClean="0"/>
              <a:t>, when providing care to a client at the end of life, it is important to have knowledge of culture and religion to enhance the delivery of culturally sensitive care and enhance the client’s spiritual well-being to promote a good death.</a:t>
            </a:r>
            <a:endParaRPr lang="en-US" dirty="0"/>
          </a:p>
        </p:txBody>
      </p:sp>
    </p:spTree>
    <p:extLst>
      <p:ext uri="{BB962C8B-B14F-4D97-AF65-F5344CB8AC3E}">
        <p14:creationId xmlns:p14="http://schemas.microsoft.com/office/powerpoint/2010/main" val="1983962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Purpose </a:t>
            </a:r>
          </a:p>
        </p:txBody>
      </p:sp>
      <p:sp>
        <p:nvSpPr>
          <p:cNvPr id="3" name="Content Placeholder 2"/>
          <p:cNvSpPr>
            <a:spLocks noGrp="1"/>
          </p:cNvSpPr>
          <p:nvPr>
            <p:ph idx="1"/>
          </p:nvPr>
        </p:nvSpPr>
        <p:spPr>
          <a:xfrm>
            <a:off x="2436814" y="1905000"/>
            <a:ext cx="8110537" cy="4648200"/>
          </a:xfrm>
        </p:spPr>
        <p:txBody>
          <a:bodyPr/>
          <a:lstStyle/>
          <a:p>
            <a:pPr marL="0" indent="0" algn="just">
              <a:buNone/>
              <a:defRPr/>
            </a:pPr>
            <a:r>
              <a:rPr lang="en-US" b="1" dirty="0" smtClean="0"/>
              <a:t>2. Help  deal with change in stressful environments</a:t>
            </a:r>
            <a:r>
              <a:rPr lang="en-US" dirty="0" smtClean="0"/>
              <a:t>. </a:t>
            </a:r>
          </a:p>
          <a:p>
            <a:pPr marL="0" indent="0" algn="just">
              <a:buNone/>
              <a:defRPr/>
            </a:pPr>
            <a:r>
              <a:rPr lang="en-US" dirty="0" smtClean="0"/>
              <a:t>A client’s condition may rapidly change and routine protocol may not be adequate to cover every unexpected situation. </a:t>
            </a:r>
          </a:p>
          <a:p>
            <a:pPr algn="just">
              <a:defRPr/>
            </a:pPr>
            <a:r>
              <a:rPr lang="en-US" dirty="0" smtClean="0"/>
              <a:t>Critical thinking enables the nurse to recognize important cues, respond quickly, and adapt interventions to meet specific client needs at the right time</a:t>
            </a:r>
            <a:endParaRPr lang="en-US" dirty="0"/>
          </a:p>
        </p:txBody>
      </p:sp>
    </p:spTree>
    <p:extLst>
      <p:ext uri="{BB962C8B-B14F-4D97-AF65-F5344CB8AC3E}">
        <p14:creationId xmlns:p14="http://schemas.microsoft.com/office/powerpoint/2010/main" val="729556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Purpose….</a:t>
            </a:r>
          </a:p>
        </p:txBody>
      </p:sp>
      <p:sp>
        <p:nvSpPr>
          <p:cNvPr id="3" name="Content Placeholder 2"/>
          <p:cNvSpPr>
            <a:spLocks noGrp="1"/>
          </p:cNvSpPr>
          <p:nvPr>
            <p:ph idx="1"/>
          </p:nvPr>
        </p:nvSpPr>
        <p:spPr/>
        <p:txBody>
          <a:bodyPr/>
          <a:lstStyle/>
          <a:p>
            <a:pPr marL="0" indent="0">
              <a:buNone/>
              <a:defRPr/>
            </a:pPr>
            <a:r>
              <a:rPr lang="en-US" b="1" dirty="0"/>
              <a:t>3. To make important decisions. </a:t>
            </a:r>
          </a:p>
          <a:p>
            <a:pPr>
              <a:defRPr/>
            </a:pPr>
            <a:r>
              <a:rPr lang="en-US" dirty="0"/>
              <a:t>Every day, and every moment during the day, nurses use critical thinking skills and clinical reasoning to make judgments about a client’s care. </a:t>
            </a:r>
          </a:p>
          <a:p>
            <a:pPr>
              <a:defRPr/>
            </a:pPr>
            <a:r>
              <a:rPr lang="en-US" dirty="0" err="1"/>
              <a:t>E.g</a:t>
            </a:r>
            <a:r>
              <a:rPr lang="en-US" dirty="0"/>
              <a:t> a client who is experiencing an acute asthma attack and gasping  will also experience anxiety-The nurse must administer a medication to improve breathing before addressing the client’s anxiety.</a:t>
            </a:r>
          </a:p>
        </p:txBody>
      </p:sp>
    </p:spTree>
    <p:extLst>
      <p:ext uri="{BB962C8B-B14F-4D97-AF65-F5344CB8AC3E}">
        <p14:creationId xmlns:p14="http://schemas.microsoft.com/office/powerpoint/2010/main" val="3075343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Creative thinking </a:t>
            </a:r>
          </a:p>
        </p:txBody>
      </p:sp>
      <p:sp>
        <p:nvSpPr>
          <p:cNvPr id="32771" name="Content Placeholder 2"/>
          <p:cNvSpPr>
            <a:spLocks noGrp="1"/>
          </p:cNvSpPr>
          <p:nvPr>
            <p:ph idx="1"/>
          </p:nvPr>
        </p:nvSpPr>
        <p:spPr/>
        <p:txBody>
          <a:bodyPr/>
          <a:lstStyle/>
          <a:p>
            <a:r>
              <a:rPr lang="en-US" smtClean="0"/>
              <a:t>Creativity is thinking that results in the development of new ideas and products. Creativity in problem solving and decision making is the ability to develop and implement new and better solutions for health care outcomes. </a:t>
            </a:r>
          </a:p>
        </p:txBody>
      </p:sp>
    </p:spTree>
    <p:extLst>
      <p:ext uri="{BB962C8B-B14F-4D97-AF65-F5344CB8AC3E}">
        <p14:creationId xmlns:p14="http://schemas.microsoft.com/office/powerpoint/2010/main" val="1888189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Cont.….</a:t>
            </a:r>
          </a:p>
        </p:txBody>
      </p:sp>
      <p:sp>
        <p:nvSpPr>
          <p:cNvPr id="33795" name="Content Placeholder 2"/>
          <p:cNvSpPr>
            <a:spLocks noGrp="1"/>
          </p:cNvSpPr>
          <p:nvPr>
            <p:ph idx="1"/>
          </p:nvPr>
        </p:nvSpPr>
        <p:spPr/>
        <p:txBody>
          <a:bodyPr/>
          <a:lstStyle/>
          <a:p>
            <a:r>
              <a:rPr lang="en-US" smtClean="0"/>
              <a:t>Creativity is required when the nurse encounters a new situation or a client situation in which traditional interventions are not effective. </a:t>
            </a:r>
          </a:p>
          <a:p>
            <a:r>
              <a:rPr lang="en-US" smtClean="0"/>
              <a:t>Creative thinkers must assess a problem and be knowledgeable about the underlying facts and principles that apply.</a:t>
            </a:r>
          </a:p>
        </p:txBody>
      </p:sp>
    </p:spTree>
    <p:extLst>
      <p:ext uri="{BB962C8B-B14F-4D97-AF65-F5344CB8AC3E}">
        <p14:creationId xmlns:p14="http://schemas.microsoft.com/office/powerpoint/2010/main" val="924835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Cont…</a:t>
            </a:r>
          </a:p>
        </p:txBody>
      </p:sp>
      <p:sp>
        <p:nvSpPr>
          <p:cNvPr id="3" name="Content Placeholder 2"/>
          <p:cNvSpPr>
            <a:spLocks noGrp="1"/>
          </p:cNvSpPr>
          <p:nvPr>
            <p:ph idx="1"/>
          </p:nvPr>
        </p:nvSpPr>
        <p:spPr/>
        <p:txBody>
          <a:bodyPr/>
          <a:lstStyle/>
          <a:p>
            <a:pPr marL="0" indent="0">
              <a:buNone/>
              <a:defRPr/>
            </a:pPr>
            <a:r>
              <a:rPr lang="en-US" b="1" dirty="0" smtClean="0"/>
              <a:t>The use of creativity provides the nurse with the ability to:</a:t>
            </a:r>
          </a:p>
          <a:p>
            <a:pPr algn="just">
              <a:defRPr/>
            </a:pPr>
            <a:r>
              <a:rPr lang="en-US" sz="2400" dirty="0"/>
              <a:t>Generate many ideas rapidly. </a:t>
            </a:r>
          </a:p>
          <a:p>
            <a:pPr algn="just">
              <a:defRPr/>
            </a:pPr>
            <a:r>
              <a:rPr lang="en-US" sz="2400" dirty="0"/>
              <a:t> Be generally flexible and natural; that is, able to change viewpoints or directions in thinking rapidly and easily. </a:t>
            </a:r>
          </a:p>
          <a:p>
            <a:pPr algn="just">
              <a:defRPr/>
            </a:pPr>
            <a:r>
              <a:rPr lang="en-US" sz="2400" dirty="0"/>
              <a:t> Create original solutions to problems. </a:t>
            </a:r>
          </a:p>
          <a:p>
            <a:pPr algn="just">
              <a:defRPr/>
            </a:pPr>
            <a:r>
              <a:rPr lang="en-US" sz="2400" dirty="0"/>
              <a:t>Be independent and self confident, even when under pressure. </a:t>
            </a:r>
          </a:p>
          <a:p>
            <a:pPr algn="just">
              <a:defRPr/>
            </a:pPr>
            <a:r>
              <a:rPr lang="en-US" sz="2400" dirty="0"/>
              <a:t> Demonstrate individuality.</a:t>
            </a:r>
          </a:p>
        </p:txBody>
      </p:sp>
    </p:spTree>
    <p:extLst>
      <p:ext uri="{BB962C8B-B14F-4D97-AF65-F5344CB8AC3E}">
        <p14:creationId xmlns:p14="http://schemas.microsoft.com/office/powerpoint/2010/main" val="221418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Critical Thinking Ability </a:t>
            </a:r>
          </a:p>
        </p:txBody>
      </p:sp>
      <p:pic>
        <p:nvPicPr>
          <p:cNvPr id="35843"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0" y="1752600"/>
            <a:ext cx="6757988" cy="4800600"/>
          </a:xfrm>
        </p:spPr>
      </p:pic>
    </p:spTree>
    <p:extLst>
      <p:ext uri="{BB962C8B-B14F-4D97-AF65-F5344CB8AC3E}">
        <p14:creationId xmlns:p14="http://schemas.microsoft.com/office/powerpoint/2010/main" val="2309409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subTitle" idx="1"/>
          </p:nvPr>
        </p:nvSpPr>
        <p:spPr>
          <a:xfrm>
            <a:off x="2971800" y="2514600"/>
            <a:ext cx="7010400" cy="3581400"/>
          </a:xfrm>
        </p:spPr>
        <p:txBody>
          <a:bodyPr/>
          <a:lstStyle/>
          <a:p>
            <a:pPr eaLnBrk="1" hangingPunct="1"/>
            <a:r>
              <a:rPr lang="en-US" altLang="en-US" sz="4400"/>
              <a:t>KRCHN</a:t>
            </a:r>
          </a:p>
          <a:p>
            <a:pPr eaLnBrk="1" hangingPunct="1"/>
            <a:r>
              <a:rPr lang="en-US" altLang="en-US" sz="4400"/>
              <a:t>Year 1 Sem 1</a:t>
            </a:r>
          </a:p>
        </p:txBody>
      </p:sp>
      <p:sp>
        <p:nvSpPr>
          <p:cNvPr id="15363" name="Rectangle 3"/>
          <p:cNvSpPr>
            <a:spLocks noChangeArrowheads="1"/>
          </p:cNvSpPr>
          <p:nvPr/>
        </p:nvSpPr>
        <p:spPr bwMode="auto">
          <a:xfrm>
            <a:off x="2198688" y="3810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Helvetica" panose="020B0604020202020204" pitchFamily="34" charset="0"/>
              </a:defRPr>
            </a:lvl2pPr>
            <a:lvl3pPr marL="1143000" indent="-228600">
              <a:spcBef>
                <a:spcPct val="20000"/>
              </a:spcBef>
              <a:buClr>
                <a:schemeClr val="tx2"/>
              </a:buClr>
              <a:buChar char="•"/>
              <a:defRPr sz="2400">
                <a:solidFill>
                  <a:schemeClr val="tx1"/>
                </a:solidFill>
                <a:latin typeface="Helvetica" panose="020B0604020202020204" pitchFamily="34" charset="0"/>
              </a:defRPr>
            </a:lvl3pPr>
            <a:lvl4pPr marL="1600200" indent="-228600">
              <a:spcBef>
                <a:spcPct val="20000"/>
              </a:spcBef>
              <a:buClr>
                <a:schemeClr val="hlink"/>
              </a:buClr>
              <a:buChar char="•"/>
              <a:defRPr sz="2000">
                <a:solidFill>
                  <a:schemeClr val="tx1"/>
                </a:solidFill>
                <a:latin typeface="Helvetica" panose="020B0604020202020204" pitchFamily="34" charset="0"/>
              </a:defRPr>
            </a:lvl4pPr>
            <a:lvl5pPr marL="2057400" indent="-228600">
              <a:spcBef>
                <a:spcPct val="20000"/>
              </a:spcBef>
              <a:buClr>
                <a:schemeClr val="tx1"/>
              </a:buClr>
              <a:buSzPct val="85000"/>
              <a:buChar char="•"/>
              <a:defRPr sz="20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9pPr>
          </a:lstStyle>
          <a:p>
            <a:pPr>
              <a:spcBef>
                <a:spcPct val="0"/>
              </a:spcBef>
              <a:buClrTx/>
              <a:buSzTx/>
              <a:buFontTx/>
              <a:buNone/>
            </a:pPr>
            <a:endParaRPr lang="en-US" altLang="en-US" sz="2400">
              <a:latin typeface="Times" panose="02020603050405020304" pitchFamily="18" charset="0"/>
            </a:endParaRPr>
          </a:p>
        </p:txBody>
      </p:sp>
      <p:sp>
        <p:nvSpPr>
          <p:cNvPr id="15364" name="Rectangle 4"/>
          <p:cNvSpPr>
            <a:spLocks noChangeArrowheads="1"/>
          </p:cNvSpPr>
          <p:nvPr/>
        </p:nvSpPr>
        <p:spPr bwMode="auto">
          <a:xfrm>
            <a:off x="2540000" y="3651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Helvetica" panose="020B0604020202020204" pitchFamily="34" charset="0"/>
              </a:defRPr>
            </a:lvl2pPr>
            <a:lvl3pPr marL="1143000" indent="-228600">
              <a:spcBef>
                <a:spcPct val="20000"/>
              </a:spcBef>
              <a:buClr>
                <a:schemeClr val="tx2"/>
              </a:buClr>
              <a:buChar char="•"/>
              <a:defRPr sz="2400">
                <a:solidFill>
                  <a:schemeClr val="tx1"/>
                </a:solidFill>
                <a:latin typeface="Helvetica" panose="020B0604020202020204" pitchFamily="34" charset="0"/>
              </a:defRPr>
            </a:lvl3pPr>
            <a:lvl4pPr marL="1600200" indent="-228600">
              <a:spcBef>
                <a:spcPct val="20000"/>
              </a:spcBef>
              <a:buClr>
                <a:schemeClr val="hlink"/>
              </a:buClr>
              <a:buChar char="•"/>
              <a:defRPr sz="2000">
                <a:solidFill>
                  <a:schemeClr val="tx1"/>
                </a:solidFill>
                <a:latin typeface="Helvetica" panose="020B0604020202020204" pitchFamily="34" charset="0"/>
              </a:defRPr>
            </a:lvl4pPr>
            <a:lvl5pPr marL="2057400" indent="-228600">
              <a:spcBef>
                <a:spcPct val="20000"/>
              </a:spcBef>
              <a:buClr>
                <a:schemeClr val="tx1"/>
              </a:buClr>
              <a:buSzPct val="85000"/>
              <a:buChar char="•"/>
              <a:defRPr sz="20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9pPr>
          </a:lstStyle>
          <a:p>
            <a:pPr>
              <a:spcBef>
                <a:spcPct val="0"/>
              </a:spcBef>
              <a:buClrTx/>
              <a:buSzTx/>
              <a:buFontTx/>
              <a:buNone/>
            </a:pPr>
            <a:endParaRPr lang="en-US" altLang="en-US" sz="2400">
              <a:latin typeface="Times" panose="02020603050405020304" pitchFamily="18" charset="0"/>
            </a:endParaRPr>
          </a:p>
        </p:txBody>
      </p:sp>
      <p:sp>
        <p:nvSpPr>
          <p:cNvPr id="15365" name="Rectangle 5"/>
          <p:cNvSpPr>
            <a:spLocks noChangeArrowheads="1"/>
          </p:cNvSpPr>
          <p:nvPr/>
        </p:nvSpPr>
        <p:spPr bwMode="auto">
          <a:xfrm>
            <a:off x="2286000" y="1143000"/>
            <a:ext cx="7678738"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75000"/>
              <a:buFont typeface="Wingdings" panose="05000000000000000000" pitchFamily="2" charset="2"/>
              <a:buChar char="n"/>
              <a:defRPr sz="32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Helvetica" panose="020B0604020202020204" pitchFamily="34" charset="0"/>
              </a:defRPr>
            </a:lvl2pPr>
            <a:lvl3pPr marL="1143000" indent="-228600">
              <a:spcBef>
                <a:spcPct val="20000"/>
              </a:spcBef>
              <a:buClr>
                <a:schemeClr val="tx2"/>
              </a:buClr>
              <a:buChar char="•"/>
              <a:defRPr sz="2400">
                <a:solidFill>
                  <a:schemeClr val="tx1"/>
                </a:solidFill>
                <a:latin typeface="Helvetica" panose="020B0604020202020204" pitchFamily="34" charset="0"/>
              </a:defRPr>
            </a:lvl3pPr>
            <a:lvl4pPr marL="1600200" indent="-228600">
              <a:spcBef>
                <a:spcPct val="20000"/>
              </a:spcBef>
              <a:buClr>
                <a:schemeClr val="hlink"/>
              </a:buClr>
              <a:buChar char="•"/>
              <a:defRPr sz="2000">
                <a:solidFill>
                  <a:schemeClr val="tx1"/>
                </a:solidFill>
                <a:latin typeface="Helvetica" panose="020B0604020202020204" pitchFamily="34" charset="0"/>
              </a:defRPr>
            </a:lvl4pPr>
            <a:lvl5pPr marL="2057400" indent="-228600">
              <a:spcBef>
                <a:spcPct val="20000"/>
              </a:spcBef>
              <a:buClr>
                <a:schemeClr val="tx1"/>
              </a:buClr>
              <a:buSzPct val="85000"/>
              <a:buChar char="•"/>
              <a:defRPr sz="20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9pPr>
          </a:lstStyle>
          <a:p>
            <a:pPr eaLnBrk="1" hangingPunct="1">
              <a:spcBef>
                <a:spcPct val="0"/>
              </a:spcBef>
              <a:buClrTx/>
              <a:buSzTx/>
              <a:buFontTx/>
              <a:buNone/>
            </a:pPr>
            <a:endParaRPr lang="en-US" altLang="en-US" sz="4400">
              <a:solidFill>
                <a:schemeClr val="tx2"/>
              </a:solidFill>
            </a:endParaRPr>
          </a:p>
          <a:p>
            <a:pPr eaLnBrk="1" hangingPunct="1">
              <a:spcBef>
                <a:spcPct val="0"/>
              </a:spcBef>
              <a:buClrTx/>
              <a:buSzTx/>
              <a:buFontTx/>
              <a:buNone/>
            </a:pPr>
            <a:endParaRPr lang="en-US" altLang="en-US" sz="4400">
              <a:solidFill>
                <a:schemeClr val="tx2"/>
              </a:solidFill>
            </a:endParaRPr>
          </a:p>
          <a:p>
            <a:pPr eaLnBrk="1" hangingPunct="1">
              <a:spcBef>
                <a:spcPct val="0"/>
              </a:spcBef>
              <a:buClrTx/>
              <a:buSzTx/>
              <a:buFontTx/>
              <a:buNone/>
            </a:pPr>
            <a:endParaRPr lang="en-US" altLang="en-US" sz="4400">
              <a:solidFill>
                <a:schemeClr val="tx2"/>
              </a:solidFill>
            </a:endParaRPr>
          </a:p>
          <a:p>
            <a:pPr eaLnBrk="1" hangingPunct="1">
              <a:spcBef>
                <a:spcPct val="0"/>
              </a:spcBef>
              <a:buClrTx/>
              <a:buSzTx/>
              <a:buFontTx/>
              <a:buNone/>
            </a:pPr>
            <a:endParaRPr lang="en-US" altLang="en-US" sz="4400">
              <a:solidFill>
                <a:schemeClr val="tx2"/>
              </a:solidFill>
            </a:endParaRPr>
          </a:p>
          <a:p>
            <a:pPr eaLnBrk="1" hangingPunct="1">
              <a:spcBef>
                <a:spcPct val="0"/>
              </a:spcBef>
              <a:buClrTx/>
              <a:buSzTx/>
              <a:buFontTx/>
              <a:buNone/>
            </a:pPr>
            <a:endParaRPr lang="en-US" altLang="en-US" sz="4400">
              <a:solidFill>
                <a:schemeClr val="tx2"/>
              </a:solidFill>
            </a:endParaRPr>
          </a:p>
          <a:p>
            <a:pPr eaLnBrk="1" hangingPunct="1">
              <a:spcBef>
                <a:spcPct val="0"/>
              </a:spcBef>
              <a:buClrTx/>
              <a:buSzTx/>
              <a:buFontTx/>
              <a:buNone/>
            </a:pPr>
            <a:endParaRPr lang="en-US" altLang="en-US" sz="4400">
              <a:solidFill>
                <a:schemeClr val="tx2"/>
              </a:solidFill>
            </a:endParaRPr>
          </a:p>
          <a:p>
            <a:pPr eaLnBrk="1" hangingPunct="1">
              <a:spcBef>
                <a:spcPct val="0"/>
              </a:spcBef>
              <a:buClrTx/>
              <a:buSzTx/>
              <a:buFontTx/>
              <a:buNone/>
            </a:pPr>
            <a:r>
              <a:rPr lang="en-US" altLang="en-US" sz="4400">
                <a:solidFill>
                  <a:schemeClr val="tx2"/>
                </a:solidFill>
              </a:rPr>
              <a:t>Applied Communication in Nursing</a:t>
            </a:r>
          </a:p>
        </p:txBody>
      </p:sp>
      <p:sp>
        <p:nvSpPr>
          <p:cNvPr id="15366" name="Text Box 6"/>
          <p:cNvSpPr txBox="1">
            <a:spLocks noChangeArrowheads="1"/>
          </p:cNvSpPr>
          <p:nvPr/>
        </p:nvSpPr>
        <p:spPr bwMode="auto">
          <a:xfrm>
            <a:off x="1625601" y="4551363"/>
            <a:ext cx="8964613" cy="830262"/>
          </a:xfrm>
          <a:prstGeom prst="rect">
            <a:avLst/>
          </a:prstGeom>
          <a:noFill/>
          <a:ln w="57150" algn="ctr">
            <a:solidFill>
              <a:schemeClr val="tx2"/>
            </a:solidFill>
            <a:prstDash val="lgDash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Helvetica" panose="020B0604020202020204" pitchFamily="34" charset="0"/>
              </a:defRPr>
            </a:lvl2pPr>
            <a:lvl3pPr marL="1143000" indent="-228600">
              <a:spcBef>
                <a:spcPct val="20000"/>
              </a:spcBef>
              <a:buClr>
                <a:schemeClr val="tx2"/>
              </a:buClr>
              <a:buChar char="•"/>
              <a:defRPr sz="2400">
                <a:solidFill>
                  <a:schemeClr val="tx1"/>
                </a:solidFill>
                <a:latin typeface="Helvetica" panose="020B0604020202020204" pitchFamily="34" charset="0"/>
              </a:defRPr>
            </a:lvl3pPr>
            <a:lvl4pPr marL="1600200" indent="-228600">
              <a:spcBef>
                <a:spcPct val="20000"/>
              </a:spcBef>
              <a:buClr>
                <a:schemeClr val="hlink"/>
              </a:buClr>
              <a:buChar char="•"/>
              <a:defRPr sz="2000">
                <a:solidFill>
                  <a:schemeClr val="tx1"/>
                </a:solidFill>
                <a:latin typeface="Helvetica" panose="020B0604020202020204" pitchFamily="34" charset="0"/>
              </a:defRPr>
            </a:lvl4pPr>
            <a:lvl5pPr marL="2057400" indent="-228600">
              <a:spcBef>
                <a:spcPct val="20000"/>
              </a:spcBef>
              <a:buClr>
                <a:schemeClr val="tx1"/>
              </a:buClr>
              <a:buSzPct val="85000"/>
              <a:buChar char="•"/>
              <a:defRPr sz="20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Helvetica" panose="020B0604020202020204" pitchFamily="34" charset="0"/>
              </a:defRPr>
            </a:lvl9pPr>
          </a:lstStyle>
          <a:p>
            <a:pPr algn="r">
              <a:spcBef>
                <a:spcPct val="0"/>
              </a:spcBef>
              <a:buClrTx/>
              <a:buSzTx/>
              <a:buFontTx/>
              <a:buNone/>
            </a:pPr>
            <a:endParaRPr lang="en-US" altLang="en-US" sz="2400">
              <a:latin typeface="Times" panose="02020603050405020304" pitchFamily="18" charset="0"/>
            </a:endParaRPr>
          </a:p>
          <a:p>
            <a:pPr algn="r">
              <a:spcBef>
                <a:spcPct val="0"/>
              </a:spcBef>
              <a:buClrTx/>
              <a:buSzTx/>
              <a:buFontTx/>
              <a:buNone/>
            </a:pPr>
            <a:r>
              <a:rPr lang="en-US" altLang="en-US" sz="2400" b="1">
                <a:solidFill>
                  <a:srgbClr val="FF0000"/>
                </a:solidFill>
                <a:latin typeface="Arial" panose="020B0604020202020204" pitchFamily="34" charset="0"/>
              </a:rPr>
              <a:t>Lydiah Cheyech </a:t>
            </a:r>
          </a:p>
        </p:txBody>
      </p:sp>
    </p:spTree>
    <p:extLst>
      <p:ext uri="{BB962C8B-B14F-4D97-AF65-F5344CB8AC3E}">
        <p14:creationId xmlns:p14="http://schemas.microsoft.com/office/powerpoint/2010/main" val="3298992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Developing  CT</a:t>
            </a:r>
          </a:p>
        </p:txBody>
      </p:sp>
      <p:sp>
        <p:nvSpPr>
          <p:cNvPr id="3" name="Content Placeholder 2"/>
          <p:cNvSpPr>
            <a:spLocks noGrp="1"/>
          </p:cNvSpPr>
          <p:nvPr>
            <p:ph idx="1"/>
          </p:nvPr>
        </p:nvSpPr>
        <p:spPr/>
        <p:txBody>
          <a:bodyPr/>
          <a:lstStyle/>
          <a:p>
            <a:pPr marL="0" indent="0">
              <a:buNone/>
              <a:defRPr/>
            </a:pPr>
            <a:r>
              <a:rPr lang="en-US" dirty="0" smtClean="0"/>
              <a:t>Develop a critical thinking character. </a:t>
            </a:r>
          </a:p>
          <a:p>
            <a:pPr>
              <a:defRPr/>
            </a:pPr>
            <a:r>
              <a:rPr lang="en-US" dirty="0" smtClean="0"/>
              <a:t>Hold yourself to high standards. </a:t>
            </a:r>
          </a:p>
          <a:p>
            <a:pPr>
              <a:defRPr/>
            </a:pPr>
            <a:r>
              <a:rPr lang="en-US" dirty="0" smtClean="0"/>
              <a:t>Make a commitment to developing critical thinking characteristics such as; honesty, fair-mindedness, creativity, patience, and confidence. </a:t>
            </a:r>
            <a:endParaRPr lang="en-US" dirty="0"/>
          </a:p>
        </p:txBody>
      </p:sp>
    </p:spTree>
    <p:extLst>
      <p:ext uri="{BB962C8B-B14F-4D97-AF65-F5344CB8AC3E}">
        <p14:creationId xmlns:p14="http://schemas.microsoft.com/office/powerpoint/2010/main" val="998434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endParaRPr lang="en-US" smtClean="0"/>
          </a:p>
        </p:txBody>
      </p:sp>
      <p:sp>
        <p:nvSpPr>
          <p:cNvPr id="37891" name="Content Placeholder 2"/>
          <p:cNvSpPr>
            <a:spLocks noGrp="1"/>
          </p:cNvSpPr>
          <p:nvPr>
            <p:ph idx="1"/>
          </p:nvPr>
        </p:nvSpPr>
        <p:spPr/>
        <p:txBody>
          <a:bodyPr/>
          <a:lstStyle/>
          <a:p>
            <a:r>
              <a:rPr lang="en-US">
                <a:latin typeface="Times New Roman" panose="02020603050405020304" pitchFamily="18" charset="0"/>
                <a:cs typeface="Times New Roman" panose="02020603050405020304" pitchFamily="18" charset="0"/>
              </a:rPr>
              <a:t>Self-aware: Clarifies biases, inclinations, strengths, and limitations; acknowledges when thinking may be influenced by emotions or self-interest. • Genuine/authentic: Shows true self; demonstrates behaviors that indicate stated values. • Effective communicator: Listens well (shows deep understanding of others’ thoughts, feelings, and circumstances); speaks and writes with clarity. •</a:t>
            </a:r>
          </a:p>
        </p:txBody>
      </p:sp>
    </p:spTree>
    <p:extLst>
      <p:ext uri="{BB962C8B-B14F-4D97-AF65-F5344CB8AC3E}">
        <p14:creationId xmlns:p14="http://schemas.microsoft.com/office/powerpoint/2010/main" val="3201614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endParaRPr lang="en-US" smtClean="0"/>
          </a:p>
        </p:txBody>
      </p:sp>
      <p:sp>
        <p:nvSpPr>
          <p:cNvPr id="38915"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Health: Promotes a healthy lifestyle; uses healthy behaviors to manage stress. • Careful and prudent: Knows own limits—seeks help as needed; suspends or revises judgment as indicated by new or incomplete data. • Confident and resilient: Expresses faith in ability to reason and learn; overcomes disappointments</a:t>
            </a:r>
          </a:p>
        </p:txBody>
      </p:sp>
    </p:spTree>
    <p:extLst>
      <p:ext uri="{BB962C8B-B14F-4D97-AF65-F5344CB8AC3E}">
        <p14:creationId xmlns:p14="http://schemas.microsoft.com/office/powerpoint/2010/main" val="2971154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endParaRPr lang="en-US" smtClean="0"/>
          </a:p>
        </p:txBody>
      </p:sp>
      <p:sp>
        <p:nvSpPr>
          <p:cNvPr id="39939" name="Content Placeholder 2"/>
          <p:cNvSpPr>
            <a:spLocks noGrp="1"/>
          </p:cNvSpPr>
          <p:nvPr>
            <p:ph idx="1"/>
          </p:nvPr>
        </p:nvSpPr>
        <p:spPr/>
        <p:txBody>
          <a:bodyPr/>
          <a:lstStyle/>
          <a:p>
            <a:pPr algn="just"/>
            <a:r>
              <a:rPr lang="en-US" smtClean="0"/>
              <a:t>2. </a:t>
            </a:r>
            <a:r>
              <a:rPr lang="en-US"/>
              <a:t>Take responsibility and seek out learning experiences to help you get the theoretical and experiential knowledge to think critically. </a:t>
            </a:r>
          </a:p>
          <a:p>
            <a:pPr algn="just"/>
            <a:r>
              <a:rPr lang="en-US"/>
              <a:t>Practice intellectual skills such as assessing systematically and comprehensively. Just as practicing physical skills improves your ability to perform physically, practicing thinking skills improves your ability to perform intellectually. </a:t>
            </a:r>
          </a:p>
        </p:txBody>
      </p:sp>
    </p:spTree>
    <p:extLst>
      <p:ext uri="{BB962C8B-B14F-4D97-AF65-F5344CB8AC3E}">
        <p14:creationId xmlns:p14="http://schemas.microsoft.com/office/powerpoint/2010/main" val="3306937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endParaRPr lang="en-US" smtClean="0"/>
          </a:p>
        </p:txBody>
      </p:sp>
      <p:sp>
        <p:nvSpPr>
          <p:cNvPr id="40963" name="Content Placeholder 2"/>
          <p:cNvSpPr>
            <a:spLocks noGrp="1"/>
          </p:cNvSpPr>
          <p:nvPr>
            <p:ph idx="1"/>
          </p:nvPr>
        </p:nvSpPr>
        <p:spPr/>
        <p:txBody>
          <a:bodyPr/>
          <a:lstStyle/>
          <a:p>
            <a:r>
              <a:rPr lang="en-US" smtClean="0"/>
              <a:t>3</a:t>
            </a:r>
            <a:r>
              <a:rPr lang="en-US"/>
              <a:t>. </a:t>
            </a:r>
            <a:r>
              <a:rPr lang="en-US" b="1"/>
              <a:t>Gain interpersonal skills such as teamwork, resolving conflict, and being an advocate.</a:t>
            </a:r>
            <a:r>
              <a:rPr lang="en-US"/>
              <a:t> </a:t>
            </a:r>
          </a:p>
          <a:p>
            <a:pPr algn="just"/>
            <a:r>
              <a:rPr lang="en-US"/>
              <a:t>Keep in mind that “being too nice” problems (e.g., not giving constructive criticism because of concerns of not offending someone) can be as bad as “not being very nice” problems (e.g., demonstrating arrogance, sarcasm, and or intolerance of other ways of doing things). Learn how to give and take feedback. To improve you must get through the negative aspects of criticism. </a:t>
            </a:r>
          </a:p>
        </p:txBody>
      </p:sp>
    </p:spTree>
    <p:extLst>
      <p:ext uri="{BB962C8B-B14F-4D97-AF65-F5344CB8AC3E}">
        <p14:creationId xmlns:p14="http://schemas.microsoft.com/office/powerpoint/2010/main" val="1647217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endParaRPr lang="en-US" smtClean="0"/>
          </a:p>
        </p:txBody>
      </p:sp>
      <p:sp>
        <p:nvSpPr>
          <p:cNvPr id="41987" name="Content Placeholder 2"/>
          <p:cNvSpPr>
            <a:spLocks noGrp="1"/>
          </p:cNvSpPr>
          <p:nvPr>
            <p:ph idx="1"/>
          </p:nvPr>
        </p:nvSpPr>
        <p:spPr/>
        <p:txBody>
          <a:bodyPr/>
          <a:lstStyle/>
          <a:p>
            <a:pPr marL="0" indent="0">
              <a:buNone/>
            </a:pPr>
            <a:r>
              <a:rPr lang="en-US" b="1" smtClean="0"/>
              <a:t>Practice related technical skills (e.g., using computers, managing IV’s). </a:t>
            </a:r>
            <a:r>
              <a:rPr lang="en-US" smtClean="0"/>
              <a:t>Until these skills become like second natures, they create a “brain drain” making it difficult to focus on other important things such as monitoring patient responses to care</a:t>
            </a:r>
          </a:p>
        </p:txBody>
      </p:sp>
    </p:spTree>
    <p:extLst>
      <p:ext uri="{BB962C8B-B14F-4D97-AF65-F5344CB8AC3E}">
        <p14:creationId xmlns:p14="http://schemas.microsoft.com/office/powerpoint/2010/main" val="4083898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Principles of Critical Thinking</a:t>
            </a:r>
          </a:p>
        </p:txBody>
      </p:sp>
      <p:sp>
        <p:nvSpPr>
          <p:cNvPr id="3" name="Content Placeholder 2"/>
          <p:cNvSpPr>
            <a:spLocks noGrp="1"/>
          </p:cNvSpPr>
          <p:nvPr>
            <p:ph idx="1"/>
          </p:nvPr>
        </p:nvSpPr>
        <p:spPr/>
        <p:txBody>
          <a:bodyPr/>
          <a:lstStyle/>
          <a:p>
            <a:pPr algn="just">
              <a:defRPr/>
            </a:pPr>
            <a:r>
              <a:rPr lang="en-US" dirty="0" smtClean="0">
                <a:latin typeface="Times New Roman" pitchFamily="18" charset="0"/>
                <a:cs typeface="Times New Roman" pitchFamily="18" charset="0"/>
              </a:rPr>
              <a:t>Intellectual Humility </a:t>
            </a:r>
          </a:p>
          <a:p>
            <a:pPr marL="514350" indent="-514350" algn="just">
              <a:buFont typeface="+mj-lt"/>
              <a:buAutoNum type="arabicPeriod"/>
              <a:defRPr/>
            </a:pPr>
            <a:r>
              <a:rPr lang="en-US" dirty="0" smtClean="0">
                <a:latin typeface="Times New Roman" pitchFamily="18" charset="0"/>
                <a:cs typeface="Times New Roman" pitchFamily="18" charset="0"/>
              </a:rPr>
              <a:t>Know what you don’t know. </a:t>
            </a:r>
          </a:p>
          <a:p>
            <a:pPr marL="514350" indent="-514350" algn="just">
              <a:buFont typeface="+mj-lt"/>
              <a:buAutoNum type="arabicPeriod"/>
              <a:defRPr/>
            </a:pPr>
            <a:r>
              <a:rPr lang="en-US" dirty="0" smtClean="0">
                <a:latin typeface="Times New Roman" pitchFamily="18" charset="0"/>
                <a:cs typeface="Times New Roman" pitchFamily="18" charset="0"/>
              </a:rPr>
              <a:t>Know your limits. </a:t>
            </a:r>
          </a:p>
          <a:p>
            <a:pPr marL="514350" indent="-514350" algn="just">
              <a:buFont typeface="+mj-lt"/>
              <a:buAutoNum type="arabicPeriod"/>
              <a:defRPr/>
            </a:pPr>
            <a:r>
              <a:rPr lang="en-US" dirty="0" smtClean="0">
                <a:latin typeface="Times New Roman" pitchFamily="18" charset="0"/>
                <a:cs typeface="Times New Roman" pitchFamily="18" charset="0"/>
              </a:rPr>
              <a:t>Be aware of your biases and prejudices.</a:t>
            </a:r>
          </a:p>
          <a:p>
            <a:pPr algn="just">
              <a:buFont typeface="Wingdings" panose="05000000000000000000" pitchFamily="2" charset="2"/>
              <a:buChar char="q"/>
              <a:defRPr/>
            </a:pPr>
            <a:r>
              <a:rPr lang="en-US" dirty="0" smtClean="0">
                <a:latin typeface="Times New Roman" pitchFamily="18" charset="0"/>
                <a:cs typeface="Times New Roman" pitchFamily="18" charset="0"/>
              </a:rPr>
              <a:t>Intellectual Courage</a:t>
            </a:r>
          </a:p>
          <a:p>
            <a:pPr marL="514350" indent="-514350" algn="just">
              <a:buFont typeface="+mj-lt"/>
              <a:buAutoNum type="arabicPeriod"/>
              <a:defRPr/>
            </a:pPr>
            <a:r>
              <a:rPr lang="en-US" dirty="0" smtClean="0">
                <a:latin typeface="Times New Roman" pitchFamily="18" charset="0"/>
                <a:cs typeface="Times New Roman" pitchFamily="18" charset="0"/>
              </a:rPr>
              <a:t> Be open and listen to other points of view.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12947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Principles of Critical Thinking</a:t>
            </a:r>
          </a:p>
        </p:txBody>
      </p:sp>
      <p:sp>
        <p:nvSpPr>
          <p:cNvPr id="3" name="Content Placeholder 2"/>
          <p:cNvSpPr>
            <a:spLocks noGrp="1"/>
          </p:cNvSpPr>
          <p:nvPr>
            <p:ph idx="1"/>
          </p:nvPr>
        </p:nvSpPr>
        <p:spPr/>
        <p:txBody>
          <a:bodyPr/>
          <a:lstStyle/>
          <a:p>
            <a:pPr>
              <a:defRPr/>
            </a:pPr>
            <a:r>
              <a:rPr lang="en-US" dirty="0" smtClean="0">
                <a:latin typeface="Times New Roman" pitchFamily="18" charset="0"/>
                <a:cs typeface="Times New Roman" pitchFamily="18" charset="0"/>
              </a:rPr>
              <a:t>Intellectual Empathy: </a:t>
            </a:r>
          </a:p>
          <a:p>
            <a:pPr>
              <a:buFont typeface="Wingdings" panose="05000000000000000000" pitchFamily="2" charset="2"/>
              <a:buNone/>
              <a:defRPr/>
            </a:pPr>
            <a:r>
              <a:rPr lang="en-US" dirty="0" smtClean="0">
                <a:latin typeface="Times New Roman" pitchFamily="18" charset="0"/>
                <a:cs typeface="Times New Roman" pitchFamily="18" charset="0"/>
              </a:rPr>
              <a:t>Put yourself in another’s shoes, so that you can understand his or her perspective.</a:t>
            </a:r>
          </a:p>
          <a:p>
            <a:pPr>
              <a:defRPr/>
            </a:pPr>
            <a:r>
              <a:rPr lang="en-US" dirty="0" smtClean="0">
                <a:latin typeface="Times New Roman" pitchFamily="18" charset="0"/>
                <a:cs typeface="Times New Roman" pitchFamily="18" charset="0"/>
              </a:rPr>
              <a:t> Intellectual Integrity </a:t>
            </a:r>
          </a:p>
          <a:p>
            <a:pPr marL="514350" indent="-514350">
              <a:buFont typeface="+mj-lt"/>
              <a:buAutoNum type="arabicPeriod"/>
              <a:defRPr/>
            </a:pPr>
            <a:r>
              <a:rPr lang="en-US" dirty="0" smtClean="0">
                <a:latin typeface="Times New Roman" pitchFamily="18" charset="0"/>
                <a:cs typeface="Times New Roman" pitchFamily="18" charset="0"/>
              </a:rPr>
              <a:t>Maintain high standards. </a:t>
            </a:r>
          </a:p>
          <a:p>
            <a:pPr marL="0" indent="0">
              <a:buNone/>
              <a:defRPr/>
            </a:pPr>
            <a:r>
              <a:rPr lang="en-US" dirty="0" smtClean="0">
                <a:solidFill>
                  <a:srgbClr val="C00000"/>
                </a:solidFill>
                <a:latin typeface="Times New Roman" pitchFamily="18" charset="0"/>
                <a:cs typeface="Times New Roman" pitchFamily="18" charset="0"/>
              </a:rPr>
              <a:t>2</a:t>
            </a:r>
            <a:r>
              <a:rPr lang="en-US" dirty="0" smtClean="0">
                <a:latin typeface="Times New Roman" pitchFamily="18" charset="0"/>
                <a:cs typeface="Times New Roman" pitchFamily="18" charset="0"/>
              </a:rPr>
              <a:t>. Hold yourself to the same standards as you do others and fairness.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13030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Principles of Critical Thinking</a:t>
            </a:r>
          </a:p>
        </p:txBody>
      </p:sp>
      <p:sp>
        <p:nvSpPr>
          <p:cNvPr id="3" name="Content Placeholder 2"/>
          <p:cNvSpPr>
            <a:spLocks noGrp="1"/>
          </p:cNvSpPr>
          <p:nvPr>
            <p:ph idx="1"/>
          </p:nvPr>
        </p:nvSpPr>
        <p:spPr/>
        <p:txBody>
          <a:bodyPr/>
          <a:lstStyle/>
          <a:p>
            <a:pPr algn="just">
              <a:defRPr/>
            </a:pPr>
            <a:r>
              <a:rPr lang="en-US" dirty="0" smtClean="0">
                <a:latin typeface="Times New Roman" pitchFamily="18" charset="0"/>
                <a:cs typeface="Times New Roman" pitchFamily="18" charset="0"/>
              </a:rPr>
              <a:t>Intellectual Perseverance </a:t>
            </a:r>
          </a:p>
          <a:p>
            <a:pPr marL="0" indent="0" algn="just">
              <a:buNone/>
              <a:defRPr/>
            </a:pPr>
            <a:r>
              <a:rPr lang="en-US" dirty="0" smtClean="0">
                <a:latin typeface="Times New Roman" pitchFamily="18" charset="0"/>
                <a:cs typeface="Times New Roman" pitchFamily="18" charset="0"/>
              </a:rPr>
              <a:t> Persist to find the answer or reach understanding. </a:t>
            </a:r>
          </a:p>
          <a:p>
            <a:pPr algn="just">
              <a:defRPr/>
            </a:pPr>
            <a:r>
              <a:rPr lang="en-US" dirty="0" smtClean="0">
                <a:latin typeface="Times New Roman" pitchFamily="18" charset="0"/>
                <a:cs typeface="Times New Roman" pitchFamily="18" charset="0"/>
              </a:rPr>
              <a:t>Faith in Reason </a:t>
            </a:r>
          </a:p>
          <a:p>
            <a:pPr marL="514350" indent="-514350" algn="just">
              <a:buFont typeface="Wingdings" panose="05000000000000000000" pitchFamily="2" charset="2"/>
              <a:buAutoNum type="arabicPeriod"/>
              <a:defRPr/>
            </a:pPr>
            <a:r>
              <a:rPr lang="en-US" dirty="0" smtClean="0">
                <a:latin typeface="Times New Roman" pitchFamily="18" charset="0"/>
                <a:cs typeface="Times New Roman" pitchFamily="18" charset="0"/>
              </a:rPr>
              <a:t>Look out for the best interest for all involved. </a:t>
            </a:r>
          </a:p>
          <a:p>
            <a:pPr marL="514350" indent="-514350" algn="just">
              <a:buFont typeface="Wingdings" panose="05000000000000000000" pitchFamily="2" charset="2"/>
              <a:buAutoNum type="arabicPeriod"/>
              <a:defRPr/>
            </a:pPr>
            <a:r>
              <a:rPr lang="en-US" dirty="0" smtClean="0">
                <a:latin typeface="Times New Roman" pitchFamily="18" charset="0"/>
                <a:cs typeface="Times New Roman" pitchFamily="18" charset="0"/>
              </a:rPr>
              <a:t>Consider the consequences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471375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Principles of Critical Thinking</a:t>
            </a:r>
          </a:p>
        </p:txBody>
      </p:sp>
      <p:sp>
        <p:nvSpPr>
          <p:cNvPr id="46083" name="Content Placeholder 2"/>
          <p:cNvSpPr>
            <a:spLocks noGrp="1"/>
          </p:cNvSpPr>
          <p:nvPr>
            <p:ph idx="1"/>
          </p:nvPr>
        </p:nvSpPr>
        <p:spPr/>
        <p:txBody>
          <a:bodyPr/>
          <a:lstStyle/>
          <a:p>
            <a:r>
              <a:rPr lang="en-US" smtClean="0"/>
              <a:t>Reasoning .</a:t>
            </a:r>
          </a:p>
          <a:p>
            <a:pPr>
              <a:buFont typeface="Wingdings" panose="05000000000000000000" pitchFamily="2" charset="2"/>
              <a:buChar char="Ø"/>
            </a:pPr>
            <a:r>
              <a:rPr lang="en-US" smtClean="0"/>
              <a:t> is the ability to differentiate fact (truth) from assumptions (beliefs). It can be deductive or inductive. </a:t>
            </a:r>
          </a:p>
          <a:p>
            <a:pPr>
              <a:buFont typeface="Wingdings" panose="05000000000000000000" pitchFamily="2" charset="2"/>
              <a:buChar char="Ø"/>
            </a:pPr>
            <a:r>
              <a:rPr lang="en-US" smtClean="0"/>
              <a:t>You will use both deductive and inductive reasoning to assess your patient and interpret the data. </a:t>
            </a:r>
          </a:p>
        </p:txBody>
      </p:sp>
    </p:spTree>
    <p:extLst>
      <p:ext uri="{BB962C8B-B14F-4D97-AF65-F5344CB8AC3E}">
        <p14:creationId xmlns:p14="http://schemas.microsoft.com/office/powerpoint/2010/main" val="1701787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Module Competence</a:t>
            </a:r>
          </a:p>
        </p:txBody>
      </p:sp>
      <p:sp>
        <p:nvSpPr>
          <p:cNvPr id="17411"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The module is designed to enable the learner counsel clients/patients and apply critical thinking skills in the provision of quality and comprehensive nursing care</a:t>
            </a:r>
          </a:p>
        </p:txBody>
      </p:sp>
    </p:spTree>
    <p:extLst>
      <p:ext uri="{BB962C8B-B14F-4D97-AF65-F5344CB8AC3E}">
        <p14:creationId xmlns:p14="http://schemas.microsoft.com/office/powerpoint/2010/main" val="1326594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Principles of Critical Thinking</a:t>
            </a:r>
          </a:p>
        </p:txBody>
      </p:sp>
      <p:sp>
        <p:nvSpPr>
          <p:cNvPr id="47107"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Reflection </a:t>
            </a:r>
          </a:p>
          <a:p>
            <a:pPr algn="just">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allows you to step back and think, considering “if . . . then” possibilities.</a:t>
            </a:r>
          </a:p>
          <a:p>
            <a:pPr algn="just">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Experience and new evidence may result in changing opinions. </a:t>
            </a:r>
          </a:p>
          <a:p>
            <a:pPr algn="just">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Integrating what you know from past experience with new evidence allows for change. </a:t>
            </a:r>
          </a:p>
        </p:txBody>
      </p:sp>
    </p:spTree>
    <p:extLst>
      <p:ext uri="{BB962C8B-B14F-4D97-AF65-F5344CB8AC3E}">
        <p14:creationId xmlns:p14="http://schemas.microsoft.com/office/powerpoint/2010/main" val="17901615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Principles of Critical Thinking</a:t>
            </a:r>
          </a:p>
        </p:txBody>
      </p:sp>
      <p:sp>
        <p:nvSpPr>
          <p:cNvPr id="48131" name="Content Placeholder 2"/>
          <p:cNvSpPr>
            <a:spLocks noGrp="1"/>
          </p:cNvSpPr>
          <p:nvPr>
            <p:ph idx="1"/>
          </p:nvPr>
        </p:nvSpPr>
        <p:spPr/>
        <p:txBody>
          <a:bodyPr/>
          <a:lstStyle/>
          <a:p>
            <a:r>
              <a:rPr lang="en-US" smtClean="0"/>
              <a:t>Creativity </a:t>
            </a:r>
          </a:p>
          <a:p>
            <a:pPr>
              <a:buFont typeface="Wingdings" panose="05000000000000000000" pitchFamily="2" charset="2"/>
              <a:buChar char="Ø"/>
            </a:pPr>
            <a:r>
              <a:rPr lang="en-US" smtClean="0"/>
              <a:t> allows you to “think outside of the box.” Creativity involves identifying multiple solutions/approaches, realizing there is more than one way to approach a problem. </a:t>
            </a:r>
          </a:p>
          <a:p>
            <a:pPr>
              <a:buFont typeface="Wingdings" panose="05000000000000000000" pitchFamily="2" charset="2"/>
              <a:buChar char="Ø"/>
            </a:pPr>
            <a:r>
              <a:rPr lang="en-US" smtClean="0"/>
              <a:t>Creativity is also listening to your “gut”—intuitive thinking. Intuitive thinking develops over time with experience</a:t>
            </a:r>
          </a:p>
          <a:p>
            <a:endParaRPr lang="en-US" smtClean="0"/>
          </a:p>
        </p:txBody>
      </p:sp>
    </p:spTree>
    <p:extLst>
      <p:ext uri="{BB962C8B-B14F-4D97-AF65-F5344CB8AC3E}">
        <p14:creationId xmlns:p14="http://schemas.microsoft.com/office/powerpoint/2010/main" val="2999750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Principles of Critical Thinking</a:t>
            </a:r>
          </a:p>
        </p:txBody>
      </p:sp>
      <p:sp>
        <p:nvSpPr>
          <p:cNvPr id="49155"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Clarification </a:t>
            </a:r>
          </a:p>
          <a:p>
            <a:pPr algn="just">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 involves addressing assumptions, comparing and contrasting. Ask yourself, “What is similar?” “What is different?”</a:t>
            </a:r>
          </a:p>
          <a:p>
            <a:pPr algn="just"/>
            <a:r>
              <a:rPr lang="en-US" smtClean="0">
                <a:latin typeface="Times New Roman" panose="02020603050405020304" pitchFamily="18" charset="0"/>
                <a:cs typeface="Times New Roman" panose="02020603050405020304" pitchFamily="18" charset="0"/>
              </a:rPr>
              <a:t> Basic Support </a:t>
            </a:r>
          </a:p>
          <a:p>
            <a:pPr algn="just">
              <a:buFont typeface="Wingdings" panose="05000000000000000000" pitchFamily="2" charset="2"/>
              <a:buChar char="Ø"/>
            </a:pPr>
            <a:r>
              <a:rPr lang="en-US" smtClean="0">
                <a:latin typeface="Times New Roman" panose="02020603050405020304" pitchFamily="18" charset="0"/>
                <a:cs typeface="Times New Roman" panose="02020603050405020304" pitchFamily="18" charset="0"/>
              </a:rPr>
              <a:t> based on sound, credible, known facts. Evidence-based practice that is research based leads to best practice</a:t>
            </a:r>
          </a:p>
          <a:p>
            <a:endParaRPr lang="en-US" smtClean="0"/>
          </a:p>
          <a:p>
            <a:endParaRPr lang="en-US" smtClean="0"/>
          </a:p>
        </p:txBody>
      </p:sp>
    </p:spTree>
    <p:extLst>
      <p:ext uri="{BB962C8B-B14F-4D97-AF65-F5344CB8AC3E}">
        <p14:creationId xmlns:p14="http://schemas.microsoft.com/office/powerpoint/2010/main" val="25696330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Principles of Critical Thinking</a:t>
            </a:r>
          </a:p>
        </p:txBody>
      </p:sp>
      <p:sp>
        <p:nvSpPr>
          <p:cNvPr id="3" name="Content Placeholder 2"/>
          <p:cNvSpPr>
            <a:spLocks noGrp="1"/>
          </p:cNvSpPr>
          <p:nvPr>
            <p:ph idx="1"/>
          </p:nvPr>
        </p:nvSpPr>
        <p:spPr/>
        <p:txBody>
          <a:bodyPr/>
          <a:lstStyle/>
          <a:p>
            <a:pPr>
              <a:buFont typeface="Wingdings" panose="05000000000000000000" pitchFamily="2" charset="2"/>
              <a:buChar char="q"/>
              <a:defRPr/>
            </a:pPr>
            <a:r>
              <a:rPr lang="en-US" dirty="0" smtClean="0"/>
              <a:t>Intellectual Sense of Justice</a:t>
            </a:r>
          </a:p>
          <a:p>
            <a:pPr>
              <a:buFont typeface="Wingdings" panose="05000000000000000000" pitchFamily="2" charset="2"/>
              <a:buChar char="q"/>
              <a:defRPr/>
            </a:pPr>
            <a:r>
              <a:rPr lang="en-US" dirty="0" smtClean="0"/>
              <a:t>Divergent thinking </a:t>
            </a:r>
          </a:p>
          <a:p>
            <a:pPr>
              <a:buFont typeface="Wingdings" panose="05000000000000000000" pitchFamily="2" charset="2"/>
              <a:buChar char="q"/>
              <a:defRPr/>
            </a:pPr>
            <a:endParaRPr lang="en-US" dirty="0" smtClean="0"/>
          </a:p>
          <a:p>
            <a:pPr marL="0" indent="0">
              <a:buNone/>
              <a:defRPr/>
            </a:pPr>
            <a:endParaRPr lang="en-US" dirty="0" smtClean="0"/>
          </a:p>
          <a:p>
            <a:pPr>
              <a:defRPr/>
            </a:pPr>
            <a:endParaRPr lang="en-US" dirty="0"/>
          </a:p>
        </p:txBody>
      </p:sp>
    </p:spTree>
    <p:extLst>
      <p:ext uri="{BB962C8B-B14F-4D97-AF65-F5344CB8AC3E}">
        <p14:creationId xmlns:p14="http://schemas.microsoft.com/office/powerpoint/2010/main" val="14629196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Critical Thinking Skills </a:t>
            </a:r>
          </a:p>
        </p:txBody>
      </p:sp>
      <p:pic>
        <p:nvPicPr>
          <p:cNvPr id="51203" name="Picture 2" descr="C:\Users\Lydia\Desktop\five-important-critical-thinking-skills-10664981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05001" y="1752600"/>
            <a:ext cx="7897813" cy="4800600"/>
          </a:xfrm>
          <a:noFill/>
        </p:spPr>
      </p:pic>
    </p:spTree>
    <p:extLst>
      <p:ext uri="{BB962C8B-B14F-4D97-AF65-F5344CB8AC3E}">
        <p14:creationId xmlns:p14="http://schemas.microsoft.com/office/powerpoint/2010/main" val="30789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395538" y="533401"/>
            <a:ext cx="8272462" cy="1090613"/>
          </a:xfrm>
        </p:spPr>
        <p:txBody>
          <a:bodyPr/>
          <a:lstStyle/>
          <a:p>
            <a:pPr eaLnBrk="1" hangingPunct="1"/>
            <a:r>
              <a:rPr lang="en-US" altLang="en-US" smtClean="0">
                <a:latin typeface="Times New Roman" panose="02020603050405020304" pitchFamily="18" charset="0"/>
                <a:cs typeface="Times New Roman" panose="02020603050405020304" pitchFamily="18" charset="0"/>
              </a:rPr>
              <a:t>Other Critical Thinking Skills</a:t>
            </a:r>
            <a:endParaRPr lang="en-US" altLang="en-US" smtClean="0"/>
          </a:p>
        </p:txBody>
      </p:sp>
      <p:sp>
        <p:nvSpPr>
          <p:cNvPr id="52227" name="Rectangle 3"/>
          <p:cNvSpPr>
            <a:spLocks noGrp="1" noChangeArrowheads="1"/>
          </p:cNvSpPr>
          <p:nvPr>
            <p:ph type="body" idx="1"/>
          </p:nvPr>
        </p:nvSpPr>
        <p:spPr>
          <a:xfrm>
            <a:off x="2362200" y="2286000"/>
            <a:ext cx="8110538" cy="4191000"/>
          </a:xfrm>
        </p:spPr>
        <p:txBody>
          <a:bodyPr/>
          <a:lstStyle/>
          <a:p>
            <a:pPr eaLnBrk="1" hangingPunct="1"/>
            <a:r>
              <a:rPr lang="en-US" altLang="en-US" smtClean="0">
                <a:latin typeface="Times New Roman" panose="02020603050405020304" pitchFamily="18" charset="0"/>
                <a:cs typeface="Times New Roman" panose="02020603050405020304" pitchFamily="18" charset="0"/>
              </a:rPr>
              <a:t>Reading</a:t>
            </a:r>
          </a:p>
          <a:p>
            <a:pPr eaLnBrk="1" hangingPunct="1"/>
            <a:r>
              <a:rPr lang="en-US" altLang="en-US" smtClean="0">
                <a:latin typeface="Times New Roman" panose="02020603050405020304" pitchFamily="18" charset="0"/>
                <a:cs typeface="Times New Roman" panose="02020603050405020304" pitchFamily="18" charset="0"/>
              </a:rPr>
              <a:t>Listening</a:t>
            </a:r>
          </a:p>
          <a:p>
            <a:pPr eaLnBrk="1" hangingPunct="1"/>
            <a:r>
              <a:rPr lang="en-US" altLang="en-US" smtClean="0">
                <a:latin typeface="Times New Roman" panose="02020603050405020304" pitchFamily="18" charset="0"/>
                <a:cs typeface="Times New Roman" panose="02020603050405020304" pitchFamily="18" charset="0"/>
              </a:rPr>
              <a:t>Speaking</a:t>
            </a:r>
          </a:p>
          <a:p>
            <a:pPr eaLnBrk="1" hangingPunct="1"/>
            <a:r>
              <a:rPr lang="en-US" altLang="en-US" smtClean="0">
                <a:latin typeface="Times New Roman" panose="02020603050405020304" pitchFamily="18" charset="0"/>
                <a:cs typeface="Times New Roman" panose="02020603050405020304" pitchFamily="18" charset="0"/>
              </a:rPr>
              <a:t>Writing</a:t>
            </a:r>
          </a:p>
          <a:p>
            <a:pPr eaLnBrk="1" hangingPunct="1"/>
            <a:endParaRPr lang="en-US" altLang="en-US" smtClean="0"/>
          </a:p>
        </p:txBody>
      </p:sp>
    </p:spTree>
    <p:extLst>
      <p:ext uri="{BB962C8B-B14F-4D97-AF65-F5344CB8AC3E}">
        <p14:creationId xmlns:p14="http://schemas.microsoft.com/office/powerpoint/2010/main" val="39014346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smtClean="0"/>
              <a:t>To Improve Critical Reading...</a:t>
            </a:r>
          </a:p>
        </p:txBody>
      </p:sp>
      <p:sp>
        <p:nvSpPr>
          <p:cNvPr id="54275" name="Rectangle 3"/>
          <p:cNvSpPr>
            <a:spLocks noGrp="1" noChangeArrowheads="1"/>
          </p:cNvSpPr>
          <p:nvPr>
            <p:ph type="body" idx="1"/>
          </p:nvPr>
        </p:nvSpPr>
        <p:spPr>
          <a:xfrm>
            <a:off x="2362200" y="2286000"/>
            <a:ext cx="8110538" cy="4191000"/>
          </a:xfrm>
        </p:spPr>
        <p:txBody>
          <a:bodyPr/>
          <a:lstStyle/>
          <a:p>
            <a:pPr algn="just" eaLnBrk="1" hangingPunct="1"/>
            <a:r>
              <a:rPr lang="en-US" altLang="en-US" smtClean="0">
                <a:latin typeface="Times New Roman" panose="02020603050405020304" pitchFamily="18" charset="0"/>
                <a:cs typeface="Times New Roman" panose="02020603050405020304" pitchFamily="18" charset="0"/>
              </a:rPr>
              <a:t>Highlight the main ideas as you read. If most of the text is highlighted you are </a:t>
            </a:r>
            <a:r>
              <a:rPr lang="en-US" altLang="en-US" i="1" smtClean="0">
                <a:latin typeface="Times New Roman" panose="02020603050405020304" pitchFamily="18" charset="0"/>
                <a:cs typeface="Times New Roman" panose="02020603050405020304" pitchFamily="18" charset="0"/>
              </a:rPr>
              <a:t>not </a:t>
            </a:r>
            <a:r>
              <a:rPr lang="en-US" altLang="en-US" smtClean="0">
                <a:latin typeface="Times New Roman" panose="02020603050405020304" pitchFamily="18" charset="0"/>
                <a:cs typeface="Times New Roman" panose="02020603050405020304" pitchFamily="18" charset="0"/>
              </a:rPr>
              <a:t>reading critically.</a:t>
            </a:r>
          </a:p>
          <a:p>
            <a:pPr algn="just" eaLnBrk="1" hangingPunct="1"/>
            <a:r>
              <a:rPr lang="en-US" altLang="en-US" smtClean="0">
                <a:latin typeface="Times New Roman" panose="02020603050405020304" pitchFamily="18" charset="0"/>
                <a:cs typeface="Times New Roman" panose="02020603050405020304" pitchFamily="18" charset="0"/>
              </a:rPr>
              <a:t>Join a study group and see if your main idea is the same as fellow group member’s.</a:t>
            </a:r>
          </a:p>
          <a:p>
            <a:pPr algn="just" eaLnBrk="1" hangingPunct="1"/>
            <a:r>
              <a:rPr lang="en-US" altLang="en-US" smtClean="0">
                <a:latin typeface="Times New Roman" panose="02020603050405020304" pitchFamily="18" charset="0"/>
                <a:cs typeface="Times New Roman" panose="02020603050405020304" pitchFamily="18" charset="0"/>
              </a:rPr>
              <a:t>Dialogue with yourself to identify the main idea of your reading.</a:t>
            </a:r>
          </a:p>
          <a:p>
            <a:pPr algn="just" eaLnBrk="1" hangingPunct="1"/>
            <a:r>
              <a:rPr lang="en-US" altLang="en-US" smtClean="0">
                <a:latin typeface="Times New Roman" panose="02020603050405020304" pitchFamily="18" charset="0"/>
                <a:cs typeface="Times New Roman" panose="02020603050405020304" pitchFamily="18" charset="0"/>
              </a:rPr>
              <a:t>Try to state the main idea in your own words.</a:t>
            </a:r>
          </a:p>
          <a:p>
            <a:pPr eaLnBrk="1" hangingPunct="1"/>
            <a:endParaRPr lang="en-US" altLang="en-US"/>
          </a:p>
        </p:txBody>
      </p:sp>
    </p:spTree>
    <p:extLst>
      <p:ext uri="{BB962C8B-B14F-4D97-AF65-F5344CB8AC3E}">
        <p14:creationId xmlns:p14="http://schemas.microsoft.com/office/powerpoint/2010/main" val="14478351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smtClean="0"/>
              <a:t>To Improve Critical Listening...</a:t>
            </a:r>
          </a:p>
        </p:txBody>
      </p:sp>
      <p:sp>
        <p:nvSpPr>
          <p:cNvPr id="56323" name="Rectangle 3"/>
          <p:cNvSpPr>
            <a:spLocks noGrp="1" noChangeArrowheads="1"/>
          </p:cNvSpPr>
          <p:nvPr>
            <p:ph type="body" idx="1"/>
          </p:nvPr>
        </p:nvSpPr>
        <p:spPr>
          <a:xfrm>
            <a:off x="2362200" y="2286000"/>
            <a:ext cx="8110538" cy="4191000"/>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Restate the points made in a discussion with another student to see if you’ve understood him or her.</a:t>
            </a:r>
          </a:p>
          <a:p>
            <a:pPr algn="just" eaLnBrk="1" hangingPunct="1"/>
            <a:r>
              <a:rPr lang="en-US" altLang="en-US" sz="3600">
                <a:latin typeface="Times New Roman" panose="02020603050405020304" pitchFamily="18" charset="0"/>
                <a:cs typeface="Times New Roman" panose="02020603050405020304" pitchFamily="18" charset="0"/>
              </a:rPr>
              <a:t>Focus on what a speaker is saying and listen for key points.</a:t>
            </a:r>
          </a:p>
          <a:p>
            <a:pPr algn="just" eaLnBrk="1" hangingPunct="1"/>
            <a:r>
              <a:rPr lang="en-US" altLang="en-US" sz="3600">
                <a:latin typeface="Times New Roman" panose="02020603050405020304" pitchFamily="18" charset="0"/>
                <a:cs typeface="Times New Roman" panose="02020603050405020304" pitchFamily="18" charset="0"/>
              </a:rPr>
              <a:t>While listening, make note of anything you find confusing, and ask about it later.</a:t>
            </a:r>
          </a:p>
          <a:p>
            <a:pPr eaLnBrk="1" hangingPunct="1"/>
            <a:endParaRPr lang="en-US" altLang="en-US"/>
          </a:p>
        </p:txBody>
      </p:sp>
    </p:spTree>
    <p:extLst>
      <p:ext uri="{BB962C8B-B14F-4D97-AF65-F5344CB8AC3E}">
        <p14:creationId xmlns:p14="http://schemas.microsoft.com/office/powerpoint/2010/main" val="12049339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mtClean="0">
                <a:latin typeface="Times New Roman" panose="02020603050405020304" pitchFamily="18" charset="0"/>
                <a:cs typeface="Times New Roman" panose="02020603050405020304" pitchFamily="18" charset="0"/>
              </a:rPr>
              <a:t>To Improve Critical Writing</a:t>
            </a:r>
          </a:p>
        </p:txBody>
      </p:sp>
      <p:sp>
        <p:nvSpPr>
          <p:cNvPr id="58371" name="Rectangle 3"/>
          <p:cNvSpPr>
            <a:spLocks noGrp="1" noChangeArrowheads="1"/>
          </p:cNvSpPr>
          <p:nvPr>
            <p:ph type="body" idx="1"/>
          </p:nvPr>
        </p:nvSpPr>
        <p:spPr>
          <a:xfrm>
            <a:off x="2362200" y="2286000"/>
            <a:ext cx="8110538" cy="4191000"/>
          </a:xfrm>
        </p:spPr>
        <p:txBody>
          <a:bodyPr/>
          <a:lstStyle/>
          <a:p>
            <a:pPr algn="just" eaLnBrk="1" hangingPunct="1"/>
            <a:r>
              <a:rPr lang="en-US" altLang="en-US" smtClean="0">
                <a:latin typeface="Times New Roman" panose="02020603050405020304" pitchFamily="18" charset="0"/>
                <a:cs typeface="Times New Roman" panose="02020603050405020304" pitchFamily="18" charset="0"/>
              </a:rPr>
              <a:t>Summarize, in your own words, what you’re going to write about.</a:t>
            </a:r>
          </a:p>
          <a:p>
            <a:pPr algn="just" eaLnBrk="1" hangingPunct="1"/>
            <a:r>
              <a:rPr lang="en-US" altLang="en-US" smtClean="0">
                <a:latin typeface="Times New Roman" panose="02020603050405020304" pitchFamily="18" charset="0"/>
                <a:cs typeface="Times New Roman" panose="02020603050405020304" pitchFamily="18" charset="0"/>
              </a:rPr>
              <a:t>Put your writing away for a day and then reread it.</a:t>
            </a:r>
          </a:p>
          <a:p>
            <a:pPr algn="just" eaLnBrk="1" hangingPunct="1"/>
            <a:r>
              <a:rPr lang="en-US" altLang="en-US" smtClean="0">
                <a:latin typeface="Times New Roman" panose="02020603050405020304" pitchFamily="18" charset="0"/>
                <a:cs typeface="Times New Roman" panose="02020603050405020304" pitchFamily="18" charset="0"/>
              </a:rPr>
              <a:t>Ask yourself if you understand the most important points?</a:t>
            </a:r>
          </a:p>
          <a:p>
            <a:pPr algn="just" eaLnBrk="1" hangingPunct="1"/>
            <a:r>
              <a:rPr lang="en-US" altLang="en-US" smtClean="0">
                <a:latin typeface="Times New Roman" panose="02020603050405020304" pitchFamily="18" charset="0"/>
                <a:cs typeface="Times New Roman" panose="02020603050405020304" pitchFamily="18" charset="0"/>
              </a:rPr>
              <a:t>Ask a friend for input.</a:t>
            </a:r>
          </a:p>
          <a:p>
            <a:pPr eaLnBrk="1" hangingPunct="1"/>
            <a:endParaRPr lang="en-US" altLang="en-US"/>
          </a:p>
        </p:txBody>
      </p:sp>
    </p:spTree>
    <p:extLst>
      <p:ext uri="{BB962C8B-B14F-4D97-AF65-F5344CB8AC3E}">
        <p14:creationId xmlns:p14="http://schemas.microsoft.com/office/powerpoint/2010/main" val="28079673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mtClean="0">
                <a:latin typeface="Times New Roman" panose="02020603050405020304" pitchFamily="18" charset="0"/>
                <a:cs typeface="Times New Roman" panose="02020603050405020304" pitchFamily="18" charset="0"/>
              </a:rPr>
              <a:t>To Improve Critical Speaking</a:t>
            </a:r>
            <a:endParaRPr lang="en-US" altLang="en-US" smtClean="0"/>
          </a:p>
        </p:txBody>
      </p:sp>
      <p:sp>
        <p:nvSpPr>
          <p:cNvPr id="60419" name="Rectangle 3"/>
          <p:cNvSpPr>
            <a:spLocks noGrp="1" noChangeArrowheads="1"/>
          </p:cNvSpPr>
          <p:nvPr>
            <p:ph type="body" idx="1"/>
          </p:nvPr>
        </p:nvSpPr>
        <p:spPr>
          <a:xfrm>
            <a:off x="2362200" y="2286000"/>
            <a:ext cx="8110538" cy="4191000"/>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Maintain clear and accurate logic.</a:t>
            </a:r>
          </a:p>
          <a:p>
            <a:pPr algn="just" eaLnBrk="1" hangingPunct="1"/>
            <a:r>
              <a:rPr lang="en-US" altLang="en-US" sz="3600">
                <a:latin typeface="Times New Roman" panose="02020603050405020304" pitchFamily="18" charset="0"/>
                <a:cs typeface="Times New Roman" panose="02020603050405020304" pitchFamily="18" charset="0"/>
              </a:rPr>
              <a:t>Avoid ambiguous statements.</a:t>
            </a:r>
          </a:p>
          <a:p>
            <a:pPr algn="just" eaLnBrk="1" hangingPunct="1"/>
            <a:r>
              <a:rPr lang="en-US" altLang="en-US" sz="3600">
                <a:latin typeface="Times New Roman" panose="02020603050405020304" pitchFamily="18" charset="0"/>
                <a:cs typeface="Times New Roman" panose="02020603050405020304" pitchFamily="18" charset="0"/>
              </a:rPr>
              <a:t>Listen to yourself for any personal biases.</a:t>
            </a:r>
          </a:p>
          <a:p>
            <a:pPr algn="just" eaLnBrk="1" hangingPunct="1"/>
            <a:r>
              <a:rPr lang="en-US" altLang="en-US" sz="3600">
                <a:latin typeface="Times New Roman" panose="02020603050405020304" pitchFamily="18" charset="0"/>
                <a:cs typeface="Times New Roman" panose="02020603050405020304" pitchFamily="18" charset="0"/>
              </a:rPr>
              <a:t>Practice in front of a small group and ask for feedback.</a:t>
            </a:r>
          </a:p>
          <a:p>
            <a:pPr eaLnBrk="1" hangingPunct="1"/>
            <a:endParaRPr lang="en-US" altLang="en-US"/>
          </a:p>
        </p:txBody>
      </p:sp>
    </p:spTree>
    <p:extLst>
      <p:ext uri="{BB962C8B-B14F-4D97-AF65-F5344CB8AC3E}">
        <p14:creationId xmlns:p14="http://schemas.microsoft.com/office/powerpoint/2010/main" val="2286662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Objectives </a:t>
            </a:r>
          </a:p>
        </p:txBody>
      </p:sp>
      <p:sp>
        <p:nvSpPr>
          <p:cNvPr id="18435" name="Content Placeholder 2"/>
          <p:cNvSpPr>
            <a:spLocks noGrp="1"/>
          </p:cNvSpPr>
          <p:nvPr>
            <p:ph idx="1"/>
          </p:nvPr>
        </p:nvSpPr>
        <p:spPr/>
        <p:txBody>
          <a:bodyPr/>
          <a:lstStyle/>
          <a:p>
            <a:pPr>
              <a:buFont typeface="Wingdings" panose="05000000000000000000" pitchFamily="2" charset="2"/>
              <a:buNone/>
            </a:pPr>
            <a:r>
              <a:rPr lang="en-US" smtClean="0"/>
              <a:t>By the end of the module, the learner should be able to:</a:t>
            </a:r>
          </a:p>
          <a:p>
            <a:pPr algn="just"/>
            <a:r>
              <a:rPr lang="en-US" smtClean="0">
                <a:latin typeface="Times New Roman" panose="02020603050405020304" pitchFamily="18" charset="0"/>
                <a:cs typeface="Times New Roman" panose="02020603050405020304" pitchFamily="18" charset="0"/>
              </a:rPr>
              <a:t>Apply critical thinking skills in provision of nursing care</a:t>
            </a:r>
          </a:p>
          <a:p>
            <a:pPr algn="just"/>
            <a:r>
              <a:rPr lang="en-US" smtClean="0">
                <a:latin typeface="Times New Roman" panose="02020603050405020304" pitchFamily="18" charset="0"/>
                <a:cs typeface="Times New Roman" panose="02020603050405020304" pitchFamily="18" charset="0"/>
              </a:rPr>
              <a:t>Develop appropriate skills for counseling</a:t>
            </a:r>
          </a:p>
          <a:p>
            <a:pPr algn="just"/>
            <a:r>
              <a:rPr lang="en-US" smtClean="0">
                <a:latin typeface="Times New Roman" panose="02020603050405020304" pitchFamily="18" charset="0"/>
                <a:cs typeface="Times New Roman" panose="02020603050405020304" pitchFamily="18" charset="0"/>
              </a:rPr>
              <a:t>Apply the principles of student centered learning for life long learning</a:t>
            </a:r>
          </a:p>
        </p:txBody>
      </p:sp>
    </p:spTree>
    <p:extLst>
      <p:ext uri="{BB962C8B-B14F-4D97-AF65-F5344CB8AC3E}">
        <p14:creationId xmlns:p14="http://schemas.microsoft.com/office/powerpoint/2010/main" val="3350302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Problem Solving</a:t>
            </a:r>
          </a:p>
        </p:txBody>
      </p:sp>
      <p:sp>
        <p:nvSpPr>
          <p:cNvPr id="62467"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A process whereby  an individual utilizes his/her previous knowledge and experience to respond to the requirements of an unfamiliar situation</a:t>
            </a:r>
          </a:p>
          <a:p>
            <a:pPr algn="just"/>
            <a:r>
              <a:rPr lang="en-US" smtClean="0"/>
              <a:t>Problem solving is a mental activity in which a problem is identified that represents an unsteady state. It requires the nurse to obtain information that clarifies the nature of the problem and suggests possible solutions.</a:t>
            </a:r>
            <a:endParaRPr lang="en-US" smtClean="0">
              <a:latin typeface="Times New Roman" panose="02020603050405020304" pitchFamily="18" charset="0"/>
              <a:cs typeface="Times New Roman" panose="02020603050405020304" pitchFamily="18" charset="0"/>
            </a:endParaRPr>
          </a:p>
          <a:p>
            <a:endParaRPr lang="en-US" smtClean="0"/>
          </a:p>
          <a:p>
            <a:endParaRPr lang="en-US" smtClean="0"/>
          </a:p>
        </p:txBody>
      </p:sp>
    </p:spTree>
    <p:extLst>
      <p:ext uri="{BB962C8B-B14F-4D97-AF65-F5344CB8AC3E}">
        <p14:creationId xmlns:p14="http://schemas.microsoft.com/office/powerpoint/2010/main" val="1479027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endParaRPr lang="en-US" smtClean="0"/>
          </a:p>
        </p:txBody>
      </p:sp>
      <p:sp>
        <p:nvSpPr>
          <p:cNvPr id="63491"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Problem solving requires </a:t>
            </a:r>
            <a:r>
              <a:rPr lang="en-US" b="1" smtClean="0">
                <a:latin typeface="Times New Roman" panose="02020603050405020304" pitchFamily="18" charset="0"/>
                <a:cs typeface="Times New Roman" panose="02020603050405020304" pitchFamily="18" charset="0"/>
              </a:rPr>
              <a:t>critical thinking process</a:t>
            </a:r>
            <a:r>
              <a:rPr lang="en-US" smtClean="0">
                <a:latin typeface="Times New Roman" panose="02020603050405020304" pitchFamily="18" charset="0"/>
                <a:cs typeface="Times New Roman" panose="02020603050405020304" pitchFamily="18" charset="0"/>
              </a:rPr>
              <a:t> in a broader  approach to identify and classify problems with the underlying factors and then develop viable  solutions</a:t>
            </a:r>
          </a:p>
        </p:txBody>
      </p:sp>
    </p:spTree>
    <p:extLst>
      <p:ext uri="{BB962C8B-B14F-4D97-AF65-F5344CB8AC3E}">
        <p14:creationId xmlns:p14="http://schemas.microsoft.com/office/powerpoint/2010/main" val="6304572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Problem Solving Skills</a:t>
            </a:r>
          </a:p>
        </p:txBody>
      </p:sp>
      <p:sp>
        <p:nvSpPr>
          <p:cNvPr id="64515"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It involves diagnosing a problem and solving it </a:t>
            </a:r>
          </a:p>
          <a:p>
            <a:pPr algn="just"/>
            <a:r>
              <a:rPr lang="en-US" smtClean="0">
                <a:latin typeface="Times New Roman" panose="02020603050405020304" pitchFamily="18" charset="0"/>
                <a:cs typeface="Times New Roman" panose="02020603050405020304" pitchFamily="18" charset="0"/>
              </a:rPr>
              <a:t>Organizations rely on people who can assess both kinds of situations and calmly identify solutions. </a:t>
            </a:r>
          </a:p>
          <a:p>
            <a:pPr algn="just"/>
            <a:r>
              <a:rPr lang="en-US" smtClean="0">
                <a:latin typeface="Times New Roman" panose="02020603050405020304" pitchFamily="18" charset="0"/>
                <a:cs typeface="Times New Roman" panose="02020603050405020304" pitchFamily="18" charset="0"/>
              </a:rPr>
              <a:t>Problem-solving skills helps determine the source of a problem and find an effective solution.</a:t>
            </a:r>
          </a:p>
        </p:txBody>
      </p:sp>
    </p:spTree>
    <p:extLst>
      <p:ext uri="{BB962C8B-B14F-4D97-AF65-F5344CB8AC3E}">
        <p14:creationId xmlns:p14="http://schemas.microsoft.com/office/powerpoint/2010/main" val="3783223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smtClean="0"/>
              <a:t>PS Approach</a:t>
            </a:r>
          </a:p>
        </p:txBody>
      </p:sp>
      <p:sp>
        <p:nvSpPr>
          <p:cNvPr id="65539"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I</a:t>
            </a:r>
            <a:r>
              <a:rPr lang="en-US" b="1" smtClean="0">
                <a:latin typeface="Times New Roman" panose="02020603050405020304" pitchFamily="18" charset="0"/>
                <a:cs typeface="Times New Roman" panose="02020603050405020304" pitchFamily="18" charset="0"/>
              </a:rPr>
              <a:t>ntuition </a:t>
            </a:r>
            <a:r>
              <a:rPr lang="en-US" smtClean="0">
                <a:latin typeface="Times New Roman" panose="02020603050405020304" pitchFamily="18" charset="0"/>
                <a:cs typeface="Times New Roman" panose="02020603050405020304" pitchFamily="18" charset="0"/>
              </a:rPr>
              <a:t>is the understanding or learning of things without the conscious use of reasoning. It is also known as sixth sense, instinct, feeling, or suspicion. </a:t>
            </a:r>
          </a:p>
          <a:p>
            <a:pPr algn="just"/>
            <a:r>
              <a:rPr lang="en-US" smtClean="0">
                <a:latin typeface="Times New Roman" panose="02020603050405020304" pitchFamily="18" charset="0"/>
                <a:cs typeface="Times New Roman" panose="02020603050405020304" pitchFamily="18" charset="0"/>
              </a:rPr>
              <a:t>As a problem-solving approach, intuition is viewed by some people as a form of guessing and, as such, an inappropriate basis for nursing decisions. </a:t>
            </a:r>
          </a:p>
        </p:txBody>
      </p:sp>
    </p:spTree>
    <p:extLst>
      <p:ext uri="{BB962C8B-B14F-4D97-AF65-F5344CB8AC3E}">
        <p14:creationId xmlns:p14="http://schemas.microsoft.com/office/powerpoint/2010/main" val="3948914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endParaRPr lang="en-US" smtClean="0"/>
          </a:p>
        </p:txBody>
      </p:sp>
      <p:sp>
        <p:nvSpPr>
          <p:cNvPr id="66563"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However, others view intuition as an essential and legitimate aspect of </a:t>
            </a:r>
            <a:r>
              <a:rPr lang="en-US" b="1" smtClean="0">
                <a:latin typeface="Times New Roman" panose="02020603050405020304" pitchFamily="18" charset="0"/>
                <a:cs typeface="Times New Roman" panose="02020603050405020304" pitchFamily="18" charset="0"/>
              </a:rPr>
              <a:t>clinical judgment </a:t>
            </a:r>
            <a:r>
              <a:rPr lang="en-US" smtClean="0">
                <a:latin typeface="Times New Roman" panose="02020603050405020304" pitchFamily="18" charset="0"/>
                <a:cs typeface="Times New Roman" panose="02020603050405020304" pitchFamily="18" charset="0"/>
              </a:rPr>
              <a:t>acquired through knowledge and experience. Clinical judgment in nursing is a decision-making process to </a:t>
            </a:r>
            <a:r>
              <a:rPr lang="en-US" smtClean="0"/>
              <a:t>ascertain the right nursing action to be implemented at the appropriate time in the client’s car</a:t>
            </a:r>
            <a:endParaRPr lang="en-US"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7163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smtClean="0"/>
              <a:t>Process…..</a:t>
            </a:r>
          </a:p>
        </p:txBody>
      </p:sp>
      <p:pic>
        <p:nvPicPr>
          <p:cNvPr id="67587" name="Picture 2" descr="C:\Users\Lydia\Desktop\image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62200" y="1828800"/>
            <a:ext cx="6553200" cy="4724400"/>
          </a:xfrm>
          <a:noFill/>
        </p:spPr>
      </p:pic>
    </p:spTree>
    <p:extLst>
      <p:ext uri="{BB962C8B-B14F-4D97-AF65-F5344CB8AC3E}">
        <p14:creationId xmlns:p14="http://schemas.microsoft.com/office/powerpoint/2010/main" val="17281148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mtClean="0"/>
              <a:t>Cont….</a:t>
            </a:r>
          </a:p>
        </p:txBody>
      </p:sp>
      <p:pic>
        <p:nvPicPr>
          <p:cNvPr id="68611" name="Picture 2" descr="C:\Users\Lydia\Desktop\index 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05000" y="1905000"/>
            <a:ext cx="7772400" cy="4648200"/>
          </a:xfrm>
          <a:noFill/>
        </p:spPr>
      </p:pic>
    </p:spTree>
    <p:extLst>
      <p:ext uri="{BB962C8B-B14F-4D97-AF65-F5344CB8AC3E}">
        <p14:creationId xmlns:p14="http://schemas.microsoft.com/office/powerpoint/2010/main" val="32876340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Problem Solving Skills</a:t>
            </a:r>
          </a:p>
        </p:txBody>
      </p:sp>
      <p:sp>
        <p:nvSpPr>
          <p:cNvPr id="69635" name="Content Placeholder 2"/>
          <p:cNvSpPr>
            <a:spLocks noGrp="1"/>
          </p:cNvSpPr>
          <p:nvPr>
            <p:ph idx="1"/>
          </p:nvPr>
        </p:nvSpPr>
        <p:spPr/>
        <p:txBody>
          <a:bodyPr/>
          <a:lstStyle/>
          <a:p>
            <a:r>
              <a:rPr lang="en-US">
                <a:latin typeface="Times New Roman" panose="02020603050405020304" pitchFamily="18" charset="0"/>
                <a:cs typeface="Times New Roman" panose="02020603050405020304" pitchFamily="18" charset="0"/>
              </a:rPr>
              <a:t>Active listening</a:t>
            </a:r>
          </a:p>
          <a:p>
            <a:r>
              <a:rPr lang="en-US">
                <a:latin typeface="Times New Roman" panose="02020603050405020304" pitchFamily="18" charset="0"/>
                <a:cs typeface="Times New Roman" panose="02020603050405020304" pitchFamily="18" charset="0"/>
              </a:rPr>
              <a:t>Analysis</a:t>
            </a:r>
          </a:p>
          <a:p>
            <a:r>
              <a:rPr lang="en-US">
                <a:latin typeface="Times New Roman" panose="02020603050405020304" pitchFamily="18" charset="0"/>
                <a:cs typeface="Times New Roman" panose="02020603050405020304" pitchFamily="18" charset="0"/>
              </a:rPr>
              <a:t>Research</a:t>
            </a:r>
          </a:p>
          <a:p>
            <a:r>
              <a:rPr lang="en-US">
                <a:latin typeface="Times New Roman" panose="02020603050405020304" pitchFamily="18" charset="0"/>
                <a:cs typeface="Times New Roman" panose="02020603050405020304" pitchFamily="18" charset="0"/>
              </a:rPr>
              <a:t>Creativity</a:t>
            </a:r>
          </a:p>
          <a:p>
            <a:r>
              <a:rPr lang="en-US">
                <a:latin typeface="Times New Roman" panose="02020603050405020304" pitchFamily="18" charset="0"/>
                <a:cs typeface="Times New Roman" panose="02020603050405020304" pitchFamily="18" charset="0"/>
              </a:rPr>
              <a:t>Communication</a:t>
            </a:r>
          </a:p>
          <a:p>
            <a:r>
              <a:rPr lang="en-US">
                <a:latin typeface="Times New Roman" panose="02020603050405020304" pitchFamily="18" charset="0"/>
                <a:cs typeface="Times New Roman" panose="02020603050405020304" pitchFamily="18" charset="0"/>
              </a:rPr>
              <a:t>Decision making</a:t>
            </a:r>
          </a:p>
          <a:p>
            <a:r>
              <a:rPr lang="en-US">
                <a:latin typeface="Times New Roman" panose="02020603050405020304" pitchFamily="18" charset="0"/>
                <a:cs typeface="Times New Roman" panose="02020603050405020304" pitchFamily="18" charset="0"/>
              </a:rPr>
              <a:t>Team-building</a:t>
            </a:r>
          </a:p>
          <a:p>
            <a:endParaRPr lang="en-US" smtClean="0"/>
          </a:p>
        </p:txBody>
      </p:sp>
    </p:spTree>
    <p:extLst>
      <p:ext uri="{BB962C8B-B14F-4D97-AF65-F5344CB8AC3E}">
        <p14:creationId xmlns:p14="http://schemas.microsoft.com/office/powerpoint/2010/main" val="27748196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en-US" smtClean="0"/>
              <a:t>Reasoning is ...</a:t>
            </a:r>
          </a:p>
        </p:txBody>
      </p:sp>
      <p:sp>
        <p:nvSpPr>
          <p:cNvPr id="70659" name="Rectangle 3"/>
          <p:cNvSpPr>
            <a:spLocks noGrp="1" noChangeArrowheads="1"/>
          </p:cNvSpPr>
          <p:nvPr>
            <p:ph type="body" idx="1"/>
          </p:nvPr>
        </p:nvSpPr>
        <p:spPr>
          <a:xfrm>
            <a:off x="2362200" y="2286000"/>
            <a:ext cx="8110538" cy="4191000"/>
          </a:xfrm>
        </p:spPr>
        <p:txBody>
          <a:bodyPr/>
          <a:lstStyle/>
          <a:p>
            <a:pPr eaLnBrk="1" hangingPunct="1"/>
            <a:r>
              <a:rPr lang="en-US" altLang="en-US" sz="3600">
                <a:latin typeface="Times New Roman" panose="02020603050405020304" pitchFamily="18" charset="0"/>
                <a:cs typeface="Times New Roman" panose="02020603050405020304" pitchFamily="18" charset="0"/>
              </a:rPr>
              <a:t>The process of solving problems by using critical thinking skills.</a:t>
            </a:r>
          </a:p>
          <a:p>
            <a:pPr eaLnBrk="1" hangingPunct="1"/>
            <a:r>
              <a:rPr lang="en-US" altLang="en-US" sz="3600">
                <a:latin typeface="Times New Roman" panose="02020603050405020304" pitchFamily="18" charset="0"/>
                <a:cs typeface="Times New Roman" panose="02020603050405020304" pitchFamily="18" charset="0"/>
              </a:rPr>
              <a:t>An attempt to </a:t>
            </a:r>
            <a:r>
              <a:rPr lang="en-US" altLang="en-US" sz="3600" b="1" i="1">
                <a:latin typeface="Times New Roman" panose="02020603050405020304" pitchFamily="18" charset="0"/>
                <a:cs typeface="Times New Roman" panose="02020603050405020304" pitchFamily="18" charset="0"/>
              </a:rPr>
              <a:t>figure something out, solve a problem, </a:t>
            </a:r>
            <a:r>
              <a:rPr lang="en-US" altLang="en-US" sz="3600">
                <a:latin typeface="Times New Roman" panose="02020603050405020304" pitchFamily="18" charset="0"/>
                <a:cs typeface="Times New Roman" panose="02020603050405020304" pitchFamily="18" charset="0"/>
              </a:rPr>
              <a:t>or</a:t>
            </a:r>
            <a:r>
              <a:rPr lang="en-US" altLang="en-US" sz="3600" b="1" i="1">
                <a:latin typeface="Times New Roman" panose="02020603050405020304" pitchFamily="18" charset="0"/>
                <a:cs typeface="Times New Roman" panose="02020603050405020304" pitchFamily="18" charset="0"/>
              </a:rPr>
              <a:t> settle a question.</a:t>
            </a:r>
            <a:endParaRPr lang="en-US" altLang="en-US" sz="3600">
              <a:latin typeface="Times New Roman" panose="02020603050405020304" pitchFamily="18" charset="0"/>
              <a:cs typeface="Times New Roman" panose="02020603050405020304" pitchFamily="18" charset="0"/>
            </a:endParaRPr>
          </a:p>
          <a:p>
            <a:pPr eaLnBrk="1" hangingPunct="1"/>
            <a:endParaRPr lang="en-US" altLang="en-US" smtClean="0"/>
          </a:p>
        </p:txBody>
      </p:sp>
    </p:spTree>
    <p:extLst>
      <p:ext uri="{BB962C8B-B14F-4D97-AF65-F5344CB8AC3E}">
        <p14:creationId xmlns:p14="http://schemas.microsoft.com/office/powerpoint/2010/main" val="10719245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en-US" smtClean="0"/>
              <a:t>All Reasoning ...</a:t>
            </a:r>
          </a:p>
        </p:txBody>
      </p:sp>
      <p:sp>
        <p:nvSpPr>
          <p:cNvPr id="72707" name="Rectangle 3"/>
          <p:cNvSpPr>
            <a:spLocks noGrp="1" noChangeArrowheads="1"/>
          </p:cNvSpPr>
          <p:nvPr>
            <p:ph type="body" idx="1"/>
          </p:nvPr>
        </p:nvSpPr>
        <p:spPr>
          <a:xfrm>
            <a:off x="2362200" y="2286000"/>
            <a:ext cx="8110538" cy="4191000"/>
          </a:xfrm>
        </p:spPr>
        <p:txBody>
          <a:bodyPr/>
          <a:lstStyle/>
          <a:p>
            <a:pPr eaLnBrk="1" hangingPunct="1"/>
            <a:r>
              <a:rPr lang="en-US" altLang="en-US" smtClean="0">
                <a:latin typeface="Times New Roman" panose="02020603050405020304" pitchFamily="18" charset="0"/>
                <a:cs typeface="Times New Roman" panose="02020603050405020304" pitchFamily="18" charset="0"/>
              </a:rPr>
              <a:t>has </a:t>
            </a:r>
            <a:r>
              <a:rPr lang="en-US" altLang="en-US" i="1" smtClean="0">
                <a:latin typeface="Times New Roman" panose="02020603050405020304" pitchFamily="18" charset="0"/>
                <a:cs typeface="Times New Roman" panose="02020603050405020304" pitchFamily="18" charset="0"/>
              </a:rPr>
              <a:t>purpose.</a:t>
            </a:r>
            <a:endParaRPr lang="en-US" altLang="en-US" smtClean="0">
              <a:latin typeface="Times New Roman" panose="02020603050405020304" pitchFamily="18" charset="0"/>
              <a:cs typeface="Times New Roman" panose="02020603050405020304" pitchFamily="18" charset="0"/>
            </a:endParaRPr>
          </a:p>
          <a:p>
            <a:pPr eaLnBrk="1" hangingPunct="1"/>
            <a:r>
              <a:rPr lang="en-US" altLang="en-US" smtClean="0">
                <a:latin typeface="Times New Roman" panose="02020603050405020304" pitchFamily="18" charset="0"/>
                <a:cs typeface="Times New Roman" panose="02020603050405020304" pitchFamily="18" charset="0"/>
              </a:rPr>
              <a:t>Has a </a:t>
            </a:r>
            <a:r>
              <a:rPr lang="en-US" altLang="en-US" b="1" i="1" smtClean="0">
                <a:latin typeface="Times New Roman" panose="02020603050405020304" pitchFamily="18" charset="0"/>
                <a:cs typeface="Times New Roman" panose="02020603050405020304" pitchFamily="18" charset="0"/>
              </a:rPr>
              <a:t>point of view.</a:t>
            </a:r>
          </a:p>
          <a:p>
            <a:pPr eaLnBrk="1" hangingPunct="1"/>
            <a:r>
              <a:rPr lang="en-US" altLang="en-US" smtClean="0">
                <a:latin typeface="Times New Roman" panose="02020603050405020304" pitchFamily="18" charset="0"/>
                <a:cs typeface="Times New Roman" panose="02020603050405020304" pitchFamily="18" charset="0"/>
              </a:rPr>
              <a:t>is based on </a:t>
            </a:r>
            <a:r>
              <a:rPr lang="en-US" altLang="en-US" b="1" i="1" smtClean="0">
                <a:latin typeface="Times New Roman" panose="02020603050405020304" pitchFamily="18" charset="0"/>
                <a:cs typeface="Times New Roman" panose="02020603050405020304" pitchFamily="18" charset="0"/>
              </a:rPr>
              <a:t>data</a:t>
            </a:r>
            <a:r>
              <a:rPr lang="en-US" altLang="en-US" smtClean="0">
                <a:latin typeface="Times New Roman" panose="02020603050405020304" pitchFamily="18" charset="0"/>
                <a:cs typeface="Times New Roman" panose="02020603050405020304" pitchFamily="18" charset="0"/>
              </a:rPr>
              <a:t> and </a:t>
            </a:r>
            <a:r>
              <a:rPr lang="en-US" altLang="en-US" b="1" i="1" smtClean="0">
                <a:latin typeface="Times New Roman" panose="02020603050405020304" pitchFamily="18" charset="0"/>
                <a:cs typeface="Times New Roman" panose="02020603050405020304" pitchFamily="18" charset="0"/>
              </a:rPr>
              <a:t>information.</a:t>
            </a:r>
          </a:p>
          <a:p>
            <a:pPr eaLnBrk="1" hangingPunct="1"/>
            <a:r>
              <a:rPr lang="en-US" altLang="en-US" smtClean="0">
                <a:latin typeface="Times New Roman" panose="02020603050405020304" pitchFamily="18" charset="0"/>
                <a:cs typeface="Times New Roman" panose="02020603050405020304" pitchFamily="18" charset="0"/>
              </a:rPr>
              <a:t>is expressed through </a:t>
            </a:r>
            <a:r>
              <a:rPr lang="en-US" altLang="en-US" b="1" i="1" smtClean="0">
                <a:latin typeface="Times New Roman" panose="02020603050405020304" pitchFamily="18" charset="0"/>
                <a:cs typeface="Times New Roman" panose="02020603050405020304" pitchFamily="18" charset="0"/>
              </a:rPr>
              <a:t>concepts.</a:t>
            </a:r>
            <a:endParaRPr lang="en-US" altLang="en-US" smtClean="0">
              <a:latin typeface="Times New Roman" panose="02020603050405020304" pitchFamily="18" charset="0"/>
              <a:cs typeface="Times New Roman" panose="02020603050405020304" pitchFamily="18" charset="0"/>
            </a:endParaRPr>
          </a:p>
          <a:p>
            <a:pPr eaLnBrk="1" hangingPunct="1"/>
            <a:r>
              <a:rPr lang="en-US" altLang="en-US" smtClean="0">
                <a:latin typeface="Times New Roman" panose="02020603050405020304" pitchFamily="18" charset="0"/>
                <a:cs typeface="Times New Roman" panose="02020603050405020304" pitchFamily="18" charset="0"/>
              </a:rPr>
              <a:t>contains </a:t>
            </a:r>
            <a:r>
              <a:rPr lang="en-US" altLang="en-US" b="1" i="1" smtClean="0">
                <a:latin typeface="Times New Roman" panose="02020603050405020304" pitchFamily="18" charset="0"/>
                <a:cs typeface="Times New Roman" panose="02020603050405020304" pitchFamily="18" charset="0"/>
              </a:rPr>
              <a:t>inferences.</a:t>
            </a:r>
          </a:p>
          <a:p>
            <a:pPr eaLnBrk="1" hangingPunct="1"/>
            <a:r>
              <a:rPr lang="en-US" altLang="en-US" smtClean="0">
                <a:latin typeface="Times New Roman" panose="02020603050405020304" pitchFamily="18" charset="0"/>
                <a:cs typeface="Times New Roman" panose="02020603050405020304" pitchFamily="18" charset="0"/>
              </a:rPr>
              <a:t>has </a:t>
            </a:r>
            <a:r>
              <a:rPr lang="en-US" altLang="en-US" b="1" i="1" smtClean="0">
                <a:latin typeface="Times New Roman" panose="02020603050405020304" pitchFamily="18" charset="0"/>
                <a:cs typeface="Times New Roman" panose="02020603050405020304" pitchFamily="18" charset="0"/>
              </a:rPr>
              <a:t>implications</a:t>
            </a:r>
            <a:r>
              <a:rPr lang="en-US" altLang="en-US" smtClean="0">
                <a:latin typeface="Times New Roman" panose="02020603050405020304" pitchFamily="18" charset="0"/>
                <a:cs typeface="Times New Roman" panose="02020603050405020304" pitchFamily="18" charset="0"/>
              </a:rPr>
              <a:t> and  </a:t>
            </a:r>
            <a:r>
              <a:rPr lang="en-US" altLang="en-US" b="1" i="1" smtClean="0">
                <a:latin typeface="Times New Roman" panose="02020603050405020304" pitchFamily="18" charset="0"/>
                <a:cs typeface="Times New Roman" panose="02020603050405020304" pitchFamily="18" charset="0"/>
              </a:rPr>
              <a:t>consequen</a:t>
            </a:r>
            <a:r>
              <a:rPr lang="en-US" altLang="en-US" b="1" i="1" smtClean="0"/>
              <a:t>ces</a:t>
            </a:r>
            <a:r>
              <a:rPr lang="en-US" altLang="en-US" smtClean="0"/>
              <a:t>.</a:t>
            </a:r>
          </a:p>
        </p:txBody>
      </p:sp>
    </p:spTree>
    <p:extLst>
      <p:ext uri="{BB962C8B-B14F-4D97-AF65-F5344CB8AC3E}">
        <p14:creationId xmlns:p14="http://schemas.microsoft.com/office/powerpoint/2010/main" val="2043927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just"/>
            <a:r>
              <a:rPr lang="en-US" smtClean="0">
                <a:latin typeface="Times New Roman" panose="02020603050405020304" pitchFamily="18" charset="0"/>
                <a:cs typeface="Times New Roman" panose="02020603050405020304" pitchFamily="18" charset="0"/>
              </a:rPr>
              <a:t>Module Units</a:t>
            </a:r>
          </a:p>
        </p:txBody>
      </p:sp>
      <p:sp>
        <p:nvSpPr>
          <p:cNvPr id="19459" name="Content Placeholder 2"/>
          <p:cNvSpPr>
            <a:spLocks noGrp="1"/>
          </p:cNvSpPr>
          <p:nvPr>
            <p:ph idx="1"/>
          </p:nvPr>
        </p:nvSpPr>
        <p:spPr/>
        <p:txBody>
          <a:bodyPr/>
          <a:lstStyle/>
          <a:p>
            <a:pPr algn="just"/>
            <a:r>
              <a:rPr lang="en-US" sz="3600">
                <a:latin typeface="Times New Roman" panose="02020603050405020304" pitchFamily="18" charset="0"/>
                <a:cs typeface="Times New Roman" panose="02020603050405020304" pitchFamily="18" charset="0"/>
              </a:rPr>
              <a:t>Critical thinking skills and reflection</a:t>
            </a:r>
          </a:p>
          <a:p>
            <a:pPr algn="just"/>
            <a:r>
              <a:rPr lang="en-US" sz="3600">
                <a:latin typeface="Times New Roman" panose="02020603050405020304" pitchFamily="18" charset="0"/>
                <a:cs typeface="Times New Roman" panose="02020603050405020304" pitchFamily="18" charset="0"/>
              </a:rPr>
              <a:t>Counseling</a:t>
            </a:r>
          </a:p>
          <a:p>
            <a:pPr algn="just"/>
            <a:r>
              <a:rPr lang="en-US" sz="3600">
                <a:latin typeface="Times New Roman" panose="02020603050405020304" pitchFamily="18" charset="0"/>
                <a:cs typeface="Times New Roman" panose="02020603050405020304" pitchFamily="18" charset="0"/>
              </a:rPr>
              <a:t>Introduction to student centered learning</a:t>
            </a:r>
          </a:p>
          <a:p>
            <a:pPr algn="just"/>
            <a:r>
              <a:rPr lang="en-US" sz="3600">
                <a:latin typeface="Times New Roman" panose="02020603050405020304" pitchFamily="18" charset="0"/>
                <a:cs typeface="Times New Roman" panose="02020603050405020304" pitchFamily="18" charset="0"/>
              </a:rPr>
              <a:t>Introduction to information and technology</a:t>
            </a:r>
          </a:p>
          <a:p>
            <a:pPr algn="just"/>
            <a:r>
              <a:rPr lang="en-US" sz="3600">
                <a:latin typeface="Times New Roman" panose="02020603050405020304" pitchFamily="18" charset="0"/>
                <a:cs typeface="Times New Roman" panose="02020603050405020304" pitchFamily="18" charset="0"/>
              </a:rPr>
              <a:t>Customer care and public relations</a:t>
            </a:r>
          </a:p>
        </p:txBody>
      </p:sp>
    </p:spTree>
    <p:extLst>
      <p:ext uri="{BB962C8B-B14F-4D97-AF65-F5344CB8AC3E}">
        <p14:creationId xmlns:p14="http://schemas.microsoft.com/office/powerpoint/2010/main" val="31431324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smtClean="0"/>
              <a:t>inductive reasoning</a:t>
            </a:r>
          </a:p>
        </p:txBody>
      </p:sp>
      <p:sp>
        <p:nvSpPr>
          <p:cNvPr id="74755" name="Content Placeholder 2"/>
          <p:cNvSpPr>
            <a:spLocks noGrp="1"/>
          </p:cNvSpPr>
          <p:nvPr>
            <p:ph idx="1"/>
          </p:nvPr>
        </p:nvSpPr>
        <p:spPr/>
        <p:txBody>
          <a:bodyPr/>
          <a:lstStyle/>
          <a:p>
            <a:r>
              <a:rPr lang="en-US" smtClean="0"/>
              <a:t>generalizations are formed from a set of facts or observations. </a:t>
            </a:r>
          </a:p>
          <a:p>
            <a:r>
              <a:rPr lang="en-US" smtClean="0"/>
              <a:t>When viewed together, certain bits of information suggest a particular interpretation. </a:t>
            </a:r>
          </a:p>
          <a:p>
            <a:r>
              <a:rPr lang="en-US" smtClean="0"/>
              <a:t>Inductive reasoning moves from specific examples (premises) to a generalized conclusion- A nurse who observes a client who has dry skin, poor turgor, sunken eyes, and dark amber urine and who is determined to be dehydrated (premise) concludes that the presence of those signs in other clients indicates that they are dehydrated</a:t>
            </a:r>
          </a:p>
        </p:txBody>
      </p:sp>
    </p:spTree>
    <p:extLst>
      <p:ext uri="{BB962C8B-B14F-4D97-AF65-F5344CB8AC3E}">
        <p14:creationId xmlns:p14="http://schemas.microsoft.com/office/powerpoint/2010/main" val="2738065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smtClean="0"/>
              <a:t>Deductive reasoning</a:t>
            </a:r>
          </a:p>
        </p:txBody>
      </p:sp>
      <p:sp>
        <p:nvSpPr>
          <p:cNvPr id="3" name="Content Placeholder 2"/>
          <p:cNvSpPr>
            <a:spLocks noGrp="1"/>
          </p:cNvSpPr>
          <p:nvPr>
            <p:ph idx="1"/>
          </p:nvPr>
        </p:nvSpPr>
        <p:spPr/>
        <p:txBody>
          <a:bodyPr/>
          <a:lstStyle/>
          <a:p>
            <a:pPr>
              <a:defRPr/>
            </a:pPr>
            <a:r>
              <a:rPr lang="en-US" dirty="0" smtClean="0"/>
              <a:t>, by contrast, is reasoning from general premise to the specific conclusion. </a:t>
            </a:r>
          </a:p>
          <a:p>
            <a:pPr marL="0" indent="0">
              <a:buNone/>
              <a:defRPr/>
            </a:pPr>
            <a:r>
              <a:rPr lang="en-US" b="1" dirty="0" smtClean="0"/>
              <a:t>Note</a:t>
            </a:r>
          </a:p>
          <a:p>
            <a:pPr>
              <a:defRPr/>
            </a:pPr>
            <a:r>
              <a:rPr lang="en-US" dirty="0" smtClean="0"/>
              <a:t>In critical thinking, the nurse also differentiates statements of fact, inference, judgment, and opinion</a:t>
            </a:r>
            <a:endParaRPr lang="en-US" dirty="0"/>
          </a:p>
        </p:txBody>
      </p:sp>
    </p:spTree>
    <p:extLst>
      <p:ext uri="{BB962C8B-B14F-4D97-AF65-F5344CB8AC3E}">
        <p14:creationId xmlns:p14="http://schemas.microsoft.com/office/powerpoint/2010/main" val="804260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altLang="en-US" smtClean="0"/>
              <a:t>A Disciplined Thinker is ...</a:t>
            </a:r>
          </a:p>
        </p:txBody>
      </p:sp>
      <p:sp>
        <p:nvSpPr>
          <p:cNvPr id="76803" name="Rectangle 3"/>
          <p:cNvSpPr>
            <a:spLocks noGrp="1" noChangeArrowheads="1"/>
          </p:cNvSpPr>
          <p:nvPr>
            <p:ph type="body" idx="1"/>
          </p:nvPr>
        </p:nvSpPr>
        <p:spPr>
          <a:xfrm>
            <a:off x="2362200" y="2286000"/>
            <a:ext cx="8110538" cy="4191000"/>
          </a:xfrm>
        </p:spPr>
        <p:txBody>
          <a:bodyPr/>
          <a:lstStyle/>
          <a:p>
            <a:pPr eaLnBrk="1" hangingPunct="1"/>
            <a:r>
              <a:rPr lang="en-US" altLang="en-US" smtClean="0"/>
              <a:t>One who reasons through problems using their critical thinking skills.</a:t>
            </a:r>
          </a:p>
        </p:txBody>
      </p:sp>
    </p:spTree>
    <p:extLst>
      <p:ext uri="{BB962C8B-B14F-4D97-AF65-F5344CB8AC3E}">
        <p14:creationId xmlns:p14="http://schemas.microsoft.com/office/powerpoint/2010/main" val="38704497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US" smtClean="0"/>
              <a:t>Importance of Critical </a:t>
            </a:r>
            <a:r>
              <a:rPr lang="en-US" smtClean="0">
                <a:latin typeface="Times New Roman" panose="02020603050405020304" pitchFamily="18" charset="0"/>
                <a:cs typeface="Times New Roman" panose="02020603050405020304" pitchFamily="18" charset="0"/>
              </a:rPr>
              <a:t>Thinking</a:t>
            </a:r>
          </a:p>
        </p:txBody>
      </p:sp>
      <p:sp>
        <p:nvSpPr>
          <p:cNvPr id="78851" name="Content Placeholder 2"/>
          <p:cNvSpPr>
            <a:spLocks noGrp="1"/>
          </p:cNvSpPr>
          <p:nvPr>
            <p:ph idx="1"/>
          </p:nvPr>
        </p:nvSpPr>
        <p:spPr/>
        <p:txBody>
          <a:bodyPr/>
          <a:lstStyle/>
          <a:p>
            <a:pPr algn="just">
              <a:buFont typeface="Wingdings" panose="05000000000000000000" pitchFamily="2" charset="2"/>
              <a:buChar char="Ø"/>
            </a:pPr>
            <a:r>
              <a:rPr lang="en-US" b="1" smtClean="0">
                <a:latin typeface="Times New Roman" panose="02020603050405020304" pitchFamily="18" charset="0"/>
                <a:cs typeface="Times New Roman" panose="02020603050405020304" pitchFamily="18" charset="0"/>
              </a:rPr>
              <a:t>Nurses’ critical thinking heavily impacts patient care- </a:t>
            </a:r>
            <a:r>
              <a:rPr lang="en-US" smtClean="0">
                <a:latin typeface="Times New Roman" panose="02020603050405020304" pitchFamily="18" charset="0"/>
                <a:cs typeface="Times New Roman" panose="02020603050405020304" pitchFamily="18" charset="0"/>
              </a:rPr>
              <a:t>nurses must be able to think critically in order to anticipate patient needs.”</a:t>
            </a:r>
          </a:p>
          <a:p>
            <a:pPr algn="just">
              <a:buFont typeface="Wingdings" panose="05000000000000000000" pitchFamily="2" charset="2"/>
              <a:buChar char="Ø"/>
            </a:pPr>
            <a:r>
              <a:rPr lang="en-US" b="1" smtClean="0">
                <a:latin typeface="Times New Roman" panose="02020603050405020304" pitchFamily="18" charset="0"/>
                <a:cs typeface="Times New Roman" panose="02020603050405020304" pitchFamily="18" charset="0"/>
              </a:rPr>
              <a:t>It's vital to recognizing shifts in patient status</a:t>
            </a:r>
            <a:r>
              <a:rPr lang="en-US" smtClean="0">
                <a:latin typeface="Times New Roman" panose="02020603050405020304" pitchFamily="18" charset="0"/>
                <a:cs typeface="Times New Roman" panose="02020603050405020304" pitchFamily="18" charset="0"/>
              </a:rPr>
              <a:t>-  nurses are trained to use a standardized practice of care- assessment, diagnosis, outcomes and planning, implementation and evaluation: save lives. </a:t>
            </a:r>
          </a:p>
          <a:p>
            <a:pPr>
              <a:buFont typeface="Wingdings" panose="05000000000000000000" pitchFamily="2" charset="2"/>
              <a:buNone/>
            </a:pPr>
            <a:endParaRPr lang="en-US" smtClean="0"/>
          </a:p>
        </p:txBody>
      </p:sp>
    </p:spTree>
    <p:extLst>
      <p:ext uri="{BB962C8B-B14F-4D97-AF65-F5344CB8AC3E}">
        <p14:creationId xmlns:p14="http://schemas.microsoft.com/office/powerpoint/2010/main" val="8864582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smtClean="0"/>
              <a:t>Cont….</a:t>
            </a:r>
          </a:p>
        </p:txBody>
      </p:sp>
      <p:sp>
        <p:nvSpPr>
          <p:cNvPr id="79875"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It’s integral to an honest and open exchange of ideas </a:t>
            </a:r>
          </a:p>
          <a:p>
            <a:r>
              <a:rPr lang="en-US" smtClean="0">
                <a:latin typeface="Times New Roman" panose="02020603050405020304" pitchFamily="18" charset="0"/>
                <a:cs typeface="Times New Roman" panose="02020603050405020304" pitchFamily="18" charset="0"/>
              </a:rPr>
              <a:t>It helps nurses find quick fixes-nurses learn to expect the unexpected</a:t>
            </a:r>
          </a:p>
          <a:p>
            <a:r>
              <a:rPr lang="en-US" smtClean="0">
                <a:latin typeface="Times New Roman" panose="02020603050405020304" pitchFamily="18" charset="0"/>
                <a:cs typeface="Times New Roman" panose="02020603050405020304" pitchFamily="18" charset="0"/>
              </a:rPr>
              <a:t>Critical thinking can lead to innovative improvements </a:t>
            </a:r>
          </a:p>
          <a:p>
            <a:r>
              <a:rPr lang="en-US" smtClean="0">
                <a:latin typeface="Times New Roman" panose="02020603050405020304" pitchFamily="18" charset="0"/>
                <a:cs typeface="Times New Roman" panose="02020603050405020304" pitchFamily="18" charset="0"/>
              </a:rPr>
              <a:t> It plays a role in rational decision making</a:t>
            </a:r>
          </a:p>
          <a:p>
            <a:endParaRPr lang="en-US" smtClean="0"/>
          </a:p>
          <a:p>
            <a:endParaRPr lang="en-US" smtClean="0"/>
          </a:p>
        </p:txBody>
      </p:sp>
    </p:spTree>
    <p:extLst>
      <p:ext uri="{BB962C8B-B14F-4D97-AF65-F5344CB8AC3E}">
        <p14:creationId xmlns:p14="http://schemas.microsoft.com/office/powerpoint/2010/main" val="3398989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smtClean="0"/>
              <a:t>Reference </a:t>
            </a:r>
          </a:p>
        </p:txBody>
      </p:sp>
      <p:sp>
        <p:nvSpPr>
          <p:cNvPr id="80899" name="Content Placeholder 2"/>
          <p:cNvSpPr>
            <a:spLocks noGrp="1"/>
          </p:cNvSpPr>
          <p:nvPr>
            <p:ph idx="1"/>
          </p:nvPr>
        </p:nvSpPr>
        <p:spPr/>
        <p:txBody>
          <a:bodyPr/>
          <a:lstStyle/>
          <a:p>
            <a:r>
              <a:rPr lang="en-US" smtClean="0"/>
              <a:t>Green, C. (2000). </a:t>
            </a:r>
            <a:r>
              <a:rPr lang="en-US" i="1" smtClean="0"/>
              <a:t>Critical Thinking in Nursing.</a:t>
            </a:r>
            <a:r>
              <a:rPr lang="en-US" smtClean="0"/>
              <a:t> Upper Saddle River, NJ: Prentice Hall.</a:t>
            </a:r>
          </a:p>
        </p:txBody>
      </p:sp>
    </p:spTree>
    <p:extLst>
      <p:ext uri="{BB962C8B-B14F-4D97-AF65-F5344CB8AC3E}">
        <p14:creationId xmlns:p14="http://schemas.microsoft.com/office/powerpoint/2010/main" val="386748344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5"/>
          <p:cNvSpPr>
            <a:spLocks noGrp="1"/>
          </p:cNvSpPr>
          <p:nvPr>
            <p:ph type="title"/>
          </p:nvPr>
        </p:nvSpPr>
        <p:spPr/>
        <p:txBody>
          <a:bodyPr/>
          <a:lstStyle/>
          <a:p>
            <a:pPr algn="just"/>
            <a:r>
              <a:rPr lang="en-US" smtClean="0">
                <a:latin typeface="Times New Roman" panose="02020603050405020304" pitchFamily="18" charset="0"/>
                <a:cs typeface="Times New Roman" panose="02020603050405020304" pitchFamily="18" charset="0"/>
              </a:rPr>
              <a:t>UNIT 2: COUNSELING</a:t>
            </a:r>
          </a:p>
        </p:txBody>
      </p:sp>
      <p:sp>
        <p:nvSpPr>
          <p:cNvPr id="81923" name="Text Placeholder 6"/>
          <p:cNvSpPr>
            <a:spLocks noGrp="1"/>
          </p:cNvSpPr>
          <p:nvPr>
            <p:ph type="body" idx="1"/>
          </p:nvPr>
        </p:nvSpPr>
        <p:spPr/>
        <p:txBody>
          <a:bodyPr/>
          <a:lstStyle/>
          <a:p>
            <a:pPr algn="ctr"/>
            <a:endParaRPr lang="en-US" sz="2800">
              <a:latin typeface="Times New Roman" panose="02020603050405020304" pitchFamily="18" charset="0"/>
              <a:cs typeface="Times New Roman" panose="02020603050405020304" pitchFamily="18" charset="0"/>
            </a:endParaRPr>
          </a:p>
          <a:p>
            <a:pPr algn="ctr"/>
            <a:r>
              <a:rPr lang="en-US" sz="2800">
                <a:latin typeface="Times New Roman" panose="02020603050405020304" pitchFamily="18" charset="0"/>
                <a:cs typeface="Times New Roman" panose="02020603050405020304" pitchFamily="18" charset="0"/>
              </a:rPr>
              <a:t>KRCHN</a:t>
            </a:r>
          </a:p>
        </p:txBody>
      </p:sp>
    </p:spTree>
    <p:extLst>
      <p:ext uri="{BB962C8B-B14F-4D97-AF65-F5344CB8AC3E}">
        <p14:creationId xmlns:p14="http://schemas.microsoft.com/office/powerpoint/2010/main" val="2548718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3"/>
          <p:cNvSpPr>
            <a:spLocks noGrp="1"/>
          </p:cNvSpPr>
          <p:nvPr>
            <p:ph type="title"/>
          </p:nvPr>
        </p:nvSpPr>
        <p:spPr/>
        <p:txBody>
          <a:bodyPr/>
          <a:lstStyle/>
          <a:p>
            <a:r>
              <a:rPr lang="en-US" smtClean="0"/>
              <a:t>Content </a:t>
            </a:r>
          </a:p>
        </p:txBody>
      </p:sp>
      <p:sp>
        <p:nvSpPr>
          <p:cNvPr id="82947" name="Content Placeholder 4"/>
          <p:cNvSpPr>
            <a:spLocks noGrp="1"/>
          </p:cNvSpPr>
          <p:nvPr>
            <p:ph idx="1"/>
          </p:nvPr>
        </p:nvSpPr>
        <p:spPr/>
        <p:txBody>
          <a:bodyPr/>
          <a:lstStyle/>
          <a:p>
            <a:pPr algn="just">
              <a:buFont typeface="Wingdings" panose="05000000000000000000" pitchFamily="2" charset="2"/>
              <a:buChar char="Ø"/>
            </a:pPr>
            <a:r>
              <a:rPr lang="en-US">
                <a:latin typeface="Times New Roman" panose="02020603050405020304" pitchFamily="18" charset="0"/>
                <a:cs typeface="Times New Roman" panose="02020603050405020304" pitchFamily="18" charset="0"/>
              </a:rPr>
              <a:t>Definition</a:t>
            </a:r>
          </a:p>
          <a:p>
            <a:pPr algn="just">
              <a:buFont typeface="Wingdings" panose="05000000000000000000" pitchFamily="2" charset="2"/>
              <a:buChar char="Ø"/>
            </a:pPr>
            <a:r>
              <a:rPr lang="en-US">
                <a:latin typeface="Times New Roman" panose="02020603050405020304" pitchFamily="18" charset="0"/>
                <a:cs typeface="Times New Roman" panose="02020603050405020304" pitchFamily="18" charset="0"/>
              </a:rPr>
              <a:t>Theories of counseling</a:t>
            </a:r>
          </a:p>
          <a:p>
            <a:pPr algn="just">
              <a:buFont typeface="Wingdings" panose="05000000000000000000" pitchFamily="2" charset="2"/>
              <a:buChar char="Ø"/>
            </a:pPr>
            <a:r>
              <a:rPr lang="en-US">
                <a:latin typeface="Times New Roman" panose="02020603050405020304" pitchFamily="18" charset="0"/>
                <a:cs typeface="Times New Roman" panose="02020603050405020304" pitchFamily="18" charset="0"/>
              </a:rPr>
              <a:t>Principles of counseling</a:t>
            </a:r>
          </a:p>
          <a:p>
            <a:pPr algn="just">
              <a:buFont typeface="Wingdings" panose="05000000000000000000" pitchFamily="2" charset="2"/>
              <a:buChar char="Ø"/>
            </a:pPr>
            <a:r>
              <a:rPr lang="en-US">
                <a:latin typeface="Times New Roman" panose="02020603050405020304" pitchFamily="18" charset="0"/>
                <a:cs typeface="Times New Roman" panose="02020603050405020304" pitchFamily="18" charset="0"/>
              </a:rPr>
              <a:t>Process of counseling</a:t>
            </a:r>
          </a:p>
          <a:p>
            <a:pPr algn="just">
              <a:buFont typeface="Wingdings" panose="05000000000000000000" pitchFamily="2" charset="2"/>
              <a:buChar char="Ø"/>
            </a:pPr>
            <a:r>
              <a:rPr lang="en-US">
                <a:latin typeface="Times New Roman" panose="02020603050405020304" pitchFamily="18" charset="0"/>
                <a:cs typeface="Times New Roman" panose="02020603050405020304" pitchFamily="18" charset="0"/>
              </a:rPr>
              <a:t>Skills and techniques of therapeutic communication </a:t>
            </a:r>
          </a:p>
          <a:p>
            <a:pPr algn="just">
              <a:buFont typeface="Wingdings" panose="05000000000000000000" pitchFamily="2" charset="2"/>
              <a:buChar char="Ø"/>
            </a:pPr>
            <a:r>
              <a:rPr lang="en-US">
                <a:latin typeface="Times New Roman" panose="02020603050405020304" pitchFamily="18" charset="0"/>
                <a:cs typeface="Times New Roman" panose="02020603050405020304" pitchFamily="18" charset="0"/>
              </a:rPr>
              <a:t>Nurse -patient relationship (phases and interpersonal skills)</a:t>
            </a:r>
          </a:p>
        </p:txBody>
      </p:sp>
    </p:spTree>
    <p:extLst>
      <p:ext uri="{BB962C8B-B14F-4D97-AF65-F5344CB8AC3E}">
        <p14:creationId xmlns:p14="http://schemas.microsoft.com/office/powerpoint/2010/main" val="17591745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History of Counseling </a:t>
            </a:r>
          </a:p>
        </p:txBody>
      </p:sp>
      <p:sp>
        <p:nvSpPr>
          <p:cNvPr id="3" name="Content Placeholder 2"/>
          <p:cNvSpPr>
            <a:spLocks noGrp="1"/>
          </p:cNvSpPr>
          <p:nvPr>
            <p:ph idx="1"/>
          </p:nvPr>
        </p:nvSpPr>
        <p:spPr/>
        <p:txBody>
          <a:bodyPr>
            <a:normAutofit/>
          </a:bodyPr>
          <a:lstStyle/>
          <a:p>
            <a:pPr algn="just">
              <a:defRP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origin of </a:t>
            </a:r>
            <a:r>
              <a:rPr lang="en-US" dirty="0" smtClean="0">
                <a:latin typeface="Times New Roman" pitchFamily="18" charset="0"/>
                <a:cs typeface="Times New Roman" pitchFamily="18" charset="0"/>
              </a:rPr>
              <a:t>counseling </a:t>
            </a:r>
            <a:r>
              <a:rPr lang="en-US" dirty="0">
                <a:latin typeface="Times New Roman" pitchFamily="18" charset="0"/>
                <a:cs typeface="Times New Roman" pitchFamily="18" charset="0"/>
              </a:rPr>
              <a:t>can be traced back to the work of </a:t>
            </a:r>
            <a:r>
              <a:rPr lang="en-US" b="1" dirty="0">
                <a:latin typeface="Times New Roman" pitchFamily="18" charset="0"/>
                <a:cs typeface="Times New Roman" pitchFamily="18" charset="0"/>
              </a:rPr>
              <a:t>Frank Parsons </a:t>
            </a:r>
            <a:r>
              <a:rPr lang="en-US" dirty="0">
                <a:latin typeface="Times New Roman" pitchFamily="18" charset="0"/>
                <a:cs typeface="Times New Roman" pitchFamily="18" charset="0"/>
              </a:rPr>
              <a:t>who was concerned about helping young people make decisions about choices in their career. </a:t>
            </a:r>
            <a:endParaRPr lang="en-US" dirty="0" smtClean="0">
              <a:latin typeface="Times New Roman" pitchFamily="18" charset="0"/>
              <a:cs typeface="Times New Roman" pitchFamily="18" charset="0"/>
            </a:endParaRPr>
          </a:p>
          <a:p>
            <a:pPr algn="just">
              <a:defRPr/>
            </a:pPr>
            <a:r>
              <a:rPr lang="en-US" dirty="0" smtClean="0">
                <a:latin typeface="Times New Roman" pitchFamily="18" charset="0"/>
                <a:cs typeface="Times New Roman" pitchFamily="18" charset="0"/>
              </a:rPr>
              <a:t>Parsons </a:t>
            </a:r>
            <a:r>
              <a:rPr lang="en-US" dirty="0">
                <a:latin typeface="Times New Roman" pitchFamily="18" charset="0"/>
                <a:cs typeface="Times New Roman" pitchFamily="18" charset="0"/>
              </a:rPr>
              <a:t>regarded career decision making as a rational process with guided self-appraisal, analysis of work opportunities, and matching self with opportunities. </a:t>
            </a:r>
            <a:endParaRPr lang="en-US" dirty="0" smtClean="0">
              <a:latin typeface="Times New Roman" pitchFamily="18" charset="0"/>
              <a:cs typeface="Times New Roman" pitchFamily="18" charset="0"/>
            </a:endParaRPr>
          </a:p>
          <a:p>
            <a:pPr algn="just">
              <a:defRP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early development of the </a:t>
            </a:r>
            <a:r>
              <a:rPr lang="en-US" dirty="0" smtClean="0">
                <a:latin typeface="Times New Roman" pitchFamily="18" charset="0"/>
                <a:cs typeface="Times New Roman" pitchFamily="18" charset="0"/>
              </a:rPr>
              <a:t>counseling </a:t>
            </a:r>
            <a:r>
              <a:rPr lang="en-US" dirty="0">
                <a:latin typeface="Times New Roman" pitchFamily="18" charset="0"/>
                <a:cs typeface="Times New Roman" pitchFamily="18" charset="0"/>
              </a:rPr>
              <a:t>profession focused on developing techniques and ways of helping people better assess their aptitude, opportunities and interests in career and occupational aspects.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814731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r>
              <a:rPr lang="en-US" smtClean="0"/>
              <a:t>History cont..</a:t>
            </a:r>
          </a:p>
        </p:txBody>
      </p:sp>
      <p:sp>
        <p:nvSpPr>
          <p:cNvPr id="3" name="Content Placeholder 2"/>
          <p:cNvSpPr>
            <a:spLocks noGrp="1"/>
          </p:cNvSpPr>
          <p:nvPr>
            <p:ph idx="1"/>
          </p:nvPr>
        </p:nvSpPr>
        <p:spPr/>
        <p:txBody>
          <a:bodyPr>
            <a:normAutofit/>
          </a:bodyPr>
          <a:lstStyle/>
          <a:p>
            <a:pPr>
              <a:defRPr/>
            </a:pPr>
            <a:r>
              <a:rPr lang="en-US" dirty="0"/>
              <a:t>This approach to </a:t>
            </a:r>
            <a:r>
              <a:rPr lang="en-US" dirty="0" smtClean="0"/>
              <a:t>counseling </a:t>
            </a:r>
            <a:r>
              <a:rPr lang="en-US" dirty="0"/>
              <a:t>became popularly known as </a:t>
            </a:r>
            <a:r>
              <a:rPr lang="en-US" b="1" dirty="0">
                <a:solidFill>
                  <a:srgbClr val="FF0000"/>
                </a:solidFill>
              </a:rPr>
              <a:t>directive </a:t>
            </a:r>
            <a:r>
              <a:rPr lang="en-US" b="1" dirty="0" smtClean="0">
                <a:solidFill>
                  <a:srgbClr val="FF0000"/>
                </a:solidFill>
              </a:rPr>
              <a:t>counseling </a:t>
            </a:r>
            <a:r>
              <a:rPr lang="en-US" dirty="0"/>
              <a:t>since the role of the </a:t>
            </a:r>
            <a:r>
              <a:rPr lang="en-US" dirty="0" smtClean="0"/>
              <a:t>counselor </a:t>
            </a:r>
            <a:r>
              <a:rPr lang="en-US" dirty="0"/>
              <a:t>is to advise clients about their career choices through matching personal traits and factors that contribute to successful decision making. </a:t>
            </a:r>
          </a:p>
          <a:p>
            <a:pPr>
              <a:defRPr/>
            </a:pPr>
            <a:r>
              <a:rPr lang="en-US" dirty="0"/>
              <a:t>Feelings and emotions were not so much regarded as important in making the evaluation. </a:t>
            </a:r>
          </a:p>
          <a:p>
            <a:pPr>
              <a:defRPr/>
            </a:pPr>
            <a:endParaRPr lang="en-US" dirty="0"/>
          </a:p>
        </p:txBody>
      </p:sp>
    </p:spTree>
    <p:extLst>
      <p:ext uri="{BB962C8B-B14F-4D97-AF65-F5344CB8AC3E}">
        <p14:creationId xmlns:p14="http://schemas.microsoft.com/office/powerpoint/2010/main" val="400144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Critical Thinking Skills and Reflection</a:t>
            </a:r>
            <a:br>
              <a:rPr lang="en-US" smtClean="0">
                <a:latin typeface="Times New Roman" panose="02020603050405020304" pitchFamily="18" charset="0"/>
                <a:cs typeface="Times New Roman" panose="02020603050405020304" pitchFamily="18" charset="0"/>
              </a:rPr>
            </a:br>
            <a:endParaRPr lang="en-US" smtClean="0"/>
          </a:p>
        </p:txBody>
      </p:sp>
      <p:sp>
        <p:nvSpPr>
          <p:cNvPr id="20483" name="Text Placeholder 4"/>
          <p:cNvSpPr>
            <a:spLocks noGrp="1"/>
          </p:cNvSpPr>
          <p:nvPr>
            <p:ph type="body" idx="1"/>
          </p:nvPr>
        </p:nvSpPr>
        <p:spPr/>
        <p:txBody>
          <a:bodyPr/>
          <a:lstStyle/>
          <a:p>
            <a:r>
              <a:rPr lang="en-US" smtClean="0">
                <a:latin typeface="Times New Roman" panose="02020603050405020304" pitchFamily="18" charset="0"/>
                <a:cs typeface="Times New Roman" panose="02020603050405020304" pitchFamily="18" charset="0"/>
              </a:rPr>
              <a:t>UNIT 1</a:t>
            </a:r>
          </a:p>
        </p:txBody>
      </p:sp>
    </p:spTree>
    <p:extLst>
      <p:ext uri="{BB962C8B-B14F-4D97-AF65-F5344CB8AC3E}">
        <p14:creationId xmlns:p14="http://schemas.microsoft.com/office/powerpoint/2010/main" val="38376787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smtClean="0"/>
              <a:t>Cont.. </a:t>
            </a:r>
          </a:p>
        </p:txBody>
      </p:sp>
      <p:sp>
        <p:nvSpPr>
          <p:cNvPr id="86019" name="Content Placeholder 2"/>
          <p:cNvSpPr>
            <a:spLocks noGrp="1"/>
          </p:cNvSpPr>
          <p:nvPr>
            <p:ph idx="1"/>
          </p:nvPr>
        </p:nvSpPr>
        <p:spPr/>
        <p:txBody>
          <a:bodyPr/>
          <a:lstStyle/>
          <a:p>
            <a:r>
              <a:rPr lang="en-US" smtClean="0"/>
              <a:t>Generally, counselors who are </a:t>
            </a:r>
            <a:r>
              <a:rPr lang="en-US" b="1" smtClean="0">
                <a:solidFill>
                  <a:srgbClr val="FF0000"/>
                </a:solidFill>
              </a:rPr>
              <a:t>nondirective</a:t>
            </a:r>
            <a:r>
              <a:rPr lang="en-US" smtClean="0">
                <a:solidFill>
                  <a:srgbClr val="FF0000"/>
                </a:solidFill>
              </a:rPr>
              <a:t> </a:t>
            </a:r>
            <a:r>
              <a:rPr lang="en-US" smtClean="0"/>
              <a:t>focus on affections and view clients as able to direct themselves with the help of counselors.</a:t>
            </a:r>
          </a:p>
          <a:p>
            <a:r>
              <a:rPr lang="en-US" smtClean="0"/>
              <a:t>In contrast, counselors who adopt the directive approaches tend to be more prescriptive and view themselves as the experts giving directions to their clients. </a:t>
            </a:r>
          </a:p>
        </p:txBody>
      </p:sp>
    </p:spTree>
    <p:extLst>
      <p:ext uri="{BB962C8B-B14F-4D97-AF65-F5344CB8AC3E}">
        <p14:creationId xmlns:p14="http://schemas.microsoft.com/office/powerpoint/2010/main" val="14155127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r>
              <a:rPr lang="en-US" smtClean="0"/>
              <a:t>COUNSELING</a:t>
            </a:r>
          </a:p>
        </p:txBody>
      </p:sp>
      <p:pic>
        <p:nvPicPr>
          <p:cNvPr id="87043" name="Picture 2" descr="C:\Users\Lydia\Desktop\young-stressed-girl-in-a-counselling-sessio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1" y="1752600"/>
            <a:ext cx="8882063" cy="5105400"/>
          </a:xfrm>
          <a:noFill/>
        </p:spPr>
      </p:pic>
    </p:spTree>
    <p:extLst>
      <p:ext uri="{BB962C8B-B14F-4D97-AF65-F5344CB8AC3E}">
        <p14:creationId xmlns:p14="http://schemas.microsoft.com/office/powerpoint/2010/main" val="1192314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b="1" smtClean="0">
                <a:solidFill>
                  <a:srgbClr val="FF0000"/>
                </a:solidFill>
                <a:latin typeface="Times New Roman" panose="02020603050405020304" pitchFamily="18" charset="0"/>
                <a:cs typeface="Times New Roman" panose="02020603050405020304" pitchFamily="18" charset="0"/>
              </a:rPr>
              <a:t>Definition</a:t>
            </a:r>
            <a:endParaRPr lang="en-US" smtClean="0">
              <a:solidFill>
                <a:srgbClr val="FF0000"/>
              </a:solidFill>
              <a:latin typeface="Times New Roman" panose="02020603050405020304" pitchFamily="18" charset="0"/>
              <a:cs typeface="Times New Roman" panose="02020603050405020304" pitchFamily="18" charset="0"/>
            </a:endParaRPr>
          </a:p>
        </p:txBody>
      </p:sp>
      <p:sp>
        <p:nvSpPr>
          <p:cNvPr id="88067" name="Content Placeholder 2"/>
          <p:cNvSpPr>
            <a:spLocks noGrp="1"/>
          </p:cNvSpPr>
          <p:nvPr>
            <p:ph idx="1"/>
          </p:nvPr>
        </p:nvSpPr>
        <p:spPr/>
        <p:txBody>
          <a:bodyPr/>
          <a:lstStyle/>
          <a:p>
            <a:pPr algn="just"/>
            <a:r>
              <a:rPr lang="en-US" sz="3600">
                <a:latin typeface="Times New Roman" panose="02020603050405020304" pitchFamily="18" charset="0"/>
                <a:cs typeface="Times New Roman" panose="02020603050405020304" pitchFamily="18" charset="0"/>
              </a:rPr>
              <a:t>An </a:t>
            </a:r>
            <a:r>
              <a:rPr lang="en-US" sz="3600" b="1">
                <a:solidFill>
                  <a:srgbClr val="FF0000"/>
                </a:solidFill>
                <a:latin typeface="Times New Roman" panose="02020603050405020304" pitchFamily="18" charset="0"/>
                <a:cs typeface="Times New Roman" panose="02020603050405020304" pitchFamily="18" charset="0"/>
              </a:rPr>
              <a:t>interactive process </a:t>
            </a:r>
            <a:r>
              <a:rPr lang="en-US" sz="3600">
                <a:latin typeface="Times New Roman" panose="02020603050405020304" pitchFamily="18" charset="0"/>
                <a:cs typeface="Times New Roman" panose="02020603050405020304" pitchFamily="18" charset="0"/>
              </a:rPr>
              <a:t>characterized by a unique relationship between the counsellor and the client (counselee).</a:t>
            </a:r>
          </a:p>
          <a:p>
            <a:pPr algn="just"/>
            <a:r>
              <a:rPr lang="en-US" sz="3600">
                <a:latin typeface="Times New Roman" panose="02020603050405020304" pitchFamily="18" charset="0"/>
                <a:cs typeface="Times New Roman" panose="02020603050405020304" pitchFamily="18" charset="0"/>
              </a:rPr>
              <a:t>It is the act of working together with a client to clarify personal goals and find ways of overcoming their problems. </a:t>
            </a:r>
          </a:p>
          <a:p>
            <a:pPr>
              <a:buFont typeface="Wingdings" panose="05000000000000000000" pitchFamily="2" charset="2"/>
              <a:buNone/>
            </a:pPr>
            <a:endParaRPr lang="en-US" smtClean="0"/>
          </a:p>
        </p:txBody>
      </p:sp>
    </p:spTree>
    <p:extLst>
      <p:ext uri="{BB962C8B-B14F-4D97-AF65-F5344CB8AC3E}">
        <p14:creationId xmlns:p14="http://schemas.microsoft.com/office/powerpoint/2010/main" val="212399732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smtClean="0"/>
              <a:t>Cont….</a:t>
            </a:r>
          </a:p>
        </p:txBody>
      </p:sp>
      <p:sp>
        <p:nvSpPr>
          <p:cNvPr id="89091"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The goal of counseling is to achieve better personal, social adjustment and growth in maturity, by stimulating the </a:t>
            </a:r>
            <a:r>
              <a:rPr lang="en-US" smtClean="0">
                <a:solidFill>
                  <a:srgbClr val="FF0000"/>
                </a:solidFill>
                <a:latin typeface="Times New Roman" panose="02020603050405020304" pitchFamily="18" charset="0"/>
                <a:cs typeface="Times New Roman" panose="02020603050405020304" pitchFamily="18" charset="0"/>
              </a:rPr>
              <a:t>counselee to exploit his/her potentials and optimize use of resources. </a:t>
            </a:r>
          </a:p>
          <a:p>
            <a:pPr algn="just"/>
            <a:r>
              <a:rPr lang="en-US" smtClean="0">
                <a:latin typeface="Times New Roman" panose="02020603050405020304" pitchFamily="18" charset="0"/>
                <a:cs typeface="Times New Roman" panose="02020603050405020304" pitchFamily="18" charset="0"/>
              </a:rPr>
              <a:t>Those people going for counseling are normal people who just need help to cope with different kinds of problems. </a:t>
            </a:r>
          </a:p>
          <a:p>
            <a:endParaRPr lang="en-US" smtClean="0"/>
          </a:p>
        </p:txBody>
      </p:sp>
    </p:spTree>
    <p:extLst>
      <p:ext uri="{BB962C8B-B14F-4D97-AF65-F5344CB8AC3E}">
        <p14:creationId xmlns:p14="http://schemas.microsoft.com/office/powerpoint/2010/main" val="27751162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Theories of Counseling</a:t>
            </a:r>
          </a:p>
        </p:txBody>
      </p:sp>
      <p:sp>
        <p:nvSpPr>
          <p:cNvPr id="90115" name="Content Placeholder 2"/>
          <p:cNvSpPr>
            <a:spLocks noGrp="1"/>
          </p:cNvSpPr>
          <p:nvPr>
            <p:ph idx="1"/>
          </p:nvPr>
        </p:nvSpPr>
        <p:spPr/>
        <p:txBody>
          <a:bodyPr/>
          <a:lstStyle/>
          <a:p>
            <a:pPr marL="571500" indent="-571500" algn="just">
              <a:buFont typeface="Helvetica" panose="020B0604020202020204" pitchFamily="34" charset="0"/>
              <a:buAutoNum type="romanLcPeriod"/>
            </a:pPr>
            <a:r>
              <a:rPr lang="en-US" sz="3600">
                <a:latin typeface="Times New Roman" panose="02020603050405020304" pitchFamily="18" charset="0"/>
                <a:cs typeface="Times New Roman" panose="02020603050405020304" pitchFamily="18" charset="0"/>
              </a:rPr>
              <a:t>The Analytic Approaches</a:t>
            </a:r>
          </a:p>
          <a:p>
            <a:pPr marL="571500" indent="-571500" algn="just">
              <a:buFont typeface="Helvetica" panose="020B0604020202020204" pitchFamily="34" charset="0"/>
              <a:buAutoNum type="romanLcPeriod"/>
            </a:pPr>
            <a:r>
              <a:rPr lang="en-US" sz="3600">
                <a:latin typeface="Times New Roman" panose="02020603050405020304" pitchFamily="18" charset="0"/>
                <a:cs typeface="Times New Roman" panose="02020603050405020304" pitchFamily="18" charset="0"/>
              </a:rPr>
              <a:t>The Experiential and Relationship-Oriented Approaches</a:t>
            </a:r>
          </a:p>
          <a:p>
            <a:pPr marL="571500" indent="-571500" algn="just">
              <a:buFont typeface="Helvetica" panose="020B0604020202020204" pitchFamily="34" charset="0"/>
              <a:buAutoNum type="romanLcPeriod"/>
            </a:pPr>
            <a:r>
              <a:rPr lang="en-US" sz="3600">
                <a:latin typeface="Times New Roman" panose="02020603050405020304" pitchFamily="18" charset="0"/>
                <a:cs typeface="Times New Roman" panose="02020603050405020304" pitchFamily="18" charset="0"/>
              </a:rPr>
              <a:t>The Action Therapies</a:t>
            </a:r>
          </a:p>
          <a:p>
            <a:pPr marL="571500" indent="-571500" algn="just">
              <a:buFont typeface="Helvetica" panose="020B0604020202020204" pitchFamily="34" charset="0"/>
              <a:buAutoNum type="romanLcPeriod"/>
            </a:pPr>
            <a:r>
              <a:rPr lang="en-US" sz="3600">
                <a:latin typeface="Times New Roman" panose="02020603050405020304" pitchFamily="18" charset="0"/>
                <a:cs typeface="Times New Roman" panose="02020603050405020304" pitchFamily="18" charset="0"/>
              </a:rPr>
              <a:t>The System Perspectives</a:t>
            </a:r>
          </a:p>
        </p:txBody>
      </p:sp>
    </p:spTree>
    <p:extLst>
      <p:ext uri="{BB962C8B-B14F-4D97-AF65-F5344CB8AC3E}">
        <p14:creationId xmlns:p14="http://schemas.microsoft.com/office/powerpoint/2010/main" val="4835810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Other Classification </a:t>
            </a:r>
          </a:p>
        </p:txBody>
      </p:sp>
      <p:sp>
        <p:nvSpPr>
          <p:cNvPr id="91139" name="Content Placeholder 2"/>
          <p:cNvSpPr>
            <a:spLocks noGrp="1"/>
          </p:cNvSpPr>
          <p:nvPr>
            <p:ph idx="1"/>
          </p:nvPr>
        </p:nvSpPr>
        <p:spPr/>
        <p:txBody>
          <a:bodyPr/>
          <a:lstStyle/>
          <a:p>
            <a:pPr marL="571500" indent="-571500">
              <a:buFont typeface="Helvetica" panose="020B0604020202020204" pitchFamily="34" charset="0"/>
              <a:buAutoNum type="romanLcPeriod"/>
            </a:pPr>
            <a:r>
              <a:rPr lang="en-US" smtClean="0"/>
              <a:t> Psychoanalytic, </a:t>
            </a:r>
          </a:p>
          <a:p>
            <a:pPr marL="571500" indent="-571500">
              <a:buFont typeface="Helvetica" panose="020B0604020202020204" pitchFamily="34" charset="0"/>
              <a:buAutoNum type="romanLcPeriod"/>
            </a:pPr>
            <a:r>
              <a:rPr lang="en-US" smtClean="0"/>
              <a:t>Cognitive- behavioral </a:t>
            </a:r>
          </a:p>
          <a:p>
            <a:pPr marL="571500" indent="-571500">
              <a:buFont typeface="Helvetica" panose="020B0604020202020204" pitchFamily="34" charset="0"/>
              <a:buAutoNum type="romanLcPeriod"/>
            </a:pPr>
            <a:r>
              <a:rPr lang="en-US" smtClean="0"/>
              <a:t>Humanistic theories</a:t>
            </a:r>
          </a:p>
        </p:txBody>
      </p:sp>
    </p:spTree>
    <p:extLst>
      <p:ext uri="{BB962C8B-B14F-4D97-AF65-F5344CB8AC3E}">
        <p14:creationId xmlns:p14="http://schemas.microsoft.com/office/powerpoint/2010/main" val="27053695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smtClean="0"/>
              <a:t>The Analytic Approaches</a:t>
            </a:r>
          </a:p>
        </p:txBody>
      </p:sp>
      <p:sp>
        <p:nvSpPr>
          <p:cNvPr id="3" name="Content Placeholder 2"/>
          <p:cNvSpPr>
            <a:spLocks noGrp="1"/>
          </p:cNvSpPr>
          <p:nvPr>
            <p:ph idx="1"/>
          </p:nvPr>
        </p:nvSpPr>
        <p:spPr/>
        <p:txBody>
          <a:bodyPr/>
          <a:lstStyle/>
          <a:p>
            <a:pPr algn="just">
              <a:defRPr/>
            </a:pPr>
            <a:r>
              <a:rPr lang="en-US" sz="3600" dirty="0">
                <a:latin typeface="Times New Roman" pitchFamily="18" charset="0"/>
                <a:cs typeface="Times New Roman" pitchFamily="18" charset="0"/>
              </a:rPr>
              <a:t>These are counseling approaches focusing on analyzing unconscious motivation, personality development and childhood experiences. </a:t>
            </a:r>
          </a:p>
          <a:p>
            <a:pPr marL="571500" indent="-571500" algn="just">
              <a:buFont typeface="+mj-lt"/>
              <a:buAutoNum type="romanLcPeriod"/>
              <a:defRPr/>
            </a:pPr>
            <a:r>
              <a:rPr lang="en-US" sz="3600" dirty="0">
                <a:latin typeface="Times New Roman" pitchFamily="18" charset="0"/>
                <a:cs typeface="Times New Roman" pitchFamily="18" charset="0"/>
              </a:rPr>
              <a:t>Psychoanalytic therapy by Sigmund Freud</a:t>
            </a:r>
          </a:p>
          <a:p>
            <a:pPr marL="571500" indent="-571500" algn="just">
              <a:buFont typeface="+mj-lt"/>
              <a:buAutoNum type="romanLcPeriod"/>
              <a:defRPr/>
            </a:pPr>
            <a:r>
              <a:rPr lang="en-US" sz="3600" dirty="0">
                <a:latin typeface="Times New Roman" pitchFamily="18" charset="0"/>
                <a:cs typeface="Times New Roman" pitchFamily="18" charset="0"/>
              </a:rPr>
              <a:t>Adlerian therapy by Alfred Adler. </a:t>
            </a:r>
          </a:p>
        </p:txBody>
      </p:sp>
    </p:spTree>
    <p:extLst>
      <p:ext uri="{BB962C8B-B14F-4D97-AF65-F5344CB8AC3E}">
        <p14:creationId xmlns:p14="http://schemas.microsoft.com/office/powerpoint/2010/main" val="38492575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sz="4000">
                <a:latin typeface="Times New Roman" panose="02020603050405020304" pitchFamily="18" charset="0"/>
                <a:cs typeface="Times New Roman" panose="02020603050405020304" pitchFamily="18" charset="0"/>
              </a:rPr>
              <a:t>The Experiential and Relationship-Oriented Approaches</a:t>
            </a:r>
          </a:p>
        </p:txBody>
      </p:sp>
      <p:sp>
        <p:nvSpPr>
          <p:cNvPr id="3" name="Content Placeholder 2"/>
          <p:cNvSpPr>
            <a:spLocks noGrp="1"/>
          </p:cNvSpPr>
          <p:nvPr>
            <p:ph idx="1"/>
          </p:nvPr>
        </p:nvSpPr>
        <p:spPr/>
        <p:txBody>
          <a:bodyPr>
            <a:normAutofit/>
          </a:bodyPr>
          <a:lstStyle/>
          <a:p>
            <a:pPr algn="just">
              <a:defRPr/>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approaches focus on creating a good relationship between </a:t>
            </a:r>
            <a:r>
              <a:rPr lang="en-US" dirty="0" smtClean="0">
                <a:latin typeface="Times New Roman" pitchFamily="18" charset="0"/>
                <a:cs typeface="Times New Roman" pitchFamily="18" charset="0"/>
              </a:rPr>
              <a:t>counselor </a:t>
            </a:r>
            <a:r>
              <a:rPr lang="en-US" dirty="0">
                <a:latin typeface="Times New Roman" pitchFamily="18" charset="0"/>
                <a:cs typeface="Times New Roman" pitchFamily="18" charset="0"/>
              </a:rPr>
              <a:t>and client, as well as having good and positive views of human nature. </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571500" indent="-571500" algn="just">
              <a:buFont typeface="+mj-lt"/>
              <a:buAutoNum type="romanLcPeriod"/>
              <a:defRP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existential approach by Viktor </a:t>
            </a:r>
            <a:r>
              <a:rPr lang="en-US" dirty="0" err="1">
                <a:latin typeface="Times New Roman" pitchFamily="18" charset="0"/>
                <a:cs typeface="Times New Roman" pitchFamily="18" charset="0"/>
              </a:rPr>
              <a:t>Frankl</a:t>
            </a:r>
            <a:r>
              <a:rPr lang="en-US" dirty="0">
                <a:latin typeface="Times New Roman" pitchFamily="18" charset="0"/>
                <a:cs typeface="Times New Roman" pitchFamily="18" charset="0"/>
              </a:rPr>
              <a:t>, Rollo May and Irvin </a:t>
            </a:r>
            <a:r>
              <a:rPr lang="en-US" dirty="0" err="1" smtClean="0">
                <a:latin typeface="Times New Roman" pitchFamily="18" charset="0"/>
                <a:cs typeface="Times New Roman" pitchFamily="18" charset="0"/>
              </a:rPr>
              <a:t>Yalom</a:t>
            </a:r>
            <a:endParaRPr lang="en-US" dirty="0">
              <a:latin typeface="Times New Roman" pitchFamily="18" charset="0"/>
              <a:cs typeface="Times New Roman" pitchFamily="18" charset="0"/>
            </a:endParaRPr>
          </a:p>
          <a:p>
            <a:pPr marL="571500" indent="-571500" algn="just">
              <a:buFont typeface="+mj-lt"/>
              <a:buAutoNum type="romanLcPeriod"/>
              <a:defRPr/>
            </a:pPr>
            <a:r>
              <a:rPr lang="en-US" dirty="0" smtClean="0">
                <a:latin typeface="Times New Roman" pitchFamily="18" charset="0"/>
                <a:cs typeface="Times New Roman" pitchFamily="18" charset="0"/>
              </a:rPr>
              <a:t>Person- centered </a:t>
            </a:r>
            <a:r>
              <a:rPr lang="en-US" dirty="0">
                <a:latin typeface="Times New Roman" pitchFamily="18" charset="0"/>
                <a:cs typeface="Times New Roman" pitchFamily="18" charset="0"/>
              </a:rPr>
              <a:t>approach by Carl </a:t>
            </a:r>
            <a:r>
              <a:rPr lang="en-US" dirty="0" smtClean="0">
                <a:latin typeface="Times New Roman" pitchFamily="18" charset="0"/>
                <a:cs typeface="Times New Roman" pitchFamily="18" charset="0"/>
              </a:rPr>
              <a:t>Rogers</a:t>
            </a:r>
          </a:p>
          <a:p>
            <a:pPr marL="571500" indent="-571500" algn="just">
              <a:buFont typeface="+mj-lt"/>
              <a:buAutoNum type="romanLcPeriod"/>
              <a:defRPr/>
            </a:pPr>
            <a:r>
              <a:rPr lang="en-US" dirty="0" smtClean="0">
                <a:latin typeface="Times New Roman" pitchFamily="18" charset="0"/>
                <a:cs typeface="Times New Roman" pitchFamily="18" charset="0"/>
              </a:rPr>
              <a:t> Gestalt </a:t>
            </a:r>
            <a:r>
              <a:rPr lang="en-US" dirty="0">
                <a:latin typeface="Times New Roman" pitchFamily="18" charset="0"/>
                <a:cs typeface="Times New Roman" pitchFamily="18" charset="0"/>
              </a:rPr>
              <a:t>therapy by Frederick and Laura </a:t>
            </a:r>
            <a:r>
              <a:rPr lang="en-US" dirty="0" err="1">
                <a:latin typeface="Times New Roman" pitchFamily="18" charset="0"/>
                <a:cs typeface="Times New Roman" pitchFamily="18" charset="0"/>
              </a:rPr>
              <a:t>Perls</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32899997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The Action Therapies</a:t>
            </a:r>
          </a:p>
        </p:txBody>
      </p:sp>
      <p:sp>
        <p:nvSpPr>
          <p:cNvPr id="3" name="Content Placeholder 2"/>
          <p:cNvSpPr>
            <a:spLocks noGrp="1"/>
          </p:cNvSpPr>
          <p:nvPr>
            <p:ph idx="1"/>
          </p:nvPr>
        </p:nvSpPr>
        <p:spPr/>
        <p:txBody>
          <a:bodyPr>
            <a:normAutofit/>
          </a:bodyPr>
          <a:lstStyle/>
          <a:p>
            <a:pPr algn="just">
              <a:defRPr/>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approaches focus on </a:t>
            </a:r>
            <a:r>
              <a:rPr lang="en-US" dirty="0" smtClean="0">
                <a:latin typeface="Times New Roman" pitchFamily="18" charset="0"/>
                <a:cs typeface="Times New Roman" pitchFamily="18" charset="0"/>
              </a:rPr>
              <a:t>clients </a:t>
            </a:r>
            <a:r>
              <a:rPr lang="en-US" dirty="0">
                <a:latin typeface="Times New Roman" pitchFamily="18" charset="0"/>
                <a:cs typeface="Times New Roman" pitchFamily="18" charset="0"/>
              </a:rPr>
              <a:t>current </a:t>
            </a:r>
            <a:r>
              <a:rPr lang="en-US" dirty="0" smtClean="0">
                <a:latin typeface="Times New Roman" pitchFamily="18" charset="0"/>
                <a:cs typeface="Times New Roman" pitchFamily="18" charset="0"/>
              </a:rPr>
              <a:t>behavior </a:t>
            </a:r>
            <a:r>
              <a:rPr lang="en-US" dirty="0">
                <a:latin typeface="Times New Roman" pitchFamily="18" charset="0"/>
                <a:cs typeface="Times New Roman" pitchFamily="18" charset="0"/>
              </a:rPr>
              <a:t>and developing a clear plan for changing unproductive </a:t>
            </a:r>
            <a:r>
              <a:rPr lang="en-US" dirty="0" smtClean="0">
                <a:latin typeface="Times New Roman" pitchFamily="18" charset="0"/>
                <a:cs typeface="Times New Roman" pitchFamily="18" charset="0"/>
              </a:rPr>
              <a:t>behavior </a:t>
            </a:r>
            <a:r>
              <a:rPr lang="en-US" dirty="0">
                <a:latin typeface="Times New Roman" pitchFamily="18" charset="0"/>
                <a:cs typeface="Times New Roman" pitchFamily="18" charset="0"/>
              </a:rPr>
              <a:t>with a new one. </a:t>
            </a:r>
            <a:endParaRPr lang="en-US" dirty="0" smtClean="0">
              <a:latin typeface="Times New Roman" pitchFamily="18" charset="0"/>
              <a:cs typeface="Times New Roman" pitchFamily="18" charset="0"/>
            </a:endParaRPr>
          </a:p>
          <a:p>
            <a:pPr marL="571500" indent="-571500" algn="just">
              <a:buFont typeface="+mj-lt"/>
              <a:buAutoNum type="romanLcPeriod"/>
              <a:defRPr/>
            </a:pPr>
            <a:r>
              <a:rPr lang="en-US" dirty="0" smtClean="0">
                <a:latin typeface="Times New Roman" pitchFamily="18" charset="0"/>
                <a:cs typeface="Times New Roman" pitchFamily="18" charset="0"/>
              </a:rPr>
              <a:t>Reality </a:t>
            </a:r>
            <a:r>
              <a:rPr lang="en-US" dirty="0">
                <a:latin typeface="Times New Roman" pitchFamily="18" charset="0"/>
                <a:cs typeface="Times New Roman" pitchFamily="18" charset="0"/>
              </a:rPr>
              <a:t>Therapy by William </a:t>
            </a:r>
            <a:r>
              <a:rPr lang="en-US" dirty="0" smtClean="0">
                <a:latin typeface="Times New Roman" pitchFamily="18" charset="0"/>
                <a:cs typeface="Times New Roman" pitchFamily="18" charset="0"/>
              </a:rPr>
              <a:t>Glaser</a:t>
            </a:r>
          </a:p>
          <a:p>
            <a:pPr marL="571500" indent="-571500" algn="just">
              <a:buFont typeface="+mj-lt"/>
              <a:buAutoNum type="romanLcPeriod"/>
              <a:defRPr/>
            </a:pPr>
            <a:r>
              <a:rPr lang="en-US" dirty="0" smtClean="0">
                <a:latin typeface="Times New Roman" pitchFamily="18" charset="0"/>
                <a:cs typeface="Times New Roman" pitchFamily="18" charset="0"/>
              </a:rPr>
              <a:t>Behavior </a:t>
            </a:r>
            <a:r>
              <a:rPr lang="en-US" dirty="0">
                <a:latin typeface="Times New Roman" pitchFamily="18" charset="0"/>
                <a:cs typeface="Times New Roman" pitchFamily="18" charset="0"/>
              </a:rPr>
              <a:t>Therapy by B. F. Skinner, Arnold Lazarus and Albert </a:t>
            </a:r>
            <a:r>
              <a:rPr lang="en-US" dirty="0" smtClean="0">
                <a:latin typeface="Times New Roman" pitchFamily="18" charset="0"/>
                <a:cs typeface="Times New Roman" pitchFamily="18" charset="0"/>
              </a:rPr>
              <a:t>Bandura</a:t>
            </a:r>
          </a:p>
          <a:p>
            <a:pPr marL="571500" indent="-571500" algn="just">
              <a:buFont typeface="+mj-lt"/>
              <a:buAutoNum type="romanLcPeriod"/>
              <a:defRPr/>
            </a:pPr>
            <a:r>
              <a:rPr lang="en-US" dirty="0" smtClean="0">
                <a:latin typeface="Times New Roman" pitchFamily="18" charset="0"/>
                <a:cs typeface="Times New Roman" pitchFamily="18" charset="0"/>
              </a:rPr>
              <a:t>Rational </a:t>
            </a:r>
            <a:r>
              <a:rPr lang="en-US" dirty="0">
                <a:latin typeface="Times New Roman" pitchFamily="18" charset="0"/>
                <a:cs typeface="Times New Roman" pitchFamily="18" charset="0"/>
              </a:rPr>
              <a:t>Emotive Therapy by Albert </a:t>
            </a:r>
            <a:r>
              <a:rPr lang="en-US" dirty="0" smtClean="0">
                <a:latin typeface="Times New Roman" pitchFamily="18" charset="0"/>
                <a:cs typeface="Times New Roman" pitchFamily="18" charset="0"/>
              </a:rPr>
              <a:t>Ellis</a:t>
            </a:r>
          </a:p>
          <a:p>
            <a:pPr marL="571500" indent="-571500" algn="just">
              <a:buFont typeface="+mj-lt"/>
              <a:buAutoNum type="romanLcPeriod"/>
              <a:defRPr/>
            </a:pPr>
            <a:r>
              <a:rPr lang="en-US" dirty="0" smtClean="0">
                <a:latin typeface="Times New Roman" pitchFamily="18" charset="0"/>
                <a:cs typeface="Times New Roman" pitchFamily="18" charset="0"/>
              </a:rPr>
              <a:t>Cognitive </a:t>
            </a:r>
            <a:r>
              <a:rPr lang="en-US" dirty="0">
                <a:latin typeface="Times New Roman" pitchFamily="18" charset="0"/>
                <a:cs typeface="Times New Roman" pitchFamily="18" charset="0"/>
              </a:rPr>
              <a:t>Therapy by A. T. Beck. </a:t>
            </a:r>
          </a:p>
        </p:txBody>
      </p:sp>
    </p:spTree>
    <p:extLst>
      <p:ext uri="{BB962C8B-B14F-4D97-AF65-F5344CB8AC3E}">
        <p14:creationId xmlns:p14="http://schemas.microsoft.com/office/powerpoint/2010/main" val="4013223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The System Perspectives</a:t>
            </a:r>
          </a:p>
        </p:txBody>
      </p:sp>
      <p:sp>
        <p:nvSpPr>
          <p:cNvPr id="3" name="Content Placeholder 2"/>
          <p:cNvSpPr>
            <a:spLocks noGrp="1"/>
          </p:cNvSpPr>
          <p:nvPr>
            <p:ph idx="1"/>
          </p:nvPr>
        </p:nvSpPr>
        <p:spPr/>
        <p:txBody>
          <a:bodyPr>
            <a:normAutofit/>
          </a:bodyPr>
          <a:lstStyle/>
          <a:p>
            <a:pPr marL="0" indent="0" algn="just">
              <a:buNone/>
              <a:defRPr/>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approaches stress on the importance of understanding clients in the context of the surrounding, environment, or system. </a:t>
            </a:r>
          </a:p>
          <a:p>
            <a:pPr marL="571500" indent="-571500" algn="just">
              <a:buFont typeface="+mj-lt"/>
              <a:buAutoNum type="romanLcPeriod"/>
              <a:defRP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Feminist </a:t>
            </a:r>
            <a:r>
              <a:rPr lang="en-US" dirty="0" smtClean="0">
                <a:latin typeface="Times New Roman" pitchFamily="18" charset="0"/>
                <a:cs typeface="Times New Roman" pitchFamily="18" charset="0"/>
              </a:rPr>
              <a:t>Therapy</a:t>
            </a:r>
          </a:p>
          <a:p>
            <a:pPr marL="571500" indent="-571500" algn="just">
              <a:buFont typeface="+mj-lt"/>
              <a:buAutoNum type="romanLcPeriod"/>
              <a:defRPr/>
            </a:pPr>
            <a:r>
              <a:rPr lang="en-US" dirty="0" smtClean="0">
                <a:latin typeface="Times New Roman" pitchFamily="18" charset="0"/>
                <a:cs typeface="Times New Roman" pitchFamily="18" charset="0"/>
              </a:rPr>
              <a:t>Family </a:t>
            </a:r>
            <a:r>
              <a:rPr lang="en-US" dirty="0">
                <a:latin typeface="Times New Roman" pitchFamily="18" charset="0"/>
                <a:cs typeface="Times New Roman" pitchFamily="18" charset="0"/>
              </a:rPr>
              <a:t>System </a:t>
            </a:r>
            <a:r>
              <a:rPr lang="en-US" dirty="0" smtClean="0">
                <a:latin typeface="Times New Roman" pitchFamily="18" charset="0"/>
                <a:cs typeface="Times New Roman" pitchFamily="18" charset="0"/>
              </a:rPr>
              <a:t>Therapy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78263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latin typeface="Times New Roman" panose="02020603050405020304" pitchFamily="18" charset="0"/>
                <a:cs typeface="Times New Roman" panose="02020603050405020304" pitchFamily="18" charset="0"/>
              </a:rPr>
              <a:t>Critical Thinking is ...</a:t>
            </a:r>
          </a:p>
        </p:txBody>
      </p:sp>
      <p:sp>
        <p:nvSpPr>
          <p:cNvPr id="21507" name="Rectangle 3"/>
          <p:cNvSpPr>
            <a:spLocks noGrp="1" noChangeArrowheads="1"/>
          </p:cNvSpPr>
          <p:nvPr>
            <p:ph sz="half" idx="1"/>
          </p:nvPr>
        </p:nvSpPr>
        <p:spPr/>
        <p:txBody>
          <a:bodyPr/>
          <a:lstStyle/>
          <a:p>
            <a:pPr algn="just" eaLnBrk="1" hangingPunct="1"/>
            <a:r>
              <a:rPr lang="en-US" altLang="en-US" smtClean="0">
                <a:latin typeface="Times New Roman" panose="02020603050405020304" pitchFamily="18" charset="0"/>
                <a:cs typeface="Times New Roman" panose="02020603050405020304" pitchFamily="18" charset="0"/>
              </a:rPr>
              <a:t>Vital to nursing.</a:t>
            </a:r>
          </a:p>
          <a:p>
            <a:pPr algn="just" eaLnBrk="1" hangingPunct="1"/>
            <a:r>
              <a:rPr lang="en-US" altLang="en-US" smtClean="0">
                <a:latin typeface="Times New Roman" panose="02020603050405020304" pitchFamily="18" charset="0"/>
                <a:cs typeface="Times New Roman" panose="02020603050405020304" pitchFamily="18" charset="0"/>
              </a:rPr>
              <a:t>More than gathering facts and figures.</a:t>
            </a:r>
          </a:p>
          <a:p>
            <a:pPr algn="just" eaLnBrk="1" hangingPunct="1"/>
            <a:r>
              <a:rPr lang="en-US" altLang="en-US" smtClean="0">
                <a:latin typeface="Times New Roman" panose="02020603050405020304" pitchFamily="18" charset="0"/>
                <a:cs typeface="Times New Roman" panose="02020603050405020304" pitchFamily="18" charset="0"/>
              </a:rPr>
              <a:t>A search for the best answer - not just any answer.</a:t>
            </a:r>
          </a:p>
          <a:p>
            <a:pPr algn="just" eaLnBrk="1" hangingPunct="1"/>
            <a:r>
              <a:rPr lang="en-US" altLang="en-US" smtClean="0">
                <a:latin typeface="Times New Roman" panose="02020603050405020304" pitchFamily="18" charset="0"/>
                <a:cs typeface="Times New Roman" panose="02020603050405020304" pitchFamily="18" charset="0"/>
              </a:rPr>
              <a:t>A systematic way of thinking.</a:t>
            </a:r>
          </a:p>
          <a:p>
            <a:pPr eaLnBrk="1" hangingPunct="1"/>
            <a:endParaRPr lang="en-US" altLang="en-US" smtClean="0"/>
          </a:p>
        </p:txBody>
      </p:sp>
      <p:pic>
        <p:nvPicPr>
          <p:cNvPr id="21508" name="Picture 4" descr="C:\Users\Lydia\Desktop\index cri.pn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324600" y="1981200"/>
            <a:ext cx="3886200" cy="4876800"/>
          </a:xfrm>
          <a:noFill/>
        </p:spPr>
      </p:pic>
    </p:spTree>
    <p:extLst>
      <p:ext uri="{BB962C8B-B14F-4D97-AF65-F5344CB8AC3E}">
        <p14:creationId xmlns:p14="http://schemas.microsoft.com/office/powerpoint/2010/main" val="263287931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2085975" y="1"/>
            <a:ext cx="7543800" cy="1450975"/>
          </a:xfrm>
        </p:spPr>
        <p:txBody>
          <a:bodyPr/>
          <a:lstStyle/>
          <a:p>
            <a:r>
              <a:rPr lang="en-US" b="1" smtClean="0">
                <a:solidFill>
                  <a:srgbClr val="FF0000"/>
                </a:solidFill>
                <a:latin typeface="Times New Roman" panose="02020603050405020304" pitchFamily="18" charset="0"/>
                <a:cs typeface="Times New Roman" panose="02020603050405020304" pitchFamily="18" charset="0"/>
              </a:rPr>
              <a:t>GOALS</a:t>
            </a:r>
          </a:p>
        </p:txBody>
      </p:sp>
      <p:sp>
        <p:nvSpPr>
          <p:cNvPr id="3" name="Content Placeholder 2"/>
          <p:cNvSpPr>
            <a:spLocks noGrp="1"/>
          </p:cNvSpPr>
          <p:nvPr>
            <p:ph idx="1"/>
          </p:nvPr>
        </p:nvSpPr>
        <p:spPr>
          <a:xfrm>
            <a:off x="1649413" y="1450976"/>
            <a:ext cx="8896350" cy="5040313"/>
          </a:xfrm>
        </p:spPr>
        <p:txBody>
          <a:bodyPr>
            <a:normAutofit/>
          </a:bodyPr>
          <a:lstStyle/>
          <a:p>
            <a:pPr>
              <a:defRPr/>
            </a:pPr>
            <a:endParaRPr lang="en-US" sz="2400" dirty="0">
              <a:latin typeface="Times New Roman" pitchFamily="18" charset="0"/>
              <a:cs typeface="Times New Roman" pitchFamily="18" charset="0"/>
            </a:endParaRPr>
          </a:p>
          <a:p>
            <a:pPr algn="just">
              <a:defRPr/>
            </a:pPr>
            <a:r>
              <a:rPr lang="en-US" dirty="0" smtClean="0">
                <a:latin typeface="Times New Roman" pitchFamily="18" charset="0"/>
                <a:cs typeface="Times New Roman" pitchFamily="18" charset="0"/>
              </a:rPr>
              <a:t>Outcome </a:t>
            </a:r>
            <a:r>
              <a:rPr lang="en-US" dirty="0">
                <a:latin typeface="Times New Roman" pitchFamily="18" charset="0"/>
                <a:cs typeface="Times New Roman" pitchFamily="18" charset="0"/>
              </a:rPr>
              <a:t>goals are described in terms of change in the client that will manifest after the counselling and outside the counsellor’s office</a:t>
            </a:r>
            <a:r>
              <a:rPr lang="en-US" dirty="0" smtClean="0">
                <a:latin typeface="Times New Roman" pitchFamily="18" charset="0"/>
                <a:cs typeface="Times New Roman" pitchFamily="18" charset="0"/>
              </a:rPr>
              <a:t>.</a:t>
            </a:r>
          </a:p>
          <a:p>
            <a:pPr algn="just">
              <a:defRPr/>
            </a:pPr>
            <a:r>
              <a:rPr lang="en-US" dirty="0" smtClean="0">
                <a:latin typeface="Times New Roman" pitchFamily="18" charset="0"/>
                <a:cs typeface="Times New Roman" pitchFamily="18" charset="0"/>
              </a:rPr>
              <a:t>Process </a:t>
            </a:r>
            <a:r>
              <a:rPr lang="en-US" dirty="0">
                <a:latin typeface="Times New Roman" pitchFamily="18" charset="0"/>
                <a:cs typeface="Times New Roman" pitchFamily="18" charset="0"/>
              </a:rPr>
              <a:t>goals are plans for events that take place during the counselling sections and in the counsellor’s office. </a:t>
            </a:r>
            <a:endParaRPr lang="en-US" dirty="0" smtClean="0">
              <a:latin typeface="Times New Roman" pitchFamily="18" charset="0"/>
              <a:cs typeface="Times New Roman" pitchFamily="18" charset="0"/>
            </a:endParaRPr>
          </a:p>
          <a:p>
            <a:pPr algn="just">
              <a:defRPr/>
            </a:pP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are events that the counsellor considers helpful and instrumental in achieving outcome </a:t>
            </a:r>
            <a:r>
              <a:rPr lang="en-US" dirty="0" smtClean="0">
                <a:latin typeface="Times New Roman" pitchFamily="18" charset="0"/>
                <a:cs typeface="Times New Roman" pitchFamily="18" charset="0"/>
              </a:rPr>
              <a:t>goals</a:t>
            </a:r>
            <a:endParaRPr lang="en-US" dirty="0">
              <a:latin typeface="Times New Roman" pitchFamily="18" charset="0"/>
              <a:cs typeface="Times New Roman" pitchFamily="18" charset="0"/>
            </a:endParaRPr>
          </a:p>
          <a:p>
            <a:pPr>
              <a:defRPr/>
            </a:pPr>
            <a:endParaRPr lang="en-US" dirty="0"/>
          </a:p>
        </p:txBody>
      </p:sp>
    </p:spTree>
    <p:extLst>
      <p:ext uri="{BB962C8B-B14F-4D97-AF65-F5344CB8AC3E}">
        <p14:creationId xmlns:p14="http://schemas.microsoft.com/office/powerpoint/2010/main" val="408374890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smtClean="0"/>
              <a:t>Cont.. </a:t>
            </a:r>
          </a:p>
        </p:txBody>
      </p:sp>
      <p:sp>
        <p:nvSpPr>
          <p:cNvPr id="3" name="Content Placeholder 2"/>
          <p:cNvSpPr>
            <a:spLocks noGrp="1"/>
          </p:cNvSpPr>
          <p:nvPr>
            <p:ph idx="1"/>
          </p:nvPr>
        </p:nvSpPr>
        <p:spPr/>
        <p:txBody>
          <a:bodyPr>
            <a:normAutofit/>
          </a:bodyPr>
          <a:lstStyle/>
          <a:p>
            <a:pPr algn="just">
              <a:defRPr/>
            </a:pPr>
            <a:r>
              <a:rPr lang="en-US" dirty="0" smtClean="0">
                <a:latin typeface="Times New Roman" pitchFamily="18" charset="0"/>
                <a:cs typeface="Times New Roman" pitchFamily="18" charset="0"/>
              </a:rPr>
              <a:t>Counseling leads to changes in the counselee in one or more of the following areas: </a:t>
            </a:r>
          </a:p>
          <a:p>
            <a:pPr algn="just">
              <a:defRPr/>
            </a:pPr>
            <a:r>
              <a:rPr lang="en-US" b="1" dirty="0" smtClean="0">
                <a:latin typeface="Times New Roman" pitchFamily="18" charset="0"/>
                <a:cs typeface="Times New Roman" pitchFamily="18" charset="0"/>
              </a:rPr>
              <a:t>Behavior;</a:t>
            </a:r>
            <a:r>
              <a:rPr lang="en-US" dirty="0" smtClean="0">
                <a:latin typeface="Times New Roman" pitchFamily="18" charset="0"/>
                <a:cs typeface="Times New Roman" pitchFamily="18" charset="0"/>
              </a:rPr>
              <a:t> changes in the ways the counselee acts, copes, makes decisions or relates</a:t>
            </a:r>
          </a:p>
          <a:p>
            <a:pPr algn="just">
              <a:defRPr/>
            </a:pPr>
            <a:r>
              <a:rPr lang="en-US" b="1" dirty="0" smtClean="0">
                <a:latin typeface="Times New Roman" pitchFamily="18" charset="0"/>
                <a:cs typeface="Times New Roman" pitchFamily="18" charset="0"/>
              </a:rPr>
              <a:t>Beliefs;</a:t>
            </a:r>
            <a:r>
              <a:rPr lang="en-US" dirty="0" smtClean="0">
                <a:latin typeface="Times New Roman" pitchFamily="18" charset="0"/>
                <a:cs typeface="Times New Roman" pitchFamily="18" charset="0"/>
              </a:rPr>
              <a:t> ways of thinking about one self, others and the world or emotional concerns about these perceptions</a:t>
            </a:r>
          </a:p>
          <a:p>
            <a:pPr algn="just">
              <a:defRPr/>
            </a:pPr>
            <a:r>
              <a:rPr lang="en-US" b="1" dirty="0" smtClean="0">
                <a:latin typeface="Times New Roman" pitchFamily="18" charset="0"/>
                <a:cs typeface="Times New Roman" pitchFamily="18" charset="0"/>
              </a:rPr>
              <a:t>Level of emotional distress;</a:t>
            </a:r>
            <a:r>
              <a:rPr lang="en-US" dirty="0" smtClean="0">
                <a:latin typeface="Times New Roman" pitchFamily="18" charset="0"/>
                <a:cs typeface="Times New Roman" pitchFamily="18" charset="0"/>
              </a:rPr>
              <a:t> uncomfortable feelings or reactions to environmental stress</a:t>
            </a:r>
          </a:p>
          <a:p>
            <a:pPr algn="just">
              <a:defRPr/>
            </a:pPr>
            <a:r>
              <a:rPr lang="en-US" b="1" dirty="0" smtClean="0">
                <a:latin typeface="Times New Roman" pitchFamily="18" charset="0"/>
                <a:cs typeface="Times New Roman" pitchFamily="18" charset="0"/>
              </a:rPr>
              <a:t>Attitudes;</a:t>
            </a:r>
            <a:r>
              <a:rPr lang="en-US" dirty="0" smtClean="0">
                <a:latin typeface="Times New Roman" pitchFamily="18" charset="0"/>
                <a:cs typeface="Times New Roman" pitchFamily="18" charset="0"/>
              </a:rPr>
              <a:t> negative attitudes towards self or others</a:t>
            </a:r>
          </a:p>
          <a:p>
            <a:pPr>
              <a:defRPr/>
            </a:pPr>
            <a:endParaRPr lang="en-US" dirty="0"/>
          </a:p>
        </p:txBody>
      </p:sp>
    </p:spTree>
    <p:extLst>
      <p:ext uri="{BB962C8B-B14F-4D97-AF65-F5344CB8AC3E}">
        <p14:creationId xmlns:p14="http://schemas.microsoft.com/office/powerpoint/2010/main" val="23434946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smtClean="0">
                <a:solidFill>
                  <a:srgbClr val="FF0000"/>
                </a:solidFill>
              </a:rPr>
              <a:t/>
            </a:r>
            <a:br>
              <a:rPr lang="en-US" b="1" dirty="0" smtClean="0">
                <a:solidFill>
                  <a:srgbClr val="FF0000"/>
                </a:solidFill>
              </a:rPr>
            </a:br>
            <a:r>
              <a:rPr lang="en-US" b="1" dirty="0" smtClean="0">
                <a:solidFill>
                  <a:srgbClr val="FF0000"/>
                </a:solidFill>
              </a:rPr>
              <a:t/>
            </a:r>
            <a:br>
              <a:rPr lang="en-US" b="1" dirty="0" smtClean="0">
                <a:solidFill>
                  <a:srgbClr val="FF0000"/>
                </a:solidFill>
              </a:rPr>
            </a:br>
            <a:r>
              <a:rPr lang="en-US" b="1" dirty="0" smtClean="0">
                <a:solidFill>
                  <a:srgbClr val="FF0000"/>
                </a:solidFill>
              </a:rPr>
              <a:t/>
            </a:r>
            <a:br>
              <a:rPr lang="en-US" b="1" dirty="0" smtClean="0">
                <a:solidFill>
                  <a:srgbClr val="FF0000"/>
                </a:solidFill>
              </a:rPr>
            </a:br>
            <a:r>
              <a:rPr lang="en-US" sz="3600" b="1" dirty="0">
                <a:solidFill>
                  <a:srgbClr val="FF0000"/>
                </a:solidFill>
                <a:latin typeface="Times New Roman" pitchFamily="18" charset="0"/>
                <a:cs typeface="Times New Roman" pitchFamily="18" charset="0"/>
              </a:rPr>
              <a:t/>
            </a:r>
            <a:br>
              <a:rPr lang="en-US" sz="3600" b="1" dirty="0">
                <a:solidFill>
                  <a:srgbClr val="FF0000"/>
                </a:solidFill>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
            </a:r>
            <a:br>
              <a:rPr lang="en-US" sz="3600" b="1" dirty="0">
                <a:solidFill>
                  <a:srgbClr val="FF0000"/>
                </a:solidFill>
                <a:latin typeface="Times New Roman" pitchFamily="18" charset="0"/>
                <a:cs typeface="Times New Roman" pitchFamily="18" charset="0"/>
              </a:rPr>
            </a:br>
            <a:r>
              <a:rPr lang="en-US" b="1" dirty="0" smtClean="0">
                <a:solidFill>
                  <a:srgbClr val="FF0000"/>
                </a:solidFill>
              </a:rPr>
              <a:t>Principles of Counseling</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defRPr/>
            </a:pPr>
            <a:r>
              <a:rPr lang="en-US" dirty="0" smtClean="0"/>
              <a:t>The </a:t>
            </a:r>
            <a:r>
              <a:rPr lang="en-US" dirty="0"/>
              <a:t>principles of counselling can also be referred to as the features of counselling</a:t>
            </a:r>
          </a:p>
          <a:p>
            <a:pPr marL="0" indent="0">
              <a:buNone/>
              <a:defRPr/>
            </a:pPr>
            <a:r>
              <a:rPr lang="en-US" b="1" dirty="0"/>
              <a:t>Understanding </a:t>
            </a:r>
            <a:endParaRPr lang="en-US" dirty="0"/>
          </a:p>
          <a:p>
            <a:pPr>
              <a:defRPr/>
            </a:pPr>
            <a:r>
              <a:rPr lang="en-US" dirty="0"/>
              <a:t>You should have a thorough understanding of human behavior in its social and cultural context and be able to apply that understanding to the particular set of problems or circumstances of each client.</a:t>
            </a:r>
          </a:p>
        </p:txBody>
      </p:sp>
    </p:spTree>
    <p:extLst>
      <p:ext uri="{BB962C8B-B14F-4D97-AF65-F5344CB8AC3E}">
        <p14:creationId xmlns:p14="http://schemas.microsoft.com/office/powerpoint/2010/main" val="226772779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b="1" smtClean="0">
                <a:solidFill>
                  <a:schemeClr val="tx1"/>
                </a:solidFill>
                <a:latin typeface="Times New Roman" panose="02020603050405020304" pitchFamily="18" charset="0"/>
                <a:cs typeface="Times New Roman" panose="02020603050405020304" pitchFamily="18" charset="0"/>
              </a:rPr>
              <a:t>Principles cont..</a:t>
            </a:r>
          </a:p>
        </p:txBody>
      </p:sp>
      <p:sp>
        <p:nvSpPr>
          <p:cNvPr id="3" name="Content Placeholder 2"/>
          <p:cNvSpPr>
            <a:spLocks noGrp="1"/>
          </p:cNvSpPr>
          <p:nvPr>
            <p:ph idx="1"/>
          </p:nvPr>
        </p:nvSpPr>
        <p:spPr>
          <a:xfrm>
            <a:off x="1824038" y="1846263"/>
            <a:ext cx="8528050" cy="4438650"/>
          </a:xfrm>
        </p:spPr>
        <p:txBody>
          <a:bodyPr>
            <a:normAutofit lnSpcReduction="10000"/>
          </a:bodyPr>
          <a:lstStyle/>
          <a:p>
            <a:pPr marL="0" indent="0" algn="just">
              <a:buNone/>
              <a:defRPr/>
            </a:pPr>
            <a:r>
              <a:rPr lang="en-US" b="1" dirty="0" smtClean="0">
                <a:latin typeface="Times New Roman" pitchFamily="18" charset="0"/>
                <a:cs typeface="Times New Roman" pitchFamily="18" charset="0"/>
              </a:rPr>
              <a:t>Change:</a:t>
            </a:r>
          </a:p>
          <a:p>
            <a:pPr marL="0" indent="0" algn="just">
              <a:buNone/>
              <a:defRP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ultimate purpose of the counselling experience is to help the client achieve some kind of change that he or she will regard as satisfying. </a:t>
            </a:r>
            <a:endParaRPr lang="en-US" dirty="0" smtClean="0">
              <a:latin typeface="Times New Roman" pitchFamily="18" charset="0"/>
              <a:cs typeface="Times New Roman" pitchFamily="18" charset="0"/>
            </a:endParaRPr>
          </a:p>
          <a:p>
            <a:pPr algn="just">
              <a:defRPr/>
            </a:pPr>
            <a:endParaRPr lang="en-US" b="1" dirty="0">
              <a:latin typeface="Times New Roman" pitchFamily="18" charset="0"/>
              <a:cs typeface="Times New Roman" pitchFamily="18" charset="0"/>
            </a:endParaRPr>
          </a:p>
          <a:p>
            <a:pPr marL="0" indent="0" algn="just">
              <a:buNone/>
              <a:defRPr/>
            </a:pPr>
            <a:r>
              <a:rPr lang="en-US" b="1" dirty="0" smtClean="0">
                <a:latin typeface="Times New Roman" pitchFamily="18" charset="0"/>
                <a:cs typeface="Times New Roman" pitchFamily="18" charset="0"/>
              </a:rPr>
              <a:t>The </a:t>
            </a:r>
            <a:r>
              <a:rPr lang="en-US" b="1" dirty="0">
                <a:latin typeface="Times New Roman" pitchFamily="18" charset="0"/>
                <a:cs typeface="Times New Roman" pitchFamily="18" charset="0"/>
              </a:rPr>
              <a:t>Quality of the </a:t>
            </a:r>
            <a:r>
              <a:rPr lang="en-US" b="1" dirty="0" smtClean="0">
                <a:latin typeface="Times New Roman" pitchFamily="18" charset="0"/>
                <a:cs typeface="Times New Roman" pitchFamily="18" charset="0"/>
              </a:rPr>
              <a:t>relationship</a:t>
            </a:r>
            <a:r>
              <a:rPr lang="en-US" dirty="0" smtClean="0">
                <a:latin typeface="Times New Roman" pitchFamily="18" charset="0"/>
                <a:cs typeface="Times New Roman" pitchFamily="18" charset="0"/>
              </a:rPr>
              <a:t>: </a:t>
            </a:r>
          </a:p>
          <a:p>
            <a:pPr marL="0" indent="0" algn="just">
              <a:buNone/>
              <a:defRPr/>
            </a:pPr>
            <a:r>
              <a:rPr lang="en-US" dirty="0" smtClean="0">
                <a:latin typeface="Times New Roman" pitchFamily="18" charset="0"/>
                <a:cs typeface="Times New Roman" pitchFamily="18" charset="0"/>
              </a:rPr>
              <a:t>Respect rather than rejection, empathy rather than sympathy, genuineness rather than inconsistency, self-disclosure rather than being closed, immediacy rather than escapism to the past or future. </a:t>
            </a:r>
          </a:p>
          <a:p>
            <a:pPr>
              <a:defRPr/>
            </a:pPr>
            <a:endParaRPr lang="en-US" dirty="0" smtClean="0"/>
          </a:p>
          <a:p>
            <a:pPr>
              <a:defRPr/>
            </a:pPr>
            <a:endParaRPr lang="en-US" dirty="0"/>
          </a:p>
          <a:p>
            <a:pPr>
              <a:defRPr/>
            </a:pPr>
            <a:endParaRPr lang="en-US" dirty="0"/>
          </a:p>
        </p:txBody>
      </p:sp>
    </p:spTree>
    <p:extLst>
      <p:ext uri="{BB962C8B-B14F-4D97-AF65-F5344CB8AC3E}">
        <p14:creationId xmlns:p14="http://schemas.microsoft.com/office/powerpoint/2010/main" val="23947127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smtClean="0">
                <a:solidFill>
                  <a:schemeClr val="tx1"/>
                </a:solidFill>
                <a:latin typeface="Times New Roman" panose="02020603050405020304" pitchFamily="18" charset="0"/>
                <a:cs typeface="Times New Roman" panose="02020603050405020304" pitchFamily="18" charset="0"/>
              </a:rPr>
              <a:t>Principles cont..</a:t>
            </a:r>
          </a:p>
        </p:txBody>
      </p:sp>
      <p:sp>
        <p:nvSpPr>
          <p:cNvPr id="3" name="Content Placeholder 2"/>
          <p:cNvSpPr>
            <a:spLocks noGrp="1"/>
          </p:cNvSpPr>
          <p:nvPr>
            <p:ph idx="1"/>
          </p:nvPr>
        </p:nvSpPr>
        <p:spPr>
          <a:xfrm>
            <a:off x="1774825" y="1846263"/>
            <a:ext cx="8732838" cy="4464050"/>
          </a:xfrm>
        </p:spPr>
        <p:txBody>
          <a:bodyPr>
            <a:normAutofit/>
          </a:bodyPr>
          <a:lstStyle/>
          <a:p>
            <a:pPr marL="0" indent="0">
              <a:buNone/>
              <a:defRPr/>
            </a:pPr>
            <a:r>
              <a:rPr lang="en-US" sz="3300" b="1" dirty="0"/>
              <a:t>Self-disclosure and self-confrontation </a:t>
            </a:r>
            <a:endParaRPr lang="en-US" sz="3300" dirty="0"/>
          </a:p>
          <a:p>
            <a:pPr algn="just">
              <a:buFont typeface="Wingdings" panose="05000000000000000000" pitchFamily="2" charset="2"/>
              <a:buChar char="q"/>
              <a:defRPr/>
            </a:pPr>
            <a:r>
              <a:rPr lang="en-US" dirty="0">
                <a:latin typeface="Times New Roman" pitchFamily="18" charset="0"/>
                <a:cs typeface="Times New Roman" pitchFamily="18" charset="0"/>
              </a:rPr>
              <a:t>The counselling process consists primarily of self-disclosure and self-confrontation on the part of the client, facilitated by interaction with the counsellor. </a:t>
            </a:r>
          </a:p>
          <a:p>
            <a:pPr algn="just">
              <a:buFont typeface="Wingdings" panose="05000000000000000000" pitchFamily="2" charset="2"/>
              <a:buChar char="q"/>
              <a:defRPr/>
            </a:pPr>
            <a:r>
              <a:rPr lang="en-US" dirty="0">
                <a:latin typeface="Times New Roman" pitchFamily="18" charset="0"/>
                <a:cs typeface="Times New Roman" pitchFamily="18" charset="0"/>
              </a:rPr>
              <a:t>The client's hard work comes in the effort to understand what is difficult to understand, in the endurance of confusion, conflict and in the commitment to disclose to him or herself that which it is painful to think about. </a:t>
            </a:r>
          </a:p>
        </p:txBody>
      </p:sp>
    </p:spTree>
    <p:extLst>
      <p:ext uri="{BB962C8B-B14F-4D97-AF65-F5344CB8AC3E}">
        <p14:creationId xmlns:p14="http://schemas.microsoft.com/office/powerpoint/2010/main" val="24924251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smtClean="0">
                <a:solidFill>
                  <a:schemeClr val="tx1"/>
                </a:solidFill>
                <a:latin typeface="Times New Roman" panose="02020603050405020304" pitchFamily="18" charset="0"/>
                <a:cs typeface="Times New Roman" panose="02020603050405020304" pitchFamily="18" charset="0"/>
              </a:rPr>
              <a:t>Confidentiality</a:t>
            </a:r>
            <a:endParaRPr lang="en-US" smtClean="0">
              <a:solidFill>
                <a:schemeClr val="tx1"/>
              </a:solidFill>
            </a:endParaRPr>
          </a:p>
        </p:txBody>
      </p:sp>
      <p:sp>
        <p:nvSpPr>
          <p:cNvPr id="101379"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Disclose only to professions who are involved in the case of the client</a:t>
            </a:r>
          </a:p>
          <a:p>
            <a:endParaRPr lang="en-US" smtClean="0"/>
          </a:p>
        </p:txBody>
      </p:sp>
    </p:spTree>
    <p:extLst>
      <p:ext uri="{BB962C8B-B14F-4D97-AF65-F5344CB8AC3E}">
        <p14:creationId xmlns:p14="http://schemas.microsoft.com/office/powerpoint/2010/main" val="40147568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b="1" smtClean="0"/>
              <a:t>Ethical Conduct </a:t>
            </a:r>
            <a:endParaRPr lang="en-US" smtClean="0"/>
          </a:p>
        </p:txBody>
      </p:sp>
      <p:sp>
        <p:nvSpPr>
          <p:cNvPr id="102403" name="Content Placeholder 2"/>
          <p:cNvSpPr>
            <a:spLocks noGrp="1"/>
          </p:cNvSpPr>
          <p:nvPr>
            <p:ph idx="1"/>
          </p:nvPr>
        </p:nvSpPr>
        <p:spPr>
          <a:xfrm>
            <a:off x="1708150" y="1846263"/>
            <a:ext cx="8586788" cy="4438650"/>
          </a:xfrm>
        </p:spPr>
        <p:txBody>
          <a:bodyPr/>
          <a:lstStyle/>
          <a:p>
            <a:pPr algn="just">
              <a:buFont typeface="Wingdings" panose="05000000000000000000" pitchFamily="2" charset="2"/>
              <a:buChar char="q"/>
            </a:pPr>
            <a:r>
              <a:rPr lang="en-US" sz="3600">
                <a:latin typeface="Times New Roman" panose="02020603050405020304" pitchFamily="18" charset="0"/>
                <a:cs typeface="Times New Roman" panose="02020603050405020304" pitchFamily="18" charset="0"/>
              </a:rPr>
              <a:t>Providing professional counselling obligates you to function in an ethical manner. </a:t>
            </a:r>
          </a:p>
          <a:p>
            <a:pPr algn="just">
              <a:buFont typeface="Wingdings" panose="05000000000000000000" pitchFamily="2" charset="2"/>
              <a:buChar char="q"/>
            </a:pPr>
            <a:r>
              <a:rPr lang="en-US" sz="3600">
                <a:latin typeface="Times New Roman" panose="02020603050405020304" pitchFamily="18" charset="0"/>
                <a:cs typeface="Times New Roman" panose="02020603050405020304" pitchFamily="18" charset="0"/>
              </a:rPr>
              <a:t>Codes of ethics published by the relevant professional associations will serve to set some needed parameters. </a:t>
            </a:r>
          </a:p>
          <a:p>
            <a:endParaRPr lang="en-US" smtClean="0"/>
          </a:p>
        </p:txBody>
      </p:sp>
    </p:spTree>
    <p:extLst>
      <p:ext uri="{BB962C8B-B14F-4D97-AF65-F5344CB8AC3E}">
        <p14:creationId xmlns:p14="http://schemas.microsoft.com/office/powerpoint/2010/main" val="8134265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smtClean="0"/>
              <a:t>Ethics </a:t>
            </a:r>
          </a:p>
        </p:txBody>
      </p:sp>
      <p:sp>
        <p:nvSpPr>
          <p:cNvPr id="103427" name="Content Placeholder 2"/>
          <p:cNvSpPr>
            <a:spLocks noGrp="1"/>
          </p:cNvSpPr>
          <p:nvPr>
            <p:ph idx="1"/>
          </p:nvPr>
        </p:nvSpPr>
        <p:spPr/>
        <p:txBody>
          <a:bodyPr/>
          <a:lstStyle/>
          <a:p>
            <a:r>
              <a:rPr lang="en-US" b="1">
                <a:latin typeface="Times New Roman" panose="02020603050405020304" pitchFamily="18" charset="0"/>
                <a:cs typeface="Times New Roman" panose="02020603050405020304" pitchFamily="18" charset="0"/>
              </a:rPr>
              <a:t>Autonomy:</a:t>
            </a:r>
            <a:r>
              <a:rPr lang="en-US">
                <a:latin typeface="Times New Roman" panose="02020603050405020304" pitchFamily="18" charset="0"/>
                <a:cs typeface="Times New Roman" panose="02020603050405020304" pitchFamily="18" charset="0"/>
              </a:rPr>
              <a:t> Counselors should encourage and enable clients to take control of the direction of their own lives wherever possible</a:t>
            </a:r>
          </a:p>
          <a:p>
            <a:r>
              <a:rPr lang="en-US" b="1">
                <a:latin typeface="Times New Roman" panose="02020603050405020304" pitchFamily="18" charset="0"/>
                <a:cs typeface="Times New Roman" panose="02020603050405020304" pitchFamily="18" charset="0"/>
              </a:rPr>
              <a:t>Non-maleficence:</a:t>
            </a:r>
            <a:r>
              <a:rPr lang="en-US">
                <a:latin typeface="Times New Roman" panose="02020603050405020304" pitchFamily="18" charset="0"/>
                <a:cs typeface="Times New Roman" panose="02020603050405020304" pitchFamily="18" charset="0"/>
              </a:rPr>
              <a:t> Counselors’ chosen action or inaction should never intentionally cause harm</a:t>
            </a:r>
          </a:p>
          <a:p>
            <a:r>
              <a:rPr lang="en-US" b="1">
                <a:latin typeface="Times New Roman" panose="02020603050405020304" pitchFamily="18" charset="0"/>
                <a:cs typeface="Times New Roman" panose="02020603050405020304" pitchFamily="18" charset="0"/>
              </a:rPr>
              <a:t>Beneficence:</a:t>
            </a:r>
            <a:r>
              <a:rPr lang="en-US">
                <a:latin typeface="Times New Roman" panose="02020603050405020304" pitchFamily="18" charset="0"/>
                <a:cs typeface="Times New Roman" panose="02020603050405020304" pitchFamily="18" charset="0"/>
              </a:rPr>
              <a:t> Mental health and well-being should be a priority for the good of the individual and for society more </a:t>
            </a:r>
            <a:r>
              <a:rPr lang="en-US">
                <a:latin typeface="Times" panose="02020603050405020304" pitchFamily="18" charset="0"/>
                <a:cs typeface="Times" panose="02020603050405020304" pitchFamily="18" charset="0"/>
              </a:rPr>
              <a:t>broadly</a:t>
            </a:r>
          </a:p>
          <a:p>
            <a:endParaRPr lang="en-US" smtClean="0"/>
          </a:p>
        </p:txBody>
      </p:sp>
    </p:spTree>
    <p:extLst>
      <p:ext uri="{BB962C8B-B14F-4D97-AF65-F5344CB8AC3E}">
        <p14:creationId xmlns:p14="http://schemas.microsoft.com/office/powerpoint/2010/main" val="23265378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r>
              <a:rPr lang="en-US" smtClean="0"/>
              <a:t>Ethics….</a:t>
            </a:r>
          </a:p>
        </p:txBody>
      </p:sp>
      <p:sp>
        <p:nvSpPr>
          <p:cNvPr id="104451" name="Content Placeholder 2"/>
          <p:cNvSpPr>
            <a:spLocks noGrp="1"/>
          </p:cNvSpPr>
          <p:nvPr>
            <p:ph idx="1"/>
          </p:nvPr>
        </p:nvSpPr>
        <p:spPr/>
        <p:txBody>
          <a:bodyPr/>
          <a:lstStyle/>
          <a:p>
            <a:r>
              <a:rPr lang="en-US" b="1" smtClean="0"/>
              <a:t>Justice:</a:t>
            </a:r>
            <a:r>
              <a:rPr lang="en-US" smtClean="0"/>
              <a:t> Counselors should treat all people fairly and equitably</a:t>
            </a:r>
          </a:p>
          <a:p>
            <a:r>
              <a:rPr lang="en-US" b="1" smtClean="0"/>
              <a:t>Fidelity:</a:t>
            </a:r>
            <a:r>
              <a:rPr lang="en-US" smtClean="0"/>
              <a:t> Counselors should honor all personal and professional commitments, promises and responsibilities</a:t>
            </a:r>
          </a:p>
        </p:txBody>
      </p:sp>
    </p:spTree>
    <p:extLst>
      <p:ext uri="{BB962C8B-B14F-4D97-AF65-F5344CB8AC3E}">
        <p14:creationId xmlns:p14="http://schemas.microsoft.com/office/powerpoint/2010/main" val="18465412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b="1" smtClean="0"/>
              <a:t>Counseling Process</a:t>
            </a:r>
            <a:endParaRPr lang="en-US" smtClean="0"/>
          </a:p>
        </p:txBody>
      </p:sp>
      <p:sp>
        <p:nvSpPr>
          <p:cNvPr id="105475" name="Content Placeholder 2"/>
          <p:cNvSpPr>
            <a:spLocks noGrp="1"/>
          </p:cNvSpPr>
          <p:nvPr>
            <p:ph idx="1"/>
          </p:nvPr>
        </p:nvSpPr>
        <p:spPr/>
        <p:txBody>
          <a:bodyPr/>
          <a:lstStyle/>
          <a:p>
            <a:pPr algn="just"/>
            <a:r>
              <a:rPr lang="en-US" sz="3600">
                <a:latin typeface="Times New Roman" panose="02020603050405020304" pitchFamily="18" charset="0"/>
                <a:cs typeface="Times New Roman" panose="02020603050405020304" pitchFamily="18" charset="0"/>
              </a:rPr>
              <a:t>A planned structural dialogue between a counselor and the client</a:t>
            </a:r>
          </a:p>
          <a:p>
            <a:pPr algn="just"/>
            <a:r>
              <a:rPr lang="en-US" sz="3600">
                <a:latin typeface="Times New Roman" panose="02020603050405020304" pitchFamily="18" charset="0"/>
                <a:cs typeface="Times New Roman" panose="02020603050405020304" pitchFamily="18" charset="0"/>
              </a:rPr>
              <a:t>It’s a procedure used by the counselor when conducting counseling sessions</a:t>
            </a:r>
          </a:p>
          <a:p>
            <a:endParaRPr lang="en-US" smtClean="0"/>
          </a:p>
        </p:txBody>
      </p:sp>
    </p:spTree>
    <p:extLst>
      <p:ext uri="{BB962C8B-B14F-4D97-AF65-F5344CB8AC3E}">
        <p14:creationId xmlns:p14="http://schemas.microsoft.com/office/powerpoint/2010/main" val="2344218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Critical Thinkers ask...</a:t>
            </a:r>
          </a:p>
        </p:txBody>
      </p:sp>
      <p:sp>
        <p:nvSpPr>
          <p:cNvPr id="23555" name="Rectangle 3"/>
          <p:cNvSpPr>
            <a:spLocks noGrp="1" noChangeArrowheads="1"/>
          </p:cNvSpPr>
          <p:nvPr>
            <p:ph type="body" idx="1"/>
          </p:nvPr>
        </p:nvSpPr>
        <p:spPr>
          <a:xfrm>
            <a:off x="2362200" y="2286000"/>
            <a:ext cx="8110538" cy="4191000"/>
          </a:xfrm>
        </p:spPr>
        <p:txBody>
          <a:bodyPr/>
          <a:lstStyle/>
          <a:p>
            <a:pPr algn="just" eaLnBrk="1" hangingPunct="1"/>
            <a:r>
              <a:rPr lang="en-US" altLang="en-US" smtClean="0">
                <a:latin typeface="Times New Roman" panose="02020603050405020304" pitchFamily="18" charset="0"/>
                <a:cs typeface="Times New Roman" panose="02020603050405020304" pitchFamily="18" charset="0"/>
              </a:rPr>
              <a:t>What am I taking for granted?</a:t>
            </a:r>
          </a:p>
          <a:p>
            <a:pPr algn="just" eaLnBrk="1" hangingPunct="1"/>
            <a:r>
              <a:rPr lang="en-US" altLang="en-US" smtClean="0">
                <a:latin typeface="Times New Roman" panose="02020603050405020304" pitchFamily="18" charset="0"/>
                <a:cs typeface="Times New Roman" panose="02020603050405020304" pitchFamily="18" charset="0"/>
              </a:rPr>
              <a:t>Did I explore all points of view?</a:t>
            </a:r>
          </a:p>
          <a:p>
            <a:pPr algn="just" eaLnBrk="1" hangingPunct="1"/>
            <a:r>
              <a:rPr lang="en-US" altLang="en-US" smtClean="0">
                <a:latin typeface="Times New Roman" panose="02020603050405020304" pitchFamily="18" charset="0"/>
                <a:cs typeface="Times New Roman" panose="02020603050405020304" pitchFamily="18" charset="0"/>
              </a:rPr>
              <a:t>Do I understand the question?</a:t>
            </a:r>
          </a:p>
          <a:p>
            <a:pPr algn="just" eaLnBrk="1" hangingPunct="1"/>
            <a:r>
              <a:rPr lang="en-US" altLang="en-US" smtClean="0">
                <a:latin typeface="Times New Roman" panose="02020603050405020304" pitchFamily="18" charset="0"/>
                <a:cs typeface="Times New Roman" panose="02020603050405020304" pitchFamily="18" charset="0"/>
              </a:rPr>
              <a:t>What information do I need?</a:t>
            </a:r>
          </a:p>
          <a:p>
            <a:pPr algn="just" eaLnBrk="1" hangingPunct="1"/>
            <a:r>
              <a:rPr lang="en-US" altLang="en-US" smtClean="0">
                <a:latin typeface="Times New Roman" panose="02020603050405020304" pitchFamily="18" charset="0"/>
                <a:cs typeface="Times New Roman" panose="02020603050405020304" pitchFamily="18" charset="0"/>
              </a:rPr>
              <a:t>What are the implications?</a:t>
            </a:r>
          </a:p>
        </p:txBody>
      </p:sp>
    </p:spTree>
    <p:extLst>
      <p:ext uri="{BB962C8B-B14F-4D97-AF65-F5344CB8AC3E}">
        <p14:creationId xmlns:p14="http://schemas.microsoft.com/office/powerpoint/2010/main" val="372621083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t>
            </a:r>
            <a:br>
              <a:rPr lang="en-US" b="1" dirty="0" smtClean="0"/>
            </a:br>
            <a:r>
              <a:rPr lang="en-US" b="1" dirty="0" smtClean="0"/>
              <a:t>Stages of Counseling process </a:t>
            </a:r>
            <a:endParaRPr lang="en-US" dirty="0"/>
          </a:p>
        </p:txBody>
      </p:sp>
      <p:sp>
        <p:nvSpPr>
          <p:cNvPr id="106499" name="Content Placeholder 2"/>
          <p:cNvSpPr>
            <a:spLocks noGrp="1"/>
          </p:cNvSpPr>
          <p:nvPr>
            <p:ph idx="1"/>
          </p:nvPr>
        </p:nvSpPr>
        <p:spPr/>
        <p:txBody>
          <a:bodyPr/>
          <a:lstStyle/>
          <a:p>
            <a:pPr>
              <a:buFont typeface="Wingdings" panose="05000000000000000000" pitchFamily="2" charset="2"/>
              <a:buChar char="q"/>
            </a:pPr>
            <a:r>
              <a:rPr lang="en-US" sz="3600"/>
              <a:t>Initial stage/Entry </a:t>
            </a:r>
          </a:p>
          <a:p>
            <a:pPr>
              <a:buFont typeface="Wingdings" panose="05000000000000000000" pitchFamily="2" charset="2"/>
              <a:buChar char="q"/>
            </a:pPr>
            <a:r>
              <a:rPr lang="en-US" sz="3600"/>
              <a:t>In-depth exploration/working</a:t>
            </a:r>
          </a:p>
          <a:p>
            <a:pPr>
              <a:buFont typeface="Wingdings" panose="05000000000000000000" pitchFamily="2" charset="2"/>
              <a:buChar char="q"/>
            </a:pPr>
            <a:r>
              <a:rPr lang="en-US" sz="3600"/>
              <a:t>Termination/closure</a:t>
            </a:r>
          </a:p>
        </p:txBody>
      </p:sp>
    </p:spTree>
    <p:extLst>
      <p:ext uri="{BB962C8B-B14F-4D97-AF65-F5344CB8AC3E}">
        <p14:creationId xmlns:p14="http://schemas.microsoft.com/office/powerpoint/2010/main" val="16793953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4000" b="1" dirty="0">
                <a:latin typeface="Times New Roman" pitchFamily="18" charset="0"/>
                <a:cs typeface="Times New Roman" pitchFamily="18" charset="0"/>
              </a:rPr>
              <a:t>Entry </a:t>
            </a:r>
            <a:r>
              <a:rPr lang="en-US" sz="4000" dirty="0">
                <a:latin typeface="Times New Roman" pitchFamily="18" charset="0"/>
                <a:cs typeface="Times New Roman" pitchFamily="18" charset="0"/>
              </a:rPr>
              <a:t>Phase </a:t>
            </a:r>
            <a:endParaRPr lang="en-US" dirty="0"/>
          </a:p>
        </p:txBody>
      </p:sp>
      <p:sp>
        <p:nvSpPr>
          <p:cNvPr id="3" name="Content Placeholder 2"/>
          <p:cNvSpPr>
            <a:spLocks noGrp="1"/>
          </p:cNvSpPr>
          <p:nvPr>
            <p:ph sz="quarter" idx="1"/>
          </p:nvPr>
        </p:nvSpPr>
        <p:spPr/>
        <p:txBody>
          <a:bodyPr>
            <a:noAutofit/>
          </a:bodyPr>
          <a:lstStyle/>
          <a:p>
            <a:pPr>
              <a:defRPr/>
            </a:pPr>
            <a:r>
              <a:rPr lang="en-US" dirty="0">
                <a:latin typeface="Times New Roman" pitchFamily="18" charset="0"/>
                <a:cs typeface="Times New Roman" pitchFamily="18" charset="0"/>
              </a:rPr>
              <a:t>Initial contact starts to build up a relationship ,the good communication skills both verbal and non-verbal apply.</a:t>
            </a:r>
          </a:p>
          <a:p>
            <a:pPr>
              <a:defRPr/>
            </a:pPr>
            <a:r>
              <a:rPr lang="en-US" dirty="0">
                <a:latin typeface="Times New Roman" pitchFamily="18" charset="0"/>
                <a:cs typeface="Times New Roman" pitchFamily="18" charset="0"/>
              </a:rPr>
              <a:t>It involves engaging clients to explore issues directly affecting them</a:t>
            </a:r>
          </a:p>
          <a:p>
            <a:pPr>
              <a:defRPr/>
            </a:pPr>
            <a:r>
              <a:rPr lang="en-US" dirty="0">
                <a:latin typeface="Times New Roman" pitchFamily="18" charset="0"/>
                <a:cs typeface="Times New Roman" pitchFamily="18" charset="0"/>
              </a:rPr>
              <a:t>The first interview is important because the client is reading the verbal and non verbal messages to make inferences about the counselor and the counseling situation</a:t>
            </a:r>
          </a:p>
          <a:p>
            <a:pPr marL="571500" indent="-571500">
              <a:lnSpc>
                <a:spcPct val="120000"/>
              </a:lnSpc>
              <a:buNone/>
              <a:defRPr/>
            </a:pPr>
            <a:r>
              <a:rPr lang="en-US" sz="2400" dirty="0"/>
              <a:t>.</a:t>
            </a:r>
          </a:p>
        </p:txBody>
      </p:sp>
    </p:spTree>
    <p:extLst>
      <p:ext uri="{BB962C8B-B14F-4D97-AF65-F5344CB8AC3E}">
        <p14:creationId xmlns:p14="http://schemas.microsoft.com/office/powerpoint/2010/main" val="20460550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r>
              <a:rPr lang="en-US" b="1" smtClean="0"/>
              <a:t>1. Entry phase- Roles</a:t>
            </a:r>
          </a:p>
        </p:txBody>
      </p:sp>
      <p:sp>
        <p:nvSpPr>
          <p:cNvPr id="108547" name="Content Placeholder 2"/>
          <p:cNvSpPr>
            <a:spLocks noGrp="1"/>
          </p:cNvSpPr>
          <p:nvPr>
            <p:ph sz="quarter" idx="1"/>
          </p:nvPr>
        </p:nvSpPr>
        <p:spPr/>
        <p:txBody>
          <a:bodyPr/>
          <a:lstStyle/>
          <a:p>
            <a:pPr marL="571500" indent="-571500">
              <a:lnSpc>
                <a:spcPct val="120000"/>
              </a:lnSpc>
              <a:buFont typeface="Helvetica" panose="020B0604020202020204" pitchFamily="34" charset="0"/>
              <a:buAutoNum type="romanUcPeriod"/>
            </a:pPr>
            <a:r>
              <a:rPr lang="en-US" sz="2400" b="1">
                <a:latin typeface="Times New Roman" panose="02020603050405020304" pitchFamily="18" charset="0"/>
                <a:cs typeface="Times New Roman" panose="02020603050405020304" pitchFamily="18" charset="0"/>
              </a:rPr>
              <a:t> R- </a:t>
            </a:r>
            <a:r>
              <a:rPr lang="en-US" sz="2400">
                <a:latin typeface="Times New Roman" panose="02020603050405020304" pitchFamily="18" charset="0"/>
                <a:cs typeface="Times New Roman" panose="02020603050405020304" pitchFamily="18" charset="0"/>
              </a:rPr>
              <a:t>relax before the client </a:t>
            </a:r>
          </a:p>
          <a:p>
            <a:pPr marL="571500" indent="-571500">
              <a:lnSpc>
                <a:spcPct val="120000"/>
              </a:lnSpc>
              <a:buFont typeface="Helvetica" panose="020B0604020202020204" pitchFamily="34" charset="0"/>
              <a:buAutoNum type="romanUcPeriod"/>
            </a:pPr>
            <a:r>
              <a:rPr lang="en-US" sz="2400" b="1">
                <a:latin typeface="Times New Roman" panose="02020603050405020304" pitchFamily="18" charset="0"/>
                <a:cs typeface="Times New Roman" panose="02020603050405020304" pitchFamily="18" charset="0"/>
              </a:rPr>
              <a:t>O</a:t>
            </a:r>
            <a:r>
              <a:rPr lang="en-US" sz="2400">
                <a:latin typeface="Times New Roman" panose="02020603050405020304" pitchFamily="18" charset="0"/>
                <a:cs typeface="Times New Roman" panose="02020603050405020304" pitchFamily="18" charset="0"/>
              </a:rPr>
              <a:t>- open up and establish good rapport ,be empathetic ,avoid crossing your arms across your chest </a:t>
            </a:r>
          </a:p>
          <a:p>
            <a:pPr marL="571500" indent="-571500">
              <a:lnSpc>
                <a:spcPct val="120000"/>
              </a:lnSpc>
              <a:buFont typeface="Helvetica" panose="020B0604020202020204" pitchFamily="34" charset="0"/>
              <a:buAutoNum type="romanUcPeriod"/>
            </a:pPr>
            <a:r>
              <a:rPr lang="en-US" sz="2400" b="1">
                <a:latin typeface="Times New Roman" panose="02020603050405020304" pitchFamily="18" charset="0"/>
                <a:cs typeface="Times New Roman" panose="02020603050405020304" pitchFamily="18" charset="0"/>
              </a:rPr>
              <a:t>  L- </a:t>
            </a:r>
            <a:r>
              <a:rPr lang="en-US" sz="2400">
                <a:latin typeface="Times New Roman" panose="02020603050405020304" pitchFamily="18" charset="0"/>
                <a:cs typeface="Times New Roman" panose="02020603050405020304" pitchFamily="18" charset="0"/>
              </a:rPr>
              <a:t>lean forward a bit towards the client and use bodily language e.g. postures and gestures which show that you care.</a:t>
            </a:r>
          </a:p>
          <a:p>
            <a:pPr marL="571500" indent="-571500">
              <a:lnSpc>
                <a:spcPct val="120000"/>
              </a:lnSpc>
              <a:buFont typeface="Helvetica" panose="020B0604020202020204" pitchFamily="34" charset="0"/>
              <a:buAutoNum type="romanUcPeriod"/>
            </a:pPr>
            <a:r>
              <a:rPr lang="en-US" sz="240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rPr>
              <a:t>E </a:t>
            </a:r>
            <a:r>
              <a:rPr lang="en-US" sz="2400">
                <a:latin typeface="Times New Roman" panose="02020603050405020304" pitchFamily="18" charset="0"/>
                <a:cs typeface="Times New Roman" panose="02020603050405020304" pitchFamily="18" charset="0"/>
              </a:rPr>
              <a:t>-maintain eye conduct </a:t>
            </a:r>
          </a:p>
          <a:p>
            <a:pPr marL="571500" indent="-571500">
              <a:lnSpc>
                <a:spcPct val="120000"/>
              </a:lnSpc>
              <a:buFont typeface="Helvetica" panose="020B0604020202020204" pitchFamily="34" charset="0"/>
              <a:buAutoNum type="romanUcPeriod"/>
            </a:pPr>
            <a:r>
              <a:rPr lang="en-US" sz="240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rPr>
              <a:t> S- </a:t>
            </a:r>
            <a:r>
              <a:rPr lang="en-US" sz="2400">
                <a:latin typeface="Times New Roman" panose="02020603050405020304" pitchFamily="18" charset="0"/>
                <a:cs typeface="Times New Roman" panose="02020603050405020304" pitchFamily="18" charset="0"/>
              </a:rPr>
              <a:t>sit squarely in a respectable /comfortable position</a:t>
            </a:r>
          </a:p>
        </p:txBody>
      </p:sp>
    </p:spTree>
    <p:extLst>
      <p:ext uri="{BB962C8B-B14F-4D97-AF65-F5344CB8AC3E}">
        <p14:creationId xmlns:p14="http://schemas.microsoft.com/office/powerpoint/2010/main" val="19879550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r>
              <a:rPr lang="en-US" b="1" smtClean="0">
                <a:solidFill>
                  <a:schemeClr val="tx1"/>
                </a:solidFill>
                <a:latin typeface="Times New Roman" panose="02020603050405020304" pitchFamily="18" charset="0"/>
                <a:cs typeface="Times New Roman" panose="02020603050405020304" pitchFamily="18" charset="0"/>
              </a:rPr>
              <a:t>Disclosure</a:t>
            </a:r>
          </a:p>
        </p:txBody>
      </p:sp>
      <p:sp>
        <p:nvSpPr>
          <p:cNvPr id="3" name="Content Placeholder 2"/>
          <p:cNvSpPr>
            <a:spLocks noGrp="1"/>
          </p:cNvSpPr>
          <p:nvPr>
            <p:ph idx="1"/>
          </p:nvPr>
        </p:nvSpPr>
        <p:spPr>
          <a:xfrm>
            <a:off x="1687513" y="1846264"/>
            <a:ext cx="8202612" cy="4605337"/>
          </a:xfrm>
        </p:spPr>
        <p:txBody>
          <a:bodyPr>
            <a:normAutofit fontScale="92500" lnSpcReduction="20000"/>
          </a:bodyPr>
          <a:lstStyle/>
          <a:p>
            <a:pPr algn="just">
              <a:defRPr/>
            </a:pPr>
            <a:r>
              <a:rPr lang="en-US" dirty="0">
                <a:latin typeface="Times New Roman" pitchFamily="18" charset="0"/>
                <a:cs typeface="Times New Roman" pitchFamily="18" charset="0"/>
              </a:rPr>
              <a:t>Effective counselling procedures in the initial disclosure stage lead to sustained self-disclosure by the client for the following purposes: -</a:t>
            </a:r>
          </a:p>
          <a:p>
            <a:pPr algn="just">
              <a:buFont typeface="Wingdings" panose="05000000000000000000" pitchFamily="2" charset="2"/>
              <a:buChar char="ü"/>
              <a:defRPr/>
            </a:pPr>
            <a:r>
              <a:rPr lang="en-US" dirty="0">
                <a:latin typeface="Times New Roman" pitchFamily="18" charset="0"/>
                <a:cs typeface="Times New Roman" pitchFamily="18" charset="0"/>
              </a:rPr>
              <a:t>To let the counsellors know what has been occurring in the client's life and how the client thinks and feels about those events.</a:t>
            </a:r>
          </a:p>
          <a:p>
            <a:pPr algn="just">
              <a:buFont typeface="Wingdings" panose="05000000000000000000" pitchFamily="2" charset="2"/>
              <a:buChar char="ü"/>
              <a:defRPr/>
            </a:pPr>
            <a:r>
              <a:rPr lang="en-US" dirty="0">
                <a:latin typeface="Times New Roman" pitchFamily="18" charset="0"/>
                <a:cs typeface="Times New Roman" pitchFamily="18" charset="0"/>
              </a:rPr>
              <a:t>To encourage the client to gain some feeling of relief through the process of talking about his or her problems.</a:t>
            </a:r>
          </a:p>
          <a:p>
            <a:pPr algn="just">
              <a:buFont typeface="Wingdings" panose="05000000000000000000" pitchFamily="2" charset="2"/>
              <a:buChar char="ü"/>
              <a:defRPr/>
            </a:pPr>
            <a:r>
              <a:rPr lang="en-US" dirty="0">
                <a:latin typeface="Times New Roman" pitchFamily="18" charset="0"/>
                <a:cs typeface="Times New Roman" pitchFamily="18" charset="0"/>
              </a:rPr>
              <a:t>To encourage the client to develop a clearer definition of his or her concerns and greater understanding of exactly what is disturbing.</a:t>
            </a:r>
          </a:p>
          <a:p>
            <a:pPr algn="just">
              <a:buFont typeface="Wingdings" panose="05000000000000000000" pitchFamily="2" charset="2"/>
              <a:buChar char="ü"/>
              <a:defRPr/>
            </a:pPr>
            <a:r>
              <a:rPr lang="en-US" dirty="0">
                <a:latin typeface="Times New Roman" pitchFamily="18" charset="0"/>
                <a:cs typeface="Times New Roman" pitchFamily="18" charset="0"/>
              </a:rPr>
              <a:t>To help the client connect components of his or her story which may lead to new insight. </a:t>
            </a:r>
          </a:p>
          <a:p>
            <a:pPr marL="0" indent="0">
              <a:buNone/>
              <a:defRPr/>
            </a:pPr>
            <a:endParaRPr lang="en-US" dirty="0" smtClean="0"/>
          </a:p>
        </p:txBody>
      </p:sp>
    </p:spTree>
    <p:extLst>
      <p:ext uri="{BB962C8B-B14F-4D97-AF65-F5344CB8AC3E}">
        <p14:creationId xmlns:p14="http://schemas.microsoft.com/office/powerpoint/2010/main" val="36212228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b="1" smtClean="0">
                <a:solidFill>
                  <a:schemeClr val="tx1"/>
                </a:solidFill>
                <a:latin typeface="Times New Roman" panose="02020603050405020304" pitchFamily="18" charset="0"/>
                <a:cs typeface="Times New Roman" panose="02020603050405020304" pitchFamily="18" charset="0"/>
              </a:rPr>
              <a:t>Trust-promoting conditions</a:t>
            </a:r>
          </a:p>
        </p:txBody>
      </p:sp>
      <p:sp>
        <p:nvSpPr>
          <p:cNvPr id="3" name="Content Placeholder 2"/>
          <p:cNvSpPr>
            <a:spLocks noGrp="1"/>
          </p:cNvSpPr>
          <p:nvPr>
            <p:ph idx="1"/>
          </p:nvPr>
        </p:nvSpPr>
        <p:spPr>
          <a:xfrm>
            <a:off x="1843088" y="1736726"/>
            <a:ext cx="8470900" cy="4664075"/>
          </a:xfrm>
        </p:spPr>
        <p:txBody>
          <a:bodyPr>
            <a:normAutofit fontScale="92500" lnSpcReduction="20000"/>
          </a:bodyPr>
          <a:lstStyle/>
          <a:p>
            <a:pPr algn="just">
              <a:buFont typeface="Wingdings" panose="05000000000000000000" pitchFamily="2" charset="2"/>
              <a:buChar char="q"/>
              <a:defRPr/>
            </a:pPr>
            <a:r>
              <a:rPr lang="en-US" sz="3300" b="1" dirty="0">
                <a:latin typeface="Times New Roman" pitchFamily="18" charset="0"/>
                <a:cs typeface="Times New Roman" pitchFamily="18" charset="0"/>
              </a:rPr>
              <a:t>Empathy</a:t>
            </a:r>
            <a:r>
              <a:rPr lang="en-US" sz="3300" dirty="0">
                <a:latin typeface="Times New Roman" pitchFamily="18" charset="0"/>
                <a:cs typeface="Times New Roman" pitchFamily="18" charset="0"/>
              </a:rPr>
              <a:t> - understanding another's experience as if it were your own, without ever loosing the "as if" quality</a:t>
            </a:r>
          </a:p>
          <a:p>
            <a:pPr algn="just">
              <a:buFont typeface="Wingdings" panose="05000000000000000000" pitchFamily="2" charset="2"/>
              <a:buChar char="q"/>
              <a:defRPr/>
            </a:pPr>
            <a:r>
              <a:rPr lang="en-US" sz="3300" b="1" dirty="0">
                <a:latin typeface="Times New Roman" pitchFamily="18" charset="0"/>
                <a:cs typeface="Times New Roman" pitchFamily="18" charset="0"/>
              </a:rPr>
              <a:t>Congruence or genuineness</a:t>
            </a:r>
            <a:r>
              <a:rPr lang="en-US" sz="3300" dirty="0">
                <a:latin typeface="Times New Roman" pitchFamily="18" charset="0"/>
                <a:cs typeface="Times New Roman" pitchFamily="18" charset="0"/>
              </a:rPr>
              <a:t> - being as you seem to be, consistent over time, dependable in the  relationship. </a:t>
            </a:r>
          </a:p>
          <a:p>
            <a:pPr algn="just">
              <a:buFont typeface="Wingdings" panose="05000000000000000000" pitchFamily="2" charset="2"/>
              <a:buChar char="q"/>
              <a:defRPr/>
            </a:pPr>
            <a:r>
              <a:rPr lang="en-US" sz="3300" b="1" dirty="0">
                <a:latin typeface="Times New Roman" pitchFamily="18" charset="0"/>
                <a:cs typeface="Times New Roman" pitchFamily="18" charset="0"/>
              </a:rPr>
              <a:t>Unconditional positive regard</a:t>
            </a:r>
            <a:r>
              <a:rPr lang="en-US" sz="3300" dirty="0">
                <a:latin typeface="Times New Roman" pitchFamily="18" charset="0"/>
                <a:cs typeface="Times New Roman" pitchFamily="18" charset="0"/>
              </a:rPr>
              <a:t> - caring for your client without giving pre-conditions. (avoiding the message "I will care about you if you do what I want"). </a:t>
            </a:r>
          </a:p>
          <a:p>
            <a:pPr algn="just">
              <a:buFont typeface="Wingdings" panose="05000000000000000000" pitchFamily="2" charset="2"/>
              <a:buChar char="q"/>
              <a:defRPr/>
            </a:pPr>
            <a:r>
              <a:rPr lang="en-US" sz="3300" b="1" dirty="0">
                <a:latin typeface="Times New Roman" pitchFamily="18" charset="0"/>
                <a:cs typeface="Times New Roman" pitchFamily="18" charset="0"/>
              </a:rPr>
              <a:t>Concreteness</a:t>
            </a:r>
            <a:r>
              <a:rPr lang="en-US" sz="3300" dirty="0">
                <a:latin typeface="Times New Roman" pitchFamily="18" charset="0"/>
                <a:cs typeface="Times New Roman" pitchFamily="18" charset="0"/>
              </a:rPr>
              <a:t> - using clear language to describe the client's life situation. </a:t>
            </a:r>
          </a:p>
          <a:p>
            <a:pPr>
              <a:defRPr/>
            </a:pPr>
            <a:endParaRPr lang="en-US" dirty="0"/>
          </a:p>
        </p:txBody>
      </p:sp>
    </p:spTree>
    <p:extLst>
      <p:ext uri="{BB962C8B-B14F-4D97-AF65-F5344CB8AC3E}">
        <p14:creationId xmlns:p14="http://schemas.microsoft.com/office/powerpoint/2010/main" val="7459184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2 .Working Phase </a:t>
            </a:r>
          </a:p>
        </p:txBody>
      </p:sp>
      <p:sp>
        <p:nvSpPr>
          <p:cNvPr id="3" name="Content Placeholder 2"/>
          <p:cNvSpPr>
            <a:spLocks noGrp="1"/>
          </p:cNvSpPr>
          <p:nvPr>
            <p:ph sz="quarter" idx="1"/>
          </p:nvPr>
        </p:nvSpPr>
        <p:spPr/>
        <p:txBody>
          <a:bodyPr>
            <a:noAutofit/>
          </a:bodyPr>
          <a:lstStyle/>
          <a:p>
            <a:pPr>
              <a:defRPr/>
            </a:pPr>
            <a:r>
              <a:rPr lang="en-US" dirty="0">
                <a:latin typeface="Times New Roman" pitchFamily="18" charset="0"/>
                <a:cs typeface="Times New Roman" pitchFamily="18" charset="0"/>
              </a:rPr>
              <a:t>Problem exploration –ask him/her his needs or problems. Listen carefully, observe non-verbal communication, gather all information and specific facts the client is telling you about the problems.</a:t>
            </a:r>
          </a:p>
          <a:p>
            <a:pPr>
              <a:defRPr/>
            </a:pPr>
            <a:r>
              <a:rPr lang="en-US" dirty="0">
                <a:latin typeface="Times New Roman" pitchFamily="18" charset="0"/>
                <a:cs typeface="Times New Roman" pitchFamily="18" charset="0"/>
              </a:rPr>
              <a:t>The client should reach clear understanding of his or her life concerns and begin to formulate a new sense of hope and directions. </a:t>
            </a:r>
          </a:p>
          <a:p>
            <a:pPr>
              <a:defRPr/>
            </a:pPr>
            <a:endParaRPr lang="en-US" dirty="0">
              <a:latin typeface="Times New Roman" pitchFamily="18" charset="0"/>
              <a:cs typeface="Times New Roman" pitchFamily="18" charset="0"/>
            </a:endParaRPr>
          </a:p>
          <a:p>
            <a:pPr marL="514350" indent="-514350">
              <a:buNone/>
              <a:defRPr/>
            </a:pPr>
            <a:endParaRPr lang="en-US" sz="1400" dirty="0"/>
          </a:p>
          <a:p>
            <a:pPr marL="514350" indent="-514350">
              <a:buNone/>
              <a:defRPr/>
            </a:pPr>
            <a:endParaRPr lang="en-US" sz="1400" dirty="0"/>
          </a:p>
          <a:p>
            <a:pPr marL="514350" indent="-514350">
              <a:buNone/>
              <a:defRPr/>
            </a:pPr>
            <a:endParaRPr lang="en-US" sz="1200" dirty="0"/>
          </a:p>
          <a:p>
            <a:pPr marL="514350" indent="-514350">
              <a:buNone/>
              <a:defRPr/>
            </a:pPr>
            <a:endParaRPr lang="en-US" sz="1200" dirty="0"/>
          </a:p>
        </p:txBody>
      </p:sp>
    </p:spTree>
    <p:extLst>
      <p:ext uri="{BB962C8B-B14F-4D97-AF65-F5344CB8AC3E}">
        <p14:creationId xmlns:p14="http://schemas.microsoft.com/office/powerpoint/2010/main" val="396066766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en-US" smtClean="0"/>
              <a:t>Cont….</a:t>
            </a:r>
          </a:p>
        </p:txBody>
      </p:sp>
      <p:sp>
        <p:nvSpPr>
          <p:cNvPr id="113667" name="Content Placeholder 2"/>
          <p:cNvSpPr>
            <a:spLocks noGrp="1"/>
          </p:cNvSpPr>
          <p:nvPr>
            <p:ph idx="1"/>
          </p:nvPr>
        </p:nvSpPr>
        <p:spPr/>
        <p:txBody>
          <a:bodyPr/>
          <a:lstStyle/>
          <a:p>
            <a:pPr algn="just">
              <a:buFont typeface="Courier New" panose="02070309020205020404" pitchFamily="49" charset="0"/>
              <a:buChar char="o"/>
            </a:pPr>
            <a:r>
              <a:rPr lang="en-US" b="1">
                <a:latin typeface="Times New Roman" panose="02020603050405020304" pitchFamily="18" charset="0"/>
                <a:cs typeface="Times New Roman" panose="02020603050405020304" pitchFamily="18" charset="0"/>
              </a:rPr>
              <a:t>Set goals- </a:t>
            </a:r>
            <a:r>
              <a:rPr lang="en-US">
                <a:latin typeface="Times New Roman" panose="02020603050405020304" pitchFamily="18" charset="0"/>
                <a:cs typeface="Times New Roman" panose="02020603050405020304" pitchFamily="18" charset="0"/>
              </a:rPr>
              <a:t>Get all the necessary information to solve the problem. </a:t>
            </a:r>
          </a:p>
          <a:p>
            <a:pPr algn="just">
              <a:buFont typeface="Courier New" panose="02070309020205020404" pitchFamily="49" charset="0"/>
              <a:buChar char="o"/>
            </a:pPr>
            <a:r>
              <a:rPr lang="en-US">
                <a:latin typeface="Times New Roman" panose="02020603050405020304" pitchFamily="18" charset="0"/>
                <a:cs typeface="Times New Roman" panose="02020603050405020304" pitchFamily="18" charset="0"/>
              </a:rPr>
              <a:t>Use available resources to solve the problem. Agree with the client on no. of sessions to hold. </a:t>
            </a:r>
          </a:p>
          <a:p>
            <a:pPr algn="just">
              <a:buFont typeface="Courier New" panose="02070309020205020404" pitchFamily="49" charset="0"/>
              <a:buChar char="o"/>
            </a:pPr>
            <a:r>
              <a:rPr lang="en-US">
                <a:latin typeface="Times New Roman" panose="02020603050405020304" pitchFamily="18" charset="0"/>
                <a:cs typeface="Times New Roman" panose="02020603050405020304" pitchFamily="18" charset="0"/>
              </a:rPr>
              <a:t>Agree on the number of problems or issues to discuss during the session and set priorities</a:t>
            </a:r>
          </a:p>
          <a:p>
            <a:pPr algn="just">
              <a:buFont typeface="Courier New" panose="02070309020205020404" pitchFamily="49" charset="0"/>
              <a:buChar char="o"/>
            </a:pPr>
            <a:r>
              <a:rPr lang="en-US">
                <a:latin typeface="Times New Roman" panose="02020603050405020304" pitchFamily="18" charset="0"/>
                <a:cs typeface="Times New Roman" panose="02020603050405020304" pitchFamily="18" charset="0"/>
              </a:rPr>
              <a:t>You also agree on the length of each session and the time of reporting</a:t>
            </a:r>
          </a:p>
          <a:p>
            <a:endParaRPr lang="en-US" smtClean="0"/>
          </a:p>
        </p:txBody>
      </p:sp>
    </p:spTree>
    <p:extLst>
      <p:ext uri="{BB962C8B-B14F-4D97-AF65-F5344CB8AC3E}">
        <p14:creationId xmlns:p14="http://schemas.microsoft.com/office/powerpoint/2010/main" val="32087228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Goal setting</a:t>
            </a:r>
          </a:p>
        </p:txBody>
      </p:sp>
      <p:sp>
        <p:nvSpPr>
          <p:cNvPr id="114691" name="Content Placeholder 2"/>
          <p:cNvSpPr>
            <a:spLocks noGrp="1"/>
          </p:cNvSpPr>
          <p:nvPr>
            <p:ph sz="quarter" idx="1"/>
          </p:nvPr>
        </p:nvSpPr>
        <p:spPr/>
        <p:txBody>
          <a:bodyPr/>
          <a:lstStyle/>
          <a:p>
            <a:pPr algn="just">
              <a:buFont typeface="Wingdings" panose="05000000000000000000" pitchFamily="2" charset="2"/>
              <a:buChar char="v"/>
            </a:pPr>
            <a:r>
              <a:rPr lang="en-US">
                <a:latin typeface="Times New Roman" panose="02020603050405020304" pitchFamily="18" charset="0"/>
                <a:cs typeface="Times New Roman" panose="02020603050405020304" pitchFamily="18" charset="0"/>
              </a:rPr>
              <a:t>Goals are the results or outcomes that the client wants to achieve at the end of the counseling period</a:t>
            </a:r>
          </a:p>
          <a:p>
            <a:pPr algn="just">
              <a:buFont typeface="Wingdings" panose="05000000000000000000" pitchFamily="2" charset="2"/>
              <a:buChar char="v"/>
            </a:pPr>
            <a:r>
              <a:rPr lang="en-US">
                <a:latin typeface="Times New Roman" panose="02020603050405020304" pitchFamily="18" charset="0"/>
                <a:cs typeface="Times New Roman" panose="02020603050405020304" pitchFamily="18" charset="0"/>
              </a:rPr>
              <a:t>Goals give direction to be followed during counseling</a:t>
            </a:r>
          </a:p>
          <a:p>
            <a:pPr algn="just">
              <a:buFont typeface="Wingdings" panose="05000000000000000000" pitchFamily="2" charset="2"/>
              <a:buChar char="v"/>
            </a:pPr>
            <a:r>
              <a:rPr lang="en-US">
                <a:latin typeface="Times New Roman" panose="02020603050405020304" pitchFamily="18" charset="0"/>
                <a:cs typeface="Times New Roman" panose="02020603050405020304" pitchFamily="18" charset="0"/>
              </a:rPr>
              <a:t>Goals should be stated in positive terms and should be within the counselors knowledge and skills</a:t>
            </a:r>
          </a:p>
          <a:p>
            <a:pPr algn="just">
              <a:buFont typeface="Wingdings" panose="05000000000000000000" pitchFamily="2" charset="2"/>
              <a:buChar char="v"/>
            </a:pPr>
            <a:r>
              <a:rPr lang="en-US">
                <a:latin typeface="Times New Roman" panose="02020603050405020304" pitchFamily="18" charset="0"/>
                <a:cs typeface="Times New Roman" panose="02020603050405020304" pitchFamily="18" charset="0"/>
              </a:rPr>
              <a:t>They should be achievable</a:t>
            </a:r>
          </a:p>
          <a:p>
            <a:endParaRPr lang="en-US"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87700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en-US" smtClean="0"/>
              <a:t>Working phase cont;-</a:t>
            </a:r>
          </a:p>
        </p:txBody>
      </p:sp>
      <p:sp>
        <p:nvSpPr>
          <p:cNvPr id="3" name="Content Placeholder 2"/>
          <p:cNvSpPr>
            <a:spLocks noGrp="1"/>
          </p:cNvSpPr>
          <p:nvPr>
            <p:ph sz="quarter" idx="1"/>
          </p:nvPr>
        </p:nvSpPr>
        <p:spPr/>
        <p:txBody>
          <a:bodyPr>
            <a:normAutofit/>
          </a:bodyPr>
          <a:lstStyle/>
          <a:p>
            <a:pPr marL="514350" indent="-514350">
              <a:buNone/>
              <a:defRPr/>
            </a:pPr>
            <a:r>
              <a:rPr lang="en-US" b="1" dirty="0">
                <a:latin typeface="Times New Roman" pitchFamily="18" charset="0"/>
                <a:cs typeface="Times New Roman" pitchFamily="18" charset="0"/>
              </a:rPr>
              <a:t>Techniques of termination.</a:t>
            </a:r>
          </a:p>
          <a:p>
            <a:pPr marL="514350" indent="-514350" algn="just">
              <a:defRPr/>
            </a:pPr>
            <a:r>
              <a:rPr lang="en-US" dirty="0" smtClean="0">
                <a:latin typeface="Times New Roman" pitchFamily="18" charset="0"/>
                <a:cs typeface="Times New Roman" pitchFamily="18" charset="0"/>
              </a:rPr>
              <a:t>Introduce the idea of termination</a:t>
            </a:r>
          </a:p>
          <a:p>
            <a:pPr marL="514350" indent="-514350" algn="just">
              <a:defRPr/>
            </a:pPr>
            <a:r>
              <a:rPr lang="en-US" dirty="0" smtClean="0">
                <a:latin typeface="Times New Roman" pitchFamily="18" charset="0"/>
                <a:cs typeface="Times New Roman" pitchFamily="18" charset="0"/>
              </a:rPr>
              <a:t>Encourage client to rely on him/herself –the counselor tries to make client to be self reliant, hence gradually separates him/herself from the client .</a:t>
            </a:r>
          </a:p>
          <a:p>
            <a:pPr marL="514350" indent="-514350">
              <a:defRPr/>
            </a:pPr>
            <a:endParaRPr lang="en-US" dirty="0"/>
          </a:p>
          <a:p>
            <a:pPr>
              <a:defRPr/>
            </a:pPr>
            <a:endParaRPr lang="en-US" dirty="0"/>
          </a:p>
        </p:txBody>
      </p:sp>
    </p:spTree>
    <p:extLst>
      <p:ext uri="{BB962C8B-B14F-4D97-AF65-F5344CB8AC3E}">
        <p14:creationId xmlns:p14="http://schemas.microsoft.com/office/powerpoint/2010/main" val="28774061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b="1" smtClean="0">
                <a:latin typeface="Times New Roman" panose="02020603050405020304" pitchFamily="18" charset="0"/>
                <a:cs typeface="Times New Roman" panose="02020603050405020304" pitchFamily="18" charset="0"/>
              </a:rPr>
              <a:t>The role of the counselor is to;-</a:t>
            </a:r>
            <a:endParaRPr lang="en-US" smtClean="0"/>
          </a:p>
        </p:txBody>
      </p:sp>
      <p:sp>
        <p:nvSpPr>
          <p:cNvPr id="3" name="Content Placeholder 2"/>
          <p:cNvSpPr>
            <a:spLocks noGrp="1"/>
          </p:cNvSpPr>
          <p:nvPr>
            <p:ph idx="1"/>
          </p:nvPr>
        </p:nvSpPr>
        <p:spPr/>
        <p:txBody>
          <a:bodyPr/>
          <a:lstStyle/>
          <a:p>
            <a:pPr marL="571500" indent="-571500" algn="just">
              <a:lnSpc>
                <a:spcPct val="120000"/>
              </a:lnSpc>
              <a:buFont typeface="+mj-lt"/>
              <a:buAutoNum type="romanUcPeriod"/>
              <a:defRPr/>
            </a:pPr>
            <a:r>
              <a:rPr lang="en-US" sz="2400" b="1" dirty="0">
                <a:latin typeface="Times New Roman" pitchFamily="18" charset="0"/>
                <a:cs typeface="Times New Roman" pitchFamily="18" charset="0"/>
              </a:rPr>
              <a:t>C-</a:t>
            </a:r>
            <a:r>
              <a:rPr lang="en-US" sz="2400" dirty="0">
                <a:latin typeface="Times New Roman" pitchFamily="18" charset="0"/>
                <a:cs typeface="Times New Roman" pitchFamily="18" charset="0"/>
              </a:rPr>
              <a:t>clarify the needs of the clients.</a:t>
            </a:r>
          </a:p>
          <a:p>
            <a:pPr marL="571500" indent="-571500" algn="just">
              <a:lnSpc>
                <a:spcPct val="120000"/>
              </a:lnSpc>
              <a:buFont typeface="+mj-lt"/>
              <a:buAutoNum type="romanUcPeriod"/>
              <a:defRPr/>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L</a:t>
            </a:r>
            <a:r>
              <a:rPr lang="en-US" sz="2400" dirty="0">
                <a:latin typeface="Times New Roman" pitchFamily="18" charset="0"/>
                <a:cs typeface="Times New Roman" pitchFamily="18" charset="0"/>
              </a:rPr>
              <a:t>-listen attentively to what the client is telling you  </a:t>
            </a:r>
          </a:p>
          <a:p>
            <a:pPr marL="571500" indent="-571500" algn="just">
              <a:lnSpc>
                <a:spcPct val="120000"/>
              </a:lnSpc>
              <a:buFont typeface="+mj-lt"/>
              <a:buAutoNum type="romanUcPeriod"/>
              <a:defRPr/>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E-</a:t>
            </a:r>
            <a:r>
              <a:rPr lang="en-US" sz="2400" dirty="0">
                <a:latin typeface="Times New Roman" pitchFamily="18" charset="0"/>
                <a:cs typeface="Times New Roman" pitchFamily="18" charset="0"/>
              </a:rPr>
              <a:t>encourage</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interaction-talk to the client let him respond .</a:t>
            </a:r>
          </a:p>
          <a:p>
            <a:pPr marL="571500" indent="-571500" algn="just">
              <a:lnSpc>
                <a:spcPct val="120000"/>
              </a:lnSpc>
              <a:buFont typeface="+mj-lt"/>
              <a:buAutoNum type="romanUcPeriod"/>
              <a:defRPr/>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a:t>
            </a:r>
            <a:r>
              <a:rPr lang="en-US" sz="2400" dirty="0">
                <a:latin typeface="Times New Roman" pitchFamily="18" charset="0"/>
                <a:cs typeface="Times New Roman" pitchFamily="18" charset="0"/>
              </a:rPr>
              <a:t>-acknowledge what the client is saying and probe further </a:t>
            </a:r>
          </a:p>
          <a:p>
            <a:pPr marL="571500" indent="-571500" algn="just">
              <a:lnSpc>
                <a:spcPct val="120000"/>
              </a:lnSpc>
              <a:buFont typeface="+mj-lt"/>
              <a:buAutoNum type="romanUcPeriod"/>
              <a:defRPr/>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R</a:t>
            </a:r>
            <a:r>
              <a:rPr lang="en-US" sz="2400" dirty="0">
                <a:latin typeface="Times New Roman" pitchFamily="18" charset="0"/>
                <a:cs typeface="Times New Roman" pitchFamily="18" charset="0"/>
              </a:rPr>
              <a:t> -  reflect back to the client, clarify what he/she says and summarizes .</a:t>
            </a:r>
          </a:p>
          <a:p>
            <a:pPr>
              <a:defRPr/>
            </a:pPr>
            <a:endParaRPr lang="en-US" dirty="0"/>
          </a:p>
        </p:txBody>
      </p:sp>
    </p:spTree>
    <p:extLst>
      <p:ext uri="{BB962C8B-B14F-4D97-AF65-F5344CB8AC3E}">
        <p14:creationId xmlns:p14="http://schemas.microsoft.com/office/powerpoint/2010/main" val="4052940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Critical thinking </a:t>
            </a:r>
          </a:p>
        </p:txBody>
      </p:sp>
      <p:sp>
        <p:nvSpPr>
          <p:cNvPr id="25603" name="Content Placeholder 2"/>
          <p:cNvSpPr>
            <a:spLocks noGrp="1"/>
          </p:cNvSpPr>
          <p:nvPr>
            <p:ph idx="1"/>
          </p:nvPr>
        </p:nvSpPr>
        <p:spPr/>
        <p:txBody>
          <a:bodyPr/>
          <a:lstStyle/>
          <a:p>
            <a:pPr algn="just"/>
            <a:r>
              <a:rPr lang="en-US" smtClean="0">
                <a:latin typeface="Times New Roman" panose="02020603050405020304" pitchFamily="18" charset="0"/>
                <a:cs typeface="Times New Roman" panose="02020603050405020304" pitchFamily="18" charset="0"/>
              </a:rPr>
              <a:t>Critical thinking is reflective, reasonable thinking  </a:t>
            </a:r>
          </a:p>
          <a:p>
            <a:pPr algn="just"/>
            <a:r>
              <a:rPr lang="en-US" smtClean="0">
                <a:latin typeface="Times New Roman" panose="02020603050405020304" pitchFamily="18" charset="0"/>
                <a:cs typeface="Times New Roman" panose="02020603050405020304" pitchFamily="18" charset="0"/>
              </a:rPr>
              <a:t>It is not just doing, it is asking “why?” Critical thinking involves inquiry, interpretation, analysis, and synthesis. </a:t>
            </a:r>
          </a:p>
          <a:p>
            <a:pPr algn="just"/>
            <a:r>
              <a:rPr lang="en-US" smtClean="0">
                <a:latin typeface="Times New Roman" panose="02020603050405020304" pitchFamily="18" charset="0"/>
                <a:cs typeface="Times New Roman" panose="02020603050405020304" pitchFamily="18" charset="0"/>
              </a:rPr>
              <a:t>It is the art of thinking about thinking that enables you to think better.</a:t>
            </a:r>
          </a:p>
          <a:p>
            <a:endParaRPr lang="en-US" smtClean="0"/>
          </a:p>
        </p:txBody>
      </p:sp>
    </p:spTree>
    <p:extLst>
      <p:ext uri="{BB962C8B-B14F-4D97-AF65-F5344CB8AC3E}">
        <p14:creationId xmlns:p14="http://schemas.microsoft.com/office/powerpoint/2010/main" val="279373502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3. Closure /terminating the session</a:t>
            </a:r>
            <a:endParaRPr lang="en-US" smtClean="0"/>
          </a:p>
        </p:txBody>
      </p:sp>
      <p:sp>
        <p:nvSpPr>
          <p:cNvPr id="3" name="Content Placeholder 2"/>
          <p:cNvSpPr>
            <a:spLocks noGrp="1"/>
          </p:cNvSpPr>
          <p:nvPr>
            <p:ph idx="1"/>
          </p:nvPr>
        </p:nvSpPr>
        <p:spPr/>
        <p:txBody>
          <a:bodyPr/>
          <a:lstStyle/>
          <a:p>
            <a:pPr marL="514350" indent="-514350">
              <a:defRPr/>
            </a:pPr>
            <a:r>
              <a:rPr lang="en-US" dirty="0" smtClean="0">
                <a:latin typeface="Times New Roman" pitchFamily="18" charset="0"/>
                <a:cs typeface="Times New Roman" pitchFamily="18" charset="0"/>
              </a:rPr>
              <a:t>Termination means ending the counseling relationships.</a:t>
            </a:r>
          </a:p>
          <a:p>
            <a:pPr marL="514350" indent="-514350">
              <a:defRPr/>
            </a:pPr>
            <a:r>
              <a:rPr lang="en-US" dirty="0" smtClean="0">
                <a:latin typeface="Times New Roman" pitchFamily="18" charset="0"/>
                <a:cs typeface="Times New Roman" pitchFamily="18" charset="0"/>
              </a:rPr>
              <a:t>This is decided when the client, shows signs of improvement and ability to solve his problems.</a:t>
            </a:r>
          </a:p>
          <a:p>
            <a:pPr marL="514350" indent="-514350">
              <a:defRPr/>
            </a:pPr>
            <a:r>
              <a:rPr lang="en-US" dirty="0" smtClean="0">
                <a:latin typeface="Times New Roman" pitchFamily="18" charset="0"/>
                <a:cs typeface="Times New Roman" pitchFamily="18" charset="0"/>
              </a:rPr>
              <a:t> Prepare your client to be ready for termination of counseling relationship.</a:t>
            </a:r>
          </a:p>
          <a:p>
            <a:pPr>
              <a:defRPr/>
            </a:pPr>
            <a:endParaRPr lang="en-US" dirty="0"/>
          </a:p>
        </p:txBody>
      </p:sp>
    </p:spTree>
    <p:extLst>
      <p:ext uri="{BB962C8B-B14F-4D97-AF65-F5344CB8AC3E}">
        <p14:creationId xmlns:p14="http://schemas.microsoft.com/office/powerpoint/2010/main" val="23260853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smtClean="0"/>
              <a:t/>
            </a:r>
            <a:br>
              <a:rPr lang="en-US" smtClean="0"/>
            </a:br>
            <a:r>
              <a:rPr lang="en-US" smtClean="0"/>
              <a:t>In Termination…</a:t>
            </a:r>
            <a:endParaRPr lang="en-US" smtClean="0">
              <a:latin typeface="Times New Roman" panose="02020603050405020304" pitchFamily="18" charset="0"/>
              <a:cs typeface="Times New Roman" panose="02020603050405020304" pitchFamily="18" charset="0"/>
            </a:endParaRPr>
          </a:p>
        </p:txBody>
      </p:sp>
      <p:sp>
        <p:nvSpPr>
          <p:cNvPr id="118787" name="Content Placeholder 2"/>
          <p:cNvSpPr>
            <a:spLocks noGrp="1"/>
          </p:cNvSpPr>
          <p:nvPr>
            <p:ph sz="quarter" idx="1"/>
          </p:nvPr>
        </p:nvSpPr>
        <p:spPr/>
        <p:txBody>
          <a:bodyPr/>
          <a:lstStyle/>
          <a:p>
            <a:pPr marL="514350" indent="-514350">
              <a:buFont typeface="Wingdings" panose="05000000000000000000" pitchFamily="2" charset="2"/>
              <a:buChar char="ü"/>
            </a:pPr>
            <a:r>
              <a:rPr lang="en-US">
                <a:latin typeface="Times New Roman" panose="02020603050405020304" pitchFamily="18" charset="0"/>
                <a:cs typeface="Times New Roman" panose="02020603050405020304" pitchFamily="18" charset="0"/>
              </a:rPr>
              <a:t> The Counselor summarizes the important points discussed during the session. </a:t>
            </a:r>
          </a:p>
          <a:p>
            <a:pPr marL="514350" indent="-514350">
              <a:buFont typeface="Wingdings" panose="05000000000000000000" pitchFamily="2" charset="2"/>
              <a:buChar char="ü"/>
            </a:pPr>
            <a:r>
              <a:rPr lang="en-US">
                <a:latin typeface="Times New Roman" panose="02020603050405020304" pitchFamily="18" charset="0"/>
                <a:cs typeface="Times New Roman" panose="02020603050405020304" pitchFamily="18" charset="0"/>
              </a:rPr>
              <a:t>Both counselor and client have to agree on the steps to be taken next.</a:t>
            </a:r>
          </a:p>
          <a:p>
            <a:pPr marL="514350" indent="-514350">
              <a:buFont typeface="Wingdings" panose="05000000000000000000" pitchFamily="2" charset="2"/>
              <a:buChar char="ü"/>
            </a:pPr>
            <a:r>
              <a:rPr lang="en-US">
                <a:latin typeface="Times New Roman" panose="02020603050405020304" pitchFamily="18" charset="0"/>
                <a:cs typeface="Times New Roman" panose="02020603050405020304" pitchFamily="18" charset="0"/>
              </a:rPr>
              <a:t>Agree on return date and any assignments  client is expected to do at home.</a:t>
            </a:r>
          </a:p>
          <a:p>
            <a:pPr marL="514350" indent="-514350">
              <a:buFont typeface="Wingdings" panose="05000000000000000000" pitchFamily="2" charset="2"/>
              <a:buChar char="ü"/>
            </a:pPr>
            <a:r>
              <a:rPr lang="en-US">
                <a:latin typeface="Times New Roman" panose="02020603050405020304" pitchFamily="18" charset="0"/>
                <a:cs typeface="Times New Roman" panose="02020603050405020304" pitchFamily="18" charset="0"/>
              </a:rPr>
              <a:t>Client  is given enough time to ask questions which require clarification.</a:t>
            </a:r>
          </a:p>
        </p:txBody>
      </p:sp>
    </p:spTree>
    <p:extLst>
      <p:ext uri="{BB962C8B-B14F-4D97-AF65-F5344CB8AC3E}">
        <p14:creationId xmlns:p14="http://schemas.microsoft.com/office/powerpoint/2010/main" val="304216726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pPr algn="just"/>
            <a:r>
              <a:rPr lang="en-US" smtClean="0">
                <a:latin typeface="Times New Roman" panose="02020603050405020304" pitchFamily="18" charset="0"/>
                <a:cs typeface="Times New Roman" panose="02020603050405020304" pitchFamily="18" charset="0"/>
              </a:rPr>
              <a:t>Cont…</a:t>
            </a:r>
          </a:p>
        </p:txBody>
      </p:sp>
      <p:sp>
        <p:nvSpPr>
          <p:cNvPr id="119811" name="Content Placeholder 2"/>
          <p:cNvSpPr>
            <a:spLocks noGrp="1"/>
          </p:cNvSpPr>
          <p:nvPr>
            <p:ph idx="1"/>
          </p:nvPr>
        </p:nvSpPr>
        <p:spPr/>
        <p:txBody>
          <a:bodyPr/>
          <a:lstStyle/>
          <a:p>
            <a:pPr marL="514350" indent="-514350" algn="just"/>
            <a:r>
              <a:rPr lang="en-US">
                <a:latin typeface="Times New Roman" panose="02020603050405020304" pitchFamily="18" charset="0"/>
                <a:cs typeface="Times New Roman" panose="02020603050405020304" pitchFamily="18" charset="0"/>
              </a:rPr>
              <a:t>Some may  require further counseling support after termination ,therefore encourage gradual termination and allow the client the opportunity  to visit you when need arises.</a:t>
            </a:r>
          </a:p>
          <a:p>
            <a:pPr marL="514350" indent="-514350" algn="just"/>
            <a:r>
              <a:rPr lang="en-US">
                <a:latin typeface="Times New Roman" panose="02020603050405020304" pitchFamily="18" charset="0"/>
                <a:cs typeface="Times New Roman" panose="02020603050405020304" pitchFamily="18" charset="0"/>
              </a:rPr>
              <a:t>Termination is considered not just at the end of successful relationship </a:t>
            </a:r>
            <a:r>
              <a:rPr lang="en-US" b="1">
                <a:latin typeface="Times New Roman" panose="02020603050405020304" pitchFamily="18" charset="0"/>
                <a:cs typeface="Times New Roman" panose="02020603050405020304" pitchFamily="18" charset="0"/>
              </a:rPr>
              <a:t>but is also considered when it seems counseling is not being helpful</a:t>
            </a:r>
            <a:endParaRPr lang="en-US" b="1"/>
          </a:p>
        </p:txBody>
      </p:sp>
    </p:spTree>
    <p:extLst>
      <p:ext uri="{BB962C8B-B14F-4D97-AF65-F5344CB8AC3E}">
        <p14:creationId xmlns:p14="http://schemas.microsoft.com/office/powerpoint/2010/main" val="134507321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pPr marL="514350" indent="-514350"/>
            <a:r>
              <a:rPr lang="en-US" b="1" smtClean="0">
                <a:latin typeface="Times New Roman" panose="02020603050405020304" pitchFamily="18" charset="0"/>
                <a:cs typeface="Times New Roman" panose="02020603050405020304" pitchFamily="18" charset="0"/>
              </a:rPr>
              <a:t>Process of Separation</a:t>
            </a:r>
            <a:endParaRPr lang="en-US" smtClean="0">
              <a:latin typeface="Times New Roman" panose="02020603050405020304" pitchFamily="18" charset="0"/>
              <a:cs typeface="Times New Roman" panose="02020603050405020304" pitchFamily="18" charset="0"/>
            </a:endParaRPr>
          </a:p>
        </p:txBody>
      </p:sp>
      <p:sp>
        <p:nvSpPr>
          <p:cNvPr id="120835" name="Content Placeholder 2"/>
          <p:cNvSpPr>
            <a:spLocks noGrp="1"/>
          </p:cNvSpPr>
          <p:nvPr>
            <p:ph sz="quarter" idx="1"/>
          </p:nvPr>
        </p:nvSpPr>
        <p:spPr/>
        <p:txBody>
          <a:bodyPr/>
          <a:lstStyle/>
          <a:p>
            <a:pPr marL="514350" indent="-514350">
              <a:buNone/>
            </a:pPr>
            <a:r>
              <a:rPr lang="en-US" b="1">
                <a:latin typeface="Times New Roman" panose="02020603050405020304" pitchFamily="18" charset="0"/>
                <a:cs typeface="Times New Roman" panose="02020603050405020304" pitchFamily="18" charset="0"/>
              </a:rPr>
              <a:t>1. Denial</a:t>
            </a:r>
            <a:r>
              <a:rPr lang="en-US">
                <a:latin typeface="Times New Roman" panose="02020603050405020304" pitchFamily="18" charset="0"/>
                <a:cs typeface="Times New Roman" panose="02020603050405020304" pitchFamily="18" charset="0"/>
              </a:rPr>
              <a:t> –disbelief, refusal, panic on idea of  termination </a:t>
            </a:r>
          </a:p>
          <a:p>
            <a:pPr marL="514350" indent="-514350">
              <a:buNone/>
            </a:pPr>
            <a:r>
              <a:rPr lang="en-US">
                <a:latin typeface="Times New Roman" panose="02020603050405020304" pitchFamily="18" charset="0"/>
                <a:cs typeface="Times New Roman" panose="02020603050405020304" pitchFamily="18" charset="0"/>
              </a:rPr>
              <a:t>  Help client by convincing him/her of the achievement </a:t>
            </a:r>
          </a:p>
          <a:p>
            <a:pPr marL="514350" indent="-514350">
              <a:buNone/>
            </a:pPr>
            <a:r>
              <a:rPr lang="en-US">
                <a:latin typeface="Times New Roman" panose="02020603050405020304" pitchFamily="18" charset="0"/>
                <a:cs typeface="Times New Roman" panose="02020603050405020304" pitchFamily="18" charset="0"/>
              </a:rPr>
              <a:t>Identify specific changes which have occurred since commencing counseling sessions.</a:t>
            </a:r>
          </a:p>
        </p:txBody>
      </p:sp>
    </p:spTree>
    <p:extLst>
      <p:ext uri="{BB962C8B-B14F-4D97-AF65-F5344CB8AC3E}">
        <p14:creationId xmlns:p14="http://schemas.microsoft.com/office/powerpoint/2010/main" val="125048829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b="1" smtClean="0">
                <a:latin typeface="Times New Roman" panose="02020603050405020304" pitchFamily="18" charset="0"/>
                <a:cs typeface="Times New Roman" panose="02020603050405020304" pitchFamily="18" charset="0"/>
              </a:rPr>
              <a:t>2. Anger</a:t>
            </a:r>
            <a:r>
              <a:rPr lang="en-US" smtClean="0">
                <a:latin typeface="Times New Roman" panose="02020603050405020304" pitchFamily="18" charset="0"/>
                <a:cs typeface="Times New Roman" panose="02020603050405020304" pitchFamily="18" charset="0"/>
              </a:rPr>
              <a:t>  -</a:t>
            </a:r>
            <a:endParaRPr lang="en-US" smtClean="0"/>
          </a:p>
        </p:txBody>
      </p:sp>
      <p:sp>
        <p:nvSpPr>
          <p:cNvPr id="3" name="Content Placeholder 2"/>
          <p:cNvSpPr>
            <a:spLocks noGrp="1"/>
          </p:cNvSpPr>
          <p:nvPr>
            <p:ph idx="1"/>
          </p:nvPr>
        </p:nvSpPr>
        <p:spPr/>
        <p:txBody>
          <a:bodyPr/>
          <a:lstStyle/>
          <a:p>
            <a:pPr marL="514350" indent="-514350">
              <a:buFont typeface="Wingdings" panose="05000000000000000000" pitchFamily="2" charset="2"/>
              <a:buChar char="ü"/>
              <a:defRPr/>
            </a:pPr>
            <a:r>
              <a:rPr lang="en-US" dirty="0" smtClean="0">
                <a:latin typeface="Times New Roman" pitchFamily="18" charset="0"/>
                <a:cs typeface="Times New Roman" pitchFamily="18" charset="0"/>
              </a:rPr>
              <a:t>When a client looses a person who is so close and helpful, he or she may  react by refusing to eat ,talk or cry.</a:t>
            </a:r>
          </a:p>
          <a:p>
            <a:pPr marL="514350" indent="-514350">
              <a:buFont typeface="Wingdings" panose="05000000000000000000" pitchFamily="2" charset="2"/>
              <a:buChar char="ü"/>
              <a:defRPr/>
            </a:pPr>
            <a:r>
              <a:rPr lang="en-US" dirty="0" smtClean="0">
                <a:latin typeface="Times New Roman" pitchFamily="18" charset="0"/>
                <a:cs typeface="Times New Roman" pitchFamily="18" charset="0"/>
              </a:rPr>
              <a:t> As  a counselor, help the client to overcome the state of anger by talking to the client and sharing his/her feelings  but be empathetic. The client has to face and accept the reality in order to move on</a:t>
            </a:r>
          </a:p>
          <a:p>
            <a:pPr>
              <a:defRPr/>
            </a:pPr>
            <a:endParaRPr lang="en-US" dirty="0"/>
          </a:p>
        </p:txBody>
      </p:sp>
    </p:spTree>
    <p:extLst>
      <p:ext uri="{BB962C8B-B14F-4D97-AF65-F5344CB8AC3E}">
        <p14:creationId xmlns:p14="http://schemas.microsoft.com/office/powerpoint/2010/main" val="391088837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b="1" smtClean="0">
                <a:latin typeface="Times New Roman" panose="02020603050405020304" pitchFamily="18" charset="0"/>
                <a:cs typeface="Times New Roman" panose="02020603050405020304" pitchFamily="18" charset="0"/>
              </a:rPr>
              <a:t>3. Bargaining stage</a:t>
            </a:r>
            <a:r>
              <a:rPr lang="en-US" smtClean="0">
                <a:latin typeface="Times New Roman" panose="02020603050405020304" pitchFamily="18" charset="0"/>
                <a:cs typeface="Times New Roman" panose="02020603050405020304" pitchFamily="18" charset="0"/>
              </a:rPr>
              <a:t>:</a:t>
            </a:r>
            <a:endParaRPr lang="en-US" smtClean="0"/>
          </a:p>
        </p:txBody>
      </p:sp>
      <p:sp>
        <p:nvSpPr>
          <p:cNvPr id="3" name="Content Placeholder 2"/>
          <p:cNvSpPr>
            <a:spLocks noGrp="1"/>
          </p:cNvSpPr>
          <p:nvPr>
            <p:ph idx="1"/>
          </p:nvPr>
        </p:nvSpPr>
        <p:spPr/>
        <p:txBody>
          <a:bodyPr/>
          <a:lstStyle/>
          <a:p>
            <a:pPr marL="514350" indent="-514350">
              <a:buFont typeface="Wingdings" panose="05000000000000000000" pitchFamily="2" charset="2"/>
              <a:buChar char="ü"/>
              <a:defRPr/>
            </a:pPr>
            <a:r>
              <a:rPr lang="en-US" sz="2400" dirty="0">
                <a:latin typeface="Times New Roman" pitchFamily="18" charset="0"/>
                <a:cs typeface="Times New Roman" pitchFamily="18" charset="0"/>
              </a:rPr>
              <a:t>the client wishes the counselor will change his/her mind and continue with the counseling sessions. </a:t>
            </a:r>
          </a:p>
          <a:p>
            <a:pPr marL="514350" indent="-514350">
              <a:buFont typeface="Wingdings" panose="05000000000000000000" pitchFamily="2" charset="2"/>
              <a:buChar char="ü"/>
              <a:defRPr/>
            </a:pPr>
            <a:r>
              <a:rPr lang="en-US" sz="2400" dirty="0">
                <a:latin typeface="Times New Roman" pitchFamily="18" charset="0"/>
                <a:cs typeface="Times New Roman" pitchFamily="18" charset="0"/>
              </a:rPr>
              <a:t>The client will even argue with the counselor to  lengthen the discussion.</a:t>
            </a:r>
          </a:p>
          <a:p>
            <a:pPr marL="514350" indent="-514350">
              <a:buFont typeface="Wingdings" panose="05000000000000000000" pitchFamily="2" charset="2"/>
              <a:buChar char="ü"/>
              <a:defRPr/>
            </a:pPr>
            <a:r>
              <a:rPr lang="en-US" sz="2400" dirty="0">
                <a:latin typeface="Times New Roman" pitchFamily="18" charset="0"/>
                <a:cs typeface="Times New Roman" pitchFamily="18" charset="0"/>
              </a:rPr>
              <a:t> As a counselor, listen attentively to the clients arguments. </a:t>
            </a:r>
          </a:p>
          <a:p>
            <a:pPr marL="514350" indent="-514350">
              <a:buFont typeface="Wingdings" panose="05000000000000000000" pitchFamily="2" charset="2"/>
              <a:buChar char="ü"/>
              <a:defRPr/>
            </a:pPr>
            <a:r>
              <a:rPr lang="en-US" sz="2400" dirty="0">
                <a:latin typeface="Times New Roman" pitchFamily="18" charset="0"/>
                <a:cs typeface="Times New Roman" pitchFamily="18" charset="0"/>
              </a:rPr>
              <a:t>Tell the client the achievements he/she  has made since he/she started attending the counseling sessions.</a:t>
            </a:r>
          </a:p>
          <a:p>
            <a:pPr marL="514350" indent="-514350">
              <a:buFont typeface="Wingdings" panose="05000000000000000000" pitchFamily="2" charset="2"/>
              <a:buChar char="ü"/>
              <a:defRPr/>
            </a:pPr>
            <a:r>
              <a:rPr lang="en-US" sz="2400" dirty="0">
                <a:latin typeface="Times New Roman" pitchFamily="18" charset="0"/>
                <a:cs typeface="Times New Roman" pitchFamily="18" charset="0"/>
              </a:rPr>
              <a:t> Emphasize on the importance of being independent</a:t>
            </a:r>
          </a:p>
          <a:p>
            <a:pPr>
              <a:defRPr/>
            </a:pPr>
            <a:endParaRPr lang="en-US" dirty="0"/>
          </a:p>
        </p:txBody>
      </p:sp>
    </p:spTree>
    <p:extLst>
      <p:ext uri="{BB962C8B-B14F-4D97-AF65-F5344CB8AC3E}">
        <p14:creationId xmlns:p14="http://schemas.microsoft.com/office/powerpoint/2010/main" val="255856616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p:txBody>
          <a:bodyPr/>
          <a:lstStyle/>
          <a:p>
            <a:r>
              <a:rPr lang="en-US" b="1" smtClean="0">
                <a:latin typeface="Times New Roman" panose="02020603050405020304" pitchFamily="18" charset="0"/>
                <a:cs typeface="Times New Roman" panose="02020603050405020304" pitchFamily="18" charset="0"/>
              </a:rPr>
              <a:t>4. Depression:</a:t>
            </a:r>
            <a:r>
              <a:rPr lang="en-US" smtClean="0">
                <a:latin typeface="Times New Roman" panose="02020603050405020304" pitchFamily="18" charset="0"/>
                <a:cs typeface="Times New Roman" panose="02020603050405020304" pitchFamily="18" charset="0"/>
              </a:rPr>
              <a:t>-</a:t>
            </a:r>
            <a:endParaRPr lang="en-US" smtClean="0"/>
          </a:p>
        </p:txBody>
      </p:sp>
      <p:sp>
        <p:nvSpPr>
          <p:cNvPr id="123907" name="Content Placeholder 2"/>
          <p:cNvSpPr>
            <a:spLocks noGrp="1"/>
          </p:cNvSpPr>
          <p:nvPr>
            <p:ph idx="1"/>
          </p:nvPr>
        </p:nvSpPr>
        <p:spPr/>
        <p:txBody>
          <a:bodyPr/>
          <a:lstStyle/>
          <a:p>
            <a:pPr>
              <a:buFont typeface="Courier New" panose="02070309020205020404" pitchFamily="49" charset="0"/>
              <a:buChar char="o"/>
            </a:pPr>
            <a:r>
              <a:rPr lang="en-US" smtClean="0">
                <a:latin typeface="Times New Roman" panose="02020603050405020304" pitchFamily="18" charset="0"/>
                <a:cs typeface="Times New Roman" panose="02020603050405020304" pitchFamily="18" charset="0"/>
              </a:rPr>
              <a:t>occurs when the truth  dawns  on the client </a:t>
            </a:r>
          </a:p>
          <a:p>
            <a:pPr>
              <a:buFont typeface="Courier New" panose="02070309020205020404" pitchFamily="49" charset="0"/>
              <a:buChar char="o"/>
            </a:pPr>
            <a:r>
              <a:rPr lang="en-US" smtClean="0">
                <a:latin typeface="Times New Roman" panose="02020603050405020304" pitchFamily="18" charset="0"/>
                <a:cs typeface="Times New Roman" panose="02020603050405020304" pitchFamily="18" charset="0"/>
              </a:rPr>
              <a:t>He/she may  express depression by  withdrawing from the norms</a:t>
            </a:r>
          </a:p>
          <a:p>
            <a:pPr>
              <a:buFont typeface="Courier New" panose="02070309020205020404" pitchFamily="49" charset="0"/>
              <a:buChar char="o"/>
            </a:pPr>
            <a:r>
              <a:rPr lang="en-US" smtClean="0">
                <a:latin typeface="Times New Roman" panose="02020603050405020304" pitchFamily="18" charset="0"/>
                <a:cs typeface="Times New Roman" panose="02020603050405020304" pitchFamily="18" charset="0"/>
              </a:rPr>
              <a:t> a lot of counseling will help the client to come out of this situation. A lot of patience is also required.</a:t>
            </a:r>
          </a:p>
          <a:p>
            <a:endParaRPr lang="en-US" smtClean="0"/>
          </a:p>
        </p:txBody>
      </p:sp>
    </p:spTree>
    <p:extLst>
      <p:ext uri="{BB962C8B-B14F-4D97-AF65-F5344CB8AC3E}">
        <p14:creationId xmlns:p14="http://schemas.microsoft.com/office/powerpoint/2010/main" val="23619131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b="1" smtClean="0">
                <a:latin typeface="Times New Roman" panose="02020603050405020304" pitchFamily="18" charset="0"/>
                <a:cs typeface="Times New Roman" panose="02020603050405020304" pitchFamily="18" charset="0"/>
              </a:rPr>
              <a:t>5. Acceptance</a:t>
            </a:r>
            <a:r>
              <a:rPr lang="en-US" smtClean="0">
                <a:latin typeface="Times New Roman" panose="02020603050405020304" pitchFamily="18" charset="0"/>
                <a:cs typeface="Times New Roman" panose="02020603050405020304" pitchFamily="18" charset="0"/>
              </a:rPr>
              <a:t>-</a:t>
            </a:r>
            <a:endParaRPr lang="en-US" smtClean="0"/>
          </a:p>
        </p:txBody>
      </p:sp>
      <p:sp>
        <p:nvSpPr>
          <p:cNvPr id="124931" name="Content Placeholder 2"/>
          <p:cNvSpPr>
            <a:spLocks noGrp="1"/>
          </p:cNvSpPr>
          <p:nvPr>
            <p:ph idx="1"/>
          </p:nvPr>
        </p:nvSpPr>
        <p:spPr/>
        <p:txBody>
          <a:bodyPr/>
          <a:lstStyle/>
          <a:p>
            <a:pPr>
              <a:buFont typeface="Wingdings" panose="05000000000000000000" pitchFamily="2" charset="2"/>
              <a:buChar char="v"/>
            </a:pPr>
            <a:r>
              <a:rPr lang="en-US" smtClean="0">
                <a:latin typeface="Times New Roman" panose="02020603050405020304" pitchFamily="18" charset="0"/>
                <a:cs typeface="Times New Roman" panose="02020603050405020304" pitchFamily="18" charset="0"/>
              </a:rPr>
              <a:t>The client now accepts the reality and plans how to cope with the situation. </a:t>
            </a:r>
          </a:p>
          <a:p>
            <a:pPr>
              <a:buFont typeface="Wingdings" panose="05000000000000000000" pitchFamily="2" charset="2"/>
              <a:buChar char="v"/>
            </a:pPr>
            <a:r>
              <a:rPr lang="en-US" smtClean="0">
                <a:latin typeface="Times New Roman" panose="02020603050405020304" pitchFamily="18" charset="0"/>
                <a:cs typeface="Times New Roman" panose="02020603050405020304" pitchFamily="18" charset="0"/>
              </a:rPr>
              <a:t>He/she gains  confidence and moves on. </a:t>
            </a:r>
          </a:p>
          <a:p>
            <a:pPr>
              <a:buFont typeface="Wingdings" panose="05000000000000000000" pitchFamily="2" charset="2"/>
              <a:buChar char="v"/>
            </a:pPr>
            <a:r>
              <a:rPr lang="en-US" smtClean="0">
                <a:latin typeface="Times New Roman" panose="02020603050405020304" pitchFamily="18" charset="0"/>
                <a:cs typeface="Times New Roman" panose="02020603050405020304" pitchFamily="18" charset="0"/>
              </a:rPr>
              <a:t>He will continue with his life as usual with new vigor and strength. </a:t>
            </a:r>
          </a:p>
          <a:p>
            <a:endParaRPr lang="en-US" smtClean="0"/>
          </a:p>
        </p:txBody>
      </p:sp>
    </p:spTree>
    <p:extLst>
      <p:ext uri="{BB962C8B-B14F-4D97-AF65-F5344CB8AC3E}">
        <p14:creationId xmlns:p14="http://schemas.microsoft.com/office/powerpoint/2010/main" val="152832307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
            </a:r>
            <a:br>
              <a:rPr lang="en-US" dirty="0" smtClean="0"/>
            </a:br>
            <a:r>
              <a:rPr lang="en-US" dirty="0" smtClean="0"/>
              <a:t> Preparation for Counseling</a:t>
            </a:r>
            <a:endParaRPr lang="en-US" dirty="0"/>
          </a:p>
        </p:txBody>
      </p:sp>
      <p:sp>
        <p:nvSpPr>
          <p:cNvPr id="125955" name="Content Placeholder 2"/>
          <p:cNvSpPr>
            <a:spLocks noGrp="1"/>
          </p:cNvSpPr>
          <p:nvPr>
            <p:ph sz="quarter" idx="1"/>
          </p:nvPr>
        </p:nvSpPr>
        <p:spPr/>
        <p:txBody>
          <a:bodyPr/>
          <a:lstStyle/>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Conducted in a private quiet room. </a:t>
            </a:r>
          </a:p>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Spacious to allow comfort.</a:t>
            </a:r>
          </a:p>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Enough ventilation and furniture ,lighting, clean and tidy.</a:t>
            </a:r>
          </a:p>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A good table and comfortable chairs.</a:t>
            </a:r>
          </a:p>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Free from noise, no distracting equipment or pictures on the wall .</a:t>
            </a:r>
          </a:p>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Client and counselor should sit facing each other. </a:t>
            </a:r>
          </a:p>
          <a:p>
            <a:pPr algn="just">
              <a:buFont typeface="Wingdings" panose="05000000000000000000" pitchFamily="2" charset="2"/>
              <a:buChar char="§"/>
            </a:pPr>
            <a:r>
              <a:rPr lang="en-US" sz="2400">
                <a:latin typeface="Times New Roman" panose="02020603050405020304" pitchFamily="18" charset="0"/>
                <a:cs typeface="Times New Roman" panose="02020603050405020304" pitchFamily="18" charset="0"/>
              </a:rPr>
              <a:t>Preparation of the room depends on the type of interview  to be conducted</a:t>
            </a:r>
          </a:p>
        </p:txBody>
      </p:sp>
    </p:spTree>
    <p:extLst>
      <p:ext uri="{BB962C8B-B14F-4D97-AF65-F5344CB8AC3E}">
        <p14:creationId xmlns:p14="http://schemas.microsoft.com/office/powerpoint/2010/main" val="105940820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r>
              <a:rPr lang="en-US" b="1" smtClean="0"/>
              <a:t>Steps in Counseling Process</a:t>
            </a:r>
          </a:p>
        </p:txBody>
      </p:sp>
      <p:sp>
        <p:nvSpPr>
          <p:cNvPr id="3" name="Content Placeholder 2"/>
          <p:cNvSpPr>
            <a:spLocks noGrp="1"/>
          </p:cNvSpPr>
          <p:nvPr>
            <p:ph sz="quarter" idx="1"/>
          </p:nvPr>
        </p:nvSpPr>
        <p:spPr/>
        <p:txBody>
          <a:bodyPr>
            <a:normAutofit/>
          </a:bodyPr>
          <a:lstStyle/>
          <a:p>
            <a:pPr>
              <a:defRPr/>
            </a:pPr>
            <a:r>
              <a:rPr lang="en-US" b="1" dirty="0">
                <a:latin typeface="Times New Roman" pitchFamily="18" charset="0"/>
                <a:cs typeface="Times New Roman" pitchFamily="18" charset="0"/>
              </a:rPr>
              <a:t>G</a:t>
            </a:r>
            <a:r>
              <a:rPr lang="en-US" dirty="0">
                <a:latin typeface="Times New Roman" pitchFamily="18" charset="0"/>
                <a:cs typeface="Times New Roman" pitchFamily="18" charset="0"/>
              </a:rPr>
              <a:t>-greet and welcome the client .</a:t>
            </a:r>
          </a:p>
          <a:p>
            <a:pPr>
              <a:defRPr/>
            </a:pPr>
            <a:r>
              <a:rPr lang="en-US" b="1" dirty="0">
                <a:latin typeface="Times New Roman" pitchFamily="18" charset="0"/>
                <a:cs typeface="Times New Roman" pitchFamily="18" charset="0"/>
              </a:rPr>
              <a:t>A</a:t>
            </a:r>
            <a:r>
              <a:rPr lang="en-US" dirty="0">
                <a:latin typeface="Times New Roman" pitchFamily="18" charset="0"/>
                <a:cs typeface="Times New Roman" pitchFamily="18" charset="0"/>
              </a:rPr>
              <a:t>- ask the client about himself and  family ,Ask help –why consulting .</a:t>
            </a:r>
          </a:p>
          <a:p>
            <a:pPr>
              <a:defRPr/>
            </a:pPr>
            <a:r>
              <a:rPr lang="en-US" b="1" dirty="0">
                <a:latin typeface="Times New Roman" pitchFamily="18" charset="0"/>
                <a:cs typeface="Times New Roman" pitchFamily="18" charset="0"/>
              </a:rPr>
              <a:t>T</a:t>
            </a:r>
            <a:r>
              <a:rPr lang="en-US" dirty="0">
                <a:latin typeface="Times New Roman" pitchFamily="18" charset="0"/>
                <a:cs typeface="Times New Roman" pitchFamily="18" charset="0"/>
              </a:rPr>
              <a:t>-tell the client what you  can/cannot do to resolve the problem .</a:t>
            </a:r>
          </a:p>
          <a:p>
            <a:pPr>
              <a:defRPr/>
            </a:pPr>
            <a:r>
              <a:rPr lang="en-US" b="1" dirty="0">
                <a:latin typeface="Times New Roman" pitchFamily="18" charset="0"/>
                <a:cs typeface="Times New Roman" pitchFamily="18" charset="0"/>
              </a:rPr>
              <a:t>H</a:t>
            </a:r>
            <a:r>
              <a:rPr lang="en-US" dirty="0">
                <a:latin typeface="Times New Roman" pitchFamily="18" charset="0"/>
                <a:cs typeface="Times New Roman" pitchFamily="18" charset="0"/>
              </a:rPr>
              <a:t>-help her/him formulate course of action and identify resources to resolve the problem.</a:t>
            </a:r>
          </a:p>
          <a:p>
            <a:pPr>
              <a:defRPr/>
            </a:pPr>
            <a:r>
              <a:rPr lang="en-US" b="1" dirty="0">
                <a:latin typeface="Times New Roman" pitchFamily="18" charset="0"/>
                <a:cs typeface="Times New Roman" pitchFamily="18" charset="0"/>
              </a:rPr>
              <a:t>E-</a:t>
            </a:r>
            <a:r>
              <a:rPr lang="en-US" dirty="0">
                <a:latin typeface="Times New Roman" pitchFamily="18" charset="0"/>
                <a:cs typeface="Times New Roman" pitchFamily="18" charset="0"/>
              </a:rPr>
              <a:t>explain available services and location cost</a:t>
            </a:r>
          </a:p>
          <a:p>
            <a:pPr>
              <a:defRPr/>
            </a:pPr>
            <a:r>
              <a:rPr lang="en-US" b="1" dirty="0">
                <a:latin typeface="Times New Roman" pitchFamily="18" charset="0"/>
                <a:cs typeface="Times New Roman" pitchFamily="18" charset="0"/>
              </a:rPr>
              <a:t>R</a:t>
            </a:r>
            <a:r>
              <a:rPr lang="en-US" dirty="0">
                <a:latin typeface="Times New Roman" pitchFamily="18" charset="0"/>
                <a:cs typeface="Times New Roman" pitchFamily="18" charset="0"/>
              </a:rPr>
              <a:t>-return appointment to the client</a:t>
            </a:r>
          </a:p>
        </p:txBody>
      </p:sp>
    </p:spTree>
    <p:extLst>
      <p:ext uri="{BB962C8B-B14F-4D97-AF65-F5344CB8AC3E}">
        <p14:creationId xmlns:p14="http://schemas.microsoft.com/office/powerpoint/2010/main" val="68218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4995</Words>
  <Application>Microsoft Office PowerPoint</Application>
  <PresentationFormat>Widescreen</PresentationFormat>
  <Paragraphs>500</Paragraphs>
  <Slides>120</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120</vt:i4>
      </vt:variant>
    </vt:vector>
  </HeadingPairs>
  <TitlesOfParts>
    <vt:vector size="129" baseType="lpstr">
      <vt:lpstr>Arial</vt:lpstr>
      <vt:lpstr>Calibri</vt:lpstr>
      <vt:lpstr>Calibri Light</vt:lpstr>
      <vt:lpstr>Courier New</vt:lpstr>
      <vt:lpstr>Helvetica</vt:lpstr>
      <vt:lpstr>Times</vt:lpstr>
      <vt:lpstr>Times New Roman</vt:lpstr>
      <vt:lpstr>Wingdings</vt:lpstr>
      <vt:lpstr>Office Theme</vt:lpstr>
      <vt:lpstr>PowerPoint Presentation</vt:lpstr>
      <vt:lpstr>PowerPoint Presentation</vt:lpstr>
      <vt:lpstr>Module Competence</vt:lpstr>
      <vt:lpstr>Objectives </vt:lpstr>
      <vt:lpstr>Module Units</vt:lpstr>
      <vt:lpstr>Critical Thinking Skills and Reflection </vt:lpstr>
      <vt:lpstr>Critical Thinking is ...</vt:lpstr>
      <vt:lpstr>Critical Thinkers ask...</vt:lpstr>
      <vt:lpstr>Critical thinking </vt:lpstr>
      <vt:lpstr>CT in Nursing </vt:lpstr>
      <vt:lpstr>Clinical reasoning</vt:lpstr>
      <vt:lpstr>Cont.…</vt:lpstr>
      <vt:lpstr>Purpose of critical thinking </vt:lpstr>
      <vt:lpstr>Purpose </vt:lpstr>
      <vt:lpstr>Purpose….</vt:lpstr>
      <vt:lpstr>Creative thinking </vt:lpstr>
      <vt:lpstr>Cont.….</vt:lpstr>
      <vt:lpstr>Cont…</vt:lpstr>
      <vt:lpstr>Critical Thinking Ability </vt:lpstr>
      <vt:lpstr>Developing  CT</vt:lpstr>
      <vt:lpstr>PowerPoint Presentation</vt:lpstr>
      <vt:lpstr>PowerPoint Presentation</vt:lpstr>
      <vt:lpstr>PowerPoint Presentation</vt:lpstr>
      <vt:lpstr>PowerPoint Presentation</vt:lpstr>
      <vt:lpstr>PowerPoint Presentation</vt:lpstr>
      <vt:lpstr>Principles of Critical Thinking</vt:lpstr>
      <vt:lpstr>Principles of Critical Thinking</vt:lpstr>
      <vt:lpstr>Principles of Critical Thinking</vt:lpstr>
      <vt:lpstr>Principles of Critical Thinking</vt:lpstr>
      <vt:lpstr>Principles of Critical Thinking</vt:lpstr>
      <vt:lpstr>Principles of Critical Thinking</vt:lpstr>
      <vt:lpstr>Principles of Critical Thinking</vt:lpstr>
      <vt:lpstr>Principles of Critical Thinking</vt:lpstr>
      <vt:lpstr>Critical Thinking Skills </vt:lpstr>
      <vt:lpstr>Other Critical Thinking Skills</vt:lpstr>
      <vt:lpstr>To Improve Critical Reading...</vt:lpstr>
      <vt:lpstr>To Improve Critical Listening...</vt:lpstr>
      <vt:lpstr>To Improve Critical Writing</vt:lpstr>
      <vt:lpstr>To Improve Critical Speaking</vt:lpstr>
      <vt:lpstr>Problem Solving</vt:lpstr>
      <vt:lpstr>PowerPoint Presentation</vt:lpstr>
      <vt:lpstr>Problem Solving Skills</vt:lpstr>
      <vt:lpstr>PS Approach</vt:lpstr>
      <vt:lpstr>PowerPoint Presentation</vt:lpstr>
      <vt:lpstr>Process…..</vt:lpstr>
      <vt:lpstr>Cont….</vt:lpstr>
      <vt:lpstr>Problem Solving Skills</vt:lpstr>
      <vt:lpstr>Reasoning is ...</vt:lpstr>
      <vt:lpstr>All Reasoning ...</vt:lpstr>
      <vt:lpstr>inductive reasoning</vt:lpstr>
      <vt:lpstr>Deductive reasoning</vt:lpstr>
      <vt:lpstr>A Disciplined Thinker is ...</vt:lpstr>
      <vt:lpstr>Importance of Critical Thinking</vt:lpstr>
      <vt:lpstr>Cont….</vt:lpstr>
      <vt:lpstr>Reference </vt:lpstr>
      <vt:lpstr>UNIT 2: COUNSELING</vt:lpstr>
      <vt:lpstr>Content </vt:lpstr>
      <vt:lpstr>History of Counseling </vt:lpstr>
      <vt:lpstr>History cont..</vt:lpstr>
      <vt:lpstr>Cont.. </vt:lpstr>
      <vt:lpstr>COUNSELING</vt:lpstr>
      <vt:lpstr>Definition</vt:lpstr>
      <vt:lpstr>Cont….</vt:lpstr>
      <vt:lpstr>Theories of Counseling</vt:lpstr>
      <vt:lpstr>Other Classification </vt:lpstr>
      <vt:lpstr>The Analytic Approaches</vt:lpstr>
      <vt:lpstr>The Experiential and Relationship-Oriented Approaches</vt:lpstr>
      <vt:lpstr>The Action Therapies</vt:lpstr>
      <vt:lpstr>The System Perspectives</vt:lpstr>
      <vt:lpstr>GOALS</vt:lpstr>
      <vt:lpstr>Cont.. </vt:lpstr>
      <vt:lpstr>     Principles of Counseling </vt:lpstr>
      <vt:lpstr>Principles cont..</vt:lpstr>
      <vt:lpstr>Principles cont..</vt:lpstr>
      <vt:lpstr>Confidentiality</vt:lpstr>
      <vt:lpstr>Ethical Conduct </vt:lpstr>
      <vt:lpstr>Ethics </vt:lpstr>
      <vt:lpstr>Ethics….</vt:lpstr>
      <vt:lpstr>Counseling Process</vt:lpstr>
      <vt:lpstr>     Stages of Counseling process </vt:lpstr>
      <vt:lpstr>         Entry Phase </vt:lpstr>
      <vt:lpstr>1. Entry phase- Roles</vt:lpstr>
      <vt:lpstr>Disclosure</vt:lpstr>
      <vt:lpstr>Trust-promoting conditions</vt:lpstr>
      <vt:lpstr>2 .Working Phase </vt:lpstr>
      <vt:lpstr>Cont….</vt:lpstr>
      <vt:lpstr>Goal setting</vt:lpstr>
      <vt:lpstr>Working phase cont;-</vt:lpstr>
      <vt:lpstr>The role of the counselor is to;-</vt:lpstr>
      <vt:lpstr>3. Closure /terminating the session</vt:lpstr>
      <vt:lpstr> In Termination…</vt:lpstr>
      <vt:lpstr>Cont…</vt:lpstr>
      <vt:lpstr>Process of Separation</vt:lpstr>
      <vt:lpstr>2. Anger  -</vt:lpstr>
      <vt:lpstr>3. Bargaining stage:</vt:lpstr>
      <vt:lpstr>4. Depression:-</vt:lpstr>
      <vt:lpstr>5. Acceptance-</vt:lpstr>
      <vt:lpstr>   Preparation for Counseling</vt:lpstr>
      <vt:lpstr>Steps in Counseling Process</vt:lpstr>
      <vt:lpstr>     Therapeutic communication </vt:lpstr>
      <vt:lpstr>Cont…</vt:lpstr>
      <vt:lpstr>Skills and techniques </vt:lpstr>
      <vt:lpstr>Nurse -patient relationship</vt:lpstr>
      <vt:lpstr>Cont…</vt:lpstr>
      <vt:lpstr>Cont….</vt:lpstr>
      <vt:lpstr>Cont…</vt:lpstr>
      <vt:lpstr>Four phases of therapy </vt:lpstr>
      <vt:lpstr>2. Gathering Information  </vt:lpstr>
      <vt:lpstr>3. Giving Insight</vt:lpstr>
      <vt:lpstr>4. Encouraging Reorientation</vt:lpstr>
      <vt:lpstr>Cont…</vt:lpstr>
      <vt:lpstr>Interpersonal skills in a relationship</vt:lpstr>
      <vt:lpstr>Cont.…..</vt:lpstr>
      <vt:lpstr>Cont…</vt:lpstr>
      <vt:lpstr>3. recognizing that all behavior has meaning. </vt:lpstr>
      <vt:lpstr>4.Client-Centred Care</vt:lpstr>
      <vt:lpstr>   Clients Rights in Counseling </vt:lpstr>
      <vt:lpstr>Cont.….</vt:lpstr>
      <vt:lpstr>Cont..</vt:lpstr>
      <vt:lpstr>Assignment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Lydiah</dc:creator>
  <cp:lastModifiedBy>Lydiah</cp:lastModifiedBy>
  <cp:revision>1</cp:revision>
  <dcterms:created xsi:type="dcterms:W3CDTF">2021-10-15T11:08:50Z</dcterms:created>
  <dcterms:modified xsi:type="dcterms:W3CDTF">2021-10-15T11:09:47Z</dcterms:modified>
</cp:coreProperties>
</file>