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5"/>
  </p:notesMasterIdLst>
  <p:sldIdLst>
    <p:sldId id="454" r:id="rId2"/>
    <p:sldId id="464" r:id="rId3"/>
    <p:sldId id="257" r:id="rId4"/>
    <p:sldId id="463" r:id="rId5"/>
    <p:sldId id="340" r:id="rId6"/>
    <p:sldId id="465" r:id="rId7"/>
    <p:sldId id="341" r:id="rId8"/>
    <p:sldId id="342" r:id="rId9"/>
    <p:sldId id="343" r:id="rId10"/>
    <p:sldId id="344" r:id="rId11"/>
    <p:sldId id="345" r:id="rId12"/>
    <p:sldId id="258" r:id="rId13"/>
    <p:sldId id="466" r:id="rId14"/>
    <p:sldId id="348" r:id="rId15"/>
    <p:sldId id="349" r:id="rId16"/>
    <p:sldId id="350" r:id="rId17"/>
    <p:sldId id="351" r:id="rId18"/>
    <p:sldId id="352" r:id="rId19"/>
    <p:sldId id="353" r:id="rId20"/>
    <p:sldId id="354" r:id="rId21"/>
    <p:sldId id="355" r:id="rId22"/>
    <p:sldId id="356" r:id="rId23"/>
    <p:sldId id="357" r:id="rId24"/>
    <p:sldId id="358" r:id="rId25"/>
    <p:sldId id="359" r:id="rId26"/>
    <p:sldId id="360" r:id="rId27"/>
    <p:sldId id="361" r:id="rId28"/>
    <p:sldId id="362" r:id="rId29"/>
    <p:sldId id="363" r:id="rId30"/>
    <p:sldId id="364" r:id="rId31"/>
    <p:sldId id="365" r:id="rId32"/>
    <p:sldId id="366" r:id="rId33"/>
    <p:sldId id="367" r:id="rId34"/>
    <p:sldId id="368" r:id="rId35"/>
    <p:sldId id="432" r:id="rId36"/>
    <p:sldId id="433" r:id="rId37"/>
    <p:sldId id="434" r:id="rId38"/>
    <p:sldId id="435" r:id="rId39"/>
    <p:sldId id="436" r:id="rId40"/>
    <p:sldId id="437" r:id="rId41"/>
    <p:sldId id="438" r:id="rId42"/>
    <p:sldId id="439" r:id="rId43"/>
    <p:sldId id="457" r:id="rId44"/>
    <p:sldId id="440" r:id="rId45"/>
    <p:sldId id="441" r:id="rId46"/>
    <p:sldId id="442" r:id="rId47"/>
    <p:sldId id="443" r:id="rId48"/>
    <p:sldId id="444" r:id="rId49"/>
    <p:sldId id="445" r:id="rId50"/>
    <p:sldId id="446" r:id="rId51"/>
    <p:sldId id="447" r:id="rId52"/>
    <p:sldId id="448" r:id="rId53"/>
    <p:sldId id="449" r:id="rId54"/>
    <p:sldId id="450" r:id="rId55"/>
    <p:sldId id="451" r:id="rId56"/>
    <p:sldId id="452" r:id="rId57"/>
    <p:sldId id="453" r:id="rId58"/>
    <p:sldId id="467" r:id="rId59"/>
    <p:sldId id="456" r:id="rId60"/>
    <p:sldId id="455" r:id="rId61"/>
    <p:sldId id="458" r:id="rId62"/>
    <p:sldId id="334" r:id="rId63"/>
    <p:sldId id="335" r:id="rId64"/>
    <p:sldId id="336" r:id="rId65"/>
    <p:sldId id="337" r:id="rId66"/>
    <p:sldId id="338" r:id="rId67"/>
    <p:sldId id="339" r:id="rId68"/>
    <p:sldId id="459" r:id="rId69"/>
    <p:sldId id="320" r:id="rId70"/>
    <p:sldId id="321" r:id="rId71"/>
    <p:sldId id="392" r:id="rId72"/>
    <p:sldId id="292" r:id="rId73"/>
    <p:sldId id="293" r:id="rId74"/>
    <p:sldId id="294" r:id="rId75"/>
    <p:sldId id="408" r:id="rId76"/>
    <p:sldId id="306" r:id="rId77"/>
    <p:sldId id="412" r:id="rId78"/>
    <p:sldId id="413" r:id="rId79"/>
    <p:sldId id="414" r:id="rId80"/>
    <p:sldId id="404" r:id="rId81"/>
    <p:sldId id="462" r:id="rId82"/>
    <p:sldId id="476" r:id="rId83"/>
    <p:sldId id="468" r:id="rId84"/>
    <p:sldId id="469" r:id="rId85"/>
    <p:sldId id="470" r:id="rId86"/>
    <p:sldId id="471" r:id="rId87"/>
    <p:sldId id="472" r:id="rId88"/>
    <p:sldId id="473" r:id="rId89"/>
    <p:sldId id="501" r:id="rId90"/>
    <p:sldId id="487" r:id="rId91"/>
    <p:sldId id="492" r:id="rId92"/>
    <p:sldId id="488" r:id="rId93"/>
    <p:sldId id="491" r:id="rId94"/>
    <p:sldId id="490" r:id="rId95"/>
    <p:sldId id="489" r:id="rId96"/>
    <p:sldId id="497" r:id="rId97"/>
    <p:sldId id="496" r:id="rId98"/>
    <p:sldId id="495" r:id="rId99"/>
    <p:sldId id="494" r:id="rId100"/>
    <p:sldId id="498" r:id="rId101"/>
    <p:sldId id="499" r:id="rId102"/>
    <p:sldId id="500" r:id="rId103"/>
    <p:sldId id="493" r:id="rId104"/>
    <p:sldId id="502" r:id="rId105"/>
    <p:sldId id="474" r:id="rId106"/>
    <p:sldId id="475" r:id="rId107"/>
    <p:sldId id="477" r:id="rId108"/>
    <p:sldId id="478" r:id="rId109"/>
    <p:sldId id="479" r:id="rId110"/>
    <p:sldId id="486" r:id="rId111"/>
    <p:sldId id="480" r:id="rId112"/>
    <p:sldId id="484" r:id="rId113"/>
    <p:sldId id="485" r:id="rId1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8834EC2-7E89-417F-8DC7-2C4D2CB22508}">
          <p14:sldIdLst>
            <p14:sldId id="454"/>
            <p14:sldId id="464"/>
            <p14:sldId id="257"/>
            <p14:sldId id="463"/>
            <p14:sldId id="340"/>
            <p14:sldId id="465"/>
            <p14:sldId id="341"/>
            <p14:sldId id="342"/>
            <p14:sldId id="343"/>
            <p14:sldId id="344"/>
            <p14:sldId id="345"/>
            <p14:sldId id="258"/>
            <p14:sldId id="466"/>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432"/>
            <p14:sldId id="433"/>
            <p14:sldId id="434"/>
            <p14:sldId id="435"/>
            <p14:sldId id="436"/>
            <p14:sldId id="437"/>
            <p14:sldId id="438"/>
            <p14:sldId id="439"/>
            <p14:sldId id="457"/>
            <p14:sldId id="440"/>
            <p14:sldId id="441"/>
            <p14:sldId id="442"/>
            <p14:sldId id="443"/>
            <p14:sldId id="444"/>
            <p14:sldId id="445"/>
            <p14:sldId id="446"/>
            <p14:sldId id="447"/>
            <p14:sldId id="448"/>
            <p14:sldId id="449"/>
            <p14:sldId id="450"/>
            <p14:sldId id="451"/>
            <p14:sldId id="452"/>
            <p14:sldId id="453"/>
            <p14:sldId id="467"/>
            <p14:sldId id="456"/>
            <p14:sldId id="455"/>
            <p14:sldId id="458"/>
            <p14:sldId id="334"/>
            <p14:sldId id="335"/>
            <p14:sldId id="336"/>
            <p14:sldId id="337"/>
            <p14:sldId id="338"/>
            <p14:sldId id="339"/>
            <p14:sldId id="459"/>
            <p14:sldId id="320"/>
            <p14:sldId id="321"/>
            <p14:sldId id="392"/>
            <p14:sldId id="292"/>
            <p14:sldId id="293"/>
            <p14:sldId id="294"/>
            <p14:sldId id="408"/>
            <p14:sldId id="306"/>
            <p14:sldId id="412"/>
            <p14:sldId id="413"/>
            <p14:sldId id="414"/>
            <p14:sldId id="404"/>
            <p14:sldId id="462"/>
            <p14:sldId id="476"/>
            <p14:sldId id="468"/>
            <p14:sldId id="469"/>
            <p14:sldId id="470"/>
            <p14:sldId id="471"/>
            <p14:sldId id="472"/>
            <p14:sldId id="473"/>
            <p14:sldId id="501"/>
            <p14:sldId id="487"/>
            <p14:sldId id="492"/>
            <p14:sldId id="488"/>
            <p14:sldId id="491"/>
            <p14:sldId id="490"/>
            <p14:sldId id="489"/>
            <p14:sldId id="497"/>
            <p14:sldId id="496"/>
            <p14:sldId id="495"/>
            <p14:sldId id="494"/>
            <p14:sldId id="498"/>
            <p14:sldId id="499"/>
            <p14:sldId id="500"/>
            <p14:sldId id="493"/>
            <p14:sldId id="502"/>
            <p14:sldId id="474"/>
            <p14:sldId id="475"/>
            <p14:sldId id="477"/>
            <p14:sldId id="478"/>
            <p14:sldId id="479"/>
            <p14:sldId id="486"/>
            <p14:sldId id="480"/>
            <p14:sldId id="484"/>
            <p14:sldId id="48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199" autoAdjust="0"/>
  </p:normalViewPr>
  <p:slideViewPr>
    <p:cSldViewPr>
      <p:cViewPr varScale="1">
        <p:scale>
          <a:sx n="59" d="100"/>
          <a:sy n="59" d="100"/>
        </p:scale>
        <p:origin x="1026" y="7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D6EEEC-3C67-4CF1-9391-0EB1FA843D5C}" type="datetimeFigureOut">
              <a:rPr lang="en-US" smtClean="0"/>
              <a:t>11/23/2020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98255C-6198-46B4-B7CB-F99D12504B5E}" type="slidenum">
              <a:rPr lang="en-GB" smtClean="0"/>
              <a:t>‹#›</a:t>
            </a:fld>
            <a:endParaRPr lang="en-GB"/>
          </a:p>
        </p:txBody>
      </p:sp>
    </p:spTree>
    <p:extLst>
      <p:ext uri="{BB962C8B-B14F-4D97-AF65-F5344CB8AC3E}">
        <p14:creationId xmlns:p14="http://schemas.microsoft.com/office/powerpoint/2010/main" val="3884175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1" kern="1200" dirty="0">
                <a:solidFill>
                  <a:schemeClr val="tx1"/>
                </a:solidFill>
                <a:effectLst/>
                <a:latin typeface="+mn-lt"/>
                <a:ea typeface="+mn-ea"/>
                <a:cs typeface="+mn-cs"/>
              </a:rPr>
              <a:t>Critical Thinking Skills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Divergent thinking</a:t>
            </a:r>
            <a:r>
              <a:rPr lang="en-US" sz="1200" kern="1200" dirty="0">
                <a:solidFill>
                  <a:schemeClr val="tx1"/>
                </a:solidFill>
                <a:effectLst/>
                <a:latin typeface="+mn-lt"/>
                <a:ea typeface="+mn-ea"/>
                <a:cs typeface="+mn-cs"/>
              </a:rPr>
              <a:t> involves analyzing various viewpoints, differentiating relevant/irrelevant data, and making inferences (conclusions).</a:t>
            </a:r>
          </a:p>
          <a:p>
            <a:r>
              <a:rPr lang="en-US" sz="1200" b="1" kern="1200" dirty="0">
                <a:solidFill>
                  <a:schemeClr val="tx1"/>
                </a:solidFill>
                <a:effectLst/>
                <a:latin typeface="+mn-lt"/>
                <a:ea typeface="+mn-ea"/>
                <a:cs typeface="+mn-cs"/>
              </a:rPr>
              <a:t>Reasoning</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Reasoning is the ability to differentiate fact (truth) from assumptions (beliefs). It can be deductive or inductive. You will use both </a:t>
            </a:r>
            <a:r>
              <a:rPr lang="en-US" sz="1200" u="sng" kern="1200" dirty="0">
                <a:solidFill>
                  <a:schemeClr val="tx1"/>
                </a:solidFill>
                <a:effectLst/>
                <a:latin typeface="+mn-lt"/>
                <a:ea typeface="+mn-ea"/>
                <a:cs typeface="+mn-cs"/>
              </a:rPr>
              <a:t>deductive</a:t>
            </a:r>
            <a:r>
              <a:rPr lang="en-US" sz="1200" kern="1200" dirty="0">
                <a:solidFill>
                  <a:schemeClr val="tx1"/>
                </a:solidFill>
                <a:effectLst/>
                <a:latin typeface="+mn-lt"/>
                <a:ea typeface="+mn-ea"/>
                <a:cs typeface="+mn-cs"/>
              </a:rPr>
              <a:t> and </a:t>
            </a:r>
            <a:r>
              <a:rPr lang="en-US" sz="1200" u="sng" kern="1200" dirty="0">
                <a:solidFill>
                  <a:schemeClr val="tx1"/>
                </a:solidFill>
                <a:effectLst/>
                <a:latin typeface="+mn-lt"/>
                <a:ea typeface="+mn-ea"/>
                <a:cs typeface="+mn-cs"/>
              </a:rPr>
              <a:t>inductive</a:t>
            </a:r>
            <a:r>
              <a:rPr lang="en-US" sz="1200" kern="1200" dirty="0">
                <a:solidFill>
                  <a:schemeClr val="tx1"/>
                </a:solidFill>
                <a:effectLst/>
                <a:latin typeface="+mn-lt"/>
                <a:ea typeface="+mn-ea"/>
                <a:cs typeface="+mn-cs"/>
              </a:rPr>
              <a:t> reasoning to assess your patient and interpret the data. For example, suppose you have a patient is admitted to the hospital and you already know the diagnosis, you will look for specific signs and symptoms as you perform the assessment and determine your patient’s response to this illness. In this case, you will use </a:t>
            </a:r>
            <a:r>
              <a:rPr lang="en-US" sz="1200" u="sng" kern="1200" dirty="0">
                <a:solidFill>
                  <a:schemeClr val="tx1"/>
                </a:solidFill>
                <a:effectLst/>
                <a:latin typeface="+mn-lt"/>
                <a:ea typeface="+mn-ea"/>
                <a:cs typeface="+mn-cs"/>
              </a:rPr>
              <a:t>deductive reasoning</a:t>
            </a:r>
            <a:r>
              <a:rPr lang="en-US" sz="1200" kern="1200" dirty="0">
                <a:solidFill>
                  <a:schemeClr val="tx1"/>
                </a:solidFill>
                <a:effectLst/>
                <a:latin typeface="+mn-lt"/>
                <a:ea typeface="+mn-ea"/>
                <a:cs typeface="+mn-cs"/>
              </a:rPr>
              <a:t>, looking for specific clues that support the diagnosis of the particular diagnosis. </a:t>
            </a:r>
            <a:r>
              <a:rPr lang="en-US" sz="1200" u="sng" kern="1200" dirty="0">
                <a:solidFill>
                  <a:schemeClr val="tx1"/>
                </a:solidFill>
                <a:effectLst/>
                <a:latin typeface="+mn-lt"/>
                <a:ea typeface="+mn-ea"/>
                <a:cs typeface="+mn-cs"/>
              </a:rPr>
              <a:t>Inductive reasoning</a:t>
            </a:r>
            <a:r>
              <a:rPr lang="en-US" sz="1200" kern="1200" dirty="0">
                <a:solidFill>
                  <a:schemeClr val="tx1"/>
                </a:solidFill>
                <a:effectLst/>
                <a:latin typeface="+mn-lt"/>
                <a:ea typeface="+mn-ea"/>
                <a:cs typeface="+mn-cs"/>
              </a:rPr>
              <a:t> would be appropriate when assessing a when you have a specific complain or all the signs and symptoms in order to make a conclusion (diagnosis)</a:t>
            </a:r>
          </a:p>
          <a:p>
            <a:r>
              <a:rPr lang="en-US" sz="1200" b="1" kern="1200" dirty="0">
                <a:solidFill>
                  <a:schemeClr val="tx1"/>
                </a:solidFill>
                <a:effectLst/>
                <a:latin typeface="+mn-lt"/>
                <a:ea typeface="+mn-ea"/>
                <a:cs typeface="+mn-cs"/>
              </a:rPr>
              <a:t>Reflection allows</a:t>
            </a:r>
            <a:r>
              <a:rPr lang="en-US" sz="1200" kern="1200" dirty="0">
                <a:solidFill>
                  <a:schemeClr val="tx1"/>
                </a:solidFill>
                <a:effectLst/>
                <a:latin typeface="+mn-lt"/>
                <a:ea typeface="+mn-ea"/>
                <a:cs typeface="+mn-cs"/>
              </a:rPr>
              <a:t> you to step back and think, considering “if . . . then” possibilities. Experience and new evidence may result in changing opinions. Integrating what you know from past experience with new evidence allows for change</a:t>
            </a:r>
          </a:p>
          <a:p>
            <a:r>
              <a:rPr lang="en-US" sz="1200" b="1" kern="1200" dirty="0">
                <a:solidFill>
                  <a:schemeClr val="tx1"/>
                </a:solidFill>
                <a:effectLst/>
                <a:latin typeface="+mn-lt"/>
                <a:ea typeface="+mn-ea"/>
                <a:cs typeface="+mn-cs"/>
              </a:rPr>
              <a:t>Creativity </a:t>
            </a:r>
            <a:r>
              <a:rPr lang="en-US" sz="1200" kern="1200" dirty="0">
                <a:solidFill>
                  <a:schemeClr val="tx1"/>
                </a:solidFill>
                <a:effectLst/>
                <a:latin typeface="+mn-lt"/>
                <a:ea typeface="+mn-ea"/>
                <a:cs typeface="+mn-cs"/>
              </a:rPr>
              <a:t>allows you to “think outside of the box.” Creativity involves identifying multiple solutions/approaches, realizing there is more than one way to approach a problem. Creativity is also listening to your “gut”—intuitive thinking. Intuitive thinking develops over time with experience.</a:t>
            </a:r>
          </a:p>
          <a:p>
            <a:r>
              <a:rPr lang="en-US" sz="1200" b="1" kern="1200" dirty="0">
                <a:solidFill>
                  <a:schemeClr val="tx1"/>
                </a:solidFill>
                <a:effectLst/>
                <a:latin typeface="+mn-lt"/>
                <a:ea typeface="+mn-ea"/>
                <a:cs typeface="+mn-cs"/>
              </a:rPr>
              <a:t>Clarification</a:t>
            </a:r>
            <a:r>
              <a:rPr lang="en-US" sz="1200" kern="1200" dirty="0">
                <a:solidFill>
                  <a:schemeClr val="tx1"/>
                </a:solidFill>
                <a:effectLst/>
                <a:latin typeface="+mn-lt"/>
                <a:ea typeface="+mn-ea"/>
                <a:cs typeface="+mn-cs"/>
              </a:rPr>
              <a:t> involves addressing assumptions, comparing and contrasting. Ask yourself, “What is similar?” “What is different?”</a:t>
            </a:r>
          </a:p>
          <a:p>
            <a:r>
              <a:rPr lang="en-US" sz="1200" b="1" kern="1200" dirty="0">
                <a:solidFill>
                  <a:schemeClr val="tx1"/>
                </a:solidFill>
                <a:effectLst/>
                <a:latin typeface="+mn-lt"/>
                <a:ea typeface="+mn-ea"/>
                <a:cs typeface="+mn-cs"/>
              </a:rPr>
              <a:t>Basic support</a:t>
            </a:r>
            <a:r>
              <a:rPr lang="en-US" sz="1200" kern="1200" dirty="0">
                <a:solidFill>
                  <a:schemeClr val="tx1"/>
                </a:solidFill>
                <a:effectLst/>
                <a:latin typeface="+mn-lt"/>
                <a:ea typeface="+mn-ea"/>
                <a:cs typeface="+mn-cs"/>
              </a:rPr>
              <a:t> is based on sound, credible, known facts. Evidence-based practice that is research based leads to best practice</a:t>
            </a:r>
          </a:p>
        </p:txBody>
      </p:sp>
      <p:sp>
        <p:nvSpPr>
          <p:cNvPr id="4" name="Slide Number Placeholder 3"/>
          <p:cNvSpPr>
            <a:spLocks noGrp="1"/>
          </p:cNvSpPr>
          <p:nvPr>
            <p:ph type="sldNum" sz="quarter" idx="10"/>
          </p:nvPr>
        </p:nvSpPr>
        <p:spPr/>
        <p:txBody>
          <a:bodyPr/>
          <a:lstStyle/>
          <a:p>
            <a:fld id="{AA98255C-6198-46B4-B7CB-F99D12504B5E}" type="slidenum">
              <a:rPr lang="en-GB" smtClean="0"/>
              <a:t>10</a:t>
            </a:fld>
            <a:endParaRPr lang="en-GB"/>
          </a:p>
        </p:txBody>
      </p:sp>
    </p:spTree>
    <p:extLst>
      <p:ext uri="{BB962C8B-B14F-4D97-AF65-F5344CB8AC3E}">
        <p14:creationId xmlns:p14="http://schemas.microsoft.com/office/powerpoint/2010/main" val="3659072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a:t>Ask questions to determine the reason why certain developments have occurred and to see whether more information is needed to understand the situation accurately.</a:t>
            </a:r>
          </a:p>
          <a:p>
            <a:pPr marL="171450" indent="-171450">
              <a:buFont typeface="Arial" pitchFamily="34" charset="0"/>
              <a:buChar char="•"/>
            </a:pPr>
            <a:r>
              <a:rPr lang="en-US" dirty="0"/>
              <a:t>Gather as much relevant information as possible to consider as many factors as possible.</a:t>
            </a:r>
          </a:p>
          <a:p>
            <a:pPr marL="171450" indent="-171450">
              <a:buFont typeface="Arial" pitchFamily="34" charset="0"/>
              <a:buChar char="•"/>
            </a:pPr>
            <a:r>
              <a:rPr lang="en-US" dirty="0"/>
              <a:t>Validate the information presented to make sure that it is accurate (not just supposition or opinion), that it makes sense, and that it is based on fact and evidence.</a:t>
            </a:r>
          </a:p>
          <a:p>
            <a:pPr marL="171450" indent="-171450">
              <a:buFont typeface="Arial" pitchFamily="34" charset="0"/>
              <a:buChar char="•"/>
            </a:pPr>
            <a:r>
              <a:rPr lang="en-US" dirty="0"/>
              <a:t>Analyze the information to determine what it means and to see whether it forms clusters or patterns that point to certain conclusions.</a:t>
            </a:r>
          </a:p>
          <a:p>
            <a:pPr marL="171450" indent="-171450">
              <a:buFont typeface="Arial" pitchFamily="34" charset="0"/>
              <a:buChar char="•"/>
            </a:pPr>
            <a:r>
              <a:rPr lang="en-US" dirty="0"/>
              <a:t>Draw on past clinical experience and knowledge to explain what is happening and to anticipate what might happen next, acknowledging personal bias and cultural influences.</a:t>
            </a:r>
          </a:p>
          <a:p>
            <a:pPr marL="171450" indent="-171450">
              <a:buFont typeface="Arial" pitchFamily="34" charset="0"/>
              <a:buChar char="•"/>
            </a:pPr>
            <a:r>
              <a:rPr lang="en-US" dirty="0"/>
              <a:t>Maintain a flexible attitude that allows the facts to guide thinking and takes into account all possibilities.</a:t>
            </a:r>
          </a:p>
          <a:p>
            <a:pPr marL="171450" indent="-171450">
              <a:buFont typeface="Arial" pitchFamily="34" charset="0"/>
              <a:buChar char="•"/>
            </a:pPr>
            <a:r>
              <a:rPr lang="en-US" dirty="0"/>
              <a:t>Consider available options and examine each in terms of its advantages and disadvantages.</a:t>
            </a:r>
          </a:p>
          <a:p>
            <a:pPr marL="171450" indent="-171450">
              <a:buFont typeface="Arial" pitchFamily="34" charset="0"/>
              <a:buChar char="•"/>
            </a:pPr>
            <a:r>
              <a:rPr lang="en-US" dirty="0"/>
              <a:t>Formulate decisions that reflect creativity and independent decision making.</a:t>
            </a:r>
          </a:p>
        </p:txBody>
      </p:sp>
      <p:sp>
        <p:nvSpPr>
          <p:cNvPr id="4" name="Slide Number Placeholder 3"/>
          <p:cNvSpPr>
            <a:spLocks noGrp="1"/>
          </p:cNvSpPr>
          <p:nvPr>
            <p:ph type="sldNum" sz="quarter" idx="10"/>
          </p:nvPr>
        </p:nvSpPr>
        <p:spPr/>
        <p:txBody>
          <a:bodyPr/>
          <a:lstStyle/>
          <a:p>
            <a:fld id="{AA98255C-6198-46B4-B7CB-F99D12504B5E}" type="slidenum">
              <a:rPr lang="en-GB" smtClean="0"/>
              <a:t>11</a:t>
            </a:fld>
            <a:endParaRPr lang="en-GB"/>
          </a:p>
        </p:txBody>
      </p:sp>
    </p:spTree>
    <p:extLst>
      <p:ext uri="{BB962C8B-B14F-4D97-AF65-F5344CB8AC3E}">
        <p14:creationId xmlns:p14="http://schemas.microsoft.com/office/powerpoint/2010/main" val="292161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latin typeface="Arial" panose="020B0604020202020204" pitchFamily="34" charset="0"/>
              </a:rPr>
              <a:t>*</a:t>
            </a:r>
            <a:endParaRPr lang="en-US" altLang="en-US" sz="1200" i="0">
              <a:latin typeface="Arial" panose="020B0604020202020204" pitchFamily="34" charset="0"/>
            </a:endParaRPr>
          </a:p>
        </p:txBody>
      </p:sp>
      <p:sp>
        <p:nvSpPr>
          <p:cNvPr id="317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latin typeface="Arial" panose="020B0604020202020204" pitchFamily="34" charset="0"/>
              </a:rPr>
              <a:t>07/16/96</a:t>
            </a:r>
            <a:endParaRPr lang="en-US" altLang="en-US" sz="1200" i="0">
              <a:latin typeface="Arial" panose="020B0604020202020204" pitchFamily="34" charset="0"/>
            </a:endParaRPr>
          </a:p>
        </p:txBody>
      </p:sp>
      <p:sp>
        <p:nvSpPr>
          <p:cNvPr id="317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latin typeface="Arial" panose="020B0604020202020204" pitchFamily="34" charset="0"/>
              </a:rPr>
              <a:t>*</a:t>
            </a:r>
            <a:endParaRPr lang="en-US" altLang="en-US" sz="1200" i="0">
              <a:latin typeface="Arial" panose="020B0604020202020204" pitchFamily="34" charset="0"/>
            </a:endParaRPr>
          </a:p>
        </p:txBody>
      </p:sp>
      <p:sp>
        <p:nvSpPr>
          <p:cNvPr id="317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latin typeface="Arial" panose="020B0604020202020204" pitchFamily="34" charset="0"/>
              </a:rPr>
              <a:t>##</a:t>
            </a:r>
            <a:endParaRPr lang="en-US" altLang="en-US" sz="1200" i="0">
              <a:latin typeface="Arial" panose="020B0604020202020204" pitchFamily="34" charset="0"/>
            </a:endParaRPr>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950313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latin typeface="Arial" panose="020B0604020202020204" pitchFamily="34" charset="0"/>
              </a:rPr>
              <a:t>*</a:t>
            </a:r>
            <a:endParaRPr lang="en-US" altLang="en-US" sz="1200" i="0">
              <a:latin typeface="Arial" panose="020B0604020202020204" pitchFamily="34" charset="0"/>
            </a:endParaRP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latin typeface="Arial" panose="020B0604020202020204" pitchFamily="34" charset="0"/>
              </a:rPr>
              <a:t>07/16/96</a:t>
            </a:r>
            <a:endParaRPr lang="en-US" altLang="en-US" sz="1200" i="0">
              <a:latin typeface="Arial" panose="020B0604020202020204" pitchFamily="34" charset="0"/>
            </a:endParaRP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latin typeface="Arial" panose="020B0604020202020204" pitchFamily="34" charset="0"/>
              </a:rPr>
              <a:t>*</a:t>
            </a:r>
            <a:endParaRPr lang="en-US" altLang="en-US" sz="1200" i="0">
              <a:latin typeface="Arial" panose="020B0604020202020204" pitchFamily="34" charset="0"/>
            </a:endParaRP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a:latin typeface="Arial" panose="020B0604020202020204" pitchFamily="34" charset="0"/>
              </a:rPr>
              <a:t>##</a:t>
            </a:r>
            <a:endParaRPr lang="en-US" altLang="en-US" sz="1200" i="0">
              <a:latin typeface="Arial" panose="020B0604020202020204" pitchFamily="34" charset="0"/>
            </a:endParaRPr>
          </a:p>
        </p:txBody>
      </p:sp>
      <p:sp>
        <p:nvSpPr>
          <p:cNvPr id="32774" name="Rectangle 2"/>
          <p:cNvSpPr>
            <a:spLocks noGrp="1" noRot="1" noChangeAspect="1" noChangeArrowheads="1" noTextEdit="1"/>
          </p:cNvSpPr>
          <p:nvPr>
            <p:ph type="sldImg"/>
          </p:nvPr>
        </p:nvSpPr>
        <p:spPr>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553523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FD38462-856F-4B32-9F51-55C24D475E08}" type="datetimeFigureOut">
              <a:rPr lang="en-US" smtClean="0"/>
              <a:t>11/23/2020</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9AD3440-33C8-44EB-A649-61D9E0E0471D}"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FD38462-856F-4B32-9F51-55C24D475E08}" type="datetimeFigureOut">
              <a:rPr lang="en-US" smtClean="0"/>
              <a:t>11/23/2020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AD3440-33C8-44EB-A649-61D9E0E0471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FD38462-856F-4B32-9F51-55C24D475E08}" type="datetimeFigureOut">
              <a:rPr lang="en-US" smtClean="0"/>
              <a:t>11/23/2020</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9AD3440-33C8-44EB-A649-61D9E0E0471D}"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3FD38462-856F-4B32-9F51-55C24D475E08}" type="datetimeFigureOut">
              <a:rPr lang="en-US" smtClean="0"/>
              <a:t>11/23/2020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9AD3440-33C8-44EB-A649-61D9E0E0471D}" type="slidenum">
              <a:rPr lang="en-GB" smtClean="0"/>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3FD38462-856F-4B32-9F51-55C24D475E08}" type="datetimeFigureOut">
              <a:rPr lang="en-US" smtClean="0"/>
              <a:t>11/23/2020</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9AD3440-33C8-44EB-A649-61D9E0E0471D}" type="slidenum">
              <a:rPr lang="en-GB" smtClean="0"/>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3FD38462-856F-4B32-9F51-55C24D475E08}" type="datetimeFigureOut">
              <a:rPr lang="en-US" smtClean="0"/>
              <a:t>11/23/2020</a:t>
            </a:fld>
            <a:endParaRPr lang="en-GB"/>
          </a:p>
        </p:txBody>
      </p:sp>
      <p:sp>
        <p:nvSpPr>
          <p:cNvPr id="10" name="Slide Number Placeholder 9"/>
          <p:cNvSpPr>
            <a:spLocks noGrp="1"/>
          </p:cNvSpPr>
          <p:nvPr>
            <p:ph type="sldNum" sz="quarter" idx="16"/>
          </p:nvPr>
        </p:nvSpPr>
        <p:spPr/>
        <p:txBody>
          <a:bodyPr rtlCol="0"/>
          <a:lstStyle/>
          <a:p>
            <a:fld id="{89AD3440-33C8-44EB-A649-61D9E0E0471D}" type="slidenum">
              <a:rPr lang="en-GB" smtClean="0"/>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3FD38462-856F-4B32-9F51-55C24D475E08}" type="datetimeFigureOut">
              <a:rPr lang="en-US" smtClean="0"/>
              <a:t>11/23/2020</a:t>
            </a:fld>
            <a:endParaRPr lang="en-GB"/>
          </a:p>
        </p:txBody>
      </p:sp>
      <p:sp>
        <p:nvSpPr>
          <p:cNvPr id="12" name="Slide Number Placeholder 11"/>
          <p:cNvSpPr>
            <a:spLocks noGrp="1"/>
          </p:cNvSpPr>
          <p:nvPr>
            <p:ph type="sldNum" sz="quarter" idx="16"/>
          </p:nvPr>
        </p:nvSpPr>
        <p:spPr/>
        <p:txBody>
          <a:bodyPr rtlCol="0"/>
          <a:lstStyle/>
          <a:p>
            <a:fld id="{89AD3440-33C8-44EB-A649-61D9E0E0471D}" type="slidenum">
              <a:rPr lang="en-GB" smtClean="0"/>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FD38462-856F-4B32-9F51-55C24D475E08}" type="datetimeFigureOut">
              <a:rPr lang="en-US" smtClean="0"/>
              <a:t>11/23/2020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9AD3440-33C8-44EB-A649-61D9E0E0471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38462-856F-4B32-9F51-55C24D475E08}" type="datetimeFigureOut">
              <a:rPr lang="en-US" smtClean="0"/>
              <a:t>11/23/2020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9AD3440-33C8-44EB-A649-61D9E0E0471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3FD38462-856F-4B32-9F51-55C24D475E08}" type="datetimeFigureOut">
              <a:rPr lang="en-US" smtClean="0"/>
              <a:t>11/23/2020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9AD3440-33C8-44EB-A649-61D9E0E0471D}" type="slidenum">
              <a:rPr lang="en-GB" smtClean="0"/>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FD38462-856F-4B32-9F51-55C24D475E08}" type="datetimeFigureOut">
              <a:rPr lang="en-US" smtClean="0"/>
              <a:t>11/23/2020</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9AD3440-33C8-44EB-A649-61D9E0E0471D}" type="slidenum">
              <a:rPr lang="en-GB" smtClean="0"/>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FD38462-856F-4B32-9F51-55C24D475E08}" type="datetimeFigureOut">
              <a:rPr lang="en-US" smtClean="0"/>
              <a:t>11/23/2020</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9AD3440-33C8-44EB-A649-61D9E0E0471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13.xml.rels><?xml version="1.0" encoding="UTF-8" standalone="yes"?>
<Relationships xmlns="http://schemas.openxmlformats.org/package/2006/relationships"><Relationship Id="rId3" Type="http://schemas.openxmlformats.org/officeDocument/2006/relationships/hyperlink" Target="https://www.paldesk.com/whats-the-difference-between-customer-service-customer-care-and-customer-support/" TargetMode="External"/><Relationship Id="rId2" Type="http://schemas.openxmlformats.org/officeDocument/2006/relationships/hyperlink" Target="https://www.prsa.org/about/all-about-p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hyperlink" Target="https://www.youtube.com/watch?v=RyrjeDWQ0Vw" TargetMode="External"/><Relationship Id="rId2" Type="http://schemas.openxmlformats.org/officeDocument/2006/relationships/hyperlink" Target="https://www.youtube.com/watch?v=Vz4zBd_nlr8" TargetMode="External"/><Relationship Id="rId1" Type="http://schemas.openxmlformats.org/officeDocument/2006/relationships/slideLayout" Target="../slideLayouts/slideLayout2.xml"/><Relationship Id="rId4" Type="http://schemas.openxmlformats.org/officeDocument/2006/relationships/hyperlink" Target="https://www.youtube.com/watch?v=w9XmF4_HgKE" TargetMode="Externa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Applied communication</a:t>
            </a:r>
          </a:p>
        </p:txBody>
      </p:sp>
      <p:sp>
        <p:nvSpPr>
          <p:cNvPr id="5" name="Subtitle 4"/>
          <p:cNvSpPr>
            <a:spLocks noGrp="1"/>
          </p:cNvSpPr>
          <p:nvPr>
            <p:ph type="subTitle" idx="1"/>
          </p:nvPr>
        </p:nvSpPr>
        <p:spPr/>
        <p:txBody>
          <a:bodyPr/>
          <a:lstStyle/>
          <a:p>
            <a:r>
              <a:rPr lang="en-US" dirty="0"/>
              <a:t>CODE: CAN 1102</a:t>
            </a:r>
          </a:p>
        </p:txBody>
      </p:sp>
    </p:spTree>
    <p:extLst>
      <p:ext uri="{BB962C8B-B14F-4D97-AF65-F5344CB8AC3E}">
        <p14:creationId xmlns:p14="http://schemas.microsoft.com/office/powerpoint/2010/main" val="979097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Critical thinking skills</a:t>
            </a:r>
          </a:p>
        </p:txBody>
      </p:sp>
      <p:sp>
        <p:nvSpPr>
          <p:cNvPr id="6" name="Content Placeholder 5"/>
          <p:cNvSpPr>
            <a:spLocks noGrp="1"/>
          </p:cNvSpPr>
          <p:nvPr>
            <p:ph sz="quarter" idx="1"/>
          </p:nvPr>
        </p:nvSpPr>
        <p:spPr/>
        <p:txBody>
          <a:bodyPr>
            <a:normAutofit fontScale="92500" lnSpcReduction="10000"/>
          </a:bodyPr>
          <a:lstStyle/>
          <a:p>
            <a:r>
              <a:rPr lang="en-US" b="1" dirty="0"/>
              <a:t>Divergent </a:t>
            </a:r>
          </a:p>
          <a:p>
            <a:r>
              <a:rPr lang="en-US" b="1" dirty="0"/>
              <a:t>Reasoning</a:t>
            </a:r>
            <a:endParaRPr lang="en-US" dirty="0"/>
          </a:p>
          <a:p>
            <a:r>
              <a:rPr lang="en-US" b="1" dirty="0"/>
              <a:t>Reflection allows</a:t>
            </a:r>
            <a:r>
              <a:rPr lang="en-US" dirty="0"/>
              <a:t> you to step back and think, considering “if . . . then” possibilities. </a:t>
            </a:r>
          </a:p>
          <a:p>
            <a:r>
              <a:rPr lang="en-US" b="1" dirty="0"/>
              <a:t>Creativity </a:t>
            </a:r>
            <a:r>
              <a:rPr lang="en-US" dirty="0"/>
              <a:t>allows you to “think outside of the box” and listening to your “gut” or intuitive thinking. </a:t>
            </a:r>
          </a:p>
          <a:p>
            <a:r>
              <a:rPr lang="en-US" b="1" dirty="0"/>
              <a:t>Clarification</a:t>
            </a:r>
            <a:r>
              <a:rPr lang="en-US" dirty="0"/>
              <a:t> involves addressing assumptions</a:t>
            </a:r>
          </a:p>
          <a:p>
            <a:r>
              <a:rPr lang="en-US" b="1" dirty="0"/>
              <a:t>Basic support</a:t>
            </a:r>
            <a:r>
              <a:rPr lang="en-US" dirty="0"/>
              <a:t> is based on sound, credible, known facts. Evidence-based practice that is research based leads to best practice</a:t>
            </a:r>
          </a:p>
          <a:p>
            <a:endParaRPr lang="en-US" dirty="0"/>
          </a:p>
        </p:txBody>
      </p:sp>
    </p:spTree>
    <p:extLst>
      <p:ext uri="{BB962C8B-B14F-4D97-AF65-F5344CB8AC3E}">
        <p14:creationId xmlns:p14="http://schemas.microsoft.com/office/powerpoint/2010/main" val="351251699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34BDDC7-A8EB-4C14-A20E-B9AC3B21290D}"/>
              </a:ext>
            </a:extLst>
          </p:cNvPr>
          <p:cNvSpPr>
            <a:spLocks noGrp="1"/>
          </p:cNvSpPr>
          <p:nvPr>
            <p:ph type="title"/>
          </p:nvPr>
        </p:nvSpPr>
        <p:spPr/>
        <p:txBody>
          <a:bodyPr/>
          <a:lstStyle/>
          <a:p>
            <a:r>
              <a:rPr lang="en-US" dirty="0"/>
              <a:t>Example 2:Nursing Care</a:t>
            </a:r>
            <a:endParaRPr lang="en-GB" dirty="0"/>
          </a:p>
        </p:txBody>
      </p:sp>
      <p:pic>
        <p:nvPicPr>
          <p:cNvPr id="5" name="Picture 1" descr="C:\Users\PAGCEO\Desktop\General-Ward1.jpg">
            <a:extLst>
              <a:ext uri="{FF2B5EF4-FFF2-40B4-BE49-F238E27FC236}">
                <a16:creationId xmlns:a16="http://schemas.microsoft.com/office/drawing/2014/main" id="{34D47B3F-D0CD-4861-9714-3F173AF5AA2A}"/>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412900" y="1772816"/>
            <a:ext cx="3655044" cy="4248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6">
            <a:extLst>
              <a:ext uri="{FF2B5EF4-FFF2-40B4-BE49-F238E27FC236}">
                <a16:creationId xmlns:a16="http://schemas.microsoft.com/office/drawing/2014/main" id="{56FF031B-2F3A-4D7A-B2CD-A30439D71047}"/>
              </a:ext>
            </a:extLst>
          </p:cNvPr>
          <p:cNvSpPr>
            <a:spLocks noGrp="1"/>
          </p:cNvSpPr>
          <p:nvPr>
            <p:ph sz="quarter" idx="2"/>
          </p:nvPr>
        </p:nvSpPr>
        <p:spPr/>
        <p:txBody>
          <a:bodyPr>
            <a:normAutofit fontScale="55000" lnSpcReduction="20000"/>
          </a:bodyPr>
          <a:lstStyle/>
          <a:p>
            <a:pPr marL="0" eaLnBrk="1" fontAlgn="auto" hangingPunct="1">
              <a:spcAft>
                <a:spcPts val="0"/>
              </a:spcAft>
              <a:buFont typeface="Arial" panose="020B0604020202020204" pitchFamily="34" charset="0"/>
              <a:buNone/>
              <a:defRPr/>
            </a:pPr>
            <a:r>
              <a:rPr lang="en-US" sz="3200" b="1" dirty="0"/>
              <a:t>Good Morning/Afternoon Nancy, my name is Irene and with me is Mercy  (a nursing student at our NWH College who is on clinical experience) We will be taking care of you today. How are you feeling? We are  here to administer your evening  medication. You will experience a bit of discomfort but this should go away in about half hour. </a:t>
            </a:r>
          </a:p>
          <a:p>
            <a:pPr marL="0" eaLnBrk="1" fontAlgn="auto" hangingPunct="1">
              <a:spcAft>
                <a:spcPts val="0"/>
              </a:spcAft>
              <a:buFont typeface="Arial" panose="020B0604020202020204" pitchFamily="34" charset="0"/>
              <a:buNone/>
              <a:defRPr/>
            </a:pPr>
            <a:endParaRPr lang="en-US" sz="3200" b="1" u="sng" dirty="0"/>
          </a:p>
          <a:p>
            <a:pPr marL="0" eaLnBrk="1" fontAlgn="auto" hangingPunct="1">
              <a:spcAft>
                <a:spcPts val="0"/>
              </a:spcAft>
              <a:buFont typeface="Arial" panose="020B0604020202020204" pitchFamily="34" charset="0"/>
              <a:buNone/>
              <a:defRPr/>
            </a:pPr>
            <a:r>
              <a:rPr lang="en-US" sz="3200" b="1" dirty="0"/>
              <a:t>Good morning/afternoon  Nancy, We  are  leaving from our shift, and my colleague Priscilla will take care of you during the night.  We will see you tomorrow morning, we wish you a quick recovery, have a good night.</a:t>
            </a:r>
            <a:endParaRPr lang="en-US" sz="3200" dirty="0"/>
          </a:p>
          <a:p>
            <a:pPr eaLnBrk="1" fontAlgn="auto" hangingPunct="1">
              <a:spcAft>
                <a:spcPts val="0"/>
              </a:spcAft>
              <a:buFont typeface="Arial" panose="020B0604020202020204" pitchFamily="34" charset="0"/>
              <a:buNone/>
              <a:defRPr/>
            </a:pPr>
            <a:endParaRPr lang="en-US" sz="2400" u="sng" dirty="0"/>
          </a:p>
          <a:p>
            <a:pPr marL="0" indent="0">
              <a:buNone/>
            </a:pPr>
            <a:endParaRPr lang="en-GB" dirty="0"/>
          </a:p>
        </p:txBody>
      </p:sp>
    </p:spTree>
    <p:extLst>
      <p:ext uri="{BB962C8B-B14F-4D97-AF65-F5344CB8AC3E}">
        <p14:creationId xmlns:p14="http://schemas.microsoft.com/office/powerpoint/2010/main" val="263481149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C86AA6-81C3-4C10-838F-5FCFD2827DD6}"/>
              </a:ext>
            </a:extLst>
          </p:cNvPr>
          <p:cNvSpPr>
            <a:spLocks noGrp="1"/>
          </p:cNvSpPr>
          <p:nvPr>
            <p:ph type="title"/>
          </p:nvPr>
        </p:nvSpPr>
        <p:spPr/>
        <p:txBody>
          <a:bodyPr>
            <a:normAutofit fontScale="90000"/>
          </a:bodyPr>
          <a:lstStyle/>
          <a:p>
            <a:br>
              <a:rPr lang="en-US" sz="4400" dirty="0"/>
            </a:br>
            <a:r>
              <a:rPr lang="en-US" sz="4400" dirty="0"/>
              <a:t>Desired </a:t>
            </a:r>
            <a:r>
              <a:rPr lang="en-US" sz="4400" dirty="0" err="1"/>
              <a:t>Behaviour</a:t>
            </a:r>
            <a:br>
              <a:rPr lang="en-US" sz="4400" dirty="0"/>
            </a:br>
            <a:endParaRPr lang="en-GB" dirty="0"/>
          </a:p>
        </p:txBody>
      </p:sp>
      <p:sp>
        <p:nvSpPr>
          <p:cNvPr id="6" name="Content Placeholder 5">
            <a:extLst>
              <a:ext uri="{FF2B5EF4-FFF2-40B4-BE49-F238E27FC236}">
                <a16:creationId xmlns:a16="http://schemas.microsoft.com/office/drawing/2014/main" id="{BBFC88C4-8745-4335-8B6A-D36C02E4EF22}"/>
              </a:ext>
            </a:extLst>
          </p:cNvPr>
          <p:cNvSpPr>
            <a:spLocks noGrp="1"/>
          </p:cNvSpPr>
          <p:nvPr>
            <p:ph sz="quarter" idx="1"/>
          </p:nvPr>
        </p:nvSpPr>
        <p:spPr/>
        <p:txBody>
          <a:bodyPr>
            <a:normAutofit fontScale="62500" lnSpcReduction="20000"/>
          </a:bodyPr>
          <a:lstStyle/>
          <a:p>
            <a:pPr eaLnBrk="1" fontAlgn="auto" hangingPunct="1">
              <a:spcAft>
                <a:spcPts val="0"/>
              </a:spcAft>
              <a:buFont typeface="Arial" panose="020B0604020202020204" pitchFamily="34" charset="0"/>
              <a:buNone/>
              <a:defRPr/>
            </a:pPr>
            <a:endParaRPr lang="en-US" u="sng" dirty="0"/>
          </a:p>
          <a:p>
            <a:pPr eaLnBrk="1" fontAlgn="auto" hangingPunct="1">
              <a:spcAft>
                <a:spcPts val="0"/>
              </a:spcAft>
              <a:defRPr/>
            </a:pPr>
            <a:r>
              <a:rPr lang="en-US" sz="2800" dirty="0"/>
              <a:t>Knock before entering a room/ excuse yourself before pulling the curtains.</a:t>
            </a:r>
          </a:p>
          <a:p>
            <a:pPr eaLnBrk="1" fontAlgn="auto" hangingPunct="1">
              <a:spcAft>
                <a:spcPts val="0"/>
              </a:spcAft>
              <a:defRPr/>
            </a:pPr>
            <a:r>
              <a:rPr lang="en-US" sz="2800" dirty="0"/>
              <a:t>Greet the patient and acknowledge them by name.</a:t>
            </a:r>
          </a:p>
          <a:p>
            <a:pPr eaLnBrk="1" fontAlgn="auto" hangingPunct="1">
              <a:spcAft>
                <a:spcPts val="0"/>
              </a:spcAft>
              <a:defRPr/>
            </a:pPr>
            <a:r>
              <a:rPr lang="en-US" sz="2800" dirty="0"/>
              <a:t>Introduce yourself and tell the patient a little about what you do.</a:t>
            </a:r>
          </a:p>
          <a:p>
            <a:pPr eaLnBrk="1" fontAlgn="auto" hangingPunct="1">
              <a:spcAft>
                <a:spcPts val="0"/>
              </a:spcAft>
              <a:defRPr/>
            </a:pPr>
            <a:r>
              <a:rPr lang="en-US" sz="2800" dirty="0"/>
              <a:t>Close doors or draw curtains to ensure patient privacy.</a:t>
            </a:r>
          </a:p>
          <a:p>
            <a:pPr eaLnBrk="1" fontAlgn="auto" hangingPunct="1">
              <a:spcAft>
                <a:spcPts val="0"/>
              </a:spcAft>
              <a:defRPr/>
            </a:pPr>
            <a:r>
              <a:rPr lang="en-US" sz="2800" dirty="0"/>
              <a:t>Politely ask visitors to step out of patient rooms when necessary to assure patient privacy.</a:t>
            </a:r>
          </a:p>
          <a:p>
            <a:pPr eaLnBrk="1" fontAlgn="auto" hangingPunct="1">
              <a:spcAft>
                <a:spcPts val="0"/>
              </a:spcAft>
              <a:defRPr/>
            </a:pPr>
            <a:r>
              <a:rPr lang="en-US" sz="2800" dirty="0"/>
              <a:t>Tell the patient what you are doing in the room, even if it’s a simple thing like taking a vital sign. </a:t>
            </a:r>
          </a:p>
          <a:p>
            <a:pPr eaLnBrk="1" fontAlgn="auto" hangingPunct="1">
              <a:spcAft>
                <a:spcPts val="0"/>
              </a:spcAft>
              <a:defRPr/>
            </a:pPr>
            <a:r>
              <a:rPr lang="en-US" sz="2800" dirty="0"/>
              <a:t>If giving medication explain briefly the purpose of medication  and the side effects that may arise before administering it. </a:t>
            </a:r>
          </a:p>
          <a:p>
            <a:pPr eaLnBrk="1" fontAlgn="auto" hangingPunct="1">
              <a:spcAft>
                <a:spcPts val="0"/>
              </a:spcAft>
              <a:defRPr/>
            </a:pPr>
            <a:r>
              <a:rPr lang="en-US" sz="2800" dirty="0"/>
              <a:t>Ask patients if their pain is under control- this encourages patients to communicate how they are doing in managing the pain</a:t>
            </a:r>
          </a:p>
          <a:p>
            <a:pPr eaLnBrk="1" fontAlgn="auto" hangingPunct="1">
              <a:spcAft>
                <a:spcPts val="0"/>
              </a:spcAft>
              <a:defRPr/>
            </a:pPr>
            <a:r>
              <a:rPr lang="en-US" sz="2800" dirty="0"/>
              <a:t>Reinforce your commitment to being responsive to the patient need e.g.  I will round routinely to check  your comfort levels</a:t>
            </a:r>
            <a:r>
              <a:rPr lang="en-US" sz="1800" dirty="0"/>
              <a:t>.</a:t>
            </a:r>
          </a:p>
          <a:p>
            <a:endParaRPr lang="en-GB" dirty="0"/>
          </a:p>
        </p:txBody>
      </p:sp>
    </p:spTree>
    <p:extLst>
      <p:ext uri="{BB962C8B-B14F-4D97-AF65-F5344CB8AC3E}">
        <p14:creationId xmlns:p14="http://schemas.microsoft.com/office/powerpoint/2010/main" val="426272680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2B0A0-1748-4D64-84A4-6846171DEE84}"/>
              </a:ext>
            </a:extLst>
          </p:cNvPr>
          <p:cNvSpPr>
            <a:spLocks noGrp="1"/>
          </p:cNvSpPr>
          <p:nvPr>
            <p:ph type="title"/>
          </p:nvPr>
        </p:nvSpPr>
        <p:spPr/>
        <p:txBody>
          <a:bodyPr/>
          <a:lstStyle/>
          <a:p>
            <a:r>
              <a:rPr lang="en-US" dirty="0" err="1"/>
              <a:t>Cont</a:t>
            </a:r>
            <a:r>
              <a:rPr lang="en-US" dirty="0"/>
              <a:t>’</a:t>
            </a:r>
            <a:endParaRPr lang="en-GB" dirty="0"/>
          </a:p>
        </p:txBody>
      </p:sp>
      <p:sp>
        <p:nvSpPr>
          <p:cNvPr id="3" name="Content Placeholder 2">
            <a:extLst>
              <a:ext uri="{FF2B5EF4-FFF2-40B4-BE49-F238E27FC236}">
                <a16:creationId xmlns:a16="http://schemas.microsoft.com/office/drawing/2014/main" id="{A964F3A9-748A-4AF9-9DE6-08A396FBD156}"/>
              </a:ext>
            </a:extLst>
          </p:cNvPr>
          <p:cNvSpPr>
            <a:spLocks noGrp="1"/>
          </p:cNvSpPr>
          <p:nvPr>
            <p:ph sz="quarter" idx="1"/>
          </p:nvPr>
        </p:nvSpPr>
        <p:spPr/>
        <p:txBody>
          <a:bodyPr>
            <a:normAutofit fontScale="47500" lnSpcReduction="20000"/>
          </a:bodyPr>
          <a:lstStyle/>
          <a:p>
            <a:pPr eaLnBrk="1" fontAlgn="auto" hangingPunct="1">
              <a:spcAft>
                <a:spcPts val="0"/>
              </a:spcAft>
              <a:defRPr/>
            </a:pPr>
            <a:r>
              <a:rPr lang="en-US" sz="3200" dirty="0"/>
              <a:t>Promptly respond to patients' requests or seek assistance from another employee if occupied.</a:t>
            </a:r>
          </a:p>
          <a:p>
            <a:pPr eaLnBrk="1" fontAlgn="auto" hangingPunct="1">
              <a:spcAft>
                <a:spcPts val="0"/>
              </a:spcAft>
              <a:defRPr/>
            </a:pPr>
            <a:r>
              <a:rPr lang="en-US" sz="3200" dirty="0"/>
              <a:t>Respond to patient requests (bell) within 1 minute or explain to the patient that there will be a delay.</a:t>
            </a:r>
          </a:p>
          <a:p>
            <a:pPr eaLnBrk="1" fontAlgn="auto" hangingPunct="1">
              <a:spcAft>
                <a:spcPts val="0"/>
              </a:spcAft>
              <a:defRPr/>
            </a:pPr>
            <a:r>
              <a:rPr lang="en-US" sz="3200" dirty="0"/>
              <a:t>State/Ask "Is there anything else that I can do for you?" prior to leaving a patient room</a:t>
            </a:r>
          </a:p>
          <a:p>
            <a:pPr eaLnBrk="1" fontAlgn="auto" hangingPunct="1">
              <a:spcAft>
                <a:spcPts val="0"/>
              </a:spcAft>
              <a:defRPr/>
            </a:pPr>
            <a:r>
              <a:rPr lang="en-US" sz="3200" dirty="0"/>
              <a:t>Inform the patient when you are going off shift and introduce the relieving nurse; Check on patients within one hour of shift change and breaks.</a:t>
            </a:r>
          </a:p>
          <a:p>
            <a:pPr eaLnBrk="1" fontAlgn="auto" hangingPunct="1">
              <a:spcAft>
                <a:spcPts val="0"/>
              </a:spcAft>
              <a:defRPr/>
            </a:pPr>
            <a:r>
              <a:rPr lang="en-US" sz="3200" dirty="0"/>
              <a:t>Prepare patients  and their families for discharge by explaining what they should do during their recovery at home and ensuring the patient or a family member understands the instructions</a:t>
            </a:r>
          </a:p>
          <a:p>
            <a:pPr eaLnBrk="1" fontAlgn="auto" hangingPunct="1">
              <a:spcAft>
                <a:spcPts val="0"/>
              </a:spcAft>
              <a:defRPr/>
            </a:pPr>
            <a:r>
              <a:rPr lang="en-US" sz="3200" dirty="0"/>
              <a:t>Provide timely updates to patients and family members on unexpected delays during discharge</a:t>
            </a:r>
          </a:p>
          <a:p>
            <a:pPr eaLnBrk="1" fontAlgn="auto" hangingPunct="1">
              <a:spcAft>
                <a:spcPts val="0"/>
              </a:spcAft>
              <a:defRPr/>
            </a:pPr>
            <a:r>
              <a:rPr lang="en-US" sz="3200" dirty="0"/>
              <a:t>Allow individuals with disabilities primary access in hallways.</a:t>
            </a:r>
          </a:p>
          <a:p>
            <a:pPr eaLnBrk="1" fontAlgn="auto" hangingPunct="1">
              <a:spcAft>
                <a:spcPts val="0"/>
              </a:spcAft>
              <a:defRPr/>
            </a:pPr>
            <a:r>
              <a:rPr lang="en-US" sz="3200" dirty="0"/>
              <a:t>Hold the door and allow the individual to enter first, when escorting patients or visitors.</a:t>
            </a:r>
          </a:p>
          <a:p>
            <a:pPr eaLnBrk="1" fontAlgn="auto" hangingPunct="1">
              <a:spcAft>
                <a:spcPts val="0"/>
              </a:spcAft>
              <a:defRPr/>
            </a:pPr>
            <a:r>
              <a:rPr lang="en-US" sz="3200" dirty="0"/>
              <a:t>Thank the patients and their family for choosing The Nairobi Women’s Hospital and for the cooperation.</a:t>
            </a:r>
          </a:p>
          <a:p>
            <a:pPr eaLnBrk="1" fontAlgn="auto" hangingPunct="1">
              <a:spcAft>
                <a:spcPts val="0"/>
              </a:spcAft>
              <a:defRPr/>
            </a:pPr>
            <a:r>
              <a:rPr lang="en-US" sz="3200" dirty="0"/>
              <a:t>Refrain from discussing patient matters inside or outside the hospital</a:t>
            </a:r>
          </a:p>
          <a:p>
            <a:pPr eaLnBrk="1" fontAlgn="auto" hangingPunct="1">
              <a:spcAft>
                <a:spcPts val="0"/>
              </a:spcAft>
              <a:buFont typeface="Arial" panose="020B0604020202020204" pitchFamily="34" charset="0"/>
              <a:buNone/>
              <a:defRPr/>
            </a:pPr>
            <a:endParaRPr lang="en-US" sz="3200" dirty="0"/>
          </a:p>
          <a:p>
            <a:endParaRPr lang="en-GB" dirty="0"/>
          </a:p>
        </p:txBody>
      </p:sp>
    </p:spTree>
    <p:extLst>
      <p:ext uri="{BB962C8B-B14F-4D97-AF65-F5344CB8AC3E}">
        <p14:creationId xmlns:p14="http://schemas.microsoft.com/office/powerpoint/2010/main" val="365729766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AGCEO\Desktop\badservice.jpg">
            <a:extLst>
              <a:ext uri="{FF2B5EF4-FFF2-40B4-BE49-F238E27FC236}">
                <a16:creationId xmlns:a16="http://schemas.microsoft.com/office/drawing/2014/main" id="{C4DEC1CE-9433-48A1-9344-5C826148BC7F}"/>
              </a:ext>
            </a:extLst>
          </p:cNvPr>
          <p:cNvPicPr>
            <a:picLocks noGrp="1" noChangeAspect="1" noChangeArrowheads="1"/>
          </p:cNvPicPr>
          <p:nvPr>
            <p:ph sz="quarter" idx="4294967295"/>
          </p:nvPr>
        </p:nvPicPr>
        <p:blipFill>
          <a:blip r:embed="rId2">
            <a:extLst>
              <a:ext uri="{28A0092B-C50C-407E-A947-70E740481C1C}">
                <a14:useLocalDpi xmlns:a14="http://schemas.microsoft.com/office/drawing/2010/main" val="0"/>
              </a:ext>
            </a:extLst>
          </a:blip>
          <a:srcRect/>
          <a:stretch>
            <a:fillRect/>
          </a:stretch>
        </p:blipFill>
        <p:spPr>
          <a:xfrm>
            <a:off x="467544" y="620688"/>
            <a:ext cx="8136904" cy="5472608"/>
          </a:xfrm>
        </p:spPr>
      </p:pic>
    </p:spTree>
    <p:extLst>
      <p:ext uri="{BB962C8B-B14F-4D97-AF65-F5344CB8AC3E}">
        <p14:creationId xmlns:p14="http://schemas.microsoft.com/office/powerpoint/2010/main" val="311331292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E7E14-3B8D-4234-8B40-90EDA6DC1B8A}"/>
              </a:ext>
            </a:extLst>
          </p:cNvPr>
          <p:cNvSpPr>
            <a:spLocks noGrp="1"/>
          </p:cNvSpPr>
          <p:nvPr>
            <p:ph type="title"/>
          </p:nvPr>
        </p:nvSpPr>
        <p:spPr/>
        <p:txBody>
          <a:bodyPr/>
          <a:lstStyle/>
          <a:p>
            <a:endParaRPr lang="en-GB"/>
          </a:p>
        </p:txBody>
      </p:sp>
      <p:sp>
        <p:nvSpPr>
          <p:cNvPr id="3" name="Text Placeholder 2">
            <a:extLst>
              <a:ext uri="{FF2B5EF4-FFF2-40B4-BE49-F238E27FC236}">
                <a16:creationId xmlns:a16="http://schemas.microsoft.com/office/drawing/2014/main" id="{6BD5FB9C-F151-431A-8B18-3492FD8232E1}"/>
              </a:ext>
            </a:extLst>
          </p:cNvPr>
          <p:cNvSpPr>
            <a:spLocks noGrp="1"/>
          </p:cNvSpPr>
          <p:nvPr>
            <p:ph type="body" idx="1"/>
          </p:nvPr>
        </p:nvSpPr>
        <p:spPr/>
        <p:txBody>
          <a:bodyPr>
            <a:normAutofit/>
          </a:bodyPr>
          <a:lstStyle/>
          <a:p>
            <a:r>
              <a:rPr lang="en-US" dirty="0"/>
              <a:t>PUBLIC RELATIONS (PR)</a:t>
            </a:r>
            <a:endParaRPr lang="en-GB" dirty="0"/>
          </a:p>
        </p:txBody>
      </p:sp>
    </p:spTree>
    <p:extLst>
      <p:ext uri="{BB962C8B-B14F-4D97-AF65-F5344CB8AC3E}">
        <p14:creationId xmlns:p14="http://schemas.microsoft.com/office/powerpoint/2010/main" val="28587944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E5072-F96F-4FF9-8BFF-A558689B5D76}"/>
              </a:ext>
            </a:extLst>
          </p:cNvPr>
          <p:cNvSpPr>
            <a:spLocks noGrp="1"/>
          </p:cNvSpPr>
          <p:nvPr>
            <p:ph type="title"/>
          </p:nvPr>
        </p:nvSpPr>
        <p:spPr/>
        <p:txBody>
          <a:bodyPr/>
          <a:lstStyle/>
          <a:p>
            <a:r>
              <a:rPr lang="en-US" dirty="0"/>
              <a:t>PUBLIC RELATIONS (PR)</a:t>
            </a:r>
            <a:endParaRPr lang="en-GB" dirty="0"/>
          </a:p>
        </p:txBody>
      </p:sp>
      <p:sp>
        <p:nvSpPr>
          <p:cNvPr id="3" name="Content Placeholder 2">
            <a:extLst>
              <a:ext uri="{FF2B5EF4-FFF2-40B4-BE49-F238E27FC236}">
                <a16:creationId xmlns:a16="http://schemas.microsoft.com/office/drawing/2014/main" id="{2E08F1B2-7706-4027-A7F0-34A19D6637FB}"/>
              </a:ext>
            </a:extLst>
          </p:cNvPr>
          <p:cNvSpPr>
            <a:spLocks noGrp="1"/>
          </p:cNvSpPr>
          <p:nvPr>
            <p:ph sz="quarter" idx="1"/>
          </p:nvPr>
        </p:nvSpPr>
        <p:spPr>
          <a:xfrm>
            <a:off x="323528" y="1600200"/>
            <a:ext cx="8442520" cy="4565104"/>
          </a:xfrm>
        </p:spPr>
        <p:txBody>
          <a:bodyPr>
            <a:noAutofit/>
          </a:bodyPr>
          <a:lstStyle/>
          <a:p>
            <a:r>
              <a:rPr lang="en-US" sz="1800" b="0" i="0" dirty="0">
                <a:solidFill>
                  <a:srgbClr val="000000"/>
                </a:solidFill>
                <a:effectLst/>
                <a:latin typeface="Calibri" panose="020F0502020204030204" pitchFamily="34" charset="0"/>
                <a:cs typeface="Calibri" panose="020F0502020204030204" pitchFamily="34" charset="0"/>
              </a:rPr>
              <a:t>Public relations (PR) refers to the variety of activities conducted by a company to promote and protect the image of the company, its products and policies in the eyes of the public. Thus it aims to manage public opinion of the </a:t>
            </a:r>
            <a:r>
              <a:rPr lang="en-US" sz="1800" b="0" i="0" dirty="0" err="1">
                <a:solidFill>
                  <a:srgbClr val="000000"/>
                </a:solidFill>
                <a:effectLst/>
                <a:latin typeface="Calibri" panose="020F0502020204030204" pitchFamily="34" charset="0"/>
                <a:cs typeface="Calibri" panose="020F0502020204030204" pitchFamily="34" charset="0"/>
              </a:rPr>
              <a:t>organisation</a:t>
            </a:r>
            <a:r>
              <a:rPr lang="en-US" sz="1800" b="0" i="0" dirty="0">
                <a:solidFill>
                  <a:srgbClr val="000000"/>
                </a:solidFill>
                <a:effectLst/>
                <a:latin typeface="Calibri" panose="020F0502020204030204" pitchFamily="34" charset="0"/>
                <a:cs typeface="Calibri" panose="020F0502020204030204" pitchFamily="34" charset="0"/>
              </a:rPr>
              <a:t>.</a:t>
            </a:r>
            <a:endParaRPr lang="en-US" sz="1800" i="0" dirty="0">
              <a:effectLst/>
              <a:latin typeface="Calibri" panose="020F0502020204030204" pitchFamily="34" charset="0"/>
              <a:cs typeface="Calibri" panose="020F0502020204030204" pitchFamily="34" charset="0"/>
            </a:endParaRPr>
          </a:p>
          <a:p>
            <a:r>
              <a:rPr lang="en-US" sz="1800" i="0" dirty="0">
                <a:effectLst/>
                <a:latin typeface="Calibri" panose="020F0502020204030204" pitchFamily="34" charset="0"/>
                <a:cs typeface="Calibri" panose="020F0502020204030204" pitchFamily="34" charset="0"/>
              </a:rPr>
              <a:t>Public relations is a strategic communication process that builds mutually beneficial relationships between organizations and their publics.</a:t>
            </a:r>
          </a:p>
          <a:p>
            <a:r>
              <a:rPr lang="en-US" sz="1800" dirty="0">
                <a:latin typeface="Calibri" panose="020F0502020204030204" pitchFamily="34" charset="0"/>
                <a:cs typeface="Calibri" panose="020F0502020204030204" pitchFamily="34" charset="0"/>
              </a:rPr>
              <a:t>It</a:t>
            </a:r>
            <a:r>
              <a:rPr lang="en-US" sz="1800" i="0" dirty="0">
                <a:effectLst/>
                <a:latin typeface="Calibri" panose="020F0502020204030204" pitchFamily="34" charset="0"/>
                <a:cs typeface="Calibri" panose="020F0502020204030204" pitchFamily="34" charset="0"/>
              </a:rPr>
              <a:t> is the practice of deliberately managing the release and spread of </a:t>
            </a:r>
            <a:r>
              <a:rPr lang="en-US" sz="1800" i="0" u="none" strike="noStrike" dirty="0">
                <a:effectLst/>
                <a:latin typeface="Calibri" panose="020F0502020204030204" pitchFamily="34" charset="0"/>
                <a:cs typeface="Calibri" panose="020F0502020204030204" pitchFamily="34" charset="0"/>
              </a:rPr>
              <a:t>information</a:t>
            </a:r>
            <a:r>
              <a:rPr lang="en-US" sz="1800" i="0" dirty="0">
                <a:effectLst/>
                <a:latin typeface="Calibri" panose="020F0502020204030204" pitchFamily="34" charset="0"/>
                <a:cs typeface="Calibri" panose="020F0502020204030204" pitchFamily="34" charset="0"/>
              </a:rPr>
              <a:t> between an individual or an </a:t>
            </a:r>
            <a:r>
              <a:rPr lang="en-US" sz="1800" i="0" u="none" strike="noStrike" dirty="0">
                <a:effectLst/>
                <a:latin typeface="Calibri" panose="020F0502020204030204" pitchFamily="34" charset="0"/>
                <a:cs typeface="Calibri" panose="020F0502020204030204" pitchFamily="34" charset="0"/>
              </a:rPr>
              <a:t>organization</a:t>
            </a:r>
            <a:r>
              <a:rPr lang="en-US" sz="1800" i="0" dirty="0">
                <a:effectLst/>
                <a:latin typeface="Calibri" panose="020F0502020204030204" pitchFamily="34" charset="0"/>
                <a:cs typeface="Calibri" panose="020F0502020204030204" pitchFamily="34" charset="0"/>
              </a:rPr>
              <a:t> (such as a business, government agency, or a nonprofit organization) and the </a:t>
            </a:r>
            <a:r>
              <a:rPr lang="en-US" sz="1800" i="0" u="none" strike="noStrike" dirty="0">
                <a:effectLst/>
                <a:latin typeface="Calibri" panose="020F0502020204030204" pitchFamily="34" charset="0"/>
                <a:cs typeface="Calibri" panose="020F0502020204030204" pitchFamily="34" charset="0"/>
              </a:rPr>
              <a:t>public</a:t>
            </a:r>
            <a:r>
              <a:rPr lang="en-US" sz="1800" i="0" dirty="0">
                <a:effectLst/>
                <a:latin typeface="Calibri" panose="020F0502020204030204" pitchFamily="34" charset="0"/>
                <a:cs typeface="Calibri" panose="020F0502020204030204" pitchFamily="34" charset="0"/>
              </a:rPr>
              <a:t> in order to affect the public perception. </a:t>
            </a:r>
          </a:p>
          <a:p>
            <a:r>
              <a:rPr lang="en-US" sz="1800" i="0" dirty="0">
                <a:effectLst/>
                <a:latin typeface="Calibri" panose="020F0502020204030204" pitchFamily="34" charset="0"/>
                <a:cs typeface="Calibri" panose="020F0502020204030204" pitchFamily="34" charset="0"/>
              </a:rPr>
              <a:t>Public relations (PR) and publicity differ in that PR is controlled internally, whereas </a:t>
            </a:r>
            <a:r>
              <a:rPr lang="en-US" sz="1800" i="0" u="none" strike="noStrike" dirty="0">
                <a:effectLst/>
                <a:latin typeface="Calibri" panose="020F0502020204030204" pitchFamily="34" charset="0"/>
                <a:cs typeface="Calibri" panose="020F0502020204030204" pitchFamily="34" charset="0"/>
              </a:rPr>
              <a:t>publicity</a:t>
            </a:r>
            <a:r>
              <a:rPr lang="en-US" sz="1800" i="0" dirty="0">
                <a:effectLst/>
                <a:latin typeface="Calibri" panose="020F0502020204030204" pitchFamily="34" charset="0"/>
                <a:cs typeface="Calibri" panose="020F0502020204030204" pitchFamily="34" charset="0"/>
              </a:rPr>
              <a:t> is not controlled and is contributed by external parties.</a:t>
            </a:r>
          </a:p>
          <a:p>
            <a:r>
              <a:rPr lang="en-US" sz="1800" i="0" dirty="0">
                <a:effectLst/>
                <a:latin typeface="Calibri" panose="020F0502020204030204" pitchFamily="34" charset="0"/>
                <a:cs typeface="Calibri" panose="020F0502020204030204" pitchFamily="34" charset="0"/>
              </a:rPr>
              <a:t>Public relations helps an organization and its publics adapt mutually to each other.</a:t>
            </a:r>
          </a:p>
          <a:p>
            <a:r>
              <a:rPr lang="en-US" sz="1800" b="0" i="0" dirty="0">
                <a:effectLst/>
                <a:latin typeface="Calibri" panose="020F0502020204030204" pitchFamily="34" charset="0"/>
                <a:cs typeface="Calibri" panose="020F0502020204030204" pitchFamily="34" charset="0"/>
              </a:rPr>
              <a:t>Public relations aims to create or obtain coverage for clients for free, also known as 'earned media', rather than paying for </a:t>
            </a:r>
            <a:r>
              <a:rPr lang="en-US" sz="1800" b="0" i="0" u="none" strike="noStrike" dirty="0">
                <a:effectLst/>
                <a:latin typeface="Calibri" panose="020F0502020204030204" pitchFamily="34" charset="0"/>
                <a:cs typeface="Calibri" panose="020F0502020204030204" pitchFamily="34" charset="0"/>
              </a:rPr>
              <a:t>marketing</a:t>
            </a:r>
            <a:r>
              <a:rPr lang="en-US" sz="1800" b="0" i="0" dirty="0">
                <a:effectLst/>
                <a:latin typeface="Calibri" panose="020F0502020204030204" pitchFamily="34" charset="0"/>
                <a:cs typeface="Calibri" panose="020F0502020204030204" pitchFamily="34" charset="0"/>
              </a:rPr>
              <a:t> or advertising.</a:t>
            </a:r>
            <a:endParaRPr lang="en-GB"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5796264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70179-EEA4-4D19-A7CE-9A7DDC7F11C2}"/>
              </a:ext>
            </a:extLst>
          </p:cNvPr>
          <p:cNvSpPr>
            <a:spLocks noGrp="1"/>
          </p:cNvSpPr>
          <p:nvPr>
            <p:ph type="title"/>
          </p:nvPr>
        </p:nvSpPr>
        <p:spPr/>
        <p:txBody>
          <a:bodyPr>
            <a:normAutofit/>
          </a:bodyPr>
          <a:lstStyle/>
          <a:p>
            <a:r>
              <a:rPr lang="en-US" sz="3200" i="0" dirty="0">
                <a:solidFill>
                  <a:srgbClr val="000000"/>
                </a:solidFill>
                <a:effectLst/>
                <a:latin typeface="Calibri" panose="020F0502020204030204" pitchFamily="34" charset="0"/>
                <a:cs typeface="Calibri" panose="020F0502020204030204" pitchFamily="34" charset="0"/>
              </a:rPr>
              <a:t>Functions/Roles of PR</a:t>
            </a:r>
            <a:endParaRPr lang="en-GB" sz="32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872497C9-AB04-4CF6-9036-806FC703128F}"/>
              </a:ext>
            </a:extLst>
          </p:cNvPr>
          <p:cNvSpPr>
            <a:spLocks noGrp="1"/>
          </p:cNvSpPr>
          <p:nvPr>
            <p:ph sz="quarter" idx="1"/>
          </p:nvPr>
        </p:nvSpPr>
        <p:spPr/>
        <p:txBody>
          <a:bodyPr>
            <a:normAutofit fontScale="77500" lnSpcReduction="20000"/>
          </a:bodyPr>
          <a:lstStyle/>
          <a:p>
            <a:pPr algn="l" fontAlgn="base"/>
            <a:r>
              <a:rPr lang="en-US" b="0" dirty="0">
                <a:solidFill>
                  <a:srgbClr val="000000"/>
                </a:solidFill>
                <a:effectLst/>
                <a:latin typeface="Georgia" panose="02040502050405020303" pitchFamily="18" charset="0"/>
              </a:rPr>
              <a:t>(1) Press relations – To put information about organization in a very positive way.</a:t>
            </a:r>
            <a:endParaRPr lang="en-US" b="0" dirty="0">
              <a:solidFill>
                <a:srgbClr val="424142"/>
              </a:solidFill>
              <a:effectLst/>
              <a:latin typeface="Georgia" panose="02040502050405020303" pitchFamily="18" charset="0"/>
            </a:endParaRPr>
          </a:p>
          <a:p>
            <a:pPr algn="l" fontAlgn="base"/>
            <a:r>
              <a:rPr lang="en-US" b="0" dirty="0">
                <a:solidFill>
                  <a:srgbClr val="000000"/>
                </a:solidFill>
                <a:effectLst/>
                <a:latin typeface="Georgia" panose="02040502050405020303" pitchFamily="18" charset="0"/>
              </a:rPr>
              <a:t>(2) Publicity of Product – It can be done by </a:t>
            </a:r>
            <a:r>
              <a:rPr lang="en-US" b="0" dirty="0" err="1">
                <a:solidFill>
                  <a:srgbClr val="000000"/>
                </a:solidFill>
                <a:effectLst/>
                <a:latin typeface="Georgia" panose="02040502050405020303" pitchFamily="18" charset="0"/>
              </a:rPr>
              <a:t>publicising</a:t>
            </a:r>
            <a:r>
              <a:rPr lang="en-US" b="0" dirty="0">
                <a:solidFill>
                  <a:srgbClr val="000000"/>
                </a:solidFill>
                <a:effectLst/>
                <a:latin typeface="Georgia" panose="02040502050405020303" pitchFamily="18" charset="0"/>
              </a:rPr>
              <a:t> the events to make publicity of Products.</a:t>
            </a:r>
            <a:endParaRPr lang="en-US" b="0" dirty="0">
              <a:solidFill>
                <a:srgbClr val="424142"/>
              </a:solidFill>
              <a:effectLst/>
              <a:latin typeface="Georgia" panose="02040502050405020303" pitchFamily="18" charset="0"/>
            </a:endParaRPr>
          </a:p>
          <a:p>
            <a:pPr algn="l" fontAlgn="base"/>
            <a:r>
              <a:rPr lang="en-US" b="0" dirty="0">
                <a:solidFill>
                  <a:srgbClr val="000000"/>
                </a:solidFill>
                <a:effectLst/>
                <a:latin typeface="Georgia" panose="02040502050405020303" pitchFamily="18" charset="0"/>
              </a:rPr>
              <a:t>(3) Effective Communication – It is necessary to create and promote understanding of the </a:t>
            </a:r>
            <a:r>
              <a:rPr lang="en-US" b="0" dirty="0" err="1">
                <a:solidFill>
                  <a:srgbClr val="000000"/>
                </a:solidFill>
                <a:effectLst/>
                <a:latin typeface="Georgia" panose="02040502050405020303" pitchFamily="18" charset="0"/>
              </a:rPr>
              <a:t>organisation</a:t>
            </a:r>
            <a:r>
              <a:rPr lang="en-US" b="0" dirty="0">
                <a:solidFill>
                  <a:srgbClr val="000000"/>
                </a:solidFill>
                <a:effectLst/>
                <a:latin typeface="Georgia" panose="02040502050405020303" pitchFamily="18" charset="0"/>
              </a:rPr>
              <a:t>. It can be obtained through internal and external communication.</a:t>
            </a:r>
            <a:endParaRPr lang="en-US" b="0" dirty="0">
              <a:solidFill>
                <a:srgbClr val="424142"/>
              </a:solidFill>
              <a:effectLst/>
              <a:latin typeface="Georgia" panose="02040502050405020303" pitchFamily="18" charset="0"/>
            </a:endParaRPr>
          </a:p>
          <a:p>
            <a:pPr algn="l" fontAlgn="base"/>
            <a:r>
              <a:rPr lang="en-US" b="0" dirty="0">
                <a:solidFill>
                  <a:srgbClr val="000000"/>
                </a:solidFill>
                <a:effectLst/>
                <a:latin typeface="Georgia" panose="02040502050405020303" pitchFamily="18" charset="0"/>
              </a:rPr>
              <a:t>(4) To Promote Lobbying – It necessary to deal with legislators or government as to encourage or discourage a particular legislation or regulation.</a:t>
            </a:r>
            <a:endParaRPr lang="en-US" b="0" dirty="0">
              <a:solidFill>
                <a:srgbClr val="424142"/>
              </a:solidFill>
              <a:effectLst/>
              <a:latin typeface="Georgia" panose="02040502050405020303" pitchFamily="18" charset="0"/>
            </a:endParaRPr>
          </a:p>
          <a:p>
            <a:pPr algn="l" fontAlgn="base"/>
            <a:r>
              <a:rPr lang="en-US" b="0" dirty="0">
                <a:solidFill>
                  <a:srgbClr val="000000"/>
                </a:solidFill>
                <a:effectLst/>
                <a:latin typeface="Georgia" panose="02040502050405020303" pitchFamily="18" charset="0"/>
              </a:rPr>
              <a:t>(5) Counseling – It is to advice the management about public issues, position of the company and image during the good and bad times.</a:t>
            </a:r>
            <a:endParaRPr lang="en-US" b="0" dirty="0">
              <a:solidFill>
                <a:srgbClr val="424142"/>
              </a:solidFill>
              <a:effectLst/>
              <a:latin typeface="Georgia" panose="02040502050405020303" pitchFamily="18" charset="0"/>
            </a:endParaRPr>
          </a:p>
          <a:p>
            <a:endParaRPr lang="en-GB" dirty="0"/>
          </a:p>
        </p:txBody>
      </p:sp>
    </p:spTree>
    <p:extLst>
      <p:ext uri="{BB962C8B-B14F-4D97-AF65-F5344CB8AC3E}">
        <p14:creationId xmlns:p14="http://schemas.microsoft.com/office/powerpoint/2010/main" val="261896558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F9AD4-59E2-462C-91C2-AF6DB4A7D76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A03E4BA-7218-484C-872F-19170C63B105}"/>
              </a:ext>
            </a:extLst>
          </p:cNvPr>
          <p:cNvSpPr>
            <a:spLocks noGrp="1"/>
          </p:cNvSpPr>
          <p:nvPr>
            <p:ph sz="quarter" idx="1"/>
          </p:nvPr>
        </p:nvSpPr>
        <p:spPr/>
        <p:txBody>
          <a:bodyPr/>
          <a:lstStyle/>
          <a:p>
            <a:r>
              <a:rPr lang="en-GB" dirty="0"/>
              <a:t>https://www.youtube.com/watch?v=hFvGBdnTuAE</a:t>
            </a:r>
          </a:p>
        </p:txBody>
      </p:sp>
    </p:spTree>
    <p:extLst>
      <p:ext uri="{BB962C8B-B14F-4D97-AF65-F5344CB8AC3E}">
        <p14:creationId xmlns:p14="http://schemas.microsoft.com/office/powerpoint/2010/main" val="360445777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17C17-D8DB-4545-B6C5-C6424B9444CA}"/>
              </a:ext>
            </a:extLst>
          </p:cNvPr>
          <p:cNvSpPr>
            <a:spLocks noGrp="1"/>
          </p:cNvSpPr>
          <p:nvPr>
            <p:ph type="title"/>
          </p:nvPr>
        </p:nvSpPr>
        <p:spPr/>
        <p:txBody>
          <a:bodyPr>
            <a:normAutofit fontScale="90000"/>
          </a:bodyPr>
          <a:lstStyle/>
          <a:p>
            <a:br>
              <a:rPr lang="en-US" b="1" dirty="0">
                <a:solidFill>
                  <a:srgbClr val="000000"/>
                </a:solidFill>
                <a:effectLst/>
                <a:latin typeface="Georgia" panose="02040502050405020303" pitchFamily="18" charset="0"/>
              </a:rPr>
            </a:br>
            <a:r>
              <a:rPr lang="en-US" b="1" dirty="0">
                <a:solidFill>
                  <a:srgbClr val="000000"/>
                </a:solidFill>
                <a:effectLst/>
                <a:latin typeface="Georgia" panose="02040502050405020303" pitchFamily="18" charset="0"/>
              </a:rPr>
              <a:t>Objectives </a:t>
            </a:r>
            <a:r>
              <a:rPr lang="en-US" b="1" dirty="0">
                <a:solidFill>
                  <a:srgbClr val="000000"/>
                </a:solidFill>
                <a:latin typeface="Georgia" panose="02040502050405020303" pitchFamily="18" charset="0"/>
              </a:rPr>
              <a:t>of </a:t>
            </a:r>
            <a:r>
              <a:rPr lang="en-US" b="1" dirty="0">
                <a:solidFill>
                  <a:srgbClr val="000000"/>
                </a:solidFill>
                <a:effectLst/>
                <a:latin typeface="Georgia" panose="02040502050405020303" pitchFamily="18" charset="0"/>
              </a:rPr>
              <a:t>the PR Dept. for an </a:t>
            </a:r>
            <a:r>
              <a:rPr lang="en-US" b="1" dirty="0" err="1">
                <a:solidFill>
                  <a:srgbClr val="000000"/>
                </a:solidFill>
                <a:effectLst/>
                <a:latin typeface="Georgia" panose="02040502050405020303" pitchFamily="18" charset="0"/>
              </a:rPr>
              <a:t>organisation</a:t>
            </a:r>
            <a:r>
              <a:rPr lang="en-US" b="1" dirty="0">
                <a:solidFill>
                  <a:srgbClr val="000000"/>
                </a:solidFill>
                <a:effectLst/>
                <a:latin typeface="Georgia" panose="02040502050405020303" pitchFamily="18" charset="0"/>
              </a:rPr>
              <a:t>:</a:t>
            </a:r>
            <a:br>
              <a:rPr lang="en-US" b="0" dirty="0">
                <a:solidFill>
                  <a:srgbClr val="424142"/>
                </a:solidFill>
                <a:effectLst/>
                <a:latin typeface="Georgia" panose="02040502050405020303" pitchFamily="18" charset="0"/>
              </a:rPr>
            </a:br>
            <a:endParaRPr lang="en-GB" dirty="0"/>
          </a:p>
        </p:txBody>
      </p:sp>
      <p:sp>
        <p:nvSpPr>
          <p:cNvPr id="3" name="Content Placeholder 2">
            <a:extLst>
              <a:ext uri="{FF2B5EF4-FFF2-40B4-BE49-F238E27FC236}">
                <a16:creationId xmlns:a16="http://schemas.microsoft.com/office/drawing/2014/main" id="{C2FF83D9-A590-4961-A369-6DEE6483522B}"/>
              </a:ext>
            </a:extLst>
          </p:cNvPr>
          <p:cNvSpPr>
            <a:spLocks noGrp="1"/>
          </p:cNvSpPr>
          <p:nvPr>
            <p:ph sz="quarter" idx="1"/>
          </p:nvPr>
        </p:nvSpPr>
        <p:spPr/>
        <p:txBody>
          <a:bodyPr>
            <a:normAutofit fontScale="85000" lnSpcReduction="20000"/>
          </a:bodyPr>
          <a:lstStyle/>
          <a:p>
            <a:pPr algn="l" fontAlgn="base"/>
            <a:r>
              <a:rPr lang="en-US" b="0" dirty="0">
                <a:solidFill>
                  <a:srgbClr val="000000"/>
                </a:solidFill>
                <a:effectLst/>
                <a:latin typeface="Georgia" panose="02040502050405020303" pitchFamily="18" charset="0"/>
              </a:rPr>
              <a:t>(</a:t>
            </a:r>
            <a:r>
              <a:rPr lang="en-US" b="0" dirty="0" err="1">
                <a:solidFill>
                  <a:srgbClr val="000000"/>
                </a:solidFill>
                <a:effectLst/>
                <a:latin typeface="Georgia" panose="02040502050405020303" pitchFamily="18" charset="0"/>
              </a:rPr>
              <a:t>i</a:t>
            </a:r>
            <a:r>
              <a:rPr lang="en-US" b="0" dirty="0">
                <a:solidFill>
                  <a:srgbClr val="000000"/>
                </a:solidFill>
                <a:effectLst/>
                <a:latin typeface="Georgia" panose="02040502050405020303" pitchFamily="18" charset="0"/>
              </a:rPr>
              <a:t>) It facilitates smooth functioning of business and achievement of </a:t>
            </a:r>
            <a:r>
              <a:rPr lang="en-US" b="0" dirty="0" err="1">
                <a:solidFill>
                  <a:srgbClr val="000000"/>
                </a:solidFill>
                <a:effectLst/>
                <a:latin typeface="Georgia" panose="02040502050405020303" pitchFamily="18" charset="0"/>
              </a:rPr>
              <a:t>organisational</a:t>
            </a:r>
            <a:r>
              <a:rPr lang="en-US" b="0" dirty="0">
                <a:solidFill>
                  <a:srgbClr val="000000"/>
                </a:solidFill>
                <a:effectLst/>
                <a:latin typeface="Georgia" panose="02040502050405020303" pitchFamily="18" charset="0"/>
              </a:rPr>
              <a:t> objectives.</a:t>
            </a:r>
            <a:endParaRPr lang="en-US" b="0" dirty="0">
              <a:solidFill>
                <a:srgbClr val="424142"/>
              </a:solidFill>
              <a:effectLst/>
              <a:latin typeface="Georgia" panose="02040502050405020303" pitchFamily="18" charset="0"/>
            </a:endParaRPr>
          </a:p>
          <a:p>
            <a:pPr algn="l" fontAlgn="base"/>
            <a:r>
              <a:rPr lang="en-US" b="0" dirty="0">
                <a:solidFill>
                  <a:srgbClr val="000000"/>
                </a:solidFill>
                <a:effectLst/>
                <a:latin typeface="Georgia" panose="02040502050405020303" pitchFamily="18" charset="0"/>
              </a:rPr>
              <a:t>(ii) It builds corporate image and creates a </a:t>
            </a:r>
            <a:r>
              <a:rPr lang="en-US" b="0" dirty="0" err="1">
                <a:solidFill>
                  <a:srgbClr val="000000"/>
                </a:solidFill>
                <a:effectLst/>
                <a:latin typeface="Georgia" panose="02040502050405020303" pitchFamily="18" charset="0"/>
              </a:rPr>
              <a:t>favourable</a:t>
            </a:r>
            <a:r>
              <a:rPr lang="en-US" b="0" dirty="0">
                <a:solidFill>
                  <a:srgbClr val="000000"/>
                </a:solidFill>
                <a:effectLst/>
                <a:latin typeface="Georgia" panose="02040502050405020303" pitchFamily="18" charset="0"/>
              </a:rPr>
              <a:t> impression and creditability of company’s products.</a:t>
            </a:r>
            <a:endParaRPr lang="en-US" b="0" dirty="0">
              <a:solidFill>
                <a:srgbClr val="424142"/>
              </a:solidFill>
              <a:effectLst/>
              <a:latin typeface="Georgia" panose="02040502050405020303" pitchFamily="18" charset="0"/>
            </a:endParaRPr>
          </a:p>
          <a:p>
            <a:pPr algn="l" fontAlgn="base"/>
            <a:r>
              <a:rPr lang="en-US" b="0" dirty="0">
                <a:solidFill>
                  <a:srgbClr val="000000"/>
                </a:solidFill>
                <a:effectLst/>
                <a:latin typeface="Georgia" panose="02040502050405020303" pitchFamily="18" charset="0"/>
              </a:rPr>
              <a:t>(iii) It helps in launch of new products and maintain interest and confidence in the existing products.</a:t>
            </a:r>
            <a:endParaRPr lang="en-US" b="0" dirty="0">
              <a:solidFill>
                <a:srgbClr val="424142"/>
              </a:solidFill>
              <a:effectLst/>
              <a:latin typeface="Georgia" panose="02040502050405020303" pitchFamily="18" charset="0"/>
            </a:endParaRPr>
          </a:p>
          <a:p>
            <a:pPr algn="l" fontAlgn="base"/>
            <a:r>
              <a:rPr lang="en-US" b="0" dirty="0">
                <a:solidFill>
                  <a:srgbClr val="000000"/>
                </a:solidFill>
                <a:effectLst/>
                <a:latin typeface="Georgia" panose="02040502050405020303" pitchFamily="18" charset="0"/>
              </a:rPr>
              <a:t>(iv) It acts as a supplement to advertising in promoting existing and new products. Thus, it helps business and its associates to sell products easily.</a:t>
            </a:r>
            <a:endParaRPr lang="en-US" b="0" dirty="0">
              <a:solidFill>
                <a:srgbClr val="424142"/>
              </a:solidFill>
              <a:effectLst/>
              <a:latin typeface="Georgia" panose="02040502050405020303" pitchFamily="18" charset="0"/>
            </a:endParaRPr>
          </a:p>
          <a:p>
            <a:pPr algn="l" fontAlgn="base"/>
            <a:r>
              <a:rPr lang="en-US" b="0" dirty="0">
                <a:solidFill>
                  <a:srgbClr val="000000"/>
                </a:solidFill>
                <a:effectLst/>
                <a:latin typeface="Georgia" panose="02040502050405020303" pitchFamily="18" charset="0"/>
              </a:rPr>
              <a:t>(v) It lowers the promotional cost as it has to simply maintain staff to develop and circulate information with media or manage events.</a:t>
            </a:r>
            <a:endParaRPr lang="en-US" b="0" dirty="0">
              <a:solidFill>
                <a:srgbClr val="424142"/>
              </a:solidFill>
              <a:effectLst/>
              <a:latin typeface="Georgia" panose="02040502050405020303" pitchFamily="18" charset="0"/>
            </a:endParaRPr>
          </a:p>
          <a:p>
            <a:endParaRPr lang="en-GB" dirty="0"/>
          </a:p>
        </p:txBody>
      </p:sp>
    </p:spTree>
    <p:extLst>
      <p:ext uri="{BB962C8B-B14F-4D97-AF65-F5344CB8AC3E}">
        <p14:creationId xmlns:p14="http://schemas.microsoft.com/office/powerpoint/2010/main" val="111249898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645A9-570F-4ED0-986C-3A2CFD292ECA}"/>
              </a:ext>
            </a:extLst>
          </p:cNvPr>
          <p:cNvSpPr>
            <a:spLocks noGrp="1"/>
          </p:cNvSpPr>
          <p:nvPr>
            <p:ph type="title"/>
          </p:nvPr>
        </p:nvSpPr>
        <p:spPr/>
        <p:txBody>
          <a:bodyPr/>
          <a:lstStyle/>
          <a:p>
            <a:r>
              <a:rPr lang="en-US" dirty="0">
                <a:solidFill>
                  <a:srgbClr val="000000"/>
                </a:solidFill>
                <a:effectLst/>
                <a:latin typeface="Georgia" panose="02040502050405020303" pitchFamily="18" charset="0"/>
              </a:rPr>
              <a:t>Tools used in PR</a:t>
            </a:r>
            <a:endParaRPr lang="en-GB" dirty="0"/>
          </a:p>
        </p:txBody>
      </p:sp>
      <p:sp>
        <p:nvSpPr>
          <p:cNvPr id="3" name="Content Placeholder 2">
            <a:extLst>
              <a:ext uri="{FF2B5EF4-FFF2-40B4-BE49-F238E27FC236}">
                <a16:creationId xmlns:a16="http://schemas.microsoft.com/office/drawing/2014/main" id="{FA413239-4D7F-43E2-93E6-C960C86D30C7}"/>
              </a:ext>
            </a:extLst>
          </p:cNvPr>
          <p:cNvSpPr>
            <a:spLocks noGrp="1"/>
          </p:cNvSpPr>
          <p:nvPr>
            <p:ph sz="quarter" idx="1"/>
          </p:nvPr>
        </p:nvSpPr>
        <p:spPr/>
        <p:txBody>
          <a:bodyPr/>
          <a:lstStyle/>
          <a:p>
            <a:r>
              <a:rPr lang="en-US" dirty="0">
                <a:solidFill>
                  <a:srgbClr val="000000"/>
                </a:solidFill>
                <a:effectLst/>
                <a:latin typeface="Georgia" panose="02040502050405020303" pitchFamily="18" charset="0"/>
              </a:rPr>
              <a:t>News</a:t>
            </a:r>
          </a:p>
          <a:p>
            <a:r>
              <a:rPr lang="en-US" dirty="0">
                <a:solidFill>
                  <a:srgbClr val="000000"/>
                </a:solidFill>
                <a:effectLst/>
                <a:latin typeface="Georgia" panose="02040502050405020303" pitchFamily="18" charset="0"/>
              </a:rPr>
              <a:t>Speech</a:t>
            </a:r>
          </a:p>
          <a:p>
            <a:r>
              <a:rPr lang="en-US" dirty="0">
                <a:solidFill>
                  <a:srgbClr val="000000"/>
                </a:solidFill>
                <a:effectLst/>
                <a:latin typeface="Georgia" panose="02040502050405020303" pitchFamily="18" charset="0"/>
              </a:rPr>
              <a:t>Printed Materials-</a:t>
            </a:r>
            <a:r>
              <a:rPr lang="en-GB" b="0" i="0" dirty="0">
                <a:solidFill>
                  <a:srgbClr val="000000"/>
                </a:solidFill>
                <a:effectLst/>
                <a:latin typeface="Georgia" panose="02040502050405020303" pitchFamily="18" charset="0"/>
              </a:rPr>
              <a:t> newsletters, annual reports</a:t>
            </a:r>
            <a:endParaRPr lang="en-US" dirty="0">
              <a:solidFill>
                <a:srgbClr val="000000"/>
              </a:solidFill>
              <a:effectLst/>
              <a:latin typeface="Georgia" panose="02040502050405020303" pitchFamily="18" charset="0"/>
            </a:endParaRPr>
          </a:p>
          <a:p>
            <a:r>
              <a:rPr lang="en-US" dirty="0">
                <a:solidFill>
                  <a:srgbClr val="000000"/>
                </a:solidFill>
                <a:effectLst/>
                <a:latin typeface="Georgia" panose="02040502050405020303" pitchFamily="18" charset="0"/>
              </a:rPr>
              <a:t>Special Events-</a:t>
            </a:r>
            <a:r>
              <a:rPr lang="en-US" dirty="0" err="1">
                <a:solidFill>
                  <a:srgbClr val="000000"/>
                </a:solidFill>
                <a:effectLst/>
                <a:latin typeface="Georgia" panose="02040502050405020303" pitchFamily="18" charset="0"/>
              </a:rPr>
              <a:t>eg</a:t>
            </a:r>
            <a:r>
              <a:rPr lang="en-US" dirty="0">
                <a:solidFill>
                  <a:srgbClr val="000000"/>
                </a:solidFill>
                <a:effectLst/>
                <a:latin typeface="Georgia" panose="02040502050405020303" pitchFamily="18" charset="0"/>
              </a:rPr>
              <a:t> medical camps, walks, runs,</a:t>
            </a:r>
          </a:p>
          <a:p>
            <a:r>
              <a:rPr lang="en-US" dirty="0">
                <a:solidFill>
                  <a:srgbClr val="000000"/>
                </a:solidFill>
                <a:effectLst/>
                <a:latin typeface="Georgia" panose="02040502050405020303" pitchFamily="18" charset="0"/>
              </a:rPr>
              <a:t>Audio – Visual Materials,</a:t>
            </a:r>
          </a:p>
          <a:p>
            <a:r>
              <a:rPr lang="en-US" dirty="0">
                <a:solidFill>
                  <a:srgbClr val="000000"/>
                </a:solidFill>
                <a:effectLst/>
                <a:latin typeface="Georgia" panose="02040502050405020303" pitchFamily="18" charset="0"/>
              </a:rPr>
              <a:t>Public Services</a:t>
            </a:r>
          </a:p>
          <a:p>
            <a:r>
              <a:rPr lang="en-US" dirty="0">
                <a:solidFill>
                  <a:srgbClr val="000000"/>
                </a:solidFill>
                <a:effectLst/>
                <a:latin typeface="Georgia" panose="02040502050405020303" pitchFamily="18" charset="0"/>
              </a:rPr>
              <a:t>Institution Identity-</a:t>
            </a:r>
            <a:r>
              <a:rPr lang="en-GB" b="0" i="0" dirty="0">
                <a:solidFill>
                  <a:srgbClr val="000000"/>
                </a:solidFill>
                <a:effectLst/>
                <a:latin typeface="Georgia" panose="02040502050405020303" pitchFamily="18" charset="0"/>
              </a:rPr>
              <a:t> “Logo” of the company</a:t>
            </a:r>
            <a:r>
              <a:rPr lang="en-US" dirty="0">
                <a:solidFill>
                  <a:srgbClr val="000000"/>
                </a:solidFill>
                <a:effectLst/>
                <a:latin typeface="Georgia" panose="02040502050405020303" pitchFamily="18" charset="0"/>
              </a:rPr>
              <a:t> </a:t>
            </a:r>
          </a:p>
          <a:p>
            <a:r>
              <a:rPr lang="en-US" dirty="0">
                <a:solidFill>
                  <a:srgbClr val="000000"/>
                </a:solidFill>
                <a:effectLst/>
                <a:latin typeface="Georgia" panose="02040502050405020303" pitchFamily="18" charset="0"/>
              </a:rPr>
              <a:t>Website</a:t>
            </a:r>
          </a:p>
          <a:p>
            <a:endParaRPr lang="en-GB" dirty="0"/>
          </a:p>
        </p:txBody>
      </p:sp>
    </p:spTree>
    <p:extLst>
      <p:ext uri="{BB962C8B-B14F-4D97-AF65-F5344CB8AC3E}">
        <p14:creationId xmlns:p14="http://schemas.microsoft.com/office/powerpoint/2010/main" val="3886359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critical thinking</a:t>
            </a:r>
          </a:p>
        </p:txBody>
      </p:sp>
      <p:sp>
        <p:nvSpPr>
          <p:cNvPr id="3" name="Content Placeholder 2"/>
          <p:cNvSpPr>
            <a:spLocks noGrp="1"/>
          </p:cNvSpPr>
          <p:nvPr>
            <p:ph sz="quarter" idx="1"/>
          </p:nvPr>
        </p:nvSpPr>
        <p:spPr/>
        <p:txBody>
          <a:bodyPr>
            <a:normAutofit fontScale="70000" lnSpcReduction="20000"/>
          </a:bodyPr>
          <a:lstStyle/>
          <a:p>
            <a:r>
              <a:rPr lang="en-US" b="1" u="sng" dirty="0"/>
              <a:t>Ask questions </a:t>
            </a:r>
            <a:r>
              <a:rPr lang="en-US" dirty="0"/>
              <a:t>to determine the reason why, get more information and understand the situation accurately.</a:t>
            </a:r>
          </a:p>
          <a:p>
            <a:r>
              <a:rPr lang="en-US" b="1" u="sng" dirty="0"/>
              <a:t>Gather</a:t>
            </a:r>
            <a:r>
              <a:rPr lang="en-US" dirty="0"/>
              <a:t> as much relevant information as possible considering as many factors as possible.</a:t>
            </a:r>
          </a:p>
          <a:p>
            <a:r>
              <a:rPr lang="en-US" b="1" u="sng" dirty="0"/>
              <a:t>Validate</a:t>
            </a:r>
            <a:r>
              <a:rPr lang="en-US" dirty="0"/>
              <a:t> the information presented for accuracy avoid suppositions and opinions and use fact and evidence.</a:t>
            </a:r>
          </a:p>
          <a:p>
            <a:r>
              <a:rPr lang="en-US" b="1" u="sng" dirty="0"/>
              <a:t>Analyze</a:t>
            </a:r>
            <a:r>
              <a:rPr lang="en-US" dirty="0"/>
              <a:t> the information to determine the meaning and identify patterns that point to certain conclusions.</a:t>
            </a:r>
          </a:p>
        </p:txBody>
      </p:sp>
      <p:sp>
        <p:nvSpPr>
          <p:cNvPr id="4" name="Content Placeholder 3"/>
          <p:cNvSpPr>
            <a:spLocks noGrp="1"/>
          </p:cNvSpPr>
          <p:nvPr>
            <p:ph sz="quarter" idx="2"/>
          </p:nvPr>
        </p:nvSpPr>
        <p:spPr/>
        <p:txBody>
          <a:bodyPr>
            <a:normAutofit fontScale="70000" lnSpcReduction="20000"/>
          </a:bodyPr>
          <a:lstStyle/>
          <a:p>
            <a:r>
              <a:rPr lang="en-US" b="1" u="sng" dirty="0"/>
              <a:t>Draw on past</a:t>
            </a:r>
            <a:r>
              <a:rPr lang="en-US" dirty="0"/>
              <a:t> clinical experience and knowledge to explain what is happening and predict what might happen next avoid personal bias and cultural influences.</a:t>
            </a:r>
          </a:p>
          <a:p>
            <a:r>
              <a:rPr lang="en-US" dirty="0"/>
              <a:t>Be  </a:t>
            </a:r>
            <a:r>
              <a:rPr lang="en-US" b="1" u="sng" dirty="0"/>
              <a:t>flexible</a:t>
            </a:r>
            <a:r>
              <a:rPr lang="en-US" dirty="0"/>
              <a:t> in attitude allowing facts to guide thinking taking into account all possibilities.</a:t>
            </a:r>
          </a:p>
          <a:p>
            <a:r>
              <a:rPr lang="en-US" dirty="0"/>
              <a:t>Consider available </a:t>
            </a:r>
            <a:r>
              <a:rPr lang="en-US" b="1" u="sng" dirty="0"/>
              <a:t>options</a:t>
            </a:r>
            <a:r>
              <a:rPr lang="en-US" dirty="0"/>
              <a:t> and examine each in terms of its advantages and disadvantages.</a:t>
            </a:r>
          </a:p>
          <a:p>
            <a:r>
              <a:rPr lang="en-US" b="1" dirty="0"/>
              <a:t>Formulate</a:t>
            </a:r>
            <a:r>
              <a:rPr lang="en-US" dirty="0"/>
              <a:t> decisions that reflect creativity and independent decision making.</a:t>
            </a:r>
          </a:p>
          <a:p>
            <a:endParaRPr lang="en-US" dirty="0"/>
          </a:p>
        </p:txBody>
      </p:sp>
    </p:spTree>
    <p:extLst>
      <p:ext uri="{BB962C8B-B14F-4D97-AF65-F5344CB8AC3E}">
        <p14:creationId xmlns:p14="http://schemas.microsoft.com/office/powerpoint/2010/main" val="350946944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D87C6-D2AD-43B7-9FE2-3228DA2FC475}"/>
              </a:ext>
            </a:extLst>
          </p:cNvPr>
          <p:cNvSpPr>
            <a:spLocks noGrp="1"/>
          </p:cNvSpPr>
          <p:nvPr>
            <p:ph type="title"/>
          </p:nvPr>
        </p:nvSpPr>
        <p:spPr/>
        <p:txBody>
          <a:bodyPr>
            <a:normAutofit fontScale="90000"/>
          </a:bodyPr>
          <a:lstStyle/>
          <a:p>
            <a:br>
              <a:rPr lang="en-US" dirty="0">
                <a:solidFill>
                  <a:srgbClr val="000000"/>
                </a:solidFill>
                <a:latin typeface="Georgia" panose="02040502050405020303" pitchFamily="18" charset="0"/>
              </a:rPr>
            </a:br>
            <a:r>
              <a:rPr lang="en-US" dirty="0">
                <a:solidFill>
                  <a:srgbClr val="000000"/>
                </a:solidFill>
                <a:latin typeface="Georgia" panose="02040502050405020303" pitchFamily="18" charset="0"/>
              </a:rPr>
              <a:t>A</a:t>
            </a:r>
            <a:r>
              <a:rPr lang="en-US" dirty="0">
                <a:solidFill>
                  <a:srgbClr val="000000"/>
                </a:solidFill>
                <a:effectLst/>
                <a:latin typeface="Georgia" panose="02040502050405020303" pitchFamily="18" charset="0"/>
              </a:rPr>
              <a:t>dvantages of PR</a:t>
            </a:r>
            <a:br>
              <a:rPr lang="en-US" dirty="0">
                <a:solidFill>
                  <a:srgbClr val="424142"/>
                </a:solidFill>
                <a:effectLst/>
                <a:latin typeface="Georgia" panose="02040502050405020303" pitchFamily="18" charset="0"/>
              </a:rPr>
            </a:br>
            <a:endParaRPr lang="en-GB" dirty="0"/>
          </a:p>
        </p:txBody>
      </p:sp>
      <p:sp>
        <p:nvSpPr>
          <p:cNvPr id="3" name="Content Placeholder 2">
            <a:extLst>
              <a:ext uri="{FF2B5EF4-FFF2-40B4-BE49-F238E27FC236}">
                <a16:creationId xmlns:a16="http://schemas.microsoft.com/office/drawing/2014/main" id="{2E53529E-B0EE-4A91-8483-8A81EB4A1B71}"/>
              </a:ext>
            </a:extLst>
          </p:cNvPr>
          <p:cNvSpPr>
            <a:spLocks noGrp="1"/>
          </p:cNvSpPr>
          <p:nvPr>
            <p:ph sz="quarter" idx="1"/>
          </p:nvPr>
        </p:nvSpPr>
        <p:spPr>
          <a:xfrm>
            <a:off x="612648" y="1600200"/>
            <a:ext cx="8153400" cy="4781128"/>
          </a:xfrm>
        </p:spPr>
        <p:txBody>
          <a:bodyPr>
            <a:noAutofit/>
          </a:bodyPr>
          <a:lstStyle/>
          <a:p>
            <a:pPr algn="l" fontAlgn="base"/>
            <a:r>
              <a:rPr lang="en-US" sz="1600" b="0" dirty="0" err="1">
                <a:solidFill>
                  <a:srgbClr val="000000"/>
                </a:solidFill>
                <a:effectLst/>
                <a:latin typeface="Georgia" panose="02040502050405020303" pitchFamily="18" charset="0"/>
              </a:rPr>
              <a:t>i</a:t>
            </a:r>
            <a:r>
              <a:rPr lang="en-US" sz="1600" b="0" dirty="0">
                <a:solidFill>
                  <a:srgbClr val="000000"/>
                </a:solidFill>
                <a:effectLst/>
                <a:latin typeface="Georgia" panose="02040502050405020303" pitchFamily="18" charset="0"/>
              </a:rPr>
              <a:t>. Credibility – If the public are made aware of the benefits to be gained from a company’s products from an independent source, and that source is not being paid by the com­pany in question, then the credibility factor is that much greater.</a:t>
            </a:r>
            <a:endParaRPr lang="en-US" sz="1600" b="0" dirty="0">
              <a:solidFill>
                <a:srgbClr val="424142"/>
              </a:solidFill>
              <a:effectLst/>
              <a:latin typeface="Georgia" panose="02040502050405020303" pitchFamily="18" charset="0"/>
            </a:endParaRPr>
          </a:p>
          <a:p>
            <a:pPr algn="l" fontAlgn="base"/>
            <a:r>
              <a:rPr lang="en-US" sz="1600" b="0" dirty="0">
                <a:solidFill>
                  <a:srgbClr val="000000"/>
                </a:solidFill>
                <a:effectLst/>
                <a:latin typeface="Georgia" panose="02040502050405020303" pitchFamily="18" charset="0"/>
              </a:rPr>
              <a:t>ii. Greater readership – When glancing through a newspaper it is seldom that a great deal of attention is primarily paid to advertisements. Much more attention is given to editorial or news sections. Similarly, people are more likely to divert attention from the televi­sion to do other things while the advertisements are being shown.</a:t>
            </a:r>
            <a:endParaRPr lang="en-US" sz="1600" b="0" dirty="0">
              <a:solidFill>
                <a:srgbClr val="424142"/>
              </a:solidFill>
              <a:effectLst/>
              <a:latin typeface="Georgia" panose="02040502050405020303" pitchFamily="18" charset="0"/>
            </a:endParaRPr>
          </a:p>
          <a:p>
            <a:pPr algn="l" fontAlgn="base"/>
            <a:r>
              <a:rPr lang="en-US" sz="1600" b="0" dirty="0">
                <a:solidFill>
                  <a:srgbClr val="000000"/>
                </a:solidFill>
                <a:effectLst/>
                <a:latin typeface="Georgia" panose="02040502050405020303" pitchFamily="18" charset="0"/>
              </a:rPr>
              <a:t>iii. Contain more information – Public relation is able to impart more information to the public than advertisements can. A glance is all that is usually given to an advertisement, whereas public relation, when presented as news, is given more attention and is therefore able to contain much more detailed information.</a:t>
            </a:r>
            <a:endParaRPr lang="en-US" sz="1600" b="0" dirty="0">
              <a:solidFill>
                <a:srgbClr val="424142"/>
              </a:solidFill>
              <a:effectLst/>
              <a:latin typeface="Georgia" panose="02040502050405020303" pitchFamily="18" charset="0"/>
            </a:endParaRPr>
          </a:p>
          <a:p>
            <a:pPr algn="l" fontAlgn="base"/>
            <a:r>
              <a:rPr lang="en-US" sz="1600" b="0" dirty="0">
                <a:solidFill>
                  <a:srgbClr val="000000"/>
                </a:solidFill>
                <a:effectLst/>
                <a:latin typeface="Georgia" panose="02040502050405020303" pitchFamily="18" charset="0"/>
              </a:rPr>
              <a:t>iv. Cost benefits – No direct payments are made to the media for public relation. There are obvi­ously costs involved, but PR budgets are far less than those for advertising.</a:t>
            </a:r>
            <a:endParaRPr lang="en-US" sz="1600" b="0" dirty="0">
              <a:solidFill>
                <a:srgbClr val="424142"/>
              </a:solidFill>
              <a:effectLst/>
              <a:latin typeface="Georgia" panose="02040502050405020303" pitchFamily="18" charset="0"/>
            </a:endParaRPr>
          </a:p>
          <a:p>
            <a:pPr algn="l" fontAlgn="base"/>
            <a:r>
              <a:rPr lang="en-US" sz="1600" b="0" dirty="0">
                <a:solidFill>
                  <a:srgbClr val="000000"/>
                </a:solidFill>
                <a:effectLst/>
                <a:latin typeface="Georgia" panose="02040502050405020303" pitchFamily="18" charset="0"/>
              </a:rPr>
              <a:t>v. Speed – Public relation has an advantage of speed. Information on a major development can often be issued and reported in a short space of time. Public relation can also be flexible and reactive.</a:t>
            </a:r>
            <a:endParaRPr lang="en-US" sz="1600" b="0" dirty="0">
              <a:solidFill>
                <a:srgbClr val="424142"/>
              </a:solidFill>
              <a:effectLst/>
              <a:latin typeface="Georgia" panose="02040502050405020303" pitchFamily="18" charset="0"/>
            </a:endParaRPr>
          </a:p>
          <a:p>
            <a:pPr marL="0" indent="0">
              <a:buNone/>
            </a:pPr>
            <a:endParaRPr lang="en-GB" sz="1600" dirty="0"/>
          </a:p>
        </p:txBody>
      </p:sp>
    </p:spTree>
    <p:extLst>
      <p:ext uri="{BB962C8B-B14F-4D97-AF65-F5344CB8AC3E}">
        <p14:creationId xmlns:p14="http://schemas.microsoft.com/office/powerpoint/2010/main" val="31220830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34716-4A1C-4C02-A64A-F381DE0D5A38}"/>
              </a:ext>
            </a:extLst>
          </p:cNvPr>
          <p:cNvSpPr>
            <a:spLocks noGrp="1"/>
          </p:cNvSpPr>
          <p:nvPr>
            <p:ph type="title"/>
          </p:nvPr>
        </p:nvSpPr>
        <p:spPr/>
        <p:txBody>
          <a:bodyPr/>
          <a:lstStyle/>
          <a:p>
            <a:r>
              <a:rPr lang="en-US" dirty="0"/>
              <a:t>Disadvantages of PR</a:t>
            </a:r>
            <a:endParaRPr lang="en-GB" dirty="0"/>
          </a:p>
        </p:txBody>
      </p:sp>
      <p:sp>
        <p:nvSpPr>
          <p:cNvPr id="3" name="Content Placeholder 2">
            <a:extLst>
              <a:ext uri="{FF2B5EF4-FFF2-40B4-BE49-F238E27FC236}">
                <a16:creationId xmlns:a16="http://schemas.microsoft.com/office/drawing/2014/main" id="{1B8B34C3-720E-48D2-9A30-5ACCCF380475}"/>
              </a:ext>
            </a:extLst>
          </p:cNvPr>
          <p:cNvSpPr>
            <a:spLocks noGrp="1"/>
          </p:cNvSpPr>
          <p:nvPr>
            <p:ph sz="quarter" idx="1"/>
          </p:nvPr>
        </p:nvSpPr>
        <p:spPr/>
        <p:txBody>
          <a:bodyPr>
            <a:normAutofit fontScale="92500"/>
          </a:bodyPr>
          <a:lstStyle/>
          <a:p>
            <a:pPr algn="l" fontAlgn="base"/>
            <a:r>
              <a:rPr lang="en-US" b="0" dirty="0" err="1">
                <a:solidFill>
                  <a:srgbClr val="000000"/>
                </a:solidFill>
                <a:effectLst/>
                <a:latin typeface="Georgia" panose="02040502050405020303" pitchFamily="18" charset="0"/>
              </a:rPr>
              <a:t>i</a:t>
            </a:r>
            <a:r>
              <a:rPr lang="en-US" b="0" dirty="0">
                <a:solidFill>
                  <a:srgbClr val="000000"/>
                </a:solidFill>
                <a:effectLst/>
                <a:latin typeface="Georgia" panose="02040502050405020303" pitchFamily="18" charset="0"/>
              </a:rPr>
              <a:t>. Message distortion – A company has no control over what the media report about them. A press release, which a company hopes is reported in full, may in fact not be used at all, or may have only a small portion of it reported.</a:t>
            </a:r>
            <a:endParaRPr lang="en-US" b="0" dirty="0">
              <a:solidFill>
                <a:srgbClr val="424142"/>
              </a:solidFill>
              <a:effectLst/>
              <a:latin typeface="Georgia" panose="02040502050405020303" pitchFamily="18" charset="0"/>
            </a:endParaRPr>
          </a:p>
          <a:p>
            <a:pPr algn="l" fontAlgn="base"/>
            <a:r>
              <a:rPr lang="en-US" b="0" dirty="0">
                <a:solidFill>
                  <a:srgbClr val="000000"/>
                </a:solidFill>
                <a:effectLst/>
                <a:latin typeface="Georgia" panose="02040502050405020303" pitchFamily="18" charset="0"/>
              </a:rPr>
              <a:t>ii. Repetition – With advertisements a company can ensure that there is frequency of the message. Public Relation does not have this advantage and the message may only be given once, if at all.</a:t>
            </a:r>
            <a:endParaRPr lang="en-US" b="0" dirty="0">
              <a:solidFill>
                <a:srgbClr val="424142"/>
              </a:solidFill>
              <a:effectLst/>
              <a:latin typeface="Georgia" panose="02040502050405020303" pitchFamily="18" charset="0"/>
            </a:endParaRPr>
          </a:p>
          <a:p>
            <a:endParaRPr lang="en-GB" dirty="0"/>
          </a:p>
        </p:txBody>
      </p:sp>
    </p:spTree>
    <p:extLst>
      <p:ext uri="{BB962C8B-B14F-4D97-AF65-F5344CB8AC3E}">
        <p14:creationId xmlns:p14="http://schemas.microsoft.com/office/powerpoint/2010/main" val="307194991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F0A02F-0F32-4980-8F1C-A84549F8C5C8}"/>
              </a:ext>
            </a:extLst>
          </p:cNvPr>
          <p:cNvSpPr>
            <a:spLocks noGrp="1"/>
          </p:cNvSpPr>
          <p:nvPr>
            <p:ph type="title"/>
          </p:nvPr>
        </p:nvSpPr>
        <p:spPr/>
        <p:txBody>
          <a:bodyPr/>
          <a:lstStyle/>
          <a:p>
            <a:endParaRPr lang="en-GB"/>
          </a:p>
        </p:txBody>
      </p:sp>
      <p:pic>
        <p:nvPicPr>
          <p:cNvPr id="8" name="Picture 3" descr="C:\Users\PAGCEO\Desktop\customerservice7.jpg">
            <a:extLst>
              <a:ext uri="{FF2B5EF4-FFF2-40B4-BE49-F238E27FC236}">
                <a16:creationId xmlns:a16="http://schemas.microsoft.com/office/drawing/2014/main" id="{C66C0835-DFB1-4A27-BFF1-CB75CEFD57FF}"/>
              </a:ext>
            </a:extLst>
          </p:cNvP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bwMode="auto">
          <a:xfrm>
            <a:off x="5004048" y="1916832"/>
            <a:ext cx="3758952" cy="374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Users\PAGCEO\Desktop\telephone2.jpg">
            <a:extLst>
              <a:ext uri="{FF2B5EF4-FFF2-40B4-BE49-F238E27FC236}">
                <a16:creationId xmlns:a16="http://schemas.microsoft.com/office/drawing/2014/main" id="{929ED611-F62A-4935-9389-AF104D4A4564}"/>
              </a:ext>
            </a:extLst>
          </p:cNvP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609601" y="2060849"/>
            <a:ext cx="3758952" cy="3600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406567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5E3B5-DE40-4B7F-A740-AEFE917488BE}"/>
              </a:ext>
            </a:extLst>
          </p:cNvPr>
          <p:cNvSpPr>
            <a:spLocks noGrp="1"/>
          </p:cNvSpPr>
          <p:nvPr>
            <p:ph type="title"/>
          </p:nvPr>
        </p:nvSpPr>
        <p:spPr/>
        <p:txBody>
          <a:bodyPr/>
          <a:lstStyle/>
          <a:p>
            <a:r>
              <a:rPr lang="en-US" dirty="0"/>
              <a:t>REFERENCES</a:t>
            </a:r>
            <a:endParaRPr lang="en-GB" dirty="0"/>
          </a:p>
        </p:txBody>
      </p:sp>
      <p:sp>
        <p:nvSpPr>
          <p:cNvPr id="3" name="Content Placeholder 2">
            <a:extLst>
              <a:ext uri="{FF2B5EF4-FFF2-40B4-BE49-F238E27FC236}">
                <a16:creationId xmlns:a16="http://schemas.microsoft.com/office/drawing/2014/main" id="{E91170DC-65F4-47F1-8CAE-CF2052EE5A7C}"/>
              </a:ext>
            </a:extLst>
          </p:cNvPr>
          <p:cNvSpPr>
            <a:spLocks noGrp="1"/>
          </p:cNvSpPr>
          <p:nvPr>
            <p:ph sz="quarter" idx="1"/>
          </p:nvPr>
        </p:nvSpPr>
        <p:spPr/>
        <p:txBody>
          <a:bodyPr/>
          <a:lstStyle/>
          <a:p>
            <a:r>
              <a:rPr lang="en-GB" dirty="0">
                <a:hlinkClick r:id="rId2"/>
              </a:rPr>
              <a:t>https://www.prsa.org/about/all-about-pr</a:t>
            </a:r>
            <a:endParaRPr lang="en-GB" dirty="0"/>
          </a:p>
          <a:p>
            <a:r>
              <a:rPr lang="en-GB" dirty="0">
                <a:hlinkClick r:id="rId3"/>
              </a:rPr>
              <a:t>https://www.paldesk.com/whats-the-difference-between-customer-service-customer-care-and-customer-support/</a:t>
            </a:r>
            <a:endParaRPr lang="en-GB" dirty="0"/>
          </a:p>
          <a:p>
            <a:r>
              <a:rPr lang="en-GB" dirty="0"/>
              <a:t>https://www.economicsdiscussion.net/marketing-management/what-is-public-relations/31834</a:t>
            </a:r>
          </a:p>
          <a:p>
            <a:r>
              <a:rPr lang="en-GB" dirty="0"/>
              <a:t>https://en.wikipedia.org/wiki/Public_relations</a:t>
            </a:r>
          </a:p>
        </p:txBody>
      </p:sp>
    </p:spTree>
    <p:extLst>
      <p:ext uri="{BB962C8B-B14F-4D97-AF65-F5344CB8AC3E}">
        <p14:creationId xmlns:p14="http://schemas.microsoft.com/office/powerpoint/2010/main" val="3665071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Critical Thinking</a:t>
            </a:r>
          </a:p>
        </p:txBody>
      </p:sp>
      <p:sp>
        <p:nvSpPr>
          <p:cNvPr id="3" name="Content Placeholder 2"/>
          <p:cNvSpPr>
            <a:spLocks noGrp="1"/>
          </p:cNvSpPr>
          <p:nvPr>
            <p:ph sz="quarter" idx="1"/>
          </p:nvPr>
        </p:nvSpPr>
        <p:spPr/>
        <p:txBody>
          <a:bodyPr>
            <a:normAutofit fontScale="85000" lnSpcReduction="20000"/>
          </a:bodyPr>
          <a:lstStyle/>
          <a:p>
            <a:r>
              <a:rPr lang="en-US" dirty="0"/>
              <a:t>Critical thinking is thinking that interrogates information to evaluate it and judge whether:</a:t>
            </a:r>
          </a:p>
          <a:p>
            <a:pPr lvl="1"/>
            <a:r>
              <a:rPr lang="en-US" dirty="0"/>
              <a:t>it is true or false</a:t>
            </a:r>
          </a:p>
          <a:p>
            <a:pPr lvl="1"/>
            <a:r>
              <a:rPr lang="en-US" dirty="0"/>
              <a:t>whether it should be believed or not;</a:t>
            </a:r>
          </a:p>
          <a:p>
            <a:pPr lvl="1"/>
            <a:r>
              <a:rPr lang="en-US" dirty="0"/>
              <a:t>and how one should act on it.  </a:t>
            </a:r>
          </a:p>
          <a:p>
            <a:r>
              <a:rPr lang="en-US" dirty="0"/>
              <a:t>It involves thinking about thinking in search of deeper understanding of things. </a:t>
            </a:r>
          </a:p>
          <a:p>
            <a:r>
              <a:rPr lang="en-US" dirty="0"/>
              <a:t>It empowers the learner to think for herself or himself and to have mental discipline to habitually evaluate knowledge and everyday claims in search of truth and rightness. </a:t>
            </a:r>
          </a:p>
          <a:p>
            <a:r>
              <a:rPr lang="en-US" dirty="0"/>
              <a:t>It involves the learner actively in search of understanding of the underlying ideas and principles thereby adding quality to education.</a:t>
            </a:r>
            <a:endParaRPr lang="en-GB" dirty="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04DD0668-D32A-4C4F-8E7C-3FB3433E66C4}"/>
              </a:ext>
            </a:extLst>
          </p:cNvPr>
          <p:cNvSpPr>
            <a:spLocks noGrp="1"/>
          </p:cNvSpPr>
          <p:nvPr>
            <p:ph type="body" sz="half" idx="2"/>
          </p:nvPr>
        </p:nvSpPr>
        <p:spPr/>
        <p:txBody>
          <a:bodyPr/>
          <a:lstStyle/>
          <a:p>
            <a:endParaRPr lang="en-GB"/>
          </a:p>
        </p:txBody>
      </p:sp>
      <p:sp>
        <p:nvSpPr>
          <p:cNvPr id="4" name="Title 3">
            <a:extLst>
              <a:ext uri="{FF2B5EF4-FFF2-40B4-BE49-F238E27FC236}">
                <a16:creationId xmlns:a16="http://schemas.microsoft.com/office/drawing/2014/main" id="{C7303848-C305-4394-AFAB-66E1F8117148}"/>
              </a:ext>
            </a:extLst>
          </p:cNvPr>
          <p:cNvSpPr>
            <a:spLocks noGrp="1"/>
          </p:cNvSpPr>
          <p:nvPr>
            <p:ph type="title"/>
          </p:nvPr>
        </p:nvSpPr>
        <p:spPr/>
        <p:txBody>
          <a:bodyPr/>
          <a:lstStyle/>
          <a:p>
            <a:r>
              <a:rPr lang="en-US" dirty="0"/>
              <a:t>REFLECTIVE WRITING</a:t>
            </a:r>
            <a:endParaRPr lang="en-GB" dirty="0"/>
          </a:p>
        </p:txBody>
      </p:sp>
      <p:sp>
        <p:nvSpPr>
          <p:cNvPr id="5" name="Picture Placeholder 4">
            <a:extLst>
              <a:ext uri="{FF2B5EF4-FFF2-40B4-BE49-F238E27FC236}">
                <a16:creationId xmlns:a16="http://schemas.microsoft.com/office/drawing/2014/main" id="{9A1D2E6B-7131-4C5F-A9E4-2922985C64B6}"/>
              </a:ext>
            </a:extLst>
          </p:cNvPr>
          <p:cNvSpPr>
            <a:spLocks noGrp="1"/>
          </p:cNvSpPr>
          <p:nvPr>
            <p:ph type="pic" idx="1"/>
          </p:nvPr>
        </p:nvSpPr>
        <p:spPr/>
      </p:sp>
    </p:spTree>
    <p:extLst>
      <p:ext uri="{BB962C8B-B14F-4D97-AF65-F5344CB8AC3E}">
        <p14:creationId xmlns:p14="http://schemas.microsoft.com/office/powerpoint/2010/main" val="3561289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lIns="92075" tIns="46038" rIns="92075" bIns="46038">
            <a:normAutofit fontScale="90000"/>
          </a:bodyPr>
          <a:lstStyle/>
          <a:p>
            <a:pPr eaLnBrk="1" fontAlgn="auto" hangingPunct="1">
              <a:spcAft>
                <a:spcPts val="0"/>
              </a:spcAft>
              <a:defRPr/>
            </a:pPr>
            <a:r>
              <a:rPr lang="en-US">
                <a:solidFill>
                  <a:schemeClr val="tx2">
                    <a:satMod val="200000"/>
                  </a:schemeClr>
                </a:solidFill>
                <a:latin typeface="Verdana" pitchFamily="34" charset="0"/>
              </a:rPr>
              <a:t>Introduction to Reflection and Reflective Writing</a:t>
            </a:r>
          </a:p>
        </p:txBody>
      </p:sp>
      <p:sp>
        <p:nvSpPr>
          <p:cNvPr id="8194" name="Rectangle 7"/>
          <p:cNvSpPr>
            <a:spLocks noGrp="1" noChangeArrowheads="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2955961E-9F83-484D-AF25-B4E5D790186A}" type="datetime1">
              <a:rPr lang="en-US" altLang="en-US" smtClean="0">
                <a:solidFill>
                  <a:schemeClr val="tx2"/>
                </a:solidFill>
              </a:rPr>
              <a:pPr eaLnBrk="1" hangingPunct="1"/>
              <a:t>11/23/2020</a:t>
            </a:fld>
            <a:endParaRPr lang="en-GB" altLang="en-US">
              <a:solidFill>
                <a:schemeClr val="tx2"/>
              </a:solidFill>
            </a:endParaRPr>
          </a:p>
        </p:txBody>
      </p:sp>
      <p:sp>
        <p:nvSpPr>
          <p:cNvPr id="2" name="Text Placeholder 1"/>
          <p:cNvSpPr>
            <a:spLocks noGrp="1"/>
          </p:cNvSpPr>
          <p:nvPr>
            <p:ph type="body" idx="2"/>
          </p:nvPr>
        </p:nvSpPr>
        <p:spPr/>
        <p:txBody>
          <a:bodyPr/>
          <a:lstStyle/>
          <a:p>
            <a:r>
              <a:rPr lang="en-US" dirty="0"/>
              <a:t>Outline</a:t>
            </a:r>
          </a:p>
        </p:txBody>
      </p:sp>
      <p:sp>
        <p:nvSpPr>
          <p:cNvPr id="11267" name="Rectangle 3"/>
          <p:cNvSpPr>
            <a:spLocks noGrp="1" noChangeArrowheads="1"/>
          </p:cNvSpPr>
          <p:nvPr>
            <p:ph sz="quarter" idx="1"/>
          </p:nvPr>
        </p:nvSpPr>
        <p:spPr/>
        <p:txBody>
          <a:bodyPr lIns="92075" tIns="46038" rIns="92075" bIns="46038">
            <a:normAutofit fontScale="92500" lnSpcReduction="20000"/>
          </a:bodyPr>
          <a:lstStyle/>
          <a:p>
            <a:pPr eaLnBrk="1" fontAlgn="auto" hangingPunct="1">
              <a:lnSpc>
                <a:spcPct val="75000"/>
              </a:lnSpc>
              <a:spcAft>
                <a:spcPts val="0"/>
              </a:spcAft>
              <a:buFontTx/>
              <a:buChar char="•"/>
              <a:defRPr/>
            </a:pPr>
            <a:r>
              <a:rPr lang="en-US" sz="2800" dirty="0">
                <a:latin typeface="Verdana" pitchFamily="34" charset="0"/>
              </a:rPr>
              <a:t>What is reflection?</a:t>
            </a:r>
          </a:p>
          <a:p>
            <a:pPr eaLnBrk="1" fontAlgn="auto" hangingPunct="1">
              <a:lnSpc>
                <a:spcPct val="75000"/>
              </a:lnSpc>
              <a:spcAft>
                <a:spcPts val="0"/>
              </a:spcAft>
              <a:buFontTx/>
              <a:buChar char="•"/>
              <a:defRPr/>
            </a:pPr>
            <a:endParaRPr lang="en-US" sz="2800" dirty="0">
              <a:latin typeface="Verdana" pitchFamily="34" charset="0"/>
            </a:endParaRPr>
          </a:p>
          <a:p>
            <a:pPr eaLnBrk="1" fontAlgn="auto" hangingPunct="1">
              <a:lnSpc>
                <a:spcPct val="75000"/>
              </a:lnSpc>
              <a:spcAft>
                <a:spcPts val="0"/>
              </a:spcAft>
              <a:buFontTx/>
              <a:buChar char="•"/>
              <a:defRPr/>
            </a:pPr>
            <a:r>
              <a:rPr lang="en-US" sz="2800" dirty="0">
                <a:latin typeface="Verdana" pitchFamily="34" charset="0"/>
              </a:rPr>
              <a:t>Sources of reflection</a:t>
            </a:r>
          </a:p>
          <a:p>
            <a:pPr eaLnBrk="1" fontAlgn="auto" hangingPunct="1">
              <a:lnSpc>
                <a:spcPct val="75000"/>
              </a:lnSpc>
              <a:spcAft>
                <a:spcPts val="0"/>
              </a:spcAft>
              <a:buFontTx/>
              <a:buChar char="•"/>
              <a:defRPr/>
            </a:pPr>
            <a:endParaRPr lang="en-US" sz="2800" dirty="0">
              <a:latin typeface="Verdana" pitchFamily="34" charset="0"/>
            </a:endParaRPr>
          </a:p>
          <a:p>
            <a:pPr eaLnBrk="1" fontAlgn="auto" hangingPunct="1">
              <a:lnSpc>
                <a:spcPct val="75000"/>
              </a:lnSpc>
              <a:spcAft>
                <a:spcPts val="0"/>
              </a:spcAft>
              <a:buFontTx/>
              <a:buChar char="•"/>
              <a:defRPr/>
            </a:pPr>
            <a:r>
              <a:rPr lang="en-US" sz="2800" dirty="0">
                <a:latin typeface="Verdana" pitchFamily="34" charset="0"/>
              </a:rPr>
              <a:t>Skills / attitudes for reflection</a:t>
            </a:r>
          </a:p>
          <a:p>
            <a:pPr eaLnBrk="1" fontAlgn="auto" hangingPunct="1">
              <a:lnSpc>
                <a:spcPct val="75000"/>
              </a:lnSpc>
              <a:spcAft>
                <a:spcPts val="0"/>
              </a:spcAft>
              <a:buFontTx/>
              <a:buChar char="•"/>
              <a:defRPr/>
            </a:pPr>
            <a:endParaRPr lang="en-US" sz="2800" dirty="0">
              <a:latin typeface="Verdana" pitchFamily="34" charset="0"/>
            </a:endParaRPr>
          </a:p>
          <a:p>
            <a:pPr eaLnBrk="1" fontAlgn="auto" hangingPunct="1">
              <a:lnSpc>
                <a:spcPct val="75000"/>
              </a:lnSpc>
              <a:spcAft>
                <a:spcPts val="0"/>
              </a:spcAft>
              <a:buFontTx/>
              <a:buChar char="•"/>
              <a:defRPr/>
            </a:pPr>
            <a:r>
              <a:rPr lang="en-US" sz="2800" dirty="0">
                <a:latin typeface="Verdana" pitchFamily="34" charset="0"/>
              </a:rPr>
              <a:t>Starting reflective writing</a:t>
            </a:r>
          </a:p>
          <a:p>
            <a:pPr eaLnBrk="1" fontAlgn="auto" hangingPunct="1">
              <a:lnSpc>
                <a:spcPct val="75000"/>
              </a:lnSpc>
              <a:spcAft>
                <a:spcPts val="0"/>
              </a:spcAft>
              <a:buFontTx/>
              <a:buChar char="•"/>
              <a:defRPr/>
            </a:pPr>
            <a:endParaRPr lang="en-US" sz="2800" dirty="0">
              <a:latin typeface="Verdana" pitchFamily="34" charset="0"/>
            </a:endParaRPr>
          </a:p>
          <a:p>
            <a:pPr eaLnBrk="1" fontAlgn="auto" hangingPunct="1">
              <a:lnSpc>
                <a:spcPct val="75000"/>
              </a:lnSpc>
              <a:spcAft>
                <a:spcPts val="0"/>
              </a:spcAft>
              <a:buFontTx/>
              <a:buChar char="•"/>
              <a:defRPr/>
            </a:pPr>
            <a:r>
              <a:rPr lang="en-US" sz="2800" dirty="0">
                <a:latin typeface="Verdana" pitchFamily="34" charset="0"/>
              </a:rPr>
              <a:t>Frameworks for reflection</a:t>
            </a:r>
          </a:p>
          <a:p>
            <a:pPr eaLnBrk="1" fontAlgn="auto" hangingPunct="1">
              <a:lnSpc>
                <a:spcPct val="75000"/>
              </a:lnSpc>
              <a:spcAft>
                <a:spcPts val="0"/>
              </a:spcAft>
              <a:buFont typeface="Wingdings"/>
              <a:buNone/>
              <a:defRPr/>
            </a:pPr>
            <a:endParaRPr lang="en-US" sz="2800" dirty="0">
              <a:latin typeface="Verdana" pitchFamily="34" charset="0"/>
            </a:endParaRPr>
          </a:p>
          <a:p>
            <a:pPr eaLnBrk="1" fontAlgn="auto" hangingPunct="1">
              <a:lnSpc>
                <a:spcPct val="75000"/>
              </a:lnSpc>
              <a:spcAft>
                <a:spcPts val="0"/>
              </a:spcAft>
              <a:buFont typeface="Wingdings"/>
              <a:buNone/>
              <a:defRPr/>
            </a:pPr>
            <a:r>
              <a:rPr lang="en-US" sz="2800" dirty="0">
                <a:latin typeface="Verdana" pitchFamily="34" charset="0"/>
              </a:rPr>
              <a:t>	(Gibb’s reflective cycle and the </a:t>
            </a:r>
          </a:p>
          <a:p>
            <a:pPr eaLnBrk="1" fontAlgn="auto" hangingPunct="1">
              <a:lnSpc>
                <a:spcPct val="75000"/>
              </a:lnSpc>
              <a:spcAft>
                <a:spcPts val="0"/>
              </a:spcAft>
              <a:buFont typeface="Wingdings"/>
              <a:buNone/>
              <a:defRPr/>
            </a:pPr>
            <a:r>
              <a:rPr lang="en-US" sz="2800" dirty="0">
                <a:latin typeface="Verdana" pitchFamily="34" charset="0"/>
              </a:rPr>
              <a:t>			</a:t>
            </a:r>
          </a:p>
          <a:p>
            <a:pPr eaLnBrk="1" fontAlgn="auto" hangingPunct="1">
              <a:lnSpc>
                <a:spcPct val="75000"/>
              </a:lnSpc>
              <a:spcAft>
                <a:spcPts val="0"/>
              </a:spcAft>
              <a:buFont typeface="Wingdings"/>
              <a:buNone/>
              <a:defRPr/>
            </a:pPr>
            <a:r>
              <a:rPr lang="en-US" sz="2800" dirty="0">
                <a:latin typeface="Verdana" pitchFamily="34" charset="0"/>
              </a:rPr>
              <a:t>‘What?’ model of reflection)</a:t>
            </a:r>
          </a:p>
          <a:p>
            <a:pPr eaLnBrk="1" fontAlgn="auto" hangingPunct="1">
              <a:lnSpc>
                <a:spcPct val="75000"/>
              </a:lnSpc>
              <a:spcAft>
                <a:spcPts val="0"/>
              </a:spcAft>
              <a:buFont typeface="Wingdings"/>
              <a:buNone/>
              <a:defRPr/>
            </a:pPr>
            <a:endParaRPr lang="en-US" sz="2800" dirty="0">
              <a:latin typeface="Verdana" pitchFamily="34" charset="0"/>
            </a:endParaRPr>
          </a:p>
        </p:txBody>
      </p:sp>
    </p:spTree>
    <p:extLst>
      <p:ext uri="{BB962C8B-B14F-4D97-AF65-F5344CB8AC3E}">
        <p14:creationId xmlns:p14="http://schemas.microsoft.com/office/powerpoint/2010/main" val="395687740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lIns="92075" tIns="46038" rIns="92075" bIns="46038"/>
          <a:lstStyle/>
          <a:p>
            <a:pPr eaLnBrk="1" fontAlgn="auto" hangingPunct="1">
              <a:spcAft>
                <a:spcPts val="0"/>
              </a:spcAft>
              <a:defRPr/>
            </a:pPr>
            <a:r>
              <a:rPr lang="en-US" dirty="0">
                <a:solidFill>
                  <a:schemeClr val="tx2">
                    <a:satMod val="200000"/>
                  </a:schemeClr>
                </a:solidFill>
                <a:latin typeface="Verdana" pitchFamily="34" charset="0"/>
              </a:rPr>
              <a:t>What is Reflection?</a:t>
            </a:r>
          </a:p>
        </p:txBody>
      </p:sp>
      <p:sp>
        <p:nvSpPr>
          <p:cNvPr id="9218" name="Rectangle 7"/>
          <p:cNvSpPr>
            <a:spLocks noGrp="1" noChangeArrowheads="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27A48B64-C7D4-47EA-9AC1-07E9894842DB}" type="datetime1">
              <a:rPr lang="en-US" altLang="en-US" smtClean="0">
                <a:solidFill>
                  <a:schemeClr val="tx2"/>
                </a:solidFill>
              </a:rPr>
              <a:pPr eaLnBrk="1" hangingPunct="1"/>
              <a:t>11/23/2020</a:t>
            </a:fld>
            <a:endParaRPr lang="en-GB" altLang="en-US">
              <a:solidFill>
                <a:schemeClr val="tx2"/>
              </a:solidFill>
            </a:endParaRPr>
          </a:p>
        </p:txBody>
      </p:sp>
      <p:sp>
        <p:nvSpPr>
          <p:cNvPr id="9220" name="Rectangle 3"/>
          <p:cNvSpPr>
            <a:spLocks noGrp="1" noChangeArrowheads="1"/>
          </p:cNvSpPr>
          <p:nvPr>
            <p:ph sz="quarter" idx="1"/>
          </p:nvPr>
        </p:nvSpPr>
        <p:spPr/>
        <p:txBody>
          <a:bodyPr lIns="92075" tIns="46038" rIns="92075" bIns="46038"/>
          <a:lstStyle/>
          <a:p>
            <a:pPr eaLnBrk="1" hangingPunct="1">
              <a:spcBef>
                <a:spcPct val="0"/>
              </a:spcBef>
              <a:buFontTx/>
              <a:buChar char="•"/>
            </a:pPr>
            <a:r>
              <a:rPr lang="en-US" altLang="en-US" sz="2800">
                <a:latin typeface="Verdana" panose="020B0604030504040204" pitchFamily="34" charset="0"/>
              </a:rPr>
              <a:t>Thinking about…..</a:t>
            </a:r>
          </a:p>
          <a:p>
            <a:pPr eaLnBrk="1" hangingPunct="1">
              <a:spcBef>
                <a:spcPct val="0"/>
              </a:spcBef>
              <a:buFontTx/>
              <a:buChar char="•"/>
            </a:pPr>
            <a:r>
              <a:rPr lang="en-US" altLang="en-US" sz="2800">
                <a:latin typeface="Verdana" panose="020B0604030504040204" pitchFamily="34" charset="0"/>
              </a:rPr>
              <a:t>Pondering on…..</a:t>
            </a:r>
          </a:p>
          <a:p>
            <a:pPr eaLnBrk="1" hangingPunct="1">
              <a:spcBef>
                <a:spcPct val="0"/>
              </a:spcBef>
              <a:buFontTx/>
              <a:buChar char="•"/>
            </a:pPr>
            <a:r>
              <a:rPr lang="en-US" altLang="en-US" sz="2800">
                <a:latin typeface="Verdana" panose="020B0604030504040204" pitchFamily="34" charset="0"/>
              </a:rPr>
              <a:t>Asking yourself questions about…..</a:t>
            </a:r>
          </a:p>
          <a:p>
            <a:pPr eaLnBrk="1" hangingPunct="1">
              <a:spcBef>
                <a:spcPct val="0"/>
              </a:spcBef>
              <a:buFontTx/>
              <a:buChar char="•"/>
            </a:pPr>
            <a:r>
              <a:rPr lang="en-US" altLang="en-US" sz="2800">
                <a:latin typeface="Verdana" panose="020B0604030504040204" pitchFamily="34" charset="0"/>
              </a:rPr>
              <a:t>Discussing with yourself…</a:t>
            </a:r>
          </a:p>
          <a:p>
            <a:pPr eaLnBrk="1" hangingPunct="1">
              <a:spcBef>
                <a:spcPct val="0"/>
              </a:spcBef>
              <a:buFontTx/>
              <a:buChar char="•"/>
            </a:pPr>
            <a:r>
              <a:rPr lang="en-US" altLang="en-US" sz="2800">
                <a:latin typeface="Verdana" panose="020B0604030504040204" pitchFamily="34" charset="0"/>
              </a:rPr>
              <a:t>Trying to work something out…..</a:t>
            </a:r>
          </a:p>
          <a:p>
            <a:pPr eaLnBrk="1" hangingPunct="1">
              <a:spcBef>
                <a:spcPct val="0"/>
              </a:spcBef>
              <a:buFontTx/>
              <a:buChar char="•"/>
            </a:pPr>
            <a:r>
              <a:rPr lang="en-US" altLang="en-US" sz="2800">
                <a:latin typeface="Verdana" panose="020B0604030504040204" pitchFamily="34" charset="0"/>
              </a:rPr>
              <a:t>Making sense of things…</a:t>
            </a:r>
          </a:p>
          <a:p>
            <a:pPr eaLnBrk="1" hangingPunct="1">
              <a:spcBef>
                <a:spcPct val="0"/>
              </a:spcBef>
              <a:buFontTx/>
              <a:buChar char="•"/>
            </a:pPr>
            <a:r>
              <a:rPr lang="en-US" altLang="en-US" sz="2800">
                <a:latin typeface="Verdana" panose="020B0604030504040204" pitchFamily="34" charset="0"/>
              </a:rPr>
              <a:t>Learning from experience...</a:t>
            </a:r>
          </a:p>
          <a:p>
            <a:pPr eaLnBrk="1" hangingPunct="1">
              <a:spcBef>
                <a:spcPct val="0"/>
              </a:spcBef>
              <a:buFontTx/>
              <a:buChar char="•"/>
            </a:pPr>
            <a:r>
              <a:rPr lang="en-US" altLang="en-US" sz="2800">
                <a:latin typeface="Verdana" panose="020B0604030504040204" pitchFamily="34" charset="0"/>
              </a:rPr>
              <a:t>Helping you plan for the future…..</a:t>
            </a:r>
            <a:r>
              <a:rPr lang="en-US" altLang="en-US" sz="2800"/>
              <a:t> </a:t>
            </a:r>
          </a:p>
        </p:txBody>
      </p:sp>
      <p:sp>
        <p:nvSpPr>
          <p:cNvPr id="9221" name="Text Box 5"/>
          <p:cNvSpPr txBox="1">
            <a:spLocks noChangeArrowheads="1"/>
          </p:cNvSpPr>
          <p:nvPr/>
        </p:nvSpPr>
        <p:spPr bwMode="auto">
          <a:xfrm>
            <a:off x="8305800" y="54768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GB" altLang="en-US" sz="2400"/>
          </a:p>
        </p:txBody>
      </p:sp>
    </p:spTree>
    <p:extLst>
      <p:ext uri="{BB962C8B-B14F-4D97-AF65-F5344CB8AC3E}">
        <p14:creationId xmlns:p14="http://schemas.microsoft.com/office/powerpoint/2010/main" val="428860759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lIns="92075" tIns="46038" rIns="92075" bIns="46038"/>
          <a:lstStyle/>
          <a:p>
            <a:pPr eaLnBrk="1" fontAlgn="auto" hangingPunct="1">
              <a:spcAft>
                <a:spcPts val="0"/>
              </a:spcAft>
              <a:defRPr/>
            </a:pPr>
            <a:r>
              <a:rPr lang="en-US">
                <a:solidFill>
                  <a:schemeClr val="tx2">
                    <a:satMod val="200000"/>
                  </a:schemeClr>
                </a:solidFill>
                <a:latin typeface="Verdana" pitchFamily="34" charset="0"/>
              </a:rPr>
              <a:t>Sources of reflection.</a:t>
            </a:r>
          </a:p>
        </p:txBody>
      </p:sp>
      <p:sp>
        <p:nvSpPr>
          <p:cNvPr id="10243" name="Rectangle 3"/>
          <p:cNvSpPr>
            <a:spLocks noGrp="1" noChangeArrowheads="1"/>
          </p:cNvSpPr>
          <p:nvPr>
            <p:ph idx="1"/>
          </p:nvPr>
        </p:nvSpPr>
        <p:spPr/>
        <p:txBody>
          <a:bodyPr lIns="92075" tIns="46038" rIns="92075" bIns="46038"/>
          <a:lstStyle/>
          <a:p>
            <a:pPr eaLnBrk="1" hangingPunct="1">
              <a:lnSpc>
                <a:spcPct val="90000"/>
              </a:lnSpc>
            </a:pPr>
            <a:r>
              <a:rPr lang="en-US" altLang="en-US">
                <a:latin typeface="Verdana" panose="020B0604030504040204" pitchFamily="34" charset="0"/>
              </a:rPr>
              <a:t>Everyday events</a:t>
            </a:r>
          </a:p>
          <a:p>
            <a:pPr eaLnBrk="1" hangingPunct="1">
              <a:lnSpc>
                <a:spcPct val="90000"/>
              </a:lnSpc>
            </a:pPr>
            <a:r>
              <a:rPr lang="en-US" altLang="en-US">
                <a:latin typeface="Verdana" panose="020B0604030504040204" pitchFamily="34" charset="0"/>
              </a:rPr>
              <a:t>Positive experiences</a:t>
            </a:r>
          </a:p>
          <a:p>
            <a:pPr eaLnBrk="1" hangingPunct="1">
              <a:lnSpc>
                <a:spcPct val="90000"/>
              </a:lnSpc>
            </a:pPr>
            <a:r>
              <a:rPr lang="en-US" altLang="en-US">
                <a:latin typeface="Verdana" panose="020B0604030504040204" pitchFamily="34" charset="0"/>
              </a:rPr>
              <a:t>Negative experiences</a:t>
            </a:r>
          </a:p>
          <a:p>
            <a:pPr eaLnBrk="1" hangingPunct="1">
              <a:lnSpc>
                <a:spcPct val="90000"/>
              </a:lnSpc>
            </a:pPr>
            <a:r>
              <a:rPr lang="en-US" altLang="en-US">
                <a:latin typeface="Verdana" panose="020B0604030504040204" pitchFamily="34" charset="0"/>
              </a:rPr>
              <a:t>Eventful incidents</a:t>
            </a:r>
          </a:p>
          <a:p>
            <a:pPr eaLnBrk="1" hangingPunct="1">
              <a:lnSpc>
                <a:spcPct val="90000"/>
              </a:lnSpc>
            </a:pPr>
            <a:r>
              <a:rPr lang="en-US" altLang="en-US">
                <a:latin typeface="Verdana" panose="020B0604030504040204" pitchFamily="34" charset="0"/>
              </a:rPr>
              <a:t>Unusual incidents</a:t>
            </a:r>
          </a:p>
          <a:p>
            <a:pPr eaLnBrk="1" hangingPunct="1">
              <a:lnSpc>
                <a:spcPct val="90000"/>
              </a:lnSpc>
            </a:pPr>
            <a:r>
              <a:rPr lang="en-US" altLang="en-US">
                <a:latin typeface="Verdana" panose="020B0604030504040204" pitchFamily="34" charset="0"/>
              </a:rPr>
              <a:t>Routine activities</a:t>
            </a:r>
          </a:p>
          <a:p>
            <a:pPr eaLnBrk="1" hangingPunct="1">
              <a:lnSpc>
                <a:spcPct val="90000"/>
              </a:lnSpc>
            </a:pPr>
            <a:r>
              <a:rPr lang="en-US" altLang="en-US">
                <a:latin typeface="Verdana" panose="020B0604030504040204" pitchFamily="34" charset="0"/>
              </a:rPr>
              <a:t>Important events</a:t>
            </a:r>
          </a:p>
          <a:p>
            <a:pPr eaLnBrk="1" hangingPunct="1">
              <a:lnSpc>
                <a:spcPct val="90000"/>
              </a:lnSpc>
            </a:pPr>
            <a:r>
              <a:rPr lang="en-US" altLang="en-US">
                <a:latin typeface="Verdana" panose="020B0604030504040204" pitchFamily="34" charset="0"/>
              </a:rPr>
              <a:t>Meaningful events</a:t>
            </a:r>
          </a:p>
        </p:txBody>
      </p:sp>
      <p:sp>
        <p:nvSpPr>
          <p:cNvPr id="1024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GB" altLang="en-US" dirty="0">
              <a:solidFill>
                <a:schemeClr val="tx2"/>
              </a:solidFill>
            </a:endParaRPr>
          </a:p>
        </p:txBody>
      </p:sp>
      <p:sp>
        <p:nvSpPr>
          <p:cNvPr id="10245" name="Text Box 5"/>
          <p:cNvSpPr txBox="1">
            <a:spLocks noChangeArrowheads="1"/>
          </p:cNvSpPr>
          <p:nvPr/>
        </p:nvSpPr>
        <p:spPr bwMode="auto">
          <a:xfrm>
            <a:off x="8305800" y="54768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GB" altLang="en-US" sz="2400"/>
          </a:p>
        </p:txBody>
      </p:sp>
    </p:spTree>
    <p:extLst>
      <p:ext uri="{BB962C8B-B14F-4D97-AF65-F5344CB8AC3E}">
        <p14:creationId xmlns:p14="http://schemas.microsoft.com/office/powerpoint/2010/main" val="41885589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p:txBody>
          <a:bodyPr>
            <a:normAutofit fontScale="90000"/>
          </a:bodyPr>
          <a:lstStyle/>
          <a:p>
            <a:pPr eaLnBrk="1" fontAlgn="auto" hangingPunct="1">
              <a:spcAft>
                <a:spcPts val="0"/>
              </a:spcAft>
              <a:defRPr/>
            </a:pPr>
            <a:r>
              <a:rPr lang="en-US">
                <a:solidFill>
                  <a:schemeClr val="tx2">
                    <a:satMod val="200000"/>
                  </a:schemeClr>
                </a:solidFill>
                <a:latin typeface="Verdana" pitchFamily="34" charset="0"/>
              </a:rPr>
              <a:t>What might you reflect upon in day to day life?</a:t>
            </a:r>
            <a:endParaRPr lang="en-GB">
              <a:solidFill>
                <a:schemeClr val="tx2">
                  <a:satMod val="200000"/>
                </a:schemeClr>
              </a:solidFill>
              <a:latin typeface="Verdana" pitchFamily="34" charset="0"/>
            </a:endParaRPr>
          </a:p>
        </p:txBody>
      </p:sp>
      <p:sp>
        <p:nvSpPr>
          <p:cNvPr id="11267" name="Rectangle 3"/>
          <p:cNvSpPr>
            <a:spLocks noGrp="1" noChangeArrowheads="1"/>
          </p:cNvSpPr>
          <p:nvPr>
            <p:ph idx="1"/>
          </p:nvPr>
        </p:nvSpPr>
        <p:spPr/>
        <p:txBody>
          <a:bodyPr/>
          <a:lstStyle/>
          <a:p>
            <a:pPr eaLnBrk="1" hangingPunct="1">
              <a:lnSpc>
                <a:spcPct val="90000"/>
              </a:lnSpc>
            </a:pPr>
            <a:r>
              <a:rPr lang="en-US" altLang="en-US">
                <a:latin typeface="Verdana" panose="020B0604030504040204" pitchFamily="34" charset="0"/>
              </a:rPr>
              <a:t>‘’I’m always late for work’’</a:t>
            </a:r>
          </a:p>
          <a:p>
            <a:pPr eaLnBrk="1" hangingPunct="1">
              <a:lnSpc>
                <a:spcPct val="90000"/>
              </a:lnSpc>
            </a:pPr>
            <a:r>
              <a:rPr lang="en-US" altLang="en-US">
                <a:latin typeface="Verdana" panose="020B0604030504040204" pitchFamily="34" charset="0"/>
              </a:rPr>
              <a:t>‘’That was a great holiday’’</a:t>
            </a:r>
          </a:p>
          <a:p>
            <a:pPr eaLnBrk="1" hangingPunct="1">
              <a:lnSpc>
                <a:spcPct val="90000"/>
              </a:lnSpc>
            </a:pPr>
            <a:r>
              <a:rPr lang="en-US" altLang="en-US">
                <a:latin typeface="Verdana" panose="020B0604030504040204" pitchFamily="34" charset="0"/>
              </a:rPr>
              <a:t>‘’My car has turned out to be an old banger’’ </a:t>
            </a:r>
          </a:p>
          <a:p>
            <a:pPr eaLnBrk="1" hangingPunct="1">
              <a:lnSpc>
                <a:spcPct val="90000"/>
              </a:lnSpc>
            </a:pPr>
            <a:r>
              <a:rPr lang="en-US" altLang="en-US">
                <a:latin typeface="Verdana" panose="020B0604030504040204" pitchFamily="34" charset="0"/>
              </a:rPr>
              <a:t>‘’I’ve had a very productive weekend’’</a:t>
            </a:r>
          </a:p>
          <a:p>
            <a:pPr eaLnBrk="1" hangingPunct="1">
              <a:lnSpc>
                <a:spcPct val="90000"/>
              </a:lnSpc>
            </a:pPr>
            <a:r>
              <a:rPr lang="en-US" altLang="en-US">
                <a:latin typeface="Verdana" panose="020B0604030504040204" pitchFamily="34" charset="0"/>
              </a:rPr>
              <a:t>‘’I keep running out of money before the end of  the month’’</a:t>
            </a:r>
          </a:p>
          <a:p>
            <a:pPr eaLnBrk="1" hangingPunct="1">
              <a:lnSpc>
                <a:spcPct val="90000"/>
              </a:lnSpc>
            </a:pPr>
            <a:endParaRPr lang="en-GB" altLang="en-US">
              <a:latin typeface="Verdana" panose="020B0604030504040204" pitchFamily="34" charset="0"/>
            </a:endParaRPr>
          </a:p>
        </p:txBody>
      </p:sp>
      <p:sp>
        <p:nvSpPr>
          <p:cNvPr id="1126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GB" altLang="en-US" dirty="0">
              <a:solidFill>
                <a:schemeClr val="tx2"/>
              </a:solidFill>
            </a:endParaRPr>
          </a:p>
        </p:txBody>
      </p:sp>
    </p:spTree>
    <p:extLst>
      <p:ext uri="{BB962C8B-B14F-4D97-AF65-F5344CB8AC3E}">
        <p14:creationId xmlns:p14="http://schemas.microsoft.com/office/powerpoint/2010/main" val="1827287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19100"/>
            <a:ext cx="7772400" cy="795338"/>
          </a:xfrm>
        </p:spPr>
        <p:txBody>
          <a:bodyPr/>
          <a:lstStyle/>
          <a:p>
            <a:pPr eaLnBrk="1" fontAlgn="auto" hangingPunct="1">
              <a:spcAft>
                <a:spcPts val="0"/>
              </a:spcAft>
              <a:defRPr/>
            </a:pPr>
            <a:r>
              <a:rPr lang="en-GB" dirty="0">
                <a:solidFill>
                  <a:schemeClr val="tx2">
                    <a:satMod val="200000"/>
                  </a:schemeClr>
                </a:solidFill>
              </a:rPr>
              <a:t>So why is it important in EBP</a:t>
            </a:r>
          </a:p>
        </p:txBody>
      </p:sp>
      <p:sp>
        <p:nvSpPr>
          <p:cNvPr id="3" name="Content Placeholder 2"/>
          <p:cNvSpPr>
            <a:spLocks noGrp="1"/>
          </p:cNvSpPr>
          <p:nvPr>
            <p:ph idx="1"/>
          </p:nvPr>
        </p:nvSpPr>
        <p:spPr>
          <a:xfrm>
            <a:off x="1219200" y="2071688"/>
            <a:ext cx="7772400" cy="4087812"/>
          </a:xfrm>
        </p:spPr>
        <p:txBody>
          <a:bodyPr>
            <a:normAutofit fontScale="92500"/>
          </a:bodyPr>
          <a:lstStyle/>
          <a:p>
            <a:pPr marL="411480" eaLnBrk="1" fontAlgn="auto" hangingPunct="1">
              <a:spcAft>
                <a:spcPts val="0"/>
              </a:spcAft>
              <a:buFontTx/>
              <a:buNone/>
              <a:defRPr/>
            </a:pPr>
            <a:r>
              <a:rPr lang="en-GB" sz="2800" dirty="0">
                <a:latin typeface="Verdana" pitchFamily="34" charset="0"/>
              </a:rPr>
              <a:t>Reflection is seen as helping to</a:t>
            </a:r>
          </a:p>
          <a:p>
            <a:pPr marL="411480" eaLnBrk="1" fontAlgn="auto" hangingPunct="1">
              <a:spcAft>
                <a:spcPts val="0"/>
              </a:spcAft>
              <a:buFont typeface="Wingdings"/>
              <a:buChar char=""/>
              <a:defRPr/>
            </a:pPr>
            <a:r>
              <a:rPr lang="en-GB" sz="2800" dirty="0">
                <a:latin typeface="Verdana" pitchFamily="34" charset="0"/>
              </a:rPr>
              <a:t>bridge the theory practice gap</a:t>
            </a:r>
          </a:p>
          <a:p>
            <a:pPr marL="411480" eaLnBrk="1" fontAlgn="auto" hangingPunct="1">
              <a:spcAft>
                <a:spcPts val="0"/>
              </a:spcAft>
              <a:buFont typeface="Wingdings"/>
              <a:buChar char=""/>
              <a:defRPr/>
            </a:pPr>
            <a:r>
              <a:rPr lang="en-GB" sz="2800" dirty="0">
                <a:latin typeface="Verdana" pitchFamily="34" charset="0"/>
              </a:rPr>
              <a:t>reduce practices based on custom and practice</a:t>
            </a:r>
          </a:p>
          <a:p>
            <a:pPr marL="411480" eaLnBrk="1" fontAlgn="auto" hangingPunct="1">
              <a:spcAft>
                <a:spcPts val="0"/>
              </a:spcAft>
              <a:buFont typeface="Wingdings"/>
              <a:buChar char=""/>
              <a:defRPr/>
            </a:pPr>
            <a:r>
              <a:rPr lang="en-GB" sz="2800" dirty="0">
                <a:latin typeface="Verdana" pitchFamily="34" charset="0"/>
              </a:rPr>
              <a:t>develop and understand your practice, decisions made, lessons learnt and implication of these for future practice</a:t>
            </a:r>
          </a:p>
          <a:p>
            <a:pPr marL="411480" eaLnBrk="1" fontAlgn="auto" hangingPunct="1">
              <a:spcAft>
                <a:spcPts val="0"/>
              </a:spcAft>
              <a:buFont typeface="Wingdings"/>
              <a:buChar char=""/>
              <a:defRPr/>
            </a:pPr>
            <a:r>
              <a:rPr lang="en-GB" sz="2800" dirty="0">
                <a:latin typeface="Verdana" pitchFamily="34" charset="0"/>
              </a:rPr>
              <a:t>ensure that care remains patient centred and based in the patient experienc</a:t>
            </a:r>
            <a:r>
              <a:rPr lang="en-GB" sz="2800" dirty="0"/>
              <a:t>e</a:t>
            </a:r>
          </a:p>
        </p:txBody>
      </p:sp>
    </p:spTree>
    <p:extLst>
      <p:ext uri="{BB962C8B-B14F-4D97-AF65-F5344CB8AC3E}">
        <p14:creationId xmlns:p14="http://schemas.microsoft.com/office/powerpoint/2010/main" val="3517325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fontAlgn="auto" hangingPunct="1">
              <a:spcAft>
                <a:spcPts val="0"/>
              </a:spcAft>
              <a:defRPr/>
            </a:pPr>
            <a:r>
              <a:rPr lang="en-GB">
                <a:solidFill>
                  <a:schemeClr val="tx2">
                    <a:satMod val="200000"/>
                  </a:schemeClr>
                </a:solidFill>
                <a:latin typeface="Verdana" pitchFamily="34" charset="0"/>
              </a:rPr>
              <a:t>Skills / attitudes for reflection</a:t>
            </a:r>
          </a:p>
        </p:txBody>
      </p:sp>
      <p:sp>
        <p:nvSpPr>
          <p:cNvPr id="13315" name="Rectangle 3"/>
          <p:cNvSpPr>
            <a:spLocks noGrp="1" noChangeArrowheads="1"/>
          </p:cNvSpPr>
          <p:nvPr>
            <p:ph idx="1"/>
          </p:nvPr>
        </p:nvSpPr>
        <p:spPr/>
        <p:txBody>
          <a:bodyPr/>
          <a:lstStyle/>
          <a:p>
            <a:pPr eaLnBrk="1" hangingPunct="1">
              <a:lnSpc>
                <a:spcPct val="90000"/>
              </a:lnSpc>
            </a:pPr>
            <a:r>
              <a:rPr lang="en-GB" altLang="en-US" sz="2800">
                <a:latin typeface="Verdana" panose="020B0604030504040204" pitchFamily="34" charset="0"/>
              </a:rPr>
              <a:t>Willing to learn from experience and change things</a:t>
            </a:r>
          </a:p>
          <a:p>
            <a:pPr eaLnBrk="1" hangingPunct="1">
              <a:lnSpc>
                <a:spcPct val="90000"/>
              </a:lnSpc>
            </a:pPr>
            <a:r>
              <a:rPr lang="en-GB" altLang="en-US" sz="2800">
                <a:latin typeface="Verdana" panose="020B0604030504040204" pitchFamily="34" charset="0"/>
              </a:rPr>
              <a:t>Able to make time for reflection</a:t>
            </a:r>
          </a:p>
          <a:p>
            <a:pPr eaLnBrk="1" hangingPunct="1">
              <a:lnSpc>
                <a:spcPct val="90000"/>
              </a:lnSpc>
            </a:pPr>
            <a:r>
              <a:rPr lang="en-GB" altLang="en-US" sz="2800">
                <a:latin typeface="Verdana" panose="020B0604030504040204" pitchFamily="34" charset="0"/>
              </a:rPr>
              <a:t>Being open and honest </a:t>
            </a:r>
          </a:p>
          <a:p>
            <a:pPr eaLnBrk="1" hangingPunct="1">
              <a:lnSpc>
                <a:spcPct val="90000"/>
              </a:lnSpc>
            </a:pPr>
            <a:r>
              <a:rPr lang="en-GB" altLang="en-US" sz="2800">
                <a:latin typeface="Verdana" panose="020B0604030504040204" pitchFamily="34" charset="0"/>
              </a:rPr>
              <a:t>Willing to share and discuss your experiences</a:t>
            </a:r>
          </a:p>
          <a:p>
            <a:pPr eaLnBrk="1" hangingPunct="1">
              <a:lnSpc>
                <a:spcPct val="90000"/>
              </a:lnSpc>
            </a:pPr>
            <a:r>
              <a:rPr lang="en-GB" altLang="en-US" sz="2800">
                <a:latin typeface="Verdana" panose="020B0604030504040204" pitchFamily="34" charset="0"/>
              </a:rPr>
              <a:t>Being motivated to replay / describe / analyse experiences</a:t>
            </a:r>
          </a:p>
          <a:p>
            <a:pPr eaLnBrk="1" hangingPunct="1">
              <a:lnSpc>
                <a:spcPct val="90000"/>
              </a:lnSpc>
            </a:pPr>
            <a:r>
              <a:rPr lang="en-GB" altLang="en-US" sz="2800">
                <a:latin typeface="Verdana" panose="020B0604030504040204" pitchFamily="34" charset="0"/>
              </a:rPr>
              <a:t>Able to make an action plan</a:t>
            </a:r>
            <a:r>
              <a:rPr lang="en-GB" altLang="en-US" sz="2800"/>
              <a:t> </a:t>
            </a:r>
          </a:p>
        </p:txBody>
      </p:sp>
      <p:sp>
        <p:nvSpPr>
          <p:cNvPr id="1331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GB" altLang="en-US" dirty="0">
              <a:solidFill>
                <a:schemeClr val="tx2"/>
              </a:solidFill>
            </a:endParaRPr>
          </a:p>
        </p:txBody>
      </p:sp>
    </p:spTree>
    <p:extLst>
      <p:ext uri="{BB962C8B-B14F-4D97-AF65-F5344CB8AC3E}">
        <p14:creationId xmlns:p14="http://schemas.microsoft.com/office/powerpoint/2010/main" val="80911568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0924B-B4E2-401F-9B0A-CB50567838A8}"/>
              </a:ext>
            </a:extLst>
          </p:cNvPr>
          <p:cNvSpPr>
            <a:spLocks noGrp="1"/>
          </p:cNvSpPr>
          <p:nvPr>
            <p:ph type="title"/>
          </p:nvPr>
        </p:nvSpPr>
        <p:spPr/>
        <p:txBody>
          <a:bodyPr/>
          <a:lstStyle/>
          <a:p>
            <a:r>
              <a:rPr lang="en-US" dirty="0"/>
              <a:t>Module Competence</a:t>
            </a:r>
            <a:endParaRPr lang="en-GB" dirty="0"/>
          </a:p>
        </p:txBody>
      </p:sp>
      <p:sp>
        <p:nvSpPr>
          <p:cNvPr id="3" name="Content Placeholder 2">
            <a:extLst>
              <a:ext uri="{FF2B5EF4-FFF2-40B4-BE49-F238E27FC236}">
                <a16:creationId xmlns:a16="http://schemas.microsoft.com/office/drawing/2014/main" id="{23BD96B4-048C-42AD-B3E2-8A6EC853E267}"/>
              </a:ext>
            </a:extLst>
          </p:cNvPr>
          <p:cNvSpPr>
            <a:spLocks noGrp="1"/>
          </p:cNvSpPr>
          <p:nvPr>
            <p:ph sz="quarter" idx="1"/>
          </p:nvPr>
        </p:nvSpPr>
        <p:spPr/>
        <p:txBody>
          <a:bodyPr/>
          <a:lstStyle/>
          <a:p>
            <a:r>
              <a:rPr lang="en-US" dirty="0"/>
              <a:t>This 22hr module is designed to enable the learner counsel clients, patients and apply critical thinking skills in the provision of quality and comprehensive nursing care to patients/clients.</a:t>
            </a:r>
            <a:endParaRPr lang="en-GB" dirty="0"/>
          </a:p>
        </p:txBody>
      </p:sp>
    </p:spTree>
    <p:extLst>
      <p:ext uri="{BB962C8B-B14F-4D97-AF65-F5344CB8AC3E}">
        <p14:creationId xmlns:p14="http://schemas.microsoft.com/office/powerpoint/2010/main" val="3040499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pPr eaLnBrk="1" fontAlgn="auto" hangingPunct="1">
              <a:spcAft>
                <a:spcPts val="0"/>
              </a:spcAft>
              <a:defRPr/>
            </a:pPr>
            <a:br>
              <a:rPr lang="en-GB" dirty="0">
                <a:solidFill>
                  <a:schemeClr val="tx2">
                    <a:satMod val="200000"/>
                  </a:schemeClr>
                </a:solidFill>
              </a:rPr>
            </a:br>
            <a:r>
              <a:rPr lang="en-GB" dirty="0">
                <a:solidFill>
                  <a:schemeClr val="tx2">
                    <a:satMod val="200000"/>
                  </a:schemeClr>
                </a:solidFill>
              </a:rPr>
              <a:t> </a:t>
            </a:r>
            <a:r>
              <a:rPr lang="en-GB" dirty="0">
                <a:solidFill>
                  <a:schemeClr val="tx2">
                    <a:satMod val="200000"/>
                  </a:schemeClr>
                </a:solidFill>
                <a:latin typeface="Verdana" pitchFamily="34" charset="0"/>
              </a:rPr>
              <a:t>Starting reflective writing</a:t>
            </a:r>
          </a:p>
        </p:txBody>
      </p:sp>
      <p:sp>
        <p:nvSpPr>
          <p:cNvPr id="14339" name="Rectangle 3"/>
          <p:cNvSpPr>
            <a:spLocks noGrp="1" noChangeArrowheads="1"/>
          </p:cNvSpPr>
          <p:nvPr>
            <p:ph idx="1"/>
          </p:nvPr>
        </p:nvSpPr>
        <p:spPr/>
        <p:txBody>
          <a:bodyPr/>
          <a:lstStyle/>
          <a:p>
            <a:pPr eaLnBrk="1" hangingPunct="1"/>
            <a:r>
              <a:rPr lang="en-GB" altLang="en-US" sz="2800">
                <a:latin typeface="Verdana" panose="020B0604030504040204" pitchFamily="34" charset="0"/>
              </a:rPr>
              <a:t>Have a pen and paper available at all times</a:t>
            </a:r>
          </a:p>
          <a:p>
            <a:pPr eaLnBrk="1" hangingPunct="1"/>
            <a:r>
              <a:rPr lang="en-GB" altLang="en-US" sz="2800">
                <a:latin typeface="Verdana" panose="020B0604030504040204" pitchFamily="34" charset="0"/>
              </a:rPr>
              <a:t>Be spontaneous</a:t>
            </a:r>
          </a:p>
          <a:p>
            <a:pPr eaLnBrk="1" hangingPunct="1"/>
            <a:r>
              <a:rPr lang="en-GB" altLang="en-US" sz="2800">
                <a:latin typeface="Verdana" panose="020B0604030504040204" pitchFamily="34" charset="0"/>
              </a:rPr>
              <a:t>Write down ideas as they come to you</a:t>
            </a:r>
          </a:p>
          <a:p>
            <a:pPr eaLnBrk="1" hangingPunct="1"/>
            <a:r>
              <a:rPr lang="en-GB" altLang="en-US" sz="2800">
                <a:latin typeface="Verdana" panose="020B0604030504040204" pitchFamily="34" charset="0"/>
              </a:rPr>
              <a:t>Don’t worry about structure, order, spelling, grammar</a:t>
            </a:r>
          </a:p>
          <a:p>
            <a:pPr eaLnBrk="1" hangingPunct="1"/>
            <a:r>
              <a:rPr lang="en-GB" altLang="en-US" sz="2800">
                <a:latin typeface="Verdana" panose="020B0604030504040204" pitchFamily="34" charset="0"/>
              </a:rPr>
              <a:t>Be imaginative</a:t>
            </a:r>
          </a:p>
          <a:p>
            <a:pPr eaLnBrk="1" hangingPunct="1"/>
            <a:r>
              <a:rPr lang="en-GB" altLang="en-US" sz="2800">
                <a:latin typeface="Verdana" panose="020B0604030504040204" pitchFamily="34" charset="0"/>
              </a:rPr>
              <a:t>Make sense later with the help of a more formalised structure</a:t>
            </a:r>
          </a:p>
        </p:txBody>
      </p:sp>
      <p:sp>
        <p:nvSpPr>
          <p:cNvPr id="1434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852B572A-99B8-4E7B-9402-84AD28FE01FF}"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40778621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12648" y="260648"/>
            <a:ext cx="8351840" cy="791369"/>
          </a:xfrm>
        </p:spPr>
        <p:txBody>
          <a:bodyPr lIns="92075" tIns="46038" rIns="92075" bIns="46038">
            <a:normAutofit fontScale="90000"/>
          </a:bodyPr>
          <a:lstStyle/>
          <a:p>
            <a:pPr eaLnBrk="1" fontAlgn="auto" hangingPunct="1">
              <a:spcAft>
                <a:spcPts val="0"/>
              </a:spcAft>
              <a:defRPr/>
            </a:pPr>
            <a:r>
              <a:rPr lang="en-US" sz="3600" dirty="0">
                <a:solidFill>
                  <a:schemeClr val="tx2">
                    <a:satMod val="200000"/>
                  </a:schemeClr>
                </a:solidFill>
                <a:latin typeface="Verdana" pitchFamily="34" charset="0"/>
              </a:rPr>
              <a:t>Choose an incident / experience from the course so far</a:t>
            </a:r>
          </a:p>
        </p:txBody>
      </p:sp>
      <p:sp>
        <p:nvSpPr>
          <p:cNvPr id="15363" name="Rectangle 3"/>
          <p:cNvSpPr>
            <a:spLocks noGrp="1" noChangeArrowheads="1"/>
          </p:cNvSpPr>
          <p:nvPr>
            <p:ph idx="1"/>
          </p:nvPr>
        </p:nvSpPr>
        <p:spPr/>
        <p:txBody>
          <a:bodyPr lIns="92075" tIns="46038" rIns="92075" bIns="46038"/>
          <a:lstStyle/>
          <a:p>
            <a:pPr eaLnBrk="1" hangingPunct="1"/>
            <a:r>
              <a:rPr lang="en-US" altLang="en-US" sz="2800">
                <a:latin typeface="Verdana" panose="020B0604030504040204" pitchFamily="34" charset="0"/>
              </a:rPr>
              <a:t>Make notes on the following:</a:t>
            </a:r>
          </a:p>
          <a:p>
            <a:pPr eaLnBrk="1" hangingPunct="1"/>
            <a:r>
              <a:rPr lang="en-US" altLang="en-US" sz="2800">
                <a:latin typeface="Verdana" panose="020B0604030504040204" pitchFamily="34" charset="0"/>
              </a:rPr>
              <a:t>Describe the experience - who? where? what was happening?</a:t>
            </a:r>
          </a:p>
          <a:p>
            <a:pPr eaLnBrk="1" hangingPunct="1"/>
            <a:r>
              <a:rPr lang="en-US" altLang="en-US" sz="2800">
                <a:latin typeface="Verdana" panose="020B0604030504040204" pitchFamily="34" charset="0"/>
              </a:rPr>
              <a:t>What were your thoughts and feelings?</a:t>
            </a:r>
          </a:p>
          <a:p>
            <a:pPr eaLnBrk="1" hangingPunct="1"/>
            <a:r>
              <a:rPr lang="en-US" altLang="en-US" sz="2800">
                <a:latin typeface="Verdana" panose="020B0604030504040204" pitchFamily="34" charset="0"/>
              </a:rPr>
              <a:t>What was positive?</a:t>
            </a:r>
          </a:p>
          <a:p>
            <a:pPr eaLnBrk="1" hangingPunct="1"/>
            <a:r>
              <a:rPr lang="en-US" altLang="en-US" sz="2800">
                <a:latin typeface="Verdana" panose="020B0604030504040204" pitchFamily="34" charset="0"/>
              </a:rPr>
              <a:t>What was negative?</a:t>
            </a:r>
          </a:p>
          <a:p>
            <a:pPr eaLnBrk="1" hangingPunct="1"/>
            <a:r>
              <a:rPr lang="en-US" altLang="en-US" sz="2800">
                <a:latin typeface="Verdana" panose="020B0604030504040204" pitchFamily="34" charset="0"/>
              </a:rPr>
              <a:t>What have you learned?</a:t>
            </a:r>
          </a:p>
          <a:p>
            <a:pPr eaLnBrk="1" hangingPunct="1"/>
            <a:r>
              <a:rPr lang="en-US" altLang="en-US" sz="2800">
                <a:latin typeface="Verdana" panose="020B0604030504040204" pitchFamily="34" charset="0"/>
              </a:rPr>
              <a:t>Discuss with a colleague</a:t>
            </a:r>
            <a:endParaRPr lang="en-US" altLang="en-US">
              <a:latin typeface="Verdana" panose="020B0604030504040204" pitchFamily="34" charset="0"/>
            </a:endParaRPr>
          </a:p>
        </p:txBody>
      </p:sp>
      <p:sp>
        <p:nvSpPr>
          <p:cNvPr id="1536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70486A5C-5B6D-4684-9E34-85A6A1E17E57}" type="datetime1">
              <a:rPr lang="en-US" altLang="en-US" smtClean="0">
                <a:solidFill>
                  <a:schemeClr val="tx2"/>
                </a:solidFill>
              </a:rPr>
              <a:pPr eaLnBrk="1" hangingPunct="1"/>
              <a:t>11/23/2020</a:t>
            </a:fld>
            <a:endParaRPr lang="en-GB" altLang="en-US">
              <a:solidFill>
                <a:schemeClr val="tx2"/>
              </a:solidFill>
            </a:endParaRPr>
          </a:p>
        </p:txBody>
      </p:sp>
      <p:sp>
        <p:nvSpPr>
          <p:cNvPr id="15365" name="Text Box 4"/>
          <p:cNvSpPr txBox="1">
            <a:spLocks noChangeArrowheads="1"/>
          </p:cNvSpPr>
          <p:nvPr/>
        </p:nvSpPr>
        <p:spPr bwMode="auto">
          <a:xfrm>
            <a:off x="8305800" y="54768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GB" altLang="en-US" sz="2400"/>
          </a:p>
        </p:txBody>
      </p:sp>
    </p:spTree>
    <p:extLst>
      <p:ext uri="{BB962C8B-B14F-4D97-AF65-F5344CB8AC3E}">
        <p14:creationId xmlns:p14="http://schemas.microsoft.com/office/powerpoint/2010/main" val="223108808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07504" y="244475"/>
            <a:ext cx="9036496" cy="952277"/>
          </a:xfrm>
        </p:spPr>
        <p:txBody>
          <a:bodyPr lIns="92075" tIns="46038" rIns="92075" bIns="46038">
            <a:normAutofit fontScale="90000"/>
          </a:bodyPr>
          <a:lstStyle/>
          <a:p>
            <a:pPr eaLnBrk="1" fontAlgn="auto" hangingPunct="1">
              <a:spcAft>
                <a:spcPts val="0"/>
              </a:spcAft>
              <a:defRPr/>
            </a:pPr>
            <a:r>
              <a:rPr lang="en-US" dirty="0">
                <a:solidFill>
                  <a:schemeClr val="tx2">
                    <a:satMod val="200000"/>
                  </a:schemeClr>
                </a:solidFill>
                <a:latin typeface="Verdana" pitchFamily="34" charset="0"/>
              </a:rPr>
              <a:t>“Putting your thoughts on paper’’</a:t>
            </a:r>
            <a:r>
              <a:rPr lang="en-US" dirty="0">
                <a:solidFill>
                  <a:schemeClr val="tx2">
                    <a:satMod val="200000"/>
                  </a:schemeClr>
                </a:solidFill>
              </a:rPr>
              <a:t> </a:t>
            </a:r>
          </a:p>
        </p:txBody>
      </p:sp>
      <p:sp>
        <p:nvSpPr>
          <p:cNvPr id="16387" name="Rectangle 3"/>
          <p:cNvSpPr>
            <a:spLocks noGrp="1" noChangeArrowheads="1"/>
          </p:cNvSpPr>
          <p:nvPr>
            <p:ph idx="1"/>
          </p:nvPr>
        </p:nvSpPr>
        <p:spPr/>
        <p:txBody>
          <a:bodyPr lIns="92075" tIns="46038" rIns="92075" bIns="46038"/>
          <a:lstStyle/>
          <a:p>
            <a:pPr eaLnBrk="1" hangingPunct="1"/>
            <a:r>
              <a:rPr lang="en-US" altLang="en-US" sz="2800" dirty="0">
                <a:latin typeface="Verdana" panose="020B0604030504040204" pitchFamily="34" charset="0"/>
              </a:rPr>
              <a:t>Discuss in your pairs the experience of putting pen to paper - transferring your thoughts into writing</a:t>
            </a:r>
          </a:p>
          <a:p>
            <a:pPr eaLnBrk="1" hangingPunct="1"/>
            <a:r>
              <a:rPr lang="en-US" altLang="en-US" sz="2800" dirty="0">
                <a:latin typeface="Verdana" panose="020B0604030504040204" pitchFamily="34" charset="0"/>
              </a:rPr>
              <a:t>How  easy was it?</a:t>
            </a:r>
          </a:p>
          <a:p>
            <a:pPr eaLnBrk="1" hangingPunct="1"/>
            <a:r>
              <a:rPr lang="en-US" altLang="en-US" sz="2800" dirty="0">
                <a:latin typeface="Verdana" panose="020B0604030504040204" pitchFamily="34" charset="0"/>
              </a:rPr>
              <a:t>Did it change your views in any way?</a:t>
            </a:r>
          </a:p>
          <a:p>
            <a:pPr eaLnBrk="1" hangingPunct="1"/>
            <a:r>
              <a:rPr lang="en-US" altLang="en-US" sz="2800" dirty="0">
                <a:latin typeface="Verdana" panose="020B0604030504040204" pitchFamily="34" charset="0"/>
              </a:rPr>
              <a:t>What is it like to see your thoughts written down?</a:t>
            </a:r>
            <a:endParaRPr lang="en-US" altLang="en-US" sz="1600" dirty="0">
              <a:latin typeface="Verdana" panose="020B0604030504040204" pitchFamily="34" charset="0"/>
            </a:endParaRPr>
          </a:p>
          <a:p>
            <a:pPr eaLnBrk="1" hangingPunct="1"/>
            <a:endParaRPr lang="en-GB" altLang="en-US" sz="2800" dirty="0">
              <a:latin typeface="Verdana" panose="020B0604030504040204" pitchFamily="34" charset="0"/>
            </a:endParaRPr>
          </a:p>
        </p:txBody>
      </p:sp>
      <p:sp>
        <p:nvSpPr>
          <p:cNvPr id="1638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29D8EB5F-2A50-45FF-B78F-80EBA6D3600D}" type="datetime1">
              <a:rPr lang="en-US" altLang="en-US" smtClean="0">
                <a:solidFill>
                  <a:schemeClr val="tx2"/>
                </a:solidFill>
              </a:rPr>
              <a:pPr eaLnBrk="1" hangingPunct="1"/>
              <a:t>11/23/2020</a:t>
            </a:fld>
            <a:endParaRPr lang="en-GB" altLang="en-US">
              <a:solidFill>
                <a:schemeClr val="tx2"/>
              </a:solidFill>
            </a:endParaRPr>
          </a:p>
        </p:txBody>
      </p:sp>
      <p:sp>
        <p:nvSpPr>
          <p:cNvPr id="16389" name="Text Box 4"/>
          <p:cNvSpPr txBox="1">
            <a:spLocks noChangeArrowheads="1"/>
          </p:cNvSpPr>
          <p:nvPr/>
        </p:nvSpPr>
        <p:spPr bwMode="auto">
          <a:xfrm>
            <a:off x="8305800" y="54768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GB" altLang="en-US" sz="2400"/>
          </a:p>
        </p:txBody>
      </p:sp>
    </p:spTree>
    <p:extLst>
      <p:ext uri="{BB962C8B-B14F-4D97-AF65-F5344CB8AC3E}">
        <p14:creationId xmlns:p14="http://schemas.microsoft.com/office/powerpoint/2010/main" val="51282909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fontAlgn="auto" hangingPunct="1">
              <a:spcAft>
                <a:spcPts val="0"/>
              </a:spcAft>
              <a:defRPr/>
            </a:pPr>
            <a:r>
              <a:rPr lang="en-GB">
                <a:solidFill>
                  <a:schemeClr val="tx2">
                    <a:satMod val="200000"/>
                  </a:schemeClr>
                </a:solidFill>
                <a:latin typeface="Verdana" pitchFamily="34" charset="0"/>
              </a:rPr>
              <a:t>Gibbs’s Reflective Cycle (1988)</a:t>
            </a:r>
          </a:p>
        </p:txBody>
      </p:sp>
      <p:sp>
        <p:nvSpPr>
          <p:cNvPr id="17411" name="Rectangle 3"/>
          <p:cNvSpPr>
            <a:spLocks noGrp="1" noChangeArrowheads="1"/>
          </p:cNvSpPr>
          <p:nvPr>
            <p:ph idx="1"/>
          </p:nvPr>
        </p:nvSpPr>
        <p:spPr/>
        <p:txBody>
          <a:bodyPr/>
          <a:lstStyle/>
          <a:p>
            <a:pPr eaLnBrk="1" hangingPunct="1"/>
            <a:r>
              <a:rPr lang="en-GB" altLang="en-US">
                <a:latin typeface="Verdana" panose="020B0604030504040204" pitchFamily="34" charset="0"/>
              </a:rPr>
              <a:t>Description</a:t>
            </a:r>
          </a:p>
          <a:p>
            <a:pPr eaLnBrk="1" hangingPunct="1"/>
            <a:r>
              <a:rPr lang="en-GB" altLang="en-US">
                <a:latin typeface="Verdana" panose="020B0604030504040204" pitchFamily="34" charset="0"/>
              </a:rPr>
              <a:t>Feelings</a:t>
            </a:r>
          </a:p>
          <a:p>
            <a:pPr eaLnBrk="1" hangingPunct="1"/>
            <a:r>
              <a:rPr lang="en-GB" altLang="en-US">
                <a:latin typeface="Verdana" panose="020B0604030504040204" pitchFamily="34" charset="0"/>
              </a:rPr>
              <a:t>Evaluation</a:t>
            </a:r>
          </a:p>
          <a:p>
            <a:pPr eaLnBrk="1" hangingPunct="1"/>
            <a:r>
              <a:rPr lang="en-GB" altLang="en-US">
                <a:latin typeface="Verdana" panose="020B0604030504040204" pitchFamily="34" charset="0"/>
              </a:rPr>
              <a:t>Analysis</a:t>
            </a:r>
          </a:p>
          <a:p>
            <a:pPr eaLnBrk="1" hangingPunct="1"/>
            <a:r>
              <a:rPr lang="en-GB" altLang="en-US">
                <a:latin typeface="Verdana" panose="020B0604030504040204" pitchFamily="34" charset="0"/>
              </a:rPr>
              <a:t>Conclusion</a:t>
            </a:r>
          </a:p>
          <a:p>
            <a:pPr eaLnBrk="1" hangingPunct="1"/>
            <a:r>
              <a:rPr lang="en-GB" altLang="en-US">
                <a:latin typeface="Verdana" panose="020B0604030504040204" pitchFamily="34" charset="0"/>
              </a:rPr>
              <a:t>Action Plan</a:t>
            </a:r>
          </a:p>
        </p:txBody>
      </p:sp>
      <p:sp>
        <p:nvSpPr>
          <p:cNvPr id="1741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CA75F3E4-BA43-42DA-B7E7-BE32C3E97966}"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423614473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fontAlgn="auto" hangingPunct="1">
              <a:spcAft>
                <a:spcPts val="0"/>
              </a:spcAft>
              <a:defRPr/>
            </a:pPr>
            <a:r>
              <a:rPr lang="en-GB">
                <a:solidFill>
                  <a:schemeClr val="tx2">
                    <a:satMod val="200000"/>
                  </a:schemeClr>
                </a:solidFill>
                <a:latin typeface="Verdana" pitchFamily="34" charset="0"/>
              </a:rPr>
              <a:t>Description</a:t>
            </a:r>
            <a:r>
              <a:rPr lang="en-GB">
                <a:solidFill>
                  <a:schemeClr val="tx2">
                    <a:satMod val="200000"/>
                  </a:schemeClr>
                </a:solidFill>
              </a:rPr>
              <a:t> </a:t>
            </a:r>
          </a:p>
        </p:txBody>
      </p:sp>
      <p:sp>
        <p:nvSpPr>
          <p:cNvPr id="18435" name="Rectangle 3"/>
          <p:cNvSpPr>
            <a:spLocks noGrp="1" noChangeArrowheads="1"/>
          </p:cNvSpPr>
          <p:nvPr>
            <p:ph idx="1"/>
          </p:nvPr>
        </p:nvSpPr>
        <p:spPr/>
        <p:txBody>
          <a:bodyPr/>
          <a:lstStyle/>
          <a:p>
            <a:pPr eaLnBrk="1" hangingPunct="1"/>
            <a:r>
              <a:rPr lang="en-GB" altLang="en-US">
                <a:latin typeface="Verdana" panose="020B0604030504040204" pitchFamily="34" charset="0"/>
              </a:rPr>
              <a:t>Where was I?</a:t>
            </a:r>
          </a:p>
          <a:p>
            <a:pPr eaLnBrk="1" hangingPunct="1"/>
            <a:r>
              <a:rPr lang="en-GB" altLang="en-US">
                <a:latin typeface="Verdana" panose="020B0604030504040204" pitchFamily="34" charset="0"/>
              </a:rPr>
              <a:t>Who else was there?</a:t>
            </a:r>
          </a:p>
          <a:p>
            <a:pPr eaLnBrk="1" hangingPunct="1"/>
            <a:r>
              <a:rPr lang="en-GB" altLang="en-US">
                <a:latin typeface="Verdana" panose="020B0604030504040204" pitchFamily="34" charset="0"/>
              </a:rPr>
              <a:t>Why was I there?</a:t>
            </a:r>
          </a:p>
          <a:p>
            <a:pPr eaLnBrk="1" hangingPunct="1"/>
            <a:r>
              <a:rPr lang="en-GB" altLang="en-US">
                <a:latin typeface="Verdana" panose="020B0604030504040204" pitchFamily="34" charset="0"/>
              </a:rPr>
              <a:t>What was I doing?</a:t>
            </a:r>
          </a:p>
          <a:p>
            <a:pPr eaLnBrk="1" hangingPunct="1"/>
            <a:r>
              <a:rPr lang="en-GB" altLang="en-US">
                <a:latin typeface="Verdana" panose="020B0604030504040204" pitchFamily="34" charset="0"/>
              </a:rPr>
              <a:t>What happened?</a:t>
            </a:r>
            <a:br>
              <a:rPr lang="en-GB" altLang="en-US"/>
            </a:br>
            <a:endParaRPr lang="en-GB" altLang="en-US"/>
          </a:p>
        </p:txBody>
      </p:sp>
      <p:sp>
        <p:nvSpPr>
          <p:cNvPr id="1843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9B43F028-C93C-4DC3-9088-FAEE5F4CC6CD}"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142390073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pPr eaLnBrk="1" fontAlgn="auto" hangingPunct="1">
              <a:spcAft>
                <a:spcPts val="0"/>
              </a:spcAft>
              <a:defRPr/>
            </a:pPr>
            <a:r>
              <a:rPr lang="en-GB">
                <a:solidFill>
                  <a:schemeClr val="tx2">
                    <a:satMod val="200000"/>
                  </a:schemeClr>
                </a:solidFill>
                <a:latin typeface="Verdana" pitchFamily="34" charset="0"/>
              </a:rPr>
              <a:t>Feelings</a:t>
            </a:r>
          </a:p>
        </p:txBody>
      </p:sp>
      <p:sp>
        <p:nvSpPr>
          <p:cNvPr id="19459" name="Rectangle 1027"/>
          <p:cNvSpPr>
            <a:spLocks noGrp="1" noChangeArrowheads="1"/>
          </p:cNvSpPr>
          <p:nvPr>
            <p:ph idx="1"/>
          </p:nvPr>
        </p:nvSpPr>
        <p:spPr/>
        <p:txBody>
          <a:bodyPr/>
          <a:lstStyle/>
          <a:p>
            <a:pPr eaLnBrk="1" hangingPunct="1"/>
            <a:r>
              <a:rPr lang="en-GB" altLang="en-US">
                <a:latin typeface="Verdana" panose="020B0604030504040204" pitchFamily="34" charset="0"/>
              </a:rPr>
              <a:t>How was I feeling at the beginning?</a:t>
            </a:r>
          </a:p>
          <a:p>
            <a:pPr eaLnBrk="1" hangingPunct="1"/>
            <a:r>
              <a:rPr lang="en-GB" altLang="en-US">
                <a:latin typeface="Verdana" panose="020B0604030504040204" pitchFamily="34" charset="0"/>
              </a:rPr>
              <a:t>What was I thinking about?</a:t>
            </a:r>
          </a:p>
          <a:p>
            <a:pPr eaLnBrk="1" hangingPunct="1"/>
            <a:r>
              <a:rPr lang="en-GB" altLang="en-US">
                <a:latin typeface="Verdana" panose="020B0604030504040204" pitchFamily="34" charset="0"/>
              </a:rPr>
              <a:t> What did other people’s actions make me think / feel?</a:t>
            </a:r>
          </a:p>
          <a:p>
            <a:pPr eaLnBrk="1" hangingPunct="1"/>
            <a:r>
              <a:rPr lang="en-GB" altLang="en-US">
                <a:latin typeface="Verdana" panose="020B0604030504040204" pitchFamily="34" charset="0"/>
              </a:rPr>
              <a:t>How did I feel about the outcome?</a:t>
            </a:r>
          </a:p>
          <a:p>
            <a:pPr eaLnBrk="1" hangingPunct="1"/>
            <a:r>
              <a:rPr lang="en-GB" altLang="en-US">
                <a:latin typeface="Verdana" panose="020B0604030504040204" pitchFamily="34" charset="0"/>
              </a:rPr>
              <a:t>What do I think about it now?</a:t>
            </a:r>
          </a:p>
        </p:txBody>
      </p:sp>
      <p:sp>
        <p:nvSpPr>
          <p:cNvPr id="1946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6197BCF3-4526-46AE-B5FB-46F3F80A5091}"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341758469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fontAlgn="auto" hangingPunct="1">
              <a:spcAft>
                <a:spcPts val="0"/>
              </a:spcAft>
              <a:defRPr/>
            </a:pPr>
            <a:r>
              <a:rPr lang="en-GB">
                <a:solidFill>
                  <a:schemeClr val="tx2">
                    <a:satMod val="200000"/>
                  </a:schemeClr>
                </a:solidFill>
                <a:latin typeface="Verdana" pitchFamily="34" charset="0"/>
              </a:rPr>
              <a:t>Evaluation</a:t>
            </a:r>
          </a:p>
        </p:txBody>
      </p:sp>
      <p:sp>
        <p:nvSpPr>
          <p:cNvPr id="20483" name="Rectangle 3"/>
          <p:cNvSpPr>
            <a:spLocks noGrp="1" noChangeArrowheads="1"/>
          </p:cNvSpPr>
          <p:nvPr>
            <p:ph idx="1"/>
          </p:nvPr>
        </p:nvSpPr>
        <p:spPr/>
        <p:txBody>
          <a:bodyPr/>
          <a:lstStyle/>
          <a:p>
            <a:pPr eaLnBrk="1" hangingPunct="1"/>
            <a:r>
              <a:rPr lang="en-GB" altLang="en-US">
                <a:latin typeface="Verdana" panose="020B0604030504040204" pitchFamily="34" charset="0"/>
              </a:rPr>
              <a:t>What was good about the experience for me, the patient, others?</a:t>
            </a:r>
          </a:p>
          <a:p>
            <a:pPr eaLnBrk="1" hangingPunct="1"/>
            <a:endParaRPr lang="en-GB" altLang="en-US">
              <a:latin typeface="Verdana" panose="020B0604030504040204" pitchFamily="34" charset="0"/>
            </a:endParaRPr>
          </a:p>
          <a:p>
            <a:pPr eaLnBrk="1" hangingPunct="1"/>
            <a:r>
              <a:rPr lang="en-GB" altLang="en-US">
                <a:latin typeface="Verdana" panose="020B0604030504040204" pitchFamily="34" charset="0"/>
              </a:rPr>
              <a:t>What was bad about the experience for me, the patient, for others?  </a:t>
            </a:r>
          </a:p>
        </p:txBody>
      </p:sp>
      <p:sp>
        <p:nvSpPr>
          <p:cNvPr id="2048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7FC816BF-A394-4086-93E4-C71A04DB3639}"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406400062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fontAlgn="auto" hangingPunct="1">
              <a:spcAft>
                <a:spcPts val="0"/>
              </a:spcAft>
              <a:defRPr/>
            </a:pPr>
            <a:r>
              <a:rPr lang="en-GB">
                <a:solidFill>
                  <a:schemeClr val="tx2">
                    <a:satMod val="200000"/>
                  </a:schemeClr>
                </a:solidFill>
                <a:latin typeface="Verdana" pitchFamily="34" charset="0"/>
              </a:rPr>
              <a:t>Analysis</a:t>
            </a:r>
          </a:p>
        </p:txBody>
      </p:sp>
      <p:sp>
        <p:nvSpPr>
          <p:cNvPr id="21507" name="Rectangle 3"/>
          <p:cNvSpPr>
            <a:spLocks noGrp="1" noChangeArrowheads="1"/>
          </p:cNvSpPr>
          <p:nvPr>
            <p:ph idx="1"/>
          </p:nvPr>
        </p:nvSpPr>
        <p:spPr/>
        <p:txBody>
          <a:bodyPr/>
          <a:lstStyle/>
          <a:p>
            <a:pPr eaLnBrk="1" hangingPunct="1"/>
            <a:r>
              <a:rPr lang="en-GB" altLang="en-US">
                <a:latin typeface="Verdana" panose="020B0604030504040204" pitchFamily="34" charset="0"/>
              </a:rPr>
              <a:t>‘Breaking it down’</a:t>
            </a:r>
          </a:p>
          <a:p>
            <a:pPr eaLnBrk="1" hangingPunct="1"/>
            <a:r>
              <a:rPr lang="en-GB" altLang="en-US">
                <a:latin typeface="Verdana" panose="020B0604030504040204" pitchFamily="34" charset="0"/>
              </a:rPr>
              <a:t>What did I do well / not so well?</a:t>
            </a:r>
          </a:p>
          <a:p>
            <a:pPr eaLnBrk="1" hangingPunct="1"/>
            <a:r>
              <a:rPr lang="en-GB" altLang="en-US">
                <a:latin typeface="Verdana" panose="020B0604030504040204" pitchFamily="34" charset="0"/>
              </a:rPr>
              <a:t>What did others do well?</a:t>
            </a:r>
          </a:p>
          <a:p>
            <a:pPr eaLnBrk="1" hangingPunct="1"/>
            <a:r>
              <a:rPr lang="en-GB" altLang="en-US">
                <a:latin typeface="Verdana" panose="020B0604030504040204" pitchFamily="34" charset="0"/>
              </a:rPr>
              <a:t>Did it go as expected?</a:t>
            </a:r>
          </a:p>
          <a:p>
            <a:pPr eaLnBrk="1" hangingPunct="1"/>
            <a:r>
              <a:rPr lang="en-GB" altLang="en-US">
                <a:latin typeface="Verdana" panose="020B0604030504040204" pitchFamily="34" charset="0"/>
              </a:rPr>
              <a:t>Why / why not?</a:t>
            </a:r>
          </a:p>
          <a:p>
            <a:pPr eaLnBrk="1" hangingPunct="1"/>
            <a:r>
              <a:rPr lang="en-GB" altLang="en-US">
                <a:latin typeface="Verdana" panose="020B0604030504040204" pitchFamily="34" charset="0"/>
              </a:rPr>
              <a:t>What theory / research helps me understand the experience?</a:t>
            </a:r>
          </a:p>
        </p:txBody>
      </p:sp>
      <p:sp>
        <p:nvSpPr>
          <p:cNvPr id="2150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758E006E-F1FA-42ED-B6F5-18FE1C4F0D6C}"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278213474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16013" y="404813"/>
            <a:ext cx="7772400" cy="1143000"/>
          </a:xfrm>
        </p:spPr>
        <p:txBody>
          <a:bodyPr/>
          <a:lstStyle/>
          <a:p>
            <a:pPr eaLnBrk="1" fontAlgn="auto" hangingPunct="1">
              <a:spcAft>
                <a:spcPts val="0"/>
              </a:spcAft>
              <a:defRPr/>
            </a:pPr>
            <a:r>
              <a:rPr lang="en-GB">
                <a:solidFill>
                  <a:schemeClr val="tx2">
                    <a:satMod val="200000"/>
                  </a:schemeClr>
                </a:solidFill>
                <a:latin typeface="Verdana" pitchFamily="34" charset="0"/>
              </a:rPr>
              <a:t>Conclusion</a:t>
            </a:r>
          </a:p>
        </p:txBody>
      </p:sp>
      <p:sp>
        <p:nvSpPr>
          <p:cNvPr id="22531" name="Rectangle 3"/>
          <p:cNvSpPr>
            <a:spLocks noGrp="1" noChangeArrowheads="1"/>
          </p:cNvSpPr>
          <p:nvPr>
            <p:ph idx="1"/>
          </p:nvPr>
        </p:nvSpPr>
        <p:spPr/>
        <p:txBody>
          <a:bodyPr/>
          <a:lstStyle/>
          <a:p>
            <a:pPr eaLnBrk="1" hangingPunct="1">
              <a:lnSpc>
                <a:spcPct val="90000"/>
              </a:lnSpc>
            </a:pPr>
            <a:r>
              <a:rPr lang="en-GB" altLang="en-US">
                <a:latin typeface="Verdana" panose="020B0604030504040204" pitchFamily="34" charset="0"/>
              </a:rPr>
              <a:t>Could I have done anything differently?</a:t>
            </a:r>
          </a:p>
          <a:p>
            <a:pPr eaLnBrk="1" hangingPunct="1">
              <a:lnSpc>
                <a:spcPct val="90000"/>
              </a:lnSpc>
            </a:pPr>
            <a:r>
              <a:rPr lang="en-GB" altLang="en-US">
                <a:latin typeface="Verdana" panose="020B0604030504040204" pitchFamily="34" charset="0"/>
              </a:rPr>
              <a:t>What are the key things I have learned from this incident - about me, my performance, others and their performance?</a:t>
            </a:r>
          </a:p>
          <a:p>
            <a:pPr eaLnBrk="1" hangingPunct="1">
              <a:lnSpc>
                <a:spcPct val="90000"/>
              </a:lnSpc>
            </a:pPr>
            <a:r>
              <a:rPr lang="en-GB" altLang="en-US">
                <a:latin typeface="Verdana" panose="020B0604030504040204" pitchFamily="34" charset="0"/>
              </a:rPr>
              <a:t>Can this be evidence of achievement of placement outcomes / competencies? </a:t>
            </a:r>
          </a:p>
        </p:txBody>
      </p:sp>
      <p:sp>
        <p:nvSpPr>
          <p:cNvPr id="2253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8A002C0A-B700-480C-B3AD-31F9492BD9E6}"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256790400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fontAlgn="auto" hangingPunct="1">
              <a:spcAft>
                <a:spcPts val="0"/>
              </a:spcAft>
              <a:defRPr/>
            </a:pPr>
            <a:r>
              <a:rPr lang="en-GB">
                <a:solidFill>
                  <a:schemeClr val="tx2">
                    <a:satMod val="200000"/>
                  </a:schemeClr>
                </a:solidFill>
                <a:latin typeface="Verdana" pitchFamily="34" charset="0"/>
              </a:rPr>
              <a:t>Action Plan</a:t>
            </a:r>
          </a:p>
        </p:txBody>
      </p:sp>
      <p:sp>
        <p:nvSpPr>
          <p:cNvPr id="23555" name="Rectangle 3"/>
          <p:cNvSpPr>
            <a:spLocks noGrp="1" noChangeArrowheads="1"/>
          </p:cNvSpPr>
          <p:nvPr>
            <p:ph idx="1"/>
          </p:nvPr>
        </p:nvSpPr>
        <p:spPr/>
        <p:txBody>
          <a:bodyPr/>
          <a:lstStyle/>
          <a:p>
            <a:pPr eaLnBrk="1" hangingPunct="1">
              <a:lnSpc>
                <a:spcPct val="90000"/>
              </a:lnSpc>
            </a:pPr>
            <a:r>
              <a:rPr lang="en-GB" altLang="en-US" sz="2800">
                <a:latin typeface="Verdana" panose="020B0604030504040204" pitchFamily="34" charset="0"/>
              </a:rPr>
              <a:t>What would I do in a similar situation in the future?</a:t>
            </a:r>
          </a:p>
          <a:p>
            <a:pPr eaLnBrk="1" hangingPunct="1">
              <a:lnSpc>
                <a:spcPct val="90000"/>
              </a:lnSpc>
            </a:pPr>
            <a:r>
              <a:rPr lang="en-GB" altLang="en-US" sz="2800">
                <a:latin typeface="Verdana" panose="020B0604030504040204" pitchFamily="34" charset="0"/>
              </a:rPr>
              <a:t>What aspects of my knowledge / skills could I develop?</a:t>
            </a:r>
          </a:p>
          <a:p>
            <a:pPr eaLnBrk="1" hangingPunct="1">
              <a:lnSpc>
                <a:spcPct val="90000"/>
              </a:lnSpc>
            </a:pPr>
            <a:r>
              <a:rPr lang="en-GB" altLang="en-US" sz="2800">
                <a:latin typeface="Verdana" panose="020B0604030504040204" pitchFamily="34" charset="0"/>
              </a:rPr>
              <a:t>How  will I do this?</a:t>
            </a:r>
          </a:p>
          <a:p>
            <a:pPr eaLnBrk="1" hangingPunct="1">
              <a:lnSpc>
                <a:spcPct val="90000"/>
              </a:lnSpc>
            </a:pPr>
            <a:r>
              <a:rPr lang="en-GB" altLang="en-US" sz="2800">
                <a:latin typeface="Verdana" panose="020B0604030504040204" pitchFamily="34" charset="0"/>
              </a:rPr>
              <a:t>What goals can I set myself for the future?</a:t>
            </a:r>
          </a:p>
          <a:p>
            <a:pPr eaLnBrk="1" hangingPunct="1">
              <a:lnSpc>
                <a:spcPct val="90000"/>
              </a:lnSpc>
            </a:pPr>
            <a:r>
              <a:rPr lang="en-GB" altLang="en-US" sz="2800">
                <a:latin typeface="Verdana" panose="020B0604030504040204" pitchFamily="34" charset="0"/>
              </a:rPr>
              <a:t>What outcomes / competencies do I need to focus on now?</a:t>
            </a:r>
          </a:p>
        </p:txBody>
      </p:sp>
      <p:sp>
        <p:nvSpPr>
          <p:cNvPr id="2355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F1D22185-DCB9-4872-98C6-902CF2884C05}"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86510767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Module units</a:t>
            </a:r>
          </a:p>
        </p:txBody>
      </p:sp>
      <p:sp>
        <p:nvSpPr>
          <p:cNvPr id="3" name="Content Placeholder 2"/>
          <p:cNvSpPr>
            <a:spLocks noGrp="1"/>
          </p:cNvSpPr>
          <p:nvPr>
            <p:ph sz="quarter" idx="1"/>
          </p:nvPr>
        </p:nvSpPr>
        <p:spPr>
          <a:xfrm>
            <a:off x="612648" y="1600200"/>
            <a:ext cx="8153400" cy="4709120"/>
          </a:xfrm>
        </p:spPr>
        <p:txBody>
          <a:bodyPr>
            <a:normAutofit/>
          </a:bodyPr>
          <a:lstStyle/>
          <a:p>
            <a:r>
              <a:rPr lang="en-US" b="1" dirty="0"/>
              <a:t>Critical thinking skills and reflection: (6hrs)</a:t>
            </a:r>
          </a:p>
          <a:p>
            <a:r>
              <a:rPr lang="en-US" b="1" dirty="0"/>
              <a:t>Counseling</a:t>
            </a:r>
            <a:r>
              <a:rPr lang="en-US" dirty="0"/>
              <a:t>: (</a:t>
            </a:r>
            <a:r>
              <a:rPr lang="en-US" b="1" dirty="0"/>
              <a:t>4hrs)</a:t>
            </a:r>
          </a:p>
          <a:p>
            <a:r>
              <a:rPr lang="en-US" b="1" dirty="0"/>
              <a:t>Introduction to student centered learning: (2hrs)</a:t>
            </a:r>
          </a:p>
          <a:p>
            <a:r>
              <a:rPr lang="en-US" b="1" dirty="0"/>
              <a:t>Customer Care and Public Relations: (6hrs)</a:t>
            </a:r>
          </a:p>
          <a:p>
            <a:r>
              <a:rPr lang="en-US" b="1" dirty="0"/>
              <a:t>Introduction to Information and Technology: (4hrs)</a:t>
            </a:r>
          </a:p>
          <a:p>
            <a:endParaRPr lang="en-US" b="1" dirty="0"/>
          </a:p>
          <a:p>
            <a:endParaRPr lang="en-US" b="1" dirty="0"/>
          </a:p>
          <a:p>
            <a:endParaRPr lang="en-US" b="1" dirty="0"/>
          </a:p>
          <a:p>
            <a:endParaRPr lang="en-US"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pPr eaLnBrk="1" fontAlgn="auto" hangingPunct="1">
              <a:spcAft>
                <a:spcPts val="0"/>
              </a:spcAft>
              <a:defRPr/>
            </a:pPr>
            <a:r>
              <a:rPr lang="en-GB" sz="3200" dirty="0">
                <a:solidFill>
                  <a:schemeClr val="tx2">
                    <a:satMod val="200000"/>
                  </a:schemeClr>
                </a:solidFill>
                <a:latin typeface="Verdana" pitchFamily="34" charset="0"/>
              </a:rPr>
              <a:t>The What? Model of structured reflection (Driscoll 2000)</a:t>
            </a:r>
          </a:p>
        </p:txBody>
      </p:sp>
      <p:sp>
        <p:nvSpPr>
          <p:cNvPr id="24579" name="Rectangle 3"/>
          <p:cNvSpPr>
            <a:spLocks noGrp="1" noChangeArrowheads="1"/>
          </p:cNvSpPr>
          <p:nvPr>
            <p:ph idx="1"/>
          </p:nvPr>
        </p:nvSpPr>
        <p:spPr>
          <a:xfrm>
            <a:off x="914400" y="1857375"/>
            <a:ext cx="7772400" cy="4498975"/>
          </a:xfrm>
        </p:spPr>
        <p:txBody>
          <a:bodyPr/>
          <a:lstStyle/>
          <a:p>
            <a:pPr eaLnBrk="1" hangingPunct="1"/>
            <a:r>
              <a:rPr lang="en-GB" altLang="en-US" sz="4000">
                <a:latin typeface="Verdana" panose="020B0604030504040204" pitchFamily="34" charset="0"/>
              </a:rPr>
              <a:t>What….</a:t>
            </a:r>
          </a:p>
          <a:p>
            <a:pPr eaLnBrk="1" hangingPunct="1"/>
            <a:r>
              <a:rPr lang="en-GB" altLang="en-US">
                <a:latin typeface="Verdana" panose="020B0604030504040204" pitchFamily="34" charset="0"/>
              </a:rPr>
              <a:t>..is the purpose of returning to this situation?</a:t>
            </a:r>
          </a:p>
          <a:p>
            <a:pPr eaLnBrk="1" hangingPunct="1"/>
            <a:r>
              <a:rPr lang="en-GB" altLang="en-US">
                <a:latin typeface="Verdana" panose="020B0604030504040204" pitchFamily="34" charset="0"/>
              </a:rPr>
              <a:t>..happened?</a:t>
            </a:r>
          </a:p>
          <a:p>
            <a:pPr eaLnBrk="1" hangingPunct="1"/>
            <a:r>
              <a:rPr lang="en-GB" altLang="en-US">
                <a:latin typeface="Verdana" panose="020B0604030504040204" pitchFamily="34" charset="0"/>
              </a:rPr>
              <a:t>..did I see / do?</a:t>
            </a:r>
          </a:p>
          <a:p>
            <a:pPr eaLnBrk="1" hangingPunct="1"/>
            <a:r>
              <a:rPr lang="en-GB" altLang="en-US">
                <a:latin typeface="Verdana" panose="020B0604030504040204" pitchFamily="34" charset="0"/>
              </a:rPr>
              <a:t>..was my reaction?</a:t>
            </a:r>
          </a:p>
          <a:p>
            <a:pPr eaLnBrk="1" hangingPunct="1"/>
            <a:r>
              <a:rPr lang="en-GB" altLang="en-US">
                <a:latin typeface="Verdana" panose="020B0604030504040204" pitchFamily="34" charset="0"/>
              </a:rPr>
              <a:t>..did other people do?</a:t>
            </a:r>
          </a:p>
          <a:p>
            <a:pPr eaLnBrk="1" hangingPunct="1"/>
            <a:endParaRPr lang="en-GB" altLang="en-US">
              <a:latin typeface="Verdana" panose="020B0604030504040204" pitchFamily="34" charset="0"/>
            </a:endParaRPr>
          </a:p>
        </p:txBody>
      </p:sp>
      <p:sp>
        <p:nvSpPr>
          <p:cNvPr id="2458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137E8DA0-DE37-41FC-BBD1-F90B5ECB6EB4}"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2093559075"/>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fontAlgn="auto" hangingPunct="1">
              <a:spcAft>
                <a:spcPts val="0"/>
              </a:spcAft>
              <a:defRPr/>
            </a:pPr>
            <a:r>
              <a:rPr lang="en-GB" dirty="0">
                <a:solidFill>
                  <a:schemeClr val="tx2">
                    <a:satMod val="200000"/>
                  </a:schemeClr>
                </a:solidFill>
                <a:latin typeface="Verdana" pitchFamily="34" charset="0"/>
              </a:rPr>
              <a:t>So What?</a:t>
            </a:r>
          </a:p>
        </p:txBody>
      </p:sp>
      <p:sp>
        <p:nvSpPr>
          <p:cNvPr id="25603" name="Rectangle 3"/>
          <p:cNvSpPr>
            <a:spLocks noGrp="1" noChangeArrowheads="1"/>
          </p:cNvSpPr>
          <p:nvPr>
            <p:ph idx="1"/>
          </p:nvPr>
        </p:nvSpPr>
        <p:spPr>
          <a:xfrm>
            <a:off x="914400" y="1500188"/>
            <a:ext cx="7772400" cy="4856162"/>
          </a:xfrm>
        </p:spPr>
        <p:txBody>
          <a:bodyPr/>
          <a:lstStyle/>
          <a:p>
            <a:pPr eaLnBrk="1" hangingPunct="1">
              <a:lnSpc>
                <a:spcPct val="90000"/>
              </a:lnSpc>
            </a:pPr>
            <a:r>
              <a:rPr lang="en-GB" altLang="en-US" sz="2800">
                <a:latin typeface="Verdana" panose="020B0604030504040204" pitchFamily="34" charset="0"/>
              </a:rPr>
              <a:t>How did I feel?</a:t>
            </a:r>
          </a:p>
          <a:p>
            <a:pPr eaLnBrk="1" hangingPunct="1">
              <a:lnSpc>
                <a:spcPct val="90000"/>
              </a:lnSpc>
            </a:pPr>
            <a:r>
              <a:rPr lang="en-GB" altLang="en-US" sz="2800">
                <a:latin typeface="Verdana" panose="020B0604030504040204" pitchFamily="34" charset="0"/>
              </a:rPr>
              <a:t>How did these compare with other people’s feelings?</a:t>
            </a:r>
          </a:p>
          <a:p>
            <a:pPr eaLnBrk="1" hangingPunct="1">
              <a:lnSpc>
                <a:spcPct val="90000"/>
              </a:lnSpc>
            </a:pPr>
            <a:r>
              <a:rPr lang="en-GB" altLang="en-US" sz="2800">
                <a:latin typeface="Verdana" panose="020B0604030504040204" pitchFamily="34" charset="0"/>
              </a:rPr>
              <a:t>Do I still feel the same?</a:t>
            </a:r>
          </a:p>
          <a:p>
            <a:pPr eaLnBrk="1" hangingPunct="1">
              <a:lnSpc>
                <a:spcPct val="90000"/>
              </a:lnSpc>
            </a:pPr>
            <a:r>
              <a:rPr lang="en-GB" altLang="en-US" sz="2800">
                <a:latin typeface="Verdana" panose="020B0604030504040204" pitchFamily="34" charset="0"/>
              </a:rPr>
              <a:t>What were the effects of my actions?</a:t>
            </a:r>
          </a:p>
          <a:p>
            <a:pPr eaLnBrk="1" hangingPunct="1">
              <a:lnSpc>
                <a:spcPct val="90000"/>
              </a:lnSpc>
            </a:pPr>
            <a:r>
              <a:rPr lang="en-GB" altLang="en-US" sz="2800">
                <a:latin typeface="Verdana" panose="020B0604030504040204" pitchFamily="34" charset="0"/>
              </a:rPr>
              <a:t>What are the positive aspects?</a:t>
            </a:r>
          </a:p>
          <a:p>
            <a:pPr eaLnBrk="1" hangingPunct="1">
              <a:lnSpc>
                <a:spcPct val="90000"/>
              </a:lnSpc>
            </a:pPr>
            <a:r>
              <a:rPr lang="en-GB" altLang="en-US" sz="2800">
                <a:latin typeface="Verdana" panose="020B0604030504040204" pitchFamily="34" charset="0"/>
              </a:rPr>
              <a:t>What have I noticed about my practice?</a:t>
            </a:r>
          </a:p>
          <a:p>
            <a:pPr eaLnBrk="1" hangingPunct="1">
              <a:lnSpc>
                <a:spcPct val="90000"/>
              </a:lnSpc>
            </a:pPr>
            <a:r>
              <a:rPr lang="en-GB" altLang="en-US" sz="2800">
                <a:latin typeface="Verdana" panose="020B0604030504040204" pitchFamily="34" charset="0"/>
              </a:rPr>
              <a:t>What have other people noticed about my practice?</a:t>
            </a:r>
          </a:p>
        </p:txBody>
      </p:sp>
      <p:sp>
        <p:nvSpPr>
          <p:cNvPr id="2560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8033A179-296A-475B-85AF-9029F1FC902A}"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1703177031"/>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spcAft>
                <a:spcPts val="0"/>
              </a:spcAft>
              <a:defRPr/>
            </a:pPr>
            <a:r>
              <a:rPr lang="en-GB">
                <a:solidFill>
                  <a:schemeClr val="tx2">
                    <a:satMod val="200000"/>
                  </a:schemeClr>
                </a:solidFill>
                <a:latin typeface="Verdana" pitchFamily="34" charset="0"/>
              </a:rPr>
              <a:t>Now what?</a:t>
            </a:r>
          </a:p>
        </p:txBody>
      </p:sp>
      <p:sp>
        <p:nvSpPr>
          <p:cNvPr id="26627" name="Rectangle 3"/>
          <p:cNvSpPr>
            <a:spLocks noGrp="1" noChangeArrowheads="1"/>
          </p:cNvSpPr>
          <p:nvPr>
            <p:ph idx="1"/>
          </p:nvPr>
        </p:nvSpPr>
        <p:spPr/>
        <p:txBody>
          <a:bodyPr/>
          <a:lstStyle/>
          <a:p>
            <a:pPr eaLnBrk="1" hangingPunct="1">
              <a:lnSpc>
                <a:spcPct val="90000"/>
              </a:lnSpc>
            </a:pPr>
            <a:r>
              <a:rPr lang="en-GB" altLang="en-US" sz="2400">
                <a:latin typeface="Verdana" panose="020B0604030504040204" pitchFamily="34" charset="0"/>
              </a:rPr>
              <a:t>What are the implications of this analysis – for me and others?</a:t>
            </a:r>
          </a:p>
          <a:p>
            <a:pPr eaLnBrk="1" hangingPunct="1">
              <a:lnSpc>
                <a:spcPct val="90000"/>
              </a:lnSpc>
            </a:pPr>
            <a:r>
              <a:rPr lang="en-GB" altLang="en-US" sz="2400">
                <a:latin typeface="Verdana" panose="020B0604030504040204" pitchFamily="34" charset="0"/>
              </a:rPr>
              <a:t>What if I do nothing?</a:t>
            </a:r>
          </a:p>
          <a:p>
            <a:pPr eaLnBrk="1" hangingPunct="1">
              <a:lnSpc>
                <a:spcPct val="90000"/>
              </a:lnSpc>
            </a:pPr>
            <a:r>
              <a:rPr lang="en-GB" altLang="en-US" sz="2400">
                <a:latin typeface="Verdana" panose="020B0604030504040204" pitchFamily="34" charset="0"/>
              </a:rPr>
              <a:t>What information / skills would I need to cope with similar experiences?</a:t>
            </a:r>
          </a:p>
          <a:p>
            <a:pPr eaLnBrk="1" hangingPunct="1">
              <a:lnSpc>
                <a:spcPct val="90000"/>
              </a:lnSpc>
            </a:pPr>
            <a:r>
              <a:rPr lang="en-GB" altLang="en-US" sz="2400">
                <a:latin typeface="Verdana" panose="020B0604030504040204" pitchFamily="34" charset="0"/>
              </a:rPr>
              <a:t>What help would I need to acquire these?</a:t>
            </a:r>
          </a:p>
          <a:p>
            <a:pPr eaLnBrk="1" hangingPunct="1">
              <a:lnSpc>
                <a:spcPct val="90000"/>
              </a:lnSpc>
            </a:pPr>
            <a:r>
              <a:rPr lang="en-GB" altLang="en-US" sz="2400">
                <a:latin typeface="Verdana" panose="020B0604030504040204" pitchFamily="34" charset="0"/>
              </a:rPr>
              <a:t>What is the main learning from this experience and reflection?</a:t>
            </a:r>
          </a:p>
          <a:p>
            <a:pPr eaLnBrk="1" hangingPunct="1">
              <a:lnSpc>
                <a:spcPct val="90000"/>
              </a:lnSpc>
            </a:pPr>
            <a:r>
              <a:rPr lang="en-GB" altLang="en-US" sz="2400">
                <a:latin typeface="Verdana" panose="020B0604030504040204" pitchFamily="34" charset="0"/>
              </a:rPr>
              <a:t>Is this evidence of achievement of placement outcomes / competencies?</a:t>
            </a:r>
          </a:p>
          <a:p>
            <a:pPr eaLnBrk="1" hangingPunct="1">
              <a:lnSpc>
                <a:spcPct val="90000"/>
              </a:lnSpc>
            </a:pPr>
            <a:endParaRPr lang="en-GB" altLang="en-US" sz="2400">
              <a:latin typeface="Verdana" panose="020B0604030504040204" pitchFamily="34" charset="0"/>
            </a:endParaRPr>
          </a:p>
          <a:p>
            <a:pPr eaLnBrk="1" hangingPunct="1">
              <a:lnSpc>
                <a:spcPct val="90000"/>
              </a:lnSpc>
            </a:pPr>
            <a:endParaRPr lang="en-GB" altLang="en-US" sz="2800">
              <a:latin typeface="Verdana" panose="020B0604030504040204" pitchFamily="34" charset="0"/>
            </a:endParaRPr>
          </a:p>
        </p:txBody>
      </p:sp>
      <p:sp>
        <p:nvSpPr>
          <p:cNvPr id="2662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E23AF596-90E0-4C75-8360-711EC15CDF25}"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377788521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sz="3600" dirty="0">
                <a:solidFill>
                  <a:schemeClr val="tx2">
                    <a:satMod val="200000"/>
                  </a:schemeClr>
                </a:solidFill>
              </a:rPr>
              <a:t>Basic things to put in place to be successful</a:t>
            </a:r>
          </a:p>
        </p:txBody>
      </p:sp>
      <p:sp>
        <p:nvSpPr>
          <p:cNvPr id="27651" name="Content Placeholder 2"/>
          <p:cNvSpPr>
            <a:spLocks noGrp="1"/>
          </p:cNvSpPr>
          <p:nvPr>
            <p:ph idx="1"/>
          </p:nvPr>
        </p:nvSpPr>
        <p:spPr/>
        <p:txBody>
          <a:bodyPr/>
          <a:lstStyle/>
          <a:p>
            <a:pPr eaLnBrk="1" hangingPunct="1"/>
            <a:r>
              <a:rPr lang="en-GB" altLang="en-US" sz="2400">
                <a:latin typeface="Verdana" panose="020B0604030504040204" pitchFamily="34" charset="0"/>
              </a:rPr>
              <a:t>Experiment with different approaches until you find one that ‘fits’</a:t>
            </a:r>
          </a:p>
          <a:p>
            <a:pPr eaLnBrk="1" hangingPunct="1"/>
            <a:r>
              <a:rPr lang="en-GB" altLang="en-US" sz="2400">
                <a:latin typeface="Verdana" panose="020B0604030504040204" pitchFamily="34" charset="0"/>
              </a:rPr>
              <a:t>Commit to giving time to reflection in whatever form you choose.  See it as an essential aspect to your practice rather than an ‘add on’.</a:t>
            </a:r>
          </a:p>
          <a:p>
            <a:pPr eaLnBrk="1" hangingPunct="1"/>
            <a:r>
              <a:rPr lang="en-GB" altLang="en-US" sz="2400">
                <a:latin typeface="Verdana" panose="020B0604030504040204" pitchFamily="34" charset="0"/>
              </a:rPr>
              <a:t>Start small and work up to the big issues</a:t>
            </a:r>
          </a:p>
          <a:p>
            <a:pPr eaLnBrk="1" hangingPunct="1"/>
            <a:r>
              <a:rPr lang="en-GB" altLang="en-US" sz="2400">
                <a:latin typeface="Verdana" panose="020B0604030504040204" pitchFamily="34" charset="0"/>
              </a:rPr>
              <a:t>Be open to new ideas and new ways of thinking</a:t>
            </a:r>
          </a:p>
          <a:p>
            <a:pPr eaLnBrk="1" hangingPunct="1"/>
            <a:r>
              <a:rPr lang="en-GB" altLang="en-US" sz="2400">
                <a:latin typeface="Verdana" panose="020B0604030504040204" pitchFamily="34" charset="0"/>
              </a:rPr>
              <a:t>Be willing to challenge your assumptions and practices</a:t>
            </a:r>
          </a:p>
          <a:p>
            <a:pPr eaLnBrk="1" hangingPunct="1"/>
            <a:endParaRPr lang="en-GB" altLang="en-US"/>
          </a:p>
        </p:txBody>
      </p:sp>
      <p:sp>
        <p:nvSpPr>
          <p:cNvPr id="2765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F14BC069-8E6A-4220-B190-4980C0BA963D}"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24293875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fontAlgn="auto" hangingPunct="1">
              <a:spcAft>
                <a:spcPts val="0"/>
              </a:spcAft>
              <a:defRPr/>
            </a:pPr>
            <a:r>
              <a:rPr lang="en-GB" dirty="0">
                <a:solidFill>
                  <a:schemeClr val="tx2">
                    <a:satMod val="200000"/>
                  </a:schemeClr>
                </a:solidFill>
                <a:latin typeface="Verdana" pitchFamily="34" charset="0"/>
              </a:rPr>
              <a:t>Reflective writing</a:t>
            </a:r>
          </a:p>
        </p:txBody>
      </p:sp>
      <p:sp>
        <p:nvSpPr>
          <p:cNvPr id="28675" name="Rectangle 3"/>
          <p:cNvSpPr>
            <a:spLocks noGrp="1" noChangeArrowheads="1"/>
          </p:cNvSpPr>
          <p:nvPr>
            <p:ph idx="1"/>
          </p:nvPr>
        </p:nvSpPr>
        <p:spPr/>
        <p:txBody>
          <a:bodyPr/>
          <a:lstStyle/>
          <a:p>
            <a:pPr eaLnBrk="1" hangingPunct="1">
              <a:lnSpc>
                <a:spcPct val="80000"/>
              </a:lnSpc>
            </a:pPr>
            <a:r>
              <a:rPr lang="en-GB" altLang="en-US" sz="2400" dirty="0">
                <a:latin typeface="Verdana" panose="020B0604030504040204" pitchFamily="34" charset="0"/>
              </a:rPr>
              <a:t>Helps you learn from experience</a:t>
            </a:r>
          </a:p>
          <a:p>
            <a:pPr eaLnBrk="1" hangingPunct="1">
              <a:lnSpc>
                <a:spcPct val="80000"/>
              </a:lnSpc>
            </a:pPr>
            <a:endParaRPr lang="en-GB" altLang="en-US" sz="2400" dirty="0">
              <a:latin typeface="Verdana" panose="020B0604030504040204" pitchFamily="34" charset="0"/>
            </a:endParaRPr>
          </a:p>
          <a:p>
            <a:pPr eaLnBrk="1" hangingPunct="1">
              <a:lnSpc>
                <a:spcPct val="80000"/>
              </a:lnSpc>
            </a:pPr>
            <a:r>
              <a:rPr lang="en-GB" altLang="en-US" sz="2400" dirty="0">
                <a:latin typeface="Verdana" panose="020B0604030504040204" pitchFamily="34" charset="0"/>
              </a:rPr>
              <a:t>Helps you build on your expertise</a:t>
            </a:r>
          </a:p>
          <a:p>
            <a:pPr eaLnBrk="1" hangingPunct="1">
              <a:lnSpc>
                <a:spcPct val="80000"/>
              </a:lnSpc>
            </a:pPr>
            <a:endParaRPr lang="en-GB" altLang="en-US" sz="2400" dirty="0">
              <a:latin typeface="Verdana" panose="020B0604030504040204" pitchFamily="34" charset="0"/>
            </a:endParaRPr>
          </a:p>
          <a:p>
            <a:pPr eaLnBrk="1" hangingPunct="1">
              <a:lnSpc>
                <a:spcPct val="80000"/>
              </a:lnSpc>
            </a:pPr>
            <a:r>
              <a:rPr lang="en-GB" altLang="en-US" sz="2400" dirty="0">
                <a:latin typeface="Verdana" panose="020B0604030504040204" pitchFamily="34" charset="0"/>
              </a:rPr>
              <a:t>Developing your expertise  is an important aspect of evidence based practice </a:t>
            </a:r>
          </a:p>
          <a:p>
            <a:pPr eaLnBrk="1" hangingPunct="1">
              <a:lnSpc>
                <a:spcPct val="80000"/>
              </a:lnSpc>
            </a:pPr>
            <a:endParaRPr lang="en-GB" altLang="en-US" sz="2400" dirty="0">
              <a:latin typeface="Verdana" panose="020B0604030504040204" pitchFamily="34" charset="0"/>
            </a:endParaRPr>
          </a:p>
          <a:p>
            <a:pPr eaLnBrk="1" hangingPunct="1">
              <a:lnSpc>
                <a:spcPct val="80000"/>
              </a:lnSpc>
            </a:pPr>
            <a:r>
              <a:rPr lang="en-GB" altLang="en-US" sz="2400" dirty="0">
                <a:latin typeface="Verdana" panose="020B0604030504040204" pitchFamily="34" charset="0"/>
              </a:rPr>
              <a:t>Reflective writing can be used as evidence to include in your portfolio to help you achieve your placement outcomes </a:t>
            </a:r>
          </a:p>
          <a:p>
            <a:pPr eaLnBrk="1" hangingPunct="1">
              <a:lnSpc>
                <a:spcPct val="80000"/>
              </a:lnSpc>
            </a:pPr>
            <a:endParaRPr lang="en-GB" altLang="en-US" sz="2400" dirty="0">
              <a:latin typeface="Verdana" panose="020B0604030504040204" pitchFamily="34" charset="0"/>
            </a:endParaRPr>
          </a:p>
        </p:txBody>
      </p:sp>
      <p:sp>
        <p:nvSpPr>
          <p:cNvPr id="28676"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025A18DD-5920-4D45-BD15-612BE423E3D0}" type="datetime1">
              <a:rPr lang="en-US" altLang="en-US" smtClean="0">
                <a:solidFill>
                  <a:schemeClr val="tx2"/>
                </a:solidFill>
              </a:rPr>
              <a:pPr eaLnBrk="1" hangingPunct="1"/>
              <a:t>11/23/2020</a:t>
            </a:fld>
            <a:endParaRPr lang="en-GB" altLang="en-US">
              <a:solidFill>
                <a:schemeClr val="tx2"/>
              </a:solidFill>
            </a:endParaRPr>
          </a:p>
        </p:txBody>
      </p:sp>
    </p:spTree>
    <p:extLst>
      <p:ext uri="{BB962C8B-B14F-4D97-AF65-F5344CB8AC3E}">
        <p14:creationId xmlns:p14="http://schemas.microsoft.com/office/powerpoint/2010/main" val="22289202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a:t>Problem Solving</a:t>
            </a:r>
          </a:p>
        </p:txBody>
      </p:sp>
      <p:sp>
        <p:nvSpPr>
          <p:cNvPr id="2051" name="Rectangle 3"/>
          <p:cNvSpPr>
            <a:spLocks noGrp="1" noChangeArrowheads="1"/>
          </p:cNvSpPr>
          <p:nvPr>
            <p:ph type="subTitle" idx="1"/>
          </p:nvPr>
        </p:nvSpPr>
        <p:spPr/>
        <p:txBody>
          <a:bodyPr/>
          <a:lstStyle/>
          <a:p>
            <a:r>
              <a:rPr lang="en-US" altLang="en-US"/>
              <a:t>Developing Life Skills</a:t>
            </a:r>
          </a:p>
        </p:txBody>
      </p:sp>
    </p:spTree>
    <p:extLst>
      <p:ext uri="{BB962C8B-B14F-4D97-AF65-F5344CB8AC3E}">
        <p14:creationId xmlns:p14="http://schemas.microsoft.com/office/powerpoint/2010/main" val="249636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endParaRPr lang="en-US" altLang="en-US"/>
          </a:p>
        </p:txBody>
      </p:sp>
      <p:sp>
        <p:nvSpPr>
          <p:cNvPr id="3075" name="Rectangle 3"/>
          <p:cNvSpPr>
            <a:spLocks noGrp="1" noChangeArrowheads="1"/>
          </p:cNvSpPr>
          <p:nvPr>
            <p:ph type="body" idx="1"/>
          </p:nvPr>
        </p:nvSpPr>
        <p:spPr/>
        <p:txBody>
          <a:bodyPr/>
          <a:lstStyle/>
          <a:p>
            <a:r>
              <a:rPr lang="en-US" altLang="en-US" sz="2500"/>
              <a:t>Life is full of crises, problems, and decisions, but many people do not have the appropriate skills to manage them.</a:t>
            </a:r>
          </a:p>
          <a:p>
            <a:r>
              <a:rPr lang="en-US" altLang="en-US" sz="2500"/>
              <a:t>Much of what we think of as problematic behavior in a client can be viewed as the consequence of ineffective behavior and thinking.</a:t>
            </a:r>
          </a:p>
          <a:p>
            <a:r>
              <a:rPr lang="en-US" altLang="en-US" sz="2500"/>
              <a:t>The individual is unable to resolve certain dilemmas in his or her life.</a:t>
            </a:r>
          </a:p>
        </p:txBody>
      </p:sp>
    </p:spTree>
    <p:extLst>
      <p:ext uri="{BB962C8B-B14F-4D97-AF65-F5344CB8AC3E}">
        <p14:creationId xmlns:p14="http://schemas.microsoft.com/office/powerpoint/2010/main" val="329362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endParaRPr lang="en-US" altLang="en-US"/>
          </a:p>
        </p:txBody>
      </p:sp>
      <p:sp>
        <p:nvSpPr>
          <p:cNvPr id="4099" name="Rectangle 3"/>
          <p:cNvSpPr>
            <a:spLocks noGrp="1" noChangeArrowheads="1"/>
          </p:cNvSpPr>
          <p:nvPr>
            <p:ph type="body" idx="1"/>
          </p:nvPr>
        </p:nvSpPr>
        <p:spPr/>
        <p:txBody>
          <a:bodyPr/>
          <a:lstStyle/>
          <a:p>
            <a:r>
              <a:rPr lang="en-US" altLang="en-US" sz="2500"/>
              <a:t>The unproductive attempts to do so have adverse effects such as anxiety and depression, not to mention the creation of additional problems such as confrontations and interpersonal conflict.</a:t>
            </a:r>
          </a:p>
          <a:p>
            <a:r>
              <a:rPr lang="en-US" altLang="en-US" sz="2500"/>
              <a:t>For the professional the way to decode the client’s sometimes incomprehensible actions is to ask yourself what he or she is trying to “achieve”?</a:t>
            </a:r>
          </a:p>
        </p:txBody>
      </p:sp>
    </p:spTree>
    <p:extLst>
      <p:ext uri="{BB962C8B-B14F-4D97-AF65-F5344CB8AC3E}">
        <p14:creationId xmlns:p14="http://schemas.microsoft.com/office/powerpoint/2010/main" val="22657519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endParaRPr lang="en-US" altLang="en-US"/>
          </a:p>
        </p:txBody>
      </p:sp>
      <p:sp>
        <p:nvSpPr>
          <p:cNvPr id="5123" name="Rectangle 3"/>
          <p:cNvSpPr>
            <a:spLocks noGrp="1" noChangeArrowheads="1"/>
          </p:cNvSpPr>
          <p:nvPr>
            <p:ph type="body" idx="1"/>
          </p:nvPr>
        </p:nvSpPr>
        <p:spPr/>
        <p:txBody>
          <a:bodyPr/>
          <a:lstStyle/>
          <a:p>
            <a:r>
              <a:rPr lang="en-US" altLang="en-US" sz="2500"/>
              <a:t>Often, what the client is trying to achieve is the narrowing of the discrepancy between their </a:t>
            </a:r>
            <a:r>
              <a:rPr lang="en-US" altLang="en-US" sz="2500" i="1"/>
              <a:t>actual</a:t>
            </a:r>
            <a:r>
              <a:rPr lang="en-US" altLang="en-US" sz="2500"/>
              <a:t> state of affairs and their </a:t>
            </a:r>
            <a:r>
              <a:rPr lang="en-US" altLang="en-US" sz="2500" i="1"/>
              <a:t>desired</a:t>
            </a:r>
            <a:r>
              <a:rPr lang="en-US" altLang="en-US" sz="2500"/>
              <a:t> state of affairs.</a:t>
            </a:r>
          </a:p>
          <a:p>
            <a:r>
              <a:rPr lang="en-US" altLang="en-US" sz="2500"/>
              <a:t>The discrepancy is the problem, and the client’s solutions may be making things worse.</a:t>
            </a:r>
          </a:p>
          <a:p>
            <a:r>
              <a:rPr lang="en-US" altLang="en-US" sz="2500"/>
              <a:t>Problem solving aims to reduce or eliminate this gap with some modification.</a:t>
            </a:r>
          </a:p>
        </p:txBody>
      </p:sp>
    </p:spTree>
    <p:extLst>
      <p:ext uri="{BB962C8B-B14F-4D97-AF65-F5344CB8AC3E}">
        <p14:creationId xmlns:p14="http://schemas.microsoft.com/office/powerpoint/2010/main" val="30525940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endParaRPr lang="en-US" altLang="en-US"/>
          </a:p>
        </p:txBody>
      </p:sp>
      <p:sp>
        <p:nvSpPr>
          <p:cNvPr id="6147" name="Rectangle 3"/>
          <p:cNvSpPr>
            <a:spLocks noGrp="1" noChangeArrowheads="1"/>
          </p:cNvSpPr>
          <p:nvPr>
            <p:ph type="body" idx="1"/>
          </p:nvPr>
        </p:nvSpPr>
        <p:spPr/>
        <p:txBody>
          <a:bodyPr/>
          <a:lstStyle/>
          <a:p>
            <a:pPr>
              <a:lnSpc>
                <a:spcPct val="90000"/>
              </a:lnSpc>
            </a:pPr>
            <a:r>
              <a:rPr lang="en-US" altLang="en-US"/>
              <a:t>Most often as problem solvers we try to improve the actual state of affairs by finding an answer to a difficulty, a solution to a problem.</a:t>
            </a:r>
          </a:p>
          <a:p>
            <a:pPr>
              <a:lnSpc>
                <a:spcPct val="90000"/>
              </a:lnSpc>
            </a:pPr>
            <a:r>
              <a:rPr lang="en-US" altLang="en-US"/>
              <a:t>Group problem solving is generally more fruitful than individual effort.</a:t>
            </a:r>
          </a:p>
          <a:p>
            <a:pPr>
              <a:lnSpc>
                <a:spcPct val="90000"/>
              </a:lnSpc>
            </a:pPr>
            <a:r>
              <a:rPr lang="en-US" altLang="en-US"/>
              <a:t>In the problem solving approach “small” is not so much “beautiful” as “manageable”.</a:t>
            </a:r>
          </a:p>
        </p:txBody>
      </p:sp>
    </p:spTree>
    <p:extLst>
      <p:ext uri="{BB962C8B-B14F-4D97-AF65-F5344CB8AC3E}">
        <p14:creationId xmlns:p14="http://schemas.microsoft.com/office/powerpoint/2010/main" val="4222222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C38A3-5806-41C4-A241-379226E78340}"/>
              </a:ext>
            </a:extLst>
          </p:cNvPr>
          <p:cNvSpPr>
            <a:spLocks noGrp="1"/>
          </p:cNvSpPr>
          <p:nvPr>
            <p:ph type="title"/>
          </p:nvPr>
        </p:nvSpPr>
        <p:spPr/>
        <p:txBody>
          <a:bodyPr/>
          <a:lstStyle/>
          <a:p>
            <a:r>
              <a:rPr lang="en-US" dirty="0"/>
              <a:t>Module Content</a:t>
            </a:r>
            <a:endParaRPr lang="en-GB" dirty="0"/>
          </a:p>
        </p:txBody>
      </p:sp>
      <p:sp>
        <p:nvSpPr>
          <p:cNvPr id="3" name="Content Placeholder 2">
            <a:extLst>
              <a:ext uri="{FF2B5EF4-FFF2-40B4-BE49-F238E27FC236}">
                <a16:creationId xmlns:a16="http://schemas.microsoft.com/office/drawing/2014/main" id="{67F45BFA-46BB-4290-B945-E16A9153FA46}"/>
              </a:ext>
            </a:extLst>
          </p:cNvPr>
          <p:cNvSpPr>
            <a:spLocks noGrp="1"/>
          </p:cNvSpPr>
          <p:nvPr>
            <p:ph sz="quarter" idx="1"/>
          </p:nvPr>
        </p:nvSpPr>
        <p:spPr/>
        <p:txBody>
          <a:bodyPr>
            <a:normAutofit fontScale="70000" lnSpcReduction="20000"/>
          </a:bodyPr>
          <a:lstStyle/>
          <a:p>
            <a:r>
              <a:rPr lang="en-US" b="1" dirty="0"/>
              <a:t>Critical thinking skills and reflection: </a:t>
            </a:r>
            <a:r>
              <a:rPr lang="en-US" dirty="0"/>
              <a:t>Critical thinking and reflection-Skills, Problem solving skills, Principles and importance of critical thinking, reflective writing, application of theory to practice. </a:t>
            </a:r>
            <a:endParaRPr lang="en-GB" dirty="0"/>
          </a:p>
          <a:p>
            <a:r>
              <a:rPr lang="en-US" b="1" dirty="0"/>
              <a:t>Counseling</a:t>
            </a:r>
            <a:r>
              <a:rPr lang="en-US" dirty="0"/>
              <a:t>: Theories of counseling, principles of counseling, process and skills, techniques of therapeutic communication, nurse-patient relationship (phases and interpersonal skills) </a:t>
            </a:r>
            <a:endParaRPr lang="en-GB" dirty="0"/>
          </a:p>
          <a:p>
            <a:r>
              <a:rPr lang="en-US" b="1" dirty="0"/>
              <a:t>Introduction to student centered learning: </a:t>
            </a:r>
            <a:r>
              <a:rPr lang="en-US" dirty="0"/>
              <a:t>student </a:t>
            </a:r>
            <a:r>
              <a:rPr lang="en-US" dirty="0" err="1"/>
              <a:t>centred</a:t>
            </a:r>
            <a:r>
              <a:rPr lang="en-US" dirty="0"/>
              <a:t> vs traditional learning, lifelong learning, active vs passive learning, principles of self-directed learning, small group learning</a:t>
            </a:r>
          </a:p>
          <a:p>
            <a:r>
              <a:rPr lang="en-US" b="1" dirty="0"/>
              <a:t>Customer Care and Public Relations: </a:t>
            </a:r>
            <a:r>
              <a:rPr lang="en-US" dirty="0"/>
              <a:t>essentials, handling customers requests, managing telephone call, dealing with different customers, challenges, customer loyalty and customer relation attitude.</a:t>
            </a:r>
          </a:p>
          <a:p>
            <a:r>
              <a:rPr lang="en-US" b="1" dirty="0"/>
              <a:t>Introduction to Information and Technology: </a:t>
            </a:r>
            <a:r>
              <a:rPr lang="en-US" dirty="0"/>
              <a:t>word processing, spreadsheet, Power point presentation, introduction to computer accessories and internet, application of ICT in healthcare delivery systems.</a:t>
            </a:r>
          </a:p>
          <a:p>
            <a:endParaRPr lang="en-GB" dirty="0"/>
          </a:p>
        </p:txBody>
      </p:sp>
    </p:spTree>
    <p:extLst>
      <p:ext uri="{BB962C8B-B14F-4D97-AF65-F5344CB8AC3E}">
        <p14:creationId xmlns:p14="http://schemas.microsoft.com/office/powerpoint/2010/main" val="31522175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endParaRPr lang="en-US" altLang="en-US"/>
          </a:p>
        </p:txBody>
      </p:sp>
      <p:sp>
        <p:nvSpPr>
          <p:cNvPr id="7171" name="Rectangle 3"/>
          <p:cNvSpPr>
            <a:spLocks noGrp="1" noChangeArrowheads="1"/>
          </p:cNvSpPr>
          <p:nvPr>
            <p:ph type="body" idx="1"/>
          </p:nvPr>
        </p:nvSpPr>
        <p:spPr/>
        <p:txBody>
          <a:bodyPr/>
          <a:lstStyle/>
          <a:p>
            <a:r>
              <a:rPr lang="en-US" altLang="en-US" sz="2500"/>
              <a:t>Problems are not manageable when they are conceived in large global terms.</a:t>
            </a:r>
          </a:p>
          <a:p>
            <a:pPr lvl="1"/>
            <a:r>
              <a:rPr lang="en-US" altLang="en-US" sz="2100"/>
              <a:t>“Everything is going wrong.”</a:t>
            </a:r>
          </a:p>
          <a:p>
            <a:pPr lvl="1"/>
            <a:r>
              <a:rPr lang="en-US" altLang="en-US" sz="2100"/>
              <a:t>“He will never change.”</a:t>
            </a:r>
          </a:p>
          <a:p>
            <a:pPr lvl="1"/>
            <a:r>
              <a:rPr lang="en-US" altLang="en-US" sz="2100"/>
              <a:t>“There is no hope.”</a:t>
            </a:r>
          </a:p>
          <a:p>
            <a:pPr lvl="1"/>
            <a:r>
              <a:rPr lang="en-US" altLang="en-US" sz="2100"/>
              <a:t>“I seem to have the world on my shoulders.”</a:t>
            </a:r>
          </a:p>
          <a:p>
            <a:r>
              <a:rPr lang="en-US" altLang="en-US" sz="2500"/>
              <a:t>You break through this rhetoric by trying to establish and obtain relevant facts.</a:t>
            </a:r>
          </a:p>
        </p:txBody>
      </p:sp>
    </p:spTree>
    <p:extLst>
      <p:ext uri="{BB962C8B-B14F-4D97-AF65-F5344CB8AC3E}">
        <p14:creationId xmlns:p14="http://schemas.microsoft.com/office/powerpoint/2010/main" val="34972839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endParaRPr lang="en-US" altLang="en-US"/>
          </a:p>
        </p:txBody>
      </p:sp>
      <p:sp>
        <p:nvSpPr>
          <p:cNvPr id="8195" name="Rectangle 3"/>
          <p:cNvSpPr>
            <a:spLocks noGrp="1" noChangeArrowheads="1"/>
          </p:cNvSpPr>
          <p:nvPr>
            <p:ph type="body" idx="1"/>
          </p:nvPr>
        </p:nvSpPr>
        <p:spPr/>
        <p:txBody>
          <a:bodyPr/>
          <a:lstStyle/>
          <a:p>
            <a:r>
              <a:rPr lang="en-US" altLang="en-US" sz="2500"/>
              <a:t>The more your clients can adopt a </a:t>
            </a:r>
            <a:r>
              <a:rPr lang="en-US" altLang="en-US" sz="2500" i="1"/>
              <a:t>mental set </a:t>
            </a:r>
            <a:r>
              <a:rPr lang="en-US" altLang="en-US" sz="2500"/>
              <a:t>that they </a:t>
            </a:r>
            <a:r>
              <a:rPr lang="en-US" altLang="en-US" sz="2500" i="1"/>
              <a:t>can</a:t>
            </a:r>
            <a:r>
              <a:rPr lang="en-US" altLang="en-US" sz="2500"/>
              <a:t> cope with a problem, the greater the likelihood that with your help they will come up with a solution to it.</a:t>
            </a:r>
          </a:p>
          <a:p>
            <a:r>
              <a:rPr lang="en-US" altLang="en-US" sz="2500"/>
              <a:t>The feeling of being in control, not helpless is vital to the successful working through of difficult situations and is invaluable when you are involved in crisis interventions.</a:t>
            </a:r>
            <a:endParaRPr lang="en-US" altLang="en-US" sz="2500" i="1"/>
          </a:p>
        </p:txBody>
      </p:sp>
    </p:spTree>
    <p:extLst>
      <p:ext uri="{BB962C8B-B14F-4D97-AF65-F5344CB8AC3E}">
        <p14:creationId xmlns:p14="http://schemas.microsoft.com/office/powerpoint/2010/main" val="19389454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en-US" altLang="en-US"/>
          </a:p>
        </p:txBody>
      </p:sp>
      <p:sp>
        <p:nvSpPr>
          <p:cNvPr id="9219" name="Rectangle 3"/>
          <p:cNvSpPr>
            <a:spLocks noGrp="1" noChangeArrowheads="1"/>
          </p:cNvSpPr>
          <p:nvPr>
            <p:ph type="body" idx="1"/>
          </p:nvPr>
        </p:nvSpPr>
        <p:spPr/>
        <p:txBody>
          <a:bodyPr/>
          <a:lstStyle/>
          <a:p>
            <a:r>
              <a:rPr lang="en-US" altLang="en-US"/>
              <a:t>You “re-label” the problem for the clients, defining what they once thought of as impenetrable as “manageable” – given thought and calm application of a series of interpersonal problem solving strategies.</a:t>
            </a:r>
          </a:p>
        </p:txBody>
      </p:sp>
    </p:spTree>
    <p:extLst>
      <p:ext uri="{BB962C8B-B14F-4D97-AF65-F5344CB8AC3E}">
        <p14:creationId xmlns:p14="http://schemas.microsoft.com/office/powerpoint/2010/main" val="12782619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7BB62-7AB8-4513-849E-BBD3A1ACE96D}"/>
              </a:ext>
            </a:extLst>
          </p:cNvPr>
          <p:cNvSpPr>
            <a:spLocks noGrp="1"/>
          </p:cNvSpPr>
          <p:nvPr>
            <p:ph type="title"/>
          </p:nvPr>
        </p:nvSpPr>
        <p:spPr/>
        <p:txBody>
          <a:bodyPr>
            <a:normAutofit/>
          </a:bodyPr>
          <a:lstStyle/>
          <a:p>
            <a:r>
              <a:rPr lang="en-US" sz="3600" dirty="0"/>
              <a:t>THE NURSING PROCESS</a:t>
            </a:r>
            <a:endParaRPr lang="en-GB" sz="3600" dirty="0"/>
          </a:p>
        </p:txBody>
      </p:sp>
      <p:sp>
        <p:nvSpPr>
          <p:cNvPr id="3" name="Content Placeholder 2">
            <a:extLst>
              <a:ext uri="{FF2B5EF4-FFF2-40B4-BE49-F238E27FC236}">
                <a16:creationId xmlns:a16="http://schemas.microsoft.com/office/drawing/2014/main" id="{D8925D7C-1361-4540-B811-0B2A1EA4A8A0}"/>
              </a:ext>
            </a:extLst>
          </p:cNvPr>
          <p:cNvSpPr>
            <a:spLocks noGrp="1"/>
          </p:cNvSpPr>
          <p:nvPr>
            <p:ph sz="quarter" idx="1"/>
          </p:nvPr>
        </p:nvSpPr>
        <p:spPr/>
        <p:txBody>
          <a:bodyPr>
            <a:normAutofit fontScale="92500" lnSpcReduction="20000"/>
          </a:bodyPr>
          <a:lstStyle/>
          <a:p>
            <a:r>
              <a:rPr lang="en-US" b="1" dirty="0"/>
              <a:t>ASSESSMENT,DIAGNOSIS,PLANNING,IMPLEMENTION&amp;EVALUATION</a:t>
            </a:r>
          </a:p>
          <a:p>
            <a:r>
              <a:rPr lang="en-US" dirty="0"/>
              <a:t>AMANDA, A 28YR OLD MARRIED ATTORNEY, WAS ADMITTED TO THE HOSPITAL WITH AN ELEVATED TEMPERATURE, A PRODUCTIVE COUGH, AND RAPID, LABORED RESPIRATIONS. IN TAKING A NURSING HISTORY, NURSE MARY FINDS THAT AMANDA HAS HAD ‘CHEST COLD’FOR TWO WEEKS AND HAS BEEN EXPERIENCING SHORTNESS OF BREATH UPON EXERTION.YESTERDAY SHE DEVELOPED AN ELEVATED TEMPERATURE AND BEGAN TO EXPERIENCE ‘PAIN’ IN HER ‘LUNGS’</a:t>
            </a:r>
            <a:endParaRPr lang="en-GB" dirty="0"/>
          </a:p>
        </p:txBody>
      </p:sp>
    </p:spTree>
    <p:extLst>
      <p:ext uri="{BB962C8B-B14F-4D97-AF65-F5344CB8AC3E}">
        <p14:creationId xmlns:p14="http://schemas.microsoft.com/office/powerpoint/2010/main" val="42092306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altLang="en-US" sz="3200" dirty="0"/>
              <a:t>THE DEVELOPMENT OF PROBLEM SOLVING SKILLS</a:t>
            </a:r>
          </a:p>
        </p:txBody>
      </p:sp>
      <p:sp>
        <p:nvSpPr>
          <p:cNvPr id="10243" name="Rectangle 3"/>
          <p:cNvSpPr>
            <a:spLocks noGrp="1" noChangeArrowheads="1"/>
          </p:cNvSpPr>
          <p:nvPr>
            <p:ph type="body" idx="1"/>
          </p:nvPr>
        </p:nvSpPr>
        <p:spPr/>
        <p:txBody>
          <a:bodyPr/>
          <a:lstStyle/>
          <a:p>
            <a:r>
              <a:rPr lang="en-US" altLang="en-US" sz="2500"/>
              <a:t>Interpersonal problem solving skills are learned from experiences beginning in the family and wherever the child interacts with others in situations that give rise to interpersonal difficulties.</a:t>
            </a:r>
          </a:p>
          <a:p>
            <a:r>
              <a:rPr lang="en-US" altLang="en-US" sz="2500"/>
              <a:t>How well the developing child learns these skills is thought to reflect the extent to which the child’s caregivers manifest these abilities themselves.</a:t>
            </a:r>
          </a:p>
        </p:txBody>
      </p:sp>
    </p:spTree>
    <p:extLst>
      <p:ext uri="{BB962C8B-B14F-4D97-AF65-F5344CB8AC3E}">
        <p14:creationId xmlns:p14="http://schemas.microsoft.com/office/powerpoint/2010/main" val="10359765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en-US" altLang="en-US"/>
          </a:p>
        </p:txBody>
      </p:sp>
      <p:sp>
        <p:nvSpPr>
          <p:cNvPr id="11267" name="Rectangle 3"/>
          <p:cNvSpPr>
            <a:spLocks noGrp="1" noChangeArrowheads="1"/>
          </p:cNvSpPr>
          <p:nvPr>
            <p:ph type="body" idx="1"/>
          </p:nvPr>
        </p:nvSpPr>
        <p:spPr/>
        <p:txBody>
          <a:bodyPr/>
          <a:lstStyle/>
          <a:p>
            <a:r>
              <a:rPr lang="en-US" altLang="en-US" sz="2500"/>
              <a:t>Also, the degree to which parents communicate in ways that encourage the exercise of such thinking in the child.</a:t>
            </a:r>
          </a:p>
          <a:p>
            <a:r>
              <a:rPr lang="en-US" altLang="en-US" sz="2500"/>
              <a:t>The emphasis is very much on how the person thinks.</a:t>
            </a:r>
          </a:p>
          <a:p>
            <a:r>
              <a:rPr lang="en-US" altLang="en-US" sz="2500"/>
              <a:t>The goal in therapy or training is to generate as way of thinking, a way of using beliefs and values in making decisions at such times the problems arise.</a:t>
            </a:r>
          </a:p>
        </p:txBody>
      </p:sp>
    </p:spTree>
    <p:extLst>
      <p:ext uri="{BB962C8B-B14F-4D97-AF65-F5344CB8AC3E}">
        <p14:creationId xmlns:p14="http://schemas.microsoft.com/office/powerpoint/2010/main" val="31025803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z="3200" dirty="0"/>
              <a:t>INTERPERSONAL PROBLEM SOLVING SKILLS</a:t>
            </a:r>
          </a:p>
        </p:txBody>
      </p:sp>
      <p:sp>
        <p:nvSpPr>
          <p:cNvPr id="12291" name="Rectangle 3"/>
          <p:cNvSpPr>
            <a:spLocks noGrp="1" noChangeArrowheads="1"/>
          </p:cNvSpPr>
          <p:nvPr>
            <p:ph type="body" idx="1"/>
          </p:nvPr>
        </p:nvSpPr>
        <p:spPr/>
        <p:txBody>
          <a:bodyPr/>
          <a:lstStyle/>
          <a:p>
            <a:pPr marL="0" indent="0">
              <a:buNone/>
            </a:pPr>
            <a:r>
              <a:rPr lang="en-US" altLang="en-US" dirty="0"/>
              <a:t>1. </a:t>
            </a:r>
            <a:r>
              <a:rPr lang="en-US" altLang="en-US" b="1" dirty="0"/>
              <a:t>Problem sensitivity</a:t>
            </a:r>
            <a:r>
              <a:rPr lang="en-US" altLang="en-US" dirty="0"/>
              <a:t>:</a:t>
            </a:r>
          </a:p>
          <a:p>
            <a:pPr lvl="1"/>
            <a:r>
              <a:rPr lang="en-US" altLang="en-US" dirty="0"/>
              <a:t>Ability to be aware of problems that arise out of social situations.</a:t>
            </a:r>
          </a:p>
          <a:p>
            <a:pPr lvl="1"/>
            <a:r>
              <a:rPr lang="en-US" altLang="en-US" dirty="0"/>
              <a:t>A sensitivity to the kinds of social situations out of which interpersonal difficulties may arise.</a:t>
            </a:r>
          </a:p>
          <a:p>
            <a:pPr lvl="1"/>
            <a:r>
              <a:rPr lang="en-US" altLang="en-US" dirty="0"/>
              <a:t>Ability to examine relationships with others in the here and now.</a:t>
            </a:r>
          </a:p>
        </p:txBody>
      </p:sp>
    </p:spTree>
    <p:extLst>
      <p:ext uri="{BB962C8B-B14F-4D97-AF65-F5344CB8AC3E}">
        <p14:creationId xmlns:p14="http://schemas.microsoft.com/office/powerpoint/2010/main" val="10890875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en-US" altLang="en-US"/>
          </a:p>
        </p:txBody>
      </p:sp>
      <p:sp>
        <p:nvSpPr>
          <p:cNvPr id="13315" name="Rectangle 3"/>
          <p:cNvSpPr>
            <a:spLocks noGrp="1" noChangeArrowheads="1"/>
          </p:cNvSpPr>
          <p:nvPr>
            <p:ph type="body" idx="1"/>
          </p:nvPr>
        </p:nvSpPr>
        <p:spPr/>
        <p:txBody>
          <a:bodyPr/>
          <a:lstStyle/>
          <a:p>
            <a:pPr marL="0" indent="0">
              <a:buNone/>
            </a:pPr>
            <a:r>
              <a:rPr lang="en-US" altLang="en-US" dirty="0"/>
              <a:t>2. </a:t>
            </a:r>
            <a:r>
              <a:rPr lang="en-US" altLang="en-US" b="1" dirty="0"/>
              <a:t>Alternative solution training</a:t>
            </a:r>
            <a:r>
              <a:rPr lang="en-US" altLang="en-US" dirty="0"/>
              <a:t>:</a:t>
            </a:r>
          </a:p>
          <a:p>
            <a:pPr lvl="1"/>
            <a:r>
              <a:rPr lang="en-US" altLang="en-US" dirty="0"/>
              <a:t>Ability to generate a wide variety of potential solutions to the problem.</a:t>
            </a:r>
          </a:p>
          <a:p>
            <a:pPr lvl="1"/>
            <a:r>
              <a:rPr lang="en-US" altLang="en-US" dirty="0"/>
              <a:t>Skill is to draw from a repertoire of ideas representing differing categories of solutions to a given problem.</a:t>
            </a:r>
          </a:p>
        </p:txBody>
      </p:sp>
    </p:spTree>
    <p:extLst>
      <p:ext uri="{BB962C8B-B14F-4D97-AF65-F5344CB8AC3E}">
        <p14:creationId xmlns:p14="http://schemas.microsoft.com/office/powerpoint/2010/main" val="13481997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en-US" altLang="en-US"/>
          </a:p>
        </p:txBody>
      </p:sp>
      <p:sp>
        <p:nvSpPr>
          <p:cNvPr id="14339" name="Rectangle 3"/>
          <p:cNvSpPr>
            <a:spLocks noGrp="1" noChangeArrowheads="1"/>
          </p:cNvSpPr>
          <p:nvPr>
            <p:ph type="body" idx="1"/>
          </p:nvPr>
        </p:nvSpPr>
        <p:spPr/>
        <p:txBody>
          <a:bodyPr/>
          <a:lstStyle/>
          <a:p>
            <a:pPr marL="0" indent="0">
              <a:lnSpc>
                <a:spcPct val="90000"/>
              </a:lnSpc>
              <a:buNone/>
            </a:pPr>
            <a:r>
              <a:rPr lang="en-US" altLang="en-US" dirty="0"/>
              <a:t>3. </a:t>
            </a:r>
            <a:r>
              <a:rPr lang="en-US" altLang="en-US" b="1" dirty="0"/>
              <a:t>Brainstorming</a:t>
            </a:r>
            <a:r>
              <a:rPr lang="en-US" altLang="en-US" dirty="0"/>
              <a:t>: </a:t>
            </a:r>
          </a:p>
          <a:p>
            <a:pPr lvl="1">
              <a:lnSpc>
                <a:spcPct val="90000"/>
              </a:lnSpc>
            </a:pPr>
            <a:r>
              <a:rPr lang="en-US" altLang="en-US" dirty="0"/>
              <a:t>The creative art of generating the greatest number of ideas in the shortest possible time.</a:t>
            </a:r>
          </a:p>
          <a:p>
            <a:pPr lvl="1">
              <a:lnSpc>
                <a:spcPct val="90000"/>
              </a:lnSpc>
            </a:pPr>
            <a:r>
              <a:rPr lang="en-US" altLang="en-US" dirty="0"/>
              <a:t>Acceptance of every idea uncritically</a:t>
            </a:r>
          </a:p>
          <a:p>
            <a:pPr lvl="1">
              <a:lnSpc>
                <a:spcPct val="90000"/>
              </a:lnSpc>
            </a:pPr>
            <a:r>
              <a:rPr lang="en-US" altLang="en-US" dirty="0"/>
              <a:t>Aim for quantity not quality</a:t>
            </a:r>
          </a:p>
          <a:p>
            <a:pPr lvl="1">
              <a:lnSpc>
                <a:spcPct val="90000"/>
              </a:lnSpc>
            </a:pPr>
            <a:r>
              <a:rPr lang="en-US" altLang="en-US" dirty="0"/>
              <a:t>At this stage do not initiate any discussion</a:t>
            </a:r>
          </a:p>
          <a:p>
            <a:pPr lvl="1">
              <a:lnSpc>
                <a:spcPct val="90000"/>
              </a:lnSpc>
            </a:pPr>
            <a:r>
              <a:rPr lang="en-US" altLang="en-US" dirty="0"/>
              <a:t>List the ideas</a:t>
            </a:r>
          </a:p>
          <a:p>
            <a:pPr lvl="1">
              <a:lnSpc>
                <a:spcPct val="90000"/>
              </a:lnSpc>
            </a:pPr>
            <a:r>
              <a:rPr lang="en-US" altLang="en-US" dirty="0"/>
              <a:t>Set a time limit</a:t>
            </a:r>
          </a:p>
        </p:txBody>
      </p:sp>
    </p:spTree>
    <p:extLst>
      <p:ext uri="{BB962C8B-B14F-4D97-AF65-F5344CB8AC3E}">
        <p14:creationId xmlns:p14="http://schemas.microsoft.com/office/powerpoint/2010/main" val="17424395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endParaRPr lang="en-US" altLang="en-US"/>
          </a:p>
        </p:txBody>
      </p:sp>
      <p:sp>
        <p:nvSpPr>
          <p:cNvPr id="15363" name="Rectangle 3"/>
          <p:cNvSpPr>
            <a:spLocks noGrp="1" noChangeArrowheads="1"/>
          </p:cNvSpPr>
          <p:nvPr>
            <p:ph type="body" idx="1"/>
          </p:nvPr>
        </p:nvSpPr>
        <p:spPr/>
        <p:txBody>
          <a:bodyPr/>
          <a:lstStyle/>
          <a:p>
            <a:pPr marL="0" indent="0">
              <a:lnSpc>
                <a:spcPct val="90000"/>
              </a:lnSpc>
              <a:buNone/>
            </a:pPr>
            <a:r>
              <a:rPr lang="en-US" altLang="en-US" dirty="0"/>
              <a:t>4. </a:t>
            </a:r>
            <a:r>
              <a:rPr lang="en-US" altLang="en-US" b="1" dirty="0"/>
              <a:t>Means-ends thinking</a:t>
            </a:r>
            <a:r>
              <a:rPr lang="en-US" altLang="en-US" dirty="0"/>
              <a:t>:</a:t>
            </a:r>
          </a:p>
          <a:p>
            <a:pPr lvl="1">
              <a:lnSpc>
                <a:spcPct val="90000"/>
              </a:lnSpc>
            </a:pPr>
            <a:r>
              <a:rPr lang="en-US" altLang="en-US" dirty="0"/>
              <a:t>Ability to articulate the step by step means necessary to carry out the solution to a given interpersonal problem.</a:t>
            </a:r>
          </a:p>
          <a:p>
            <a:pPr lvl="1">
              <a:lnSpc>
                <a:spcPct val="90000"/>
              </a:lnSpc>
            </a:pPr>
            <a:r>
              <a:rPr lang="en-US" altLang="en-US" dirty="0"/>
              <a:t>Ability to recognize obstacles, the social sequences deriving from these solutions.</a:t>
            </a:r>
          </a:p>
          <a:p>
            <a:pPr lvl="1">
              <a:lnSpc>
                <a:spcPct val="90000"/>
              </a:lnSpc>
            </a:pPr>
            <a:r>
              <a:rPr lang="en-US" altLang="en-US" dirty="0"/>
              <a:t>Recognition that interpersonal problem solving takes time.</a:t>
            </a:r>
          </a:p>
        </p:txBody>
      </p:sp>
    </p:spTree>
    <p:extLst>
      <p:ext uri="{BB962C8B-B14F-4D97-AF65-F5344CB8AC3E}">
        <p14:creationId xmlns:p14="http://schemas.microsoft.com/office/powerpoint/2010/main" val="4166112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thinking</a:t>
            </a:r>
          </a:p>
        </p:txBody>
      </p:sp>
      <p:sp>
        <p:nvSpPr>
          <p:cNvPr id="3" name="Content Placeholder 2"/>
          <p:cNvSpPr>
            <a:spLocks noGrp="1"/>
          </p:cNvSpPr>
          <p:nvPr>
            <p:ph sz="quarter" idx="1"/>
          </p:nvPr>
        </p:nvSpPr>
        <p:spPr/>
        <p:txBody>
          <a:bodyPr>
            <a:normAutofit/>
          </a:bodyPr>
          <a:lstStyle/>
          <a:p>
            <a:r>
              <a:rPr lang="en-US" dirty="0"/>
              <a:t>“intellectually disciplined process of </a:t>
            </a:r>
            <a:r>
              <a:rPr lang="en-US" u="sng" dirty="0"/>
              <a:t>actively and skillfully</a:t>
            </a:r>
            <a:r>
              <a:rPr lang="en-US" dirty="0"/>
              <a:t> </a:t>
            </a:r>
            <a:r>
              <a:rPr lang="en-US" dirty="0">
                <a:solidFill>
                  <a:srgbClr val="FF0000"/>
                </a:solidFill>
              </a:rPr>
              <a:t>conceptualizing</a:t>
            </a:r>
            <a:r>
              <a:rPr lang="en-US" dirty="0"/>
              <a:t>, </a:t>
            </a:r>
            <a:r>
              <a:rPr lang="en-US" dirty="0">
                <a:solidFill>
                  <a:srgbClr val="C00000"/>
                </a:solidFill>
              </a:rPr>
              <a:t>applying</a:t>
            </a:r>
            <a:r>
              <a:rPr lang="en-US" dirty="0"/>
              <a:t>, </a:t>
            </a:r>
            <a:r>
              <a:rPr lang="en-US" dirty="0">
                <a:solidFill>
                  <a:srgbClr val="C00000"/>
                </a:solidFill>
              </a:rPr>
              <a:t>analyzing</a:t>
            </a:r>
            <a:r>
              <a:rPr lang="en-US" dirty="0"/>
              <a:t>, </a:t>
            </a:r>
            <a:r>
              <a:rPr lang="en-US" dirty="0">
                <a:solidFill>
                  <a:srgbClr val="C00000"/>
                </a:solidFill>
              </a:rPr>
              <a:t>synthesizing</a:t>
            </a:r>
            <a:r>
              <a:rPr lang="en-US" dirty="0"/>
              <a:t>, and </a:t>
            </a:r>
            <a:r>
              <a:rPr lang="en-US" dirty="0">
                <a:solidFill>
                  <a:srgbClr val="C00000"/>
                </a:solidFill>
              </a:rPr>
              <a:t>evaluating</a:t>
            </a:r>
            <a:r>
              <a:rPr lang="en-US" dirty="0"/>
              <a:t> information gathered from or generated by observation, experience, reflection, reasoning, or communication, as a guide to belief and action” (</a:t>
            </a:r>
            <a:r>
              <a:rPr lang="en-US" dirty="0" err="1"/>
              <a:t>Scriven</a:t>
            </a:r>
            <a:r>
              <a:rPr lang="en-US" dirty="0"/>
              <a:t>, 1987)</a:t>
            </a:r>
          </a:p>
          <a:p>
            <a:r>
              <a:rPr lang="en-US" dirty="0"/>
              <a:t>Bloom’s levels of learning </a:t>
            </a:r>
            <a:r>
              <a:rPr lang="en-US"/>
              <a:t>(taxonomy)</a:t>
            </a:r>
            <a:endParaRPr lang="en-US" dirty="0"/>
          </a:p>
        </p:txBody>
      </p:sp>
    </p:spTree>
    <p:extLst>
      <p:ext uri="{BB962C8B-B14F-4D97-AF65-F5344CB8AC3E}">
        <p14:creationId xmlns:p14="http://schemas.microsoft.com/office/powerpoint/2010/main" val="12286527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n-US" altLang="en-US"/>
          </a:p>
        </p:txBody>
      </p:sp>
      <p:sp>
        <p:nvSpPr>
          <p:cNvPr id="16387" name="Rectangle 3"/>
          <p:cNvSpPr>
            <a:spLocks noGrp="1" noChangeArrowheads="1"/>
          </p:cNvSpPr>
          <p:nvPr>
            <p:ph type="body" idx="1"/>
          </p:nvPr>
        </p:nvSpPr>
        <p:spPr/>
        <p:txBody>
          <a:bodyPr/>
          <a:lstStyle/>
          <a:p>
            <a:pPr marL="0" indent="0">
              <a:buNone/>
            </a:pPr>
            <a:r>
              <a:rPr lang="en-US" altLang="en-US" dirty="0"/>
              <a:t>5. </a:t>
            </a:r>
            <a:r>
              <a:rPr lang="en-US" altLang="en-US" b="1" dirty="0"/>
              <a:t>Consequential thinking</a:t>
            </a:r>
            <a:r>
              <a:rPr lang="en-US" altLang="en-US" dirty="0"/>
              <a:t>:</a:t>
            </a:r>
          </a:p>
          <a:p>
            <a:pPr lvl="1"/>
            <a:r>
              <a:rPr lang="en-US" altLang="en-US" dirty="0"/>
              <a:t>Being aware of the consequences of social acts as they affect self and others.</a:t>
            </a:r>
          </a:p>
          <a:p>
            <a:pPr lvl="1"/>
            <a:r>
              <a:rPr lang="en-US" altLang="en-US" dirty="0"/>
              <a:t>Ability to generate alternative consequences to potential problem solutions before acting.</a:t>
            </a:r>
          </a:p>
        </p:txBody>
      </p:sp>
    </p:spTree>
    <p:extLst>
      <p:ext uri="{BB962C8B-B14F-4D97-AF65-F5344CB8AC3E}">
        <p14:creationId xmlns:p14="http://schemas.microsoft.com/office/powerpoint/2010/main" val="37874979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endParaRPr lang="en-US" altLang="en-US"/>
          </a:p>
        </p:txBody>
      </p:sp>
      <p:sp>
        <p:nvSpPr>
          <p:cNvPr id="17411" name="Rectangle 3"/>
          <p:cNvSpPr>
            <a:spLocks noGrp="1" noChangeArrowheads="1"/>
          </p:cNvSpPr>
          <p:nvPr>
            <p:ph type="body" idx="1"/>
          </p:nvPr>
        </p:nvSpPr>
        <p:spPr/>
        <p:txBody>
          <a:bodyPr/>
          <a:lstStyle/>
          <a:p>
            <a:pPr marL="0" indent="0">
              <a:buNone/>
            </a:pPr>
            <a:r>
              <a:rPr lang="en-US" altLang="en-US" dirty="0"/>
              <a:t>6. </a:t>
            </a:r>
            <a:r>
              <a:rPr lang="en-US" altLang="en-US" b="1" dirty="0"/>
              <a:t>Causal thinking</a:t>
            </a:r>
            <a:r>
              <a:rPr lang="en-US" altLang="en-US" dirty="0"/>
              <a:t>:</a:t>
            </a:r>
          </a:p>
          <a:p>
            <a:pPr lvl="1"/>
            <a:r>
              <a:rPr lang="en-US" altLang="en-US" dirty="0"/>
              <a:t>Reflects the degree of appreciation of social and personal motivation.</a:t>
            </a:r>
          </a:p>
          <a:p>
            <a:pPr lvl="1"/>
            <a:r>
              <a:rPr lang="en-US" altLang="en-US" dirty="0"/>
              <a:t>Involves the realization that how one felt and acted may have been influenced by and, in turn, may have influenced how others felt and acted.</a:t>
            </a:r>
          </a:p>
        </p:txBody>
      </p:sp>
    </p:spTree>
    <p:extLst>
      <p:ext uri="{BB962C8B-B14F-4D97-AF65-F5344CB8AC3E}">
        <p14:creationId xmlns:p14="http://schemas.microsoft.com/office/powerpoint/2010/main" val="38692109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a:t>A PROBLEM SOLVING MODEL</a:t>
            </a:r>
          </a:p>
        </p:txBody>
      </p:sp>
      <p:sp>
        <p:nvSpPr>
          <p:cNvPr id="18435" name="Rectangle 3"/>
          <p:cNvSpPr>
            <a:spLocks noGrp="1" noChangeArrowheads="1"/>
          </p:cNvSpPr>
          <p:nvPr>
            <p:ph type="body" idx="1"/>
          </p:nvPr>
        </p:nvSpPr>
        <p:spPr/>
        <p:txBody>
          <a:bodyPr/>
          <a:lstStyle/>
          <a:p>
            <a:r>
              <a:rPr lang="en-US" altLang="en-US" b="1"/>
              <a:t>Defining the problem</a:t>
            </a:r>
            <a:r>
              <a:rPr lang="en-US" altLang="en-US"/>
              <a:t> and its severity as precisely as possible.</a:t>
            </a:r>
          </a:p>
          <a:p>
            <a:r>
              <a:rPr lang="en-US" altLang="en-US"/>
              <a:t>This entails:</a:t>
            </a:r>
          </a:p>
          <a:p>
            <a:pPr lvl="1"/>
            <a:r>
              <a:rPr lang="en-US" altLang="en-US"/>
              <a:t>Assessing the current (actual) state of affairs</a:t>
            </a:r>
          </a:p>
          <a:p>
            <a:pPr lvl="1"/>
            <a:r>
              <a:rPr lang="en-US" altLang="en-US"/>
              <a:t>Specifying the desired (ideal) state of affairs (goals)</a:t>
            </a:r>
          </a:p>
          <a:p>
            <a:pPr>
              <a:buFont typeface="Wingdings" panose="05000000000000000000" pitchFamily="2" charset="2"/>
              <a:buNone/>
            </a:pPr>
            <a:endParaRPr lang="en-US" altLang="en-US"/>
          </a:p>
        </p:txBody>
      </p:sp>
    </p:spTree>
    <p:extLst>
      <p:ext uri="{BB962C8B-B14F-4D97-AF65-F5344CB8AC3E}">
        <p14:creationId xmlns:p14="http://schemas.microsoft.com/office/powerpoint/2010/main" val="2797133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n-US" altLang="en-US"/>
          </a:p>
        </p:txBody>
      </p:sp>
      <p:sp>
        <p:nvSpPr>
          <p:cNvPr id="19459" name="Rectangle 3"/>
          <p:cNvSpPr>
            <a:spLocks noGrp="1" noChangeArrowheads="1"/>
          </p:cNvSpPr>
          <p:nvPr>
            <p:ph type="body" idx="1"/>
          </p:nvPr>
        </p:nvSpPr>
        <p:spPr/>
        <p:txBody>
          <a:bodyPr/>
          <a:lstStyle/>
          <a:p>
            <a:r>
              <a:rPr lang="en-US" altLang="en-US" sz="2500" b="1"/>
              <a:t>Assessing the nature and magnitude</a:t>
            </a:r>
            <a:r>
              <a:rPr lang="en-US" altLang="en-US" sz="2500"/>
              <a:t> of the problem.</a:t>
            </a:r>
          </a:p>
          <a:p>
            <a:r>
              <a:rPr lang="en-US" altLang="en-US" sz="2500"/>
              <a:t>This entails:</a:t>
            </a:r>
          </a:p>
          <a:p>
            <a:pPr lvl="1"/>
            <a:r>
              <a:rPr lang="en-US" altLang="en-US" sz="2100"/>
              <a:t>Listing the “forces” helping the client move toward the desired goals</a:t>
            </a:r>
          </a:p>
          <a:p>
            <a:pPr lvl="1"/>
            <a:r>
              <a:rPr lang="en-US" altLang="en-US" sz="2100"/>
              <a:t>Listing the “forces” hindering the client from moving toward this goal.</a:t>
            </a:r>
          </a:p>
          <a:p>
            <a:r>
              <a:rPr lang="en-US" altLang="en-US" sz="2500"/>
              <a:t>In “force-field analysis” as it is called, the problem is viewed as a balance between forces pushing in opposite directions.</a:t>
            </a:r>
          </a:p>
        </p:txBody>
      </p:sp>
    </p:spTree>
    <p:extLst>
      <p:ext uri="{BB962C8B-B14F-4D97-AF65-F5344CB8AC3E}">
        <p14:creationId xmlns:p14="http://schemas.microsoft.com/office/powerpoint/2010/main" val="15365867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altLang="en-US" sz="3200"/>
              <a:t>Current State of Affairs</a:t>
            </a:r>
            <a:br>
              <a:rPr lang="en-US" altLang="en-US" sz="3200"/>
            </a:br>
            <a:r>
              <a:rPr lang="en-US" altLang="en-US" sz="3200"/>
              <a:t>(Sally’s truancy) </a:t>
            </a:r>
          </a:p>
        </p:txBody>
      </p:sp>
      <p:sp>
        <p:nvSpPr>
          <p:cNvPr id="20484" name="Rectangle 4"/>
          <p:cNvSpPr>
            <a:spLocks noGrp="1" noChangeArrowheads="1"/>
          </p:cNvSpPr>
          <p:nvPr>
            <p:ph type="body" sz="half" idx="1"/>
          </p:nvPr>
        </p:nvSpPr>
        <p:spPr>
          <a:xfrm>
            <a:off x="1370013" y="1827213"/>
            <a:ext cx="3589337" cy="4114800"/>
          </a:xfrm>
        </p:spPr>
        <p:txBody>
          <a:bodyPr/>
          <a:lstStyle/>
          <a:p>
            <a:r>
              <a:rPr lang="en-US" altLang="en-US" sz="2100"/>
              <a:t>Helping Forces (+)</a:t>
            </a:r>
          </a:p>
          <a:p>
            <a:r>
              <a:rPr lang="en-US" altLang="en-US" sz="2100"/>
              <a:t>The family is behind her.</a:t>
            </a:r>
          </a:p>
          <a:p>
            <a:r>
              <a:rPr lang="en-US" altLang="en-US" sz="2100"/>
              <a:t>Sally wants to return to school.</a:t>
            </a:r>
          </a:p>
          <a:p>
            <a:r>
              <a:rPr lang="en-US" altLang="en-US" sz="2100"/>
              <a:t>The teacher is sympathetic.</a:t>
            </a:r>
          </a:p>
        </p:txBody>
      </p:sp>
      <p:sp>
        <p:nvSpPr>
          <p:cNvPr id="20485" name="Rectangle 5"/>
          <p:cNvSpPr>
            <a:spLocks noGrp="1" noChangeArrowheads="1"/>
          </p:cNvSpPr>
          <p:nvPr>
            <p:ph type="body" sz="half" idx="2"/>
          </p:nvPr>
        </p:nvSpPr>
        <p:spPr>
          <a:xfrm>
            <a:off x="5094288" y="1827213"/>
            <a:ext cx="3589337" cy="4114800"/>
          </a:xfrm>
        </p:spPr>
        <p:txBody>
          <a:bodyPr/>
          <a:lstStyle/>
          <a:p>
            <a:r>
              <a:rPr lang="en-US" altLang="en-US" sz="2100"/>
              <a:t>Hindering Forces (-)</a:t>
            </a:r>
          </a:p>
          <a:p>
            <a:r>
              <a:rPr lang="en-US" altLang="en-US" sz="2100"/>
              <a:t>Perhaps we put too much pressure on her.</a:t>
            </a:r>
          </a:p>
          <a:p>
            <a:r>
              <a:rPr lang="en-US" altLang="en-US" sz="2100"/>
              <a:t>She gets panicky when she tries.</a:t>
            </a:r>
          </a:p>
          <a:p>
            <a:r>
              <a:rPr lang="en-US" altLang="en-US" sz="2100"/>
              <a:t>Her schoolmates tease her when she appears.</a:t>
            </a:r>
          </a:p>
          <a:p>
            <a:r>
              <a:rPr lang="en-US" altLang="en-US" sz="2100"/>
              <a:t>There is a bully in her classroom.</a:t>
            </a:r>
          </a:p>
        </p:txBody>
      </p:sp>
    </p:spTree>
    <p:extLst>
      <p:ext uri="{BB962C8B-B14F-4D97-AF65-F5344CB8AC3E}">
        <p14:creationId xmlns:p14="http://schemas.microsoft.com/office/powerpoint/2010/main" val="25119487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endParaRPr lang="en-US" altLang="en-US"/>
          </a:p>
        </p:txBody>
      </p:sp>
      <p:sp>
        <p:nvSpPr>
          <p:cNvPr id="22531" name="Rectangle 3"/>
          <p:cNvSpPr>
            <a:spLocks noGrp="1" noChangeArrowheads="1"/>
          </p:cNvSpPr>
          <p:nvPr>
            <p:ph type="body" idx="1"/>
          </p:nvPr>
        </p:nvSpPr>
        <p:spPr/>
        <p:txBody>
          <a:bodyPr/>
          <a:lstStyle/>
          <a:p>
            <a:r>
              <a:rPr lang="en-US" altLang="en-US" sz="2500" b="1"/>
              <a:t>Formulate alternative strategies</a:t>
            </a:r>
            <a:r>
              <a:rPr lang="en-US" altLang="en-US" sz="2500"/>
              <a:t>.</a:t>
            </a:r>
          </a:p>
          <a:p>
            <a:r>
              <a:rPr lang="en-US" altLang="en-US" sz="2500"/>
              <a:t>This entails:</a:t>
            </a:r>
          </a:p>
          <a:p>
            <a:pPr lvl="1"/>
            <a:r>
              <a:rPr lang="en-US" altLang="en-US" sz="2100"/>
              <a:t>Moving the client from the actual to the desired state of affairs.</a:t>
            </a:r>
          </a:p>
          <a:p>
            <a:pPr lvl="1"/>
            <a:r>
              <a:rPr lang="en-US" altLang="en-US" sz="2100"/>
              <a:t>Creative and divergent thinking</a:t>
            </a:r>
          </a:p>
          <a:p>
            <a:pPr lvl="1"/>
            <a:r>
              <a:rPr lang="en-US" altLang="en-US" sz="2100"/>
              <a:t>Inventiveness</a:t>
            </a:r>
          </a:p>
          <a:p>
            <a:pPr lvl="1"/>
            <a:r>
              <a:rPr lang="en-US" altLang="en-US" sz="2100"/>
              <a:t>Critical ability</a:t>
            </a:r>
          </a:p>
          <a:p>
            <a:r>
              <a:rPr lang="en-US" altLang="en-US" sz="2500"/>
              <a:t>You have to change the helping forces and the hindering forces in order to alter the current state of affairs.</a:t>
            </a:r>
          </a:p>
        </p:txBody>
      </p:sp>
    </p:spTree>
    <p:extLst>
      <p:ext uri="{BB962C8B-B14F-4D97-AF65-F5344CB8AC3E}">
        <p14:creationId xmlns:p14="http://schemas.microsoft.com/office/powerpoint/2010/main" val="14347086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en-US" altLang="en-US"/>
          </a:p>
        </p:txBody>
      </p:sp>
      <p:sp>
        <p:nvSpPr>
          <p:cNvPr id="23555" name="Rectangle 3"/>
          <p:cNvSpPr>
            <a:spLocks noGrp="1" noChangeArrowheads="1"/>
          </p:cNvSpPr>
          <p:nvPr>
            <p:ph type="body" idx="1"/>
          </p:nvPr>
        </p:nvSpPr>
        <p:spPr/>
        <p:txBody>
          <a:bodyPr/>
          <a:lstStyle/>
          <a:p>
            <a:r>
              <a:rPr lang="en-US" altLang="en-US" b="1"/>
              <a:t>Now decide and implement the strategy</a:t>
            </a:r>
            <a:r>
              <a:rPr lang="en-US" altLang="en-US"/>
              <a:t>.</a:t>
            </a:r>
          </a:p>
          <a:p>
            <a:r>
              <a:rPr lang="en-US" altLang="en-US"/>
              <a:t>This entails:</a:t>
            </a:r>
          </a:p>
          <a:p>
            <a:pPr lvl="1"/>
            <a:r>
              <a:rPr lang="en-US" altLang="en-US"/>
              <a:t>Selecting the alternatives that seem most likely to succeed.</a:t>
            </a:r>
          </a:p>
          <a:p>
            <a:pPr lvl="1"/>
            <a:r>
              <a:rPr lang="en-US" altLang="en-US"/>
              <a:t>Specifying the “know-how” methods and other resources required to implement the chosen strategy.</a:t>
            </a:r>
          </a:p>
        </p:txBody>
      </p:sp>
    </p:spTree>
    <p:extLst>
      <p:ext uri="{BB962C8B-B14F-4D97-AF65-F5344CB8AC3E}">
        <p14:creationId xmlns:p14="http://schemas.microsoft.com/office/powerpoint/2010/main" val="3921340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endParaRPr lang="en-US" altLang="en-US"/>
          </a:p>
        </p:txBody>
      </p:sp>
      <p:sp>
        <p:nvSpPr>
          <p:cNvPr id="24579" name="Rectangle 3"/>
          <p:cNvSpPr>
            <a:spLocks noGrp="1" noChangeArrowheads="1"/>
          </p:cNvSpPr>
          <p:nvPr>
            <p:ph type="body" idx="1"/>
          </p:nvPr>
        </p:nvSpPr>
        <p:spPr/>
        <p:txBody>
          <a:bodyPr/>
          <a:lstStyle/>
          <a:p>
            <a:r>
              <a:rPr lang="en-US" altLang="en-US" b="1"/>
              <a:t>Evaluate the outcome of applying the strategy.</a:t>
            </a:r>
          </a:p>
          <a:p>
            <a:r>
              <a:rPr lang="en-US" altLang="en-US"/>
              <a:t>This entails:</a:t>
            </a:r>
          </a:p>
          <a:p>
            <a:pPr lvl="1"/>
            <a:r>
              <a:rPr lang="en-US" altLang="en-US"/>
              <a:t>Defining what a successful outcome means – in terms of explicit criteria.</a:t>
            </a:r>
          </a:p>
          <a:p>
            <a:pPr lvl="1"/>
            <a:r>
              <a:rPr lang="en-US" altLang="en-US"/>
              <a:t>Specifying what the effects or consequences of the strategy were.</a:t>
            </a:r>
          </a:p>
        </p:txBody>
      </p:sp>
    </p:spTree>
    <p:extLst>
      <p:ext uri="{BB962C8B-B14F-4D97-AF65-F5344CB8AC3E}">
        <p14:creationId xmlns:p14="http://schemas.microsoft.com/office/powerpoint/2010/main" val="14390591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A504A83-1D43-4FE4-9960-0B25FCA3A42B}"/>
              </a:ext>
            </a:extLst>
          </p:cNvPr>
          <p:cNvSpPr>
            <a:spLocks noGrp="1"/>
          </p:cNvSpPr>
          <p:nvPr>
            <p:ph type="body" sz="half" idx="2"/>
          </p:nvPr>
        </p:nvSpPr>
        <p:spPr/>
        <p:txBody>
          <a:bodyPr/>
          <a:lstStyle/>
          <a:p>
            <a:endParaRPr lang="en-GB"/>
          </a:p>
        </p:txBody>
      </p:sp>
      <p:sp>
        <p:nvSpPr>
          <p:cNvPr id="4" name="Title 3">
            <a:extLst>
              <a:ext uri="{FF2B5EF4-FFF2-40B4-BE49-F238E27FC236}">
                <a16:creationId xmlns:a16="http://schemas.microsoft.com/office/drawing/2014/main" id="{4FA833AC-2FBE-4BD7-9BB5-D3D2349BC933}"/>
              </a:ext>
            </a:extLst>
          </p:cNvPr>
          <p:cNvSpPr>
            <a:spLocks noGrp="1"/>
          </p:cNvSpPr>
          <p:nvPr>
            <p:ph type="title"/>
          </p:nvPr>
        </p:nvSpPr>
        <p:spPr/>
        <p:txBody>
          <a:bodyPr/>
          <a:lstStyle/>
          <a:p>
            <a:r>
              <a:rPr lang="en-US" dirty="0"/>
              <a:t>DECISION MAKING</a:t>
            </a:r>
            <a:endParaRPr lang="en-GB" dirty="0"/>
          </a:p>
        </p:txBody>
      </p:sp>
      <p:sp>
        <p:nvSpPr>
          <p:cNvPr id="5" name="Picture Placeholder 4">
            <a:extLst>
              <a:ext uri="{FF2B5EF4-FFF2-40B4-BE49-F238E27FC236}">
                <a16:creationId xmlns:a16="http://schemas.microsoft.com/office/drawing/2014/main" id="{A4F4F118-CC30-4C4C-A2DC-8EFD889C3FC1}"/>
              </a:ext>
            </a:extLst>
          </p:cNvPr>
          <p:cNvSpPr>
            <a:spLocks noGrp="1"/>
          </p:cNvSpPr>
          <p:nvPr>
            <p:ph type="pic" idx="1"/>
          </p:nvPr>
        </p:nvSpPr>
        <p:spPr/>
      </p:sp>
    </p:spTree>
    <p:extLst>
      <p:ext uri="{BB962C8B-B14F-4D97-AF65-F5344CB8AC3E}">
        <p14:creationId xmlns:p14="http://schemas.microsoft.com/office/powerpoint/2010/main" val="32093394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AD933-84BF-4A1B-9A46-D57D32D54D3D}"/>
              </a:ext>
            </a:extLst>
          </p:cNvPr>
          <p:cNvSpPr>
            <a:spLocks noGrp="1"/>
          </p:cNvSpPr>
          <p:nvPr>
            <p:ph type="title"/>
          </p:nvPr>
        </p:nvSpPr>
        <p:spPr/>
        <p:txBody>
          <a:bodyPr>
            <a:normAutofit fontScale="90000"/>
          </a:bodyPr>
          <a:lstStyle/>
          <a:p>
            <a:br>
              <a:rPr lang="en-US" sz="4400" b="1" dirty="0">
                <a:effectLst/>
                <a:latin typeface="Calibri" panose="020F0502020204030204" pitchFamily="34" charset="0"/>
                <a:ea typeface="Calibri" panose="020F0502020204030204" pitchFamily="34" charset="0"/>
                <a:cs typeface="Times New Roman" panose="02020603050405020304" pitchFamily="18" charset="0"/>
              </a:rPr>
            </a:br>
            <a:r>
              <a:rPr lang="en-US" sz="4400" b="1" dirty="0">
                <a:effectLst/>
                <a:latin typeface="Calibri" panose="020F0502020204030204" pitchFamily="34" charset="0"/>
                <a:ea typeface="Calibri" panose="020F0502020204030204" pitchFamily="34" charset="0"/>
                <a:cs typeface="Times New Roman" panose="02020603050405020304" pitchFamily="18" charset="0"/>
              </a:rPr>
              <a:t>DECISION MAKING</a:t>
            </a:r>
            <a:br>
              <a:rPr lang="en-GB" sz="44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45E0138B-61A3-4FC1-82F7-850B475B409B}"/>
              </a:ext>
            </a:extLst>
          </p:cNvPr>
          <p:cNvSpPr>
            <a:spLocks noGrp="1"/>
          </p:cNvSpPr>
          <p:nvPr>
            <p:ph sz="quarter" idx="1"/>
          </p:nvPr>
        </p:nvSpPr>
        <p:spPr/>
        <p:txBody>
          <a:bodyPr>
            <a:normAutofit/>
          </a:bodyPr>
          <a:lstStyle/>
          <a:p>
            <a:pPr marL="137160" indent="0">
              <a:lnSpc>
                <a:spcPct val="107000"/>
              </a:lnSpc>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dirty="0">
                <a:effectLst/>
                <a:latin typeface="Calibri" panose="020F0502020204030204" pitchFamily="34" charset="0"/>
                <a:ea typeface="Calibri" panose="020F0502020204030204" pitchFamily="34" charset="0"/>
                <a:cs typeface="Times New Roman" panose="02020603050405020304" pitchFamily="18" charset="0"/>
              </a:rPr>
              <a:t>Decision making is a critical-thinking process for choosing the best actions to meet a desired goal. Decisions must be made whenever several mutually exclusive choices are available or when there is an option.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dirty="0">
                <a:effectLst/>
                <a:latin typeface="Calibri" panose="020F0502020204030204" pitchFamily="34" charset="0"/>
                <a:ea typeface="Calibri" panose="020F0502020204030204" pitchFamily="34" charset="0"/>
                <a:cs typeface="Times New Roman" panose="02020603050405020304" pitchFamily="18" charset="0"/>
              </a:rPr>
              <a:t>Nurses make decisions in the course of solving problems, as well as value decisions, time management decisions, scheduling decisions, and priority decisions.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US" sz="1800" dirty="0">
                <a:effectLst/>
                <a:latin typeface="Calibri" panose="020F0502020204030204" pitchFamily="34" charset="0"/>
                <a:ea typeface="Calibri" panose="020F0502020204030204" pitchFamily="34" charset="0"/>
                <a:cs typeface="Times New Roman" panose="02020603050405020304" pitchFamily="18" charset="0"/>
              </a:rPr>
              <a:t>Factors to consider when deciding which client to assist first: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Advantages and disadvantages of each option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Maslow’s hierarchy of needs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Consider which tasks can be delegated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Use another priority-setting framework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328624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0C31F193-350C-4745-9195-CAAA11F0A254}"/>
              </a:ext>
            </a:extLst>
          </p:cNvPr>
          <p:cNvSpPr>
            <a:spLocks noGrp="1"/>
          </p:cNvSpPr>
          <p:nvPr>
            <p:ph type="body" sz="half" idx="2"/>
          </p:nvPr>
        </p:nvSpPr>
        <p:spPr/>
        <p:txBody>
          <a:bodyPr/>
          <a:lstStyle/>
          <a:p>
            <a:endParaRPr lang="en-GB"/>
          </a:p>
        </p:txBody>
      </p:sp>
      <p:sp>
        <p:nvSpPr>
          <p:cNvPr id="4" name="Title 3">
            <a:extLst>
              <a:ext uri="{FF2B5EF4-FFF2-40B4-BE49-F238E27FC236}">
                <a16:creationId xmlns:a16="http://schemas.microsoft.com/office/drawing/2014/main" id="{2C075C90-9CBF-412B-A73B-A81BD3982B3C}"/>
              </a:ext>
            </a:extLst>
          </p:cNvPr>
          <p:cNvSpPr>
            <a:spLocks noGrp="1"/>
          </p:cNvSpPr>
          <p:nvPr>
            <p:ph type="title"/>
          </p:nvPr>
        </p:nvSpPr>
        <p:spPr/>
        <p:txBody>
          <a:bodyPr/>
          <a:lstStyle/>
          <a:p>
            <a:r>
              <a:rPr lang="en-US" dirty="0"/>
              <a:t>CRITICAL THINKING</a:t>
            </a:r>
            <a:endParaRPr lang="en-GB" dirty="0"/>
          </a:p>
        </p:txBody>
      </p:sp>
      <p:sp>
        <p:nvSpPr>
          <p:cNvPr id="5" name="Picture Placeholder 4">
            <a:extLst>
              <a:ext uri="{FF2B5EF4-FFF2-40B4-BE49-F238E27FC236}">
                <a16:creationId xmlns:a16="http://schemas.microsoft.com/office/drawing/2014/main" id="{FA6D4E1C-D47D-4D3B-A56F-1717C9A3EC0C}"/>
              </a:ext>
            </a:extLst>
          </p:cNvPr>
          <p:cNvSpPr>
            <a:spLocks noGrp="1"/>
          </p:cNvSpPr>
          <p:nvPr>
            <p:ph type="pic" idx="1"/>
          </p:nvPr>
        </p:nvSpPr>
        <p:spPr/>
      </p:sp>
    </p:spTree>
    <p:extLst>
      <p:ext uri="{BB962C8B-B14F-4D97-AF65-F5344CB8AC3E}">
        <p14:creationId xmlns:p14="http://schemas.microsoft.com/office/powerpoint/2010/main" val="35327151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slow's Hierarchy of Needs | Simply Psychology">
            <a:extLst>
              <a:ext uri="{FF2B5EF4-FFF2-40B4-BE49-F238E27FC236}">
                <a16:creationId xmlns:a16="http://schemas.microsoft.com/office/drawing/2014/main" id="{C7823B73-D7F7-419F-9F5E-68830C740A64}"/>
              </a:ext>
            </a:extLst>
          </p:cNvPr>
          <p:cNvPicPr>
            <a:picLocks noGrp="1" noChangeAspect="1" noChangeArrowheads="1"/>
          </p:cNvPicPr>
          <p:nvPr>
            <p:ph sz="quarter" idx="4294967295"/>
          </p:nvPr>
        </p:nvPicPr>
        <p:blipFill>
          <a:blip r:embed="rId2">
            <a:extLst>
              <a:ext uri="{28A0092B-C50C-407E-A947-70E740481C1C}">
                <a14:useLocalDpi xmlns:a14="http://schemas.microsoft.com/office/drawing/2010/main" val="0"/>
              </a:ext>
            </a:extLst>
          </a:blip>
          <a:srcRect/>
          <a:stretch>
            <a:fillRect/>
          </a:stretch>
        </p:blipFill>
        <p:spPr bwMode="auto">
          <a:xfrm>
            <a:off x="827584" y="908720"/>
            <a:ext cx="7200799" cy="5112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68557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86FFE-0747-4CB7-9C61-8AB8FFBA17F8}"/>
              </a:ext>
            </a:extLst>
          </p:cNvPr>
          <p:cNvSpPr>
            <a:spLocks noGrp="1"/>
          </p:cNvSpPr>
          <p:nvPr>
            <p:ph type="title"/>
          </p:nvPr>
        </p:nvSpPr>
        <p:spPr/>
        <p:txBody>
          <a:bodyPr>
            <a:normAutofit fontScale="90000"/>
          </a:bodyPr>
          <a:lstStyle/>
          <a:p>
            <a:r>
              <a:rPr lang="en-US" dirty="0"/>
              <a:t>Sequential Steps In The Decision Making Process e.g. In Pain Relief</a:t>
            </a:r>
            <a:endParaRPr lang="en-GB" dirty="0"/>
          </a:p>
        </p:txBody>
      </p:sp>
      <p:sp>
        <p:nvSpPr>
          <p:cNvPr id="3" name="Content Placeholder 2">
            <a:extLst>
              <a:ext uri="{FF2B5EF4-FFF2-40B4-BE49-F238E27FC236}">
                <a16:creationId xmlns:a16="http://schemas.microsoft.com/office/drawing/2014/main" id="{C6E5F473-BA13-4E10-B894-9C93777B0513}"/>
              </a:ext>
            </a:extLst>
          </p:cNvPr>
          <p:cNvSpPr>
            <a:spLocks noGrp="1"/>
          </p:cNvSpPr>
          <p:nvPr>
            <p:ph sz="quarter" idx="1"/>
          </p:nvPr>
        </p:nvSpPr>
        <p:spPr/>
        <p:txBody>
          <a:bodyPr>
            <a:normAutofit fontScale="85000" lnSpcReduction="20000"/>
          </a:bodyPr>
          <a:lstStyle/>
          <a:p>
            <a:pPr marL="514350" indent="-514350">
              <a:buFont typeface="+mj-lt"/>
              <a:buAutoNum type="arabicPeriod"/>
            </a:pPr>
            <a:r>
              <a:rPr lang="en-US" dirty="0"/>
              <a:t>Identify the purpose</a:t>
            </a:r>
          </a:p>
          <a:p>
            <a:pPr marL="514350" indent="-514350">
              <a:buFont typeface="+mj-lt"/>
              <a:buAutoNum type="arabicPeriod"/>
            </a:pPr>
            <a:r>
              <a:rPr lang="en-US" dirty="0"/>
              <a:t>Set the criteria (What is the desired outcome; What needs to be preserved &amp; What needs to be avoided)</a:t>
            </a:r>
          </a:p>
          <a:p>
            <a:pPr marL="514350" indent="-514350">
              <a:buFont typeface="+mj-lt"/>
              <a:buAutoNum type="arabicPeriod"/>
            </a:pPr>
            <a:r>
              <a:rPr lang="en-US" dirty="0"/>
              <a:t>Weight the criteria(ranking services or activities from least important to most important as they relate to specific situation)</a:t>
            </a:r>
          </a:p>
          <a:p>
            <a:pPr marL="514350" indent="-514350">
              <a:buFont typeface="+mj-lt"/>
              <a:buAutoNum type="arabicPeriod"/>
            </a:pPr>
            <a:r>
              <a:rPr lang="en-US" dirty="0"/>
              <a:t>Seek alternatives</a:t>
            </a:r>
          </a:p>
          <a:p>
            <a:pPr marL="514350" indent="-514350">
              <a:buFont typeface="+mj-lt"/>
              <a:buAutoNum type="arabicPeriod"/>
            </a:pPr>
            <a:r>
              <a:rPr lang="en-US" dirty="0"/>
              <a:t>Examine alternatives</a:t>
            </a:r>
          </a:p>
          <a:p>
            <a:pPr marL="514350" indent="-514350">
              <a:buFont typeface="+mj-lt"/>
              <a:buAutoNum type="arabicPeriod"/>
            </a:pPr>
            <a:r>
              <a:rPr lang="en-US" dirty="0"/>
              <a:t>Project (Nurse makes plans to prevent, minimize, or overcome any problems)</a:t>
            </a:r>
          </a:p>
          <a:p>
            <a:pPr marL="514350" indent="-514350">
              <a:buFont typeface="+mj-lt"/>
              <a:buAutoNum type="arabicPeriod"/>
            </a:pPr>
            <a:r>
              <a:rPr lang="en-GB" dirty="0"/>
              <a:t>Implement</a:t>
            </a:r>
          </a:p>
          <a:p>
            <a:pPr marL="514350" indent="-514350">
              <a:buFont typeface="+mj-lt"/>
              <a:buAutoNum type="arabicPeriod"/>
            </a:pPr>
            <a:r>
              <a:rPr lang="en-GB" dirty="0"/>
              <a:t>Evaluate the outcome</a:t>
            </a:r>
          </a:p>
        </p:txBody>
      </p:sp>
    </p:spTree>
    <p:extLst>
      <p:ext uri="{BB962C8B-B14F-4D97-AF65-F5344CB8AC3E}">
        <p14:creationId xmlns:p14="http://schemas.microsoft.com/office/powerpoint/2010/main" val="27941909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COUNSELLING</a:t>
            </a:r>
          </a:p>
        </p:txBody>
      </p:sp>
      <p:sp>
        <p:nvSpPr>
          <p:cNvPr id="5" name="Picture Placeholder 4"/>
          <p:cNvSpPr>
            <a:spLocks noGrp="1"/>
          </p:cNvSpPr>
          <p:nvPr>
            <p:ph type="pic" idx="1"/>
          </p:nvPr>
        </p:nvSpPr>
        <p:spPr/>
      </p:sp>
      <p:sp>
        <p:nvSpPr>
          <p:cNvPr id="6" name="Text Placeholder 5"/>
          <p:cNvSpPr>
            <a:spLocks noGrp="1"/>
          </p:cNvSpPr>
          <p:nvPr>
            <p:ph type="body" sz="half" idx="2"/>
          </p:nvPr>
        </p:nvSpPr>
        <p:spPr/>
        <p:txBody>
          <a:bodyPr/>
          <a:lstStyle/>
          <a:p>
            <a:pPr algn="ct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Counselling</a:t>
            </a:r>
          </a:p>
        </p:txBody>
      </p:sp>
      <p:sp>
        <p:nvSpPr>
          <p:cNvPr id="6" name="Content Placeholder 5"/>
          <p:cNvSpPr>
            <a:spLocks noGrp="1"/>
          </p:cNvSpPr>
          <p:nvPr>
            <p:ph idx="1"/>
          </p:nvPr>
        </p:nvSpPr>
        <p:spPr/>
        <p:txBody>
          <a:bodyPr/>
          <a:lstStyle/>
          <a:p>
            <a:r>
              <a:rPr lang="en-US" dirty="0"/>
              <a:t>A helping/trusting </a:t>
            </a:r>
            <a:r>
              <a:rPr lang="en-US" b="1" u="sng" dirty="0"/>
              <a:t>relationship</a:t>
            </a:r>
            <a:r>
              <a:rPr lang="en-US" dirty="0"/>
              <a:t> between a trained counselor aimed at helping the client understand his/her problems and how to solve them </a:t>
            </a:r>
            <a:endParaRPr lang="en-US" b="1" u="sng"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Steps (</a:t>
            </a:r>
            <a:r>
              <a:rPr lang="en-US" dirty="0" err="1"/>
              <a:t>heppner</a:t>
            </a:r>
            <a:r>
              <a:rPr lang="en-US" dirty="0"/>
              <a:t> 1978)</a:t>
            </a:r>
          </a:p>
        </p:txBody>
      </p:sp>
      <p:sp>
        <p:nvSpPr>
          <p:cNvPr id="5" name="Content Placeholder 4"/>
          <p:cNvSpPr>
            <a:spLocks noGrp="1"/>
          </p:cNvSpPr>
          <p:nvPr>
            <p:ph sz="half" idx="1"/>
          </p:nvPr>
        </p:nvSpPr>
        <p:spPr/>
        <p:txBody>
          <a:bodyPr>
            <a:normAutofit fontScale="92500"/>
          </a:bodyPr>
          <a:lstStyle/>
          <a:p>
            <a:r>
              <a:rPr lang="en-US" dirty="0"/>
              <a:t>Exploration</a:t>
            </a:r>
          </a:p>
          <a:p>
            <a:pPr lvl="1"/>
            <a:r>
              <a:rPr lang="en-US" dirty="0"/>
              <a:t>Client states the concern and establish the need for help</a:t>
            </a:r>
          </a:p>
          <a:p>
            <a:pPr lvl="1"/>
            <a:r>
              <a:rPr lang="en-US" dirty="0"/>
              <a:t>Establish the relationship</a:t>
            </a:r>
          </a:p>
          <a:p>
            <a:pPr lvl="1"/>
            <a:r>
              <a:rPr lang="en-US" dirty="0"/>
              <a:t>Determine the goals and explore alternatives</a:t>
            </a:r>
          </a:p>
          <a:p>
            <a:pPr lvl="1"/>
            <a:r>
              <a:rPr lang="en-US" dirty="0"/>
              <a:t>Work on the problems and goals</a:t>
            </a:r>
          </a:p>
          <a:p>
            <a:pPr lvl="1"/>
            <a:r>
              <a:rPr lang="en-US" dirty="0"/>
              <a:t>Facilitate awareness</a:t>
            </a:r>
          </a:p>
        </p:txBody>
      </p:sp>
      <p:sp>
        <p:nvSpPr>
          <p:cNvPr id="6" name="Content Placeholder 5"/>
          <p:cNvSpPr>
            <a:spLocks noGrp="1"/>
          </p:cNvSpPr>
          <p:nvPr>
            <p:ph sz="half" idx="2"/>
          </p:nvPr>
        </p:nvSpPr>
        <p:spPr/>
        <p:txBody>
          <a:bodyPr>
            <a:normAutofit fontScale="92500"/>
          </a:bodyPr>
          <a:lstStyle/>
          <a:p>
            <a:r>
              <a:rPr lang="en-US" dirty="0"/>
              <a:t>Action</a:t>
            </a:r>
          </a:p>
          <a:p>
            <a:pPr lvl="1"/>
            <a:r>
              <a:rPr lang="en-US" dirty="0"/>
              <a:t>Plan a course of action</a:t>
            </a:r>
          </a:p>
          <a:p>
            <a:pPr lvl="1"/>
            <a:r>
              <a:rPr lang="en-US" dirty="0"/>
              <a:t>Evaluate outcomes and terminate the process</a:t>
            </a:r>
          </a:p>
          <a:p>
            <a:pPr lvl="1"/>
            <a:r>
              <a:rPr lang="en-US" dirty="0"/>
              <a:t>Prevent severe adjustment problems and further support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Process</a:t>
            </a:r>
          </a:p>
        </p:txBody>
      </p:sp>
      <p:sp>
        <p:nvSpPr>
          <p:cNvPr id="6" name="Content Placeholder 5"/>
          <p:cNvSpPr>
            <a:spLocks noGrp="1"/>
          </p:cNvSpPr>
          <p:nvPr>
            <p:ph idx="1"/>
          </p:nvPr>
        </p:nvSpPr>
        <p:spPr/>
        <p:txBody>
          <a:bodyPr>
            <a:normAutofit/>
          </a:bodyPr>
          <a:lstStyle/>
          <a:p>
            <a:r>
              <a:rPr lang="en-US" dirty="0"/>
              <a:t>Preparation</a:t>
            </a:r>
          </a:p>
          <a:p>
            <a:pPr lvl="1"/>
            <a:r>
              <a:rPr lang="en-US" dirty="0"/>
              <a:t>Prepare a conducive environment</a:t>
            </a:r>
          </a:p>
          <a:p>
            <a:pPr lvl="2"/>
            <a:r>
              <a:rPr lang="en-US" dirty="0"/>
              <a:t>Quiet with no interruption</a:t>
            </a:r>
          </a:p>
          <a:p>
            <a:pPr lvl="2"/>
            <a:r>
              <a:rPr lang="en-US" dirty="0"/>
              <a:t>Comfortable seating for both</a:t>
            </a:r>
          </a:p>
          <a:p>
            <a:pPr lvl="2"/>
            <a:r>
              <a:rPr lang="en-US" dirty="0"/>
              <a:t>Facing each other without barriers e.g. tables</a:t>
            </a:r>
          </a:p>
          <a:p>
            <a:pPr lvl="1"/>
            <a:r>
              <a:rPr lang="en-US" dirty="0"/>
              <a:t>Writing material: just a small notebook and pen</a:t>
            </a:r>
          </a:p>
          <a:p>
            <a:pPr lvl="1"/>
            <a:r>
              <a:rPr lang="en-US" dirty="0"/>
              <a:t>Self by displaying positive attitude towards client</a:t>
            </a:r>
          </a:p>
          <a:p>
            <a:pPr lvl="1"/>
            <a:r>
              <a:rPr lang="en-US" dirty="0"/>
              <a:t>Client by assuring of confidentiality</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Steps/actions</a:t>
            </a:r>
          </a:p>
        </p:txBody>
      </p:sp>
      <p:sp>
        <p:nvSpPr>
          <p:cNvPr id="3" name="Content Placeholder 2"/>
          <p:cNvSpPr>
            <a:spLocks noGrp="1"/>
          </p:cNvSpPr>
          <p:nvPr>
            <p:ph idx="1"/>
          </p:nvPr>
        </p:nvSpPr>
        <p:spPr/>
        <p:txBody>
          <a:bodyPr>
            <a:normAutofit fontScale="85000" lnSpcReduction="20000"/>
          </a:bodyPr>
          <a:lstStyle/>
          <a:p>
            <a:r>
              <a:rPr lang="en-US" dirty="0"/>
              <a:t>Set the goals/objectives</a:t>
            </a:r>
          </a:p>
          <a:p>
            <a:r>
              <a:rPr lang="en-US" dirty="0"/>
              <a:t>Provide opportunity for client to tell his story/explain his problems</a:t>
            </a:r>
          </a:p>
          <a:p>
            <a:r>
              <a:rPr lang="en-US" dirty="0"/>
              <a:t>Listen, clarify, reflect feelings</a:t>
            </a:r>
          </a:p>
          <a:p>
            <a:r>
              <a:rPr lang="en-US" dirty="0"/>
              <a:t>Pick up non-verbal from client</a:t>
            </a:r>
          </a:p>
          <a:p>
            <a:r>
              <a:rPr lang="en-US" dirty="0"/>
              <a:t>Discuss feelings</a:t>
            </a:r>
          </a:p>
          <a:p>
            <a:r>
              <a:rPr lang="en-US" dirty="0"/>
              <a:t>Use transitional statements to change from one area to another</a:t>
            </a:r>
          </a:p>
          <a:p>
            <a:r>
              <a:rPr lang="en-US" dirty="0"/>
              <a:t>Develop a consensual plan of action</a:t>
            </a:r>
          </a:p>
          <a:p>
            <a:r>
              <a:rPr lang="en-US" dirty="0"/>
              <a:t>Make a date for next appointment</a:t>
            </a:r>
          </a:p>
          <a:p>
            <a:r>
              <a:rPr lang="en-US" dirty="0"/>
              <a:t>Summarize notes after the session</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Steps/closing</a:t>
            </a:r>
          </a:p>
        </p:txBody>
      </p:sp>
      <p:sp>
        <p:nvSpPr>
          <p:cNvPr id="3" name="Content Placeholder 2"/>
          <p:cNvSpPr>
            <a:spLocks noGrp="1"/>
          </p:cNvSpPr>
          <p:nvPr>
            <p:ph idx="1"/>
          </p:nvPr>
        </p:nvSpPr>
        <p:spPr/>
        <p:txBody>
          <a:bodyPr/>
          <a:lstStyle/>
          <a:p>
            <a:r>
              <a:rPr lang="en-US" dirty="0"/>
              <a:t>Refer to time limit</a:t>
            </a:r>
          </a:p>
          <a:p>
            <a:r>
              <a:rPr lang="en-US" dirty="0"/>
              <a:t>Summarize essential elements</a:t>
            </a:r>
          </a:p>
          <a:p>
            <a:r>
              <a:rPr lang="en-US" dirty="0"/>
              <a:t>Refer to the future</a:t>
            </a:r>
          </a:p>
          <a:p>
            <a:r>
              <a:rPr lang="en-US" dirty="0"/>
              <a:t>Give some home work e.g. go and think about </a:t>
            </a:r>
            <a:r>
              <a:rPr lang="en-US"/>
              <a:t>these options</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B374E33-99F8-4548-A958-7EF4BF80AB90}"/>
              </a:ext>
            </a:extLst>
          </p:cNvPr>
          <p:cNvSpPr>
            <a:spLocks noGrp="1"/>
          </p:cNvSpPr>
          <p:nvPr>
            <p:ph type="body" sz="half" idx="2"/>
          </p:nvPr>
        </p:nvSpPr>
        <p:spPr/>
        <p:txBody>
          <a:bodyPr>
            <a:normAutofit fontScale="92500" lnSpcReduction="10000"/>
          </a:bodyPr>
          <a:lstStyle/>
          <a:p>
            <a:r>
              <a:rPr lang="en-US" sz="4400" b="1" dirty="0"/>
              <a:t>STUDENT CENTRED LEARNING</a:t>
            </a:r>
            <a:endParaRPr lang="en-GB" sz="4400" b="1" dirty="0"/>
          </a:p>
        </p:txBody>
      </p:sp>
      <p:sp>
        <p:nvSpPr>
          <p:cNvPr id="8" name="Title 7">
            <a:extLst>
              <a:ext uri="{FF2B5EF4-FFF2-40B4-BE49-F238E27FC236}">
                <a16:creationId xmlns:a16="http://schemas.microsoft.com/office/drawing/2014/main" id="{F03A3702-7C78-4DD5-A7EC-F23CAAC8C083}"/>
              </a:ext>
            </a:extLst>
          </p:cNvPr>
          <p:cNvSpPr>
            <a:spLocks noGrp="1"/>
          </p:cNvSpPr>
          <p:nvPr>
            <p:ph type="title"/>
          </p:nvPr>
        </p:nvSpPr>
        <p:spPr/>
        <p:txBody>
          <a:bodyPr/>
          <a:lstStyle/>
          <a:p>
            <a:endParaRPr lang="en-GB"/>
          </a:p>
        </p:txBody>
      </p:sp>
      <p:sp>
        <p:nvSpPr>
          <p:cNvPr id="9" name="Picture Placeholder 8">
            <a:extLst>
              <a:ext uri="{FF2B5EF4-FFF2-40B4-BE49-F238E27FC236}">
                <a16:creationId xmlns:a16="http://schemas.microsoft.com/office/drawing/2014/main" id="{CB258FD2-0C9F-46FC-A380-276D53149DE5}"/>
              </a:ext>
            </a:extLst>
          </p:cNvPr>
          <p:cNvSpPr>
            <a:spLocks noGrp="1"/>
          </p:cNvSpPr>
          <p:nvPr>
            <p:ph type="pic" idx="1"/>
          </p:nvPr>
        </p:nvSpPr>
        <p:spPr/>
      </p:sp>
    </p:spTree>
    <p:extLst>
      <p:ext uri="{BB962C8B-B14F-4D97-AF65-F5344CB8AC3E}">
        <p14:creationId xmlns:p14="http://schemas.microsoft.com/office/powerpoint/2010/main" val="25269300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TRADITIONAL TEACHING METHODS </a:t>
            </a:r>
          </a:p>
        </p:txBody>
      </p:sp>
      <p:sp>
        <p:nvSpPr>
          <p:cNvPr id="3" name="Content Placeholder 2"/>
          <p:cNvSpPr>
            <a:spLocks noGrp="1"/>
          </p:cNvSpPr>
          <p:nvPr>
            <p:ph idx="1"/>
          </p:nvPr>
        </p:nvSpPr>
        <p:spPr/>
        <p:txBody>
          <a:bodyPr/>
          <a:lstStyle/>
          <a:p>
            <a:pPr marL="385763" indent="-385763">
              <a:buFont typeface="+mj-lt"/>
              <a:buAutoNum type="arabicPeriod"/>
            </a:pPr>
            <a:r>
              <a:rPr lang="en-US" dirty="0"/>
              <a:t>Lecture </a:t>
            </a:r>
          </a:p>
          <a:p>
            <a:pPr marL="385763" indent="-385763">
              <a:buFont typeface="+mj-lt"/>
              <a:buAutoNum type="arabicPeriod"/>
            </a:pPr>
            <a:r>
              <a:rPr lang="en-US" dirty="0"/>
              <a:t>Discussion </a:t>
            </a:r>
          </a:p>
          <a:p>
            <a:pPr marL="385763" indent="-385763">
              <a:buFont typeface="+mj-lt"/>
              <a:buAutoNum type="arabicPeriod"/>
            </a:pPr>
            <a:r>
              <a:rPr lang="en-US" dirty="0"/>
              <a:t>Demonstration</a:t>
            </a:r>
          </a:p>
          <a:p>
            <a:pPr marL="385763" indent="-385763">
              <a:buFont typeface="+mj-lt"/>
              <a:buAutoNum type="arabicPeriod"/>
            </a:pPr>
            <a:r>
              <a:rPr lang="en-US" dirty="0"/>
              <a:t>Simulation </a:t>
            </a:r>
          </a:p>
          <a:p>
            <a:pPr marL="385763" indent="-385763">
              <a:buFont typeface="+mj-lt"/>
              <a:buAutoNum type="arabicPeriod"/>
            </a:pPr>
            <a:r>
              <a:rPr lang="en-US" dirty="0"/>
              <a:t>Role play </a:t>
            </a:r>
          </a:p>
          <a:p>
            <a:pPr marL="385763" indent="-385763">
              <a:buFont typeface="+mj-lt"/>
              <a:buAutoNum type="arabicPeriod"/>
            </a:pPr>
            <a:r>
              <a:rPr lang="en-US" dirty="0"/>
              <a:t>Practical </a:t>
            </a:r>
          </a:p>
          <a:p>
            <a:pPr marL="385763" indent="-385763">
              <a:buFont typeface="+mj-lt"/>
              <a:buAutoNum type="arabicPeriod"/>
            </a:pPr>
            <a:r>
              <a:rPr lang="en-US" dirty="0"/>
              <a:t>Field visits </a:t>
            </a:r>
          </a:p>
          <a:p>
            <a:pPr marL="385763" indent="-385763">
              <a:buFont typeface="+mj-lt"/>
              <a:buAutoNum type="arabicPeriod"/>
            </a:pPr>
            <a:r>
              <a:rPr lang="en-US" dirty="0"/>
              <a:t>Independent study projects </a:t>
            </a:r>
          </a:p>
        </p:txBody>
      </p:sp>
    </p:spTree>
    <p:extLst>
      <p:ext uri="{BB962C8B-B14F-4D97-AF65-F5344CB8AC3E}">
        <p14:creationId xmlns:p14="http://schemas.microsoft.com/office/powerpoint/2010/main" val="2269034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thinking</a:t>
            </a:r>
          </a:p>
        </p:txBody>
      </p:sp>
      <p:sp>
        <p:nvSpPr>
          <p:cNvPr id="3" name="Content Placeholder 2"/>
          <p:cNvSpPr>
            <a:spLocks noGrp="1"/>
          </p:cNvSpPr>
          <p:nvPr>
            <p:ph sz="quarter" idx="1"/>
          </p:nvPr>
        </p:nvSpPr>
        <p:spPr/>
        <p:txBody>
          <a:bodyPr/>
          <a:lstStyle/>
          <a:p>
            <a:r>
              <a:rPr lang="en-US" dirty="0"/>
              <a:t>Required skills</a:t>
            </a:r>
          </a:p>
          <a:p>
            <a:pPr lvl="1"/>
            <a:r>
              <a:rPr lang="en-US" dirty="0"/>
              <a:t>Psychomotor</a:t>
            </a:r>
          </a:p>
          <a:p>
            <a:pPr lvl="1"/>
            <a:r>
              <a:rPr lang="en-US" dirty="0"/>
              <a:t>Cognitive</a:t>
            </a:r>
          </a:p>
          <a:p>
            <a:pPr lvl="1"/>
            <a:r>
              <a:rPr lang="en-US" dirty="0"/>
              <a:t>Affective </a:t>
            </a:r>
          </a:p>
        </p:txBody>
      </p:sp>
    </p:spTree>
    <p:extLst>
      <p:ext uri="{BB962C8B-B14F-4D97-AF65-F5344CB8AC3E}">
        <p14:creationId xmlns:p14="http://schemas.microsoft.com/office/powerpoint/2010/main" val="13624542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9. Seminars</a:t>
            </a:r>
          </a:p>
          <a:p>
            <a:r>
              <a:rPr lang="en-US" dirty="0"/>
              <a:t>10.Tutorial</a:t>
            </a:r>
          </a:p>
          <a:p>
            <a:r>
              <a:rPr lang="en-US" dirty="0"/>
              <a:t>11.Project </a:t>
            </a:r>
          </a:p>
          <a:p>
            <a:r>
              <a:rPr lang="en-US" dirty="0"/>
              <a:t>12.Critical incident technique </a:t>
            </a:r>
          </a:p>
          <a:p>
            <a:r>
              <a:rPr lang="en-US" dirty="0"/>
              <a:t>13.Team teaching </a:t>
            </a:r>
          </a:p>
          <a:p>
            <a:r>
              <a:rPr lang="en-US" dirty="0"/>
              <a:t>14.Case study </a:t>
            </a:r>
          </a:p>
        </p:txBody>
      </p:sp>
    </p:spTree>
    <p:extLst>
      <p:ext uri="{BB962C8B-B14F-4D97-AF65-F5344CB8AC3E}">
        <p14:creationId xmlns:p14="http://schemas.microsoft.com/office/powerpoint/2010/main" val="29612277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INNOVATIVE TEACHING</a:t>
            </a:r>
          </a:p>
        </p:txBody>
      </p:sp>
      <p:sp>
        <p:nvSpPr>
          <p:cNvPr id="3" name="Content Placeholder 2"/>
          <p:cNvSpPr>
            <a:spLocks noGrp="1"/>
          </p:cNvSpPr>
          <p:nvPr>
            <p:ph idx="1"/>
          </p:nvPr>
        </p:nvSpPr>
        <p:spPr/>
        <p:txBody>
          <a:bodyPr>
            <a:normAutofit fontScale="92500" lnSpcReduction="20000"/>
          </a:bodyPr>
          <a:lstStyle/>
          <a:p>
            <a:pPr>
              <a:buNone/>
            </a:pPr>
            <a:r>
              <a:rPr lang="en-US" dirty="0"/>
              <a:t>In traditional teaching/learning processes, the emphasis is on the teacher &amp; how he/she facilitates learning for the students.</a:t>
            </a:r>
          </a:p>
          <a:p>
            <a:pPr>
              <a:buNone/>
            </a:pPr>
            <a:r>
              <a:rPr lang="en-US" dirty="0"/>
              <a:t>-In innovative educational processes, the burden of learning shifts to the learner. </a:t>
            </a:r>
            <a:r>
              <a:rPr lang="en-US" b="1" dirty="0"/>
              <a:t>The teacher is transformed into a facilitator.</a:t>
            </a:r>
          </a:p>
          <a:p>
            <a:r>
              <a:rPr lang="en-US" dirty="0"/>
              <a:t>In the innovative teaching/learning process, the teacher, like in the traditional process,</a:t>
            </a:r>
          </a:p>
          <a:p>
            <a:r>
              <a:rPr lang="en-US" dirty="0"/>
              <a:t>Must identify the area to be taught, </a:t>
            </a:r>
          </a:p>
          <a:p>
            <a:r>
              <a:rPr lang="en-US" dirty="0"/>
              <a:t>Define the subject &amp; topic to be learnt as well as the objectives&amp; content to be learnt from a curriculum.</a:t>
            </a:r>
          </a:p>
          <a:p>
            <a:endParaRPr lang="en-US" dirty="0"/>
          </a:p>
        </p:txBody>
      </p:sp>
    </p:spTree>
    <p:extLst>
      <p:ext uri="{BB962C8B-B14F-4D97-AF65-F5344CB8AC3E}">
        <p14:creationId xmlns:p14="http://schemas.microsoft.com/office/powerpoint/2010/main" val="18374766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Innovative methods</a:t>
            </a:r>
            <a:endParaRPr lang="en-US" dirty="0">
              <a:solidFill>
                <a:srgbClr val="FF0000"/>
              </a:solidFill>
            </a:endParaRPr>
          </a:p>
        </p:txBody>
      </p:sp>
      <p:sp>
        <p:nvSpPr>
          <p:cNvPr id="3" name="Content Placeholder 2"/>
          <p:cNvSpPr>
            <a:spLocks noGrp="1"/>
          </p:cNvSpPr>
          <p:nvPr>
            <p:ph idx="1"/>
          </p:nvPr>
        </p:nvSpPr>
        <p:spPr/>
        <p:txBody>
          <a:bodyPr/>
          <a:lstStyle/>
          <a:p>
            <a:r>
              <a:rPr lang="en-US" dirty="0"/>
              <a:t>Include:</a:t>
            </a:r>
          </a:p>
          <a:p>
            <a:pPr marL="806958" lvl="1" indent="-514350">
              <a:buFont typeface="+mj-lt"/>
              <a:buAutoNum type="romanLcPeriod"/>
            </a:pPr>
            <a:r>
              <a:rPr lang="en-US" dirty="0">
                <a:solidFill>
                  <a:schemeClr val="tx1"/>
                </a:solidFill>
              </a:rPr>
              <a:t>Problem Based Learning (PBL).</a:t>
            </a:r>
          </a:p>
          <a:p>
            <a:pPr marL="806958" lvl="1" indent="-514350">
              <a:buFont typeface="+mj-lt"/>
              <a:buAutoNum type="romanLcPeriod"/>
            </a:pPr>
            <a:r>
              <a:rPr lang="en-US" dirty="0">
                <a:solidFill>
                  <a:schemeClr val="tx1"/>
                </a:solidFill>
              </a:rPr>
              <a:t>Self Directed Learning (SDL).</a:t>
            </a:r>
          </a:p>
          <a:p>
            <a:pPr marL="806958" lvl="1" indent="-514350">
              <a:buFont typeface="+mj-lt"/>
              <a:buAutoNum type="romanLcPeriod"/>
            </a:pPr>
            <a:r>
              <a:rPr lang="en-US" dirty="0">
                <a:solidFill>
                  <a:schemeClr val="tx1"/>
                </a:solidFill>
              </a:rPr>
              <a:t>Small Group Tutorial (SGT).</a:t>
            </a:r>
          </a:p>
          <a:p>
            <a:pPr marL="806958" lvl="1" indent="-514350">
              <a:buFont typeface="+mj-lt"/>
              <a:buAutoNum type="romanLcPeriod"/>
            </a:pPr>
            <a:r>
              <a:rPr lang="en-US" dirty="0">
                <a:solidFill>
                  <a:schemeClr val="tx1"/>
                </a:solidFill>
              </a:rPr>
              <a:t>Community Based Education and Service (COBES).</a:t>
            </a:r>
          </a:p>
          <a:p>
            <a:pPr marL="806958" lvl="1" indent="-514350">
              <a:buFont typeface="+mj-lt"/>
              <a:buAutoNum type="romanLcPeriod"/>
            </a:pPr>
            <a:r>
              <a:rPr lang="en-US" dirty="0">
                <a:solidFill>
                  <a:schemeClr val="tx1"/>
                </a:solidFill>
              </a:rPr>
              <a:t>Computer Aided Education (CAE).</a:t>
            </a:r>
          </a:p>
          <a:p>
            <a:pPr marL="806958" lvl="1" indent="-514350">
              <a:buFont typeface="+mj-lt"/>
              <a:buAutoNum type="romanLcPeriod"/>
            </a:pPr>
            <a:r>
              <a:rPr lang="en-US" dirty="0">
                <a:solidFill>
                  <a:schemeClr val="tx1"/>
                </a:solidFill>
              </a:rPr>
              <a:t>Student-</a:t>
            </a:r>
            <a:r>
              <a:rPr lang="en-US" dirty="0" err="1">
                <a:solidFill>
                  <a:schemeClr val="tx1"/>
                </a:solidFill>
              </a:rPr>
              <a:t>centred</a:t>
            </a:r>
            <a:r>
              <a:rPr lang="en-US" dirty="0">
                <a:solidFill>
                  <a:schemeClr val="tx1"/>
                </a:solidFill>
              </a:rPr>
              <a:t>, Problem-Based, Integrated, Community-Oriented, Electives and Systematic (SPICES).</a:t>
            </a:r>
          </a:p>
          <a:p>
            <a:endParaRPr lang="en-US" dirty="0"/>
          </a:p>
        </p:txBody>
      </p:sp>
    </p:spTree>
    <p:extLst>
      <p:ext uri="{BB962C8B-B14F-4D97-AF65-F5344CB8AC3E}">
        <p14:creationId xmlns:p14="http://schemas.microsoft.com/office/powerpoint/2010/main" val="202984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Innovative Cont.</a:t>
            </a:r>
          </a:p>
        </p:txBody>
      </p:sp>
      <p:sp>
        <p:nvSpPr>
          <p:cNvPr id="3" name="Content Placeholder 2"/>
          <p:cNvSpPr>
            <a:spLocks noGrp="1"/>
          </p:cNvSpPr>
          <p:nvPr>
            <p:ph idx="1"/>
          </p:nvPr>
        </p:nvSpPr>
        <p:spPr/>
        <p:txBody>
          <a:bodyPr>
            <a:normAutofit/>
          </a:bodyPr>
          <a:lstStyle/>
          <a:p>
            <a:pPr>
              <a:lnSpc>
                <a:spcPct val="150000"/>
              </a:lnSpc>
            </a:pPr>
            <a:r>
              <a:rPr lang="en-US" dirty="0"/>
              <a:t>The main advantage of the innovative methods is that the responsibility for learning is placed on the learner’s shoulders. </a:t>
            </a:r>
          </a:p>
          <a:p>
            <a:pPr>
              <a:lnSpc>
                <a:spcPct val="150000"/>
              </a:lnSpc>
            </a:pPr>
            <a:r>
              <a:rPr lang="en-US" dirty="0"/>
              <a:t>In the process of learning, the learner develops many skills, which gradually transform them into an independent learner. </a:t>
            </a:r>
          </a:p>
        </p:txBody>
      </p:sp>
    </p:spTree>
    <p:extLst>
      <p:ext uri="{BB962C8B-B14F-4D97-AF65-F5344CB8AC3E}">
        <p14:creationId xmlns:p14="http://schemas.microsoft.com/office/powerpoint/2010/main" val="104882760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Innovative Cont.</a:t>
            </a:r>
          </a:p>
        </p:txBody>
      </p:sp>
      <p:sp>
        <p:nvSpPr>
          <p:cNvPr id="3" name="Content Placeholder 2"/>
          <p:cNvSpPr>
            <a:spLocks noGrp="1"/>
          </p:cNvSpPr>
          <p:nvPr>
            <p:ph idx="1"/>
          </p:nvPr>
        </p:nvSpPr>
        <p:spPr/>
        <p:txBody>
          <a:bodyPr/>
          <a:lstStyle/>
          <a:p>
            <a:r>
              <a:rPr lang="en-US" dirty="0"/>
              <a:t>The learning skills they develop include: </a:t>
            </a:r>
          </a:p>
          <a:p>
            <a:pPr marL="806958" lvl="1" indent="-514350">
              <a:buFont typeface="+mj-lt"/>
              <a:buAutoNum type="romanLcPeriod"/>
            </a:pPr>
            <a:r>
              <a:rPr lang="en-US" dirty="0">
                <a:solidFill>
                  <a:schemeClr val="tx1"/>
                </a:solidFill>
              </a:rPr>
              <a:t>Problem solving skills</a:t>
            </a:r>
          </a:p>
          <a:p>
            <a:pPr marL="806958" lvl="1" indent="-514350">
              <a:buFont typeface="+mj-lt"/>
              <a:buAutoNum type="romanLcPeriod"/>
            </a:pPr>
            <a:r>
              <a:rPr lang="en-US" dirty="0">
                <a:solidFill>
                  <a:schemeClr val="tx1"/>
                </a:solidFill>
              </a:rPr>
              <a:t>Communication skills</a:t>
            </a:r>
          </a:p>
          <a:p>
            <a:pPr marL="806958" lvl="1" indent="-514350">
              <a:buFont typeface="+mj-lt"/>
              <a:buAutoNum type="romanLcPeriod"/>
            </a:pPr>
            <a:r>
              <a:rPr lang="en-US" dirty="0">
                <a:solidFill>
                  <a:schemeClr val="tx1"/>
                </a:solidFill>
              </a:rPr>
              <a:t>Clinical reasoning skills</a:t>
            </a:r>
          </a:p>
          <a:p>
            <a:pPr marL="806958" lvl="1" indent="-514350">
              <a:buFont typeface="+mj-lt"/>
              <a:buAutoNum type="romanLcPeriod"/>
            </a:pPr>
            <a:r>
              <a:rPr lang="en-US" dirty="0">
                <a:solidFill>
                  <a:schemeClr val="tx1"/>
                </a:solidFill>
              </a:rPr>
              <a:t>Self directed learning skills</a:t>
            </a:r>
          </a:p>
          <a:p>
            <a:pPr marL="806958" lvl="1" indent="-514350">
              <a:buFont typeface="+mj-lt"/>
              <a:buAutoNum type="romanLcPeriod"/>
            </a:pPr>
            <a:r>
              <a:rPr lang="en-US" dirty="0">
                <a:solidFill>
                  <a:schemeClr val="tx1"/>
                </a:solidFill>
              </a:rPr>
              <a:t>Emotional/social support skills</a:t>
            </a:r>
          </a:p>
          <a:p>
            <a:pPr marL="806958" lvl="1" indent="-514350">
              <a:buFont typeface="+mj-lt"/>
              <a:buAutoNum type="romanLcPeriod"/>
            </a:pPr>
            <a:r>
              <a:rPr lang="en-US" dirty="0">
                <a:solidFill>
                  <a:schemeClr val="tx1"/>
                </a:solidFill>
              </a:rPr>
              <a:t>Thinking skills</a:t>
            </a:r>
          </a:p>
          <a:p>
            <a:pPr marL="806958" lvl="1" indent="-514350">
              <a:buFont typeface="+mj-lt"/>
              <a:buAutoNum type="romanLcPeriod"/>
            </a:pPr>
            <a:r>
              <a:rPr lang="en-US" dirty="0">
                <a:solidFill>
                  <a:schemeClr val="tx1"/>
                </a:solidFill>
              </a:rPr>
              <a:t>Team work</a:t>
            </a:r>
          </a:p>
          <a:p>
            <a:pPr marL="806958" lvl="1" indent="-514350">
              <a:buFont typeface="+mj-lt"/>
              <a:buAutoNum type="romanLcPeriod"/>
            </a:pPr>
            <a:r>
              <a:rPr lang="en-US" dirty="0">
                <a:solidFill>
                  <a:schemeClr val="tx1"/>
                </a:solidFill>
              </a:rPr>
              <a:t>Continuing education skills</a:t>
            </a:r>
          </a:p>
          <a:p>
            <a:endParaRPr lang="en-US" dirty="0"/>
          </a:p>
        </p:txBody>
      </p:sp>
    </p:spTree>
    <p:extLst>
      <p:ext uri="{BB962C8B-B14F-4D97-AF65-F5344CB8AC3E}">
        <p14:creationId xmlns:p14="http://schemas.microsoft.com/office/powerpoint/2010/main" val="23813858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ln w="0"/>
                <a:solidFill>
                  <a:schemeClr val="tx1"/>
                </a:solidFill>
                <a:effectLst>
                  <a:outerShdw blurRad="38100" dist="19050" dir="2700000" algn="tl" rotWithShape="0">
                    <a:schemeClr val="dk1">
                      <a:alpha val="40000"/>
                    </a:schemeClr>
                  </a:outerShdw>
                </a:effectLst>
              </a:rPr>
            </a:br>
            <a:r>
              <a:rPr lang="en-US" dirty="0">
                <a:ln w="0"/>
                <a:solidFill>
                  <a:schemeClr val="tx1"/>
                </a:solidFill>
                <a:effectLst>
                  <a:outerShdw blurRad="38100" dist="19050" dir="2700000" algn="tl" rotWithShape="0">
                    <a:schemeClr val="dk1">
                      <a:alpha val="40000"/>
                    </a:schemeClr>
                  </a:outerShdw>
                </a:effectLst>
                <a:latin typeface="Bernard MT Condensed" panose="02050806060905020404" pitchFamily="18" charset="0"/>
              </a:rPr>
              <a:t>Super Skills Of Innovative Education</a:t>
            </a:r>
            <a:br>
              <a:rPr lang="en-US" dirty="0">
                <a:ln w="0"/>
                <a:solidFill>
                  <a:schemeClr val="tx1"/>
                </a:solidFill>
                <a:effectLst>
                  <a:outerShdw blurRad="38100" dist="19050" dir="2700000" algn="tl" rotWithShape="0">
                    <a:schemeClr val="dk1">
                      <a:alpha val="40000"/>
                    </a:schemeClr>
                  </a:outerShdw>
                </a:effectLst>
              </a:rPr>
            </a:br>
            <a:endParaRPr lang="en-US" dirty="0">
              <a:ln w="0"/>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normAutofit fontScale="92500" lnSpcReduction="10000"/>
          </a:bodyPr>
          <a:lstStyle/>
          <a:p>
            <a:pPr>
              <a:buNone/>
            </a:pPr>
            <a:r>
              <a:rPr lang="en-US" dirty="0"/>
              <a:t>These are modern innovative teaching /learning skills &amp; are most appropriate for adult learners.</a:t>
            </a:r>
          </a:p>
          <a:p>
            <a:pPr>
              <a:buNone/>
            </a:pPr>
            <a:r>
              <a:rPr lang="en-US" dirty="0"/>
              <a:t>-Super skills, which bear the acronym </a:t>
            </a:r>
            <a:r>
              <a:rPr lang="en-US" b="1" dirty="0"/>
              <a:t>FAGIPW,</a:t>
            </a:r>
            <a:r>
              <a:rPr lang="en-US" dirty="0"/>
              <a:t> emphasize that a tutor ought to:</a:t>
            </a:r>
          </a:p>
          <a:p>
            <a:pPr lvl="0"/>
            <a:r>
              <a:rPr lang="en-US" b="1" dirty="0"/>
              <a:t>F</a:t>
            </a:r>
            <a:r>
              <a:rPr lang="en-US" dirty="0"/>
              <a:t>acilitate</a:t>
            </a:r>
          </a:p>
          <a:p>
            <a:pPr lvl="0"/>
            <a:r>
              <a:rPr lang="en-US" b="1" dirty="0"/>
              <a:t>A</a:t>
            </a:r>
            <a:r>
              <a:rPr lang="en-US" dirty="0"/>
              <a:t>dvice</a:t>
            </a:r>
          </a:p>
          <a:p>
            <a:pPr lvl="0"/>
            <a:r>
              <a:rPr lang="en-US" b="1" dirty="0"/>
              <a:t>G</a:t>
            </a:r>
            <a:r>
              <a:rPr lang="en-US" dirty="0"/>
              <a:t>uide</a:t>
            </a:r>
          </a:p>
          <a:p>
            <a:pPr lvl="0"/>
            <a:r>
              <a:rPr lang="en-US" b="1" dirty="0"/>
              <a:t>I</a:t>
            </a:r>
            <a:r>
              <a:rPr lang="en-US" dirty="0"/>
              <a:t>nform</a:t>
            </a:r>
          </a:p>
          <a:p>
            <a:pPr lvl="0"/>
            <a:r>
              <a:rPr lang="en-US" b="1" dirty="0"/>
              <a:t>P</a:t>
            </a:r>
            <a:r>
              <a:rPr lang="en-US" dirty="0"/>
              <a:t>articipate</a:t>
            </a:r>
          </a:p>
          <a:p>
            <a:pPr lvl="0"/>
            <a:r>
              <a:rPr lang="en-US" b="1" dirty="0"/>
              <a:t>W</a:t>
            </a:r>
            <a:r>
              <a:rPr lang="en-US" dirty="0"/>
              <a:t>ithdraw</a:t>
            </a:r>
          </a:p>
          <a:p>
            <a:endParaRPr lang="en-US" dirty="0"/>
          </a:p>
        </p:txBody>
      </p:sp>
    </p:spTree>
    <p:extLst>
      <p:ext uri="{BB962C8B-B14F-4D97-AF65-F5344CB8AC3E}">
        <p14:creationId xmlns:p14="http://schemas.microsoft.com/office/powerpoint/2010/main" val="315281700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 </a:t>
            </a:r>
            <a:r>
              <a:rPr lang="en-US" cap="none" dirty="0"/>
              <a:t>Steps in </a:t>
            </a:r>
            <a:r>
              <a:rPr lang="en-US" dirty="0"/>
              <a:t>PBL</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Students follow these steps.</a:t>
            </a:r>
          </a:p>
          <a:p>
            <a:pPr marL="0" indent="0">
              <a:buNone/>
            </a:pPr>
            <a:r>
              <a:rPr lang="en-US" b="1" dirty="0"/>
              <a:t>Step One</a:t>
            </a:r>
            <a:r>
              <a:rPr lang="en-US" dirty="0"/>
              <a:t>: Clarify terms and concepts not readily comprehensible</a:t>
            </a:r>
          </a:p>
          <a:p>
            <a:pPr marL="0" indent="0">
              <a:buNone/>
            </a:pPr>
            <a:r>
              <a:rPr lang="en-US" b="1" dirty="0"/>
              <a:t>Step Two: </a:t>
            </a:r>
            <a:r>
              <a:rPr lang="en-US" dirty="0"/>
              <a:t>Define the problem</a:t>
            </a:r>
          </a:p>
          <a:p>
            <a:pPr marL="0" indent="0">
              <a:buNone/>
            </a:pPr>
            <a:r>
              <a:rPr lang="en-US" b="1" dirty="0"/>
              <a:t>Step Three</a:t>
            </a:r>
            <a:r>
              <a:rPr lang="en-US" dirty="0"/>
              <a:t>: </a:t>
            </a:r>
            <a:r>
              <a:rPr lang="en-US" dirty="0" err="1"/>
              <a:t>Analyse</a:t>
            </a:r>
            <a:r>
              <a:rPr lang="en-US" dirty="0"/>
              <a:t> the problem</a:t>
            </a:r>
          </a:p>
          <a:p>
            <a:pPr marL="0" indent="0">
              <a:buNone/>
            </a:pPr>
            <a:r>
              <a:rPr lang="en-US" b="1" dirty="0"/>
              <a:t>Step Four</a:t>
            </a:r>
            <a:r>
              <a:rPr lang="en-US" dirty="0"/>
              <a:t>: Draw a systematic inventory of the explanations inferred in step three</a:t>
            </a:r>
          </a:p>
          <a:p>
            <a:pPr marL="0" indent="0">
              <a:buNone/>
            </a:pPr>
            <a:r>
              <a:rPr lang="en-US" b="1" dirty="0"/>
              <a:t>Step Five</a:t>
            </a:r>
            <a:r>
              <a:rPr lang="en-US" dirty="0"/>
              <a:t>: Formulate learning objectives</a:t>
            </a:r>
          </a:p>
          <a:p>
            <a:pPr marL="0" indent="0">
              <a:buNone/>
            </a:pPr>
            <a:r>
              <a:rPr lang="en-US" b="1" dirty="0"/>
              <a:t>Step Six</a:t>
            </a:r>
            <a:r>
              <a:rPr lang="en-US" dirty="0"/>
              <a:t>: Collect additional information outside the group (SDL)</a:t>
            </a:r>
          </a:p>
          <a:p>
            <a:pPr marL="0" indent="0">
              <a:buNone/>
            </a:pPr>
            <a:r>
              <a:rPr lang="en-US" b="1" dirty="0"/>
              <a:t>Step Seven</a:t>
            </a:r>
            <a:r>
              <a:rPr lang="en-US" dirty="0"/>
              <a:t>: </a:t>
            </a:r>
            <a:r>
              <a:rPr lang="en-US" dirty="0" err="1"/>
              <a:t>Synthesise</a:t>
            </a:r>
            <a:r>
              <a:rPr lang="en-US" dirty="0"/>
              <a:t> and test the newly acquired information</a:t>
            </a:r>
          </a:p>
          <a:p>
            <a:endParaRPr lang="en-US" dirty="0"/>
          </a:p>
        </p:txBody>
      </p:sp>
    </p:spTree>
    <p:extLst>
      <p:ext uri="{BB962C8B-B14F-4D97-AF65-F5344CB8AC3E}">
        <p14:creationId xmlns:p14="http://schemas.microsoft.com/office/powerpoint/2010/main" val="10889081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fontScale="90000"/>
          </a:bodyPr>
          <a:lstStyle/>
          <a:p>
            <a:br>
              <a:rPr lang="en-US"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br>
            <a:r>
              <a:rPr lang="en-US"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The Role of the Tutor in the PBL Process</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p:txBody>
          <a:bodyPr/>
          <a:lstStyle/>
          <a:p>
            <a:r>
              <a:rPr lang="en-US" dirty="0"/>
              <a:t>In the innovative teaching/learning processes, the tutor plays as many roles &amp;  even more roles than the teachers in the traditional teaching methods.</a:t>
            </a:r>
          </a:p>
          <a:p>
            <a:pPr lvl="0">
              <a:buFont typeface="Wingdings" panose="05000000000000000000" pitchFamily="2" charset="2"/>
              <a:buChar char="Ø"/>
            </a:pPr>
            <a:r>
              <a:rPr lang="en-US" dirty="0"/>
              <a:t>Establishing rapport</a:t>
            </a:r>
          </a:p>
          <a:p>
            <a:pPr lvl="0">
              <a:buFont typeface="Wingdings" panose="05000000000000000000" pitchFamily="2" charset="2"/>
              <a:buChar char="Ø"/>
            </a:pPr>
            <a:r>
              <a:rPr lang="en-US" dirty="0"/>
              <a:t>Explaining goals, objectives &amp; functions</a:t>
            </a:r>
          </a:p>
          <a:p>
            <a:pPr lvl="0">
              <a:buFont typeface="Wingdings" panose="05000000000000000000" pitchFamily="2" charset="2"/>
              <a:buChar char="Ø"/>
            </a:pPr>
            <a:r>
              <a:rPr lang="en-US" dirty="0"/>
              <a:t>Explaining procedures &amp; roles of students &amp; tutor in PBL</a:t>
            </a:r>
          </a:p>
          <a:p>
            <a:pPr lvl="0">
              <a:buFont typeface="Wingdings" panose="05000000000000000000" pitchFamily="2" charset="2"/>
              <a:buChar char="Ø"/>
            </a:pPr>
            <a:r>
              <a:rPr lang="en-US" dirty="0"/>
              <a:t>Focusing attention</a:t>
            </a:r>
          </a:p>
          <a:p>
            <a:endParaRPr lang="en-US" dirty="0"/>
          </a:p>
        </p:txBody>
      </p:sp>
    </p:spTree>
    <p:extLst>
      <p:ext uri="{BB962C8B-B14F-4D97-AF65-F5344CB8AC3E}">
        <p14:creationId xmlns:p14="http://schemas.microsoft.com/office/powerpoint/2010/main" val="20956828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Font typeface="Wingdings" panose="05000000000000000000" pitchFamily="2" charset="2"/>
              <a:buChar char="Ø"/>
            </a:pPr>
            <a:r>
              <a:rPr lang="en-US" dirty="0"/>
              <a:t>Encouraging active participation</a:t>
            </a:r>
          </a:p>
          <a:p>
            <a:pPr lvl="0">
              <a:buFont typeface="Wingdings" panose="05000000000000000000" pitchFamily="2" charset="2"/>
              <a:buChar char="Ø"/>
            </a:pPr>
            <a:r>
              <a:rPr lang="en-US" dirty="0"/>
              <a:t>Referring back questions, comments, suggestions to group</a:t>
            </a:r>
          </a:p>
          <a:p>
            <a:pPr lvl="0">
              <a:buFont typeface="Wingdings" panose="05000000000000000000" pitchFamily="2" charset="2"/>
              <a:buChar char="Ø"/>
            </a:pPr>
            <a:r>
              <a:rPr lang="en-US" dirty="0"/>
              <a:t>Intervening in conflict situations </a:t>
            </a:r>
          </a:p>
          <a:p>
            <a:pPr lvl="0">
              <a:buFont typeface="Wingdings" panose="05000000000000000000" pitchFamily="2" charset="2"/>
              <a:buChar char="Ø"/>
            </a:pPr>
            <a:r>
              <a:rPr lang="en-US" dirty="0"/>
              <a:t>Reinforcing  group discussions</a:t>
            </a:r>
          </a:p>
          <a:p>
            <a:pPr lvl="0">
              <a:buFont typeface="Wingdings" panose="05000000000000000000" pitchFamily="2" charset="2"/>
              <a:buChar char="Ø"/>
            </a:pPr>
            <a:r>
              <a:rPr lang="en-US" dirty="0"/>
              <a:t>Control group</a:t>
            </a:r>
          </a:p>
          <a:p>
            <a:pPr lvl="0">
              <a:buFont typeface="Wingdings" panose="05000000000000000000" pitchFamily="2" charset="2"/>
              <a:buChar char="Ø"/>
            </a:pPr>
            <a:r>
              <a:rPr lang="en-US" dirty="0"/>
              <a:t>Distribute &amp; re-direct questions</a:t>
            </a:r>
          </a:p>
          <a:p>
            <a:pPr lvl="0">
              <a:buFont typeface="Wingdings" panose="05000000000000000000" pitchFamily="2" charset="2"/>
              <a:buChar char="Ø"/>
            </a:pPr>
            <a:r>
              <a:rPr lang="en-US" dirty="0"/>
              <a:t>Probe further, if necessary</a:t>
            </a:r>
          </a:p>
          <a:p>
            <a:endParaRPr lang="en-US" dirty="0"/>
          </a:p>
        </p:txBody>
      </p:sp>
    </p:spTree>
    <p:extLst>
      <p:ext uri="{BB962C8B-B14F-4D97-AF65-F5344CB8AC3E}">
        <p14:creationId xmlns:p14="http://schemas.microsoft.com/office/powerpoint/2010/main" val="24167508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Font typeface="Wingdings" panose="05000000000000000000" pitchFamily="2" charset="2"/>
              <a:buChar char="Ø"/>
            </a:pPr>
            <a:r>
              <a:rPr lang="en-US" dirty="0"/>
              <a:t>Encourage analysis, synthesis &amp; evaluation of problem(data)</a:t>
            </a:r>
          </a:p>
          <a:p>
            <a:pPr lvl="0">
              <a:buFont typeface="Wingdings" panose="05000000000000000000" pitchFamily="2" charset="2"/>
              <a:buChar char="Ø"/>
            </a:pPr>
            <a:r>
              <a:rPr lang="en-US" dirty="0"/>
              <a:t>Encourage students to develop qualities of individuals in group</a:t>
            </a:r>
          </a:p>
          <a:p>
            <a:pPr lvl="0">
              <a:buFont typeface="Wingdings" panose="05000000000000000000" pitchFamily="2" charset="2"/>
              <a:buChar char="Ø"/>
            </a:pPr>
            <a:r>
              <a:rPr lang="en-US" dirty="0"/>
              <a:t>Intervene to keep group&amp; discussion on track &amp; stimulate thinking by encouraging hypothesizing</a:t>
            </a:r>
          </a:p>
          <a:p>
            <a:pPr lvl="0">
              <a:buFont typeface="Wingdings" panose="05000000000000000000" pitchFamily="2" charset="2"/>
              <a:buChar char="Ø"/>
            </a:pPr>
            <a:r>
              <a:rPr lang="en-US" dirty="0"/>
              <a:t>Encourage students to review&amp; redefine explanations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865469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thinking</a:t>
            </a:r>
          </a:p>
        </p:txBody>
      </p:sp>
      <p:sp>
        <p:nvSpPr>
          <p:cNvPr id="3" name="Content Placeholder 2"/>
          <p:cNvSpPr>
            <a:spLocks noGrp="1"/>
          </p:cNvSpPr>
          <p:nvPr>
            <p:ph sz="quarter" idx="1"/>
          </p:nvPr>
        </p:nvSpPr>
        <p:spPr/>
        <p:txBody>
          <a:bodyPr>
            <a:normAutofit/>
          </a:bodyPr>
          <a:lstStyle/>
          <a:p>
            <a:r>
              <a:rPr lang="en-US" dirty="0"/>
              <a:t>Critical thinking is reflective, reasonable thinking (Ennis, 1985). It is not just doing, it is asking “why?” Critical thinking involves inquiry, interpretation, analysis, and synthesis. It is the art of </a:t>
            </a:r>
            <a:r>
              <a:rPr lang="en-US" u="sng" dirty="0"/>
              <a:t>thinking about thinking</a:t>
            </a:r>
            <a:r>
              <a:rPr lang="en-US" dirty="0"/>
              <a:t> that enables you to think better (Paul,1990).Paul (1990) has identified attitudes or “traits of the mind” that are needed for critical thinking.</a:t>
            </a:r>
          </a:p>
        </p:txBody>
      </p:sp>
    </p:spTree>
    <p:extLst>
      <p:ext uri="{BB962C8B-B14F-4D97-AF65-F5344CB8AC3E}">
        <p14:creationId xmlns:p14="http://schemas.microsoft.com/office/powerpoint/2010/main" val="294297132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The Role of the student in the PBL Process</a:t>
            </a:r>
            <a:endParaRPr lang="en-US" dirty="0">
              <a:solidFill>
                <a:schemeClr val="tx1"/>
              </a:solidFill>
            </a:endParaRPr>
          </a:p>
        </p:txBody>
      </p:sp>
      <p:sp>
        <p:nvSpPr>
          <p:cNvPr id="3" name="Content Placeholder 2"/>
          <p:cNvSpPr>
            <a:spLocks noGrp="1"/>
          </p:cNvSpPr>
          <p:nvPr>
            <p:ph idx="1"/>
          </p:nvPr>
        </p:nvSpPr>
        <p:spPr/>
        <p:txBody>
          <a:bodyPr>
            <a:normAutofit fontScale="92500" lnSpcReduction="20000"/>
          </a:bodyPr>
          <a:lstStyle/>
          <a:p>
            <a:pPr marL="385763" indent="-385763">
              <a:buFont typeface="+mj-lt"/>
              <a:buAutoNum type="arabicPeriod"/>
            </a:pPr>
            <a:r>
              <a:rPr lang="en-US" dirty="0"/>
              <a:t>Active participation </a:t>
            </a:r>
            <a:r>
              <a:rPr lang="en-US" dirty="0" err="1"/>
              <a:t>ie</a:t>
            </a:r>
            <a:r>
              <a:rPr lang="en-US" dirty="0"/>
              <a:t>.  listening, contribution to the discussion &amp; asking questions</a:t>
            </a:r>
          </a:p>
          <a:p>
            <a:pPr marL="385763" indent="-385763">
              <a:buFont typeface="+mj-lt"/>
              <a:buAutoNum type="arabicPeriod"/>
            </a:pPr>
            <a:r>
              <a:rPr lang="en-US" dirty="0"/>
              <a:t>Carrying out analysis, synthesis&amp; evaluation of the whole learning process</a:t>
            </a:r>
          </a:p>
          <a:p>
            <a:pPr marL="385763" indent="-385763">
              <a:buFont typeface="+mj-lt"/>
              <a:buAutoNum type="arabicPeriod"/>
            </a:pPr>
            <a:r>
              <a:rPr lang="en-US" dirty="0"/>
              <a:t>Making connections, linking concepts &amp; applying principles</a:t>
            </a:r>
          </a:p>
          <a:p>
            <a:pPr marL="385763" indent="-385763">
              <a:buFont typeface="+mj-lt"/>
              <a:buAutoNum type="arabicPeriod"/>
            </a:pPr>
            <a:r>
              <a:rPr lang="en-US" dirty="0"/>
              <a:t>Reviewing &amp; redefining explanations</a:t>
            </a:r>
          </a:p>
          <a:p>
            <a:pPr marL="385763" indent="-385763">
              <a:buFont typeface="+mj-lt"/>
              <a:buAutoNum type="arabicPeriod"/>
            </a:pPr>
            <a:r>
              <a:rPr lang="en-US" dirty="0"/>
              <a:t>Evaluating achievements</a:t>
            </a:r>
          </a:p>
          <a:p>
            <a:pPr marL="385763" indent="-385763">
              <a:buFont typeface="+mj-lt"/>
              <a:buAutoNum type="arabicPeriod"/>
            </a:pPr>
            <a:r>
              <a:rPr lang="en-US" dirty="0"/>
              <a:t>Summarizing at various stages</a:t>
            </a:r>
          </a:p>
          <a:p>
            <a:pPr marL="385763" indent="-385763">
              <a:buFont typeface="+mj-lt"/>
              <a:buAutoNum type="arabicPeriod"/>
            </a:pPr>
            <a:r>
              <a:rPr lang="en-US" dirty="0"/>
              <a:t>Acting as change agent, </a:t>
            </a:r>
            <a:r>
              <a:rPr lang="en-US" dirty="0" err="1"/>
              <a:t>ie</a:t>
            </a:r>
            <a:r>
              <a:rPr lang="en-US" dirty="0"/>
              <a:t>, as a solution giver, process helper, resource linker &amp; catalyst</a:t>
            </a:r>
          </a:p>
          <a:p>
            <a:endParaRPr lang="en-US" dirty="0"/>
          </a:p>
          <a:p>
            <a:endParaRPr lang="en-US" dirty="0"/>
          </a:p>
        </p:txBody>
      </p:sp>
    </p:spTree>
    <p:extLst>
      <p:ext uri="{BB962C8B-B14F-4D97-AF65-F5344CB8AC3E}">
        <p14:creationId xmlns:p14="http://schemas.microsoft.com/office/powerpoint/2010/main" val="38584217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C5D7791-9B9F-4792-B4DE-A4AD56E314CF}"/>
              </a:ext>
            </a:extLst>
          </p:cNvPr>
          <p:cNvSpPr>
            <a:spLocks noGrp="1"/>
          </p:cNvSpPr>
          <p:nvPr>
            <p:ph type="body" sz="half" idx="2"/>
          </p:nvPr>
        </p:nvSpPr>
        <p:spPr/>
        <p:txBody>
          <a:bodyPr/>
          <a:lstStyle/>
          <a:p>
            <a:endParaRPr lang="en-GB" dirty="0"/>
          </a:p>
        </p:txBody>
      </p:sp>
      <p:sp>
        <p:nvSpPr>
          <p:cNvPr id="4" name="Title 3">
            <a:extLst>
              <a:ext uri="{FF2B5EF4-FFF2-40B4-BE49-F238E27FC236}">
                <a16:creationId xmlns:a16="http://schemas.microsoft.com/office/drawing/2014/main" id="{11927D07-681C-4486-80F9-F7D89CBF4B15}"/>
              </a:ext>
            </a:extLst>
          </p:cNvPr>
          <p:cNvSpPr>
            <a:spLocks noGrp="1"/>
          </p:cNvSpPr>
          <p:nvPr>
            <p:ph type="title"/>
          </p:nvPr>
        </p:nvSpPr>
        <p:spPr/>
        <p:txBody>
          <a:bodyPr/>
          <a:lstStyle/>
          <a:p>
            <a:r>
              <a:rPr lang="en-US" dirty="0"/>
              <a:t>CUSTOMER CARE&amp;PUBLIC RELATIONS</a:t>
            </a:r>
            <a:endParaRPr lang="en-GB" dirty="0"/>
          </a:p>
        </p:txBody>
      </p:sp>
      <p:sp>
        <p:nvSpPr>
          <p:cNvPr id="5" name="Picture Placeholder 4">
            <a:extLst>
              <a:ext uri="{FF2B5EF4-FFF2-40B4-BE49-F238E27FC236}">
                <a16:creationId xmlns:a16="http://schemas.microsoft.com/office/drawing/2014/main" id="{F168E1C9-E380-46FF-A002-A41CDE9EC805}"/>
              </a:ext>
            </a:extLst>
          </p:cNvPr>
          <p:cNvSpPr>
            <a:spLocks noGrp="1"/>
          </p:cNvSpPr>
          <p:nvPr>
            <p:ph type="pic" idx="1"/>
          </p:nvPr>
        </p:nvSpPr>
        <p:spPr/>
      </p:sp>
    </p:spTree>
    <p:extLst>
      <p:ext uri="{BB962C8B-B14F-4D97-AF65-F5344CB8AC3E}">
        <p14:creationId xmlns:p14="http://schemas.microsoft.com/office/powerpoint/2010/main" val="193635493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Key Customer Satisfaction Metrics and How to Measure Them | by Feedier |  Medium">
            <a:extLst>
              <a:ext uri="{FF2B5EF4-FFF2-40B4-BE49-F238E27FC236}">
                <a16:creationId xmlns:a16="http://schemas.microsoft.com/office/drawing/2014/main" id="{85967D1F-7EBD-4690-81E4-99DDD084DB4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692696"/>
            <a:ext cx="8712968" cy="5128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9913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2021BD0-DF8C-4FF3-805A-8F69DE3F8670}"/>
              </a:ext>
            </a:extLst>
          </p:cNvPr>
          <p:cNvSpPr>
            <a:spLocks noGrp="1"/>
          </p:cNvSpPr>
          <p:nvPr>
            <p:ph type="title"/>
          </p:nvPr>
        </p:nvSpPr>
        <p:spPr/>
        <p:txBody>
          <a:bodyPr/>
          <a:lstStyle/>
          <a:p>
            <a:endParaRPr lang="en-GB"/>
          </a:p>
        </p:txBody>
      </p:sp>
      <p:sp>
        <p:nvSpPr>
          <p:cNvPr id="6" name="Content Placeholder 5">
            <a:extLst>
              <a:ext uri="{FF2B5EF4-FFF2-40B4-BE49-F238E27FC236}">
                <a16:creationId xmlns:a16="http://schemas.microsoft.com/office/drawing/2014/main" id="{764F9703-E868-45A4-B8AE-BD38CAC97D5B}"/>
              </a:ext>
            </a:extLst>
          </p:cNvPr>
          <p:cNvSpPr>
            <a:spLocks noGrp="1"/>
          </p:cNvSpPr>
          <p:nvPr>
            <p:ph sz="quarter" idx="1"/>
          </p:nvPr>
        </p:nvSpPr>
        <p:spPr/>
        <p:txBody>
          <a:bodyPr/>
          <a:lstStyle/>
          <a:p>
            <a:r>
              <a:rPr lang="en-GB" dirty="0">
                <a:hlinkClick r:id="rId2"/>
              </a:rPr>
              <a:t>https://www.youtube.com/watch?v=Vz4zBd_nlr8</a:t>
            </a:r>
            <a:endParaRPr lang="en-GB" dirty="0"/>
          </a:p>
          <a:p>
            <a:r>
              <a:rPr lang="en-GB" dirty="0">
                <a:hlinkClick r:id="rId3"/>
              </a:rPr>
              <a:t>https://www.youtube.com/watch?v=RyrjeDWQ0Vw</a:t>
            </a:r>
            <a:endParaRPr lang="en-GB" dirty="0"/>
          </a:p>
          <a:p>
            <a:r>
              <a:rPr lang="en-GB" dirty="0">
                <a:hlinkClick r:id="rId4"/>
              </a:rPr>
              <a:t>https://www.youtube.com/watch?v=w9XmF4_HgKE</a:t>
            </a:r>
            <a:endParaRPr lang="en-GB" dirty="0"/>
          </a:p>
        </p:txBody>
      </p:sp>
    </p:spTree>
    <p:extLst>
      <p:ext uri="{BB962C8B-B14F-4D97-AF65-F5344CB8AC3E}">
        <p14:creationId xmlns:p14="http://schemas.microsoft.com/office/powerpoint/2010/main" val="107268632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31FF6-B21F-4B5E-A0D4-F8DA4771EDDD}"/>
              </a:ext>
            </a:extLst>
          </p:cNvPr>
          <p:cNvSpPr>
            <a:spLocks noGrp="1"/>
          </p:cNvSpPr>
          <p:nvPr>
            <p:ph type="title"/>
          </p:nvPr>
        </p:nvSpPr>
        <p:spPr/>
        <p:txBody>
          <a:bodyPr/>
          <a:lstStyle/>
          <a:p>
            <a:r>
              <a:rPr lang="en-US" dirty="0"/>
              <a:t>1.CUSTOMER SERVICE</a:t>
            </a:r>
            <a:endParaRPr lang="en-GB" dirty="0"/>
          </a:p>
        </p:txBody>
      </p:sp>
      <p:sp>
        <p:nvSpPr>
          <p:cNvPr id="3" name="Content Placeholder 2">
            <a:extLst>
              <a:ext uri="{FF2B5EF4-FFF2-40B4-BE49-F238E27FC236}">
                <a16:creationId xmlns:a16="http://schemas.microsoft.com/office/drawing/2014/main" id="{5364A230-8A5A-4BD2-9C4F-9A20124466FE}"/>
              </a:ext>
            </a:extLst>
          </p:cNvPr>
          <p:cNvSpPr>
            <a:spLocks noGrp="1"/>
          </p:cNvSpPr>
          <p:nvPr>
            <p:ph sz="quarter" idx="1"/>
          </p:nvPr>
        </p:nvSpPr>
        <p:spPr>
          <a:xfrm>
            <a:off x="179512" y="1484784"/>
            <a:ext cx="8784976" cy="5144616"/>
          </a:xfrm>
        </p:spPr>
        <p:txBody>
          <a:bodyPr>
            <a:noAutofit/>
          </a:bodyPr>
          <a:lstStyle/>
          <a:p>
            <a:pPr fontAlgn="base">
              <a:lnSpc>
                <a:spcPct val="107000"/>
              </a:lnSpc>
              <a:spcAft>
                <a:spcPts val="800"/>
              </a:spcAft>
            </a:pPr>
            <a:r>
              <a:rPr lang="en-GB" sz="1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Customer Service is the advice or assistance a company gives to its customers while they interact with the brand. It’s usually cost related to the customers’ requirements, and, in many instances, it comes only after the customer makes a purchasing decision.</a:t>
            </a:r>
          </a:p>
          <a:p>
            <a:pPr fontAlgn="base">
              <a:lnSpc>
                <a:spcPct val="107000"/>
              </a:lnSpc>
              <a:spcAft>
                <a:spcPts val="800"/>
              </a:spcAft>
            </a:pPr>
            <a:r>
              <a:rPr lang="en-GB" sz="1800" dirty="0">
                <a:effectLst/>
                <a:latin typeface="Helvetica" panose="020B0604020202020204" pitchFamily="34" charset="0"/>
                <a:ea typeface="Times New Roman" panose="02020603050405020304" pitchFamily="18" charset="0"/>
                <a:cs typeface="Times New Roman" panose="02020603050405020304" pitchFamily="18" charset="0"/>
              </a:rPr>
              <a:t>It’s reactive and often used only when a customer isn’t satisfied.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en-GB" sz="1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The customer service agents follow procedures and strive to meet technical and administrative requirements. However, they can also assist customers while shopping, influencing their buying decision.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en-GB" sz="1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Moreover, customer service could be classified as an area of customer experience. Quite often the entire customer experience can be heavily influenced by a customer service interaction. Thus it’s a key area and its core role is to provide support.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en-GB" sz="1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For instance, a blip in customer experience — say, receiving a damaged package — means that a customer will contact customer service. This will turn into a make-or-break moment for keeping that customer.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p>
        </p:txBody>
      </p:sp>
    </p:spTree>
    <p:extLst>
      <p:ext uri="{BB962C8B-B14F-4D97-AF65-F5344CB8AC3E}">
        <p14:creationId xmlns:p14="http://schemas.microsoft.com/office/powerpoint/2010/main" val="34654567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AD3A0-096B-493B-8684-CB7B88F971B6}"/>
              </a:ext>
            </a:extLst>
          </p:cNvPr>
          <p:cNvSpPr>
            <a:spLocks noGrp="1"/>
          </p:cNvSpPr>
          <p:nvPr>
            <p:ph type="title"/>
          </p:nvPr>
        </p:nvSpPr>
        <p:spPr/>
        <p:txBody>
          <a:bodyPr>
            <a:normAutofit fontScale="90000"/>
          </a:bodyPr>
          <a:lstStyle/>
          <a:p>
            <a:br>
              <a:rPr lang="en-GB" dirty="0">
                <a:solidFill>
                  <a:srgbClr val="000000"/>
                </a:solidFill>
                <a:latin typeface="Helvetica" panose="020B0604020202020204" pitchFamily="34" charset="0"/>
                <a:ea typeface="Times New Roman" panose="02020603050405020304" pitchFamily="18" charset="0"/>
              </a:rPr>
            </a:br>
            <a:r>
              <a:rPr lang="en-GB" dirty="0">
                <a:solidFill>
                  <a:srgbClr val="000000"/>
                </a:solidFill>
                <a:latin typeface="Helvetica" panose="020B0604020202020204" pitchFamily="34" charset="0"/>
                <a:ea typeface="Times New Roman" panose="02020603050405020304" pitchFamily="18" charset="0"/>
              </a:rPr>
              <a:t>2.</a:t>
            </a:r>
            <a:r>
              <a:rPr lang="en-GB" sz="4400" b="0" dirty="0">
                <a:solidFill>
                  <a:srgbClr val="000000"/>
                </a:solidFill>
                <a:effectLst/>
                <a:latin typeface="Helvetica" panose="020B0604020202020204" pitchFamily="34" charset="0"/>
                <a:ea typeface="Times New Roman" panose="02020603050405020304" pitchFamily="18" charset="0"/>
              </a:rPr>
              <a:t>CUSTOMER CARE</a:t>
            </a:r>
            <a:br>
              <a:rPr lang="en-GB" sz="4400" b="1" dirty="0">
                <a:effectLst/>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07FF7CA9-2368-498E-9B1B-0A84ABDE25BE}"/>
              </a:ext>
            </a:extLst>
          </p:cNvPr>
          <p:cNvSpPr>
            <a:spLocks noGrp="1"/>
          </p:cNvSpPr>
          <p:nvPr>
            <p:ph sz="quarter" idx="1"/>
          </p:nvPr>
        </p:nvSpPr>
        <p:spPr>
          <a:xfrm>
            <a:off x="323528" y="1600200"/>
            <a:ext cx="8442520" cy="4781128"/>
          </a:xfrm>
        </p:spPr>
        <p:txBody>
          <a:bodyPr>
            <a:normAutofit fontScale="92500" lnSpcReduction="10000"/>
          </a:bodyPr>
          <a:lstStyle/>
          <a:p>
            <a:pPr fontAlgn="base">
              <a:lnSpc>
                <a:spcPts val="2250"/>
              </a:lnSpc>
            </a:pPr>
            <a:r>
              <a:rPr lang="en-GB" sz="1800" dirty="0">
                <a:effectLst/>
                <a:latin typeface="Helvetica" panose="020B0604020202020204" pitchFamily="34" charset="0"/>
                <a:ea typeface="Times New Roman" panose="02020603050405020304" pitchFamily="18" charset="0"/>
              </a:rPr>
              <a:t>It’s a longer-term approach to taking care of a customer.</a:t>
            </a:r>
            <a:endParaRPr lang="en-GB" sz="1800" dirty="0">
              <a:effectLst/>
              <a:latin typeface="Times New Roman" panose="02020603050405020304" pitchFamily="18" charset="0"/>
              <a:ea typeface="Times New Roman" panose="02020603050405020304" pitchFamily="18" charset="0"/>
            </a:endParaRPr>
          </a:p>
          <a:p>
            <a:pPr fontAlgn="base"/>
            <a:r>
              <a:rPr lang="en-GB" sz="1800" dirty="0">
                <a:solidFill>
                  <a:srgbClr val="000000"/>
                </a:solidFill>
                <a:effectLst/>
                <a:latin typeface="Helvetica" panose="020B0604020202020204" pitchFamily="34" charset="0"/>
                <a:ea typeface="Times New Roman" panose="02020603050405020304" pitchFamily="18" charset="0"/>
              </a:rPr>
              <a:t>Customer Care moves one step beyond basic customer service by building an </a:t>
            </a:r>
            <a:r>
              <a:rPr lang="en-GB" sz="1800" b="0" dirty="0">
                <a:solidFill>
                  <a:srgbClr val="000000"/>
                </a:solidFill>
                <a:effectLst/>
                <a:latin typeface="Helvetica" panose="020B0604020202020204" pitchFamily="34" charset="0"/>
                <a:ea typeface="Times New Roman" panose="02020603050405020304" pitchFamily="18" charset="0"/>
              </a:rPr>
              <a:t>emotional connection</a:t>
            </a:r>
            <a:r>
              <a:rPr lang="en-GB" sz="1800" dirty="0">
                <a:solidFill>
                  <a:srgbClr val="000000"/>
                </a:solidFill>
                <a:effectLst/>
                <a:latin typeface="Helvetica" panose="020B0604020202020204" pitchFamily="34" charset="0"/>
                <a:ea typeface="Times New Roman" panose="02020603050405020304" pitchFamily="18" charset="0"/>
              </a:rPr>
              <a:t>. It doesn’t include the entire customer lifecycle though, but it consists of a string of interactions.</a:t>
            </a:r>
            <a:endParaRPr lang="en-GB" sz="1800" dirty="0">
              <a:effectLst/>
              <a:latin typeface="Times New Roman" panose="02020603050405020304" pitchFamily="18" charset="0"/>
              <a:ea typeface="Times New Roman" panose="02020603050405020304" pitchFamily="18" charset="0"/>
            </a:endParaRPr>
          </a:p>
          <a:p>
            <a:pPr fontAlgn="base"/>
            <a:r>
              <a:rPr lang="en-GB" sz="1800" dirty="0">
                <a:solidFill>
                  <a:srgbClr val="000000"/>
                </a:solidFill>
                <a:effectLst/>
                <a:latin typeface="Helvetica" panose="020B0604020202020204" pitchFamily="34" charset="0"/>
                <a:ea typeface="Times New Roman" panose="02020603050405020304" pitchFamily="18" charset="0"/>
              </a:rPr>
              <a:t>Hence customer care is the act of providing and delivering professional, helpful, </a:t>
            </a:r>
            <a:r>
              <a:rPr lang="en-GB" sz="1800" b="0" dirty="0">
                <a:solidFill>
                  <a:srgbClr val="000000"/>
                </a:solidFill>
                <a:effectLst/>
                <a:latin typeface="Helvetica" panose="020B0604020202020204" pitchFamily="34" charset="0"/>
                <a:ea typeface="Times New Roman" panose="02020603050405020304" pitchFamily="18" charset="0"/>
              </a:rPr>
              <a:t>high-quality assistance</a:t>
            </a:r>
            <a:r>
              <a:rPr lang="en-GB" sz="1800" dirty="0">
                <a:solidFill>
                  <a:srgbClr val="000000"/>
                </a:solidFill>
                <a:effectLst/>
                <a:latin typeface="Helvetica" panose="020B0604020202020204" pitchFamily="34" charset="0"/>
                <a:ea typeface="Times New Roman" panose="02020603050405020304" pitchFamily="18" charset="0"/>
              </a:rPr>
              <a:t> before, during, and after the customer’s requirements are met.</a:t>
            </a:r>
            <a:endParaRPr lang="en-GB" sz="1800" dirty="0">
              <a:effectLst/>
              <a:latin typeface="Times New Roman" panose="02020603050405020304" pitchFamily="18" charset="0"/>
              <a:ea typeface="Times New Roman" panose="02020603050405020304" pitchFamily="18" charset="0"/>
            </a:endParaRPr>
          </a:p>
          <a:p>
            <a:pPr fontAlgn="base">
              <a:lnSpc>
                <a:spcPts val="2250"/>
              </a:lnSpc>
            </a:pPr>
            <a:r>
              <a:rPr lang="en-GB" sz="1800" dirty="0">
                <a:effectLst/>
                <a:latin typeface="Helvetica" panose="020B0604020202020204" pitchFamily="34" charset="0"/>
                <a:ea typeface="Times New Roman" panose="02020603050405020304" pitchFamily="18" charset="0"/>
              </a:rPr>
              <a:t>Customer care is showing actual care for customers.</a:t>
            </a:r>
            <a:endParaRPr lang="en-GB" sz="1800" dirty="0">
              <a:effectLst/>
              <a:latin typeface="Times New Roman" panose="02020603050405020304" pitchFamily="18" charset="0"/>
              <a:ea typeface="Times New Roman" panose="02020603050405020304" pitchFamily="18" charset="0"/>
            </a:endParaRPr>
          </a:p>
          <a:p>
            <a:pPr fontAlgn="base"/>
            <a:r>
              <a:rPr lang="en-GB" sz="1800" dirty="0">
                <a:solidFill>
                  <a:srgbClr val="000000"/>
                </a:solidFill>
                <a:effectLst/>
                <a:latin typeface="Helvetica" panose="020B0604020202020204" pitchFamily="34" charset="0"/>
                <a:ea typeface="Times New Roman" panose="02020603050405020304" pitchFamily="18" charset="0"/>
              </a:rPr>
              <a:t>You should listen to their needs, answer their questions, and offer the right solution. This kind of interaction you can interpret as an aim to win and maintain customers by giving quality service, price, and </a:t>
            </a:r>
            <a:r>
              <a:rPr lang="en-GB" sz="1800" b="0" dirty="0">
                <a:solidFill>
                  <a:srgbClr val="000000"/>
                </a:solidFill>
                <a:effectLst/>
                <a:latin typeface="Helvetica" panose="020B0604020202020204" pitchFamily="34" charset="0"/>
                <a:ea typeface="Times New Roman" panose="02020603050405020304" pitchFamily="18" charset="0"/>
              </a:rPr>
              <a:t>item differentiation</a:t>
            </a:r>
            <a:r>
              <a:rPr lang="en-GB" sz="1800" dirty="0">
                <a:solidFill>
                  <a:srgbClr val="000000"/>
                </a:solidFill>
                <a:effectLst/>
                <a:latin typeface="Helvetica" panose="020B0604020202020204" pitchFamily="34"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pPr fontAlgn="base"/>
            <a:r>
              <a:rPr lang="en-GB" sz="1800" dirty="0">
                <a:solidFill>
                  <a:srgbClr val="000000"/>
                </a:solidFill>
                <a:effectLst/>
                <a:latin typeface="Helvetica" panose="020B0604020202020204" pitchFamily="34" charset="0"/>
                <a:ea typeface="Times New Roman" panose="02020603050405020304" pitchFamily="18" charset="0"/>
              </a:rPr>
              <a:t>Customer care is more of supportive management, where procedures are pretty essential in </a:t>
            </a:r>
            <a:r>
              <a:rPr lang="en-GB" sz="1800" b="0" dirty="0">
                <a:solidFill>
                  <a:srgbClr val="000000"/>
                </a:solidFill>
                <a:effectLst/>
                <a:latin typeface="Helvetica" panose="020B0604020202020204" pitchFamily="34" charset="0"/>
                <a:ea typeface="Times New Roman" panose="02020603050405020304" pitchFamily="18" charset="0"/>
              </a:rPr>
              <a:t>encouraging responsiveness</a:t>
            </a:r>
            <a:r>
              <a:rPr lang="en-GB" sz="1800" dirty="0">
                <a:solidFill>
                  <a:srgbClr val="000000"/>
                </a:solidFill>
                <a:effectLst/>
                <a:latin typeface="Helvetica" panose="020B0604020202020204" pitchFamily="34" charset="0"/>
                <a:ea typeface="Times New Roman" panose="02020603050405020304" pitchFamily="18" charset="0"/>
              </a:rPr>
              <a:t> to your client’s needs and finding methods to support the achievement of commercial goals.</a:t>
            </a:r>
            <a:endParaRPr lang="en-GB" sz="1800" dirty="0">
              <a:effectLst/>
              <a:latin typeface="Times New Roman" panose="02020603050405020304" pitchFamily="18" charset="0"/>
              <a:ea typeface="Times New Roman" panose="02020603050405020304" pitchFamily="18" charset="0"/>
            </a:endParaRPr>
          </a:p>
          <a:p>
            <a:pPr fontAlgn="base"/>
            <a:r>
              <a:rPr lang="en-GB" sz="1800" dirty="0">
                <a:solidFill>
                  <a:srgbClr val="000000"/>
                </a:solidFill>
                <a:effectLst/>
                <a:latin typeface="Helvetica" panose="020B0604020202020204" pitchFamily="34" charset="0"/>
                <a:ea typeface="Times New Roman" panose="02020603050405020304" pitchFamily="18" charset="0"/>
              </a:rPr>
              <a:t>It’s management-oriented and requires you to create, develop, and enhance customer services with the carefully targeted customer to </a:t>
            </a:r>
            <a:r>
              <a:rPr lang="en-GB" sz="1800" b="0" dirty="0">
                <a:solidFill>
                  <a:srgbClr val="000000"/>
                </a:solidFill>
                <a:effectLst/>
                <a:latin typeface="Helvetica" panose="020B0604020202020204" pitchFamily="34" charset="0"/>
                <a:ea typeface="Times New Roman" panose="02020603050405020304" pitchFamily="18" charset="0"/>
              </a:rPr>
              <a:t>maximize your customers’ value</a:t>
            </a:r>
            <a:r>
              <a:rPr lang="en-GB" sz="1800" dirty="0">
                <a:solidFill>
                  <a:srgbClr val="000000"/>
                </a:solidFill>
                <a:effectLst/>
                <a:latin typeface="Helvetica" panose="020B0604020202020204" pitchFamily="34" charset="0"/>
                <a:ea typeface="Times New Roman" panose="02020603050405020304" pitchFamily="18" charset="0"/>
              </a:rPr>
              <a:t> and increase their loyalty.</a:t>
            </a: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42465998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0AC21-787F-4112-B534-EBD2A448F4B5}"/>
              </a:ext>
            </a:extLst>
          </p:cNvPr>
          <p:cNvSpPr>
            <a:spLocks noGrp="1"/>
          </p:cNvSpPr>
          <p:nvPr>
            <p:ph type="title"/>
          </p:nvPr>
        </p:nvSpPr>
        <p:spPr/>
        <p:txBody>
          <a:bodyPr>
            <a:normAutofit fontScale="90000"/>
          </a:bodyPr>
          <a:lstStyle/>
          <a:p>
            <a:br>
              <a:rPr lang="en-GB" sz="4400" b="0" dirty="0">
                <a:solidFill>
                  <a:srgbClr val="000000"/>
                </a:solidFill>
                <a:effectLst/>
                <a:latin typeface="Helvetica" panose="020B0604020202020204" pitchFamily="34" charset="0"/>
                <a:ea typeface="Times New Roman" panose="02020603050405020304" pitchFamily="18" charset="0"/>
              </a:rPr>
            </a:br>
            <a:r>
              <a:rPr lang="en-GB" sz="4400" b="0" dirty="0">
                <a:solidFill>
                  <a:srgbClr val="000000"/>
                </a:solidFill>
                <a:effectLst/>
                <a:latin typeface="Helvetica" panose="020B0604020202020204" pitchFamily="34" charset="0"/>
                <a:ea typeface="Times New Roman" panose="02020603050405020304" pitchFamily="18" charset="0"/>
              </a:rPr>
              <a:t>3.CUSTOMER SUPPORT</a:t>
            </a:r>
            <a:br>
              <a:rPr lang="en-GB" sz="4400" b="1" dirty="0">
                <a:effectLst/>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AF285BEE-F1E4-419B-BAFA-749A1CF9DAAC}"/>
              </a:ext>
            </a:extLst>
          </p:cNvPr>
          <p:cNvSpPr>
            <a:spLocks noGrp="1"/>
          </p:cNvSpPr>
          <p:nvPr>
            <p:ph sz="quarter" idx="1"/>
          </p:nvPr>
        </p:nvSpPr>
        <p:spPr/>
        <p:txBody>
          <a:bodyPr>
            <a:normAutofit fontScale="92500"/>
          </a:bodyPr>
          <a:lstStyle/>
          <a:p>
            <a:pPr fontAlgn="base"/>
            <a:r>
              <a:rPr lang="en-GB" sz="1800" dirty="0">
                <a:effectLst/>
                <a:latin typeface="Helvetica" panose="020B0604020202020204" pitchFamily="34" charset="0"/>
                <a:ea typeface="Times New Roman" panose="02020603050405020304" pitchFamily="18" charset="0"/>
              </a:rPr>
              <a:t>Customer support is usually defined as service efforts from IT companies vendors and providers support that is focusing on helping customers to use products and services correctly, efficiently, and effectively.</a:t>
            </a:r>
            <a:endParaRPr lang="en-GB" sz="1800" dirty="0">
              <a:effectLst/>
              <a:latin typeface="Times New Roman" panose="02020603050405020304" pitchFamily="18" charset="0"/>
              <a:ea typeface="Times New Roman" panose="02020603050405020304" pitchFamily="18" charset="0"/>
            </a:endParaRPr>
          </a:p>
          <a:p>
            <a:pPr fontAlgn="base"/>
            <a:r>
              <a:rPr lang="en-GB" sz="1800" dirty="0">
                <a:effectLst/>
                <a:latin typeface="Helvetica" panose="020B0604020202020204" pitchFamily="34" charset="0"/>
                <a:ea typeface="Times New Roman" panose="02020603050405020304" pitchFamily="18" charset="0"/>
              </a:rPr>
              <a:t>Many see this specific type of support as part of a broader category of customer service, but while customer support is often provided in response to customer demand, and it is also part of intelligent planning for IT companies.</a:t>
            </a:r>
            <a:endParaRPr lang="en-GB" sz="1800" dirty="0">
              <a:effectLst/>
              <a:latin typeface="Times New Roman" panose="02020603050405020304" pitchFamily="18" charset="0"/>
              <a:ea typeface="Times New Roman" panose="02020603050405020304" pitchFamily="18" charset="0"/>
            </a:endParaRPr>
          </a:p>
          <a:p>
            <a:pPr fontAlgn="base"/>
            <a:r>
              <a:rPr lang="en-GB" sz="1800" dirty="0">
                <a:effectLst/>
                <a:latin typeface="Helvetica" panose="020B0604020202020204" pitchFamily="34" charset="0"/>
                <a:ea typeface="Times New Roman" panose="02020603050405020304" pitchFamily="18" charset="0"/>
              </a:rPr>
              <a:t>While </a:t>
            </a:r>
            <a:r>
              <a:rPr lang="en-GB" sz="1800" b="0" dirty="0">
                <a:effectLst/>
                <a:latin typeface="Helvetica" panose="020B0604020202020204" pitchFamily="34" charset="0"/>
                <a:ea typeface="Times New Roman" panose="02020603050405020304" pitchFamily="18" charset="0"/>
              </a:rPr>
              <a:t>customer service</a:t>
            </a:r>
            <a:r>
              <a:rPr lang="en-GB" sz="1800" dirty="0">
                <a:effectLst/>
                <a:latin typeface="Helvetica" panose="020B0604020202020204" pitchFamily="34" charset="0"/>
                <a:ea typeface="Times New Roman" panose="02020603050405020304" pitchFamily="18" charset="0"/>
              </a:rPr>
              <a:t> is building a customer-centric relationship, customer support is a business-oriented relationship. Customer support teams provide needed assistance to solve customer issues focusing on troubleshooting and closing conflict situations.</a:t>
            </a:r>
            <a:endParaRPr lang="en-GB" sz="1800" dirty="0">
              <a:effectLst/>
              <a:latin typeface="Times New Roman" panose="02020603050405020304" pitchFamily="18" charset="0"/>
              <a:ea typeface="Times New Roman" panose="02020603050405020304" pitchFamily="18" charset="0"/>
            </a:endParaRPr>
          </a:p>
          <a:p>
            <a:pPr fontAlgn="base"/>
            <a:r>
              <a:rPr lang="en-GB" sz="1800" dirty="0">
                <a:effectLst/>
                <a:latin typeface="Helvetica" panose="020B0604020202020204" pitchFamily="34" charset="0"/>
                <a:ea typeface="Times New Roman" panose="02020603050405020304" pitchFamily="18" charset="0"/>
              </a:rPr>
              <a:t>Sometimes, customer support agents also provide consultations for their clients intending to better understanding the benefits of the product or service. Also, big IT companies have very complex solutions, and technical support needs to assist from the beginning and whenever it is required.</a:t>
            </a:r>
            <a:endParaRPr lang="en-GB" sz="18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0952353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05F10-41FD-4990-9593-4A168434E5A8}"/>
              </a:ext>
            </a:extLst>
          </p:cNvPr>
          <p:cNvSpPr>
            <a:spLocks noGrp="1"/>
          </p:cNvSpPr>
          <p:nvPr>
            <p:ph type="title"/>
          </p:nvPr>
        </p:nvSpPr>
        <p:spPr/>
        <p:txBody>
          <a:bodyPr/>
          <a:lstStyle/>
          <a:p>
            <a:r>
              <a:rPr lang="en-US" dirty="0"/>
              <a:t>4.CUSTOMER SATISFACTION</a:t>
            </a:r>
            <a:endParaRPr lang="en-GB" dirty="0"/>
          </a:p>
        </p:txBody>
      </p:sp>
      <p:sp>
        <p:nvSpPr>
          <p:cNvPr id="3" name="Content Placeholder 2">
            <a:extLst>
              <a:ext uri="{FF2B5EF4-FFF2-40B4-BE49-F238E27FC236}">
                <a16:creationId xmlns:a16="http://schemas.microsoft.com/office/drawing/2014/main" id="{5B665DED-E706-420D-9855-89F8F888E1BC}"/>
              </a:ext>
            </a:extLst>
          </p:cNvPr>
          <p:cNvSpPr>
            <a:spLocks noGrp="1"/>
          </p:cNvSpPr>
          <p:nvPr>
            <p:ph sz="quarter" idx="1"/>
          </p:nvPr>
        </p:nvSpPr>
        <p:spPr>
          <a:xfrm>
            <a:off x="395536" y="1600200"/>
            <a:ext cx="8370512" cy="4637112"/>
          </a:xfrm>
        </p:spPr>
        <p:txBody>
          <a:bodyPr>
            <a:normAutofit fontScale="92500"/>
          </a:bodyPr>
          <a:lstStyle/>
          <a:p>
            <a:r>
              <a:rPr lang="en-US" i="0" dirty="0">
                <a:effectLst/>
                <a:latin typeface="arial" panose="020B0604020202020204" pitchFamily="34" charset="0"/>
              </a:rPr>
              <a:t>Customer satisfaction is defined as a measurement that determines how happy customers are with a company's products, services, and capabilities.</a:t>
            </a:r>
          </a:p>
          <a:p>
            <a:pPr algn="l"/>
            <a:r>
              <a:rPr lang="en-US" i="0" dirty="0">
                <a:effectLst/>
                <a:latin typeface="arial" panose="020B0604020202020204" pitchFamily="34" charset="0"/>
              </a:rPr>
              <a:t>It is a marketing term that measures how products or services supplied by a company meet or surpass a customer's expectation. </a:t>
            </a:r>
          </a:p>
          <a:p>
            <a:r>
              <a:rPr lang="en-US" i="0" dirty="0">
                <a:effectLst/>
                <a:latin typeface="arial" panose="020B0604020202020204" pitchFamily="34" charset="0"/>
              </a:rPr>
              <a:t>Customer satisfaction information, including surveys and ratings, can help a company determine how to best improve or changes its products and services.</a:t>
            </a:r>
          </a:p>
        </p:txBody>
      </p:sp>
    </p:spTree>
    <p:extLst>
      <p:ext uri="{BB962C8B-B14F-4D97-AF65-F5344CB8AC3E}">
        <p14:creationId xmlns:p14="http://schemas.microsoft.com/office/powerpoint/2010/main" val="7175922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What is Customer Satisfaction? | ASQ">
            <a:extLst>
              <a:ext uri="{FF2B5EF4-FFF2-40B4-BE49-F238E27FC236}">
                <a16:creationId xmlns:a16="http://schemas.microsoft.com/office/drawing/2014/main" id="{DE232508-83BD-4EF5-BE57-6F7566608E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941" y="692696"/>
            <a:ext cx="7813483" cy="5184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905471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2D421-0ACE-46E3-8CFF-D18B31A9DDE1}"/>
              </a:ext>
            </a:extLst>
          </p:cNvPr>
          <p:cNvSpPr>
            <a:spLocks noGrp="1"/>
          </p:cNvSpPr>
          <p:nvPr>
            <p:ph type="title"/>
          </p:nvPr>
        </p:nvSpPr>
        <p:spPr/>
        <p:txBody>
          <a:bodyPr/>
          <a:lstStyle/>
          <a:p>
            <a:endParaRPr lang="en-GB"/>
          </a:p>
        </p:txBody>
      </p:sp>
      <p:sp>
        <p:nvSpPr>
          <p:cNvPr id="3" name="Text Placeholder 2">
            <a:extLst>
              <a:ext uri="{FF2B5EF4-FFF2-40B4-BE49-F238E27FC236}">
                <a16:creationId xmlns:a16="http://schemas.microsoft.com/office/drawing/2014/main" id="{BDA61EA2-8A49-4E9A-B673-1EFDDA851F3E}"/>
              </a:ext>
            </a:extLst>
          </p:cNvPr>
          <p:cNvSpPr>
            <a:spLocks noGrp="1"/>
          </p:cNvSpPr>
          <p:nvPr>
            <p:ph type="body" idx="1"/>
          </p:nvPr>
        </p:nvSpPr>
        <p:spPr/>
        <p:txBody>
          <a:bodyPr>
            <a:normAutofit/>
          </a:bodyPr>
          <a:lstStyle/>
          <a:p>
            <a:r>
              <a:rPr lang="en-US" sz="4000" b="1" dirty="0">
                <a:latin typeface="+mj-lt"/>
              </a:rPr>
              <a:t>Customer Services Themes</a:t>
            </a:r>
            <a:endParaRPr lang="en-GB" sz="4000" b="1" dirty="0">
              <a:latin typeface="+mj-lt"/>
            </a:endParaRPr>
          </a:p>
        </p:txBody>
      </p:sp>
    </p:spTree>
    <p:extLst>
      <p:ext uri="{BB962C8B-B14F-4D97-AF65-F5344CB8AC3E}">
        <p14:creationId xmlns:p14="http://schemas.microsoft.com/office/powerpoint/2010/main" val="1433854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Essentials of critical thinking</a:t>
            </a:r>
          </a:p>
        </p:txBody>
      </p:sp>
      <p:sp>
        <p:nvSpPr>
          <p:cNvPr id="3" name="Content Placeholder 2"/>
          <p:cNvSpPr>
            <a:spLocks noGrp="1"/>
          </p:cNvSpPr>
          <p:nvPr>
            <p:ph sz="quarter" idx="1"/>
          </p:nvPr>
        </p:nvSpPr>
        <p:spPr>
          <a:xfrm>
            <a:off x="395536" y="1589566"/>
            <a:ext cx="4100264" cy="5079794"/>
          </a:xfrm>
        </p:spPr>
        <p:txBody>
          <a:bodyPr>
            <a:normAutofit fontScale="85000" lnSpcReduction="20000"/>
          </a:bodyPr>
          <a:lstStyle/>
          <a:p>
            <a:r>
              <a:rPr lang="en-US" dirty="0"/>
              <a:t>Intellectual humility</a:t>
            </a:r>
          </a:p>
          <a:p>
            <a:pPr lvl="1"/>
            <a:r>
              <a:rPr lang="en-US" dirty="0"/>
              <a:t>Know what you don’t know.</a:t>
            </a:r>
          </a:p>
          <a:p>
            <a:pPr lvl="1"/>
            <a:r>
              <a:rPr lang="en-US" dirty="0"/>
              <a:t>Know your limits.</a:t>
            </a:r>
          </a:p>
          <a:p>
            <a:pPr lvl="1"/>
            <a:r>
              <a:rPr lang="en-US" dirty="0"/>
              <a:t>Be aware of your biases and prejudices</a:t>
            </a:r>
          </a:p>
          <a:p>
            <a:r>
              <a:rPr lang="en-US" dirty="0"/>
              <a:t>Intellectual Courage</a:t>
            </a:r>
          </a:p>
          <a:p>
            <a:pPr lvl="1"/>
            <a:r>
              <a:rPr lang="en-US" dirty="0"/>
              <a:t>Be open and listen to other points of view</a:t>
            </a:r>
          </a:p>
          <a:p>
            <a:r>
              <a:rPr lang="en-US" dirty="0"/>
              <a:t>Intellectual Empathy</a:t>
            </a:r>
          </a:p>
          <a:p>
            <a:pPr lvl="1"/>
            <a:r>
              <a:rPr lang="en-US" dirty="0"/>
              <a:t>Put yourself in another’s shoes, so that you can understand his or her perspective</a:t>
            </a:r>
          </a:p>
        </p:txBody>
      </p:sp>
      <p:sp>
        <p:nvSpPr>
          <p:cNvPr id="4" name="Content Placeholder 3"/>
          <p:cNvSpPr>
            <a:spLocks noGrp="1"/>
          </p:cNvSpPr>
          <p:nvPr>
            <p:ph sz="quarter" idx="2"/>
          </p:nvPr>
        </p:nvSpPr>
        <p:spPr>
          <a:xfrm>
            <a:off x="4644008" y="1589566"/>
            <a:ext cx="4248472" cy="5007786"/>
          </a:xfrm>
        </p:spPr>
        <p:txBody>
          <a:bodyPr>
            <a:normAutofit fontScale="85000" lnSpcReduction="20000"/>
          </a:bodyPr>
          <a:lstStyle/>
          <a:p>
            <a:r>
              <a:rPr lang="en-US" dirty="0"/>
              <a:t>Intellectual Integrity</a:t>
            </a:r>
          </a:p>
          <a:p>
            <a:pPr lvl="1"/>
            <a:r>
              <a:rPr lang="en-US" dirty="0"/>
              <a:t>Maintain high standards.</a:t>
            </a:r>
          </a:p>
          <a:p>
            <a:pPr lvl="1"/>
            <a:r>
              <a:rPr lang="en-US" dirty="0"/>
              <a:t>Hold yourself to the same standards as you do others</a:t>
            </a:r>
          </a:p>
          <a:p>
            <a:r>
              <a:rPr lang="en-US" dirty="0"/>
              <a:t>Intellectual Perseverance</a:t>
            </a:r>
          </a:p>
          <a:p>
            <a:pPr lvl="1"/>
            <a:r>
              <a:rPr lang="en-US" dirty="0"/>
              <a:t>Persist to find the answer or reach understanding.</a:t>
            </a:r>
          </a:p>
          <a:p>
            <a:r>
              <a:rPr lang="en-US" dirty="0"/>
              <a:t>Faith in Reason</a:t>
            </a:r>
          </a:p>
          <a:p>
            <a:pPr lvl="1"/>
            <a:r>
              <a:rPr lang="en-US" dirty="0"/>
              <a:t>Look out for the best interest for all involved.</a:t>
            </a:r>
          </a:p>
          <a:p>
            <a:pPr lvl="1"/>
            <a:r>
              <a:rPr lang="en-US" dirty="0"/>
              <a:t>Consider the consequences</a:t>
            </a:r>
          </a:p>
          <a:p>
            <a:r>
              <a:rPr lang="en-US" dirty="0"/>
              <a:t>Intellectual Sense of Justice</a:t>
            </a:r>
          </a:p>
          <a:p>
            <a:pPr lvl="1"/>
            <a:r>
              <a:rPr lang="en-US" dirty="0"/>
              <a:t>Be open to all viewpoints, with a sense of impartiality and fairness</a:t>
            </a:r>
          </a:p>
        </p:txBody>
      </p:sp>
    </p:spTree>
    <p:extLst>
      <p:ext uri="{BB962C8B-B14F-4D97-AF65-F5344CB8AC3E}">
        <p14:creationId xmlns:p14="http://schemas.microsoft.com/office/powerpoint/2010/main" val="242006053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06ED9-4022-464E-8005-652C92573FB8}"/>
              </a:ext>
            </a:extLst>
          </p:cNvPr>
          <p:cNvSpPr>
            <a:spLocks noGrp="1"/>
          </p:cNvSpPr>
          <p:nvPr>
            <p:ph type="title"/>
          </p:nvPr>
        </p:nvSpPr>
        <p:spPr/>
        <p:txBody>
          <a:bodyPr>
            <a:normAutofit fontScale="90000"/>
          </a:bodyPr>
          <a:lstStyle/>
          <a:p>
            <a:r>
              <a:rPr lang="en-US" dirty="0"/>
              <a:t>I. Frontline Customer Service</a:t>
            </a:r>
            <a:br>
              <a:rPr lang="en-US" dirty="0"/>
            </a:br>
            <a:endParaRPr lang="en-GB" dirty="0"/>
          </a:p>
        </p:txBody>
      </p:sp>
      <p:sp>
        <p:nvSpPr>
          <p:cNvPr id="3" name="Content Placeholder 2">
            <a:extLst>
              <a:ext uri="{FF2B5EF4-FFF2-40B4-BE49-F238E27FC236}">
                <a16:creationId xmlns:a16="http://schemas.microsoft.com/office/drawing/2014/main" id="{EA9394DA-D390-487B-BAFC-88E1180803A0}"/>
              </a:ext>
            </a:extLst>
          </p:cNvPr>
          <p:cNvSpPr>
            <a:spLocks noGrp="1"/>
          </p:cNvSpPr>
          <p:nvPr>
            <p:ph sz="quarter" idx="1"/>
          </p:nvPr>
        </p:nvSpPr>
        <p:spPr/>
        <p:txBody>
          <a:bodyPr>
            <a:normAutofit fontScale="62500" lnSpcReduction="20000"/>
          </a:bodyPr>
          <a:lstStyle/>
          <a:p>
            <a:pPr marL="0" indent="0">
              <a:buNone/>
            </a:pPr>
            <a:r>
              <a:rPr lang="en-US" dirty="0"/>
              <a:t>1. Understanding self and others </a:t>
            </a:r>
          </a:p>
          <a:p>
            <a:pPr marL="0" indent="0">
              <a:buNone/>
            </a:pPr>
            <a:r>
              <a:rPr lang="en-US" dirty="0"/>
              <a:t> Behavioral analysis and personality types</a:t>
            </a:r>
          </a:p>
          <a:p>
            <a:pPr marL="0" indent="0">
              <a:buNone/>
            </a:pPr>
            <a:r>
              <a:rPr lang="en-US" dirty="0"/>
              <a:t> Attitude: Personal Motivation and Empowerment</a:t>
            </a:r>
          </a:p>
          <a:p>
            <a:pPr marL="0" indent="0">
              <a:buNone/>
            </a:pPr>
            <a:r>
              <a:rPr lang="en-US" dirty="0"/>
              <a:t> Cultural Diversity </a:t>
            </a:r>
          </a:p>
          <a:p>
            <a:pPr marL="0" indent="0">
              <a:buNone/>
            </a:pPr>
            <a:r>
              <a:rPr lang="en-US" dirty="0"/>
              <a:t>2. Fundamentals of customer service </a:t>
            </a:r>
          </a:p>
          <a:p>
            <a:pPr marL="0" indent="0">
              <a:buNone/>
            </a:pPr>
            <a:r>
              <a:rPr lang="en-US" dirty="0"/>
              <a:t> Importance of customer service </a:t>
            </a:r>
          </a:p>
          <a:p>
            <a:pPr marL="0" indent="0">
              <a:buNone/>
            </a:pPr>
            <a:r>
              <a:rPr lang="en-US" dirty="0"/>
              <a:t> Connection with vision, mission and values </a:t>
            </a:r>
          </a:p>
          <a:p>
            <a:pPr marL="0" indent="0">
              <a:buNone/>
            </a:pPr>
            <a:r>
              <a:rPr lang="en-US" dirty="0"/>
              <a:t> Understanding and exceeding customer expectations</a:t>
            </a:r>
          </a:p>
          <a:p>
            <a:pPr marL="0" indent="0">
              <a:buNone/>
            </a:pPr>
            <a:r>
              <a:rPr lang="en-US" dirty="0"/>
              <a:t> 3. Managing the customer</a:t>
            </a:r>
          </a:p>
          <a:p>
            <a:pPr marL="0" indent="0">
              <a:buNone/>
            </a:pPr>
            <a:r>
              <a:rPr lang="en-US" dirty="0"/>
              <a:t>  Communication </a:t>
            </a:r>
          </a:p>
          <a:p>
            <a:pPr marL="0" indent="0">
              <a:buNone/>
            </a:pPr>
            <a:r>
              <a:rPr lang="en-US" dirty="0"/>
              <a:t>o Interpersonal Communication </a:t>
            </a:r>
          </a:p>
          <a:p>
            <a:pPr marL="0" indent="0">
              <a:buNone/>
            </a:pPr>
            <a:r>
              <a:rPr lang="en-US" dirty="0"/>
              <a:t>o Active Listening </a:t>
            </a:r>
          </a:p>
          <a:p>
            <a:pPr marL="0" indent="0">
              <a:buNone/>
            </a:pPr>
            <a:r>
              <a:rPr lang="en-US" dirty="0"/>
              <a:t>o Assertiveness </a:t>
            </a:r>
          </a:p>
          <a:p>
            <a:pPr marL="0" indent="0">
              <a:buNone/>
            </a:pPr>
            <a:r>
              <a:rPr lang="en-US" dirty="0"/>
              <a:t>o Email communication</a:t>
            </a:r>
            <a:endParaRPr lang="en-GB" dirty="0"/>
          </a:p>
        </p:txBody>
      </p:sp>
    </p:spTree>
    <p:extLst>
      <p:ext uri="{BB962C8B-B14F-4D97-AF65-F5344CB8AC3E}">
        <p14:creationId xmlns:p14="http://schemas.microsoft.com/office/powerpoint/2010/main" val="13558427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98AF8-F1FB-4447-AA8E-35CB89B0DFF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D08B094-D3C2-44E7-908C-BB60069DCF1C}"/>
              </a:ext>
            </a:extLst>
          </p:cNvPr>
          <p:cNvSpPr>
            <a:spLocks noGrp="1"/>
          </p:cNvSpPr>
          <p:nvPr>
            <p:ph sz="quarter" idx="1"/>
          </p:nvPr>
        </p:nvSpPr>
        <p:spPr/>
        <p:txBody>
          <a:bodyPr>
            <a:normAutofit fontScale="92500" lnSpcReduction="20000"/>
          </a:bodyPr>
          <a:lstStyle/>
          <a:p>
            <a:pPr marL="0" indent="0">
              <a:buNone/>
            </a:pPr>
            <a:r>
              <a:rPr lang="en-US" dirty="0"/>
              <a:t> Proactivity in customer service </a:t>
            </a:r>
          </a:p>
          <a:p>
            <a:pPr marL="0" indent="0">
              <a:buNone/>
            </a:pPr>
            <a:r>
              <a:rPr lang="en-US" dirty="0"/>
              <a:t> Teamwork in service delivery </a:t>
            </a:r>
          </a:p>
          <a:p>
            <a:pPr marL="0" indent="0">
              <a:buNone/>
            </a:pPr>
            <a:r>
              <a:rPr lang="en-US" dirty="0"/>
              <a:t> Time Management: Prioritizing </a:t>
            </a:r>
          </a:p>
          <a:p>
            <a:pPr marL="0" indent="0">
              <a:buNone/>
            </a:pPr>
            <a:r>
              <a:rPr lang="en-US" dirty="0"/>
              <a:t> Handling difficult customers: Effective management of customer complaints </a:t>
            </a:r>
          </a:p>
          <a:p>
            <a:pPr marL="0" indent="0">
              <a:buNone/>
            </a:pPr>
            <a:r>
              <a:rPr lang="en-US" dirty="0"/>
              <a:t> Emotional intelligence: Building confidence and accepting feedback without being defensive </a:t>
            </a:r>
          </a:p>
          <a:p>
            <a:pPr marL="0" indent="0">
              <a:buNone/>
            </a:pPr>
            <a:r>
              <a:rPr lang="en-US" dirty="0"/>
              <a:t>4. Upholding a customer centric culture </a:t>
            </a:r>
          </a:p>
          <a:p>
            <a:pPr marL="0" indent="0">
              <a:buNone/>
            </a:pPr>
            <a:r>
              <a:rPr lang="en-US" dirty="0"/>
              <a:t> Basic principles </a:t>
            </a:r>
          </a:p>
          <a:p>
            <a:pPr marL="0" indent="0">
              <a:buNone/>
            </a:pPr>
            <a:r>
              <a:rPr lang="en-US" dirty="0"/>
              <a:t>o Seeking ideas and advice </a:t>
            </a:r>
          </a:p>
          <a:p>
            <a:pPr marL="0" indent="0">
              <a:buNone/>
            </a:pPr>
            <a:r>
              <a:rPr lang="en-US" dirty="0"/>
              <a:t>o Actively problem solving</a:t>
            </a:r>
            <a:endParaRPr lang="en-GB" dirty="0"/>
          </a:p>
          <a:p>
            <a:endParaRPr lang="en-GB" dirty="0"/>
          </a:p>
        </p:txBody>
      </p:sp>
    </p:spTree>
    <p:extLst>
      <p:ext uri="{BB962C8B-B14F-4D97-AF65-F5344CB8AC3E}">
        <p14:creationId xmlns:p14="http://schemas.microsoft.com/office/powerpoint/2010/main" val="243527409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A4FF-4973-4F78-B564-09BBE441CC42}"/>
              </a:ext>
            </a:extLst>
          </p:cNvPr>
          <p:cNvSpPr>
            <a:spLocks noGrp="1"/>
          </p:cNvSpPr>
          <p:nvPr>
            <p:ph type="title"/>
          </p:nvPr>
        </p:nvSpPr>
        <p:spPr/>
        <p:txBody>
          <a:bodyPr>
            <a:normAutofit fontScale="90000"/>
          </a:bodyPr>
          <a:lstStyle/>
          <a:p>
            <a:br>
              <a:rPr lang="en-GB" dirty="0"/>
            </a:br>
            <a:r>
              <a:rPr lang="en-GB" dirty="0"/>
              <a:t>II. Balancing controls Customer Service </a:t>
            </a:r>
            <a:br>
              <a:rPr lang="en-GB" dirty="0"/>
            </a:br>
            <a:endParaRPr lang="en-GB" dirty="0"/>
          </a:p>
        </p:txBody>
      </p:sp>
      <p:sp>
        <p:nvSpPr>
          <p:cNvPr id="3" name="Content Placeholder 2">
            <a:extLst>
              <a:ext uri="{FF2B5EF4-FFF2-40B4-BE49-F238E27FC236}">
                <a16:creationId xmlns:a16="http://schemas.microsoft.com/office/drawing/2014/main" id="{9DA4FA48-C693-46EA-9B59-E0F8290B51FE}"/>
              </a:ext>
            </a:extLst>
          </p:cNvPr>
          <p:cNvSpPr>
            <a:spLocks noGrp="1"/>
          </p:cNvSpPr>
          <p:nvPr>
            <p:ph sz="quarter" idx="1"/>
          </p:nvPr>
        </p:nvSpPr>
        <p:spPr>
          <a:xfrm>
            <a:off x="323528" y="1600200"/>
            <a:ext cx="8442520" cy="4853136"/>
          </a:xfrm>
        </p:spPr>
        <p:txBody>
          <a:bodyPr>
            <a:noAutofit/>
          </a:bodyPr>
          <a:lstStyle/>
          <a:p>
            <a:pPr marL="514350" indent="-514350">
              <a:buAutoNum type="arabicPeriod"/>
            </a:pPr>
            <a:r>
              <a:rPr lang="en-GB" sz="1400" dirty="0"/>
              <a:t>Understanding self and others </a:t>
            </a:r>
          </a:p>
          <a:p>
            <a:pPr marL="0" indent="0">
              <a:buNone/>
            </a:pPr>
            <a:r>
              <a:rPr lang="en-GB" sz="1400" dirty="0"/>
              <a:t> Behavioural analysis and personality types </a:t>
            </a:r>
          </a:p>
          <a:p>
            <a:pPr marL="0" indent="0">
              <a:buNone/>
            </a:pPr>
            <a:r>
              <a:rPr lang="en-GB" sz="1400" dirty="0"/>
              <a:t> Attitude: Personal Motivation and Empowerment </a:t>
            </a:r>
          </a:p>
          <a:p>
            <a:pPr marL="0" indent="0">
              <a:buNone/>
            </a:pPr>
            <a:r>
              <a:rPr lang="en-GB" sz="1400" dirty="0"/>
              <a:t> Cultural Diversity </a:t>
            </a:r>
          </a:p>
          <a:p>
            <a:pPr marL="0" indent="0">
              <a:buNone/>
            </a:pPr>
            <a:r>
              <a:rPr lang="en-GB" sz="1400" dirty="0"/>
              <a:t>2. Fundamentals of customer service </a:t>
            </a:r>
          </a:p>
          <a:p>
            <a:pPr marL="0" indent="0">
              <a:buNone/>
            </a:pPr>
            <a:r>
              <a:rPr lang="en-GB" sz="1400" dirty="0"/>
              <a:t> Importance of customer service </a:t>
            </a:r>
          </a:p>
          <a:p>
            <a:pPr marL="0" indent="0">
              <a:buNone/>
            </a:pPr>
            <a:r>
              <a:rPr lang="en-GB" sz="1400" dirty="0"/>
              <a:t> Connection with vision, mission and values </a:t>
            </a:r>
          </a:p>
          <a:p>
            <a:pPr marL="0" indent="0">
              <a:buNone/>
            </a:pPr>
            <a:r>
              <a:rPr lang="en-GB" sz="1400" dirty="0"/>
              <a:t> Understanding and exceeding customer expectations </a:t>
            </a:r>
          </a:p>
          <a:p>
            <a:pPr marL="0" indent="0">
              <a:buNone/>
            </a:pPr>
            <a:r>
              <a:rPr lang="en-GB" sz="1400" dirty="0"/>
              <a:t>3. Managing the customer </a:t>
            </a:r>
          </a:p>
          <a:p>
            <a:pPr marL="0" indent="0">
              <a:buNone/>
            </a:pPr>
            <a:r>
              <a:rPr lang="en-GB" sz="1400" dirty="0"/>
              <a:t> Communication</a:t>
            </a:r>
          </a:p>
          <a:p>
            <a:pPr marL="0" indent="0">
              <a:buNone/>
            </a:pPr>
            <a:r>
              <a:rPr lang="en-GB" sz="1400" dirty="0"/>
              <a:t> o Active Listening </a:t>
            </a:r>
          </a:p>
          <a:p>
            <a:pPr marL="0" indent="0">
              <a:buNone/>
            </a:pPr>
            <a:r>
              <a:rPr lang="en-GB" sz="1400" dirty="0"/>
              <a:t>o Communicating on E-mail </a:t>
            </a:r>
          </a:p>
          <a:p>
            <a:pPr marL="0" indent="0">
              <a:buNone/>
            </a:pPr>
            <a:r>
              <a:rPr lang="en-GB" sz="1400" dirty="0"/>
              <a:t>o Interpersonal relationships </a:t>
            </a:r>
          </a:p>
          <a:p>
            <a:pPr marL="0" indent="0">
              <a:buNone/>
            </a:pPr>
            <a:r>
              <a:rPr lang="en-GB" sz="1400" dirty="0"/>
              <a:t>o Persuasiveness</a:t>
            </a:r>
          </a:p>
          <a:p>
            <a:pPr marL="0" indent="0">
              <a:buNone/>
            </a:pPr>
            <a:r>
              <a:rPr lang="en-GB" sz="1400" dirty="0"/>
              <a:t> o Negotiation skills</a:t>
            </a:r>
          </a:p>
          <a:p>
            <a:pPr marL="0" indent="0">
              <a:buNone/>
            </a:pPr>
            <a:r>
              <a:rPr lang="en-GB" sz="1400" dirty="0"/>
              <a:t> o Aggressive, Passive and Assertive </a:t>
            </a:r>
            <a:r>
              <a:rPr lang="en-GB" sz="1400" dirty="0" err="1"/>
              <a:t>Behavior</a:t>
            </a:r>
            <a:r>
              <a:rPr lang="en-GB" sz="1400" dirty="0"/>
              <a:t> </a:t>
            </a:r>
          </a:p>
        </p:txBody>
      </p:sp>
    </p:spTree>
    <p:extLst>
      <p:ext uri="{BB962C8B-B14F-4D97-AF65-F5344CB8AC3E}">
        <p14:creationId xmlns:p14="http://schemas.microsoft.com/office/powerpoint/2010/main" val="155692123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68E4C-99A6-4C89-8B2E-7C3B2DF428D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3B28DA4-CC78-42F5-992F-D4893C1913AE}"/>
              </a:ext>
            </a:extLst>
          </p:cNvPr>
          <p:cNvSpPr>
            <a:spLocks noGrp="1"/>
          </p:cNvSpPr>
          <p:nvPr>
            <p:ph sz="quarter" idx="1"/>
          </p:nvPr>
        </p:nvSpPr>
        <p:spPr/>
        <p:txBody>
          <a:bodyPr>
            <a:normAutofit fontScale="92500" lnSpcReduction="20000"/>
          </a:bodyPr>
          <a:lstStyle/>
          <a:p>
            <a:pPr marL="0" indent="0">
              <a:buNone/>
            </a:pPr>
            <a:r>
              <a:rPr lang="en-GB" dirty="0"/>
              <a:t> Proactivity in customer service </a:t>
            </a:r>
          </a:p>
          <a:p>
            <a:pPr marL="0" indent="0">
              <a:buNone/>
            </a:pPr>
            <a:r>
              <a:rPr lang="en-GB" dirty="0"/>
              <a:t> Teamwork in service delivery </a:t>
            </a:r>
          </a:p>
          <a:p>
            <a:pPr marL="0" indent="0">
              <a:buNone/>
            </a:pPr>
            <a:r>
              <a:rPr lang="en-GB" dirty="0"/>
              <a:t> Time Management: Prioritizing </a:t>
            </a:r>
          </a:p>
          <a:p>
            <a:pPr marL="0" indent="0">
              <a:buNone/>
            </a:pPr>
            <a:r>
              <a:rPr lang="en-GB" dirty="0"/>
              <a:t> Handling complains and difficult customers </a:t>
            </a:r>
          </a:p>
          <a:p>
            <a:pPr marL="0" indent="0">
              <a:buNone/>
            </a:pPr>
            <a:r>
              <a:rPr lang="en-GB" dirty="0"/>
              <a:t> Feedback mechanisms </a:t>
            </a:r>
          </a:p>
          <a:p>
            <a:pPr marL="0" indent="0">
              <a:buNone/>
            </a:pPr>
            <a:r>
              <a:rPr lang="en-GB" dirty="0"/>
              <a:t> Emotional intelligence: Building confidence </a:t>
            </a:r>
          </a:p>
          <a:p>
            <a:pPr marL="0" indent="0">
              <a:buNone/>
            </a:pPr>
            <a:r>
              <a:rPr lang="en-GB" dirty="0"/>
              <a:t>4. Upholding a customer centric culture </a:t>
            </a:r>
          </a:p>
          <a:p>
            <a:pPr marL="0" indent="0">
              <a:buNone/>
            </a:pPr>
            <a:r>
              <a:rPr lang="en-GB" dirty="0"/>
              <a:t> Basic principles </a:t>
            </a:r>
          </a:p>
          <a:p>
            <a:pPr marL="0" indent="0">
              <a:buNone/>
            </a:pPr>
            <a:r>
              <a:rPr lang="en-GB" dirty="0"/>
              <a:t> Solution orientation</a:t>
            </a:r>
          </a:p>
          <a:p>
            <a:pPr marL="0" indent="0">
              <a:buNone/>
            </a:pPr>
            <a:r>
              <a:rPr lang="en-GB" dirty="0"/>
              <a:t> Actively participating in change</a:t>
            </a:r>
          </a:p>
          <a:p>
            <a:endParaRPr lang="en-GB" dirty="0"/>
          </a:p>
        </p:txBody>
      </p:sp>
    </p:spTree>
    <p:extLst>
      <p:ext uri="{BB962C8B-B14F-4D97-AF65-F5344CB8AC3E}">
        <p14:creationId xmlns:p14="http://schemas.microsoft.com/office/powerpoint/2010/main" val="202949492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E78A0-9362-4ACD-92D0-F42F0F491E7A}"/>
              </a:ext>
            </a:extLst>
          </p:cNvPr>
          <p:cNvSpPr>
            <a:spLocks noGrp="1"/>
          </p:cNvSpPr>
          <p:nvPr>
            <p:ph type="title"/>
          </p:nvPr>
        </p:nvSpPr>
        <p:spPr/>
        <p:txBody>
          <a:bodyPr/>
          <a:lstStyle/>
          <a:p>
            <a:r>
              <a:rPr lang="en-US" dirty="0"/>
              <a:t>III. Customer Service for supervisors.</a:t>
            </a:r>
            <a:endParaRPr lang="en-GB" dirty="0"/>
          </a:p>
        </p:txBody>
      </p:sp>
      <p:sp>
        <p:nvSpPr>
          <p:cNvPr id="3" name="Content Placeholder 2">
            <a:extLst>
              <a:ext uri="{FF2B5EF4-FFF2-40B4-BE49-F238E27FC236}">
                <a16:creationId xmlns:a16="http://schemas.microsoft.com/office/drawing/2014/main" id="{8901541E-073E-4811-98D5-2C469CF470D4}"/>
              </a:ext>
            </a:extLst>
          </p:cNvPr>
          <p:cNvSpPr>
            <a:spLocks noGrp="1"/>
          </p:cNvSpPr>
          <p:nvPr>
            <p:ph sz="quarter" idx="1"/>
          </p:nvPr>
        </p:nvSpPr>
        <p:spPr/>
        <p:txBody>
          <a:bodyPr>
            <a:normAutofit fontScale="55000" lnSpcReduction="20000"/>
          </a:bodyPr>
          <a:lstStyle/>
          <a:p>
            <a:pPr marL="514350" indent="-514350">
              <a:buAutoNum type="arabicPeriod"/>
            </a:pPr>
            <a:r>
              <a:rPr lang="en-US" dirty="0"/>
              <a:t>Understanding self and others </a:t>
            </a:r>
          </a:p>
          <a:p>
            <a:pPr marL="0" indent="0">
              <a:buNone/>
            </a:pPr>
            <a:r>
              <a:rPr lang="en-US" dirty="0"/>
              <a:t> </a:t>
            </a:r>
            <a:r>
              <a:rPr lang="en-US" dirty="0" err="1"/>
              <a:t>Behavioural</a:t>
            </a:r>
            <a:r>
              <a:rPr lang="en-US" dirty="0"/>
              <a:t> analysis and personality types </a:t>
            </a:r>
          </a:p>
          <a:p>
            <a:pPr marL="0" indent="0">
              <a:buNone/>
            </a:pPr>
            <a:r>
              <a:rPr lang="en-US" dirty="0"/>
              <a:t> Attitude: Personal Motivation and Team Empowerment </a:t>
            </a:r>
          </a:p>
          <a:p>
            <a:pPr marL="0" indent="0">
              <a:buNone/>
            </a:pPr>
            <a:r>
              <a:rPr lang="en-US" dirty="0"/>
              <a:t> Cultural Diversity </a:t>
            </a:r>
          </a:p>
          <a:p>
            <a:pPr marL="0" indent="0">
              <a:buNone/>
            </a:pPr>
            <a:r>
              <a:rPr lang="en-US" dirty="0"/>
              <a:t>2. Fundamentals of customer service</a:t>
            </a:r>
          </a:p>
          <a:p>
            <a:pPr marL="0" indent="0">
              <a:buNone/>
            </a:pPr>
            <a:r>
              <a:rPr lang="en-US" dirty="0"/>
              <a:t>  Importance of customer service</a:t>
            </a:r>
          </a:p>
          <a:p>
            <a:pPr marL="0" indent="0">
              <a:buNone/>
            </a:pPr>
            <a:r>
              <a:rPr lang="en-US" dirty="0"/>
              <a:t>  Connection with vision, mission and values: For the department/unit and the team </a:t>
            </a:r>
          </a:p>
          <a:p>
            <a:pPr marL="0" indent="0">
              <a:buNone/>
            </a:pPr>
            <a:r>
              <a:rPr lang="en-US" dirty="0"/>
              <a:t> Understanding and exceeding customer expectations </a:t>
            </a:r>
          </a:p>
          <a:p>
            <a:pPr marL="0" indent="0">
              <a:buNone/>
            </a:pPr>
            <a:r>
              <a:rPr lang="en-US" dirty="0"/>
              <a:t>3. Leadership in service delivery</a:t>
            </a:r>
          </a:p>
          <a:p>
            <a:pPr marL="0" indent="0">
              <a:buNone/>
            </a:pPr>
            <a:r>
              <a:rPr lang="en-US" dirty="0"/>
              <a:t>  Service Level Agreements </a:t>
            </a:r>
          </a:p>
          <a:p>
            <a:pPr marL="0" indent="0">
              <a:buNone/>
            </a:pPr>
            <a:r>
              <a:rPr lang="en-US" dirty="0"/>
              <a:t> Communication </a:t>
            </a:r>
          </a:p>
          <a:p>
            <a:pPr marL="0" indent="0">
              <a:buNone/>
            </a:pPr>
            <a:r>
              <a:rPr lang="en-US" dirty="0"/>
              <a:t>o Active Listening </a:t>
            </a:r>
          </a:p>
          <a:p>
            <a:pPr marL="0" indent="0">
              <a:buNone/>
            </a:pPr>
            <a:r>
              <a:rPr lang="en-US" dirty="0"/>
              <a:t>o E-mail etiquette </a:t>
            </a:r>
          </a:p>
          <a:p>
            <a:pPr marL="0" indent="0">
              <a:buNone/>
            </a:pPr>
            <a:r>
              <a:rPr lang="en-US" dirty="0"/>
              <a:t>o Interpersonal relationships</a:t>
            </a:r>
          </a:p>
          <a:p>
            <a:pPr marL="0" indent="0">
              <a:buNone/>
            </a:pPr>
            <a:r>
              <a:rPr lang="en-US" dirty="0"/>
              <a:t>o Persuasiveness and Negotiation skills</a:t>
            </a:r>
            <a:endParaRPr lang="en-GB" dirty="0"/>
          </a:p>
        </p:txBody>
      </p:sp>
    </p:spTree>
    <p:extLst>
      <p:ext uri="{BB962C8B-B14F-4D97-AF65-F5344CB8AC3E}">
        <p14:creationId xmlns:p14="http://schemas.microsoft.com/office/powerpoint/2010/main" val="86189121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9C3AB-1F32-4BDC-8BEE-6C924D74465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EF93F43-2047-42E1-94AE-CB746A05AFE6}"/>
              </a:ext>
            </a:extLst>
          </p:cNvPr>
          <p:cNvSpPr>
            <a:spLocks noGrp="1"/>
          </p:cNvSpPr>
          <p:nvPr>
            <p:ph sz="quarter" idx="1"/>
          </p:nvPr>
        </p:nvSpPr>
        <p:spPr/>
        <p:txBody>
          <a:bodyPr>
            <a:normAutofit fontScale="77500" lnSpcReduction="20000"/>
          </a:bodyPr>
          <a:lstStyle/>
          <a:p>
            <a:pPr marL="0" indent="0">
              <a:buNone/>
            </a:pPr>
            <a:r>
              <a:rPr lang="en-US" dirty="0"/>
              <a:t> Proactivity in customer service </a:t>
            </a:r>
          </a:p>
          <a:p>
            <a:pPr marL="0" indent="0">
              <a:buNone/>
            </a:pPr>
            <a:r>
              <a:rPr lang="en-US" dirty="0"/>
              <a:t> Leading the team in service delivery o Setting up the team for success: coaching and mentoring staff o Motivation o Interdepartmental synergies</a:t>
            </a:r>
          </a:p>
          <a:p>
            <a:pPr marL="0" indent="0">
              <a:buNone/>
            </a:pPr>
            <a:r>
              <a:rPr lang="en-US" dirty="0"/>
              <a:t> Time Management: Prioritizing </a:t>
            </a:r>
          </a:p>
          <a:p>
            <a:pPr marL="0" indent="0">
              <a:buNone/>
            </a:pPr>
            <a:r>
              <a:rPr lang="en-US" dirty="0"/>
              <a:t> Handling complains and difficult customers</a:t>
            </a:r>
          </a:p>
          <a:p>
            <a:pPr marL="0" indent="0">
              <a:buNone/>
            </a:pPr>
            <a:r>
              <a:rPr lang="en-US" dirty="0"/>
              <a:t> Decision making and problem solving skills </a:t>
            </a:r>
          </a:p>
          <a:p>
            <a:pPr marL="0" indent="0">
              <a:buNone/>
            </a:pPr>
            <a:r>
              <a:rPr lang="en-US" dirty="0"/>
              <a:t> Monitoring and evaluation service delivery </a:t>
            </a:r>
          </a:p>
          <a:p>
            <a:pPr marL="0" indent="0">
              <a:buNone/>
            </a:pPr>
            <a:r>
              <a:rPr lang="en-US" dirty="0"/>
              <a:t> Emotional intelligence: Building confidence </a:t>
            </a:r>
          </a:p>
          <a:p>
            <a:pPr marL="0" indent="0">
              <a:buNone/>
            </a:pPr>
            <a:r>
              <a:rPr lang="en-US" dirty="0"/>
              <a:t>4. Upholding a customer centric culture </a:t>
            </a:r>
          </a:p>
          <a:p>
            <a:pPr marL="0" indent="0">
              <a:buNone/>
            </a:pPr>
            <a:r>
              <a:rPr lang="en-US" dirty="0"/>
              <a:t> Basic principles </a:t>
            </a:r>
          </a:p>
          <a:p>
            <a:pPr marL="0" indent="0">
              <a:buNone/>
            </a:pPr>
            <a:r>
              <a:rPr lang="en-US" dirty="0"/>
              <a:t> Leading change &amp; continuous improvement</a:t>
            </a:r>
            <a:endParaRPr lang="en-GB" dirty="0"/>
          </a:p>
        </p:txBody>
      </p:sp>
    </p:spTree>
    <p:extLst>
      <p:ext uri="{BB962C8B-B14F-4D97-AF65-F5344CB8AC3E}">
        <p14:creationId xmlns:p14="http://schemas.microsoft.com/office/powerpoint/2010/main" val="130785996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860FA-DA6A-4960-8C18-9707968B8A2F}"/>
              </a:ext>
            </a:extLst>
          </p:cNvPr>
          <p:cNvSpPr>
            <a:spLocks noGrp="1"/>
          </p:cNvSpPr>
          <p:nvPr>
            <p:ph type="title"/>
          </p:nvPr>
        </p:nvSpPr>
        <p:spPr/>
        <p:txBody>
          <a:bodyPr/>
          <a:lstStyle/>
          <a:p>
            <a:r>
              <a:rPr lang="en-US" dirty="0"/>
              <a:t>Types of Customers</a:t>
            </a:r>
            <a:endParaRPr lang="en-GB" dirty="0"/>
          </a:p>
        </p:txBody>
      </p:sp>
      <p:sp>
        <p:nvSpPr>
          <p:cNvPr id="3" name="Content Placeholder 2">
            <a:extLst>
              <a:ext uri="{FF2B5EF4-FFF2-40B4-BE49-F238E27FC236}">
                <a16:creationId xmlns:a16="http://schemas.microsoft.com/office/drawing/2014/main" id="{C83CAF72-D4E2-4C69-A3E3-E60C8A89DE7B}"/>
              </a:ext>
            </a:extLst>
          </p:cNvPr>
          <p:cNvSpPr>
            <a:spLocks noGrp="1"/>
          </p:cNvSpPr>
          <p:nvPr>
            <p:ph sz="quarter" idx="1"/>
          </p:nvPr>
        </p:nvSpPr>
        <p:spPr/>
        <p:txBody>
          <a:bodyPr>
            <a:normAutofit fontScale="92500" lnSpcReduction="20000"/>
          </a:bodyPr>
          <a:lstStyle/>
          <a:p>
            <a:pPr eaLnBrk="1" hangingPunct="1"/>
            <a:r>
              <a:rPr lang="en-US" altLang="en-US" sz="3200" b="1" dirty="0"/>
              <a:t>Internal Customers</a:t>
            </a:r>
          </a:p>
          <a:p>
            <a:pPr eaLnBrk="1" hangingPunct="1">
              <a:buFont typeface="Arial" panose="020B0604020202020204" pitchFamily="34" charset="0"/>
              <a:buNone/>
            </a:pPr>
            <a:r>
              <a:rPr lang="en-US" altLang="en-US" sz="3200" dirty="0"/>
              <a:t>   -Any member of our organization who relies on assistance from another to fulfill  his/her  duties.</a:t>
            </a:r>
          </a:p>
          <a:p>
            <a:pPr eaLnBrk="1" hangingPunct="1">
              <a:buFont typeface="Arial" panose="020B0604020202020204" pitchFamily="34" charset="0"/>
              <a:buNone/>
            </a:pPr>
            <a:r>
              <a:rPr lang="en-US" altLang="en-US" sz="3200" dirty="0"/>
              <a:t>   -</a:t>
            </a:r>
            <a:r>
              <a:rPr lang="en-US" altLang="en-US" sz="3200" dirty="0" err="1"/>
              <a:t>Eg</a:t>
            </a:r>
            <a:r>
              <a:rPr lang="en-US" altLang="en-US" sz="3200" dirty="0"/>
              <a:t> various departments in the hospital</a:t>
            </a:r>
          </a:p>
          <a:p>
            <a:pPr eaLnBrk="1" hangingPunct="1">
              <a:buFont typeface="Arial" panose="020B0604020202020204" pitchFamily="34" charset="0"/>
              <a:buNone/>
            </a:pPr>
            <a:endParaRPr lang="en-US" altLang="en-US" sz="3200" dirty="0"/>
          </a:p>
          <a:p>
            <a:pPr eaLnBrk="1" hangingPunct="1"/>
            <a:r>
              <a:rPr lang="en-US" altLang="en-US" sz="3200" b="1" dirty="0"/>
              <a:t>External Customers</a:t>
            </a:r>
          </a:p>
          <a:p>
            <a:pPr eaLnBrk="1" hangingPunct="1">
              <a:buFont typeface="Arial" panose="020B0604020202020204" pitchFamily="34" charset="0"/>
              <a:buNone/>
            </a:pPr>
            <a:r>
              <a:rPr lang="en-US" altLang="en-US" sz="3200" dirty="0"/>
              <a:t>    -An external customer is someone who approaches our organization for the products and services we offer but is not necessarily part of our organization.</a:t>
            </a:r>
          </a:p>
          <a:p>
            <a:pPr eaLnBrk="1" hangingPunct="1"/>
            <a:endParaRPr lang="en-US" altLang="en-US" sz="3200" dirty="0"/>
          </a:p>
          <a:p>
            <a:endParaRPr lang="en-GB" dirty="0"/>
          </a:p>
        </p:txBody>
      </p:sp>
    </p:spTree>
    <p:extLst>
      <p:ext uri="{BB962C8B-B14F-4D97-AF65-F5344CB8AC3E}">
        <p14:creationId xmlns:p14="http://schemas.microsoft.com/office/powerpoint/2010/main" val="354472934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A0051-2734-4262-8529-605CF4B9C1BB}"/>
              </a:ext>
            </a:extLst>
          </p:cNvPr>
          <p:cNvSpPr>
            <a:spLocks noGrp="1"/>
          </p:cNvSpPr>
          <p:nvPr>
            <p:ph type="title"/>
          </p:nvPr>
        </p:nvSpPr>
        <p:spPr/>
        <p:txBody>
          <a:bodyPr>
            <a:normAutofit fontScale="90000"/>
          </a:bodyPr>
          <a:lstStyle/>
          <a:p>
            <a:br>
              <a:rPr lang="en-US" sz="4400" dirty="0">
                <a:solidFill>
                  <a:schemeClr val="tx1"/>
                </a:solidFill>
              </a:rPr>
            </a:br>
            <a:r>
              <a:rPr lang="en-US" sz="4400" dirty="0">
                <a:solidFill>
                  <a:schemeClr val="tx1"/>
                </a:solidFill>
              </a:rPr>
              <a:t>Customer behavioral standards/Skills</a:t>
            </a:r>
            <a:br>
              <a:rPr lang="en-US" sz="4400" dirty="0">
                <a:solidFill>
                  <a:schemeClr val="tx1"/>
                </a:solidFill>
              </a:rPr>
            </a:br>
            <a:endParaRPr lang="en-GB" dirty="0"/>
          </a:p>
        </p:txBody>
      </p:sp>
      <p:sp>
        <p:nvSpPr>
          <p:cNvPr id="3" name="Content Placeholder 2">
            <a:extLst>
              <a:ext uri="{FF2B5EF4-FFF2-40B4-BE49-F238E27FC236}">
                <a16:creationId xmlns:a16="http://schemas.microsoft.com/office/drawing/2014/main" id="{203A2781-2F40-48A1-8FFE-314F20285C47}"/>
              </a:ext>
            </a:extLst>
          </p:cNvPr>
          <p:cNvSpPr>
            <a:spLocks noGrp="1"/>
          </p:cNvSpPr>
          <p:nvPr>
            <p:ph sz="quarter" idx="1"/>
          </p:nvPr>
        </p:nvSpPr>
        <p:spPr/>
        <p:txBody>
          <a:bodyPr>
            <a:normAutofit fontScale="62500" lnSpcReduction="20000"/>
          </a:bodyPr>
          <a:lstStyle/>
          <a:p>
            <a:pPr eaLnBrk="1" fontAlgn="auto" hangingPunct="1">
              <a:spcAft>
                <a:spcPts val="0"/>
              </a:spcAft>
              <a:buFont typeface="Arial" panose="020B0604020202020204" pitchFamily="34" charset="0"/>
              <a:buNone/>
              <a:defRPr/>
            </a:pPr>
            <a:endParaRPr lang="en-US" sz="3200" dirty="0">
              <a:solidFill>
                <a:schemeClr val="tx1"/>
              </a:solidFill>
            </a:endParaRPr>
          </a:p>
          <a:p>
            <a:pPr marL="0" lvl="0" indent="0">
              <a:buNone/>
            </a:pPr>
            <a:r>
              <a:rPr lang="en-US" sz="3200" b="1" dirty="0">
                <a:solidFill>
                  <a:schemeClr val="tx1"/>
                </a:solidFill>
              </a:rPr>
              <a:t>1.Customer Service-</a:t>
            </a:r>
            <a:r>
              <a:rPr lang="en-US" sz="3200" dirty="0">
                <a:solidFill>
                  <a:schemeClr val="tx1"/>
                </a:solidFill>
              </a:rPr>
              <a:t>We provide an environment where everyone is treated with respect and dignity. </a:t>
            </a:r>
          </a:p>
          <a:p>
            <a:pPr lvl="0"/>
            <a:r>
              <a:rPr lang="en-US" sz="3200" dirty="0">
                <a:solidFill>
                  <a:schemeClr val="tx1"/>
                </a:solidFill>
              </a:rPr>
              <a:t>We adhere to the highest standards of customer service to promote the values, vision and mission of the Group.</a:t>
            </a:r>
            <a:r>
              <a:rPr lang="en-US" sz="3200" dirty="0"/>
              <a:t> </a:t>
            </a:r>
            <a:endParaRPr lang="en-US" sz="3200" b="1" dirty="0">
              <a:solidFill>
                <a:schemeClr val="tx1"/>
              </a:solidFill>
            </a:endParaRPr>
          </a:p>
          <a:p>
            <a:pPr marL="0" lvl="0" indent="0">
              <a:buNone/>
            </a:pPr>
            <a:r>
              <a:rPr lang="en-US" sz="3200" b="1" dirty="0">
                <a:solidFill>
                  <a:schemeClr val="tx1"/>
                </a:solidFill>
              </a:rPr>
              <a:t>2.Communication-</a:t>
            </a:r>
            <a:r>
              <a:rPr lang="en-US" sz="3200" dirty="0">
                <a:solidFill>
                  <a:schemeClr val="tx1"/>
                </a:solidFill>
              </a:rPr>
              <a:t>We run our organization in a way that builds and maintains  the community's trust in the unique services we offer.  </a:t>
            </a:r>
          </a:p>
          <a:p>
            <a:pPr lvl="0"/>
            <a:r>
              <a:rPr lang="en-US" sz="3200" dirty="0">
                <a:solidFill>
                  <a:schemeClr val="tx1"/>
                </a:solidFill>
              </a:rPr>
              <a:t>We communicate in a way that fosters teamwork, instills trust, confidence, good will and a common goal of service both verbally and non-verbally.</a:t>
            </a:r>
          </a:p>
          <a:p>
            <a:pPr marL="0" lvl="0" indent="0">
              <a:buNone/>
            </a:pPr>
            <a:r>
              <a:rPr lang="en-US" sz="3200" b="1" dirty="0"/>
              <a:t>3.</a:t>
            </a:r>
            <a:r>
              <a:rPr lang="en-US" sz="3200" b="1" dirty="0">
                <a:solidFill>
                  <a:schemeClr val="tx1"/>
                </a:solidFill>
              </a:rPr>
              <a:t>Common Courtesy-</a:t>
            </a:r>
            <a:r>
              <a:rPr lang="en-US" sz="3200" dirty="0">
                <a:solidFill>
                  <a:schemeClr val="tx1"/>
                </a:solidFill>
              </a:rPr>
              <a:t>We are dedicated to providing an environment that is pleasant, welcoming, supportive, and reassuring to all our patients. </a:t>
            </a:r>
          </a:p>
          <a:p>
            <a:pPr lvl="0"/>
            <a:r>
              <a:rPr lang="en-US" sz="3200" dirty="0">
                <a:solidFill>
                  <a:schemeClr val="tx1"/>
                </a:solidFill>
              </a:rPr>
              <a:t>We shall always use polite and kind words in speaking to our patients. </a:t>
            </a:r>
          </a:p>
          <a:p>
            <a:pPr lvl="0"/>
            <a:r>
              <a:rPr lang="en-US" sz="3200" dirty="0">
                <a:solidFill>
                  <a:schemeClr val="tx1"/>
                </a:solidFill>
              </a:rPr>
              <a:t>In situations where we think patients/caretakers are being unreasonable, we shall remain firm and polite, without losing our temper</a:t>
            </a:r>
            <a:r>
              <a:rPr lang="en-US" sz="2400" dirty="0">
                <a:solidFill>
                  <a:schemeClr val="tx1"/>
                </a:solidFill>
              </a:rPr>
              <a:t>.</a:t>
            </a:r>
            <a:endParaRPr lang="en-US" sz="3200" b="1" u="sng" dirty="0">
              <a:solidFill>
                <a:schemeClr val="tx1"/>
              </a:solidFill>
            </a:endParaRPr>
          </a:p>
          <a:p>
            <a:pPr marL="0" indent="0" eaLnBrk="1" fontAlgn="auto" hangingPunct="1">
              <a:spcAft>
                <a:spcPts val="0"/>
              </a:spcAft>
              <a:buNone/>
              <a:defRPr/>
            </a:pPr>
            <a:endParaRPr lang="en-US" sz="3200" b="1" dirty="0">
              <a:solidFill>
                <a:schemeClr val="tx1"/>
              </a:solidFill>
            </a:endParaRPr>
          </a:p>
          <a:p>
            <a:endParaRPr lang="en-GB" dirty="0"/>
          </a:p>
        </p:txBody>
      </p:sp>
    </p:spTree>
    <p:extLst>
      <p:ext uri="{BB962C8B-B14F-4D97-AF65-F5344CB8AC3E}">
        <p14:creationId xmlns:p14="http://schemas.microsoft.com/office/powerpoint/2010/main" val="374742184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FD8FB-A467-4946-B690-9AD1ADCE431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BC065AF-6F44-45E6-9B29-64C28C0D7057}"/>
              </a:ext>
            </a:extLst>
          </p:cNvPr>
          <p:cNvSpPr>
            <a:spLocks noGrp="1"/>
          </p:cNvSpPr>
          <p:nvPr>
            <p:ph sz="quarter" idx="1"/>
          </p:nvPr>
        </p:nvSpPr>
        <p:spPr/>
        <p:txBody>
          <a:bodyPr>
            <a:normAutofit fontScale="92500"/>
          </a:bodyPr>
          <a:lstStyle/>
          <a:p>
            <a:pPr marL="0" indent="0">
              <a:buNone/>
              <a:defRPr/>
            </a:pPr>
            <a:r>
              <a:rPr lang="en-US" sz="2800" b="1" dirty="0">
                <a:solidFill>
                  <a:schemeClr val="tx1"/>
                </a:solidFill>
              </a:rPr>
              <a:t>4.Consistency-</a:t>
            </a:r>
            <a:r>
              <a:rPr lang="en-US" sz="2800" b="0" u="none" dirty="0">
                <a:solidFill>
                  <a:schemeClr val="tx1"/>
                </a:solidFill>
              </a:rPr>
              <a:t>We are consistent in our information, communication and action across all our units.  </a:t>
            </a:r>
            <a:endParaRPr lang="en-US" sz="2800" b="1" dirty="0">
              <a:solidFill>
                <a:schemeClr val="tx1"/>
              </a:solidFill>
            </a:endParaRPr>
          </a:p>
          <a:p>
            <a:pPr marL="0" lvl="0" indent="0">
              <a:buNone/>
            </a:pPr>
            <a:r>
              <a:rPr lang="en-US" sz="2800" b="1" dirty="0">
                <a:solidFill>
                  <a:schemeClr val="tx1"/>
                </a:solidFill>
              </a:rPr>
              <a:t>5.Patient Privacy-</a:t>
            </a:r>
            <a:r>
              <a:rPr lang="en-US" sz="2800" dirty="0">
                <a:solidFill>
                  <a:schemeClr val="tx1"/>
                </a:solidFill>
              </a:rPr>
              <a:t>We are dedicated to preserving and safeguarding the privacy  and rights of our patients and their families. </a:t>
            </a:r>
          </a:p>
          <a:p>
            <a:pPr lvl="0"/>
            <a:r>
              <a:rPr lang="en-US" sz="2800" dirty="0">
                <a:solidFill>
                  <a:schemeClr val="tx1"/>
                </a:solidFill>
              </a:rPr>
              <a:t>We shall apply the highest standards of confidentiality when involved in any matter regarding our patients. </a:t>
            </a:r>
            <a:endParaRPr lang="en-US" sz="2800" b="1" u="sng" dirty="0">
              <a:solidFill>
                <a:schemeClr val="tx1"/>
              </a:solidFill>
            </a:endParaRPr>
          </a:p>
          <a:p>
            <a:pPr marL="0" indent="0">
              <a:buNone/>
              <a:defRPr/>
            </a:pPr>
            <a:r>
              <a:rPr lang="en-US" sz="2800" b="1" dirty="0">
                <a:solidFill>
                  <a:schemeClr val="tx1"/>
                </a:solidFill>
              </a:rPr>
              <a:t>6.Professionalism-</a:t>
            </a:r>
            <a:r>
              <a:rPr lang="en-US" sz="2800" dirty="0">
                <a:solidFill>
                  <a:schemeClr val="tx1"/>
                </a:solidFill>
              </a:rPr>
              <a:t>We shall maintain and exhibit the highest standards of professional conduct in our dealings with each other and with our  customers.</a:t>
            </a:r>
            <a:endParaRPr lang="en-US" sz="2800" b="1" u="sng" dirty="0">
              <a:solidFill>
                <a:schemeClr val="tx1"/>
              </a:solidFill>
            </a:endParaRPr>
          </a:p>
          <a:p>
            <a:pPr marL="0" indent="0" eaLnBrk="1" fontAlgn="auto" hangingPunct="1">
              <a:spcAft>
                <a:spcPts val="0"/>
              </a:spcAft>
              <a:buNone/>
              <a:defRPr/>
            </a:pPr>
            <a:endParaRPr lang="en-US" sz="2800" b="1" dirty="0">
              <a:solidFill>
                <a:schemeClr val="tx1"/>
              </a:solidFill>
            </a:endParaRPr>
          </a:p>
          <a:p>
            <a:endParaRPr lang="en-GB" dirty="0"/>
          </a:p>
        </p:txBody>
      </p:sp>
    </p:spTree>
    <p:extLst>
      <p:ext uri="{BB962C8B-B14F-4D97-AF65-F5344CB8AC3E}">
        <p14:creationId xmlns:p14="http://schemas.microsoft.com/office/powerpoint/2010/main" val="11031216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85B18-3EA0-4106-AB1A-9AA90F3A434A}"/>
              </a:ext>
            </a:extLst>
          </p:cNvPr>
          <p:cNvSpPr>
            <a:spLocks noGrp="1"/>
          </p:cNvSpPr>
          <p:nvPr>
            <p:ph type="title"/>
          </p:nvPr>
        </p:nvSpPr>
        <p:spPr>
          <a:xfrm>
            <a:off x="323528" y="228600"/>
            <a:ext cx="8439472" cy="990600"/>
          </a:xfrm>
        </p:spPr>
        <p:txBody>
          <a:bodyPr>
            <a:normAutofit fontScale="90000"/>
          </a:bodyPr>
          <a:lstStyle/>
          <a:p>
            <a:r>
              <a:rPr lang="en-US" dirty="0"/>
              <a:t>Example 1: </a:t>
            </a:r>
            <a:r>
              <a:rPr lang="en-US" sz="4400" dirty="0">
                <a:solidFill>
                  <a:schemeClr val="tx1"/>
                </a:solidFill>
                <a:latin typeface="Times New Roman" pitchFamily="18" charset="0"/>
                <a:cs typeface="Times New Roman" pitchFamily="18" charset="0"/>
              </a:rPr>
              <a:t>The meet, greet </a:t>
            </a:r>
            <a:br>
              <a:rPr lang="en-US" sz="4400" dirty="0">
                <a:solidFill>
                  <a:schemeClr val="tx1"/>
                </a:solidFill>
                <a:latin typeface="Times New Roman" pitchFamily="18" charset="0"/>
                <a:cs typeface="Times New Roman" pitchFamily="18" charset="0"/>
              </a:rPr>
            </a:br>
            <a:r>
              <a:rPr lang="en-US" sz="4400" dirty="0">
                <a:solidFill>
                  <a:schemeClr val="tx1"/>
                </a:solidFill>
                <a:latin typeface="Times New Roman" pitchFamily="18" charset="0"/>
                <a:cs typeface="Times New Roman" pitchFamily="18" charset="0"/>
              </a:rPr>
              <a:t>and welcome culture</a:t>
            </a:r>
            <a:endParaRPr lang="en-GB" dirty="0">
              <a:solidFill>
                <a:schemeClr val="tx1"/>
              </a:solidFill>
            </a:endParaRPr>
          </a:p>
        </p:txBody>
      </p:sp>
      <p:sp>
        <p:nvSpPr>
          <p:cNvPr id="6" name="Content Placeholder 5">
            <a:extLst>
              <a:ext uri="{FF2B5EF4-FFF2-40B4-BE49-F238E27FC236}">
                <a16:creationId xmlns:a16="http://schemas.microsoft.com/office/drawing/2014/main" id="{A4316866-1F18-4ADF-BC0B-F735C130ED37}"/>
              </a:ext>
            </a:extLst>
          </p:cNvPr>
          <p:cNvSpPr>
            <a:spLocks noGrp="1"/>
          </p:cNvSpPr>
          <p:nvPr>
            <p:ph sz="quarter" idx="2"/>
          </p:nvPr>
        </p:nvSpPr>
        <p:spPr>
          <a:xfrm>
            <a:off x="4844900" y="1484784"/>
            <a:ext cx="4119587" cy="5373215"/>
          </a:xfrm>
        </p:spPr>
        <p:txBody>
          <a:bodyPr>
            <a:noAutofit/>
          </a:bodyPr>
          <a:lstStyle/>
          <a:p>
            <a:pPr eaLnBrk="1" hangingPunct="1">
              <a:spcBef>
                <a:spcPct val="0"/>
              </a:spcBef>
              <a:buFontTx/>
              <a:buNone/>
            </a:pPr>
            <a:r>
              <a:rPr lang="en-US" altLang="en-US" sz="1000" b="1" dirty="0">
                <a:solidFill>
                  <a:srgbClr val="FF33CC"/>
                </a:solidFill>
                <a:latin typeface="Times New Roman" panose="02020603050405020304" pitchFamily="18" charset="0"/>
                <a:cs typeface="Times New Roman" panose="02020603050405020304" pitchFamily="18" charset="0"/>
              </a:rPr>
              <a:t>Welcome &amp; Greet- </a:t>
            </a:r>
            <a:r>
              <a:rPr lang="en-US" altLang="en-US" sz="1000" b="1" dirty="0">
                <a:latin typeface="Times New Roman" panose="02020603050405020304" pitchFamily="18" charset="0"/>
                <a:cs typeface="Times New Roman" panose="02020603050405020304" pitchFamily="18" charset="0"/>
              </a:rPr>
              <a:t> </a:t>
            </a:r>
            <a:r>
              <a:rPr lang="en-US" altLang="en-US" sz="1000" dirty="0">
                <a:latin typeface="Times New Roman" panose="02020603050405020304" pitchFamily="18" charset="0"/>
                <a:cs typeface="Times New Roman" panose="02020603050405020304" pitchFamily="18" charset="0"/>
              </a:rPr>
              <a:t>Appreciate the customer/patient for visiting our </a:t>
            </a:r>
            <a:r>
              <a:rPr lang="en-US" altLang="en-US" sz="1000" b="1" dirty="0">
                <a:latin typeface="Times New Roman" panose="02020603050405020304" pitchFamily="18" charset="0"/>
                <a:cs typeface="Times New Roman" panose="02020603050405020304" pitchFamily="18" charset="0"/>
              </a:rPr>
              <a:t>hospital-’Good morning/afternoon. Welcome to The Nairobi Women’s Hospital- (Adams, </a:t>
            </a:r>
            <a:r>
              <a:rPr lang="en-US" altLang="en-US" sz="1000" b="1" dirty="0" err="1">
                <a:latin typeface="Times New Roman" panose="02020603050405020304" pitchFamily="18" charset="0"/>
                <a:cs typeface="Times New Roman" panose="02020603050405020304" pitchFamily="18" charset="0"/>
              </a:rPr>
              <a:t>Hurlingham</a:t>
            </a:r>
            <a:r>
              <a:rPr lang="en-US" altLang="en-US" sz="1000" b="1" dirty="0">
                <a:latin typeface="Times New Roman" panose="02020603050405020304" pitchFamily="18" charset="0"/>
                <a:cs typeface="Times New Roman" panose="02020603050405020304" pitchFamily="18" charset="0"/>
              </a:rPr>
              <a:t>, </a:t>
            </a:r>
            <a:r>
              <a:rPr lang="en-US" altLang="en-US" sz="1000" b="1" dirty="0" err="1">
                <a:latin typeface="Times New Roman" panose="02020603050405020304" pitchFamily="18" charset="0"/>
                <a:cs typeface="Times New Roman" panose="02020603050405020304" pitchFamily="18" charset="0"/>
              </a:rPr>
              <a:t>Kitengela</a:t>
            </a:r>
            <a:r>
              <a:rPr lang="en-US" altLang="en-US" sz="1000" b="1" dirty="0">
                <a:latin typeface="Times New Roman" panose="02020603050405020304" pitchFamily="18" charset="0"/>
                <a:cs typeface="Times New Roman" panose="02020603050405020304" pitchFamily="18" charset="0"/>
              </a:rPr>
              <a:t>, Nakuru, </a:t>
            </a:r>
            <a:r>
              <a:rPr lang="en-US" altLang="en-US" sz="1000" b="1" dirty="0" err="1">
                <a:latin typeface="Times New Roman" panose="02020603050405020304" pitchFamily="18" charset="0"/>
                <a:cs typeface="Times New Roman" panose="02020603050405020304" pitchFamily="18" charset="0"/>
              </a:rPr>
              <a:t>Ongata</a:t>
            </a:r>
            <a:r>
              <a:rPr lang="en-US" altLang="en-US" sz="1000" b="1" dirty="0">
                <a:latin typeface="Times New Roman" panose="02020603050405020304" pitchFamily="18" charset="0"/>
                <a:cs typeface="Times New Roman" panose="02020603050405020304" pitchFamily="18" charset="0"/>
              </a:rPr>
              <a:t> Rongai) Branch. How can I be of help to you today?’</a:t>
            </a:r>
          </a:p>
          <a:p>
            <a:pPr eaLnBrk="1" hangingPunct="1">
              <a:spcBef>
                <a:spcPct val="0"/>
              </a:spcBef>
              <a:buFontTx/>
              <a:buNone/>
            </a:pPr>
            <a:endParaRPr lang="en-US" altLang="en-US" sz="1000" dirty="0">
              <a:solidFill>
                <a:srgbClr val="FF33CC"/>
              </a:solidFill>
              <a:latin typeface="Times New Roman" panose="02020603050405020304" pitchFamily="18" charset="0"/>
              <a:cs typeface="Times New Roman" panose="02020603050405020304" pitchFamily="18" charset="0"/>
            </a:endParaRPr>
          </a:p>
          <a:p>
            <a:pPr eaLnBrk="1" hangingPunct="1">
              <a:spcBef>
                <a:spcPct val="0"/>
              </a:spcBef>
              <a:buFontTx/>
              <a:buNone/>
            </a:pPr>
            <a:endParaRPr lang="en-US" altLang="en-US" sz="1000" b="1" dirty="0">
              <a:solidFill>
                <a:srgbClr val="FF33CC"/>
              </a:solidFill>
              <a:latin typeface="Arial" panose="020B0604020202020204" pitchFamily="34" charset="0"/>
            </a:endParaRPr>
          </a:p>
          <a:p>
            <a:pPr eaLnBrk="1" hangingPunct="1">
              <a:spcBef>
                <a:spcPct val="0"/>
              </a:spcBef>
              <a:buFontTx/>
              <a:buNone/>
            </a:pPr>
            <a:r>
              <a:rPr lang="en-US" altLang="en-US" sz="1000" b="1" dirty="0">
                <a:solidFill>
                  <a:srgbClr val="FF33CC"/>
                </a:solidFill>
                <a:latin typeface="Times New Roman" panose="02020603050405020304" pitchFamily="18" charset="0"/>
                <a:cs typeface="Times New Roman" panose="02020603050405020304" pitchFamily="18" charset="0"/>
              </a:rPr>
              <a:t>Introduce</a:t>
            </a:r>
            <a:r>
              <a:rPr lang="en-US" altLang="en-US" sz="1000" dirty="0">
                <a:latin typeface="Times New Roman" panose="02020603050405020304" pitchFamily="18" charset="0"/>
                <a:cs typeface="Times New Roman" panose="02020603050405020304" pitchFamily="18" charset="0"/>
              </a:rPr>
              <a:t>-Introduce yourself, share with the patient briefly what you do.</a:t>
            </a:r>
          </a:p>
          <a:p>
            <a:pPr eaLnBrk="1" hangingPunct="1">
              <a:spcBef>
                <a:spcPct val="0"/>
              </a:spcBef>
              <a:buFontTx/>
              <a:buNone/>
            </a:pPr>
            <a:r>
              <a:rPr lang="en-US" altLang="en-US" sz="1000" dirty="0" err="1">
                <a:latin typeface="Times New Roman" panose="02020603050405020304" pitchFamily="18" charset="0"/>
                <a:cs typeface="Times New Roman" panose="02020603050405020304" pitchFamily="18" charset="0"/>
              </a:rPr>
              <a:t>e.g</a:t>
            </a:r>
            <a:r>
              <a:rPr lang="en-US" altLang="en-US" sz="1000" dirty="0">
                <a:latin typeface="Times New Roman" panose="02020603050405020304" pitchFamily="18" charset="0"/>
                <a:cs typeface="Times New Roman" panose="02020603050405020304" pitchFamily="18" charset="0"/>
              </a:rPr>
              <a:t> </a:t>
            </a:r>
            <a:r>
              <a:rPr lang="en-US" altLang="en-US" sz="1000" b="1" dirty="0">
                <a:latin typeface="Times New Roman" panose="02020603050405020304" pitchFamily="18" charset="0"/>
                <a:cs typeface="Times New Roman" panose="02020603050405020304" pitchFamily="18" charset="0"/>
              </a:rPr>
              <a:t>“My name is  Eunice. I am a nurse. I will take your vitals  and take a bit of your history before you proceed to see the doctor…”</a:t>
            </a:r>
            <a:endParaRPr lang="en-US" altLang="en-US" sz="1000" b="1" dirty="0">
              <a:latin typeface="Arial" panose="020B0604020202020204" pitchFamily="34" charset="0"/>
            </a:endParaRPr>
          </a:p>
          <a:p>
            <a:pPr>
              <a:spcBef>
                <a:spcPct val="0"/>
              </a:spcBef>
              <a:buFontTx/>
              <a:buNone/>
            </a:pPr>
            <a:endParaRPr lang="en-US" altLang="en-US" sz="1000" b="1" dirty="0">
              <a:solidFill>
                <a:srgbClr val="FF33CC"/>
              </a:solidFill>
              <a:latin typeface="Times New Roman" panose="02020603050405020304" pitchFamily="18" charset="0"/>
              <a:cs typeface="Times New Roman" panose="02020603050405020304" pitchFamily="18" charset="0"/>
            </a:endParaRPr>
          </a:p>
          <a:p>
            <a:pPr>
              <a:spcBef>
                <a:spcPct val="0"/>
              </a:spcBef>
              <a:buFontTx/>
              <a:buNone/>
            </a:pPr>
            <a:r>
              <a:rPr lang="en-US" altLang="en-US" sz="1000" b="1" dirty="0">
                <a:solidFill>
                  <a:srgbClr val="FF33CC"/>
                </a:solidFill>
                <a:latin typeface="Times New Roman" panose="02020603050405020304" pitchFamily="18" charset="0"/>
                <a:cs typeface="Times New Roman" panose="02020603050405020304" pitchFamily="18" charset="0"/>
              </a:rPr>
              <a:t>Duration</a:t>
            </a:r>
            <a:r>
              <a:rPr lang="en-US" altLang="en-US" sz="1000" dirty="0">
                <a:latin typeface="Times New Roman" panose="02020603050405020304" pitchFamily="18" charset="0"/>
                <a:cs typeface="Times New Roman" panose="02020603050405020304" pitchFamily="18" charset="0"/>
              </a:rPr>
              <a:t>-Give an accurate time expectation for patient registration, laboratory tests, physician arrival </a:t>
            </a:r>
            <a:r>
              <a:rPr lang="en-US" altLang="en-US" sz="1000" dirty="0" err="1">
                <a:latin typeface="Times New Roman" panose="02020603050405020304" pitchFamily="18" charset="0"/>
                <a:cs typeface="Times New Roman" panose="02020603050405020304" pitchFamily="18" charset="0"/>
              </a:rPr>
              <a:t>etc</a:t>
            </a:r>
            <a:r>
              <a:rPr lang="en-US" altLang="en-US" sz="1000" dirty="0">
                <a:latin typeface="Times New Roman" panose="02020603050405020304" pitchFamily="18" charset="0"/>
                <a:cs typeface="Times New Roman" panose="02020603050405020304" pitchFamily="18" charset="0"/>
              </a:rPr>
              <a:t> (remember our patients are well informed and can therefore challenge this) </a:t>
            </a:r>
            <a:r>
              <a:rPr lang="en-US" altLang="en-US" sz="1000" b="1" dirty="0">
                <a:latin typeface="Times New Roman" panose="02020603050405020304" pitchFamily="18" charset="0"/>
                <a:cs typeface="Times New Roman" panose="02020603050405020304" pitchFamily="18" charset="0"/>
              </a:rPr>
              <a:t>e.g. “There are five patients in the queue ahead of you. It will take approximately 20 minutes before the doctor is able to attend to you- kindly have a seat  the doctor will call for you ”</a:t>
            </a:r>
            <a:endParaRPr lang="en-US" altLang="en-US" sz="1000" b="1" dirty="0">
              <a:latin typeface="Arial" panose="020B0604020202020204" pitchFamily="34" charset="0"/>
            </a:endParaRPr>
          </a:p>
          <a:p>
            <a:pPr>
              <a:spcBef>
                <a:spcPct val="0"/>
              </a:spcBef>
              <a:buFontTx/>
              <a:buNone/>
            </a:pPr>
            <a:endParaRPr lang="en-US" altLang="en-US" sz="1000" b="1" dirty="0">
              <a:solidFill>
                <a:srgbClr val="FF33CC"/>
              </a:solidFill>
              <a:latin typeface="Times New Roman" panose="02020603050405020304" pitchFamily="18" charset="0"/>
              <a:cs typeface="Times New Roman" panose="02020603050405020304" pitchFamily="18" charset="0"/>
            </a:endParaRPr>
          </a:p>
          <a:p>
            <a:pPr>
              <a:spcBef>
                <a:spcPct val="0"/>
              </a:spcBef>
              <a:buFontTx/>
              <a:buNone/>
            </a:pPr>
            <a:r>
              <a:rPr lang="en-US" altLang="en-US" sz="1000" b="1" dirty="0">
                <a:solidFill>
                  <a:srgbClr val="FF33CC"/>
                </a:solidFill>
                <a:latin typeface="Times New Roman" panose="02020603050405020304" pitchFamily="18" charset="0"/>
                <a:cs typeface="Times New Roman" panose="02020603050405020304" pitchFamily="18" charset="0"/>
              </a:rPr>
              <a:t>Explanation &amp; Reassurance</a:t>
            </a:r>
            <a:r>
              <a:rPr lang="en-US" altLang="en-US" sz="1000" dirty="0">
                <a:latin typeface="Times New Roman" panose="02020603050405020304" pitchFamily="18" charset="0"/>
                <a:cs typeface="Times New Roman" panose="02020603050405020304" pitchFamily="18" charset="0"/>
              </a:rPr>
              <a:t>-Explain step by step what will happen, answer questions and wherever applicable inform the patient how you can be reached( phone call, text message, email, social media </a:t>
            </a:r>
            <a:r>
              <a:rPr lang="en-US" altLang="en-US" sz="1000" dirty="0" err="1">
                <a:latin typeface="Times New Roman" panose="02020603050405020304" pitchFamily="18" charset="0"/>
                <a:cs typeface="Times New Roman" panose="02020603050405020304" pitchFamily="18" charset="0"/>
              </a:rPr>
              <a:t>etc</a:t>
            </a:r>
            <a:r>
              <a:rPr lang="en-US" altLang="en-US" sz="1000" dirty="0">
                <a:latin typeface="Times New Roman" panose="02020603050405020304" pitchFamily="18" charset="0"/>
                <a:cs typeface="Times New Roman" panose="02020603050405020304" pitchFamily="18" charset="0"/>
              </a:rPr>
              <a:t>) e.g</a:t>
            </a:r>
            <a:r>
              <a:rPr lang="en-US" altLang="en-US" sz="1000" b="1" dirty="0">
                <a:latin typeface="Times New Roman" panose="02020603050405020304" pitchFamily="18" charset="0"/>
                <a:cs typeface="Times New Roman" panose="02020603050405020304" pitchFamily="18" charset="0"/>
              </a:rPr>
              <a:t>. “I need to draw some blood for a few tests. This is a simple procedure. Kindly fold your shirt and make a fist…Is there anything else you would like to know regarding the treatment we are putting you  on”</a:t>
            </a:r>
            <a:endParaRPr lang="en-US" altLang="en-US" sz="1000" b="1" dirty="0">
              <a:latin typeface="Arial" panose="020B0604020202020204" pitchFamily="34" charset="0"/>
            </a:endParaRPr>
          </a:p>
          <a:p>
            <a:pPr>
              <a:spcBef>
                <a:spcPct val="0"/>
              </a:spcBef>
              <a:buFontTx/>
              <a:buNone/>
            </a:pPr>
            <a:endParaRPr lang="en-US" altLang="en-US" sz="1000" b="1" dirty="0">
              <a:solidFill>
                <a:srgbClr val="FF33CC"/>
              </a:solidFill>
              <a:latin typeface="Times New Roman" panose="02020603050405020304" pitchFamily="18" charset="0"/>
              <a:cs typeface="Times New Roman" panose="02020603050405020304" pitchFamily="18" charset="0"/>
            </a:endParaRPr>
          </a:p>
          <a:p>
            <a:pPr>
              <a:spcBef>
                <a:spcPct val="0"/>
              </a:spcBef>
              <a:buFontTx/>
              <a:buNone/>
            </a:pPr>
            <a:r>
              <a:rPr lang="en-US" altLang="en-US" sz="1000" b="1" dirty="0">
                <a:solidFill>
                  <a:srgbClr val="FF33CC"/>
                </a:solidFill>
                <a:latin typeface="Times New Roman" panose="02020603050405020304" pitchFamily="18" charset="0"/>
                <a:cs typeface="Times New Roman" panose="02020603050405020304" pitchFamily="18" charset="0"/>
              </a:rPr>
              <a:t>Thank</a:t>
            </a:r>
            <a:r>
              <a:rPr lang="en-US" altLang="en-US" sz="1000" dirty="0">
                <a:latin typeface="Times New Roman" panose="02020603050405020304" pitchFamily="18" charset="0"/>
                <a:cs typeface="Times New Roman" panose="02020603050405020304" pitchFamily="18" charset="0"/>
              </a:rPr>
              <a:t>- Thank the patient for coming to us. Thank the family for assistance and being there to support the  </a:t>
            </a:r>
            <a:r>
              <a:rPr lang="en-US" altLang="en-US" sz="1000" dirty="0" err="1">
                <a:latin typeface="Times New Roman" panose="02020603050405020304" pitchFamily="18" charset="0"/>
                <a:cs typeface="Times New Roman" panose="02020603050405020304" pitchFamily="18" charset="0"/>
              </a:rPr>
              <a:t>patient</a:t>
            </a:r>
            <a:r>
              <a:rPr lang="en-US" altLang="en-US" sz="1000" b="1" dirty="0" err="1">
                <a:latin typeface="Times New Roman" panose="02020603050405020304" pitchFamily="18" charset="0"/>
                <a:cs typeface="Times New Roman" panose="02020603050405020304" pitchFamily="18" charset="0"/>
              </a:rPr>
              <a:t>.”Thank</a:t>
            </a:r>
            <a:r>
              <a:rPr lang="en-US" altLang="en-US" sz="1000" b="1" dirty="0">
                <a:latin typeface="Times New Roman" panose="02020603050405020304" pitchFamily="18" charset="0"/>
                <a:cs typeface="Times New Roman" panose="02020603050405020304" pitchFamily="18" charset="0"/>
              </a:rPr>
              <a:t> you Johnson for  choosing The Nairobi Women’s Hospital. We wish you  quick recovery. Please feel free to reach  us incase of any arising concerns” </a:t>
            </a:r>
          </a:p>
          <a:p>
            <a:pPr>
              <a:spcBef>
                <a:spcPct val="0"/>
              </a:spcBef>
              <a:buFontTx/>
              <a:buNone/>
            </a:pPr>
            <a:endParaRPr lang="en-US" altLang="en-US" sz="1000" b="1" dirty="0">
              <a:latin typeface="Times New Roman" panose="02020603050405020304" pitchFamily="18" charset="0"/>
              <a:cs typeface="Times New Roman" panose="02020603050405020304" pitchFamily="18" charset="0"/>
            </a:endParaRPr>
          </a:p>
          <a:p>
            <a:pPr>
              <a:spcBef>
                <a:spcPct val="0"/>
              </a:spcBef>
              <a:buFontTx/>
              <a:buNone/>
            </a:pPr>
            <a:r>
              <a:rPr lang="en-US" altLang="en-US" sz="1000" b="1" dirty="0">
                <a:solidFill>
                  <a:srgbClr val="FF33CC"/>
                </a:solidFill>
                <a:latin typeface="Times New Roman" panose="02020603050405020304" pitchFamily="18" charset="0"/>
                <a:cs typeface="Times New Roman" panose="02020603050405020304" pitchFamily="18" charset="0"/>
              </a:rPr>
              <a:t>Acknowledge</a:t>
            </a:r>
            <a:r>
              <a:rPr lang="en-US" altLang="en-US" sz="1000" dirty="0">
                <a:latin typeface="Times New Roman" panose="02020603050405020304" pitchFamily="18" charset="0"/>
                <a:cs typeface="Times New Roman" panose="02020603050405020304" pitchFamily="18" charset="0"/>
              </a:rPr>
              <a:t>- Always acknowledge the patient by name. Make eye contact, smile, shake hands (the power of touch)</a:t>
            </a:r>
            <a:endParaRPr lang="en-US" altLang="en-US" sz="1000" dirty="0">
              <a:latin typeface="Arial" panose="020B0604020202020204" pitchFamily="34" charset="0"/>
            </a:endParaRPr>
          </a:p>
          <a:p>
            <a:pPr>
              <a:spcBef>
                <a:spcPct val="0"/>
              </a:spcBef>
              <a:buFontTx/>
              <a:buNone/>
            </a:pPr>
            <a:endParaRPr lang="en-US" altLang="en-US" sz="1000" dirty="0">
              <a:latin typeface="Arial" panose="020B0604020202020204" pitchFamily="34" charset="0"/>
            </a:endParaRPr>
          </a:p>
          <a:p>
            <a:endParaRPr lang="en-GB" sz="1000" dirty="0"/>
          </a:p>
          <a:p>
            <a:endParaRPr lang="en-GB" sz="1000" dirty="0"/>
          </a:p>
        </p:txBody>
      </p:sp>
      <p:pic>
        <p:nvPicPr>
          <p:cNvPr id="8" name="Picture 4" descr="C:\Users\PAGCEO\Desktop\telephone7.jpg">
            <a:extLst>
              <a:ext uri="{FF2B5EF4-FFF2-40B4-BE49-F238E27FC236}">
                <a16:creationId xmlns:a16="http://schemas.microsoft.com/office/drawing/2014/main" id="{F9625D26-27BB-465A-AF66-F1EBB7FA0DAB}"/>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467544" y="2060848"/>
            <a:ext cx="3600399" cy="3672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112789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5912</TotalTime>
  <Words>7374</Words>
  <Application>Microsoft Office PowerPoint</Application>
  <PresentationFormat>On-screen Show (4:3)</PresentationFormat>
  <Paragraphs>709</Paragraphs>
  <Slides>113</Slides>
  <Notes>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113</vt:i4>
      </vt:variant>
    </vt:vector>
  </HeadingPairs>
  <TitlesOfParts>
    <vt:vector size="125" baseType="lpstr">
      <vt:lpstr>Arial</vt:lpstr>
      <vt:lpstr>Arial</vt:lpstr>
      <vt:lpstr>Bernard MT Condensed</vt:lpstr>
      <vt:lpstr>Calibri</vt:lpstr>
      <vt:lpstr>Georgia</vt:lpstr>
      <vt:lpstr>Helvetica</vt:lpstr>
      <vt:lpstr>Times New Roman</vt:lpstr>
      <vt:lpstr>Tw Cen MT</vt:lpstr>
      <vt:lpstr>Verdana</vt:lpstr>
      <vt:lpstr>Wingdings</vt:lpstr>
      <vt:lpstr>Wingdings 2</vt:lpstr>
      <vt:lpstr>Median</vt:lpstr>
      <vt:lpstr>Applied communication</vt:lpstr>
      <vt:lpstr>Module Competence</vt:lpstr>
      <vt:lpstr>Module units</vt:lpstr>
      <vt:lpstr>Module Content</vt:lpstr>
      <vt:lpstr>Critical thinking</vt:lpstr>
      <vt:lpstr>CRITICAL THINKING</vt:lpstr>
      <vt:lpstr>Critical thinking</vt:lpstr>
      <vt:lpstr>Critical thinking</vt:lpstr>
      <vt:lpstr>Essentials of critical thinking</vt:lpstr>
      <vt:lpstr>Critical thinking skills</vt:lpstr>
      <vt:lpstr>Components of critical thinking</vt:lpstr>
      <vt:lpstr>Critical Thinking</vt:lpstr>
      <vt:lpstr>REFLECTIVE WRITING</vt:lpstr>
      <vt:lpstr>Introduction to Reflection and Reflective Writing</vt:lpstr>
      <vt:lpstr>What is Reflection?</vt:lpstr>
      <vt:lpstr>Sources of reflection.</vt:lpstr>
      <vt:lpstr>What might you reflect upon in day to day life?</vt:lpstr>
      <vt:lpstr>So why is it important in EBP</vt:lpstr>
      <vt:lpstr>Skills / attitudes for reflection</vt:lpstr>
      <vt:lpstr>  Starting reflective writing</vt:lpstr>
      <vt:lpstr>Choose an incident / experience from the course so far</vt:lpstr>
      <vt:lpstr>“Putting your thoughts on paper’’ </vt:lpstr>
      <vt:lpstr>Gibbs’s Reflective Cycle (1988)</vt:lpstr>
      <vt:lpstr>Description </vt:lpstr>
      <vt:lpstr>Feelings</vt:lpstr>
      <vt:lpstr>Evaluation</vt:lpstr>
      <vt:lpstr>Analysis</vt:lpstr>
      <vt:lpstr>Conclusion</vt:lpstr>
      <vt:lpstr>Action Plan</vt:lpstr>
      <vt:lpstr>The What? Model of structured reflection (Driscoll 2000)</vt:lpstr>
      <vt:lpstr>So What?</vt:lpstr>
      <vt:lpstr>Now what?</vt:lpstr>
      <vt:lpstr>Basic things to put in place to be successful</vt:lpstr>
      <vt:lpstr>Reflective writing</vt:lpstr>
      <vt:lpstr>Problem Solving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NURSING PROCESS</vt:lpstr>
      <vt:lpstr>THE DEVELOPMENT OF PROBLEM SOLVING SKILLS</vt:lpstr>
      <vt:lpstr>PowerPoint Presentation</vt:lpstr>
      <vt:lpstr>INTERPERSONAL PROBLEM SOLVING SKILLS</vt:lpstr>
      <vt:lpstr>PowerPoint Presentation</vt:lpstr>
      <vt:lpstr>PowerPoint Presentation</vt:lpstr>
      <vt:lpstr>PowerPoint Presentation</vt:lpstr>
      <vt:lpstr>PowerPoint Presentation</vt:lpstr>
      <vt:lpstr>PowerPoint Presentation</vt:lpstr>
      <vt:lpstr>A PROBLEM SOLVING MODEL</vt:lpstr>
      <vt:lpstr>PowerPoint Presentation</vt:lpstr>
      <vt:lpstr>Current State of Affairs (Sally’s truancy) </vt:lpstr>
      <vt:lpstr>PowerPoint Presentation</vt:lpstr>
      <vt:lpstr>PowerPoint Presentation</vt:lpstr>
      <vt:lpstr>PowerPoint Presentation</vt:lpstr>
      <vt:lpstr>DECISION MAKING</vt:lpstr>
      <vt:lpstr> DECISION MAKING </vt:lpstr>
      <vt:lpstr>PowerPoint Presentation</vt:lpstr>
      <vt:lpstr>Sequential Steps In The Decision Making Process e.g. In Pain Relief</vt:lpstr>
      <vt:lpstr>COUNSELLING</vt:lpstr>
      <vt:lpstr>Counselling</vt:lpstr>
      <vt:lpstr>Steps (heppner 1978)</vt:lpstr>
      <vt:lpstr>Process</vt:lpstr>
      <vt:lpstr>Steps/actions</vt:lpstr>
      <vt:lpstr>Steps/closing</vt:lpstr>
      <vt:lpstr>PowerPoint Presentation</vt:lpstr>
      <vt:lpstr>TRADITIONAL TEACHING METHODS </vt:lpstr>
      <vt:lpstr>PowerPoint Presentation</vt:lpstr>
      <vt:lpstr>INNOVATIVE TEACHING</vt:lpstr>
      <vt:lpstr>Innovative methods</vt:lpstr>
      <vt:lpstr>Innovative Cont.</vt:lpstr>
      <vt:lpstr>Innovative Cont.</vt:lpstr>
      <vt:lpstr> Super Skills Of Innovative Education </vt:lpstr>
      <vt:lpstr>7 Steps in PBL</vt:lpstr>
      <vt:lpstr> The Role of the Tutor in the PBL Process </vt:lpstr>
      <vt:lpstr>PowerPoint Presentation</vt:lpstr>
      <vt:lpstr>PowerPoint Presentation</vt:lpstr>
      <vt:lpstr>The Role of the student in the PBL Process</vt:lpstr>
      <vt:lpstr>CUSTOMER CARE&amp;PUBLIC RELATIONS</vt:lpstr>
      <vt:lpstr>PowerPoint Presentation</vt:lpstr>
      <vt:lpstr>PowerPoint Presentation</vt:lpstr>
      <vt:lpstr>1.CUSTOMER SERVICE</vt:lpstr>
      <vt:lpstr> 2.CUSTOMER CARE </vt:lpstr>
      <vt:lpstr> 3.CUSTOMER SUPPORT </vt:lpstr>
      <vt:lpstr>4.CUSTOMER SATISFACTION</vt:lpstr>
      <vt:lpstr>PowerPoint Presentation</vt:lpstr>
      <vt:lpstr>PowerPoint Presentation</vt:lpstr>
      <vt:lpstr>I. Frontline Customer Service </vt:lpstr>
      <vt:lpstr>PowerPoint Presentation</vt:lpstr>
      <vt:lpstr> II. Balancing controls Customer Service  </vt:lpstr>
      <vt:lpstr>PowerPoint Presentation</vt:lpstr>
      <vt:lpstr>III. Customer Service for supervisors.</vt:lpstr>
      <vt:lpstr>PowerPoint Presentation</vt:lpstr>
      <vt:lpstr>Types of Customers</vt:lpstr>
      <vt:lpstr> Customer behavioral standards/Skills </vt:lpstr>
      <vt:lpstr>PowerPoint Presentation</vt:lpstr>
      <vt:lpstr>Example 1: The meet, greet  and welcome culture</vt:lpstr>
      <vt:lpstr>Example 2:Nursing Care</vt:lpstr>
      <vt:lpstr> Desired Behaviour </vt:lpstr>
      <vt:lpstr>Cont’</vt:lpstr>
      <vt:lpstr>PowerPoint Presentation</vt:lpstr>
      <vt:lpstr>PowerPoint Presentation</vt:lpstr>
      <vt:lpstr>PUBLIC RELATIONS (PR)</vt:lpstr>
      <vt:lpstr>Functions/Roles of PR</vt:lpstr>
      <vt:lpstr>PowerPoint Presentation</vt:lpstr>
      <vt:lpstr> Objectives of the PR Dept. for an organisation: </vt:lpstr>
      <vt:lpstr>Tools used in PR</vt:lpstr>
      <vt:lpstr> Advantages of PR </vt:lpstr>
      <vt:lpstr>Disadvantages of PR</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1</dc:title>
  <dc:creator>Nderitu</dc:creator>
  <cp:lastModifiedBy>user</cp:lastModifiedBy>
  <cp:revision>81</cp:revision>
  <dcterms:created xsi:type="dcterms:W3CDTF">2015-11-10T06:24:40Z</dcterms:created>
  <dcterms:modified xsi:type="dcterms:W3CDTF">2020-11-23T11:14:47Z</dcterms:modified>
</cp:coreProperties>
</file>