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56" r:id="rId2"/>
    <p:sldId id="257" r:id="rId3"/>
    <p:sldId id="258" r:id="rId4"/>
    <p:sldId id="293" r:id="rId5"/>
    <p:sldId id="277" r:id="rId6"/>
    <p:sldId id="285" r:id="rId7"/>
    <p:sldId id="297" r:id="rId8"/>
    <p:sldId id="274" r:id="rId9"/>
    <p:sldId id="292" r:id="rId10"/>
    <p:sldId id="295" r:id="rId11"/>
    <p:sldId id="280" r:id="rId12"/>
    <p:sldId id="296" r:id="rId13"/>
    <p:sldId id="278" r:id="rId14"/>
    <p:sldId id="276" r:id="rId15"/>
    <p:sldId id="339" r:id="rId16"/>
    <p:sldId id="341" r:id="rId17"/>
    <p:sldId id="342" r:id="rId18"/>
    <p:sldId id="279" r:id="rId19"/>
    <p:sldId id="275" r:id="rId20"/>
    <p:sldId id="294" r:id="rId21"/>
    <p:sldId id="282" r:id="rId22"/>
    <p:sldId id="283" r:id="rId23"/>
    <p:sldId id="330" r:id="rId24"/>
    <p:sldId id="284" r:id="rId25"/>
    <p:sldId id="273" r:id="rId26"/>
    <p:sldId id="271" r:id="rId27"/>
    <p:sldId id="313" r:id="rId28"/>
    <p:sldId id="314" r:id="rId29"/>
    <p:sldId id="306" r:id="rId30"/>
    <p:sldId id="315" r:id="rId31"/>
    <p:sldId id="316" r:id="rId32"/>
    <p:sldId id="311" r:id="rId33"/>
    <p:sldId id="394" r:id="rId34"/>
    <p:sldId id="393" r:id="rId35"/>
    <p:sldId id="272" r:id="rId36"/>
    <p:sldId id="327" r:id="rId37"/>
    <p:sldId id="328" r:id="rId38"/>
    <p:sldId id="329" r:id="rId39"/>
    <p:sldId id="395" r:id="rId40"/>
    <p:sldId id="318" r:id="rId41"/>
    <p:sldId id="317" r:id="rId42"/>
    <p:sldId id="267" r:id="rId43"/>
    <p:sldId id="263" r:id="rId44"/>
    <p:sldId id="310" r:id="rId45"/>
    <p:sldId id="298" r:id="rId46"/>
    <p:sldId id="268" r:id="rId47"/>
    <p:sldId id="269" r:id="rId48"/>
    <p:sldId id="324" r:id="rId49"/>
    <p:sldId id="325" r:id="rId50"/>
    <p:sldId id="346" r:id="rId51"/>
    <p:sldId id="337" r:id="rId52"/>
    <p:sldId id="332" r:id="rId53"/>
    <p:sldId id="333" r:id="rId54"/>
    <p:sldId id="334" r:id="rId55"/>
    <p:sldId id="347" r:id="rId56"/>
    <p:sldId id="335" r:id="rId57"/>
    <p:sldId id="349" r:id="rId58"/>
    <p:sldId id="343" r:id="rId59"/>
    <p:sldId id="348" r:id="rId60"/>
    <p:sldId id="350" r:id="rId61"/>
    <p:sldId id="353" r:id="rId62"/>
    <p:sldId id="351" r:id="rId63"/>
    <p:sldId id="355" r:id="rId64"/>
    <p:sldId id="352" r:id="rId65"/>
    <p:sldId id="344" r:id="rId66"/>
    <p:sldId id="345" r:id="rId67"/>
    <p:sldId id="331" r:id="rId68"/>
    <p:sldId id="356" r:id="rId69"/>
    <p:sldId id="358" r:id="rId70"/>
    <p:sldId id="400" r:id="rId71"/>
    <p:sldId id="401" r:id="rId72"/>
    <p:sldId id="402" r:id="rId73"/>
    <p:sldId id="403" r:id="rId74"/>
    <p:sldId id="405" r:id="rId75"/>
    <p:sldId id="406" r:id="rId76"/>
    <p:sldId id="407" r:id="rId77"/>
    <p:sldId id="408" r:id="rId78"/>
    <p:sldId id="357" r:id="rId79"/>
    <p:sldId id="387" r:id="rId80"/>
    <p:sldId id="397" r:id="rId81"/>
    <p:sldId id="398" r:id="rId82"/>
    <p:sldId id="399" r:id="rId83"/>
    <p:sldId id="389" r:id="rId84"/>
    <p:sldId id="359" r:id="rId85"/>
    <p:sldId id="360" r:id="rId86"/>
    <p:sldId id="361" r:id="rId87"/>
    <p:sldId id="362" r:id="rId88"/>
    <p:sldId id="364" r:id="rId89"/>
    <p:sldId id="371" r:id="rId90"/>
    <p:sldId id="363" r:id="rId91"/>
    <p:sldId id="372" r:id="rId92"/>
    <p:sldId id="373" r:id="rId93"/>
    <p:sldId id="392" r:id="rId94"/>
    <p:sldId id="388" r:id="rId95"/>
    <p:sldId id="376" r:id="rId96"/>
    <p:sldId id="391" r:id="rId97"/>
    <p:sldId id="379" r:id="rId98"/>
    <p:sldId id="375" r:id="rId99"/>
    <p:sldId id="377" r:id="rId100"/>
    <p:sldId id="378" r:id="rId101"/>
    <p:sldId id="380" r:id="rId102"/>
    <p:sldId id="381" r:id="rId103"/>
    <p:sldId id="365" r:id="rId104"/>
    <p:sldId id="369" r:id="rId105"/>
    <p:sldId id="367" r:id="rId106"/>
    <p:sldId id="368" r:id="rId107"/>
    <p:sldId id="366" r:id="rId108"/>
    <p:sldId id="382" r:id="rId109"/>
    <p:sldId id="370" r:id="rId110"/>
    <p:sldId id="386" r:id="rId111"/>
    <p:sldId id="384" r:id="rId112"/>
    <p:sldId id="383" r:id="rId113"/>
    <p:sldId id="390"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71" autoAdjust="0"/>
  </p:normalViewPr>
  <p:slideViewPr>
    <p:cSldViewPr snapToGrid="0">
      <p:cViewPr varScale="1">
        <p:scale>
          <a:sx n="64" d="100"/>
          <a:sy n="64" d="100"/>
        </p:scale>
        <p:origin x="102" y="24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03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7E151-288E-479C-B742-B9B203D17CC8}"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6C44F-2EDE-4FA8-85EE-5CFDDCE91916}" type="slidenum">
              <a:rPr lang="en-US" smtClean="0"/>
              <a:t>‹#›</a:t>
            </a:fld>
            <a:endParaRPr lang="en-US"/>
          </a:p>
        </p:txBody>
      </p:sp>
    </p:spTree>
    <p:extLst>
      <p:ext uri="{BB962C8B-B14F-4D97-AF65-F5344CB8AC3E}">
        <p14:creationId xmlns:p14="http://schemas.microsoft.com/office/powerpoint/2010/main" val="391540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6C44F-2EDE-4FA8-85EE-5CFDDCE91916}" type="slidenum">
              <a:rPr lang="en-US" smtClean="0"/>
              <a:t>1</a:t>
            </a:fld>
            <a:endParaRPr lang="en-US"/>
          </a:p>
        </p:txBody>
      </p:sp>
    </p:spTree>
    <p:extLst>
      <p:ext uri="{BB962C8B-B14F-4D97-AF65-F5344CB8AC3E}">
        <p14:creationId xmlns:p14="http://schemas.microsoft.com/office/powerpoint/2010/main" val="64360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6C44F-2EDE-4FA8-85EE-5CFDDCE91916}" type="slidenum">
              <a:rPr lang="en-US" smtClean="0"/>
              <a:t>110</a:t>
            </a:fld>
            <a:endParaRPr lang="en-US"/>
          </a:p>
        </p:txBody>
      </p:sp>
    </p:spTree>
    <p:extLst>
      <p:ext uri="{BB962C8B-B14F-4D97-AF65-F5344CB8AC3E}">
        <p14:creationId xmlns:p14="http://schemas.microsoft.com/office/powerpoint/2010/main" val="408916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Deduce: </a:t>
            </a:r>
            <a:r>
              <a:rPr lang="en-US" sz="1200" b="0" i="0" kern="1200" dirty="0" smtClean="0">
                <a:solidFill>
                  <a:schemeClr val="tx1"/>
                </a:solidFill>
                <a:effectLst/>
                <a:latin typeface="+mn-lt"/>
                <a:ea typeface="+mn-ea"/>
                <a:cs typeface="+mn-cs"/>
              </a:rPr>
              <a:t>arrive at (a fact or a conclusion) by reasoning; draw as a logical conclusion.. Induction means the process or action of bringing about or giving rise to something.</a:t>
            </a:r>
            <a:endParaRPr lang="en-US" dirty="0"/>
          </a:p>
        </p:txBody>
      </p:sp>
      <p:sp>
        <p:nvSpPr>
          <p:cNvPr id="4" name="Slide Number Placeholder 3"/>
          <p:cNvSpPr>
            <a:spLocks noGrp="1"/>
          </p:cNvSpPr>
          <p:nvPr>
            <p:ph type="sldNum" sz="quarter" idx="10"/>
          </p:nvPr>
        </p:nvSpPr>
        <p:spPr/>
        <p:txBody>
          <a:bodyPr/>
          <a:lstStyle/>
          <a:p>
            <a:fld id="{8AB6C44F-2EDE-4FA8-85EE-5CFDDCE91916}" type="slidenum">
              <a:rPr lang="en-US" smtClean="0"/>
              <a:t>6</a:t>
            </a:fld>
            <a:endParaRPr lang="en-US"/>
          </a:p>
        </p:txBody>
      </p:sp>
    </p:spTree>
    <p:extLst>
      <p:ext uri="{BB962C8B-B14F-4D97-AF65-F5344CB8AC3E}">
        <p14:creationId xmlns:p14="http://schemas.microsoft.com/office/powerpoint/2010/main" val="122005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20000"/>
              </a:spcBef>
              <a:buClr>
                <a:srgbClr val="A50021"/>
              </a:buClr>
              <a:buSzPct val="75000"/>
              <a:buFont typeface="Wingdings" panose="05000000000000000000" pitchFamily="2" charset="2"/>
              <a:buNone/>
            </a:pPr>
            <a:r>
              <a:rPr lang="en-GB" sz="1200" dirty="0" smtClean="0">
                <a:latin typeface="Arial" panose="020B0604020202020204" pitchFamily="34" charset="0"/>
                <a:cs typeface="Arial" panose="020B0604020202020204" pitchFamily="34" charset="0"/>
              </a:rPr>
              <a:t>                 Gibbs G (1988) </a:t>
            </a:r>
            <a:r>
              <a:rPr lang="en-GB" sz="1200" i="1" dirty="0" smtClean="0">
                <a:latin typeface="Arial" panose="020B0604020202020204" pitchFamily="34" charset="0"/>
                <a:cs typeface="Arial" panose="020B0604020202020204" pitchFamily="34" charset="0"/>
              </a:rPr>
              <a:t>Learning by doing. A guide to teaching and learning methods.</a:t>
            </a:r>
            <a:r>
              <a:rPr lang="en-GB" sz="1200" dirty="0" smtClean="0">
                <a:latin typeface="Arial" panose="020B0604020202020204" pitchFamily="34" charset="0"/>
                <a:cs typeface="Arial" panose="020B0604020202020204" pitchFamily="34" charset="0"/>
              </a:rPr>
              <a:t> </a:t>
            </a:r>
          </a:p>
          <a:p>
            <a:pPr eaLnBrk="1" hangingPunct="1">
              <a:spcBef>
                <a:spcPct val="20000"/>
              </a:spcBef>
              <a:buClr>
                <a:srgbClr val="A50021"/>
              </a:buClr>
              <a:buSzPct val="75000"/>
              <a:buFont typeface="Wingdings" panose="05000000000000000000" pitchFamily="2" charset="2"/>
              <a:buNone/>
            </a:pPr>
            <a:r>
              <a:rPr lang="en-GB" sz="1200" dirty="0" smtClean="0">
                <a:latin typeface="Arial" panose="020B0604020202020204" pitchFamily="34" charset="0"/>
                <a:cs typeface="Arial" panose="020B0604020202020204" pitchFamily="34" charset="0"/>
              </a:rPr>
              <a:t>                  Further Education Unit Oxford Polytechnic. Oxford.</a:t>
            </a:r>
          </a:p>
          <a:p>
            <a:endParaRPr lang="en-US" dirty="0"/>
          </a:p>
        </p:txBody>
      </p:sp>
      <p:sp>
        <p:nvSpPr>
          <p:cNvPr id="4" name="Slide Number Placeholder 3"/>
          <p:cNvSpPr>
            <a:spLocks noGrp="1"/>
          </p:cNvSpPr>
          <p:nvPr>
            <p:ph type="sldNum" sz="quarter" idx="10"/>
          </p:nvPr>
        </p:nvSpPr>
        <p:spPr/>
        <p:txBody>
          <a:bodyPr/>
          <a:lstStyle/>
          <a:p>
            <a:fld id="{8AB6C44F-2EDE-4FA8-85EE-5CFDDCE91916}" type="slidenum">
              <a:rPr lang="en-US" smtClean="0"/>
              <a:t>28</a:t>
            </a:fld>
            <a:endParaRPr lang="en-US"/>
          </a:p>
        </p:txBody>
      </p:sp>
    </p:spTree>
    <p:extLst>
      <p:ext uri="{BB962C8B-B14F-4D97-AF65-F5344CB8AC3E}">
        <p14:creationId xmlns:p14="http://schemas.microsoft.com/office/powerpoint/2010/main" val="392664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6C44F-2EDE-4FA8-85EE-5CFDDCE91916}" type="slidenum">
              <a:rPr lang="en-US" smtClean="0"/>
              <a:t>34</a:t>
            </a:fld>
            <a:endParaRPr lang="en-US"/>
          </a:p>
        </p:txBody>
      </p:sp>
    </p:spTree>
    <p:extLst>
      <p:ext uri="{BB962C8B-B14F-4D97-AF65-F5344CB8AC3E}">
        <p14:creationId xmlns:p14="http://schemas.microsoft.com/office/powerpoint/2010/main" val="334284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6C44F-2EDE-4FA8-85EE-5CFDDCE91916}" type="slidenum">
              <a:rPr lang="en-US" smtClean="0"/>
              <a:t>41</a:t>
            </a:fld>
            <a:endParaRPr lang="en-US"/>
          </a:p>
        </p:txBody>
      </p:sp>
    </p:spTree>
    <p:extLst>
      <p:ext uri="{BB962C8B-B14F-4D97-AF65-F5344CB8AC3E}">
        <p14:creationId xmlns:p14="http://schemas.microsoft.com/office/powerpoint/2010/main" val="156786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6C44F-2EDE-4FA8-85EE-5CFDDCE91916}" type="slidenum">
              <a:rPr lang="en-US" smtClean="0"/>
              <a:t>65</a:t>
            </a:fld>
            <a:endParaRPr lang="en-US"/>
          </a:p>
        </p:txBody>
      </p:sp>
    </p:spTree>
    <p:extLst>
      <p:ext uri="{BB962C8B-B14F-4D97-AF65-F5344CB8AC3E}">
        <p14:creationId xmlns:p14="http://schemas.microsoft.com/office/powerpoint/2010/main" val="2935602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6C44F-2EDE-4FA8-85EE-5CFDDCE91916}" type="slidenum">
              <a:rPr lang="en-US" smtClean="0"/>
              <a:t>92</a:t>
            </a:fld>
            <a:endParaRPr lang="en-US"/>
          </a:p>
        </p:txBody>
      </p:sp>
    </p:spTree>
    <p:extLst>
      <p:ext uri="{BB962C8B-B14F-4D97-AF65-F5344CB8AC3E}">
        <p14:creationId xmlns:p14="http://schemas.microsoft.com/office/powerpoint/2010/main" val="205479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6C44F-2EDE-4FA8-85EE-5CFDDCE91916}" type="slidenum">
              <a:rPr lang="en-US" smtClean="0"/>
              <a:t>94</a:t>
            </a:fld>
            <a:endParaRPr lang="en-US"/>
          </a:p>
        </p:txBody>
      </p:sp>
    </p:spTree>
    <p:extLst>
      <p:ext uri="{BB962C8B-B14F-4D97-AF65-F5344CB8AC3E}">
        <p14:creationId xmlns:p14="http://schemas.microsoft.com/office/powerpoint/2010/main" val="146351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B6C44F-2EDE-4FA8-85EE-5CFDDCE91916}" type="slidenum">
              <a:rPr lang="en-US" smtClean="0"/>
              <a:t>96</a:t>
            </a:fld>
            <a:endParaRPr lang="en-US"/>
          </a:p>
        </p:txBody>
      </p:sp>
    </p:spTree>
    <p:extLst>
      <p:ext uri="{BB962C8B-B14F-4D97-AF65-F5344CB8AC3E}">
        <p14:creationId xmlns:p14="http://schemas.microsoft.com/office/powerpoint/2010/main" val="2763994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6F4A57-050A-473D-8D2B-11AFDAABF10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79152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F4A57-050A-473D-8D2B-11AFDAABF10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427334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F4A57-050A-473D-8D2B-11AFDAABF10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3325031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F4A57-050A-473D-8D2B-11AFDAABF10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276669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F4A57-050A-473D-8D2B-11AFDAABF109}"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176838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6F4A57-050A-473D-8D2B-11AFDAABF10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202716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6F4A57-050A-473D-8D2B-11AFDAABF109}"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168909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F4A57-050A-473D-8D2B-11AFDAABF109}"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313920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F4A57-050A-473D-8D2B-11AFDAABF109}"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171627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F4A57-050A-473D-8D2B-11AFDAABF10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282473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F4A57-050A-473D-8D2B-11AFDAABF109}"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2640E6-26F2-4C26-B473-931ECF1CE8B3}" type="slidenum">
              <a:rPr lang="en-US" smtClean="0"/>
              <a:t>‹#›</a:t>
            </a:fld>
            <a:endParaRPr lang="en-US"/>
          </a:p>
        </p:txBody>
      </p:sp>
    </p:spTree>
    <p:extLst>
      <p:ext uri="{BB962C8B-B14F-4D97-AF65-F5344CB8AC3E}">
        <p14:creationId xmlns:p14="http://schemas.microsoft.com/office/powerpoint/2010/main" val="312815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F4A57-050A-473D-8D2B-11AFDAABF109}"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640E6-26F2-4C26-B473-931ECF1CE8B3}" type="slidenum">
              <a:rPr lang="en-US" smtClean="0"/>
              <a:t>‹#›</a:t>
            </a:fld>
            <a:endParaRPr lang="en-US"/>
          </a:p>
        </p:txBody>
      </p:sp>
    </p:spTree>
    <p:extLst>
      <p:ext uri="{BB962C8B-B14F-4D97-AF65-F5344CB8AC3E}">
        <p14:creationId xmlns:p14="http://schemas.microsoft.com/office/powerpoint/2010/main" val="52200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ahrq.gov/professionals/quality-patient-safety/quality-resources/tools/literacy-toolkit/healthlittoolkit2-tool5.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244263" cy="2387600"/>
          </a:xfrm>
        </p:spPr>
        <p:txBody>
          <a:bodyPr/>
          <a:lstStyle/>
          <a:p>
            <a:r>
              <a:rPr lang="en-GB" b="1" dirty="0">
                <a:latin typeface="Arial" panose="020B0604020202020204" pitchFamily="34" charset="0"/>
                <a:cs typeface="Arial" panose="020B0604020202020204" pitchFamily="34" charset="0"/>
              </a:rPr>
              <a:t>Applied </a:t>
            </a:r>
            <a:r>
              <a:rPr lang="en-GB" b="1" dirty="0" smtClean="0">
                <a:latin typeface="Arial" panose="020B0604020202020204" pitchFamily="34" charset="0"/>
                <a:cs typeface="Arial" panose="020B0604020202020204" pitchFamily="34" charset="0"/>
              </a:rPr>
              <a:t>communication</a:t>
            </a:r>
            <a:r>
              <a:rPr lang="en-US" dirty="0" smtClean="0">
                <a:effectLst/>
              </a:rPr>
              <a:t/>
            </a:r>
            <a:br>
              <a:rPr lang="en-US" dirty="0" smtClean="0">
                <a:effectLst/>
              </a:rPr>
            </a:br>
            <a:r>
              <a:rPr lang="en-US" b="1" dirty="0" smtClean="0">
                <a:latin typeface="Arial" panose="020B0604020202020204" pitchFamily="34" charset="0"/>
                <a:cs typeface="Arial" panose="020B0604020202020204" pitchFamily="34" charset="0"/>
              </a:rPr>
              <a:t>in nursing</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4850815"/>
            <a:ext cx="9144000" cy="1624936"/>
          </a:xfrm>
        </p:spPr>
        <p:txBody>
          <a:bodyPr>
            <a:normAutofit lnSpcReduction="10000"/>
          </a:bodyPr>
          <a:lstStyle/>
          <a:p>
            <a:r>
              <a:rPr lang="en-US" i="1" dirty="0" smtClean="0">
                <a:latin typeface="Arial" panose="020B0604020202020204" pitchFamily="34" charset="0"/>
                <a:cs typeface="Arial" panose="020B0604020202020204" pitchFamily="34" charset="0"/>
              </a:rPr>
              <a:t>Presented by;</a:t>
            </a:r>
          </a:p>
          <a:p>
            <a:endParaRPr lang="en-US" sz="2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Akumu</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Mathare KMTC </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261963" y="2463215"/>
            <a:ext cx="1237595" cy="1237595"/>
          </a:xfrm>
          <a:prstGeom prst="rect">
            <a:avLst/>
          </a:prstGeom>
        </p:spPr>
      </p:pic>
    </p:spTree>
    <p:extLst>
      <p:ext uri="{BB962C8B-B14F-4D97-AF65-F5344CB8AC3E}">
        <p14:creationId xmlns:p14="http://schemas.microsoft.com/office/powerpoint/2010/main" val="121601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Elements of critical thinking</a:t>
            </a:r>
            <a:br>
              <a:rPr lang="en-US" sz="4900"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There are </a:t>
            </a:r>
            <a:r>
              <a:rPr lang="en-US" dirty="0">
                <a:latin typeface="Arial" panose="020B0604020202020204" pitchFamily="34" charset="0"/>
                <a:cs typeface="Arial" panose="020B0604020202020204" pitchFamily="34" charset="0"/>
              </a:rPr>
              <a:t>8 Elements of </a:t>
            </a:r>
            <a:r>
              <a:rPr lang="en-US" dirty="0" smtClean="0">
                <a:latin typeface="Arial" panose="020B0604020202020204" pitchFamily="34" charset="0"/>
                <a:cs typeface="Arial" panose="020B0604020202020204" pitchFamily="34" charset="0"/>
              </a:rPr>
              <a:t>the</a:t>
            </a:r>
            <a:r>
              <a:rPr lang="en-US" b="1" dirty="0">
                <a:latin typeface="Arial" panose="020B0604020202020204" pitchFamily="34" charset="0"/>
                <a:cs typeface="Arial" panose="020B0604020202020204" pitchFamily="34" charset="0"/>
              </a:rPr>
              <a:t> Critical Thinking </a:t>
            </a:r>
            <a:r>
              <a:rPr lang="en-US" b="1" dirty="0" smtClean="0">
                <a:latin typeface="Arial" panose="020B0604020202020204" pitchFamily="34" charset="0"/>
                <a:cs typeface="Arial" panose="020B0604020202020204" pitchFamily="34" charset="0"/>
              </a:rPr>
              <a:t>Process namely;</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Reflection.</a:t>
            </a:r>
          </a:p>
          <a:p>
            <a:r>
              <a:rPr lang="en-US" dirty="0">
                <a:latin typeface="Arial" panose="020B0604020202020204" pitchFamily="34" charset="0"/>
                <a:cs typeface="Arial" panose="020B0604020202020204" pitchFamily="34" charset="0"/>
              </a:rPr>
              <a:t>Analysis.</a:t>
            </a:r>
          </a:p>
          <a:p>
            <a:r>
              <a:rPr lang="en-US" dirty="0">
                <a:latin typeface="Arial" panose="020B0604020202020204" pitchFamily="34" charset="0"/>
                <a:cs typeface="Arial" panose="020B0604020202020204" pitchFamily="34" charset="0"/>
              </a:rPr>
              <a:t>Acquisition of information.</a:t>
            </a:r>
          </a:p>
          <a:p>
            <a:r>
              <a:rPr lang="en-US" dirty="0">
                <a:latin typeface="Arial" panose="020B0604020202020204" pitchFamily="34" charset="0"/>
                <a:cs typeface="Arial" panose="020B0604020202020204" pitchFamily="34" charset="0"/>
              </a:rPr>
              <a:t>Creativity.</a:t>
            </a:r>
          </a:p>
          <a:p>
            <a:r>
              <a:rPr lang="en-US" dirty="0">
                <a:latin typeface="Arial" panose="020B0604020202020204" pitchFamily="34" charset="0"/>
                <a:cs typeface="Arial" panose="020B0604020202020204" pitchFamily="34" charset="0"/>
              </a:rPr>
              <a:t>Structuring arguments.</a:t>
            </a:r>
          </a:p>
          <a:p>
            <a:r>
              <a:rPr lang="en-US" dirty="0">
                <a:latin typeface="Arial" panose="020B0604020202020204" pitchFamily="34" charset="0"/>
                <a:cs typeface="Arial" panose="020B0604020202020204" pitchFamily="34" charset="0"/>
              </a:rPr>
              <a:t>Decision making.</a:t>
            </a:r>
          </a:p>
          <a:p>
            <a:r>
              <a:rPr lang="en-US" dirty="0">
                <a:latin typeface="Arial" panose="020B0604020202020204" pitchFamily="34" charset="0"/>
                <a:cs typeface="Arial" panose="020B0604020202020204" pitchFamily="34" charset="0"/>
              </a:rPr>
              <a:t>Commitment.</a:t>
            </a:r>
          </a:p>
          <a:p>
            <a:r>
              <a:rPr lang="en-US" dirty="0">
                <a:latin typeface="Arial" panose="020B0604020202020204" pitchFamily="34" charset="0"/>
                <a:cs typeface="Arial" panose="020B0604020202020204" pitchFamily="34" charset="0"/>
              </a:rPr>
              <a:t>Debate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10116205" y="365125"/>
            <a:ext cx="1237595" cy="1237595"/>
          </a:xfrm>
          <a:prstGeom prst="rect">
            <a:avLst/>
          </a:prstGeom>
        </p:spPr>
      </p:pic>
    </p:spTree>
    <p:extLst>
      <p:ext uri="{BB962C8B-B14F-4D97-AF65-F5344CB8AC3E}">
        <p14:creationId xmlns:p14="http://schemas.microsoft.com/office/powerpoint/2010/main" val="60506162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Features </a:t>
            </a:r>
            <a:r>
              <a:rPr lang="en-US" b="1" dirty="0">
                <a:latin typeface="Arial" panose="020B0604020202020204" pitchFamily="34" charset="0"/>
                <a:cs typeface="Arial" panose="020B0604020202020204" pitchFamily="34" charset="0"/>
              </a:rPr>
              <a:t>of effective communication</a:t>
            </a:r>
            <a:endParaRPr lang="en-US" dirty="0"/>
          </a:p>
        </p:txBody>
      </p:sp>
      <p:sp>
        <p:nvSpPr>
          <p:cNvPr id="3" name="Content Placeholder 2"/>
          <p:cNvSpPr>
            <a:spLocks noGrp="1"/>
          </p:cNvSpPr>
          <p:nvPr>
            <p:ph sz="half" idx="1"/>
          </p:nvPr>
        </p:nvSpPr>
        <p:spPr/>
        <p:txBody>
          <a:bodyPr>
            <a:normAutofit/>
          </a:bodyPr>
          <a:lstStyle/>
          <a:p>
            <a:r>
              <a:rPr lang="en-US" dirty="0">
                <a:latin typeface="Arial" panose="020B0604020202020204" pitchFamily="34" charset="0"/>
                <a:cs typeface="Arial" panose="020B0604020202020204" pitchFamily="34" charset="0"/>
              </a:rPr>
              <a:t>There are the 7 features denoted by letter “C”. According to the seven Cs, </a:t>
            </a:r>
            <a:r>
              <a:rPr lang="en-US" b="1" dirty="0">
                <a:latin typeface="Arial" panose="020B0604020202020204" pitchFamily="34" charset="0"/>
                <a:cs typeface="Arial" panose="020B0604020202020204" pitchFamily="34" charset="0"/>
              </a:rPr>
              <a:t>communication</a:t>
            </a:r>
            <a:r>
              <a:rPr lang="en-US" dirty="0">
                <a:latin typeface="Arial" panose="020B0604020202020204" pitchFamily="34" charset="0"/>
                <a:cs typeface="Arial" panose="020B0604020202020204" pitchFamily="34" charset="0"/>
              </a:rPr>
              <a:t> needs to be</a:t>
            </a:r>
            <a:r>
              <a:rPr lang="en-US" dirty="0" smtClean="0">
                <a:latin typeface="Arial" panose="020B0604020202020204" pitchFamily="34" charset="0"/>
                <a:cs typeface="Arial" panose="020B0604020202020204" pitchFamily="34" charset="0"/>
              </a:rPr>
              <a:t>:</a:t>
            </a:r>
          </a:p>
          <a:p>
            <a:r>
              <a:rPr lang="en-US" sz="3200" dirty="0">
                <a:latin typeface="Arial" panose="020B0604020202020204" pitchFamily="34" charset="0"/>
                <a:cs typeface="Arial" panose="020B0604020202020204" pitchFamily="34" charset="0"/>
              </a:rPr>
              <a:t>clear, </a:t>
            </a:r>
          </a:p>
          <a:p>
            <a:r>
              <a:rPr lang="en-US" sz="3200" dirty="0">
                <a:latin typeface="Arial" panose="020B0604020202020204" pitchFamily="34" charset="0"/>
                <a:cs typeface="Arial" panose="020B0604020202020204" pitchFamily="34" charset="0"/>
              </a:rPr>
              <a:t>concise, </a:t>
            </a:r>
          </a:p>
          <a:p>
            <a:r>
              <a:rPr lang="en-US" sz="3200" dirty="0">
                <a:latin typeface="Arial" panose="020B0604020202020204" pitchFamily="34" charset="0"/>
                <a:cs typeface="Arial" panose="020B0604020202020204" pitchFamily="34" charset="0"/>
              </a:rPr>
              <a:t>concrete</a:t>
            </a:r>
            <a:r>
              <a:rPr lang="en-US" sz="3200" dirty="0" smtClean="0">
                <a:latin typeface="Arial" panose="020B0604020202020204" pitchFamily="34" charset="0"/>
                <a:cs typeface="Arial" panose="020B0604020202020204" pitchFamily="34" charset="0"/>
              </a:rPr>
              <a:t>,</a:t>
            </a:r>
          </a:p>
          <a:p>
            <a:r>
              <a:rPr lang="en-US" sz="3200" dirty="0">
                <a:latin typeface="Arial" panose="020B0604020202020204" pitchFamily="34" charset="0"/>
                <a:cs typeface="Arial" panose="020B0604020202020204" pitchFamily="34" charset="0"/>
              </a:rPr>
              <a:t>correct, </a:t>
            </a:r>
          </a:p>
          <a:p>
            <a:pPr marL="0" indent="0">
              <a:buNone/>
            </a:pPr>
            <a:endParaRPr lang="en-US" dirty="0"/>
          </a:p>
          <a:p>
            <a:endParaRPr lang="en-US" dirty="0"/>
          </a:p>
          <a:p>
            <a:endParaRPr lang="en-US" dirty="0"/>
          </a:p>
        </p:txBody>
      </p:sp>
      <p:sp>
        <p:nvSpPr>
          <p:cNvPr id="4" name="Content Placeholder 3"/>
          <p:cNvSpPr>
            <a:spLocks noGrp="1"/>
          </p:cNvSpPr>
          <p:nvPr>
            <p:ph sz="half" idx="2"/>
          </p:nvPr>
        </p:nvSpPr>
        <p:spPr/>
        <p:txBody>
          <a:bodyPr>
            <a:normAutofit/>
          </a:bodyPr>
          <a:lstStyle/>
          <a:p>
            <a:r>
              <a:rPr lang="en-US" sz="3200" dirty="0">
                <a:latin typeface="Arial" panose="020B0604020202020204" pitchFamily="34" charset="0"/>
                <a:cs typeface="Arial" panose="020B0604020202020204" pitchFamily="34" charset="0"/>
              </a:rPr>
              <a:t>coherent,</a:t>
            </a:r>
          </a:p>
          <a:p>
            <a:r>
              <a:rPr lang="en-US" sz="3200" dirty="0" smtClean="0">
                <a:latin typeface="Arial" panose="020B0604020202020204" pitchFamily="34" charset="0"/>
                <a:cs typeface="Arial" panose="020B0604020202020204" pitchFamily="34" charset="0"/>
              </a:rPr>
              <a:t>complete </a:t>
            </a:r>
            <a:r>
              <a:rPr lang="en-US" sz="3200" dirty="0">
                <a:latin typeface="Arial" panose="020B0604020202020204" pitchFamily="34" charset="0"/>
                <a:cs typeface="Arial" panose="020B0604020202020204" pitchFamily="34" charset="0"/>
              </a:rPr>
              <a:t>and</a:t>
            </a:r>
          </a:p>
          <a:p>
            <a:r>
              <a:rPr lang="en-US" sz="3200" dirty="0">
                <a:latin typeface="Arial" panose="020B0604020202020204" pitchFamily="34" charset="0"/>
                <a:cs typeface="Arial" panose="020B0604020202020204" pitchFamily="34" charset="0"/>
              </a:rPr>
              <a:t>courteous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In this context, </a:t>
            </a:r>
            <a:r>
              <a:rPr lang="en-US" b="1" dirty="0" smtClean="0">
                <a:latin typeface="Arial" panose="020B0604020202020204" pitchFamily="34" charset="0"/>
                <a:cs typeface="Arial" panose="020B0604020202020204" pitchFamily="34" charset="0"/>
              </a:rPr>
              <a:t>look </a:t>
            </a:r>
            <a:r>
              <a:rPr lang="en-US" dirty="0">
                <a:latin typeface="Arial" panose="020B0604020202020204" pitchFamily="34" charset="0"/>
                <a:cs typeface="Arial" panose="020B0604020202020204" pitchFamily="34" charset="0"/>
              </a:rPr>
              <a:t>at each of the </a:t>
            </a:r>
            <a:r>
              <a:rPr lang="en-US" b="1"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Cs of communication,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try if you can think of </a:t>
            </a:r>
            <a:r>
              <a:rPr lang="en-US" dirty="0">
                <a:latin typeface="Arial" panose="020B0604020202020204" pitchFamily="34" charset="0"/>
                <a:cs typeface="Arial" panose="020B0604020202020204" pitchFamily="34" charset="0"/>
              </a:rPr>
              <a:t>both </a:t>
            </a:r>
            <a:r>
              <a:rPr lang="en-US" i="1" dirty="0">
                <a:latin typeface="Arial" panose="020B0604020202020204" pitchFamily="34" charset="0"/>
                <a:cs typeface="Arial" panose="020B0604020202020204" pitchFamily="34" charset="0"/>
              </a:rPr>
              <a:t>good</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bad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examples for </a:t>
            </a:r>
            <a:r>
              <a:rPr lang="en-US" dirty="0">
                <a:latin typeface="Arial" panose="020B0604020202020204" pitchFamily="34" charset="0"/>
                <a:cs typeface="Arial" panose="020B0604020202020204" pitchFamily="34" charset="0"/>
              </a:rPr>
              <a:t>each </a:t>
            </a:r>
            <a:r>
              <a:rPr lang="en-US" dirty="0" smtClean="0">
                <a:latin typeface="Arial" panose="020B0604020202020204" pitchFamily="34" charset="0"/>
                <a:cs typeface="Arial" panose="020B0604020202020204" pitchFamily="34" charset="0"/>
              </a:rPr>
              <a:t>element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22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Principles </a:t>
            </a:r>
            <a:r>
              <a:rPr lang="en-US" b="1" dirty="0">
                <a:latin typeface="Arial" panose="020B0604020202020204" pitchFamily="34" charset="0"/>
                <a:cs typeface="Arial" panose="020B0604020202020204" pitchFamily="34" charset="0"/>
              </a:rPr>
              <a:t>of effective communication</a:t>
            </a:r>
          </a:p>
        </p:txBody>
      </p:sp>
      <p:sp>
        <p:nvSpPr>
          <p:cNvPr id="3" name="Content Placeholder 2"/>
          <p:cNvSpPr>
            <a:spLocks noGrp="1"/>
          </p:cNvSpPr>
          <p:nvPr>
            <p:ph sz="half" idx="1"/>
          </p:nvPr>
        </p:nvSpPr>
        <p:spPr>
          <a:xfrm>
            <a:off x="914400" y="1807460"/>
            <a:ext cx="5181600" cy="4351338"/>
          </a:xfrm>
        </p:spPr>
        <p:txBody>
          <a:bodyPr>
            <a:normAutofit/>
          </a:bodyPr>
          <a:lstStyle/>
          <a:p>
            <a:pPr marL="0" indent="0">
              <a:buNone/>
            </a:pPr>
            <a:r>
              <a:rPr lang="en-US" sz="3200" dirty="0" smtClean="0">
                <a:latin typeface="Arial" panose="020B0604020202020204" pitchFamily="34" charset="0"/>
                <a:cs typeface="Arial" panose="020B0604020202020204" pitchFamily="34" charset="0"/>
              </a:rPr>
              <a:t>There are 9 principles of Effective communication namely;</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Correctness.</a:t>
            </a:r>
          </a:p>
          <a:p>
            <a:r>
              <a:rPr lang="en-US" sz="3200" dirty="0">
                <a:latin typeface="Arial" panose="020B0604020202020204" pitchFamily="34" charset="0"/>
                <a:cs typeface="Arial" panose="020B0604020202020204" pitchFamily="34" charset="0"/>
              </a:rPr>
              <a:t>Conciseness.</a:t>
            </a:r>
          </a:p>
          <a:p>
            <a:r>
              <a:rPr lang="en-US" sz="3200" dirty="0">
                <a:latin typeface="Arial" panose="020B0604020202020204" pitchFamily="34" charset="0"/>
                <a:cs typeface="Arial" panose="020B0604020202020204" pitchFamily="34" charset="0"/>
              </a:rPr>
              <a:t>Clarity.</a:t>
            </a:r>
          </a:p>
          <a:p>
            <a:r>
              <a:rPr lang="en-US" sz="3200" dirty="0">
                <a:latin typeface="Arial" panose="020B0604020202020204" pitchFamily="34" charset="0"/>
                <a:cs typeface="Arial" panose="020B0604020202020204" pitchFamily="34" charset="0"/>
              </a:rPr>
              <a:t>Completeness.</a:t>
            </a:r>
          </a:p>
          <a:p>
            <a:pPr marL="0" indent="0">
              <a:buNone/>
            </a:pPr>
            <a:endParaRPr lang="en-US" sz="3200" dirty="0">
              <a:latin typeface="Arial" panose="020B0604020202020204" pitchFamily="34" charset="0"/>
              <a:cs typeface="Arial" panose="020B0604020202020204" pitchFamily="34" charset="0"/>
            </a:endParaRPr>
          </a:p>
          <a:p>
            <a:endParaRPr lang="en-US" dirty="0"/>
          </a:p>
        </p:txBody>
      </p:sp>
      <p:sp>
        <p:nvSpPr>
          <p:cNvPr id="4" name="Content Placeholder 3"/>
          <p:cNvSpPr>
            <a:spLocks noGrp="1"/>
          </p:cNvSpPr>
          <p:nvPr>
            <p:ph sz="half" idx="2"/>
          </p:nvPr>
        </p:nvSpPr>
        <p:spPr/>
        <p:txBody>
          <a:bodyPr>
            <a:normAutofit/>
          </a:bodyPr>
          <a:lstStyle/>
          <a:p>
            <a:r>
              <a:rPr lang="en-US" sz="3200" dirty="0">
                <a:latin typeface="Arial" panose="020B0604020202020204" pitchFamily="34" charset="0"/>
                <a:cs typeface="Arial" panose="020B0604020202020204" pitchFamily="34" charset="0"/>
              </a:rPr>
              <a:t>Concreteness.</a:t>
            </a:r>
          </a:p>
          <a:p>
            <a:r>
              <a:rPr lang="en-US" sz="3200" dirty="0">
                <a:latin typeface="Arial" panose="020B0604020202020204" pitchFamily="34" charset="0"/>
                <a:cs typeface="Arial" panose="020B0604020202020204" pitchFamily="34" charset="0"/>
              </a:rPr>
              <a:t>Consideration.</a:t>
            </a:r>
          </a:p>
          <a:p>
            <a:r>
              <a:rPr lang="en-US" sz="3200" dirty="0">
                <a:latin typeface="Arial" panose="020B0604020202020204" pitchFamily="34" charset="0"/>
                <a:cs typeface="Arial" panose="020B0604020202020204" pitchFamily="34" charset="0"/>
              </a:rPr>
              <a:t>Courtesy.</a:t>
            </a:r>
          </a:p>
          <a:p>
            <a:r>
              <a:rPr lang="en-US" sz="3200" dirty="0">
                <a:latin typeface="Arial" panose="020B0604020202020204" pitchFamily="34" charset="0"/>
                <a:cs typeface="Arial" panose="020B0604020202020204" pitchFamily="34" charset="0"/>
              </a:rPr>
              <a:t>Confidence</a:t>
            </a:r>
          </a:p>
        </p:txBody>
      </p:sp>
    </p:spTree>
    <p:extLst>
      <p:ext uri="{BB962C8B-B14F-4D97-AF65-F5344CB8AC3E}">
        <p14:creationId xmlns:p14="http://schemas.microsoft.com/office/powerpoint/2010/main" val="41844780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 Benefits </a:t>
            </a:r>
            <a:r>
              <a:rPr lang="en-US" b="1" dirty="0">
                <a:latin typeface="Arial" panose="020B0604020202020204" pitchFamily="34" charset="0"/>
                <a:cs typeface="Arial" panose="020B0604020202020204" pitchFamily="34" charset="0"/>
              </a:rPr>
              <a:t>of effective communication</a:t>
            </a:r>
          </a:p>
        </p:txBody>
      </p:sp>
      <p:sp>
        <p:nvSpPr>
          <p:cNvPr id="3" name="Content Placeholder 2"/>
          <p:cNvSpPr>
            <a:spLocks noGrp="1"/>
          </p:cNvSpPr>
          <p:nvPr>
            <p:ph idx="1"/>
          </p:nvPr>
        </p:nvSpPr>
        <p:spPr>
          <a:xfrm>
            <a:off x="838200" y="1690688"/>
            <a:ext cx="10515600" cy="4486275"/>
          </a:xfrm>
        </p:spPr>
        <p:txBody>
          <a:bodyPr>
            <a:normAutofit lnSpcReduction="10000"/>
          </a:bodyPr>
          <a:lstStyle/>
          <a:p>
            <a:pPr marL="0" indent="0">
              <a:buNone/>
            </a:pPr>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7 Benefits of Effective Communication </a:t>
            </a:r>
            <a:r>
              <a:rPr lang="en-US" dirty="0">
                <a:latin typeface="Arial" panose="020B0604020202020204" pitchFamily="34" charset="0"/>
                <a:cs typeface="Arial" panose="020B0604020202020204" pitchFamily="34" charset="0"/>
              </a:rPr>
              <a:t>in Personal and Professional </a:t>
            </a:r>
            <a:r>
              <a:rPr lang="en-US" dirty="0" smtClean="0">
                <a:latin typeface="Arial" panose="020B0604020202020204" pitchFamily="34" charset="0"/>
                <a:cs typeface="Arial" panose="020B0604020202020204" pitchFamily="34" charset="0"/>
              </a:rPr>
              <a:t>Settings include;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Building trust. </a:t>
            </a:r>
            <a:r>
              <a:rPr lang="en-US" b="1" dirty="0">
                <a:latin typeface="Arial" panose="020B0604020202020204" pitchFamily="34" charset="0"/>
                <a:cs typeface="Arial" panose="020B0604020202020204" pitchFamily="34" charset="0"/>
              </a:rPr>
              <a:t>Effective communication</a:t>
            </a:r>
            <a:r>
              <a:rPr lang="en-US" dirty="0">
                <a:latin typeface="Arial" panose="020B0604020202020204" pitchFamily="34" charset="0"/>
                <a:cs typeface="Arial" panose="020B0604020202020204" pitchFamily="34" charset="0"/>
              </a:rPr>
              <a:t> fosters trust with others.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Preventing </a:t>
            </a:r>
            <a:r>
              <a:rPr lang="en-US" dirty="0">
                <a:latin typeface="Arial" panose="020B0604020202020204" pitchFamily="34" charset="0"/>
                <a:cs typeface="Arial" panose="020B0604020202020204" pitchFamily="34" charset="0"/>
              </a:rPr>
              <a:t>or resolving problems.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Providing </a:t>
            </a:r>
            <a:r>
              <a:rPr lang="en-US" dirty="0">
                <a:latin typeface="Arial" panose="020B0604020202020204" pitchFamily="34" charset="0"/>
                <a:cs typeface="Arial" panose="020B0604020202020204" pitchFamily="34" charset="0"/>
              </a:rPr>
              <a:t>clarity and direction.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Creates </a:t>
            </a:r>
            <a:r>
              <a:rPr lang="en-US" dirty="0">
                <a:latin typeface="Arial" panose="020B0604020202020204" pitchFamily="34" charset="0"/>
                <a:cs typeface="Arial" panose="020B0604020202020204" pitchFamily="34" charset="0"/>
              </a:rPr>
              <a:t>better relationships.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Increases </a:t>
            </a:r>
            <a:r>
              <a:rPr lang="en-US" dirty="0">
                <a:latin typeface="Arial" panose="020B0604020202020204" pitchFamily="34" charset="0"/>
                <a:cs typeface="Arial" panose="020B0604020202020204" pitchFamily="34" charset="0"/>
              </a:rPr>
              <a:t>engagement.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Improves productivity (service outcomes). </a:t>
            </a:r>
          </a:p>
          <a:p>
            <a:r>
              <a:rPr lang="en-US" dirty="0" smtClean="0">
                <a:latin typeface="Arial" panose="020B0604020202020204" pitchFamily="34" charset="0"/>
                <a:cs typeface="Arial" panose="020B0604020202020204" pitchFamily="34" charset="0"/>
              </a:rPr>
              <a:t>Promotes </a:t>
            </a:r>
            <a:r>
              <a:rPr lang="en-US" dirty="0">
                <a:latin typeface="Arial" panose="020B0604020202020204" pitchFamily="34" charset="0"/>
                <a:cs typeface="Arial" panose="020B0604020202020204" pitchFamily="34" charset="0"/>
              </a:rPr>
              <a:t>team building</a:t>
            </a:r>
          </a:p>
          <a:p>
            <a:endParaRPr lang="en-US" dirty="0"/>
          </a:p>
        </p:txBody>
      </p:sp>
    </p:spTree>
    <p:extLst>
      <p:ext uri="{BB962C8B-B14F-4D97-AF65-F5344CB8AC3E}">
        <p14:creationId xmlns:p14="http://schemas.microsoft.com/office/powerpoint/2010/main" val="22224231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23"/>
            <a:ext cx="10515600" cy="1244185"/>
          </a:xfrm>
        </p:spPr>
        <p:txBody>
          <a:bodyPr/>
          <a:lstStyle/>
          <a:p>
            <a:r>
              <a:rPr lang="en-US" b="1" dirty="0" smtClean="0">
                <a:latin typeface="Arial" panose="020B0604020202020204" pitchFamily="34" charset="0"/>
                <a:cs typeface="Arial" panose="020B0604020202020204" pitchFamily="34" charset="0"/>
              </a:rPr>
              <a:t>TEAM WORK</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14008"/>
            <a:ext cx="10515600" cy="4662956"/>
          </a:xfrm>
        </p:spPr>
        <p:txBody>
          <a:bodyPr>
            <a:noAutofit/>
          </a:bodyPr>
          <a:lstStyle/>
          <a:p>
            <a:r>
              <a:rPr lang="en-US" sz="3200" b="1" dirty="0">
                <a:latin typeface="Arial" panose="020B0604020202020204" pitchFamily="34" charset="0"/>
                <a:cs typeface="Arial" panose="020B0604020202020204" pitchFamily="34" charset="0"/>
              </a:rPr>
              <a:t>Teamwork </a:t>
            </a:r>
            <a:r>
              <a:rPr lang="en-US" sz="3200" dirty="0" smtClean="0">
                <a:latin typeface="Arial" panose="020B0604020202020204" pitchFamily="34" charset="0"/>
                <a:cs typeface="Arial" panose="020B0604020202020204" pitchFamily="34" charset="0"/>
              </a:rPr>
              <a:t>is a </a:t>
            </a:r>
            <a:r>
              <a:rPr lang="en-US" sz="3200" dirty="0">
                <a:latin typeface="Arial" panose="020B0604020202020204" pitchFamily="34" charset="0"/>
                <a:cs typeface="Arial" panose="020B0604020202020204" pitchFamily="34" charset="0"/>
              </a:rPr>
              <a:t>combined action of a group, especially when effective and efficient</a:t>
            </a:r>
            <a:r>
              <a:rPr lang="en-US" sz="3200" dirty="0" smtClean="0">
                <a:latin typeface="Arial" panose="020B0604020202020204" pitchFamily="34" charset="0"/>
                <a:cs typeface="Arial" panose="020B0604020202020204" pitchFamily="34" charset="0"/>
              </a:rPr>
              <a:t>. One may say "my group has a good sense of teamwork”.</a:t>
            </a:r>
            <a:endParaRPr lang="en-US" sz="3200" dirty="0">
              <a:latin typeface="Arial" panose="020B0604020202020204" pitchFamily="34" charset="0"/>
              <a:cs typeface="Arial" panose="020B0604020202020204" pitchFamily="34" charset="0"/>
            </a:endParaRPr>
          </a:p>
          <a:p>
            <a:r>
              <a:rPr lang="en-US" sz="3200" b="1" dirty="0">
                <a:latin typeface="Arial" panose="020B0604020202020204" pitchFamily="34" charset="0"/>
                <a:cs typeface="Arial" panose="020B0604020202020204" pitchFamily="34" charset="0"/>
              </a:rPr>
              <a:t>Teamwork means</a:t>
            </a:r>
            <a:r>
              <a:rPr lang="en-US" sz="3200" dirty="0">
                <a:latin typeface="Arial" panose="020B0604020202020204" pitchFamily="34" charset="0"/>
                <a:cs typeface="Arial" panose="020B0604020202020204" pitchFamily="34" charset="0"/>
              </a:rPr>
              <a:t> that people will try to cooperate, using their individual skills and providing constructive feedback, despite any personal conflict between individuals</a:t>
            </a:r>
            <a:r>
              <a:rPr lang="en-US" sz="3200" dirty="0" smtClean="0">
                <a:latin typeface="Arial" panose="020B0604020202020204" pitchFamily="34" charset="0"/>
                <a:cs typeface="Arial" panose="020B0604020202020204" pitchFamily="34" charset="0"/>
              </a:rPr>
              <a:t>.</a:t>
            </a:r>
          </a:p>
          <a:p>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Teamwork</a:t>
            </a:r>
            <a:r>
              <a:rPr lang="en-US" sz="3200" dirty="0">
                <a:latin typeface="Arial" panose="020B0604020202020204" pitchFamily="34" charset="0"/>
                <a:cs typeface="Arial" panose="020B0604020202020204" pitchFamily="34" charset="0"/>
              </a:rPr>
              <a:t> is </a:t>
            </a:r>
            <a:r>
              <a:rPr lang="en-US" sz="3200" dirty="0" smtClean="0">
                <a:latin typeface="Arial" panose="020B0604020202020204" pitchFamily="34" charset="0"/>
                <a:cs typeface="Arial" panose="020B0604020202020204" pitchFamily="34" charset="0"/>
              </a:rPr>
              <a:t>selfless and </a:t>
            </a:r>
            <a:r>
              <a:rPr lang="en-US" sz="3200" dirty="0">
                <a:latin typeface="Arial" panose="020B0604020202020204" pitchFamily="34" charset="0"/>
                <a:cs typeface="Arial" panose="020B0604020202020204" pitchFamily="34" charset="0"/>
              </a:rPr>
              <a:t>focuses on the </a:t>
            </a:r>
            <a:r>
              <a:rPr lang="en-US" sz="3200" dirty="0" smtClean="0">
                <a:latin typeface="Arial" panose="020B0604020202020204" pitchFamily="34" charset="0"/>
                <a:cs typeface="Arial" panose="020B0604020202020204" pitchFamily="34" charset="0"/>
              </a:rPr>
              <a:t>results or the goal /end.</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Teamwork</a:t>
            </a:r>
            <a:r>
              <a:rPr lang="en-US" sz="3200" dirty="0">
                <a:latin typeface="Arial" panose="020B0604020202020204" pitchFamily="34" charset="0"/>
                <a:cs typeface="Arial" panose="020B0604020202020204" pitchFamily="34" charset="0"/>
              </a:rPr>
              <a:t> runs on the concept that the </a:t>
            </a:r>
            <a:r>
              <a:rPr lang="en-US" sz="3200" dirty="0" smtClean="0">
                <a:latin typeface="Arial" panose="020B0604020202020204" pitchFamily="34" charset="0"/>
                <a:cs typeface="Arial" panose="020B0604020202020204" pitchFamily="34" charset="0"/>
              </a:rPr>
              <a:t>“whole </a:t>
            </a:r>
            <a:r>
              <a:rPr lang="en-US" sz="3200" dirty="0">
                <a:latin typeface="Arial" panose="020B0604020202020204" pitchFamily="34" charset="0"/>
                <a:cs typeface="Arial" panose="020B0604020202020204" pitchFamily="34" charset="0"/>
              </a:rPr>
              <a:t>is greater than the sum of its </a:t>
            </a:r>
            <a:r>
              <a:rPr lang="en-US" sz="3200" dirty="0" smtClean="0">
                <a:latin typeface="Arial" panose="020B0604020202020204" pitchFamily="34" charset="0"/>
                <a:cs typeface="Arial" panose="020B0604020202020204" pitchFamily="34" charset="0"/>
              </a:rPr>
              <a:t>parts”.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4917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93852"/>
          </a:xfrm>
        </p:spPr>
        <p:txBody>
          <a:bodyPr/>
          <a:lstStyle/>
          <a:p>
            <a:r>
              <a:rPr lang="en-US" b="1" dirty="0" smtClean="0">
                <a:latin typeface="Arial" panose="020B0604020202020204" pitchFamily="34" charset="0"/>
                <a:cs typeface="Arial" panose="020B0604020202020204" pitchFamily="34" charset="0"/>
              </a:rPr>
              <a:t>Team building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lstStyle/>
          <a:p>
            <a:pPr marL="0" indent="0">
              <a:buNone/>
            </a:pPr>
            <a:r>
              <a:rPr lang="en-US" b="1" dirty="0">
                <a:latin typeface="Arial" panose="020B0604020202020204" pitchFamily="34" charset="0"/>
                <a:cs typeface="Arial" panose="020B0604020202020204" pitchFamily="34" charset="0"/>
              </a:rPr>
              <a:t>How </a:t>
            </a:r>
            <a:r>
              <a:rPr lang="en-US" b="1" dirty="0" smtClean="0">
                <a:latin typeface="Arial" panose="020B0604020202020204" pitchFamily="34" charset="0"/>
                <a:cs typeface="Arial" panose="020B0604020202020204" pitchFamily="34" charset="0"/>
              </a:rPr>
              <a:t>to build </a:t>
            </a:r>
            <a:r>
              <a:rPr lang="en-US" b="1" dirty="0">
                <a:latin typeface="Arial" panose="020B0604020202020204" pitchFamily="34" charset="0"/>
                <a:cs typeface="Arial" panose="020B0604020202020204" pitchFamily="34" charset="0"/>
              </a:rPr>
              <a:t>a good </a:t>
            </a:r>
            <a:r>
              <a:rPr lang="en-US" b="1" dirty="0" smtClean="0">
                <a:latin typeface="Arial" panose="020B0604020202020204" pitchFamily="34" charset="0"/>
                <a:cs typeface="Arial" panose="020B0604020202020204" pitchFamily="34" charset="0"/>
              </a:rPr>
              <a:t>team</a:t>
            </a:r>
            <a:endParaRPr lang="en-US" b="1"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Remember that the most effective team leaders build their relationships of </a:t>
            </a:r>
            <a:r>
              <a:rPr lang="en-US" i="1" dirty="0">
                <a:latin typeface="Arial" panose="020B0604020202020204" pitchFamily="34" charset="0"/>
                <a:cs typeface="Arial" panose="020B0604020202020204" pitchFamily="34" charset="0"/>
              </a:rPr>
              <a:t>trust and loyalty, </a:t>
            </a:r>
            <a:r>
              <a:rPr lang="en-US" dirty="0">
                <a:latin typeface="Arial" panose="020B0604020202020204" pitchFamily="34" charset="0"/>
                <a:cs typeface="Arial" panose="020B0604020202020204" pitchFamily="34" charset="0"/>
              </a:rPr>
              <a:t>rather than fear or the power of their positions</a:t>
            </a:r>
            <a:r>
              <a:rPr lang="en-US" dirty="0" smtClean="0">
                <a:latin typeface="Arial" panose="020B0604020202020204" pitchFamily="34" charset="0"/>
                <a:cs typeface="Arial" panose="020B0604020202020204" pitchFamily="34" charset="0"/>
              </a:rPr>
              <a:t>. To build a good team one should;</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Consider each employee's ideas as valuable. </a:t>
            </a:r>
          </a:p>
          <a:p>
            <a:r>
              <a:rPr lang="en-US" dirty="0">
                <a:latin typeface="Arial" panose="020B0604020202020204" pitchFamily="34" charset="0"/>
                <a:cs typeface="Arial" panose="020B0604020202020204" pitchFamily="34" charset="0"/>
              </a:rPr>
              <a:t>Be aware of employees' unspoken feelings. </a:t>
            </a:r>
          </a:p>
          <a:p>
            <a:r>
              <a:rPr lang="en-US" dirty="0">
                <a:latin typeface="Arial" panose="020B0604020202020204" pitchFamily="34" charset="0"/>
                <a:cs typeface="Arial" panose="020B0604020202020204" pitchFamily="34" charset="0"/>
              </a:rPr>
              <a:t>Act as a harmonizing influence. </a:t>
            </a:r>
          </a:p>
          <a:p>
            <a:r>
              <a:rPr lang="en-US" dirty="0">
                <a:latin typeface="Arial" panose="020B0604020202020204" pitchFamily="34" charset="0"/>
                <a:cs typeface="Arial" panose="020B0604020202020204" pitchFamily="34" charset="0"/>
              </a:rPr>
              <a:t>Be clear when communicating</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Respect every team member</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693619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8862"/>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Roles </a:t>
            </a:r>
            <a:r>
              <a:rPr lang="en-US" b="1" dirty="0">
                <a:latin typeface="Arial" panose="020B0604020202020204" pitchFamily="34" charset="0"/>
                <a:cs typeface="Arial" panose="020B0604020202020204" pitchFamily="34" charset="0"/>
              </a:rPr>
              <a:t>of an effective </a:t>
            </a:r>
            <a:r>
              <a:rPr lang="en-US" b="1" dirty="0" smtClean="0">
                <a:latin typeface="Arial" panose="020B0604020202020204" pitchFamily="34" charset="0"/>
                <a:cs typeface="Arial" panose="020B0604020202020204" pitchFamily="34" charset="0"/>
              </a:rPr>
              <a:t>team</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3988"/>
            <a:ext cx="10515600" cy="4632975"/>
          </a:xfrm>
        </p:spPr>
        <p:txBody>
          <a:bodyPr/>
          <a:lstStyle/>
          <a:p>
            <a:r>
              <a:rPr lang="en-US" dirty="0" smtClean="0">
                <a:latin typeface="Arial" panose="020B0604020202020204" pitchFamily="34" charset="0"/>
                <a:cs typeface="Arial" panose="020B0604020202020204" pitchFamily="34" charset="0"/>
              </a:rPr>
              <a:t>There </a:t>
            </a:r>
            <a:r>
              <a:rPr lang="en-US" dirty="0">
                <a:latin typeface="Arial" panose="020B0604020202020204" pitchFamily="34" charset="0"/>
                <a:cs typeface="Arial" panose="020B0604020202020204" pitchFamily="34" charset="0"/>
              </a:rPr>
              <a:t>are </a:t>
            </a:r>
            <a:r>
              <a:rPr lang="en-US" b="1" dirty="0">
                <a:latin typeface="Arial" panose="020B0604020202020204" pitchFamily="34" charset="0"/>
                <a:cs typeface="Arial" panose="020B0604020202020204" pitchFamily="34" charset="0"/>
              </a:rPr>
              <a:t>five roles of an effective </a:t>
            </a:r>
            <a:r>
              <a:rPr lang="en-US" b="1" dirty="0" smtClean="0">
                <a:latin typeface="Arial" panose="020B0604020202020204" pitchFamily="34" charset="0"/>
                <a:cs typeface="Arial" panose="020B0604020202020204" pitchFamily="34" charset="0"/>
              </a:rPr>
              <a:t>team </a:t>
            </a:r>
            <a:r>
              <a:rPr lang="en-US" dirty="0" smtClean="0">
                <a:latin typeface="Arial" panose="020B0604020202020204" pitchFamily="34" charset="0"/>
                <a:cs typeface="Arial" panose="020B0604020202020204" pitchFamily="34" charset="0"/>
              </a:rPr>
              <a:t>namely</a:t>
            </a:r>
            <a:r>
              <a:rPr lang="en-US" b="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Leaders, </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Creative </a:t>
            </a:r>
            <a:r>
              <a:rPr lang="en-US" dirty="0">
                <a:latin typeface="Arial" panose="020B0604020202020204" pitchFamily="34" charset="0"/>
                <a:cs typeface="Arial" panose="020B0604020202020204" pitchFamily="34" charset="0"/>
              </a:rPr>
              <a:t>Director,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Facilitator</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Coach </a:t>
            </a:r>
            <a:r>
              <a:rPr lang="en-US" dirty="0">
                <a:latin typeface="Arial" panose="020B0604020202020204" pitchFamily="34" charset="0"/>
                <a:cs typeface="Arial" panose="020B0604020202020204" pitchFamily="34" charset="0"/>
              </a:rPr>
              <a:t>and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Member. </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All </a:t>
            </a:r>
            <a:r>
              <a:rPr lang="en-US" dirty="0">
                <a:latin typeface="Arial" panose="020B0604020202020204" pitchFamily="34" charset="0"/>
                <a:cs typeface="Arial" panose="020B0604020202020204" pitchFamily="34" charset="0"/>
              </a:rPr>
              <a:t>these are essential components of a </a:t>
            </a:r>
            <a:r>
              <a:rPr lang="en-US" b="1" dirty="0">
                <a:latin typeface="Arial" panose="020B0604020202020204" pitchFamily="34" charset="0"/>
                <a:cs typeface="Arial" panose="020B0604020202020204" pitchFamily="34" charset="0"/>
              </a:rPr>
              <a:t>team</a:t>
            </a:r>
            <a:r>
              <a:rPr lang="en-US" dirty="0">
                <a:latin typeface="Arial" panose="020B0604020202020204" pitchFamily="34" charset="0"/>
                <a:cs typeface="Arial" panose="020B0604020202020204" pitchFamily="34" charset="0"/>
              </a:rPr>
              <a:t>, but they need not </a:t>
            </a:r>
            <a:r>
              <a:rPr lang="en-US" dirty="0" smtClean="0">
                <a:latin typeface="Arial" panose="020B0604020202020204" pitchFamily="34" charset="0"/>
                <a:cs typeface="Arial" panose="020B0604020202020204" pitchFamily="34" charset="0"/>
              </a:rPr>
              <a:t>to be </a:t>
            </a:r>
            <a:r>
              <a:rPr lang="en-US" dirty="0">
                <a:latin typeface="Arial" panose="020B0604020202020204" pitchFamily="34" charset="0"/>
                <a:cs typeface="Arial" panose="020B0604020202020204" pitchFamily="34" charset="0"/>
              </a:rPr>
              <a:t>exclusive. A </a:t>
            </a:r>
            <a:r>
              <a:rPr lang="en-US" b="1" dirty="0">
                <a:latin typeface="Arial" panose="020B0604020202020204" pitchFamily="34" charset="0"/>
                <a:cs typeface="Arial" panose="020B0604020202020204" pitchFamily="34" charset="0"/>
              </a:rPr>
              <a:t>leader</a:t>
            </a:r>
            <a:r>
              <a:rPr lang="en-US" dirty="0">
                <a:latin typeface="Arial" panose="020B0604020202020204" pitchFamily="34" charset="0"/>
                <a:cs typeface="Arial" panose="020B0604020202020204" pitchFamily="34" charset="0"/>
              </a:rPr>
              <a:t> can act as a </a:t>
            </a:r>
            <a:r>
              <a:rPr lang="en-US" b="1" dirty="0">
                <a:latin typeface="Arial" panose="020B0604020202020204" pitchFamily="34" charset="0"/>
                <a:cs typeface="Arial" panose="020B0604020202020204" pitchFamily="34" charset="0"/>
              </a:rPr>
              <a:t>creative director </a:t>
            </a:r>
            <a:r>
              <a:rPr lang="en-US" dirty="0">
                <a:latin typeface="Arial" panose="020B0604020202020204" pitchFamily="34" charset="0"/>
                <a:cs typeface="Arial" panose="020B0604020202020204" pitchFamily="34" charset="0"/>
              </a:rPr>
              <a:t>and a </a:t>
            </a:r>
            <a:r>
              <a:rPr lang="en-US" b="1" dirty="0">
                <a:latin typeface="Arial" panose="020B0604020202020204" pitchFamily="34" charset="0"/>
                <a:cs typeface="Arial" panose="020B0604020202020204" pitchFamily="34" charset="0"/>
              </a:rPr>
              <a:t>coach</a:t>
            </a:r>
            <a:r>
              <a:rPr lang="en-US" dirty="0">
                <a:latin typeface="Arial" panose="020B0604020202020204" pitchFamily="34" charset="0"/>
                <a:cs typeface="Arial" panose="020B0604020202020204" pitchFamily="34" charset="0"/>
              </a:rPr>
              <a:t> as well at different times.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2642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38823"/>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a:t>
            </a:r>
            <a:r>
              <a:rPr lang="en-US" sz="4900" b="1" dirty="0" smtClean="0">
                <a:latin typeface="Arial" panose="020B0604020202020204" pitchFamily="34" charset="0"/>
                <a:cs typeface="Arial" panose="020B0604020202020204" pitchFamily="34" charset="0"/>
              </a:rPr>
              <a:t>eamwork skills</a:t>
            </a:r>
            <a:r>
              <a:rPr lang="en-US" sz="4900" b="1" dirty="0">
                <a:latin typeface="Arial" panose="020B0604020202020204" pitchFamily="34" charset="0"/>
                <a:cs typeface="Arial" panose="020B0604020202020204" pitchFamily="34" charset="0"/>
              </a:rPr>
              <a:t/>
            </a:r>
            <a:br>
              <a:rPr lang="en-US" sz="4900" b="1" dirty="0">
                <a:latin typeface="Arial" panose="020B0604020202020204" pitchFamily="34" charset="0"/>
                <a:cs typeface="Arial" panose="020B0604020202020204" pitchFamily="34" charset="0"/>
              </a:rPr>
            </a:br>
            <a:endParaRPr lang="en-US" sz="49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83830"/>
            <a:ext cx="10515600" cy="4393133"/>
          </a:xfrm>
        </p:spPr>
        <p:txBody>
          <a:bodyPr>
            <a:normAutofit fontScale="92500" lnSpcReduction="10000"/>
          </a:bodyPr>
          <a:lstStyle/>
          <a:p>
            <a:pPr marL="0" indent="0">
              <a:buNone/>
            </a:pPr>
            <a:r>
              <a:rPr lang="en-US" sz="3200" dirty="0" smtClean="0">
                <a:latin typeface="Arial" panose="020B0604020202020204" pitchFamily="34" charset="0"/>
                <a:cs typeface="Arial" panose="020B0604020202020204" pitchFamily="34" charset="0"/>
              </a:rPr>
              <a:t>Examples </a:t>
            </a:r>
            <a:r>
              <a:rPr lang="en-US" sz="3200" dirty="0">
                <a:latin typeface="Arial" panose="020B0604020202020204" pitchFamily="34" charset="0"/>
                <a:cs typeface="Arial" panose="020B0604020202020204" pitchFamily="34" charset="0"/>
              </a:rPr>
              <a:t>of </a:t>
            </a:r>
            <a:r>
              <a:rPr lang="en-US" sz="3200" b="1" dirty="0">
                <a:latin typeface="Arial" panose="020B0604020202020204" pitchFamily="34" charset="0"/>
                <a:cs typeface="Arial" panose="020B0604020202020204" pitchFamily="34" charset="0"/>
              </a:rPr>
              <a:t>teamwork </a:t>
            </a:r>
            <a:r>
              <a:rPr lang="en-US" sz="3200" b="1" dirty="0" smtClean="0">
                <a:latin typeface="Arial" panose="020B0604020202020204" pitchFamily="34" charset="0"/>
                <a:cs typeface="Arial" panose="020B0604020202020204" pitchFamily="34" charset="0"/>
              </a:rPr>
              <a:t>skills </a:t>
            </a:r>
            <a:r>
              <a:rPr lang="en-US" sz="3200" dirty="0" smtClean="0">
                <a:latin typeface="Arial" panose="020B0604020202020204" pitchFamily="34" charset="0"/>
                <a:cs typeface="Arial" panose="020B0604020202020204" pitchFamily="34" charset="0"/>
              </a:rPr>
              <a:t>include;</a:t>
            </a:r>
            <a:endParaRPr lang="en-US" sz="3200" dirty="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Communication:</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The ability to communicate in a </a:t>
            </a:r>
            <a:r>
              <a:rPr lang="en-US" sz="3200" i="1" dirty="0">
                <a:latin typeface="Arial" panose="020B0604020202020204" pitchFamily="34" charset="0"/>
                <a:cs typeface="Arial" panose="020B0604020202020204" pitchFamily="34" charset="0"/>
              </a:rPr>
              <a:t>clear</a:t>
            </a:r>
            <a:r>
              <a:rPr lang="en-US" sz="3200" dirty="0">
                <a:latin typeface="Arial" panose="020B0604020202020204" pitchFamily="34" charset="0"/>
                <a:cs typeface="Arial" panose="020B0604020202020204" pitchFamily="34" charset="0"/>
              </a:rPr>
              <a:t>, efficient way is a critical </a:t>
            </a:r>
            <a:r>
              <a:rPr lang="en-US" sz="3200" b="1" dirty="0">
                <a:latin typeface="Arial" panose="020B0604020202020204" pitchFamily="34" charset="0"/>
                <a:cs typeface="Arial" panose="020B0604020202020204" pitchFamily="34" charset="0"/>
              </a:rPr>
              <a:t>teamwork</a:t>
            </a:r>
            <a:r>
              <a:rPr lang="en-US" sz="3200" dirty="0">
                <a:latin typeface="Arial" panose="020B0604020202020204" pitchFamily="34" charset="0"/>
                <a:cs typeface="Arial" panose="020B0604020202020204" pitchFamily="34" charset="0"/>
              </a:rPr>
              <a:t> skill.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Responsibility</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Honesty</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Active </a:t>
            </a:r>
            <a:r>
              <a:rPr lang="en-US" sz="3200" dirty="0">
                <a:latin typeface="Arial" panose="020B0604020202020204" pitchFamily="34" charset="0"/>
                <a:cs typeface="Arial" panose="020B0604020202020204" pitchFamily="34" charset="0"/>
              </a:rPr>
              <a:t>listening.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Empathy</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Collaboration</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Awareness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145655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qualities of good </a:t>
            </a:r>
            <a:r>
              <a:rPr lang="en-US" b="1" dirty="0" smtClean="0">
                <a:latin typeface="Arial" panose="020B0604020202020204" pitchFamily="34" charset="0"/>
                <a:cs typeface="Arial" panose="020B0604020202020204" pitchFamily="34" charset="0"/>
              </a:rPr>
              <a:t>teamwork</a:t>
            </a:r>
            <a:endParaRPr lang="en-US" dirty="0"/>
          </a:p>
        </p:txBody>
      </p:sp>
      <p:sp>
        <p:nvSpPr>
          <p:cNvPr id="3" name="Content Placeholder 2"/>
          <p:cNvSpPr>
            <a:spLocks noGrp="1"/>
          </p:cNvSpPr>
          <p:nvPr>
            <p:ph idx="1"/>
          </p:nvPr>
        </p:nvSpPr>
        <p:spPr>
          <a:xfrm>
            <a:off x="838200" y="1543988"/>
            <a:ext cx="10515600" cy="4632976"/>
          </a:xfrm>
        </p:spPr>
        <p:txBody>
          <a:bodyPr>
            <a:normAutofit lnSpcReduction="10000"/>
          </a:bodyPr>
          <a:lstStyle/>
          <a:p>
            <a:r>
              <a:rPr lang="en-US" dirty="0">
                <a:latin typeface="Arial" panose="020B0604020202020204" pitchFamily="34" charset="0"/>
                <a:cs typeface="Arial" panose="020B0604020202020204" pitchFamily="34" charset="0"/>
              </a:rPr>
              <a:t>More often than not, effective teamwork is built on the following </a:t>
            </a:r>
            <a:r>
              <a:rPr lang="en-US" b="1" dirty="0">
                <a:latin typeface="Arial" panose="020B0604020202020204" pitchFamily="34" charset="0"/>
                <a:cs typeface="Arial" panose="020B0604020202020204" pitchFamily="34" charset="0"/>
              </a:rPr>
              <a:t>ten </a:t>
            </a:r>
            <a:r>
              <a:rPr lang="en-US" b="1" dirty="0" smtClean="0">
                <a:latin typeface="Arial" panose="020B0604020202020204" pitchFamily="34" charset="0"/>
                <a:cs typeface="Arial" panose="020B0604020202020204" pitchFamily="34" charset="0"/>
              </a:rPr>
              <a:t>characteristics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Clear direction.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Open </a:t>
            </a:r>
            <a:r>
              <a:rPr lang="en-US" dirty="0">
                <a:latin typeface="Arial" panose="020B0604020202020204" pitchFamily="34" charset="0"/>
                <a:cs typeface="Arial" panose="020B0604020202020204" pitchFamily="34" charset="0"/>
              </a:rPr>
              <a:t>and honest communication. </a:t>
            </a:r>
          </a:p>
          <a:p>
            <a:r>
              <a:rPr lang="en-US" dirty="0" smtClean="0">
                <a:latin typeface="Arial" panose="020B0604020202020204" pitchFamily="34" charset="0"/>
                <a:cs typeface="Arial" panose="020B0604020202020204" pitchFamily="34" charset="0"/>
              </a:rPr>
              <a:t>Supportive </a:t>
            </a:r>
            <a:r>
              <a:rPr lang="en-US" dirty="0">
                <a:latin typeface="Arial" panose="020B0604020202020204" pitchFamily="34" charset="0"/>
                <a:cs typeface="Arial" panose="020B0604020202020204" pitchFamily="34" charset="0"/>
              </a:rPr>
              <a:t>risk taking and change. </a:t>
            </a:r>
          </a:p>
          <a:p>
            <a:r>
              <a:rPr lang="en-US" dirty="0">
                <a:latin typeface="Arial" panose="020B0604020202020204" pitchFamily="34" charset="0"/>
                <a:cs typeface="Arial" panose="020B0604020202020204" pitchFamily="34" charset="0"/>
              </a:rPr>
              <a:t>Defined roles.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Mutually </a:t>
            </a:r>
            <a:r>
              <a:rPr lang="en-US" dirty="0">
                <a:latin typeface="Arial" panose="020B0604020202020204" pitchFamily="34" charset="0"/>
                <a:cs typeface="Arial" panose="020B0604020202020204" pitchFamily="34" charset="0"/>
              </a:rPr>
              <a:t>accountable.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Communicate </a:t>
            </a:r>
            <a:r>
              <a:rPr lang="en-US" dirty="0">
                <a:latin typeface="Arial" panose="020B0604020202020204" pitchFamily="34" charset="0"/>
                <a:cs typeface="Arial" panose="020B0604020202020204" pitchFamily="34" charset="0"/>
              </a:rPr>
              <a:t>freely.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Common </a:t>
            </a:r>
            <a:r>
              <a:rPr lang="en-US" dirty="0">
                <a:latin typeface="Arial" panose="020B0604020202020204" pitchFamily="34" charset="0"/>
                <a:cs typeface="Arial" panose="020B0604020202020204" pitchFamily="34" charset="0"/>
              </a:rPr>
              <a:t>goals.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Encourage </a:t>
            </a:r>
            <a:r>
              <a:rPr lang="en-US" dirty="0">
                <a:latin typeface="Arial" panose="020B0604020202020204" pitchFamily="34" charset="0"/>
                <a:cs typeface="Arial" panose="020B0604020202020204" pitchFamily="34" charset="0"/>
              </a:rPr>
              <a:t>differences in </a:t>
            </a:r>
            <a:r>
              <a:rPr lang="en-US" dirty="0" smtClean="0">
                <a:latin typeface="Arial" panose="020B0604020202020204" pitchFamily="34" charset="0"/>
                <a:cs typeface="Arial" panose="020B0604020202020204" pitchFamily="34" charset="0"/>
              </a:rPr>
              <a:t>opinions (fosters critical thinking).</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523405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Importance of teamwork </a:t>
            </a:r>
            <a:r>
              <a:rPr lang="en-US" b="1" dirty="0">
                <a:latin typeface="Arial" panose="020B0604020202020204" pitchFamily="34" charset="0"/>
                <a:cs typeface="Arial" panose="020B0604020202020204" pitchFamily="34" charset="0"/>
              </a:rPr>
              <a:t>in </a:t>
            </a:r>
            <a:r>
              <a:rPr lang="en-US" b="1" dirty="0" smtClean="0">
                <a:latin typeface="Arial" panose="020B0604020202020204" pitchFamily="34" charset="0"/>
                <a:cs typeface="Arial" panose="020B0604020202020204" pitchFamily="34" charset="0"/>
              </a:rPr>
              <a:t>Nursing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When</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teams</a:t>
            </a:r>
            <a:r>
              <a:rPr lang="en-US" sz="3200" dirty="0">
                <a:latin typeface="Arial" panose="020B0604020202020204" pitchFamily="34" charset="0"/>
                <a:cs typeface="Arial" panose="020B0604020202020204" pitchFamily="34" charset="0"/>
              </a:rPr>
              <a:t> coordinate care, they decrease the level of stress patients may experience and positively affect outcomes. </a:t>
            </a:r>
            <a:endParaRPr lang="en-US" sz="3200"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Teamwork</a:t>
            </a:r>
            <a:r>
              <a:rPr lang="en-US" sz="3200" dirty="0">
                <a:latin typeface="Arial" panose="020B0604020202020204" pitchFamily="34" charset="0"/>
                <a:cs typeface="Arial" panose="020B0604020202020204" pitchFamily="34" charset="0"/>
              </a:rPr>
              <a:t> may reduce the number of issues related to burnout in </a:t>
            </a:r>
            <a:r>
              <a:rPr lang="en-US" sz="3200" b="1" dirty="0" smtClean="0">
                <a:latin typeface="Arial" panose="020B0604020202020204" pitchFamily="34" charset="0"/>
                <a:cs typeface="Arial" panose="020B0604020202020204" pitchFamily="34" charset="0"/>
              </a:rPr>
              <a:t>nurses </a:t>
            </a:r>
            <a:r>
              <a:rPr lang="en-US" sz="3200" dirty="0" smtClean="0">
                <a:latin typeface="Arial" panose="020B0604020202020204" pitchFamily="34" charset="0"/>
                <a:cs typeface="Arial" panose="020B0604020202020204" pitchFamily="34" charset="0"/>
              </a:rPr>
              <a:t>hence allow time breaks. </a:t>
            </a:r>
          </a:p>
          <a:p>
            <a:r>
              <a:rPr lang="en-US" sz="3200" dirty="0" smtClean="0">
                <a:latin typeface="Arial" panose="020B0604020202020204" pitchFamily="34" charset="0"/>
                <a:cs typeface="Arial" panose="020B0604020202020204" pitchFamily="34" charset="0"/>
              </a:rPr>
              <a:t>It helps ease </a:t>
            </a:r>
            <a:r>
              <a:rPr lang="en-US" sz="3200" dirty="0">
                <a:latin typeface="Arial" panose="020B0604020202020204" pitchFamily="34" charset="0"/>
                <a:cs typeface="Arial" panose="020B0604020202020204" pitchFamily="34" charset="0"/>
              </a:rPr>
              <a:t>patient concerns about treatments and </a:t>
            </a:r>
            <a:r>
              <a:rPr lang="en-US" sz="3200" dirty="0" smtClean="0">
                <a:latin typeface="Arial" panose="020B0604020202020204" pitchFamily="34" charset="0"/>
                <a:cs typeface="Arial" panose="020B0604020202020204" pitchFamily="34" charset="0"/>
              </a:rPr>
              <a:t>procedures when performed well.</a:t>
            </a:r>
          </a:p>
          <a:p>
            <a:r>
              <a:rPr lang="en-US" sz="3200" dirty="0" smtClean="0">
                <a:latin typeface="Arial" panose="020B0604020202020204" pitchFamily="34" charset="0"/>
                <a:cs typeface="Arial" panose="020B0604020202020204" pitchFamily="34" charset="0"/>
              </a:rPr>
              <a:t>It raises </a:t>
            </a:r>
            <a:r>
              <a:rPr lang="en-US" sz="3200" dirty="0">
                <a:latin typeface="Arial" panose="020B0604020202020204" pitchFamily="34" charset="0"/>
                <a:cs typeface="Arial" panose="020B0604020202020204" pitchFamily="34" charset="0"/>
              </a:rPr>
              <a:t>efficiency and </a:t>
            </a:r>
            <a:r>
              <a:rPr lang="en-US" sz="3200" dirty="0" smtClean="0">
                <a:latin typeface="Arial" panose="020B0604020202020204" pitchFamily="34" charset="0"/>
                <a:cs typeface="Arial" panose="020B0604020202020204" pitchFamily="34" charset="0"/>
              </a:rPr>
              <a:t>lowers </a:t>
            </a:r>
            <a:r>
              <a:rPr lang="en-US" sz="3200" dirty="0">
                <a:latin typeface="Arial" panose="020B0604020202020204" pitchFamily="34" charset="0"/>
                <a:cs typeface="Arial" panose="020B0604020202020204" pitchFamily="34" charset="0"/>
              </a:rPr>
              <a:t>healthcare costs.</a:t>
            </a:r>
          </a:p>
        </p:txBody>
      </p:sp>
    </p:spTree>
    <p:extLst>
      <p:ext uri="{BB962C8B-B14F-4D97-AF65-F5344CB8AC3E}">
        <p14:creationId xmlns:p14="http://schemas.microsoft.com/office/powerpoint/2010/main" val="7936941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833"/>
            <a:ext cx="10515600" cy="1064301"/>
          </a:xfrm>
        </p:spPr>
        <p:txBody>
          <a:bodyPr/>
          <a:lstStyle/>
          <a:p>
            <a:r>
              <a:rPr lang="en-US" b="1" dirty="0" smtClean="0">
                <a:latin typeface="Arial" panose="020B0604020202020204" pitchFamily="34" charset="0"/>
                <a:cs typeface="Arial" panose="020B0604020202020204" pitchFamily="34" charset="0"/>
              </a:rPr>
              <a:t>Public </a:t>
            </a:r>
            <a:r>
              <a:rPr lang="en-US" b="1" dirty="0">
                <a:latin typeface="Arial" panose="020B0604020202020204" pitchFamily="34" charset="0"/>
                <a:cs typeface="Arial" panose="020B0604020202020204" pitchFamily="34" charset="0"/>
              </a:rPr>
              <a:t>relations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19134"/>
            <a:ext cx="10515600" cy="4857829"/>
          </a:xfrm>
        </p:spPr>
        <p:txBody>
          <a:bodyPr>
            <a:normAutofit fontScale="92500" lnSpcReduction="20000"/>
          </a:bodyPr>
          <a:lstStyle/>
          <a:p>
            <a:r>
              <a:rPr lang="en-US" sz="3000" dirty="0" smtClean="0">
                <a:latin typeface="Arial" panose="020B0604020202020204" pitchFamily="34" charset="0"/>
                <a:cs typeface="Arial" panose="020B0604020202020204" pitchFamily="34" charset="0"/>
              </a:rPr>
              <a:t>A</a:t>
            </a:r>
            <a:r>
              <a:rPr lang="en-US" sz="3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public relations</a:t>
            </a:r>
            <a:r>
              <a:rPr lang="en-US" sz="3000" dirty="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specialist/ officer </a:t>
            </a:r>
            <a:r>
              <a:rPr lang="en-US" sz="3000" dirty="0">
                <a:latin typeface="Arial" panose="020B0604020202020204" pitchFamily="34" charset="0"/>
                <a:cs typeface="Arial" panose="020B0604020202020204" pitchFamily="34" charset="0"/>
              </a:rPr>
              <a:t>is </a:t>
            </a:r>
            <a:r>
              <a:rPr lang="en-US" sz="3000" b="1" dirty="0">
                <a:latin typeface="Arial" panose="020B0604020202020204" pitchFamily="34" charset="0"/>
                <a:cs typeface="Arial" panose="020B0604020202020204" pitchFamily="34" charset="0"/>
              </a:rPr>
              <a:t>someone</a:t>
            </a:r>
            <a:r>
              <a:rPr lang="en-US" sz="3000" dirty="0">
                <a:latin typeface="Arial" panose="020B0604020202020204" pitchFamily="34" charset="0"/>
                <a:cs typeface="Arial" panose="020B0604020202020204" pitchFamily="34" charset="0"/>
              </a:rPr>
              <a:t> who creates and maintains a favourable </a:t>
            </a:r>
            <a:r>
              <a:rPr lang="en-US" sz="3000" b="1" dirty="0">
                <a:latin typeface="Arial" panose="020B0604020202020204" pitchFamily="34" charset="0"/>
                <a:cs typeface="Arial" panose="020B0604020202020204" pitchFamily="34" charset="0"/>
              </a:rPr>
              <a:t>public</a:t>
            </a:r>
            <a:r>
              <a:rPr lang="en-US" sz="3000" dirty="0">
                <a:latin typeface="Arial" panose="020B0604020202020204" pitchFamily="34" charset="0"/>
                <a:cs typeface="Arial" panose="020B0604020202020204" pitchFamily="34" charset="0"/>
              </a:rPr>
              <a:t> image for their employer or client. </a:t>
            </a:r>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The officer writes materials </a:t>
            </a:r>
            <a:r>
              <a:rPr lang="en-US" sz="3000" dirty="0">
                <a:latin typeface="Arial" panose="020B0604020202020204" pitchFamily="34" charset="0"/>
                <a:cs typeface="Arial" panose="020B0604020202020204" pitchFamily="34" charset="0"/>
              </a:rPr>
              <a:t>for media releases, </a:t>
            </a:r>
            <a:r>
              <a:rPr lang="en-US" sz="3000" dirty="0" smtClean="0">
                <a:latin typeface="Arial" panose="020B0604020202020204" pitchFamily="34" charset="0"/>
                <a:cs typeface="Arial" panose="020B0604020202020204" pitchFamily="34" charset="0"/>
              </a:rPr>
              <a:t>plans </a:t>
            </a:r>
            <a:r>
              <a:rPr lang="en-US" sz="3000" dirty="0">
                <a:latin typeface="Arial" panose="020B0604020202020204" pitchFamily="34" charset="0"/>
                <a:cs typeface="Arial" panose="020B0604020202020204" pitchFamily="34" charset="0"/>
              </a:rPr>
              <a:t>and </a:t>
            </a:r>
            <a:r>
              <a:rPr lang="en-US" sz="3000" dirty="0" smtClean="0">
                <a:latin typeface="Arial" panose="020B0604020202020204" pitchFamily="34" charset="0"/>
                <a:cs typeface="Arial" panose="020B0604020202020204" pitchFamily="34" charset="0"/>
              </a:rPr>
              <a:t>directs</a:t>
            </a:r>
            <a:r>
              <a:rPr lang="en-US" sz="3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public relations</a:t>
            </a:r>
            <a:r>
              <a:rPr lang="en-US" sz="3000" dirty="0">
                <a:latin typeface="Arial" panose="020B0604020202020204" pitchFamily="34" charset="0"/>
                <a:cs typeface="Arial" panose="020B0604020202020204" pitchFamily="34" charset="0"/>
              </a:rPr>
              <a:t> programs, and </a:t>
            </a:r>
            <a:r>
              <a:rPr lang="en-US" sz="3000" dirty="0" smtClean="0">
                <a:latin typeface="Arial" panose="020B0604020202020204" pitchFamily="34" charset="0"/>
                <a:cs typeface="Arial" panose="020B0604020202020204" pitchFamily="34" charset="0"/>
              </a:rPr>
              <a:t>may arrange for raise of funds </a:t>
            </a:r>
            <a:r>
              <a:rPr lang="en-US" sz="3000" dirty="0">
                <a:latin typeface="Arial" panose="020B0604020202020204" pitchFamily="34" charset="0"/>
                <a:cs typeface="Arial" panose="020B0604020202020204" pitchFamily="34" charset="0"/>
              </a:rPr>
              <a:t>for their organizations</a:t>
            </a:r>
            <a:r>
              <a:rPr lang="en-US" sz="3000" dirty="0" smtClean="0">
                <a:latin typeface="Arial" panose="020B0604020202020204" pitchFamily="34" charset="0"/>
                <a:cs typeface="Arial" panose="020B0604020202020204" pitchFamily="34" charset="0"/>
              </a:rPr>
              <a:t>.</a:t>
            </a:r>
          </a:p>
          <a:p>
            <a:r>
              <a:rPr lang="en-US" sz="3000" dirty="0" smtClean="0">
                <a:latin typeface="Arial" panose="020B0604020202020204" pitchFamily="34" charset="0"/>
                <a:cs typeface="Arial" panose="020B0604020202020204" pitchFamily="34" charset="0"/>
              </a:rPr>
              <a:t>Simply, </a:t>
            </a:r>
            <a:r>
              <a:rPr lang="en-US" sz="3000" b="1" dirty="0">
                <a:latin typeface="Arial" panose="020B0604020202020204" pitchFamily="34" charset="0"/>
                <a:cs typeface="Arial" panose="020B0604020202020204" pitchFamily="34" charset="0"/>
              </a:rPr>
              <a:t>public relations </a:t>
            </a:r>
            <a:r>
              <a:rPr lang="en-US" sz="3000" dirty="0" smtClean="0">
                <a:latin typeface="Arial" panose="020B0604020202020204" pitchFamily="34" charset="0"/>
                <a:cs typeface="Arial" panose="020B0604020202020204" pitchFamily="34" charset="0"/>
              </a:rPr>
              <a:t>is</a:t>
            </a:r>
            <a:r>
              <a:rPr lang="en-US" sz="3000" b="1" dirty="0" smtClean="0">
                <a:latin typeface="Arial" panose="020B0604020202020204" pitchFamily="34" charset="0"/>
                <a:cs typeface="Arial" panose="020B0604020202020204" pitchFamily="34" charset="0"/>
              </a:rPr>
              <a:t> </a:t>
            </a: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practice of managing the spread of information between an individual or an organization and the </a:t>
            </a:r>
            <a:r>
              <a:rPr lang="en-US" sz="3000" b="1" dirty="0">
                <a:latin typeface="Arial" panose="020B0604020202020204" pitchFamily="34" charset="0"/>
                <a:cs typeface="Arial" panose="020B0604020202020204" pitchFamily="34" charset="0"/>
              </a:rPr>
              <a:t>public</a:t>
            </a:r>
            <a:r>
              <a:rPr lang="en-US" sz="3000" dirty="0" smtClean="0">
                <a:latin typeface="Arial" panose="020B0604020202020204" pitchFamily="34" charset="0"/>
                <a:cs typeface="Arial" panose="020B0604020202020204" pitchFamily="34" charset="0"/>
              </a:rPr>
              <a:t>. </a:t>
            </a:r>
          </a:p>
          <a:p>
            <a:r>
              <a:rPr lang="en-US" sz="3000" b="1" dirty="0" smtClean="0">
                <a:latin typeface="Arial" panose="020B0604020202020204" pitchFamily="34" charset="0"/>
                <a:cs typeface="Arial" panose="020B0604020202020204" pitchFamily="34" charset="0"/>
              </a:rPr>
              <a:t>Public </a:t>
            </a:r>
            <a:r>
              <a:rPr lang="en-US" sz="3000" b="1" dirty="0">
                <a:latin typeface="Arial" panose="020B0604020202020204" pitchFamily="34" charset="0"/>
                <a:cs typeface="Arial" panose="020B0604020202020204" pitchFamily="34" charset="0"/>
              </a:rPr>
              <a:t>relations</a:t>
            </a:r>
            <a:r>
              <a:rPr lang="en-US" sz="3000" dirty="0">
                <a:latin typeface="Arial" panose="020B0604020202020204" pitchFamily="34" charset="0"/>
                <a:cs typeface="Arial" panose="020B0604020202020204" pitchFamily="34" charset="0"/>
              </a:rPr>
              <a:t> may include an organization or individual gaining exposure to their audiences using topics </a:t>
            </a:r>
            <a:r>
              <a:rPr lang="en-US" sz="3000" dirty="0" smtClean="0">
                <a:latin typeface="Arial" panose="020B0604020202020204" pitchFamily="34" charset="0"/>
                <a:cs typeface="Arial" panose="020B0604020202020204" pitchFamily="34" charset="0"/>
              </a:rPr>
              <a:t>of </a:t>
            </a:r>
            <a:r>
              <a:rPr lang="en-US" sz="3000" b="1" dirty="0" smtClean="0">
                <a:latin typeface="Arial" panose="020B0604020202020204" pitchFamily="34" charset="0"/>
                <a:cs typeface="Arial" panose="020B0604020202020204" pitchFamily="34" charset="0"/>
              </a:rPr>
              <a:t>public</a:t>
            </a:r>
            <a:r>
              <a:rPr lang="en-US" sz="3000" dirty="0" smtClean="0">
                <a:latin typeface="Arial" panose="020B0604020202020204" pitchFamily="34" charset="0"/>
                <a:cs typeface="Arial" panose="020B0604020202020204" pitchFamily="34" charset="0"/>
              </a:rPr>
              <a:t> interest </a:t>
            </a:r>
            <a:r>
              <a:rPr lang="en-US" sz="3000" dirty="0">
                <a:latin typeface="Arial" panose="020B0604020202020204" pitchFamily="34" charset="0"/>
                <a:cs typeface="Arial" panose="020B0604020202020204" pitchFamily="34" charset="0"/>
              </a:rPr>
              <a:t>and </a:t>
            </a:r>
            <a:r>
              <a:rPr lang="en-US" sz="3000" b="1" dirty="0">
                <a:latin typeface="Arial" panose="020B0604020202020204" pitchFamily="34" charset="0"/>
                <a:cs typeface="Arial" panose="020B0604020202020204" pitchFamily="34" charset="0"/>
              </a:rPr>
              <a:t>news</a:t>
            </a:r>
            <a:r>
              <a:rPr lang="en-US" sz="3000" dirty="0">
                <a:latin typeface="Arial" panose="020B0604020202020204" pitchFamily="34" charset="0"/>
                <a:cs typeface="Arial" panose="020B0604020202020204" pitchFamily="34" charset="0"/>
              </a:rPr>
              <a:t> items that do not require </a:t>
            </a:r>
            <a:r>
              <a:rPr lang="en-US" sz="3000" dirty="0" smtClean="0">
                <a:latin typeface="Arial" panose="020B0604020202020204" pitchFamily="34" charset="0"/>
                <a:cs typeface="Arial" panose="020B0604020202020204" pitchFamily="34" charset="0"/>
              </a:rPr>
              <a:t>direct payment. </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273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758"/>
            <a:ext cx="10515600" cy="1215189"/>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Components </a:t>
            </a:r>
            <a:r>
              <a:rPr lang="en-US" b="1" dirty="0">
                <a:latin typeface="Arial" panose="020B0604020202020204" pitchFamily="34" charset="0"/>
                <a:cs typeface="Arial" panose="020B0604020202020204" pitchFamily="34" charset="0"/>
              </a:rPr>
              <a:t>of Critical Thinking</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838200" y="1588168"/>
            <a:ext cx="5181600" cy="4588795"/>
          </a:xfrm>
        </p:spPr>
        <p:txBody>
          <a:bodyPr>
            <a:normAutofit fontScale="85000" lnSpcReduction="20000"/>
          </a:bodyPr>
          <a:lstStyle/>
          <a:p>
            <a:r>
              <a:rPr lang="en-US" b="1" dirty="0" smtClean="0">
                <a:latin typeface="Arial" panose="020B0604020202020204" pitchFamily="34" charset="0"/>
                <a:cs typeface="Arial" panose="020B0604020202020204" pitchFamily="34" charset="0"/>
              </a:rPr>
              <a:t>Skills</a:t>
            </a:r>
            <a:r>
              <a:rPr lang="en-US" dirty="0">
                <a:latin typeface="Arial" panose="020B0604020202020204" pitchFamily="34" charset="0"/>
                <a:cs typeface="Arial" panose="020B0604020202020204" pitchFamily="34" charset="0"/>
              </a:rPr>
              <a:t>: Cognitive </a:t>
            </a:r>
            <a:r>
              <a:rPr lang="en-US" i="1" dirty="0">
                <a:latin typeface="Arial" panose="020B0604020202020204" pitchFamily="34" charset="0"/>
                <a:cs typeface="Arial" panose="020B0604020202020204" pitchFamily="34" charset="0"/>
              </a:rPr>
              <a:t>(intellectual</a:t>
            </a:r>
            <a:r>
              <a:rPr lang="en-US" dirty="0">
                <a:latin typeface="Arial" panose="020B0604020202020204" pitchFamily="34" charset="0"/>
                <a:cs typeface="Arial" panose="020B0604020202020204" pitchFamily="34" charset="0"/>
              </a:rPr>
              <a:t>) activities and processes used </a:t>
            </a:r>
            <a:r>
              <a:rPr lang="en-US" dirty="0" smtClean="0">
                <a:latin typeface="Arial" panose="020B0604020202020204" pitchFamily="34" charset="0"/>
                <a:cs typeface="Arial" panose="020B0604020202020204" pitchFamily="34" charset="0"/>
              </a:rPr>
              <a:t>in problem </a:t>
            </a:r>
            <a:r>
              <a:rPr lang="en-US" dirty="0">
                <a:latin typeface="Arial" panose="020B0604020202020204" pitchFamily="34" charset="0"/>
                <a:cs typeface="Arial" panose="020B0604020202020204" pitchFamily="34" charset="0"/>
              </a:rPr>
              <a:t>solving and decision making.</a:t>
            </a:r>
          </a:p>
          <a:p>
            <a:pPr marL="0" indent="0">
              <a:buNone/>
            </a:pPr>
            <a:r>
              <a:rPr lang="en-US" dirty="0">
                <a:latin typeface="Arial" panose="020B0604020202020204" pitchFamily="34" charset="0"/>
                <a:cs typeface="Arial" panose="020B0604020202020204" pitchFamily="34" charset="0"/>
              </a:rPr>
              <a:t>1. Gather information</a:t>
            </a:r>
          </a:p>
          <a:p>
            <a:pPr marL="0" indent="0">
              <a:buNone/>
            </a:pPr>
            <a:r>
              <a:rPr lang="en-US" dirty="0">
                <a:latin typeface="Arial" panose="020B0604020202020204" pitchFamily="34" charset="0"/>
                <a:cs typeface="Arial" panose="020B0604020202020204" pitchFamily="34" charset="0"/>
              </a:rPr>
              <a:t>2. Identify problems</a:t>
            </a:r>
          </a:p>
          <a:p>
            <a:pPr marL="396875" indent="-396875">
              <a:buNone/>
            </a:pPr>
            <a:r>
              <a:rPr lang="en-US" dirty="0">
                <a:latin typeface="Arial" panose="020B0604020202020204" pitchFamily="34" charset="0"/>
                <a:cs typeface="Arial" panose="020B0604020202020204" pitchFamily="34" charset="0"/>
              </a:rPr>
              <a:t>3. Recognize gaps in own </a:t>
            </a:r>
            <a:r>
              <a:rPr lang="en-US" dirty="0" smtClean="0">
                <a:latin typeface="Arial" panose="020B0604020202020204" pitchFamily="34" charset="0"/>
                <a:cs typeface="Arial" panose="020B0604020202020204" pitchFamily="34" charset="0"/>
              </a:rPr>
              <a:t> knowledge</a:t>
            </a:r>
            <a:endParaRPr lang="en-US" dirty="0">
              <a:latin typeface="Arial" panose="020B0604020202020204" pitchFamily="34" charset="0"/>
              <a:cs typeface="Arial" panose="020B0604020202020204" pitchFamily="34" charset="0"/>
            </a:endParaRPr>
          </a:p>
          <a:p>
            <a:pPr marL="349250" indent="-349250">
              <a:buNone/>
            </a:pPr>
            <a:r>
              <a:rPr lang="en-US" dirty="0">
                <a:latin typeface="Arial" panose="020B0604020202020204" pitchFamily="34" charset="0"/>
                <a:cs typeface="Arial" panose="020B0604020202020204" pitchFamily="34" charset="0"/>
              </a:rPr>
              <a:t>4. Listening, </a:t>
            </a:r>
            <a:r>
              <a:rPr lang="en-US" dirty="0" smtClean="0">
                <a:latin typeface="Arial" panose="020B0604020202020204" pitchFamily="34" charset="0"/>
                <a:cs typeface="Arial" panose="020B0604020202020204" pitchFamily="34" charset="0"/>
              </a:rPr>
              <a:t>reading, </a:t>
            </a:r>
          </a:p>
          <a:p>
            <a:pPr marL="349250" indent="-349250">
              <a:buNone/>
            </a:pPr>
            <a:r>
              <a:rPr lang="en-US" dirty="0" smtClean="0">
                <a:latin typeface="Arial" panose="020B0604020202020204" pitchFamily="34" charset="0"/>
                <a:cs typeface="Arial" panose="020B0604020202020204" pitchFamily="34" charset="0"/>
              </a:rPr>
              <a:t>5. Organizing </a:t>
            </a:r>
            <a:r>
              <a:rPr lang="en-US" dirty="0">
                <a:latin typeface="Arial" panose="020B0604020202020204" pitchFamily="34" charset="0"/>
                <a:cs typeface="Arial" panose="020B0604020202020204" pitchFamily="34" charset="0"/>
              </a:rPr>
              <a:t>information</a:t>
            </a:r>
          </a:p>
          <a:p>
            <a:pPr marL="0" indent="0">
              <a:buNone/>
            </a:pPr>
            <a:r>
              <a:rPr lang="en-US" dirty="0">
                <a:latin typeface="Arial" panose="020B0604020202020204" pitchFamily="34" charset="0"/>
                <a:cs typeface="Arial" panose="020B0604020202020204" pitchFamily="34" charset="0"/>
              </a:rPr>
              <a:t>6</a:t>
            </a: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Visualizing,</a:t>
            </a:r>
          </a:p>
          <a:p>
            <a:pPr marL="0" indent="0">
              <a:buNone/>
            </a:pPr>
            <a:r>
              <a:rPr lang="en-US" dirty="0" smtClean="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Exploring, </a:t>
            </a:r>
          </a:p>
          <a:p>
            <a:pPr marL="0" indent="0">
              <a:buNone/>
            </a:pPr>
            <a:r>
              <a:rPr lang="en-US" dirty="0" smtClean="0">
                <a:latin typeface="Arial" panose="020B0604020202020204" pitchFamily="34" charset="0"/>
                <a:cs typeface="Arial" panose="020B0604020202020204" pitchFamily="34" charset="0"/>
              </a:rPr>
              <a:t>8. Evaluating </a:t>
            </a:r>
            <a:r>
              <a:rPr lang="en-US" dirty="0">
                <a:latin typeface="Arial" panose="020B0604020202020204" pitchFamily="34" charset="0"/>
                <a:cs typeface="Arial" panose="020B0604020202020204" pitchFamily="34" charset="0"/>
              </a:rPr>
              <a:t>credibility</a:t>
            </a:r>
          </a:p>
          <a:p>
            <a:pPr marL="0" indent="0">
              <a:buNone/>
            </a:pPr>
            <a:endParaRPr lang="en-US" dirty="0" smtClean="0"/>
          </a:p>
          <a:p>
            <a:pPr marL="0" indent="0">
              <a:buNone/>
            </a:pPr>
            <a:endParaRPr lang="en-US" dirty="0"/>
          </a:p>
          <a:p>
            <a:endParaRPr lang="en-US" dirty="0"/>
          </a:p>
        </p:txBody>
      </p:sp>
      <p:sp>
        <p:nvSpPr>
          <p:cNvPr id="4" name="Content Placeholder 3"/>
          <p:cNvSpPr>
            <a:spLocks noGrp="1"/>
          </p:cNvSpPr>
          <p:nvPr>
            <p:ph sz="half" idx="2"/>
          </p:nvPr>
        </p:nvSpPr>
        <p:spPr>
          <a:xfrm>
            <a:off x="6172200" y="1588168"/>
            <a:ext cx="5181600" cy="4588795"/>
          </a:xfrm>
        </p:spPr>
        <p:txBody>
          <a:bodyPr>
            <a:normAutofit fontScale="85000" lnSpcReduction="20000"/>
          </a:bodyPr>
          <a:lstStyle/>
          <a:p>
            <a:r>
              <a:rPr lang="en-US" sz="3300" b="1" dirty="0">
                <a:latin typeface="Arial" panose="020B0604020202020204" pitchFamily="34" charset="0"/>
                <a:cs typeface="Arial" panose="020B0604020202020204" pitchFamily="34" charset="0"/>
              </a:rPr>
              <a:t>Attitudes</a:t>
            </a:r>
            <a:r>
              <a:rPr lang="en-US" sz="3300" dirty="0">
                <a:latin typeface="Arial" panose="020B0604020202020204" pitchFamily="34" charset="0"/>
                <a:cs typeface="Arial" panose="020B0604020202020204" pitchFamily="34" charset="0"/>
              </a:rPr>
              <a:t>: </a:t>
            </a:r>
            <a:r>
              <a:rPr lang="en-US" sz="3300" b="1" dirty="0">
                <a:latin typeface="Arial" panose="020B0604020202020204" pitchFamily="34" charset="0"/>
                <a:cs typeface="Arial" panose="020B0604020202020204" pitchFamily="34" charset="0"/>
              </a:rPr>
              <a:t>NOT </a:t>
            </a:r>
            <a:r>
              <a:rPr lang="en-US" sz="3300" dirty="0">
                <a:latin typeface="Arial" panose="020B0604020202020204" pitchFamily="34" charset="0"/>
                <a:cs typeface="Arial" panose="020B0604020202020204" pitchFamily="34" charset="0"/>
              </a:rPr>
              <a:t>the same and intellectual skills</a:t>
            </a:r>
            <a:r>
              <a:rPr lang="en-US" sz="3300" dirty="0" smtClean="0">
                <a:latin typeface="Arial" panose="020B0604020202020204" pitchFamily="34" charset="0"/>
                <a:cs typeface="Arial" panose="020B0604020202020204" pitchFamily="34" charset="0"/>
              </a:rPr>
              <a:t>…</a:t>
            </a:r>
          </a:p>
          <a:p>
            <a:r>
              <a:rPr lang="en-US" sz="3300" dirty="0" smtClean="0">
                <a:latin typeface="Arial" panose="020B0604020202020204" pitchFamily="34" charset="0"/>
                <a:cs typeface="Arial" panose="020B0604020202020204" pitchFamily="34" charset="0"/>
              </a:rPr>
              <a:t>Attitudes are like </a:t>
            </a:r>
            <a:r>
              <a:rPr lang="en-US" sz="3300" i="1" dirty="0">
                <a:latin typeface="Arial" panose="020B0604020202020204" pitchFamily="34" charset="0"/>
                <a:cs typeface="Arial" panose="020B0604020202020204" pitchFamily="34" charset="0"/>
              </a:rPr>
              <a:t>feelings and traits of mind</a:t>
            </a:r>
          </a:p>
          <a:p>
            <a:pPr marL="0" indent="0">
              <a:buNone/>
            </a:pPr>
            <a:r>
              <a:rPr lang="en-US" sz="3300" dirty="0">
                <a:latin typeface="Arial" panose="020B0604020202020204" pitchFamily="34" charset="0"/>
                <a:cs typeface="Arial" panose="020B0604020202020204" pitchFamily="34" charset="0"/>
              </a:rPr>
              <a:t>1. Independent thinking</a:t>
            </a:r>
          </a:p>
          <a:p>
            <a:pPr marL="0" indent="0">
              <a:buNone/>
            </a:pPr>
            <a:r>
              <a:rPr lang="en-US" sz="3300" dirty="0">
                <a:latin typeface="Arial" panose="020B0604020202020204" pitchFamily="34" charset="0"/>
                <a:cs typeface="Arial" panose="020B0604020202020204" pitchFamily="34" charset="0"/>
              </a:rPr>
              <a:t>2. Intellectual curiosity</a:t>
            </a:r>
          </a:p>
          <a:p>
            <a:pPr marL="0" indent="0">
              <a:buNone/>
            </a:pPr>
            <a:r>
              <a:rPr lang="en-US" sz="3300" dirty="0">
                <a:latin typeface="Arial" panose="020B0604020202020204" pitchFamily="34" charset="0"/>
                <a:cs typeface="Arial" panose="020B0604020202020204" pitchFamily="34" charset="0"/>
              </a:rPr>
              <a:t>3. Intellectual humility</a:t>
            </a:r>
          </a:p>
          <a:p>
            <a:pPr marL="0" indent="0">
              <a:buNone/>
            </a:pPr>
            <a:r>
              <a:rPr lang="en-US" sz="3300" dirty="0">
                <a:latin typeface="Arial" panose="020B0604020202020204" pitchFamily="34" charset="0"/>
                <a:cs typeface="Arial" panose="020B0604020202020204" pitchFamily="34" charset="0"/>
              </a:rPr>
              <a:t>4. Intellectual empathy</a:t>
            </a:r>
          </a:p>
          <a:p>
            <a:pPr marL="0" indent="0">
              <a:buNone/>
            </a:pPr>
            <a:r>
              <a:rPr lang="en-US" sz="3300" dirty="0">
                <a:latin typeface="Arial" panose="020B0604020202020204" pitchFamily="34" charset="0"/>
                <a:cs typeface="Arial" panose="020B0604020202020204" pitchFamily="34" charset="0"/>
              </a:rPr>
              <a:t>5. Intellectual courage</a:t>
            </a:r>
          </a:p>
          <a:p>
            <a:pPr marL="0" indent="0">
              <a:buNone/>
            </a:pPr>
            <a:r>
              <a:rPr lang="en-US" sz="3300" dirty="0">
                <a:latin typeface="Arial" panose="020B0604020202020204" pitchFamily="34" charset="0"/>
                <a:cs typeface="Arial" panose="020B0604020202020204" pitchFamily="34" charset="0"/>
              </a:rPr>
              <a:t>6. Intellectual perseverance</a:t>
            </a:r>
          </a:p>
          <a:p>
            <a:pPr marL="0" indent="0">
              <a:buNone/>
            </a:pPr>
            <a:r>
              <a:rPr lang="en-US" sz="3300" dirty="0">
                <a:latin typeface="Arial" panose="020B0604020202020204" pitchFamily="34" charset="0"/>
                <a:cs typeface="Arial" panose="020B0604020202020204" pitchFamily="34" charset="0"/>
              </a:rPr>
              <a:t>7. </a:t>
            </a:r>
            <a:r>
              <a:rPr lang="en-US" sz="3300" dirty="0" smtClean="0">
                <a:latin typeface="Arial" panose="020B0604020202020204" pitchFamily="34" charset="0"/>
                <a:cs typeface="Arial" panose="020B0604020202020204" pitchFamily="34" charset="0"/>
              </a:rPr>
              <a:t>Fair-mindedness</a:t>
            </a:r>
            <a:endParaRPr lang="en-US" sz="33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497612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smtClean="0">
                <a:latin typeface="Arial" panose="020B0604020202020204" pitchFamily="34" charset="0"/>
                <a:cs typeface="Arial" panose="020B0604020202020204" pitchFamily="34" charset="0"/>
              </a:rPr>
              <a:t/>
            </a:r>
            <a:br>
              <a:rPr lang="en-US" sz="4900" b="1" dirty="0" smtClean="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The </a:t>
            </a:r>
            <a:r>
              <a:rPr lang="en-US" sz="4900" b="1" dirty="0">
                <a:latin typeface="Arial" panose="020B0604020202020204" pitchFamily="34" charset="0"/>
                <a:cs typeface="Arial" panose="020B0604020202020204" pitchFamily="34" charset="0"/>
              </a:rPr>
              <a:t>main functions of </a:t>
            </a:r>
            <a:r>
              <a:rPr lang="en-US" sz="4900" b="1" dirty="0" smtClean="0">
                <a:latin typeface="Arial" panose="020B0604020202020204" pitchFamily="34" charset="0"/>
                <a:cs typeface="Arial" panose="020B0604020202020204" pitchFamily="34" charset="0"/>
              </a:rPr>
              <a:t>Public Relations </a:t>
            </a:r>
            <a:r>
              <a:rPr lang="en-US" sz="4900" b="1" dirty="0" smtClean="0">
                <a:latin typeface="Arial" panose="020B0604020202020204" pitchFamily="34" charset="0"/>
                <a:cs typeface="Arial" panose="020B0604020202020204" pitchFamily="34" charset="0"/>
              </a:rPr>
              <a:t>Officer </a:t>
            </a:r>
            <a:r>
              <a:rPr lang="en-US" sz="4900" b="1" dirty="0">
                <a:latin typeface="Arial" panose="020B0604020202020204" pitchFamily="34" charset="0"/>
                <a:cs typeface="Arial" panose="020B0604020202020204" pitchFamily="34" charset="0"/>
              </a:rPr>
              <a:t>(PRO)</a:t>
            </a:r>
            <a:r>
              <a:rPr lang="en-US" sz="4900" b="1" dirty="0">
                <a:latin typeface="Arial" panose="020B0604020202020204" pitchFamily="34" charset="0"/>
                <a:cs typeface="Arial" panose="020B0604020202020204" pitchFamily="34" charset="0"/>
              </a:rPr>
              <a:t/>
            </a:r>
            <a:br>
              <a:rPr lang="en-US" sz="4900"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98820"/>
            <a:ext cx="10515600" cy="4378143"/>
          </a:xfrm>
        </p:spPr>
        <p:txBody>
          <a:bodyPr/>
          <a:lstStyle/>
          <a:p>
            <a:r>
              <a:rPr lang="en-US" dirty="0" smtClean="0">
                <a:latin typeface="Arial" panose="020B0604020202020204" pitchFamily="34" charset="0"/>
                <a:cs typeface="Arial" panose="020B0604020202020204" pitchFamily="34" charset="0"/>
              </a:rPr>
              <a:t>The</a:t>
            </a:r>
            <a:r>
              <a:rPr lang="en-US" dirty="0">
                <a:latin typeface="Arial" panose="020B0604020202020204" pitchFamily="34" charset="0"/>
                <a:cs typeface="Arial" panose="020B0604020202020204" pitchFamily="34" charset="0"/>
              </a:rPr>
              <a:t> primary function of </a:t>
            </a:r>
            <a:r>
              <a:rPr lang="en-US" b="1" dirty="0">
                <a:latin typeface="Arial" panose="020B0604020202020204" pitchFamily="34" charset="0"/>
                <a:cs typeface="Arial" panose="020B0604020202020204" pitchFamily="34" charset="0"/>
              </a:rPr>
              <a:t>PR </a:t>
            </a:r>
            <a:r>
              <a:rPr lang="en-US" b="1" dirty="0" smtClean="0">
                <a:latin typeface="Arial" panose="020B0604020202020204" pitchFamily="34" charset="0"/>
                <a:cs typeface="Arial" panose="020B0604020202020204" pitchFamily="34" charset="0"/>
              </a:rPr>
              <a:t>officer </a:t>
            </a:r>
            <a:r>
              <a:rPr lang="en-US" dirty="0" smtClean="0">
                <a:latin typeface="Arial" panose="020B0604020202020204" pitchFamily="34" charset="0"/>
                <a:cs typeface="Arial" panose="020B0604020202020204" pitchFamily="34" charset="0"/>
              </a:rPr>
              <a:t>is </a:t>
            </a:r>
            <a:r>
              <a:rPr lang="en-US" dirty="0">
                <a:latin typeface="Arial" panose="020B0604020202020204" pitchFamily="34" charset="0"/>
                <a:cs typeface="Arial" panose="020B0604020202020204" pitchFamily="34" charset="0"/>
              </a:rPr>
              <a:t>to </a:t>
            </a:r>
            <a:r>
              <a:rPr lang="en-US" dirty="0" smtClean="0">
                <a:latin typeface="Arial" panose="020B0604020202020204" pitchFamily="34" charset="0"/>
                <a:cs typeface="Arial" panose="020B0604020202020204" pitchFamily="34" charset="0"/>
              </a:rPr>
              <a:t>build beneficial relationship with </a:t>
            </a:r>
            <a:r>
              <a:rPr lang="en-US" dirty="0">
                <a:latin typeface="Arial" panose="020B0604020202020204" pitchFamily="34" charset="0"/>
                <a:cs typeface="Arial" panose="020B0604020202020204" pitchFamily="34" charset="0"/>
              </a:rPr>
              <a:t>the public.</a:t>
            </a:r>
          </a:p>
          <a:p>
            <a:r>
              <a:rPr lang="en-US" b="1" dirty="0" smtClean="0">
                <a:latin typeface="Arial" panose="020B0604020202020204" pitchFamily="34" charset="0"/>
                <a:cs typeface="Arial" panose="020B0604020202020204" pitchFamily="34" charset="0"/>
              </a:rPr>
              <a:t>Media Representation</a:t>
            </a:r>
            <a:r>
              <a:rPr lang="en-US" dirty="0" smtClean="0">
                <a:latin typeface="Arial" panose="020B0604020202020204" pitchFamily="34" charset="0"/>
                <a:cs typeface="Arial" panose="020B0604020202020204" pitchFamily="34" charset="0"/>
              </a:rPr>
              <a:t>, Representing </a:t>
            </a:r>
            <a:r>
              <a:rPr lang="en-US" dirty="0">
                <a:latin typeface="Arial" panose="020B0604020202020204" pitchFamily="34" charset="0"/>
                <a:cs typeface="Arial" panose="020B0604020202020204" pitchFamily="34" charset="0"/>
              </a:rPr>
              <a:t>a company or </a:t>
            </a:r>
            <a:r>
              <a:rPr lang="en-US" dirty="0" smtClean="0">
                <a:latin typeface="Arial" panose="020B0604020202020204" pitchFamily="34" charset="0"/>
                <a:cs typeface="Arial" panose="020B0604020202020204" pitchFamily="34" charset="0"/>
              </a:rPr>
              <a:t>an individual </a:t>
            </a:r>
            <a:r>
              <a:rPr lang="en-US" dirty="0">
                <a:latin typeface="Arial" panose="020B0604020202020204" pitchFamily="34" charset="0"/>
                <a:cs typeface="Arial" panose="020B0604020202020204" pitchFamily="34" charset="0"/>
              </a:rPr>
              <a:t>to the media is one of the more well-known functions of public relations</a:t>
            </a:r>
            <a:r>
              <a:rPr lang="en-US" dirty="0" smtClean="0">
                <a:latin typeface="Arial" panose="020B0604020202020204" pitchFamily="34" charset="0"/>
                <a:cs typeface="Arial" panose="020B0604020202020204" pitchFamily="34" charset="0"/>
              </a:rPr>
              <a:t>. Other functions include;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Crisis Communication. </a:t>
            </a:r>
          </a:p>
          <a:p>
            <a:r>
              <a:rPr lang="en-US" dirty="0">
                <a:latin typeface="Arial" panose="020B0604020202020204" pitchFamily="34" charset="0"/>
                <a:cs typeface="Arial" panose="020B0604020202020204" pitchFamily="34" charset="0"/>
              </a:rPr>
              <a:t>Content Development. </a:t>
            </a:r>
          </a:p>
          <a:p>
            <a:r>
              <a:rPr lang="en-US" dirty="0">
                <a:latin typeface="Arial" panose="020B0604020202020204" pitchFamily="34" charset="0"/>
                <a:cs typeface="Arial" panose="020B0604020202020204" pitchFamily="34" charset="0"/>
              </a:rPr>
              <a:t>Stakeholder Relations. </a:t>
            </a:r>
          </a:p>
          <a:p>
            <a:r>
              <a:rPr lang="en-US" dirty="0">
                <a:latin typeface="Arial" panose="020B0604020202020204" pitchFamily="34" charset="0"/>
                <a:cs typeface="Arial" panose="020B0604020202020204" pitchFamily="34" charset="0"/>
              </a:rPr>
              <a:t>Social Media Management.</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1732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Role of the </a:t>
            </a:r>
            <a:r>
              <a:rPr lang="en-US" b="1" dirty="0" smtClean="0">
                <a:latin typeface="Arial" panose="020B0604020202020204" pitchFamily="34" charset="0"/>
                <a:cs typeface="Arial" panose="020B0604020202020204" pitchFamily="34" charset="0"/>
              </a:rPr>
              <a:t>PRO in </a:t>
            </a:r>
            <a:r>
              <a:rPr lang="en-US" b="1" dirty="0">
                <a:latin typeface="Arial" panose="020B0604020202020204" pitchFamily="34" charset="0"/>
                <a:cs typeface="Arial" panose="020B0604020202020204" pitchFamily="34" charset="0"/>
              </a:rPr>
              <a:t>maintaining patient </a:t>
            </a:r>
            <a:r>
              <a:rPr lang="en-US" b="1" dirty="0" smtClean="0">
                <a:latin typeface="Arial" panose="020B0604020202020204" pitchFamily="34" charset="0"/>
                <a:cs typeface="Arial" panose="020B0604020202020204" pitchFamily="34" charset="0"/>
              </a:rPr>
              <a:t>relations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The </a:t>
            </a:r>
            <a:r>
              <a:rPr lang="en-US" sz="3200" dirty="0" smtClean="0">
                <a:latin typeface="Arial" panose="020B0604020202020204" pitchFamily="34" charset="0"/>
                <a:cs typeface="Arial" panose="020B0604020202020204" pitchFamily="34" charset="0"/>
              </a:rPr>
              <a:t>main role of </a:t>
            </a:r>
            <a:r>
              <a:rPr lang="en-US" sz="3200" b="1" dirty="0" smtClean="0">
                <a:latin typeface="Arial" panose="020B0604020202020204" pitchFamily="34" charset="0"/>
                <a:cs typeface="Arial" panose="020B0604020202020204" pitchFamily="34" charset="0"/>
              </a:rPr>
              <a:t>Public </a:t>
            </a:r>
            <a:r>
              <a:rPr lang="en-US" sz="3200" b="1" dirty="0">
                <a:latin typeface="Arial" panose="020B0604020202020204" pitchFamily="34" charset="0"/>
                <a:cs typeface="Arial" panose="020B0604020202020204" pitchFamily="34" charset="0"/>
              </a:rPr>
              <a:t>Relations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t>
            </a:r>
            <a:r>
              <a:rPr lang="en-US" sz="3200" b="1" dirty="0" smtClean="0">
                <a:latin typeface="Arial" panose="020B0604020202020204" pitchFamily="34" charset="0"/>
                <a:cs typeface="Arial" panose="020B0604020202020204" pitchFamily="34" charset="0"/>
              </a:rPr>
              <a:t>PR) </a:t>
            </a:r>
            <a:r>
              <a:rPr lang="en-US" sz="3200" dirty="0" smtClean="0">
                <a:latin typeface="Arial" panose="020B0604020202020204" pitchFamily="34" charset="0"/>
                <a:cs typeface="Arial" panose="020B0604020202020204" pitchFamily="34" charset="0"/>
              </a:rPr>
              <a:t>Officer </a:t>
            </a:r>
            <a:r>
              <a:rPr lang="en-US" sz="3200" dirty="0" smtClean="0">
                <a:latin typeface="Arial" panose="020B0604020202020204" pitchFamily="34" charset="0"/>
                <a:cs typeface="Arial" panose="020B0604020202020204" pitchFamily="34" charset="0"/>
              </a:rPr>
              <a:t>is to present </a:t>
            </a:r>
            <a:r>
              <a:rPr lang="en-US" sz="3200" dirty="0" smtClean="0">
                <a:latin typeface="Arial" panose="020B0604020202020204" pitchFamily="34" charset="0"/>
                <a:cs typeface="Arial" panose="020B0604020202020204" pitchFamily="34" charset="0"/>
              </a:rPr>
              <a:t>good image of the organization they work </a:t>
            </a:r>
            <a:r>
              <a:rPr lang="en-US" sz="3200" dirty="0" smtClean="0">
                <a:latin typeface="Arial" panose="020B0604020202020204" pitchFamily="34" charset="0"/>
                <a:cs typeface="Arial" panose="020B0604020202020204" pitchFamily="34" charset="0"/>
              </a:rPr>
              <a:t>for.</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 Officer plans, develops, puts </a:t>
            </a:r>
            <a:r>
              <a:rPr lang="en-US" sz="3200" dirty="0">
                <a:latin typeface="Arial" panose="020B0604020202020204" pitchFamily="34" charset="0"/>
                <a:cs typeface="Arial" panose="020B0604020202020204" pitchFamily="34" charset="0"/>
              </a:rPr>
              <a:t>into place, </a:t>
            </a:r>
            <a:r>
              <a:rPr lang="en-US" sz="3200" dirty="0" smtClean="0">
                <a:latin typeface="Arial" panose="020B0604020202020204" pitchFamily="34" charset="0"/>
                <a:cs typeface="Arial" panose="020B0604020202020204" pitchFamily="34" charset="0"/>
              </a:rPr>
              <a:t>evaluates </a:t>
            </a:r>
            <a:r>
              <a:rPr lang="en-US" sz="3200" dirty="0">
                <a:latin typeface="Arial" panose="020B0604020202020204" pitchFamily="34" charset="0"/>
                <a:cs typeface="Arial" panose="020B0604020202020204" pitchFamily="34" charset="0"/>
              </a:rPr>
              <a:t>information &amp; communication strategies that </a:t>
            </a:r>
            <a:r>
              <a:rPr lang="en-US" sz="3200" dirty="0" smtClean="0">
                <a:latin typeface="Arial" panose="020B0604020202020204" pitchFamily="34" charset="0"/>
                <a:cs typeface="Arial" panose="020B0604020202020204" pitchFamily="34" charset="0"/>
              </a:rPr>
              <a:t>are present </a:t>
            </a:r>
            <a:r>
              <a:rPr lang="en-US" sz="3200" dirty="0">
                <a:latin typeface="Arial" panose="020B0604020202020204" pitchFamily="34" charset="0"/>
                <a:cs typeface="Arial" panose="020B0604020202020204" pitchFamily="34" charset="0"/>
              </a:rPr>
              <a:t>at </a:t>
            </a:r>
            <a:r>
              <a:rPr lang="en-US" sz="3200" dirty="0" smtClean="0">
                <a:latin typeface="Arial" panose="020B0604020202020204" pitchFamily="34" charset="0"/>
                <a:cs typeface="Arial" panose="020B0604020202020204" pitchFamily="34" charset="0"/>
              </a:rPr>
              <a:t>the organization </a:t>
            </a:r>
            <a:r>
              <a:rPr lang="en-US" sz="3200" dirty="0">
                <a:latin typeface="Arial" panose="020B0604020202020204" pitchFamily="34" charset="0"/>
                <a:cs typeface="Arial" panose="020B0604020202020204" pitchFamily="34" charset="0"/>
              </a:rPr>
              <a:t>to the public, clients &amp; stakeholders.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They </a:t>
            </a:r>
            <a:r>
              <a:rPr lang="en-US" sz="3200" dirty="0">
                <a:latin typeface="Arial" panose="020B0604020202020204" pitchFamily="34" charset="0"/>
                <a:cs typeface="Arial" panose="020B0604020202020204" pitchFamily="34" charset="0"/>
              </a:rPr>
              <a:t>also promote good information flow within their </a:t>
            </a:r>
            <a:r>
              <a:rPr lang="en-US" sz="3200" dirty="0" smtClean="0">
                <a:latin typeface="Arial" panose="020B0604020202020204" pitchFamily="34" charset="0"/>
                <a:cs typeface="Arial" panose="020B0604020202020204" pitchFamily="34" charset="0"/>
              </a:rPr>
              <a:t>organization; hospitals, colleges </a:t>
            </a:r>
            <a:r>
              <a:rPr lang="en-US" sz="3200" dirty="0" err="1" smtClean="0">
                <a:latin typeface="Arial" panose="020B0604020202020204" pitchFamily="34" charset="0"/>
                <a:cs typeface="Arial" panose="020B0604020202020204" pitchFamily="34" charset="0"/>
              </a:rPr>
              <a:t>etc</a:t>
            </a:r>
            <a:r>
              <a:rPr lang="en-US" sz="3200" dirty="0" smtClean="0">
                <a:latin typeface="Arial" panose="020B0604020202020204" pitchFamily="34" charset="0"/>
                <a:cs typeface="Arial" panose="020B0604020202020204" pitchFamily="34" charset="0"/>
              </a:rPr>
              <a:t> to the customers and public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1831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Importance of Public relation in Nursing practice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755082"/>
          </a:xfrm>
        </p:spPr>
        <p:txBody>
          <a:bodyPr>
            <a:noAutofit/>
          </a:bodyPr>
          <a:lstStyle/>
          <a:p>
            <a:pPr marL="0" indent="0">
              <a:buNone/>
            </a:pPr>
            <a:r>
              <a:rPr lang="en-US" sz="3200" b="1" dirty="0" smtClean="0">
                <a:latin typeface="Arial" panose="020B0604020202020204" pitchFamily="34" charset="0"/>
                <a:cs typeface="Arial" panose="020B0604020202020204" pitchFamily="34" charset="0"/>
              </a:rPr>
              <a:t>Public </a:t>
            </a:r>
            <a:r>
              <a:rPr lang="en-US" sz="3200" b="1" dirty="0">
                <a:latin typeface="Arial" panose="020B0604020202020204" pitchFamily="34" charset="0"/>
                <a:cs typeface="Arial" panose="020B0604020202020204" pitchFamily="34" charset="0"/>
              </a:rPr>
              <a:t>relations in </a:t>
            </a:r>
            <a:r>
              <a:rPr lang="en-US" sz="3200" b="1" dirty="0" smtClean="0">
                <a:latin typeface="Arial" panose="020B0604020202020204" pitchFamily="34" charset="0"/>
                <a:cs typeface="Arial" panose="020B0604020202020204" pitchFamily="34" charset="0"/>
              </a:rPr>
              <a:t>nursing </a:t>
            </a:r>
            <a:r>
              <a:rPr lang="en-US" sz="3200" dirty="0" smtClean="0">
                <a:latin typeface="Arial" panose="020B0604020202020204" pitchFamily="34" charset="0"/>
                <a:cs typeface="Arial" panose="020B0604020202020204" pitchFamily="34" charset="0"/>
              </a:rPr>
              <a:t>is important because;</a:t>
            </a:r>
            <a:endParaRPr lang="en-US" sz="3200" dirty="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Public </a:t>
            </a:r>
            <a:r>
              <a:rPr lang="en-US" sz="3200" b="1" dirty="0">
                <a:latin typeface="Arial" panose="020B0604020202020204" pitchFamily="34" charset="0"/>
                <a:cs typeface="Arial" panose="020B0604020202020204" pitchFamily="34" charset="0"/>
              </a:rPr>
              <a:t>relations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plays a key role in </a:t>
            </a: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management of </a:t>
            </a:r>
            <a:r>
              <a:rPr lang="en-US" sz="3200" dirty="0" smtClean="0">
                <a:latin typeface="Arial" panose="020B0604020202020204" pitchFamily="34" charset="0"/>
                <a:cs typeface="Arial" panose="020B0604020202020204" pitchFamily="34" charset="0"/>
              </a:rPr>
              <a:t>the </a:t>
            </a:r>
            <a:r>
              <a:rPr lang="en-US" sz="3200" i="1" dirty="0" smtClean="0">
                <a:latin typeface="Arial" panose="020B0604020202020204" pitchFamily="34" charset="0"/>
                <a:cs typeface="Arial" panose="020B0604020202020204" pitchFamily="34" charset="0"/>
              </a:rPr>
              <a:t>communications </a:t>
            </a:r>
            <a:r>
              <a:rPr lang="en-US" sz="3200" dirty="0" smtClean="0">
                <a:latin typeface="Arial" panose="020B0604020202020204" pitchFamily="34" charset="0"/>
                <a:cs typeface="Arial" panose="020B0604020202020204" pitchFamily="34" charset="0"/>
              </a:rPr>
              <a:t>and </a:t>
            </a:r>
            <a:r>
              <a:rPr lang="en-US" sz="3200" i="1" dirty="0">
                <a:latin typeface="Arial" panose="020B0604020202020204" pitchFamily="34" charset="0"/>
                <a:cs typeface="Arial" panose="020B0604020202020204" pitchFamily="34" charset="0"/>
              </a:rPr>
              <a:t>relationships</a:t>
            </a:r>
            <a:r>
              <a:rPr lang="en-US" sz="3200" dirty="0">
                <a:latin typeface="Arial" panose="020B0604020202020204" pitchFamily="34" charset="0"/>
                <a:cs typeface="Arial" panose="020B0604020202020204" pitchFamily="34" charset="0"/>
              </a:rPr>
              <a:t> to establish goodwill and mutual understanding between an organization and </a:t>
            </a:r>
            <a:r>
              <a:rPr lang="en-US" sz="3200" dirty="0" smtClean="0">
                <a:latin typeface="Arial" panose="020B0604020202020204" pitchFamily="34" charset="0"/>
                <a:cs typeface="Arial" panose="020B0604020202020204" pitchFamily="34" charset="0"/>
              </a:rPr>
              <a:t>its employee and customers.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This </a:t>
            </a:r>
            <a:r>
              <a:rPr lang="en-US" sz="3200" dirty="0">
                <a:latin typeface="Arial" panose="020B0604020202020204" pitchFamily="34" charset="0"/>
                <a:cs typeface="Arial" panose="020B0604020202020204" pitchFamily="34" charset="0"/>
              </a:rPr>
              <a:t>then makes it a vital tool in </a:t>
            </a:r>
            <a:r>
              <a:rPr lang="en-US" sz="3200" b="1" dirty="0">
                <a:latin typeface="Arial" panose="020B0604020202020204" pitchFamily="34" charset="0"/>
                <a:cs typeface="Arial" panose="020B0604020202020204" pitchFamily="34" charset="0"/>
              </a:rPr>
              <a:t>nursing</a:t>
            </a:r>
            <a:r>
              <a:rPr lang="en-US" sz="3200" dirty="0">
                <a:latin typeface="Arial" panose="020B0604020202020204" pitchFamily="34" charset="0"/>
                <a:cs typeface="Arial" panose="020B0604020202020204" pitchFamily="34" charset="0"/>
              </a:rPr>
              <a:t> practice and management</a:t>
            </a:r>
            <a:r>
              <a:rPr lang="en-US" sz="3200" dirty="0" smtClean="0">
                <a:latin typeface="Arial" panose="020B0604020202020204" pitchFamily="34" charset="0"/>
                <a:cs typeface="Arial" panose="020B0604020202020204" pitchFamily="34" charset="0"/>
              </a:rPr>
              <a:t>.</a:t>
            </a:r>
            <a:endParaRPr lang="en-US" sz="32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Nurses</a:t>
            </a:r>
            <a:r>
              <a:rPr lang="en-US" sz="3200" dirty="0">
                <a:latin typeface="Arial" panose="020B0604020202020204" pitchFamily="34" charset="0"/>
                <a:cs typeface="Arial" panose="020B0604020202020204" pitchFamily="34" charset="0"/>
              </a:rPr>
              <a:t> must </a:t>
            </a:r>
            <a:r>
              <a:rPr lang="en-US" sz="3200" dirty="0" smtClean="0">
                <a:latin typeface="Arial" panose="020B0604020202020204" pitchFamily="34" charset="0"/>
                <a:cs typeface="Arial" panose="020B0604020202020204" pitchFamily="34" charset="0"/>
              </a:rPr>
              <a:t>practice </a:t>
            </a:r>
            <a:r>
              <a:rPr lang="en-US" sz="3200" dirty="0">
                <a:latin typeface="Arial" panose="020B0604020202020204" pitchFamily="34" charset="0"/>
                <a:cs typeface="Arial" panose="020B0604020202020204" pitchFamily="34" charset="0"/>
              </a:rPr>
              <a:t>good </a:t>
            </a:r>
            <a:r>
              <a:rPr lang="en-US" sz="3200" b="1" dirty="0" smtClean="0">
                <a:latin typeface="Arial" panose="020B0604020202020204" pitchFamily="34" charset="0"/>
                <a:cs typeface="Arial" panose="020B0604020202020204" pitchFamily="34" charset="0"/>
              </a:rPr>
              <a:t>public relations </a:t>
            </a:r>
            <a:r>
              <a:rPr lang="en-US" sz="3200" dirty="0" smtClean="0">
                <a:latin typeface="Arial" panose="020B0604020202020204" pitchFamily="34" charset="0"/>
                <a:cs typeface="Arial" panose="020B0604020202020204" pitchFamily="34" charset="0"/>
              </a:rPr>
              <a:t>in order to fore </a:t>
            </a:r>
            <a:r>
              <a:rPr lang="en-US" sz="3200" dirty="0" smtClean="0">
                <a:latin typeface="Arial" panose="020B0604020202020204" pitchFamily="34" charset="0"/>
                <a:cs typeface="Arial" panose="020B0604020202020204" pitchFamily="34" charset="0"/>
              </a:rPr>
              <a:t>see </a:t>
            </a:r>
            <a:r>
              <a:rPr lang="en-US" sz="3200" dirty="0">
                <a:latin typeface="Arial" panose="020B0604020202020204" pitchFamily="34" charset="0"/>
                <a:cs typeface="Arial" panose="020B0604020202020204" pitchFamily="34" charset="0"/>
              </a:rPr>
              <a:t>conflicts and </a:t>
            </a:r>
            <a:r>
              <a:rPr lang="en-US" sz="3200" dirty="0" smtClean="0">
                <a:latin typeface="Arial" panose="020B0604020202020204" pitchFamily="34" charset="0"/>
                <a:cs typeface="Arial" panose="020B0604020202020204" pitchFamily="34" charset="0"/>
              </a:rPr>
              <a:t>maintain cordial relationships amongst </a:t>
            </a:r>
            <a:r>
              <a:rPr lang="en-US" sz="3200" dirty="0">
                <a:latin typeface="Arial" panose="020B0604020202020204" pitchFamily="34" charset="0"/>
                <a:cs typeface="Arial" panose="020B0604020202020204" pitchFamily="34" charset="0"/>
              </a:rPr>
              <a:t>their </a:t>
            </a:r>
            <a:r>
              <a:rPr lang="en-US" sz="3200" dirty="0" smtClean="0">
                <a:latin typeface="Arial" panose="020B0604020202020204" pitchFamily="34" charset="0"/>
                <a:cs typeface="Arial" panose="020B0604020202020204" pitchFamily="34" charset="0"/>
              </a:rPr>
              <a:t>clients of various diversities.</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3655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Importance of Public relation in Nursing </a:t>
            </a:r>
            <a:r>
              <a:rPr lang="en-US" b="1" dirty="0" smtClean="0">
                <a:latin typeface="Arial" panose="020B0604020202020204" pitchFamily="34" charset="0"/>
                <a:cs typeface="Arial" panose="020B0604020202020204" pitchFamily="34" charset="0"/>
              </a:rPr>
              <a:t>practice..</a:t>
            </a:r>
            <a:endParaRPr lang="en-US" dirty="0"/>
          </a:p>
        </p:txBody>
      </p:sp>
      <p:sp>
        <p:nvSpPr>
          <p:cNvPr id="3" name="Content Placeholder 2"/>
          <p:cNvSpPr>
            <a:spLocks noGrp="1"/>
          </p:cNvSpPr>
          <p:nvPr>
            <p:ph idx="1"/>
          </p:nvPr>
        </p:nvSpPr>
        <p:spPr/>
        <p:txBody>
          <a:bodyPr>
            <a:normAutofit/>
          </a:bodyPr>
          <a:lstStyle/>
          <a:p>
            <a:r>
              <a:rPr lang="en-US" sz="3200" b="1" dirty="0">
                <a:latin typeface="Arial" panose="020B0604020202020204" pitchFamily="34" charset="0"/>
                <a:cs typeface="Arial" panose="020B0604020202020204" pitchFamily="34" charset="0"/>
              </a:rPr>
              <a:t>Nurse</a:t>
            </a:r>
            <a:r>
              <a:rPr lang="en-US" sz="3200" dirty="0">
                <a:latin typeface="Arial" panose="020B0604020202020204" pitchFamily="34" charset="0"/>
                <a:cs typeface="Arial" panose="020B0604020202020204" pitchFamily="34" charset="0"/>
              </a:rPr>
              <a:t> Managers should see </a:t>
            </a:r>
            <a:r>
              <a:rPr lang="en-US" sz="3200" b="1" dirty="0">
                <a:latin typeface="Arial" panose="020B0604020202020204" pitchFamily="34" charset="0"/>
                <a:cs typeface="Arial" panose="020B0604020202020204" pitchFamily="34" charset="0"/>
              </a:rPr>
              <a:t>public relations</a:t>
            </a:r>
            <a:r>
              <a:rPr lang="en-US" sz="3200" dirty="0">
                <a:latin typeface="Arial" panose="020B0604020202020204" pitchFamily="34" charset="0"/>
                <a:cs typeface="Arial" panose="020B0604020202020204" pitchFamily="34" charset="0"/>
              </a:rPr>
              <a:t> as a planned activity and as a </a:t>
            </a:r>
            <a:r>
              <a:rPr lang="en-US" sz="3200" i="1" dirty="0">
                <a:latin typeface="Arial" panose="020B0604020202020204" pitchFamily="34" charset="0"/>
                <a:cs typeface="Arial" panose="020B0604020202020204" pitchFamily="34" charset="0"/>
              </a:rPr>
              <a:t>management</a:t>
            </a:r>
            <a:r>
              <a:rPr lang="en-US" sz="3200" dirty="0">
                <a:latin typeface="Arial" panose="020B0604020202020204" pitchFamily="34" charset="0"/>
                <a:cs typeface="Arial" panose="020B0604020202020204" pitchFamily="34" charset="0"/>
              </a:rPr>
              <a:t> function. </a:t>
            </a:r>
            <a:r>
              <a:rPr lang="en-US" sz="3200" dirty="0" smtClean="0">
                <a:latin typeface="Arial" panose="020B0604020202020204" pitchFamily="34" charset="0"/>
                <a:cs typeface="Arial" panose="020B0604020202020204" pitchFamily="34" charset="0"/>
              </a:rPr>
              <a:t>This </a:t>
            </a:r>
            <a:r>
              <a:rPr lang="en-US" sz="3200" dirty="0" smtClean="0">
                <a:latin typeface="Arial" panose="020B0604020202020204" pitchFamily="34" charset="0"/>
                <a:cs typeface="Arial" panose="020B0604020202020204" pitchFamily="34" charset="0"/>
              </a:rPr>
              <a:t>function </a:t>
            </a:r>
            <a:r>
              <a:rPr lang="en-US" sz="3200" dirty="0" smtClean="0">
                <a:latin typeface="Arial" panose="020B0604020202020204" pitchFamily="34" charset="0"/>
                <a:cs typeface="Arial" panose="020B0604020202020204" pitchFamily="34" charset="0"/>
              </a:rPr>
              <a:t>they perform always considering that </a:t>
            </a:r>
            <a:r>
              <a:rPr lang="en-US" sz="3200" i="1" dirty="0" smtClean="0">
                <a:latin typeface="Arial" panose="020B0604020202020204" pitchFamily="34" charset="0"/>
                <a:cs typeface="Arial" panose="020B0604020202020204" pitchFamily="34" charset="0"/>
              </a:rPr>
              <a:t>Hospitals</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and </a:t>
            </a:r>
            <a:r>
              <a:rPr lang="en-US" sz="3200" b="1" dirty="0">
                <a:latin typeface="Arial" panose="020B0604020202020204" pitchFamily="34" charset="0"/>
                <a:cs typeface="Arial" panose="020B0604020202020204" pitchFamily="34" charset="0"/>
              </a:rPr>
              <a:t>nurses</a:t>
            </a:r>
            <a:r>
              <a:rPr lang="en-US" sz="3200" dirty="0">
                <a:latin typeface="Arial" panose="020B0604020202020204" pitchFamily="34" charset="0"/>
                <a:cs typeface="Arial" panose="020B0604020202020204" pitchFamily="34" charset="0"/>
              </a:rPr>
              <a:t> have become central to many </a:t>
            </a:r>
            <a:r>
              <a:rPr lang="en-US" sz="3200" dirty="0" smtClean="0">
                <a:latin typeface="Arial" panose="020B0604020202020204" pitchFamily="34" charset="0"/>
                <a:cs typeface="Arial" panose="020B0604020202020204" pitchFamily="34" charset="0"/>
              </a:rPr>
              <a:t>lives globally.</a:t>
            </a:r>
          </a:p>
          <a:p>
            <a:pPr marL="0" indent="0">
              <a:buNone/>
            </a:pPr>
            <a:r>
              <a:rPr lang="en-US" sz="3200" b="1" dirty="0" smtClean="0">
                <a:latin typeface="Arial" panose="020B0604020202020204" pitchFamily="34" charset="0"/>
                <a:cs typeface="Arial" panose="020B0604020202020204" pitchFamily="34" charset="0"/>
              </a:rPr>
              <a:t>Note:</a:t>
            </a:r>
          </a:p>
          <a:p>
            <a:r>
              <a:rPr lang="en-US" sz="3200" dirty="0" smtClean="0">
                <a:latin typeface="Arial" panose="020B0604020202020204" pitchFamily="34" charset="0"/>
                <a:cs typeface="Arial" panose="020B0604020202020204" pitchFamily="34" charset="0"/>
              </a:rPr>
              <a:t>Nursing practice strives for professional </a:t>
            </a:r>
            <a:r>
              <a:rPr lang="en-US" sz="3200" dirty="0">
                <a:latin typeface="Arial" panose="020B0604020202020204" pitchFamily="34" charset="0"/>
                <a:cs typeface="Arial" panose="020B0604020202020204" pitchFamily="34" charset="0"/>
              </a:rPr>
              <a:t>maintenance of a favourable public </a:t>
            </a:r>
            <a:r>
              <a:rPr lang="en-US" sz="3200" dirty="0" smtClean="0">
                <a:latin typeface="Arial" panose="020B0604020202020204" pitchFamily="34" charset="0"/>
                <a:cs typeface="Arial" panose="020B0604020202020204" pitchFamily="34" charset="0"/>
              </a:rPr>
              <a:t>image. This is vital in all professions in any </a:t>
            </a:r>
            <a:r>
              <a:rPr lang="en-US" sz="3200" dirty="0">
                <a:latin typeface="Arial" panose="020B0604020202020204" pitchFamily="34" charset="0"/>
                <a:cs typeface="Arial" panose="020B0604020202020204" pitchFamily="34" charset="0"/>
              </a:rPr>
              <a:t>company or </a:t>
            </a:r>
            <a:r>
              <a:rPr lang="en-US" sz="3200" dirty="0" smtClean="0">
                <a:latin typeface="Arial" panose="020B0604020202020204" pitchFamily="34" charset="0"/>
                <a:cs typeface="Arial" panose="020B0604020202020204" pitchFamily="34" charset="0"/>
              </a:rPr>
              <a:t>organizations</a:t>
            </a:r>
            <a:r>
              <a:rPr lang="en-US" sz="3200" dirty="0" smtClean="0">
                <a:latin typeface="Arial" panose="020B0604020202020204" pitchFamily="34" charset="0"/>
                <a:cs typeface="Arial" panose="020B0604020202020204" pitchFamily="34" charset="0"/>
              </a:rPr>
              <a:t>; therefore </a:t>
            </a:r>
            <a:r>
              <a:rPr lang="en-US" sz="3200" dirty="0" smtClean="0">
                <a:latin typeface="Arial" panose="020B0604020202020204" pitchFamily="34" charset="0"/>
                <a:cs typeface="Arial" panose="020B0604020202020204" pitchFamily="34" charset="0"/>
              </a:rPr>
              <a:t>one must </a:t>
            </a:r>
            <a:r>
              <a:rPr lang="en-US" sz="3200" dirty="0" smtClean="0">
                <a:latin typeface="Arial" panose="020B0604020202020204" pitchFamily="34" charset="0"/>
                <a:cs typeface="Arial" panose="020B0604020202020204" pitchFamily="34" charset="0"/>
              </a:rPr>
              <a:t>adhere </a:t>
            </a:r>
            <a:r>
              <a:rPr lang="en-US" sz="3200" dirty="0" smtClean="0">
                <a:latin typeface="Arial" panose="020B0604020202020204" pitchFamily="34" charset="0"/>
                <a:cs typeface="Arial" panose="020B0604020202020204" pitchFamily="34" charset="0"/>
              </a:rPr>
              <a:t>to professional ethics and conduct.</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321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Benefit of Critical thinking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3200" b="1" dirty="0">
                <a:latin typeface="Arial" panose="020B0604020202020204" pitchFamily="34" charset="0"/>
                <a:cs typeface="Arial" panose="020B0604020202020204" pitchFamily="34" charset="0"/>
              </a:rPr>
              <a:t>Critical thinking</a:t>
            </a:r>
            <a:r>
              <a:rPr lang="en-US" sz="3200" dirty="0">
                <a:latin typeface="Arial" panose="020B0604020202020204" pitchFamily="34" charset="0"/>
                <a:cs typeface="Arial" panose="020B0604020202020204" pitchFamily="34" charset="0"/>
              </a:rPr>
              <a:t> teaches students how to define and analyze problems, while avoiding fallacies and cognitive biases.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They </a:t>
            </a:r>
            <a:r>
              <a:rPr lang="en-US" sz="3200" dirty="0">
                <a:latin typeface="Arial" panose="020B0604020202020204" pitchFamily="34" charset="0"/>
                <a:cs typeface="Arial" panose="020B0604020202020204" pitchFamily="34" charset="0"/>
              </a:rPr>
              <a:t>develop the ability to make very strong and persuasive arguments based on logic and evidence.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It helps the students  also to be </a:t>
            </a:r>
            <a:r>
              <a:rPr lang="en-US" sz="3200" dirty="0">
                <a:latin typeface="Arial" panose="020B0604020202020204" pitchFamily="34" charset="0"/>
                <a:cs typeface="Arial" panose="020B0604020202020204" pitchFamily="34" charset="0"/>
              </a:rPr>
              <a:t>good at finding </a:t>
            </a:r>
            <a:r>
              <a:rPr lang="en-US" sz="3200" dirty="0" smtClean="0">
                <a:latin typeface="Arial" panose="020B0604020202020204" pitchFamily="34" charset="0"/>
                <a:cs typeface="Arial" panose="020B0604020202020204" pitchFamily="34" charset="0"/>
              </a:rPr>
              <a:t>holes, gaps </a:t>
            </a:r>
            <a:r>
              <a:rPr lang="en-US" sz="3200" dirty="0">
                <a:latin typeface="Arial" panose="020B0604020202020204" pitchFamily="34" charset="0"/>
                <a:cs typeface="Arial" panose="020B0604020202020204" pitchFamily="34" charset="0"/>
              </a:rPr>
              <a:t>and unwarranted assumptions in others </a:t>
            </a:r>
            <a:r>
              <a:rPr lang="en-US" sz="3200" dirty="0" smtClean="0">
                <a:latin typeface="Arial" panose="020B0604020202020204" pitchFamily="34" charset="0"/>
                <a:cs typeface="Arial" panose="020B0604020202020204" pitchFamily="34" charset="0"/>
              </a:rPr>
              <a:t>arguments.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97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8960"/>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Critical </a:t>
            </a:r>
            <a:r>
              <a:rPr lang="en-US" b="1" dirty="0">
                <a:latin typeface="Arial" panose="020B0604020202020204" pitchFamily="34" charset="0"/>
                <a:cs typeface="Arial" panose="020B0604020202020204" pitchFamily="34" charset="0"/>
              </a:rPr>
              <a:t>Thinkers Ask Questions.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0042"/>
            <a:ext cx="10515600" cy="4692316"/>
          </a:xfrm>
        </p:spPr>
        <p:txBody>
          <a:bodyPr>
            <a:normAutofit/>
          </a:bodyPr>
          <a:lstStyle/>
          <a:p>
            <a:pPr marL="0" indent="0">
              <a:buNone/>
            </a:pPr>
            <a:r>
              <a:rPr lang="en-US" dirty="0" smtClean="0"/>
              <a:t> </a:t>
            </a:r>
            <a:r>
              <a:rPr lang="en-US" b="1" dirty="0" smtClean="0">
                <a:latin typeface="Arial" panose="020B0604020202020204" pitchFamily="34" charset="0"/>
                <a:cs typeface="Arial" panose="020B0604020202020204" pitchFamily="34" charset="0"/>
              </a:rPr>
              <a:t>The Inquiring </a:t>
            </a:r>
            <a:r>
              <a:rPr lang="en-US" b="1" dirty="0">
                <a:latin typeface="Arial" panose="020B0604020202020204" pitchFamily="34" charset="0"/>
                <a:cs typeface="Arial" panose="020B0604020202020204" pitchFamily="34" charset="0"/>
              </a:rPr>
              <a:t>Minds WANT to KNOW</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Therefore may ask; </a:t>
            </a:r>
          </a:p>
          <a:p>
            <a:r>
              <a:rPr lang="en-US" dirty="0" smtClean="0">
                <a:latin typeface="Arial" panose="020B0604020202020204" pitchFamily="34" charset="0"/>
                <a:cs typeface="Arial" panose="020B0604020202020204" pitchFamily="34" charset="0"/>
              </a:rPr>
              <a:t>What am I taking for granted?</a:t>
            </a:r>
          </a:p>
          <a:p>
            <a:r>
              <a:rPr lang="en-US" dirty="0" smtClean="0">
                <a:latin typeface="Arial" panose="020B0604020202020204" pitchFamily="34" charset="0"/>
                <a:cs typeface="Arial" panose="020B0604020202020204" pitchFamily="34" charset="0"/>
              </a:rPr>
              <a:t>Did </a:t>
            </a:r>
            <a:r>
              <a:rPr lang="en-US" dirty="0">
                <a:latin typeface="Arial" panose="020B0604020202020204" pitchFamily="34" charset="0"/>
                <a:cs typeface="Arial" panose="020B0604020202020204" pitchFamily="34" charset="0"/>
              </a:rPr>
              <a:t>I explore all points of view?</a:t>
            </a:r>
          </a:p>
          <a:p>
            <a:r>
              <a:rPr lang="en-US" dirty="0" smtClean="0">
                <a:latin typeface="Arial" panose="020B0604020202020204" pitchFamily="34" charset="0"/>
                <a:cs typeface="Arial" panose="020B0604020202020204" pitchFamily="34" charset="0"/>
              </a:rPr>
              <a:t>Do </a:t>
            </a:r>
            <a:r>
              <a:rPr lang="en-US" dirty="0">
                <a:latin typeface="Arial" panose="020B0604020202020204" pitchFamily="34" charset="0"/>
                <a:cs typeface="Arial" panose="020B0604020202020204" pitchFamily="34" charset="0"/>
              </a:rPr>
              <a:t>I understand the question?</a:t>
            </a:r>
          </a:p>
          <a:p>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information do I need?</a:t>
            </a:r>
          </a:p>
          <a:p>
            <a:r>
              <a:rPr lang="en-US" dirty="0" smtClean="0">
                <a:latin typeface="Arial" panose="020B0604020202020204" pitchFamily="34" charset="0"/>
                <a:cs typeface="Arial" panose="020B0604020202020204" pitchFamily="34" charset="0"/>
              </a:rPr>
              <a:t>Do </a:t>
            </a:r>
            <a:r>
              <a:rPr lang="en-US" dirty="0">
                <a:latin typeface="Arial" panose="020B0604020202020204" pitchFamily="34" charset="0"/>
                <a:cs typeface="Arial" panose="020B0604020202020204" pitchFamily="34" charset="0"/>
              </a:rPr>
              <a:t>I need to report anything?</a:t>
            </a:r>
          </a:p>
          <a:p>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complications should I anticipate?</a:t>
            </a:r>
          </a:p>
          <a:p>
            <a:r>
              <a:rPr lang="en-US" dirty="0" smtClean="0">
                <a:latin typeface="Arial" panose="020B0604020202020204" pitchFamily="34" charset="0"/>
                <a:cs typeface="Arial" panose="020B0604020202020204" pitchFamily="34" charset="0"/>
              </a:rPr>
              <a:t>Which </a:t>
            </a:r>
            <a:r>
              <a:rPr lang="en-US" dirty="0">
                <a:latin typeface="Arial" panose="020B0604020202020204" pitchFamily="34" charset="0"/>
                <a:cs typeface="Arial" panose="020B0604020202020204" pitchFamily="34" charset="0"/>
              </a:rPr>
              <a:t>is my highest priority?</a:t>
            </a:r>
          </a:p>
          <a:p>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there ethical or cultural issues I </a:t>
            </a:r>
            <a:r>
              <a:rPr lang="en-US" dirty="0" smtClean="0">
                <a:latin typeface="Arial" panose="020B0604020202020204" pitchFamily="34" charset="0"/>
                <a:cs typeface="Arial" panose="020B0604020202020204" pitchFamily="34" charset="0"/>
              </a:rPr>
              <a:t>should consider</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121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Some of the Questions </a:t>
            </a:r>
            <a:r>
              <a:rPr lang="en-US" b="1" dirty="0">
                <a:latin typeface="Arial" panose="020B0604020202020204" pitchFamily="34" charset="0"/>
                <a:cs typeface="Arial" panose="020B0604020202020204" pitchFamily="34" charset="0"/>
              </a:rPr>
              <a:t>to </a:t>
            </a:r>
            <a:r>
              <a:rPr lang="en-US" b="1" dirty="0" smtClean="0">
                <a:latin typeface="Arial" panose="020B0604020202020204" pitchFamily="34" charset="0"/>
                <a:cs typeface="Arial" panose="020B0604020202020204" pitchFamily="34" charset="0"/>
              </a:rPr>
              <a:t>Ponder over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 </a:t>
            </a:r>
            <a:r>
              <a:rPr lang="en-US" sz="3200" dirty="0">
                <a:latin typeface="Arial" panose="020B0604020202020204" pitchFamily="34" charset="0"/>
                <a:cs typeface="Arial" panose="020B0604020202020204" pitchFamily="34" charset="0"/>
              </a:rPr>
              <a:t>What is Critical Thinking</a:t>
            </a:r>
            <a:r>
              <a:rPr lang="en-US" sz="3200" dirty="0" smtClean="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Are there any examples of renowned critical thinkers?</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Why </a:t>
            </a:r>
            <a:r>
              <a:rPr lang="en-US" sz="3200" dirty="0">
                <a:latin typeface="Arial" panose="020B0604020202020204" pitchFamily="34" charset="0"/>
                <a:cs typeface="Arial" panose="020B0604020202020204" pitchFamily="34" charset="0"/>
              </a:rPr>
              <a:t>is Critical Thinking Important to Nurses?</a:t>
            </a:r>
          </a:p>
          <a:p>
            <a:r>
              <a:rPr lang="en-US" sz="3200" dirty="0" smtClean="0">
                <a:latin typeface="Arial" panose="020B0604020202020204" pitchFamily="34" charset="0"/>
                <a:cs typeface="Arial" panose="020B0604020202020204" pitchFamily="34" charset="0"/>
              </a:rPr>
              <a:t>What </a:t>
            </a:r>
            <a:r>
              <a:rPr lang="en-US" sz="3200" dirty="0">
                <a:latin typeface="Arial" panose="020B0604020202020204" pitchFamily="34" charset="0"/>
                <a:cs typeface="Arial" panose="020B0604020202020204" pitchFamily="34" charset="0"/>
              </a:rPr>
              <a:t>are the Different Kinds of Nursing Knowledge?</a:t>
            </a:r>
          </a:p>
          <a:p>
            <a:r>
              <a:rPr lang="en-US" sz="3200" dirty="0" smtClean="0">
                <a:latin typeface="Arial" panose="020B0604020202020204" pitchFamily="34" charset="0"/>
                <a:cs typeface="Arial" panose="020B0604020202020204" pitchFamily="34" charset="0"/>
              </a:rPr>
              <a:t>What </a:t>
            </a:r>
            <a:r>
              <a:rPr lang="en-US" sz="3200" dirty="0">
                <a:latin typeface="Arial" panose="020B0604020202020204" pitchFamily="34" charset="0"/>
                <a:cs typeface="Arial" panose="020B0604020202020204" pitchFamily="34" charset="0"/>
              </a:rPr>
              <a:t>are the Five Major Categories of </a:t>
            </a:r>
            <a:r>
              <a:rPr lang="en-US" sz="3200" dirty="0" smtClean="0">
                <a:latin typeface="Arial" panose="020B0604020202020204" pitchFamily="34" charset="0"/>
                <a:cs typeface="Arial" panose="020B0604020202020204" pitchFamily="34" charset="0"/>
              </a:rPr>
              <a:t>Critical Thinking</a:t>
            </a:r>
            <a:r>
              <a:rPr lang="en-US" sz="3200" dirty="0">
                <a:latin typeface="Arial" panose="020B0604020202020204" pitchFamily="34" charset="0"/>
                <a:cs typeface="Arial" panose="020B0604020202020204" pitchFamily="34" charset="0"/>
              </a:rPr>
              <a:t>?</a:t>
            </a: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535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727"/>
            <a:ext cx="10515600" cy="1263315"/>
          </a:xfrm>
        </p:spPr>
        <p:txBody>
          <a:bodyPr>
            <a:normAutofit fontScale="90000"/>
          </a:bodyPr>
          <a:lstStyle/>
          <a:p>
            <a:r>
              <a:rPr lang="en-US" b="1" dirty="0">
                <a:latin typeface="Arial" panose="020B0604020202020204" pitchFamily="34" charset="0"/>
                <a:cs typeface="Arial" panose="020B0604020202020204" pitchFamily="34" charset="0"/>
              </a:rPr>
              <a:t>Examples of some of the best critical thinkers</a:t>
            </a:r>
            <a:endParaRPr lang="en-US" dirty="0"/>
          </a:p>
        </p:txBody>
      </p:sp>
      <p:sp>
        <p:nvSpPr>
          <p:cNvPr id="3" name="Content Placeholder 2"/>
          <p:cNvSpPr>
            <a:spLocks noGrp="1"/>
          </p:cNvSpPr>
          <p:nvPr>
            <p:ph sz="half" idx="1"/>
          </p:nvPr>
        </p:nvSpPr>
        <p:spPr>
          <a:xfrm>
            <a:off x="838200" y="1690688"/>
            <a:ext cx="5181600" cy="4486275"/>
          </a:xfrm>
        </p:spPr>
        <p:txBody>
          <a:bodyPr>
            <a:normAutofit fontScale="92500" lnSpcReduction="10000"/>
          </a:bodyPr>
          <a:lstStyle/>
          <a:p>
            <a:r>
              <a:rPr lang="en-US" b="1" dirty="0" smtClean="0">
                <a:latin typeface="Arial" panose="020B0604020202020204" pitchFamily="34" charset="0"/>
                <a:cs typeface="Arial" panose="020B0604020202020204" pitchFamily="34" charset="0"/>
              </a:rPr>
              <a:t>Best </a:t>
            </a:r>
            <a:r>
              <a:rPr lang="en-US" b="1" i="1" dirty="0" smtClean="0">
                <a:latin typeface="Arial" panose="020B0604020202020204" pitchFamily="34" charset="0"/>
                <a:cs typeface="Arial" panose="020B0604020202020204" pitchFamily="34" charset="0"/>
              </a:rPr>
              <a:t>Critical thinkers </a:t>
            </a:r>
            <a:r>
              <a:rPr lang="en-US" dirty="0">
                <a:latin typeface="Arial" panose="020B0604020202020204" pitchFamily="34" charset="0"/>
                <a:cs typeface="Arial" panose="020B0604020202020204" pitchFamily="34" charset="0"/>
              </a:rPr>
              <a:t>include;</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Albert Einstein</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Charles Darwin</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Martin Luther King,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Jnr.</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Galileo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Galilei</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Simone de Beauvoir</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Edwin Hubble</a:t>
            </a:r>
          </a:p>
          <a:p>
            <a:r>
              <a:rPr lang="en-US" dirty="0">
                <a:latin typeface="Arial Unicode MS" panose="020B0604020202020204" pitchFamily="34" charset="-128"/>
                <a:ea typeface="Arial Unicode MS" panose="020B0604020202020204" pitchFamily="34" charset="-128"/>
                <a:cs typeface="Arial Unicode MS" panose="020B0604020202020204" pitchFamily="34" charset="-128"/>
              </a:rPr>
              <a:t>Marie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Curie-</a:t>
            </a:r>
          </a:p>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Sir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Isaac Newton</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172200" y="1690688"/>
            <a:ext cx="5181600" cy="4486275"/>
          </a:xfrm>
        </p:spPr>
        <p:txBody>
          <a:bodyPr>
            <a:normAutofit fontScale="92500" lnSpcReduction="10000"/>
          </a:bodyPr>
          <a:lstStyle/>
          <a:p>
            <a:pPr marL="0" indent="0">
              <a:buNone/>
            </a:pPr>
            <a:r>
              <a:rPr lang="en-US" dirty="0">
                <a:latin typeface="Arial" panose="020B0604020202020204" pitchFamily="34" charset="0"/>
                <a:cs typeface="Arial" panose="020B0604020202020204" pitchFamily="34" charset="0"/>
              </a:rPr>
              <a:t>The following </a:t>
            </a:r>
            <a:r>
              <a:rPr lang="en-US" b="1" dirty="0">
                <a:latin typeface="Arial" panose="020B0604020202020204" pitchFamily="34" charset="0"/>
                <a:cs typeface="Arial" panose="020B0604020202020204" pitchFamily="34" charset="0"/>
              </a:rPr>
              <a:t>best critical thinkers </a:t>
            </a:r>
            <a:r>
              <a:rPr lang="en-US" dirty="0">
                <a:latin typeface="Arial" panose="020B0604020202020204" pitchFamily="34" charset="0"/>
                <a:cs typeface="Arial" panose="020B0604020202020204" pitchFamily="34" charset="0"/>
              </a:rPr>
              <a:t>made various discoveries and inventions</a:t>
            </a:r>
            <a:r>
              <a:rPr lang="en-US" b="1"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Albert Einstein</a:t>
            </a:r>
            <a:r>
              <a:rPr lang="en-US" dirty="0">
                <a:latin typeface="Arial" panose="020B0604020202020204" pitchFamily="34" charset="0"/>
                <a:cs typeface="Arial" panose="020B0604020202020204" pitchFamily="34" charset="0"/>
              </a:rPr>
              <a:t>.- physicist;</a:t>
            </a:r>
            <a:r>
              <a:rPr lang="en-US" i="1" dirty="0">
                <a:latin typeface="Arial" panose="020B0604020202020204" pitchFamily="34" charset="0"/>
                <a:cs typeface="Arial" panose="020B0604020202020204" pitchFamily="34" charset="0"/>
              </a:rPr>
              <a:t> </a:t>
            </a:r>
            <a:r>
              <a:rPr lang="en-US" b="1" i="1" dirty="0" smtClean="0">
                <a:latin typeface="Arial" panose="020B0604020202020204" pitchFamily="34" charset="0"/>
                <a:cs typeface="Arial" panose="020B0604020202020204" pitchFamily="34" charset="0"/>
              </a:rPr>
              <a:t>Quotes:</a:t>
            </a:r>
          </a:p>
          <a:p>
            <a:pPr>
              <a:buFont typeface="Wingdings" panose="05000000000000000000" pitchFamily="2" charset="2"/>
              <a:buChar char="ü"/>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Imagination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is more important than knowledge</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buFont typeface="Wingdings" panose="05000000000000000000" pitchFamily="2" charset="2"/>
              <a:buChar char="ü"/>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Life is like riding a bicycle. To keep your balance you must keep moving. </a:t>
            </a:r>
            <a:endParaRPr lang="en-US"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ü"/>
            </a:pP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Imagination </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is everything.</a:t>
            </a:r>
          </a:p>
          <a:p>
            <a:pPr>
              <a:buFont typeface="Wingdings" panose="05000000000000000000" pitchFamily="2" charset="2"/>
              <a:buChar char="ü"/>
            </a:pPr>
            <a:endParaRPr lang="en-US"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522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Examples of some of the best critical </a:t>
            </a:r>
            <a:r>
              <a:rPr lang="en-US" b="1" dirty="0" smtClean="0">
                <a:latin typeface="Arial" panose="020B0604020202020204" pitchFamily="34" charset="0"/>
                <a:cs typeface="Arial" panose="020B0604020202020204" pitchFamily="34" charset="0"/>
              </a:rPr>
              <a:t>thinkers….</a:t>
            </a:r>
            <a:endParaRPr lang="en-US" dirty="0"/>
          </a:p>
        </p:txBody>
      </p:sp>
      <p:sp>
        <p:nvSpPr>
          <p:cNvPr id="3" name="Content Placeholder 2"/>
          <p:cNvSpPr>
            <a:spLocks noGrp="1"/>
          </p:cNvSpPr>
          <p:nvPr>
            <p:ph sz="half" idx="1"/>
          </p:nvPr>
        </p:nvSpPr>
        <p:spPr/>
        <p:txBody>
          <a:bodyPr>
            <a:normAutofit fontScale="62500" lnSpcReduction="20000"/>
          </a:bodyPr>
          <a:lstStyle/>
          <a:p>
            <a:r>
              <a:rPr lang="en-US" sz="4000" b="1" dirty="0">
                <a:latin typeface="Arial" panose="020B0604020202020204" pitchFamily="34" charset="0"/>
                <a:cs typeface="Arial" panose="020B0604020202020204" pitchFamily="34" charset="0"/>
              </a:rPr>
              <a:t>Charles Darwin</a:t>
            </a:r>
            <a:r>
              <a:rPr lang="en-US" sz="4000" dirty="0">
                <a:latin typeface="Arial" panose="020B0604020202020204" pitchFamily="34" charset="0"/>
                <a:cs typeface="Arial" panose="020B0604020202020204" pitchFamily="34" charset="0"/>
              </a:rPr>
              <a:t>. English naturalist, geologist and biologist, best known for his contributions to the science of evolution. </a:t>
            </a:r>
            <a:endParaRPr lang="en-US" sz="40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4000" b="1" i="1" dirty="0" smtClean="0">
                <a:latin typeface="Arial" panose="020B0604020202020204" pitchFamily="34" charset="0"/>
                <a:cs typeface="Arial" panose="020B0604020202020204" pitchFamily="34" charset="0"/>
              </a:rPr>
              <a:t>Quotes:</a:t>
            </a:r>
          </a:p>
          <a:p>
            <a:pPr>
              <a:buFont typeface="Wingdings" panose="05000000000000000000" pitchFamily="2" charset="2"/>
              <a:buChar char="ü"/>
            </a:pPr>
            <a:r>
              <a:rPr lang="en-US" sz="4000" i="1" dirty="0" smtClean="0">
                <a:latin typeface="Arial" panose="020B0604020202020204" pitchFamily="34" charset="0"/>
                <a:ea typeface="Arial Unicode MS" panose="020B0604020202020204" pitchFamily="34" charset="-128"/>
                <a:cs typeface="Arial" panose="020B0604020202020204" pitchFamily="34" charset="0"/>
              </a:rPr>
              <a:t>My </a:t>
            </a:r>
            <a:r>
              <a:rPr lang="en-US" sz="4000" i="1" dirty="0">
                <a:latin typeface="Arial" panose="020B0604020202020204" pitchFamily="34" charset="0"/>
                <a:ea typeface="Arial Unicode MS" panose="020B0604020202020204" pitchFamily="34" charset="-128"/>
                <a:cs typeface="Arial" panose="020B0604020202020204" pitchFamily="34" charset="0"/>
              </a:rPr>
              <a:t>mind seems to have become a kind of machine for </a:t>
            </a:r>
            <a:r>
              <a:rPr lang="en-US" sz="4000" b="1" i="1" dirty="0">
                <a:latin typeface="Arial" panose="020B0604020202020204" pitchFamily="34" charset="0"/>
                <a:ea typeface="Arial Unicode MS" panose="020B0604020202020204" pitchFamily="34" charset="-128"/>
                <a:cs typeface="Arial" panose="020B0604020202020204" pitchFamily="34" charset="0"/>
              </a:rPr>
              <a:t>grinding general laws </a:t>
            </a:r>
            <a:r>
              <a:rPr lang="en-US" sz="4000" i="1" dirty="0">
                <a:latin typeface="Arial" panose="020B0604020202020204" pitchFamily="34" charset="0"/>
                <a:ea typeface="Arial Unicode MS" panose="020B0604020202020204" pitchFamily="34" charset="-128"/>
                <a:cs typeface="Arial" panose="020B0604020202020204" pitchFamily="34" charset="0"/>
              </a:rPr>
              <a:t>out of large collections of facts</a:t>
            </a:r>
            <a:r>
              <a:rPr lang="en-US" sz="4000" i="1" dirty="0" smtClean="0">
                <a:latin typeface="Arial" panose="020B0604020202020204" pitchFamily="34" charset="0"/>
                <a:ea typeface="Arial Unicode MS" panose="020B0604020202020204" pitchFamily="34" charset="-128"/>
                <a:cs typeface="Arial" panose="020B0604020202020204" pitchFamily="34" charset="0"/>
              </a:rPr>
              <a:t>.</a:t>
            </a:r>
            <a:r>
              <a:rPr lang="en-US" sz="4000" i="1" dirty="0">
                <a:latin typeface="Arial" panose="020B0604020202020204" pitchFamily="34" charset="0"/>
                <a:cs typeface="Arial" panose="020B0604020202020204" pitchFamily="34" charset="0"/>
              </a:rPr>
              <a:t> </a:t>
            </a:r>
            <a:endParaRPr lang="en-US" sz="4000" i="1" dirty="0" smtClean="0">
              <a:latin typeface="Arial" panose="020B0604020202020204" pitchFamily="34" charset="0"/>
              <a:cs typeface="Arial" panose="020B0604020202020204" pitchFamily="34" charset="0"/>
            </a:endParaRPr>
          </a:p>
          <a:p>
            <a:pPr>
              <a:buFont typeface="Wingdings" panose="05000000000000000000" pitchFamily="2" charset="2"/>
              <a:buChar char="ü"/>
            </a:pPr>
            <a:r>
              <a:rPr lang="en-US" sz="4000" i="1" dirty="0" smtClean="0">
                <a:latin typeface="Arial" panose="020B0604020202020204" pitchFamily="34" charset="0"/>
                <a:cs typeface="Arial" panose="020B0604020202020204" pitchFamily="34" charset="0"/>
              </a:rPr>
              <a:t>All </a:t>
            </a:r>
            <a:r>
              <a:rPr lang="en-US" sz="4000" i="1" dirty="0">
                <a:latin typeface="Arial" panose="020B0604020202020204" pitchFamily="34" charset="0"/>
                <a:cs typeface="Arial" panose="020B0604020202020204" pitchFamily="34" charset="0"/>
              </a:rPr>
              <a:t>Living creatures descended over time from common ancestors and </a:t>
            </a:r>
            <a:r>
              <a:rPr lang="en-US" sz="4000" dirty="0">
                <a:latin typeface="Arial" panose="020B0604020202020204" pitchFamily="34" charset="0"/>
                <a:cs typeface="Arial" panose="020B0604020202020204" pitchFamily="34" charset="0"/>
              </a:rPr>
              <a:t>they continuously Struggle for </a:t>
            </a:r>
            <a:r>
              <a:rPr lang="en-US" sz="4000" dirty="0" smtClean="0">
                <a:latin typeface="Arial" panose="020B0604020202020204" pitchFamily="34" charset="0"/>
                <a:cs typeface="Arial" panose="020B0604020202020204" pitchFamily="34" charset="0"/>
              </a:rPr>
              <a:t>Existence.</a:t>
            </a:r>
            <a:endParaRPr lang="en-US" sz="40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n-US" sz="4000" dirty="0">
              <a:latin typeface="Arial" panose="020B0604020202020204" pitchFamily="34" charset="0"/>
              <a:ea typeface="Arial Unicode MS" panose="020B0604020202020204" pitchFamily="34" charset="-128"/>
              <a:cs typeface="Arial" panose="020B0604020202020204" pitchFamily="34" charset="0"/>
            </a:endParaRPr>
          </a:p>
          <a:p>
            <a:endParaRPr lang="en-US" dirty="0"/>
          </a:p>
        </p:txBody>
      </p:sp>
      <p:sp>
        <p:nvSpPr>
          <p:cNvPr id="4" name="Content Placeholder 3"/>
          <p:cNvSpPr>
            <a:spLocks noGrp="1"/>
          </p:cNvSpPr>
          <p:nvPr>
            <p:ph sz="half" idx="2"/>
          </p:nvPr>
        </p:nvSpPr>
        <p:spPr>
          <a:xfrm>
            <a:off x="6172200" y="1600200"/>
            <a:ext cx="5181600" cy="4728411"/>
          </a:xfrm>
        </p:spPr>
        <p:txBody>
          <a:bodyPr>
            <a:noAutofit/>
          </a:bodyPr>
          <a:lstStyle/>
          <a:p>
            <a:r>
              <a:rPr lang="en-US" sz="2400" b="1" dirty="0" smtClean="0">
                <a:latin typeface="Arial" panose="020B0604020202020204" pitchFamily="34" charset="0"/>
                <a:cs typeface="Arial" panose="020B0604020202020204" pitchFamily="34" charset="0"/>
              </a:rPr>
              <a:t>Martin Luther King, Jr.- </a:t>
            </a:r>
            <a:r>
              <a:rPr lang="en-US" sz="2400" dirty="0" smtClean="0">
                <a:latin typeface="Arial" panose="020B0604020202020204" pitchFamily="34" charset="0"/>
                <a:cs typeface="Arial" panose="020B0604020202020204" pitchFamily="34" charset="0"/>
              </a:rPr>
              <a:t>American Baptist minister and activist who became the most visible spokesperson and leader in the American civil rights movement.</a:t>
            </a:r>
            <a:r>
              <a:rPr lang="en-US" sz="2400" i="1" dirty="0" smtClean="0">
                <a:latin typeface="Arial" panose="020B0604020202020204" pitchFamily="34" charset="0"/>
                <a:cs typeface="Arial" panose="020B0604020202020204" pitchFamily="34" charset="0"/>
              </a:rPr>
              <a:t> He </a:t>
            </a:r>
            <a:r>
              <a:rPr lang="en-US" sz="2400" b="1" i="1" dirty="0" smtClean="0">
                <a:latin typeface="Arial" panose="020B0604020202020204" pitchFamily="34" charset="0"/>
                <a:cs typeface="Arial" panose="020B0604020202020204" pitchFamily="34" charset="0"/>
              </a:rPr>
              <a:t>Quotes;</a:t>
            </a:r>
          </a:p>
          <a:p>
            <a:pPr>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Injustice </a:t>
            </a:r>
            <a:r>
              <a:rPr lang="en-US" sz="2400" i="1" dirty="0">
                <a:latin typeface="Arial" panose="020B0604020202020204" pitchFamily="34" charset="0"/>
                <a:cs typeface="Arial" panose="020B0604020202020204" pitchFamily="34" charset="0"/>
              </a:rPr>
              <a:t>anywhere is a threat to justice everywhere. </a:t>
            </a:r>
            <a:endParaRPr lang="en-US" sz="2400" i="1"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“I </a:t>
            </a:r>
            <a:r>
              <a:rPr lang="en-US" sz="2400" i="1" dirty="0">
                <a:latin typeface="Arial" panose="020B0604020202020204" pitchFamily="34" charset="0"/>
                <a:cs typeface="Arial" panose="020B0604020202020204" pitchFamily="34" charset="0"/>
              </a:rPr>
              <a:t>have a dream” speech—a rallying cry for equal </a:t>
            </a:r>
            <a:r>
              <a:rPr lang="en-US" sz="2400" i="1" dirty="0" smtClean="0">
                <a:latin typeface="Arial" panose="020B0604020202020204" pitchFamily="34" charset="0"/>
                <a:cs typeface="Arial" panose="020B0604020202020204" pitchFamily="34" charset="0"/>
              </a:rPr>
              <a:t>rights</a:t>
            </a:r>
            <a:r>
              <a:rPr lang="en-US" sz="2400" dirty="0" smtClean="0">
                <a:latin typeface="Arial" panose="020B0604020202020204" pitchFamily="34" charset="0"/>
                <a:cs typeface="Arial" panose="020B0604020202020204" pitchFamily="34" charset="0"/>
              </a:rPr>
              <a:t>—His argument impressed many </a:t>
            </a: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i="1" dirty="0" smtClean="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time is always right to do what is right</a:t>
            </a:r>
            <a:r>
              <a:rPr lang="en-US" sz="2400" i="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9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Examples of some of the best critical thinkers….</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a:latin typeface="Arial" panose="020B0604020202020204" pitchFamily="34" charset="0"/>
                <a:cs typeface="Arial" panose="020B0604020202020204" pitchFamily="34" charset="0"/>
              </a:rPr>
              <a:t>Galileo Galilei</a:t>
            </a:r>
            <a:r>
              <a:rPr lang="en-US" dirty="0">
                <a:latin typeface="Arial" panose="020B0604020202020204" pitchFamily="34" charset="0"/>
                <a:cs typeface="Arial" panose="020B0604020202020204" pitchFamily="34" charset="0"/>
              </a:rPr>
              <a:t>-Italian natural philosopher, astronomer, and mathematician who made fundamental contributions to the sciences of motion, astronomy, etc.</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His quotes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The Bible shows the way to go to heaven, </a:t>
            </a:r>
            <a:r>
              <a:rPr lang="en-US" b="1" i="1" dirty="0">
                <a:latin typeface="Arial" panose="020B0604020202020204" pitchFamily="34" charset="0"/>
                <a:cs typeface="Arial" panose="020B0604020202020204" pitchFamily="34" charset="0"/>
              </a:rPr>
              <a:t>not</a:t>
            </a:r>
            <a:r>
              <a:rPr lang="en-US" i="1" dirty="0">
                <a:latin typeface="Arial" panose="020B0604020202020204" pitchFamily="34" charset="0"/>
                <a:cs typeface="Arial" panose="020B0604020202020204" pitchFamily="34" charset="0"/>
              </a:rPr>
              <a:t> the way the heavens go.</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i="1" dirty="0">
                <a:latin typeface="Arial" panose="020B0604020202020204" pitchFamily="34" charset="0"/>
                <a:cs typeface="Arial" panose="020B0604020202020204" pitchFamily="34" charset="0"/>
              </a:rPr>
              <a:t>All truths are easy to understand once they are discovered; </a:t>
            </a:r>
            <a:r>
              <a:rPr lang="en-US" dirty="0">
                <a:latin typeface="Arial" panose="020B0604020202020204" pitchFamily="34" charset="0"/>
                <a:cs typeface="Arial" panose="020B0604020202020204" pitchFamily="34" charset="0"/>
              </a:rPr>
              <a:t>the point is to discover them.</a:t>
            </a:r>
          </a:p>
        </p:txBody>
      </p:sp>
      <p:sp>
        <p:nvSpPr>
          <p:cNvPr id="4" name="Content Placeholder 3"/>
          <p:cNvSpPr>
            <a:spLocks noGrp="1"/>
          </p:cNvSpPr>
          <p:nvPr>
            <p:ph sz="half" idx="2"/>
          </p:nvPr>
        </p:nvSpPr>
        <p:spPr/>
        <p:txBody>
          <a:bodyPr>
            <a:normAutofit fontScale="92500" lnSpcReduction="10000"/>
          </a:bodyPr>
          <a:lstStyle/>
          <a:p>
            <a:r>
              <a:rPr lang="en-US" b="1" dirty="0">
                <a:latin typeface="Arial" panose="020B0604020202020204" pitchFamily="34" charset="0"/>
                <a:cs typeface="Arial" panose="020B0604020202020204" pitchFamily="34" charset="0"/>
              </a:rPr>
              <a:t>Simone de Beauvoir.- </a:t>
            </a:r>
            <a:r>
              <a:rPr lang="en-US" dirty="0">
                <a:latin typeface="Arial" panose="020B0604020202020204" pitchFamily="34" charset="0"/>
                <a:cs typeface="Arial" panose="020B0604020202020204" pitchFamily="34" charset="0"/>
              </a:rPr>
              <a:t>a French writer, intellectual, existentialist philosopher, political activist, feminist, and social theorist. </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Her </a:t>
            </a:r>
            <a:r>
              <a:rPr lang="en-US" b="1" dirty="0">
                <a:latin typeface="Arial" panose="020B0604020202020204" pitchFamily="34" charset="0"/>
                <a:cs typeface="Arial" panose="020B0604020202020204" pitchFamily="34" charset="0"/>
              </a:rPr>
              <a:t>quotes;</a:t>
            </a:r>
          </a:p>
          <a:p>
            <a:pPr>
              <a:buFont typeface="Wingdings" panose="05000000000000000000" pitchFamily="2" charset="2"/>
              <a:buChar char="Ø"/>
            </a:pPr>
            <a:r>
              <a:rPr lang="en-US" i="1" dirty="0">
                <a:latin typeface="Arial" panose="020B0604020202020204" pitchFamily="34" charset="0"/>
                <a:cs typeface="Arial" panose="020B0604020202020204" pitchFamily="34" charset="0"/>
              </a:rPr>
              <a:t>One is </a:t>
            </a:r>
            <a:r>
              <a:rPr lang="en-US" b="1" i="1" dirty="0">
                <a:latin typeface="Arial" panose="020B0604020202020204" pitchFamily="34" charset="0"/>
                <a:cs typeface="Arial" panose="020B0604020202020204" pitchFamily="34" charset="0"/>
              </a:rPr>
              <a:t>not</a:t>
            </a:r>
            <a:r>
              <a:rPr lang="en-US" i="1" dirty="0">
                <a:latin typeface="Arial" panose="020B0604020202020204" pitchFamily="34" charset="0"/>
                <a:cs typeface="Arial" panose="020B0604020202020204" pitchFamily="34" charset="0"/>
              </a:rPr>
              <a:t> born a genius, one becomes a genius.</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i="1" dirty="0">
                <a:latin typeface="Arial" panose="020B0604020202020204" pitchFamily="34" charset="0"/>
                <a:cs typeface="Arial" panose="020B0604020202020204" pitchFamily="34" charset="0"/>
              </a:rPr>
              <a:t>Change your life today. Don't gamble on the future, act now, without delay.</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22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Examples </a:t>
            </a:r>
            <a:r>
              <a:rPr lang="en-US" b="1" dirty="0">
                <a:latin typeface="Arial" panose="020B0604020202020204" pitchFamily="34" charset="0"/>
                <a:cs typeface="Arial" panose="020B0604020202020204" pitchFamily="34" charset="0"/>
              </a:rPr>
              <a:t>of some of the best critical </a:t>
            </a:r>
            <a:r>
              <a:rPr lang="en-US" b="1" dirty="0" smtClean="0">
                <a:latin typeface="Arial" panose="020B0604020202020204" pitchFamily="34" charset="0"/>
                <a:cs typeface="Arial" panose="020B0604020202020204" pitchFamily="34" charset="0"/>
              </a:rPr>
              <a:t>thinkers</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lnSpcReduction="10000"/>
          </a:bodyPr>
          <a:lstStyle/>
          <a:p>
            <a:r>
              <a:rPr lang="en-US" b="1" dirty="0">
                <a:latin typeface="Arial" panose="020B0604020202020204" pitchFamily="34" charset="0"/>
                <a:cs typeface="Arial" panose="020B0604020202020204" pitchFamily="34" charset="0"/>
              </a:rPr>
              <a:t>Simone de Beauvoir</a:t>
            </a:r>
            <a:r>
              <a:rPr lang="en-US" b="1"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French writer, intellectual, existentialist philosopher, political activist, feminist, and social theorist</a:t>
            </a:r>
            <a:r>
              <a:rPr lang="en-US" dirty="0" smtClean="0">
                <a:latin typeface="Arial" panose="020B0604020202020204" pitchFamily="34" charset="0"/>
                <a:cs typeface="Arial" panose="020B0604020202020204" pitchFamily="34" charset="0"/>
              </a:rPr>
              <a:t>. Her quotes;</a:t>
            </a:r>
          </a:p>
          <a:p>
            <a:r>
              <a:rPr lang="en-US" i="1" dirty="0">
                <a:latin typeface="Arial" panose="020B0604020202020204" pitchFamily="34" charset="0"/>
                <a:cs typeface="Arial" panose="020B0604020202020204" pitchFamily="34" charset="0"/>
              </a:rPr>
              <a:t>One is </a:t>
            </a:r>
            <a:r>
              <a:rPr lang="en-US" b="1" i="1" dirty="0">
                <a:latin typeface="Arial" panose="020B0604020202020204" pitchFamily="34" charset="0"/>
                <a:cs typeface="Arial" panose="020B0604020202020204" pitchFamily="34" charset="0"/>
              </a:rPr>
              <a:t>not</a:t>
            </a:r>
            <a:r>
              <a:rPr lang="en-US" i="1" dirty="0">
                <a:latin typeface="Arial" panose="020B0604020202020204" pitchFamily="34" charset="0"/>
                <a:cs typeface="Arial" panose="020B0604020202020204" pitchFamily="34" charset="0"/>
              </a:rPr>
              <a:t> born a genius, one becomes a genius.</a:t>
            </a:r>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Change your life today. Don't gamble on the future, act now, without delay</a:t>
            </a:r>
            <a:r>
              <a:rPr lang="en-US" i="1"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Edwin Hubble</a:t>
            </a:r>
            <a:r>
              <a:rPr lang="en-US" dirty="0" smtClean="0">
                <a:latin typeface="Arial" panose="020B0604020202020204" pitchFamily="34" charset="0"/>
                <a:cs typeface="Arial" panose="020B0604020202020204" pitchFamily="34" charset="0"/>
              </a:rPr>
              <a:t>.- Science </a:t>
            </a:r>
            <a:r>
              <a:rPr lang="en-US" dirty="0" smtClean="0"/>
              <a:t> </a:t>
            </a:r>
            <a:r>
              <a:rPr lang="en-US" dirty="0"/>
              <a:t>Law basically states that the greater the distance of a galaxy from ours, the faster it recedes. It was proof that the Universe is </a:t>
            </a:r>
            <a:r>
              <a:rPr lang="en-US" dirty="0" smtClean="0"/>
              <a:t>expanding</a:t>
            </a:r>
            <a:r>
              <a:rPr lang="en-US" dirty="0" smtClean="0">
                <a:latin typeface="Arial" panose="020B0604020202020204" pitchFamily="34" charset="0"/>
                <a:cs typeface="Arial" panose="020B0604020202020204" pitchFamily="34" charset="0"/>
              </a:rPr>
              <a:t>- He supported the Universe BIG-Bang Theory</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5737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726"/>
            <a:ext cx="10515600" cy="1070812"/>
          </a:xfrm>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Examples </a:t>
            </a:r>
            <a:r>
              <a:rPr lang="en-US" sz="4900" b="1" dirty="0">
                <a:latin typeface="Arial" panose="020B0604020202020204" pitchFamily="34" charset="0"/>
                <a:cs typeface="Arial" panose="020B0604020202020204" pitchFamily="34" charset="0"/>
              </a:rPr>
              <a:t>of some of the best critical thinkers….</a:t>
            </a:r>
            <a:br>
              <a:rPr lang="en-US" sz="4900" b="1" dirty="0">
                <a:latin typeface="Arial" panose="020B0604020202020204" pitchFamily="34" charset="0"/>
                <a:cs typeface="Arial" panose="020B0604020202020204" pitchFamily="34" charset="0"/>
              </a:rPr>
            </a:br>
            <a:endParaRPr lang="en-US" sz="4900" dirty="0"/>
          </a:p>
        </p:txBody>
      </p:sp>
      <p:sp>
        <p:nvSpPr>
          <p:cNvPr id="3" name="Content Placeholder 2"/>
          <p:cNvSpPr>
            <a:spLocks noGrp="1"/>
          </p:cNvSpPr>
          <p:nvPr>
            <p:ph idx="1"/>
          </p:nvPr>
        </p:nvSpPr>
        <p:spPr>
          <a:xfrm>
            <a:off x="838200" y="1443788"/>
            <a:ext cx="10515600" cy="4788569"/>
          </a:xfrm>
        </p:spPr>
        <p:txBody>
          <a:bodyPr>
            <a:normAutofit fontScale="47500" lnSpcReduction="20000"/>
          </a:bodyPr>
          <a:lstStyle/>
          <a:p>
            <a:r>
              <a:rPr lang="en-US" sz="5100" b="1" dirty="0">
                <a:latin typeface="Arial" panose="020B0604020202020204" pitchFamily="34" charset="0"/>
                <a:cs typeface="Arial" panose="020B0604020202020204" pitchFamily="34" charset="0"/>
              </a:rPr>
              <a:t>Marie </a:t>
            </a:r>
            <a:r>
              <a:rPr lang="en-US" sz="5100" b="1" dirty="0" smtClean="0">
                <a:latin typeface="Arial" panose="020B0604020202020204" pitchFamily="34" charset="0"/>
                <a:cs typeface="Arial" panose="020B0604020202020204" pitchFamily="34" charset="0"/>
              </a:rPr>
              <a:t>Curie-</a:t>
            </a:r>
            <a:r>
              <a:rPr lang="en-US" sz="5100" dirty="0" smtClean="0">
                <a:latin typeface="Arial" panose="020B0604020202020204" pitchFamily="34" charset="0"/>
                <a:cs typeface="Arial" panose="020B0604020202020204" pitchFamily="34" charset="0"/>
              </a:rPr>
              <a:t>. </a:t>
            </a:r>
            <a:r>
              <a:rPr lang="en-US" sz="5100" dirty="0">
                <a:latin typeface="Arial" panose="020B0604020202020204" pitchFamily="34" charset="0"/>
                <a:cs typeface="Arial" panose="020B0604020202020204" pitchFamily="34" charset="0"/>
              </a:rPr>
              <a:t>Polish and naturalized-French physicist and chemist who conducted pioneering research on radioactivity. Her </a:t>
            </a:r>
            <a:r>
              <a:rPr lang="en-US" sz="5100" dirty="0" smtClean="0">
                <a:latin typeface="Arial" panose="020B0604020202020204" pitchFamily="34" charset="0"/>
                <a:cs typeface="Arial" panose="020B0604020202020204" pitchFamily="34" charset="0"/>
              </a:rPr>
              <a:t>quotes:</a:t>
            </a:r>
          </a:p>
          <a:p>
            <a:r>
              <a:rPr lang="en-US" sz="5100" i="1" dirty="0">
                <a:latin typeface="Arial" panose="020B0604020202020204" pitchFamily="34" charset="0"/>
                <a:cs typeface="Arial" panose="020B0604020202020204" pitchFamily="34" charset="0"/>
              </a:rPr>
              <a:t>Nothing in life is to be feared, it is only to be understood. Now is the time to understand more, so that we may fear less.</a:t>
            </a:r>
            <a:endParaRPr lang="en-US" sz="5100" dirty="0">
              <a:latin typeface="Arial" panose="020B0604020202020204" pitchFamily="34" charset="0"/>
              <a:cs typeface="Arial" panose="020B0604020202020204" pitchFamily="34" charset="0"/>
            </a:endParaRPr>
          </a:p>
          <a:p>
            <a:r>
              <a:rPr lang="en-US" sz="5100" i="1" dirty="0">
                <a:latin typeface="Arial" panose="020B0604020202020204" pitchFamily="34" charset="0"/>
                <a:cs typeface="Arial" panose="020B0604020202020204" pitchFamily="34" charset="0"/>
              </a:rPr>
              <a:t>Be less curious about people and more curious about ideas.</a:t>
            </a:r>
            <a:endParaRPr lang="en-US" sz="5100" dirty="0">
              <a:latin typeface="Arial" panose="020B0604020202020204" pitchFamily="34" charset="0"/>
              <a:cs typeface="Arial" panose="020B0604020202020204" pitchFamily="34" charset="0"/>
            </a:endParaRPr>
          </a:p>
          <a:p>
            <a:r>
              <a:rPr lang="en-US" sz="5100" i="1" dirty="0">
                <a:latin typeface="Arial" panose="020B0604020202020204" pitchFamily="34" charset="0"/>
                <a:cs typeface="Arial" panose="020B0604020202020204" pitchFamily="34" charset="0"/>
              </a:rPr>
              <a:t>I was taught that the way of progress was neither swift nor easy</a:t>
            </a:r>
            <a:r>
              <a:rPr lang="en-US" sz="5100" i="1"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nSpc>
                <a:spcPct val="120000"/>
              </a:lnSpc>
              <a:spcBef>
                <a:spcPts val="0"/>
              </a:spcBef>
            </a:pPr>
            <a:r>
              <a:rPr lang="en-US" sz="5100" b="1" dirty="0">
                <a:latin typeface="Arial" panose="020B0604020202020204" pitchFamily="34" charset="0"/>
                <a:cs typeface="Arial" panose="020B0604020202020204" pitchFamily="34" charset="0"/>
              </a:rPr>
              <a:t>Sir Isaac </a:t>
            </a:r>
            <a:r>
              <a:rPr lang="en-US" sz="5100" b="1" dirty="0" smtClean="0">
                <a:latin typeface="Arial" panose="020B0604020202020204" pitchFamily="34" charset="0"/>
                <a:cs typeface="Arial" panose="020B0604020202020204" pitchFamily="34" charset="0"/>
              </a:rPr>
              <a:t>Newton</a:t>
            </a:r>
            <a:r>
              <a:rPr lang="en-US" sz="4400" b="1" dirty="0" smtClean="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English</a:t>
            </a:r>
            <a:r>
              <a:rPr lang="en-US" sz="4400" b="1"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mathematician, physicist, astronomer, theologian, and author who is widely </a:t>
            </a:r>
            <a:r>
              <a:rPr lang="en-US" sz="4400" dirty="0" smtClean="0">
                <a:latin typeface="Arial" panose="020B0604020202020204" pitchFamily="34" charset="0"/>
                <a:cs typeface="Arial" panose="020B0604020202020204" pitchFamily="34" charset="0"/>
              </a:rPr>
              <a:t>researched</a:t>
            </a:r>
            <a:r>
              <a:rPr lang="en-US" sz="4400" i="1" dirty="0" smtClean="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 </a:t>
            </a:r>
            <a:r>
              <a:rPr lang="en-US" sz="4400" i="1" dirty="0" smtClean="0">
                <a:latin typeface="Arial" panose="020B0604020202020204" pitchFamily="34" charset="0"/>
                <a:cs typeface="Arial" panose="020B0604020202020204" pitchFamily="34" charset="0"/>
              </a:rPr>
              <a:t>and rec</a:t>
            </a:r>
            <a:r>
              <a:rPr lang="en-US" sz="4400" dirty="0" smtClean="0">
                <a:latin typeface="Arial" panose="020B0604020202020204" pitchFamily="34" charset="0"/>
                <a:cs typeface="Arial" panose="020B0604020202020204" pitchFamily="34" charset="0"/>
              </a:rPr>
              <a:t>ognized </a:t>
            </a:r>
            <a:r>
              <a:rPr lang="en-US" sz="4400" dirty="0">
                <a:latin typeface="Arial" panose="020B0604020202020204" pitchFamily="34" charset="0"/>
                <a:cs typeface="Arial" panose="020B0604020202020204" pitchFamily="34" charset="0"/>
              </a:rPr>
              <a:t>as one of the greatest mathematicians and most influential scientists of all time and as a key figure in the scientific revolution</a:t>
            </a:r>
            <a:r>
              <a:rPr lang="en-US" sz="4400" dirty="0" smtClean="0">
                <a:latin typeface="Arial" panose="020B0604020202020204" pitchFamily="34" charset="0"/>
                <a:cs typeface="Arial" panose="020B0604020202020204" pitchFamily="34" charset="0"/>
              </a:rPr>
              <a:t>.</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a:lnSpc>
                <a:spcPct val="120000"/>
              </a:lnSpc>
              <a:spcBef>
                <a:spcPts val="0"/>
              </a:spcBef>
            </a:pPr>
            <a:r>
              <a:rPr lang="en-US" sz="4400" b="1" dirty="0" smtClean="0">
                <a:latin typeface="Arial" panose="020B0604020202020204" pitchFamily="34" charset="0"/>
                <a:cs typeface="Arial" panose="020B0604020202020204" pitchFamily="34" charset="0"/>
              </a:rPr>
              <a:t>Isaac </a:t>
            </a:r>
            <a:r>
              <a:rPr lang="en-US" sz="4400" b="1" dirty="0">
                <a:latin typeface="Arial" panose="020B0604020202020204" pitchFamily="34" charset="0"/>
                <a:cs typeface="Arial" panose="020B0604020202020204" pitchFamily="34" charset="0"/>
              </a:rPr>
              <a:t>Newton</a:t>
            </a:r>
            <a:r>
              <a:rPr lang="en-US" sz="4400" dirty="0">
                <a:latin typeface="Arial" panose="020B0604020202020204" pitchFamily="34" charset="0"/>
                <a:cs typeface="Arial" panose="020B0604020202020204" pitchFamily="34" charset="0"/>
              </a:rPr>
              <a:t> changed the way we understand the </a:t>
            </a:r>
            <a:r>
              <a:rPr lang="en-US" sz="4400" dirty="0" smtClean="0">
                <a:latin typeface="Arial" panose="020B0604020202020204" pitchFamily="34" charset="0"/>
                <a:cs typeface="Arial" panose="020B0604020202020204" pitchFamily="34" charset="0"/>
              </a:rPr>
              <a:t>Universe and </a:t>
            </a:r>
            <a:r>
              <a:rPr lang="en-US" sz="4400" b="1" i="1" dirty="0">
                <a:latin typeface="Arial" panose="020B0604020202020204" pitchFamily="34" charset="0"/>
                <a:cs typeface="Arial" panose="020B0604020202020204" pitchFamily="34" charset="0"/>
              </a:rPr>
              <a:t>discovered</a:t>
            </a:r>
            <a:r>
              <a:rPr lang="en-US" sz="4400" i="1" dirty="0">
                <a:latin typeface="Arial" panose="020B0604020202020204" pitchFamily="34" charset="0"/>
                <a:cs typeface="Arial" panose="020B0604020202020204" pitchFamily="34" charset="0"/>
              </a:rPr>
              <a:t> the laws of gravity and motion and </a:t>
            </a:r>
            <a:r>
              <a:rPr lang="en-US" sz="4400" b="1" i="1" dirty="0">
                <a:latin typeface="Arial" panose="020B0604020202020204" pitchFamily="34" charset="0"/>
                <a:cs typeface="Arial" panose="020B0604020202020204" pitchFamily="34" charset="0"/>
              </a:rPr>
              <a:t>invented</a:t>
            </a:r>
            <a:r>
              <a:rPr lang="en-US" sz="4400" i="1" dirty="0">
                <a:latin typeface="Arial" panose="020B0604020202020204" pitchFamily="34" charset="0"/>
                <a:cs typeface="Arial" panose="020B0604020202020204" pitchFamily="34" charset="0"/>
              </a:rPr>
              <a:t> calculus </a:t>
            </a:r>
            <a:r>
              <a:rPr lang="en-US" sz="4400" dirty="0">
                <a:latin typeface="Arial" panose="020B0604020202020204" pitchFamily="34" charset="0"/>
                <a:cs typeface="Arial" panose="020B0604020202020204" pitchFamily="34" charset="0"/>
              </a:rPr>
              <a:t>including </a:t>
            </a:r>
            <a:r>
              <a:rPr lang="en-US" sz="4400" i="1" dirty="0">
                <a:latin typeface="Arial" panose="020B0604020202020204" pitchFamily="34" charset="0"/>
                <a:cs typeface="Arial" panose="020B0604020202020204" pitchFamily="34" charset="0"/>
              </a:rPr>
              <a:t>Newtonian telescope, reflective telescope </a:t>
            </a:r>
            <a:endParaRPr lang="en-US" sz="36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93698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599"/>
            <a:ext cx="10515600" cy="1275347"/>
          </a:xfrm>
        </p:spPr>
        <p:txBody>
          <a:bodyPr>
            <a:normAutofit fontScale="90000"/>
          </a:bodyPr>
          <a:lstStyle/>
          <a:p>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sz="4900" b="1" dirty="0" smtClean="0">
                <a:latin typeface="Arial" panose="020B0604020202020204" pitchFamily="34" charset="0"/>
                <a:cs typeface="Arial" panose="020B0604020202020204" pitchFamily="34" charset="0"/>
              </a:rPr>
              <a:t>Learning Outcomes</a:t>
            </a:r>
            <a:r>
              <a:rPr lang="en-US" sz="4900" b="1" dirty="0" smtClean="0">
                <a:latin typeface="Arial" panose="020B0604020202020204" pitchFamily="34" charset="0"/>
                <a:cs typeface="Arial" panose="020B0604020202020204" pitchFamily="34" charset="0"/>
              </a:rPr>
              <a:t/>
            </a:r>
            <a:br>
              <a:rPr lang="en-US" sz="4900"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36295"/>
            <a:ext cx="10515600" cy="4540668"/>
          </a:xfrm>
        </p:spPr>
        <p:txBody>
          <a:bodyPr>
            <a:normAutofit/>
          </a:bodyPr>
          <a:lstStyle/>
          <a:p>
            <a:pPr marL="0" indent="0">
              <a:buNone/>
            </a:pPr>
            <a:r>
              <a:rPr lang="en-GB" sz="3200" dirty="0" smtClean="0">
                <a:latin typeface="Arial" panose="020B0604020202020204" pitchFamily="34" charset="0"/>
                <a:cs typeface="Arial" panose="020B0604020202020204" pitchFamily="34" charset="0"/>
              </a:rPr>
              <a:t>By </a:t>
            </a:r>
            <a:r>
              <a:rPr lang="en-GB" sz="3200" dirty="0">
                <a:latin typeface="Arial" panose="020B0604020202020204" pitchFamily="34" charset="0"/>
                <a:cs typeface="Arial" panose="020B0604020202020204" pitchFamily="34" charset="0"/>
              </a:rPr>
              <a:t>the end of the </a:t>
            </a:r>
            <a:r>
              <a:rPr lang="en-GB" sz="3200" dirty="0" smtClean="0">
                <a:latin typeface="Arial" panose="020B0604020202020204" pitchFamily="34" charset="0"/>
                <a:cs typeface="Arial" panose="020B0604020202020204" pitchFamily="34" charset="0"/>
              </a:rPr>
              <a:t>session </a:t>
            </a:r>
            <a:r>
              <a:rPr lang="en-GB" sz="3200" dirty="0">
                <a:latin typeface="Arial" panose="020B0604020202020204" pitchFamily="34" charset="0"/>
                <a:cs typeface="Arial" panose="020B0604020202020204" pitchFamily="34" charset="0"/>
              </a:rPr>
              <a:t>the learner </a:t>
            </a:r>
            <a:r>
              <a:rPr lang="en-GB" sz="3200" dirty="0" smtClean="0">
                <a:latin typeface="Arial" panose="020B0604020202020204" pitchFamily="34" charset="0"/>
                <a:cs typeface="Arial" panose="020B0604020202020204" pitchFamily="34" charset="0"/>
              </a:rPr>
              <a:t>will be able to;</a:t>
            </a:r>
            <a:endParaRPr lang="en-US" sz="3200" dirty="0">
              <a:latin typeface="Arial" panose="020B0604020202020204" pitchFamily="34" charset="0"/>
              <a:cs typeface="Arial" panose="020B0604020202020204" pitchFamily="34" charset="0"/>
            </a:endParaRPr>
          </a:p>
          <a:p>
            <a:pPr lvl="0"/>
            <a:r>
              <a:rPr lang="en-GB" sz="3200" dirty="0">
                <a:latin typeface="Arial" panose="020B0604020202020204" pitchFamily="34" charset="0"/>
                <a:cs typeface="Arial" panose="020B0604020202020204" pitchFamily="34" charset="0"/>
              </a:rPr>
              <a:t>Apply critical thinking skills </a:t>
            </a:r>
            <a:r>
              <a:rPr lang="en-GB" sz="3200" dirty="0" smtClean="0">
                <a:latin typeface="Arial" panose="020B0604020202020204" pitchFamily="34" charset="0"/>
                <a:cs typeface="Arial" panose="020B0604020202020204" pitchFamily="34" charset="0"/>
              </a:rPr>
              <a:t>when providing nursing </a:t>
            </a:r>
            <a:r>
              <a:rPr lang="en-GB" sz="3200" dirty="0">
                <a:latin typeface="Arial" panose="020B0604020202020204" pitchFamily="34" charset="0"/>
                <a:cs typeface="Arial" panose="020B0604020202020204" pitchFamily="34" charset="0"/>
              </a:rPr>
              <a:t>care</a:t>
            </a:r>
            <a:endParaRPr lang="en-US" sz="3200" dirty="0" smtClean="0">
              <a:effectLst/>
              <a:latin typeface="Arial" panose="020B0604020202020204" pitchFamily="34" charset="0"/>
              <a:cs typeface="Arial" panose="020B0604020202020204" pitchFamily="34" charset="0"/>
            </a:endParaRPr>
          </a:p>
          <a:p>
            <a:pPr lvl="0"/>
            <a:r>
              <a:rPr lang="en-GB" sz="3200" dirty="0" smtClean="0">
                <a:latin typeface="Arial" panose="020B0604020202020204" pitchFamily="34" charset="0"/>
                <a:cs typeface="Arial" panose="020B0604020202020204" pitchFamily="34" charset="0"/>
              </a:rPr>
              <a:t>Apply </a:t>
            </a:r>
            <a:r>
              <a:rPr lang="en-GB" sz="3200" dirty="0">
                <a:latin typeface="Arial" panose="020B0604020202020204" pitchFamily="34" charset="0"/>
                <a:cs typeface="Arial" panose="020B0604020202020204" pitchFamily="34" charset="0"/>
              </a:rPr>
              <a:t>student-centred learning in the nursing course </a:t>
            </a:r>
            <a:r>
              <a:rPr lang="en-GB" sz="3200" dirty="0" smtClean="0">
                <a:latin typeface="Arial" panose="020B0604020202020204" pitchFamily="34" charset="0"/>
                <a:cs typeface="Arial" panose="020B0604020202020204" pitchFamily="34" charset="0"/>
              </a:rPr>
              <a:t>programme</a:t>
            </a:r>
            <a:endParaRPr lang="en-US" sz="3200" dirty="0">
              <a:latin typeface="Arial" panose="020B0604020202020204" pitchFamily="34" charset="0"/>
              <a:cs typeface="Arial" panose="020B0604020202020204" pitchFamily="34" charset="0"/>
            </a:endParaRPr>
          </a:p>
          <a:p>
            <a:pPr lvl="0"/>
            <a:r>
              <a:rPr lang="en-GB" sz="3200" dirty="0">
                <a:latin typeface="Arial" panose="020B0604020202020204" pitchFamily="34" charset="0"/>
                <a:cs typeface="Arial" panose="020B0604020202020204" pitchFamily="34" charset="0"/>
              </a:rPr>
              <a:t>Utilize reading and writing skills </a:t>
            </a:r>
            <a:r>
              <a:rPr lang="en-GB" sz="3200" dirty="0" smtClean="0">
                <a:latin typeface="Arial" panose="020B0604020202020204" pitchFamily="34" charset="0"/>
                <a:cs typeface="Arial" panose="020B0604020202020204" pitchFamily="34" charset="0"/>
              </a:rPr>
              <a:t>during studies</a:t>
            </a:r>
            <a:endParaRPr lang="en-US" sz="3200" dirty="0">
              <a:latin typeface="Arial" panose="020B0604020202020204" pitchFamily="34" charset="0"/>
              <a:cs typeface="Arial" panose="020B0604020202020204" pitchFamily="34" charset="0"/>
            </a:endParaRPr>
          </a:p>
          <a:p>
            <a:pPr lvl="0"/>
            <a:r>
              <a:rPr lang="en-GB" sz="3200" dirty="0">
                <a:latin typeface="Arial" panose="020B0604020202020204" pitchFamily="34" charset="0"/>
                <a:cs typeface="Arial" panose="020B0604020202020204" pitchFamily="34" charset="0"/>
              </a:rPr>
              <a:t>Apply advocacy and public relations </a:t>
            </a:r>
            <a:r>
              <a:rPr lang="en-GB" sz="3200" dirty="0" smtClean="0">
                <a:latin typeface="Arial" panose="020B0604020202020204" pitchFamily="34" charset="0"/>
                <a:cs typeface="Arial" panose="020B0604020202020204" pitchFamily="34" charset="0"/>
              </a:rPr>
              <a:t>skills in various situations </a:t>
            </a:r>
            <a:endParaRPr lang="en-US" sz="3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652160" y="266351"/>
            <a:ext cx="1237595" cy="1237595"/>
          </a:xfrm>
          <a:prstGeom prst="rect">
            <a:avLst/>
          </a:prstGeom>
        </p:spPr>
      </p:pic>
    </p:spTree>
    <p:extLst>
      <p:ext uri="{BB962C8B-B14F-4D97-AF65-F5344CB8AC3E}">
        <p14:creationId xmlns:p14="http://schemas.microsoft.com/office/powerpoint/2010/main" val="549025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smtClean="0">
                <a:latin typeface="Arial" panose="020B0604020202020204" pitchFamily="34" charset="0"/>
                <a:cs typeface="Arial" panose="020B0604020202020204" pitchFamily="34" charset="0"/>
              </a:rPr>
              <a:t/>
            </a:r>
            <a:br>
              <a:rPr lang="en-US" sz="4900" b="1" dirty="0" smtClean="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How To Improve Your Critical Thinking Skills</a:t>
            </a:r>
            <a:br>
              <a:rPr lang="en-US" sz="4900"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sz="3200" dirty="0" smtClean="0">
                <a:latin typeface="Arial" panose="020B0604020202020204" pitchFamily="34" charset="0"/>
                <a:cs typeface="Arial" panose="020B0604020202020204" pitchFamily="34" charset="0"/>
              </a:rPr>
              <a:t>Know </a:t>
            </a:r>
            <a:r>
              <a:rPr lang="en-US" sz="3200" dirty="0">
                <a:latin typeface="Arial" panose="020B0604020202020204" pitchFamily="34" charset="0"/>
                <a:cs typeface="Arial" panose="020B0604020202020204" pitchFamily="34" charset="0"/>
              </a:rPr>
              <a:t>exactly what you want. Knowing exactly what you want is the first step of </a:t>
            </a:r>
            <a:r>
              <a:rPr lang="en-US" sz="3200" b="1" dirty="0">
                <a:latin typeface="Arial" panose="020B0604020202020204" pitchFamily="34" charset="0"/>
                <a:cs typeface="Arial" panose="020B0604020202020204" pitchFamily="34" charset="0"/>
              </a:rPr>
              <a:t>critical </a:t>
            </a:r>
            <a:r>
              <a:rPr lang="en-US" sz="3200" b="1" dirty="0" smtClean="0">
                <a:latin typeface="Arial" panose="020B0604020202020204" pitchFamily="34" charset="0"/>
                <a:cs typeface="Arial" panose="020B0604020202020204" pitchFamily="34" charset="0"/>
              </a:rPr>
              <a:t>thinking </a:t>
            </a:r>
            <a:r>
              <a:rPr lang="en-US" sz="3200" dirty="0" smtClean="0">
                <a:latin typeface="Arial" panose="020B0604020202020204" pitchFamily="34" charset="0"/>
                <a:cs typeface="Arial" panose="020B0604020202020204" pitchFamily="34" charset="0"/>
              </a:rPr>
              <a:t>include;</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Deal with your </a:t>
            </a:r>
            <a:r>
              <a:rPr lang="en-US" sz="3200" dirty="0" smtClean="0">
                <a:latin typeface="Arial" panose="020B0604020202020204" pitchFamily="34" charset="0"/>
                <a:cs typeface="Arial" panose="020B0604020202020204" pitchFamily="34" charset="0"/>
              </a:rPr>
              <a:t>biases.</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Consider the consequences of your options. </a:t>
            </a:r>
          </a:p>
          <a:p>
            <a:r>
              <a:rPr lang="en-US" sz="3200" dirty="0">
                <a:latin typeface="Arial" panose="020B0604020202020204" pitchFamily="34" charset="0"/>
                <a:cs typeface="Arial" panose="020B0604020202020204" pitchFamily="34" charset="0"/>
              </a:rPr>
              <a:t>Do your research. </a:t>
            </a:r>
          </a:p>
          <a:p>
            <a:r>
              <a:rPr lang="en-US" sz="3200" dirty="0">
                <a:latin typeface="Arial" panose="020B0604020202020204" pitchFamily="34" charset="0"/>
                <a:cs typeface="Arial" panose="020B0604020202020204" pitchFamily="34" charset="0"/>
              </a:rPr>
              <a:t>Accept the fact that you're not always right. </a:t>
            </a:r>
          </a:p>
          <a:p>
            <a:r>
              <a:rPr lang="en-US" sz="3200" dirty="0">
                <a:latin typeface="Arial" panose="020B0604020202020204" pitchFamily="34" charset="0"/>
                <a:cs typeface="Arial" panose="020B0604020202020204" pitchFamily="34" charset="0"/>
              </a:rPr>
              <a:t>Break it down. </a:t>
            </a:r>
          </a:p>
          <a:p>
            <a:r>
              <a:rPr lang="en-US" sz="3200" dirty="0">
                <a:latin typeface="Arial" panose="020B0604020202020204" pitchFamily="34" charset="0"/>
                <a:cs typeface="Arial" panose="020B0604020202020204" pitchFamily="34" charset="0"/>
              </a:rPr>
              <a:t>Don't overcomplicate things.</a:t>
            </a:r>
          </a:p>
          <a:p>
            <a:endParaRPr lang="en-US" dirty="0"/>
          </a:p>
        </p:txBody>
      </p:sp>
    </p:spTree>
    <p:extLst>
      <p:ext uri="{BB962C8B-B14F-4D97-AF65-F5344CB8AC3E}">
        <p14:creationId xmlns:p14="http://schemas.microsoft.com/office/powerpoint/2010/main" val="2649679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sz="4900" b="1" dirty="0" smtClean="0">
                <a:latin typeface="Arial" panose="020B0604020202020204" pitchFamily="34" charset="0"/>
                <a:cs typeface="Arial" panose="020B0604020202020204" pitchFamily="34" charset="0"/>
              </a:rPr>
              <a:t>Importance of Critical Thinking for </a:t>
            </a:r>
            <a:r>
              <a:rPr lang="en-US" sz="4900" b="1" dirty="0">
                <a:latin typeface="Arial" panose="020B0604020202020204" pitchFamily="34" charset="0"/>
                <a:cs typeface="Arial" panose="020B0604020202020204" pitchFamily="34" charset="0"/>
              </a:rPr>
              <a:t>Nurses </a:t>
            </a:r>
            <a:br>
              <a:rPr lang="en-US" sz="4900"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sz="3200" dirty="0" smtClean="0">
                <a:latin typeface="Arial" panose="020B0604020202020204" pitchFamily="34" charset="0"/>
                <a:cs typeface="Arial" panose="020B0604020202020204" pitchFamily="34" charset="0"/>
              </a:rPr>
              <a:t>Nurses </a:t>
            </a:r>
            <a:r>
              <a:rPr lang="en-US" sz="3200" dirty="0">
                <a:latin typeface="Arial" panose="020B0604020202020204" pitchFamily="34" charset="0"/>
                <a:cs typeface="Arial" panose="020B0604020202020204" pitchFamily="34" charset="0"/>
              </a:rPr>
              <a:t>deal with complex situations</a:t>
            </a:r>
          </a:p>
          <a:p>
            <a:r>
              <a:rPr lang="en-US" sz="3200" dirty="0" smtClean="0">
                <a:latin typeface="Arial" panose="020B0604020202020204" pitchFamily="34" charset="0"/>
                <a:cs typeface="Arial" panose="020B0604020202020204" pitchFamily="34" charset="0"/>
              </a:rPr>
              <a:t>Clients </a:t>
            </a:r>
            <a:r>
              <a:rPr lang="en-US" sz="3200" dirty="0">
                <a:latin typeface="Arial" panose="020B0604020202020204" pitchFamily="34" charset="0"/>
                <a:cs typeface="Arial" panose="020B0604020202020204" pitchFamily="34" charset="0"/>
              </a:rPr>
              <a:t>are </a:t>
            </a:r>
            <a:r>
              <a:rPr lang="en-US" sz="3200" dirty="0" smtClean="0">
                <a:latin typeface="Arial" panose="020B0604020202020204" pitchFamily="34" charset="0"/>
                <a:cs typeface="Arial" panose="020B0604020202020204" pitchFamily="34" charset="0"/>
              </a:rPr>
              <a:t>unique, and require </a:t>
            </a:r>
            <a:r>
              <a:rPr lang="en-US" sz="3200" i="1" dirty="0" smtClean="0">
                <a:latin typeface="Arial" panose="020B0604020202020204" pitchFamily="34" charset="0"/>
                <a:cs typeface="Arial" panose="020B0604020202020204" pitchFamily="34" charset="0"/>
              </a:rPr>
              <a:t>unique</a:t>
            </a:r>
            <a:r>
              <a:rPr lang="en-US" sz="3200" dirty="0" smtClean="0">
                <a:latin typeface="Arial" panose="020B0604020202020204" pitchFamily="34" charset="0"/>
                <a:cs typeface="Arial" panose="020B0604020202020204" pitchFamily="34" charset="0"/>
              </a:rPr>
              <a:t> care necessary</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Nurses </a:t>
            </a:r>
            <a:r>
              <a:rPr lang="en-US" sz="3200" dirty="0">
                <a:latin typeface="Arial" panose="020B0604020202020204" pitchFamily="34" charset="0"/>
                <a:cs typeface="Arial" panose="020B0604020202020204" pitchFamily="34" charset="0"/>
              </a:rPr>
              <a:t>apply knowledge to provide </a:t>
            </a:r>
            <a:r>
              <a:rPr lang="en-US" sz="3200" dirty="0" smtClean="0">
                <a:latin typeface="Arial" panose="020B0604020202020204" pitchFamily="34" charset="0"/>
                <a:cs typeface="Arial" panose="020B0604020202020204" pitchFamily="34" charset="0"/>
              </a:rPr>
              <a:t>holistic care</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Nursing </a:t>
            </a:r>
            <a:r>
              <a:rPr lang="en-US" sz="3200" dirty="0">
                <a:latin typeface="Arial" panose="020B0604020202020204" pitchFamily="34" charset="0"/>
                <a:cs typeface="Arial" panose="020B0604020202020204" pitchFamily="34" charset="0"/>
              </a:rPr>
              <a:t>is an </a:t>
            </a:r>
            <a:r>
              <a:rPr lang="en-US" sz="3200" dirty="0" smtClean="0">
                <a:latin typeface="Arial" panose="020B0604020202020204" pitchFamily="34" charset="0"/>
                <a:cs typeface="Arial" panose="020B0604020202020204" pitchFamily="34" charset="0"/>
              </a:rPr>
              <a:t>action discipline hence, applies skills appropriately</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Nursing </a:t>
            </a:r>
            <a:r>
              <a:rPr lang="en-US" sz="3200" dirty="0">
                <a:latin typeface="Arial" panose="020B0604020202020204" pitchFamily="34" charset="0"/>
                <a:cs typeface="Arial" panose="020B0604020202020204" pitchFamily="34" charset="0"/>
              </a:rPr>
              <a:t>uses knowledge from other </a:t>
            </a:r>
            <a:r>
              <a:rPr lang="en-US" sz="3200" dirty="0" smtClean="0">
                <a:latin typeface="Arial" panose="020B0604020202020204" pitchFamily="34" charset="0"/>
                <a:cs typeface="Arial" panose="020B0604020202020204" pitchFamily="34" charset="0"/>
              </a:rPr>
              <a:t>fields of care too, to enhance patient’s recovery.</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Nursing </a:t>
            </a:r>
            <a:r>
              <a:rPr lang="en-US" sz="3200" dirty="0">
                <a:latin typeface="Arial" panose="020B0604020202020204" pitchFamily="34" charset="0"/>
                <a:cs typeface="Arial" panose="020B0604020202020204" pitchFamily="34" charset="0"/>
              </a:rPr>
              <a:t>is </a:t>
            </a:r>
            <a:r>
              <a:rPr lang="en-US" sz="3200" dirty="0" smtClean="0">
                <a:latin typeface="Arial" panose="020B0604020202020204" pitchFamily="34" charset="0"/>
                <a:cs typeface="Arial" panose="020B0604020202020204" pitchFamily="34" charset="0"/>
              </a:rPr>
              <a:t>fast paced (dynamic), therefore </a:t>
            </a:r>
            <a:r>
              <a:rPr lang="en-US" sz="3200" dirty="0">
                <a:latin typeface="Arial" panose="020B0604020202020204" pitchFamily="34" charset="0"/>
                <a:cs typeface="Arial" panose="020B0604020202020204" pitchFamily="34" charset="0"/>
              </a:rPr>
              <a:t>require </a:t>
            </a:r>
            <a:r>
              <a:rPr lang="en-US" sz="3200" dirty="0" smtClean="0">
                <a:latin typeface="Arial" panose="020B0604020202020204" pitchFamily="34" charset="0"/>
                <a:cs typeface="Arial" panose="020B0604020202020204" pitchFamily="34" charset="0"/>
              </a:rPr>
              <a:t>continuous update knowledge &amp; skills.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773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758"/>
            <a:ext cx="10515600" cy="1022684"/>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Models </a:t>
            </a:r>
            <a:r>
              <a:rPr lang="en-US" b="1" dirty="0">
                <a:latin typeface="Arial" panose="020B0604020202020204" pitchFamily="34" charset="0"/>
                <a:cs typeface="Arial" panose="020B0604020202020204" pitchFamily="34" charset="0"/>
              </a:rPr>
              <a:t>for Complex Thinking</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11442"/>
            <a:ext cx="10515600" cy="4865521"/>
          </a:xfrm>
        </p:spPr>
        <p:txBody>
          <a:bodyPr>
            <a:normAutofit/>
          </a:bodyPr>
          <a:lstStyle/>
          <a:p>
            <a:pPr marL="0" indent="0">
              <a:buNone/>
            </a:pPr>
            <a:r>
              <a:rPr lang="en-US" sz="3200" dirty="0">
                <a:latin typeface="Arial" panose="020B0604020202020204" pitchFamily="34" charset="0"/>
                <a:cs typeface="Arial" panose="020B0604020202020204" pitchFamily="34" charset="0"/>
              </a:rPr>
              <a:t>Nurses must use </a:t>
            </a:r>
            <a:r>
              <a:rPr lang="en-US" sz="3200" b="1" dirty="0" smtClean="0">
                <a:latin typeface="Arial" panose="020B0604020202020204" pitchFamily="34" charset="0"/>
                <a:cs typeface="Arial" panose="020B0604020202020204" pitchFamily="34" charset="0"/>
              </a:rPr>
              <a:t>complex thinking </a:t>
            </a:r>
            <a:r>
              <a:rPr lang="en-US" sz="3200" dirty="0" smtClean="0">
                <a:latin typeface="Arial" panose="020B0604020202020204" pitchFamily="34" charset="0"/>
                <a:cs typeface="Arial" panose="020B0604020202020204" pitchFamily="34" charset="0"/>
              </a:rPr>
              <a:t>in </a:t>
            </a:r>
            <a:r>
              <a:rPr lang="en-US" sz="3200" dirty="0">
                <a:latin typeface="Arial" panose="020B0604020202020204" pitchFamily="34" charset="0"/>
                <a:cs typeface="Arial" panose="020B0604020202020204" pitchFamily="34" charset="0"/>
              </a:rPr>
              <a:t>every aspect of their </a:t>
            </a:r>
            <a:r>
              <a:rPr lang="en-US" sz="3200" dirty="0" smtClean="0">
                <a:latin typeface="Arial" panose="020B0604020202020204" pitchFamily="34" charset="0"/>
                <a:cs typeface="Arial" panose="020B0604020202020204" pitchFamily="34" charset="0"/>
              </a:rPr>
              <a:t>work</a:t>
            </a:r>
            <a:r>
              <a:rPr lang="en-US" sz="3200" b="1"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this comprises of;</a:t>
            </a:r>
            <a:endParaRPr lang="en-US" sz="3200" dirty="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Problem </a:t>
            </a:r>
            <a:r>
              <a:rPr lang="en-US" sz="3200" b="1" dirty="0">
                <a:latin typeface="Arial" panose="020B0604020202020204" pitchFamily="34" charset="0"/>
                <a:cs typeface="Arial" panose="020B0604020202020204" pitchFamily="34" charset="0"/>
              </a:rPr>
              <a:t>solving</a:t>
            </a:r>
            <a:r>
              <a:rPr lang="en-US" sz="3200" dirty="0">
                <a:latin typeface="Arial" panose="020B0604020202020204" pitchFamily="34" charset="0"/>
                <a:cs typeface="Arial" panose="020B0604020202020204" pitchFamily="34" charset="0"/>
              </a:rPr>
              <a:t>—identifying problem </a:t>
            </a:r>
            <a:r>
              <a:rPr lang="en-US" sz="3200" dirty="0" smtClean="0">
                <a:latin typeface="Arial" panose="020B0604020202020204" pitchFamily="34" charset="0"/>
                <a:cs typeface="Arial" panose="020B0604020202020204" pitchFamily="34" charset="0"/>
              </a:rPr>
              <a:t>and finding </a:t>
            </a:r>
            <a:r>
              <a:rPr lang="en-US" sz="3200" dirty="0">
                <a:latin typeface="Arial" panose="020B0604020202020204" pitchFamily="34" charset="0"/>
                <a:cs typeface="Arial" panose="020B0604020202020204" pitchFamily="34" charset="0"/>
              </a:rPr>
              <a:t>solution</a:t>
            </a:r>
          </a:p>
          <a:p>
            <a:r>
              <a:rPr lang="en-US" sz="3200" b="1" dirty="0" smtClean="0">
                <a:latin typeface="Arial" panose="020B0604020202020204" pitchFamily="34" charset="0"/>
                <a:cs typeface="Arial" panose="020B0604020202020204" pitchFamily="34" charset="0"/>
              </a:rPr>
              <a:t>Decision </a:t>
            </a:r>
            <a:r>
              <a:rPr lang="en-US" sz="3200" b="1" dirty="0">
                <a:latin typeface="Arial" panose="020B0604020202020204" pitchFamily="34" charset="0"/>
                <a:cs typeface="Arial" panose="020B0604020202020204" pitchFamily="34" charset="0"/>
              </a:rPr>
              <a:t>making</a:t>
            </a:r>
            <a:r>
              <a:rPr lang="en-US" sz="3200" dirty="0">
                <a:latin typeface="Arial" panose="020B0604020202020204" pitchFamily="34" charset="0"/>
                <a:cs typeface="Arial" panose="020B0604020202020204" pitchFamily="34" charset="0"/>
              </a:rPr>
              <a:t>—choosing the best action </a:t>
            </a:r>
            <a:r>
              <a:rPr lang="en-US" sz="3200" dirty="0" smtClean="0">
                <a:latin typeface="Arial" panose="020B0604020202020204" pitchFamily="34" charset="0"/>
                <a:cs typeface="Arial" panose="020B0604020202020204" pitchFamily="34" charset="0"/>
              </a:rPr>
              <a:t>to take </a:t>
            </a:r>
            <a:r>
              <a:rPr lang="en-US" sz="3200" dirty="0">
                <a:latin typeface="Arial" panose="020B0604020202020204" pitchFamily="34" charset="0"/>
                <a:cs typeface="Arial" panose="020B0604020202020204" pitchFamily="34" charset="0"/>
              </a:rPr>
              <a:t>to produce desirable outcome</a:t>
            </a:r>
          </a:p>
          <a:p>
            <a:r>
              <a:rPr lang="en-US" sz="3200" b="1" dirty="0" smtClean="0">
                <a:latin typeface="Arial" panose="020B0604020202020204" pitchFamily="34" charset="0"/>
                <a:cs typeface="Arial" panose="020B0604020202020204" pitchFamily="34" charset="0"/>
              </a:rPr>
              <a:t>Clinical reasoning</a:t>
            </a:r>
            <a:r>
              <a:rPr lang="en-US" sz="3200" dirty="0" smtClean="0">
                <a:latin typeface="Arial" panose="020B0604020202020204" pitchFamily="34" charset="0"/>
                <a:cs typeface="Arial" panose="020B0604020202020204" pitchFamily="34" charset="0"/>
              </a:rPr>
              <a:t>—require reflective </a:t>
            </a:r>
            <a:r>
              <a:rPr lang="en-US" sz="3200" dirty="0">
                <a:latin typeface="Arial" panose="020B0604020202020204" pitchFamily="34" charset="0"/>
                <a:cs typeface="Arial" panose="020B0604020202020204" pitchFamily="34" charset="0"/>
              </a:rPr>
              <a:t>(asking yourself</a:t>
            </a:r>
            <a:r>
              <a:rPr lang="en-US" sz="3200" dirty="0" smtClean="0">
                <a:latin typeface="Arial" panose="020B0604020202020204" pitchFamily="34" charset="0"/>
                <a:cs typeface="Arial" panose="020B0604020202020204" pitchFamily="34" charset="0"/>
              </a:rPr>
              <a:t>), creative </a:t>
            </a:r>
            <a:r>
              <a:rPr lang="en-US" sz="3200" dirty="0">
                <a:latin typeface="Arial" panose="020B0604020202020204" pitchFamily="34" charset="0"/>
                <a:cs typeface="Arial" panose="020B0604020202020204" pitchFamily="34" charset="0"/>
              </a:rPr>
              <a:t>thinking about </a:t>
            </a:r>
            <a:r>
              <a:rPr lang="en-US" sz="3200" dirty="0" smtClean="0">
                <a:latin typeface="Arial" panose="020B0604020202020204" pitchFamily="34" charset="0"/>
                <a:cs typeface="Arial" panose="020B0604020202020204" pitchFamily="34" charset="0"/>
              </a:rPr>
              <a:t>care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logical thinking.</a:t>
            </a:r>
          </a:p>
        </p:txBody>
      </p:sp>
    </p:spTree>
    <p:extLst>
      <p:ext uri="{BB962C8B-B14F-4D97-AF65-F5344CB8AC3E}">
        <p14:creationId xmlns:p14="http://schemas.microsoft.com/office/powerpoint/2010/main" val="224213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23043"/>
          </a:xfrm>
        </p:spPr>
        <p:txBody>
          <a:bodyPr>
            <a:normAutofit fontScale="90000"/>
          </a:bodyPr>
          <a:lstStyle/>
          <a:p>
            <a:r>
              <a:rPr lang="en-US" sz="4900" b="1" dirty="0" smtClean="0">
                <a:latin typeface="Arial" panose="020B0604020202020204" pitchFamily="34" charset="0"/>
                <a:cs typeface="Arial" panose="020B0604020202020204" pitchFamily="34" charset="0"/>
              </a:rPr>
              <a:t/>
            </a:r>
            <a:br>
              <a:rPr lang="en-US" sz="4900" b="1" dirty="0" smtClean="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Major </a:t>
            </a:r>
            <a:r>
              <a:rPr lang="en-US" sz="4900" b="1" dirty="0">
                <a:latin typeface="Arial" panose="020B0604020202020204" pitchFamily="34" charset="0"/>
                <a:cs typeface="Arial" panose="020B0604020202020204" pitchFamily="34" charset="0"/>
              </a:rPr>
              <a:t>Categories </a:t>
            </a:r>
            <a:r>
              <a:rPr lang="en-US" sz="4900" b="1" dirty="0" smtClean="0">
                <a:latin typeface="Arial" panose="020B0604020202020204" pitchFamily="34" charset="0"/>
                <a:cs typeface="Arial" panose="020B0604020202020204" pitchFamily="34" charset="0"/>
              </a:rPr>
              <a:t>of Critical </a:t>
            </a:r>
            <a:r>
              <a:rPr lang="en-US" sz="4900" b="1" dirty="0">
                <a:latin typeface="Arial" panose="020B0604020202020204" pitchFamily="34" charset="0"/>
                <a:cs typeface="Arial" panose="020B0604020202020204" pitchFamily="34" charset="0"/>
              </a:rPr>
              <a:t>Thinking</a:t>
            </a:r>
            <a:br>
              <a:rPr lang="en-US" sz="4900"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There are</a:t>
            </a:r>
            <a:r>
              <a:rPr lang="en-US" sz="3200" b="1" dirty="0" smtClean="0">
                <a:latin typeface="Arial" panose="020B0604020202020204" pitchFamily="34" charset="0"/>
                <a:cs typeface="Arial" panose="020B0604020202020204" pitchFamily="34" charset="0"/>
              </a:rPr>
              <a:t> Five </a:t>
            </a:r>
            <a:r>
              <a:rPr lang="en-US" sz="3200" b="1" dirty="0">
                <a:latin typeface="Arial" panose="020B0604020202020204" pitchFamily="34" charset="0"/>
                <a:cs typeface="Arial" panose="020B0604020202020204" pitchFamily="34" charset="0"/>
              </a:rPr>
              <a:t>Major Categories </a:t>
            </a:r>
            <a:r>
              <a:rPr lang="en-US" sz="3200" b="1" dirty="0" smtClean="0">
                <a:latin typeface="Arial" panose="020B0604020202020204" pitchFamily="34" charset="0"/>
                <a:cs typeface="Arial" panose="020B0604020202020204" pitchFamily="34" charset="0"/>
              </a:rPr>
              <a:t>of Critical Thinking </a:t>
            </a:r>
            <a:r>
              <a:rPr lang="en-US" sz="3200" dirty="0" smtClean="0">
                <a:latin typeface="Arial" panose="020B0604020202020204" pitchFamily="34" charset="0"/>
                <a:cs typeface="Arial" panose="020B0604020202020204" pitchFamily="34" charset="0"/>
              </a:rPr>
              <a:t>namely;</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Contextual </a:t>
            </a:r>
            <a:r>
              <a:rPr lang="en-US" sz="3200" dirty="0">
                <a:latin typeface="Arial" panose="020B0604020202020204" pitchFamily="34" charset="0"/>
                <a:cs typeface="Arial" panose="020B0604020202020204" pitchFamily="34" charset="0"/>
              </a:rPr>
              <a:t>awareness</a:t>
            </a:r>
          </a:p>
          <a:p>
            <a:r>
              <a:rPr lang="en-US" sz="3200" dirty="0" smtClean="0">
                <a:latin typeface="Arial" panose="020B0604020202020204" pitchFamily="34" charset="0"/>
                <a:cs typeface="Arial" panose="020B0604020202020204" pitchFamily="34" charset="0"/>
              </a:rPr>
              <a:t>Inquiry</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Considering </a:t>
            </a:r>
            <a:r>
              <a:rPr lang="en-US" sz="3200" dirty="0">
                <a:latin typeface="Arial" panose="020B0604020202020204" pitchFamily="34" charset="0"/>
                <a:cs typeface="Arial" panose="020B0604020202020204" pitchFamily="34" charset="0"/>
              </a:rPr>
              <a:t>alternatives</a:t>
            </a:r>
          </a:p>
          <a:p>
            <a:r>
              <a:rPr lang="en-US" sz="3200" dirty="0" smtClean="0">
                <a:latin typeface="Arial" panose="020B0604020202020204" pitchFamily="34" charset="0"/>
                <a:cs typeface="Arial" panose="020B0604020202020204" pitchFamily="34" charset="0"/>
              </a:rPr>
              <a:t>Examining </a:t>
            </a:r>
            <a:r>
              <a:rPr lang="en-US" sz="3200" dirty="0">
                <a:latin typeface="Arial" panose="020B0604020202020204" pitchFamily="34" charset="0"/>
                <a:cs typeface="Arial" panose="020B0604020202020204" pitchFamily="34" charset="0"/>
              </a:rPr>
              <a:t>assumptions</a:t>
            </a:r>
          </a:p>
          <a:p>
            <a:r>
              <a:rPr lang="en-US" sz="3200" dirty="0" smtClean="0">
                <a:latin typeface="Arial" panose="020B0604020202020204" pitchFamily="34" charset="0"/>
                <a:cs typeface="Arial" panose="020B0604020202020204" pitchFamily="34" charset="0"/>
              </a:rPr>
              <a:t>Reflecting </a:t>
            </a:r>
            <a:r>
              <a:rPr lang="en-US" sz="3200" dirty="0">
                <a:latin typeface="Arial" panose="020B0604020202020204" pitchFamily="34" charset="0"/>
                <a:cs typeface="Arial" panose="020B0604020202020204" pitchFamily="34" charset="0"/>
              </a:rPr>
              <a:t>critically</a:t>
            </a:r>
          </a:p>
        </p:txBody>
      </p:sp>
    </p:spTree>
    <p:extLst>
      <p:ext uri="{BB962C8B-B14F-4D97-AF65-F5344CB8AC3E}">
        <p14:creationId xmlns:p14="http://schemas.microsoft.com/office/powerpoint/2010/main" val="75996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SUMARY IN CRITICAL THINKING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r>
              <a:rPr lang="en-US" sz="3200" b="1" dirty="0" smtClean="0">
                <a:latin typeface="Arial" panose="020B0604020202020204" pitchFamily="34" charset="0"/>
                <a:cs typeface="Arial" panose="020B0604020202020204" pitchFamily="34" charset="0"/>
              </a:rPr>
              <a:t>Nursing Knowledge </a:t>
            </a:r>
            <a:r>
              <a:rPr lang="en-US" sz="3200" dirty="0" smtClean="0">
                <a:latin typeface="Arial" panose="020B0604020202020204" pitchFamily="34" charset="0"/>
                <a:cs typeface="Arial" panose="020B0604020202020204" pitchFamily="34" charset="0"/>
              </a:rPr>
              <a:t>are of </a:t>
            </a:r>
            <a:r>
              <a:rPr lang="en-US" sz="3200" dirty="0">
                <a:latin typeface="Arial" panose="020B0604020202020204" pitchFamily="34" charset="0"/>
                <a:cs typeface="Arial" panose="020B0604020202020204" pitchFamily="34" charset="0"/>
              </a:rPr>
              <a:t>d</a:t>
            </a:r>
            <a:r>
              <a:rPr lang="en-US" sz="3200" dirty="0" smtClean="0">
                <a:latin typeface="Arial" panose="020B0604020202020204" pitchFamily="34" charset="0"/>
                <a:cs typeface="Arial" panose="020B0604020202020204" pitchFamily="34" charset="0"/>
              </a:rPr>
              <a:t>ifferent </a:t>
            </a:r>
            <a:r>
              <a:rPr lang="en-US" sz="3200" dirty="0">
                <a:latin typeface="Arial" panose="020B0604020202020204" pitchFamily="34" charset="0"/>
                <a:cs typeface="Arial" panose="020B0604020202020204" pitchFamily="34" charset="0"/>
              </a:rPr>
              <a:t>Kinds </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Theoretical</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Practical</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Personal</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Ethical</a:t>
            </a:r>
            <a:endParaRPr lang="en-US" sz="32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r>
              <a:rPr lang="en-US" sz="3200" b="1" dirty="0">
                <a:latin typeface="Arial" panose="020B0604020202020204" pitchFamily="34" charset="0"/>
                <a:cs typeface="Arial" panose="020B0604020202020204" pitchFamily="34" charset="0"/>
              </a:rPr>
              <a:t>Critical Thinking </a:t>
            </a:r>
            <a:r>
              <a:rPr lang="en-US" sz="3200" dirty="0">
                <a:latin typeface="Arial" panose="020B0604020202020204" pitchFamily="34" charset="0"/>
                <a:cs typeface="Arial" panose="020B0604020202020204" pitchFamily="34" charset="0"/>
              </a:rPr>
              <a:t>is a</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combination of;</a:t>
            </a:r>
          </a:p>
          <a:p>
            <a:r>
              <a:rPr lang="en-US" sz="3200" dirty="0">
                <a:latin typeface="Arial" panose="020B0604020202020204" pitchFamily="34" charset="0"/>
                <a:cs typeface="Arial" panose="020B0604020202020204" pitchFamily="34" charset="0"/>
              </a:rPr>
              <a:t>Reasoned thinking</a:t>
            </a:r>
          </a:p>
          <a:p>
            <a:r>
              <a:rPr lang="en-US" sz="3200" dirty="0">
                <a:latin typeface="Arial" panose="020B0604020202020204" pitchFamily="34" charset="0"/>
                <a:cs typeface="Arial" panose="020B0604020202020204" pitchFamily="34" charset="0"/>
              </a:rPr>
              <a:t>Openness to alternatives</a:t>
            </a:r>
          </a:p>
          <a:p>
            <a:r>
              <a:rPr lang="en-US" sz="3200" dirty="0">
                <a:latin typeface="Arial" panose="020B0604020202020204" pitchFamily="34" charset="0"/>
                <a:cs typeface="Arial" panose="020B0604020202020204" pitchFamily="34" charset="0"/>
              </a:rPr>
              <a:t>Ability to reflect</a:t>
            </a:r>
          </a:p>
          <a:p>
            <a:r>
              <a:rPr lang="en-US" sz="3200" dirty="0">
                <a:latin typeface="Arial" panose="020B0604020202020204" pitchFamily="34" charset="0"/>
                <a:cs typeface="Arial" panose="020B0604020202020204" pitchFamily="34" charset="0"/>
              </a:rPr>
              <a:t>A desire to seek truth</a:t>
            </a:r>
          </a:p>
          <a:p>
            <a:pPr marL="0" indent="0">
              <a:buNone/>
            </a:pPr>
            <a:endParaRPr lang="en-US" dirty="0"/>
          </a:p>
        </p:txBody>
      </p:sp>
    </p:spTree>
    <p:extLst>
      <p:ext uri="{BB962C8B-B14F-4D97-AF65-F5344CB8AC3E}">
        <p14:creationId xmlns:p14="http://schemas.microsoft.com/office/powerpoint/2010/main" val="221928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Arial" panose="020B0604020202020204" pitchFamily="34" charset="0"/>
                <a:cs typeface="Arial" panose="020B0604020202020204" pitchFamily="34" charset="0"/>
              </a:rPr>
              <a:t>REFLECTION SKILLS in critical thinking</a:t>
            </a:r>
            <a:endParaRPr lang="en-US" dirty="0"/>
          </a:p>
        </p:txBody>
      </p:sp>
      <p:sp>
        <p:nvSpPr>
          <p:cNvPr id="3" name="Content Placeholder 2"/>
          <p:cNvSpPr>
            <a:spLocks noGrp="1"/>
          </p:cNvSpPr>
          <p:nvPr>
            <p:ph sz="half" idx="1"/>
          </p:nvPr>
        </p:nvSpPr>
        <p:spPr>
          <a:xfrm>
            <a:off x="721895" y="1690688"/>
            <a:ext cx="5297905" cy="4486275"/>
          </a:xfrm>
        </p:spPr>
        <p:txBody>
          <a:bodyPr>
            <a:noAutofit/>
          </a:bodyPr>
          <a:lstStyle/>
          <a:p>
            <a:pPr marL="0" indent="0">
              <a:buNone/>
            </a:pPr>
            <a:r>
              <a:rPr lang="en-GB" b="1" dirty="0" smtClean="0">
                <a:latin typeface="Arial" panose="020B0604020202020204" pitchFamily="34" charset="0"/>
                <a:cs typeface="Arial" panose="020B0604020202020204" pitchFamily="34" charset="0"/>
              </a:rPr>
              <a:t>Reflection</a:t>
            </a:r>
            <a:r>
              <a:rPr lang="en-GB" dirty="0" smtClean="0">
                <a:latin typeface="Arial" panose="020B0604020202020204" pitchFamily="34" charset="0"/>
                <a:cs typeface="Arial" panose="020B0604020202020204" pitchFamily="34" charset="0"/>
              </a:rPr>
              <a:t> means </a:t>
            </a:r>
            <a:r>
              <a:rPr lang="en-US" dirty="0" smtClean="0">
                <a:latin typeface="Arial" panose="020B0604020202020204" pitchFamily="34" charset="0"/>
                <a:cs typeface="Arial" panose="020B0604020202020204" pitchFamily="34" charset="0"/>
              </a:rPr>
              <a:t>serious thought or consideration. For example;</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"he doesn't get much time for reflection“. Reflection is similar to;</a:t>
            </a:r>
          </a:p>
          <a:p>
            <a:r>
              <a:rPr lang="en-US" dirty="0" smtClean="0">
                <a:latin typeface="Arial" panose="020B0604020202020204" pitchFamily="34" charset="0"/>
                <a:cs typeface="Arial" panose="020B0604020202020204" pitchFamily="34" charset="0"/>
              </a:rPr>
              <a:t>thought</a:t>
            </a:r>
          </a:p>
          <a:p>
            <a:r>
              <a:rPr lang="en-US" dirty="0" smtClean="0">
                <a:latin typeface="Arial" panose="020B0604020202020204" pitchFamily="34" charset="0"/>
                <a:cs typeface="Arial" panose="020B0604020202020204" pitchFamily="34" charset="0"/>
              </a:rPr>
              <a:t>thinking</a:t>
            </a:r>
          </a:p>
          <a:p>
            <a:r>
              <a:rPr lang="en-US" dirty="0" smtClean="0">
                <a:latin typeface="Arial" panose="020B0604020202020204" pitchFamily="34" charset="0"/>
                <a:cs typeface="Arial" panose="020B0604020202020204" pitchFamily="34" charset="0"/>
              </a:rPr>
              <a:t>consideration</a:t>
            </a:r>
          </a:p>
          <a:p>
            <a:r>
              <a:rPr lang="en-US" dirty="0" smtClean="0">
                <a:latin typeface="Arial" panose="020B0604020202020204" pitchFamily="34" charset="0"/>
                <a:cs typeface="Arial" panose="020B0604020202020204" pitchFamily="34" charset="0"/>
              </a:rPr>
              <a:t>contemplation</a:t>
            </a:r>
          </a:p>
          <a:p>
            <a:endParaRPr lang="en-US" dirty="0"/>
          </a:p>
        </p:txBody>
      </p:sp>
      <p:sp>
        <p:nvSpPr>
          <p:cNvPr id="4" name="Content Placeholder 3"/>
          <p:cNvSpPr>
            <a:spLocks noGrp="1"/>
          </p:cNvSpPr>
          <p:nvPr>
            <p:ph sz="half" idx="2"/>
          </p:nvPr>
        </p:nvSpPr>
        <p:spPr>
          <a:xfrm>
            <a:off x="6172200" y="1690688"/>
            <a:ext cx="5181600" cy="4486275"/>
          </a:xfrm>
        </p:spPr>
        <p:txBody>
          <a:bodyPr>
            <a:normAutofit fontScale="92500" lnSpcReduction="20000"/>
          </a:bodyPr>
          <a:lstStyle/>
          <a:p>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study</a:t>
            </a:r>
          </a:p>
          <a:p>
            <a:r>
              <a:rPr lang="en-US" sz="3200" dirty="0" smtClean="0">
                <a:latin typeface="Arial" panose="020B0604020202020204" pitchFamily="34" charset="0"/>
                <a:cs typeface="Arial" panose="020B0604020202020204" pitchFamily="34" charset="0"/>
              </a:rPr>
              <a:t>deliberation</a:t>
            </a:r>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meditation</a:t>
            </a:r>
          </a:p>
          <a:p>
            <a:r>
              <a:rPr lang="en-US" sz="3000" dirty="0" smtClean="0">
                <a:latin typeface="Arial" panose="020B0604020202020204" pitchFamily="34" charset="0"/>
                <a:cs typeface="Arial" panose="020B0604020202020204" pitchFamily="34" charset="0"/>
              </a:rPr>
              <a:t>musing</a:t>
            </a:r>
          </a:p>
          <a:p>
            <a:r>
              <a:rPr lang="en-US" sz="3000" dirty="0" smtClean="0">
                <a:latin typeface="Arial" panose="020B0604020202020204" pitchFamily="34" charset="0"/>
                <a:cs typeface="Arial" panose="020B0604020202020204" pitchFamily="34" charset="0"/>
              </a:rPr>
              <a:t>rumination</a:t>
            </a:r>
          </a:p>
          <a:p>
            <a:r>
              <a:rPr lang="en-US" sz="3000" dirty="0" smtClean="0">
                <a:latin typeface="Arial" panose="020B0604020202020204" pitchFamily="34" charset="0"/>
                <a:cs typeface="Arial" panose="020B0604020202020204" pitchFamily="34" charset="0"/>
              </a:rPr>
              <a:t>cogitation</a:t>
            </a:r>
          </a:p>
          <a:p>
            <a:r>
              <a:rPr lang="en-US" sz="3000" dirty="0" smtClean="0">
                <a:latin typeface="Arial" panose="020B0604020202020204" pitchFamily="34" charset="0"/>
                <a:cs typeface="Arial" panose="020B0604020202020204" pitchFamily="34" charset="0"/>
              </a:rPr>
              <a:t>brooding</a:t>
            </a:r>
          </a:p>
          <a:p>
            <a:r>
              <a:rPr lang="en-US" sz="3000" dirty="0" smtClean="0">
                <a:latin typeface="Arial" panose="020B0604020202020204" pitchFamily="34" charset="0"/>
                <a:cs typeface="Arial" panose="020B0604020202020204" pitchFamily="34" charset="0"/>
              </a:rPr>
              <a:t>agonizing</a:t>
            </a:r>
          </a:p>
          <a:p>
            <a:r>
              <a:rPr lang="en-US" sz="3000" dirty="0" smtClean="0">
                <a:latin typeface="Arial" panose="020B0604020202020204" pitchFamily="34" charset="0"/>
                <a:cs typeface="Arial" panose="020B0604020202020204" pitchFamily="34" charset="0"/>
              </a:rPr>
              <a:t>cerebration</a:t>
            </a:r>
          </a:p>
          <a:p>
            <a:endParaRPr lang="en-US" dirty="0"/>
          </a:p>
        </p:txBody>
      </p:sp>
    </p:spTree>
    <p:extLst>
      <p:ext uri="{BB962C8B-B14F-4D97-AF65-F5344CB8AC3E}">
        <p14:creationId xmlns:p14="http://schemas.microsoft.com/office/powerpoint/2010/main" val="123202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62886"/>
          </a:xfrm>
        </p:spPr>
        <p:txBody>
          <a:bodyPr/>
          <a:lstStyle/>
          <a:p>
            <a:r>
              <a:rPr lang="en-US" b="1" dirty="0" smtClean="0">
                <a:latin typeface="Arial" panose="020B0604020202020204" pitchFamily="34" charset="0"/>
                <a:cs typeface="Arial" panose="020B0604020202020204" pitchFamily="34" charset="0"/>
              </a:rPr>
              <a:t>Definition of terms…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9"/>
            <a:ext cx="10515600" cy="4481512"/>
          </a:xfrm>
        </p:spPr>
        <p:txBody>
          <a:bodyPr>
            <a:normAutofit/>
          </a:bodyPr>
          <a:lstStyle/>
          <a:p>
            <a:r>
              <a:rPr lang="en-GB" b="1" dirty="0" smtClean="0">
                <a:latin typeface="Arial" panose="020B0604020202020204" pitchFamily="34" charset="0"/>
                <a:cs typeface="Arial" panose="020B0604020202020204" pitchFamily="34" charset="0"/>
              </a:rPr>
              <a:t>Reflection-skills,</a:t>
            </a:r>
            <a:r>
              <a:rPr lang="en-GB" dirty="0" smtClean="0">
                <a:latin typeface="Arial" panose="020B0604020202020204" pitchFamily="34" charset="0"/>
                <a:cs typeface="Arial" panose="020B0604020202020204" pitchFamily="34" charset="0"/>
              </a:rPr>
              <a:t> refer to the art of applying reflection for example self-reflection in life; </a:t>
            </a:r>
            <a:r>
              <a:rPr lang="en-US" dirty="0">
                <a:latin typeface="Arial" panose="020B0604020202020204" pitchFamily="34" charset="0"/>
                <a:cs typeface="Arial" panose="020B0604020202020204" pitchFamily="34" charset="0"/>
              </a:rPr>
              <a:t>Self-</a:t>
            </a:r>
            <a:r>
              <a:rPr lang="en-US" b="1" dirty="0">
                <a:latin typeface="Arial" panose="020B0604020202020204" pitchFamily="34" charset="0"/>
                <a:cs typeface="Arial" panose="020B0604020202020204" pitchFamily="34" charset="0"/>
              </a:rPr>
              <a:t>reflection</a:t>
            </a:r>
            <a:r>
              <a:rPr lang="en-US" dirty="0">
                <a:latin typeface="Arial" panose="020B0604020202020204" pitchFamily="34" charset="0"/>
                <a:cs typeface="Arial" panose="020B0604020202020204" pitchFamily="34" charset="0"/>
              </a:rPr>
              <a:t> is defined as “meditation or serious thought about one's character, actions, and motives.”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 is about </a:t>
            </a:r>
            <a:r>
              <a:rPr lang="en-US" dirty="0">
                <a:latin typeface="Arial" panose="020B0604020202020204" pitchFamily="34" charset="0"/>
                <a:cs typeface="Arial" panose="020B0604020202020204" pitchFamily="34" charset="0"/>
              </a:rPr>
              <a:t>taking a step back and </a:t>
            </a:r>
            <a:r>
              <a:rPr lang="en-US" b="1" dirty="0">
                <a:latin typeface="Arial" panose="020B0604020202020204" pitchFamily="34" charset="0"/>
                <a:cs typeface="Arial" panose="020B0604020202020204" pitchFamily="34" charset="0"/>
              </a:rPr>
              <a:t>reflecting</a:t>
            </a:r>
            <a:r>
              <a:rPr lang="en-US" dirty="0">
                <a:latin typeface="Arial" panose="020B0604020202020204" pitchFamily="34" charset="0"/>
                <a:cs typeface="Arial" panose="020B0604020202020204" pitchFamily="34" charset="0"/>
              </a:rPr>
              <a:t> on </a:t>
            </a:r>
            <a:r>
              <a:rPr lang="en-US" dirty="0" smtClean="0">
                <a:latin typeface="Arial" panose="020B0604020202020204" pitchFamily="34" charset="0"/>
                <a:cs typeface="Arial" panose="020B0604020202020204" pitchFamily="34" charset="0"/>
              </a:rPr>
              <a:t>own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life</a:t>
            </a:r>
            <a:r>
              <a:rPr lang="en-US" dirty="0">
                <a:latin typeface="Arial" panose="020B0604020202020204" pitchFamily="34" charset="0"/>
                <a:cs typeface="Arial" panose="020B0604020202020204" pitchFamily="34" charset="0"/>
              </a:rPr>
              <a:t>, behavior and </a:t>
            </a:r>
            <a:r>
              <a:rPr lang="en-US" dirty="0" smtClean="0">
                <a:latin typeface="Arial" panose="020B0604020202020204" pitchFamily="34" charset="0"/>
                <a:cs typeface="Arial" panose="020B0604020202020204" pitchFamily="34" charset="0"/>
              </a:rPr>
              <a:t>beliefs.</a:t>
            </a:r>
          </a:p>
          <a:p>
            <a:r>
              <a:rPr lang="en-GB" b="1" dirty="0">
                <a:latin typeface="Arial" panose="020B0604020202020204" pitchFamily="34" charset="0"/>
                <a:cs typeface="Arial" panose="020B0604020202020204" pitchFamily="34" charset="0"/>
              </a:rPr>
              <a:t>Reflective practice </a:t>
            </a:r>
            <a:r>
              <a:rPr lang="en-GB" dirty="0">
                <a:latin typeface="Arial" panose="020B0604020202020204" pitchFamily="34" charset="0"/>
                <a:cs typeface="Arial" panose="020B0604020202020204" pitchFamily="34" charset="0"/>
              </a:rPr>
              <a:t>may be interpreted </a:t>
            </a:r>
            <a:r>
              <a:rPr lang="en-GB" dirty="0" smtClean="0">
                <a:latin typeface="Arial" panose="020B0604020202020204" pitchFamily="34" charset="0"/>
                <a:cs typeface="Arial" panose="020B0604020202020204" pitchFamily="34" charset="0"/>
              </a:rPr>
              <a:t>as; the </a:t>
            </a:r>
            <a:r>
              <a:rPr lang="en-GB" dirty="0">
                <a:latin typeface="Arial" panose="020B0604020202020204" pitchFamily="34" charset="0"/>
                <a:cs typeface="Arial" panose="020B0604020202020204" pitchFamily="34" charset="0"/>
              </a:rPr>
              <a:t>practitioner’s ability to </a:t>
            </a:r>
            <a:r>
              <a:rPr lang="en-GB" dirty="0" smtClean="0">
                <a:latin typeface="Arial" panose="020B0604020202020204" pitchFamily="34" charset="0"/>
                <a:cs typeface="Arial" panose="020B0604020202020204" pitchFamily="34" charset="0"/>
              </a:rPr>
              <a:t>assess and </a:t>
            </a:r>
            <a:r>
              <a:rPr lang="en-GB" dirty="0">
                <a:latin typeface="Arial" panose="020B0604020202020204" pitchFamily="34" charset="0"/>
                <a:cs typeface="Arial" panose="020B0604020202020204" pitchFamily="34" charset="0"/>
              </a:rPr>
              <a:t>make sense of and learn through work experience to achieve more desirable, effective and satisfying </a:t>
            </a:r>
            <a:r>
              <a:rPr lang="en-GB" dirty="0" smtClean="0">
                <a:latin typeface="Arial" panose="020B0604020202020204" pitchFamily="34" charset="0"/>
                <a:cs typeface="Arial" panose="020B0604020202020204" pitchFamily="34" charset="0"/>
              </a:rPr>
              <a:t>work (performance).</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064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632"/>
            <a:ext cx="10515600" cy="1263316"/>
          </a:xfrm>
        </p:spPr>
        <p:txBody>
          <a:bodyPr/>
          <a:lstStyle/>
          <a:p>
            <a:r>
              <a:rPr lang="en-US" b="1" dirty="0" smtClean="0">
                <a:latin typeface="Arial" panose="020B0604020202020204" pitchFamily="34" charset="0"/>
                <a:cs typeface="Arial" panose="020B0604020202020204" pitchFamily="34" charset="0"/>
              </a:rPr>
              <a:t>Reflective practice…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lstStyle/>
          <a:p>
            <a:pPr algn="just"/>
            <a:r>
              <a:rPr lang="en-US" dirty="0">
                <a:latin typeface="Arial" panose="020B0604020202020204" pitchFamily="34" charset="0"/>
                <a:cs typeface="Arial" panose="020B0604020202020204" pitchFamily="34" charset="0"/>
              </a:rPr>
              <a:t>If something is learnt through reflection it can lead to a change in practice or behaviour.  </a:t>
            </a:r>
          </a:p>
          <a:p>
            <a:r>
              <a:rPr lang="en-US" dirty="0">
                <a:latin typeface="Arial" panose="020B0604020202020204" pitchFamily="34" charset="0"/>
                <a:cs typeface="Arial" panose="020B0604020202020204" pitchFamily="34" charset="0"/>
              </a:rPr>
              <a:t>These changes may be in relation to developing a new approach or new skill but may also be more complex and involve personal beliefs and values</a:t>
            </a:r>
            <a:r>
              <a:rPr lang="en-US" dirty="0" smtClean="0">
                <a:latin typeface="Arial" panose="020B0604020202020204" pitchFamily="34" charset="0"/>
                <a:cs typeface="Arial" panose="020B0604020202020204" pitchFamily="34" charset="0"/>
              </a:rPr>
              <a:t>.</a:t>
            </a:r>
          </a:p>
          <a:p>
            <a:pPr marL="0" indent="0">
              <a:buNone/>
            </a:pPr>
            <a:r>
              <a:rPr lang="en-GB" b="1" dirty="0" smtClean="0">
                <a:latin typeface="Arial" panose="020B0604020202020204" pitchFamily="34" charset="0"/>
                <a:cs typeface="Arial" panose="020B0604020202020204" pitchFamily="34" charset="0"/>
              </a:rPr>
              <a:t>   </a:t>
            </a:r>
            <a:r>
              <a:rPr lang="en-GB" b="1" u="sng" dirty="0" smtClean="0">
                <a:latin typeface="Arial" panose="020B0604020202020204" pitchFamily="34" charset="0"/>
                <a:cs typeface="Arial" panose="020B0604020202020204" pitchFamily="34" charset="0"/>
              </a:rPr>
              <a:t>AIM OF REFLECTIVE PRACTICE</a:t>
            </a:r>
          </a:p>
          <a:p>
            <a:r>
              <a:rPr lang="en-GB" b="1" dirty="0" smtClean="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aim of reflective practice is for the learners to;</a:t>
            </a:r>
            <a:r>
              <a:rPr lang="en-US" dirty="0">
                <a:latin typeface="Arial" panose="020B0604020202020204" pitchFamily="34" charset="0"/>
                <a:cs typeface="Arial" panose="020B0604020202020204" pitchFamily="34" charset="0"/>
              </a:rPr>
              <a:t> develop Knowledge, skills and appropriate  </a:t>
            </a:r>
            <a:r>
              <a:rPr lang="en-US" dirty="0" smtClean="0">
                <a:latin typeface="Arial" panose="020B0604020202020204" pitchFamily="34" charset="0"/>
                <a:cs typeface="Arial" panose="020B0604020202020204" pitchFamily="34" charset="0"/>
              </a:rPr>
              <a:t>attitude </a:t>
            </a:r>
            <a:r>
              <a:rPr lang="en-US" dirty="0">
                <a:latin typeface="Arial" panose="020B0604020202020204" pitchFamily="34" charset="0"/>
                <a:cs typeface="Arial" panose="020B0604020202020204" pitchFamily="34" charset="0"/>
              </a:rPr>
              <a:t>in reflective practice in order to improve service </a:t>
            </a:r>
            <a:r>
              <a:rPr lang="en-US" dirty="0" smtClean="0">
                <a:latin typeface="Arial" panose="020B0604020202020204" pitchFamily="34" charset="0"/>
                <a:cs typeface="Arial" panose="020B0604020202020204" pitchFamily="34" charset="0"/>
              </a:rPr>
              <a:t>delivery to their customers.</a:t>
            </a:r>
            <a:endParaRPr lang="en-GB"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570596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Gibbs (1988)</a:t>
            </a: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Reflective Cycle</a:t>
            </a:r>
            <a:endParaRPr lang="en-US" dirty="0"/>
          </a:p>
        </p:txBody>
      </p:sp>
      <p:pic>
        <p:nvPicPr>
          <p:cNvPr id="4" name="Content Placeholder 3"/>
          <p:cNvPicPr>
            <a:picLocks noGrp="1" noChangeAspect="1"/>
          </p:cNvPicPr>
          <p:nvPr>
            <p:ph idx="1"/>
          </p:nvPr>
        </p:nvPicPr>
        <p:blipFill>
          <a:blip r:embed="rId3"/>
          <a:stretch>
            <a:fillRect/>
          </a:stretch>
        </p:blipFill>
        <p:spPr>
          <a:xfrm>
            <a:off x="1120939" y="1562395"/>
            <a:ext cx="9950117" cy="4776537"/>
          </a:xfrm>
          <a:prstGeom prst="rect">
            <a:avLst/>
          </a:prstGeom>
        </p:spPr>
      </p:pic>
      <p:pic>
        <p:nvPicPr>
          <p:cNvPr id="5" name="Picture 4"/>
          <p:cNvPicPr>
            <a:picLocks noChangeAspect="1"/>
          </p:cNvPicPr>
          <p:nvPr/>
        </p:nvPicPr>
        <p:blipFill>
          <a:blip r:embed="rId4"/>
          <a:stretch>
            <a:fillRect/>
          </a:stretch>
        </p:blipFill>
        <p:spPr>
          <a:xfrm rot="2622655">
            <a:off x="5294361" y="2732148"/>
            <a:ext cx="1879161" cy="799240"/>
          </a:xfrm>
          <a:prstGeom prst="rect">
            <a:avLst/>
          </a:prstGeom>
        </p:spPr>
      </p:pic>
      <p:pic>
        <p:nvPicPr>
          <p:cNvPr id="6" name="Picture 5"/>
          <p:cNvPicPr>
            <a:picLocks noChangeAspect="1"/>
          </p:cNvPicPr>
          <p:nvPr/>
        </p:nvPicPr>
        <p:blipFill>
          <a:blip r:embed="rId5"/>
          <a:stretch>
            <a:fillRect/>
          </a:stretch>
        </p:blipFill>
        <p:spPr>
          <a:xfrm rot="5400000">
            <a:off x="5163229" y="3764762"/>
            <a:ext cx="1865538" cy="1822862"/>
          </a:xfrm>
          <a:prstGeom prst="rect">
            <a:avLst/>
          </a:prstGeom>
        </p:spPr>
      </p:pic>
      <p:pic>
        <p:nvPicPr>
          <p:cNvPr id="7" name="Picture 6"/>
          <p:cNvPicPr>
            <a:picLocks noChangeAspect="1"/>
          </p:cNvPicPr>
          <p:nvPr/>
        </p:nvPicPr>
        <p:blipFill>
          <a:blip r:embed="rId5"/>
          <a:stretch>
            <a:fillRect/>
          </a:stretch>
        </p:blipFill>
        <p:spPr>
          <a:xfrm rot="10800000">
            <a:off x="3450747" y="3453064"/>
            <a:ext cx="1865538" cy="1745916"/>
          </a:xfrm>
          <a:prstGeom prst="rect">
            <a:avLst/>
          </a:prstGeom>
        </p:spPr>
      </p:pic>
      <p:pic>
        <p:nvPicPr>
          <p:cNvPr id="8" name="Picture 7"/>
          <p:cNvPicPr>
            <a:picLocks noChangeAspect="1"/>
          </p:cNvPicPr>
          <p:nvPr/>
        </p:nvPicPr>
        <p:blipFill>
          <a:blip r:embed="rId5"/>
          <a:stretch>
            <a:fillRect/>
          </a:stretch>
        </p:blipFill>
        <p:spPr>
          <a:xfrm rot="16408418">
            <a:off x="3697298" y="2032959"/>
            <a:ext cx="1964367" cy="1919430"/>
          </a:xfrm>
          <a:prstGeom prst="rect">
            <a:avLst/>
          </a:prstGeom>
        </p:spPr>
      </p:pic>
    </p:spTree>
    <p:extLst>
      <p:ext uri="{BB962C8B-B14F-4D97-AF65-F5344CB8AC3E}">
        <p14:creationId xmlns:p14="http://schemas.microsoft.com/office/powerpoint/2010/main" val="123280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b="1" dirty="0" smtClean="0">
                <a:latin typeface="Arial" panose="020B0604020202020204" pitchFamily="34" charset="0"/>
                <a:cs typeface="Arial" panose="020B0604020202020204" pitchFamily="34" charset="0"/>
              </a:rPr>
              <a:t>Exercise</a:t>
            </a:r>
          </a:p>
        </p:txBody>
      </p:sp>
      <p:sp>
        <p:nvSpPr>
          <p:cNvPr id="15363" name="Rectangle 3"/>
          <p:cNvSpPr>
            <a:spLocks noGrp="1" noChangeArrowheads="1"/>
          </p:cNvSpPr>
          <p:nvPr>
            <p:ph type="body" idx="1"/>
          </p:nvPr>
        </p:nvSpPr>
        <p:spPr/>
        <p:txBody>
          <a:bodyPr>
            <a:normAutofit/>
          </a:bodyPr>
          <a:lstStyle/>
          <a:p>
            <a:pPr eaLnBrk="1" hangingPunct="1"/>
            <a:r>
              <a:rPr lang="en-GB" sz="3600" dirty="0" smtClean="0">
                <a:latin typeface="Arial" panose="020B0604020202020204" pitchFamily="34" charset="0"/>
                <a:cs typeface="Arial" panose="020B0604020202020204" pitchFamily="34" charset="0"/>
              </a:rPr>
              <a:t>Think back (reflect) to a difficult situation you had encountered: </a:t>
            </a:r>
          </a:p>
          <a:p>
            <a:pPr eaLnBrk="1" hangingPunct="1">
              <a:buFont typeface="Wingdings" panose="05000000000000000000" pitchFamily="2" charset="2"/>
              <a:buNone/>
            </a:pPr>
            <a:r>
              <a:rPr lang="en-GB" sz="3600" dirty="0">
                <a:latin typeface="Arial" panose="020B0604020202020204" pitchFamily="34" charset="0"/>
                <a:cs typeface="Arial" panose="020B0604020202020204" pitchFamily="34" charset="0"/>
              </a:rPr>
              <a:t>For example….</a:t>
            </a:r>
          </a:p>
          <a:p>
            <a:pPr lvl="1" eaLnBrk="1" hangingPunct="1"/>
            <a:r>
              <a:rPr lang="en-GB" sz="3200" dirty="0" smtClean="0">
                <a:latin typeface="Arial" panose="020B0604020202020204" pitchFamily="34" charset="0"/>
                <a:cs typeface="Arial" panose="020B0604020202020204" pitchFamily="34" charset="0"/>
              </a:rPr>
              <a:t>When you have had to deal with an angry person</a:t>
            </a:r>
          </a:p>
          <a:p>
            <a:pPr lvl="1" eaLnBrk="1" hangingPunct="1"/>
            <a:r>
              <a:rPr lang="en-GB" sz="3200" dirty="0" smtClean="0">
                <a:latin typeface="Arial" panose="020B0604020202020204" pitchFamily="34" charset="0"/>
                <a:cs typeface="Arial" panose="020B0604020202020204" pitchFamily="34" charset="0"/>
              </a:rPr>
              <a:t>When you  lost a vital document or item for the family under unclear circumstances</a:t>
            </a:r>
          </a:p>
          <a:p>
            <a:pPr lvl="1" eaLnBrk="1" hangingPunct="1"/>
            <a:r>
              <a:rPr lang="en-GB" sz="3200" dirty="0" smtClean="0">
                <a:latin typeface="Arial" panose="020B0604020202020204" pitchFamily="34" charset="0"/>
                <a:cs typeface="Arial" panose="020B0604020202020204" pitchFamily="34" charset="0"/>
              </a:rPr>
              <a:t>When confidentiality was broken by a trusted friend</a:t>
            </a:r>
          </a:p>
        </p:txBody>
      </p:sp>
    </p:spTree>
    <p:extLst>
      <p:ext uri="{BB962C8B-B14F-4D97-AF65-F5344CB8AC3E}">
        <p14:creationId xmlns:p14="http://schemas.microsoft.com/office/powerpoint/2010/main" val="182005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par>
                                <p:cTn id="15" presetID="2" presetClass="entr" presetSubtype="8" fill="hold" grpId="0"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additive="base">
                                        <p:cTn id="17"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 calcmode="lin" valueType="num">
                                      <p:cBhvr additive="base">
                                        <p:cTn id="21"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53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par>
                                <p:cTn id="23" presetID="2" presetClass="entr" presetSubtype="8" fill="hold" grpId="0" nodeType="with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633"/>
            <a:ext cx="10515600" cy="1299409"/>
          </a:xfrm>
        </p:spPr>
        <p:txBody>
          <a:bodyPr/>
          <a:lstStyle/>
          <a:p>
            <a:r>
              <a:rPr lang="en-GB" b="1" dirty="0" smtClean="0">
                <a:latin typeface="Arial" panose="020B0604020202020204" pitchFamily="34" charset="0"/>
                <a:cs typeface="Arial" panose="020B0604020202020204" pitchFamily="34" charset="0"/>
              </a:rPr>
              <a:t>Critical thinking skills and reflection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541670"/>
          </a:xfrm>
        </p:spPr>
        <p:txBody>
          <a:bodyPr>
            <a:noAutofit/>
          </a:bodyPr>
          <a:lstStyle/>
          <a:p>
            <a:r>
              <a:rPr lang="en-GB" b="1" dirty="0" smtClean="0">
                <a:latin typeface="Arial" panose="020B0604020202020204" pitchFamily="34" charset="0"/>
                <a:cs typeface="Arial" panose="020B0604020202020204" pitchFamily="34" charset="0"/>
              </a:rPr>
              <a:t>Definition of terms:</a:t>
            </a:r>
          </a:p>
          <a:p>
            <a:r>
              <a:rPr lang="en-GB" b="1" dirty="0">
                <a:latin typeface="Arial" panose="020B0604020202020204" pitchFamily="34" charset="0"/>
                <a:cs typeface="Arial" panose="020B0604020202020204" pitchFamily="34" charset="0"/>
              </a:rPr>
              <a:t>C</a:t>
            </a:r>
            <a:r>
              <a:rPr lang="en-GB" b="1" dirty="0" smtClean="0">
                <a:latin typeface="Arial" panose="020B0604020202020204" pitchFamily="34" charset="0"/>
                <a:cs typeface="Arial" panose="020B0604020202020204" pitchFamily="34" charset="0"/>
              </a:rPr>
              <a:t>ritical </a:t>
            </a:r>
            <a:r>
              <a:rPr lang="en-GB" b="1" dirty="0">
                <a:latin typeface="Arial" panose="020B0604020202020204" pitchFamily="34" charset="0"/>
                <a:cs typeface="Arial" panose="020B0604020202020204" pitchFamily="34" charset="0"/>
              </a:rPr>
              <a:t>thinking </a:t>
            </a:r>
            <a:r>
              <a:rPr lang="en-GB" b="1"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is t</a:t>
            </a:r>
            <a:r>
              <a:rPr lang="en-US" dirty="0" smtClean="0">
                <a:latin typeface="Arial" panose="020B0604020202020204" pitchFamily="34" charset="0"/>
                <a:cs typeface="Arial" panose="020B0604020202020204" pitchFamily="34" charset="0"/>
              </a:rPr>
              <a:t>he </a:t>
            </a:r>
            <a:r>
              <a:rPr lang="en-US" dirty="0">
                <a:latin typeface="Arial" panose="020B0604020202020204" pitchFamily="34" charset="0"/>
                <a:cs typeface="Arial" panose="020B0604020202020204" pitchFamily="34" charset="0"/>
              </a:rPr>
              <a:t>objective analysis and evaluation of an issue in order to form a </a:t>
            </a:r>
            <a:r>
              <a:rPr lang="en-US" dirty="0" smtClean="0">
                <a:latin typeface="Arial" panose="020B0604020202020204" pitchFamily="34" charset="0"/>
                <a:cs typeface="Arial" panose="020B0604020202020204" pitchFamily="34" charset="0"/>
              </a:rPr>
              <a:t>judgment. However it is alleged that "professors </a:t>
            </a:r>
            <a:r>
              <a:rPr lang="en-US" dirty="0">
                <a:latin typeface="Arial" panose="020B0604020202020204" pitchFamily="34" charset="0"/>
                <a:cs typeface="Arial" panose="020B0604020202020204" pitchFamily="34" charset="0"/>
              </a:rPr>
              <a:t>often find it difficult to encourage critical thinking among their students"</a:t>
            </a:r>
          </a:p>
          <a:p>
            <a:r>
              <a:rPr lang="en-US" b="1" dirty="0">
                <a:latin typeface="Arial" panose="020B0604020202020204" pitchFamily="34" charset="0"/>
                <a:cs typeface="Arial" panose="020B0604020202020204" pitchFamily="34" charset="0"/>
              </a:rPr>
              <a:t>Critical thinking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can also be defined as the </a:t>
            </a:r>
            <a:r>
              <a:rPr lang="en-US" dirty="0">
                <a:latin typeface="Arial" panose="020B0604020202020204" pitchFamily="34" charset="0"/>
                <a:cs typeface="Arial" panose="020B0604020202020204" pitchFamily="34" charset="0"/>
              </a:rPr>
              <a:t>intellectually disciplined process of actively and skillfully conceptualizing, applying, analyzing, synthesizing, and/or evaluating information gathered from, or generated by, observation, experience, reflection, </a:t>
            </a:r>
            <a:r>
              <a:rPr lang="en-US" b="1" dirty="0">
                <a:latin typeface="Arial" panose="020B0604020202020204" pitchFamily="34" charset="0"/>
                <a:cs typeface="Arial" panose="020B0604020202020204" pitchFamily="34" charset="0"/>
              </a:rPr>
              <a:t>reasoning</a:t>
            </a:r>
            <a:r>
              <a:rPr lang="en-US" dirty="0">
                <a:latin typeface="Arial" panose="020B0604020202020204" pitchFamily="34" charset="0"/>
                <a:cs typeface="Arial" panose="020B0604020202020204" pitchFamily="34" charset="0"/>
              </a:rPr>
              <a:t>, or communication,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guide to belief and action.</a:t>
            </a:r>
            <a:endParaRPr lang="en-GB" dirty="0" smtClean="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567438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Steps in Reflective Practice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dirty="0">
                <a:latin typeface="Arial" panose="020B0604020202020204" pitchFamily="34" charset="0"/>
                <a:cs typeface="Arial" panose="020B0604020202020204" pitchFamily="34" charset="0"/>
              </a:rPr>
              <a:t>1.  Describe the incident/experience </a:t>
            </a:r>
          </a:p>
          <a:p>
            <a:pPr marL="0" indent="0">
              <a:buNone/>
            </a:pPr>
            <a:r>
              <a:rPr lang="en-GB" dirty="0" smtClean="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How did you </a:t>
            </a:r>
            <a:r>
              <a:rPr lang="en-GB" b="1" dirty="0">
                <a:latin typeface="Arial" panose="020B0604020202020204" pitchFamily="34" charset="0"/>
                <a:cs typeface="Arial" panose="020B0604020202020204" pitchFamily="34" charset="0"/>
              </a:rPr>
              <a:t>feel </a:t>
            </a:r>
            <a:r>
              <a:rPr lang="en-GB" dirty="0">
                <a:latin typeface="Arial" panose="020B0604020202020204" pitchFamily="34" charset="0"/>
                <a:cs typeface="Arial" panose="020B0604020202020204" pitchFamily="34" charset="0"/>
              </a:rPr>
              <a:t>and think</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514350" indent="-514350">
              <a:buAutoNum type="arabicPeriod" startAt="3"/>
            </a:pPr>
            <a:r>
              <a:rPr lang="en-GB" dirty="0" smtClean="0">
                <a:latin typeface="Arial" panose="020B0604020202020204" pitchFamily="34" charset="0"/>
                <a:cs typeface="Arial" panose="020B0604020202020204" pitchFamily="34" charset="0"/>
              </a:rPr>
              <a:t>What </a:t>
            </a:r>
            <a:r>
              <a:rPr lang="en-GB" dirty="0">
                <a:latin typeface="Arial" panose="020B0604020202020204" pitchFamily="34" charset="0"/>
                <a:cs typeface="Arial" panose="020B0604020202020204" pitchFamily="34" charset="0"/>
              </a:rPr>
              <a:t>was good or bad about the experience</a:t>
            </a:r>
            <a:r>
              <a:rPr lang="en-GB" dirty="0" smtClean="0">
                <a:latin typeface="Arial" panose="020B0604020202020204" pitchFamily="34" charset="0"/>
                <a:cs typeface="Arial" panose="020B0604020202020204" pitchFamily="34" charset="0"/>
              </a:rPr>
              <a:t>?</a:t>
            </a:r>
          </a:p>
          <a:p>
            <a:pPr marL="0" indent="0">
              <a:buNone/>
            </a:pPr>
            <a:r>
              <a:rPr lang="en-GB" dirty="0">
                <a:latin typeface="Arial" panose="020B0604020202020204" pitchFamily="34" charset="0"/>
                <a:cs typeface="Arial" panose="020B0604020202020204" pitchFamily="34" charset="0"/>
              </a:rPr>
              <a:t>4. What sense can you make out of </a:t>
            </a:r>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situation</a:t>
            </a:r>
            <a:r>
              <a:rPr lang="en-GB" dirty="0" smtClean="0">
                <a:latin typeface="Arial" panose="020B0604020202020204" pitchFamily="34" charset="0"/>
                <a:cs typeface="Arial" panose="020B0604020202020204" pitchFamily="34" charset="0"/>
              </a:rPr>
              <a:t>?</a:t>
            </a:r>
          </a:p>
          <a:p>
            <a:pPr marL="0" indent="0">
              <a:buNone/>
            </a:pPr>
            <a:r>
              <a:rPr lang="en-GB" dirty="0" smtClean="0">
                <a:latin typeface="Arial" panose="020B0604020202020204" pitchFamily="34" charset="0"/>
                <a:cs typeface="Arial" panose="020B0604020202020204" pitchFamily="34" charset="0"/>
              </a:rPr>
              <a:t>5</a:t>
            </a:r>
            <a:r>
              <a:rPr lang="en-GB" dirty="0">
                <a:latin typeface="Arial" panose="020B0604020202020204" pitchFamily="34" charset="0"/>
                <a:cs typeface="Arial" panose="020B0604020202020204" pitchFamily="34" charset="0"/>
              </a:rPr>
              <a:t>. How do you feel now</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514350" indent="-514350">
              <a:buAutoNum type="arabicPeriod" startAt="6"/>
            </a:pPr>
            <a:r>
              <a:rPr lang="en-GB" dirty="0" smtClean="0">
                <a:latin typeface="Arial" panose="020B0604020202020204" pitchFamily="34" charset="0"/>
                <a:cs typeface="Arial" panose="020B0604020202020204" pitchFamily="34" charset="0"/>
              </a:rPr>
              <a:t>What </a:t>
            </a:r>
            <a:r>
              <a:rPr lang="en-GB" dirty="0">
                <a:latin typeface="Arial" panose="020B0604020202020204" pitchFamily="34" charset="0"/>
                <a:cs typeface="Arial" panose="020B0604020202020204" pitchFamily="34" charset="0"/>
              </a:rPr>
              <a:t>have you learned about </a:t>
            </a:r>
            <a:r>
              <a:rPr lang="en-GB" dirty="0" smtClean="0">
                <a:latin typeface="Arial" panose="020B0604020202020204" pitchFamily="34" charset="0"/>
                <a:cs typeface="Arial" panose="020B0604020202020204" pitchFamily="34" charset="0"/>
              </a:rPr>
              <a:t>yourself </a:t>
            </a:r>
            <a:r>
              <a:rPr lang="en-GB" dirty="0">
                <a:latin typeface="Arial" panose="020B0604020202020204" pitchFamily="34" charset="0"/>
                <a:cs typeface="Arial" panose="020B0604020202020204" pitchFamily="34" charset="0"/>
              </a:rPr>
              <a:t>and the situation</a:t>
            </a:r>
            <a:r>
              <a:rPr lang="en-GB" dirty="0" smtClean="0">
                <a:latin typeface="Arial" panose="020B0604020202020204" pitchFamily="34" charset="0"/>
                <a:cs typeface="Arial" panose="020B0604020202020204" pitchFamily="34" charset="0"/>
              </a:rPr>
              <a:t>?</a:t>
            </a:r>
          </a:p>
          <a:p>
            <a:pPr marL="514350" indent="-514350">
              <a:buAutoNum type="arabicPeriod" startAt="6"/>
            </a:pPr>
            <a:r>
              <a:rPr lang="en-GB" dirty="0" smtClean="0">
                <a:latin typeface="Arial" panose="020B0604020202020204" pitchFamily="34" charset="0"/>
                <a:cs typeface="Arial" panose="020B0604020202020204" pitchFamily="34" charset="0"/>
              </a:rPr>
              <a:t>What </a:t>
            </a:r>
            <a:r>
              <a:rPr lang="en-GB" dirty="0">
                <a:latin typeface="Arial" panose="020B0604020202020204" pitchFamily="34" charset="0"/>
                <a:cs typeface="Arial" panose="020B0604020202020204" pitchFamily="34" charset="0"/>
              </a:rPr>
              <a:t>would you do next time?</a:t>
            </a:r>
          </a:p>
          <a:p>
            <a:pPr marL="514350" indent="-514350">
              <a:buAutoNum type="arabicPeriod" startAt="3"/>
            </a:pPr>
            <a:endParaRPr lang="en-GB" dirty="0">
              <a:latin typeface="Arial" panose="020B0604020202020204" pitchFamily="34" charset="0"/>
              <a:cs typeface="Arial" panose="020B0604020202020204" pitchFamily="34" charset="0"/>
            </a:endParaRPr>
          </a:p>
          <a:p>
            <a:pPr>
              <a:buNone/>
            </a:pPr>
            <a:endParaRPr lang="en-GB" dirty="0"/>
          </a:p>
          <a:p>
            <a:endParaRPr lang="en-US" dirty="0"/>
          </a:p>
        </p:txBody>
      </p:sp>
    </p:spTree>
    <p:extLst>
      <p:ext uri="{BB962C8B-B14F-4D97-AF65-F5344CB8AC3E}">
        <p14:creationId xmlns:p14="http://schemas.microsoft.com/office/powerpoint/2010/main" val="201333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0789"/>
            <a:ext cx="10515600" cy="1251285"/>
          </a:xfrm>
        </p:spPr>
        <p:txBody>
          <a:bodyPr/>
          <a:lstStyle/>
          <a:p>
            <a:r>
              <a:rPr lang="en-GB" b="1" dirty="0">
                <a:latin typeface="Arial" panose="020B0604020202020204" pitchFamily="34" charset="0"/>
                <a:cs typeface="Arial" panose="020B0604020202020204" pitchFamily="34" charset="0"/>
              </a:rPr>
              <a:t>Key Points Concerning Reflection</a:t>
            </a:r>
            <a:endParaRPr lang="en-US" dirty="0"/>
          </a:p>
        </p:txBody>
      </p:sp>
      <p:sp>
        <p:nvSpPr>
          <p:cNvPr id="3" name="Content Placeholder 2"/>
          <p:cNvSpPr>
            <a:spLocks noGrp="1"/>
          </p:cNvSpPr>
          <p:nvPr>
            <p:ph idx="1"/>
          </p:nvPr>
        </p:nvSpPr>
        <p:spPr>
          <a:xfrm>
            <a:off x="838200" y="1552074"/>
            <a:ext cx="10515600" cy="4624889"/>
          </a:xfrm>
        </p:spPr>
        <p:txBody>
          <a:bodyPr>
            <a:normAutofit/>
          </a:bodyPr>
          <a:lstStyle/>
          <a:p>
            <a:r>
              <a:rPr lang="en-GB" sz="3200" dirty="0">
                <a:latin typeface="Arial" panose="020B0604020202020204" pitchFamily="34" charset="0"/>
                <a:cs typeface="Arial" panose="020B0604020202020204" pitchFamily="34" charset="0"/>
              </a:rPr>
              <a:t>A way </a:t>
            </a:r>
            <a:r>
              <a:rPr lang="en-US" sz="3200" dirty="0">
                <a:latin typeface="Arial" panose="020B0604020202020204" pitchFamily="34" charset="0"/>
                <a:cs typeface="Arial" panose="020B0604020202020204" pitchFamily="34" charset="0"/>
              </a:rPr>
              <a:t>of </a:t>
            </a:r>
            <a:r>
              <a:rPr lang="en-GB" sz="3200" dirty="0">
                <a:latin typeface="Arial" panose="020B0604020202020204" pitchFamily="34" charset="0"/>
                <a:cs typeface="Arial" panose="020B0604020202020204" pitchFamily="34" charset="0"/>
              </a:rPr>
              <a:t>learning from our own experiences</a:t>
            </a:r>
          </a:p>
          <a:p>
            <a:r>
              <a:rPr lang="en-GB" sz="3200" dirty="0">
                <a:latin typeface="Arial" panose="020B0604020202020204" pitchFamily="34" charset="0"/>
                <a:cs typeface="Arial" panose="020B0604020202020204" pitchFamily="34" charset="0"/>
              </a:rPr>
              <a:t>Helps us learn to handle difficult situations better</a:t>
            </a:r>
          </a:p>
          <a:p>
            <a:r>
              <a:rPr lang="en-GB" sz="3200" dirty="0">
                <a:latin typeface="Arial" panose="020B0604020202020204" pitchFamily="34" charset="0"/>
                <a:cs typeface="Arial" panose="020B0604020202020204" pitchFamily="34" charset="0"/>
              </a:rPr>
              <a:t>Helps to develop critical thinking skills</a:t>
            </a:r>
          </a:p>
          <a:p>
            <a:r>
              <a:rPr lang="en-GB" sz="3200" dirty="0">
                <a:latin typeface="Arial" panose="020B0604020202020204" pitchFamily="34" charset="0"/>
                <a:cs typeface="Arial" panose="020B0604020202020204" pitchFamily="34" charset="0"/>
              </a:rPr>
              <a:t>Self directed learning more suitable for adults</a:t>
            </a:r>
          </a:p>
          <a:p>
            <a:pPr>
              <a:buNone/>
            </a:pPr>
            <a:r>
              <a:rPr lang="en-GB" b="1" dirty="0" smtClean="0">
                <a:latin typeface="Arial" panose="020B0604020202020204" pitchFamily="34" charset="0"/>
                <a:cs typeface="Arial" panose="020B0604020202020204" pitchFamily="34" charset="0"/>
              </a:rPr>
              <a:t>Exercise:</a:t>
            </a:r>
          </a:p>
          <a:p>
            <a:r>
              <a:rPr lang="en-GB" dirty="0">
                <a:latin typeface="Arial" panose="020B0604020202020204" pitchFamily="34" charset="0"/>
                <a:cs typeface="Arial" panose="020B0604020202020204" pitchFamily="34" charset="0"/>
              </a:rPr>
              <a:t>Record the difficult incident you </a:t>
            </a:r>
            <a:r>
              <a:rPr lang="en-GB" dirty="0" smtClean="0">
                <a:latin typeface="Arial" panose="020B0604020202020204" pitchFamily="34" charset="0"/>
                <a:cs typeface="Arial" panose="020B0604020202020204" pitchFamily="34" charset="0"/>
              </a:rPr>
              <a:t>have thought </a:t>
            </a:r>
            <a:r>
              <a:rPr lang="en-GB" dirty="0">
                <a:latin typeface="Arial" panose="020B0604020202020204" pitchFamily="34" charset="0"/>
                <a:cs typeface="Arial" panose="020B0604020202020204" pitchFamily="34" charset="0"/>
              </a:rPr>
              <a:t>onto the sheet marked ‘Reflections’ </a:t>
            </a:r>
            <a:r>
              <a:rPr lang="en-GB" dirty="0" smtClean="0">
                <a:latin typeface="Arial" panose="020B0604020202020204" pitchFamily="34" charset="0"/>
                <a:cs typeface="Arial" panose="020B0604020202020204" pitchFamily="34" charset="0"/>
              </a:rPr>
              <a:t> and lessons you learnt from it. </a:t>
            </a:r>
          </a:p>
          <a:p>
            <a:r>
              <a:rPr lang="en-GB" dirty="0" smtClean="0">
                <a:latin typeface="Arial" panose="020B0604020202020204" pitchFamily="34" charset="0"/>
                <a:cs typeface="Arial" panose="020B0604020202020204" pitchFamily="34" charset="0"/>
              </a:rPr>
              <a:t>Continue keeping the reflection records in a portfolio and lessons learnt</a:t>
            </a:r>
            <a:endParaRPr lang="en-GB" dirty="0">
              <a:latin typeface="Arial" panose="020B0604020202020204" pitchFamily="34" charset="0"/>
              <a:cs typeface="Arial" panose="020B0604020202020204" pitchFamily="34" charset="0"/>
            </a:endParaRPr>
          </a:p>
          <a:p>
            <a:endParaRPr lang="en-GB" dirty="0"/>
          </a:p>
          <a:p>
            <a:pPr>
              <a:buNone/>
            </a:pPr>
            <a:endParaRPr lang="en-GB"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92642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65125"/>
            <a:ext cx="10515600" cy="1283201"/>
          </a:xfrm>
        </p:spPr>
        <p:txBody>
          <a:bodyPr/>
          <a:lstStyle/>
          <a:p>
            <a:pPr eaLnBrk="1" hangingPunct="1"/>
            <a:r>
              <a:rPr lang="en-US" b="1" dirty="0" smtClean="0">
                <a:latin typeface="Arial" panose="020B0604020202020204" pitchFamily="34" charset="0"/>
                <a:cs typeface="Arial" panose="020B0604020202020204" pitchFamily="34" charset="0"/>
              </a:rPr>
              <a:t>Conclusion</a:t>
            </a:r>
          </a:p>
        </p:txBody>
      </p:sp>
      <p:sp>
        <p:nvSpPr>
          <p:cNvPr id="15363" name="Rectangle 3"/>
          <p:cNvSpPr>
            <a:spLocks noGrp="1" noChangeArrowheads="1"/>
          </p:cNvSpPr>
          <p:nvPr>
            <p:ph type="body" idx="1"/>
          </p:nvPr>
        </p:nvSpPr>
        <p:spPr>
          <a:xfrm>
            <a:off x="838200" y="1648326"/>
            <a:ext cx="10515600" cy="4528637"/>
          </a:xfrm>
        </p:spPr>
        <p:txBody>
          <a:bodyPr/>
          <a:lstStyle/>
          <a:p>
            <a:pPr eaLnBrk="1" hangingPunct="1"/>
            <a:r>
              <a:rPr lang="en-US" sz="3200" dirty="0">
                <a:latin typeface="Arial" panose="020B0604020202020204" pitchFamily="34" charset="0"/>
                <a:cs typeface="Arial" panose="020B0604020202020204" pitchFamily="34" charset="0"/>
              </a:rPr>
              <a:t>Reflection exercise is an important </a:t>
            </a:r>
            <a:r>
              <a:rPr lang="en-US" sz="3200" dirty="0" smtClean="0">
                <a:latin typeface="Arial" panose="020B0604020202020204" pitchFamily="34" charset="0"/>
                <a:cs typeface="Arial" panose="020B0604020202020204" pitchFamily="34" charset="0"/>
              </a:rPr>
              <a:t>skill, </a:t>
            </a:r>
            <a:r>
              <a:rPr lang="en-US" sz="3200" dirty="0">
                <a:latin typeface="Arial" panose="020B0604020202020204" pitchFamily="34" charset="0"/>
                <a:cs typeface="Arial" panose="020B0604020202020204" pitchFamily="34" charset="0"/>
              </a:rPr>
              <a:t>that should be used often to review progress and process of events as </a:t>
            </a:r>
            <a:r>
              <a:rPr lang="en-US" sz="3200" dirty="0" smtClean="0">
                <a:latin typeface="Arial" panose="020B0604020202020204" pitchFamily="34" charset="0"/>
                <a:cs typeface="Arial" panose="020B0604020202020204" pitchFamily="34" charset="0"/>
              </a:rPr>
              <a:t>planed. </a:t>
            </a:r>
            <a:endParaRPr lang="en-US" sz="3200" dirty="0">
              <a:latin typeface="Arial" panose="020B0604020202020204" pitchFamily="34" charset="0"/>
              <a:cs typeface="Arial" panose="020B0604020202020204" pitchFamily="34" charset="0"/>
            </a:endParaRPr>
          </a:p>
          <a:p>
            <a:pPr eaLnBrk="1" hangingPunct="1"/>
            <a:r>
              <a:rPr lang="en-US" sz="3200" dirty="0">
                <a:latin typeface="Arial" panose="020B0604020202020204" pitchFamily="34" charset="0"/>
                <a:cs typeface="Arial" panose="020B0604020202020204" pitchFamily="34" charset="0"/>
              </a:rPr>
              <a:t>If well used it can enhance the quality of service delivery</a:t>
            </a:r>
          </a:p>
          <a:p>
            <a:pPr eaLnBrk="1" hangingPunct="1"/>
            <a:r>
              <a:rPr lang="en-US" sz="3200" dirty="0" smtClean="0">
                <a:latin typeface="Arial" panose="020B0604020202020204" pitchFamily="34" charset="0"/>
                <a:cs typeface="Arial" panose="020B0604020202020204" pitchFamily="34" charset="0"/>
              </a:rPr>
              <a:t>Reflection can </a:t>
            </a:r>
            <a:r>
              <a:rPr lang="en-US" sz="3200" dirty="0">
                <a:latin typeface="Arial" panose="020B0604020202020204" pitchFamily="34" charset="0"/>
                <a:cs typeface="Arial" panose="020B0604020202020204" pitchFamily="34" charset="0"/>
              </a:rPr>
              <a:t>also lead to development of  relevant and appropriate approaches to service delivery.</a:t>
            </a:r>
          </a:p>
          <a:p>
            <a:pPr eaLnBrk="1" hangingPunct="1"/>
            <a:endParaRPr lang="en-US" dirty="0"/>
          </a:p>
        </p:txBody>
      </p:sp>
    </p:spTree>
    <p:extLst>
      <p:ext uri="{BB962C8B-B14F-4D97-AF65-F5344CB8AC3E}">
        <p14:creationId xmlns:p14="http://schemas.microsoft.com/office/powerpoint/2010/main" val="2854643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latin typeface="Arial" panose="020B0604020202020204" pitchFamily="34" charset="0"/>
                <a:cs typeface="Arial" panose="020B0604020202020204" pitchFamily="34" charset="0"/>
              </a:rPr>
              <a:t>Problem Solving Skills</a:t>
            </a:r>
            <a:endParaRPr lang="en-US" sz="66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endParaRPr lang="en-US" sz="3600" dirty="0" smtClean="0">
              <a:solidFill>
                <a:schemeClr val="tx1"/>
              </a:solidFill>
              <a:latin typeface="Arial" panose="020B0604020202020204" pitchFamily="34" charset="0"/>
              <a:cs typeface="Arial" panose="020B0604020202020204" pitchFamily="34" charset="0"/>
            </a:endParaRPr>
          </a:p>
          <a:p>
            <a:pPr algn="ctr"/>
            <a:r>
              <a:rPr lang="en-US" sz="3600" dirty="0" smtClean="0">
                <a:solidFill>
                  <a:schemeClr val="tx1"/>
                </a:solidFill>
                <a:latin typeface="Arial" panose="020B0604020202020204" pitchFamily="34" charset="0"/>
                <a:cs typeface="Arial" panose="020B0604020202020204" pitchFamily="34" charset="0"/>
              </a:rPr>
              <a:t>Applied communication skills</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991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solidFill>
                <a:latin typeface="Arial" panose="020B0604020202020204" pitchFamily="34" charset="0"/>
                <a:cs typeface="Arial" panose="020B0604020202020204" pitchFamily="34" charset="0"/>
              </a:rPr>
              <a:t>Problem solving skills</a:t>
            </a:r>
            <a:endParaRPr lang="en-US" dirty="0"/>
          </a:p>
        </p:txBody>
      </p:sp>
      <p:sp>
        <p:nvSpPr>
          <p:cNvPr id="3" name="Content Placeholder 2"/>
          <p:cNvSpPr>
            <a:spLocks noGrp="1"/>
          </p:cNvSpPr>
          <p:nvPr>
            <p:ph sz="half" idx="1"/>
          </p:nvPr>
        </p:nvSpPr>
        <p:spPr/>
        <p:txBody>
          <a:bodyPr/>
          <a:lstStyle/>
          <a:p>
            <a:pPr lvl="0"/>
            <a:r>
              <a:rPr lang="en-GB" sz="3200" dirty="0">
                <a:latin typeface="Arial" panose="020B0604020202020204" pitchFamily="34" charset="0"/>
                <a:cs typeface="Arial" panose="020B0604020202020204" pitchFamily="34" charset="0"/>
              </a:rPr>
              <a:t>Problem solving </a:t>
            </a:r>
            <a:r>
              <a:rPr lang="en-GB" sz="3200" dirty="0" smtClean="0">
                <a:latin typeface="Arial" panose="020B0604020202020204" pitchFamily="34" charset="0"/>
                <a:cs typeface="Arial" panose="020B0604020202020204" pitchFamily="34" charset="0"/>
              </a:rPr>
              <a:t>skills </a:t>
            </a:r>
            <a:r>
              <a:rPr lang="en-US" sz="3200" dirty="0" smtClean="0">
                <a:latin typeface="Arial" panose="020B0604020202020204" pitchFamily="34" charset="0"/>
                <a:cs typeface="Arial" panose="020B0604020202020204" pitchFamily="34" charset="0"/>
              </a:rPr>
              <a:t>refers </a:t>
            </a:r>
            <a:r>
              <a:rPr lang="en-US" sz="3200" dirty="0">
                <a:latin typeface="Arial" panose="020B0604020202020204" pitchFamily="34" charset="0"/>
                <a:cs typeface="Arial" panose="020B0604020202020204" pitchFamily="34" charset="0"/>
              </a:rPr>
              <a:t>to </a:t>
            </a:r>
            <a:r>
              <a:rPr lang="en-US" sz="3200" dirty="0" smtClean="0">
                <a:latin typeface="Arial" panose="020B0604020202020204" pitchFamily="34" charset="0"/>
                <a:cs typeface="Arial" panose="020B0604020202020204" pitchFamily="34" charset="0"/>
              </a:rPr>
              <a:t>the  </a:t>
            </a:r>
            <a:r>
              <a:rPr lang="en-US" sz="3200" b="1" dirty="0" smtClean="0">
                <a:latin typeface="Arial" panose="020B0604020202020204" pitchFamily="34" charset="0"/>
                <a:cs typeface="Arial" panose="020B0604020202020204" pitchFamily="34" charset="0"/>
              </a:rPr>
              <a:t>ability</a:t>
            </a:r>
            <a:r>
              <a:rPr lang="en-US" sz="3200" dirty="0" smtClean="0">
                <a:latin typeface="Arial" panose="020B0604020202020204" pitchFamily="34" charset="0"/>
                <a:cs typeface="Arial" panose="020B0604020202020204" pitchFamily="34" charset="0"/>
              </a:rPr>
              <a:t> to </a:t>
            </a:r>
            <a:r>
              <a:rPr lang="en-US" sz="3200" b="1" dirty="0" smtClean="0">
                <a:latin typeface="Arial" panose="020B0604020202020204" pitchFamily="34" charset="0"/>
                <a:cs typeface="Arial" panose="020B0604020202020204" pitchFamily="34" charset="0"/>
              </a:rPr>
              <a:t>solve </a:t>
            </a:r>
            <a:r>
              <a:rPr lang="en-US" sz="3200" b="1" dirty="0">
                <a:latin typeface="Arial" panose="020B0604020202020204" pitchFamily="34" charset="0"/>
                <a:cs typeface="Arial" panose="020B0604020202020204" pitchFamily="34" charset="0"/>
              </a:rPr>
              <a:t>problems</a:t>
            </a:r>
            <a:r>
              <a:rPr lang="en-US" sz="3200" dirty="0">
                <a:latin typeface="Arial" panose="020B0604020202020204" pitchFamily="34" charset="0"/>
                <a:cs typeface="Arial" panose="020B0604020202020204" pitchFamily="34" charset="0"/>
              </a:rPr>
              <a:t> in an effective and timely manner without any impediments. It involves being able </a:t>
            </a:r>
            <a:r>
              <a:rPr lang="en-US" sz="3200" dirty="0" smtClean="0">
                <a:latin typeface="Arial" panose="020B0604020202020204" pitchFamily="34" charset="0"/>
                <a:cs typeface="Arial" panose="020B0604020202020204" pitchFamily="34" charset="0"/>
              </a:rPr>
              <a:t>to;</a:t>
            </a:r>
          </a:p>
          <a:p>
            <a:pPr lvl="0">
              <a:buFont typeface="Wingdings" panose="05000000000000000000" pitchFamily="2" charset="2"/>
              <a:buChar char="Ø"/>
            </a:pPr>
            <a:r>
              <a:rPr lang="en-US" sz="3200" dirty="0">
                <a:latin typeface="Arial" panose="020B0604020202020204" pitchFamily="34" charset="0"/>
                <a:cs typeface="Arial" panose="020B0604020202020204" pitchFamily="34" charset="0"/>
              </a:rPr>
              <a:t>identify the </a:t>
            </a:r>
            <a:r>
              <a:rPr lang="en-US" sz="3200" b="1" dirty="0">
                <a:latin typeface="Arial" panose="020B0604020202020204" pitchFamily="34" charset="0"/>
                <a:cs typeface="Arial" panose="020B0604020202020204" pitchFamily="34" charset="0"/>
              </a:rPr>
              <a:t>problem</a:t>
            </a:r>
            <a:r>
              <a:rPr lang="en-US" sz="3200" dirty="0">
                <a:latin typeface="Arial" panose="020B0604020202020204" pitchFamily="34" charset="0"/>
                <a:cs typeface="Arial" panose="020B0604020202020204" pitchFamily="34" charset="0"/>
              </a:rPr>
              <a:t>, </a:t>
            </a:r>
          </a:p>
          <a:p>
            <a:pPr lvl="0">
              <a:buFont typeface="Wingdings" panose="05000000000000000000" pitchFamily="2" charset="2"/>
              <a:buChar char="Ø"/>
            </a:pPr>
            <a:r>
              <a:rPr lang="en-US" sz="3200" dirty="0">
                <a:latin typeface="Arial" panose="020B0604020202020204" pitchFamily="34" charset="0"/>
                <a:cs typeface="Arial" panose="020B0604020202020204" pitchFamily="34" charset="0"/>
              </a:rPr>
              <a:t>and define the </a:t>
            </a:r>
            <a:r>
              <a:rPr lang="en-US" sz="3200" b="1" dirty="0">
                <a:latin typeface="Arial" panose="020B0604020202020204" pitchFamily="34" charset="0"/>
                <a:cs typeface="Arial" panose="020B0604020202020204" pitchFamily="34" charset="0"/>
              </a:rPr>
              <a:t>problem</a:t>
            </a:r>
            <a:r>
              <a:rPr lang="en-US" sz="3200" dirty="0">
                <a:latin typeface="Arial" panose="020B0604020202020204" pitchFamily="34" charset="0"/>
                <a:cs typeface="Arial" panose="020B0604020202020204" pitchFamily="34" charset="0"/>
              </a:rPr>
              <a:t>, </a:t>
            </a:r>
          </a:p>
          <a:p>
            <a:pPr lvl="0"/>
            <a:endParaRPr lang="en-US" sz="3200" dirty="0" smtClean="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Content Placeholder 3"/>
          <p:cNvSpPr>
            <a:spLocks noGrp="1"/>
          </p:cNvSpPr>
          <p:nvPr>
            <p:ph sz="half" idx="2"/>
          </p:nvPr>
        </p:nvSpPr>
        <p:spPr/>
        <p:txBody>
          <a:bodyPr/>
          <a:lstStyle/>
          <a:p>
            <a:pPr lvl="0">
              <a:buFont typeface="Wingdings" panose="05000000000000000000" pitchFamily="2" charset="2"/>
              <a:buChar char="Ø"/>
            </a:pPr>
            <a:r>
              <a:rPr lang="en-US" sz="3200" dirty="0">
                <a:latin typeface="Arial" panose="020B0604020202020204" pitchFamily="34" charset="0"/>
                <a:cs typeface="Arial" panose="020B0604020202020204" pitchFamily="34" charset="0"/>
              </a:rPr>
              <a:t>generate alternative solutions, </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evaluate the </a:t>
            </a:r>
            <a:r>
              <a:rPr lang="en-US" sz="3200" dirty="0" smtClean="0">
                <a:latin typeface="Arial" panose="020B0604020202020204" pitchFamily="34" charset="0"/>
                <a:cs typeface="Arial" panose="020B0604020202020204" pitchFamily="34" charset="0"/>
              </a:rPr>
              <a:t>selected alternatives, and </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select </a:t>
            </a:r>
            <a:r>
              <a:rPr lang="en-US" sz="3200" dirty="0">
                <a:latin typeface="Arial" panose="020B0604020202020204" pitchFamily="34" charset="0"/>
                <a:cs typeface="Arial" panose="020B0604020202020204" pitchFamily="34" charset="0"/>
              </a:rPr>
              <a:t>the </a:t>
            </a:r>
            <a:r>
              <a:rPr lang="en-US" sz="3200" b="1" dirty="0">
                <a:latin typeface="Arial" panose="020B0604020202020204" pitchFamily="34" charset="0"/>
                <a:cs typeface="Arial" panose="020B0604020202020204" pitchFamily="34" charset="0"/>
              </a:rPr>
              <a:t>best</a:t>
            </a:r>
            <a:r>
              <a:rPr lang="en-US" sz="3200" dirty="0">
                <a:latin typeface="Arial" panose="020B0604020202020204" pitchFamily="34" charset="0"/>
                <a:cs typeface="Arial" panose="020B0604020202020204" pitchFamily="34" charset="0"/>
              </a:rPr>
              <a:t> alternative, </a:t>
            </a:r>
          </a:p>
          <a:p>
            <a:pPr lvl="0">
              <a:buFont typeface="Wingdings" panose="05000000000000000000" pitchFamily="2" charset="2"/>
              <a:buChar char="Ø"/>
            </a:pPr>
            <a:r>
              <a:rPr lang="en-US" sz="3200" dirty="0">
                <a:latin typeface="Arial" panose="020B0604020202020204" pitchFamily="34" charset="0"/>
                <a:cs typeface="Arial" panose="020B0604020202020204" pitchFamily="34" charset="0"/>
              </a:rPr>
              <a:t>and implement </a:t>
            </a:r>
            <a:r>
              <a:rPr lang="en-US" sz="3200" dirty="0" smtClean="0">
                <a:latin typeface="Arial" panose="020B0604020202020204" pitchFamily="34" charset="0"/>
                <a:cs typeface="Arial" panose="020B0604020202020204" pitchFamily="34" charset="0"/>
              </a:rPr>
              <a:t>it</a:t>
            </a:r>
          </a:p>
          <a:p>
            <a:pPr lvl="0">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Evaluate the outcome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518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smtClean="0">
                <a:latin typeface="Arial" panose="020B0604020202020204" pitchFamily="34" charset="0"/>
                <a:cs typeface="Arial" panose="020B0604020202020204" pitchFamily="34" charset="0"/>
              </a:rPr>
              <a:t/>
            </a:r>
            <a:br>
              <a:rPr lang="en-US" sz="4900" b="1" dirty="0" smtClean="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Why is </a:t>
            </a:r>
            <a:r>
              <a:rPr lang="en-US" sz="4900" b="1" dirty="0">
                <a:latin typeface="Arial" panose="020B0604020202020204" pitchFamily="34" charset="0"/>
                <a:cs typeface="Arial" panose="020B0604020202020204" pitchFamily="34" charset="0"/>
              </a:rPr>
              <a:t>it </a:t>
            </a:r>
            <a:r>
              <a:rPr lang="en-US" sz="4900" b="1" dirty="0" smtClean="0">
                <a:latin typeface="Arial" panose="020B0604020202020204" pitchFamily="34" charset="0"/>
                <a:cs typeface="Arial" panose="020B0604020202020204" pitchFamily="34" charset="0"/>
              </a:rPr>
              <a:t>important to have problem solving skills?</a:t>
            </a:r>
            <a:br>
              <a:rPr lang="en-US" sz="4900"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Problem solving skills is</a:t>
            </a:r>
            <a:r>
              <a:rPr lang="en-US"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important </a:t>
            </a:r>
            <a:r>
              <a:rPr lang="en-US" dirty="0" smtClean="0">
                <a:latin typeface="Arial" panose="020B0604020202020204" pitchFamily="34" charset="0"/>
                <a:cs typeface="Arial" panose="020B0604020202020204" pitchFamily="34" charset="0"/>
              </a:rPr>
              <a:t>because employers </a:t>
            </a:r>
            <a:r>
              <a:rPr lang="en-US" dirty="0">
                <a:latin typeface="Arial" panose="020B0604020202020204" pitchFamily="34" charset="0"/>
                <a:cs typeface="Arial" panose="020B0604020202020204" pitchFamily="34" charset="0"/>
              </a:rPr>
              <a:t>like to see good </a:t>
            </a:r>
            <a:r>
              <a:rPr lang="en-US" b="1" dirty="0">
                <a:latin typeface="Arial" panose="020B0604020202020204" pitchFamily="34" charset="0"/>
                <a:cs typeface="Arial" panose="020B0604020202020204" pitchFamily="34" charset="0"/>
              </a:rPr>
              <a:t>problem solving skills</a:t>
            </a:r>
            <a:r>
              <a:rPr lang="en-US" dirty="0">
                <a:latin typeface="Arial" panose="020B0604020202020204" pitchFamily="34" charset="0"/>
                <a:cs typeface="Arial" panose="020B0604020202020204" pitchFamily="34" charset="0"/>
              </a:rPr>
              <a:t> because it also helps to show them </a:t>
            </a:r>
            <a:r>
              <a:rPr lang="en-US" dirty="0" smtClean="0">
                <a:latin typeface="Arial" panose="020B0604020202020204" pitchFamily="34" charset="0"/>
                <a:cs typeface="Arial" panose="020B0604020202020204" pitchFamily="34" charset="0"/>
              </a:rPr>
              <a:t>that the employee has </a:t>
            </a:r>
            <a:r>
              <a:rPr lang="en-US" dirty="0">
                <a:latin typeface="Arial" panose="020B0604020202020204" pitchFamily="34" charset="0"/>
                <a:cs typeface="Arial" panose="020B0604020202020204" pitchFamily="34" charset="0"/>
              </a:rPr>
              <a:t>a range of other competencies such </a:t>
            </a:r>
            <a:r>
              <a:rPr lang="en-US" dirty="0" smtClean="0">
                <a:latin typeface="Arial" panose="020B0604020202020204" pitchFamily="34" charset="0"/>
                <a:cs typeface="Arial" panose="020B0604020202020204" pitchFamily="34" charset="0"/>
              </a:rPr>
              <a:t>as;</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logic, </a:t>
            </a:r>
            <a:r>
              <a:rPr lang="en-US" dirty="0" smtClean="0">
                <a:latin typeface="Arial" panose="020B0604020202020204" pitchFamily="34" charset="0"/>
                <a:cs typeface="Arial" panose="020B0604020202020204" pitchFamily="34" charset="0"/>
              </a:rPr>
              <a:t> </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creativity</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resilience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imagination</a:t>
            </a:r>
            <a:r>
              <a:rPr lang="en-US" dirty="0">
                <a:latin typeface="Arial" panose="020B0604020202020204" pitchFamily="34" charset="0"/>
                <a:cs typeface="Arial" panose="020B0604020202020204" pitchFamily="34" charset="0"/>
              </a:rPr>
              <a:t>, lateral thinking and determination.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is </a:t>
            </a:r>
            <a:r>
              <a:rPr lang="en-US" dirty="0" smtClean="0">
                <a:latin typeface="Arial" panose="020B0604020202020204" pitchFamily="34" charset="0"/>
                <a:cs typeface="Arial" panose="020B0604020202020204" pitchFamily="34" charset="0"/>
              </a:rPr>
              <a:t>vital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skills</a:t>
            </a:r>
            <a:r>
              <a:rPr lang="en-US" dirty="0">
                <a:latin typeface="Arial" panose="020B0604020202020204" pitchFamily="34" charset="0"/>
                <a:cs typeface="Arial" panose="020B0604020202020204" pitchFamily="34" charset="0"/>
              </a:rPr>
              <a:t> for </a:t>
            </a:r>
            <a:r>
              <a:rPr lang="en-US" dirty="0" smtClean="0">
                <a:latin typeface="Arial" panose="020B0604020202020204" pitchFamily="34" charset="0"/>
                <a:cs typeface="Arial" panose="020B0604020202020204" pitchFamily="34" charset="0"/>
              </a:rPr>
              <a:t>one’s </a:t>
            </a:r>
            <a:r>
              <a:rPr lang="en-US" dirty="0">
                <a:latin typeface="Arial" panose="020B0604020202020204" pitchFamily="34" charset="0"/>
                <a:cs typeface="Arial" panose="020B0604020202020204" pitchFamily="34" charset="0"/>
              </a:rPr>
              <a:t>professional and personal life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19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47107"/>
          </a:xfrm>
        </p:spPr>
        <p:txBody>
          <a:bodyPr>
            <a:normAutofit fontScale="90000"/>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sz="4900" b="1" dirty="0" smtClean="0">
                <a:latin typeface="Arial" panose="020B0604020202020204" pitchFamily="34" charset="0"/>
                <a:cs typeface="Arial" panose="020B0604020202020204" pitchFamily="34" charset="0"/>
              </a:rPr>
              <a:t>importance of problem </a:t>
            </a:r>
            <a:r>
              <a:rPr lang="en-US" sz="4900" b="1" dirty="0">
                <a:latin typeface="Arial" panose="020B0604020202020204" pitchFamily="34" charset="0"/>
                <a:cs typeface="Arial" panose="020B0604020202020204" pitchFamily="34" charset="0"/>
              </a:rPr>
              <a:t>solving </a:t>
            </a:r>
            <a:r>
              <a:rPr lang="en-US" sz="4900" b="1" dirty="0" smtClean="0">
                <a:latin typeface="Arial" panose="020B0604020202020204" pitchFamily="34" charset="0"/>
                <a:cs typeface="Arial" panose="020B0604020202020204" pitchFamily="34" charset="0"/>
              </a:rPr>
              <a:t>skills</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12232"/>
            <a:ext cx="10515600" cy="4564731"/>
          </a:xfrm>
        </p:spPr>
        <p:txBody>
          <a:bodyPr>
            <a:normAutofit/>
          </a:bodyPr>
          <a:lstStyle/>
          <a:p>
            <a:r>
              <a:rPr lang="en-US" sz="3200" b="1" dirty="0" smtClean="0">
                <a:latin typeface="Arial" panose="020B0604020202020204" pitchFamily="34" charset="0"/>
                <a:cs typeface="Arial" panose="020B0604020202020204" pitchFamily="34" charset="0"/>
              </a:rPr>
              <a:t>Solving </a:t>
            </a:r>
            <a:r>
              <a:rPr lang="en-US" sz="3200" b="1" dirty="0">
                <a:latin typeface="Arial" panose="020B0604020202020204" pitchFamily="34" charset="0"/>
                <a:cs typeface="Arial" panose="020B0604020202020204" pitchFamily="34" charset="0"/>
              </a:rPr>
              <a:t>problems</a:t>
            </a:r>
            <a:r>
              <a:rPr lang="en-US" sz="3200" dirty="0">
                <a:latin typeface="Arial" panose="020B0604020202020204" pitchFamily="34" charset="0"/>
                <a:cs typeface="Arial" panose="020B0604020202020204" pitchFamily="34" charset="0"/>
              </a:rPr>
              <a:t> means making choices. Typically, effective </a:t>
            </a:r>
            <a:r>
              <a:rPr lang="en-US" sz="3200" b="1" dirty="0">
                <a:latin typeface="Arial" panose="020B0604020202020204" pitchFamily="34" charset="0"/>
                <a:cs typeface="Arial" panose="020B0604020202020204" pitchFamily="34" charset="0"/>
              </a:rPr>
              <a:t>problem</a:t>
            </a:r>
            <a:r>
              <a:rPr lang="en-US" sz="3200" dirty="0">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solving skills</a:t>
            </a:r>
            <a:r>
              <a:rPr lang="en-US" sz="3200" dirty="0">
                <a:latin typeface="Arial" panose="020B0604020202020204" pitchFamily="34" charset="0"/>
                <a:cs typeface="Arial" panose="020B0604020202020204" pitchFamily="34" charset="0"/>
              </a:rPr>
              <a:t> result in </a:t>
            </a:r>
            <a:r>
              <a:rPr lang="en-US" sz="3200" dirty="0" smtClean="0">
                <a:latin typeface="Arial" panose="020B0604020202020204" pitchFamily="34" charset="0"/>
                <a:cs typeface="Arial" panose="020B0604020202020204" pitchFamily="34" charset="0"/>
              </a:rPr>
              <a:t>“ a happier</a:t>
            </a:r>
            <a:r>
              <a:rPr lang="en-US" sz="3200" dirty="0">
                <a:latin typeface="Arial" panose="020B0604020202020204" pitchFamily="34" charset="0"/>
                <a:cs typeface="Arial" panose="020B0604020202020204" pitchFamily="34" charset="0"/>
              </a:rPr>
              <a:t>, more confident, and more independent” individuals.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When </a:t>
            </a:r>
            <a:r>
              <a:rPr lang="en-US" sz="3200" dirty="0">
                <a:latin typeface="Arial" panose="020B0604020202020204" pitchFamily="34" charset="0"/>
                <a:cs typeface="Arial" panose="020B0604020202020204" pitchFamily="34" charset="0"/>
              </a:rPr>
              <a:t>children tackle </a:t>
            </a:r>
            <a:r>
              <a:rPr lang="en-US" sz="3200" b="1" dirty="0">
                <a:latin typeface="Arial" panose="020B0604020202020204" pitchFamily="34" charset="0"/>
                <a:cs typeface="Arial" panose="020B0604020202020204" pitchFamily="34" charset="0"/>
              </a:rPr>
              <a:t>problems</a:t>
            </a:r>
            <a:r>
              <a:rPr lang="en-US" sz="3200" dirty="0">
                <a:latin typeface="Arial" panose="020B0604020202020204" pitchFamily="34" charset="0"/>
                <a:cs typeface="Arial" panose="020B0604020202020204" pitchFamily="34" charset="0"/>
              </a:rPr>
              <a:t> on their own, or in a </a:t>
            </a:r>
            <a:r>
              <a:rPr lang="en-US" sz="3200" dirty="0" smtClean="0">
                <a:latin typeface="Arial" panose="020B0604020202020204" pitchFamily="34" charset="0"/>
                <a:cs typeface="Arial" panose="020B0604020202020204" pitchFamily="34" charset="0"/>
              </a:rPr>
              <a:t>group they become </a:t>
            </a:r>
            <a:r>
              <a:rPr lang="en-US" sz="3200" dirty="0">
                <a:latin typeface="Arial" panose="020B0604020202020204" pitchFamily="34" charset="0"/>
                <a:cs typeface="Arial" panose="020B0604020202020204" pitchFamily="34" charset="0"/>
              </a:rPr>
              <a:t>resilient. </a:t>
            </a:r>
            <a:endParaRPr lang="en-US" sz="3200"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They</a:t>
            </a:r>
            <a:r>
              <a:rPr lang="en-US" sz="3200" dirty="0">
                <a:latin typeface="Arial" panose="020B0604020202020204" pitchFamily="34" charset="0"/>
                <a:cs typeface="Arial" panose="020B0604020202020204" pitchFamily="34" charset="0"/>
              </a:rPr>
              <a:t> learn to look at challenges from a fresh </a:t>
            </a:r>
            <a:r>
              <a:rPr lang="en-US" sz="3200" dirty="0" smtClean="0">
                <a:latin typeface="Arial" panose="020B0604020202020204" pitchFamily="34" charset="0"/>
                <a:cs typeface="Arial" panose="020B0604020202020204" pitchFamily="34" charset="0"/>
              </a:rPr>
              <a:t>perspective and learn how to overcome them.</a:t>
            </a:r>
            <a:endParaRPr lang="en-US" sz="3200" dirty="0">
              <a:latin typeface="Arial" panose="020B0604020202020204" pitchFamily="34" charset="0"/>
              <a:cs typeface="Arial" panose="020B0604020202020204" pitchFamily="34" charset="0"/>
            </a:endParaRPr>
          </a:p>
          <a:p>
            <a:pPr marL="0" indent="0">
              <a:buNone/>
            </a:pPr>
            <a:r>
              <a:rPr lang="en-US" sz="3200" b="1"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4844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Steps in problem solving process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92500" lnSpcReduction="20000"/>
          </a:bodyPr>
          <a:lstStyle/>
          <a:p>
            <a:r>
              <a:rPr lang="en-US" b="1" dirty="0">
                <a:latin typeface="Arial" panose="020B0604020202020204" pitchFamily="34" charset="0"/>
                <a:cs typeface="Arial" panose="020B0604020202020204" pitchFamily="34" charset="0"/>
              </a:rPr>
              <a:t>Six step guide </a:t>
            </a:r>
            <a:r>
              <a:rPr lang="en-US" dirty="0">
                <a:latin typeface="Arial" panose="020B0604020202020204" pitchFamily="34" charset="0"/>
                <a:cs typeface="Arial" panose="020B0604020202020204" pitchFamily="34" charset="0"/>
              </a:rPr>
              <a:t>to help you solve problems</a:t>
            </a:r>
          </a:p>
          <a:p>
            <a:r>
              <a:rPr lang="en-US" b="1" dirty="0">
                <a:latin typeface="Arial" panose="020B0604020202020204" pitchFamily="34" charset="0"/>
                <a:cs typeface="Arial" panose="020B0604020202020204" pitchFamily="34" charset="0"/>
              </a:rPr>
              <a:t>Step</a:t>
            </a:r>
            <a:r>
              <a:rPr lang="en-US" dirty="0">
                <a:latin typeface="Arial" panose="020B0604020202020204" pitchFamily="34" charset="0"/>
                <a:cs typeface="Arial" panose="020B0604020202020204" pitchFamily="34" charset="0"/>
              </a:rPr>
              <a:t> 1: Identify and define the </a:t>
            </a:r>
            <a:r>
              <a:rPr lang="en-US" b="1" dirty="0">
                <a:latin typeface="Arial" panose="020B0604020202020204" pitchFamily="34" charset="0"/>
                <a:cs typeface="Arial" panose="020B0604020202020204" pitchFamily="34" charset="0"/>
              </a:rPr>
              <a:t>problem</a:t>
            </a:r>
            <a:r>
              <a:rPr lang="en-US" dirty="0">
                <a:latin typeface="Arial" panose="020B0604020202020204" pitchFamily="34" charset="0"/>
                <a:cs typeface="Arial" panose="020B0604020202020204" pitchFamily="34" charset="0"/>
              </a:rPr>
              <a:t>. State the </a:t>
            </a:r>
            <a:r>
              <a:rPr lang="en-US" b="1" dirty="0">
                <a:latin typeface="Arial" panose="020B0604020202020204" pitchFamily="34" charset="0"/>
                <a:cs typeface="Arial" panose="020B0604020202020204" pitchFamily="34" charset="0"/>
              </a:rPr>
              <a:t>problem</a:t>
            </a:r>
            <a:r>
              <a:rPr lang="en-US" dirty="0">
                <a:latin typeface="Arial" panose="020B0604020202020204" pitchFamily="34" charset="0"/>
                <a:cs typeface="Arial" panose="020B0604020202020204" pitchFamily="34" charset="0"/>
              </a:rPr>
              <a:t> as clearly as possible. </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Step</a:t>
            </a:r>
            <a:r>
              <a:rPr lang="en-US" dirty="0">
                <a:latin typeface="Arial" panose="020B0604020202020204" pitchFamily="34" charset="0"/>
                <a:cs typeface="Arial" panose="020B0604020202020204" pitchFamily="34" charset="0"/>
              </a:rPr>
              <a:t> 2: Generate possible solutions. </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Step</a:t>
            </a:r>
            <a:r>
              <a:rPr lang="en-US" dirty="0">
                <a:latin typeface="Arial" panose="020B0604020202020204" pitchFamily="34" charset="0"/>
                <a:cs typeface="Arial" panose="020B0604020202020204" pitchFamily="34" charset="0"/>
              </a:rPr>
              <a:t> 3: Evaluate </a:t>
            </a:r>
            <a:r>
              <a:rPr lang="en-US" dirty="0" smtClean="0">
                <a:latin typeface="Arial" panose="020B0604020202020204" pitchFamily="34" charset="0"/>
                <a:cs typeface="Arial" panose="020B0604020202020204" pitchFamily="34" charset="0"/>
              </a:rPr>
              <a:t>alternatives.</a:t>
            </a:r>
          </a:p>
          <a:p>
            <a:r>
              <a:rPr lang="en-US" b="1" dirty="0" smtClean="0">
                <a:latin typeface="Arial" panose="020B0604020202020204" pitchFamily="34" charset="0"/>
                <a:cs typeface="Arial" panose="020B0604020202020204" pitchFamily="34" charset="0"/>
              </a:rPr>
              <a:t>Step</a:t>
            </a:r>
            <a:r>
              <a:rPr lang="en-US" dirty="0">
                <a:latin typeface="Arial" panose="020B0604020202020204" pitchFamily="34" charset="0"/>
                <a:cs typeface="Arial" panose="020B0604020202020204" pitchFamily="34" charset="0"/>
              </a:rPr>
              <a:t> 4: Decide on a </a:t>
            </a:r>
            <a:r>
              <a:rPr lang="en-US" dirty="0" smtClean="0">
                <a:latin typeface="Arial" panose="020B0604020202020204" pitchFamily="34" charset="0"/>
                <a:cs typeface="Arial" panose="020B0604020202020204" pitchFamily="34" charset="0"/>
              </a:rPr>
              <a:t>solution.</a:t>
            </a:r>
          </a:p>
          <a:p>
            <a:r>
              <a:rPr lang="en-US" b="1" dirty="0" smtClean="0">
                <a:latin typeface="Arial" panose="020B0604020202020204" pitchFamily="34" charset="0"/>
                <a:cs typeface="Arial" panose="020B0604020202020204" pitchFamily="34" charset="0"/>
              </a:rPr>
              <a:t>Step</a:t>
            </a:r>
            <a:r>
              <a:rPr lang="en-US" dirty="0">
                <a:latin typeface="Arial" panose="020B0604020202020204" pitchFamily="34" charset="0"/>
                <a:cs typeface="Arial" panose="020B0604020202020204" pitchFamily="34" charset="0"/>
              </a:rPr>
              <a:t> 5: Implement the </a:t>
            </a:r>
            <a:r>
              <a:rPr lang="en-US" dirty="0" smtClean="0">
                <a:latin typeface="Arial" panose="020B0604020202020204" pitchFamily="34" charset="0"/>
                <a:cs typeface="Arial" panose="020B0604020202020204" pitchFamily="34" charset="0"/>
              </a:rPr>
              <a:t>solution.</a:t>
            </a:r>
          </a:p>
          <a:p>
            <a:r>
              <a:rPr lang="en-US" b="1" dirty="0" smtClean="0">
                <a:latin typeface="Arial" panose="020B0604020202020204" pitchFamily="34" charset="0"/>
                <a:cs typeface="Arial" panose="020B0604020202020204" pitchFamily="34" charset="0"/>
              </a:rPr>
              <a:t>Step</a:t>
            </a:r>
            <a:r>
              <a:rPr lang="en-US" dirty="0">
                <a:latin typeface="Arial" panose="020B0604020202020204" pitchFamily="34" charset="0"/>
                <a:cs typeface="Arial" panose="020B0604020202020204" pitchFamily="34" charset="0"/>
              </a:rPr>
              <a:t> 6: Evaluate the outcome.</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Problem solving model</a:t>
            </a:r>
          </a:p>
          <a:p>
            <a:endParaRPr lang="en-US" dirty="0" smtClean="0"/>
          </a:p>
          <a:p>
            <a:endParaRPr lang="en-US" dirty="0" smtClean="0"/>
          </a:p>
          <a:p>
            <a:endParaRPr lang="en-US" dirty="0"/>
          </a:p>
        </p:txBody>
      </p:sp>
      <p:pic>
        <p:nvPicPr>
          <p:cNvPr id="9" name="Picture 8"/>
          <p:cNvPicPr>
            <a:picLocks noChangeAspect="1"/>
          </p:cNvPicPr>
          <p:nvPr/>
        </p:nvPicPr>
        <p:blipFill>
          <a:blip r:embed="rId2"/>
          <a:stretch>
            <a:fillRect/>
          </a:stretch>
        </p:blipFill>
        <p:spPr>
          <a:xfrm>
            <a:off x="6477000" y="2225842"/>
            <a:ext cx="4876800" cy="3785213"/>
          </a:xfrm>
          <a:prstGeom prst="rect">
            <a:avLst/>
          </a:prstGeom>
        </p:spPr>
      </p:pic>
    </p:spTree>
    <p:extLst>
      <p:ext uri="{BB962C8B-B14F-4D97-AF65-F5344CB8AC3E}">
        <p14:creationId xmlns:p14="http://schemas.microsoft.com/office/powerpoint/2010/main" val="2585443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Problem solving models in various situations</a:t>
            </a:r>
            <a:endParaRPr lang="en-US"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2"/>
          </p:nvPr>
        </p:nvPicPr>
        <p:blipFill>
          <a:blip r:embed="rId2"/>
          <a:stretch>
            <a:fillRect/>
          </a:stretch>
        </p:blipFill>
        <p:spPr>
          <a:xfrm>
            <a:off x="838200" y="2634916"/>
            <a:ext cx="4888830" cy="4006516"/>
          </a:xfrm>
          <a:prstGeom prst="rect">
            <a:avLst/>
          </a:prstGeom>
        </p:spPr>
      </p:pic>
      <p:sp>
        <p:nvSpPr>
          <p:cNvPr id="7" name="Content Placeholder 6"/>
          <p:cNvSpPr>
            <a:spLocks noGrp="1"/>
          </p:cNvSpPr>
          <p:nvPr>
            <p:ph sz="half" idx="1"/>
          </p:nvPr>
        </p:nvSpPr>
        <p:spPr>
          <a:xfrm>
            <a:off x="741948" y="1861720"/>
            <a:ext cx="5181600" cy="4351338"/>
          </a:xfrm>
        </p:spPr>
        <p:txBody>
          <a:bodyPr/>
          <a:lstStyle/>
          <a:p>
            <a:r>
              <a:rPr lang="en-US" dirty="0" smtClean="0">
                <a:latin typeface="Arial" panose="020B0604020202020204" pitchFamily="34" charset="0"/>
                <a:cs typeface="Arial" panose="020B0604020202020204" pitchFamily="34" charset="0"/>
              </a:rPr>
              <a:t>Quality improvement through problem solving</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6007769" y="2141620"/>
            <a:ext cx="5346032" cy="4499812"/>
          </a:xfrm>
          <a:prstGeom prst="rect">
            <a:avLst/>
          </a:prstGeom>
        </p:spPr>
      </p:pic>
    </p:spTree>
    <p:extLst>
      <p:ext uri="{BB962C8B-B14F-4D97-AF65-F5344CB8AC3E}">
        <p14:creationId xmlns:p14="http://schemas.microsoft.com/office/powerpoint/2010/main" val="2276537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Application of theory to practice</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endParaRPr lang="en-US" sz="3600" b="1" dirty="0" smtClean="0">
              <a:solidFill>
                <a:schemeClr val="tx1"/>
              </a:solidFill>
              <a:latin typeface="Arial" panose="020B0604020202020204" pitchFamily="34" charset="0"/>
              <a:cs typeface="Arial" panose="020B0604020202020204" pitchFamily="34" charset="0"/>
            </a:endParaRPr>
          </a:p>
          <a:p>
            <a:r>
              <a:rPr lang="en-US" sz="3600" b="1" dirty="0">
                <a:solidFill>
                  <a:schemeClr val="tx1"/>
                </a:solidFill>
                <a:latin typeface="Arial" panose="020B0604020202020204" pitchFamily="34" charset="0"/>
                <a:cs typeface="Arial" panose="020B0604020202020204" pitchFamily="34" charset="0"/>
              </a:rPr>
              <a:t> </a:t>
            </a:r>
            <a:r>
              <a:rPr lang="en-US" sz="3600" b="1" dirty="0" smtClean="0">
                <a:solidFill>
                  <a:schemeClr val="tx1"/>
                </a:solidFill>
                <a:latin typeface="Arial" panose="020B0604020202020204" pitchFamily="34" charset="0"/>
                <a:cs typeface="Arial" panose="020B0604020202020204" pitchFamily="34" charset="0"/>
              </a:rPr>
              <a:t>                   Applied communication skills</a:t>
            </a:r>
            <a:endParaRPr lang="en-US" sz="3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74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8916"/>
            <a:ext cx="10515600" cy="1070810"/>
          </a:xfrm>
        </p:spPr>
        <p:txBody>
          <a:bodyPr/>
          <a:lstStyle/>
          <a:p>
            <a:r>
              <a:rPr lang="en-US" b="1" dirty="0" smtClean="0">
                <a:latin typeface="Arial" panose="020B0604020202020204" pitchFamily="34" charset="0"/>
                <a:cs typeface="Arial" panose="020B0604020202020204" pitchFamily="34" charset="0"/>
              </a:rPr>
              <a:t>The importance of critical thinking </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19726"/>
            <a:ext cx="10515600" cy="4757237"/>
          </a:xfrm>
        </p:spPr>
        <p:txBody>
          <a:bodyPr>
            <a:normAutofit/>
          </a:bodyPr>
          <a:lstStyle/>
          <a:p>
            <a:r>
              <a:rPr lang="en-US" b="1" dirty="0" smtClean="0">
                <a:latin typeface="Arial" panose="020B0604020202020204" pitchFamily="34" charset="0"/>
                <a:cs typeface="Arial" panose="020B0604020202020204" pitchFamily="34" charset="0"/>
              </a:rPr>
              <a:t>Critical </a:t>
            </a:r>
            <a:r>
              <a:rPr lang="en-US" b="1" dirty="0">
                <a:latin typeface="Arial" panose="020B0604020202020204" pitchFamily="34" charset="0"/>
                <a:cs typeface="Arial" panose="020B0604020202020204" pitchFamily="34" charset="0"/>
              </a:rPr>
              <a:t>thinking</a:t>
            </a:r>
            <a:r>
              <a:rPr lang="en-US" dirty="0">
                <a:latin typeface="Arial" panose="020B0604020202020204" pitchFamily="34" charset="0"/>
                <a:cs typeface="Arial" panose="020B0604020202020204" pitchFamily="34" charset="0"/>
              </a:rPr>
              <a:t> is a core academic skill that teaches undergraduate and postgraduate students to question or reflect on their own knowledge and information presented to them.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skill is </a:t>
            </a:r>
            <a:r>
              <a:rPr lang="en-US" b="1" dirty="0">
                <a:latin typeface="Arial" panose="020B0604020202020204" pitchFamily="34" charset="0"/>
                <a:cs typeface="Arial" panose="020B0604020202020204" pitchFamily="34" charset="0"/>
              </a:rPr>
              <a:t>essential</a:t>
            </a:r>
            <a:r>
              <a:rPr lang="en-US" dirty="0">
                <a:latin typeface="Arial" panose="020B0604020202020204" pitchFamily="34" charset="0"/>
                <a:cs typeface="Arial" panose="020B0604020202020204" pitchFamily="34" charset="0"/>
              </a:rPr>
              <a:t> for students working on assignments and performing research. </a:t>
            </a:r>
            <a:r>
              <a:rPr lang="en-US" dirty="0" smtClean="0">
                <a:latin typeface="Arial" panose="020B0604020202020204" pitchFamily="34" charset="0"/>
                <a:cs typeface="Arial" panose="020B0604020202020204" pitchFamily="34" charset="0"/>
              </a:rPr>
              <a:t>It is </a:t>
            </a:r>
            <a:r>
              <a:rPr lang="en-US" dirty="0">
                <a:latin typeface="Arial" panose="020B0604020202020204" pitchFamily="34" charset="0"/>
                <a:cs typeface="Arial" panose="020B0604020202020204" pitchFamily="34" charset="0"/>
              </a:rPr>
              <a:t>also an invaluable skill in many workplace </a:t>
            </a:r>
            <a:r>
              <a:rPr lang="en-US" dirty="0" smtClean="0">
                <a:latin typeface="Arial" panose="020B0604020202020204" pitchFamily="34" charset="0"/>
                <a:cs typeface="Arial" panose="020B0604020202020204" pitchFamily="34" charset="0"/>
              </a:rPr>
              <a:t>situations.</a:t>
            </a:r>
            <a:endParaRPr lang="en-US" dirty="0">
              <a:latin typeface="Arial" panose="020B0604020202020204" pitchFamily="34" charset="0"/>
              <a:cs typeface="Arial" panose="020B0604020202020204" pitchFamily="34" charset="0"/>
            </a:endParaRPr>
          </a:p>
          <a:p>
            <a:pPr marL="0" indent="0">
              <a:buNone/>
            </a:pPr>
            <a:r>
              <a:rPr lang="en-US" u="sng" dirty="0">
                <a:latin typeface="Arial" panose="020B0604020202020204" pitchFamily="34" charset="0"/>
                <a:cs typeface="Arial" panose="020B0604020202020204" pitchFamily="34" charset="0"/>
              </a:rPr>
              <a:t>The </a:t>
            </a:r>
            <a:r>
              <a:rPr lang="en-US" b="1" u="sng" dirty="0">
                <a:latin typeface="Arial" panose="020B0604020202020204" pitchFamily="34" charset="0"/>
                <a:cs typeface="Arial" panose="020B0604020202020204" pitchFamily="34" charset="0"/>
              </a:rPr>
              <a:t>Skills</a:t>
            </a:r>
            <a:r>
              <a:rPr lang="en-US" u="sng" dirty="0">
                <a:latin typeface="Arial" panose="020B0604020202020204" pitchFamily="34" charset="0"/>
                <a:cs typeface="Arial" panose="020B0604020202020204" pitchFamily="34" charset="0"/>
              </a:rPr>
              <a:t> </a:t>
            </a:r>
            <a:r>
              <a:rPr lang="en-US" u="sng" dirty="0" smtClean="0">
                <a:latin typeface="Arial" panose="020B0604020202020204" pitchFamily="34" charset="0"/>
                <a:cs typeface="Arial" panose="020B0604020202020204" pitchFamily="34" charset="0"/>
              </a:rPr>
              <a:t>required for</a:t>
            </a: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Critical </a:t>
            </a:r>
            <a:r>
              <a:rPr lang="en-US" b="1" u="sng" dirty="0" smtClean="0">
                <a:latin typeface="Arial" panose="020B0604020202020204" pitchFamily="34" charset="0"/>
                <a:cs typeface="Arial" panose="020B0604020202020204" pitchFamily="34" charset="0"/>
              </a:rPr>
              <a:t>Thinking; </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The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skills</a:t>
            </a:r>
            <a:r>
              <a:rPr lang="en-US" dirty="0">
                <a:latin typeface="Arial" panose="020B0604020202020204" pitchFamily="34" charset="0"/>
                <a:cs typeface="Arial" panose="020B0604020202020204" pitchFamily="34" charset="0"/>
              </a:rPr>
              <a:t> that we need in order to be able to </a:t>
            </a:r>
            <a:r>
              <a:rPr lang="en-US" b="1" dirty="0">
                <a:latin typeface="Arial" panose="020B0604020202020204" pitchFamily="34" charset="0"/>
                <a:cs typeface="Arial" panose="020B0604020202020204" pitchFamily="34" charset="0"/>
              </a:rPr>
              <a:t>think </a:t>
            </a:r>
            <a:r>
              <a:rPr lang="en-US" b="1" dirty="0" smtClean="0">
                <a:latin typeface="Arial" panose="020B0604020202020204" pitchFamily="34" charset="0"/>
                <a:cs typeface="Arial" panose="020B0604020202020204" pitchFamily="34" charset="0"/>
              </a:rPr>
              <a:t>critically </a:t>
            </a:r>
            <a:r>
              <a:rPr lang="en-US" dirty="0" smtClean="0">
                <a:latin typeface="Arial" panose="020B0604020202020204" pitchFamily="34" charset="0"/>
                <a:cs typeface="Arial" panose="020B0604020202020204" pitchFamily="34" charset="0"/>
              </a:rPr>
              <a:t>are </a:t>
            </a:r>
            <a:r>
              <a:rPr lang="en-US" dirty="0">
                <a:latin typeface="Arial" panose="020B0604020202020204" pitchFamily="34" charset="0"/>
                <a:cs typeface="Arial" panose="020B0604020202020204" pitchFamily="34" charset="0"/>
              </a:rPr>
              <a:t>varied and </a:t>
            </a:r>
            <a:r>
              <a:rPr lang="en-US" dirty="0" smtClean="0">
                <a:latin typeface="Arial" panose="020B0604020202020204" pitchFamily="34" charset="0"/>
                <a:cs typeface="Arial" panose="020B0604020202020204" pitchFamily="34" charset="0"/>
              </a:rPr>
              <a:t>include; </a:t>
            </a:r>
            <a:r>
              <a:rPr lang="en-US" i="1" dirty="0">
                <a:latin typeface="Arial" panose="020B0604020202020204" pitchFamily="34" charset="0"/>
                <a:cs typeface="Arial" panose="020B0604020202020204" pitchFamily="34" charset="0"/>
              </a:rPr>
              <a:t>observation, analysis, interpretation, reflection, evaluation, inference, explanation, problem solving, and decision making.</a:t>
            </a:r>
          </a:p>
        </p:txBody>
      </p:sp>
    </p:spTree>
    <p:extLst>
      <p:ext uri="{BB962C8B-B14F-4D97-AF65-F5344CB8AC3E}">
        <p14:creationId xmlns:p14="http://schemas.microsoft.com/office/powerpoint/2010/main" val="1670456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0696"/>
          </a:xfrm>
        </p:spPr>
        <p:txBody>
          <a:bodyPr/>
          <a:lstStyle/>
          <a:p>
            <a:r>
              <a:rPr lang="en-US" b="1" dirty="0">
                <a:latin typeface="Arial" panose="020B0604020202020204" pitchFamily="34" charset="0"/>
                <a:cs typeface="Arial" panose="020B0604020202020204" pitchFamily="34" charset="0"/>
              </a:rPr>
              <a:t>Application of theory to </a:t>
            </a:r>
            <a:r>
              <a:rPr lang="en-US" b="1" dirty="0" smtClean="0">
                <a:latin typeface="Arial" panose="020B0604020202020204" pitchFamily="34" charset="0"/>
                <a:cs typeface="Arial" panose="020B0604020202020204" pitchFamily="34" charset="0"/>
              </a:rPr>
              <a:t>practice..</a:t>
            </a:r>
            <a:endParaRPr lang="en-US" dirty="0"/>
          </a:p>
        </p:txBody>
      </p:sp>
      <p:sp>
        <p:nvSpPr>
          <p:cNvPr id="3" name="Content Placeholder 2"/>
          <p:cNvSpPr>
            <a:spLocks noGrp="1"/>
          </p:cNvSpPr>
          <p:nvPr>
            <p:ph sz="half" idx="1"/>
          </p:nvPr>
        </p:nvSpPr>
        <p:spPr>
          <a:xfrm>
            <a:off x="838200" y="1552074"/>
            <a:ext cx="5181600" cy="4624889"/>
          </a:xfrm>
        </p:spPr>
        <p:txBody>
          <a:bodyPr>
            <a:normAutofit fontScale="92500" lnSpcReduction="10000"/>
          </a:bodyPr>
          <a:lstStyle/>
          <a:p>
            <a:r>
              <a:rPr lang="en-US" sz="3000" dirty="0" smtClean="0">
                <a:latin typeface="Arial" panose="020B0604020202020204" pitchFamily="34" charset="0"/>
                <a:cs typeface="Arial" panose="020B0604020202020204" pitchFamily="34" charset="0"/>
              </a:rPr>
              <a:t>You can‘t have </a:t>
            </a:r>
            <a:r>
              <a:rPr lang="en-US" sz="3000" b="1" dirty="0" smtClean="0">
                <a:latin typeface="Arial" panose="020B0604020202020204" pitchFamily="34" charset="0"/>
                <a:cs typeface="Arial" panose="020B0604020202020204" pitchFamily="34" charset="0"/>
              </a:rPr>
              <a:t>theory </a:t>
            </a:r>
            <a:r>
              <a:rPr lang="en-US" sz="3000" dirty="0" smtClean="0">
                <a:latin typeface="Arial" panose="020B0604020202020204" pitchFamily="34" charset="0"/>
                <a:cs typeface="Arial" panose="020B0604020202020204" pitchFamily="34" charset="0"/>
              </a:rPr>
              <a:t>without  </a:t>
            </a:r>
            <a:r>
              <a:rPr lang="en-US" sz="3000" b="1" dirty="0" smtClean="0">
                <a:latin typeface="Arial" panose="020B0604020202020204" pitchFamily="34" charset="0"/>
                <a:cs typeface="Arial" panose="020B0604020202020204" pitchFamily="34" charset="0"/>
              </a:rPr>
              <a:t>practice likewise </a:t>
            </a:r>
            <a:r>
              <a:rPr lang="en-US" sz="3000" dirty="0" smtClean="0">
                <a:latin typeface="Arial" panose="020B0604020202020204" pitchFamily="34" charset="0"/>
                <a:cs typeface="Arial" panose="020B0604020202020204" pitchFamily="34" charset="0"/>
              </a:rPr>
              <a:t>you </a:t>
            </a:r>
            <a:r>
              <a:rPr lang="en-US" sz="3000" dirty="0">
                <a:latin typeface="Arial" panose="020B0604020202020204" pitchFamily="34" charset="0"/>
                <a:cs typeface="Arial" panose="020B0604020202020204" pitchFamily="34" charset="0"/>
              </a:rPr>
              <a:t>cannot have </a:t>
            </a:r>
            <a:r>
              <a:rPr lang="en-US" sz="3000" b="1" dirty="0">
                <a:latin typeface="Arial" panose="020B0604020202020204" pitchFamily="34" charset="0"/>
                <a:cs typeface="Arial" panose="020B0604020202020204" pitchFamily="34" charset="0"/>
              </a:rPr>
              <a:t>practice</a:t>
            </a:r>
            <a:r>
              <a:rPr lang="en-US" sz="3000" dirty="0">
                <a:latin typeface="Arial" panose="020B0604020202020204" pitchFamily="34" charset="0"/>
                <a:cs typeface="Arial" panose="020B0604020202020204" pitchFamily="34" charset="0"/>
              </a:rPr>
              <a:t> without </a:t>
            </a:r>
            <a:r>
              <a:rPr lang="en-US" sz="3000" b="1" dirty="0" smtClean="0">
                <a:latin typeface="Arial" panose="020B0604020202020204" pitchFamily="34" charset="0"/>
                <a:cs typeface="Arial" panose="020B0604020202020204" pitchFamily="34" charset="0"/>
              </a:rPr>
              <a:t>theory</a:t>
            </a:r>
            <a:r>
              <a:rPr lang="en-US" sz="3000" dirty="0" smtClean="0">
                <a:latin typeface="Arial" panose="020B0604020202020204" pitchFamily="34" charset="0"/>
                <a:cs typeface="Arial" panose="020B0604020202020204" pitchFamily="34" charset="0"/>
              </a:rPr>
              <a:t>.</a:t>
            </a:r>
          </a:p>
          <a:p>
            <a:r>
              <a:rPr lang="en-US" sz="3000" dirty="0" smtClean="0">
                <a:latin typeface="Arial" panose="020B0604020202020204" pitchFamily="34" charset="0"/>
                <a:cs typeface="Arial" panose="020B0604020202020204" pitchFamily="34" charset="0"/>
              </a:rPr>
              <a:t>This</a:t>
            </a:r>
            <a:r>
              <a:rPr lang="en-US" sz="3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definition</a:t>
            </a:r>
            <a:r>
              <a:rPr lang="en-US" sz="3000" dirty="0">
                <a:latin typeface="Arial" panose="020B0604020202020204" pitchFamily="34" charset="0"/>
                <a:cs typeface="Arial" panose="020B0604020202020204" pitchFamily="34" charset="0"/>
              </a:rPr>
              <a:t> states that a </a:t>
            </a:r>
            <a:r>
              <a:rPr lang="en-US" sz="3000" b="1" dirty="0">
                <a:latin typeface="Arial" panose="020B0604020202020204" pitchFamily="34" charset="0"/>
                <a:cs typeface="Arial" panose="020B0604020202020204" pitchFamily="34" charset="0"/>
              </a:rPr>
              <a:t>theory</a:t>
            </a:r>
            <a:r>
              <a:rPr lang="en-US" sz="3000" dirty="0">
                <a:latin typeface="Arial" panose="020B0604020202020204" pitchFamily="34" charset="0"/>
                <a:cs typeface="Arial" panose="020B0604020202020204" pitchFamily="34" charset="0"/>
              </a:rPr>
              <a:t> is “a belief, policy or procedure proposed or followed as the basis of action</a:t>
            </a:r>
            <a:r>
              <a:rPr lang="en-US" sz="3000" dirty="0" smtClean="0">
                <a:latin typeface="Arial" panose="020B0604020202020204" pitchFamily="34" charset="0"/>
                <a:cs typeface="Arial" panose="020B0604020202020204" pitchFamily="34" charset="0"/>
              </a:rPr>
              <a:t>”.</a:t>
            </a:r>
          </a:p>
          <a:p>
            <a:r>
              <a:rPr lang="en-US" sz="3000" dirty="0" smtClean="0">
                <a:latin typeface="Arial" panose="020B0604020202020204" pitchFamily="34" charset="0"/>
                <a:cs typeface="Arial" panose="020B0604020202020204" pitchFamily="34" charset="0"/>
              </a:rPr>
              <a:t>Therefore</a:t>
            </a:r>
            <a:r>
              <a:rPr lang="en-US" sz="3000" dirty="0">
                <a:latin typeface="Arial" panose="020B0604020202020204" pitchFamily="34" charset="0"/>
                <a:cs typeface="Arial" panose="020B0604020202020204" pitchFamily="34" charset="0"/>
              </a:rPr>
              <a:t>, the belief </a:t>
            </a:r>
            <a:r>
              <a:rPr lang="en-US" sz="3000" dirty="0" smtClean="0">
                <a:latin typeface="Arial" panose="020B0604020202020204" pitchFamily="34" charset="0"/>
                <a:cs typeface="Arial" panose="020B0604020202020204" pitchFamily="34" charset="0"/>
              </a:rPr>
              <a:t>that in order </a:t>
            </a:r>
            <a:r>
              <a:rPr lang="en-US" sz="3000" i="1" dirty="0" smtClean="0">
                <a:latin typeface="Arial" panose="020B0604020202020204" pitchFamily="34" charset="0"/>
                <a:cs typeface="Arial" panose="020B0604020202020204" pitchFamily="34" charset="0"/>
              </a:rPr>
              <a:t>to</a:t>
            </a:r>
            <a:r>
              <a:rPr lang="en-US" sz="3000" i="1" dirty="0">
                <a:latin typeface="Arial" panose="020B0604020202020204" pitchFamily="34" charset="0"/>
                <a:cs typeface="Arial" panose="020B0604020202020204" pitchFamily="34" charset="0"/>
              </a:rPr>
              <a:t> develop </a:t>
            </a:r>
            <a:r>
              <a:rPr lang="en-US" sz="3000" dirty="0">
                <a:latin typeface="Arial" panose="020B0604020202020204" pitchFamily="34" charset="0"/>
                <a:cs typeface="Arial" panose="020B0604020202020204" pitchFamily="34" charset="0"/>
              </a:rPr>
              <a:t>self defense skills, one has </a:t>
            </a:r>
            <a:r>
              <a:rPr lang="en-US" sz="3000" dirty="0" smtClean="0">
                <a:latin typeface="Arial" panose="020B0604020202020204" pitchFamily="34" charset="0"/>
                <a:cs typeface="Arial" panose="020B0604020202020204" pitchFamily="34" charset="0"/>
              </a:rPr>
              <a:t>to </a:t>
            </a:r>
            <a:r>
              <a:rPr lang="en-US" sz="3000" b="1" dirty="0" smtClean="0">
                <a:latin typeface="Arial" panose="020B0604020202020204" pitchFamily="34" charset="0"/>
                <a:cs typeface="Arial" panose="020B0604020202020204" pitchFamily="34" charset="0"/>
              </a:rPr>
              <a:t>attend</a:t>
            </a:r>
            <a:r>
              <a:rPr lang="en-US" sz="3000" dirty="0">
                <a:latin typeface="Arial" panose="020B0604020202020204" pitchFamily="34" charset="0"/>
                <a:cs typeface="Arial" panose="020B0604020202020204" pitchFamily="34" charset="0"/>
              </a:rPr>
              <a:t> self defense classes </a:t>
            </a:r>
            <a:r>
              <a:rPr lang="en-US" sz="3000" dirty="0" smtClean="0">
                <a:latin typeface="Arial" panose="020B0604020202020204" pitchFamily="34" charset="0"/>
                <a:cs typeface="Arial" panose="020B0604020202020204" pitchFamily="34" charset="0"/>
              </a:rPr>
              <a:t>for</a:t>
            </a:r>
            <a:r>
              <a:rPr lang="en-US" sz="3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theory</a:t>
            </a:r>
            <a:r>
              <a:rPr lang="en-US" dirty="0">
                <a:latin typeface="Arial" panose="020B0604020202020204" pitchFamily="34" charset="0"/>
                <a:cs typeface="Arial" panose="020B0604020202020204" pitchFamily="34" charset="0"/>
              </a:rPr>
              <a:t>.</a:t>
            </a:r>
          </a:p>
        </p:txBody>
      </p:sp>
      <p:sp>
        <p:nvSpPr>
          <p:cNvPr id="4" name="Content Placeholder 3"/>
          <p:cNvSpPr>
            <a:spLocks noGrp="1"/>
          </p:cNvSpPr>
          <p:nvPr>
            <p:ph sz="half" idx="2"/>
          </p:nvPr>
        </p:nvSpPr>
        <p:spPr>
          <a:xfrm>
            <a:off x="6172200" y="1690688"/>
            <a:ext cx="5181600" cy="4486275"/>
          </a:xfrm>
        </p:spPr>
        <p:txBody>
          <a:bodyPr>
            <a:normAutofit fontScale="92500" lnSpcReduction="10000"/>
          </a:bodyPr>
          <a:lstStyle/>
          <a:p>
            <a:r>
              <a:rPr lang="en-US" sz="3000" dirty="0">
                <a:latin typeface="Arial" panose="020B0604020202020204" pitchFamily="34" charset="0"/>
                <a:cs typeface="Arial" panose="020B0604020202020204" pitchFamily="34" charset="0"/>
              </a:rPr>
              <a:t>Handwriting </a:t>
            </a:r>
            <a:r>
              <a:rPr lang="en-US" sz="3000" dirty="0" smtClean="0">
                <a:latin typeface="Arial" panose="020B0604020202020204" pitchFamily="34" charset="0"/>
                <a:cs typeface="Arial" panose="020B0604020202020204" pitchFamily="34" charset="0"/>
              </a:rPr>
              <a:t>or text </a:t>
            </a:r>
            <a:r>
              <a:rPr lang="en-US" sz="3000" dirty="0">
                <a:latin typeface="Arial" panose="020B0604020202020204" pitchFamily="34" charset="0"/>
                <a:cs typeface="Arial" panose="020B0604020202020204" pitchFamily="34" charset="0"/>
              </a:rPr>
              <a:t>writing Theory Into Practice. </a:t>
            </a:r>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Practice makes perfect therefore the Concept </a:t>
            </a:r>
            <a:r>
              <a:rPr lang="en-US" sz="3000" dirty="0">
                <a:latin typeface="Arial" panose="020B0604020202020204" pitchFamily="34" charset="0"/>
                <a:cs typeface="Arial" panose="020B0604020202020204" pitchFamily="34" charset="0"/>
              </a:rPr>
              <a:t>meaning </a:t>
            </a:r>
            <a:r>
              <a:rPr lang="en-US" sz="3000" dirty="0" smtClean="0">
                <a:latin typeface="Arial" panose="020B0604020202020204" pitchFamily="34" charset="0"/>
                <a:cs typeface="Arial" panose="020B0604020202020204" pitchFamily="34" charset="0"/>
              </a:rPr>
              <a:t>of </a:t>
            </a:r>
            <a:r>
              <a:rPr lang="en-US" sz="3000" b="1" dirty="0" smtClean="0">
                <a:latin typeface="Arial" panose="020B0604020202020204" pitchFamily="34" charset="0"/>
                <a:cs typeface="Arial" panose="020B0604020202020204" pitchFamily="34" charset="0"/>
              </a:rPr>
              <a:t>Hands </a:t>
            </a:r>
            <a:r>
              <a:rPr lang="en-US" sz="3000" b="1" dirty="0">
                <a:latin typeface="Arial" panose="020B0604020202020204" pitchFamily="34" charset="0"/>
                <a:cs typeface="Arial" panose="020B0604020202020204" pitchFamily="34" charset="0"/>
              </a:rPr>
              <a:t>on </a:t>
            </a:r>
            <a:r>
              <a:rPr lang="en-US" sz="3000" dirty="0">
                <a:latin typeface="Arial" panose="020B0604020202020204" pitchFamily="34" charset="0"/>
                <a:cs typeface="Arial" panose="020B0604020202020204" pitchFamily="34" charset="0"/>
              </a:rPr>
              <a:t>learning Apply knowledge in actual </a:t>
            </a:r>
            <a:r>
              <a:rPr lang="en-US" sz="3000" dirty="0" smtClean="0">
                <a:latin typeface="Arial" panose="020B0604020202020204" pitchFamily="34" charset="0"/>
                <a:cs typeface="Arial" panose="020B0604020202020204" pitchFamily="34" charset="0"/>
              </a:rPr>
              <a:t>situation</a:t>
            </a:r>
          </a:p>
          <a:p>
            <a:r>
              <a:rPr lang="en-US" sz="3000" dirty="0" smtClean="0">
                <a:latin typeface="Arial" panose="020B0604020202020204" pitchFamily="34" charset="0"/>
                <a:cs typeface="Arial" panose="020B0604020202020204" pitchFamily="34" charset="0"/>
              </a:rPr>
              <a:t>When one draws a picture, the person must have learnt how to draw the through practice perfection and mastery is achieved.</a:t>
            </a:r>
            <a:endParaRPr lang="en-US" sz="3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90738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Application of theory to practice</a:t>
            </a:r>
            <a:endParaRPr lang="en-US" b="1"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1"/>
          </p:nvPr>
        </p:nvPicPr>
        <p:blipFill>
          <a:blip r:embed="rId3"/>
          <a:stretch>
            <a:fillRect/>
          </a:stretch>
        </p:blipFill>
        <p:spPr>
          <a:xfrm>
            <a:off x="1355943" y="1825625"/>
            <a:ext cx="4322962" cy="4351337"/>
          </a:xfrm>
          <a:prstGeom prst="rect">
            <a:avLst/>
          </a:prstGeom>
        </p:spPr>
      </p:pic>
      <p:pic>
        <p:nvPicPr>
          <p:cNvPr id="5" name="Content Placeholder 4"/>
          <p:cNvPicPr>
            <a:picLocks noGrp="1" noChangeAspect="1"/>
          </p:cNvPicPr>
          <p:nvPr>
            <p:ph sz="half" idx="2"/>
          </p:nvPr>
        </p:nvPicPr>
        <p:blipFill>
          <a:blip r:embed="rId4"/>
          <a:stretch>
            <a:fillRect/>
          </a:stretch>
        </p:blipFill>
        <p:spPr>
          <a:xfrm>
            <a:off x="6124074" y="1825625"/>
            <a:ext cx="5229725" cy="4351337"/>
          </a:xfrm>
          <a:prstGeom prst="rect">
            <a:avLst/>
          </a:prstGeom>
        </p:spPr>
      </p:pic>
    </p:spTree>
    <p:extLst>
      <p:ext uri="{BB962C8B-B14F-4D97-AF65-F5344CB8AC3E}">
        <p14:creationId xmlns:p14="http://schemas.microsoft.com/office/powerpoint/2010/main" val="2753561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568"/>
            <a:ext cx="10515600" cy="1299411"/>
          </a:xfrm>
        </p:spPr>
        <p:txBody>
          <a:bodyPr/>
          <a:lstStyle/>
          <a:p>
            <a:r>
              <a:rPr lang="en-US" b="1" dirty="0" smtClean="0">
                <a:latin typeface="Arial" panose="020B0604020202020204" pitchFamily="34" charset="0"/>
                <a:cs typeface="Arial" panose="020B0604020202020204" pitchFamily="34" charset="0"/>
              </a:rPr>
              <a:t>Applied communication in Nursing </a:t>
            </a:r>
            <a:endParaRPr lang="en-US" dirty="0"/>
          </a:p>
        </p:txBody>
      </p:sp>
      <p:sp>
        <p:nvSpPr>
          <p:cNvPr id="3" name="Content Placeholder 2"/>
          <p:cNvSpPr>
            <a:spLocks noGrp="1"/>
          </p:cNvSpPr>
          <p:nvPr>
            <p:ph sz="half" idx="1"/>
          </p:nvPr>
        </p:nvSpPr>
        <p:spPr>
          <a:xfrm>
            <a:off x="838200" y="1636295"/>
            <a:ext cx="5181600" cy="4540668"/>
          </a:xfrm>
        </p:spPr>
        <p:txBody>
          <a:bodyPr>
            <a:normAutofit/>
          </a:bodyPr>
          <a:lstStyle/>
          <a:p>
            <a:r>
              <a:rPr lang="en-US" dirty="0" smtClean="0">
                <a:latin typeface="Arial" panose="020B0604020202020204" pitchFamily="34" charset="0"/>
                <a:cs typeface="Arial" panose="020B0604020202020204" pitchFamily="34" charset="0"/>
              </a:rPr>
              <a:t>Applied communication in nursing involves the following </a:t>
            </a:r>
            <a:r>
              <a:rPr lang="en-US" b="1" dirty="0" smtClean="0">
                <a:latin typeface="Arial" panose="020B0604020202020204" pitchFamily="34" charset="0"/>
                <a:cs typeface="Arial" panose="020B0604020202020204" pitchFamily="34" charset="0"/>
              </a:rPr>
              <a:t>10</a:t>
            </a:r>
            <a:r>
              <a:rPr lang="en-US" dirty="0" smtClean="0">
                <a:latin typeface="Arial" panose="020B0604020202020204" pitchFamily="34" charset="0"/>
                <a:cs typeface="Arial" panose="020B0604020202020204" pitchFamily="34" charset="0"/>
              </a:rPr>
              <a:t> communication skills which are </a:t>
            </a:r>
            <a:r>
              <a:rPr lang="en-US" b="1" dirty="0" smtClean="0">
                <a:latin typeface="Arial" panose="020B0604020202020204" pitchFamily="34" charset="0"/>
                <a:cs typeface="Arial" panose="020B0604020202020204" pitchFamily="34" charset="0"/>
              </a:rPr>
              <a:t>important for nurses </a:t>
            </a:r>
            <a:r>
              <a:rPr lang="en-US" dirty="0" smtClean="0">
                <a:latin typeface="Arial" panose="020B0604020202020204" pitchFamily="34" charset="0"/>
                <a:cs typeface="Arial" panose="020B0604020202020204" pitchFamily="34" charset="0"/>
              </a:rPr>
              <a:t>and can be explored.</a:t>
            </a:r>
          </a:p>
          <a:p>
            <a:r>
              <a:rPr lang="en-US" sz="3200" dirty="0" smtClean="0">
                <a:latin typeface="Arial" panose="020B0604020202020204" pitchFamily="34" charset="0"/>
                <a:cs typeface="Arial" panose="020B0604020202020204" pitchFamily="34" charset="0"/>
              </a:rPr>
              <a:t>Verbal </a:t>
            </a:r>
            <a:r>
              <a:rPr lang="en-US" sz="3200" b="1" dirty="0" smtClean="0">
                <a:latin typeface="Arial" panose="020B0604020202020204" pitchFamily="34" charset="0"/>
                <a:cs typeface="Arial" panose="020B0604020202020204" pitchFamily="34" charset="0"/>
              </a:rPr>
              <a:t>Communication</a:t>
            </a:r>
            <a:r>
              <a:rPr lang="en-US" sz="3200" dirty="0" smtClean="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Excellent </a:t>
            </a:r>
            <a:r>
              <a:rPr lang="en-US" sz="3200" b="1" dirty="0" smtClean="0">
                <a:latin typeface="Arial" panose="020B0604020202020204" pitchFamily="34" charset="0"/>
                <a:cs typeface="Arial" panose="020B0604020202020204" pitchFamily="34" charset="0"/>
              </a:rPr>
              <a:t>verbal communication</a:t>
            </a:r>
            <a:r>
              <a:rPr lang="en-US" sz="3200" dirty="0" smtClean="0">
                <a:latin typeface="Arial" panose="020B0604020202020204" pitchFamily="34" charset="0"/>
                <a:cs typeface="Arial" panose="020B0604020202020204" pitchFamily="34" charset="0"/>
              </a:rPr>
              <a:t> is key. </a:t>
            </a:r>
          </a:p>
          <a:p>
            <a:r>
              <a:rPr lang="en-US" sz="3200" dirty="0" smtClean="0">
                <a:latin typeface="Arial" panose="020B0604020202020204" pitchFamily="34" charset="0"/>
                <a:cs typeface="Arial" panose="020B0604020202020204" pitchFamily="34" charset="0"/>
              </a:rPr>
              <a:t>Nonverbal communication</a:t>
            </a: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p>
        </p:txBody>
      </p:sp>
      <p:sp>
        <p:nvSpPr>
          <p:cNvPr id="4" name="Content Placeholder 3"/>
          <p:cNvSpPr>
            <a:spLocks noGrp="1"/>
          </p:cNvSpPr>
          <p:nvPr>
            <p:ph sz="half" idx="2"/>
          </p:nvPr>
        </p:nvSpPr>
        <p:spPr>
          <a:xfrm>
            <a:off x="6172200" y="1744579"/>
            <a:ext cx="5181600" cy="4432384"/>
          </a:xfrm>
        </p:spPr>
        <p:txBody>
          <a:bodyPr>
            <a:normAutofit/>
          </a:bodyPr>
          <a:lstStyle/>
          <a:p>
            <a:r>
              <a:rPr lang="en-US" sz="3200" dirty="0" smtClean="0">
                <a:latin typeface="Arial" panose="020B0604020202020204" pitchFamily="34" charset="0"/>
                <a:cs typeface="Arial" panose="020B0604020202020204" pitchFamily="34" charset="0"/>
              </a:rPr>
              <a:t>Active Listening. </a:t>
            </a:r>
          </a:p>
          <a:p>
            <a:r>
              <a:rPr lang="en-US" sz="3200" dirty="0" smtClean="0">
                <a:latin typeface="Arial" panose="020B0604020202020204" pitchFamily="34" charset="0"/>
                <a:cs typeface="Arial" panose="020B0604020202020204" pitchFamily="34" charset="0"/>
              </a:rPr>
              <a:t>Written </a:t>
            </a:r>
            <a:r>
              <a:rPr lang="en-US" sz="3200" b="1" dirty="0" smtClean="0">
                <a:latin typeface="Arial" panose="020B0604020202020204" pitchFamily="34" charset="0"/>
                <a:cs typeface="Arial" panose="020B0604020202020204" pitchFamily="34" charset="0"/>
              </a:rPr>
              <a:t>Communication</a:t>
            </a:r>
            <a:r>
              <a:rPr lang="en-US" sz="3200" dirty="0" smtClean="0">
                <a:latin typeface="Arial" panose="020B0604020202020204" pitchFamily="34" charset="0"/>
                <a:cs typeface="Arial" panose="020B0604020202020204" pitchFamily="34" charset="0"/>
              </a:rPr>
              <a:t>. </a:t>
            </a:r>
          </a:p>
          <a:p>
            <a:r>
              <a:rPr lang="en-US" sz="3200" dirty="0" smtClean="0">
                <a:latin typeface="Arial" panose="020B0604020202020204" pitchFamily="34" charset="0"/>
                <a:cs typeface="Arial" panose="020B0604020202020204" pitchFamily="34" charset="0"/>
              </a:rPr>
              <a:t>Presentation </a:t>
            </a:r>
            <a:r>
              <a:rPr lang="en-US" sz="3200" b="1" dirty="0" smtClean="0">
                <a:latin typeface="Arial" panose="020B0604020202020204" pitchFamily="34" charset="0"/>
                <a:cs typeface="Arial" panose="020B0604020202020204" pitchFamily="34" charset="0"/>
              </a:rPr>
              <a:t>Skills</a:t>
            </a:r>
            <a:r>
              <a:rPr lang="en-US" sz="3200" dirty="0" smtClean="0">
                <a:latin typeface="Arial" panose="020B0604020202020204" pitchFamily="34" charset="0"/>
                <a:cs typeface="Arial" panose="020B0604020202020204" pitchFamily="34" charset="0"/>
              </a:rPr>
              <a:t>. </a:t>
            </a:r>
          </a:p>
          <a:p>
            <a:r>
              <a:rPr lang="en-US" sz="3200" dirty="0" smtClean="0">
                <a:latin typeface="Arial" panose="020B0604020202020204" pitchFamily="34" charset="0"/>
                <a:cs typeface="Arial" panose="020B0604020202020204" pitchFamily="34" charset="0"/>
              </a:rPr>
              <a:t>Patient Education </a:t>
            </a:r>
          </a:p>
          <a:p>
            <a:r>
              <a:rPr lang="en-US" sz="3200" dirty="0" smtClean="0">
                <a:latin typeface="Arial" panose="020B0604020202020204" pitchFamily="34" charset="0"/>
                <a:cs typeface="Arial" panose="020B0604020202020204" pitchFamily="34" charset="0"/>
              </a:rPr>
              <a:t>Patient Teach-Back.</a:t>
            </a:r>
          </a:p>
          <a:p>
            <a:r>
              <a:rPr lang="en-US" sz="3200" dirty="0" smtClean="0">
                <a:latin typeface="Arial" panose="020B0604020202020204" pitchFamily="34" charset="0"/>
                <a:cs typeface="Arial" panose="020B0604020202020204" pitchFamily="34" charset="0"/>
              </a:rPr>
              <a:t>Making Personal Connections  </a:t>
            </a:r>
          </a:p>
          <a:p>
            <a:r>
              <a:rPr lang="en-US" sz="3200" dirty="0" smtClean="0">
                <a:latin typeface="Arial" panose="020B0604020202020204" pitchFamily="34" charset="0"/>
                <a:cs typeface="Arial" panose="020B0604020202020204" pitchFamily="34" charset="0"/>
              </a:rPr>
              <a:t>Trust.</a:t>
            </a:r>
            <a:endParaRPr lang="en-US"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0470307" y="96252"/>
            <a:ext cx="1237595" cy="1237595"/>
          </a:xfrm>
          <a:prstGeom prst="rect">
            <a:avLst/>
          </a:prstGeom>
        </p:spPr>
      </p:pic>
    </p:spTree>
    <p:extLst>
      <p:ext uri="{BB962C8B-B14F-4D97-AF65-F5344CB8AC3E}">
        <p14:creationId xmlns:p14="http://schemas.microsoft.com/office/powerpoint/2010/main" val="798776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40632"/>
            <a:ext cx="10797513" cy="1317457"/>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Why is communication so important in nursing?</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24264"/>
            <a:ext cx="10515600" cy="4552700"/>
          </a:xfrm>
        </p:spPr>
        <p:txBody>
          <a:bodyPr>
            <a:normAutofit/>
          </a:bodyPr>
          <a:lstStyle/>
          <a:p>
            <a:r>
              <a:rPr lang="en-US" sz="3200" dirty="0" smtClean="0">
                <a:latin typeface="Arial" panose="020B0604020202020204" pitchFamily="34" charset="0"/>
                <a:cs typeface="Arial" panose="020B0604020202020204" pitchFamily="34" charset="0"/>
              </a:rPr>
              <a:t>Studies </a:t>
            </a:r>
            <a:r>
              <a:rPr lang="en-US" sz="3200" dirty="0">
                <a:latin typeface="Arial" panose="020B0604020202020204" pitchFamily="34" charset="0"/>
                <a:cs typeface="Arial" panose="020B0604020202020204" pitchFamily="34" charset="0"/>
              </a:rPr>
              <a:t>show </a:t>
            </a:r>
            <a:r>
              <a:rPr lang="en-US" sz="3200" dirty="0" smtClean="0">
                <a:latin typeface="Arial" panose="020B0604020202020204" pitchFamily="34" charset="0"/>
                <a:cs typeface="Arial" panose="020B0604020202020204" pitchFamily="34" charset="0"/>
              </a:rPr>
              <a:t>that </a:t>
            </a:r>
            <a:r>
              <a:rPr lang="en-US" sz="3200" b="1" dirty="0" smtClean="0">
                <a:latin typeface="Arial" panose="020B0604020202020204" pitchFamily="34" charset="0"/>
                <a:cs typeface="Arial" panose="020B0604020202020204" pitchFamily="34" charset="0"/>
              </a:rPr>
              <a:t>good</a:t>
            </a:r>
            <a:r>
              <a:rPr lang="en-US" sz="320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communication </a:t>
            </a:r>
            <a:r>
              <a:rPr lang="en-US" sz="3200" dirty="0" smtClean="0">
                <a:latin typeface="Arial" panose="020B0604020202020204" pitchFamily="34" charset="0"/>
                <a:cs typeface="Arial" panose="020B0604020202020204" pitchFamily="34" charset="0"/>
              </a:rPr>
              <a:t>between</a:t>
            </a:r>
            <a:r>
              <a:rPr lang="en-US" sz="3200" b="1"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nurses</a:t>
            </a:r>
            <a:r>
              <a:rPr lang="en-US" sz="3200" dirty="0">
                <a:latin typeface="Arial" panose="020B0604020202020204" pitchFamily="34" charset="0"/>
                <a:cs typeface="Arial" panose="020B0604020202020204" pitchFamily="34" charset="0"/>
              </a:rPr>
              <a:t> and </a:t>
            </a:r>
            <a:r>
              <a:rPr lang="en-US" sz="3200" b="1" dirty="0">
                <a:latin typeface="Arial" panose="020B0604020202020204" pitchFamily="34" charset="0"/>
                <a:cs typeface="Arial" panose="020B0604020202020204" pitchFamily="34" charset="0"/>
              </a:rPr>
              <a:t>patients</a:t>
            </a:r>
            <a:r>
              <a:rPr lang="en-US" sz="3200" dirty="0">
                <a:latin typeface="Arial" panose="020B0604020202020204" pitchFamily="34" charset="0"/>
                <a:cs typeface="Arial" panose="020B0604020202020204" pitchFamily="34" charset="0"/>
              </a:rPr>
              <a:t> have many benefits. First, it greatly contributes to the ability to provide patients with individualized care.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 patients </a:t>
            </a:r>
            <a:r>
              <a:rPr lang="en-US" sz="3200" dirty="0">
                <a:latin typeface="Arial" panose="020B0604020202020204" pitchFamily="34" charset="0"/>
                <a:cs typeface="Arial" panose="020B0604020202020204" pitchFamily="34" charset="0"/>
              </a:rPr>
              <a:t>needs include the feelings of safety, love and confidence, all of which are </a:t>
            </a:r>
            <a:r>
              <a:rPr lang="en-US" sz="3200" b="1" dirty="0">
                <a:latin typeface="Arial" panose="020B0604020202020204" pitchFamily="34" charset="0"/>
                <a:cs typeface="Arial" panose="020B0604020202020204" pitchFamily="34" charset="0"/>
              </a:rPr>
              <a:t>important</a:t>
            </a:r>
            <a:r>
              <a:rPr lang="en-US" sz="3200" dirty="0">
                <a:latin typeface="Arial" panose="020B0604020202020204" pitchFamily="34" charset="0"/>
                <a:cs typeface="Arial" panose="020B0604020202020204" pitchFamily="34" charset="0"/>
              </a:rPr>
              <a:t> during a patient's treatment and recovery.</a:t>
            </a:r>
          </a:p>
          <a:p>
            <a:pPr marL="0" indent="0">
              <a:buNone/>
            </a:pPr>
            <a:endParaRPr lang="en-US" sz="3200" dirty="0" smtClean="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10398118" y="320495"/>
            <a:ext cx="1237595" cy="1237595"/>
          </a:xfrm>
          <a:prstGeom prst="rect">
            <a:avLst/>
          </a:prstGeom>
        </p:spPr>
      </p:pic>
    </p:spTree>
    <p:extLst>
      <p:ext uri="{BB962C8B-B14F-4D97-AF65-F5344CB8AC3E}">
        <p14:creationId xmlns:p14="http://schemas.microsoft.com/office/powerpoint/2010/main" val="637203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b="1" dirty="0">
                <a:latin typeface="Arial" panose="020B0604020202020204" pitchFamily="34" charset="0"/>
                <a:cs typeface="Arial" panose="020B0604020202020204" pitchFamily="34" charset="0"/>
              </a:rPr>
              <a:t>10 Nurse Communication Skills For Success</a:t>
            </a:r>
            <a:endParaRPr lang="en-US" dirty="0">
              <a:latin typeface="Arial" panose="020B0604020202020204" pitchFamily="34" charset="0"/>
              <a:cs typeface="Arial" panose="020B0604020202020204" pitchFamily="34" charset="0"/>
            </a:endParaRPr>
          </a:p>
        </p:txBody>
      </p:sp>
      <p:sp>
        <p:nvSpPr>
          <p:cNvPr id="14339" name="Rectangle 3"/>
          <p:cNvSpPr>
            <a:spLocks noGrp="1" noChangeArrowheads="1"/>
          </p:cNvSpPr>
          <p:nvPr>
            <p:ph type="body" idx="1"/>
          </p:nvPr>
        </p:nvSpPr>
        <p:spPr/>
        <p:txBody>
          <a:bodyPr>
            <a:normAutofit/>
          </a:bodyPr>
          <a:lstStyle/>
          <a:p>
            <a:pPr marL="0" indent="0">
              <a:buNone/>
            </a:pPr>
            <a:r>
              <a:rPr lang="en-US" b="1" dirty="0" smtClean="0"/>
              <a:t>1. </a:t>
            </a:r>
            <a:r>
              <a:rPr lang="en-US" sz="3200" b="1" dirty="0" smtClean="0">
                <a:latin typeface="Arial" panose="020B0604020202020204" pitchFamily="34" charset="0"/>
                <a:cs typeface="Arial" panose="020B0604020202020204" pitchFamily="34" charset="0"/>
              </a:rPr>
              <a:t>Non-Verbal </a:t>
            </a:r>
            <a:r>
              <a:rPr lang="en-US" sz="3200" b="1" dirty="0">
                <a:latin typeface="Arial" panose="020B0604020202020204" pitchFamily="34" charset="0"/>
                <a:cs typeface="Arial" panose="020B0604020202020204" pitchFamily="34" charset="0"/>
              </a:rPr>
              <a:t>Communication</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You can communicate a powerful message without saying a word. Non-verbal nurse communication skills include making eye contact and controlling the tone of your voice.</a:t>
            </a:r>
          </a:p>
          <a:p>
            <a:r>
              <a:rPr lang="en-US" sz="3200" dirty="0">
                <a:latin typeface="Arial" panose="020B0604020202020204" pitchFamily="34" charset="0"/>
                <a:cs typeface="Arial" panose="020B0604020202020204" pitchFamily="34" charset="0"/>
              </a:rPr>
              <a:t>Appropriate body language, posture, and simply adding a smile can go a long way in nurse communication with both patients and colleagues.</a:t>
            </a: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64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569"/>
            <a:ext cx="10515600" cy="1311442"/>
          </a:xfrm>
        </p:spPr>
        <p:txBody>
          <a:bodyPr/>
          <a:lstStyle/>
          <a:p>
            <a:pPr algn="ctr"/>
            <a:r>
              <a:rPr lang="en-US" b="1" dirty="0">
                <a:latin typeface="Arial" panose="020B0604020202020204" pitchFamily="34" charset="0"/>
                <a:cs typeface="Arial" panose="020B0604020202020204" pitchFamily="34" charset="0"/>
              </a:rPr>
              <a:t>10 Nurse Communication Skills For </a:t>
            </a:r>
            <a:r>
              <a:rPr lang="en-US" b="1" dirty="0" smtClean="0">
                <a:latin typeface="Arial" panose="020B0604020202020204" pitchFamily="34" charset="0"/>
                <a:cs typeface="Arial" panose="020B0604020202020204" pitchFamily="34" charset="0"/>
              </a:rPr>
              <a:t>Success…</a:t>
            </a:r>
            <a:endParaRPr lang="en-US" dirty="0"/>
          </a:p>
        </p:txBody>
      </p:sp>
      <p:sp>
        <p:nvSpPr>
          <p:cNvPr id="3" name="Content Placeholder 2"/>
          <p:cNvSpPr>
            <a:spLocks noGrp="1"/>
          </p:cNvSpPr>
          <p:nvPr>
            <p:ph idx="1"/>
          </p:nvPr>
        </p:nvSpPr>
        <p:spPr>
          <a:xfrm>
            <a:off x="838200" y="1528012"/>
            <a:ext cx="10515600" cy="4680284"/>
          </a:xfrm>
        </p:spPr>
        <p:txBody>
          <a:bodyPr>
            <a:normAutofit fontScale="92500"/>
          </a:bodyPr>
          <a:lstStyle/>
          <a:p>
            <a:pPr marL="349250" lvl="0" indent="-349250">
              <a:buNone/>
            </a:pPr>
            <a:r>
              <a:rPr lang="en-US" b="1" dirty="0" smtClean="0"/>
              <a:t>2. </a:t>
            </a:r>
            <a:r>
              <a:rPr lang="en-US" b="1" dirty="0" smtClean="0">
                <a:latin typeface="Arial" panose="020B0604020202020204" pitchFamily="34" charset="0"/>
                <a:cs typeface="Arial" panose="020B0604020202020204" pitchFamily="34" charset="0"/>
              </a:rPr>
              <a:t>Active </a:t>
            </a:r>
            <a:r>
              <a:rPr lang="en-US" b="1" dirty="0">
                <a:latin typeface="Arial" panose="020B0604020202020204" pitchFamily="34" charset="0"/>
                <a:cs typeface="Arial" panose="020B0604020202020204" pitchFamily="34" charset="0"/>
              </a:rPr>
              <a:t>Listening</a:t>
            </a:r>
            <a:r>
              <a:rPr lang="en-US" dirty="0">
                <a:latin typeface="Arial" panose="020B0604020202020204" pitchFamily="34" charset="0"/>
                <a:cs typeface="Arial" panose="020B0604020202020204" pitchFamily="34" charset="0"/>
              </a:rPr>
              <a:t> Listen to understand; not solely to respond—this is one of the best principles for active listening. </a:t>
            </a:r>
          </a:p>
          <a:p>
            <a:r>
              <a:rPr lang="en-US" dirty="0">
                <a:latin typeface="Arial" panose="020B0604020202020204" pitchFamily="34" charset="0"/>
                <a:cs typeface="Arial" panose="020B0604020202020204" pitchFamily="34" charset="0"/>
              </a:rPr>
              <a:t>When speaking to a colleague or patient, lean forward and nod your head to let them know you are engaged. Maintain eye contact. </a:t>
            </a:r>
          </a:p>
          <a:p>
            <a:r>
              <a:rPr lang="en-US" dirty="0">
                <a:latin typeface="Arial" panose="020B0604020202020204" pitchFamily="34" charset="0"/>
                <a:cs typeface="Arial" panose="020B0604020202020204" pitchFamily="34" charset="0"/>
              </a:rPr>
              <a:t>Carry your body in a relaxed posture; do not cross your arms. </a:t>
            </a:r>
            <a:endParaRPr lang="en-US"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3. Personal </a:t>
            </a:r>
            <a:r>
              <a:rPr lang="en-US" b="1" dirty="0">
                <a:latin typeface="Arial" panose="020B0604020202020204" pitchFamily="34" charset="0"/>
                <a:cs typeface="Arial" panose="020B0604020202020204" pitchFamily="34" charset="0"/>
              </a:rPr>
              <a:t>Relationships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With practice, you can learn to show care, compassion, and kindness while obtaining and providing information to patients. </a:t>
            </a:r>
          </a:p>
          <a:p>
            <a:r>
              <a:rPr lang="en-US" dirty="0">
                <a:latin typeface="Arial" panose="020B0604020202020204" pitchFamily="34" charset="0"/>
                <a:cs typeface="Arial" panose="020B0604020202020204" pitchFamily="34" charset="0"/>
              </a:rPr>
              <a:t>You must be able to demonstrate a level of interest in the collaborative relationship. This will help the patient feel accepted and build their trust in you.</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62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239254"/>
          </a:xfrm>
        </p:spPr>
        <p:txBody>
          <a:bodyPr>
            <a:normAutofit fontScale="90000"/>
          </a:bodyPr>
          <a:lstStyle/>
          <a:p>
            <a:r>
              <a:rPr lang="en-US" b="1" dirty="0">
                <a:latin typeface="Arial" panose="020B0604020202020204" pitchFamily="34" charset="0"/>
                <a:cs typeface="Arial" panose="020B0604020202020204" pitchFamily="34" charset="0"/>
              </a:rPr>
              <a:t>10 Nurse Communication Skills For Success…</a:t>
            </a:r>
            <a:endParaRPr lang="en-US"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pPr marL="0" indent="0">
              <a:buNone/>
            </a:pPr>
            <a:r>
              <a:rPr lang="en-US" b="1" dirty="0" smtClean="0"/>
              <a:t>4</a:t>
            </a:r>
            <a:r>
              <a:rPr lang="en-US" b="1" dirty="0" smtClean="0">
                <a:latin typeface="Arial" panose="020B0604020202020204" pitchFamily="34" charset="0"/>
                <a:cs typeface="Arial" panose="020B0604020202020204" pitchFamily="34" charset="0"/>
              </a:rPr>
              <a:t>. Inspire </a:t>
            </a:r>
            <a:r>
              <a:rPr lang="en-US" b="1" dirty="0">
                <a:latin typeface="Arial" panose="020B0604020202020204" pitchFamily="34" charset="0"/>
                <a:cs typeface="Arial" panose="020B0604020202020204" pitchFamily="34" charset="0"/>
              </a:rPr>
              <a:t>Trust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Always keep your word. Never make promises you may not be able to keep. When you are with a patient, be present. </a:t>
            </a:r>
          </a:p>
          <a:p>
            <a:r>
              <a:rPr lang="en-US" dirty="0">
                <a:latin typeface="Arial" panose="020B0604020202020204" pitchFamily="34" charset="0"/>
                <a:cs typeface="Arial" panose="020B0604020202020204" pitchFamily="34" charset="0"/>
              </a:rPr>
              <a:t>Listen to your patients and take all their complaints or concerns seriously.</a:t>
            </a:r>
          </a:p>
          <a:p>
            <a:pPr marL="0" indent="0">
              <a:buNone/>
            </a:pPr>
            <a:r>
              <a:rPr lang="en-US" b="1" dirty="0">
                <a:latin typeface="Arial" panose="020B0604020202020204" pitchFamily="34" charset="0"/>
                <a:cs typeface="Arial" panose="020B0604020202020204" pitchFamily="34" charset="0"/>
              </a:rPr>
              <a:t>5. Show Compassion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Treat patients with respect and dignity. Being in the hospital can be scary. </a:t>
            </a:r>
          </a:p>
          <a:p>
            <a:r>
              <a:rPr lang="en-US" dirty="0">
                <a:latin typeface="Arial" panose="020B0604020202020204" pitchFamily="34" charset="0"/>
                <a:cs typeface="Arial" panose="020B0604020202020204" pitchFamily="34" charset="0"/>
              </a:rPr>
              <a:t>Patients may feel depressed, helpless or even frightened. Put yourself in the shoes of your patient. Doing so will help you convey empathy while using your nurse communication skills.</a:t>
            </a:r>
          </a:p>
        </p:txBody>
      </p:sp>
    </p:spTree>
    <p:extLst>
      <p:ext uri="{BB962C8B-B14F-4D97-AF65-F5344CB8AC3E}">
        <p14:creationId xmlns:p14="http://schemas.microsoft.com/office/powerpoint/2010/main" val="2306907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16205" y="365125"/>
            <a:ext cx="1237595" cy="1237595"/>
          </a:xfrm>
          <a:prstGeom prst="rect">
            <a:avLst/>
          </a:prstGeom>
        </p:spPr>
      </p:pic>
      <p:sp>
        <p:nvSpPr>
          <p:cNvPr id="2" name="Title 1"/>
          <p:cNvSpPr>
            <a:spLocks noGrp="1"/>
          </p:cNvSpPr>
          <p:nvPr>
            <p:ph type="title"/>
          </p:nvPr>
        </p:nvSpPr>
        <p:spPr>
          <a:xfrm>
            <a:off x="838200" y="365125"/>
            <a:ext cx="10515600" cy="1237595"/>
          </a:xfrm>
        </p:spPr>
        <p:txBody>
          <a:bodyPr>
            <a:normAutofit fontScale="90000"/>
          </a:bodyPr>
          <a:lstStyle/>
          <a:p>
            <a:r>
              <a:rPr lang="en-US" b="1" dirty="0">
                <a:latin typeface="Arial" panose="020B0604020202020204" pitchFamily="34" charset="0"/>
                <a:cs typeface="Arial" panose="020B0604020202020204" pitchFamily="34" charset="0"/>
              </a:rPr>
              <a:t>10 Nurse Communication Skills For Success…</a:t>
            </a:r>
            <a:endParaRPr lang="en-US" dirty="0"/>
          </a:p>
        </p:txBody>
      </p:sp>
      <p:sp>
        <p:nvSpPr>
          <p:cNvPr id="3" name="Content Placeholder 2"/>
          <p:cNvSpPr>
            <a:spLocks noGrp="1"/>
          </p:cNvSpPr>
          <p:nvPr>
            <p:ph idx="1"/>
          </p:nvPr>
        </p:nvSpPr>
        <p:spPr>
          <a:xfrm>
            <a:off x="838200" y="1602720"/>
            <a:ext cx="10515600" cy="4641669"/>
          </a:xfrm>
        </p:spPr>
        <p:txBody>
          <a:bodyPr>
            <a:normAutofit fontScale="92500" lnSpcReduction="20000"/>
          </a:bodyPr>
          <a:lstStyle/>
          <a:p>
            <a:pPr marL="0" indent="0">
              <a:buNone/>
            </a:pPr>
            <a:r>
              <a:rPr lang="en-US" b="1" dirty="0" smtClean="0"/>
              <a:t>6. </a:t>
            </a:r>
            <a:r>
              <a:rPr lang="en-US" b="1" dirty="0" smtClean="0">
                <a:latin typeface="Arial" panose="020B0604020202020204" pitchFamily="34" charset="0"/>
                <a:cs typeface="Arial" panose="020B0604020202020204" pitchFamily="34" charset="0"/>
              </a:rPr>
              <a:t>Cultural </a:t>
            </a:r>
            <a:r>
              <a:rPr lang="en-US" b="1" dirty="0">
                <a:latin typeface="Arial" panose="020B0604020202020204" pitchFamily="34" charset="0"/>
                <a:cs typeface="Arial" panose="020B0604020202020204" pitchFamily="34" charset="0"/>
              </a:rPr>
              <a:t>Awareness</a:t>
            </a:r>
            <a:endParaRPr lang="en-US" dirty="0">
              <a:latin typeface="Arial" panose="020B0604020202020204" pitchFamily="34" charset="0"/>
              <a:cs typeface="Arial" panose="020B0604020202020204" pitchFamily="34" charset="0"/>
            </a:endParaRPr>
          </a:p>
          <a:p>
            <a:pPr marL="396875" indent="-396875"/>
            <a:r>
              <a:rPr lang="en-US" dirty="0" smtClean="0">
                <a:latin typeface="Arial" panose="020B0604020202020204" pitchFamily="34" charset="0"/>
                <a:cs typeface="Arial" panose="020B0604020202020204" pitchFamily="34" charset="0"/>
              </a:rPr>
              <a:t>Every </a:t>
            </a:r>
            <a:r>
              <a:rPr lang="en-US" dirty="0">
                <a:latin typeface="Arial" panose="020B0604020202020204" pitchFamily="34" charset="0"/>
                <a:cs typeface="Arial" panose="020B0604020202020204" pitchFamily="34" charset="0"/>
              </a:rPr>
              <a:t>patient is unique. They may come from different countries, cultures or </a:t>
            </a:r>
            <a:r>
              <a:rPr lang="en-US" dirty="0" smtClean="0">
                <a:latin typeface="Arial" panose="020B0604020202020204" pitchFamily="34" charset="0"/>
                <a:cs typeface="Arial" panose="020B0604020202020204" pitchFamily="34" charset="0"/>
              </a:rPr>
              <a:t>    religions</a:t>
            </a:r>
            <a:r>
              <a:rPr lang="en-US" dirty="0">
                <a:latin typeface="Arial" panose="020B0604020202020204" pitchFamily="34" charset="0"/>
                <a:cs typeface="Arial" panose="020B0604020202020204" pitchFamily="34" charset="0"/>
              </a:rPr>
              <a:t>. </a:t>
            </a:r>
          </a:p>
          <a:p>
            <a:pPr marL="349250" indent="-349250"/>
            <a:r>
              <a:rPr lang="en-US" dirty="0">
                <a:latin typeface="Arial" panose="020B0604020202020204" pitchFamily="34" charset="0"/>
                <a:cs typeface="Arial" panose="020B0604020202020204" pitchFamily="34" charset="0"/>
              </a:rPr>
              <a:t>Common practices and gestures are not accepted by all cultures. Consider your actions and strive for cultural awareness every time you communicate with a patient. </a:t>
            </a:r>
          </a:p>
          <a:p>
            <a:pPr marL="0" indent="0">
              <a:buNone/>
            </a:pPr>
            <a:r>
              <a:rPr lang="en-US" b="1" dirty="0">
                <a:latin typeface="Arial" panose="020B0604020202020204" pitchFamily="34" charset="0"/>
                <a:cs typeface="Arial" panose="020B0604020202020204" pitchFamily="34" charset="0"/>
              </a:rPr>
              <a:t>7. Educating Patients</a:t>
            </a:r>
            <a:endParaRPr lang="en-US" dirty="0">
              <a:latin typeface="Arial" panose="020B0604020202020204" pitchFamily="34" charset="0"/>
              <a:cs typeface="Arial" panose="020B0604020202020204" pitchFamily="34" charset="0"/>
            </a:endParaRPr>
          </a:p>
          <a:p>
            <a:pPr marL="349250" indent="-349250"/>
            <a:r>
              <a:rPr lang="en-US" dirty="0">
                <a:latin typeface="Arial" panose="020B0604020202020204" pitchFamily="34" charset="0"/>
                <a:cs typeface="Arial" panose="020B0604020202020204" pitchFamily="34" charset="0"/>
              </a:rPr>
              <a:t>This nurse communication skill is at the heart of nursing. You must be able to explain disease processes, medications, and self-care techniques to patients and their families. </a:t>
            </a:r>
            <a:r>
              <a:rPr lang="en-US" dirty="0" smtClean="0">
                <a:latin typeface="Arial" panose="020B0604020202020204" pitchFamily="34" charset="0"/>
                <a:cs typeface="Arial" panose="020B0604020202020204" pitchFamily="34" charset="0"/>
              </a:rPr>
              <a:t>If not competent </a:t>
            </a:r>
            <a:r>
              <a:rPr lang="en-US" dirty="0">
                <a:latin typeface="Arial" panose="020B0604020202020204" pitchFamily="34" charset="0"/>
                <a:cs typeface="Arial" panose="020B0604020202020204" pitchFamily="34" charset="0"/>
              </a:rPr>
              <a:t>refer the </a:t>
            </a:r>
            <a:r>
              <a:rPr lang="en-US" dirty="0" smtClean="0">
                <a:latin typeface="Arial" panose="020B0604020202020204" pitchFamily="34" charset="0"/>
                <a:cs typeface="Arial" panose="020B0604020202020204" pitchFamily="34" charset="0"/>
              </a:rPr>
              <a:t>patient or consult.</a:t>
            </a:r>
          </a:p>
          <a:p>
            <a:pPr marL="349250" indent="-349250"/>
            <a:r>
              <a:rPr lang="en-US" dirty="0" smtClean="0">
                <a:latin typeface="Arial" panose="020B0604020202020204" pitchFamily="34" charset="0"/>
                <a:cs typeface="Arial" panose="020B0604020202020204" pitchFamily="34" charset="0"/>
              </a:rPr>
              <a:t>Break </a:t>
            </a:r>
            <a:r>
              <a:rPr lang="en-US" dirty="0">
                <a:latin typeface="Arial" panose="020B0604020202020204" pitchFamily="34" charset="0"/>
                <a:cs typeface="Arial" panose="020B0604020202020204" pitchFamily="34" charset="0"/>
              </a:rPr>
              <a:t>down medical jargon into simple </a:t>
            </a:r>
            <a:r>
              <a:rPr lang="en-US" dirty="0" smtClean="0">
                <a:latin typeface="Arial" panose="020B0604020202020204" pitchFamily="34" charset="0"/>
                <a:cs typeface="Arial" panose="020B0604020202020204" pitchFamily="34" charset="0"/>
              </a:rPr>
              <a:t>terms for easy understanding. Education </a:t>
            </a:r>
            <a:r>
              <a:rPr lang="en-US" dirty="0">
                <a:latin typeface="Arial" panose="020B0604020202020204" pitchFamily="34" charset="0"/>
                <a:cs typeface="Arial" panose="020B0604020202020204" pitchFamily="34" charset="0"/>
              </a:rPr>
              <a:t>should be collaborative. Ask patients questions and use </a:t>
            </a:r>
            <a:r>
              <a:rPr lang="en-US" u="sng" dirty="0">
                <a:latin typeface="Arial" panose="020B0604020202020204" pitchFamily="34" charset="0"/>
                <a:cs typeface="Arial" panose="020B0604020202020204" pitchFamily="34" charset="0"/>
                <a:hlinkClick r:id="rId3" tooltip="teach-back"/>
              </a:rPr>
              <a:t>teach-back</a:t>
            </a:r>
            <a:r>
              <a:rPr lang="en-US" dirty="0">
                <a:latin typeface="Arial" panose="020B0604020202020204" pitchFamily="34" charset="0"/>
                <a:cs typeface="Arial" panose="020B0604020202020204" pitchFamily="34" charset="0"/>
              </a:rPr>
              <a:t> techniques </a:t>
            </a:r>
            <a:r>
              <a:rPr lang="en-US" dirty="0" smtClean="0">
                <a:latin typeface="Arial" panose="020B0604020202020204" pitchFamily="34" charset="0"/>
                <a:cs typeface="Arial" panose="020B0604020202020204" pitchFamily="34" charset="0"/>
              </a:rPr>
              <a:t>whenever possible</a:t>
            </a:r>
            <a:r>
              <a:rPr lang="en-US" dirty="0" smtClean="0"/>
              <a:t>.</a:t>
            </a:r>
            <a:endParaRPr lang="en-US" dirty="0"/>
          </a:p>
        </p:txBody>
      </p:sp>
    </p:spTree>
    <p:extLst>
      <p:ext uri="{BB962C8B-B14F-4D97-AF65-F5344CB8AC3E}">
        <p14:creationId xmlns:p14="http://schemas.microsoft.com/office/powerpoint/2010/main" val="814379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4695"/>
            <a:ext cx="10515600" cy="1227221"/>
          </a:xfrm>
        </p:spPr>
        <p:txBody>
          <a:bodyPr>
            <a:normAutofit fontScale="90000"/>
          </a:bodyPr>
          <a:lstStyle/>
          <a:p>
            <a:pPr algn="ctr"/>
            <a:r>
              <a:rPr lang="en-US" b="1" dirty="0">
                <a:latin typeface="Arial" panose="020B0604020202020204" pitchFamily="34" charset="0"/>
                <a:cs typeface="Arial" panose="020B0604020202020204" pitchFamily="34" charset="0"/>
              </a:rPr>
              <a:t>10 Nurse Communication Skills For Success…</a:t>
            </a:r>
            <a:endParaRPr lang="en-US" dirty="0"/>
          </a:p>
        </p:txBody>
      </p:sp>
      <p:sp>
        <p:nvSpPr>
          <p:cNvPr id="3" name="Content Placeholder 2"/>
          <p:cNvSpPr>
            <a:spLocks noGrp="1"/>
          </p:cNvSpPr>
          <p:nvPr>
            <p:ph idx="1"/>
          </p:nvPr>
        </p:nvSpPr>
        <p:spPr>
          <a:xfrm>
            <a:off x="838200" y="1491916"/>
            <a:ext cx="10515600" cy="4812631"/>
          </a:xfrm>
        </p:spPr>
        <p:txBody>
          <a:bodyPr>
            <a:normAutofit fontScale="85000" lnSpcReduction="20000"/>
          </a:bodyPr>
          <a:lstStyle/>
          <a:p>
            <a:pPr marL="0" indent="0">
              <a:buNone/>
            </a:pPr>
            <a:r>
              <a:rPr lang="en-US" sz="3300" b="1" dirty="0" smtClean="0">
                <a:latin typeface="Arial" panose="020B0604020202020204" pitchFamily="34" charset="0"/>
                <a:cs typeface="Arial" panose="020B0604020202020204" pitchFamily="34" charset="0"/>
              </a:rPr>
              <a:t>8</a:t>
            </a:r>
            <a:r>
              <a:rPr lang="en-US" b="1" dirty="0" smtClean="0"/>
              <a:t>. </a:t>
            </a:r>
            <a:r>
              <a:rPr lang="en-US" sz="3000" b="1" dirty="0" smtClean="0">
                <a:latin typeface="Arial" panose="020B0604020202020204" pitchFamily="34" charset="0"/>
                <a:cs typeface="Arial" panose="020B0604020202020204" pitchFamily="34" charset="0"/>
              </a:rPr>
              <a:t>Written </a:t>
            </a:r>
            <a:r>
              <a:rPr lang="en-US" sz="3000" b="1" dirty="0">
                <a:latin typeface="Arial" panose="020B0604020202020204" pitchFamily="34" charset="0"/>
                <a:cs typeface="Arial" panose="020B0604020202020204" pitchFamily="34" charset="0"/>
              </a:rPr>
              <a:t>Communication</a:t>
            </a:r>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This is essential for nurse-to-nurse communication. Always ensure your written communication is concise and easy to understand. </a:t>
            </a:r>
          </a:p>
          <a:p>
            <a:r>
              <a:rPr lang="en-US" sz="3000" dirty="0">
                <a:latin typeface="Arial" panose="020B0604020202020204" pitchFamily="34" charset="0"/>
                <a:cs typeface="Arial" panose="020B0604020202020204" pitchFamily="34" charset="0"/>
              </a:rPr>
              <a:t>Write in complete sentences that are grammatically correct. Only use approved abbreviations and terminology that is universal</a:t>
            </a:r>
            <a:r>
              <a:rPr lang="en-US" sz="3000" dirty="0" smtClean="0">
                <a:latin typeface="Arial" panose="020B0604020202020204" pitchFamily="34" charset="0"/>
                <a:cs typeface="Arial" panose="020B0604020202020204" pitchFamily="34" charset="0"/>
              </a:rPr>
              <a:t>.</a:t>
            </a:r>
          </a:p>
          <a:p>
            <a:pPr marL="0" indent="0">
              <a:buNone/>
            </a:pPr>
            <a:r>
              <a:rPr lang="en-US" sz="3000" b="1" dirty="0" smtClean="0">
                <a:latin typeface="Arial" panose="020B0604020202020204" pitchFamily="34" charset="0"/>
                <a:cs typeface="Arial" panose="020B0604020202020204" pitchFamily="34" charset="0"/>
              </a:rPr>
              <a:t>9</a:t>
            </a:r>
            <a:r>
              <a:rPr lang="en-US" sz="3000" dirty="0" smtClean="0">
                <a:latin typeface="Arial" panose="020B0604020202020204" pitchFamily="34" charset="0"/>
                <a:cs typeface="Arial" panose="020B0604020202020204" pitchFamily="34" charset="0"/>
              </a:rPr>
              <a:t>.</a:t>
            </a:r>
            <a:r>
              <a:rPr lang="en-US" sz="3000" b="1" dirty="0">
                <a:latin typeface="Arial" panose="020B0604020202020204" pitchFamily="34" charset="0"/>
                <a:cs typeface="Arial" panose="020B0604020202020204" pitchFamily="34" charset="0"/>
              </a:rPr>
              <a:t> Presentation Skills</a:t>
            </a:r>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Nurses in leadership positions are not the only ones who need this skill. You may be asked to present to nurses or other staff members on a small or large scale. </a:t>
            </a:r>
          </a:p>
          <a:p>
            <a:r>
              <a:rPr lang="en-US" sz="3000" dirty="0">
                <a:latin typeface="Arial" panose="020B0604020202020204" pitchFamily="34" charset="0"/>
                <a:cs typeface="Arial" panose="020B0604020202020204" pitchFamily="34" charset="0"/>
              </a:rPr>
              <a:t>Plan your message. Create </a:t>
            </a:r>
            <a:r>
              <a:rPr lang="en-US" sz="3000" dirty="0" smtClean="0">
                <a:latin typeface="Arial" panose="020B0604020202020204" pitchFamily="34" charset="0"/>
                <a:cs typeface="Arial" panose="020B0604020202020204" pitchFamily="34" charset="0"/>
              </a:rPr>
              <a:t>relevant </a:t>
            </a:r>
            <a:r>
              <a:rPr lang="en-US" sz="3000" dirty="0">
                <a:latin typeface="Arial" panose="020B0604020202020204" pitchFamily="34" charset="0"/>
                <a:cs typeface="Arial" panose="020B0604020202020204" pitchFamily="34" charset="0"/>
              </a:rPr>
              <a:t>visual aids that add value to the presentation. Know your audience and understand what they want from your presentation</a:t>
            </a:r>
            <a:r>
              <a:rPr lang="en-US" sz="3000" dirty="0" smtClean="0">
                <a:latin typeface="Arial" panose="020B0604020202020204" pitchFamily="34" charset="0"/>
                <a:cs typeface="Arial" panose="020B0604020202020204" pitchFamily="34" charset="0"/>
              </a:rPr>
              <a:t>. Master the subject and be audible and avoid destructors</a:t>
            </a:r>
            <a:endParaRPr lang="en-US" sz="30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11115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10 Nurse Communication Skills For Success…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latin typeface="Arial" panose="020B0604020202020204" pitchFamily="34" charset="0"/>
                <a:cs typeface="Arial" panose="020B0604020202020204" pitchFamily="34" charset="0"/>
              </a:rPr>
              <a:t>10. </a:t>
            </a:r>
            <a:r>
              <a:rPr lang="en-US" sz="3200" b="1" dirty="0" smtClean="0">
                <a:latin typeface="Arial" panose="020B0604020202020204" pitchFamily="34" charset="0"/>
                <a:cs typeface="Arial" panose="020B0604020202020204" pitchFamily="34" charset="0"/>
              </a:rPr>
              <a:t>Verbal </a:t>
            </a:r>
            <a:r>
              <a:rPr lang="en-US" sz="3200" b="1" dirty="0">
                <a:latin typeface="Arial" panose="020B0604020202020204" pitchFamily="34" charset="0"/>
                <a:cs typeface="Arial" panose="020B0604020202020204" pitchFamily="34" charset="0"/>
              </a:rPr>
              <a:t>Communication</a:t>
            </a:r>
            <a:endParaRPr lang="en-US" sz="3200" dirty="0">
              <a:latin typeface="Arial" panose="020B0604020202020204" pitchFamily="34" charset="0"/>
              <a:cs typeface="Arial" panose="020B0604020202020204" pitchFamily="34" charset="0"/>
            </a:endParaRPr>
          </a:p>
          <a:p>
            <a:pPr marL="457200" indent="-457200"/>
            <a:r>
              <a:rPr lang="en-US" sz="3200" dirty="0">
                <a:latin typeface="Arial" panose="020B0604020202020204" pitchFamily="34" charset="0"/>
                <a:cs typeface="Arial" panose="020B0604020202020204" pitchFamily="34" charset="0"/>
              </a:rPr>
              <a:t>Verbal nurse communication skills are of the utmost importance. Always consider your audience. </a:t>
            </a:r>
          </a:p>
          <a:p>
            <a:pPr marL="396875" indent="-396875"/>
            <a:r>
              <a:rPr lang="en-US" sz="3200" dirty="0">
                <a:latin typeface="Arial" panose="020B0604020202020204" pitchFamily="34" charset="0"/>
                <a:cs typeface="Arial" panose="020B0604020202020204" pitchFamily="34" charset="0"/>
              </a:rPr>
              <a:t>Speak in clear, complete sentences and consider your tone when speaking.</a:t>
            </a:r>
          </a:p>
          <a:p>
            <a:pPr marL="396875" indent="-396875"/>
            <a:r>
              <a:rPr lang="en-US" sz="3200" dirty="0">
                <a:latin typeface="Arial" panose="020B0604020202020204" pitchFamily="34" charset="0"/>
                <a:cs typeface="Arial" panose="020B0604020202020204" pitchFamily="34" charset="0"/>
              </a:rPr>
              <a:t>Nurse communication skills are indispensable to your success as a nurse, and with practice, you can become a nurse communication expert!</a:t>
            </a:r>
          </a:p>
          <a:p>
            <a:pPr marL="0" indent="0">
              <a:buNone/>
            </a:pPr>
            <a:r>
              <a:rPr lang="en-US" dirty="0"/>
              <a:t> </a:t>
            </a:r>
          </a:p>
          <a:p>
            <a:endParaRPr lang="en-US" dirty="0"/>
          </a:p>
        </p:txBody>
      </p:sp>
    </p:spTree>
    <p:extLst>
      <p:ext uri="{BB962C8B-B14F-4D97-AF65-F5344CB8AC3E}">
        <p14:creationId xmlns:p14="http://schemas.microsoft.com/office/powerpoint/2010/main" val="329890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411"/>
            <a:ext cx="10515600" cy="1287379"/>
          </a:xfrm>
        </p:spPr>
        <p:txBody>
          <a:bodyPr/>
          <a:lstStyle/>
          <a:p>
            <a:r>
              <a:rPr lang="en-US" b="1" dirty="0"/>
              <a:t> </a:t>
            </a:r>
            <a:r>
              <a:rPr lang="en-US" b="1" dirty="0" smtClean="0">
                <a:latin typeface="Arial" panose="020B0604020202020204" pitchFamily="34" charset="0"/>
                <a:cs typeface="Arial" panose="020B0604020202020204" pitchFamily="34" charset="0"/>
              </a:rPr>
              <a:t>Critical Thinking skills…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0042"/>
            <a:ext cx="10515600" cy="4800600"/>
          </a:xfrm>
        </p:spPr>
        <p:txBody>
          <a:bodyPr>
            <a:noAutofit/>
          </a:bodyPr>
          <a:lstStyle/>
          <a:p>
            <a:pPr marL="0" indent="0">
              <a:buNone/>
            </a:pPr>
            <a:r>
              <a:rPr lang="en-US" sz="3200" b="1" dirty="0" smtClean="0">
                <a:latin typeface="Arial" panose="020B0604020202020204" pitchFamily="34" charset="0"/>
                <a:cs typeface="Arial" panose="020B0604020202020204" pitchFamily="34" charset="0"/>
              </a:rPr>
              <a:t>Critical thinking </a:t>
            </a:r>
            <a:r>
              <a:rPr lang="en-US" sz="3200" dirty="0" smtClean="0">
                <a:latin typeface="Arial" panose="020B0604020202020204" pitchFamily="34" charset="0"/>
                <a:cs typeface="Arial" panose="020B0604020202020204" pitchFamily="34" charset="0"/>
              </a:rPr>
              <a:t>can also be termed as;</a:t>
            </a:r>
            <a:endParaRPr lang="en-US" sz="3200" dirty="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“…reasonable reflective thinking that </a:t>
            </a:r>
            <a:r>
              <a:rPr lang="en-US" sz="3200" dirty="0" smtClean="0">
                <a:latin typeface="Arial" panose="020B0604020202020204" pitchFamily="34" charset="0"/>
                <a:cs typeface="Arial" panose="020B0604020202020204" pitchFamily="34" charset="0"/>
              </a:rPr>
              <a:t>is focused </a:t>
            </a:r>
            <a:r>
              <a:rPr lang="en-US" sz="3200" dirty="0">
                <a:latin typeface="Arial" panose="020B0604020202020204" pitchFamily="34" charset="0"/>
                <a:cs typeface="Arial" panose="020B0604020202020204" pitchFamily="34" charset="0"/>
              </a:rPr>
              <a:t>on deciding </a:t>
            </a:r>
            <a:r>
              <a:rPr lang="en-US" sz="3200" b="1" dirty="0">
                <a:latin typeface="Arial" panose="020B0604020202020204" pitchFamily="34" charset="0"/>
                <a:cs typeface="Arial" panose="020B0604020202020204" pitchFamily="34" charset="0"/>
              </a:rPr>
              <a:t>what to believe or </a:t>
            </a:r>
            <a:r>
              <a:rPr lang="en-US" sz="3200" b="1" dirty="0" smtClean="0">
                <a:latin typeface="Arial" panose="020B0604020202020204" pitchFamily="34" charset="0"/>
                <a:cs typeface="Arial" panose="020B0604020202020204" pitchFamily="34" charset="0"/>
              </a:rPr>
              <a:t>do</a:t>
            </a:r>
            <a:r>
              <a:rPr lang="en-US" sz="3200" dirty="0" smtClean="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Process </a:t>
            </a:r>
            <a:r>
              <a:rPr lang="en-US" sz="3200" dirty="0">
                <a:latin typeface="Arial" panose="020B0604020202020204" pitchFamily="34" charset="0"/>
                <a:cs typeface="Arial" panose="020B0604020202020204" pitchFamily="34" charset="0"/>
              </a:rPr>
              <a:t>through which nurses analyze </a:t>
            </a:r>
            <a:r>
              <a:rPr lang="en-US" sz="3200" dirty="0" smtClean="0">
                <a:latin typeface="Arial" panose="020B0604020202020204" pitchFamily="34" charset="0"/>
                <a:cs typeface="Arial" panose="020B0604020202020204" pitchFamily="34" charset="0"/>
              </a:rPr>
              <a:t>and make </a:t>
            </a:r>
            <a:r>
              <a:rPr lang="en-US" sz="3200" dirty="0">
                <a:latin typeface="Arial" panose="020B0604020202020204" pitchFamily="34" charset="0"/>
                <a:cs typeface="Arial" panose="020B0604020202020204" pitchFamily="34" charset="0"/>
              </a:rPr>
              <a:t>sense of situations in order to </a:t>
            </a:r>
            <a:r>
              <a:rPr lang="en-US" sz="3200" b="1" dirty="0" smtClean="0">
                <a:latin typeface="Arial" panose="020B0604020202020204" pitchFamily="34" charset="0"/>
                <a:cs typeface="Arial" panose="020B0604020202020204" pitchFamily="34" charset="0"/>
              </a:rPr>
              <a:t>make sound </a:t>
            </a:r>
            <a:r>
              <a:rPr lang="en-US" sz="3200" b="1" dirty="0">
                <a:latin typeface="Arial" panose="020B0604020202020204" pitchFamily="34" charset="0"/>
                <a:cs typeface="Arial" panose="020B0604020202020204" pitchFamily="34" charset="0"/>
              </a:rPr>
              <a:t>clinical decisions</a:t>
            </a:r>
            <a:r>
              <a:rPr lang="en-US" sz="3200" dirty="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art of </a:t>
            </a:r>
            <a:r>
              <a:rPr lang="en-US" sz="3200" b="1" dirty="0">
                <a:latin typeface="Arial" panose="020B0604020202020204" pitchFamily="34" charset="0"/>
                <a:cs typeface="Arial" panose="020B0604020202020204" pitchFamily="34" charset="0"/>
              </a:rPr>
              <a:t>thinking </a:t>
            </a:r>
            <a:r>
              <a:rPr lang="en-US" sz="3200" dirty="0">
                <a:latin typeface="Arial" panose="020B0604020202020204" pitchFamily="34" charset="0"/>
                <a:cs typeface="Arial" panose="020B0604020202020204" pitchFamily="34" charset="0"/>
              </a:rPr>
              <a:t>about </a:t>
            </a:r>
            <a:r>
              <a:rPr lang="en-US" sz="3200" dirty="0" smtClean="0">
                <a:latin typeface="Arial" panose="020B0604020202020204" pitchFamily="34" charset="0"/>
                <a:cs typeface="Arial" panose="020B0604020202020204" pitchFamily="34" charset="0"/>
              </a:rPr>
              <a:t>one’s </a:t>
            </a:r>
            <a:r>
              <a:rPr lang="en-US" sz="3200" b="1" dirty="0">
                <a:latin typeface="Arial" panose="020B0604020202020204" pitchFamily="34" charset="0"/>
                <a:cs typeface="Arial" panose="020B0604020202020204" pitchFamily="34" charset="0"/>
              </a:rPr>
              <a:t>thinking </a:t>
            </a:r>
            <a:r>
              <a:rPr lang="en-US" sz="3200" dirty="0" smtClean="0">
                <a:latin typeface="Arial" panose="020B0604020202020204" pitchFamily="34" charset="0"/>
                <a:cs typeface="Arial" panose="020B0604020202020204" pitchFamily="34" charset="0"/>
              </a:rPr>
              <a:t>while </a:t>
            </a:r>
            <a:r>
              <a:rPr lang="en-US" sz="3200" b="1" dirty="0" smtClean="0">
                <a:latin typeface="Arial" panose="020B0604020202020204" pitchFamily="34" charset="0"/>
                <a:cs typeface="Arial" panose="020B0604020202020204" pitchFamily="34" charset="0"/>
              </a:rPr>
              <a:t>thinking </a:t>
            </a:r>
            <a:r>
              <a:rPr lang="en-US" sz="3200" dirty="0">
                <a:latin typeface="Arial" panose="020B0604020202020204" pitchFamily="34" charset="0"/>
                <a:cs typeface="Arial" panose="020B0604020202020204" pitchFamily="34" charset="0"/>
              </a:rPr>
              <a:t>in order to make </a:t>
            </a:r>
            <a:r>
              <a:rPr lang="en-US" sz="3200" dirty="0" smtClean="0">
                <a:latin typeface="Arial" panose="020B0604020202020204" pitchFamily="34" charset="0"/>
                <a:cs typeface="Arial" panose="020B0604020202020204" pitchFamily="34" charset="0"/>
              </a:rPr>
              <a:t>his/her</a:t>
            </a:r>
            <a:r>
              <a:rPr lang="en-US" sz="3200" dirty="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thinking </a:t>
            </a:r>
            <a:r>
              <a:rPr lang="en-US" sz="3200" dirty="0">
                <a:latin typeface="Arial" panose="020B0604020202020204" pitchFamily="34" charset="0"/>
                <a:cs typeface="Arial" panose="020B0604020202020204" pitchFamily="34" charset="0"/>
              </a:rPr>
              <a:t>better</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9252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202124"/>
                </a:solidFill>
                <a:latin typeface="arial" panose="020B0604020202020204" pitchFamily="34" charset="0"/>
              </a:rPr>
              <a:t>Reading and writing skills</a:t>
            </a:r>
            <a:endParaRPr lang="en-US" dirty="0"/>
          </a:p>
        </p:txBody>
      </p:sp>
      <p:sp>
        <p:nvSpPr>
          <p:cNvPr id="3" name="Subtitle 2"/>
          <p:cNvSpPr>
            <a:spLocks noGrp="1"/>
          </p:cNvSpPr>
          <p:nvPr>
            <p:ph type="subTitle" idx="1"/>
          </p:nvPr>
        </p:nvSpPr>
        <p:spPr/>
        <p:txBody>
          <a:bodyPr/>
          <a:lstStyle/>
          <a:p>
            <a:endParaRPr lang="en-US" b="1" dirty="0" smtClean="0">
              <a:latin typeface="Arial" panose="020B0604020202020204" pitchFamily="34" charset="0"/>
              <a:cs typeface="Arial" panose="020B0604020202020204" pitchFamily="34" charset="0"/>
            </a:endParaRPr>
          </a:p>
          <a:p>
            <a:endParaRPr lang="en-US" sz="3200" b="1"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In Applied communication in nursing practice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8606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Purposes </a:t>
            </a:r>
            <a:r>
              <a:rPr lang="en-US" b="1" dirty="0">
                <a:latin typeface="Arial" panose="020B0604020202020204" pitchFamily="34" charset="0"/>
                <a:cs typeface="Arial" panose="020B0604020202020204" pitchFamily="34" charset="0"/>
              </a:rPr>
              <a:t>of reading and writing</a:t>
            </a: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sz="3200" b="1" dirty="0">
                <a:latin typeface="Arial" panose="020B0604020202020204" pitchFamily="34" charset="0"/>
                <a:cs typeface="Arial" panose="020B0604020202020204" pitchFamily="34" charset="0"/>
              </a:rPr>
              <a:t>What are the </a:t>
            </a:r>
            <a:r>
              <a:rPr lang="en-US" sz="3200" b="1" dirty="0" smtClean="0">
                <a:latin typeface="Arial" panose="020B0604020202020204" pitchFamily="34" charset="0"/>
                <a:cs typeface="Arial" panose="020B0604020202020204" pitchFamily="34" charset="0"/>
              </a:rPr>
              <a:t>purposes </a:t>
            </a:r>
            <a:r>
              <a:rPr lang="en-US" sz="3200" b="1" dirty="0">
                <a:latin typeface="Arial" panose="020B0604020202020204" pitchFamily="34" charset="0"/>
                <a:cs typeface="Arial" panose="020B0604020202020204" pitchFamily="34" charset="0"/>
              </a:rPr>
              <a:t>of reading and writing?</a:t>
            </a:r>
          </a:p>
          <a:p>
            <a:pPr marL="0" indent="0">
              <a:buNone/>
            </a:pPr>
            <a:r>
              <a:rPr lang="en-US" sz="3200" dirty="0">
                <a:latin typeface="Arial" panose="020B0604020202020204" pitchFamily="34" charset="0"/>
                <a:cs typeface="Arial" panose="020B0604020202020204" pitchFamily="34" charset="0"/>
              </a:rPr>
              <a:t>There are four purposes of reading and </a:t>
            </a:r>
            <a:r>
              <a:rPr lang="en-US" sz="3200" dirty="0" smtClean="0">
                <a:latin typeface="Arial" panose="020B0604020202020204" pitchFamily="34" charset="0"/>
                <a:cs typeface="Arial" panose="020B0604020202020204" pitchFamily="34" charset="0"/>
              </a:rPr>
              <a:t>writing namely</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to </a:t>
            </a:r>
            <a:r>
              <a:rPr lang="en-US" sz="3200" dirty="0">
                <a:latin typeface="Arial" panose="020B0604020202020204" pitchFamily="34" charset="0"/>
                <a:cs typeface="Arial" panose="020B0604020202020204" pitchFamily="34" charset="0"/>
              </a:rPr>
              <a:t>inform, </a:t>
            </a:r>
            <a:endParaRPr lang="en-US" sz="3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to </a:t>
            </a:r>
            <a:r>
              <a:rPr lang="en-US" sz="3200" dirty="0">
                <a:latin typeface="Arial" panose="020B0604020202020204" pitchFamily="34" charset="0"/>
                <a:cs typeface="Arial" panose="020B0604020202020204" pitchFamily="34" charset="0"/>
              </a:rPr>
              <a:t>explain, </a:t>
            </a:r>
            <a:endParaRPr lang="en-US" sz="3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to </a:t>
            </a:r>
            <a:r>
              <a:rPr lang="en-US" sz="3200" dirty="0">
                <a:latin typeface="Arial" panose="020B0604020202020204" pitchFamily="34" charset="0"/>
                <a:cs typeface="Arial" panose="020B0604020202020204" pitchFamily="34" charset="0"/>
              </a:rPr>
              <a:t>narrate, </a:t>
            </a:r>
            <a:r>
              <a:rPr lang="en-US" sz="3200" dirty="0" smtClean="0">
                <a:latin typeface="Arial" panose="020B0604020202020204" pitchFamily="34" charset="0"/>
                <a:cs typeface="Arial" panose="020B0604020202020204" pitchFamily="34" charset="0"/>
              </a:rPr>
              <a:t>and</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to persuade. </a:t>
            </a:r>
            <a:endParaRPr lang="en-US" sz="3200" dirty="0" smtClean="0">
              <a:latin typeface="Arial" panose="020B0604020202020204" pitchFamily="34" charset="0"/>
              <a:cs typeface="Arial" panose="020B0604020202020204" pitchFamily="34" charset="0"/>
            </a:endParaRPr>
          </a:p>
          <a:p>
            <a:pPr marL="0" indent="0">
              <a:buNone/>
            </a:pPr>
            <a:r>
              <a:rPr lang="en-US" sz="3200" b="1" dirty="0" smtClean="0">
                <a:latin typeface="Arial" panose="020B0604020202020204" pitchFamily="34" charset="0"/>
                <a:cs typeface="Arial" panose="020B0604020202020204" pitchFamily="34" charset="0"/>
              </a:rPr>
              <a:t>NB: </a:t>
            </a:r>
            <a:r>
              <a:rPr lang="en-US" sz="3200" dirty="0" smtClean="0">
                <a:latin typeface="Arial" panose="020B0604020202020204" pitchFamily="34" charset="0"/>
                <a:cs typeface="Arial" panose="020B0604020202020204" pitchFamily="34" charset="0"/>
              </a:rPr>
              <a:t>There </a:t>
            </a:r>
            <a:r>
              <a:rPr lang="en-US" sz="3200" dirty="0">
                <a:latin typeface="Arial" panose="020B0604020202020204" pitchFamily="34" charset="0"/>
                <a:cs typeface="Arial" panose="020B0604020202020204" pitchFamily="34" charset="0"/>
              </a:rPr>
              <a:t>are other </a:t>
            </a:r>
            <a:r>
              <a:rPr lang="en-US" sz="3200" b="1" dirty="0">
                <a:latin typeface="Arial" panose="020B0604020202020204" pitchFamily="34" charset="0"/>
                <a:cs typeface="Arial" panose="020B0604020202020204" pitchFamily="34" charset="0"/>
              </a:rPr>
              <a:t>purposes</a:t>
            </a:r>
            <a:r>
              <a:rPr lang="en-US" sz="3200" dirty="0">
                <a:latin typeface="Arial" panose="020B0604020202020204" pitchFamily="34" charset="0"/>
                <a:cs typeface="Arial" panose="020B0604020202020204" pitchFamily="34" charset="0"/>
              </a:rPr>
              <a:t> for </a:t>
            </a:r>
            <a:r>
              <a:rPr lang="en-US" sz="3200" b="1" dirty="0">
                <a:latin typeface="Arial" panose="020B0604020202020204" pitchFamily="34" charset="0"/>
                <a:cs typeface="Arial" panose="020B0604020202020204" pitchFamily="34" charset="0"/>
              </a:rPr>
              <a:t>writing</a:t>
            </a:r>
            <a:r>
              <a:rPr lang="en-US" sz="3200" dirty="0">
                <a:latin typeface="Arial" panose="020B0604020202020204" pitchFamily="34" charset="0"/>
                <a:cs typeface="Arial" panose="020B0604020202020204" pitchFamily="34" charset="0"/>
              </a:rPr>
              <a:t> as well, but these </a:t>
            </a:r>
            <a:r>
              <a:rPr lang="en-US" sz="3200" b="1" dirty="0">
                <a:latin typeface="Arial" panose="020B0604020202020204" pitchFamily="34" charset="0"/>
                <a:cs typeface="Arial" panose="020B0604020202020204" pitchFamily="34" charset="0"/>
              </a:rPr>
              <a:t>four</a:t>
            </a:r>
            <a:r>
              <a:rPr lang="en-US" sz="3200" dirty="0">
                <a:latin typeface="Arial" panose="020B0604020202020204" pitchFamily="34" charset="0"/>
                <a:cs typeface="Arial" panose="020B0604020202020204" pitchFamily="34" charset="0"/>
              </a:rPr>
              <a:t> are emphasized </a:t>
            </a:r>
            <a:r>
              <a:rPr lang="en-US" sz="3200" dirty="0" smtClean="0">
                <a:latin typeface="Arial" panose="020B0604020202020204" pitchFamily="34" charset="0"/>
                <a:cs typeface="Arial" panose="020B0604020202020204" pitchFamily="34" charset="0"/>
              </a:rPr>
              <a:t>because they best </a:t>
            </a:r>
            <a:r>
              <a:rPr lang="en-US" sz="3200" dirty="0">
                <a:latin typeface="Arial" panose="020B0604020202020204" pitchFamily="34" charset="0"/>
                <a:cs typeface="Arial" panose="020B0604020202020204" pitchFamily="34" charset="0"/>
              </a:rPr>
              <a:t>prepare students for college and career readiness.</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42452549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02124"/>
                </a:solidFill>
                <a:latin typeface="arial" panose="020B0604020202020204" pitchFamily="34" charset="0"/>
              </a:rPr>
              <a:t>Reading </a:t>
            </a:r>
            <a:r>
              <a:rPr lang="en-US" b="1" dirty="0" smtClean="0">
                <a:solidFill>
                  <a:srgbClr val="202124"/>
                </a:solidFill>
                <a:latin typeface="arial" panose="020B0604020202020204" pitchFamily="34" charset="0"/>
              </a:rPr>
              <a:t>and writing skills</a:t>
            </a:r>
            <a:endParaRPr lang="en-US" dirty="0"/>
          </a:p>
        </p:txBody>
      </p:sp>
      <p:sp>
        <p:nvSpPr>
          <p:cNvPr id="3" name="Content Placeholder 2"/>
          <p:cNvSpPr>
            <a:spLocks noGrp="1"/>
          </p:cNvSpPr>
          <p:nvPr>
            <p:ph idx="1"/>
          </p:nvPr>
        </p:nvSpPr>
        <p:spPr/>
        <p:txBody>
          <a:bodyPr>
            <a:normAutofit/>
          </a:bodyPr>
          <a:lstStyle/>
          <a:p>
            <a:r>
              <a:rPr lang="en-US" sz="3200" b="1" dirty="0">
                <a:solidFill>
                  <a:srgbClr val="202124"/>
                </a:solidFill>
                <a:latin typeface="Arial" panose="020B0604020202020204" pitchFamily="34" charset="0"/>
                <a:cs typeface="Arial" panose="020B0604020202020204" pitchFamily="34" charset="0"/>
              </a:rPr>
              <a:t>Reading skills</a:t>
            </a:r>
            <a:r>
              <a:rPr lang="en-US" sz="3200" dirty="0">
                <a:solidFill>
                  <a:srgbClr val="202124"/>
                </a:solidFill>
                <a:latin typeface="Arial" panose="020B0604020202020204" pitchFamily="34" charset="0"/>
                <a:cs typeface="Arial" panose="020B0604020202020204" pitchFamily="34" charset="0"/>
              </a:rPr>
              <a:t> is the ability of an individual to </a:t>
            </a:r>
            <a:r>
              <a:rPr lang="en-US" sz="3200" b="1" dirty="0">
                <a:solidFill>
                  <a:srgbClr val="202124"/>
                </a:solidFill>
                <a:latin typeface="Arial" panose="020B0604020202020204" pitchFamily="34" charset="0"/>
                <a:cs typeface="Arial" panose="020B0604020202020204" pitchFamily="34" charset="0"/>
              </a:rPr>
              <a:t>read</a:t>
            </a:r>
            <a:r>
              <a:rPr lang="en-US" sz="3200" dirty="0">
                <a:solidFill>
                  <a:srgbClr val="202124"/>
                </a:solidFill>
                <a:latin typeface="Arial" panose="020B0604020202020204" pitchFamily="34" charset="0"/>
                <a:cs typeface="Arial" panose="020B0604020202020204" pitchFamily="34" charset="0"/>
              </a:rPr>
              <a:t>, comprehend and interpret </a:t>
            </a:r>
            <a:r>
              <a:rPr lang="en-US" sz="3200" b="1" dirty="0">
                <a:solidFill>
                  <a:srgbClr val="202124"/>
                </a:solidFill>
                <a:latin typeface="Arial" panose="020B0604020202020204" pitchFamily="34" charset="0"/>
                <a:cs typeface="Arial" panose="020B0604020202020204" pitchFamily="34" charset="0"/>
              </a:rPr>
              <a:t>written</a:t>
            </a:r>
            <a:r>
              <a:rPr lang="en-US" sz="3200" dirty="0">
                <a:solidFill>
                  <a:srgbClr val="202124"/>
                </a:solidFill>
                <a:latin typeface="Arial" panose="020B0604020202020204" pitchFamily="34" charset="0"/>
                <a:cs typeface="Arial" panose="020B0604020202020204" pitchFamily="34" charset="0"/>
              </a:rPr>
              <a:t> words on a page of an article or any other </a:t>
            </a:r>
            <a:r>
              <a:rPr lang="en-US" sz="3200" b="1" dirty="0">
                <a:solidFill>
                  <a:srgbClr val="202124"/>
                </a:solidFill>
                <a:latin typeface="Arial" panose="020B0604020202020204" pitchFamily="34" charset="0"/>
                <a:cs typeface="Arial" panose="020B0604020202020204" pitchFamily="34" charset="0"/>
              </a:rPr>
              <a:t>reading</a:t>
            </a:r>
            <a:r>
              <a:rPr lang="en-US" sz="3200" dirty="0">
                <a:solidFill>
                  <a:srgbClr val="202124"/>
                </a:solidFill>
                <a:latin typeface="Arial" panose="020B0604020202020204" pitchFamily="34" charset="0"/>
                <a:cs typeface="Arial" panose="020B0604020202020204" pitchFamily="34" charset="0"/>
              </a:rPr>
              <a:t> material. </a:t>
            </a:r>
            <a:endParaRPr lang="en-US" sz="3200" dirty="0" smtClean="0">
              <a:solidFill>
                <a:srgbClr val="202124"/>
              </a:solidFill>
              <a:latin typeface="Arial" panose="020B0604020202020204" pitchFamily="34" charset="0"/>
              <a:cs typeface="Arial" panose="020B0604020202020204" pitchFamily="34" charset="0"/>
            </a:endParaRPr>
          </a:p>
          <a:p>
            <a:r>
              <a:rPr lang="en-US" sz="3200" dirty="0" smtClean="0">
                <a:solidFill>
                  <a:srgbClr val="202124"/>
                </a:solidFill>
                <a:latin typeface="Arial" panose="020B0604020202020204" pitchFamily="34" charset="0"/>
                <a:cs typeface="Arial" panose="020B0604020202020204" pitchFamily="34" charset="0"/>
              </a:rPr>
              <a:t>The </a:t>
            </a:r>
            <a:r>
              <a:rPr lang="en-US" sz="3200" dirty="0">
                <a:solidFill>
                  <a:srgbClr val="202124"/>
                </a:solidFill>
                <a:latin typeface="Arial" panose="020B0604020202020204" pitchFamily="34" charset="0"/>
                <a:cs typeface="Arial" panose="020B0604020202020204" pitchFamily="34" charset="0"/>
              </a:rPr>
              <a:t>possession of a good </a:t>
            </a:r>
            <a:r>
              <a:rPr lang="en-US" sz="3200" b="1" dirty="0">
                <a:solidFill>
                  <a:srgbClr val="202124"/>
                </a:solidFill>
                <a:latin typeface="Arial" panose="020B0604020202020204" pitchFamily="34" charset="0"/>
                <a:cs typeface="Arial" panose="020B0604020202020204" pitchFamily="34" charset="0"/>
              </a:rPr>
              <a:t>reading skill</a:t>
            </a:r>
            <a:r>
              <a:rPr lang="en-US" sz="3200" dirty="0">
                <a:solidFill>
                  <a:srgbClr val="202124"/>
                </a:solidFill>
                <a:latin typeface="Arial" panose="020B0604020202020204" pitchFamily="34" charset="0"/>
                <a:cs typeface="Arial" panose="020B0604020202020204" pitchFamily="34" charset="0"/>
              </a:rPr>
              <a:t> will enable the individual to be able to assimilate a </a:t>
            </a:r>
            <a:r>
              <a:rPr lang="en-US" sz="3200" b="1" dirty="0">
                <a:solidFill>
                  <a:srgbClr val="202124"/>
                </a:solidFill>
                <a:latin typeface="Arial" panose="020B0604020202020204" pitchFamily="34" charset="0"/>
                <a:cs typeface="Arial" panose="020B0604020202020204" pitchFamily="34" charset="0"/>
              </a:rPr>
              <a:t>written</a:t>
            </a:r>
            <a:r>
              <a:rPr lang="en-US" sz="3200" dirty="0">
                <a:solidFill>
                  <a:srgbClr val="202124"/>
                </a:solidFill>
                <a:latin typeface="Arial" panose="020B0604020202020204" pitchFamily="34" charset="0"/>
                <a:cs typeface="Arial" panose="020B0604020202020204" pitchFamily="34" charset="0"/>
              </a:rPr>
              <a:t> work within a short period while </a:t>
            </a:r>
            <a:r>
              <a:rPr lang="en-US" sz="3200" b="1" dirty="0" smtClean="0">
                <a:solidFill>
                  <a:srgbClr val="202124"/>
                </a:solidFill>
                <a:latin typeface="Arial" panose="020B0604020202020204" pitchFamily="34" charset="0"/>
                <a:cs typeface="Arial" panose="020B0604020202020204" pitchFamily="34" charset="0"/>
              </a:rPr>
              <a:t>reading,</a:t>
            </a:r>
          </a:p>
          <a:p>
            <a:r>
              <a:rPr lang="en-US" sz="3200" dirty="0" smtClean="0">
                <a:solidFill>
                  <a:srgbClr val="202124"/>
                </a:solidFill>
                <a:latin typeface="Arial" panose="020B0604020202020204" pitchFamily="34" charset="0"/>
                <a:cs typeface="Arial" panose="020B0604020202020204" pitchFamily="34" charset="0"/>
              </a:rPr>
              <a:t>Individuals vary so do their reading skills even if taught in the same environment or class</a:t>
            </a: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7850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02124"/>
                </a:solidFill>
                <a:latin typeface="arial" panose="020B0604020202020204" pitchFamily="34" charset="0"/>
              </a:rPr>
              <a:t>Reading and writing </a:t>
            </a:r>
            <a:r>
              <a:rPr lang="en-US" b="1" dirty="0" smtClean="0">
                <a:solidFill>
                  <a:srgbClr val="202124"/>
                </a:solidFill>
                <a:latin typeface="arial" panose="020B0604020202020204" pitchFamily="34" charset="0"/>
              </a:rPr>
              <a:t>skills….</a:t>
            </a:r>
            <a:endParaRPr lang="en-US" dirty="0"/>
          </a:p>
        </p:txBody>
      </p:sp>
      <p:sp>
        <p:nvSpPr>
          <p:cNvPr id="3" name="Content Placeholder 2"/>
          <p:cNvSpPr>
            <a:spLocks noGrp="1"/>
          </p:cNvSpPr>
          <p:nvPr>
            <p:ph idx="1"/>
          </p:nvPr>
        </p:nvSpPr>
        <p:spPr/>
        <p:txBody>
          <a:bodyPr>
            <a:normAutofit lnSpcReduction="10000"/>
          </a:bodyPr>
          <a:lstStyle/>
          <a:p>
            <a:r>
              <a:rPr lang="en-US" sz="3200" b="1" dirty="0" smtClean="0">
                <a:latin typeface="Arial" panose="020B0604020202020204" pitchFamily="34" charset="0"/>
                <a:cs typeface="Arial" panose="020B0604020202020204" pitchFamily="34" charset="0"/>
              </a:rPr>
              <a:t>What does </a:t>
            </a:r>
            <a:r>
              <a:rPr lang="en-US" sz="3200" b="1" dirty="0">
                <a:latin typeface="Arial" panose="020B0604020202020204" pitchFamily="34" charset="0"/>
                <a:cs typeface="Arial" panose="020B0604020202020204" pitchFamily="34" charset="0"/>
              </a:rPr>
              <a:t>reading and writing </a:t>
            </a:r>
            <a:r>
              <a:rPr lang="en-US" sz="3200" b="1" dirty="0" smtClean="0">
                <a:latin typeface="Arial" panose="020B0604020202020204" pitchFamily="34" charset="0"/>
                <a:cs typeface="Arial" panose="020B0604020202020204" pitchFamily="34" charset="0"/>
              </a:rPr>
              <a:t>skills entail?</a:t>
            </a:r>
            <a:endParaRPr lang="en-US" sz="32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Literacy is </a:t>
            </a:r>
            <a:r>
              <a:rPr lang="en-US" sz="3200" dirty="0" smtClean="0">
                <a:latin typeface="Arial" panose="020B0604020202020204" pitchFamily="34" charset="0"/>
                <a:cs typeface="Arial" panose="020B0604020202020204" pitchFamily="34" charset="0"/>
              </a:rPr>
              <a:t>one’s </a:t>
            </a:r>
            <a:r>
              <a:rPr lang="en-US" sz="3200" dirty="0">
                <a:latin typeface="Arial" panose="020B0604020202020204" pitchFamily="34" charset="0"/>
                <a:cs typeface="Arial" panose="020B0604020202020204" pitchFamily="34" charset="0"/>
              </a:rPr>
              <a:t>ability to </a:t>
            </a:r>
            <a:r>
              <a:rPr lang="en-US" sz="3200" b="1" dirty="0">
                <a:latin typeface="Arial" panose="020B0604020202020204" pitchFamily="34" charset="0"/>
                <a:cs typeface="Arial" panose="020B0604020202020204" pitchFamily="34" charset="0"/>
              </a:rPr>
              <a:t>read</a:t>
            </a:r>
            <a:r>
              <a:rPr lang="en-US" sz="3200" dirty="0">
                <a:latin typeface="Arial" panose="020B0604020202020204" pitchFamily="34" charset="0"/>
                <a:cs typeface="Arial" panose="020B0604020202020204" pitchFamily="34" charset="0"/>
              </a:rPr>
              <a:t> and write. These </a:t>
            </a:r>
            <a:r>
              <a:rPr lang="en-US" sz="3200" b="1" dirty="0">
                <a:latin typeface="Arial" panose="020B0604020202020204" pitchFamily="34" charset="0"/>
                <a:cs typeface="Arial" panose="020B0604020202020204" pitchFamily="34" charset="0"/>
              </a:rPr>
              <a:t>skills</a:t>
            </a:r>
            <a:r>
              <a:rPr lang="en-US" sz="3200" dirty="0">
                <a:latin typeface="Arial" panose="020B0604020202020204" pitchFamily="34" charset="0"/>
                <a:cs typeface="Arial" panose="020B0604020202020204" pitchFamily="34" charset="0"/>
              </a:rPr>
              <a:t> are important for school, at work, and at home</a:t>
            </a:r>
            <a:r>
              <a:rPr lang="en-US" sz="3200"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Speech-language </a:t>
            </a:r>
            <a:r>
              <a:rPr lang="en-US" sz="3200" dirty="0" smtClean="0">
                <a:latin typeface="Arial" panose="020B0604020202020204" pitchFamily="34" charset="0"/>
                <a:cs typeface="Arial" panose="020B0604020202020204" pitchFamily="34" charset="0"/>
              </a:rPr>
              <a:t>pathologists (SLPs) or Speech Therapists  </a:t>
            </a:r>
            <a:r>
              <a:rPr lang="en-US" sz="3200" dirty="0">
                <a:latin typeface="Arial" panose="020B0604020202020204" pitchFamily="34" charset="0"/>
                <a:cs typeface="Arial" panose="020B0604020202020204" pitchFamily="34" charset="0"/>
              </a:rPr>
              <a:t>can help </a:t>
            </a:r>
            <a:r>
              <a:rPr lang="en-US" sz="3200" dirty="0" smtClean="0">
                <a:latin typeface="Arial" panose="020B0604020202020204" pitchFamily="34" charset="0"/>
                <a:cs typeface="Arial" panose="020B0604020202020204" pitchFamily="34" charset="0"/>
              </a:rPr>
              <a:t>one </a:t>
            </a:r>
            <a:r>
              <a:rPr lang="en-US" sz="3200" dirty="0">
                <a:latin typeface="Arial" panose="020B0604020202020204" pitchFamily="34" charset="0"/>
                <a:cs typeface="Arial" panose="020B0604020202020204" pitchFamily="34" charset="0"/>
              </a:rPr>
              <a:t>learn to </a:t>
            </a:r>
            <a:r>
              <a:rPr lang="en-US" sz="3200" b="1" dirty="0">
                <a:latin typeface="Arial" panose="020B0604020202020204" pitchFamily="34" charset="0"/>
                <a:cs typeface="Arial" panose="020B0604020202020204" pitchFamily="34" charset="0"/>
              </a:rPr>
              <a:t>read</a:t>
            </a:r>
            <a:r>
              <a:rPr lang="en-US" sz="3200" dirty="0">
                <a:latin typeface="Arial" panose="020B0604020202020204" pitchFamily="34" charset="0"/>
                <a:cs typeface="Arial" panose="020B0604020202020204" pitchFamily="34" charset="0"/>
              </a:rPr>
              <a:t> and write. </a:t>
            </a:r>
            <a:endParaRPr lang="en-US" sz="3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It helps one to </a:t>
            </a:r>
            <a:r>
              <a:rPr lang="en-US" sz="3200" dirty="0">
                <a:latin typeface="Arial" panose="020B0604020202020204" pitchFamily="34" charset="0"/>
                <a:cs typeface="Arial" panose="020B0604020202020204" pitchFamily="34" charset="0"/>
              </a:rPr>
              <a:t>learn how to say sounds and put them together to make </a:t>
            </a:r>
            <a:r>
              <a:rPr lang="en-US" sz="3200" dirty="0" smtClean="0">
                <a:latin typeface="Arial" panose="020B0604020202020204" pitchFamily="34" charset="0"/>
                <a:cs typeface="Arial" panose="020B0604020202020204" pitchFamily="34" charset="0"/>
              </a:rPr>
              <a:t>words; and </a:t>
            </a:r>
            <a:r>
              <a:rPr lang="en-US" sz="3200" dirty="0">
                <a:latin typeface="Arial" panose="020B0604020202020204" pitchFamily="34" charset="0"/>
                <a:cs typeface="Arial" panose="020B0604020202020204" pitchFamily="34" charset="0"/>
              </a:rPr>
              <a:t>to use words to tell people what </a:t>
            </a:r>
            <a:r>
              <a:rPr lang="en-US" sz="3200" dirty="0" smtClean="0">
                <a:latin typeface="Arial" panose="020B0604020202020204" pitchFamily="34" charset="0"/>
                <a:cs typeface="Arial" panose="020B0604020202020204" pitchFamily="34" charset="0"/>
              </a:rPr>
              <a:t>he/she thinks and/or feels.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04047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02124"/>
                </a:solidFill>
                <a:latin typeface="arial" panose="020B0604020202020204" pitchFamily="34" charset="0"/>
              </a:rPr>
              <a:t>Reading and writing skills….</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r>
              <a:rPr lang="en-US" sz="3200" b="1" dirty="0">
                <a:latin typeface="Arial" panose="020B0604020202020204" pitchFamily="34" charset="0"/>
                <a:cs typeface="Arial" panose="020B0604020202020204" pitchFamily="34" charset="0"/>
              </a:rPr>
              <a:t>What </a:t>
            </a:r>
            <a:r>
              <a:rPr lang="en-US" sz="3200" b="1" dirty="0" smtClean="0">
                <a:latin typeface="Arial" panose="020B0604020202020204" pitchFamily="34" charset="0"/>
                <a:cs typeface="Arial" panose="020B0604020202020204" pitchFamily="34" charset="0"/>
              </a:rPr>
              <a:t>does </a:t>
            </a:r>
            <a:r>
              <a:rPr lang="en-US" sz="3200" b="1" dirty="0">
                <a:latin typeface="Arial" panose="020B0604020202020204" pitchFamily="34" charset="0"/>
                <a:cs typeface="Arial" panose="020B0604020202020204" pitchFamily="34" charset="0"/>
              </a:rPr>
              <a:t>writing </a:t>
            </a:r>
            <a:r>
              <a:rPr lang="en-US" sz="3200" b="1" dirty="0" smtClean="0">
                <a:latin typeface="Arial" panose="020B0604020202020204" pitchFamily="34" charset="0"/>
                <a:cs typeface="Arial" panose="020B0604020202020204" pitchFamily="34" charset="0"/>
              </a:rPr>
              <a:t>skills entail?</a:t>
            </a:r>
            <a:endParaRPr lang="en-US" sz="3200" b="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Writing skills</a:t>
            </a:r>
            <a:r>
              <a:rPr lang="en-US" dirty="0">
                <a:latin typeface="Arial" panose="020B0604020202020204" pitchFamily="34" charset="0"/>
                <a:cs typeface="Arial" panose="020B0604020202020204" pitchFamily="34" charset="0"/>
              </a:rPr>
              <a:t> include all the knowledge and abilities related to expressing ideas through the </a:t>
            </a:r>
            <a:r>
              <a:rPr lang="en-US" b="1" dirty="0">
                <a:latin typeface="Arial" panose="020B0604020202020204" pitchFamily="34" charset="0"/>
                <a:cs typeface="Arial" panose="020B0604020202020204" pitchFamily="34" charset="0"/>
              </a:rPr>
              <a:t>written</a:t>
            </a:r>
            <a:r>
              <a:rPr lang="en-US" dirty="0">
                <a:latin typeface="Arial" panose="020B0604020202020204" pitchFamily="34" charset="0"/>
                <a:cs typeface="Arial" panose="020B0604020202020204" pitchFamily="34" charset="0"/>
              </a:rPr>
              <a:t> word.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Also by </a:t>
            </a:r>
            <a:r>
              <a:rPr lang="en-US" b="1" dirty="0" smtClean="0">
                <a:latin typeface="Arial" panose="020B0604020202020204" pitchFamily="34" charset="0"/>
                <a:cs typeface="Arial" panose="020B0604020202020204" pitchFamily="34" charset="0"/>
              </a:rPr>
              <a:t>knowing</a:t>
            </a:r>
            <a:r>
              <a:rPr lang="en-US" dirty="0" smtClean="0">
                <a:latin typeface="Arial" panose="020B0604020202020204" pitchFamily="34" charset="0"/>
                <a:cs typeface="Arial" panose="020B0604020202020204" pitchFamily="34" charset="0"/>
              </a:rPr>
              <a:t> what </a:t>
            </a:r>
            <a:r>
              <a:rPr lang="en-US" dirty="0">
                <a:latin typeface="Arial" panose="020B0604020202020204" pitchFamily="34" charset="0"/>
                <a:cs typeface="Arial" panose="020B0604020202020204" pitchFamily="34" charset="0"/>
              </a:rPr>
              <a:t>situations call for different styles </a:t>
            </a:r>
            <a:r>
              <a:rPr lang="en-US" dirty="0" smtClean="0">
                <a:latin typeface="Arial" panose="020B0604020202020204" pitchFamily="34" charset="0"/>
                <a:cs typeface="Arial" panose="020B0604020202020204" pitchFamily="34" charset="0"/>
              </a:rPr>
              <a:t>of writing and </a:t>
            </a:r>
            <a:r>
              <a:rPr lang="en-US" dirty="0">
                <a:latin typeface="Arial" panose="020B0604020202020204" pitchFamily="34" charset="0"/>
                <a:cs typeface="Arial" panose="020B0604020202020204" pitchFamily="34" charset="0"/>
              </a:rPr>
              <a:t>being able to set an </a:t>
            </a:r>
            <a:r>
              <a:rPr lang="en-US" i="1" dirty="0">
                <a:latin typeface="Arial" panose="020B0604020202020204" pitchFamily="34" charset="0"/>
                <a:cs typeface="Arial" panose="020B0604020202020204" pitchFamily="34" charset="0"/>
              </a:rPr>
              <a:t>appropriate tone </a:t>
            </a:r>
            <a:r>
              <a:rPr lang="en-US" dirty="0">
                <a:latin typeface="Arial" panose="020B0604020202020204" pitchFamily="34" charset="0"/>
                <a:cs typeface="Arial" panose="020B0604020202020204" pitchFamily="34" charset="0"/>
              </a:rPr>
              <a:t>over text are both important </a:t>
            </a:r>
            <a:r>
              <a:rPr lang="en-US" b="1" dirty="0">
                <a:latin typeface="Arial" panose="020B0604020202020204" pitchFamily="34" charset="0"/>
                <a:cs typeface="Arial" panose="020B0604020202020204" pitchFamily="34" charset="0"/>
              </a:rPr>
              <a:t>writing skills</a:t>
            </a:r>
            <a:r>
              <a:rPr lang="en-US" dirty="0">
                <a:latin typeface="Arial" panose="020B0604020202020204" pitchFamily="34" charset="0"/>
                <a:cs typeface="Arial" panose="020B0604020202020204" pitchFamily="34" charset="0"/>
              </a:rPr>
              <a:t> that any person can use at </a:t>
            </a:r>
            <a:r>
              <a:rPr lang="en-US" dirty="0" smtClean="0">
                <a:latin typeface="Arial" panose="020B0604020202020204" pitchFamily="34" charset="0"/>
                <a:cs typeface="Arial" panose="020B0604020202020204" pitchFamily="34" charset="0"/>
              </a:rPr>
              <a:t>work.</a:t>
            </a:r>
          </a:p>
        </p:txBody>
      </p:sp>
    </p:spTree>
    <p:extLst>
      <p:ext uri="{BB962C8B-B14F-4D97-AF65-F5344CB8AC3E}">
        <p14:creationId xmlns:p14="http://schemas.microsoft.com/office/powerpoint/2010/main" val="33093392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02124"/>
                </a:solidFill>
                <a:latin typeface="arial" panose="020B0604020202020204" pitchFamily="34" charset="0"/>
              </a:rPr>
              <a:t>Reading and writing skills….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3200" b="1" dirty="0" smtClean="0">
                <a:latin typeface="Arial" panose="020B0604020202020204" pitchFamily="34" charset="0"/>
                <a:cs typeface="Arial" panose="020B0604020202020204" pitchFamily="34" charset="0"/>
              </a:rPr>
              <a:t>Compare and contrast Reading and writing </a:t>
            </a:r>
          </a:p>
          <a:p>
            <a:pPr>
              <a:buFont typeface="Wingdings" panose="05000000000000000000" pitchFamily="2" charset="2"/>
              <a:buChar char="q"/>
            </a:pPr>
            <a:r>
              <a:rPr lang="en-US" b="1" dirty="0" smtClean="0">
                <a:latin typeface="Arial" panose="020B0604020202020204" pitchFamily="34" charset="0"/>
                <a:cs typeface="Arial" panose="020B0604020202020204" pitchFamily="34" charset="0"/>
              </a:rPr>
              <a:t>Reading</a:t>
            </a:r>
            <a:r>
              <a:rPr lang="en-US" dirty="0">
                <a:latin typeface="Arial" panose="020B0604020202020204" pitchFamily="34" charset="0"/>
                <a:cs typeface="Arial" panose="020B0604020202020204" pitchFamily="34" charset="0"/>
              </a:rPr>
              <a:t> is about learning whereas </a:t>
            </a:r>
            <a:r>
              <a:rPr lang="en-US" b="1" dirty="0">
                <a:latin typeface="Arial" panose="020B0604020202020204" pitchFamily="34" charset="0"/>
                <a:cs typeface="Arial" panose="020B0604020202020204" pitchFamily="34" charset="0"/>
              </a:rPr>
              <a:t>writing</a:t>
            </a:r>
            <a:r>
              <a:rPr lang="en-US" dirty="0">
                <a:latin typeface="Arial" panose="020B0604020202020204" pitchFamily="34" charset="0"/>
                <a:cs typeface="Arial" panose="020B0604020202020204" pitchFamily="34" charset="0"/>
              </a:rPr>
              <a:t> is about expressing. </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Reading</a:t>
            </a:r>
            <a:r>
              <a:rPr lang="en-US" dirty="0">
                <a:latin typeface="Arial" panose="020B0604020202020204" pitchFamily="34" charset="0"/>
                <a:cs typeface="Arial" panose="020B0604020202020204" pitchFamily="34" charset="0"/>
              </a:rPr>
              <a:t> is about what someone else's way of looking at things while </a:t>
            </a:r>
            <a:r>
              <a:rPr lang="en-US" b="1" dirty="0">
                <a:latin typeface="Arial" panose="020B0604020202020204" pitchFamily="34" charset="0"/>
                <a:cs typeface="Arial" panose="020B0604020202020204" pitchFamily="34" charset="0"/>
              </a:rPr>
              <a:t>writing</a:t>
            </a:r>
            <a:r>
              <a:rPr lang="en-US" dirty="0">
                <a:latin typeface="Arial" panose="020B0604020202020204" pitchFamily="34" charset="0"/>
                <a:cs typeface="Arial" panose="020B0604020202020204" pitchFamily="34" charset="0"/>
              </a:rPr>
              <a:t> is own perspective/view. </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Finally, most important common thing </a:t>
            </a:r>
            <a:r>
              <a:rPr lang="en-US" b="1" dirty="0">
                <a:latin typeface="Arial" panose="020B0604020202020204" pitchFamily="34" charset="0"/>
                <a:cs typeface="Arial" panose="020B0604020202020204" pitchFamily="34" charset="0"/>
              </a:rPr>
              <a:t>between reading and writing</a:t>
            </a:r>
            <a:r>
              <a:rPr lang="en-US" dirty="0">
                <a:latin typeface="Arial" panose="020B0604020202020204" pitchFamily="34" charset="0"/>
                <a:cs typeface="Arial" panose="020B0604020202020204" pitchFamily="34" charset="0"/>
              </a:rPr>
              <a:t> is that both make one become better </a:t>
            </a:r>
            <a:r>
              <a:rPr lang="en-US" dirty="0" smtClean="0">
                <a:latin typeface="Arial" panose="020B0604020202020204" pitchFamily="34" charset="0"/>
                <a:cs typeface="Arial" panose="020B0604020202020204" pitchFamily="34" charset="0"/>
              </a:rPr>
              <a:t>person</a:t>
            </a:r>
          </a:p>
          <a:p>
            <a:pPr>
              <a:buFont typeface="Wingdings" panose="05000000000000000000" pitchFamily="2" charset="2"/>
              <a:buChar char="q"/>
            </a:pPr>
            <a:r>
              <a:rPr lang="en-US" dirty="0" smtClean="0">
                <a:latin typeface="Arial" panose="020B0604020202020204" pitchFamily="34" charset="0"/>
                <a:cs typeface="Arial" panose="020B0604020202020204" pitchFamily="34" charset="0"/>
              </a:rPr>
              <a:t>There is always flexibility in reading and writing unless under certain conditions where restrictions are placed esp. in </a:t>
            </a:r>
            <a:r>
              <a:rPr lang="en-US" i="1" dirty="0" smtClean="0">
                <a:latin typeface="Arial" panose="020B0604020202020204" pitchFamily="34" charset="0"/>
                <a:cs typeface="Arial" panose="020B0604020202020204" pitchFamily="34" charset="0"/>
              </a:rPr>
              <a:t>writing. </a:t>
            </a:r>
            <a:endParaRPr lang="en-US" i="1" dirty="0">
              <a:latin typeface="Arial" panose="020B0604020202020204" pitchFamily="34" charset="0"/>
              <a:cs typeface="Arial" panose="020B0604020202020204" pitchFamily="34" charset="0"/>
            </a:endParaRP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5149860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3970"/>
          </a:xfrm>
        </p:spPr>
        <p:txBody>
          <a:bodyPr>
            <a:normAutofit fontScale="90000"/>
          </a:bodyPr>
          <a:lstStyle/>
          <a:p>
            <a:r>
              <a:rPr lang="en-US" b="1" dirty="0" smtClean="0">
                <a:solidFill>
                  <a:srgbClr val="202124"/>
                </a:solidFill>
                <a:latin typeface="Google Sans"/>
              </a:rPr>
              <a:t/>
            </a:r>
            <a:br>
              <a:rPr lang="en-US" b="1" dirty="0" smtClean="0">
                <a:solidFill>
                  <a:srgbClr val="202124"/>
                </a:solidFill>
                <a:latin typeface="Google Sans"/>
              </a:rPr>
            </a:br>
            <a:r>
              <a:rPr lang="en-US" b="1" dirty="0" smtClean="0">
                <a:solidFill>
                  <a:srgbClr val="202124"/>
                </a:solidFill>
                <a:latin typeface="Google Sans"/>
              </a:rPr>
              <a:t>The</a:t>
            </a:r>
            <a:r>
              <a:rPr lang="en-US" b="1" dirty="0">
                <a:solidFill>
                  <a:srgbClr val="202124"/>
                </a:solidFill>
                <a:latin typeface="Google Sans"/>
              </a:rPr>
              <a:t> Five Components of Reading</a:t>
            </a:r>
            <a:r>
              <a:rPr lang="en-US" dirty="0">
                <a:solidFill>
                  <a:srgbClr val="202124"/>
                </a:solidFill>
                <a:latin typeface="Google Sans"/>
              </a:rPr>
              <a:t/>
            </a:r>
            <a:br>
              <a:rPr lang="en-US" dirty="0">
                <a:solidFill>
                  <a:srgbClr val="202124"/>
                </a:solidFill>
                <a:latin typeface="Google Sans"/>
              </a:rPr>
            </a:br>
            <a:endParaRPr lang="en-US" dirty="0"/>
          </a:p>
        </p:txBody>
      </p:sp>
      <p:sp>
        <p:nvSpPr>
          <p:cNvPr id="3" name="Content Placeholder 2"/>
          <p:cNvSpPr>
            <a:spLocks noGrp="1"/>
          </p:cNvSpPr>
          <p:nvPr>
            <p:ph idx="1"/>
          </p:nvPr>
        </p:nvSpPr>
        <p:spPr>
          <a:xfrm>
            <a:off x="838200" y="1514007"/>
            <a:ext cx="10515600" cy="4662956"/>
          </a:xfrm>
        </p:spPr>
        <p:txBody>
          <a:bodyPr>
            <a:noAutofit/>
          </a:bodyPr>
          <a:lstStyle/>
          <a:p>
            <a:pPr marL="0" indent="0">
              <a:buNone/>
            </a:pPr>
            <a:r>
              <a:rPr lang="en-US" sz="3200" dirty="0" smtClean="0">
                <a:solidFill>
                  <a:srgbClr val="202124"/>
                </a:solidFill>
                <a:latin typeface="arial" panose="020B0604020202020204" pitchFamily="34" charset="0"/>
              </a:rPr>
              <a:t>The </a:t>
            </a:r>
            <a:r>
              <a:rPr lang="en-US" sz="3200" b="1" dirty="0" smtClean="0">
                <a:solidFill>
                  <a:srgbClr val="202124"/>
                </a:solidFill>
                <a:latin typeface="arial" panose="020B0604020202020204" pitchFamily="34" charset="0"/>
              </a:rPr>
              <a:t>five components of reading </a:t>
            </a:r>
            <a:r>
              <a:rPr lang="en-US" sz="3200" dirty="0" smtClean="0">
                <a:solidFill>
                  <a:srgbClr val="202124"/>
                </a:solidFill>
                <a:latin typeface="arial" panose="020B0604020202020204" pitchFamily="34" charset="0"/>
              </a:rPr>
              <a:t>are;</a:t>
            </a:r>
          </a:p>
          <a:p>
            <a:r>
              <a:rPr lang="en-US" sz="3200" b="1" dirty="0" smtClean="0">
                <a:solidFill>
                  <a:srgbClr val="202124"/>
                </a:solidFill>
                <a:latin typeface="arial" panose="020B0604020202020204" pitchFamily="34" charset="0"/>
              </a:rPr>
              <a:t>Phonics:</a:t>
            </a:r>
            <a:r>
              <a:rPr lang="en-US" sz="3200" dirty="0" smtClean="0">
                <a:solidFill>
                  <a:srgbClr val="202124"/>
                </a:solidFill>
                <a:latin typeface="arial" panose="020B0604020202020204" pitchFamily="34" charset="0"/>
              </a:rPr>
              <a:t> </a:t>
            </a:r>
            <a:r>
              <a:rPr lang="en-US" sz="3200" dirty="0">
                <a:solidFill>
                  <a:srgbClr val="202124"/>
                </a:solidFill>
                <a:latin typeface="arial" panose="020B0604020202020204" pitchFamily="34" charset="0"/>
              </a:rPr>
              <a:t>Phonics is the process of mapping the sounds in words to written letters</a:t>
            </a:r>
            <a:r>
              <a:rPr lang="en-US" sz="3200" dirty="0" smtClean="0">
                <a:solidFill>
                  <a:srgbClr val="202124"/>
                </a:solidFill>
                <a:latin typeface="arial" panose="020B0604020202020204" pitchFamily="34" charset="0"/>
              </a:rPr>
              <a:t>.</a:t>
            </a:r>
            <a:endParaRPr lang="en-US" sz="3200" dirty="0">
              <a:solidFill>
                <a:srgbClr val="202124"/>
              </a:solidFill>
              <a:latin typeface="arial" panose="020B0604020202020204" pitchFamily="34" charset="0"/>
            </a:endParaRPr>
          </a:p>
          <a:p>
            <a:r>
              <a:rPr lang="en-US" sz="3200" b="1" dirty="0">
                <a:solidFill>
                  <a:srgbClr val="202124"/>
                </a:solidFill>
                <a:latin typeface="arial" panose="020B0604020202020204" pitchFamily="34" charset="0"/>
              </a:rPr>
              <a:t>Phonemic awareness</a:t>
            </a:r>
            <a:r>
              <a:rPr lang="en-US" sz="3200" dirty="0">
                <a:solidFill>
                  <a:srgbClr val="202124"/>
                </a:solidFill>
                <a:latin typeface="arial" panose="020B0604020202020204" pitchFamily="34" charset="0"/>
              </a:rPr>
              <a:t>. Children develop phonemic awareness by learning about sounds (phonemes), syllables and words. </a:t>
            </a:r>
          </a:p>
          <a:p>
            <a:r>
              <a:rPr lang="en-US" sz="3200" b="1" dirty="0">
                <a:solidFill>
                  <a:srgbClr val="202124"/>
                </a:solidFill>
                <a:latin typeface="arial" panose="020B0604020202020204" pitchFamily="34" charset="0"/>
              </a:rPr>
              <a:t>Vocabulary</a:t>
            </a:r>
            <a:r>
              <a:rPr lang="en-US" sz="3200" dirty="0">
                <a:solidFill>
                  <a:srgbClr val="202124"/>
                </a:solidFill>
                <a:latin typeface="arial" panose="020B0604020202020204" pitchFamily="34" charset="0"/>
              </a:rPr>
              <a:t>. </a:t>
            </a:r>
          </a:p>
          <a:p>
            <a:r>
              <a:rPr lang="en-US" sz="3200" b="1" dirty="0">
                <a:solidFill>
                  <a:srgbClr val="202124"/>
                </a:solidFill>
                <a:latin typeface="arial" panose="020B0604020202020204" pitchFamily="34" charset="0"/>
              </a:rPr>
              <a:t>Fluency</a:t>
            </a:r>
            <a:r>
              <a:rPr lang="en-US" sz="3200" dirty="0">
                <a:solidFill>
                  <a:srgbClr val="202124"/>
                </a:solidFill>
                <a:latin typeface="arial" panose="020B0604020202020204" pitchFamily="34" charset="0"/>
              </a:rPr>
              <a:t>. </a:t>
            </a:r>
            <a:r>
              <a:rPr lang="en-US" sz="3200" dirty="0" smtClean="0">
                <a:solidFill>
                  <a:srgbClr val="202124"/>
                </a:solidFill>
                <a:latin typeface="arial" panose="020B0604020202020204" pitchFamily="34" charset="0"/>
              </a:rPr>
              <a:t>(</a:t>
            </a:r>
            <a:r>
              <a:rPr lang="en-US" sz="3200" dirty="0" err="1" smtClean="0">
                <a:solidFill>
                  <a:srgbClr val="202124"/>
                </a:solidFill>
                <a:latin typeface="arial" panose="020B0604020202020204" pitchFamily="34" charset="0"/>
              </a:rPr>
              <a:t>eg</a:t>
            </a:r>
            <a:r>
              <a:rPr lang="en-US" sz="3200" dirty="0" smtClean="0">
                <a:solidFill>
                  <a:srgbClr val="202124"/>
                </a:solidFill>
                <a:latin typeface="arial" panose="020B0604020202020204" pitchFamily="34" charset="0"/>
              </a:rPr>
              <a:t>, an Orator)</a:t>
            </a:r>
            <a:endParaRPr lang="en-US" sz="3200" dirty="0">
              <a:solidFill>
                <a:srgbClr val="202124"/>
              </a:solidFill>
              <a:latin typeface="arial" panose="020B0604020202020204" pitchFamily="34" charset="0"/>
            </a:endParaRPr>
          </a:p>
          <a:p>
            <a:r>
              <a:rPr lang="en-US" sz="3200" b="1" dirty="0">
                <a:solidFill>
                  <a:srgbClr val="202124"/>
                </a:solidFill>
                <a:latin typeface="arial" panose="020B0604020202020204" pitchFamily="34" charset="0"/>
              </a:rPr>
              <a:t>Reading </a:t>
            </a:r>
            <a:r>
              <a:rPr lang="en-US" sz="3200" b="1" dirty="0" smtClean="0">
                <a:solidFill>
                  <a:srgbClr val="202124"/>
                </a:solidFill>
                <a:latin typeface="arial" panose="020B0604020202020204" pitchFamily="34" charset="0"/>
              </a:rPr>
              <a:t>comprehension </a:t>
            </a:r>
            <a:r>
              <a:rPr lang="en-US" sz="3200" dirty="0" smtClean="0">
                <a:solidFill>
                  <a:srgbClr val="202124"/>
                </a:solidFill>
                <a:latin typeface="arial" panose="020B0604020202020204" pitchFamily="34" charset="0"/>
              </a:rPr>
              <a:t>(read and understand)</a:t>
            </a:r>
            <a:endParaRPr lang="en-US" sz="3200" i="0" dirty="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14160089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Components of writing process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Writing can be a </a:t>
            </a:r>
            <a:r>
              <a:rPr lang="en-US" b="1" dirty="0" smtClean="0">
                <a:latin typeface="Arial" panose="020B0604020202020204" pitchFamily="34" charset="0"/>
                <a:cs typeface="Arial" panose="020B0604020202020204" pitchFamily="34" charset="0"/>
              </a:rPr>
              <a:t>process</a:t>
            </a:r>
            <a:r>
              <a:rPr lang="en-US" dirty="0" smtClean="0">
                <a:latin typeface="Arial" panose="020B0604020202020204" pitchFamily="34" charset="0"/>
                <a:cs typeface="Arial" panose="020B0604020202020204" pitchFamily="34" charset="0"/>
              </a:rPr>
              <a:t> especially when a report is required. There </a:t>
            </a:r>
            <a:r>
              <a:rPr lang="en-US" dirty="0">
                <a:latin typeface="Arial" panose="020B0604020202020204" pitchFamily="34" charset="0"/>
                <a:cs typeface="Arial" panose="020B0604020202020204" pitchFamily="34" charset="0"/>
              </a:rPr>
              <a:t>are </a:t>
            </a:r>
            <a:r>
              <a:rPr lang="en-US" b="1" dirty="0">
                <a:latin typeface="Arial" panose="020B0604020202020204" pitchFamily="34" charset="0"/>
                <a:cs typeface="Arial" panose="020B0604020202020204" pitchFamily="34" charset="0"/>
              </a:rPr>
              <a:t>five major components</a:t>
            </a:r>
            <a:r>
              <a:rPr lang="en-US" dirty="0">
                <a:latin typeface="Arial" panose="020B0604020202020204" pitchFamily="34" charset="0"/>
                <a:cs typeface="Arial" panose="020B0604020202020204" pitchFamily="34" charset="0"/>
              </a:rPr>
              <a:t> of the writing process: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Prewriting.</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Writing.</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Revising.</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Editing</a:t>
            </a:r>
            <a:r>
              <a:rPr lang="en-US" dirty="0" smtClean="0">
                <a:latin typeface="Arial" panose="020B0604020202020204" pitchFamily="34" charset="0"/>
                <a:cs typeface="Arial" panose="020B0604020202020204" pitchFamily="34" charset="0"/>
              </a:rPr>
              <a:t>. ( proof reading so that corrections can be made)</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Publishing</a:t>
            </a:r>
            <a:r>
              <a:rPr lang="en-US" dirty="0" smtClean="0">
                <a:latin typeface="Arial" panose="020B0604020202020204" pitchFamily="34" charset="0"/>
                <a:cs typeface="Arial" panose="020B0604020202020204" pitchFamily="34" charset="0"/>
              </a:rPr>
              <a:t>. (having the final document printed for use)</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1882876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8862"/>
          </a:xfrm>
        </p:spPr>
        <p:txBody>
          <a:bodyPr/>
          <a:lstStyle/>
          <a:p>
            <a:r>
              <a:rPr lang="en-US" b="1" dirty="0">
                <a:latin typeface="Arial" panose="020B0604020202020204" pitchFamily="34" charset="0"/>
                <a:cs typeface="Arial" panose="020B0604020202020204" pitchFamily="34" charset="0"/>
              </a:rPr>
              <a:t>Components of writing </a:t>
            </a:r>
            <a:r>
              <a:rPr lang="en-US" b="1" dirty="0" smtClean="0">
                <a:latin typeface="Arial" panose="020B0604020202020204" pitchFamily="34" charset="0"/>
                <a:cs typeface="Arial" panose="020B0604020202020204" pitchFamily="34" charset="0"/>
              </a:rPr>
              <a:t>process…</a:t>
            </a:r>
            <a:endParaRPr lang="en-US" dirty="0"/>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dirty="0" smtClean="0">
                <a:latin typeface="Arial" panose="020B0604020202020204" pitchFamily="34" charset="0"/>
                <a:cs typeface="Arial" panose="020B0604020202020204" pitchFamily="34" charset="0"/>
              </a:rPr>
              <a:t>Whenever one reads and plans to write the following are vital;</a:t>
            </a:r>
          </a:p>
          <a:p>
            <a:pPr>
              <a:buFont typeface="Wingdings" panose="05000000000000000000" pitchFamily="2" charset="2"/>
              <a:buChar char="Ø"/>
            </a:pPr>
            <a:r>
              <a:rPr lang="en-US" b="1" dirty="0" smtClean="0">
                <a:latin typeface="Arial" panose="020B0604020202020204" pitchFamily="34" charset="0"/>
                <a:cs typeface="Arial" panose="020B0604020202020204" pitchFamily="34" charset="0"/>
              </a:rPr>
              <a:t>Central idea</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a:t>
            </a:r>
            <a:r>
              <a:rPr lang="en-US" b="1" dirty="0">
                <a:latin typeface="Arial" panose="020B0604020202020204" pitchFamily="34" charset="0"/>
                <a:cs typeface="Arial" panose="020B0604020202020204" pitchFamily="34" charset="0"/>
              </a:rPr>
              <a:t>element</a:t>
            </a:r>
            <a:r>
              <a:rPr lang="en-US" dirty="0">
                <a:latin typeface="Arial" panose="020B0604020202020204" pitchFamily="34" charset="0"/>
                <a:cs typeface="Arial" panose="020B0604020202020204" pitchFamily="34" charset="0"/>
              </a:rPr>
              <a:t> of good </a:t>
            </a:r>
            <a:r>
              <a:rPr lang="en-US" b="1" dirty="0" smtClean="0">
                <a:latin typeface="Arial" panose="020B0604020202020204" pitchFamily="34" charset="0"/>
                <a:cs typeface="Arial" panose="020B0604020202020204" pitchFamily="34" charset="0"/>
              </a:rPr>
              <a:t>writing, </a:t>
            </a:r>
            <a:r>
              <a:rPr lang="en-US" dirty="0" smtClean="0">
                <a:latin typeface="Arial" panose="020B0604020202020204" pitchFamily="34" charset="0"/>
                <a:cs typeface="Arial" panose="020B0604020202020204" pitchFamily="34" charset="0"/>
              </a:rPr>
              <a:t>it</a:t>
            </a:r>
            <a:r>
              <a:rPr lang="en-US" dirty="0">
                <a:latin typeface="Arial" panose="020B0604020202020204" pitchFamily="34" charset="0"/>
                <a:cs typeface="Arial" panose="020B0604020202020204" pitchFamily="34" charset="0"/>
              </a:rPr>
              <a:t> involves focusing on a clear, manageable idea, argument, or </a:t>
            </a:r>
            <a:r>
              <a:rPr lang="en-US" dirty="0" smtClean="0">
                <a:latin typeface="Arial" panose="020B0604020202020204" pitchFamily="34" charset="0"/>
                <a:cs typeface="Arial" panose="020B0604020202020204" pitchFamily="34" charset="0"/>
              </a:rPr>
              <a:t>academic work/paper around </a:t>
            </a:r>
            <a:r>
              <a:rPr lang="en-US" dirty="0">
                <a:latin typeface="Arial" panose="020B0604020202020204" pitchFamily="34" charset="0"/>
                <a:cs typeface="Arial" panose="020B0604020202020204" pitchFamily="34" charset="0"/>
              </a:rPr>
              <a:t>which to organize </a:t>
            </a:r>
            <a:r>
              <a:rPr lang="en-US" dirty="0" smtClean="0">
                <a:latin typeface="Arial" panose="020B0604020202020204" pitchFamily="34" charset="0"/>
                <a:cs typeface="Arial" panose="020B0604020202020204" pitchFamily="34" charset="0"/>
              </a:rPr>
              <a:t>one’s material.</a:t>
            </a:r>
          </a:p>
          <a:p>
            <a:pPr>
              <a:buFont typeface="Wingdings" panose="05000000000000000000" pitchFamily="2" charset="2"/>
              <a:buChar char="Ø"/>
            </a:pPr>
            <a:r>
              <a:rPr lang="en-US" b="1" dirty="0" smtClean="0">
                <a:latin typeface="Arial" panose="020B0604020202020204" pitchFamily="34" charset="0"/>
                <a:cs typeface="Arial" panose="020B0604020202020204" pitchFamily="34" charset="0"/>
              </a:rPr>
              <a:t>Organization.</a:t>
            </a:r>
            <a:r>
              <a:rPr lang="en-US" dirty="0" smtClean="0">
                <a:latin typeface="Arial" panose="020B0604020202020204" pitchFamily="34" charset="0"/>
                <a:cs typeface="Arial" panose="020B0604020202020204" pitchFamily="34" charset="0"/>
              </a:rPr>
              <a:t>(helps to achieve a good flow of information) </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upporting material</a:t>
            </a:r>
            <a:r>
              <a:rPr lang="en-US" dirty="0" smtClean="0">
                <a:latin typeface="Arial" panose="020B0604020202020204" pitchFamily="34" charset="0"/>
                <a:cs typeface="Arial" panose="020B0604020202020204" pitchFamily="34" charset="0"/>
              </a:rPr>
              <a:t>.( sources of information, </a:t>
            </a:r>
            <a:r>
              <a:rPr lang="en-US" dirty="0" err="1" smtClean="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books) </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a:latin typeface="Arial" panose="020B0604020202020204" pitchFamily="34" charset="0"/>
                <a:cs typeface="Arial" panose="020B0604020202020204" pitchFamily="34" charset="0"/>
              </a:rPr>
              <a:t>EXPRESSION, WORD CHOICE, AND POINT OF VIEW.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SPELLING</a:t>
            </a:r>
            <a:r>
              <a:rPr lang="en-US" dirty="0">
                <a:latin typeface="Arial" panose="020B0604020202020204" pitchFamily="34" charset="0"/>
                <a:cs typeface="Arial" panose="020B0604020202020204" pitchFamily="34" charset="0"/>
              </a:rPr>
              <a:t>, GRAMMAR, AND PUNCTUATION</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following is an example of </a:t>
            </a:r>
            <a:r>
              <a:rPr lang="en-US" b="1" dirty="0" smtClean="0">
                <a:latin typeface="Arial" panose="020B0604020202020204" pitchFamily="34" charset="0"/>
                <a:cs typeface="Arial" panose="020B0604020202020204" pitchFamily="34" charset="0"/>
              </a:rPr>
              <a:t>summary </a:t>
            </a:r>
            <a:r>
              <a:rPr lang="en-US" dirty="0" smtClean="0">
                <a:latin typeface="Arial" panose="020B0604020202020204" pitchFamily="34" charset="0"/>
                <a:cs typeface="Arial" panose="020B0604020202020204" pitchFamily="34" charset="0"/>
              </a:rPr>
              <a:t>to control what one plans to write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8801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28412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11012"/>
          </a:xfrm>
        </p:spPr>
        <p:txBody>
          <a:bodyPr/>
          <a:lstStyle/>
          <a:p>
            <a:r>
              <a:rPr lang="en-US" b="1" dirty="0" smtClean="0">
                <a:latin typeface="Arial" panose="020B0604020202020204" pitchFamily="34" charset="0"/>
                <a:cs typeface="Arial" panose="020B0604020202020204" pitchFamily="34" charset="0"/>
              </a:rPr>
              <a:t>Key Critical thinking skills</a:t>
            </a:r>
            <a:endParaRPr lang="en-US" dirty="0"/>
          </a:p>
        </p:txBody>
      </p:sp>
      <p:sp>
        <p:nvSpPr>
          <p:cNvPr id="3" name="Content Placeholder 2"/>
          <p:cNvSpPr>
            <a:spLocks noGrp="1"/>
          </p:cNvSpPr>
          <p:nvPr>
            <p:ph idx="1"/>
          </p:nvPr>
        </p:nvSpPr>
        <p:spPr>
          <a:xfrm>
            <a:off x="838200" y="1732547"/>
            <a:ext cx="10515600" cy="4444416"/>
          </a:xfrm>
        </p:spPr>
        <p:txBody>
          <a:bodyPr>
            <a:normAutofit/>
          </a:bodyPr>
          <a:lstStyle/>
          <a:p>
            <a:r>
              <a:rPr lang="en-US" sz="3200" b="1" dirty="0" smtClean="0">
                <a:latin typeface="Arial" panose="020B0604020202020204" pitchFamily="34" charset="0"/>
                <a:cs typeface="Arial" panose="020B0604020202020204" pitchFamily="34" charset="0"/>
              </a:rPr>
              <a:t>There are key critical thinking skills </a:t>
            </a:r>
            <a:r>
              <a:rPr lang="en-US" sz="3200" dirty="0" smtClean="0">
                <a:latin typeface="Arial" panose="020B0604020202020204" pitchFamily="34" charset="0"/>
                <a:cs typeface="Arial" panose="020B0604020202020204" pitchFamily="34" charset="0"/>
              </a:rPr>
              <a:t>namely; analysis</a:t>
            </a:r>
            <a:r>
              <a:rPr lang="en-US" sz="3200" dirty="0">
                <a:latin typeface="Arial" panose="020B0604020202020204" pitchFamily="34" charset="0"/>
                <a:cs typeface="Arial" panose="020B0604020202020204" pitchFamily="34" charset="0"/>
              </a:rPr>
              <a:t>, interpretation, inference, explanation, self-regulation, open-mindedness, and problem-solving</a:t>
            </a:r>
            <a:r>
              <a:rPr lang="en-US" sz="3200" dirty="0" smtClean="0">
                <a:latin typeface="Arial" panose="020B0604020202020204" pitchFamily="34" charset="0"/>
                <a:cs typeface="Arial" panose="020B0604020202020204" pitchFamily="34" charset="0"/>
              </a:rPr>
              <a:t>.</a:t>
            </a:r>
          </a:p>
          <a:p>
            <a:r>
              <a:rPr lang="en-US" sz="3200" b="1" dirty="0">
                <a:latin typeface="Arial" panose="020B0604020202020204" pitchFamily="34" charset="0"/>
                <a:cs typeface="Arial" panose="020B0604020202020204" pitchFamily="34" charset="0"/>
              </a:rPr>
              <a:t>Good critical thinking</a:t>
            </a:r>
            <a:r>
              <a:rPr lang="en-US" sz="3200" dirty="0">
                <a:latin typeface="Arial" panose="020B0604020202020204" pitchFamily="34" charset="0"/>
                <a:cs typeface="Arial" panose="020B0604020202020204" pitchFamily="34" charset="0"/>
              </a:rPr>
              <a:t> is a process that requires strong cognitive skills as </a:t>
            </a:r>
            <a:r>
              <a:rPr lang="en-US" sz="3200" b="1" dirty="0">
                <a:latin typeface="Arial" panose="020B0604020202020204" pitchFamily="34" charset="0"/>
                <a:cs typeface="Arial" panose="020B0604020202020204" pitchFamily="34" charset="0"/>
              </a:rPr>
              <a:t>well</a:t>
            </a:r>
            <a:r>
              <a:rPr lang="en-US" sz="3200" dirty="0">
                <a:latin typeface="Arial" panose="020B0604020202020204" pitchFamily="34" charset="0"/>
                <a:cs typeface="Arial" panose="020B0604020202020204" pitchFamily="34" charset="0"/>
              </a:rPr>
              <a:t> as </a:t>
            </a:r>
            <a:r>
              <a:rPr lang="en-US" sz="3200" b="1" dirty="0">
                <a:latin typeface="Arial" panose="020B0604020202020204" pitchFamily="34" charset="0"/>
                <a:cs typeface="Arial" panose="020B0604020202020204" pitchFamily="34" charset="0"/>
              </a:rPr>
              <a:t>positive</a:t>
            </a:r>
            <a:r>
              <a:rPr lang="en-US" sz="3200" dirty="0">
                <a:latin typeface="Arial" panose="020B0604020202020204" pitchFamily="34" charset="0"/>
                <a:cs typeface="Arial" panose="020B0604020202020204" pitchFamily="34" charset="0"/>
              </a:rPr>
              <a:t> mindset characteristics. </a:t>
            </a:r>
            <a:endParaRPr lang="en-US" sz="3200" dirty="0" smtClean="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Critical </a:t>
            </a:r>
            <a:r>
              <a:rPr lang="en-US" sz="3200" b="1" dirty="0">
                <a:latin typeface="Arial" panose="020B0604020202020204" pitchFamily="34" charset="0"/>
                <a:cs typeface="Arial" panose="020B0604020202020204" pitchFamily="34" charset="0"/>
              </a:rPr>
              <a:t>thinking</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skills</a:t>
            </a:r>
            <a:r>
              <a:rPr lang="en-US" sz="3200" dirty="0">
                <a:latin typeface="Arial" panose="020B0604020202020204" pitchFamily="34" charset="0"/>
                <a:cs typeface="Arial" panose="020B0604020202020204" pitchFamily="34" charset="0"/>
              </a:rPr>
              <a:t> such as analysis, evaluation, deduction, induction and numeracy are important.</a:t>
            </a:r>
          </a:p>
        </p:txBody>
      </p:sp>
    </p:spTree>
    <p:extLst>
      <p:ext uri="{BB962C8B-B14F-4D97-AF65-F5344CB8AC3E}">
        <p14:creationId xmlns:p14="http://schemas.microsoft.com/office/powerpoint/2010/main" val="175373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77392"/>
            <a:ext cx="9144000" cy="2387600"/>
          </a:xfrm>
        </p:spPr>
        <p:txBody>
          <a:bodyPr/>
          <a:lstStyle/>
          <a:p>
            <a:r>
              <a:rPr lang="en-US" b="1" dirty="0">
                <a:latin typeface="Arial" panose="020B0604020202020204" pitchFamily="34" charset="0"/>
                <a:cs typeface="Arial" panose="020B0604020202020204" pitchFamily="34" charset="0"/>
              </a:rPr>
              <a:t>Student self-directed learning</a:t>
            </a:r>
            <a:endParaRPr lang="en-US" dirty="0"/>
          </a:p>
        </p:txBody>
      </p:sp>
      <p:sp>
        <p:nvSpPr>
          <p:cNvPr id="3" name="Subtitle 2"/>
          <p:cNvSpPr>
            <a:spLocks noGrp="1"/>
          </p:cNvSpPr>
          <p:nvPr>
            <p:ph type="subTitle" idx="1"/>
          </p:nvPr>
        </p:nvSpPr>
        <p:spPr/>
        <p:txBody>
          <a:bodyPr>
            <a:normAutofit fontScale="92500" lnSpcReduction="10000"/>
          </a:bodyPr>
          <a:lstStyle/>
          <a:p>
            <a:endParaRPr lang="en-US" sz="3600" b="1" dirty="0" smtClean="0">
              <a:latin typeface="Arial" panose="020B0604020202020204" pitchFamily="34" charset="0"/>
              <a:cs typeface="Arial" panose="020B0604020202020204" pitchFamily="34" charset="0"/>
            </a:endParaRPr>
          </a:p>
          <a:p>
            <a:endParaRPr lang="en-US" sz="3600" b="1" dirty="0">
              <a:latin typeface="Arial" panose="020B0604020202020204" pitchFamily="34" charset="0"/>
              <a:cs typeface="Arial" panose="020B0604020202020204" pitchFamily="34" charset="0"/>
            </a:endParaRPr>
          </a:p>
          <a:p>
            <a:r>
              <a:rPr lang="en-US" sz="3600" b="1" dirty="0" smtClean="0">
                <a:latin typeface="Arial" panose="020B0604020202020204" pitchFamily="34" charset="0"/>
                <a:cs typeface="Arial" panose="020B0604020202020204" pitchFamily="34" charset="0"/>
              </a:rPr>
              <a:t>Applied communication skills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7209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Objectives of </a:t>
            </a:r>
            <a:r>
              <a:rPr lang="en-US" b="1" dirty="0">
                <a:latin typeface="Arial" panose="020B0604020202020204" pitchFamily="34" charset="0"/>
                <a:cs typeface="Arial" panose="020B0604020202020204" pitchFamily="34" charset="0"/>
              </a:rPr>
              <a:t>Self-directed learning</a:t>
            </a:r>
          </a:p>
        </p:txBody>
      </p:sp>
      <p:sp>
        <p:nvSpPr>
          <p:cNvPr id="3" name="Content Placeholder 2"/>
          <p:cNvSpPr>
            <a:spLocks noGrp="1"/>
          </p:cNvSpPr>
          <p:nvPr>
            <p:ph idx="1"/>
          </p:nvPr>
        </p:nvSpPr>
        <p:spPr>
          <a:xfrm>
            <a:off x="838200" y="1690688"/>
            <a:ext cx="10515600" cy="4486275"/>
          </a:xfrm>
        </p:spPr>
        <p:txBody>
          <a:bodyPr/>
          <a:lstStyle/>
          <a:p>
            <a:r>
              <a:rPr lang="en-US" sz="3200" b="1" dirty="0">
                <a:latin typeface="Arial" panose="020B0604020202020204" pitchFamily="34" charset="0"/>
                <a:cs typeface="Arial" panose="020B0604020202020204" pitchFamily="34" charset="0"/>
              </a:rPr>
              <a:t>Self</a:t>
            </a:r>
            <a:r>
              <a:rPr lang="en-US" sz="3200" dirty="0">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directed learning</a:t>
            </a:r>
            <a:r>
              <a:rPr lang="en-US" sz="3200" dirty="0">
                <a:latin typeface="Arial" panose="020B0604020202020204" pitchFamily="34" charset="0"/>
                <a:cs typeface="Arial" panose="020B0604020202020204" pitchFamily="34" charset="0"/>
              </a:rPr>
              <a:t> gives students further independent practice in comprehension strategies: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Students </a:t>
            </a:r>
            <a:r>
              <a:rPr lang="en-US" sz="3200" dirty="0">
                <a:latin typeface="Arial" panose="020B0604020202020204" pitchFamily="34" charset="0"/>
                <a:cs typeface="Arial" panose="020B0604020202020204" pitchFamily="34" charset="0"/>
              </a:rPr>
              <a:t>read with a question in mind and activate curiosities along the way;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they </a:t>
            </a:r>
            <a:r>
              <a:rPr lang="en-US" sz="3200" dirty="0">
                <a:latin typeface="Arial" panose="020B0604020202020204" pitchFamily="34" charset="0"/>
                <a:cs typeface="Arial" panose="020B0604020202020204" pitchFamily="34" charset="0"/>
              </a:rPr>
              <a:t>connect to their background knowledge and </a:t>
            </a:r>
            <a:r>
              <a:rPr lang="en-US" sz="3200" dirty="0" smtClean="0">
                <a:latin typeface="Arial" panose="020B0604020202020204" pitchFamily="34" charset="0"/>
                <a:cs typeface="Arial" panose="020B0604020202020204" pitchFamily="34" charset="0"/>
              </a:rPr>
              <a:t>plan what to capture;</a:t>
            </a:r>
          </a:p>
          <a:p>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they monitor their comprehension when evaluating texts they are interacting </a:t>
            </a:r>
            <a:r>
              <a:rPr lang="en-US" sz="3200" dirty="0" smtClean="0">
                <a:latin typeface="Arial" panose="020B0604020202020204" pitchFamily="34" charset="0"/>
                <a:cs typeface="Arial" panose="020B0604020202020204" pitchFamily="34" charset="0"/>
              </a:rPr>
              <a:t>with other learners when in group discussion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7223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8921"/>
          </a:xfrm>
        </p:spPr>
        <p:txBody>
          <a:bodyPr/>
          <a:lstStyle/>
          <a:p>
            <a:r>
              <a:rPr lang="en-US" b="1" dirty="0" smtClean="0">
                <a:latin typeface="Arial" panose="020B0604020202020204" pitchFamily="34" charset="0"/>
                <a:cs typeface="Arial" panose="020B0604020202020204" pitchFamily="34" charset="0"/>
              </a:rPr>
              <a:t>Background of self-directed Learning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54046"/>
            <a:ext cx="10515600" cy="4722917"/>
          </a:xfrm>
        </p:spPr>
        <p:txBody>
          <a:bodyPr>
            <a:normAutofit/>
          </a:bodyPr>
          <a:lstStyle/>
          <a:p>
            <a:r>
              <a:rPr lang="en-US" dirty="0">
                <a:latin typeface="Arial" panose="020B0604020202020204" pitchFamily="34" charset="0"/>
                <a:cs typeface="Arial" panose="020B0604020202020204" pitchFamily="34" charset="0"/>
              </a:rPr>
              <a:t>The principle of self-direction </a:t>
            </a:r>
            <a:r>
              <a:rPr lang="en-US" dirty="0" smtClean="0">
                <a:latin typeface="Arial" panose="020B0604020202020204" pitchFamily="34" charset="0"/>
                <a:cs typeface="Arial" panose="020B0604020202020204" pitchFamily="34" charset="0"/>
              </a:rPr>
              <a:t>in learning can </a:t>
            </a:r>
            <a:r>
              <a:rPr lang="en-US" dirty="0">
                <a:latin typeface="Arial" panose="020B0604020202020204" pitchFamily="34" charset="0"/>
                <a:cs typeface="Arial" panose="020B0604020202020204" pitchFamily="34" charset="0"/>
              </a:rPr>
              <a:t>be dated long back to England in the 1800s, where terms such as </a:t>
            </a:r>
            <a:r>
              <a:rPr lang="en-US" i="1" dirty="0">
                <a:latin typeface="Arial" panose="020B0604020202020204" pitchFamily="34" charset="0"/>
                <a:cs typeface="Arial" panose="020B0604020202020204" pitchFamily="34" charset="0"/>
              </a:rPr>
              <a:t>self-help</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self-improvement</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self-education</a:t>
            </a:r>
            <a:r>
              <a:rPr lang="en-US" dirty="0">
                <a:latin typeface="Arial" panose="020B0604020202020204" pitchFamily="34" charset="0"/>
                <a:cs typeface="Arial" panose="020B0604020202020204" pitchFamily="34" charset="0"/>
              </a:rPr>
              <a:t> were used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However</a:t>
            </a:r>
            <a:r>
              <a:rPr lang="en-US" dirty="0">
                <a:latin typeface="Arial" panose="020B0604020202020204" pitchFamily="34" charset="0"/>
                <a:cs typeface="Arial" panose="020B0604020202020204" pitchFamily="34" charset="0"/>
              </a:rPr>
              <a:t>, there are obvious reasons to date </a:t>
            </a:r>
            <a:r>
              <a:rPr lang="en-US" dirty="0" smtClean="0">
                <a:latin typeface="Arial" panose="020B0604020202020204" pitchFamily="34" charset="0"/>
                <a:cs typeface="Arial" panose="020B0604020202020204" pitchFamily="34" charset="0"/>
              </a:rPr>
              <a:t>why self-directed </a:t>
            </a:r>
            <a:r>
              <a:rPr lang="en-US" dirty="0">
                <a:latin typeface="Arial" panose="020B0604020202020204" pitchFamily="34" charset="0"/>
                <a:cs typeface="Arial" panose="020B0604020202020204" pitchFamily="34" charset="0"/>
              </a:rPr>
              <a:t>learning </a:t>
            </a:r>
            <a:r>
              <a:rPr lang="en-US" dirty="0" smtClean="0">
                <a:latin typeface="Arial" panose="020B0604020202020204" pitchFamily="34" charset="0"/>
                <a:cs typeface="Arial" panose="020B0604020202020204" pitchFamily="34" charset="0"/>
              </a:rPr>
              <a:t>is important. In </a:t>
            </a:r>
            <a:r>
              <a:rPr lang="en-US" dirty="0">
                <a:latin typeface="Arial" panose="020B0604020202020204" pitchFamily="34" charset="0"/>
                <a:cs typeface="Arial" panose="020B0604020202020204" pitchFamily="34" charset="0"/>
              </a:rPr>
              <a:t>1961, Cyril </a:t>
            </a:r>
            <a:r>
              <a:rPr lang="en-US" dirty="0" err="1">
                <a:latin typeface="Arial" panose="020B0604020202020204" pitchFamily="34" charset="0"/>
                <a:cs typeface="Arial" panose="020B0604020202020204" pitchFamily="34" charset="0"/>
              </a:rPr>
              <a:t>Houle</a:t>
            </a:r>
            <a:r>
              <a:rPr lang="en-US" dirty="0">
                <a:latin typeface="Arial" panose="020B0604020202020204" pitchFamily="34" charset="0"/>
                <a:cs typeface="Arial" panose="020B0604020202020204" pitchFamily="34" charset="0"/>
              </a:rPr>
              <a:t> published his book </a:t>
            </a:r>
            <a:r>
              <a:rPr lang="en-US" i="1" dirty="0">
                <a:latin typeface="Arial" panose="020B0604020202020204" pitchFamily="34" charset="0"/>
                <a:cs typeface="Arial" panose="020B0604020202020204" pitchFamily="34" charset="0"/>
              </a:rPr>
              <a:t>The Inquiring Mind</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book made visible self-directed learning </a:t>
            </a:r>
            <a:r>
              <a:rPr lang="en-US" dirty="0" smtClean="0">
                <a:latin typeface="Arial" panose="020B0604020202020204" pitchFamily="34" charset="0"/>
                <a:cs typeface="Arial" panose="020B0604020202020204" pitchFamily="34" charset="0"/>
              </a:rPr>
              <a:t>(SDL) as </a:t>
            </a:r>
            <a:r>
              <a:rPr lang="en-US" dirty="0">
                <a:latin typeface="Arial" panose="020B0604020202020204" pitchFamily="34" charset="0"/>
                <a:cs typeface="Arial" panose="020B0604020202020204" pitchFamily="34" charset="0"/>
              </a:rPr>
              <a:t>an important part of adult </a:t>
            </a:r>
            <a:r>
              <a:rPr lang="en-US" dirty="0" smtClean="0">
                <a:latin typeface="Arial" panose="020B0604020202020204" pitchFamily="34" charset="0"/>
                <a:cs typeface="Arial" panose="020B0604020202020204" pitchFamily="34" charset="0"/>
              </a:rPr>
              <a:t>learning. </a:t>
            </a:r>
          </a:p>
          <a:p>
            <a:r>
              <a:rPr lang="en-US" dirty="0" smtClean="0">
                <a:latin typeface="Arial" panose="020B0604020202020204" pitchFamily="34" charset="0"/>
                <a:cs typeface="Arial" panose="020B0604020202020204" pitchFamily="34" charset="0"/>
              </a:rPr>
              <a:t>This approach to learning means that students study and look for information on their own. They may do this through a guide </a:t>
            </a:r>
            <a:r>
              <a:rPr lang="en-US" dirty="0" err="1" smtClean="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on assignments, curiosity, work on new diseases/ infections </a:t>
            </a:r>
            <a:r>
              <a:rPr lang="en-US" dirty="0" err="1" smtClean="0">
                <a:latin typeface="Arial" panose="020B0604020202020204" pitchFamily="34" charset="0"/>
                <a:cs typeface="Arial" panose="020B0604020202020204" pitchFamily="34" charset="0"/>
              </a:rPr>
              <a:t>etc</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5549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Principle of self-directed </a:t>
            </a:r>
            <a:r>
              <a:rPr lang="en-US" b="1" dirty="0" smtClean="0">
                <a:latin typeface="Arial" panose="020B0604020202020204" pitchFamily="34" charset="0"/>
                <a:cs typeface="Arial" panose="020B0604020202020204" pitchFamily="34" charset="0"/>
              </a:rPr>
              <a:t>Learning (SDL)</a:t>
            </a:r>
            <a:endParaRPr lang="en-US" dirty="0"/>
          </a:p>
        </p:txBody>
      </p:sp>
      <p:sp>
        <p:nvSpPr>
          <p:cNvPr id="3" name="Content Placeholder 2"/>
          <p:cNvSpPr>
            <a:spLocks noGrp="1"/>
          </p:cNvSpPr>
          <p:nvPr>
            <p:ph sz="half" idx="1"/>
          </p:nvPr>
        </p:nvSpPr>
        <p:spPr/>
        <p:txBody>
          <a:bodyPr>
            <a:normAutofit fontScale="92500" lnSpcReduction="10000"/>
          </a:bodyPr>
          <a:lstStyle/>
          <a:p>
            <a:pPr marL="0" indent="0">
              <a:buNone/>
            </a:pPr>
            <a:r>
              <a:rPr lang="en-US" sz="3200" dirty="0" smtClean="0">
                <a:latin typeface="Arial" panose="020B0604020202020204" pitchFamily="34" charset="0"/>
                <a:cs typeface="Arial" panose="020B0604020202020204" pitchFamily="34" charset="0"/>
              </a:rPr>
              <a:t>Self-Directed Learning is;</a:t>
            </a:r>
          </a:p>
          <a:p>
            <a:r>
              <a:rPr lang="en-US" sz="3200" dirty="0" smtClean="0">
                <a:latin typeface="Arial" panose="020B0604020202020204" pitchFamily="34" charset="0"/>
                <a:cs typeface="Arial" panose="020B0604020202020204" pitchFamily="34" charset="0"/>
              </a:rPr>
              <a:t>Life long</a:t>
            </a:r>
          </a:p>
          <a:p>
            <a:r>
              <a:rPr lang="en-US" sz="3200" dirty="0" smtClean="0">
                <a:latin typeface="Arial" panose="020B0604020202020204" pitchFamily="34" charset="0"/>
                <a:cs typeface="Arial" panose="020B0604020202020204" pitchFamily="34" charset="0"/>
              </a:rPr>
              <a:t>Participatory and innovative</a:t>
            </a:r>
          </a:p>
          <a:p>
            <a:r>
              <a:rPr lang="en-US" sz="3200" dirty="0" smtClean="0">
                <a:latin typeface="Arial" panose="020B0604020202020204" pitchFamily="34" charset="0"/>
                <a:cs typeface="Arial" panose="020B0604020202020204" pitchFamily="34" charset="0"/>
              </a:rPr>
              <a:t>Student owned (responsible for)</a:t>
            </a:r>
          </a:p>
          <a:p>
            <a:r>
              <a:rPr lang="en-US" sz="3200" dirty="0" smtClean="0">
                <a:latin typeface="Arial" panose="020B0604020202020204" pitchFamily="34" charset="0"/>
                <a:cs typeface="Arial" panose="020B0604020202020204" pitchFamily="34" charset="0"/>
              </a:rPr>
              <a:t>Freedom to set learning goals</a:t>
            </a:r>
          </a:p>
          <a:p>
            <a:r>
              <a:rPr lang="en-US" sz="3200" dirty="0">
                <a:latin typeface="Arial" panose="020B0604020202020204" pitchFamily="34" charset="0"/>
                <a:cs typeface="Arial" panose="020B0604020202020204" pitchFamily="34" charset="0"/>
              </a:rPr>
              <a:t>Promotes </a:t>
            </a:r>
            <a:r>
              <a:rPr lang="en-US" sz="3200" dirty="0" smtClean="0">
                <a:latin typeface="Arial" panose="020B0604020202020204" pitchFamily="34" charset="0"/>
                <a:cs typeface="Arial" panose="020B0604020202020204" pitchFamily="34" charset="0"/>
              </a:rPr>
              <a:t>courage and</a:t>
            </a:r>
          </a:p>
          <a:p>
            <a:r>
              <a:rPr lang="en-US" sz="3200" dirty="0" smtClean="0">
                <a:latin typeface="Arial" panose="020B0604020202020204" pitchFamily="34" charset="0"/>
                <a:cs typeface="Arial" panose="020B0604020202020204" pitchFamily="34" charset="0"/>
              </a:rPr>
              <a:t>resilience </a:t>
            </a:r>
            <a:endParaRPr lang="en-US" sz="3200" dirty="0">
              <a:latin typeface="Arial" panose="020B0604020202020204" pitchFamily="34" charset="0"/>
              <a:cs typeface="Arial" panose="020B0604020202020204" pitchFamily="34" charset="0"/>
            </a:endParaRPr>
          </a:p>
          <a:p>
            <a:endParaRPr lang="en-US" sz="3200" dirty="0" smtClean="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normAutofit fontScale="92500" lnSpcReduction="10000"/>
          </a:bodyPr>
          <a:lstStyle/>
          <a:p>
            <a:r>
              <a:rPr lang="en-US" sz="3200" dirty="0">
                <a:latin typeface="Arial" panose="020B0604020202020204" pitchFamily="34" charset="0"/>
                <a:cs typeface="Arial" panose="020B0604020202020204" pitchFamily="34" charset="0"/>
              </a:rPr>
              <a:t>Power to control own learning</a:t>
            </a:r>
          </a:p>
          <a:p>
            <a:r>
              <a:rPr lang="en-US" sz="3200" dirty="0" smtClean="0">
                <a:latin typeface="Arial" panose="020B0604020202020204" pitchFamily="34" charset="0"/>
                <a:cs typeface="Arial" panose="020B0604020202020204" pitchFamily="34" charset="0"/>
              </a:rPr>
              <a:t>Fosters </a:t>
            </a:r>
            <a:r>
              <a:rPr lang="en-US" sz="3200" dirty="0">
                <a:latin typeface="Arial" panose="020B0604020202020204" pitchFamily="34" charset="0"/>
                <a:cs typeface="Arial" panose="020B0604020202020204" pitchFamily="34" charset="0"/>
              </a:rPr>
              <a:t>various teaching and learning </a:t>
            </a:r>
            <a:r>
              <a:rPr lang="en-US" sz="3200" dirty="0" smtClean="0">
                <a:latin typeface="Arial" panose="020B0604020202020204" pitchFamily="34" charset="0"/>
                <a:cs typeface="Arial" panose="020B0604020202020204" pitchFamily="34" charset="0"/>
              </a:rPr>
              <a:t>skills</a:t>
            </a:r>
          </a:p>
          <a:p>
            <a:r>
              <a:rPr lang="en-US" sz="3200" b="1" dirty="0" smtClean="0">
                <a:latin typeface="Arial" panose="020B0604020202020204" pitchFamily="34" charset="0"/>
                <a:cs typeface="Arial" panose="020B0604020202020204" pitchFamily="34" charset="0"/>
              </a:rPr>
              <a:t>Utilizes;</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 critical thinking skills</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Problem solving skills</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Reflective skills</a:t>
            </a:r>
          </a:p>
          <a:p>
            <a:r>
              <a:rPr lang="en-US" sz="3200" dirty="0" smtClean="0">
                <a:latin typeface="Arial" panose="020B0604020202020204" pitchFamily="34" charset="0"/>
                <a:cs typeface="Arial" panose="020B0604020202020204" pitchFamily="34" charset="0"/>
              </a:rPr>
              <a:t>Enhances learning</a:t>
            </a:r>
            <a:endParaRPr lang="en-US" sz="3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88532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principle of self-directed </a:t>
            </a:r>
            <a:r>
              <a:rPr lang="en-US" b="1" dirty="0" smtClean="0">
                <a:latin typeface="Arial" panose="020B0604020202020204" pitchFamily="34" charset="0"/>
                <a:cs typeface="Arial" panose="020B0604020202020204" pitchFamily="34" charset="0"/>
              </a:rPr>
              <a:t>Learning.</a:t>
            </a:r>
            <a:endParaRPr lang="en-US" dirty="0"/>
          </a:p>
        </p:txBody>
      </p:sp>
      <p:sp>
        <p:nvSpPr>
          <p:cNvPr id="3" name="Content Placeholder 2"/>
          <p:cNvSpPr>
            <a:spLocks noGrp="1"/>
          </p:cNvSpPr>
          <p:nvPr>
            <p:ph idx="1"/>
          </p:nvPr>
        </p:nvSpPr>
        <p:spPr>
          <a:xfrm>
            <a:off x="838200" y="1690688"/>
            <a:ext cx="10515600" cy="4486275"/>
          </a:xfrm>
        </p:spPr>
        <p:txBody>
          <a:bodyPr/>
          <a:lstStyle/>
          <a:p>
            <a:r>
              <a:rPr lang="en-US" dirty="0">
                <a:latin typeface="Arial" panose="020B0604020202020204" pitchFamily="34" charset="0"/>
                <a:cs typeface="Arial" panose="020B0604020202020204" pitchFamily="34" charset="0"/>
              </a:rPr>
              <a:t>Self-directed learning entails individuals taking initiative and responsibility for their own learning.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are free to set goals and define what is worth learning. Self-directed learning can take place both inside and outside of formal educational institutions.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teachers are involved, they should be facilitators of learning, not transmitters. </a:t>
            </a:r>
            <a:r>
              <a:rPr lang="en-US" dirty="0" smtClean="0">
                <a:latin typeface="Arial" panose="020B0604020202020204" pitchFamily="34" charset="0"/>
                <a:cs typeface="Arial" panose="020B0604020202020204" pitchFamily="34" charset="0"/>
              </a:rPr>
              <a:t>It is a common assumption that, some people gain </a:t>
            </a:r>
            <a:r>
              <a:rPr lang="en-US" dirty="0">
                <a:latin typeface="Arial" panose="020B0604020202020204" pitchFamily="34" charset="0"/>
                <a:cs typeface="Arial" panose="020B0604020202020204" pitchFamily="34" charset="0"/>
              </a:rPr>
              <a:t>control over either or both the planning (goals) and the management (support) of the learning experience.</a:t>
            </a:r>
          </a:p>
        </p:txBody>
      </p:sp>
    </p:spTree>
    <p:extLst>
      <p:ext uri="{BB962C8B-B14F-4D97-AF65-F5344CB8AC3E}">
        <p14:creationId xmlns:p14="http://schemas.microsoft.com/office/powerpoint/2010/main" val="2295510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922"/>
            <a:ext cx="10515600" cy="1094282"/>
          </a:xfrm>
        </p:spPr>
        <p:txBody>
          <a:bodyPr/>
          <a:lstStyle/>
          <a:p>
            <a:r>
              <a:rPr lang="en-US" b="1" dirty="0" smtClean="0">
                <a:latin typeface="Arial" panose="020B0604020202020204" pitchFamily="34" charset="0"/>
                <a:cs typeface="Arial" panose="020B0604020202020204" pitchFamily="34" charset="0"/>
              </a:rPr>
              <a:t>Student Centred Learning</a:t>
            </a:r>
            <a:endParaRPr lang="en-US"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4622536"/>
              </p:ext>
            </p:extLst>
          </p:nvPr>
        </p:nvGraphicFramePr>
        <p:xfrm>
          <a:off x="494672" y="1214204"/>
          <a:ext cx="11122704" cy="5643795"/>
        </p:xfrm>
        <a:graphic>
          <a:graphicData uri="http://schemas.openxmlformats.org/drawingml/2006/table">
            <a:tbl>
              <a:tblPr firstRow="1" bandRow="1">
                <a:tableStyleId>{5C22544A-7EE6-4342-B048-85BDC9FD1C3A}</a:tableStyleId>
              </a:tblPr>
              <a:tblGrid>
                <a:gridCol w="5561352"/>
                <a:gridCol w="5561352"/>
              </a:tblGrid>
              <a:tr h="499823">
                <a:tc>
                  <a:txBody>
                    <a:bodyPr/>
                    <a:lstStyle/>
                    <a:p>
                      <a:r>
                        <a:rPr lang="en-US" sz="2400" dirty="0" smtClean="0">
                          <a:solidFill>
                            <a:schemeClr val="bg1"/>
                          </a:solidFill>
                          <a:latin typeface="Arial" panose="020B0604020202020204" pitchFamily="34" charset="0"/>
                          <a:cs typeface="Arial" panose="020B0604020202020204" pitchFamily="34" charset="0"/>
                        </a:rPr>
                        <a:t>STUDENT CENTRED LEARNING</a:t>
                      </a:r>
                      <a:endParaRPr lang="en-US" sz="2400" dirty="0">
                        <a:solidFill>
                          <a:schemeClr val="bg1"/>
                        </a:solidFill>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TRADITIONAL</a:t>
                      </a:r>
                      <a:r>
                        <a:rPr lang="en-US" sz="2400" baseline="0" dirty="0" smtClean="0">
                          <a:latin typeface="Arial" panose="020B0604020202020204" pitchFamily="34" charset="0"/>
                          <a:cs typeface="Arial" panose="020B0604020202020204" pitchFamily="34" charset="0"/>
                        </a:rPr>
                        <a:t> LEARNING</a:t>
                      </a:r>
                      <a:endParaRPr lang="en-US" sz="2400" dirty="0">
                        <a:latin typeface="Arial" panose="020B0604020202020204" pitchFamily="34" charset="0"/>
                        <a:cs typeface="Arial" panose="020B0604020202020204" pitchFamily="34" charset="0"/>
                      </a:endParaRPr>
                    </a:p>
                  </a:txBody>
                  <a:tcPr/>
                </a:tc>
              </a:tr>
              <a:tr h="1402970">
                <a:tc>
                  <a:txBody>
                    <a:bodyPr/>
                    <a:lstStyle/>
                    <a:p>
                      <a:r>
                        <a:rPr lang="en-US" sz="2800" dirty="0" smtClean="0">
                          <a:latin typeface="Arial" panose="020B0604020202020204" pitchFamily="34" charset="0"/>
                          <a:cs typeface="Arial" panose="020B0604020202020204" pitchFamily="34" charset="0"/>
                        </a:rPr>
                        <a:t>Student initiates</a:t>
                      </a:r>
                      <a:r>
                        <a:rPr lang="en-US" sz="2800" baseline="0" dirty="0" smtClean="0">
                          <a:latin typeface="Arial" panose="020B0604020202020204" pitchFamily="34" charset="0"/>
                          <a:cs typeface="Arial" panose="020B0604020202020204" pitchFamily="34" charset="0"/>
                        </a:rPr>
                        <a:t> learning and </a:t>
                      </a:r>
                      <a:r>
                        <a:rPr lang="en-US" sz="2800" b="1" baseline="0" dirty="0" smtClean="0">
                          <a:latin typeface="Arial" panose="020B0604020202020204" pitchFamily="34" charset="0"/>
                          <a:cs typeface="Arial" panose="020B0604020202020204" pitchFamily="34" charset="0"/>
                        </a:rPr>
                        <a:t>searches</a:t>
                      </a:r>
                      <a:r>
                        <a:rPr lang="en-US" sz="2800" baseline="0" dirty="0" smtClean="0">
                          <a:latin typeface="Arial" panose="020B0604020202020204" pitchFamily="34" charset="0"/>
                          <a:cs typeface="Arial" panose="020B0604020202020204" pitchFamily="34" charset="0"/>
                        </a:rPr>
                        <a:t> for information</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solidFill>
                            <a:schemeClr val="tx1"/>
                          </a:solidFill>
                          <a:latin typeface="Arial" panose="020B0604020202020204" pitchFamily="34" charset="0"/>
                          <a:cs typeface="Arial" panose="020B0604020202020204" pitchFamily="34" charset="0"/>
                        </a:rPr>
                        <a:t>Teacher centered</a:t>
                      </a:r>
                      <a:r>
                        <a:rPr lang="en-US" sz="2800" baseline="0" dirty="0" smtClean="0">
                          <a:solidFill>
                            <a:schemeClr val="tx1"/>
                          </a:solidFill>
                          <a:latin typeface="Arial" panose="020B0604020202020204" pitchFamily="34" charset="0"/>
                          <a:cs typeface="Arial" panose="020B0604020202020204" pitchFamily="34" charset="0"/>
                        </a:rPr>
                        <a:t> whereby the teacher initiates learning and searches for information</a:t>
                      </a:r>
                      <a:endParaRPr lang="en-US" sz="2800" dirty="0">
                        <a:solidFill>
                          <a:schemeClr val="tx1"/>
                        </a:solidFill>
                        <a:latin typeface="Arial" panose="020B0604020202020204" pitchFamily="34" charset="0"/>
                        <a:cs typeface="Arial" panose="020B0604020202020204" pitchFamily="34" charset="0"/>
                      </a:endParaRPr>
                    </a:p>
                  </a:txBody>
                  <a:tcPr/>
                </a:tc>
              </a:tr>
              <a:tr h="1402970">
                <a:tc>
                  <a:txBody>
                    <a:bodyPr/>
                    <a:lstStyle/>
                    <a:p>
                      <a:r>
                        <a:rPr lang="en-US" sz="2800" dirty="0" smtClean="0">
                          <a:latin typeface="Arial" panose="020B0604020202020204" pitchFamily="34" charset="0"/>
                          <a:cs typeface="Arial" panose="020B0604020202020204" pitchFamily="34" charset="0"/>
                        </a:rPr>
                        <a:t>Active participation, provide required items (books, pens, </a:t>
                      </a:r>
                      <a:r>
                        <a:rPr lang="en-US" sz="2800" dirty="0" err="1" smtClean="0">
                          <a:latin typeface="Arial" panose="020B0604020202020204" pitchFamily="34" charset="0"/>
                          <a:cs typeface="Arial" panose="020B0604020202020204" pitchFamily="34" charset="0"/>
                        </a:rPr>
                        <a:t>etc</a:t>
                      </a:r>
                      <a:r>
                        <a:rPr lang="en-US" sz="2800" dirty="0" smtClean="0">
                          <a:latin typeface="Arial" panose="020B0604020202020204" pitchFamily="34" charset="0"/>
                          <a:cs typeface="Arial" panose="020B0604020202020204" pitchFamily="34" charset="0"/>
                        </a:rPr>
                        <a:t>).</a:t>
                      </a:r>
                    </a:p>
                    <a:p>
                      <a:r>
                        <a:rPr lang="en-US" sz="2800" dirty="0" smtClean="0">
                          <a:latin typeface="Arial" panose="020B0604020202020204" pitchFamily="34" charset="0"/>
                          <a:cs typeface="Arial" panose="020B0604020202020204" pitchFamily="34" charset="0"/>
                        </a:rPr>
                        <a:t>Plans own learning strategies</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solidFill>
                            <a:schemeClr val="tx1"/>
                          </a:solidFill>
                          <a:latin typeface="Arial" panose="020B0604020202020204" pitchFamily="34" charset="0"/>
                          <a:cs typeface="Arial" panose="020B0604020202020204" pitchFamily="34" charset="0"/>
                        </a:rPr>
                        <a:t>Involves</a:t>
                      </a:r>
                      <a:r>
                        <a:rPr lang="en-US" sz="2800" baseline="0" dirty="0" smtClean="0">
                          <a:solidFill>
                            <a:schemeClr val="tx1"/>
                          </a:solidFill>
                          <a:latin typeface="Arial" panose="020B0604020202020204" pitchFamily="34" charset="0"/>
                          <a:cs typeface="Arial" panose="020B0604020202020204" pitchFamily="34" charset="0"/>
                        </a:rPr>
                        <a:t> planning for classroom teaching, clinical setting, field trips and field practical sites</a:t>
                      </a:r>
                      <a:endParaRPr lang="en-US" sz="2800" dirty="0">
                        <a:solidFill>
                          <a:schemeClr val="tx1"/>
                        </a:solidFill>
                        <a:latin typeface="Arial" panose="020B0604020202020204" pitchFamily="34" charset="0"/>
                        <a:cs typeface="Arial" panose="020B0604020202020204" pitchFamily="34" charset="0"/>
                      </a:endParaRPr>
                    </a:p>
                  </a:txBody>
                  <a:tcPr/>
                </a:tc>
              </a:tr>
              <a:tr h="1384361">
                <a:tc>
                  <a:txBody>
                    <a:bodyPr/>
                    <a:lstStyle/>
                    <a:p>
                      <a:r>
                        <a:rPr lang="en-US" sz="2800" dirty="0" smtClean="0">
                          <a:latin typeface="Arial" panose="020B0604020202020204" pitchFamily="34" charset="0"/>
                          <a:cs typeface="Arial" panose="020B0604020202020204" pitchFamily="34" charset="0"/>
                        </a:rPr>
                        <a:t>Student makes</a:t>
                      </a:r>
                      <a:r>
                        <a:rPr lang="en-US" sz="2800" baseline="0" dirty="0" smtClean="0">
                          <a:latin typeface="Arial" panose="020B0604020202020204" pitchFamily="34" charset="0"/>
                          <a:cs typeface="Arial" panose="020B0604020202020204" pitchFamily="34" charset="0"/>
                        </a:rPr>
                        <a:t> plan on when to learn and when to carry out other activities</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solidFill>
                            <a:schemeClr val="tx1"/>
                          </a:solidFill>
                          <a:latin typeface="Arial" panose="020B0604020202020204" pitchFamily="34" charset="0"/>
                          <a:cs typeface="Arial" panose="020B0604020202020204" pitchFamily="34" charset="0"/>
                        </a:rPr>
                        <a:t>Teacher</a:t>
                      </a:r>
                      <a:r>
                        <a:rPr lang="en-US" sz="2800" baseline="0" dirty="0" smtClean="0">
                          <a:solidFill>
                            <a:schemeClr val="tx1"/>
                          </a:solidFill>
                          <a:latin typeface="Arial" panose="020B0604020202020204" pitchFamily="34" charset="0"/>
                          <a:cs typeface="Arial" panose="020B0604020202020204" pitchFamily="34" charset="0"/>
                        </a:rPr>
                        <a:t> plans for the learners a learning schedule to be followed by all</a:t>
                      </a:r>
                      <a:endParaRPr lang="en-US" sz="2800" dirty="0">
                        <a:solidFill>
                          <a:schemeClr val="tx1"/>
                        </a:solidFill>
                        <a:latin typeface="Arial" panose="020B0604020202020204" pitchFamily="34" charset="0"/>
                        <a:cs typeface="Arial" panose="020B0604020202020204" pitchFamily="34" charset="0"/>
                      </a:endParaRPr>
                    </a:p>
                  </a:txBody>
                  <a:tcPr/>
                </a:tc>
              </a:tr>
              <a:tr h="953671">
                <a:tc>
                  <a:txBody>
                    <a:bodyPr/>
                    <a:lstStyle/>
                    <a:p>
                      <a:r>
                        <a:rPr lang="en-US" sz="2800" dirty="0" smtClean="0">
                          <a:latin typeface="Arial" panose="020B0604020202020204" pitchFamily="34" charset="0"/>
                          <a:cs typeface="Arial" panose="020B0604020202020204" pitchFamily="34" charset="0"/>
                        </a:rPr>
                        <a:t>Student is responsible for own</a:t>
                      </a:r>
                    </a:p>
                    <a:p>
                      <a:r>
                        <a:rPr lang="en-US" sz="2800" dirty="0" smtClean="0">
                          <a:latin typeface="Arial" panose="020B0604020202020204" pitchFamily="34" charset="0"/>
                          <a:cs typeface="Arial" panose="020B0604020202020204" pitchFamily="34" charset="0"/>
                        </a:rPr>
                        <a:t>learning </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solidFill>
                            <a:schemeClr val="tx1"/>
                          </a:solidFill>
                          <a:latin typeface="Arial" panose="020B0604020202020204" pitchFamily="34" charset="0"/>
                          <a:cs typeface="Arial" panose="020B0604020202020204" pitchFamily="34" charset="0"/>
                        </a:rPr>
                        <a:t>Teacher is responsible for student’s learning </a:t>
                      </a:r>
                      <a:endParaRPr lang="en-US" sz="280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1464923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3931"/>
          </a:xfrm>
        </p:spPr>
        <p:txBody>
          <a:bodyPr/>
          <a:lstStyle/>
          <a:p>
            <a:r>
              <a:rPr lang="en-US" b="1" dirty="0" smtClean="0">
                <a:latin typeface="Arial" panose="020B0604020202020204" pitchFamily="34" charset="0"/>
                <a:cs typeface="Arial" panose="020B0604020202020204" pitchFamily="34" charset="0"/>
              </a:rPr>
              <a:t>      Passive </a:t>
            </a:r>
            <a:r>
              <a:rPr lang="en-US" b="1" i="1" dirty="0" smtClean="0">
                <a:latin typeface="Arial" panose="020B0604020202020204" pitchFamily="34" charset="0"/>
                <a:cs typeface="Arial" panose="020B0604020202020204" pitchFamily="34" charset="0"/>
              </a:rPr>
              <a:t>verses</a:t>
            </a:r>
            <a:r>
              <a:rPr lang="en-US" b="1" dirty="0" smtClean="0">
                <a:latin typeface="Arial" panose="020B0604020202020204" pitchFamily="34" charset="0"/>
                <a:cs typeface="Arial" panose="020B0604020202020204" pitchFamily="34" charset="0"/>
              </a:rPr>
              <a:t> Active Learning</a:t>
            </a:r>
            <a:endParaRPr lang="en-US" b="1" dirty="0">
              <a:latin typeface="Arial" panose="020B0604020202020204" pitchFamily="34" charset="0"/>
              <a:cs typeface="Arial" panose="020B060402020202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32831151"/>
              </p:ext>
            </p:extLst>
          </p:nvPr>
        </p:nvGraphicFramePr>
        <p:xfrm>
          <a:off x="838200" y="1558977"/>
          <a:ext cx="10515600" cy="5230233"/>
        </p:xfrm>
        <a:graphic>
          <a:graphicData uri="http://schemas.openxmlformats.org/drawingml/2006/table">
            <a:tbl>
              <a:tblPr firstRow="1" bandRow="1">
                <a:tableStyleId>{5C22544A-7EE6-4342-B048-85BDC9FD1C3A}</a:tableStyleId>
              </a:tblPr>
              <a:tblGrid>
                <a:gridCol w="5257800"/>
                <a:gridCol w="5257800"/>
              </a:tblGrid>
              <a:tr h="418019">
                <a:tc>
                  <a:txBody>
                    <a:bodyPr/>
                    <a:lstStyle/>
                    <a:p>
                      <a:r>
                        <a:rPr lang="en-US" sz="2000" dirty="0" smtClean="0"/>
                        <a:t>PASSIVE LEARNING</a:t>
                      </a:r>
                      <a:endParaRPr lang="en-US" sz="2000" dirty="0"/>
                    </a:p>
                  </a:txBody>
                  <a:tcPr/>
                </a:tc>
                <a:tc>
                  <a:txBody>
                    <a:bodyPr/>
                    <a:lstStyle/>
                    <a:p>
                      <a:r>
                        <a:rPr lang="en-US" b="1" dirty="0" smtClean="0">
                          <a:latin typeface="Arial" panose="020B0604020202020204" pitchFamily="34" charset="0"/>
                          <a:cs typeface="Arial" panose="020B0604020202020204" pitchFamily="34" charset="0"/>
                        </a:rPr>
                        <a:t>ACTIVE LEARNING</a:t>
                      </a:r>
                      <a:endParaRPr lang="en-US" b="1" dirty="0">
                        <a:latin typeface="Arial" panose="020B0604020202020204" pitchFamily="34" charset="0"/>
                        <a:cs typeface="Arial" panose="020B0604020202020204" pitchFamily="34" charset="0"/>
                      </a:endParaRPr>
                    </a:p>
                  </a:txBody>
                  <a:tcPr/>
                </a:tc>
              </a:tr>
              <a:tr h="546640">
                <a:tc>
                  <a:txBody>
                    <a:bodyPr/>
                    <a:lstStyle/>
                    <a:p>
                      <a:r>
                        <a:rPr lang="en-US" sz="2800" dirty="0" smtClean="0">
                          <a:latin typeface="Arial" panose="020B0604020202020204" pitchFamily="34" charset="0"/>
                          <a:cs typeface="Arial" panose="020B0604020202020204" pitchFamily="34" charset="0"/>
                        </a:rPr>
                        <a:t>Most often is teacher centred, </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Most often is learner-centred</a:t>
                      </a:r>
                      <a:endParaRPr lang="en-US" sz="2800" dirty="0">
                        <a:latin typeface="Arial" panose="020B0604020202020204" pitchFamily="34" charset="0"/>
                        <a:cs typeface="Arial" panose="020B0604020202020204" pitchFamily="34" charset="0"/>
                      </a:endParaRPr>
                    </a:p>
                  </a:txBody>
                  <a:tcPr/>
                </a:tc>
              </a:tr>
              <a:tr h="1446987">
                <a:tc>
                  <a:txBody>
                    <a:bodyPr/>
                    <a:lstStyle/>
                    <a:p>
                      <a:r>
                        <a:rPr lang="en-US" sz="2800" dirty="0" smtClean="0">
                          <a:latin typeface="Arial" panose="020B0604020202020204" pitchFamily="34" charset="0"/>
                          <a:cs typeface="Arial" panose="020B0604020202020204" pitchFamily="34" charset="0"/>
                        </a:rPr>
                        <a:t>Teacher has the monopoly of knowledge, which is passed to the learners</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Teacher facilitates learning and learning is participatory in approach</a:t>
                      </a:r>
                      <a:endParaRPr lang="en-US" sz="2800" dirty="0">
                        <a:latin typeface="Arial" panose="020B0604020202020204" pitchFamily="34" charset="0"/>
                        <a:cs typeface="Arial" panose="020B0604020202020204" pitchFamily="34" charset="0"/>
                      </a:endParaRPr>
                    </a:p>
                  </a:txBody>
                  <a:tcPr/>
                </a:tc>
              </a:tr>
              <a:tr h="1446987">
                <a:tc>
                  <a:txBody>
                    <a:bodyPr/>
                    <a:lstStyle/>
                    <a:p>
                      <a:r>
                        <a:rPr lang="en-US" sz="2800" dirty="0" smtClean="0">
                          <a:latin typeface="Arial" panose="020B0604020202020204" pitchFamily="34" charset="0"/>
                          <a:cs typeface="Arial" panose="020B0604020202020204" pitchFamily="34" charset="0"/>
                        </a:rPr>
                        <a:t>Teacher gives all the information, and the  learners receive</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Learners share ideas, and actively involved in information search and share,</a:t>
                      </a:r>
                      <a:r>
                        <a:rPr lang="en-US" sz="2800" baseline="0" dirty="0" smtClean="0">
                          <a:latin typeface="Arial" panose="020B0604020202020204" pitchFamily="34" charset="0"/>
                          <a:cs typeface="Arial" panose="020B0604020202020204" pitchFamily="34" charset="0"/>
                        </a:rPr>
                        <a:t> discussions</a:t>
                      </a:r>
                      <a:endParaRPr lang="en-US" sz="2800" dirty="0">
                        <a:latin typeface="Arial" panose="020B0604020202020204" pitchFamily="34" charset="0"/>
                        <a:cs typeface="Arial" panose="020B0604020202020204" pitchFamily="34" charset="0"/>
                      </a:endParaRPr>
                    </a:p>
                  </a:txBody>
                  <a:tcPr/>
                </a:tc>
              </a:tr>
              <a:tr h="868192">
                <a:tc>
                  <a:txBody>
                    <a:bodyPr/>
                    <a:lstStyle/>
                    <a:p>
                      <a:r>
                        <a:rPr lang="en-US" sz="2800" dirty="0" smtClean="0">
                          <a:solidFill>
                            <a:schemeClr val="tx1"/>
                          </a:solidFill>
                          <a:latin typeface="Arial" panose="020B0604020202020204" pitchFamily="34" charset="0"/>
                          <a:cs typeface="Arial" panose="020B0604020202020204" pitchFamily="34" charset="0"/>
                        </a:rPr>
                        <a:t>Learners hardly ask questions, no critical thinking. A few</a:t>
                      </a:r>
                      <a:r>
                        <a:rPr lang="en-US" sz="2800" baseline="0" dirty="0" smtClean="0">
                          <a:solidFill>
                            <a:schemeClr val="tx1"/>
                          </a:solidFill>
                          <a:latin typeface="Arial" panose="020B0604020202020204" pitchFamily="34" charset="0"/>
                          <a:cs typeface="Arial" panose="020B0604020202020204" pitchFamily="34" charset="0"/>
                        </a:rPr>
                        <a:t> may</a:t>
                      </a:r>
                    </a:p>
                    <a:p>
                      <a:r>
                        <a:rPr lang="en-US" sz="2800" baseline="0" dirty="0" smtClean="0">
                          <a:solidFill>
                            <a:schemeClr val="tx1"/>
                          </a:solidFill>
                          <a:latin typeface="Arial" panose="020B0604020202020204" pitchFamily="34" charset="0"/>
                          <a:cs typeface="Arial" panose="020B0604020202020204" pitchFamily="34" charset="0"/>
                        </a:rPr>
                        <a:t>and expect an answer; teacher  </a:t>
                      </a:r>
                      <a:endParaRPr lang="en-US" sz="2800" dirty="0">
                        <a:solidFill>
                          <a:schemeClr val="tx1"/>
                        </a:solidFill>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Learners think</a:t>
                      </a:r>
                      <a:r>
                        <a:rPr lang="en-US" sz="2800" baseline="0" dirty="0" smtClean="0">
                          <a:latin typeface="Arial" panose="020B0604020202020204" pitchFamily="34" charset="0"/>
                          <a:cs typeface="Arial" panose="020B0604020202020204" pitchFamily="34" charset="0"/>
                        </a:rPr>
                        <a:t> critically and ask logical questions to help them solve some of the puzzles</a:t>
                      </a:r>
                      <a:endParaRPr lang="en-US" sz="28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4350718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08843"/>
          </a:xfrm>
        </p:spPr>
        <p:txBody>
          <a:bodyPr>
            <a:normAutofit/>
          </a:bodyPr>
          <a:lstStyle/>
          <a:p>
            <a:r>
              <a:rPr lang="en-US" b="1" dirty="0" smtClean="0">
                <a:latin typeface="Arial" panose="020B0604020202020204" pitchFamily="34" charset="0"/>
                <a:cs typeface="Arial" panose="020B0604020202020204" pitchFamily="34" charset="0"/>
              </a:rPr>
              <a:t>Student self-directed learning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73968"/>
            <a:ext cx="10515600" cy="4602996"/>
          </a:xfrm>
        </p:spPr>
        <p:txBody>
          <a:bodyPr/>
          <a:lstStyle/>
          <a:p>
            <a:r>
              <a:rPr lang="en-GB" b="1" dirty="0" smtClean="0">
                <a:latin typeface="Arial" panose="020B0604020202020204" pitchFamily="34" charset="0"/>
                <a:cs typeface="Arial" panose="020B0604020202020204" pitchFamily="34" charset="0"/>
              </a:rPr>
              <a:t>Small </a:t>
            </a:r>
            <a:r>
              <a:rPr lang="en-GB" b="1" dirty="0">
                <a:latin typeface="Arial" panose="020B0604020202020204" pitchFamily="34" charset="0"/>
                <a:cs typeface="Arial" panose="020B0604020202020204" pitchFamily="34" charset="0"/>
              </a:rPr>
              <a:t>group </a:t>
            </a:r>
            <a:r>
              <a:rPr lang="en-GB" b="1" dirty="0" smtClean="0">
                <a:latin typeface="Arial" panose="020B0604020202020204" pitchFamily="34" charset="0"/>
                <a:cs typeface="Arial" panose="020B0604020202020204" pitchFamily="34" charset="0"/>
              </a:rPr>
              <a:t>learning</a:t>
            </a:r>
            <a:r>
              <a:rPr lang="en-GB" dirty="0" smtClean="0">
                <a:latin typeface="Arial" panose="020B0604020202020204" pitchFamily="34" charset="0"/>
                <a:cs typeface="Arial" panose="020B0604020202020204" pitchFamily="34" charset="0"/>
              </a:rPr>
              <a:t>: This allows closer contact with the facilitator who will move from one group to another to assess learning.</a:t>
            </a:r>
          </a:p>
          <a:p>
            <a:r>
              <a:rPr lang="en-GB" dirty="0" smtClean="0">
                <a:latin typeface="Arial" panose="020B0604020202020204" pitchFamily="34" charset="0"/>
                <a:cs typeface="Arial" panose="020B0604020202020204" pitchFamily="34" charset="0"/>
              </a:rPr>
              <a:t>Every group must be composed well by the facilitator and avoid biasness</a:t>
            </a:r>
          </a:p>
          <a:p>
            <a:r>
              <a:rPr lang="en-GB" dirty="0" smtClean="0">
                <a:latin typeface="Arial" panose="020B0604020202020204" pitchFamily="34" charset="0"/>
                <a:cs typeface="Arial" panose="020B0604020202020204" pitchFamily="34" charset="0"/>
              </a:rPr>
              <a:t>Composition of a small group ranges from three to nine.13 is slightly large therefor should be split</a:t>
            </a:r>
          </a:p>
          <a:p>
            <a:r>
              <a:rPr lang="en-GB" dirty="0" smtClean="0">
                <a:latin typeface="Arial" panose="020B0604020202020204" pitchFamily="34" charset="0"/>
                <a:cs typeface="Arial" panose="020B0604020202020204" pitchFamily="34" charset="0"/>
              </a:rPr>
              <a:t>Odd numbers are preferred in cases of a debate and solutions required</a:t>
            </a:r>
          </a:p>
          <a:p>
            <a:r>
              <a:rPr lang="en-GB" dirty="0" smtClean="0">
                <a:latin typeface="Arial" panose="020B0604020202020204" pitchFamily="34" charset="0"/>
                <a:cs typeface="Arial" panose="020B0604020202020204" pitchFamily="34" charset="0"/>
              </a:rPr>
              <a:t>There must be group leader to oversee that all participate</a:t>
            </a:r>
          </a:p>
          <a:p>
            <a:endParaRPr lang="en-GB"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224054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Arial" panose="020B0604020202020204" pitchFamily="34" charset="0"/>
                <a:cs typeface="Arial" panose="020B0604020202020204" pitchFamily="34" charset="0"/>
              </a:rPr>
              <a:t>Advocacy and </a:t>
            </a:r>
            <a:r>
              <a:rPr lang="en-GB" b="1" dirty="0" smtClean="0">
                <a:latin typeface="Arial" panose="020B0604020202020204" pitchFamily="34" charset="0"/>
                <a:cs typeface="Arial" panose="020B0604020202020204" pitchFamily="34" charset="0"/>
              </a:rPr>
              <a:t>Public Relations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lnSpcReduction="10000"/>
          </a:bodyPr>
          <a:lstStyle/>
          <a:p>
            <a:endParaRPr lang="en-US" sz="3200" b="1" dirty="0" smtClean="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a:p>
            <a:r>
              <a:rPr lang="en-US" sz="3200" b="1" dirty="0" smtClean="0">
                <a:latin typeface="Arial" panose="020B0604020202020204" pitchFamily="34" charset="0"/>
                <a:cs typeface="Arial" panose="020B0604020202020204" pitchFamily="34" charset="0"/>
              </a:rPr>
              <a:t>Applied communication in nursing practice</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4137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Advocacy and public relations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0" indent="0">
              <a:buNone/>
            </a:pPr>
            <a:r>
              <a:rPr lang="en-GB" sz="3600" b="1" dirty="0" smtClean="0">
                <a:latin typeface="Arial" panose="020B0604020202020204" pitchFamily="34" charset="0"/>
                <a:cs typeface="Arial" panose="020B0604020202020204" pitchFamily="34" charset="0"/>
              </a:rPr>
              <a:t>Definition of terms: </a:t>
            </a:r>
            <a:r>
              <a:rPr lang="en-GB" sz="3000" dirty="0" smtClean="0">
                <a:latin typeface="Arial" panose="020B0604020202020204" pitchFamily="34" charset="0"/>
                <a:cs typeface="Arial" panose="020B0604020202020204" pitchFamily="34" charset="0"/>
              </a:rPr>
              <a:t>and their</a:t>
            </a:r>
            <a:r>
              <a:rPr lang="en-US" sz="3000" dirty="0">
                <a:latin typeface="Arial" panose="020B0604020202020204" pitchFamily="34" charset="0"/>
                <a:cs typeface="Arial" panose="020B0604020202020204" pitchFamily="34" charset="0"/>
              </a:rPr>
              <a:t> application in Nursing practice</a:t>
            </a:r>
            <a:endParaRPr lang="en-GB" sz="3000" b="1"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Advocacy.</a:t>
            </a:r>
          </a:p>
          <a:p>
            <a:r>
              <a:rPr lang="en-GB" sz="3200" dirty="0" smtClean="0">
                <a:latin typeface="Arial" panose="020B0604020202020204" pitchFamily="34" charset="0"/>
                <a:cs typeface="Arial" panose="020B0604020202020204" pitchFamily="34" charset="0"/>
              </a:rPr>
              <a:t>Assertiveness; </a:t>
            </a:r>
          </a:p>
          <a:p>
            <a:r>
              <a:rPr lang="en-GB" sz="3200" dirty="0" smtClean="0">
                <a:latin typeface="Arial" panose="020B0604020202020204" pitchFamily="34" charset="0"/>
                <a:cs typeface="Arial" panose="020B0604020202020204" pitchFamily="34" charset="0"/>
              </a:rPr>
              <a:t>Negotiation</a:t>
            </a:r>
          </a:p>
          <a:p>
            <a:r>
              <a:rPr lang="en-GB" sz="3200" dirty="0" smtClean="0">
                <a:latin typeface="Arial" panose="020B0604020202020204" pitchFamily="34" charset="0"/>
                <a:cs typeface="Arial" panose="020B0604020202020204" pitchFamily="34" charset="0"/>
              </a:rPr>
              <a:t>Team work </a:t>
            </a:r>
          </a:p>
          <a:p>
            <a:r>
              <a:rPr lang="en-GB" sz="3200" dirty="0" smtClean="0">
                <a:latin typeface="Arial" panose="020B0604020202020204" pitchFamily="34" charset="0"/>
                <a:cs typeface="Arial" panose="020B0604020202020204" pitchFamily="34" charset="0"/>
              </a:rPr>
              <a:t>Customer </a:t>
            </a:r>
            <a:r>
              <a:rPr lang="en-GB" sz="3200" dirty="0" smtClean="0">
                <a:latin typeface="Arial" panose="020B0604020202020204" pitchFamily="34" charset="0"/>
                <a:cs typeface="Arial" panose="020B0604020202020204" pitchFamily="34" charset="0"/>
              </a:rPr>
              <a:t>care                          </a:t>
            </a:r>
            <a:endParaRPr lang="en-GB" sz="32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Effective communication</a:t>
            </a:r>
          </a:p>
          <a:p>
            <a:r>
              <a:rPr lang="en-GB" sz="3200" dirty="0" smtClean="0">
                <a:latin typeface="Arial" panose="020B0604020202020204" pitchFamily="34" charset="0"/>
                <a:cs typeface="Arial" panose="020B0604020202020204" pitchFamily="34" charset="0"/>
              </a:rPr>
              <a:t>Public relations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32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Key </a:t>
            </a:r>
            <a:r>
              <a:rPr lang="en-US" b="1" dirty="0" smtClean="0">
                <a:latin typeface="Arial" panose="020B0604020202020204" pitchFamily="34" charset="0"/>
                <a:cs typeface="Arial" panose="020B0604020202020204" pitchFamily="34" charset="0"/>
              </a:rPr>
              <a:t>critical thinking skills…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lstStyle/>
          <a:p>
            <a:pPr marL="0" indent="0">
              <a:buNone/>
            </a:pPr>
            <a:r>
              <a:rPr lang="en-US" sz="3200" b="1" dirty="0" smtClean="0">
                <a:latin typeface="Arial" panose="020B0604020202020204" pitchFamily="34" charset="0"/>
                <a:cs typeface="Arial" panose="020B0604020202020204" pitchFamily="34" charset="0"/>
              </a:rPr>
              <a:t>Induction verses Deduction reasoning; </a:t>
            </a:r>
          </a:p>
          <a:p>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main difference between </a:t>
            </a:r>
            <a:r>
              <a:rPr lang="en-US" sz="3200" b="1" dirty="0">
                <a:latin typeface="Arial" panose="020B0604020202020204" pitchFamily="34" charset="0"/>
                <a:cs typeface="Arial" panose="020B0604020202020204" pitchFamily="34" charset="0"/>
              </a:rPr>
              <a:t>inductive and deductive reasoning</a:t>
            </a:r>
            <a:r>
              <a:rPr lang="en-US" sz="3200" dirty="0">
                <a:latin typeface="Arial" panose="020B0604020202020204" pitchFamily="34" charset="0"/>
                <a:cs typeface="Arial" panose="020B0604020202020204" pitchFamily="34" charset="0"/>
              </a:rPr>
              <a:t> is </a:t>
            </a:r>
            <a:r>
              <a:rPr lang="en-US" sz="3200" dirty="0" smtClean="0">
                <a:latin typeface="Arial" panose="020B0604020202020204" pitchFamily="34" charset="0"/>
                <a:cs typeface="Arial" panose="020B0604020202020204" pitchFamily="34" charset="0"/>
              </a:rPr>
              <a:t>that;</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inductive reasoning</a:t>
            </a:r>
            <a:r>
              <a:rPr lang="en-US" dirty="0">
                <a:latin typeface="Arial" panose="020B0604020202020204" pitchFamily="34" charset="0"/>
                <a:cs typeface="Arial" panose="020B0604020202020204" pitchFamily="34" charset="0"/>
              </a:rPr>
              <a:t> aims at developing a theory </a:t>
            </a:r>
            <a:r>
              <a:rPr lang="en-US" dirty="0" smtClean="0">
                <a:latin typeface="Arial" panose="020B0604020202020204" pitchFamily="34" charset="0"/>
                <a:cs typeface="Arial" panose="020B0604020202020204" pitchFamily="34" charset="0"/>
              </a:rPr>
              <a:t>while </a:t>
            </a:r>
            <a:r>
              <a:rPr lang="en-US" b="1" dirty="0" smtClean="0">
                <a:latin typeface="Arial" panose="020B0604020202020204" pitchFamily="34" charset="0"/>
                <a:cs typeface="Arial" panose="020B0604020202020204" pitchFamily="34" charset="0"/>
              </a:rPr>
              <a:t>deductive </a:t>
            </a:r>
            <a:r>
              <a:rPr lang="en-US" b="1" dirty="0">
                <a:latin typeface="Arial" panose="020B0604020202020204" pitchFamily="34" charset="0"/>
                <a:cs typeface="Arial" panose="020B0604020202020204" pitchFamily="34" charset="0"/>
              </a:rPr>
              <a:t>reasoning</a:t>
            </a:r>
            <a:r>
              <a:rPr lang="en-US" dirty="0">
                <a:latin typeface="Arial" panose="020B0604020202020204" pitchFamily="34" charset="0"/>
                <a:cs typeface="Arial" panose="020B0604020202020204" pitchFamily="34" charset="0"/>
              </a:rPr>
              <a:t> aims at testing an existing </a:t>
            </a:r>
            <a:r>
              <a:rPr lang="en-US" dirty="0" smtClean="0">
                <a:latin typeface="Arial" panose="020B0604020202020204" pitchFamily="34" charset="0"/>
                <a:cs typeface="Arial" panose="020B0604020202020204" pitchFamily="34" charset="0"/>
              </a:rPr>
              <a:t>theory.</a:t>
            </a:r>
          </a:p>
          <a:p>
            <a:pPr>
              <a:buFont typeface="Wingdings" panose="05000000000000000000" pitchFamily="2" charset="2"/>
              <a:buChar char="Ø"/>
            </a:pPr>
            <a:r>
              <a:rPr lang="en-US" b="1" dirty="0" smtClean="0">
                <a:latin typeface="Arial" panose="020B0604020202020204" pitchFamily="34" charset="0"/>
                <a:cs typeface="Arial" panose="020B0604020202020204" pitchFamily="34" charset="0"/>
              </a:rPr>
              <a:t>Inductive </a:t>
            </a:r>
            <a:r>
              <a:rPr lang="en-US" b="1" dirty="0">
                <a:latin typeface="Arial" panose="020B0604020202020204" pitchFamily="34" charset="0"/>
                <a:cs typeface="Arial" panose="020B0604020202020204" pitchFamily="34" charset="0"/>
              </a:rPr>
              <a:t>reasoning</a:t>
            </a:r>
            <a:r>
              <a:rPr lang="en-US" dirty="0">
                <a:latin typeface="Arial" panose="020B0604020202020204" pitchFamily="34" charset="0"/>
                <a:cs typeface="Arial" panose="020B0604020202020204" pitchFamily="34" charset="0"/>
              </a:rPr>
              <a:t> moves from specific observations to broad generalizations, and </a:t>
            </a:r>
            <a:r>
              <a:rPr lang="en-US" b="1" dirty="0">
                <a:latin typeface="Arial" panose="020B0604020202020204" pitchFamily="34" charset="0"/>
                <a:cs typeface="Arial" panose="020B0604020202020204" pitchFamily="34" charset="0"/>
              </a:rPr>
              <a:t>deductive reasoning</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moves from broad to specific while they all seek facts that can help generate conclusive ideas.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197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Advocacy as a type of applied communication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b="1" dirty="0">
                <a:latin typeface="Arial" panose="020B0604020202020204" pitchFamily="34" charset="0"/>
                <a:cs typeface="Arial" panose="020B0604020202020204" pitchFamily="34" charset="0"/>
              </a:rPr>
              <a:t>Advocacy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 communication is </a:t>
            </a:r>
            <a:r>
              <a:rPr lang="en-US" dirty="0">
                <a:latin typeface="Arial" panose="020B0604020202020204" pitchFamily="34" charset="0"/>
                <a:cs typeface="Arial" panose="020B0604020202020204" pitchFamily="34" charset="0"/>
              </a:rPr>
              <a:t>an on going process aimed at changing of attitudes, actions, policies and laws by influencing people and organizations with power, systems and structures at different levels for the betterment of those affected by the advocacy issue.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Advocacy requires use of skills and techniques to succeed, there are two skills that are often applied namely;</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Negotiation</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Presentation</a:t>
            </a:r>
          </a:p>
          <a:p>
            <a:endParaRPr lang="en-US" dirty="0"/>
          </a:p>
        </p:txBody>
      </p:sp>
    </p:spTree>
    <p:extLst>
      <p:ext uri="{BB962C8B-B14F-4D97-AF65-F5344CB8AC3E}">
        <p14:creationId xmlns:p14="http://schemas.microsoft.com/office/powerpoint/2010/main" val="40326440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Arial" panose="020B0604020202020204" pitchFamily="34" charset="0"/>
                <a:cs typeface="Arial" panose="020B0604020202020204" pitchFamily="34" charset="0"/>
              </a:rPr>
              <a:t>Skills and techniques in </a:t>
            </a:r>
            <a:r>
              <a:rPr lang="en-US" sz="4800" b="1" dirty="0" smtClean="0">
                <a:latin typeface="Arial" panose="020B0604020202020204" pitchFamily="34" charset="0"/>
                <a:cs typeface="Arial" panose="020B0604020202020204" pitchFamily="34" charset="0"/>
              </a:rPr>
              <a:t>advocacy</a:t>
            </a:r>
            <a:endParaRPr lang="sw-KE" dirty="0"/>
          </a:p>
        </p:txBody>
      </p:sp>
      <p:sp>
        <p:nvSpPr>
          <p:cNvPr id="3" name="Content Placeholder 2"/>
          <p:cNvSpPr>
            <a:spLocks noGrp="1"/>
          </p:cNvSpPr>
          <p:nvPr>
            <p:ph idx="1"/>
          </p:nvPr>
        </p:nvSpPr>
        <p:spPr/>
        <p:txBody>
          <a:bodyPr/>
          <a:lstStyle/>
          <a:p>
            <a:pPr>
              <a:buNone/>
            </a:pPr>
            <a:r>
              <a:rPr lang="sw-KE" sz="3200" b="1" dirty="0" smtClean="0">
                <a:latin typeface="Arial" panose="020B0604020202020204" pitchFamily="34" charset="0"/>
                <a:cs typeface="Arial" panose="020B0604020202020204" pitchFamily="34" charset="0"/>
              </a:rPr>
              <a:t>1. </a:t>
            </a:r>
            <a:r>
              <a:rPr lang="sw-KE" sz="3600" b="1" dirty="0" smtClean="0">
                <a:latin typeface="Arial" panose="020B0604020202020204" pitchFamily="34" charset="0"/>
                <a:cs typeface="Arial" panose="020B0604020202020204" pitchFamily="34" charset="0"/>
              </a:rPr>
              <a:t>Negotiation </a:t>
            </a:r>
            <a:r>
              <a:rPr lang="sw-KE" sz="3600" b="1" dirty="0">
                <a:latin typeface="Arial" panose="020B0604020202020204" pitchFamily="34" charset="0"/>
                <a:cs typeface="Arial" panose="020B0604020202020204" pitchFamily="34" charset="0"/>
              </a:rPr>
              <a:t>/ bargaining skills</a:t>
            </a:r>
            <a:endParaRPr lang="sw-KE" sz="3200" b="1"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It refers to the process of persuading people to see or agree with your point of view.</a:t>
            </a:r>
          </a:p>
          <a:p>
            <a:r>
              <a:rPr lang="en-US" sz="3200" dirty="0">
                <a:latin typeface="Arial" panose="020B0604020202020204" pitchFamily="34" charset="0"/>
                <a:cs typeface="Arial" panose="020B0604020202020204" pitchFamily="34" charset="0"/>
              </a:rPr>
              <a:t>Possible outcomes in negotiation </a:t>
            </a:r>
            <a:r>
              <a:rPr lang="en-US" sz="3200" dirty="0" smtClean="0">
                <a:latin typeface="Arial" panose="020B0604020202020204" pitchFamily="34" charset="0"/>
                <a:cs typeface="Arial" panose="020B0604020202020204" pitchFamily="34" charset="0"/>
              </a:rPr>
              <a:t>are;</a:t>
            </a:r>
            <a:endParaRPr lang="en-US" sz="3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sw-KE" sz="3200" dirty="0" smtClean="0">
                <a:latin typeface="Arial" panose="020B0604020202020204" pitchFamily="34" charset="0"/>
                <a:cs typeface="Arial" panose="020B0604020202020204" pitchFamily="34" charset="0"/>
              </a:rPr>
              <a:t>Both </a:t>
            </a:r>
            <a:r>
              <a:rPr lang="sw-KE" sz="3200" dirty="0">
                <a:latin typeface="Arial" panose="020B0604020202020204" pitchFamily="34" charset="0"/>
                <a:cs typeface="Arial" panose="020B0604020202020204" pitchFamily="34" charset="0"/>
              </a:rPr>
              <a:t>sides loose</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One </a:t>
            </a:r>
            <a:r>
              <a:rPr lang="en-US" sz="3200" dirty="0">
                <a:latin typeface="Arial" panose="020B0604020202020204" pitchFamily="34" charset="0"/>
                <a:cs typeface="Arial" panose="020B0604020202020204" pitchFamily="34" charset="0"/>
              </a:rPr>
              <a:t>side wins and the other looses</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Both </a:t>
            </a:r>
            <a:r>
              <a:rPr lang="en-US" sz="3200" dirty="0">
                <a:latin typeface="Arial" panose="020B0604020202020204" pitchFamily="34" charset="0"/>
                <a:cs typeface="Arial" panose="020B0604020202020204" pitchFamily="34" charset="0"/>
              </a:rPr>
              <a:t>sides win or at least gain something significant</a:t>
            </a:r>
            <a:endParaRPr lang="sw-K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53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Skills and techniques in advocacy</a:t>
            </a:r>
            <a:endParaRPr lang="sw-KE"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sz="3200" b="1" dirty="0" smtClean="0">
                <a:latin typeface="Arial" panose="020B0604020202020204" pitchFamily="34" charset="0"/>
                <a:cs typeface="Arial" panose="020B0604020202020204" pitchFamily="34" charset="0"/>
              </a:rPr>
              <a:t>2. </a:t>
            </a:r>
            <a:r>
              <a:rPr lang="en-US" sz="3600" b="1" dirty="0" smtClean="0">
                <a:latin typeface="Arial" panose="020B0604020202020204" pitchFamily="34" charset="0"/>
                <a:cs typeface="Arial" panose="020B0604020202020204" pitchFamily="34" charset="0"/>
              </a:rPr>
              <a:t>Presentation skills</a:t>
            </a:r>
          </a:p>
          <a:p>
            <a:r>
              <a:rPr lang="en-US" sz="3200" dirty="0" smtClean="0">
                <a:latin typeface="Arial" panose="020B0604020202020204" pitchFamily="34" charset="0"/>
                <a:cs typeface="Arial" panose="020B0604020202020204" pitchFamily="34" charset="0"/>
              </a:rPr>
              <a:t>Presentation </a:t>
            </a:r>
            <a:r>
              <a:rPr lang="en-US" sz="3200" dirty="0">
                <a:latin typeface="Arial" panose="020B0604020202020204" pitchFamily="34" charset="0"/>
                <a:cs typeface="Arial" panose="020B0604020202020204" pitchFamily="34" charset="0"/>
              </a:rPr>
              <a:t>refers to a process of conveying ideas, opinions and information in a </a:t>
            </a:r>
            <a:r>
              <a:rPr lang="en-US" sz="3200" dirty="0" smtClean="0">
                <a:latin typeface="Arial" panose="020B0604020202020204" pitchFamily="34" charset="0"/>
                <a:cs typeface="Arial" panose="020B0604020202020204" pitchFamily="34" charset="0"/>
              </a:rPr>
              <a:t>systematic way </a:t>
            </a:r>
            <a:r>
              <a:rPr lang="en-US" sz="3200" dirty="0">
                <a:latin typeface="Arial" panose="020B0604020202020204" pitchFamily="34" charset="0"/>
                <a:cs typeface="Arial" panose="020B0604020202020204" pitchFamily="34" charset="0"/>
              </a:rPr>
              <a:t>for the achievement of desired objectives within a specified timeframe</a:t>
            </a:r>
            <a:r>
              <a:rPr lang="en-US" sz="3200"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It is relates </a:t>
            </a:r>
            <a:r>
              <a:rPr lang="en-US" sz="3200" dirty="0" smtClean="0">
                <a:latin typeface="Arial" panose="020B0604020202020204" pitchFamily="34" charset="0"/>
                <a:cs typeface="Arial" panose="020B0604020202020204" pitchFamily="34" charset="0"/>
              </a:rPr>
              <a:t>to convincing </a:t>
            </a:r>
            <a:r>
              <a:rPr lang="en-US" sz="3200" dirty="0">
                <a:latin typeface="Arial" panose="020B0604020202020204" pitchFamily="34" charset="0"/>
                <a:cs typeface="Arial" panose="020B0604020202020204" pitchFamily="34" charset="0"/>
              </a:rPr>
              <a:t>the other party about mutual </a:t>
            </a:r>
            <a:r>
              <a:rPr lang="en-US" sz="3200" dirty="0" smtClean="0">
                <a:latin typeface="Arial" panose="020B0604020202020204" pitchFamily="34" charset="0"/>
                <a:cs typeface="Arial" panose="020B0604020202020204" pitchFamily="34" charset="0"/>
              </a:rPr>
              <a:t>benefits</a:t>
            </a:r>
          </a:p>
          <a:p>
            <a:pPr>
              <a:buFont typeface="Wingdings" panose="05000000000000000000" pitchFamily="2" charset="2"/>
              <a:buChar char="Ø"/>
            </a:pPr>
            <a:r>
              <a:rPr lang="en-US" sz="3200" dirty="0">
                <a:latin typeface="Arial" panose="020B0604020202020204" pitchFamily="34" charset="0"/>
                <a:cs typeface="Arial" panose="020B0604020202020204" pitchFamily="34" charset="0"/>
              </a:rPr>
              <a:t>Use of information and data to support your presentation</a:t>
            </a:r>
            <a:endParaRPr lang="sw-K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9150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4800" b="1" dirty="0">
                <a:latin typeface="Arial" panose="020B0604020202020204" pitchFamily="34" charset="0"/>
                <a:cs typeface="Arial" panose="020B0604020202020204" pitchFamily="34" charset="0"/>
              </a:rPr>
              <a:t>Strategies in advocacy</a:t>
            </a:r>
            <a:endParaRPr lang="sw-KE" sz="4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3600" b="1" dirty="0">
                <a:latin typeface="Arial" panose="020B0604020202020204" pitchFamily="34" charset="0"/>
                <a:cs typeface="Arial" panose="020B0604020202020204" pitchFamily="34" charset="0"/>
              </a:rPr>
              <a:t>Key strategies in advocacy </a:t>
            </a:r>
            <a:r>
              <a:rPr lang="en-US" sz="3600" dirty="0" smtClean="0">
                <a:latin typeface="Arial" panose="020B0604020202020204" pitchFamily="34" charset="0"/>
                <a:cs typeface="Arial" panose="020B0604020202020204" pitchFamily="34" charset="0"/>
              </a:rPr>
              <a:t>include;-</a:t>
            </a:r>
            <a:endParaRPr lang="en-US" sz="3600" dirty="0">
              <a:latin typeface="Arial" panose="020B0604020202020204" pitchFamily="34" charset="0"/>
              <a:cs typeface="Arial" panose="020B0604020202020204" pitchFamily="34" charset="0"/>
            </a:endParaRPr>
          </a:p>
          <a:p>
            <a:pPr lvl="1"/>
            <a:r>
              <a:rPr lang="en-US" sz="3200" dirty="0" smtClean="0">
                <a:latin typeface="Arial" panose="020B0604020202020204" pitchFamily="34" charset="0"/>
                <a:cs typeface="Arial" panose="020B0604020202020204" pitchFamily="34" charset="0"/>
              </a:rPr>
              <a:t>Lobbying  </a:t>
            </a:r>
          </a:p>
          <a:p>
            <a:pPr lvl="1"/>
            <a:r>
              <a:rPr lang="en-US" sz="3200" dirty="0" smtClean="0">
                <a:latin typeface="Arial" panose="020B0604020202020204" pitchFamily="34" charset="0"/>
                <a:cs typeface="Arial" panose="020B0604020202020204" pitchFamily="34" charset="0"/>
              </a:rPr>
              <a:t>Networking </a:t>
            </a:r>
            <a:r>
              <a:rPr lang="en-US" sz="3200" dirty="0">
                <a:latin typeface="Arial" panose="020B0604020202020204" pitchFamily="34" charset="0"/>
                <a:cs typeface="Arial" panose="020B0604020202020204" pitchFamily="34" charset="0"/>
              </a:rPr>
              <a:t>and coalition building</a:t>
            </a:r>
          </a:p>
          <a:p>
            <a:pPr lvl="1"/>
            <a:r>
              <a:rPr lang="sw-KE" sz="3200" dirty="0" smtClean="0">
                <a:latin typeface="Arial" panose="020B0604020202020204" pitchFamily="34" charset="0"/>
                <a:cs typeface="Arial" panose="020B0604020202020204" pitchFamily="34" charset="0"/>
              </a:rPr>
              <a:t>Media relations            </a:t>
            </a:r>
          </a:p>
          <a:p>
            <a:pPr lvl="1"/>
            <a:r>
              <a:rPr lang="sw-KE" sz="3200" dirty="0" smtClean="0">
                <a:latin typeface="Arial" panose="020B0604020202020204" pitchFamily="34" charset="0"/>
                <a:cs typeface="Arial" panose="020B0604020202020204" pitchFamily="34" charset="0"/>
              </a:rPr>
              <a:t>Campaigns</a:t>
            </a:r>
            <a:endParaRPr lang="sw-KE" sz="3200" dirty="0">
              <a:latin typeface="Arial" panose="020B0604020202020204" pitchFamily="34" charset="0"/>
              <a:cs typeface="Arial" panose="020B0604020202020204" pitchFamily="34" charset="0"/>
            </a:endParaRPr>
          </a:p>
          <a:p>
            <a:pPr lvl="1"/>
            <a:r>
              <a:rPr lang="sw-KE" sz="3200" dirty="0" smtClean="0">
                <a:latin typeface="Arial" panose="020B0604020202020204" pitchFamily="34" charset="0"/>
                <a:cs typeface="Arial" panose="020B0604020202020204" pitchFamily="34" charset="0"/>
              </a:rPr>
              <a:t>Publications    </a:t>
            </a:r>
          </a:p>
          <a:p>
            <a:pPr lvl="1"/>
            <a:r>
              <a:rPr lang="sw-KE" sz="3200" dirty="0" smtClean="0">
                <a:latin typeface="Arial" panose="020B0604020202020204" pitchFamily="34" charset="0"/>
                <a:cs typeface="Arial" panose="020B0604020202020204" pitchFamily="34" charset="0"/>
              </a:rPr>
              <a:t>Conferences </a:t>
            </a:r>
            <a:r>
              <a:rPr lang="sw-KE" sz="3200" dirty="0">
                <a:latin typeface="Arial" panose="020B0604020202020204" pitchFamily="34" charset="0"/>
                <a:cs typeface="Arial" panose="020B0604020202020204" pitchFamily="34" charset="0"/>
              </a:rPr>
              <a:t>and seminars</a:t>
            </a:r>
          </a:p>
          <a:p>
            <a:pPr lvl="1"/>
            <a:r>
              <a:rPr lang="sw-KE" sz="3200" dirty="0" smtClean="0">
                <a:latin typeface="Arial" panose="020B0604020202020204" pitchFamily="34" charset="0"/>
                <a:cs typeface="Arial" panose="020B0604020202020204" pitchFamily="34" charset="0"/>
              </a:rPr>
              <a:t>Research</a:t>
            </a:r>
            <a:endParaRPr lang="sw-K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7730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4800" b="1" dirty="0" smtClean="0">
                <a:latin typeface="Arial" panose="020B0604020202020204" pitchFamily="34" charset="0"/>
                <a:cs typeface="Arial" panose="020B0604020202020204" pitchFamily="34" charset="0"/>
              </a:rPr>
              <a:t>Key </a:t>
            </a:r>
            <a:r>
              <a:rPr lang="sw-KE" sz="4800" b="1" i="1" dirty="0" smtClean="0">
                <a:latin typeface="Arial" panose="020B0604020202020204" pitchFamily="34" charset="0"/>
                <a:cs typeface="Arial" panose="020B0604020202020204" pitchFamily="34" charset="0"/>
              </a:rPr>
              <a:t>Steps</a:t>
            </a:r>
            <a:r>
              <a:rPr lang="sw-KE" sz="4800" b="1" dirty="0" smtClean="0">
                <a:latin typeface="Arial" panose="020B0604020202020204" pitchFamily="34" charset="0"/>
                <a:cs typeface="Arial" panose="020B0604020202020204" pitchFamily="34" charset="0"/>
              </a:rPr>
              <a:t> for </a:t>
            </a:r>
            <a:r>
              <a:rPr lang="sw-KE" sz="4800" b="1" dirty="0">
                <a:latin typeface="Arial" panose="020B0604020202020204" pitchFamily="34" charset="0"/>
                <a:cs typeface="Arial" panose="020B0604020202020204" pitchFamily="34" charset="0"/>
              </a:rPr>
              <a:t>effective advocacy</a:t>
            </a:r>
          </a:p>
        </p:txBody>
      </p:sp>
      <p:sp>
        <p:nvSpPr>
          <p:cNvPr id="3" name="Content Placeholder 2"/>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Leadership </a:t>
            </a:r>
            <a:r>
              <a:rPr lang="en-US" sz="3200" dirty="0">
                <a:latin typeface="Arial" panose="020B0604020202020204" pitchFamily="34" charset="0"/>
                <a:cs typeface="Arial" panose="020B0604020202020204" pitchFamily="34" charset="0"/>
              </a:rPr>
              <a:t>is a key element in </a:t>
            </a:r>
            <a:r>
              <a:rPr lang="en-US" sz="3200" dirty="0" smtClean="0">
                <a:latin typeface="Arial" panose="020B0604020202020204" pitchFamily="34" charset="0"/>
                <a:cs typeface="Arial" panose="020B0604020202020204" pitchFamily="34" charset="0"/>
              </a:rPr>
              <a:t>any advocacy situation. </a:t>
            </a:r>
            <a:r>
              <a:rPr lang="en-US" sz="3200" dirty="0">
                <a:latin typeface="Arial" panose="020B0604020202020204" pitchFamily="34" charset="0"/>
                <a:cs typeface="Arial" panose="020B0604020202020204" pitchFamily="34" charset="0"/>
              </a:rPr>
              <a:t>Such leadership requires authority and power.</a:t>
            </a:r>
          </a:p>
          <a:p>
            <a:r>
              <a:rPr lang="en-US" sz="3200" dirty="0">
                <a:latin typeface="Arial" panose="020B0604020202020204" pitchFamily="34" charset="0"/>
                <a:cs typeface="Arial" panose="020B0604020202020204" pitchFamily="34" charset="0"/>
              </a:rPr>
              <a:t>For a leader to carry out advocacy work effectively, they must have legitimate power </a:t>
            </a:r>
            <a:r>
              <a:rPr lang="en-US" sz="3200" dirty="0" smtClean="0">
                <a:latin typeface="Arial" panose="020B0604020202020204" pitchFamily="34" charset="0"/>
                <a:cs typeface="Arial" panose="020B0604020202020204" pitchFamily="34" charset="0"/>
              </a:rPr>
              <a:t>to defend </a:t>
            </a:r>
            <a:r>
              <a:rPr lang="en-US" sz="3200" dirty="0">
                <a:latin typeface="Arial" panose="020B0604020202020204" pitchFamily="34" charset="0"/>
                <a:cs typeface="Arial" panose="020B0604020202020204" pitchFamily="34" charset="0"/>
              </a:rPr>
              <a:t>their cause, negotiate solutions and lobby for support</a:t>
            </a:r>
            <a:r>
              <a:rPr lang="en-US" sz="3200" dirty="0" smtClean="0">
                <a:latin typeface="Arial" panose="020B0604020202020204" pitchFamily="34" charset="0"/>
                <a:cs typeface="Arial" panose="020B0604020202020204" pitchFamily="34" charset="0"/>
              </a:rPr>
              <a:t>.</a:t>
            </a:r>
          </a:p>
          <a:p>
            <a:r>
              <a:rPr lang="sw-KE" sz="3200" dirty="0" smtClean="0">
                <a:latin typeface="Arial" panose="020B0604020202020204" pitchFamily="34" charset="0"/>
                <a:cs typeface="Arial" panose="020B0604020202020204" pitchFamily="34" charset="0"/>
              </a:rPr>
              <a:t>The are three steps that a leader can utilize towards realization of effective </a:t>
            </a:r>
            <a:r>
              <a:rPr lang="sw-KE" sz="3200" dirty="0" smtClean="0">
                <a:latin typeface="Arial" panose="020B0604020202020204" pitchFamily="34" charset="0"/>
                <a:cs typeface="Arial" panose="020B0604020202020204" pitchFamily="34" charset="0"/>
              </a:rPr>
              <a:t>advocacy  namely;</a:t>
            </a:r>
          </a:p>
          <a:p>
            <a:pPr>
              <a:buFont typeface="Wingdings" panose="05000000000000000000" pitchFamily="2" charset="2"/>
              <a:buChar char="Ø"/>
            </a:pPr>
            <a:r>
              <a:rPr lang="sw-KE" sz="3200" dirty="0" smtClean="0">
                <a:latin typeface="Arial" panose="020B0604020202020204" pitchFamily="34" charset="0"/>
                <a:cs typeface="Arial" panose="020B0604020202020204" pitchFamily="34" charset="0"/>
              </a:rPr>
              <a:t>Skills learning, articulating advocacy issues, evaluation</a:t>
            </a:r>
            <a:endParaRPr lang="sw-KE" sz="3200" dirty="0"/>
          </a:p>
        </p:txBody>
      </p:sp>
    </p:spTree>
    <p:extLst>
      <p:ext uri="{BB962C8B-B14F-4D97-AF65-F5344CB8AC3E}">
        <p14:creationId xmlns:p14="http://schemas.microsoft.com/office/powerpoint/2010/main" val="6994350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w-KE" sz="4800" b="1" i="1" dirty="0" smtClean="0">
                <a:latin typeface="Arial" panose="020B0604020202020204" pitchFamily="34" charset="0"/>
                <a:cs typeface="Arial" panose="020B0604020202020204" pitchFamily="34" charset="0"/>
              </a:rPr>
              <a:t>Steps</a:t>
            </a:r>
            <a:r>
              <a:rPr lang="sw-KE" sz="4800" b="1" dirty="0" smtClean="0">
                <a:latin typeface="Arial" panose="020B0604020202020204" pitchFamily="34" charset="0"/>
                <a:cs typeface="Arial" panose="020B0604020202020204" pitchFamily="34" charset="0"/>
              </a:rPr>
              <a:t> for effective advocacy....</a:t>
            </a:r>
            <a:endParaRPr lang="sw-KE" sz="4800" dirty="0"/>
          </a:p>
        </p:txBody>
      </p:sp>
      <p:sp>
        <p:nvSpPr>
          <p:cNvPr id="3" name="Content Placeholder 2"/>
          <p:cNvSpPr>
            <a:spLocks noGrp="1"/>
          </p:cNvSpPr>
          <p:nvPr>
            <p:ph idx="1"/>
          </p:nvPr>
        </p:nvSpPr>
        <p:spPr/>
        <p:txBody>
          <a:bodyPr>
            <a:normAutofit/>
          </a:bodyPr>
          <a:lstStyle/>
          <a:p>
            <a:pPr marL="0" indent="0">
              <a:buNone/>
            </a:pPr>
            <a:r>
              <a:rPr lang="en-US" sz="3200" b="1" dirty="0" smtClean="0">
                <a:latin typeface="Arial" panose="020B0604020202020204" pitchFamily="34" charset="0"/>
                <a:cs typeface="Arial" panose="020B0604020202020204" pitchFamily="34" charset="0"/>
              </a:rPr>
              <a:t>1.</a:t>
            </a:r>
            <a:r>
              <a:rPr lang="sw-KE" sz="3200" b="1" dirty="0" smtClean="0">
                <a:latin typeface="Arial" panose="020B0604020202020204" pitchFamily="34" charset="0"/>
                <a:cs typeface="Arial" panose="020B0604020202020204" pitchFamily="34" charset="0"/>
              </a:rPr>
              <a:t> Learning skills of advocacy</a:t>
            </a:r>
          </a:p>
          <a:p>
            <a:r>
              <a:rPr lang="en-US" sz="3200" dirty="0" smtClean="0">
                <a:latin typeface="Arial" panose="020B0604020202020204" pitchFamily="34" charset="0"/>
                <a:cs typeface="Arial" panose="020B0604020202020204" pitchFamily="34" charset="0"/>
              </a:rPr>
              <a:t>Advocacy </a:t>
            </a:r>
            <a:r>
              <a:rPr lang="en-US" sz="3200" dirty="0">
                <a:latin typeface="Arial" panose="020B0604020202020204" pitchFamily="34" charset="0"/>
                <a:cs typeface="Arial" panose="020B0604020202020204" pitchFamily="34" charset="0"/>
              </a:rPr>
              <a:t>requires very specific skills, most of which can be acquired through training </a:t>
            </a:r>
            <a:r>
              <a:rPr lang="en-US" sz="3200" dirty="0" smtClean="0">
                <a:latin typeface="Arial" panose="020B0604020202020204" pitchFamily="34" charset="0"/>
                <a:cs typeface="Arial" panose="020B0604020202020204" pitchFamily="34" charset="0"/>
              </a:rPr>
              <a:t>and practice; </a:t>
            </a:r>
            <a:r>
              <a:rPr lang="en-US" sz="3200" dirty="0">
                <a:latin typeface="Arial" panose="020B0604020202020204" pitchFamily="34" charset="0"/>
                <a:cs typeface="Arial" panose="020B0604020202020204" pitchFamily="34" charset="0"/>
              </a:rPr>
              <a:t>knowledge and skills in problem solving, decision making, </a:t>
            </a:r>
            <a:r>
              <a:rPr lang="en-US" sz="3200" dirty="0" smtClean="0">
                <a:latin typeface="Arial" panose="020B0604020202020204" pitchFamily="34" charset="0"/>
                <a:cs typeface="Arial" panose="020B0604020202020204" pitchFamily="34" charset="0"/>
              </a:rPr>
              <a:t>communication, negotiation</a:t>
            </a:r>
            <a:r>
              <a:rPr lang="en-US" sz="3200" dirty="0">
                <a:latin typeface="Arial" panose="020B0604020202020204" pitchFamily="34" charset="0"/>
                <a:cs typeface="Arial" panose="020B0604020202020204" pitchFamily="34" charset="0"/>
              </a:rPr>
              <a:t>, presentation, social mobilization and lobbying</a:t>
            </a:r>
            <a:r>
              <a:rPr lang="en-US" sz="3200" dirty="0" smtClean="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This is in addition to </a:t>
            </a:r>
            <a:r>
              <a:rPr lang="en-US" sz="3200" dirty="0" smtClean="0">
                <a:latin typeface="Arial" panose="020B0604020202020204" pitchFamily="34" charset="0"/>
                <a:cs typeface="Arial" panose="020B0604020202020204" pitchFamily="34" charset="0"/>
              </a:rPr>
              <a:t>other professional </a:t>
            </a:r>
            <a:r>
              <a:rPr lang="en-US" sz="3200" dirty="0">
                <a:latin typeface="Arial" panose="020B0604020202020204" pitchFamily="34" charset="0"/>
                <a:cs typeface="Arial" panose="020B0604020202020204" pitchFamily="34" charset="0"/>
              </a:rPr>
              <a:t>qualification </a:t>
            </a:r>
            <a:r>
              <a:rPr lang="en-US" sz="3200" dirty="0" smtClean="0">
                <a:latin typeface="Arial" panose="020B0604020202020204" pitchFamily="34" charset="0"/>
                <a:cs typeface="Arial" panose="020B0604020202020204" pitchFamily="34" charset="0"/>
              </a:rPr>
              <a:t>that may be needed depending on </a:t>
            </a:r>
            <a:r>
              <a:rPr lang="en-US" sz="3200" dirty="0">
                <a:latin typeface="Arial" panose="020B0604020202020204" pitchFamily="34" charset="0"/>
                <a:cs typeface="Arial" panose="020B0604020202020204" pitchFamily="34" charset="0"/>
              </a:rPr>
              <a:t>what </a:t>
            </a:r>
            <a:r>
              <a:rPr lang="en-US" sz="3200" dirty="0" smtClean="0">
                <a:latin typeface="Arial" panose="020B0604020202020204" pitchFamily="34" charset="0"/>
                <a:cs typeface="Arial" panose="020B0604020202020204" pitchFamily="34" charset="0"/>
              </a:rPr>
              <a:t>one is </a:t>
            </a:r>
            <a:r>
              <a:rPr lang="en-US" sz="3200" dirty="0">
                <a:latin typeface="Arial" panose="020B0604020202020204" pitchFamily="34" charset="0"/>
                <a:cs typeface="Arial" panose="020B0604020202020204" pitchFamily="34" charset="0"/>
              </a:rPr>
              <a:t>advocating for.</a:t>
            </a:r>
            <a:endParaRPr lang="sw-K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10531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b="1" i="1" dirty="0" smtClean="0">
                <a:latin typeface="Arial" panose="020B0604020202020204" pitchFamily="34" charset="0"/>
                <a:cs typeface="Arial" panose="020B0604020202020204" pitchFamily="34" charset="0"/>
              </a:rPr>
              <a:t>Steps</a:t>
            </a:r>
            <a:r>
              <a:rPr lang="sw-KE" b="1" dirty="0" smtClean="0">
                <a:latin typeface="Arial" panose="020B0604020202020204" pitchFamily="34" charset="0"/>
                <a:cs typeface="Arial" panose="020B0604020202020204" pitchFamily="34" charset="0"/>
              </a:rPr>
              <a:t> for effective advocacy....</a:t>
            </a:r>
            <a:endParaRPr lang="sw-KE" dirty="0"/>
          </a:p>
        </p:txBody>
      </p:sp>
      <p:sp>
        <p:nvSpPr>
          <p:cNvPr id="3" name="Content Placeholder 2"/>
          <p:cNvSpPr>
            <a:spLocks noGrp="1"/>
          </p:cNvSpPr>
          <p:nvPr>
            <p:ph idx="1"/>
          </p:nvPr>
        </p:nvSpPr>
        <p:spPr/>
        <p:txBody>
          <a:bodyPr>
            <a:normAutofit/>
          </a:bodyPr>
          <a:lstStyle/>
          <a:p>
            <a:pPr marL="0" indent="0">
              <a:buNone/>
            </a:pPr>
            <a:r>
              <a:rPr lang="en-US" sz="3200" b="1" dirty="0" smtClean="0">
                <a:latin typeface="Arial" panose="020B0604020202020204" pitchFamily="34" charset="0"/>
                <a:cs typeface="Arial" panose="020B0604020202020204" pitchFamily="34" charset="0"/>
              </a:rPr>
              <a:t>2.</a:t>
            </a:r>
            <a:r>
              <a:rPr lang="sw-KE" sz="3200" b="1" dirty="0" smtClean="0">
                <a:latin typeface="Arial" panose="020B0604020202020204" pitchFamily="34" charset="0"/>
                <a:cs typeface="Arial" panose="020B0604020202020204" pitchFamily="34" charset="0"/>
              </a:rPr>
              <a:t> Articulating advocacy issues</a:t>
            </a:r>
            <a:endParaRPr lang="en-US" sz="32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application phase </a:t>
            </a:r>
            <a:r>
              <a:rPr lang="en-US" dirty="0">
                <a:latin typeface="Arial" panose="020B0604020202020204" pitchFamily="34" charset="0"/>
                <a:cs typeface="Arial" panose="020B0604020202020204" pitchFamily="34" charset="0"/>
              </a:rPr>
              <a:t>of advocacy involves the actual articulation of issues. This depends </a:t>
            </a:r>
            <a:r>
              <a:rPr lang="en-US" dirty="0" smtClean="0">
                <a:latin typeface="Arial" panose="020B0604020202020204" pitchFamily="34" charset="0"/>
                <a:cs typeface="Arial" panose="020B0604020202020204" pitchFamily="34" charset="0"/>
              </a:rPr>
              <a:t>on the </a:t>
            </a:r>
            <a:r>
              <a:rPr lang="en-US" dirty="0">
                <a:latin typeface="Arial" panose="020B0604020202020204" pitchFamily="34" charset="0"/>
                <a:cs typeface="Arial" panose="020B0604020202020204" pitchFamily="34" charset="0"/>
              </a:rPr>
              <a:t>issue at hand and the prevailing circumstances</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 is important to recognize all </a:t>
            </a:r>
            <a:r>
              <a:rPr lang="en-US" dirty="0" smtClean="0">
                <a:latin typeface="Arial" panose="020B0604020202020204" pitchFamily="34" charset="0"/>
                <a:cs typeface="Arial" panose="020B0604020202020204" pitchFamily="34" charset="0"/>
              </a:rPr>
              <a:t>the parties </a:t>
            </a:r>
            <a:r>
              <a:rPr lang="en-US" dirty="0">
                <a:latin typeface="Arial" panose="020B0604020202020204" pitchFamily="34" charset="0"/>
                <a:cs typeface="Arial" panose="020B0604020202020204" pitchFamily="34" charset="0"/>
              </a:rPr>
              <a:t>to the issue at hand so that the effort of articulating is not directed towards </a:t>
            </a:r>
            <a:r>
              <a:rPr lang="en-US" dirty="0" smtClean="0">
                <a:latin typeface="Arial" panose="020B0604020202020204" pitchFamily="34" charset="0"/>
                <a:cs typeface="Arial" panose="020B0604020202020204" pitchFamily="34" charset="0"/>
              </a:rPr>
              <a:t>the wrong </a:t>
            </a:r>
            <a:r>
              <a:rPr lang="en-US" dirty="0">
                <a:latin typeface="Arial" panose="020B0604020202020204" pitchFamily="34" charset="0"/>
                <a:cs typeface="Arial" panose="020B0604020202020204" pitchFamily="34" charset="0"/>
              </a:rPr>
              <a:t>audience</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 particular it is critical to analyze the major aspects surrounding </a:t>
            </a:r>
            <a:r>
              <a:rPr lang="en-US" dirty="0" smtClean="0">
                <a:latin typeface="Arial" panose="020B0604020202020204" pitchFamily="34" charset="0"/>
                <a:cs typeface="Arial" panose="020B0604020202020204" pitchFamily="34" charset="0"/>
              </a:rPr>
              <a:t>a particular </a:t>
            </a:r>
            <a:r>
              <a:rPr lang="en-US" dirty="0">
                <a:latin typeface="Arial" panose="020B0604020202020204" pitchFamily="34" charset="0"/>
                <a:cs typeface="Arial" panose="020B0604020202020204" pitchFamily="34" charset="0"/>
              </a:rPr>
              <a:t>issue before attempting to tackle it.</a:t>
            </a:r>
            <a:endParaRPr lang="sw-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2026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w-KE" b="1" i="1" dirty="0" smtClean="0">
                <a:latin typeface="Arial" panose="020B0604020202020204" pitchFamily="34" charset="0"/>
                <a:cs typeface="Arial" panose="020B0604020202020204" pitchFamily="34" charset="0"/>
              </a:rPr>
              <a:t>Steps</a:t>
            </a:r>
            <a:r>
              <a:rPr lang="sw-KE" b="1" dirty="0" smtClean="0">
                <a:latin typeface="Arial" panose="020B0604020202020204" pitchFamily="34" charset="0"/>
                <a:cs typeface="Arial" panose="020B0604020202020204" pitchFamily="34" charset="0"/>
              </a:rPr>
              <a:t> for effective advocacy....</a:t>
            </a:r>
            <a:endParaRPr lang="sw-KE" dirty="0"/>
          </a:p>
        </p:txBody>
      </p:sp>
      <p:sp>
        <p:nvSpPr>
          <p:cNvPr id="3" name="Content Placeholder 2"/>
          <p:cNvSpPr>
            <a:spLocks noGrp="1"/>
          </p:cNvSpPr>
          <p:nvPr>
            <p:ph idx="1"/>
          </p:nvPr>
        </p:nvSpPr>
        <p:spPr/>
        <p:txBody>
          <a:bodyPr/>
          <a:lstStyle/>
          <a:p>
            <a:pPr marL="0" indent="0">
              <a:buNone/>
            </a:pPr>
            <a:r>
              <a:rPr lang="en-US" sz="3200" b="1" dirty="0" smtClean="0">
                <a:latin typeface="Arial" panose="020B0604020202020204" pitchFamily="34" charset="0"/>
                <a:cs typeface="Arial" panose="020B0604020202020204" pitchFamily="34" charset="0"/>
              </a:rPr>
              <a:t>3: Evaluation of performance </a:t>
            </a:r>
          </a:p>
          <a:p>
            <a:r>
              <a:rPr lang="en-US" sz="3200" dirty="0" smtClean="0">
                <a:latin typeface="Arial" panose="020B0604020202020204" pitchFamily="34" charset="0"/>
                <a:cs typeface="Arial" panose="020B0604020202020204" pitchFamily="34" charset="0"/>
              </a:rPr>
              <a:t>It </a:t>
            </a:r>
            <a:r>
              <a:rPr lang="en-US" sz="3200" dirty="0">
                <a:latin typeface="Arial" panose="020B0604020202020204" pitchFamily="34" charset="0"/>
                <a:cs typeface="Arial" panose="020B0604020202020204" pitchFamily="34" charset="0"/>
              </a:rPr>
              <a:t>is important to evaluate the effectiveness of an advocacy activity.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results of such </a:t>
            </a:r>
            <a:r>
              <a:rPr lang="en-US" sz="3200" dirty="0" smtClean="0">
                <a:latin typeface="Arial" panose="020B0604020202020204" pitchFamily="34" charset="0"/>
                <a:cs typeface="Arial" panose="020B0604020202020204" pitchFamily="34" charset="0"/>
              </a:rPr>
              <a:t>an evaluation </a:t>
            </a:r>
            <a:r>
              <a:rPr lang="en-US" sz="3200" dirty="0">
                <a:latin typeface="Arial" panose="020B0604020202020204" pitchFamily="34" charset="0"/>
                <a:cs typeface="Arial" panose="020B0604020202020204" pitchFamily="34" charset="0"/>
              </a:rPr>
              <a:t>will assist those involved in the advocacy to take appropriate action.</a:t>
            </a:r>
            <a:endParaRPr lang="sw-KE"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5024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Advocacy and </a:t>
            </a:r>
            <a:r>
              <a:rPr lang="en-GB" b="1" dirty="0" smtClean="0">
                <a:latin typeface="Arial" panose="020B0604020202020204" pitchFamily="34" charset="0"/>
                <a:cs typeface="Arial" panose="020B0604020202020204" pitchFamily="34" charset="0"/>
              </a:rPr>
              <a:t>Nursing practice</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r>
              <a:rPr lang="en-US" sz="3200" b="1" dirty="0">
                <a:latin typeface="Arial" panose="020B0604020202020204" pitchFamily="34" charset="0"/>
                <a:cs typeface="Arial" panose="020B0604020202020204" pitchFamily="34" charset="0"/>
              </a:rPr>
              <a:t>Advocacy</a:t>
            </a:r>
            <a:r>
              <a:rPr lang="en-US" sz="3200" dirty="0">
                <a:latin typeface="Arial" panose="020B0604020202020204" pitchFamily="34" charset="0"/>
                <a:cs typeface="Arial" panose="020B0604020202020204" pitchFamily="34" charset="0"/>
              </a:rPr>
              <a:t> is an activity by an individual or group that aims to influence decisions within political, economic, and social institutions</a:t>
            </a:r>
          </a:p>
          <a:p>
            <a:r>
              <a:rPr lang="en-US" sz="3200" dirty="0" smtClean="0">
                <a:latin typeface="Arial" panose="020B0604020202020204" pitchFamily="34" charset="0"/>
                <a:cs typeface="Arial" panose="020B0604020202020204" pitchFamily="34" charset="0"/>
              </a:rPr>
              <a:t>It refers to public </a:t>
            </a:r>
            <a:r>
              <a:rPr lang="en-US" sz="3200" dirty="0">
                <a:latin typeface="Arial" panose="020B0604020202020204" pitchFamily="34" charset="0"/>
                <a:cs typeface="Arial" panose="020B0604020202020204" pitchFamily="34" charset="0"/>
              </a:rPr>
              <a:t>support </a:t>
            </a:r>
            <a:r>
              <a:rPr lang="en-US" sz="3200" dirty="0" smtClean="0">
                <a:latin typeface="Arial" panose="020B0604020202020204" pitchFamily="34" charset="0"/>
                <a:cs typeface="Arial" panose="020B0604020202020204" pitchFamily="34" charset="0"/>
              </a:rPr>
              <a:t>for, </a:t>
            </a:r>
            <a:r>
              <a:rPr lang="en-US" sz="3200" dirty="0">
                <a:latin typeface="Arial" panose="020B0604020202020204" pitchFamily="34" charset="0"/>
                <a:cs typeface="Arial" panose="020B0604020202020204" pitchFamily="34" charset="0"/>
              </a:rPr>
              <a:t>or recommendation of a particular cause or policy</a:t>
            </a:r>
            <a:r>
              <a:rPr lang="en-US" sz="3200" dirty="0" smtClean="0">
                <a:latin typeface="Arial" panose="020B0604020202020204" pitchFamily="34" charset="0"/>
                <a:cs typeface="Arial" panose="020B0604020202020204" pitchFamily="34" charset="0"/>
              </a:rPr>
              <a:t>.</a:t>
            </a:r>
          </a:p>
          <a:p>
            <a:r>
              <a:rPr lang="en-US" sz="3200" dirty="0">
                <a:latin typeface="Arial" panose="020B0604020202020204" pitchFamily="34" charset="0"/>
                <a:cs typeface="Arial" panose="020B0604020202020204" pitchFamily="34" charset="0"/>
              </a:rPr>
              <a:t>Ideally, one of the roles of a </a:t>
            </a:r>
            <a:r>
              <a:rPr lang="en-US" sz="3200" b="1" dirty="0">
                <a:latin typeface="Arial" panose="020B0604020202020204" pitchFamily="34" charset="0"/>
                <a:cs typeface="Arial" panose="020B0604020202020204" pitchFamily="34" charset="0"/>
              </a:rPr>
              <a:t>nurse </a:t>
            </a:r>
            <a:r>
              <a:rPr lang="en-US" sz="3200" dirty="0">
                <a:latin typeface="Arial" panose="020B0604020202020204" pitchFamily="34" charset="0"/>
                <a:cs typeface="Arial" panose="020B0604020202020204" pitchFamily="34" charset="0"/>
              </a:rPr>
              <a:t>is </a:t>
            </a:r>
            <a:r>
              <a:rPr lang="en-US" sz="3200" b="1" dirty="0">
                <a:latin typeface="Arial" panose="020B0604020202020204" pitchFamily="34" charset="0"/>
                <a:cs typeface="Arial" panose="020B0604020202020204" pitchFamily="34" charset="0"/>
              </a:rPr>
              <a:t>advocacy</a:t>
            </a:r>
            <a:r>
              <a:rPr lang="en-US" sz="3200" dirty="0">
                <a:latin typeface="Arial" panose="020B0604020202020204" pitchFamily="34" charset="0"/>
                <a:cs typeface="Arial" panose="020B0604020202020204" pitchFamily="34" charset="0"/>
              </a:rPr>
              <a:t> for patients, hence they are positioned as patient’s </a:t>
            </a:r>
            <a:r>
              <a:rPr lang="en-US" sz="3200" b="1" dirty="0">
                <a:latin typeface="Arial" panose="020B0604020202020204" pitchFamily="34" charset="0"/>
                <a:cs typeface="Arial" panose="020B0604020202020204" pitchFamily="34" charset="0"/>
              </a:rPr>
              <a:t>advocates </a:t>
            </a:r>
            <a:r>
              <a:rPr lang="en-US" sz="3200" dirty="0">
                <a:latin typeface="Arial" panose="020B0604020202020204" pitchFamily="34" charset="0"/>
                <a:cs typeface="Arial" panose="020B0604020202020204" pitchFamily="34" charset="0"/>
              </a:rPr>
              <a:t>because they have the most direct interaction with </a:t>
            </a:r>
            <a:r>
              <a:rPr lang="en-US" sz="3200" dirty="0" smtClean="0">
                <a:latin typeface="Arial" panose="020B0604020202020204" pitchFamily="34" charset="0"/>
                <a:cs typeface="Arial" panose="020B0604020202020204" pitchFamily="34" charset="0"/>
              </a:rPr>
              <a:t>patients.</a:t>
            </a:r>
          </a:p>
          <a:p>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0102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gn="ctr"/>
            <a:r>
              <a:rPr lang="en-US" b="1" dirty="0" smtClean="0">
                <a:latin typeface="Arial" panose="020B0604020202020204" pitchFamily="34" charset="0"/>
                <a:cs typeface="Arial" panose="020B0604020202020204" pitchFamily="34" charset="0"/>
              </a:rPr>
              <a:t>Importance of advocacy in Nursing practice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sz="3200" b="1" dirty="0" smtClean="0">
                <a:latin typeface="Arial" panose="020B0604020202020204" pitchFamily="34" charset="0"/>
                <a:cs typeface="Arial" panose="020B0604020202020204" pitchFamily="34" charset="0"/>
              </a:rPr>
              <a:t>Advocacy</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can help patients make informed decisions regarding their health, including helping them navigate a complex medical system, translating medical terms and helping patients make ethical decisions</a:t>
            </a:r>
            <a:r>
              <a:rPr lang="en-US" sz="3200" dirty="0" smtClean="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Some of the various specific </a:t>
            </a:r>
            <a:r>
              <a:rPr lang="en-US" sz="3200" dirty="0">
                <a:latin typeface="Arial" panose="020B0604020202020204" pitchFamily="34" charset="0"/>
                <a:cs typeface="Arial" panose="020B0604020202020204" pitchFamily="34" charset="0"/>
              </a:rPr>
              <a:t>ways nurses directly advocate for their patients within the health care </a:t>
            </a:r>
            <a:r>
              <a:rPr lang="en-US" sz="3200" dirty="0" smtClean="0">
                <a:latin typeface="Arial" panose="020B0604020202020204" pitchFamily="34" charset="0"/>
                <a:cs typeface="Arial" panose="020B0604020202020204" pitchFamily="34" charset="0"/>
              </a:rPr>
              <a:t>setting include; </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protecting </a:t>
            </a:r>
            <a:r>
              <a:rPr lang="en-US" sz="3200" dirty="0">
                <a:latin typeface="Arial" panose="020B0604020202020204" pitchFamily="34" charset="0"/>
                <a:cs typeface="Arial" panose="020B0604020202020204" pitchFamily="34" charset="0"/>
              </a:rPr>
              <a:t>patients from harm</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communicating patient preferences; </a:t>
            </a:r>
            <a:r>
              <a:rPr lang="en-US" sz="3200" dirty="0" smtClean="0">
                <a:latin typeface="Arial" panose="020B0604020202020204" pitchFamily="34" charset="0"/>
                <a:cs typeface="Arial" panose="020B0604020202020204" pitchFamily="34" charset="0"/>
              </a:rPr>
              <a:t>fostering </a:t>
            </a:r>
            <a:r>
              <a:rPr lang="en-US" sz="3200" dirty="0">
                <a:latin typeface="Arial" panose="020B0604020202020204" pitchFamily="34" charset="0"/>
                <a:cs typeface="Arial" panose="020B0604020202020204" pitchFamily="34" charset="0"/>
              </a:rPr>
              <a:t>collaboration; providing essential information in order to make informed decision; and supporting the voice of the patient regarding choices and care.</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955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24"/>
            <a:ext cx="10515600" cy="1139252"/>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Principles </a:t>
            </a:r>
            <a:r>
              <a:rPr lang="en-US" b="1" dirty="0">
                <a:latin typeface="Arial" panose="020B0604020202020204" pitchFamily="34" charset="0"/>
                <a:cs typeface="Arial" panose="020B0604020202020204" pitchFamily="34" charset="0"/>
              </a:rPr>
              <a:t>of Critical </a:t>
            </a:r>
            <a:r>
              <a:rPr lang="en-US" b="1" dirty="0" smtClean="0">
                <a:latin typeface="Arial" panose="020B0604020202020204" pitchFamily="34" charset="0"/>
                <a:cs typeface="Arial" panose="020B0604020202020204" pitchFamily="34" charset="0"/>
              </a:rPr>
              <a:t>Thinking</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64106"/>
            <a:ext cx="10515600" cy="4612858"/>
          </a:xfrm>
        </p:spPr>
        <p:txBody>
          <a:bodyPr>
            <a:normAutofit/>
          </a:bodyPr>
          <a:lstStyle/>
          <a:p>
            <a:pPr marL="0" indent="0">
              <a:buNone/>
            </a:pPr>
            <a:r>
              <a:rPr lang="en-US" b="1" dirty="0" smtClean="0">
                <a:latin typeface="Arial" panose="020B0604020202020204" pitchFamily="34" charset="0"/>
                <a:cs typeface="Arial" panose="020B0604020202020204" pitchFamily="34" charset="0"/>
              </a:rPr>
              <a:t>Principles of critical thinking </a:t>
            </a:r>
            <a:r>
              <a:rPr lang="en-US" dirty="0" smtClean="0">
                <a:latin typeface="Arial" panose="020B0604020202020204" pitchFamily="34" charset="0"/>
                <a:cs typeface="Arial" panose="020B0604020202020204" pitchFamily="34" charset="0"/>
              </a:rPr>
              <a:t>include;</a:t>
            </a:r>
          </a:p>
          <a:p>
            <a:r>
              <a:rPr lang="en-US" dirty="0" smtClean="0">
                <a:latin typeface="Arial" panose="020B0604020202020204" pitchFamily="34" charset="0"/>
                <a:cs typeface="Arial" panose="020B0604020202020204" pitchFamily="34" charset="0"/>
              </a:rPr>
              <a:t>Gather </a:t>
            </a:r>
            <a:r>
              <a:rPr lang="en-US" dirty="0">
                <a:latin typeface="Arial" panose="020B0604020202020204" pitchFamily="34" charset="0"/>
                <a:cs typeface="Arial" panose="020B0604020202020204" pitchFamily="34" charset="0"/>
              </a:rPr>
              <a:t>complete information.</a:t>
            </a:r>
          </a:p>
          <a:p>
            <a:r>
              <a:rPr lang="en-US" dirty="0">
                <a:latin typeface="Arial" panose="020B0604020202020204" pitchFamily="34" charset="0"/>
                <a:cs typeface="Arial" panose="020B0604020202020204" pitchFamily="34" charset="0"/>
              </a:rPr>
              <a:t>Understand and define all terms.</a:t>
            </a:r>
          </a:p>
          <a:p>
            <a:r>
              <a:rPr lang="en-US" dirty="0">
                <a:latin typeface="Arial" panose="020B0604020202020204" pitchFamily="34" charset="0"/>
                <a:cs typeface="Arial" panose="020B0604020202020204" pitchFamily="34" charset="0"/>
              </a:rPr>
              <a:t>Question the methods by which the facts are derived.</a:t>
            </a:r>
          </a:p>
          <a:p>
            <a:r>
              <a:rPr lang="en-US" dirty="0">
                <a:latin typeface="Arial" panose="020B0604020202020204" pitchFamily="34" charset="0"/>
                <a:cs typeface="Arial" panose="020B0604020202020204" pitchFamily="34" charset="0"/>
              </a:rPr>
              <a:t>Question the conclusions.</a:t>
            </a:r>
          </a:p>
          <a:p>
            <a:r>
              <a:rPr lang="en-US" dirty="0">
                <a:latin typeface="Arial" panose="020B0604020202020204" pitchFamily="34" charset="0"/>
                <a:cs typeface="Arial" panose="020B0604020202020204" pitchFamily="34" charset="0"/>
              </a:rPr>
              <a:t>Look for hidden assumptions and biases.</a:t>
            </a:r>
          </a:p>
          <a:p>
            <a:r>
              <a:rPr lang="en-US" dirty="0">
                <a:latin typeface="Arial" panose="020B0604020202020204" pitchFamily="34" charset="0"/>
                <a:cs typeface="Arial" panose="020B0604020202020204" pitchFamily="34" charset="0"/>
              </a:rPr>
              <a:t>Question the source of facts.</a:t>
            </a:r>
          </a:p>
          <a:p>
            <a:r>
              <a:rPr lang="en-US" dirty="0">
                <a:latin typeface="Arial" panose="020B0604020202020204" pitchFamily="34" charset="0"/>
                <a:cs typeface="Arial" panose="020B0604020202020204" pitchFamily="34" charset="0"/>
              </a:rPr>
              <a:t>Don't expect all of the answers.</a:t>
            </a:r>
          </a:p>
          <a:p>
            <a:r>
              <a:rPr lang="en-US" dirty="0">
                <a:latin typeface="Arial" panose="020B0604020202020204" pitchFamily="34" charset="0"/>
                <a:cs typeface="Arial" panose="020B0604020202020204" pitchFamily="34" charset="0"/>
              </a:rPr>
              <a:t>Examine the big picture.</a:t>
            </a:r>
          </a:p>
        </p:txBody>
      </p:sp>
    </p:spTree>
    <p:extLst>
      <p:ext uri="{BB962C8B-B14F-4D97-AF65-F5344CB8AC3E}">
        <p14:creationId xmlns:p14="http://schemas.microsoft.com/office/powerpoint/2010/main" val="39421345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852"/>
            <a:ext cx="10515600" cy="1289155"/>
          </a:xfrm>
        </p:spPr>
        <p:txBody>
          <a:bodyPr/>
          <a:lstStyle/>
          <a:p>
            <a:r>
              <a:rPr lang="en-US" b="1" dirty="0">
                <a:latin typeface="Arial" panose="020B0604020202020204" pitchFamily="34" charset="0"/>
                <a:cs typeface="Arial" panose="020B0604020202020204" pitchFamily="34" charset="0"/>
              </a:rPr>
              <a:t>Assertiveness</a:t>
            </a:r>
            <a:r>
              <a:rPr lang="en-US" dirty="0">
                <a:latin typeface="Arial" panose="020B0604020202020204" pitchFamily="34" charset="0"/>
                <a:cs typeface="Arial" panose="020B0604020202020204" pitchFamily="34" charset="0"/>
              </a:rPr>
              <a:t> </a:t>
            </a:r>
            <a:endParaRPr lang="en-US" dirty="0"/>
          </a:p>
        </p:txBody>
      </p:sp>
      <p:sp>
        <p:nvSpPr>
          <p:cNvPr id="3" name="Content Placeholder 2"/>
          <p:cNvSpPr>
            <a:spLocks noGrp="1"/>
          </p:cNvSpPr>
          <p:nvPr>
            <p:ph idx="1"/>
          </p:nvPr>
        </p:nvSpPr>
        <p:spPr>
          <a:xfrm>
            <a:off x="838200" y="1690688"/>
            <a:ext cx="10515600" cy="4486275"/>
          </a:xfrm>
        </p:spPr>
        <p:txBody>
          <a:bodyPr>
            <a:normAutofit fontScale="70000" lnSpcReduction="20000"/>
          </a:bodyPr>
          <a:lstStyle/>
          <a:p>
            <a:r>
              <a:rPr lang="en-US" sz="4000" b="1" dirty="0" smtClean="0">
                <a:latin typeface="Arial" panose="020B0604020202020204" pitchFamily="34" charset="0"/>
                <a:cs typeface="Arial" panose="020B0604020202020204" pitchFamily="34" charset="0"/>
              </a:rPr>
              <a:t>Assertiveness </a:t>
            </a:r>
            <a:r>
              <a:rPr lang="en-US" sz="4000" dirty="0" smtClean="0">
                <a:latin typeface="Arial" panose="020B0604020202020204" pitchFamily="34" charset="0"/>
                <a:cs typeface="Arial" panose="020B0604020202020204" pitchFamily="34" charset="0"/>
              </a:rPr>
              <a:t>is another </a:t>
            </a:r>
            <a:r>
              <a:rPr lang="en-US" sz="4000" dirty="0">
                <a:latin typeface="Arial" panose="020B0604020202020204" pitchFamily="34" charset="0"/>
                <a:cs typeface="Arial" panose="020B0604020202020204" pitchFamily="34" charset="0"/>
              </a:rPr>
              <a:t>element  that compliments advocacy.</a:t>
            </a: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Assertiveness is the quality of being </a:t>
            </a:r>
            <a:r>
              <a:rPr lang="en-US" sz="4000" b="1" dirty="0">
                <a:latin typeface="Arial" panose="020B0604020202020204" pitchFamily="34" charset="0"/>
                <a:cs typeface="Arial" panose="020B0604020202020204" pitchFamily="34" charset="0"/>
              </a:rPr>
              <a:t>self</a:t>
            </a:r>
            <a:r>
              <a:rPr lang="en-US" sz="4000" dirty="0">
                <a:latin typeface="Arial" panose="020B0604020202020204" pitchFamily="34" charset="0"/>
                <a:cs typeface="Arial" panose="020B0604020202020204" pitchFamily="34" charset="0"/>
              </a:rPr>
              <a:t>-assured and confident without being aggressive. </a:t>
            </a:r>
          </a:p>
          <a:p>
            <a:r>
              <a:rPr lang="en-US" sz="4000" dirty="0">
                <a:latin typeface="Arial" panose="020B0604020202020204" pitchFamily="34" charset="0"/>
                <a:cs typeface="Arial" panose="020B0604020202020204" pitchFamily="34" charset="0"/>
              </a:rPr>
              <a:t>It is a skill that can be learned since it is a mode of communication particularly, in the field of psychology and psychotherapy</a:t>
            </a:r>
            <a:r>
              <a:rPr lang="en-US" sz="4000" dirty="0" smtClean="0">
                <a:latin typeface="Arial" panose="020B0604020202020204" pitchFamily="34" charset="0"/>
                <a:cs typeface="Arial" panose="020B0604020202020204" pitchFamily="34" charset="0"/>
              </a:rPr>
              <a:t>,</a:t>
            </a:r>
          </a:p>
          <a:p>
            <a:r>
              <a:rPr lang="en-US" sz="4000" dirty="0" smtClean="0">
                <a:latin typeface="Arial" panose="020B0604020202020204" pitchFamily="34" charset="0"/>
                <a:cs typeface="Arial" panose="020B0604020202020204" pitchFamily="34" charset="0"/>
              </a:rPr>
              <a:t>Assertiveness - </a:t>
            </a:r>
            <a:r>
              <a:rPr lang="en-US" sz="4000" i="1" dirty="0" smtClean="0">
                <a:latin typeface="Arial" panose="020B0604020202020204" pitchFamily="34" charset="0"/>
                <a:cs typeface="Arial" panose="020B0604020202020204" pitchFamily="34" charset="0"/>
              </a:rPr>
              <a:t>Tips &amp; Techniques:</a:t>
            </a:r>
            <a:r>
              <a:rPr lang="en-US" sz="4000" dirty="0" smtClean="0">
                <a:latin typeface="Arial" panose="020B0604020202020204" pitchFamily="34" charset="0"/>
                <a:cs typeface="Arial" panose="020B0604020202020204" pitchFamily="34" charset="0"/>
              </a:rPr>
              <a:t> Assertiveness is the art of</a:t>
            </a:r>
            <a:r>
              <a:rPr lang="en-US" sz="4000" dirty="0">
                <a:latin typeface="Arial" panose="020B0604020202020204" pitchFamily="34" charset="0"/>
                <a:cs typeface="Arial" panose="020B0604020202020204" pitchFamily="34" charset="0"/>
              </a:rPr>
              <a:t> </a:t>
            </a:r>
            <a:r>
              <a:rPr lang="en-US" sz="4000" i="1" dirty="0">
                <a:latin typeface="Arial" panose="020B0604020202020204" pitchFamily="34" charset="0"/>
                <a:cs typeface="Arial" panose="020B0604020202020204" pitchFamily="34" charset="0"/>
              </a:rPr>
              <a:t>expressing </a:t>
            </a:r>
            <a:r>
              <a:rPr lang="en-US" sz="4000" i="1" dirty="0" smtClean="0">
                <a:latin typeface="Arial" panose="020B0604020202020204" pitchFamily="34" charset="0"/>
                <a:cs typeface="Arial" panose="020B0604020202020204" pitchFamily="34" charset="0"/>
              </a:rPr>
              <a:t>one’s own thoughts</a:t>
            </a:r>
            <a:r>
              <a:rPr lang="en-US" sz="4000" i="1" dirty="0">
                <a:latin typeface="Arial" panose="020B0604020202020204" pitchFamily="34" charset="0"/>
                <a:cs typeface="Arial" panose="020B0604020202020204" pitchFamily="34" charset="0"/>
              </a:rPr>
              <a:t>, emotions, beliefs and opinions in an honest and appropriate way</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Since, </a:t>
            </a:r>
            <a:r>
              <a:rPr lang="en-US" sz="4000" dirty="0">
                <a:latin typeface="Arial" panose="020B0604020202020204" pitchFamily="34" charset="0"/>
                <a:cs typeface="Arial" panose="020B0604020202020204" pitchFamily="34" charset="0"/>
              </a:rPr>
              <a:t>assertiveness should be encouraged in others </a:t>
            </a:r>
            <a:r>
              <a:rPr lang="en-US" sz="4000" dirty="0" smtClean="0">
                <a:latin typeface="Arial" panose="020B0604020202020204" pitchFamily="34" charset="0"/>
                <a:cs typeface="Arial" panose="020B0604020202020204" pitchFamily="34" charset="0"/>
              </a:rPr>
              <a:t>too, it </a:t>
            </a:r>
            <a:r>
              <a:rPr lang="en-US" sz="4000" dirty="0">
                <a:latin typeface="Arial" panose="020B0604020202020204" pitchFamily="34" charset="0"/>
                <a:cs typeface="Arial" panose="020B0604020202020204" pitchFamily="34" charset="0"/>
              </a:rPr>
              <a:t>is also important to remember that we should always respect the thoughts, feelings, opinions and beliefs of other people</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marL="0" indent="0">
              <a:buNone/>
            </a:pP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765080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Characteristics of Assertiveness…</a:t>
            </a:r>
            <a:r>
              <a:rPr lang="en-US" dirty="0">
                <a:latin typeface="Arial" panose="020B0604020202020204" pitchFamily="34" charset="0"/>
                <a:cs typeface="Arial" panose="020B0604020202020204" pitchFamily="34" charset="0"/>
              </a:rPr>
              <a:t> </a:t>
            </a:r>
            <a:endParaRPr lang="en-US" dirty="0"/>
          </a:p>
        </p:txBody>
      </p:sp>
      <p:sp>
        <p:nvSpPr>
          <p:cNvPr id="3" name="Content Placeholder 2"/>
          <p:cNvSpPr>
            <a:spLocks noGrp="1"/>
          </p:cNvSpPr>
          <p:nvPr>
            <p:ph idx="1"/>
          </p:nvPr>
        </p:nvSpPr>
        <p:spPr>
          <a:xfrm>
            <a:off x="838200" y="1690688"/>
            <a:ext cx="10515600" cy="4486275"/>
          </a:xfrm>
        </p:spPr>
        <p:txBody>
          <a:bodyPr>
            <a:normAutofit/>
          </a:bodyPr>
          <a:lstStyle/>
          <a:p>
            <a:pPr>
              <a:lnSpc>
                <a:spcPct val="100000"/>
              </a:lnSpc>
              <a:spcBef>
                <a:spcPts val="0"/>
              </a:spcBef>
            </a:pPr>
            <a:r>
              <a:rPr lang="en-US" b="1" dirty="0">
                <a:latin typeface="Arial" panose="020B0604020202020204" pitchFamily="34" charset="0"/>
                <a:cs typeface="Arial" panose="020B0604020202020204" pitchFamily="34" charset="0"/>
              </a:rPr>
              <a:t>5 Characteristics of an Assertive Person</a:t>
            </a:r>
            <a:endParaRPr lang="en-US" dirty="0">
              <a:latin typeface="Arial" panose="020B060402020202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They have confidence in themselves. </a:t>
            </a:r>
            <a:endParaRPr lang="en-US" dirty="0" smtClean="0">
              <a:latin typeface="Arial" panose="020B0604020202020204" pitchFamily="34" charset="0"/>
              <a:cs typeface="Arial" panose="020B0604020202020204" pitchFamily="34" charset="0"/>
            </a:endParaRPr>
          </a:p>
          <a:p>
            <a:pPr>
              <a:lnSpc>
                <a:spcPct val="100000"/>
              </a:lnSpc>
              <a:spcBef>
                <a:spcPts val="0"/>
              </a:spcBef>
            </a:pPr>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respect the opinions of others. </a:t>
            </a:r>
            <a:endParaRPr lang="en-US" dirty="0" smtClean="0">
              <a:latin typeface="Arial" panose="020B0604020202020204" pitchFamily="34" charset="0"/>
              <a:cs typeface="Arial" panose="020B0604020202020204" pitchFamily="34" charset="0"/>
            </a:endParaRPr>
          </a:p>
          <a:p>
            <a:pPr>
              <a:lnSpc>
                <a:spcPct val="100000"/>
              </a:lnSpc>
              <a:spcBef>
                <a:spcPts val="0"/>
              </a:spcBef>
            </a:pPr>
            <a:r>
              <a:rPr lang="en-US" dirty="0" smtClean="0">
                <a:latin typeface="Arial" panose="020B0604020202020204" pitchFamily="34" charset="0"/>
                <a:cs typeface="Arial" panose="020B0604020202020204" pitchFamily="34" charset="0"/>
              </a:rPr>
              <a:t>Assertive </a:t>
            </a:r>
            <a:r>
              <a:rPr lang="en-US" dirty="0">
                <a:latin typeface="Arial" panose="020B0604020202020204" pitchFamily="34" charset="0"/>
                <a:cs typeface="Arial" panose="020B0604020202020204" pitchFamily="34" charset="0"/>
              </a:rPr>
              <a:t>people have the ability to validate other's feelings. </a:t>
            </a:r>
            <a:endParaRPr lang="en-US" dirty="0" smtClean="0">
              <a:latin typeface="Arial" panose="020B0604020202020204" pitchFamily="34" charset="0"/>
              <a:cs typeface="Arial" panose="020B0604020202020204" pitchFamily="34" charset="0"/>
            </a:endParaRPr>
          </a:p>
          <a:p>
            <a:pPr>
              <a:lnSpc>
                <a:spcPct val="100000"/>
              </a:lnSpc>
              <a:spcBef>
                <a:spcPts val="0"/>
              </a:spcBef>
            </a:pPr>
            <a:r>
              <a:rPr lang="en-US" dirty="0" smtClean="0">
                <a:latin typeface="Arial" panose="020B0604020202020204" pitchFamily="34" charset="0"/>
                <a:cs typeface="Arial" panose="020B0604020202020204" pitchFamily="34" charset="0"/>
              </a:rPr>
              <a:t>Assertive </a:t>
            </a:r>
            <a:r>
              <a:rPr lang="en-US" dirty="0">
                <a:latin typeface="Arial" panose="020B0604020202020204" pitchFamily="34" charset="0"/>
                <a:cs typeface="Arial" panose="020B0604020202020204" pitchFamily="34" charset="0"/>
              </a:rPr>
              <a:t>individuals are good listeners. </a:t>
            </a:r>
            <a:endParaRPr lang="en-US" dirty="0" smtClean="0">
              <a:latin typeface="Arial" panose="020B0604020202020204" pitchFamily="34" charset="0"/>
              <a:cs typeface="Arial" panose="020B0604020202020204" pitchFamily="34" charset="0"/>
            </a:endParaRPr>
          </a:p>
          <a:p>
            <a:pPr>
              <a:lnSpc>
                <a:spcPct val="100000"/>
              </a:lnSpc>
              <a:spcBef>
                <a:spcPts val="0"/>
              </a:spcBef>
            </a:pPr>
            <a:r>
              <a:rPr lang="en-US" dirty="0" smtClean="0">
                <a:latin typeface="Arial" panose="020B0604020202020204" pitchFamily="34" charset="0"/>
                <a:cs typeface="Arial" panose="020B0604020202020204" pitchFamily="34" charset="0"/>
              </a:rPr>
              <a:t>Capability in Problem </a:t>
            </a:r>
            <a:r>
              <a:rPr lang="en-US" dirty="0">
                <a:latin typeface="Arial" panose="020B0604020202020204" pitchFamily="34" charset="0"/>
                <a:cs typeface="Arial" panose="020B0604020202020204" pitchFamily="34" charset="0"/>
              </a:rPr>
              <a:t>solving and compromise.</a:t>
            </a:r>
          </a:p>
          <a:p>
            <a:r>
              <a:rPr lang="en-US" dirty="0" smtClean="0">
                <a:latin typeface="Arial" panose="020B0604020202020204" pitchFamily="34" charset="0"/>
                <a:cs typeface="Arial" panose="020B0604020202020204" pitchFamily="34" charset="0"/>
              </a:rPr>
              <a:t>NB, the person should apply the </a:t>
            </a:r>
            <a:r>
              <a:rPr lang="en-US" dirty="0">
                <a:latin typeface="Arial" panose="020B0604020202020204" pitchFamily="34" charset="0"/>
                <a:cs typeface="Arial" panose="020B0604020202020204" pitchFamily="34" charset="0"/>
              </a:rPr>
              <a:t>assertiveness </a:t>
            </a:r>
            <a:r>
              <a:rPr lang="en-US" dirty="0" smtClean="0">
                <a:latin typeface="Arial" panose="020B0604020202020204" pitchFamily="34" charset="0"/>
                <a:cs typeface="Arial" panose="020B0604020202020204" pitchFamily="34" charset="0"/>
              </a:rPr>
              <a:t>techniques some of which have been already discussed above.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2282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33891"/>
          </a:xfrm>
        </p:spPr>
        <p:txBody>
          <a:bodyPr>
            <a:noAutofit/>
          </a:bodyPr>
          <a:lstStyle/>
          <a:p>
            <a:r>
              <a:rPr lang="en-US" b="1" dirty="0" smtClean="0">
                <a:latin typeface="Arial" panose="020B0604020202020204" pitchFamily="34" charset="0"/>
                <a:cs typeface="Arial" panose="020B0604020202020204" pitchFamily="34" charset="0"/>
              </a:rPr>
              <a:t>Characteristics of assertive behaviour</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48918"/>
            <a:ext cx="10515600" cy="4528045"/>
          </a:xfrm>
        </p:spPr>
        <p:txBody>
          <a:bodyPr/>
          <a:lstStyle/>
          <a:p>
            <a:r>
              <a:rPr lang="en-US" dirty="0" smtClean="0">
                <a:latin typeface="Arial" panose="020B0604020202020204" pitchFamily="34" charset="0"/>
                <a:cs typeface="Arial" panose="020B0604020202020204" pitchFamily="34" charset="0"/>
              </a:rPr>
              <a:t>Being </a:t>
            </a:r>
            <a:r>
              <a:rPr lang="en-US" dirty="0">
                <a:latin typeface="Arial" panose="020B0604020202020204" pitchFamily="34" charset="0"/>
                <a:cs typeface="Arial" panose="020B0604020202020204" pitchFamily="34" charset="0"/>
              </a:rPr>
              <a:t>assertive means </a:t>
            </a:r>
            <a:r>
              <a:rPr lang="en-US" i="1" dirty="0">
                <a:latin typeface="Arial" panose="020B0604020202020204" pitchFamily="34" charset="0"/>
                <a:cs typeface="Arial" panose="020B0604020202020204" pitchFamily="34" charset="0"/>
              </a:rPr>
              <a:t>communicating with others in a direct and honest manner without intentionally hurting anyone's feelings</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Direct </a:t>
            </a:r>
            <a:r>
              <a:rPr lang="en-US" dirty="0">
                <a:latin typeface="Arial" panose="020B0604020202020204" pitchFamily="34" charset="0"/>
                <a:cs typeface="Arial" panose="020B0604020202020204" pitchFamily="34" charset="0"/>
              </a:rPr>
              <a:t>communication can reduce conflict, build self-confidence and enhance personal and work relationships. Assertiveness is a skill that anyone can learn</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During shifts or handing over, most often the persons leaving are not keen to give details, to be on the </a:t>
            </a:r>
            <a:r>
              <a:rPr lang="en-US" i="1" dirty="0" smtClean="0">
                <a:latin typeface="Arial" panose="020B0604020202020204" pitchFamily="34" charset="0"/>
                <a:cs typeface="Arial" panose="020B0604020202020204" pitchFamily="34" charset="0"/>
              </a:rPr>
              <a:t>safe side (be assertive), </a:t>
            </a:r>
            <a:r>
              <a:rPr lang="en-US" dirty="0" smtClean="0">
                <a:latin typeface="Arial" panose="020B0604020202020204" pitchFamily="34" charset="0"/>
                <a:cs typeface="Arial" panose="020B0604020202020204" pitchFamily="34" charset="0"/>
              </a:rPr>
              <a:t>ask for the relevant details on patient or the office you are receiving.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9341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98783"/>
          </a:xfrm>
        </p:spPr>
        <p:txBody>
          <a:bodyPr/>
          <a:lstStyle/>
          <a:p>
            <a:pPr algn="ctr"/>
            <a:r>
              <a:rPr lang="en-US" b="1" dirty="0" smtClean="0">
                <a:latin typeface="Arial" panose="020B0604020202020204" pitchFamily="34" charset="0"/>
                <a:cs typeface="Arial" panose="020B0604020202020204" pitchFamily="34" charset="0"/>
              </a:rPr>
              <a:t>Importance of Assertiveness in nursing practice</a:t>
            </a:r>
            <a:endParaRPr lang="en-US" dirty="0"/>
          </a:p>
        </p:txBody>
      </p:sp>
      <p:sp>
        <p:nvSpPr>
          <p:cNvPr id="3" name="Content Placeholder 2"/>
          <p:cNvSpPr>
            <a:spLocks noGrp="1"/>
          </p:cNvSpPr>
          <p:nvPr>
            <p:ph idx="1"/>
          </p:nvPr>
        </p:nvSpPr>
        <p:spPr/>
        <p:txBody>
          <a:bodyPr>
            <a:normAutofit lnSpcReduction="10000"/>
          </a:bodyPr>
          <a:lstStyle/>
          <a:p>
            <a:r>
              <a:rPr lang="en-US" b="1" dirty="0">
                <a:latin typeface="Arial" panose="020B0604020202020204" pitchFamily="34" charset="0"/>
                <a:cs typeface="Arial" panose="020B0604020202020204" pitchFamily="34" charset="0"/>
              </a:rPr>
              <a:t>Assertiveness</a:t>
            </a:r>
            <a:r>
              <a:rPr lang="en-US" dirty="0">
                <a:latin typeface="Arial" panose="020B0604020202020204" pitchFamily="34" charset="0"/>
                <a:cs typeface="Arial" panose="020B0604020202020204" pitchFamily="34" charset="0"/>
              </a:rPr>
              <a:t> is one of the most important skills for </a:t>
            </a:r>
            <a:r>
              <a:rPr lang="en-US" b="1" dirty="0">
                <a:latin typeface="Arial" panose="020B0604020202020204" pitchFamily="34" charset="0"/>
                <a:cs typeface="Arial" panose="020B0604020202020204" pitchFamily="34" charset="0"/>
              </a:rPr>
              <a:t>nurses</a:t>
            </a:r>
            <a:r>
              <a:rPr lang="en-US" dirty="0">
                <a:latin typeface="Arial" panose="020B0604020202020204" pitchFamily="34" charset="0"/>
                <a:cs typeface="Arial" panose="020B0604020202020204" pitchFamily="34" charset="0"/>
              </a:rPr>
              <a:t> in the workplace; </a:t>
            </a:r>
            <a:r>
              <a:rPr lang="en-US" dirty="0" smtClean="0">
                <a:latin typeface="Arial" panose="020B0604020202020204" pitchFamily="34" charset="0"/>
                <a:cs typeface="Arial" panose="020B0604020202020204" pitchFamily="34" charset="0"/>
              </a:rPr>
              <a:t>especially </a:t>
            </a:r>
            <a:r>
              <a:rPr lang="en-US" dirty="0">
                <a:latin typeface="Arial" panose="020B0604020202020204" pitchFamily="34" charset="0"/>
                <a:cs typeface="Arial" panose="020B0604020202020204" pitchFamily="34" charset="0"/>
              </a:rPr>
              <a:t>it helps to reduce their interpersonal stress, build effective team relationships and provide effective </a:t>
            </a:r>
            <a:r>
              <a:rPr lang="en-US" b="1" dirty="0">
                <a:latin typeface="Arial" panose="020B0604020202020204" pitchFamily="34" charset="0"/>
                <a:cs typeface="Arial" panose="020B0604020202020204" pitchFamily="34" charset="0"/>
              </a:rPr>
              <a:t>nursing</a:t>
            </a:r>
            <a:r>
              <a:rPr lang="en-US" dirty="0">
                <a:latin typeface="Arial" panose="020B0604020202020204" pitchFamily="34" charset="0"/>
                <a:cs typeface="Arial" panose="020B0604020202020204" pitchFamily="34" charset="0"/>
              </a:rPr>
              <a:t> care to the patients</a:t>
            </a:r>
            <a:r>
              <a:rPr lang="en-US" dirty="0" smtClean="0">
                <a:latin typeface="Arial" panose="020B0604020202020204" pitchFamily="34" charset="0"/>
                <a:cs typeface="Arial" panose="020B0604020202020204" pitchFamily="34" charset="0"/>
              </a:rPr>
              <a:t>.</a:t>
            </a:r>
          </a:p>
          <a:p>
            <a:r>
              <a:rPr lang="en-US" b="1" dirty="0">
                <a:latin typeface="Arial" panose="020B0604020202020204" pitchFamily="34" charset="0"/>
                <a:cs typeface="Arial" panose="020B0604020202020204" pitchFamily="34" charset="0"/>
              </a:rPr>
              <a:t>Assertiveness</a:t>
            </a:r>
            <a:r>
              <a:rPr lang="en-US" dirty="0">
                <a:latin typeface="Arial" panose="020B0604020202020204" pitchFamily="34" charset="0"/>
                <a:cs typeface="Arial" panose="020B0604020202020204" pitchFamily="34" charset="0"/>
              </a:rPr>
              <a:t> is a healthy way of communicating. It's the ability to speak up for ourselves in a way that is honest and respectful</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Every </a:t>
            </a:r>
            <a:r>
              <a:rPr lang="en-US" dirty="0">
                <a:latin typeface="Arial" panose="020B0604020202020204" pitchFamily="34" charset="0"/>
                <a:cs typeface="Arial" panose="020B0604020202020204" pitchFamily="34" charset="0"/>
              </a:rPr>
              <a:t>day, </a:t>
            </a:r>
            <a:r>
              <a:rPr lang="en-US" dirty="0" smtClean="0">
                <a:latin typeface="Arial" panose="020B0604020202020204" pitchFamily="34" charset="0"/>
                <a:cs typeface="Arial" panose="020B0604020202020204" pitchFamily="34" charset="0"/>
              </a:rPr>
              <a:t>one finds self </a:t>
            </a:r>
            <a:r>
              <a:rPr lang="en-US" dirty="0">
                <a:latin typeface="Arial" panose="020B0604020202020204" pitchFamily="34" charset="0"/>
                <a:cs typeface="Arial" panose="020B0604020202020204" pitchFamily="34" charset="0"/>
              </a:rPr>
              <a:t>in situations where </a:t>
            </a:r>
            <a:r>
              <a:rPr lang="en-US" dirty="0" smtClean="0">
                <a:latin typeface="Arial" panose="020B0604020202020204" pitchFamily="34" charset="0"/>
                <a:cs typeface="Arial" panose="020B0604020202020204" pitchFamily="34" charset="0"/>
              </a:rPr>
              <a:t>being </a:t>
            </a:r>
            <a:r>
              <a:rPr lang="en-US" b="1" dirty="0" smtClean="0">
                <a:latin typeface="Arial" panose="020B0604020202020204" pitchFamily="34" charset="0"/>
                <a:cs typeface="Arial" panose="020B0604020202020204" pitchFamily="34" charset="0"/>
              </a:rPr>
              <a:t>assertive </a:t>
            </a:r>
            <a:r>
              <a:rPr lang="en-US" dirty="0" smtClean="0">
                <a:latin typeface="Arial" panose="020B0604020202020204" pitchFamily="34" charset="0"/>
                <a:cs typeface="Arial" panose="020B0604020202020204" pitchFamily="34" charset="0"/>
              </a:rPr>
              <a:t>can</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help, for example, </a:t>
            </a:r>
            <a:r>
              <a:rPr lang="en-US" i="1" dirty="0" smtClean="0">
                <a:latin typeface="Arial" panose="020B0604020202020204" pitchFamily="34" charset="0"/>
                <a:cs typeface="Arial" panose="020B0604020202020204" pitchFamily="34" charset="0"/>
              </a:rPr>
              <a:t>a patient’s relative refuses to allow a patient to be admitted without proper reason, </a:t>
            </a:r>
            <a:r>
              <a:rPr lang="en-US" dirty="0" smtClean="0">
                <a:latin typeface="Arial" panose="020B0604020202020204" pitchFamily="34" charset="0"/>
                <a:cs typeface="Arial" panose="020B0604020202020204" pitchFamily="34" charset="0"/>
              </a:rPr>
              <a:t>explanation and assertiveness often works for benefit of the patient</a:t>
            </a:r>
            <a:r>
              <a:rPr lang="en-US" i="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304342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anose="020B0604020202020204" pitchFamily="34" charset="0"/>
                <a:cs typeface="Arial" panose="020B0604020202020204" pitchFamily="34" charset="0"/>
              </a:rPr>
              <a:t>Negotiation </a:t>
            </a:r>
            <a:r>
              <a:rPr lang="en-GB" b="1" dirty="0">
                <a:latin typeface="Arial" panose="020B0604020202020204" pitchFamily="34" charset="0"/>
                <a:cs typeface="Arial" panose="020B0604020202020204" pitchFamily="34" charset="0"/>
              </a:rPr>
              <a:t>and </a:t>
            </a:r>
            <a:r>
              <a:rPr lang="en-GB" b="1" dirty="0" smtClean="0">
                <a:latin typeface="Arial" panose="020B0604020202020204" pitchFamily="34" charset="0"/>
                <a:cs typeface="Arial" panose="020B0604020202020204" pitchFamily="34" charset="0"/>
              </a:rPr>
              <a:t>Nursing practice</a:t>
            </a:r>
            <a:endParaRPr lang="en-US" dirty="0"/>
          </a:p>
        </p:txBody>
      </p:sp>
      <p:sp>
        <p:nvSpPr>
          <p:cNvPr id="3" name="Content Placeholder 2"/>
          <p:cNvSpPr>
            <a:spLocks noGrp="1"/>
          </p:cNvSpPr>
          <p:nvPr>
            <p:ph idx="1"/>
          </p:nvPr>
        </p:nvSpPr>
        <p:spPr/>
        <p:txBody>
          <a:bodyPr>
            <a:normAutofit/>
          </a:bodyPr>
          <a:lstStyle/>
          <a:p>
            <a:r>
              <a:rPr lang="en-US" b="1" dirty="0">
                <a:latin typeface="Arial" panose="020B0604020202020204" pitchFamily="34" charset="0"/>
                <a:cs typeface="Arial" panose="020B0604020202020204" pitchFamily="34" charset="0"/>
              </a:rPr>
              <a:t>Negotiation</a:t>
            </a:r>
            <a:r>
              <a:rPr lang="en-US" dirty="0">
                <a:latin typeface="Arial" panose="020B0604020202020204" pitchFamily="34" charset="0"/>
                <a:cs typeface="Arial" panose="020B0604020202020204" pitchFamily="34" charset="0"/>
              </a:rPr>
              <a:t> is a method by which people settle differences. </a:t>
            </a:r>
            <a:r>
              <a:rPr lang="en-US" dirty="0" smtClean="0">
                <a:latin typeface="Arial" panose="020B0604020202020204" pitchFamily="34" charset="0"/>
                <a:cs typeface="Arial" panose="020B0604020202020204" pitchFamily="34" charset="0"/>
              </a:rPr>
              <a:t>Therefore, it </a:t>
            </a:r>
            <a:r>
              <a:rPr lang="en-US" dirty="0">
                <a:latin typeface="Arial" panose="020B0604020202020204" pitchFamily="34" charset="0"/>
                <a:cs typeface="Arial" panose="020B0604020202020204" pitchFamily="34" charset="0"/>
              </a:rPr>
              <a:t>is a process by </a:t>
            </a:r>
            <a:r>
              <a:rPr lang="en-US" dirty="0" smtClean="0">
                <a:latin typeface="Arial" panose="020B0604020202020204" pitchFamily="34" charset="0"/>
                <a:cs typeface="Arial" panose="020B0604020202020204" pitchFamily="34" charset="0"/>
              </a:rPr>
              <a:t>which a </a:t>
            </a:r>
            <a:r>
              <a:rPr lang="en-US" dirty="0">
                <a:latin typeface="Arial" panose="020B0604020202020204" pitchFamily="34" charset="0"/>
                <a:cs typeface="Arial" panose="020B0604020202020204" pitchFamily="34" charset="0"/>
              </a:rPr>
              <a:t>compromise or agreement is reached while avoiding argument and dispute.</a:t>
            </a:r>
            <a:endParaRPr lang="en-US" dirty="0"/>
          </a:p>
          <a:p>
            <a:r>
              <a:rPr lang="en-US" b="1" dirty="0" smtClean="0">
                <a:latin typeface="Arial" panose="020B0604020202020204" pitchFamily="34" charset="0"/>
                <a:cs typeface="Arial" panose="020B0604020202020204" pitchFamily="34" charset="0"/>
              </a:rPr>
              <a:t>Negotiation</a:t>
            </a:r>
            <a:r>
              <a:rPr lang="en-US" dirty="0">
                <a:latin typeface="Arial" panose="020B0604020202020204" pitchFamily="34" charset="0"/>
                <a:cs typeface="Arial" panose="020B0604020202020204" pitchFamily="34" charset="0"/>
              </a:rPr>
              <a:t> is a strategic discussion that resolves an issue in a way that </a:t>
            </a:r>
            <a:r>
              <a:rPr lang="en-US" dirty="0" smtClean="0">
                <a:latin typeface="Arial" panose="020B0604020202020204" pitchFamily="34" charset="0"/>
                <a:cs typeface="Arial" panose="020B0604020202020204" pitchFamily="34" charset="0"/>
              </a:rPr>
              <a:t>is acceptable to both parties. </a:t>
            </a:r>
            <a:r>
              <a:rPr lang="en-US" dirty="0">
                <a:latin typeface="Arial" panose="020B0604020202020204" pitchFamily="34" charset="0"/>
                <a:cs typeface="Arial" panose="020B0604020202020204" pitchFamily="34" charset="0"/>
              </a:rPr>
              <a:t>By </a:t>
            </a:r>
            <a:r>
              <a:rPr lang="en-US" b="1" dirty="0">
                <a:latin typeface="Arial" panose="020B0604020202020204" pitchFamily="34" charset="0"/>
                <a:cs typeface="Arial" panose="020B0604020202020204" pitchFamily="34" charset="0"/>
              </a:rPr>
              <a:t>negotiating</a:t>
            </a:r>
            <a:r>
              <a:rPr lang="en-US" dirty="0">
                <a:latin typeface="Arial" panose="020B0604020202020204" pitchFamily="34" charset="0"/>
                <a:cs typeface="Arial" panose="020B0604020202020204" pitchFamily="34" charset="0"/>
              </a:rPr>
              <a:t>, all involved parties try to avoid arguing but agree to reach some form of </a:t>
            </a:r>
            <a:r>
              <a:rPr lang="en-US" dirty="0" smtClean="0">
                <a:latin typeface="Arial" panose="020B0604020202020204" pitchFamily="34" charset="0"/>
                <a:cs typeface="Arial" panose="020B0604020202020204" pitchFamily="34" charset="0"/>
              </a:rPr>
              <a:t>compromise. </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Negotiations</a:t>
            </a:r>
            <a:r>
              <a:rPr lang="en-US" dirty="0">
                <a:latin typeface="Arial" panose="020B0604020202020204" pitchFamily="34" charset="0"/>
                <a:cs typeface="Arial" panose="020B0604020202020204" pitchFamily="34" charset="0"/>
              </a:rPr>
              <a:t> involve </a:t>
            </a:r>
            <a:r>
              <a:rPr lang="en-US" i="1" dirty="0">
                <a:latin typeface="Arial" panose="020B0604020202020204" pitchFamily="34" charset="0"/>
                <a:cs typeface="Arial" panose="020B0604020202020204" pitchFamily="34" charset="0"/>
              </a:rPr>
              <a:t>some</a:t>
            </a:r>
            <a:r>
              <a:rPr lang="en-US" dirty="0">
                <a:latin typeface="Arial" panose="020B0604020202020204" pitchFamily="34" charset="0"/>
                <a:cs typeface="Arial" panose="020B0604020202020204" pitchFamily="34" charset="0"/>
              </a:rPr>
              <a:t> give and take, which </a:t>
            </a:r>
            <a:r>
              <a:rPr lang="en-US" b="1" dirty="0">
                <a:latin typeface="Arial" panose="020B0604020202020204" pitchFamily="34" charset="0"/>
                <a:cs typeface="Arial" panose="020B0604020202020204" pitchFamily="34" charset="0"/>
              </a:rPr>
              <a:t>means</a:t>
            </a:r>
            <a:r>
              <a:rPr lang="en-US" dirty="0">
                <a:latin typeface="Arial" panose="020B0604020202020204" pitchFamily="34" charset="0"/>
                <a:cs typeface="Arial" panose="020B0604020202020204" pitchFamily="34" charset="0"/>
              </a:rPr>
              <a:t> one party will always come out on top of the </a:t>
            </a:r>
            <a:r>
              <a:rPr lang="en-US" b="1" dirty="0" smtClean="0">
                <a:latin typeface="Arial" panose="020B0604020202020204" pitchFamily="34" charset="0"/>
                <a:cs typeface="Arial" panose="020B0604020202020204" pitchFamily="34" charset="0"/>
              </a:rPr>
              <a:t>negotiation, </a:t>
            </a:r>
            <a:r>
              <a:rPr lang="en-US" dirty="0" smtClean="0">
                <a:latin typeface="Arial" panose="020B0604020202020204" pitchFamily="34" charset="0"/>
                <a:cs typeface="Arial" panose="020B0604020202020204" pitchFamily="34" charset="0"/>
              </a:rPr>
              <a:t>there should be convincing facts before final agreement is reached</a:t>
            </a:r>
          </a:p>
        </p:txBody>
      </p:sp>
    </p:spTree>
    <p:extLst>
      <p:ext uri="{BB962C8B-B14F-4D97-AF65-F5344CB8AC3E}">
        <p14:creationId xmlns:p14="http://schemas.microsoft.com/office/powerpoint/2010/main" val="6153843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Negotiation and Nursing practice</a:t>
            </a:r>
            <a:endParaRPr lang="en-US" dirty="0"/>
          </a:p>
        </p:txBody>
      </p:sp>
      <p:sp>
        <p:nvSpPr>
          <p:cNvPr id="3" name="Content Placeholder 2"/>
          <p:cNvSpPr>
            <a:spLocks noGrp="1"/>
          </p:cNvSpPr>
          <p:nvPr>
            <p:ph idx="1"/>
          </p:nvPr>
        </p:nvSpPr>
        <p:spPr/>
        <p:txBody>
          <a:bodyPr/>
          <a:lstStyle/>
          <a:p>
            <a:r>
              <a:rPr lang="en-US" b="1" dirty="0" smtClean="0">
                <a:latin typeface="Arial" panose="020B0604020202020204" pitchFamily="34" charset="0"/>
                <a:cs typeface="Arial" panose="020B0604020202020204" pitchFamily="34" charset="0"/>
              </a:rPr>
              <a:t>Negotiation</a:t>
            </a:r>
            <a:r>
              <a:rPr lang="en-US" dirty="0">
                <a:latin typeface="Arial" panose="020B0604020202020204" pitchFamily="34" charset="0"/>
                <a:cs typeface="Arial" panose="020B0604020202020204" pitchFamily="34" charset="0"/>
              </a:rPr>
              <a:t> skills can be of great benefit in resolving any differences that arise between </a:t>
            </a:r>
            <a:r>
              <a:rPr lang="en-US" dirty="0" smtClean="0">
                <a:latin typeface="Arial" panose="020B0604020202020204" pitchFamily="34" charset="0"/>
                <a:cs typeface="Arial" panose="020B0604020202020204" pitchFamily="34" charset="0"/>
              </a:rPr>
              <a:t>one </a:t>
            </a:r>
            <a:r>
              <a:rPr lang="en-US" dirty="0">
                <a:latin typeface="Arial" panose="020B0604020202020204" pitchFamily="34" charset="0"/>
                <a:cs typeface="Arial" panose="020B0604020202020204" pitchFamily="34" charset="0"/>
              </a:rPr>
              <a:t>and others</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There are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three</a:t>
            </a:r>
            <a:r>
              <a:rPr lang="en-US" dirty="0">
                <a:latin typeface="Arial" panose="020B0604020202020204" pitchFamily="34" charset="0"/>
                <a:cs typeface="Arial" panose="020B0604020202020204" pitchFamily="34" charset="0"/>
              </a:rPr>
              <a:t> basic </a:t>
            </a:r>
            <a:r>
              <a:rPr lang="en-US" dirty="0" smtClean="0">
                <a:latin typeface="Arial" panose="020B0604020202020204" pitchFamily="34" charset="0"/>
                <a:cs typeface="Arial" panose="020B0604020202020204" pitchFamily="34" charset="0"/>
              </a:rPr>
              <a:t>styles: There are </a:t>
            </a:r>
            <a:r>
              <a:rPr lang="en-US" b="1" dirty="0" smtClean="0">
                <a:latin typeface="Arial" panose="020B0604020202020204" pitchFamily="34" charset="0"/>
                <a:cs typeface="Arial" panose="020B0604020202020204" pitchFamily="34" charset="0"/>
              </a:rPr>
              <a:t>three</a:t>
            </a:r>
            <a:r>
              <a:rPr lang="en-US" dirty="0">
                <a:latin typeface="Arial" panose="020B0604020202020204" pitchFamily="34" charset="0"/>
                <a:cs typeface="Arial" panose="020B0604020202020204" pitchFamily="34" charset="0"/>
              </a:rPr>
              <a:t> basic </a:t>
            </a:r>
            <a:r>
              <a:rPr lang="en-US" dirty="0" smtClean="0">
                <a:latin typeface="Arial" panose="020B0604020202020204" pitchFamily="34" charset="0"/>
                <a:cs typeface="Arial" panose="020B0604020202020204" pitchFamily="34" charset="0"/>
              </a:rPr>
              <a:t>default </a:t>
            </a:r>
            <a:r>
              <a:rPr lang="en-US" b="1" dirty="0" smtClean="0">
                <a:latin typeface="Arial" panose="020B0604020202020204" pitchFamily="34" charset="0"/>
                <a:cs typeface="Arial" panose="020B0604020202020204" pitchFamily="34" charset="0"/>
              </a:rPr>
              <a:t>types</a:t>
            </a:r>
            <a:r>
              <a:rPr lang="en-US" dirty="0">
                <a:latin typeface="Arial" panose="020B0604020202020204" pitchFamily="34" charset="0"/>
                <a:cs typeface="Arial" panose="020B0604020202020204" pitchFamily="34" charset="0"/>
              </a:rPr>
              <a:t> to </a:t>
            </a:r>
            <a:r>
              <a:rPr lang="en-US" b="1" dirty="0">
                <a:latin typeface="Arial" panose="020B0604020202020204" pitchFamily="34" charset="0"/>
                <a:cs typeface="Arial" panose="020B0604020202020204" pitchFamily="34" charset="0"/>
              </a:rPr>
              <a:t>negotiation</a:t>
            </a:r>
            <a:r>
              <a:rPr lang="en-US" dirty="0">
                <a:latin typeface="Arial" panose="020B0604020202020204" pitchFamily="34" charset="0"/>
                <a:cs typeface="Arial" panose="020B0604020202020204" pitchFamily="34" charset="0"/>
              </a:rPr>
              <a:t>, and each has an advantage.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Ultimately </a:t>
            </a:r>
            <a:r>
              <a:rPr lang="en-US" dirty="0">
                <a:latin typeface="Arial" panose="020B0604020202020204" pitchFamily="34" charset="0"/>
                <a:cs typeface="Arial" panose="020B0604020202020204" pitchFamily="34" charset="0"/>
              </a:rPr>
              <a:t>the best negotiator incorporates the best </a:t>
            </a:r>
            <a:r>
              <a:rPr lang="en-US" dirty="0" smtClean="0">
                <a:latin typeface="Arial" panose="020B0604020202020204" pitchFamily="34" charset="0"/>
                <a:cs typeface="Arial" panose="020B0604020202020204" pitchFamily="34" charset="0"/>
              </a:rPr>
              <a:t>of all</a:t>
            </a:r>
            <a:r>
              <a:rPr lang="en-US"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three namely;</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Assertive (</a:t>
            </a:r>
            <a:r>
              <a:rPr lang="en-US" b="1" dirty="0" smtClean="0">
                <a:latin typeface="Arial" panose="020B0604020202020204" pitchFamily="34" charset="0"/>
                <a:cs typeface="Arial" panose="020B0604020202020204" pitchFamily="34" charset="0"/>
              </a:rPr>
              <a:t>not</a:t>
            </a:r>
            <a:r>
              <a:rPr lang="en-US" dirty="0" smtClean="0">
                <a:latin typeface="Arial" panose="020B0604020202020204" pitchFamily="34" charset="0"/>
                <a:cs typeface="Arial" panose="020B0604020202020204" pitchFamily="34" charset="0"/>
              </a:rPr>
              <a:t> aggressive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Accommodator </a:t>
            </a:r>
            <a:r>
              <a:rPr lang="en-US" dirty="0">
                <a:latin typeface="Arial" panose="020B0604020202020204" pitchFamily="34" charset="0"/>
                <a:cs typeface="Arial" panose="020B0604020202020204" pitchFamily="34" charset="0"/>
              </a:rPr>
              <a:t>(relationship oriented) and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Analyst </a:t>
            </a:r>
            <a:r>
              <a:rPr lang="en-US" dirty="0">
                <a:latin typeface="Arial" panose="020B0604020202020204" pitchFamily="34" charset="0"/>
                <a:cs typeface="Arial" panose="020B0604020202020204" pitchFamily="34" charset="0"/>
              </a:rPr>
              <a:t>(conflict avoidant</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65251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63872"/>
          </a:xfrm>
        </p:spPr>
        <p:txBody>
          <a:bodyPr/>
          <a:lstStyle/>
          <a:p>
            <a:r>
              <a:rPr lang="en-GB" b="1" dirty="0">
                <a:latin typeface="Arial" panose="020B0604020202020204" pitchFamily="34" charset="0"/>
                <a:cs typeface="Arial" panose="020B0604020202020204" pitchFamily="34" charset="0"/>
              </a:rPr>
              <a:t>Negotiation and Nursing practice</a:t>
            </a:r>
            <a:endParaRPr lang="en-US" dirty="0"/>
          </a:p>
        </p:txBody>
      </p:sp>
      <p:sp>
        <p:nvSpPr>
          <p:cNvPr id="3" name="Content Placeholder 2"/>
          <p:cNvSpPr>
            <a:spLocks noGrp="1"/>
          </p:cNvSpPr>
          <p:nvPr>
            <p:ph idx="1"/>
          </p:nvPr>
        </p:nvSpPr>
        <p:spPr>
          <a:xfrm>
            <a:off x="838200" y="1528997"/>
            <a:ext cx="10515600" cy="4647966"/>
          </a:xfrm>
        </p:spPr>
        <p:txBody>
          <a:bodyPr>
            <a:noAutofit/>
          </a:bodyPr>
          <a:lstStyle/>
          <a:p>
            <a:pPr marL="0" indent="0">
              <a:buNone/>
            </a:pPr>
            <a:r>
              <a:rPr lang="en-US" dirty="0">
                <a:latin typeface="Arial" panose="020B0604020202020204" pitchFamily="34" charset="0"/>
                <a:cs typeface="Arial" panose="020B0604020202020204" pitchFamily="34" charset="0"/>
              </a:rPr>
              <a:t>There are </a:t>
            </a:r>
            <a:r>
              <a:rPr lang="en-US" b="1" dirty="0">
                <a:latin typeface="Arial" panose="020B0604020202020204" pitchFamily="34" charset="0"/>
                <a:cs typeface="Arial" panose="020B0604020202020204" pitchFamily="34" charset="0"/>
              </a:rPr>
              <a:t>five</a:t>
            </a:r>
            <a:r>
              <a:rPr lang="en-US" dirty="0">
                <a:latin typeface="Arial" panose="020B0604020202020204" pitchFamily="34" charset="0"/>
                <a:cs typeface="Arial" panose="020B0604020202020204" pitchFamily="34" charset="0"/>
              </a:rPr>
              <a:t> collaborative </a:t>
            </a:r>
            <a:r>
              <a:rPr lang="en-US" b="1" dirty="0">
                <a:latin typeface="Arial" panose="020B0604020202020204" pitchFamily="34" charset="0"/>
                <a:cs typeface="Arial" panose="020B0604020202020204" pitchFamily="34" charset="0"/>
              </a:rPr>
              <a:t>stages</a:t>
            </a:r>
            <a:r>
              <a:rPr lang="en-US" dirty="0">
                <a:latin typeface="Arial" panose="020B0604020202020204" pitchFamily="34" charset="0"/>
                <a:cs typeface="Arial" panose="020B0604020202020204" pitchFamily="34" charset="0"/>
              </a:rPr>
              <a:t> of the </a:t>
            </a:r>
            <a:r>
              <a:rPr lang="en-US" b="1" dirty="0">
                <a:latin typeface="Arial" panose="020B0604020202020204" pitchFamily="34" charset="0"/>
                <a:cs typeface="Arial" panose="020B0604020202020204" pitchFamily="34" charset="0"/>
              </a:rPr>
              <a:t>negotiation </a:t>
            </a:r>
            <a:r>
              <a:rPr lang="en-US" b="1" dirty="0" smtClean="0">
                <a:latin typeface="Arial" panose="020B0604020202020204" pitchFamily="34" charset="0"/>
                <a:cs typeface="Arial" panose="020B0604020202020204" pitchFamily="34" charset="0"/>
              </a:rPr>
              <a:t>process</a:t>
            </a:r>
            <a:r>
              <a:rPr lang="en-US" dirty="0" smtClean="0">
                <a:latin typeface="Arial" panose="020B0604020202020204" pitchFamily="34" charset="0"/>
                <a:cs typeface="Arial" panose="020B0604020202020204" pitchFamily="34" charset="0"/>
              </a:rPr>
              <a:t> that leads to good outcome;</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Prepare- (There </a:t>
            </a:r>
            <a:r>
              <a:rPr lang="en-US" dirty="0">
                <a:latin typeface="Arial" panose="020B0604020202020204" pitchFamily="34" charset="0"/>
                <a:cs typeface="Arial" panose="020B0604020202020204" pitchFamily="34" charset="0"/>
              </a:rPr>
              <a:t>is </a:t>
            </a:r>
            <a:r>
              <a:rPr lang="en-US" b="1" dirty="0" smtClean="0">
                <a:latin typeface="Arial" panose="020B0604020202020204" pitchFamily="34" charset="0"/>
                <a:cs typeface="Arial" panose="020B0604020202020204" pitchFamily="34" charset="0"/>
              </a:rPr>
              <a:t>NO</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shortcut to </a:t>
            </a:r>
            <a:r>
              <a:rPr lang="en-US" b="1" dirty="0">
                <a:latin typeface="Arial" panose="020B0604020202020204" pitchFamily="34" charset="0"/>
                <a:cs typeface="Arial" panose="020B0604020202020204" pitchFamily="34" charset="0"/>
              </a:rPr>
              <a:t>negotiation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preparation)</a:t>
            </a: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Information </a:t>
            </a:r>
            <a:r>
              <a:rPr lang="en-US" dirty="0">
                <a:latin typeface="Arial" panose="020B0604020202020204" pitchFamily="34" charset="0"/>
                <a:cs typeface="Arial" panose="020B0604020202020204" pitchFamily="34" charset="0"/>
              </a:rPr>
              <a:t>Exchange,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Bargain</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Conclude</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Execute</a:t>
            </a:r>
            <a:r>
              <a:rPr lang="en-US" dirty="0">
                <a:latin typeface="Arial" panose="020B0604020202020204" pitchFamily="34" charset="0"/>
                <a:cs typeface="Arial" panose="020B0604020202020204" pitchFamily="34" charset="0"/>
              </a:rPr>
              <a:t>.</a:t>
            </a:r>
          </a:p>
          <a:p>
            <a:pPr marL="0" indent="0">
              <a:buNone/>
            </a:pPr>
            <a:r>
              <a:rPr lang="en-US" b="1" dirty="0" smtClean="0">
                <a:latin typeface="Arial" panose="020B0604020202020204" pitchFamily="34" charset="0"/>
                <a:cs typeface="Arial" panose="020B0604020202020204" pitchFamily="34" charset="0"/>
              </a:rPr>
              <a:t>NOTE: </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Building </a:t>
            </a:r>
            <a:r>
              <a:rPr lang="en-US" b="1" dirty="0">
                <a:latin typeface="Arial" panose="020B0604020202020204" pitchFamily="34" charset="0"/>
                <a:cs typeface="Arial" panose="020B0604020202020204" pitchFamily="34" charset="0"/>
              </a:rPr>
              <a:t>trust </a:t>
            </a:r>
            <a:r>
              <a:rPr lang="en-US" dirty="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negotiations</a:t>
            </a:r>
            <a:r>
              <a:rPr lang="en-US" dirty="0">
                <a:latin typeface="Arial" panose="020B0604020202020204" pitchFamily="34" charset="0"/>
                <a:cs typeface="Arial" panose="020B0604020202020204" pitchFamily="34" charset="0"/>
              </a:rPr>
              <a:t> is key.</a:t>
            </a:r>
          </a:p>
          <a:p>
            <a:pPr marL="0" indent="0">
              <a:buNone/>
            </a:pP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Communication </a:t>
            </a:r>
            <a:r>
              <a:rPr lang="en-US" b="1" dirty="0">
                <a:latin typeface="Arial" panose="020B0604020202020204" pitchFamily="34" charset="0"/>
                <a:cs typeface="Arial" panose="020B0604020202020204" pitchFamily="34" charset="0"/>
              </a:rPr>
              <a:t>skills </a:t>
            </a:r>
            <a:r>
              <a:rPr lang="en-US" dirty="0">
                <a:latin typeface="Arial" panose="020B0604020202020204" pitchFamily="34" charset="0"/>
                <a:cs typeface="Arial" panose="020B0604020202020204" pitchFamily="34" charset="0"/>
              </a:rPr>
              <a:t>are critical during bargaining.</a:t>
            </a:r>
          </a:p>
          <a:p>
            <a:pPr marL="0" indent="0">
              <a:buNone/>
            </a:pP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9879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Importance of negotiation in Nursing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b="1" dirty="0">
                <a:latin typeface="Arial" panose="020B0604020202020204" pitchFamily="34" charset="0"/>
                <a:cs typeface="Arial" panose="020B0604020202020204" pitchFamily="34" charset="0"/>
              </a:rPr>
              <a:t>Negotiation</a:t>
            </a:r>
            <a:r>
              <a:rPr lang="en-US" sz="3200" dirty="0">
                <a:latin typeface="Arial" panose="020B0604020202020204" pitchFamily="34" charset="0"/>
                <a:cs typeface="Arial" panose="020B0604020202020204" pitchFamily="34" charset="0"/>
              </a:rPr>
              <a:t> is an essential skill for conflict </a:t>
            </a:r>
            <a:r>
              <a:rPr lang="en-US" sz="3200" b="1" dirty="0">
                <a:latin typeface="Arial" panose="020B0604020202020204" pitchFamily="34" charset="0"/>
                <a:cs typeface="Arial" panose="020B0604020202020204" pitchFamily="34" charset="0"/>
              </a:rPr>
              <a:t>management</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It is a </a:t>
            </a:r>
            <a:r>
              <a:rPr lang="en-US" sz="3200" dirty="0">
                <a:latin typeface="Arial" panose="020B0604020202020204" pitchFamily="34" charset="0"/>
                <a:cs typeface="Arial" panose="020B0604020202020204" pitchFamily="34" charset="0"/>
              </a:rPr>
              <a:t>common fixture in patient-centered care. </a:t>
            </a:r>
            <a:r>
              <a:rPr lang="en-US" sz="3200" dirty="0" smtClean="0">
                <a:latin typeface="Arial" panose="020B0604020202020204" pitchFamily="34" charset="0"/>
                <a:cs typeface="Arial" panose="020B0604020202020204" pitchFamily="34" charset="0"/>
              </a:rPr>
              <a:t>For </a:t>
            </a:r>
            <a:r>
              <a:rPr lang="en-US" sz="3200" dirty="0">
                <a:latin typeface="Arial" panose="020B0604020202020204" pitchFamily="34" charset="0"/>
                <a:cs typeface="Arial" panose="020B0604020202020204" pitchFamily="34" charset="0"/>
              </a:rPr>
              <a:t>instance, </a:t>
            </a:r>
            <a:endParaRPr lang="en-US" sz="3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Communication </a:t>
            </a:r>
            <a:r>
              <a:rPr lang="en-US" sz="3200" dirty="0">
                <a:latin typeface="Arial" panose="020B0604020202020204" pitchFamily="34" charset="0"/>
                <a:cs typeface="Arial" panose="020B0604020202020204" pitchFamily="34" charset="0"/>
              </a:rPr>
              <a:t>Skills for </a:t>
            </a:r>
            <a:r>
              <a:rPr lang="en-US" sz="3200" b="1" dirty="0">
                <a:latin typeface="Arial" panose="020B0604020202020204" pitchFamily="34" charset="0"/>
                <a:cs typeface="Arial" panose="020B0604020202020204" pitchFamily="34" charset="0"/>
              </a:rPr>
              <a:t>Nursing</a:t>
            </a:r>
            <a:r>
              <a:rPr lang="en-US" sz="3200" dirty="0">
                <a:latin typeface="Arial" panose="020B0604020202020204" pitchFamily="34" charset="0"/>
                <a:cs typeface="Arial" panose="020B0604020202020204" pitchFamily="34" charset="0"/>
              </a:rPr>
              <a:t> Practice describes </a:t>
            </a:r>
            <a:r>
              <a:rPr lang="en-US" sz="3200" dirty="0" smtClean="0">
                <a:latin typeface="Arial" panose="020B0604020202020204" pitchFamily="34" charset="0"/>
                <a:cs typeface="Arial" panose="020B0604020202020204" pitchFamily="34" charset="0"/>
              </a:rPr>
              <a:t>how a  </a:t>
            </a:r>
            <a:r>
              <a:rPr lang="en-US" sz="3200" b="1" dirty="0" smtClean="0">
                <a:latin typeface="Arial" panose="020B0604020202020204" pitchFamily="34" charset="0"/>
                <a:cs typeface="Arial" panose="020B0604020202020204" pitchFamily="34" charset="0"/>
              </a:rPr>
              <a:t>nurse</a:t>
            </a:r>
            <a:r>
              <a:rPr lang="en-US" sz="3200" dirty="0">
                <a:latin typeface="Arial" panose="020B0604020202020204" pitchFamily="34" charset="0"/>
                <a:cs typeface="Arial" panose="020B0604020202020204" pitchFamily="34" charset="0"/>
              </a:rPr>
              <a:t> may </a:t>
            </a:r>
            <a:r>
              <a:rPr lang="en-US" sz="3200" b="1" dirty="0">
                <a:latin typeface="Arial" panose="020B0604020202020204" pitchFamily="34" charset="0"/>
                <a:cs typeface="Arial" panose="020B0604020202020204" pitchFamily="34" charset="0"/>
              </a:rPr>
              <a:t>negotiate</a:t>
            </a:r>
            <a:r>
              <a:rPr lang="en-US" sz="3200" dirty="0">
                <a:latin typeface="Arial" panose="020B0604020202020204" pitchFamily="34" charset="0"/>
                <a:cs typeface="Arial" panose="020B0604020202020204" pitchFamily="34" charset="0"/>
              </a:rPr>
              <a:t> with a patient to mobilize after surgery by giving the patient extra time and some analgesia</a:t>
            </a:r>
            <a:r>
              <a:rPr lang="en-US" sz="3200" dirty="0" smtClean="0">
                <a:latin typeface="Arial" panose="020B0604020202020204" pitchFamily="34" charset="0"/>
                <a:cs typeface="Arial" panose="020B0604020202020204" pitchFamily="34" charset="0"/>
              </a:rPr>
              <a:t>.</a:t>
            </a: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Negotiation often requires systemic approach for it to succeed, there are seven steps that can be utilized </a:t>
            </a:r>
          </a:p>
          <a:p>
            <a:pPr>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3164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3931"/>
          </a:xfrm>
        </p:spPr>
        <p:txBody>
          <a:bodyPr>
            <a:noAutofit/>
          </a:bodyPr>
          <a:lstStyle/>
          <a:p>
            <a:pPr algn="ct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Steps</a:t>
            </a:r>
            <a:r>
              <a:rPr lang="en-US" b="1" dirty="0">
                <a:latin typeface="Arial" panose="020B0604020202020204" pitchFamily="34" charset="0"/>
                <a:cs typeface="Arial" panose="020B0604020202020204" pitchFamily="34" charset="0"/>
              </a:rPr>
              <a:t> To Negotiating Successfully</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lstStyle/>
          <a:p>
            <a:pPr marL="0" indent="0">
              <a:buNone/>
            </a:pPr>
            <a:r>
              <a:rPr lang="en-US" sz="3200" b="1" dirty="0" smtClean="0"/>
              <a:t>There are seven steps to Negotiation</a:t>
            </a:r>
          </a:p>
          <a:p>
            <a:r>
              <a:rPr lang="en-US" dirty="0" smtClean="0">
                <a:latin typeface="Arial" panose="020B0604020202020204" pitchFamily="34" charset="0"/>
                <a:cs typeface="Arial" panose="020B0604020202020204" pitchFamily="34" charset="0"/>
              </a:rPr>
              <a:t>Gather </a:t>
            </a:r>
            <a:r>
              <a:rPr lang="en-US" dirty="0">
                <a:latin typeface="Arial" panose="020B0604020202020204" pitchFamily="34" charset="0"/>
                <a:cs typeface="Arial" panose="020B0604020202020204" pitchFamily="34" charset="0"/>
              </a:rPr>
              <a:t>Background </a:t>
            </a:r>
            <a:r>
              <a:rPr lang="en-US" dirty="0" smtClean="0">
                <a:latin typeface="Arial" panose="020B0604020202020204" pitchFamily="34" charset="0"/>
                <a:cs typeface="Arial" panose="020B0604020202020204" pitchFamily="34" charset="0"/>
              </a:rPr>
              <a:t>Information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Assess your arsenal of </a:t>
            </a:r>
            <a:r>
              <a:rPr lang="en-US" b="1" dirty="0">
                <a:latin typeface="Arial" panose="020B0604020202020204" pitchFamily="34" charset="0"/>
                <a:cs typeface="Arial" panose="020B0604020202020204" pitchFamily="34" charset="0"/>
              </a:rPr>
              <a:t>negotiation</a:t>
            </a:r>
            <a:r>
              <a:rPr lang="en-US" dirty="0">
                <a:latin typeface="Arial" panose="020B0604020202020204" pitchFamily="34" charset="0"/>
                <a:cs typeface="Arial" panose="020B0604020202020204" pitchFamily="34" charset="0"/>
              </a:rPr>
              <a:t> tactics and </a:t>
            </a:r>
            <a:r>
              <a:rPr lang="en-US" dirty="0" smtClean="0">
                <a:latin typeface="Arial" panose="020B0604020202020204" pitchFamily="34" charset="0"/>
                <a:cs typeface="Arial" panose="020B0604020202020204" pitchFamily="34" charset="0"/>
              </a:rPr>
              <a:t>strategies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Create </a:t>
            </a:r>
            <a:r>
              <a:rPr lang="en-US" dirty="0" smtClean="0">
                <a:latin typeface="Arial" panose="020B0604020202020204" pitchFamily="34" charset="0"/>
                <a:cs typeface="Arial" panose="020B0604020202020204" pitchFamily="34" charset="0"/>
              </a:rPr>
              <a:t>your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Negotiation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Plan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Engage in the </a:t>
            </a:r>
            <a:r>
              <a:rPr lang="en-US" b="1" dirty="0">
                <a:latin typeface="Arial" panose="020B0604020202020204" pitchFamily="34" charset="0"/>
                <a:cs typeface="Arial" panose="020B0604020202020204" pitchFamily="34" charset="0"/>
              </a:rPr>
              <a:t>Negotiation </a:t>
            </a:r>
            <a:r>
              <a:rPr lang="en-US" b="1" dirty="0" smtClean="0">
                <a:latin typeface="Arial" panose="020B0604020202020204" pitchFamily="34" charset="0"/>
                <a:cs typeface="Arial" panose="020B0604020202020204" pitchFamily="34" charset="0"/>
              </a:rPr>
              <a:t>Process</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Closing the </a:t>
            </a:r>
            <a:r>
              <a:rPr lang="en-US" b="1" dirty="0" smtClean="0">
                <a:latin typeface="Arial" panose="020B0604020202020204" pitchFamily="34" charset="0"/>
                <a:cs typeface="Arial" panose="020B0604020202020204" pitchFamily="34" charset="0"/>
              </a:rPr>
              <a:t>Negotiation</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Conduct a </a:t>
            </a:r>
            <a:r>
              <a:rPr lang="en-US" dirty="0" smtClean="0">
                <a:latin typeface="Arial" panose="020B0604020202020204" pitchFamily="34" charset="0"/>
                <a:cs typeface="Arial" panose="020B0604020202020204" pitchFamily="34" charset="0"/>
              </a:rPr>
              <a:t>Postmortem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Create </a:t>
            </a:r>
            <a:r>
              <a:rPr lang="en-US" b="1" dirty="0">
                <a:latin typeface="Arial" panose="020B0604020202020204" pitchFamily="34" charset="0"/>
                <a:cs typeface="Arial" panose="020B0604020202020204" pitchFamily="34" charset="0"/>
              </a:rPr>
              <a:t>Negotiation</a:t>
            </a:r>
            <a:r>
              <a:rPr lang="en-US"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1527936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Customer Care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A Customer is a </a:t>
            </a:r>
            <a:r>
              <a:rPr lang="en-US" dirty="0">
                <a:latin typeface="Arial" panose="020B0604020202020204" pitchFamily="34" charset="0"/>
                <a:cs typeface="Arial" panose="020B0604020202020204" pitchFamily="34" charset="0"/>
              </a:rPr>
              <a:t>person who buys goods or services from a shop or business</a:t>
            </a:r>
            <a:r>
              <a:rPr lang="en-US" dirty="0" smtClean="0">
                <a:latin typeface="Arial" panose="020B0604020202020204" pitchFamily="34" charset="0"/>
                <a:cs typeface="Arial" panose="020B0604020202020204" pitchFamily="34" charset="0"/>
              </a:rPr>
              <a:t>. In hospital a customer is a patient</a:t>
            </a:r>
          </a:p>
          <a:p>
            <a:r>
              <a:rPr lang="en-US" dirty="0" smtClean="0">
                <a:latin typeface="Arial" panose="020B0604020202020204" pitchFamily="34" charset="0"/>
                <a:cs typeface="Arial" panose="020B0604020202020204" pitchFamily="34" charset="0"/>
              </a:rPr>
              <a:t>Customer care is the process </a:t>
            </a:r>
            <a:r>
              <a:rPr lang="en-US" dirty="0">
                <a:latin typeface="Arial" panose="020B0604020202020204" pitchFamily="34" charset="0"/>
                <a:cs typeface="Arial" panose="020B0604020202020204" pitchFamily="34" charset="0"/>
              </a:rPr>
              <a:t>of building an emotional connection with </a:t>
            </a:r>
            <a:r>
              <a:rPr lang="en-US" dirty="0" smtClean="0">
                <a:latin typeface="Arial" panose="020B0604020202020204" pitchFamily="34" charset="0"/>
                <a:cs typeface="Arial" panose="020B0604020202020204" pitchFamily="34" charset="0"/>
              </a:rPr>
              <a:t>customers</a:t>
            </a:r>
            <a:r>
              <a:rPr lang="en-US" dirty="0">
                <a:latin typeface="Arial" panose="020B0604020202020204" pitchFamily="34" charset="0"/>
                <a:cs typeface="Arial" panose="020B0604020202020204" pitchFamily="34" charset="0"/>
              </a:rPr>
              <a:t>, whereas </a:t>
            </a:r>
            <a:r>
              <a:rPr lang="en-US" b="1" dirty="0">
                <a:latin typeface="Arial" panose="020B0604020202020204" pitchFamily="34" charset="0"/>
                <a:cs typeface="Arial" panose="020B0604020202020204" pitchFamily="34" charset="0"/>
              </a:rPr>
              <a:t>customer service</a:t>
            </a:r>
            <a:r>
              <a:rPr lang="en-US" dirty="0">
                <a:latin typeface="Arial" panose="020B0604020202020204" pitchFamily="34" charset="0"/>
                <a:cs typeface="Arial" panose="020B0604020202020204" pitchFamily="34" charset="0"/>
              </a:rPr>
              <a:t> is simply the </a:t>
            </a:r>
            <a:r>
              <a:rPr lang="en-US" dirty="0" smtClean="0">
                <a:latin typeface="Arial" panose="020B0604020202020204" pitchFamily="34" charset="0"/>
                <a:cs typeface="Arial" panose="020B0604020202020204" pitchFamily="34" charset="0"/>
              </a:rPr>
              <a:t>advice or answer </a:t>
            </a:r>
            <a:r>
              <a:rPr lang="en-US" dirty="0">
                <a:latin typeface="Arial" panose="020B0604020202020204" pitchFamily="34" charset="0"/>
                <a:cs typeface="Arial" panose="020B0604020202020204" pitchFamily="34" charset="0"/>
              </a:rPr>
              <a:t>the customer’s </a:t>
            </a:r>
            <a:r>
              <a:rPr lang="en-US" dirty="0" smtClean="0">
                <a:latin typeface="Arial" panose="020B0604020202020204" pitchFamily="34" charset="0"/>
                <a:cs typeface="Arial" panose="020B0604020202020204" pitchFamily="34" charset="0"/>
              </a:rPr>
              <a:t>questions. In most cases these terms are used interchangeably</a:t>
            </a:r>
          </a:p>
          <a:p>
            <a:r>
              <a:rPr lang="en-US" b="1" dirty="0">
                <a:latin typeface="Arial" panose="020B0604020202020204" pitchFamily="34" charset="0"/>
                <a:cs typeface="Arial" panose="020B0604020202020204" pitchFamily="34" charset="0"/>
              </a:rPr>
              <a:t>Customer care</a:t>
            </a:r>
            <a:r>
              <a:rPr lang="en-US" dirty="0">
                <a:latin typeface="Arial" panose="020B0604020202020204" pitchFamily="34" charset="0"/>
                <a:cs typeface="Arial" panose="020B0604020202020204" pitchFamily="34" charset="0"/>
              </a:rPr>
              <a:t> means how well </a:t>
            </a:r>
            <a:r>
              <a:rPr lang="en-US" b="1" dirty="0">
                <a:latin typeface="Arial" panose="020B0604020202020204" pitchFamily="34" charset="0"/>
                <a:cs typeface="Arial" panose="020B0604020202020204" pitchFamily="34" charset="0"/>
              </a:rPr>
              <a:t>customers</a:t>
            </a:r>
            <a:r>
              <a:rPr lang="en-US" dirty="0">
                <a:latin typeface="Arial" panose="020B0604020202020204" pitchFamily="34" charset="0"/>
                <a:cs typeface="Arial" panose="020B0604020202020204" pitchFamily="34" charset="0"/>
              </a:rPr>
              <a:t> are taken </a:t>
            </a:r>
            <a:r>
              <a:rPr lang="en-US" b="1" dirty="0">
                <a:latin typeface="Arial" panose="020B0604020202020204" pitchFamily="34" charset="0"/>
                <a:cs typeface="Arial" panose="020B0604020202020204" pitchFamily="34" charset="0"/>
              </a:rPr>
              <a:t>care</a:t>
            </a:r>
            <a:r>
              <a:rPr lang="en-US" dirty="0">
                <a:latin typeface="Arial" panose="020B0604020202020204" pitchFamily="34" charset="0"/>
                <a:cs typeface="Arial" panose="020B0604020202020204" pitchFamily="34" charset="0"/>
              </a:rPr>
              <a:t> of while they interact with the </a:t>
            </a:r>
            <a:r>
              <a:rPr lang="en-US" dirty="0" smtClean="0">
                <a:latin typeface="Arial" panose="020B0604020202020204" pitchFamily="34" charset="0"/>
                <a:cs typeface="Arial" panose="020B0604020202020204" pitchFamily="34" charset="0"/>
              </a:rPr>
              <a:t>brand ( service providers). The nurses provided services/ care therefore they serve as customer care providers</a:t>
            </a:r>
          </a:p>
          <a:p>
            <a:pPr marL="0" indent="0">
              <a:buNone/>
            </a:pPr>
            <a:endParaRPr lang="en-US" dirty="0"/>
          </a:p>
        </p:txBody>
      </p:sp>
    </p:spTree>
    <p:extLst>
      <p:ext uri="{BB962C8B-B14F-4D97-AF65-F5344CB8AC3E}">
        <p14:creationId xmlns:p14="http://schemas.microsoft.com/office/powerpoint/2010/main" val="269854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633"/>
            <a:ext cx="10515600" cy="1263314"/>
          </a:xfrm>
        </p:spPr>
        <p:txBody>
          <a:bodyPr/>
          <a:lstStyle/>
          <a:p>
            <a:r>
              <a:rPr lang="en-US" b="1" dirty="0" smtClean="0">
                <a:latin typeface="Arial" panose="020B0604020202020204" pitchFamily="34" charset="0"/>
                <a:cs typeface="Arial" panose="020B0604020202020204" pitchFamily="34" charset="0"/>
              </a:rPr>
              <a:t>Critical thinking skills; examples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normAutofit/>
          </a:bodyPr>
          <a:lstStyle/>
          <a:p>
            <a:r>
              <a:rPr lang="en-US" sz="3200" b="1" dirty="0" smtClean="0">
                <a:latin typeface="Arial" panose="020B0604020202020204" pitchFamily="34" charset="0"/>
                <a:cs typeface="Arial" panose="020B0604020202020204" pitchFamily="34" charset="0"/>
              </a:rPr>
              <a:t>Various examples </a:t>
            </a:r>
            <a:r>
              <a:rPr lang="en-US" sz="3200" b="1" dirty="0">
                <a:latin typeface="Arial" panose="020B0604020202020204" pitchFamily="34" charset="0"/>
                <a:cs typeface="Arial" panose="020B0604020202020204" pitchFamily="34" charset="0"/>
              </a:rPr>
              <a:t>of Critical </a:t>
            </a:r>
            <a:r>
              <a:rPr lang="en-US" sz="3200" b="1" dirty="0" smtClean="0">
                <a:latin typeface="Arial" panose="020B0604020202020204" pitchFamily="34" charset="0"/>
                <a:cs typeface="Arial" panose="020B0604020202020204" pitchFamily="34" charset="0"/>
              </a:rPr>
              <a:t>Thinking </a:t>
            </a:r>
            <a:r>
              <a:rPr lang="en-US" sz="3200" dirty="0" smtClean="0">
                <a:latin typeface="Arial" panose="020B0604020202020204" pitchFamily="34" charset="0"/>
                <a:cs typeface="Arial" panose="020B0604020202020204" pitchFamily="34" charset="0"/>
              </a:rPr>
              <a:t>include;</a:t>
            </a:r>
            <a:endParaRPr lang="en-US" sz="3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A </a:t>
            </a:r>
            <a:r>
              <a:rPr lang="en-US" sz="3200" dirty="0">
                <a:latin typeface="Arial" panose="020B0604020202020204" pitchFamily="34" charset="0"/>
                <a:cs typeface="Arial" panose="020B0604020202020204" pitchFamily="34" charset="0"/>
              </a:rPr>
              <a:t>triage nurse analyzes the cases at hand and decides the order by which the patients should be treated. </a:t>
            </a:r>
            <a:endParaRPr lang="en-US" sz="3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A </a:t>
            </a:r>
            <a:r>
              <a:rPr lang="en-US" sz="3200" dirty="0">
                <a:latin typeface="Arial" panose="020B0604020202020204" pitchFamily="34" charset="0"/>
                <a:cs typeface="Arial" panose="020B0604020202020204" pitchFamily="34" charset="0"/>
              </a:rPr>
              <a:t>plumber evaluates the materials that would best suit a particular job. </a:t>
            </a:r>
            <a:endParaRPr lang="en-US" sz="3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A cook analyses menu and decides on the best recipe and preferred mode of cooking for best results</a:t>
            </a:r>
            <a:endParaRPr lang="en-GB" sz="3200" dirty="0" smtClean="0">
              <a:latin typeface="Arial" panose="020B0604020202020204" pitchFamily="34" charset="0"/>
              <a:cs typeface="Arial" panose="020B0604020202020204" pitchFamily="34" charset="0"/>
            </a:endParaRPr>
          </a:p>
          <a:p>
            <a:pPr marL="0" indent="0">
              <a:buNone/>
            </a:pP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8902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78862"/>
          </a:xfrm>
        </p:spPr>
        <p:txBody>
          <a:bodyPr>
            <a:normAutofit fontScale="90000"/>
          </a:bodyPr>
          <a:lstStyle/>
          <a:p>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role of customer </a:t>
            </a:r>
            <a:r>
              <a:rPr lang="en-US" b="1" dirty="0" smtClean="0">
                <a:latin typeface="Arial" panose="020B0604020202020204" pitchFamily="34" charset="0"/>
                <a:cs typeface="Arial" panose="020B0604020202020204" pitchFamily="34" charset="0"/>
              </a:rPr>
              <a:t>care in institutions</a:t>
            </a:r>
            <a:r>
              <a:rPr lang="en-US" b="1" dirty="0">
                <a:latin typeface="Arial" panose="020B0604020202020204" pitchFamily="34" charset="0"/>
                <a:cs typeface="Arial" panose="020B0604020202020204" pitchFamily="34" charset="0"/>
              </a:rPr>
              <a:t/>
            </a:r>
            <a:br>
              <a:rPr lang="en-US" b="1" dirty="0">
                <a:latin typeface="Arial" panose="020B0604020202020204" pitchFamily="34" charset="0"/>
                <a:cs typeface="Arial" panose="020B0604020202020204" pitchFamily="34" charset="0"/>
              </a:rPr>
            </a:br>
            <a:endParaRPr lang="en-US" b="1" dirty="0"/>
          </a:p>
        </p:txBody>
      </p:sp>
      <p:sp>
        <p:nvSpPr>
          <p:cNvPr id="3" name="Content Placeholder 2"/>
          <p:cNvSpPr>
            <a:spLocks noGrp="1"/>
          </p:cNvSpPr>
          <p:nvPr>
            <p:ph idx="1"/>
          </p:nvPr>
        </p:nvSpPr>
        <p:spPr>
          <a:xfrm>
            <a:off x="838200" y="1693889"/>
            <a:ext cx="10515600" cy="4483074"/>
          </a:xfrm>
        </p:spPr>
        <p:txBody>
          <a:bodyPr>
            <a:normAutofit/>
          </a:bodyPr>
          <a:lstStyle/>
          <a:p>
            <a:r>
              <a:rPr lang="en-US" sz="3200" b="1" dirty="0" smtClean="0">
                <a:latin typeface="Arial" panose="020B0604020202020204" pitchFamily="34" charset="0"/>
                <a:cs typeface="Arial" panose="020B0604020202020204" pitchFamily="34" charset="0"/>
              </a:rPr>
              <a:t>Customer service/ care</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representatives help the </a:t>
            </a:r>
            <a:r>
              <a:rPr lang="en-US" sz="3200" b="1" dirty="0" smtClean="0">
                <a:latin typeface="Arial" panose="020B0604020202020204" pitchFamily="34" charset="0"/>
                <a:cs typeface="Arial" panose="020B0604020202020204" pitchFamily="34" charset="0"/>
              </a:rPr>
              <a:t>customers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to understand </a:t>
            </a:r>
            <a:r>
              <a:rPr lang="en-US" sz="3200" dirty="0">
                <a:latin typeface="Arial" panose="020B0604020202020204" pitchFamily="34" charset="0"/>
                <a:cs typeface="Arial" panose="020B0604020202020204" pitchFamily="34" charset="0"/>
              </a:rPr>
              <a:t>the </a:t>
            </a:r>
            <a:r>
              <a:rPr lang="en-US" sz="3200" dirty="0" smtClean="0">
                <a:latin typeface="Arial" panose="020B0604020202020204" pitchFamily="34" charset="0"/>
                <a:cs typeface="Arial" panose="020B0604020202020204" pitchFamily="34" charset="0"/>
              </a:rPr>
              <a:t>institutional products </a:t>
            </a:r>
            <a:r>
              <a:rPr lang="en-US" sz="3200" dirty="0">
                <a:latin typeface="Arial" panose="020B0604020202020204" pitchFamily="34" charset="0"/>
                <a:cs typeface="Arial" panose="020B0604020202020204" pitchFamily="34" charset="0"/>
              </a:rPr>
              <a:t>and </a:t>
            </a:r>
            <a:r>
              <a:rPr lang="en-US" sz="3200" dirty="0" smtClean="0">
                <a:latin typeface="Arial" panose="020B0604020202020204" pitchFamily="34" charset="0"/>
                <a:cs typeface="Arial" panose="020B0604020202020204" pitchFamily="34" charset="0"/>
              </a:rPr>
              <a:t>answer their  </a:t>
            </a:r>
            <a:r>
              <a:rPr lang="en-US" sz="3200" dirty="0">
                <a:latin typeface="Arial" panose="020B0604020202020204" pitchFamily="34" charset="0"/>
                <a:cs typeface="Arial" panose="020B0604020202020204" pitchFamily="34" charset="0"/>
              </a:rPr>
              <a:t>questions about the anticipated services any other questions related to </a:t>
            </a:r>
            <a:r>
              <a:rPr lang="en-US" sz="3200" dirty="0" smtClean="0">
                <a:latin typeface="Arial" panose="020B0604020202020204" pitchFamily="34" charset="0"/>
                <a:cs typeface="Arial" panose="020B0604020202020204" pitchFamily="34" charset="0"/>
              </a:rPr>
              <a:t>their </a:t>
            </a:r>
            <a:r>
              <a:rPr lang="en-US" sz="3200" dirty="0">
                <a:latin typeface="Arial" panose="020B0604020202020204" pitchFamily="34" charset="0"/>
                <a:cs typeface="Arial" panose="020B0604020202020204" pitchFamily="34" charset="0"/>
              </a:rPr>
              <a:t>perceived problem. </a:t>
            </a:r>
            <a:endParaRPr lang="en-US" sz="3200" dirty="0" smtClean="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Solves customers problems and </a:t>
            </a:r>
            <a:r>
              <a:rPr lang="en-US" sz="3200" dirty="0" smtClean="0">
                <a:latin typeface="Arial" panose="020B0604020202020204" pitchFamily="34" charset="0"/>
                <a:cs typeface="Arial" panose="020B0604020202020204" pitchFamily="34" charset="0"/>
              </a:rPr>
              <a:t>refers appropriately where necessary to </a:t>
            </a:r>
            <a:r>
              <a:rPr lang="en-US" sz="3200" dirty="0">
                <a:latin typeface="Arial" panose="020B0604020202020204" pitchFamily="34" charset="0"/>
                <a:cs typeface="Arial" panose="020B0604020202020204" pitchFamily="34" charset="0"/>
              </a:rPr>
              <a:t>the relevant personnel</a:t>
            </a:r>
            <a:r>
              <a:rPr lang="en-US" sz="3200" dirty="0" smtClean="0">
                <a:latin typeface="Arial" panose="020B0604020202020204" pitchFamily="34" charset="0"/>
                <a:cs typeface="Arial" panose="020B0604020202020204" pitchFamily="34" charset="0"/>
              </a:rPr>
              <a:t>.</a:t>
            </a:r>
          </a:p>
          <a:p>
            <a:r>
              <a:rPr lang="en-US" sz="3200" dirty="0" smtClean="0">
                <a:latin typeface="Arial" panose="020B0604020202020204" pitchFamily="34" charset="0"/>
                <a:cs typeface="Arial" panose="020B0604020202020204" pitchFamily="34" charset="0"/>
              </a:rPr>
              <a:t>Customer care helps in retention of customers due to increased care satisfaction.</a:t>
            </a:r>
          </a:p>
          <a:p>
            <a:endParaRPr lang="en-US" sz="3200" dirty="0"/>
          </a:p>
        </p:txBody>
      </p:sp>
    </p:spTree>
    <p:extLst>
      <p:ext uri="{BB962C8B-B14F-4D97-AF65-F5344CB8AC3E}">
        <p14:creationId xmlns:p14="http://schemas.microsoft.com/office/powerpoint/2010/main" val="33985221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803"/>
            <a:ext cx="10515600" cy="1244185"/>
          </a:xfrm>
        </p:spPr>
        <p:txBody>
          <a:bodyPr>
            <a:noAutofit/>
          </a:bodyPr>
          <a:lstStyle/>
          <a:p>
            <a:pPr algn="ctr"/>
            <a:r>
              <a:rPr lang="en-US" b="1" dirty="0" smtClean="0">
                <a:latin typeface="Arial" panose="020B0604020202020204" pitchFamily="34" charset="0"/>
                <a:cs typeface="Arial" panose="020B0604020202020204" pitchFamily="34" charset="0"/>
              </a:rPr>
              <a:t>Important </a:t>
            </a:r>
            <a:r>
              <a:rPr lang="en-US" b="1" dirty="0">
                <a:latin typeface="Arial" panose="020B0604020202020204" pitchFamily="34" charset="0"/>
                <a:cs typeface="Arial" panose="020B0604020202020204" pitchFamily="34" charset="0"/>
              </a:rPr>
              <a:t>qualities of customer service</a:t>
            </a:r>
          </a:p>
        </p:txBody>
      </p:sp>
      <p:sp>
        <p:nvSpPr>
          <p:cNvPr id="3" name="Content Placeholder 2"/>
          <p:cNvSpPr>
            <a:spLocks noGrp="1"/>
          </p:cNvSpPr>
          <p:nvPr>
            <p:ph idx="1"/>
          </p:nvPr>
        </p:nvSpPr>
        <p:spPr>
          <a:xfrm>
            <a:off x="838200" y="1543988"/>
            <a:ext cx="10515600" cy="4632975"/>
          </a:xfrm>
        </p:spPr>
        <p:txBody>
          <a:bodyPr>
            <a:normAutofit fontScale="92500"/>
          </a:bodyPr>
          <a:lstStyle/>
          <a:p>
            <a:r>
              <a:rPr lang="en-US" dirty="0" smtClean="0">
                <a:latin typeface="Arial" panose="020B0604020202020204" pitchFamily="34" charset="0"/>
                <a:cs typeface="Arial" panose="020B0604020202020204" pitchFamily="34" charset="0"/>
              </a:rPr>
              <a:t>There are</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3 important qualities of customer service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that center </a:t>
            </a:r>
            <a:r>
              <a:rPr lang="en-US" dirty="0">
                <a:latin typeface="Arial" panose="020B0604020202020204" pitchFamily="34" charset="0"/>
                <a:cs typeface="Arial" panose="020B0604020202020204" pitchFamily="34" charset="0"/>
              </a:rPr>
              <a:t>around </a:t>
            </a:r>
            <a:r>
              <a:rPr lang="en-US" dirty="0" smtClean="0">
                <a:latin typeface="Arial" panose="020B0604020202020204" pitchFamily="34" charset="0"/>
                <a:cs typeface="Arial" panose="020B0604020202020204" pitchFamily="34" charset="0"/>
              </a:rPr>
              <a:t>“3P”s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professionalism, patience</a:t>
            </a:r>
            <a:r>
              <a:rPr lang="en-US" dirty="0">
                <a:latin typeface="Arial" panose="020B0604020202020204" pitchFamily="34" charset="0"/>
                <a:cs typeface="Arial" panose="020B0604020202020204" pitchFamily="34" charset="0"/>
              </a:rPr>
              <a:t>, and a </a:t>
            </a:r>
            <a:r>
              <a:rPr lang="en-US" i="1" dirty="0">
                <a:latin typeface="Arial" panose="020B0604020202020204" pitchFamily="34" charset="0"/>
                <a:cs typeface="Arial" panose="020B0604020202020204" pitchFamily="34" charset="0"/>
              </a:rPr>
              <a:t>“people-first</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attitude. </a:t>
            </a:r>
          </a:p>
          <a:p>
            <a:r>
              <a:rPr lang="en-US" b="1" dirty="0" smtClean="0">
                <a:latin typeface="Arial" panose="020B0604020202020204" pitchFamily="34" charset="0"/>
                <a:cs typeface="Arial" panose="020B0604020202020204" pitchFamily="34" charset="0"/>
              </a:rPr>
              <a:t>Customer </a:t>
            </a:r>
            <a:r>
              <a:rPr lang="en-US" b="1" dirty="0">
                <a:latin typeface="Arial" panose="020B0604020202020204" pitchFamily="34" charset="0"/>
                <a:cs typeface="Arial" panose="020B0604020202020204" pitchFamily="34" charset="0"/>
              </a:rPr>
              <a:t>service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varies from </a:t>
            </a:r>
            <a:r>
              <a:rPr lang="en-US" b="1" dirty="0" smtClean="0">
                <a:latin typeface="Arial" panose="020B0604020202020204" pitchFamily="34" charset="0"/>
                <a:cs typeface="Arial" panose="020B0604020202020204" pitchFamily="34" charset="0"/>
              </a:rPr>
              <a:t>customer</a:t>
            </a:r>
            <a:r>
              <a:rPr lang="en-US" dirty="0">
                <a:latin typeface="Arial" panose="020B0604020202020204" pitchFamily="34" charset="0"/>
                <a:cs typeface="Arial" panose="020B0604020202020204" pitchFamily="34" charset="0"/>
              </a:rPr>
              <a:t> to </a:t>
            </a:r>
            <a:r>
              <a:rPr lang="en-US" b="1" dirty="0">
                <a:latin typeface="Arial" panose="020B0604020202020204" pitchFamily="34" charset="0"/>
                <a:cs typeface="Arial" panose="020B0604020202020204" pitchFamily="34" charset="0"/>
              </a:rPr>
              <a:t>customer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but using the 3Ps guidelines places one, </a:t>
            </a:r>
            <a:r>
              <a:rPr lang="en-US" dirty="0">
                <a:latin typeface="Arial" panose="020B0604020202020204" pitchFamily="34" charset="0"/>
                <a:cs typeface="Arial" panose="020B0604020202020204" pitchFamily="34" charset="0"/>
              </a:rPr>
              <a:t>on the right track</a:t>
            </a:r>
            <a:r>
              <a:rPr lang="en-US"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Is a Customer </a:t>
            </a:r>
            <a:r>
              <a:rPr lang="en-US" b="1" dirty="0">
                <a:latin typeface="Arial" panose="020B0604020202020204" pitchFamily="34" charset="0"/>
                <a:cs typeface="Arial" panose="020B0604020202020204" pitchFamily="34" charset="0"/>
              </a:rPr>
              <a:t>important?</a:t>
            </a:r>
          </a:p>
          <a:p>
            <a:r>
              <a:rPr lang="en-US" dirty="0">
                <a:latin typeface="Arial" panose="020B0604020202020204" pitchFamily="34" charset="0"/>
                <a:cs typeface="Arial" panose="020B0604020202020204" pitchFamily="34" charset="0"/>
              </a:rPr>
              <a:t>Regardless of what industry </a:t>
            </a:r>
            <a:r>
              <a:rPr lang="en-US" dirty="0" smtClean="0">
                <a:latin typeface="Arial" panose="020B0604020202020204" pitchFamily="34" charset="0"/>
                <a:cs typeface="Arial" panose="020B0604020202020204" pitchFamily="34" charset="0"/>
              </a:rPr>
              <a:t>you are </a:t>
            </a:r>
            <a:r>
              <a:rPr lang="en-US" dirty="0">
                <a:latin typeface="Arial" panose="020B0604020202020204" pitchFamily="34" charset="0"/>
                <a:cs typeface="Arial" panose="020B0604020202020204" pitchFamily="34" charset="0"/>
              </a:rPr>
              <a:t>in or what kinds of </a:t>
            </a:r>
            <a:r>
              <a:rPr lang="en-US" i="1" dirty="0">
                <a:latin typeface="Arial" panose="020B0604020202020204" pitchFamily="34" charset="0"/>
                <a:cs typeface="Arial" panose="020B0604020202020204" pitchFamily="34" charset="0"/>
              </a:rPr>
              <a:t>products </a:t>
            </a:r>
            <a:r>
              <a:rPr lang="en-US" dirty="0">
                <a:latin typeface="Arial" panose="020B0604020202020204" pitchFamily="34" charset="0"/>
                <a:cs typeface="Arial" panose="020B0604020202020204" pitchFamily="34" charset="0"/>
              </a:rPr>
              <a:t>and </a:t>
            </a:r>
            <a:r>
              <a:rPr lang="en-US" i="1" dirty="0">
                <a:latin typeface="Arial" panose="020B0604020202020204" pitchFamily="34" charset="0"/>
                <a:cs typeface="Arial" panose="020B0604020202020204" pitchFamily="34" charset="0"/>
              </a:rPr>
              <a:t>services</a:t>
            </a:r>
            <a:r>
              <a:rPr lang="en-US" dirty="0">
                <a:latin typeface="Arial" panose="020B0604020202020204" pitchFamily="34" charset="0"/>
                <a:cs typeface="Arial" panose="020B0604020202020204" pitchFamily="34" charset="0"/>
              </a:rPr>
              <a:t> you sell, your </a:t>
            </a:r>
            <a:r>
              <a:rPr lang="en-US" b="1" dirty="0">
                <a:latin typeface="Arial" panose="020B0604020202020204" pitchFamily="34" charset="0"/>
                <a:cs typeface="Arial" panose="020B0604020202020204" pitchFamily="34" charset="0"/>
              </a:rPr>
              <a:t>customer</a:t>
            </a:r>
            <a:r>
              <a:rPr lang="en-US" dirty="0">
                <a:latin typeface="Arial" panose="020B0604020202020204" pitchFamily="34" charset="0"/>
                <a:cs typeface="Arial" panose="020B0604020202020204" pitchFamily="34" charset="0"/>
              </a:rPr>
              <a:t> is </a:t>
            </a: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most</a:t>
            </a:r>
            <a:r>
              <a:rPr lang="en-US" dirty="0" smtClean="0">
                <a:latin typeface="Arial" panose="020B0604020202020204" pitchFamily="34" charset="0"/>
                <a:cs typeface="Arial" panose="020B0604020202020204" pitchFamily="34" charset="0"/>
              </a:rPr>
              <a:t> important</a:t>
            </a:r>
            <a:r>
              <a:rPr lang="en-US" dirty="0">
                <a:latin typeface="Arial" panose="020B0604020202020204" pitchFamily="34" charset="0"/>
                <a:cs typeface="Arial" panose="020B0604020202020204" pitchFamily="34" charset="0"/>
              </a:rPr>
              <a:t> part of your business</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Without the </a:t>
            </a:r>
            <a:r>
              <a:rPr lang="en-US" b="1" dirty="0">
                <a:latin typeface="Arial" panose="020B0604020202020204" pitchFamily="34" charset="0"/>
                <a:cs typeface="Arial" panose="020B0604020202020204" pitchFamily="34" charset="0"/>
              </a:rPr>
              <a:t>customer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there are no sales. If </a:t>
            </a:r>
            <a:r>
              <a:rPr lang="en-US" dirty="0">
                <a:latin typeface="Arial" panose="020B0604020202020204" pitchFamily="34" charset="0"/>
                <a:cs typeface="Arial" panose="020B0604020202020204" pitchFamily="34" charset="0"/>
              </a:rPr>
              <a:t>you </a:t>
            </a:r>
            <a:r>
              <a:rPr lang="en-US" b="1" dirty="0">
                <a:latin typeface="Arial" panose="020B0604020202020204" pitchFamily="34" charset="0"/>
                <a:cs typeface="Arial" panose="020B0604020202020204" pitchFamily="34" charset="0"/>
              </a:rPr>
              <a:t>fail</a:t>
            </a:r>
            <a:r>
              <a:rPr lang="en-US" dirty="0">
                <a:latin typeface="Arial" panose="020B0604020202020204" pitchFamily="34" charset="0"/>
                <a:cs typeface="Arial" panose="020B0604020202020204" pitchFamily="34" charset="0"/>
              </a:rPr>
              <a:t> to take </a:t>
            </a: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customers</a:t>
            </a:r>
            <a:r>
              <a:rPr lang="en-US" dirty="0">
                <a:latin typeface="Arial" panose="020B0604020202020204" pitchFamily="34" charset="0"/>
                <a:cs typeface="Arial" panose="020B0604020202020204" pitchFamily="34" charset="0"/>
              </a:rPr>
              <a:t>' views into account in your marketing, with </a:t>
            </a:r>
            <a:r>
              <a:rPr lang="en-US" dirty="0" smtClean="0">
                <a:latin typeface="Arial" panose="020B0604020202020204" pitchFamily="34" charset="0"/>
                <a:cs typeface="Arial" panose="020B0604020202020204" pitchFamily="34" charset="0"/>
              </a:rPr>
              <a:t>time, you are </a:t>
            </a:r>
            <a:r>
              <a:rPr lang="en-US" dirty="0">
                <a:latin typeface="Arial" panose="020B0604020202020204" pitchFamily="34" charset="0"/>
                <a:cs typeface="Arial" panose="020B0604020202020204" pitchFamily="34" charset="0"/>
              </a:rPr>
              <a:t>likely </a:t>
            </a:r>
            <a:r>
              <a:rPr lang="en-US" b="1" dirty="0" smtClean="0">
                <a:latin typeface="Arial" panose="020B0604020202020204" pitchFamily="34" charset="0"/>
                <a:cs typeface="Arial" panose="020B0604020202020204" pitchFamily="34" charset="0"/>
              </a:rPr>
              <a:t>to lose </a:t>
            </a:r>
            <a:r>
              <a:rPr lang="en-US" dirty="0" smtClean="0">
                <a:latin typeface="Arial" panose="020B0604020202020204" pitchFamily="34" charset="0"/>
                <a:cs typeface="Arial" panose="020B0604020202020204" pitchFamily="34" charset="0"/>
              </a:rPr>
              <a:t>almost all of your customers.</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8403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Why Customer care in Nursing practice?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90688"/>
            <a:ext cx="10515600" cy="4486275"/>
          </a:xfrm>
        </p:spPr>
        <p:txBody>
          <a:bodyPr>
            <a:normAutofit lnSpcReduction="10000"/>
          </a:bodyPr>
          <a:lstStyle/>
          <a:p>
            <a:r>
              <a:rPr lang="en-US" dirty="0" smtClean="0">
                <a:latin typeface="Arial" panose="020B0604020202020204" pitchFamily="34" charset="0"/>
                <a:cs typeface="Arial" panose="020B0604020202020204" pitchFamily="34" charset="0"/>
              </a:rPr>
              <a:t>Patients </a:t>
            </a:r>
            <a:r>
              <a:rPr lang="en-US" dirty="0">
                <a:latin typeface="Arial" panose="020B0604020202020204" pitchFamily="34" charset="0"/>
                <a:cs typeface="Arial" panose="020B0604020202020204" pitchFamily="34" charset="0"/>
              </a:rPr>
              <a:t>need personal attention and thorough communication about their health. </a:t>
            </a:r>
            <a:r>
              <a:rPr lang="en-US" dirty="0" smtClean="0">
                <a:latin typeface="Arial" panose="020B0604020202020204" pitchFamily="34" charset="0"/>
                <a:cs typeface="Arial" panose="020B0604020202020204" pitchFamily="34" charset="0"/>
              </a:rPr>
              <a:t>Therefore </a:t>
            </a:r>
            <a:r>
              <a:rPr lang="en-US" b="1" dirty="0" smtClean="0">
                <a:latin typeface="Arial" panose="020B0604020202020204" pitchFamily="34" charset="0"/>
                <a:cs typeface="Arial" panose="020B0604020202020204" pitchFamily="34" charset="0"/>
              </a:rPr>
              <a:t>nurses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make </a:t>
            </a:r>
            <a:r>
              <a:rPr lang="en-US" dirty="0" smtClean="0">
                <a:latin typeface="Arial" panose="020B0604020202020204" pitchFamily="34" charset="0"/>
                <a:cs typeface="Arial" panose="020B0604020202020204" pitchFamily="34" charset="0"/>
              </a:rPr>
              <a:t>effort </a:t>
            </a:r>
            <a:r>
              <a:rPr lang="en-US" dirty="0">
                <a:latin typeface="Arial" panose="020B0604020202020204" pitchFamily="34" charset="0"/>
                <a:cs typeface="Arial" panose="020B0604020202020204" pitchFamily="34" charset="0"/>
              </a:rPr>
              <a:t>to understand what their patients are experiencing, treat them with empathy, and help them to feel as comfortable as possible</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Even </a:t>
            </a:r>
            <a:r>
              <a:rPr lang="en-US" dirty="0">
                <a:latin typeface="Arial" panose="020B0604020202020204" pitchFamily="34" charset="0"/>
                <a:cs typeface="Arial" panose="020B0604020202020204" pitchFamily="34" charset="0"/>
              </a:rPr>
              <a:t>when receiving routine </a:t>
            </a:r>
            <a:r>
              <a:rPr lang="en-US" b="1" dirty="0">
                <a:latin typeface="Arial" panose="020B0604020202020204" pitchFamily="34" charset="0"/>
                <a:cs typeface="Arial" panose="020B0604020202020204" pitchFamily="34" charset="0"/>
              </a:rPr>
              <a:t>care</a:t>
            </a:r>
            <a:r>
              <a:rPr lang="en-US" dirty="0">
                <a:latin typeface="Arial" panose="020B0604020202020204" pitchFamily="34" charset="0"/>
                <a:cs typeface="Arial" panose="020B0604020202020204" pitchFamily="34" charset="0"/>
              </a:rPr>
              <a:t>, good </a:t>
            </a:r>
            <a:r>
              <a:rPr lang="en-US" b="1" dirty="0">
                <a:latin typeface="Arial" panose="020B0604020202020204" pitchFamily="34" charset="0"/>
                <a:cs typeface="Arial" panose="020B0604020202020204" pitchFamily="34" charset="0"/>
              </a:rPr>
              <a:t>customer </a:t>
            </a:r>
            <a:r>
              <a:rPr lang="en-US" b="1" dirty="0" smtClean="0">
                <a:latin typeface="Arial" panose="020B0604020202020204" pitchFamily="34" charset="0"/>
                <a:cs typeface="Arial" panose="020B0604020202020204" pitchFamily="34" charset="0"/>
              </a:rPr>
              <a:t>service </a:t>
            </a:r>
            <a:r>
              <a:rPr lang="en-US" dirty="0" smtClean="0">
                <a:latin typeface="Arial" panose="020B0604020202020204" pitchFamily="34" charset="0"/>
                <a:cs typeface="Arial" panose="020B0604020202020204" pitchFamily="34" charset="0"/>
              </a:rPr>
              <a:t>makes </a:t>
            </a:r>
            <a:r>
              <a:rPr lang="en-US" dirty="0">
                <a:latin typeface="Arial" panose="020B0604020202020204" pitchFamily="34" charset="0"/>
                <a:cs typeface="Arial" panose="020B0604020202020204" pitchFamily="34" charset="0"/>
              </a:rPr>
              <a:t>a </a:t>
            </a:r>
            <a:r>
              <a:rPr lang="en-US" dirty="0" smtClean="0">
                <a:latin typeface="Arial" panose="020B0604020202020204" pitchFamily="34" charset="0"/>
                <a:cs typeface="Arial" panose="020B0604020202020204" pitchFamily="34" charset="0"/>
              </a:rPr>
              <a:t>difference. It is important to apply effective </a:t>
            </a:r>
            <a:r>
              <a:rPr lang="en-US" b="1" dirty="0" smtClean="0">
                <a:latin typeface="Arial" panose="020B0604020202020204" pitchFamily="34" charset="0"/>
                <a:cs typeface="Arial" panose="020B0604020202020204" pitchFamily="34" charset="0"/>
              </a:rPr>
              <a:t>customer </a:t>
            </a:r>
            <a:r>
              <a:rPr lang="en-US" b="1" dirty="0">
                <a:latin typeface="Arial" panose="020B0604020202020204" pitchFamily="34" charset="0"/>
                <a:cs typeface="Arial" panose="020B0604020202020204" pitchFamily="34" charset="0"/>
              </a:rPr>
              <a:t>service </a:t>
            </a:r>
            <a:r>
              <a:rPr lang="en-US" b="1" dirty="0" smtClean="0">
                <a:latin typeface="Arial" panose="020B0604020202020204" pitchFamily="34" charset="0"/>
                <a:cs typeface="Arial" panose="020B0604020202020204" pitchFamily="34" charset="0"/>
              </a:rPr>
              <a:t>skills </a:t>
            </a:r>
            <a:r>
              <a:rPr lang="en-US" dirty="0" smtClean="0">
                <a:latin typeface="Arial" panose="020B0604020202020204" pitchFamily="34" charset="0"/>
                <a:cs typeface="Arial" panose="020B0604020202020204" pitchFamily="34" charset="0"/>
              </a:rPr>
              <a:t>(it is one </a:t>
            </a:r>
            <a:r>
              <a:rPr lang="en-US" dirty="0">
                <a:latin typeface="Arial" panose="020B0604020202020204" pitchFamily="34" charset="0"/>
                <a:cs typeface="Arial" panose="020B0604020202020204" pitchFamily="34" charset="0"/>
              </a:rPr>
              <a:t>of the most highly valued </a:t>
            </a:r>
            <a:r>
              <a:rPr lang="en-US" b="1" dirty="0">
                <a:latin typeface="Arial" panose="020B0604020202020204" pitchFamily="34" charset="0"/>
                <a:cs typeface="Arial" panose="020B0604020202020204" pitchFamily="34" charset="0"/>
              </a:rPr>
              <a:t>soft</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skills</a:t>
            </a:r>
            <a:r>
              <a:rPr lang="en-US" dirty="0">
                <a:latin typeface="Arial" panose="020B0604020202020204" pitchFamily="34" charset="0"/>
                <a:cs typeface="Arial" panose="020B0604020202020204" pitchFamily="34" charset="0"/>
              </a:rPr>
              <a:t> in today's </a:t>
            </a:r>
            <a:r>
              <a:rPr lang="en-US" dirty="0" smtClean="0">
                <a:latin typeface="Arial" panose="020B0604020202020204" pitchFamily="34" charset="0"/>
                <a:cs typeface="Arial" panose="020B0604020202020204" pitchFamily="34" charset="0"/>
              </a:rPr>
              <a:t>workplace).</a:t>
            </a:r>
          </a:p>
          <a:p>
            <a:r>
              <a:rPr lang="en-US" dirty="0" smtClean="0">
                <a:latin typeface="Arial" panose="020B0604020202020204" pitchFamily="34" charset="0"/>
                <a:cs typeface="Arial" panose="020B0604020202020204" pitchFamily="34" charset="0"/>
              </a:rPr>
              <a:t>The skills can be viewed</a:t>
            </a:r>
            <a:r>
              <a:rPr lang="en-US" dirty="0">
                <a:latin typeface="Arial" panose="020B0604020202020204" pitchFamily="34" charset="0"/>
                <a:cs typeface="Arial" panose="020B0604020202020204" pitchFamily="34" charset="0"/>
              </a:rPr>
              <a:t> in terms of </a:t>
            </a:r>
            <a:r>
              <a:rPr lang="en-US" b="1" dirty="0" smtClean="0">
                <a:latin typeface="Arial" panose="020B0604020202020204" pitchFamily="34" charset="0"/>
                <a:cs typeface="Arial" panose="020B0604020202020204" pitchFamily="34" charset="0"/>
              </a:rPr>
              <a:t>one’s</a:t>
            </a:r>
            <a:r>
              <a:rPr lang="en-US" dirty="0">
                <a:latin typeface="Arial" panose="020B0604020202020204" pitchFamily="34" charset="0"/>
                <a:cs typeface="Arial" panose="020B0604020202020204" pitchFamily="34" charset="0"/>
              </a:rPr>
              <a:t> ability to do </a:t>
            </a:r>
            <a:r>
              <a:rPr lang="en-US" i="1" dirty="0">
                <a:latin typeface="Arial" panose="020B0604020202020204" pitchFamily="34" charset="0"/>
                <a:cs typeface="Arial" panose="020B0604020202020204" pitchFamily="34" charset="0"/>
              </a:rPr>
              <a:t>four</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things; </a:t>
            </a:r>
            <a:r>
              <a:rPr lang="en-US" dirty="0">
                <a:latin typeface="Arial" panose="020B0604020202020204" pitchFamily="34" charset="0"/>
                <a:cs typeface="Arial" panose="020B0604020202020204" pitchFamily="34" charset="0"/>
              </a:rPr>
              <a:t>analyze the situation, listen effectively, communicate clearly, and </a:t>
            </a:r>
            <a:r>
              <a:rPr lang="en-US" dirty="0" smtClean="0">
                <a:latin typeface="Arial" panose="020B0604020202020204" pitchFamily="34" charset="0"/>
                <a:cs typeface="Arial" panose="020B0604020202020204" pitchFamily="34" charset="0"/>
              </a:rPr>
              <a:t>solve problems</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8531278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824"/>
            <a:ext cx="10515600" cy="1079292"/>
          </a:xfrm>
        </p:spPr>
        <p:txBody>
          <a:bodyPr/>
          <a:lstStyle/>
          <a:p>
            <a:r>
              <a:rPr lang="en-US" b="1" dirty="0">
                <a:latin typeface="Arial" panose="020B0604020202020204" pitchFamily="34" charset="0"/>
                <a:cs typeface="Arial" panose="020B0604020202020204" pitchFamily="34" charset="0"/>
              </a:rPr>
              <a:t>The Customer service</a:t>
            </a:r>
            <a:endParaRPr lang="en-US" dirty="0"/>
          </a:p>
        </p:txBody>
      </p:sp>
      <p:sp>
        <p:nvSpPr>
          <p:cNvPr id="3" name="Content Placeholder 2"/>
          <p:cNvSpPr>
            <a:spLocks noGrp="1"/>
          </p:cNvSpPr>
          <p:nvPr>
            <p:ph sz="half" idx="1"/>
          </p:nvPr>
        </p:nvSpPr>
        <p:spPr>
          <a:xfrm>
            <a:off x="838200" y="1469036"/>
            <a:ext cx="5181600" cy="4707927"/>
          </a:xfrm>
        </p:spPr>
        <p:txBody>
          <a:bodyPr>
            <a:normAutofit lnSpcReduction="10000"/>
          </a:bodyPr>
          <a:lstStyle/>
          <a:p>
            <a:r>
              <a:rPr lang="en-US" dirty="0">
                <a:latin typeface="Arial" panose="020B0604020202020204" pitchFamily="34" charset="0"/>
                <a:cs typeface="Arial" panose="020B0604020202020204" pitchFamily="34" charset="0"/>
              </a:rPr>
              <a:t>The Customer service involves a lot of interactions /talking hence, it allows each member to maintain their unique voice without sounding like they are  talking from a script despite that they have been trained. Therefore should; </a:t>
            </a:r>
          </a:p>
          <a:p>
            <a:r>
              <a:rPr lang="en-US" dirty="0">
                <a:latin typeface="Arial" panose="020B0604020202020204" pitchFamily="34" charset="0"/>
                <a:cs typeface="Arial" panose="020B0604020202020204" pitchFamily="34" charset="0"/>
              </a:rPr>
              <a:t>Think of tone on a spectrum (good flow of speech/ talk) </a:t>
            </a:r>
          </a:p>
          <a:p>
            <a:r>
              <a:rPr lang="en-US" dirty="0">
                <a:latin typeface="Arial" panose="020B0604020202020204" pitchFamily="34" charset="0"/>
                <a:cs typeface="Arial" panose="020B0604020202020204" pitchFamily="34" charset="0"/>
              </a:rPr>
              <a:t>Use positive language. </a:t>
            </a:r>
          </a:p>
          <a:p>
            <a:endParaRPr lang="en-US" dirty="0"/>
          </a:p>
        </p:txBody>
      </p:sp>
      <p:sp>
        <p:nvSpPr>
          <p:cNvPr id="4" name="Content Placeholder 3"/>
          <p:cNvSpPr>
            <a:spLocks noGrp="1"/>
          </p:cNvSpPr>
          <p:nvPr>
            <p:ph sz="half" idx="2"/>
          </p:nvPr>
        </p:nvSpPr>
        <p:spPr>
          <a:xfrm>
            <a:off x="6172200" y="1469036"/>
            <a:ext cx="5181600" cy="4707927"/>
          </a:xfrm>
        </p:spPr>
        <p:txBody>
          <a:bodyPr>
            <a:noAutofit/>
          </a:bodyPr>
          <a:lstStyle/>
          <a:p>
            <a:r>
              <a:rPr lang="en-US" dirty="0" smtClean="0">
                <a:latin typeface="Arial" panose="020B0604020202020204" pitchFamily="34" charset="0"/>
                <a:cs typeface="Arial" panose="020B0604020202020204" pitchFamily="34" charset="0"/>
              </a:rPr>
              <a:t>Be </a:t>
            </a:r>
            <a:r>
              <a:rPr lang="en-US" dirty="0">
                <a:latin typeface="Arial" panose="020B0604020202020204" pitchFamily="34" charset="0"/>
                <a:cs typeface="Arial" panose="020B0604020202020204" pitchFamily="34" charset="0"/>
              </a:rPr>
              <a:t>brief to the point but not brusque/ sketchy </a:t>
            </a:r>
          </a:p>
          <a:p>
            <a:r>
              <a:rPr lang="en-US" dirty="0">
                <a:latin typeface="Arial" panose="020B0604020202020204" pitchFamily="34" charset="0"/>
                <a:cs typeface="Arial" panose="020B0604020202020204" pitchFamily="34" charset="0"/>
              </a:rPr>
              <a:t>Reply in a timely manner. </a:t>
            </a:r>
          </a:p>
          <a:p>
            <a:r>
              <a:rPr lang="en-US" dirty="0">
                <a:latin typeface="Arial" panose="020B0604020202020204" pitchFamily="34" charset="0"/>
                <a:cs typeface="Arial" panose="020B0604020202020204" pitchFamily="34" charset="0"/>
              </a:rPr>
              <a:t>Always </a:t>
            </a:r>
            <a:r>
              <a:rPr lang="en-US" dirty="0" smtClean="0">
                <a:latin typeface="Arial" panose="020B0604020202020204" pitchFamily="34" charset="0"/>
                <a:cs typeface="Arial" panose="020B0604020202020204" pitchFamily="34" charset="0"/>
              </a:rPr>
              <a:t>call your </a:t>
            </a:r>
            <a:r>
              <a:rPr lang="en-US" b="1" dirty="0" smtClean="0">
                <a:latin typeface="Arial" panose="020B0604020202020204" pitchFamily="34" charset="0"/>
                <a:cs typeface="Arial" panose="020B0604020202020204" pitchFamily="34" charset="0"/>
              </a:rPr>
              <a:t>customer</a:t>
            </a:r>
            <a:r>
              <a:rPr lang="en-US" dirty="0" smtClean="0">
                <a:latin typeface="Arial" panose="020B0604020202020204" pitchFamily="34" charset="0"/>
                <a:cs typeface="Arial" panose="020B0604020202020204" pitchFamily="34" charset="0"/>
              </a:rPr>
              <a:t> by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name.</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Talk</a:t>
            </a:r>
            <a:r>
              <a:rPr lang="en-US" dirty="0">
                <a:latin typeface="Arial" panose="020B0604020202020204" pitchFamily="34" charset="0"/>
                <a:cs typeface="Arial" panose="020B0604020202020204" pitchFamily="34" charset="0"/>
              </a:rPr>
              <a:t> their </a:t>
            </a:r>
            <a:r>
              <a:rPr lang="en-US" b="1" dirty="0">
                <a:latin typeface="Arial" panose="020B0604020202020204" pitchFamily="34" charset="0"/>
                <a:cs typeface="Arial" panose="020B0604020202020204" pitchFamily="34" charset="0"/>
              </a:rPr>
              <a:t>talk </a:t>
            </a:r>
            <a:r>
              <a:rPr lang="en-US" dirty="0">
                <a:latin typeface="Arial" panose="020B0604020202020204" pitchFamily="34" charset="0"/>
                <a:cs typeface="Arial" panose="020B0604020202020204" pitchFamily="34" charset="0"/>
              </a:rPr>
              <a:t>(client’s talk) </a:t>
            </a:r>
          </a:p>
          <a:p>
            <a:r>
              <a:rPr lang="en-US" dirty="0">
                <a:latin typeface="Arial" panose="020B0604020202020204" pitchFamily="34" charset="0"/>
                <a:cs typeface="Arial" panose="020B0604020202020204" pitchFamily="34" charset="0"/>
              </a:rPr>
              <a:t>Be careful with jokes (not many people take jokes from strangers lightly) </a:t>
            </a:r>
          </a:p>
          <a:p>
            <a:r>
              <a:rPr lang="en-US" dirty="0">
                <a:latin typeface="Arial" panose="020B0604020202020204" pitchFamily="34" charset="0"/>
                <a:cs typeface="Arial" panose="020B0604020202020204" pitchFamily="34" charset="0"/>
              </a:rPr>
              <a:t>Create a </a:t>
            </a:r>
            <a:r>
              <a:rPr lang="en-US" b="1" dirty="0">
                <a:latin typeface="Arial" panose="020B0604020202020204" pitchFamily="34" charset="0"/>
                <a:cs typeface="Arial" panose="020B0604020202020204" pitchFamily="34" charset="0"/>
              </a:rPr>
              <a:t>support</a:t>
            </a:r>
            <a:r>
              <a:rPr lang="en-US" dirty="0">
                <a:latin typeface="Arial" panose="020B0604020202020204" pitchFamily="34" charset="0"/>
                <a:cs typeface="Arial" panose="020B0604020202020204" pitchFamily="34" charset="0"/>
              </a:rPr>
              <a:t> style guide</a:t>
            </a:r>
            <a:endParaRPr lang="en-US" dirty="0"/>
          </a:p>
        </p:txBody>
      </p:sp>
    </p:spTree>
    <p:extLst>
      <p:ext uri="{BB962C8B-B14F-4D97-AF65-F5344CB8AC3E}">
        <p14:creationId xmlns:p14="http://schemas.microsoft.com/office/powerpoint/2010/main" val="26111778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 Importance of Customer Service in Healthcare</a:t>
            </a:r>
          </a:p>
        </p:txBody>
      </p:sp>
      <p:sp>
        <p:nvSpPr>
          <p:cNvPr id="3" name="Content Placeholder 2"/>
          <p:cNvSpPr>
            <a:spLocks noGrp="1"/>
          </p:cNvSpPr>
          <p:nvPr>
            <p:ph idx="1"/>
          </p:nvPr>
        </p:nvSpPr>
        <p:spPr/>
        <p:txBody>
          <a:bodyPr/>
          <a:lstStyle/>
          <a:p>
            <a:pPr marL="0" indent="0">
              <a:buNone/>
            </a:pPr>
            <a:r>
              <a:rPr lang="en-US" sz="3200" b="1" dirty="0" smtClean="0">
                <a:latin typeface="Arial" panose="020B0604020202020204" pitchFamily="34" charset="0"/>
                <a:cs typeface="Arial" panose="020B0604020202020204" pitchFamily="34" charset="0"/>
              </a:rPr>
              <a:t>Customer Service is important in a Healthcare </a:t>
            </a:r>
            <a:r>
              <a:rPr lang="en-US" dirty="0" smtClean="0">
                <a:latin typeface="Arial" panose="020B0604020202020204" pitchFamily="34" charset="0"/>
                <a:cs typeface="Arial" panose="020B0604020202020204" pitchFamily="34" charset="0"/>
              </a:rPr>
              <a:t>because;</a:t>
            </a:r>
          </a:p>
          <a:p>
            <a:r>
              <a:rPr lang="en-US" sz="3200" dirty="0" smtClean="0">
                <a:latin typeface="Arial" panose="020B0604020202020204" pitchFamily="34" charset="0"/>
                <a:cs typeface="Arial" panose="020B0604020202020204" pitchFamily="34" charset="0"/>
              </a:rPr>
              <a:t>Quality </a:t>
            </a:r>
            <a:r>
              <a:rPr lang="en-US" sz="3200" dirty="0">
                <a:latin typeface="Arial" panose="020B0604020202020204" pitchFamily="34" charset="0"/>
                <a:cs typeface="Arial" panose="020B0604020202020204" pitchFamily="34" charset="0"/>
              </a:rPr>
              <a:t>treatment and </a:t>
            </a:r>
            <a:r>
              <a:rPr lang="en-US" sz="3200" b="1" dirty="0">
                <a:latin typeface="Arial" panose="020B0604020202020204" pitchFamily="34" charset="0"/>
                <a:cs typeface="Arial" panose="020B0604020202020204" pitchFamily="34" charset="0"/>
              </a:rPr>
              <a:t>care</a:t>
            </a:r>
            <a:r>
              <a:rPr lang="en-US" sz="3200" dirty="0">
                <a:latin typeface="Arial" panose="020B0604020202020204" pitchFamily="34" charset="0"/>
                <a:cs typeface="Arial" panose="020B0604020202020204" pitchFamily="34" charset="0"/>
              </a:rPr>
              <a:t> is critical </a:t>
            </a:r>
            <a:r>
              <a:rPr lang="en-US" sz="3200" dirty="0" smtClean="0">
                <a:latin typeface="Arial" panose="020B0604020202020204" pitchFamily="34" charset="0"/>
                <a:cs typeface="Arial" panose="020B0604020202020204" pitchFamily="34" charset="0"/>
              </a:rPr>
              <a:t>in the </a:t>
            </a:r>
            <a:r>
              <a:rPr lang="en-US" sz="3200" b="1" dirty="0" smtClean="0">
                <a:latin typeface="Arial" panose="020B0604020202020204" pitchFamily="34" charset="0"/>
                <a:cs typeface="Arial" panose="020B0604020202020204" pitchFamily="34" charset="0"/>
              </a:rPr>
              <a:t>healthcare</a:t>
            </a:r>
            <a:r>
              <a:rPr lang="en-US" sz="3200" dirty="0" smtClean="0">
                <a:latin typeface="Arial" panose="020B0604020202020204" pitchFamily="34" charset="0"/>
                <a:cs typeface="Arial" panose="020B0604020202020204" pitchFamily="34" charset="0"/>
              </a:rPr>
              <a:t> industry </a:t>
            </a:r>
            <a:r>
              <a:rPr lang="en-US" sz="3200" dirty="0">
                <a:latin typeface="Arial" panose="020B0604020202020204" pitchFamily="34" charset="0"/>
                <a:cs typeface="Arial" panose="020B0604020202020204" pitchFamily="34" charset="0"/>
              </a:rPr>
              <a:t>because both companies and patients literally </a:t>
            </a:r>
            <a:r>
              <a:rPr lang="en-US" sz="3200" i="1" dirty="0">
                <a:latin typeface="Arial" panose="020B0604020202020204" pitchFamily="34" charset="0"/>
                <a:cs typeface="Arial" panose="020B0604020202020204" pitchFamily="34" charset="0"/>
              </a:rPr>
              <a:t>live</a:t>
            </a:r>
            <a:r>
              <a:rPr lang="en-US" sz="3200" dirty="0">
                <a:latin typeface="Arial" panose="020B0604020202020204" pitchFamily="34" charset="0"/>
                <a:cs typeface="Arial" panose="020B0604020202020204" pitchFamily="34" charset="0"/>
              </a:rPr>
              <a:t>, and </a:t>
            </a:r>
            <a:r>
              <a:rPr lang="en-US" sz="3200" i="1" dirty="0">
                <a:latin typeface="Arial" panose="020B0604020202020204" pitchFamily="34" charset="0"/>
                <a:cs typeface="Arial" panose="020B0604020202020204" pitchFamily="34" charset="0"/>
              </a:rPr>
              <a:t>die</a:t>
            </a:r>
            <a:r>
              <a:rPr lang="en-US" sz="3200" dirty="0">
                <a:latin typeface="Arial" panose="020B0604020202020204" pitchFamily="34" charset="0"/>
                <a:cs typeface="Arial" panose="020B0604020202020204" pitchFamily="34" charset="0"/>
              </a:rPr>
              <a:t>, based on the quality of </a:t>
            </a:r>
            <a:r>
              <a:rPr lang="en-US" sz="3200" b="1" dirty="0">
                <a:latin typeface="Arial" panose="020B0604020202020204" pitchFamily="34" charset="0"/>
                <a:cs typeface="Arial" panose="020B0604020202020204" pitchFamily="34" charset="0"/>
              </a:rPr>
              <a:t>care</a:t>
            </a:r>
            <a:r>
              <a:rPr lang="en-US" sz="3200" dirty="0">
                <a:latin typeface="Arial" panose="020B0604020202020204" pitchFamily="34" charset="0"/>
                <a:cs typeface="Arial" panose="020B0604020202020204" pitchFamily="34" charset="0"/>
              </a:rPr>
              <a:t> given and received,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interactions between staff and patients that guide that </a:t>
            </a:r>
            <a:r>
              <a:rPr lang="en-US" sz="3200" b="1" dirty="0" smtClean="0">
                <a:latin typeface="Arial" panose="020B0604020202020204" pitchFamily="34" charset="0"/>
                <a:cs typeface="Arial" panose="020B0604020202020204" pitchFamily="34" charset="0"/>
              </a:rPr>
              <a:t>care </a:t>
            </a:r>
            <a:r>
              <a:rPr lang="en-US" sz="3200" dirty="0" smtClean="0">
                <a:latin typeface="Arial" panose="020B0604020202020204" pitchFamily="34" charset="0"/>
                <a:cs typeface="Arial" panose="020B0604020202020204" pitchFamily="34" charset="0"/>
              </a:rPr>
              <a:t>should the effective and therapeutic for quick recovery.</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3600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23832"/>
          </a:xfrm>
        </p:spPr>
        <p:txBody>
          <a:bodyPr/>
          <a:lstStyle/>
          <a:p>
            <a:r>
              <a:rPr lang="en-US" b="1" dirty="0">
                <a:latin typeface="Arial" panose="020B0604020202020204" pitchFamily="34" charset="0"/>
                <a:cs typeface="Arial" panose="020B0604020202020204" pitchFamily="34" charset="0"/>
              </a:rPr>
              <a:t>Effective Communication</a:t>
            </a:r>
          </a:p>
        </p:txBody>
      </p:sp>
      <p:sp>
        <p:nvSpPr>
          <p:cNvPr id="3" name="Content Placeholder 2"/>
          <p:cNvSpPr>
            <a:spLocks noGrp="1"/>
          </p:cNvSpPr>
          <p:nvPr>
            <p:ph idx="1"/>
          </p:nvPr>
        </p:nvSpPr>
        <p:spPr>
          <a:xfrm>
            <a:off x="838200" y="1723869"/>
            <a:ext cx="10515600" cy="4453094"/>
          </a:xfrm>
        </p:spPr>
        <p:txBody>
          <a:bodyPr>
            <a:normAutofit/>
          </a:bodyPr>
          <a:lstStyle/>
          <a:p>
            <a:r>
              <a:rPr lang="en-US" b="1" dirty="0">
                <a:latin typeface="Arial" panose="020B0604020202020204" pitchFamily="34" charset="0"/>
                <a:cs typeface="Arial" panose="020B0604020202020204" pitchFamily="34" charset="0"/>
              </a:rPr>
              <a:t>Effective Communication</a:t>
            </a:r>
            <a:r>
              <a:rPr lang="en-US" dirty="0">
                <a:latin typeface="Arial" panose="020B0604020202020204" pitchFamily="34" charset="0"/>
                <a:cs typeface="Arial" panose="020B0604020202020204" pitchFamily="34" charset="0"/>
              </a:rPr>
              <a:t> is </a:t>
            </a:r>
            <a:r>
              <a:rPr lang="en-US" b="1" dirty="0">
                <a:latin typeface="Arial" panose="020B0604020202020204" pitchFamily="34" charset="0"/>
                <a:cs typeface="Arial" panose="020B0604020202020204" pitchFamily="34" charset="0"/>
              </a:rPr>
              <a:t>defined</a:t>
            </a:r>
            <a:r>
              <a:rPr lang="en-US" dirty="0">
                <a:latin typeface="Arial" panose="020B0604020202020204" pitchFamily="34" charset="0"/>
                <a:cs typeface="Arial" panose="020B0604020202020204" pitchFamily="34" charset="0"/>
              </a:rPr>
              <a:t> as the ability to convey information to another </a:t>
            </a:r>
            <a:r>
              <a:rPr lang="en-US" b="1" dirty="0">
                <a:latin typeface="Arial" panose="020B0604020202020204" pitchFamily="34" charset="0"/>
                <a:cs typeface="Arial" panose="020B0604020202020204" pitchFamily="34" charset="0"/>
              </a:rPr>
              <a:t>effectively</a:t>
            </a:r>
            <a:r>
              <a:rPr lang="en-US" dirty="0">
                <a:latin typeface="Arial" panose="020B0604020202020204" pitchFamily="34" charset="0"/>
                <a:cs typeface="Arial" panose="020B0604020202020204" pitchFamily="34" charset="0"/>
              </a:rPr>
              <a:t> and efficiently. An example of </a:t>
            </a:r>
            <a:r>
              <a:rPr lang="en-US" b="1" dirty="0">
                <a:latin typeface="Arial" panose="020B0604020202020204" pitchFamily="34" charset="0"/>
                <a:cs typeface="Arial" panose="020B0604020202020204" pitchFamily="34" charset="0"/>
              </a:rPr>
              <a:t>effective communication</a:t>
            </a:r>
            <a:r>
              <a:rPr lang="en-US" dirty="0">
                <a:latin typeface="Arial" panose="020B0604020202020204" pitchFamily="34" charset="0"/>
                <a:cs typeface="Arial" panose="020B0604020202020204" pitchFamily="34" charset="0"/>
              </a:rPr>
              <a:t> is when </a:t>
            </a:r>
            <a:r>
              <a:rPr lang="en-US" dirty="0" smtClean="0">
                <a:latin typeface="Arial" panose="020B0604020202020204" pitchFamily="34" charset="0"/>
                <a:cs typeface="Arial" panose="020B0604020202020204" pitchFamily="34" charset="0"/>
              </a:rPr>
              <a:t>one talks </a:t>
            </a:r>
            <a:r>
              <a:rPr lang="en-US" dirty="0">
                <a:latin typeface="Arial" panose="020B0604020202020204" pitchFamily="34" charset="0"/>
                <a:cs typeface="Arial" panose="020B0604020202020204" pitchFamily="34" charset="0"/>
              </a:rPr>
              <a:t>in clear and simple terms.</a:t>
            </a:r>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Effective </a:t>
            </a:r>
            <a:r>
              <a:rPr lang="en-US" b="1" dirty="0">
                <a:latin typeface="Arial" panose="020B0604020202020204" pitchFamily="34" charset="0"/>
                <a:cs typeface="Arial" panose="020B0604020202020204" pitchFamily="34" charset="0"/>
              </a:rPr>
              <a:t>Communication</a:t>
            </a:r>
            <a:r>
              <a:rPr lang="en-US" dirty="0">
                <a:latin typeface="Arial" panose="020B0604020202020204" pitchFamily="34" charset="0"/>
                <a:cs typeface="Arial" panose="020B0604020202020204" pitchFamily="34" charset="0"/>
              </a:rPr>
              <a:t> is </a:t>
            </a:r>
            <a:r>
              <a:rPr lang="en-US" dirty="0" smtClean="0">
                <a:latin typeface="Arial" panose="020B0604020202020204" pitchFamily="34" charset="0"/>
                <a:cs typeface="Arial" panose="020B0604020202020204" pitchFamily="34" charset="0"/>
              </a:rPr>
              <a:t>an</a:t>
            </a:r>
            <a:r>
              <a:rPr lang="en-US"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interaction</a:t>
            </a:r>
            <a:r>
              <a:rPr lang="en-US" dirty="0">
                <a:latin typeface="Arial" panose="020B0604020202020204" pitchFamily="34" charset="0"/>
                <a:cs typeface="Arial" panose="020B0604020202020204" pitchFamily="34" charset="0"/>
              </a:rPr>
              <a:t> between two or more persons </a:t>
            </a:r>
            <a:r>
              <a:rPr lang="en-US" dirty="0" smtClean="0">
                <a:latin typeface="Arial" panose="020B0604020202020204" pitchFamily="34" charset="0"/>
                <a:cs typeface="Arial" panose="020B0604020202020204" pitchFamily="34" charset="0"/>
              </a:rPr>
              <a:t>whereby </a:t>
            </a:r>
            <a:r>
              <a:rPr lang="en-US" dirty="0">
                <a:latin typeface="Arial" panose="020B0604020202020204" pitchFamily="34" charset="0"/>
                <a:cs typeface="Arial" panose="020B0604020202020204" pitchFamily="34" charset="0"/>
              </a:rPr>
              <a:t>the intended message is successfully delivered, received and understood.</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Business </a:t>
            </a:r>
            <a:r>
              <a:rPr lang="en-US" dirty="0">
                <a:latin typeface="Arial" panose="020B0604020202020204" pitchFamily="34" charset="0"/>
                <a:cs typeface="Arial" panose="020B0604020202020204" pitchFamily="34" charset="0"/>
              </a:rPr>
              <a:t>managers with good verbal, nonverbal </a:t>
            </a:r>
            <a:r>
              <a:rPr lang="en-US" dirty="0" smtClean="0">
                <a:latin typeface="Arial" panose="020B0604020202020204" pitchFamily="34" charset="0"/>
                <a:cs typeface="Arial" panose="020B0604020202020204" pitchFamily="34" charset="0"/>
              </a:rPr>
              <a:t>and written </a:t>
            </a:r>
            <a:r>
              <a:rPr lang="en-US" b="1" dirty="0" smtClean="0">
                <a:latin typeface="Arial" panose="020B0604020202020204" pitchFamily="34" charset="0"/>
                <a:cs typeface="Arial" panose="020B0604020202020204" pitchFamily="34" charset="0"/>
              </a:rPr>
              <a:t>communication</a:t>
            </a:r>
            <a:r>
              <a:rPr lang="en-US" dirty="0">
                <a:latin typeface="Arial" panose="020B0604020202020204" pitchFamily="34" charset="0"/>
                <a:cs typeface="Arial" panose="020B0604020202020204" pitchFamily="34" charset="0"/>
              </a:rPr>
              <a:t> skills help facilitate the sharing of information between people within a company for its commercial benefit</a:t>
            </a:r>
            <a:r>
              <a:rPr lang="en-US"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639933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53813"/>
          </a:xfrm>
        </p:spPr>
        <p:txBody>
          <a:bodyPr>
            <a:noAutofit/>
          </a:bodyPr>
          <a:lstStyle/>
          <a:p>
            <a:pPr algn="ctr"/>
            <a:r>
              <a:rPr lang="en-US" b="1" dirty="0" smtClean="0">
                <a:latin typeface="Arial" panose="020B0604020202020204" pitchFamily="34" charset="0"/>
                <a:cs typeface="Arial" panose="020B0604020202020204" pitchFamily="34" charset="0"/>
              </a:rPr>
              <a:t>Importance of Effective communication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23869"/>
            <a:ext cx="10515600" cy="4453094"/>
          </a:xfrm>
        </p:spPr>
        <p:txBody>
          <a:bodyPr/>
          <a:lstStyle/>
          <a:p>
            <a:r>
              <a:rPr lang="en-US" sz="3200" b="1" dirty="0" smtClean="0">
                <a:latin typeface="Arial" panose="020B0604020202020204" pitchFamily="34" charset="0"/>
                <a:cs typeface="Arial" panose="020B0604020202020204" pitchFamily="34" charset="0"/>
              </a:rPr>
              <a:t>Effectively </a:t>
            </a:r>
            <a:r>
              <a:rPr lang="en-US" sz="3200" b="1" dirty="0">
                <a:latin typeface="Arial" panose="020B0604020202020204" pitchFamily="34" charset="0"/>
                <a:cs typeface="Arial" panose="020B0604020202020204" pitchFamily="34" charset="0"/>
              </a:rPr>
              <a:t>communicating</a:t>
            </a:r>
            <a:r>
              <a:rPr lang="en-US" sz="3200" dirty="0">
                <a:latin typeface="Arial" panose="020B0604020202020204" pitchFamily="34" charset="0"/>
                <a:cs typeface="Arial" panose="020B0604020202020204" pitchFamily="34" charset="0"/>
              </a:rPr>
              <a:t> ensures that you not only convey your message to someone but </a:t>
            </a:r>
            <a:r>
              <a:rPr lang="en-US" sz="3200" dirty="0" smtClean="0">
                <a:latin typeface="Arial" panose="020B0604020202020204" pitchFamily="34" charset="0"/>
                <a:cs typeface="Arial" panose="020B0604020202020204" pitchFamily="34" charset="0"/>
              </a:rPr>
              <a:t>also, </a:t>
            </a:r>
            <a:r>
              <a:rPr lang="en-US" sz="3200" dirty="0">
                <a:latin typeface="Arial" panose="020B0604020202020204" pitchFamily="34" charset="0"/>
                <a:cs typeface="Arial" panose="020B0604020202020204" pitchFamily="34" charset="0"/>
              </a:rPr>
              <a:t>let them know about your feelings and emotions</a:t>
            </a:r>
            <a:r>
              <a:rPr lang="en-US" dirty="0" smtClean="0">
                <a:latin typeface="Arial" panose="020B0604020202020204" pitchFamily="34" charset="0"/>
                <a:cs typeface="Arial" panose="020B0604020202020204" pitchFamily="34" charset="0"/>
              </a:rPr>
              <a:t>.</a:t>
            </a:r>
          </a:p>
          <a:p>
            <a:r>
              <a:rPr lang="en-US" sz="3200" b="1" dirty="0" smtClean="0">
                <a:latin typeface="Arial" panose="020B0604020202020204" pitchFamily="34" charset="0"/>
                <a:cs typeface="Arial" panose="020B0604020202020204" pitchFamily="34" charset="0"/>
              </a:rPr>
              <a:t>For example;</a:t>
            </a:r>
          </a:p>
          <a:p>
            <a:r>
              <a:rPr lang="en-US" sz="3200" dirty="0" smtClean="0">
                <a:latin typeface="Arial" panose="020B0604020202020204" pitchFamily="34" charset="0"/>
                <a:cs typeface="Arial" panose="020B0604020202020204" pitchFamily="34" charset="0"/>
              </a:rPr>
              <a:t>When applying advocacy, assertiveness, negotiation, teamwork,  and customer service skills</a:t>
            </a:r>
          </a:p>
          <a:p>
            <a:r>
              <a:rPr lang="en-US" sz="3200" dirty="0" smtClean="0">
                <a:latin typeface="Arial" panose="020B0604020202020204" pitchFamily="34" charset="0"/>
                <a:cs typeface="Arial" panose="020B0604020202020204" pitchFamily="34" charset="0"/>
              </a:rPr>
              <a:t>The feelings can be empathy, supportive attitude and ready to protect the organization one serves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0368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9844"/>
            <a:ext cx="10515600" cy="1169232"/>
          </a:xfrm>
        </p:spPr>
        <p:txBody>
          <a:bodyPr/>
          <a:lstStyle/>
          <a:p>
            <a:r>
              <a:rPr lang="en-US" b="1"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role of effective communication</a:t>
            </a:r>
          </a:p>
        </p:txBody>
      </p:sp>
      <p:sp>
        <p:nvSpPr>
          <p:cNvPr id="3" name="Content Placeholder 2"/>
          <p:cNvSpPr>
            <a:spLocks noGrp="1"/>
          </p:cNvSpPr>
          <p:nvPr>
            <p:ph idx="1"/>
          </p:nvPr>
        </p:nvSpPr>
        <p:spPr>
          <a:xfrm>
            <a:off x="838200" y="1409076"/>
            <a:ext cx="10515600" cy="4946754"/>
          </a:xfrm>
        </p:spPr>
        <p:txBody>
          <a:bodyPr>
            <a:noAutofit/>
          </a:bodyPr>
          <a:lstStyle/>
          <a:p>
            <a:r>
              <a:rPr lang="en-US" sz="3200" b="1" dirty="0" smtClean="0">
                <a:latin typeface="Arial" panose="020B0604020202020204" pitchFamily="34" charset="0"/>
                <a:cs typeface="Arial" panose="020B0604020202020204" pitchFamily="34" charset="0"/>
              </a:rPr>
              <a:t>Effective </a:t>
            </a:r>
            <a:r>
              <a:rPr lang="en-US" sz="3200" b="1" dirty="0">
                <a:latin typeface="Arial" panose="020B0604020202020204" pitchFamily="34" charset="0"/>
                <a:cs typeface="Arial" panose="020B0604020202020204" pitchFamily="34" charset="0"/>
              </a:rPr>
              <a:t>Communication</a:t>
            </a:r>
            <a:r>
              <a:rPr lang="en-US" sz="3200" dirty="0">
                <a:latin typeface="Arial" panose="020B0604020202020204" pitchFamily="34" charset="0"/>
                <a:cs typeface="Arial" panose="020B0604020202020204" pitchFamily="34" charset="0"/>
              </a:rPr>
              <a:t> is important for the development of an organization. It </a:t>
            </a:r>
            <a:r>
              <a:rPr lang="en-US" sz="3200" dirty="0" smtClean="0">
                <a:latin typeface="Arial" panose="020B0604020202020204" pitchFamily="34" charset="0"/>
                <a:cs typeface="Arial" panose="020B0604020202020204" pitchFamily="34" charset="0"/>
              </a:rPr>
              <a:t>helps </a:t>
            </a:r>
            <a:r>
              <a:rPr lang="en-US" sz="3200" dirty="0">
                <a:latin typeface="Arial" panose="020B0604020202020204" pitchFamily="34" charset="0"/>
                <a:cs typeface="Arial" panose="020B0604020202020204" pitchFamily="34" charset="0"/>
              </a:rPr>
              <a:t>the managers to perform the basic functions of </a:t>
            </a:r>
            <a:r>
              <a:rPr lang="en-US" sz="3200" dirty="0" smtClean="0">
                <a:latin typeface="Arial" panose="020B0604020202020204" pitchFamily="34" charset="0"/>
                <a:cs typeface="Arial" panose="020B0604020202020204" pitchFamily="34" charset="0"/>
              </a:rPr>
              <a:t>management namely;</a:t>
            </a:r>
          </a:p>
          <a:p>
            <a:r>
              <a:rPr lang="en-US" sz="3200" dirty="0" smtClean="0">
                <a:latin typeface="Arial" panose="020B0604020202020204" pitchFamily="34" charset="0"/>
                <a:cs typeface="Arial" panose="020B0604020202020204" pitchFamily="34" charset="0"/>
              </a:rPr>
              <a:t>Planning</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Organizing</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Motivating </a:t>
            </a:r>
            <a:r>
              <a:rPr lang="en-US" sz="3200" dirty="0">
                <a:latin typeface="Arial" panose="020B0604020202020204" pitchFamily="34" charset="0"/>
                <a:cs typeface="Arial" panose="020B0604020202020204" pitchFamily="34" charset="0"/>
              </a:rPr>
              <a:t>and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Controlling</a:t>
            </a:r>
            <a:r>
              <a:rPr lang="en-US" sz="3200" dirty="0">
                <a:latin typeface="Arial" panose="020B0604020202020204" pitchFamily="34" charset="0"/>
                <a:cs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r>
              <a:rPr lang="en-US" sz="3200" dirty="0" smtClean="0">
                <a:latin typeface="Arial" panose="020B0604020202020204" pitchFamily="34" charset="0"/>
                <a:cs typeface="Arial" panose="020B0604020202020204" pitchFamily="34" charset="0"/>
              </a:rPr>
              <a:t>Effective communication facilitates co-operation because people can</a:t>
            </a:r>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communicate</a:t>
            </a:r>
            <a:r>
              <a:rPr lang="en-US" sz="3200" dirty="0">
                <a:latin typeface="Arial" panose="020B0604020202020204" pitchFamily="34" charset="0"/>
                <a:cs typeface="Arial" panose="020B0604020202020204" pitchFamily="34" charset="0"/>
              </a:rPr>
              <a:t> their needs and feelings to others.</a:t>
            </a:r>
          </a:p>
        </p:txBody>
      </p:sp>
    </p:spTree>
    <p:extLst>
      <p:ext uri="{BB962C8B-B14F-4D97-AF65-F5344CB8AC3E}">
        <p14:creationId xmlns:p14="http://schemas.microsoft.com/office/powerpoint/2010/main" val="36792186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Effective communication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Arial" panose="020B0604020202020204" pitchFamily="34" charset="0"/>
                <a:cs typeface="Arial" panose="020B0604020202020204" pitchFamily="34" charset="0"/>
              </a:rPr>
              <a:t>The following are </a:t>
            </a:r>
            <a:r>
              <a:rPr lang="en-US" b="1" dirty="0">
                <a:latin typeface="Arial" panose="020B0604020202020204" pitchFamily="34" charset="0"/>
                <a:cs typeface="Arial" panose="020B0604020202020204" pitchFamily="34" charset="0"/>
              </a:rPr>
              <a:t>tips for effective workplace communication </a:t>
            </a:r>
            <a:r>
              <a:rPr lang="en-US" dirty="0">
                <a:latin typeface="Arial" panose="020B0604020202020204" pitchFamily="34" charset="0"/>
                <a:cs typeface="Arial" panose="020B0604020202020204" pitchFamily="34" charset="0"/>
              </a:rPr>
              <a:t>that will help increase productivity and improve relationships with co-workers.</a:t>
            </a:r>
          </a:p>
          <a:p>
            <a:r>
              <a:rPr lang="en-US" b="1" dirty="0">
                <a:latin typeface="Arial" panose="020B0604020202020204" pitchFamily="34" charset="0"/>
                <a:cs typeface="Arial" panose="020B0604020202020204" pitchFamily="34" charset="0"/>
              </a:rPr>
              <a:t>Communicate</a:t>
            </a:r>
            <a:r>
              <a:rPr lang="en-US" dirty="0">
                <a:latin typeface="Arial" panose="020B0604020202020204" pitchFamily="34" charset="0"/>
                <a:cs typeface="Arial" panose="020B0604020202020204" pitchFamily="34" charset="0"/>
              </a:rPr>
              <a:t> face-to-face whenever possible.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Provide </a:t>
            </a:r>
            <a:r>
              <a:rPr lang="en-US" dirty="0">
                <a:latin typeface="Arial" panose="020B0604020202020204" pitchFamily="34" charset="0"/>
                <a:cs typeface="Arial" panose="020B0604020202020204" pitchFamily="34" charset="0"/>
              </a:rPr>
              <a:t>clear information.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Combine </a:t>
            </a:r>
            <a:r>
              <a:rPr lang="en-US" dirty="0">
                <a:latin typeface="Arial" panose="020B0604020202020204" pitchFamily="34" charset="0"/>
                <a:cs typeface="Arial" panose="020B0604020202020204" pitchFamily="34" charset="0"/>
              </a:rPr>
              <a:t>verbal and nonverbal </a:t>
            </a:r>
            <a:r>
              <a:rPr lang="en-US" b="1" dirty="0">
                <a:latin typeface="Arial" panose="020B0604020202020204" pitchFamily="34" charset="0"/>
                <a:cs typeface="Arial" panose="020B0604020202020204" pitchFamily="34" charset="0"/>
              </a:rPr>
              <a:t>communication</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Don't </a:t>
            </a:r>
            <a:r>
              <a:rPr lang="en-US" dirty="0">
                <a:latin typeface="Arial" panose="020B0604020202020204" pitchFamily="34" charset="0"/>
                <a:cs typeface="Arial" panose="020B0604020202020204" pitchFamily="34" charset="0"/>
              </a:rPr>
              <a:t>just hear – </a:t>
            </a:r>
            <a:r>
              <a:rPr lang="en-US" dirty="0" smtClean="0">
                <a:latin typeface="Arial" panose="020B0604020202020204" pitchFamily="34" charset="0"/>
                <a:cs typeface="Arial" panose="020B0604020202020204" pitchFamily="34" charset="0"/>
              </a:rPr>
              <a:t>listen (pay full attention). </a:t>
            </a:r>
          </a:p>
          <a:p>
            <a:r>
              <a:rPr lang="en-US" dirty="0" smtClean="0">
                <a:latin typeface="Arial" panose="020B0604020202020204" pitchFamily="34" charset="0"/>
                <a:cs typeface="Arial" panose="020B0604020202020204" pitchFamily="34" charset="0"/>
              </a:rPr>
              <a:t>Ask questions whenever appropriate. </a:t>
            </a:r>
          </a:p>
          <a:p>
            <a:r>
              <a:rPr lang="en-US" dirty="0" smtClean="0">
                <a:latin typeface="Arial" panose="020B0604020202020204" pitchFamily="34" charset="0"/>
                <a:cs typeface="Arial" panose="020B0604020202020204" pitchFamily="34" charset="0"/>
              </a:rPr>
              <a:t>Handle </a:t>
            </a:r>
            <a:r>
              <a:rPr lang="en-US" dirty="0">
                <a:latin typeface="Arial" panose="020B0604020202020204" pitchFamily="34" charset="0"/>
                <a:cs typeface="Arial" panose="020B0604020202020204" pitchFamily="34" charset="0"/>
              </a:rPr>
              <a:t>conflicts with diplomacy.</a:t>
            </a:r>
          </a:p>
        </p:txBody>
      </p:sp>
    </p:spTree>
    <p:extLst>
      <p:ext uri="{BB962C8B-B14F-4D97-AF65-F5344CB8AC3E}">
        <p14:creationId xmlns:p14="http://schemas.microsoft.com/office/powerpoint/2010/main" val="40408084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pPr algn="ctr"/>
            <a:r>
              <a:rPr lang="en-US" b="1" dirty="0" smtClean="0">
                <a:latin typeface="Arial" panose="020B0604020202020204" pitchFamily="34" charset="0"/>
                <a:cs typeface="Arial" panose="020B0604020202020204" pitchFamily="34" charset="0"/>
              </a:rPr>
              <a:t>Key elements </a:t>
            </a:r>
            <a:r>
              <a:rPr lang="en-US" b="1" dirty="0">
                <a:latin typeface="Arial" panose="020B0604020202020204" pitchFamily="34" charset="0"/>
                <a:cs typeface="Arial" panose="020B0604020202020204" pitchFamily="34" charset="0"/>
              </a:rPr>
              <a:t>of effective communication</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key elements </a:t>
            </a:r>
            <a:r>
              <a:rPr lang="en-US" dirty="0">
                <a:latin typeface="Arial" panose="020B0604020202020204" pitchFamily="34" charset="0"/>
                <a:cs typeface="Arial" panose="020B0604020202020204" pitchFamily="34" charset="0"/>
              </a:rPr>
              <a:t>of effective </a:t>
            </a:r>
            <a:r>
              <a:rPr lang="en-US" dirty="0" smtClean="0">
                <a:latin typeface="Arial" panose="020B0604020202020204" pitchFamily="34" charset="0"/>
                <a:cs typeface="Arial" panose="020B0604020202020204" pitchFamily="34" charset="0"/>
              </a:rPr>
              <a:t>communication require that for communication to be effective there must be;</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trust,</a:t>
            </a:r>
          </a:p>
          <a:p>
            <a:r>
              <a:rPr lang="en-US" dirty="0" smtClean="0">
                <a:latin typeface="Arial" panose="020B0604020202020204" pitchFamily="34" charset="0"/>
                <a:cs typeface="Arial" panose="020B0604020202020204" pitchFamily="34" charset="0"/>
              </a:rPr>
              <a:t>respect</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understanding</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empathy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and</a:t>
            </a:r>
          </a:p>
          <a:p>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resolution. </a:t>
            </a:r>
          </a:p>
          <a:p>
            <a:pPr marL="0" indent="0">
              <a:buNone/>
            </a:pPr>
            <a:r>
              <a:rPr lang="en-US" b="1" i="1" dirty="0" smtClean="0">
                <a:latin typeface="Arial" panose="020B0604020202020204" pitchFamily="34" charset="0"/>
                <a:cs typeface="Arial" panose="020B0604020202020204" pitchFamily="34" charset="0"/>
              </a:rPr>
              <a:t>Exercise:</a:t>
            </a:r>
            <a:r>
              <a:rPr lang="en-US" dirty="0" smtClean="0">
                <a:latin typeface="Arial" panose="020B0604020202020204" pitchFamily="34" charset="0"/>
                <a:cs typeface="Arial" panose="020B0604020202020204" pitchFamily="34" charset="0"/>
              </a:rPr>
              <a:t> Explore </a:t>
            </a:r>
            <a:r>
              <a:rPr lang="en-US" dirty="0">
                <a:latin typeface="Arial" panose="020B0604020202020204" pitchFamily="34" charset="0"/>
                <a:cs typeface="Arial" panose="020B0604020202020204" pitchFamily="34" charset="0"/>
              </a:rPr>
              <a:t>each of </a:t>
            </a:r>
            <a:r>
              <a:rPr lang="en-US" dirty="0" smtClean="0">
                <a:latin typeface="Arial" panose="020B0604020202020204" pitchFamily="34" charset="0"/>
                <a:cs typeface="Arial" panose="020B0604020202020204" pitchFamily="34" charset="0"/>
              </a:rPr>
              <a:t>these elements since there are </a:t>
            </a:r>
            <a:r>
              <a:rPr lang="en-US" dirty="0">
                <a:latin typeface="Arial" panose="020B0604020202020204" pitchFamily="34" charset="0"/>
                <a:cs typeface="Arial" panose="020B0604020202020204" pitchFamily="34" charset="0"/>
              </a:rPr>
              <a:t>many ways to implement these </a:t>
            </a:r>
            <a:r>
              <a:rPr lang="en-US" dirty="0" smtClean="0">
                <a:latin typeface="Arial" panose="020B0604020202020204" pitchFamily="34" charset="0"/>
                <a:cs typeface="Arial" panose="020B0604020202020204" pitchFamily="34" charset="0"/>
              </a:rPr>
              <a:t>behaviors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847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2323</TotalTime>
  <Words>3779</Words>
  <Application>Microsoft Office PowerPoint</Application>
  <PresentationFormat>Widescreen</PresentationFormat>
  <Paragraphs>753</Paragraphs>
  <Slides>113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113</vt:i4>
      </vt:variant>
    </vt:vector>
  </HeadingPairs>
  <TitlesOfParts>
    <vt:vector size="121" baseType="lpstr">
      <vt:lpstr>Arial Unicode MS</vt:lpstr>
      <vt:lpstr>Arial</vt:lpstr>
      <vt:lpstr>Arial</vt:lpstr>
      <vt:lpstr>Calibri</vt:lpstr>
      <vt:lpstr>Calibri Light</vt:lpstr>
      <vt:lpstr>Google Sans</vt:lpstr>
      <vt:lpstr>Wingdings</vt:lpstr>
      <vt:lpstr>Office Theme</vt:lpstr>
      <vt:lpstr>Applied communication in nursing</vt:lpstr>
      <vt:lpstr> Learning Outcomes </vt:lpstr>
      <vt:lpstr>Critical thinking skills and reflection</vt:lpstr>
      <vt:lpstr>The importance of critical thinking </vt:lpstr>
      <vt:lpstr> Critical Thinking skills…</vt:lpstr>
      <vt:lpstr>Key Critical thinking skills</vt:lpstr>
      <vt:lpstr>Key critical thinking skills…</vt:lpstr>
      <vt:lpstr> Principles of Critical Thinking </vt:lpstr>
      <vt:lpstr>Critical thinking skills; examples</vt:lpstr>
      <vt:lpstr> Elements of critical thinking </vt:lpstr>
      <vt:lpstr> Components of Critical Thinking </vt:lpstr>
      <vt:lpstr>Benefit of Critical thinking</vt:lpstr>
      <vt:lpstr> Critical Thinkers Ask Questions. </vt:lpstr>
      <vt:lpstr>Some of the Questions to Ponder over </vt:lpstr>
      <vt:lpstr>Examples of some of the best critical thinkers</vt:lpstr>
      <vt:lpstr>Examples of some of the best critical thinkers….</vt:lpstr>
      <vt:lpstr>Examples of some of the best critical thinkers….</vt:lpstr>
      <vt:lpstr> Examples of some of the best critical thinkers </vt:lpstr>
      <vt:lpstr> Examples of some of the best critical thinkers…. </vt:lpstr>
      <vt:lpstr> How To Improve Your Critical Thinking Skills </vt:lpstr>
      <vt:lpstr> Importance of Critical Thinking for Nurses  </vt:lpstr>
      <vt:lpstr> Models for Complex Thinking </vt:lpstr>
      <vt:lpstr> Major Categories of Critical Thinking </vt:lpstr>
      <vt:lpstr>SUMARY IN CRITICAL THINKING</vt:lpstr>
      <vt:lpstr>REFLECTION SKILLS in critical thinking</vt:lpstr>
      <vt:lpstr>Definition of terms…</vt:lpstr>
      <vt:lpstr>Reflective practice…</vt:lpstr>
      <vt:lpstr>Gibbs (1988) Reflective Cycle</vt:lpstr>
      <vt:lpstr>Exercise</vt:lpstr>
      <vt:lpstr>Steps in Reflective Practice</vt:lpstr>
      <vt:lpstr>Key Points Concerning Reflection</vt:lpstr>
      <vt:lpstr>Conclusion</vt:lpstr>
      <vt:lpstr>Problem Solving Skills</vt:lpstr>
      <vt:lpstr>Problem solving skills</vt:lpstr>
      <vt:lpstr> Why is it important to have problem solving skills? </vt:lpstr>
      <vt:lpstr> importance of problem solving skills </vt:lpstr>
      <vt:lpstr>Steps in problem solving process</vt:lpstr>
      <vt:lpstr>Problem solving models in various situations</vt:lpstr>
      <vt:lpstr>Application of theory to practice</vt:lpstr>
      <vt:lpstr>Application of theory to practice..</vt:lpstr>
      <vt:lpstr>Application of theory to practice</vt:lpstr>
      <vt:lpstr>Applied communication in Nursing </vt:lpstr>
      <vt:lpstr> Why is communication so important in nursing? </vt:lpstr>
      <vt:lpstr>10 Nurse Communication Skills For Success</vt:lpstr>
      <vt:lpstr>10 Nurse Communication Skills For Success…</vt:lpstr>
      <vt:lpstr>10 Nurse Communication Skills For Success…</vt:lpstr>
      <vt:lpstr>10 Nurse Communication Skills For Success…</vt:lpstr>
      <vt:lpstr>10 Nurse Communication Skills For Success…</vt:lpstr>
      <vt:lpstr>10 Nurse Communication Skills For Success…</vt:lpstr>
      <vt:lpstr>Reading and writing skills</vt:lpstr>
      <vt:lpstr>Purposes of reading and writing</vt:lpstr>
      <vt:lpstr>Reading and writing skills</vt:lpstr>
      <vt:lpstr>Reading and writing skills….</vt:lpstr>
      <vt:lpstr>Reading and writing skills….</vt:lpstr>
      <vt:lpstr>Reading and writing skills….</vt:lpstr>
      <vt:lpstr> The Five Components of Reading </vt:lpstr>
      <vt:lpstr>Components of writing process</vt:lpstr>
      <vt:lpstr>Components of writing process…</vt:lpstr>
      <vt:lpstr>PowerPoint Presentation</vt:lpstr>
      <vt:lpstr>Student self-directed learning</vt:lpstr>
      <vt:lpstr>Objectives of Self-directed learning</vt:lpstr>
      <vt:lpstr>Background of self-directed Learning</vt:lpstr>
      <vt:lpstr>Principle of self-directed Learning (SDL)</vt:lpstr>
      <vt:lpstr>The principle of self-directed Learning.</vt:lpstr>
      <vt:lpstr>Student Centred Learning</vt:lpstr>
      <vt:lpstr>      Passive verses Active Learning</vt:lpstr>
      <vt:lpstr>Student self-directed learning</vt:lpstr>
      <vt:lpstr>Advocacy and Public Relations</vt:lpstr>
      <vt:lpstr>Advocacy and public relations</vt:lpstr>
      <vt:lpstr>Advocacy as a type of applied communication</vt:lpstr>
      <vt:lpstr>Skills and techniques in advocacy</vt:lpstr>
      <vt:lpstr>Skills and techniques in advocacy</vt:lpstr>
      <vt:lpstr>Strategies in advocacy</vt:lpstr>
      <vt:lpstr>Key Steps for effective advocacy</vt:lpstr>
      <vt:lpstr>Steps for effective advocacy....</vt:lpstr>
      <vt:lpstr>Steps for effective advocacy....</vt:lpstr>
      <vt:lpstr>Steps for effective advocacy....</vt:lpstr>
      <vt:lpstr>Advocacy and Nursing practice</vt:lpstr>
      <vt:lpstr>Importance of advocacy in Nursing practice</vt:lpstr>
      <vt:lpstr>Assertiveness </vt:lpstr>
      <vt:lpstr>Characteristics of Assertiveness… </vt:lpstr>
      <vt:lpstr>Characteristics of assertive behaviour </vt:lpstr>
      <vt:lpstr>Importance of Assertiveness in nursing practice</vt:lpstr>
      <vt:lpstr>Negotiation and Nursing practice</vt:lpstr>
      <vt:lpstr>Negotiation and Nursing practice</vt:lpstr>
      <vt:lpstr>Negotiation and Nursing practice</vt:lpstr>
      <vt:lpstr>Importance of negotiation in Nursing</vt:lpstr>
      <vt:lpstr> Steps To Negotiating Successfully </vt:lpstr>
      <vt:lpstr>Customer Care</vt:lpstr>
      <vt:lpstr> The role of customer care in institutions </vt:lpstr>
      <vt:lpstr>Important qualities of customer service</vt:lpstr>
      <vt:lpstr>Why Customer care in Nursing practice?</vt:lpstr>
      <vt:lpstr>The Customer service</vt:lpstr>
      <vt:lpstr> Importance of Customer Service in Healthcare</vt:lpstr>
      <vt:lpstr>Effective Communication</vt:lpstr>
      <vt:lpstr>Importance of Effective communication</vt:lpstr>
      <vt:lpstr>The role of effective communication</vt:lpstr>
      <vt:lpstr>Effective communication</vt:lpstr>
      <vt:lpstr>Key elements of effective communication</vt:lpstr>
      <vt:lpstr>Features of effective communication</vt:lpstr>
      <vt:lpstr>Principles of effective communication</vt:lpstr>
      <vt:lpstr> Benefits of effective communication</vt:lpstr>
      <vt:lpstr>TEAM WORK</vt:lpstr>
      <vt:lpstr>Team building</vt:lpstr>
      <vt:lpstr> Roles of an effective team </vt:lpstr>
      <vt:lpstr> Teamwork skills </vt:lpstr>
      <vt:lpstr>The qualities of good teamwork</vt:lpstr>
      <vt:lpstr>Importance of teamwork in Nursing</vt:lpstr>
      <vt:lpstr>Public relations</vt:lpstr>
      <vt:lpstr> The main functions of Public Relations Officer (PRO) </vt:lpstr>
      <vt:lpstr>Role of the PRO in maintaining patient relations</vt:lpstr>
      <vt:lpstr>Importance of Public relation in Nursing practice</vt:lpstr>
      <vt:lpstr>Importance of Public relation in Nursing practice..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communication</dc:title>
  <dc:creator>user pc</dc:creator>
  <cp:lastModifiedBy>user pc</cp:lastModifiedBy>
  <cp:revision>191</cp:revision>
  <dcterms:created xsi:type="dcterms:W3CDTF">2021-06-19T17:36:48Z</dcterms:created>
  <dcterms:modified xsi:type="dcterms:W3CDTF">2021-11-03T05:30:14Z</dcterms:modified>
</cp:coreProperties>
</file>