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3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7"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19E047-08BC-49A2-8286-729BC80701FB}"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167806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9E047-08BC-49A2-8286-729BC80701FB}"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329085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9E047-08BC-49A2-8286-729BC80701FB}"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17297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9E047-08BC-49A2-8286-729BC80701FB}"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32780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9E047-08BC-49A2-8286-729BC80701FB}"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229382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19E047-08BC-49A2-8286-729BC80701FB}"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420068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9E047-08BC-49A2-8286-729BC80701FB}"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177331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19E047-08BC-49A2-8286-729BC80701FB}"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23912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9E047-08BC-49A2-8286-729BC80701FB}"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161831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9E047-08BC-49A2-8286-729BC80701FB}"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254366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9E047-08BC-49A2-8286-729BC80701FB}"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95D04-D1C7-47DB-AB0F-3FC083B18B68}" type="slidenum">
              <a:rPr lang="en-US" smtClean="0"/>
              <a:t>‹#›</a:t>
            </a:fld>
            <a:endParaRPr lang="en-US"/>
          </a:p>
        </p:txBody>
      </p:sp>
    </p:spTree>
    <p:extLst>
      <p:ext uri="{BB962C8B-B14F-4D97-AF65-F5344CB8AC3E}">
        <p14:creationId xmlns:p14="http://schemas.microsoft.com/office/powerpoint/2010/main" val="339034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9E047-08BC-49A2-8286-729BC80701FB}" type="datetimeFigureOut">
              <a:rPr lang="en-US" smtClean="0"/>
              <a:t>8/1/2021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95D04-D1C7-47DB-AB0F-3FC083B18B68}" type="slidenum">
              <a:rPr lang="en-US" smtClean="0"/>
              <a:t>‹#›</a:t>
            </a:fld>
            <a:endParaRPr lang="en-US"/>
          </a:p>
        </p:txBody>
      </p:sp>
    </p:spTree>
    <p:extLst>
      <p:ext uri="{BB962C8B-B14F-4D97-AF65-F5344CB8AC3E}">
        <p14:creationId xmlns:p14="http://schemas.microsoft.com/office/powerpoint/2010/main" val="2127333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eachmeanatomy.info/head/cranial-nerves/glossopharyngeal-nerve/" TargetMode="External"/><Relationship Id="rId2" Type="http://schemas.openxmlformats.org/officeDocument/2006/relationships/hyperlink" Target="https://teachmeanatomy.info/head/cranial-nerves/facial-nerve/" TargetMode="External"/><Relationship Id="rId1" Type="http://schemas.openxmlformats.org/officeDocument/2006/relationships/slideLayout" Target="../slideLayouts/slideLayout2.xml"/><Relationship Id="rId6" Type="http://schemas.openxmlformats.org/officeDocument/2006/relationships/hyperlink" Target="https://teachmeanatomy.info/head/cranial-nerves/hypoglossal/" TargetMode="External"/><Relationship Id="rId5" Type="http://schemas.openxmlformats.org/officeDocument/2006/relationships/hyperlink" Target="https://teachmeanatomy.info/head/cranial-nerves/accessory/" TargetMode="External"/><Relationship Id="rId4" Type="http://schemas.openxmlformats.org/officeDocument/2006/relationships/hyperlink" Target="https://teachmeanatomy.info/head/cranial-nerves/vagus-nerve-cn-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eachmeanatomy.info/head/areas/cranial-fossa/anterior/" TargetMode="External"/><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 Id="rId4" Type="http://schemas.openxmlformats.org/officeDocument/2006/relationships/hyperlink" Target="https://teachmeanatomy.info/head/areas/cranial-fossa/middl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eachmeanatomy.info/head/organs/the-nose/nasal-cavity/" TargetMode="External"/><Relationship Id="rId2" Type="http://schemas.openxmlformats.org/officeDocument/2006/relationships/hyperlink" Target="https://teachmeanatomy.info/head/cranial-nerves/olfactory-cn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eachmeanatomy.info/head/osteology/temporal-bone/" TargetMode="External"/><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eachmeanatomy.info/head/osteology/temporal-bon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teachmeanatomy.info/head/osteology/temporal-bo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eachmeanatomy.info/head/cranial-nerves/oculomotor/" TargetMode="External"/><Relationship Id="rId2" Type="http://schemas.openxmlformats.org/officeDocument/2006/relationships/hyperlink" Target="https://teachmeanatomy.info/head/cranial-nerves/optic-cnii/" TargetMode="External"/><Relationship Id="rId1" Type="http://schemas.openxmlformats.org/officeDocument/2006/relationships/slideLayout" Target="../slideLayouts/slideLayout2.xml"/><Relationship Id="rId6" Type="http://schemas.openxmlformats.org/officeDocument/2006/relationships/hyperlink" Target="https://teachmeanatomy.info/head/cranial-nerves/abducens-nerve/" TargetMode="External"/><Relationship Id="rId5" Type="http://schemas.openxmlformats.org/officeDocument/2006/relationships/hyperlink" Target="https://teachmeanatomy.info/head/cranial-nerves/trigeminal-nerve/" TargetMode="External"/><Relationship Id="rId4" Type="http://schemas.openxmlformats.org/officeDocument/2006/relationships/hyperlink" Target="https://teachmeanatomy.info/head/cranial-nerves/trochlear-nerve/"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teachmeanatomy.info/head/cranial-nerves/trigeminal-nerv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eachmeanatomy.info/neck/vessels/arterial-supply/" TargetMode="External"/><Relationship Id="rId2" Type="http://schemas.openxmlformats.org/officeDocument/2006/relationships/hyperlink" Target="https://teachmeanatomy.info/head/cranial-nerves/glossopharyngeal-nerv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eachmeanatomy.info/head/osteology/sphenoid-bone/" TargetMode="External"/><Relationship Id="rId2" Type="http://schemas.openxmlformats.org/officeDocument/2006/relationships/hyperlink" Target="https://teachmeanatomy.info/head/osteology/temporal-bon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eachmeanatomy.info/neuro/structures/medulla-oblongata/" TargetMode="External"/><Relationship Id="rId2" Type="http://schemas.openxmlformats.org/officeDocument/2006/relationships/hyperlink" Target="https://teachmeanatomy.info/neuro/structures/cerebellu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eachmeanatomy.info/head/cranial-nerves/vestibulocochlear/" TargetMode="External"/><Relationship Id="rId2" Type="http://schemas.openxmlformats.org/officeDocument/2006/relationships/hyperlink" Target="https://teachmeanatomy.info/head/cranial-nerves/facial-nerv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teachmeanatomy.info/head/cranial-nerves/vagus-nerve-cn-x/" TargetMode="External"/><Relationship Id="rId2" Type="http://schemas.openxmlformats.org/officeDocument/2006/relationships/hyperlink" Target="https://teachmeanatomy.info/head/cranial-nerves/glossopharyngeal-nerve/" TargetMode="External"/><Relationship Id="rId1" Type="http://schemas.openxmlformats.org/officeDocument/2006/relationships/slideLayout" Target="../slideLayouts/slideLayout2.xml"/><Relationship Id="rId6" Type="http://schemas.openxmlformats.org/officeDocument/2006/relationships/hyperlink" Target="https://teachmeanatomy.info/neuro/structures/cerebellum/" TargetMode="External"/><Relationship Id="rId5" Type="http://schemas.openxmlformats.org/officeDocument/2006/relationships/hyperlink" Target="https://teachmeanatomy.info/head/cranial-nerves/hypoglossal/" TargetMode="External"/><Relationship Id="rId4" Type="http://schemas.openxmlformats.org/officeDocument/2006/relationships/hyperlink" Target="https://teachmeanatomy.info/head/cranial-nerves/accesso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teachmeanatomy.info/head/cranial-nerves/trigeminal-nerve/" TargetMode="External"/><Relationship Id="rId2" Type="http://schemas.openxmlformats.org/officeDocument/2006/relationships/hyperlink" Target="https://teachmeanatomy.info/head/nerves/mandibular-nerve/"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teachmeanatomy.info/head/osteology/sphenoid-bone/" TargetMode="External"/><Relationship Id="rId2" Type="http://schemas.openxmlformats.org/officeDocument/2006/relationships/hyperlink" Target="https://teachmeanatomy.info/head/areas/infratemporal-foss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teachmeanatomy.info/head/osteology/sphenoid-bon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teachmeanatomy.info/head/cranial-nerves/trigeminal-nerve/"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lstStyle/>
          <a:p>
            <a:r>
              <a:rPr lang="en-US" dirty="0" smtClean="0"/>
              <a:t>Areas of the neck</a:t>
            </a:r>
            <a:endParaRPr lang="en-US" dirty="0"/>
          </a:p>
        </p:txBody>
      </p:sp>
      <p:sp>
        <p:nvSpPr>
          <p:cNvPr id="3" name="Subtitle 2"/>
          <p:cNvSpPr>
            <a:spLocks noGrp="1"/>
          </p:cNvSpPr>
          <p:nvPr>
            <p:ph type="subTitle" idx="1"/>
          </p:nvPr>
        </p:nvSpPr>
        <p:spPr>
          <a:xfrm>
            <a:off x="457200" y="1828800"/>
            <a:ext cx="8153400" cy="4038600"/>
          </a:xfrm>
        </p:spPr>
        <p:txBody>
          <a:bodyPr/>
          <a:lstStyle/>
          <a:p>
            <a:pPr marL="457200" indent="-457200" algn="just">
              <a:buFont typeface="Arial" pitchFamily="34" charset="0"/>
              <a:buChar char="•"/>
            </a:pPr>
            <a:r>
              <a:rPr lang="en-US" dirty="0" smtClean="0">
                <a:solidFill>
                  <a:schemeClr val="tx1"/>
                </a:solidFill>
              </a:rPr>
              <a:t>The areas of the neck are</a:t>
            </a:r>
          </a:p>
          <a:p>
            <a:pPr marL="914400" lvl="1" indent="-457200" algn="just">
              <a:buFont typeface="Arial" pitchFamily="34" charset="0"/>
              <a:buChar char="•"/>
            </a:pPr>
            <a:r>
              <a:rPr lang="en-US" dirty="0" smtClean="0">
                <a:solidFill>
                  <a:schemeClr val="tx1"/>
                </a:solidFill>
              </a:rPr>
              <a:t>Anterior triangle</a:t>
            </a:r>
          </a:p>
          <a:p>
            <a:pPr marL="914400" lvl="1" indent="-457200" algn="just">
              <a:buFont typeface="Arial" pitchFamily="34" charset="0"/>
              <a:buChar char="•"/>
            </a:pPr>
            <a:r>
              <a:rPr lang="en-US" dirty="0" smtClean="0">
                <a:solidFill>
                  <a:schemeClr val="tx1"/>
                </a:solidFill>
              </a:rPr>
              <a:t>Posterior triangle </a:t>
            </a:r>
          </a:p>
        </p:txBody>
      </p:sp>
    </p:spTree>
    <p:extLst>
      <p:ext uri="{BB962C8B-B14F-4D97-AF65-F5344CB8AC3E}">
        <p14:creationId xmlns:p14="http://schemas.microsoft.com/office/powerpoint/2010/main" val="271443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dirty="0" smtClean="0"/>
              <a:t>The contents of the anterior triangle include </a:t>
            </a:r>
            <a:r>
              <a:rPr lang="en-US" b="1" dirty="0" smtClean="0"/>
              <a:t>muscles, nerves, arteries, veins and lymph nodes.</a:t>
            </a:r>
            <a:endParaRPr lang="en-US" dirty="0" smtClean="0"/>
          </a:p>
          <a:p>
            <a:r>
              <a:rPr lang="en-US" dirty="0" smtClean="0"/>
              <a:t>The muscles in this part of the neck are divided as to where they lie in relation to the hyoid bone. The </a:t>
            </a:r>
            <a:r>
              <a:rPr lang="en-US" dirty="0" err="1" smtClean="0"/>
              <a:t>suprahyoid</a:t>
            </a:r>
            <a:r>
              <a:rPr lang="en-US" dirty="0" smtClean="0"/>
              <a:t> muscles are located superiorly to the hyoid bone, and </a:t>
            </a:r>
            <a:r>
              <a:rPr lang="en-US" dirty="0" err="1" smtClean="0"/>
              <a:t>infrahyoids</a:t>
            </a:r>
            <a:r>
              <a:rPr lang="en-US" dirty="0" smtClean="0"/>
              <a:t> inferiorly.</a:t>
            </a:r>
            <a:endParaRPr lang="en-US" dirty="0"/>
          </a:p>
        </p:txBody>
      </p:sp>
    </p:spTree>
    <p:extLst>
      <p:ext uri="{BB962C8B-B14F-4D97-AF65-F5344CB8AC3E}">
        <p14:creationId xmlns:p14="http://schemas.microsoft.com/office/powerpoint/2010/main" val="44565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0" i="0" dirty="0" smtClean="0">
                <a:solidFill>
                  <a:srgbClr val="32323C"/>
                </a:solidFill>
                <a:effectLst/>
                <a:latin typeface="acumin-pro"/>
              </a:rPr>
              <a:t>There are several important vascular structures within the anterior triangle. The </a:t>
            </a:r>
            <a:r>
              <a:rPr lang="en-US" b="1" i="0" dirty="0" smtClean="0">
                <a:solidFill>
                  <a:srgbClr val="32323C"/>
                </a:solidFill>
                <a:effectLst/>
                <a:latin typeface="acumin-pro"/>
              </a:rPr>
              <a:t>common carotid artery</a:t>
            </a:r>
            <a:r>
              <a:rPr lang="en-US" b="0" i="0" dirty="0" smtClean="0">
                <a:solidFill>
                  <a:srgbClr val="32323C"/>
                </a:solidFill>
                <a:effectLst/>
                <a:latin typeface="acumin-pro"/>
              </a:rPr>
              <a:t> bifurcates within the triangle into the external and internal carotid branches. The internal jugular vein can also be found within this area – it is responsible for venous drainage of the head and neck.</a:t>
            </a:r>
          </a:p>
          <a:p>
            <a:endParaRPr lang="en-US" dirty="0"/>
          </a:p>
        </p:txBody>
      </p:sp>
    </p:spTree>
    <p:extLst>
      <p:ext uri="{BB962C8B-B14F-4D97-AF65-F5344CB8AC3E}">
        <p14:creationId xmlns:p14="http://schemas.microsoft.com/office/powerpoint/2010/main" val="227927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b="0" i="0" dirty="0" smtClean="0">
                <a:solidFill>
                  <a:srgbClr val="32323C"/>
                </a:solidFill>
                <a:effectLst/>
                <a:latin typeface="acumin-pro"/>
              </a:rPr>
              <a:t>Numerous </a:t>
            </a:r>
            <a:r>
              <a:rPr lang="en-US" b="1" i="0" dirty="0" smtClean="0">
                <a:solidFill>
                  <a:srgbClr val="32323C"/>
                </a:solidFill>
                <a:effectLst/>
                <a:latin typeface="acumin-pro"/>
              </a:rPr>
              <a:t>cranial nerves</a:t>
            </a:r>
            <a:r>
              <a:rPr lang="en-US" b="0" i="0" dirty="0" smtClean="0">
                <a:solidFill>
                  <a:srgbClr val="32323C"/>
                </a:solidFill>
                <a:effectLst/>
                <a:latin typeface="acumin-pro"/>
              </a:rPr>
              <a:t> are located in the anterior triangle. Some pass straight through, and others give rise to branches which innervate some of the other structures within the triangle. The cranial nerves in the anterior triangle are the </a:t>
            </a:r>
            <a:r>
              <a:rPr lang="en-US" b="0" i="0" u="none" strike="noStrike" dirty="0" smtClean="0">
                <a:solidFill>
                  <a:srgbClr val="00A99D"/>
                </a:solidFill>
                <a:effectLst/>
                <a:latin typeface="acumin-pro"/>
                <a:hlinkClick r:id="rId2"/>
              </a:rPr>
              <a:t>facial [VII]</a:t>
            </a:r>
            <a:r>
              <a:rPr lang="en-US" b="0" i="0" dirty="0" smtClean="0">
                <a:solidFill>
                  <a:srgbClr val="32323C"/>
                </a:solidFill>
                <a:effectLst/>
                <a:latin typeface="acumin-pro"/>
              </a:rPr>
              <a:t>, </a:t>
            </a:r>
            <a:r>
              <a:rPr lang="en-US" b="0" i="0" u="none" strike="noStrike" dirty="0" smtClean="0">
                <a:solidFill>
                  <a:srgbClr val="00A99D"/>
                </a:solidFill>
                <a:effectLst/>
                <a:latin typeface="acumin-pro"/>
                <a:hlinkClick r:id="rId3"/>
              </a:rPr>
              <a:t>glossopharyngeal [IX]</a:t>
            </a:r>
            <a:r>
              <a:rPr lang="en-US" b="0" i="0" dirty="0" smtClean="0">
                <a:solidFill>
                  <a:srgbClr val="32323C"/>
                </a:solidFill>
                <a:effectLst/>
                <a:latin typeface="acumin-pro"/>
              </a:rPr>
              <a:t>, </a:t>
            </a:r>
            <a:r>
              <a:rPr lang="en-US" b="0" i="0" u="none" strike="noStrike" dirty="0" err="1" smtClean="0">
                <a:solidFill>
                  <a:srgbClr val="00A99D"/>
                </a:solidFill>
                <a:effectLst/>
                <a:latin typeface="acumin-pro"/>
                <a:hlinkClick r:id="rId4"/>
              </a:rPr>
              <a:t>vagus</a:t>
            </a:r>
            <a:r>
              <a:rPr lang="en-US" b="0" i="0" u="none" strike="noStrike" dirty="0" smtClean="0">
                <a:solidFill>
                  <a:srgbClr val="00A99D"/>
                </a:solidFill>
                <a:effectLst/>
                <a:latin typeface="acumin-pro"/>
                <a:hlinkClick r:id="rId4"/>
              </a:rPr>
              <a:t> [X]</a:t>
            </a:r>
            <a:r>
              <a:rPr lang="en-US" b="0" i="0" dirty="0" smtClean="0">
                <a:solidFill>
                  <a:srgbClr val="32323C"/>
                </a:solidFill>
                <a:effectLst/>
                <a:latin typeface="acumin-pro"/>
              </a:rPr>
              <a:t>, </a:t>
            </a:r>
            <a:r>
              <a:rPr lang="en-US" b="0" i="0" u="none" strike="noStrike" dirty="0" smtClean="0">
                <a:solidFill>
                  <a:srgbClr val="00A99D"/>
                </a:solidFill>
                <a:effectLst/>
                <a:latin typeface="acumin-pro"/>
                <a:hlinkClick r:id="rId5"/>
              </a:rPr>
              <a:t>accessory [XI]</a:t>
            </a:r>
            <a:r>
              <a:rPr lang="en-US" b="0" i="0" dirty="0" smtClean="0">
                <a:solidFill>
                  <a:srgbClr val="32323C"/>
                </a:solidFill>
                <a:effectLst/>
                <a:latin typeface="acumin-pro"/>
              </a:rPr>
              <a:t>, and </a:t>
            </a:r>
            <a:r>
              <a:rPr lang="en-US" b="0" i="0" u="none" strike="noStrike" dirty="0" smtClean="0">
                <a:solidFill>
                  <a:srgbClr val="00A99D"/>
                </a:solidFill>
                <a:effectLst/>
                <a:latin typeface="acumin-pro"/>
                <a:hlinkClick r:id="rId6"/>
              </a:rPr>
              <a:t>hypoglossal [XII]</a:t>
            </a:r>
            <a:r>
              <a:rPr lang="en-US" b="0" i="0" dirty="0" smtClean="0">
                <a:solidFill>
                  <a:srgbClr val="32323C"/>
                </a:solidFill>
                <a:effectLst/>
                <a:latin typeface="acumin-pro"/>
              </a:rPr>
              <a:t> nerves.</a:t>
            </a:r>
            <a:endParaRPr lang="en-US" dirty="0"/>
          </a:p>
        </p:txBody>
      </p:sp>
    </p:spTree>
    <p:extLst>
      <p:ext uri="{BB962C8B-B14F-4D97-AF65-F5344CB8AC3E}">
        <p14:creationId xmlns:p14="http://schemas.microsoft.com/office/powerpoint/2010/main" val="310985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b="1" dirty="0" err="1" smtClean="0"/>
              <a:t>Suprahyoid</a:t>
            </a:r>
            <a:r>
              <a:rPr lang="en-US" b="1" dirty="0" smtClean="0"/>
              <a:t> Muscles</a:t>
            </a:r>
            <a:r>
              <a:rPr lang="en-US" dirty="0" smtClean="0"/>
              <a:t>	</a:t>
            </a:r>
          </a:p>
          <a:p>
            <a:r>
              <a:rPr lang="en-US" dirty="0" err="1" smtClean="0"/>
              <a:t>Stylohyoid</a:t>
            </a:r>
            <a:endParaRPr lang="en-US" dirty="0" smtClean="0"/>
          </a:p>
          <a:p>
            <a:r>
              <a:rPr lang="en-US" dirty="0" smtClean="0"/>
              <a:t>Digastric</a:t>
            </a:r>
          </a:p>
          <a:p>
            <a:r>
              <a:rPr lang="en-US" dirty="0" err="1" smtClean="0"/>
              <a:t>Mylohyoid</a:t>
            </a:r>
            <a:endParaRPr lang="en-US" dirty="0" smtClean="0"/>
          </a:p>
          <a:p>
            <a:r>
              <a:rPr lang="en-US" dirty="0" err="1" smtClean="0"/>
              <a:t>Geniohyoid</a:t>
            </a:r>
            <a:endParaRPr lang="en-US" dirty="0" smtClean="0"/>
          </a:p>
          <a:p>
            <a:pPr marL="0" indent="0">
              <a:buNone/>
            </a:pPr>
            <a:r>
              <a:rPr lang="en-US" b="1" dirty="0" err="1" smtClean="0"/>
              <a:t>Infrahyoid</a:t>
            </a:r>
            <a:r>
              <a:rPr lang="en-US" b="1" dirty="0" smtClean="0"/>
              <a:t> Muscles</a:t>
            </a:r>
          </a:p>
          <a:p>
            <a:r>
              <a:rPr lang="en-US" dirty="0" err="1" smtClean="0"/>
              <a:t>Omohyoid</a:t>
            </a:r>
            <a:endParaRPr lang="en-US" dirty="0" smtClean="0"/>
          </a:p>
          <a:p>
            <a:r>
              <a:rPr lang="en-US" dirty="0" err="1" smtClean="0"/>
              <a:t>Sternohyoid</a:t>
            </a:r>
            <a:endParaRPr lang="en-US" dirty="0" smtClean="0"/>
          </a:p>
          <a:p>
            <a:r>
              <a:rPr lang="en-US" dirty="0" err="1" smtClean="0"/>
              <a:t>Thyrohyoid</a:t>
            </a:r>
            <a:endParaRPr lang="en-US" dirty="0" smtClean="0"/>
          </a:p>
          <a:p>
            <a:r>
              <a:rPr lang="en-US" dirty="0" err="1" smtClean="0"/>
              <a:t>Sternothyroid</a:t>
            </a:r>
            <a:endParaRPr lang="en-US" dirty="0"/>
          </a:p>
        </p:txBody>
      </p:sp>
    </p:spTree>
    <p:extLst>
      <p:ext uri="{BB962C8B-B14F-4D97-AF65-F5344CB8AC3E}">
        <p14:creationId xmlns:p14="http://schemas.microsoft.com/office/powerpoint/2010/main" val="225052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Subdivisions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The anterior triangle is subdivided by the </a:t>
            </a:r>
            <a:r>
              <a:rPr lang="en-US" b="1" dirty="0" smtClean="0"/>
              <a:t>hyoid bone, </a:t>
            </a:r>
            <a:r>
              <a:rPr lang="en-US" b="1" dirty="0" err="1" smtClean="0"/>
              <a:t>suprahyoid</a:t>
            </a:r>
            <a:r>
              <a:rPr lang="en-US" b="1" dirty="0" smtClean="0"/>
              <a:t> and </a:t>
            </a:r>
            <a:r>
              <a:rPr lang="en-US" b="1" dirty="0" err="1" smtClean="0"/>
              <a:t>infrahyoid</a:t>
            </a:r>
            <a:r>
              <a:rPr lang="en-US" b="1" dirty="0" smtClean="0"/>
              <a:t> </a:t>
            </a:r>
            <a:r>
              <a:rPr lang="en-US" dirty="0" smtClean="0"/>
              <a:t>muscles into </a:t>
            </a:r>
            <a:r>
              <a:rPr lang="en-US" dirty="0" smtClean="0">
                <a:solidFill>
                  <a:schemeClr val="accent2"/>
                </a:solidFill>
              </a:rPr>
              <a:t>four triangles.</a:t>
            </a:r>
          </a:p>
          <a:p>
            <a:pPr marL="0" indent="0">
              <a:buNone/>
            </a:pPr>
            <a:r>
              <a:rPr lang="en-US" b="1" dirty="0" smtClean="0">
                <a:solidFill>
                  <a:schemeClr val="tx2"/>
                </a:solidFill>
              </a:rPr>
              <a:t>Carotid Triangle</a:t>
            </a:r>
          </a:p>
          <a:p>
            <a:pPr marL="0" indent="0">
              <a:buNone/>
            </a:pPr>
            <a:r>
              <a:rPr lang="en-US" dirty="0" smtClean="0"/>
              <a:t>The carotid triangle of the neck has the following boundaries:</a:t>
            </a:r>
          </a:p>
          <a:p>
            <a:pPr marL="0" indent="0">
              <a:buNone/>
            </a:pPr>
            <a:r>
              <a:rPr lang="en-US" b="1" dirty="0" smtClean="0"/>
              <a:t>Superior</a:t>
            </a:r>
            <a:r>
              <a:rPr lang="en-US" dirty="0" smtClean="0"/>
              <a:t> – posterior belly of the digastric muscle.</a:t>
            </a:r>
          </a:p>
          <a:p>
            <a:pPr marL="0" indent="0">
              <a:buNone/>
            </a:pPr>
            <a:r>
              <a:rPr lang="en-US" b="1" dirty="0" smtClean="0"/>
              <a:t>Lateral</a:t>
            </a:r>
            <a:r>
              <a:rPr lang="en-US" dirty="0" smtClean="0"/>
              <a:t> – medial border of the sternocleidomastoid muscle.</a:t>
            </a:r>
          </a:p>
          <a:p>
            <a:pPr marL="0" indent="0">
              <a:buNone/>
            </a:pPr>
            <a:r>
              <a:rPr lang="en-US" b="1" dirty="0" smtClean="0"/>
              <a:t>Inferior</a:t>
            </a:r>
            <a:r>
              <a:rPr lang="en-US" dirty="0" smtClean="0"/>
              <a:t> – superior belly of the </a:t>
            </a:r>
            <a:r>
              <a:rPr lang="en-US" dirty="0" err="1" smtClean="0"/>
              <a:t>omohyoid</a:t>
            </a:r>
            <a:r>
              <a:rPr lang="en-US" dirty="0" smtClean="0"/>
              <a:t> muscle</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324799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main contents of the carotid triangle are the </a:t>
            </a:r>
            <a:r>
              <a:rPr lang="en-US" b="1" dirty="0" smtClean="0"/>
              <a:t>common carotid artery </a:t>
            </a:r>
            <a:r>
              <a:rPr lang="en-US" dirty="0" smtClean="0"/>
              <a:t>(which bifurcates within the carotid triangle into the external and internal carotid arteries), the </a:t>
            </a:r>
            <a:r>
              <a:rPr lang="en-US" b="1" dirty="0" smtClean="0"/>
              <a:t>internal jugular vein, and the hypoglossal and </a:t>
            </a:r>
            <a:r>
              <a:rPr lang="en-US" b="1" dirty="0" err="1" smtClean="0"/>
              <a:t>vagus</a:t>
            </a:r>
            <a:r>
              <a:rPr lang="en-US" b="1" dirty="0" smtClean="0"/>
              <a:t> nerves.</a:t>
            </a:r>
          </a:p>
          <a:p>
            <a:endParaRPr lang="en-US" dirty="0" smtClean="0"/>
          </a:p>
          <a:p>
            <a:r>
              <a:rPr lang="en-US" dirty="0" smtClean="0"/>
              <a:t>The carotid triangle also contains the </a:t>
            </a:r>
            <a:r>
              <a:rPr lang="en-US" b="1" dirty="0" smtClean="0"/>
              <a:t>carotid sinus </a:t>
            </a:r>
            <a:r>
              <a:rPr lang="en-US" dirty="0" smtClean="0"/>
              <a:t>–  a dilated portion of the common carotid and internal carotid arteries. It contains specific sensory cells, called baroreceptors. The baroreceptors detect stretch as a measure of blood pressure.  The glossopharyngeal nerve feeds this information to the brain, and this is used to regulate blood pressure.</a:t>
            </a:r>
            <a:endParaRPr lang="en-US" dirty="0"/>
          </a:p>
        </p:txBody>
      </p:sp>
    </p:spTree>
    <p:extLst>
      <p:ext uri="{BB962C8B-B14F-4D97-AF65-F5344CB8AC3E}">
        <p14:creationId xmlns:p14="http://schemas.microsoft.com/office/powerpoint/2010/main" val="264634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triangle of the neck</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0625" y="1796256"/>
            <a:ext cx="67627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82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normAutofit fontScale="92500"/>
          </a:bodyPr>
          <a:lstStyle/>
          <a:p>
            <a:pPr marL="0" indent="0">
              <a:buNone/>
            </a:pPr>
            <a:r>
              <a:rPr lang="en-US" b="1" dirty="0" err="1" smtClean="0"/>
              <a:t>Submental</a:t>
            </a:r>
            <a:r>
              <a:rPr lang="en-US" b="1" dirty="0" smtClean="0"/>
              <a:t> Triangle</a:t>
            </a:r>
          </a:p>
          <a:p>
            <a:r>
              <a:rPr lang="en-US" dirty="0" smtClean="0"/>
              <a:t>The </a:t>
            </a:r>
            <a:r>
              <a:rPr lang="en-US" dirty="0" err="1" smtClean="0"/>
              <a:t>submental</a:t>
            </a:r>
            <a:r>
              <a:rPr lang="en-US" dirty="0" smtClean="0"/>
              <a:t> triangle in the neck is situated underneath the chin. It contains the </a:t>
            </a:r>
            <a:r>
              <a:rPr lang="en-US" dirty="0" err="1" smtClean="0"/>
              <a:t>submental</a:t>
            </a:r>
            <a:r>
              <a:rPr lang="en-US" dirty="0" smtClean="0"/>
              <a:t> lymph nodes, which filter lymph draining from the floor of the mouth and parts of the tongue.</a:t>
            </a:r>
          </a:p>
          <a:p>
            <a:r>
              <a:rPr lang="en-US" dirty="0" smtClean="0"/>
              <a:t>It is bounded:</a:t>
            </a:r>
          </a:p>
          <a:p>
            <a:pPr lvl="1"/>
            <a:r>
              <a:rPr lang="en-US" dirty="0" smtClean="0"/>
              <a:t>Inferiorly – hyoid bone.</a:t>
            </a:r>
          </a:p>
          <a:p>
            <a:pPr lvl="1"/>
            <a:r>
              <a:rPr lang="en-US" dirty="0" smtClean="0"/>
              <a:t>Medially – midline of the neck.</a:t>
            </a:r>
          </a:p>
          <a:p>
            <a:pPr lvl="1"/>
            <a:r>
              <a:rPr lang="en-US" dirty="0" smtClean="0"/>
              <a:t>Laterally – anterior belly of the digastric</a:t>
            </a:r>
          </a:p>
          <a:p>
            <a:r>
              <a:rPr lang="en-US" dirty="0" smtClean="0"/>
              <a:t>The floor of the </a:t>
            </a:r>
            <a:r>
              <a:rPr lang="en-US" dirty="0" err="1" smtClean="0"/>
              <a:t>submental</a:t>
            </a:r>
            <a:r>
              <a:rPr lang="en-US" dirty="0" smtClean="0"/>
              <a:t> triangle is formed by the </a:t>
            </a:r>
            <a:r>
              <a:rPr lang="en-US" dirty="0" err="1" smtClean="0"/>
              <a:t>mylohyoid</a:t>
            </a:r>
            <a:r>
              <a:rPr lang="en-US" dirty="0" smtClean="0"/>
              <a:t> muscle, which runs from the mandible to the hyoid bone.</a:t>
            </a:r>
            <a:endParaRPr lang="en-US" dirty="0"/>
          </a:p>
        </p:txBody>
      </p:sp>
    </p:spTree>
    <p:extLst>
      <p:ext uri="{BB962C8B-B14F-4D97-AF65-F5344CB8AC3E}">
        <p14:creationId xmlns:p14="http://schemas.microsoft.com/office/powerpoint/2010/main" val="169280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Submental</a:t>
            </a:r>
            <a:r>
              <a:rPr lang="en-US" dirty="0" smtClean="0"/>
              <a:t> triangle of the neck</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477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953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Submandibular triangle of the neck</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 submandibular triangle is located underneath the body of the mandible. It contains the </a:t>
            </a:r>
            <a:r>
              <a:rPr lang="en-US" b="1" dirty="0" smtClean="0"/>
              <a:t>submandibular gland (salivary), and lymph nodes</a:t>
            </a:r>
            <a:r>
              <a:rPr lang="en-US" dirty="0" smtClean="0"/>
              <a:t>. The </a:t>
            </a:r>
            <a:r>
              <a:rPr lang="en-US" b="1" dirty="0" smtClean="0"/>
              <a:t>facial artery and vein</a:t>
            </a:r>
            <a:r>
              <a:rPr lang="en-US" dirty="0" smtClean="0"/>
              <a:t> also pass through this area.</a:t>
            </a:r>
          </a:p>
          <a:p>
            <a:endParaRPr lang="en-US" dirty="0" smtClean="0"/>
          </a:p>
          <a:p>
            <a:pPr marL="0" indent="0">
              <a:buNone/>
            </a:pPr>
            <a:r>
              <a:rPr lang="en-US" dirty="0" smtClean="0"/>
              <a:t>The boundaries of the submandibular triangle are:</a:t>
            </a:r>
          </a:p>
          <a:p>
            <a:pPr lvl="1"/>
            <a:r>
              <a:rPr lang="en-US" dirty="0" smtClean="0"/>
              <a:t>Superiorly – body of the mandible.</a:t>
            </a:r>
          </a:p>
          <a:p>
            <a:pPr lvl="1"/>
            <a:r>
              <a:rPr lang="en-US" dirty="0" smtClean="0"/>
              <a:t>Anteriorly – anterior belly of the digastric muscle.</a:t>
            </a:r>
          </a:p>
          <a:p>
            <a:pPr lvl="1"/>
            <a:r>
              <a:rPr lang="en-US" dirty="0" smtClean="0"/>
              <a:t>Posteriorly – posterior belly of the digastric muscle.</a:t>
            </a:r>
            <a:endParaRPr lang="en-US" dirty="0"/>
          </a:p>
        </p:txBody>
      </p:sp>
    </p:spTree>
    <p:extLst>
      <p:ext uri="{BB962C8B-B14F-4D97-AF65-F5344CB8AC3E}">
        <p14:creationId xmlns:p14="http://schemas.microsoft.com/office/powerpoint/2010/main" val="270891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1470025"/>
          </a:xfrm>
        </p:spPr>
        <p:txBody>
          <a:bodyPr>
            <a:normAutofit fontScale="90000"/>
          </a:bodyPr>
          <a:lstStyle/>
          <a:p>
            <a:r>
              <a:rPr lang="en-US" dirty="0" smtClean="0"/>
              <a:t/>
            </a:r>
            <a:br>
              <a:rPr lang="en-US" dirty="0" smtClean="0"/>
            </a:br>
            <a:r>
              <a:rPr lang="en-US" dirty="0" smtClean="0"/>
              <a:t>The Posterior Triangle of the Neck</a:t>
            </a:r>
            <a:endParaRPr lang="en-US" dirty="0"/>
          </a:p>
        </p:txBody>
      </p:sp>
      <p:sp>
        <p:nvSpPr>
          <p:cNvPr id="3" name="Subtitle 2"/>
          <p:cNvSpPr>
            <a:spLocks noGrp="1"/>
          </p:cNvSpPr>
          <p:nvPr>
            <p:ph type="subTitle" idx="1"/>
          </p:nvPr>
        </p:nvSpPr>
        <p:spPr>
          <a:xfrm>
            <a:off x="609600" y="2209800"/>
            <a:ext cx="8382000" cy="3429000"/>
          </a:xfrm>
        </p:spPr>
        <p:txBody>
          <a:bodyPr>
            <a:normAutofit fontScale="85000" lnSpcReduction="10000"/>
          </a:bodyPr>
          <a:lstStyle/>
          <a:p>
            <a:pPr marL="457200" indent="-457200" algn="l">
              <a:buFont typeface="Arial" pitchFamily="34" charset="0"/>
              <a:buChar char="•"/>
            </a:pPr>
            <a:r>
              <a:rPr lang="en-US" dirty="0" smtClean="0">
                <a:solidFill>
                  <a:schemeClr val="tx1"/>
                </a:solidFill>
              </a:rPr>
              <a:t>The posterior triangle of the neck is an anatomical area located in the lateral aspect of the neck.</a:t>
            </a:r>
          </a:p>
          <a:p>
            <a:pPr algn="l"/>
            <a:r>
              <a:rPr lang="en-US" b="1" dirty="0" smtClean="0">
                <a:solidFill>
                  <a:schemeClr val="tx1"/>
                </a:solidFill>
              </a:rPr>
              <a:t>Borders</a:t>
            </a:r>
          </a:p>
          <a:p>
            <a:pPr marL="457200" indent="-457200" algn="l">
              <a:buFont typeface="Arial" pitchFamily="34" charset="0"/>
              <a:buChar char="•"/>
            </a:pPr>
            <a:r>
              <a:rPr lang="en-US" dirty="0" smtClean="0">
                <a:solidFill>
                  <a:schemeClr val="tx1"/>
                </a:solidFill>
              </a:rPr>
              <a:t>Its boundaries are as follows:</a:t>
            </a:r>
          </a:p>
          <a:p>
            <a:pPr marL="914400" lvl="1" indent="-457200" algn="l">
              <a:buFont typeface="Arial" pitchFamily="34" charset="0"/>
              <a:buChar char="•"/>
            </a:pPr>
            <a:r>
              <a:rPr lang="en-US" dirty="0" smtClean="0">
                <a:solidFill>
                  <a:schemeClr val="tx1"/>
                </a:solidFill>
              </a:rPr>
              <a:t>Anterior – posterior border of the sternocleidomastoid.</a:t>
            </a:r>
          </a:p>
          <a:p>
            <a:pPr marL="914400" lvl="1" indent="-457200" algn="l">
              <a:buFont typeface="Arial" pitchFamily="34" charset="0"/>
              <a:buChar char="•"/>
            </a:pPr>
            <a:r>
              <a:rPr lang="en-US" dirty="0" smtClean="0">
                <a:solidFill>
                  <a:schemeClr val="tx1"/>
                </a:solidFill>
              </a:rPr>
              <a:t>Posterior – anterior border of the trapezius muscle.</a:t>
            </a:r>
          </a:p>
          <a:p>
            <a:pPr marL="914400" lvl="1" indent="-457200" algn="l">
              <a:buFont typeface="Arial" pitchFamily="34" charset="0"/>
              <a:buChar char="•"/>
            </a:pPr>
            <a:r>
              <a:rPr lang="en-US" dirty="0" smtClean="0">
                <a:solidFill>
                  <a:schemeClr val="tx1"/>
                </a:solidFill>
              </a:rPr>
              <a:t>Inferior – middle 1/3 of the clavicle.</a:t>
            </a:r>
            <a:endParaRPr lang="en-US" dirty="0">
              <a:solidFill>
                <a:schemeClr val="tx1"/>
              </a:solidFill>
            </a:endParaRPr>
          </a:p>
        </p:txBody>
      </p:sp>
    </p:spTree>
    <p:extLst>
      <p:ext uri="{BB962C8B-B14F-4D97-AF65-F5344CB8AC3E}">
        <p14:creationId xmlns:p14="http://schemas.microsoft.com/office/powerpoint/2010/main" val="25527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Submandibular triangle of the neck</a:t>
            </a:r>
            <a:br>
              <a:rPr lang="en-US" dirty="0" smtClean="0"/>
            </a:br>
            <a:r>
              <a:rPr lang="en-US" dirty="0"/>
              <a:t/>
            </a:r>
            <a:br>
              <a:rPr lang="en-US" dirty="0"/>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801019"/>
            <a:ext cx="70104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10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Muscular triangle</a:t>
            </a:r>
            <a:endParaRPr lang="en-US" b="1"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smtClean="0"/>
              <a:t>The muscular triangle is situated more inferiorly than the subdivisions. It is a slightly ‘dubious’ triangle, in reality having four boundaries. The muscular triangle contains some </a:t>
            </a:r>
            <a:r>
              <a:rPr lang="en-US" b="1" dirty="0" smtClean="0"/>
              <a:t>muscles and organs </a:t>
            </a:r>
            <a:r>
              <a:rPr lang="en-US" dirty="0" smtClean="0"/>
              <a:t>– the </a:t>
            </a:r>
            <a:r>
              <a:rPr lang="en-US" dirty="0" err="1" smtClean="0"/>
              <a:t>infrahyoid</a:t>
            </a:r>
            <a:r>
              <a:rPr lang="en-US" dirty="0" smtClean="0"/>
              <a:t> muscles, the pharynx, and the thyroid, parathyroid glands.</a:t>
            </a:r>
          </a:p>
          <a:p>
            <a:r>
              <a:rPr lang="en-US" dirty="0" smtClean="0"/>
              <a:t>The boundaries of the muscular triangle are:</a:t>
            </a:r>
          </a:p>
          <a:p>
            <a:pPr lvl="1"/>
            <a:r>
              <a:rPr lang="en-US" dirty="0" smtClean="0"/>
              <a:t>Superiorly – hyoid bone.</a:t>
            </a:r>
          </a:p>
          <a:p>
            <a:pPr lvl="1"/>
            <a:r>
              <a:rPr lang="en-US" dirty="0" smtClean="0"/>
              <a:t>Medially – imaginary midline of the neck.</a:t>
            </a:r>
          </a:p>
          <a:p>
            <a:pPr lvl="1"/>
            <a:r>
              <a:rPr lang="en-US" dirty="0" err="1" smtClean="0"/>
              <a:t>Supero</a:t>
            </a:r>
            <a:r>
              <a:rPr lang="en-US" dirty="0" smtClean="0"/>
              <a:t>-laterally – superior belly of the </a:t>
            </a:r>
            <a:r>
              <a:rPr lang="en-US" dirty="0" err="1" smtClean="0"/>
              <a:t>omohyoid</a:t>
            </a:r>
            <a:r>
              <a:rPr lang="en-US" dirty="0" smtClean="0"/>
              <a:t> muscle.</a:t>
            </a:r>
          </a:p>
          <a:p>
            <a:pPr lvl="1"/>
            <a:r>
              <a:rPr lang="en-US" dirty="0" err="1" smtClean="0"/>
              <a:t>Infero</a:t>
            </a:r>
            <a:r>
              <a:rPr lang="en-US" dirty="0" smtClean="0"/>
              <a:t>-laterally – inferior portion of the sternocleidomastoid muscle.</a:t>
            </a:r>
            <a:endParaRPr lang="en-US" dirty="0"/>
          </a:p>
        </p:txBody>
      </p:sp>
    </p:spTree>
    <p:extLst>
      <p:ext uri="{BB962C8B-B14F-4D97-AF65-F5344CB8AC3E}">
        <p14:creationId xmlns:p14="http://schemas.microsoft.com/office/powerpoint/2010/main" val="3637116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triangle of the neck</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2050" y="1639094"/>
            <a:ext cx="68199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75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the head</a:t>
            </a:r>
            <a:endParaRPr lang="en-US" dirty="0"/>
          </a:p>
        </p:txBody>
      </p:sp>
      <p:sp>
        <p:nvSpPr>
          <p:cNvPr id="3" name="Content Placeholder 2"/>
          <p:cNvSpPr>
            <a:spLocks noGrp="1"/>
          </p:cNvSpPr>
          <p:nvPr>
            <p:ph idx="1"/>
          </p:nvPr>
        </p:nvSpPr>
        <p:spPr/>
        <p:txBody>
          <a:bodyPr/>
          <a:lstStyle/>
          <a:p>
            <a:r>
              <a:rPr lang="en-US" dirty="0" smtClean="0"/>
              <a:t>The areas of the head are;</a:t>
            </a:r>
          </a:p>
          <a:p>
            <a:pPr lvl="1"/>
            <a:r>
              <a:rPr lang="en-US" dirty="0" smtClean="0"/>
              <a:t>Cranial fossa- anterior, posterior and middle</a:t>
            </a:r>
          </a:p>
          <a:p>
            <a:pPr lvl="1"/>
            <a:r>
              <a:rPr lang="en-US" dirty="0" smtClean="0"/>
              <a:t>Mastoid fossa</a:t>
            </a:r>
          </a:p>
          <a:p>
            <a:pPr lvl="1"/>
            <a:r>
              <a:rPr lang="en-US" dirty="0" smtClean="0"/>
              <a:t>Scalp</a:t>
            </a:r>
          </a:p>
          <a:p>
            <a:pPr lvl="1"/>
            <a:r>
              <a:rPr lang="en-US" dirty="0" err="1" smtClean="0"/>
              <a:t>Infratemporal</a:t>
            </a:r>
            <a:r>
              <a:rPr lang="en-US" dirty="0" smtClean="0"/>
              <a:t> fossa</a:t>
            </a:r>
          </a:p>
          <a:p>
            <a:pPr lvl="1"/>
            <a:r>
              <a:rPr lang="en-US" dirty="0" err="1" smtClean="0"/>
              <a:t>Pterygopalatine</a:t>
            </a:r>
            <a:r>
              <a:rPr lang="en-US" dirty="0" smtClean="0"/>
              <a:t> fossa</a:t>
            </a:r>
          </a:p>
          <a:p>
            <a:endParaRPr lang="en-US" dirty="0"/>
          </a:p>
        </p:txBody>
      </p:sp>
    </p:spTree>
    <p:extLst>
      <p:ext uri="{BB962C8B-B14F-4D97-AF65-F5344CB8AC3E}">
        <p14:creationId xmlns:p14="http://schemas.microsoft.com/office/powerpoint/2010/main" val="105762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Cranial fossa</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Anterior cranial fossa</a:t>
            </a:r>
            <a:endParaRPr lang="en-US" dirty="0" smtClean="0"/>
          </a:p>
          <a:p>
            <a:r>
              <a:rPr lang="en-US" dirty="0" smtClean="0"/>
              <a:t>The floor of the cranial cavity is divided into three distinct depressions. They are known as the </a:t>
            </a:r>
            <a:r>
              <a:rPr lang="en-US" b="1" dirty="0" smtClean="0"/>
              <a:t>anterior cranial fossa, middle cranial fossa and posterior cranial fossa</a:t>
            </a:r>
            <a:r>
              <a:rPr lang="en-US" dirty="0" smtClean="0"/>
              <a:t>. Each fossa accommodates a different part of the brain.</a:t>
            </a:r>
          </a:p>
          <a:p>
            <a:r>
              <a:rPr lang="en-US" dirty="0" smtClean="0"/>
              <a:t>The anterior cranial fossa is the most shallow and superior of the three cranial fossae. It lies superiorly over the nasal and orbital cavities. The fossa accommodates the </a:t>
            </a:r>
            <a:r>
              <a:rPr lang="en-US" dirty="0" err="1" smtClean="0"/>
              <a:t>anteroinferior</a:t>
            </a:r>
            <a:r>
              <a:rPr lang="en-US" dirty="0" smtClean="0"/>
              <a:t> portions of the frontal lobes of the brain.</a:t>
            </a:r>
            <a:endParaRPr lang="en-US" dirty="0"/>
          </a:p>
        </p:txBody>
      </p:sp>
    </p:spTree>
    <p:extLst>
      <p:ext uri="{BB962C8B-B14F-4D97-AF65-F5344CB8AC3E}">
        <p14:creationId xmlns:p14="http://schemas.microsoft.com/office/powerpoint/2010/main" val="3383381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Borders </a:t>
            </a:r>
            <a:endParaRPr lang="en-US" dirty="0"/>
          </a:p>
        </p:txBody>
      </p:sp>
      <p:sp>
        <p:nvSpPr>
          <p:cNvPr id="3" name="Content Placeholder 2"/>
          <p:cNvSpPr>
            <a:spLocks noGrp="1"/>
          </p:cNvSpPr>
          <p:nvPr>
            <p:ph idx="1"/>
          </p:nvPr>
        </p:nvSpPr>
        <p:spPr>
          <a:xfrm>
            <a:off x="457200" y="1143000"/>
            <a:ext cx="8229600" cy="5715000"/>
          </a:xfrm>
        </p:spPr>
        <p:txBody>
          <a:bodyPr>
            <a:normAutofit fontScale="77500" lnSpcReduction="20000"/>
          </a:bodyPr>
          <a:lstStyle/>
          <a:p>
            <a:r>
              <a:rPr lang="en-US" dirty="0" smtClean="0"/>
              <a:t>The anterior cranial fossa consists of three bones: </a:t>
            </a:r>
            <a:r>
              <a:rPr lang="en-US" b="1" dirty="0" smtClean="0"/>
              <a:t>the frontal bone, </a:t>
            </a:r>
            <a:r>
              <a:rPr lang="en-US" b="1" dirty="0" err="1" smtClean="0"/>
              <a:t>ethmoid</a:t>
            </a:r>
            <a:r>
              <a:rPr lang="en-US" b="1" dirty="0" smtClean="0"/>
              <a:t> bone and sphenoid bone.</a:t>
            </a:r>
            <a:endParaRPr lang="en-US" dirty="0" smtClean="0"/>
          </a:p>
          <a:p>
            <a:r>
              <a:rPr lang="en-US" dirty="0" smtClean="0"/>
              <a:t>It is bounded as follows:</a:t>
            </a:r>
          </a:p>
          <a:p>
            <a:r>
              <a:rPr lang="en-US" b="1" dirty="0" smtClean="0"/>
              <a:t>Anteriorly and laterally</a:t>
            </a:r>
            <a:r>
              <a:rPr lang="en-US" dirty="0" smtClean="0"/>
              <a:t> it is bounded by the inner surface of the frontal bone.</a:t>
            </a:r>
          </a:p>
          <a:p>
            <a:r>
              <a:rPr lang="en-US" b="1" dirty="0" smtClean="0"/>
              <a:t>Posteriorly and medially </a:t>
            </a:r>
            <a:r>
              <a:rPr lang="en-US" dirty="0" smtClean="0"/>
              <a:t>it is bounded by the </a:t>
            </a:r>
            <a:r>
              <a:rPr lang="en-US" dirty="0" err="1" smtClean="0"/>
              <a:t>limbus</a:t>
            </a:r>
            <a:r>
              <a:rPr lang="en-US" dirty="0" smtClean="0"/>
              <a:t> of the sphenoid bone. The </a:t>
            </a:r>
            <a:r>
              <a:rPr lang="en-US" dirty="0" err="1" smtClean="0"/>
              <a:t>limbus</a:t>
            </a:r>
            <a:r>
              <a:rPr lang="en-US" dirty="0" smtClean="0"/>
              <a:t> is a bony ridge that forms the anterior border of the </a:t>
            </a:r>
            <a:r>
              <a:rPr lang="en-US" dirty="0" err="1" smtClean="0"/>
              <a:t>prechiasmatic</a:t>
            </a:r>
            <a:r>
              <a:rPr lang="en-US" dirty="0" smtClean="0"/>
              <a:t> sulcus (a groove running between the right and left optic canals).</a:t>
            </a:r>
          </a:p>
          <a:p>
            <a:r>
              <a:rPr lang="en-US" b="1" dirty="0" smtClean="0"/>
              <a:t>Posteriorly and laterally</a:t>
            </a:r>
            <a:r>
              <a:rPr lang="en-US" dirty="0" smtClean="0"/>
              <a:t> it is bounded by the lesser wings of the sphenoid bone (these are two triangular projections of bone that arise from the central sphenoid body).</a:t>
            </a:r>
          </a:p>
          <a:p>
            <a:r>
              <a:rPr lang="en-US" b="1" dirty="0" smtClean="0"/>
              <a:t>The floor </a:t>
            </a:r>
            <a:r>
              <a:rPr lang="en-US" dirty="0" smtClean="0"/>
              <a:t>consists of the frontal bone, </a:t>
            </a:r>
            <a:r>
              <a:rPr lang="en-US" dirty="0" err="1" smtClean="0"/>
              <a:t>ethmoid</a:t>
            </a:r>
            <a:r>
              <a:rPr lang="en-US" dirty="0" smtClean="0"/>
              <a:t> bone and the anterior aspects of the body and lesser wings of the sphenoid bone</a:t>
            </a:r>
            <a:endParaRPr lang="en-US" dirty="0"/>
          </a:p>
        </p:txBody>
      </p:sp>
    </p:spTree>
    <p:extLst>
      <p:ext uri="{BB962C8B-B14F-4D97-AF65-F5344CB8AC3E}">
        <p14:creationId xmlns:p14="http://schemas.microsoft.com/office/powerpoint/2010/main" val="418565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several bony landmarks present in the anterior cranial fossa.</a:t>
            </a:r>
          </a:p>
          <a:p>
            <a:endParaRPr lang="en-US" dirty="0" smtClean="0"/>
          </a:p>
          <a:p>
            <a:r>
              <a:rPr lang="en-US" dirty="0" smtClean="0"/>
              <a:t>The </a:t>
            </a:r>
            <a:r>
              <a:rPr lang="en-US" b="1" dirty="0" smtClean="0"/>
              <a:t>frontal bone </a:t>
            </a:r>
            <a:r>
              <a:rPr lang="en-US" dirty="0" smtClean="0"/>
              <a:t>is marked in the midline by a body ridge, known as </a:t>
            </a:r>
            <a:r>
              <a:rPr lang="en-US" b="1" i="1" dirty="0" smtClean="0"/>
              <a:t>the frontal crest</a:t>
            </a:r>
            <a:r>
              <a:rPr lang="en-US" dirty="0" smtClean="0"/>
              <a:t>. It projects upwards, and acts as a site of attachment for the </a:t>
            </a:r>
            <a:r>
              <a:rPr lang="en-US" dirty="0" err="1" smtClean="0"/>
              <a:t>falx</a:t>
            </a:r>
            <a:r>
              <a:rPr lang="en-US" dirty="0" smtClean="0"/>
              <a:t> </a:t>
            </a:r>
            <a:r>
              <a:rPr lang="en-US" dirty="0" err="1" smtClean="0"/>
              <a:t>cerebri</a:t>
            </a:r>
            <a:r>
              <a:rPr lang="en-US" dirty="0" smtClean="0"/>
              <a:t> (a sheet of </a:t>
            </a:r>
            <a:r>
              <a:rPr lang="en-US" dirty="0" err="1" smtClean="0"/>
              <a:t>dura</a:t>
            </a:r>
            <a:r>
              <a:rPr lang="en-US" dirty="0" smtClean="0"/>
              <a:t> mater that divides the two cerebral hemispheres).</a:t>
            </a:r>
          </a:p>
          <a:p>
            <a:r>
              <a:rPr lang="en-US" dirty="0" smtClean="0"/>
              <a:t>In the midline of the </a:t>
            </a:r>
            <a:r>
              <a:rPr lang="en-US" b="1" dirty="0" err="1" smtClean="0"/>
              <a:t>ethmoid</a:t>
            </a:r>
            <a:r>
              <a:rPr lang="en-US" b="1" dirty="0" smtClean="0"/>
              <a:t> bone</a:t>
            </a:r>
            <a:r>
              <a:rPr lang="en-US" dirty="0" smtClean="0"/>
              <a:t>, the </a:t>
            </a:r>
            <a:r>
              <a:rPr lang="en-US" i="1" dirty="0" smtClean="0"/>
              <a:t>crista </a:t>
            </a:r>
            <a:r>
              <a:rPr lang="en-US" i="1" dirty="0" err="1" smtClean="0"/>
              <a:t>galli</a:t>
            </a:r>
            <a:r>
              <a:rPr lang="en-US" i="1" dirty="0" smtClean="0"/>
              <a:t> </a:t>
            </a:r>
            <a:r>
              <a:rPr lang="en-US" dirty="0" smtClean="0"/>
              <a:t>(</a:t>
            </a:r>
            <a:r>
              <a:rPr lang="en-US" dirty="0" err="1" smtClean="0"/>
              <a:t>latin</a:t>
            </a:r>
            <a:r>
              <a:rPr lang="en-US" dirty="0" smtClean="0"/>
              <a:t> for cock’s comb) is situated. This is an upwards projection of bone, which acts as another point of attachment for the </a:t>
            </a:r>
            <a:r>
              <a:rPr lang="en-US" dirty="0" err="1" smtClean="0"/>
              <a:t>falx</a:t>
            </a:r>
            <a:r>
              <a:rPr lang="en-US" dirty="0" smtClean="0"/>
              <a:t> </a:t>
            </a:r>
            <a:r>
              <a:rPr lang="en-US" dirty="0" err="1" smtClean="0"/>
              <a:t>cerebri</a:t>
            </a:r>
            <a:r>
              <a:rPr lang="en-US" dirty="0" smtClean="0"/>
              <a:t>.</a:t>
            </a:r>
            <a:endParaRPr lang="en-US" dirty="0"/>
          </a:p>
        </p:txBody>
      </p:sp>
    </p:spTree>
    <p:extLst>
      <p:ext uri="{BB962C8B-B14F-4D97-AF65-F5344CB8AC3E}">
        <p14:creationId xmlns:p14="http://schemas.microsoft.com/office/powerpoint/2010/main" val="62221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10000"/>
          </a:bodyPr>
          <a:lstStyle/>
          <a:p>
            <a:r>
              <a:rPr lang="en-US" i="0" dirty="0" smtClean="0">
                <a:solidFill>
                  <a:srgbClr val="32323C"/>
                </a:solidFill>
                <a:effectLst/>
                <a:latin typeface="acumin-pro"/>
              </a:rPr>
              <a:t>On either side of the crista </a:t>
            </a:r>
            <a:r>
              <a:rPr lang="en-US" i="0" dirty="0" err="1" smtClean="0">
                <a:solidFill>
                  <a:srgbClr val="32323C"/>
                </a:solidFill>
                <a:effectLst/>
                <a:latin typeface="acumin-pro"/>
              </a:rPr>
              <a:t>galli</a:t>
            </a:r>
            <a:r>
              <a:rPr lang="en-US" i="0" dirty="0" smtClean="0">
                <a:solidFill>
                  <a:srgbClr val="32323C"/>
                </a:solidFill>
                <a:effectLst/>
                <a:latin typeface="acumin-pro"/>
              </a:rPr>
              <a:t> is the </a:t>
            </a:r>
            <a:r>
              <a:rPr lang="en-US" b="1" i="0" dirty="0" smtClean="0">
                <a:solidFill>
                  <a:srgbClr val="32323C"/>
                </a:solidFill>
                <a:effectLst/>
                <a:latin typeface="acumin-pro"/>
              </a:rPr>
              <a:t>cribriform plate</a:t>
            </a:r>
            <a:r>
              <a:rPr lang="en-US" i="0" dirty="0" smtClean="0">
                <a:solidFill>
                  <a:srgbClr val="32323C"/>
                </a:solidFill>
                <a:effectLst/>
                <a:latin typeface="acumin-pro"/>
              </a:rPr>
              <a:t> which supports the </a:t>
            </a:r>
            <a:r>
              <a:rPr lang="en-US" b="1" i="0" dirty="0" smtClean="0">
                <a:solidFill>
                  <a:srgbClr val="32323C"/>
                </a:solidFill>
                <a:effectLst/>
                <a:latin typeface="acumin-pro"/>
              </a:rPr>
              <a:t>olfactory bulb</a:t>
            </a:r>
            <a:r>
              <a:rPr lang="en-US" i="0" dirty="0" smtClean="0">
                <a:solidFill>
                  <a:srgbClr val="32323C"/>
                </a:solidFill>
                <a:effectLst/>
                <a:latin typeface="acumin-pro"/>
              </a:rPr>
              <a:t> and </a:t>
            </a:r>
            <a:r>
              <a:rPr lang="en-US" b="0" i="0" dirty="0" smtClean="0">
                <a:solidFill>
                  <a:srgbClr val="32323C"/>
                </a:solidFill>
                <a:effectLst/>
                <a:latin typeface="acumin-pro"/>
              </a:rPr>
              <a:t>has numerous foramina that transmit vessels and nerves</a:t>
            </a:r>
          </a:p>
          <a:p>
            <a:r>
              <a:rPr lang="en-US" b="0" i="0" dirty="0" smtClean="0">
                <a:solidFill>
                  <a:srgbClr val="32323C"/>
                </a:solidFill>
                <a:effectLst/>
                <a:latin typeface="acumin-pro"/>
              </a:rPr>
              <a:t>The anterior aspect of the </a:t>
            </a:r>
            <a:r>
              <a:rPr lang="en-US" b="1" i="0" u="none" strike="noStrike" dirty="0" smtClean="0">
                <a:solidFill>
                  <a:srgbClr val="00A99D"/>
                </a:solidFill>
                <a:effectLst/>
                <a:latin typeface="acumin-pro"/>
                <a:hlinkClick r:id="rId2"/>
              </a:rPr>
              <a:t>sphenoid</a:t>
            </a:r>
            <a:r>
              <a:rPr lang="en-US" b="1" i="0" dirty="0" smtClean="0">
                <a:solidFill>
                  <a:srgbClr val="32323C"/>
                </a:solidFill>
                <a:effectLst/>
                <a:latin typeface="acumin-pro"/>
              </a:rPr>
              <a:t> bone</a:t>
            </a:r>
            <a:r>
              <a:rPr lang="en-US" b="0" i="0" dirty="0" smtClean="0">
                <a:solidFill>
                  <a:srgbClr val="32323C"/>
                </a:solidFill>
                <a:effectLst/>
                <a:latin typeface="acumin-pro"/>
              </a:rPr>
              <a:t> lies within the anterior cranial fossa. From the central body, the</a:t>
            </a:r>
            <a:r>
              <a:rPr lang="en-US" b="1" i="0" dirty="0" smtClean="0">
                <a:solidFill>
                  <a:srgbClr val="32323C"/>
                </a:solidFill>
                <a:effectLst/>
                <a:latin typeface="acumin-pro"/>
              </a:rPr>
              <a:t> lesser wings</a:t>
            </a:r>
            <a:r>
              <a:rPr lang="en-US" b="0" i="0" dirty="0" smtClean="0">
                <a:solidFill>
                  <a:srgbClr val="32323C"/>
                </a:solidFill>
                <a:effectLst/>
                <a:latin typeface="acumin-pro"/>
              </a:rPr>
              <a:t> arise. The rounded ends of the lesser wings are known as the anterior </a:t>
            </a:r>
            <a:r>
              <a:rPr lang="en-US" b="0" i="0" dirty="0" err="1" smtClean="0">
                <a:solidFill>
                  <a:srgbClr val="32323C"/>
                </a:solidFill>
                <a:effectLst/>
                <a:latin typeface="acumin-pro"/>
              </a:rPr>
              <a:t>clinoid</a:t>
            </a:r>
            <a:r>
              <a:rPr lang="en-US" b="0" i="0" dirty="0" smtClean="0">
                <a:solidFill>
                  <a:srgbClr val="32323C"/>
                </a:solidFill>
                <a:effectLst/>
                <a:latin typeface="acumin-pro"/>
              </a:rPr>
              <a:t> processes. They serve as a place of attachment for the tentorium </a:t>
            </a:r>
            <a:r>
              <a:rPr lang="en-US" b="0" i="0" dirty="0" err="1" smtClean="0">
                <a:solidFill>
                  <a:srgbClr val="32323C"/>
                </a:solidFill>
                <a:effectLst/>
                <a:latin typeface="acumin-pro"/>
              </a:rPr>
              <a:t>cerebelli</a:t>
            </a:r>
            <a:r>
              <a:rPr lang="en-US" b="0" i="0" dirty="0" smtClean="0">
                <a:solidFill>
                  <a:srgbClr val="32323C"/>
                </a:solidFill>
                <a:effectLst/>
                <a:latin typeface="acumin-pro"/>
              </a:rPr>
              <a:t> (a sheet of </a:t>
            </a:r>
            <a:r>
              <a:rPr lang="en-US" b="0" i="0" dirty="0" err="1" smtClean="0">
                <a:solidFill>
                  <a:srgbClr val="32323C"/>
                </a:solidFill>
                <a:effectLst/>
                <a:latin typeface="acumin-pro"/>
              </a:rPr>
              <a:t>dura</a:t>
            </a:r>
            <a:r>
              <a:rPr lang="en-US" b="0" i="0" dirty="0" smtClean="0">
                <a:solidFill>
                  <a:srgbClr val="32323C"/>
                </a:solidFill>
                <a:effectLst/>
                <a:latin typeface="acumin-pro"/>
              </a:rPr>
              <a:t> mater that divides the cerebrum from the cerebellum). The </a:t>
            </a:r>
            <a:r>
              <a:rPr lang="en-US" b="1" i="0" dirty="0" smtClean="0">
                <a:solidFill>
                  <a:srgbClr val="32323C"/>
                </a:solidFill>
                <a:effectLst/>
                <a:latin typeface="acumin-pro"/>
              </a:rPr>
              <a:t>lesser wings of the sphenoid bone</a:t>
            </a:r>
            <a:r>
              <a:rPr lang="en-US" b="0" i="0" dirty="0" smtClean="0">
                <a:solidFill>
                  <a:srgbClr val="32323C"/>
                </a:solidFill>
                <a:effectLst/>
                <a:latin typeface="acumin-pro"/>
              </a:rPr>
              <a:t> also separate the </a:t>
            </a:r>
            <a:r>
              <a:rPr lang="en-US" b="0" i="0" u="none" strike="noStrike" dirty="0" smtClean="0">
                <a:solidFill>
                  <a:srgbClr val="00A99D"/>
                </a:solidFill>
                <a:effectLst/>
                <a:latin typeface="acumin-pro"/>
                <a:hlinkClick r:id="rId3"/>
              </a:rPr>
              <a:t>anterior</a:t>
            </a:r>
            <a:r>
              <a:rPr lang="en-US" b="0" i="0" dirty="0" smtClean="0">
                <a:solidFill>
                  <a:srgbClr val="32323C"/>
                </a:solidFill>
                <a:effectLst/>
                <a:latin typeface="acumin-pro"/>
              </a:rPr>
              <a:t> and </a:t>
            </a:r>
            <a:r>
              <a:rPr lang="en-US" b="0" i="0" u="none" strike="noStrike" dirty="0" smtClean="0">
                <a:solidFill>
                  <a:srgbClr val="00A99D"/>
                </a:solidFill>
                <a:effectLst/>
                <a:latin typeface="acumin-pro"/>
                <a:hlinkClick r:id="rId4"/>
              </a:rPr>
              <a:t>middle cranial fossa</a:t>
            </a:r>
            <a:r>
              <a:rPr lang="en-US" b="0" i="0" dirty="0" smtClean="0">
                <a:solidFill>
                  <a:srgbClr val="32323C"/>
                </a:solidFill>
                <a:effectLst/>
                <a:latin typeface="acumin-pro"/>
              </a:rPr>
              <a:t>e.</a:t>
            </a:r>
            <a:endParaRPr lang="en-US" dirty="0"/>
          </a:p>
        </p:txBody>
      </p:sp>
    </p:spTree>
    <p:extLst>
      <p:ext uri="{BB962C8B-B14F-4D97-AF65-F5344CB8AC3E}">
        <p14:creationId xmlns:p14="http://schemas.microsoft.com/office/powerpoint/2010/main" val="57083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Bony landmarks of the anterior cranial fossa.</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5925" y="1600200"/>
            <a:ext cx="661214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70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Foramina </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ethmoid</a:t>
            </a:r>
            <a:r>
              <a:rPr lang="en-US" b="0" i="0" dirty="0" smtClean="0">
                <a:solidFill>
                  <a:srgbClr val="32323C"/>
                </a:solidFill>
                <a:effectLst/>
                <a:latin typeface="acumin-pro"/>
              </a:rPr>
              <a:t> bone in particular contains the main foramina (openings that transmit vessels and nerves) of the anterior cranial fossa. The </a:t>
            </a:r>
            <a:r>
              <a:rPr lang="en-US" b="1" i="0" dirty="0" smtClean="0">
                <a:solidFill>
                  <a:srgbClr val="32323C"/>
                </a:solidFill>
                <a:effectLst/>
                <a:latin typeface="acumin-pro"/>
              </a:rPr>
              <a:t>cribriform plate</a:t>
            </a:r>
            <a:r>
              <a:rPr lang="en-US" b="0" i="0" dirty="0" smtClean="0">
                <a:solidFill>
                  <a:srgbClr val="32323C"/>
                </a:solidFill>
                <a:effectLst/>
                <a:latin typeface="acumin-pro"/>
              </a:rPr>
              <a:t> is a sheet of bone seen either side of the</a:t>
            </a:r>
            <a:r>
              <a:rPr lang="en-US" b="1" i="0" dirty="0" smtClean="0">
                <a:solidFill>
                  <a:srgbClr val="32323C"/>
                </a:solidFill>
                <a:effectLst/>
                <a:latin typeface="acumin-pro"/>
              </a:rPr>
              <a:t> crista </a:t>
            </a:r>
            <a:r>
              <a:rPr lang="en-US" b="1" i="0" dirty="0" err="1" smtClean="0">
                <a:solidFill>
                  <a:srgbClr val="32323C"/>
                </a:solidFill>
                <a:effectLst/>
                <a:latin typeface="acumin-pro"/>
              </a:rPr>
              <a:t>galli</a:t>
            </a:r>
            <a:r>
              <a:rPr lang="en-US" b="0" i="0" dirty="0" smtClean="0">
                <a:solidFill>
                  <a:srgbClr val="32323C"/>
                </a:solidFill>
                <a:effectLst/>
                <a:latin typeface="acumin-pro"/>
              </a:rPr>
              <a:t> which contains numerous small foramina – these transmit </a:t>
            </a:r>
            <a:r>
              <a:rPr lang="en-US" b="0" i="0" u="none" strike="noStrike" dirty="0" smtClean="0">
                <a:solidFill>
                  <a:srgbClr val="00A99D"/>
                </a:solidFill>
                <a:effectLst/>
                <a:latin typeface="acumin-pro"/>
                <a:hlinkClick r:id="rId2"/>
              </a:rPr>
              <a:t>olfactory nerve</a:t>
            </a:r>
            <a:r>
              <a:rPr lang="en-US" b="0" i="0" dirty="0" smtClean="0">
                <a:solidFill>
                  <a:srgbClr val="32323C"/>
                </a:solidFill>
                <a:effectLst/>
                <a:latin typeface="acumin-pro"/>
              </a:rPr>
              <a:t> </a:t>
            </a:r>
            <a:r>
              <a:rPr lang="en-US" b="0" i="0" dirty="0" err="1" smtClean="0">
                <a:solidFill>
                  <a:srgbClr val="32323C"/>
                </a:solidFill>
                <a:effectLst/>
                <a:latin typeface="acumin-pro"/>
              </a:rPr>
              <a:t>fibres</a:t>
            </a:r>
            <a:r>
              <a:rPr lang="en-US" b="0" i="0" dirty="0" smtClean="0">
                <a:solidFill>
                  <a:srgbClr val="32323C"/>
                </a:solidFill>
                <a:effectLst/>
                <a:latin typeface="acumin-pro"/>
              </a:rPr>
              <a:t> (CN I) into the </a:t>
            </a:r>
            <a:r>
              <a:rPr lang="en-US" b="0" i="0" u="none" strike="noStrike" dirty="0" smtClean="0">
                <a:solidFill>
                  <a:srgbClr val="00A99D"/>
                </a:solidFill>
                <a:effectLst/>
                <a:latin typeface="acumin-pro"/>
                <a:hlinkClick r:id="rId3"/>
              </a:rPr>
              <a:t>nasal cavity</a:t>
            </a:r>
            <a:r>
              <a:rPr lang="en-US" b="0" i="0" dirty="0" smtClean="0">
                <a:solidFill>
                  <a:srgbClr val="32323C"/>
                </a:solidFill>
                <a:effectLst/>
                <a:latin typeface="acumin-pro"/>
              </a:rPr>
              <a:t>. It also contains two larger foramen:</a:t>
            </a:r>
          </a:p>
          <a:p>
            <a:pPr algn="just">
              <a:buFont typeface="Arial"/>
              <a:buChar char="•"/>
            </a:pPr>
            <a:r>
              <a:rPr lang="en-US" b="1" i="0" dirty="0" smtClean="0">
                <a:solidFill>
                  <a:srgbClr val="32323C"/>
                </a:solidFill>
                <a:effectLst/>
                <a:latin typeface="acumin-pro"/>
              </a:rPr>
              <a:t>Anterior </a:t>
            </a:r>
            <a:r>
              <a:rPr lang="en-US" b="1" i="0" dirty="0" err="1" smtClean="0">
                <a:solidFill>
                  <a:srgbClr val="32323C"/>
                </a:solidFill>
                <a:effectLst/>
                <a:latin typeface="acumin-pro"/>
              </a:rPr>
              <a:t>ethmoidal</a:t>
            </a:r>
            <a:r>
              <a:rPr lang="en-US" b="1" i="0" dirty="0" smtClean="0">
                <a:solidFill>
                  <a:srgbClr val="32323C"/>
                </a:solidFill>
                <a:effectLst/>
                <a:latin typeface="acumin-pro"/>
              </a:rPr>
              <a:t> foramen</a:t>
            </a:r>
            <a:r>
              <a:rPr lang="en-US" b="0" i="0" dirty="0" smtClean="0">
                <a:solidFill>
                  <a:srgbClr val="32323C"/>
                </a:solidFill>
                <a:effectLst/>
                <a:latin typeface="acumin-pro"/>
              </a:rPr>
              <a:t> – transmits the anterior </a:t>
            </a:r>
            <a:r>
              <a:rPr lang="en-US" b="0" i="0" dirty="0" err="1" smtClean="0">
                <a:solidFill>
                  <a:srgbClr val="32323C"/>
                </a:solidFill>
                <a:effectLst/>
                <a:latin typeface="acumin-pro"/>
              </a:rPr>
              <a:t>ethmoidal</a:t>
            </a:r>
            <a:r>
              <a:rPr lang="en-US" b="0" i="0" dirty="0" smtClean="0">
                <a:solidFill>
                  <a:srgbClr val="32323C"/>
                </a:solidFill>
                <a:effectLst/>
                <a:latin typeface="acumin-pro"/>
              </a:rPr>
              <a:t> artery, nerve and vein.</a:t>
            </a:r>
          </a:p>
          <a:p>
            <a:pPr algn="just">
              <a:buFont typeface="Arial"/>
              <a:buChar char="•"/>
            </a:pPr>
            <a:r>
              <a:rPr lang="en-US" b="1" i="0" dirty="0" smtClean="0">
                <a:solidFill>
                  <a:srgbClr val="32323C"/>
                </a:solidFill>
                <a:effectLst/>
                <a:latin typeface="acumin-pro"/>
              </a:rPr>
              <a:t>Posterior </a:t>
            </a:r>
            <a:r>
              <a:rPr lang="en-US" b="1" i="0" dirty="0" err="1" smtClean="0">
                <a:solidFill>
                  <a:srgbClr val="32323C"/>
                </a:solidFill>
                <a:effectLst/>
                <a:latin typeface="acumin-pro"/>
              </a:rPr>
              <a:t>ethmoidal</a:t>
            </a:r>
            <a:r>
              <a:rPr lang="en-US" b="1" i="0" dirty="0" smtClean="0">
                <a:solidFill>
                  <a:srgbClr val="32323C"/>
                </a:solidFill>
                <a:effectLst/>
                <a:latin typeface="acumin-pro"/>
              </a:rPr>
              <a:t> foramen</a:t>
            </a:r>
            <a:r>
              <a:rPr lang="en-US" b="0" i="0" dirty="0" smtClean="0">
                <a:solidFill>
                  <a:srgbClr val="32323C"/>
                </a:solidFill>
                <a:effectLst/>
                <a:latin typeface="acumin-pro"/>
              </a:rPr>
              <a:t> – transmits the posterior </a:t>
            </a:r>
            <a:r>
              <a:rPr lang="en-US" b="0" i="0" dirty="0" err="1" smtClean="0">
                <a:solidFill>
                  <a:srgbClr val="32323C"/>
                </a:solidFill>
                <a:effectLst/>
                <a:latin typeface="acumin-pro"/>
              </a:rPr>
              <a:t>ethmoidal</a:t>
            </a:r>
            <a:r>
              <a:rPr lang="en-US" b="0" i="0" dirty="0" smtClean="0">
                <a:solidFill>
                  <a:srgbClr val="32323C"/>
                </a:solidFill>
                <a:effectLst/>
                <a:latin typeface="acumin-pro"/>
              </a:rPr>
              <a:t> artery, nerve and vein.</a:t>
            </a:r>
          </a:p>
          <a:p>
            <a:endParaRPr lang="en-US" dirty="0"/>
          </a:p>
        </p:txBody>
      </p:sp>
    </p:spTree>
    <p:extLst>
      <p:ext uri="{BB962C8B-B14F-4D97-AF65-F5344CB8AC3E}">
        <p14:creationId xmlns:p14="http://schemas.microsoft.com/office/powerpoint/2010/main" val="204014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borders and floor of the posterior triangle of the neck.</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9820" y="1600200"/>
            <a:ext cx="628436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39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Lateral view of the nasal septum. Note the close relationship of the olfactory bulb and cribriform plate</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004" y="1752600"/>
            <a:ext cx="7217996"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743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cranial fossa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floor of the cranial cavity is divided into three distinct depressions. They are known as the anterior cranial fossa, middle cranial fossa and posterior cranial fossa. Each fossa accommodates a different part of the brain.</a:t>
            </a:r>
          </a:p>
          <a:p>
            <a:r>
              <a:rPr lang="en-US" dirty="0" smtClean="0"/>
              <a:t>The middle cranial fossa is located, as its name suggests, </a:t>
            </a:r>
            <a:r>
              <a:rPr lang="en-US" b="1" dirty="0" smtClean="0"/>
              <a:t>centrally in the cranial floor</a:t>
            </a:r>
            <a:r>
              <a:rPr lang="en-US" dirty="0" smtClean="0"/>
              <a:t>. It is said to be “butterfly shaped”, with a middle part accommodating the pituitary gland and two lateral parts accommodating the temporal lobes of the brain</a:t>
            </a:r>
            <a:endParaRPr lang="en-US" dirty="0"/>
          </a:p>
        </p:txBody>
      </p:sp>
    </p:spTree>
    <p:extLst>
      <p:ext uri="{BB962C8B-B14F-4D97-AF65-F5344CB8AC3E}">
        <p14:creationId xmlns:p14="http://schemas.microsoft.com/office/powerpoint/2010/main" val="218163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solidFill>
                  <a:srgbClr val="32323C"/>
                </a:solidFill>
                <a:latin typeface="acumin-pro"/>
              </a:rPr>
              <a:t>T</a:t>
            </a:r>
            <a:r>
              <a:rPr lang="en-US" b="0" i="0" dirty="0" smtClean="0">
                <a:solidFill>
                  <a:srgbClr val="32323C"/>
                </a:solidFill>
                <a:effectLst/>
                <a:latin typeface="acumin-pro"/>
              </a:rPr>
              <a:t>he middle cranial fossa consists of three bones – the </a:t>
            </a:r>
            <a:r>
              <a:rPr lang="en-US" b="1" i="0" u="none" strike="noStrike" dirty="0" smtClean="0">
                <a:solidFill>
                  <a:srgbClr val="00A99D"/>
                </a:solidFill>
                <a:effectLst/>
                <a:latin typeface="acumin-pro"/>
                <a:hlinkClick r:id="rId2"/>
              </a:rPr>
              <a:t>sphenoid</a:t>
            </a:r>
            <a:r>
              <a:rPr lang="en-US" b="0" i="0" dirty="0" smtClean="0">
                <a:solidFill>
                  <a:srgbClr val="32323C"/>
                </a:solidFill>
                <a:effectLst/>
                <a:latin typeface="acumin-pro"/>
              </a:rPr>
              <a:t> bone and the two </a:t>
            </a:r>
            <a:r>
              <a:rPr lang="en-US" b="1" i="0" u="none" strike="noStrike" dirty="0" smtClean="0">
                <a:solidFill>
                  <a:srgbClr val="00A99D"/>
                </a:solidFill>
                <a:effectLst/>
                <a:latin typeface="acumin-pro"/>
                <a:hlinkClick r:id="rId3"/>
              </a:rPr>
              <a:t>temporal</a:t>
            </a:r>
            <a:r>
              <a:rPr lang="en-US" b="0" i="0" u="none" strike="noStrike" dirty="0" smtClean="0">
                <a:solidFill>
                  <a:srgbClr val="00A99D"/>
                </a:solidFill>
                <a:effectLst/>
                <a:latin typeface="acumin-pro"/>
                <a:hlinkClick r:id="rId3"/>
              </a:rPr>
              <a:t> </a:t>
            </a:r>
            <a:r>
              <a:rPr lang="en-US" b="0" i="0" dirty="0" smtClean="0">
                <a:solidFill>
                  <a:srgbClr val="32323C"/>
                </a:solidFill>
                <a:effectLst/>
                <a:latin typeface="acumin-pro"/>
              </a:rPr>
              <a:t>bones.</a:t>
            </a:r>
          </a:p>
          <a:p>
            <a:pPr algn="just"/>
            <a:r>
              <a:rPr lang="en-US" b="0" i="0" dirty="0" smtClean="0">
                <a:solidFill>
                  <a:srgbClr val="32323C"/>
                </a:solidFill>
                <a:effectLst/>
                <a:latin typeface="acumin-pro"/>
              </a:rPr>
              <a:t>Its boundaries are as follows:</a:t>
            </a:r>
          </a:p>
          <a:p>
            <a:pPr algn="just">
              <a:buFont typeface="Arial"/>
              <a:buChar char="•"/>
            </a:pPr>
            <a:r>
              <a:rPr lang="en-US" b="1" i="0" dirty="0" smtClean="0">
                <a:solidFill>
                  <a:srgbClr val="32323C"/>
                </a:solidFill>
                <a:effectLst/>
                <a:latin typeface="acumin-pro"/>
              </a:rPr>
              <a:t>Anteriorly and laterally</a:t>
            </a:r>
            <a:r>
              <a:rPr lang="en-US" b="0" i="0" dirty="0" smtClean="0">
                <a:solidFill>
                  <a:srgbClr val="32323C"/>
                </a:solidFill>
                <a:effectLst/>
                <a:latin typeface="acumin-pro"/>
              </a:rPr>
              <a:t> it is bounded by the lesser wings of the </a:t>
            </a:r>
            <a:r>
              <a:rPr lang="en-US" b="0" i="0" u="none" strike="noStrike" dirty="0" smtClean="0">
                <a:solidFill>
                  <a:srgbClr val="00A99D"/>
                </a:solidFill>
                <a:effectLst/>
                <a:latin typeface="acumin-pro"/>
                <a:hlinkClick r:id="rId2"/>
              </a:rPr>
              <a:t>sphenoid </a:t>
            </a:r>
            <a:r>
              <a:rPr lang="en-US" b="0" i="0" dirty="0" smtClean="0">
                <a:solidFill>
                  <a:srgbClr val="32323C"/>
                </a:solidFill>
                <a:effectLst/>
                <a:latin typeface="acumin-pro"/>
              </a:rPr>
              <a:t>bone. These are two triangular projections of bone that arise from the central sphenoid body.</a:t>
            </a:r>
          </a:p>
          <a:p>
            <a:pPr algn="just">
              <a:buFont typeface="Arial"/>
              <a:buChar char="•"/>
            </a:pPr>
            <a:r>
              <a:rPr lang="en-US" b="1" i="0" dirty="0" smtClean="0">
                <a:solidFill>
                  <a:srgbClr val="32323C"/>
                </a:solidFill>
                <a:effectLst/>
                <a:latin typeface="acumin-pro"/>
              </a:rPr>
              <a:t>Anteriorly and medially</a:t>
            </a:r>
            <a:r>
              <a:rPr lang="en-US" b="0" i="0" dirty="0" smtClean="0">
                <a:solidFill>
                  <a:srgbClr val="32323C"/>
                </a:solidFill>
                <a:effectLst/>
                <a:latin typeface="acumin-pro"/>
              </a:rPr>
              <a:t> it is bounded by the </a:t>
            </a:r>
            <a:r>
              <a:rPr lang="en-US" b="0" i="0" dirty="0" err="1" smtClean="0">
                <a:solidFill>
                  <a:srgbClr val="32323C"/>
                </a:solidFill>
                <a:effectLst/>
                <a:latin typeface="acumin-pro"/>
              </a:rPr>
              <a:t>limbus</a:t>
            </a:r>
            <a:r>
              <a:rPr lang="en-US" b="0" i="0" dirty="0" smtClean="0">
                <a:solidFill>
                  <a:srgbClr val="32323C"/>
                </a:solidFill>
                <a:effectLst/>
                <a:latin typeface="acumin-pro"/>
              </a:rPr>
              <a:t> of the sphenoid bone. The </a:t>
            </a:r>
            <a:r>
              <a:rPr lang="en-US" b="0" i="0" dirty="0" err="1" smtClean="0">
                <a:solidFill>
                  <a:srgbClr val="32323C"/>
                </a:solidFill>
                <a:effectLst/>
                <a:latin typeface="acumin-pro"/>
              </a:rPr>
              <a:t>limbus</a:t>
            </a:r>
            <a:r>
              <a:rPr lang="en-US" b="0" i="0" dirty="0" smtClean="0">
                <a:solidFill>
                  <a:srgbClr val="32323C"/>
                </a:solidFill>
                <a:effectLst/>
                <a:latin typeface="acumin-pro"/>
              </a:rPr>
              <a:t> is a bony ridge that forms the anterior border of the </a:t>
            </a:r>
            <a:r>
              <a:rPr lang="en-US" b="0" i="0" dirty="0" err="1" smtClean="0">
                <a:solidFill>
                  <a:srgbClr val="32323C"/>
                </a:solidFill>
                <a:effectLst/>
                <a:latin typeface="acumin-pro"/>
              </a:rPr>
              <a:t>chiasmatic</a:t>
            </a:r>
            <a:r>
              <a:rPr lang="en-US" b="0" i="0" dirty="0" smtClean="0">
                <a:solidFill>
                  <a:srgbClr val="32323C"/>
                </a:solidFill>
                <a:effectLst/>
                <a:latin typeface="acumin-pro"/>
              </a:rPr>
              <a:t> sulcus (a groove running between the right and left optic canals).</a:t>
            </a:r>
          </a:p>
          <a:p>
            <a:endParaRPr lang="en-US" dirty="0"/>
          </a:p>
        </p:txBody>
      </p:sp>
    </p:spTree>
    <p:extLst>
      <p:ext uri="{BB962C8B-B14F-4D97-AF65-F5344CB8AC3E}">
        <p14:creationId xmlns:p14="http://schemas.microsoft.com/office/powerpoint/2010/main" val="3900671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Font typeface="Arial"/>
              <a:buChar char="•"/>
            </a:pPr>
            <a:r>
              <a:rPr lang="en-US" b="1" i="0" dirty="0" smtClean="0">
                <a:solidFill>
                  <a:srgbClr val="32323C"/>
                </a:solidFill>
                <a:effectLst/>
                <a:latin typeface="acumin-pro"/>
              </a:rPr>
              <a:t>Posteriorly and laterally</a:t>
            </a:r>
            <a:r>
              <a:rPr lang="en-US" b="0" i="0" dirty="0" smtClean="0">
                <a:solidFill>
                  <a:srgbClr val="32323C"/>
                </a:solidFill>
                <a:effectLst/>
                <a:latin typeface="acumin-pro"/>
              </a:rPr>
              <a:t> it is bounded by the superior border of the petrous part of the </a:t>
            </a:r>
            <a:r>
              <a:rPr lang="en-US" b="0" i="0" u="none" strike="noStrike" dirty="0" smtClean="0">
                <a:solidFill>
                  <a:srgbClr val="00A99D"/>
                </a:solidFill>
                <a:effectLst/>
                <a:latin typeface="acumin-pro"/>
                <a:hlinkClick r:id="rId2"/>
              </a:rPr>
              <a:t>temporal</a:t>
            </a:r>
            <a:r>
              <a:rPr lang="en-US" b="0" i="0" dirty="0" smtClean="0">
                <a:solidFill>
                  <a:srgbClr val="32323C"/>
                </a:solidFill>
                <a:effectLst/>
                <a:latin typeface="acumin-pro"/>
              </a:rPr>
              <a:t> bone.</a:t>
            </a:r>
          </a:p>
          <a:p>
            <a:pPr algn="just">
              <a:buFont typeface="Arial"/>
              <a:buChar char="•"/>
            </a:pPr>
            <a:r>
              <a:rPr lang="en-US" b="1" i="0" dirty="0" smtClean="0">
                <a:solidFill>
                  <a:srgbClr val="32323C"/>
                </a:solidFill>
                <a:effectLst/>
                <a:latin typeface="acumin-pro"/>
              </a:rPr>
              <a:t>Posteriorly and medially</a:t>
            </a:r>
            <a:r>
              <a:rPr lang="en-US" b="0" i="0" dirty="0" smtClean="0">
                <a:solidFill>
                  <a:srgbClr val="32323C"/>
                </a:solidFill>
                <a:effectLst/>
                <a:latin typeface="acumin-pro"/>
              </a:rPr>
              <a:t> it is bounded by the dorsum </a:t>
            </a:r>
            <a:r>
              <a:rPr lang="en-US" b="0" i="0" dirty="0" err="1" smtClean="0">
                <a:solidFill>
                  <a:srgbClr val="32323C"/>
                </a:solidFill>
                <a:effectLst/>
                <a:latin typeface="acumin-pro"/>
              </a:rPr>
              <a:t>sellae</a:t>
            </a:r>
            <a:r>
              <a:rPr lang="en-US" b="0" i="0" dirty="0" smtClean="0">
                <a:solidFill>
                  <a:srgbClr val="32323C"/>
                </a:solidFill>
                <a:effectLst/>
                <a:latin typeface="acumin-pro"/>
              </a:rPr>
              <a:t> of the sphenoid bone. This is a large superior projection of bone that arises from the </a:t>
            </a:r>
            <a:r>
              <a:rPr lang="en-US" b="0" i="0" dirty="0" err="1" smtClean="0">
                <a:solidFill>
                  <a:srgbClr val="32323C"/>
                </a:solidFill>
                <a:effectLst/>
                <a:latin typeface="acumin-pro"/>
              </a:rPr>
              <a:t>sphenoidal</a:t>
            </a:r>
            <a:r>
              <a:rPr lang="en-US" b="0" i="0" dirty="0" smtClean="0">
                <a:solidFill>
                  <a:srgbClr val="32323C"/>
                </a:solidFill>
                <a:effectLst/>
                <a:latin typeface="acumin-pro"/>
              </a:rPr>
              <a:t> body.</a:t>
            </a:r>
          </a:p>
          <a:p>
            <a:pPr algn="just">
              <a:buFont typeface="Arial"/>
              <a:buChar char="•"/>
            </a:pPr>
            <a:r>
              <a:rPr lang="en-US" b="0" i="0" dirty="0" smtClean="0">
                <a:solidFill>
                  <a:srgbClr val="32323C"/>
                </a:solidFill>
                <a:effectLst/>
                <a:latin typeface="acumin-pro"/>
              </a:rPr>
              <a:t>The </a:t>
            </a:r>
            <a:r>
              <a:rPr lang="en-US" b="1" i="0" dirty="0" smtClean="0">
                <a:solidFill>
                  <a:srgbClr val="32323C"/>
                </a:solidFill>
                <a:effectLst/>
                <a:latin typeface="acumin-pro"/>
              </a:rPr>
              <a:t>floor</a:t>
            </a:r>
            <a:r>
              <a:rPr lang="en-US" b="0" i="0" dirty="0" smtClean="0">
                <a:solidFill>
                  <a:srgbClr val="32323C"/>
                </a:solidFill>
                <a:effectLst/>
                <a:latin typeface="acumin-pro"/>
              </a:rPr>
              <a:t> is formed by the body and greater wing of the sphenoid, and the squamous and petrous parts of the temporal bone.</a:t>
            </a:r>
          </a:p>
          <a:p>
            <a:endParaRPr lang="en-US" dirty="0"/>
          </a:p>
        </p:txBody>
      </p:sp>
    </p:spTree>
    <p:extLst>
      <p:ext uri="{BB962C8B-B14F-4D97-AF65-F5344CB8AC3E}">
        <p14:creationId xmlns:p14="http://schemas.microsoft.com/office/powerpoint/2010/main" val="56088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dirty="0" smtClean="0"/>
              <a:t>The middle cranial fossa consists of a </a:t>
            </a:r>
            <a:r>
              <a:rPr lang="en-US" b="1" dirty="0" smtClean="0"/>
              <a:t>central portion, which contains the pituitary gland, and two lateral portions, which accommodate the temporal lobes of the brain.</a:t>
            </a:r>
            <a:endParaRPr lang="en-US" dirty="0" smtClean="0"/>
          </a:p>
          <a:p>
            <a:r>
              <a:rPr lang="en-US" dirty="0" smtClean="0"/>
              <a:t>Both parts of the fossa are marked by numerous bony landmarks which are discussed below</a:t>
            </a:r>
            <a:endParaRPr lang="en-US" dirty="0"/>
          </a:p>
        </p:txBody>
      </p:sp>
    </p:spTree>
    <p:extLst>
      <p:ext uri="{BB962C8B-B14F-4D97-AF65-F5344CB8AC3E}">
        <p14:creationId xmlns:p14="http://schemas.microsoft.com/office/powerpoint/2010/main" val="1630783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92500" lnSpcReduction="20000"/>
          </a:bodyPr>
          <a:lstStyle/>
          <a:p>
            <a:pPr marL="0" indent="0">
              <a:buNone/>
            </a:pPr>
            <a:r>
              <a:rPr lang="en-US" b="1" dirty="0" smtClean="0"/>
              <a:t>Central Part</a:t>
            </a:r>
          </a:p>
          <a:p>
            <a:r>
              <a:rPr lang="en-US" dirty="0" smtClean="0"/>
              <a:t>The central part of the middle cranial fossa is formed by the </a:t>
            </a:r>
            <a:r>
              <a:rPr lang="en-US" b="1" dirty="0" smtClean="0"/>
              <a:t>body of the sphenoid bone</a:t>
            </a:r>
            <a:r>
              <a:rPr lang="en-US" dirty="0" smtClean="0"/>
              <a:t>. It contains the </a:t>
            </a:r>
            <a:r>
              <a:rPr lang="en-US" b="1" dirty="0" err="1" smtClean="0"/>
              <a:t>sella</a:t>
            </a:r>
            <a:r>
              <a:rPr lang="en-US" b="1" dirty="0" smtClean="0"/>
              <a:t> </a:t>
            </a:r>
            <a:r>
              <a:rPr lang="en-US" b="1" dirty="0" err="1" smtClean="0"/>
              <a:t>turcica</a:t>
            </a:r>
            <a:r>
              <a:rPr lang="en-US" dirty="0" smtClean="0"/>
              <a:t> (</a:t>
            </a:r>
            <a:r>
              <a:rPr lang="en-US" dirty="0" err="1" smtClean="0"/>
              <a:t>latin</a:t>
            </a:r>
            <a:r>
              <a:rPr lang="en-US" dirty="0" smtClean="0"/>
              <a:t> for Turkish saddle), which is a saddle-shaped bony prominence. It acts to </a:t>
            </a:r>
            <a:r>
              <a:rPr lang="en-US" b="1" dirty="0" smtClean="0"/>
              <a:t>hold and support the pituitary gland</a:t>
            </a:r>
            <a:r>
              <a:rPr lang="en-US" dirty="0" smtClean="0"/>
              <a:t>, and consists of three parts:</a:t>
            </a:r>
          </a:p>
          <a:p>
            <a:r>
              <a:rPr lang="en-US" dirty="0" smtClean="0"/>
              <a:t>The </a:t>
            </a:r>
            <a:r>
              <a:rPr lang="en-US" b="1" dirty="0" err="1" smtClean="0"/>
              <a:t>tuberculum</a:t>
            </a:r>
            <a:r>
              <a:rPr lang="en-US" b="1" dirty="0" smtClean="0"/>
              <a:t> </a:t>
            </a:r>
            <a:r>
              <a:rPr lang="en-US" b="1" dirty="0" err="1" smtClean="0"/>
              <a:t>sellae</a:t>
            </a:r>
            <a:r>
              <a:rPr lang="en-US" b="1" dirty="0" smtClean="0"/>
              <a:t> </a:t>
            </a:r>
            <a:r>
              <a:rPr lang="en-US" dirty="0" smtClean="0"/>
              <a:t>(horn of the saddle) is a vertical elevation of bone. It forms the anterior wall of the </a:t>
            </a:r>
            <a:r>
              <a:rPr lang="en-US" dirty="0" err="1" smtClean="0"/>
              <a:t>sella</a:t>
            </a:r>
            <a:r>
              <a:rPr lang="en-US" dirty="0" smtClean="0"/>
              <a:t> </a:t>
            </a:r>
            <a:r>
              <a:rPr lang="en-US" dirty="0" err="1" smtClean="0"/>
              <a:t>turcica</a:t>
            </a:r>
            <a:r>
              <a:rPr lang="en-US" dirty="0" smtClean="0"/>
              <a:t>, and the posterior aspect of the </a:t>
            </a:r>
            <a:r>
              <a:rPr lang="en-US" dirty="0" err="1" smtClean="0"/>
              <a:t>chiasmatic</a:t>
            </a:r>
            <a:r>
              <a:rPr lang="en-US" dirty="0" smtClean="0"/>
              <a:t> sulcus (a groove running between the right and left optic canals).</a:t>
            </a:r>
          </a:p>
          <a:p>
            <a:r>
              <a:rPr lang="en-US" dirty="0" smtClean="0"/>
              <a:t>The </a:t>
            </a:r>
            <a:r>
              <a:rPr lang="en-US" b="1" dirty="0" err="1" smtClean="0"/>
              <a:t>hypophysial</a:t>
            </a:r>
            <a:r>
              <a:rPr lang="en-US" b="1" dirty="0" smtClean="0"/>
              <a:t> fossa </a:t>
            </a:r>
            <a:r>
              <a:rPr lang="en-US" dirty="0" smtClean="0"/>
              <a:t>or pituitary fossa (seat of the saddle) sits in the middle of the </a:t>
            </a:r>
            <a:r>
              <a:rPr lang="en-US" dirty="0" err="1" smtClean="0"/>
              <a:t>sella</a:t>
            </a:r>
            <a:r>
              <a:rPr lang="en-US" dirty="0" smtClean="0"/>
              <a:t> </a:t>
            </a:r>
            <a:r>
              <a:rPr lang="en-US" dirty="0" err="1" smtClean="0"/>
              <a:t>turcica</a:t>
            </a:r>
            <a:r>
              <a:rPr lang="en-US" dirty="0" smtClean="0"/>
              <a:t>. It is a depression in the body of the sphenoid, which holds the pituitary gland.</a:t>
            </a:r>
            <a:endParaRPr lang="en-US" dirty="0"/>
          </a:p>
        </p:txBody>
      </p:sp>
    </p:spTree>
    <p:extLst>
      <p:ext uri="{BB962C8B-B14F-4D97-AF65-F5344CB8AC3E}">
        <p14:creationId xmlns:p14="http://schemas.microsoft.com/office/powerpoint/2010/main" val="651441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lgn="just">
              <a:buFont typeface="Arial"/>
              <a:buChar char="•"/>
            </a:pPr>
            <a:r>
              <a:rPr lang="en-US" b="0" i="0" dirty="0" smtClean="0">
                <a:solidFill>
                  <a:srgbClr val="32323C"/>
                </a:solidFill>
                <a:effectLst/>
                <a:latin typeface="acumin-pro"/>
              </a:rPr>
              <a:t>The </a:t>
            </a:r>
            <a:r>
              <a:rPr lang="en-US" b="1" i="0" dirty="0" smtClean="0">
                <a:solidFill>
                  <a:srgbClr val="32323C"/>
                </a:solidFill>
                <a:effectLst/>
                <a:latin typeface="acumin-pro"/>
              </a:rPr>
              <a:t>dorsum </a:t>
            </a:r>
            <a:r>
              <a:rPr lang="en-US" b="1" i="0" dirty="0" err="1" smtClean="0">
                <a:solidFill>
                  <a:srgbClr val="32323C"/>
                </a:solidFill>
                <a:effectLst/>
                <a:latin typeface="acumin-pro"/>
              </a:rPr>
              <a:t>sellae</a:t>
            </a:r>
            <a:r>
              <a:rPr lang="en-US" b="0" i="0" dirty="0" smtClean="0">
                <a:solidFill>
                  <a:srgbClr val="32323C"/>
                </a:solidFill>
                <a:effectLst/>
                <a:latin typeface="acumin-pro"/>
              </a:rPr>
              <a:t> (back of the saddle) forms the posterior wall of the </a:t>
            </a:r>
            <a:r>
              <a:rPr lang="en-US" b="0" i="0" dirty="0" err="1" smtClean="0">
                <a:solidFill>
                  <a:srgbClr val="32323C"/>
                </a:solidFill>
                <a:effectLst/>
                <a:latin typeface="acumin-pro"/>
              </a:rPr>
              <a:t>sella</a:t>
            </a:r>
            <a:r>
              <a:rPr lang="en-US" b="0" i="0" dirty="0" smtClean="0">
                <a:solidFill>
                  <a:srgbClr val="32323C"/>
                </a:solidFill>
                <a:effectLst/>
                <a:latin typeface="acumin-pro"/>
              </a:rPr>
              <a:t> </a:t>
            </a:r>
            <a:r>
              <a:rPr lang="en-US" b="0" i="0" dirty="0" err="1" smtClean="0">
                <a:solidFill>
                  <a:srgbClr val="32323C"/>
                </a:solidFill>
                <a:effectLst/>
                <a:latin typeface="acumin-pro"/>
              </a:rPr>
              <a:t>turcica</a:t>
            </a:r>
            <a:r>
              <a:rPr lang="en-US" b="0" i="0" dirty="0" smtClean="0">
                <a:solidFill>
                  <a:srgbClr val="32323C"/>
                </a:solidFill>
                <a:effectLst/>
                <a:latin typeface="acumin-pro"/>
              </a:rPr>
              <a:t>. It is a large square of bone, pointing upwards and forwards. It separates the middle cranial fossa from the posterior cranial fossa.</a:t>
            </a:r>
          </a:p>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sella</a:t>
            </a:r>
            <a:r>
              <a:rPr lang="en-US" b="0" i="0" dirty="0" smtClean="0">
                <a:solidFill>
                  <a:srgbClr val="32323C"/>
                </a:solidFill>
                <a:effectLst/>
                <a:latin typeface="acumin-pro"/>
              </a:rPr>
              <a:t> </a:t>
            </a:r>
            <a:r>
              <a:rPr lang="en-US" b="0" i="0" dirty="0" err="1" smtClean="0">
                <a:solidFill>
                  <a:srgbClr val="32323C"/>
                </a:solidFill>
                <a:effectLst/>
                <a:latin typeface="acumin-pro"/>
              </a:rPr>
              <a:t>turcica</a:t>
            </a:r>
            <a:r>
              <a:rPr lang="en-US" b="0" i="0" dirty="0" smtClean="0">
                <a:solidFill>
                  <a:srgbClr val="32323C"/>
                </a:solidFill>
                <a:effectLst/>
                <a:latin typeface="acumin-pro"/>
              </a:rPr>
              <a:t> is surrounded by the anterior and posterior </a:t>
            </a:r>
            <a:r>
              <a:rPr lang="en-US" b="1" i="0" dirty="0" err="1" smtClean="0">
                <a:solidFill>
                  <a:srgbClr val="32323C"/>
                </a:solidFill>
                <a:effectLst/>
                <a:latin typeface="acumin-pro"/>
              </a:rPr>
              <a:t>clinoid</a:t>
            </a:r>
            <a:r>
              <a:rPr lang="en-US" b="1" i="0" dirty="0" smtClean="0">
                <a:solidFill>
                  <a:srgbClr val="32323C"/>
                </a:solidFill>
                <a:effectLst/>
                <a:latin typeface="acumin-pro"/>
              </a:rPr>
              <a:t> processes</a:t>
            </a:r>
            <a:r>
              <a:rPr lang="en-US" b="0" i="0" dirty="0" smtClean="0">
                <a:solidFill>
                  <a:srgbClr val="32323C"/>
                </a:solidFill>
                <a:effectLst/>
                <a:latin typeface="acumin-pro"/>
              </a:rPr>
              <a:t>. The anterior </a:t>
            </a:r>
            <a:r>
              <a:rPr lang="en-US" b="0" i="0" dirty="0" err="1" smtClean="0">
                <a:solidFill>
                  <a:srgbClr val="32323C"/>
                </a:solidFill>
                <a:effectLst/>
                <a:latin typeface="acumin-pro"/>
              </a:rPr>
              <a:t>clinoid</a:t>
            </a:r>
            <a:r>
              <a:rPr lang="en-US" b="0" i="0" dirty="0" smtClean="0">
                <a:solidFill>
                  <a:srgbClr val="32323C"/>
                </a:solidFill>
                <a:effectLst/>
                <a:latin typeface="acumin-pro"/>
              </a:rPr>
              <a:t> processes arise from the </a:t>
            </a:r>
            <a:r>
              <a:rPr lang="en-US" b="0" i="0" dirty="0" err="1" smtClean="0">
                <a:solidFill>
                  <a:srgbClr val="32323C"/>
                </a:solidFill>
                <a:effectLst/>
                <a:latin typeface="acumin-pro"/>
              </a:rPr>
              <a:t>sphenoidal</a:t>
            </a:r>
            <a:r>
              <a:rPr lang="en-US" b="0" i="0" dirty="0" smtClean="0">
                <a:solidFill>
                  <a:srgbClr val="32323C"/>
                </a:solidFill>
                <a:effectLst/>
                <a:latin typeface="acumin-pro"/>
              </a:rPr>
              <a:t> lesser wings, while the posterior </a:t>
            </a:r>
            <a:r>
              <a:rPr lang="en-US" b="0" i="0" dirty="0" err="1" smtClean="0">
                <a:solidFill>
                  <a:srgbClr val="32323C"/>
                </a:solidFill>
                <a:effectLst/>
                <a:latin typeface="acumin-pro"/>
              </a:rPr>
              <a:t>clinoid</a:t>
            </a:r>
            <a:r>
              <a:rPr lang="en-US" b="0" i="0" dirty="0" smtClean="0">
                <a:solidFill>
                  <a:srgbClr val="32323C"/>
                </a:solidFill>
                <a:effectLst/>
                <a:latin typeface="acumin-pro"/>
              </a:rPr>
              <a:t> processes are the </a:t>
            </a:r>
            <a:r>
              <a:rPr lang="en-US" b="0" i="0" dirty="0" err="1" smtClean="0">
                <a:solidFill>
                  <a:srgbClr val="32323C"/>
                </a:solidFill>
                <a:effectLst/>
                <a:latin typeface="acumin-pro"/>
              </a:rPr>
              <a:t>superolateral</a:t>
            </a:r>
            <a:r>
              <a:rPr lang="en-US" b="0" i="0" dirty="0" smtClean="0">
                <a:solidFill>
                  <a:srgbClr val="32323C"/>
                </a:solidFill>
                <a:effectLst/>
                <a:latin typeface="acumin-pro"/>
              </a:rPr>
              <a:t> projections of the dorsum </a:t>
            </a:r>
            <a:r>
              <a:rPr lang="en-US" b="0" i="0" dirty="0" err="1" smtClean="0">
                <a:solidFill>
                  <a:srgbClr val="32323C"/>
                </a:solidFill>
                <a:effectLst/>
                <a:latin typeface="acumin-pro"/>
              </a:rPr>
              <a:t>sellae</a:t>
            </a:r>
            <a:r>
              <a:rPr lang="en-US" b="0" i="0" dirty="0" smtClean="0">
                <a:solidFill>
                  <a:srgbClr val="32323C"/>
                </a:solidFill>
                <a:effectLst/>
                <a:latin typeface="acumin-pro"/>
              </a:rPr>
              <a:t>. They serve as attachment points for the </a:t>
            </a:r>
            <a:r>
              <a:rPr lang="en-US" b="1" i="0" dirty="0" smtClean="0">
                <a:solidFill>
                  <a:srgbClr val="32323C"/>
                </a:solidFill>
                <a:effectLst/>
                <a:latin typeface="acumin-pro"/>
              </a:rPr>
              <a:t>tentorium </a:t>
            </a:r>
            <a:r>
              <a:rPr lang="en-US" b="1" i="0" dirty="0" err="1" smtClean="0">
                <a:solidFill>
                  <a:srgbClr val="32323C"/>
                </a:solidFill>
                <a:effectLst/>
                <a:latin typeface="acumin-pro"/>
              </a:rPr>
              <a:t>cerebelli</a:t>
            </a:r>
            <a:r>
              <a:rPr lang="en-US" b="0" i="0" dirty="0" smtClean="0">
                <a:solidFill>
                  <a:srgbClr val="32323C"/>
                </a:solidFill>
                <a:effectLst/>
                <a:latin typeface="acumin-pro"/>
              </a:rPr>
              <a:t>, a membranous sheet that divides the brain.</a:t>
            </a:r>
          </a:p>
          <a:p>
            <a:endParaRPr lang="en-US" dirty="0"/>
          </a:p>
        </p:txBody>
      </p:sp>
    </p:spTree>
    <p:extLst>
      <p:ext uri="{BB962C8B-B14F-4D97-AF65-F5344CB8AC3E}">
        <p14:creationId xmlns:p14="http://schemas.microsoft.com/office/powerpoint/2010/main" val="3245112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Bony landmarks of the central part of the middle cranial fossa.</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1672431"/>
            <a:ext cx="65151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422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Sagittal section of the skull, showing the saddle-like </a:t>
            </a:r>
            <a:r>
              <a:rPr lang="en-US" dirty="0" err="1" smtClean="0"/>
              <a:t>sella</a:t>
            </a:r>
            <a:r>
              <a:rPr lang="en-US" dirty="0" smtClean="0"/>
              <a:t> </a:t>
            </a:r>
            <a:r>
              <a:rPr lang="en-US" dirty="0" err="1" smtClean="0"/>
              <a:t>turcica</a:t>
            </a:r>
            <a:r>
              <a:rPr lang="en-US" dirty="0" smtClean="0"/>
              <a:t>.</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1" y="1881981"/>
            <a:ext cx="6400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49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parts</a:t>
            </a:r>
            <a:endParaRPr lang="en-US" dirty="0"/>
          </a:p>
        </p:txBody>
      </p:sp>
      <p:sp>
        <p:nvSpPr>
          <p:cNvPr id="3" name="Content Placeholder 2"/>
          <p:cNvSpPr>
            <a:spLocks noGrp="1"/>
          </p:cNvSpPr>
          <p:nvPr>
            <p:ph idx="1"/>
          </p:nvPr>
        </p:nvSpPr>
        <p:spPr/>
        <p:txBody>
          <a:bodyPr>
            <a:normAutofit/>
          </a:bodyPr>
          <a:lstStyle/>
          <a:p>
            <a:r>
              <a:rPr lang="en-US" b="0" i="0" dirty="0" smtClean="0">
                <a:solidFill>
                  <a:srgbClr val="32323C"/>
                </a:solidFill>
                <a:effectLst/>
                <a:latin typeface="acumin-pro"/>
              </a:rPr>
              <a:t>The depressed lateral parts of the middle cranial fossa are formed by the </a:t>
            </a:r>
            <a:r>
              <a:rPr lang="en-US" b="1" i="0" dirty="0" smtClean="0">
                <a:solidFill>
                  <a:srgbClr val="32323C"/>
                </a:solidFill>
                <a:effectLst/>
                <a:latin typeface="acumin-pro"/>
              </a:rPr>
              <a:t>greater wings</a:t>
            </a:r>
            <a:r>
              <a:rPr lang="en-US" b="0" i="0" dirty="0" smtClean="0">
                <a:solidFill>
                  <a:srgbClr val="32323C"/>
                </a:solidFill>
                <a:effectLst/>
                <a:latin typeface="acumin-pro"/>
              </a:rPr>
              <a:t> of the sphenoid bone, and the </a:t>
            </a:r>
            <a:r>
              <a:rPr lang="en-US" b="1" i="0" dirty="0" smtClean="0">
                <a:solidFill>
                  <a:srgbClr val="32323C"/>
                </a:solidFill>
                <a:effectLst/>
                <a:latin typeface="acumin-pro"/>
              </a:rPr>
              <a:t>squamous</a:t>
            </a:r>
            <a:r>
              <a:rPr lang="en-US" b="0" i="0" dirty="0" smtClean="0">
                <a:solidFill>
                  <a:srgbClr val="32323C"/>
                </a:solidFill>
                <a:effectLst/>
                <a:latin typeface="acumin-pro"/>
              </a:rPr>
              <a:t> and </a:t>
            </a:r>
            <a:r>
              <a:rPr lang="en-US" b="1" i="0" dirty="0" smtClean="0">
                <a:solidFill>
                  <a:srgbClr val="32323C"/>
                </a:solidFill>
                <a:effectLst/>
                <a:latin typeface="acumin-pro"/>
              </a:rPr>
              <a:t>petrous</a:t>
            </a:r>
            <a:r>
              <a:rPr lang="en-US" b="0" i="0" dirty="0" smtClean="0">
                <a:solidFill>
                  <a:srgbClr val="32323C"/>
                </a:solidFill>
                <a:effectLst/>
                <a:latin typeface="acumin-pro"/>
              </a:rPr>
              <a:t> parts of the </a:t>
            </a:r>
            <a:r>
              <a:rPr lang="en-US" b="0" i="0" u="none" strike="noStrike" dirty="0" smtClean="0">
                <a:solidFill>
                  <a:srgbClr val="00A99D"/>
                </a:solidFill>
                <a:effectLst/>
                <a:latin typeface="acumin-pro"/>
                <a:hlinkClick r:id="rId2"/>
              </a:rPr>
              <a:t>temporal </a:t>
            </a:r>
            <a:r>
              <a:rPr lang="en-US" b="0" i="0" dirty="0" smtClean="0">
                <a:solidFill>
                  <a:srgbClr val="32323C"/>
                </a:solidFill>
                <a:effectLst/>
                <a:latin typeface="acumin-pro"/>
              </a:rPr>
              <a:t>bones. They support the temporal lobes of the brain. It is the site of many foramina – small holes by which vessels and nerves enter and leave the cranial cavity</a:t>
            </a:r>
            <a:endParaRPr lang="en-US" dirty="0"/>
          </a:p>
        </p:txBody>
      </p:sp>
    </p:spTree>
    <p:extLst>
      <p:ext uri="{BB962C8B-B14F-4D97-AF65-F5344CB8AC3E}">
        <p14:creationId xmlns:p14="http://schemas.microsoft.com/office/powerpoint/2010/main" val="2471947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219200"/>
            <a:ext cx="8229600" cy="5105400"/>
          </a:xfrm>
        </p:spPr>
        <p:txBody>
          <a:bodyPr>
            <a:normAutofit fontScale="92500" lnSpcReduction="10000"/>
          </a:bodyPr>
          <a:lstStyle/>
          <a:p>
            <a:pPr marL="0" indent="0">
              <a:buNone/>
            </a:pPr>
            <a:r>
              <a:rPr lang="en-US" b="1" dirty="0" smtClean="0"/>
              <a:t>Muscles</a:t>
            </a:r>
          </a:p>
          <a:p>
            <a:r>
              <a:rPr lang="en-US" dirty="0" smtClean="0"/>
              <a:t>The posterior triangle of the neck contains many muscles, which make up the borders and the floor of the area.</a:t>
            </a:r>
          </a:p>
          <a:p>
            <a:r>
              <a:rPr lang="en-US" dirty="0" smtClean="0"/>
              <a:t>A significant muscle in the posterior triangle region is the </a:t>
            </a:r>
            <a:r>
              <a:rPr lang="en-US" dirty="0" err="1" smtClean="0"/>
              <a:t>omohyoid</a:t>
            </a:r>
            <a:r>
              <a:rPr lang="en-US" dirty="0" smtClean="0"/>
              <a:t> muscle. It is split into two bellies by a tendon. The inferior belly crosses the posterior triangle, travelling in an </a:t>
            </a:r>
            <a:r>
              <a:rPr lang="en-US" dirty="0" err="1" smtClean="0"/>
              <a:t>supero</a:t>
            </a:r>
            <a:r>
              <a:rPr lang="en-US" dirty="0" smtClean="0"/>
              <a:t>-medial direction, and splitting the triangle into two. The muscle then crosses underneath the SCM to enter the anterior triangle of the neck.</a:t>
            </a:r>
          </a:p>
        </p:txBody>
      </p:sp>
    </p:spTree>
    <p:extLst>
      <p:ext uri="{BB962C8B-B14F-4D97-AF65-F5344CB8AC3E}">
        <p14:creationId xmlns:p14="http://schemas.microsoft.com/office/powerpoint/2010/main" val="73771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Foramina </a:t>
            </a:r>
            <a:endParaRPr lang="en-US" dirty="0"/>
          </a:p>
        </p:txBody>
      </p:sp>
      <p:sp>
        <p:nvSpPr>
          <p:cNvPr id="3" name="Content Placeholder 2"/>
          <p:cNvSpPr>
            <a:spLocks noGrp="1"/>
          </p:cNvSpPr>
          <p:nvPr>
            <p:ph idx="1"/>
          </p:nvPr>
        </p:nvSpPr>
        <p:spPr>
          <a:xfrm>
            <a:off x="457200" y="1066800"/>
            <a:ext cx="8458200" cy="5486400"/>
          </a:xfrm>
        </p:spPr>
        <p:txBody>
          <a:bodyPr>
            <a:normAutofit fontScale="70000" lnSpcReduction="20000"/>
          </a:bodyPr>
          <a:lstStyle/>
          <a:p>
            <a:pPr algn="just"/>
            <a:r>
              <a:rPr lang="en-US" b="0" i="0" dirty="0" smtClean="0">
                <a:solidFill>
                  <a:srgbClr val="32323C"/>
                </a:solidFill>
                <a:effectLst/>
                <a:latin typeface="acumin-pro"/>
              </a:rPr>
              <a:t>There are many foramina that transmit vessels and nerves into and out of the middle cranial fossa. These foramina will be discussed in relation to the bones they are situated in.</a:t>
            </a:r>
          </a:p>
          <a:p>
            <a:pPr marL="0" indent="0" algn="just">
              <a:buNone/>
            </a:pPr>
            <a:r>
              <a:rPr lang="en-US" b="1" i="0" u="sng" dirty="0" smtClean="0">
                <a:solidFill>
                  <a:srgbClr val="32323C"/>
                </a:solidFill>
                <a:effectLst/>
                <a:latin typeface="acumin-pro"/>
              </a:rPr>
              <a:t>Foramina of the Sphenoid Bone</a:t>
            </a:r>
            <a:endParaRPr lang="en-US" b="0" i="0" dirty="0" smtClean="0">
              <a:solidFill>
                <a:srgbClr val="32323C"/>
              </a:solidFill>
              <a:effectLst/>
              <a:latin typeface="acumin-pro"/>
            </a:endParaRPr>
          </a:p>
          <a:p>
            <a:pPr algn="just"/>
            <a:r>
              <a:rPr lang="en-US" b="0" i="0" dirty="0" smtClean="0">
                <a:solidFill>
                  <a:srgbClr val="32323C"/>
                </a:solidFill>
                <a:effectLst/>
                <a:latin typeface="acumin-pro"/>
              </a:rPr>
              <a:t>The </a:t>
            </a:r>
            <a:r>
              <a:rPr lang="en-US" b="1" i="0" dirty="0" smtClean="0">
                <a:solidFill>
                  <a:srgbClr val="32323C"/>
                </a:solidFill>
                <a:effectLst/>
                <a:latin typeface="acumin-pro"/>
              </a:rPr>
              <a:t>optic canals</a:t>
            </a:r>
            <a:r>
              <a:rPr lang="en-US" b="0" i="0" dirty="0" smtClean="0">
                <a:solidFill>
                  <a:srgbClr val="32323C"/>
                </a:solidFill>
                <a:effectLst/>
                <a:latin typeface="acumin-pro"/>
              </a:rPr>
              <a:t> are situated anteriorly in the middle cranial fossa. They transmit the </a:t>
            </a:r>
            <a:r>
              <a:rPr lang="en-US" b="0" i="0" u="none" strike="noStrike" dirty="0" smtClean="0">
                <a:solidFill>
                  <a:srgbClr val="00A99D"/>
                </a:solidFill>
                <a:effectLst/>
                <a:latin typeface="acumin-pro"/>
                <a:hlinkClick r:id="rId2"/>
              </a:rPr>
              <a:t>optic nerves</a:t>
            </a:r>
            <a:r>
              <a:rPr lang="en-US" b="0" i="0" dirty="0" smtClean="0">
                <a:solidFill>
                  <a:srgbClr val="32323C"/>
                </a:solidFill>
                <a:effectLst/>
                <a:latin typeface="acumin-pro"/>
              </a:rPr>
              <a:t> (CN II) and ophthalmic arteries into the orbital cavities. The optic canals are connected by the </a:t>
            </a:r>
            <a:r>
              <a:rPr lang="en-US" b="1" i="0" dirty="0" err="1" smtClean="0">
                <a:solidFill>
                  <a:srgbClr val="32323C"/>
                </a:solidFill>
                <a:effectLst/>
                <a:latin typeface="acumin-pro"/>
              </a:rPr>
              <a:t>chiasmatic</a:t>
            </a:r>
            <a:r>
              <a:rPr lang="en-US" b="1" i="0" dirty="0" smtClean="0">
                <a:solidFill>
                  <a:srgbClr val="32323C"/>
                </a:solidFill>
                <a:effectLst/>
                <a:latin typeface="acumin-pro"/>
              </a:rPr>
              <a:t> sulcus</a:t>
            </a:r>
            <a:r>
              <a:rPr lang="en-US" b="0" i="0" dirty="0" smtClean="0">
                <a:solidFill>
                  <a:srgbClr val="32323C"/>
                </a:solidFill>
                <a:effectLst/>
                <a:latin typeface="acumin-pro"/>
              </a:rPr>
              <a:t>, a depressed groove running transversely between the two.</a:t>
            </a:r>
          </a:p>
          <a:p>
            <a:pPr algn="just"/>
            <a:r>
              <a:rPr lang="en-US" b="0" i="0" dirty="0" smtClean="0">
                <a:solidFill>
                  <a:srgbClr val="32323C"/>
                </a:solidFill>
                <a:effectLst/>
                <a:latin typeface="acumin-pro"/>
              </a:rPr>
              <a:t>Immediately lateral to the central part of the middle cranial fossa are four foramina:</a:t>
            </a:r>
          </a:p>
          <a:p>
            <a:pPr algn="just">
              <a:buFont typeface="Arial"/>
              <a:buChar char="•"/>
            </a:pPr>
            <a:r>
              <a:rPr lang="en-US" b="0" i="0" dirty="0" smtClean="0">
                <a:solidFill>
                  <a:srgbClr val="32323C"/>
                </a:solidFill>
                <a:effectLst/>
                <a:latin typeface="acumin-pro"/>
              </a:rPr>
              <a:t>The</a:t>
            </a:r>
            <a:r>
              <a:rPr lang="en-US" b="1" i="0" dirty="0" smtClean="0">
                <a:solidFill>
                  <a:srgbClr val="32323C"/>
                </a:solidFill>
                <a:effectLst/>
                <a:latin typeface="acumin-pro"/>
              </a:rPr>
              <a:t> superior orbital fissure</a:t>
            </a:r>
            <a:r>
              <a:rPr lang="en-US" b="0" i="0" dirty="0" smtClean="0">
                <a:solidFill>
                  <a:srgbClr val="32323C"/>
                </a:solidFill>
                <a:effectLst/>
                <a:latin typeface="acumin-pro"/>
              </a:rPr>
              <a:t> opens anteriorly into the orbit. It transmits the </a:t>
            </a:r>
            <a:r>
              <a:rPr lang="en-US" b="0" i="0" u="none" strike="noStrike" dirty="0" err="1" smtClean="0">
                <a:solidFill>
                  <a:srgbClr val="00A99D"/>
                </a:solidFill>
                <a:effectLst/>
                <a:latin typeface="acumin-pro"/>
                <a:hlinkClick r:id="rId3"/>
              </a:rPr>
              <a:t>oculomotor</a:t>
            </a:r>
            <a:r>
              <a:rPr lang="en-US" b="0" i="0" u="none" strike="noStrike" dirty="0" smtClean="0">
                <a:solidFill>
                  <a:srgbClr val="00A99D"/>
                </a:solidFill>
                <a:effectLst/>
                <a:latin typeface="acumin-pro"/>
                <a:hlinkClick r:id="rId3"/>
              </a:rPr>
              <a:t> nerve</a:t>
            </a:r>
            <a:r>
              <a:rPr lang="en-US" b="0" i="0" dirty="0" smtClean="0">
                <a:solidFill>
                  <a:srgbClr val="32323C"/>
                </a:solidFill>
                <a:effectLst/>
                <a:latin typeface="acumin-pro"/>
              </a:rPr>
              <a:t> (CN III),</a:t>
            </a:r>
            <a:r>
              <a:rPr lang="en-US" b="0" i="0" u="none" strike="noStrike" dirty="0" smtClean="0">
                <a:solidFill>
                  <a:srgbClr val="00A99D"/>
                </a:solidFill>
                <a:effectLst/>
                <a:latin typeface="acumin-pro"/>
                <a:hlinkClick r:id="rId4"/>
              </a:rPr>
              <a:t> trochlear nerve</a:t>
            </a:r>
            <a:r>
              <a:rPr lang="en-US" b="0" i="0" dirty="0" smtClean="0">
                <a:solidFill>
                  <a:srgbClr val="32323C"/>
                </a:solidFill>
                <a:effectLst/>
                <a:latin typeface="acumin-pro"/>
              </a:rPr>
              <a:t> (CN IV), ophthalmic branch of the</a:t>
            </a:r>
            <a:r>
              <a:rPr lang="en-US" b="0" i="0" u="none" strike="noStrike" dirty="0" smtClean="0">
                <a:solidFill>
                  <a:srgbClr val="00A99D"/>
                </a:solidFill>
                <a:effectLst/>
                <a:latin typeface="acumin-pro"/>
                <a:hlinkClick r:id="rId5"/>
              </a:rPr>
              <a:t> trigeminal nerve </a:t>
            </a:r>
            <a:r>
              <a:rPr lang="en-US" b="0" i="0" dirty="0" smtClean="0">
                <a:solidFill>
                  <a:srgbClr val="32323C"/>
                </a:solidFill>
                <a:effectLst/>
                <a:latin typeface="acumin-pro"/>
              </a:rPr>
              <a:t>(CN V1), </a:t>
            </a:r>
            <a:r>
              <a:rPr lang="en-US" b="0" i="0" u="none" strike="noStrike" dirty="0" err="1" smtClean="0">
                <a:solidFill>
                  <a:srgbClr val="00A99D"/>
                </a:solidFill>
                <a:effectLst/>
                <a:latin typeface="acumin-pro"/>
                <a:hlinkClick r:id="rId6"/>
              </a:rPr>
              <a:t>abducens</a:t>
            </a:r>
            <a:r>
              <a:rPr lang="en-US" b="0" i="0" u="none" strike="noStrike" dirty="0" smtClean="0">
                <a:solidFill>
                  <a:srgbClr val="00A99D"/>
                </a:solidFill>
                <a:effectLst/>
                <a:latin typeface="acumin-pro"/>
                <a:hlinkClick r:id="rId6"/>
              </a:rPr>
              <a:t> nerve</a:t>
            </a:r>
            <a:r>
              <a:rPr lang="en-US" b="0" i="0" dirty="0" smtClean="0">
                <a:solidFill>
                  <a:srgbClr val="32323C"/>
                </a:solidFill>
                <a:effectLst/>
                <a:latin typeface="acumin-pro"/>
              </a:rPr>
              <a:t> (CN VI), </a:t>
            </a:r>
            <a:r>
              <a:rPr lang="en-US" b="0" i="0" dirty="0" err="1" smtClean="0">
                <a:solidFill>
                  <a:srgbClr val="32323C"/>
                </a:solidFill>
                <a:effectLst/>
                <a:latin typeface="acumin-pro"/>
              </a:rPr>
              <a:t>opthalmic</a:t>
            </a:r>
            <a:r>
              <a:rPr lang="en-US" b="0" i="0" dirty="0" smtClean="0">
                <a:solidFill>
                  <a:srgbClr val="32323C"/>
                </a:solidFill>
                <a:effectLst/>
                <a:latin typeface="acumin-pro"/>
              </a:rPr>
              <a:t> veins and sympathetic </a:t>
            </a:r>
            <a:r>
              <a:rPr lang="en-US" b="0" i="0" dirty="0" err="1" smtClean="0">
                <a:solidFill>
                  <a:srgbClr val="32323C"/>
                </a:solidFill>
                <a:effectLst/>
                <a:latin typeface="acumin-pro"/>
              </a:rPr>
              <a:t>fibres</a:t>
            </a:r>
            <a:r>
              <a:rPr lang="en-US" b="0" i="0" dirty="0" smtClean="0">
                <a:solidFill>
                  <a:srgbClr val="32323C"/>
                </a:solidFill>
                <a:effectLst/>
                <a:latin typeface="acumin-pro"/>
              </a:rPr>
              <a:t>.</a:t>
            </a:r>
          </a:p>
          <a:p>
            <a:endParaRPr lang="en-US" dirty="0"/>
          </a:p>
        </p:txBody>
      </p:sp>
    </p:spTree>
    <p:extLst>
      <p:ext uri="{BB962C8B-B14F-4D97-AF65-F5344CB8AC3E}">
        <p14:creationId xmlns:p14="http://schemas.microsoft.com/office/powerpoint/2010/main" val="466980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gn="just">
              <a:buFont typeface="Arial"/>
              <a:buChar char="•"/>
            </a:pPr>
            <a:r>
              <a:rPr lang="en-US" b="0" i="0" dirty="0" smtClean="0">
                <a:solidFill>
                  <a:srgbClr val="32323C"/>
                </a:solidFill>
                <a:effectLst/>
                <a:latin typeface="acumin-pro"/>
              </a:rPr>
              <a:t>The </a:t>
            </a:r>
            <a:r>
              <a:rPr lang="en-US" b="1" i="0" dirty="0" smtClean="0">
                <a:solidFill>
                  <a:srgbClr val="32323C"/>
                </a:solidFill>
                <a:effectLst/>
                <a:latin typeface="acumin-pro"/>
              </a:rPr>
              <a:t>foramen </a:t>
            </a:r>
            <a:r>
              <a:rPr lang="en-US" b="1" i="0" dirty="0" err="1" smtClean="0">
                <a:solidFill>
                  <a:srgbClr val="32323C"/>
                </a:solidFill>
                <a:effectLst/>
                <a:latin typeface="acumin-pro"/>
              </a:rPr>
              <a:t>rotundum</a:t>
            </a:r>
            <a:r>
              <a:rPr lang="en-US" b="0" i="0" dirty="0" smtClean="0">
                <a:solidFill>
                  <a:srgbClr val="32323C"/>
                </a:solidFill>
                <a:effectLst/>
                <a:latin typeface="acumin-pro"/>
              </a:rPr>
              <a:t> opens into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and transmits the maxillary branch of the </a:t>
            </a:r>
            <a:r>
              <a:rPr lang="en-US" b="0" i="0" u="none" strike="noStrike" dirty="0" smtClean="0">
                <a:solidFill>
                  <a:srgbClr val="00A99D"/>
                </a:solidFill>
                <a:effectLst/>
                <a:latin typeface="acumin-pro"/>
                <a:hlinkClick r:id="rId2"/>
              </a:rPr>
              <a:t>trigeminal </a:t>
            </a:r>
            <a:r>
              <a:rPr lang="en-US" b="0" i="0" dirty="0" smtClean="0">
                <a:solidFill>
                  <a:srgbClr val="32323C"/>
                </a:solidFill>
                <a:effectLst/>
                <a:latin typeface="acumin-pro"/>
              </a:rPr>
              <a:t>nerve (CN V2).</a:t>
            </a:r>
          </a:p>
          <a:p>
            <a:pPr algn="just">
              <a:buFont typeface="Arial"/>
              <a:buChar char="•"/>
            </a:pPr>
            <a:r>
              <a:rPr lang="en-US" b="0" i="0" dirty="0" smtClean="0">
                <a:solidFill>
                  <a:srgbClr val="32323C"/>
                </a:solidFill>
                <a:effectLst/>
                <a:latin typeface="acumin-pro"/>
              </a:rPr>
              <a:t>The</a:t>
            </a:r>
            <a:r>
              <a:rPr lang="en-US" b="1" i="0" dirty="0" smtClean="0">
                <a:solidFill>
                  <a:srgbClr val="32323C"/>
                </a:solidFill>
                <a:effectLst/>
                <a:latin typeface="acumin-pro"/>
              </a:rPr>
              <a:t> foramen </a:t>
            </a:r>
            <a:r>
              <a:rPr lang="en-US" b="1" i="0" dirty="0" err="1" smtClean="0">
                <a:solidFill>
                  <a:srgbClr val="32323C"/>
                </a:solidFill>
                <a:effectLst/>
                <a:latin typeface="acumin-pro"/>
              </a:rPr>
              <a:t>ovale</a:t>
            </a:r>
            <a:r>
              <a:rPr lang="en-US" b="0" i="0" dirty="0" smtClean="0">
                <a:solidFill>
                  <a:srgbClr val="32323C"/>
                </a:solidFill>
                <a:effectLst/>
                <a:latin typeface="acumin-pro"/>
              </a:rPr>
              <a:t> opens into 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 transmitting the mandibular branch of the </a:t>
            </a:r>
            <a:r>
              <a:rPr lang="en-US" b="0" i="0" u="none" strike="noStrike" dirty="0" smtClean="0">
                <a:solidFill>
                  <a:srgbClr val="00A99D"/>
                </a:solidFill>
                <a:effectLst/>
                <a:latin typeface="acumin-pro"/>
                <a:hlinkClick r:id="rId2"/>
              </a:rPr>
              <a:t>trigeminal </a:t>
            </a:r>
            <a:r>
              <a:rPr lang="en-US" b="0" i="0" dirty="0" smtClean="0">
                <a:solidFill>
                  <a:srgbClr val="32323C"/>
                </a:solidFill>
                <a:effectLst/>
                <a:latin typeface="acumin-pro"/>
              </a:rPr>
              <a:t>nerve (CN V3) and accessory meningeal artery.</a:t>
            </a:r>
          </a:p>
          <a:p>
            <a:pPr algn="just">
              <a:buFont typeface="Arial"/>
              <a:buChar char="•"/>
            </a:pPr>
            <a:r>
              <a:rPr lang="en-US" b="0" i="0" dirty="0" smtClean="0">
                <a:solidFill>
                  <a:srgbClr val="32323C"/>
                </a:solidFill>
                <a:effectLst/>
                <a:latin typeface="acumin-pro"/>
              </a:rPr>
              <a:t>The </a:t>
            </a:r>
            <a:r>
              <a:rPr lang="en-US" b="1" i="0" dirty="0" smtClean="0">
                <a:solidFill>
                  <a:srgbClr val="32323C"/>
                </a:solidFill>
                <a:effectLst/>
                <a:latin typeface="acumin-pro"/>
              </a:rPr>
              <a:t>foramen </a:t>
            </a:r>
            <a:r>
              <a:rPr lang="en-US" b="1" i="0" dirty="0" err="1" smtClean="0">
                <a:solidFill>
                  <a:srgbClr val="32323C"/>
                </a:solidFill>
                <a:effectLst/>
                <a:latin typeface="acumin-pro"/>
              </a:rPr>
              <a:t>spinosum</a:t>
            </a:r>
            <a:r>
              <a:rPr lang="en-US" b="0" i="0" dirty="0" smtClean="0">
                <a:solidFill>
                  <a:srgbClr val="32323C"/>
                </a:solidFill>
                <a:effectLst/>
                <a:latin typeface="acumin-pro"/>
              </a:rPr>
              <a:t> also opens into 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 It transmits the middle meningeal artery, middle meningeal vein and a meningeal branch of CN V3.</a:t>
            </a:r>
          </a:p>
          <a:p>
            <a:endParaRPr lang="en-US" dirty="0"/>
          </a:p>
        </p:txBody>
      </p:sp>
    </p:spTree>
    <p:extLst>
      <p:ext uri="{BB962C8B-B14F-4D97-AF65-F5344CB8AC3E}">
        <p14:creationId xmlns:p14="http://schemas.microsoft.com/office/powerpoint/2010/main" val="4097073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Foramina of middle fossa</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7653"/>
            <a:ext cx="8229600" cy="417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405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77500" lnSpcReduction="20000"/>
          </a:bodyPr>
          <a:lstStyle/>
          <a:p>
            <a:pPr marL="0" indent="0" algn="just">
              <a:buNone/>
            </a:pPr>
            <a:r>
              <a:rPr lang="en-US" b="1" i="0" u="sng" dirty="0" smtClean="0">
                <a:solidFill>
                  <a:srgbClr val="32323C"/>
                </a:solidFill>
                <a:effectLst/>
                <a:latin typeface="acumin-pro"/>
              </a:rPr>
              <a:t>Foramina of the Temporal Bone</a:t>
            </a:r>
            <a:endParaRPr lang="en-US" b="0" i="0" dirty="0" smtClean="0">
              <a:solidFill>
                <a:srgbClr val="32323C"/>
              </a:solidFill>
              <a:effectLst/>
              <a:latin typeface="acumin-pro"/>
            </a:endParaRPr>
          </a:p>
          <a:p>
            <a:pPr algn="just"/>
            <a:r>
              <a:rPr lang="en-US" b="0" i="0" dirty="0" smtClean="0">
                <a:solidFill>
                  <a:srgbClr val="32323C"/>
                </a:solidFill>
                <a:effectLst/>
                <a:latin typeface="acumin-pro"/>
              </a:rPr>
              <a:t>The temporal bone is marked by three major foramina:</a:t>
            </a:r>
          </a:p>
          <a:p>
            <a:pPr algn="just">
              <a:buFont typeface="Arial"/>
              <a:buChar char="•"/>
            </a:pPr>
            <a:r>
              <a:rPr lang="en-US" b="1" i="0" dirty="0" smtClean="0">
                <a:solidFill>
                  <a:srgbClr val="32323C"/>
                </a:solidFill>
                <a:effectLst/>
                <a:latin typeface="acumin-pro"/>
              </a:rPr>
              <a:t>Hiatus of the greater </a:t>
            </a:r>
            <a:r>
              <a:rPr lang="en-US" b="1" i="0" dirty="0" err="1" smtClean="0">
                <a:solidFill>
                  <a:srgbClr val="32323C"/>
                </a:solidFill>
                <a:effectLst/>
                <a:latin typeface="acumin-pro"/>
              </a:rPr>
              <a:t>petrosal</a:t>
            </a:r>
            <a:r>
              <a:rPr lang="en-US" b="1" i="0" dirty="0" smtClean="0">
                <a:solidFill>
                  <a:srgbClr val="32323C"/>
                </a:solidFill>
                <a:effectLst/>
                <a:latin typeface="acumin-pro"/>
              </a:rPr>
              <a:t> nerve</a:t>
            </a:r>
            <a:r>
              <a:rPr lang="en-US" b="0" i="0" dirty="0" smtClean="0">
                <a:solidFill>
                  <a:srgbClr val="32323C"/>
                </a:solidFill>
                <a:effectLst/>
                <a:latin typeface="acumin-pro"/>
              </a:rPr>
              <a:t>  – transmits the greater </a:t>
            </a:r>
            <a:r>
              <a:rPr lang="en-US" b="0" i="0" dirty="0" err="1" smtClean="0">
                <a:solidFill>
                  <a:srgbClr val="32323C"/>
                </a:solidFill>
                <a:effectLst/>
                <a:latin typeface="acumin-pro"/>
              </a:rPr>
              <a:t>petrosal</a:t>
            </a:r>
            <a:r>
              <a:rPr lang="en-US" b="0" i="0" dirty="0" smtClean="0">
                <a:solidFill>
                  <a:srgbClr val="32323C"/>
                </a:solidFill>
                <a:effectLst/>
                <a:latin typeface="acumin-pro"/>
              </a:rPr>
              <a:t> nerve (a branch of the facial nerve), and the </a:t>
            </a:r>
            <a:r>
              <a:rPr lang="en-US" b="0" i="0" dirty="0" err="1" smtClean="0">
                <a:solidFill>
                  <a:srgbClr val="32323C"/>
                </a:solidFill>
                <a:effectLst/>
                <a:latin typeface="acumin-pro"/>
              </a:rPr>
              <a:t>petrosal</a:t>
            </a:r>
            <a:r>
              <a:rPr lang="en-US" b="0" i="0" dirty="0" smtClean="0">
                <a:solidFill>
                  <a:srgbClr val="32323C"/>
                </a:solidFill>
                <a:effectLst/>
                <a:latin typeface="acumin-pro"/>
              </a:rPr>
              <a:t> branch of the middle meningeal artery.</a:t>
            </a:r>
          </a:p>
          <a:p>
            <a:pPr algn="just">
              <a:buFont typeface="Arial"/>
              <a:buChar char="•"/>
            </a:pPr>
            <a:r>
              <a:rPr lang="en-US" b="1" i="0" dirty="0" smtClean="0">
                <a:solidFill>
                  <a:srgbClr val="32323C"/>
                </a:solidFill>
                <a:effectLst/>
                <a:latin typeface="acumin-pro"/>
              </a:rPr>
              <a:t>Hiatus of the lesser </a:t>
            </a:r>
            <a:r>
              <a:rPr lang="en-US" b="1" i="0" dirty="0" err="1" smtClean="0">
                <a:solidFill>
                  <a:srgbClr val="32323C"/>
                </a:solidFill>
                <a:effectLst/>
                <a:latin typeface="acumin-pro"/>
              </a:rPr>
              <a:t>petrosal</a:t>
            </a:r>
            <a:r>
              <a:rPr lang="en-US" b="1" i="0" dirty="0" smtClean="0">
                <a:solidFill>
                  <a:srgbClr val="32323C"/>
                </a:solidFill>
                <a:effectLst/>
                <a:latin typeface="acumin-pro"/>
              </a:rPr>
              <a:t> nerve</a:t>
            </a:r>
            <a:r>
              <a:rPr lang="en-US" b="0" i="0" dirty="0" smtClean="0">
                <a:solidFill>
                  <a:srgbClr val="32323C"/>
                </a:solidFill>
                <a:effectLst/>
                <a:latin typeface="acumin-pro"/>
              </a:rPr>
              <a:t> – transmits the lesser </a:t>
            </a:r>
            <a:r>
              <a:rPr lang="en-US" b="0" i="0" dirty="0" err="1" smtClean="0">
                <a:solidFill>
                  <a:srgbClr val="32323C"/>
                </a:solidFill>
                <a:effectLst/>
                <a:latin typeface="acumin-pro"/>
              </a:rPr>
              <a:t>petrosal</a:t>
            </a:r>
            <a:r>
              <a:rPr lang="en-US" b="0" i="0" dirty="0" smtClean="0">
                <a:solidFill>
                  <a:srgbClr val="32323C"/>
                </a:solidFill>
                <a:effectLst/>
                <a:latin typeface="acumin-pro"/>
              </a:rPr>
              <a:t> nerve (a branch of the </a:t>
            </a:r>
            <a:r>
              <a:rPr lang="en-US" b="0" i="0" u="none" strike="noStrike" dirty="0" smtClean="0">
                <a:solidFill>
                  <a:srgbClr val="00A99D"/>
                </a:solidFill>
                <a:effectLst/>
                <a:latin typeface="acumin-pro"/>
                <a:hlinkClick r:id="rId2"/>
              </a:rPr>
              <a:t>glossopharyngeal nerve</a:t>
            </a:r>
            <a:r>
              <a:rPr lang="en-US" b="0" i="0" dirty="0" smtClean="0">
                <a:solidFill>
                  <a:srgbClr val="32323C"/>
                </a:solidFill>
                <a:effectLst/>
                <a:latin typeface="acumin-pro"/>
              </a:rPr>
              <a:t>).</a:t>
            </a:r>
          </a:p>
          <a:p>
            <a:pPr algn="just">
              <a:buFont typeface="Arial"/>
              <a:buChar char="•"/>
            </a:pPr>
            <a:r>
              <a:rPr lang="en-US" b="1" i="0" dirty="0" smtClean="0">
                <a:solidFill>
                  <a:srgbClr val="32323C"/>
                </a:solidFill>
                <a:effectLst/>
                <a:latin typeface="acumin-pro"/>
              </a:rPr>
              <a:t>Carotid canal</a:t>
            </a:r>
            <a:r>
              <a:rPr lang="en-US" b="0" i="0" dirty="0" smtClean="0">
                <a:solidFill>
                  <a:srgbClr val="32323C"/>
                </a:solidFill>
                <a:effectLst/>
                <a:latin typeface="acumin-pro"/>
              </a:rPr>
              <a:t> – located posteriorly and medially to the foramen </a:t>
            </a:r>
            <a:r>
              <a:rPr lang="en-US" b="0" i="0" dirty="0" err="1" smtClean="0">
                <a:solidFill>
                  <a:srgbClr val="32323C"/>
                </a:solidFill>
                <a:effectLst/>
                <a:latin typeface="acumin-pro"/>
              </a:rPr>
              <a:t>ovale</a:t>
            </a:r>
            <a:r>
              <a:rPr lang="en-US" b="0" i="0" dirty="0" smtClean="0">
                <a:solidFill>
                  <a:srgbClr val="32323C"/>
                </a:solidFill>
                <a:effectLst/>
                <a:latin typeface="acumin-pro"/>
              </a:rPr>
              <a:t>. This is traversed by the internal </a:t>
            </a:r>
            <a:r>
              <a:rPr lang="en-US" b="0" i="0" u="none" strike="noStrike" dirty="0" smtClean="0">
                <a:solidFill>
                  <a:srgbClr val="00A99D"/>
                </a:solidFill>
                <a:effectLst/>
                <a:latin typeface="acumin-pro"/>
                <a:hlinkClick r:id="rId3"/>
              </a:rPr>
              <a:t>carotid artery</a:t>
            </a:r>
            <a:r>
              <a:rPr lang="en-US" b="0" i="0" dirty="0" smtClean="0">
                <a:solidFill>
                  <a:srgbClr val="32323C"/>
                </a:solidFill>
                <a:effectLst/>
                <a:latin typeface="acumin-pro"/>
              </a:rPr>
              <a:t>, which ascends into the cranium to supply the brain with blood. The deep </a:t>
            </a:r>
            <a:r>
              <a:rPr lang="en-US" b="0" i="0" dirty="0" err="1" smtClean="0">
                <a:solidFill>
                  <a:srgbClr val="32323C"/>
                </a:solidFill>
                <a:effectLst/>
                <a:latin typeface="acumin-pro"/>
              </a:rPr>
              <a:t>petrosal</a:t>
            </a:r>
            <a:r>
              <a:rPr lang="en-US" b="0" i="0" dirty="0" smtClean="0">
                <a:solidFill>
                  <a:srgbClr val="32323C"/>
                </a:solidFill>
                <a:effectLst/>
                <a:latin typeface="acumin-pro"/>
              </a:rPr>
              <a:t> nerve also passes through this canal.</a:t>
            </a:r>
          </a:p>
          <a:p>
            <a:pPr algn="just"/>
            <a:r>
              <a:rPr lang="en-US" b="0" i="0" dirty="0" smtClean="0">
                <a:solidFill>
                  <a:srgbClr val="32323C"/>
                </a:solidFill>
                <a:effectLst/>
                <a:latin typeface="acumin-pro"/>
              </a:rPr>
              <a:t>At the junction of the sphenoid, temporal and occipital bones is the </a:t>
            </a:r>
            <a:r>
              <a:rPr lang="en-US" b="1" i="0" dirty="0" smtClean="0">
                <a:solidFill>
                  <a:srgbClr val="32323C"/>
                </a:solidFill>
                <a:effectLst/>
                <a:latin typeface="acumin-pro"/>
              </a:rPr>
              <a:t>foramen </a:t>
            </a:r>
            <a:r>
              <a:rPr lang="en-US" b="1" i="0" dirty="0" err="1" smtClean="0">
                <a:solidFill>
                  <a:srgbClr val="32323C"/>
                </a:solidFill>
                <a:effectLst/>
                <a:latin typeface="acumin-pro"/>
              </a:rPr>
              <a:t>lacerum</a:t>
            </a:r>
            <a:r>
              <a:rPr lang="en-US" b="1" i="0" dirty="0" smtClean="0">
                <a:solidFill>
                  <a:srgbClr val="32323C"/>
                </a:solidFill>
                <a:effectLst/>
                <a:latin typeface="acumin-pro"/>
              </a:rPr>
              <a:t>. </a:t>
            </a:r>
            <a:r>
              <a:rPr lang="en-US" b="0" i="0" dirty="0" smtClean="0">
                <a:solidFill>
                  <a:srgbClr val="32323C"/>
                </a:solidFill>
                <a:effectLst/>
                <a:latin typeface="acumin-pro"/>
              </a:rPr>
              <a:t>In life, this foramen is filled with cartilage, which is pierced only by small blood vessels.</a:t>
            </a:r>
          </a:p>
          <a:p>
            <a:endParaRPr lang="en-US" dirty="0"/>
          </a:p>
        </p:txBody>
      </p:sp>
    </p:spTree>
    <p:extLst>
      <p:ext uri="{BB962C8B-B14F-4D97-AF65-F5344CB8AC3E}">
        <p14:creationId xmlns:p14="http://schemas.microsoft.com/office/powerpoint/2010/main" val="3843214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cranial fossa</a:t>
            </a:r>
            <a:endParaRPr lang="en-US" dirty="0"/>
          </a:p>
        </p:txBody>
      </p:sp>
      <p:sp>
        <p:nvSpPr>
          <p:cNvPr id="3" name="Content Placeholder 2"/>
          <p:cNvSpPr>
            <a:spLocks noGrp="1"/>
          </p:cNvSpPr>
          <p:nvPr>
            <p:ph idx="1"/>
          </p:nvPr>
        </p:nvSpPr>
        <p:spPr/>
        <p:txBody>
          <a:bodyPr>
            <a:normAutofit lnSpcReduction="10000"/>
          </a:bodyPr>
          <a:lstStyle/>
          <a:p>
            <a:r>
              <a:rPr lang="en-US" dirty="0" smtClean="0"/>
              <a:t>The floor of the cranial cavity is divided into three distinct depressions. They are known as the anterior cranial fossa, middle cranial fossa and posterior cranial fossa. Each fossa accommodates a different part of the brain.</a:t>
            </a:r>
          </a:p>
          <a:p>
            <a:r>
              <a:rPr lang="en-US" dirty="0" smtClean="0"/>
              <a:t>The posterior cranial fossa is the most posterior and deep of the three cranial fossae. It accommodates the brainstem and cerebellum.</a:t>
            </a:r>
            <a:endParaRPr lang="en-US" dirty="0"/>
          </a:p>
        </p:txBody>
      </p:sp>
    </p:spTree>
    <p:extLst>
      <p:ext uri="{BB962C8B-B14F-4D97-AF65-F5344CB8AC3E}">
        <p14:creationId xmlns:p14="http://schemas.microsoft.com/office/powerpoint/2010/main" val="4111356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Borders</a:t>
            </a: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indent="0">
              <a:buNone/>
            </a:pPr>
            <a:endParaRPr lang="en-US" b="1" i="0" dirty="0" smtClean="0">
              <a:solidFill>
                <a:srgbClr val="32323C"/>
              </a:solidFill>
              <a:effectLst/>
              <a:latin typeface="acumin-pro"/>
            </a:endParaRPr>
          </a:p>
          <a:p>
            <a:pPr algn="just"/>
            <a:r>
              <a:rPr lang="en-US" b="0" i="0" dirty="0" smtClean="0">
                <a:solidFill>
                  <a:srgbClr val="32323C"/>
                </a:solidFill>
                <a:effectLst/>
                <a:latin typeface="acumin-pro"/>
              </a:rPr>
              <a:t>The posterior cranial fossa is comprised of three bones: the occipital bone and the two </a:t>
            </a:r>
            <a:r>
              <a:rPr lang="en-US" b="0" i="0" u="none" strike="noStrike" dirty="0" smtClean="0">
                <a:solidFill>
                  <a:srgbClr val="00A99D"/>
                </a:solidFill>
                <a:effectLst/>
                <a:latin typeface="acumin-pro"/>
                <a:hlinkClick r:id="rId2"/>
              </a:rPr>
              <a:t>temporal</a:t>
            </a:r>
            <a:r>
              <a:rPr lang="en-US" b="0" i="0" dirty="0" smtClean="0">
                <a:solidFill>
                  <a:srgbClr val="32323C"/>
                </a:solidFill>
                <a:effectLst/>
                <a:latin typeface="acumin-pro"/>
              </a:rPr>
              <a:t> bones.</a:t>
            </a:r>
          </a:p>
          <a:p>
            <a:pPr algn="just"/>
            <a:r>
              <a:rPr lang="en-US" b="0" i="0" dirty="0" smtClean="0">
                <a:solidFill>
                  <a:srgbClr val="32323C"/>
                </a:solidFill>
                <a:effectLst/>
                <a:latin typeface="acumin-pro"/>
              </a:rPr>
              <a:t>It is bounded as follows:</a:t>
            </a:r>
          </a:p>
          <a:p>
            <a:pPr algn="just">
              <a:buFont typeface="Arial"/>
              <a:buChar char="•"/>
            </a:pPr>
            <a:r>
              <a:rPr lang="en-US" b="1" i="0" dirty="0" smtClean="0">
                <a:solidFill>
                  <a:srgbClr val="32323C"/>
                </a:solidFill>
                <a:effectLst/>
                <a:latin typeface="acumin-pro"/>
              </a:rPr>
              <a:t>Anteriorly and medially </a:t>
            </a:r>
            <a:r>
              <a:rPr lang="en-US" b="0" i="0" dirty="0" smtClean="0">
                <a:solidFill>
                  <a:srgbClr val="32323C"/>
                </a:solidFill>
                <a:effectLst/>
                <a:latin typeface="acumin-pro"/>
              </a:rPr>
              <a:t>it is bounded by the dorsum </a:t>
            </a:r>
            <a:r>
              <a:rPr lang="en-US" b="0" i="0" dirty="0" err="1" smtClean="0">
                <a:solidFill>
                  <a:srgbClr val="32323C"/>
                </a:solidFill>
                <a:effectLst/>
                <a:latin typeface="acumin-pro"/>
              </a:rPr>
              <a:t>sellae</a:t>
            </a:r>
            <a:r>
              <a:rPr lang="en-US" b="0" i="0" dirty="0" smtClean="0">
                <a:solidFill>
                  <a:srgbClr val="32323C"/>
                </a:solidFill>
                <a:effectLst/>
                <a:latin typeface="acumin-pro"/>
              </a:rPr>
              <a:t> of the </a:t>
            </a:r>
            <a:r>
              <a:rPr lang="en-US" b="0" i="0" u="none" strike="noStrike" dirty="0" smtClean="0">
                <a:solidFill>
                  <a:srgbClr val="00A99D"/>
                </a:solidFill>
                <a:effectLst/>
                <a:latin typeface="acumin-pro"/>
                <a:hlinkClick r:id="rId3"/>
              </a:rPr>
              <a:t>sphenoid</a:t>
            </a:r>
            <a:r>
              <a:rPr lang="en-US" b="0" i="0" dirty="0" smtClean="0">
                <a:solidFill>
                  <a:srgbClr val="32323C"/>
                </a:solidFill>
                <a:effectLst/>
                <a:latin typeface="acumin-pro"/>
              </a:rPr>
              <a:t> bone. This is a large superior projection of bone that arises from the body of the sphenoid.</a:t>
            </a:r>
          </a:p>
          <a:p>
            <a:pPr algn="just">
              <a:buFont typeface="Arial"/>
              <a:buChar char="•"/>
            </a:pPr>
            <a:r>
              <a:rPr lang="en-US" b="1" i="0" dirty="0" smtClean="0">
                <a:solidFill>
                  <a:srgbClr val="32323C"/>
                </a:solidFill>
                <a:effectLst/>
                <a:latin typeface="acumin-pro"/>
              </a:rPr>
              <a:t>Anteriorly and laterally</a:t>
            </a:r>
            <a:r>
              <a:rPr lang="en-US" b="0" i="0" dirty="0" smtClean="0">
                <a:solidFill>
                  <a:srgbClr val="32323C"/>
                </a:solidFill>
                <a:effectLst/>
                <a:latin typeface="acumin-pro"/>
              </a:rPr>
              <a:t> it is bounded by the superior border of the petrous part of the </a:t>
            </a:r>
            <a:r>
              <a:rPr lang="en-US" b="0" i="0" u="none" strike="noStrike" dirty="0" smtClean="0">
                <a:solidFill>
                  <a:srgbClr val="00A99D"/>
                </a:solidFill>
                <a:effectLst/>
                <a:latin typeface="acumin-pro"/>
                <a:hlinkClick r:id="rId2"/>
              </a:rPr>
              <a:t>temporal</a:t>
            </a:r>
            <a:r>
              <a:rPr lang="en-US" b="0" i="0" dirty="0" smtClean="0">
                <a:solidFill>
                  <a:srgbClr val="32323C"/>
                </a:solidFill>
                <a:effectLst/>
                <a:latin typeface="acumin-pro"/>
              </a:rPr>
              <a:t> bone.</a:t>
            </a:r>
          </a:p>
          <a:p>
            <a:pPr algn="just">
              <a:buFont typeface="Arial"/>
              <a:buChar char="•"/>
            </a:pPr>
            <a:r>
              <a:rPr lang="en-US" b="1" i="0" dirty="0" smtClean="0">
                <a:solidFill>
                  <a:srgbClr val="32323C"/>
                </a:solidFill>
                <a:effectLst/>
                <a:latin typeface="acumin-pro"/>
              </a:rPr>
              <a:t>Posteriorly </a:t>
            </a:r>
            <a:r>
              <a:rPr lang="en-US" b="0" i="0" dirty="0" smtClean="0">
                <a:solidFill>
                  <a:srgbClr val="32323C"/>
                </a:solidFill>
                <a:effectLst/>
                <a:latin typeface="acumin-pro"/>
              </a:rPr>
              <a:t>it is bounded by the internal surface of the squamous part of the occipital bone.</a:t>
            </a:r>
          </a:p>
          <a:p>
            <a:pPr algn="just">
              <a:buFont typeface="Arial"/>
              <a:buChar char="•"/>
            </a:pPr>
            <a:r>
              <a:rPr lang="en-US" b="1" i="0" dirty="0" smtClean="0">
                <a:solidFill>
                  <a:srgbClr val="32323C"/>
                </a:solidFill>
                <a:effectLst/>
                <a:latin typeface="acumin-pro"/>
              </a:rPr>
              <a:t>The floor</a:t>
            </a:r>
            <a:r>
              <a:rPr lang="en-US" b="0" i="0" dirty="0" smtClean="0">
                <a:solidFill>
                  <a:srgbClr val="32323C"/>
                </a:solidFill>
                <a:effectLst/>
                <a:latin typeface="acumin-pro"/>
              </a:rPr>
              <a:t> consists of the mastoid part of the temporal bone and the squamous, condylar and basilar parts of the occipital bone.</a:t>
            </a:r>
          </a:p>
          <a:p>
            <a:pPr marL="0" indent="0">
              <a:buNone/>
            </a:pPr>
            <a:endParaRPr lang="en-US" dirty="0"/>
          </a:p>
        </p:txBody>
      </p:sp>
    </p:spTree>
    <p:extLst>
      <p:ext uri="{BB962C8B-B14F-4D97-AF65-F5344CB8AC3E}">
        <p14:creationId xmlns:p14="http://schemas.microsoft.com/office/powerpoint/2010/main" val="1953444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lgn="just"/>
            <a:r>
              <a:rPr lang="en-US" b="0" i="0" dirty="0" smtClean="0">
                <a:solidFill>
                  <a:srgbClr val="32323C"/>
                </a:solidFill>
                <a:effectLst/>
                <a:latin typeface="acumin-pro"/>
              </a:rPr>
              <a:t>The posterior cranial fossa houses the brainstem and </a:t>
            </a:r>
            <a:r>
              <a:rPr lang="en-US" b="0" i="0" u="none" strike="noStrike" dirty="0" smtClean="0">
                <a:solidFill>
                  <a:srgbClr val="00A99D"/>
                </a:solidFill>
                <a:effectLst/>
                <a:latin typeface="acumin-pro"/>
                <a:hlinkClick r:id="rId2"/>
              </a:rPr>
              <a:t>cerebellum</a:t>
            </a:r>
            <a:r>
              <a:rPr lang="en-US" b="0" i="0" dirty="0" smtClean="0">
                <a:solidFill>
                  <a:srgbClr val="32323C"/>
                </a:solidFill>
                <a:effectLst/>
                <a:latin typeface="acumin-pro"/>
              </a:rPr>
              <a:t>.</a:t>
            </a:r>
          </a:p>
          <a:p>
            <a:pPr algn="just"/>
            <a:r>
              <a:rPr lang="en-US" b="0" i="0" dirty="0" smtClean="0">
                <a:solidFill>
                  <a:srgbClr val="32323C"/>
                </a:solidFill>
                <a:effectLst/>
                <a:latin typeface="acumin-pro"/>
              </a:rPr>
              <a:t>The brainstem is comprised of the </a:t>
            </a:r>
            <a:r>
              <a:rPr lang="en-US" b="0" i="0" u="none" strike="noStrike" dirty="0" smtClean="0">
                <a:solidFill>
                  <a:srgbClr val="00A99D"/>
                </a:solidFill>
                <a:effectLst/>
                <a:latin typeface="acumin-pro"/>
                <a:hlinkClick r:id="rId3"/>
              </a:rPr>
              <a:t>medulla </a:t>
            </a:r>
            <a:r>
              <a:rPr lang="en-US" b="0" i="0" u="none" strike="noStrike" dirty="0" err="1" smtClean="0">
                <a:solidFill>
                  <a:srgbClr val="00A99D"/>
                </a:solidFill>
                <a:effectLst/>
                <a:latin typeface="acumin-pro"/>
                <a:hlinkClick r:id="rId3"/>
              </a:rPr>
              <a:t>oblogata</a:t>
            </a:r>
            <a:r>
              <a:rPr lang="en-US" b="0" i="0" dirty="0" smtClean="0">
                <a:solidFill>
                  <a:srgbClr val="32323C"/>
                </a:solidFill>
                <a:effectLst/>
                <a:latin typeface="acumin-pro"/>
              </a:rPr>
              <a:t>, pons and midbrain and continues down through the </a:t>
            </a:r>
            <a:r>
              <a:rPr lang="en-US" b="1" i="0" dirty="0" smtClean="0">
                <a:solidFill>
                  <a:srgbClr val="32323C"/>
                </a:solidFill>
                <a:effectLst/>
                <a:latin typeface="acumin-pro"/>
              </a:rPr>
              <a:t>foramen magnum</a:t>
            </a:r>
            <a:r>
              <a:rPr lang="en-US" b="0" i="0" dirty="0" smtClean="0">
                <a:solidFill>
                  <a:srgbClr val="32323C"/>
                </a:solidFill>
                <a:effectLst/>
                <a:latin typeface="acumin-pro"/>
              </a:rPr>
              <a:t> to become the spinal cord. The cerebellum has an important role in co-ordination and fine motor control – more information </a:t>
            </a:r>
            <a:r>
              <a:rPr lang="en-US" b="0" i="0" u="none" strike="noStrike" dirty="0" smtClean="0">
                <a:solidFill>
                  <a:srgbClr val="00A99D"/>
                </a:solidFill>
                <a:effectLst/>
                <a:latin typeface="acumin-pro"/>
                <a:hlinkClick r:id="rId2"/>
              </a:rPr>
              <a:t>here</a:t>
            </a:r>
            <a:r>
              <a:rPr lang="en-US" b="0" i="0" dirty="0" smtClean="0">
                <a:solidFill>
                  <a:srgbClr val="32323C"/>
                </a:solidFill>
                <a:effectLst/>
                <a:latin typeface="acumin-pro"/>
              </a:rPr>
              <a:t>.</a:t>
            </a:r>
          </a:p>
          <a:p>
            <a:pPr algn="just"/>
            <a:r>
              <a:rPr lang="en-US" b="0" i="0" dirty="0" smtClean="0">
                <a:solidFill>
                  <a:srgbClr val="32323C"/>
                </a:solidFill>
                <a:effectLst/>
                <a:latin typeface="acumin-pro"/>
              </a:rPr>
              <a:t>Alongside the gross anatomical structures of the brainstem and cerebellum, the posterior cranial fossa also accommodates associated arteries and nerves. Some key structures are discussed with regards to their foramina below.</a:t>
            </a:r>
          </a:p>
          <a:p>
            <a:endParaRPr lang="en-US" dirty="0"/>
          </a:p>
        </p:txBody>
      </p:sp>
    </p:spTree>
    <p:extLst>
      <p:ext uri="{BB962C8B-B14F-4D97-AF65-F5344CB8AC3E}">
        <p14:creationId xmlns:p14="http://schemas.microsoft.com/office/powerpoint/2010/main" val="2248779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92500" lnSpcReduction="20000"/>
          </a:bodyPr>
          <a:lstStyle/>
          <a:p>
            <a:pPr marL="0" indent="0">
              <a:buNone/>
            </a:pPr>
            <a:r>
              <a:rPr lang="en-US" b="1" i="0" dirty="0" smtClean="0">
                <a:solidFill>
                  <a:srgbClr val="32323C"/>
                </a:solidFill>
                <a:effectLst/>
                <a:latin typeface="acumin-pro"/>
              </a:rPr>
              <a:t>Foramina</a:t>
            </a:r>
          </a:p>
          <a:p>
            <a:pPr algn="just"/>
            <a:r>
              <a:rPr lang="en-US" b="0" i="0" dirty="0" smtClean="0">
                <a:solidFill>
                  <a:srgbClr val="32323C"/>
                </a:solidFill>
                <a:effectLst/>
                <a:latin typeface="acumin-pro"/>
              </a:rPr>
              <a:t>There are several bony landmarks and foramina present in the posterior cranial fossa (a foramen is simply a hole that allows the passage of a structure – usually a blood vessel or nerve).</a:t>
            </a:r>
          </a:p>
          <a:p>
            <a:pPr marL="0" indent="0" algn="just">
              <a:buNone/>
            </a:pPr>
            <a:r>
              <a:rPr lang="en-US" b="1" i="0" u="sng" dirty="0" smtClean="0">
                <a:solidFill>
                  <a:srgbClr val="32323C"/>
                </a:solidFill>
                <a:effectLst/>
                <a:latin typeface="acumin-pro"/>
              </a:rPr>
              <a:t>Temporal Bone</a:t>
            </a:r>
            <a:endParaRPr lang="en-US" b="0" i="0" dirty="0" smtClean="0">
              <a:solidFill>
                <a:srgbClr val="32323C"/>
              </a:solidFill>
              <a:effectLst/>
              <a:latin typeface="acumin-pro"/>
            </a:endParaRPr>
          </a:p>
          <a:p>
            <a:pPr algn="just"/>
            <a:r>
              <a:rPr lang="en-US" b="0" i="0" dirty="0" smtClean="0">
                <a:solidFill>
                  <a:srgbClr val="32323C"/>
                </a:solidFill>
                <a:effectLst/>
                <a:latin typeface="acumin-pro"/>
              </a:rPr>
              <a:t>The </a:t>
            </a:r>
            <a:r>
              <a:rPr lang="en-US" b="1" i="0" dirty="0" smtClean="0">
                <a:solidFill>
                  <a:srgbClr val="32323C"/>
                </a:solidFill>
                <a:effectLst/>
                <a:latin typeface="acumin-pro"/>
              </a:rPr>
              <a:t>internal acoustic meatus </a:t>
            </a:r>
            <a:r>
              <a:rPr lang="en-US" b="0" i="0" dirty="0" smtClean="0">
                <a:solidFill>
                  <a:srgbClr val="32323C"/>
                </a:solidFill>
                <a:effectLst/>
                <a:latin typeface="acumin-pro"/>
              </a:rPr>
              <a:t>is an oval opening in the posterior aspect of the petrous part of the temporal bone. It transmits the </a:t>
            </a:r>
            <a:r>
              <a:rPr lang="en-US" b="0" i="0" u="none" strike="noStrike" dirty="0" smtClean="0">
                <a:solidFill>
                  <a:srgbClr val="00A99D"/>
                </a:solidFill>
                <a:effectLst/>
                <a:latin typeface="acumin-pro"/>
                <a:hlinkClick r:id="rId2"/>
              </a:rPr>
              <a:t>facial nerve</a:t>
            </a:r>
            <a:r>
              <a:rPr lang="en-US" b="0" i="0" dirty="0" smtClean="0">
                <a:solidFill>
                  <a:srgbClr val="32323C"/>
                </a:solidFill>
                <a:effectLst/>
                <a:latin typeface="acumin-pro"/>
              </a:rPr>
              <a:t> (CN VII), </a:t>
            </a:r>
            <a:r>
              <a:rPr lang="en-US" b="0" i="0" u="none" strike="noStrike" dirty="0" err="1" smtClean="0">
                <a:solidFill>
                  <a:srgbClr val="00A99D"/>
                </a:solidFill>
                <a:effectLst/>
                <a:latin typeface="acumin-pro"/>
                <a:hlinkClick r:id="rId3"/>
              </a:rPr>
              <a:t>vestibulocochlear</a:t>
            </a:r>
            <a:r>
              <a:rPr lang="en-US" b="0" i="0" u="none" strike="noStrike" dirty="0" smtClean="0">
                <a:solidFill>
                  <a:srgbClr val="00A99D"/>
                </a:solidFill>
                <a:effectLst/>
                <a:latin typeface="acumin-pro"/>
                <a:hlinkClick r:id="rId3"/>
              </a:rPr>
              <a:t> nerve</a:t>
            </a:r>
            <a:r>
              <a:rPr lang="en-US" b="0" i="0" dirty="0" smtClean="0">
                <a:solidFill>
                  <a:srgbClr val="32323C"/>
                </a:solidFill>
                <a:effectLst/>
                <a:latin typeface="acumin-pro"/>
              </a:rPr>
              <a:t> (CN VIII) and labyrinthine artery.</a:t>
            </a:r>
          </a:p>
          <a:p>
            <a:endParaRPr lang="en-US" dirty="0"/>
          </a:p>
        </p:txBody>
      </p:sp>
    </p:spTree>
    <p:extLst>
      <p:ext uri="{BB962C8B-B14F-4D97-AF65-F5344CB8AC3E}">
        <p14:creationId xmlns:p14="http://schemas.microsoft.com/office/powerpoint/2010/main" val="548559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marL="0" indent="0" algn="just">
              <a:buNone/>
            </a:pPr>
            <a:r>
              <a:rPr lang="en-US" b="1" i="0" u="sng" dirty="0" smtClean="0">
                <a:solidFill>
                  <a:srgbClr val="32323C"/>
                </a:solidFill>
                <a:effectLst/>
                <a:latin typeface="acumin-pro"/>
              </a:rPr>
              <a:t>Occipital Bone</a:t>
            </a:r>
            <a:endParaRPr lang="en-US" b="0" i="0" dirty="0" smtClean="0">
              <a:solidFill>
                <a:srgbClr val="32323C"/>
              </a:solidFill>
              <a:effectLst/>
              <a:latin typeface="acumin-pro"/>
            </a:endParaRPr>
          </a:p>
          <a:p>
            <a:pPr algn="just"/>
            <a:r>
              <a:rPr lang="en-US" b="0" i="0" dirty="0" smtClean="0">
                <a:solidFill>
                  <a:srgbClr val="32323C"/>
                </a:solidFill>
                <a:effectLst/>
                <a:latin typeface="acumin-pro"/>
              </a:rPr>
              <a:t>A large opening, the </a:t>
            </a:r>
            <a:r>
              <a:rPr lang="en-US" b="1" i="0" dirty="0" smtClean="0">
                <a:solidFill>
                  <a:srgbClr val="32323C"/>
                </a:solidFill>
                <a:effectLst/>
                <a:latin typeface="acumin-pro"/>
              </a:rPr>
              <a:t>foramen magnum,</a:t>
            </a:r>
            <a:r>
              <a:rPr lang="en-US" b="0" i="0" dirty="0" smtClean="0">
                <a:solidFill>
                  <a:srgbClr val="32323C"/>
                </a:solidFill>
                <a:effectLst/>
                <a:latin typeface="acumin-pro"/>
              </a:rPr>
              <a:t> lies centrally in the floor of the posterior cranial fossa</a:t>
            </a:r>
            <a:endParaRPr lang="en-US" dirty="0" smtClean="0"/>
          </a:p>
          <a:p>
            <a:r>
              <a:rPr lang="en-US" dirty="0" smtClean="0"/>
              <a:t>It is the largest foramen in the skull. It transmits the medulla of the brain, meninges, vertebral arteries, spinal accessory nerve (ascending), </a:t>
            </a:r>
            <a:r>
              <a:rPr lang="en-US" dirty="0" err="1" smtClean="0"/>
              <a:t>dural</a:t>
            </a:r>
            <a:r>
              <a:rPr lang="en-US" dirty="0" smtClean="0"/>
              <a:t> veins and anterior and posterior spinal arteries. Anteriorly an incline, known as the </a:t>
            </a:r>
            <a:r>
              <a:rPr lang="en-US" dirty="0" err="1" smtClean="0"/>
              <a:t>clivus</a:t>
            </a:r>
            <a:r>
              <a:rPr lang="en-US" dirty="0" smtClean="0"/>
              <a:t>, connects the foramen magnum with the dorsum </a:t>
            </a:r>
            <a:r>
              <a:rPr lang="en-US" dirty="0" err="1" smtClean="0"/>
              <a:t>sellae</a:t>
            </a:r>
            <a:r>
              <a:rPr lang="en-US" dirty="0" smtClean="0"/>
              <a:t>.</a:t>
            </a:r>
            <a:endParaRPr lang="en-US" dirty="0"/>
          </a:p>
        </p:txBody>
      </p:sp>
    </p:spTree>
    <p:extLst>
      <p:ext uri="{BB962C8B-B14F-4D97-AF65-F5344CB8AC3E}">
        <p14:creationId xmlns:p14="http://schemas.microsoft.com/office/powerpoint/2010/main" val="1968869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20000"/>
          </a:bodyPr>
          <a:lstStyle/>
          <a:p>
            <a:pPr algn="just"/>
            <a:r>
              <a:rPr lang="en-US" b="0" i="0" dirty="0" smtClean="0">
                <a:solidFill>
                  <a:srgbClr val="32323C"/>
                </a:solidFill>
                <a:effectLst/>
                <a:latin typeface="acumin-pro"/>
              </a:rPr>
              <a:t>The </a:t>
            </a:r>
            <a:r>
              <a:rPr lang="en-US" b="1" i="0" dirty="0" smtClean="0">
                <a:solidFill>
                  <a:srgbClr val="32323C"/>
                </a:solidFill>
                <a:effectLst/>
                <a:latin typeface="acumin-pro"/>
              </a:rPr>
              <a:t>jugular foramina</a:t>
            </a:r>
            <a:r>
              <a:rPr lang="en-US" b="0" i="0" dirty="0" smtClean="0">
                <a:solidFill>
                  <a:srgbClr val="32323C"/>
                </a:solidFill>
                <a:effectLst/>
                <a:latin typeface="acumin-pro"/>
              </a:rPr>
              <a:t> are situated either side of the foramen magnum. Each transmits the </a:t>
            </a:r>
            <a:r>
              <a:rPr lang="en-US" b="0" i="0" u="none" strike="noStrike" dirty="0" smtClean="0">
                <a:solidFill>
                  <a:srgbClr val="00A99D"/>
                </a:solidFill>
                <a:effectLst/>
                <a:latin typeface="acumin-pro"/>
                <a:hlinkClick r:id="rId2"/>
              </a:rPr>
              <a:t>glossopharyngeal nerve</a:t>
            </a:r>
            <a:r>
              <a:rPr lang="en-US" b="0" i="0" dirty="0" smtClean="0">
                <a:solidFill>
                  <a:srgbClr val="32323C"/>
                </a:solidFill>
                <a:effectLst/>
                <a:latin typeface="acumin-pro"/>
              </a:rPr>
              <a:t>, </a:t>
            </a:r>
            <a:r>
              <a:rPr lang="en-US" b="0" i="0" u="none" strike="noStrike" dirty="0" err="1" smtClean="0">
                <a:solidFill>
                  <a:srgbClr val="00A99D"/>
                </a:solidFill>
                <a:effectLst/>
                <a:latin typeface="acumin-pro"/>
                <a:hlinkClick r:id="rId3"/>
              </a:rPr>
              <a:t>vagus</a:t>
            </a:r>
            <a:r>
              <a:rPr lang="en-US" b="0" i="0" u="none" strike="noStrike" dirty="0" smtClean="0">
                <a:solidFill>
                  <a:srgbClr val="00A99D"/>
                </a:solidFill>
                <a:effectLst/>
                <a:latin typeface="acumin-pro"/>
                <a:hlinkClick r:id="rId3"/>
              </a:rPr>
              <a:t> nerve</a:t>
            </a:r>
            <a:r>
              <a:rPr lang="en-US" b="0" i="0" dirty="0" smtClean="0">
                <a:solidFill>
                  <a:srgbClr val="32323C"/>
                </a:solidFill>
                <a:effectLst/>
                <a:latin typeface="acumin-pro"/>
              </a:rPr>
              <a:t>, </a:t>
            </a:r>
            <a:r>
              <a:rPr lang="en-US" b="0" i="0" u="none" strike="noStrike" dirty="0" smtClean="0">
                <a:solidFill>
                  <a:srgbClr val="00A99D"/>
                </a:solidFill>
                <a:effectLst/>
                <a:latin typeface="acumin-pro"/>
                <a:hlinkClick r:id="rId4"/>
              </a:rPr>
              <a:t>spinal accessory nerve</a:t>
            </a:r>
            <a:r>
              <a:rPr lang="en-US" b="0" i="0" dirty="0" smtClean="0">
                <a:solidFill>
                  <a:srgbClr val="32323C"/>
                </a:solidFill>
                <a:effectLst/>
                <a:latin typeface="acumin-pro"/>
              </a:rPr>
              <a:t> (descending), internal jugular vein, inferior </a:t>
            </a:r>
            <a:r>
              <a:rPr lang="en-US" b="0" i="0" dirty="0" err="1" smtClean="0">
                <a:solidFill>
                  <a:srgbClr val="32323C"/>
                </a:solidFill>
                <a:effectLst/>
                <a:latin typeface="acumin-pro"/>
              </a:rPr>
              <a:t>petrosal</a:t>
            </a:r>
            <a:r>
              <a:rPr lang="en-US" b="0" i="0" dirty="0" smtClean="0">
                <a:solidFill>
                  <a:srgbClr val="32323C"/>
                </a:solidFill>
                <a:effectLst/>
                <a:latin typeface="acumin-pro"/>
              </a:rPr>
              <a:t> sinus, sigmoid sinus and meningeal branches of the ascending pharyngeal and occipital arteries.</a:t>
            </a:r>
          </a:p>
          <a:p>
            <a:pPr algn="just"/>
            <a:r>
              <a:rPr lang="en-US" b="0" i="0" dirty="0" smtClean="0">
                <a:solidFill>
                  <a:srgbClr val="32323C"/>
                </a:solidFill>
                <a:effectLst/>
                <a:latin typeface="acumin-pro"/>
              </a:rPr>
              <a:t>Immediately superior to the anterolateral margin of the foramen magnum is the </a:t>
            </a:r>
            <a:r>
              <a:rPr lang="en-US" b="1" i="0" dirty="0" smtClean="0">
                <a:solidFill>
                  <a:srgbClr val="32323C"/>
                </a:solidFill>
                <a:effectLst/>
                <a:latin typeface="acumin-pro"/>
              </a:rPr>
              <a:t>hypoglossal canal</a:t>
            </a:r>
            <a:r>
              <a:rPr lang="en-US" b="0" i="0" dirty="0" smtClean="0">
                <a:solidFill>
                  <a:srgbClr val="32323C"/>
                </a:solidFill>
                <a:effectLst/>
                <a:latin typeface="acumin-pro"/>
              </a:rPr>
              <a:t>. It transmits the </a:t>
            </a:r>
            <a:r>
              <a:rPr lang="en-US" b="0" i="0" u="none" strike="noStrike" dirty="0" smtClean="0">
                <a:solidFill>
                  <a:srgbClr val="00A99D"/>
                </a:solidFill>
                <a:effectLst/>
                <a:latin typeface="acumin-pro"/>
                <a:hlinkClick r:id="rId5"/>
              </a:rPr>
              <a:t>hypoglossal nerve</a:t>
            </a:r>
            <a:r>
              <a:rPr lang="en-US" b="0" i="0" dirty="0" smtClean="0">
                <a:solidFill>
                  <a:srgbClr val="32323C"/>
                </a:solidFill>
                <a:effectLst/>
                <a:latin typeface="acumin-pro"/>
              </a:rPr>
              <a:t> through the occipital bone.</a:t>
            </a:r>
          </a:p>
          <a:p>
            <a:pPr algn="just"/>
            <a:r>
              <a:rPr lang="en-US" b="0" i="0" dirty="0" err="1" smtClean="0">
                <a:solidFill>
                  <a:srgbClr val="32323C"/>
                </a:solidFill>
                <a:effectLst/>
                <a:latin typeface="acumin-pro"/>
              </a:rPr>
              <a:t>Posterolaterally</a:t>
            </a:r>
            <a:r>
              <a:rPr lang="en-US" b="0" i="0" dirty="0" smtClean="0">
                <a:solidFill>
                  <a:srgbClr val="32323C"/>
                </a:solidFill>
                <a:effectLst/>
                <a:latin typeface="acumin-pro"/>
              </a:rPr>
              <a:t> to the foramen magnum lies the </a:t>
            </a:r>
            <a:r>
              <a:rPr lang="en-US" b="1" i="0" dirty="0" smtClean="0">
                <a:solidFill>
                  <a:srgbClr val="32323C"/>
                </a:solidFill>
                <a:effectLst/>
                <a:latin typeface="acumin-pro"/>
              </a:rPr>
              <a:t>cerebellar fossae</a:t>
            </a:r>
            <a:r>
              <a:rPr lang="en-US" b="0" i="0" dirty="0" smtClean="0">
                <a:solidFill>
                  <a:srgbClr val="32323C"/>
                </a:solidFill>
                <a:effectLst/>
                <a:latin typeface="acumin-pro"/>
              </a:rPr>
              <a:t>. These are bilateral depressions that house the </a:t>
            </a:r>
            <a:r>
              <a:rPr lang="en-US" b="0" i="0" u="none" strike="noStrike" dirty="0" smtClean="0">
                <a:solidFill>
                  <a:srgbClr val="00A99D"/>
                </a:solidFill>
                <a:effectLst/>
                <a:latin typeface="acumin-pro"/>
                <a:hlinkClick r:id="rId6"/>
              </a:rPr>
              <a:t>cerebellum</a:t>
            </a:r>
            <a:r>
              <a:rPr lang="en-US" b="0" i="0" dirty="0" smtClean="0">
                <a:solidFill>
                  <a:srgbClr val="32323C"/>
                </a:solidFill>
                <a:effectLst/>
                <a:latin typeface="acumin-pro"/>
              </a:rPr>
              <a:t>. They are divided medially by a ridge of bone, the</a:t>
            </a:r>
            <a:r>
              <a:rPr lang="en-US" b="1" i="0" dirty="0" smtClean="0">
                <a:solidFill>
                  <a:srgbClr val="32323C"/>
                </a:solidFill>
                <a:effectLst/>
                <a:latin typeface="acumin-pro"/>
              </a:rPr>
              <a:t> internal occipital crest</a:t>
            </a:r>
            <a:r>
              <a:rPr lang="en-US" b="0" i="0" dirty="0" smtClean="0">
                <a:solidFill>
                  <a:srgbClr val="32323C"/>
                </a:solidFill>
                <a:effectLst/>
                <a:latin typeface="acumin-pro"/>
              </a:rPr>
              <a:t>.</a:t>
            </a:r>
          </a:p>
          <a:p>
            <a:endParaRPr lang="en-US" dirty="0"/>
          </a:p>
        </p:txBody>
      </p:sp>
    </p:spTree>
    <p:extLst>
      <p:ext uri="{BB962C8B-B14F-4D97-AF65-F5344CB8AC3E}">
        <p14:creationId xmlns:p14="http://schemas.microsoft.com/office/powerpoint/2010/main" val="33135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r>
              <a:rPr lang="en-US" dirty="0" smtClean="0"/>
              <a:t>A number of vertebral muscles (covered by </a:t>
            </a:r>
            <a:r>
              <a:rPr lang="en-US" dirty="0" err="1" smtClean="0"/>
              <a:t>prevertebral</a:t>
            </a:r>
            <a:r>
              <a:rPr lang="en-US" dirty="0" smtClean="0"/>
              <a:t> fascia) form the floor of the posterior triangle:</a:t>
            </a:r>
          </a:p>
          <a:p>
            <a:pPr lvl="1"/>
            <a:r>
              <a:rPr lang="en-US" dirty="0" smtClean="0"/>
              <a:t>Splenius </a:t>
            </a:r>
            <a:r>
              <a:rPr lang="en-US" dirty="0" err="1" smtClean="0"/>
              <a:t>capitis</a:t>
            </a:r>
            <a:r>
              <a:rPr lang="en-US" dirty="0" smtClean="0"/>
              <a:t> </a:t>
            </a:r>
          </a:p>
          <a:p>
            <a:pPr lvl="1"/>
            <a:r>
              <a:rPr lang="en-US" dirty="0" err="1" smtClean="0"/>
              <a:t>Levator</a:t>
            </a:r>
            <a:r>
              <a:rPr lang="en-US" dirty="0" smtClean="0"/>
              <a:t> scapulae</a:t>
            </a:r>
          </a:p>
          <a:p>
            <a:pPr lvl="1"/>
            <a:r>
              <a:rPr lang="en-US" dirty="0" smtClean="0"/>
              <a:t>Anterior, middle and posterior </a:t>
            </a:r>
            <a:r>
              <a:rPr lang="en-US" dirty="0" err="1" smtClean="0"/>
              <a:t>scalenes</a:t>
            </a:r>
            <a:endParaRPr lang="en-US" dirty="0" smtClean="0"/>
          </a:p>
          <a:p>
            <a:pPr marL="0" indent="0">
              <a:buNone/>
            </a:pPr>
            <a:r>
              <a:rPr lang="en-US" b="1" dirty="0" smtClean="0"/>
              <a:t>Vasculature</a:t>
            </a:r>
          </a:p>
          <a:p>
            <a:r>
              <a:rPr lang="en-US" dirty="0" smtClean="0"/>
              <a:t>The external jugular vein is one of the major veins of the neck region. Formed by the </a:t>
            </a:r>
            <a:r>
              <a:rPr lang="en-US" dirty="0" err="1" smtClean="0"/>
              <a:t>retromandibular</a:t>
            </a:r>
            <a:r>
              <a:rPr lang="en-US" dirty="0" smtClean="0"/>
              <a:t> and posterior auricular veins, it lies superficially, entering the posterior triangle after crossing the sternocleidomastoid muscle. Within the posterior triangle, the external jugular vein pierces the investing layer of fascia and empties into the </a:t>
            </a:r>
            <a:r>
              <a:rPr lang="en-US" dirty="0" err="1" smtClean="0"/>
              <a:t>subclavian</a:t>
            </a:r>
            <a:r>
              <a:rPr lang="en-US" dirty="0" smtClean="0"/>
              <a:t> vein.</a:t>
            </a:r>
          </a:p>
          <a:p>
            <a:r>
              <a:rPr lang="en-US" dirty="0" smtClean="0"/>
              <a:t>The </a:t>
            </a:r>
            <a:r>
              <a:rPr lang="en-US" dirty="0" err="1" smtClean="0"/>
              <a:t>subclavian</a:t>
            </a:r>
            <a:r>
              <a:rPr lang="en-US" dirty="0" smtClean="0"/>
              <a:t> vein is often used as a point of access to the venous system, via a central catheter.</a:t>
            </a:r>
            <a:endParaRPr lang="en-US" dirty="0"/>
          </a:p>
        </p:txBody>
      </p:sp>
    </p:spTree>
    <p:extLst>
      <p:ext uri="{BB962C8B-B14F-4D97-AF65-F5344CB8AC3E}">
        <p14:creationId xmlns:p14="http://schemas.microsoft.com/office/powerpoint/2010/main" val="2656275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bony landmarks and foramina of the posterior cranial fossa.</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92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461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2.The Mastoid Fossa (</a:t>
            </a:r>
            <a:r>
              <a:rPr lang="en-US" b="1" dirty="0" err="1" smtClean="0"/>
              <a:t>MacEwen’s</a:t>
            </a:r>
            <a:r>
              <a:rPr lang="en-US" b="1" dirty="0" smtClean="0"/>
              <a:t> Triangle)</a:t>
            </a:r>
            <a:endParaRPr lang="en-US" b="1" dirty="0"/>
          </a:p>
        </p:txBody>
      </p:sp>
      <p:sp>
        <p:nvSpPr>
          <p:cNvPr id="3" name="Content Placeholder 2"/>
          <p:cNvSpPr>
            <a:spLocks noGrp="1"/>
          </p:cNvSpPr>
          <p:nvPr>
            <p:ph idx="1"/>
          </p:nvPr>
        </p:nvSpPr>
        <p:spPr/>
        <p:txBody>
          <a:bodyPr/>
          <a:lstStyle/>
          <a:p>
            <a:pPr algn="just"/>
            <a:r>
              <a:rPr lang="en-US" b="0" i="0" dirty="0" smtClean="0">
                <a:solidFill>
                  <a:srgbClr val="32323C"/>
                </a:solidFill>
                <a:effectLst/>
                <a:latin typeface="acumin-pro"/>
              </a:rPr>
              <a:t>The</a:t>
            </a:r>
            <a:r>
              <a:rPr lang="en-US" b="1" i="0" dirty="0" smtClean="0">
                <a:solidFill>
                  <a:srgbClr val="32323C"/>
                </a:solidFill>
                <a:effectLst/>
                <a:latin typeface="acumin-pro"/>
              </a:rPr>
              <a:t> mastoid fossa</a:t>
            </a:r>
            <a:r>
              <a:rPr lang="en-US" b="0" i="0" dirty="0" smtClean="0">
                <a:solidFill>
                  <a:srgbClr val="32323C"/>
                </a:solidFill>
                <a:effectLst/>
                <a:latin typeface="acumin-pro"/>
              </a:rPr>
              <a:t> (also known as </a:t>
            </a:r>
            <a:r>
              <a:rPr lang="en-US" b="0" i="0" dirty="0" err="1" smtClean="0">
                <a:solidFill>
                  <a:srgbClr val="32323C"/>
                </a:solidFill>
                <a:effectLst/>
                <a:latin typeface="acumin-pro"/>
              </a:rPr>
              <a:t>MacEwen’s</a:t>
            </a:r>
            <a:r>
              <a:rPr lang="en-US" b="0" i="0" dirty="0" smtClean="0">
                <a:solidFill>
                  <a:srgbClr val="32323C"/>
                </a:solidFill>
                <a:effectLst/>
                <a:latin typeface="acumin-pro"/>
              </a:rPr>
              <a:t> triangle or </a:t>
            </a:r>
            <a:r>
              <a:rPr lang="en-US" b="0" i="0" dirty="0" err="1" smtClean="0">
                <a:solidFill>
                  <a:srgbClr val="32323C"/>
                </a:solidFill>
                <a:effectLst/>
                <a:latin typeface="acumin-pro"/>
              </a:rPr>
              <a:t>suprameatal</a:t>
            </a:r>
            <a:r>
              <a:rPr lang="en-US" b="0" i="0" dirty="0" smtClean="0">
                <a:solidFill>
                  <a:srgbClr val="32323C"/>
                </a:solidFill>
                <a:effectLst/>
                <a:latin typeface="acumin-pro"/>
              </a:rPr>
              <a:t> triangle) is a triangular shaped depression in the external surface of the temporal bone.</a:t>
            </a:r>
          </a:p>
          <a:p>
            <a:pPr algn="just"/>
            <a:r>
              <a:rPr lang="en-US" b="0" i="0" dirty="0" smtClean="0">
                <a:solidFill>
                  <a:srgbClr val="32323C"/>
                </a:solidFill>
                <a:effectLst/>
                <a:latin typeface="acumin-pro"/>
              </a:rPr>
              <a:t>It serves as an important anatomical landmark in </a:t>
            </a:r>
            <a:r>
              <a:rPr lang="en-US" b="1" i="0" dirty="0" err="1" smtClean="0">
                <a:solidFill>
                  <a:srgbClr val="32323C"/>
                </a:solidFill>
                <a:effectLst/>
                <a:latin typeface="acumin-pro"/>
              </a:rPr>
              <a:t>otologic</a:t>
            </a:r>
            <a:r>
              <a:rPr lang="en-US" b="1" i="0" dirty="0" smtClean="0">
                <a:solidFill>
                  <a:srgbClr val="32323C"/>
                </a:solidFill>
                <a:effectLst/>
                <a:latin typeface="acumin-pro"/>
              </a:rPr>
              <a:t> surgery</a:t>
            </a:r>
            <a:r>
              <a:rPr lang="en-US" b="0" i="0" dirty="0" smtClean="0">
                <a:solidFill>
                  <a:srgbClr val="32323C"/>
                </a:solidFill>
                <a:effectLst/>
                <a:latin typeface="acumin-pro"/>
              </a:rPr>
              <a:t>.</a:t>
            </a:r>
          </a:p>
          <a:p>
            <a:endParaRPr lang="en-US" dirty="0"/>
          </a:p>
        </p:txBody>
      </p:sp>
    </p:spTree>
    <p:extLst>
      <p:ext uri="{BB962C8B-B14F-4D97-AF65-F5344CB8AC3E}">
        <p14:creationId xmlns:p14="http://schemas.microsoft.com/office/powerpoint/2010/main" val="1981084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mastoid fossa (shaded yellow) is a surface landmark of the external surface of the temporal bone</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2137" y="1820069"/>
            <a:ext cx="541972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292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Borders </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pPr marL="0" indent="0">
              <a:buNone/>
            </a:pPr>
            <a:endParaRPr lang="en-US" b="1" i="0" dirty="0" smtClean="0">
              <a:solidFill>
                <a:srgbClr val="32323C"/>
              </a:solidFill>
              <a:effectLst/>
              <a:latin typeface="acumin-pro"/>
            </a:endParaRPr>
          </a:p>
          <a:p>
            <a:pPr algn="just"/>
            <a:r>
              <a:rPr lang="en-US" b="0" i="0" dirty="0" smtClean="0">
                <a:solidFill>
                  <a:srgbClr val="32323C"/>
                </a:solidFill>
                <a:effectLst/>
                <a:latin typeface="acumin-pro"/>
              </a:rPr>
              <a:t>The </a:t>
            </a:r>
            <a:r>
              <a:rPr lang="en-US" b="1" i="0" dirty="0" smtClean="0">
                <a:solidFill>
                  <a:srgbClr val="32323C"/>
                </a:solidFill>
                <a:effectLst/>
                <a:latin typeface="acumin-pro"/>
              </a:rPr>
              <a:t>mastoid fossa</a:t>
            </a:r>
            <a:r>
              <a:rPr lang="en-US" b="0" i="0" dirty="0" smtClean="0">
                <a:solidFill>
                  <a:srgbClr val="32323C"/>
                </a:solidFill>
                <a:effectLst/>
                <a:latin typeface="acumin-pro"/>
              </a:rPr>
              <a:t> is a triangular shaped area with superior, anterior, and posterior borders:</a:t>
            </a:r>
          </a:p>
          <a:p>
            <a:pPr algn="just">
              <a:buFont typeface="Arial"/>
              <a:buChar char="•"/>
            </a:pPr>
            <a:r>
              <a:rPr lang="en-US" b="1" i="0" dirty="0" smtClean="0">
                <a:solidFill>
                  <a:srgbClr val="32323C"/>
                </a:solidFill>
                <a:effectLst/>
                <a:latin typeface="acumin-pro"/>
              </a:rPr>
              <a:t>Superior – </a:t>
            </a:r>
            <a:r>
              <a:rPr lang="en-US" b="1" i="0" dirty="0" err="1" smtClean="0">
                <a:solidFill>
                  <a:srgbClr val="32323C"/>
                </a:solidFill>
                <a:effectLst/>
                <a:latin typeface="acumin-pro"/>
              </a:rPr>
              <a:t>Supramastoid</a:t>
            </a:r>
            <a:r>
              <a:rPr lang="en-US" b="1" i="0" dirty="0" smtClean="0">
                <a:solidFill>
                  <a:srgbClr val="32323C"/>
                </a:solidFill>
                <a:effectLst/>
                <a:latin typeface="acumin-pro"/>
              </a:rPr>
              <a:t> crest</a:t>
            </a:r>
            <a:endParaRPr lang="en-US" b="0" i="0" dirty="0" smtClean="0">
              <a:solidFill>
                <a:srgbClr val="32323C"/>
              </a:solidFill>
              <a:effectLst/>
              <a:latin typeface="acumin-pro"/>
            </a:endParaRPr>
          </a:p>
          <a:p>
            <a:pPr lvl="1" algn="just">
              <a:buFont typeface="Arial"/>
              <a:buChar char="•"/>
            </a:pPr>
            <a:r>
              <a:rPr lang="en-US" b="0" i="0" dirty="0" smtClean="0">
                <a:solidFill>
                  <a:srgbClr val="32323C"/>
                </a:solidFill>
                <a:effectLst/>
                <a:latin typeface="acumin-pro"/>
              </a:rPr>
              <a:t>Extension of the upper border of the posterior root of the </a:t>
            </a:r>
            <a:r>
              <a:rPr lang="en-US" b="0" i="0" dirty="0" err="1" smtClean="0">
                <a:solidFill>
                  <a:srgbClr val="32323C"/>
                </a:solidFill>
                <a:effectLst/>
                <a:latin typeface="acumin-pro"/>
              </a:rPr>
              <a:t>zygomatic</a:t>
            </a:r>
            <a:r>
              <a:rPr lang="en-US" b="0" i="0" dirty="0" smtClean="0">
                <a:solidFill>
                  <a:srgbClr val="32323C"/>
                </a:solidFill>
                <a:effectLst/>
                <a:latin typeface="acumin-pro"/>
              </a:rPr>
              <a:t> process.</a:t>
            </a:r>
          </a:p>
          <a:p>
            <a:pPr algn="just">
              <a:buFont typeface="Arial"/>
              <a:buChar char="•"/>
            </a:pPr>
            <a:r>
              <a:rPr lang="en-US" b="1" i="0" dirty="0" smtClean="0">
                <a:solidFill>
                  <a:srgbClr val="32323C"/>
                </a:solidFill>
                <a:effectLst/>
                <a:latin typeface="acumin-pro"/>
              </a:rPr>
              <a:t>Anterior – </a:t>
            </a:r>
            <a:r>
              <a:rPr lang="en-US" b="1" i="0" dirty="0" err="1" smtClean="0">
                <a:solidFill>
                  <a:srgbClr val="32323C"/>
                </a:solidFill>
                <a:effectLst/>
                <a:latin typeface="acumin-pro"/>
              </a:rPr>
              <a:t>Suprameatal</a:t>
            </a:r>
            <a:r>
              <a:rPr lang="en-US" b="1" i="0" dirty="0" smtClean="0">
                <a:solidFill>
                  <a:srgbClr val="32323C"/>
                </a:solidFill>
                <a:effectLst/>
                <a:latin typeface="acumin-pro"/>
              </a:rPr>
              <a:t> spine (spine of </a:t>
            </a:r>
            <a:r>
              <a:rPr lang="en-US" b="1" i="0" dirty="0" err="1" smtClean="0">
                <a:solidFill>
                  <a:srgbClr val="32323C"/>
                </a:solidFill>
                <a:effectLst/>
                <a:latin typeface="acumin-pro"/>
              </a:rPr>
              <a:t>Henle</a:t>
            </a:r>
            <a:r>
              <a:rPr lang="en-US" b="1" i="0" dirty="0" smtClean="0">
                <a:solidFill>
                  <a:srgbClr val="32323C"/>
                </a:solidFill>
                <a:effectLst/>
                <a:latin typeface="acumin-pro"/>
              </a:rPr>
              <a:t>)</a:t>
            </a:r>
            <a:endParaRPr lang="en-US" b="0" i="0" dirty="0" smtClean="0">
              <a:solidFill>
                <a:srgbClr val="32323C"/>
              </a:solidFill>
              <a:effectLst/>
              <a:latin typeface="acumin-pro"/>
            </a:endParaRPr>
          </a:p>
          <a:p>
            <a:pPr lvl="1" algn="just">
              <a:buFont typeface="Arial"/>
              <a:buChar char="•"/>
            </a:pPr>
            <a:r>
              <a:rPr lang="en-US" b="0" i="0" dirty="0" smtClean="0">
                <a:solidFill>
                  <a:srgbClr val="32323C"/>
                </a:solidFill>
                <a:effectLst/>
                <a:latin typeface="acumin-pro"/>
              </a:rPr>
              <a:t>Projection of bone at the </a:t>
            </a:r>
            <a:r>
              <a:rPr lang="en-US" b="0" i="0" dirty="0" err="1" smtClean="0">
                <a:solidFill>
                  <a:srgbClr val="32323C"/>
                </a:solidFill>
                <a:effectLst/>
                <a:latin typeface="acumin-pro"/>
              </a:rPr>
              <a:t>posterosuperior</a:t>
            </a:r>
            <a:r>
              <a:rPr lang="en-US" b="0" i="0" dirty="0" smtClean="0">
                <a:solidFill>
                  <a:srgbClr val="32323C"/>
                </a:solidFill>
                <a:effectLst/>
                <a:latin typeface="acumin-pro"/>
              </a:rPr>
              <a:t> aspect of the opening of the external acoustic meatus, immediately inferior to the root of the </a:t>
            </a:r>
            <a:r>
              <a:rPr lang="en-US" b="0" i="0" dirty="0" err="1" smtClean="0">
                <a:solidFill>
                  <a:srgbClr val="32323C"/>
                </a:solidFill>
                <a:effectLst/>
                <a:latin typeface="acumin-pro"/>
              </a:rPr>
              <a:t>zygomatic</a:t>
            </a:r>
            <a:r>
              <a:rPr lang="en-US" b="0" i="0" dirty="0" smtClean="0">
                <a:solidFill>
                  <a:srgbClr val="32323C"/>
                </a:solidFill>
                <a:effectLst/>
                <a:latin typeface="acumin-pro"/>
              </a:rPr>
              <a:t> process.</a:t>
            </a:r>
          </a:p>
          <a:p>
            <a:pPr algn="just">
              <a:buFont typeface="Arial"/>
              <a:buChar char="•"/>
            </a:pPr>
            <a:r>
              <a:rPr lang="en-US" b="1" i="0" dirty="0" smtClean="0">
                <a:solidFill>
                  <a:srgbClr val="32323C"/>
                </a:solidFill>
                <a:effectLst/>
                <a:latin typeface="acumin-pro"/>
              </a:rPr>
              <a:t>Posterior – Hypothetical vertical line</a:t>
            </a:r>
            <a:endParaRPr lang="en-US" b="0" i="0" dirty="0" smtClean="0">
              <a:solidFill>
                <a:srgbClr val="32323C"/>
              </a:solidFill>
              <a:effectLst/>
              <a:latin typeface="acumin-pro"/>
            </a:endParaRPr>
          </a:p>
          <a:p>
            <a:pPr lvl="1" algn="just">
              <a:buFont typeface="Arial"/>
              <a:buChar char="•"/>
            </a:pPr>
            <a:r>
              <a:rPr lang="en-US" b="0" i="0" dirty="0" smtClean="0">
                <a:solidFill>
                  <a:srgbClr val="32323C"/>
                </a:solidFill>
                <a:effectLst/>
                <a:latin typeface="acumin-pro"/>
              </a:rPr>
              <a:t>Tangential to the mid-point of the posterior wall of the external auditory canal</a:t>
            </a:r>
          </a:p>
          <a:p>
            <a:endParaRPr lang="en-US" dirty="0"/>
          </a:p>
        </p:txBody>
      </p:sp>
    </p:spTree>
    <p:extLst>
      <p:ext uri="{BB962C8B-B14F-4D97-AF65-F5344CB8AC3E}">
        <p14:creationId xmlns:p14="http://schemas.microsoft.com/office/powerpoint/2010/main" val="312544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mastoid fossa is triangle shaped. It has superior, anterior, and posterior borders.</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155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i="0" dirty="0" smtClean="0">
                <a:solidFill>
                  <a:srgbClr val="32323C"/>
                </a:solidFill>
                <a:effectLst/>
                <a:latin typeface="acumin-pro"/>
              </a:rPr>
              <a:t>Contents</a:t>
            </a:r>
          </a:p>
          <a:p>
            <a:pPr algn="just"/>
            <a:r>
              <a:rPr lang="en-US" b="0" i="0" dirty="0" smtClean="0">
                <a:solidFill>
                  <a:srgbClr val="32323C"/>
                </a:solidFill>
                <a:effectLst/>
                <a:latin typeface="acumin-pro"/>
              </a:rPr>
              <a:t>The mastoid fossa is a bony landmark on the external surface of the</a:t>
            </a:r>
            <a:r>
              <a:rPr lang="en-US" b="1" i="0" dirty="0" smtClean="0">
                <a:solidFill>
                  <a:srgbClr val="32323C"/>
                </a:solidFill>
                <a:effectLst/>
                <a:latin typeface="acumin-pro"/>
              </a:rPr>
              <a:t> temporal bone</a:t>
            </a:r>
            <a:r>
              <a:rPr lang="en-US" b="0" i="0" dirty="0" smtClean="0">
                <a:solidFill>
                  <a:srgbClr val="32323C"/>
                </a:solidFill>
                <a:effectLst/>
                <a:latin typeface="acumin-pro"/>
              </a:rPr>
              <a:t>.</a:t>
            </a:r>
          </a:p>
          <a:p>
            <a:pPr algn="just"/>
            <a:r>
              <a:rPr lang="en-US" b="0" i="0" dirty="0" smtClean="0">
                <a:solidFill>
                  <a:srgbClr val="32323C"/>
                </a:solidFill>
                <a:effectLst/>
                <a:latin typeface="acumin-pro"/>
              </a:rPr>
              <a:t>It overlies the </a:t>
            </a:r>
            <a:r>
              <a:rPr lang="en-US" b="1" i="0" dirty="0" smtClean="0">
                <a:solidFill>
                  <a:srgbClr val="32323C"/>
                </a:solidFill>
                <a:effectLst/>
                <a:latin typeface="acumin-pro"/>
              </a:rPr>
              <a:t>mastoid </a:t>
            </a:r>
            <a:r>
              <a:rPr lang="en-US" b="1" i="0" dirty="0" err="1" smtClean="0">
                <a:solidFill>
                  <a:srgbClr val="32323C"/>
                </a:solidFill>
                <a:effectLst/>
                <a:latin typeface="acumin-pro"/>
              </a:rPr>
              <a:t>antrum</a:t>
            </a:r>
            <a:r>
              <a:rPr lang="en-US" b="0" i="0" dirty="0" smtClean="0">
                <a:solidFill>
                  <a:srgbClr val="32323C"/>
                </a:solidFill>
                <a:effectLst/>
                <a:latin typeface="acumin-pro"/>
              </a:rPr>
              <a:t> – the largest of the mastoid air cells.</a:t>
            </a:r>
          </a:p>
          <a:p>
            <a:pPr algn="just"/>
            <a:r>
              <a:rPr lang="en-US" b="0" i="0" dirty="0" smtClean="0">
                <a:solidFill>
                  <a:srgbClr val="32323C"/>
                </a:solidFill>
                <a:effectLst/>
                <a:latin typeface="acumin-pro"/>
              </a:rPr>
              <a:t>The mastoid fossa </a:t>
            </a:r>
            <a:r>
              <a:rPr lang="en-US" b="1" i="0" dirty="0" smtClean="0">
                <a:solidFill>
                  <a:srgbClr val="32323C"/>
                </a:solidFill>
                <a:effectLst/>
                <a:latin typeface="acumin-pro"/>
              </a:rPr>
              <a:t>does not</a:t>
            </a:r>
            <a:r>
              <a:rPr lang="en-US" b="0" i="0" dirty="0" smtClean="0">
                <a:solidFill>
                  <a:srgbClr val="32323C"/>
                </a:solidFill>
                <a:effectLst/>
                <a:latin typeface="acumin-pro"/>
              </a:rPr>
              <a:t> contain any other important structures. This is why it is so significant in </a:t>
            </a:r>
            <a:r>
              <a:rPr lang="en-US" b="0" i="0" dirty="0" err="1" smtClean="0">
                <a:solidFill>
                  <a:srgbClr val="32323C"/>
                </a:solidFill>
                <a:effectLst/>
                <a:latin typeface="acumin-pro"/>
              </a:rPr>
              <a:t>otologic</a:t>
            </a:r>
            <a:r>
              <a:rPr lang="en-US" b="0" i="0" dirty="0" smtClean="0">
                <a:solidFill>
                  <a:srgbClr val="32323C"/>
                </a:solidFill>
                <a:effectLst/>
                <a:latin typeface="acumin-pro"/>
              </a:rPr>
              <a:t> surgery – it demarks a ‘</a:t>
            </a:r>
            <a:r>
              <a:rPr lang="en-US" b="1" i="0" dirty="0" smtClean="0">
                <a:solidFill>
                  <a:srgbClr val="32323C"/>
                </a:solidFill>
                <a:effectLst/>
                <a:latin typeface="acumin-pro"/>
              </a:rPr>
              <a:t>safe area</a:t>
            </a:r>
            <a:r>
              <a:rPr lang="en-US" b="0" i="0" dirty="0" smtClean="0">
                <a:solidFill>
                  <a:srgbClr val="32323C"/>
                </a:solidFill>
                <a:effectLst/>
                <a:latin typeface="acumin-pro"/>
              </a:rPr>
              <a:t>‘ to begin the traditional drilling approach during a cortical </a:t>
            </a:r>
            <a:r>
              <a:rPr lang="en-US" b="0" i="0" dirty="0" err="1" smtClean="0">
                <a:solidFill>
                  <a:srgbClr val="32323C"/>
                </a:solidFill>
                <a:effectLst/>
                <a:latin typeface="acumin-pro"/>
              </a:rPr>
              <a:t>mastoidectomy</a:t>
            </a:r>
            <a:r>
              <a:rPr lang="en-US" b="0" i="0" dirty="0" smtClean="0">
                <a:solidFill>
                  <a:srgbClr val="32323C"/>
                </a:solidFill>
                <a:effectLst/>
                <a:latin typeface="acumin-pro"/>
              </a:rPr>
              <a:t>.</a:t>
            </a:r>
          </a:p>
          <a:p>
            <a:endParaRPr lang="en-US" dirty="0"/>
          </a:p>
        </p:txBody>
      </p:sp>
    </p:spTree>
    <p:extLst>
      <p:ext uri="{BB962C8B-B14F-4D97-AF65-F5344CB8AC3E}">
        <p14:creationId xmlns:p14="http://schemas.microsoft.com/office/powerpoint/2010/main" val="4278146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mastoid fossa highlighted in yellow with the underlying mastoid </a:t>
            </a:r>
            <a:r>
              <a:rPr lang="en-US" dirty="0" err="1" smtClean="0"/>
              <a:t>antrum</a:t>
            </a:r>
            <a:r>
              <a:rPr lang="en-US" dirty="0" smtClean="0"/>
              <a:t>.</a:t>
            </a:r>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362994"/>
            <a:ext cx="7162799" cy="380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814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err="1" smtClean="0"/>
              <a:t>Infratemporal</a:t>
            </a:r>
            <a:r>
              <a:rPr lang="en-US" b="1" dirty="0" smtClean="0"/>
              <a:t> fossa</a:t>
            </a:r>
            <a:endParaRPr lang="en-US" b="1" dirty="0"/>
          </a:p>
        </p:txBody>
      </p:sp>
      <p:sp>
        <p:nvSpPr>
          <p:cNvPr id="3" name="Content Placeholder 2"/>
          <p:cNvSpPr>
            <a:spLocks noGrp="1"/>
          </p:cNvSpPr>
          <p:nvPr>
            <p:ph idx="1"/>
          </p:nvPr>
        </p:nvSpPr>
        <p:spPr/>
        <p:txBody>
          <a:bodyPr/>
          <a:lstStyle/>
          <a:p>
            <a:pPr algn="just"/>
            <a:r>
              <a:rPr lang="en-US" b="0" i="0" dirty="0" smtClean="0">
                <a:solidFill>
                  <a:srgbClr val="32323C"/>
                </a:solidFill>
                <a:effectLst/>
                <a:latin typeface="acumin-pro"/>
              </a:rPr>
              <a:t>The </a:t>
            </a:r>
            <a:r>
              <a:rPr lang="en-US" b="1" i="0" dirty="0" err="1" smtClean="0">
                <a:solidFill>
                  <a:srgbClr val="32323C"/>
                </a:solidFill>
                <a:effectLst/>
                <a:latin typeface="acumin-pro"/>
              </a:rPr>
              <a:t>infratemporal</a:t>
            </a:r>
            <a:r>
              <a:rPr lang="en-US" b="1" i="0" dirty="0" smtClean="0">
                <a:solidFill>
                  <a:srgbClr val="32323C"/>
                </a:solidFill>
                <a:effectLst/>
                <a:latin typeface="acumin-pro"/>
              </a:rPr>
              <a:t> fossa</a:t>
            </a:r>
            <a:r>
              <a:rPr lang="en-US" b="0" i="0" dirty="0" smtClean="0">
                <a:solidFill>
                  <a:srgbClr val="32323C"/>
                </a:solidFill>
                <a:effectLst/>
                <a:latin typeface="acumin-pro"/>
              </a:rPr>
              <a:t> is a complex area located at the base of the skull, deep to the masseter muscle.</a:t>
            </a:r>
          </a:p>
          <a:p>
            <a:pPr algn="just"/>
            <a:r>
              <a:rPr lang="en-US" b="0" i="0" dirty="0" smtClean="0">
                <a:solidFill>
                  <a:srgbClr val="32323C"/>
                </a:solidFill>
                <a:effectLst/>
                <a:latin typeface="acumin-pro"/>
              </a:rPr>
              <a:t>It is closely associated with both the temporal and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fossae and acts as a </a:t>
            </a:r>
            <a:r>
              <a:rPr lang="en-US" b="1" i="0" dirty="0" smtClean="0">
                <a:solidFill>
                  <a:srgbClr val="32323C"/>
                </a:solidFill>
                <a:effectLst/>
                <a:latin typeface="acumin-pro"/>
              </a:rPr>
              <a:t>conduit</a:t>
            </a:r>
            <a:r>
              <a:rPr lang="en-US" b="0" i="0" dirty="0" smtClean="0">
                <a:solidFill>
                  <a:srgbClr val="32323C"/>
                </a:solidFill>
                <a:effectLst/>
                <a:latin typeface="acumin-pro"/>
              </a:rPr>
              <a:t> for neurovascular structures entering and leaving the cranial cavity.</a:t>
            </a:r>
          </a:p>
          <a:p>
            <a:endParaRPr lang="en-US" dirty="0"/>
          </a:p>
        </p:txBody>
      </p:sp>
    </p:spTree>
    <p:extLst>
      <p:ext uri="{BB962C8B-B14F-4D97-AF65-F5344CB8AC3E}">
        <p14:creationId xmlns:p14="http://schemas.microsoft.com/office/powerpoint/2010/main" val="2942769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Borders </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 can be said to have a </a:t>
            </a:r>
            <a:r>
              <a:rPr lang="en-US" b="1" i="0" dirty="0" smtClean="0">
                <a:solidFill>
                  <a:srgbClr val="32323C"/>
                </a:solidFill>
                <a:effectLst/>
                <a:latin typeface="acumin-pro"/>
              </a:rPr>
              <a:t>wedge</a:t>
            </a:r>
            <a:r>
              <a:rPr lang="en-US" b="0" i="0" dirty="0" smtClean="0">
                <a:solidFill>
                  <a:srgbClr val="32323C"/>
                </a:solidFill>
                <a:effectLst/>
                <a:latin typeface="acumin-pro"/>
              </a:rPr>
              <a:t> shape. It is located deep to the masseter muscle and </a:t>
            </a:r>
            <a:r>
              <a:rPr lang="en-US" b="1" i="0" dirty="0" err="1" smtClean="0">
                <a:solidFill>
                  <a:srgbClr val="32323C"/>
                </a:solidFill>
                <a:effectLst/>
                <a:latin typeface="acumin-pro"/>
              </a:rPr>
              <a:t>zygomatic</a:t>
            </a:r>
            <a:r>
              <a:rPr lang="en-US" b="1" i="0" dirty="0" smtClean="0">
                <a:solidFill>
                  <a:srgbClr val="32323C"/>
                </a:solidFill>
                <a:effectLst/>
                <a:latin typeface="acumin-pro"/>
              </a:rPr>
              <a:t> arch </a:t>
            </a:r>
            <a:r>
              <a:rPr lang="en-US" b="0" i="0" dirty="0" smtClean="0">
                <a:solidFill>
                  <a:srgbClr val="32323C"/>
                </a:solidFill>
                <a:effectLst/>
                <a:latin typeface="acumin-pro"/>
              </a:rPr>
              <a:t>(to which the masseter attaches). </a:t>
            </a:r>
          </a:p>
          <a:p>
            <a:pPr algn="just"/>
            <a:r>
              <a:rPr lang="en-US" b="0" i="0" dirty="0" smtClean="0">
                <a:solidFill>
                  <a:srgbClr val="32323C"/>
                </a:solidFill>
                <a:effectLst/>
                <a:latin typeface="acumin-pro"/>
              </a:rPr>
              <a:t>The fossa is closely associated with both the </a:t>
            </a:r>
            <a:r>
              <a:rPr lang="en-US" b="1" i="0" dirty="0" err="1" smtClean="0">
                <a:solidFill>
                  <a:srgbClr val="32323C"/>
                </a:solidFill>
                <a:effectLst/>
                <a:latin typeface="acumin-pro"/>
              </a:rPr>
              <a:t>pterygopalatine</a:t>
            </a:r>
            <a:r>
              <a:rPr lang="en-US" b="1" i="0" dirty="0" smtClean="0">
                <a:solidFill>
                  <a:srgbClr val="32323C"/>
                </a:solidFill>
                <a:effectLst/>
                <a:latin typeface="acumin-pro"/>
              </a:rPr>
              <a:t> fossa,</a:t>
            </a:r>
            <a:r>
              <a:rPr lang="en-US" b="0" i="0" dirty="0" smtClean="0">
                <a:solidFill>
                  <a:srgbClr val="32323C"/>
                </a:solidFill>
                <a:effectLst/>
                <a:latin typeface="acumin-pro"/>
              </a:rPr>
              <a:t> via the </a:t>
            </a:r>
            <a:r>
              <a:rPr lang="en-US" b="0" i="0" dirty="0" err="1" smtClean="0">
                <a:solidFill>
                  <a:srgbClr val="32323C"/>
                </a:solidFill>
                <a:effectLst/>
                <a:latin typeface="acumin-pro"/>
              </a:rPr>
              <a:t>pterygomaxillary</a:t>
            </a:r>
            <a:r>
              <a:rPr lang="en-US" b="0" i="0" dirty="0" smtClean="0">
                <a:solidFill>
                  <a:srgbClr val="32323C"/>
                </a:solidFill>
                <a:effectLst/>
                <a:latin typeface="acumin-pro"/>
              </a:rPr>
              <a:t> fissure, and also communicates with the </a:t>
            </a:r>
            <a:r>
              <a:rPr lang="en-US" b="1" i="0" dirty="0" smtClean="0">
                <a:solidFill>
                  <a:srgbClr val="32323C"/>
                </a:solidFill>
                <a:effectLst/>
                <a:latin typeface="acumin-pro"/>
              </a:rPr>
              <a:t>temporal fossa</a:t>
            </a:r>
            <a:r>
              <a:rPr lang="en-US" b="0" i="0" dirty="0" smtClean="0">
                <a:solidFill>
                  <a:srgbClr val="32323C"/>
                </a:solidFill>
                <a:effectLst/>
                <a:latin typeface="acumin-pro"/>
              </a:rPr>
              <a:t>, which lies superiorly </a:t>
            </a:r>
          </a:p>
          <a:p>
            <a:endParaRPr lang="en-US" dirty="0"/>
          </a:p>
        </p:txBody>
      </p:sp>
    </p:spTree>
    <p:extLst>
      <p:ext uri="{BB962C8B-B14F-4D97-AF65-F5344CB8AC3E}">
        <p14:creationId xmlns:p14="http://schemas.microsoft.com/office/powerpoint/2010/main" val="1761776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r>
              <a:rPr lang="en-US" dirty="0" smtClean="0"/>
              <a:t>The boundaries of this complex structure consists of both bone and muscle:</a:t>
            </a:r>
          </a:p>
          <a:p>
            <a:endParaRPr lang="en-US" dirty="0" smtClean="0"/>
          </a:p>
          <a:p>
            <a:r>
              <a:rPr lang="en-US" dirty="0" smtClean="0"/>
              <a:t>Lateral – condylar process and ramus of the mandible bone</a:t>
            </a:r>
          </a:p>
          <a:p>
            <a:r>
              <a:rPr lang="en-US" dirty="0" smtClean="0"/>
              <a:t>Medial – lateral </a:t>
            </a:r>
            <a:r>
              <a:rPr lang="en-US" dirty="0" err="1" smtClean="0"/>
              <a:t>pterygoid</a:t>
            </a:r>
            <a:r>
              <a:rPr lang="en-US" dirty="0" smtClean="0"/>
              <a:t> plate; tensor </a:t>
            </a:r>
            <a:r>
              <a:rPr lang="en-US" dirty="0" err="1" smtClean="0"/>
              <a:t>veli</a:t>
            </a:r>
            <a:r>
              <a:rPr lang="en-US" dirty="0" smtClean="0"/>
              <a:t> palatine, </a:t>
            </a:r>
            <a:r>
              <a:rPr lang="en-US" dirty="0" err="1" smtClean="0"/>
              <a:t>levator</a:t>
            </a:r>
            <a:r>
              <a:rPr lang="en-US" dirty="0" smtClean="0"/>
              <a:t> </a:t>
            </a:r>
            <a:r>
              <a:rPr lang="en-US" dirty="0" err="1" smtClean="0"/>
              <a:t>veli</a:t>
            </a:r>
            <a:r>
              <a:rPr lang="en-US" dirty="0" smtClean="0"/>
              <a:t> palatine and superior constrictor muscles</a:t>
            </a:r>
          </a:p>
          <a:p>
            <a:r>
              <a:rPr lang="en-US" dirty="0" smtClean="0"/>
              <a:t>Anterior – posterior border of the maxillary sinus</a:t>
            </a:r>
          </a:p>
          <a:p>
            <a:r>
              <a:rPr lang="en-US" dirty="0" smtClean="0"/>
              <a:t>Posterior – carotid sheath</a:t>
            </a:r>
          </a:p>
          <a:p>
            <a:r>
              <a:rPr lang="en-US" dirty="0" smtClean="0"/>
              <a:t>Roof – greater wing of the sphenoid bone</a:t>
            </a:r>
          </a:p>
          <a:p>
            <a:r>
              <a:rPr lang="en-US" dirty="0" smtClean="0"/>
              <a:t>Floor – medial </a:t>
            </a:r>
            <a:r>
              <a:rPr lang="en-US" dirty="0" err="1" smtClean="0"/>
              <a:t>pterygoid</a:t>
            </a:r>
            <a:r>
              <a:rPr lang="en-US" dirty="0" smtClean="0"/>
              <a:t> muscle</a:t>
            </a:r>
            <a:endParaRPr lang="en-US" dirty="0"/>
          </a:p>
        </p:txBody>
      </p:sp>
    </p:spTree>
    <p:extLst>
      <p:ext uri="{BB962C8B-B14F-4D97-AF65-F5344CB8AC3E}">
        <p14:creationId xmlns:p14="http://schemas.microsoft.com/office/powerpoint/2010/main" val="382593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The transverse cervical and </a:t>
            </a:r>
            <a:r>
              <a:rPr lang="en-US" dirty="0" err="1" smtClean="0"/>
              <a:t>suprascapular</a:t>
            </a:r>
            <a:r>
              <a:rPr lang="en-US" dirty="0" smtClean="0"/>
              <a:t> veins also lie in the posterior triangle</a:t>
            </a:r>
          </a:p>
          <a:p>
            <a:endParaRPr lang="en-US" dirty="0" smtClean="0"/>
          </a:p>
          <a:p>
            <a:r>
              <a:rPr lang="en-US" dirty="0" smtClean="0"/>
              <a:t>The </a:t>
            </a:r>
            <a:r>
              <a:rPr lang="en-US" dirty="0" err="1" smtClean="0"/>
              <a:t>subclavian</a:t>
            </a:r>
            <a:r>
              <a:rPr lang="en-US" dirty="0" smtClean="0"/>
              <a:t>, transverse cervical and </a:t>
            </a:r>
            <a:r>
              <a:rPr lang="en-US" dirty="0" err="1" smtClean="0"/>
              <a:t>suprascapular</a:t>
            </a:r>
            <a:r>
              <a:rPr lang="en-US" dirty="0" smtClean="0"/>
              <a:t> veins are accompanied by their respective arteries in the posterior triangle.</a:t>
            </a:r>
          </a:p>
          <a:p>
            <a:endParaRPr lang="en-US" dirty="0" smtClean="0"/>
          </a:p>
          <a:p>
            <a:r>
              <a:rPr lang="en-US" dirty="0" smtClean="0"/>
              <a:t>The distal part of the </a:t>
            </a:r>
            <a:r>
              <a:rPr lang="en-US" dirty="0" err="1" smtClean="0"/>
              <a:t>subclavian</a:t>
            </a:r>
            <a:r>
              <a:rPr lang="en-US" dirty="0" smtClean="0"/>
              <a:t> artery can be located as it emerges between the anterior and middle scalene muscles. As it crosses the first rib, it becomes the axillary artery, which goes onto supply the upper limb.</a:t>
            </a:r>
            <a:endParaRPr lang="en-US" dirty="0"/>
          </a:p>
        </p:txBody>
      </p:sp>
    </p:spTree>
    <p:extLst>
      <p:ext uri="{BB962C8B-B14F-4D97-AF65-F5344CB8AC3E}">
        <p14:creationId xmlns:p14="http://schemas.microsoft.com/office/powerpoint/2010/main" val="954288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0" i="0" dirty="0" smtClean="0">
                <a:solidFill>
                  <a:srgbClr val="32323C"/>
                </a:solidFill>
                <a:effectLst/>
                <a:latin typeface="acumin-pro"/>
              </a:rPr>
              <a:t>The roof of 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 formed by the greater wing of the sphenoid bone, provides an important passage for the neurovascular structures transmitted through the </a:t>
            </a:r>
            <a:r>
              <a:rPr lang="en-US" b="1" i="0" dirty="0" smtClean="0">
                <a:solidFill>
                  <a:srgbClr val="32323C"/>
                </a:solidFill>
                <a:effectLst/>
                <a:latin typeface="acumin-pro"/>
              </a:rPr>
              <a:t>foramen </a:t>
            </a:r>
            <a:r>
              <a:rPr lang="en-US" b="1" i="0" dirty="0" err="1" smtClean="0">
                <a:solidFill>
                  <a:srgbClr val="32323C"/>
                </a:solidFill>
                <a:effectLst/>
                <a:latin typeface="acumin-pro"/>
              </a:rPr>
              <a:t>ovale</a:t>
            </a:r>
            <a:r>
              <a:rPr lang="en-US" b="0" i="0" dirty="0" smtClean="0">
                <a:solidFill>
                  <a:srgbClr val="32323C"/>
                </a:solidFill>
                <a:effectLst/>
                <a:latin typeface="acumin-pro"/>
              </a:rPr>
              <a:t> and </a:t>
            </a:r>
            <a:r>
              <a:rPr lang="en-US" b="1" i="0" dirty="0" err="1" smtClean="0">
                <a:solidFill>
                  <a:srgbClr val="32323C"/>
                </a:solidFill>
                <a:effectLst/>
                <a:latin typeface="acumin-pro"/>
              </a:rPr>
              <a:t>spinosum</a:t>
            </a:r>
            <a:r>
              <a:rPr lang="en-US" b="0" i="0" dirty="0" smtClean="0">
                <a:solidFill>
                  <a:srgbClr val="32323C"/>
                </a:solidFill>
                <a:effectLst/>
                <a:latin typeface="acumin-pro"/>
              </a:rPr>
              <a:t>. Among these are the </a:t>
            </a:r>
            <a:r>
              <a:rPr lang="en-US" b="1" i="0" dirty="0" smtClean="0">
                <a:solidFill>
                  <a:srgbClr val="32323C"/>
                </a:solidFill>
                <a:effectLst/>
                <a:latin typeface="acumin-pro"/>
              </a:rPr>
              <a:t>mandibular branch of the trigeminal nerve</a:t>
            </a:r>
            <a:r>
              <a:rPr lang="en-US" b="0" i="0" dirty="0" smtClean="0">
                <a:solidFill>
                  <a:srgbClr val="32323C"/>
                </a:solidFill>
                <a:effectLst/>
                <a:latin typeface="acumin-pro"/>
              </a:rPr>
              <a:t> and the </a:t>
            </a:r>
            <a:r>
              <a:rPr lang="en-US" b="1" i="0" dirty="0" smtClean="0">
                <a:solidFill>
                  <a:srgbClr val="32323C"/>
                </a:solidFill>
                <a:effectLst/>
                <a:latin typeface="acumin-pro"/>
              </a:rPr>
              <a:t>middle meningeal artery</a:t>
            </a:r>
            <a:r>
              <a:rPr lang="en-US" b="0" i="0" dirty="0" smtClean="0">
                <a:solidFill>
                  <a:srgbClr val="32323C"/>
                </a:solidFill>
                <a:effectLst/>
                <a:latin typeface="acumin-pro"/>
              </a:rPr>
              <a:t>.</a:t>
            </a:r>
            <a:endParaRPr lang="en-US" dirty="0"/>
          </a:p>
        </p:txBody>
      </p:sp>
    </p:spTree>
    <p:extLst>
      <p:ext uri="{BB962C8B-B14F-4D97-AF65-F5344CB8AC3E}">
        <p14:creationId xmlns:p14="http://schemas.microsoft.com/office/powerpoint/2010/main" val="3225415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bony features of the </a:t>
            </a:r>
            <a:r>
              <a:rPr lang="en-US" dirty="0" err="1" smtClean="0"/>
              <a:t>infratemporal</a:t>
            </a:r>
            <a:r>
              <a:rPr lang="en-US" dirty="0" smtClean="0"/>
              <a:t> fossa. The ramus of the mandible has been removed in this image.</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53381"/>
            <a:ext cx="7620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6543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t>infratemporal</a:t>
            </a:r>
            <a:r>
              <a:rPr lang="en-US" dirty="0" smtClean="0"/>
              <a:t> fossa acts as a pathway for </a:t>
            </a:r>
            <a:r>
              <a:rPr lang="en-US" b="1" dirty="0" smtClean="0"/>
              <a:t>neurovascular structures </a:t>
            </a:r>
            <a:r>
              <a:rPr lang="en-US" dirty="0" smtClean="0"/>
              <a:t>passing to and from the cranial cavity, </a:t>
            </a:r>
            <a:r>
              <a:rPr lang="en-US" dirty="0" err="1" smtClean="0"/>
              <a:t>pterygopalatine</a:t>
            </a:r>
            <a:r>
              <a:rPr lang="en-US" dirty="0" smtClean="0"/>
              <a:t> fossa and temporal fossa. </a:t>
            </a:r>
          </a:p>
          <a:p>
            <a:r>
              <a:rPr lang="en-US" dirty="0" smtClean="0"/>
              <a:t>It also contains some of the </a:t>
            </a:r>
            <a:r>
              <a:rPr lang="en-US" b="1" dirty="0" smtClean="0"/>
              <a:t>muscles of mastication</a:t>
            </a:r>
            <a:r>
              <a:rPr lang="en-US" dirty="0" smtClean="0"/>
              <a:t>. In fact, the lateral </a:t>
            </a:r>
            <a:r>
              <a:rPr lang="en-US" dirty="0" err="1" smtClean="0"/>
              <a:t>pterygoid</a:t>
            </a:r>
            <a:r>
              <a:rPr lang="en-US" dirty="0" smtClean="0"/>
              <a:t> splits the fossa contents in half – the branches of the mandibular nerve lay deep to the muscle, while the maxillary artery is superficial to it.</a:t>
            </a:r>
            <a:endParaRPr lang="en-US" dirty="0"/>
          </a:p>
        </p:txBody>
      </p:sp>
    </p:spTree>
    <p:extLst>
      <p:ext uri="{BB962C8B-B14F-4D97-AF65-F5344CB8AC3E}">
        <p14:creationId xmlns:p14="http://schemas.microsoft.com/office/powerpoint/2010/main" val="755898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marL="0" indent="0">
              <a:buNone/>
            </a:pPr>
            <a:r>
              <a:rPr lang="en-US" b="1" dirty="0" smtClean="0"/>
              <a:t>Muscles </a:t>
            </a:r>
          </a:p>
          <a:p>
            <a:r>
              <a:rPr lang="en-US" dirty="0" smtClean="0"/>
              <a:t>The </a:t>
            </a:r>
            <a:r>
              <a:rPr lang="en-US" dirty="0" err="1" smtClean="0"/>
              <a:t>infratemporal</a:t>
            </a:r>
            <a:r>
              <a:rPr lang="en-US" dirty="0" smtClean="0"/>
              <a:t> fossa is associated with the muscles of mastication. The medial and lateral </a:t>
            </a:r>
            <a:r>
              <a:rPr lang="en-US" dirty="0" err="1" smtClean="0"/>
              <a:t>pterygoids</a:t>
            </a:r>
            <a:r>
              <a:rPr lang="en-US" dirty="0" smtClean="0"/>
              <a:t> are located within the fossa itself, whilst the masseter and temporalis muscles insert and originate into the borders of the fossa.</a:t>
            </a:r>
          </a:p>
          <a:p>
            <a:pPr marL="0" indent="0">
              <a:buNone/>
            </a:pPr>
            <a:endParaRPr lang="en-US" dirty="0"/>
          </a:p>
        </p:txBody>
      </p:sp>
    </p:spTree>
    <p:extLst>
      <p:ext uri="{BB962C8B-B14F-4D97-AF65-F5344CB8AC3E}">
        <p14:creationId xmlns:p14="http://schemas.microsoft.com/office/powerpoint/2010/main" val="1625498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medial and lateral </a:t>
            </a:r>
            <a:r>
              <a:rPr lang="en-US" dirty="0" err="1" smtClean="0"/>
              <a:t>pterygoids</a:t>
            </a:r>
            <a:r>
              <a:rPr lang="en-US" dirty="0" smtClean="0"/>
              <a:t>.</a:t>
            </a: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11498"/>
            <a:ext cx="8229600" cy="39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182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77500" lnSpcReduction="20000"/>
          </a:bodyPr>
          <a:lstStyle/>
          <a:p>
            <a:pPr marL="0" indent="0">
              <a:buNone/>
            </a:pPr>
            <a:r>
              <a:rPr lang="en-US" b="1" i="0" dirty="0" smtClean="0">
                <a:solidFill>
                  <a:srgbClr val="32323C"/>
                </a:solidFill>
                <a:effectLst/>
                <a:latin typeface="acumin-pro"/>
              </a:rPr>
              <a:t>Nerves</a:t>
            </a:r>
          </a:p>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 forms an important passage for a number of nerves originating in the cranial cavity :</a:t>
            </a:r>
          </a:p>
          <a:p>
            <a:pPr algn="just">
              <a:buFont typeface="Arial"/>
              <a:buChar char="•"/>
            </a:pPr>
            <a:r>
              <a:rPr lang="en-US" b="1" i="0" u="none" strike="noStrike" dirty="0" smtClean="0">
                <a:solidFill>
                  <a:srgbClr val="00A99D"/>
                </a:solidFill>
                <a:effectLst/>
                <a:latin typeface="acumin-pro"/>
                <a:hlinkClick r:id="rId2"/>
              </a:rPr>
              <a:t>Mandibular nerve</a:t>
            </a:r>
            <a:r>
              <a:rPr lang="en-US" b="0" i="0" dirty="0" smtClean="0">
                <a:solidFill>
                  <a:srgbClr val="32323C"/>
                </a:solidFill>
                <a:effectLst/>
                <a:latin typeface="acumin-pro"/>
              </a:rPr>
              <a:t> – a branch of the trigeminal nerve (CN V). It enters the fossa via the foramen </a:t>
            </a:r>
            <a:r>
              <a:rPr lang="en-US" b="0" i="0" dirty="0" err="1" smtClean="0">
                <a:solidFill>
                  <a:srgbClr val="32323C"/>
                </a:solidFill>
                <a:effectLst/>
                <a:latin typeface="acumin-pro"/>
              </a:rPr>
              <a:t>ovale</a:t>
            </a:r>
            <a:r>
              <a:rPr lang="en-US" b="0" i="0" dirty="0" smtClean="0">
                <a:solidFill>
                  <a:srgbClr val="32323C"/>
                </a:solidFill>
                <a:effectLst/>
                <a:latin typeface="acumin-pro"/>
              </a:rPr>
              <a:t>, giving rise to motor and sensory branches. The sensory branches continue inferiorly to provide innervation to some of the cutaneous structures of the face.</a:t>
            </a:r>
          </a:p>
          <a:p>
            <a:pPr algn="just">
              <a:buFont typeface="Arial"/>
              <a:buChar char="•"/>
            </a:pPr>
            <a:r>
              <a:rPr lang="en-US" b="1" i="0" dirty="0" err="1" smtClean="0">
                <a:solidFill>
                  <a:srgbClr val="32323C"/>
                </a:solidFill>
                <a:effectLst/>
                <a:latin typeface="acumin-pro"/>
              </a:rPr>
              <a:t>Auriculotemporal</a:t>
            </a:r>
            <a:r>
              <a:rPr lang="en-US" b="1" i="0" dirty="0" smtClean="0">
                <a:solidFill>
                  <a:srgbClr val="32323C"/>
                </a:solidFill>
                <a:effectLst/>
                <a:latin typeface="acumin-pro"/>
              </a:rPr>
              <a:t>, </a:t>
            </a:r>
            <a:r>
              <a:rPr lang="en-US" b="1" i="0" dirty="0" err="1" smtClean="0">
                <a:solidFill>
                  <a:srgbClr val="32323C"/>
                </a:solidFill>
                <a:effectLst/>
                <a:latin typeface="acumin-pro"/>
              </a:rPr>
              <a:t>buccal</a:t>
            </a:r>
            <a:r>
              <a:rPr lang="en-US" b="1" i="0" dirty="0" smtClean="0">
                <a:solidFill>
                  <a:srgbClr val="32323C"/>
                </a:solidFill>
                <a:effectLst/>
                <a:latin typeface="acumin-pro"/>
              </a:rPr>
              <a:t>, lingual and inferior alveolar nerves </a:t>
            </a:r>
            <a:r>
              <a:rPr lang="en-US" b="0" i="0" dirty="0" smtClean="0">
                <a:solidFill>
                  <a:srgbClr val="32323C"/>
                </a:solidFill>
                <a:effectLst/>
                <a:latin typeface="acumin-pro"/>
              </a:rPr>
              <a:t>– sensory branches of the </a:t>
            </a:r>
            <a:r>
              <a:rPr lang="en-US" b="0" i="0" u="none" strike="noStrike" dirty="0" smtClean="0">
                <a:solidFill>
                  <a:srgbClr val="000000"/>
                </a:solidFill>
                <a:effectLst/>
                <a:latin typeface="acumin-pro"/>
                <a:hlinkClick r:id="rId3"/>
              </a:rPr>
              <a:t>trigeminal nerve</a:t>
            </a:r>
            <a:r>
              <a:rPr lang="en-US" b="0" i="0" dirty="0" smtClean="0">
                <a:solidFill>
                  <a:srgbClr val="32323C"/>
                </a:solidFill>
                <a:effectLst/>
                <a:latin typeface="acumin-pro"/>
              </a:rPr>
              <a:t>.</a:t>
            </a:r>
          </a:p>
          <a:p>
            <a:pPr algn="just">
              <a:buFont typeface="Arial"/>
              <a:buChar char="•"/>
            </a:pPr>
            <a:r>
              <a:rPr lang="en-US" b="1" i="0" dirty="0" smtClean="0">
                <a:solidFill>
                  <a:srgbClr val="32323C"/>
                </a:solidFill>
                <a:effectLst/>
                <a:latin typeface="acumin-pro"/>
              </a:rPr>
              <a:t>Chorda tympani</a:t>
            </a:r>
            <a:r>
              <a:rPr lang="en-US" b="0" i="0" dirty="0" smtClean="0">
                <a:solidFill>
                  <a:srgbClr val="32323C"/>
                </a:solidFill>
                <a:effectLst/>
                <a:latin typeface="acumin-pro"/>
              </a:rPr>
              <a:t> – a branch of the facial nerve (CN VII). It follows the anatomical course of the lingual nerve and provides taste innervation to the anterior 2/3 of the tongue.</a:t>
            </a:r>
          </a:p>
          <a:p>
            <a:endParaRPr lang="en-US" dirty="0"/>
          </a:p>
        </p:txBody>
      </p:sp>
    </p:spTree>
    <p:extLst>
      <p:ext uri="{BB962C8B-B14F-4D97-AF65-F5344CB8AC3E}">
        <p14:creationId xmlns:p14="http://schemas.microsoft.com/office/powerpoint/2010/main" val="943021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54763"/>
          </a:xfrm>
        </p:spPr>
        <p:txBody>
          <a:bodyPr/>
          <a:lstStyle/>
          <a:p>
            <a:pPr>
              <a:buFont typeface="Arial"/>
              <a:buChar char="•"/>
            </a:pPr>
            <a:r>
              <a:rPr lang="en-US" b="1" dirty="0" err="1" smtClean="0">
                <a:effectLst/>
              </a:rPr>
              <a:t>Otic</a:t>
            </a:r>
            <a:r>
              <a:rPr lang="en-US" b="1" dirty="0" smtClean="0">
                <a:effectLst/>
              </a:rPr>
              <a:t> ganglion</a:t>
            </a:r>
            <a:r>
              <a:rPr lang="en-US" dirty="0" smtClean="0">
                <a:effectLst/>
              </a:rPr>
              <a:t> – a parasympathetic collection of </a:t>
            </a:r>
            <a:r>
              <a:rPr lang="en-US" dirty="0" err="1" smtClean="0">
                <a:effectLst/>
              </a:rPr>
              <a:t>neurone</a:t>
            </a:r>
            <a:r>
              <a:rPr lang="en-US" dirty="0" smtClean="0">
                <a:effectLst/>
              </a:rPr>
              <a:t> cell bodies. Nerve </a:t>
            </a:r>
            <a:r>
              <a:rPr lang="en-US" dirty="0" err="1" smtClean="0">
                <a:effectLst/>
              </a:rPr>
              <a:t>fibres</a:t>
            </a:r>
            <a:r>
              <a:rPr lang="en-US" dirty="0" smtClean="0">
                <a:effectLst/>
              </a:rPr>
              <a:t> leaving this ganglion ‘hitchhike’ along the </a:t>
            </a:r>
            <a:r>
              <a:rPr lang="en-US" dirty="0" err="1" smtClean="0">
                <a:effectLst/>
              </a:rPr>
              <a:t>auriculotemporal</a:t>
            </a:r>
            <a:r>
              <a:rPr lang="en-US" dirty="0" smtClean="0">
                <a:effectLst/>
              </a:rPr>
              <a:t> nerve to reach the parotid gland.</a:t>
            </a:r>
          </a:p>
          <a:p>
            <a:pPr algn="just" latinLnBrk="1"/>
            <a:r>
              <a:rPr lang="en-US" b="0" i="0" dirty="0" smtClean="0">
                <a:solidFill>
                  <a:srgbClr val="FFFFFF"/>
                </a:solidFill>
                <a:effectLst/>
                <a:latin typeface="acumin-pro"/>
              </a:rPr>
              <a:t> By 2021)</a:t>
            </a:r>
          </a:p>
          <a:p>
            <a:r>
              <a:rPr lang="en-US" dirty="0" smtClean="0">
                <a:solidFill>
                  <a:srgbClr val="32323C"/>
                </a:solidFill>
                <a:effectLst/>
              </a:rPr>
              <a:t/>
            </a:r>
            <a:br>
              <a:rPr lang="en-US" dirty="0" smtClean="0">
                <a:solidFill>
                  <a:srgbClr val="32323C"/>
                </a:solidFill>
                <a:effectLst/>
              </a:rPr>
            </a:br>
            <a:endParaRPr lang="en-US" dirty="0"/>
          </a:p>
        </p:txBody>
      </p:sp>
    </p:spTree>
    <p:extLst>
      <p:ext uri="{BB962C8B-B14F-4D97-AF65-F5344CB8AC3E}">
        <p14:creationId xmlns:p14="http://schemas.microsoft.com/office/powerpoint/2010/main" val="2476631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Some of the contents of the </a:t>
            </a:r>
            <a:r>
              <a:rPr lang="en-US" dirty="0" err="1" smtClean="0"/>
              <a:t>infratemporal</a:t>
            </a:r>
            <a:r>
              <a:rPr lang="en-US" dirty="0" smtClean="0"/>
              <a:t> fossa.</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364" y="1600200"/>
            <a:ext cx="75432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737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85000" lnSpcReduction="20000"/>
          </a:bodyPr>
          <a:lstStyle/>
          <a:p>
            <a:pPr marL="0" indent="0">
              <a:buNone/>
            </a:pPr>
            <a:r>
              <a:rPr lang="en-US" b="1" i="0" dirty="0" smtClean="0">
                <a:solidFill>
                  <a:srgbClr val="32323C"/>
                </a:solidFill>
                <a:effectLst/>
                <a:latin typeface="acumin-pro"/>
              </a:rPr>
              <a:t>Vasculature</a:t>
            </a:r>
          </a:p>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 contains several vascular structures:</a:t>
            </a:r>
          </a:p>
          <a:p>
            <a:pPr algn="just">
              <a:buFont typeface="Arial"/>
              <a:buChar char="•"/>
            </a:pPr>
            <a:r>
              <a:rPr lang="en-US" b="1" i="0" dirty="0" smtClean="0">
                <a:solidFill>
                  <a:srgbClr val="32323C"/>
                </a:solidFill>
                <a:effectLst/>
                <a:latin typeface="acumin-pro"/>
              </a:rPr>
              <a:t>Maxillary artery</a:t>
            </a:r>
            <a:r>
              <a:rPr lang="en-US" b="0" i="0" dirty="0" smtClean="0">
                <a:solidFill>
                  <a:srgbClr val="32323C"/>
                </a:solidFill>
                <a:effectLst/>
                <a:latin typeface="acumin-pro"/>
              </a:rPr>
              <a:t> – the terminal branch of the external carotid artery. It travels through 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a:t>
            </a:r>
          </a:p>
          <a:p>
            <a:pPr lvl="1" algn="just">
              <a:buFont typeface="Arial"/>
              <a:buChar char="•"/>
            </a:pPr>
            <a:r>
              <a:rPr lang="en-US" b="0" i="0" dirty="0" smtClean="0">
                <a:solidFill>
                  <a:srgbClr val="32323C"/>
                </a:solidFill>
                <a:effectLst/>
                <a:latin typeface="acumin-pro"/>
              </a:rPr>
              <a:t>Within the fossa, it gives rise to the middle meningeal artery, which passes through the superior border via the foramen </a:t>
            </a:r>
            <a:r>
              <a:rPr lang="en-US" b="0" i="0" dirty="0" err="1" smtClean="0">
                <a:solidFill>
                  <a:srgbClr val="32323C"/>
                </a:solidFill>
                <a:effectLst/>
                <a:latin typeface="acumin-pro"/>
              </a:rPr>
              <a:t>spinosum</a:t>
            </a:r>
            <a:r>
              <a:rPr lang="en-US" b="0" i="0" dirty="0" smtClean="0">
                <a:solidFill>
                  <a:srgbClr val="32323C"/>
                </a:solidFill>
                <a:effectLst/>
                <a:latin typeface="acumin-pro"/>
              </a:rPr>
              <a:t>.</a:t>
            </a:r>
          </a:p>
          <a:p>
            <a:pPr algn="just">
              <a:buFont typeface="Arial"/>
              <a:buChar char="•"/>
            </a:pPr>
            <a:r>
              <a:rPr lang="en-US" b="1" i="0" dirty="0" err="1" smtClean="0">
                <a:solidFill>
                  <a:srgbClr val="32323C"/>
                </a:solidFill>
                <a:effectLst/>
                <a:latin typeface="acumin-pro"/>
              </a:rPr>
              <a:t>Pterygoid</a:t>
            </a:r>
            <a:r>
              <a:rPr lang="en-US" b="1" i="0" dirty="0" smtClean="0">
                <a:solidFill>
                  <a:srgbClr val="32323C"/>
                </a:solidFill>
                <a:effectLst/>
                <a:latin typeface="acumin-pro"/>
              </a:rPr>
              <a:t> venous plexus </a:t>
            </a:r>
            <a:r>
              <a:rPr lang="en-US" b="0" i="0" dirty="0" smtClean="0">
                <a:solidFill>
                  <a:srgbClr val="32323C"/>
                </a:solidFill>
                <a:effectLst/>
                <a:latin typeface="acumin-pro"/>
              </a:rPr>
              <a:t>– drains the eye and is directly connected to the cavernous sinus.</a:t>
            </a:r>
          </a:p>
          <a:p>
            <a:pPr lvl="1" algn="just">
              <a:buFont typeface="Arial"/>
              <a:buChar char="•"/>
            </a:pPr>
            <a:r>
              <a:rPr lang="en-US" b="0" i="0" dirty="0" smtClean="0">
                <a:solidFill>
                  <a:srgbClr val="32323C"/>
                </a:solidFill>
                <a:effectLst/>
                <a:latin typeface="acumin-pro"/>
              </a:rPr>
              <a:t>It provides a potential route by which infections of the face can spread </a:t>
            </a:r>
            <a:r>
              <a:rPr lang="en-US" b="0" i="0" dirty="0" err="1" smtClean="0">
                <a:solidFill>
                  <a:srgbClr val="32323C"/>
                </a:solidFill>
                <a:effectLst/>
                <a:latin typeface="acumin-pro"/>
              </a:rPr>
              <a:t>intracranially</a:t>
            </a:r>
            <a:r>
              <a:rPr lang="en-US" b="0" i="0" dirty="0" smtClean="0">
                <a:solidFill>
                  <a:srgbClr val="32323C"/>
                </a:solidFill>
                <a:effectLst/>
                <a:latin typeface="acumin-pro"/>
              </a:rPr>
              <a:t>.</a:t>
            </a:r>
          </a:p>
          <a:p>
            <a:pPr algn="just">
              <a:buFont typeface="Arial"/>
              <a:buChar char="•"/>
            </a:pPr>
            <a:r>
              <a:rPr lang="en-US" b="1" i="0" dirty="0" smtClean="0">
                <a:solidFill>
                  <a:srgbClr val="32323C"/>
                </a:solidFill>
                <a:effectLst/>
                <a:latin typeface="acumin-pro"/>
              </a:rPr>
              <a:t>Maxillary vein</a:t>
            </a:r>
            <a:endParaRPr lang="en-US" b="0" i="0" dirty="0" smtClean="0">
              <a:solidFill>
                <a:srgbClr val="32323C"/>
              </a:solidFill>
              <a:effectLst/>
              <a:latin typeface="acumin-pro"/>
            </a:endParaRPr>
          </a:p>
          <a:p>
            <a:pPr algn="just">
              <a:buFont typeface="Arial"/>
              <a:buChar char="•"/>
            </a:pPr>
            <a:r>
              <a:rPr lang="en-US" b="1" i="0" dirty="0" smtClean="0">
                <a:solidFill>
                  <a:srgbClr val="32323C"/>
                </a:solidFill>
                <a:effectLst/>
                <a:latin typeface="acumin-pro"/>
              </a:rPr>
              <a:t>Middle meningeal vein</a:t>
            </a:r>
            <a:endParaRPr lang="en-US" b="0" i="0" dirty="0" smtClean="0">
              <a:solidFill>
                <a:srgbClr val="32323C"/>
              </a:solidFill>
              <a:effectLst/>
              <a:latin typeface="acumin-pro"/>
            </a:endParaRPr>
          </a:p>
          <a:p>
            <a:endParaRPr lang="en-US" dirty="0"/>
          </a:p>
        </p:txBody>
      </p:sp>
    </p:spTree>
    <p:extLst>
      <p:ext uri="{BB962C8B-B14F-4D97-AF65-F5344CB8AC3E}">
        <p14:creationId xmlns:p14="http://schemas.microsoft.com/office/powerpoint/2010/main" val="37410513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b="1" i="0" dirty="0" err="1" smtClean="0">
                <a:solidFill>
                  <a:srgbClr val="32323C"/>
                </a:solidFill>
                <a:effectLst/>
                <a:latin typeface="acumin-pro"/>
              </a:rPr>
              <a:t>pterygopalatine</a:t>
            </a:r>
            <a:r>
              <a:rPr lang="en-US" b="1" i="0" dirty="0" smtClean="0">
                <a:solidFill>
                  <a:srgbClr val="32323C"/>
                </a:solidFill>
                <a:effectLst/>
                <a:latin typeface="acumin-pro"/>
              </a:rPr>
              <a:t> fossa</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lgn="just"/>
            <a:r>
              <a:rPr lang="en-US" b="0" i="0" dirty="0" smtClean="0">
                <a:solidFill>
                  <a:srgbClr val="32323C"/>
                </a:solidFill>
                <a:effectLst/>
                <a:latin typeface="acumin-pro"/>
              </a:rPr>
              <a:t>The </a:t>
            </a:r>
            <a:r>
              <a:rPr lang="en-US" b="1" i="0" dirty="0" err="1" smtClean="0">
                <a:solidFill>
                  <a:srgbClr val="32323C"/>
                </a:solidFill>
                <a:effectLst/>
                <a:latin typeface="acumin-pro"/>
              </a:rPr>
              <a:t>pterygopalatine</a:t>
            </a:r>
            <a:r>
              <a:rPr lang="en-US" b="1" i="0" dirty="0" smtClean="0">
                <a:solidFill>
                  <a:srgbClr val="32323C"/>
                </a:solidFill>
                <a:effectLst/>
                <a:latin typeface="acumin-pro"/>
              </a:rPr>
              <a:t> fossa</a:t>
            </a:r>
            <a:r>
              <a:rPr lang="en-US" b="0" i="0" dirty="0" smtClean="0">
                <a:solidFill>
                  <a:srgbClr val="32323C"/>
                </a:solidFill>
                <a:effectLst/>
                <a:latin typeface="acumin-pro"/>
              </a:rPr>
              <a:t> is a bilateral, cone-shaped depression extending deep from the </a:t>
            </a:r>
            <a:r>
              <a:rPr lang="en-US" b="0" i="0" u="none" strike="noStrike" dirty="0" err="1" smtClean="0">
                <a:solidFill>
                  <a:srgbClr val="00A99D"/>
                </a:solidFill>
                <a:effectLst/>
                <a:latin typeface="acumin-pro"/>
                <a:hlinkClick r:id="rId2"/>
              </a:rPr>
              <a:t>infratemporal</a:t>
            </a:r>
            <a:r>
              <a:rPr lang="en-US" b="0" i="0" dirty="0" smtClean="0">
                <a:solidFill>
                  <a:srgbClr val="32323C"/>
                </a:solidFill>
                <a:effectLst/>
                <a:latin typeface="acumin-pro"/>
              </a:rPr>
              <a:t> fossa all the way to the nasal cavity via the </a:t>
            </a:r>
            <a:r>
              <a:rPr lang="en-US" b="0" i="0" dirty="0" err="1" smtClean="0">
                <a:solidFill>
                  <a:srgbClr val="32323C"/>
                </a:solidFill>
                <a:effectLst/>
                <a:latin typeface="acumin-pro"/>
              </a:rPr>
              <a:t>sphenopalatine</a:t>
            </a:r>
            <a:r>
              <a:rPr lang="en-US" b="0" i="0" dirty="0" smtClean="0">
                <a:solidFill>
                  <a:srgbClr val="32323C"/>
                </a:solidFill>
                <a:effectLst/>
                <a:latin typeface="acumin-pro"/>
              </a:rPr>
              <a:t> foramen.</a:t>
            </a:r>
          </a:p>
          <a:p>
            <a:pPr algn="just"/>
            <a:r>
              <a:rPr lang="en-US" b="0" i="0" dirty="0" smtClean="0">
                <a:solidFill>
                  <a:srgbClr val="32323C"/>
                </a:solidFill>
                <a:effectLst/>
                <a:latin typeface="acumin-pro"/>
              </a:rPr>
              <a:t>It is located between the maxilla, </a:t>
            </a:r>
            <a:r>
              <a:rPr lang="en-US" b="0" i="0" u="none" strike="noStrike" dirty="0" smtClean="0">
                <a:solidFill>
                  <a:srgbClr val="00A99D"/>
                </a:solidFill>
                <a:effectLst/>
                <a:latin typeface="acumin-pro"/>
                <a:hlinkClick r:id="rId3"/>
              </a:rPr>
              <a:t>sphenoid</a:t>
            </a:r>
            <a:r>
              <a:rPr lang="en-US" b="0" i="0" dirty="0" smtClean="0">
                <a:solidFill>
                  <a:srgbClr val="32323C"/>
                </a:solidFill>
                <a:effectLst/>
                <a:latin typeface="acumin-pro"/>
              </a:rPr>
              <a:t> and </a:t>
            </a:r>
            <a:r>
              <a:rPr lang="en-US" b="1" i="0" dirty="0" smtClean="0">
                <a:solidFill>
                  <a:srgbClr val="32323C"/>
                </a:solidFill>
                <a:effectLst/>
                <a:latin typeface="acumin-pro"/>
              </a:rPr>
              <a:t>palatine</a:t>
            </a:r>
            <a:r>
              <a:rPr lang="en-US" b="0" i="0" dirty="0" smtClean="0">
                <a:solidFill>
                  <a:srgbClr val="32323C"/>
                </a:solidFill>
                <a:effectLst/>
                <a:latin typeface="acumin-pro"/>
              </a:rPr>
              <a:t> bones, and communicates with other regions of the skull and facial skeleton via several canals and foramina. Its small volume combined with the numerous structures that pass through makes this a complex region</a:t>
            </a:r>
          </a:p>
          <a:p>
            <a:endParaRPr lang="en-US" dirty="0"/>
          </a:p>
        </p:txBody>
      </p:sp>
    </p:spTree>
    <p:extLst>
      <p:ext uri="{BB962C8B-B14F-4D97-AF65-F5344CB8AC3E}">
        <p14:creationId xmlns:p14="http://schemas.microsoft.com/office/powerpoint/2010/main" val="266268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Anterior Triangle of the Neck</a:t>
            </a:r>
            <a:endParaRPr lang="en-US" dirty="0"/>
          </a:p>
        </p:txBody>
      </p:sp>
      <p:sp>
        <p:nvSpPr>
          <p:cNvPr id="3" name="Content Placeholder 2"/>
          <p:cNvSpPr>
            <a:spLocks noGrp="1"/>
          </p:cNvSpPr>
          <p:nvPr>
            <p:ph idx="1"/>
          </p:nvPr>
        </p:nvSpPr>
        <p:spPr/>
        <p:txBody>
          <a:bodyPr/>
          <a:lstStyle/>
          <a:p>
            <a:r>
              <a:rPr lang="en-US" dirty="0" smtClean="0"/>
              <a:t>The anterior triangle is a region located at the front of the neck.</a:t>
            </a:r>
          </a:p>
          <a:p>
            <a:r>
              <a:rPr lang="en-US" dirty="0" smtClean="0"/>
              <a:t>Note: it is important to note that all triangles discussed below are paired; they are located on both the left and the right sides of the neck.</a:t>
            </a:r>
            <a:endParaRPr lang="en-US" dirty="0"/>
          </a:p>
        </p:txBody>
      </p:sp>
    </p:spTree>
    <p:extLst>
      <p:ext uri="{BB962C8B-B14F-4D97-AF65-F5344CB8AC3E}">
        <p14:creationId xmlns:p14="http://schemas.microsoft.com/office/powerpoint/2010/main" val="39237485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10000"/>
          </a:bodyPr>
          <a:lstStyle/>
          <a:p>
            <a:pPr marL="0" indent="0">
              <a:buNone/>
            </a:pPr>
            <a:r>
              <a:rPr lang="en-US" b="1" i="0" dirty="0" smtClean="0">
                <a:solidFill>
                  <a:srgbClr val="32323C"/>
                </a:solidFill>
                <a:effectLst/>
                <a:latin typeface="acumin-pro"/>
              </a:rPr>
              <a:t>Borders</a:t>
            </a:r>
          </a:p>
          <a:p>
            <a:pPr algn="just"/>
            <a:r>
              <a:rPr lang="en-US" b="0" i="0" dirty="0" smtClean="0">
                <a:solidFill>
                  <a:srgbClr val="32323C"/>
                </a:solidFill>
                <a:effectLst/>
                <a:latin typeface="acumin-pro"/>
              </a:rPr>
              <a:t>The borders of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are formed by the palatine, maxilla and sphenoid bones:</a:t>
            </a:r>
          </a:p>
          <a:p>
            <a:pPr algn="just">
              <a:buFont typeface="Arial"/>
              <a:buChar char="•"/>
            </a:pPr>
            <a:r>
              <a:rPr lang="en-US" b="1" i="0" dirty="0" smtClean="0">
                <a:solidFill>
                  <a:srgbClr val="32323C"/>
                </a:solidFill>
                <a:effectLst/>
                <a:latin typeface="acumin-pro"/>
              </a:rPr>
              <a:t>Anterior</a:t>
            </a:r>
            <a:r>
              <a:rPr lang="en-US" b="0" i="0" dirty="0" smtClean="0">
                <a:solidFill>
                  <a:srgbClr val="32323C"/>
                </a:solidFill>
                <a:effectLst/>
                <a:latin typeface="acumin-pro"/>
              </a:rPr>
              <a:t>: Posterior wall of the maxillary sinus.</a:t>
            </a:r>
          </a:p>
          <a:p>
            <a:pPr algn="just">
              <a:buFont typeface="Arial"/>
              <a:buChar char="•"/>
            </a:pPr>
            <a:r>
              <a:rPr lang="en-US" b="1" i="0" dirty="0" smtClean="0">
                <a:solidFill>
                  <a:srgbClr val="32323C"/>
                </a:solidFill>
                <a:effectLst/>
                <a:latin typeface="acumin-pro"/>
              </a:rPr>
              <a:t>Posterior</a:t>
            </a:r>
            <a:r>
              <a:rPr lang="en-US" b="0" i="0" dirty="0" smtClean="0">
                <a:solidFill>
                  <a:srgbClr val="32323C"/>
                </a:solidFill>
                <a:effectLst/>
                <a:latin typeface="acumin-pro"/>
              </a:rPr>
              <a:t>: </a:t>
            </a:r>
            <a:r>
              <a:rPr lang="en-US" b="0" i="0" dirty="0" err="1" smtClean="0">
                <a:solidFill>
                  <a:srgbClr val="32323C"/>
                </a:solidFill>
                <a:effectLst/>
                <a:latin typeface="acumin-pro"/>
              </a:rPr>
              <a:t>Pterygoid</a:t>
            </a:r>
            <a:r>
              <a:rPr lang="en-US" b="0" i="0" dirty="0" smtClean="0">
                <a:solidFill>
                  <a:srgbClr val="32323C"/>
                </a:solidFill>
                <a:effectLst/>
                <a:latin typeface="acumin-pro"/>
              </a:rPr>
              <a:t> process of the </a:t>
            </a:r>
            <a:r>
              <a:rPr lang="en-US" b="0" i="0" u="none" strike="noStrike" dirty="0" smtClean="0">
                <a:solidFill>
                  <a:srgbClr val="00A99D"/>
                </a:solidFill>
                <a:effectLst/>
                <a:latin typeface="acumin-pro"/>
                <a:hlinkClick r:id="rId2"/>
              </a:rPr>
              <a:t>sphenoid</a:t>
            </a:r>
            <a:r>
              <a:rPr lang="en-US" b="0" i="0" dirty="0" smtClean="0">
                <a:solidFill>
                  <a:srgbClr val="32323C"/>
                </a:solidFill>
                <a:effectLst/>
                <a:latin typeface="acumin-pro"/>
              </a:rPr>
              <a:t> bone.</a:t>
            </a:r>
          </a:p>
          <a:p>
            <a:pPr algn="just">
              <a:buFont typeface="Arial"/>
              <a:buChar char="•"/>
            </a:pPr>
            <a:r>
              <a:rPr lang="en-US" b="1" i="0" dirty="0" smtClean="0">
                <a:solidFill>
                  <a:srgbClr val="32323C"/>
                </a:solidFill>
                <a:effectLst/>
                <a:latin typeface="acumin-pro"/>
              </a:rPr>
              <a:t>Inferior</a:t>
            </a:r>
            <a:r>
              <a:rPr lang="en-US" b="0" i="0" dirty="0" smtClean="0">
                <a:solidFill>
                  <a:srgbClr val="32323C"/>
                </a:solidFill>
                <a:effectLst/>
                <a:latin typeface="acumin-pro"/>
              </a:rPr>
              <a:t>: Palatine bone and palatine canals.</a:t>
            </a:r>
          </a:p>
          <a:p>
            <a:pPr algn="just">
              <a:buFont typeface="Arial"/>
              <a:buChar char="•"/>
            </a:pPr>
            <a:r>
              <a:rPr lang="en-US" b="1" i="0" dirty="0" smtClean="0">
                <a:solidFill>
                  <a:srgbClr val="32323C"/>
                </a:solidFill>
                <a:effectLst/>
                <a:latin typeface="acumin-pro"/>
              </a:rPr>
              <a:t>Superior</a:t>
            </a:r>
            <a:r>
              <a:rPr lang="en-US" b="0" i="0" dirty="0" smtClean="0">
                <a:solidFill>
                  <a:srgbClr val="32323C"/>
                </a:solidFill>
                <a:effectLst/>
                <a:latin typeface="acumin-pro"/>
              </a:rPr>
              <a:t>: Inferior orbital fissure of the eye.</a:t>
            </a:r>
          </a:p>
          <a:p>
            <a:pPr algn="just">
              <a:buFont typeface="Arial"/>
              <a:buChar char="•"/>
            </a:pPr>
            <a:r>
              <a:rPr lang="en-US" b="1" i="0" dirty="0" smtClean="0">
                <a:solidFill>
                  <a:srgbClr val="32323C"/>
                </a:solidFill>
                <a:effectLst/>
                <a:latin typeface="acumin-pro"/>
              </a:rPr>
              <a:t>Medial</a:t>
            </a:r>
            <a:r>
              <a:rPr lang="en-US" b="0" i="0" dirty="0" smtClean="0">
                <a:solidFill>
                  <a:srgbClr val="32323C"/>
                </a:solidFill>
                <a:effectLst/>
                <a:latin typeface="acumin-pro"/>
              </a:rPr>
              <a:t>: Perpendicular plate of the palatine bone</a:t>
            </a:r>
          </a:p>
          <a:p>
            <a:pPr algn="just">
              <a:buFont typeface="Arial"/>
              <a:buChar char="•"/>
            </a:pPr>
            <a:r>
              <a:rPr lang="en-US" b="1" i="0" dirty="0" smtClean="0">
                <a:solidFill>
                  <a:srgbClr val="32323C"/>
                </a:solidFill>
                <a:effectLst/>
                <a:latin typeface="acumin-pro"/>
              </a:rPr>
              <a:t>Lateral</a:t>
            </a:r>
            <a:r>
              <a:rPr lang="en-US" b="0" i="0" dirty="0" smtClean="0">
                <a:solidFill>
                  <a:srgbClr val="32323C"/>
                </a:solidFill>
                <a:effectLst/>
                <a:latin typeface="acumin-pro"/>
              </a:rPr>
              <a:t>: </a:t>
            </a:r>
            <a:r>
              <a:rPr lang="en-US" b="0" i="0" dirty="0" err="1" smtClean="0">
                <a:solidFill>
                  <a:srgbClr val="32323C"/>
                </a:solidFill>
                <a:effectLst/>
                <a:latin typeface="acumin-pro"/>
              </a:rPr>
              <a:t>Pterygomaxillary</a:t>
            </a:r>
            <a:r>
              <a:rPr lang="en-US" b="0" i="0" dirty="0" smtClean="0">
                <a:solidFill>
                  <a:srgbClr val="32323C"/>
                </a:solidFill>
                <a:effectLst/>
                <a:latin typeface="acumin-pro"/>
              </a:rPr>
              <a:t> fissure</a:t>
            </a:r>
          </a:p>
          <a:p>
            <a:endParaRPr lang="en-US" dirty="0"/>
          </a:p>
        </p:txBody>
      </p:sp>
    </p:spTree>
    <p:extLst>
      <p:ext uri="{BB962C8B-B14F-4D97-AF65-F5344CB8AC3E}">
        <p14:creationId xmlns:p14="http://schemas.microsoft.com/office/powerpoint/2010/main" val="172508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The </a:t>
            </a:r>
            <a:r>
              <a:rPr lang="en-US" dirty="0" err="1" smtClean="0"/>
              <a:t>Pterygopalatine</a:t>
            </a:r>
            <a:r>
              <a:rPr lang="en-US" dirty="0" smtClean="0"/>
              <a:t> Fossa contains many important </a:t>
            </a:r>
            <a:r>
              <a:rPr lang="en-US" b="1" dirty="0" smtClean="0"/>
              <a:t>neurovascular structures</a:t>
            </a:r>
            <a:r>
              <a:rPr lang="en-US" dirty="0" smtClean="0"/>
              <a:t>. Here we will discuss the </a:t>
            </a:r>
            <a:r>
              <a:rPr lang="en-US" b="1" dirty="0" smtClean="0"/>
              <a:t>maxillary nerve </a:t>
            </a:r>
            <a:r>
              <a:rPr lang="en-US" dirty="0" smtClean="0"/>
              <a:t>and its branches, the </a:t>
            </a:r>
            <a:r>
              <a:rPr lang="en-US" b="1" dirty="0" err="1" smtClean="0"/>
              <a:t>pterygopalatine</a:t>
            </a:r>
            <a:r>
              <a:rPr lang="en-US" b="1" dirty="0" smtClean="0"/>
              <a:t> ganglion and the maxillary artery and its branches</a:t>
            </a:r>
            <a:r>
              <a:rPr lang="en-US" dirty="0" smtClean="0"/>
              <a:t>.</a:t>
            </a:r>
          </a:p>
          <a:p>
            <a:pPr marL="0" indent="0">
              <a:buNone/>
            </a:pPr>
            <a:r>
              <a:rPr lang="en-US" b="1" i="0" dirty="0" smtClean="0">
                <a:solidFill>
                  <a:srgbClr val="32323C"/>
                </a:solidFill>
                <a:effectLst/>
                <a:latin typeface="acumin-pro"/>
              </a:rPr>
              <a:t>Maxillary Nerve</a:t>
            </a:r>
          </a:p>
          <a:p>
            <a:pPr algn="just"/>
            <a:r>
              <a:rPr lang="en-US" b="0" i="0" dirty="0" smtClean="0">
                <a:solidFill>
                  <a:srgbClr val="32323C"/>
                </a:solidFill>
                <a:effectLst/>
                <a:latin typeface="acumin-pro"/>
              </a:rPr>
              <a:t>The maxillary nerve is the second branch of the </a:t>
            </a:r>
            <a:r>
              <a:rPr lang="en-US" b="0" i="0" u="none" strike="noStrike" dirty="0" smtClean="0">
                <a:solidFill>
                  <a:srgbClr val="00A99D"/>
                </a:solidFill>
                <a:effectLst/>
                <a:latin typeface="acumin-pro"/>
                <a:hlinkClick r:id="rId2" tooltip="The Trigeminal Nerve (CN V)"/>
              </a:rPr>
              <a:t>trigeminal nerve</a:t>
            </a:r>
            <a:r>
              <a:rPr lang="en-US" b="0" i="0" dirty="0" smtClean="0">
                <a:solidFill>
                  <a:srgbClr val="32323C"/>
                </a:solidFill>
                <a:effectLst/>
                <a:latin typeface="acumin-pro"/>
              </a:rPr>
              <a:t> (CNV</a:t>
            </a:r>
            <a:r>
              <a:rPr lang="en-US" b="0" i="0" baseline="-25000" dirty="0" smtClean="0">
                <a:solidFill>
                  <a:srgbClr val="32323C"/>
                </a:solidFill>
                <a:effectLst/>
                <a:latin typeface="acumin-pro"/>
              </a:rPr>
              <a:t>2</a:t>
            </a:r>
            <a:r>
              <a:rPr lang="en-US" b="0" i="0" dirty="0" smtClean="0">
                <a:solidFill>
                  <a:srgbClr val="32323C"/>
                </a:solidFill>
                <a:effectLst/>
                <a:latin typeface="acumin-pro"/>
              </a:rPr>
              <a:t>). It passes from the middle cranial fossa into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through the </a:t>
            </a:r>
            <a:r>
              <a:rPr lang="en-US" b="1" i="0" dirty="0" smtClean="0">
                <a:solidFill>
                  <a:srgbClr val="32323C"/>
                </a:solidFill>
                <a:effectLst/>
                <a:latin typeface="acumin-pro"/>
              </a:rPr>
              <a:t>foramen </a:t>
            </a:r>
            <a:r>
              <a:rPr lang="en-US" b="1" i="0" dirty="0" err="1" smtClean="0">
                <a:solidFill>
                  <a:srgbClr val="32323C"/>
                </a:solidFill>
                <a:effectLst/>
                <a:latin typeface="acumin-pro"/>
              </a:rPr>
              <a:t>rotundum</a:t>
            </a:r>
            <a:r>
              <a:rPr lang="en-US" b="0" i="0" dirty="0" smtClean="0">
                <a:solidFill>
                  <a:srgbClr val="32323C"/>
                </a:solidFill>
                <a:effectLst/>
                <a:latin typeface="acumin-pro"/>
              </a:rPr>
              <a:t>.</a:t>
            </a:r>
          </a:p>
          <a:p>
            <a:endParaRPr lang="en-US" dirty="0"/>
          </a:p>
        </p:txBody>
      </p:sp>
    </p:spTree>
    <p:extLst>
      <p:ext uri="{BB962C8B-B14F-4D97-AF65-F5344CB8AC3E}">
        <p14:creationId xmlns:p14="http://schemas.microsoft.com/office/powerpoint/2010/main" val="391736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85000" lnSpcReduction="10000"/>
          </a:bodyPr>
          <a:lstStyle/>
          <a:p>
            <a:r>
              <a:rPr lang="en-US" dirty="0" smtClean="0">
                <a:effectLst/>
              </a:rPr>
              <a:t>The main trunk of the maxillary nerve leaves the </a:t>
            </a:r>
            <a:r>
              <a:rPr lang="en-US" dirty="0" err="1" smtClean="0">
                <a:effectLst/>
              </a:rPr>
              <a:t>pterygopalatine</a:t>
            </a:r>
            <a:r>
              <a:rPr lang="en-US" dirty="0" smtClean="0">
                <a:effectLst/>
              </a:rPr>
              <a:t> fossa via the </a:t>
            </a:r>
            <a:r>
              <a:rPr lang="en-US" b="1" dirty="0" err="1" smtClean="0">
                <a:effectLst/>
              </a:rPr>
              <a:t>infraorbital</a:t>
            </a:r>
            <a:r>
              <a:rPr lang="en-US" b="1" dirty="0" smtClean="0">
                <a:effectLst/>
              </a:rPr>
              <a:t> fissure</a:t>
            </a:r>
            <a:r>
              <a:rPr lang="en-US" dirty="0" smtClean="0">
                <a:effectLst/>
              </a:rPr>
              <a:t>. Here, it enters the </a:t>
            </a:r>
            <a:r>
              <a:rPr lang="en-US" dirty="0" err="1" smtClean="0">
                <a:effectLst/>
              </a:rPr>
              <a:t>infraorbital</a:t>
            </a:r>
            <a:r>
              <a:rPr lang="en-US" dirty="0" smtClean="0">
                <a:effectLst/>
              </a:rPr>
              <a:t> canal of the maxilla and exits below the orbit in the </a:t>
            </a:r>
            <a:r>
              <a:rPr lang="en-US" dirty="0" err="1" smtClean="0">
                <a:effectLst/>
              </a:rPr>
              <a:t>infraorbital</a:t>
            </a:r>
            <a:r>
              <a:rPr lang="en-US" dirty="0" smtClean="0">
                <a:effectLst/>
              </a:rPr>
              <a:t> foramen to contribute to the sensory innervation of the face </a:t>
            </a:r>
          </a:p>
          <a:p>
            <a:r>
              <a:rPr lang="en-US" dirty="0" smtClean="0">
                <a:effectLst/>
              </a:rPr>
              <a:t>While in the </a:t>
            </a:r>
            <a:r>
              <a:rPr lang="en-US" dirty="0" err="1" smtClean="0">
                <a:effectLst/>
              </a:rPr>
              <a:t>pterygopalatine</a:t>
            </a:r>
            <a:r>
              <a:rPr lang="en-US" dirty="0" smtClean="0">
                <a:effectLst/>
              </a:rPr>
              <a:t> fossa, the maxillary nerve gives of numerous branches including the </a:t>
            </a:r>
            <a:r>
              <a:rPr lang="en-US" dirty="0" err="1" smtClean="0">
                <a:effectLst/>
              </a:rPr>
              <a:t>infraorbital</a:t>
            </a:r>
            <a:r>
              <a:rPr lang="en-US" dirty="0" smtClean="0">
                <a:effectLst/>
              </a:rPr>
              <a:t>, </a:t>
            </a:r>
            <a:r>
              <a:rPr lang="en-US" dirty="0" err="1" smtClean="0">
                <a:effectLst/>
              </a:rPr>
              <a:t>zygomatic</a:t>
            </a:r>
            <a:r>
              <a:rPr lang="en-US" dirty="0" smtClean="0">
                <a:effectLst/>
              </a:rPr>
              <a:t>, </a:t>
            </a:r>
            <a:r>
              <a:rPr lang="en-US" dirty="0" err="1" smtClean="0">
                <a:effectLst/>
              </a:rPr>
              <a:t>nasopalatine</a:t>
            </a:r>
            <a:r>
              <a:rPr lang="en-US" dirty="0" smtClean="0">
                <a:effectLst/>
              </a:rPr>
              <a:t>, superior alveolar, pharyngeal and the greater and lesser palatine nerves. The maxillary nerve also communicates with the </a:t>
            </a:r>
            <a:r>
              <a:rPr lang="en-US" b="1" dirty="0" err="1" smtClean="0">
                <a:effectLst/>
              </a:rPr>
              <a:t>pterygopalatine</a:t>
            </a:r>
            <a:r>
              <a:rPr lang="en-US" b="1" dirty="0" smtClean="0">
                <a:effectLst/>
              </a:rPr>
              <a:t> ganglion</a:t>
            </a:r>
            <a:r>
              <a:rPr lang="en-US" dirty="0" smtClean="0">
                <a:effectLst/>
              </a:rPr>
              <a:t> (discussed below) via two small trunks, the </a:t>
            </a:r>
            <a:r>
              <a:rPr lang="en-US" b="1" dirty="0" err="1" smtClean="0">
                <a:effectLst/>
              </a:rPr>
              <a:t>pterygopalatine</a:t>
            </a:r>
            <a:r>
              <a:rPr lang="en-US" b="1" dirty="0" smtClean="0">
                <a:effectLst/>
              </a:rPr>
              <a:t> nerves </a:t>
            </a:r>
            <a:r>
              <a:rPr lang="en-US" dirty="0" smtClean="0">
                <a:effectLst/>
              </a:rPr>
              <a:t>(figure 2.1). These nerves suspend the ganglion within the </a:t>
            </a:r>
            <a:r>
              <a:rPr lang="en-US" dirty="0" err="1" smtClean="0">
                <a:effectLst/>
              </a:rPr>
              <a:t>pterygopalatine</a:t>
            </a:r>
            <a:r>
              <a:rPr lang="en-US" dirty="0" smtClean="0">
                <a:effectLst/>
              </a:rPr>
              <a:t> fossa.</a:t>
            </a:r>
          </a:p>
          <a:p>
            <a:pPr algn="just" latinLnBrk="1"/>
            <a:r>
              <a:rPr lang="en-US" b="0" i="0" dirty="0" smtClean="0">
                <a:solidFill>
                  <a:srgbClr val="FFFFFF"/>
                </a:solidFill>
                <a:effectLst/>
                <a:latin typeface="acumin-pro"/>
              </a:rPr>
              <a:t> By </a:t>
            </a:r>
            <a:r>
              <a:rPr lang="en-US" b="0" i="0" u="sng" dirty="0" smtClean="0">
                <a:solidFill>
                  <a:srgbClr val="FFFFFF"/>
                </a:solidFill>
                <a:effectLst/>
                <a:latin typeface="acumin-pro"/>
              </a:rPr>
              <a:t>\</a:t>
            </a:r>
            <a:endParaRPr lang="en-US" b="0" i="0" dirty="0" smtClean="0">
              <a:solidFill>
                <a:srgbClr val="FFFFFF"/>
              </a:solidFill>
              <a:effectLst/>
              <a:latin typeface="acumin-pro"/>
            </a:endParaRPr>
          </a:p>
        </p:txBody>
      </p:sp>
    </p:spTree>
    <p:extLst>
      <p:ext uri="{BB962C8B-B14F-4D97-AF65-F5344CB8AC3E}">
        <p14:creationId xmlns:p14="http://schemas.microsoft.com/office/powerpoint/2010/main" val="1425501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85000" lnSpcReduction="10000"/>
          </a:bodyPr>
          <a:lstStyle/>
          <a:p>
            <a:pPr marL="0" indent="0">
              <a:buNone/>
            </a:pPr>
            <a:r>
              <a:rPr lang="en-US" b="1" i="0" dirty="0" err="1" smtClean="0">
                <a:solidFill>
                  <a:srgbClr val="32323C"/>
                </a:solidFill>
                <a:effectLst/>
                <a:latin typeface="acumin-pro"/>
              </a:rPr>
              <a:t>Pterygopalatine</a:t>
            </a:r>
            <a:r>
              <a:rPr lang="en-US" b="1" i="0" dirty="0" smtClean="0">
                <a:solidFill>
                  <a:srgbClr val="32323C"/>
                </a:solidFill>
                <a:effectLst/>
                <a:latin typeface="acumin-pro"/>
              </a:rPr>
              <a:t> Ganglion</a:t>
            </a:r>
          </a:p>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ganglion sits deep within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near the </a:t>
            </a:r>
            <a:r>
              <a:rPr lang="en-US" b="0" i="0" dirty="0" err="1" smtClean="0">
                <a:solidFill>
                  <a:srgbClr val="32323C"/>
                </a:solidFill>
                <a:effectLst/>
                <a:latin typeface="acumin-pro"/>
              </a:rPr>
              <a:t>sphenopalatine</a:t>
            </a:r>
            <a:r>
              <a:rPr lang="en-US" b="0" i="0" dirty="0" smtClean="0">
                <a:solidFill>
                  <a:srgbClr val="32323C"/>
                </a:solidFill>
                <a:effectLst/>
                <a:latin typeface="acumin-pro"/>
              </a:rPr>
              <a:t> foramen. It is the largest parasympathetic ganglion related to branches of the maxillary nerve (via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branches) and is predominantly innervated by the </a:t>
            </a:r>
            <a:r>
              <a:rPr lang="en-US" b="1" i="0" dirty="0" smtClean="0">
                <a:solidFill>
                  <a:srgbClr val="32323C"/>
                </a:solidFill>
                <a:effectLst/>
                <a:latin typeface="acumin-pro"/>
              </a:rPr>
              <a:t>greater </a:t>
            </a:r>
            <a:r>
              <a:rPr lang="en-US" b="1" i="0" dirty="0" err="1" smtClean="0">
                <a:solidFill>
                  <a:srgbClr val="32323C"/>
                </a:solidFill>
                <a:effectLst/>
                <a:latin typeface="acumin-pro"/>
              </a:rPr>
              <a:t>petrosal</a:t>
            </a:r>
            <a:r>
              <a:rPr lang="en-US" b="1" i="0" dirty="0" smtClean="0">
                <a:solidFill>
                  <a:srgbClr val="32323C"/>
                </a:solidFill>
                <a:effectLst/>
                <a:latin typeface="acumin-pro"/>
              </a:rPr>
              <a:t> branch of the facial nerve (CNVII).</a:t>
            </a:r>
            <a:endParaRPr lang="en-US" b="0" i="0" dirty="0" smtClean="0">
              <a:solidFill>
                <a:srgbClr val="32323C"/>
              </a:solidFill>
              <a:effectLst/>
              <a:latin typeface="acumin-pro"/>
            </a:endParaRPr>
          </a:p>
          <a:p>
            <a:pPr algn="just"/>
            <a:r>
              <a:rPr lang="en-US" b="0" i="0" dirty="0" smtClean="0">
                <a:solidFill>
                  <a:srgbClr val="32323C"/>
                </a:solidFill>
                <a:effectLst/>
                <a:latin typeface="acumin-pro"/>
              </a:rPr>
              <a:t>Postsynaptic parasympathetic </a:t>
            </a:r>
            <a:r>
              <a:rPr lang="en-US" b="0" i="0" dirty="0" err="1" smtClean="0">
                <a:solidFill>
                  <a:srgbClr val="32323C"/>
                </a:solidFill>
                <a:effectLst/>
                <a:latin typeface="acumin-pro"/>
              </a:rPr>
              <a:t>fibres</a:t>
            </a:r>
            <a:r>
              <a:rPr lang="en-US" b="0" i="0" dirty="0" smtClean="0">
                <a:solidFill>
                  <a:srgbClr val="32323C"/>
                </a:solidFill>
                <a:effectLst/>
                <a:latin typeface="acumin-pro"/>
              </a:rPr>
              <a:t> leave the ganglion and distribute with branches of the maxillary nerve (CNV</a:t>
            </a:r>
            <a:r>
              <a:rPr lang="en-US" b="0" i="0" baseline="-25000" dirty="0" smtClean="0">
                <a:solidFill>
                  <a:srgbClr val="32323C"/>
                </a:solidFill>
                <a:effectLst/>
                <a:latin typeface="acumin-pro"/>
              </a:rPr>
              <a:t>2</a:t>
            </a:r>
            <a:r>
              <a:rPr lang="en-US" b="0" i="0" dirty="0" smtClean="0">
                <a:solidFill>
                  <a:srgbClr val="32323C"/>
                </a:solidFill>
                <a:effectLst/>
                <a:latin typeface="acumin-pro"/>
              </a:rPr>
              <a:t>). These </a:t>
            </a:r>
            <a:r>
              <a:rPr lang="en-US" b="0" i="0" dirty="0" err="1" smtClean="0">
                <a:solidFill>
                  <a:srgbClr val="32323C"/>
                </a:solidFill>
                <a:effectLst/>
                <a:latin typeface="acumin-pro"/>
              </a:rPr>
              <a:t>fibres</a:t>
            </a:r>
            <a:r>
              <a:rPr lang="en-US" b="0" i="0" dirty="0" smtClean="0">
                <a:solidFill>
                  <a:srgbClr val="32323C"/>
                </a:solidFill>
                <a:effectLst/>
                <a:latin typeface="acumin-pro"/>
              </a:rPr>
              <a:t> are </a:t>
            </a:r>
            <a:r>
              <a:rPr lang="en-US" b="1" i="0" dirty="0" err="1" smtClean="0">
                <a:solidFill>
                  <a:srgbClr val="32323C"/>
                </a:solidFill>
                <a:effectLst/>
                <a:latin typeface="acumin-pro"/>
              </a:rPr>
              <a:t>secretomotor</a:t>
            </a:r>
            <a:r>
              <a:rPr lang="en-US" b="1" i="0" dirty="0" smtClean="0">
                <a:solidFill>
                  <a:srgbClr val="32323C"/>
                </a:solidFill>
                <a:effectLst/>
                <a:latin typeface="acumin-pro"/>
              </a:rPr>
              <a:t> </a:t>
            </a:r>
            <a:r>
              <a:rPr lang="en-US" b="0" i="0" dirty="0" smtClean="0">
                <a:solidFill>
                  <a:srgbClr val="32323C"/>
                </a:solidFill>
                <a:effectLst/>
                <a:latin typeface="acumin-pro"/>
              </a:rPr>
              <a:t>in function, and provide </a:t>
            </a:r>
            <a:r>
              <a:rPr lang="en-US" b="1" i="0" dirty="0" smtClean="0">
                <a:solidFill>
                  <a:srgbClr val="32323C"/>
                </a:solidFill>
                <a:effectLst/>
                <a:latin typeface="acumin-pro"/>
              </a:rPr>
              <a:t>parasympathetic innervation</a:t>
            </a:r>
            <a:r>
              <a:rPr lang="en-US" b="0" i="0" dirty="0" smtClean="0">
                <a:solidFill>
                  <a:srgbClr val="32323C"/>
                </a:solidFill>
                <a:effectLst/>
                <a:latin typeface="acumin-pro"/>
              </a:rPr>
              <a:t> to the lacrimal gland, and </a:t>
            </a:r>
            <a:r>
              <a:rPr lang="en-US" b="0" i="0" dirty="0" err="1" smtClean="0">
                <a:solidFill>
                  <a:srgbClr val="32323C"/>
                </a:solidFill>
                <a:effectLst/>
                <a:latin typeface="acumin-pro"/>
              </a:rPr>
              <a:t>muscosal</a:t>
            </a:r>
            <a:r>
              <a:rPr lang="en-US" b="0" i="0" dirty="0" smtClean="0">
                <a:solidFill>
                  <a:srgbClr val="32323C"/>
                </a:solidFill>
                <a:effectLst/>
                <a:latin typeface="acumin-pro"/>
              </a:rPr>
              <a:t> glands of the oral cavity, nose and pharynx.</a:t>
            </a:r>
          </a:p>
          <a:p>
            <a:endParaRPr lang="en-US" dirty="0"/>
          </a:p>
        </p:txBody>
      </p:sp>
    </p:spTree>
    <p:extLst>
      <p:ext uri="{BB962C8B-B14F-4D97-AF65-F5344CB8AC3E}">
        <p14:creationId xmlns:p14="http://schemas.microsoft.com/office/powerpoint/2010/main" val="34319278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b="1" i="0" dirty="0" smtClean="0">
                <a:solidFill>
                  <a:srgbClr val="32323C"/>
                </a:solidFill>
                <a:effectLst/>
                <a:latin typeface="acumin-pro"/>
              </a:rPr>
              <a:t>Maxillary Artery</a:t>
            </a:r>
          </a:p>
          <a:p>
            <a:pPr algn="just"/>
            <a:r>
              <a:rPr lang="en-US" b="0" i="0" dirty="0" smtClean="0">
                <a:solidFill>
                  <a:srgbClr val="32323C"/>
                </a:solidFill>
                <a:effectLst/>
                <a:latin typeface="acumin-pro"/>
              </a:rPr>
              <a:t>The maxillary artery is a terminal branch of the </a:t>
            </a:r>
            <a:r>
              <a:rPr lang="en-US" b="1" i="0" dirty="0" smtClean="0">
                <a:solidFill>
                  <a:srgbClr val="32323C"/>
                </a:solidFill>
                <a:effectLst/>
                <a:latin typeface="acumin-pro"/>
              </a:rPr>
              <a:t>external carotid artery</a:t>
            </a:r>
            <a:r>
              <a:rPr lang="en-US" b="0" i="0" dirty="0" smtClean="0">
                <a:solidFill>
                  <a:srgbClr val="32323C"/>
                </a:solidFill>
                <a:effectLst/>
                <a:latin typeface="acumin-pro"/>
              </a:rPr>
              <a:t>. The terminal portion of the maxillary artery lies within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Here, it separates into several branches which travel through other openings within the fossa to reach the regions they supply.</a:t>
            </a:r>
          </a:p>
          <a:p>
            <a:pPr algn="just"/>
            <a:r>
              <a:rPr lang="en-US" b="0" i="0" dirty="0" smtClean="0">
                <a:solidFill>
                  <a:srgbClr val="32323C"/>
                </a:solidFill>
                <a:effectLst/>
                <a:latin typeface="acumin-pro"/>
              </a:rPr>
              <a:t>These branches include, but are not limited to:</a:t>
            </a:r>
          </a:p>
          <a:p>
            <a:pPr lvl="1" algn="just">
              <a:buFont typeface="Arial"/>
              <a:buChar char="•"/>
            </a:pPr>
            <a:r>
              <a:rPr lang="en-US" b="1" i="0" dirty="0" err="1" smtClean="0">
                <a:solidFill>
                  <a:srgbClr val="32323C"/>
                </a:solidFill>
                <a:effectLst/>
                <a:latin typeface="acumin-pro"/>
              </a:rPr>
              <a:t>Sphenopalatine</a:t>
            </a:r>
            <a:r>
              <a:rPr lang="en-US" b="1" i="0" dirty="0" smtClean="0">
                <a:solidFill>
                  <a:srgbClr val="32323C"/>
                </a:solidFill>
                <a:effectLst/>
                <a:latin typeface="acumin-pro"/>
              </a:rPr>
              <a:t> artery</a:t>
            </a:r>
            <a:r>
              <a:rPr lang="en-US" b="0" i="0" dirty="0" smtClean="0">
                <a:solidFill>
                  <a:srgbClr val="32323C"/>
                </a:solidFill>
                <a:effectLst/>
                <a:latin typeface="acumin-pro"/>
              </a:rPr>
              <a:t> (to the nasal cavity).</a:t>
            </a:r>
          </a:p>
          <a:p>
            <a:pPr algn="just"/>
            <a:endParaRPr lang="en-US" b="0" i="0" dirty="0" smtClean="0">
              <a:solidFill>
                <a:srgbClr val="32323C"/>
              </a:solidFill>
              <a:effectLst/>
              <a:latin typeface="acumin-pro"/>
            </a:endParaRPr>
          </a:p>
          <a:p>
            <a:endParaRPr lang="en-US" dirty="0"/>
          </a:p>
        </p:txBody>
      </p:sp>
    </p:spTree>
    <p:extLst>
      <p:ext uri="{BB962C8B-B14F-4D97-AF65-F5344CB8AC3E}">
        <p14:creationId xmlns:p14="http://schemas.microsoft.com/office/powerpoint/2010/main" val="33548524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lvl="1" algn="just">
              <a:buFont typeface="Arial"/>
              <a:buChar char="•"/>
            </a:pPr>
            <a:r>
              <a:rPr lang="en-US" b="1" i="0" dirty="0" smtClean="0">
                <a:solidFill>
                  <a:srgbClr val="32323C"/>
                </a:solidFill>
                <a:effectLst/>
                <a:latin typeface="acumin-pro"/>
              </a:rPr>
              <a:t>Descending palatine artery </a:t>
            </a:r>
            <a:r>
              <a:rPr lang="en-US" b="0" i="0" dirty="0" smtClean="0">
                <a:solidFill>
                  <a:srgbClr val="32323C"/>
                </a:solidFill>
                <a:effectLst/>
                <a:latin typeface="acumin-pro"/>
              </a:rPr>
              <a:t>– branches into greater and lesser palatine arteries (hard and soft palates).</a:t>
            </a:r>
          </a:p>
          <a:p>
            <a:pPr lvl="1" algn="just">
              <a:buFont typeface="Arial"/>
              <a:buChar char="•"/>
            </a:pPr>
            <a:r>
              <a:rPr lang="en-US" b="1" i="0" dirty="0" err="1" smtClean="0">
                <a:solidFill>
                  <a:srgbClr val="32323C"/>
                </a:solidFill>
                <a:effectLst/>
                <a:latin typeface="acumin-pro"/>
              </a:rPr>
              <a:t>Infraorbital</a:t>
            </a:r>
            <a:r>
              <a:rPr lang="en-US" b="1" i="0" dirty="0" smtClean="0">
                <a:solidFill>
                  <a:srgbClr val="32323C"/>
                </a:solidFill>
                <a:effectLst/>
                <a:latin typeface="acumin-pro"/>
              </a:rPr>
              <a:t> artery</a:t>
            </a:r>
            <a:r>
              <a:rPr lang="en-US" b="0" i="0" dirty="0" smtClean="0">
                <a:solidFill>
                  <a:srgbClr val="32323C"/>
                </a:solidFill>
                <a:effectLst/>
                <a:latin typeface="acumin-pro"/>
              </a:rPr>
              <a:t> (lacrimal gland, and some muscles of the eye).</a:t>
            </a:r>
          </a:p>
          <a:p>
            <a:pPr lvl="1" algn="just">
              <a:buFont typeface="Arial"/>
              <a:buChar char="•"/>
            </a:pPr>
            <a:r>
              <a:rPr lang="en-US" b="1" i="0" dirty="0" smtClean="0">
                <a:solidFill>
                  <a:srgbClr val="32323C"/>
                </a:solidFill>
                <a:effectLst/>
                <a:latin typeface="acumin-pro"/>
              </a:rPr>
              <a:t>Posterior superior alveolar artery</a:t>
            </a:r>
            <a:r>
              <a:rPr lang="en-US" b="0" i="0" dirty="0" smtClean="0">
                <a:solidFill>
                  <a:srgbClr val="32323C"/>
                </a:solidFill>
                <a:effectLst/>
                <a:latin typeface="acumin-pro"/>
              </a:rPr>
              <a:t> (to the teeth and gingiva).</a:t>
            </a:r>
          </a:p>
          <a:p>
            <a:pPr algn="just">
              <a:buFont typeface="Arial"/>
              <a:buChar char="•"/>
            </a:pPr>
            <a:r>
              <a:rPr lang="en-US" b="0" i="0" dirty="0" smtClean="0">
                <a:solidFill>
                  <a:srgbClr val="32323C"/>
                </a:solidFill>
                <a:effectLst/>
                <a:latin typeface="acumin-pro"/>
              </a:rPr>
              <a:t>At their terminal ends, the </a:t>
            </a:r>
            <a:r>
              <a:rPr lang="en-US" b="0" i="0" dirty="0" err="1" smtClean="0">
                <a:solidFill>
                  <a:srgbClr val="32323C"/>
                </a:solidFill>
                <a:effectLst/>
                <a:latin typeface="acumin-pro"/>
              </a:rPr>
              <a:t>sphenopalatine</a:t>
            </a:r>
            <a:r>
              <a:rPr lang="en-US" b="0" i="0" dirty="0" smtClean="0">
                <a:solidFill>
                  <a:srgbClr val="32323C"/>
                </a:solidFill>
                <a:effectLst/>
                <a:latin typeface="acumin-pro"/>
              </a:rPr>
              <a:t> and greater palatine arteries anastomose at the nasal septum.</a:t>
            </a:r>
          </a:p>
          <a:p>
            <a:pPr lvl="1"/>
            <a:endParaRPr lang="en-US" dirty="0"/>
          </a:p>
        </p:txBody>
      </p:sp>
    </p:spTree>
    <p:extLst>
      <p:ext uri="{BB962C8B-B14F-4D97-AF65-F5344CB8AC3E}">
        <p14:creationId xmlns:p14="http://schemas.microsoft.com/office/powerpoint/2010/main" val="2596114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Foramina</a:t>
            </a:r>
            <a:endParaRPr lang="en-US" dirty="0"/>
          </a:p>
        </p:txBody>
      </p:sp>
      <p:sp>
        <p:nvSpPr>
          <p:cNvPr id="3" name="Content Placeholder 2"/>
          <p:cNvSpPr>
            <a:spLocks noGrp="1"/>
          </p:cNvSpPr>
          <p:nvPr>
            <p:ph idx="1"/>
          </p:nvPr>
        </p:nvSpPr>
        <p:spPr>
          <a:xfrm>
            <a:off x="457200" y="1143000"/>
            <a:ext cx="8229600" cy="5410200"/>
          </a:xfrm>
        </p:spPr>
        <p:txBody>
          <a:bodyPr>
            <a:normAutofit fontScale="70000" lnSpcReduction="20000"/>
          </a:bodyPr>
          <a:lstStyle/>
          <a:p>
            <a:pPr algn="just"/>
            <a:r>
              <a:rPr lang="en-US" b="0" i="0" dirty="0" smtClean="0">
                <a:solidFill>
                  <a:srgbClr val="32323C"/>
                </a:solidFill>
                <a:effectLst/>
                <a:latin typeface="acumin-pro"/>
              </a:rPr>
              <a:t>There are seven openings (also known as foramina) that connect the </a:t>
            </a:r>
            <a:r>
              <a:rPr lang="en-US" b="1" i="0" dirty="0" err="1" smtClean="0">
                <a:solidFill>
                  <a:srgbClr val="32323C"/>
                </a:solidFill>
                <a:effectLst/>
                <a:latin typeface="acumin-pro"/>
              </a:rPr>
              <a:t>pterygopalatine</a:t>
            </a:r>
            <a:r>
              <a:rPr lang="en-US" b="1" i="0" dirty="0" smtClean="0">
                <a:solidFill>
                  <a:srgbClr val="32323C"/>
                </a:solidFill>
                <a:effectLst/>
                <a:latin typeface="acumin-pro"/>
              </a:rPr>
              <a:t> fossa with the orbit, nasal and oral cavities, middle cranial fossa and </a:t>
            </a:r>
            <a:r>
              <a:rPr lang="en-US" b="1" i="0" dirty="0" err="1" smtClean="0">
                <a:solidFill>
                  <a:srgbClr val="32323C"/>
                </a:solidFill>
                <a:effectLst/>
                <a:latin typeface="acumin-pro"/>
              </a:rPr>
              <a:t>infratemporal</a:t>
            </a:r>
            <a:r>
              <a:rPr lang="en-US" b="1" i="0" dirty="0" smtClean="0">
                <a:solidFill>
                  <a:srgbClr val="32323C"/>
                </a:solidFill>
                <a:effectLst/>
                <a:latin typeface="acumin-pro"/>
              </a:rPr>
              <a:t> fossa. </a:t>
            </a:r>
            <a:r>
              <a:rPr lang="en-US" b="0" i="0" dirty="0" smtClean="0">
                <a:solidFill>
                  <a:srgbClr val="32323C"/>
                </a:solidFill>
                <a:effectLst/>
                <a:latin typeface="acumin-pro"/>
              </a:rPr>
              <a:t>The openings transmit blood vessels and nerves between these regions.</a:t>
            </a:r>
          </a:p>
          <a:p>
            <a:pPr marL="0" indent="0">
              <a:buNone/>
            </a:pPr>
            <a:r>
              <a:rPr lang="en-US" b="1" i="0" dirty="0" err="1" smtClean="0">
                <a:solidFill>
                  <a:srgbClr val="32323C"/>
                </a:solidFill>
                <a:effectLst/>
                <a:latin typeface="acumin-pro"/>
              </a:rPr>
              <a:t>Pterygomaxillary</a:t>
            </a:r>
            <a:r>
              <a:rPr lang="en-US" b="1" i="0" dirty="0" smtClean="0">
                <a:solidFill>
                  <a:srgbClr val="32323C"/>
                </a:solidFill>
                <a:effectLst/>
                <a:latin typeface="acumin-pro"/>
              </a:rPr>
              <a:t> Fissure</a:t>
            </a:r>
          </a:p>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pterygomaxillary</a:t>
            </a:r>
            <a:r>
              <a:rPr lang="en-US" b="0" i="0" dirty="0" smtClean="0">
                <a:solidFill>
                  <a:srgbClr val="32323C"/>
                </a:solidFill>
                <a:effectLst/>
                <a:latin typeface="acumin-pro"/>
              </a:rPr>
              <a:t> fissure connects the </a:t>
            </a:r>
            <a:r>
              <a:rPr lang="en-US" b="1" i="0" dirty="0" err="1" smtClean="0">
                <a:solidFill>
                  <a:srgbClr val="32323C"/>
                </a:solidFill>
                <a:effectLst/>
                <a:latin typeface="acumin-pro"/>
              </a:rPr>
              <a:t>infratemporal</a:t>
            </a:r>
            <a:r>
              <a:rPr lang="en-US" b="1" i="0" dirty="0" smtClean="0">
                <a:solidFill>
                  <a:srgbClr val="32323C"/>
                </a:solidFill>
                <a:effectLst/>
                <a:latin typeface="acumin-pro"/>
              </a:rPr>
              <a:t> fossa</a:t>
            </a:r>
            <a:r>
              <a:rPr lang="en-US" b="0" i="0" dirty="0" smtClean="0">
                <a:solidFill>
                  <a:srgbClr val="32323C"/>
                </a:solidFill>
                <a:effectLst/>
                <a:latin typeface="acumin-pro"/>
              </a:rPr>
              <a:t> with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(see figure 1). It transmits two neurovascular structures:</a:t>
            </a:r>
          </a:p>
          <a:p>
            <a:pPr algn="just">
              <a:buFont typeface="Arial"/>
              <a:buChar char="•"/>
            </a:pPr>
            <a:r>
              <a:rPr lang="en-US" b="1" i="0" dirty="0" smtClean="0">
                <a:solidFill>
                  <a:srgbClr val="32323C"/>
                </a:solidFill>
                <a:effectLst/>
                <a:latin typeface="acumin-pro"/>
              </a:rPr>
              <a:t>Posterior superior alveolar nerve</a:t>
            </a:r>
            <a:r>
              <a:rPr lang="en-US" b="0" i="0" dirty="0" smtClean="0">
                <a:solidFill>
                  <a:srgbClr val="32323C"/>
                </a:solidFill>
                <a:effectLst/>
                <a:latin typeface="acumin-pro"/>
              </a:rPr>
              <a:t> – a branch of the maxillary nerve. It exits through the fissure into the </a:t>
            </a:r>
            <a:r>
              <a:rPr lang="en-US" b="0" i="0" dirty="0" err="1" smtClean="0">
                <a:solidFill>
                  <a:srgbClr val="32323C"/>
                </a:solidFill>
                <a:effectLst/>
                <a:latin typeface="acumin-pro"/>
              </a:rPr>
              <a:t>infratemporal</a:t>
            </a:r>
            <a:r>
              <a:rPr lang="en-US" b="0" i="0" dirty="0" smtClean="0">
                <a:solidFill>
                  <a:srgbClr val="32323C"/>
                </a:solidFill>
                <a:effectLst/>
                <a:latin typeface="acumin-pro"/>
              </a:rPr>
              <a:t> fossa, where it goes on to supply the maxillary molars.</a:t>
            </a:r>
          </a:p>
          <a:p>
            <a:pPr algn="just">
              <a:buFont typeface="Arial"/>
              <a:buChar char="•"/>
            </a:pPr>
            <a:r>
              <a:rPr lang="en-US" b="1" i="0" dirty="0" smtClean="0">
                <a:solidFill>
                  <a:srgbClr val="32323C"/>
                </a:solidFill>
                <a:effectLst/>
                <a:latin typeface="acumin-pro"/>
              </a:rPr>
              <a:t>Terminal part of the maxillary artery</a:t>
            </a:r>
            <a:r>
              <a:rPr lang="en-US" b="0" i="0" dirty="0" smtClean="0">
                <a:solidFill>
                  <a:srgbClr val="32323C"/>
                </a:solidFill>
                <a:effectLst/>
                <a:latin typeface="acumin-pro"/>
              </a:rPr>
              <a:t> – enters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via the fissure.</a:t>
            </a:r>
          </a:p>
          <a:p>
            <a:endParaRPr lang="en-US" dirty="0"/>
          </a:p>
        </p:txBody>
      </p:sp>
    </p:spTree>
    <p:extLst>
      <p:ext uri="{BB962C8B-B14F-4D97-AF65-F5344CB8AC3E}">
        <p14:creationId xmlns:p14="http://schemas.microsoft.com/office/powerpoint/2010/main" val="15493380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85000" lnSpcReduction="20000"/>
          </a:bodyPr>
          <a:lstStyle/>
          <a:p>
            <a:pPr marL="0" indent="0" algn="just">
              <a:buNone/>
            </a:pPr>
            <a:r>
              <a:rPr lang="en-US" b="1" i="0" dirty="0" smtClean="0">
                <a:solidFill>
                  <a:srgbClr val="32323C"/>
                </a:solidFill>
                <a:effectLst/>
                <a:latin typeface="acumin-pro"/>
              </a:rPr>
              <a:t>Foramen </a:t>
            </a:r>
            <a:r>
              <a:rPr lang="en-US" b="1" i="0" dirty="0" err="1" smtClean="0">
                <a:solidFill>
                  <a:srgbClr val="32323C"/>
                </a:solidFill>
                <a:effectLst/>
                <a:latin typeface="acumin-pro"/>
              </a:rPr>
              <a:t>rotundum</a:t>
            </a:r>
            <a:endParaRPr lang="en-US" b="1" i="0" dirty="0" smtClean="0">
              <a:solidFill>
                <a:srgbClr val="32323C"/>
              </a:solidFill>
              <a:effectLst/>
              <a:latin typeface="acumin-pro"/>
            </a:endParaRPr>
          </a:p>
          <a:p>
            <a:pPr algn="just"/>
            <a:r>
              <a:rPr lang="en-US" b="0" i="0" dirty="0" smtClean="0">
                <a:solidFill>
                  <a:srgbClr val="32323C"/>
                </a:solidFill>
                <a:effectLst/>
                <a:latin typeface="acumin-pro"/>
              </a:rPr>
              <a:t>The foramen </a:t>
            </a:r>
            <a:r>
              <a:rPr lang="en-US" b="0" i="0" dirty="0" err="1" smtClean="0">
                <a:solidFill>
                  <a:srgbClr val="32323C"/>
                </a:solidFill>
                <a:effectLst/>
                <a:latin typeface="acumin-pro"/>
              </a:rPr>
              <a:t>rotundum</a:t>
            </a:r>
            <a:r>
              <a:rPr lang="en-US" b="0" i="0" dirty="0" smtClean="0">
                <a:solidFill>
                  <a:srgbClr val="32323C"/>
                </a:solidFill>
                <a:effectLst/>
                <a:latin typeface="acumin-pro"/>
              </a:rPr>
              <a:t> connects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to the </a:t>
            </a:r>
            <a:r>
              <a:rPr lang="en-US" b="1" i="0" dirty="0" smtClean="0">
                <a:solidFill>
                  <a:srgbClr val="32323C"/>
                </a:solidFill>
                <a:effectLst/>
                <a:latin typeface="acumin-pro"/>
              </a:rPr>
              <a:t>middle cranial fossa</a:t>
            </a:r>
            <a:r>
              <a:rPr lang="en-US" b="0" i="0" dirty="0" smtClean="0">
                <a:solidFill>
                  <a:srgbClr val="32323C"/>
                </a:solidFill>
                <a:effectLst/>
                <a:latin typeface="acumin-pro"/>
              </a:rPr>
              <a:t>. It is one of three openings in the posterior boundary of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It conducts a single structure, the </a:t>
            </a:r>
            <a:r>
              <a:rPr lang="en-US" b="1" i="0" dirty="0" smtClean="0">
                <a:solidFill>
                  <a:srgbClr val="32323C"/>
                </a:solidFill>
                <a:effectLst/>
                <a:latin typeface="acumin-pro"/>
              </a:rPr>
              <a:t>maxillary nerve.</a:t>
            </a:r>
            <a:endParaRPr lang="en-US" b="0" i="0" dirty="0" smtClean="0">
              <a:solidFill>
                <a:srgbClr val="32323C"/>
              </a:solidFill>
              <a:effectLst/>
              <a:latin typeface="acumin-pro"/>
            </a:endParaRPr>
          </a:p>
          <a:p>
            <a:pPr marL="0" indent="0">
              <a:buNone/>
            </a:pPr>
            <a:r>
              <a:rPr lang="en-US" b="1" i="0" dirty="0" err="1" smtClean="0">
                <a:solidFill>
                  <a:srgbClr val="32323C"/>
                </a:solidFill>
                <a:effectLst/>
                <a:latin typeface="acumin-pro"/>
              </a:rPr>
              <a:t>Pterygoid</a:t>
            </a:r>
            <a:r>
              <a:rPr lang="en-US" b="1" i="0" dirty="0" smtClean="0">
                <a:solidFill>
                  <a:srgbClr val="32323C"/>
                </a:solidFill>
                <a:effectLst/>
                <a:latin typeface="acumin-pro"/>
              </a:rPr>
              <a:t> and Pharyngeal Canals</a:t>
            </a:r>
          </a:p>
          <a:p>
            <a:pPr algn="just"/>
            <a:r>
              <a:rPr lang="en-US" b="0" i="0" dirty="0" smtClean="0">
                <a:solidFill>
                  <a:srgbClr val="32323C"/>
                </a:solidFill>
                <a:effectLst/>
                <a:latin typeface="acumin-pro"/>
              </a:rPr>
              <a:t>These two canals, along with the foramen </a:t>
            </a:r>
            <a:r>
              <a:rPr lang="en-US" b="0" i="0" dirty="0" err="1" smtClean="0">
                <a:solidFill>
                  <a:srgbClr val="32323C"/>
                </a:solidFill>
                <a:effectLst/>
                <a:latin typeface="acumin-pro"/>
              </a:rPr>
              <a:t>rotundum</a:t>
            </a:r>
            <a:r>
              <a:rPr lang="en-US" b="0" i="0" dirty="0" smtClean="0">
                <a:solidFill>
                  <a:srgbClr val="32323C"/>
                </a:solidFill>
                <a:effectLst/>
                <a:latin typeface="acumin-pro"/>
              </a:rPr>
              <a:t>, are the three openings in the posterior wall of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a:t>
            </a:r>
          </a:p>
          <a:p>
            <a:pPr algn="just">
              <a:buFont typeface="Arial"/>
              <a:buChar char="•"/>
            </a:pPr>
            <a:r>
              <a:rPr lang="en-US" b="1" i="0" dirty="0" err="1" smtClean="0">
                <a:solidFill>
                  <a:srgbClr val="32323C"/>
                </a:solidFill>
                <a:effectLst/>
                <a:latin typeface="acumin-pro"/>
              </a:rPr>
              <a:t>Pterygoid</a:t>
            </a:r>
            <a:r>
              <a:rPr lang="en-US" b="1" i="0" dirty="0" smtClean="0">
                <a:solidFill>
                  <a:srgbClr val="32323C"/>
                </a:solidFill>
                <a:effectLst/>
                <a:latin typeface="acumin-pro"/>
              </a:rPr>
              <a:t> canal </a:t>
            </a:r>
            <a:r>
              <a:rPr lang="en-US" b="0" i="0" dirty="0" smtClean="0">
                <a:solidFill>
                  <a:srgbClr val="32323C"/>
                </a:solidFill>
                <a:effectLst/>
                <a:latin typeface="acumin-pro"/>
              </a:rPr>
              <a:t>–</a:t>
            </a:r>
            <a:r>
              <a:rPr lang="en-US" b="1" i="0" dirty="0" smtClean="0">
                <a:solidFill>
                  <a:srgbClr val="32323C"/>
                </a:solidFill>
                <a:effectLst/>
                <a:latin typeface="acumin-pro"/>
              </a:rPr>
              <a:t> </a:t>
            </a:r>
            <a:r>
              <a:rPr lang="en-US" b="0" i="0" dirty="0" smtClean="0">
                <a:solidFill>
                  <a:srgbClr val="32323C"/>
                </a:solidFill>
                <a:effectLst/>
                <a:latin typeface="acumin-pro"/>
              </a:rPr>
              <a:t>runs from the middle cranial fossa and through the medial </a:t>
            </a:r>
            <a:r>
              <a:rPr lang="en-US" b="0" i="0" dirty="0" err="1" smtClean="0">
                <a:solidFill>
                  <a:srgbClr val="32323C"/>
                </a:solidFill>
                <a:effectLst/>
                <a:latin typeface="acumin-pro"/>
              </a:rPr>
              <a:t>pterygoid</a:t>
            </a:r>
            <a:r>
              <a:rPr lang="en-US" b="0" i="0" dirty="0" smtClean="0">
                <a:solidFill>
                  <a:srgbClr val="32323C"/>
                </a:solidFill>
                <a:effectLst/>
                <a:latin typeface="acumin-pro"/>
              </a:rPr>
              <a:t> plate. It carries the nerve, artery and vein of the </a:t>
            </a:r>
            <a:r>
              <a:rPr lang="en-US" b="0" i="0" dirty="0" err="1" smtClean="0">
                <a:solidFill>
                  <a:srgbClr val="32323C"/>
                </a:solidFill>
                <a:effectLst/>
                <a:latin typeface="acumin-pro"/>
              </a:rPr>
              <a:t>pterygoid</a:t>
            </a:r>
            <a:r>
              <a:rPr lang="en-US" b="0" i="0" dirty="0" smtClean="0">
                <a:solidFill>
                  <a:srgbClr val="32323C"/>
                </a:solidFill>
                <a:effectLst/>
                <a:latin typeface="acumin-pro"/>
              </a:rPr>
              <a:t> canal.</a:t>
            </a:r>
          </a:p>
          <a:p>
            <a:pPr algn="just">
              <a:buFont typeface="Arial"/>
              <a:buChar char="•"/>
            </a:pPr>
            <a:r>
              <a:rPr lang="en-US" b="1" i="0" dirty="0" smtClean="0">
                <a:solidFill>
                  <a:srgbClr val="32323C"/>
                </a:solidFill>
                <a:effectLst/>
                <a:latin typeface="acumin-pro"/>
              </a:rPr>
              <a:t>Pharyngeal canal </a:t>
            </a:r>
            <a:r>
              <a:rPr lang="en-US" b="0" i="0" dirty="0" smtClean="0">
                <a:solidFill>
                  <a:srgbClr val="32323C"/>
                </a:solidFill>
                <a:effectLst/>
                <a:latin typeface="acumin-pro"/>
              </a:rPr>
              <a:t>–</a:t>
            </a:r>
            <a:r>
              <a:rPr lang="en-US" b="1" i="0" dirty="0" smtClean="0">
                <a:solidFill>
                  <a:srgbClr val="32323C"/>
                </a:solidFill>
                <a:effectLst/>
                <a:latin typeface="acumin-pro"/>
              </a:rPr>
              <a:t> </a:t>
            </a:r>
            <a:r>
              <a:rPr lang="en-US" b="0" i="0" dirty="0" smtClean="0">
                <a:solidFill>
                  <a:srgbClr val="32323C"/>
                </a:solidFill>
                <a:effectLst/>
                <a:latin typeface="acumin-pro"/>
              </a:rPr>
              <a:t>communicates with the </a:t>
            </a:r>
            <a:r>
              <a:rPr lang="en-US" b="0" i="0" dirty="0" err="1" smtClean="0">
                <a:solidFill>
                  <a:srgbClr val="32323C"/>
                </a:solidFill>
                <a:effectLst/>
                <a:latin typeface="acumin-pro"/>
              </a:rPr>
              <a:t>nasopharynx</a:t>
            </a:r>
            <a:r>
              <a:rPr lang="en-US" b="0" i="0" dirty="0" smtClean="0">
                <a:solidFill>
                  <a:srgbClr val="32323C"/>
                </a:solidFill>
                <a:effectLst/>
                <a:latin typeface="acumin-pro"/>
              </a:rPr>
              <a:t>. It carries the pharyngeal branches of the maxillary nerve and artery.</a:t>
            </a:r>
          </a:p>
          <a:p>
            <a:endParaRPr lang="en-US" dirty="0"/>
          </a:p>
        </p:txBody>
      </p:sp>
    </p:spTree>
    <p:extLst>
      <p:ext uri="{BB962C8B-B14F-4D97-AF65-F5344CB8AC3E}">
        <p14:creationId xmlns:p14="http://schemas.microsoft.com/office/powerpoint/2010/main" val="3773053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b="1" i="0" dirty="0" smtClean="0">
                <a:solidFill>
                  <a:srgbClr val="32323C"/>
                </a:solidFill>
                <a:effectLst/>
                <a:latin typeface="acumin-pro"/>
              </a:rPr>
              <a:t>Inferior Orbital Fissure</a:t>
            </a:r>
          </a:p>
          <a:p>
            <a:pPr algn="just"/>
            <a:r>
              <a:rPr lang="en-US" b="0" i="0" dirty="0" smtClean="0">
                <a:solidFill>
                  <a:srgbClr val="32323C"/>
                </a:solidFill>
                <a:effectLst/>
                <a:latin typeface="acumin-pro"/>
              </a:rPr>
              <a:t>The inferior orbital fissure forms the superior boundary of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and communicates with the </a:t>
            </a:r>
            <a:r>
              <a:rPr lang="en-US" b="1" i="0" dirty="0" smtClean="0">
                <a:solidFill>
                  <a:srgbClr val="32323C"/>
                </a:solidFill>
                <a:effectLst/>
                <a:latin typeface="acumin-pro"/>
              </a:rPr>
              <a:t>orbit</a:t>
            </a:r>
            <a:r>
              <a:rPr lang="en-US" b="0" i="0" dirty="0" smtClean="0">
                <a:solidFill>
                  <a:srgbClr val="32323C"/>
                </a:solidFill>
                <a:effectLst/>
                <a:latin typeface="acumin-pro"/>
              </a:rPr>
              <a:t>. It is a space between the sphenoid and maxilla bones.</a:t>
            </a:r>
          </a:p>
          <a:p>
            <a:pPr algn="just"/>
            <a:r>
              <a:rPr lang="en-US" b="0" i="0" dirty="0" smtClean="0">
                <a:solidFill>
                  <a:srgbClr val="32323C"/>
                </a:solidFill>
                <a:effectLst/>
                <a:latin typeface="acumin-pro"/>
              </a:rPr>
              <a:t>The </a:t>
            </a:r>
            <a:r>
              <a:rPr lang="en-US" b="1" i="0" dirty="0" err="1" smtClean="0">
                <a:solidFill>
                  <a:srgbClr val="32323C"/>
                </a:solidFill>
                <a:effectLst/>
                <a:latin typeface="acumin-pro"/>
              </a:rPr>
              <a:t>zygomatic</a:t>
            </a:r>
            <a:r>
              <a:rPr lang="en-US" b="1" i="0" dirty="0" smtClean="0">
                <a:solidFill>
                  <a:srgbClr val="32323C"/>
                </a:solidFill>
                <a:effectLst/>
                <a:latin typeface="acumin-pro"/>
              </a:rPr>
              <a:t> branch </a:t>
            </a:r>
            <a:r>
              <a:rPr lang="en-US" b="0" i="0" dirty="0" smtClean="0">
                <a:solidFill>
                  <a:srgbClr val="32323C"/>
                </a:solidFill>
                <a:effectLst/>
                <a:latin typeface="acumin-pro"/>
              </a:rPr>
              <a:t>of the maxillary nerve and the </a:t>
            </a:r>
            <a:r>
              <a:rPr lang="en-US" b="1" i="0" dirty="0" err="1" smtClean="0">
                <a:solidFill>
                  <a:srgbClr val="32323C"/>
                </a:solidFill>
                <a:effectLst/>
                <a:latin typeface="acumin-pro"/>
              </a:rPr>
              <a:t>infraorbital</a:t>
            </a:r>
            <a:r>
              <a:rPr lang="en-US" b="1" i="0" dirty="0" smtClean="0">
                <a:solidFill>
                  <a:srgbClr val="32323C"/>
                </a:solidFill>
                <a:effectLst/>
                <a:latin typeface="acumin-pro"/>
              </a:rPr>
              <a:t> artery and vein</a:t>
            </a:r>
            <a:r>
              <a:rPr lang="en-US" b="0" i="0" dirty="0" smtClean="0">
                <a:solidFill>
                  <a:srgbClr val="32323C"/>
                </a:solidFill>
                <a:effectLst/>
                <a:latin typeface="acumin-pro"/>
              </a:rPr>
              <a:t> pass through the inferior orbital fissure.</a:t>
            </a:r>
          </a:p>
          <a:p>
            <a:endParaRPr lang="en-US" dirty="0"/>
          </a:p>
        </p:txBody>
      </p:sp>
    </p:spTree>
    <p:extLst>
      <p:ext uri="{BB962C8B-B14F-4D97-AF65-F5344CB8AC3E}">
        <p14:creationId xmlns:p14="http://schemas.microsoft.com/office/powerpoint/2010/main" val="2656971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marL="0" indent="0" algn="just">
              <a:buNone/>
            </a:pPr>
            <a:r>
              <a:rPr lang="en-US" b="1" dirty="0" smtClean="0">
                <a:solidFill>
                  <a:srgbClr val="32323C"/>
                </a:solidFill>
                <a:latin typeface="acumin-pro"/>
              </a:rPr>
              <a:t>Greater palatine canal</a:t>
            </a:r>
            <a:endParaRPr lang="en-US" b="1" i="0" dirty="0" smtClean="0">
              <a:solidFill>
                <a:srgbClr val="32323C"/>
              </a:solidFill>
              <a:effectLst/>
              <a:latin typeface="acumin-pro"/>
            </a:endParaRPr>
          </a:p>
          <a:p>
            <a:pPr algn="just"/>
            <a:r>
              <a:rPr lang="en-US" b="0" i="0" dirty="0" smtClean="0">
                <a:solidFill>
                  <a:srgbClr val="32323C"/>
                </a:solidFill>
                <a:effectLst/>
                <a:latin typeface="acumin-pro"/>
              </a:rPr>
              <a:t>The greater palatine canal lies in the inferior boundary of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and communicates with the </a:t>
            </a:r>
            <a:r>
              <a:rPr lang="en-US" b="1" i="0" dirty="0" smtClean="0">
                <a:solidFill>
                  <a:srgbClr val="32323C"/>
                </a:solidFill>
                <a:effectLst/>
                <a:latin typeface="acumin-pro"/>
              </a:rPr>
              <a:t>oral cavity</a:t>
            </a:r>
            <a:r>
              <a:rPr lang="en-US" b="0" i="0" dirty="0" smtClean="0">
                <a:solidFill>
                  <a:srgbClr val="32323C"/>
                </a:solidFill>
                <a:effectLst/>
                <a:latin typeface="acumin-pro"/>
              </a:rPr>
              <a:t>. The canal is formed by a vertical groove in the palatine bone which is closed off by an articulation with the maxilla. Branching from the greater palatine canal are the accessory </a:t>
            </a:r>
            <a:r>
              <a:rPr lang="en-US" b="1" i="0" dirty="0" smtClean="0">
                <a:solidFill>
                  <a:srgbClr val="32323C"/>
                </a:solidFill>
                <a:effectLst/>
                <a:latin typeface="acumin-pro"/>
              </a:rPr>
              <a:t>lesser palatine canals</a:t>
            </a:r>
            <a:r>
              <a:rPr lang="en-US" b="0" i="0" dirty="0" smtClean="0">
                <a:solidFill>
                  <a:srgbClr val="32323C"/>
                </a:solidFill>
                <a:effectLst/>
                <a:latin typeface="acumin-pro"/>
              </a:rPr>
              <a:t>.</a:t>
            </a:r>
          </a:p>
          <a:p>
            <a:pPr algn="just"/>
            <a:r>
              <a:rPr lang="en-US" b="0" i="0" dirty="0" smtClean="0">
                <a:solidFill>
                  <a:srgbClr val="32323C"/>
                </a:solidFill>
                <a:effectLst/>
                <a:latin typeface="acumin-pro"/>
              </a:rPr>
              <a:t>The greater palatine canal transmits the descending palatine artery and vein, the </a:t>
            </a:r>
            <a:r>
              <a:rPr lang="en-US" b="1" i="0" dirty="0" smtClean="0">
                <a:solidFill>
                  <a:srgbClr val="32323C"/>
                </a:solidFill>
                <a:effectLst/>
                <a:latin typeface="acumin-pro"/>
              </a:rPr>
              <a:t>greater palatine nerve </a:t>
            </a:r>
            <a:r>
              <a:rPr lang="en-US" b="0" i="0" dirty="0" smtClean="0">
                <a:solidFill>
                  <a:srgbClr val="32323C"/>
                </a:solidFill>
                <a:effectLst/>
                <a:latin typeface="acumin-pro"/>
              </a:rPr>
              <a:t>and the </a:t>
            </a:r>
            <a:r>
              <a:rPr lang="en-US" b="1" i="0" dirty="0" smtClean="0">
                <a:solidFill>
                  <a:srgbClr val="32323C"/>
                </a:solidFill>
                <a:effectLst/>
                <a:latin typeface="acumin-pro"/>
              </a:rPr>
              <a:t>lesser palatine nerve</a:t>
            </a:r>
            <a:r>
              <a:rPr lang="en-US" b="0" i="0" dirty="0" smtClean="0">
                <a:solidFill>
                  <a:srgbClr val="32323C"/>
                </a:solidFill>
                <a:effectLst/>
                <a:latin typeface="acumin-pro"/>
              </a:rPr>
              <a:t>.</a:t>
            </a:r>
          </a:p>
          <a:p>
            <a:endParaRPr lang="en-US" dirty="0"/>
          </a:p>
        </p:txBody>
      </p:sp>
    </p:spTree>
    <p:extLst>
      <p:ext uri="{BB962C8B-B14F-4D97-AF65-F5344CB8AC3E}">
        <p14:creationId xmlns:p14="http://schemas.microsoft.com/office/powerpoint/2010/main" val="2477709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marL="0" indent="0">
              <a:buNone/>
            </a:pPr>
            <a:r>
              <a:rPr lang="en-US" b="1" dirty="0" smtClean="0"/>
              <a:t>Borders</a:t>
            </a:r>
          </a:p>
          <a:p>
            <a:r>
              <a:rPr lang="en-US" dirty="0" smtClean="0"/>
              <a:t>The anterior triangle is situated at the front of the neck. It is bounded:</a:t>
            </a:r>
          </a:p>
          <a:p>
            <a:endParaRPr lang="en-US" dirty="0" smtClean="0"/>
          </a:p>
          <a:p>
            <a:r>
              <a:rPr lang="en-US" dirty="0" smtClean="0"/>
              <a:t>Superiorly – inferior border of the mandible (jawbone).</a:t>
            </a:r>
          </a:p>
          <a:p>
            <a:r>
              <a:rPr lang="en-US" dirty="0" smtClean="0"/>
              <a:t>Laterally – anterior border of the sternocleidomastoid.</a:t>
            </a:r>
          </a:p>
          <a:p>
            <a:r>
              <a:rPr lang="en-US" dirty="0" smtClean="0"/>
              <a:t>Medially – sagittal line down the midline of the neck.</a:t>
            </a:r>
          </a:p>
          <a:p>
            <a:r>
              <a:rPr lang="en-US" dirty="0" smtClean="0"/>
              <a:t>Investing fascia covers the roof of the triangle, while visceral fascia covers the floor. It can be subdivided further into four triangles</a:t>
            </a:r>
            <a:endParaRPr lang="en-US" dirty="0"/>
          </a:p>
        </p:txBody>
      </p:sp>
    </p:spTree>
    <p:extLst>
      <p:ext uri="{BB962C8B-B14F-4D97-AF65-F5344CB8AC3E}">
        <p14:creationId xmlns:p14="http://schemas.microsoft.com/office/powerpoint/2010/main" val="3186731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b="1" i="0" dirty="0" err="1" smtClean="0">
                <a:solidFill>
                  <a:srgbClr val="32323C"/>
                </a:solidFill>
                <a:effectLst/>
                <a:latin typeface="acumin-pro"/>
              </a:rPr>
              <a:t>Sphenopalatine</a:t>
            </a:r>
            <a:r>
              <a:rPr lang="en-US" b="1" i="0" dirty="0" smtClean="0">
                <a:solidFill>
                  <a:srgbClr val="32323C"/>
                </a:solidFill>
                <a:effectLst/>
                <a:latin typeface="acumin-pro"/>
              </a:rPr>
              <a:t> Foramen</a:t>
            </a:r>
          </a:p>
          <a:p>
            <a:pPr algn="just"/>
            <a:r>
              <a:rPr lang="en-US" b="0" i="0" dirty="0" smtClean="0">
                <a:solidFill>
                  <a:srgbClr val="32323C"/>
                </a:solidFill>
                <a:effectLst/>
                <a:latin typeface="acumin-pro"/>
              </a:rPr>
              <a:t>This foramen is the only opening in the medial boundary. It connects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fossa to the </a:t>
            </a:r>
            <a:r>
              <a:rPr lang="en-US" b="1" i="0" dirty="0" smtClean="0">
                <a:solidFill>
                  <a:srgbClr val="32323C"/>
                </a:solidFill>
                <a:effectLst/>
                <a:latin typeface="acumin-pro"/>
              </a:rPr>
              <a:t>nasal cavity </a:t>
            </a:r>
            <a:r>
              <a:rPr lang="en-US" b="0" i="0" dirty="0" smtClean="0">
                <a:solidFill>
                  <a:srgbClr val="32323C"/>
                </a:solidFill>
                <a:effectLst/>
                <a:latin typeface="acumin-pro"/>
              </a:rPr>
              <a:t>– specifically the superior meatus.</a:t>
            </a:r>
          </a:p>
          <a:p>
            <a:pPr algn="just"/>
            <a:r>
              <a:rPr lang="en-US" b="0" i="0" dirty="0" smtClean="0">
                <a:solidFill>
                  <a:srgbClr val="32323C"/>
                </a:solidFill>
                <a:effectLst/>
                <a:latin typeface="acumin-pro"/>
              </a:rPr>
              <a:t>It is formed by the </a:t>
            </a:r>
            <a:r>
              <a:rPr lang="en-US" b="0" i="0" dirty="0" err="1" smtClean="0">
                <a:solidFill>
                  <a:srgbClr val="32323C"/>
                </a:solidFill>
                <a:effectLst/>
                <a:latin typeface="acumin-pro"/>
              </a:rPr>
              <a:t>sphenopalatine</a:t>
            </a:r>
            <a:r>
              <a:rPr lang="en-US" b="0" i="0" dirty="0" smtClean="0">
                <a:solidFill>
                  <a:srgbClr val="32323C"/>
                </a:solidFill>
                <a:effectLst/>
                <a:latin typeface="acumin-pro"/>
              </a:rPr>
              <a:t> notch at the superior aspect of the perpendicular plate of the palatine bone and the body of the sphenoid.</a:t>
            </a:r>
          </a:p>
          <a:p>
            <a:pPr algn="just"/>
            <a:r>
              <a:rPr lang="en-US" b="0" i="0" dirty="0" smtClean="0">
                <a:solidFill>
                  <a:srgbClr val="32323C"/>
                </a:solidFill>
                <a:effectLst/>
                <a:latin typeface="acumin-pro"/>
              </a:rPr>
              <a:t>The </a:t>
            </a:r>
            <a:r>
              <a:rPr lang="en-US" b="0" i="0" dirty="0" err="1" smtClean="0">
                <a:solidFill>
                  <a:srgbClr val="32323C"/>
                </a:solidFill>
                <a:effectLst/>
                <a:latin typeface="acumin-pro"/>
              </a:rPr>
              <a:t>sphenopalatine</a:t>
            </a:r>
            <a:r>
              <a:rPr lang="en-US" b="0" i="0" dirty="0" smtClean="0">
                <a:solidFill>
                  <a:srgbClr val="32323C"/>
                </a:solidFill>
                <a:effectLst/>
                <a:latin typeface="acumin-pro"/>
              </a:rPr>
              <a:t> foramen transmits the </a:t>
            </a:r>
            <a:r>
              <a:rPr lang="en-US" b="1" i="0" dirty="0" err="1" smtClean="0">
                <a:solidFill>
                  <a:srgbClr val="32323C"/>
                </a:solidFill>
                <a:effectLst/>
                <a:latin typeface="acumin-pro"/>
              </a:rPr>
              <a:t>sphenopalatine</a:t>
            </a:r>
            <a:r>
              <a:rPr lang="en-US" b="1" i="0" dirty="0" smtClean="0">
                <a:solidFill>
                  <a:srgbClr val="32323C"/>
                </a:solidFill>
                <a:effectLst/>
                <a:latin typeface="acumin-pro"/>
              </a:rPr>
              <a:t> artery and vein</a:t>
            </a:r>
            <a:r>
              <a:rPr lang="en-US" b="0" i="0" dirty="0" smtClean="0">
                <a:solidFill>
                  <a:srgbClr val="32323C"/>
                </a:solidFill>
                <a:effectLst/>
                <a:latin typeface="acumin-pro"/>
              </a:rPr>
              <a:t>, as well as the </a:t>
            </a:r>
            <a:r>
              <a:rPr lang="en-US" b="1" i="0" dirty="0" err="1" smtClean="0">
                <a:solidFill>
                  <a:srgbClr val="32323C"/>
                </a:solidFill>
                <a:effectLst/>
                <a:latin typeface="acumin-pro"/>
              </a:rPr>
              <a:t>nasopalatine</a:t>
            </a:r>
            <a:r>
              <a:rPr lang="en-US" b="1" i="0" dirty="0" smtClean="0">
                <a:solidFill>
                  <a:srgbClr val="32323C"/>
                </a:solidFill>
                <a:effectLst/>
                <a:latin typeface="acumin-pro"/>
              </a:rPr>
              <a:t> nerve</a:t>
            </a:r>
            <a:r>
              <a:rPr lang="en-US" b="0" i="0" dirty="0" smtClean="0">
                <a:solidFill>
                  <a:srgbClr val="32323C"/>
                </a:solidFill>
                <a:effectLst/>
                <a:latin typeface="acumin-pro"/>
              </a:rPr>
              <a:t> (a large branch of the </a:t>
            </a:r>
            <a:r>
              <a:rPr lang="en-US" b="0" i="0" dirty="0" err="1" smtClean="0">
                <a:solidFill>
                  <a:srgbClr val="32323C"/>
                </a:solidFill>
                <a:effectLst/>
                <a:latin typeface="acumin-pro"/>
              </a:rPr>
              <a:t>pterygopalatine</a:t>
            </a:r>
            <a:r>
              <a:rPr lang="en-US" b="0" i="0" dirty="0" smtClean="0">
                <a:solidFill>
                  <a:srgbClr val="32323C"/>
                </a:solidFill>
                <a:effectLst/>
                <a:latin typeface="acumin-pro"/>
              </a:rPr>
              <a:t> ganglion – CNV</a:t>
            </a:r>
            <a:r>
              <a:rPr lang="en-US" b="0" i="0" baseline="-25000" dirty="0" smtClean="0">
                <a:solidFill>
                  <a:srgbClr val="32323C"/>
                </a:solidFill>
                <a:effectLst/>
                <a:latin typeface="acumin-pro"/>
              </a:rPr>
              <a:t>2</a:t>
            </a:r>
            <a:r>
              <a:rPr lang="en-US" b="0" i="0" dirty="0" smtClean="0">
                <a:solidFill>
                  <a:srgbClr val="32323C"/>
                </a:solidFill>
                <a:effectLst/>
                <a:latin typeface="acumin-pro"/>
              </a:rPr>
              <a:t>).</a:t>
            </a:r>
          </a:p>
          <a:p>
            <a:endParaRPr lang="en-US" dirty="0"/>
          </a:p>
        </p:txBody>
      </p:sp>
    </p:spTree>
    <p:extLst>
      <p:ext uri="{BB962C8B-B14F-4D97-AF65-F5344CB8AC3E}">
        <p14:creationId xmlns:p14="http://schemas.microsoft.com/office/powerpoint/2010/main" val="1850691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Scalp –</a:t>
            </a:r>
            <a:r>
              <a:rPr lang="en-US" dirty="0" smtClean="0">
                <a:solidFill>
                  <a:schemeClr val="accent6"/>
                </a:solidFill>
              </a:rPr>
              <a:t>refer to the notes we have already discussed prior</a:t>
            </a:r>
            <a:endParaRPr lang="en-US" dirty="0">
              <a:solidFill>
                <a:schemeClr val="accent6"/>
              </a:solidFill>
            </a:endParaRPr>
          </a:p>
        </p:txBody>
      </p:sp>
    </p:spTree>
    <p:extLst>
      <p:ext uri="{BB962C8B-B14F-4D97-AF65-F5344CB8AC3E}">
        <p14:creationId xmlns:p14="http://schemas.microsoft.com/office/powerpoint/2010/main" val="170276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Borders of the anterior triangle of the neck.</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450" y="1748631"/>
            <a:ext cx="65151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671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2523</Words>
  <Application>Microsoft Office PowerPoint</Application>
  <PresentationFormat>On-screen Show (4:3)</PresentationFormat>
  <Paragraphs>298</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Areas of the neck</vt:lpstr>
      <vt:lpstr> The Posterior Triangle of the Neck</vt:lpstr>
      <vt:lpstr>The borders and floor of the posterior triangle of the neck.</vt:lpstr>
      <vt:lpstr>contents</vt:lpstr>
      <vt:lpstr>PowerPoint Presentation</vt:lpstr>
      <vt:lpstr>PowerPoint Presentation</vt:lpstr>
      <vt:lpstr>The Anterior Triangle of the Neck</vt:lpstr>
      <vt:lpstr>PowerPoint Presentation</vt:lpstr>
      <vt:lpstr>Borders of the anterior triangle of the neck.</vt:lpstr>
      <vt:lpstr>contents</vt:lpstr>
      <vt:lpstr>PowerPoint Presentation</vt:lpstr>
      <vt:lpstr>PowerPoint Presentation</vt:lpstr>
      <vt:lpstr>PowerPoint Presentation</vt:lpstr>
      <vt:lpstr>Subdivisions</vt:lpstr>
      <vt:lpstr>contents</vt:lpstr>
      <vt:lpstr>Carotid triangle of the neck</vt:lpstr>
      <vt:lpstr>PowerPoint Presentation</vt:lpstr>
      <vt:lpstr>Submental triangle of the neck</vt:lpstr>
      <vt:lpstr>Submandibular triangle of the neck</vt:lpstr>
      <vt:lpstr> Submandibular triangle of the neck  </vt:lpstr>
      <vt:lpstr>Muscular triangle</vt:lpstr>
      <vt:lpstr>Muscular triangle of the neck</vt:lpstr>
      <vt:lpstr>Areas of the head</vt:lpstr>
      <vt:lpstr>1. Cranial fossa</vt:lpstr>
      <vt:lpstr>Borders </vt:lpstr>
      <vt:lpstr>contents</vt:lpstr>
      <vt:lpstr>PowerPoint Presentation</vt:lpstr>
      <vt:lpstr> Bony landmarks of the anterior cranial fossa.</vt:lpstr>
      <vt:lpstr>Foramina </vt:lpstr>
      <vt:lpstr>Lateral view of the nasal septum. Note the close relationship of the olfactory bulb and cribriform plate</vt:lpstr>
      <vt:lpstr>Middle cranial fossa</vt:lpstr>
      <vt:lpstr>Borders</vt:lpstr>
      <vt:lpstr>PowerPoint Presentation</vt:lpstr>
      <vt:lpstr>contents</vt:lpstr>
      <vt:lpstr>PowerPoint Presentation</vt:lpstr>
      <vt:lpstr>PowerPoint Presentation</vt:lpstr>
      <vt:lpstr>Bony landmarks of the central part of the middle cranial fossa.</vt:lpstr>
      <vt:lpstr> Sagittal section of the skull, showing the saddle-like sella turcica.</vt:lpstr>
      <vt:lpstr>Lateral parts</vt:lpstr>
      <vt:lpstr>Foramina </vt:lpstr>
      <vt:lpstr>PowerPoint Presentation</vt:lpstr>
      <vt:lpstr>Foramina of middle fossa</vt:lpstr>
      <vt:lpstr>PowerPoint Presentation</vt:lpstr>
      <vt:lpstr>Posterior cranial fossa</vt:lpstr>
      <vt:lpstr>Borders</vt:lpstr>
      <vt:lpstr>contents</vt:lpstr>
      <vt:lpstr>PowerPoint Presentation</vt:lpstr>
      <vt:lpstr>PowerPoint Presentation</vt:lpstr>
      <vt:lpstr>PowerPoint Presentation</vt:lpstr>
      <vt:lpstr>The bony landmarks and foramina of the posterior cranial fossa.</vt:lpstr>
      <vt:lpstr>2.The Mastoid Fossa (MacEwen’s Triangle)</vt:lpstr>
      <vt:lpstr>The mastoid fossa (shaded yellow) is a surface landmark of the external surface of the temporal bone</vt:lpstr>
      <vt:lpstr>Borders </vt:lpstr>
      <vt:lpstr>The mastoid fossa is triangle shaped. It has superior, anterior, and posterior borders.</vt:lpstr>
      <vt:lpstr>Contents </vt:lpstr>
      <vt:lpstr>The mastoid fossa highlighted in yellow with the underlying mastoid antrum.</vt:lpstr>
      <vt:lpstr>3. Infratemporal fossa</vt:lpstr>
      <vt:lpstr>Borders </vt:lpstr>
      <vt:lpstr>PowerPoint Presentation</vt:lpstr>
      <vt:lpstr>PowerPoint Presentation</vt:lpstr>
      <vt:lpstr>The bony features of the infratemporal fossa. The ramus of the mandible has been removed in this image.</vt:lpstr>
      <vt:lpstr>Contents </vt:lpstr>
      <vt:lpstr>PowerPoint Presentation</vt:lpstr>
      <vt:lpstr>The medial and lateral pterygoids.</vt:lpstr>
      <vt:lpstr>PowerPoint Presentation</vt:lpstr>
      <vt:lpstr>PowerPoint Presentation</vt:lpstr>
      <vt:lpstr> Some of the contents of the infratemporal fossa.</vt:lpstr>
      <vt:lpstr>PowerPoint Presentation</vt:lpstr>
      <vt:lpstr>4. pterygopalatine fossa</vt:lpstr>
      <vt:lpstr>PowerPoint Presentation</vt:lpstr>
      <vt:lpstr>Contents </vt:lpstr>
      <vt:lpstr>PowerPoint Presentation</vt:lpstr>
      <vt:lpstr>PowerPoint Presentation</vt:lpstr>
      <vt:lpstr>PowerPoint Presentation</vt:lpstr>
      <vt:lpstr>PowerPoint Presentation</vt:lpstr>
      <vt:lpstr>Foramina</vt:lpstr>
      <vt:lpstr>PowerPoint Presentation</vt:lpstr>
      <vt:lpstr>PowerPoint Presentation</vt:lpstr>
      <vt:lpstr>PowerPoint Presentation</vt:lpstr>
      <vt:lpstr>PowerPoint Presentation</vt:lpstr>
      <vt:lpstr>5. Scalp –refer to the notes we have already discussed prior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Areas of neck The Posterior Triangle of the Neck</dc:title>
  <dc:creator>Windows User</dc:creator>
  <cp:lastModifiedBy>Windows User</cp:lastModifiedBy>
  <cp:revision>9</cp:revision>
  <dcterms:created xsi:type="dcterms:W3CDTF">2021-08-01T09:03:10Z</dcterms:created>
  <dcterms:modified xsi:type="dcterms:W3CDTF">2021-08-01T12:25:55Z</dcterms:modified>
</cp:coreProperties>
</file>