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91" r:id="rId14"/>
    <p:sldId id="292" r:id="rId15"/>
    <p:sldId id="268" r:id="rId16"/>
    <p:sldId id="269" r:id="rId17"/>
    <p:sldId id="270" r:id="rId18"/>
    <p:sldId id="290" r:id="rId19"/>
    <p:sldId id="293" r:id="rId20"/>
    <p:sldId id="271" r:id="rId21"/>
    <p:sldId id="272" r:id="rId22"/>
    <p:sldId id="273" r:id="rId23"/>
    <p:sldId id="274" r:id="rId24"/>
    <p:sldId id="275" r:id="rId25"/>
    <p:sldId id="276" r:id="rId26"/>
    <p:sldId id="277" r:id="rId27"/>
    <p:sldId id="278" r:id="rId28"/>
    <p:sldId id="286" r:id="rId29"/>
    <p:sldId id="287" r:id="rId30"/>
    <p:sldId id="279" r:id="rId31"/>
    <p:sldId id="280" r:id="rId32"/>
    <p:sldId id="281" r:id="rId33"/>
    <p:sldId id="282" r:id="rId34"/>
    <p:sldId id="283" r:id="rId35"/>
    <p:sldId id="284" r:id="rId36"/>
    <p:sldId id="285" r:id="rId37"/>
    <p:sldId id="288" r:id="rId38"/>
    <p:sldId id="289"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8E84B7-8D71-4A5A-9F3A-A4277E0AB83F}"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8E84B7-8D71-4A5A-9F3A-A4277E0AB83F}"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1"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8E84B7-8D71-4A5A-9F3A-A4277E0AB83F}"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8E84B7-8D71-4A5A-9F3A-A4277E0AB83F}"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8E84B7-8D71-4A5A-9F3A-A4277E0AB83F}"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8E84B7-8D71-4A5A-9F3A-A4277E0AB83F}"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8E84B7-8D71-4A5A-9F3A-A4277E0AB83F}" type="datetimeFigureOut">
              <a:rPr lang="en-US" smtClean="0"/>
              <a:pPr/>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8E84B7-8D71-4A5A-9F3A-A4277E0AB83F}" type="datetimeFigureOut">
              <a:rPr lang="en-US" smtClean="0"/>
              <a:pPr/>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E84B7-8D71-4A5A-9F3A-A4277E0AB83F}" type="datetimeFigureOut">
              <a:rPr lang="en-US" smtClean="0"/>
              <a:pPr/>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8E84B7-8D71-4A5A-9F3A-A4277E0AB83F}"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8E84B7-8D71-4A5A-9F3A-A4277E0AB83F}"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570CF-8E00-4AA8-8A47-612049ADE8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E84B7-8D71-4A5A-9F3A-A4277E0AB83F}" type="datetimeFigureOut">
              <a:rPr lang="en-US" smtClean="0"/>
              <a:pPr/>
              <a:t>12/6/2021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570CF-8E00-4AA8-8A47-612049ADE8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latin typeface="Comic Sans MS" panose="030F0702030302020204" pitchFamily="66" charset="0"/>
              </a:rPr>
              <a:t>Assessment of an ICU patient</a:t>
            </a:r>
            <a:endParaRPr lang="en-US" dirty="0"/>
          </a:p>
        </p:txBody>
      </p:sp>
      <p:sp>
        <p:nvSpPr>
          <p:cNvPr id="3" name="Subtitle 2"/>
          <p:cNvSpPr>
            <a:spLocks noGrp="1"/>
          </p:cNvSpPr>
          <p:nvPr>
            <p:ph type="subTitle" idx="1"/>
          </p:nvPr>
        </p:nvSpPr>
        <p:spPr/>
        <p:txBody>
          <a:bodyPr/>
          <a:lstStyle/>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Physical assessment( Head to toe assessment)</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333999"/>
          </a:xfrm>
        </p:spPr>
        <p:txBody>
          <a:bodyPr>
            <a:normAutofit fontScale="92500" lnSpcReduction="20000"/>
          </a:bodyPr>
          <a:lstStyle/>
          <a:p>
            <a:pPr lvl="0" rtl="1" fontAlgn="base">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General </a:t>
            </a:r>
            <a:endParaRPr kumimoji="0" lang="en-US" b="0" i="0" u="sng" strike="noStrike" cap="none" normalizeH="0" baseline="0" dirty="0" smtClean="0">
              <a:ln>
                <a:noFill/>
              </a:ln>
              <a:solidFill>
                <a:schemeClr val="tx1"/>
              </a:solidFill>
              <a:effectLst/>
              <a:latin typeface="Arial" charset="0"/>
              <a:cs typeface="Times New Roman" pitchFamily="18" charset="0"/>
            </a:endParaRP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General health status</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Vital signs and weight</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Nutritional status</a:t>
            </a:r>
          </a:p>
          <a:p>
            <a:pPr lvl="0" algn="just" eaLnBrk="0" fontAlgn="base" hangingPunct="0">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Mobility and self care</a:t>
            </a:r>
            <a:endParaRPr kumimoji="0" lang="en-US" b="0" i="0" u="sng" strike="noStrike" cap="none" normalizeH="0" baseline="0" dirty="0" smtClean="0">
              <a:ln>
                <a:noFill/>
              </a:ln>
              <a:solidFill>
                <a:schemeClr val="tx1"/>
              </a:solidFill>
              <a:effectLst/>
              <a:latin typeface="Arial" charset="0"/>
              <a:cs typeface="Times New Roman" pitchFamily="18" charset="0"/>
            </a:endParaRP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Observe posture</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Assess gait and balance</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Evaluate mobility</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Activities of daily living</a:t>
            </a:r>
          </a:p>
          <a:p>
            <a:pPr lvl="0" algn="just" eaLnBrk="0" fontAlgn="base" hangingPunct="0">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Head face and neck</a:t>
            </a:r>
          </a:p>
          <a:p>
            <a:pPr lvl="0" algn="just" eaLnBrk="0" fontAlgn="base" hangingPunct="0">
              <a:spcBef>
                <a:spcPct val="0"/>
              </a:spcBef>
              <a:spcAft>
                <a:spcPct val="0"/>
              </a:spcAft>
              <a:buNone/>
            </a:pPr>
            <a:r>
              <a:rPr kumimoji="0" lang="en-US" i="0" strike="noStrike" cap="none" normalizeH="0" baseline="0" dirty="0" smtClean="0">
                <a:ln>
                  <a:noFill/>
                </a:ln>
                <a:solidFill>
                  <a:schemeClr val="tx1"/>
                </a:solidFill>
                <a:effectLst/>
                <a:latin typeface="Arial" charset="0"/>
                <a:cs typeface="Times New Roman" pitchFamily="18" charset="0"/>
              </a:rPr>
              <a:t>Assess</a:t>
            </a:r>
            <a:r>
              <a:rPr lang="en-US" dirty="0" smtClean="0">
                <a:latin typeface="Arial" charset="0"/>
                <a:cs typeface="Times New Roman" pitchFamily="18" charset="0"/>
              </a:rPr>
              <a:t> </a:t>
            </a:r>
            <a:r>
              <a:rPr kumimoji="0" lang="en-US" i="0" strike="noStrike" cap="none" normalizeH="0" dirty="0" smtClean="0">
                <a:ln>
                  <a:noFill/>
                </a:ln>
                <a:solidFill>
                  <a:schemeClr val="tx1"/>
                </a:solidFill>
                <a:effectLst/>
                <a:latin typeface="Arial" charset="0"/>
                <a:cs typeface="Times New Roman" pitchFamily="18" charset="0"/>
              </a:rPr>
              <a:t>the anatomy and abnormalities  of the </a:t>
            </a:r>
            <a:r>
              <a:rPr kumimoji="0" lang="en-US" i="0" strike="noStrike" cap="none" normalizeH="0" dirty="0" err="1" smtClean="0">
                <a:ln>
                  <a:noFill/>
                </a:ln>
                <a:solidFill>
                  <a:schemeClr val="tx1"/>
                </a:solidFill>
                <a:effectLst/>
                <a:latin typeface="Arial" charset="0"/>
                <a:cs typeface="Times New Roman" pitchFamily="18" charset="0"/>
              </a:rPr>
              <a:t>nose,ears,teeth,eyes</a:t>
            </a:r>
            <a:endParaRPr kumimoji="0" lang="en-US" i="0" strike="noStrike" cap="none" normalizeH="0" baseline="0" dirty="0" smtClean="0">
              <a:ln>
                <a:noFill/>
              </a:ln>
              <a:solidFill>
                <a:schemeClr val="tx1"/>
              </a:solidFill>
              <a:effectLst/>
              <a:latin typeface="Arial" charset="0"/>
              <a:cs typeface="Times New Roman" pitchFamily="18" charset="0"/>
            </a:endParaRPr>
          </a:p>
          <a:p>
            <a:pPr>
              <a:buNone/>
            </a:pPr>
            <a:r>
              <a:rPr lang="en-US" b="1" dirty="0" err="1" smtClean="0">
                <a:solidFill>
                  <a:schemeClr val="bg1"/>
                </a:solidFill>
                <a:cs typeface="Times New Roman" pitchFamily="18" charset="0"/>
              </a:rPr>
              <a:t>assical</a:t>
            </a:r>
            <a:r>
              <a:rPr lang="en-US" b="1" dirty="0" smtClean="0">
                <a:solidFill>
                  <a:schemeClr val="bg1"/>
                </a:solidFill>
                <a:cs typeface="Times New Roman" pitchFamily="18" charset="0"/>
              </a:rPr>
              <a:t> Assessment using head toe approach</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Test hearing </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Cranial nerves</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lymph nodes</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neck veins </a:t>
            </a:r>
            <a:endParaRPr kumimoji="0" lang="en-US" b="1" i="0" u="sng" strike="noStrike" cap="none" normalizeH="0" baseline="0" dirty="0" smtClean="0">
              <a:ln>
                <a:noFill/>
              </a:ln>
              <a:solidFill>
                <a:schemeClr val="tx1"/>
              </a:solidFill>
              <a:effectLst/>
              <a:latin typeface="Arial" charset="0"/>
              <a:cs typeface="Times New Roman" pitchFamily="18" charset="0"/>
            </a:endParaRPr>
          </a:p>
          <a:p>
            <a:pPr lvl="0" rtl="1" fontAlgn="base">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Chest </a:t>
            </a:r>
            <a:endParaRPr kumimoji="0" lang="en-US" b="0" i="0" u="sng" strike="noStrike" cap="none" normalizeH="0" baseline="0" dirty="0" smtClean="0">
              <a:ln>
                <a:noFill/>
              </a:ln>
              <a:solidFill>
                <a:schemeClr val="tx1"/>
              </a:solidFill>
              <a:effectLst/>
              <a:latin typeface="Arial" charset="0"/>
              <a:cs typeface="Times New Roman" pitchFamily="18" charset="0"/>
            </a:endParaRP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Assess</a:t>
            </a:r>
            <a:r>
              <a:rPr kumimoji="0" lang="en-US" b="0" i="0" u="none" strike="noStrike" cap="none" normalizeH="0" dirty="0" smtClean="0">
                <a:ln>
                  <a:noFill/>
                </a:ln>
                <a:solidFill>
                  <a:schemeClr val="tx1"/>
                </a:solidFill>
                <a:effectLst/>
                <a:latin typeface="Arial" charset="0"/>
                <a:cs typeface="Times New Roman" pitchFamily="18" charset="0"/>
              </a:rPr>
              <a:t> the chest anatomy and chest rise </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and palpate breast</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and </a:t>
            </a:r>
            <a:r>
              <a:rPr kumimoji="0" lang="en-US" b="0" i="0" u="none" strike="noStrike" cap="none" normalizeH="0" baseline="0" dirty="0" err="1" smtClean="0">
                <a:ln>
                  <a:noFill/>
                </a:ln>
                <a:solidFill>
                  <a:schemeClr val="tx1"/>
                </a:solidFill>
                <a:effectLst/>
                <a:latin typeface="Arial" charset="0"/>
                <a:cs typeface="Times New Roman" pitchFamily="18" charset="0"/>
              </a:rPr>
              <a:t>auscultate</a:t>
            </a:r>
            <a:r>
              <a:rPr kumimoji="0" lang="en-US" b="0" i="0" u="none" strike="noStrike" cap="none" normalizeH="0" baseline="0" dirty="0" smtClean="0">
                <a:ln>
                  <a:noFill/>
                </a:ln>
                <a:solidFill>
                  <a:schemeClr val="tx1"/>
                </a:solidFill>
                <a:effectLst/>
                <a:latin typeface="Arial" charset="0"/>
                <a:cs typeface="Times New Roman" pitchFamily="18" charset="0"/>
              </a:rPr>
              <a:t> lungs</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Auscultate heart </a:t>
            </a:r>
          </a:p>
          <a:p>
            <a:pPr lvl="0" algn="just" eaLnBrk="0" fontAlgn="base" hangingPunct="0">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Abdomen</a:t>
            </a:r>
            <a:endParaRPr kumimoji="0" lang="en-US" b="0" i="0" u="sng" strike="noStrike" cap="none" normalizeH="0" baseline="0" dirty="0" smtClean="0">
              <a:ln>
                <a:noFill/>
              </a:ln>
              <a:solidFill>
                <a:schemeClr val="tx1"/>
              </a:solidFill>
              <a:effectLst/>
              <a:latin typeface="Arial" charset="0"/>
              <a:cs typeface="Times New Roman" pitchFamily="18" charset="0"/>
            </a:endParaRP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a:t>
            </a:r>
            <a:r>
              <a:rPr kumimoji="0" lang="en-US" b="0" i="0" u="none" strike="noStrike" cap="none" normalizeH="0" baseline="0" dirty="0" err="1" smtClean="0">
                <a:ln>
                  <a:noFill/>
                </a:ln>
                <a:solidFill>
                  <a:schemeClr val="tx1"/>
                </a:solidFill>
                <a:effectLst/>
                <a:latin typeface="Arial" charset="0"/>
                <a:cs typeface="Times New Roman" pitchFamily="18" charset="0"/>
              </a:rPr>
              <a:t>auscultate</a:t>
            </a:r>
            <a:r>
              <a:rPr kumimoji="0" lang="en-US" b="0" i="0" u="none" strike="noStrike" cap="none" normalizeH="0" baseline="0" dirty="0" smtClean="0">
                <a:ln>
                  <a:noFill/>
                </a:ln>
                <a:solidFill>
                  <a:schemeClr val="tx1"/>
                </a:solidFill>
                <a:effectLst/>
                <a:latin typeface="Arial" charset="0"/>
                <a:cs typeface="Times New Roman" pitchFamily="18" charset="0"/>
              </a:rPr>
              <a:t>, palpate four quadrants</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Palpate and </a:t>
            </a:r>
            <a:r>
              <a:rPr kumimoji="0" lang="en-US" b="0" i="0" u="none" strike="noStrike" cap="none" normalizeH="0" baseline="0" dirty="0" err="1" smtClean="0">
                <a:ln>
                  <a:noFill/>
                </a:ln>
                <a:solidFill>
                  <a:schemeClr val="tx1"/>
                </a:solidFill>
                <a:effectLst/>
                <a:latin typeface="Arial" charset="0"/>
                <a:cs typeface="Times New Roman" pitchFamily="18" charset="0"/>
              </a:rPr>
              <a:t>percuss</a:t>
            </a:r>
            <a:r>
              <a:rPr kumimoji="0" lang="en-US" b="0" i="0" u="none" strike="noStrike" cap="none" normalizeH="0" baseline="0" dirty="0" smtClean="0">
                <a:ln>
                  <a:noFill/>
                </a:ln>
                <a:solidFill>
                  <a:schemeClr val="tx1"/>
                </a:solidFill>
                <a:effectLst/>
                <a:latin typeface="Arial" charset="0"/>
                <a:cs typeface="Times New Roman" pitchFamily="18" charset="0"/>
              </a:rPr>
              <a:t> liver, stomach, bladder</a:t>
            </a:r>
          </a:p>
          <a:p>
            <a:pPr lvl="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Assess</a:t>
            </a:r>
            <a:r>
              <a:rPr kumimoji="0" lang="en-US" b="0" i="0" u="none" strike="noStrike" cap="none" normalizeH="0" dirty="0" smtClean="0">
                <a:ln>
                  <a:noFill/>
                </a:ln>
                <a:solidFill>
                  <a:schemeClr val="tx1"/>
                </a:solidFill>
                <a:effectLst/>
                <a:latin typeface="Arial" charset="0"/>
                <a:cs typeface="Times New Roman" pitchFamily="18" charset="0"/>
              </a:rPr>
              <a:t> for </a:t>
            </a:r>
            <a:r>
              <a:rPr kumimoji="0" lang="en-US" b="0" i="0" u="none" strike="noStrike" cap="none" normalizeH="0" baseline="0" dirty="0" smtClean="0">
                <a:ln>
                  <a:noFill/>
                </a:ln>
                <a:solidFill>
                  <a:schemeClr val="tx1"/>
                </a:solidFill>
                <a:effectLst/>
                <a:latin typeface="Arial" charset="0"/>
                <a:cs typeface="Times New Roman" pitchFamily="18" charset="0"/>
              </a:rPr>
              <a:t>Bowel elimination and</a:t>
            </a:r>
            <a:r>
              <a:rPr kumimoji="0" lang="en-US" b="0" i="0" u="none" strike="noStrike" cap="none" normalizeH="0" dirty="0" smtClean="0">
                <a:ln>
                  <a:noFill/>
                </a:ln>
                <a:solidFill>
                  <a:schemeClr val="tx1"/>
                </a:solidFill>
                <a:effectLst/>
                <a:latin typeface="Arial" charset="0"/>
                <a:cs typeface="Times New Roman" pitchFamily="18" charset="0"/>
              </a:rPr>
              <a:t> </a:t>
            </a:r>
            <a:r>
              <a:rPr kumimoji="0" lang="en-US" b="0" i="0" u="none" strike="noStrike" cap="none" normalizeH="0" baseline="0" dirty="0" smtClean="0">
                <a:ln>
                  <a:noFill/>
                </a:ln>
                <a:solidFill>
                  <a:schemeClr val="tx1"/>
                </a:solidFill>
                <a:effectLst/>
                <a:latin typeface="Arial" charset="0"/>
                <a:cs typeface="Times New Roman" pitchFamily="18" charset="0"/>
              </a:rPr>
              <a:t>Urinary elimination</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1"/>
            <a:ext cx="8229600" cy="5973764"/>
          </a:xfrm>
        </p:spPr>
        <p:txBody>
          <a:bodyPr>
            <a:normAutofit fontScale="77500" lnSpcReduction="20000"/>
          </a:bodyPr>
          <a:lstStyle/>
          <a:p>
            <a:pPr marL="0" lvl="0" indent="0" algn="just" eaLnBrk="0" fontAlgn="base" hangingPunct="0">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Skin, hair and nails</a:t>
            </a:r>
            <a:endParaRPr kumimoji="0" lang="en-US" b="0" i="0" u="sng" strike="noStrike" cap="none" normalizeH="0" baseline="0" dirty="0" smtClean="0">
              <a:ln>
                <a:noFill/>
              </a:ln>
              <a:solidFill>
                <a:schemeClr val="tx1"/>
              </a:solidFill>
              <a:effectLst/>
              <a:latin typeface="Arial" charset="0"/>
              <a:cs typeface="Times New Roman" pitchFamily="18" charset="0"/>
            </a:endParaRP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scalp, hair &amp; nails</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Evaluate skin </a:t>
            </a:r>
            <a:r>
              <a:rPr kumimoji="0" lang="en-US" b="0" i="0" u="none" strike="noStrike" cap="none" normalizeH="0" baseline="0" dirty="0" err="1" smtClean="0">
                <a:ln>
                  <a:noFill/>
                </a:ln>
                <a:solidFill>
                  <a:schemeClr val="tx1"/>
                </a:solidFill>
                <a:effectLst/>
                <a:latin typeface="Arial" charset="0"/>
                <a:cs typeface="Times New Roman" pitchFamily="18" charset="0"/>
              </a:rPr>
              <a:t>turgor</a:t>
            </a:r>
            <a:endParaRPr kumimoji="0" lang="en-US" b="0" i="0" u="none" strike="noStrike" cap="none" normalizeH="0" baseline="0" dirty="0" smtClean="0">
              <a:ln>
                <a:noFill/>
              </a:ln>
              <a:solidFill>
                <a:schemeClr val="tx1"/>
              </a:solidFill>
              <a:effectLst/>
              <a:latin typeface="Arial" charset="0"/>
              <a:cs typeface="Times New Roman" pitchFamily="18" charset="0"/>
            </a:endParaRP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Observe  for skin lesion </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Assess  for any wounds</a:t>
            </a:r>
            <a:endParaRPr kumimoji="0" lang="en-US" b="0" i="0" u="none" strike="noStrike" cap="none" normalizeH="0" baseline="0" dirty="0" smtClean="0">
              <a:ln>
                <a:noFill/>
              </a:ln>
              <a:solidFill>
                <a:schemeClr val="tx1"/>
              </a:solidFill>
              <a:effectLst/>
              <a:latin typeface="Arial" charset="0"/>
              <a:cs typeface="Arial" charset="0"/>
            </a:endParaRPr>
          </a:p>
          <a:p>
            <a:pPr marL="0" lvl="0" indent="0" algn="just" eaLnBrk="0" fontAlgn="base" hangingPunct="0">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Genitalia</a:t>
            </a:r>
            <a:endParaRPr kumimoji="0" lang="en-US" b="0" i="0" u="sng" strike="noStrike" cap="none" normalizeH="0" baseline="0" dirty="0" smtClean="0">
              <a:ln>
                <a:noFill/>
              </a:ln>
              <a:solidFill>
                <a:schemeClr val="tx1"/>
              </a:solidFill>
              <a:effectLst/>
              <a:latin typeface="Arial" charset="0"/>
              <a:cs typeface="Times New Roman" pitchFamily="18" charset="0"/>
            </a:endParaRP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female client</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male client</a:t>
            </a:r>
            <a:r>
              <a:rPr kumimoji="0" lang="en-US" b="1" i="0" u="sng" strike="noStrike" cap="none" normalizeH="0" baseline="0" dirty="0" smtClean="0">
                <a:ln>
                  <a:noFill/>
                </a:ln>
                <a:solidFill>
                  <a:schemeClr val="tx1"/>
                </a:solidFill>
                <a:effectLst/>
                <a:latin typeface="Arial" charset="0"/>
                <a:cs typeface="Times New Roman" pitchFamily="18" charset="0"/>
              </a:rPr>
              <a:t> </a:t>
            </a:r>
          </a:p>
          <a:p>
            <a:pPr marL="0" lvl="0" indent="0" algn="just" eaLnBrk="0" fontAlgn="base" hangingPunct="0">
              <a:spcBef>
                <a:spcPct val="0"/>
              </a:spcBef>
              <a:spcAft>
                <a:spcPct val="0"/>
              </a:spcAft>
              <a:buNone/>
            </a:pPr>
            <a:r>
              <a:rPr kumimoji="0" lang="en-US" b="1" i="0" u="sng" strike="noStrike" cap="none" normalizeH="0" baseline="0" dirty="0" smtClean="0">
                <a:ln>
                  <a:noFill/>
                </a:ln>
                <a:solidFill>
                  <a:schemeClr val="tx1"/>
                </a:solidFill>
                <a:effectLst/>
                <a:latin typeface="Arial" charset="0"/>
                <a:cs typeface="Times New Roman" pitchFamily="18" charset="0"/>
              </a:rPr>
              <a:t>Extremities</a:t>
            </a:r>
            <a:r>
              <a:rPr kumimoji="0" lang="en-US" b="1" i="0" u="none" strike="noStrike" cap="none" normalizeH="0" baseline="0" dirty="0" smtClean="0">
                <a:ln>
                  <a:noFill/>
                </a:ln>
                <a:solidFill>
                  <a:schemeClr val="tx1"/>
                </a:solidFill>
                <a:effectLst/>
                <a:latin typeface="Arial" charset="0"/>
                <a:cs typeface="Times New Roman" pitchFamily="18" charset="0"/>
              </a:rPr>
              <a:t> </a:t>
            </a:r>
            <a:endParaRPr kumimoji="0" lang="en-US" b="0" i="0" u="none" strike="noStrike" cap="none" normalizeH="0" baseline="0" dirty="0" smtClean="0">
              <a:ln>
                <a:noFill/>
              </a:ln>
              <a:solidFill>
                <a:schemeClr val="tx1"/>
              </a:solidFill>
              <a:effectLst/>
              <a:latin typeface="Arial" charset="0"/>
              <a:cs typeface="Times New Roman" pitchFamily="18" charset="0"/>
            </a:endParaRP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Palpate arterial pulses</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Observe capillary refill</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Evaluate edema</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Assess joint mobility</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Measure strength</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Assess sensory function</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Assess circulation, movement, &amp; sensation </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Deep tendon reflexes </a:t>
            </a:r>
          </a:p>
          <a:p>
            <a:pPr marL="0" lvl="0" indent="0" algn="just" eaLnBrk="0" fontAlgn="base" hangingPunct="0">
              <a:spcBef>
                <a:spcPct val="0"/>
              </a:spcBef>
              <a:spcAft>
                <a:spcPct val="0"/>
              </a:spcAft>
              <a:buNone/>
            </a:pPr>
            <a:r>
              <a:rPr kumimoji="0" lang="en-US" b="0" i="0" u="none" strike="noStrike" cap="none" normalizeH="0" baseline="0" dirty="0" smtClean="0">
                <a:ln>
                  <a:noFill/>
                </a:ln>
                <a:solidFill>
                  <a:schemeClr val="tx1"/>
                </a:solidFill>
                <a:effectLst/>
                <a:latin typeface="Arial" charset="0"/>
                <a:cs typeface="Times New Roman" pitchFamily="18" charset="0"/>
              </a:rPr>
              <a:t>Inspect skin and nails</a:t>
            </a:r>
            <a:endParaRPr kumimoji="0" lang="en-US" b="0" i="0" u="none" strike="noStrike" cap="none" normalizeH="0" baseline="0" dirty="0" smtClean="0">
              <a:ln>
                <a:noFill/>
              </a:ln>
              <a:solidFill>
                <a:schemeClr val="tx1"/>
              </a:solidFill>
              <a:effectLst/>
              <a:latin typeface="Arial" charset="0"/>
              <a:cs typeface="Arial" charset="0"/>
            </a:endParaRPr>
          </a:p>
          <a:p>
            <a:pPr marL="0" lvl="0" indent="0" algn="just" eaLnBrk="0" fontAlgn="base" hangingPunct="0">
              <a:spcBef>
                <a:spcPct val="0"/>
              </a:spcBef>
              <a:spcAft>
                <a:spcPct val="0"/>
              </a:spcAft>
              <a:buNone/>
            </a:pPr>
            <a:endParaRPr kumimoji="0" lang="en-US" b="0" i="0" u="none" strike="noStrike" cap="none" normalizeH="0" baseline="0" dirty="0" smtClean="0">
              <a:ln>
                <a:noFill/>
              </a:ln>
              <a:solidFill>
                <a:schemeClr val="tx1"/>
              </a:solidFill>
              <a:effectLst/>
              <a:latin typeface="Arial" charset="0"/>
              <a:cs typeface="Times New Roman" pitchFamily="18" charset="0"/>
            </a:endParaRPr>
          </a:p>
          <a:p>
            <a:pPr marL="0" lvl="0" indent="0" algn="just" eaLnBrk="0" fontAlgn="base" hangingPunct="0">
              <a:spcBef>
                <a:spcPct val="0"/>
              </a:spcBef>
              <a:spcAft>
                <a:spcPct val="0"/>
              </a:spcAft>
              <a:buNone/>
            </a:pPr>
            <a:endParaRPr kumimoji="0" lang="en-US" b="0" i="0" u="none" strike="noStrike" cap="none" normalizeH="0" baseline="0" dirty="0" smtClean="0">
              <a:ln>
                <a:noFill/>
              </a:ln>
              <a:solidFill>
                <a:schemeClr val="tx1"/>
              </a:solidFill>
              <a:effectLst/>
              <a:latin typeface="Arial"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PHYSICAL EXAMINATION(case study)</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867399"/>
          </a:xfrm>
        </p:spPr>
        <p:txBody>
          <a:bodyPr>
            <a:normAutofit fontScale="47500" lnSpcReduction="20000"/>
          </a:bodyPr>
          <a:lstStyle/>
          <a:p>
            <a:pPr>
              <a:buNone/>
            </a:pPr>
            <a:r>
              <a:rPr lang="en-US" dirty="0" smtClean="0"/>
              <a:t>Vital signs were taken, heart rate- 142 beats per minute, respirations 5 breathes per minute, blood pressure 90/50 mm/hg and temperature 36.2 degrees. </a:t>
            </a:r>
          </a:p>
          <a:p>
            <a:pPr>
              <a:buNone/>
            </a:pPr>
            <a:r>
              <a:rPr lang="en-US" dirty="0" smtClean="0"/>
              <a:t>The last weight that had been taken was 70 kg</a:t>
            </a:r>
          </a:p>
          <a:p>
            <a:pPr>
              <a:buNone/>
            </a:pPr>
            <a:r>
              <a:rPr lang="en-US" b="1" i="1" dirty="0" smtClean="0"/>
              <a:t>Head and neck</a:t>
            </a:r>
            <a:endParaRPr lang="en-US" dirty="0" smtClean="0"/>
          </a:p>
          <a:p>
            <a:pPr>
              <a:buNone/>
            </a:pPr>
            <a:r>
              <a:rPr lang="en-US" dirty="0" smtClean="0"/>
              <a:t>The head was still and upright, appeared to have normal symmetrical features. The hair was dark in </a:t>
            </a:r>
            <a:r>
              <a:rPr lang="en-US" dirty="0" err="1" smtClean="0"/>
              <a:t>colour</a:t>
            </a:r>
            <a:r>
              <a:rPr lang="en-US" dirty="0" smtClean="0"/>
              <a:t> and of normal consistency. He had a full range of motion of the neck. The trachea was in the midline, and the thyroid gland was not palpable. The cervical lymph nodes were not enlarged. There was no facial edema noted.</a:t>
            </a:r>
          </a:p>
          <a:p>
            <a:pPr>
              <a:buNone/>
            </a:pPr>
            <a:r>
              <a:rPr lang="en-US" b="1" i="1" dirty="0" smtClean="0"/>
              <a:t>Eyes</a:t>
            </a:r>
            <a:endParaRPr lang="en-US" dirty="0" smtClean="0"/>
          </a:p>
          <a:p>
            <a:pPr>
              <a:buNone/>
            </a:pPr>
            <a:r>
              <a:rPr lang="en-US" dirty="0" smtClean="0"/>
              <a:t>The eyes and ears were clean with no discharge. </a:t>
            </a:r>
          </a:p>
          <a:p>
            <a:pPr>
              <a:buNone/>
            </a:pPr>
            <a:r>
              <a:rPr lang="en-US" b="1" i="1" dirty="0" smtClean="0"/>
              <a:t>Ears </a:t>
            </a:r>
            <a:endParaRPr lang="en-US" dirty="0" smtClean="0"/>
          </a:p>
          <a:p>
            <a:pPr>
              <a:buNone/>
            </a:pPr>
            <a:r>
              <a:rPr lang="en-US" dirty="0" smtClean="0"/>
              <a:t>No discharged was noted</a:t>
            </a:r>
          </a:p>
          <a:p>
            <a:pPr>
              <a:buNone/>
            </a:pPr>
            <a:r>
              <a:rPr lang="en-US" b="1" i="1" dirty="0" smtClean="0"/>
              <a:t>Mouth, throat and nose</a:t>
            </a:r>
            <a:endParaRPr lang="en-US" dirty="0" smtClean="0"/>
          </a:p>
          <a:p>
            <a:pPr>
              <a:buNone/>
            </a:pPr>
            <a:r>
              <a:rPr lang="en-US" dirty="0" smtClean="0"/>
              <a:t>The lips appeared dark with open lacerations. The teeth were white in color, noted to have two missing molars. There were food particles on the teeth.  The gums appeared pink. The tongue was pink with no lesions. The uvula was pink. There was no nasal discharge.</a:t>
            </a:r>
          </a:p>
          <a:p>
            <a:pPr>
              <a:buNone/>
            </a:pPr>
            <a:r>
              <a:rPr lang="en-US" b="1" i="1" dirty="0" smtClean="0"/>
              <a:t>Chest </a:t>
            </a:r>
            <a:endParaRPr lang="en-US" dirty="0" smtClean="0"/>
          </a:p>
          <a:p>
            <a:pPr>
              <a:buNone/>
            </a:pPr>
            <a:r>
              <a:rPr lang="en-US" i="1" dirty="0" smtClean="0"/>
              <a:t>On inspection</a:t>
            </a:r>
            <a:endParaRPr lang="en-US" dirty="0" smtClean="0"/>
          </a:p>
          <a:p>
            <a:pPr>
              <a:buNone/>
            </a:pPr>
            <a:r>
              <a:rPr lang="en-US" dirty="0" smtClean="0"/>
              <a:t>The chest was normal in appearance, no chest in drawing or dilated blood vessels; the breathing was depressed with use of accessory muscles.</a:t>
            </a:r>
          </a:p>
          <a:p>
            <a:pPr>
              <a:buNone/>
            </a:pPr>
            <a:r>
              <a:rPr lang="en-US" i="1" dirty="0" smtClean="0"/>
              <a:t>On auscultation</a:t>
            </a:r>
            <a:endParaRPr lang="en-US" dirty="0" smtClean="0"/>
          </a:p>
          <a:p>
            <a:pPr>
              <a:buNone/>
            </a:pPr>
            <a:r>
              <a:rPr lang="en-US" dirty="0" smtClean="0"/>
              <a:t>There was equal entry of air in both lungs with crackles heard. Both S1 and S2 were heard.  No extra heart sound heard.</a:t>
            </a:r>
          </a:p>
          <a:p>
            <a:pPr>
              <a:buNone/>
            </a:pPr>
            <a:r>
              <a:rPr lang="en-US" dirty="0" smtClean="0"/>
              <a:t>Apex pulse heard on the 5 </a:t>
            </a:r>
            <a:r>
              <a:rPr lang="en-US" dirty="0" err="1" smtClean="0"/>
              <a:t>th</a:t>
            </a:r>
            <a:r>
              <a:rPr lang="en-US" dirty="0" smtClean="0"/>
              <a:t> intercostal space mid clavicular line </a:t>
            </a:r>
          </a:p>
          <a:p>
            <a:pPr>
              <a:buNone/>
            </a:pPr>
            <a:endParaRPr lang="en-US"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599"/>
          </a:xfrm>
        </p:spPr>
        <p:txBody>
          <a:bodyPr>
            <a:normAutofit fontScale="62500" lnSpcReduction="20000"/>
          </a:bodyPr>
          <a:lstStyle/>
          <a:p>
            <a:pPr>
              <a:buNone/>
            </a:pPr>
            <a:r>
              <a:rPr lang="en-US" b="1" i="1" dirty="0" smtClean="0"/>
              <a:t>Abdomen</a:t>
            </a:r>
            <a:endParaRPr lang="en-US" dirty="0" smtClean="0"/>
          </a:p>
          <a:p>
            <a:pPr>
              <a:buNone/>
            </a:pPr>
            <a:r>
              <a:rPr lang="en-US" i="1" dirty="0" smtClean="0"/>
              <a:t>On inspection </a:t>
            </a:r>
            <a:endParaRPr lang="en-US" dirty="0" smtClean="0"/>
          </a:p>
          <a:p>
            <a:pPr>
              <a:buNone/>
            </a:pPr>
            <a:r>
              <a:rPr lang="en-US" dirty="0" smtClean="0"/>
              <a:t>The abdomen appeared not distended with no visible striae and blood vessels. Bowel sounds were auscultated and were present.  The liver and spleen were not enlarged. There was no abdominal tenderness noted.</a:t>
            </a:r>
          </a:p>
          <a:p>
            <a:pPr>
              <a:buNone/>
            </a:pPr>
            <a:r>
              <a:rPr lang="en-US" i="1" dirty="0" smtClean="0"/>
              <a:t>On percussion</a:t>
            </a:r>
            <a:endParaRPr lang="en-US" dirty="0" smtClean="0"/>
          </a:p>
          <a:p>
            <a:pPr>
              <a:buNone/>
            </a:pPr>
            <a:r>
              <a:rPr lang="en-US" dirty="0" smtClean="0"/>
              <a:t>There was no  diminished sound resonance </a:t>
            </a:r>
          </a:p>
          <a:p>
            <a:pPr>
              <a:buNone/>
            </a:pPr>
            <a:r>
              <a:rPr lang="en-US" i="1" dirty="0" smtClean="0"/>
              <a:t>On auscultation</a:t>
            </a:r>
            <a:endParaRPr lang="en-US" dirty="0" smtClean="0"/>
          </a:p>
          <a:p>
            <a:pPr>
              <a:buNone/>
            </a:pPr>
            <a:r>
              <a:rPr lang="en-US" dirty="0" smtClean="0"/>
              <a:t>Bowel sounds were Auscultated they were of normal consistency not increased or reduced</a:t>
            </a:r>
          </a:p>
          <a:p>
            <a:pPr>
              <a:buNone/>
            </a:pPr>
            <a:r>
              <a:rPr lang="en-US" b="1" i="1" dirty="0" smtClean="0"/>
              <a:t>Upper limb</a:t>
            </a:r>
            <a:endParaRPr lang="en-US" b="1" dirty="0" smtClean="0"/>
          </a:p>
          <a:p>
            <a:pPr>
              <a:buNone/>
            </a:pPr>
            <a:r>
              <a:rPr lang="en-US" dirty="0" smtClean="0"/>
              <a:t>The hands and arms were examined lacerations on both arms were noted,  fingers  were not spoon shaped and nail beds appeared dark or cyanosed. There was no structural abnormality noted.</a:t>
            </a:r>
          </a:p>
          <a:p>
            <a:pPr>
              <a:buNone/>
            </a:pPr>
            <a:r>
              <a:rPr lang="en-US" b="1" i="1" dirty="0" smtClean="0"/>
              <a:t>Genitalia </a:t>
            </a:r>
            <a:endParaRPr lang="en-US" b="1" dirty="0" smtClean="0"/>
          </a:p>
          <a:p>
            <a:pPr>
              <a:buNone/>
            </a:pPr>
            <a:r>
              <a:rPr lang="en-US" dirty="0" err="1" smtClean="0"/>
              <a:t>Perineal</a:t>
            </a:r>
            <a:r>
              <a:rPr lang="en-US" dirty="0" smtClean="0"/>
              <a:t> region was examined, and the client had normal external genitalia, no warts or discharge was noted. </a:t>
            </a:r>
          </a:p>
          <a:p>
            <a:pPr>
              <a:buNone/>
            </a:pPr>
            <a:r>
              <a:rPr lang="en-US" b="1" i="1" dirty="0" smtClean="0"/>
              <a:t>Lower limbs</a:t>
            </a:r>
            <a:r>
              <a:rPr lang="en-US" i="1" dirty="0" smtClean="0"/>
              <a:t>	</a:t>
            </a:r>
            <a:endParaRPr lang="en-US" dirty="0" smtClean="0"/>
          </a:p>
          <a:p>
            <a:pPr>
              <a:buNone/>
            </a:pPr>
            <a:r>
              <a:rPr lang="en-US" dirty="0" smtClean="0"/>
              <a:t>The lower extremities were noted to have soft tissue injuries, no structural abnormality was noted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rPr>
              <a:t>Body System approach</a:t>
            </a:r>
            <a:r>
              <a:rPr lang="en-US" dirty="0" smtClean="0">
                <a:latin typeface="Times New Roman" pitchFamily="18" charset="0"/>
              </a:rPr>
              <a:t/>
            </a:r>
            <a:br>
              <a:rPr lang="en-US" dirty="0" smtClean="0">
                <a:latin typeface="Times New Roman" pitchFamily="18" charset="0"/>
              </a:rPr>
            </a:br>
            <a:r>
              <a:rPr lang="en-US" u="sng" dirty="0" smtClean="0">
                <a:solidFill>
                  <a:schemeClr val="bg1"/>
                </a:solidFill>
                <a:cs typeface="Times New Roman" pitchFamily="18" charset="0"/>
              </a:rPr>
              <a:t>Review Of Systems</a:t>
            </a:r>
            <a:endParaRPr lang="en-US" dirty="0"/>
          </a:p>
        </p:txBody>
      </p:sp>
      <p:sp>
        <p:nvSpPr>
          <p:cNvPr id="3" name="Content Placeholder 2"/>
          <p:cNvSpPr>
            <a:spLocks noGrp="1"/>
          </p:cNvSpPr>
          <p:nvPr>
            <p:ph idx="1"/>
          </p:nvPr>
        </p:nvSpPr>
        <p:spPr/>
        <p:txBody>
          <a:bodyPr>
            <a:normAutofit fontScale="70000" lnSpcReduction="20000"/>
          </a:bodyPr>
          <a:lstStyle/>
          <a:p>
            <a:pPr marL="0" lvl="0" indent="0" algn="just" eaLnBrk="0" fontAlgn="base" hangingPunct="0">
              <a:lnSpc>
                <a:spcPct val="120000"/>
              </a:lnSpc>
              <a:spcBef>
                <a:spcPct val="0"/>
              </a:spcBef>
              <a:spcAft>
                <a:spcPct val="0"/>
              </a:spcAft>
              <a:buClr>
                <a:schemeClr val="tx1"/>
              </a:buClr>
              <a:buNone/>
              <a:tabLst>
                <a:tab pos="255588" algn="l"/>
              </a:tabLst>
            </a:pPr>
            <a:r>
              <a:rPr lang="en-US" b="1" u="sng" dirty="0" err="1" smtClean="0">
                <a:latin typeface="Arial" charset="0"/>
                <a:cs typeface="Times New Roman" pitchFamily="18" charset="0"/>
              </a:rPr>
              <a:t>Integumentary</a:t>
            </a:r>
            <a:r>
              <a:rPr lang="en-US" b="1" u="sng" dirty="0" smtClean="0">
                <a:latin typeface="Arial" charset="0"/>
                <a:cs typeface="Times New Roman" pitchFamily="18" charset="0"/>
              </a:rPr>
              <a:t> system</a:t>
            </a:r>
            <a:r>
              <a:rPr kumimoji="0" lang="en-US" b="1" i="0" u="none" strike="noStrike" cap="none" normalizeH="0" baseline="0" dirty="0" smtClean="0">
                <a:ln>
                  <a:noFill/>
                </a:ln>
                <a:solidFill>
                  <a:schemeClr val="tx1"/>
                </a:solidFill>
                <a:effectLst/>
                <a:latin typeface="Arial" charset="0"/>
                <a:cs typeface="Times New Roman" pitchFamily="18" charset="0"/>
              </a:rPr>
              <a:t>: </a:t>
            </a:r>
            <a:r>
              <a:rPr kumimoji="0" lang="en-US" b="0" i="0" u="none" strike="noStrike" cap="none" normalizeH="0" baseline="0" dirty="0" smtClean="0">
                <a:ln>
                  <a:noFill/>
                </a:ln>
                <a:solidFill>
                  <a:schemeClr val="tx1"/>
                </a:solidFill>
                <a:effectLst/>
                <a:latin typeface="Arial" charset="0"/>
                <a:cs typeface="Times New Roman" pitchFamily="18" charset="0"/>
              </a:rPr>
              <a:t>rash or eruption, itching, color or texture change, excessive sweating, abnormal nail or hair growth</a:t>
            </a:r>
          </a:p>
          <a:p>
            <a:pPr marL="0" lvl="0" indent="0" algn="just" eaLnBrk="0" fontAlgn="base" hangingPunct="0">
              <a:lnSpc>
                <a:spcPct val="120000"/>
              </a:lnSpc>
              <a:spcBef>
                <a:spcPct val="0"/>
              </a:spcBef>
              <a:spcAft>
                <a:spcPct val="0"/>
              </a:spcAft>
              <a:buClr>
                <a:schemeClr val="tx1"/>
              </a:buClr>
              <a:buNone/>
              <a:tabLst>
                <a:tab pos="255588" algn="l"/>
              </a:tabLst>
            </a:pPr>
            <a:r>
              <a:rPr kumimoji="0" lang="en-US" b="1" i="0" u="sng" strike="noStrike" cap="none" normalizeH="0" baseline="0" dirty="0" smtClean="0">
                <a:ln>
                  <a:noFill/>
                </a:ln>
                <a:solidFill>
                  <a:schemeClr val="tx1"/>
                </a:solidFill>
                <a:effectLst/>
                <a:latin typeface="Arial" charset="0"/>
                <a:cs typeface="Times New Roman" pitchFamily="18" charset="0"/>
              </a:rPr>
              <a:t>Musculoskeletal</a:t>
            </a:r>
            <a:r>
              <a:rPr kumimoji="0" lang="en-US" b="1" i="0" u="none" strike="noStrike" cap="none" normalizeH="0" baseline="0" dirty="0" smtClean="0">
                <a:ln>
                  <a:noFill/>
                </a:ln>
                <a:solidFill>
                  <a:schemeClr val="tx1"/>
                </a:solidFill>
                <a:effectLst/>
                <a:latin typeface="Arial" charset="0"/>
                <a:cs typeface="Times New Roman" pitchFamily="18" charset="0"/>
              </a:rPr>
              <a:t>: </a:t>
            </a:r>
            <a:r>
              <a:rPr kumimoji="0" lang="en-US" b="0" i="0" u="none" strike="noStrike" cap="none" normalizeH="0" baseline="0" dirty="0" smtClean="0">
                <a:ln>
                  <a:noFill/>
                </a:ln>
                <a:solidFill>
                  <a:schemeClr val="tx1"/>
                </a:solidFill>
                <a:effectLst/>
                <a:latin typeface="Arial" charset="0"/>
                <a:cs typeface="Times New Roman" pitchFamily="18" charset="0"/>
              </a:rPr>
              <a:t>Joint stiffness, pain, restricted motion, swelling, redness, heat, deformity</a:t>
            </a:r>
          </a:p>
          <a:p>
            <a:pPr marL="0" lvl="0" indent="0" algn="just" eaLnBrk="0" fontAlgn="base" hangingPunct="0">
              <a:lnSpc>
                <a:spcPct val="120000"/>
              </a:lnSpc>
              <a:spcBef>
                <a:spcPct val="0"/>
              </a:spcBef>
              <a:spcAft>
                <a:spcPct val="0"/>
              </a:spcAft>
              <a:buClr>
                <a:schemeClr val="tx1"/>
              </a:buClr>
              <a:buNone/>
              <a:tabLst>
                <a:tab pos="255588" algn="l"/>
              </a:tabLst>
            </a:pPr>
            <a:r>
              <a:rPr lang="en-US" b="1" i="1" u="sng" dirty="0" smtClean="0">
                <a:latin typeface="Arial" charset="0"/>
                <a:cs typeface="Times New Roman" pitchFamily="18" charset="0"/>
              </a:rPr>
              <a:t>Special senses </a:t>
            </a:r>
            <a:r>
              <a:rPr kumimoji="0" lang="en-US" b="1" i="0" u="none" strike="noStrike" cap="none" normalizeH="0" baseline="0" dirty="0" smtClean="0">
                <a:ln>
                  <a:noFill/>
                </a:ln>
                <a:solidFill>
                  <a:schemeClr val="tx1"/>
                </a:solidFill>
                <a:effectLst/>
                <a:latin typeface="Arial" charset="0"/>
                <a:cs typeface="Times New Roman" pitchFamily="18" charset="0"/>
              </a:rPr>
              <a:t>:</a:t>
            </a:r>
            <a:r>
              <a:rPr kumimoji="0" lang="en-US" b="0" i="0" u="none" strike="noStrike" cap="none" normalizeH="0" baseline="0" dirty="0" smtClean="0">
                <a:ln>
                  <a:noFill/>
                </a:ln>
                <a:solidFill>
                  <a:schemeClr val="tx1"/>
                </a:solidFill>
                <a:effectLst/>
                <a:latin typeface="Arial" charset="0"/>
                <a:cs typeface="Times New Roman" pitchFamily="18" charset="0"/>
              </a:rPr>
              <a:t> </a:t>
            </a:r>
          </a:p>
          <a:p>
            <a:pPr marL="0" lvl="0" indent="0" algn="just" eaLnBrk="0" fontAlgn="base" hangingPunct="0">
              <a:lnSpc>
                <a:spcPct val="120000"/>
              </a:lnSpc>
              <a:spcBef>
                <a:spcPct val="0"/>
              </a:spcBef>
              <a:spcAft>
                <a:spcPct val="0"/>
              </a:spcAft>
              <a:buNone/>
              <a:tabLst>
                <a:tab pos="255588" algn="l"/>
              </a:tabLst>
            </a:pPr>
            <a:r>
              <a:rPr kumimoji="0" lang="en-US" b="1" i="0" u="none" strike="noStrike" cap="none" normalizeH="0" baseline="0" dirty="0" smtClean="0">
                <a:ln>
                  <a:noFill/>
                </a:ln>
                <a:solidFill>
                  <a:schemeClr val="tx1"/>
                </a:solidFill>
                <a:effectLst/>
                <a:latin typeface="Arial" charset="0"/>
                <a:cs typeface="Times New Roman" pitchFamily="18" charset="0"/>
              </a:rPr>
              <a:t>         </a:t>
            </a:r>
            <a:r>
              <a:rPr kumimoji="0" lang="en-US" b="0" i="1" u="sng" strike="noStrike" cap="none" normalizeH="0" baseline="0" dirty="0" smtClean="0">
                <a:ln>
                  <a:noFill/>
                </a:ln>
                <a:solidFill>
                  <a:schemeClr val="tx1"/>
                </a:solidFill>
                <a:effectLst/>
                <a:latin typeface="Arial" charset="0"/>
                <a:cs typeface="Times New Roman" pitchFamily="18" charset="0"/>
              </a:rPr>
              <a:t>Eyes</a:t>
            </a:r>
            <a:r>
              <a:rPr kumimoji="0" lang="en-US" b="0" i="1" u="none" strike="noStrike" cap="none" normalizeH="0" baseline="0" dirty="0" smtClean="0">
                <a:ln>
                  <a:noFill/>
                </a:ln>
                <a:solidFill>
                  <a:schemeClr val="tx1"/>
                </a:solidFill>
                <a:effectLst/>
                <a:latin typeface="Arial" charset="0"/>
                <a:cs typeface="Times New Roman" pitchFamily="18" charset="0"/>
              </a:rPr>
              <a:t>: </a:t>
            </a:r>
            <a:r>
              <a:rPr kumimoji="0" lang="en-US" b="0" i="0" u="none" strike="noStrike" cap="none" normalizeH="0" baseline="0" dirty="0" smtClean="0">
                <a:ln>
                  <a:noFill/>
                </a:ln>
                <a:solidFill>
                  <a:schemeClr val="tx1"/>
                </a:solidFill>
                <a:effectLst/>
                <a:latin typeface="Arial" charset="0"/>
                <a:cs typeface="Times New Roman" pitchFamily="18" charset="0"/>
              </a:rPr>
              <a:t>visual acuity, blurring, </a:t>
            </a:r>
            <a:r>
              <a:rPr kumimoji="0" lang="en-US" b="0" i="0" u="none" strike="noStrike" cap="none" normalizeH="0" baseline="0" dirty="0" err="1" smtClean="0">
                <a:ln>
                  <a:noFill/>
                </a:ln>
                <a:solidFill>
                  <a:schemeClr val="tx1"/>
                </a:solidFill>
                <a:effectLst/>
                <a:latin typeface="Arial" charset="0"/>
                <a:cs typeface="Times New Roman" pitchFamily="18" charset="0"/>
              </a:rPr>
              <a:t>diplopia</a:t>
            </a:r>
            <a:r>
              <a:rPr kumimoji="0" lang="en-US" b="0" i="0" u="none" strike="noStrike" cap="none" normalizeH="0" baseline="0" dirty="0" smtClean="0">
                <a:ln>
                  <a:noFill/>
                </a:ln>
                <a:solidFill>
                  <a:schemeClr val="tx1"/>
                </a:solidFill>
                <a:effectLst/>
                <a:latin typeface="Arial" charset="0"/>
                <a:cs typeface="Times New Roman" pitchFamily="18" charset="0"/>
              </a:rPr>
              <a:t>, photophobia, pain, recent change in vision</a:t>
            </a:r>
          </a:p>
          <a:p>
            <a:pPr marL="0" lvl="0" indent="0" algn="just" eaLnBrk="0" fontAlgn="base" hangingPunct="0">
              <a:lnSpc>
                <a:spcPct val="120000"/>
              </a:lnSpc>
              <a:spcBef>
                <a:spcPct val="0"/>
              </a:spcBef>
              <a:spcAft>
                <a:spcPct val="0"/>
              </a:spcAft>
              <a:buNone/>
              <a:tabLst>
                <a:tab pos="255588" algn="l"/>
              </a:tabLst>
            </a:pPr>
            <a:r>
              <a:rPr kumimoji="0" lang="en-US" b="0" i="1" u="none" strike="noStrike" cap="none" normalizeH="0" baseline="0" dirty="0" smtClean="0">
                <a:ln>
                  <a:noFill/>
                </a:ln>
                <a:solidFill>
                  <a:schemeClr val="tx1"/>
                </a:solidFill>
                <a:effectLst/>
                <a:latin typeface="Arial" charset="0"/>
                <a:cs typeface="Times New Roman" pitchFamily="18" charset="0"/>
              </a:rPr>
              <a:t>        </a:t>
            </a:r>
            <a:r>
              <a:rPr kumimoji="0" lang="en-US" b="0" i="1" u="sng" strike="noStrike" cap="none" normalizeH="0" baseline="0" dirty="0" smtClean="0">
                <a:ln>
                  <a:noFill/>
                </a:ln>
                <a:solidFill>
                  <a:schemeClr val="tx1"/>
                </a:solidFill>
                <a:effectLst/>
                <a:latin typeface="Arial" charset="0"/>
                <a:cs typeface="Times New Roman" pitchFamily="18" charset="0"/>
              </a:rPr>
              <a:t> Ears</a:t>
            </a:r>
            <a:r>
              <a:rPr kumimoji="0" lang="en-US" b="0" i="1" u="none" strike="noStrike" cap="none" normalizeH="0" baseline="0" dirty="0" smtClean="0">
                <a:ln>
                  <a:noFill/>
                </a:ln>
                <a:solidFill>
                  <a:schemeClr val="tx1"/>
                </a:solidFill>
                <a:effectLst/>
                <a:latin typeface="Arial" charset="0"/>
                <a:cs typeface="Times New Roman" pitchFamily="18" charset="0"/>
              </a:rPr>
              <a:t>:</a:t>
            </a:r>
            <a:r>
              <a:rPr kumimoji="0" lang="en-US" b="0" i="0" u="none" strike="noStrike" cap="none" normalizeH="0" baseline="0" dirty="0" smtClean="0">
                <a:ln>
                  <a:noFill/>
                </a:ln>
                <a:solidFill>
                  <a:schemeClr val="tx1"/>
                </a:solidFill>
                <a:effectLst/>
                <a:latin typeface="Arial" charset="0"/>
                <a:cs typeface="Times New Roman" pitchFamily="18" charset="0"/>
              </a:rPr>
              <a:t> Hearing loss, pain, discharge, tinnitus, vertigo</a:t>
            </a:r>
          </a:p>
          <a:p>
            <a:pPr marL="0" lvl="0" indent="0" algn="just" eaLnBrk="0" fontAlgn="base" hangingPunct="0">
              <a:lnSpc>
                <a:spcPct val="120000"/>
              </a:lnSpc>
              <a:spcBef>
                <a:spcPct val="0"/>
              </a:spcBef>
              <a:spcAft>
                <a:spcPct val="0"/>
              </a:spcAft>
              <a:buNone/>
              <a:tabLst>
                <a:tab pos="255588" algn="l"/>
              </a:tabLst>
            </a:pPr>
            <a:r>
              <a:rPr kumimoji="0" lang="en-US" b="0" i="1" u="none" strike="noStrike" cap="none" normalizeH="0" baseline="0" dirty="0" smtClean="0">
                <a:ln>
                  <a:noFill/>
                </a:ln>
                <a:solidFill>
                  <a:schemeClr val="tx1"/>
                </a:solidFill>
                <a:effectLst/>
                <a:latin typeface="Arial" charset="0"/>
                <a:cs typeface="Times New Roman" pitchFamily="18" charset="0"/>
              </a:rPr>
              <a:t>       </a:t>
            </a:r>
            <a:r>
              <a:rPr kumimoji="0" lang="en-US" b="0" i="1" u="sng" strike="noStrike" cap="none" normalizeH="0" baseline="0" dirty="0" smtClean="0">
                <a:ln>
                  <a:noFill/>
                </a:ln>
                <a:solidFill>
                  <a:schemeClr val="tx1"/>
                </a:solidFill>
                <a:effectLst/>
                <a:latin typeface="Arial" charset="0"/>
                <a:cs typeface="Times New Roman" pitchFamily="18" charset="0"/>
              </a:rPr>
              <a:t>Nose</a:t>
            </a:r>
            <a:r>
              <a:rPr kumimoji="0" lang="en-US" b="0" i="1" u="none" strike="noStrike" cap="none" normalizeH="0" baseline="0" dirty="0" smtClean="0">
                <a:ln>
                  <a:noFill/>
                </a:ln>
                <a:solidFill>
                  <a:schemeClr val="tx1"/>
                </a:solidFill>
                <a:effectLst/>
                <a:latin typeface="Arial" charset="0"/>
                <a:cs typeface="Times New Roman" pitchFamily="18" charset="0"/>
              </a:rPr>
              <a:t>:</a:t>
            </a:r>
            <a:r>
              <a:rPr kumimoji="0" lang="en-US" b="0" i="0" u="none" strike="noStrike" cap="none" normalizeH="0" baseline="0" dirty="0" smtClean="0">
                <a:ln>
                  <a:noFill/>
                </a:ln>
                <a:solidFill>
                  <a:schemeClr val="tx1"/>
                </a:solidFill>
                <a:effectLst/>
                <a:latin typeface="Arial" charset="0"/>
                <a:cs typeface="Times New Roman" pitchFamily="18" charset="0"/>
              </a:rPr>
              <a:t> Sense of smell, frequency of colds, obstruction, </a:t>
            </a:r>
            <a:r>
              <a:rPr kumimoji="0" lang="en-US" b="0" i="0" u="none" strike="noStrike" cap="none" normalizeH="0" baseline="0" dirty="0" err="1" smtClean="0">
                <a:ln>
                  <a:noFill/>
                </a:ln>
                <a:solidFill>
                  <a:schemeClr val="tx1"/>
                </a:solidFill>
                <a:effectLst/>
                <a:latin typeface="Arial" charset="0"/>
                <a:cs typeface="Times New Roman" pitchFamily="18" charset="0"/>
              </a:rPr>
              <a:t>epistaxis</a:t>
            </a:r>
            <a:r>
              <a:rPr kumimoji="0" lang="en-US" b="0" i="0" u="none" strike="noStrike" cap="none" normalizeH="0" baseline="0" dirty="0" smtClean="0">
                <a:ln>
                  <a:noFill/>
                </a:ln>
                <a:solidFill>
                  <a:schemeClr val="tx1"/>
                </a:solidFill>
                <a:effectLst/>
                <a:latin typeface="Arial" charset="0"/>
                <a:cs typeface="Times New Roman" pitchFamily="18" charset="0"/>
              </a:rPr>
              <a:t>, sinus pain, or postnasal discharge</a:t>
            </a:r>
          </a:p>
          <a:p>
            <a:pPr marL="0" lvl="0" indent="0" algn="just" eaLnBrk="0" fontAlgn="base" hangingPunct="0">
              <a:lnSpc>
                <a:spcPct val="120000"/>
              </a:lnSpc>
              <a:spcBef>
                <a:spcPct val="0"/>
              </a:spcBef>
              <a:spcAft>
                <a:spcPct val="0"/>
              </a:spcAft>
              <a:buNone/>
              <a:tabLst>
                <a:tab pos="255588" algn="l"/>
              </a:tabLst>
            </a:pPr>
            <a:r>
              <a:rPr kumimoji="0" lang="en-US" b="0" i="1" u="none" strike="noStrike" cap="none" normalizeH="0" baseline="0" dirty="0" smtClean="0">
                <a:ln>
                  <a:noFill/>
                </a:ln>
                <a:solidFill>
                  <a:schemeClr val="tx1"/>
                </a:solidFill>
                <a:effectLst/>
                <a:latin typeface="Arial" charset="0"/>
                <a:cs typeface="Times New Roman" pitchFamily="18" charset="0"/>
              </a:rPr>
              <a:t>      </a:t>
            </a:r>
            <a:r>
              <a:rPr kumimoji="0" lang="en-US" b="0" i="1" u="sng" strike="noStrike" cap="none" normalizeH="0" baseline="0" dirty="0" smtClean="0">
                <a:ln>
                  <a:noFill/>
                </a:ln>
                <a:solidFill>
                  <a:schemeClr val="tx1"/>
                </a:solidFill>
                <a:effectLst/>
                <a:latin typeface="Arial" charset="0"/>
                <a:cs typeface="Times New Roman" pitchFamily="18" charset="0"/>
              </a:rPr>
              <a:t>Throat and mouth</a:t>
            </a:r>
            <a:r>
              <a:rPr kumimoji="0" lang="en-US" b="0" i="1" u="none" strike="noStrike" cap="none" normalizeH="0" baseline="0" dirty="0" smtClean="0">
                <a:ln>
                  <a:noFill/>
                </a:ln>
                <a:solidFill>
                  <a:schemeClr val="tx1"/>
                </a:solidFill>
                <a:effectLst/>
                <a:latin typeface="Arial" charset="0"/>
                <a:cs typeface="Times New Roman" pitchFamily="18" charset="0"/>
              </a:rPr>
              <a:t>:</a:t>
            </a:r>
            <a:r>
              <a:rPr kumimoji="0" lang="en-US" b="0" i="0" u="none" strike="noStrike" cap="none" normalizeH="0" baseline="0" dirty="0" smtClean="0">
                <a:ln>
                  <a:noFill/>
                </a:ln>
                <a:solidFill>
                  <a:schemeClr val="tx1"/>
                </a:solidFill>
                <a:effectLst/>
                <a:latin typeface="Arial" charset="0"/>
                <a:cs typeface="Times New Roman" pitchFamily="18" charset="0"/>
              </a:rPr>
              <a:t> Hoarseness or change in voice, frequent sore throat, bleeding o swelling, of gums, recent tooth abscesses or extractions, soreness of tongue or mucosa.</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599"/>
          </a:xfrm>
        </p:spPr>
        <p:txBody>
          <a:bodyPr>
            <a:normAutofit fontScale="70000" lnSpcReduction="20000"/>
          </a:bodyPr>
          <a:lstStyle/>
          <a:p>
            <a:pPr algn="just">
              <a:lnSpc>
                <a:spcPct val="120000"/>
              </a:lnSpc>
              <a:spcBef>
                <a:spcPct val="0"/>
              </a:spcBef>
              <a:buClr>
                <a:schemeClr val="tx1"/>
              </a:buClr>
              <a:buFont typeface="Symbol" pitchFamily="18" charset="2"/>
              <a:buChar char=""/>
            </a:pPr>
            <a:r>
              <a:rPr lang="en-US" b="1" u="sng" dirty="0" smtClean="0">
                <a:cs typeface="Times New Roman" pitchFamily="18" charset="0"/>
              </a:rPr>
              <a:t>Endocrine and reproductive system</a:t>
            </a:r>
            <a:r>
              <a:rPr lang="en-US" b="1" dirty="0" smtClean="0">
                <a:cs typeface="Times New Roman" pitchFamily="18" charset="0"/>
              </a:rPr>
              <a:t>: </a:t>
            </a:r>
            <a:r>
              <a:rPr lang="en-US" dirty="0" smtClean="0">
                <a:cs typeface="Times New Roman" pitchFamily="18" charset="0"/>
              </a:rPr>
              <a:t>Thyroid enlargement or tenderness, heat or cold intolerance, unexplained weight change, </a:t>
            </a:r>
            <a:r>
              <a:rPr lang="en-US" dirty="0" err="1" smtClean="0">
                <a:cs typeface="Times New Roman" pitchFamily="18" charset="0"/>
              </a:rPr>
              <a:t>polyuria</a:t>
            </a:r>
            <a:r>
              <a:rPr lang="en-US" dirty="0" smtClean="0">
                <a:cs typeface="Times New Roman" pitchFamily="18" charset="0"/>
              </a:rPr>
              <a:t>, </a:t>
            </a:r>
            <a:r>
              <a:rPr lang="en-US" dirty="0" err="1" smtClean="0">
                <a:cs typeface="Times New Roman" pitchFamily="18" charset="0"/>
              </a:rPr>
              <a:t>polydipsia</a:t>
            </a:r>
            <a:r>
              <a:rPr lang="en-US" dirty="0" smtClean="0">
                <a:cs typeface="Times New Roman" pitchFamily="18" charset="0"/>
              </a:rPr>
              <a:t>, changes in distribution of facial hair; </a:t>
            </a:r>
            <a:r>
              <a:rPr lang="en-US" i="1" dirty="0" smtClean="0">
                <a:cs typeface="Times New Roman" pitchFamily="18" charset="0"/>
              </a:rPr>
              <a:t>Males:</a:t>
            </a:r>
            <a:r>
              <a:rPr lang="en-US" dirty="0" smtClean="0">
                <a:cs typeface="Times New Roman" pitchFamily="18" charset="0"/>
              </a:rPr>
              <a:t> Puberty onset, difficulty with erections, testicular pain, libido, infertility;       </a:t>
            </a:r>
            <a:r>
              <a:rPr lang="en-US" i="1" dirty="0" smtClean="0">
                <a:cs typeface="Times New Roman" pitchFamily="18" charset="0"/>
              </a:rPr>
              <a:t>Females:</a:t>
            </a:r>
            <a:r>
              <a:rPr lang="en-US" dirty="0" smtClean="0">
                <a:cs typeface="Times New Roman" pitchFamily="18" charset="0"/>
              </a:rPr>
              <a:t> Menses {onset, regularity, duration and amount}, </a:t>
            </a:r>
            <a:r>
              <a:rPr lang="en-US" dirty="0" err="1" smtClean="0">
                <a:cs typeface="Times New Roman" pitchFamily="18" charset="0"/>
              </a:rPr>
              <a:t>Dysmenorrhea</a:t>
            </a:r>
            <a:r>
              <a:rPr lang="en-US" dirty="0" smtClean="0">
                <a:cs typeface="Times New Roman" pitchFamily="18" charset="0"/>
              </a:rPr>
              <a:t>, last menstrual period, frequency of intercourse, age at menopause, pregnancies {number, miscarriage, abortions} type of delivery, complications, use of contraceptives; breasts {pain, tenderness, discharge, lumps}</a:t>
            </a:r>
          </a:p>
          <a:p>
            <a:pPr algn="just">
              <a:lnSpc>
                <a:spcPct val="120000"/>
              </a:lnSpc>
              <a:spcBef>
                <a:spcPct val="0"/>
              </a:spcBef>
              <a:buClr>
                <a:schemeClr val="tx1"/>
              </a:buClr>
              <a:buFont typeface="Symbol" pitchFamily="18" charset="2"/>
              <a:buChar char=""/>
            </a:pPr>
            <a:endParaRPr lang="en-US" b="1" dirty="0" smtClean="0">
              <a:cs typeface="Times New Roman" pitchFamily="18" charset="0"/>
            </a:endParaRPr>
          </a:p>
          <a:p>
            <a:pPr algn="just">
              <a:lnSpc>
                <a:spcPct val="120000"/>
              </a:lnSpc>
              <a:spcBef>
                <a:spcPct val="0"/>
              </a:spcBef>
              <a:buClr>
                <a:schemeClr val="tx1"/>
              </a:buClr>
              <a:buFont typeface="Symbol" pitchFamily="18" charset="2"/>
              <a:buChar char=""/>
            </a:pPr>
            <a:r>
              <a:rPr lang="en-US" b="1" u="sng" dirty="0" smtClean="0">
                <a:cs typeface="Times New Roman" pitchFamily="18" charset="0"/>
              </a:rPr>
              <a:t>Respiratory system</a:t>
            </a:r>
            <a:r>
              <a:rPr lang="en-US" b="1" dirty="0" smtClean="0">
                <a:cs typeface="Times New Roman" pitchFamily="18" charset="0"/>
              </a:rPr>
              <a:t>:</a:t>
            </a:r>
            <a:r>
              <a:rPr lang="en-US" dirty="0" smtClean="0">
                <a:cs typeface="Times New Roman" pitchFamily="18" charset="0"/>
              </a:rPr>
              <a:t> Pain related to respiration, </a:t>
            </a:r>
            <a:r>
              <a:rPr lang="en-US" dirty="0" err="1" smtClean="0">
                <a:cs typeface="Times New Roman" pitchFamily="18" charset="0"/>
              </a:rPr>
              <a:t>dyspnea</a:t>
            </a:r>
            <a:r>
              <a:rPr lang="en-US" dirty="0" smtClean="0">
                <a:cs typeface="Times New Roman" pitchFamily="18" charset="0"/>
              </a:rPr>
              <a:t>, cyanosis, wheezing, cough, sputum {character, and quantity}, exposure to tuberculosis (TB), last chest X-ray </a:t>
            </a:r>
          </a:p>
          <a:p>
            <a:pPr algn="just">
              <a:lnSpc>
                <a:spcPct val="120000"/>
              </a:lnSpc>
              <a:spcBef>
                <a:spcPct val="0"/>
              </a:spcBef>
              <a:buClr>
                <a:schemeClr val="tx1"/>
              </a:buClr>
              <a:buFont typeface="Symbol" pitchFamily="18" charset="2"/>
              <a:buChar char=""/>
            </a:pPr>
            <a:r>
              <a:rPr lang="en-US" b="1" u="sng" dirty="0" smtClean="0">
                <a:cs typeface="Times New Roman" pitchFamily="18" charset="0"/>
              </a:rPr>
              <a:t>Cardiovascular system</a:t>
            </a:r>
            <a:r>
              <a:rPr lang="en-US" b="1" dirty="0" smtClean="0">
                <a:cs typeface="Times New Roman" pitchFamily="18" charset="0"/>
              </a:rPr>
              <a:t>: </a:t>
            </a:r>
            <a:r>
              <a:rPr lang="en-US" dirty="0" smtClean="0">
                <a:cs typeface="Times New Roman" pitchFamily="18" charset="0"/>
              </a:rPr>
              <a:t>Chest pain or distress, precipitating causes, timing and duration, relieving factors, </a:t>
            </a:r>
            <a:r>
              <a:rPr lang="en-US" dirty="0" err="1" smtClean="0">
                <a:cs typeface="Times New Roman" pitchFamily="18" charset="0"/>
              </a:rPr>
              <a:t>dyspnea</a:t>
            </a:r>
            <a:r>
              <a:rPr lang="en-US" dirty="0" smtClean="0">
                <a:cs typeface="Times New Roman" pitchFamily="18" charset="0"/>
              </a:rPr>
              <a:t>, </a:t>
            </a:r>
            <a:r>
              <a:rPr lang="en-US" dirty="0" err="1" smtClean="0">
                <a:cs typeface="Times New Roman" pitchFamily="18" charset="0"/>
              </a:rPr>
              <a:t>orthopnea</a:t>
            </a:r>
            <a:r>
              <a:rPr lang="en-US" dirty="0" smtClean="0">
                <a:cs typeface="Times New Roman" pitchFamily="18" charset="0"/>
              </a:rPr>
              <a:t>, edema, hypertension, exercise tolerance</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199"/>
          </a:xfrm>
        </p:spPr>
        <p:txBody>
          <a:bodyPr>
            <a:normAutofit fontScale="70000" lnSpcReduction="20000"/>
          </a:bodyPr>
          <a:lstStyle/>
          <a:p>
            <a:pPr algn="just">
              <a:lnSpc>
                <a:spcPct val="120000"/>
              </a:lnSpc>
              <a:spcBef>
                <a:spcPct val="0"/>
              </a:spcBef>
              <a:buClr>
                <a:schemeClr val="tx1"/>
              </a:buClr>
              <a:buFont typeface="Symbol" pitchFamily="18" charset="2"/>
              <a:buChar char=""/>
            </a:pPr>
            <a:r>
              <a:rPr lang="en-US" b="1" u="sng" dirty="0" smtClean="0">
                <a:cs typeface="Times New Roman" pitchFamily="18" charset="0"/>
              </a:rPr>
              <a:t>Gastrointestinal:</a:t>
            </a:r>
            <a:r>
              <a:rPr lang="en-US" b="1" dirty="0" smtClean="0">
                <a:cs typeface="Times New Roman" pitchFamily="18" charset="0"/>
              </a:rPr>
              <a:t> </a:t>
            </a:r>
            <a:r>
              <a:rPr lang="en-US" dirty="0" smtClean="0">
                <a:cs typeface="Times New Roman" pitchFamily="18" charset="0"/>
              </a:rPr>
              <a:t>Appetite, digestion, food intolerance, </a:t>
            </a:r>
            <a:r>
              <a:rPr lang="en-US" dirty="0" err="1" smtClean="0">
                <a:cs typeface="Times New Roman" pitchFamily="18" charset="0"/>
              </a:rPr>
              <a:t>dysphagia</a:t>
            </a:r>
            <a:r>
              <a:rPr lang="en-US" dirty="0" smtClean="0">
                <a:cs typeface="Times New Roman" pitchFamily="18" charset="0"/>
              </a:rPr>
              <a:t>, heartburn, nausea or vomiting, bowel regularity, change in stool color, or contents, constipation or diarrhea, flatulence or hemorrhoids</a:t>
            </a:r>
          </a:p>
          <a:p>
            <a:pPr algn="just">
              <a:lnSpc>
                <a:spcPct val="120000"/>
              </a:lnSpc>
              <a:spcBef>
                <a:spcPct val="0"/>
              </a:spcBef>
              <a:buClr>
                <a:schemeClr val="tx1"/>
              </a:buClr>
              <a:buFont typeface="Symbol" pitchFamily="18" charset="2"/>
              <a:buChar char=""/>
            </a:pPr>
            <a:r>
              <a:rPr lang="en-US" b="1" u="sng" dirty="0" smtClean="0">
                <a:cs typeface="Times New Roman" pitchFamily="18" charset="0"/>
              </a:rPr>
              <a:t>Genitourinary:</a:t>
            </a:r>
            <a:r>
              <a:rPr lang="en-US" b="1" dirty="0" smtClean="0">
                <a:cs typeface="Times New Roman" pitchFamily="18" charset="0"/>
              </a:rPr>
              <a:t> </a:t>
            </a:r>
            <a:r>
              <a:rPr lang="en-US" dirty="0" err="1" smtClean="0">
                <a:cs typeface="Times New Roman" pitchFamily="18" charset="0"/>
              </a:rPr>
              <a:t>Dysuria</a:t>
            </a:r>
            <a:r>
              <a:rPr lang="en-US" dirty="0" smtClean="0">
                <a:cs typeface="Times New Roman" pitchFamily="18" charset="0"/>
              </a:rPr>
              <a:t>, flank or </a:t>
            </a:r>
            <a:r>
              <a:rPr lang="en-US" dirty="0" err="1" smtClean="0">
                <a:cs typeface="Times New Roman" pitchFamily="18" charset="0"/>
              </a:rPr>
              <a:t>suprapubic</a:t>
            </a:r>
            <a:r>
              <a:rPr lang="en-US" dirty="0" smtClean="0">
                <a:cs typeface="Times New Roman" pitchFamily="18" charset="0"/>
              </a:rPr>
              <a:t> pain, urgency, frequency, </a:t>
            </a:r>
            <a:r>
              <a:rPr lang="en-US" dirty="0" err="1" smtClean="0">
                <a:cs typeface="Times New Roman" pitchFamily="18" charset="0"/>
              </a:rPr>
              <a:t>nocturia</a:t>
            </a:r>
            <a:r>
              <a:rPr lang="en-US" dirty="0" smtClean="0">
                <a:cs typeface="Times New Roman" pitchFamily="18" charset="0"/>
              </a:rPr>
              <a:t>, hematuria, </a:t>
            </a:r>
            <a:r>
              <a:rPr lang="en-US" dirty="0" err="1" smtClean="0">
                <a:cs typeface="Times New Roman" pitchFamily="18" charset="0"/>
              </a:rPr>
              <a:t>polyuria</a:t>
            </a:r>
            <a:r>
              <a:rPr lang="en-US" dirty="0" smtClean="0">
                <a:cs typeface="Times New Roman" pitchFamily="18" charset="0"/>
              </a:rPr>
              <a:t>, hesitancy, loss in force of stream, edema, sexually transmitted disease </a:t>
            </a:r>
          </a:p>
          <a:p>
            <a:pPr algn="just">
              <a:lnSpc>
                <a:spcPct val="120000"/>
              </a:lnSpc>
              <a:spcBef>
                <a:spcPct val="0"/>
              </a:spcBef>
              <a:buClr>
                <a:schemeClr val="tx1"/>
              </a:buClr>
              <a:buFont typeface="Symbol" pitchFamily="18" charset="2"/>
              <a:buChar char=""/>
            </a:pPr>
            <a:r>
              <a:rPr lang="en-US" b="1" u="sng" dirty="0" smtClean="0">
                <a:cs typeface="Times New Roman" pitchFamily="18" charset="0"/>
              </a:rPr>
              <a:t>Neurological</a:t>
            </a:r>
            <a:r>
              <a:rPr lang="en-US" b="1" dirty="0" smtClean="0">
                <a:cs typeface="Times New Roman" pitchFamily="18" charset="0"/>
              </a:rPr>
              <a:t>: </a:t>
            </a:r>
            <a:r>
              <a:rPr lang="en-US" dirty="0" smtClean="0">
                <a:cs typeface="Times New Roman" pitchFamily="18" charset="0"/>
              </a:rPr>
              <a:t>level of </a:t>
            </a:r>
            <a:r>
              <a:rPr lang="en-US" dirty="0" err="1" smtClean="0">
                <a:cs typeface="Times New Roman" pitchFamily="18" charset="0"/>
              </a:rPr>
              <a:t>consciousness,Syncope</a:t>
            </a:r>
            <a:r>
              <a:rPr lang="en-US" dirty="0" smtClean="0">
                <a:cs typeface="Times New Roman" pitchFamily="18" charset="0"/>
              </a:rPr>
              <a:t>, seizures, weakness or paralysis, abnormalities of sensation or coordination, tremors, loss of memo</a:t>
            </a:r>
            <a:r>
              <a:rPr lang="en-US" u="sng" dirty="0" smtClean="0">
                <a:cs typeface="Times New Roman" pitchFamily="18" charset="0"/>
              </a:rPr>
              <a:t>ry</a:t>
            </a:r>
          </a:p>
          <a:p>
            <a:pPr algn="just">
              <a:lnSpc>
                <a:spcPct val="120000"/>
              </a:lnSpc>
              <a:spcBef>
                <a:spcPct val="0"/>
              </a:spcBef>
              <a:buClr>
                <a:schemeClr val="tx1"/>
              </a:buClr>
              <a:buFont typeface="Symbol" pitchFamily="18" charset="2"/>
              <a:buChar char=""/>
            </a:pPr>
            <a:r>
              <a:rPr lang="en-US" b="1" u="sng" dirty="0" smtClean="0">
                <a:cs typeface="Times New Roman" pitchFamily="18" charset="0"/>
              </a:rPr>
              <a:t>Psychiatric</a:t>
            </a:r>
            <a:r>
              <a:rPr lang="en-US" b="1" dirty="0" smtClean="0">
                <a:cs typeface="Times New Roman" pitchFamily="18" charset="0"/>
              </a:rPr>
              <a:t>: </a:t>
            </a:r>
            <a:r>
              <a:rPr lang="en-US" dirty="0" smtClean="0">
                <a:cs typeface="Times New Roman" pitchFamily="18" charset="0"/>
              </a:rPr>
              <a:t>Depression, mood changes, difficulty concentrating nervousness, tension, suicidal thoughts, irritability.</a:t>
            </a:r>
          </a:p>
          <a:p>
            <a:pPr algn="just">
              <a:lnSpc>
                <a:spcPct val="120000"/>
              </a:lnSpc>
              <a:spcBef>
                <a:spcPct val="0"/>
              </a:spcBef>
              <a:buClr>
                <a:schemeClr val="tx1"/>
              </a:buClr>
              <a:buFont typeface="Symbol" pitchFamily="18" charset="2"/>
              <a:buChar char=""/>
            </a:pPr>
            <a:r>
              <a:rPr lang="en-US" b="1" u="sng" dirty="0" smtClean="0">
                <a:cs typeface="Times New Roman" pitchFamily="18" charset="0"/>
              </a:rPr>
              <a:t>Pediatrics: </a:t>
            </a:r>
            <a:r>
              <a:rPr lang="en-US" dirty="0" smtClean="0"/>
              <a:t>along with systemic approach in case of pediatrics, measure anthropometric measurements and neuromuscular assessment. </a:t>
            </a:r>
            <a:endParaRPr lang="en-US" b="1" u="sng" dirty="0" smtClean="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SYSTEMATIC EXAMINATION(case )</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867399"/>
          </a:xfrm>
        </p:spPr>
        <p:txBody>
          <a:bodyPr>
            <a:normAutofit fontScale="70000" lnSpcReduction="20000"/>
          </a:bodyPr>
          <a:lstStyle/>
          <a:p>
            <a:pPr>
              <a:buNone/>
            </a:pPr>
            <a:r>
              <a:rPr lang="en-US" b="1" dirty="0" smtClean="0"/>
              <a:t>Central Nervous System</a:t>
            </a:r>
            <a:endParaRPr lang="en-US" dirty="0" smtClean="0"/>
          </a:p>
          <a:p>
            <a:pPr>
              <a:buNone/>
            </a:pPr>
            <a:r>
              <a:rPr lang="en-US" b="1" dirty="0" smtClean="0"/>
              <a:t> </a:t>
            </a:r>
            <a:r>
              <a:rPr lang="en-US" dirty="0" smtClean="0"/>
              <a:t>Patient was in a semi conscious state, opening eyes to sounds, his pupil sizes were 2mm both reactive to light. His total GCS Was 6/15 eye opening 3, verbal response 2 motor response 1.</a:t>
            </a:r>
          </a:p>
          <a:p>
            <a:pPr>
              <a:buNone/>
            </a:pPr>
            <a:r>
              <a:rPr lang="en-US" b="1" dirty="0" smtClean="0"/>
              <a:t>Cardiovascular system</a:t>
            </a:r>
            <a:endParaRPr lang="en-US" dirty="0" smtClean="0"/>
          </a:p>
          <a:p>
            <a:pPr>
              <a:buNone/>
            </a:pPr>
            <a:r>
              <a:rPr lang="en-US" dirty="0" smtClean="0"/>
              <a:t>Patient was connected to a continuous cardiac monitor and had a sinus rhythm, blood pressure of 80/40mm/hg,  pulse 45beats /minute, cardiac sounds both S1 and S2 heard no irregularity noted , Peripheral pulse were diminished and not easily palpated, no edema noted, capillary refill &lt;3seconds in all extremities.</a:t>
            </a:r>
          </a:p>
          <a:p>
            <a:pPr>
              <a:buNone/>
            </a:pPr>
            <a:r>
              <a:rPr lang="en-US" b="1" dirty="0" smtClean="0"/>
              <a:t>Respiratory system</a:t>
            </a:r>
            <a:endParaRPr lang="en-US" dirty="0" smtClean="0"/>
          </a:p>
          <a:p>
            <a:pPr>
              <a:buNone/>
            </a:pPr>
            <a:r>
              <a:rPr lang="en-US" b="1" dirty="0" smtClean="0"/>
              <a:t> </a:t>
            </a:r>
            <a:r>
              <a:rPr lang="en-US" dirty="0" smtClean="0"/>
              <a:t>Patient was on  a mechanical ventilator on SMIV( spontaneous intermittent volume  controlled) mode , with settings of  tidal volume of 450mls, respiratory rate of 12 breathes per minute , oxygen was 80%, peep(positive end expiratory pressure) of 6cm/h20, flow trigger of 5l/min.</a:t>
            </a:r>
          </a:p>
          <a:p>
            <a:pPr>
              <a:buNone/>
            </a:pPr>
            <a:r>
              <a:rPr lang="en-US" dirty="0" smtClean="0"/>
              <a:t>Patient had spontaneous breathes while still on the mechanical ventilator .Chest shape was normal, had bilateral chest expansion, air entry was diminished as crackles were auscultated , Spo2 was 95% with increased upper respiratory tract secretions.</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smtClean="0"/>
              <a:t>Gastrointestinal System</a:t>
            </a:r>
            <a:endParaRPr lang="en-US" dirty="0" smtClean="0"/>
          </a:p>
          <a:p>
            <a:pPr>
              <a:buNone/>
            </a:pPr>
            <a:r>
              <a:rPr lang="en-US" dirty="0" smtClean="0"/>
              <a:t>Abdomen was soft and not distended, bowel sounds were present, and no </a:t>
            </a:r>
            <a:r>
              <a:rPr lang="en-US" dirty="0" err="1" smtClean="0"/>
              <a:t>organomegally</a:t>
            </a:r>
            <a:r>
              <a:rPr lang="en-US" dirty="0" smtClean="0"/>
              <a:t> or localized tenderness  palpated.</a:t>
            </a:r>
          </a:p>
          <a:p>
            <a:pPr>
              <a:buNone/>
            </a:pPr>
            <a:r>
              <a:rPr lang="en-US" b="1" dirty="0" smtClean="0"/>
              <a:t>Genitourinary system</a:t>
            </a:r>
            <a:endParaRPr lang="en-US" dirty="0" smtClean="0"/>
          </a:p>
          <a:p>
            <a:pPr>
              <a:buNone/>
            </a:pPr>
            <a:r>
              <a:rPr lang="en-US" b="1" dirty="0" smtClean="0"/>
              <a:t> </a:t>
            </a:r>
            <a:r>
              <a:rPr lang="en-US" dirty="0" smtClean="0"/>
              <a:t>Had normal genitalia, passing  amber </a:t>
            </a:r>
            <a:r>
              <a:rPr lang="en-US" dirty="0" err="1" smtClean="0"/>
              <a:t>coloured</a:t>
            </a:r>
            <a:r>
              <a:rPr lang="en-US" dirty="0" smtClean="0"/>
              <a:t>  urine via the </a:t>
            </a:r>
            <a:r>
              <a:rPr lang="en-US" dirty="0" err="1" smtClean="0"/>
              <a:t>foley</a:t>
            </a:r>
            <a:r>
              <a:rPr lang="en-US" dirty="0" smtClean="0"/>
              <a:t> catheter inserted </a:t>
            </a:r>
            <a:r>
              <a:rPr lang="en-US" dirty="0" err="1" smtClean="0"/>
              <a:t>insitu</a:t>
            </a:r>
            <a:r>
              <a:rPr lang="en-US" dirty="0" smtClean="0"/>
              <a:t> connected to a urine bag, urinary bladder was not distended as it was not palpable.</a:t>
            </a:r>
          </a:p>
          <a:p>
            <a:pPr>
              <a:buNone/>
            </a:pPr>
            <a:r>
              <a:rPr lang="en-US" b="1" dirty="0" smtClean="0"/>
              <a:t>Skin and musculoskeletal system</a:t>
            </a:r>
            <a:endParaRPr lang="en-US" dirty="0" smtClean="0"/>
          </a:p>
          <a:p>
            <a:pPr>
              <a:buNone/>
            </a:pPr>
            <a:r>
              <a:rPr lang="en-US" dirty="0" smtClean="0"/>
              <a:t>Patient had intact skin ,body temperature 36.5 degrees , skin </a:t>
            </a:r>
            <a:r>
              <a:rPr lang="en-US" dirty="0" err="1" smtClean="0"/>
              <a:t>colour</a:t>
            </a:r>
            <a:r>
              <a:rPr lang="en-US" dirty="0" smtClean="0"/>
              <a:t> was dark as he had peripheral and central cyanosis. Patient has decreased muscle strength, Sensory loss, loss of  deep tendon reflexes.</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Clr>
                <a:srgbClr val="FF0000"/>
              </a:buClr>
              <a:buFont typeface="Wingdings" panose="05000000000000000000" pitchFamily="2" charset="2"/>
              <a:buChar char="F"/>
            </a:pPr>
            <a:r>
              <a:rPr lang="en-IN" dirty="0" smtClean="0"/>
              <a:t> </a:t>
            </a:r>
            <a:r>
              <a:rPr lang="en-US" altLang="en-US" dirty="0" smtClean="0">
                <a:latin typeface="Comic Sans MS" panose="030F0702030302020204" pitchFamily="66" charset="0"/>
              </a:rPr>
              <a:t>Explain what is meant by assessment of the acutely ill patient.</a:t>
            </a:r>
          </a:p>
          <a:p>
            <a:pPr>
              <a:buClr>
                <a:srgbClr val="FF0000"/>
              </a:buClr>
              <a:buFont typeface="Wingdings" panose="05000000000000000000" pitchFamily="2" charset="2"/>
              <a:buChar char="F"/>
            </a:pPr>
            <a:r>
              <a:rPr lang="en-US" altLang="en-US" dirty="0" smtClean="0">
                <a:latin typeface="Comic Sans MS" panose="030F0702030302020204" pitchFamily="66" charset="0"/>
              </a:rPr>
              <a:t>Describe the process of assessing the acutely ill patient.</a:t>
            </a:r>
          </a:p>
          <a:p>
            <a:pPr>
              <a:buClr>
                <a:srgbClr val="FF0000"/>
              </a:buClr>
              <a:buFont typeface="Wingdings" panose="05000000000000000000" pitchFamily="2" charset="2"/>
              <a:buChar char="F"/>
            </a:pPr>
            <a:r>
              <a:rPr lang="en-US" altLang="en-US" dirty="0" smtClean="0">
                <a:latin typeface="Comic Sans MS" panose="030F0702030302020204" pitchFamily="66" charset="0"/>
              </a:rPr>
              <a:t>Understand how to undertake a systematic assessment of the acutely ill patient.</a:t>
            </a:r>
          </a:p>
          <a:p>
            <a:pPr>
              <a:buClr>
                <a:srgbClr val="FF0000"/>
              </a:buClr>
              <a:buFont typeface="Wingdings" panose="05000000000000000000" pitchFamily="2" charset="2"/>
              <a:buChar char="F"/>
            </a:pPr>
            <a:r>
              <a:rPr lang="en-US" altLang="en-US" dirty="0" smtClean="0">
                <a:latin typeface="Comic Sans MS" panose="030F0702030302020204" pitchFamily="66" charset="0"/>
              </a:rPr>
              <a:t>Evaluate the doctor’s role in assessment of the acutely ill patient.</a:t>
            </a:r>
          </a:p>
          <a:p>
            <a:pPr>
              <a:buNone/>
            </a:pPr>
            <a:endParaRPr lang="en-US" dirty="0"/>
          </a:p>
        </p:txBody>
      </p:sp>
      <p:sp>
        <p:nvSpPr>
          <p:cNvPr id="4" name="Title 1"/>
          <p:cNvSpPr>
            <a:spLocks noGrp="1"/>
          </p:cNvSpPr>
          <p:nvPr>
            <p:ph type="title"/>
          </p:nvPr>
        </p:nvSpPr>
        <p:spPr/>
        <p:txBody>
          <a:bodyPr/>
          <a:lstStyle/>
          <a:p>
            <a:r>
              <a:rPr lang="en-US" altLang="en-US" sz="3200" b="1" dirty="0" smtClean="0">
                <a:latin typeface="Comic Sans MS" panose="030F0702030302020204" pitchFamily="66" charset="0"/>
              </a:rPr>
              <a:t>Objectives</a:t>
            </a:r>
            <a:endParaRPr lang="en-IN" sz="3200" b="1"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Assessment techniques</a:t>
            </a:r>
            <a:endParaRPr lang="en-US" b="1" dirty="0"/>
          </a:p>
        </p:txBody>
      </p:sp>
      <p:sp>
        <p:nvSpPr>
          <p:cNvPr id="3" name="Content Placeholder 2"/>
          <p:cNvSpPr>
            <a:spLocks noGrp="1"/>
          </p:cNvSpPr>
          <p:nvPr>
            <p:ph idx="1"/>
          </p:nvPr>
        </p:nvSpPr>
        <p:spPr/>
        <p:txBody>
          <a:bodyPr/>
          <a:lstStyle/>
          <a:p>
            <a:r>
              <a:rPr lang="en-US" dirty="0" smtClean="0"/>
              <a:t>Inspection</a:t>
            </a:r>
          </a:p>
          <a:p>
            <a:r>
              <a:rPr lang="en-US" dirty="0" smtClean="0"/>
              <a:t>Palpation</a:t>
            </a:r>
          </a:p>
          <a:p>
            <a:r>
              <a:rPr lang="en-US" dirty="0" smtClean="0"/>
              <a:t>Percussion</a:t>
            </a:r>
          </a:p>
          <a:p>
            <a:r>
              <a:rPr lang="en-US" dirty="0" smtClean="0"/>
              <a:t>Auscultation</a:t>
            </a:r>
          </a:p>
          <a:p>
            <a:r>
              <a:rPr lang="en-US" dirty="0" smtClean="0"/>
              <a:t>The innovative Telemetry Monitoring System </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1"/>
                </a:solidFill>
              </a:rPr>
              <a:t>Inspection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Close and careful visualization of the person as a whole and of each body system</a:t>
            </a:r>
          </a:p>
          <a:p>
            <a:r>
              <a:rPr lang="en-US" i="1" dirty="0" smtClean="0"/>
              <a:t>Ensure good lighting</a:t>
            </a:r>
          </a:p>
          <a:p>
            <a:r>
              <a:rPr lang="en-US" i="1" dirty="0" smtClean="0"/>
              <a:t>Perform at every encounter with your client</a:t>
            </a:r>
          </a:p>
          <a:p>
            <a:pPr>
              <a:buNone/>
            </a:pPr>
            <a:endParaRPr lang="en-US" dirty="0"/>
          </a:p>
        </p:txBody>
      </p:sp>
      <p:pic>
        <p:nvPicPr>
          <p:cNvPr id="4" name="Picture 8" descr="http://3.bp.blogspot.com/-4LITHxPQ0-s/UUO8Oz-g3jI/AAAAAAAAAWs/Lqav4cEeYS8/s1600/Robb+Long+Nurse+Patient.jpg"/>
          <p:cNvPicPr>
            <a:picLocks noChangeAspect="1" noChangeArrowheads="1"/>
          </p:cNvPicPr>
          <p:nvPr/>
        </p:nvPicPr>
        <p:blipFill>
          <a:blip r:embed="rId2"/>
          <a:srcRect/>
          <a:stretch>
            <a:fillRect/>
          </a:stretch>
        </p:blipFill>
        <p:spPr bwMode="auto">
          <a:xfrm>
            <a:off x="3124200" y="3733800"/>
            <a:ext cx="5619750" cy="2981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Palpation</a:t>
            </a:r>
            <a:endParaRPr lang="en-US" b="1" dirty="0"/>
          </a:p>
        </p:txBody>
      </p:sp>
      <p:sp>
        <p:nvSpPr>
          <p:cNvPr id="3" name="Content Placeholder 2"/>
          <p:cNvSpPr>
            <a:spLocks noGrp="1"/>
          </p:cNvSpPr>
          <p:nvPr>
            <p:ph idx="1"/>
          </p:nvPr>
        </p:nvSpPr>
        <p:spPr/>
        <p:txBody>
          <a:bodyPr>
            <a:normAutofit fontScale="70000" lnSpcReduction="20000"/>
          </a:bodyPr>
          <a:lstStyle/>
          <a:p>
            <a:pPr algn="ctr">
              <a:lnSpc>
                <a:spcPct val="150000"/>
              </a:lnSpc>
              <a:buNone/>
            </a:pPr>
            <a:r>
              <a:rPr lang="en-US" sz="2200" b="1" dirty="0" smtClean="0"/>
              <a:t>Palpation Techniques</a:t>
            </a:r>
          </a:p>
          <a:p>
            <a:pPr lvl="1">
              <a:lnSpc>
                <a:spcPct val="150000"/>
              </a:lnSpc>
            </a:pPr>
            <a:r>
              <a:rPr lang="en-US" dirty="0" smtClean="0"/>
              <a:t>Light </a:t>
            </a:r>
            <a:r>
              <a:rPr lang="en-US" dirty="0" err="1" smtClean="0"/>
              <a:t>palpation,light</a:t>
            </a:r>
            <a:r>
              <a:rPr lang="en-US" dirty="0" smtClean="0"/>
              <a:t> sense of touch</a:t>
            </a:r>
          </a:p>
          <a:p>
            <a:pPr lvl="1">
              <a:lnSpc>
                <a:spcPct val="150000"/>
              </a:lnSpc>
            </a:pPr>
            <a:r>
              <a:rPr lang="en-US" dirty="0" smtClean="0"/>
              <a:t>Deep palpation, more rigorous application of touch and pressure</a:t>
            </a:r>
          </a:p>
          <a:p>
            <a:r>
              <a:rPr lang="en-US" dirty="0" smtClean="0"/>
              <a:t>Temperature, Texture, Moisture</a:t>
            </a:r>
          </a:p>
          <a:p>
            <a:r>
              <a:rPr lang="en-US" dirty="0" smtClean="0"/>
              <a:t>Organ size and location</a:t>
            </a:r>
          </a:p>
          <a:p>
            <a:r>
              <a:rPr lang="en-US" dirty="0" smtClean="0"/>
              <a:t>Rigidity or spasticity</a:t>
            </a:r>
          </a:p>
          <a:p>
            <a:pPr>
              <a:lnSpc>
                <a:spcPct val="150000"/>
              </a:lnSpc>
            </a:pPr>
            <a:r>
              <a:rPr lang="en-US" dirty="0" err="1" smtClean="0"/>
              <a:t>Crepitation</a:t>
            </a:r>
            <a:r>
              <a:rPr lang="en-US" dirty="0" smtClean="0"/>
              <a:t> &amp; Vibration                        </a:t>
            </a:r>
          </a:p>
          <a:p>
            <a:pPr>
              <a:lnSpc>
                <a:spcPct val="150000"/>
              </a:lnSpc>
            </a:pPr>
            <a:r>
              <a:rPr lang="en-US" dirty="0" smtClean="0"/>
              <a:t>Position &amp; Size</a:t>
            </a:r>
          </a:p>
          <a:p>
            <a:pPr>
              <a:lnSpc>
                <a:spcPct val="150000"/>
              </a:lnSpc>
            </a:pPr>
            <a:r>
              <a:rPr lang="en-US" dirty="0" smtClean="0"/>
              <a:t>Presence of lumps or masses</a:t>
            </a:r>
          </a:p>
          <a:p>
            <a:pPr>
              <a:lnSpc>
                <a:spcPct val="150000"/>
              </a:lnSpc>
            </a:pPr>
            <a:r>
              <a:rPr lang="en-US" dirty="0" smtClean="0"/>
              <a:t>Tenderness, or pain</a:t>
            </a:r>
          </a:p>
          <a:p>
            <a:pPr>
              <a:buNone/>
            </a:pPr>
            <a:endParaRPr lang="en-US" dirty="0"/>
          </a:p>
        </p:txBody>
      </p:sp>
      <p:pic>
        <p:nvPicPr>
          <p:cNvPr id="4" name="Picture 5" descr="Palpat"/>
          <p:cNvPicPr>
            <a:picLocks noChangeAspect="1" noChangeArrowheads="1"/>
          </p:cNvPicPr>
          <p:nvPr/>
        </p:nvPicPr>
        <p:blipFill>
          <a:blip r:embed="rId2"/>
          <a:srcRect/>
          <a:stretch>
            <a:fillRect/>
          </a:stretch>
        </p:blipFill>
        <p:spPr bwMode="auto">
          <a:xfrm>
            <a:off x="4495800" y="3657600"/>
            <a:ext cx="3543300" cy="2716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Percussion</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assess underlying structures for </a:t>
            </a:r>
            <a:r>
              <a:rPr lang="en-US" b="1" u="sng" dirty="0" smtClean="0"/>
              <a:t>location, size, density of underlying tissue.</a:t>
            </a:r>
          </a:p>
          <a:p>
            <a:endParaRPr lang="en-US" b="1" u="sng" dirty="0" smtClean="0"/>
          </a:p>
          <a:p>
            <a:r>
              <a:rPr lang="en-US" b="1" dirty="0" smtClean="0"/>
              <a:t>Direct</a:t>
            </a:r>
          </a:p>
          <a:p>
            <a:endParaRPr lang="en-US" b="1" dirty="0" smtClean="0"/>
          </a:p>
          <a:p>
            <a:r>
              <a:rPr lang="en-US" b="1" dirty="0" smtClean="0"/>
              <a:t>Indirect                                 </a:t>
            </a:r>
          </a:p>
          <a:p>
            <a:endParaRPr lang="en-US" b="1" dirty="0" smtClean="0"/>
          </a:p>
          <a:p>
            <a:r>
              <a:rPr lang="en-US" b="1" dirty="0" smtClean="0"/>
              <a:t>Blunt percussion </a:t>
            </a:r>
          </a:p>
          <a:p>
            <a:pPr>
              <a:buNone/>
            </a:pPr>
            <a:endParaRPr lang="en-US" dirty="0"/>
          </a:p>
        </p:txBody>
      </p:sp>
      <p:pic>
        <p:nvPicPr>
          <p:cNvPr id="4" name="Picture 5" descr="0802"/>
          <p:cNvPicPr>
            <a:picLocks noChangeAspect="1" noChangeArrowheads="1"/>
          </p:cNvPicPr>
          <p:nvPr/>
        </p:nvPicPr>
        <p:blipFill>
          <a:blip r:embed="rId2"/>
          <a:srcRect r="3612"/>
          <a:stretch>
            <a:fillRect/>
          </a:stretch>
        </p:blipFill>
        <p:spPr bwMode="auto">
          <a:xfrm>
            <a:off x="5791200" y="2895600"/>
            <a:ext cx="2274888"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Percussion Sounds</a:t>
            </a:r>
            <a:endParaRPr lang="en-US" b="1" dirty="0"/>
          </a:p>
        </p:txBody>
      </p:sp>
      <p:sp>
        <p:nvSpPr>
          <p:cNvPr id="3" name="Content Placeholder 2"/>
          <p:cNvSpPr>
            <a:spLocks noGrp="1"/>
          </p:cNvSpPr>
          <p:nvPr>
            <p:ph idx="1"/>
          </p:nvPr>
        </p:nvSpPr>
        <p:spPr/>
        <p:txBody>
          <a:bodyPr>
            <a:normAutofit fontScale="92500" lnSpcReduction="20000"/>
          </a:bodyPr>
          <a:lstStyle/>
          <a:p>
            <a:pPr lvl="0"/>
            <a:r>
              <a:rPr lang="en-US" dirty="0" smtClean="0"/>
              <a:t>Resonance: A hollow sound. </a:t>
            </a:r>
          </a:p>
          <a:p>
            <a:pPr lvl="0"/>
            <a:r>
              <a:rPr lang="en-US" dirty="0" smtClean="0"/>
              <a:t>Hyper resonance: A booming sound. </a:t>
            </a:r>
          </a:p>
          <a:p>
            <a:pPr lvl="0"/>
            <a:r>
              <a:rPr lang="en-US" dirty="0" err="1" smtClean="0"/>
              <a:t>Tympany</a:t>
            </a:r>
            <a:r>
              <a:rPr lang="en-US" dirty="0" smtClean="0"/>
              <a:t>: A musical sound or drum sound like that produced by the stomach. </a:t>
            </a:r>
          </a:p>
          <a:p>
            <a:pPr lvl="0"/>
            <a:r>
              <a:rPr lang="en-US" dirty="0" smtClean="0"/>
              <a:t>Dullness: Thud sound produced by dense structures such as the liver, and enlarged spleen, or a full bladder. </a:t>
            </a:r>
          </a:p>
          <a:p>
            <a:pPr lvl="0"/>
            <a:r>
              <a:rPr lang="en-US" dirty="0" smtClean="0"/>
              <a:t>Flatness: An extremely dull sound like that produced by very dense structures such as muscle or bone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Auscultation</a:t>
            </a:r>
            <a:endParaRPr lang="en-US" b="1" dirty="0"/>
          </a:p>
        </p:txBody>
      </p:sp>
      <p:sp>
        <p:nvSpPr>
          <p:cNvPr id="3" name="Content Placeholder 2"/>
          <p:cNvSpPr>
            <a:spLocks noGrp="1"/>
          </p:cNvSpPr>
          <p:nvPr>
            <p:ph idx="1"/>
          </p:nvPr>
        </p:nvSpPr>
        <p:spPr/>
        <p:txBody>
          <a:bodyPr>
            <a:normAutofit/>
          </a:bodyPr>
          <a:lstStyle/>
          <a:p>
            <a:r>
              <a:rPr lang="en-US" sz="2200" dirty="0" smtClean="0"/>
              <a:t>Listening to sounds produced by the body</a:t>
            </a:r>
          </a:p>
          <a:p>
            <a:endParaRPr lang="en-US" sz="2200" dirty="0" smtClean="0"/>
          </a:p>
          <a:p>
            <a:r>
              <a:rPr lang="en-US" sz="2200" dirty="0" smtClean="0"/>
              <a:t>Instrument: stethoscope (to skin)</a:t>
            </a:r>
          </a:p>
          <a:p>
            <a:pPr lvl="2"/>
            <a:r>
              <a:rPr lang="en-US" sz="1800" dirty="0" smtClean="0">
                <a:solidFill>
                  <a:srgbClr val="FFC000"/>
                </a:solidFill>
              </a:rPr>
              <a:t>Diaphragm </a:t>
            </a:r>
            <a:r>
              <a:rPr lang="en-US" sz="1800" dirty="0" smtClean="0"/>
              <a:t>–high pitched sounds</a:t>
            </a:r>
          </a:p>
          <a:p>
            <a:pPr lvl="3">
              <a:buNone/>
            </a:pPr>
            <a:r>
              <a:rPr lang="en-US" dirty="0" smtClean="0"/>
              <a:t>Heart</a:t>
            </a:r>
          </a:p>
          <a:p>
            <a:pPr lvl="3">
              <a:buNone/>
            </a:pPr>
            <a:r>
              <a:rPr lang="en-US" dirty="0" smtClean="0"/>
              <a:t>Lungs</a:t>
            </a:r>
          </a:p>
          <a:p>
            <a:pPr lvl="3">
              <a:buNone/>
            </a:pPr>
            <a:r>
              <a:rPr lang="en-US" dirty="0" smtClean="0"/>
              <a:t>Abdomen</a:t>
            </a:r>
          </a:p>
          <a:p>
            <a:pPr lvl="2"/>
            <a:r>
              <a:rPr lang="en-US" sz="1800" dirty="0" smtClean="0">
                <a:solidFill>
                  <a:srgbClr val="FFC000"/>
                </a:solidFill>
              </a:rPr>
              <a:t>Bell</a:t>
            </a:r>
            <a:r>
              <a:rPr lang="en-US" sz="1800" dirty="0" smtClean="0"/>
              <a:t> – low pitched sounds                        </a:t>
            </a:r>
          </a:p>
          <a:p>
            <a:pPr lvl="2">
              <a:buNone/>
            </a:pPr>
            <a:r>
              <a:rPr lang="en-US" sz="1800" dirty="0" smtClean="0"/>
              <a:t>	Blood vessels</a:t>
            </a:r>
          </a:p>
          <a:p>
            <a:pPr fontAlgn="base">
              <a:buNone/>
            </a:pPr>
            <a:endParaRPr lang="en-US" dirty="0"/>
          </a:p>
        </p:txBody>
      </p:sp>
      <p:pic>
        <p:nvPicPr>
          <p:cNvPr id="4" name="Picture 6" descr="t25_003"/>
          <p:cNvPicPr>
            <a:picLocks noChangeAspect="1" noChangeArrowheads="1"/>
          </p:cNvPicPr>
          <p:nvPr/>
        </p:nvPicPr>
        <p:blipFill>
          <a:blip r:embed="rId2"/>
          <a:srcRect l="12727" t="2068" r="10909" b="21413"/>
          <a:stretch>
            <a:fillRect/>
          </a:stretch>
        </p:blipFill>
        <p:spPr bwMode="auto">
          <a:xfrm>
            <a:off x="5029200" y="3581400"/>
            <a:ext cx="32004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FASTHUGSBID MEMONIC USE IN CARE OF CRITICALLY ILL PATIENTS</a:t>
            </a:r>
            <a:endParaRPr lang="en-US"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FAST-HUG</a:t>
            </a:r>
            <a:r>
              <a:rPr lang="en-US" dirty="0" smtClean="0"/>
              <a:t/>
            </a:r>
            <a:br>
              <a:rPr lang="en-US" dirty="0" smtClean="0"/>
            </a:br>
            <a:endParaRPr lang="en-US" dirty="0"/>
          </a:p>
        </p:txBody>
      </p:sp>
      <p:sp>
        <p:nvSpPr>
          <p:cNvPr id="3" name="Content Placeholder 2"/>
          <p:cNvSpPr>
            <a:spLocks noGrp="1"/>
          </p:cNvSpPr>
          <p:nvPr>
            <p:ph idx="1"/>
          </p:nvPr>
        </p:nvSpPr>
        <p:spPr>
          <a:xfrm>
            <a:off x="457200" y="838201"/>
            <a:ext cx="8229600" cy="5287964"/>
          </a:xfrm>
        </p:spPr>
        <p:txBody>
          <a:bodyPr>
            <a:normAutofit fontScale="70000" lnSpcReduction="20000"/>
          </a:bodyPr>
          <a:lstStyle/>
          <a:p>
            <a:pPr>
              <a:buNone/>
            </a:pPr>
            <a:r>
              <a:rPr lang="en-US" dirty="0"/>
              <a:t>FAST-HUG</a:t>
            </a:r>
          </a:p>
          <a:p>
            <a:pPr>
              <a:buNone/>
            </a:pPr>
            <a:r>
              <a:rPr lang="en-US" dirty="0" smtClean="0"/>
              <a:t>Mnemonic </a:t>
            </a:r>
            <a:r>
              <a:rPr lang="en-US" dirty="0"/>
              <a:t>device </a:t>
            </a:r>
            <a:r>
              <a:rPr lang="en-US" dirty="0" smtClean="0"/>
              <a:t>highlighting general considerations </a:t>
            </a:r>
            <a:r>
              <a:rPr lang="en-US" dirty="0"/>
              <a:t>in all ICU </a:t>
            </a:r>
            <a:r>
              <a:rPr lang="en-US" dirty="0" smtClean="0"/>
              <a:t>patients</a:t>
            </a:r>
          </a:p>
          <a:p>
            <a:pPr>
              <a:buNone/>
            </a:pPr>
            <a:r>
              <a:rPr lang="en-US" dirty="0" smtClean="0"/>
              <a:t>• </a:t>
            </a:r>
            <a:r>
              <a:rPr lang="en-US" b="1" dirty="0"/>
              <a:t>F</a:t>
            </a:r>
            <a:r>
              <a:rPr lang="en-US" dirty="0"/>
              <a:t>eeding</a:t>
            </a:r>
          </a:p>
          <a:p>
            <a:pPr>
              <a:buNone/>
            </a:pPr>
            <a:r>
              <a:rPr lang="en-US" dirty="0"/>
              <a:t>• </a:t>
            </a:r>
            <a:r>
              <a:rPr lang="en-US" b="1" dirty="0"/>
              <a:t>A</a:t>
            </a:r>
            <a:r>
              <a:rPr lang="en-US" dirty="0"/>
              <a:t>nalgesia</a:t>
            </a:r>
          </a:p>
          <a:p>
            <a:pPr>
              <a:buNone/>
            </a:pPr>
            <a:r>
              <a:rPr lang="en-US" dirty="0"/>
              <a:t>• </a:t>
            </a:r>
            <a:r>
              <a:rPr lang="en-US" b="1" dirty="0"/>
              <a:t>S</a:t>
            </a:r>
            <a:r>
              <a:rPr lang="en-US" dirty="0"/>
              <a:t>edation</a:t>
            </a:r>
          </a:p>
          <a:p>
            <a:pPr>
              <a:buNone/>
            </a:pPr>
            <a:r>
              <a:rPr lang="en-US" dirty="0"/>
              <a:t>• </a:t>
            </a:r>
            <a:r>
              <a:rPr lang="en-US" b="1" dirty="0" err="1"/>
              <a:t>T</a:t>
            </a:r>
            <a:r>
              <a:rPr lang="en-US" dirty="0" err="1"/>
              <a:t>hromboembolic</a:t>
            </a:r>
            <a:r>
              <a:rPr lang="en-US" dirty="0"/>
              <a:t> prophylaxis</a:t>
            </a:r>
          </a:p>
          <a:p>
            <a:pPr>
              <a:buNone/>
            </a:pPr>
            <a:r>
              <a:rPr lang="en-US" dirty="0"/>
              <a:t>• </a:t>
            </a:r>
            <a:r>
              <a:rPr lang="en-US" b="1" dirty="0"/>
              <a:t>H</a:t>
            </a:r>
            <a:r>
              <a:rPr lang="en-US" dirty="0"/>
              <a:t>ead-of-bed elevation</a:t>
            </a:r>
          </a:p>
          <a:p>
            <a:pPr>
              <a:buNone/>
            </a:pPr>
            <a:r>
              <a:rPr lang="en-US" dirty="0"/>
              <a:t>• </a:t>
            </a:r>
            <a:r>
              <a:rPr lang="en-US" dirty="0" smtClean="0"/>
              <a:t> </a:t>
            </a:r>
            <a:r>
              <a:rPr lang="en-US" b="1" dirty="0"/>
              <a:t>U</a:t>
            </a:r>
            <a:r>
              <a:rPr lang="en-US" dirty="0"/>
              <a:t>lcer Prophylaxis</a:t>
            </a:r>
          </a:p>
          <a:p>
            <a:pPr>
              <a:buNone/>
            </a:pPr>
            <a:r>
              <a:rPr lang="en-US" dirty="0"/>
              <a:t>• </a:t>
            </a:r>
            <a:r>
              <a:rPr lang="en-US" b="1" dirty="0"/>
              <a:t>G</a:t>
            </a:r>
            <a:r>
              <a:rPr lang="en-US" dirty="0"/>
              <a:t>lucose </a:t>
            </a:r>
            <a:r>
              <a:rPr lang="en-US" dirty="0" smtClean="0"/>
              <a:t>controls </a:t>
            </a:r>
          </a:p>
          <a:p>
            <a:r>
              <a:rPr lang="en-US" b="1" dirty="0" smtClean="0"/>
              <a:t>S</a:t>
            </a:r>
            <a:r>
              <a:rPr lang="en-US" dirty="0" smtClean="0"/>
              <a:t>pontaneous breathing   trial</a:t>
            </a:r>
          </a:p>
          <a:p>
            <a:r>
              <a:rPr lang="en-US" dirty="0" smtClean="0"/>
              <a:t> </a:t>
            </a:r>
            <a:r>
              <a:rPr lang="en-US" b="1" dirty="0" smtClean="0"/>
              <a:t>B</a:t>
            </a:r>
            <a:r>
              <a:rPr lang="en-US" dirty="0" smtClean="0"/>
              <a:t>owel movement </a:t>
            </a:r>
          </a:p>
          <a:p>
            <a:r>
              <a:rPr lang="en-US" b="1" dirty="0" smtClean="0"/>
              <a:t>I</a:t>
            </a:r>
            <a:r>
              <a:rPr lang="en-US" dirty="0" smtClean="0"/>
              <a:t>ndwelling catheter Indwelling catheter </a:t>
            </a:r>
          </a:p>
          <a:p>
            <a:r>
              <a:rPr lang="en-US" b="1" dirty="0" smtClean="0"/>
              <a:t>D</a:t>
            </a:r>
            <a:r>
              <a:rPr lang="en-US" dirty="0" smtClean="0"/>
              <a:t>rug </a:t>
            </a:r>
            <a:r>
              <a:rPr lang="en-US" dirty="0" err="1" smtClean="0"/>
              <a:t>de‑escalation</a:t>
            </a:r>
            <a:r>
              <a:rPr lang="en-US" dirty="0" smtClean="0"/>
              <a:t> </a:t>
            </a:r>
            <a:br>
              <a:rPr lang="en-US" dirty="0" smtClean="0"/>
            </a:b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Bowel movement </a:t>
            </a:r>
            <a:endParaRPr lang="en-US" b="1" dirty="0"/>
          </a:p>
        </p:txBody>
      </p:sp>
      <p:sp>
        <p:nvSpPr>
          <p:cNvPr id="3" name="Content Placeholder 2"/>
          <p:cNvSpPr>
            <a:spLocks noGrp="1"/>
          </p:cNvSpPr>
          <p:nvPr>
            <p:ph idx="1"/>
          </p:nvPr>
        </p:nvSpPr>
        <p:spPr/>
        <p:txBody>
          <a:bodyPr/>
          <a:lstStyle/>
          <a:p>
            <a:r>
              <a:rPr lang="en-US" dirty="0" smtClean="0"/>
              <a:t>Assess for bowel sounds </a:t>
            </a:r>
          </a:p>
          <a:p>
            <a:r>
              <a:rPr lang="en-US" dirty="0" smtClean="0"/>
              <a:t>Administer prescribed diet to patients</a:t>
            </a:r>
          </a:p>
          <a:p>
            <a:pPr>
              <a:buNone/>
            </a:pPr>
            <a:endParaRPr lang="en-US" dirty="0" smtClean="0"/>
          </a:p>
          <a:p>
            <a:r>
              <a:rPr lang="en-US" dirty="0" err="1" smtClean="0"/>
              <a:t>Asess</a:t>
            </a:r>
            <a:r>
              <a:rPr lang="en-US" dirty="0" smtClean="0"/>
              <a:t> for Git  complications </a:t>
            </a:r>
          </a:p>
          <a:p>
            <a:pPr>
              <a:buNone/>
            </a:pPr>
            <a:endParaRPr lang="en-US" dirty="0" smtClean="0"/>
          </a:p>
          <a:p>
            <a:pPr>
              <a:buNone/>
            </a:pPr>
            <a:r>
              <a:rPr lang="en-US" dirty="0" smtClean="0"/>
              <a:t>      -distension, paralytic </a:t>
            </a:r>
            <a:r>
              <a:rPr lang="en-US" dirty="0" err="1" smtClean="0"/>
              <a:t>ileus</a:t>
            </a:r>
            <a:r>
              <a:rPr lang="en-US" dirty="0" smtClean="0"/>
              <a:t>/</a:t>
            </a:r>
            <a:r>
              <a:rPr lang="en-US" dirty="0" err="1" smtClean="0"/>
              <a:t>gastroparesis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Indwelling catheter</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Indwelling catheter (CVC, </a:t>
            </a:r>
            <a:r>
              <a:rPr lang="en-US" dirty="0" err="1" smtClean="0"/>
              <a:t>A‑line</a:t>
            </a:r>
            <a:r>
              <a:rPr lang="en-US" dirty="0" smtClean="0"/>
              <a:t>, epidural, Foleys catheter)</a:t>
            </a:r>
          </a:p>
          <a:p>
            <a:pPr>
              <a:buNone/>
            </a:pPr>
            <a:r>
              <a:rPr lang="en-US" dirty="0" smtClean="0"/>
              <a:t>CATHETER CARE</a:t>
            </a:r>
          </a:p>
          <a:p>
            <a:r>
              <a:rPr lang="en-US" dirty="0" smtClean="0"/>
              <a:t>Ensure asepsis</a:t>
            </a:r>
          </a:p>
          <a:p>
            <a:r>
              <a:rPr lang="en-US" dirty="0" smtClean="0"/>
              <a:t>Assess for </a:t>
            </a:r>
          </a:p>
          <a:p>
            <a:pPr>
              <a:buNone/>
            </a:pPr>
            <a:r>
              <a:rPr lang="en-US" dirty="0"/>
              <a:t> </a:t>
            </a:r>
            <a:r>
              <a:rPr lang="en-US" dirty="0" smtClean="0"/>
              <a:t>     - Hemorrhage</a:t>
            </a:r>
          </a:p>
          <a:p>
            <a:pPr>
              <a:buNone/>
            </a:pPr>
            <a:r>
              <a:rPr lang="en-US" dirty="0"/>
              <a:t> </a:t>
            </a:r>
            <a:r>
              <a:rPr lang="en-US" dirty="0" smtClean="0"/>
              <a:t>      -signs of infection</a:t>
            </a:r>
          </a:p>
          <a:p>
            <a:pPr>
              <a:buNone/>
            </a:pPr>
            <a:r>
              <a:rPr lang="en-US" dirty="0"/>
              <a:t> </a:t>
            </a:r>
            <a:r>
              <a:rPr lang="en-US" dirty="0" smtClean="0"/>
              <a:t>     - Patency, leakages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b="1" dirty="0" smtClean="0">
                <a:latin typeface="Comic Sans MS" panose="030F0702030302020204" pitchFamily="66" charset="0"/>
              </a:rPr>
              <a:t>What Does Assessment Involve?</a:t>
            </a:r>
            <a:endParaRPr lang="en-US" dirty="0"/>
          </a:p>
        </p:txBody>
      </p:sp>
      <p:sp>
        <p:nvSpPr>
          <p:cNvPr id="3" name="Content Placeholder 2"/>
          <p:cNvSpPr>
            <a:spLocks noGrp="1"/>
          </p:cNvSpPr>
          <p:nvPr>
            <p:ph idx="1"/>
          </p:nvPr>
        </p:nvSpPr>
        <p:spPr/>
        <p:txBody>
          <a:bodyPr>
            <a:normAutofit fontScale="92500" lnSpcReduction="20000"/>
          </a:bodyPr>
          <a:lstStyle/>
          <a:p>
            <a:pPr>
              <a:buClr>
                <a:srgbClr val="FF0000"/>
              </a:buClr>
              <a:buFont typeface="Wingdings" panose="05000000000000000000" pitchFamily="2" charset="2"/>
              <a:buChar char="F"/>
            </a:pPr>
            <a:r>
              <a:rPr lang="en-GB" altLang="en-US" b="1" dirty="0" smtClean="0">
                <a:solidFill>
                  <a:srgbClr val="009900"/>
                </a:solidFill>
                <a:latin typeface="Comic Sans MS" panose="030F0702030302020204" pitchFamily="66" charset="0"/>
              </a:rPr>
              <a:t>Observation.</a:t>
            </a:r>
          </a:p>
          <a:p>
            <a:pPr>
              <a:buClr>
                <a:srgbClr val="FF0000"/>
              </a:buClr>
              <a:buFont typeface="Wingdings" panose="05000000000000000000" pitchFamily="2" charset="2"/>
              <a:buChar char="F"/>
            </a:pPr>
            <a:endParaRPr lang="en-GB" altLang="en-US" b="1" dirty="0" smtClean="0">
              <a:solidFill>
                <a:srgbClr val="009900"/>
              </a:solidFill>
              <a:latin typeface="Comic Sans MS" panose="030F0702030302020204" pitchFamily="66" charset="0"/>
            </a:endParaRPr>
          </a:p>
          <a:p>
            <a:pPr>
              <a:buClr>
                <a:srgbClr val="FF0000"/>
              </a:buClr>
              <a:buFont typeface="Wingdings" panose="05000000000000000000" pitchFamily="2" charset="2"/>
              <a:buChar char="F"/>
            </a:pPr>
            <a:r>
              <a:rPr lang="en-GB" altLang="en-US" b="1" dirty="0" smtClean="0">
                <a:solidFill>
                  <a:srgbClr val="3366FF"/>
                </a:solidFill>
                <a:latin typeface="Comic Sans MS" panose="030F0702030302020204" pitchFamily="66" charset="0"/>
              </a:rPr>
              <a:t>Communication.</a:t>
            </a:r>
          </a:p>
          <a:p>
            <a:pPr>
              <a:buClr>
                <a:srgbClr val="FF0000"/>
              </a:buClr>
              <a:buFont typeface="Wingdings" panose="05000000000000000000" pitchFamily="2" charset="2"/>
              <a:buChar char="F"/>
            </a:pPr>
            <a:endParaRPr lang="en-GB" altLang="en-US" b="1" dirty="0" smtClean="0">
              <a:solidFill>
                <a:srgbClr val="3366FF"/>
              </a:solidFill>
              <a:latin typeface="Comic Sans MS" panose="030F0702030302020204" pitchFamily="66" charset="0"/>
            </a:endParaRPr>
          </a:p>
          <a:p>
            <a:pPr>
              <a:buClr>
                <a:srgbClr val="FF0000"/>
              </a:buClr>
              <a:buFont typeface="Wingdings" panose="05000000000000000000" pitchFamily="2" charset="2"/>
              <a:buChar char="F"/>
            </a:pPr>
            <a:r>
              <a:rPr lang="en-GB" altLang="en-US" b="1" dirty="0" smtClean="0">
                <a:solidFill>
                  <a:srgbClr val="D60093"/>
                </a:solidFill>
                <a:latin typeface="Comic Sans MS" panose="030F0702030302020204" pitchFamily="66" charset="0"/>
              </a:rPr>
              <a:t>Monitoring.</a:t>
            </a:r>
          </a:p>
          <a:p>
            <a:pPr>
              <a:buClr>
                <a:srgbClr val="FF0000"/>
              </a:buClr>
              <a:buFont typeface="Wingdings" panose="05000000000000000000" pitchFamily="2" charset="2"/>
              <a:buChar char="F"/>
            </a:pPr>
            <a:endParaRPr lang="en-GB" altLang="en-US" b="1" dirty="0" smtClean="0">
              <a:solidFill>
                <a:srgbClr val="D60093"/>
              </a:solidFill>
              <a:latin typeface="Comic Sans MS" panose="030F0702030302020204" pitchFamily="66" charset="0"/>
            </a:endParaRPr>
          </a:p>
          <a:p>
            <a:pPr>
              <a:buClr>
                <a:srgbClr val="FF0000"/>
              </a:buClr>
              <a:buFont typeface="Wingdings" panose="05000000000000000000" pitchFamily="2" charset="2"/>
              <a:buChar char="F"/>
            </a:pPr>
            <a:r>
              <a:rPr lang="en-GB" altLang="en-US" b="1" dirty="0" smtClean="0">
                <a:latin typeface="Comic Sans MS" panose="030F0702030302020204" pitchFamily="66" charset="0"/>
              </a:rPr>
              <a:t>Analysis and interpretation</a:t>
            </a:r>
          </a:p>
          <a:p>
            <a:pPr>
              <a:buClr>
                <a:srgbClr val="FF0000"/>
              </a:buClr>
              <a:buFont typeface="Wingdings" panose="05000000000000000000" pitchFamily="2" charset="2"/>
              <a:buChar char="F"/>
            </a:pPr>
            <a:endParaRPr lang="en-GB" altLang="en-US" b="1" dirty="0" smtClean="0">
              <a:latin typeface="Comic Sans MS" panose="030F0702030302020204" pitchFamily="66" charset="0"/>
            </a:endParaRPr>
          </a:p>
          <a:p>
            <a:pPr>
              <a:buClr>
                <a:srgbClr val="FF0000"/>
              </a:buClr>
              <a:buFont typeface="Wingdings" panose="05000000000000000000" pitchFamily="2" charset="2"/>
              <a:buChar char="F"/>
            </a:pPr>
            <a:r>
              <a:rPr lang="en-GB" b="1" dirty="0" smtClean="0">
                <a:solidFill>
                  <a:srgbClr val="FF0000"/>
                </a:solidFill>
                <a:latin typeface="Comic Sans MS" panose="030F0702030302020204" pitchFamily="66" charset="0"/>
              </a:rPr>
              <a:t>Diagnosis</a:t>
            </a:r>
            <a:endParaRPr lang="en-IN" dirty="0" smtClean="0">
              <a:solidFill>
                <a:srgbClr val="FF0000"/>
              </a:solidFill>
              <a:latin typeface="Comic Sans MS" panose="030F0702030302020204" pitchFamily="66" charset="0"/>
            </a:endParaRP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Should </a:t>
            </a:r>
            <a:r>
              <a:rPr lang="en-US" dirty="0"/>
              <a:t>be initiated within first 24-48 hours </a:t>
            </a:r>
            <a:r>
              <a:rPr lang="en-US" dirty="0" smtClean="0"/>
              <a:t>of admission</a:t>
            </a:r>
            <a:endParaRPr lang="en-US" dirty="0"/>
          </a:p>
          <a:p>
            <a:pPr>
              <a:buNone/>
            </a:pPr>
            <a:r>
              <a:rPr lang="en-US" dirty="0"/>
              <a:t>• Oral&gt; </a:t>
            </a:r>
            <a:r>
              <a:rPr lang="en-US" dirty="0" err="1"/>
              <a:t>enteral</a:t>
            </a:r>
            <a:r>
              <a:rPr lang="en-US" dirty="0"/>
              <a:t>&gt; </a:t>
            </a:r>
            <a:r>
              <a:rPr lang="en-US" dirty="0" err="1" smtClean="0"/>
              <a:t>parenteral</a:t>
            </a:r>
            <a:r>
              <a:rPr lang="en-US" dirty="0" smtClean="0"/>
              <a:t> – </a:t>
            </a:r>
            <a:r>
              <a:rPr lang="en-US" dirty="0"/>
              <a:t>If the gut </a:t>
            </a:r>
            <a:r>
              <a:rPr lang="en-US" dirty="0" smtClean="0"/>
              <a:t>works</a:t>
            </a:r>
            <a:r>
              <a:rPr lang="en-US" dirty="0"/>
              <a:t> </a:t>
            </a:r>
            <a:r>
              <a:rPr lang="en-US" dirty="0" smtClean="0"/>
              <a:t>it is recommended</a:t>
            </a:r>
          </a:p>
          <a:p>
            <a:r>
              <a:rPr lang="en-US" dirty="0" smtClean="0"/>
              <a:t>Patients with contraindications to oral feeding are given TPN(Total </a:t>
            </a:r>
            <a:r>
              <a:rPr lang="en-US" dirty="0" err="1" smtClean="0"/>
              <a:t>parenteral</a:t>
            </a:r>
            <a:r>
              <a:rPr lang="en-US" dirty="0" smtClean="0"/>
              <a:t> feeding) </a:t>
            </a:r>
            <a:r>
              <a:rPr lang="en-US" dirty="0" err="1" smtClean="0"/>
              <a:t>e.g</a:t>
            </a:r>
            <a:r>
              <a:rPr lang="en-US" dirty="0" smtClean="0"/>
              <a:t> </a:t>
            </a:r>
            <a:r>
              <a:rPr lang="en-US" dirty="0" err="1" smtClean="0"/>
              <a:t>cambiven</a:t>
            </a:r>
            <a:endParaRPr lang="en-US" dirty="0"/>
          </a:p>
          <a:p>
            <a:pPr>
              <a:buNone/>
            </a:pPr>
            <a:r>
              <a:rPr lang="en-US" dirty="0"/>
              <a:t>• Typically require 25-35 mg/kg </a:t>
            </a:r>
            <a:r>
              <a:rPr lang="en-US" dirty="0" smtClean="0"/>
              <a:t>day of calories</a:t>
            </a:r>
            <a:endParaRPr lang="en-US" dirty="0"/>
          </a:p>
          <a:p>
            <a:pPr>
              <a:buNone/>
            </a:pPr>
            <a:r>
              <a:rPr lang="en-US" dirty="0" smtClean="0"/>
              <a:t>      – </a:t>
            </a:r>
            <a:r>
              <a:rPr lang="en-US" dirty="0"/>
              <a:t>Critically ill patients may require more calories</a:t>
            </a:r>
          </a:p>
          <a:p>
            <a:pPr>
              <a:buNone/>
            </a:pPr>
            <a:r>
              <a:rPr lang="en-US" dirty="0"/>
              <a:t>• </a:t>
            </a:r>
            <a:r>
              <a:rPr lang="en-US" dirty="0" smtClean="0"/>
              <a:t>Monitoring for dietary adverse effects</a:t>
            </a:r>
          </a:p>
          <a:p>
            <a:r>
              <a:rPr lang="en-US" dirty="0" smtClean="0"/>
              <a:t>Observe strict dietary considerations and drug interactions</a:t>
            </a:r>
            <a:endParaRPr lang="en-US" dirty="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Analgesia</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US" dirty="0"/>
              <a:t>Pain assessment in ICU can be </a:t>
            </a:r>
            <a:r>
              <a:rPr lang="en-US" dirty="0" smtClean="0"/>
              <a:t>difficult due to</a:t>
            </a:r>
            <a:endParaRPr lang="en-US" dirty="0"/>
          </a:p>
          <a:p>
            <a:pPr>
              <a:buNone/>
            </a:pPr>
            <a:r>
              <a:rPr lang="en-US" dirty="0" smtClean="0"/>
              <a:t>      – </a:t>
            </a:r>
            <a:r>
              <a:rPr lang="en-US" dirty="0"/>
              <a:t>Mechanical ventilation/ </a:t>
            </a:r>
            <a:r>
              <a:rPr lang="en-US" dirty="0" smtClean="0"/>
              <a:t>sedation</a:t>
            </a:r>
          </a:p>
          <a:p>
            <a:pPr>
              <a:buNone/>
            </a:pPr>
            <a:r>
              <a:rPr lang="en-US" dirty="0" smtClean="0"/>
              <a:t>• Alternative ways to assess for pain</a:t>
            </a:r>
          </a:p>
          <a:p>
            <a:pPr>
              <a:buNone/>
            </a:pPr>
            <a:r>
              <a:rPr lang="en-US" dirty="0" smtClean="0"/>
              <a:t>      – </a:t>
            </a:r>
            <a:r>
              <a:rPr lang="en-US" dirty="0"/>
              <a:t>Grimacing</a:t>
            </a:r>
          </a:p>
          <a:p>
            <a:pPr>
              <a:buNone/>
            </a:pPr>
            <a:r>
              <a:rPr lang="en-US" dirty="0" smtClean="0"/>
              <a:t>      – Tachycardia</a:t>
            </a:r>
          </a:p>
          <a:p>
            <a:pPr>
              <a:buNone/>
            </a:pPr>
            <a:r>
              <a:rPr lang="en-US" dirty="0"/>
              <a:t> </a:t>
            </a:r>
            <a:r>
              <a:rPr lang="en-US" dirty="0" smtClean="0"/>
              <a:t>      – </a:t>
            </a:r>
            <a:r>
              <a:rPr lang="en-US" dirty="0"/>
              <a:t>Elevated blood pressure</a:t>
            </a:r>
          </a:p>
          <a:p>
            <a:pPr>
              <a:buNone/>
            </a:pPr>
            <a:r>
              <a:rPr lang="en-US" dirty="0"/>
              <a:t>• Medications for pain</a:t>
            </a:r>
          </a:p>
          <a:p>
            <a:pPr>
              <a:buNone/>
            </a:pPr>
            <a:r>
              <a:rPr lang="en-US" dirty="0" smtClean="0"/>
              <a:t>      – </a:t>
            </a:r>
            <a:r>
              <a:rPr lang="en-US" dirty="0"/>
              <a:t>NSAIDs</a:t>
            </a:r>
          </a:p>
          <a:p>
            <a:pPr>
              <a:buNone/>
            </a:pPr>
            <a:r>
              <a:rPr lang="en-US" dirty="0" smtClean="0"/>
              <a:t>       – </a:t>
            </a:r>
            <a:r>
              <a:rPr lang="en-US" dirty="0"/>
              <a:t>Acetaminophen</a:t>
            </a:r>
          </a:p>
          <a:p>
            <a:pPr>
              <a:buNone/>
            </a:pPr>
            <a:r>
              <a:rPr lang="en-US" dirty="0" smtClean="0"/>
              <a:t>        – </a:t>
            </a:r>
            <a:r>
              <a:rPr lang="en-US" dirty="0" err="1"/>
              <a:t>Opioids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dirty="0"/>
              <a:t>• Many ICU patients require IV pain control</a:t>
            </a:r>
          </a:p>
          <a:p>
            <a:pPr>
              <a:buNone/>
            </a:pPr>
            <a:r>
              <a:rPr lang="en-US" dirty="0" smtClean="0"/>
              <a:t>       – </a:t>
            </a:r>
            <a:r>
              <a:rPr lang="en-US" dirty="0" err="1"/>
              <a:t>Opioids</a:t>
            </a:r>
            <a:r>
              <a:rPr lang="en-US" dirty="0"/>
              <a:t> are most effective</a:t>
            </a:r>
          </a:p>
          <a:p>
            <a:pPr>
              <a:buNone/>
            </a:pPr>
            <a:r>
              <a:rPr lang="en-US" dirty="0"/>
              <a:t>• May be given by </a:t>
            </a:r>
            <a:r>
              <a:rPr lang="en-US" dirty="0" smtClean="0"/>
              <a:t>a continuous </a:t>
            </a:r>
            <a:r>
              <a:rPr lang="en-US" dirty="0"/>
              <a:t>infusion </a:t>
            </a:r>
            <a:r>
              <a:rPr lang="en-US" dirty="0" smtClean="0"/>
              <a:t>and/or  </a:t>
            </a:r>
            <a:r>
              <a:rPr lang="en-US" dirty="0"/>
              <a:t>bolus</a:t>
            </a:r>
          </a:p>
          <a:p>
            <a:pPr>
              <a:buNone/>
            </a:pPr>
            <a:r>
              <a:rPr lang="en-US" dirty="0" smtClean="0"/>
              <a:t>       – </a:t>
            </a:r>
            <a:r>
              <a:rPr lang="en-US" dirty="0"/>
              <a:t>Patient controlled analgesia (PCA)</a:t>
            </a:r>
          </a:p>
          <a:p>
            <a:pPr>
              <a:buNone/>
            </a:pPr>
            <a:r>
              <a:rPr lang="en-US" dirty="0"/>
              <a:t>• </a:t>
            </a:r>
            <a:r>
              <a:rPr lang="en-US" dirty="0" smtClean="0"/>
              <a:t>Beware of </a:t>
            </a:r>
            <a:r>
              <a:rPr lang="en-US" dirty="0"/>
              <a:t>side effects</a:t>
            </a:r>
          </a:p>
          <a:p>
            <a:pPr>
              <a:buNone/>
            </a:pPr>
            <a:r>
              <a:rPr lang="en-US" dirty="0" smtClean="0"/>
              <a:t>  – </a:t>
            </a:r>
            <a:r>
              <a:rPr lang="en-US" dirty="0"/>
              <a:t>Respiratory depression</a:t>
            </a:r>
          </a:p>
          <a:p>
            <a:pPr>
              <a:buNone/>
            </a:pPr>
            <a:r>
              <a:rPr lang="en-US" dirty="0" smtClean="0"/>
              <a:t>                 • </a:t>
            </a:r>
            <a:r>
              <a:rPr lang="en-US" dirty="0" err="1"/>
              <a:t>Fentanyl</a:t>
            </a:r>
            <a:r>
              <a:rPr lang="en-US" dirty="0"/>
              <a:t> least likely</a:t>
            </a:r>
          </a:p>
          <a:p>
            <a:pPr>
              <a:buNone/>
            </a:pPr>
            <a:r>
              <a:rPr lang="en-US" dirty="0" smtClean="0"/>
              <a:t>   – Constipation</a:t>
            </a:r>
            <a:endParaRPr lang="en-US" dirty="0"/>
          </a:p>
          <a:p>
            <a:pPr>
              <a:buNone/>
            </a:pPr>
            <a:r>
              <a:rPr lang="en-US" dirty="0" smtClean="0"/>
              <a:t>   – </a:t>
            </a:r>
            <a:r>
              <a:rPr lang="en-US" dirty="0"/>
              <a:t>Hypotension</a:t>
            </a:r>
          </a:p>
          <a:p>
            <a:pPr>
              <a:buNone/>
            </a:pPr>
            <a:r>
              <a:rPr lang="en-US" dirty="0" smtClean="0"/>
              <a:t>   – Hallucinations</a:t>
            </a:r>
          </a:p>
          <a:p>
            <a:pPr>
              <a:buNone/>
            </a:pPr>
            <a:r>
              <a:rPr lang="en-US" dirty="0"/>
              <a:t> </a:t>
            </a:r>
            <a:r>
              <a:rPr lang="en-US" dirty="0" smtClean="0"/>
              <a:t>  – </a:t>
            </a:r>
            <a:r>
              <a:rPr lang="en-US" dirty="0"/>
              <a:t>Rash</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Sedation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dirty="0"/>
              <a:t>Mechanical ventilation often </a:t>
            </a:r>
            <a:r>
              <a:rPr lang="en-US" dirty="0" smtClean="0"/>
              <a:t>requires sedation</a:t>
            </a:r>
            <a:endParaRPr lang="en-US" dirty="0"/>
          </a:p>
          <a:p>
            <a:pPr>
              <a:buNone/>
            </a:pPr>
            <a:r>
              <a:rPr lang="en-US" dirty="0" smtClean="0"/>
              <a:t>     – </a:t>
            </a:r>
            <a:r>
              <a:rPr lang="en-US" dirty="0"/>
              <a:t>MV is uncomfortable</a:t>
            </a:r>
          </a:p>
          <a:p>
            <a:pPr>
              <a:buNone/>
            </a:pPr>
            <a:r>
              <a:rPr lang="en-US" dirty="0" smtClean="0"/>
              <a:t> • </a:t>
            </a:r>
            <a:r>
              <a:rPr lang="en-US" dirty="0" err="1"/>
              <a:t>Propofol</a:t>
            </a:r>
            <a:r>
              <a:rPr lang="en-US" dirty="0"/>
              <a:t> most common agent </a:t>
            </a:r>
            <a:r>
              <a:rPr lang="en-US" dirty="0" smtClean="0"/>
              <a:t>used</a:t>
            </a:r>
          </a:p>
          <a:p>
            <a:pPr>
              <a:buNone/>
            </a:pPr>
            <a:r>
              <a:rPr lang="en-US" dirty="0" smtClean="0"/>
              <a:t>    – </a:t>
            </a:r>
            <a:r>
              <a:rPr lang="en-US" dirty="0" err="1"/>
              <a:t>Propofol</a:t>
            </a:r>
            <a:r>
              <a:rPr lang="en-US" dirty="0"/>
              <a:t> Infusion Syndrome (PRIS)</a:t>
            </a:r>
          </a:p>
          <a:p>
            <a:pPr>
              <a:buNone/>
            </a:pPr>
            <a:r>
              <a:rPr lang="en-US" dirty="0" smtClean="0"/>
              <a:t>               (Cardiac </a:t>
            </a:r>
            <a:r>
              <a:rPr lang="en-US" dirty="0"/>
              <a:t>failure, renal </a:t>
            </a:r>
            <a:r>
              <a:rPr lang="en-US" dirty="0" smtClean="0"/>
              <a:t>failure, </a:t>
            </a:r>
            <a:r>
              <a:rPr lang="en-US" dirty="0" err="1" smtClean="0"/>
              <a:t>rhabdomyolysis</a:t>
            </a:r>
            <a:r>
              <a:rPr lang="en-US" dirty="0" smtClean="0"/>
              <a:t> ,</a:t>
            </a:r>
            <a:r>
              <a:rPr lang="en-US" dirty="0" err="1" smtClean="0"/>
              <a:t>Hypertriglyceridemia</a:t>
            </a:r>
            <a:r>
              <a:rPr lang="en-US" dirty="0" smtClean="0"/>
              <a:t>)</a:t>
            </a:r>
            <a:endParaRPr lang="en-US" dirty="0"/>
          </a:p>
          <a:p>
            <a:pPr>
              <a:buNone/>
            </a:pPr>
            <a:r>
              <a:rPr lang="en-US" dirty="0"/>
              <a:t>• Beware over </a:t>
            </a:r>
            <a:r>
              <a:rPr lang="en-US" dirty="0" smtClean="0"/>
              <a:t>sedation ,keenly assess the </a:t>
            </a:r>
            <a:r>
              <a:rPr lang="en-US" dirty="0" err="1" smtClean="0"/>
              <a:t>glasgow</a:t>
            </a:r>
            <a:r>
              <a:rPr lang="en-US" dirty="0" smtClean="0"/>
              <a:t> coma scale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Thromboembolic</a:t>
            </a:r>
            <a:r>
              <a:rPr lang="en-US" b="1" dirty="0" smtClean="0"/>
              <a:t> Prophylaxis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An embolus  </a:t>
            </a:r>
            <a:r>
              <a:rPr lang="en-US" dirty="0"/>
              <a:t>Can occur between 13-31% of patients </a:t>
            </a:r>
            <a:r>
              <a:rPr lang="en-US" dirty="0" smtClean="0"/>
              <a:t>not receiving prophylaxis thus prophylaxis is vital</a:t>
            </a:r>
            <a:endParaRPr lang="en-US" dirty="0"/>
          </a:p>
          <a:p>
            <a:pPr>
              <a:buNone/>
            </a:pPr>
            <a:r>
              <a:rPr lang="en-US" dirty="0" smtClean="0"/>
              <a:t>        – </a:t>
            </a:r>
            <a:r>
              <a:rPr lang="en-US" dirty="0"/>
              <a:t>May be higher in trauma </a:t>
            </a:r>
            <a:r>
              <a:rPr lang="en-US" dirty="0" smtClean="0"/>
              <a:t>patients</a:t>
            </a:r>
          </a:p>
          <a:p>
            <a:pPr>
              <a:buNone/>
            </a:pPr>
            <a:r>
              <a:rPr lang="en-US" dirty="0" smtClean="0"/>
              <a:t>• </a:t>
            </a:r>
            <a:r>
              <a:rPr lang="en-US" dirty="0"/>
              <a:t>Heparins are most </a:t>
            </a:r>
            <a:r>
              <a:rPr lang="en-US" dirty="0" err="1" smtClean="0"/>
              <a:t>oftenly</a:t>
            </a:r>
            <a:r>
              <a:rPr lang="en-US" dirty="0" smtClean="0"/>
              <a:t> </a:t>
            </a:r>
            <a:r>
              <a:rPr lang="en-US" dirty="0"/>
              <a:t>used</a:t>
            </a:r>
          </a:p>
          <a:p>
            <a:pPr>
              <a:buNone/>
            </a:pPr>
            <a:r>
              <a:rPr lang="en-US" dirty="0" smtClean="0"/>
              <a:t>      – </a:t>
            </a:r>
            <a:r>
              <a:rPr lang="en-US" dirty="0" err="1"/>
              <a:t>Unfractionated</a:t>
            </a:r>
            <a:r>
              <a:rPr lang="en-US" dirty="0"/>
              <a:t> heparin 5000 units Q8-12 hours</a:t>
            </a:r>
          </a:p>
          <a:p>
            <a:pPr>
              <a:buNone/>
            </a:pPr>
            <a:r>
              <a:rPr lang="en-US" dirty="0" smtClean="0"/>
              <a:t>        – </a:t>
            </a:r>
            <a:r>
              <a:rPr lang="en-US" dirty="0" err="1"/>
              <a:t>Enoxaparin</a:t>
            </a:r>
            <a:r>
              <a:rPr lang="en-US" dirty="0"/>
              <a:t> 30mg Q12 hrs or 40mg Q24 hrs</a:t>
            </a:r>
          </a:p>
          <a:p>
            <a:pPr>
              <a:buNone/>
            </a:pPr>
            <a:r>
              <a:rPr lang="en-US" dirty="0" smtClean="0"/>
              <a:t>                                           • </a:t>
            </a:r>
            <a:r>
              <a:rPr lang="en-US" dirty="0"/>
              <a:t>Renal function!</a:t>
            </a:r>
          </a:p>
          <a:p>
            <a:pPr>
              <a:buNone/>
            </a:pPr>
            <a:r>
              <a:rPr lang="en-US" dirty="0" smtClean="0"/>
              <a:t>         – </a:t>
            </a:r>
            <a:r>
              <a:rPr lang="en-US" dirty="0" err="1"/>
              <a:t>Dalteparin</a:t>
            </a:r>
            <a:r>
              <a:rPr lang="en-US" dirty="0"/>
              <a:t> 5000 units Q24 hrs</a:t>
            </a:r>
          </a:p>
          <a:p>
            <a:pPr>
              <a:buNone/>
            </a:pPr>
            <a:r>
              <a:rPr lang="en-US" dirty="0"/>
              <a:t>• Heparin induced thrombocytopenia (HIT)</a:t>
            </a:r>
          </a:p>
          <a:p>
            <a:pPr>
              <a:buNone/>
            </a:pPr>
            <a:r>
              <a:rPr lang="en-US" dirty="0" smtClean="0"/>
              <a:t>         – </a:t>
            </a:r>
            <a:r>
              <a:rPr lang="en-US" dirty="0"/>
              <a:t>Platelets drop &gt;50% or below absolute count</a:t>
            </a:r>
          </a:p>
          <a:p>
            <a:pPr>
              <a:buNone/>
            </a:pPr>
            <a:r>
              <a:rPr lang="en-US" dirty="0" smtClean="0"/>
              <a:t>        &lt;</a:t>
            </a:r>
            <a:r>
              <a:rPr lang="en-US" dirty="0"/>
              <a:t>100,000</a:t>
            </a:r>
          </a:p>
          <a:p>
            <a:pPr>
              <a:buNone/>
            </a:pPr>
            <a:r>
              <a:rPr lang="en-US" dirty="0" smtClean="0"/>
              <a:t>          – </a:t>
            </a:r>
            <a:r>
              <a:rPr lang="en-US" dirty="0"/>
              <a:t>Occurs 5-7 days after initiation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Stress Ulcer Prophylaxis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Aim is to prevent patients from developing stress ulcers secondary to physiological stress</a:t>
            </a:r>
          </a:p>
          <a:p>
            <a:pPr>
              <a:buNone/>
            </a:pPr>
            <a:r>
              <a:rPr lang="en-US" dirty="0" smtClean="0"/>
              <a:t>• </a:t>
            </a:r>
            <a:r>
              <a:rPr lang="en-US" dirty="0"/>
              <a:t>Therapy options</a:t>
            </a:r>
          </a:p>
          <a:p>
            <a:pPr>
              <a:buNone/>
            </a:pPr>
            <a:r>
              <a:rPr lang="en-US" dirty="0" smtClean="0"/>
              <a:t>      – Histamine 2 receptor </a:t>
            </a:r>
            <a:r>
              <a:rPr lang="en-US" dirty="0" err="1" smtClean="0"/>
              <a:t>anatagonists</a:t>
            </a:r>
            <a:endParaRPr lang="en-US" dirty="0"/>
          </a:p>
          <a:p>
            <a:pPr>
              <a:buNone/>
            </a:pPr>
            <a:r>
              <a:rPr lang="en-US" dirty="0" smtClean="0"/>
              <a:t>         • </a:t>
            </a:r>
            <a:r>
              <a:rPr lang="en-US" dirty="0"/>
              <a:t>Ranitidine 150 mg BID</a:t>
            </a:r>
          </a:p>
          <a:p>
            <a:pPr>
              <a:buNone/>
            </a:pPr>
            <a:r>
              <a:rPr lang="en-US" dirty="0" smtClean="0"/>
              <a:t>          • </a:t>
            </a:r>
            <a:r>
              <a:rPr lang="en-US" dirty="0" err="1"/>
              <a:t>Famotidine</a:t>
            </a:r>
            <a:r>
              <a:rPr lang="en-US" dirty="0"/>
              <a:t> 20 mg BID</a:t>
            </a:r>
          </a:p>
          <a:p>
            <a:pPr>
              <a:buNone/>
            </a:pPr>
            <a:r>
              <a:rPr lang="en-US" dirty="0" smtClean="0"/>
              <a:t>     – </a:t>
            </a:r>
            <a:r>
              <a:rPr lang="en-US" dirty="0"/>
              <a:t>PPIs </a:t>
            </a:r>
            <a:r>
              <a:rPr lang="en-US" dirty="0" smtClean="0"/>
              <a:t> Proton pump inhibitors (</a:t>
            </a:r>
            <a:r>
              <a:rPr lang="en-US" dirty="0" err="1" smtClean="0"/>
              <a:t>pantoprazole</a:t>
            </a:r>
            <a:r>
              <a:rPr lang="en-US" dirty="0"/>
              <a:t>, </a:t>
            </a:r>
            <a:r>
              <a:rPr lang="en-US" dirty="0" err="1"/>
              <a:t>lansoprazole</a:t>
            </a:r>
            <a:r>
              <a:rPr lang="en-US" dirty="0"/>
              <a:t>)</a:t>
            </a:r>
          </a:p>
          <a:p>
            <a:pPr>
              <a:buNone/>
            </a:pPr>
            <a:r>
              <a:rPr lang="en-US" dirty="0" smtClean="0"/>
              <a:t>           • </a:t>
            </a:r>
            <a:r>
              <a:rPr lang="en-US" dirty="0" err="1"/>
              <a:t>Pantoprazole</a:t>
            </a:r>
            <a:r>
              <a:rPr lang="en-US" dirty="0"/>
              <a:t> 40 mg </a:t>
            </a:r>
            <a:r>
              <a:rPr lang="en-US" dirty="0" err="1" smtClean="0"/>
              <a:t>od</a:t>
            </a:r>
            <a:endParaRPr lang="en-US" dirty="0"/>
          </a:p>
          <a:p>
            <a:pPr>
              <a:buNone/>
            </a:pPr>
            <a:r>
              <a:rPr lang="en-US" dirty="0" smtClean="0"/>
              <a:t>            • </a:t>
            </a:r>
            <a:r>
              <a:rPr lang="en-US" dirty="0" err="1"/>
              <a:t>Lansoprazole</a:t>
            </a:r>
            <a:r>
              <a:rPr lang="en-US" dirty="0"/>
              <a:t> 30 mg </a:t>
            </a:r>
            <a:r>
              <a:rPr lang="en-US" dirty="0" err="1" smtClean="0"/>
              <a:t>od</a:t>
            </a:r>
            <a:endParaRPr lang="en-US" dirty="0"/>
          </a:p>
          <a:p>
            <a:pPr>
              <a:buNone/>
            </a:pPr>
            <a:r>
              <a:rPr lang="en-US" dirty="0"/>
              <a:t>• Adverse </a:t>
            </a:r>
            <a:r>
              <a:rPr lang="en-US" dirty="0" smtClean="0"/>
              <a:t>reactions of drugs</a:t>
            </a:r>
            <a:endParaRPr lang="en-US" dirty="0"/>
          </a:p>
          <a:p>
            <a:pPr>
              <a:buNone/>
            </a:pPr>
            <a:r>
              <a:rPr lang="en-US" dirty="0" smtClean="0"/>
              <a:t>         – </a:t>
            </a:r>
            <a:r>
              <a:rPr lang="en-US" dirty="0"/>
              <a:t>CNS disturbances (H2RAs</a:t>
            </a:r>
            <a:r>
              <a:rPr lang="en-US" dirty="0" smtClean="0"/>
              <a:t>):- </a:t>
            </a:r>
            <a:r>
              <a:rPr lang="en-US" dirty="0"/>
              <a:t>Anxiety, confusion, agitation</a:t>
            </a:r>
          </a:p>
          <a:p>
            <a:pPr>
              <a:buNone/>
            </a:pPr>
            <a:r>
              <a:rPr lang="en-US" dirty="0" smtClean="0"/>
              <a:t>        – </a:t>
            </a:r>
            <a:r>
              <a:rPr lang="en-US" i="1" dirty="0" smtClean="0"/>
              <a:t>Clostridium </a:t>
            </a:r>
            <a:r>
              <a:rPr lang="en-US" i="1" dirty="0" err="1"/>
              <a:t>difficile</a:t>
            </a:r>
            <a:r>
              <a:rPr lang="en-US" i="1" dirty="0"/>
              <a:t> infections (PPIs)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Glucose Control</a:t>
            </a:r>
            <a:r>
              <a:rPr lang="en-US" dirty="0" smtClean="0"/>
              <a:t/>
            </a:r>
            <a:br>
              <a:rPr lang="en-US" dirty="0" smtClean="0"/>
            </a:br>
            <a:endParaRPr lang="en-US" dirty="0"/>
          </a:p>
        </p:txBody>
      </p:sp>
      <p:sp>
        <p:nvSpPr>
          <p:cNvPr id="3" name="Content Placeholder 2"/>
          <p:cNvSpPr>
            <a:spLocks noGrp="1"/>
          </p:cNvSpPr>
          <p:nvPr>
            <p:ph idx="1"/>
          </p:nvPr>
        </p:nvSpPr>
        <p:spPr>
          <a:xfrm>
            <a:off x="457200" y="838201"/>
            <a:ext cx="8229600" cy="5287964"/>
          </a:xfrm>
        </p:spPr>
        <p:txBody>
          <a:bodyPr>
            <a:normAutofit fontScale="92500" lnSpcReduction="20000"/>
          </a:bodyPr>
          <a:lstStyle/>
          <a:p>
            <a:pPr>
              <a:buNone/>
            </a:pPr>
            <a:r>
              <a:rPr lang="en-US" dirty="0" smtClean="0"/>
              <a:t>Main goal is to have blood glucose within the reference ranges</a:t>
            </a:r>
            <a:endParaRPr lang="en-US" dirty="0"/>
          </a:p>
          <a:p>
            <a:pPr>
              <a:buNone/>
            </a:pPr>
            <a:r>
              <a:rPr lang="en-US" dirty="0"/>
              <a:t>• Many patients in ICU will have hyperglycemia</a:t>
            </a:r>
          </a:p>
          <a:p>
            <a:pPr>
              <a:buNone/>
            </a:pPr>
            <a:r>
              <a:rPr lang="en-US" dirty="0" smtClean="0"/>
              <a:t>    – </a:t>
            </a:r>
            <a:r>
              <a:rPr lang="en-US" dirty="0"/>
              <a:t>Mostly stress induced due to acute illness</a:t>
            </a:r>
          </a:p>
          <a:p>
            <a:pPr>
              <a:buNone/>
            </a:pPr>
            <a:r>
              <a:rPr lang="en-US" dirty="0" smtClean="0"/>
              <a:t>     – Corticosteroids</a:t>
            </a:r>
          </a:p>
          <a:p>
            <a:pPr>
              <a:buNone/>
            </a:pPr>
            <a:r>
              <a:rPr lang="en-US" dirty="0"/>
              <a:t> </a:t>
            </a:r>
            <a:r>
              <a:rPr lang="en-US" dirty="0" smtClean="0"/>
              <a:t>     – </a:t>
            </a:r>
            <a:r>
              <a:rPr lang="en-US" dirty="0"/>
              <a:t>Diuretics</a:t>
            </a:r>
          </a:p>
          <a:p>
            <a:pPr>
              <a:buNone/>
            </a:pPr>
            <a:r>
              <a:rPr lang="en-US" dirty="0"/>
              <a:t>• Hyperglycemia associated with </a:t>
            </a:r>
            <a:r>
              <a:rPr lang="en-US" dirty="0" smtClean="0"/>
              <a:t>adverse outcomes </a:t>
            </a:r>
            <a:r>
              <a:rPr lang="en-US" dirty="0"/>
              <a:t>in </a:t>
            </a:r>
            <a:r>
              <a:rPr lang="en-US" dirty="0" smtClean="0"/>
              <a:t>ICU</a:t>
            </a:r>
          </a:p>
          <a:p>
            <a:pPr>
              <a:buNone/>
            </a:pPr>
            <a:r>
              <a:rPr lang="en-US" dirty="0"/>
              <a:t> </a:t>
            </a:r>
            <a:r>
              <a:rPr lang="en-US" dirty="0" smtClean="0"/>
              <a:t>      -DKA,HONK</a:t>
            </a:r>
            <a:endParaRPr lang="en-US" dirty="0"/>
          </a:p>
          <a:p>
            <a:pPr>
              <a:buNone/>
            </a:pPr>
            <a:r>
              <a:rPr lang="en-US" dirty="0" smtClean="0"/>
              <a:t>       – </a:t>
            </a:r>
            <a:r>
              <a:rPr lang="en-US" dirty="0"/>
              <a:t>Increased hospital and ICU lengths of stay</a:t>
            </a:r>
          </a:p>
          <a:p>
            <a:pPr>
              <a:buNone/>
            </a:pPr>
            <a:r>
              <a:rPr lang="en-US" dirty="0" smtClean="0"/>
              <a:t>       – </a:t>
            </a:r>
            <a:r>
              <a:rPr lang="en-US" dirty="0"/>
              <a:t>Increased risk for </a:t>
            </a:r>
            <a:r>
              <a:rPr lang="en-US" dirty="0" smtClean="0"/>
              <a:t>infections</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Drug de-escalation</a:t>
            </a:r>
            <a:endParaRPr lang="en-US" b="1" dirty="0"/>
          </a:p>
        </p:txBody>
      </p:sp>
      <p:sp>
        <p:nvSpPr>
          <p:cNvPr id="3" name="Content Placeholder 2"/>
          <p:cNvSpPr>
            <a:spLocks noGrp="1"/>
          </p:cNvSpPr>
          <p:nvPr>
            <p:ph idx="1"/>
          </p:nvPr>
        </p:nvSpPr>
        <p:spPr/>
        <p:txBody>
          <a:bodyPr/>
          <a:lstStyle/>
          <a:p>
            <a:pPr>
              <a:buNone/>
            </a:pPr>
            <a:r>
              <a:rPr lang="en-US" dirty="0"/>
              <a:t>I</a:t>
            </a:r>
            <a:r>
              <a:rPr lang="en-US" dirty="0" smtClean="0"/>
              <a:t>nitial use of wide-spectrum antimicrobials followed by a reassessment of treatment when culture results are available is termed as  de-escalation therapy</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Spontaneous breathing   trial</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A goal for most patients on mechanical ventilation is to be weaned from the ventilator. The weaning process is highly dependent on the patient's pathology, but the final common pathway to ventilator independence always includes at least one trial of spontaneous breathing. Trials of spontaneous breathing have been shown to accurately predict the success of spontaneous breathing.</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Head to bed elevation</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Head to bed elevation is mainly to improve perfusion and most importantly to reduce increased </a:t>
            </a:r>
            <a:r>
              <a:rPr lang="en-US" dirty="0" err="1" smtClean="0"/>
              <a:t>intercranial</a:t>
            </a:r>
            <a:r>
              <a:rPr lang="en-US" dirty="0" smtClean="0"/>
              <a:t> pressure</a:t>
            </a:r>
          </a:p>
          <a:p>
            <a:pPr>
              <a:buNone/>
            </a:pPr>
            <a:r>
              <a:rPr lang="en-US" dirty="0" smtClean="0"/>
              <a:t>There are also  guidelines about the use of head-of-bed elevation to prevent aspiration and pressure ulcers in critically ill patients and prevention of  ventilator-associated pneumonia (VAP) and hypostatic pneumonia though coupled with variations from different evidenced based practice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Clr>
                <a:srgbClr val="FF0000"/>
              </a:buClr>
              <a:buFont typeface="Wingdings" panose="05000000000000000000" pitchFamily="2" charset="2"/>
              <a:buChar char="F"/>
            </a:pPr>
            <a:r>
              <a:rPr lang="en-GB" altLang="en-US" b="1" dirty="0" smtClean="0">
                <a:solidFill>
                  <a:srgbClr val="FF0000"/>
                </a:solidFill>
                <a:latin typeface="Comic Sans MS" panose="030F0702030302020204" pitchFamily="66" charset="0"/>
              </a:rPr>
              <a:t>A process by which you establish the needs of your patient.</a:t>
            </a:r>
          </a:p>
          <a:p>
            <a:pPr>
              <a:buClr>
                <a:srgbClr val="FF0000"/>
              </a:buClr>
              <a:buFont typeface="Wingdings" panose="05000000000000000000" pitchFamily="2" charset="2"/>
              <a:buChar char="F"/>
            </a:pPr>
            <a:endParaRPr lang="en-GB" altLang="en-US" b="1" dirty="0" smtClean="0">
              <a:latin typeface="Comic Sans MS" panose="030F0702030302020204" pitchFamily="66" charset="0"/>
            </a:endParaRPr>
          </a:p>
          <a:p>
            <a:pPr>
              <a:buClr>
                <a:srgbClr val="FF0000"/>
              </a:buClr>
              <a:buFont typeface="Wingdings" panose="05000000000000000000" pitchFamily="2" charset="2"/>
              <a:buChar char="F"/>
            </a:pPr>
            <a:r>
              <a:rPr lang="en-GB" altLang="en-US" b="1" dirty="0" smtClean="0">
                <a:latin typeface="Comic Sans MS" panose="030F0702030302020204" pitchFamily="66" charset="0"/>
              </a:rPr>
              <a:t>A process by which you establish a baseline of immediate and future needs.</a:t>
            </a:r>
          </a:p>
          <a:p>
            <a:pPr>
              <a:buClr>
                <a:srgbClr val="FF0000"/>
              </a:buClr>
              <a:buFont typeface="Wingdings" panose="05000000000000000000" pitchFamily="2" charset="2"/>
              <a:buChar char="F"/>
            </a:pPr>
            <a:endParaRPr lang="en-GB" altLang="en-US" b="1" dirty="0" smtClean="0">
              <a:latin typeface="Comic Sans MS" panose="030F0702030302020204" pitchFamily="66" charset="0"/>
            </a:endParaRPr>
          </a:p>
          <a:p>
            <a:pPr>
              <a:buClr>
                <a:srgbClr val="FF0000"/>
              </a:buClr>
              <a:buFont typeface="Wingdings" panose="05000000000000000000" pitchFamily="2" charset="2"/>
              <a:buChar char="F"/>
            </a:pPr>
            <a:r>
              <a:rPr lang="en-GB" altLang="en-US" b="1" dirty="0" smtClean="0">
                <a:solidFill>
                  <a:srgbClr val="3366FF"/>
                </a:solidFill>
                <a:latin typeface="Comic Sans MS" panose="030F0702030302020204" pitchFamily="66" charset="0"/>
              </a:rPr>
              <a:t>An on-going process - evaluation of interventions and reassessment of need</a:t>
            </a:r>
            <a:endParaRPr lang="en-US" dirty="0"/>
          </a:p>
        </p:txBody>
      </p:sp>
      <p:sp>
        <p:nvSpPr>
          <p:cNvPr id="4" name="Title 1"/>
          <p:cNvSpPr>
            <a:spLocks noGrp="1"/>
          </p:cNvSpPr>
          <p:nvPr>
            <p:ph type="title"/>
          </p:nvPr>
        </p:nvSpPr>
        <p:spPr/>
        <p:txBody>
          <a:bodyPr/>
          <a:lstStyle/>
          <a:p>
            <a:r>
              <a:rPr lang="en-IN" sz="3200" b="1" dirty="0" smtClean="0">
                <a:latin typeface="Comic Sans MS" panose="030F0702030302020204" pitchFamily="66" charset="0"/>
              </a:rPr>
              <a:t>What is assessment?</a:t>
            </a:r>
            <a:endParaRPr lang="en-IN" b="1"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smtClean="0">
                <a:latin typeface="Comic Sans MS" panose="030F0702030302020204" pitchFamily="66" charset="0"/>
              </a:rPr>
              <a:t>Recommendation 1</a:t>
            </a:r>
            <a:endParaRPr lang="en-US" dirty="0"/>
          </a:p>
        </p:txBody>
      </p:sp>
      <p:sp>
        <p:nvSpPr>
          <p:cNvPr id="3" name="Content Placeholder 2"/>
          <p:cNvSpPr>
            <a:spLocks noGrp="1"/>
          </p:cNvSpPr>
          <p:nvPr>
            <p:ph idx="1"/>
          </p:nvPr>
        </p:nvSpPr>
        <p:spPr/>
        <p:txBody>
          <a:bodyPr>
            <a:normAutofit fontScale="92500"/>
          </a:bodyPr>
          <a:lstStyle/>
          <a:p>
            <a:pPr>
              <a:lnSpc>
                <a:spcPct val="90000"/>
              </a:lnSpc>
            </a:pPr>
            <a:r>
              <a:rPr lang="en-GB" altLang="en-US" sz="2400" dirty="0" smtClean="0">
                <a:latin typeface="Comic Sans MS" panose="030F0702030302020204" pitchFamily="66" charset="0"/>
              </a:rPr>
              <a:t>Adult patients in acute hospital settings should have: </a:t>
            </a:r>
          </a:p>
          <a:p>
            <a:pPr>
              <a:lnSpc>
                <a:spcPct val="90000"/>
              </a:lnSpc>
            </a:pPr>
            <a:r>
              <a:rPr lang="en-GB" altLang="en-US" sz="2400" dirty="0" smtClean="0">
                <a:latin typeface="Comic Sans MS" panose="030F0702030302020204" pitchFamily="66" charset="0"/>
              </a:rPr>
              <a:t>All appropriate physiological observations recorded at the time of admission/initial assessment. </a:t>
            </a:r>
          </a:p>
          <a:p>
            <a:pPr>
              <a:lnSpc>
                <a:spcPct val="90000"/>
              </a:lnSpc>
            </a:pPr>
            <a:r>
              <a:rPr lang="en-GB" altLang="en-US" sz="2400" dirty="0" smtClean="0">
                <a:latin typeface="Comic Sans MS" panose="030F0702030302020204" pitchFamily="66" charset="0"/>
              </a:rPr>
              <a:t>Their physiological observations measured, recorded and acted upon by staff specifically trained to undertake these procedures and understand their clinical relevance. </a:t>
            </a:r>
          </a:p>
          <a:p>
            <a:pPr>
              <a:lnSpc>
                <a:spcPct val="90000"/>
              </a:lnSpc>
            </a:pPr>
            <a:r>
              <a:rPr lang="en-GB" altLang="en-US" sz="2400" dirty="0" smtClean="0">
                <a:latin typeface="Comic Sans MS" panose="030F0702030302020204" pitchFamily="66" charset="0"/>
              </a:rPr>
              <a:t>A clear monitoring plan that specifies which physiological observations to be recorded and how often they should be recorded. This will take account of the: </a:t>
            </a:r>
          </a:p>
          <a:p>
            <a:pPr lvl="1">
              <a:lnSpc>
                <a:spcPct val="90000"/>
              </a:lnSpc>
            </a:pPr>
            <a:r>
              <a:rPr lang="en-GB" altLang="en-US" sz="2400" dirty="0" smtClean="0">
                <a:latin typeface="Comic Sans MS" panose="030F0702030302020204" pitchFamily="66" charset="0"/>
              </a:rPr>
              <a:t>patient’s diagnosis </a:t>
            </a:r>
          </a:p>
          <a:p>
            <a:pPr lvl="1">
              <a:lnSpc>
                <a:spcPct val="90000"/>
              </a:lnSpc>
            </a:pPr>
            <a:r>
              <a:rPr lang="en-GB" altLang="en-US" sz="2400" dirty="0" smtClean="0">
                <a:latin typeface="Comic Sans MS" panose="030F0702030302020204" pitchFamily="66" charset="0"/>
              </a:rPr>
              <a:t>presence of co-morbidities </a:t>
            </a:r>
          </a:p>
          <a:p>
            <a:pPr lvl="1">
              <a:lnSpc>
                <a:spcPct val="90000"/>
              </a:lnSpc>
            </a:pPr>
            <a:r>
              <a:rPr lang="en-GB" altLang="en-US" sz="2400" dirty="0" smtClean="0">
                <a:latin typeface="Comic Sans MS" panose="030F0702030302020204" pitchFamily="66" charset="0"/>
              </a:rPr>
              <a:t>agreed treatment plan.</a:t>
            </a:r>
            <a:endParaRPr lang="en-IN" sz="2400" dirty="0" smtClean="0">
              <a:latin typeface="Comic Sans MS" panose="030F0702030302020204" pitchFamily="66" charset="0"/>
            </a:endParaRP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smtClean="0">
                <a:latin typeface="Comic Sans MS" panose="030F0702030302020204" pitchFamily="66" charset="0"/>
              </a:rPr>
              <a:t>Recommendation 2</a:t>
            </a:r>
            <a:endParaRPr lang="en-US" dirty="0"/>
          </a:p>
        </p:txBody>
      </p:sp>
      <p:sp>
        <p:nvSpPr>
          <p:cNvPr id="3" name="Content Placeholder 2"/>
          <p:cNvSpPr>
            <a:spLocks noGrp="1"/>
          </p:cNvSpPr>
          <p:nvPr>
            <p:ph idx="1"/>
          </p:nvPr>
        </p:nvSpPr>
        <p:spPr/>
        <p:txBody>
          <a:bodyPr>
            <a:normAutofit lnSpcReduction="10000"/>
          </a:bodyPr>
          <a:lstStyle/>
          <a:p>
            <a:pPr>
              <a:lnSpc>
                <a:spcPct val="90000"/>
              </a:lnSpc>
              <a:buNone/>
            </a:pPr>
            <a:r>
              <a:rPr lang="en-GB" altLang="en-US" dirty="0" smtClean="0">
                <a:latin typeface="Comic Sans MS" panose="030F0702030302020204" pitchFamily="66" charset="0"/>
              </a:rPr>
              <a:t>The following physiological observations should be carried out as part of routine monitoring: </a:t>
            </a:r>
          </a:p>
          <a:p>
            <a:pPr marL="68580" indent="0">
              <a:lnSpc>
                <a:spcPct val="90000"/>
              </a:lnSpc>
              <a:buNone/>
            </a:pPr>
            <a:r>
              <a:rPr lang="en-GB" altLang="en-US" dirty="0" smtClean="0">
                <a:latin typeface="Comic Sans MS" panose="030F0702030302020204" pitchFamily="66" charset="0"/>
              </a:rPr>
              <a:t>Heart rate </a:t>
            </a:r>
          </a:p>
          <a:p>
            <a:pPr marL="68580" indent="0">
              <a:lnSpc>
                <a:spcPct val="90000"/>
              </a:lnSpc>
              <a:buNone/>
            </a:pPr>
            <a:r>
              <a:rPr lang="en-GB" altLang="en-US" dirty="0" smtClean="0">
                <a:latin typeface="Comic Sans MS" panose="030F0702030302020204" pitchFamily="66" charset="0"/>
              </a:rPr>
              <a:t>Respiratory rate </a:t>
            </a:r>
          </a:p>
          <a:p>
            <a:pPr marL="68580" indent="0">
              <a:lnSpc>
                <a:spcPct val="90000"/>
              </a:lnSpc>
              <a:buNone/>
            </a:pPr>
            <a:r>
              <a:rPr lang="en-GB" altLang="en-US" dirty="0" smtClean="0">
                <a:latin typeface="Comic Sans MS" panose="030F0702030302020204" pitchFamily="66" charset="0"/>
              </a:rPr>
              <a:t>Blood pressure </a:t>
            </a:r>
          </a:p>
          <a:p>
            <a:pPr marL="68580" indent="0">
              <a:lnSpc>
                <a:spcPct val="90000"/>
              </a:lnSpc>
              <a:buNone/>
            </a:pPr>
            <a:r>
              <a:rPr lang="en-GB" altLang="en-US" dirty="0" smtClean="0">
                <a:latin typeface="Comic Sans MS" panose="030F0702030302020204" pitchFamily="66" charset="0"/>
              </a:rPr>
              <a:t>Level of consciousness </a:t>
            </a:r>
          </a:p>
          <a:p>
            <a:pPr marL="68580" indent="0">
              <a:lnSpc>
                <a:spcPct val="90000"/>
              </a:lnSpc>
              <a:buNone/>
            </a:pPr>
            <a:r>
              <a:rPr lang="en-GB" altLang="en-US" dirty="0" smtClean="0">
                <a:latin typeface="Comic Sans MS" panose="030F0702030302020204" pitchFamily="66" charset="0"/>
              </a:rPr>
              <a:t>Oxygen saturation </a:t>
            </a:r>
          </a:p>
          <a:p>
            <a:pPr marL="68580" indent="0">
              <a:lnSpc>
                <a:spcPct val="90000"/>
              </a:lnSpc>
              <a:buNone/>
            </a:pPr>
            <a:r>
              <a:rPr lang="en-GB" altLang="en-US" dirty="0" smtClean="0">
                <a:latin typeface="Comic Sans MS" panose="030F0702030302020204" pitchFamily="66" charset="0"/>
              </a:rPr>
              <a:t>Temperature.</a:t>
            </a:r>
            <a:endParaRPr lang="en-IN" dirty="0" smtClean="0">
              <a:latin typeface="Comic Sans MS" panose="030F0702030302020204" pitchFamily="66" charset="0"/>
            </a:endParaRP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smtClean="0">
                <a:latin typeface="Comic Sans MS" panose="030F0702030302020204" pitchFamily="66" charset="0"/>
              </a:rPr>
              <a:t>Recommendation 3</a:t>
            </a:r>
            <a:endParaRPr lang="en-US" b="1" dirty="0"/>
          </a:p>
        </p:txBody>
      </p:sp>
      <p:sp>
        <p:nvSpPr>
          <p:cNvPr id="3" name="Content Placeholder 2"/>
          <p:cNvSpPr>
            <a:spLocks noGrp="1"/>
          </p:cNvSpPr>
          <p:nvPr>
            <p:ph idx="1"/>
          </p:nvPr>
        </p:nvSpPr>
        <p:spPr/>
        <p:txBody>
          <a:bodyPr/>
          <a:lstStyle/>
          <a:p>
            <a:pPr>
              <a:buNone/>
            </a:pPr>
            <a:r>
              <a:rPr lang="en-GB" altLang="en-US" dirty="0" smtClean="0">
                <a:latin typeface="Comic Sans MS" panose="030F0702030302020204" pitchFamily="66" charset="0"/>
              </a:rPr>
              <a:t>Additional monitoring may be required in specific clinical circumstances, for example: </a:t>
            </a:r>
          </a:p>
          <a:p>
            <a:pPr>
              <a:buNone/>
            </a:pPr>
            <a:r>
              <a:rPr lang="en-GB" altLang="en-US" dirty="0" smtClean="0">
                <a:latin typeface="Comic Sans MS" panose="030F0702030302020204" pitchFamily="66" charset="0"/>
              </a:rPr>
              <a:t>Hourly urine output </a:t>
            </a:r>
          </a:p>
          <a:p>
            <a:pPr>
              <a:buNone/>
            </a:pPr>
            <a:r>
              <a:rPr lang="en-GB" altLang="en-US" dirty="0" smtClean="0">
                <a:latin typeface="Comic Sans MS" panose="030F0702030302020204" pitchFamily="66" charset="0"/>
              </a:rPr>
              <a:t>Biochemical analysis (for example, lactate, blood glucose, base deficit, arterial pH)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latin typeface="Comic Sans MS" panose="030F0702030302020204" pitchFamily="66" charset="0"/>
              </a:rPr>
              <a:t>Mini Patient Assessment</a:t>
            </a:r>
            <a:endParaRPr lang="en-US" dirty="0"/>
          </a:p>
        </p:txBody>
      </p:sp>
      <p:pic>
        <p:nvPicPr>
          <p:cNvPr id="4" name="Content Placeholder 3" descr="asses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8153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smtClean="0">
                <a:latin typeface="Comic Sans MS" panose="030F0702030302020204" pitchFamily="66" charset="0"/>
              </a:rPr>
              <a:t>Common Presenting Abnormalities</a:t>
            </a:r>
            <a:endParaRPr lang="en-US" dirty="0"/>
          </a:p>
        </p:txBody>
      </p:sp>
      <p:sp>
        <p:nvSpPr>
          <p:cNvPr id="3" name="Content Placeholder 2"/>
          <p:cNvSpPr>
            <a:spLocks noGrp="1"/>
          </p:cNvSpPr>
          <p:nvPr>
            <p:ph idx="1"/>
          </p:nvPr>
        </p:nvSpPr>
        <p:spPr/>
        <p:txBody>
          <a:bodyPr/>
          <a:lstStyle/>
          <a:p>
            <a:r>
              <a:rPr lang="en-US" altLang="en-US" dirty="0" err="1" smtClean="0">
                <a:solidFill>
                  <a:srgbClr val="009900"/>
                </a:solidFill>
                <a:latin typeface="Comic Sans MS" panose="030F0702030302020204" pitchFamily="66" charset="0"/>
              </a:rPr>
              <a:t>Tachypnoea</a:t>
            </a:r>
            <a:endParaRPr lang="en-US" altLang="en-US" dirty="0" smtClean="0">
              <a:solidFill>
                <a:srgbClr val="009900"/>
              </a:solidFill>
              <a:latin typeface="Comic Sans MS" panose="030F0702030302020204" pitchFamily="66" charset="0"/>
            </a:endParaRPr>
          </a:p>
          <a:p>
            <a:r>
              <a:rPr lang="en-US" altLang="en-US" dirty="0" smtClean="0">
                <a:solidFill>
                  <a:srgbClr val="FF0000"/>
                </a:solidFill>
                <a:latin typeface="Comic Sans MS" panose="030F0702030302020204" pitchFamily="66" charset="0"/>
              </a:rPr>
              <a:t>Altered level of Consciousness</a:t>
            </a:r>
          </a:p>
          <a:p>
            <a:r>
              <a:rPr lang="en-US" altLang="en-US" dirty="0" smtClean="0">
                <a:solidFill>
                  <a:schemeClr val="hlink"/>
                </a:solidFill>
                <a:latin typeface="Comic Sans MS" panose="030F0702030302020204" pitchFamily="66" charset="0"/>
              </a:rPr>
              <a:t>Derangement of heart rate</a:t>
            </a:r>
          </a:p>
          <a:p>
            <a:r>
              <a:rPr lang="en-US" altLang="en-US" dirty="0" smtClean="0">
                <a:solidFill>
                  <a:srgbClr val="3366FF"/>
                </a:solidFill>
                <a:latin typeface="Comic Sans MS" panose="030F0702030302020204" pitchFamily="66" charset="0"/>
              </a:rPr>
              <a:t>Derangement of blood pressure</a:t>
            </a:r>
          </a:p>
          <a:p>
            <a:r>
              <a:rPr lang="en-US" altLang="en-US" dirty="0" smtClean="0">
                <a:solidFill>
                  <a:srgbClr val="D60093"/>
                </a:solidFill>
                <a:latin typeface="Comic Sans MS" panose="030F0702030302020204" pitchFamily="66" charset="0"/>
              </a:rPr>
              <a:t>Derangement of arterial oxygen saturation</a:t>
            </a:r>
          </a:p>
          <a:p>
            <a:r>
              <a:rPr lang="en-US" altLang="en-US" dirty="0" smtClean="0">
                <a:solidFill>
                  <a:srgbClr val="FF9900"/>
                </a:solidFill>
                <a:latin typeface="Comic Sans MS" panose="030F0702030302020204" pitchFamily="66" charset="0"/>
              </a:rPr>
              <a:t>Derangement of urine output</a:t>
            </a:r>
            <a:endParaRPr lang="en-IN" dirty="0" smtClean="0">
              <a:latin typeface="Comic Sans MS" panose="030F0702030302020204" pitchFamily="66" charset="0"/>
            </a:endParaRP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2445</Words>
  <Application>Microsoft Office PowerPoint</Application>
  <PresentationFormat>On-screen Show (4:3)</PresentationFormat>
  <Paragraphs>312</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Assessment of an ICU patient</vt:lpstr>
      <vt:lpstr>Objectives</vt:lpstr>
      <vt:lpstr>What Does Assessment Involve?</vt:lpstr>
      <vt:lpstr>What is assessment?</vt:lpstr>
      <vt:lpstr>Recommendation 1</vt:lpstr>
      <vt:lpstr>Recommendation 2</vt:lpstr>
      <vt:lpstr>Recommendation 3</vt:lpstr>
      <vt:lpstr>Mini Patient Assessment</vt:lpstr>
      <vt:lpstr>Common Presenting Abnormalities</vt:lpstr>
      <vt:lpstr>Physical assessment( Head to toe assessment) </vt:lpstr>
      <vt:lpstr>PowerPoint Presentation</vt:lpstr>
      <vt:lpstr>PowerPoint Presentation</vt:lpstr>
      <vt:lpstr>PHYSICAL EXAMINATION(case study) </vt:lpstr>
      <vt:lpstr>PowerPoint Presentation</vt:lpstr>
      <vt:lpstr>Body System approach Review Of Systems</vt:lpstr>
      <vt:lpstr>PowerPoint Presentation</vt:lpstr>
      <vt:lpstr>PowerPoint Presentation</vt:lpstr>
      <vt:lpstr>SYSTEMATIC EXAMINATION(case ) </vt:lpstr>
      <vt:lpstr>PowerPoint Presentation</vt:lpstr>
      <vt:lpstr>Assessment techniques</vt:lpstr>
      <vt:lpstr>Inspection </vt:lpstr>
      <vt:lpstr>Palpation</vt:lpstr>
      <vt:lpstr>Percussion</vt:lpstr>
      <vt:lpstr>Percussion Sounds</vt:lpstr>
      <vt:lpstr>Auscultation</vt:lpstr>
      <vt:lpstr>PowerPoint Presentation</vt:lpstr>
      <vt:lpstr>FAST-HUG </vt:lpstr>
      <vt:lpstr>Bowel movement </vt:lpstr>
      <vt:lpstr>Indwelling catheter</vt:lpstr>
      <vt:lpstr>Feeding </vt:lpstr>
      <vt:lpstr>Analgesia </vt:lpstr>
      <vt:lpstr>PowerPoint Presentation</vt:lpstr>
      <vt:lpstr>Sedation </vt:lpstr>
      <vt:lpstr>Thromboembolic Prophylaxis </vt:lpstr>
      <vt:lpstr>Stress Ulcer Prophylaxis </vt:lpstr>
      <vt:lpstr>Glucose Control </vt:lpstr>
      <vt:lpstr>Drug de-escalation</vt:lpstr>
      <vt:lpstr>Spontaneous breathing   trial </vt:lpstr>
      <vt:lpstr>Head to bed elevation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an ICU patient</dc:title>
  <dc:creator>Allan</dc:creator>
  <cp:lastModifiedBy>CHARLES</cp:lastModifiedBy>
  <cp:revision>24</cp:revision>
  <dcterms:created xsi:type="dcterms:W3CDTF">2018-04-23T07:43:09Z</dcterms:created>
  <dcterms:modified xsi:type="dcterms:W3CDTF">2021-12-06T17:46:20Z</dcterms:modified>
</cp:coreProperties>
</file>