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1" r:id="rId4"/>
    <p:sldId id="258" r:id="rId5"/>
    <p:sldId id="259" r:id="rId6"/>
    <p:sldId id="260" r:id="rId7"/>
    <p:sldId id="261" r:id="rId8"/>
    <p:sldId id="282" r:id="rId9"/>
    <p:sldId id="262" r:id="rId10"/>
    <p:sldId id="283" r:id="rId11"/>
    <p:sldId id="263" r:id="rId12"/>
    <p:sldId id="264" r:id="rId13"/>
    <p:sldId id="265" r:id="rId14"/>
    <p:sldId id="266" r:id="rId15"/>
    <p:sldId id="284" r:id="rId16"/>
    <p:sldId id="267" r:id="rId17"/>
    <p:sldId id="285"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22C54B-917C-45C3-8C35-7CDDD798DD61}" type="datetimeFigureOut">
              <a:rPr lang="en-US" smtClean="0"/>
              <a:t>6/3/22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22C54B-917C-45C3-8C35-7CDDD798DD61}" type="datetimeFigureOut">
              <a:rPr lang="en-US" smtClean="0"/>
              <a:t>6/3/22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22C54B-917C-45C3-8C35-7CDDD798DD61}" type="datetimeFigureOut">
              <a:rPr lang="en-US" smtClean="0"/>
              <a:t>6/3/22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22C54B-917C-45C3-8C35-7CDDD798DD61}" type="datetimeFigureOut">
              <a:rPr lang="en-US" smtClean="0"/>
              <a:t>6/3/22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22C54B-917C-45C3-8C35-7CDDD798DD61}" type="datetimeFigureOut">
              <a:rPr lang="en-US" smtClean="0"/>
              <a:t>6/3/22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22C54B-917C-45C3-8C35-7CDDD798DD61}" type="datetimeFigureOut">
              <a:rPr lang="en-US" smtClean="0"/>
              <a:t>6/3/22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22C54B-917C-45C3-8C35-7CDDD798DD61}" type="datetimeFigureOut">
              <a:rPr lang="en-US" smtClean="0"/>
              <a:t>6/3/22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22C54B-917C-45C3-8C35-7CDDD798DD61}" type="datetimeFigureOut">
              <a:rPr lang="en-US" smtClean="0"/>
              <a:t>6/3/22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2C54B-917C-45C3-8C35-7CDDD798DD61}" type="datetimeFigureOut">
              <a:rPr lang="en-US" smtClean="0"/>
              <a:t>6/3/22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AF4C3-5FB3-4237-A159-20E48D5196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22C54B-917C-45C3-8C35-7CDDD798DD61}" type="datetimeFigureOut">
              <a:rPr lang="en-US" smtClean="0"/>
              <a:t>6/3/22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AF4C3-5FB3-4237-A159-20E48D5196E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222C54B-917C-45C3-8C35-7CDDD798DD61}" type="datetimeFigureOut">
              <a:rPr lang="en-US" smtClean="0"/>
              <a:t>6/3/22</a:t>
            </a:fld>
            <a:endParaRPr lang="en-US"/>
          </a:p>
        </p:txBody>
      </p:sp>
      <p:sp>
        <p:nvSpPr>
          <p:cNvPr id="9" name="Slide Number Placeholder 8"/>
          <p:cNvSpPr>
            <a:spLocks noGrp="1"/>
          </p:cNvSpPr>
          <p:nvPr>
            <p:ph type="sldNum" sz="quarter" idx="11"/>
          </p:nvPr>
        </p:nvSpPr>
        <p:spPr/>
        <p:txBody>
          <a:bodyPr/>
          <a:lstStyle/>
          <a:p>
            <a:fld id="{57EAF4C3-5FB3-4237-A159-20E48D5196E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7EAF4C3-5FB3-4237-A159-20E48D5196E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222C54B-917C-45C3-8C35-7CDDD798DD61}" type="datetimeFigureOut">
              <a:rPr lang="en-US" smtClean="0"/>
              <a:t>6/3/22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BACKGROUND INFORMATION ON VACCINATION SERVICES IN KENYA</a:t>
            </a:r>
            <a:endParaRPr lang="en-US" dirty="0"/>
          </a:p>
        </p:txBody>
      </p:sp>
      <p:sp>
        <p:nvSpPr>
          <p:cNvPr id="3" name="Subtitle 2"/>
          <p:cNvSpPr>
            <a:spLocks noGrp="1"/>
          </p:cNvSpPr>
          <p:nvPr>
            <p:ph type="subTitle" idx="1"/>
          </p:nvPr>
        </p:nvSpPr>
        <p:spPr/>
        <p:txBody>
          <a:bodyPr/>
          <a:lstStyle/>
          <a:p>
            <a:r>
              <a:rPr lang="en-US" dirty="0" smtClean="0"/>
              <a:t>J.WARUTERE</a:t>
            </a:r>
            <a:endParaRPr lang="en-US" dirty="0"/>
          </a:p>
        </p:txBody>
      </p:sp>
    </p:spTree>
    <p:extLst>
      <p:ext uri="{BB962C8B-B14F-4D97-AF65-F5344CB8AC3E}">
        <p14:creationId xmlns:p14="http://schemas.microsoft.com/office/powerpoint/2010/main" val="3823752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The </a:t>
            </a:r>
            <a:r>
              <a:rPr lang="en-US" sz="3600" dirty="0"/>
              <a:t>Nairobi City Council coordinated the vaccination of prospective overseas travelers with cholera and yellow fever vaccines.</a:t>
            </a:r>
          </a:p>
          <a:p>
            <a:endParaRPr lang="en-US" dirty="0"/>
          </a:p>
        </p:txBody>
      </p:sp>
    </p:spTree>
    <p:extLst>
      <p:ext uri="{BB962C8B-B14F-4D97-AF65-F5344CB8AC3E}">
        <p14:creationId xmlns:p14="http://schemas.microsoft.com/office/powerpoint/2010/main" val="3987247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Subsequently this role was taken up by the Department of Environmental Health within the Ministry of Health and was administered through the Port Health Services in collaboration with the Department of Immigration.</a:t>
            </a:r>
          </a:p>
          <a:p>
            <a:endParaRPr lang="en-US" dirty="0"/>
          </a:p>
        </p:txBody>
      </p:sp>
    </p:spTree>
    <p:extLst>
      <p:ext uri="{BB962C8B-B14F-4D97-AF65-F5344CB8AC3E}">
        <p14:creationId xmlns:p14="http://schemas.microsoft.com/office/powerpoint/2010/main" val="864316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smtClean="0"/>
              <a:t>The KEPI </a:t>
            </a:r>
            <a:r>
              <a:rPr lang="en-US" sz="3600" dirty="0" err="1" smtClean="0"/>
              <a:t>programme</a:t>
            </a:r>
            <a:r>
              <a:rPr lang="en-US" sz="3600" dirty="0" smtClean="0"/>
              <a:t> concentrated initially on establishing and strengthening the health service delivery. However, in the 1990s, having achieved the Universal Child Immunization goals of immunizing at least 80% of the target population, KEPI’s focus changed to disease control, elimination and eradication</a:t>
            </a:r>
            <a:r>
              <a:rPr lang="en-US" sz="3600" dirty="0" smtClean="0"/>
              <a:t>.</a:t>
            </a:r>
            <a:endParaRPr lang="en-US" sz="3600" dirty="0" smtClean="0"/>
          </a:p>
        </p:txBody>
      </p:sp>
    </p:spTree>
    <p:extLst>
      <p:ext uri="{BB962C8B-B14F-4D97-AF65-F5344CB8AC3E}">
        <p14:creationId xmlns:p14="http://schemas.microsoft.com/office/powerpoint/2010/main" val="3330155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challenges encountered with this new focus included:</a:t>
            </a:r>
            <a:br>
              <a:rPr lang="en-US" dirty="0"/>
            </a:br>
            <a:endParaRPr lang="en-US" dirty="0"/>
          </a:p>
        </p:txBody>
      </p:sp>
      <p:sp>
        <p:nvSpPr>
          <p:cNvPr id="3" name="Content Placeholder 2"/>
          <p:cNvSpPr>
            <a:spLocks noGrp="1"/>
          </p:cNvSpPr>
          <p:nvPr>
            <p:ph idx="1"/>
          </p:nvPr>
        </p:nvSpPr>
        <p:spPr/>
        <p:txBody>
          <a:bodyPr>
            <a:noAutofit/>
          </a:bodyPr>
          <a:lstStyle/>
          <a:p>
            <a:pPr marL="0" indent="0">
              <a:buNone/>
            </a:pPr>
            <a:r>
              <a:rPr lang="en-US" sz="3600" dirty="0" smtClean="0"/>
              <a:t>• </a:t>
            </a:r>
            <a:r>
              <a:rPr lang="en-US" sz="3600" dirty="0" smtClean="0"/>
              <a:t>Achieving and maintaining high routine immunization coverage in all districts/sub-counties</a:t>
            </a:r>
          </a:p>
          <a:p>
            <a:pPr marL="0" indent="0">
              <a:buNone/>
            </a:pPr>
            <a:r>
              <a:rPr lang="en-US" sz="3600" dirty="0" smtClean="0"/>
              <a:t>• Elimination of neonatal tetanus.</a:t>
            </a:r>
          </a:p>
          <a:p>
            <a:pPr marL="0" indent="0">
              <a:buNone/>
            </a:pPr>
            <a:r>
              <a:rPr lang="en-US" sz="3600" dirty="0" smtClean="0"/>
              <a:t>• Eradication of poliomyelitis by the end of the year 2000.</a:t>
            </a:r>
          </a:p>
          <a:p>
            <a:pPr marL="0" indent="0">
              <a:buNone/>
            </a:pPr>
            <a:r>
              <a:rPr lang="en-US" sz="3600" dirty="0" smtClean="0"/>
              <a:t>• Strengthening EPI disease </a:t>
            </a:r>
            <a:r>
              <a:rPr lang="en-US" sz="3600" dirty="0" smtClean="0"/>
              <a:t>surveillance.</a:t>
            </a:r>
            <a:endParaRPr lang="en-US" sz="3600" dirty="0"/>
          </a:p>
        </p:txBody>
      </p:sp>
    </p:spTree>
    <p:extLst>
      <p:ext uri="{BB962C8B-B14F-4D97-AF65-F5344CB8AC3E}">
        <p14:creationId xmlns:p14="http://schemas.microsoft.com/office/powerpoint/2010/main" val="3620542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The co-ordination of procurement and distribution of special vaccines to respond to specific outbreak situations was under the Disease Outbreak Management Unit (D.O.M.U). </a:t>
            </a:r>
            <a:endParaRPr lang="en-US" sz="3600" dirty="0"/>
          </a:p>
        </p:txBody>
      </p:sp>
    </p:spTree>
    <p:extLst>
      <p:ext uri="{BB962C8B-B14F-4D97-AF65-F5344CB8AC3E}">
        <p14:creationId xmlns:p14="http://schemas.microsoft.com/office/powerpoint/2010/main" val="1881172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a:t>This unit was under the Ministry of Health’s  Division of Communicable Disease Control (D.C.D.C). DOMU’s role was to detect and respond to outbreaks of public health importance and institute an appropriate response. </a:t>
            </a:r>
          </a:p>
          <a:p>
            <a:endParaRPr lang="en-US" dirty="0"/>
          </a:p>
        </p:txBody>
      </p:sp>
    </p:spTree>
    <p:extLst>
      <p:ext uri="{BB962C8B-B14F-4D97-AF65-F5344CB8AC3E}">
        <p14:creationId xmlns:p14="http://schemas.microsoft.com/office/powerpoint/2010/main" val="639180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smtClean="0"/>
              <a:t>Where the outbreak is due to a vaccine preventable disease, DOMU sourced for the required specific vaccine and coordinated the response activities. DOMU did not maintain stocks of emergency vaccines, but advised on the specifications and quantities of vaccines required when necessary</a:t>
            </a:r>
            <a:r>
              <a:rPr lang="en-US" sz="3600" dirty="0" smtClean="0"/>
              <a:t>.</a:t>
            </a:r>
            <a:endParaRPr lang="en-US" sz="3600" dirty="0" smtClean="0"/>
          </a:p>
        </p:txBody>
      </p:sp>
    </p:spTree>
    <p:extLst>
      <p:ext uri="{BB962C8B-B14F-4D97-AF65-F5344CB8AC3E}">
        <p14:creationId xmlns:p14="http://schemas.microsoft.com/office/powerpoint/2010/main" val="3515397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a:t>The Division of Communicable Disease Control has since July 2007 been restructured and re- named the Disease Surveillance and Response Unit or DSRU.</a:t>
            </a:r>
          </a:p>
          <a:p>
            <a:endParaRPr lang="en-US" dirty="0"/>
          </a:p>
          <a:p>
            <a:endParaRPr lang="en-US" dirty="0"/>
          </a:p>
        </p:txBody>
      </p:sp>
    </p:spTree>
    <p:extLst>
      <p:ext uri="{BB962C8B-B14F-4D97-AF65-F5344CB8AC3E}">
        <p14:creationId xmlns:p14="http://schemas.microsoft.com/office/powerpoint/2010/main" val="11293297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DEFINATION OF TERMS</a:t>
            </a:r>
            <a:endParaRPr lang="en-US" dirty="0"/>
          </a:p>
        </p:txBody>
      </p:sp>
      <p:sp>
        <p:nvSpPr>
          <p:cNvPr id="3" name="Content Placeholder 2"/>
          <p:cNvSpPr>
            <a:spLocks noGrp="1"/>
          </p:cNvSpPr>
          <p:nvPr>
            <p:ph idx="1"/>
          </p:nvPr>
        </p:nvSpPr>
        <p:spPr/>
        <p:txBody>
          <a:bodyPr>
            <a:noAutofit/>
          </a:bodyPr>
          <a:lstStyle/>
          <a:p>
            <a:r>
              <a:rPr lang="en-US" sz="4000" b="1" dirty="0"/>
              <a:t>Cold chain </a:t>
            </a:r>
            <a:r>
              <a:rPr lang="en-US" sz="4000" dirty="0"/>
              <a:t>is a process of maintaining vaccines in a potent state from the manufacturer to the recipient (child and woman of child bearing age). Vaccines lose their potency when exposed to high temperature, sunlight or freezing conditions depending on type. </a:t>
            </a:r>
          </a:p>
        </p:txBody>
      </p:sp>
    </p:spTree>
    <p:extLst>
      <p:ext uri="{BB962C8B-B14F-4D97-AF65-F5344CB8AC3E}">
        <p14:creationId xmlns:p14="http://schemas.microsoft.com/office/powerpoint/2010/main" val="2571641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DEFINATION OF TERMS</a:t>
            </a:r>
          </a:p>
        </p:txBody>
      </p:sp>
      <p:sp>
        <p:nvSpPr>
          <p:cNvPr id="3" name="Content Placeholder 2"/>
          <p:cNvSpPr>
            <a:spLocks noGrp="1"/>
          </p:cNvSpPr>
          <p:nvPr>
            <p:ph idx="1"/>
          </p:nvPr>
        </p:nvSpPr>
        <p:spPr/>
        <p:txBody>
          <a:bodyPr>
            <a:normAutofit/>
          </a:bodyPr>
          <a:lstStyle/>
          <a:p>
            <a:r>
              <a:rPr lang="en-US" sz="4400" b="1" dirty="0" smtClean="0"/>
              <a:t>A combined vaccine </a:t>
            </a:r>
            <a:r>
              <a:rPr lang="en-US" sz="4400" dirty="0" smtClean="0"/>
              <a:t>is a vaccine designed to protect against two or more diseases or against one disease caused by different strains or serotypes of the same organism.</a:t>
            </a:r>
            <a:endParaRPr lang="en-US" sz="4400" dirty="0"/>
          </a:p>
        </p:txBody>
      </p:sp>
    </p:spTree>
    <p:extLst>
      <p:ext uri="{BB962C8B-B14F-4D97-AF65-F5344CB8AC3E}">
        <p14:creationId xmlns:p14="http://schemas.microsoft.com/office/powerpoint/2010/main" val="2897688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dirty="0"/>
          </a:p>
        </p:txBody>
      </p:sp>
      <p:sp>
        <p:nvSpPr>
          <p:cNvPr id="3" name="Content Placeholder 2"/>
          <p:cNvSpPr>
            <a:spLocks noGrp="1"/>
          </p:cNvSpPr>
          <p:nvPr>
            <p:ph idx="1"/>
          </p:nvPr>
        </p:nvSpPr>
        <p:spPr/>
        <p:txBody>
          <a:bodyPr>
            <a:noAutofit/>
          </a:bodyPr>
          <a:lstStyle/>
          <a:p>
            <a:r>
              <a:rPr lang="en-US" sz="3600" dirty="0" smtClean="0">
                <a:latin typeface="Times New Roman" pitchFamily="18" charset="0"/>
                <a:cs typeface="Times New Roman" pitchFamily="18" charset="0"/>
              </a:rPr>
              <a:t>The immunization program is a global </a:t>
            </a:r>
            <a:r>
              <a:rPr lang="en-US" sz="3600" dirty="0" err="1" smtClean="0">
                <a:latin typeface="Times New Roman" pitchFamily="18" charset="0"/>
                <a:cs typeface="Times New Roman" pitchFamily="18" charset="0"/>
              </a:rPr>
              <a:t>programme</a:t>
            </a:r>
            <a:r>
              <a:rPr lang="en-US" sz="3600" dirty="0" smtClean="0">
                <a:latin typeface="Times New Roman" pitchFamily="18" charset="0"/>
                <a:cs typeface="Times New Roman" pitchFamily="18" charset="0"/>
              </a:rPr>
              <a:t> for the control of vaccine preventable diseases among children and people of all ages. In the Global Vaccine Action Plan (GVAP) of 2012, the global </a:t>
            </a:r>
            <a:r>
              <a:rPr lang="en-US" sz="3600" dirty="0" err="1" smtClean="0">
                <a:latin typeface="Times New Roman" pitchFamily="18" charset="0"/>
                <a:cs typeface="Times New Roman" pitchFamily="18" charset="0"/>
              </a:rPr>
              <a:t>programme</a:t>
            </a:r>
            <a:r>
              <a:rPr lang="en-US" sz="3600" dirty="0" smtClean="0">
                <a:latin typeface="Times New Roman" pitchFamily="18" charset="0"/>
                <a:cs typeface="Times New Roman" pitchFamily="18" charset="0"/>
              </a:rPr>
              <a:t> has set ambitious goals </a:t>
            </a:r>
            <a:r>
              <a:rPr lang="en-US" sz="3600" dirty="0" smtClean="0">
                <a:latin typeface="Times New Roman" pitchFamily="18" charset="0"/>
                <a:cs typeface="Times New Roman" pitchFamily="18" charset="0"/>
              </a:rPr>
              <a:t>of</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77513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normAutofit/>
          </a:bodyPr>
          <a:lstStyle/>
          <a:p>
            <a:r>
              <a:rPr lang="en-US" sz="3600" dirty="0" smtClean="0"/>
              <a:t>Fewer shots.</a:t>
            </a:r>
          </a:p>
          <a:p>
            <a:r>
              <a:rPr lang="en-US" sz="3600" dirty="0" smtClean="0"/>
              <a:t>Less pain and discomfort.</a:t>
            </a:r>
          </a:p>
          <a:p>
            <a:r>
              <a:rPr lang="en-US" sz="3600" dirty="0" smtClean="0"/>
              <a:t>On time protection.</a:t>
            </a:r>
          </a:p>
          <a:p>
            <a:r>
              <a:rPr lang="en-US" sz="3600" dirty="0" smtClean="0"/>
              <a:t>Time saving.</a:t>
            </a:r>
          </a:p>
          <a:p>
            <a:r>
              <a:rPr lang="en-US" sz="3600" dirty="0" smtClean="0"/>
              <a:t>Cheaper/ low cost.</a:t>
            </a:r>
            <a:endParaRPr lang="en-US" sz="3600" dirty="0"/>
          </a:p>
        </p:txBody>
      </p:sp>
    </p:spTree>
    <p:extLst>
      <p:ext uri="{BB962C8B-B14F-4D97-AF65-F5344CB8AC3E}">
        <p14:creationId xmlns:p14="http://schemas.microsoft.com/office/powerpoint/2010/main" val="1819824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Missed </a:t>
            </a:r>
            <a:r>
              <a:rPr lang="en-US" dirty="0" err="1"/>
              <a:t>oportunities</a:t>
            </a:r>
            <a:r>
              <a:rPr lang="en-US" dirty="0"/>
              <a:t> for immunization.</a:t>
            </a:r>
          </a:p>
        </p:txBody>
      </p:sp>
      <p:sp>
        <p:nvSpPr>
          <p:cNvPr id="3" name="Content Placeholder 2"/>
          <p:cNvSpPr>
            <a:spLocks noGrp="1"/>
          </p:cNvSpPr>
          <p:nvPr>
            <p:ph idx="1"/>
          </p:nvPr>
        </p:nvSpPr>
        <p:spPr/>
        <p:txBody>
          <a:bodyPr>
            <a:normAutofit lnSpcReduction="10000"/>
          </a:bodyPr>
          <a:lstStyle/>
          <a:p>
            <a:pPr marL="0" indent="0">
              <a:buFont typeface="Arial" charset="0"/>
              <a:buNone/>
              <a:defRPr/>
            </a:pPr>
            <a:r>
              <a:rPr lang="en-US" sz="3200" b="1" dirty="0"/>
              <a:t>DEF;-</a:t>
            </a:r>
            <a:r>
              <a:rPr lang="en-US" sz="3200" dirty="0"/>
              <a:t>occurs when an eligible client(child/mother) comes to a health facility and does not receive any or all of the vaccines.</a:t>
            </a:r>
          </a:p>
          <a:p>
            <a:pPr>
              <a:buFont typeface="Arial" charset="0"/>
              <a:buNone/>
              <a:defRPr/>
            </a:pPr>
            <a:r>
              <a:rPr lang="en-US" sz="3200" b="1" dirty="0"/>
              <a:t>CAUSES;-</a:t>
            </a:r>
          </a:p>
          <a:p>
            <a:pPr marL="514350" indent="-514350">
              <a:buFont typeface="+mj-lt"/>
              <a:buAutoNum type="alphaLcPeriod"/>
              <a:defRPr/>
            </a:pPr>
            <a:r>
              <a:rPr lang="en-US" sz="3200" dirty="0"/>
              <a:t>If facility does not offer immunization services.</a:t>
            </a:r>
          </a:p>
          <a:p>
            <a:pPr marL="514350" indent="-514350">
              <a:buFont typeface="+mj-lt"/>
              <a:buAutoNum type="alphaLcPeriod"/>
              <a:defRPr/>
            </a:pPr>
            <a:r>
              <a:rPr lang="en-US" sz="3200" dirty="0"/>
              <a:t>When the health worker does not use appropriate contraindication for immunization.</a:t>
            </a:r>
          </a:p>
          <a:p>
            <a:endParaRPr lang="en-US" dirty="0"/>
          </a:p>
        </p:txBody>
      </p:sp>
    </p:spTree>
    <p:extLst>
      <p:ext uri="{BB962C8B-B14F-4D97-AF65-F5344CB8AC3E}">
        <p14:creationId xmlns:p14="http://schemas.microsoft.com/office/powerpoint/2010/main" val="1420126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a:t>When the health worker does routinely screen clients for immunization status.</a:t>
            </a:r>
          </a:p>
          <a:p>
            <a:r>
              <a:rPr lang="en-US" sz="3600" dirty="0"/>
              <a:t>When the health worker does not give all vaccines for which the client are eligible at the time of visit.</a:t>
            </a:r>
          </a:p>
          <a:p>
            <a:r>
              <a:rPr lang="en-US" sz="3600" dirty="0"/>
              <a:t>When the vaccines are out of stock.</a:t>
            </a:r>
          </a:p>
          <a:p>
            <a:endParaRPr lang="en-US" dirty="0"/>
          </a:p>
        </p:txBody>
      </p:sp>
    </p:spTree>
    <p:extLst>
      <p:ext uri="{BB962C8B-B14F-4D97-AF65-F5344CB8AC3E}">
        <p14:creationId xmlns:p14="http://schemas.microsoft.com/office/powerpoint/2010/main" val="38763787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REDUCE MISSED OPP.</a:t>
            </a:r>
          </a:p>
        </p:txBody>
      </p:sp>
      <p:sp>
        <p:nvSpPr>
          <p:cNvPr id="3" name="Content Placeholder 2"/>
          <p:cNvSpPr>
            <a:spLocks noGrp="1"/>
          </p:cNvSpPr>
          <p:nvPr>
            <p:ph idx="1"/>
          </p:nvPr>
        </p:nvSpPr>
        <p:spPr/>
        <p:txBody>
          <a:bodyPr>
            <a:normAutofit fontScale="92500" lnSpcReduction="20000"/>
          </a:bodyPr>
          <a:lstStyle/>
          <a:p>
            <a:r>
              <a:rPr lang="en-US" sz="3600" dirty="0"/>
              <a:t>Carefully examine mother child booklet</a:t>
            </a:r>
          </a:p>
          <a:p>
            <a:r>
              <a:rPr lang="en-US" sz="3600" dirty="0"/>
              <a:t>Checking immunization status for children under five and mothers.</a:t>
            </a:r>
          </a:p>
          <a:p>
            <a:r>
              <a:rPr lang="en-US" sz="3600" dirty="0"/>
              <a:t>Training for nurses especially on the updates.</a:t>
            </a:r>
          </a:p>
          <a:p>
            <a:r>
              <a:rPr lang="en-US" sz="3600" dirty="0"/>
              <a:t>Ensure and encourage mothers and children under five years to carry their immunization booklet.</a:t>
            </a:r>
          </a:p>
          <a:p>
            <a:r>
              <a:rPr lang="en-US" sz="3600" dirty="0"/>
              <a:t>Ensure availability of required vaccines at all times.</a:t>
            </a:r>
          </a:p>
          <a:p>
            <a:endParaRPr lang="en-US" dirty="0"/>
          </a:p>
        </p:txBody>
      </p:sp>
    </p:spTree>
    <p:extLst>
      <p:ext uri="{BB962C8B-B14F-4D97-AF65-F5344CB8AC3E}">
        <p14:creationId xmlns:p14="http://schemas.microsoft.com/office/powerpoint/2010/main" val="2182576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REDUCE MISSED OPP.</a:t>
            </a:r>
          </a:p>
        </p:txBody>
      </p:sp>
      <p:sp>
        <p:nvSpPr>
          <p:cNvPr id="3" name="Content Placeholder 2"/>
          <p:cNvSpPr>
            <a:spLocks noGrp="1"/>
          </p:cNvSpPr>
          <p:nvPr>
            <p:ph idx="1"/>
          </p:nvPr>
        </p:nvSpPr>
        <p:spPr/>
        <p:txBody>
          <a:bodyPr/>
          <a:lstStyle/>
          <a:p>
            <a:r>
              <a:rPr lang="en-US" sz="3600" dirty="0"/>
              <a:t>Encourage integration of MCH/FP services.</a:t>
            </a:r>
          </a:p>
          <a:p>
            <a:r>
              <a:rPr lang="en-US" sz="3600" dirty="0"/>
              <a:t>Survey should be conducted often to be able to identify causes and possible intervention.</a:t>
            </a:r>
          </a:p>
          <a:p>
            <a:r>
              <a:rPr lang="en-US" sz="3600" dirty="0"/>
              <a:t>Social mobilization for immunization.</a:t>
            </a:r>
          </a:p>
          <a:p>
            <a:endParaRPr lang="en-US" dirty="0"/>
          </a:p>
        </p:txBody>
      </p:sp>
    </p:spTree>
    <p:extLst>
      <p:ext uri="{BB962C8B-B14F-4D97-AF65-F5344CB8AC3E}">
        <p14:creationId xmlns:p14="http://schemas.microsoft.com/office/powerpoint/2010/main" val="2449940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DEFINATION OF TERMS</a:t>
            </a:r>
          </a:p>
        </p:txBody>
      </p:sp>
      <p:sp>
        <p:nvSpPr>
          <p:cNvPr id="3" name="Content Placeholder 2"/>
          <p:cNvSpPr>
            <a:spLocks noGrp="1"/>
          </p:cNvSpPr>
          <p:nvPr>
            <p:ph idx="1"/>
          </p:nvPr>
        </p:nvSpPr>
        <p:spPr/>
        <p:txBody>
          <a:bodyPr/>
          <a:lstStyle/>
          <a:p>
            <a:r>
              <a:rPr lang="en-US" sz="3600" b="1" dirty="0"/>
              <a:t>Vaccine logistics </a:t>
            </a:r>
            <a:r>
              <a:rPr lang="en-US" sz="3600" dirty="0"/>
              <a:t>this is ensuring the quality, efficacy, proper tracking, reporting of vaccine utilization and safety of vaccines through out the supply chain i.e. from manufacturer to the end user.</a:t>
            </a:r>
          </a:p>
          <a:p>
            <a:endParaRPr lang="en-US" dirty="0"/>
          </a:p>
        </p:txBody>
      </p:sp>
    </p:spTree>
    <p:extLst>
      <p:ext uri="{BB962C8B-B14F-4D97-AF65-F5344CB8AC3E}">
        <p14:creationId xmlns:p14="http://schemas.microsoft.com/office/powerpoint/2010/main" val="26391233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DEFINATION OF TERMS</a:t>
            </a:r>
          </a:p>
        </p:txBody>
      </p:sp>
      <p:sp>
        <p:nvSpPr>
          <p:cNvPr id="3" name="Content Placeholder 2"/>
          <p:cNvSpPr>
            <a:spLocks noGrp="1"/>
          </p:cNvSpPr>
          <p:nvPr>
            <p:ph idx="1"/>
          </p:nvPr>
        </p:nvSpPr>
        <p:spPr/>
        <p:txBody>
          <a:bodyPr>
            <a:normAutofit/>
          </a:bodyPr>
          <a:lstStyle/>
          <a:p>
            <a:r>
              <a:rPr lang="en-US" sz="4800" b="1" dirty="0" smtClean="0"/>
              <a:t>Vaccine norms </a:t>
            </a:r>
            <a:r>
              <a:rPr lang="en-US" sz="4800" dirty="0" smtClean="0"/>
              <a:t>these are the regulations that dictates the rules to be followed during vaccine administration.</a:t>
            </a:r>
            <a:endParaRPr lang="en-US" sz="4800" dirty="0"/>
          </a:p>
        </p:txBody>
      </p:sp>
    </p:spTree>
    <p:extLst>
      <p:ext uri="{BB962C8B-B14F-4D97-AF65-F5344CB8AC3E}">
        <p14:creationId xmlns:p14="http://schemas.microsoft.com/office/powerpoint/2010/main" val="28820740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DEFINATION OF TERMS</a:t>
            </a:r>
          </a:p>
        </p:txBody>
      </p:sp>
      <p:sp>
        <p:nvSpPr>
          <p:cNvPr id="3" name="Content Placeholder 2"/>
          <p:cNvSpPr>
            <a:spLocks noGrp="1"/>
          </p:cNvSpPr>
          <p:nvPr>
            <p:ph idx="1"/>
          </p:nvPr>
        </p:nvSpPr>
        <p:spPr/>
        <p:txBody>
          <a:bodyPr>
            <a:noAutofit/>
          </a:bodyPr>
          <a:lstStyle/>
          <a:p>
            <a:r>
              <a:rPr lang="en-US" sz="3600" b="1" dirty="0" smtClean="0"/>
              <a:t>Disease eradication </a:t>
            </a:r>
            <a:r>
              <a:rPr lang="en-US" sz="3600" dirty="0" smtClean="0"/>
              <a:t>is the reduction of an infectious disease’s prevalence in the global host population to zero( in a defined geographical area).</a:t>
            </a:r>
          </a:p>
          <a:p>
            <a:r>
              <a:rPr lang="en-US" sz="3600" dirty="0" smtClean="0"/>
              <a:t>Two infectious disease have successfully been eradicated; smallpox in humans and </a:t>
            </a:r>
            <a:r>
              <a:rPr lang="en-US" sz="3600" dirty="0" err="1" smtClean="0"/>
              <a:t>rinderpest</a:t>
            </a:r>
            <a:r>
              <a:rPr lang="en-US" sz="3600" dirty="0" smtClean="0"/>
              <a:t> in ruminants.</a:t>
            </a:r>
            <a:endParaRPr lang="en-US" sz="3600" dirty="0"/>
          </a:p>
        </p:txBody>
      </p:sp>
    </p:spTree>
    <p:extLst>
      <p:ext uri="{BB962C8B-B14F-4D97-AF65-F5344CB8AC3E}">
        <p14:creationId xmlns:p14="http://schemas.microsoft.com/office/powerpoint/2010/main" val="856943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DEFINATION OF TERMS</a:t>
            </a:r>
          </a:p>
        </p:txBody>
      </p:sp>
      <p:sp>
        <p:nvSpPr>
          <p:cNvPr id="3" name="Content Placeholder 2"/>
          <p:cNvSpPr>
            <a:spLocks noGrp="1"/>
          </p:cNvSpPr>
          <p:nvPr>
            <p:ph idx="1"/>
          </p:nvPr>
        </p:nvSpPr>
        <p:spPr/>
        <p:txBody>
          <a:bodyPr>
            <a:normAutofit/>
          </a:bodyPr>
          <a:lstStyle/>
          <a:p>
            <a:r>
              <a:rPr lang="en-US" sz="4400" b="1" dirty="0" smtClean="0"/>
              <a:t>Disease elimination </a:t>
            </a:r>
            <a:r>
              <a:rPr lang="en-US" sz="4400" dirty="0" smtClean="0"/>
              <a:t>refers to the complete  and permanent worldwide reduction to zero new cases of the disease through deliberate efforts.</a:t>
            </a:r>
            <a:endParaRPr lang="en-US" sz="4400" dirty="0"/>
          </a:p>
        </p:txBody>
      </p:sp>
    </p:spTree>
    <p:extLst>
      <p:ext uri="{BB962C8B-B14F-4D97-AF65-F5344CB8AC3E}">
        <p14:creationId xmlns:p14="http://schemas.microsoft.com/office/powerpoint/2010/main" val="19816080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DISEASES TARGETED FOR ELIMINATION</a:t>
            </a:r>
            <a:endParaRPr lang="en-US" dirty="0"/>
          </a:p>
        </p:txBody>
      </p:sp>
      <p:sp>
        <p:nvSpPr>
          <p:cNvPr id="3" name="Content Placeholder 2"/>
          <p:cNvSpPr>
            <a:spLocks noGrp="1"/>
          </p:cNvSpPr>
          <p:nvPr>
            <p:ph idx="1"/>
          </p:nvPr>
        </p:nvSpPr>
        <p:spPr/>
        <p:txBody>
          <a:bodyPr>
            <a:normAutofit/>
          </a:bodyPr>
          <a:lstStyle/>
          <a:p>
            <a:pPr marL="0" indent="0">
              <a:buFont typeface="Arial" charset="0"/>
              <a:buNone/>
              <a:defRPr/>
            </a:pPr>
            <a:r>
              <a:rPr lang="en-US" dirty="0"/>
              <a:t>1. Acute flaccid paralysis (AFP)/polio</a:t>
            </a:r>
          </a:p>
          <a:p>
            <a:pPr marL="0" indent="0">
              <a:buFont typeface="Arial" charset="0"/>
              <a:buNone/>
              <a:defRPr/>
            </a:pPr>
            <a:r>
              <a:rPr lang="en-US" dirty="0"/>
              <a:t>2. Dracunculosis</a:t>
            </a:r>
          </a:p>
          <a:p>
            <a:pPr marL="0" indent="0">
              <a:buFont typeface="Arial" charset="0"/>
              <a:buNone/>
              <a:defRPr/>
            </a:pPr>
            <a:r>
              <a:rPr lang="en-US" dirty="0"/>
              <a:t>3. Leprosy</a:t>
            </a:r>
          </a:p>
          <a:p>
            <a:pPr marL="0" indent="0">
              <a:buFont typeface="Arial" charset="0"/>
              <a:buNone/>
              <a:defRPr/>
            </a:pPr>
            <a:r>
              <a:rPr lang="en-US" dirty="0"/>
              <a:t>4. Neonatal tetanus</a:t>
            </a:r>
          </a:p>
          <a:p>
            <a:pPr marL="0" indent="0">
              <a:buFont typeface="Arial" charset="0"/>
              <a:buNone/>
              <a:defRPr/>
            </a:pPr>
            <a:r>
              <a:rPr lang="en-US" dirty="0"/>
              <a:t>5. </a:t>
            </a:r>
            <a:r>
              <a:rPr lang="en-US" dirty="0" smtClean="0"/>
              <a:t>Measles</a:t>
            </a:r>
          </a:p>
          <a:p>
            <a:pPr marL="0" indent="0">
              <a:buFont typeface="Arial" charset="0"/>
              <a:buNone/>
              <a:defRPr/>
            </a:pPr>
            <a:r>
              <a:rPr lang="en-US" dirty="0" smtClean="0"/>
              <a:t>6. </a:t>
            </a:r>
            <a:r>
              <a:rPr lang="en-US" dirty="0" smtClean="0"/>
              <a:t>Malaria.</a:t>
            </a:r>
          </a:p>
          <a:p>
            <a:pPr marL="0" indent="0">
              <a:buFont typeface="Arial" charset="0"/>
              <a:buNone/>
              <a:defRPr/>
            </a:pPr>
            <a:r>
              <a:rPr lang="en-US" dirty="0" smtClean="0"/>
              <a:t>7.Rubella</a:t>
            </a:r>
            <a:r>
              <a:rPr lang="en-US" dirty="0" smtClean="0"/>
              <a:t>.</a:t>
            </a:r>
            <a:endParaRPr lang="en-US" dirty="0"/>
          </a:p>
        </p:txBody>
      </p:sp>
    </p:spTree>
    <p:extLst>
      <p:ext uri="{BB962C8B-B14F-4D97-AF65-F5344CB8AC3E}">
        <p14:creationId xmlns:p14="http://schemas.microsoft.com/office/powerpoint/2010/main" val="611218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3600" dirty="0">
                <a:latin typeface="Times New Roman" pitchFamily="18" charset="0"/>
                <a:cs typeface="Times New Roman" pitchFamily="18" charset="0"/>
              </a:rPr>
              <a:t>eradicating and certification of a poliomyelitis free world by 2018, by 2020 Measles and rubella eliminated in at least 5 WHO regions, reach 90% national coverage and 80% in every district or equivalent administration for all vaccines in national </a:t>
            </a:r>
            <a:r>
              <a:rPr lang="en-US" sz="3600" dirty="0" err="1">
                <a:latin typeface="Times New Roman" pitchFamily="18" charset="0"/>
                <a:cs typeface="Times New Roman" pitchFamily="18" charset="0"/>
              </a:rPr>
              <a:t>programmes</a:t>
            </a:r>
            <a:r>
              <a:rPr lang="en-US" sz="3600" dirty="0">
                <a:latin typeface="Times New Roman" pitchFamily="18" charset="0"/>
                <a:cs typeface="Times New Roman" pitchFamily="18" charset="0"/>
              </a:rPr>
              <a:t>, and by 2020, the licensure and launch of vaccine or vaccines against one or more major diseases.</a:t>
            </a:r>
          </a:p>
          <a:p>
            <a:endParaRPr lang="en-US" dirty="0"/>
          </a:p>
        </p:txBody>
      </p:sp>
    </p:spTree>
    <p:extLst>
      <p:ext uri="{BB962C8B-B14F-4D97-AF65-F5344CB8AC3E}">
        <p14:creationId xmlns:p14="http://schemas.microsoft.com/office/powerpoint/2010/main" val="8848095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TERMS FOR DEFINATION</a:t>
            </a:r>
            <a:endParaRPr lang="en-US" dirty="0"/>
          </a:p>
        </p:txBody>
      </p:sp>
      <p:sp>
        <p:nvSpPr>
          <p:cNvPr id="3" name="Content Placeholder 2"/>
          <p:cNvSpPr>
            <a:spLocks noGrp="1"/>
          </p:cNvSpPr>
          <p:nvPr>
            <p:ph idx="1"/>
          </p:nvPr>
        </p:nvSpPr>
        <p:spPr/>
        <p:txBody>
          <a:bodyPr>
            <a:normAutofit/>
          </a:bodyPr>
          <a:lstStyle/>
          <a:p>
            <a:r>
              <a:rPr lang="en-US" sz="3200" dirty="0" smtClean="0"/>
              <a:t>Immunization standards.</a:t>
            </a:r>
          </a:p>
          <a:p>
            <a:r>
              <a:rPr lang="en-US" sz="3200" dirty="0" smtClean="0"/>
              <a:t>Immunization strategy.</a:t>
            </a:r>
          </a:p>
          <a:p>
            <a:r>
              <a:rPr lang="en-US" sz="3200" dirty="0" smtClean="0"/>
              <a:t>Immunization targets.</a:t>
            </a:r>
          </a:p>
          <a:p>
            <a:r>
              <a:rPr lang="en-US" sz="3200" dirty="0" smtClean="0"/>
              <a:t>Support supervisions.</a:t>
            </a:r>
            <a:endParaRPr lang="en-US" sz="3200" dirty="0"/>
          </a:p>
        </p:txBody>
      </p:sp>
    </p:spTree>
    <p:extLst>
      <p:ext uri="{BB962C8B-B14F-4D97-AF65-F5344CB8AC3E}">
        <p14:creationId xmlns:p14="http://schemas.microsoft.com/office/powerpoint/2010/main" val="3627024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600" dirty="0" smtClean="0"/>
              <a:t>The Ministry of Health established The Kenya Expanded </a:t>
            </a:r>
            <a:r>
              <a:rPr lang="en-US" sz="3600" dirty="0" err="1" smtClean="0"/>
              <a:t>Programme</a:t>
            </a:r>
            <a:r>
              <a:rPr lang="en-US" sz="3600" dirty="0" smtClean="0"/>
              <a:t> on Immunization (KEPI) in 1980 with the main aim of providing immunization against six killer diseases of childhood, namely tuberculosis, polio, diphtheria, whooping cough, tetanus and measles to all children in the country before their first birthday, and tetanus toxoid vaccination to all pregnant women. </a:t>
            </a:r>
            <a:endParaRPr lang="en-US" sz="3600" dirty="0"/>
          </a:p>
        </p:txBody>
      </p:sp>
    </p:spTree>
    <p:extLst>
      <p:ext uri="{BB962C8B-B14F-4D97-AF65-F5344CB8AC3E}">
        <p14:creationId xmlns:p14="http://schemas.microsoft.com/office/powerpoint/2010/main" val="37254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smtClean="0"/>
              <a:t>KEPI was part of the global Expanded </a:t>
            </a:r>
            <a:r>
              <a:rPr lang="en-US" sz="3600" dirty="0" err="1" smtClean="0"/>
              <a:t>Programmes</a:t>
            </a:r>
            <a:r>
              <a:rPr lang="en-US" sz="3600" dirty="0" smtClean="0"/>
              <a:t> on Immunization (EPIs), whose main goal was to control killer vaccine- preventable diseases of childhood. Prior to 1980 vaccination services had been provided on an ad-hoc basis mainly through primary schools and the larger health institutions and </a:t>
            </a:r>
            <a:r>
              <a:rPr lang="en-US" sz="3600" dirty="0" smtClean="0"/>
              <a:t>facilities.</a:t>
            </a:r>
            <a:endParaRPr lang="en-US" sz="3600" dirty="0" smtClean="0"/>
          </a:p>
          <a:p>
            <a:endParaRPr lang="en-US" dirty="0"/>
          </a:p>
        </p:txBody>
      </p:sp>
    </p:spTree>
    <p:extLst>
      <p:ext uri="{BB962C8B-B14F-4D97-AF65-F5344CB8AC3E}">
        <p14:creationId xmlns:p14="http://schemas.microsoft.com/office/powerpoint/2010/main" val="3189753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During the late 1970s the National Public Health Laboratories of the Ministry of Health used to manufacture smallpox and cholera vaccines and investigated all outbreaks of public health importance in Kenya. </a:t>
            </a:r>
            <a:endParaRPr lang="en-US" sz="3600" dirty="0"/>
          </a:p>
        </p:txBody>
      </p:sp>
    </p:spTree>
    <p:extLst>
      <p:ext uri="{BB962C8B-B14F-4D97-AF65-F5344CB8AC3E}">
        <p14:creationId xmlns:p14="http://schemas.microsoft.com/office/powerpoint/2010/main" val="536178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Because of its role in the surveillance for and response to diseases of public health importance the N.P.H.Ls became the repository of all emergency vaccines such as Cholera, Hepatitis B, Typhoid, Rabies and Anti-snake </a:t>
            </a:r>
            <a:r>
              <a:rPr lang="en-US" sz="3600" dirty="0" smtClean="0"/>
              <a:t>venom.</a:t>
            </a:r>
            <a:endParaRPr lang="en-US" sz="3600" dirty="0"/>
          </a:p>
        </p:txBody>
      </p:sp>
    </p:spTree>
    <p:extLst>
      <p:ext uri="{BB962C8B-B14F-4D97-AF65-F5344CB8AC3E}">
        <p14:creationId xmlns:p14="http://schemas.microsoft.com/office/powerpoint/2010/main" val="503669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sz="3600" dirty="0"/>
              <a:t>However with the global eradication of smallpox, the N.P.H.Ls ceased manufacturing the small pox vaccine but continued to coordinate the use of the other emergency vaccines except for cholera which was phased out in the 1980s due to poor efficacy.</a:t>
            </a:r>
          </a:p>
          <a:p>
            <a:endParaRPr lang="en-US" dirty="0"/>
          </a:p>
          <a:p>
            <a:endParaRPr lang="en-US" dirty="0"/>
          </a:p>
        </p:txBody>
      </p:sp>
    </p:spTree>
    <p:extLst>
      <p:ext uri="{BB962C8B-B14F-4D97-AF65-F5344CB8AC3E}">
        <p14:creationId xmlns:p14="http://schemas.microsoft.com/office/powerpoint/2010/main" val="3679581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smtClean="0"/>
              <a:t>From the early 1970s when international travel regulations mandated that travelers moving across countries must be appropriately vaccinated to prevent global transmission of regional endemic diseases, </a:t>
            </a:r>
          </a:p>
        </p:txBody>
      </p:sp>
    </p:spTree>
    <p:extLst>
      <p:ext uri="{BB962C8B-B14F-4D97-AF65-F5344CB8AC3E}">
        <p14:creationId xmlns:p14="http://schemas.microsoft.com/office/powerpoint/2010/main" val="7347156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131</TotalTime>
  <Words>1095</Words>
  <Application>Microsoft Office PowerPoint</Application>
  <PresentationFormat>On-screen Show (4:3)</PresentationFormat>
  <Paragraphs>73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Adjacency</vt:lpstr>
      <vt:lpstr>BACKGROUND INFORMATION ON VACCINATION SERVICES IN KENYA</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challenges encountered with this new focus included: </vt:lpstr>
      <vt:lpstr>PowerPoint Presentation</vt:lpstr>
      <vt:lpstr>PowerPoint Presentation</vt:lpstr>
      <vt:lpstr>PowerPoint Presentation</vt:lpstr>
      <vt:lpstr>PowerPoint Presentation</vt:lpstr>
      <vt:lpstr>DEFINATION OF TERMS</vt:lpstr>
      <vt:lpstr>DEFINATION OF TERMS</vt:lpstr>
      <vt:lpstr>BENEFITS</vt:lpstr>
      <vt:lpstr>Missed oportunities for immunization.</vt:lpstr>
      <vt:lpstr>PowerPoint Presentation</vt:lpstr>
      <vt:lpstr>HOW TO REDUCE MISSED OPP.</vt:lpstr>
      <vt:lpstr>HOW TO REDUCE MISSED OPP.</vt:lpstr>
      <vt:lpstr>DEFINATION OF TERMS</vt:lpstr>
      <vt:lpstr>DEFINATION OF TERMS</vt:lpstr>
      <vt:lpstr>DEFINATION OF TERMS</vt:lpstr>
      <vt:lpstr>DEFINATION OF TERMS</vt:lpstr>
      <vt:lpstr>DISEASES TARGETED FOR ELIMINATION</vt:lpstr>
      <vt:lpstr>OTHER TERMS FOR DEFINATION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dc:creator>
  <cp:lastModifiedBy>lenov</cp:lastModifiedBy>
  <cp:revision>12</cp:revision>
  <dcterms:created xsi:type="dcterms:W3CDTF">2021-08-06T04:17:23Z</dcterms:created>
  <dcterms:modified xsi:type="dcterms:W3CDTF">2022-06-03T17:52:49Z</dcterms:modified>
</cp:coreProperties>
</file>