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horzBarState="maximized">
    <p:restoredLeft sz="15000" autoAdjust="0"/>
    <p:restoredTop sz="94660"/>
  </p:normalViewPr>
  <p:slideViewPr>
    <p:cSldViewPr snapToGrid="0">
      <p:cViewPr varScale="1">
        <p:scale>
          <a:sx n="74" d="100"/>
          <a:sy n="74" d="100"/>
        </p:scale>
        <p:origin x="576" y="72"/>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tableStyles" Target="tableStyles.xml"/><Relationship Id="rId83" Type="http://schemas.openxmlformats.org/officeDocument/2006/relationships/presProps" Target="presProps.xml"/><Relationship Id="rId84" Type="http://schemas.openxmlformats.org/officeDocument/2006/relationships/viewProps" Target="viewProps.xml"/><Relationship Id="rId8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85" name=""/>
        <p:cNvGrpSpPr/>
        <p:nvPr/>
      </p:nvGrpSpPr>
      <p:grpSpPr>
        <a:xfrm>
          <a:off x="0" y="0"/>
          <a:ext cx="0" cy="0"/>
          <a:chOff x="0" y="0"/>
          <a:chExt cx="0" cy="0"/>
        </a:xfrm>
      </p:grpSpPr>
      <p:sp>
        <p:nvSpPr>
          <p:cNvPr id="1048803" name="Header Placeholder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lang="en-US"/>
          </a:p>
        </p:txBody>
      </p:sp>
      <p:sp>
        <p:nvSpPr>
          <p:cNvPr id="1048804" name="Date Placeholder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EEC1E2FD-2B83-4263-8C76-311D8D8C5E78}" type="datetimeFigureOut">
              <a:rPr lang="en-US" smtClean="0"/>
              <a:t>6/12/2015</a:t>
            </a:fld>
            <a:endParaRPr lang="en-US"/>
          </a:p>
        </p:txBody>
      </p:sp>
      <p:sp>
        <p:nvSpPr>
          <p:cNvPr id="1048805" name="Slide Image Placeholder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lang="en-US"/>
          </a:p>
        </p:txBody>
      </p:sp>
      <p:sp>
        <p:nvSpPr>
          <p:cNvPr id="1048806" name="Notes Placeholder 4"/>
          <p:cNvSpPr>
            <a:spLocks noGrp="1"/>
          </p:cNvSpPr>
          <p:nvPr>
            <p:ph type="body" sz="quarter" idx="3"/>
          </p:nvPr>
        </p:nvSpPr>
        <p:spPr>
          <a:xfrm>
            <a:off x="685800" y="4400550"/>
            <a:ext cx="5486400" cy="360045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07" name="Footer Placeholder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lang="en-US"/>
          </a:p>
        </p:txBody>
      </p:sp>
      <p:sp>
        <p:nvSpPr>
          <p:cNvPr id="1048808" name="Slide Number Placeholder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43DF17EF-9925-4145-9A5B-865969E6FD22}" type="slidenum">
              <a:rPr lang="en-US" smtClean="0"/>
              <a:t>‹#›</a:t>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607" name="Slide Image Placeholder 1"/>
          <p:cNvSpPr>
            <a:spLocks noChangeAspect="1" noRot="1" noGrp="1"/>
          </p:cNvSpPr>
          <p:nvPr>
            <p:ph type="sldImg"/>
          </p:nvPr>
        </p:nvSpPr>
        <p:spPr/>
      </p:sp>
      <p:sp>
        <p:nvSpPr>
          <p:cNvPr id="1048608" name="Notes Placeholder 2"/>
          <p:cNvSpPr>
            <a:spLocks noGrp="1"/>
          </p:cNvSpPr>
          <p:nvPr>
            <p:ph type="body" idx="1"/>
          </p:nvPr>
        </p:nvSpPr>
        <p:spPr/>
        <p:txBody>
          <a:bodyPr/>
          <a:p>
            <a:endParaRPr lang="en-US"/>
          </a:p>
        </p:txBody>
      </p:sp>
      <p:sp>
        <p:nvSpPr>
          <p:cNvPr id="1048609" name="Slide Number Placeholder 3"/>
          <p:cNvSpPr>
            <a:spLocks noGrp="1"/>
          </p:cNvSpPr>
          <p:nvPr>
            <p:ph type="sldNum" sz="quarter" idx="10"/>
          </p:nvPr>
        </p:nvSpPr>
        <p:spPr/>
        <p:txBody>
          <a:bodyPr/>
          <a:p>
            <a:fld id="{3874D3BD-22BE-4DB7-9568-2BCCDFD163F7}" type="slidenum">
              <a:rPr lang="en-US" smtClean="0"/>
              <a:t>1</a:t>
            </a:fld>
            <a:endParaRPr lang="en-US"/>
          </a:p>
        </p:txBody>
      </p:sp>
      <p:sp>
        <p:nvSpPr>
          <p:cNvPr id="1048610" name="Date Placeholder 4"/>
          <p:cNvSpPr>
            <a:spLocks noGrp="1"/>
          </p:cNvSpPr>
          <p:nvPr>
            <p:ph type="dt" idx="11"/>
          </p:nvPr>
        </p:nvSpPr>
        <p:spPr/>
        <p:txBody>
          <a:bodyPr/>
          <a:p>
            <a:fld id="{54A24F34-D46D-4ED6-BB83-872FFD14284B}" type="datetime1">
              <a:rPr lang="en-US" smtClean="0"/>
              <a:t>6/12/2015</a:t>
            </a:fld>
            <a:endParaRPr lang="en-US"/>
          </a:p>
        </p:txBody>
      </p:sp>
      <p:sp>
        <p:nvSpPr>
          <p:cNvPr id="1048611" name="Footer Placeholder 5"/>
          <p:cNvSpPr>
            <a:spLocks noGrp="1"/>
          </p:cNvSpPr>
          <p:nvPr>
            <p:ph type="ftr" sz="quarter" idx="12"/>
          </p:nvPr>
        </p:nvSpPr>
        <p:spPr/>
        <p:txBody>
          <a:bodyPr/>
          <a:p>
            <a:r>
              <a:rPr lang="en-US" smtClean="0"/>
              <a:t>Module 1  - Bacteriology</a:t>
            </a:r>
            <a:endParaRPr lang="en-US"/>
          </a:p>
        </p:txBody>
      </p:sp>
      <p:sp>
        <p:nvSpPr>
          <p:cNvPr id="1048612" name="Header Placeholder 6"/>
          <p:cNvSpPr>
            <a:spLocks noGrp="1"/>
          </p:cNvSpPr>
          <p:nvPr>
            <p:ph type="hdr" sz="quarter" idx="13"/>
          </p:nvPr>
        </p:nvSpPr>
        <p:spPr/>
        <p:txBody>
          <a:bodyPr/>
          <a:p>
            <a:r>
              <a:rPr lang="en-US" smtClean="0"/>
              <a:t>Dr Chang' P. - Microbiology</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01" name=""/>
        <p:cNvGrpSpPr/>
        <p:nvPr/>
      </p:nvGrpSpPr>
      <p:grpSpPr>
        <a:xfrm>
          <a:off x="0" y="0"/>
          <a:ext cx="0" cy="0"/>
          <a:chOff x="0" y="0"/>
          <a:chExt cx="0" cy="0"/>
        </a:xfrm>
      </p:grpSpPr>
      <p:sp>
        <p:nvSpPr>
          <p:cNvPr id="1048600"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8601"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8602" name="Date Placeholder 3"/>
          <p:cNvSpPr>
            <a:spLocks noGrp="1"/>
          </p:cNvSpPr>
          <p:nvPr>
            <p:ph type="dt" sz="half" idx="10"/>
          </p:nvPr>
        </p:nvSpPr>
        <p:spPr/>
        <p:txBody>
          <a:bodyPr/>
          <a:p>
            <a:fld id="{F93057F2-2AA2-4693-887B-0EF03526F567}" type="datetimeFigureOut">
              <a:rPr lang="en-US" smtClean="0"/>
              <a:t>6/12/2015</a:t>
            </a:fld>
            <a:endParaRPr lang="en-US"/>
          </a:p>
        </p:txBody>
      </p:sp>
      <p:sp>
        <p:nvSpPr>
          <p:cNvPr id="1048603" name="Footer Placeholder 4"/>
          <p:cNvSpPr>
            <a:spLocks noGrp="1"/>
          </p:cNvSpPr>
          <p:nvPr>
            <p:ph type="ftr" sz="quarter" idx="11"/>
          </p:nvPr>
        </p:nvSpPr>
        <p:spPr/>
        <p:txBody>
          <a:bodyPr/>
          <a:p>
            <a:endParaRPr lang="en-US"/>
          </a:p>
        </p:txBody>
      </p:sp>
      <p:sp>
        <p:nvSpPr>
          <p:cNvPr id="1048604" name="Slide Number Placeholder 5"/>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79" name=""/>
        <p:cNvGrpSpPr/>
        <p:nvPr/>
      </p:nvGrpSpPr>
      <p:grpSpPr>
        <a:xfrm>
          <a:off x="0" y="0"/>
          <a:ext cx="0" cy="0"/>
          <a:chOff x="0" y="0"/>
          <a:chExt cx="0" cy="0"/>
        </a:xfrm>
      </p:grpSpPr>
      <p:sp>
        <p:nvSpPr>
          <p:cNvPr id="1048770" name="Title 1"/>
          <p:cNvSpPr>
            <a:spLocks noGrp="1"/>
          </p:cNvSpPr>
          <p:nvPr>
            <p:ph type="title"/>
          </p:nvPr>
        </p:nvSpPr>
        <p:spPr/>
        <p:txBody>
          <a:bodyPr/>
          <a:p>
            <a:r>
              <a:rPr lang="en-US" smtClean="0"/>
              <a:t>Click to edit Master title style</a:t>
            </a:r>
            <a:endParaRPr lang="en-US"/>
          </a:p>
        </p:txBody>
      </p:sp>
      <p:sp>
        <p:nvSpPr>
          <p:cNvPr id="1048771"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72" name="Date Placeholder 3"/>
          <p:cNvSpPr>
            <a:spLocks noGrp="1"/>
          </p:cNvSpPr>
          <p:nvPr>
            <p:ph type="dt" sz="half" idx="10"/>
          </p:nvPr>
        </p:nvSpPr>
        <p:spPr/>
        <p:txBody>
          <a:bodyPr/>
          <a:p>
            <a:fld id="{F93057F2-2AA2-4693-887B-0EF03526F567}" type="datetimeFigureOut">
              <a:rPr lang="en-US" smtClean="0"/>
              <a:t>6/12/2015</a:t>
            </a:fld>
            <a:endParaRPr lang="en-US"/>
          </a:p>
        </p:txBody>
      </p:sp>
      <p:sp>
        <p:nvSpPr>
          <p:cNvPr id="1048773" name="Footer Placeholder 4"/>
          <p:cNvSpPr>
            <a:spLocks noGrp="1"/>
          </p:cNvSpPr>
          <p:nvPr>
            <p:ph type="ftr" sz="quarter" idx="11"/>
          </p:nvPr>
        </p:nvSpPr>
        <p:spPr/>
        <p:txBody>
          <a:bodyPr/>
          <a:p>
            <a:endParaRPr lang="en-US"/>
          </a:p>
        </p:txBody>
      </p:sp>
      <p:sp>
        <p:nvSpPr>
          <p:cNvPr id="1048774" name="Slide Number Placeholder 5"/>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77" name=""/>
        <p:cNvGrpSpPr/>
        <p:nvPr/>
      </p:nvGrpSpPr>
      <p:grpSpPr>
        <a:xfrm>
          <a:off x="0" y="0"/>
          <a:ext cx="0" cy="0"/>
          <a:chOff x="0" y="0"/>
          <a:chExt cx="0" cy="0"/>
        </a:xfrm>
      </p:grpSpPr>
      <p:sp>
        <p:nvSpPr>
          <p:cNvPr id="1048759"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8760" name="Vertical Text Placeholder 2"/>
          <p:cNvSpPr>
            <a:spLocks noGrp="1"/>
          </p:cNvSpPr>
          <p:nvPr>
            <p:ph type="body" orient="vert" idx="1"/>
          </p:nvPr>
        </p:nvSpPr>
        <p:spPr>
          <a:xfrm>
            <a:off x="838200" y="365125"/>
            <a:ext cx="7734300" cy="5811838"/>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61" name="Date Placeholder 3"/>
          <p:cNvSpPr>
            <a:spLocks noGrp="1"/>
          </p:cNvSpPr>
          <p:nvPr>
            <p:ph type="dt" sz="half" idx="10"/>
          </p:nvPr>
        </p:nvSpPr>
        <p:spPr/>
        <p:txBody>
          <a:bodyPr/>
          <a:p>
            <a:fld id="{F93057F2-2AA2-4693-887B-0EF03526F567}" type="datetimeFigureOut">
              <a:rPr lang="en-US" smtClean="0"/>
              <a:t>6/12/2015</a:t>
            </a:fld>
            <a:endParaRPr lang="en-US"/>
          </a:p>
        </p:txBody>
      </p:sp>
      <p:sp>
        <p:nvSpPr>
          <p:cNvPr id="1048762" name="Footer Placeholder 4"/>
          <p:cNvSpPr>
            <a:spLocks noGrp="1"/>
          </p:cNvSpPr>
          <p:nvPr>
            <p:ph type="ftr" sz="quarter" idx="11"/>
          </p:nvPr>
        </p:nvSpPr>
        <p:spPr/>
        <p:txBody>
          <a:bodyPr/>
          <a:p>
            <a:endParaRPr lang="en-US"/>
          </a:p>
        </p:txBody>
      </p:sp>
      <p:sp>
        <p:nvSpPr>
          <p:cNvPr id="1048763" name="Slide Number Placeholder 5"/>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4"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F93057F2-2AA2-4693-887B-0EF03526F567}" type="datetimeFigureOut">
              <a:rPr lang="en-US" smtClean="0"/>
              <a:t>6/12/2015</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80" name=""/>
        <p:cNvGrpSpPr/>
        <p:nvPr/>
      </p:nvGrpSpPr>
      <p:grpSpPr>
        <a:xfrm>
          <a:off x="0" y="0"/>
          <a:ext cx="0" cy="0"/>
          <a:chOff x="0" y="0"/>
          <a:chExt cx="0" cy="0"/>
        </a:xfrm>
      </p:grpSpPr>
      <p:sp>
        <p:nvSpPr>
          <p:cNvPr id="1048775"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8776"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Click to edit Master text styles</a:t>
            </a:r>
          </a:p>
        </p:txBody>
      </p:sp>
      <p:sp>
        <p:nvSpPr>
          <p:cNvPr id="1048777" name="Date Placeholder 3"/>
          <p:cNvSpPr>
            <a:spLocks noGrp="1"/>
          </p:cNvSpPr>
          <p:nvPr>
            <p:ph type="dt" sz="half" idx="10"/>
          </p:nvPr>
        </p:nvSpPr>
        <p:spPr/>
        <p:txBody>
          <a:bodyPr/>
          <a:p>
            <a:fld id="{F93057F2-2AA2-4693-887B-0EF03526F567}" type="datetimeFigureOut">
              <a:rPr lang="en-US" smtClean="0"/>
              <a:t>6/12/2015</a:t>
            </a:fld>
            <a:endParaRPr lang="en-US"/>
          </a:p>
        </p:txBody>
      </p:sp>
      <p:sp>
        <p:nvSpPr>
          <p:cNvPr id="1048778" name="Footer Placeholder 4"/>
          <p:cNvSpPr>
            <a:spLocks noGrp="1"/>
          </p:cNvSpPr>
          <p:nvPr>
            <p:ph type="ftr" sz="quarter" idx="11"/>
          </p:nvPr>
        </p:nvSpPr>
        <p:spPr/>
        <p:txBody>
          <a:bodyPr/>
          <a:p>
            <a:endParaRPr lang="en-US"/>
          </a:p>
        </p:txBody>
      </p:sp>
      <p:sp>
        <p:nvSpPr>
          <p:cNvPr id="1048779" name="Slide Number Placeholder 5"/>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81" name=""/>
        <p:cNvGrpSpPr/>
        <p:nvPr/>
      </p:nvGrpSpPr>
      <p:grpSpPr>
        <a:xfrm>
          <a:off x="0" y="0"/>
          <a:ext cx="0" cy="0"/>
          <a:chOff x="0" y="0"/>
          <a:chExt cx="0" cy="0"/>
        </a:xfrm>
      </p:grpSpPr>
      <p:sp>
        <p:nvSpPr>
          <p:cNvPr id="1048780" name="Title 1"/>
          <p:cNvSpPr>
            <a:spLocks noGrp="1"/>
          </p:cNvSpPr>
          <p:nvPr>
            <p:ph type="title"/>
          </p:nvPr>
        </p:nvSpPr>
        <p:spPr/>
        <p:txBody>
          <a:bodyPr/>
          <a:p>
            <a:r>
              <a:rPr lang="en-US" smtClean="0"/>
              <a:t>Click to edit Master title style</a:t>
            </a:r>
            <a:endParaRPr lang="en-US"/>
          </a:p>
        </p:txBody>
      </p:sp>
      <p:sp>
        <p:nvSpPr>
          <p:cNvPr id="1048781" name="Content Placeholder 2"/>
          <p:cNvSpPr>
            <a:spLocks noGrp="1"/>
          </p:cNvSpPr>
          <p:nvPr>
            <p:ph sz="half" idx="1"/>
          </p:nvPr>
        </p:nvSpPr>
        <p:spPr>
          <a:xfrm>
            <a:off x="838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2" name="Content Placeholder 3"/>
          <p:cNvSpPr>
            <a:spLocks noGrp="1"/>
          </p:cNvSpPr>
          <p:nvPr>
            <p:ph sz="half" idx="2"/>
          </p:nvPr>
        </p:nvSpPr>
        <p:spPr>
          <a:xfrm>
            <a:off x="6172200" y="1825625"/>
            <a:ext cx="5181600" cy="435133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3" name="Date Placeholder 4"/>
          <p:cNvSpPr>
            <a:spLocks noGrp="1"/>
          </p:cNvSpPr>
          <p:nvPr>
            <p:ph type="dt" sz="half" idx="10"/>
          </p:nvPr>
        </p:nvSpPr>
        <p:spPr/>
        <p:txBody>
          <a:bodyPr/>
          <a:p>
            <a:fld id="{F93057F2-2AA2-4693-887B-0EF03526F567}" type="datetimeFigureOut">
              <a:rPr lang="en-US" smtClean="0"/>
              <a:t>6/12/2015</a:t>
            </a:fld>
            <a:endParaRPr lang="en-US"/>
          </a:p>
        </p:txBody>
      </p:sp>
      <p:sp>
        <p:nvSpPr>
          <p:cNvPr id="1048784" name="Footer Placeholder 5"/>
          <p:cNvSpPr>
            <a:spLocks noGrp="1"/>
          </p:cNvSpPr>
          <p:nvPr>
            <p:ph type="ftr" sz="quarter" idx="11"/>
          </p:nvPr>
        </p:nvSpPr>
        <p:spPr/>
        <p:txBody>
          <a:bodyPr/>
          <a:p>
            <a:endParaRPr lang="en-US"/>
          </a:p>
        </p:txBody>
      </p:sp>
      <p:sp>
        <p:nvSpPr>
          <p:cNvPr id="1048785" name="Slide Number Placeholder 6"/>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82" name=""/>
        <p:cNvGrpSpPr/>
        <p:nvPr/>
      </p:nvGrpSpPr>
      <p:grpSpPr>
        <a:xfrm>
          <a:off x="0" y="0"/>
          <a:ext cx="0" cy="0"/>
          <a:chOff x="0" y="0"/>
          <a:chExt cx="0" cy="0"/>
        </a:xfrm>
      </p:grpSpPr>
      <p:sp>
        <p:nvSpPr>
          <p:cNvPr id="1048786"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8787"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8" name="Content Placeholder 3"/>
          <p:cNvSpPr>
            <a:spLocks noGrp="1"/>
          </p:cNvSpPr>
          <p:nvPr>
            <p:ph sz="half" idx="2"/>
          </p:nvPr>
        </p:nvSpPr>
        <p:spPr>
          <a:xfrm>
            <a:off x="839788" y="2505075"/>
            <a:ext cx="5157787"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89"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90" name="Content Placeholder 5"/>
          <p:cNvSpPr>
            <a:spLocks noGrp="1"/>
          </p:cNvSpPr>
          <p:nvPr>
            <p:ph sz="quarter" idx="4"/>
          </p:nvPr>
        </p:nvSpPr>
        <p:spPr>
          <a:xfrm>
            <a:off x="6172200" y="2505075"/>
            <a:ext cx="5183188" cy="3684588"/>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91" name="Date Placeholder 6"/>
          <p:cNvSpPr>
            <a:spLocks noGrp="1"/>
          </p:cNvSpPr>
          <p:nvPr>
            <p:ph type="dt" sz="half" idx="10"/>
          </p:nvPr>
        </p:nvSpPr>
        <p:spPr/>
        <p:txBody>
          <a:bodyPr/>
          <a:p>
            <a:fld id="{F93057F2-2AA2-4693-887B-0EF03526F567}" type="datetimeFigureOut">
              <a:rPr lang="en-US" smtClean="0"/>
              <a:t>6/12/2015</a:t>
            </a:fld>
            <a:endParaRPr lang="en-US"/>
          </a:p>
        </p:txBody>
      </p:sp>
      <p:sp>
        <p:nvSpPr>
          <p:cNvPr id="1048792" name="Footer Placeholder 7"/>
          <p:cNvSpPr>
            <a:spLocks noGrp="1"/>
          </p:cNvSpPr>
          <p:nvPr>
            <p:ph type="ftr" sz="quarter" idx="11"/>
          </p:nvPr>
        </p:nvSpPr>
        <p:spPr/>
        <p:txBody>
          <a:bodyPr/>
          <a:p>
            <a:endParaRPr lang="en-US"/>
          </a:p>
        </p:txBody>
      </p:sp>
      <p:sp>
        <p:nvSpPr>
          <p:cNvPr id="1048793" name="Slide Number Placeholder 8"/>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76" name=""/>
        <p:cNvGrpSpPr/>
        <p:nvPr/>
      </p:nvGrpSpPr>
      <p:grpSpPr>
        <a:xfrm>
          <a:off x="0" y="0"/>
          <a:ext cx="0" cy="0"/>
          <a:chOff x="0" y="0"/>
          <a:chExt cx="0" cy="0"/>
        </a:xfrm>
      </p:grpSpPr>
      <p:sp>
        <p:nvSpPr>
          <p:cNvPr id="1048755" name="Title 1"/>
          <p:cNvSpPr>
            <a:spLocks noGrp="1"/>
          </p:cNvSpPr>
          <p:nvPr>
            <p:ph type="title"/>
          </p:nvPr>
        </p:nvSpPr>
        <p:spPr/>
        <p:txBody>
          <a:bodyPr/>
          <a:p>
            <a:r>
              <a:rPr lang="en-US" smtClean="0"/>
              <a:t>Click to edit Master title style</a:t>
            </a:r>
            <a:endParaRPr lang="en-US"/>
          </a:p>
        </p:txBody>
      </p:sp>
      <p:sp>
        <p:nvSpPr>
          <p:cNvPr id="1048756" name="Date Placeholder 2"/>
          <p:cNvSpPr>
            <a:spLocks noGrp="1"/>
          </p:cNvSpPr>
          <p:nvPr>
            <p:ph type="dt" sz="half" idx="10"/>
          </p:nvPr>
        </p:nvSpPr>
        <p:spPr/>
        <p:txBody>
          <a:bodyPr/>
          <a:p>
            <a:fld id="{F93057F2-2AA2-4693-887B-0EF03526F567}" type="datetimeFigureOut">
              <a:rPr lang="en-US" smtClean="0"/>
              <a:t>6/12/2015</a:t>
            </a:fld>
            <a:endParaRPr lang="en-US"/>
          </a:p>
        </p:txBody>
      </p:sp>
      <p:sp>
        <p:nvSpPr>
          <p:cNvPr id="1048757" name="Footer Placeholder 3"/>
          <p:cNvSpPr>
            <a:spLocks noGrp="1"/>
          </p:cNvSpPr>
          <p:nvPr>
            <p:ph type="ftr" sz="quarter" idx="11"/>
          </p:nvPr>
        </p:nvSpPr>
        <p:spPr/>
        <p:txBody>
          <a:bodyPr/>
          <a:p>
            <a:endParaRPr lang="en-US"/>
          </a:p>
        </p:txBody>
      </p:sp>
      <p:sp>
        <p:nvSpPr>
          <p:cNvPr id="1048758" name="Slide Number Placeholder 4"/>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83" name=""/>
        <p:cNvGrpSpPr/>
        <p:nvPr/>
      </p:nvGrpSpPr>
      <p:grpSpPr>
        <a:xfrm>
          <a:off x="0" y="0"/>
          <a:ext cx="0" cy="0"/>
          <a:chOff x="0" y="0"/>
          <a:chExt cx="0" cy="0"/>
        </a:xfrm>
      </p:grpSpPr>
      <p:sp>
        <p:nvSpPr>
          <p:cNvPr id="1048794" name="Date Placeholder 1"/>
          <p:cNvSpPr>
            <a:spLocks noGrp="1"/>
          </p:cNvSpPr>
          <p:nvPr>
            <p:ph type="dt" sz="half" idx="10"/>
          </p:nvPr>
        </p:nvSpPr>
        <p:spPr/>
        <p:txBody>
          <a:bodyPr/>
          <a:p>
            <a:fld id="{F93057F2-2AA2-4693-887B-0EF03526F567}" type="datetimeFigureOut">
              <a:rPr lang="en-US" smtClean="0"/>
              <a:t>6/12/2015</a:t>
            </a:fld>
            <a:endParaRPr lang="en-US"/>
          </a:p>
        </p:txBody>
      </p:sp>
      <p:sp>
        <p:nvSpPr>
          <p:cNvPr id="1048795" name="Footer Placeholder 2"/>
          <p:cNvSpPr>
            <a:spLocks noGrp="1"/>
          </p:cNvSpPr>
          <p:nvPr>
            <p:ph type="ftr" sz="quarter" idx="11"/>
          </p:nvPr>
        </p:nvSpPr>
        <p:spPr/>
        <p:txBody>
          <a:bodyPr/>
          <a:p>
            <a:endParaRPr lang="en-US"/>
          </a:p>
        </p:txBody>
      </p:sp>
      <p:sp>
        <p:nvSpPr>
          <p:cNvPr id="1048796" name="Slide Number Placeholder 3"/>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84" name=""/>
        <p:cNvGrpSpPr/>
        <p:nvPr/>
      </p:nvGrpSpPr>
      <p:grpSpPr>
        <a:xfrm>
          <a:off x="0" y="0"/>
          <a:ext cx="0" cy="0"/>
          <a:chOff x="0" y="0"/>
          <a:chExt cx="0" cy="0"/>
        </a:xfrm>
      </p:grpSpPr>
      <p:sp>
        <p:nvSpPr>
          <p:cNvPr id="1048797"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798"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99"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800" name="Date Placeholder 4"/>
          <p:cNvSpPr>
            <a:spLocks noGrp="1"/>
          </p:cNvSpPr>
          <p:nvPr>
            <p:ph type="dt" sz="half" idx="10"/>
          </p:nvPr>
        </p:nvSpPr>
        <p:spPr/>
        <p:txBody>
          <a:bodyPr/>
          <a:p>
            <a:fld id="{F93057F2-2AA2-4693-887B-0EF03526F567}" type="datetimeFigureOut">
              <a:rPr lang="en-US" smtClean="0"/>
              <a:t>6/12/2015</a:t>
            </a:fld>
            <a:endParaRPr lang="en-US"/>
          </a:p>
        </p:txBody>
      </p:sp>
      <p:sp>
        <p:nvSpPr>
          <p:cNvPr id="1048801" name="Footer Placeholder 5"/>
          <p:cNvSpPr>
            <a:spLocks noGrp="1"/>
          </p:cNvSpPr>
          <p:nvPr>
            <p:ph type="ftr" sz="quarter" idx="11"/>
          </p:nvPr>
        </p:nvSpPr>
        <p:spPr/>
        <p:txBody>
          <a:bodyPr/>
          <a:p>
            <a:endParaRPr lang="en-US"/>
          </a:p>
        </p:txBody>
      </p:sp>
      <p:sp>
        <p:nvSpPr>
          <p:cNvPr id="1048802" name="Slide Number Placeholder 6"/>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78" name=""/>
        <p:cNvGrpSpPr/>
        <p:nvPr/>
      </p:nvGrpSpPr>
      <p:grpSpPr>
        <a:xfrm>
          <a:off x="0" y="0"/>
          <a:ext cx="0" cy="0"/>
          <a:chOff x="0" y="0"/>
          <a:chExt cx="0" cy="0"/>
        </a:xfrm>
      </p:grpSpPr>
      <p:sp>
        <p:nvSpPr>
          <p:cNvPr id="1048764"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8765"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766"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Click to edit Master text styles</a:t>
            </a:r>
          </a:p>
        </p:txBody>
      </p:sp>
      <p:sp>
        <p:nvSpPr>
          <p:cNvPr id="1048767" name="Date Placeholder 4"/>
          <p:cNvSpPr>
            <a:spLocks noGrp="1"/>
          </p:cNvSpPr>
          <p:nvPr>
            <p:ph type="dt" sz="half" idx="10"/>
          </p:nvPr>
        </p:nvSpPr>
        <p:spPr/>
        <p:txBody>
          <a:bodyPr/>
          <a:p>
            <a:fld id="{F93057F2-2AA2-4693-887B-0EF03526F567}" type="datetimeFigureOut">
              <a:rPr lang="en-US" smtClean="0"/>
              <a:t>6/12/2015</a:t>
            </a:fld>
            <a:endParaRPr lang="en-US"/>
          </a:p>
        </p:txBody>
      </p:sp>
      <p:sp>
        <p:nvSpPr>
          <p:cNvPr id="1048768" name="Footer Placeholder 5"/>
          <p:cNvSpPr>
            <a:spLocks noGrp="1"/>
          </p:cNvSpPr>
          <p:nvPr>
            <p:ph type="ftr" sz="quarter" idx="11"/>
          </p:nvPr>
        </p:nvSpPr>
        <p:spPr/>
        <p:txBody>
          <a:bodyPr/>
          <a:p>
            <a:endParaRPr lang="en-US"/>
          </a:p>
        </p:txBody>
      </p:sp>
      <p:sp>
        <p:nvSpPr>
          <p:cNvPr id="1048769" name="Slide Number Placeholder 6"/>
          <p:cNvSpPr>
            <a:spLocks noGrp="1"/>
          </p:cNvSpPr>
          <p:nvPr>
            <p:ph type="sldNum" sz="quarter" idx="12"/>
          </p:nvPr>
        </p:nvSpPr>
        <p:spPr/>
        <p:txBody>
          <a:bodyPr/>
          <a:p>
            <a:fld id="{54E12CFF-8FF4-4347-9317-60B3F0D070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62"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F93057F2-2AA2-4693-887B-0EF03526F567}" type="datetimeFigureOut">
              <a:rPr lang="en-US" smtClean="0"/>
              <a:t>6/12/2015</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54E12CFF-8FF4-4347-9317-60B3F0D07075}"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05" name="Title 1"/>
          <p:cNvSpPr>
            <a:spLocks noGrp="1"/>
          </p:cNvSpPr>
          <p:nvPr>
            <p:ph type="ctrTitle"/>
          </p:nvPr>
        </p:nvSpPr>
        <p:spPr>
          <a:xfrm>
            <a:off x="2667000" y="1219201"/>
            <a:ext cx="7315200" cy="2895599"/>
          </a:xfrm>
        </p:spPr>
        <p:txBody>
          <a:bodyPr>
            <a:normAutofit/>
          </a:bodyPr>
          <a:p>
            <a:pPr algn="ctr"/>
            <a:r>
              <a:rPr b="1" dirty="0" i="1" lang="en-US" u="sng">
                <a:solidFill>
                  <a:srgbClr val="C00000"/>
                </a:solidFill>
              </a:rPr>
              <a:t>BACTERIA OF MEDICAL IMPORTANCE</a:t>
            </a:r>
            <a:endParaRPr b="1" dirty="0" i="1" lang="en-US" u="sng">
              <a:solidFill>
                <a:srgbClr val="C00000"/>
              </a:solidFill>
            </a:endParaRPr>
          </a:p>
        </p:txBody>
      </p:sp>
      <p:sp>
        <p:nvSpPr>
          <p:cNvPr id="1048606" name="Subtitle 2"/>
          <p:cNvSpPr>
            <a:spLocks noGrp="1"/>
          </p:cNvSpPr>
          <p:nvPr>
            <p:ph type="subTitle" idx="1"/>
          </p:nvPr>
        </p:nvSpPr>
        <p:spPr>
          <a:xfrm>
            <a:off x="2895600" y="4495800"/>
            <a:ext cx="6400800" cy="1066800"/>
          </a:xfrm>
        </p:spPr>
        <p:txBody>
          <a:bodyPr>
            <a:noAutofit/>
          </a:bodyPr>
          <a:p>
            <a:pPr algn="ctr"/>
            <a:endParaRPr b="1" dirty="0" sz="5400" i="1" lang="en-US">
              <a:solidFill>
                <a:srgbClr val="00B050"/>
              </a:solidFill>
              <a:latin typeface="Corbel" panose="020B05030202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29" name="Title 1"/>
          <p:cNvSpPr>
            <a:spLocks noGrp="1"/>
          </p:cNvSpPr>
          <p:nvPr>
            <p:ph type="title"/>
          </p:nvPr>
        </p:nvSpPr>
        <p:spPr>
          <a:xfrm>
            <a:off x="2438400" y="274638"/>
            <a:ext cx="7772400" cy="639762"/>
          </a:xfrm>
        </p:spPr>
        <p:txBody>
          <a:bodyPr>
            <a:normAutofit fontScale="90000"/>
          </a:bodyPr>
          <a:p>
            <a:endParaRPr dirty="0" lang="en-US"/>
          </a:p>
        </p:txBody>
      </p:sp>
      <p:sp>
        <p:nvSpPr>
          <p:cNvPr id="1048630" name="Content Placeholder 2"/>
          <p:cNvSpPr>
            <a:spLocks noGrp="1"/>
          </p:cNvSpPr>
          <p:nvPr>
            <p:ph idx="1"/>
          </p:nvPr>
        </p:nvSpPr>
        <p:spPr>
          <a:xfrm>
            <a:off x="2438400" y="914401"/>
            <a:ext cx="7772400" cy="5211763"/>
          </a:xfrm>
        </p:spPr>
        <p:txBody>
          <a:bodyPr>
            <a:normAutofit/>
          </a:bodyPr>
          <a:p>
            <a:pPr algn="just">
              <a:lnSpc>
                <a:spcPct val="150000"/>
              </a:lnSpc>
              <a:buNone/>
            </a:pPr>
            <a:r>
              <a:rPr b="1" dirty="0" lang="en-US" smtClean="0"/>
              <a:t>2. Subcutaneous and connective tissue</a:t>
            </a:r>
          </a:p>
          <a:p>
            <a:pPr algn="just" lvl="0">
              <a:lnSpc>
                <a:spcPct val="150000"/>
              </a:lnSpc>
            </a:pPr>
            <a:r>
              <a:rPr dirty="0" lang="en-US" smtClean="0"/>
              <a:t>Infections of </a:t>
            </a:r>
            <a:r>
              <a:rPr dirty="0" lang="en-US" err="1" smtClean="0"/>
              <a:t>Osteomyelitis</a:t>
            </a:r>
            <a:r>
              <a:rPr dirty="0" lang="en-US" smtClean="0"/>
              <a:t>, bone necrosis </a:t>
            </a:r>
          </a:p>
          <a:p>
            <a:pPr algn="just" lvl="0">
              <a:lnSpc>
                <a:spcPct val="150000"/>
              </a:lnSpc>
            </a:pPr>
            <a:r>
              <a:rPr dirty="0" lang="en-US" smtClean="0"/>
              <a:t>Mastitis, </a:t>
            </a:r>
            <a:r>
              <a:rPr dirty="0" lang="en-US" err="1" smtClean="0"/>
              <a:t>otitis</a:t>
            </a:r>
            <a:r>
              <a:rPr dirty="0" lang="en-US" smtClean="0"/>
              <a:t> media, meningitis, arthritis, pneumonia, bronchopneumonia, emphysema, septicemia, </a:t>
            </a:r>
            <a:r>
              <a:rPr dirty="0" lang="en-US" err="1" smtClean="0"/>
              <a:t>bactoremia</a:t>
            </a:r>
            <a:r>
              <a:rPr dirty="0" lang="en-US" smtClean="0"/>
              <a:t>, abscesses and (ABE) Acute Bacterial </a:t>
            </a:r>
            <a:r>
              <a:rPr dirty="0" lang="en-US" err="1" smtClean="0"/>
              <a:t>Endocarditis</a:t>
            </a:r>
            <a:endParaRPr dirty="0" lang="en-US" smtClean="0"/>
          </a:p>
          <a:p>
            <a:pPr algn="just">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31" name="Title 1"/>
          <p:cNvSpPr>
            <a:spLocks noGrp="1"/>
          </p:cNvSpPr>
          <p:nvPr>
            <p:ph type="title"/>
          </p:nvPr>
        </p:nvSpPr>
        <p:spPr>
          <a:xfrm>
            <a:off x="2438400" y="274638"/>
            <a:ext cx="7772400" cy="639762"/>
          </a:xfrm>
        </p:spPr>
        <p:txBody>
          <a:bodyPr>
            <a:normAutofit fontScale="90000"/>
          </a:bodyPr>
          <a:p>
            <a:endParaRPr dirty="0" lang="en-US"/>
          </a:p>
        </p:txBody>
      </p:sp>
      <p:sp>
        <p:nvSpPr>
          <p:cNvPr id="1048632" name="Content Placeholder 2"/>
          <p:cNvSpPr>
            <a:spLocks noGrp="1"/>
          </p:cNvSpPr>
          <p:nvPr>
            <p:ph idx="1"/>
          </p:nvPr>
        </p:nvSpPr>
        <p:spPr>
          <a:xfrm>
            <a:off x="2438400" y="914401"/>
            <a:ext cx="7772400" cy="5211763"/>
          </a:xfrm>
        </p:spPr>
        <p:txBody>
          <a:bodyPr>
            <a:normAutofit/>
          </a:bodyPr>
          <a:p>
            <a:pPr algn="just">
              <a:lnSpc>
                <a:spcPct val="150000"/>
              </a:lnSpc>
              <a:buNone/>
            </a:pPr>
            <a:r>
              <a:rPr b="1" dirty="0" lang="en-US" smtClean="0"/>
              <a:t>3. Special strains of S. </a:t>
            </a:r>
            <a:r>
              <a:rPr b="1" dirty="0" lang="en-US" err="1" smtClean="0"/>
              <a:t>aureus</a:t>
            </a:r>
            <a:r>
              <a:rPr b="1" dirty="0" lang="en-US" smtClean="0"/>
              <a:t> cause </a:t>
            </a:r>
          </a:p>
          <a:p>
            <a:pPr algn="just" indent="-514350" marL="596646">
              <a:lnSpc>
                <a:spcPct val="150000"/>
              </a:lnSpc>
              <a:buFont typeface="+mj-lt"/>
              <a:buAutoNum type="alphaLcParenR"/>
            </a:pPr>
            <a:r>
              <a:rPr dirty="0" lang="en-US" smtClean="0"/>
              <a:t>Food poisoning –through </a:t>
            </a:r>
            <a:r>
              <a:rPr dirty="0" lang="en-US" err="1" smtClean="0"/>
              <a:t>enterotoxin</a:t>
            </a:r>
            <a:r>
              <a:rPr dirty="0" lang="en-US" smtClean="0"/>
              <a:t> production </a:t>
            </a:r>
          </a:p>
          <a:p>
            <a:pPr algn="just" indent="-514350" marL="596646">
              <a:lnSpc>
                <a:spcPct val="150000"/>
              </a:lnSpc>
              <a:buFont typeface="+mj-lt"/>
              <a:buAutoNum type="alphaLcParenR"/>
            </a:pPr>
            <a:r>
              <a:rPr dirty="0" lang="en-US" smtClean="0"/>
              <a:t>Enteritis (</a:t>
            </a:r>
            <a:r>
              <a:rPr dirty="0" lang="en-US" err="1" smtClean="0"/>
              <a:t>Diarrhoea</a:t>
            </a:r>
            <a:r>
              <a:rPr dirty="0" lang="en-US" smtClean="0"/>
              <a:t>) – </a:t>
            </a:r>
            <a:r>
              <a:rPr dirty="0" lang="en-US" err="1" smtClean="0"/>
              <a:t>Antibioitic</a:t>
            </a:r>
            <a:r>
              <a:rPr dirty="0" lang="en-US" smtClean="0"/>
              <a:t> Resistant</a:t>
            </a:r>
          </a:p>
          <a:p>
            <a:pPr algn="just" indent="-514350" marL="596646">
              <a:lnSpc>
                <a:spcPct val="150000"/>
              </a:lnSpc>
              <a:buFont typeface="+mj-lt"/>
              <a:buAutoNum type="alphaLcParenR"/>
            </a:pPr>
            <a:r>
              <a:rPr dirty="0" lang="en-US" smtClean="0"/>
              <a:t>Urinary tract infections. (UTI) </a:t>
            </a:r>
          </a:p>
          <a:p>
            <a:pPr algn="just" indent="-514350" marL="596646">
              <a:lnSpc>
                <a:spcPct val="150000"/>
              </a:lnSpc>
              <a:buNone/>
            </a:pPr>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33" name="Title 1"/>
          <p:cNvSpPr>
            <a:spLocks noGrp="1"/>
          </p:cNvSpPr>
          <p:nvPr>
            <p:ph type="title"/>
          </p:nvPr>
        </p:nvSpPr>
        <p:spPr>
          <a:xfrm>
            <a:off x="2514600" y="274638"/>
            <a:ext cx="7696200" cy="639762"/>
          </a:xfrm>
        </p:spPr>
        <p:txBody>
          <a:bodyPr>
            <a:normAutofit fontScale="90000"/>
          </a:bodyPr>
          <a:p>
            <a:endParaRPr dirty="0" lang="en-US"/>
          </a:p>
        </p:txBody>
      </p:sp>
      <p:sp>
        <p:nvSpPr>
          <p:cNvPr id="1048634" name="Content Placeholder 2"/>
          <p:cNvSpPr>
            <a:spLocks noGrp="1"/>
          </p:cNvSpPr>
          <p:nvPr>
            <p:ph idx="1"/>
          </p:nvPr>
        </p:nvSpPr>
        <p:spPr>
          <a:xfrm>
            <a:off x="2514600" y="914401"/>
            <a:ext cx="7696200" cy="5211763"/>
          </a:xfrm>
        </p:spPr>
        <p:txBody>
          <a:bodyPr>
            <a:normAutofit fontScale="96429" lnSpcReduction="10000"/>
          </a:bodyPr>
          <a:p>
            <a:pPr>
              <a:buNone/>
            </a:pPr>
            <a:r>
              <a:rPr b="1" dirty="0" lang="en-US" smtClean="0"/>
              <a:t>4. Colonization </a:t>
            </a:r>
          </a:p>
          <a:p>
            <a:pPr algn="just">
              <a:lnSpc>
                <a:spcPct val="150000"/>
              </a:lnSpc>
            </a:pPr>
            <a:r>
              <a:rPr dirty="0" lang="en-US" smtClean="0"/>
              <a:t>Are more in hospital population, e.g. new born in hospitals (70- 90%) within 2 weeks </a:t>
            </a:r>
          </a:p>
          <a:p>
            <a:pPr algn="just">
              <a:lnSpc>
                <a:spcPct val="150000"/>
              </a:lnSpc>
            </a:pPr>
            <a:r>
              <a:rPr dirty="0" lang="en-US" smtClean="0"/>
              <a:t>Nasal carriers 20 – 60%</a:t>
            </a:r>
          </a:p>
          <a:p>
            <a:pPr algn="just">
              <a:lnSpc>
                <a:spcPct val="150000"/>
              </a:lnSpc>
            </a:pPr>
            <a:r>
              <a:rPr dirty="0" lang="en-US" smtClean="0"/>
              <a:t>Throat and skin (5 – 10%) faces 20%.</a:t>
            </a:r>
          </a:p>
          <a:p>
            <a:pPr algn="just">
              <a:lnSpc>
                <a:spcPct val="150000"/>
              </a:lnSpc>
            </a:pPr>
            <a:r>
              <a:rPr dirty="0" lang="en-US" smtClean="0"/>
              <a:t>Doctors protect themselves by masking themselves when attending Immune Compromised patients.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35" name="Title 1"/>
          <p:cNvSpPr>
            <a:spLocks noGrp="1"/>
          </p:cNvSpPr>
          <p:nvPr>
            <p:ph type="title"/>
          </p:nvPr>
        </p:nvSpPr>
        <p:spPr>
          <a:xfrm>
            <a:off x="2514600" y="274638"/>
            <a:ext cx="7696200" cy="1249362"/>
          </a:xfrm>
        </p:spPr>
        <p:txBody>
          <a:bodyPr>
            <a:normAutofit/>
          </a:bodyPr>
          <a:p>
            <a:r>
              <a:rPr b="1" dirty="0" lang="en-US" smtClean="0"/>
              <a:t>Control</a:t>
            </a:r>
            <a:endParaRPr dirty="0" lang="en-US"/>
          </a:p>
        </p:txBody>
      </p:sp>
      <p:sp>
        <p:nvSpPr>
          <p:cNvPr id="1048636" name="Content Placeholder 2"/>
          <p:cNvSpPr>
            <a:spLocks noGrp="1"/>
          </p:cNvSpPr>
          <p:nvPr>
            <p:ph idx="1"/>
          </p:nvPr>
        </p:nvSpPr>
        <p:spPr>
          <a:xfrm>
            <a:off x="2438400" y="1752601"/>
            <a:ext cx="7772400" cy="4373563"/>
          </a:xfrm>
        </p:spPr>
        <p:txBody>
          <a:bodyPr/>
          <a:p>
            <a:pPr>
              <a:lnSpc>
                <a:spcPct val="150000"/>
              </a:lnSpc>
            </a:pPr>
            <a:r>
              <a:rPr dirty="0" lang="en-US" smtClean="0"/>
              <a:t>Personal hygiene</a:t>
            </a:r>
          </a:p>
          <a:p>
            <a:pPr>
              <a:lnSpc>
                <a:spcPct val="150000"/>
              </a:lnSpc>
            </a:pPr>
            <a:r>
              <a:rPr dirty="0" lang="en-US" smtClean="0"/>
              <a:t>Use of sterilized instruments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37" name="Title 1"/>
          <p:cNvSpPr>
            <a:spLocks noGrp="1"/>
          </p:cNvSpPr>
          <p:nvPr>
            <p:ph type="title"/>
          </p:nvPr>
        </p:nvSpPr>
        <p:spPr>
          <a:xfrm>
            <a:off x="2438400" y="274638"/>
            <a:ext cx="7772400" cy="868362"/>
          </a:xfrm>
        </p:spPr>
        <p:txBody>
          <a:bodyPr>
            <a:normAutofit/>
          </a:bodyPr>
          <a:p>
            <a:r>
              <a:rPr b="1" dirty="0" lang="en-US" smtClean="0"/>
              <a:t>Treatment </a:t>
            </a:r>
            <a:endParaRPr dirty="0" lang="en-US"/>
          </a:p>
        </p:txBody>
      </p:sp>
      <p:sp>
        <p:nvSpPr>
          <p:cNvPr id="1048638" name="Content Placeholder 2"/>
          <p:cNvSpPr>
            <a:spLocks noGrp="1"/>
          </p:cNvSpPr>
          <p:nvPr>
            <p:ph idx="1"/>
          </p:nvPr>
        </p:nvSpPr>
        <p:spPr>
          <a:xfrm>
            <a:off x="2438400" y="1371601"/>
            <a:ext cx="7772400" cy="4754563"/>
          </a:xfrm>
        </p:spPr>
        <p:txBody>
          <a:bodyPr>
            <a:normAutofit/>
          </a:bodyPr>
          <a:p>
            <a:pPr algn="just" lvl="0">
              <a:lnSpc>
                <a:spcPct val="150000"/>
              </a:lnSpc>
            </a:pPr>
            <a:r>
              <a:rPr dirty="0" lang="en-US" smtClean="0"/>
              <a:t>Resistance is common in hospital strains. 80-90% produce </a:t>
            </a:r>
            <a:r>
              <a:rPr dirty="0" lang="en-US" err="1" smtClean="0"/>
              <a:t>penicillinase</a:t>
            </a:r>
            <a:r>
              <a:rPr dirty="0" lang="en-US" smtClean="0"/>
              <a:t> which destroys β- </a:t>
            </a:r>
            <a:r>
              <a:rPr dirty="0" lang="en-US" err="1" smtClean="0"/>
              <a:t>lactam</a:t>
            </a:r>
            <a:r>
              <a:rPr dirty="0" lang="en-US" smtClean="0"/>
              <a:t> ring of penicillin and </a:t>
            </a:r>
            <a:r>
              <a:rPr dirty="0" lang="en-US" err="1" smtClean="0"/>
              <a:t>cephalosporins</a:t>
            </a:r>
            <a:endParaRPr dirty="0" lang="en-US" smtClean="0"/>
          </a:p>
          <a:p>
            <a:pPr algn="just" lvl="0">
              <a:lnSpc>
                <a:spcPct val="150000"/>
              </a:lnSpc>
            </a:pPr>
            <a:r>
              <a:rPr dirty="0" lang="en-US" smtClean="0"/>
              <a:t>Antibiotic sensitivity tests are a must by laboratory on all staphylococcus isolated from clinical material s to determine drug of choice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639" name="Title 1"/>
          <p:cNvSpPr>
            <a:spLocks noGrp="1"/>
          </p:cNvSpPr>
          <p:nvPr>
            <p:ph type="title"/>
          </p:nvPr>
        </p:nvSpPr>
        <p:spPr>
          <a:xfrm>
            <a:off x="2514600" y="274638"/>
            <a:ext cx="7696200" cy="639762"/>
          </a:xfrm>
        </p:spPr>
        <p:txBody>
          <a:bodyPr>
            <a:normAutofit fontScale="90000"/>
          </a:bodyPr>
          <a:p>
            <a:endParaRPr dirty="0" lang="en-US"/>
          </a:p>
        </p:txBody>
      </p:sp>
      <p:sp>
        <p:nvSpPr>
          <p:cNvPr id="1048640" name="Content Placeholder 2"/>
          <p:cNvSpPr>
            <a:spLocks noGrp="1"/>
          </p:cNvSpPr>
          <p:nvPr>
            <p:ph idx="1"/>
          </p:nvPr>
        </p:nvSpPr>
        <p:spPr>
          <a:xfrm>
            <a:off x="2438400" y="914401"/>
            <a:ext cx="7772400" cy="5211763"/>
          </a:xfrm>
        </p:spPr>
        <p:txBody>
          <a:bodyPr/>
          <a:p>
            <a:pPr algn="just" lvl="0">
              <a:lnSpc>
                <a:spcPct val="150000"/>
              </a:lnSpc>
            </a:pPr>
            <a:r>
              <a:rPr dirty="0" lang="en-US" err="1" smtClean="0"/>
              <a:t>Penicillinase</a:t>
            </a:r>
            <a:r>
              <a:rPr dirty="0" lang="en-US" smtClean="0"/>
              <a:t> producing strains to be treated with </a:t>
            </a:r>
            <a:r>
              <a:rPr dirty="0" lang="en-US" err="1" smtClean="0"/>
              <a:t>methicillin</a:t>
            </a:r>
            <a:r>
              <a:rPr dirty="0" lang="en-US" smtClean="0"/>
              <a:t>/ </a:t>
            </a:r>
            <a:r>
              <a:rPr dirty="0" lang="en-US" err="1" smtClean="0"/>
              <a:t>oxacillin</a:t>
            </a:r>
            <a:r>
              <a:rPr dirty="0" lang="en-US" smtClean="0"/>
              <a:t>/ </a:t>
            </a:r>
            <a:r>
              <a:rPr dirty="0" lang="en-US" err="1" smtClean="0"/>
              <a:t>cloxacillin</a:t>
            </a:r>
            <a:r>
              <a:rPr dirty="0" lang="en-US" smtClean="0"/>
              <a:t>/ </a:t>
            </a:r>
            <a:r>
              <a:rPr dirty="0" lang="en-US" err="1" smtClean="0"/>
              <a:t>flucloxacillin</a:t>
            </a:r>
            <a:r>
              <a:rPr dirty="0" lang="en-US" smtClean="0"/>
              <a:t>.</a:t>
            </a:r>
          </a:p>
          <a:p>
            <a:pPr algn="just" lvl="0">
              <a:lnSpc>
                <a:spcPct val="150000"/>
              </a:lnSpc>
            </a:pPr>
            <a:r>
              <a:rPr dirty="0" lang="en-US" smtClean="0"/>
              <a:t>Other drugs of choice (alternate in cases of penicillin allergy) are erythromycin and </a:t>
            </a:r>
            <a:r>
              <a:rPr dirty="0" lang="en-US" err="1" smtClean="0"/>
              <a:t>clindamycin</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41" name="Title 1"/>
          <p:cNvSpPr>
            <a:spLocks noGrp="1"/>
          </p:cNvSpPr>
          <p:nvPr>
            <p:ph type="title"/>
          </p:nvPr>
        </p:nvSpPr>
        <p:spPr>
          <a:xfrm>
            <a:off x="2438400" y="274638"/>
            <a:ext cx="7772400" cy="1096962"/>
          </a:xfrm>
        </p:spPr>
        <p:txBody>
          <a:bodyPr>
            <a:normAutofit/>
          </a:bodyPr>
          <a:p>
            <a:pPr lvl="0"/>
            <a:r>
              <a:rPr b="1" dirty="0" lang="en-US" smtClean="0"/>
              <a:t>Genus streptococcus</a:t>
            </a:r>
            <a:endParaRPr dirty="0" lang="en-US"/>
          </a:p>
        </p:txBody>
      </p:sp>
      <p:sp>
        <p:nvSpPr>
          <p:cNvPr id="1048642" name="Content Placeholder 2"/>
          <p:cNvSpPr>
            <a:spLocks noGrp="1"/>
          </p:cNvSpPr>
          <p:nvPr>
            <p:ph idx="1"/>
          </p:nvPr>
        </p:nvSpPr>
        <p:spPr>
          <a:xfrm>
            <a:off x="2514600" y="1600201"/>
            <a:ext cx="7696200" cy="4525963"/>
          </a:xfrm>
        </p:spPr>
        <p:txBody>
          <a:bodyPr>
            <a:normAutofit fontScale="78571" lnSpcReduction="10000"/>
          </a:bodyPr>
          <a:p>
            <a:pPr algn="just">
              <a:lnSpc>
                <a:spcPct val="150000"/>
              </a:lnSpc>
              <a:buNone/>
            </a:pPr>
            <a:r>
              <a:rPr dirty="0" lang="en-US" smtClean="0"/>
              <a:t>There are 20 species.</a:t>
            </a:r>
          </a:p>
          <a:p>
            <a:pPr algn="just">
              <a:lnSpc>
                <a:spcPct val="150000"/>
              </a:lnSpc>
              <a:buNone/>
            </a:pPr>
            <a:r>
              <a:rPr dirty="0" lang="en-US" smtClean="0"/>
              <a:t>They include:</a:t>
            </a:r>
          </a:p>
          <a:p>
            <a:pPr algn="just">
              <a:lnSpc>
                <a:spcPct val="150000"/>
              </a:lnSpc>
            </a:pPr>
            <a:r>
              <a:rPr dirty="0" i="1" lang="en-US" smtClean="0"/>
              <a:t>Streptococcus </a:t>
            </a:r>
            <a:r>
              <a:rPr dirty="0" i="1" lang="en-US" err="1" smtClean="0"/>
              <a:t>pyogens</a:t>
            </a:r>
            <a:r>
              <a:rPr dirty="0" i="1" lang="en-US" smtClean="0"/>
              <a:t> </a:t>
            </a:r>
            <a:r>
              <a:rPr dirty="0" lang="en-US" smtClean="0"/>
              <a:t>(A,B,C,D) this is the most virulent</a:t>
            </a:r>
          </a:p>
          <a:p>
            <a:pPr algn="just">
              <a:lnSpc>
                <a:spcPct val="150000"/>
              </a:lnSpc>
            </a:pPr>
            <a:r>
              <a:rPr dirty="0" i="1" lang="en-US" smtClean="0"/>
              <a:t>Streptococcus </a:t>
            </a:r>
            <a:r>
              <a:rPr dirty="0" i="1" lang="en-US" err="1" smtClean="0"/>
              <a:t>bovis</a:t>
            </a:r>
            <a:r>
              <a:rPr dirty="0" i="1" lang="en-US" smtClean="0"/>
              <a:t> </a:t>
            </a:r>
            <a:r>
              <a:rPr dirty="0" lang="en-US" smtClean="0"/>
              <a:t>(cows)</a:t>
            </a:r>
          </a:p>
          <a:p>
            <a:pPr algn="just" lvl="0">
              <a:lnSpc>
                <a:spcPct val="150000"/>
              </a:lnSpc>
            </a:pPr>
            <a:r>
              <a:rPr dirty="0" i="1" lang="en-US" smtClean="0"/>
              <a:t>Streptococcus </a:t>
            </a:r>
            <a:r>
              <a:rPr dirty="0" i="1" lang="en-US" err="1" smtClean="0"/>
              <a:t>enterococcus</a:t>
            </a:r>
            <a:r>
              <a:rPr dirty="0" i="1" lang="en-US" smtClean="0"/>
              <a:t> </a:t>
            </a:r>
            <a:r>
              <a:rPr dirty="0" lang="en-US" smtClean="0"/>
              <a:t>( intestines)</a:t>
            </a:r>
          </a:p>
          <a:p>
            <a:pPr algn="just" lvl="0">
              <a:lnSpc>
                <a:spcPct val="150000"/>
              </a:lnSpc>
            </a:pPr>
            <a:r>
              <a:rPr dirty="0" i="1" lang="en-US" smtClean="0"/>
              <a:t>Streptococcus </a:t>
            </a:r>
            <a:r>
              <a:rPr dirty="0" i="1" lang="en-US" err="1" smtClean="0"/>
              <a:t>viridans</a:t>
            </a:r>
            <a:r>
              <a:rPr dirty="0" i="1" lang="en-US" smtClean="0"/>
              <a:t> </a:t>
            </a:r>
          </a:p>
          <a:p>
            <a:pPr algn="just" lvl="0">
              <a:lnSpc>
                <a:spcPct val="150000"/>
              </a:lnSpc>
            </a:pPr>
            <a:r>
              <a:rPr dirty="0" i="1" lang="en-US" smtClean="0"/>
              <a:t>Streptococcus pneumonia</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43" name="Title 1"/>
          <p:cNvSpPr>
            <a:spLocks noGrp="1"/>
          </p:cNvSpPr>
          <p:nvPr>
            <p:ph type="title"/>
          </p:nvPr>
        </p:nvSpPr>
        <p:spPr>
          <a:xfrm>
            <a:off x="2438400" y="274638"/>
            <a:ext cx="7772400" cy="868362"/>
          </a:xfrm>
        </p:spPr>
        <p:txBody>
          <a:bodyPr>
            <a:normAutofit/>
          </a:bodyPr>
          <a:p>
            <a:r>
              <a:rPr b="1" dirty="0" lang="en-US" u="sng" smtClean="0"/>
              <a:t>Occurrences</a:t>
            </a:r>
            <a:endParaRPr dirty="0" lang="en-US" u="sng"/>
          </a:p>
        </p:txBody>
      </p:sp>
      <p:sp>
        <p:nvSpPr>
          <p:cNvPr id="1048644" name="Content Placeholder 2"/>
          <p:cNvSpPr>
            <a:spLocks noGrp="1"/>
          </p:cNvSpPr>
          <p:nvPr>
            <p:ph idx="1"/>
          </p:nvPr>
        </p:nvSpPr>
        <p:spPr>
          <a:xfrm>
            <a:off x="2514600" y="1219200"/>
            <a:ext cx="7696200" cy="5257800"/>
          </a:xfrm>
        </p:spPr>
        <p:txBody>
          <a:bodyPr>
            <a:normAutofit fontScale="85714" lnSpcReduction="20000"/>
          </a:bodyPr>
          <a:p>
            <a:pPr algn="just">
              <a:lnSpc>
                <a:spcPct val="150000"/>
              </a:lnSpc>
            </a:pPr>
            <a:r>
              <a:rPr dirty="0" lang="en-US" smtClean="0"/>
              <a:t>Associated with mucous membranes of different organisms </a:t>
            </a:r>
          </a:p>
          <a:p>
            <a:pPr algn="just">
              <a:lnSpc>
                <a:spcPct val="150000"/>
              </a:lnSpc>
              <a:buNone/>
            </a:pPr>
            <a:r>
              <a:rPr b="1" dirty="0" sz="5200" lang="en-US" u="sng"/>
              <a:t>Basis of classification</a:t>
            </a:r>
            <a:endParaRPr dirty="0" sz="5200" lang="en-US" u="sng"/>
          </a:p>
          <a:p>
            <a:pPr algn="just">
              <a:lnSpc>
                <a:spcPct val="150000"/>
              </a:lnSpc>
            </a:pPr>
            <a:r>
              <a:rPr dirty="0" lang="en-US" smtClean="0"/>
              <a:t>Colony morphology</a:t>
            </a:r>
          </a:p>
          <a:p>
            <a:pPr algn="just">
              <a:lnSpc>
                <a:spcPct val="150000"/>
              </a:lnSpc>
            </a:pPr>
            <a:r>
              <a:rPr dirty="0" lang="en-US" smtClean="0"/>
              <a:t>Serological specificity of cell wall group and specific substances on the membrane</a:t>
            </a:r>
          </a:p>
          <a:p>
            <a:pPr algn="just">
              <a:lnSpc>
                <a:spcPct val="150000"/>
              </a:lnSpc>
            </a:pPr>
            <a:r>
              <a:rPr dirty="0" lang="en-US" smtClean="0"/>
              <a:t>Biochemical reactions including resistance to physical and chemical agents</a:t>
            </a:r>
          </a:p>
          <a:p>
            <a:pPr algn="just">
              <a:lnSpc>
                <a:spcPct val="150000"/>
              </a:lnSpc>
            </a:pPr>
            <a:r>
              <a:rPr dirty="0" lang="en-US" smtClean="0"/>
              <a:t>Ecological factors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45" name="Title 1"/>
          <p:cNvSpPr>
            <a:spLocks noGrp="1"/>
          </p:cNvSpPr>
          <p:nvPr>
            <p:ph type="title"/>
          </p:nvPr>
        </p:nvSpPr>
        <p:spPr>
          <a:xfrm>
            <a:off x="2514600" y="274638"/>
            <a:ext cx="7696200" cy="868362"/>
          </a:xfrm>
        </p:spPr>
        <p:txBody>
          <a:bodyPr>
            <a:normAutofit/>
          </a:bodyPr>
          <a:p>
            <a:r>
              <a:rPr b="1" dirty="0" lang="en-US" smtClean="0"/>
              <a:t>Mode of spread </a:t>
            </a:r>
            <a:endParaRPr dirty="0" lang="en-US"/>
          </a:p>
        </p:txBody>
      </p:sp>
      <p:sp>
        <p:nvSpPr>
          <p:cNvPr id="1048646" name="Content Placeholder 2"/>
          <p:cNvSpPr>
            <a:spLocks noGrp="1"/>
          </p:cNvSpPr>
          <p:nvPr>
            <p:ph idx="1"/>
          </p:nvPr>
        </p:nvSpPr>
        <p:spPr>
          <a:xfrm>
            <a:off x="2362200" y="1371601"/>
            <a:ext cx="7848600" cy="4754563"/>
          </a:xfrm>
        </p:spPr>
        <p:txBody>
          <a:bodyPr/>
          <a:p>
            <a:pPr lvl="0">
              <a:lnSpc>
                <a:spcPct val="150000"/>
              </a:lnSpc>
            </a:pPr>
            <a:r>
              <a:rPr dirty="0" lang="en-US" smtClean="0"/>
              <a:t>Broken mucous membrane</a:t>
            </a:r>
          </a:p>
          <a:p>
            <a:pPr lvl="0">
              <a:lnSpc>
                <a:spcPct val="150000"/>
              </a:lnSpc>
            </a:pPr>
            <a:r>
              <a:rPr dirty="0" lang="en-US" smtClean="0"/>
              <a:t>Poor oral hygiene</a:t>
            </a:r>
          </a:p>
          <a:p>
            <a:pPr lvl="0">
              <a:lnSpc>
                <a:spcPct val="150000"/>
              </a:lnSpc>
            </a:pPr>
            <a:r>
              <a:rPr dirty="0" lang="en-US" smtClean="0"/>
              <a:t>Contaminated foods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47" name="Title 1"/>
          <p:cNvSpPr>
            <a:spLocks noGrp="1"/>
          </p:cNvSpPr>
          <p:nvPr>
            <p:ph type="title"/>
          </p:nvPr>
        </p:nvSpPr>
        <p:spPr>
          <a:xfrm>
            <a:off x="2286000" y="274638"/>
            <a:ext cx="7924800" cy="1249362"/>
          </a:xfrm>
        </p:spPr>
        <p:txBody>
          <a:bodyPr>
            <a:normAutofit fontScale="90000"/>
          </a:bodyPr>
          <a:p>
            <a:r>
              <a:rPr b="1" dirty="0" lang="en-US" smtClean="0"/>
              <a:t>Toxins and Enzymes associated with streptococci( </a:t>
            </a:r>
            <a:r>
              <a:rPr b="1" dirty="0" lang="en-US" err="1" smtClean="0"/>
              <a:t>pathogenicity</a:t>
            </a:r>
            <a:r>
              <a:rPr b="1" dirty="0" lang="en-US" smtClean="0"/>
              <a:t>)</a:t>
            </a:r>
            <a:endParaRPr dirty="0" lang="en-US"/>
          </a:p>
        </p:txBody>
      </p:sp>
      <p:sp>
        <p:nvSpPr>
          <p:cNvPr id="1048648" name="Content Placeholder 2"/>
          <p:cNvSpPr>
            <a:spLocks noGrp="1"/>
          </p:cNvSpPr>
          <p:nvPr>
            <p:ph idx="1"/>
          </p:nvPr>
        </p:nvSpPr>
        <p:spPr>
          <a:xfrm>
            <a:off x="2514600" y="1676400"/>
            <a:ext cx="7696200" cy="4800600"/>
          </a:xfrm>
        </p:spPr>
        <p:txBody>
          <a:bodyPr>
            <a:normAutofit fontScale="89286" lnSpcReduction="20000"/>
          </a:bodyPr>
          <a:p>
            <a:pPr algn="just">
              <a:lnSpc>
                <a:spcPct val="170000"/>
              </a:lnSpc>
              <a:buNone/>
            </a:pPr>
            <a:r>
              <a:rPr b="1" dirty="0" lang="en-US" smtClean="0"/>
              <a:t>1. </a:t>
            </a:r>
            <a:r>
              <a:rPr b="1" dirty="0" lang="en-US" err="1" smtClean="0"/>
              <a:t>Streptolysins</a:t>
            </a:r>
            <a:r>
              <a:rPr b="1" dirty="0" lang="en-US" smtClean="0"/>
              <a:t> </a:t>
            </a:r>
            <a:r>
              <a:rPr dirty="0" lang="en-US" smtClean="0"/>
              <a:t>– 0 and S. both are </a:t>
            </a:r>
            <a:r>
              <a:rPr dirty="0" lang="en-US" err="1" smtClean="0"/>
              <a:t>hemolysins</a:t>
            </a:r>
            <a:r>
              <a:rPr dirty="0" lang="en-US" smtClean="0"/>
              <a:t> </a:t>
            </a:r>
          </a:p>
          <a:p>
            <a:pPr algn="just">
              <a:lnSpc>
                <a:spcPct val="170000"/>
              </a:lnSpc>
            </a:pPr>
            <a:r>
              <a:rPr dirty="0" lang="en-US" smtClean="0"/>
              <a:t> ‘o” is  sensitive to oxygen – active in reduced state . it is a powerful toxin to man or animals on the heart.</a:t>
            </a:r>
          </a:p>
          <a:p>
            <a:pPr algn="just">
              <a:lnSpc>
                <a:spcPct val="170000"/>
              </a:lnSpc>
            </a:pPr>
            <a:r>
              <a:rPr dirty="0" lang="en-US" smtClean="0"/>
              <a:t>‘s” is not activated by oxygen  and is not antigenic </a:t>
            </a:r>
          </a:p>
          <a:p>
            <a:pPr algn="just">
              <a:lnSpc>
                <a:spcPct val="170000"/>
              </a:lnSpc>
              <a:buNone/>
            </a:pPr>
            <a:r>
              <a:rPr b="1" dirty="0" lang="en-US" smtClean="0"/>
              <a:t>2.	Streptokinase </a:t>
            </a:r>
            <a:r>
              <a:rPr dirty="0" lang="en-US" smtClean="0"/>
              <a:t>– activation of </a:t>
            </a:r>
            <a:r>
              <a:rPr dirty="0" lang="en-US" err="1" smtClean="0"/>
              <a:t>plasminogen</a:t>
            </a:r>
            <a:r>
              <a:rPr dirty="0" lang="en-US" smtClean="0"/>
              <a:t> to </a:t>
            </a:r>
            <a:r>
              <a:rPr dirty="0" lang="en-US" err="1" smtClean="0"/>
              <a:t>proteolytic</a:t>
            </a:r>
            <a:r>
              <a:rPr dirty="0" lang="en-US" smtClean="0"/>
              <a:t> enzyme </a:t>
            </a:r>
            <a:r>
              <a:rPr dirty="0" lang="en-US" err="1" smtClean="0"/>
              <a:t>plasmin</a:t>
            </a:r>
            <a:r>
              <a:rPr dirty="0" lang="en-US" smtClean="0"/>
              <a:t> which breaks down fibrin leading to spreading of streptococci.</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13" name="Title 1"/>
          <p:cNvSpPr>
            <a:spLocks noGrp="1"/>
          </p:cNvSpPr>
          <p:nvPr>
            <p:ph type="title"/>
          </p:nvPr>
        </p:nvSpPr>
        <p:spPr>
          <a:xfrm>
            <a:off x="2362200" y="274638"/>
            <a:ext cx="7848600" cy="1020762"/>
          </a:xfrm>
        </p:spPr>
        <p:txBody>
          <a:bodyPr>
            <a:normAutofit fontScale="90000"/>
          </a:bodyPr>
          <a:p>
            <a:r>
              <a:rPr b="1" dirty="0" lang="en-US" u="sng" smtClean="0"/>
              <a:t>Bacteria of Medical Importance</a:t>
            </a:r>
            <a:endParaRPr dirty="0" lang="en-US" u="sng"/>
          </a:p>
        </p:txBody>
      </p:sp>
      <p:sp>
        <p:nvSpPr>
          <p:cNvPr id="1048614" name="Content Placeholder 2"/>
          <p:cNvSpPr>
            <a:spLocks noGrp="1"/>
          </p:cNvSpPr>
          <p:nvPr>
            <p:ph idx="1"/>
          </p:nvPr>
        </p:nvSpPr>
        <p:spPr>
          <a:xfrm>
            <a:off x="2438400" y="1524001"/>
            <a:ext cx="7772400" cy="4602163"/>
          </a:xfrm>
        </p:spPr>
        <p:txBody>
          <a:bodyPr/>
          <a:p>
            <a:pPr>
              <a:lnSpc>
                <a:spcPct val="150000"/>
              </a:lnSpc>
              <a:buNone/>
            </a:pPr>
            <a:r>
              <a:rPr b="1" dirty="0" i="1" lang="en-US" smtClean="0"/>
              <a:t>Specific Objectives</a:t>
            </a:r>
            <a:endParaRPr dirty="0" lang="en-US" smtClean="0"/>
          </a:p>
          <a:p>
            <a:pPr>
              <a:lnSpc>
                <a:spcPct val="150000"/>
              </a:lnSpc>
            </a:pPr>
            <a:r>
              <a:rPr b="1" dirty="0" i="1" lang="en-US" smtClean="0"/>
              <a:t>At the of this topic, the learner will be able to:</a:t>
            </a:r>
            <a:endParaRPr dirty="0" lang="en-US" smtClean="0"/>
          </a:p>
          <a:p>
            <a:pPr lvl="1">
              <a:lnSpc>
                <a:spcPct val="150000"/>
              </a:lnSpc>
            </a:pPr>
            <a:r>
              <a:rPr b="1" dirty="0" i="1" lang="en-US" smtClean="0"/>
              <a:t>State the occurrence of the bacteria</a:t>
            </a:r>
            <a:endParaRPr dirty="0" lang="en-US" smtClean="0"/>
          </a:p>
          <a:p>
            <a:pPr lvl="1">
              <a:lnSpc>
                <a:spcPct val="150000"/>
              </a:lnSpc>
            </a:pPr>
            <a:r>
              <a:rPr b="1" dirty="0" i="1" lang="en-US" smtClean="0"/>
              <a:t>Describe the </a:t>
            </a:r>
            <a:r>
              <a:rPr b="1" dirty="0" i="1" lang="en-US" err="1" smtClean="0"/>
              <a:t>pathogenicity</a:t>
            </a:r>
            <a:r>
              <a:rPr b="1" dirty="0" i="1" lang="en-US" smtClean="0"/>
              <a:t> of the bacteria</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49" name="Title 1"/>
          <p:cNvSpPr>
            <a:spLocks noGrp="1"/>
          </p:cNvSpPr>
          <p:nvPr>
            <p:ph type="title"/>
          </p:nvPr>
        </p:nvSpPr>
        <p:spPr>
          <a:xfrm>
            <a:off x="2514600" y="274638"/>
            <a:ext cx="7696200" cy="334962"/>
          </a:xfrm>
        </p:spPr>
        <p:txBody>
          <a:bodyPr>
            <a:normAutofit fontScale="90000"/>
          </a:bodyPr>
          <a:p>
            <a:endParaRPr dirty="0" lang="en-US"/>
          </a:p>
        </p:txBody>
      </p:sp>
      <p:sp>
        <p:nvSpPr>
          <p:cNvPr id="1048650" name="Content Placeholder 2"/>
          <p:cNvSpPr>
            <a:spLocks noGrp="1"/>
          </p:cNvSpPr>
          <p:nvPr>
            <p:ph idx="1"/>
          </p:nvPr>
        </p:nvSpPr>
        <p:spPr>
          <a:xfrm>
            <a:off x="2438400" y="685800"/>
            <a:ext cx="7772400" cy="5791200"/>
          </a:xfrm>
        </p:spPr>
        <p:txBody>
          <a:bodyPr>
            <a:normAutofit/>
          </a:bodyPr>
          <a:p>
            <a:pPr algn="just">
              <a:lnSpc>
                <a:spcPct val="170000"/>
              </a:lnSpc>
              <a:buNone/>
            </a:pPr>
            <a:r>
              <a:rPr b="1" dirty="0" lang="en-US" smtClean="0"/>
              <a:t>3. </a:t>
            </a:r>
            <a:r>
              <a:rPr b="1" dirty="0" lang="en-US" err="1" smtClean="0"/>
              <a:t>Hyaluronidase</a:t>
            </a:r>
            <a:r>
              <a:rPr b="1" dirty="0" lang="en-US" smtClean="0"/>
              <a:t> </a:t>
            </a:r>
            <a:r>
              <a:rPr dirty="0" lang="en-US" smtClean="0"/>
              <a:t>– breaks down </a:t>
            </a:r>
            <a:r>
              <a:rPr dirty="0" lang="en-US" err="1" smtClean="0"/>
              <a:t>hyaluronic</a:t>
            </a:r>
            <a:r>
              <a:rPr dirty="0" lang="en-US" smtClean="0"/>
              <a:t> acid of connective tissue i.e. ‘cement substance.’</a:t>
            </a:r>
          </a:p>
          <a:p>
            <a:pPr algn="just">
              <a:lnSpc>
                <a:spcPct val="170000"/>
              </a:lnSpc>
              <a:buNone/>
            </a:pPr>
            <a:r>
              <a:rPr b="1" dirty="0" lang="en-US" smtClean="0"/>
              <a:t>4. </a:t>
            </a:r>
            <a:r>
              <a:rPr b="1" dirty="0" lang="en-US" err="1" smtClean="0"/>
              <a:t>Deoxyribonucleases</a:t>
            </a:r>
            <a:r>
              <a:rPr b="1" dirty="0" lang="en-US" smtClean="0"/>
              <a:t>  </a:t>
            </a:r>
            <a:r>
              <a:rPr dirty="0" lang="en-US" smtClean="0"/>
              <a:t>– </a:t>
            </a:r>
            <a:r>
              <a:rPr dirty="0" lang="en-US" err="1" smtClean="0"/>
              <a:t>depolymerises</a:t>
            </a:r>
            <a:r>
              <a:rPr dirty="0" lang="en-US" smtClean="0"/>
              <a:t> DNA and </a:t>
            </a:r>
            <a:r>
              <a:rPr dirty="0" lang="en-US" err="1" smtClean="0"/>
              <a:t>deoxyribonucleo</a:t>
            </a:r>
            <a:r>
              <a:rPr dirty="0" lang="en-US" smtClean="0"/>
              <a:t>  proteins to make it less viscous and facilitate spread of streptococci.</a:t>
            </a:r>
          </a:p>
          <a:p>
            <a:pPr algn="just">
              <a:lnSpc>
                <a:spcPct val="170000"/>
              </a:lnSpc>
              <a:buNone/>
            </a:pPr>
            <a:r>
              <a:rPr b="1" dirty="0" lang="en-US" smtClean="0"/>
              <a:t>5. </a:t>
            </a:r>
            <a:r>
              <a:rPr b="1" dirty="0" lang="en-US" err="1" smtClean="0"/>
              <a:t>Erythrogenic</a:t>
            </a:r>
            <a:r>
              <a:rPr b="1" dirty="0" lang="en-US" smtClean="0"/>
              <a:t> toxins </a:t>
            </a:r>
            <a:r>
              <a:rPr dirty="0" lang="en-US" smtClean="0"/>
              <a:t>– soluble toxins responsible for Rash in scarlet fever</a:t>
            </a:r>
            <a:r>
              <a:rPr dirty="0" lang="en-US"/>
              <a:t>.</a:t>
            </a:r>
            <a:endParaRPr dirty="0"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51" name="Title 1"/>
          <p:cNvSpPr>
            <a:spLocks noGrp="1"/>
          </p:cNvSpPr>
          <p:nvPr>
            <p:ph type="title"/>
          </p:nvPr>
        </p:nvSpPr>
        <p:spPr>
          <a:xfrm>
            <a:off x="2514600" y="274638"/>
            <a:ext cx="7696200" cy="1401762"/>
          </a:xfrm>
        </p:spPr>
        <p:txBody>
          <a:bodyPr>
            <a:normAutofit/>
          </a:bodyPr>
          <a:p>
            <a:r>
              <a:rPr dirty="0" lang="en-US" smtClean="0"/>
              <a:t>Other antigenic structures (cellular antigens)</a:t>
            </a:r>
            <a:endParaRPr dirty="0" lang="en-US"/>
          </a:p>
        </p:txBody>
      </p:sp>
      <p:sp>
        <p:nvSpPr>
          <p:cNvPr id="1048652" name="Content Placeholder 2"/>
          <p:cNvSpPr>
            <a:spLocks noGrp="1"/>
          </p:cNvSpPr>
          <p:nvPr>
            <p:ph idx="1"/>
          </p:nvPr>
        </p:nvSpPr>
        <p:spPr>
          <a:xfrm>
            <a:off x="2514600" y="1905001"/>
            <a:ext cx="7696200" cy="4221163"/>
          </a:xfrm>
        </p:spPr>
        <p:txBody>
          <a:bodyPr>
            <a:normAutofit/>
          </a:bodyPr>
          <a:p>
            <a:pPr indent="-514350" marL="596646">
              <a:lnSpc>
                <a:spcPct val="150000"/>
              </a:lnSpc>
              <a:buFont typeface="+mj-lt"/>
              <a:buAutoNum type="alphaLcParenR"/>
            </a:pPr>
            <a:r>
              <a:rPr dirty="0" lang="en-US" smtClean="0"/>
              <a:t>M- proteins – on cell wall </a:t>
            </a:r>
          </a:p>
          <a:p>
            <a:pPr indent="-514350" marL="596646">
              <a:lnSpc>
                <a:spcPct val="150000"/>
              </a:lnSpc>
              <a:buFont typeface="+mj-lt"/>
              <a:buAutoNum type="alphaLcParenR"/>
            </a:pPr>
            <a:r>
              <a:rPr dirty="0" lang="en-US" smtClean="0"/>
              <a:t>C. polysaccharides – on cell wall </a:t>
            </a:r>
          </a:p>
          <a:p>
            <a:pPr indent="-514350" marL="596646">
              <a:lnSpc>
                <a:spcPct val="150000"/>
              </a:lnSpc>
              <a:buFont typeface="+mj-lt"/>
              <a:buAutoNum type="alphaLcParenR"/>
            </a:pPr>
            <a:r>
              <a:rPr dirty="0" lang="en-US" smtClean="0"/>
              <a:t>T and R proteins – on cell wall are of limited value in classification and pathogenesis but observed to correlate with some colonial types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53" name="Title 1"/>
          <p:cNvSpPr>
            <a:spLocks noGrp="1"/>
          </p:cNvSpPr>
          <p:nvPr>
            <p:ph type="title"/>
          </p:nvPr>
        </p:nvSpPr>
        <p:spPr>
          <a:xfrm>
            <a:off x="1981200" y="274638"/>
            <a:ext cx="8229600" cy="639762"/>
          </a:xfrm>
        </p:spPr>
        <p:txBody>
          <a:bodyPr>
            <a:normAutofit fontScale="90000"/>
          </a:bodyPr>
          <a:p>
            <a:r>
              <a:rPr b="1" dirty="0" lang="en-US" smtClean="0"/>
              <a:t>Diseases</a:t>
            </a:r>
            <a:endParaRPr dirty="0" lang="en-US"/>
          </a:p>
        </p:txBody>
      </p:sp>
      <p:sp>
        <p:nvSpPr>
          <p:cNvPr id="1048654" name="Content Placeholder 2"/>
          <p:cNvSpPr>
            <a:spLocks noGrp="1"/>
          </p:cNvSpPr>
          <p:nvPr>
            <p:ph idx="1"/>
          </p:nvPr>
        </p:nvSpPr>
        <p:spPr>
          <a:xfrm>
            <a:off x="2362200" y="914400"/>
            <a:ext cx="7848600" cy="5715000"/>
          </a:xfrm>
        </p:spPr>
        <p:txBody>
          <a:bodyPr>
            <a:normAutofit fontScale="79167" lnSpcReduction="20000"/>
          </a:bodyPr>
          <a:p>
            <a:pPr>
              <a:lnSpc>
                <a:spcPct val="160000"/>
              </a:lnSpc>
              <a:buNone/>
            </a:pPr>
            <a:r>
              <a:rPr b="1" dirty="0" lang="en-US" smtClean="0"/>
              <a:t>1.  Acute sore throat characterized by </a:t>
            </a:r>
          </a:p>
          <a:p>
            <a:pPr lvl="1">
              <a:lnSpc>
                <a:spcPct val="160000"/>
              </a:lnSpc>
            </a:pPr>
            <a:r>
              <a:rPr dirty="0" lang="en-US" err="1" smtClean="0"/>
              <a:t>Tonsilitis</a:t>
            </a:r>
            <a:r>
              <a:rPr dirty="0" lang="en-US" smtClean="0"/>
              <a:t> </a:t>
            </a:r>
          </a:p>
          <a:p>
            <a:pPr lvl="1">
              <a:lnSpc>
                <a:spcPct val="160000"/>
              </a:lnSpc>
            </a:pPr>
            <a:r>
              <a:rPr dirty="0" lang="en-US" smtClean="0"/>
              <a:t>Lymphadenitis </a:t>
            </a:r>
          </a:p>
          <a:p>
            <a:pPr lvl="1">
              <a:lnSpc>
                <a:spcPct val="160000"/>
              </a:lnSpc>
            </a:pPr>
            <a:r>
              <a:rPr dirty="0" lang="en-US" err="1" smtClean="0"/>
              <a:t>Pharygitis</a:t>
            </a:r>
            <a:endParaRPr dirty="0" lang="en-US" smtClean="0"/>
          </a:p>
          <a:p>
            <a:pPr lvl="0">
              <a:lnSpc>
                <a:spcPct val="160000"/>
              </a:lnSpc>
            </a:pPr>
            <a:r>
              <a:rPr dirty="0" lang="en-US" smtClean="0"/>
              <a:t>Very common in children </a:t>
            </a:r>
          </a:p>
          <a:p>
            <a:pPr>
              <a:lnSpc>
                <a:spcPct val="160000"/>
              </a:lnSpc>
            </a:pPr>
            <a:r>
              <a:rPr dirty="0" lang="en-US" smtClean="0"/>
              <a:t>Strep </a:t>
            </a:r>
            <a:r>
              <a:rPr dirty="0" lang="en-US" err="1" smtClean="0"/>
              <a:t>pyogenes</a:t>
            </a:r>
            <a:r>
              <a:rPr dirty="0" lang="en-US" smtClean="0"/>
              <a:t> causes all these particularly in children below 5 years.</a:t>
            </a:r>
          </a:p>
          <a:p>
            <a:pPr>
              <a:lnSpc>
                <a:spcPct val="160000"/>
              </a:lnSpc>
              <a:buNone/>
            </a:pPr>
            <a:r>
              <a:rPr b="1" dirty="0" lang="en-US" smtClean="0"/>
              <a:t>2. Scarlet fever </a:t>
            </a:r>
            <a:r>
              <a:rPr dirty="0" lang="en-US" smtClean="0"/>
              <a:t>– due to toxins (</a:t>
            </a:r>
            <a:r>
              <a:rPr dirty="0" lang="en-US" err="1" smtClean="0"/>
              <a:t>Erythrogenic</a:t>
            </a:r>
            <a:r>
              <a:rPr dirty="0" lang="en-US" smtClean="0"/>
              <a:t>) causes skin rash and not easy to trace in blacks but in Caucasians the skins turns scarlet.</a:t>
            </a:r>
          </a:p>
          <a:p>
            <a:pPr>
              <a:lnSpc>
                <a:spcPct val="160000"/>
              </a:lnSpc>
            </a:pPr>
            <a:r>
              <a:rPr dirty="0" lang="en-US" smtClean="0"/>
              <a:t>The org. produces a toxin causing this rash.</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55" name="Title 1"/>
          <p:cNvSpPr>
            <a:spLocks noGrp="1"/>
          </p:cNvSpPr>
          <p:nvPr>
            <p:ph type="title"/>
          </p:nvPr>
        </p:nvSpPr>
        <p:spPr>
          <a:xfrm>
            <a:off x="2514600" y="274638"/>
            <a:ext cx="7696200" cy="487362"/>
          </a:xfrm>
        </p:spPr>
        <p:txBody>
          <a:bodyPr>
            <a:normAutofit fontScale="90000"/>
          </a:bodyPr>
          <a:p>
            <a:endParaRPr dirty="0" lang="en-US"/>
          </a:p>
        </p:txBody>
      </p:sp>
      <p:sp>
        <p:nvSpPr>
          <p:cNvPr id="1048656" name="Content Placeholder 2"/>
          <p:cNvSpPr>
            <a:spLocks noGrp="1"/>
          </p:cNvSpPr>
          <p:nvPr>
            <p:ph idx="1"/>
          </p:nvPr>
        </p:nvSpPr>
        <p:spPr>
          <a:xfrm>
            <a:off x="2438400" y="762000"/>
            <a:ext cx="7772400" cy="5715000"/>
          </a:xfrm>
        </p:spPr>
        <p:txBody>
          <a:bodyPr>
            <a:normAutofit fontScale="78571" lnSpcReduction="20000"/>
          </a:bodyPr>
          <a:p>
            <a:pPr>
              <a:lnSpc>
                <a:spcPct val="170000"/>
              </a:lnSpc>
              <a:buNone/>
            </a:pPr>
            <a:r>
              <a:rPr dirty="0" lang="en-US" smtClean="0"/>
              <a:t>3. </a:t>
            </a:r>
            <a:r>
              <a:rPr dirty="0" lang="en-US" err="1" smtClean="0"/>
              <a:t>Otitis</a:t>
            </a:r>
            <a:r>
              <a:rPr dirty="0" lang="en-US" smtClean="0"/>
              <a:t> media and mastoids – common in children, complain of ear ache.</a:t>
            </a:r>
          </a:p>
          <a:p>
            <a:pPr>
              <a:lnSpc>
                <a:spcPct val="170000"/>
              </a:lnSpc>
              <a:buNone/>
            </a:pPr>
            <a:r>
              <a:rPr dirty="0" lang="en-US" smtClean="0"/>
              <a:t>4. Meningitis </a:t>
            </a:r>
          </a:p>
          <a:p>
            <a:pPr>
              <a:lnSpc>
                <a:spcPct val="170000"/>
              </a:lnSpc>
              <a:buNone/>
            </a:pPr>
            <a:r>
              <a:rPr dirty="0" lang="en-US" smtClean="0"/>
              <a:t>5. Infection of the skin – </a:t>
            </a:r>
            <a:r>
              <a:rPr dirty="0" lang="en-US" err="1" smtClean="0"/>
              <a:t>cellulitis</a:t>
            </a:r>
            <a:r>
              <a:rPr dirty="0" lang="en-US" smtClean="0"/>
              <a:t>, Impetigo, </a:t>
            </a:r>
          </a:p>
          <a:p>
            <a:pPr>
              <a:lnSpc>
                <a:spcPct val="170000"/>
              </a:lnSpc>
              <a:buNone/>
            </a:pPr>
            <a:r>
              <a:rPr dirty="0" lang="en-US" smtClean="0"/>
              <a:t>6. Puerperal sepsis – after child birth due to infection of the uterus</a:t>
            </a:r>
          </a:p>
          <a:p>
            <a:pPr>
              <a:lnSpc>
                <a:spcPct val="170000"/>
              </a:lnSpc>
              <a:buNone/>
            </a:pPr>
            <a:r>
              <a:rPr dirty="0" lang="en-US" smtClean="0"/>
              <a:t>7. Septicemia and sepsis after trauma, accidents, surgical and burns.</a:t>
            </a:r>
          </a:p>
          <a:p>
            <a:pPr>
              <a:lnSpc>
                <a:spcPct val="170000"/>
              </a:lnSpc>
              <a:buNone/>
            </a:pPr>
            <a:r>
              <a:rPr dirty="0" lang="en-US" smtClean="0"/>
              <a:t>8.  Acute bacterial </a:t>
            </a:r>
            <a:r>
              <a:rPr dirty="0" lang="en-US" err="1" smtClean="0"/>
              <a:t>endocarditis</a:t>
            </a:r>
            <a:r>
              <a:rPr dirty="0" lang="en-US" smtClean="0"/>
              <a:t> – organism settles in </a:t>
            </a:r>
            <a:r>
              <a:rPr dirty="0" lang="en-US" err="1" smtClean="0"/>
              <a:t>endocardial</a:t>
            </a:r>
            <a:r>
              <a:rPr dirty="0" lang="en-US" smtClean="0"/>
              <a:t>  membrane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57" name="Title 1"/>
          <p:cNvSpPr>
            <a:spLocks noGrp="1"/>
          </p:cNvSpPr>
          <p:nvPr>
            <p:ph type="title"/>
          </p:nvPr>
        </p:nvSpPr>
        <p:spPr>
          <a:xfrm>
            <a:off x="2438400" y="274638"/>
            <a:ext cx="7772400" cy="411162"/>
          </a:xfrm>
        </p:spPr>
        <p:txBody>
          <a:bodyPr>
            <a:normAutofit fontScale="90000"/>
          </a:bodyPr>
          <a:p>
            <a:endParaRPr dirty="0" lang="en-US"/>
          </a:p>
        </p:txBody>
      </p:sp>
      <p:sp>
        <p:nvSpPr>
          <p:cNvPr id="1048658" name="Content Placeholder 2"/>
          <p:cNvSpPr>
            <a:spLocks noGrp="1"/>
          </p:cNvSpPr>
          <p:nvPr>
            <p:ph idx="1"/>
          </p:nvPr>
        </p:nvSpPr>
        <p:spPr>
          <a:xfrm>
            <a:off x="2438400" y="685800"/>
            <a:ext cx="7772400" cy="5867400"/>
          </a:xfrm>
        </p:spPr>
        <p:txBody>
          <a:bodyPr>
            <a:normAutofit fontScale="78571" lnSpcReduction="20000"/>
          </a:bodyPr>
          <a:p>
            <a:pPr algn="just">
              <a:lnSpc>
                <a:spcPct val="170000"/>
              </a:lnSpc>
              <a:buClr>
                <a:schemeClr val="accent2"/>
              </a:buClr>
              <a:buNone/>
            </a:pPr>
            <a:r>
              <a:rPr dirty="0" lang="en-US" smtClean="0"/>
              <a:t>9. Post streptococcal disease immunological response to </a:t>
            </a:r>
            <a:r>
              <a:rPr dirty="0" lang="en-US" err="1" smtClean="0"/>
              <a:t>Strept</a:t>
            </a:r>
            <a:r>
              <a:rPr dirty="0" lang="en-US" smtClean="0"/>
              <a:t> </a:t>
            </a:r>
            <a:r>
              <a:rPr dirty="0" lang="en-US" err="1" smtClean="0"/>
              <a:t>pyogenes</a:t>
            </a:r>
            <a:r>
              <a:rPr dirty="0" lang="en-US" smtClean="0"/>
              <a:t> antigens.</a:t>
            </a:r>
          </a:p>
          <a:p>
            <a:pPr algn="just">
              <a:lnSpc>
                <a:spcPct val="170000"/>
              </a:lnSpc>
              <a:buNone/>
            </a:pPr>
            <a:r>
              <a:rPr dirty="0" lang="en-US" smtClean="0"/>
              <a:t>This can result in:</a:t>
            </a:r>
          </a:p>
          <a:p>
            <a:pPr algn="just" indent="-514350" marL="596646">
              <a:lnSpc>
                <a:spcPct val="170000"/>
              </a:lnSpc>
              <a:buFont typeface="+mj-lt"/>
              <a:buAutoNum type="alphaLcParenR"/>
            </a:pPr>
            <a:r>
              <a:rPr dirty="0" lang="en-US" smtClean="0"/>
              <a:t>In the Cardiac muscle -Acute Rheumatic fever (ARF)</a:t>
            </a:r>
          </a:p>
          <a:p>
            <a:pPr algn="just" indent="-514350" marL="596646">
              <a:lnSpc>
                <a:spcPct val="170000"/>
              </a:lnSpc>
              <a:buFont typeface="+mj-lt"/>
              <a:buAutoNum type="alphaLcParenR"/>
            </a:pPr>
            <a:r>
              <a:rPr dirty="0" lang="en-US" smtClean="0"/>
              <a:t>In the Kidney muscles - Acute </a:t>
            </a:r>
            <a:r>
              <a:rPr dirty="0" lang="en-US" err="1" smtClean="0"/>
              <a:t>glomenilonephritis</a:t>
            </a:r>
            <a:r>
              <a:rPr dirty="0" lang="en-US" smtClean="0"/>
              <a:t> (AGN)</a:t>
            </a:r>
          </a:p>
          <a:p>
            <a:pPr algn="just">
              <a:lnSpc>
                <a:spcPct val="170000"/>
              </a:lnSpc>
              <a:buNone/>
            </a:pPr>
            <a:r>
              <a:rPr dirty="0" lang="en-US" smtClean="0"/>
              <a:t>Both are hypersensitivity reactions occurring 2 – 3 weeks after infections.</a:t>
            </a:r>
          </a:p>
          <a:p>
            <a:pPr algn="just">
              <a:lnSpc>
                <a:spcPct val="170000"/>
              </a:lnSpc>
              <a:buNone/>
            </a:pPr>
            <a:r>
              <a:rPr b="1" dirty="0" sz="5800" lang="en-US" u="sng"/>
              <a:t>Treatment</a:t>
            </a:r>
            <a:r>
              <a:rPr b="1" dirty="0" lang="en-US" u="sng" smtClean="0"/>
              <a:t> </a:t>
            </a:r>
            <a:endParaRPr dirty="0" lang="en-US" u="sng" smtClean="0"/>
          </a:p>
          <a:p>
            <a:pPr algn="just">
              <a:lnSpc>
                <a:spcPct val="170000"/>
              </a:lnSpc>
            </a:pPr>
            <a:r>
              <a:rPr dirty="0" lang="en-US" smtClean="0"/>
              <a:t>Broad spectrum antibiotics </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59" name="Title 1"/>
          <p:cNvSpPr>
            <a:spLocks noGrp="1"/>
          </p:cNvSpPr>
          <p:nvPr>
            <p:ph type="title"/>
          </p:nvPr>
        </p:nvSpPr>
        <p:spPr>
          <a:xfrm>
            <a:off x="2514600" y="274638"/>
            <a:ext cx="7696200" cy="868362"/>
          </a:xfrm>
        </p:spPr>
        <p:txBody>
          <a:bodyPr>
            <a:normAutofit/>
          </a:bodyPr>
          <a:p>
            <a:r>
              <a:rPr b="1" dirty="0" lang="en-US" smtClean="0"/>
              <a:t>Control</a:t>
            </a:r>
            <a:endParaRPr dirty="0" lang="en-US"/>
          </a:p>
        </p:txBody>
      </p:sp>
      <p:sp>
        <p:nvSpPr>
          <p:cNvPr id="1048660" name="Content Placeholder 2"/>
          <p:cNvSpPr>
            <a:spLocks noGrp="1"/>
          </p:cNvSpPr>
          <p:nvPr>
            <p:ph idx="1"/>
          </p:nvPr>
        </p:nvSpPr>
        <p:spPr>
          <a:xfrm>
            <a:off x="2438400" y="1143000"/>
            <a:ext cx="7772400" cy="5257800"/>
          </a:xfrm>
        </p:spPr>
        <p:txBody>
          <a:bodyPr/>
          <a:p>
            <a:pPr>
              <a:lnSpc>
                <a:spcPct val="150000"/>
              </a:lnSpc>
            </a:pPr>
            <a:r>
              <a:rPr dirty="0" lang="en-US" smtClean="0"/>
              <a:t>Oral hygiene </a:t>
            </a:r>
          </a:p>
          <a:p>
            <a:pPr>
              <a:lnSpc>
                <a:spcPct val="150000"/>
              </a:lnSpc>
              <a:buNone/>
            </a:pPr>
            <a:r>
              <a:rPr b="1" dirty="0" lang="en-US" u="sng" smtClean="0"/>
              <a:t>3. Strep. Pneumonia </a:t>
            </a:r>
          </a:p>
          <a:p>
            <a:pPr>
              <a:lnSpc>
                <a:spcPct val="150000"/>
              </a:lnSpc>
            </a:pPr>
            <a:r>
              <a:rPr dirty="0" lang="en-US" smtClean="0"/>
              <a:t>Common pathogen of human respiratory tract but also carried as normal flora in </a:t>
            </a:r>
          </a:p>
          <a:p>
            <a:pPr>
              <a:lnSpc>
                <a:spcPct val="150000"/>
              </a:lnSpc>
            </a:pPr>
            <a:r>
              <a:rPr dirty="0" lang="en-US" smtClean="0"/>
              <a:t>5 – 30% in URT. (Upper respiratory)  (5 – 10% adult  and  20 – 40% children).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61" name="Title 1"/>
          <p:cNvSpPr>
            <a:spLocks noGrp="1"/>
          </p:cNvSpPr>
          <p:nvPr>
            <p:ph type="title"/>
          </p:nvPr>
        </p:nvSpPr>
        <p:spPr>
          <a:xfrm>
            <a:off x="2514600" y="274638"/>
            <a:ext cx="7696200" cy="639762"/>
          </a:xfrm>
        </p:spPr>
        <p:txBody>
          <a:bodyPr>
            <a:normAutofit fontScale="90000"/>
          </a:bodyPr>
          <a:p>
            <a:r>
              <a:rPr b="1" dirty="0" lang="en-US" smtClean="0"/>
              <a:t>Diseases</a:t>
            </a:r>
            <a:endParaRPr dirty="0" lang="en-US"/>
          </a:p>
        </p:txBody>
      </p:sp>
      <p:sp>
        <p:nvSpPr>
          <p:cNvPr id="1048662" name="Content Placeholder 2"/>
          <p:cNvSpPr>
            <a:spLocks noGrp="1"/>
          </p:cNvSpPr>
          <p:nvPr>
            <p:ph idx="1"/>
          </p:nvPr>
        </p:nvSpPr>
        <p:spPr>
          <a:xfrm>
            <a:off x="2590800" y="914401"/>
            <a:ext cx="7620000" cy="5211763"/>
          </a:xfrm>
        </p:spPr>
        <p:txBody>
          <a:bodyPr>
            <a:normAutofit fontScale="71429" lnSpcReduction="20000"/>
          </a:bodyPr>
          <a:p>
            <a:pPr lvl="0">
              <a:lnSpc>
                <a:spcPct val="160000"/>
              </a:lnSpc>
            </a:pPr>
            <a:r>
              <a:rPr dirty="0" lang="en-US" err="1" smtClean="0"/>
              <a:t>Lober</a:t>
            </a:r>
            <a:r>
              <a:rPr dirty="0" lang="en-US" smtClean="0"/>
              <a:t> pneumonia – </a:t>
            </a:r>
            <a:r>
              <a:rPr dirty="0" lang="en-US" err="1" smtClean="0"/>
              <a:t>broncho</a:t>
            </a:r>
            <a:r>
              <a:rPr dirty="0" lang="en-US" smtClean="0"/>
              <a:t> pneumonia </a:t>
            </a:r>
          </a:p>
          <a:p>
            <a:pPr lvl="0">
              <a:lnSpc>
                <a:spcPct val="160000"/>
              </a:lnSpc>
            </a:pPr>
            <a:r>
              <a:rPr dirty="0" lang="en-US" smtClean="0"/>
              <a:t>Chronic bronchitis </a:t>
            </a:r>
          </a:p>
          <a:p>
            <a:pPr lvl="0">
              <a:lnSpc>
                <a:spcPct val="160000"/>
              </a:lnSpc>
            </a:pPr>
            <a:r>
              <a:rPr dirty="0" lang="en-US" smtClean="0"/>
              <a:t>Sinusitis </a:t>
            </a:r>
          </a:p>
          <a:p>
            <a:pPr lvl="0">
              <a:lnSpc>
                <a:spcPct val="160000"/>
              </a:lnSpc>
            </a:pPr>
            <a:r>
              <a:rPr dirty="0" lang="en-US" err="1" smtClean="0"/>
              <a:t>Otitis</a:t>
            </a:r>
            <a:r>
              <a:rPr dirty="0" lang="en-US" smtClean="0"/>
              <a:t> media </a:t>
            </a:r>
          </a:p>
          <a:p>
            <a:pPr lvl="0">
              <a:lnSpc>
                <a:spcPct val="160000"/>
              </a:lnSpc>
            </a:pPr>
            <a:r>
              <a:rPr dirty="0" lang="en-US" smtClean="0"/>
              <a:t>Meningitis of all ages </a:t>
            </a:r>
          </a:p>
          <a:p>
            <a:pPr lvl="0">
              <a:lnSpc>
                <a:spcPct val="160000"/>
              </a:lnSpc>
            </a:pPr>
            <a:r>
              <a:rPr dirty="0" lang="en-US" smtClean="0"/>
              <a:t>Peritonitis </a:t>
            </a:r>
          </a:p>
          <a:p>
            <a:pPr lvl="0">
              <a:lnSpc>
                <a:spcPct val="160000"/>
              </a:lnSpc>
            </a:pPr>
            <a:r>
              <a:rPr dirty="0" lang="en-US" smtClean="0"/>
              <a:t>Emphysema and pleural effusion</a:t>
            </a:r>
          </a:p>
          <a:p>
            <a:pPr lvl="0">
              <a:lnSpc>
                <a:spcPct val="160000"/>
              </a:lnSpc>
            </a:pPr>
            <a:r>
              <a:rPr dirty="0" lang="en-US" smtClean="0"/>
              <a:t>Septicemia and  </a:t>
            </a:r>
            <a:r>
              <a:rPr dirty="0" lang="en-US" err="1" smtClean="0"/>
              <a:t>bacteremia</a:t>
            </a:r>
            <a:r>
              <a:rPr dirty="0" lang="en-US" smtClean="0"/>
              <a:t> </a:t>
            </a:r>
          </a:p>
          <a:p>
            <a:pPr lvl="0">
              <a:lnSpc>
                <a:spcPct val="160000"/>
              </a:lnSpc>
            </a:pPr>
            <a:r>
              <a:rPr dirty="0" lang="en-US" smtClean="0"/>
              <a:t>Arthritis </a:t>
            </a:r>
          </a:p>
          <a:p>
            <a:pPr lvl="0">
              <a:lnSpc>
                <a:spcPct val="160000"/>
              </a:lnSpc>
            </a:pPr>
            <a:r>
              <a:rPr dirty="0" lang="en-US" err="1" smtClean="0"/>
              <a:t>Endocarditis</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63" name="Title 1"/>
          <p:cNvSpPr>
            <a:spLocks noGrp="1"/>
          </p:cNvSpPr>
          <p:nvPr>
            <p:ph type="title"/>
          </p:nvPr>
        </p:nvSpPr>
        <p:spPr>
          <a:xfrm>
            <a:off x="2514600" y="274638"/>
            <a:ext cx="7696200" cy="639762"/>
          </a:xfrm>
        </p:spPr>
        <p:txBody>
          <a:bodyPr>
            <a:normAutofit fontScale="90000"/>
          </a:bodyPr>
          <a:p>
            <a:r>
              <a:rPr b="1" dirty="0" lang="en-US" smtClean="0"/>
              <a:t>Treatment </a:t>
            </a:r>
            <a:endParaRPr dirty="0" lang="en-US"/>
          </a:p>
        </p:txBody>
      </p:sp>
      <p:sp>
        <p:nvSpPr>
          <p:cNvPr id="1048664" name="Content Placeholder 2"/>
          <p:cNvSpPr>
            <a:spLocks noGrp="1"/>
          </p:cNvSpPr>
          <p:nvPr>
            <p:ph idx="1"/>
          </p:nvPr>
        </p:nvSpPr>
        <p:spPr>
          <a:xfrm>
            <a:off x="2438400" y="914401"/>
            <a:ext cx="7772400" cy="5211763"/>
          </a:xfrm>
        </p:spPr>
        <p:txBody>
          <a:bodyPr>
            <a:normAutofit/>
          </a:bodyPr>
          <a:p>
            <a:pPr>
              <a:lnSpc>
                <a:spcPct val="150000"/>
              </a:lnSpc>
            </a:pPr>
            <a:r>
              <a:rPr dirty="0" lang="en-US" smtClean="0"/>
              <a:t>Penicillin and erythromycin</a:t>
            </a:r>
          </a:p>
          <a:p>
            <a:pPr>
              <a:lnSpc>
                <a:spcPct val="150000"/>
              </a:lnSpc>
            </a:pPr>
            <a:r>
              <a:rPr dirty="0" lang="en-US" smtClean="0"/>
              <a:t>Large doses of penicillin G. but resistance has emerged </a:t>
            </a:r>
          </a:p>
          <a:p>
            <a:pPr lvl="0">
              <a:lnSpc>
                <a:spcPct val="150000"/>
              </a:lnSpc>
              <a:buNone/>
            </a:pPr>
            <a:r>
              <a:rPr b="1" dirty="0" lang="en-US" u="sng" smtClean="0"/>
              <a:t>5. Strep </a:t>
            </a:r>
            <a:r>
              <a:rPr b="1" dirty="0" lang="en-US" err="1" u="sng" smtClean="0"/>
              <a:t>Viridans</a:t>
            </a:r>
            <a:r>
              <a:rPr b="1" dirty="0" lang="en-US" u="sng" smtClean="0"/>
              <a:t> </a:t>
            </a:r>
            <a:endParaRPr dirty="0" lang="en-US" u="sng" smtClean="0"/>
          </a:p>
          <a:p>
            <a:pPr>
              <a:lnSpc>
                <a:spcPct val="150000"/>
              </a:lnSpc>
            </a:pPr>
            <a:r>
              <a:rPr dirty="0" lang="en-US" smtClean="0"/>
              <a:t>There are 10 species but only 5 species are pathogens in humans </a:t>
            </a:r>
          </a:p>
          <a:p>
            <a:pPr>
              <a:lnSpc>
                <a:spcPct val="150000"/>
              </a:lnSpc>
            </a:pPr>
            <a:r>
              <a:rPr dirty="0" lang="en-US" smtClean="0"/>
              <a:t>They are Normal flora of mouth, URT, pharynx</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65" name="Title 1"/>
          <p:cNvSpPr>
            <a:spLocks noGrp="1"/>
          </p:cNvSpPr>
          <p:nvPr>
            <p:ph type="title"/>
          </p:nvPr>
        </p:nvSpPr>
        <p:spPr>
          <a:xfrm>
            <a:off x="2438400" y="274638"/>
            <a:ext cx="7772400" cy="639762"/>
          </a:xfrm>
        </p:spPr>
        <p:txBody>
          <a:bodyPr>
            <a:normAutofit fontScale="90000"/>
          </a:bodyPr>
          <a:p>
            <a:r>
              <a:rPr b="1" dirty="0" lang="en-US" smtClean="0"/>
              <a:t>Diseases caused </a:t>
            </a:r>
            <a:endParaRPr dirty="0" lang="en-US"/>
          </a:p>
        </p:txBody>
      </p:sp>
      <p:sp>
        <p:nvSpPr>
          <p:cNvPr id="1048666" name="Content Placeholder 2"/>
          <p:cNvSpPr>
            <a:spLocks noGrp="1"/>
          </p:cNvSpPr>
          <p:nvPr>
            <p:ph idx="1"/>
          </p:nvPr>
        </p:nvSpPr>
        <p:spPr>
          <a:xfrm>
            <a:off x="2438400" y="914401"/>
            <a:ext cx="7772400" cy="5211763"/>
          </a:xfrm>
        </p:spPr>
        <p:txBody>
          <a:bodyPr>
            <a:normAutofit fontScale="96429" lnSpcReduction="20000"/>
          </a:bodyPr>
          <a:p>
            <a:pPr indent="-514350" marL="596646">
              <a:lnSpc>
                <a:spcPct val="150000"/>
              </a:lnSpc>
              <a:buFont typeface="+mj-lt"/>
              <a:buAutoNum type="arabicPeriod"/>
            </a:pPr>
            <a:r>
              <a:rPr dirty="0" lang="en-US" smtClean="0"/>
              <a:t>Dental carries – in oral cavity </a:t>
            </a:r>
          </a:p>
          <a:p>
            <a:pPr indent="-514350" marL="596646">
              <a:lnSpc>
                <a:spcPct val="150000"/>
              </a:lnSpc>
              <a:buFont typeface="+mj-lt"/>
              <a:buAutoNum type="arabicPeriod"/>
            </a:pPr>
            <a:r>
              <a:rPr dirty="0" lang="en-US" smtClean="0"/>
              <a:t>50 – 90% of sub acute bacterial </a:t>
            </a:r>
            <a:r>
              <a:rPr dirty="0" lang="en-US" err="1" smtClean="0"/>
              <a:t>endocarditis</a:t>
            </a:r>
            <a:r>
              <a:rPr dirty="0" lang="en-US" smtClean="0"/>
              <a:t> (SBE) also called infective </a:t>
            </a:r>
            <a:r>
              <a:rPr dirty="0" lang="en-US" err="1" smtClean="0"/>
              <a:t>endocarditis</a:t>
            </a:r>
            <a:endParaRPr dirty="0" lang="en-US" smtClean="0"/>
          </a:p>
          <a:p>
            <a:pPr indent="-514350" marL="596646">
              <a:lnSpc>
                <a:spcPct val="150000"/>
              </a:lnSpc>
              <a:buFont typeface="+mj-lt"/>
              <a:buAutoNum type="arabicPeriod"/>
            </a:pPr>
            <a:r>
              <a:rPr dirty="0" lang="en-US" smtClean="0"/>
              <a:t>Fever (RHF) – in patients with Rheumatic heart disease(RHD) they form lesions where they settle resulting to  damaged valves (Vegetations) (disease  of heart occurs when these micro organisms get to blood stream during tooth extraction).</a:t>
            </a:r>
          </a:p>
          <a:p>
            <a:pPr indent="-514350" marL="596646">
              <a:lnSpc>
                <a:spcPct val="150000"/>
              </a:lnSpc>
              <a:buClr>
                <a:schemeClr val="accent2"/>
              </a:buClr>
              <a:buFont typeface="+mj-lt"/>
              <a:buAutoNum type="arabicPeriod"/>
            </a:pP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67" name="Title 1"/>
          <p:cNvSpPr>
            <a:spLocks noGrp="1"/>
          </p:cNvSpPr>
          <p:nvPr>
            <p:ph type="title"/>
          </p:nvPr>
        </p:nvSpPr>
        <p:spPr>
          <a:xfrm>
            <a:off x="2362200" y="274638"/>
            <a:ext cx="7848600" cy="639762"/>
          </a:xfrm>
        </p:spPr>
        <p:txBody>
          <a:bodyPr>
            <a:normAutofit fontScale="90000"/>
          </a:bodyPr>
          <a:p>
            <a:r>
              <a:rPr dirty="0" lang="en-US" smtClean="0"/>
              <a:t>Treatment </a:t>
            </a:r>
            <a:endParaRPr dirty="0" lang="en-US"/>
          </a:p>
        </p:txBody>
      </p:sp>
      <p:sp>
        <p:nvSpPr>
          <p:cNvPr id="1048668" name="Content Placeholder 2"/>
          <p:cNvSpPr>
            <a:spLocks noGrp="1"/>
          </p:cNvSpPr>
          <p:nvPr>
            <p:ph idx="1"/>
          </p:nvPr>
        </p:nvSpPr>
        <p:spPr>
          <a:xfrm>
            <a:off x="2362200" y="1143001"/>
            <a:ext cx="7848600" cy="4983163"/>
          </a:xfrm>
        </p:spPr>
        <p:txBody>
          <a:bodyPr>
            <a:normAutofit fontScale="96429" lnSpcReduction="20000"/>
          </a:bodyPr>
          <a:p>
            <a:pPr>
              <a:lnSpc>
                <a:spcPct val="150000"/>
              </a:lnSpc>
            </a:pPr>
            <a:r>
              <a:rPr dirty="0" lang="en-US" smtClean="0"/>
              <a:t>Penicillin is given </a:t>
            </a:r>
            <a:r>
              <a:rPr dirty="0" lang="en-US" err="1" smtClean="0"/>
              <a:t>prophylactically</a:t>
            </a:r>
            <a:r>
              <a:rPr dirty="0" lang="en-US" smtClean="0"/>
              <a:t> during dental operations to patients at risk to avoid SBE.</a:t>
            </a:r>
          </a:p>
          <a:p>
            <a:pPr>
              <a:lnSpc>
                <a:spcPct val="150000"/>
              </a:lnSpc>
            </a:pPr>
            <a:r>
              <a:rPr dirty="0" lang="en-US" smtClean="0"/>
              <a:t>Treatment of SBE requires combination of drugs and laboratory monitoring of efficacy. – Combination of penicillin + streptomycin given 4 – 6 weeks .or </a:t>
            </a:r>
            <a:r>
              <a:rPr dirty="0" lang="en-US" err="1" smtClean="0"/>
              <a:t>Ampicilin</a:t>
            </a:r>
            <a:r>
              <a:rPr dirty="0" lang="en-US" smtClean="0"/>
              <a:t> + </a:t>
            </a:r>
            <a:r>
              <a:rPr dirty="0" lang="en-US" err="1" smtClean="0"/>
              <a:t>gentamicin</a:t>
            </a:r>
            <a:r>
              <a:rPr dirty="0" lang="en-US" smtClean="0"/>
              <a:t> (this gives synergistic kind of reaction)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15" name="Title 1"/>
          <p:cNvSpPr>
            <a:spLocks noGrp="1"/>
          </p:cNvSpPr>
          <p:nvPr>
            <p:ph type="title"/>
          </p:nvPr>
        </p:nvSpPr>
        <p:spPr>
          <a:xfrm>
            <a:off x="2438400" y="274638"/>
            <a:ext cx="7772400" cy="639762"/>
          </a:xfrm>
        </p:spPr>
        <p:txBody>
          <a:bodyPr>
            <a:normAutofit fontScale="90000"/>
          </a:bodyPr>
          <a:p>
            <a:pPr lvl="0"/>
            <a:r>
              <a:rPr b="1" dirty="0" lang="en-US" smtClean="0"/>
              <a:t>Genus Staphylococcus</a:t>
            </a:r>
            <a:endParaRPr dirty="0" lang="en-US"/>
          </a:p>
        </p:txBody>
      </p:sp>
      <p:sp>
        <p:nvSpPr>
          <p:cNvPr id="1048616" name="Content Placeholder 2"/>
          <p:cNvSpPr>
            <a:spLocks noGrp="1"/>
          </p:cNvSpPr>
          <p:nvPr>
            <p:ph idx="1"/>
          </p:nvPr>
        </p:nvSpPr>
        <p:spPr>
          <a:xfrm>
            <a:off x="2438400" y="990601"/>
            <a:ext cx="7772400" cy="5135563"/>
          </a:xfrm>
        </p:spPr>
        <p:txBody>
          <a:bodyPr>
            <a:normAutofit fontScale="78571" lnSpcReduction="20000"/>
          </a:bodyPr>
          <a:p>
            <a:pPr lvl="0">
              <a:lnSpc>
                <a:spcPct val="160000"/>
              </a:lnSpc>
              <a:buNone/>
            </a:pPr>
            <a:r>
              <a:rPr b="1" dirty="0" sz="5100" lang="en-US" u="sng"/>
              <a:t>Species </a:t>
            </a:r>
            <a:endParaRPr dirty="0" sz="5100" lang="en-US" u="sng"/>
          </a:p>
          <a:p>
            <a:pPr>
              <a:lnSpc>
                <a:spcPct val="170000"/>
              </a:lnSpc>
              <a:buNone/>
            </a:pPr>
            <a:r>
              <a:rPr dirty="0" lang="en-US" smtClean="0"/>
              <a:t>There are 30 species</a:t>
            </a:r>
          </a:p>
          <a:p>
            <a:pPr>
              <a:lnSpc>
                <a:spcPct val="170000"/>
              </a:lnSpc>
              <a:buNone/>
            </a:pPr>
            <a:r>
              <a:rPr dirty="0" lang="en-US" smtClean="0"/>
              <a:t>The most virulent species include the following;</a:t>
            </a:r>
          </a:p>
          <a:p>
            <a:pPr>
              <a:lnSpc>
                <a:spcPct val="170000"/>
              </a:lnSpc>
            </a:pPr>
            <a:r>
              <a:rPr dirty="0" i="1" lang="en-US" smtClean="0"/>
              <a:t>Staphylococcus </a:t>
            </a:r>
            <a:r>
              <a:rPr dirty="0" i="1" lang="en-US" err="1" smtClean="0"/>
              <a:t>aureas</a:t>
            </a:r>
            <a:r>
              <a:rPr dirty="0" i="1" lang="en-US" smtClean="0"/>
              <a:t> </a:t>
            </a:r>
            <a:r>
              <a:rPr dirty="0" lang="en-US" smtClean="0"/>
              <a:t>(most virulent). Produces golden yellow colonies</a:t>
            </a:r>
          </a:p>
          <a:p>
            <a:pPr>
              <a:lnSpc>
                <a:spcPct val="170000"/>
              </a:lnSpc>
            </a:pPr>
            <a:r>
              <a:rPr dirty="0" i="1" lang="en-US" smtClean="0"/>
              <a:t>Staphylococcus </a:t>
            </a:r>
            <a:r>
              <a:rPr dirty="0" i="1" lang="en-US" err="1" smtClean="0"/>
              <a:t>epidermidis</a:t>
            </a:r>
            <a:endParaRPr dirty="0" i="1" lang="en-US" smtClean="0"/>
          </a:p>
          <a:p>
            <a:pPr>
              <a:lnSpc>
                <a:spcPct val="170000"/>
              </a:lnSpc>
            </a:pPr>
            <a:r>
              <a:rPr dirty="0" i="1" lang="en-US" smtClean="0"/>
              <a:t>Staphylococcus </a:t>
            </a:r>
            <a:r>
              <a:rPr dirty="0" i="1" lang="en-US" err="1" smtClean="0"/>
              <a:t>saprophyticus</a:t>
            </a:r>
            <a:endParaRPr dirty="0" i="1" lang="en-US" smtClean="0"/>
          </a:p>
          <a:p>
            <a:pPr>
              <a:lnSpc>
                <a:spcPct val="170000"/>
              </a:lnSpc>
            </a:pPr>
            <a:r>
              <a:rPr dirty="0" i="1" lang="en-US" smtClean="0"/>
              <a:t>Staphylococcus </a:t>
            </a:r>
            <a:r>
              <a:rPr dirty="0" i="1" lang="en-US" err="1" smtClean="0"/>
              <a:t>lugdennensis</a:t>
            </a:r>
            <a:endParaRPr dirty="0" i="1"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69" name="Title 1"/>
          <p:cNvSpPr>
            <a:spLocks noGrp="1"/>
          </p:cNvSpPr>
          <p:nvPr>
            <p:ph type="title"/>
          </p:nvPr>
        </p:nvSpPr>
        <p:spPr>
          <a:xfrm>
            <a:off x="2362200" y="274638"/>
            <a:ext cx="7848600" cy="639762"/>
          </a:xfrm>
        </p:spPr>
        <p:txBody>
          <a:bodyPr>
            <a:normAutofit fontScale="90000"/>
          </a:bodyPr>
          <a:p>
            <a:r>
              <a:rPr b="1" dirty="0" lang="en-US" smtClean="0"/>
              <a:t>3.Genus </a:t>
            </a:r>
            <a:r>
              <a:rPr b="1" dirty="0" lang="en-US" err="1" smtClean="0"/>
              <a:t>Neisseria</a:t>
            </a:r>
            <a:endParaRPr dirty="0" lang="en-US"/>
          </a:p>
        </p:txBody>
      </p:sp>
      <p:sp>
        <p:nvSpPr>
          <p:cNvPr id="1048670" name="Content Placeholder 2"/>
          <p:cNvSpPr>
            <a:spLocks noGrp="1"/>
          </p:cNvSpPr>
          <p:nvPr>
            <p:ph idx="1"/>
          </p:nvPr>
        </p:nvSpPr>
        <p:spPr>
          <a:xfrm>
            <a:off x="2362200" y="1219201"/>
            <a:ext cx="7848600" cy="4906963"/>
          </a:xfrm>
        </p:spPr>
        <p:txBody>
          <a:bodyPr>
            <a:normAutofit fontScale="85714" lnSpcReduction="20000"/>
          </a:bodyPr>
          <a:p>
            <a:pPr>
              <a:lnSpc>
                <a:spcPct val="150000"/>
              </a:lnSpc>
              <a:buNone/>
            </a:pPr>
            <a:r>
              <a:rPr dirty="0" lang="en-US" smtClean="0"/>
              <a:t>The species include:</a:t>
            </a:r>
          </a:p>
          <a:p>
            <a:pPr lvl="0">
              <a:lnSpc>
                <a:spcPct val="150000"/>
              </a:lnSpc>
            </a:pPr>
            <a:r>
              <a:rPr dirty="0" lang="en-US" smtClean="0"/>
              <a:t>N. gonococcus - </a:t>
            </a:r>
            <a:r>
              <a:rPr dirty="0" lang="en-US" smtClean="0"/>
              <a:t>c</a:t>
            </a:r>
            <a:r>
              <a:rPr dirty="0" lang="en-US" err="1" smtClean="0"/>
              <a:t>auses</a:t>
            </a:r>
            <a:r>
              <a:rPr dirty="0" lang="en-US" smtClean="0"/>
              <a:t> gonorrhea</a:t>
            </a:r>
            <a:endParaRPr altLang="en-US" lang="zh-CN"/>
          </a:p>
          <a:p>
            <a:pPr lvl="0">
              <a:lnSpc>
                <a:spcPct val="150000"/>
              </a:lnSpc>
            </a:pPr>
            <a:r>
              <a:rPr dirty="0" lang="en-US" smtClean="0"/>
              <a:t>N. Meningitis - causes meningitis in the nervous tissue</a:t>
            </a:r>
          </a:p>
          <a:p>
            <a:pPr lvl="0">
              <a:lnSpc>
                <a:spcPct val="150000"/>
              </a:lnSpc>
            </a:pPr>
            <a:r>
              <a:rPr dirty="0" lang="en-US" smtClean="0"/>
              <a:t>N. </a:t>
            </a:r>
            <a:r>
              <a:rPr dirty="0" lang="en-US" err="1" smtClean="0"/>
              <a:t>sicca</a:t>
            </a:r>
            <a:endParaRPr dirty="0" lang="en-US" smtClean="0"/>
          </a:p>
          <a:p>
            <a:pPr lvl="0">
              <a:lnSpc>
                <a:spcPct val="150000"/>
              </a:lnSpc>
            </a:pPr>
            <a:r>
              <a:rPr dirty="0" lang="en-US" smtClean="0"/>
              <a:t>N. </a:t>
            </a:r>
            <a:r>
              <a:rPr dirty="0" lang="en-US" err="1" smtClean="0"/>
              <a:t>lactamine</a:t>
            </a:r>
            <a:endParaRPr dirty="0" lang="en-US" smtClean="0"/>
          </a:p>
          <a:p>
            <a:pPr lvl="0">
              <a:lnSpc>
                <a:spcPct val="150000"/>
              </a:lnSpc>
            </a:pPr>
            <a:r>
              <a:rPr dirty="0" lang="en-US" smtClean="0"/>
              <a:t>N. </a:t>
            </a:r>
            <a:r>
              <a:rPr dirty="0" lang="en-US" err="1" smtClean="0"/>
              <a:t>subflara</a:t>
            </a:r>
            <a:endParaRPr dirty="0" lang="en-US" smtClean="0"/>
          </a:p>
          <a:p>
            <a:pPr lvl="0">
              <a:lnSpc>
                <a:spcPct val="150000"/>
              </a:lnSpc>
            </a:pPr>
            <a:r>
              <a:rPr dirty="0" lang="en-US" smtClean="0"/>
              <a:t>N. mucosa</a:t>
            </a:r>
          </a:p>
          <a:p>
            <a:pPr lvl="0">
              <a:lnSpc>
                <a:spcPct val="150000"/>
              </a:lnSpc>
            </a:pPr>
            <a:r>
              <a:rPr dirty="0" lang="en-US" smtClean="0"/>
              <a:t>N. </a:t>
            </a:r>
            <a:r>
              <a:rPr dirty="0" lang="en-US" err="1" smtClean="0"/>
              <a:t>flavascans</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71" name="Title 1"/>
          <p:cNvSpPr>
            <a:spLocks noGrp="1"/>
          </p:cNvSpPr>
          <p:nvPr>
            <p:ph type="title"/>
          </p:nvPr>
        </p:nvSpPr>
        <p:spPr>
          <a:xfrm>
            <a:off x="2438400" y="274638"/>
            <a:ext cx="7772400" cy="411162"/>
          </a:xfrm>
        </p:spPr>
        <p:txBody>
          <a:bodyPr>
            <a:normAutofit fontScale="90000"/>
          </a:bodyPr>
          <a:p>
            <a:endParaRPr dirty="0" lang="en-US"/>
          </a:p>
        </p:txBody>
      </p:sp>
      <p:sp>
        <p:nvSpPr>
          <p:cNvPr id="1048672" name="Content Placeholder 2"/>
          <p:cNvSpPr>
            <a:spLocks noGrp="1"/>
          </p:cNvSpPr>
          <p:nvPr>
            <p:ph idx="1"/>
          </p:nvPr>
        </p:nvSpPr>
        <p:spPr>
          <a:xfrm>
            <a:off x="2438400" y="685800"/>
            <a:ext cx="7772400" cy="5715000"/>
          </a:xfrm>
        </p:spPr>
        <p:txBody>
          <a:bodyPr>
            <a:normAutofit fontScale="89286" lnSpcReduction="20000"/>
          </a:bodyPr>
          <a:p>
            <a:pPr algn="just" lvl="0">
              <a:lnSpc>
                <a:spcPct val="160000"/>
              </a:lnSpc>
            </a:pPr>
            <a:r>
              <a:rPr dirty="0" lang="en-US" smtClean="0"/>
              <a:t>They are inhabitants of </a:t>
            </a:r>
            <a:r>
              <a:rPr dirty="0" lang="en-US" err="1" smtClean="0"/>
              <a:t>nasopharyx</a:t>
            </a:r>
            <a:r>
              <a:rPr dirty="0" lang="en-US" smtClean="0"/>
              <a:t> of humans and are saprophytic. May be of low virulence but  occasionally are associated with </a:t>
            </a:r>
            <a:r>
              <a:rPr dirty="0" lang="en-US" err="1" smtClean="0"/>
              <a:t>aetiological</a:t>
            </a:r>
            <a:r>
              <a:rPr dirty="0" lang="en-US" smtClean="0"/>
              <a:t> agents of some infections </a:t>
            </a:r>
            <a:r>
              <a:rPr dirty="0" lang="en-US" err="1" smtClean="0"/>
              <a:t>eg</a:t>
            </a:r>
            <a:r>
              <a:rPr dirty="0" lang="en-US" smtClean="0"/>
              <a:t> septicemia </a:t>
            </a:r>
            <a:r>
              <a:rPr dirty="0" lang="en-US" err="1" smtClean="0"/>
              <a:t>meningitis,URTI,endocarditis</a:t>
            </a:r>
            <a:r>
              <a:rPr dirty="0" lang="en-US" smtClean="0"/>
              <a:t> and pneumonia in immune compromised patients </a:t>
            </a:r>
            <a:r>
              <a:rPr dirty="0" lang="en-US" err="1" smtClean="0"/>
              <a:t>e.g</a:t>
            </a:r>
            <a:r>
              <a:rPr dirty="0" lang="en-US" smtClean="0"/>
              <a:t> AIDS</a:t>
            </a:r>
          </a:p>
          <a:p>
            <a:pPr algn="just" lvl="0">
              <a:lnSpc>
                <a:spcPct val="160000"/>
              </a:lnSpc>
            </a:pPr>
            <a:r>
              <a:rPr dirty="0" lang="en-US" smtClean="0"/>
              <a:t>Grow on simple media</a:t>
            </a:r>
          </a:p>
          <a:p>
            <a:pPr algn="just" lvl="0">
              <a:lnSpc>
                <a:spcPct val="160000"/>
              </a:lnSpc>
            </a:pPr>
            <a:r>
              <a:rPr dirty="0" lang="en-US" smtClean="0"/>
              <a:t>Are </a:t>
            </a:r>
            <a:r>
              <a:rPr dirty="0" lang="en-US" err="1" smtClean="0"/>
              <a:t>oxidase</a:t>
            </a:r>
            <a:r>
              <a:rPr dirty="0" lang="en-US" smtClean="0"/>
              <a:t> positive</a:t>
            </a:r>
          </a:p>
          <a:p>
            <a:pPr algn="just" lvl="0">
              <a:lnSpc>
                <a:spcPct val="160000"/>
              </a:lnSpc>
            </a:pPr>
            <a:r>
              <a:rPr dirty="0" lang="en-US" smtClean="0"/>
              <a:t>Carbohydrate fermentation in special serum sugars</a:t>
            </a:r>
          </a:p>
          <a:p>
            <a:pPr lvl="0">
              <a:lnSpc>
                <a:spcPct val="150000"/>
              </a:lnSpc>
            </a:pPr>
            <a:endParaRPr dirty="0" lang="en-US" smtClean="0"/>
          </a:p>
          <a:p>
            <a:pPr lvl="0">
              <a:lnSpc>
                <a:spcPct val="150000"/>
              </a:lnSpc>
            </a:pP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73" name="Title 1"/>
          <p:cNvSpPr>
            <a:spLocks noGrp="1"/>
          </p:cNvSpPr>
          <p:nvPr>
            <p:ph type="title"/>
          </p:nvPr>
        </p:nvSpPr>
        <p:spPr>
          <a:xfrm>
            <a:off x="2362200" y="274638"/>
            <a:ext cx="7848600" cy="639762"/>
          </a:xfrm>
        </p:spPr>
        <p:txBody>
          <a:bodyPr>
            <a:normAutofit fontScale="90000"/>
          </a:bodyPr>
          <a:p>
            <a:r>
              <a:rPr b="1" dirty="0" i="1" lang="en-US" smtClean="0"/>
              <a:t>A. </a:t>
            </a:r>
            <a:r>
              <a:rPr b="1" dirty="0" i="1" lang="en-US" err="1" smtClean="0"/>
              <a:t>Neisseria</a:t>
            </a:r>
            <a:r>
              <a:rPr b="1" dirty="0" i="1" lang="en-US" smtClean="0"/>
              <a:t> </a:t>
            </a:r>
            <a:r>
              <a:rPr b="1" dirty="0" i="1" lang="en-US" err="1" smtClean="0"/>
              <a:t>gonnorrohea</a:t>
            </a:r>
            <a:r>
              <a:rPr b="1" dirty="0" i="1" lang="en-US" smtClean="0"/>
              <a:t> </a:t>
            </a:r>
            <a:endParaRPr b="1" dirty="0" lang="en-US"/>
          </a:p>
        </p:txBody>
      </p:sp>
      <p:sp>
        <p:nvSpPr>
          <p:cNvPr id="1048674" name="Content Placeholder 2"/>
          <p:cNvSpPr>
            <a:spLocks noGrp="1"/>
          </p:cNvSpPr>
          <p:nvPr>
            <p:ph idx="1"/>
          </p:nvPr>
        </p:nvSpPr>
        <p:spPr>
          <a:xfrm>
            <a:off x="2362200" y="914401"/>
            <a:ext cx="7848600" cy="5211763"/>
          </a:xfrm>
        </p:spPr>
        <p:txBody>
          <a:bodyPr/>
          <a:p>
            <a:pPr>
              <a:lnSpc>
                <a:spcPct val="150000"/>
              </a:lnSpc>
            </a:pPr>
            <a:r>
              <a:rPr dirty="0" lang="en-US" smtClean="0"/>
              <a:t>Gonorrhea is caused by </a:t>
            </a:r>
            <a:r>
              <a:rPr dirty="0" lang="en-US" err="1" smtClean="0"/>
              <a:t>Neisseria</a:t>
            </a:r>
            <a:r>
              <a:rPr dirty="0" lang="en-US" smtClean="0"/>
              <a:t> gonorrhea a strictly human infection transmitted sexually (STD) presenting as acute </a:t>
            </a:r>
            <a:r>
              <a:rPr dirty="0" lang="en-US" err="1" smtClean="0"/>
              <a:t>suppurative</a:t>
            </a:r>
            <a:r>
              <a:rPr dirty="0" lang="en-US" smtClean="0"/>
              <a:t> </a:t>
            </a:r>
            <a:r>
              <a:rPr dirty="0" lang="en-US" err="1" smtClean="0"/>
              <a:t>urethritis,pharyngitis</a:t>
            </a:r>
            <a:r>
              <a:rPr dirty="0" lang="en-US" smtClean="0"/>
              <a:t>(oral sex)and </a:t>
            </a:r>
            <a:r>
              <a:rPr dirty="0" lang="en-US" err="1" smtClean="0"/>
              <a:t>cervicitis</a:t>
            </a:r>
            <a:r>
              <a:rPr dirty="0" lang="en-US" smtClean="0"/>
              <a:t> in females.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75" name="Title 1"/>
          <p:cNvSpPr>
            <a:spLocks noGrp="1"/>
          </p:cNvSpPr>
          <p:nvPr>
            <p:ph type="title"/>
          </p:nvPr>
        </p:nvSpPr>
        <p:spPr>
          <a:xfrm>
            <a:off x="2286000" y="274638"/>
            <a:ext cx="7924800" cy="639762"/>
          </a:xfrm>
        </p:spPr>
        <p:txBody>
          <a:bodyPr>
            <a:normAutofit fontScale="90000"/>
          </a:bodyPr>
          <a:p>
            <a:endParaRPr dirty="0" lang="en-US"/>
          </a:p>
        </p:txBody>
      </p:sp>
      <p:sp>
        <p:nvSpPr>
          <p:cNvPr id="1048676" name="Content Placeholder 2"/>
          <p:cNvSpPr>
            <a:spLocks noGrp="1"/>
          </p:cNvSpPr>
          <p:nvPr>
            <p:ph idx="1"/>
          </p:nvPr>
        </p:nvSpPr>
        <p:spPr>
          <a:xfrm>
            <a:off x="2286000" y="1295401"/>
            <a:ext cx="7924800" cy="4830763"/>
          </a:xfrm>
        </p:spPr>
        <p:txBody>
          <a:bodyPr>
            <a:normAutofit fontScale="96429" lnSpcReduction="20000"/>
          </a:bodyPr>
          <a:p>
            <a:pPr algn="just" lvl="0">
              <a:lnSpc>
                <a:spcPct val="150000"/>
              </a:lnSpc>
            </a:pPr>
            <a:r>
              <a:rPr dirty="0" lang="en-US" smtClean="0"/>
              <a:t>Complications may follow in females whereby batholiths glands, uterus, fallopian tubes and ovaries, are affected. Can lead to Pelvic inflammatory disease which leads to infertility problems</a:t>
            </a:r>
          </a:p>
          <a:p>
            <a:pPr algn="just" lvl="0">
              <a:lnSpc>
                <a:spcPct val="150000"/>
              </a:lnSpc>
            </a:pPr>
            <a:r>
              <a:rPr dirty="0" lang="en-US" smtClean="0"/>
              <a:t>There are no permanent carriers except chronic infections as in prostitutes and homosexuals or </a:t>
            </a:r>
            <a:r>
              <a:rPr dirty="0" lang="en-US" err="1" smtClean="0"/>
              <a:t>assymptomatic</a:t>
            </a:r>
            <a:r>
              <a:rPr dirty="0" lang="en-US" smtClean="0"/>
              <a:t> </a:t>
            </a:r>
            <a:r>
              <a:rPr dirty="0" lang="en-US" err="1" smtClean="0"/>
              <a:t>gonococal</a:t>
            </a:r>
            <a:r>
              <a:rPr dirty="0" lang="en-US" smtClean="0"/>
              <a:t> </a:t>
            </a:r>
            <a:r>
              <a:rPr dirty="0" lang="en-US" err="1" smtClean="0"/>
              <a:t>tonsilar</a:t>
            </a:r>
            <a:r>
              <a:rPr dirty="0" lang="en-US" smtClean="0"/>
              <a:t> carriers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77" name="Title 1"/>
          <p:cNvSpPr>
            <a:spLocks noGrp="1"/>
          </p:cNvSpPr>
          <p:nvPr>
            <p:ph type="title"/>
          </p:nvPr>
        </p:nvSpPr>
        <p:spPr>
          <a:xfrm>
            <a:off x="2362200" y="274638"/>
            <a:ext cx="7848600" cy="639762"/>
          </a:xfrm>
        </p:spPr>
        <p:txBody>
          <a:bodyPr>
            <a:normAutofit fontScale="90000"/>
          </a:bodyPr>
          <a:p>
            <a:endParaRPr dirty="0" lang="en-US"/>
          </a:p>
        </p:txBody>
      </p:sp>
      <p:sp>
        <p:nvSpPr>
          <p:cNvPr id="1048678" name="Content Placeholder 2"/>
          <p:cNvSpPr>
            <a:spLocks noGrp="1"/>
          </p:cNvSpPr>
          <p:nvPr>
            <p:ph idx="1"/>
          </p:nvPr>
        </p:nvSpPr>
        <p:spPr>
          <a:xfrm>
            <a:off x="2209800" y="1295401"/>
            <a:ext cx="8001000" cy="4830763"/>
          </a:xfrm>
        </p:spPr>
        <p:txBody>
          <a:bodyPr>
            <a:normAutofit fontScale="96429" lnSpcReduction="20000"/>
          </a:bodyPr>
          <a:p>
            <a:pPr algn="just" lvl="0">
              <a:lnSpc>
                <a:spcPct val="150000"/>
              </a:lnSpc>
            </a:pPr>
            <a:r>
              <a:rPr dirty="0" lang="en-US" smtClean="0"/>
              <a:t>Non sexually transmitted infection may result to ophthalmic </a:t>
            </a:r>
            <a:r>
              <a:rPr dirty="0" lang="en-US" err="1" smtClean="0"/>
              <a:t>neonatorium</a:t>
            </a:r>
            <a:r>
              <a:rPr dirty="0" lang="en-US" smtClean="0"/>
              <a:t> (ON) of newborn (1-28 days) born of infected mothers and </a:t>
            </a:r>
            <a:r>
              <a:rPr dirty="0" lang="en-US" err="1" smtClean="0"/>
              <a:t>vulvovaginitis</a:t>
            </a:r>
            <a:r>
              <a:rPr dirty="0" lang="en-US" smtClean="0"/>
              <a:t> on young girls or boys who can be contaminated from sexual abuse by infected adults.</a:t>
            </a:r>
          </a:p>
          <a:p>
            <a:pPr algn="just" lvl="0">
              <a:lnSpc>
                <a:spcPct val="150000"/>
              </a:lnSpc>
            </a:pPr>
            <a:r>
              <a:rPr dirty="0" lang="en-US" smtClean="0"/>
              <a:t>Neonatal </a:t>
            </a:r>
            <a:r>
              <a:rPr dirty="0" lang="en-US" err="1" smtClean="0"/>
              <a:t>opthamia</a:t>
            </a:r>
            <a:r>
              <a:rPr dirty="0" lang="en-US" smtClean="0"/>
              <a:t> is prevented by administering silver nitrate (AgNo3) or tetracycline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79" name="Title 1"/>
          <p:cNvSpPr>
            <a:spLocks noGrp="1"/>
          </p:cNvSpPr>
          <p:nvPr>
            <p:ph type="title"/>
          </p:nvPr>
        </p:nvSpPr>
        <p:spPr>
          <a:xfrm>
            <a:off x="2362200" y="274638"/>
            <a:ext cx="7848600" cy="1020762"/>
          </a:xfrm>
        </p:spPr>
        <p:txBody>
          <a:bodyPr>
            <a:normAutofit/>
          </a:bodyPr>
          <a:p>
            <a:pPr algn="l" lvl="8" rtl="0">
              <a:spcBef>
                <a:spcPct val="0"/>
              </a:spcBef>
            </a:pPr>
            <a:r>
              <a:rPr b="1" dirty="0" sz="4400" lang="en-US"/>
              <a:t>Treatment</a:t>
            </a:r>
            <a:r>
              <a:rPr dirty="0" lang="en-US" smtClean="0"/>
              <a:t/>
            </a:r>
            <a:br>
              <a:rPr dirty="0" lang="en-US" smtClean="0"/>
            </a:br>
            <a:endParaRPr dirty="0" lang="en-US"/>
          </a:p>
        </p:txBody>
      </p:sp>
      <p:sp>
        <p:nvSpPr>
          <p:cNvPr id="1048680" name="Content Placeholder 2"/>
          <p:cNvSpPr>
            <a:spLocks noGrp="1"/>
          </p:cNvSpPr>
          <p:nvPr>
            <p:ph idx="1"/>
          </p:nvPr>
        </p:nvSpPr>
        <p:spPr>
          <a:xfrm>
            <a:off x="2362200" y="1295401"/>
            <a:ext cx="7848600" cy="4830763"/>
          </a:xfrm>
        </p:spPr>
        <p:txBody>
          <a:bodyPr/>
          <a:p>
            <a:pPr algn="just">
              <a:lnSpc>
                <a:spcPct val="150000"/>
              </a:lnSpc>
            </a:pPr>
            <a:r>
              <a:rPr dirty="0" lang="en-US" smtClean="0"/>
              <a:t>Relative resistance has emerged making use of high doses of penicillin (2.4 - 4.8 mega) plus </a:t>
            </a:r>
            <a:r>
              <a:rPr dirty="0" lang="en-US" err="1" smtClean="0"/>
              <a:t>probenecid</a:t>
            </a:r>
            <a:r>
              <a:rPr dirty="0" lang="en-US" smtClean="0"/>
              <a:t> necessary</a:t>
            </a:r>
          </a:p>
          <a:p>
            <a:pPr algn="just">
              <a:lnSpc>
                <a:spcPct val="150000"/>
              </a:lnSpc>
            </a:pPr>
            <a:r>
              <a:rPr dirty="0" lang="en-US" smtClean="0"/>
              <a:t>Use  of penicillin G or </a:t>
            </a:r>
            <a:r>
              <a:rPr dirty="0" lang="en-US" err="1" smtClean="0"/>
              <a:t>chloramphenical</a:t>
            </a:r>
            <a:r>
              <a:rPr dirty="0" lang="en-US" smtClean="0"/>
              <a:t> for those allergic to penicillin</a:t>
            </a:r>
          </a:p>
          <a:p>
            <a:pPr algn="just">
              <a:lnSpc>
                <a:spcPct val="150000"/>
              </a:lnSpc>
            </a:pPr>
            <a:r>
              <a:rPr dirty="0" lang="en-US" smtClean="0"/>
              <a:t>Most strains are resistant to </a:t>
            </a:r>
            <a:r>
              <a:rPr dirty="0" lang="en-US" err="1" smtClean="0"/>
              <a:t>sulphonamides</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81" name="Title 1"/>
          <p:cNvSpPr>
            <a:spLocks noGrp="1"/>
          </p:cNvSpPr>
          <p:nvPr>
            <p:ph type="title"/>
          </p:nvPr>
        </p:nvSpPr>
        <p:spPr>
          <a:xfrm>
            <a:off x="1981200" y="274638"/>
            <a:ext cx="8229600" cy="639762"/>
          </a:xfrm>
        </p:spPr>
        <p:txBody>
          <a:bodyPr>
            <a:normAutofit fontScale="90000"/>
          </a:bodyPr>
          <a:p>
            <a:r>
              <a:rPr b="1" dirty="0" i="1" lang="en-US" smtClean="0"/>
              <a:t>B. </a:t>
            </a:r>
            <a:r>
              <a:rPr b="1" dirty="0" i="1" lang="en-US" err="1" smtClean="0"/>
              <a:t>Neisseria</a:t>
            </a:r>
            <a:r>
              <a:rPr b="1" dirty="0" i="1" lang="en-US" smtClean="0"/>
              <a:t> meningitides</a:t>
            </a:r>
            <a:endParaRPr b="1" dirty="0" lang="en-US"/>
          </a:p>
        </p:txBody>
      </p:sp>
      <p:sp>
        <p:nvSpPr>
          <p:cNvPr id="1048682" name="Content Placeholder 2"/>
          <p:cNvSpPr>
            <a:spLocks noGrp="1"/>
          </p:cNvSpPr>
          <p:nvPr>
            <p:ph idx="1"/>
          </p:nvPr>
        </p:nvSpPr>
        <p:spPr>
          <a:xfrm>
            <a:off x="2286000" y="914401"/>
            <a:ext cx="7924800" cy="5211763"/>
          </a:xfrm>
        </p:spPr>
        <p:txBody>
          <a:bodyPr>
            <a:normAutofit/>
          </a:bodyPr>
          <a:p>
            <a:pPr algn="just">
              <a:lnSpc>
                <a:spcPct val="150000"/>
              </a:lnSpc>
            </a:pPr>
            <a:r>
              <a:rPr dirty="0" lang="en-US" smtClean="0"/>
              <a:t>It is the causative agent of meningitis. It is a obligated human parasite carried through upper respiratory tract in </a:t>
            </a:r>
            <a:r>
              <a:rPr dirty="0" lang="en-US" err="1" smtClean="0"/>
              <a:t>nasopharynx</a:t>
            </a:r>
            <a:r>
              <a:rPr dirty="0" lang="en-US" smtClean="0"/>
              <a:t> by healthy individuals (5%) but increases during outbreaks up to 80%. </a:t>
            </a:r>
          </a:p>
          <a:p>
            <a:pPr algn="just">
              <a:lnSpc>
                <a:spcPct val="150000"/>
              </a:lnSpc>
            </a:pPr>
            <a:r>
              <a:rPr dirty="0" lang="en-US" smtClean="0"/>
              <a:t>Risk of infection is in crowded conditions like schools and barracks.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83" name="Title 1"/>
          <p:cNvSpPr>
            <a:spLocks noGrp="1"/>
          </p:cNvSpPr>
          <p:nvPr>
            <p:ph type="title"/>
          </p:nvPr>
        </p:nvSpPr>
        <p:spPr>
          <a:xfrm>
            <a:off x="2438400" y="274638"/>
            <a:ext cx="7772400" cy="334962"/>
          </a:xfrm>
        </p:spPr>
        <p:txBody>
          <a:bodyPr>
            <a:normAutofit fontScale="90000"/>
          </a:bodyPr>
          <a:p>
            <a:endParaRPr dirty="0" lang="en-US"/>
          </a:p>
        </p:txBody>
      </p:sp>
      <p:sp>
        <p:nvSpPr>
          <p:cNvPr id="1048684" name="Content Placeholder 2"/>
          <p:cNvSpPr>
            <a:spLocks noGrp="1"/>
          </p:cNvSpPr>
          <p:nvPr>
            <p:ph idx="1"/>
          </p:nvPr>
        </p:nvSpPr>
        <p:spPr>
          <a:xfrm>
            <a:off x="2438400" y="304800"/>
            <a:ext cx="7772400" cy="6400800"/>
          </a:xfrm>
        </p:spPr>
        <p:txBody>
          <a:bodyPr>
            <a:normAutofit fontScale="92857" lnSpcReduction="20000"/>
          </a:bodyPr>
          <a:p>
            <a:pPr algn="just" lvl="0">
              <a:lnSpc>
                <a:spcPct val="160000"/>
              </a:lnSpc>
            </a:pPr>
            <a:r>
              <a:rPr dirty="0" lang="en-US" smtClean="0"/>
              <a:t>Besides meningitis, it causes </a:t>
            </a:r>
            <a:r>
              <a:rPr dirty="0" lang="en-US" err="1" smtClean="0"/>
              <a:t>exudative</a:t>
            </a:r>
            <a:r>
              <a:rPr dirty="0" lang="en-US" smtClean="0"/>
              <a:t>  </a:t>
            </a:r>
            <a:r>
              <a:rPr dirty="0" lang="en-US" err="1" smtClean="0"/>
              <a:t>pharyngitis</a:t>
            </a:r>
            <a:r>
              <a:rPr dirty="0" lang="en-US" smtClean="0"/>
              <a:t>, septicemia, disseminated intravascular coagulation(DIC), circulatory collapse called </a:t>
            </a:r>
            <a:r>
              <a:rPr dirty="0" i="1" lang="en-US" smtClean="0"/>
              <a:t>water house-</a:t>
            </a:r>
            <a:r>
              <a:rPr dirty="0" i="1" lang="en-US" err="1" smtClean="0"/>
              <a:t>endenchsen</a:t>
            </a:r>
            <a:r>
              <a:rPr dirty="0" i="1" lang="en-US" smtClean="0"/>
              <a:t> syndrome,  </a:t>
            </a:r>
            <a:r>
              <a:rPr dirty="0" lang="en-US" err="1" smtClean="0"/>
              <a:t>myocarditis</a:t>
            </a:r>
            <a:r>
              <a:rPr dirty="0" lang="en-US" smtClean="0"/>
              <a:t>,  arthritis and skin lesions</a:t>
            </a:r>
          </a:p>
          <a:p>
            <a:pPr algn="just" lvl="0">
              <a:lnSpc>
                <a:spcPct val="160000"/>
              </a:lnSpc>
            </a:pPr>
            <a:r>
              <a:rPr dirty="0" lang="en-US" smtClean="0"/>
              <a:t>Meningitis may be rapid and complicated in progress</a:t>
            </a:r>
          </a:p>
          <a:p>
            <a:pPr algn="just" lvl="0">
              <a:lnSpc>
                <a:spcPct val="160000"/>
              </a:lnSpc>
            </a:pPr>
            <a:r>
              <a:rPr dirty="0" lang="en-US" smtClean="0"/>
              <a:t>The patients present with fever and a stiff neck</a:t>
            </a:r>
          </a:p>
          <a:p>
            <a:pPr algn="just" lvl="0">
              <a:lnSpc>
                <a:spcPct val="160000"/>
              </a:lnSpc>
            </a:pPr>
            <a:r>
              <a:rPr dirty="0" lang="en-US" smtClean="0"/>
              <a:t>Usually fatal if not treated immediately.</a:t>
            </a:r>
          </a:p>
          <a:p>
            <a:pPr algn="just" lvl="0">
              <a:lnSpc>
                <a:spcPct val="160000"/>
              </a:lnSpc>
            </a:pPr>
            <a:r>
              <a:rPr dirty="0" lang="en-US" smtClean="0"/>
              <a:t>It can also lead to brain damage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85" name="Title 1"/>
          <p:cNvSpPr>
            <a:spLocks noGrp="1"/>
          </p:cNvSpPr>
          <p:nvPr>
            <p:ph type="title"/>
          </p:nvPr>
        </p:nvSpPr>
        <p:spPr>
          <a:xfrm>
            <a:off x="1981200" y="274638"/>
            <a:ext cx="8229600" cy="868362"/>
          </a:xfrm>
        </p:spPr>
        <p:txBody>
          <a:bodyPr>
            <a:normAutofit/>
          </a:bodyPr>
          <a:p>
            <a:r>
              <a:rPr b="1" dirty="0" lang="en-US" smtClean="0"/>
              <a:t>Bacilli</a:t>
            </a:r>
            <a:endParaRPr dirty="0" lang="en-US"/>
          </a:p>
        </p:txBody>
      </p:sp>
      <p:sp>
        <p:nvSpPr>
          <p:cNvPr id="1048686" name="Content Placeholder 2"/>
          <p:cNvSpPr>
            <a:spLocks noGrp="1"/>
          </p:cNvSpPr>
          <p:nvPr>
            <p:ph idx="1"/>
          </p:nvPr>
        </p:nvSpPr>
        <p:spPr>
          <a:xfrm>
            <a:off x="1981200" y="1219201"/>
            <a:ext cx="8229600" cy="4906963"/>
          </a:xfrm>
        </p:spPr>
        <p:txBody>
          <a:bodyPr/>
          <a:p>
            <a:pPr lvl="0">
              <a:lnSpc>
                <a:spcPct val="150000"/>
              </a:lnSpc>
            </a:pPr>
            <a:r>
              <a:rPr dirty="0" lang="en-US" smtClean="0"/>
              <a:t>Their shapes are commonly rod-like</a:t>
            </a:r>
          </a:p>
          <a:p>
            <a:pPr>
              <a:lnSpc>
                <a:spcPct val="150000"/>
              </a:lnSpc>
            </a:pPr>
            <a:r>
              <a:rPr dirty="0" lang="en-US" smtClean="0"/>
              <a:t>Bacilli are widely distributed in nature </a:t>
            </a:r>
            <a:r>
              <a:rPr dirty="0" lang="en-US" err="1" smtClean="0"/>
              <a:t>i.e</a:t>
            </a:r>
            <a:r>
              <a:rPr dirty="0" lang="en-US" smtClean="0"/>
              <a:t> found in soil, water, air on vegetation. Others are normal flora of the human intestine.</a:t>
            </a:r>
          </a:p>
          <a:p>
            <a:pPr>
              <a:lnSpc>
                <a:spcPct val="150000"/>
              </a:lnSpc>
            </a:pPr>
            <a:r>
              <a:rPr dirty="0" lang="en-US" smtClean="0"/>
              <a:t>They consist of several genera which can be grouped into the following:</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87" name="Title 1"/>
          <p:cNvSpPr>
            <a:spLocks noGrp="1"/>
          </p:cNvSpPr>
          <p:nvPr>
            <p:ph type="title"/>
          </p:nvPr>
        </p:nvSpPr>
        <p:spPr>
          <a:xfrm>
            <a:off x="2286000" y="274638"/>
            <a:ext cx="7924800" cy="639762"/>
          </a:xfrm>
        </p:spPr>
        <p:txBody>
          <a:bodyPr>
            <a:normAutofit fontScale="90000"/>
          </a:bodyPr>
          <a:p>
            <a:endParaRPr dirty="0" lang="en-US"/>
          </a:p>
        </p:txBody>
      </p:sp>
      <p:sp>
        <p:nvSpPr>
          <p:cNvPr id="1048688" name="Content Placeholder 2"/>
          <p:cNvSpPr>
            <a:spLocks noGrp="1"/>
          </p:cNvSpPr>
          <p:nvPr>
            <p:ph idx="1"/>
          </p:nvPr>
        </p:nvSpPr>
        <p:spPr>
          <a:xfrm>
            <a:off x="2286000" y="914401"/>
            <a:ext cx="7924800" cy="5211763"/>
          </a:xfrm>
        </p:spPr>
        <p:txBody>
          <a:bodyPr>
            <a:normAutofit fontScale="95833" lnSpcReduction="10000"/>
          </a:bodyPr>
          <a:p>
            <a:pPr lvl="0">
              <a:lnSpc>
                <a:spcPct val="150000"/>
              </a:lnSpc>
              <a:buNone/>
            </a:pPr>
            <a:r>
              <a:rPr dirty="0" lang="en-US" smtClean="0"/>
              <a:t>1. </a:t>
            </a:r>
            <a:r>
              <a:rPr b="1" dirty="0" lang="en-US" err="1" u="sng" smtClean="0"/>
              <a:t>Sporing</a:t>
            </a:r>
            <a:r>
              <a:rPr b="1" dirty="0" lang="en-US" u="sng" smtClean="0"/>
              <a:t>, </a:t>
            </a:r>
            <a:r>
              <a:rPr b="1" dirty="0" lang="en-US" err="1" u="sng" smtClean="0"/>
              <a:t>G+ve</a:t>
            </a:r>
            <a:r>
              <a:rPr b="1" dirty="0" lang="en-US" u="sng" smtClean="0"/>
              <a:t> bacilli</a:t>
            </a:r>
            <a:r>
              <a:rPr dirty="0" lang="en-US" smtClean="0"/>
              <a:t>. Three species : </a:t>
            </a:r>
          </a:p>
          <a:p>
            <a:pPr lvl="1">
              <a:lnSpc>
                <a:spcPct val="150000"/>
              </a:lnSpc>
            </a:pPr>
            <a:r>
              <a:rPr dirty="0" lang="en-US" smtClean="0"/>
              <a:t>bacillus </a:t>
            </a:r>
            <a:r>
              <a:rPr dirty="0" lang="en-US" err="1" smtClean="0"/>
              <a:t>anthracis</a:t>
            </a:r>
            <a:r>
              <a:rPr dirty="0" lang="en-US" smtClean="0"/>
              <a:t> causes anthrax</a:t>
            </a:r>
          </a:p>
          <a:p>
            <a:pPr lvl="1">
              <a:lnSpc>
                <a:spcPct val="150000"/>
              </a:lnSpc>
            </a:pPr>
            <a:r>
              <a:rPr dirty="0" lang="en-US" smtClean="0"/>
              <a:t>bacillus cereus causes food poisoning</a:t>
            </a:r>
          </a:p>
          <a:p>
            <a:pPr lvl="1">
              <a:lnSpc>
                <a:spcPct val="150000"/>
              </a:lnSpc>
            </a:pPr>
            <a:r>
              <a:rPr dirty="0" lang="en-US" smtClean="0"/>
              <a:t>bacillus </a:t>
            </a:r>
            <a:r>
              <a:rPr dirty="0" lang="en-US" err="1" smtClean="0"/>
              <a:t>subtilis</a:t>
            </a:r>
            <a:r>
              <a:rPr dirty="0" lang="en-US" smtClean="0"/>
              <a:t> causes inflammation of the viscera</a:t>
            </a:r>
          </a:p>
          <a:p>
            <a:pPr>
              <a:lnSpc>
                <a:spcPct val="150000"/>
              </a:lnSpc>
            </a:pPr>
            <a:r>
              <a:rPr dirty="0" lang="en-US" smtClean="0"/>
              <a:t>Bacillus cereus and B. </a:t>
            </a:r>
            <a:r>
              <a:rPr dirty="0" lang="en-US" err="1" smtClean="0"/>
              <a:t>subtilis</a:t>
            </a:r>
            <a:r>
              <a:rPr dirty="0" lang="en-US" smtClean="0"/>
              <a:t> like growing in decaying matter hence are saprophytic</a:t>
            </a:r>
          </a:p>
          <a:p>
            <a:pPr>
              <a:lnSpc>
                <a:spcPct val="150000"/>
              </a:lnSpc>
            </a:pPr>
            <a:r>
              <a:rPr dirty="0" lang="en-US" smtClean="0"/>
              <a:t>Bacillus </a:t>
            </a:r>
            <a:r>
              <a:rPr dirty="0" lang="en-US" err="1" smtClean="0"/>
              <a:t>anthracis</a:t>
            </a:r>
            <a:r>
              <a:rPr dirty="0" lang="en-US" smtClean="0"/>
              <a:t> can live in the soil for more than 50 years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17" name="Title 1"/>
          <p:cNvSpPr>
            <a:spLocks noGrp="1"/>
          </p:cNvSpPr>
          <p:nvPr>
            <p:ph type="title"/>
          </p:nvPr>
        </p:nvSpPr>
        <p:spPr>
          <a:xfrm>
            <a:off x="2438400" y="274638"/>
            <a:ext cx="7772400" cy="639762"/>
          </a:xfrm>
        </p:spPr>
        <p:txBody>
          <a:bodyPr>
            <a:normAutofit fontScale="90000"/>
          </a:bodyPr>
          <a:p>
            <a:endParaRPr dirty="0" lang="en-US"/>
          </a:p>
        </p:txBody>
      </p:sp>
      <p:sp>
        <p:nvSpPr>
          <p:cNvPr id="1048618" name="Content Placeholder 2"/>
          <p:cNvSpPr>
            <a:spLocks noGrp="1"/>
          </p:cNvSpPr>
          <p:nvPr>
            <p:ph idx="1"/>
          </p:nvPr>
        </p:nvSpPr>
        <p:spPr>
          <a:xfrm>
            <a:off x="2362200" y="914401"/>
            <a:ext cx="7848600" cy="5211763"/>
          </a:xfrm>
        </p:spPr>
        <p:txBody>
          <a:bodyPr/>
          <a:p>
            <a:pPr>
              <a:lnSpc>
                <a:spcPct val="150000"/>
              </a:lnSpc>
            </a:pPr>
            <a:r>
              <a:rPr dirty="0" i="1" lang="en-US" smtClean="0"/>
              <a:t>Staphylococcus </a:t>
            </a:r>
            <a:r>
              <a:rPr dirty="0" i="1" lang="en-US" err="1" smtClean="0"/>
              <a:t>warnari</a:t>
            </a:r>
            <a:endParaRPr dirty="0" i="1" lang="en-US" smtClean="0"/>
          </a:p>
          <a:p>
            <a:pPr>
              <a:lnSpc>
                <a:spcPct val="150000"/>
              </a:lnSpc>
            </a:pPr>
            <a:r>
              <a:rPr dirty="0" i="1" lang="en-US" smtClean="0"/>
              <a:t>Staphylococcus </a:t>
            </a:r>
            <a:r>
              <a:rPr dirty="0" i="1" lang="en-US" err="1" smtClean="0"/>
              <a:t>homminis</a:t>
            </a:r>
            <a:endParaRPr dirty="0" i="1" lang="en-US" smtClean="0"/>
          </a:p>
          <a:p>
            <a:pPr>
              <a:lnSpc>
                <a:spcPct val="150000"/>
              </a:lnSpc>
              <a:buClr>
                <a:schemeClr val="accent2"/>
              </a:buClr>
              <a:buBlip>
                <a:blip xmlns:r="http://schemas.openxmlformats.org/officeDocument/2006/relationships" r:embed="rId1"/>
              </a:buBlip>
            </a:pPr>
            <a:r>
              <a:rPr dirty="0" lang="en-US" smtClean="0"/>
              <a:t>Staphylococci are members of normal flora and are found in the contaminated food, appliances, </a:t>
            </a:r>
            <a:r>
              <a:rPr dirty="0" lang="en-US" err="1" smtClean="0"/>
              <a:t>formites</a:t>
            </a:r>
            <a:r>
              <a:rPr dirty="0" lang="en-US" smtClean="0"/>
              <a:t>, devices used on the body and drinks.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89" name="Title 1"/>
          <p:cNvSpPr>
            <a:spLocks noGrp="1"/>
          </p:cNvSpPr>
          <p:nvPr>
            <p:ph type="title"/>
          </p:nvPr>
        </p:nvSpPr>
        <p:spPr>
          <a:xfrm>
            <a:off x="1981200" y="274638"/>
            <a:ext cx="8229600" cy="639762"/>
          </a:xfrm>
        </p:spPr>
        <p:txBody>
          <a:bodyPr>
            <a:normAutofit fontScale="90000"/>
          </a:bodyPr>
          <a:p>
            <a:endParaRPr dirty="0" lang="en-US"/>
          </a:p>
        </p:txBody>
      </p:sp>
      <p:sp>
        <p:nvSpPr>
          <p:cNvPr id="1048690" name="Content Placeholder 2"/>
          <p:cNvSpPr>
            <a:spLocks noGrp="1"/>
          </p:cNvSpPr>
          <p:nvPr>
            <p:ph idx="1"/>
          </p:nvPr>
        </p:nvSpPr>
        <p:spPr>
          <a:xfrm>
            <a:off x="2438400" y="914401"/>
            <a:ext cx="7772400" cy="5211763"/>
          </a:xfrm>
        </p:spPr>
        <p:txBody>
          <a:bodyPr>
            <a:normAutofit fontScale="53571" lnSpcReduction="20000"/>
          </a:bodyPr>
          <a:p>
            <a:pPr algn="just" lvl="0">
              <a:lnSpc>
                <a:spcPct val="160000"/>
              </a:lnSpc>
              <a:buNone/>
            </a:pPr>
            <a:r>
              <a:rPr b="1" dirty="0" sz="5100" lang="en-US" u="sng"/>
              <a:t>2. Non </a:t>
            </a:r>
            <a:r>
              <a:rPr b="1" dirty="0" sz="5100" lang="en-US" err="1" u="sng"/>
              <a:t>sporing</a:t>
            </a:r>
            <a:r>
              <a:rPr b="1" dirty="0" sz="5100" lang="en-US" u="sng"/>
              <a:t> </a:t>
            </a:r>
            <a:r>
              <a:rPr b="1" dirty="0" sz="5100" lang="en-US" err="1" u="sng"/>
              <a:t>G+ve</a:t>
            </a:r>
            <a:r>
              <a:rPr b="1" dirty="0" sz="5100" lang="en-US" u="sng"/>
              <a:t> bacilli</a:t>
            </a:r>
            <a:r>
              <a:rPr b="1" dirty="0" lang="en-US" u="sng" smtClean="0"/>
              <a:t>: </a:t>
            </a:r>
            <a:r>
              <a:rPr dirty="0" lang="en-US" smtClean="0"/>
              <a:t>Examples are </a:t>
            </a:r>
          </a:p>
          <a:p>
            <a:pPr algn="just" lvl="0">
              <a:lnSpc>
                <a:spcPct val="160000"/>
              </a:lnSpc>
            </a:pPr>
            <a:r>
              <a:rPr dirty="0" lang="en-US" smtClean="0"/>
              <a:t>Genus </a:t>
            </a:r>
            <a:r>
              <a:rPr dirty="0" lang="en-US" err="1" smtClean="0"/>
              <a:t>corynebacterium</a:t>
            </a:r>
            <a:endParaRPr dirty="0" lang="en-US" smtClean="0"/>
          </a:p>
          <a:p>
            <a:pPr algn="just" lvl="0">
              <a:lnSpc>
                <a:spcPct val="160000"/>
              </a:lnSpc>
            </a:pPr>
            <a:r>
              <a:rPr dirty="0" lang="en-US" smtClean="0"/>
              <a:t>Genus </a:t>
            </a:r>
            <a:r>
              <a:rPr dirty="0" lang="en-US" err="1" smtClean="0"/>
              <a:t>listeria</a:t>
            </a:r>
            <a:endParaRPr dirty="0" lang="en-US" smtClean="0"/>
          </a:p>
          <a:p>
            <a:pPr algn="just" lvl="0">
              <a:lnSpc>
                <a:spcPct val="160000"/>
              </a:lnSpc>
            </a:pPr>
            <a:r>
              <a:rPr dirty="0" lang="en-US" smtClean="0"/>
              <a:t>Genus </a:t>
            </a:r>
            <a:r>
              <a:rPr dirty="0" lang="en-US" err="1" smtClean="0"/>
              <a:t>grysipelothrix</a:t>
            </a:r>
            <a:endParaRPr dirty="0" lang="en-US" smtClean="0"/>
          </a:p>
          <a:p>
            <a:pPr algn="just" lvl="0">
              <a:lnSpc>
                <a:spcPct val="160000"/>
              </a:lnSpc>
            </a:pPr>
            <a:r>
              <a:rPr dirty="0" lang="en-US" smtClean="0"/>
              <a:t>Genus </a:t>
            </a:r>
            <a:r>
              <a:rPr dirty="0" lang="en-US" err="1" smtClean="0"/>
              <a:t>actinomycetes</a:t>
            </a:r>
            <a:endParaRPr dirty="0" lang="en-US" smtClean="0"/>
          </a:p>
          <a:p>
            <a:pPr algn="just" lvl="0">
              <a:lnSpc>
                <a:spcPct val="160000"/>
              </a:lnSpc>
              <a:buNone/>
            </a:pPr>
            <a:r>
              <a:rPr dirty="0" sz="5100" lang="en-US"/>
              <a:t>3. </a:t>
            </a:r>
            <a:r>
              <a:rPr b="1" dirty="0" sz="5100" lang="en-US" u="sng"/>
              <a:t>Enteric rods or </a:t>
            </a:r>
            <a:r>
              <a:rPr b="1" dirty="0" sz="5100" lang="en-US" err="1" u="sng"/>
              <a:t>enterobacteria</a:t>
            </a:r>
            <a:r>
              <a:rPr b="1" dirty="0" sz="5100" lang="en-US" u="sng"/>
              <a:t>:</a:t>
            </a:r>
            <a:r>
              <a:rPr b="1" dirty="0" lang="en-US" u="sng" smtClean="0"/>
              <a:t> </a:t>
            </a:r>
            <a:r>
              <a:rPr dirty="0" lang="en-US" smtClean="0"/>
              <a:t>Are found in human intestine and are G-</a:t>
            </a:r>
            <a:r>
              <a:rPr dirty="0" lang="en-US" err="1" smtClean="0"/>
              <a:t>ve</a:t>
            </a:r>
            <a:r>
              <a:rPr dirty="0" lang="en-US" smtClean="0"/>
              <a:t> . Examples are:</a:t>
            </a:r>
          </a:p>
          <a:p>
            <a:pPr algn="just" lvl="0">
              <a:lnSpc>
                <a:spcPct val="160000"/>
              </a:lnSpc>
            </a:pPr>
            <a:r>
              <a:rPr dirty="0" lang="en-US" smtClean="0"/>
              <a:t>Genus Escherichia</a:t>
            </a:r>
          </a:p>
          <a:p>
            <a:pPr algn="just" lvl="0">
              <a:lnSpc>
                <a:spcPct val="160000"/>
              </a:lnSpc>
            </a:pPr>
            <a:r>
              <a:rPr dirty="0" lang="en-US" smtClean="0"/>
              <a:t>Genus </a:t>
            </a:r>
            <a:r>
              <a:rPr dirty="0" lang="en-US" err="1" smtClean="0"/>
              <a:t>Shigella</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91" name="Title 1"/>
          <p:cNvSpPr>
            <a:spLocks noGrp="1"/>
          </p:cNvSpPr>
          <p:nvPr>
            <p:ph type="title"/>
          </p:nvPr>
        </p:nvSpPr>
        <p:spPr>
          <a:xfrm>
            <a:off x="2438400" y="274638"/>
            <a:ext cx="7772400" cy="639762"/>
          </a:xfrm>
        </p:spPr>
        <p:txBody>
          <a:bodyPr>
            <a:normAutofit fontScale="90000"/>
          </a:bodyPr>
          <a:p>
            <a:endParaRPr dirty="0" lang="en-US"/>
          </a:p>
        </p:txBody>
      </p:sp>
      <p:sp>
        <p:nvSpPr>
          <p:cNvPr id="1048692" name="Content Placeholder 2"/>
          <p:cNvSpPr>
            <a:spLocks noGrp="1"/>
          </p:cNvSpPr>
          <p:nvPr>
            <p:ph idx="1"/>
          </p:nvPr>
        </p:nvSpPr>
        <p:spPr>
          <a:xfrm>
            <a:off x="2438400" y="914401"/>
            <a:ext cx="7772400" cy="5211763"/>
          </a:xfrm>
        </p:spPr>
        <p:txBody>
          <a:bodyPr>
            <a:normAutofit fontScale="96429" lnSpcReduction="20000"/>
          </a:bodyPr>
          <a:p>
            <a:pPr lvl="0">
              <a:lnSpc>
                <a:spcPct val="150000"/>
              </a:lnSpc>
            </a:pPr>
            <a:r>
              <a:rPr dirty="0" lang="en-US" smtClean="0"/>
              <a:t>Genus Salmonella</a:t>
            </a:r>
          </a:p>
          <a:p>
            <a:pPr lvl="0">
              <a:lnSpc>
                <a:spcPct val="150000"/>
              </a:lnSpc>
            </a:pPr>
            <a:r>
              <a:rPr dirty="0" lang="en-US" smtClean="0"/>
              <a:t>Genus </a:t>
            </a:r>
            <a:r>
              <a:rPr dirty="0" lang="en-US" err="1" smtClean="0"/>
              <a:t>Enterobacter</a:t>
            </a:r>
            <a:endParaRPr dirty="0" lang="en-US" smtClean="0"/>
          </a:p>
          <a:p>
            <a:pPr lvl="0">
              <a:lnSpc>
                <a:spcPct val="150000"/>
              </a:lnSpc>
            </a:pPr>
            <a:r>
              <a:rPr dirty="0" lang="en-US" smtClean="0"/>
              <a:t>Genus </a:t>
            </a:r>
            <a:r>
              <a:rPr dirty="0" lang="en-US" err="1" smtClean="0"/>
              <a:t>Klebsiella</a:t>
            </a:r>
            <a:endParaRPr dirty="0" lang="en-US" smtClean="0"/>
          </a:p>
          <a:p>
            <a:pPr lvl="0">
              <a:lnSpc>
                <a:spcPct val="150000"/>
              </a:lnSpc>
            </a:pPr>
            <a:r>
              <a:rPr dirty="0" lang="en-US" smtClean="0"/>
              <a:t>Genus </a:t>
            </a:r>
            <a:r>
              <a:rPr dirty="0" lang="en-US" err="1" smtClean="0"/>
              <a:t>Serratia</a:t>
            </a:r>
            <a:endParaRPr dirty="0" lang="en-US" smtClean="0"/>
          </a:p>
          <a:p>
            <a:pPr lvl="0">
              <a:lnSpc>
                <a:spcPct val="150000"/>
              </a:lnSpc>
            </a:pPr>
            <a:r>
              <a:rPr dirty="0" lang="en-US" smtClean="0"/>
              <a:t>Genus Proteus</a:t>
            </a:r>
          </a:p>
          <a:p>
            <a:pPr lvl="0">
              <a:lnSpc>
                <a:spcPct val="150000"/>
              </a:lnSpc>
              <a:buNone/>
            </a:pPr>
            <a:endParaRPr dirty="0" lang="en-US" smtClean="0"/>
          </a:p>
          <a:p>
            <a:pPr lvl="0">
              <a:lnSpc>
                <a:spcPct val="150000"/>
              </a:lnSpc>
              <a:buNone/>
            </a:pPr>
            <a:r>
              <a:rPr dirty="0" lang="en-US" smtClean="0"/>
              <a:t>4. </a:t>
            </a:r>
            <a:r>
              <a:rPr b="1" dirty="0" lang="en-US" err="1" u="sng" smtClean="0"/>
              <a:t>Vibrios</a:t>
            </a:r>
            <a:r>
              <a:rPr b="1" dirty="0" lang="en-US" u="sng" smtClean="0"/>
              <a:t>, Campylobacter and Helicobacter</a:t>
            </a:r>
            <a:r>
              <a:rPr b="1" dirty="0" lang="en-US" smtClean="0"/>
              <a:t>. </a:t>
            </a:r>
            <a:r>
              <a:rPr dirty="0" lang="en-US" smtClean="0"/>
              <a:t>They are of the same genera. They are G-</a:t>
            </a:r>
            <a:r>
              <a:rPr dirty="0" lang="en-US" err="1" smtClean="0"/>
              <a:t>ve</a:t>
            </a:r>
            <a:r>
              <a:rPr dirty="0" lang="en-US" smtClean="0"/>
              <a:t>.</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93" name="Title 1"/>
          <p:cNvSpPr>
            <a:spLocks noGrp="1"/>
          </p:cNvSpPr>
          <p:nvPr>
            <p:ph type="title"/>
          </p:nvPr>
        </p:nvSpPr>
        <p:spPr>
          <a:xfrm>
            <a:off x="2438400" y="274638"/>
            <a:ext cx="7772400" cy="639762"/>
          </a:xfrm>
        </p:spPr>
        <p:txBody>
          <a:bodyPr>
            <a:normAutofit fontScale="90000"/>
          </a:bodyPr>
          <a:p>
            <a:endParaRPr dirty="0" lang="en-US"/>
          </a:p>
        </p:txBody>
      </p:sp>
      <p:sp>
        <p:nvSpPr>
          <p:cNvPr id="1048694" name="Content Placeholder 2"/>
          <p:cNvSpPr>
            <a:spLocks noGrp="1"/>
          </p:cNvSpPr>
          <p:nvPr>
            <p:ph idx="1"/>
          </p:nvPr>
        </p:nvSpPr>
        <p:spPr>
          <a:xfrm>
            <a:off x="2438400" y="914401"/>
            <a:ext cx="7772400" cy="5211763"/>
          </a:xfrm>
        </p:spPr>
        <p:txBody>
          <a:bodyPr>
            <a:normAutofit/>
          </a:bodyPr>
          <a:p>
            <a:pPr algn="just" lvl="0">
              <a:lnSpc>
                <a:spcPct val="150000"/>
              </a:lnSpc>
              <a:buNone/>
            </a:pPr>
            <a:r>
              <a:rPr b="1" dirty="0" lang="en-US" u="sng" smtClean="0"/>
              <a:t>5. Genus Yesinia</a:t>
            </a:r>
            <a:r>
              <a:rPr dirty="0" lang="en-US" smtClean="0"/>
              <a:t>. </a:t>
            </a:r>
          </a:p>
          <a:p>
            <a:pPr algn="just">
              <a:lnSpc>
                <a:spcPct val="150000"/>
              </a:lnSpc>
            </a:pPr>
            <a:r>
              <a:rPr dirty="0" lang="en-US" smtClean="0"/>
              <a:t>They are found in rodents. </a:t>
            </a:r>
          </a:p>
          <a:p>
            <a:pPr algn="just">
              <a:lnSpc>
                <a:spcPct val="150000"/>
              </a:lnSpc>
            </a:pPr>
            <a:r>
              <a:rPr dirty="0" lang="en-US" smtClean="0"/>
              <a:t>They cause plague</a:t>
            </a:r>
          </a:p>
          <a:p>
            <a:pPr algn="just" lvl="0">
              <a:lnSpc>
                <a:spcPct val="150000"/>
              </a:lnSpc>
              <a:buNone/>
            </a:pPr>
            <a:r>
              <a:rPr b="1" dirty="0" lang="en-US" u="sng" smtClean="0"/>
              <a:t>6. Mycobacterium. </a:t>
            </a:r>
          </a:p>
          <a:p>
            <a:pPr algn="just">
              <a:lnSpc>
                <a:spcPct val="150000"/>
              </a:lnSpc>
            </a:pPr>
            <a:r>
              <a:rPr dirty="0" lang="en-US" smtClean="0"/>
              <a:t>Their Gram stain is variable. E.g. </a:t>
            </a:r>
          </a:p>
          <a:p>
            <a:pPr algn="just">
              <a:lnSpc>
                <a:spcPct val="150000"/>
              </a:lnSpc>
            </a:pPr>
            <a:r>
              <a:rPr dirty="0" lang="en-US" smtClean="0"/>
              <a:t>M. tuberculosis causes TB and M. </a:t>
            </a:r>
            <a:r>
              <a:rPr dirty="0" lang="en-US" err="1" smtClean="0"/>
              <a:t>leprae</a:t>
            </a:r>
            <a:r>
              <a:rPr dirty="0" lang="en-US" smtClean="0"/>
              <a:t> causes leprosy</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95" name="Title 1"/>
          <p:cNvSpPr>
            <a:spLocks noGrp="1"/>
          </p:cNvSpPr>
          <p:nvPr>
            <p:ph type="title"/>
          </p:nvPr>
        </p:nvSpPr>
        <p:spPr>
          <a:xfrm>
            <a:off x="2438400" y="274638"/>
            <a:ext cx="7772400" cy="639762"/>
          </a:xfrm>
        </p:spPr>
        <p:txBody>
          <a:bodyPr>
            <a:normAutofit fontScale="90000"/>
          </a:bodyPr>
          <a:p>
            <a:r>
              <a:rPr b="1" dirty="0" lang="en-US" smtClean="0"/>
              <a:t>General characteristics </a:t>
            </a:r>
            <a:endParaRPr dirty="0" lang="en-US"/>
          </a:p>
        </p:txBody>
      </p:sp>
      <p:sp>
        <p:nvSpPr>
          <p:cNvPr id="1048696" name="Content Placeholder 2"/>
          <p:cNvSpPr>
            <a:spLocks noGrp="1"/>
          </p:cNvSpPr>
          <p:nvPr>
            <p:ph idx="1"/>
          </p:nvPr>
        </p:nvSpPr>
        <p:spPr>
          <a:xfrm>
            <a:off x="2438400" y="1143001"/>
            <a:ext cx="7772400" cy="4983163"/>
          </a:xfrm>
        </p:spPr>
        <p:txBody>
          <a:bodyPr>
            <a:normAutofit fontScale="85714" lnSpcReduction="10000"/>
          </a:bodyPr>
          <a:p>
            <a:pPr algn="just" indent="-514350" marL="596646">
              <a:lnSpc>
                <a:spcPct val="150000"/>
              </a:lnSpc>
              <a:buNone/>
            </a:pPr>
            <a:r>
              <a:rPr dirty="0" lang="en-US" smtClean="0"/>
              <a:t>1.  The gram stain - the bacilli have different gram state i.e. G-</a:t>
            </a:r>
            <a:r>
              <a:rPr dirty="0" lang="en-US" err="1" smtClean="0"/>
              <a:t>ve</a:t>
            </a:r>
            <a:r>
              <a:rPr dirty="0" lang="en-US" smtClean="0"/>
              <a:t>/+</a:t>
            </a:r>
            <a:r>
              <a:rPr dirty="0" lang="en-US" err="1" smtClean="0"/>
              <a:t>ve</a:t>
            </a:r>
            <a:r>
              <a:rPr dirty="0" lang="en-US" smtClean="0"/>
              <a:t>  and G variability.</a:t>
            </a:r>
          </a:p>
          <a:p>
            <a:pPr algn="just" indent="-514350" marL="596646">
              <a:lnSpc>
                <a:spcPct val="150000"/>
              </a:lnSpc>
              <a:buNone/>
            </a:pPr>
            <a:r>
              <a:rPr dirty="0" lang="en-US" smtClean="0"/>
              <a:t>2.  </a:t>
            </a:r>
            <a:r>
              <a:rPr dirty="0" lang="en-US" err="1" smtClean="0"/>
              <a:t>Endosporulation</a:t>
            </a:r>
            <a:r>
              <a:rPr dirty="0" lang="en-US" smtClean="0"/>
              <a:t> - some are spore forming while others are not.</a:t>
            </a:r>
          </a:p>
          <a:p>
            <a:pPr algn="just" indent="-514350" marL="596646">
              <a:lnSpc>
                <a:spcPct val="150000"/>
              </a:lnSpc>
              <a:buNone/>
            </a:pPr>
            <a:r>
              <a:rPr dirty="0" lang="en-US" smtClean="0"/>
              <a:t>3.  Gaseous environment in a colony /culture. Some need O</a:t>
            </a:r>
            <a:r>
              <a:rPr baseline="-25000" dirty="0" lang="en-US" smtClean="0"/>
              <a:t>2</a:t>
            </a:r>
            <a:r>
              <a:rPr dirty="0" lang="en-US" smtClean="0"/>
              <a:t>  in their growth while others need CO</a:t>
            </a:r>
            <a:r>
              <a:rPr baseline="-25000" dirty="0" lang="en-US" smtClean="0"/>
              <a:t>2</a:t>
            </a:r>
            <a:r>
              <a:rPr dirty="0" lang="en-US" smtClean="0"/>
              <a:t>.</a:t>
            </a:r>
          </a:p>
          <a:p>
            <a:pPr algn="just" indent="-514350" marL="596646">
              <a:lnSpc>
                <a:spcPct val="150000"/>
              </a:lnSpc>
              <a:buNone/>
            </a:pPr>
            <a:r>
              <a:rPr dirty="0" lang="en-US" smtClean="0"/>
              <a:t>4.  Some of the bacteria are saprophytic i.e. develop from dead decaying matter.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97" name="Title 1"/>
          <p:cNvSpPr>
            <a:spLocks noGrp="1"/>
          </p:cNvSpPr>
          <p:nvPr>
            <p:ph type="title"/>
          </p:nvPr>
        </p:nvSpPr>
        <p:spPr>
          <a:xfrm>
            <a:off x="2438400" y="274638"/>
            <a:ext cx="7772400" cy="639762"/>
          </a:xfrm>
        </p:spPr>
        <p:txBody>
          <a:bodyPr>
            <a:normAutofit fontScale="90000"/>
          </a:bodyPr>
          <a:p>
            <a:endParaRPr dirty="0" lang="en-US"/>
          </a:p>
        </p:txBody>
      </p:sp>
      <p:sp>
        <p:nvSpPr>
          <p:cNvPr id="1048698" name="Content Placeholder 2"/>
          <p:cNvSpPr>
            <a:spLocks noGrp="1"/>
          </p:cNvSpPr>
          <p:nvPr>
            <p:ph idx="1"/>
          </p:nvPr>
        </p:nvSpPr>
        <p:spPr>
          <a:xfrm>
            <a:off x="2438400" y="1143001"/>
            <a:ext cx="7772400" cy="5211763"/>
          </a:xfrm>
        </p:spPr>
        <p:txBody>
          <a:bodyPr>
            <a:normAutofit/>
          </a:bodyPr>
          <a:p>
            <a:pPr indent="-514350" marL="596646">
              <a:lnSpc>
                <a:spcPct val="150000"/>
              </a:lnSpc>
              <a:buNone/>
            </a:pPr>
            <a:r>
              <a:rPr dirty="0" lang="en-US" smtClean="0"/>
              <a:t>6.  Occurrence- bacilli are widely distributed in nature and others are in the intestinal flora of human.</a:t>
            </a:r>
          </a:p>
          <a:p>
            <a:pPr indent="-514350" marL="596646">
              <a:lnSpc>
                <a:spcPct val="150000"/>
              </a:lnSpc>
              <a:buNone/>
            </a:pPr>
            <a:r>
              <a:rPr dirty="0" lang="en-US" smtClean="0"/>
              <a:t>7.  Some bacilli are pathogens and cause several diseases while others are non-pathogenic.</a:t>
            </a:r>
          </a:p>
          <a:p>
            <a:pPr indent="-514350" marL="596646">
              <a:lnSpc>
                <a:spcPct val="150000"/>
              </a:lnSpc>
              <a:buNone/>
            </a:pPr>
            <a:r>
              <a:rPr dirty="0" lang="en-US" smtClean="0"/>
              <a:t>8.  50% of bacilli are motile.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99" name="Title 1"/>
          <p:cNvSpPr>
            <a:spLocks noGrp="1"/>
          </p:cNvSpPr>
          <p:nvPr>
            <p:ph type="title"/>
          </p:nvPr>
        </p:nvSpPr>
        <p:spPr>
          <a:xfrm>
            <a:off x="2438400" y="274638"/>
            <a:ext cx="7772400" cy="639762"/>
          </a:xfrm>
        </p:spPr>
        <p:txBody>
          <a:bodyPr>
            <a:normAutofit fontScale="90000"/>
          </a:bodyPr>
          <a:p>
            <a:r>
              <a:rPr b="1" dirty="0" lang="en-US" smtClean="0"/>
              <a:t>A. </a:t>
            </a:r>
            <a:r>
              <a:rPr b="1" dirty="0" lang="en-US" err="1" smtClean="0"/>
              <a:t>sporing</a:t>
            </a:r>
            <a:r>
              <a:rPr b="1" dirty="0" lang="en-US" smtClean="0"/>
              <a:t> ,</a:t>
            </a:r>
            <a:r>
              <a:rPr b="1" dirty="0" lang="en-US" err="1" smtClean="0"/>
              <a:t>G+ve</a:t>
            </a:r>
            <a:r>
              <a:rPr b="1" dirty="0" lang="en-US" smtClean="0"/>
              <a:t> bacillus</a:t>
            </a:r>
            <a:endParaRPr dirty="0" lang="en-US"/>
          </a:p>
        </p:txBody>
      </p:sp>
      <p:sp>
        <p:nvSpPr>
          <p:cNvPr id="1048700" name="Content Placeholder 2"/>
          <p:cNvSpPr>
            <a:spLocks noGrp="1"/>
          </p:cNvSpPr>
          <p:nvPr>
            <p:ph idx="1"/>
          </p:nvPr>
        </p:nvSpPr>
        <p:spPr>
          <a:xfrm>
            <a:off x="2438400" y="1066801"/>
            <a:ext cx="7772400" cy="5059363"/>
          </a:xfrm>
        </p:spPr>
        <p:txBody>
          <a:bodyPr>
            <a:normAutofit fontScale="96429" lnSpcReduction="10000"/>
          </a:bodyPr>
          <a:p>
            <a:pPr algn="just">
              <a:lnSpc>
                <a:spcPct val="150000"/>
              </a:lnSpc>
            </a:pPr>
            <a:r>
              <a:rPr dirty="0" lang="en-US" smtClean="0"/>
              <a:t>It is </a:t>
            </a:r>
            <a:r>
              <a:rPr dirty="0" lang="en-US" err="1" smtClean="0"/>
              <a:t>sporing</a:t>
            </a:r>
            <a:r>
              <a:rPr dirty="0" lang="en-US" smtClean="0"/>
              <a:t> and gram +</a:t>
            </a:r>
            <a:r>
              <a:rPr dirty="0" lang="en-US" err="1" smtClean="0"/>
              <a:t>ve</a:t>
            </a:r>
            <a:endParaRPr dirty="0" lang="en-US" smtClean="0"/>
          </a:p>
          <a:p>
            <a:pPr algn="just">
              <a:lnSpc>
                <a:spcPct val="150000"/>
              </a:lnSpc>
            </a:pPr>
            <a:r>
              <a:rPr dirty="0" lang="en-US" smtClean="0"/>
              <a:t>Bacillus is made up of rod shaped bacteria which form spores on the natural habitat</a:t>
            </a:r>
          </a:p>
          <a:p>
            <a:pPr algn="just">
              <a:lnSpc>
                <a:spcPct val="150000"/>
              </a:lnSpc>
            </a:pPr>
            <a:r>
              <a:rPr dirty="0" lang="en-US" smtClean="0"/>
              <a:t>Some are aerobic, anaerobic while others are saprophytic</a:t>
            </a:r>
          </a:p>
          <a:p>
            <a:pPr algn="just">
              <a:lnSpc>
                <a:spcPct val="150000"/>
              </a:lnSpc>
            </a:pPr>
            <a:r>
              <a:rPr dirty="0" lang="en-US" smtClean="0"/>
              <a:t>Most species in this genus don’t cause disease and don’t feature predominantly in medical microbiology. However a few are vital </a:t>
            </a:r>
            <a:r>
              <a:rPr dirty="0" lang="en-US" err="1" smtClean="0"/>
              <a:t>e.g</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701" name="Title 1"/>
          <p:cNvSpPr>
            <a:spLocks noGrp="1"/>
          </p:cNvSpPr>
          <p:nvPr>
            <p:ph type="title"/>
          </p:nvPr>
        </p:nvSpPr>
        <p:spPr>
          <a:xfrm>
            <a:off x="2438400" y="274638"/>
            <a:ext cx="7772400" cy="639762"/>
          </a:xfrm>
        </p:spPr>
        <p:txBody>
          <a:bodyPr>
            <a:normAutofit fontScale="90000"/>
          </a:bodyPr>
          <a:p>
            <a:endParaRPr dirty="0" lang="en-US"/>
          </a:p>
        </p:txBody>
      </p:sp>
      <p:sp>
        <p:nvSpPr>
          <p:cNvPr id="1048702" name="Content Placeholder 2"/>
          <p:cNvSpPr>
            <a:spLocks noGrp="1"/>
          </p:cNvSpPr>
          <p:nvPr>
            <p:ph idx="1"/>
          </p:nvPr>
        </p:nvSpPr>
        <p:spPr>
          <a:xfrm>
            <a:off x="2438400" y="914401"/>
            <a:ext cx="7772400" cy="5211763"/>
          </a:xfrm>
        </p:spPr>
        <p:txBody>
          <a:bodyPr>
            <a:normAutofit fontScale="82143" lnSpcReduction="10000"/>
          </a:bodyPr>
          <a:p>
            <a:pPr>
              <a:lnSpc>
                <a:spcPct val="160000"/>
              </a:lnSpc>
              <a:buNone/>
            </a:pPr>
            <a:r>
              <a:rPr b="1" dirty="0" sz="3600" lang="en-US"/>
              <a:t>1.Bacillus </a:t>
            </a:r>
            <a:r>
              <a:rPr b="1" dirty="0" sz="3600" lang="en-US" err="1"/>
              <a:t>anthracis</a:t>
            </a:r>
            <a:r>
              <a:rPr b="1" dirty="0" sz="3600" lang="en-US"/>
              <a:t> which causes anthrax.  </a:t>
            </a:r>
          </a:p>
          <a:p>
            <a:pPr>
              <a:lnSpc>
                <a:spcPct val="160000"/>
              </a:lnSpc>
            </a:pPr>
            <a:r>
              <a:rPr dirty="0" lang="en-US" smtClean="0"/>
              <a:t>Anthrax is a disease of herbivores </a:t>
            </a:r>
            <a:r>
              <a:rPr dirty="0" lang="en-US" err="1" smtClean="0"/>
              <a:t>i.e</a:t>
            </a:r>
            <a:r>
              <a:rPr dirty="0" lang="en-US" smtClean="0"/>
              <a:t> animals which eat vegetation</a:t>
            </a:r>
          </a:p>
          <a:p>
            <a:pPr lvl="0">
              <a:lnSpc>
                <a:spcPct val="160000"/>
              </a:lnSpc>
            </a:pPr>
            <a:r>
              <a:rPr dirty="0" lang="en-US" smtClean="0"/>
              <a:t>It is a </a:t>
            </a:r>
            <a:r>
              <a:rPr dirty="0" lang="en-US" err="1" smtClean="0"/>
              <a:t>zoonotic</a:t>
            </a:r>
            <a:r>
              <a:rPr dirty="0" lang="en-US" smtClean="0"/>
              <a:t> disease </a:t>
            </a:r>
            <a:r>
              <a:rPr dirty="0" lang="en-US" err="1" smtClean="0"/>
              <a:t>i.e</a:t>
            </a:r>
            <a:r>
              <a:rPr dirty="0" lang="en-US" smtClean="0"/>
              <a:t> it is found or transmitted from animals to man. It forms spores and survives for decades</a:t>
            </a:r>
          </a:p>
          <a:p>
            <a:pPr lvl="0">
              <a:lnSpc>
                <a:spcPct val="160000"/>
              </a:lnSpc>
            </a:pPr>
            <a:r>
              <a:rPr dirty="0" lang="en-US" smtClean="0"/>
              <a:t>The bacillus has been used as an agent of bioterrorist and biological warfare. It creates fear, threat and scares native African pastoralists  because of it’s virulence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703" name="Title 1"/>
          <p:cNvSpPr>
            <a:spLocks noGrp="1"/>
          </p:cNvSpPr>
          <p:nvPr>
            <p:ph type="title"/>
          </p:nvPr>
        </p:nvSpPr>
        <p:spPr>
          <a:xfrm>
            <a:off x="2438400" y="274638"/>
            <a:ext cx="7772400" cy="639762"/>
          </a:xfrm>
        </p:spPr>
        <p:txBody>
          <a:bodyPr>
            <a:normAutofit fontScale="90000"/>
          </a:bodyPr>
          <a:p>
            <a:r>
              <a:rPr b="1" dirty="0" lang="en-US" smtClean="0"/>
              <a:t>Clinical manifestations</a:t>
            </a:r>
            <a:endParaRPr dirty="0" lang="en-US"/>
          </a:p>
        </p:txBody>
      </p:sp>
      <p:sp>
        <p:nvSpPr>
          <p:cNvPr id="1048704" name="Content Placeholder 2"/>
          <p:cNvSpPr>
            <a:spLocks noGrp="1"/>
          </p:cNvSpPr>
          <p:nvPr>
            <p:ph idx="1"/>
          </p:nvPr>
        </p:nvSpPr>
        <p:spPr>
          <a:xfrm>
            <a:off x="2362200" y="914401"/>
            <a:ext cx="7848600" cy="5211763"/>
          </a:xfrm>
        </p:spPr>
        <p:txBody>
          <a:bodyPr>
            <a:normAutofit fontScale="75000" lnSpcReduction="20000"/>
          </a:bodyPr>
          <a:p>
            <a:pPr algn="just" lvl="0">
              <a:lnSpc>
                <a:spcPct val="170000"/>
              </a:lnSpc>
              <a:buNone/>
            </a:pPr>
            <a:r>
              <a:rPr b="1" dirty="0" lang="en-US" smtClean="0"/>
              <a:t>1. Skin. Referred to as </a:t>
            </a:r>
            <a:r>
              <a:rPr b="1" dirty="0" lang="en-US" err="1" smtClean="0"/>
              <a:t>cutaneous</a:t>
            </a:r>
            <a:r>
              <a:rPr b="1" dirty="0" lang="en-US" smtClean="0"/>
              <a:t> anthrax</a:t>
            </a:r>
            <a:endParaRPr dirty="0" lang="en-US" smtClean="0"/>
          </a:p>
          <a:p>
            <a:pPr algn="just">
              <a:lnSpc>
                <a:spcPct val="170000"/>
              </a:lnSpc>
            </a:pPr>
            <a:r>
              <a:rPr dirty="0" lang="en-US" smtClean="0"/>
              <a:t>It is acquired through injured skin. It is the most common type of anthrax. It occurs on exposed parts </a:t>
            </a:r>
            <a:r>
              <a:rPr dirty="0" lang="en-US" err="1" smtClean="0"/>
              <a:t>e.g</a:t>
            </a:r>
            <a:r>
              <a:rPr dirty="0" lang="en-US" smtClean="0"/>
              <a:t> face, arms, lips.</a:t>
            </a:r>
          </a:p>
          <a:p>
            <a:pPr algn="just" lvl="0">
              <a:lnSpc>
                <a:spcPct val="170000"/>
              </a:lnSpc>
            </a:pPr>
            <a:r>
              <a:rPr dirty="0" lang="en-US" smtClean="0"/>
              <a:t>A lesion develops which is referred to as a malignant pustule . The lesion starts with a itchy small swelling and it grows and also the area around it.</a:t>
            </a:r>
          </a:p>
          <a:p>
            <a:pPr algn="just" lvl="0">
              <a:lnSpc>
                <a:spcPct val="170000"/>
              </a:lnSpc>
            </a:pPr>
            <a:r>
              <a:rPr dirty="0" lang="en-US" smtClean="0"/>
              <a:t>It develops a dark centre referred to as a </a:t>
            </a:r>
            <a:r>
              <a:rPr dirty="0" lang="en-US" err="1" smtClean="0"/>
              <a:t>eschar</a:t>
            </a:r>
            <a:r>
              <a:rPr dirty="0" lang="en-US" smtClean="0"/>
              <a:t>.</a:t>
            </a:r>
          </a:p>
          <a:p>
            <a:pPr algn="just" lvl="0">
              <a:lnSpc>
                <a:spcPct val="170000"/>
              </a:lnSpc>
            </a:pPr>
            <a:r>
              <a:rPr dirty="0" lang="en-US" smtClean="0"/>
              <a:t>People at risk are farmers, veterinary personnel, butchers and factory workers.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598" name="Title 1"/>
          <p:cNvSpPr>
            <a:spLocks noGrp="1"/>
          </p:cNvSpPr>
          <p:nvPr>
            <p:ph type="title"/>
          </p:nvPr>
        </p:nvSpPr>
        <p:spPr>
          <a:xfrm>
            <a:off x="2438400" y="274638"/>
            <a:ext cx="7772400" cy="639762"/>
          </a:xfrm>
        </p:spPr>
        <p:txBody>
          <a:bodyPr>
            <a:normAutofit fontScale="90000"/>
          </a:bodyPr>
          <a:p>
            <a:endParaRPr dirty="0" lang="en-US"/>
          </a:p>
        </p:txBody>
      </p:sp>
      <p:sp>
        <p:nvSpPr>
          <p:cNvPr id="1048599" name="Content Placeholder 2"/>
          <p:cNvSpPr>
            <a:spLocks noGrp="1"/>
          </p:cNvSpPr>
          <p:nvPr>
            <p:ph idx="1"/>
          </p:nvPr>
        </p:nvSpPr>
        <p:spPr>
          <a:xfrm>
            <a:off x="2438400" y="914401"/>
            <a:ext cx="7772400" cy="5211763"/>
          </a:xfrm>
        </p:spPr>
        <p:txBody>
          <a:bodyPr>
            <a:normAutofit fontScale="96429" lnSpcReduction="20000"/>
          </a:bodyPr>
          <a:p>
            <a:pPr algn="just" lvl="0">
              <a:lnSpc>
                <a:spcPct val="150000"/>
              </a:lnSpc>
              <a:buNone/>
            </a:pPr>
            <a:r>
              <a:rPr dirty="0" lang="en-US" smtClean="0"/>
              <a:t>2. I</a:t>
            </a:r>
            <a:r>
              <a:rPr b="1" dirty="0" lang="en-US" smtClean="0"/>
              <a:t>nhalational anthrax.</a:t>
            </a:r>
          </a:p>
          <a:p>
            <a:pPr algn="just">
              <a:lnSpc>
                <a:spcPct val="150000"/>
              </a:lnSpc>
            </a:pPr>
            <a:r>
              <a:rPr dirty="0" lang="en-US" smtClean="0"/>
              <a:t>It is also known as wool sorters disease.</a:t>
            </a:r>
          </a:p>
          <a:p>
            <a:pPr algn="just">
              <a:lnSpc>
                <a:spcPct val="150000"/>
              </a:lnSpc>
            </a:pPr>
            <a:r>
              <a:rPr dirty="0" lang="en-US" smtClean="0"/>
              <a:t>Spores are inhaled with dust from contaminated wool especially in factories</a:t>
            </a:r>
          </a:p>
          <a:p>
            <a:pPr algn="just">
              <a:lnSpc>
                <a:spcPct val="150000"/>
              </a:lnSpc>
              <a:buNone/>
            </a:pPr>
            <a:r>
              <a:rPr dirty="0" lang="en-US" smtClean="0"/>
              <a:t>3.</a:t>
            </a:r>
            <a:r>
              <a:rPr b="1" dirty="0" lang="en-US" smtClean="0"/>
              <a:t> Gastrointestinal anthrax</a:t>
            </a:r>
            <a:endParaRPr dirty="0" lang="en-US" smtClean="0"/>
          </a:p>
          <a:p>
            <a:pPr algn="just">
              <a:lnSpc>
                <a:spcPct val="150000"/>
              </a:lnSpc>
            </a:pPr>
            <a:r>
              <a:rPr dirty="0" lang="en-US" smtClean="0"/>
              <a:t>It is acquired through ingestion of spores. Seen in people who eat meat from dead animals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594" name="Title 1"/>
          <p:cNvSpPr>
            <a:spLocks noGrp="1"/>
          </p:cNvSpPr>
          <p:nvPr>
            <p:ph type="title"/>
          </p:nvPr>
        </p:nvSpPr>
        <p:spPr>
          <a:xfrm>
            <a:off x="2438400" y="274638"/>
            <a:ext cx="7772400" cy="639762"/>
          </a:xfrm>
        </p:spPr>
        <p:txBody>
          <a:bodyPr>
            <a:normAutofit fontScale="90000"/>
          </a:bodyPr>
          <a:p>
            <a:r>
              <a:rPr dirty="0" lang="en-US" u="sng" smtClean="0"/>
              <a:t>Treatment </a:t>
            </a:r>
            <a:endParaRPr dirty="0" lang="en-US" u="sng"/>
          </a:p>
        </p:txBody>
      </p:sp>
      <p:sp>
        <p:nvSpPr>
          <p:cNvPr id="1048595" name="Content Placeholder 2"/>
          <p:cNvSpPr>
            <a:spLocks noGrp="1"/>
          </p:cNvSpPr>
          <p:nvPr>
            <p:ph idx="1"/>
          </p:nvPr>
        </p:nvSpPr>
        <p:spPr>
          <a:xfrm>
            <a:off x="2438400" y="1295401"/>
            <a:ext cx="7772400" cy="4830763"/>
          </a:xfrm>
        </p:spPr>
        <p:txBody>
          <a:bodyPr>
            <a:normAutofit fontScale="78571" lnSpcReduction="20000"/>
          </a:bodyPr>
          <a:p>
            <a:pPr>
              <a:lnSpc>
                <a:spcPct val="150000"/>
              </a:lnSpc>
            </a:pPr>
            <a:r>
              <a:rPr dirty="0" lang="en-US" smtClean="0"/>
              <a:t>Anthrax is treated using common antibiotics</a:t>
            </a:r>
          </a:p>
          <a:p>
            <a:pPr>
              <a:lnSpc>
                <a:spcPct val="150000"/>
              </a:lnSpc>
              <a:buNone/>
            </a:pPr>
            <a:r>
              <a:rPr b="1" dirty="0" sz="4600" lang="en-US" u="sng"/>
              <a:t>Prevention and control</a:t>
            </a:r>
          </a:p>
          <a:p>
            <a:pPr lvl="0">
              <a:lnSpc>
                <a:spcPct val="150000"/>
              </a:lnSpc>
            </a:pPr>
            <a:r>
              <a:rPr dirty="0" lang="en-US" smtClean="0"/>
              <a:t>Don’t eat meat from dead animals</a:t>
            </a:r>
          </a:p>
          <a:p>
            <a:pPr lvl="0">
              <a:lnSpc>
                <a:spcPct val="150000"/>
              </a:lnSpc>
            </a:pPr>
            <a:r>
              <a:rPr dirty="0" lang="en-US" smtClean="0"/>
              <a:t>Disposal of carcass by burning or deep burying</a:t>
            </a:r>
          </a:p>
          <a:p>
            <a:pPr lvl="0">
              <a:lnSpc>
                <a:spcPct val="150000"/>
              </a:lnSpc>
            </a:pPr>
            <a:r>
              <a:rPr dirty="0" lang="en-US" smtClean="0"/>
              <a:t>Decontamination of animal products</a:t>
            </a:r>
          </a:p>
          <a:p>
            <a:pPr lvl="0">
              <a:lnSpc>
                <a:spcPct val="150000"/>
              </a:lnSpc>
            </a:pPr>
            <a:r>
              <a:rPr dirty="0" lang="en-US" smtClean="0"/>
              <a:t>Wearing of protective clothing when handling potentially infected animals /meat</a:t>
            </a:r>
          </a:p>
          <a:p>
            <a:pPr lvl="0">
              <a:lnSpc>
                <a:spcPct val="150000"/>
              </a:lnSpc>
            </a:pPr>
            <a:r>
              <a:rPr dirty="0" lang="en-US" smtClean="0"/>
              <a:t>Frequent immunization of animals with live attenuated vaccines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19" name="Title 1"/>
          <p:cNvSpPr>
            <a:spLocks noGrp="1"/>
          </p:cNvSpPr>
          <p:nvPr>
            <p:ph type="title"/>
          </p:nvPr>
        </p:nvSpPr>
        <p:spPr>
          <a:xfrm>
            <a:off x="1981200" y="304800"/>
            <a:ext cx="8229600" cy="1143000"/>
          </a:xfrm>
        </p:spPr>
        <p:txBody>
          <a:bodyPr>
            <a:normAutofit fontScale="90000"/>
          </a:bodyPr>
          <a:p>
            <a:pPr algn="ctr"/>
            <a:r>
              <a:rPr b="1" dirty="0" lang="en-US" smtClean="0"/>
              <a:t>Toxins and Enzymes – </a:t>
            </a:r>
            <a:r>
              <a:rPr b="1" dirty="0" lang="en-US" err="1" smtClean="0"/>
              <a:t>Pathogeniticity</a:t>
            </a:r>
            <a:r>
              <a:rPr b="1" dirty="0" lang="en-US" smtClean="0"/>
              <a:t> /Invasiveness </a:t>
            </a:r>
            <a:endParaRPr dirty="0" lang="en-US"/>
          </a:p>
        </p:txBody>
      </p:sp>
      <p:sp>
        <p:nvSpPr>
          <p:cNvPr id="1048620" name="Content Placeholder 2"/>
          <p:cNvSpPr>
            <a:spLocks noGrp="1"/>
          </p:cNvSpPr>
          <p:nvPr>
            <p:ph idx="1"/>
          </p:nvPr>
        </p:nvSpPr>
        <p:spPr>
          <a:xfrm>
            <a:off x="2362200" y="1447801"/>
            <a:ext cx="7848600" cy="4678363"/>
          </a:xfrm>
        </p:spPr>
        <p:txBody>
          <a:bodyPr>
            <a:normAutofit fontScale="96429" lnSpcReduction="10000"/>
          </a:bodyPr>
          <a:p>
            <a:pPr algn="just" lvl="0">
              <a:lnSpc>
                <a:spcPct val="150000"/>
              </a:lnSpc>
              <a:buNone/>
            </a:pPr>
            <a:r>
              <a:rPr dirty="0" lang="en-US" smtClean="0"/>
              <a:t>Staphylococcus produce diseases due to the ability to multiply and spread fast and they do this by producing many toxins and enzymes. </a:t>
            </a:r>
          </a:p>
          <a:p>
            <a:pPr algn="just">
              <a:lnSpc>
                <a:spcPct val="150000"/>
              </a:lnSpc>
              <a:buNone/>
            </a:pPr>
            <a:r>
              <a:rPr dirty="0" lang="en-US" smtClean="0"/>
              <a:t>Examples of the toxins and enzymes include:</a:t>
            </a:r>
          </a:p>
          <a:p>
            <a:pPr algn="just" lvl="0">
              <a:lnSpc>
                <a:spcPct val="150000"/>
              </a:lnSpc>
            </a:pPr>
            <a:r>
              <a:rPr dirty="0" lang="en-US" smtClean="0"/>
              <a:t>Alpha, Beta, </a:t>
            </a:r>
            <a:r>
              <a:rPr dirty="0" lang="en-US" err="1" smtClean="0"/>
              <a:t>Haemolysins</a:t>
            </a:r>
            <a:r>
              <a:rPr dirty="0" lang="en-US" smtClean="0"/>
              <a:t> (Toxins on RBC </a:t>
            </a:r>
            <a:r>
              <a:rPr dirty="0" lang="en-US" err="1" smtClean="0"/>
              <a:t>lysis</a:t>
            </a:r>
            <a:r>
              <a:rPr dirty="0" lang="en-US" smtClean="0"/>
              <a:t> also activates T and non T </a:t>
            </a:r>
            <a:r>
              <a:rPr dirty="0" lang="en-US" err="1" smtClean="0"/>
              <a:t>lympocytes</a:t>
            </a:r>
            <a:r>
              <a:rPr dirty="0" lang="en-US" smtClean="0"/>
              <a:t>.</a:t>
            </a:r>
          </a:p>
          <a:p>
            <a:pPr algn="just" lvl="0">
              <a:lnSpc>
                <a:spcPct val="150000"/>
              </a:lnSpc>
            </a:pPr>
            <a:r>
              <a:rPr dirty="0" lang="en-US" err="1" smtClean="0"/>
              <a:t>Leucocidin</a:t>
            </a:r>
            <a:r>
              <a:rPr dirty="0" lang="en-US" smtClean="0"/>
              <a:t> (PV) kills WBC human  and animals</a:t>
            </a:r>
          </a:p>
          <a:p>
            <a:pPr algn="just">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590" name="Title 1"/>
          <p:cNvSpPr>
            <a:spLocks noGrp="1"/>
          </p:cNvSpPr>
          <p:nvPr>
            <p:ph type="title"/>
          </p:nvPr>
        </p:nvSpPr>
        <p:spPr>
          <a:xfrm>
            <a:off x="2438400" y="274638"/>
            <a:ext cx="7772400" cy="639762"/>
          </a:xfrm>
        </p:spPr>
        <p:txBody>
          <a:bodyPr>
            <a:normAutofit fontScale="90000"/>
          </a:bodyPr>
          <a:p>
            <a:r>
              <a:rPr dirty="0" lang="en-US" smtClean="0"/>
              <a:t>2. Bacillus cereus</a:t>
            </a:r>
            <a:endParaRPr dirty="0" lang="en-US"/>
          </a:p>
        </p:txBody>
      </p:sp>
      <p:sp>
        <p:nvSpPr>
          <p:cNvPr id="1048591" name="Content Placeholder 2"/>
          <p:cNvSpPr>
            <a:spLocks noGrp="1"/>
          </p:cNvSpPr>
          <p:nvPr>
            <p:ph idx="1"/>
          </p:nvPr>
        </p:nvSpPr>
        <p:spPr>
          <a:xfrm>
            <a:off x="2438400" y="1143001"/>
            <a:ext cx="7772400" cy="4983163"/>
          </a:xfrm>
        </p:spPr>
        <p:txBody>
          <a:bodyPr/>
          <a:p>
            <a:pPr algn="just">
              <a:lnSpc>
                <a:spcPct val="150000"/>
              </a:lnSpc>
            </a:pPr>
            <a:r>
              <a:rPr dirty="0" lang="en-US" smtClean="0"/>
              <a:t>It has two varieties. One causes vomiting and the other diarrhea. Both diseases are associated with meat products. In both incidences an </a:t>
            </a:r>
            <a:r>
              <a:rPr dirty="0" lang="en-US" err="1" smtClean="0"/>
              <a:t>enterotoxin</a:t>
            </a:r>
            <a:r>
              <a:rPr dirty="0" lang="en-US" smtClean="0"/>
              <a:t> is formed which causes food poisoning vomiting.</a:t>
            </a:r>
          </a:p>
          <a:p>
            <a:pPr algn="just">
              <a:lnSpc>
                <a:spcPct val="150000"/>
              </a:lnSpc>
            </a:pPr>
            <a:r>
              <a:rPr dirty="0" lang="en-US" smtClean="0"/>
              <a:t>The disease can be treated with antibiotics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586" name="Title 1"/>
          <p:cNvSpPr>
            <a:spLocks noGrp="1"/>
          </p:cNvSpPr>
          <p:nvPr>
            <p:ph type="title"/>
          </p:nvPr>
        </p:nvSpPr>
        <p:spPr>
          <a:xfrm>
            <a:off x="2438400" y="274638"/>
            <a:ext cx="7772400" cy="792162"/>
          </a:xfrm>
        </p:spPr>
        <p:txBody>
          <a:bodyPr>
            <a:normAutofit/>
          </a:bodyPr>
          <a:p>
            <a:r>
              <a:rPr b="1" dirty="0" lang="en-US" u="sng" smtClean="0"/>
              <a:t>B. Genus Clostridium</a:t>
            </a:r>
            <a:endParaRPr dirty="0" lang="en-US" u="sng"/>
          </a:p>
        </p:txBody>
      </p:sp>
      <p:sp>
        <p:nvSpPr>
          <p:cNvPr id="1048587" name="Content Placeholder 2"/>
          <p:cNvSpPr>
            <a:spLocks noGrp="1"/>
          </p:cNvSpPr>
          <p:nvPr>
            <p:ph idx="1"/>
          </p:nvPr>
        </p:nvSpPr>
        <p:spPr>
          <a:xfrm>
            <a:off x="2438400" y="1143001"/>
            <a:ext cx="7772400" cy="4983163"/>
          </a:xfrm>
        </p:spPr>
        <p:txBody>
          <a:bodyPr>
            <a:normAutofit fontScale="85714" lnSpcReduction="20000"/>
          </a:bodyPr>
          <a:p>
            <a:pPr algn="just">
              <a:lnSpc>
                <a:spcPct val="160000"/>
              </a:lnSpc>
            </a:pPr>
            <a:r>
              <a:rPr dirty="0" lang="en-US" smtClean="0"/>
              <a:t>It has four species.</a:t>
            </a:r>
          </a:p>
          <a:p>
            <a:pPr algn="just" lvl="0">
              <a:lnSpc>
                <a:spcPct val="160000"/>
              </a:lnSpc>
            </a:pPr>
            <a:r>
              <a:rPr dirty="0" i="1" lang="en-US" smtClean="0"/>
              <a:t>Clostridium </a:t>
            </a:r>
            <a:r>
              <a:rPr dirty="0" i="1" lang="en-US" err="1" smtClean="0"/>
              <a:t>tetani</a:t>
            </a:r>
            <a:r>
              <a:rPr dirty="0" i="1" lang="en-US" smtClean="0"/>
              <a:t> </a:t>
            </a:r>
            <a:r>
              <a:rPr dirty="0" lang="en-US" smtClean="0"/>
              <a:t>causes tetanus</a:t>
            </a:r>
          </a:p>
          <a:p>
            <a:pPr algn="just" lvl="0">
              <a:lnSpc>
                <a:spcPct val="160000"/>
              </a:lnSpc>
            </a:pPr>
            <a:r>
              <a:rPr dirty="0" i="1" lang="en-US" smtClean="0"/>
              <a:t>Clostridium </a:t>
            </a:r>
            <a:r>
              <a:rPr dirty="0" i="1" lang="en-US" err="1" smtClean="0"/>
              <a:t>botulinum</a:t>
            </a:r>
            <a:r>
              <a:rPr dirty="0" i="1" lang="en-US" smtClean="0"/>
              <a:t> </a:t>
            </a:r>
            <a:r>
              <a:rPr dirty="0" lang="en-US" smtClean="0"/>
              <a:t>causes botulism(food poisoning). Neurotoxin produced is responsible for neurological paralytic disease</a:t>
            </a:r>
          </a:p>
          <a:p>
            <a:pPr algn="just" lvl="0">
              <a:lnSpc>
                <a:spcPct val="160000"/>
              </a:lnSpc>
            </a:pPr>
            <a:r>
              <a:rPr dirty="0" i="1" lang="en-US" smtClean="0"/>
              <a:t>Clostridium </a:t>
            </a:r>
            <a:r>
              <a:rPr dirty="0" i="1" lang="en-US" err="1" smtClean="0"/>
              <a:t>perfringes</a:t>
            </a:r>
            <a:r>
              <a:rPr dirty="0" i="1" lang="en-US" smtClean="0"/>
              <a:t> </a:t>
            </a:r>
            <a:r>
              <a:rPr dirty="0" lang="en-US" smtClean="0"/>
              <a:t>(</a:t>
            </a:r>
            <a:r>
              <a:rPr dirty="0" lang="en-US" err="1" smtClean="0"/>
              <a:t>welchii</a:t>
            </a:r>
            <a:r>
              <a:rPr dirty="0" lang="en-US" smtClean="0"/>
              <a:t>) causes gas gangrene</a:t>
            </a:r>
          </a:p>
          <a:p>
            <a:pPr algn="just" lvl="0">
              <a:lnSpc>
                <a:spcPct val="160000"/>
              </a:lnSpc>
            </a:pPr>
            <a:r>
              <a:rPr dirty="0" i="1" lang="en-US" smtClean="0"/>
              <a:t>Clostridium </a:t>
            </a:r>
            <a:r>
              <a:rPr dirty="0" i="1" lang="en-US" err="1" smtClean="0"/>
              <a:t>difficile</a:t>
            </a:r>
            <a:r>
              <a:rPr dirty="0" i="1" lang="en-US" smtClean="0"/>
              <a:t> </a:t>
            </a:r>
            <a:r>
              <a:rPr dirty="0" lang="en-US" smtClean="0"/>
              <a:t>causes diarrhea ( </a:t>
            </a:r>
            <a:r>
              <a:rPr dirty="0" lang="en-US" err="1" smtClean="0"/>
              <a:t>pseudomembraneous</a:t>
            </a:r>
            <a:r>
              <a:rPr dirty="0" lang="en-US" smtClean="0"/>
              <a:t> colitis)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588" name="Title 1"/>
          <p:cNvSpPr>
            <a:spLocks noGrp="1"/>
          </p:cNvSpPr>
          <p:nvPr>
            <p:ph type="title"/>
          </p:nvPr>
        </p:nvSpPr>
        <p:spPr>
          <a:xfrm>
            <a:off x="2438400" y="274638"/>
            <a:ext cx="7772400" cy="639762"/>
          </a:xfrm>
        </p:spPr>
        <p:txBody>
          <a:bodyPr>
            <a:normAutofit fontScale="90000"/>
          </a:bodyPr>
          <a:p>
            <a:endParaRPr dirty="0" lang="en-US"/>
          </a:p>
        </p:txBody>
      </p:sp>
      <p:sp>
        <p:nvSpPr>
          <p:cNvPr id="1048589" name="Content Placeholder 2"/>
          <p:cNvSpPr>
            <a:spLocks noGrp="1"/>
          </p:cNvSpPr>
          <p:nvPr>
            <p:ph idx="1"/>
          </p:nvPr>
        </p:nvSpPr>
        <p:spPr>
          <a:xfrm>
            <a:off x="2438400" y="914401"/>
            <a:ext cx="7772400" cy="5211763"/>
          </a:xfrm>
        </p:spPr>
        <p:txBody>
          <a:bodyPr>
            <a:normAutofit fontScale="92857" lnSpcReduction="10000"/>
          </a:bodyPr>
          <a:p>
            <a:pPr>
              <a:lnSpc>
                <a:spcPct val="150000"/>
              </a:lnSpc>
            </a:pPr>
            <a:r>
              <a:rPr dirty="0" lang="en-US" smtClean="0"/>
              <a:t>This genus is commonly found in soil.</a:t>
            </a:r>
          </a:p>
          <a:p>
            <a:pPr>
              <a:lnSpc>
                <a:spcPct val="150000"/>
              </a:lnSpc>
              <a:buNone/>
            </a:pPr>
            <a:r>
              <a:rPr b="1" dirty="0" sz="4700" lang="en-US" u="sng"/>
              <a:t>General characteristics</a:t>
            </a:r>
          </a:p>
          <a:p>
            <a:pPr lvl="0">
              <a:lnSpc>
                <a:spcPct val="150000"/>
              </a:lnSpc>
            </a:pPr>
            <a:r>
              <a:rPr dirty="0" lang="en-US" smtClean="0"/>
              <a:t>They are anaerobic</a:t>
            </a:r>
          </a:p>
          <a:p>
            <a:pPr lvl="0">
              <a:lnSpc>
                <a:spcPct val="150000"/>
              </a:lnSpc>
            </a:pPr>
            <a:r>
              <a:rPr dirty="0" lang="en-US" smtClean="0"/>
              <a:t>They are Gram +</a:t>
            </a:r>
            <a:r>
              <a:rPr dirty="0" lang="en-US" err="1" smtClean="0"/>
              <a:t>ve</a:t>
            </a:r>
            <a:endParaRPr dirty="0" lang="en-US" smtClean="0"/>
          </a:p>
          <a:p>
            <a:pPr lvl="0">
              <a:lnSpc>
                <a:spcPct val="150000"/>
              </a:lnSpc>
            </a:pPr>
            <a:r>
              <a:rPr dirty="0" lang="en-US" smtClean="0"/>
              <a:t>They are motile rods</a:t>
            </a:r>
          </a:p>
          <a:p>
            <a:pPr lvl="0">
              <a:lnSpc>
                <a:spcPct val="150000"/>
              </a:lnSpc>
            </a:pPr>
            <a:r>
              <a:rPr dirty="0" lang="en-US" smtClean="0"/>
              <a:t>They decompose proteins and form toxins or both</a:t>
            </a:r>
          </a:p>
          <a:p>
            <a:pPr lvl="0">
              <a:lnSpc>
                <a:spcPct val="150000"/>
              </a:lnSpc>
            </a:pPr>
            <a:r>
              <a:rPr dirty="0" lang="en-US" smtClean="0"/>
              <a:t>Their natural habitat is soil and intestinal tract </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592" name="Title 1"/>
          <p:cNvSpPr>
            <a:spLocks noGrp="1"/>
          </p:cNvSpPr>
          <p:nvPr>
            <p:ph type="title"/>
          </p:nvPr>
        </p:nvSpPr>
        <p:spPr>
          <a:xfrm>
            <a:off x="2438400" y="274638"/>
            <a:ext cx="7772400" cy="639762"/>
          </a:xfrm>
        </p:spPr>
        <p:txBody>
          <a:bodyPr>
            <a:normAutofit fontScale="90000"/>
          </a:bodyPr>
          <a:p>
            <a:pPr lvl="0"/>
            <a:r>
              <a:rPr dirty="0" lang="en-US" smtClean="0"/>
              <a:t>A. Clostridium </a:t>
            </a:r>
            <a:r>
              <a:rPr dirty="0" lang="en-US" err="1" smtClean="0"/>
              <a:t>tetani</a:t>
            </a:r>
            <a:endParaRPr dirty="0" lang="en-US"/>
          </a:p>
        </p:txBody>
      </p:sp>
      <p:sp>
        <p:nvSpPr>
          <p:cNvPr id="1048593" name="Content Placeholder 2"/>
          <p:cNvSpPr>
            <a:spLocks noGrp="1"/>
          </p:cNvSpPr>
          <p:nvPr>
            <p:ph idx="1"/>
          </p:nvPr>
        </p:nvSpPr>
        <p:spPr>
          <a:xfrm>
            <a:off x="2438400" y="1143001"/>
            <a:ext cx="7772400" cy="4983163"/>
          </a:xfrm>
        </p:spPr>
        <p:txBody>
          <a:bodyPr>
            <a:normAutofit/>
          </a:bodyPr>
          <a:p>
            <a:pPr>
              <a:lnSpc>
                <a:spcPct val="150000"/>
              </a:lnSpc>
            </a:pPr>
            <a:r>
              <a:rPr dirty="0" lang="en-US" smtClean="0"/>
              <a:t>Causes tetanus (lock jaw disease)</a:t>
            </a:r>
          </a:p>
          <a:p>
            <a:pPr>
              <a:lnSpc>
                <a:spcPct val="150000"/>
              </a:lnSpc>
            </a:pPr>
            <a:r>
              <a:rPr dirty="0" lang="en-US" smtClean="0"/>
              <a:t>The species is widely distributed in soil and in the </a:t>
            </a:r>
            <a:r>
              <a:rPr dirty="0" lang="en-US" err="1" smtClean="0"/>
              <a:t>faeces</a:t>
            </a:r>
            <a:r>
              <a:rPr dirty="0" lang="en-US" smtClean="0"/>
              <a:t> of horses and donkeys</a:t>
            </a:r>
          </a:p>
          <a:p>
            <a:pPr>
              <a:lnSpc>
                <a:spcPct val="150000"/>
              </a:lnSpc>
            </a:pPr>
            <a:r>
              <a:rPr dirty="0" lang="en-US" smtClean="0"/>
              <a:t>The organisms have specific flagella antigens. </a:t>
            </a:r>
          </a:p>
          <a:p>
            <a:pPr>
              <a:lnSpc>
                <a:spcPct val="150000"/>
              </a:lnSpc>
            </a:pPr>
            <a:r>
              <a:rPr dirty="0" lang="en-US" smtClean="0"/>
              <a:t>They also produce neurotoxin i.e.  </a:t>
            </a:r>
            <a:r>
              <a:rPr dirty="0" lang="en-US" err="1" smtClean="0"/>
              <a:t>tetanospasmin</a:t>
            </a:r>
            <a:r>
              <a:rPr dirty="0" lang="en-US" smtClean="0"/>
              <a:t>.  The toxin acts on nerve cells causing muscular spasms.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596" name="Title 1"/>
          <p:cNvSpPr>
            <a:spLocks noGrp="1"/>
          </p:cNvSpPr>
          <p:nvPr>
            <p:ph type="title"/>
          </p:nvPr>
        </p:nvSpPr>
        <p:spPr>
          <a:xfrm>
            <a:off x="2438400" y="274638"/>
            <a:ext cx="7772400" cy="639762"/>
          </a:xfrm>
        </p:spPr>
        <p:txBody>
          <a:bodyPr>
            <a:normAutofit fontScale="90000"/>
          </a:bodyPr>
          <a:p>
            <a:endParaRPr dirty="0" lang="en-US"/>
          </a:p>
        </p:txBody>
      </p:sp>
      <p:sp>
        <p:nvSpPr>
          <p:cNvPr id="1048597" name="Content Placeholder 2"/>
          <p:cNvSpPr>
            <a:spLocks noGrp="1"/>
          </p:cNvSpPr>
          <p:nvPr>
            <p:ph idx="1"/>
          </p:nvPr>
        </p:nvSpPr>
        <p:spPr>
          <a:xfrm>
            <a:off x="2438400" y="914401"/>
            <a:ext cx="7772400" cy="5211763"/>
          </a:xfrm>
        </p:spPr>
        <p:txBody>
          <a:bodyPr>
            <a:normAutofit fontScale="92857" lnSpcReduction="20000"/>
          </a:bodyPr>
          <a:p>
            <a:pPr algn="just">
              <a:lnSpc>
                <a:spcPct val="150000"/>
              </a:lnSpc>
              <a:buClr>
                <a:schemeClr val="accent2"/>
              </a:buClr>
              <a:buBlip>
                <a:blip xmlns:r="http://schemas.openxmlformats.org/officeDocument/2006/relationships" r:embed="rId1"/>
              </a:buBlip>
            </a:pPr>
            <a:r>
              <a:rPr dirty="0" lang="en-US" smtClean="0"/>
              <a:t>They are transmitted through tissue injury and any history of recent injury should be taken into consideration including broken skin. </a:t>
            </a:r>
          </a:p>
          <a:p>
            <a:pPr algn="just">
              <a:lnSpc>
                <a:spcPct val="150000"/>
              </a:lnSpc>
              <a:buClr>
                <a:schemeClr val="accent2"/>
              </a:buClr>
              <a:buBlip>
                <a:blip xmlns:r="http://schemas.openxmlformats.org/officeDocument/2006/relationships" r:embed="rId1"/>
              </a:buBlip>
            </a:pPr>
            <a:r>
              <a:rPr dirty="0" lang="en-US" smtClean="0"/>
              <a:t>The C. </a:t>
            </a:r>
            <a:r>
              <a:rPr dirty="0" lang="en-US" err="1" smtClean="0"/>
              <a:t>tetani</a:t>
            </a:r>
            <a:r>
              <a:rPr dirty="0" lang="en-US" smtClean="0"/>
              <a:t> enters wounds from soil during accidents. </a:t>
            </a:r>
          </a:p>
          <a:p>
            <a:pPr algn="just">
              <a:lnSpc>
                <a:spcPct val="150000"/>
              </a:lnSpc>
              <a:buClr>
                <a:schemeClr val="accent2"/>
              </a:buClr>
              <a:buBlip>
                <a:blip xmlns:r="http://schemas.openxmlformats.org/officeDocument/2006/relationships" r:embed="rId1"/>
              </a:buBlip>
            </a:pPr>
            <a:r>
              <a:rPr dirty="0" lang="en-US" smtClean="0"/>
              <a:t>In tetanus </a:t>
            </a:r>
            <a:r>
              <a:rPr dirty="0" lang="en-US" err="1" smtClean="0"/>
              <a:t>neonatonum</a:t>
            </a:r>
            <a:r>
              <a:rPr dirty="0" lang="en-US" smtClean="0"/>
              <a:t> organisms enter through the umbilical cord in infants contaminated by midwives, nurse during procedures at birth that involve dirty unsterile dressing and cord cutting</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705" name="Title 1"/>
          <p:cNvSpPr>
            <a:spLocks noGrp="1"/>
          </p:cNvSpPr>
          <p:nvPr>
            <p:ph type="title"/>
          </p:nvPr>
        </p:nvSpPr>
        <p:spPr>
          <a:xfrm>
            <a:off x="2438400" y="274638"/>
            <a:ext cx="7772400" cy="639762"/>
          </a:xfrm>
        </p:spPr>
        <p:txBody>
          <a:bodyPr>
            <a:normAutofit fontScale="90000"/>
          </a:bodyPr>
          <a:p>
            <a:r>
              <a:rPr b="1" dirty="0" lang="en-US" u="sng" smtClean="0"/>
              <a:t>Treatment</a:t>
            </a:r>
            <a:endParaRPr dirty="0" lang="en-US" u="sng"/>
          </a:p>
        </p:txBody>
      </p:sp>
      <p:sp>
        <p:nvSpPr>
          <p:cNvPr id="1048706" name="Content Placeholder 2"/>
          <p:cNvSpPr>
            <a:spLocks noGrp="1"/>
          </p:cNvSpPr>
          <p:nvPr>
            <p:ph idx="1"/>
          </p:nvPr>
        </p:nvSpPr>
        <p:spPr>
          <a:xfrm>
            <a:off x="2438400" y="914401"/>
            <a:ext cx="7772400" cy="5211763"/>
          </a:xfrm>
        </p:spPr>
        <p:txBody>
          <a:bodyPr/>
          <a:p>
            <a:pPr algn="just">
              <a:lnSpc>
                <a:spcPct val="150000"/>
              </a:lnSpc>
            </a:pPr>
            <a:r>
              <a:rPr dirty="0" lang="en-US" smtClean="0"/>
              <a:t>Specific antitoxin are administered and antibiotics</a:t>
            </a:r>
          </a:p>
          <a:p>
            <a:pPr algn="just">
              <a:lnSpc>
                <a:spcPct val="150000"/>
              </a:lnSpc>
              <a:buNone/>
            </a:pPr>
            <a:r>
              <a:rPr b="1" dirty="0" lang="en-US" u="sng" smtClean="0"/>
              <a:t>Control</a:t>
            </a:r>
          </a:p>
          <a:p>
            <a:pPr algn="just" lvl="0">
              <a:lnSpc>
                <a:spcPct val="150000"/>
              </a:lnSpc>
            </a:pPr>
            <a:r>
              <a:rPr dirty="0" lang="en-US" smtClean="0"/>
              <a:t>Active immunization for under 5 years</a:t>
            </a:r>
          </a:p>
          <a:p>
            <a:pPr algn="just" lvl="0">
              <a:lnSpc>
                <a:spcPct val="150000"/>
              </a:lnSpc>
            </a:pPr>
            <a:r>
              <a:rPr dirty="0" lang="en-US" smtClean="0"/>
              <a:t>Any injury should be handled clinically</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707" name="Title 1"/>
          <p:cNvSpPr>
            <a:spLocks noGrp="1"/>
          </p:cNvSpPr>
          <p:nvPr>
            <p:ph type="title"/>
          </p:nvPr>
        </p:nvSpPr>
        <p:spPr>
          <a:xfrm>
            <a:off x="2438400" y="274638"/>
            <a:ext cx="7772400" cy="639762"/>
          </a:xfrm>
        </p:spPr>
        <p:txBody>
          <a:bodyPr>
            <a:normAutofit fontScale="90000"/>
          </a:bodyPr>
          <a:p>
            <a:r>
              <a:rPr b="1" dirty="0" lang="en-US" err="1" smtClean="0"/>
              <a:t>Enterobactericeae</a:t>
            </a:r>
            <a:endParaRPr dirty="0" lang="en-US"/>
          </a:p>
        </p:txBody>
      </p:sp>
      <p:sp>
        <p:nvSpPr>
          <p:cNvPr id="1048708" name="Content Placeholder 2"/>
          <p:cNvSpPr>
            <a:spLocks noGrp="1"/>
          </p:cNvSpPr>
          <p:nvPr>
            <p:ph idx="1"/>
          </p:nvPr>
        </p:nvSpPr>
        <p:spPr>
          <a:xfrm>
            <a:off x="2438400" y="1143001"/>
            <a:ext cx="7772400" cy="4983163"/>
          </a:xfrm>
        </p:spPr>
        <p:txBody>
          <a:bodyPr>
            <a:normAutofit fontScale="79167" lnSpcReduction="20000"/>
          </a:bodyPr>
          <a:p>
            <a:pPr>
              <a:lnSpc>
                <a:spcPct val="160000"/>
              </a:lnSpc>
            </a:pPr>
            <a:r>
              <a:rPr dirty="0" lang="en-US" smtClean="0"/>
              <a:t>It is composed of 25 genera. They are commonly found in the intestines</a:t>
            </a:r>
          </a:p>
          <a:p>
            <a:pPr>
              <a:lnSpc>
                <a:spcPct val="160000"/>
              </a:lnSpc>
            </a:pPr>
            <a:r>
              <a:rPr dirty="0" lang="en-US" smtClean="0"/>
              <a:t>They are also called enteric gram-</a:t>
            </a:r>
            <a:r>
              <a:rPr dirty="0" lang="en-US" err="1" smtClean="0"/>
              <a:t>ve</a:t>
            </a:r>
            <a:r>
              <a:rPr dirty="0" lang="en-US" smtClean="0"/>
              <a:t> rods, rods, </a:t>
            </a:r>
            <a:r>
              <a:rPr dirty="0" lang="en-US" err="1" smtClean="0"/>
              <a:t>collioforms</a:t>
            </a:r>
            <a:endParaRPr dirty="0" lang="en-US" smtClean="0"/>
          </a:p>
          <a:p>
            <a:pPr>
              <a:lnSpc>
                <a:spcPct val="160000"/>
              </a:lnSpc>
              <a:buNone/>
            </a:pPr>
            <a:r>
              <a:rPr b="1" dirty="0" sz="5100" lang="en-US" u="sng"/>
              <a:t>Habitat</a:t>
            </a:r>
            <a:endParaRPr dirty="0" sz="5100" lang="en-US" u="sng"/>
          </a:p>
          <a:p>
            <a:pPr>
              <a:lnSpc>
                <a:spcPct val="160000"/>
              </a:lnSpc>
            </a:pPr>
            <a:r>
              <a:rPr dirty="0" lang="en-US" smtClean="0"/>
              <a:t>Intestinal tracts of humans and animals. </a:t>
            </a:r>
          </a:p>
          <a:p>
            <a:pPr>
              <a:lnSpc>
                <a:spcPct val="160000"/>
              </a:lnSpc>
            </a:pPr>
            <a:r>
              <a:rPr dirty="0" lang="en-US" smtClean="0"/>
              <a:t>They are divided into several </a:t>
            </a:r>
            <a:r>
              <a:rPr dirty="0" lang="en-US" err="1" smtClean="0"/>
              <a:t>genuses</a:t>
            </a:r>
            <a:endParaRPr dirty="0" lang="en-US" smtClean="0"/>
          </a:p>
          <a:p>
            <a:pPr lvl="1">
              <a:lnSpc>
                <a:spcPct val="160000"/>
              </a:lnSpc>
            </a:pPr>
            <a:r>
              <a:rPr dirty="0" lang="en-US" smtClean="0"/>
              <a:t>Escherichia</a:t>
            </a:r>
          </a:p>
          <a:p>
            <a:pPr lvl="1">
              <a:lnSpc>
                <a:spcPct val="160000"/>
              </a:lnSpc>
            </a:pPr>
            <a:r>
              <a:rPr dirty="0" lang="en-US" err="1" smtClean="0"/>
              <a:t>Shigella</a:t>
            </a:r>
            <a:r>
              <a:rPr dirty="0" lang="en-US" smtClean="0"/>
              <a:t> </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709" name="Title 1"/>
          <p:cNvSpPr>
            <a:spLocks noGrp="1"/>
          </p:cNvSpPr>
          <p:nvPr>
            <p:ph type="title"/>
          </p:nvPr>
        </p:nvSpPr>
        <p:spPr>
          <a:xfrm>
            <a:off x="2438400" y="274638"/>
            <a:ext cx="7772400" cy="639762"/>
          </a:xfrm>
        </p:spPr>
        <p:txBody>
          <a:bodyPr>
            <a:normAutofit fontScale="90000"/>
          </a:bodyPr>
          <a:p>
            <a:endParaRPr dirty="0" lang="en-US"/>
          </a:p>
        </p:txBody>
      </p:sp>
      <p:sp>
        <p:nvSpPr>
          <p:cNvPr id="1048710" name="Content Placeholder 2"/>
          <p:cNvSpPr>
            <a:spLocks noGrp="1"/>
          </p:cNvSpPr>
          <p:nvPr>
            <p:ph idx="1"/>
          </p:nvPr>
        </p:nvSpPr>
        <p:spPr>
          <a:xfrm>
            <a:off x="2438400" y="914401"/>
            <a:ext cx="7772400" cy="5211763"/>
          </a:xfrm>
        </p:spPr>
        <p:txBody>
          <a:bodyPr>
            <a:normAutofit fontScale="75000" lnSpcReduction="20000"/>
          </a:bodyPr>
          <a:p>
            <a:pPr lvl="1">
              <a:lnSpc>
                <a:spcPct val="150000"/>
              </a:lnSpc>
            </a:pPr>
            <a:r>
              <a:rPr dirty="0" lang="en-US" smtClean="0"/>
              <a:t>Salmonella</a:t>
            </a:r>
          </a:p>
          <a:p>
            <a:pPr lvl="1">
              <a:lnSpc>
                <a:spcPct val="150000"/>
              </a:lnSpc>
            </a:pPr>
            <a:r>
              <a:rPr dirty="0" lang="en-US" err="1" smtClean="0"/>
              <a:t>Klebsiella</a:t>
            </a:r>
            <a:endParaRPr dirty="0" lang="en-US" smtClean="0"/>
          </a:p>
          <a:p>
            <a:pPr lvl="1">
              <a:lnSpc>
                <a:spcPct val="150000"/>
              </a:lnSpc>
            </a:pPr>
            <a:r>
              <a:rPr dirty="0" lang="en-US" err="1" smtClean="0"/>
              <a:t>Serratia</a:t>
            </a:r>
            <a:endParaRPr dirty="0" lang="en-US" smtClean="0"/>
          </a:p>
          <a:p>
            <a:pPr lvl="1">
              <a:lnSpc>
                <a:spcPct val="150000"/>
              </a:lnSpc>
            </a:pPr>
            <a:r>
              <a:rPr dirty="0" lang="en-US" smtClean="0"/>
              <a:t>Proteus</a:t>
            </a:r>
          </a:p>
          <a:p>
            <a:pPr lvl="1">
              <a:lnSpc>
                <a:spcPct val="150000"/>
              </a:lnSpc>
            </a:pPr>
            <a:r>
              <a:rPr dirty="0" lang="en-US" err="1" smtClean="0"/>
              <a:t>Enterobacter</a:t>
            </a:r>
            <a:endParaRPr dirty="0" lang="en-US" smtClean="0"/>
          </a:p>
          <a:p>
            <a:pPr algn="just">
              <a:lnSpc>
                <a:spcPct val="170000"/>
              </a:lnSpc>
            </a:pPr>
            <a:r>
              <a:rPr dirty="0" lang="en-US" smtClean="0"/>
              <a:t>Normal flora but can cause disease in the following conditions</a:t>
            </a:r>
          </a:p>
          <a:p>
            <a:pPr algn="just">
              <a:lnSpc>
                <a:spcPct val="170000"/>
              </a:lnSpc>
            </a:pPr>
            <a:r>
              <a:rPr dirty="0" lang="en-US" smtClean="0"/>
              <a:t>When their habitat are occupied by other pathogens</a:t>
            </a:r>
          </a:p>
          <a:p>
            <a:pPr algn="just">
              <a:lnSpc>
                <a:spcPct val="170000"/>
              </a:lnSpc>
            </a:pPr>
            <a:r>
              <a:rPr dirty="0" lang="en-US" smtClean="0"/>
              <a:t>When there’s change of habitat</a:t>
            </a:r>
          </a:p>
          <a:p>
            <a:pPr algn="just">
              <a:lnSpc>
                <a:spcPct val="170000"/>
              </a:lnSpc>
            </a:pPr>
            <a:r>
              <a:rPr dirty="0" lang="en-US" smtClean="0"/>
              <a:t>Incase of decrease in immunity in the body system</a:t>
            </a:r>
          </a:p>
          <a:p>
            <a:pPr algn="just">
              <a:lnSpc>
                <a:spcPct val="170000"/>
              </a:lnSpc>
            </a:pPr>
            <a:r>
              <a:rPr dirty="0" lang="en-US" smtClean="0"/>
              <a:t>Incase of hazards like tissue injury</a:t>
            </a:r>
          </a:p>
          <a:p>
            <a:pPr lvl="1">
              <a:lnSpc>
                <a:spcPct val="150000"/>
              </a:lnSpc>
            </a:pP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711" name="Title 1"/>
          <p:cNvSpPr>
            <a:spLocks noGrp="1"/>
          </p:cNvSpPr>
          <p:nvPr>
            <p:ph type="title"/>
          </p:nvPr>
        </p:nvSpPr>
        <p:spPr>
          <a:xfrm>
            <a:off x="2438400" y="274638"/>
            <a:ext cx="7772400" cy="1020762"/>
          </a:xfrm>
        </p:spPr>
        <p:txBody>
          <a:bodyPr>
            <a:normAutofit fontScale="90000"/>
          </a:bodyPr>
          <a:p>
            <a:pPr algn="ctr"/>
            <a:r>
              <a:rPr b="1" dirty="0" lang="en-US" u="sng" smtClean="0"/>
              <a:t>General structure of </a:t>
            </a:r>
            <a:r>
              <a:rPr b="1" dirty="0" lang="en-US" err="1" u="sng" smtClean="0"/>
              <a:t>Enterobactericeae</a:t>
            </a:r>
            <a:endParaRPr dirty="0" lang="en-US" u="sng"/>
          </a:p>
        </p:txBody>
      </p:sp>
      <p:sp>
        <p:nvSpPr>
          <p:cNvPr id="1048712" name="Content Placeholder 2"/>
          <p:cNvSpPr>
            <a:spLocks noGrp="1"/>
          </p:cNvSpPr>
          <p:nvPr>
            <p:ph idx="1"/>
          </p:nvPr>
        </p:nvSpPr>
        <p:spPr>
          <a:xfrm>
            <a:off x="2438400" y="1447801"/>
            <a:ext cx="7772400" cy="4678363"/>
          </a:xfrm>
        </p:spPr>
        <p:txBody>
          <a:bodyPr/>
          <a:p>
            <a:pPr>
              <a:lnSpc>
                <a:spcPct val="150000"/>
              </a:lnSpc>
            </a:pPr>
            <a:r>
              <a:rPr dirty="0" lang="en-US" err="1" smtClean="0"/>
              <a:t>Enterobactericiea</a:t>
            </a:r>
            <a:r>
              <a:rPr dirty="0" lang="en-US" smtClean="0"/>
              <a:t> have specific antigens:</a:t>
            </a:r>
          </a:p>
          <a:p>
            <a:pPr lvl="0">
              <a:lnSpc>
                <a:spcPct val="150000"/>
              </a:lnSpc>
            </a:pPr>
            <a:r>
              <a:rPr dirty="0" lang="en-US" smtClean="0"/>
              <a:t>Flagella -‘H’ antigen</a:t>
            </a:r>
          </a:p>
          <a:p>
            <a:pPr lvl="0">
              <a:lnSpc>
                <a:spcPct val="150000"/>
              </a:lnSpc>
            </a:pPr>
            <a:r>
              <a:rPr dirty="0" lang="en-US" err="1" smtClean="0"/>
              <a:t>Cytoplasmic</a:t>
            </a:r>
            <a:r>
              <a:rPr dirty="0" lang="en-US" smtClean="0"/>
              <a:t> membrane -‘O’ antigen</a:t>
            </a:r>
          </a:p>
          <a:p>
            <a:pPr lvl="0">
              <a:lnSpc>
                <a:spcPct val="150000"/>
              </a:lnSpc>
            </a:pPr>
            <a:r>
              <a:rPr dirty="0" lang="en-US" smtClean="0"/>
              <a:t>Capsule -‘K’ antigen</a:t>
            </a:r>
          </a:p>
          <a:p>
            <a:pPr>
              <a:lnSpc>
                <a:spcPct val="150000"/>
              </a:lnSpc>
              <a:buClr>
                <a:schemeClr val="accent2"/>
              </a:buClr>
              <a:buNone/>
            </a:pPr>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713" name="Title 1"/>
          <p:cNvSpPr>
            <a:spLocks noGrp="1"/>
          </p:cNvSpPr>
          <p:nvPr>
            <p:ph type="title"/>
          </p:nvPr>
        </p:nvSpPr>
        <p:spPr>
          <a:xfrm>
            <a:off x="2438400" y="274638"/>
            <a:ext cx="7772400" cy="639762"/>
          </a:xfrm>
        </p:spPr>
        <p:txBody>
          <a:bodyPr>
            <a:normAutofit fontScale="90000"/>
          </a:bodyPr>
          <a:p>
            <a:endParaRPr dirty="0" lang="en-US"/>
          </a:p>
        </p:txBody>
      </p:sp>
      <p:sp>
        <p:nvSpPr>
          <p:cNvPr id="1048714" name="Content Placeholder 2"/>
          <p:cNvSpPr>
            <a:spLocks noGrp="1"/>
          </p:cNvSpPr>
          <p:nvPr>
            <p:ph idx="1"/>
          </p:nvPr>
        </p:nvSpPr>
        <p:spPr>
          <a:xfrm>
            <a:off x="2438400" y="914401"/>
            <a:ext cx="7772400" cy="5211763"/>
          </a:xfrm>
        </p:spPr>
        <p:txBody>
          <a:bodyPr>
            <a:normAutofit fontScale="89286" lnSpcReduction="10000"/>
          </a:bodyPr>
          <a:p>
            <a:pPr algn="just">
              <a:lnSpc>
                <a:spcPct val="150000"/>
              </a:lnSpc>
            </a:pPr>
            <a:r>
              <a:rPr dirty="0" lang="en-US" smtClean="0"/>
              <a:t>The level of antigen are </a:t>
            </a:r>
            <a:r>
              <a:rPr dirty="0" lang="en-US" err="1" smtClean="0"/>
              <a:t>titre</a:t>
            </a:r>
            <a:r>
              <a:rPr dirty="0" lang="en-US" smtClean="0"/>
              <a:t>/</a:t>
            </a:r>
            <a:r>
              <a:rPr dirty="0" lang="en-US" err="1" smtClean="0"/>
              <a:t>titre</a:t>
            </a:r>
            <a:r>
              <a:rPr dirty="0" lang="en-US" smtClean="0"/>
              <a:t> and it is 0-100 for normal and for </a:t>
            </a:r>
            <a:r>
              <a:rPr dirty="0" lang="en-US" err="1" smtClean="0"/>
              <a:t>Pathogenicity</a:t>
            </a:r>
            <a:r>
              <a:rPr dirty="0" lang="en-US" smtClean="0"/>
              <a:t> </a:t>
            </a:r>
            <a:r>
              <a:rPr dirty="0" lang="en-US" err="1" smtClean="0"/>
              <a:t>titre</a:t>
            </a:r>
            <a:r>
              <a:rPr dirty="0" lang="en-US" smtClean="0"/>
              <a:t> level is 200 - 320</a:t>
            </a:r>
          </a:p>
          <a:p>
            <a:pPr algn="just">
              <a:lnSpc>
                <a:spcPct val="150000"/>
              </a:lnSpc>
            </a:pPr>
            <a:r>
              <a:rPr dirty="0" lang="en-US" smtClean="0"/>
              <a:t>Antigen levels ‘n’ for healthy individuals is low and insignificant.</a:t>
            </a:r>
          </a:p>
          <a:p>
            <a:pPr algn="just">
              <a:lnSpc>
                <a:spcPct val="150000"/>
              </a:lnSpc>
            </a:pPr>
            <a:r>
              <a:rPr dirty="0" lang="en-US" smtClean="0"/>
              <a:t>When antigen levels rise above normal, it signifies that a pathogen and disease is present</a:t>
            </a:r>
          </a:p>
          <a:p>
            <a:pPr algn="just">
              <a:lnSpc>
                <a:spcPct val="150000"/>
              </a:lnSpc>
            </a:pPr>
            <a:r>
              <a:rPr dirty="0" lang="en-US" smtClean="0"/>
              <a:t>Besides the above antigens, there is ‘Vi antigen’ which is found in carriers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21" name="Title 1"/>
          <p:cNvSpPr>
            <a:spLocks noGrp="1"/>
          </p:cNvSpPr>
          <p:nvPr>
            <p:ph type="title"/>
          </p:nvPr>
        </p:nvSpPr>
        <p:spPr>
          <a:xfrm>
            <a:off x="2514600" y="274638"/>
            <a:ext cx="7696200" cy="639762"/>
          </a:xfrm>
        </p:spPr>
        <p:txBody>
          <a:bodyPr>
            <a:normAutofit fontScale="90000"/>
          </a:bodyPr>
          <a:p>
            <a:endParaRPr dirty="0" lang="en-US"/>
          </a:p>
        </p:txBody>
      </p:sp>
      <p:sp>
        <p:nvSpPr>
          <p:cNvPr id="1048622" name="Content Placeholder 2"/>
          <p:cNvSpPr>
            <a:spLocks noGrp="1"/>
          </p:cNvSpPr>
          <p:nvPr>
            <p:ph idx="1"/>
          </p:nvPr>
        </p:nvSpPr>
        <p:spPr>
          <a:xfrm>
            <a:off x="2362200" y="274638"/>
            <a:ext cx="8001000" cy="6278562"/>
          </a:xfrm>
        </p:spPr>
        <p:txBody>
          <a:bodyPr>
            <a:normAutofit fontScale="92857" lnSpcReduction="10000"/>
          </a:bodyPr>
          <a:p>
            <a:pPr lvl="0">
              <a:lnSpc>
                <a:spcPct val="160000"/>
              </a:lnSpc>
            </a:pPr>
            <a:r>
              <a:rPr dirty="0" lang="en-US" smtClean="0"/>
              <a:t>Proteins – React with the Fe portion of </a:t>
            </a:r>
            <a:r>
              <a:rPr dirty="0" lang="en-US" err="1" smtClean="0"/>
              <a:t>lg</a:t>
            </a:r>
            <a:r>
              <a:rPr dirty="0" lang="en-US" smtClean="0"/>
              <a:t> G molecule </a:t>
            </a:r>
          </a:p>
          <a:p>
            <a:pPr lvl="0">
              <a:lnSpc>
                <a:spcPct val="160000"/>
              </a:lnSpc>
            </a:pPr>
            <a:r>
              <a:rPr dirty="0" lang="en-US" err="1" smtClean="0"/>
              <a:t>Coagulase</a:t>
            </a:r>
            <a:r>
              <a:rPr dirty="0" lang="en-US" smtClean="0"/>
              <a:t> and </a:t>
            </a:r>
            <a:r>
              <a:rPr dirty="0" lang="en-US" err="1" smtClean="0"/>
              <a:t>DNAse</a:t>
            </a:r>
            <a:r>
              <a:rPr dirty="0" lang="en-US" smtClean="0"/>
              <a:t>  production are important for  survival – enhances </a:t>
            </a:r>
            <a:r>
              <a:rPr dirty="0" lang="en-US" err="1" smtClean="0"/>
              <a:t>pathogenicity</a:t>
            </a:r>
            <a:endParaRPr dirty="0" lang="en-US" smtClean="0"/>
          </a:p>
          <a:p>
            <a:pPr lvl="0">
              <a:lnSpc>
                <a:spcPct val="160000"/>
              </a:lnSpc>
            </a:pPr>
            <a:r>
              <a:rPr dirty="0" lang="en-US" err="1" smtClean="0"/>
              <a:t>Enterotoxins</a:t>
            </a:r>
            <a:r>
              <a:rPr dirty="0" lang="en-US" smtClean="0"/>
              <a:t> – (A – E types) usually </a:t>
            </a:r>
            <a:r>
              <a:rPr dirty="0" i="1" lang="en-US" smtClean="0"/>
              <a:t>Staphylococcus </a:t>
            </a:r>
            <a:r>
              <a:rPr dirty="0" i="1" lang="en-US" err="1" smtClean="0"/>
              <a:t>aureus</a:t>
            </a:r>
            <a:r>
              <a:rPr dirty="0" lang="en-US" smtClean="0"/>
              <a:t> responsible for food poisoning.  Heat resistant toxins which cause vomiting and diarrhea.</a:t>
            </a:r>
          </a:p>
          <a:p>
            <a:pPr lvl="0">
              <a:lnSpc>
                <a:spcPct val="160000"/>
              </a:lnSpc>
            </a:pPr>
            <a:r>
              <a:rPr dirty="0" lang="en-US" err="1" smtClean="0"/>
              <a:t>Epidermolytic</a:t>
            </a:r>
            <a:r>
              <a:rPr dirty="0" lang="en-US" smtClean="0"/>
              <a:t> (</a:t>
            </a:r>
            <a:r>
              <a:rPr dirty="0" lang="en-US" err="1" smtClean="0"/>
              <a:t>exfoliative</a:t>
            </a:r>
            <a:r>
              <a:rPr dirty="0" lang="en-US" smtClean="0"/>
              <a:t>) toxin – scalded skin symptom (SSS) in infants.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715" name="Title 1"/>
          <p:cNvSpPr>
            <a:spLocks noGrp="1"/>
          </p:cNvSpPr>
          <p:nvPr>
            <p:ph type="title"/>
          </p:nvPr>
        </p:nvSpPr>
        <p:spPr>
          <a:xfrm>
            <a:off x="2438400" y="274638"/>
            <a:ext cx="7772400" cy="639762"/>
          </a:xfrm>
        </p:spPr>
        <p:txBody>
          <a:bodyPr>
            <a:normAutofit fontScale="90000"/>
          </a:bodyPr>
          <a:p>
            <a:r>
              <a:rPr b="1" dirty="0" lang="en-US" smtClean="0"/>
              <a:t>Common Properties</a:t>
            </a:r>
            <a:endParaRPr dirty="0" lang="en-US"/>
          </a:p>
        </p:txBody>
      </p:sp>
      <p:sp>
        <p:nvSpPr>
          <p:cNvPr id="1048716" name="Content Placeholder 2"/>
          <p:cNvSpPr>
            <a:spLocks noGrp="1"/>
          </p:cNvSpPr>
          <p:nvPr>
            <p:ph idx="1"/>
          </p:nvPr>
        </p:nvSpPr>
        <p:spPr>
          <a:xfrm>
            <a:off x="2438400" y="1066801"/>
            <a:ext cx="7772400" cy="5059363"/>
          </a:xfrm>
        </p:spPr>
        <p:txBody>
          <a:bodyPr>
            <a:normAutofit fontScale="82143" lnSpcReduction="20000"/>
          </a:bodyPr>
          <a:p>
            <a:pPr algn="just" lvl="0">
              <a:lnSpc>
                <a:spcPct val="150000"/>
              </a:lnSpc>
            </a:pPr>
            <a:r>
              <a:rPr dirty="0" lang="en-US" smtClean="0"/>
              <a:t>Found in the intestines</a:t>
            </a:r>
          </a:p>
          <a:p>
            <a:pPr algn="just" lvl="0">
              <a:lnSpc>
                <a:spcPct val="150000"/>
              </a:lnSpc>
            </a:pPr>
            <a:r>
              <a:rPr dirty="0" lang="en-US" smtClean="0"/>
              <a:t>Some of them are part of normal flora and cause diseases by accident </a:t>
            </a:r>
            <a:r>
              <a:rPr dirty="0" lang="en-US" err="1" smtClean="0"/>
              <a:t>e.g</a:t>
            </a:r>
            <a:r>
              <a:rPr dirty="0" lang="en-US" smtClean="0"/>
              <a:t> </a:t>
            </a:r>
            <a:r>
              <a:rPr dirty="0" lang="en-US" err="1" smtClean="0"/>
              <a:t>eschericiae</a:t>
            </a:r>
            <a:endParaRPr dirty="0" lang="en-US" smtClean="0"/>
          </a:p>
          <a:p>
            <a:pPr algn="just" lvl="0">
              <a:lnSpc>
                <a:spcPct val="150000"/>
              </a:lnSpc>
            </a:pPr>
            <a:r>
              <a:rPr dirty="0" lang="en-US" smtClean="0"/>
              <a:t>Some are pathogenic to humans </a:t>
            </a:r>
            <a:r>
              <a:rPr dirty="0" lang="en-US" err="1" smtClean="0"/>
              <a:t>e.g</a:t>
            </a:r>
            <a:r>
              <a:rPr dirty="0" lang="en-US" smtClean="0"/>
              <a:t> </a:t>
            </a:r>
            <a:r>
              <a:rPr dirty="0" lang="en-US" err="1" smtClean="0"/>
              <a:t>Shigella</a:t>
            </a:r>
            <a:r>
              <a:rPr dirty="0" lang="en-US" smtClean="0"/>
              <a:t> causes travelers diarrhea while Salmonella causes typhoid. The two are pathogenic.</a:t>
            </a:r>
          </a:p>
          <a:p>
            <a:pPr algn="just" lvl="0">
              <a:lnSpc>
                <a:spcPct val="150000"/>
              </a:lnSpc>
            </a:pPr>
            <a:r>
              <a:rPr dirty="0" lang="en-US" smtClean="0"/>
              <a:t>Have a complex antigenic structure </a:t>
            </a:r>
            <a:r>
              <a:rPr dirty="0" lang="en-US" err="1" smtClean="0"/>
              <a:t>e.g</a:t>
            </a:r>
            <a:r>
              <a:rPr dirty="0" lang="en-US" smtClean="0"/>
              <a:t> flagella antigen H, capsular K and </a:t>
            </a:r>
            <a:r>
              <a:rPr dirty="0" lang="en-US" err="1" smtClean="0"/>
              <a:t>cytoplasmic</a:t>
            </a:r>
            <a:r>
              <a:rPr dirty="0" lang="en-US" smtClean="0"/>
              <a:t> O and normal antigen Vi antigen for carriers</a:t>
            </a:r>
          </a:p>
          <a:p>
            <a:pPr algn="just" lvl="0">
              <a:lnSpc>
                <a:spcPct val="150000"/>
              </a:lnSpc>
            </a:pPr>
            <a:r>
              <a:rPr dirty="0" lang="en-US" smtClean="0"/>
              <a:t>They ferment carbohydrates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717" name="Title 1"/>
          <p:cNvSpPr>
            <a:spLocks noGrp="1"/>
          </p:cNvSpPr>
          <p:nvPr>
            <p:ph type="title"/>
          </p:nvPr>
        </p:nvSpPr>
        <p:spPr>
          <a:xfrm>
            <a:off x="2438400" y="274638"/>
            <a:ext cx="7772400" cy="639762"/>
          </a:xfrm>
        </p:spPr>
        <p:txBody>
          <a:bodyPr>
            <a:normAutofit fontScale="90000"/>
          </a:bodyPr>
          <a:p>
            <a:endParaRPr dirty="0" lang="en-US"/>
          </a:p>
        </p:txBody>
      </p:sp>
      <p:sp>
        <p:nvSpPr>
          <p:cNvPr id="1048718" name="Content Placeholder 2"/>
          <p:cNvSpPr>
            <a:spLocks noGrp="1"/>
          </p:cNvSpPr>
          <p:nvPr>
            <p:ph idx="1"/>
          </p:nvPr>
        </p:nvSpPr>
        <p:spPr>
          <a:xfrm>
            <a:off x="2438400" y="914401"/>
            <a:ext cx="7772400" cy="5211763"/>
          </a:xfrm>
        </p:spPr>
        <p:txBody>
          <a:bodyPr>
            <a:normAutofit fontScale="89286" lnSpcReduction="20000"/>
          </a:bodyPr>
          <a:p>
            <a:pPr algn="just" lvl="0">
              <a:lnSpc>
                <a:spcPct val="150000"/>
              </a:lnSpc>
            </a:pPr>
            <a:r>
              <a:rPr dirty="0" lang="en-US" smtClean="0"/>
              <a:t>They produce toxins and other virulent factors</a:t>
            </a:r>
          </a:p>
          <a:p>
            <a:pPr algn="just" lvl="0">
              <a:lnSpc>
                <a:spcPct val="150000"/>
              </a:lnSpc>
            </a:pPr>
            <a:r>
              <a:rPr dirty="0" lang="en-US" smtClean="0"/>
              <a:t>They are G-</a:t>
            </a:r>
            <a:r>
              <a:rPr dirty="0" lang="en-US" err="1" smtClean="0"/>
              <a:t>ve</a:t>
            </a:r>
            <a:r>
              <a:rPr dirty="0" lang="en-US" smtClean="0"/>
              <a:t> rods</a:t>
            </a:r>
          </a:p>
          <a:p>
            <a:pPr algn="just" lvl="0">
              <a:lnSpc>
                <a:spcPct val="150000"/>
              </a:lnSpc>
            </a:pPr>
            <a:r>
              <a:rPr dirty="0" lang="en-US" smtClean="0"/>
              <a:t>They form some of most common microorganisms to interact with man</a:t>
            </a:r>
          </a:p>
          <a:p>
            <a:pPr algn="just" lvl="0">
              <a:lnSpc>
                <a:spcPct val="150000"/>
              </a:lnSpc>
            </a:pPr>
            <a:r>
              <a:rPr dirty="0" lang="en-US" smtClean="0"/>
              <a:t>Some are motile while others are non-motile</a:t>
            </a:r>
          </a:p>
          <a:p>
            <a:pPr algn="just" lvl="0">
              <a:lnSpc>
                <a:spcPct val="150000"/>
              </a:lnSpc>
            </a:pPr>
            <a:r>
              <a:rPr dirty="0" lang="en-US" smtClean="0"/>
              <a:t>They grow in a wide variety of culture in absence or presence of O2 or Co2</a:t>
            </a:r>
          </a:p>
          <a:p>
            <a:pPr algn="just" lvl="0">
              <a:lnSpc>
                <a:spcPct val="150000"/>
              </a:lnSpc>
            </a:pPr>
            <a:r>
              <a:rPr dirty="0" lang="en-US" smtClean="0"/>
              <a:t>They reduce nitrates to nitric acid</a:t>
            </a:r>
          </a:p>
          <a:p>
            <a:pPr algn="just" lvl="0">
              <a:lnSpc>
                <a:spcPct val="150000"/>
              </a:lnSpc>
            </a:pPr>
            <a:r>
              <a:rPr dirty="0" lang="en-US" smtClean="0"/>
              <a:t>They are </a:t>
            </a:r>
            <a:r>
              <a:rPr dirty="0" lang="en-US" err="1" smtClean="0"/>
              <a:t>catalase</a:t>
            </a:r>
            <a:r>
              <a:rPr dirty="0" lang="en-US" smtClean="0"/>
              <a:t> +</a:t>
            </a:r>
            <a:r>
              <a:rPr dirty="0" lang="en-US" err="1" smtClean="0"/>
              <a:t>ve</a:t>
            </a:r>
            <a:r>
              <a:rPr dirty="0" lang="en-US" smtClean="0"/>
              <a:t>  and </a:t>
            </a:r>
            <a:r>
              <a:rPr dirty="0" lang="en-US" err="1" smtClean="0"/>
              <a:t>oxidase</a:t>
            </a:r>
            <a:r>
              <a:rPr dirty="0" lang="en-US" smtClean="0"/>
              <a:t> –</a:t>
            </a:r>
            <a:r>
              <a:rPr dirty="0" lang="en-US" err="1" smtClean="0"/>
              <a:t>ve</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719" name="Title 1"/>
          <p:cNvSpPr>
            <a:spLocks noGrp="1"/>
          </p:cNvSpPr>
          <p:nvPr>
            <p:ph type="title"/>
          </p:nvPr>
        </p:nvSpPr>
        <p:spPr>
          <a:xfrm>
            <a:off x="2438400" y="274638"/>
            <a:ext cx="7772400" cy="639762"/>
          </a:xfrm>
        </p:spPr>
        <p:txBody>
          <a:bodyPr>
            <a:normAutofit fontScale="90000"/>
          </a:bodyPr>
          <a:p>
            <a:r>
              <a:rPr b="1" dirty="0" lang="en-US" smtClean="0"/>
              <a:t>A. Escherichia coli</a:t>
            </a:r>
            <a:endParaRPr dirty="0" lang="en-US"/>
          </a:p>
        </p:txBody>
      </p:sp>
      <p:sp>
        <p:nvSpPr>
          <p:cNvPr id="1048720" name="Content Placeholder 2"/>
          <p:cNvSpPr>
            <a:spLocks noGrp="1"/>
          </p:cNvSpPr>
          <p:nvPr>
            <p:ph idx="1"/>
          </p:nvPr>
        </p:nvSpPr>
        <p:spPr>
          <a:xfrm>
            <a:off x="2438400" y="914401"/>
            <a:ext cx="7772400" cy="5211763"/>
          </a:xfrm>
        </p:spPr>
        <p:txBody>
          <a:bodyPr/>
          <a:p>
            <a:pPr algn="just">
              <a:lnSpc>
                <a:spcPct val="150000"/>
              </a:lnSpc>
            </a:pPr>
            <a:r>
              <a:rPr dirty="0" lang="en-US" smtClean="0"/>
              <a:t>It is pathogenic </a:t>
            </a:r>
            <a:r>
              <a:rPr dirty="0" lang="en-US" err="1" smtClean="0"/>
              <a:t>enterobactericea</a:t>
            </a:r>
            <a:r>
              <a:rPr dirty="0" lang="en-US" smtClean="0"/>
              <a:t> responsible for the following diseases </a:t>
            </a:r>
            <a:r>
              <a:rPr dirty="0" lang="en-US" err="1" smtClean="0"/>
              <a:t>i.e</a:t>
            </a:r>
            <a:r>
              <a:rPr dirty="0" lang="en-US" smtClean="0"/>
              <a:t> urinary tract infection, common in young women</a:t>
            </a:r>
          </a:p>
          <a:p>
            <a:pPr algn="just">
              <a:lnSpc>
                <a:spcPct val="150000"/>
              </a:lnSpc>
              <a:buNone/>
            </a:pPr>
            <a:r>
              <a:rPr b="1" dirty="0" sz="4000" lang="en-US"/>
              <a:t>Mode of transmission </a:t>
            </a:r>
            <a:endParaRPr dirty="0" sz="4000" lang="en-US"/>
          </a:p>
          <a:p>
            <a:pPr algn="just">
              <a:lnSpc>
                <a:spcPct val="150000"/>
              </a:lnSpc>
            </a:pPr>
            <a:r>
              <a:rPr dirty="0" lang="en-US" smtClean="0"/>
              <a:t>Poor hygiene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721" name="Title 1"/>
          <p:cNvSpPr>
            <a:spLocks noGrp="1"/>
          </p:cNvSpPr>
          <p:nvPr>
            <p:ph type="title"/>
          </p:nvPr>
        </p:nvSpPr>
        <p:spPr>
          <a:xfrm>
            <a:off x="2438400" y="274638"/>
            <a:ext cx="7772400" cy="639762"/>
          </a:xfrm>
        </p:spPr>
        <p:txBody>
          <a:bodyPr>
            <a:normAutofit fontScale="90000"/>
          </a:bodyPr>
          <a:p>
            <a:r>
              <a:rPr b="1" dirty="0" lang="en-US" smtClean="0"/>
              <a:t>Diseases</a:t>
            </a:r>
            <a:endParaRPr dirty="0" lang="en-US"/>
          </a:p>
        </p:txBody>
      </p:sp>
      <p:sp>
        <p:nvSpPr>
          <p:cNvPr id="1048722" name="Content Placeholder 2"/>
          <p:cNvSpPr>
            <a:spLocks noGrp="1"/>
          </p:cNvSpPr>
          <p:nvPr>
            <p:ph idx="1"/>
          </p:nvPr>
        </p:nvSpPr>
        <p:spPr>
          <a:xfrm>
            <a:off x="2438400" y="1066801"/>
            <a:ext cx="7772400" cy="5059363"/>
          </a:xfrm>
        </p:spPr>
        <p:txBody>
          <a:bodyPr>
            <a:normAutofit fontScale="96429" lnSpcReduction="20000"/>
          </a:bodyPr>
          <a:p>
            <a:pPr algn="just" lvl="0">
              <a:lnSpc>
                <a:spcPct val="150000"/>
              </a:lnSpc>
            </a:pPr>
            <a:r>
              <a:rPr dirty="0" lang="en-US" err="1" smtClean="0"/>
              <a:t>Diarrhoea</a:t>
            </a:r>
            <a:r>
              <a:rPr dirty="0" lang="en-US" smtClean="0"/>
              <a:t> diseases found in infants and </a:t>
            </a:r>
            <a:r>
              <a:rPr dirty="0" lang="en-US" err="1" smtClean="0"/>
              <a:t>travellers</a:t>
            </a:r>
            <a:r>
              <a:rPr dirty="0" lang="en-US" smtClean="0"/>
              <a:t>. Ranges from acute to chronic </a:t>
            </a:r>
          </a:p>
          <a:p>
            <a:pPr algn="just" lvl="0">
              <a:lnSpc>
                <a:spcPct val="150000"/>
              </a:lnSpc>
            </a:pPr>
            <a:r>
              <a:rPr dirty="0" lang="en-US" smtClean="0"/>
              <a:t>Sepsis - occurs when microorganisms reach blood circulatory system and cause wide range of infection</a:t>
            </a:r>
          </a:p>
          <a:p>
            <a:pPr algn="just" lvl="0">
              <a:lnSpc>
                <a:spcPct val="150000"/>
              </a:lnSpc>
            </a:pPr>
            <a:r>
              <a:rPr dirty="0" lang="en-US" smtClean="0"/>
              <a:t>Meningitis - is common in children. Occurs when infection reaches the brain and cause erosion of myelin sheath</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723" name="Title 1"/>
          <p:cNvSpPr>
            <a:spLocks noGrp="1"/>
          </p:cNvSpPr>
          <p:nvPr>
            <p:ph type="title"/>
          </p:nvPr>
        </p:nvSpPr>
        <p:spPr>
          <a:xfrm>
            <a:off x="2438400" y="274638"/>
            <a:ext cx="7772400" cy="639762"/>
          </a:xfrm>
        </p:spPr>
        <p:txBody>
          <a:bodyPr>
            <a:normAutofit fontScale="90000"/>
          </a:bodyPr>
          <a:p>
            <a:endParaRPr dirty="0" lang="en-US"/>
          </a:p>
        </p:txBody>
      </p:sp>
      <p:sp>
        <p:nvSpPr>
          <p:cNvPr id="1048724" name="Content Placeholder 2"/>
          <p:cNvSpPr>
            <a:spLocks noGrp="1"/>
          </p:cNvSpPr>
          <p:nvPr>
            <p:ph idx="1"/>
          </p:nvPr>
        </p:nvSpPr>
        <p:spPr>
          <a:xfrm>
            <a:off x="2438400" y="914401"/>
            <a:ext cx="7772400" cy="5211763"/>
          </a:xfrm>
        </p:spPr>
        <p:txBody>
          <a:bodyPr>
            <a:normAutofit/>
          </a:bodyPr>
          <a:p>
            <a:pPr>
              <a:lnSpc>
                <a:spcPct val="150000"/>
              </a:lnSpc>
              <a:buNone/>
            </a:pPr>
            <a:r>
              <a:rPr b="1" dirty="0" sz="5100" lang="en-US" u="sng"/>
              <a:t>Treatment </a:t>
            </a:r>
            <a:endParaRPr dirty="0" sz="5100" lang="en-US" u="sng"/>
          </a:p>
          <a:p>
            <a:pPr>
              <a:lnSpc>
                <a:spcPct val="150000"/>
              </a:lnSpc>
            </a:pPr>
            <a:r>
              <a:rPr dirty="0" lang="en-US" smtClean="0"/>
              <a:t>Use of antibiotics</a:t>
            </a:r>
          </a:p>
          <a:p>
            <a:pPr>
              <a:lnSpc>
                <a:spcPct val="150000"/>
              </a:lnSpc>
              <a:buNone/>
            </a:pPr>
            <a:r>
              <a:rPr b="1" dirty="0" sz="5100" lang="en-US" u="sng"/>
              <a:t>Control </a:t>
            </a:r>
            <a:endParaRPr dirty="0" sz="5100" lang="en-US" u="sng"/>
          </a:p>
          <a:p>
            <a:pPr>
              <a:lnSpc>
                <a:spcPct val="150000"/>
              </a:lnSpc>
            </a:pPr>
            <a:r>
              <a:rPr dirty="0" lang="en-US" smtClean="0"/>
              <a:t>Personal hygiene of systems and body</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725" name="Title 1"/>
          <p:cNvSpPr>
            <a:spLocks noGrp="1"/>
          </p:cNvSpPr>
          <p:nvPr>
            <p:ph type="title"/>
          </p:nvPr>
        </p:nvSpPr>
        <p:spPr>
          <a:xfrm>
            <a:off x="2438400" y="274638"/>
            <a:ext cx="7772400" cy="639762"/>
          </a:xfrm>
        </p:spPr>
        <p:txBody>
          <a:bodyPr>
            <a:normAutofit fontScale="90000"/>
          </a:bodyPr>
          <a:p>
            <a:r>
              <a:rPr b="1" dirty="0" lang="en-US"/>
              <a:t>B.  Genus </a:t>
            </a:r>
            <a:r>
              <a:rPr b="1" dirty="0" lang="en-US" err="1"/>
              <a:t>Shigella</a:t>
            </a:r>
            <a:endParaRPr dirty="0" lang="en-US"/>
          </a:p>
        </p:txBody>
      </p:sp>
      <p:sp>
        <p:nvSpPr>
          <p:cNvPr id="1048726" name="Content Placeholder 2"/>
          <p:cNvSpPr>
            <a:spLocks noGrp="1"/>
          </p:cNvSpPr>
          <p:nvPr>
            <p:ph idx="1"/>
          </p:nvPr>
        </p:nvSpPr>
        <p:spPr>
          <a:xfrm>
            <a:off x="2438400" y="914401"/>
            <a:ext cx="7772400" cy="5211763"/>
          </a:xfrm>
        </p:spPr>
        <p:txBody>
          <a:bodyPr/>
          <a:p>
            <a:pPr indent="-514350" marL="596646">
              <a:lnSpc>
                <a:spcPct val="150000"/>
              </a:lnSpc>
              <a:buFont typeface="+mj-lt"/>
              <a:buAutoNum type="arabicPeriod"/>
            </a:pPr>
            <a:r>
              <a:rPr dirty="0" i="1" lang="en-US" err="1" smtClean="0"/>
              <a:t>Shigella</a:t>
            </a:r>
            <a:r>
              <a:rPr dirty="0" i="1" lang="en-US" smtClean="0"/>
              <a:t> </a:t>
            </a:r>
            <a:r>
              <a:rPr dirty="0" i="1" lang="en-US" err="1" smtClean="0"/>
              <a:t>dysentriae</a:t>
            </a:r>
            <a:r>
              <a:rPr dirty="0" i="1" lang="en-US" smtClean="0"/>
              <a:t>- </a:t>
            </a:r>
            <a:r>
              <a:rPr dirty="0" lang="en-US" smtClean="0"/>
              <a:t>cause food poisoning</a:t>
            </a:r>
          </a:p>
          <a:p>
            <a:pPr indent="-514350" marL="596646">
              <a:lnSpc>
                <a:spcPct val="150000"/>
              </a:lnSpc>
              <a:buFont typeface="+mj-lt"/>
              <a:buAutoNum type="arabicPeriod"/>
            </a:pPr>
            <a:r>
              <a:rPr dirty="0" i="1" lang="en-US" err="1" smtClean="0"/>
              <a:t>Shigella</a:t>
            </a:r>
            <a:r>
              <a:rPr dirty="0" i="1" lang="en-US" smtClean="0"/>
              <a:t> </a:t>
            </a:r>
            <a:r>
              <a:rPr dirty="0" i="1" lang="en-US" err="1" smtClean="0"/>
              <a:t>flexnen</a:t>
            </a:r>
            <a:endParaRPr dirty="0" i="1" lang="en-US" smtClean="0"/>
          </a:p>
          <a:p>
            <a:pPr indent="-514350" marL="596646">
              <a:lnSpc>
                <a:spcPct val="150000"/>
              </a:lnSpc>
              <a:buFont typeface="+mj-lt"/>
              <a:buAutoNum type="arabicPeriod"/>
            </a:pPr>
            <a:r>
              <a:rPr dirty="0" i="1" lang="en-US" err="1" smtClean="0"/>
              <a:t>Shigella</a:t>
            </a:r>
            <a:r>
              <a:rPr dirty="0" i="1" lang="en-US" smtClean="0"/>
              <a:t> </a:t>
            </a:r>
            <a:r>
              <a:rPr dirty="0" i="1" lang="en-US" err="1" smtClean="0"/>
              <a:t>boydii</a:t>
            </a:r>
            <a:endParaRPr dirty="0" i="1" lang="en-US" smtClean="0"/>
          </a:p>
          <a:p>
            <a:pPr indent="-514350" marL="596646">
              <a:lnSpc>
                <a:spcPct val="150000"/>
              </a:lnSpc>
              <a:buFont typeface="+mj-lt"/>
              <a:buAutoNum type="arabicPeriod"/>
            </a:pPr>
            <a:r>
              <a:rPr dirty="0" i="1" lang="en-US" err="1" smtClean="0"/>
              <a:t>Shigella</a:t>
            </a:r>
            <a:r>
              <a:rPr dirty="0" i="1" lang="en-US" smtClean="0"/>
              <a:t> </a:t>
            </a:r>
            <a:r>
              <a:rPr dirty="0" i="1" lang="en-US" err="1" smtClean="0"/>
              <a:t>sonnei</a:t>
            </a:r>
            <a:endParaRPr dirty="0" i="1"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27" name="Title 1"/>
          <p:cNvSpPr>
            <a:spLocks noGrp="1"/>
          </p:cNvSpPr>
          <p:nvPr>
            <p:ph type="title"/>
          </p:nvPr>
        </p:nvSpPr>
        <p:spPr>
          <a:xfrm>
            <a:off x="2438400" y="274638"/>
            <a:ext cx="7772400" cy="639762"/>
          </a:xfrm>
        </p:spPr>
        <p:txBody>
          <a:bodyPr>
            <a:normAutofit fontScale="90000"/>
          </a:bodyPr>
          <a:p>
            <a:r>
              <a:rPr b="1" dirty="0" lang="en-US" smtClean="0"/>
              <a:t>Mode of transmission</a:t>
            </a:r>
            <a:endParaRPr dirty="0" lang="en-US"/>
          </a:p>
        </p:txBody>
      </p:sp>
      <p:sp>
        <p:nvSpPr>
          <p:cNvPr id="1048728" name="Content Placeholder 2"/>
          <p:cNvSpPr>
            <a:spLocks noGrp="1"/>
          </p:cNvSpPr>
          <p:nvPr>
            <p:ph idx="1"/>
          </p:nvPr>
        </p:nvSpPr>
        <p:spPr>
          <a:xfrm>
            <a:off x="2438400" y="914401"/>
            <a:ext cx="7772400" cy="5211763"/>
          </a:xfrm>
        </p:spPr>
        <p:txBody>
          <a:bodyPr>
            <a:normAutofit/>
          </a:bodyPr>
          <a:p>
            <a:r>
              <a:rPr dirty="0" lang="en-US" smtClean="0"/>
              <a:t>Through oral intake of contaminated food or water</a:t>
            </a:r>
          </a:p>
          <a:p>
            <a:pPr>
              <a:buNone/>
            </a:pPr>
            <a:r>
              <a:rPr b="1" dirty="0" sz="4300" lang="en-US" u="sng"/>
              <a:t>C . Genus Salmonella</a:t>
            </a:r>
            <a:endParaRPr dirty="0" sz="4300" lang="en-US" u="sng"/>
          </a:p>
          <a:p>
            <a:pPr>
              <a:buNone/>
            </a:pPr>
            <a:r>
              <a:rPr dirty="0" lang="en-US" smtClean="0"/>
              <a:t>It has several pathogenic species</a:t>
            </a:r>
          </a:p>
          <a:p>
            <a:pPr lvl="1"/>
            <a:r>
              <a:rPr dirty="0" i="1" lang="en-US" smtClean="0"/>
              <a:t>Salmonella </a:t>
            </a:r>
            <a:r>
              <a:rPr dirty="0" i="1" lang="en-US" err="1" smtClean="0"/>
              <a:t>typhi</a:t>
            </a:r>
            <a:endParaRPr dirty="0" i="1" lang="en-US" smtClean="0"/>
          </a:p>
          <a:p>
            <a:pPr lvl="1"/>
            <a:r>
              <a:rPr dirty="0" i="1" lang="en-US" smtClean="0"/>
              <a:t>Salmonella </a:t>
            </a:r>
            <a:r>
              <a:rPr dirty="0" i="1" lang="en-US" err="1" smtClean="0"/>
              <a:t>paratyphi</a:t>
            </a:r>
            <a:endParaRPr dirty="0" i="1" lang="en-US" smtClean="0"/>
          </a:p>
          <a:p>
            <a:pPr lvl="1"/>
            <a:r>
              <a:rPr dirty="0" i="1" lang="en-US" smtClean="0"/>
              <a:t>Salmonella </a:t>
            </a:r>
            <a:r>
              <a:rPr dirty="0" i="1" lang="en-US" err="1" smtClean="0"/>
              <a:t>cholerasuis</a:t>
            </a:r>
            <a:endParaRPr dirty="0" i="1" lang="en-US" smtClean="0"/>
          </a:p>
          <a:p>
            <a:pPr lvl="1"/>
            <a:r>
              <a:rPr dirty="0" i="1" lang="en-US" smtClean="0"/>
              <a:t>Salmonella </a:t>
            </a:r>
            <a:r>
              <a:rPr dirty="0" i="1" lang="en-US" err="1" smtClean="0"/>
              <a:t>typhimirum</a:t>
            </a:r>
            <a:endParaRPr dirty="0" i="1" lang="en-US" smtClean="0"/>
          </a:p>
          <a:p>
            <a:pPr lvl="1"/>
            <a:r>
              <a:rPr dirty="0" i="1" lang="en-US" smtClean="0"/>
              <a:t>Salmonella </a:t>
            </a:r>
            <a:r>
              <a:rPr dirty="0" i="1" lang="en-US" err="1" smtClean="0"/>
              <a:t>enteridis</a:t>
            </a:r>
            <a:endParaRPr dirty="0" i="1" lang="en-US" smtClean="0"/>
          </a:p>
          <a:p>
            <a:r>
              <a:rPr dirty="0" lang="en-US" smtClean="0"/>
              <a:t>They all cause enteric fever (typhoid fever)</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29" name="Title 1"/>
          <p:cNvSpPr>
            <a:spLocks noGrp="1"/>
          </p:cNvSpPr>
          <p:nvPr>
            <p:ph type="title"/>
          </p:nvPr>
        </p:nvSpPr>
        <p:spPr>
          <a:xfrm>
            <a:off x="2438400" y="274638"/>
            <a:ext cx="7772400" cy="639762"/>
          </a:xfrm>
        </p:spPr>
        <p:txBody>
          <a:bodyPr>
            <a:normAutofit fontScale="90000"/>
          </a:bodyPr>
          <a:p>
            <a:endParaRPr dirty="0" lang="en-US"/>
          </a:p>
        </p:txBody>
      </p:sp>
      <p:sp>
        <p:nvSpPr>
          <p:cNvPr id="1048730" name="Content Placeholder 2"/>
          <p:cNvSpPr>
            <a:spLocks noGrp="1"/>
          </p:cNvSpPr>
          <p:nvPr>
            <p:ph idx="1"/>
          </p:nvPr>
        </p:nvSpPr>
        <p:spPr>
          <a:xfrm>
            <a:off x="2438400" y="914401"/>
            <a:ext cx="7772400" cy="5211763"/>
          </a:xfrm>
        </p:spPr>
        <p:txBody>
          <a:bodyPr>
            <a:normAutofit fontScale="85714" lnSpcReduction="20000"/>
          </a:bodyPr>
          <a:p>
            <a:pPr>
              <a:lnSpc>
                <a:spcPct val="160000"/>
              </a:lnSpc>
              <a:buNone/>
            </a:pPr>
            <a:r>
              <a:rPr b="1" dirty="0" lang="en-US" smtClean="0"/>
              <a:t>Mode of transmission</a:t>
            </a:r>
            <a:endParaRPr dirty="0" lang="en-US" smtClean="0"/>
          </a:p>
          <a:p>
            <a:pPr>
              <a:lnSpc>
                <a:spcPct val="160000"/>
              </a:lnSpc>
            </a:pPr>
            <a:r>
              <a:rPr dirty="0" lang="en-US" smtClean="0"/>
              <a:t>Through broken water pipes which mix with sewerage</a:t>
            </a:r>
          </a:p>
          <a:p>
            <a:pPr>
              <a:lnSpc>
                <a:spcPct val="160000"/>
              </a:lnSpc>
            </a:pPr>
            <a:r>
              <a:rPr dirty="0" lang="en-US" smtClean="0"/>
              <a:t>Contaminated food</a:t>
            </a:r>
          </a:p>
          <a:p>
            <a:pPr>
              <a:lnSpc>
                <a:spcPct val="160000"/>
              </a:lnSpc>
              <a:buNone/>
            </a:pPr>
            <a:r>
              <a:rPr b="1" dirty="0" lang="en-US" smtClean="0"/>
              <a:t>Lab test</a:t>
            </a:r>
            <a:endParaRPr dirty="0" lang="en-US" smtClean="0"/>
          </a:p>
          <a:p>
            <a:pPr>
              <a:lnSpc>
                <a:spcPct val="160000"/>
              </a:lnSpc>
            </a:pPr>
            <a:r>
              <a:rPr dirty="0" lang="en-US" smtClean="0"/>
              <a:t>Blood sample known as </a:t>
            </a:r>
            <a:r>
              <a:rPr dirty="0" lang="en-US" err="1" smtClean="0"/>
              <a:t>widal</a:t>
            </a:r>
            <a:r>
              <a:rPr dirty="0" lang="en-US" smtClean="0"/>
              <a:t> test that tests the antigen </a:t>
            </a:r>
            <a:r>
              <a:rPr dirty="0" lang="en-US" err="1" smtClean="0"/>
              <a:t>titre</a:t>
            </a:r>
            <a:r>
              <a:rPr dirty="0" lang="en-US" smtClean="0"/>
              <a:t> of flagella ‘</a:t>
            </a:r>
            <a:r>
              <a:rPr dirty="0" lang="en-US" err="1" smtClean="0"/>
              <a:t>H’and</a:t>
            </a:r>
            <a:r>
              <a:rPr dirty="0" lang="en-US" smtClean="0"/>
              <a:t> </a:t>
            </a:r>
            <a:r>
              <a:rPr dirty="0" lang="en-US" err="1" smtClean="0"/>
              <a:t>cytoplamsic</a:t>
            </a:r>
            <a:r>
              <a:rPr dirty="0" lang="en-US" smtClean="0"/>
              <a:t> ‘O’ and capsule ‘K’</a:t>
            </a:r>
          </a:p>
          <a:p>
            <a:pPr>
              <a:lnSpc>
                <a:spcPct val="160000"/>
              </a:lnSpc>
              <a:buNone/>
            </a:pPr>
            <a:r>
              <a:rPr b="1" dirty="0" lang="en-US" smtClean="0"/>
              <a:t>Treatment</a:t>
            </a:r>
            <a:endParaRPr dirty="0" lang="en-US" smtClean="0"/>
          </a:p>
          <a:p>
            <a:pPr>
              <a:lnSpc>
                <a:spcPct val="160000"/>
              </a:lnSpc>
            </a:pPr>
            <a:r>
              <a:rPr dirty="0" lang="en-US" smtClean="0"/>
              <a:t>Use of antibiotics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31" name="Title 1"/>
          <p:cNvSpPr>
            <a:spLocks noGrp="1"/>
          </p:cNvSpPr>
          <p:nvPr>
            <p:ph type="title"/>
          </p:nvPr>
        </p:nvSpPr>
        <p:spPr>
          <a:xfrm>
            <a:off x="2438400" y="274638"/>
            <a:ext cx="7772400" cy="639762"/>
          </a:xfrm>
        </p:spPr>
        <p:txBody>
          <a:bodyPr>
            <a:normAutofit fontScale="90000"/>
          </a:bodyPr>
          <a:p>
            <a:r>
              <a:rPr b="1" dirty="0" lang="en-US" smtClean="0"/>
              <a:t>Control</a:t>
            </a:r>
            <a:endParaRPr b="1" dirty="0" lang="en-US"/>
          </a:p>
        </p:txBody>
      </p:sp>
      <p:sp>
        <p:nvSpPr>
          <p:cNvPr id="1048732" name="Content Placeholder 2"/>
          <p:cNvSpPr>
            <a:spLocks noGrp="1"/>
          </p:cNvSpPr>
          <p:nvPr>
            <p:ph idx="1"/>
          </p:nvPr>
        </p:nvSpPr>
        <p:spPr>
          <a:xfrm>
            <a:off x="2438400" y="914401"/>
            <a:ext cx="7772400" cy="5211763"/>
          </a:xfrm>
        </p:spPr>
        <p:txBody>
          <a:bodyPr/>
          <a:p>
            <a:pPr lvl="0">
              <a:lnSpc>
                <a:spcPct val="150000"/>
              </a:lnSpc>
            </a:pPr>
            <a:r>
              <a:rPr dirty="0" lang="en-US" smtClean="0"/>
              <a:t>Personal hygiene</a:t>
            </a:r>
          </a:p>
          <a:p>
            <a:pPr lvl="0">
              <a:lnSpc>
                <a:spcPct val="150000"/>
              </a:lnSpc>
            </a:pPr>
            <a:r>
              <a:rPr dirty="0" lang="en-US" smtClean="0"/>
              <a:t>Drinking water should be treated or boiled</a:t>
            </a:r>
          </a:p>
          <a:p>
            <a:pPr lvl="0">
              <a:lnSpc>
                <a:spcPct val="150000"/>
              </a:lnSpc>
            </a:pPr>
            <a:r>
              <a:rPr dirty="0" lang="en-US" smtClean="0"/>
              <a:t>Keep hands clean</a:t>
            </a:r>
          </a:p>
          <a:p>
            <a:pPr lvl="0">
              <a:lnSpc>
                <a:spcPct val="150000"/>
              </a:lnSpc>
            </a:pPr>
            <a:r>
              <a:rPr dirty="0" lang="en-US" smtClean="0"/>
              <a:t>Eat well prepared food</a:t>
            </a:r>
          </a:p>
          <a:p>
            <a:pPr lvl="0">
              <a:lnSpc>
                <a:spcPct val="150000"/>
              </a:lnSpc>
            </a:pPr>
            <a:r>
              <a:rPr dirty="0" lang="en-US" smtClean="0"/>
              <a:t>Eat well cleaned food</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33" name="Title 1"/>
          <p:cNvSpPr>
            <a:spLocks noGrp="1"/>
          </p:cNvSpPr>
          <p:nvPr>
            <p:ph type="title"/>
          </p:nvPr>
        </p:nvSpPr>
        <p:spPr>
          <a:xfrm>
            <a:off x="2438400" y="274638"/>
            <a:ext cx="7772400" cy="639762"/>
          </a:xfrm>
        </p:spPr>
        <p:txBody>
          <a:bodyPr>
            <a:normAutofit fontScale="90000"/>
          </a:bodyPr>
          <a:p>
            <a:pPr lvl="0"/>
            <a:r>
              <a:rPr b="1" dirty="0" lang="en-US" smtClean="0"/>
              <a:t>D. Genus </a:t>
            </a:r>
            <a:r>
              <a:rPr b="1" dirty="0" lang="en-US" err="1" smtClean="0"/>
              <a:t>Enterobacter</a:t>
            </a:r>
            <a:r>
              <a:rPr b="1" dirty="0" lang="en-US" smtClean="0"/>
              <a:t> </a:t>
            </a:r>
            <a:endParaRPr dirty="0" lang="en-US"/>
          </a:p>
        </p:txBody>
      </p:sp>
      <p:sp>
        <p:nvSpPr>
          <p:cNvPr id="1048734" name="Content Placeholder 2"/>
          <p:cNvSpPr>
            <a:spLocks noGrp="1"/>
          </p:cNvSpPr>
          <p:nvPr>
            <p:ph idx="1"/>
          </p:nvPr>
        </p:nvSpPr>
        <p:spPr>
          <a:xfrm>
            <a:off x="2438400" y="1143001"/>
            <a:ext cx="7772400" cy="4983163"/>
          </a:xfrm>
        </p:spPr>
        <p:txBody>
          <a:bodyPr>
            <a:normAutofit fontScale="89286" lnSpcReduction="20000"/>
          </a:bodyPr>
          <a:p>
            <a:pPr>
              <a:lnSpc>
                <a:spcPct val="160000"/>
              </a:lnSpc>
            </a:pPr>
            <a:r>
              <a:rPr dirty="0" lang="en-US" smtClean="0"/>
              <a:t>It has one pathogenic species </a:t>
            </a:r>
            <a:r>
              <a:rPr dirty="0" lang="en-US" err="1" smtClean="0"/>
              <a:t>Enterobacter</a:t>
            </a:r>
            <a:r>
              <a:rPr dirty="0" lang="en-US" smtClean="0"/>
              <a:t> </a:t>
            </a:r>
            <a:r>
              <a:rPr dirty="0" lang="en-US" err="1" smtClean="0"/>
              <a:t>aurogenes</a:t>
            </a:r>
            <a:endParaRPr dirty="0" lang="en-US" smtClean="0"/>
          </a:p>
          <a:p>
            <a:pPr>
              <a:lnSpc>
                <a:spcPct val="160000"/>
              </a:lnSpc>
            </a:pPr>
            <a:r>
              <a:rPr dirty="0" lang="en-US" smtClean="0"/>
              <a:t>It is capsulated</a:t>
            </a:r>
          </a:p>
          <a:p>
            <a:pPr>
              <a:lnSpc>
                <a:spcPct val="160000"/>
              </a:lnSpc>
              <a:buNone/>
            </a:pPr>
            <a:r>
              <a:rPr b="1" dirty="0" lang="en-US" smtClean="0"/>
              <a:t>Diseases</a:t>
            </a:r>
            <a:endParaRPr dirty="0" lang="en-US" smtClean="0"/>
          </a:p>
          <a:p>
            <a:pPr>
              <a:lnSpc>
                <a:spcPct val="160000"/>
              </a:lnSpc>
            </a:pPr>
            <a:r>
              <a:rPr dirty="0" lang="en-US" smtClean="0"/>
              <a:t>Causes urinary tract infection</a:t>
            </a:r>
          </a:p>
          <a:p>
            <a:pPr>
              <a:lnSpc>
                <a:spcPct val="160000"/>
              </a:lnSpc>
            </a:pPr>
            <a:r>
              <a:rPr dirty="0" lang="en-US" smtClean="0"/>
              <a:t>Sepsis </a:t>
            </a:r>
          </a:p>
          <a:p>
            <a:pPr>
              <a:lnSpc>
                <a:spcPct val="160000"/>
              </a:lnSpc>
              <a:buNone/>
            </a:pPr>
            <a:r>
              <a:rPr b="1" dirty="0" lang="en-US" smtClean="0"/>
              <a:t>Control</a:t>
            </a:r>
            <a:endParaRPr dirty="0" lang="en-US" smtClean="0"/>
          </a:p>
          <a:p>
            <a:pPr>
              <a:lnSpc>
                <a:spcPct val="160000"/>
              </a:lnSpc>
            </a:pPr>
            <a:r>
              <a:rPr dirty="0" lang="en-US" smtClean="0"/>
              <a:t>Personal hygiene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23" name="Title 1"/>
          <p:cNvSpPr>
            <a:spLocks noGrp="1"/>
          </p:cNvSpPr>
          <p:nvPr>
            <p:ph type="title"/>
          </p:nvPr>
        </p:nvSpPr>
        <p:spPr>
          <a:xfrm>
            <a:off x="2514600" y="274638"/>
            <a:ext cx="7696200" cy="639762"/>
          </a:xfrm>
        </p:spPr>
        <p:txBody>
          <a:bodyPr>
            <a:normAutofit fontScale="90000"/>
          </a:bodyPr>
          <a:p>
            <a:endParaRPr dirty="0" lang="en-US"/>
          </a:p>
        </p:txBody>
      </p:sp>
      <p:sp>
        <p:nvSpPr>
          <p:cNvPr id="1048624" name="Content Placeholder 2"/>
          <p:cNvSpPr>
            <a:spLocks noGrp="1"/>
          </p:cNvSpPr>
          <p:nvPr>
            <p:ph idx="1"/>
          </p:nvPr>
        </p:nvSpPr>
        <p:spPr>
          <a:xfrm>
            <a:off x="2514600" y="838201"/>
            <a:ext cx="7696200" cy="5287963"/>
          </a:xfrm>
        </p:spPr>
        <p:txBody>
          <a:bodyPr>
            <a:normAutofit fontScale="92857" lnSpcReduction="20000"/>
          </a:bodyPr>
          <a:p>
            <a:pPr lvl="0">
              <a:lnSpc>
                <a:spcPct val="150000"/>
              </a:lnSpc>
            </a:pPr>
            <a:r>
              <a:rPr dirty="0" lang="en-US" err="1" smtClean="0"/>
              <a:t>Hyaluronidase</a:t>
            </a:r>
            <a:r>
              <a:rPr dirty="0" lang="en-US" smtClean="0"/>
              <a:t> – </a:t>
            </a:r>
            <a:r>
              <a:rPr dirty="0" lang="en-US" err="1" smtClean="0"/>
              <a:t>depolymerises</a:t>
            </a:r>
            <a:r>
              <a:rPr dirty="0" lang="en-US" smtClean="0"/>
              <a:t> ground substances (</a:t>
            </a:r>
            <a:r>
              <a:rPr dirty="0" lang="en-US" err="1" smtClean="0"/>
              <a:t>Hyaluronic</a:t>
            </a:r>
            <a:r>
              <a:rPr dirty="0" lang="en-US" smtClean="0"/>
              <a:t> acid) of tissue to allow spreading </a:t>
            </a:r>
          </a:p>
          <a:p>
            <a:pPr lvl="0">
              <a:lnSpc>
                <a:spcPct val="150000"/>
              </a:lnSpc>
            </a:pPr>
            <a:r>
              <a:rPr dirty="0" lang="en-US" err="1" smtClean="0"/>
              <a:t>Staphylokinase</a:t>
            </a:r>
            <a:r>
              <a:rPr dirty="0" lang="en-US" smtClean="0"/>
              <a:t> (</a:t>
            </a:r>
            <a:r>
              <a:rPr dirty="0" lang="en-US" err="1" smtClean="0"/>
              <a:t>Fibrinolysin</a:t>
            </a:r>
            <a:r>
              <a:rPr dirty="0" lang="en-US" smtClean="0"/>
              <a:t>) – </a:t>
            </a:r>
            <a:r>
              <a:rPr dirty="0" lang="en-US" err="1" smtClean="0"/>
              <a:t>Proteolytic</a:t>
            </a:r>
            <a:r>
              <a:rPr dirty="0" lang="en-US" smtClean="0"/>
              <a:t> enzyme important in breaking clots.</a:t>
            </a:r>
          </a:p>
          <a:p>
            <a:pPr lvl="0">
              <a:lnSpc>
                <a:spcPct val="150000"/>
              </a:lnSpc>
            </a:pPr>
            <a:r>
              <a:rPr dirty="0" lang="en-US" err="1" smtClean="0"/>
              <a:t>Catalase</a:t>
            </a:r>
            <a:r>
              <a:rPr dirty="0" lang="en-US" smtClean="0"/>
              <a:t> – 2H</a:t>
            </a:r>
            <a:r>
              <a:rPr baseline="-25000" dirty="0" lang="en-US" smtClean="0"/>
              <a:t>2</a:t>
            </a:r>
            <a:r>
              <a:rPr dirty="0" lang="en-US" smtClean="0"/>
              <a:t>O</a:t>
            </a:r>
            <a:r>
              <a:rPr baseline="-25000" dirty="0" lang="en-US" smtClean="0"/>
              <a:t>2</a:t>
            </a:r>
            <a:r>
              <a:rPr dirty="0" lang="en-US" smtClean="0"/>
              <a:t> – 2H</a:t>
            </a:r>
            <a:r>
              <a:rPr baseline="-25000" dirty="0" lang="en-US" smtClean="0"/>
              <a:t>2</a:t>
            </a:r>
            <a:r>
              <a:rPr dirty="0" lang="en-US" smtClean="0"/>
              <a:t>O + O2</a:t>
            </a:r>
          </a:p>
          <a:p>
            <a:pPr lvl="0">
              <a:lnSpc>
                <a:spcPct val="150000"/>
              </a:lnSpc>
            </a:pPr>
            <a:r>
              <a:rPr dirty="0" lang="en-US" err="1" smtClean="0"/>
              <a:t>Exotoxins</a:t>
            </a:r>
            <a:r>
              <a:rPr dirty="0" lang="en-US" smtClean="0"/>
              <a:t> (found on bacterial cell wall) and have many effects </a:t>
            </a:r>
            <a:r>
              <a:rPr dirty="0" lang="en-US" err="1" smtClean="0"/>
              <a:t>e.g</a:t>
            </a:r>
            <a:r>
              <a:rPr dirty="0" lang="en-US" smtClean="0"/>
              <a:t> </a:t>
            </a:r>
            <a:r>
              <a:rPr dirty="0" lang="en-US" err="1" smtClean="0"/>
              <a:t>haemolysis</a:t>
            </a:r>
            <a:r>
              <a:rPr dirty="0" lang="en-US" smtClean="0"/>
              <a:t>. </a:t>
            </a:r>
            <a:r>
              <a:rPr dirty="0" lang="en-US" err="1" smtClean="0"/>
              <a:t>E.g</a:t>
            </a:r>
            <a:r>
              <a:rPr dirty="0" lang="en-US" smtClean="0"/>
              <a:t> α-toxin, β-toxin, and γ-toxin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35" name="Title 1"/>
          <p:cNvSpPr>
            <a:spLocks noGrp="1"/>
          </p:cNvSpPr>
          <p:nvPr>
            <p:ph type="title"/>
          </p:nvPr>
        </p:nvSpPr>
        <p:spPr>
          <a:xfrm>
            <a:off x="2438400" y="274638"/>
            <a:ext cx="7772400" cy="639762"/>
          </a:xfrm>
        </p:spPr>
        <p:txBody>
          <a:bodyPr>
            <a:normAutofit fontScale="90000"/>
          </a:bodyPr>
          <a:p>
            <a:r>
              <a:rPr b="1" dirty="0" lang="en-US" smtClean="0"/>
              <a:t>E. Genus </a:t>
            </a:r>
            <a:r>
              <a:rPr b="1" dirty="0" lang="en-US" err="1" smtClean="0"/>
              <a:t>Serratia</a:t>
            </a:r>
            <a:endParaRPr dirty="0" lang="en-US"/>
          </a:p>
        </p:txBody>
      </p:sp>
      <p:sp>
        <p:nvSpPr>
          <p:cNvPr id="1048736" name="Content Placeholder 2"/>
          <p:cNvSpPr>
            <a:spLocks noGrp="1"/>
          </p:cNvSpPr>
          <p:nvPr>
            <p:ph idx="1"/>
          </p:nvPr>
        </p:nvSpPr>
        <p:spPr>
          <a:xfrm>
            <a:off x="2438400" y="914401"/>
            <a:ext cx="7772400" cy="5211763"/>
          </a:xfrm>
        </p:spPr>
        <p:txBody>
          <a:bodyPr>
            <a:normAutofit fontScale="92857" lnSpcReduction="10000"/>
          </a:bodyPr>
          <a:p>
            <a:pPr>
              <a:lnSpc>
                <a:spcPct val="170000"/>
              </a:lnSpc>
            </a:pPr>
            <a:r>
              <a:rPr dirty="0" lang="en-US" smtClean="0"/>
              <a:t>Species S. </a:t>
            </a:r>
            <a:r>
              <a:rPr dirty="0" lang="en-US" err="1" smtClean="0"/>
              <a:t>marcenes</a:t>
            </a:r>
            <a:endParaRPr dirty="0" lang="en-US" smtClean="0"/>
          </a:p>
          <a:p>
            <a:pPr>
              <a:lnSpc>
                <a:spcPct val="170000"/>
              </a:lnSpc>
            </a:pPr>
            <a:r>
              <a:rPr dirty="0" lang="en-US" smtClean="0"/>
              <a:t>Common </a:t>
            </a:r>
            <a:r>
              <a:rPr dirty="0" lang="en-US" err="1" smtClean="0"/>
              <a:t>nosocomial</a:t>
            </a:r>
            <a:r>
              <a:rPr dirty="0" lang="en-US" smtClean="0"/>
              <a:t> pathogen-found within hospitals and narcotic addicts</a:t>
            </a:r>
          </a:p>
          <a:p>
            <a:pPr>
              <a:lnSpc>
                <a:spcPct val="170000"/>
              </a:lnSpc>
              <a:buNone/>
            </a:pPr>
            <a:r>
              <a:rPr b="1" dirty="0" lang="en-US" smtClean="0"/>
              <a:t>Diseases  	</a:t>
            </a:r>
            <a:endParaRPr dirty="0" lang="en-US" smtClean="0"/>
          </a:p>
          <a:p>
            <a:pPr lvl="0">
              <a:lnSpc>
                <a:spcPct val="170000"/>
              </a:lnSpc>
            </a:pPr>
            <a:r>
              <a:rPr dirty="0" lang="en-US" smtClean="0"/>
              <a:t>Pneumonia</a:t>
            </a:r>
          </a:p>
          <a:p>
            <a:pPr lvl="0">
              <a:lnSpc>
                <a:spcPct val="170000"/>
              </a:lnSpc>
            </a:pPr>
            <a:r>
              <a:rPr dirty="0" lang="en-US" err="1" smtClean="0"/>
              <a:t>Bacteremia</a:t>
            </a:r>
            <a:endParaRPr dirty="0" lang="en-US" smtClean="0"/>
          </a:p>
          <a:p>
            <a:pPr lvl="0">
              <a:lnSpc>
                <a:spcPct val="170000"/>
              </a:lnSpc>
            </a:pPr>
            <a:r>
              <a:rPr dirty="0" lang="en-US" err="1" smtClean="0"/>
              <a:t>Endocarditis</a:t>
            </a:r>
            <a:endParaRPr dirty="0" lang="en-US" smtClean="0"/>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37" name="Title 1"/>
          <p:cNvSpPr>
            <a:spLocks noGrp="1"/>
          </p:cNvSpPr>
          <p:nvPr>
            <p:ph type="title"/>
          </p:nvPr>
        </p:nvSpPr>
        <p:spPr>
          <a:xfrm>
            <a:off x="2438400" y="274638"/>
            <a:ext cx="7772400" cy="1020762"/>
          </a:xfrm>
        </p:spPr>
        <p:txBody>
          <a:bodyPr>
            <a:normAutofit/>
          </a:bodyPr>
          <a:p>
            <a:r>
              <a:rPr b="1" dirty="0" lang="en-US" smtClean="0"/>
              <a:t>Treatment </a:t>
            </a:r>
            <a:endParaRPr dirty="0" lang="en-US"/>
          </a:p>
        </p:txBody>
      </p:sp>
      <p:sp>
        <p:nvSpPr>
          <p:cNvPr id="1048738" name="Content Placeholder 2"/>
          <p:cNvSpPr>
            <a:spLocks noGrp="1"/>
          </p:cNvSpPr>
          <p:nvPr>
            <p:ph idx="1"/>
          </p:nvPr>
        </p:nvSpPr>
        <p:spPr>
          <a:xfrm>
            <a:off x="2438400" y="1600201"/>
            <a:ext cx="7772400" cy="4525963"/>
          </a:xfrm>
        </p:spPr>
        <p:txBody>
          <a:bodyPr/>
          <a:p>
            <a:pPr>
              <a:lnSpc>
                <a:spcPct val="170000"/>
              </a:lnSpc>
            </a:pPr>
            <a:r>
              <a:rPr dirty="0" lang="en-US" smtClean="0"/>
              <a:t>Use of antibiotics</a:t>
            </a:r>
          </a:p>
          <a:p>
            <a:pPr>
              <a:lnSpc>
                <a:spcPct val="170000"/>
              </a:lnSpc>
            </a:pPr>
            <a:r>
              <a:rPr dirty="0" lang="en-US" smtClean="0"/>
              <a:t>Control</a:t>
            </a:r>
          </a:p>
          <a:p>
            <a:pPr>
              <a:lnSpc>
                <a:spcPct val="170000"/>
              </a:lnSpc>
            </a:pPr>
            <a:r>
              <a:rPr dirty="0" lang="en-US" smtClean="0"/>
              <a:t>Cleanliness in hospitals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39" name="Title 1"/>
          <p:cNvSpPr>
            <a:spLocks noGrp="1"/>
          </p:cNvSpPr>
          <p:nvPr>
            <p:ph type="title"/>
          </p:nvPr>
        </p:nvSpPr>
        <p:spPr>
          <a:xfrm>
            <a:off x="2438400" y="274638"/>
            <a:ext cx="7772400" cy="639762"/>
          </a:xfrm>
        </p:spPr>
        <p:txBody>
          <a:bodyPr>
            <a:normAutofit fontScale="90000"/>
          </a:bodyPr>
          <a:p>
            <a:r>
              <a:rPr b="1" dirty="0" lang="en-US" smtClean="0"/>
              <a:t>F. Genus </a:t>
            </a:r>
            <a:r>
              <a:rPr b="1" dirty="0" lang="en-US" err="1" smtClean="0"/>
              <a:t>Klebsilla</a:t>
            </a:r>
            <a:endParaRPr dirty="0" lang="en-US"/>
          </a:p>
        </p:txBody>
      </p:sp>
      <p:sp>
        <p:nvSpPr>
          <p:cNvPr id="1048740" name="Content Placeholder 2"/>
          <p:cNvSpPr>
            <a:spLocks noGrp="1"/>
          </p:cNvSpPr>
          <p:nvPr>
            <p:ph idx="1"/>
          </p:nvPr>
        </p:nvSpPr>
        <p:spPr>
          <a:xfrm>
            <a:off x="2438400" y="914401"/>
            <a:ext cx="7772400" cy="5211763"/>
          </a:xfrm>
        </p:spPr>
        <p:txBody>
          <a:bodyPr>
            <a:normAutofit fontScale="96429" lnSpcReduction="10000"/>
          </a:bodyPr>
          <a:p>
            <a:pPr>
              <a:lnSpc>
                <a:spcPct val="150000"/>
              </a:lnSpc>
            </a:pPr>
            <a:r>
              <a:rPr dirty="0" lang="en-US" smtClean="0"/>
              <a:t>Habitat- found in the intestinal tract, respiratory tract and GIT</a:t>
            </a:r>
          </a:p>
          <a:p>
            <a:pPr>
              <a:lnSpc>
                <a:spcPct val="150000"/>
              </a:lnSpc>
            </a:pPr>
            <a:r>
              <a:rPr dirty="0" lang="en-US" smtClean="0"/>
              <a:t>Pathogenic species- </a:t>
            </a:r>
            <a:r>
              <a:rPr dirty="0" lang="en-US" err="1" smtClean="0"/>
              <a:t>klebsiella</a:t>
            </a:r>
            <a:r>
              <a:rPr dirty="0" lang="en-US" smtClean="0"/>
              <a:t> </a:t>
            </a:r>
            <a:r>
              <a:rPr dirty="0" lang="en-US" err="1" smtClean="0"/>
              <a:t>pneumonae</a:t>
            </a:r>
            <a:endParaRPr dirty="0" lang="en-US" smtClean="0"/>
          </a:p>
          <a:p>
            <a:pPr>
              <a:lnSpc>
                <a:spcPct val="150000"/>
              </a:lnSpc>
              <a:buNone/>
            </a:pPr>
            <a:r>
              <a:rPr b="1" dirty="0" sz="3900" lang="en-US" u="sng"/>
              <a:t>Diseases </a:t>
            </a:r>
            <a:endParaRPr dirty="0" sz="3900" lang="en-US" u="sng"/>
          </a:p>
          <a:p>
            <a:pPr lvl="0">
              <a:lnSpc>
                <a:spcPct val="150000"/>
              </a:lnSpc>
            </a:pPr>
            <a:r>
              <a:rPr dirty="0" lang="en-US" smtClean="0"/>
              <a:t>Pneumonia</a:t>
            </a:r>
          </a:p>
          <a:p>
            <a:pPr lvl="0">
              <a:lnSpc>
                <a:spcPct val="150000"/>
              </a:lnSpc>
            </a:pPr>
            <a:r>
              <a:rPr dirty="0" lang="en-US" err="1" smtClean="0"/>
              <a:t>Bacteremia</a:t>
            </a:r>
            <a:endParaRPr dirty="0" lang="en-US" smtClean="0"/>
          </a:p>
          <a:p>
            <a:pPr lvl="0">
              <a:lnSpc>
                <a:spcPct val="150000"/>
              </a:lnSpc>
            </a:pPr>
            <a:r>
              <a:rPr dirty="0" lang="en-US" smtClean="0"/>
              <a:t>UTI</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41" name="Title 1"/>
          <p:cNvSpPr>
            <a:spLocks noGrp="1"/>
          </p:cNvSpPr>
          <p:nvPr>
            <p:ph type="title"/>
          </p:nvPr>
        </p:nvSpPr>
        <p:spPr>
          <a:xfrm>
            <a:off x="2438400" y="274638"/>
            <a:ext cx="7772400" cy="1173162"/>
          </a:xfrm>
        </p:spPr>
        <p:txBody>
          <a:bodyPr>
            <a:normAutofit/>
          </a:bodyPr>
          <a:p>
            <a:r>
              <a:rPr dirty="0" lang="en-US" smtClean="0"/>
              <a:t>Treatment and Control</a:t>
            </a:r>
            <a:endParaRPr dirty="0" lang="en-US"/>
          </a:p>
        </p:txBody>
      </p:sp>
      <p:sp>
        <p:nvSpPr>
          <p:cNvPr id="1048742" name="Content Placeholder 2"/>
          <p:cNvSpPr>
            <a:spLocks noGrp="1"/>
          </p:cNvSpPr>
          <p:nvPr>
            <p:ph idx="1"/>
          </p:nvPr>
        </p:nvSpPr>
        <p:spPr>
          <a:xfrm>
            <a:off x="2438400" y="1600201"/>
            <a:ext cx="7772400" cy="4525963"/>
          </a:xfrm>
        </p:spPr>
        <p:txBody>
          <a:bodyPr/>
          <a:p>
            <a:pPr lvl="0">
              <a:lnSpc>
                <a:spcPct val="150000"/>
              </a:lnSpc>
            </a:pPr>
            <a:r>
              <a:rPr dirty="0" lang="en-US" smtClean="0"/>
              <a:t>Avoid extreme cold temperature</a:t>
            </a:r>
          </a:p>
          <a:p>
            <a:pPr lvl="0">
              <a:lnSpc>
                <a:spcPct val="150000"/>
              </a:lnSpc>
            </a:pPr>
            <a:r>
              <a:rPr dirty="0" lang="en-US" smtClean="0"/>
              <a:t>Eat well</a:t>
            </a:r>
          </a:p>
          <a:p>
            <a:pPr lvl="0">
              <a:lnSpc>
                <a:spcPct val="150000"/>
              </a:lnSpc>
            </a:pPr>
            <a:r>
              <a:rPr dirty="0" lang="en-US" smtClean="0"/>
              <a:t>Keep warm</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43" name="Title 1"/>
          <p:cNvSpPr>
            <a:spLocks noGrp="1"/>
          </p:cNvSpPr>
          <p:nvPr>
            <p:ph type="title"/>
          </p:nvPr>
        </p:nvSpPr>
        <p:spPr>
          <a:xfrm>
            <a:off x="2438400" y="274638"/>
            <a:ext cx="7772400" cy="639762"/>
          </a:xfrm>
        </p:spPr>
        <p:txBody>
          <a:bodyPr>
            <a:normAutofit fontScale="90000"/>
          </a:bodyPr>
          <a:p>
            <a:r>
              <a:rPr b="1" dirty="0" lang="en-US" smtClean="0"/>
              <a:t>G. Genus Proteus</a:t>
            </a:r>
            <a:endParaRPr dirty="0" lang="en-US"/>
          </a:p>
        </p:txBody>
      </p:sp>
      <p:sp>
        <p:nvSpPr>
          <p:cNvPr id="1048744" name="Content Placeholder 2"/>
          <p:cNvSpPr>
            <a:spLocks noGrp="1"/>
          </p:cNvSpPr>
          <p:nvPr>
            <p:ph idx="1"/>
          </p:nvPr>
        </p:nvSpPr>
        <p:spPr>
          <a:xfrm>
            <a:off x="2438400" y="914401"/>
            <a:ext cx="7772400" cy="5211763"/>
          </a:xfrm>
        </p:spPr>
        <p:txBody>
          <a:bodyPr>
            <a:normAutofit fontScale="92857" lnSpcReduction="10000"/>
          </a:bodyPr>
          <a:p>
            <a:pPr>
              <a:lnSpc>
                <a:spcPct val="150000"/>
              </a:lnSpc>
              <a:buNone/>
            </a:pPr>
            <a:r>
              <a:rPr dirty="0" lang="en-US" smtClean="0"/>
              <a:t>Species:</a:t>
            </a:r>
          </a:p>
          <a:p>
            <a:pPr lvl="0">
              <a:lnSpc>
                <a:spcPct val="150000"/>
              </a:lnSpc>
            </a:pPr>
            <a:r>
              <a:rPr dirty="0" i="1" lang="en-US" smtClean="0"/>
              <a:t>Proteus </a:t>
            </a:r>
            <a:r>
              <a:rPr dirty="0" i="1" lang="en-US" err="1" smtClean="0"/>
              <a:t>morganis</a:t>
            </a:r>
            <a:endParaRPr dirty="0" i="1" lang="en-US" smtClean="0"/>
          </a:p>
          <a:p>
            <a:pPr lvl="0">
              <a:lnSpc>
                <a:spcPct val="150000"/>
              </a:lnSpc>
            </a:pPr>
            <a:r>
              <a:rPr dirty="0" i="1" lang="en-US" smtClean="0"/>
              <a:t>Proteus </a:t>
            </a:r>
            <a:r>
              <a:rPr dirty="0" i="1" lang="en-US" err="1" smtClean="0"/>
              <a:t>vulgaris</a:t>
            </a:r>
            <a:endParaRPr dirty="0" i="1" lang="en-US" smtClean="0"/>
          </a:p>
          <a:p>
            <a:pPr>
              <a:lnSpc>
                <a:spcPct val="150000"/>
              </a:lnSpc>
              <a:buNone/>
            </a:pPr>
            <a:r>
              <a:rPr dirty="0" lang="en-US" smtClean="0"/>
              <a:t>      Both are </a:t>
            </a:r>
            <a:r>
              <a:rPr dirty="0" lang="en-US" err="1" smtClean="0"/>
              <a:t>nosocomial</a:t>
            </a:r>
            <a:r>
              <a:rPr dirty="0" lang="en-US" smtClean="0"/>
              <a:t> pathogens </a:t>
            </a:r>
          </a:p>
          <a:p>
            <a:pPr lvl="0">
              <a:lnSpc>
                <a:spcPct val="150000"/>
              </a:lnSpc>
            </a:pPr>
            <a:r>
              <a:rPr dirty="0" i="1" lang="en-US" smtClean="0"/>
              <a:t>Proteus mirabilis</a:t>
            </a:r>
            <a:r>
              <a:rPr dirty="0" lang="en-US" smtClean="0"/>
              <a:t>.- causes UTI</a:t>
            </a:r>
          </a:p>
          <a:p>
            <a:pPr>
              <a:lnSpc>
                <a:spcPct val="150000"/>
              </a:lnSpc>
              <a:buNone/>
            </a:pPr>
            <a:r>
              <a:rPr dirty="0" lang="en-US" smtClean="0"/>
              <a:t>    When you get a UTI, the urine becomes alkaline and less acidic and later the infection spreads to other systems.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45" name="Title 1"/>
          <p:cNvSpPr>
            <a:spLocks noGrp="1"/>
          </p:cNvSpPr>
          <p:nvPr>
            <p:ph type="title"/>
          </p:nvPr>
        </p:nvSpPr>
        <p:spPr>
          <a:xfrm>
            <a:off x="2438400" y="274638"/>
            <a:ext cx="7772400" cy="868362"/>
          </a:xfrm>
        </p:spPr>
        <p:txBody>
          <a:bodyPr>
            <a:normAutofit fontScale="90000"/>
          </a:bodyPr>
          <a:p>
            <a:r>
              <a:rPr dirty="0" lang="en-US" smtClean="0"/>
              <a:t>Control measures and treatment </a:t>
            </a:r>
            <a:endParaRPr dirty="0" lang="en-US"/>
          </a:p>
        </p:txBody>
      </p:sp>
      <p:sp>
        <p:nvSpPr>
          <p:cNvPr id="1048746" name="Content Placeholder 2"/>
          <p:cNvSpPr>
            <a:spLocks noGrp="1"/>
          </p:cNvSpPr>
          <p:nvPr>
            <p:ph idx="1"/>
          </p:nvPr>
        </p:nvSpPr>
        <p:spPr>
          <a:xfrm>
            <a:off x="2438400" y="1524001"/>
            <a:ext cx="7772400" cy="4602163"/>
          </a:xfrm>
        </p:spPr>
        <p:txBody>
          <a:bodyPr/>
          <a:p>
            <a:pPr lvl="0">
              <a:lnSpc>
                <a:spcPct val="150000"/>
              </a:lnSpc>
            </a:pPr>
            <a:r>
              <a:rPr dirty="0" lang="en-US" smtClean="0"/>
              <a:t>Personal hygiene</a:t>
            </a:r>
          </a:p>
          <a:p>
            <a:pPr lvl="0">
              <a:lnSpc>
                <a:spcPct val="150000"/>
              </a:lnSpc>
            </a:pPr>
            <a:r>
              <a:rPr dirty="0" lang="en-US" smtClean="0"/>
              <a:t>Clean hospital</a:t>
            </a:r>
          </a:p>
          <a:p>
            <a:pPr lvl="0">
              <a:lnSpc>
                <a:spcPct val="150000"/>
              </a:lnSpc>
            </a:pPr>
            <a:r>
              <a:rPr dirty="0" lang="en-US" smtClean="0"/>
              <a:t>Treatment of UTI early</a:t>
            </a:r>
          </a:p>
          <a:p>
            <a:pPr lvl="0">
              <a:lnSpc>
                <a:spcPct val="150000"/>
              </a:lnSpc>
            </a:pPr>
            <a:r>
              <a:rPr dirty="0" lang="en-US" smtClean="0"/>
              <a:t>Acidification of urine and administration of antibiotics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47" name="Title 1"/>
          <p:cNvSpPr>
            <a:spLocks noGrp="1"/>
          </p:cNvSpPr>
          <p:nvPr>
            <p:ph type="title"/>
          </p:nvPr>
        </p:nvSpPr>
        <p:spPr>
          <a:xfrm>
            <a:off x="2438400" y="274638"/>
            <a:ext cx="7772400" cy="639762"/>
          </a:xfrm>
        </p:spPr>
        <p:txBody>
          <a:bodyPr>
            <a:normAutofit fontScale="90000"/>
          </a:bodyPr>
          <a:p>
            <a:r>
              <a:rPr b="1" dirty="0" lang="en-US" smtClean="0"/>
              <a:t>H. Genus Pseudomonas </a:t>
            </a:r>
            <a:endParaRPr dirty="0" lang="en-US"/>
          </a:p>
        </p:txBody>
      </p:sp>
      <p:sp>
        <p:nvSpPr>
          <p:cNvPr id="1048748" name="Content Placeholder 2"/>
          <p:cNvSpPr>
            <a:spLocks noGrp="1"/>
          </p:cNvSpPr>
          <p:nvPr>
            <p:ph idx="1"/>
          </p:nvPr>
        </p:nvSpPr>
        <p:spPr>
          <a:xfrm>
            <a:off x="2438400" y="914401"/>
            <a:ext cx="7772400" cy="5211763"/>
          </a:xfrm>
        </p:spPr>
        <p:txBody>
          <a:bodyPr>
            <a:normAutofit fontScale="96429" lnSpcReduction="20000"/>
          </a:bodyPr>
          <a:p>
            <a:pPr algn="just">
              <a:lnSpc>
                <a:spcPct val="150000"/>
              </a:lnSpc>
            </a:pPr>
            <a:r>
              <a:rPr dirty="0" lang="en-US" smtClean="0"/>
              <a:t>Species: </a:t>
            </a:r>
            <a:r>
              <a:rPr dirty="0" i="1" lang="en-US" smtClean="0"/>
              <a:t>Pseudomonas </a:t>
            </a:r>
            <a:r>
              <a:rPr dirty="0" i="1" lang="en-US" err="1" smtClean="0"/>
              <a:t>aeruginosa</a:t>
            </a:r>
            <a:endParaRPr dirty="0" i="1" lang="en-US" smtClean="0"/>
          </a:p>
          <a:p>
            <a:pPr algn="just">
              <a:lnSpc>
                <a:spcPct val="150000"/>
              </a:lnSpc>
            </a:pPr>
            <a:r>
              <a:rPr dirty="0" lang="en-US" smtClean="0"/>
              <a:t>Habitat – it is found in urinals, bathrooms</a:t>
            </a:r>
          </a:p>
          <a:p>
            <a:pPr algn="just">
              <a:lnSpc>
                <a:spcPct val="150000"/>
              </a:lnSpc>
            </a:pPr>
            <a:r>
              <a:rPr dirty="0" lang="en-US" smtClean="0"/>
              <a:t>It is a </a:t>
            </a:r>
            <a:r>
              <a:rPr dirty="0" lang="en-US" err="1" smtClean="0"/>
              <a:t>nosocomial</a:t>
            </a:r>
            <a:r>
              <a:rPr dirty="0" lang="en-US" smtClean="0"/>
              <a:t> pathogen</a:t>
            </a:r>
          </a:p>
          <a:p>
            <a:pPr algn="just">
              <a:lnSpc>
                <a:spcPct val="150000"/>
              </a:lnSpc>
            </a:pPr>
            <a:r>
              <a:rPr dirty="0" lang="en-US" smtClean="0"/>
              <a:t>It a Gram negative rods</a:t>
            </a:r>
          </a:p>
          <a:p>
            <a:pPr algn="just">
              <a:lnSpc>
                <a:spcPct val="150000"/>
              </a:lnSpc>
            </a:pPr>
            <a:r>
              <a:rPr dirty="0" lang="en-US" smtClean="0"/>
              <a:t>It is aerobic, found in the intestine and skin, soil, water, plants and animals </a:t>
            </a:r>
          </a:p>
          <a:p>
            <a:pPr algn="just">
              <a:lnSpc>
                <a:spcPct val="150000"/>
              </a:lnSpc>
            </a:pPr>
            <a:r>
              <a:rPr dirty="0" lang="en-US" smtClean="0"/>
              <a:t>Found in most environment and hospitals </a:t>
            </a:r>
          </a:p>
          <a:p>
            <a:pPr algn="just">
              <a:lnSpc>
                <a:spcPct val="150000"/>
              </a:lnSpc>
            </a:pPr>
            <a:r>
              <a:rPr dirty="0" lang="en-US" smtClean="0"/>
              <a:t>It is a Saprophyte</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49" name="Title 1"/>
          <p:cNvSpPr>
            <a:spLocks noGrp="1"/>
          </p:cNvSpPr>
          <p:nvPr>
            <p:ph type="title"/>
          </p:nvPr>
        </p:nvSpPr>
        <p:spPr>
          <a:xfrm>
            <a:off x="2438400" y="274638"/>
            <a:ext cx="7772400" cy="639762"/>
          </a:xfrm>
        </p:spPr>
        <p:txBody>
          <a:bodyPr>
            <a:normAutofit fontScale="90000"/>
          </a:bodyPr>
          <a:p>
            <a:endParaRPr dirty="0" lang="en-US"/>
          </a:p>
        </p:txBody>
      </p:sp>
      <p:sp>
        <p:nvSpPr>
          <p:cNvPr id="1048750" name="Content Placeholder 2"/>
          <p:cNvSpPr>
            <a:spLocks noGrp="1"/>
          </p:cNvSpPr>
          <p:nvPr>
            <p:ph idx="1"/>
          </p:nvPr>
        </p:nvSpPr>
        <p:spPr>
          <a:xfrm>
            <a:off x="2438400" y="914401"/>
            <a:ext cx="7772400" cy="5211763"/>
          </a:xfrm>
        </p:spPr>
        <p:txBody>
          <a:bodyPr>
            <a:normAutofit fontScale="91667" lnSpcReduction="20000"/>
          </a:bodyPr>
          <a:p>
            <a:pPr algn="just">
              <a:lnSpc>
                <a:spcPct val="160000"/>
              </a:lnSpc>
            </a:pPr>
            <a:r>
              <a:rPr dirty="0" lang="en-US" smtClean="0"/>
              <a:t>It causes diseases in people with low immunity</a:t>
            </a:r>
          </a:p>
          <a:p>
            <a:pPr algn="just" lvl="0">
              <a:lnSpc>
                <a:spcPct val="160000"/>
              </a:lnSpc>
            </a:pPr>
            <a:r>
              <a:rPr dirty="0" lang="en-US" smtClean="0"/>
              <a:t>It has </a:t>
            </a:r>
            <a:r>
              <a:rPr dirty="0" lang="en-US" err="1" smtClean="0"/>
              <a:t>pili</a:t>
            </a:r>
            <a:r>
              <a:rPr dirty="0" lang="en-US" smtClean="0"/>
              <a:t>/</a:t>
            </a:r>
            <a:r>
              <a:rPr dirty="0" lang="en-US" err="1" smtClean="0"/>
              <a:t>fimbriea</a:t>
            </a:r>
            <a:endParaRPr dirty="0" lang="en-US" smtClean="0"/>
          </a:p>
          <a:p>
            <a:pPr algn="just" lvl="0">
              <a:lnSpc>
                <a:spcPct val="160000"/>
              </a:lnSpc>
            </a:pPr>
            <a:r>
              <a:rPr dirty="0" lang="en-US" smtClean="0"/>
              <a:t>It is capsulated with high levels of polysaccharides and </a:t>
            </a:r>
            <a:r>
              <a:rPr dirty="0" lang="en-US" err="1" smtClean="0"/>
              <a:t>liposaccharides</a:t>
            </a:r>
            <a:endParaRPr dirty="0" lang="en-US" smtClean="0"/>
          </a:p>
          <a:p>
            <a:pPr algn="just" lvl="0">
              <a:lnSpc>
                <a:spcPct val="160000"/>
              </a:lnSpc>
            </a:pPr>
            <a:r>
              <a:rPr dirty="0" lang="en-US" smtClean="0"/>
              <a:t>It produces pigments:</a:t>
            </a:r>
          </a:p>
          <a:p>
            <a:pPr algn="just" lvl="1">
              <a:lnSpc>
                <a:spcPct val="160000"/>
              </a:lnSpc>
              <a:buFont typeface="Wingdings" pitchFamily="2" charset="2"/>
              <a:buChar char="Ø"/>
            </a:pPr>
            <a:r>
              <a:rPr dirty="0" lang="en-US" smtClean="0"/>
              <a:t> </a:t>
            </a:r>
            <a:r>
              <a:rPr dirty="0" lang="en-US" err="1" smtClean="0"/>
              <a:t>Pyocyamin</a:t>
            </a:r>
            <a:r>
              <a:rPr dirty="0" lang="en-US" smtClean="0"/>
              <a:t> which gives a blue </a:t>
            </a:r>
            <a:r>
              <a:rPr dirty="0" lang="en-US" err="1" smtClean="0"/>
              <a:t>colouration</a:t>
            </a:r>
            <a:endParaRPr dirty="0" lang="en-US" smtClean="0"/>
          </a:p>
          <a:p>
            <a:pPr algn="just" lvl="1">
              <a:lnSpc>
                <a:spcPct val="160000"/>
              </a:lnSpc>
              <a:buFont typeface="Wingdings" pitchFamily="2" charset="2"/>
              <a:buChar char="Ø"/>
            </a:pPr>
            <a:r>
              <a:rPr dirty="0" lang="en-US" smtClean="0"/>
              <a:t> </a:t>
            </a:r>
            <a:r>
              <a:rPr dirty="0" lang="en-US" err="1" smtClean="0"/>
              <a:t>Pyoveridin</a:t>
            </a:r>
            <a:r>
              <a:rPr dirty="0" lang="en-US" smtClean="0"/>
              <a:t> which is fluorescent</a:t>
            </a:r>
          </a:p>
          <a:p>
            <a:pPr algn="just" lvl="1">
              <a:lnSpc>
                <a:spcPct val="160000"/>
              </a:lnSpc>
              <a:buFont typeface="Wingdings" pitchFamily="2" charset="2"/>
              <a:buChar char="Ø"/>
            </a:pPr>
            <a:r>
              <a:rPr dirty="0" lang="en-US" smtClean="0"/>
              <a:t> </a:t>
            </a:r>
            <a:r>
              <a:rPr dirty="0" lang="en-US" err="1" smtClean="0"/>
              <a:t>Pyorubin</a:t>
            </a:r>
            <a:r>
              <a:rPr dirty="0" lang="en-US" smtClean="0"/>
              <a:t> is green</a:t>
            </a:r>
          </a:p>
          <a:p>
            <a:pPr algn="just" lvl="1">
              <a:lnSpc>
                <a:spcPct val="160000"/>
              </a:lnSpc>
              <a:buFont typeface="Wingdings" pitchFamily="2" charset="2"/>
              <a:buChar char="Ø"/>
            </a:pPr>
            <a:r>
              <a:rPr dirty="0" lang="en-US" smtClean="0"/>
              <a:t> </a:t>
            </a:r>
            <a:r>
              <a:rPr dirty="0" lang="en-US" err="1" smtClean="0"/>
              <a:t>Pyomelanin</a:t>
            </a:r>
            <a:r>
              <a:rPr dirty="0" lang="en-US" smtClean="0"/>
              <a:t> which is black</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51" name="Title 1"/>
          <p:cNvSpPr>
            <a:spLocks noGrp="1"/>
          </p:cNvSpPr>
          <p:nvPr>
            <p:ph type="title"/>
          </p:nvPr>
        </p:nvSpPr>
        <p:spPr>
          <a:xfrm>
            <a:off x="2438400" y="274638"/>
            <a:ext cx="7772400" cy="639762"/>
          </a:xfrm>
        </p:spPr>
        <p:txBody>
          <a:bodyPr>
            <a:normAutofit fontScale="90000"/>
          </a:bodyPr>
          <a:p>
            <a:endParaRPr dirty="0" lang="en-US"/>
          </a:p>
        </p:txBody>
      </p:sp>
      <p:sp>
        <p:nvSpPr>
          <p:cNvPr id="1048752" name="Content Placeholder 2"/>
          <p:cNvSpPr>
            <a:spLocks noGrp="1"/>
          </p:cNvSpPr>
          <p:nvPr>
            <p:ph idx="1"/>
          </p:nvPr>
        </p:nvSpPr>
        <p:spPr>
          <a:xfrm>
            <a:off x="2438400" y="914401"/>
            <a:ext cx="7772400" cy="5211763"/>
          </a:xfrm>
        </p:spPr>
        <p:txBody>
          <a:bodyPr/>
          <a:p>
            <a:pPr lvl="0">
              <a:lnSpc>
                <a:spcPct val="150000"/>
              </a:lnSpc>
            </a:pPr>
            <a:r>
              <a:rPr dirty="0" lang="en-US" smtClean="0"/>
              <a:t>It has a unique grapelike sweet smell</a:t>
            </a:r>
          </a:p>
          <a:p>
            <a:pPr>
              <a:lnSpc>
                <a:spcPct val="150000"/>
              </a:lnSpc>
              <a:buNone/>
            </a:pPr>
            <a:r>
              <a:rPr b="1" dirty="0" sz="4000" lang="en-US" u="sng"/>
              <a:t>Mode of transmission</a:t>
            </a:r>
          </a:p>
          <a:p>
            <a:pPr>
              <a:lnSpc>
                <a:spcPct val="150000"/>
              </a:lnSpc>
            </a:pPr>
            <a:r>
              <a:rPr dirty="0" lang="en-US" smtClean="0"/>
              <a:t>Cuts and injections</a:t>
            </a:r>
          </a:p>
          <a:p>
            <a:pPr>
              <a:lnSpc>
                <a:spcPct val="150000"/>
              </a:lnSpc>
            </a:pPr>
            <a:r>
              <a:rPr dirty="0" lang="en-US" smtClean="0"/>
              <a:t>Broken mucous membranes</a:t>
            </a:r>
          </a:p>
          <a:p>
            <a:pPr>
              <a:lnSpc>
                <a:spcPct val="150000"/>
              </a:lnSpc>
            </a:pPr>
            <a:r>
              <a:rPr dirty="0" lang="en-US" smtClean="0"/>
              <a:t>Burns</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53" name="Title 1"/>
          <p:cNvSpPr>
            <a:spLocks noGrp="1"/>
          </p:cNvSpPr>
          <p:nvPr>
            <p:ph type="title"/>
          </p:nvPr>
        </p:nvSpPr>
        <p:spPr>
          <a:xfrm>
            <a:off x="2438400" y="274638"/>
            <a:ext cx="7772400" cy="792162"/>
          </a:xfrm>
        </p:spPr>
        <p:txBody>
          <a:bodyPr>
            <a:normAutofit/>
          </a:bodyPr>
          <a:p>
            <a:r>
              <a:rPr b="1" dirty="0" lang="en-US" smtClean="0"/>
              <a:t>Treatment </a:t>
            </a:r>
            <a:endParaRPr dirty="0" lang="en-US"/>
          </a:p>
        </p:txBody>
      </p:sp>
      <p:sp>
        <p:nvSpPr>
          <p:cNvPr id="1048754" name="Content Placeholder 2"/>
          <p:cNvSpPr>
            <a:spLocks noGrp="1"/>
          </p:cNvSpPr>
          <p:nvPr>
            <p:ph idx="1"/>
          </p:nvPr>
        </p:nvSpPr>
        <p:spPr>
          <a:xfrm>
            <a:off x="2438400" y="1143001"/>
            <a:ext cx="7772400" cy="4983163"/>
          </a:xfrm>
        </p:spPr>
        <p:txBody>
          <a:bodyPr>
            <a:normAutofit fontScale="75000" lnSpcReduction="20000"/>
          </a:bodyPr>
          <a:p>
            <a:pPr>
              <a:lnSpc>
                <a:spcPct val="160000"/>
              </a:lnSpc>
            </a:pPr>
            <a:r>
              <a:rPr dirty="0" lang="en-US" smtClean="0"/>
              <a:t>Combination antibiotic treatment </a:t>
            </a:r>
          </a:p>
          <a:p>
            <a:pPr>
              <a:lnSpc>
                <a:spcPct val="160000"/>
              </a:lnSpc>
              <a:buNone/>
            </a:pPr>
            <a:r>
              <a:rPr b="1" dirty="0" sz="5100" lang="en-US"/>
              <a:t>Diseases</a:t>
            </a:r>
          </a:p>
          <a:p>
            <a:pPr lvl="0">
              <a:lnSpc>
                <a:spcPct val="160000"/>
              </a:lnSpc>
            </a:pPr>
            <a:r>
              <a:rPr dirty="0" lang="en-US" smtClean="0"/>
              <a:t>Meningitis </a:t>
            </a:r>
          </a:p>
          <a:p>
            <a:pPr lvl="0">
              <a:lnSpc>
                <a:spcPct val="160000"/>
              </a:lnSpc>
            </a:pPr>
            <a:r>
              <a:rPr dirty="0" lang="en-US" smtClean="0"/>
              <a:t>UTI</a:t>
            </a:r>
          </a:p>
          <a:p>
            <a:pPr lvl="0">
              <a:lnSpc>
                <a:spcPct val="160000"/>
              </a:lnSpc>
            </a:pPr>
            <a:r>
              <a:rPr dirty="0" lang="en-US" smtClean="0"/>
              <a:t>Other systemic infections</a:t>
            </a:r>
          </a:p>
          <a:p>
            <a:pPr>
              <a:lnSpc>
                <a:spcPct val="160000"/>
              </a:lnSpc>
              <a:buNone/>
            </a:pPr>
            <a:r>
              <a:rPr b="1" dirty="0" sz="5100" lang="en-US"/>
              <a:t>Control</a:t>
            </a:r>
          </a:p>
          <a:p>
            <a:pPr lvl="0">
              <a:lnSpc>
                <a:spcPct val="160000"/>
              </a:lnSpc>
            </a:pPr>
            <a:r>
              <a:rPr dirty="0" lang="en-US" smtClean="0"/>
              <a:t>Keep moist environments clean</a:t>
            </a:r>
          </a:p>
          <a:p>
            <a:pPr lvl="0">
              <a:lnSpc>
                <a:spcPct val="160000"/>
              </a:lnSpc>
            </a:pPr>
            <a:r>
              <a:rPr dirty="0" lang="en-US" smtClean="0"/>
              <a:t>Keep burns and wounds clean</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25" name="Title 1"/>
          <p:cNvSpPr>
            <a:spLocks noGrp="1"/>
          </p:cNvSpPr>
          <p:nvPr>
            <p:ph type="title"/>
          </p:nvPr>
        </p:nvSpPr>
        <p:spPr>
          <a:xfrm>
            <a:off x="1981200" y="274638"/>
            <a:ext cx="8229600" cy="1554162"/>
          </a:xfrm>
        </p:spPr>
        <p:txBody>
          <a:bodyPr>
            <a:normAutofit/>
          </a:bodyPr>
          <a:p>
            <a:pPr algn="ctr"/>
            <a:r>
              <a:rPr b="1" dirty="0" lang="en-US" smtClean="0"/>
              <a:t>Mode of transmission of staphylococcus</a:t>
            </a:r>
            <a:endParaRPr dirty="0" lang="en-US"/>
          </a:p>
        </p:txBody>
      </p:sp>
      <p:sp>
        <p:nvSpPr>
          <p:cNvPr id="1048626" name="Content Placeholder 2"/>
          <p:cNvSpPr>
            <a:spLocks noGrp="1"/>
          </p:cNvSpPr>
          <p:nvPr>
            <p:ph idx="1"/>
          </p:nvPr>
        </p:nvSpPr>
        <p:spPr>
          <a:xfrm>
            <a:off x="2514600" y="1981201"/>
            <a:ext cx="7696200" cy="4144963"/>
          </a:xfrm>
        </p:spPr>
        <p:txBody>
          <a:bodyPr/>
          <a:p>
            <a:pPr algn="just">
              <a:lnSpc>
                <a:spcPct val="150000"/>
              </a:lnSpc>
            </a:pPr>
            <a:r>
              <a:rPr dirty="0" lang="en-US" smtClean="0"/>
              <a:t>Staphylococci are transmitted from the normal natural habitat through the broken skin, scratching, pulling of hairs, using unsterilized objects and direct contact</a:t>
            </a:r>
          </a:p>
          <a:p>
            <a:pPr>
              <a:lnSpc>
                <a:spcPct val="150000"/>
              </a:lnSpc>
              <a:buClr>
                <a:schemeClr val="accent2"/>
              </a:buClr>
              <a:buBlip>
                <a:blip xmlns:r="http://schemas.openxmlformats.org/officeDocument/2006/relationships" r:embed="rId1"/>
              </a:buBlip>
            </a:pP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27" name="Title 1"/>
          <p:cNvSpPr>
            <a:spLocks noGrp="1"/>
          </p:cNvSpPr>
          <p:nvPr>
            <p:ph type="title"/>
          </p:nvPr>
        </p:nvSpPr>
        <p:spPr>
          <a:xfrm>
            <a:off x="2438400" y="274638"/>
            <a:ext cx="7772400" cy="1325562"/>
          </a:xfrm>
        </p:spPr>
        <p:txBody>
          <a:bodyPr>
            <a:normAutofit/>
          </a:bodyPr>
          <a:p>
            <a:pPr algn="ctr"/>
            <a:r>
              <a:rPr b="1" dirty="0" lang="en-US" smtClean="0"/>
              <a:t>Diseases and Colonization By Staphylococci</a:t>
            </a:r>
            <a:endParaRPr dirty="0" lang="en-US"/>
          </a:p>
        </p:txBody>
      </p:sp>
      <p:sp>
        <p:nvSpPr>
          <p:cNvPr id="1048628" name="Content Placeholder 2"/>
          <p:cNvSpPr>
            <a:spLocks noGrp="1"/>
          </p:cNvSpPr>
          <p:nvPr>
            <p:ph idx="1"/>
          </p:nvPr>
        </p:nvSpPr>
        <p:spPr>
          <a:xfrm>
            <a:off x="2438400" y="1752601"/>
            <a:ext cx="7772400" cy="4373563"/>
          </a:xfrm>
        </p:spPr>
        <p:txBody>
          <a:bodyPr>
            <a:normAutofit fontScale="96429" lnSpcReduction="10000"/>
          </a:bodyPr>
          <a:p>
            <a:pPr>
              <a:lnSpc>
                <a:spcPct val="150000"/>
              </a:lnSpc>
              <a:buNone/>
            </a:pPr>
            <a:r>
              <a:rPr b="1" dirty="0" lang="en-US" smtClean="0"/>
              <a:t>A.	</a:t>
            </a:r>
            <a:r>
              <a:rPr b="1" dirty="0" lang="en-US" u="sng" smtClean="0"/>
              <a:t>Staph </a:t>
            </a:r>
            <a:r>
              <a:rPr b="1" dirty="0" lang="en-US" err="1" u="sng" smtClean="0"/>
              <a:t>Aureus</a:t>
            </a:r>
            <a:r>
              <a:rPr b="1" dirty="0" lang="en-US" u="sng" smtClean="0"/>
              <a:t> – (</a:t>
            </a:r>
            <a:r>
              <a:rPr b="1" dirty="0" lang="en-US" err="1" u="sng" smtClean="0"/>
              <a:t>Pyogenes</a:t>
            </a:r>
            <a:r>
              <a:rPr b="1" dirty="0" lang="en-US" u="sng" smtClean="0"/>
              <a:t>) </a:t>
            </a:r>
          </a:p>
          <a:p>
            <a:pPr>
              <a:lnSpc>
                <a:spcPct val="150000"/>
              </a:lnSpc>
              <a:buNone/>
            </a:pPr>
            <a:r>
              <a:rPr dirty="0" lang="en-US" smtClean="0"/>
              <a:t>1).	</a:t>
            </a:r>
            <a:r>
              <a:rPr b="1" dirty="0" lang="en-US" smtClean="0"/>
              <a:t>Skin infections (</a:t>
            </a:r>
            <a:r>
              <a:rPr b="1" dirty="0" lang="en-US" err="1" smtClean="0"/>
              <a:t>Pyogenic</a:t>
            </a:r>
            <a:r>
              <a:rPr b="1" dirty="0" lang="en-US" smtClean="0"/>
              <a:t> infection)</a:t>
            </a:r>
          </a:p>
          <a:p>
            <a:pPr>
              <a:lnSpc>
                <a:spcPct val="150000"/>
              </a:lnSpc>
            </a:pPr>
            <a:r>
              <a:rPr dirty="0" lang="en-US" smtClean="0"/>
              <a:t>Pustules, acnes, furuncles, boil, </a:t>
            </a:r>
            <a:r>
              <a:rPr dirty="0" lang="en-US" err="1" smtClean="0"/>
              <a:t>styes</a:t>
            </a:r>
            <a:r>
              <a:rPr dirty="0" lang="en-US" smtClean="0"/>
              <a:t>, impetigo, </a:t>
            </a:r>
            <a:r>
              <a:rPr dirty="0" lang="en-US" err="1" smtClean="0"/>
              <a:t>pyoderma</a:t>
            </a:r>
            <a:r>
              <a:rPr dirty="0" lang="en-US" smtClean="0"/>
              <a:t> </a:t>
            </a:r>
            <a:r>
              <a:rPr dirty="0" lang="en-US" err="1" smtClean="0"/>
              <a:t>cellulitis</a:t>
            </a:r>
            <a:r>
              <a:rPr dirty="0" lang="en-US" smtClean="0"/>
              <a:t> </a:t>
            </a:r>
          </a:p>
          <a:p>
            <a:pPr>
              <a:lnSpc>
                <a:spcPct val="150000"/>
              </a:lnSpc>
            </a:pPr>
            <a:r>
              <a:rPr dirty="0" lang="en-US" err="1" smtClean="0"/>
              <a:t>Paronychia</a:t>
            </a:r>
            <a:r>
              <a:rPr dirty="0" lang="en-US" smtClean="0"/>
              <a:t>, surgical wound infection</a:t>
            </a:r>
          </a:p>
          <a:p>
            <a:pPr>
              <a:lnSpc>
                <a:spcPct val="150000"/>
              </a:lnSpc>
            </a:pPr>
            <a:r>
              <a:rPr dirty="0" lang="en-US" err="1" smtClean="0"/>
              <a:t>i.e</a:t>
            </a:r>
            <a:r>
              <a:rPr dirty="0" lang="en-US" smtClean="0"/>
              <a:t>  “Scalded skin syndrome (SSS) in infants.</a:t>
            </a:r>
            <a:endParaRPr dirty="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BACTERIA OF MEDICAL IMPORTANCE</dc:title>
  <dc:creator>DKMAILU</dc:creator>
  <cp:lastModifiedBy>DKMAILU</cp:lastModifiedBy>
  <dcterms:created xsi:type="dcterms:W3CDTF">2015-06-11T23:06:52Z</dcterms:created>
  <dcterms:modified xsi:type="dcterms:W3CDTF">2021-02-18T08:13:50Z</dcterms:modified>
</cp:coreProperties>
</file>