
<file path=[Content_Types].xml><?xml version="1.0" encoding="utf-8"?>
<Types xmlns="http://schemas.openxmlformats.org/package/2006/content-types">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s>
</file>

<file path=ppt/presentation.xml><?xml version="1.0" encoding="utf-8"?>
<p:presentation xmlns:p="http://schemas.openxmlformats.org/presentationml/2006/main" xmlns:r="http://schemas.openxmlformats.org/officeDocument/2006/relationships" xmlns:a="http://schemas.openxmlformats.org/drawingml/2006/main" saveSubsetFonts="1">
  <p:sldMasterIdLst>
    <p:sldMasterId id="2147483648" r:id="rId1"/>
  </p:sldMasterIdLst>
  <p:notesMasterIdLst>
    <p:notesMasterId r:id="rId2"/>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 id="299" r:id="rId46"/>
    <p:sldId id="300" r:id="rId47"/>
    <p:sldId id="301" r:id="rId48"/>
    <p:sldId id="302" r:id="rId49"/>
    <p:sldId id="303" r:id="rId50"/>
    <p:sldId id="304" r:id="rId51"/>
    <p:sldId id="305" r:id="rId52"/>
    <p:sldId id="306" r:id="rId53"/>
    <p:sldId id="307" r:id="rId54"/>
    <p:sldId id="308" r:id="rId55"/>
    <p:sldId id="309" r:id="rId56"/>
    <p:sldId id="310" r:id="rId57"/>
    <p:sldId id="311" r:id="rId58"/>
    <p:sldId id="312" r:id="rId59"/>
    <p:sldId id="313" r:id="rId60"/>
    <p:sldId id="314" r:id="rId61"/>
    <p:sldId id="315" r:id="rId62"/>
    <p:sldId id="316" r:id="rId63"/>
    <p:sldId id="317" r:id="rId64"/>
    <p:sldId id="318" r:id="rId65"/>
    <p:sldId id="319" r:id="rId66"/>
    <p:sldId id="320" r:id="rId67"/>
    <p:sldId id="321" r:id="rId68"/>
    <p:sldId id="322" r:id="rId69"/>
    <p:sldId id="323" r:id="rId70"/>
    <p:sldId id="324" r:id="rId71"/>
    <p:sldId id="325" r:id="rId72"/>
    <p:sldId id="326" r:id="rId73"/>
    <p:sldId id="327" r:id="rId74"/>
    <p:sldId id="328" r:id="rId75"/>
    <p:sldId id="329" r:id="rId76"/>
    <p:sldId id="330" r:id="rId77"/>
    <p:sldId id="331" r:id="rId78"/>
    <p:sldId id="332" r:id="rId79"/>
    <p:sldId id="333" r:id="rId80"/>
    <p:sldId id="334" r:id="rId81"/>
    <p:sldId id="335" r:id="rId82"/>
    <p:sldId id="336" r:id="rId83"/>
    <p:sldId id="337" r:id="rId84"/>
    <p:sldId id="338" r:id="rId85"/>
    <p:sldId id="339" r:id="rId86"/>
    <p:sldId id="340" r:id="rId87"/>
    <p:sldId id="341" r:id="rId88"/>
    <p:sldId id="342" r:id="rId89"/>
    <p:sldId id="343" r:id="rId90"/>
    <p:sldId id="344" r:id="rId91"/>
    <p:sldId id="345" r:id="rId92"/>
    <p:sldId id="346" r:id="rId93"/>
    <p:sldId id="347" r:id="rId94"/>
    <p:sldId id="348" r:id="rId95"/>
    <p:sldId id="349" r:id="rId96"/>
    <p:sldId id="350" r:id="rId97"/>
    <p:sldId id="351" r:id="rId98"/>
    <p:sldId id="352" r:id="rId99"/>
    <p:sldId id="353" r:id="rId100"/>
    <p:sldId id="354" r:id="rId101"/>
    <p:sldId id="355" r:id="rId102"/>
    <p:sldId id="356" r:id="rId103"/>
    <p:sldId id="357" r:id="rId104"/>
    <p:sldId id="358" r:id="rId105"/>
    <p:sldId id="359" r:id="rId106"/>
    <p:sldId id="360" r:id="rId107"/>
    <p:sldId id="361" r:id="rId108"/>
  </p:sldIdLst>
  <p:sldSz type="screen16x9" cy="6858000" cx="12192000"/>
  <p:notesSz cx="6858000" cy="9144000"/>
  <p:defaultTextStyle>
    <a:defPPr>
      <a:defRPr lang="en-US"/>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defaultTextStyle>
</p:presentation>
</file>

<file path=ppt/presProps.xml><?xml version="1.0" encoding="utf-8"?>
<p:presentationPr xmlns:p="http://schemas.openxmlformats.org/presentationml/2006/main" xmlns:r="http://schemas.openxmlformats.org/officeDocument/2006/relationships" xmlns:a="http://schemas.openxmlformats.org/drawingml/2006/main"/>
</file>

<file path=ppt/tableStyles.xml><?xml version="1.0" encoding="utf-8"?>
<a:tblStyleLst xmlns:a="http://schemas.openxmlformats.org/drawingml/2006/main" def="{5C22544A-7EE6-4342-B048-85BDC9FD1C3A}"/>
</file>

<file path=ppt/viewProps.xml><?xml version="1.0" encoding="utf-8"?>
<p:viewPr xmlns:p="http://schemas.openxmlformats.org/presentationml/2006/main" xmlns:r="http://schemas.openxmlformats.org/officeDocument/2006/relationships" xmlns:a="http://schemas.openxmlformats.org/drawingml/2006/main">
  <p:normalViewPr horzBarState="maximized">
    <p:restoredLeft sz="15000" autoAdjust="0"/>
    <p:restoredTop sz="94660"/>
  </p:normalViewPr>
  <p:slideViewPr>
    <p:cSldViewPr snapToGrid="0">
      <p:cViewPr varScale="1">
        <p:scale>
          <a:sx n="74" d="100"/>
          <a:sy n="74" d="100"/>
        </p:scale>
        <p:origin x="576" y="72"/>
      </p:cViewPr>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notesMaster" Target="notesMasters/notes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slide" Target="slides/slide27.xml"/><Relationship Id="rId30" Type="http://schemas.openxmlformats.org/officeDocument/2006/relationships/slide" Target="slides/slide28.xml"/><Relationship Id="rId31" Type="http://schemas.openxmlformats.org/officeDocument/2006/relationships/slide" Target="slides/slide29.xml"/><Relationship Id="rId32" Type="http://schemas.openxmlformats.org/officeDocument/2006/relationships/slide" Target="slides/slide30.xml"/><Relationship Id="rId33" Type="http://schemas.openxmlformats.org/officeDocument/2006/relationships/slide" Target="slides/slide31.xml"/><Relationship Id="rId34" Type="http://schemas.openxmlformats.org/officeDocument/2006/relationships/slide" Target="slides/slide32.xml"/><Relationship Id="rId35" Type="http://schemas.openxmlformats.org/officeDocument/2006/relationships/slide" Target="slides/slide33.xml"/><Relationship Id="rId36" Type="http://schemas.openxmlformats.org/officeDocument/2006/relationships/slide" Target="slides/slide34.xml"/><Relationship Id="rId37" Type="http://schemas.openxmlformats.org/officeDocument/2006/relationships/slide" Target="slides/slide35.xml"/><Relationship Id="rId38" Type="http://schemas.openxmlformats.org/officeDocument/2006/relationships/slide" Target="slides/slide36.xml"/><Relationship Id="rId39" Type="http://schemas.openxmlformats.org/officeDocument/2006/relationships/slide" Target="slides/slide37.xml"/><Relationship Id="rId40" Type="http://schemas.openxmlformats.org/officeDocument/2006/relationships/slide" Target="slides/slide38.xml"/><Relationship Id="rId41" Type="http://schemas.openxmlformats.org/officeDocument/2006/relationships/slide" Target="slides/slide39.xml"/><Relationship Id="rId42" Type="http://schemas.openxmlformats.org/officeDocument/2006/relationships/slide" Target="slides/slide40.xml"/><Relationship Id="rId43" Type="http://schemas.openxmlformats.org/officeDocument/2006/relationships/slide" Target="slides/slide41.xml"/><Relationship Id="rId44" Type="http://schemas.openxmlformats.org/officeDocument/2006/relationships/slide" Target="slides/slide42.xml"/><Relationship Id="rId45" Type="http://schemas.openxmlformats.org/officeDocument/2006/relationships/slide" Target="slides/slide43.xml"/><Relationship Id="rId46" Type="http://schemas.openxmlformats.org/officeDocument/2006/relationships/slide" Target="slides/slide44.xml"/><Relationship Id="rId47" Type="http://schemas.openxmlformats.org/officeDocument/2006/relationships/slide" Target="slides/slide45.xml"/><Relationship Id="rId48" Type="http://schemas.openxmlformats.org/officeDocument/2006/relationships/slide" Target="slides/slide46.xml"/><Relationship Id="rId49" Type="http://schemas.openxmlformats.org/officeDocument/2006/relationships/slide" Target="slides/slide47.xml"/><Relationship Id="rId50" Type="http://schemas.openxmlformats.org/officeDocument/2006/relationships/slide" Target="slides/slide48.xml"/><Relationship Id="rId51" Type="http://schemas.openxmlformats.org/officeDocument/2006/relationships/slide" Target="slides/slide49.xml"/><Relationship Id="rId52" Type="http://schemas.openxmlformats.org/officeDocument/2006/relationships/slide" Target="slides/slide50.xml"/><Relationship Id="rId53" Type="http://schemas.openxmlformats.org/officeDocument/2006/relationships/slide" Target="slides/slide51.xml"/><Relationship Id="rId54" Type="http://schemas.openxmlformats.org/officeDocument/2006/relationships/slide" Target="slides/slide52.xml"/><Relationship Id="rId55" Type="http://schemas.openxmlformats.org/officeDocument/2006/relationships/slide" Target="slides/slide53.xml"/><Relationship Id="rId56" Type="http://schemas.openxmlformats.org/officeDocument/2006/relationships/slide" Target="slides/slide54.xml"/><Relationship Id="rId57" Type="http://schemas.openxmlformats.org/officeDocument/2006/relationships/slide" Target="slides/slide55.xml"/><Relationship Id="rId58" Type="http://schemas.openxmlformats.org/officeDocument/2006/relationships/slide" Target="slides/slide56.xml"/><Relationship Id="rId59" Type="http://schemas.openxmlformats.org/officeDocument/2006/relationships/slide" Target="slides/slide57.xml"/><Relationship Id="rId60" Type="http://schemas.openxmlformats.org/officeDocument/2006/relationships/slide" Target="slides/slide58.xml"/><Relationship Id="rId61" Type="http://schemas.openxmlformats.org/officeDocument/2006/relationships/slide" Target="slides/slide59.xml"/><Relationship Id="rId62" Type="http://schemas.openxmlformats.org/officeDocument/2006/relationships/slide" Target="slides/slide60.xml"/><Relationship Id="rId63" Type="http://schemas.openxmlformats.org/officeDocument/2006/relationships/slide" Target="slides/slide61.xml"/><Relationship Id="rId64" Type="http://schemas.openxmlformats.org/officeDocument/2006/relationships/slide" Target="slides/slide62.xml"/><Relationship Id="rId65" Type="http://schemas.openxmlformats.org/officeDocument/2006/relationships/slide" Target="slides/slide63.xml"/><Relationship Id="rId66" Type="http://schemas.openxmlformats.org/officeDocument/2006/relationships/slide" Target="slides/slide64.xml"/><Relationship Id="rId67" Type="http://schemas.openxmlformats.org/officeDocument/2006/relationships/slide" Target="slides/slide65.xml"/><Relationship Id="rId68" Type="http://schemas.openxmlformats.org/officeDocument/2006/relationships/slide" Target="slides/slide66.xml"/><Relationship Id="rId69" Type="http://schemas.openxmlformats.org/officeDocument/2006/relationships/slide" Target="slides/slide67.xml"/><Relationship Id="rId70" Type="http://schemas.openxmlformats.org/officeDocument/2006/relationships/slide" Target="slides/slide68.xml"/><Relationship Id="rId71" Type="http://schemas.openxmlformats.org/officeDocument/2006/relationships/slide" Target="slides/slide69.xml"/><Relationship Id="rId72" Type="http://schemas.openxmlformats.org/officeDocument/2006/relationships/slide" Target="slides/slide70.xml"/><Relationship Id="rId73" Type="http://schemas.openxmlformats.org/officeDocument/2006/relationships/slide" Target="slides/slide71.xml"/><Relationship Id="rId74" Type="http://schemas.openxmlformats.org/officeDocument/2006/relationships/slide" Target="slides/slide72.xml"/><Relationship Id="rId75" Type="http://schemas.openxmlformats.org/officeDocument/2006/relationships/slide" Target="slides/slide73.xml"/><Relationship Id="rId76" Type="http://schemas.openxmlformats.org/officeDocument/2006/relationships/slide" Target="slides/slide74.xml"/><Relationship Id="rId77" Type="http://schemas.openxmlformats.org/officeDocument/2006/relationships/slide" Target="slides/slide75.xml"/><Relationship Id="rId78" Type="http://schemas.openxmlformats.org/officeDocument/2006/relationships/slide" Target="slides/slide76.xml"/><Relationship Id="rId79" Type="http://schemas.openxmlformats.org/officeDocument/2006/relationships/slide" Target="slides/slide77.xml"/><Relationship Id="rId80" Type="http://schemas.openxmlformats.org/officeDocument/2006/relationships/slide" Target="slides/slide78.xml"/><Relationship Id="rId81" Type="http://schemas.openxmlformats.org/officeDocument/2006/relationships/slide" Target="slides/slide79.xml"/><Relationship Id="rId82" Type="http://schemas.openxmlformats.org/officeDocument/2006/relationships/slide" Target="slides/slide80.xml"/><Relationship Id="rId83" Type="http://schemas.openxmlformats.org/officeDocument/2006/relationships/slide" Target="slides/slide81.xml"/><Relationship Id="rId84" Type="http://schemas.openxmlformats.org/officeDocument/2006/relationships/slide" Target="slides/slide82.xml"/><Relationship Id="rId85" Type="http://schemas.openxmlformats.org/officeDocument/2006/relationships/slide" Target="slides/slide83.xml"/><Relationship Id="rId86" Type="http://schemas.openxmlformats.org/officeDocument/2006/relationships/slide" Target="slides/slide84.xml"/><Relationship Id="rId87" Type="http://schemas.openxmlformats.org/officeDocument/2006/relationships/slide" Target="slides/slide85.xml"/><Relationship Id="rId88" Type="http://schemas.openxmlformats.org/officeDocument/2006/relationships/slide" Target="slides/slide86.xml"/><Relationship Id="rId89" Type="http://schemas.openxmlformats.org/officeDocument/2006/relationships/slide" Target="slides/slide87.xml"/><Relationship Id="rId90" Type="http://schemas.openxmlformats.org/officeDocument/2006/relationships/slide" Target="slides/slide88.xml"/><Relationship Id="rId91" Type="http://schemas.openxmlformats.org/officeDocument/2006/relationships/slide" Target="slides/slide89.xml"/><Relationship Id="rId92" Type="http://schemas.openxmlformats.org/officeDocument/2006/relationships/slide" Target="slides/slide90.xml"/><Relationship Id="rId93" Type="http://schemas.openxmlformats.org/officeDocument/2006/relationships/slide" Target="slides/slide91.xml"/><Relationship Id="rId94" Type="http://schemas.openxmlformats.org/officeDocument/2006/relationships/slide" Target="slides/slide92.xml"/><Relationship Id="rId95" Type="http://schemas.openxmlformats.org/officeDocument/2006/relationships/slide" Target="slides/slide93.xml"/><Relationship Id="rId96" Type="http://schemas.openxmlformats.org/officeDocument/2006/relationships/slide" Target="slides/slide94.xml"/><Relationship Id="rId97" Type="http://schemas.openxmlformats.org/officeDocument/2006/relationships/slide" Target="slides/slide95.xml"/><Relationship Id="rId98" Type="http://schemas.openxmlformats.org/officeDocument/2006/relationships/slide" Target="slides/slide96.xml"/><Relationship Id="rId99" Type="http://schemas.openxmlformats.org/officeDocument/2006/relationships/slide" Target="slides/slide97.xml"/><Relationship Id="rId100" Type="http://schemas.openxmlformats.org/officeDocument/2006/relationships/slide" Target="slides/slide98.xml"/><Relationship Id="rId101" Type="http://schemas.openxmlformats.org/officeDocument/2006/relationships/slide" Target="slides/slide99.xml"/><Relationship Id="rId102" Type="http://schemas.openxmlformats.org/officeDocument/2006/relationships/slide" Target="slides/slide100.xml"/><Relationship Id="rId103" Type="http://schemas.openxmlformats.org/officeDocument/2006/relationships/slide" Target="slides/slide101.xml"/><Relationship Id="rId104" Type="http://schemas.openxmlformats.org/officeDocument/2006/relationships/slide" Target="slides/slide102.xml"/><Relationship Id="rId105" Type="http://schemas.openxmlformats.org/officeDocument/2006/relationships/slide" Target="slides/slide103.xml"/><Relationship Id="rId106" Type="http://schemas.openxmlformats.org/officeDocument/2006/relationships/slide" Target="slides/slide104.xml"/><Relationship Id="rId107" Type="http://schemas.openxmlformats.org/officeDocument/2006/relationships/slide" Target="slides/slide105.xml"/><Relationship Id="rId108" Type="http://schemas.openxmlformats.org/officeDocument/2006/relationships/slide" Target="slides/slide106.xml"/><Relationship Id="rId109" Type="http://schemas.openxmlformats.org/officeDocument/2006/relationships/tableStyles" Target="tableStyles.xml"/><Relationship Id="rId110" Type="http://schemas.openxmlformats.org/officeDocument/2006/relationships/presProps" Target="presProps.xml"/><Relationship Id="rId111" Type="http://schemas.openxmlformats.org/officeDocument/2006/relationships/viewProps" Target="viewProps.xml"/><Relationship Id="rId11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p:bgPr>
    </p:bg>
    <p:spTree>
      <p:nvGrpSpPr>
        <p:cNvPr id="237" name=""/>
        <p:cNvGrpSpPr/>
        <p:nvPr/>
      </p:nvGrpSpPr>
      <p:grpSpPr>
        <a:xfrm>
          <a:off x="0" y="0"/>
          <a:ext cx="0" cy="0"/>
          <a:chOff x="0" y="0"/>
          <a:chExt cx="0" cy="0"/>
        </a:xfrm>
      </p:grpSpPr>
      <p:sp>
        <p:nvSpPr>
          <p:cNvPr id="1048851" name="Rectangle 2"/>
          <p:cNvSpPr>
            <a:spLocks noGrp="1" noChangeArrowheads="1"/>
          </p:cNvSpPr>
          <p:nvPr>
            <p:ph type="hdr" sz="quarter"/>
          </p:nvPr>
        </p:nvSpPr>
        <p:spPr bwMode="auto">
          <a:xfrm>
            <a:off x="2" y="1"/>
            <a:ext cx="3076575" cy="512763"/>
          </a:xfrm>
          <a:prstGeom prst="rect"/>
          <a:noFill/>
          <a:ln w="9525">
            <a:noFill/>
            <a:miter lim="800000"/>
            <a:headEnd/>
            <a:tailEnd/>
          </a:ln>
          <a:effectLst/>
        </p:spPr>
        <p:txBody>
          <a:bodyPr anchor="t" anchorCtr="0" bIns="45745" compatLnSpc="1" lIns="91492" numCol="1" rIns="91492" tIns="45745" vert="horz" wrap="square">
            <a:prstTxWarp prst="textNoShape"/>
          </a:bodyPr>
          <a:lstStyle>
            <a:lvl1pPr algn="l">
              <a:defRPr sz="1100"/>
            </a:lvl1pPr>
          </a:lstStyle>
          <a:p>
            <a:endParaRPr lang="en-US"/>
          </a:p>
        </p:txBody>
      </p:sp>
      <p:sp>
        <p:nvSpPr>
          <p:cNvPr id="1048852" name="Rectangle 3"/>
          <p:cNvSpPr>
            <a:spLocks noGrp="1" noChangeArrowheads="1"/>
          </p:cNvSpPr>
          <p:nvPr>
            <p:ph type="dt" idx="1"/>
          </p:nvPr>
        </p:nvSpPr>
        <p:spPr bwMode="auto">
          <a:xfrm>
            <a:off x="4021139" y="1"/>
            <a:ext cx="3076575" cy="512763"/>
          </a:xfrm>
          <a:prstGeom prst="rect"/>
          <a:noFill/>
          <a:ln w="9525">
            <a:noFill/>
            <a:miter lim="800000"/>
            <a:headEnd/>
            <a:tailEnd/>
          </a:ln>
          <a:effectLst/>
        </p:spPr>
        <p:txBody>
          <a:bodyPr anchor="t" anchorCtr="0" bIns="45745" compatLnSpc="1" lIns="91492" numCol="1" rIns="91492" tIns="45745" vert="horz" wrap="square">
            <a:prstTxWarp prst="textNoShape"/>
          </a:bodyPr>
          <a:lstStyle>
            <a:lvl1pPr algn="r">
              <a:defRPr sz="1100"/>
            </a:lvl1pPr>
          </a:lstStyle>
          <a:p>
            <a:endParaRPr lang="en-US"/>
          </a:p>
        </p:txBody>
      </p:sp>
      <p:sp>
        <p:nvSpPr>
          <p:cNvPr id="1048853" name="Rectangle 4"/>
          <p:cNvSpPr>
            <a:spLocks noChangeAspect="1" noRot="1" noGrp="1" noChangeArrowheads="1" noTextEdit="1"/>
          </p:cNvSpPr>
          <p:nvPr>
            <p:ph type="sldImg" idx="2"/>
          </p:nvPr>
        </p:nvSpPr>
        <p:spPr bwMode="auto">
          <a:xfrm>
            <a:off x="990600" y="766763"/>
            <a:ext cx="5118100" cy="3838575"/>
          </a:xfrm>
          <a:prstGeom prst="rect"/>
          <a:noFill/>
          <a:ln w="9525">
            <a:solidFill>
              <a:srgbClr val="000000"/>
            </a:solidFill>
            <a:miter lim="800000"/>
            <a:headEnd/>
            <a:tailEnd/>
          </a:ln>
          <a:effectLst/>
        </p:spPr>
      </p:sp>
      <p:sp>
        <p:nvSpPr>
          <p:cNvPr id="1048854" name="Rectangle 5"/>
          <p:cNvSpPr>
            <a:spLocks noGrp="1" noChangeArrowheads="1"/>
          </p:cNvSpPr>
          <p:nvPr>
            <p:ph type="body" sz="quarter" idx="3"/>
          </p:nvPr>
        </p:nvSpPr>
        <p:spPr bwMode="auto">
          <a:xfrm>
            <a:off x="709614" y="4862514"/>
            <a:ext cx="5680075" cy="4605337"/>
          </a:xfrm>
          <a:prstGeom prst="rect"/>
          <a:noFill/>
          <a:ln w="9525">
            <a:noFill/>
            <a:miter lim="800000"/>
            <a:headEnd/>
            <a:tailEnd/>
          </a:ln>
          <a:effectLst/>
        </p:spPr>
        <p:txBody>
          <a:bodyPr anchor="t" anchorCtr="0" bIns="45745" compatLnSpc="1" lIns="91492" numCol="1" rIns="91492" tIns="45745" vert="horz" wrap="square">
            <a:prstTxWarp prst="textNoShape"/>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8855" name="Rectangle 6"/>
          <p:cNvSpPr>
            <a:spLocks noGrp="1" noChangeArrowheads="1"/>
          </p:cNvSpPr>
          <p:nvPr>
            <p:ph type="ftr" sz="quarter" idx="4"/>
          </p:nvPr>
        </p:nvSpPr>
        <p:spPr bwMode="auto">
          <a:xfrm>
            <a:off x="2" y="9720264"/>
            <a:ext cx="3076575" cy="512762"/>
          </a:xfrm>
          <a:prstGeom prst="rect"/>
          <a:noFill/>
          <a:ln w="9525">
            <a:noFill/>
            <a:miter lim="800000"/>
            <a:headEnd/>
            <a:tailEnd/>
          </a:ln>
          <a:effectLst/>
        </p:spPr>
        <p:txBody>
          <a:bodyPr anchor="b" anchorCtr="0" bIns="45745" compatLnSpc="1" lIns="91492" numCol="1" rIns="91492" tIns="45745" vert="horz" wrap="square">
            <a:prstTxWarp prst="textNoShape"/>
          </a:bodyPr>
          <a:lstStyle>
            <a:lvl1pPr algn="l">
              <a:defRPr sz="1100"/>
            </a:lvl1pPr>
          </a:lstStyle>
          <a:p>
            <a:endParaRPr lang="en-US"/>
          </a:p>
        </p:txBody>
      </p:sp>
      <p:sp>
        <p:nvSpPr>
          <p:cNvPr id="1048856" name="Rectangle 7"/>
          <p:cNvSpPr>
            <a:spLocks noGrp="1" noChangeArrowheads="1"/>
          </p:cNvSpPr>
          <p:nvPr>
            <p:ph type="sldNum" sz="quarter" idx="5"/>
          </p:nvPr>
        </p:nvSpPr>
        <p:spPr bwMode="auto">
          <a:xfrm>
            <a:off x="4021139" y="9720264"/>
            <a:ext cx="3076575" cy="512762"/>
          </a:xfrm>
          <a:prstGeom prst="rect"/>
          <a:noFill/>
          <a:ln w="9525">
            <a:noFill/>
            <a:miter lim="800000"/>
            <a:headEnd/>
            <a:tailEnd/>
          </a:ln>
          <a:effectLst/>
        </p:spPr>
        <p:txBody>
          <a:bodyPr anchor="b" anchorCtr="0" bIns="45745" compatLnSpc="1" lIns="91492" numCol="1" rIns="91492" tIns="45745" vert="horz" wrap="square">
            <a:prstTxWarp prst="textNoShape"/>
          </a:bodyPr>
          <a:lstStyle>
            <a:lvl1pPr algn="r">
              <a:defRPr sz="1100"/>
            </a:lvl1pPr>
          </a:lstStyle>
          <a:p>
            <a:fld id="{A9A0EA98-5831-4853-B862-C702E6EB345C}" type="slidenum">
              <a:rPr lang="en-US"/>
              <a:t>‹#›</a:t>
            </a:fld>
            <a:endParaRPr lang="en-US"/>
          </a:p>
        </p:txBody>
      </p:sp>
    </p:spTree>
  </p:cSld>
  <p:clrMap accent1="accent1" accent2="accent2" accent3="accent3" accent4="accent4" accent5="accent5" accent6="accent6" bg1="lt1" bg2="lt2" tx1="dk1" tx2="dk2" hlink="hlink" folHlink="folHlink"/>
  <p:notesStyle>
    <a:lvl1pPr algn="l" fontAlgn="base" rtl="0">
      <a:spcBef>
        <a:spcPct val="30000"/>
      </a:spcBef>
      <a:spcAft>
        <a:spcPct val="0"/>
      </a:spcAft>
      <a:defRPr sz="1200" kern="1200">
        <a:solidFill>
          <a:schemeClr val="tx1"/>
        </a:solidFill>
        <a:latin typeface="Arial" charset="0"/>
        <a:ea typeface="+mn-ea"/>
        <a:cs typeface="+mn-cs"/>
      </a:defRPr>
    </a:lvl1pPr>
    <a:lvl2pPr algn="l" fontAlgn="base" marL="457200" rtl="0">
      <a:spcBef>
        <a:spcPct val="30000"/>
      </a:spcBef>
      <a:spcAft>
        <a:spcPct val="0"/>
      </a:spcAft>
      <a:defRPr sz="1200" kern="1200">
        <a:solidFill>
          <a:schemeClr val="tx1"/>
        </a:solidFill>
        <a:latin typeface="Arial" charset="0"/>
        <a:ea typeface="+mn-ea"/>
        <a:cs typeface="+mn-cs"/>
      </a:defRPr>
    </a:lvl2pPr>
    <a:lvl3pPr algn="l" fontAlgn="base" marL="914400" rtl="0">
      <a:spcBef>
        <a:spcPct val="30000"/>
      </a:spcBef>
      <a:spcAft>
        <a:spcPct val="0"/>
      </a:spcAft>
      <a:defRPr sz="1200" kern="1200">
        <a:solidFill>
          <a:schemeClr val="tx1"/>
        </a:solidFill>
        <a:latin typeface="Arial" charset="0"/>
        <a:ea typeface="+mn-ea"/>
        <a:cs typeface="+mn-cs"/>
      </a:defRPr>
    </a:lvl3pPr>
    <a:lvl4pPr algn="l" fontAlgn="base" marL="1371600" rtl="0">
      <a:spcBef>
        <a:spcPct val="30000"/>
      </a:spcBef>
      <a:spcAft>
        <a:spcPct val="0"/>
      </a:spcAft>
      <a:defRPr sz="1200" kern="1200">
        <a:solidFill>
          <a:schemeClr val="tx1"/>
        </a:solidFill>
        <a:latin typeface="Arial" charset="0"/>
        <a:ea typeface="+mn-ea"/>
        <a:cs typeface="+mn-cs"/>
      </a:defRPr>
    </a:lvl4pPr>
    <a:lvl5pPr algn="l" fontAlgn="base" marL="1828800" rtl="0">
      <a:spcBef>
        <a:spcPct val="30000"/>
      </a:spcBef>
      <a:spcAft>
        <a:spcPct val="0"/>
      </a:spcAft>
      <a:defRPr sz="1200" kern="1200">
        <a:solidFill>
          <a:schemeClr val="tx1"/>
        </a:solidFill>
        <a:latin typeface="Arial" charset="0"/>
        <a:ea typeface="+mn-ea"/>
        <a:cs typeface="+mn-cs"/>
      </a:defRPr>
    </a:lvl5pPr>
    <a:lvl6pPr algn="l" defTabSz="914400" eaLnBrk="1" hangingPunct="1" latinLnBrk="0" marL="2286000" rtl="0">
      <a:defRPr sz="1200" kern="1200">
        <a:solidFill>
          <a:schemeClr val="tx1"/>
        </a:solidFill>
        <a:latin typeface="+mn-lt"/>
        <a:ea typeface="+mn-ea"/>
        <a:cs typeface="+mn-cs"/>
      </a:defRPr>
    </a:lvl6pPr>
    <a:lvl7pPr algn="l" defTabSz="914400" eaLnBrk="1" hangingPunct="1" latinLnBrk="0" marL="2743200" rtl="0">
      <a:defRPr sz="1200" kern="1200">
        <a:solidFill>
          <a:schemeClr val="tx1"/>
        </a:solidFill>
        <a:latin typeface="+mn-lt"/>
        <a:ea typeface="+mn-ea"/>
        <a:cs typeface="+mn-cs"/>
      </a:defRPr>
    </a:lvl7pPr>
    <a:lvl8pPr algn="l" defTabSz="914400" eaLnBrk="1" hangingPunct="1" latinLnBrk="0" marL="3200400" rtl="0">
      <a:defRPr sz="1200" kern="1200">
        <a:solidFill>
          <a:schemeClr val="tx1"/>
        </a:solidFill>
        <a:latin typeface="+mn-lt"/>
        <a:ea typeface="+mn-ea"/>
        <a:cs typeface="+mn-cs"/>
      </a:defRPr>
    </a:lvl8pPr>
    <a:lvl9pPr algn="l" defTabSz="914400" eaLnBrk="1" hangingPunct="1" latinLnBrk="0" marL="3657600" rtl="0">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type="title">
  <p:cSld name="Title Slide">
    <p:spTree>
      <p:nvGrpSpPr>
        <p:cNvPr id="23" name=""/>
        <p:cNvGrpSpPr/>
        <p:nvPr/>
      </p:nvGrpSpPr>
      <p:grpSpPr>
        <a:xfrm>
          <a:off x="0" y="0"/>
          <a:ext cx="0" cy="0"/>
          <a:chOff x="0" y="0"/>
          <a:chExt cx="0" cy="0"/>
        </a:xfrm>
      </p:grpSpPr>
      <p:sp>
        <p:nvSpPr>
          <p:cNvPr id="1048581"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1048582" name="Subtitle 2"/>
          <p:cNvSpPr>
            <a:spLocks noGrp="1"/>
          </p:cNvSpPr>
          <p:nvPr>
            <p:ph type="subTitle" idx="1"/>
          </p:nvPr>
        </p:nvSpPr>
        <p:spPr>
          <a:xfrm>
            <a:off x="1524000" y="3602038"/>
            <a:ext cx="9144000" cy="1655762"/>
          </a:xfrm>
        </p:spPr>
        <p:txBody>
          <a:bodyPr/>
          <a:lstStyle>
            <a:lvl1pPr algn="ctr" indent="0" marL="0">
              <a:buNone/>
              <a:defRPr sz="2400"/>
            </a:lvl1pPr>
            <a:lvl2pPr algn="ctr" indent="0" marL="457200">
              <a:buNone/>
              <a:defRPr sz="2000"/>
            </a:lvl2pPr>
            <a:lvl3pPr algn="ctr" indent="0" marL="914400">
              <a:buNone/>
              <a:defRPr sz="1800"/>
            </a:lvl3pPr>
            <a:lvl4pPr algn="ctr" indent="0" marL="1371600">
              <a:buNone/>
              <a:defRPr sz="1600"/>
            </a:lvl4pPr>
            <a:lvl5pPr algn="ctr" indent="0" marL="1828800">
              <a:buNone/>
              <a:defRPr sz="1600"/>
            </a:lvl5pPr>
            <a:lvl6pPr algn="ctr" indent="0" marL="2286000">
              <a:buNone/>
              <a:defRPr sz="1600"/>
            </a:lvl6pPr>
            <a:lvl7pPr algn="ctr" indent="0" marL="2743200">
              <a:buNone/>
              <a:defRPr sz="1600"/>
            </a:lvl7pPr>
            <a:lvl8pPr algn="ctr" indent="0" marL="3200400">
              <a:buNone/>
              <a:defRPr sz="1600"/>
            </a:lvl8pPr>
            <a:lvl9pPr algn="ctr" indent="0" marL="3657600">
              <a:buNone/>
              <a:defRPr sz="1600"/>
            </a:lvl9pPr>
          </a:lstStyle>
          <a:p>
            <a:r>
              <a:rPr lang="en-US" smtClean="0"/>
              <a:t>Click to edit Master subtitle style</a:t>
            </a:r>
            <a:endParaRPr lang="en-US"/>
          </a:p>
        </p:txBody>
      </p:sp>
      <p:sp>
        <p:nvSpPr>
          <p:cNvPr id="1048583" name="Date Placeholder 3"/>
          <p:cNvSpPr>
            <a:spLocks noGrp="1"/>
          </p:cNvSpPr>
          <p:nvPr>
            <p:ph type="dt" sz="half" idx="10"/>
          </p:nvPr>
        </p:nvSpPr>
        <p:spPr/>
        <p:txBody>
          <a:bodyPr/>
          <a:p>
            <a:fld id="{F9CC166F-CC54-4FC2-9D18-1FCA059C4EB2}" type="datetimeFigureOut">
              <a:rPr lang="en-US" smtClean="0"/>
              <a:t>6/12/2015</a:t>
            </a:fld>
            <a:endParaRPr lang="en-US"/>
          </a:p>
        </p:txBody>
      </p:sp>
      <p:sp>
        <p:nvSpPr>
          <p:cNvPr id="1048584" name="Footer Placeholder 4"/>
          <p:cNvSpPr>
            <a:spLocks noGrp="1"/>
          </p:cNvSpPr>
          <p:nvPr>
            <p:ph type="ftr" sz="quarter" idx="11"/>
          </p:nvPr>
        </p:nvSpPr>
        <p:spPr/>
        <p:txBody>
          <a:bodyPr/>
          <a:p>
            <a:endParaRPr lang="en-US"/>
          </a:p>
        </p:txBody>
      </p:sp>
      <p:sp>
        <p:nvSpPr>
          <p:cNvPr id="1048585" name="Slide Number Placeholder 5"/>
          <p:cNvSpPr>
            <a:spLocks noGrp="1"/>
          </p:cNvSpPr>
          <p:nvPr>
            <p:ph type="sldNum" sz="quarter" idx="12"/>
          </p:nvPr>
        </p:nvSpPr>
        <p:spPr/>
        <p:txBody>
          <a:bodyPr/>
          <a:p>
            <a:fld id="{5166F660-9DD8-469B-9A37-7A4DF086B878}"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type="vertTx">
  <p:cSld name="Title and Vertical Text">
    <p:spTree>
      <p:nvGrpSpPr>
        <p:cNvPr id="231" name=""/>
        <p:cNvGrpSpPr/>
        <p:nvPr/>
      </p:nvGrpSpPr>
      <p:grpSpPr>
        <a:xfrm>
          <a:off x="0" y="0"/>
          <a:ext cx="0" cy="0"/>
          <a:chOff x="0" y="0"/>
          <a:chExt cx="0" cy="0"/>
        </a:xfrm>
      </p:grpSpPr>
      <p:sp>
        <p:nvSpPr>
          <p:cNvPr id="1048824" name="Title 1"/>
          <p:cNvSpPr>
            <a:spLocks noGrp="1"/>
          </p:cNvSpPr>
          <p:nvPr>
            <p:ph type="title"/>
          </p:nvPr>
        </p:nvSpPr>
        <p:spPr/>
        <p:txBody>
          <a:bodyPr/>
          <a:p>
            <a:r>
              <a:rPr lang="en-US" smtClean="0"/>
              <a:t>Click to edit Master title style</a:t>
            </a:r>
            <a:endParaRPr lang="en-US"/>
          </a:p>
        </p:txBody>
      </p:sp>
      <p:sp>
        <p:nvSpPr>
          <p:cNvPr id="1048825" name="Vertical Text Placeholder 2"/>
          <p:cNvSpPr>
            <a:spLocks noGrp="1"/>
          </p:cNvSpPr>
          <p:nvPr>
            <p:ph type="body" orient="vert" idx="1"/>
          </p:nvPr>
        </p:nvSpPr>
        <p:spPr/>
        <p:txBody>
          <a:bodyPr vert="eaVert"/>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826" name="Date Placeholder 3"/>
          <p:cNvSpPr>
            <a:spLocks noGrp="1"/>
          </p:cNvSpPr>
          <p:nvPr>
            <p:ph type="dt" sz="half" idx="10"/>
          </p:nvPr>
        </p:nvSpPr>
        <p:spPr/>
        <p:txBody>
          <a:bodyPr/>
          <a:p>
            <a:fld id="{F9CC166F-CC54-4FC2-9D18-1FCA059C4EB2}" type="datetimeFigureOut">
              <a:rPr lang="en-US" smtClean="0"/>
              <a:t>6/12/2015</a:t>
            </a:fld>
            <a:endParaRPr lang="en-US"/>
          </a:p>
        </p:txBody>
      </p:sp>
      <p:sp>
        <p:nvSpPr>
          <p:cNvPr id="1048827" name="Footer Placeholder 4"/>
          <p:cNvSpPr>
            <a:spLocks noGrp="1"/>
          </p:cNvSpPr>
          <p:nvPr>
            <p:ph type="ftr" sz="quarter" idx="11"/>
          </p:nvPr>
        </p:nvSpPr>
        <p:spPr/>
        <p:txBody>
          <a:bodyPr/>
          <a:p>
            <a:endParaRPr lang="en-US"/>
          </a:p>
        </p:txBody>
      </p:sp>
      <p:sp>
        <p:nvSpPr>
          <p:cNvPr id="1048828" name="Slide Number Placeholder 5"/>
          <p:cNvSpPr>
            <a:spLocks noGrp="1"/>
          </p:cNvSpPr>
          <p:nvPr>
            <p:ph type="sldNum" sz="quarter" idx="12"/>
          </p:nvPr>
        </p:nvSpPr>
        <p:spPr/>
        <p:txBody>
          <a:bodyPr/>
          <a:p>
            <a:fld id="{5166F660-9DD8-469B-9A37-7A4DF086B87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type="vertTitleAndTx">
  <p:cSld name="Vertical Title and Text">
    <p:spTree>
      <p:nvGrpSpPr>
        <p:cNvPr id="229" name=""/>
        <p:cNvGrpSpPr/>
        <p:nvPr/>
      </p:nvGrpSpPr>
      <p:grpSpPr>
        <a:xfrm>
          <a:off x="0" y="0"/>
          <a:ext cx="0" cy="0"/>
          <a:chOff x="0" y="0"/>
          <a:chExt cx="0" cy="0"/>
        </a:xfrm>
      </p:grpSpPr>
      <p:sp>
        <p:nvSpPr>
          <p:cNvPr id="1048813" name="Vertical Title 1"/>
          <p:cNvSpPr>
            <a:spLocks noGrp="1"/>
          </p:cNvSpPr>
          <p:nvPr>
            <p:ph type="title" orient="vert"/>
          </p:nvPr>
        </p:nvSpPr>
        <p:spPr>
          <a:xfrm>
            <a:off x="8724900" y="365125"/>
            <a:ext cx="2628900" cy="5811838"/>
          </a:xfrm>
        </p:spPr>
        <p:txBody>
          <a:bodyPr vert="eaVert"/>
          <a:p>
            <a:r>
              <a:rPr lang="en-US" smtClean="0"/>
              <a:t>Click to edit Master title style</a:t>
            </a:r>
            <a:endParaRPr lang="en-US"/>
          </a:p>
        </p:txBody>
      </p:sp>
      <p:sp>
        <p:nvSpPr>
          <p:cNvPr id="1048814" name="Vertical Text Placeholder 2"/>
          <p:cNvSpPr>
            <a:spLocks noGrp="1"/>
          </p:cNvSpPr>
          <p:nvPr>
            <p:ph type="body" orient="vert" idx="1"/>
          </p:nvPr>
        </p:nvSpPr>
        <p:spPr>
          <a:xfrm>
            <a:off x="838200" y="365125"/>
            <a:ext cx="7734300" cy="5811838"/>
          </a:xfrm>
        </p:spPr>
        <p:txBody>
          <a:bodyPr vert="eaVert"/>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815" name="Date Placeholder 3"/>
          <p:cNvSpPr>
            <a:spLocks noGrp="1"/>
          </p:cNvSpPr>
          <p:nvPr>
            <p:ph type="dt" sz="half" idx="10"/>
          </p:nvPr>
        </p:nvSpPr>
        <p:spPr/>
        <p:txBody>
          <a:bodyPr/>
          <a:p>
            <a:fld id="{F9CC166F-CC54-4FC2-9D18-1FCA059C4EB2}" type="datetimeFigureOut">
              <a:rPr lang="en-US" smtClean="0"/>
              <a:t>6/12/2015</a:t>
            </a:fld>
            <a:endParaRPr lang="en-US"/>
          </a:p>
        </p:txBody>
      </p:sp>
      <p:sp>
        <p:nvSpPr>
          <p:cNvPr id="1048816" name="Footer Placeholder 4"/>
          <p:cNvSpPr>
            <a:spLocks noGrp="1"/>
          </p:cNvSpPr>
          <p:nvPr>
            <p:ph type="ftr" sz="quarter" idx="11"/>
          </p:nvPr>
        </p:nvSpPr>
        <p:spPr/>
        <p:txBody>
          <a:bodyPr/>
          <a:p>
            <a:endParaRPr lang="en-US"/>
          </a:p>
        </p:txBody>
      </p:sp>
      <p:sp>
        <p:nvSpPr>
          <p:cNvPr id="1048817" name="Slide Number Placeholder 5"/>
          <p:cNvSpPr>
            <a:spLocks noGrp="1"/>
          </p:cNvSpPr>
          <p:nvPr>
            <p:ph type="sldNum" sz="quarter" idx="12"/>
          </p:nvPr>
        </p:nvSpPr>
        <p:spPr/>
        <p:txBody>
          <a:bodyPr/>
          <a:p>
            <a:fld id="{5166F660-9DD8-469B-9A37-7A4DF086B87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121" name=""/>
        <p:cNvGrpSpPr/>
        <p:nvPr/>
      </p:nvGrpSpPr>
      <p:grpSpPr>
        <a:xfrm>
          <a:off x="0" y="0"/>
          <a:ext cx="0" cy="0"/>
          <a:chOff x="0" y="0"/>
          <a:chExt cx="0" cy="0"/>
        </a:xfrm>
      </p:grpSpPr>
      <p:sp>
        <p:nvSpPr>
          <p:cNvPr id="1048588" name="Title 1"/>
          <p:cNvSpPr>
            <a:spLocks noGrp="1"/>
          </p:cNvSpPr>
          <p:nvPr>
            <p:ph type="title"/>
          </p:nvPr>
        </p:nvSpPr>
        <p:spPr/>
        <p:txBody>
          <a:bodyPr/>
          <a:p>
            <a:r>
              <a:rPr lang="en-US" smtClean="0"/>
              <a:t>Click to edit Master title style</a:t>
            </a:r>
            <a:endParaRPr lang="en-US"/>
          </a:p>
        </p:txBody>
      </p:sp>
      <p:sp>
        <p:nvSpPr>
          <p:cNvPr id="1048589" name="Content Placeholder 2"/>
          <p:cNvSpPr>
            <a:spLocks noGrp="1"/>
          </p:cNvSpPr>
          <p:nvPr>
            <p:ph idx="1"/>
          </p:nvPr>
        </p:nvSpPr>
        <p:spPr/>
        <p:txBody>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590" name="Date Placeholder 3"/>
          <p:cNvSpPr>
            <a:spLocks noGrp="1"/>
          </p:cNvSpPr>
          <p:nvPr>
            <p:ph type="dt" sz="half" idx="10"/>
          </p:nvPr>
        </p:nvSpPr>
        <p:spPr/>
        <p:txBody>
          <a:bodyPr/>
          <a:p>
            <a:fld id="{F9CC166F-CC54-4FC2-9D18-1FCA059C4EB2}" type="datetimeFigureOut">
              <a:rPr lang="en-US" smtClean="0"/>
              <a:t>6/12/2015</a:t>
            </a:fld>
            <a:endParaRPr lang="en-US"/>
          </a:p>
        </p:txBody>
      </p:sp>
      <p:sp>
        <p:nvSpPr>
          <p:cNvPr id="1048591" name="Footer Placeholder 4"/>
          <p:cNvSpPr>
            <a:spLocks noGrp="1"/>
          </p:cNvSpPr>
          <p:nvPr>
            <p:ph type="ftr" sz="quarter" idx="11"/>
          </p:nvPr>
        </p:nvSpPr>
        <p:spPr/>
        <p:txBody>
          <a:bodyPr/>
          <a:p>
            <a:endParaRPr lang="en-US"/>
          </a:p>
        </p:txBody>
      </p:sp>
      <p:sp>
        <p:nvSpPr>
          <p:cNvPr id="1048592" name="Slide Number Placeholder 5"/>
          <p:cNvSpPr>
            <a:spLocks noGrp="1"/>
          </p:cNvSpPr>
          <p:nvPr>
            <p:ph type="sldNum" sz="quarter" idx="12"/>
          </p:nvPr>
        </p:nvSpPr>
        <p:spPr/>
        <p:txBody>
          <a:bodyPr/>
          <a:p>
            <a:fld id="{5166F660-9DD8-469B-9A37-7A4DF086B87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secHead">
  <p:cSld name="Section Header">
    <p:spTree>
      <p:nvGrpSpPr>
        <p:cNvPr id="232" name=""/>
        <p:cNvGrpSpPr/>
        <p:nvPr/>
      </p:nvGrpSpPr>
      <p:grpSpPr>
        <a:xfrm>
          <a:off x="0" y="0"/>
          <a:ext cx="0" cy="0"/>
          <a:chOff x="0" y="0"/>
          <a:chExt cx="0" cy="0"/>
        </a:xfrm>
      </p:grpSpPr>
      <p:sp>
        <p:nvSpPr>
          <p:cNvPr id="1048829"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1048830" name="Text Placeholder 2"/>
          <p:cNvSpPr>
            <a:spLocks noGrp="1"/>
          </p:cNvSpPr>
          <p:nvPr>
            <p:ph type="body" idx="1"/>
          </p:nvPr>
        </p:nvSpPr>
        <p:spPr>
          <a:xfrm>
            <a:off x="831850" y="4589463"/>
            <a:ext cx="10515600" cy="1500187"/>
          </a:xfrm>
        </p:spPr>
        <p:txBody>
          <a:bodyPr/>
          <a:lstStyle>
            <a:lvl1pPr indent="0" marL="0">
              <a:buNone/>
              <a:defRPr sz="2400">
                <a:solidFill>
                  <a:schemeClr val="tx1">
                    <a:tint val="75000"/>
                  </a:schemeClr>
                </a:solidFill>
              </a:defRPr>
            </a:lvl1pPr>
            <a:lvl2pPr indent="0" marL="457200">
              <a:buNone/>
              <a:defRPr sz="2000">
                <a:solidFill>
                  <a:schemeClr val="tx1">
                    <a:tint val="75000"/>
                  </a:schemeClr>
                </a:solidFill>
              </a:defRPr>
            </a:lvl2pPr>
            <a:lvl3pPr indent="0" marL="914400">
              <a:buNone/>
              <a:defRPr sz="1800">
                <a:solidFill>
                  <a:schemeClr val="tx1">
                    <a:tint val="75000"/>
                  </a:schemeClr>
                </a:solidFill>
              </a:defRPr>
            </a:lvl3pPr>
            <a:lvl4pPr indent="0" marL="1371600">
              <a:buNone/>
              <a:defRPr sz="1600">
                <a:solidFill>
                  <a:schemeClr val="tx1">
                    <a:tint val="75000"/>
                  </a:schemeClr>
                </a:solidFill>
              </a:defRPr>
            </a:lvl4pPr>
            <a:lvl5pPr indent="0" marL="1828800">
              <a:buNone/>
              <a:defRPr sz="1600">
                <a:solidFill>
                  <a:schemeClr val="tx1">
                    <a:tint val="75000"/>
                  </a:schemeClr>
                </a:solidFill>
              </a:defRPr>
            </a:lvl5pPr>
            <a:lvl6pPr indent="0" marL="2286000">
              <a:buNone/>
              <a:defRPr sz="1600">
                <a:solidFill>
                  <a:schemeClr val="tx1">
                    <a:tint val="75000"/>
                  </a:schemeClr>
                </a:solidFill>
              </a:defRPr>
            </a:lvl6pPr>
            <a:lvl7pPr indent="0" marL="2743200">
              <a:buNone/>
              <a:defRPr sz="1600">
                <a:solidFill>
                  <a:schemeClr val="tx1">
                    <a:tint val="75000"/>
                  </a:schemeClr>
                </a:solidFill>
              </a:defRPr>
            </a:lvl7pPr>
            <a:lvl8pPr indent="0" marL="3200400">
              <a:buNone/>
              <a:defRPr sz="1600">
                <a:solidFill>
                  <a:schemeClr val="tx1">
                    <a:tint val="75000"/>
                  </a:schemeClr>
                </a:solidFill>
              </a:defRPr>
            </a:lvl8pPr>
            <a:lvl9pPr indent="0" marL="3657600">
              <a:buNone/>
              <a:defRPr sz="1600">
                <a:solidFill>
                  <a:schemeClr val="tx1">
                    <a:tint val="75000"/>
                  </a:schemeClr>
                </a:solidFill>
              </a:defRPr>
            </a:lvl9pPr>
          </a:lstStyle>
          <a:p>
            <a:pPr lvl="0"/>
            <a:r>
              <a:rPr lang="en-US" smtClean="0"/>
              <a:t>Click to edit Master text styles</a:t>
            </a:r>
          </a:p>
        </p:txBody>
      </p:sp>
      <p:sp>
        <p:nvSpPr>
          <p:cNvPr id="1048831" name="Date Placeholder 3"/>
          <p:cNvSpPr>
            <a:spLocks noGrp="1"/>
          </p:cNvSpPr>
          <p:nvPr>
            <p:ph type="dt" sz="half" idx="10"/>
          </p:nvPr>
        </p:nvSpPr>
        <p:spPr/>
        <p:txBody>
          <a:bodyPr/>
          <a:p>
            <a:fld id="{F9CC166F-CC54-4FC2-9D18-1FCA059C4EB2}" type="datetimeFigureOut">
              <a:rPr lang="en-US" smtClean="0"/>
              <a:t>6/12/2015</a:t>
            </a:fld>
            <a:endParaRPr lang="en-US"/>
          </a:p>
        </p:txBody>
      </p:sp>
      <p:sp>
        <p:nvSpPr>
          <p:cNvPr id="1048832" name="Footer Placeholder 4"/>
          <p:cNvSpPr>
            <a:spLocks noGrp="1"/>
          </p:cNvSpPr>
          <p:nvPr>
            <p:ph type="ftr" sz="quarter" idx="11"/>
          </p:nvPr>
        </p:nvSpPr>
        <p:spPr/>
        <p:txBody>
          <a:bodyPr/>
          <a:p>
            <a:endParaRPr lang="en-US"/>
          </a:p>
        </p:txBody>
      </p:sp>
      <p:sp>
        <p:nvSpPr>
          <p:cNvPr id="1048833" name="Slide Number Placeholder 5"/>
          <p:cNvSpPr>
            <a:spLocks noGrp="1"/>
          </p:cNvSpPr>
          <p:nvPr>
            <p:ph type="sldNum" sz="quarter" idx="12"/>
          </p:nvPr>
        </p:nvSpPr>
        <p:spPr/>
        <p:txBody>
          <a:bodyPr/>
          <a:p>
            <a:fld id="{5166F660-9DD8-469B-9A37-7A4DF086B878}"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twoObj">
  <p:cSld name="Two Content">
    <p:spTree>
      <p:nvGrpSpPr>
        <p:cNvPr id="124" name=""/>
        <p:cNvGrpSpPr/>
        <p:nvPr/>
      </p:nvGrpSpPr>
      <p:grpSpPr>
        <a:xfrm>
          <a:off x="0" y="0"/>
          <a:ext cx="0" cy="0"/>
          <a:chOff x="0" y="0"/>
          <a:chExt cx="0" cy="0"/>
        </a:xfrm>
      </p:grpSpPr>
      <p:sp>
        <p:nvSpPr>
          <p:cNvPr id="1048597" name="Title 1"/>
          <p:cNvSpPr>
            <a:spLocks noGrp="1"/>
          </p:cNvSpPr>
          <p:nvPr>
            <p:ph type="title"/>
          </p:nvPr>
        </p:nvSpPr>
        <p:spPr/>
        <p:txBody>
          <a:bodyPr/>
          <a:p>
            <a:r>
              <a:rPr lang="en-US" smtClean="0"/>
              <a:t>Click to edit Master title style</a:t>
            </a:r>
            <a:endParaRPr lang="en-US"/>
          </a:p>
        </p:txBody>
      </p:sp>
      <p:sp>
        <p:nvSpPr>
          <p:cNvPr id="1048598" name="Content Placeholder 2"/>
          <p:cNvSpPr>
            <a:spLocks noGrp="1"/>
          </p:cNvSpPr>
          <p:nvPr>
            <p:ph sz="half" idx="1"/>
          </p:nvPr>
        </p:nvSpPr>
        <p:spPr>
          <a:xfrm>
            <a:off x="838200" y="1825625"/>
            <a:ext cx="5181600" cy="4351338"/>
          </a:xfrm>
        </p:spPr>
        <p:txBody>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599" name="Content Placeholder 3"/>
          <p:cNvSpPr>
            <a:spLocks noGrp="1"/>
          </p:cNvSpPr>
          <p:nvPr>
            <p:ph sz="half" idx="2"/>
          </p:nvPr>
        </p:nvSpPr>
        <p:spPr>
          <a:xfrm>
            <a:off x="6172200" y="1825625"/>
            <a:ext cx="5181600" cy="4351338"/>
          </a:xfrm>
        </p:spPr>
        <p:txBody>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00" name="Date Placeholder 4"/>
          <p:cNvSpPr>
            <a:spLocks noGrp="1"/>
          </p:cNvSpPr>
          <p:nvPr>
            <p:ph type="dt" sz="half" idx="10"/>
          </p:nvPr>
        </p:nvSpPr>
        <p:spPr/>
        <p:txBody>
          <a:bodyPr/>
          <a:p>
            <a:fld id="{F9CC166F-CC54-4FC2-9D18-1FCA059C4EB2}" type="datetimeFigureOut">
              <a:rPr lang="en-US" smtClean="0"/>
              <a:t>6/12/2015</a:t>
            </a:fld>
            <a:endParaRPr lang="en-US"/>
          </a:p>
        </p:txBody>
      </p:sp>
      <p:sp>
        <p:nvSpPr>
          <p:cNvPr id="1048601" name="Footer Placeholder 5"/>
          <p:cNvSpPr>
            <a:spLocks noGrp="1"/>
          </p:cNvSpPr>
          <p:nvPr>
            <p:ph type="ftr" sz="quarter" idx="11"/>
          </p:nvPr>
        </p:nvSpPr>
        <p:spPr/>
        <p:txBody>
          <a:bodyPr/>
          <a:p>
            <a:endParaRPr lang="en-US"/>
          </a:p>
        </p:txBody>
      </p:sp>
      <p:sp>
        <p:nvSpPr>
          <p:cNvPr id="1048602" name="Slide Number Placeholder 6"/>
          <p:cNvSpPr>
            <a:spLocks noGrp="1"/>
          </p:cNvSpPr>
          <p:nvPr>
            <p:ph type="sldNum" sz="quarter" idx="12"/>
          </p:nvPr>
        </p:nvSpPr>
        <p:spPr/>
        <p:txBody>
          <a:bodyPr/>
          <a:p>
            <a:fld id="{5166F660-9DD8-469B-9A37-7A4DF086B87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twoTxTwoObj">
  <p:cSld name="Comparison">
    <p:spTree>
      <p:nvGrpSpPr>
        <p:cNvPr id="233" name=""/>
        <p:cNvGrpSpPr/>
        <p:nvPr/>
      </p:nvGrpSpPr>
      <p:grpSpPr>
        <a:xfrm>
          <a:off x="0" y="0"/>
          <a:ext cx="0" cy="0"/>
          <a:chOff x="0" y="0"/>
          <a:chExt cx="0" cy="0"/>
        </a:xfrm>
      </p:grpSpPr>
      <p:sp>
        <p:nvSpPr>
          <p:cNvPr id="1048834" name="Title 1"/>
          <p:cNvSpPr>
            <a:spLocks noGrp="1"/>
          </p:cNvSpPr>
          <p:nvPr>
            <p:ph type="title"/>
          </p:nvPr>
        </p:nvSpPr>
        <p:spPr>
          <a:xfrm>
            <a:off x="839788" y="365125"/>
            <a:ext cx="10515600" cy="1325563"/>
          </a:xfrm>
        </p:spPr>
        <p:txBody>
          <a:bodyPr/>
          <a:p>
            <a:r>
              <a:rPr lang="en-US" smtClean="0"/>
              <a:t>Click to edit Master title style</a:t>
            </a:r>
            <a:endParaRPr lang="en-US"/>
          </a:p>
        </p:txBody>
      </p:sp>
      <p:sp>
        <p:nvSpPr>
          <p:cNvPr id="1048835" name="Text Placeholder 2"/>
          <p:cNvSpPr>
            <a:spLocks noGrp="1"/>
          </p:cNvSpPr>
          <p:nvPr>
            <p:ph type="body" idx="1"/>
          </p:nvPr>
        </p:nvSpPr>
        <p:spPr>
          <a:xfrm>
            <a:off x="839788" y="1681163"/>
            <a:ext cx="5157787" cy="823912"/>
          </a:xfrm>
        </p:spPr>
        <p:txBody>
          <a:bodyPr anchor="b"/>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smtClean="0"/>
              <a:t>Click to edit Master text styles</a:t>
            </a:r>
          </a:p>
        </p:txBody>
      </p:sp>
      <p:sp>
        <p:nvSpPr>
          <p:cNvPr id="1048836" name="Content Placeholder 3"/>
          <p:cNvSpPr>
            <a:spLocks noGrp="1"/>
          </p:cNvSpPr>
          <p:nvPr>
            <p:ph sz="half" idx="2"/>
          </p:nvPr>
        </p:nvSpPr>
        <p:spPr>
          <a:xfrm>
            <a:off x="839788" y="2505075"/>
            <a:ext cx="5157787" cy="3684588"/>
          </a:xfrm>
        </p:spPr>
        <p:txBody>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837" name="Text Placeholder 4"/>
          <p:cNvSpPr>
            <a:spLocks noGrp="1"/>
          </p:cNvSpPr>
          <p:nvPr>
            <p:ph type="body" sz="quarter" idx="3"/>
          </p:nvPr>
        </p:nvSpPr>
        <p:spPr>
          <a:xfrm>
            <a:off x="6172200" y="1681163"/>
            <a:ext cx="5183188" cy="823912"/>
          </a:xfrm>
        </p:spPr>
        <p:txBody>
          <a:bodyPr anchor="b"/>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smtClean="0"/>
              <a:t>Click to edit Master text styles</a:t>
            </a:r>
          </a:p>
        </p:txBody>
      </p:sp>
      <p:sp>
        <p:nvSpPr>
          <p:cNvPr id="1048838" name="Content Placeholder 5"/>
          <p:cNvSpPr>
            <a:spLocks noGrp="1"/>
          </p:cNvSpPr>
          <p:nvPr>
            <p:ph sz="quarter" idx="4"/>
          </p:nvPr>
        </p:nvSpPr>
        <p:spPr>
          <a:xfrm>
            <a:off x="6172200" y="2505075"/>
            <a:ext cx="5183188" cy="3684588"/>
          </a:xfrm>
        </p:spPr>
        <p:txBody>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839" name="Date Placeholder 6"/>
          <p:cNvSpPr>
            <a:spLocks noGrp="1"/>
          </p:cNvSpPr>
          <p:nvPr>
            <p:ph type="dt" sz="half" idx="10"/>
          </p:nvPr>
        </p:nvSpPr>
        <p:spPr/>
        <p:txBody>
          <a:bodyPr/>
          <a:p>
            <a:fld id="{F9CC166F-CC54-4FC2-9D18-1FCA059C4EB2}" type="datetimeFigureOut">
              <a:rPr lang="en-US" smtClean="0"/>
              <a:t>6/12/2015</a:t>
            </a:fld>
            <a:endParaRPr lang="en-US"/>
          </a:p>
        </p:txBody>
      </p:sp>
      <p:sp>
        <p:nvSpPr>
          <p:cNvPr id="1048840" name="Footer Placeholder 7"/>
          <p:cNvSpPr>
            <a:spLocks noGrp="1"/>
          </p:cNvSpPr>
          <p:nvPr>
            <p:ph type="ftr" sz="quarter" idx="11"/>
          </p:nvPr>
        </p:nvSpPr>
        <p:spPr/>
        <p:txBody>
          <a:bodyPr/>
          <a:p>
            <a:endParaRPr lang="en-US"/>
          </a:p>
        </p:txBody>
      </p:sp>
      <p:sp>
        <p:nvSpPr>
          <p:cNvPr id="1048841" name="Slide Number Placeholder 8"/>
          <p:cNvSpPr>
            <a:spLocks noGrp="1"/>
          </p:cNvSpPr>
          <p:nvPr>
            <p:ph type="sldNum" sz="quarter" idx="12"/>
          </p:nvPr>
        </p:nvSpPr>
        <p:spPr/>
        <p:txBody>
          <a:bodyPr/>
          <a:p>
            <a:fld id="{5166F660-9DD8-469B-9A37-7A4DF086B87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type="titleOnly">
  <p:cSld name="Title Only">
    <p:spTree>
      <p:nvGrpSpPr>
        <p:cNvPr id="228" name=""/>
        <p:cNvGrpSpPr/>
        <p:nvPr/>
      </p:nvGrpSpPr>
      <p:grpSpPr>
        <a:xfrm>
          <a:off x="0" y="0"/>
          <a:ext cx="0" cy="0"/>
          <a:chOff x="0" y="0"/>
          <a:chExt cx="0" cy="0"/>
        </a:xfrm>
      </p:grpSpPr>
      <p:sp>
        <p:nvSpPr>
          <p:cNvPr id="1048809" name="Title 1"/>
          <p:cNvSpPr>
            <a:spLocks noGrp="1"/>
          </p:cNvSpPr>
          <p:nvPr>
            <p:ph type="title"/>
          </p:nvPr>
        </p:nvSpPr>
        <p:spPr/>
        <p:txBody>
          <a:bodyPr/>
          <a:p>
            <a:r>
              <a:rPr lang="en-US" smtClean="0"/>
              <a:t>Click to edit Master title style</a:t>
            </a:r>
            <a:endParaRPr lang="en-US"/>
          </a:p>
        </p:txBody>
      </p:sp>
      <p:sp>
        <p:nvSpPr>
          <p:cNvPr id="1048810" name="Date Placeholder 2"/>
          <p:cNvSpPr>
            <a:spLocks noGrp="1"/>
          </p:cNvSpPr>
          <p:nvPr>
            <p:ph type="dt" sz="half" idx="10"/>
          </p:nvPr>
        </p:nvSpPr>
        <p:spPr/>
        <p:txBody>
          <a:bodyPr/>
          <a:p>
            <a:fld id="{F9CC166F-CC54-4FC2-9D18-1FCA059C4EB2}" type="datetimeFigureOut">
              <a:rPr lang="en-US" smtClean="0"/>
              <a:t>6/12/2015</a:t>
            </a:fld>
            <a:endParaRPr lang="en-US"/>
          </a:p>
        </p:txBody>
      </p:sp>
      <p:sp>
        <p:nvSpPr>
          <p:cNvPr id="1048811" name="Footer Placeholder 3"/>
          <p:cNvSpPr>
            <a:spLocks noGrp="1"/>
          </p:cNvSpPr>
          <p:nvPr>
            <p:ph type="ftr" sz="quarter" idx="11"/>
          </p:nvPr>
        </p:nvSpPr>
        <p:spPr/>
        <p:txBody>
          <a:bodyPr/>
          <a:p>
            <a:endParaRPr lang="en-US"/>
          </a:p>
        </p:txBody>
      </p:sp>
      <p:sp>
        <p:nvSpPr>
          <p:cNvPr id="1048812" name="Slide Number Placeholder 4"/>
          <p:cNvSpPr>
            <a:spLocks noGrp="1"/>
          </p:cNvSpPr>
          <p:nvPr>
            <p:ph type="sldNum" sz="quarter" idx="12"/>
          </p:nvPr>
        </p:nvSpPr>
        <p:spPr/>
        <p:txBody>
          <a:bodyPr/>
          <a:p>
            <a:fld id="{5166F660-9DD8-469B-9A37-7A4DF086B87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type="blank">
  <p:cSld name="Blank">
    <p:spTree>
      <p:nvGrpSpPr>
        <p:cNvPr id="234" name=""/>
        <p:cNvGrpSpPr/>
        <p:nvPr/>
      </p:nvGrpSpPr>
      <p:grpSpPr>
        <a:xfrm>
          <a:off x="0" y="0"/>
          <a:ext cx="0" cy="0"/>
          <a:chOff x="0" y="0"/>
          <a:chExt cx="0" cy="0"/>
        </a:xfrm>
      </p:grpSpPr>
      <p:sp>
        <p:nvSpPr>
          <p:cNvPr id="1048842" name="Date Placeholder 1"/>
          <p:cNvSpPr>
            <a:spLocks noGrp="1"/>
          </p:cNvSpPr>
          <p:nvPr>
            <p:ph type="dt" sz="half" idx="10"/>
          </p:nvPr>
        </p:nvSpPr>
        <p:spPr/>
        <p:txBody>
          <a:bodyPr/>
          <a:p>
            <a:fld id="{F9CC166F-CC54-4FC2-9D18-1FCA059C4EB2}" type="datetimeFigureOut">
              <a:rPr lang="en-US" smtClean="0"/>
              <a:t>6/12/2015</a:t>
            </a:fld>
            <a:endParaRPr lang="en-US"/>
          </a:p>
        </p:txBody>
      </p:sp>
      <p:sp>
        <p:nvSpPr>
          <p:cNvPr id="1048843" name="Footer Placeholder 2"/>
          <p:cNvSpPr>
            <a:spLocks noGrp="1"/>
          </p:cNvSpPr>
          <p:nvPr>
            <p:ph type="ftr" sz="quarter" idx="11"/>
          </p:nvPr>
        </p:nvSpPr>
        <p:spPr/>
        <p:txBody>
          <a:bodyPr/>
          <a:p>
            <a:endParaRPr lang="en-US"/>
          </a:p>
        </p:txBody>
      </p:sp>
      <p:sp>
        <p:nvSpPr>
          <p:cNvPr id="1048844" name="Slide Number Placeholder 3"/>
          <p:cNvSpPr>
            <a:spLocks noGrp="1"/>
          </p:cNvSpPr>
          <p:nvPr>
            <p:ph type="sldNum" sz="quarter" idx="12"/>
          </p:nvPr>
        </p:nvSpPr>
        <p:spPr/>
        <p:txBody>
          <a:bodyPr/>
          <a:p>
            <a:fld id="{5166F660-9DD8-469B-9A37-7A4DF086B87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type="objTx">
  <p:cSld name="Content with Caption">
    <p:spTree>
      <p:nvGrpSpPr>
        <p:cNvPr id="235" name=""/>
        <p:cNvGrpSpPr/>
        <p:nvPr/>
      </p:nvGrpSpPr>
      <p:grpSpPr>
        <a:xfrm>
          <a:off x="0" y="0"/>
          <a:ext cx="0" cy="0"/>
          <a:chOff x="0" y="0"/>
          <a:chExt cx="0" cy="0"/>
        </a:xfrm>
      </p:grpSpPr>
      <p:sp>
        <p:nvSpPr>
          <p:cNvPr id="1048845"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1048846"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847" name="Text Placeholder 3"/>
          <p:cNvSpPr>
            <a:spLocks noGrp="1"/>
          </p:cNvSpPr>
          <p:nvPr>
            <p:ph type="body" sz="half" idx="2"/>
          </p:nvPr>
        </p:nvSpPr>
        <p:spPr>
          <a:xfrm>
            <a:off x="839788" y="2057400"/>
            <a:ext cx="3932237" cy="3811588"/>
          </a:xfrm>
        </p:spPr>
        <p:txBody>
          <a:bodyPr/>
          <a:lstStyle>
            <a:lvl1pPr indent="0" marL="0">
              <a:buNone/>
              <a:defRPr sz="1600"/>
            </a:lvl1pPr>
            <a:lvl2pPr indent="0" marL="457200">
              <a:buNone/>
              <a:defRPr sz="1400"/>
            </a:lvl2pPr>
            <a:lvl3pPr indent="0" marL="914400">
              <a:buNone/>
              <a:defRPr sz="1200"/>
            </a:lvl3pPr>
            <a:lvl4pPr indent="0" marL="1371600">
              <a:buNone/>
              <a:defRPr sz="1000"/>
            </a:lvl4pPr>
            <a:lvl5pPr indent="0" marL="1828800">
              <a:buNone/>
              <a:defRPr sz="1000"/>
            </a:lvl5pPr>
            <a:lvl6pPr indent="0" marL="2286000">
              <a:buNone/>
              <a:defRPr sz="1000"/>
            </a:lvl6pPr>
            <a:lvl7pPr indent="0" marL="2743200">
              <a:buNone/>
              <a:defRPr sz="1000"/>
            </a:lvl7pPr>
            <a:lvl8pPr indent="0" marL="3200400">
              <a:buNone/>
              <a:defRPr sz="1000"/>
            </a:lvl8pPr>
            <a:lvl9pPr indent="0" marL="3657600">
              <a:buNone/>
              <a:defRPr sz="1000"/>
            </a:lvl9pPr>
          </a:lstStyle>
          <a:p>
            <a:pPr lvl="0"/>
            <a:r>
              <a:rPr lang="en-US" smtClean="0"/>
              <a:t>Click to edit Master text styles</a:t>
            </a:r>
          </a:p>
        </p:txBody>
      </p:sp>
      <p:sp>
        <p:nvSpPr>
          <p:cNvPr id="1048848" name="Date Placeholder 4"/>
          <p:cNvSpPr>
            <a:spLocks noGrp="1"/>
          </p:cNvSpPr>
          <p:nvPr>
            <p:ph type="dt" sz="half" idx="10"/>
          </p:nvPr>
        </p:nvSpPr>
        <p:spPr/>
        <p:txBody>
          <a:bodyPr/>
          <a:p>
            <a:fld id="{F9CC166F-CC54-4FC2-9D18-1FCA059C4EB2}" type="datetimeFigureOut">
              <a:rPr lang="en-US" smtClean="0"/>
              <a:t>6/12/2015</a:t>
            </a:fld>
            <a:endParaRPr lang="en-US"/>
          </a:p>
        </p:txBody>
      </p:sp>
      <p:sp>
        <p:nvSpPr>
          <p:cNvPr id="1048849" name="Footer Placeholder 5"/>
          <p:cNvSpPr>
            <a:spLocks noGrp="1"/>
          </p:cNvSpPr>
          <p:nvPr>
            <p:ph type="ftr" sz="quarter" idx="11"/>
          </p:nvPr>
        </p:nvSpPr>
        <p:spPr/>
        <p:txBody>
          <a:bodyPr/>
          <a:p>
            <a:endParaRPr lang="en-US"/>
          </a:p>
        </p:txBody>
      </p:sp>
      <p:sp>
        <p:nvSpPr>
          <p:cNvPr id="1048850" name="Slide Number Placeholder 6"/>
          <p:cNvSpPr>
            <a:spLocks noGrp="1"/>
          </p:cNvSpPr>
          <p:nvPr>
            <p:ph type="sldNum" sz="quarter" idx="12"/>
          </p:nvPr>
        </p:nvSpPr>
        <p:spPr/>
        <p:txBody>
          <a:bodyPr/>
          <a:p>
            <a:fld id="{5166F660-9DD8-469B-9A37-7A4DF086B87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type="picTx">
  <p:cSld name="Picture with Caption">
    <p:spTree>
      <p:nvGrpSpPr>
        <p:cNvPr id="230" name=""/>
        <p:cNvGrpSpPr/>
        <p:nvPr/>
      </p:nvGrpSpPr>
      <p:grpSpPr>
        <a:xfrm>
          <a:off x="0" y="0"/>
          <a:ext cx="0" cy="0"/>
          <a:chOff x="0" y="0"/>
          <a:chExt cx="0" cy="0"/>
        </a:xfrm>
      </p:grpSpPr>
      <p:sp>
        <p:nvSpPr>
          <p:cNvPr id="1048818"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1048819" name="Picture Placeholder 2"/>
          <p:cNvSpPr>
            <a:spLocks noGrp="1"/>
          </p:cNvSpPr>
          <p:nvPr>
            <p:ph type="pic" idx="1"/>
          </p:nvPr>
        </p:nvSpPr>
        <p:spPr>
          <a:xfrm>
            <a:off x="5183188" y="987425"/>
            <a:ext cx="6172200" cy="4873625"/>
          </a:xfrm>
        </p:spPr>
        <p:txBody>
          <a:bodyPr/>
          <a:lstStyle>
            <a:lvl1pPr indent="0" marL="0">
              <a:buNone/>
              <a:defRPr sz="3200"/>
            </a:lvl1pPr>
            <a:lvl2pPr indent="0" marL="457200">
              <a:buNone/>
              <a:defRPr sz="2800"/>
            </a:lvl2pPr>
            <a:lvl3pPr indent="0" marL="914400">
              <a:buNone/>
              <a:defRPr sz="2400"/>
            </a:lvl3pPr>
            <a:lvl4pPr indent="0" marL="1371600">
              <a:buNone/>
              <a:defRPr sz="2000"/>
            </a:lvl4pPr>
            <a:lvl5pPr indent="0" marL="1828800">
              <a:buNone/>
              <a:defRPr sz="2000"/>
            </a:lvl5pPr>
            <a:lvl6pPr indent="0" marL="2286000">
              <a:buNone/>
              <a:defRPr sz="2000"/>
            </a:lvl6pPr>
            <a:lvl7pPr indent="0" marL="2743200">
              <a:buNone/>
              <a:defRPr sz="2000"/>
            </a:lvl7pPr>
            <a:lvl8pPr indent="0" marL="3200400">
              <a:buNone/>
              <a:defRPr sz="2000"/>
            </a:lvl8pPr>
            <a:lvl9pPr indent="0" marL="3657600">
              <a:buNone/>
              <a:defRPr sz="2000"/>
            </a:lvl9pPr>
          </a:lstStyle>
          <a:p>
            <a:endParaRPr lang="en-US"/>
          </a:p>
        </p:txBody>
      </p:sp>
      <p:sp>
        <p:nvSpPr>
          <p:cNvPr id="1048820" name="Text Placeholder 3"/>
          <p:cNvSpPr>
            <a:spLocks noGrp="1"/>
          </p:cNvSpPr>
          <p:nvPr>
            <p:ph type="body" sz="half" idx="2"/>
          </p:nvPr>
        </p:nvSpPr>
        <p:spPr>
          <a:xfrm>
            <a:off x="839788" y="2057400"/>
            <a:ext cx="3932237" cy="3811588"/>
          </a:xfrm>
        </p:spPr>
        <p:txBody>
          <a:bodyPr/>
          <a:lstStyle>
            <a:lvl1pPr indent="0" marL="0">
              <a:buNone/>
              <a:defRPr sz="1600"/>
            </a:lvl1pPr>
            <a:lvl2pPr indent="0" marL="457200">
              <a:buNone/>
              <a:defRPr sz="1400"/>
            </a:lvl2pPr>
            <a:lvl3pPr indent="0" marL="914400">
              <a:buNone/>
              <a:defRPr sz="1200"/>
            </a:lvl3pPr>
            <a:lvl4pPr indent="0" marL="1371600">
              <a:buNone/>
              <a:defRPr sz="1000"/>
            </a:lvl4pPr>
            <a:lvl5pPr indent="0" marL="1828800">
              <a:buNone/>
              <a:defRPr sz="1000"/>
            </a:lvl5pPr>
            <a:lvl6pPr indent="0" marL="2286000">
              <a:buNone/>
              <a:defRPr sz="1000"/>
            </a:lvl6pPr>
            <a:lvl7pPr indent="0" marL="2743200">
              <a:buNone/>
              <a:defRPr sz="1000"/>
            </a:lvl7pPr>
            <a:lvl8pPr indent="0" marL="3200400">
              <a:buNone/>
              <a:defRPr sz="1000"/>
            </a:lvl8pPr>
            <a:lvl9pPr indent="0" marL="3657600">
              <a:buNone/>
              <a:defRPr sz="1000"/>
            </a:lvl9pPr>
          </a:lstStyle>
          <a:p>
            <a:pPr lvl="0"/>
            <a:r>
              <a:rPr lang="en-US" smtClean="0"/>
              <a:t>Click to edit Master text styles</a:t>
            </a:r>
          </a:p>
        </p:txBody>
      </p:sp>
      <p:sp>
        <p:nvSpPr>
          <p:cNvPr id="1048821" name="Date Placeholder 4"/>
          <p:cNvSpPr>
            <a:spLocks noGrp="1"/>
          </p:cNvSpPr>
          <p:nvPr>
            <p:ph type="dt" sz="half" idx="10"/>
          </p:nvPr>
        </p:nvSpPr>
        <p:spPr/>
        <p:txBody>
          <a:bodyPr/>
          <a:p>
            <a:fld id="{F9CC166F-CC54-4FC2-9D18-1FCA059C4EB2}" type="datetimeFigureOut">
              <a:rPr lang="en-US" smtClean="0"/>
              <a:t>6/12/2015</a:t>
            </a:fld>
            <a:endParaRPr lang="en-US"/>
          </a:p>
        </p:txBody>
      </p:sp>
      <p:sp>
        <p:nvSpPr>
          <p:cNvPr id="1048822" name="Footer Placeholder 5"/>
          <p:cNvSpPr>
            <a:spLocks noGrp="1"/>
          </p:cNvSpPr>
          <p:nvPr>
            <p:ph type="ftr" sz="quarter" idx="11"/>
          </p:nvPr>
        </p:nvSpPr>
        <p:spPr/>
        <p:txBody>
          <a:bodyPr/>
          <a:p>
            <a:endParaRPr lang="en-US"/>
          </a:p>
        </p:txBody>
      </p:sp>
      <p:sp>
        <p:nvSpPr>
          <p:cNvPr id="1048823" name="Slide Number Placeholder 6"/>
          <p:cNvSpPr>
            <a:spLocks noGrp="1"/>
          </p:cNvSpPr>
          <p:nvPr>
            <p:ph type="sldNum" sz="quarter" idx="12"/>
          </p:nvPr>
        </p:nvSpPr>
        <p:spPr/>
        <p:txBody>
          <a:bodyPr/>
          <a:p>
            <a:fld id="{5166F660-9DD8-469B-9A37-7A4DF086B878}"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1" name=""/>
        <p:cNvGrpSpPr/>
        <p:nvPr/>
      </p:nvGrpSpPr>
      <p:grpSpPr>
        <a:xfrm>
          <a:off x="0" y="0"/>
          <a:ext cx="0" cy="0"/>
          <a:chOff x="0" y="0"/>
          <a:chExt cx="0" cy="0"/>
        </a:xfrm>
      </p:grpSpPr>
      <p:sp>
        <p:nvSpPr>
          <p:cNvPr id="1048576" name="Title Placeholder 1"/>
          <p:cNvSpPr>
            <a:spLocks noGrp="1"/>
          </p:cNvSpPr>
          <p:nvPr>
            <p:ph type="title"/>
          </p:nvPr>
        </p:nvSpPr>
        <p:spPr>
          <a:xfrm>
            <a:off x="838200" y="365125"/>
            <a:ext cx="10515600" cy="1325563"/>
          </a:xfrm>
          <a:prstGeom prst="rect"/>
        </p:spPr>
        <p:txBody>
          <a:bodyPr anchor="ctr" bIns="45720" lIns="91440" rIns="91440" rtlCol="0" tIns="45720" vert="horz">
            <a:normAutofit/>
          </a:bodyPr>
          <a:p>
            <a:r>
              <a:rPr lang="en-US" smtClean="0"/>
              <a:t>Click to edit Master title style</a:t>
            </a:r>
            <a:endParaRPr lang="en-US"/>
          </a:p>
        </p:txBody>
      </p:sp>
      <p:sp>
        <p:nvSpPr>
          <p:cNvPr id="1048577" name="Text Placeholder 2"/>
          <p:cNvSpPr>
            <a:spLocks noGrp="1"/>
          </p:cNvSpPr>
          <p:nvPr>
            <p:ph type="body" idx="1"/>
          </p:nvPr>
        </p:nvSpPr>
        <p:spPr>
          <a:xfrm>
            <a:off x="838200" y="1825625"/>
            <a:ext cx="10515600" cy="4351338"/>
          </a:xfrm>
          <a:prstGeom prst="rect"/>
        </p:spPr>
        <p:txBody>
          <a:bodyPr bIns="45720" lIns="91440" rIns="91440" rtlCol="0" tIns="45720" vert="horz">
            <a:normAutofit/>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578" name="Date Placeholder 3"/>
          <p:cNvSpPr>
            <a:spLocks noGrp="1"/>
          </p:cNvSpPr>
          <p:nvPr>
            <p:ph type="dt" sz="half" idx="2"/>
          </p:nvPr>
        </p:nvSpPr>
        <p:spPr>
          <a:xfrm>
            <a:off x="838200" y="6356350"/>
            <a:ext cx="2743200" cy="365125"/>
          </a:xfrm>
          <a:prstGeom prst="rect"/>
        </p:spPr>
        <p:txBody>
          <a:bodyPr anchor="ctr" bIns="45720" lIns="91440" rIns="91440" rtlCol="0" tIns="45720" vert="horz"/>
          <a:lstStyle>
            <a:lvl1pPr algn="l">
              <a:defRPr sz="1200">
                <a:solidFill>
                  <a:schemeClr val="tx1">
                    <a:tint val="75000"/>
                  </a:schemeClr>
                </a:solidFill>
              </a:defRPr>
            </a:lvl1pPr>
          </a:lstStyle>
          <a:p>
            <a:fld id="{F9CC166F-CC54-4FC2-9D18-1FCA059C4EB2}" type="datetimeFigureOut">
              <a:rPr lang="en-US" smtClean="0"/>
              <a:t>6/12/2015</a:t>
            </a:fld>
            <a:endParaRPr lang="en-US"/>
          </a:p>
        </p:txBody>
      </p:sp>
      <p:sp>
        <p:nvSpPr>
          <p:cNvPr id="1048579" name="Footer Placeholder 4"/>
          <p:cNvSpPr>
            <a:spLocks noGrp="1"/>
          </p:cNvSpPr>
          <p:nvPr>
            <p:ph type="ftr" sz="quarter" idx="3"/>
          </p:nvPr>
        </p:nvSpPr>
        <p:spPr>
          <a:xfrm>
            <a:off x="4038600" y="6356350"/>
            <a:ext cx="4114800" cy="365125"/>
          </a:xfrm>
          <a:prstGeom prst="rect"/>
        </p:spPr>
        <p:txBody>
          <a:bodyPr anchor="ctr" bIns="45720" lIns="91440" rIns="91440" rtlCol="0" tIns="45720" vert="horz"/>
          <a:lstStyle>
            <a:lvl1pPr algn="ctr">
              <a:defRPr sz="1200">
                <a:solidFill>
                  <a:schemeClr val="tx1">
                    <a:tint val="75000"/>
                  </a:schemeClr>
                </a:solidFill>
              </a:defRPr>
            </a:lvl1pPr>
          </a:lstStyle>
          <a:p>
            <a:endParaRPr lang="en-US"/>
          </a:p>
        </p:txBody>
      </p:sp>
      <p:sp>
        <p:nvSpPr>
          <p:cNvPr id="1048580" name="Slide Number Placeholder 5"/>
          <p:cNvSpPr>
            <a:spLocks noGrp="1"/>
          </p:cNvSpPr>
          <p:nvPr>
            <p:ph type="sldNum" sz="quarter" idx="4"/>
          </p:nvPr>
        </p:nvSpPr>
        <p:spPr>
          <a:xfrm>
            <a:off x="8610600" y="6356350"/>
            <a:ext cx="2743200" cy="365125"/>
          </a:xfrm>
          <a:prstGeom prst="rect"/>
        </p:spPr>
        <p:txBody>
          <a:bodyPr anchor="ctr" bIns="45720" lIns="91440" rIns="91440" rtlCol="0" tIns="45720" vert="horz"/>
          <a:lstStyle>
            <a:lvl1pPr algn="r">
              <a:defRPr sz="1200">
                <a:solidFill>
                  <a:schemeClr val="tx1">
                    <a:tint val="75000"/>
                  </a:schemeClr>
                </a:solidFill>
              </a:defRPr>
            </a:lvl1pPr>
          </a:lstStyle>
          <a:p>
            <a:fld id="{5166F660-9DD8-469B-9A37-7A4DF086B878}" type="slidenum">
              <a:rPr lang="en-US" smtClean="0"/>
              <a:t>‹#›</a:t>
            </a:fld>
            <a:endParaRPr lang="en-US"/>
          </a:p>
        </p:txBody>
      </p:sp>
    </p:spTree>
  </p:cSld>
  <p:clrMap accent1="accent1" accent2="accent2" accent3="accent3" accent4="accent4" accent5="accent5" accent6="accent6" bg1="lt1" bg2="lt2" tx1="dk1" tx2="dk2"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eaLnBrk="1" hangingPunct="1" latinLnBrk="0" rtl="0">
        <a:lnSpc>
          <a:spcPct val="90000"/>
        </a:lnSpc>
        <a:spcBef>
          <a:spcPct val="0"/>
        </a:spcBef>
        <a:buNone/>
        <a:defRPr sz="4400" kern="1200">
          <a:solidFill>
            <a:schemeClr val="tx1"/>
          </a:solidFill>
          <a:latin typeface="+mj-lt"/>
          <a:ea typeface="+mj-ea"/>
          <a:cs typeface="+mj-cs"/>
        </a:defRPr>
      </a:lvl1pPr>
    </p:titleStyle>
    <p:bodyStyle>
      <a:lvl1pPr algn="l" defTabSz="914400" eaLnBrk="1" hangingPunct="1" indent="-228600" latinLnBrk="0" marL="228600" rtl="0">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algn="l" defTabSz="914400" eaLnBrk="1" hangingPunct="1" indent="-228600" latinLnBrk="0" marL="685800" rtl="0">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algn="l" defTabSz="914400" eaLnBrk="1" hangingPunct="1" indent="-228600" latinLnBrk="0" marL="1143000" rtl="0">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algn="l" defTabSz="914400" eaLnBrk="1" hangingPunct="1" indent="-228600" latinLnBrk="0" marL="16002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algn="l" defTabSz="914400" eaLnBrk="1" hangingPunct="1" indent="-228600" latinLnBrk="0" marL="20574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algn="l" defTabSz="914400" eaLnBrk="1" hangingPunct="1" indent="-228600" latinLnBrk="0" marL="25146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algn="l" defTabSz="914400" eaLnBrk="1" hangingPunct="1" indent="-228600" latinLnBrk="0" marL="29718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algn="l" defTabSz="914400" eaLnBrk="1" hangingPunct="1" indent="-228600" latinLnBrk="0" marL="34290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algn="l" defTabSz="914400" eaLnBrk="1" hangingPunct="1" indent="-228600" latinLnBrk="0" marL="38862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image" Target="../media/image1.gif"/><Relationship Id="rId2"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image" Target="../media/image1.gif"/><Relationship Id="rId2"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image" Target="../media/image1.gif"/><Relationship Id="rId2"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image" Target="../media/image1.gif"/><Relationship Id="rId2"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image" Target="../media/image1.gif"/><Relationship Id="rId2"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image" Target="../media/image1.gif"/><Relationship Id="rId2"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image" Target="../media/image1.gif"/><Relationship Id="rId2"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image" Target="../media/image1.gif"/><Relationship Id="rId2"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image" Target="../media/image1.gif"/><Relationship Id="rId2"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image" Target="../media/image1.gif"/><Relationship Id="rId2"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image" Target="../media/image1.gif"/><Relationship Id="rId2"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image" Target="../media/image1.gif"/><Relationship Id="rId2"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image" Target="../media/image1.gif"/><Relationship Id="rId2"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image" Target="../media/image1.gif"/><Relationship Id="rId2"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image" Target="../media/image1.gif"/><Relationship Id="rId2"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image" Target="../media/image1.gif"/><Relationship Id="rId2"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image" Target="../media/image1.gif"/><Relationship Id="rId2"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image" Target="../media/image1.gif"/><Relationship Id="rId2"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image" Target="../media/image1.gif"/><Relationship Id="rId2"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image" Target="../media/image1.gif"/><Relationship Id="rId2"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image" Target="../media/image1.gif"/><Relationship Id="rId2"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24" name=""/>
        <p:cNvGrpSpPr/>
        <p:nvPr/>
      </p:nvGrpSpPr>
      <p:grpSpPr>
        <a:xfrm>
          <a:off x="0" y="0"/>
          <a:ext cx="0" cy="0"/>
          <a:chOff x="0" y="0"/>
          <a:chExt cx="0" cy="0"/>
        </a:xfrm>
      </p:grpSpPr>
      <p:sp>
        <p:nvSpPr>
          <p:cNvPr id="1048586" name="Title 1"/>
          <p:cNvSpPr>
            <a:spLocks noGrp="1"/>
          </p:cNvSpPr>
          <p:nvPr>
            <p:ph type="ctrTitle"/>
          </p:nvPr>
        </p:nvSpPr>
        <p:spPr/>
        <p:txBody>
          <a:bodyPr/>
          <a:p>
            <a:r>
              <a:rPr dirty="0" lang="en-US" smtClean="0">
                <a:latin typeface="Times New Roman" panose="02020603050405020304" pitchFamily="18" charset="0"/>
                <a:cs typeface="Times New Roman" panose="02020603050405020304" pitchFamily="18" charset="0"/>
              </a:rPr>
              <a:t>BACTERIA OF MEDICAL IMPORTANCE 2</a:t>
            </a:r>
            <a:endParaRPr dirty="0" lang="en-US">
              <a:latin typeface="Times New Roman" panose="02020603050405020304" pitchFamily="18" charset="0"/>
              <a:cs typeface="Times New Roman" panose="02020603050405020304" pitchFamily="18" charset="0"/>
            </a:endParaRPr>
          </a:p>
        </p:txBody>
      </p:sp>
      <p:sp>
        <p:nvSpPr>
          <p:cNvPr id="1048587" name="Subtitle 2"/>
          <p:cNvSpPr>
            <a:spLocks noGrp="1"/>
          </p:cNvSpPr>
          <p:nvPr>
            <p:ph type="subTitle" idx="1"/>
          </p:nvPr>
        </p:nvSpPr>
        <p:spPr/>
        <p:txBody>
          <a:bodyPr/>
          <a:p>
            <a:endParaRPr dirty="0" lang="en-US" u="sng">
              <a:latin typeface="Times New Roman" panose="02020603050405020304" pitchFamily="18" charset="0"/>
              <a:cs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31" name=""/>
        <p:cNvGrpSpPr/>
        <p:nvPr/>
      </p:nvGrpSpPr>
      <p:grpSpPr>
        <a:xfrm>
          <a:off x="0" y="0"/>
          <a:ext cx="0" cy="0"/>
          <a:chOff x="0" y="0"/>
          <a:chExt cx="0" cy="0"/>
        </a:xfrm>
      </p:grpSpPr>
      <p:sp>
        <p:nvSpPr>
          <p:cNvPr id="1048616" name="Title 1"/>
          <p:cNvSpPr>
            <a:spLocks noGrp="1"/>
          </p:cNvSpPr>
          <p:nvPr>
            <p:ph type="title"/>
          </p:nvPr>
        </p:nvSpPr>
        <p:spPr>
          <a:xfrm>
            <a:off x="2438400" y="274638"/>
            <a:ext cx="7772400" cy="639762"/>
          </a:xfrm>
        </p:spPr>
        <p:txBody>
          <a:bodyPr>
            <a:normAutofit fontScale="90000"/>
          </a:bodyPr>
          <a:p>
            <a:pPr algn="just"/>
            <a:endParaRPr dirty="0" lang="en-US"/>
          </a:p>
        </p:txBody>
      </p:sp>
      <p:sp>
        <p:nvSpPr>
          <p:cNvPr id="1048617" name="Content Placeholder 2"/>
          <p:cNvSpPr>
            <a:spLocks noGrp="1"/>
          </p:cNvSpPr>
          <p:nvPr>
            <p:ph idx="1"/>
          </p:nvPr>
        </p:nvSpPr>
        <p:spPr>
          <a:xfrm>
            <a:off x="2514600" y="914400"/>
            <a:ext cx="7696200" cy="5486400"/>
          </a:xfrm>
        </p:spPr>
        <p:txBody>
          <a:bodyPr/>
          <a:p>
            <a:pPr algn="just">
              <a:lnSpc>
                <a:spcPct val="150000"/>
              </a:lnSpc>
            </a:pPr>
            <a:r>
              <a:rPr b="1" dirty="0" lang="en-US" u="sng" smtClean="0"/>
              <a:t>Note:</a:t>
            </a:r>
            <a:r>
              <a:rPr b="1" dirty="0" lang="en-US" smtClean="0"/>
              <a:t> </a:t>
            </a:r>
            <a:r>
              <a:rPr dirty="0" lang="en-US" smtClean="0"/>
              <a:t>plague is an acute and severe infection involving the lymph nodes enlargement organs, lungs or the entire body and death if not treated in time.</a:t>
            </a:r>
          </a:p>
          <a:p>
            <a:pPr algn="just">
              <a:lnSpc>
                <a:spcPct val="150000"/>
              </a:lnSpc>
            </a:pPr>
            <a:r>
              <a:rPr dirty="0" lang="en-US" smtClean="0"/>
              <a:t>Incubation period is 2-7 days</a:t>
            </a:r>
          </a:p>
        </p:txBody>
      </p:sp>
    </p:spTree>
  </p:cSld>
  <p:clrMapOvr>
    <a:masterClrMapping/>
  </p:clrMapOvr>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221" name=""/>
        <p:cNvGrpSpPr/>
        <p:nvPr/>
      </p:nvGrpSpPr>
      <p:grpSpPr>
        <a:xfrm>
          <a:off x="0" y="0"/>
          <a:ext cx="0" cy="0"/>
          <a:chOff x="0" y="0"/>
          <a:chExt cx="0" cy="0"/>
        </a:xfrm>
      </p:grpSpPr>
      <p:sp>
        <p:nvSpPr>
          <p:cNvPr id="1048795" name="Title 1"/>
          <p:cNvSpPr>
            <a:spLocks noGrp="1"/>
          </p:cNvSpPr>
          <p:nvPr>
            <p:ph type="title"/>
          </p:nvPr>
        </p:nvSpPr>
        <p:spPr>
          <a:xfrm>
            <a:off x="2959608" y="274638"/>
            <a:ext cx="7498080" cy="715962"/>
          </a:xfrm>
        </p:spPr>
        <p:txBody>
          <a:bodyPr>
            <a:normAutofit/>
          </a:bodyPr>
          <a:p>
            <a:r>
              <a:rPr dirty="0" lang="en-US" smtClean="0"/>
              <a:t>Prevention</a:t>
            </a:r>
            <a:endParaRPr dirty="0" lang="en-US"/>
          </a:p>
        </p:txBody>
      </p:sp>
      <p:sp>
        <p:nvSpPr>
          <p:cNvPr id="1048796" name="Content Placeholder 2"/>
          <p:cNvSpPr>
            <a:spLocks noGrp="1"/>
          </p:cNvSpPr>
          <p:nvPr>
            <p:ph idx="1"/>
          </p:nvPr>
        </p:nvSpPr>
        <p:spPr>
          <a:xfrm>
            <a:off x="2959608" y="990600"/>
            <a:ext cx="7498080" cy="5257800"/>
          </a:xfrm>
        </p:spPr>
        <p:txBody>
          <a:bodyPr/>
          <a:p>
            <a:pPr algn="just">
              <a:lnSpc>
                <a:spcPct val="150000"/>
              </a:lnSpc>
            </a:pPr>
            <a:r>
              <a:rPr dirty="0" lang="en-US" smtClean="0"/>
              <a:t>By vaccination</a:t>
            </a:r>
          </a:p>
          <a:p>
            <a:pPr algn="just">
              <a:lnSpc>
                <a:spcPct val="150000"/>
              </a:lnSpc>
            </a:pPr>
            <a:r>
              <a:rPr dirty="0" lang="en-US" smtClean="0"/>
              <a:t>Breaking the infection chain by use of insecticides</a:t>
            </a:r>
          </a:p>
          <a:p>
            <a:pPr algn="just">
              <a:lnSpc>
                <a:spcPct val="150000"/>
              </a:lnSpc>
            </a:pPr>
            <a:r>
              <a:rPr dirty="0" lang="en-US" smtClean="0"/>
              <a:t>Getting rid of rodents</a:t>
            </a:r>
          </a:p>
          <a:p>
            <a:pPr algn="just">
              <a:lnSpc>
                <a:spcPct val="150000"/>
              </a:lnSpc>
            </a:pPr>
            <a:r>
              <a:rPr dirty="0" lang="en-US" smtClean="0"/>
              <a:t>Personal hygiene</a:t>
            </a:r>
          </a:p>
          <a:p>
            <a:pPr algn="just">
              <a:lnSpc>
                <a:spcPct val="150000"/>
              </a:lnSpc>
            </a:pPr>
            <a:r>
              <a:rPr dirty="0" lang="en-US" smtClean="0"/>
              <a:t>Treatment of infestations.</a:t>
            </a:r>
          </a:p>
          <a:p>
            <a:pPr algn="just">
              <a:lnSpc>
                <a:spcPct val="150000"/>
              </a:lnSpc>
            </a:pPr>
            <a:endParaRPr dirty="0" lang="en-US"/>
          </a:p>
        </p:txBody>
      </p:sp>
    </p:spTree>
  </p:cSld>
  <p:clrMapOvr>
    <a:masterClrMapping/>
  </p:clrMapOvr>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222" name=""/>
        <p:cNvGrpSpPr/>
        <p:nvPr/>
      </p:nvGrpSpPr>
      <p:grpSpPr>
        <a:xfrm>
          <a:off x="0" y="0"/>
          <a:ext cx="0" cy="0"/>
          <a:chOff x="0" y="0"/>
          <a:chExt cx="0" cy="0"/>
        </a:xfrm>
      </p:grpSpPr>
      <p:sp>
        <p:nvSpPr>
          <p:cNvPr id="1048797" name="Title 1"/>
          <p:cNvSpPr>
            <a:spLocks noGrp="1"/>
          </p:cNvSpPr>
          <p:nvPr>
            <p:ph type="title"/>
          </p:nvPr>
        </p:nvSpPr>
        <p:spPr>
          <a:xfrm>
            <a:off x="2959608" y="274638"/>
            <a:ext cx="7498080" cy="715962"/>
          </a:xfrm>
        </p:spPr>
        <p:txBody>
          <a:bodyPr>
            <a:normAutofit/>
          </a:bodyPr>
          <a:p>
            <a:r>
              <a:rPr dirty="0" lang="en-US" smtClean="0"/>
              <a:t>Genus </a:t>
            </a:r>
            <a:r>
              <a:rPr lang="en-US" smtClean="0"/>
              <a:t>Treponema</a:t>
            </a:r>
            <a:endParaRPr dirty="0" lang="en-US"/>
          </a:p>
        </p:txBody>
      </p:sp>
      <p:sp>
        <p:nvSpPr>
          <p:cNvPr id="1048798" name="Content Placeholder 2"/>
          <p:cNvSpPr>
            <a:spLocks noGrp="1"/>
          </p:cNvSpPr>
          <p:nvPr>
            <p:ph idx="1"/>
          </p:nvPr>
        </p:nvSpPr>
        <p:spPr>
          <a:xfrm>
            <a:off x="2514600" y="990600"/>
            <a:ext cx="7848600" cy="5562600"/>
          </a:xfrm>
        </p:spPr>
        <p:txBody>
          <a:bodyPr>
            <a:normAutofit/>
          </a:bodyPr>
          <a:p>
            <a:pPr algn="just">
              <a:lnSpc>
                <a:spcPct val="150000"/>
              </a:lnSpc>
            </a:pPr>
            <a:r>
              <a:rPr dirty="0" i="1" lang="en-US" err="1" smtClean="0"/>
              <a:t>Treponema</a:t>
            </a:r>
            <a:r>
              <a:rPr dirty="0" i="1" lang="en-US" smtClean="0"/>
              <a:t> </a:t>
            </a:r>
            <a:r>
              <a:rPr dirty="0" i="1" lang="en-US" err="1" smtClean="0"/>
              <a:t>pallidum</a:t>
            </a:r>
            <a:r>
              <a:rPr dirty="0" lang="en-US" smtClean="0"/>
              <a:t>, </a:t>
            </a:r>
            <a:r>
              <a:rPr dirty="0" lang="en-US" err="1" smtClean="0"/>
              <a:t>spirochaete</a:t>
            </a:r>
            <a:r>
              <a:rPr dirty="0" lang="en-US" smtClean="0"/>
              <a:t>, the causative organism for syphilis, a venereal disease.</a:t>
            </a:r>
          </a:p>
          <a:p>
            <a:pPr algn="just">
              <a:lnSpc>
                <a:spcPct val="150000"/>
              </a:lnSpc>
            </a:pPr>
            <a:r>
              <a:rPr dirty="0" lang="en-US" smtClean="0"/>
              <a:t>Helically coiled, </a:t>
            </a:r>
            <a:r>
              <a:rPr dirty="0" lang="en-US" err="1" smtClean="0"/>
              <a:t>cockscrew</a:t>
            </a:r>
            <a:r>
              <a:rPr dirty="0" lang="en-US" smtClean="0"/>
              <a:t>-shaped cells.</a:t>
            </a:r>
          </a:p>
          <a:p>
            <a:pPr algn="just">
              <a:lnSpc>
                <a:spcPct val="150000"/>
              </a:lnSpc>
            </a:pPr>
            <a:r>
              <a:rPr dirty="0" lang="en-US" smtClean="0"/>
              <a:t>Have an outer membrane which </a:t>
            </a:r>
            <a:r>
              <a:rPr dirty="0" lang="en-US" err="1" smtClean="0"/>
              <a:t>sorrounds</a:t>
            </a:r>
            <a:r>
              <a:rPr dirty="0" lang="en-US" smtClean="0"/>
              <a:t> the </a:t>
            </a:r>
            <a:r>
              <a:rPr dirty="0" lang="en-US" err="1" smtClean="0"/>
              <a:t>periplasmic</a:t>
            </a:r>
            <a:r>
              <a:rPr dirty="0" lang="en-US" smtClean="0"/>
              <a:t> flagella and a peptidoglycan-cytoplasmic membrane complex.</a:t>
            </a:r>
          </a:p>
          <a:p>
            <a:pPr algn="just">
              <a:lnSpc>
                <a:spcPct val="150000"/>
              </a:lnSpc>
            </a:pPr>
            <a:r>
              <a:rPr dirty="0" lang="en-US" smtClean="0"/>
              <a:t>Motile organism, Gram negative, flagellated</a:t>
            </a:r>
          </a:p>
        </p:txBody>
      </p:sp>
    </p:spTree>
  </p:cSld>
  <p:clrMapOvr>
    <a:masterClrMapping/>
  </p:clrMapOvr>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223" name=""/>
        <p:cNvGrpSpPr/>
        <p:nvPr/>
      </p:nvGrpSpPr>
      <p:grpSpPr>
        <a:xfrm>
          <a:off x="0" y="0"/>
          <a:ext cx="0" cy="0"/>
          <a:chOff x="0" y="0"/>
          <a:chExt cx="0" cy="0"/>
        </a:xfrm>
      </p:grpSpPr>
      <p:sp>
        <p:nvSpPr>
          <p:cNvPr id="1048799" name="Title 1"/>
          <p:cNvSpPr>
            <a:spLocks noGrp="1"/>
          </p:cNvSpPr>
          <p:nvPr>
            <p:ph type="title"/>
          </p:nvPr>
        </p:nvSpPr>
        <p:spPr/>
        <p:txBody>
          <a:bodyPr/>
          <a:p>
            <a:endParaRPr lang="en-US"/>
          </a:p>
        </p:txBody>
      </p:sp>
      <p:sp>
        <p:nvSpPr>
          <p:cNvPr id="1048800" name="Content Placeholder 2"/>
          <p:cNvSpPr>
            <a:spLocks noGrp="1"/>
          </p:cNvSpPr>
          <p:nvPr>
            <p:ph idx="1"/>
          </p:nvPr>
        </p:nvSpPr>
        <p:spPr>
          <a:xfrm>
            <a:off x="2514600" y="274638"/>
            <a:ext cx="7943088" cy="6278562"/>
          </a:xfrm>
        </p:spPr>
        <p:style>
          <a:lnRef idx="2">
            <a:schemeClr val="dk1"/>
          </a:lnRef>
          <a:fillRef idx="1">
            <a:schemeClr val="lt1"/>
          </a:fillRef>
          <a:effectRef idx="0">
            <a:schemeClr val="dk1"/>
          </a:effectRef>
          <a:fontRef idx="minor">
            <a:schemeClr val="dk1"/>
          </a:fontRef>
        </p:style>
        <p:txBody>
          <a:bodyPr>
            <a:normAutofit/>
          </a:bodyPr>
          <a:p>
            <a:pPr algn="just">
              <a:lnSpc>
                <a:spcPct val="150000"/>
              </a:lnSpc>
            </a:pPr>
            <a:r>
              <a:rPr dirty="0" lang="en-US" smtClean="0"/>
              <a:t>Multiply by binary fission</a:t>
            </a:r>
          </a:p>
          <a:p>
            <a:pPr algn="just">
              <a:lnSpc>
                <a:spcPct val="150000"/>
              </a:lnSpc>
            </a:pPr>
            <a:r>
              <a:rPr dirty="0" lang="en-US" smtClean="0"/>
              <a:t>Not yet cultured in vitro</a:t>
            </a:r>
          </a:p>
          <a:p>
            <a:pPr algn="just">
              <a:lnSpc>
                <a:spcPct val="150000"/>
              </a:lnSpc>
            </a:pPr>
            <a:r>
              <a:rPr dirty="0" lang="en-US" smtClean="0"/>
              <a:t>T. </a:t>
            </a:r>
            <a:r>
              <a:rPr dirty="0" lang="en-US" err="1" smtClean="0"/>
              <a:t>pallidum</a:t>
            </a:r>
            <a:r>
              <a:rPr dirty="0" lang="en-US" smtClean="0"/>
              <a:t> – syphilis (venereal contact)</a:t>
            </a:r>
          </a:p>
          <a:p>
            <a:pPr algn="just">
              <a:lnSpc>
                <a:spcPct val="150000"/>
              </a:lnSpc>
            </a:pPr>
            <a:r>
              <a:rPr dirty="0" lang="en-US" smtClean="0"/>
              <a:t>T. </a:t>
            </a:r>
            <a:r>
              <a:rPr dirty="0" lang="en-US" err="1" smtClean="0"/>
              <a:t>pallidum</a:t>
            </a:r>
            <a:r>
              <a:rPr dirty="0" lang="en-US" smtClean="0"/>
              <a:t> </a:t>
            </a:r>
            <a:r>
              <a:rPr dirty="0" lang="en-US" err="1" smtClean="0"/>
              <a:t>endemicum</a:t>
            </a:r>
            <a:r>
              <a:rPr dirty="0" lang="en-US" smtClean="0"/>
              <a:t> – endemic syphilis</a:t>
            </a:r>
          </a:p>
          <a:p>
            <a:pPr algn="just">
              <a:lnSpc>
                <a:spcPct val="150000"/>
              </a:lnSpc>
            </a:pPr>
            <a:r>
              <a:rPr dirty="0" lang="en-US" smtClean="0"/>
              <a:t>T. </a:t>
            </a:r>
            <a:r>
              <a:rPr dirty="0" lang="en-US" err="1" smtClean="0"/>
              <a:t>pallidum</a:t>
            </a:r>
            <a:r>
              <a:rPr dirty="0" lang="en-US" smtClean="0"/>
              <a:t> </a:t>
            </a:r>
            <a:r>
              <a:rPr dirty="0" lang="en-US" err="1" smtClean="0"/>
              <a:t>pertenue</a:t>
            </a:r>
            <a:r>
              <a:rPr dirty="0" lang="en-US" smtClean="0"/>
              <a:t> – yaws</a:t>
            </a:r>
          </a:p>
          <a:p>
            <a:pPr algn="just">
              <a:lnSpc>
                <a:spcPct val="150000"/>
              </a:lnSpc>
            </a:pPr>
            <a:r>
              <a:rPr dirty="0" lang="en-US" smtClean="0"/>
              <a:t>T. </a:t>
            </a:r>
            <a:r>
              <a:rPr dirty="0" lang="en-US" err="1" smtClean="0"/>
              <a:t>pallidum</a:t>
            </a:r>
            <a:r>
              <a:rPr dirty="0" lang="en-US" smtClean="0"/>
              <a:t> </a:t>
            </a:r>
            <a:r>
              <a:rPr dirty="0" lang="en-US" err="1" smtClean="0"/>
              <a:t>carateum</a:t>
            </a:r>
            <a:r>
              <a:rPr dirty="0" lang="en-US" smtClean="0"/>
              <a:t> – </a:t>
            </a:r>
            <a:r>
              <a:rPr dirty="0" lang="en-US" err="1" smtClean="0"/>
              <a:t>pinta</a:t>
            </a:r>
            <a:endParaRPr dirty="0" lang="en-US" smtClean="0"/>
          </a:p>
          <a:p>
            <a:pPr algn="just">
              <a:lnSpc>
                <a:spcPct val="150000"/>
              </a:lnSpc>
            </a:pPr>
            <a:r>
              <a:rPr dirty="0" lang="en-US" smtClean="0"/>
              <a:t>Possess abundant lipoproteins which cause inflammation.</a:t>
            </a:r>
            <a:endParaRPr dirty="0" lang="en-US"/>
          </a:p>
        </p:txBody>
      </p:sp>
    </p:spTree>
  </p:cSld>
  <p:clrMapOvr>
    <a:masterClrMapping/>
  </p:clrMapOvr>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224" name=""/>
        <p:cNvGrpSpPr/>
        <p:nvPr/>
      </p:nvGrpSpPr>
      <p:grpSpPr>
        <a:xfrm>
          <a:off x="0" y="0"/>
          <a:ext cx="0" cy="0"/>
          <a:chOff x="0" y="0"/>
          <a:chExt cx="0" cy="0"/>
        </a:xfrm>
      </p:grpSpPr>
      <p:sp>
        <p:nvSpPr>
          <p:cNvPr id="1048801" name="Title 1"/>
          <p:cNvSpPr>
            <a:spLocks noGrp="1"/>
          </p:cNvSpPr>
          <p:nvPr>
            <p:ph type="title"/>
          </p:nvPr>
        </p:nvSpPr>
        <p:spPr/>
        <p:txBody>
          <a:bodyPr/>
          <a:p>
            <a:endParaRPr lang="en-US"/>
          </a:p>
        </p:txBody>
      </p:sp>
      <p:sp>
        <p:nvSpPr>
          <p:cNvPr id="1048802" name="Content Placeholder 2"/>
          <p:cNvSpPr>
            <a:spLocks noGrp="1"/>
          </p:cNvSpPr>
          <p:nvPr>
            <p:ph idx="1"/>
          </p:nvPr>
        </p:nvSpPr>
        <p:spPr>
          <a:xfrm>
            <a:off x="2514600" y="274638"/>
            <a:ext cx="7943088" cy="6278562"/>
          </a:xfrm>
        </p:spPr>
        <p:style>
          <a:lnRef idx="2">
            <a:schemeClr val="dk1"/>
          </a:lnRef>
          <a:fillRef idx="1">
            <a:schemeClr val="lt1"/>
          </a:fillRef>
          <a:effectRef idx="0">
            <a:schemeClr val="dk1"/>
          </a:effectRef>
          <a:fontRef idx="minor">
            <a:schemeClr val="dk1"/>
          </a:fontRef>
        </p:style>
        <p:txBody>
          <a:bodyPr/>
          <a:p>
            <a:pPr algn="just">
              <a:lnSpc>
                <a:spcPct val="150000"/>
              </a:lnSpc>
            </a:pPr>
            <a:r>
              <a:rPr dirty="0" lang="en-US" smtClean="0"/>
              <a:t>Transmission – venereal (sexual contact) and </a:t>
            </a:r>
            <a:r>
              <a:rPr dirty="0" lang="en-US" err="1" smtClean="0"/>
              <a:t>transplacental</a:t>
            </a:r>
            <a:r>
              <a:rPr dirty="0" lang="en-US"/>
              <a:t> </a:t>
            </a:r>
            <a:r>
              <a:rPr dirty="0" lang="en-US" smtClean="0"/>
              <a:t>– congenital syphilis.</a:t>
            </a:r>
          </a:p>
          <a:p>
            <a:pPr algn="just" indent="0" marL="82296">
              <a:lnSpc>
                <a:spcPct val="150000"/>
              </a:lnSpc>
              <a:buNone/>
            </a:pPr>
            <a:r>
              <a:rPr b="1" dirty="0" i="1" lang="en-US" u="sng" smtClean="0"/>
              <a:t>Signs and symptoms</a:t>
            </a:r>
          </a:p>
          <a:p>
            <a:pPr algn="just">
              <a:lnSpc>
                <a:spcPct val="150000"/>
              </a:lnSpc>
            </a:pPr>
            <a:r>
              <a:rPr dirty="0" lang="en-US" smtClean="0"/>
              <a:t>1</a:t>
            </a:r>
            <a:r>
              <a:rPr baseline="30000" dirty="0" lang="en-US" smtClean="0"/>
              <a:t>st</a:t>
            </a:r>
            <a:r>
              <a:rPr dirty="0" lang="en-US" smtClean="0"/>
              <a:t> stage: A chancre (lesion) which is painless forming at the site of entry. May be multiple chancres – genitalia, rectum, urethra and mouth. May be accompanied by swollen glands. May last 2 – 6 weeks then disappear.</a:t>
            </a:r>
          </a:p>
          <a:p>
            <a:pPr algn="just">
              <a:lnSpc>
                <a:spcPct val="150000"/>
              </a:lnSpc>
            </a:pPr>
            <a:endParaRPr dirty="0" lang="en-US" smtClean="0"/>
          </a:p>
          <a:p>
            <a:pPr algn="just">
              <a:lnSpc>
                <a:spcPct val="150000"/>
              </a:lnSpc>
            </a:pPr>
            <a:endParaRPr dirty="0" lang="en-US"/>
          </a:p>
        </p:txBody>
      </p:sp>
    </p:spTree>
  </p:cSld>
  <p:clrMapOvr>
    <a:masterClrMapping/>
  </p:clrMapOvr>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225" name=""/>
        <p:cNvGrpSpPr/>
        <p:nvPr/>
      </p:nvGrpSpPr>
      <p:grpSpPr>
        <a:xfrm>
          <a:off x="0" y="0"/>
          <a:ext cx="0" cy="0"/>
          <a:chOff x="0" y="0"/>
          <a:chExt cx="0" cy="0"/>
        </a:xfrm>
      </p:grpSpPr>
      <p:sp>
        <p:nvSpPr>
          <p:cNvPr id="1048803" name="Title 1"/>
          <p:cNvSpPr>
            <a:spLocks noGrp="1"/>
          </p:cNvSpPr>
          <p:nvPr>
            <p:ph type="title"/>
          </p:nvPr>
        </p:nvSpPr>
        <p:spPr/>
        <p:txBody>
          <a:bodyPr/>
          <a:p>
            <a:endParaRPr lang="en-US"/>
          </a:p>
        </p:txBody>
      </p:sp>
      <p:sp>
        <p:nvSpPr>
          <p:cNvPr id="1048804" name="Content Placeholder 2"/>
          <p:cNvSpPr>
            <a:spLocks noGrp="1"/>
          </p:cNvSpPr>
          <p:nvPr>
            <p:ph idx="1"/>
          </p:nvPr>
        </p:nvSpPr>
        <p:spPr>
          <a:xfrm>
            <a:off x="2514600" y="274638"/>
            <a:ext cx="7943088" cy="6278562"/>
          </a:xfrm>
        </p:spPr>
        <p:style>
          <a:lnRef idx="2">
            <a:schemeClr val="dk1"/>
          </a:lnRef>
          <a:fillRef idx="1">
            <a:schemeClr val="lt1"/>
          </a:fillRef>
          <a:effectRef idx="0">
            <a:schemeClr val="dk1"/>
          </a:effectRef>
          <a:fontRef idx="minor">
            <a:schemeClr val="dk1"/>
          </a:fontRef>
        </p:style>
        <p:txBody>
          <a:bodyPr/>
          <a:p>
            <a:pPr algn="just">
              <a:lnSpc>
                <a:spcPct val="150000"/>
              </a:lnSpc>
            </a:pPr>
            <a:r>
              <a:rPr dirty="0" lang="en-US" smtClean="0"/>
              <a:t>2</a:t>
            </a:r>
            <a:r>
              <a:rPr baseline="30000" dirty="0" lang="en-US" smtClean="0"/>
              <a:t>nd</a:t>
            </a:r>
            <a:r>
              <a:rPr dirty="0" lang="en-US" smtClean="0"/>
              <a:t> stage: six weeks after the first sore appears. There is a rash which may appear on any part of the body. Other symptoms include tiredness, fever, sore throat, headache, hoarseness, loss of appetite, hair loss and swollen glands. Usually last 2 -6 weeks and disappear even in the absence of treatment.</a:t>
            </a:r>
            <a:endParaRPr dirty="0" lang="en-US"/>
          </a:p>
        </p:txBody>
      </p:sp>
    </p:spTree>
  </p:cSld>
  <p:clrMapOvr>
    <a:masterClrMapping/>
  </p:clrMapOvr>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226" name=""/>
        <p:cNvGrpSpPr/>
        <p:nvPr/>
      </p:nvGrpSpPr>
      <p:grpSpPr>
        <a:xfrm>
          <a:off x="0" y="0"/>
          <a:ext cx="0" cy="0"/>
          <a:chOff x="0" y="0"/>
          <a:chExt cx="0" cy="0"/>
        </a:xfrm>
      </p:grpSpPr>
      <p:sp>
        <p:nvSpPr>
          <p:cNvPr id="1048805" name="Title 1"/>
          <p:cNvSpPr>
            <a:spLocks noGrp="1"/>
          </p:cNvSpPr>
          <p:nvPr>
            <p:ph type="title"/>
          </p:nvPr>
        </p:nvSpPr>
        <p:spPr/>
        <p:txBody>
          <a:bodyPr/>
          <a:p>
            <a:endParaRPr lang="en-US"/>
          </a:p>
        </p:txBody>
      </p:sp>
      <p:sp>
        <p:nvSpPr>
          <p:cNvPr id="1048806" name="Content Placeholder 2"/>
          <p:cNvSpPr>
            <a:spLocks noGrp="1"/>
          </p:cNvSpPr>
          <p:nvPr>
            <p:ph idx="1"/>
          </p:nvPr>
        </p:nvSpPr>
        <p:spPr>
          <a:xfrm>
            <a:off x="2514600" y="274638"/>
            <a:ext cx="7943088" cy="6278562"/>
          </a:xfrm>
        </p:spPr>
        <p:style>
          <a:lnRef idx="2">
            <a:schemeClr val="dk1"/>
          </a:lnRef>
          <a:fillRef idx="1">
            <a:schemeClr val="lt1"/>
          </a:fillRef>
          <a:effectRef idx="0">
            <a:schemeClr val="dk1"/>
          </a:effectRef>
          <a:fontRef idx="minor">
            <a:schemeClr val="dk1"/>
          </a:fontRef>
        </p:style>
        <p:txBody>
          <a:bodyPr>
            <a:normAutofit/>
          </a:bodyPr>
          <a:p>
            <a:pPr algn="just">
              <a:lnSpc>
                <a:spcPct val="150000"/>
              </a:lnSpc>
            </a:pPr>
            <a:r>
              <a:rPr dirty="0" lang="en-US" smtClean="0"/>
              <a:t>3</a:t>
            </a:r>
            <a:r>
              <a:rPr baseline="30000" dirty="0" lang="en-US" smtClean="0"/>
              <a:t>rd</a:t>
            </a:r>
            <a:r>
              <a:rPr dirty="0" lang="en-US" smtClean="0"/>
              <a:t> stage: Also termed late stage syphilis (syphilis of over four years’ duration).signs have cardiovascular, bone, CNS and skin manifestations. Usually neurological symptoms. If untreated syphilis can </a:t>
            </a:r>
            <a:r>
              <a:rPr dirty="0" lang="en-US" err="1" smtClean="0"/>
              <a:t>destroysoft</a:t>
            </a:r>
            <a:r>
              <a:rPr dirty="0" lang="en-US" smtClean="0"/>
              <a:t> tissue and bone, heart failure, blindness and incapacitation. In untreated women, there may be deformity and/or death in their children.</a:t>
            </a:r>
          </a:p>
        </p:txBody>
      </p:sp>
    </p:spTree>
  </p:cSld>
  <p:clrMapOvr>
    <a:masterClrMapping/>
  </p:clrMapOvr>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227" name=""/>
        <p:cNvGrpSpPr/>
        <p:nvPr/>
      </p:nvGrpSpPr>
      <p:grpSpPr>
        <a:xfrm>
          <a:off x="0" y="0"/>
          <a:ext cx="0" cy="0"/>
          <a:chOff x="0" y="0"/>
          <a:chExt cx="0" cy="0"/>
        </a:xfrm>
      </p:grpSpPr>
      <p:sp>
        <p:nvSpPr>
          <p:cNvPr id="1048807" name="Title 1"/>
          <p:cNvSpPr>
            <a:spLocks noGrp="1"/>
          </p:cNvSpPr>
          <p:nvPr>
            <p:ph type="title"/>
          </p:nvPr>
        </p:nvSpPr>
        <p:spPr/>
        <p:txBody>
          <a:bodyPr/>
          <a:p>
            <a:endParaRPr lang="en-US"/>
          </a:p>
        </p:txBody>
      </p:sp>
      <p:sp>
        <p:nvSpPr>
          <p:cNvPr id="1048808" name="Content Placeholder 2"/>
          <p:cNvSpPr>
            <a:spLocks noGrp="1"/>
          </p:cNvSpPr>
          <p:nvPr>
            <p:ph idx="1"/>
          </p:nvPr>
        </p:nvSpPr>
        <p:spPr>
          <a:xfrm>
            <a:off x="2514600" y="274638"/>
            <a:ext cx="7943088" cy="6278562"/>
          </a:xfrm>
        </p:spPr>
        <p:style>
          <a:lnRef idx="2">
            <a:schemeClr val="dk1"/>
          </a:lnRef>
          <a:fillRef idx="1">
            <a:schemeClr val="lt1"/>
          </a:fillRef>
          <a:effectRef idx="0">
            <a:schemeClr val="dk1"/>
          </a:effectRef>
          <a:fontRef idx="minor">
            <a:schemeClr val="dk1"/>
          </a:fontRef>
        </p:style>
        <p:txBody>
          <a:bodyPr>
            <a:normAutofit/>
          </a:bodyPr>
          <a:p>
            <a:pPr algn="just">
              <a:lnSpc>
                <a:spcPct val="150000"/>
              </a:lnSpc>
            </a:pPr>
            <a:r>
              <a:rPr dirty="0" lang="en-US" smtClean="0"/>
              <a:t>Laboratory investigations include: Dark Field Microscopy, Non-</a:t>
            </a:r>
            <a:r>
              <a:rPr dirty="0" lang="en-US" err="1" smtClean="0"/>
              <a:t>Treponemal</a:t>
            </a:r>
            <a:r>
              <a:rPr dirty="0" lang="en-US" smtClean="0"/>
              <a:t> </a:t>
            </a:r>
            <a:r>
              <a:rPr dirty="0" lang="en-US" err="1" smtClean="0"/>
              <a:t>Reaginin</a:t>
            </a:r>
            <a:r>
              <a:rPr dirty="0" lang="en-US" smtClean="0"/>
              <a:t> Antibody Tests (RPR), VDRL, T-</a:t>
            </a:r>
            <a:r>
              <a:rPr dirty="0" lang="en-US" err="1" smtClean="0"/>
              <a:t>pallidum</a:t>
            </a:r>
            <a:r>
              <a:rPr dirty="0" lang="en-US" smtClean="0"/>
              <a:t> </a:t>
            </a:r>
            <a:r>
              <a:rPr dirty="0" lang="en-US" err="1" smtClean="0"/>
              <a:t>Heamagglutination</a:t>
            </a:r>
            <a:r>
              <a:rPr dirty="0" lang="en-US" smtClean="0"/>
              <a:t> Assay and ELISA.</a:t>
            </a:r>
          </a:p>
          <a:p>
            <a:pPr algn="just">
              <a:lnSpc>
                <a:spcPct val="150000"/>
              </a:lnSpc>
            </a:pPr>
            <a:r>
              <a:rPr dirty="0" lang="en-US" smtClean="0"/>
              <a:t>Treatment: </a:t>
            </a:r>
            <a:r>
              <a:rPr dirty="0" lang="en-US" err="1" smtClean="0"/>
              <a:t>Penicillins</a:t>
            </a:r>
            <a:r>
              <a:rPr dirty="0" lang="en-US" smtClean="0"/>
              <a:t> (Amoxicillin + </a:t>
            </a:r>
            <a:r>
              <a:rPr dirty="0" lang="en-US" err="1" smtClean="0"/>
              <a:t>Probenecid</a:t>
            </a:r>
            <a:r>
              <a:rPr dirty="0" lang="en-US" smtClean="0"/>
              <a:t>), (Penicillin G), Aminoglycosides</a:t>
            </a:r>
          </a:p>
        </p:txBody>
      </p:sp>
    </p:spTree>
  </p:cSld>
  <p:clrMapOvr>
    <a:masterClrMapping/>
  </p:clrMapOvr>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32" name=""/>
        <p:cNvGrpSpPr/>
        <p:nvPr/>
      </p:nvGrpSpPr>
      <p:grpSpPr>
        <a:xfrm>
          <a:off x="0" y="0"/>
          <a:ext cx="0" cy="0"/>
          <a:chOff x="0" y="0"/>
          <a:chExt cx="0" cy="0"/>
        </a:xfrm>
      </p:grpSpPr>
      <p:sp>
        <p:nvSpPr>
          <p:cNvPr id="1048618" name="Title 1"/>
          <p:cNvSpPr>
            <a:spLocks noGrp="1"/>
          </p:cNvSpPr>
          <p:nvPr>
            <p:ph type="title"/>
          </p:nvPr>
        </p:nvSpPr>
        <p:spPr>
          <a:xfrm>
            <a:off x="2514600" y="274638"/>
            <a:ext cx="7696200" cy="639762"/>
          </a:xfrm>
        </p:spPr>
        <p:txBody>
          <a:bodyPr>
            <a:normAutofit fontScale="90000"/>
          </a:bodyPr>
          <a:p>
            <a:r>
              <a:rPr b="1" dirty="0" lang="en-US" smtClean="0"/>
              <a:t>Lab investigation</a:t>
            </a:r>
            <a:endParaRPr dirty="0" lang="en-US"/>
          </a:p>
        </p:txBody>
      </p:sp>
      <p:sp>
        <p:nvSpPr>
          <p:cNvPr id="1048619" name="Content Placeholder 2"/>
          <p:cNvSpPr>
            <a:spLocks noGrp="1"/>
          </p:cNvSpPr>
          <p:nvPr>
            <p:ph idx="1"/>
          </p:nvPr>
        </p:nvSpPr>
        <p:spPr>
          <a:xfrm>
            <a:off x="2514600" y="914400"/>
            <a:ext cx="7696200" cy="5562600"/>
          </a:xfrm>
        </p:spPr>
        <p:txBody>
          <a:bodyPr>
            <a:normAutofit fontScale="96429" lnSpcReduction="10000"/>
          </a:bodyPr>
          <a:p>
            <a:pPr algn="just">
              <a:lnSpc>
                <a:spcPct val="150000"/>
              </a:lnSpc>
            </a:pPr>
            <a:r>
              <a:rPr dirty="0" lang="en-US" smtClean="0"/>
              <a:t>Specimen is sputum, blood CSF, internal organ aspirate e.g. spleen</a:t>
            </a:r>
          </a:p>
          <a:p>
            <a:pPr algn="just">
              <a:lnSpc>
                <a:spcPct val="150000"/>
              </a:lnSpc>
            </a:pPr>
            <a:r>
              <a:rPr dirty="0" lang="en-US" smtClean="0"/>
              <a:t>Do gram staining.  Staining with </a:t>
            </a:r>
            <a:r>
              <a:rPr dirty="0" lang="en-US" err="1" smtClean="0"/>
              <a:t>Giemsa</a:t>
            </a:r>
            <a:r>
              <a:rPr dirty="0" lang="en-US" smtClean="0"/>
              <a:t> stain gives a typical safety pin appearance </a:t>
            </a:r>
          </a:p>
          <a:p>
            <a:pPr algn="just">
              <a:lnSpc>
                <a:spcPct val="150000"/>
              </a:lnSpc>
            </a:pPr>
            <a:r>
              <a:rPr dirty="0" lang="en-US" smtClean="0"/>
              <a:t>Motility test- non motile (at 18-28</a:t>
            </a:r>
            <a:r>
              <a:rPr baseline="30000" dirty="0" lang="en-US" smtClean="0"/>
              <a:t>o</a:t>
            </a:r>
            <a:r>
              <a:rPr dirty="0" lang="en-US" smtClean="0"/>
              <a:t>C)</a:t>
            </a:r>
          </a:p>
          <a:p>
            <a:pPr algn="just">
              <a:lnSpc>
                <a:spcPct val="150000"/>
              </a:lnSpc>
              <a:buNone/>
            </a:pPr>
            <a:r>
              <a:rPr b="1" dirty="0" sz="4700" lang="en-US"/>
              <a:t>Treatment</a:t>
            </a:r>
            <a:endParaRPr dirty="0" sz="4700" lang="en-US"/>
          </a:p>
          <a:p>
            <a:pPr algn="just">
              <a:lnSpc>
                <a:spcPct val="150000"/>
              </a:lnSpc>
            </a:pPr>
            <a:r>
              <a:rPr dirty="0" lang="en-US" err="1" smtClean="0"/>
              <a:t>Aminoglycosides</a:t>
            </a:r>
            <a:r>
              <a:rPr dirty="0" lang="en-US" smtClean="0"/>
              <a:t> </a:t>
            </a:r>
            <a:r>
              <a:rPr dirty="0" lang="en-US" err="1" smtClean="0"/>
              <a:t>e,g</a:t>
            </a:r>
            <a:r>
              <a:rPr dirty="0" lang="en-US" smtClean="0"/>
              <a:t>. </a:t>
            </a:r>
            <a:r>
              <a:rPr dirty="0" lang="en-US" err="1" smtClean="0"/>
              <a:t>Gentamycin</a:t>
            </a:r>
            <a:r>
              <a:rPr dirty="0" lang="en-US" smtClean="0"/>
              <a:t>, Streptomycin injection, Tetracycline etc</a:t>
            </a:r>
          </a:p>
          <a:p>
            <a:pPr algn="just">
              <a:lnSpc>
                <a:spcPct val="150000"/>
              </a:lnSpc>
              <a:buClr>
                <a:schemeClr val="accent2"/>
              </a:buClr>
              <a:buBlip>
                <a:blip xmlns:r="http://schemas.openxmlformats.org/officeDocument/2006/relationships" r:embed="rId1"/>
              </a:buBlip>
            </a:pPr>
            <a:endParaRPr dirty="0" lang="en-US"/>
          </a:p>
        </p:txBody>
      </p:sp>
    </p:spTree>
  </p:cSld>
  <p:clrMapOvr>
    <a:masterClrMapping/>
  </p:clrMapOvr>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33" name=""/>
        <p:cNvGrpSpPr/>
        <p:nvPr/>
      </p:nvGrpSpPr>
      <p:grpSpPr>
        <a:xfrm>
          <a:off x="0" y="0"/>
          <a:ext cx="0" cy="0"/>
          <a:chOff x="0" y="0"/>
          <a:chExt cx="0" cy="0"/>
        </a:xfrm>
      </p:grpSpPr>
      <p:sp>
        <p:nvSpPr>
          <p:cNvPr id="1048620" name="Title 1"/>
          <p:cNvSpPr>
            <a:spLocks noGrp="1"/>
          </p:cNvSpPr>
          <p:nvPr>
            <p:ph type="title"/>
          </p:nvPr>
        </p:nvSpPr>
        <p:spPr>
          <a:xfrm>
            <a:off x="2514600" y="274638"/>
            <a:ext cx="7696200" cy="715962"/>
          </a:xfrm>
        </p:spPr>
        <p:txBody>
          <a:bodyPr>
            <a:normAutofit/>
          </a:bodyPr>
          <a:p>
            <a:r>
              <a:rPr b="1" dirty="0" lang="en-US" smtClean="0"/>
              <a:t>Prevention</a:t>
            </a:r>
            <a:endParaRPr dirty="0" lang="en-US"/>
          </a:p>
        </p:txBody>
      </p:sp>
      <p:sp>
        <p:nvSpPr>
          <p:cNvPr id="1048621" name="Content Placeholder 2"/>
          <p:cNvSpPr>
            <a:spLocks noGrp="1"/>
          </p:cNvSpPr>
          <p:nvPr>
            <p:ph idx="1"/>
          </p:nvPr>
        </p:nvSpPr>
        <p:spPr>
          <a:xfrm>
            <a:off x="2514600" y="990600"/>
            <a:ext cx="7696200" cy="5562600"/>
          </a:xfrm>
        </p:spPr>
        <p:txBody>
          <a:bodyPr>
            <a:normAutofit fontScale="96429" lnSpcReduction="20000"/>
          </a:bodyPr>
          <a:p>
            <a:pPr algn="just">
              <a:lnSpc>
                <a:spcPct val="160000"/>
              </a:lnSpc>
            </a:pPr>
            <a:r>
              <a:rPr dirty="0" lang="en-US" smtClean="0"/>
              <a:t>Control of wild and domestic rodents population</a:t>
            </a:r>
          </a:p>
          <a:p>
            <a:pPr algn="just">
              <a:lnSpc>
                <a:spcPct val="160000"/>
              </a:lnSpc>
            </a:pPr>
            <a:r>
              <a:rPr dirty="0" lang="en-US" smtClean="0"/>
              <a:t>Construction of houses in manner which prevents rats from entering</a:t>
            </a:r>
          </a:p>
          <a:p>
            <a:pPr algn="just">
              <a:lnSpc>
                <a:spcPct val="160000"/>
              </a:lnSpc>
            </a:pPr>
            <a:r>
              <a:rPr dirty="0" lang="en-US" smtClean="0"/>
              <a:t>Periodic surveys in areas where plague is endemic</a:t>
            </a:r>
          </a:p>
          <a:p>
            <a:pPr algn="just">
              <a:lnSpc>
                <a:spcPct val="160000"/>
              </a:lnSpc>
            </a:pPr>
            <a:r>
              <a:rPr dirty="0" lang="en-US" smtClean="0"/>
              <a:t>Patient should not be moved to far distances but treatment should be at the site</a:t>
            </a:r>
          </a:p>
          <a:p>
            <a:pPr algn="just">
              <a:lnSpc>
                <a:spcPct val="150000"/>
              </a:lnSpc>
              <a:buClr>
                <a:schemeClr val="accent2"/>
              </a:buClr>
              <a:buBlip>
                <a:blip xmlns:r="http://schemas.openxmlformats.org/officeDocument/2006/relationships" r:embed="rId1"/>
              </a:buBlip>
            </a:pPr>
            <a:endParaRPr dirty="0" lang="en-US"/>
          </a:p>
        </p:txBody>
      </p:sp>
    </p:spTree>
  </p:cSld>
  <p:clrMapOvr>
    <a:masterClrMapping/>
  </p:clrMapOvr>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34" name=""/>
        <p:cNvGrpSpPr/>
        <p:nvPr/>
      </p:nvGrpSpPr>
      <p:grpSpPr>
        <a:xfrm>
          <a:off x="0" y="0"/>
          <a:ext cx="0" cy="0"/>
          <a:chOff x="0" y="0"/>
          <a:chExt cx="0" cy="0"/>
        </a:xfrm>
      </p:grpSpPr>
      <p:sp>
        <p:nvSpPr>
          <p:cNvPr id="1048622" name="Title 1"/>
          <p:cNvSpPr>
            <a:spLocks noGrp="1"/>
          </p:cNvSpPr>
          <p:nvPr>
            <p:ph type="title"/>
          </p:nvPr>
        </p:nvSpPr>
        <p:spPr>
          <a:xfrm>
            <a:off x="2438400" y="274638"/>
            <a:ext cx="7772400" cy="639762"/>
          </a:xfrm>
        </p:spPr>
        <p:txBody>
          <a:bodyPr>
            <a:normAutofit fontScale="90000"/>
          </a:bodyPr>
          <a:p>
            <a:endParaRPr dirty="0" lang="en-US"/>
          </a:p>
        </p:txBody>
      </p:sp>
      <p:sp>
        <p:nvSpPr>
          <p:cNvPr id="1048623" name="Content Placeholder 2"/>
          <p:cNvSpPr>
            <a:spLocks noGrp="1"/>
          </p:cNvSpPr>
          <p:nvPr>
            <p:ph idx="1"/>
          </p:nvPr>
        </p:nvSpPr>
        <p:spPr>
          <a:xfrm>
            <a:off x="2438400" y="914401"/>
            <a:ext cx="7772400" cy="5211763"/>
          </a:xfrm>
        </p:spPr>
        <p:txBody>
          <a:bodyPr/>
          <a:p>
            <a:pPr>
              <a:lnSpc>
                <a:spcPct val="160000"/>
              </a:lnSpc>
            </a:pPr>
            <a:r>
              <a:rPr dirty="0" lang="en-US" smtClean="0"/>
              <a:t>Strict isolation of pneumonic patients</a:t>
            </a:r>
          </a:p>
          <a:p>
            <a:pPr>
              <a:lnSpc>
                <a:spcPct val="160000"/>
              </a:lnSpc>
            </a:pPr>
            <a:r>
              <a:rPr dirty="0" lang="en-US" smtClean="0"/>
              <a:t>Quarantine i.e. avoid entry or travel out of plague infested area</a:t>
            </a:r>
          </a:p>
          <a:p>
            <a:pPr>
              <a:lnSpc>
                <a:spcPct val="150000"/>
              </a:lnSpc>
              <a:buClr>
                <a:schemeClr val="accent2"/>
              </a:buClr>
              <a:buBlip>
                <a:blip xmlns:r="http://schemas.openxmlformats.org/officeDocument/2006/relationships" r:embed="rId1"/>
              </a:buBlip>
            </a:pPr>
            <a:endParaRPr dirty="0" lang="en-US"/>
          </a:p>
        </p:txBody>
      </p:sp>
    </p:spTree>
  </p:cSld>
  <p:clrMapOvr>
    <a:masterClrMapping/>
  </p:clrMapOvr>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35" name=""/>
        <p:cNvGrpSpPr/>
        <p:nvPr/>
      </p:nvGrpSpPr>
      <p:grpSpPr>
        <a:xfrm>
          <a:off x="0" y="0"/>
          <a:ext cx="0" cy="0"/>
          <a:chOff x="0" y="0"/>
          <a:chExt cx="0" cy="0"/>
        </a:xfrm>
      </p:grpSpPr>
      <p:sp>
        <p:nvSpPr>
          <p:cNvPr id="1048624" name="Title 1"/>
          <p:cNvSpPr>
            <a:spLocks noGrp="1"/>
          </p:cNvSpPr>
          <p:nvPr>
            <p:ph type="title"/>
          </p:nvPr>
        </p:nvSpPr>
        <p:spPr>
          <a:xfrm>
            <a:off x="2438400" y="274638"/>
            <a:ext cx="7772400" cy="1401762"/>
          </a:xfrm>
        </p:spPr>
        <p:txBody>
          <a:bodyPr>
            <a:normAutofit/>
          </a:bodyPr>
          <a:p>
            <a:pPr algn="ctr"/>
            <a:r>
              <a:rPr b="1" dirty="0" lang="en-US" err="1" smtClean="0"/>
              <a:t>Yersinia</a:t>
            </a:r>
            <a:r>
              <a:rPr b="1" dirty="0" lang="en-US" smtClean="0"/>
              <a:t> </a:t>
            </a:r>
            <a:r>
              <a:rPr b="1" dirty="0" lang="en-US" err="1" smtClean="0"/>
              <a:t>pseudotuberculosis</a:t>
            </a:r>
            <a:r>
              <a:rPr b="1" dirty="0" lang="en-US" smtClean="0"/>
              <a:t> and </a:t>
            </a:r>
            <a:r>
              <a:rPr b="1" dirty="0" lang="en-US" err="1" smtClean="0"/>
              <a:t>Yersinia</a:t>
            </a:r>
            <a:r>
              <a:rPr b="1" dirty="0" lang="en-US" smtClean="0"/>
              <a:t> </a:t>
            </a:r>
            <a:r>
              <a:rPr b="1" dirty="0" lang="en-US" err="1" smtClean="0"/>
              <a:t>enterocolitica</a:t>
            </a:r>
            <a:endParaRPr dirty="0" lang="en-US"/>
          </a:p>
        </p:txBody>
      </p:sp>
      <p:sp>
        <p:nvSpPr>
          <p:cNvPr id="1048625" name="Content Placeholder 2"/>
          <p:cNvSpPr>
            <a:spLocks noGrp="1"/>
          </p:cNvSpPr>
          <p:nvPr>
            <p:ph idx="1"/>
          </p:nvPr>
        </p:nvSpPr>
        <p:spPr>
          <a:xfrm>
            <a:off x="2438400" y="1752601"/>
            <a:ext cx="7772400" cy="4373563"/>
          </a:xfrm>
        </p:spPr>
        <p:txBody>
          <a:bodyPr>
            <a:normAutofit/>
          </a:bodyPr>
          <a:p>
            <a:pPr algn="just">
              <a:lnSpc>
                <a:spcPct val="150000"/>
              </a:lnSpc>
            </a:pPr>
            <a:r>
              <a:rPr dirty="0" lang="en-US" smtClean="0"/>
              <a:t>They are gram negative , oval rods, larger than Y. </a:t>
            </a:r>
            <a:r>
              <a:rPr dirty="0" lang="en-US" err="1" smtClean="0"/>
              <a:t>pestis</a:t>
            </a:r>
            <a:r>
              <a:rPr dirty="0" lang="en-US" smtClean="0"/>
              <a:t>.  They don’t have virulent factors produced by Y. </a:t>
            </a:r>
            <a:r>
              <a:rPr dirty="0" lang="en-US" err="1" smtClean="0"/>
              <a:t>pestis</a:t>
            </a:r>
            <a:r>
              <a:rPr dirty="0" lang="en-US" smtClean="0"/>
              <a:t>.</a:t>
            </a:r>
          </a:p>
          <a:p>
            <a:pPr algn="just" lvl="0">
              <a:lnSpc>
                <a:spcPct val="150000"/>
              </a:lnSpc>
            </a:pPr>
            <a:r>
              <a:rPr dirty="0" lang="en-US" smtClean="0"/>
              <a:t>They are transmitted to man by contamination of food with excrete of domestic animals especially dogs, cats and cattle</a:t>
            </a:r>
          </a:p>
          <a:p>
            <a:pPr>
              <a:lnSpc>
                <a:spcPct val="150000"/>
              </a:lnSpc>
              <a:buClr>
                <a:schemeClr val="accent2"/>
              </a:buClr>
              <a:buBlip>
                <a:blip xmlns:r="http://schemas.openxmlformats.org/officeDocument/2006/relationships" r:embed="rId1"/>
              </a:buBlip>
            </a:pPr>
            <a:endParaRPr dirty="0"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36" name=""/>
        <p:cNvGrpSpPr/>
        <p:nvPr/>
      </p:nvGrpSpPr>
      <p:grpSpPr>
        <a:xfrm>
          <a:off x="0" y="0"/>
          <a:ext cx="0" cy="0"/>
          <a:chOff x="0" y="0"/>
          <a:chExt cx="0" cy="0"/>
        </a:xfrm>
      </p:grpSpPr>
      <p:sp>
        <p:nvSpPr>
          <p:cNvPr id="1048626" name="Title 1"/>
          <p:cNvSpPr>
            <a:spLocks noGrp="1"/>
          </p:cNvSpPr>
          <p:nvPr>
            <p:ph type="title"/>
          </p:nvPr>
        </p:nvSpPr>
        <p:spPr>
          <a:xfrm>
            <a:off x="2438400" y="274638"/>
            <a:ext cx="7772400" cy="944562"/>
          </a:xfrm>
        </p:spPr>
        <p:txBody>
          <a:bodyPr>
            <a:normAutofit/>
          </a:bodyPr>
          <a:p>
            <a:r>
              <a:rPr b="1" dirty="0" lang="en-US" smtClean="0"/>
              <a:t>Features:</a:t>
            </a:r>
            <a:endParaRPr dirty="0" lang="en-US"/>
          </a:p>
        </p:txBody>
      </p:sp>
      <p:sp>
        <p:nvSpPr>
          <p:cNvPr id="1048627" name="Content Placeholder 2"/>
          <p:cNvSpPr>
            <a:spLocks noGrp="1"/>
          </p:cNvSpPr>
          <p:nvPr>
            <p:ph idx="1"/>
          </p:nvPr>
        </p:nvSpPr>
        <p:spPr>
          <a:xfrm>
            <a:off x="2438400" y="1295401"/>
            <a:ext cx="7772400" cy="4830763"/>
          </a:xfrm>
        </p:spPr>
        <p:txBody>
          <a:bodyPr>
            <a:normAutofit/>
          </a:bodyPr>
          <a:p>
            <a:pPr lvl="0">
              <a:lnSpc>
                <a:spcPct val="150000"/>
              </a:lnSpc>
            </a:pPr>
            <a:r>
              <a:rPr dirty="0" lang="en-US" smtClean="0"/>
              <a:t>Non-lactose fermenting</a:t>
            </a:r>
          </a:p>
          <a:p>
            <a:pPr lvl="0">
              <a:lnSpc>
                <a:spcPct val="150000"/>
              </a:lnSpc>
            </a:pPr>
            <a:r>
              <a:rPr dirty="0" lang="en-US" smtClean="0"/>
              <a:t>Gram negative rods</a:t>
            </a:r>
          </a:p>
          <a:p>
            <a:pPr lvl="0">
              <a:lnSpc>
                <a:spcPct val="150000"/>
              </a:lnSpc>
            </a:pPr>
            <a:r>
              <a:rPr dirty="0" lang="en-US" err="1" smtClean="0"/>
              <a:t>Urease</a:t>
            </a:r>
            <a:r>
              <a:rPr dirty="0" lang="en-US" smtClean="0"/>
              <a:t> positive</a:t>
            </a:r>
          </a:p>
          <a:p>
            <a:pPr lvl="0">
              <a:lnSpc>
                <a:spcPct val="150000"/>
              </a:lnSpc>
            </a:pPr>
            <a:r>
              <a:rPr dirty="0" lang="en-US" err="1" smtClean="0"/>
              <a:t>Oxidase</a:t>
            </a:r>
            <a:r>
              <a:rPr dirty="0" lang="en-US" smtClean="0"/>
              <a:t> negative</a:t>
            </a:r>
          </a:p>
          <a:p>
            <a:pPr lvl="0">
              <a:lnSpc>
                <a:spcPct val="150000"/>
              </a:lnSpc>
            </a:pPr>
            <a:r>
              <a:rPr dirty="0" lang="en-US" smtClean="0"/>
              <a:t>Optimal growth at 25 </a:t>
            </a:r>
            <a:r>
              <a:rPr baseline="30000" dirty="0" lang="en-US" err="1" smtClean="0"/>
              <a:t>o</a:t>
            </a:r>
            <a:r>
              <a:rPr dirty="0" lang="en-US" err="1" smtClean="0"/>
              <a:t>C</a:t>
            </a:r>
            <a:r>
              <a:rPr dirty="0" lang="en-US" smtClean="0"/>
              <a:t> </a:t>
            </a:r>
          </a:p>
          <a:p>
            <a:pPr lvl="0">
              <a:lnSpc>
                <a:spcPct val="150000"/>
              </a:lnSpc>
            </a:pPr>
            <a:r>
              <a:rPr dirty="0" lang="en-US" smtClean="0"/>
              <a:t>Motile at 25oc and non motile at 37 </a:t>
            </a:r>
            <a:r>
              <a:rPr baseline="30000" dirty="0" lang="en-US" smtClean="0"/>
              <a:t>o </a:t>
            </a:r>
            <a:r>
              <a:rPr dirty="0" lang="en-US" smtClean="0"/>
              <a:t>C</a:t>
            </a:r>
          </a:p>
          <a:p>
            <a:pPr>
              <a:lnSpc>
                <a:spcPct val="150000"/>
              </a:lnSpc>
              <a:buClr>
                <a:schemeClr val="accent2"/>
              </a:buClr>
              <a:buBlip>
                <a:blip xmlns:r="http://schemas.openxmlformats.org/officeDocument/2006/relationships" r:embed="rId1"/>
              </a:buBlip>
            </a:pPr>
            <a:endParaRPr dirty="0"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37" name=""/>
        <p:cNvGrpSpPr/>
        <p:nvPr/>
      </p:nvGrpSpPr>
      <p:grpSpPr>
        <a:xfrm>
          <a:off x="0" y="0"/>
          <a:ext cx="0" cy="0"/>
          <a:chOff x="0" y="0"/>
          <a:chExt cx="0" cy="0"/>
        </a:xfrm>
      </p:grpSpPr>
      <p:sp>
        <p:nvSpPr>
          <p:cNvPr id="1048628" name="Title 1"/>
          <p:cNvSpPr>
            <a:spLocks noGrp="1"/>
          </p:cNvSpPr>
          <p:nvPr>
            <p:ph type="title"/>
          </p:nvPr>
        </p:nvSpPr>
        <p:spPr>
          <a:xfrm>
            <a:off x="2438400" y="274638"/>
            <a:ext cx="7772400" cy="639762"/>
          </a:xfrm>
        </p:spPr>
        <p:txBody>
          <a:bodyPr>
            <a:normAutofit fontScale="90000"/>
          </a:bodyPr>
          <a:p>
            <a:endParaRPr dirty="0" lang="en-US"/>
          </a:p>
        </p:txBody>
      </p:sp>
      <p:sp>
        <p:nvSpPr>
          <p:cNvPr id="1048629" name="Content Placeholder 2"/>
          <p:cNvSpPr>
            <a:spLocks noGrp="1"/>
          </p:cNvSpPr>
          <p:nvPr>
            <p:ph idx="1"/>
          </p:nvPr>
        </p:nvSpPr>
        <p:spPr>
          <a:xfrm>
            <a:off x="2438400" y="914401"/>
            <a:ext cx="7772400" cy="5211763"/>
          </a:xfrm>
        </p:spPr>
        <p:txBody>
          <a:bodyPr/>
          <a:p>
            <a:pPr lvl="0">
              <a:lnSpc>
                <a:spcPct val="150000"/>
              </a:lnSpc>
              <a:buClr>
                <a:schemeClr val="accent2"/>
              </a:buClr>
              <a:buBlip>
                <a:blip xmlns:r="http://schemas.openxmlformats.org/officeDocument/2006/relationships" r:embed="rId1"/>
              </a:buBlip>
            </a:pPr>
            <a:r>
              <a:rPr dirty="0" lang="en-US" smtClean="0"/>
              <a:t>Reside in the intestinal tract of animals transmitted to cause diseases to man and produce a variety of clinical symptoms.</a:t>
            </a:r>
          </a:p>
          <a:p>
            <a:pPr>
              <a:lnSpc>
                <a:spcPct val="150000"/>
              </a:lnSpc>
              <a:buClr>
                <a:schemeClr val="accent2"/>
              </a:buClr>
              <a:buBlip>
                <a:blip xmlns:r="http://schemas.openxmlformats.org/officeDocument/2006/relationships" r:embed="rId1"/>
              </a:buBlip>
            </a:pPr>
            <a:endParaRPr dirty="0"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38" name=""/>
        <p:cNvGrpSpPr/>
        <p:nvPr/>
      </p:nvGrpSpPr>
      <p:grpSpPr>
        <a:xfrm>
          <a:off x="0" y="0"/>
          <a:ext cx="0" cy="0"/>
          <a:chOff x="0" y="0"/>
          <a:chExt cx="0" cy="0"/>
        </a:xfrm>
      </p:grpSpPr>
      <p:sp>
        <p:nvSpPr>
          <p:cNvPr id="1048630" name="Title 1"/>
          <p:cNvSpPr>
            <a:spLocks noGrp="1"/>
          </p:cNvSpPr>
          <p:nvPr>
            <p:ph type="title"/>
          </p:nvPr>
        </p:nvSpPr>
        <p:spPr>
          <a:xfrm>
            <a:off x="2438400" y="274638"/>
            <a:ext cx="7772400" cy="639762"/>
          </a:xfrm>
        </p:spPr>
        <p:txBody>
          <a:bodyPr>
            <a:normAutofit fontScale="90000"/>
          </a:bodyPr>
          <a:p>
            <a:r>
              <a:rPr b="1" dirty="0" lang="en-US" err="1" smtClean="0"/>
              <a:t>Brucella</a:t>
            </a:r>
            <a:r>
              <a:rPr b="1" dirty="0" lang="en-US" smtClean="0"/>
              <a:t> genus</a:t>
            </a:r>
            <a:endParaRPr dirty="0" lang="en-US"/>
          </a:p>
        </p:txBody>
      </p:sp>
      <p:sp>
        <p:nvSpPr>
          <p:cNvPr id="1048631" name="Content Placeholder 2"/>
          <p:cNvSpPr>
            <a:spLocks noGrp="1"/>
          </p:cNvSpPr>
          <p:nvPr>
            <p:ph idx="1"/>
          </p:nvPr>
        </p:nvSpPr>
        <p:spPr>
          <a:xfrm>
            <a:off x="2438400" y="1066801"/>
            <a:ext cx="7772400" cy="5059363"/>
          </a:xfrm>
        </p:spPr>
        <p:txBody>
          <a:bodyPr>
            <a:normAutofit fontScale="89286" lnSpcReduction="20000"/>
          </a:bodyPr>
          <a:p>
            <a:pPr algn="just">
              <a:lnSpc>
                <a:spcPct val="150000"/>
              </a:lnSpc>
            </a:pPr>
            <a:r>
              <a:rPr dirty="0" lang="en-US" smtClean="0"/>
              <a:t>Disease is brucellosis also known as undulant fever</a:t>
            </a:r>
          </a:p>
          <a:p>
            <a:pPr algn="just">
              <a:lnSpc>
                <a:spcPct val="150000"/>
              </a:lnSpc>
              <a:buNone/>
            </a:pPr>
            <a:r>
              <a:rPr b="1" dirty="0" sz="4200" lang="en-US" u="sng"/>
              <a:t>Properties</a:t>
            </a:r>
          </a:p>
          <a:p>
            <a:pPr algn="just">
              <a:lnSpc>
                <a:spcPct val="150000"/>
              </a:lnSpc>
              <a:buNone/>
            </a:pPr>
            <a:r>
              <a:rPr dirty="0" lang="en-US" err="1" smtClean="0"/>
              <a:t>Brucella</a:t>
            </a:r>
            <a:r>
              <a:rPr dirty="0" lang="en-US" smtClean="0"/>
              <a:t> are:</a:t>
            </a:r>
          </a:p>
          <a:p>
            <a:pPr algn="just" lvl="0">
              <a:lnSpc>
                <a:spcPct val="150000"/>
              </a:lnSpc>
            </a:pPr>
            <a:r>
              <a:rPr dirty="0" lang="en-US" smtClean="0"/>
              <a:t>Small gram –</a:t>
            </a:r>
            <a:r>
              <a:rPr dirty="0" lang="en-US" err="1" smtClean="0"/>
              <a:t>ve</a:t>
            </a:r>
            <a:r>
              <a:rPr dirty="0" lang="en-US" smtClean="0"/>
              <a:t> rods without a capsule</a:t>
            </a:r>
          </a:p>
          <a:p>
            <a:pPr algn="just" lvl="0">
              <a:lnSpc>
                <a:spcPct val="150000"/>
              </a:lnSpc>
            </a:pPr>
            <a:r>
              <a:rPr dirty="0" lang="en-US" err="1" smtClean="0"/>
              <a:t>Pleomorphic</a:t>
            </a:r>
            <a:endParaRPr dirty="0" lang="en-US" smtClean="0"/>
          </a:p>
          <a:p>
            <a:pPr algn="just" lvl="0">
              <a:lnSpc>
                <a:spcPct val="150000"/>
              </a:lnSpc>
            </a:pPr>
            <a:r>
              <a:rPr dirty="0" lang="en-US" smtClean="0"/>
              <a:t>Non </a:t>
            </a:r>
            <a:r>
              <a:rPr dirty="0" lang="en-US" err="1" smtClean="0"/>
              <a:t>sporulating</a:t>
            </a:r>
            <a:endParaRPr dirty="0" lang="en-US" smtClean="0"/>
          </a:p>
          <a:p>
            <a:pPr algn="just" lvl="0">
              <a:lnSpc>
                <a:spcPct val="150000"/>
              </a:lnSpc>
            </a:pPr>
            <a:r>
              <a:rPr dirty="0" lang="en-US" smtClean="0"/>
              <a:t>Non motile</a:t>
            </a:r>
          </a:p>
          <a:p>
            <a:pPr algn="just" lvl="0">
              <a:lnSpc>
                <a:spcPct val="150000"/>
              </a:lnSpc>
            </a:pPr>
            <a:r>
              <a:rPr dirty="0" lang="en-US" smtClean="0"/>
              <a:t>Non viable in sour milk</a:t>
            </a:r>
          </a:p>
          <a:p>
            <a:pPr>
              <a:lnSpc>
                <a:spcPct val="150000"/>
              </a:lnSpc>
              <a:buClr>
                <a:schemeClr val="accent2"/>
              </a:buClr>
              <a:buBlip>
                <a:blip xmlns:r="http://schemas.openxmlformats.org/officeDocument/2006/relationships" r:embed="rId1"/>
              </a:buBlip>
            </a:pPr>
            <a:endParaRPr dirty="0"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39" name=""/>
        <p:cNvGrpSpPr/>
        <p:nvPr/>
      </p:nvGrpSpPr>
      <p:grpSpPr>
        <a:xfrm>
          <a:off x="0" y="0"/>
          <a:ext cx="0" cy="0"/>
          <a:chOff x="0" y="0"/>
          <a:chExt cx="0" cy="0"/>
        </a:xfrm>
      </p:grpSpPr>
      <p:sp>
        <p:nvSpPr>
          <p:cNvPr id="1048632" name="Title 1"/>
          <p:cNvSpPr>
            <a:spLocks noGrp="1"/>
          </p:cNvSpPr>
          <p:nvPr>
            <p:ph type="title"/>
          </p:nvPr>
        </p:nvSpPr>
        <p:spPr>
          <a:xfrm>
            <a:off x="2438400" y="274638"/>
            <a:ext cx="7772400" cy="639762"/>
          </a:xfrm>
        </p:spPr>
        <p:txBody>
          <a:bodyPr>
            <a:normAutofit fontScale="90000"/>
          </a:bodyPr>
          <a:p>
            <a:endParaRPr dirty="0" lang="en-US"/>
          </a:p>
        </p:txBody>
      </p:sp>
      <p:sp>
        <p:nvSpPr>
          <p:cNvPr id="1048633" name="Content Placeholder 2"/>
          <p:cNvSpPr>
            <a:spLocks noGrp="1"/>
          </p:cNvSpPr>
          <p:nvPr>
            <p:ph idx="1"/>
          </p:nvPr>
        </p:nvSpPr>
        <p:spPr>
          <a:xfrm>
            <a:off x="2438400" y="1219201"/>
            <a:ext cx="7772400" cy="4906963"/>
          </a:xfrm>
        </p:spPr>
        <p:txBody>
          <a:bodyPr>
            <a:normAutofit fontScale="92857" lnSpcReduction="20000"/>
          </a:bodyPr>
          <a:p>
            <a:pPr lvl="0">
              <a:lnSpc>
                <a:spcPct val="150000"/>
              </a:lnSpc>
            </a:pPr>
            <a:r>
              <a:rPr dirty="0" lang="en-US" smtClean="0"/>
              <a:t>Susceptible to heat reduced to non viable organisms within 10 </a:t>
            </a:r>
            <a:r>
              <a:rPr dirty="0" lang="en-US" err="1" smtClean="0"/>
              <a:t>mins</a:t>
            </a:r>
            <a:endParaRPr dirty="0" lang="en-US" smtClean="0"/>
          </a:p>
          <a:p>
            <a:pPr lvl="0">
              <a:lnSpc>
                <a:spcPct val="150000"/>
              </a:lnSpc>
            </a:pPr>
            <a:r>
              <a:rPr dirty="0" lang="en-US" smtClean="0"/>
              <a:t>Obligate aerobes</a:t>
            </a:r>
          </a:p>
          <a:p>
            <a:pPr lvl="0">
              <a:lnSpc>
                <a:spcPct val="150000"/>
              </a:lnSpc>
            </a:pPr>
            <a:r>
              <a:rPr dirty="0" lang="en-US" smtClean="0"/>
              <a:t>Fastidious</a:t>
            </a:r>
          </a:p>
          <a:p>
            <a:pPr lvl="0">
              <a:lnSpc>
                <a:spcPct val="150000"/>
              </a:lnSpc>
            </a:pPr>
            <a:r>
              <a:rPr dirty="0" lang="en-US" smtClean="0"/>
              <a:t>Sensitive to direct sunlight</a:t>
            </a:r>
          </a:p>
          <a:p>
            <a:pPr lvl="0">
              <a:lnSpc>
                <a:spcPct val="150000"/>
              </a:lnSpc>
            </a:pPr>
            <a:r>
              <a:rPr dirty="0" lang="en-US" smtClean="0"/>
              <a:t>Sensitive to acid</a:t>
            </a:r>
          </a:p>
          <a:p>
            <a:pPr lvl="0">
              <a:lnSpc>
                <a:spcPct val="150000"/>
              </a:lnSpc>
            </a:pPr>
            <a:r>
              <a:rPr dirty="0" lang="en-US" smtClean="0"/>
              <a:t>Can be viable after refrigeration for several weeks</a:t>
            </a:r>
          </a:p>
          <a:p>
            <a:pPr>
              <a:lnSpc>
                <a:spcPct val="150000"/>
              </a:lnSpc>
              <a:buClr>
                <a:schemeClr val="accent2"/>
              </a:buClr>
              <a:buBlip>
                <a:blip xmlns:r="http://schemas.openxmlformats.org/officeDocument/2006/relationships" r:embed="rId1"/>
              </a:buBlip>
            </a:pPr>
            <a:endParaRPr dirty="0"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40" name=""/>
        <p:cNvGrpSpPr/>
        <p:nvPr/>
      </p:nvGrpSpPr>
      <p:grpSpPr>
        <a:xfrm>
          <a:off x="0" y="0"/>
          <a:ext cx="0" cy="0"/>
          <a:chOff x="0" y="0"/>
          <a:chExt cx="0" cy="0"/>
        </a:xfrm>
      </p:grpSpPr>
      <p:sp>
        <p:nvSpPr>
          <p:cNvPr id="1048634" name="Title 1"/>
          <p:cNvSpPr>
            <a:spLocks noGrp="1"/>
          </p:cNvSpPr>
          <p:nvPr>
            <p:ph type="title"/>
          </p:nvPr>
        </p:nvSpPr>
        <p:spPr>
          <a:xfrm>
            <a:off x="2438400" y="274638"/>
            <a:ext cx="7772400" cy="639762"/>
          </a:xfrm>
        </p:spPr>
        <p:txBody>
          <a:bodyPr>
            <a:normAutofit fontScale="90000"/>
          </a:bodyPr>
          <a:p>
            <a:endParaRPr dirty="0" lang="en-US"/>
          </a:p>
        </p:txBody>
      </p:sp>
      <p:sp>
        <p:nvSpPr>
          <p:cNvPr id="1048635" name="Content Placeholder 2"/>
          <p:cNvSpPr>
            <a:spLocks noGrp="1"/>
          </p:cNvSpPr>
          <p:nvPr>
            <p:ph idx="1"/>
          </p:nvPr>
        </p:nvSpPr>
        <p:spPr>
          <a:xfrm>
            <a:off x="2438400" y="914401"/>
            <a:ext cx="7772400" cy="5211763"/>
          </a:xfrm>
        </p:spPr>
        <p:txBody>
          <a:bodyPr>
            <a:normAutofit/>
          </a:bodyPr>
          <a:p>
            <a:pPr algn="just">
              <a:lnSpc>
                <a:spcPct val="150000"/>
              </a:lnSpc>
              <a:buNone/>
            </a:pPr>
            <a:r>
              <a:rPr dirty="0" lang="en-US" smtClean="0"/>
              <a:t>There are 3 major species:</a:t>
            </a:r>
          </a:p>
          <a:p>
            <a:pPr algn="just" indent="-514350" marL="596646">
              <a:lnSpc>
                <a:spcPct val="150000"/>
              </a:lnSpc>
              <a:buFont typeface="+mj-lt"/>
              <a:buAutoNum type="arabicPeriod"/>
            </a:pPr>
            <a:r>
              <a:rPr dirty="0" lang="en-US" smtClean="0"/>
              <a:t>B. </a:t>
            </a:r>
            <a:r>
              <a:rPr dirty="0" lang="en-US" err="1" smtClean="0"/>
              <a:t>mellitensis</a:t>
            </a:r>
            <a:r>
              <a:rPr dirty="0" lang="en-US" smtClean="0"/>
              <a:t>- a primary pathogen to sheep and goats. Causes abortion</a:t>
            </a:r>
          </a:p>
          <a:p>
            <a:pPr algn="just" indent="-514350" marL="596646">
              <a:lnSpc>
                <a:spcPct val="150000"/>
              </a:lnSpc>
              <a:buFont typeface="+mj-lt"/>
              <a:buAutoNum type="arabicPeriod"/>
            </a:pPr>
            <a:r>
              <a:rPr dirty="0" lang="en-US" smtClean="0"/>
              <a:t>B. arbutus- primary pathogen for cattle. Causes abortion</a:t>
            </a:r>
          </a:p>
          <a:p>
            <a:pPr algn="just" indent="-514350" marL="596646">
              <a:lnSpc>
                <a:spcPct val="150000"/>
              </a:lnSpc>
              <a:buFont typeface="+mj-lt"/>
              <a:buAutoNum type="arabicPeriod"/>
            </a:pPr>
            <a:r>
              <a:rPr dirty="0" lang="en-US" smtClean="0"/>
              <a:t>B. </a:t>
            </a:r>
            <a:r>
              <a:rPr dirty="0" lang="en-US" err="1" smtClean="0"/>
              <a:t>suis</a:t>
            </a:r>
            <a:r>
              <a:rPr dirty="0" lang="en-US" smtClean="0"/>
              <a:t>- primary pathogen for swine</a:t>
            </a:r>
          </a:p>
          <a:p>
            <a:pPr algn="just" indent="-514350" marL="596646">
              <a:lnSpc>
                <a:spcPct val="150000"/>
              </a:lnSpc>
              <a:buNone/>
            </a:pPr>
            <a:r>
              <a:rPr dirty="0" lang="en-US" smtClean="0"/>
              <a:t>B. arbutus and B. </a:t>
            </a:r>
            <a:r>
              <a:rPr dirty="0" lang="en-US" err="1" smtClean="0"/>
              <a:t>mellitensis</a:t>
            </a:r>
            <a:r>
              <a:rPr dirty="0" lang="en-US" smtClean="0"/>
              <a:t> may infect man</a:t>
            </a:r>
          </a:p>
          <a:p>
            <a:pPr>
              <a:lnSpc>
                <a:spcPct val="150000"/>
              </a:lnSpc>
              <a:buClr>
                <a:schemeClr val="accent2"/>
              </a:buClr>
              <a:buBlip>
                <a:blip xmlns:r="http://schemas.openxmlformats.org/officeDocument/2006/relationships" r:embed="rId1"/>
              </a:buBlip>
            </a:pPr>
            <a:endParaRPr dirty="0"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22" name=""/>
        <p:cNvGrpSpPr/>
        <p:nvPr/>
      </p:nvGrpSpPr>
      <p:grpSpPr>
        <a:xfrm>
          <a:off x="0" y="0"/>
          <a:ext cx="0" cy="0"/>
          <a:chOff x="0" y="0"/>
          <a:chExt cx="0" cy="0"/>
        </a:xfrm>
      </p:grpSpPr>
      <p:sp>
        <p:nvSpPr>
          <p:cNvPr id="1048593" name="Title 1"/>
          <p:cNvSpPr>
            <a:spLocks noGrp="1"/>
          </p:cNvSpPr>
          <p:nvPr>
            <p:ph type="title"/>
          </p:nvPr>
        </p:nvSpPr>
        <p:spPr>
          <a:xfrm>
            <a:off x="2438400" y="274638"/>
            <a:ext cx="7772400" cy="1173162"/>
          </a:xfrm>
        </p:spPr>
        <p:txBody>
          <a:bodyPr>
            <a:normAutofit/>
          </a:bodyPr>
          <a:p>
            <a:r>
              <a:rPr b="1" dirty="0" lang="en-US" smtClean="0"/>
              <a:t>GRAM NEGATIVE RODS</a:t>
            </a:r>
            <a:endParaRPr dirty="0" lang="en-US"/>
          </a:p>
        </p:txBody>
      </p:sp>
      <p:sp>
        <p:nvSpPr>
          <p:cNvPr id="1048594" name="Content Placeholder 2"/>
          <p:cNvSpPr>
            <a:spLocks noGrp="1"/>
          </p:cNvSpPr>
          <p:nvPr>
            <p:ph idx="1"/>
          </p:nvPr>
        </p:nvSpPr>
        <p:spPr>
          <a:xfrm>
            <a:off x="2438400" y="1524001"/>
            <a:ext cx="7772400" cy="4602163"/>
          </a:xfrm>
        </p:spPr>
        <p:txBody>
          <a:bodyPr/>
          <a:p>
            <a:pPr>
              <a:lnSpc>
                <a:spcPct val="150000"/>
              </a:lnSpc>
              <a:buNone/>
            </a:pPr>
            <a:r>
              <a:rPr b="1" dirty="0" lang="en-US" err="1" smtClean="0"/>
              <a:t>Zoonotic</a:t>
            </a:r>
            <a:r>
              <a:rPr b="1" dirty="0" lang="en-US" smtClean="0"/>
              <a:t> organisms</a:t>
            </a:r>
            <a:endParaRPr dirty="0" lang="en-US" smtClean="0"/>
          </a:p>
          <a:p>
            <a:pPr lvl="0">
              <a:lnSpc>
                <a:spcPct val="150000"/>
              </a:lnSpc>
              <a:buNone/>
            </a:pPr>
            <a:r>
              <a:rPr b="1" dirty="0" lang="en-US" u="sng" smtClean="0"/>
              <a:t>1. Genus </a:t>
            </a:r>
            <a:r>
              <a:rPr b="1" dirty="0" lang="en-US" err="1" u="sng" smtClean="0"/>
              <a:t>Yersinia</a:t>
            </a:r>
            <a:endParaRPr dirty="0" lang="en-US" u="sng" smtClean="0"/>
          </a:p>
          <a:p>
            <a:pPr>
              <a:lnSpc>
                <a:spcPct val="150000"/>
              </a:lnSpc>
            </a:pPr>
            <a:r>
              <a:rPr dirty="0" lang="en-US" smtClean="0"/>
              <a:t>The pathogenic species include</a:t>
            </a:r>
          </a:p>
          <a:p>
            <a:pPr lvl="1">
              <a:lnSpc>
                <a:spcPct val="150000"/>
              </a:lnSpc>
            </a:pPr>
            <a:r>
              <a:rPr dirty="0" lang="en-US" smtClean="0"/>
              <a:t>Y. </a:t>
            </a:r>
            <a:r>
              <a:rPr dirty="0" lang="en-US" err="1" smtClean="0"/>
              <a:t>pestis</a:t>
            </a:r>
            <a:endParaRPr dirty="0" lang="en-US" smtClean="0"/>
          </a:p>
          <a:p>
            <a:pPr lvl="1">
              <a:lnSpc>
                <a:spcPct val="150000"/>
              </a:lnSpc>
            </a:pPr>
            <a:r>
              <a:rPr dirty="0" lang="en-US" smtClean="0"/>
              <a:t>Y. </a:t>
            </a:r>
            <a:r>
              <a:rPr dirty="0" lang="en-US" err="1" smtClean="0"/>
              <a:t>pseudotuberculosis</a:t>
            </a:r>
            <a:endParaRPr dirty="0" lang="en-US" smtClean="0"/>
          </a:p>
          <a:p>
            <a:pPr lvl="1">
              <a:lnSpc>
                <a:spcPct val="150000"/>
              </a:lnSpc>
            </a:pPr>
            <a:r>
              <a:rPr dirty="0" lang="en-US" smtClean="0"/>
              <a:t>Y. </a:t>
            </a:r>
            <a:r>
              <a:rPr dirty="0" lang="en-US" err="1" smtClean="0"/>
              <a:t>enterocolitica</a:t>
            </a:r>
            <a:endParaRPr dirty="0" lang="en-US" smtClean="0"/>
          </a:p>
          <a:p>
            <a:pPr>
              <a:lnSpc>
                <a:spcPct val="150000"/>
              </a:lnSpc>
              <a:buClr>
                <a:schemeClr val="accent2"/>
              </a:buClr>
              <a:buBlip>
                <a:blip xmlns:r="http://schemas.openxmlformats.org/officeDocument/2006/relationships" r:embed="rId1"/>
              </a:buBlip>
            </a:pPr>
            <a:endParaRPr dirty="0" lang="en-US"/>
          </a:p>
        </p:txBody>
      </p:sp>
    </p:spTree>
  </p:cSld>
  <p:clrMapOvr>
    <a:masterClrMapping/>
  </p:clrMapOvr>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41" name=""/>
        <p:cNvGrpSpPr/>
        <p:nvPr/>
      </p:nvGrpSpPr>
      <p:grpSpPr>
        <a:xfrm>
          <a:off x="0" y="0"/>
          <a:ext cx="0" cy="0"/>
          <a:chOff x="0" y="0"/>
          <a:chExt cx="0" cy="0"/>
        </a:xfrm>
      </p:grpSpPr>
      <p:sp>
        <p:nvSpPr>
          <p:cNvPr id="1048636" name="Title 1"/>
          <p:cNvSpPr>
            <a:spLocks noGrp="1"/>
          </p:cNvSpPr>
          <p:nvPr>
            <p:ph type="title"/>
          </p:nvPr>
        </p:nvSpPr>
        <p:spPr>
          <a:xfrm>
            <a:off x="2438400" y="274638"/>
            <a:ext cx="7772400" cy="1020762"/>
          </a:xfrm>
        </p:spPr>
        <p:txBody>
          <a:bodyPr>
            <a:normAutofit fontScale="90000"/>
          </a:bodyPr>
          <a:p>
            <a:r>
              <a:rPr b="1" dirty="0" lang="en-US" smtClean="0"/>
              <a:t>Pathogenesis and epidemiology</a:t>
            </a:r>
            <a:endParaRPr dirty="0" lang="en-US"/>
          </a:p>
        </p:txBody>
      </p:sp>
      <p:sp>
        <p:nvSpPr>
          <p:cNvPr id="1048637" name="Content Placeholder 2"/>
          <p:cNvSpPr>
            <a:spLocks noGrp="1"/>
          </p:cNvSpPr>
          <p:nvPr>
            <p:ph idx="1"/>
          </p:nvPr>
        </p:nvSpPr>
        <p:spPr>
          <a:xfrm>
            <a:off x="2438400" y="1371601"/>
            <a:ext cx="7772400" cy="4754563"/>
          </a:xfrm>
        </p:spPr>
        <p:txBody>
          <a:bodyPr/>
          <a:p>
            <a:pPr lvl="0">
              <a:lnSpc>
                <a:spcPct val="150000"/>
              </a:lnSpc>
            </a:pPr>
            <a:r>
              <a:rPr dirty="0" lang="en-US" smtClean="0"/>
              <a:t>Humans are exposed through contact with animals </a:t>
            </a:r>
            <a:r>
              <a:rPr dirty="0" lang="en-US" err="1" smtClean="0"/>
              <a:t>e.g</a:t>
            </a:r>
            <a:r>
              <a:rPr dirty="0" lang="en-US" smtClean="0"/>
              <a:t> carcasses, contaminated food, pork, meat, cheese, ingestion of milk</a:t>
            </a:r>
          </a:p>
          <a:p>
            <a:pPr lvl="0">
              <a:lnSpc>
                <a:spcPct val="150000"/>
              </a:lnSpc>
            </a:pPr>
            <a:r>
              <a:rPr dirty="0" lang="en-US" smtClean="0"/>
              <a:t>They can enter through broken skin, mucous membranes in abattoir</a:t>
            </a:r>
          </a:p>
          <a:p>
            <a:pPr>
              <a:lnSpc>
                <a:spcPct val="150000"/>
              </a:lnSpc>
              <a:buClr>
                <a:schemeClr val="accent2"/>
              </a:buClr>
              <a:buBlip>
                <a:blip xmlns:r="http://schemas.openxmlformats.org/officeDocument/2006/relationships" r:embed="rId1"/>
              </a:buBlip>
            </a:pPr>
            <a:endParaRPr dirty="0"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42" name=""/>
        <p:cNvGrpSpPr/>
        <p:nvPr/>
      </p:nvGrpSpPr>
      <p:grpSpPr>
        <a:xfrm>
          <a:off x="0" y="0"/>
          <a:ext cx="0" cy="0"/>
          <a:chOff x="0" y="0"/>
          <a:chExt cx="0" cy="0"/>
        </a:xfrm>
      </p:grpSpPr>
      <p:sp>
        <p:nvSpPr>
          <p:cNvPr id="1048638" name="Title 1"/>
          <p:cNvSpPr>
            <a:spLocks noGrp="1"/>
          </p:cNvSpPr>
          <p:nvPr>
            <p:ph type="title"/>
          </p:nvPr>
        </p:nvSpPr>
        <p:spPr>
          <a:xfrm>
            <a:off x="2438400" y="274638"/>
            <a:ext cx="7772400" cy="639762"/>
          </a:xfrm>
        </p:spPr>
        <p:txBody>
          <a:bodyPr>
            <a:normAutofit fontScale="90000"/>
          </a:bodyPr>
          <a:p>
            <a:endParaRPr dirty="0" lang="en-US"/>
          </a:p>
        </p:txBody>
      </p:sp>
      <p:sp>
        <p:nvSpPr>
          <p:cNvPr id="1048639" name="Content Placeholder 2"/>
          <p:cNvSpPr>
            <a:spLocks noGrp="1"/>
          </p:cNvSpPr>
          <p:nvPr>
            <p:ph idx="1"/>
          </p:nvPr>
        </p:nvSpPr>
        <p:spPr>
          <a:xfrm>
            <a:off x="2438400" y="914401"/>
            <a:ext cx="7772400" cy="5211763"/>
          </a:xfrm>
        </p:spPr>
        <p:txBody>
          <a:bodyPr>
            <a:normAutofit fontScale="96429" lnSpcReduction="10000"/>
          </a:bodyPr>
          <a:p>
            <a:pPr algn="just" lvl="0">
              <a:lnSpc>
                <a:spcPct val="150000"/>
              </a:lnSpc>
            </a:pPr>
            <a:r>
              <a:rPr dirty="0" lang="en-US" smtClean="0"/>
              <a:t>Some may escape the acidic environment in the body and tissues through the blood stream and localize on reticular endothelial tissues as intracellular organisms like macrophages e. g bone marrow</a:t>
            </a:r>
          </a:p>
          <a:p>
            <a:pPr algn="just" lvl="0">
              <a:lnSpc>
                <a:spcPct val="150000"/>
              </a:lnSpc>
            </a:pPr>
            <a:r>
              <a:rPr dirty="0" lang="en-US" smtClean="0"/>
              <a:t>The host response is a </a:t>
            </a:r>
            <a:r>
              <a:rPr dirty="0" lang="en-US" err="1" smtClean="0"/>
              <a:t>granulomatous</a:t>
            </a:r>
            <a:r>
              <a:rPr dirty="0" lang="en-US" smtClean="0"/>
              <a:t> inflammation reaction which results in tissues damage which could be severe or moderate.</a:t>
            </a:r>
          </a:p>
          <a:p>
            <a:pPr>
              <a:lnSpc>
                <a:spcPct val="150000"/>
              </a:lnSpc>
              <a:buClr>
                <a:schemeClr val="accent2"/>
              </a:buClr>
              <a:buBlip>
                <a:blip xmlns:r="http://schemas.openxmlformats.org/officeDocument/2006/relationships" r:embed="rId1"/>
              </a:buBlip>
            </a:pPr>
            <a:endParaRPr dirty="0"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43" name=""/>
        <p:cNvGrpSpPr/>
        <p:nvPr/>
      </p:nvGrpSpPr>
      <p:grpSpPr>
        <a:xfrm>
          <a:off x="0" y="0"/>
          <a:ext cx="0" cy="0"/>
          <a:chOff x="0" y="0"/>
          <a:chExt cx="0" cy="0"/>
        </a:xfrm>
      </p:grpSpPr>
      <p:sp>
        <p:nvSpPr>
          <p:cNvPr id="1048640" name="Title 1"/>
          <p:cNvSpPr>
            <a:spLocks noGrp="1"/>
          </p:cNvSpPr>
          <p:nvPr>
            <p:ph type="title"/>
          </p:nvPr>
        </p:nvSpPr>
        <p:spPr>
          <a:xfrm>
            <a:off x="2438400" y="274638"/>
            <a:ext cx="7772400" cy="639762"/>
          </a:xfrm>
        </p:spPr>
        <p:txBody>
          <a:bodyPr>
            <a:normAutofit fontScale="90000"/>
          </a:bodyPr>
          <a:p>
            <a:r>
              <a:rPr dirty="0" lang="en-US" smtClean="0"/>
              <a:t>Clinical manifestation</a:t>
            </a:r>
            <a:endParaRPr dirty="0" lang="en-US"/>
          </a:p>
        </p:txBody>
      </p:sp>
      <p:sp>
        <p:nvSpPr>
          <p:cNvPr id="1048641" name="Content Placeholder 2"/>
          <p:cNvSpPr>
            <a:spLocks noGrp="1"/>
          </p:cNvSpPr>
          <p:nvPr>
            <p:ph idx="1"/>
          </p:nvPr>
        </p:nvSpPr>
        <p:spPr>
          <a:xfrm>
            <a:off x="2438400" y="914401"/>
            <a:ext cx="7772400" cy="5211763"/>
          </a:xfrm>
        </p:spPr>
        <p:txBody>
          <a:bodyPr>
            <a:normAutofit fontScale="82143" lnSpcReduction="20000"/>
          </a:bodyPr>
          <a:p>
            <a:pPr algn="just">
              <a:lnSpc>
                <a:spcPct val="160000"/>
              </a:lnSpc>
            </a:pPr>
            <a:r>
              <a:rPr dirty="0" lang="en-US" smtClean="0"/>
              <a:t>Incubation period is 1-3 weeks</a:t>
            </a:r>
          </a:p>
          <a:p>
            <a:pPr algn="just" lvl="0">
              <a:lnSpc>
                <a:spcPct val="160000"/>
              </a:lnSpc>
            </a:pPr>
            <a:r>
              <a:rPr dirty="0" lang="en-US" smtClean="0"/>
              <a:t>There is acute febrile illness, headache, joint aches, chills, non specific febrile illness therefore it is quite comparable to other diseases such malaria and typhoid</a:t>
            </a:r>
          </a:p>
          <a:p>
            <a:pPr algn="just" lvl="0">
              <a:lnSpc>
                <a:spcPct val="160000"/>
              </a:lnSpc>
            </a:pPr>
            <a:r>
              <a:rPr dirty="0" lang="en-US" smtClean="0"/>
              <a:t>There is undulating (rising and falling) fever pattern in some patients</a:t>
            </a:r>
          </a:p>
          <a:p>
            <a:pPr algn="just" lvl="0">
              <a:lnSpc>
                <a:spcPct val="160000"/>
              </a:lnSpc>
            </a:pPr>
            <a:r>
              <a:rPr dirty="0" lang="en-US" smtClean="0"/>
              <a:t>Lack of appetite, weight loss</a:t>
            </a:r>
          </a:p>
          <a:p>
            <a:pPr algn="just" lvl="0">
              <a:lnSpc>
                <a:spcPct val="160000"/>
              </a:lnSpc>
            </a:pPr>
            <a:r>
              <a:rPr dirty="0" lang="en-US" smtClean="0"/>
              <a:t>Enlarged lymph nodes, liver and spleen are frequently found</a:t>
            </a:r>
          </a:p>
          <a:p>
            <a:pPr>
              <a:lnSpc>
                <a:spcPct val="150000"/>
              </a:lnSpc>
              <a:buClr>
                <a:schemeClr val="accent2"/>
              </a:buClr>
              <a:buBlip>
                <a:blip xmlns:r="http://schemas.openxmlformats.org/officeDocument/2006/relationships" r:embed="rId1"/>
              </a:buBlip>
            </a:pPr>
            <a:endParaRPr dirty="0"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44" name=""/>
        <p:cNvGrpSpPr/>
        <p:nvPr/>
      </p:nvGrpSpPr>
      <p:grpSpPr>
        <a:xfrm>
          <a:off x="0" y="0"/>
          <a:ext cx="0" cy="0"/>
          <a:chOff x="0" y="0"/>
          <a:chExt cx="0" cy="0"/>
        </a:xfrm>
      </p:grpSpPr>
      <p:sp>
        <p:nvSpPr>
          <p:cNvPr id="1048642" name="Title 1"/>
          <p:cNvSpPr>
            <a:spLocks noGrp="1"/>
          </p:cNvSpPr>
          <p:nvPr>
            <p:ph type="title"/>
          </p:nvPr>
        </p:nvSpPr>
        <p:spPr>
          <a:xfrm>
            <a:off x="2438400" y="274638"/>
            <a:ext cx="7772400" cy="639762"/>
          </a:xfrm>
        </p:spPr>
        <p:txBody>
          <a:bodyPr>
            <a:normAutofit fontScale="90000"/>
          </a:bodyPr>
          <a:p>
            <a:endParaRPr dirty="0" lang="en-US"/>
          </a:p>
        </p:txBody>
      </p:sp>
      <p:sp>
        <p:nvSpPr>
          <p:cNvPr id="1048643" name="Content Placeholder 2"/>
          <p:cNvSpPr>
            <a:spLocks noGrp="1"/>
          </p:cNvSpPr>
          <p:nvPr>
            <p:ph idx="1"/>
          </p:nvPr>
        </p:nvSpPr>
        <p:spPr>
          <a:xfrm>
            <a:off x="2438400" y="914401"/>
            <a:ext cx="7772400" cy="5211763"/>
          </a:xfrm>
        </p:spPr>
        <p:txBody>
          <a:bodyPr/>
          <a:p>
            <a:pPr algn="just">
              <a:lnSpc>
                <a:spcPct val="150000"/>
              </a:lnSpc>
            </a:pPr>
            <a:r>
              <a:rPr dirty="0" lang="en-US" smtClean="0"/>
              <a:t>B. </a:t>
            </a:r>
            <a:r>
              <a:rPr dirty="0" lang="en-US" err="1" smtClean="0"/>
              <a:t>mellitensis</a:t>
            </a:r>
            <a:r>
              <a:rPr dirty="0" lang="en-US" smtClean="0"/>
              <a:t> infections tend to be more severe and prolonged while those caused by B. </a:t>
            </a:r>
            <a:r>
              <a:rPr dirty="0" lang="en-US" err="1" smtClean="0"/>
              <a:t>arbotus</a:t>
            </a:r>
            <a:r>
              <a:rPr dirty="0" lang="en-US" smtClean="0"/>
              <a:t> are more self limiting.</a:t>
            </a:r>
          </a:p>
          <a:p>
            <a:pPr algn="just">
              <a:lnSpc>
                <a:spcPct val="150000"/>
              </a:lnSpc>
            </a:pPr>
            <a:r>
              <a:rPr dirty="0" lang="en-US" smtClean="0"/>
              <a:t>Spread from person to person is rare.</a:t>
            </a:r>
          </a:p>
          <a:p>
            <a:pPr>
              <a:lnSpc>
                <a:spcPct val="150000"/>
              </a:lnSpc>
              <a:buClr>
                <a:schemeClr val="accent2"/>
              </a:buClr>
              <a:buBlip>
                <a:blip xmlns:r="http://schemas.openxmlformats.org/officeDocument/2006/relationships" r:embed="rId1"/>
              </a:buBlip>
            </a:pPr>
            <a:endParaRPr dirty="0"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45" name=""/>
        <p:cNvGrpSpPr/>
        <p:nvPr/>
      </p:nvGrpSpPr>
      <p:grpSpPr>
        <a:xfrm>
          <a:off x="0" y="0"/>
          <a:ext cx="0" cy="0"/>
          <a:chOff x="0" y="0"/>
          <a:chExt cx="0" cy="0"/>
        </a:xfrm>
      </p:grpSpPr>
      <p:sp>
        <p:nvSpPr>
          <p:cNvPr id="1048644" name="Title 1"/>
          <p:cNvSpPr>
            <a:spLocks noGrp="1"/>
          </p:cNvSpPr>
          <p:nvPr>
            <p:ph type="title"/>
          </p:nvPr>
        </p:nvSpPr>
        <p:spPr>
          <a:xfrm>
            <a:off x="2438400" y="274638"/>
            <a:ext cx="7772400" cy="868362"/>
          </a:xfrm>
        </p:spPr>
        <p:txBody>
          <a:bodyPr>
            <a:normAutofit/>
          </a:bodyPr>
          <a:p>
            <a:r>
              <a:rPr b="1" dirty="0" lang="en-US" smtClean="0"/>
              <a:t>Lab investigation</a:t>
            </a:r>
            <a:endParaRPr dirty="0" lang="en-US"/>
          </a:p>
        </p:txBody>
      </p:sp>
      <p:sp>
        <p:nvSpPr>
          <p:cNvPr id="1048645" name="Content Placeholder 2"/>
          <p:cNvSpPr>
            <a:spLocks noGrp="1"/>
          </p:cNvSpPr>
          <p:nvPr>
            <p:ph idx="1"/>
          </p:nvPr>
        </p:nvSpPr>
        <p:spPr>
          <a:xfrm>
            <a:off x="2438400" y="1219201"/>
            <a:ext cx="7772400" cy="4906963"/>
          </a:xfrm>
        </p:spPr>
        <p:txBody>
          <a:bodyPr>
            <a:normAutofit fontScale="82143" lnSpcReduction="10000"/>
          </a:bodyPr>
          <a:p>
            <a:pPr algn="just">
              <a:lnSpc>
                <a:spcPct val="160000"/>
              </a:lnSpc>
            </a:pPr>
            <a:r>
              <a:rPr dirty="0" lang="en-US" smtClean="0"/>
              <a:t>Specimen, blood, CSF, urine infected tissue suspension</a:t>
            </a:r>
          </a:p>
          <a:p>
            <a:pPr algn="just">
              <a:lnSpc>
                <a:spcPct val="160000"/>
              </a:lnSpc>
            </a:pPr>
            <a:r>
              <a:rPr dirty="0" lang="en-US" smtClean="0"/>
              <a:t>Mostly use blood </a:t>
            </a:r>
            <a:r>
              <a:rPr dirty="0" lang="en-US" err="1" smtClean="0"/>
              <a:t>blood</a:t>
            </a:r>
            <a:r>
              <a:rPr dirty="0" lang="en-US" smtClean="0"/>
              <a:t> for blood culture done repeatedly; the medium is enriched with serum glucose and other nutrients.</a:t>
            </a:r>
          </a:p>
          <a:p>
            <a:pPr algn="just">
              <a:lnSpc>
                <a:spcPct val="160000"/>
              </a:lnSpc>
            </a:pPr>
            <a:r>
              <a:rPr dirty="0" lang="en-US" smtClean="0"/>
              <a:t>The colonies are small shiny and transparent </a:t>
            </a:r>
          </a:p>
          <a:p>
            <a:pPr algn="just">
              <a:lnSpc>
                <a:spcPct val="160000"/>
              </a:lnSpc>
              <a:buNone/>
            </a:pPr>
            <a:r>
              <a:rPr b="1" dirty="0" sz="5200" lang="en-US"/>
              <a:t>Treatment </a:t>
            </a:r>
            <a:endParaRPr dirty="0" sz="5200" lang="en-US"/>
          </a:p>
          <a:p>
            <a:pPr algn="just">
              <a:lnSpc>
                <a:spcPct val="160000"/>
              </a:lnSpc>
            </a:pPr>
            <a:r>
              <a:rPr dirty="0" lang="en-US" smtClean="0"/>
              <a:t>Treatment of choice is tetracycline and </a:t>
            </a:r>
            <a:r>
              <a:rPr dirty="0" lang="en-US" err="1" smtClean="0"/>
              <a:t>rifampicin</a:t>
            </a:r>
            <a:endParaRPr dirty="0" lang="en-US" smtClean="0"/>
          </a:p>
          <a:p>
            <a:pPr>
              <a:lnSpc>
                <a:spcPct val="150000"/>
              </a:lnSpc>
              <a:buClr>
                <a:schemeClr val="accent2"/>
              </a:buClr>
              <a:buBlip>
                <a:blip xmlns:r="http://schemas.openxmlformats.org/officeDocument/2006/relationships" r:embed="rId1"/>
              </a:buBlip>
            </a:pPr>
            <a:endParaRPr dirty="0"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46" name=""/>
        <p:cNvGrpSpPr/>
        <p:nvPr/>
      </p:nvGrpSpPr>
      <p:grpSpPr>
        <a:xfrm>
          <a:off x="0" y="0"/>
          <a:ext cx="0" cy="0"/>
          <a:chOff x="0" y="0"/>
          <a:chExt cx="0" cy="0"/>
        </a:xfrm>
      </p:grpSpPr>
      <p:sp>
        <p:nvSpPr>
          <p:cNvPr id="1048646" name="Title 1"/>
          <p:cNvSpPr>
            <a:spLocks noGrp="1"/>
          </p:cNvSpPr>
          <p:nvPr>
            <p:ph type="title"/>
          </p:nvPr>
        </p:nvSpPr>
        <p:spPr>
          <a:xfrm>
            <a:off x="2438400" y="274638"/>
            <a:ext cx="7772400" cy="639762"/>
          </a:xfrm>
        </p:spPr>
        <p:txBody>
          <a:bodyPr>
            <a:normAutofit fontScale="90000"/>
          </a:bodyPr>
          <a:p>
            <a:r>
              <a:rPr b="1" dirty="0" lang="en-US" smtClean="0"/>
              <a:t>Prevention and Control</a:t>
            </a:r>
            <a:endParaRPr dirty="0" lang="en-US"/>
          </a:p>
        </p:txBody>
      </p:sp>
      <p:sp>
        <p:nvSpPr>
          <p:cNvPr id="1048647" name="Content Placeholder 2"/>
          <p:cNvSpPr>
            <a:spLocks noGrp="1"/>
          </p:cNvSpPr>
          <p:nvPr>
            <p:ph idx="1"/>
          </p:nvPr>
        </p:nvSpPr>
        <p:spPr>
          <a:xfrm>
            <a:off x="2438400" y="914401"/>
            <a:ext cx="7772400" cy="5211763"/>
          </a:xfrm>
        </p:spPr>
        <p:txBody>
          <a:bodyPr>
            <a:normAutofit fontScale="89286" lnSpcReduction="20000"/>
          </a:bodyPr>
          <a:p>
            <a:pPr algn="just">
              <a:lnSpc>
                <a:spcPct val="150000"/>
              </a:lnSpc>
            </a:pPr>
            <a:r>
              <a:rPr dirty="0" lang="en-US" smtClean="0"/>
              <a:t>Vaccination of animals</a:t>
            </a:r>
          </a:p>
          <a:p>
            <a:pPr algn="just" lvl="0">
              <a:lnSpc>
                <a:spcPct val="150000"/>
              </a:lnSpc>
            </a:pPr>
            <a:r>
              <a:rPr dirty="0" lang="en-US" smtClean="0"/>
              <a:t>Test susceptible animals and separating the infected ones from for appropriate treatment</a:t>
            </a:r>
          </a:p>
          <a:p>
            <a:pPr algn="just" lvl="0">
              <a:lnSpc>
                <a:spcPct val="150000"/>
              </a:lnSpc>
            </a:pPr>
            <a:r>
              <a:rPr dirty="0" lang="en-US" smtClean="0"/>
              <a:t>Milk pasteurization and proper treatment of other animal products before use</a:t>
            </a:r>
          </a:p>
          <a:p>
            <a:pPr algn="just" lvl="0">
              <a:lnSpc>
                <a:spcPct val="150000"/>
              </a:lnSpc>
            </a:pPr>
            <a:r>
              <a:rPr dirty="0" lang="en-US" smtClean="0"/>
              <a:t>Educate farmers and public on handling and ingesting of infected animals</a:t>
            </a:r>
          </a:p>
          <a:p>
            <a:pPr algn="just" lvl="0">
              <a:lnSpc>
                <a:spcPct val="150000"/>
              </a:lnSpc>
            </a:pPr>
            <a:r>
              <a:rPr dirty="0" lang="en-US" smtClean="0"/>
              <a:t>Treat the infected persons to prevent disease spread</a:t>
            </a:r>
          </a:p>
          <a:p>
            <a:pPr algn="just">
              <a:lnSpc>
                <a:spcPct val="150000"/>
              </a:lnSpc>
            </a:pPr>
            <a:r>
              <a:rPr dirty="0" lang="en-US" smtClean="0"/>
              <a:t>N/B there is no human vaccine</a:t>
            </a:r>
          </a:p>
          <a:p>
            <a:pPr>
              <a:lnSpc>
                <a:spcPct val="150000"/>
              </a:lnSpc>
              <a:buClr>
                <a:schemeClr val="accent2"/>
              </a:buClr>
              <a:buBlip>
                <a:blip xmlns:r="http://schemas.openxmlformats.org/officeDocument/2006/relationships" r:embed="rId1"/>
              </a:buBlip>
            </a:pPr>
            <a:endParaRPr dirty="0"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47" name=""/>
        <p:cNvGrpSpPr/>
        <p:nvPr/>
      </p:nvGrpSpPr>
      <p:grpSpPr>
        <a:xfrm>
          <a:off x="0" y="0"/>
          <a:ext cx="0" cy="0"/>
          <a:chOff x="0" y="0"/>
          <a:chExt cx="0" cy="0"/>
        </a:xfrm>
      </p:grpSpPr>
      <p:sp>
        <p:nvSpPr>
          <p:cNvPr id="1048648" name="Title 1"/>
          <p:cNvSpPr>
            <a:spLocks noGrp="1"/>
          </p:cNvSpPr>
          <p:nvPr>
            <p:ph type="title"/>
          </p:nvPr>
        </p:nvSpPr>
        <p:spPr>
          <a:xfrm>
            <a:off x="2438400" y="0"/>
            <a:ext cx="7772400" cy="609600"/>
          </a:xfrm>
        </p:spPr>
        <p:txBody>
          <a:bodyPr>
            <a:normAutofit fontScale="90000"/>
          </a:bodyPr>
          <a:p>
            <a:r>
              <a:rPr b="1" dirty="0" lang="en-US" smtClean="0"/>
              <a:t>Summary of </a:t>
            </a:r>
            <a:r>
              <a:rPr b="1" dirty="0" lang="en-US" err="1" smtClean="0"/>
              <a:t>Zoonotic</a:t>
            </a:r>
            <a:r>
              <a:rPr b="1" dirty="0" lang="en-US" smtClean="0"/>
              <a:t> diseases</a:t>
            </a:r>
            <a:endParaRPr dirty="0" lang="en-US"/>
          </a:p>
        </p:txBody>
      </p:sp>
      <p:graphicFrame>
        <p:nvGraphicFramePr>
          <p:cNvPr id="4194304" name="Content Placeholder 6"/>
          <p:cNvGraphicFramePr>
            <a:graphicFrameLocks noGrp="1"/>
          </p:cNvGraphicFramePr>
          <p:nvPr>
            <p:ph idx="1"/>
          </p:nvPr>
        </p:nvGraphicFramePr>
        <p:xfrm>
          <a:off x="2057400" y="758191"/>
          <a:ext cx="8305800" cy="5871209"/>
        </p:xfrm>
        <a:graphic>
          <a:graphicData uri="http://schemas.openxmlformats.org/drawingml/2006/table">
            <a:tbl>
              <a:tblPr firstRow="1" bandRow="1">
                <a:tableStyleId>{5C22544A-7EE6-4342-B048-85BDC9FD1C3A}</a:tableStyleId>
              </a:tblPr>
              <a:tblGrid>
                <a:gridCol w="1661160"/>
                <a:gridCol w="1661160"/>
                <a:gridCol w="1661160"/>
                <a:gridCol w="1661160"/>
                <a:gridCol w="1661160"/>
              </a:tblGrid>
              <a:tr h="1065052">
                <a:tc>
                  <a:txBody>
                    <a:bodyPr/>
                    <a:p>
                      <a:r>
                        <a:rPr b="1" dirty="0" sz="2000" lang="en-US" smtClean="0">
                          <a:latin typeface="Times New Roman"/>
                          <a:ea typeface="Times New Roman"/>
                        </a:rPr>
                        <a:t>Species</a:t>
                      </a:r>
                      <a:endParaRPr dirty="0" sz="2000" lang="en-US"/>
                    </a:p>
                  </a:txBody>
                </a:tc>
                <a:tc>
                  <a:txBody>
                    <a:bodyPr/>
                    <a:p>
                      <a:pPr algn="just" marL="0" marR="0">
                        <a:spcBef>
                          <a:spcPts val="0"/>
                        </a:spcBef>
                        <a:spcAft>
                          <a:spcPts val="0"/>
                        </a:spcAft>
                      </a:pPr>
                      <a:r>
                        <a:rPr b="1" dirty="0" sz="2000" lang="en-US">
                          <a:latin typeface="Times New Roman"/>
                          <a:ea typeface="Times New Roman"/>
                          <a:cs typeface="Times New Roman"/>
                        </a:rPr>
                        <a:t>Diseases</a:t>
                      </a:r>
                      <a:endParaRPr dirty="0" sz="2000" lang="en-US">
                        <a:latin typeface="Times New Roman"/>
                        <a:ea typeface="Times New Roman"/>
                        <a:cs typeface="Times New Roman"/>
                      </a:endParaRPr>
                    </a:p>
                  </a:txBody>
                  <a:tcPr marL="68580" marR="68580" marT="0" marB="0"/>
                </a:tc>
                <a:tc>
                  <a:txBody>
                    <a:bodyPr/>
                    <a:p>
                      <a:pPr algn="just" marL="0" marR="0">
                        <a:spcBef>
                          <a:spcPts val="0"/>
                        </a:spcBef>
                        <a:spcAft>
                          <a:spcPts val="0"/>
                        </a:spcAft>
                      </a:pPr>
                      <a:r>
                        <a:rPr b="1" dirty="0" sz="2000" lang="en-US" smtClean="0">
                          <a:latin typeface="Times New Roman"/>
                          <a:ea typeface="Times New Roman"/>
                          <a:cs typeface="Times New Roman"/>
                        </a:rPr>
                        <a:t>Sources</a:t>
                      </a:r>
                      <a:r>
                        <a:rPr baseline="0" b="1" dirty="0" sz="2000" lang="en-US" smtClean="0">
                          <a:latin typeface="Times New Roman"/>
                          <a:ea typeface="Times New Roman"/>
                          <a:cs typeface="Times New Roman"/>
                        </a:rPr>
                        <a:t> </a:t>
                      </a:r>
                      <a:r>
                        <a:rPr b="1" dirty="0" sz="2000" lang="en-US" smtClean="0">
                          <a:latin typeface="Times New Roman"/>
                          <a:ea typeface="Times New Roman"/>
                          <a:cs typeface="Times New Roman"/>
                        </a:rPr>
                        <a:t>of </a:t>
                      </a:r>
                      <a:r>
                        <a:rPr b="1" dirty="0" sz="2000" lang="en-US">
                          <a:latin typeface="Times New Roman"/>
                          <a:ea typeface="Times New Roman"/>
                          <a:cs typeface="Times New Roman"/>
                        </a:rPr>
                        <a:t>human infection</a:t>
                      </a:r>
                      <a:endParaRPr dirty="0" sz="2000" lang="en-US">
                        <a:latin typeface="Times New Roman"/>
                        <a:ea typeface="Times New Roman"/>
                        <a:cs typeface="Times New Roman"/>
                      </a:endParaRPr>
                    </a:p>
                  </a:txBody>
                  <a:tcPr marL="68580" marR="68580" marT="0" marB="0"/>
                </a:tc>
                <a:tc>
                  <a:txBody>
                    <a:bodyPr/>
                    <a:p>
                      <a:pPr algn="just" marL="0" marR="0">
                        <a:spcBef>
                          <a:spcPts val="0"/>
                        </a:spcBef>
                        <a:spcAft>
                          <a:spcPts val="0"/>
                        </a:spcAft>
                      </a:pPr>
                      <a:r>
                        <a:rPr b="1" sz="2000" lang="en-US">
                          <a:latin typeface="Times New Roman"/>
                          <a:ea typeface="Times New Roman"/>
                          <a:cs typeface="Times New Roman"/>
                        </a:rPr>
                        <a:t>Mvt from animal to man</a:t>
                      </a:r>
                      <a:endParaRPr sz="2000" lang="en-US">
                        <a:latin typeface="Times New Roman"/>
                        <a:ea typeface="Times New Roman"/>
                        <a:cs typeface="Times New Roman"/>
                      </a:endParaRPr>
                    </a:p>
                  </a:txBody>
                  <a:tcPr marL="68580" marR="68580" marT="0" marB="0"/>
                </a:tc>
                <a:tc>
                  <a:txBody>
                    <a:bodyPr/>
                    <a:p>
                      <a:pPr algn="just" marL="0" marR="0">
                        <a:spcBef>
                          <a:spcPts val="0"/>
                        </a:spcBef>
                        <a:spcAft>
                          <a:spcPts val="0"/>
                        </a:spcAft>
                      </a:pPr>
                      <a:r>
                        <a:rPr b="1" dirty="0" sz="2000" lang="en-US">
                          <a:latin typeface="Times New Roman"/>
                          <a:ea typeface="Times New Roman"/>
                          <a:cs typeface="Times New Roman"/>
                        </a:rPr>
                        <a:t>diagnosis</a:t>
                      </a:r>
                      <a:endParaRPr dirty="0" sz="2000" lang="en-US">
                        <a:latin typeface="Times New Roman"/>
                        <a:ea typeface="Times New Roman"/>
                        <a:cs typeface="Times New Roman"/>
                      </a:endParaRPr>
                    </a:p>
                  </a:txBody>
                  <a:tcPr marL="68580" marR="68580" marT="0" marB="0"/>
                </a:tc>
              </a:tr>
              <a:tr h="1874969">
                <a:tc>
                  <a:txBody>
                    <a:bodyPr/>
                    <a:p>
                      <a:r>
                        <a:rPr b="1" dirty="0" sz="2000" lang="en-US" err="1" smtClean="0">
                          <a:latin typeface="Times New Roman"/>
                          <a:ea typeface="Times New Roman"/>
                        </a:rPr>
                        <a:t>Brucella</a:t>
                      </a:r>
                      <a:endParaRPr dirty="0" sz="2000" lang="en-US"/>
                    </a:p>
                  </a:txBody>
                </a:tc>
                <a:tc>
                  <a:txBody>
                    <a:bodyPr/>
                    <a:p>
                      <a:r>
                        <a:rPr b="1" dirty="0" sz="2000" lang="en-US" smtClean="0">
                          <a:latin typeface="Times New Roman"/>
                          <a:ea typeface="Times New Roman"/>
                        </a:rPr>
                        <a:t>Brucellosis</a:t>
                      </a:r>
                      <a:endParaRPr dirty="0" sz="2000" lang="en-US"/>
                    </a:p>
                  </a:txBody>
                </a:tc>
                <a:tc>
                  <a:txBody>
                    <a:bodyPr/>
                    <a:p>
                      <a:r>
                        <a:rPr b="1" dirty="0" sz="2000" lang="en-US" err="1" smtClean="0">
                          <a:latin typeface="Times New Roman"/>
                          <a:ea typeface="Times New Roman"/>
                        </a:rPr>
                        <a:t>Pigs,cattle,gats.sheep</a:t>
                      </a:r>
                      <a:endParaRPr dirty="0" sz="2000" lang="en-US"/>
                    </a:p>
                  </a:txBody>
                </a:tc>
                <a:tc>
                  <a:txBody>
                    <a:bodyPr/>
                    <a:p>
                      <a:r>
                        <a:rPr b="1" dirty="0" sz="2000" lang="en-US" smtClean="0">
                          <a:latin typeface="Times New Roman"/>
                          <a:ea typeface="Times New Roman"/>
                        </a:rPr>
                        <a:t>Diary products,</a:t>
                      </a:r>
                      <a:r>
                        <a:rPr baseline="0" b="1" dirty="0" sz="2000" lang="en-US" smtClean="0">
                          <a:latin typeface="Times New Roman"/>
                          <a:ea typeface="Times New Roman"/>
                        </a:rPr>
                        <a:t> </a:t>
                      </a:r>
                      <a:r>
                        <a:rPr b="1" dirty="0" sz="2000" lang="en-US" smtClean="0">
                          <a:latin typeface="Times New Roman"/>
                          <a:ea typeface="Times New Roman"/>
                        </a:rPr>
                        <a:t>contact with animal tissues</a:t>
                      </a:r>
                      <a:endParaRPr dirty="0" sz="2000" lang="en-US"/>
                    </a:p>
                  </a:txBody>
                </a:tc>
                <a:tc>
                  <a:txBody>
                    <a:bodyPr/>
                    <a:p>
                      <a:r>
                        <a:rPr b="1" dirty="0" sz="2000" lang="en-US" smtClean="0">
                          <a:latin typeface="Times New Roman"/>
                          <a:ea typeface="Times New Roman"/>
                        </a:rPr>
                        <a:t>Serology or culture</a:t>
                      </a:r>
                      <a:endParaRPr dirty="0" sz="2000" lang="en-US"/>
                    </a:p>
                  </a:txBody>
                </a:tc>
              </a:tr>
              <a:tr h="1065052">
                <a:tc>
                  <a:txBody>
                    <a:bodyPr/>
                    <a:p>
                      <a:r>
                        <a:rPr b="1" dirty="0" sz="2000" lang="en-US" err="1" smtClean="0">
                          <a:latin typeface="Times New Roman"/>
                          <a:ea typeface="Times New Roman"/>
                        </a:rPr>
                        <a:t>Francisella</a:t>
                      </a:r>
                      <a:r>
                        <a:rPr b="1" dirty="0" sz="2000" lang="en-US" smtClean="0">
                          <a:latin typeface="Times New Roman"/>
                          <a:ea typeface="Times New Roman"/>
                        </a:rPr>
                        <a:t> </a:t>
                      </a:r>
                      <a:r>
                        <a:rPr b="1" dirty="0" sz="2000" lang="en-US" err="1" smtClean="0">
                          <a:latin typeface="Times New Roman"/>
                          <a:ea typeface="Times New Roman"/>
                        </a:rPr>
                        <a:t>tularensis</a:t>
                      </a:r>
                      <a:r>
                        <a:rPr b="1" dirty="0" sz="2000" lang="en-US" smtClean="0">
                          <a:latin typeface="Times New Roman"/>
                          <a:ea typeface="Times New Roman"/>
                        </a:rPr>
                        <a:t> </a:t>
                      </a:r>
                      <a:endParaRPr dirty="0" sz="2000" lang="en-US"/>
                    </a:p>
                  </a:txBody>
                </a:tc>
                <a:tc>
                  <a:txBody>
                    <a:bodyPr/>
                    <a:p>
                      <a:r>
                        <a:rPr b="1" dirty="0" sz="2000" lang="en-US" smtClean="0">
                          <a:latin typeface="Times New Roman"/>
                          <a:ea typeface="Times New Roman"/>
                        </a:rPr>
                        <a:t>Tularemia</a:t>
                      </a:r>
                      <a:endParaRPr dirty="0" sz="2000" lang="en-US"/>
                    </a:p>
                  </a:txBody>
                </a:tc>
                <a:tc>
                  <a:txBody>
                    <a:bodyPr/>
                    <a:p>
                      <a:r>
                        <a:rPr b="1" dirty="0" sz="2000" lang="en-US" err="1" smtClean="0">
                          <a:latin typeface="Times New Roman"/>
                          <a:ea typeface="Times New Roman"/>
                        </a:rPr>
                        <a:t>Rabbits,deer,dick</a:t>
                      </a:r>
                      <a:r>
                        <a:rPr b="1" dirty="0" sz="2000" lang="en-US" smtClean="0">
                          <a:latin typeface="Times New Roman"/>
                          <a:ea typeface="Times New Roman"/>
                        </a:rPr>
                        <a:t> dick</a:t>
                      </a:r>
                      <a:endParaRPr dirty="0" sz="2000" lang="en-US"/>
                    </a:p>
                  </a:txBody>
                </a:tc>
                <a:tc>
                  <a:txBody>
                    <a:bodyPr/>
                    <a:p>
                      <a:r>
                        <a:rPr b="1" dirty="0" sz="2000" lang="en-US" smtClean="0">
                          <a:latin typeface="Times New Roman"/>
                          <a:ea typeface="Times New Roman"/>
                        </a:rPr>
                        <a:t>Contact with animal tissue</a:t>
                      </a:r>
                      <a:endParaRPr dirty="0" sz="2000" lang="en-US"/>
                    </a:p>
                  </a:txBody>
                </a:tc>
                <a:tc>
                  <a:txBody>
                    <a:bodyPr/>
                    <a:p>
                      <a:r>
                        <a:rPr b="1" dirty="0" sz="2000" lang="en-US" smtClean="0">
                          <a:latin typeface="Times New Roman"/>
                          <a:ea typeface="Times New Roman"/>
                        </a:rPr>
                        <a:t>Serology</a:t>
                      </a:r>
                      <a:endParaRPr dirty="0" sz="2000" lang="en-US"/>
                    </a:p>
                  </a:txBody>
                </a:tc>
              </a:tr>
              <a:tr h="801084">
                <a:tc>
                  <a:txBody>
                    <a:bodyPr/>
                    <a:p>
                      <a:r>
                        <a:rPr b="1" dirty="0" sz="2000" lang="en-US" err="1" smtClean="0">
                          <a:latin typeface="Times New Roman"/>
                          <a:ea typeface="Times New Roman"/>
                        </a:rPr>
                        <a:t>Yersinia</a:t>
                      </a:r>
                      <a:r>
                        <a:rPr b="1" dirty="0" sz="2000" lang="en-US" smtClean="0">
                          <a:latin typeface="Times New Roman"/>
                          <a:ea typeface="Times New Roman"/>
                        </a:rPr>
                        <a:t> </a:t>
                      </a:r>
                      <a:r>
                        <a:rPr b="1" dirty="0" sz="2000" lang="en-US" err="1" smtClean="0">
                          <a:latin typeface="Times New Roman"/>
                          <a:ea typeface="Times New Roman"/>
                        </a:rPr>
                        <a:t>Pestis</a:t>
                      </a:r>
                      <a:endParaRPr dirty="0" sz="2000" lang="en-US"/>
                    </a:p>
                  </a:txBody>
                </a:tc>
                <a:tc>
                  <a:txBody>
                    <a:bodyPr/>
                    <a:p>
                      <a:r>
                        <a:rPr b="1" dirty="0" sz="2000" lang="en-US" smtClean="0">
                          <a:latin typeface="Times New Roman"/>
                          <a:ea typeface="Times New Roman"/>
                        </a:rPr>
                        <a:t>Plague</a:t>
                      </a:r>
                      <a:endParaRPr dirty="0" sz="2000" lang="en-US"/>
                    </a:p>
                  </a:txBody>
                </a:tc>
                <a:tc>
                  <a:txBody>
                    <a:bodyPr/>
                    <a:p>
                      <a:r>
                        <a:rPr b="1" dirty="0" sz="2000" lang="en-US" smtClean="0">
                          <a:latin typeface="Times New Roman"/>
                          <a:ea typeface="Times New Roman"/>
                        </a:rPr>
                        <a:t>Rodents</a:t>
                      </a:r>
                      <a:endParaRPr dirty="0" sz="2000" lang="en-US"/>
                    </a:p>
                  </a:txBody>
                </a:tc>
                <a:tc>
                  <a:txBody>
                    <a:bodyPr/>
                    <a:p>
                      <a:r>
                        <a:rPr b="1" dirty="0" sz="2000" lang="en-US" smtClean="0">
                          <a:latin typeface="Times New Roman"/>
                          <a:ea typeface="Times New Roman"/>
                        </a:rPr>
                        <a:t>Flea bite</a:t>
                      </a:r>
                      <a:endParaRPr dirty="0" sz="2000" lang="en-US"/>
                    </a:p>
                  </a:txBody>
                </a:tc>
                <a:tc>
                  <a:txBody>
                    <a:bodyPr/>
                    <a:p>
                      <a:r>
                        <a:rPr b="1" dirty="0" sz="2000" lang="en-US" err="1" smtClean="0">
                          <a:latin typeface="Times New Roman"/>
                          <a:ea typeface="Times New Roman"/>
                        </a:rPr>
                        <a:t>Immunofluorescent</a:t>
                      </a:r>
                      <a:endParaRPr dirty="0" sz="2000" lang="en-US"/>
                    </a:p>
                  </a:txBody>
                </a:tc>
              </a:tr>
              <a:tr h="1065052">
                <a:tc>
                  <a:txBody>
                    <a:bodyPr/>
                    <a:p>
                      <a:r>
                        <a:rPr b="1" dirty="0" sz="2000" lang="en-US" err="1" smtClean="0">
                          <a:latin typeface="Times New Roman"/>
                          <a:ea typeface="Times New Roman"/>
                        </a:rPr>
                        <a:t>Pasteurella</a:t>
                      </a:r>
                      <a:r>
                        <a:rPr b="1" dirty="0" sz="2000" lang="en-US" smtClean="0">
                          <a:latin typeface="Times New Roman"/>
                          <a:ea typeface="Times New Roman"/>
                        </a:rPr>
                        <a:t> </a:t>
                      </a:r>
                      <a:r>
                        <a:rPr b="1" dirty="0" sz="2000" lang="en-US" err="1" smtClean="0">
                          <a:latin typeface="Times New Roman"/>
                          <a:ea typeface="Times New Roman"/>
                        </a:rPr>
                        <a:t>multocida</a:t>
                      </a:r>
                      <a:endParaRPr dirty="0" sz="2000" lang="en-US"/>
                    </a:p>
                  </a:txBody>
                </a:tc>
                <a:tc>
                  <a:txBody>
                    <a:bodyPr/>
                    <a:p>
                      <a:r>
                        <a:rPr b="1" dirty="0" sz="2000" lang="en-US" err="1" smtClean="0">
                          <a:latin typeface="Times New Roman"/>
                          <a:ea typeface="Times New Roman"/>
                        </a:rPr>
                        <a:t>Cellulitis</a:t>
                      </a:r>
                      <a:endParaRPr dirty="0" sz="2000" lang="en-US"/>
                    </a:p>
                  </a:txBody>
                </a:tc>
                <a:tc>
                  <a:txBody>
                    <a:bodyPr/>
                    <a:p>
                      <a:r>
                        <a:rPr b="1" dirty="0" sz="2000" lang="en-US" err="1" smtClean="0">
                          <a:latin typeface="Times New Roman"/>
                          <a:ea typeface="Times New Roman"/>
                        </a:rPr>
                        <a:t>Cats,dogs</a:t>
                      </a:r>
                      <a:endParaRPr dirty="0" sz="2000" lang="en-US"/>
                    </a:p>
                  </a:txBody>
                </a:tc>
                <a:tc>
                  <a:txBody>
                    <a:bodyPr/>
                    <a:p>
                      <a:r>
                        <a:rPr b="1" dirty="0" sz="2000" lang="en-US" smtClean="0">
                          <a:latin typeface="Times New Roman"/>
                          <a:ea typeface="Times New Roman"/>
                        </a:rPr>
                        <a:t>Cat/dog bite</a:t>
                      </a:r>
                      <a:endParaRPr dirty="0" sz="2000" lang="en-US"/>
                    </a:p>
                  </a:txBody>
                </a:tc>
                <a:tc>
                  <a:txBody>
                    <a:bodyPr/>
                    <a:p>
                      <a:r>
                        <a:rPr b="1" dirty="0" sz="2000" lang="en-US" smtClean="0">
                          <a:latin typeface="Times New Roman"/>
                          <a:ea typeface="Times New Roman"/>
                        </a:rPr>
                        <a:t>Wound culture</a:t>
                      </a:r>
                      <a:endParaRPr dirty="0" sz="2000" lang="en-US"/>
                    </a:p>
                  </a:txBody>
                </a:tc>
              </a:tr>
            </a:tbl>
          </a:graphicData>
        </a:graphic>
      </p:graphicFrame>
    </p:spTree>
  </p:cSld>
  <p:clrMapOvr>
    <a:masterClrMapping/>
  </p:clrMapOvr>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48" name=""/>
        <p:cNvGrpSpPr/>
        <p:nvPr/>
      </p:nvGrpSpPr>
      <p:grpSpPr>
        <a:xfrm>
          <a:off x="0" y="0"/>
          <a:ext cx="0" cy="0"/>
          <a:chOff x="0" y="0"/>
          <a:chExt cx="0" cy="0"/>
        </a:xfrm>
      </p:grpSpPr>
      <p:sp>
        <p:nvSpPr>
          <p:cNvPr id="1048649" name="Title 1"/>
          <p:cNvSpPr>
            <a:spLocks noGrp="1"/>
          </p:cNvSpPr>
          <p:nvPr>
            <p:ph type="title"/>
          </p:nvPr>
        </p:nvSpPr>
        <p:spPr>
          <a:xfrm>
            <a:off x="2959608" y="274638"/>
            <a:ext cx="7498080" cy="2087562"/>
          </a:xfrm>
        </p:spPr>
        <p:txBody>
          <a:bodyPr>
            <a:normAutofit fontScale="90000"/>
          </a:bodyPr>
          <a:p>
            <a:pPr algn="ctr"/>
            <a:r>
              <a:rPr b="1" dirty="0" lang="en-US" u="sng" smtClean="0"/>
              <a:t>GRAM NEGATIVE RODS RELATED TO THE RESPIRATORY TRACT</a:t>
            </a:r>
            <a:r>
              <a:rPr dirty="0" lang="en-US" u="sng" smtClean="0"/>
              <a:t/>
            </a:r>
            <a:br>
              <a:rPr dirty="0" lang="en-US" u="sng" smtClean="0"/>
            </a:br>
            <a:endParaRPr dirty="0" lang="en-US" u="sng"/>
          </a:p>
        </p:txBody>
      </p:sp>
      <p:sp>
        <p:nvSpPr>
          <p:cNvPr id="1048650" name="Content Placeholder 2"/>
          <p:cNvSpPr>
            <a:spLocks noGrp="1"/>
          </p:cNvSpPr>
          <p:nvPr>
            <p:ph idx="1"/>
          </p:nvPr>
        </p:nvSpPr>
        <p:spPr>
          <a:xfrm>
            <a:off x="2959608" y="2057400"/>
            <a:ext cx="7498080" cy="4191000"/>
          </a:xfrm>
        </p:spPr>
        <p:txBody>
          <a:bodyPr/>
          <a:p>
            <a:pPr lvl="0">
              <a:buNone/>
            </a:pPr>
            <a:r>
              <a:rPr b="1" dirty="0" lang="en-US" smtClean="0"/>
              <a:t>A. </a:t>
            </a:r>
            <a:r>
              <a:rPr b="1" dirty="0" lang="en-US" err="1" smtClean="0"/>
              <a:t>Heamophillus</a:t>
            </a:r>
            <a:endParaRPr dirty="0" lang="en-US" smtClean="0"/>
          </a:p>
          <a:p>
            <a:r>
              <a:rPr dirty="0" lang="en-US" smtClean="0"/>
              <a:t>Classification:</a:t>
            </a:r>
          </a:p>
          <a:p>
            <a:pPr lvl="1"/>
            <a:r>
              <a:rPr dirty="0" lang="en-US" smtClean="0"/>
              <a:t>H. influenza</a:t>
            </a:r>
          </a:p>
          <a:p>
            <a:pPr lvl="1"/>
            <a:r>
              <a:rPr dirty="0" lang="en-US" smtClean="0"/>
              <a:t>H. </a:t>
            </a:r>
            <a:r>
              <a:rPr dirty="0" lang="en-US" err="1" smtClean="0"/>
              <a:t>ducreyi</a:t>
            </a:r>
            <a:endParaRPr dirty="0" lang="en-US" smtClean="0"/>
          </a:p>
          <a:p>
            <a:pPr lvl="1"/>
            <a:r>
              <a:rPr dirty="0" lang="en-US" smtClean="0"/>
              <a:t>H. </a:t>
            </a:r>
            <a:r>
              <a:rPr dirty="0" lang="en-US" err="1" smtClean="0"/>
              <a:t>hemolyticus</a:t>
            </a:r>
            <a:endParaRPr dirty="0" lang="en-US" smtClean="0"/>
          </a:p>
          <a:p>
            <a:pPr lvl="1"/>
            <a:r>
              <a:rPr dirty="0" lang="en-US" smtClean="0"/>
              <a:t>H. </a:t>
            </a:r>
            <a:r>
              <a:rPr dirty="0" lang="en-US" err="1" smtClean="0"/>
              <a:t>aegyptus</a:t>
            </a:r>
            <a:endParaRPr dirty="0" lang="en-US" smtClean="0"/>
          </a:p>
          <a:p>
            <a:pPr algn="just">
              <a:lnSpc>
                <a:spcPct val="150000"/>
              </a:lnSpc>
            </a:pPr>
            <a:endParaRPr dirty="0" lang="en-US"/>
          </a:p>
        </p:txBody>
      </p:sp>
    </p:spTree>
  </p:cSld>
  <p:clrMapOvr>
    <a:masterClrMapping/>
  </p:clrMapOvr>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49" name=""/>
        <p:cNvGrpSpPr/>
        <p:nvPr/>
      </p:nvGrpSpPr>
      <p:grpSpPr>
        <a:xfrm>
          <a:off x="0" y="0"/>
          <a:ext cx="0" cy="0"/>
          <a:chOff x="0" y="0"/>
          <a:chExt cx="0" cy="0"/>
        </a:xfrm>
      </p:grpSpPr>
      <p:sp>
        <p:nvSpPr>
          <p:cNvPr id="1048651" name="Title 1"/>
          <p:cNvSpPr>
            <a:spLocks noGrp="1"/>
          </p:cNvSpPr>
          <p:nvPr>
            <p:ph type="title"/>
          </p:nvPr>
        </p:nvSpPr>
        <p:spPr>
          <a:xfrm>
            <a:off x="2959608" y="274638"/>
            <a:ext cx="7498080" cy="715962"/>
          </a:xfrm>
        </p:spPr>
        <p:txBody>
          <a:bodyPr>
            <a:normAutofit/>
          </a:bodyPr>
          <a:p>
            <a:r>
              <a:rPr b="1" dirty="0" lang="en-US" err="1" smtClean="0"/>
              <a:t>i</a:t>
            </a:r>
            <a:r>
              <a:rPr b="1" dirty="0" lang="en-US" smtClean="0"/>
              <a:t>). H. influenza</a:t>
            </a:r>
            <a:r>
              <a:rPr dirty="0" lang="en-US" smtClean="0"/>
              <a:t> </a:t>
            </a:r>
            <a:endParaRPr dirty="0" lang="en-US"/>
          </a:p>
        </p:txBody>
      </p:sp>
      <p:sp>
        <p:nvSpPr>
          <p:cNvPr id="1048652" name="Content Placeholder 2"/>
          <p:cNvSpPr>
            <a:spLocks noGrp="1"/>
          </p:cNvSpPr>
          <p:nvPr>
            <p:ph idx="1"/>
          </p:nvPr>
        </p:nvSpPr>
        <p:spPr>
          <a:xfrm>
            <a:off x="2959608" y="990600"/>
            <a:ext cx="7498080" cy="5257800"/>
          </a:xfrm>
        </p:spPr>
        <p:txBody>
          <a:bodyPr>
            <a:normAutofit fontScale="96429" lnSpcReduction="20000"/>
          </a:bodyPr>
          <a:p>
            <a:pPr algn="just" indent="-571500" marL="653796">
              <a:lnSpc>
                <a:spcPct val="150000"/>
              </a:lnSpc>
            </a:pPr>
            <a:r>
              <a:rPr dirty="0" lang="en-US" smtClean="0"/>
              <a:t>Is the main pathogen for humans. </a:t>
            </a:r>
          </a:p>
          <a:p>
            <a:pPr algn="just" indent="-571500" marL="653796">
              <a:lnSpc>
                <a:spcPct val="150000"/>
              </a:lnSpc>
            </a:pPr>
            <a:r>
              <a:rPr dirty="0" lang="en-US" smtClean="0"/>
              <a:t>It is mainly found in the upper respiratory tract for some individuals</a:t>
            </a:r>
          </a:p>
          <a:p>
            <a:pPr algn="just">
              <a:lnSpc>
                <a:spcPct val="150000"/>
              </a:lnSpc>
              <a:buNone/>
            </a:pPr>
            <a:r>
              <a:rPr b="1" dirty="0" lang="en-US" smtClean="0"/>
              <a:t>Properties</a:t>
            </a:r>
            <a:endParaRPr dirty="0" lang="en-US" smtClean="0"/>
          </a:p>
          <a:p>
            <a:pPr algn="just" lvl="0">
              <a:lnSpc>
                <a:spcPct val="150000"/>
              </a:lnSpc>
            </a:pPr>
            <a:r>
              <a:rPr dirty="0" lang="en-US" smtClean="0"/>
              <a:t>Small gram negative rod</a:t>
            </a:r>
          </a:p>
          <a:p>
            <a:pPr algn="just" lvl="0">
              <a:lnSpc>
                <a:spcPct val="150000"/>
              </a:lnSpc>
            </a:pPr>
            <a:r>
              <a:rPr dirty="0" lang="en-US" err="1" smtClean="0"/>
              <a:t>Pleomorphic</a:t>
            </a:r>
            <a:endParaRPr dirty="0" lang="en-US" smtClean="0"/>
          </a:p>
          <a:p>
            <a:pPr algn="just" lvl="0">
              <a:lnSpc>
                <a:spcPct val="150000"/>
              </a:lnSpc>
            </a:pPr>
            <a:r>
              <a:rPr dirty="0" lang="en-US" smtClean="0"/>
              <a:t>Polysaccharide capsule</a:t>
            </a:r>
          </a:p>
          <a:p>
            <a:pPr algn="just" lvl="0">
              <a:lnSpc>
                <a:spcPct val="150000"/>
              </a:lnSpc>
            </a:pPr>
            <a:r>
              <a:rPr dirty="0" lang="en-US" smtClean="0"/>
              <a:t>Sensitive  to cold temperature</a:t>
            </a:r>
            <a:endParaRPr dirty="0" lang="en-US"/>
          </a:p>
        </p:txBody>
      </p:sp>
    </p:spTree>
  </p:cSld>
  <p:clrMapOvr>
    <a:masterClrMapping/>
  </p:clrMapOvr>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50" name=""/>
        <p:cNvGrpSpPr/>
        <p:nvPr/>
      </p:nvGrpSpPr>
      <p:grpSpPr>
        <a:xfrm>
          <a:off x="0" y="0"/>
          <a:ext cx="0" cy="0"/>
          <a:chOff x="0" y="0"/>
          <a:chExt cx="0" cy="0"/>
        </a:xfrm>
      </p:grpSpPr>
      <p:sp>
        <p:nvSpPr>
          <p:cNvPr id="1048653" name="Title 1"/>
          <p:cNvSpPr>
            <a:spLocks noGrp="1"/>
          </p:cNvSpPr>
          <p:nvPr>
            <p:ph type="title"/>
          </p:nvPr>
        </p:nvSpPr>
        <p:spPr>
          <a:xfrm>
            <a:off x="2959608" y="274638"/>
            <a:ext cx="7498080" cy="715962"/>
          </a:xfrm>
        </p:spPr>
        <p:txBody>
          <a:bodyPr>
            <a:normAutofit/>
          </a:bodyPr>
          <a:p>
            <a:endParaRPr dirty="0" lang="en-US"/>
          </a:p>
        </p:txBody>
      </p:sp>
      <p:sp>
        <p:nvSpPr>
          <p:cNvPr id="1048654" name="Content Placeholder 2"/>
          <p:cNvSpPr>
            <a:spLocks noGrp="1"/>
          </p:cNvSpPr>
          <p:nvPr>
            <p:ph idx="1"/>
          </p:nvPr>
        </p:nvSpPr>
        <p:spPr>
          <a:xfrm>
            <a:off x="2959608" y="990600"/>
            <a:ext cx="7498080" cy="5257800"/>
          </a:xfrm>
        </p:spPr>
        <p:txBody>
          <a:bodyPr>
            <a:normAutofit fontScale="96429" lnSpcReduction="10000"/>
          </a:bodyPr>
          <a:p>
            <a:pPr algn="just" lvl="0">
              <a:lnSpc>
                <a:spcPct val="150000"/>
              </a:lnSpc>
            </a:pPr>
            <a:r>
              <a:rPr dirty="0" lang="en-US" smtClean="0"/>
              <a:t>Non motile</a:t>
            </a:r>
          </a:p>
          <a:p>
            <a:pPr algn="just" lvl="0">
              <a:lnSpc>
                <a:spcPct val="150000"/>
              </a:lnSpc>
            </a:pPr>
            <a:r>
              <a:rPr dirty="0" lang="en-US" smtClean="0"/>
              <a:t>Easily become non-viable if kept at 0-4 </a:t>
            </a:r>
            <a:r>
              <a:rPr baseline="30000" dirty="0" lang="en-US" err="1" smtClean="0"/>
              <a:t>o</a:t>
            </a:r>
            <a:r>
              <a:rPr dirty="0" lang="en-US" err="1" smtClean="0"/>
              <a:t>C</a:t>
            </a:r>
            <a:endParaRPr dirty="0" lang="en-US" smtClean="0"/>
          </a:p>
          <a:p>
            <a:pPr algn="just" lvl="0">
              <a:lnSpc>
                <a:spcPct val="150000"/>
              </a:lnSpc>
            </a:pPr>
            <a:r>
              <a:rPr dirty="0" lang="en-US" smtClean="0"/>
              <a:t>Facultative anaerobes</a:t>
            </a:r>
          </a:p>
          <a:p>
            <a:pPr algn="just" lvl="0">
              <a:lnSpc>
                <a:spcPct val="150000"/>
              </a:lnSpc>
            </a:pPr>
            <a:r>
              <a:rPr dirty="0" lang="en-US" smtClean="0"/>
              <a:t>Non </a:t>
            </a:r>
            <a:r>
              <a:rPr dirty="0" lang="en-US" err="1" smtClean="0"/>
              <a:t>sporing</a:t>
            </a:r>
            <a:endParaRPr dirty="0" lang="en-US" smtClean="0"/>
          </a:p>
          <a:p>
            <a:pPr algn="just" lvl="0">
              <a:lnSpc>
                <a:spcPct val="150000"/>
              </a:lnSpc>
              <a:buNone/>
            </a:pPr>
            <a:r>
              <a:rPr dirty="0" lang="en-US" smtClean="0"/>
              <a:t>  Growth of organism requires the addition of two factors X and V. X is a component of </a:t>
            </a:r>
            <a:r>
              <a:rPr dirty="0" lang="en-US" err="1" smtClean="0"/>
              <a:t>heme</a:t>
            </a:r>
            <a:r>
              <a:rPr dirty="0" lang="en-US" smtClean="0"/>
              <a:t>  and is heat resistant while V has coenzyme 1 and 2 and is heat labile</a:t>
            </a:r>
          </a:p>
          <a:p>
            <a:pPr algn="just">
              <a:lnSpc>
                <a:spcPct val="150000"/>
              </a:lnSpc>
            </a:pPr>
            <a:endParaRPr dirty="0" lang="en-US"/>
          </a:p>
        </p:txBody>
      </p:sp>
    </p:spTree>
  </p:cSld>
  <p:clrMapOvr>
    <a:masterClrMapping/>
  </p:clrMapOvr>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23" name=""/>
        <p:cNvGrpSpPr/>
        <p:nvPr/>
      </p:nvGrpSpPr>
      <p:grpSpPr>
        <a:xfrm>
          <a:off x="0" y="0"/>
          <a:ext cx="0" cy="0"/>
          <a:chOff x="0" y="0"/>
          <a:chExt cx="0" cy="0"/>
        </a:xfrm>
      </p:grpSpPr>
      <p:sp>
        <p:nvSpPr>
          <p:cNvPr id="1048595" name="Title 1"/>
          <p:cNvSpPr>
            <a:spLocks noGrp="1"/>
          </p:cNvSpPr>
          <p:nvPr>
            <p:ph type="title"/>
          </p:nvPr>
        </p:nvSpPr>
        <p:spPr>
          <a:xfrm>
            <a:off x="2438400" y="274638"/>
            <a:ext cx="7772400" cy="715962"/>
          </a:xfrm>
        </p:spPr>
        <p:txBody>
          <a:bodyPr>
            <a:normAutofit/>
          </a:bodyPr>
          <a:p>
            <a:pPr lvl="0"/>
            <a:r>
              <a:rPr b="1" dirty="0" lang="en-US" err="1" smtClean="0"/>
              <a:t>Yersinia</a:t>
            </a:r>
            <a:r>
              <a:rPr b="1" dirty="0" lang="en-US" smtClean="0"/>
              <a:t> </a:t>
            </a:r>
            <a:r>
              <a:rPr b="1" dirty="0" lang="en-US" err="1" smtClean="0"/>
              <a:t>pestis</a:t>
            </a:r>
            <a:endParaRPr dirty="0" lang="en-US"/>
          </a:p>
        </p:txBody>
      </p:sp>
      <p:sp>
        <p:nvSpPr>
          <p:cNvPr id="1048596" name="Content Placeholder 2"/>
          <p:cNvSpPr>
            <a:spLocks noGrp="1"/>
          </p:cNvSpPr>
          <p:nvPr>
            <p:ph idx="1"/>
          </p:nvPr>
        </p:nvSpPr>
        <p:spPr>
          <a:xfrm>
            <a:off x="2438400" y="1371601"/>
            <a:ext cx="7772400" cy="4754563"/>
          </a:xfrm>
        </p:spPr>
        <p:txBody>
          <a:bodyPr/>
          <a:p>
            <a:pPr>
              <a:lnSpc>
                <a:spcPct val="150000"/>
              </a:lnSpc>
              <a:buNone/>
            </a:pPr>
            <a:r>
              <a:rPr b="1" dirty="0" lang="en-US" smtClean="0"/>
              <a:t>Occurrence;</a:t>
            </a:r>
          </a:p>
          <a:p>
            <a:pPr>
              <a:lnSpc>
                <a:spcPct val="150000"/>
              </a:lnSpc>
            </a:pPr>
            <a:r>
              <a:rPr dirty="0" lang="en-US" smtClean="0"/>
              <a:t>Essentially are parasites of wild rodents-rats and squirrels.  Other animals are carriers and reservoirs of infection</a:t>
            </a:r>
          </a:p>
          <a:p>
            <a:pPr>
              <a:lnSpc>
                <a:spcPct val="150000"/>
              </a:lnSpc>
            </a:pPr>
            <a:r>
              <a:rPr dirty="0" lang="en-US" smtClean="0"/>
              <a:t>Fleas transmit the organism to other susceptible animals and human</a:t>
            </a:r>
          </a:p>
          <a:p>
            <a:pPr>
              <a:lnSpc>
                <a:spcPct val="150000"/>
              </a:lnSpc>
              <a:buClr>
                <a:schemeClr val="accent2"/>
              </a:buClr>
              <a:buBlip>
                <a:blip xmlns:r="http://schemas.openxmlformats.org/officeDocument/2006/relationships" r:embed="rId1"/>
              </a:buBlip>
            </a:pPr>
            <a:endParaRPr dirty="0" lang="en-US"/>
          </a:p>
        </p:txBody>
      </p:sp>
    </p:spTree>
  </p:cSld>
  <p:clrMapOvr>
    <a:masterClrMapping/>
  </p:clrMapOvr>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51" name=""/>
        <p:cNvGrpSpPr/>
        <p:nvPr/>
      </p:nvGrpSpPr>
      <p:grpSpPr>
        <a:xfrm>
          <a:off x="0" y="0"/>
          <a:ext cx="0" cy="0"/>
          <a:chOff x="0" y="0"/>
          <a:chExt cx="0" cy="0"/>
        </a:xfrm>
      </p:grpSpPr>
      <p:sp>
        <p:nvSpPr>
          <p:cNvPr id="1048655" name="Title 1"/>
          <p:cNvSpPr>
            <a:spLocks noGrp="1"/>
          </p:cNvSpPr>
          <p:nvPr>
            <p:ph type="title"/>
          </p:nvPr>
        </p:nvSpPr>
        <p:spPr>
          <a:xfrm>
            <a:off x="2959608" y="274638"/>
            <a:ext cx="7498080" cy="715962"/>
          </a:xfrm>
        </p:spPr>
        <p:txBody>
          <a:bodyPr>
            <a:normAutofit fontScale="90000"/>
          </a:bodyPr>
          <a:p>
            <a:r>
              <a:rPr b="1" dirty="0" lang="en-US" smtClean="0"/>
              <a:t>Pathogenesis and epidemiology</a:t>
            </a:r>
            <a:endParaRPr dirty="0" lang="en-US"/>
          </a:p>
        </p:txBody>
      </p:sp>
      <p:sp>
        <p:nvSpPr>
          <p:cNvPr id="1048656" name="Content Placeholder 2"/>
          <p:cNvSpPr>
            <a:spLocks noGrp="1"/>
          </p:cNvSpPr>
          <p:nvPr>
            <p:ph idx="1"/>
          </p:nvPr>
        </p:nvSpPr>
        <p:spPr>
          <a:xfrm>
            <a:off x="2959608" y="1219200"/>
            <a:ext cx="7498080" cy="5029200"/>
          </a:xfrm>
        </p:spPr>
        <p:txBody>
          <a:bodyPr>
            <a:normAutofit fontScale="78571" lnSpcReduction="10000"/>
          </a:bodyPr>
          <a:p>
            <a:pPr algn="just">
              <a:lnSpc>
                <a:spcPct val="160000"/>
              </a:lnSpc>
            </a:pPr>
            <a:r>
              <a:rPr dirty="0" lang="en-US" smtClean="0"/>
              <a:t>Forms part of the normal flora of the </a:t>
            </a:r>
            <a:r>
              <a:rPr dirty="0" lang="en-US" err="1" smtClean="0"/>
              <a:t>narsopharynx</a:t>
            </a:r>
            <a:r>
              <a:rPr dirty="0" lang="en-US" smtClean="0"/>
              <a:t> of some individuals</a:t>
            </a:r>
          </a:p>
          <a:p>
            <a:pPr algn="just" lvl="0">
              <a:lnSpc>
                <a:spcPct val="160000"/>
              </a:lnSpc>
            </a:pPr>
            <a:r>
              <a:rPr dirty="0" lang="en-US" smtClean="0"/>
              <a:t>Infects only human , there is no animal reservoirs</a:t>
            </a:r>
          </a:p>
          <a:p>
            <a:pPr algn="just" lvl="0">
              <a:lnSpc>
                <a:spcPct val="160000"/>
              </a:lnSpc>
            </a:pPr>
            <a:r>
              <a:rPr dirty="0" lang="en-US" smtClean="0"/>
              <a:t>Enters the body through the upper respiratory tract resulting in either asymptomatic colonization of infections </a:t>
            </a:r>
            <a:r>
              <a:rPr dirty="0" lang="en-US" err="1" smtClean="0"/>
              <a:t>e.g</a:t>
            </a:r>
            <a:r>
              <a:rPr dirty="0" lang="en-US" smtClean="0"/>
              <a:t> Otitis media, sinusitis or pneumonia.</a:t>
            </a:r>
          </a:p>
          <a:p>
            <a:pPr algn="just" lvl="0">
              <a:lnSpc>
                <a:spcPct val="160000"/>
              </a:lnSpc>
            </a:pPr>
            <a:r>
              <a:rPr dirty="0" lang="en-US" smtClean="0"/>
              <a:t>The infections are  localized and tend to spread and invade the blood stream and cause infections such as :</a:t>
            </a:r>
          </a:p>
          <a:p>
            <a:pPr algn="just">
              <a:lnSpc>
                <a:spcPct val="150000"/>
              </a:lnSpc>
            </a:pPr>
            <a:endParaRPr dirty="0" lang="en-US"/>
          </a:p>
        </p:txBody>
      </p:sp>
    </p:spTree>
  </p:cSld>
  <p:clrMapOvr>
    <a:masterClrMapping/>
  </p:clrMapOvr>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52" name=""/>
        <p:cNvGrpSpPr/>
        <p:nvPr/>
      </p:nvGrpSpPr>
      <p:grpSpPr>
        <a:xfrm>
          <a:off x="0" y="0"/>
          <a:ext cx="0" cy="0"/>
          <a:chOff x="0" y="0"/>
          <a:chExt cx="0" cy="0"/>
        </a:xfrm>
      </p:grpSpPr>
      <p:sp>
        <p:nvSpPr>
          <p:cNvPr id="1048657" name="Title 1"/>
          <p:cNvSpPr>
            <a:spLocks noGrp="1"/>
          </p:cNvSpPr>
          <p:nvPr>
            <p:ph type="title"/>
          </p:nvPr>
        </p:nvSpPr>
        <p:spPr>
          <a:xfrm>
            <a:off x="2959608" y="274638"/>
            <a:ext cx="7498080" cy="1020762"/>
          </a:xfrm>
        </p:spPr>
        <p:txBody>
          <a:bodyPr>
            <a:normAutofit/>
          </a:bodyPr>
          <a:p>
            <a:endParaRPr dirty="0" lang="en-US"/>
          </a:p>
        </p:txBody>
      </p:sp>
      <p:sp>
        <p:nvSpPr>
          <p:cNvPr id="1048658" name="Content Placeholder 2"/>
          <p:cNvSpPr>
            <a:spLocks noGrp="1"/>
          </p:cNvSpPr>
          <p:nvPr>
            <p:ph idx="1"/>
          </p:nvPr>
        </p:nvSpPr>
        <p:spPr>
          <a:xfrm>
            <a:off x="2959608" y="1371600"/>
            <a:ext cx="7498080" cy="4876800"/>
          </a:xfrm>
        </p:spPr>
        <p:txBody>
          <a:bodyPr>
            <a:normAutofit fontScale="85714" lnSpcReduction="10000"/>
          </a:bodyPr>
          <a:p>
            <a:pPr algn="just" indent="-514350" marL="642366">
              <a:lnSpc>
                <a:spcPct val="150000"/>
              </a:lnSpc>
              <a:buFont typeface="+mj-lt"/>
              <a:buAutoNum type="arabicPeriod"/>
            </a:pPr>
            <a:r>
              <a:rPr dirty="0" lang="en-US" smtClean="0"/>
              <a:t>Meningitis. It is significant especially in children between 2 months and 3 years. It is clinically similar to other meningitis of strep and </a:t>
            </a:r>
            <a:r>
              <a:rPr dirty="0" lang="en-US" err="1" smtClean="0"/>
              <a:t>Neisseria</a:t>
            </a:r>
            <a:endParaRPr dirty="0" lang="en-US" smtClean="0"/>
          </a:p>
          <a:p>
            <a:pPr algn="just" indent="-514350" marL="642366">
              <a:lnSpc>
                <a:spcPct val="150000"/>
              </a:lnSpc>
              <a:buFont typeface="+mj-lt"/>
              <a:buAutoNum type="arabicPeriod"/>
            </a:pPr>
            <a:r>
              <a:rPr dirty="0" lang="en-US" err="1" smtClean="0"/>
              <a:t>Epiglottitis</a:t>
            </a:r>
            <a:r>
              <a:rPr dirty="0" lang="en-US" smtClean="0"/>
              <a:t>- it involves URT, epiglottis is inflamed. It is a relatively rare but when it occurs it is severe. There is blood stream invasion, swelling can cause airway obstruction. There is also fever</a:t>
            </a:r>
          </a:p>
          <a:p>
            <a:pPr algn="just" indent="-514350" marL="642366">
              <a:lnSpc>
                <a:spcPct val="150000"/>
              </a:lnSpc>
              <a:buFont typeface="+mj-lt"/>
              <a:buAutoNum type="arabicPeriod"/>
            </a:pPr>
            <a:r>
              <a:rPr dirty="0" lang="en-US" err="1" smtClean="0"/>
              <a:t>Osteomylitis</a:t>
            </a:r>
            <a:r>
              <a:rPr dirty="0" lang="en-US" smtClean="0"/>
              <a:t> – it is due to blood stream invasion</a:t>
            </a:r>
          </a:p>
          <a:p>
            <a:pPr algn="just">
              <a:lnSpc>
                <a:spcPct val="150000"/>
              </a:lnSpc>
            </a:pPr>
            <a:endParaRPr dirty="0" lang="en-US"/>
          </a:p>
        </p:txBody>
      </p:sp>
    </p:spTree>
  </p:cSld>
  <p:clrMapOvr>
    <a:masterClrMapping/>
  </p:clrMapOvr>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53" name=""/>
        <p:cNvGrpSpPr/>
        <p:nvPr/>
      </p:nvGrpSpPr>
      <p:grpSpPr>
        <a:xfrm>
          <a:off x="0" y="0"/>
          <a:ext cx="0" cy="0"/>
          <a:chOff x="0" y="0"/>
          <a:chExt cx="0" cy="0"/>
        </a:xfrm>
      </p:grpSpPr>
      <p:sp>
        <p:nvSpPr>
          <p:cNvPr id="1048659" name="Title 1"/>
          <p:cNvSpPr>
            <a:spLocks noGrp="1"/>
          </p:cNvSpPr>
          <p:nvPr>
            <p:ph type="title"/>
          </p:nvPr>
        </p:nvSpPr>
        <p:spPr>
          <a:xfrm>
            <a:off x="2959608" y="274638"/>
            <a:ext cx="7498080" cy="715962"/>
          </a:xfrm>
        </p:spPr>
        <p:txBody>
          <a:bodyPr>
            <a:normAutofit/>
          </a:bodyPr>
          <a:p>
            <a:r>
              <a:rPr b="1" dirty="0" lang="en-US" smtClean="0"/>
              <a:t>Clinical findings </a:t>
            </a:r>
            <a:endParaRPr dirty="0" lang="en-US"/>
          </a:p>
        </p:txBody>
      </p:sp>
      <p:sp>
        <p:nvSpPr>
          <p:cNvPr id="1048660" name="Content Placeholder 2"/>
          <p:cNvSpPr>
            <a:spLocks noGrp="1"/>
          </p:cNvSpPr>
          <p:nvPr>
            <p:ph idx="1"/>
          </p:nvPr>
        </p:nvSpPr>
        <p:spPr>
          <a:xfrm>
            <a:off x="2959608" y="990600"/>
            <a:ext cx="7498080" cy="5257800"/>
          </a:xfrm>
        </p:spPr>
        <p:txBody>
          <a:bodyPr>
            <a:normAutofit fontScale="96429" lnSpcReduction="20000"/>
          </a:bodyPr>
          <a:p>
            <a:pPr algn="just">
              <a:lnSpc>
                <a:spcPct val="150000"/>
              </a:lnSpc>
            </a:pPr>
            <a:r>
              <a:rPr dirty="0" lang="en-US" smtClean="0"/>
              <a:t>Meningitis, fever, headache and stiff neck, drowsiness in 2 months to 3 years age bracket</a:t>
            </a:r>
          </a:p>
          <a:p>
            <a:pPr algn="just">
              <a:lnSpc>
                <a:spcPct val="150000"/>
              </a:lnSpc>
            </a:pPr>
            <a:r>
              <a:rPr dirty="0" lang="en-US" smtClean="0"/>
              <a:t>Sinusitis</a:t>
            </a:r>
          </a:p>
          <a:p>
            <a:pPr algn="just">
              <a:lnSpc>
                <a:spcPct val="150000"/>
              </a:lnSpc>
            </a:pPr>
            <a:r>
              <a:rPr dirty="0" lang="en-US" err="1" smtClean="0"/>
              <a:t>Otitis</a:t>
            </a:r>
            <a:r>
              <a:rPr dirty="0" lang="en-US" smtClean="0"/>
              <a:t> media</a:t>
            </a:r>
          </a:p>
          <a:p>
            <a:pPr algn="just">
              <a:lnSpc>
                <a:spcPct val="150000"/>
              </a:lnSpc>
            </a:pPr>
            <a:r>
              <a:rPr dirty="0" lang="en-US" smtClean="0"/>
              <a:t>Epiglottis</a:t>
            </a:r>
          </a:p>
          <a:p>
            <a:pPr algn="just">
              <a:lnSpc>
                <a:spcPct val="150000"/>
              </a:lnSpc>
            </a:pPr>
            <a:r>
              <a:rPr dirty="0" lang="en-US" smtClean="0"/>
              <a:t>Pneumonia in adults especially those with chronic respiratory diseases</a:t>
            </a:r>
          </a:p>
          <a:p>
            <a:pPr algn="just">
              <a:lnSpc>
                <a:spcPct val="150000"/>
              </a:lnSpc>
            </a:pPr>
            <a:endParaRPr dirty="0" lang="en-US"/>
          </a:p>
        </p:txBody>
      </p:sp>
    </p:spTree>
  </p:cSld>
  <p:clrMapOvr>
    <a:masterClrMapping/>
  </p:clrMapOvr>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54" name=""/>
        <p:cNvGrpSpPr/>
        <p:nvPr/>
      </p:nvGrpSpPr>
      <p:grpSpPr>
        <a:xfrm>
          <a:off x="0" y="0"/>
          <a:ext cx="0" cy="0"/>
          <a:chOff x="0" y="0"/>
          <a:chExt cx="0" cy="0"/>
        </a:xfrm>
      </p:grpSpPr>
      <p:sp>
        <p:nvSpPr>
          <p:cNvPr id="1048661" name="Title 1"/>
          <p:cNvSpPr>
            <a:spLocks noGrp="1"/>
          </p:cNvSpPr>
          <p:nvPr>
            <p:ph type="title"/>
          </p:nvPr>
        </p:nvSpPr>
        <p:spPr>
          <a:xfrm>
            <a:off x="2959608" y="274638"/>
            <a:ext cx="7498080" cy="715962"/>
          </a:xfrm>
        </p:spPr>
        <p:txBody>
          <a:bodyPr>
            <a:normAutofit/>
          </a:bodyPr>
          <a:p>
            <a:r>
              <a:rPr b="1" dirty="0" lang="en-US" smtClean="0"/>
              <a:t>Lab</a:t>
            </a:r>
            <a:r>
              <a:rPr dirty="0" lang="en-US" smtClean="0"/>
              <a:t> </a:t>
            </a:r>
            <a:r>
              <a:rPr b="1" dirty="0" lang="en-US" smtClean="0"/>
              <a:t>investigation</a:t>
            </a:r>
            <a:endParaRPr b="1" dirty="0" lang="en-US"/>
          </a:p>
        </p:txBody>
      </p:sp>
      <p:sp>
        <p:nvSpPr>
          <p:cNvPr id="1048662" name="Content Placeholder 2"/>
          <p:cNvSpPr>
            <a:spLocks noGrp="1"/>
          </p:cNvSpPr>
          <p:nvPr>
            <p:ph idx="1"/>
          </p:nvPr>
        </p:nvSpPr>
        <p:spPr>
          <a:xfrm>
            <a:off x="2959608" y="990600"/>
            <a:ext cx="7498080" cy="5257800"/>
          </a:xfrm>
        </p:spPr>
        <p:txBody>
          <a:bodyPr>
            <a:normAutofit fontScale="96429" lnSpcReduction="20000"/>
          </a:bodyPr>
          <a:p>
            <a:pPr algn="just">
              <a:lnSpc>
                <a:spcPct val="150000"/>
              </a:lnSpc>
            </a:pPr>
            <a:r>
              <a:rPr dirty="0" lang="en-US" smtClean="0"/>
              <a:t>Specimen is CSF, blood for culture, pus swab</a:t>
            </a:r>
          </a:p>
          <a:p>
            <a:pPr algn="just">
              <a:lnSpc>
                <a:spcPct val="150000"/>
              </a:lnSpc>
            </a:pPr>
            <a:r>
              <a:rPr dirty="0" lang="en-US" smtClean="0"/>
              <a:t>N/B- the organisms don’t retain viability for long time specimen if left at room temperature or cold temperature therefore processing in the lab should be as soon as possible after collection</a:t>
            </a:r>
          </a:p>
          <a:p>
            <a:pPr algn="just">
              <a:lnSpc>
                <a:spcPct val="150000"/>
              </a:lnSpc>
            </a:pPr>
            <a:r>
              <a:rPr dirty="0" lang="en-US" smtClean="0"/>
              <a:t>Colonies are translucent and vary in size 1-3 mm in diameter</a:t>
            </a:r>
          </a:p>
          <a:p>
            <a:pPr algn="just">
              <a:lnSpc>
                <a:spcPct val="150000"/>
              </a:lnSpc>
            </a:pPr>
            <a:endParaRPr dirty="0" lang="en-US"/>
          </a:p>
        </p:txBody>
      </p:sp>
    </p:spTree>
  </p:cSld>
  <p:clrMapOvr>
    <a:masterClrMapping/>
  </p:clrMapOvr>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55" name=""/>
        <p:cNvGrpSpPr/>
        <p:nvPr/>
      </p:nvGrpSpPr>
      <p:grpSpPr>
        <a:xfrm>
          <a:off x="0" y="0"/>
          <a:ext cx="0" cy="0"/>
          <a:chOff x="0" y="0"/>
          <a:chExt cx="0" cy="0"/>
        </a:xfrm>
      </p:grpSpPr>
      <p:sp>
        <p:nvSpPr>
          <p:cNvPr id="1048663" name="Title 1"/>
          <p:cNvSpPr>
            <a:spLocks noGrp="1"/>
          </p:cNvSpPr>
          <p:nvPr>
            <p:ph type="title"/>
          </p:nvPr>
        </p:nvSpPr>
        <p:spPr>
          <a:xfrm>
            <a:off x="2959608" y="274638"/>
            <a:ext cx="7498080" cy="715962"/>
          </a:xfrm>
        </p:spPr>
        <p:txBody>
          <a:bodyPr>
            <a:normAutofit/>
          </a:bodyPr>
          <a:p>
            <a:r>
              <a:rPr b="1" dirty="0" lang="en-US" smtClean="0"/>
              <a:t>Prevention  </a:t>
            </a:r>
            <a:endParaRPr dirty="0" lang="en-US"/>
          </a:p>
        </p:txBody>
      </p:sp>
      <p:sp>
        <p:nvSpPr>
          <p:cNvPr id="1048664" name="Content Placeholder 2"/>
          <p:cNvSpPr>
            <a:spLocks noGrp="1"/>
          </p:cNvSpPr>
          <p:nvPr>
            <p:ph idx="1"/>
          </p:nvPr>
        </p:nvSpPr>
        <p:spPr>
          <a:xfrm>
            <a:off x="2959608" y="990600"/>
            <a:ext cx="7498080" cy="5257800"/>
          </a:xfrm>
        </p:spPr>
        <p:txBody>
          <a:bodyPr>
            <a:normAutofit/>
          </a:bodyPr>
          <a:p>
            <a:pPr algn="just" lvl="0">
              <a:lnSpc>
                <a:spcPct val="150000"/>
              </a:lnSpc>
            </a:pPr>
            <a:r>
              <a:rPr dirty="0" lang="en-US" smtClean="0"/>
              <a:t>Vaccine with capsular polysaccharide of H. influenza type B with diphtheria toxin i.e. DPT+ </a:t>
            </a:r>
            <a:r>
              <a:rPr dirty="0" lang="en-US" err="1" smtClean="0"/>
              <a:t>Hb</a:t>
            </a:r>
            <a:r>
              <a:rPr dirty="0" lang="en-US" smtClean="0"/>
              <a:t> vaccine given as a routine immunization</a:t>
            </a:r>
          </a:p>
          <a:p>
            <a:pPr algn="just" lvl="0">
              <a:lnSpc>
                <a:spcPct val="150000"/>
              </a:lnSpc>
            </a:pPr>
            <a:r>
              <a:rPr dirty="0" lang="en-US" smtClean="0"/>
              <a:t>Vaccinate the predisposed individuals</a:t>
            </a:r>
          </a:p>
          <a:p>
            <a:pPr algn="just" lvl="0">
              <a:lnSpc>
                <a:spcPct val="150000"/>
              </a:lnSpc>
            </a:pPr>
            <a:r>
              <a:rPr dirty="0" lang="en-US" smtClean="0"/>
              <a:t>Treat the sick individuals</a:t>
            </a:r>
          </a:p>
          <a:p>
            <a:pPr algn="just" lvl="0">
              <a:lnSpc>
                <a:spcPct val="150000"/>
              </a:lnSpc>
            </a:pPr>
            <a:r>
              <a:rPr dirty="0" lang="en-US" smtClean="0"/>
              <a:t>Isolate the sick individuals</a:t>
            </a:r>
          </a:p>
          <a:p>
            <a:pPr algn="just">
              <a:lnSpc>
                <a:spcPct val="150000"/>
              </a:lnSpc>
            </a:pPr>
            <a:endParaRPr dirty="0" lang="en-US"/>
          </a:p>
        </p:txBody>
      </p:sp>
    </p:spTree>
  </p:cSld>
  <p:clrMapOvr>
    <a:masterClrMapping/>
  </p:clrMapOvr>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56" name=""/>
        <p:cNvGrpSpPr/>
        <p:nvPr/>
      </p:nvGrpSpPr>
      <p:grpSpPr>
        <a:xfrm>
          <a:off x="0" y="0"/>
          <a:ext cx="0" cy="0"/>
          <a:chOff x="0" y="0"/>
          <a:chExt cx="0" cy="0"/>
        </a:xfrm>
      </p:grpSpPr>
      <p:sp>
        <p:nvSpPr>
          <p:cNvPr id="1048665" name="Title 1"/>
          <p:cNvSpPr>
            <a:spLocks noGrp="1"/>
          </p:cNvSpPr>
          <p:nvPr>
            <p:ph type="title"/>
          </p:nvPr>
        </p:nvSpPr>
        <p:spPr>
          <a:xfrm>
            <a:off x="2959608" y="274638"/>
            <a:ext cx="7498080" cy="715962"/>
          </a:xfrm>
        </p:spPr>
        <p:txBody>
          <a:bodyPr>
            <a:normAutofit/>
          </a:bodyPr>
          <a:p>
            <a:r>
              <a:rPr b="1" dirty="0" lang="en-US" smtClean="0"/>
              <a:t>ii). H. </a:t>
            </a:r>
            <a:r>
              <a:rPr b="1" dirty="0" lang="en-US" err="1" smtClean="0"/>
              <a:t>ducreyi</a:t>
            </a:r>
            <a:r>
              <a:rPr b="1" dirty="0" lang="en-US" smtClean="0"/>
              <a:t> </a:t>
            </a:r>
            <a:endParaRPr dirty="0" lang="en-US"/>
          </a:p>
        </p:txBody>
      </p:sp>
      <p:sp>
        <p:nvSpPr>
          <p:cNvPr id="1048666" name="Content Placeholder 2"/>
          <p:cNvSpPr>
            <a:spLocks noGrp="1"/>
          </p:cNvSpPr>
          <p:nvPr>
            <p:ph idx="1"/>
          </p:nvPr>
        </p:nvSpPr>
        <p:spPr>
          <a:xfrm>
            <a:off x="2959608" y="1143000"/>
            <a:ext cx="7498080" cy="5105400"/>
          </a:xfrm>
        </p:spPr>
        <p:txBody>
          <a:bodyPr>
            <a:normAutofit fontScale="96429" lnSpcReduction="20000"/>
          </a:bodyPr>
          <a:p>
            <a:pPr algn="just">
              <a:lnSpc>
                <a:spcPct val="150000"/>
              </a:lnSpc>
            </a:pPr>
            <a:r>
              <a:rPr dirty="0" lang="en-US" smtClean="0"/>
              <a:t>This is a causative agent of sexually transmitted ulcer disease called </a:t>
            </a:r>
            <a:r>
              <a:rPr dirty="0" lang="en-US" err="1" smtClean="0"/>
              <a:t>chancroid</a:t>
            </a:r>
            <a:r>
              <a:rPr dirty="0" lang="en-US" smtClean="0"/>
              <a:t> or soft chancre.</a:t>
            </a:r>
          </a:p>
          <a:p>
            <a:pPr algn="just">
              <a:lnSpc>
                <a:spcPct val="150000"/>
              </a:lnSpc>
            </a:pPr>
            <a:r>
              <a:rPr dirty="0" lang="en-US" smtClean="0"/>
              <a:t>Clinically it is a painful ulcer on external genitalia. There are enlarged lymph nodes called buboes which vary in size. Sometimes they soften and become abscesses and eventually can rupture.</a:t>
            </a:r>
          </a:p>
        </p:txBody>
      </p:sp>
    </p:spTree>
  </p:cSld>
  <p:clrMapOvr>
    <a:masterClrMapping/>
  </p:clrMapOvr>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57" name=""/>
        <p:cNvGrpSpPr/>
        <p:nvPr/>
      </p:nvGrpSpPr>
      <p:grpSpPr>
        <a:xfrm>
          <a:off x="0" y="0"/>
          <a:ext cx="0" cy="0"/>
          <a:chOff x="0" y="0"/>
          <a:chExt cx="0" cy="0"/>
        </a:xfrm>
      </p:grpSpPr>
      <p:sp>
        <p:nvSpPr>
          <p:cNvPr id="1048667" name="Title 1"/>
          <p:cNvSpPr>
            <a:spLocks noGrp="1"/>
          </p:cNvSpPr>
          <p:nvPr>
            <p:ph type="title"/>
          </p:nvPr>
        </p:nvSpPr>
        <p:spPr>
          <a:xfrm>
            <a:off x="2959608" y="274638"/>
            <a:ext cx="7498080" cy="715962"/>
          </a:xfrm>
        </p:spPr>
        <p:txBody>
          <a:bodyPr>
            <a:normAutofit/>
          </a:bodyPr>
          <a:p>
            <a:endParaRPr dirty="0" lang="en-US"/>
          </a:p>
        </p:txBody>
      </p:sp>
      <p:sp>
        <p:nvSpPr>
          <p:cNvPr id="1048668" name="Content Placeholder 2"/>
          <p:cNvSpPr>
            <a:spLocks noGrp="1"/>
          </p:cNvSpPr>
          <p:nvPr>
            <p:ph idx="1"/>
          </p:nvPr>
        </p:nvSpPr>
        <p:spPr>
          <a:xfrm>
            <a:off x="2959608" y="990600"/>
            <a:ext cx="7498080" cy="5257800"/>
          </a:xfrm>
        </p:spPr>
        <p:txBody>
          <a:bodyPr/>
          <a:p>
            <a:pPr algn="just">
              <a:lnSpc>
                <a:spcPct val="150000"/>
              </a:lnSpc>
            </a:pPr>
            <a:r>
              <a:rPr dirty="0" lang="en-US" smtClean="0"/>
              <a:t>The organism requires the X factor to grow. The colonies are typically translucent </a:t>
            </a:r>
          </a:p>
          <a:p>
            <a:pPr algn="just">
              <a:lnSpc>
                <a:spcPct val="150000"/>
              </a:lnSpc>
            </a:pPr>
            <a:endParaRPr dirty="0" lang="en-US"/>
          </a:p>
        </p:txBody>
      </p:sp>
    </p:spTree>
  </p:cSld>
  <p:clrMapOvr>
    <a:masterClrMapping/>
  </p:clrMapOvr>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58" name=""/>
        <p:cNvGrpSpPr/>
        <p:nvPr/>
      </p:nvGrpSpPr>
      <p:grpSpPr>
        <a:xfrm>
          <a:off x="0" y="0"/>
          <a:ext cx="0" cy="0"/>
          <a:chOff x="0" y="0"/>
          <a:chExt cx="0" cy="0"/>
        </a:xfrm>
      </p:grpSpPr>
      <p:sp>
        <p:nvSpPr>
          <p:cNvPr id="1048669" name="Title 1"/>
          <p:cNvSpPr>
            <a:spLocks noGrp="1"/>
          </p:cNvSpPr>
          <p:nvPr>
            <p:ph type="title"/>
          </p:nvPr>
        </p:nvSpPr>
        <p:spPr>
          <a:xfrm>
            <a:off x="2959608" y="274638"/>
            <a:ext cx="7498080" cy="715962"/>
          </a:xfrm>
        </p:spPr>
        <p:txBody>
          <a:bodyPr>
            <a:normAutofit/>
          </a:bodyPr>
          <a:p>
            <a:pPr lvl="0"/>
            <a:r>
              <a:rPr b="1" dirty="0" lang="en-US" smtClean="0"/>
              <a:t>B. </a:t>
            </a:r>
            <a:r>
              <a:rPr b="1" dirty="0" lang="en-US" err="1" smtClean="0"/>
              <a:t>Bordetella</a:t>
            </a:r>
            <a:endParaRPr dirty="0" lang="en-US"/>
          </a:p>
        </p:txBody>
      </p:sp>
      <p:sp>
        <p:nvSpPr>
          <p:cNvPr id="1048670" name="Content Placeholder 2"/>
          <p:cNvSpPr>
            <a:spLocks noGrp="1"/>
          </p:cNvSpPr>
          <p:nvPr>
            <p:ph idx="1"/>
          </p:nvPr>
        </p:nvSpPr>
        <p:spPr>
          <a:xfrm>
            <a:off x="2959608" y="990600"/>
            <a:ext cx="7498080" cy="5257800"/>
          </a:xfrm>
        </p:spPr>
        <p:txBody>
          <a:bodyPr>
            <a:normAutofit/>
          </a:bodyPr>
          <a:p>
            <a:pPr algn="just">
              <a:lnSpc>
                <a:spcPct val="150000"/>
              </a:lnSpc>
              <a:buNone/>
            </a:pPr>
            <a:r>
              <a:rPr dirty="0" lang="en-US" smtClean="0"/>
              <a:t>Are small gram negative </a:t>
            </a:r>
            <a:r>
              <a:rPr dirty="0" lang="en-US" err="1" smtClean="0"/>
              <a:t>coccobacilli</a:t>
            </a:r>
            <a:r>
              <a:rPr dirty="0" lang="en-US" smtClean="0"/>
              <a:t>. </a:t>
            </a:r>
          </a:p>
          <a:p>
            <a:pPr algn="just">
              <a:lnSpc>
                <a:spcPct val="150000"/>
              </a:lnSpc>
              <a:buNone/>
            </a:pPr>
            <a:r>
              <a:rPr dirty="0" lang="en-US" smtClean="0"/>
              <a:t>The main species are;</a:t>
            </a:r>
          </a:p>
          <a:p>
            <a:pPr algn="just" lvl="0">
              <a:lnSpc>
                <a:spcPct val="150000"/>
              </a:lnSpc>
            </a:pPr>
            <a:r>
              <a:rPr dirty="0" lang="en-US" smtClean="0"/>
              <a:t>B. </a:t>
            </a:r>
            <a:r>
              <a:rPr dirty="0" lang="en-US" err="1" smtClean="0"/>
              <a:t>pertusis</a:t>
            </a:r>
            <a:r>
              <a:rPr dirty="0" lang="en-US" smtClean="0"/>
              <a:t> causes whooping cough</a:t>
            </a:r>
          </a:p>
          <a:p>
            <a:pPr algn="just" lvl="0">
              <a:lnSpc>
                <a:spcPct val="150000"/>
              </a:lnSpc>
            </a:pPr>
            <a:r>
              <a:rPr dirty="0" lang="en-US" smtClean="0"/>
              <a:t>B. </a:t>
            </a:r>
            <a:r>
              <a:rPr dirty="0" lang="en-US" err="1" smtClean="0"/>
              <a:t>parapertusis</a:t>
            </a:r>
            <a:r>
              <a:rPr dirty="0" lang="en-US" smtClean="0"/>
              <a:t> causes mild whooping cough</a:t>
            </a:r>
          </a:p>
          <a:p>
            <a:pPr algn="just" lvl="0">
              <a:lnSpc>
                <a:spcPct val="150000"/>
              </a:lnSpc>
            </a:pPr>
            <a:r>
              <a:rPr dirty="0" lang="en-US" smtClean="0"/>
              <a:t>B. </a:t>
            </a:r>
            <a:r>
              <a:rPr dirty="0" lang="en-US" err="1" smtClean="0"/>
              <a:t>bronchioseptica</a:t>
            </a:r>
            <a:r>
              <a:rPr dirty="0" lang="en-US" smtClean="0"/>
              <a:t> primarily found in animals</a:t>
            </a:r>
          </a:p>
          <a:p>
            <a:pPr algn="just">
              <a:lnSpc>
                <a:spcPct val="150000"/>
              </a:lnSpc>
              <a:buNone/>
            </a:pPr>
            <a:r>
              <a:rPr b="1" dirty="0" lang="en-US" smtClean="0"/>
              <a:t>NB: </a:t>
            </a:r>
            <a:r>
              <a:rPr dirty="0" lang="en-US" smtClean="0"/>
              <a:t>B. </a:t>
            </a:r>
            <a:r>
              <a:rPr dirty="0" lang="en-US" err="1" smtClean="0"/>
              <a:t>pertusis</a:t>
            </a:r>
            <a:r>
              <a:rPr dirty="0" lang="en-US" smtClean="0"/>
              <a:t> is the main pathogen to man</a:t>
            </a:r>
          </a:p>
          <a:p>
            <a:pPr algn="just">
              <a:lnSpc>
                <a:spcPct val="150000"/>
              </a:lnSpc>
            </a:pPr>
            <a:endParaRPr dirty="0" lang="en-US"/>
          </a:p>
        </p:txBody>
      </p:sp>
    </p:spTree>
  </p:cSld>
  <p:clrMapOvr>
    <a:masterClrMapping/>
  </p:clrMapOvr>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59" name=""/>
        <p:cNvGrpSpPr/>
        <p:nvPr/>
      </p:nvGrpSpPr>
      <p:grpSpPr>
        <a:xfrm>
          <a:off x="0" y="0"/>
          <a:ext cx="0" cy="0"/>
          <a:chOff x="0" y="0"/>
          <a:chExt cx="0" cy="0"/>
        </a:xfrm>
      </p:grpSpPr>
      <p:sp>
        <p:nvSpPr>
          <p:cNvPr id="1048671" name="Title 1"/>
          <p:cNvSpPr>
            <a:spLocks noGrp="1"/>
          </p:cNvSpPr>
          <p:nvPr>
            <p:ph type="title"/>
          </p:nvPr>
        </p:nvSpPr>
        <p:spPr>
          <a:xfrm>
            <a:off x="2959608" y="274638"/>
            <a:ext cx="7498080" cy="944562"/>
          </a:xfrm>
        </p:spPr>
        <p:txBody>
          <a:bodyPr>
            <a:normAutofit/>
          </a:bodyPr>
          <a:p>
            <a:r>
              <a:rPr dirty="0" lang="en-US" smtClean="0"/>
              <a:t>Features </a:t>
            </a:r>
            <a:endParaRPr dirty="0" lang="en-US"/>
          </a:p>
        </p:txBody>
      </p:sp>
      <p:sp>
        <p:nvSpPr>
          <p:cNvPr id="1048672" name="Content Placeholder 2"/>
          <p:cNvSpPr>
            <a:spLocks noGrp="1"/>
          </p:cNvSpPr>
          <p:nvPr>
            <p:ph idx="1"/>
          </p:nvPr>
        </p:nvSpPr>
        <p:spPr>
          <a:xfrm>
            <a:off x="2959608" y="1524000"/>
            <a:ext cx="7498080" cy="4724400"/>
          </a:xfrm>
        </p:spPr>
        <p:txBody>
          <a:bodyPr/>
          <a:p>
            <a:pPr lvl="0">
              <a:lnSpc>
                <a:spcPct val="150000"/>
              </a:lnSpc>
            </a:pPr>
            <a:r>
              <a:rPr dirty="0" lang="en-US" smtClean="0"/>
              <a:t>Small gram negative </a:t>
            </a:r>
            <a:r>
              <a:rPr dirty="0" lang="en-US" err="1" smtClean="0"/>
              <a:t>cocobacilli</a:t>
            </a:r>
            <a:endParaRPr dirty="0" lang="en-US" smtClean="0"/>
          </a:p>
          <a:p>
            <a:pPr lvl="0">
              <a:lnSpc>
                <a:spcPct val="150000"/>
              </a:lnSpc>
            </a:pPr>
            <a:r>
              <a:rPr dirty="0" lang="en-US" smtClean="0"/>
              <a:t>Capsulated</a:t>
            </a:r>
          </a:p>
          <a:p>
            <a:pPr lvl="0">
              <a:lnSpc>
                <a:spcPct val="150000"/>
              </a:lnSpc>
            </a:pPr>
            <a:r>
              <a:rPr dirty="0" lang="en-US" err="1" smtClean="0"/>
              <a:t>Pilliated</a:t>
            </a:r>
            <a:r>
              <a:rPr dirty="0" lang="en-US" smtClean="0"/>
              <a:t> (have </a:t>
            </a:r>
            <a:r>
              <a:rPr dirty="0" lang="en-US" err="1" smtClean="0"/>
              <a:t>pilli</a:t>
            </a:r>
            <a:r>
              <a:rPr dirty="0" lang="en-US" smtClean="0"/>
              <a:t>)</a:t>
            </a:r>
          </a:p>
          <a:p>
            <a:pPr lvl="0">
              <a:lnSpc>
                <a:spcPct val="150000"/>
              </a:lnSpc>
            </a:pPr>
            <a:r>
              <a:rPr dirty="0" lang="en-US" smtClean="0"/>
              <a:t>Non motile non </a:t>
            </a:r>
            <a:r>
              <a:rPr dirty="0" lang="en-US" err="1" smtClean="0"/>
              <a:t>sporulating</a:t>
            </a:r>
            <a:endParaRPr dirty="0" lang="en-US" smtClean="0"/>
          </a:p>
          <a:p>
            <a:pPr lvl="0">
              <a:lnSpc>
                <a:spcPct val="150000"/>
              </a:lnSpc>
            </a:pPr>
            <a:r>
              <a:rPr dirty="0" lang="en-US" smtClean="0"/>
              <a:t>Strict aerobes</a:t>
            </a:r>
            <a:endParaRPr dirty="0" lang="en-US"/>
          </a:p>
        </p:txBody>
      </p:sp>
    </p:spTree>
  </p:cSld>
  <p:clrMapOvr>
    <a:masterClrMapping/>
  </p:clrMapOvr>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60" name=""/>
        <p:cNvGrpSpPr/>
        <p:nvPr/>
      </p:nvGrpSpPr>
      <p:grpSpPr>
        <a:xfrm>
          <a:off x="0" y="0"/>
          <a:ext cx="0" cy="0"/>
          <a:chOff x="0" y="0"/>
          <a:chExt cx="0" cy="0"/>
        </a:xfrm>
      </p:grpSpPr>
      <p:sp>
        <p:nvSpPr>
          <p:cNvPr id="1048673" name="Title 1"/>
          <p:cNvSpPr>
            <a:spLocks noGrp="1"/>
          </p:cNvSpPr>
          <p:nvPr>
            <p:ph type="title"/>
          </p:nvPr>
        </p:nvSpPr>
        <p:spPr>
          <a:xfrm>
            <a:off x="2959608" y="274638"/>
            <a:ext cx="7498080" cy="715962"/>
          </a:xfrm>
        </p:spPr>
        <p:txBody>
          <a:bodyPr>
            <a:normAutofit/>
          </a:bodyPr>
          <a:p>
            <a:r>
              <a:rPr b="1" dirty="0" lang="en-US" smtClean="0"/>
              <a:t>Virulence</a:t>
            </a:r>
            <a:endParaRPr dirty="0" lang="en-US"/>
          </a:p>
        </p:txBody>
      </p:sp>
      <p:sp>
        <p:nvSpPr>
          <p:cNvPr id="1048674" name="Content Placeholder 2"/>
          <p:cNvSpPr>
            <a:spLocks noGrp="1"/>
          </p:cNvSpPr>
          <p:nvPr>
            <p:ph idx="1"/>
          </p:nvPr>
        </p:nvSpPr>
        <p:spPr>
          <a:xfrm>
            <a:off x="2959608" y="990600"/>
            <a:ext cx="7498080" cy="5257800"/>
          </a:xfrm>
        </p:spPr>
        <p:txBody>
          <a:bodyPr>
            <a:normAutofit fontScale="96429" lnSpcReduction="20000"/>
          </a:bodyPr>
          <a:p>
            <a:pPr algn="just">
              <a:lnSpc>
                <a:spcPct val="150000"/>
              </a:lnSpc>
            </a:pPr>
            <a:r>
              <a:rPr b="1" dirty="0" lang="en-US" smtClean="0"/>
              <a:t> </a:t>
            </a:r>
            <a:r>
              <a:rPr dirty="0" lang="en-US" smtClean="0"/>
              <a:t>Pilli and </a:t>
            </a:r>
            <a:r>
              <a:rPr dirty="0" lang="en-US" err="1" smtClean="0"/>
              <a:t>fimbriae</a:t>
            </a:r>
            <a:r>
              <a:rPr dirty="0" lang="en-US" smtClean="0"/>
              <a:t> for adherence to the epithelium of trachea and bronchi</a:t>
            </a:r>
          </a:p>
          <a:p>
            <a:pPr algn="just">
              <a:lnSpc>
                <a:spcPct val="150000"/>
              </a:lnSpc>
            </a:pPr>
            <a:r>
              <a:rPr dirty="0" lang="en-US" smtClean="0"/>
              <a:t>Filamentous, </a:t>
            </a:r>
            <a:r>
              <a:rPr dirty="0" lang="en-US" err="1" smtClean="0"/>
              <a:t>haemoglutinin</a:t>
            </a:r>
            <a:r>
              <a:rPr dirty="0" lang="en-US" smtClean="0"/>
              <a:t> which is a surface adherence factor for </a:t>
            </a:r>
            <a:r>
              <a:rPr dirty="0" lang="en-US" err="1" smtClean="0"/>
              <a:t>B.pertusis</a:t>
            </a:r>
            <a:r>
              <a:rPr dirty="0" lang="en-US" smtClean="0"/>
              <a:t> to cilia of the upper respiratory tract.</a:t>
            </a:r>
          </a:p>
          <a:p>
            <a:pPr algn="just">
              <a:lnSpc>
                <a:spcPct val="150000"/>
              </a:lnSpc>
            </a:pPr>
            <a:r>
              <a:rPr dirty="0" lang="en-US" smtClean="0"/>
              <a:t>The organism produces </a:t>
            </a:r>
            <a:r>
              <a:rPr dirty="0" lang="en-US" err="1" smtClean="0"/>
              <a:t>cytotoxins</a:t>
            </a:r>
            <a:r>
              <a:rPr dirty="0" lang="en-US" smtClean="0"/>
              <a:t> which damage the ciliated epithelium cells of respiratory tract and possibly lead to irritation and hence coughing</a:t>
            </a:r>
          </a:p>
          <a:p>
            <a:pPr algn="just">
              <a:lnSpc>
                <a:spcPct val="150000"/>
              </a:lnSpc>
            </a:pPr>
            <a:endParaRPr dirty="0" lang="en-US"/>
          </a:p>
        </p:txBody>
      </p:sp>
    </p:spTree>
  </p:cSld>
  <p:clrMapOvr>
    <a:masterClrMapping/>
  </p:clrMapOvr>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25" name=""/>
        <p:cNvGrpSpPr/>
        <p:nvPr/>
      </p:nvGrpSpPr>
      <p:grpSpPr>
        <a:xfrm>
          <a:off x="0" y="0"/>
          <a:ext cx="0" cy="0"/>
          <a:chOff x="0" y="0"/>
          <a:chExt cx="0" cy="0"/>
        </a:xfrm>
      </p:grpSpPr>
      <p:sp>
        <p:nvSpPr>
          <p:cNvPr id="1048603" name="Title 1"/>
          <p:cNvSpPr>
            <a:spLocks noGrp="1"/>
          </p:cNvSpPr>
          <p:nvPr>
            <p:ph type="title"/>
          </p:nvPr>
        </p:nvSpPr>
        <p:spPr>
          <a:xfrm>
            <a:off x="2959608" y="274320"/>
            <a:ext cx="7498080" cy="716280"/>
          </a:xfrm>
        </p:spPr>
        <p:txBody>
          <a:bodyPr>
            <a:normAutofit/>
          </a:bodyPr>
          <a:p>
            <a:r>
              <a:rPr b="1" dirty="0" lang="en-US" smtClean="0"/>
              <a:t>Features</a:t>
            </a:r>
            <a:endParaRPr dirty="0" lang="en-US"/>
          </a:p>
        </p:txBody>
      </p:sp>
      <p:sp>
        <p:nvSpPr>
          <p:cNvPr id="1048604" name="Content Placeholder 2"/>
          <p:cNvSpPr>
            <a:spLocks noGrp="1"/>
          </p:cNvSpPr>
          <p:nvPr>
            <p:ph sz="half" idx="1"/>
          </p:nvPr>
        </p:nvSpPr>
        <p:spPr>
          <a:xfrm>
            <a:off x="2959608" y="1447800"/>
            <a:ext cx="3657600" cy="4739640"/>
          </a:xfrm>
        </p:spPr>
        <p:txBody>
          <a:bodyPr>
            <a:normAutofit fontScale="96429" lnSpcReduction="20000"/>
          </a:bodyPr>
          <a:p>
            <a:pPr lvl="0">
              <a:lnSpc>
                <a:spcPct val="160000"/>
              </a:lnSpc>
            </a:pPr>
            <a:r>
              <a:rPr dirty="0" lang="en-US" smtClean="0"/>
              <a:t>Small Gram –</a:t>
            </a:r>
            <a:r>
              <a:rPr dirty="0" lang="en-US" err="1" smtClean="0"/>
              <a:t>ve</a:t>
            </a:r>
            <a:r>
              <a:rPr dirty="0" lang="en-US" smtClean="0"/>
              <a:t> rods</a:t>
            </a:r>
          </a:p>
          <a:p>
            <a:pPr lvl="0">
              <a:lnSpc>
                <a:spcPct val="160000"/>
              </a:lnSpc>
            </a:pPr>
            <a:r>
              <a:rPr dirty="0" lang="en-US" smtClean="0"/>
              <a:t>Shows bipolar staining ( safety pin appearance) with a central clear area</a:t>
            </a:r>
          </a:p>
          <a:p>
            <a:pPr lvl="0">
              <a:lnSpc>
                <a:spcPct val="160000"/>
              </a:lnSpc>
            </a:pPr>
            <a:r>
              <a:rPr dirty="0" lang="en-US" smtClean="0"/>
              <a:t>Capsulated</a:t>
            </a:r>
          </a:p>
          <a:p>
            <a:pPr lvl="0">
              <a:lnSpc>
                <a:spcPct val="160000"/>
              </a:lnSpc>
            </a:pPr>
            <a:r>
              <a:rPr dirty="0" lang="en-US" smtClean="0"/>
              <a:t>None </a:t>
            </a:r>
            <a:r>
              <a:rPr dirty="0" lang="en-US" err="1" smtClean="0"/>
              <a:t>sporulating</a:t>
            </a:r>
            <a:endParaRPr dirty="0" lang="en-US" smtClean="0"/>
          </a:p>
          <a:p>
            <a:pPr>
              <a:lnSpc>
                <a:spcPct val="150000"/>
              </a:lnSpc>
              <a:buClr>
                <a:schemeClr val="accent2"/>
              </a:buClr>
              <a:buBlip>
                <a:blip xmlns:r="http://schemas.openxmlformats.org/officeDocument/2006/relationships" r:embed="rId1"/>
              </a:buBlip>
            </a:pPr>
            <a:endParaRPr dirty="0" lang="en-US"/>
          </a:p>
        </p:txBody>
      </p:sp>
      <p:sp>
        <p:nvSpPr>
          <p:cNvPr id="1048605" name="Content Placeholder 3"/>
          <p:cNvSpPr>
            <a:spLocks noGrp="1"/>
          </p:cNvSpPr>
          <p:nvPr>
            <p:ph sz="half" idx="2"/>
          </p:nvPr>
        </p:nvSpPr>
        <p:spPr/>
        <p:txBody>
          <a:bodyPr>
            <a:normAutofit/>
          </a:bodyPr>
          <a:p>
            <a:pPr lvl="0">
              <a:lnSpc>
                <a:spcPct val="160000"/>
              </a:lnSpc>
            </a:pPr>
            <a:r>
              <a:rPr dirty="0" lang="en-US" err="1" smtClean="0"/>
              <a:t>Pleomorphic</a:t>
            </a:r>
            <a:endParaRPr dirty="0" lang="en-US" smtClean="0"/>
          </a:p>
          <a:p>
            <a:pPr lvl="0">
              <a:lnSpc>
                <a:spcPct val="160000"/>
              </a:lnSpc>
            </a:pPr>
            <a:r>
              <a:rPr dirty="0" lang="en-US" err="1" smtClean="0"/>
              <a:t>Coagulase</a:t>
            </a:r>
            <a:r>
              <a:rPr dirty="0" lang="en-US" smtClean="0"/>
              <a:t> +</a:t>
            </a:r>
            <a:r>
              <a:rPr dirty="0" lang="en-US" err="1" smtClean="0"/>
              <a:t>ve</a:t>
            </a:r>
            <a:endParaRPr dirty="0" lang="en-US" smtClean="0"/>
          </a:p>
          <a:p>
            <a:pPr lvl="0">
              <a:lnSpc>
                <a:spcPct val="160000"/>
              </a:lnSpc>
            </a:pPr>
            <a:r>
              <a:rPr dirty="0" lang="en-US" smtClean="0"/>
              <a:t>Non motile bacilli</a:t>
            </a:r>
          </a:p>
          <a:p>
            <a:pPr lvl="0">
              <a:lnSpc>
                <a:spcPct val="160000"/>
              </a:lnSpc>
            </a:pPr>
            <a:r>
              <a:rPr dirty="0" lang="en-US" smtClean="0"/>
              <a:t>Facultative anaerobe</a:t>
            </a:r>
          </a:p>
          <a:p>
            <a:pPr lvl="0">
              <a:lnSpc>
                <a:spcPct val="160000"/>
              </a:lnSpc>
            </a:pPr>
            <a:r>
              <a:rPr dirty="0" lang="en-US" err="1" smtClean="0"/>
              <a:t>Oxidase</a:t>
            </a:r>
            <a:r>
              <a:rPr dirty="0" lang="en-US" smtClean="0"/>
              <a:t> –</a:t>
            </a:r>
            <a:r>
              <a:rPr dirty="0" lang="en-US" err="1" smtClean="0"/>
              <a:t>ve</a:t>
            </a:r>
            <a:endParaRPr dirty="0" lang="en-US" smtClean="0"/>
          </a:p>
          <a:p>
            <a:endParaRPr dirty="0" lang="en-US"/>
          </a:p>
        </p:txBody>
      </p:sp>
    </p:spTree>
  </p:cSld>
  <p:clrMapOvr>
    <a:masterClrMapping/>
  </p:clrMapOvr>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61" name=""/>
        <p:cNvGrpSpPr/>
        <p:nvPr/>
      </p:nvGrpSpPr>
      <p:grpSpPr>
        <a:xfrm>
          <a:off x="0" y="0"/>
          <a:ext cx="0" cy="0"/>
          <a:chOff x="0" y="0"/>
          <a:chExt cx="0" cy="0"/>
        </a:xfrm>
      </p:grpSpPr>
      <p:sp>
        <p:nvSpPr>
          <p:cNvPr id="1048675" name="Title 1"/>
          <p:cNvSpPr>
            <a:spLocks noGrp="1"/>
          </p:cNvSpPr>
          <p:nvPr>
            <p:ph type="title"/>
          </p:nvPr>
        </p:nvSpPr>
        <p:spPr>
          <a:xfrm>
            <a:off x="2959608" y="274638"/>
            <a:ext cx="7498080" cy="715962"/>
          </a:xfrm>
        </p:spPr>
        <p:txBody>
          <a:bodyPr>
            <a:normAutofit fontScale="90000"/>
          </a:bodyPr>
          <a:p>
            <a:r>
              <a:rPr b="1" dirty="0" lang="en-US" smtClean="0"/>
              <a:t>Pathogenesis and epidemiology</a:t>
            </a:r>
            <a:endParaRPr dirty="0" lang="en-US"/>
          </a:p>
        </p:txBody>
      </p:sp>
      <p:sp>
        <p:nvSpPr>
          <p:cNvPr id="1048676" name="Content Placeholder 2"/>
          <p:cNvSpPr>
            <a:spLocks noGrp="1"/>
          </p:cNvSpPr>
          <p:nvPr>
            <p:ph idx="1"/>
          </p:nvPr>
        </p:nvSpPr>
        <p:spPr>
          <a:xfrm>
            <a:off x="2959608" y="1371600"/>
            <a:ext cx="7498080" cy="4876800"/>
          </a:xfrm>
        </p:spPr>
        <p:txBody>
          <a:bodyPr>
            <a:normAutofit fontScale="92857" lnSpcReduction="20000"/>
          </a:bodyPr>
          <a:p>
            <a:pPr algn="just">
              <a:lnSpc>
                <a:spcPct val="160000"/>
              </a:lnSpc>
            </a:pPr>
            <a:r>
              <a:rPr dirty="0" lang="en-US" smtClean="0"/>
              <a:t>Pathogen only for humans</a:t>
            </a:r>
          </a:p>
          <a:p>
            <a:pPr algn="just">
              <a:lnSpc>
                <a:spcPct val="160000"/>
              </a:lnSpc>
            </a:pPr>
            <a:r>
              <a:rPr dirty="0" lang="en-US" smtClean="0"/>
              <a:t>Transmitted by airborne droplets produced during the coughing either directly to the other human or via contaminated objects</a:t>
            </a:r>
          </a:p>
          <a:p>
            <a:pPr algn="just">
              <a:lnSpc>
                <a:spcPct val="160000"/>
              </a:lnSpc>
            </a:pPr>
            <a:r>
              <a:rPr dirty="0" lang="en-US" smtClean="0"/>
              <a:t>The organism attaches to ciliated epithelium of the upper respiratory tract but do not invade the underlying tissue. It causes irritation on the epithelia which stimulates the cough</a:t>
            </a:r>
          </a:p>
          <a:p>
            <a:pPr algn="just">
              <a:lnSpc>
                <a:spcPct val="150000"/>
              </a:lnSpc>
            </a:pPr>
            <a:endParaRPr dirty="0" lang="en-US"/>
          </a:p>
        </p:txBody>
      </p:sp>
    </p:spTree>
  </p:cSld>
  <p:clrMapOvr>
    <a:masterClrMapping/>
  </p:clrMapOvr>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62" name=""/>
        <p:cNvGrpSpPr/>
        <p:nvPr/>
      </p:nvGrpSpPr>
      <p:grpSpPr>
        <a:xfrm>
          <a:off x="0" y="0"/>
          <a:ext cx="0" cy="0"/>
          <a:chOff x="0" y="0"/>
          <a:chExt cx="0" cy="0"/>
        </a:xfrm>
      </p:grpSpPr>
      <p:sp>
        <p:nvSpPr>
          <p:cNvPr id="1048677" name="Title 1"/>
          <p:cNvSpPr>
            <a:spLocks noGrp="1"/>
          </p:cNvSpPr>
          <p:nvPr>
            <p:ph type="title"/>
          </p:nvPr>
        </p:nvSpPr>
        <p:spPr>
          <a:xfrm>
            <a:off x="2959608" y="274638"/>
            <a:ext cx="7498080" cy="715962"/>
          </a:xfrm>
        </p:spPr>
        <p:txBody>
          <a:bodyPr>
            <a:normAutofit/>
          </a:bodyPr>
          <a:p>
            <a:endParaRPr dirty="0" lang="en-US"/>
          </a:p>
        </p:txBody>
      </p:sp>
      <p:sp>
        <p:nvSpPr>
          <p:cNvPr id="1048678" name="Content Placeholder 2"/>
          <p:cNvSpPr>
            <a:spLocks noGrp="1"/>
          </p:cNvSpPr>
          <p:nvPr>
            <p:ph idx="1"/>
          </p:nvPr>
        </p:nvSpPr>
        <p:spPr>
          <a:xfrm>
            <a:off x="2959608" y="990600"/>
            <a:ext cx="7498080" cy="5257800"/>
          </a:xfrm>
        </p:spPr>
        <p:txBody>
          <a:bodyPr>
            <a:normAutofit fontScale="89286" lnSpcReduction="20000"/>
          </a:bodyPr>
          <a:p>
            <a:pPr algn="just">
              <a:lnSpc>
                <a:spcPct val="160000"/>
              </a:lnSpc>
            </a:pPr>
            <a:r>
              <a:rPr dirty="0" lang="en-US" smtClean="0"/>
              <a:t>Occurs primarily in infants and young children world wide.</a:t>
            </a:r>
          </a:p>
          <a:p>
            <a:pPr algn="just">
              <a:lnSpc>
                <a:spcPct val="160000"/>
              </a:lnSpc>
              <a:buNone/>
            </a:pPr>
            <a:r>
              <a:rPr b="1" dirty="0" sz="4000" lang="en-US" u="sng"/>
              <a:t>Clinical findings</a:t>
            </a:r>
            <a:endParaRPr dirty="0" sz="4000" lang="en-US" u="sng"/>
          </a:p>
          <a:p>
            <a:pPr algn="just">
              <a:lnSpc>
                <a:spcPct val="160000"/>
              </a:lnSpc>
            </a:pPr>
            <a:r>
              <a:rPr dirty="0" lang="en-US" smtClean="0"/>
              <a:t>Whooping cough is an acute </a:t>
            </a:r>
            <a:r>
              <a:rPr dirty="0" lang="en-US" err="1" smtClean="0"/>
              <a:t>tracheobronchitis</a:t>
            </a:r>
            <a:r>
              <a:rPr dirty="0" lang="en-US" smtClean="0"/>
              <a:t> that begins with wide upper respiratory tract symptoms followed by severe paroxysmal cough;</a:t>
            </a:r>
          </a:p>
          <a:p>
            <a:pPr algn="just">
              <a:lnSpc>
                <a:spcPct val="160000"/>
              </a:lnSpc>
            </a:pPr>
            <a:r>
              <a:rPr dirty="0" lang="en-US" smtClean="0"/>
              <a:t>1</a:t>
            </a:r>
            <a:r>
              <a:rPr baseline="30000" dirty="0" lang="en-US" smtClean="0"/>
              <a:t>st</a:t>
            </a:r>
            <a:r>
              <a:rPr dirty="0" lang="en-US" smtClean="0"/>
              <a:t> stage or the catarrhal stage: mild cough, sneeze, nasal secretion with bacilli</a:t>
            </a:r>
          </a:p>
          <a:p>
            <a:pPr algn="just">
              <a:lnSpc>
                <a:spcPct val="150000"/>
              </a:lnSpc>
            </a:pPr>
            <a:endParaRPr dirty="0" lang="en-US"/>
          </a:p>
        </p:txBody>
      </p:sp>
    </p:spTree>
  </p:cSld>
  <p:clrMapOvr>
    <a:masterClrMapping/>
  </p:clrMapOvr>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63" name=""/>
        <p:cNvGrpSpPr/>
        <p:nvPr/>
      </p:nvGrpSpPr>
      <p:grpSpPr>
        <a:xfrm>
          <a:off x="0" y="0"/>
          <a:ext cx="0" cy="0"/>
          <a:chOff x="0" y="0"/>
          <a:chExt cx="0" cy="0"/>
        </a:xfrm>
      </p:grpSpPr>
      <p:sp>
        <p:nvSpPr>
          <p:cNvPr id="1048679" name="Title 1"/>
          <p:cNvSpPr>
            <a:spLocks noGrp="1"/>
          </p:cNvSpPr>
          <p:nvPr>
            <p:ph type="title"/>
          </p:nvPr>
        </p:nvSpPr>
        <p:spPr>
          <a:xfrm>
            <a:off x="2959608" y="274638"/>
            <a:ext cx="7498080" cy="715962"/>
          </a:xfrm>
        </p:spPr>
        <p:txBody>
          <a:bodyPr>
            <a:normAutofit/>
          </a:bodyPr>
          <a:p>
            <a:endParaRPr dirty="0" lang="en-US"/>
          </a:p>
        </p:txBody>
      </p:sp>
      <p:sp>
        <p:nvSpPr>
          <p:cNvPr id="1048680" name="Content Placeholder 2"/>
          <p:cNvSpPr>
            <a:spLocks noGrp="1"/>
          </p:cNvSpPr>
          <p:nvPr>
            <p:ph idx="1"/>
          </p:nvPr>
        </p:nvSpPr>
        <p:spPr>
          <a:xfrm>
            <a:off x="2959608" y="990600"/>
            <a:ext cx="7498080" cy="5257800"/>
          </a:xfrm>
        </p:spPr>
        <p:txBody>
          <a:bodyPr>
            <a:normAutofit/>
          </a:bodyPr>
          <a:p>
            <a:pPr algn="just">
              <a:lnSpc>
                <a:spcPct val="150000"/>
              </a:lnSpc>
            </a:pPr>
            <a:r>
              <a:rPr dirty="0" lang="en-US" smtClean="0"/>
              <a:t>2</a:t>
            </a:r>
            <a:r>
              <a:rPr baseline="30000" dirty="0" lang="en-US" smtClean="0"/>
              <a:t>nd</a:t>
            </a:r>
            <a:r>
              <a:rPr dirty="0" lang="en-US" smtClean="0"/>
              <a:t> stage or the paroxysmal stage- typical whooping cough characterized by episodes which are uncontrolled, continuous and at the end a high pitched noise or whoop which comes as air rushes in (aspiration). It is accompanied by production of large amounts of mucous.</a:t>
            </a:r>
          </a:p>
          <a:p>
            <a:pPr algn="just">
              <a:lnSpc>
                <a:spcPct val="150000"/>
              </a:lnSpc>
            </a:pPr>
            <a:endParaRPr dirty="0" lang="en-US"/>
          </a:p>
        </p:txBody>
      </p:sp>
    </p:spTree>
  </p:cSld>
  <p:clrMapOvr>
    <a:masterClrMapping/>
  </p:clrMapOvr>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64" name=""/>
        <p:cNvGrpSpPr/>
        <p:nvPr/>
      </p:nvGrpSpPr>
      <p:grpSpPr>
        <a:xfrm>
          <a:off x="0" y="0"/>
          <a:ext cx="0" cy="0"/>
          <a:chOff x="0" y="0"/>
          <a:chExt cx="0" cy="0"/>
        </a:xfrm>
      </p:grpSpPr>
      <p:sp>
        <p:nvSpPr>
          <p:cNvPr id="1048681" name="Title 1"/>
          <p:cNvSpPr>
            <a:spLocks noGrp="1"/>
          </p:cNvSpPr>
          <p:nvPr>
            <p:ph type="title"/>
          </p:nvPr>
        </p:nvSpPr>
        <p:spPr>
          <a:xfrm>
            <a:off x="2959608" y="274638"/>
            <a:ext cx="7498080" cy="715962"/>
          </a:xfrm>
        </p:spPr>
        <p:txBody>
          <a:bodyPr>
            <a:normAutofit/>
          </a:bodyPr>
          <a:p>
            <a:endParaRPr dirty="0" lang="en-US"/>
          </a:p>
        </p:txBody>
      </p:sp>
      <p:sp>
        <p:nvSpPr>
          <p:cNvPr id="1048682" name="Content Placeholder 2"/>
          <p:cNvSpPr>
            <a:spLocks noGrp="1"/>
          </p:cNvSpPr>
          <p:nvPr>
            <p:ph idx="1"/>
          </p:nvPr>
        </p:nvSpPr>
        <p:spPr>
          <a:xfrm>
            <a:off x="2959608" y="990600"/>
            <a:ext cx="7498080" cy="5257800"/>
          </a:xfrm>
        </p:spPr>
        <p:txBody>
          <a:bodyPr/>
          <a:p>
            <a:pPr algn="just">
              <a:lnSpc>
                <a:spcPct val="150000"/>
              </a:lnSpc>
            </a:pPr>
            <a:r>
              <a:rPr dirty="0" lang="en-US" smtClean="0"/>
              <a:t>N/B. in children there’s a whoop cough which is absent in adults infected with the organism, but in adults with coughs lasting several weeks (often called 100 days cough) should be tested for infection with B. </a:t>
            </a:r>
            <a:r>
              <a:rPr dirty="0" lang="en-US" err="1" smtClean="0"/>
              <a:t>pertusis</a:t>
            </a:r>
            <a:r>
              <a:rPr dirty="0" lang="en-US" smtClean="0"/>
              <a:t>.</a:t>
            </a:r>
          </a:p>
          <a:p>
            <a:pPr algn="just">
              <a:lnSpc>
                <a:spcPct val="150000"/>
              </a:lnSpc>
            </a:pPr>
            <a:endParaRPr dirty="0" lang="en-US"/>
          </a:p>
        </p:txBody>
      </p:sp>
    </p:spTree>
  </p:cSld>
  <p:clrMapOvr>
    <a:masterClrMapping/>
  </p:clrMapOvr>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65" name=""/>
        <p:cNvGrpSpPr/>
        <p:nvPr/>
      </p:nvGrpSpPr>
      <p:grpSpPr>
        <a:xfrm>
          <a:off x="0" y="0"/>
          <a:ext cx="0" cy="0"/>
          <a:chOff x="0" y="0"/>
          <a:chExt cx="0" cy="0"/>
        </a:xfrm>
      </p:grpSpPr>
      <p:sp>
        <p:nvSpPr>
          <p:cNvPr id="1048683" name="Title 1"/>
          <p:cNvSpPr>
            <a:spLocks noGrp="1"/>
          </p:cNvSpPr>
          <p:nvPr>
            <p:ph type="title"/>
          </p:nvPr>
        </p:nvSpPr>
        <p:spPr>
          <a:xfrm>
            <a:off x="2959608" y="274638"/>
            <a:ext cx="7498080" cy="715962"/>
          </a:xfrm>
        </p:spPr>
        <p:txBody>
          <a:bodyPr>
            <a:normAutofit/>
          </a:bodyPr>
          <a:p>
            <a:r>
              <a:rPr b="1" dirty="0" lang="en-US" smtClean="0"/>
              <a:t>Lab investigations </a:t>
            </a:r>
            <a:endParaRPr dirty="0" lang="en-US"/>
          </a:p>
        </p:txBody>
      </p:sp>
      <p:sp>
        <p:nvSpPr>
          <p:cNvPr id="1048684" name="Content Placeholder 2"/>
          <p:cNvSpPr>
            <a:spLocks noGrp="1"/>
          </p:cNvSpPr>
          <p:nvPr>
            <p:ph idx="1"/>
          </p:nvPr>
        </p:nvSpPr>
        <p:spPr>
          <a:xfrm>
            <a:off x="2959608" y="990600"/>
            <a:ext cx="7498080" cy="5257800"/>
          </a:xfrm>
        </p:spPr>
        <p:txBody>
          <a:bodyPr>
            <a:normAutofit fontScale="96429" lnSpcReduction="20000"/>
          </a:bodyPr>
          <a:p>
            <a:pPr algn="just">
              <a:lnSpc>
                <a:spcPct val="150000"/>
              </a:lnSpc>
            </a:pPr>
            <a:r>
              <a:rPr dirty="0" lang="en-US" smtClean="0"/>
              <a:t>The organism does not grow easily</a:t>
            </a:r>
          </a:p>
          <a:p>
            <a:pPr algn="just">
              <a:lnSpc>
                <a:spcPct val="150000"/>
              </a:lnSpc>
            </a:pPr>
            <a:r>
              <a:rPr dirty="0" lang="en-US" smtClean="0"/>
              <a:t>Specimen is collected during the 1</a:t>
            </a:r>
            <a:r>
              <a:rPr baseline="30000" dirty="0" lang="en-US" smtClean="0"/>
              <a:t>st</a:t>
            </a:r>
            <a:r>
              <a:rPr dirty="0" lang="en-US" smtClean="0"/>
              <a:t> and 2</a:t>
            </a:r>
            <a:r>
              <a:rPr baseline="30000" dirty="0" lang="en-US" smtClean="0"/>
              <a:t>nd</a:t>
            </a:r>
            <a:r>
              <a:rPr dirty="0" lang="en-US" smtClean="0"/>
              <a:t> week of infection from the </a:t>
            </a:r>
            <a:r>
              <a:rPr dirty="0" lang="en-US" err="1" smtClean="0"/>
              <a:t>nasopharynix</a:t>
            </a:r>
            <a:r>
              <a:rPr dirty="0" lang="en-US" smtClean="0"/>
              <a:t> using a swab.</a:t>
            </a:r>
          </a:p>
          <a:p>
            <a:pPr algn="just">
              <a:lnSpc>
                <a:spcPct val="150000"/>
              </a:lnSpc>
            </a:pPr>
            <a:r>
              <a:rPr dirty="0" lang="en-US" smtClean="0"/>
              <a:t>A cough plate can be used and the child coughs on it. They yield is usually low and diagnosis is mainly based on clinical presentation.</a:t>
            </a:r>
          </a:p>
          <a:p>
            <a:pPr algn="just">
              <a:lnSpc>
                <a:spcPct val="150000"/>
              </a:lnSpc>
            </a:pPr>
            <a:endParaRPr dirty="0" lang="en-US"/>
          </a:p>
        </p:txBody>
      </p:sp>
    </p:spTree>
  </p:cSld>
  <p:clrMapOvr>
    <a:masterClrMapping/>
  </p:clrMapOvr>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66" name=""/>
        <p:cNvGrpSpPr/>
        <p:nvPr/>
      </p:nvGrpSpPr>
      <p:grpSpPr>
        <a:xfrm>
          <a:off x="0" y="0"/>
          <a:ext cx="0" cy="0"/>
          <a:chOff x="0" y="0"/>
          <a:chExt cx="0" cy="0"/>
        </a:xfrm>
      </p:grpSpPr>
      <p:sp>
        <p:nvSpPr>
          <p:cNvPr id="1048685" name="Title 1"/>
          <p:cNvSpPr>
            <a:spLocks noGrp="1"/>
          </p:cNvSpPr>
          <p:nvPr>
            <p:ph type="title"/>
          </p:nvPr>
        </p:nvSpPr>
        <p:spPr>
          <a:xfrm>
            <a:off x="2959608" y="274638"/>
            <a:ext cx="7498080" cy="715962"/>
          </a:xfrm>
        </p:spPr>
        <p:txBody>
          <a:bodyPr>
            <a:normAutofit/>
          </a:bodyPr>
          <a:p>
            <a:endParaRPr dirty="0" lang="en-US"/>
          </a:p>
        </p:txBody>
      </p:sp>
      <p:sp>
        <p:nvSpPr>
          <p:cNvPr id="1048686" name="Content Placeholder 2"/>
          <p:cNvSpPr>
            <a:spLocks noGrp="1"/>
          </p:cNvSpPr>
          <p:nvPr>
            <p:ph idx="1"/>
          </p:nvPr>
        </p:nvSpPr>
        <p:spPr>
          <a:xfrm>
            <a:off x="2959608" y="1219200"/>
            <a:ext cx="7498080" cy="5029200"/>
          </a:xfrm>
        </p:spPr>
        <p:txBody>
          <a:bodyPr>
            <a:normAutofit/>
          </a:bodyPr>
          <a:p>
            <a:pPr algn="just">
              <a:lnSpc>
                <a:spcPct val="150000"/>
              </a:lnSpc>
            </a:pPr>
            <a:r>
              <a:rPr dirty="0" lang="en-US" smtClean="0"/>
              <a:t>The culture is grown on Bordet - </a:t>
            </a:r>
            <a:r>
              <a:rPr dirty="0" lang="en-US" err="1" smtClean="0"/>
              <a:t>Gengoa</a:t>
            </a:r>
            <a:r>
              <a:rPr dirty="0" lang="en-US" smtClean="0"/>
              <a:t> medium.</a:t>
            </a:r>
          </a:p>
          <a:p>
            <a:pPr algn="just">
              <a:lnSpc>
                <a:spcPct val="150000"/>
              </a:lnSpc>
            </a:pPr>
            <a:r>
              <a:rPr dirty="0" lang="en-US" smtClean="0"/>
              <a:t>Fluorescent antibody staining and DNA polymerase chain reaction can also be used.</a:t>
            </a:r>
          </a:p>
          <a:p>
            <a:pPr algn="just">
              <a:lnSpc>
                <a:spcPct val="150000"/>
              </a:lnSpc>
            </a:pPr>
            <a:endParaRPr dirty="0" lang="en-US"/>
          </a:p>
        </p:txBody>
      </p:sp>
    </p:spTree>
  </p:cSld>
  <p:clrMapOvr>
    <a:masterClrMapping/>
  </p:clrMapOvr>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67" name=""/>
        <p:cNvGrpSpPr/>
        <p:nvPr/>
      </p:nvGrpSpPr>
      <p:grpSpPr>
        <a:xfrm>
          <a:off x="0" y="0"/>
          <a:ext cx="0" cy="0"/>
          <a:chOff x="0" y="0"/>
          <a:chExt cx="0" cy="0"/>
        </a:xfrm>
      </p:grpSpPr>
      <p:sp>
        <p:nvSpPr>
          <p:cNvPr id="1048687" name="Title 1"/>
          <p:cNvSpPr>
            <a:spLocks noGrp="1"/>
          </p:cNvSpPr>
          <p:nvPr>
            <p:ph type="title"/>
          </p:nvPr>
        </p:nvSpPr>
        <p:spPr>
          <a:xfrm>
            <a:off x="2959608" y="274638"/>
            <a:ext cx="7498080" cy="715962"/>
          </a:xfrm>
        </p:spPr>
        <p:txBody>
          <a:bodyPr>
            <a:normAutofit/>
          </a:bodyPr>
          <a:p>
            <a:r>
              <a:rPr b="1" dirty="0" lang="en-US" smtClean="0"/>
              <a:t>Prevention and control</a:t>
            </a:r>
            <a:endParaRPr dirty="0" lang="en-US"/>
          </a:p>
        </p:txBody>
      </p:sp>
      <p:sp>
        <p:nvSpPr>
          <p:cNvPr id="1048688" name="Content Placeholder 2"/>
          <p:cNvSpPr>
            <a:spLocks noGrp="1"/>
          </p:cNvSpPr>
          <p:nvPr>
            <p:ph idx="1"/>
          </p:nvPr>
        </p:nvSpPr>
        <p:spPr>
          <a:xfrm>
            <a:off x="2959608" y="1143000"/>
            <a:ext cx="7498080" cy="5105400"/>
          </a:xfrm>
        </p:spPr>
        <p:txBody>
          <a:bodyPr/>
          <a:p>
            <a:pPr algn="just">
              <a:lnSpc>
                <a:spcPct val="150000"/>
              </a:lnSpc>
            </a:pPr>
            <a:r>
              <a:rPr dirty="0" lang="en-US" smtClean="0"/>
              <a:t>Early recognition and isolation of patient will limit the spread of the disease.</a:t>
            </a:r>
          </a:p>
          <a:p>
            <a:pPr algn="just">
              <a:lnSpc>
                <a:spcPct val="150000"/>
              </a:lnSpc>
            </a:pPr>
            <a:r>
              <a:rPr dirty="0" lang="en-US" smtClean="0"/>
              <a:t>Treatment of infected persons to eliminate the remaining bacteria.</a:t>
            </a:r>
          </a:p>
          <a:p>
            <a:pPr algn="just">
              <a:lnSpc>
                <a:spcPct val="150000"/>
              </a:lnSpc>
            </a:pPr>
            <a:r>
              <a:rPr dirty="0" lang="en-US" smtClean="0"/>
              <a:t>Vaccination with </a:t>
            </a:r>
            <a:r>
              <a:rPr dirty="0" lang="en-US" err="1" smtClean="0"/>
              <a:t>pertusis</a:t>
            </a:r>
            <a:r>
              <a:rPr dirty="0" lang="en-US" smtClean="0"/>
              <a:t> vaccine given as routine to children.</a:t>
            </a:r>
          </a:p>
          <a:p>
            <a:pPr algn="just">
              <a:lnSpc>
                <a:spcPct val="150000"/>
              </a:lnSpc>
            </a:pPr>
            <a:endParaRPr dirty="0" lang="en-US"/>
          </a:p>
        </p:txBody>
      </p:sp>
    </p:spTree>
  </p:cSld>
  <p:clrMapOvr>
    <a:masterClrMapping/>
  </p:clrMapOvr>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68" name=""/>
        <p:cNvGrpSpPr/>
        <p:nvPr/>
      </p:nvGrpSpPr>
      <p:grpSpPr>
        <a:xfrm>
          <a:off x="0" y="0"/>
          <a:ext cx="0" cy="0"/>
          <a:chOff x="0" y="0"/>
          <a:chExt cx="0" cy="0"/>
        </a:xfrm>
      </p:grpSpPr>
      <p:sp>
        <p:nvSpPr>
          <p:cNvPr id="1048689" name="Title 1"/>
          <p:cNvSpPr>
            <a:spLocks noGrp="1"/>
          </p:cNvSpPr>
          <p:nvPr>
            <p:ph type="title"/>
          </p:nvPr>
        </p:nvSpPr>
        <p:spPr>
          <a:xfrm>
            <a:off x="2959100" y="274638"/>
            <a:ext cx="7499350" cy="715962"/>
          </a:xfrm>
        </p:spPr>
        <p:txBody>
          <a:bodyPr>
            <a:normAutofit/>
          </a:bodyPr>
          <a:p>
            <a:r>
              <a:rPr dirty="0" lang="en-US" smtClean="0">
                <a:solidFill>
                  <a:schemeClr val="tx2">
                    <a:satMod val="130000"/>
                  </a:schemeClr>
                </a:solidFill>
              </a:rPr>
              <a:t>Genus </a:t>
            </a:r>
            <a:r>
              <a:rPr dirty="0" lang="en-US" err="1" smtClean="0">
                <a:solidFill>
                  <a:schemeClr val="tx2">
                    <a:satMod val="130000"/>
                  </a:schemeClr>
                </a:solidFill>
              </a:rPr>
              <a:t>Vibrio</a:t>
            </a:r>
            <a:endParaRPr dirty="0" lang="en-US">
              <a:solidFill>
                <a:schemeClr val="tx2">
                  <a:satMod val="130000"/>
                </a:schemeClr>
              </a:solidFill>
            </a:endParaRPr>
          </a:p>
        </p:txBody>
      </p:sp>
      <p:sp>
        <p:nvSpPr>
          <p:cNvPr id="1048690" name="Content Placeholder 2"/>
          <p:cNvSpPr>
            <a:spLocks noGrp="1"/>
          </p:cNvSpPr>
          <p:nvPr>
            <p:ph idx="1"/>
          </p:nvPr>
        </p:nvSpPr>
        <p:spPr>
          <a:xfrm>
            <a:off x="2959100" y="1143000"/>
            <a:ext cx="7499350" cy="5105400"/>
          </a:xfrm>
        </p:spPr>
        <p:txBody>
          <a:bodyPr/>
          <a:p>
            <a:pPr algn="just" eaLnBrk="1" hangingPunct="1">
              <a:lnSpc>
                <a:spcPct val="150000"/>
              </a:lnSpc>
            </a:pPr>
            <a:r>
              <a:rPr dirty="0" lang="en-US" smtClean="0"/>
              <a:t>Species </a:t>
            </a:r>
            <a:r>
              <a:rPr dirty="0" i="1" lang="en-US" smtClean="0"/>
              <a:t>Vibrio </a:t>
            </a:r>
            <a:r>
              <a:rPr dirty="0" i="1" lang="en-US" err="1" smtClean="0"/>
              <a:t>cholerae</a:t>
            </a:r>
            <a:r>
              <a:rPr dirty="0" i="1" lang="en-US" smtClean="0"/>
              <a:t> – </a:t>
            </a:r>
            <a:r>
              <a:rPr dirty="0" lang="en-US" smtClean="0"/>
              <a:t>causes cholera</a:t>
            </a:r>
            <a:endParaRPr dirty="0" i="1" lang="en-US" smtClean="0"/>
          </a:p>
          <a:p>
            <a:pPr algn="just" eaLnBrk="1" hangingPunct="1">
              <a:lnSpc>
                <a:spcPct val="150000"/>
              </a:lnSpc>
            </a:pPr>
            <a:r>
              <a:rPr dirty="0" i="1" lang="en-US" smtClean="0"/>
              <a:t>V. </a:t>
            </a:r>
            <a:r>
              <a:rPr dirty="0" i="1" lang="en-US" err="1" smtClean="0"/>
              <a:t>parahemolyticus</a:t>
            </a:r>
            <a:r>
              <a:rPr dirty="0" i="1" lang="en-US" smtClean="0"/>
              <a:t> – </a:t>
            </a:r>
            <a:r>
              <a:rPr dirty="0" lang="en-US" smtClean="0"/>
              <a:t>causes </a:t>
            </a:r>
            <a:r>
              <a:rPr dirty="0" lang="en-US" err="1" smtClean="0"/>
              <a:t>diatthoea</a:t>
            </a:r>
            <a:r>
              <a:rPr dirty="0" lang="en-US" smtClean="0"/>
              <a:t> associated with eating raw or undercooked sea food</a:t>
            </a:r>
            <a:endParaRPr dirty="0" i="1" lang="en-US" smtClean="0"/>
          </a:p>
          <a:p>
            <a:pPr algn="just" eaLnBrk="1" hangingPunct="1">
              <a:lnSpc>
                <a:spcPct val="150000"/>
              </a:lnSpc>
            </a:pPr>
            <a:r>
              <a:rPr dirty="0" i="1" lang="en-US" smtClean="0"/>
              <a:t>V. </a:t>
            </a:r>
            <a:r>
              <a:rPr dirty="0" i="1" lang="en-US" err="1" smtClean="0"/>
              <a:t>vulnificus</a:t>
            </a:r>
            <a:r>
              <a:rPr dirty="0" i="1" lang="en-US" smtClean="0"/>
              <a:t> – </a:t>
            </a:r>
            <a:r>
              <a:rPr dirty="0" lang="en-US" smtClean="0"/>
              <a:t>causes cellulitis </a:t>
            </a:r>
            <a:r>
              <a:rPr dirty="0" lang="en-US" err="1" smtClean="0"/>
              <a:t>ans</a:t>
            </a:r>
            <a:r>
              <a:rPr dirty="0" lang="en-US" smtClean="0"/>
              <a:t> sepsis</a:t>
            </a:r>
            <a:endParaRPr dirty="0" i="1" lang="en-US" smtClean="0"/>
          </a:p>
        </p:txBody>
      </p:sp>
    </p:spTree>
  </p:cSld>
  <p:clrMapOvr>
    <a:masterClrMapping/>
  </p:clrMapOvr>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69" name=""/>
        <p:cNvGrpSpPr/>
        <p:nvPr/>
      </p:nvGrpSpPr>
      <p:grpSpPr>
        <a:xfrm>
          <a:off x="0" y="0"/>
          <a:ext cx="0" cy="0"/>
          <a:chOff x="0" y="0"/>
          <a:chExt cx="0" cy="0"/>
        </a:xfrm>
      </p:grpSpPr>
      <p:sp>
        <p:nvSpPr>
          <p:cNvPr id="1048691" name="Title 1"/>
          <p:cNvSpPr>
            <a:spLocks noGrp="1"/>
          </p:cNvSpPr>
          <p:nvPr>
            <p:ph type="title"/>
          </p:nvPr>
        </p:nvSpPr>
        <p:spPr>
          <a:xfrm>
            <a:off x="2959100" y="274638"/>
            <a:ext cx="7499350" cy="715962"/>
          </a:xfrm>
        </p:spPr>
        <p:txBody>
          <a:bodyPr>
            <a:normAutofit/>
          </a:bodyPr>
          <a:p>
            <a:r>
              <a:rPr dirty="0" lang="en-US" smtClean="0">
                <a:solidFill>
                  <a:schemeClr val="tx2">
                    <a:satMod val="130000"/>
                  </a:schemeClr>
                </a:solidFill>
              </a:rPr>
              <a:t>Properties</a:t>
            </a:r>
            <a:endParaRPr dirty="0" lang="en-US">
              <a:solidFill>
                <a:schemeClr val="tx2">
                  <a:satMod val="130000"/>
                </a:schemeClr>
              </a:solidFill>
            </a:endParaRPr>
          </a:p>
        </p:txBody>
      </p:sp>
      <p:sp>
        <p:nvSpPr>
          <p:cNvPr id="1048692" name="Content Placeholder 2"/>
          <p:cNvSpPr>
            <a:spLocks noGrp="1"/>
          </p:cNvSpPr>
          <p:nvPr>
            <p:ph idx="1"/>
          </p:nvPr>
        </p:nvSpPr>
        <p:spPr>
          <a:xfrm>
            <a:off x="2959100" y="1143000"/>
            <a:ext cx="7499350" cy="5181600"/>
          </a:xfrm>
        </p:spPr>
        <p:txBody>
          <a:bodyPr>
            <a:normAutofit fontScale="78571" lnSpcReduction="20000"/>
          </a:bodyPr>
          <a:p>
            <a:pPr algn="just" eaLnBrk="1" hangingPunct="1">
              <a:lnSpc>
                <a:spcPct val="150000"/>
              </a:lnSpc>
            </a:pPr>
            <a:r>
              <a:rPr dirty="0" lang="en-US" smtClean="0"/>
              <a:t>Curved or short comma shaped</a:t>
            </a:r>
          </a:p>
          <a:p>
            <a:pPr algn="just" eaLnBrk="1" hangingPunct="1">
              <a:lnSpc>
                <a:spcPct val="150000"/>
              </a:lnSpc>
            </a:pPr>
            <a:r>
              <a:rPr dirty="0" lang="en-US" smtClean="0"/>
              <a:t>Gram negative rods</a:t>
            </a:r>
          </a:p>
          <a:p>
            <a:pPr algn="just" eaLnBrk="1" hangingPunct="1">
              <a:lnSpc>
                <a:spcPct val="150000"/>
              </a:lnSpc>
            </a:pPr>
            <a:r>
              <a:rPr dirty="0" lang="en-US" smtClean="0"/>
              <a:t>Highly motile with a single polar flagellum</a:t>
            </a:r>
          </a:p>
          <a:p>
            <a:pPr algn="just" eaLnBrk="1" hangingPunct="1">
              <a:lnSpc>
                <a:spcPct val="150000"/>
              </a:lnSpc>
            </a:pPr>
            <a:r>
              <a:rPr dirty="0" lang="en-US" smtClean="0"/>
              <a:t>Non-</a:t>
            </a:r>
            <a:r>
              <a:rPr dirty="0" lang="en-US" err="1" smtClean="0"/>
              <a:t>sporulating</a:t>
            </a:r>
            <a:endParaRPr dirty="0" lang="en-US" smtClean="0"/>
          </a:p>
          <a:p>
            <a:pPr algn="just" eaLnBrk="1" hangingPunct="1">
              <a:lnSpc>
                <a:spcPct val="150000"/>
              </a:lnSpc>
            </a:pPr>
            <a:r>
              <a:rPr dirty="0" lang="en-US" smtClean="0"/>
              <a:t>Non-capsulated</a:t>
            </a:r>
          </a:p>
          <a:p>
            <a:pPr algn="just" eaLnBrk="1" hangingPunct="1">
              <a:lnSpc>
                <a:spcPct val="150000"/>
              </a:lnSpc>
            </a:pPr>
            <a:r>
              <a:rPr dirty="0" lang="en-US" err="1" smtClean="0"/>
              <a:t>Oxidase</a:t>
            </a:r>
            <a:r>
              <a:rPr dirty="0" lang="en-US" smtClean="0"/>
              <a:t> positive</a:t>
            </a:r>
          </a:p>
          <a:p>
            <a:pPr algn="just" eaLnBrk="1" hangingPunct="1">
              <a:lnSpc>
                <a:spcPct val="150000"/>
              </a:lnSpc>
            </a:pPr>
            <a:r>
              <a:rPr dirty="0" lang="en-US" err="1" smtClean="0"/>
              <a:t>Indole</a:t>
            </a:r>
            <a:r>
              <a:rPr dirty="0" lang="en-US" smtClean="0"/>
              <a:t> positive</a:t>
            </a:r>
          </a:p>
          <a:p>
            <a:pPr algn="just" eaLnBrk="1" hangingPunct="1">
              <a:lnSpc>
                <a:spcPct val="150000"/>
              </a:lnSpc>
            </a:pPr>
            <a:r>
              <a:rPr dirty="0" lang="en-US" smtClean="0"/>
              <a:t>Facultative anaerobe/aerobe</a:t>
            </a:r>
          </a:p>
          <a:p>
            <a:pPr algn="just" eaLnBrk="1" hangingPunct="1">
              <a:lnSpc>
                <a:spcPct val="150000"/>
              </a:lnSpc>
            </a:pPr>
            <a:r>
              <a:rPr dirty="0" lang="en-US" smtClean="0"/>
              <a:t>Growth rapid at pH 7.4 – 9.6</a:t>
            </a:r>
          </a:p>
          <a:p>
            <a:pPr algn="just" eaLnBrk="1" hangingPunct="1">
              <a:lnSpc>
                <a:spcPct val="150000"/>
              </a:lnSpc>
            </a:pPr>
            <a:r>
              <a:rPr dirty="0" lang="en-US" smtClean="0"/>
              <a:t>Commonly found in salty water</a:t>
            </a:r>
          </a:p>
          <a:p>
            <a:pPr algn="just" eaLnBrk="1" hangingPunct="1">
              <a:lnSpc>
                <a:spcPct val="150000"/>
              </a:lnSpc>
            </a:pPr>
            <a:endParaRPr dirty="0" lang="en-US" smtClean="0"/>
          </a:p>
        </p:txBody>
      </p:sp>
    </p:spTree>
  </p:cSld>
  <p:clrMapOvr>
    <a:masterClrMapping/>
  </p:clrMapOvr>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70" name=""/>
        <p:cNvGrpSpPr/>
        <p:nvPr/>
      </p:nvGrpSpPr>
      <p:grpSpPr>
        <a:xfrm>
          <a:off x="0" y="0"/>
          <a:ext cx="0" cy="0"/>
          <a:chOff x="0" y="0"/>
          <a:chExt cx="0" cy="0"/>
        </a:xfrm>
      </p:grpSpPr>
      <p:sp>
        <p:nvSpPr>
          <p:cNvPr id="1048693" name="Title 1"/>
          <p:cNvSpPr>
            <a:spLocks noGrp="1"/>
          </p:cNvSpPr>
          <p:nvPr>
            <p:ph type="title"/>
          </p:nvPr>
        </p:nvSpPr>
        <p:spPr>
          <a:xfrm>
            <a:off x="2959100" y="274638"/>
            <a:ext cx="7499350" cy="715962"/>
          </a:xfrm>
        </p:spPr>
        <p:txBody>
          <a:bodyPr>
            <a:normAutofit/>
          </a:bodyPr>
          <a:p>
            <a:r>
              <a:rPr dirty="0" lang="en-US" err="1" smtClean="0">
                <a:solidFill>
                  <a:schemeClr val="tx2">
                    <a:satMod val="130000"/>
                  </a:schemeClr>
                </a:solidFill>
              </a:rPr>
              <a:t>Vibrio</a:t>
            </a:r>
            <a:r>
              <a:rPr dirty="0" lang="en-US" smtClean="0">
                <a:solidFill>
                  <a:schemeClr val="tx2">
                    <a:satMod val="130000"/>
                  </a:schemeClr>
                </a:solidFill>
              </a:rPr>
              <a:t> </a:t>
            </a:r>
            <a:r>
              <a:rPr dirty="0" lang="en-US" err="1" smtClean="0">
                <a:solidFill>
                  <a:schemeClr val="tx2">
                    <a:satMod val="130000"/>
                  </a:schemeClr>
                </a:solidFill>
              </a:rPr>
              <a:t>cholerae</a:t>
            </a:r>
            <a:endParaRPr dirty="0" lang="en-US">
              <a:solidFill>
                <a:schemeClr val="tx2">
                  <a:satMod val="130000"/>
                </a:schemeClr>
              </a:solidFill>
            </a:endParaRPr>
          </a:p>
        </p:txBody>
      </p:sp>
      <p:sp>
        <p:nvSpPr>
          <p:cNvPr id="1048694" name="Content Placeholder 2"/>
          <p:cNvSpPr>
            <a:spLocks noGrp="1"/>
          </p:cNvSpPr>
          <p:nvPr>
            <p:ph idx="1"/>
          </p:nvPr>
        </p:nvSpPr>
        <p:spPr>
          <a:xfrm>
            <a:off x="2959100" y="1143000"/>
            <a:ext cx="7499350" cy="5105400"/>
          </a:xfrm>
        </p:spPr>
        <p:txBody>
          <a:bodyPr>
            <a:normAutofit fontScale="96429" lnSpcReduction="10000"/>
          </a:bodyPr>
          <a:p>
            <a:pPr algn="just" eaLnBrk="1" hangingPunct="1">
              <a:lnSpc>
                <a:spcPct val="150000"/>
              </a:lnSpc>
            </a:pPr>
            <a:r>
              <a:rPr dirty="0" lang="en-US" smtClean="0"/>
              <a:t>Divided into two groups according to the nature of the cell wall antigen</a:t>
            </a:r>
          </a:p>
          <a:p>
            <a:pPr algn="just" eaLnBrk="1" hangingPunct="1">
              <a:lnSpc>
                <a:spcPct val="150000"/>
              </a:lnSpc>
            </a:pPr>
            <a:r>
              <a:rPr dirty="0" lang="en-US" smtClean="0"/>
              <a:t>OI members cause </a:t>
            </a:r>
            <a:r>
              <a:rPr dirty="0" lang="en-US" err="1" smtClean="0"/>
              <a:t>epidermic</a:t>
            </a:r>
            <a:r>
              <a:rPr dirty="0" lang="en-US" smtClean="0"/>
              <a:t> form of cholera</a:t>
            </a:r>
          </a:p>
          <a:p>
            <a:pPr algn="just" eaLnBrk="1" hangingPunct="1">
              <a:lnSpc>
                <a:spcPct val="150000"/>
              </a:lnSpc>
            </a:pPr>
            <a:r>
              <a:rPr dirty="0" lang="en-US" smtClean="0"/>
              <a:t>Non-OI cause either sporadic disease or are not pathogenic at all.</a:t>
            </a:r>
          </a:p>
          <a:p>
            <a:pPr algn="just" eaLnBrk="1" hangingPunct="1">
              <a:lnSpc>
                <a:spcPct val="150000"/>
              </a:lnSpc>
            </a:pPr>
            <a:r>
              <a:rPr dirty="0" lang="en-US" smtClean="0"/>
              <a:t>The OI pathogens have two </a:t>
            </a:r>
            <a:r>
              <a:rPr dirty="0" lang="en-US" err="1" smtClean="0"/>
              <a:t>protypes</a:t>
            </a:r>
            <a:r>
              <a:rPr dirty="0" lang="en-US" smtClean="0"/>
              <a:t>; </a:t>
            </a:r>
            <a:r>
              <a:rPr dirty="0" lang="en-US" err="1" smtClean="0"/>
              <a:t>Eltor</a:t>
            </a:r>
            <a:r>
              <a:rPr dirty="0" lang="en-US" smtClean="0"/>
              <a:t> and </a:t>
            </a:r>
            <a:r>
              <a:rPr dirty="0" lang="en-US" err="1" smtClean="0"/>
              <a:t>Cholerae</a:t>
            </a:r>
            <a:r>
              <a:rPr dirty="0" lang="en-US" smtClean="0"/>
              <a:t>, the basis of classification being their biochemical reactions.</a:t>
            </a:r>
          </a:p>
          <a:p>
            <a:pPr algn="just" eaLnBrk="1" hangingPunct="1">
              <a:lnSpc>
                <a:spcPct val="150000"/>
              </a:lnSpc>
            </a:pPr>
            <a:endParaRPr dirty="0" lang="en-US" smtClean="0"/>
          </a:p>
        </p:txBody>
      </p:sp>
    </p:spTree>
  </p:cSld>
  <p:clrMapOvr>
    <a:masterClrMapping/>
  </p:clrMapOvr>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26" name=""/>
        <p:cNvGrpSpPr/>
        <p:nvPr/>
      </p:nvGrpSpPr>
      <p:grpSpPr>
        <a:xfrm>
          <a:off x="0" y="0"/>
          <a:ext cx="0" cy="0"/>
          <a:chOff x="0" y="0"/>
          <a:chExt cx="0" cy="0"/>
        </a:xfrm>
      </p:grpSpPr>
      <p:sp>
        <p:nvSpPr>
          <p:cNvPr id="1048606" name="Title 1"/>
          <p:cNvSpPr>
            <a:spLocks noGrp="1"/>
          </p:cNvSpPr>
          <p:nvPr>
            <p:ph type="title"/>
          </p:nvPr>
        </p:nvSpPr>
        <p:spPr>
          <a:xfrm>
            <a:off x="2438400" y="274638"/>
            <a:ext cx="7772400" cy="639762"/>
          </a:xfrm>
        </p:spPr>
        <p:txBody>
          <a:bodyPr>
            <a:normAutofit fontScale="90000"/>
          </a:bodyPr>
          <a:p>
            <a:r>
              <a:rPr b="1" dirty="0" lang="en-US" smtClean="0"/>
              <a:t>Virulence</a:t>
            </a:r>
            <a:endParaRPr dirty="0" lang="en-US"/>
          </a:p>
        </p:txBody>
      </p:sp>
      <p:sp>
        <p:nvSpPr>
          <p:cNvPr id="1048607" name="Content Placeholder 2"/>
          <p:cNvSpPr>
            <a:spLocks noGrp="1"/>
          </p:cNvSpPr>
          <p:nvPr>
            <p:ph idx="1"/>
          </p:nvPr>
        </p:nvSpPr>
        <p:spPr>
          <a:xfrm>
            <a:off x="2438400" y="914401"/>
            <a:ext cx="7772400" cy="5211763"/>
          </a:xfrm>
        </p:spPr>
        <p:txBody>
          <a:bodyPr>
            <a:normAutofit lnSpcReduction="10000"/>
          </a:bodyPr>
          <a:p>
            <a:pPr>
              <a:lnSpc>
                <a:spcPct val="160000"/>
              </a:lnSpc>
            </a:pPr>
            <a:r>
              <a:rPr dirty="0" lang="en-US" smtClean="0"/>
              <a:t>The envelope capsular antigen  protects against </a:t>
            </a:r>
            <a:r>
              <a:rPr dirty="0" lang="en-US" err="1" smtClean="0"/>
              <a:t>phagocytosis</a:t>
            </a:r>
            <a:endParaRPr dirty="0" lang="en-US" smtClean="0"/>
          </a:p>
          <a:p>
            <a:pPr lvl="0">
              <a:lnSpc>
                <a:spcPct val="160000"/>
              </a:lnSpc>
            </a:pPr>
            <a:r>
              <a:rPr dirty="0" lang="en-US" err="1" smtClean="0"/>
              <a:t>Endotoxins</a:t>
            </a:r>
            <a:r>
              <a:rPr dirty="0" lang="en-US" smtClean="0"/>
              <a:t>- acts on peripheral vascular system causing tissue injury</a:t>
            </a:r>
          </a:p>
          <a:p>
            <a:pPr lvl="0">
              <a:lnSpc>
                <a:spcPct val="160000"/>
              </a:lnSpc>
            </a:pPr>
            <a:r>
              <a:rPr dirty="0" lang="en-US" err="1" smtClean="0"/>
              <a:t>Exotoxins</a:t>
            </a:r>
            <a:endParaRPr dirty="0" lang="en-US" smtClean="0"/>
          </a:p>
          <a:p>
            <a:pPr lvl="0">
              <a:lnSpc>
                <a:spcPct val="160000"/>
              </a:lnSpc>
            </a:pPr>
            <a:r>
              <a:rPr dirty="0" lang="en-US" smtClean="0"/>
              <a:t>Two proteins (V antigen and W antigen) allow organism to grow intracellular</a:t>
            </a:r>
          </a:p>
          <a:p>
            <a:pPr lvl="0">
              <a:lnSpc>
                <a:spcPct val="160000"/>
              </a:lnSpc>
            </a:pPr>
            <a:endParaRPr dirty="0" lang="en-US" smtClean="0"/>
          </a:p>
          <a:p>
            <a:pPr>
              <a:lnSpc>
                <a:spcPct val="150000"/>
              </a:lnSpc>
              <a:buClr>
                <a:schemeClr val="accent2"/>
              </a:buClr>
              <a:buBlip>
                <a:blip xmlns:r="http://schemas.openxmlformats.org/officeDocument/2006/relationships" r:embed="rId1"/>
              </a:buBlip>
            </a:pPr>
            <a:endParaRPr dirty="0" lang="en-US"/>
          </a:p>
        </p:txBody>
      </p:sp>
    </p:spTree>
  </p:cSld>
  <p:clrMapOvr>
    <a:masterClrMapping/>
  </p:clrMapOvr>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71" name=""/>
        <p:cNvGrpSpPr/>
        <p:nvPr/>
      </p:nvGrpSpPr>
      <p:grpSpPr>
        <a:xfrm>
          <a:off x="0" y="0"/>
          <a:ext cx="0" cy="0"/>
          <a:chOff x="0" y="0"/>
          <a:chExt cx="0" cy="0"/>
        </a:xfrm>
      </p:grpSpPr>
      <p:sp>
        <p:nvSpPr>
          <p:cNvPr id="1048695" name="Title 1"/>
          <p:cNvSpPr>
            <a:spLocks noGrp="1"/>
          </p:cNvSpPr>
          <p:nvPr>
            <p:ph type="title"/>
          </p:nvPr>
        </p:nvSpPr>
        <p:spPr>
          <a:xfrm>
            <a:off x="2959100" y="274638"/>
            <a:ext cx="7499350" cy="715962"/>
          </a:xfrm>
        </p:spPr>
        <p:txBody>
          <a:bodyPr>
            <a:normAutofit/>
          </a:bodyPr>
          <a:p>
            <a:endParaRPr dirty="0" lang="en-US">
              <a:solidFill>
                <a:schemeClr val="tx2">
                  <a:satMod val="130000"/>
                </a:schemeClr>
              </a:solidFill>
            </a:endParaRPr>
          </a:p>
        </p:txBody>
      </p:sp>
      <p:sp>
        <p:nvSpPr>
          <p:cNvPr id="1048696" name="Content Placeholder 2"/>
          <p:cNvSpPr>
            <a:spLocks noGrp="1"/>
          </p:cNvSpPr>
          <p:nvPr>
            <p:ph idx="1"/>
          </p:nvPr>
        </p:nvSpPr>
        <p:spPr>
          <a:xfrm>
            <a:off x="2959100" y="1143000"/>
            <a:ext cx="7499350" cy="5105400"/>
          </a:xfrm>
        </p:spPr>
        <p:txBody>
          <a:bodyPr/>
          <a:p>
            <a:pPr algn="just" eaLnBrk="1" hangingPunct="1">
              <a:lnSpc>
                <a:spcPct val="150000"/>
              </a:lnSpc>
            </a:pPr>
            <a:r>
              <a:rPr lang="en-US" smtClean="0"/>
              <a:t>Have three serotypes; Ogawa, Inaba and Hikojima – based on antigenic differences.</a:t>
            </a:r>
          </a:p>
          <a:p>
            <a:pPr algn="just" eaLnBrk="1" hangingPunct="1">
              <a:lnSpc>
                <a:spcPct val="150000"/>
              </a:lnSpc>
              <a:buFont typeface="Wingdings 2" pitchFamily="18" charset="2"/>
              <a:buNone/>
            </a:pPr>
            <a:r>
              <a:rPr lang="en-US" u="sng" smtClean="0">
                <a:solidFill>
                  <a:srgbClr val="FF0000"/>
                </a:solidFill>
              </a:rPr>
              <a:t>PROPERTIES</a:t>
            </a:r>
          </a:p>
          <a:p>
            <a:pPr algn="just" eaLnBrk="1" hangingPunct="1">
              <a:lnSpc>
                <a:spcPct val="150000"/>
              </a:lnSpc>
            </a:pPr>
            <a:r>
              <a:rPr lang="en-US" smtClean="0"/>
              <a:t>Low tolerance for acid</a:t>
            </a:r>
          </a:p>
          <a:p>
            <a:pPr algn="just" eaLnBrk="1" hangingPunct="1">
              <a:lnSpc>
                <a:spcPct val="150000"/>
              </a:lnSpc>
            </a:pPr>
            <a:r>
              <a:rPr lang="en-US" smtClean="0"/>
              <a:t>Growth occurs in alkaline media plus the general properties above.</a:t>
            </a:r>
          </a:p>
        </p:txBody>
      </p:sp>
    </p:spTree>
  </p:cSld>
  <p:clrMapOvr>
    <a:masterClrMapping/>
  </p:clrMapOvr>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72" name=""/>
        <p:cNvGrpSpPr/>
        <p:nvPr/>
      </p:nvGrpSpPr>
      <p:grpSpPr>
        <a:xfrm>
          <a:off x="0" y="0"/>
          <a:ext cx="0" cy="0"/>
          <a:chOff x="0" y="0"/>
          <a:chExt cx="0" cy="0"/>
        </a:xfrm>
      </p:grpSpPr>
      <p:sp>
        <p:nvSpPr>
          <p:cNvPr id="1048697" name="Title 1"/>
          <p:cNvSpPr>
            <a:spLocks noGrp="1"/>
          </p:cNvSpPr>
          <p:nvPr>
            <p:ph type="title"/>
          </p:nvPr>
        </p:nvSpPr>
        <p:spPr>
          <a:xfrm>
            <a:off x="2959100" y="274638"/>
            <a:ext cx="7499350" cy="715962"/>
          </a:xfrm>
        </p:spPr>
        <p:txBody>
          <a:bodyPr>
            <a:normAutofit/>
          </a:bodyPr>
          <a:p>
            <a:r>
              <a:rPr dirty="0" lang="en-US" smtClean="0">
                <a:solidFill>
                  <a:schemeClr val="tx2">
                    <a:satMod val="130000"/>
                  </a:schemeClr>
                </a:solidFill>
              </a:rPr>
              <a:t>Epidemiology</a:t>
            </a:r>
            <a:endParaRPr dirty="0" lang="en-US">
              <a:solidFill>
                <a:schemeClr val="tx2">
                  <a:satMod val="130000"/>
                </a:schemeClr>
              </a:solidFill>
            </a:endParaRPr>
          </a:p>
        </p:txBody>
      </p:sp>
      <p:sp>
        <p:nvSpPr>
          <p:cNvPr id="1048698" name="Content Placeholder 2"/>
          <p:cNvSpPr>
            <a:spLocks noGrp="1"/>
          </p:cNvSpPr>
          <p:nvPr>
            <p:ph idx="1"/>
          </p:nvPr>
        </p:nvSpPr>
        <p:spPr>
          <a:xfrm>
            <a:off x="2959100" y="1143000"/>
            <a:ext cx="7499350" cy="5105400"/>
          </a:xfrm>
        </p:spPr>
        <p:txBody>
          <a:bodyPr>
            <a:normAutofit/>
          </a:bodyPr>
          <a:p>
            <a:pPr algn="just" eaLnBrk="1" hangingPunct="1">
              <a:lnSpc>
                <a:spcPct val="150000"/>
              </a:lnSpc>
            </a:pPr>
            <a:r>
              <a:rPr dirty="0" lang="en-US" smtClean="0"/>
              <a:t>Transmission is via </a:t>
            </a:r>
            <a:r>
              <a:rPr dirty="0" lang="en-US" err="1" smtClean="0"/>
              <a:t>humal</a:t>
            </a:r>
            <a:r>
              <a:rPr dirty="0" lang="en-US" smtClean="0"/>
              <a:t> fecal contamination of food and water sources</a:t>
            </a:r>
          </a:p>
          <a:p>
            <a:pPr algn="just" eaLnBrk="1" hangingPunct="1">
              <a:lnSpc>
                <a:spcPct val="150000"/>
              </a:lnSpc>
            </a:pPr>
            <a:r>
              <a:rPr dirty="0" lang="en-US" smtClean="0"/>
              <a:t>Carriers are mostly </a:t>
            </a:r>
            <a:r>
              <a:rPr dirty="0" lang="en-US" err="1" smtClean="0"/>
              <a:t>assymptomatic</a:t>
            </a:r>
            <a:endParaRPr dirty="0" lang="en-US" smtClean="0"/>
          </a:p>
          <a:p>
            <a:pPr algn="just" eaLnBrk="1" hangingPunct="1">
              <a:lnSpc>
                <a:spcPct val="150000"/>
              </a:lnSpc>
            </a:pPr>
            <a:r>
              <a:rPr dirty="0" lang="en-US" smtClean="0"/>
              <a:t>Animal reservoirs include marine shellfish, shrimp and oysters.</a:t>
            </a:r>
          </a:p>
          <a:p>
            <a:pPr algn="just" eaLnBrk="1" hangingPunct="1">
              <a:lnSpc>
                <a:spcPct val="150000"/>
              </a:lnSpc>
            </a:pPr>
            <a:r>
              <a:rPr dirty="0" lang="en-US" smtClean="0"/>
              <a:t>Transmission occurs via uncooked/ undercooked foods.</a:t>
            </a:r>
          </a:p>
        </p:txBody>
      </p:sp>
    </p:spTree>
  </p:cSld>
  <p:clrMapOvr>
    <a:masterClrMapping/>
  </p:clrMapOvr>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73" name=""/>
        <p:cNvGrpSpPr/>
        <p:nvPr/>
      </p:nvGrpSpPr>
      <p:grpSpPr>
        <a:xfrm>
          <a:off x="0" y="0"/>
          <a:ext cx="0" cy="0"/>
          <a:chOff x="0" y="0"/>
          <a:chExt cx="0" cy="0"/>
        </a:xfrm>
      </p:grpSpPr>
      <p:sp>
        <p:nvSpPr>
          <p:cNvPr id="1048699" name="Title 1"/>
          <p:cNvSpPr>
            <a:spLocks noGrp="1"/>
          </p:cNvSpPr>
          <p:nvPr>
            <p:ph type="title"/>
          </p:nvPr>
        </p:nvSpPr>
        <p:spPr>
          <a:xfrm>
            <a:off x="2959100" y="274638"/>
            <a:ext cx="7499350" cy="715962"/>
          </a:xfrm>
        </p:spPr>
        <p:txBody>
          <a:bodyPr>
            <a:normAutofit fontScale="90000"/>
          </a:bodyPr>
          <a:p>
            <a:r>
              <a:rPr dirty="0" lang="en-US" smtClean="0">
                <a:solidFill>
                  <a:schemeClr val="tx2">
                    <a:satMod val="130000"/>
                  </a:schemeClr>
                </a:solidFill>
              </a:rPr>
              <a:t>Factors predisposing to epidemics</a:t>
            </a:r>
            <a:endParaRPr dirty="0" lang="en-US">
              <a:solidFill>
                <a:schemeClr val="tx2">
                  <a:satMod val="130000"/>
                </a:schemeClr>
              </a:solidFill>
            </a:endParaRPr>
          </a:p>
        </p:txBody>
      </p:sp>
      <p:sp>
        <p:nvSpPr>
          <p:cNvPr id="1048700" name="Content Placeholder 2"/>
          <p:cNvSpPr>
            <a:spLocks noGrp="1"/>
          </p:cNvSpPr>
          <p:nvPr>
            <p:ph idx="1"/>
          </p:nvPr>
        </p:nvSpPr>
        <p:spPr>
          <a:xfrm>
            <a:off x="2959100" y="1143000"/>
            <a:ext cx="7499350" cy="5105400"/>
          </a:xfrm>
        </p:spPr>
        <p:txBody>
          <a:bodyPr/>
          <a:p>
            <a:pPr algn="just" eaLnBrk="1" hangingPunct="1">
              <a:lnSpc>
                <a:spcPct val="150000"/>
              </a:lnSpc>
            </a:pPr>
            <a:r>
              <a:rPr lang="en-US" smtClean="0"/>
              <a:t>Poor sanitation</a:t>
            </a:r>
          </a:p>
          <a:p>
            <a:pPr algn="just" eaLnBrk="1" hangingPunct="1">
              <a:lnSpc>
                <a:spcPct val="150000"/>
              </a:lnSpc>
            </a:pPr>
            <a:r>
              <a:rPr lang="en-US" smtClean="0"/>
              <a:t>Malnutrition</a:t>
            </a:r>
          </a:p>
          <a:p>
            <a:pPr algn="just" eaLnBrk="1" hangingPunct="1">
              <a:lnSpc>
                <a:spcPct val="150000"/>
              </a:lnSpc>
            </a:pPr>
            <a:r>
              <a:rPr lang="en-US" smtClean="0"/>
              <a:t>Overcrowding</a:t>
            </a:r>
          </a:p>
          <a:p>
            <a:pPr algn="just" eaLnBrk="1" hangingPunct="1">
              <a:lnSpc>
                <a:spcPct val="150000"/>
              </a:lnSpc>
            </a:pPr>
            <a:r>
              <a:rPr lang="en-US" smtClean="0"/>
              <a:t>Inadequate medical services</a:t>
            </a:r>
          </a:p>
          <a:p>
            <a:pPr algn="just" eaLnBrk="1" hangingPunct="1">
              <a:lnSpc>
                <a:spcPct val="150000"/>
              </a:lnSpc>
            </a:pPr>
            <a:r>
              <a:rPr lang="en-US" smtClean="0"/>
              <a:t>Untreated sewage – fertilizer (night soil)</a:t>
            </a:r>
          </a:p>
        </p:txBody>
      </p:sp>
    </p:spTree>
  </p:cSld>
  <p:clrMapOvr>
    <a:masterClrMapping/>
  </p:clrMapOvr>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74" name=""/>
        <p:cNvGrpSpPr/>
        <p:nvPr/>
      </p:nvGrpSpPr>
      <p:grpSpPr>
        <a:xfrm>
          <a:off x="0" y="0"/>
          <a:ext cx="0" cy="0"/>
          <a:chOff x="0" y="0"/>
          <a:chExt cx="0" cy="0"/>
        </a:xfrm>
      </p:grpSpPr>
      <p:sp>
        <p:nvSpPr>
          <p:cNvPr id="1048701" name="Title 1"/>
          <p:cNvSpPr>
            <a:spLocks noGrp="1"/>
          </p:cNvSpPr>
          <p:nvPr>
            <p:ph type="title"/>
          </p:nvPr>
        </p:nvSpPr>
        <p:spPr>
          <a:xfrm>
            <a:off x="2959100" y="274638"/>
            <a:ext cx="7499350" cy="715962"/>
          </a:xfrm>
        </p:spPr>
        <p:txBody>
          <a:bodyPr>
            <a:normAutofit/>
          </a:bodyPr>
          <a:p>
            <a:r>
              <a:rPr dirty="0" lang="en-US" smtClean="0">
                <a:solidFill>
                  <a:schemeClr val="tx2">
                    <a:satMod val="130000"/>
                  </a:schemeClr>
                </a:solidFill>
              </a:rPr>
              <a:t>Pathogenesis</a:t>
            </a:r>
            <a:endParaRPr dirty="0" lang="en-US">
              <a:solidFill>
                <a:schemeClr val="tx2">
                  <a:satMod val="130000"/>
                </a:schemeClr>
              </a:solidFill>
            </a:endParaRPr>
          </a:p>
        </p:txBody>
      </p:sp>
      <p:sp>
        <p:nvSpPr>
          <p:cNvPr id="1048702" name="Content Placeholder 2"/>
          <p:cNvSpPr>
            <a:spLocks noGrp="1"/>
          </p:cNvSpPr>
          <p:nvPr>
            <p:ph idx="1"/>
          </p:nvPr>
        </p:nvSpPr>
        <p:spPr>
          <a:xfrm>
            <a:off x="2959100" y="1143000"/>
            <a:ext cx="7499350" cy="5105400"/>
          </a:xfrm>
        </p:spPr>
        <p:txBody>
          <a:bodyPr>
            <a:normAutofit fontScale="92857" lnSpcReduction="20000"/>
          </a:bodyPr>
          <a:p>
            <a:pPr algn="just" eaLnBrk="1" hangingPunct="1">
              <a:lnSpc>
                <a:spcPct val="150000"/>
              </a:lnSpc>
            </a:pPr>
            <a:r>
              <a:rPr dirty="0" lang="en-US" smtClean="0"/>
              <a:t>Depends on colonization of the small intestines and secretion of </a:t>
            </a:r>
            <a:r>
              <a:rPr dirty="0" lang="en-US" err="1" smtClean="0"/>
              <a:t>enterotoxins</a:t>
            </a:r>
            <a:r>
              <a:rPr dirty="0" lang="en-US" smtClean="0"/>
              <a:t>.</a:t>
            </a:r>
          </a:p>
          <a:p>
            <a:pPr algn="just" eaLnBrk="1" hangingPunct="1">
              <a:lnSpc>
                <a:spcPct val="150000"/>
              </a:lnSpc>
            </a:pPr>
            <a:r>
              <a:rPr dirty="0" lang="en-US" smtClean="0"/>
              <a:t>For colonization to occur, large numbers of bacteria must be ingested because the organism is particularly sensitive to acid (gut)</a:t>
            </a:r>
          </a:p>
          <a:p>
            <a:pPr algn="just" eaLnBrk="1" hangingPunct="1">
              <a:lnSpc>
                <a:spcPct val="150000"/>
              </a:lnSpc>
            </a:pPr>
            <a:r>
              <a:rPr dirty="0" lang="en-US" smtClean="0"/>
              <a:t>The organisms then attach to the cells of the gut using bacterial </a:t>
            </a:r>
            <a:r>
              <a:rPr dirty="0" lang="en-US" err="1" smtClean="0"/>
              <a:t>mucinase</a:t>
            </a:r>
            <a:r>
              <a:rPr dirty="0" lang="en-US" smtClean="0"/>
              <a:t> which dissolves the protective </a:t>
            </a:r>
            <a:r>
              <a:rPr dirty="0" lang="en-US" err="1" smtClean="0"/>
              <a:t>glycoproteins</a:t>
            </a:r>
            <a:r>
              <a:rPr dirty="0" lang="en-US" smtClean="0"/>
              <a:t> coating over the cells.</a:t>
            </a:r>
          </a:p>
        </p:txBody>
      </p:sp>
    </p:spTree>
  </p:cSld>
  <p:clrMapOvr>
    <a:masterClrMapping/>
  </p:clrMapOvr>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75" name=""/>
        <p:cNvGrpSpPr/>
        <p:nvPr/>
      </p:nvGrpSpPr>
      <p:grpSpPr>
        <a:xfrm>
          <a:off x="0" y="0"/>
          <a:ext cx="0" cy="0"/>
          <a:chOff x="0" y="0"/>
          <a:chExt cx="0" cy="0"/>
        </a:xfrm>
      </p:grpSpPr>
      <p:sp>
        <p:nvSpPr>
          <p:cNvPr id="1048703" name="Title 1"/>
          <p:cNvSpPr>
            <a:spLocks noGrp="1"/>
          </p:cNvSpPr>
          <p:nvPr>
            <p:ph type="title"/>
          </p:nvPr>
        </p:nvSpPr>
        <p:spPr>
          <a:xfrm>
            <a:off x="2959100" y="274638"/>
            <a:ext cx="7499350" cy="715962"/>
          </a:xfrm>
        </p:spPr>
        <p:txBody>
          <a:bodyPr>
            <a:normAutofit/>
          </a:bodyPr>
          <a:p>
            <a:endParaRPr dirty="0" lang="en-US">
              <a:solidFill>
                <a:schemeClr val="tx2">
                  <a:satMod val="130000"/>
                </a:schemeClr>
              </a:solidFill>
            </a:endParaRPr>
          </a:p>
        </p:txBody>
      </p:sp>
      <p:sp>
        <p:nvSpPr>
          <p:cNvPr id="1048704" name="Content Placeholder 2"/>
          <p:cNvSpPr>
            <a:spLocks noGrp="1"/>
          </p:cNvSpPr>
          <p:nvPr>
            <p:ph idx="1"/>
          </p:nvPr>
        </p:nvSpPr>
        <p:spPr>
          <a:xfrm>
            <a:off x="2959100" y="1143000"/>
            <a:ext cx="7499350" cy="5105400"/>
          </a:xfrm>
        </p:spPr>
        <p:txBody>
          <a:bodyPr>
            <a:normAutofit fontScale="92857" lnSpcReduction="20000"/>
          </a:bodyPr>
          <a:p>
            <a:pPr algn="just" eaLnBrk="1" hangingPunct="1">
              <a:lnSpc>
                <a:spcPct val="150000"/>
              </a:lnSpc>
            </a:pPr>
            <a:r>
              <a:rPr dirty="0" lang="en-US" smtClean="0"/>
              <a:t>They multiply and release </a:t>
            </a:r>
            <a:r>
              <a:rPr dirty="0" lang="en-US" err="1" smtClean="0"/>
              <a:t>enterotoxin</a:t>
            </a:r>
            <a:r>
              <a:rPr dirty="0" lang="en-US" smtClean="0"/>
              <a:t> (</a:t>
            </a:r>
            <a:r>
              <a:rPr dirty="0" lang="en-US" err="1" smtClean="0"/>
              <a:t>choleragen</a:t>
            </a:r>
            <a:r>
              <a:rPr dirty="0" lang="en-US" smtClean="0"/>
              <a:t>) which can produce the symptoms of cholera without the </a:t>
            </a:r>
            <a:r>
              <a:rPr dirty="0" lang="en-US" err="1" smtClean="0"/>
              <a:t>vibrio</a:t>
            </a:r>
            <a:r>
              <a:rPr dirty="0" lang="en-US" smtClean="0"/>
              <a:t> organisms – efflux of water leading to profuse watery </a:t>
            </a:r>
            <a:r>
              <a:rPr dirty="0" lang="en-US" err="1" smtClean="0"/>
              <a:t>diarrhoea</a:t>
            </a:r>
            <a:r>
              <a:rPr dirty="0" lang="en-US" smtClean="0"/>
              <a:t> without inflammation (Rice water </a:t>
            </a:r>
            <a:r>
              <a:rPr dirty="0" lang="en-US" err="1" smtClean="0"/>
              <a:t>diarrhoea</a:t>
            </a:r>
            <a:r>
              <a:rPr dirty="0" lang="en-US" smtClean="0"/>
              <a:t>)</a:t>
            </a:r>
          </a:p>
          <a:p>
            <a:pPr algn="just" eaLnBrk="1" hangingPunct="1">
              <a:lnSpc>
                <a:spcPct val="150000"/>
              </a:lnSpc>
            </a:pPr>
            <a:r>
              <a:rPr dirty="0" lang="en-US" smtClean="0"/>
              <a:t>N/B; Death occurs due to dehydration and electrolyte imbalance</a:t>
            </a:r>
          </a:p>
          <a:p>
            <a:pPr algn="just" eaLnBrk="1" hangingPunct="1">
              <a:lnSpc>
                <a:spcPct val="150000"/>
              </a:lnSpc>
            </a:pPr>
            <a:r>
              <a:rPr dirty="0" lang="en-US" smtClean="0"/>
              <a:t>With prompt treatment, the disease is self – limiting in seven days.</a:t>
            </a:r>
          </a:p>
        </p:txBody>
      </p:sp>
    </p:spTree>
  </p:cSld>
  <p:clrMapOvr>
    <a:masterClrMapping/>
  </p:clrMapOvr>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76" name=""/>
        <p:cNvGrpSpPr/>
        <p:nvPr/>
      </p:nvGrpSpPr>
      <p:grpSpPr>
        <a:xfrm>
          <a:off x="0" y="0"/>
          <a:ext cx="0" cy="0"/>
          <a:chOff x="0" y="0"/>
          <a:chExt cx="0" cy="0"/>
        </a:xfrm>
      </p:grpSpPr>
      <p:sp>
        <p:nvSpPr>
          <p:cNvPr id="1048705" name="Title 1"/>
          <p:cNvSpPr>
            <a:spLocks noGrp="1"/>
          </p:cNvSpPr>
          <p:nvPr>
            <p:ph type="title"/>
          </p:nvPr>
        </p:nvSpPr>
        <p:spPr>
          <a:xfrm>
            <a:off x="2959100" y="274638"/>
            <a:ext cx="7499350" cy="715962"/>
          </a:xfrm>
        </p:spPr>
        <p:txBody>
          <a:bodyPr>
            <a:normAutofit/>
          </a:bodyPr>
          <a:p>
            <a:r>
              <a:rPr dirty="0" lang="en-US" smtClean="0">
                <a:solidFill>
                  <a:schemeClr val="tx2">
                    <a:satMod val="130000"/>
                  </a:schemeClr>
                </a:solidFill>
              </a:rPr>
              <a:t>Clinical Findings</a:t>
            </a:r>
            <a:endParaRPr dirty="0" lang="en-US">
              <a:solidFill>
                <a:schemeClr val="tx2">
                  <a:satMod val="130000"/>
                </a:schemeClr>
              </a:solidFill>
            </a:endParaRPr>
          </a:p>
        </p:txBody>
      </p:sp>
      <p:sp>
        <p:nvSpPr>
          <p:cNvPr id="1048706" name="Content Placeholder 2"/>
          <p:cNvSpPr>
            <a:spLocks noGrp="1"/>
          </p:cNvSpPr>
          <p:nvPr>
            <p:ph idx="1"/>
          </p:nvPr>
        </p:nvSpPr>
        <p:spPr>
          <a:xfrm>
            <a:off x="2959100" y="1143000"/>
            <a:ext cx="7499350" cy="5105400"/>
          </a:xfrm>
        </p:spPr>
        <p:txBody>
          <a:bodyPr>
            <a:normAutofit fontScale="96429" lnSpcReduction="20000"/>
          </a:bodyPr>
          <a:p>
            <a:pPr algn="just" eaLnBrk="1" hangingPunct="1">
              <a:lnSpc>
                <a:spcPct val="150000"/>
              </a:lnSpc>
            </a:pPr>
            <a:r>
              <a:rPr dirty="0" lang="en-US" smtClean="0"/>
              <a:t>Incubation period of 6 – 18 hours</a:t>
            </a:r>
          </a:p>
          <a:p>
            <a:pPr algn="just" eaLnBrk="1" hangingPunct="1">
              <a:lnSpc>
                <a:spcPct val="150000"/>
              </a:lnSpc>
            </a:pPr>
            <a:r>
              <a:rPr dirty="0" lang="en-US" smtClean="0"/>
              <a:t>Voluminous amounts of </a:t>
            </a:r>
            <a:r>
              <a:rPr dirty="0" lang="en-US" err="1" smtClean="0"/>
              <a:t>diarrhoea</a:t>
            </a:r>
            <a:r>
              <a:rPr dirty="0" lang="en-US" smtClean="0"/>
              <a:t>, </a:t>
            </a:r>
            <a:r>
              <a:rPr dirty="0" lang="en-US" err="1" smtClean="0"/>
              <a:t>odourleess</a:t>
            </a:r>
            <a:r>
              <a:rPr dirty="0" lang="en-US" smtClean="0"/>
              <a:t>, watery with no RBCs of WBCs</a:t>
            </a:r>
          </a:p>
          <a:p>
            <a:pPr algn="just" eaLnBrk="1" hangingPunct="1">
              <a:lnSpc>
                <a:spcPct val="150000"/>
              </a:lnSpc>
            </a:pPr>
            <a:r>
              <a:rPr dirty="0" lang="en-US" smtClean="0"/>
              <a:t>Rice water stools</a:t>
            </a:r>
          </a:p>
          <a:p>
            <a:pPr algn="just" eaLnBrk="1" hangingPunct="1">
              <a:lnSpc>
                <a:spcPct val="150000"/>
              </a:lnSpc>
            </a:pPr>
            <a:r>
              <a:rPr dirty="0" lang="en-US" smtClean="0"/>
              <a:t>Marked dehydration and electrolyte imbalance signs</a:t>
            </a:r>
          </a:p>
          <a:p>
            <a:pPr algn="just" eaLnBrk="1" hangingPunct="1">
              <a:lnSpc>
                <a:spcPct val="150000"/>
              </a:lnSpc>
            </a:pPr>
            <a:r>
              <a:rPr dirty="0" lang="en-US" smtClean="0"/>
              <a:t>Usually no abdominal pain</a:t>
            </a:r>
          </a:p>
          <a:p>
            <a:pPr algn="just" eaLnBrk="1" hangingPunct="1">
              <a:lnSpc>
                <a:spcPct val="150000"/>
              </a:lnSpc>
            </a:pPr>
            <a:r>
              <a:rPr dirty="0" lang="en-US" smtClean="0"/>
              <a:t>There is 40% death if not treated</a:t>
            </a:r>
          </a:p>
          <a:p>
            <a:pPr algn="just" eaLnBrk="1" hangingPunct="1">
              <a:lnSpc>
                <a:spcPct val="150000"/>
              </a:lnSpc>
            </a:pPr>
            <a:endParaRPr dirty="0" lang="en-US" smtClean="0"/>
          </a:p>
        </p:txBody>
      </p:sp>
    </p:spTree>
  </p:cSld>
  <p:clrMapOvr>
    <a:masterClrMapping/>
  </p:clrMapOvr>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77" name=""/>
        <p:cNvGrpSpPr/>
        <p:nvPr/>
      </p:nvGrpSpPr>
      <p:grpSpPr>
        <a:xfrm>
          <a:off x="0" y="0"/>
          <a:ext cx="0" cy="0"/>
          <a:chOff x="0" y="0"/>
          <a:chExt cx="0" cy="0"/>
        </a:xfrm>
      </p:grpSpPr>
      <p:sp>
        <p:nvSpPr>
          <p:cNvPr id="1048707" name="Title 1"/>
          <p:cNvSpPr>
            <a:spLocks noGrp="1"/>
          </p:cNvSpPr>
          <p:nvPr>
            <p:ph type="title"/>
          </p:nvPr>
        </p:nvSpPr>
        <p:spPr>
          <a:xfrm>
            <a:off x="2959100" y="274638"/>
            <a:ext cx="7499350" cy="715962"/>
          </a:xfrm>
        </p:spPr>
        <p:txBody>
          <a:bodyPr>
            <a:normAutofit/>
          </a:bodyPr>
          <a:p>
            <a:r>
              <a:rPr dirty="0" lang="en-US" smtClean="0">
                <a:solidFill>
                  <a:schemeClr val="tx2">
                    <a:satMod val="130000"/>
                  </a:schemeClr>
                </a:solidFill>
              </a:rPr>
              <a:t>Laboratory Diagnosis</a:t>
            </a:r>
            <a:endParaRPr dirty="0" lang="en-US">
              <a:solidFill>
                <a:schemeClr val="tx2">
                  <a:satMod val="130000"/>
                </a:schemeClr>
              </a:solidFill>
            </a:endParaRPr>
          </a:p>
        </p:txBody>
      </p:sp>
      <p:sp>
        <p:nvSpPr>
          <p:cNvPr id="1048708" name="Content Placeholder 2"/>
          <p:cNvSpPr>
            <a:spLocks noGrp="1"/>
          </p:cNvSpPr>
          <p:nvPr>
            <p:ph idx="1"/>
          </p:nvPr>
        </p:nvSpPr>
        <p:spPr>
          <a:xfrm>
            <a:off x="2959100" y="1143000"/>
            <a:ext cx="7499350" cy="5105400"/>
          </a:xfrm>
        </p:spPr>
        <p:txBody>
          <a:bodyPr>
            <a:normAutofit fontScale="96429" lnSpcReduction="10000"/>
          </a:bodyPr>
          <a:p>
            <a:pPr algn="just" eaLnBrk="1" hangingPunct="1">
              <a:lnSpc>
                <a:spcPct val="150000"/>
              </a:lnSpc>
            </a:pPr>
            <a:r>
              <a:rPr dirty="0" lang="en-US" smtClean="0"/>
              <a:t>Stool or rectal swap in </a:t>
            </a:r>
            <a:r>
              <a:rPr dirty="0" lang="en-US" u="sng" smtClean="0"/>
              <a:t>Carry Blair </a:t>
            </a:r>
            <a:r>
              <a:rPr dirty="0" lang="en-US" smtClean="0"/>
              <a:t>medium</a:t>
            </a:r>
          </a:p>
          <a:p>
            <a:pPr algn="just" eaLnBrk="1" hangingPunct="1">
              <a:lnSpc>
                <a:spcPct val="150000"/>
              </a:lnSpc>
            </a:pPr>
            <a:r>
              <a:rPr dirty="0" lang="en-US" smtClean="0"/>
              <a:t>Alkaline peptone water for 4 – 6 hours on </a:t>
            </a:r>
            <a:r>
              <a:rPr dirty="0" lang="en-US" err="1" smtClean="0"/>
              <a:t>Thio-sulphate</a:t>
            </a:r>
            <a:r>
              <a:rPr dirty="0" lang="en-US" smtClean="0"/>
              <a:t> Citrate Bile Salts Sucrose (TCBSS) or on </a:t>
            </a:r>
            <a:r>
              <a:rPr dirty="0" lang="en-US" err="1" smtClean="0"/>
              <a:t>Mansuri’s</a:t>
            </a:r>
            <a:r>
              <a:rPr dirty="0" lang="en-US" smtClean="0"/>
              <a:t> medium</a:t>
            </a:r>
          </a:p>
          <a:p>
            <a:pPr algn="just" eaLnBrk="1" hangingPunct="1">
              <a:lnSpc>
                <a:spcPct val="150000"/>
              </a:lnSpc>
            </a:pPr>
            <a:r>
              <a:rPr dirty="0" lang="en-US" smtClean="0"/>
              <a:t>Causes sucrose fermentation with production of yellow colonies in TCBSS</a:t>
            </a:r>
          </a:p>
          <a:p>
            <a:pPr algn="just" eaLnBrk="1" hangingPunct="1">
              <a:lnSpc>
                <a:spcPct val="150000"/>
              </a:lnSpc>
            </a:pPr>
            <a:r>
              <a:rPr dirty="0" lang="en-US" smtClean="0"/>
              <a:t>On </a:t>
            </a:r>
            <a:r>
              <a:rPr dirty="0" lang="en-US" err="1" smtClean="0"/>
              <a:t>Mansuri’s</a:t>
            </a:r>
            <a:r>
              <a:rPr dirty="0" lang="en-US" smtClean="0"/>
              <a:t> they produce </a:t>
            </a:r>
            <a:r>
              <a:rPr dirty="0" lang="en-US" err="1" smtClean="0"/>
              <a:t>greyish</a:t>
            </a:r>
            <a:r>
              <a:rPr dirty="0" lang="en-US" smtClean="0"/>
              <a:t> colonies with a dark centre, clear halo around colonies</a:t>
            </a:r>
          </a:p>
        </p:txBody>
      </p:sp>
    </p:spTree>
  </p:cSld>
  <p:clrMapOvr>
    <a:masterClrMapping/>
  </p:clrMapOvr>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78" name=""/>
        <p:cNvGrpSpPr/>
        <p:nvPr/>
      </p:nvGrpSpPr>
      <p:grpSpPr>
        <a:xfrm>
          <a:off x="0" y="0"/>
          <a:ext cx="0" cy="0"/>
          <a:chOff x="0" y="0"/>
          <a:chExt cx="0" cy="0"/>
        </a:xfrm>
      </p:grpSpPr>
      <p:sp>
        <p:nvSpPr>
          <p:cNvPr id="1048709" name="Title 1"/>
          <p:cNvSpPr>
            <a:spLocks noGrp="1"/>
          </p:cNvSpPr>
          <p:nvPr>
            <p:ph type="title"/>
          </p:nvPr>
        </p:nvSpPr>
        <p:spPr>
          <a:xfrm>
            <a:off x="2959100" y="274638"/>
            <a:ext cx="7499350" cy="715962"/>
          </a:xfrm>
        </p:spPr>
        <p:txBody>
          <a:bodyPr>
            <a:normAutofit/>
          </a:bodyPr>
          <a:p>
            <a:endParaRPr dirty="0" lang="en-US">
              <a:solidFill>
                <a:schemeClr val="tx2">
                  <a:satMod val="130000"/>
                </a:schemeClr>
              </a:solidFill>
            </a:endParaRPr>
          </a:p>
        </p:txBody>
      </p:sp>
      <p:sp>
        <p:nvSpPr>
          <p:cNvPr id="1048710" name="Content Placeholder 2"/>
          <p:cNvSpPr>
            <a:spLocks noGrp="1"/>
          </p:cNvSpPr>
          <p:nvPr>
            <p:ph idx="1"/>
          </p:nvPr>
        </p:nvSpPr>
        <p:spPr>
          <a:xfrm>
            <a:off x="2959100" y="1143000"/>
            <a:ext cx="7499350" cy="5105400"/>
          </a:xfrm>
        </p:spPr>
        <p:txBody>
          <a:bodyPr>
            <a:normAutofit/>
          </a:bodyPr>
          <a:p>
            <a:pPr algn="just" eaLnBrk="1" hangingPunct="1">
              <a:lnSpc>
                <a:spcPct val="150000"/>
              </a:lnSpc>
            </a:pPr>
            <a:r>
              <a:rPr dirty="0" lang="en-US" err="1" smtClean="0"/>
              <a:t>Malonkeys</a:t>
            </a:r>
            <a:r>
              <a:rPr dirty="0" lang="en-US" smtClean="0"/>
              <a:t> – slow lactose fermentation giving </a:t>
            </a:r>
            <a:r>
              <a:rPr dirty="0" lang="en-US" err="1" smtClean="0"/>
              <a:t>colourless</a:t>
            </a:r>
            <a:r>
              <a:rPr dirty="0" lang="en-US" smtClean="0"/>
              <a:t> colonies.</a:t>
            </a:r>
          </a:p>
          <a:p>
            <a:pPr algn="just" eaLnBrk="1" hangingPunct="1">
              <a:lnSpc>
                <a:spcPct val="150000"/>
              </a:lnSpc>
            </a:pPr>
            <a:r>
              <a:rPr dirty="0" lang="en-US" smtClean="0"/>
              <a:t>Wet preparations (dark field microscopy) shows characteristic darting motility</a:t>
            </a:r>
          </a:p>
          <a:p>
            <a:pPr algn="just" eaLnBrk="1" hangingPunct="1">
              <a:lnSpc>
                <a:spcPct val="150000"/>
              </a:lnSpc>
            </a:pPr>
            <a:r>
              <a:rPr dirty="0" lang="en-US" smtClean="0"/>
              <a:t>Gram negative curved rods, </a:t>
            </a:r>
            <a:r>
              <a:rPr dirty="0" lang="en-US" err="1" smtClean="0"/>
              <a:t>oxidase</a:t>
            </a:r>
            <a:r>
              <a:rPr dirty="0" lang="en-US" smtClean="0"/>
              <a:t> positive</a:t>
            </a:r>
          </a:p>
          <a:p>
            <a:pPr algn="just" eaLnBrk="1" hangingPunct="1">
              <a:lnSpc>
                <a:spcPct val="150000"/>
              </a:lnSpc>
            </a:pPr>
            <a:r>
              <a:rPr dirty="0" lang="en-US" smtClean="0"/>
              <a:t>Confirmatory test – agglutination of organism by polyvalent </a:t>
            </a:r>
            <a:r>
              <a:rPr dirty="0" lang="en-US" err="1" smtClean="0"/>
              <a:t>Oi</a:t>
            </a:r>
            <a:r>
              <a:rPr dirty="0" lang="en-US" smtClean="0"/>
              <a:t> or non-OI </a:t>
            </a:r>
            <a:r>
              <a:rPr dirty="0" lang="en-US" err="1" smtClean="0"/>
              <a:t>antisera</a:t>
            </a:r>
            <a:r>
              <a:rPr dirty="0" lang="en-US" smtClean="0"/>
              <a:t>.</a:t>
            </a:r>
          </a:p>
        </p:txBody>
      </p:sp>
    </p:spTree>
  </p:cSld>
  <p:clrMapOvr>
    <a:masterClrMapping/>
  </p:clrMapOvr>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79" name=""/>
        <p:cNvGrpSpPr/>
        <p:nvPr/>
      </p:nvGrpSpPr>
      <p:grpSpPr>
        <a:xfrm>
          <a:off x="0" y="0"/>
          <a:ext cx="0" cy="0"/>
          <a:chOff x="0" y="0"/>
          <a:chExt cx="0" cy="0"/>
        </a:xfrm>
      </p:grpSpPr>
      <p:sp>
        <p:nvSpPr>
          <p:cNvPr id="1048711" name="Title 1"/>
          <p:cNvSpPr>
            <a:spLocks noGrp="1"/>
          </p:cNvSpPr>
          <p:nvPr>
            <p:ph type="title"/>
          </p:nvPr>
        </p:nvSpPr>
        <p:spPr>
          <a:xfrm>
            <a:off x="2959100" y="274638"/>
            <a:ext cx="7499350" cy="715962"/>
          </a:xfrm>
        </p:spPr>
        <p:txBody>
          <a:bodyPr>
            <a:normAutofit/>
          </a:bodyPr>
          <a:p>
            <a:r>
              <a:rPr dirty="0" lang="en-US" smtClean="0">
                <a:solidFill>
                  <a:schemeClr val="tx2">
                    <a:satMod val="130000"/>
                  </a:schemeClr>
                </a:solidFill>
              </a:rPr>
              <a:t>Prevention</a:t>
            </a:r>
            <a:endParaRPr dirty="0" lang="en-US">
              <a:solidFill>
                <a:schemeClr val="tx2">
                  <a:satMod val="130000"/>
                </a:schemeClr>
              </a:solidFill>
            </a:endParaRPr>
          </a:p>
        </p:txBody>
      </p:sp>
      <p:sp>
        <p:nvSpPr>
          <p:cNvPr id="1048712" name="Content Placeholder 2"/>
          <p:cNvSpPr>
            <a:spLocks noGrp="1"/>
          </p:cNvSpPr>
          <p:nvPr>
            <p:ph idx="1"/>
          </p:nvPr>
        </p:nvSpPr>
        <p:spPr>
          <a:xfrm>
            <a:off x="2959100" y="1143000"/>
            <a:ext cx="7499350" cy="5105400"/>
          </a:xfrm>
        </p:spPr>
        <p:txBody>
          <a:bodyPr>
            <a:normAutofit fontScale="96429" lnSpcReduction="20000"/>
          </a:bodyPr>
          <a:p>
            <a:pPr algn="just" eaLnBrk="1" hangingPunct="1">
              <a:lnSpc>
                <a:spcPct val="150000"/>
              </a:lnSpc>
            </a:pPr>
            <a:r>
              <a:rPr dirty="0" lang="en-US" smtClean="0"/>
              <a:t>Adequate prompt treatment</a:t>
            </a:r>
          </a:p>
          <a:p>
            <a:pPr algn="just" eaLnBrk="1" hangingPunct="1">
              <a:lnSpc>
                <a:spcPct val="150000"/>
              </a:lnSpc>
            </a:pPr>
            <a:r>
              <a:rPr dirty="0" lang="en-US" smtClean="0"/>
              <a:t>Proper disposal of human waste</a:t>
            </a:r>
          </a:p>
          <a:p>
            <a:pPr algn="just" eaLnBrk="1" hangingPunct="1">
              <a:lnSpc>
                <a:spcPct val="150000"/>
              </a:lnSpc>
            </a:pPr>
            <a:r>
              <a:rPr dirty="0" lang="en-US" smtClean="0"/>
              <a:t>Health education and use of toilets, hand washing, washing of foods e.g. fruits</a:t>
            </a:r>
          </a:p>
          <a:p>
            <a:pPr algn="just" eaLnBrk="1" hangingPunct="1">
              <a:lnSpc>
                <a:spcPct val="150000"/>
              </a:lnSpc>
            </a:pPr>
            <a:r>
              <a:rPr dirty="0" lang="en-US" smtClean="0"/>
              <a:t>Proper hygiene – proper cooking of food, boiling drinking water or chlorination</a:t>
            </a:r>
          </a:p>
          <a:p>
            <a:pPr algn="just" eaLnBrk="1" hangingPunct="1">
              <a:lnSpc>
                <a:spcPct val="150000"/>
              </a:lnSpc>
            </a:pPr>
            <a:r>
              <a:rPr dirty="0" lang="en-US" smtClean="0"/>
              <a:t>Vaccination – both live and attenuated vaccines</a:t>
            </a:r>
          </a:p>
        </p:txBody>
      </p:sp>
    </p:spTree>
  </p:cSld>
  <p:clrMapOvr>
    <a:masterClrMapping/>
  </p:clrMapOvr>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80" name=""/>
        <p:cNvGrpSpPr/>
        <p:nvPr/>
      </p:nvGrpSpPr>
      <p:grpSpPr>
        <a:xfrm>
          <a:off x="0" y="0"/>
          <a:ext cx="0" cy="0"/>
          <a:chOff x="0" y="0"/>
          <a:chExt cx="0" cy="0"/>
        </a:xfrm>
      </p:grpSpPr>
      <p:sp>
        <p:nvSpPr>
          <p:cNvPr id="1048713" name="Title 1"/>
          <p:cNvSpPr>
            <a:spLocks noGrp="1"/>
          </p:cNvSpPr>
          <p:nvPr>
            <p:ph type="title"/>
          </p:nvPr>
        </p:nvSpPr>
        <p:spPr>
          <a:xfrm>
            <a:off x="2959100" y="274638"/>
            <a:ext cx="7499350" cy="715962"/>
          </a:xfrm>
        </p:spPr>
        <p:txBody>
          <a:bodyPr>
            <a:normAutofit/>
          </a:bodyPr>
          <a:p>
            <a:r>
              <a:rPr dirty="0" i="1" lang="en-US" err="1" smtClean="0">
                <a:solidFill>
                  <a:schemeClr val="tx2">
                    <a:satMod val="130000"/>
                  </a:schemeClr>
                </a:solidFill>
              </a:rPr>
              <a:t>Vibrio</a:t>
            </a:r>
            <a:r>
              <a:rPr dirty="0" i="1" lang="en-US" smtClean="0">
                <a:solidFill>
                  <a:schemeClr val="tx2">
                    <a:satMod val="130000"/>
                  </a:schemeClr>
                </a:solidFill>
              </a:rPr>
              <a:t> </a:t>
            </a:r>
            <a:r>
              <a:rPr dirty="0" i="1" lang="en-US" err="1" smtClean="0">
                <a:solidFill>
                  <a:schemeClr val="tx2">
                    <a:satMod val="130000"/>
                  </a:schemeClr>
                </a:solidFill>
              </a:rPr>
              <a:t>parahemolyticus</a:t>
            </a:r>
            <a:endParaRPr dirty="0" i="1" lang="en-US">
              <a:solidFill>
                <a:schemeClr val="tx2">
                  <a:satMod val="130000"/>
                </a:schemeClr>
              </a:solidFill>
            </a:endParaRPr>
          </a:p>
        </p:txBody>
      </p:sp>
      <p:sp>
        <p:nvSpPr>
          <p:cNvPr id="1048714" name="Content Placeholder 2"/>
          <p:cNvSpPr>
            <a:spLocks noGrp="1"/>
          </p:cNvSpPr>
          <p:nvPr>
            <p:ph idx="1"/>
          </p:nvPr>
        </p:nvSpPr>
        <p:spPr>
          <a:xfrm>
            <a:off x="2959100" y="1143000"/>
            <a:ext cx="7499350" cy="5105400"/>
          </a:xfrm>
        </p:spPr>
        <p:txBody>
          <a:bodyPr>
            <a:normAutofit fontScale="89286" lnSpcReduction="20000"/>
          </a:bodyPr>
          <a:p>
            <a:pPr algn="just" eaLnBrk="1" hangingPunct="1">
              <a:lnSpc>
                <a:spcPct val="150000"/>
              </a:lnSpc>
            </a:pPr>
            <a:r>
              <a:rPr dirty="0" lang="en-US" smtClean="0"/>
              <a:t>Marine organisms – saline environment</a:t>
            </a:r>
          </a:p>
          <a:p>
            <a:pPr algn="just" eaLnBrk="1" hangingPunct="1">
              <a:lnSpc>
                <a:spcPct val="150000"/>
              </a:lnSpc>
            </a:pPr>
            <a:r>
              <a:rPr dirty="0" lang="en-US" smtClean="0"/>
              <a:t>Transmitted by ingestion of raw or undercooked </a:t>
            </a:r>
            <a:r>
              <a:rPr dirty="0" lang="en-US" err="1" smtClean="0"/>
              <a:t>shelfish</a:t>
            </a:r>
            <a:r>
              <a:rPr dirty="0" lang="en-US" smtClean="0"/>
              <a:t>, oysters</a:t>
            </a:r>
          </a:p>
          <a:p>
            <a:pPr algn="just" eaLnBrk="1" hangingPunct="1">
              <a:lnSpc>
                <a:spcPct val="150000"/>
              </a:lnSpc>
            </a:pPr>
            <a:r>
              <a:rPr dirty="0" lang="en-US" smtClean="0"/>
              <a:t>Produces </a:t>
            </a:r>
            <a:r>
              <a:rPr dirty="0" lang="en-US" err="1" smtClean="0"/>
              <a:t>enterotoxin</a:t>
            </a:r>
            <a:r>
              <a:rPr dirty="0" lang="en-US" smtClean="0"/>
              <a:t> which causes </a:t>
            </a:r>
            <a:r>
              <a:rPr dirty="0" lang="en-US" err="1" smtClean="0"/>
              <a:t>diarrhoea</a:t>
            </a:r>
            <a:endParaRPr dirty="0" lang="en-US" smtClean="0"/>
          </a:p>
          <a:p>
            <a:pPr algn="just" eaLnBrk="1" hangingPunct="1">
              <a:lnSpc>
                <a:spcPct val="150000"/>
              </a:lnSpc>
            </a:pPr>
            <a:r>
              <a:rPr dirty="0" lang="en-US" smtClean="0"/>
              <a:t>Incubation period between 24-48hours</a:t>
            </a:r>
          </a:p>
          <a:p>
            <a:pPr algn="just" eaLnBrk="1" hangingPunct="1">
              <a:lnSpc>
                <a:spcPct val="150000"/>
              </a:lnSpc>
            </a:pPr>
            <a:r>
              <a:rPr dirty="0" lang="en-US" smtClean="0"/>
              <a:t>Mild to severe watery </a:t>
            </a:r>
            <a:r>
              <a:rPr dirty="0" lang="en-US" err="1" smtClean="0"/>
              <a:t>diarrhoea</a:t>
            </a:r>
            <a:r>
              <a:rPr dirty="0" lang="en-US" smtClean="0"/>
              <a:t>, nausea, vomiting, abdominal cramps and fever</a:t>
            </a:r>
          </a:p>
          <a:p>
            <a:pPr algn="just" eaLnBrk="1" hangingPunct="1">
              <a:lnSpc>
                <a:spcPct val="150000"/>
              </a:lnSpc>
            </a:pPr>
            <a:r>
              <a:rPr dirty="0" lang="en-US" smtClean="0"/>
              <a:t>Resolves within 3 days</a:t>
            </a:r>
          </a:p>
          <a:p>
            <a:pPr algn="just" eaLnBrk="1" hangingPunct="1">
              <a:lnSpc>
                <a:spcPct val="150000"/>
              </a:lnSpc>
            </a:pPr>
            <a:r>
              <a:rPr dirty="0" lang="en-US" smtClean="0"/>
              <a:t>Grows in 8% of sodium chloride solution</a:t>
            </a:r>
          </a:p>
        </p:txBody>
      </p:sp>
    </p:spTree>
  </p:cSld>
  <p:clrMapOvr>
    <a:masterClrMapping/>
  </p:clrMapOvr>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27" name=""/>
        <p:cNvGrpSpPr/>
        <p:nvPr/>
      </p:nvGrpSpPr>
      <p:grpSpPr>
        <a:xfrm>
          <a:off x="0" y="0"/>
          <a:ext cx="0" cy="0"/>
          <a:chOff x="0" y="0"/>
          <a:chExt cx="0" cy="0"/>
        </a:xfrm>
      </p:grpSpPr>
      <p:sp>
        <p:nvSpPr>
          <p:cNvPr id="1048608" name="Title 1"/>
          <p:cNvSpPr>
            <a:spLocks noGrp="1"/>
          </p:cNvSpPr>
          <p:nvPr>
            <p:ph type="title"/>
          </p:nvPr>
        </p:nvSpPr>
        <p:spPr>
          <a:xfrm>
            <a:off x="2438400" y="274638"/>
            <a:ext cx="7772400" cy="639762"/>
          </a:xfrm>
        </p:spPr>
        <p:txBody>
          <a:bodyPr>
            <a:normAutofit fontScale="90000"/>
          </a:bodyPr>
          <a:p>
            <a:endParaRPr dirty="0" lang="en-US"/>
          </a:p>
        </p:txBody>
      </p:sp>
      <p:sp>
        <p:nvSpPr>
          <p:cNvPr id="1048609" name="Content Placeholder 2"/>
          <p:cNvSpPr>
            <a:spLocks noGrp="1"/>
          </p:cNvSpPr>
          <p:nvPr>
            <p:ph idx="1"/>
          </p:nvPr>
        </p:nvSpPr>
        <p:spPr>
          <a:xfrm>
            <a:off x="2438400" y="914401"/>
            <a:ext cx="7772400" cy="5211763"/>
          </a:xfrm>
        </p:spPr>
        <p:txBody>
          <a:bodyPr/>
          <a:p>
            <a:pPr lvl="0">
              <a:lnSpc>
                <a:spcPct val="160000"/>
              </a:lnSpc>
            </a:pPr>
            <a:r>
              <a:rPr dirty="0" lang="en-US" smtClean="0"/>
              <a:t>YOPs (</a:t>
            </a:r>
            <a:r>
              <a:rPr dirty="0" lang="en-US" err="1" smtClean="0"/>
              <a:t>Yersinia</a:t>
            </a:r>
            <a:r>
              <a:rPr dirty="0" lang="en-US" smtClean="0"/>
              <a:t> Outer Proteins)-injected into human cells and inhibit </a:t>
            </a:r>
            <a:r>
              <a:rPr dirty="0" lang="en-US" err="1" smtClean="0"/>
              <a:t>phargocytosis</a:t>
            </a:r>
            <a:endParaRPr dirty="0" lang="en-US" smtClean="0"/>
          </a:p>
          <a:p>
            <a:pPr lvl="0">
              <a:lnSpc>
                <a:spcPct val="160000"/>
              </a:lnSpc>
            </a:pPr>
            <a:r>
              <a:rPr dirty="0" lang="en-US" smtClean="0"/>
              <a:t>Cytokine production by macrophages and </a:t>
            </a:r>
            <a:r>
              <a:rPr dirty="0" lang="en-US" err="1" smtClean="0"/>
              <a:t>neutrophils</a:t>
            </a:r>
            <a:endParaRPr dirty="0" lang="en-US"/>
          </a:p>
        </p:txBody>
      </p:sp>
    </p:spTree>
  </p:cSld>
  <p:clrMapOvr>
    <a:masterClrMapping/>
  </p:clrMapOvr>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81" name=""/>
        <p:cNvGrpSpPr/>
        <p:nvPr/>
      </p:nvGrpSpPr>
      <p:grpSpPr>
        <a:xfrm>
          <a:off x="0" y="0"/>
          <a:ext cx="0" cy="0"/>
          <a:chOff x="0" y="0"/>
          <a:chExt cx="0" cy="0"/>
        </a:xfrm>
      </p:grpSpPr>
      <p:sp>
        <p:nvSpPr>
          <p:cNvPr id="1048715" name="Title 1"/>
          <p:cNvSpPr>
            <a:spLocks noGrp="1"/>
          </p:cNvSpPr>
          <p:nvPr>
            <p:ph type="title"/>
          </p:nvPr>
        </p:nvSpPr>
        <p:spPr>
          <a:xfrm>
            <a:off x="2959100" y="274638"/>
            <a:ext cx="7499350" cy="715962"/>
          </a:xfrm>
        </p:spPr>
        <p:txBody>
          <a:bodyPr>
            <a:normAutofit/>
          </a:bodyPr>
          <a:p>
            <a:r>
              <a:rPr dirty="0" lang="en-US" smtClean="0"/>
              <a:t>Prevention</a:t>
            </a:r>
            <a:endParaRPr dirty="0" lang="en-US">
              <a:solidFill>
                <a:schemeClr val="tx2">
                  <a:satMod val="130000"/>
                </a:schemeClr>
              </a:solidFill>
            </a:endParaRPr>
          </a:p>
        </p:txBody>
      </p:sp>
      <p:sp>
        <p:nvSpPr>
          <p:cNvPr id="1048716" name="Content Placeholder 2"/>
          <p:cNvSpPr>
            <a:spLocks noGrp="1"/>
          </p:cNvSpPr>
          <p:nvPr>
            <p:ph idx="1"/>
          </p:nvPr>
        </p:nvSpPr>
        <p:spPr>
          <a:xfrm>
            <a:off x="2959100" y="1143000"/>
            <a:ext cx="7499350" cy="5105400"/>
          </a:xfrm>
        </p:spPr>
        <p:txBody>
          <a:bodyPr>
            <a:normAutofit fontScale="92857" lnSpcReduction="20000"/>
          </a:bodyPr>
          <a:p>
            <a:pPr algn="just" eaLnBrk="1" hangingPunct="1">
              <a:lnSpc>
                <a:spcPct val="150000"/>
              </a:lnSpc>
            </a:pPr>
            <a:r>
              <a:rPr dirty="0" lang="en-US" smtClean="0"/>
              <a:t>Refrigeration and proper cooking</a:t>
            </a:r>
          </a:p>
          <a:p>
            <a:pPr algn="just" eaLnBrk="1" hangingPunct="1">
              <a:lnSpc>
                <a:spcPct val="150000"/>
              </a:lnSpc>
              <a:buFont typeface="Wingdings 2" pitchFamily="18" charset="2"/>
              <a:buNone/>
            </a:pPr>
            <a:r>
              <a:rPr b="1" dirty="0" sz="4800" i="1" lang="en-US" err="1" u="sng"/>
              <a:t>Vibrio</a:t>
            </a:r>
            <a:r>
              <a:rPr b="1" dirty="0" sz="4800" i="1" lang="en-US" u="sng"/>
              <a:t> </a:t>
            </a:r>
            <a:r>
              <a:rPr b="1" dirty="0" sz="4800" i="1" lang="en-US" err="1" u="sng"/>
              <a:t>fulnificus</a:t>
            </a:r>
            <a:endParaRPr b="1" dirty="0" sz="4800" i="1" lang="en-US" u="sng"/>
          </a:p>
          <a:p>
            <a:pPr algn="just" eaLnBrk="1" hangingPunct="1">
              <a:lnSpc>
                <a:spcPct val="150000"/>
              </a:lnSpc>
            </a:pPr>
            <a:r>
              <a:rPr dirty="0" lang="en-US" smtClean="0"/>
              <a:t>Marine organism in warm salty water</a:t>
            </a:r>
          </a:p>
          <a:p>
            <a:pPr algn="just" eaLnBrk="1" hangingPunct="1">
              <a:lnSpc>
                <a:spcPct val="150000"/>
              </a:lnSpc>
            </a:pPr>
            <a:r>
              <a:rPr dirty="0" lang="en-US" smtClean="0"/>
              <a:t>Causes severe skin and soft tissue infection (</a:t>
            </a:r>
            <a:r>
              <a:rPr dirty="0" lang="en-US" err="1" smtClean="0"/>
              <a:t>cellulitis</a:t>
            </a:r>
            <a:r>
              <a:rPr dirty="0" lang="en-US" smtClean="0"/>
              <a:t>) especially in </a:t>
            </a:r>
            <a:r>
              <a:rPr dirty="0" lang="en-US" err="1" smtClean="0"/>
              <a:t>shelfish</a:t>
            </a:r>
            <a:r>
              <a:rPr dirty="0" lang="en-US" smtClean="0"/>
              <a:t> handlers</a:t>
            </a:r>
          </a:p>
          <a:p>
            <a:pPr algn="just" eaLnBrk="1" hangingPunct="1">
              <a:lnSpc>
                <a:spcPct val="150000"/>
              </a:lnSpc>
            </a:pPr>
            <a:r>
              <a:rPr dirty="0" lang="en-US" smtClean="0"/>
              <a:t>Rapidly fatal septicemia especially in </a:t>
            </a:r>
            <a:r>
              <a:rPr dirty="0" lang="en-US" err="1" smtClean="0"/>
              <a:t>immunocompromised</a:t>
            </a:r>
            <a:r>
              <a:rPr dirty="0" lang="en-US" smtClean="0"/>
              <a:t> people who eat raw </a:t>
            </a:r>
            <a:r>
              <a:rPr dirty="0" lang="en-US" err="1" smtClean="0"/>
              <a:t>shelfish</a:t>
            </a:r>
            <a:r>
              <a:rPr dirty="0" lang="en-US" smtClean="0"/>
              <a:t> with the bacterium.</a:t>
            </a:r>
          </a:p>
        </p:txBody>
      </p:sp>
    </p:spTree>
  </p:cSld>
  <p:clrMapOvr>
    <a:masterClrMapping/>
  </p:clrMapOvr>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82" name=""/>
        <p:cNvGrpSpPr/>
        <p:nvPr/>
      </p:nvGrpSpPr>
      <p:grpSpPr>
        <a:xfrm>
          <a:off x="0" y="0"/>
          <a:ext cx="0" cy="0"/>
          <a:chOff x="0" y="0"/>
          <a:chExt cx="0" cy="0"/>
        </a:xfrm>
      </p:grpSpPr>
      <p:sp>
        <p:nvSpPr>
          <p:cNvPr id="1048717" name="Title 1"/>
          <p:cNvSpPr>
            <a:spLocks noGrp="1"/>
          </p:cNvSpPr>
          <p:nvPr>
            <p:ph type="title"/>
          </p:nvPr>
        </p:nvSpPr>
        <p:spPr>
          <a:xfrm>
            <a:off x="2959100" y="274638"/>
            <a:ext cx="7499350" cy="715962"/>
          </a:xfrm>
        </p:spPr>
        <p:txBody>
          <a:bodyPr>
            <a:normAutofit/>
          </a:bodyPr>
          <a:p>
            <a:r>
              <a:rPr dirty="0" lang="en-US" smtClean="0">
                <a:solidFill>
                  <a:schemeClr val="tx2">
                    <a:satMod val="130000"/>
                  </a:schemeClr>
                </a:solidFill>
              </a:rPr>
              <a:t>Helicobacter</a:t>
            </a:r>
            <a:endParaRPr dirty="0" lang="en-US">
              <a:solidFill>
                <a:schemeClr val="tx2">
                  <a:satMod val="130000"/>
                </a:schemeClr>
              </a:solidFill>
            </a:endParaRPr>
          </a:p>
        </p:txBody>
      </p:sp>
      <p:sp>
        <p:nvSpPr>
          <p:cNvPr id="1048718" name="Content Placeholder 2"/>
          <p:cNvSpPr>
            <a:spLocks noGrp="1"/>
          </p:cNvSpPr>
          <p:nvPr>
            <p:ph idx="1"/>
          </p:nvPr>
        </p:nvSpPr>
        <p:spPr>
          <a:xfrm>
            <a:off x="2959100" y="1143000"/>
            <a:ext cx="7499350" cy="5105400"/>
          </a:xfrm>
        </p:spPr>
        <p:txBody>
          <a:bodyPr/>
          <a:p>
            <a:pPr algn="just" eaLnBrk="1" hangingPunct="1">
              <a:lnSpc>
                <a:spcPct val="150000"/>
              </a:lnSpc>
              <a:buFont typeface="Wingdings 2" pitchFamily="18" charset="2"/>
              <a:buNone/>
            </a:pPr>
            <a:r>
              <a:rPr b="1" i="1" lang="en-US" smtClean="0"/>
              <a:t>Helicobacter pilori</a:t>
            </a:r>
          </a:p>
          <a:p>
            <a:pPr algn="just" eaLnBrk="1" hangingPunct="1">
              <a:lnSpc>
                <a:spcPct val="150000"/>
              </a:lnSpc>
            </a:pPr>
            <a:r>
              <a:rPr lang="en-US" smtClean="0"/>
              <a:t>Formerly </a:t>
            </a:r>
            <a:r>
              <a:rPr i="1" lang="en-US" smtClean="0"/>
              <a:t>Campylobacter pilori</a:t>
            </a:r>
          </a:p>
          <a:p>
            <a:pPr algn="just" eaLnBrk="1" hangingPunct="1">
              <a:lnSpc>
                <a:spcPct val="150000"/>
              </a:lnSpc>
            </a:pPr>
            <a:r>
              <a:rPr lang="en-US" smtClean="0"/>
              <a:t>Causes gastritis, peptic ulcers with a risk of stomach ulcers</a:t>
            </a:r>
          </a:p>
          <a:p>
            <a:pPr algn="just" eaLnBrk="1" hangingPunct="1">
              <a:lnSpc>
                <a:spcPct val="150000"/>
              </a:lnSpc>
            </a:pPr>
            <a:r>
              <a:rPr lang="en-US" smtClean="0"/>
              <a:t>Linked to Mucosal Lymphoid Associated Tissue (MALT) lymphoma</a:t>
            </a:r>
          </a:p>
        </p:txBody>
      </p:sp>
    </p:spTree>
  </p:cSld>
  <p:clrMapOvr>
    <a:masterClrMapping/>
  </p:clrMapOvr>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83" name=""/>
        <p:cNvGrpSpPr/>
        <p:nvPr/>
      </p:nvGrpSpPr>
      <p:grpSpPr>
        <a:xfrm>
          <a:off x="0" y="0"/>
          <a:ext cx="0" cy="0"/>
          <a:chOff x="0" y="0"/>
          <a:chExt cx="0" cy="0"/>
        </a:xfrm>
      </p:grpSpPr>
      <p:sp>
        <p:nvSpPr>
          <p:cNvPr id="1048719" name="Title 1"/>
          <p:cNvSpPr>
            <a:spLocks noGrp="1"/>
          </p:cNvSpPr>
          <p:nvPr>
            <p:ph type="title"/>
          </p:nvPr>
        </p:nvSpPr>
        <p:spPr>
          <a:xfrm>
            <a:off x="2959100" y="274638"/>
            <a:ext cx="7499350" cy="715962"/>
          </a:xfrm>
        </p:spPr>
        <p:txBody>
          <a:bodyPr>
            <a:normAutofit/>
          </a:bodyPr>
          <a:p>
            <a:r>
              <a:rPr dirty="0" lang="en-US" smtClean="0">
                <a:solidFill>
                  <a:schemeClr val="tx2">
                    <a:satMod val="130000"/>
                  </a:schemeClr>
                </a:solidFill>
              </a:rPr>
              <a:t>Properties</a:t>
            </a:r>
            <a:endParaRPr dirty="0" lang="en-US">
              <a:solidFill>
                <a:schemeClr val="tx2">
                  <a:satMod val="130000"/>
                </a:schemeClr>
              </a:solidFill>
            </a:endParaRPr>
          </a:p>
        </p:txBody>
      </p:sp>
      <p:sp>
        <p:nvSpPr>
          <p:cNvPr id="1048720" name="Content Placeholder 2"/>
          <p:cNvSpPr>
            <a:spLocks noGrp="1"/>
          </p:cNvSpPr>
          <p:nvPr>
            <p:ph idx="1"/>
          </p:nvPr>
        </p:nvSpPr>
        <p:spPr>
          <a:xfrm>
            <a:off x="2959100" y="1143000"/>
            <a:ext cx="7499350" cy="5105400"/>
          </a:xfrm>
        </p:spPr>
        <p:txBody>
          <a:bodyPr/>
          <a:p>
            <a:pPr algn="just" eaLnBrk="1" hangingPunct="1">
              <a:lnSpc>
                <a:spcPct val="150000"/>
              </a:lnSpc>
            </a:pPr>
            <a:r>
              <a:rPr lang="en-US" smtClean="0"/>
              <a:t>Slender, curved, Gram negative rods</a:t>
            </a:r>
          </a:p>
          <a:p>
            <a:pPr algn="just" eaLnBrk="1" hangingPunct="1">
              <a:lnSpc>
                <a:spcPct val="150000"/>
              </a:lnSpc>
            </a:pPr>
            <a:r>
              <a:rPr lang="en-US" smtClean="0"/>
              <a:t>Microaerophilic – Grows best in 5% rather than the normal 20% oxygen</a:t>
            </a:r>
          </a:p>
          <a:p>
            <a:pPr algn="just" eaLnBrk="1" hangingPunct="1">
              <a:lnSpc>
                <a:spcPct val="150000"/>
              </a:lnSpc>
            </a:pPr>
            <a:endParaRPr lang="en-US" smtClean="0"/>
          </a:p>
        </p:txBody>
      </p:sp>
    </p:spTree>
  </p:cSld>
  <p:clrMapOvr>
    <a:masterClrMapping/>
  </p:clrMapOvr>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84" name=""/>
        <p:cNvGrpSpPr/>
        <p:nvPr/>
      </p:nvGrpSpPr>
      <p:grpSpPr>
        <a:xfrm>
          <a:off x="0" y="0"/>
          <a:ext cx="0" cy="0"/>
          <a:chOff x="0" y="0"/>
          <a:chExt cx="0" cy="0"/>
        </a:xfrm>
      </p:grpSpPr>
      <p:sp>
        <p:nvSpPr>
          <p:cNvPr id="1048721" name="Title 1"/>
          <p:cNvSpPr>
            <a:spLocks noGrp="1"/>
          </p:cNvSpPr>
          <p:nvPr>
            <p:ph type="title"/>
          </p:nvPr>
        </p:nvSpPr>
        <p:spPr>
          <a:xfrm>
            <a:off x="2959100" y="274638"/>
            <a:ext cx="7499350" cy="715962"/>
          </a:xfrm>
        </p:spPr>
        <p:txBody>
          <a:bodyPr>
            <a:normAutofit fontScale="90000"/>
          </a:bodyPr>
          <a:p>
            <a:r>
              <a:rPr dirty="0" lang="en-US" smtClean="0">
                <a:solidFill>
                  <a:schemeClr val="tx2">
                    <a:satMod val="130000"/>
                  </a:schemeClr>
                </a:solidFill>
              </a:rPr>
              <a:t>Pathogenesis and Epidemiology</a:t>
            </a:r>
            <a:endParaRPr dirty="0" lang="en-US">
              <a:solidFill>
                <a:schemeClr val="tx2">
                  <a:satMod val="130000"/>
                </a:schemeClr>
              </a:solidFill>
            </a:endParaRPr>
          </a:p>
        </p:txBody>
      </p:sp>
      <p:sp>
        <p:nvSpPr>
          <p:cNvPr id="1048722" name="Content Placeholder 2"/>
          <p:cNvSpPr>
            <a:spLocks noGrp="1"/>
          </p:cNvSpPr>
          <p:nvPr>
            <p:ph idx="1"/>
          </p:nvPr>
        </p:nvSpPr>
        <p:spPr>
          <a:xfrm>
            <a:off x="2959100" y="1143000"/>
            <a:ext cx="7499350" cy="5105400"/>
          </a:xfrm>
        </p:spPr>
        <p:txBody>
          <a:bodyPr>
            <a:normAutofit fontScale="96429" lnSpcReduction="20000"/>
          </a:bodyPr>
          <a:p>
            <a:pPr algn="just" eaLnBrk="1" hangingPunct="1">
              <a:lnSpc>
                <a:spcPct val="150000"/>
              </a:lnSpc>
            </a:pPr>
            <a:r>
              <a:rPr dirty="0" lang="en-US" smtClean="0"/>
              <a:t>Natural habitat is the human stomach, probably acquired via ingestion</a:t>
            </a:r>
          </a:p>
          <a:p>
            <a:pPr algn="just" eaLnBrk="1" hangingPunct="1">
              <a:lnSpc>
                <a:spcPct val="150000"/>
              </a:lnSpc>
            </a:pPr>
            <a:r>
              <a:rPr dirty="0" lang="en-US" smtClean="0"/>
              <a:t>Probable transmission from human to human, with high occurrence in developing countries</a:t>
            </a:r>
          </a:p>
          <a:p>
            <a:pPr algn="just" eaLnBrk="1" hangingPunct="1">
              <a:lnSpc>
                <a:spcPct val="150000"/>
              </a:lnSpc>
            </a:pPr>
            <a:r>
              <a:rPr dirty="0" lang="en-US" smtClean="0"/>
              <a:t>The organism attaches to the mucus secreting cells of gastric mucosa and produces large amounts of ammonia.</a:t>
            </a:r>
          </a:p>
        </p:txBody>
      </p:sp>
    </p:spTree>
  </p:cSld>
  <p:clrMapOvr>
    <a:masterClrMapping/>
  </p:clrMapOvr>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85" name=""/>
        <p:cNvGrpSpPr/>
        <p:nvPr/>
      </p:nvGrpSpPr>
      <p:grpSpPr>
        <a:xfrm>
          <a:off x="0" y="0"/>
          <a:ext cx="0" cy="0"/>
          <a:chOff x="0" y="0"/>
          <a:chExt cx="0" cy="0"/>
        </a:xfrm>
      </p:grpSpPr>
      <p:sp>
        <p:nvSpPr>
          <p:cNvPr id="1048723" name="Title 1"/>
          <p:cNvSpPr>
            <a:spLocks noGrp="1"/>
          </p:cNvSpPr>
          <p:nvPr>
            <p:ph type="title"/>
          </p:nvPr>
        </p:nvSpPr>
        <p:spPr>
          <a:xfrm>
            <a:off x="2959100" y="274638"/>
            <a:ext cx="7499350" cy="715962"/>
          </a:xfrm>
        </p:spPr>
        <p:txBody>
          <a:bodyPr>
            <a:normAutofit/>
          </a:bodyPr>
          <a:p>
            <a:endParaRPr dirty="0" lang="en-US">
              <a:solidFill>
                <a:schemeClr val="tx2">
                  <a:satMod val="130000"/>
                </a:schemeClr>
              </a:solidFill>
            </a:endParaRPr>
          </a:p>
        </p:txBody>
      </p:sp>
      <p:sp>
        <p:nvSpPr>
          <p:cNvPr id="1048724" name="Content Placeholder 2"/>
          <p:cNvSpPr>
            <a:spLocks noGrp="1"/>
          </p:cNvSpPr>
          <p:nvPr>
            <p:ph idx="1"/>
          </p:nvPr>
        </p:nvSpPr>
        <p:spPr>
          <a:xfrm>
            <a:off x="2959100" y="1143000"/>
            <a:ext cx="7499350" cy="5105400"/>
          </a:xfrm>
        </p:spPr>
        <p:txBody>
          <a:bodyPr/>
          <a:p>
            <a:pPr algn="just" eaLnBrk="1" hangingPunct="1">
              <a:lnSpc>
                <a:spcPct val="150000"/>
              </a:lnSpc>
            </a:pPr>
            <a:r>
              <a:rPr lang="en-US" smtClean="0"/>
              <a:t>Leads to mucosal damage thus loss of protective mucous coating predisposing one to gastritis and ulcers.</a:t>
            </a:r>
          </a:p>
          <a:p>
            <a:pPr algn="just" eaLnBrk="1" hangingPunct="1">
              <a:lnSpc>
                <a:spcPct val="150000"/>
              </a:lnSpc>
            </a:pPr>
            <a:r>
              <a:rPr lang="en-US" smtClean="0"/>
              <a:t>The ammonia neutralizes the gastric pH hence bacteria survive.</a:t>
            </a:r>
          </a:p>
        </p:txBody>
      </p:sp>
    </p:spTree>
  </p:cSld>
  <p:clrMapOvr>
    <a:masterClrMapping/>
  </p:clrMapOvr>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86" name=""/>
        <p:cNvGrpSpPr/>
        <p:nvPr/>
      </p:nvGrpSpPr>
      <p:grpSpPr>
        <a:xfrm>
          <a:off x="0" y="0"/>
          <a:ext cx="0" cy="0"/>
          <a:chOff x="0" y="0"/>
          <a:chExt cx="0" cy="0"/>
        </a:xfrm>
      </p:grpSpPr>
      <p:sp>
        <p:nvSpPr>
          <p:cNvPr id="1048725" name="Title 1"/>
          <p:cNvSpPr>
            <a:spLocks noGrp="1"/>
          </p:cNvSpPr>
          <p:nvPr>
            <p:ph type="title"/>
          </p:nvPr>
        </p:nvSpPr>
        <p:spPr>
          <a:xfrm>
            <a:off x="2959100" y="274638"/>
            <a:ext cx="7499350" cy="715962"/>
          </a:xfrm>
        </p:spPr>
        <p:txBody>
          <a:bodyPr>
            <a:normAutofit/>
          </a:bodyPr>
          <a:p>
            <a:r>
              <a:rPr dirty="0" lang="en-US" smtClean="0">
                <a:solidFill>
                  <a:schemeClr val="tx2">
                    <a:satMod val="130000"/>
                  </a:schemeClr>
                </a:solidFill>
              </a:rPr>
              <a:t>Clinical Features</a:t>
            </a:r>
            <a:endParaRPr dirty="0" lang="en-US">
              <a:solidFill>
                <a:schemeClr val="tx2">
                  <a:satMod val="130000"/>
                </a:schemeClr>
              </a:solidFill>
            </a:endParaRPr>
          </a:p>
        </p:txBody>
      </p:sp>
      <p:sp>
        <p:nvSpPr>
          <p:cNvPr id="1048726" name="Content Placeholder 2"/>
          <p:cNvSpPr>
            <a:spLocks noGrp="1"/>
          </p:cNvSpPr>
          <p:nvPr>
            <p:ph idx="1"/>
          </p:nvPr>
        </p:nvSpPr>
        <p:spPr>
          <a:xfrm>
            <a:off x="2959100" y="1143000"/>
            <a:ext cx="7499350" cy="5105400"/>
          </a:xfrm>
        </p:spPr>
        <p:txBody>
          <a:bodyPr/>
          <a:p>
            <a:pPr algn="just" eaLnBrk="1" hangingPunct="1">
              <a:lnSpc>
                <a:spcPct val="150000"/>
              </a:lnSpc>
            </a:pPr>
            <a:r>
              <a:rPr lang="en-US" smtClean="0"/>
              <a:t>Recurrent upper abdominal pain</a:t>
            </a:r>
          </a:p>
          <a:p>
            <a:pPr algn="just" eaLnBrk="1" hangingPunct="1">
              <a:lnSpc>
                <a:spcPct val="150000"/>
              </a:lnSpc>
            </a:pPr>
            <a:r>
              <a:rPr lang="en-US" smtClean="0"/>
              <a:t>Anorexia</a:t>
            </a:r>
          </a:p>
          <a:p>
            <a:pPr algn="just" eaLnBrk="1" hangingPunct="1">
              <a:lnSpc>
                <a:spcPct val="150000"/>
              </a:lnSpc>
            </a:pPr>
            <a:r>
              <a:rPr lang="en-US" smtClean="0"/>
              <a:t>Nausea, vomiting and belching</a:t>
            </a:r>
          </a:p>
          <a:p>
            <a:pPr algn="just" eaLnBrk="1" hangingPunct="1">
              <a:lnSpc>
                <a:spcPct val="150000"/>
              </a:lnSpc>
            </a:pPr>
            <a:r>
              <a:rPr lang="en-US" smtClean="0"/>
              <a:t>If ulcer is perforated then there is GIT bleeding</a:t>
            </a:r>
          </a:p>
        </p:txBody>
      </p:sp>
    </p:spTree>
  </p:cSld>
  <p:clrMapOvr>
    <a:masterClrMapping/>
  </p:clrMapOvr>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87" name=""/>
        <p:cNvGrpSpPr/>
        <p:nvPr/>
      </p:nvGrpSpPr>
      <p:grpSpPr>
        <a:xfrm>
          <a:off x="0" y="0"/>
          <a:ext cx="0" cy="0"/>
          <a:chOff x="0" y="0"/>
          <a:chExt cx="0" cy="0"/>
        </a:xfrm>
      </p:grpSpPr>
      <p:sp>
        <p:nvSpPr>
          <p:cNvPr id="1048727" name="Title 1"/>
          <p:cNvSpPr>
            <a:spLocks noGrp="1"/>
          </p:cNvSpPr>
          <p:nvPr>
            <p:ph type="title"/>
          </p:nvPr>
        </p:nvSpPr>
        <p:spPr>
          <a:xfrm>
            <a:off x="2959100" y="274638"/>
            <a:ext cx="7499350" cy="715962"/>
          </a:xfrm>
        </p:spPr>
        <p:txBody>
          <a:bodyPr>
            <a:normAutofit/>
          </a:bodyPr>
          <a:p>
            <a:r>
              <a:rPr dirty="0" lang="en-US" smtClean="0">
                <a:solidFill>
                  <a:schemeClr val="tx2">
                    <a:satMod val="130000"/>
                  </a:schemeClr>
                </a:solidFill>
              </a:rPr>
              <a:t>Laboratory Investigation</a:t>
            </a:r>
            <a:endParaRPr dirty="0" lang="en-US">
              <a:solidFill>
                <a:schemeClr val="tx2">
                  <a:satMod val="130000"/>
                </a:schemeClr>
              </a:solidFill>
            </a:endParaRPr>
          </a:p>
        </p:txBody>
      </p:sp>
      <p:sp>
        <p:nvSpPr>
          <p:cNvPr id="1048728" name="Content Placeholder 2"/>
          <p:cNvSpPr>
            <a:spLocks noGrp="1"/>
          </p:cNvSpPr>
          <p:nvPr>
            <p:ph idx="1"/>
          </p:nvPr>
        </p:nvSpPr>
        <p:spPr>
          <a:xfrm>
            <a:off x="2959100" y="1143000"/>
            <a:ext cx="7499350" cy="5105400"/>
          </a:xfrm>
        </p:spPr>
        <p:txBody>
          <a:bodyPr>
            <a:normAutofit fontScale="92500" lnSpcReduction="10000"/>
          </a:bodyPr>
          <a:p>
            <a:pPr algn="just" eaLnBrk="1" hangingPunct="1">
              <a:lnSpc>
                <a:spcPct val="150000"/>
              </a:lnSpc>
            </a:pPr>
            <a:r>
              <a:rPr dirty="0" lang="en-US" smtClean="0"/>
              <a:t>Specimens; gastric mucosa biopsy</a:t>
            </a:r>
          </a:p>
          <a:p>
            <a:pPr algn="just" eaLnBrk="1" hangingPunct="1">
              <a:lnSpc>
                <a:spcPct val="150000"/>
              </a:lnSpc>
            </a:pPr>
            <a:r>
              <a:rPr dirty="0" lang="en-US" smtClean="0"/>
              <a:t>Gram staining</a:t>
            </a:r>
          </a:p>
          <a:p>
            <a:pPr algn="just" eaLnBrk="1" hangingPunct="1">
              <a:lnSpc>
                <a:spcPct val="150000"/>
              </a:lnSpc>
            </a:pPr>
            <a:r>
              <a:rPr dirty="0" lang="en-US" smtClean="0"/>
              <a:t>Culture biopsy on Blood Agar (BA) with antibiotics – </a:t>
            </a:r>
            <a:r>
              <a:rPr dirty="0" lang="en-US" err="1" smtClean="0"/>
              <a:t>Urease</a:t>
            </a:r>
            <a:r>
              <a:rPr dirty="0" lang="en-US" smtClean="0"/>
              <a:t> positive</a:t>
            </a:r>
          </a:p>
          <a:p>
            <a:pPr algn="just" eaLnBrk="1" hangingPunct="1">
              <a:lnSpc>
                <a:spcPct val="150000"/>
              </a:lnSpc>
            </a:pPr>
            <a:r>
              <a:rPr dirty="0" lang="en-US" smtClean="0"/>
              <a:t>Urea breath test – patients ingest radio-</a:t>
            </a:r>
            <a:r>
              <a:rPr dirty="0" lang="en-US" err="1" smtClean="0"/>
              <a:t>labelled</a:t>
            </a:r>
            <a:r>
              <a:rPr dirty="0" lang="en-US" smtClean="0"/>
              <a:t> urea. If the </a:t>
            </a:r>
            <a:r>
              <a:rPr dirty="0" lang="en-US" err="1" smtClean="0"/>
              <a:t>pilori</a:t>
            </a:r>
            <a:r>
              <a:rPr dirty="0" lang="en-US" smtClean="0"/>
              <a:t> is present, then ingested urea will be cleaved with the patient breathing out radio-</a:t>
            </a:r>
            <a:r>
              <a:rPr dirty="0" lang="en-US" err="1" smtClean="0"/>
              <a:t>labelled</a:t>
            </a:r>
            <a:r>
              <a:rPr dirty="0" lang="en-US" smtClean="0"/>
              <a:t> carbon dioxide</a:t>
            </a:r>
          </a:p>
        </p:txBody>
      </p:sp>
    </p:spTree>
  </p:cSld>
  <p:clrMapOvr>
    <a:masterClrMapping/>
  </p:clrMapOvr>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88" name=""/>
        <p:cNvGrpSpPr/>
        <p:nvPr/>
      </p:nvGrpSpPr>
      <p:grpSpPr>
        <a:xfrm>
          <a:off x="0" y="0"/>
          <a:ext cx="0" cy="0"/>
          <a:chOff x="0" y="0"/>
          <a:chExt cx="0" cy="0"/>
        </a:xfrm>
      </p:grpSpPr>
      <p:sp>
        <p:nvSpPr>
          <p:cNvPr id="1048729" name="Title 1"/>
          <p:cNvSpPr>
            <a:spLocks noGrp="1"/>
          </p:cNvSpPr>
          <p:nvPr>
            <p:ph type="title"/>
          </p:nvPr>
        </p:nvSpPr>
        <p:spPr>
          <a:xfrm>
            <a:off x="2959100" y="274638"/>
            <a:ext cx="7499350" cy="715962"/>
          </a:xfrm>
        </p:spPr>
        <p:txBody>
          <a:bodyPr>
            <a:normAutofit/>
          </a:bodyPr>
          <a:p>
            <a:r>
              <a:rPr dirty="0" lang="en-US" smtClean="0">
                <a:solidFill>
                  <a:schemeClr val="tx2">
                    <a:satMod val="130000"/>
                  </a:schemeClr>
                </a:solidFill>
              </a:rPr>
              <a:t>Prevention and Control</a:t>
            </a:r>
            <a:endParaRPr dirty="0" lang="en-US">
              <a:solidFill>
                <a:schemeClr val="tx2">
                  <a:satMod val="130000"/>
                </a:schemeClr>
              </a:solidFill>
            </a:endParaRPr>
          </a:p>
        </p:txBody>
      </p:sp>
      <p:sp>
        <p:nvSpPr>
          <p:cNvPr id="1048730" name="Content Placeholder 2"/>
          <p:cNvSpPr>
            <a:spLocks noGrp="1"/>
          </p:cNvSpPr>
          <p:nvPr>
            <p:ph idx="1"/>
          </p:nvPr>
        </p:nvSpPr>
        <p:spPr>
          <a:xfrm>
            <a:off x="2959100" y="1143000"/>
            <a:ext cx="7499350" cy="5105400"/>
          </a:xfrm>
        </p:spPr>
        <p:txBody>
          <a:bodyPr>
            <a:normAutofit/>
          </a:bodyPr>
          <a:p>
            <a:pPr algn="just" eaLnBrk="1" hangingPunct="1">
              <a:lnSpc>
                <a:spcPct val="150000"/>
              </a:lnSpc>
            </a:pPr>
            <a:r>
              <a:rPr dirty="0" lang="en-US" smtClean="0"/>
              <a:t>No vaccine or specific preventive measures</a:t>
            </a:r>
          </a:p>
          <a:p>
            <a:pPr algn="just" eaLnBrk="1" hangingPunct="1">
              <a:lnSpc>
                <a:spcPct val="150000"/>
              </a:lnSpc>
            </a:pPr>
            <a:r>
              <a:rPr dirty="0" lang="en-US" smtClean="0"/>
              <a:t>Treatment (prompt) with antibiotics – triple therapy (two antibiotics with a proton pump inhibitor) e.g.</a:t>
            </a:r>
          </a:p>
          <a:p>
            <a:pPr algn="just" eaLnBrk="1" hangingPunct="1">
              <a:lnSpc>
                <a:spcPct val="150000"/>
              </a:lnSpc>
            </a:pPr>
            <a:r>
              <a:rPr dirty="0" lang="en-US" smtClean="0"/>
              <a:t>Amoxicillin + </a:t>
            </a:r>
            <a:r>
              <a:rPr dirty="0" lang="en-US" err="1" smtClean="0"/>
              <a:t>Metronidazole</a:t>
            </a:r>
            <a:r>
              <a:rPr dirty="0" lang="en-US" smtClean="0"/>
              <a:t> + </a:t>
            </a:r>
            <a:r>
              <a:rPr dirty="0" lang="en-US" err="1" smtClean="0"/>
              <a:t>Omeprazole</a:t>
            </a:r>
            <a:r>
              <a:rPr dirty="0" lang="en-US" smtClean="0"/>
              <a:t>.</a:t>
            </a:r>
          </a:p>
        </p:txBody>
      </p:sp>
    </p:spTree>
  </p:cSld>
  <p:clrMapOvr>
    <a:masterClrMapping/>
  </p:clrMapOvr>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89" name=""/>
        <p:cNvGrpSpPr/>
        <p:nvPr/>
      </p:nvGrpSpPr>
      <p:grpSpPr>
        <a:xfrm>
          <a:off x="0" y="0"/>
          <a:ext cx="0" cy="0"/>
          <a:chOff x="0" y="0"/>
          <a:chExt cx="0" cy="0"/>
        </a:xfrm>
      </p:grpSpPr>
      <p:sp>
        <p:nvSpPr>
          <p:cNvPr id="1048731" name="Title 1"/>
          <p:cNvSpPr>
            <a:spLocks noGrp="1"/>
          </p:cNvSpPr>
          <p:nvPr>
            <p:ph type="title"/>
          </p:nvPr>
        </p:nvSpPr>
        <p:spPr>
          <a:xfrm>
            <a:off x="2959100" y="274638"/>
            <a:ext cx="7499350" cy="715962"/>
          </a:xfrm>
        </p:spPr>
        <p:txBody>
          <a:bodyPr>
            <a:normAutofit/>
          </a:bodyPr>
          <a:p>
            <a:r>
              <a:rPr dirty="0" lang="en-US" smtClean="0"/>
              <a:t>Genus </a:t>
            </a:r>
            <a:r>
              <a:rPr dirty="0" lang="en-US" err="1" smtClean="0"/>
              <a:t>Chlamidiae</a:t>
            </a:r>
            <a:endParaRPr dirty="0" lang="en-US">
              <a:solidFill>
                <a:schemeClr val="tx2">
                  <a:satMod val="130000"/>
                </a:schemeClr>
              </a:solidFill>
            </a:endParaRPr>
          </a:p>
        </p:txBody>
      </p:sp>
      <p:sp>
        <p:nvSpPr>
          <p:cNvPr id="1048732" name="Content Placeholder 2"/>
          <p:cNvSpPr>
            <a:spLocks noGrp="1"/>
          </p:cNvSpPr>
          <p:nvPr>
            <p:ph idx="1"/>
          </p:nvPr>
        </p:nvSpPr>
        <p:spPr>
          <a:xfrm>
            <a:off x="2959100" y="1143000"/>
            <a:ext cx="7499350" cy="5105400"/>
          </a:xfrm>
        </p:spPr>
        <p:txBody>
          <a:bodyPr>
            <a:normAutofit fontScale="92500" lnSpcReduction="10000"/>
          </a:bodyPr>
          <a:p>
            <a:pPr algn="just" indent="-514350" marL="596646">
              <a:lnSpc>
                <a:spcPct val="150000"/>
              </a:lnSpc>
              <a:buFont typeface="+mj-lt"/>
              <a:buAutoNum type="arabicPeriod"/>
            </a:pPr>
            <a:r>
              <a:rPr dirty="0" i="1" lang="en-US" smtClean="0"/>
              <a:t>Chlamydia </a:t>
            </a:r>
            <a:r>
              <a:rPr dirty="0" i="1" lang="en-US" err="1" smtClean="0"/>
              <a:t>trachomatis</a:t>
            </a:r>
            <a:endParaRPr dirty="0" i="1" lang="en-US" smtClean="0"/>
          </a:p>
          <a:p>
            <a:pPr algn="just" indent="-514350" marL="596646">
              <a:lnSpc>
                <a:spcPct val="150000"/>
              </a:lnSpc>
              <a:buFont typeface="+mj-lt"/>
              <a:buAutoNum type="arabicPeriod"/>
            </a:pPr>
            <a:r>
              <a:rPr dirty="0" i="1" lang="en-US" smtClean="0"/>
              <a:t>Chlamydia </a:t>
            </a:r>
            <a:r>
              <a:rPr dirty="0" i="1" lang="en-US" err="1" smtClean="0"/>
              <a:t>psittaci</a:t>
            </a:r>
            <a:endParaRPr dirty="0" i="1" lang="en-US" smtClean="0"/>
          </a:p>
          <a:p>
            <a:pPr algn="just" eaLnBrk="1" hangingPunct="1">
              <a:lnSpc>
                <a:spcPct val="150000"/>
              </a:lnSpc>
            </a:pPr>
            <a:r>
              <a:rPr dirty="0" lang="en-US" smtClean="0"/>
              <a:t>Obligate intracellular micro-organisms i.e. grow only within cells</a:t>
            </a:r>
          </a:p>
          <a:p>
            <a:pPr algn="just" eaLnBrk="1" hangingPunct="1">
              <a:lnSpc>
                <a:spcPct val="150000"/>
              </a:lnSpc>
            </a:pPr>
            <a:r>
              <a:rPr dirty="0" lang="en-US" smtClean="0"/>
              <a:t>Are agents of commonly sexually transmitted disease e.g. </a:t>
            </a:r>
            <a:r>
              <a:rPr dirty="0" lang="en-US" err="1" smtClean="0"/>
              <a:t>urethritis</a:t>
            </a:r>
            <a:r>
              <a:rPr dirty="0" lang="en-US" smtClean="0"/>
              <a:t> and </a:t>
            </a:r>
            <a:r>
              <a:rPr dirty="0" lang="en-US" err="1" smtClean="0"/>
              <a:t>cervicitis</a:t>
            </a:r>
            <a:endParaRPr dirty="0" lang="en-US" smtClean="0"/>
          </a:p>
          <a:p>
            <a:pPr algn="just" eaLnBrk="1" hangingPunct="1">
              <a:lnSpc>
                <a:spcPct val="150000"/>
              </a:lnSpc>
            </a:pPr>
            <a:r>
              <a:rPr dirty="0" lang="en-US" smtClean="0"/>
              <a:t>Other infections e.g. pneumonia, psittacosis, - birds, trachoma (eyes), </a:t>
            </a:r>
            <a:r>
              <a:rPr dirty="0" lang="en-US" err="1" smtClean="0"/>
              <a:t>lymphogranuloma</a:t>
            </a:r>
            <a:r>
              <a:rPr dirty="0" lang="en-US" smtClean="0"/>
              <a:t> </a:t>
            </a:r>
            <a:r>
              <a:rPr dirty="0" lang="en-US" err="1" smtClean="0"/>
              <a:t>venereum</a:t>
            </a:r>
            <a:r>
              <a:rPr dirty="0" lang="en-US" smtClean="0"/>
              <a:t>.</a:t>
            </a:r>
          </a:p>
        </p:txBody>
      </p:sp>
    </p:spTree>
  </p:cSld>
  <p:clrMapOvr>
    <a:masterClrMapping/>
  </p:clrMapOvr>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90" name=""/>
        <p:cNvGrpSpPr/>
        <p:nvPr/>
      </p:nvGrpSpPr>
      <p:grpSpPr>
        <a:xfrm>
          <a:off x="0" y="0"/>
          <a:ext cx="0" cy="0"/>
          <a:chOff x="0" y="0"/>
          <a:chExt cx="0" cy="0"/>
        </a:xfrm>
      </p:grpSpPr>
      <p:sp>
        <p:nvSpPr>
          <p:cNvPr id="1048733" name="Title 1"/>
          <p:cNvSpPr>
            <a:spLocks noGrp="1"/>
          </p:cNvSpPr>
          <p:nvPr>
            <p:ph type="title"/>
          </p:nvPr>
        </p:nvSpPr>
        <p:spPr>
          <a:xfrm>
            <a:off x="2959100" y="274638"/>
            <a:ext cx="7499350" cy="715962"/>
          </a:xfrm>
        </p:spPr>
        <p:txBody>
          <a:bodyPr>
            <a:normAutofit/>
          </a:bodyPr>
          <a:p>
            <a:endParaRPr dirty="0" lang="en-US">
              <a:solidFill>
                <a:schemeClr val="tx2">
                  <a:satMod val="130000"/>
                </a:schemeClr>
              </a:solidFill>
            </a:endParaRPr>
          </a:p>
        </p:txBody>
      </p:sp>
      <p:sp>
        <p:nvSpPr>
          <p:cNvPr id="1048734" name="Content Placeholder 2"/>
          <p:cNvSpPr>
            <a:spLocks noGrp="1"/>
          </p:cNvSpPr>
          <p:nvPr>
            <p:ph idx="1"/>
          </p:nvPr>
        </p:nvSpPr>
        <p:spPr>
          <a:xfrm>
            <a:off x="2959100" y="1143000"/>
            <a:ext cx="7499350" cy="5105400"/>
          </a:xfrm>
        </p:spPr>
        <p:txBody>
          <a:bodyPr>
            <a:normAutofit fontScale="92500" lnSpcReduction="20000"/>
          </a:bodyPr>
          <a:p>
            <a:pPr algn="just" eaLnBrk="1" hangingPunct="1">
              <a:lnSpc>
                <a:spcPct val="150000"/>
              </a:lnSpc>
            </a:pPr>
            <a:r>
              <a:rPr dirty="0" lang="en-US" smtClean="0"/>
              <a:t>Found in vertebrates, humans and birds</a:t>
            </a:r>
          </a:p>
          <a:p>
            <a:pPr algn="just" eaLnBrk="1" hangingPunct="1">
              <a:lnSpc>
                <a:spcPct val="150000"/>
              </a:lnSpc>
            </a:pPr>
            <a:r>
              <a:rPr dirty="0" lang="en-US" smtClean="0"/>
              <a:t>Smaller in size compared to other bacteria (formerly classified as viruses)</a:t>
            </a:r>
          </a:p>
          <a:p>
            <a:pPr algn="just" eaLnBrk="1" hangingPunct="1">
              <a:lnSpc>
                <a:spcPct val="150000"/>
              </a:lnSpc>
            </a:pPr>
            <a:r>
              <a:rPr dirty="0" lang="en-US" smtClean="0"/>
              <a:t>Do not synthesize ATP</a:t>
            </a:r>
          </a:p>
          <a:p>
            <a:pPr algn="just" eaLnBrk="1" hangingPunct="1">
              <a:lnSpc>
                <a:spcPct val="150000"/>
              </a:lnSpc>
              <a:buNone/>
            </a:pPr>
            <a:r>
              <a:rPr b="1" dirty="0" lang="en-US" u="sng" smtClean="0"/>
              <a:t>Properties</a:t>
            </a:r>
          </a:p>
          <a:p>
            <a:pPr algn="just">
              <a:lnSpc>
                <a:spcPct val="150000"/>
              </a:lnSpc>
            </a:pPr>
            <a:r>
              <a:rPr dirty="0" lang="en-US" smtClean="0"/>
              <a:t>Weakly Gram negative – not visualized in Gram stained specimens</a:t>
            </a:r>
          </a:p>
          <a:p>
            <a:pPr algn="just">
              <a:lnSpc>
                <a:spcPct val="150000"/>
              </a:lnSpc>
            </a:pPr>
            <a:r>
              <a:rPr dirty="0" lang="en-US" smtClean="0"/>
              <a:t>Obligate intracellular</a:t>
            </a:r>
          </a:p>
        </p:txBody>
      </p:sp>
    </p:spTree>
  </p:cSld>
  <p:clrMapOvr>
    <a:masterClrMapping/>
  </p:clrMapOvr>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28" name=""/>
        <p:cNvGrpSpPr/>
        <p:nvPr/>
      </p:nvGrpSpPr>
      <p:grpSpPr>
        <a:xfrm>
          <a:off x="0" y="0"/>
          <a:ext cx="0" cy="0"/>
          <a:chOff x="0" y="0"/>
          <a:chExt cx="0" cy="0"/>
        </a:xfrm>
      </p:grpSpPr>
      <p:sp>
        <p:nvSpPr>
          <p:cNvPr id="1048610" name="Title 1"/>
          <p:cNvSpPr>
            <a:spLocks noGrp="1"/>
          </p:cNvSpPr>
          <p:nvPr>
            <p:ph type="title"/>
          </p:nvPr>
        </p:nvSpPr>
        <p:spPr>
          <a:xfrm>
            <a:off x="2438400" y="274638"/>
            <a:ext cx="7772400" cy="1020762"/>
          </a:xfrm>
        </p:spPr>
        <p:txBody>
          <a:bodyPr>
            <a:normAutofit/>
          </a:bodyPr>
          <a:p>
            <a:r>
              <a:rPr b="1" dirty="0" lang="en-US" smtClean="0"/>
              <a:t>Pathogenesis</a:t>
            </a:r>
            <a:endParaRPr dirty="0" lang="en-US"/>
          </a:p>
        </p:txBody>
      </p:sp>
      <p:sp>
        <p:nvSpPr>
          <p:cNvPr id="1048611" name="Content Placeholder 2"/>
          <p:cNvSpPr>
            <a:spLocks noGrp="1"/>
          </p:cNvSpPr>
          <p:nvPr>
            <p:ph idx="1"/>
          </p:nvPr>
        </p:nvSpPr>
        <p:spPr>
          <a:xfrm>
            <a:off x="2438400" y="1371601"/>
            <a:ext cx="7772400" cy="4754563"/>
          </a:xfrm>
        </p:spPr>
        <p:txBody>
          <a:bodyPr>
            <a:normAutofit/>
          </a:bodyPr>
          <a:p>
            <a:pPr algn="just" lvl="0">
              <a:lnSpc>
                <a:spcPct val="150000"/>
              </a:lnSpc>
            </a:pPr>
            <a:r>
              <a:rPr dirty="0" lang="en-US" smtClean="0"/>
              <a:t>From rodents to fleas which bite and transmit the bacteria into man</a:t>
            </a:r>
          </a:p>
          <a:p>
            <a:pPr algn="just" lvl="0">
              <a:lnSpc>
                <a:spcPct val="150000"/>
              </a:lnSpc>
            </a:pPr>
            <a:r>
              <a:rPr dirty="0" lang="en-US" smtClean="0"/>
              <a:t>From rodents directly to man. This is known as the urban cycle</a:t>
            </a:r>
          </a:p>
          <a:p>
            <a:pPr algn="just" lvl="0">
              <a:lnSpc>
                <a:spcPct val="150000"/>
              </a:lnSpc>
            </a:pPr>
            <a:r>
              <a:rPr dirty="0" lang="en-US" smtClean="0"/>
              <a:t>Inhalation of the airborne bacilli spread by an infected patient during cough. i.e. man to man</a:t>
            </a:r>
          </a:p>
          <a:p>
            <a:pPr>
              <a:lnSpc>
                <a:spcPct val="150000"/>
              </a:lnSpc>
              <a:buClr>
                <a:schemeClr val="accent2"/>
              </a:buClr>
              <a:buBlip>
                <a:blip xmlns:r="http://schemas.openxmlformats.org/officeDocument/2006/relationships" r:embed="rId1"/>
              </a:buBlip>
            </a:pPr>
            <a:endParaRPr dirty="0" lang="en-US"/>
          </a:p>
        </p:txBody>
      </p:sp>
    </p:spTree>
  </p:cSld>
  <p:clrMapOvr>
    <a:masterClrMapping/>
  </p:clrMapOvr>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91" name=""/>
        <p:cNvGrpSpPr/>
        <p:nvPr/>
      </p:nvGrpSpPr>
      <p:grpSpPr>
        <a:xfrm>
          <a:off x="0" y="0"/>
          <a:ext cx="0" cy="0"/>
          <a:chOff x="0" y="0"/>
          <a:chExt cx="0" cy="0"/>
        </a:xfrm>
      </p:grpSpPr>
      <p:sp>
        <p:nvSpPr>
          <p:cNvPr id="1048735" name="Title 1"/>
          <p:cNvSpPr>
            <a:spLocks noGrp="1"/>
          </p:cNvSpPr>
          <p:nvPr>
            <p:ph type="title"/>
          </p:nvPr>
        </p:nvSpPr>
        <p:spPr>
          <a:xfrm>
            <a:off x="2959100" y="274638"/>
            <a:ext cx="7499350" cy="715962"/>
          </a:xfrm>
        </p:spPr>
        <p:txBody>
          <a:bodyPr>
            <a:normAutofit/>
          </a:bodyPr>
          <a:p>
            <a:r>
              <a:rPr dirty="0" lang="en-US" smtClean="0"/>
              <a:t>Genus </a:t>
            </a:r>
            <a:r>
              <a:rPr dirty="0" lang="en-US" err="1" smtClean="0"/>
              <a:t>Corynebacterium</a:t>
            </a:r>
            <a:endParaRPr dirty="0" lang="en-US">
              <a:solidFill>
                <a:schemeClr val="tx2">
                  <a:satMod val="130000"/>
                </a:schemeClr>
              </a:solidFill>
            </a:endParaRPr>
          </a:p>
        </p:txBody>
      </p:sp>
      <p:sp>
        <p:nvSpPr>
          <p:cNvPr id="1048736" name="Content Placeholder 2"/>
          <p:cNvSpPr>
            <a:spLocks noGrp="1"/>
          </p:cNvSpPr>
          <p:nvPr>
            <p:ph idx="1"/>
          </p:nvPr>
        </p:nvSpPr>
        <p:spPr>
          <a:xfrm>
            <a:off x="2959100" y="1143000"/>
            <a:ext cx="7499350" cy="5105400"/>
          </a:xfrm>
        </p:spPr>
        <p:txBody>
          <a:bodyPr>
            <a:normAutofit fontScale="77500" lnSpcReduction="20000"/>
          </a:bodyPr>
          <a:p>
            <a:pPr algn="just" eaLnBrk="1" hangingPunct="1">
              <a:lnSpc>
                <a:spcPct val="150000"/>
              </a:lnSpc>
            </a:pPr>
            <a:r>
              <a:rPr dirty="0" lang="en-US" smtClean="0"/>
              <a:t>Species; </a:t>
            </a:r>
            <a:r>
              <a:rPr dirty="0" i="1" lang="en-US" smtClean="0"/>
              <a:t>C. </a:t>
            </a:r>
            <a:r>
              <a:rPr dirty="0" i="1" lang="en-US" err="1" smtClean="0"/>
              <a:t>diphtheriae</a:t>
            </a:r>
            <a:endParaRPr dirty="0" i="1" lang="en-US" smtClean="0"/>
          </a:p>
          <a:p>
            <a:pPr algn="just" eaLnBrk="1" hangingPunct="1">
              <a:lnSpc>
                <a:spcPct val="150000"/>
              </a:lnSpc>
            </a:pPr>
            <a:r>
              <a:rPr dirty="0" lang="en-US" smtClean="0"/>
              <a:t>Gram positive</a:t>
            </a:r>
          </a:p>
          <a:p>
            <a:pPr algn="just" eaLnBrk="1" hangingPunct="1">
              <a:lnSpc>
                <a:spcPct val="150000"/>
              </a:lnSpc>
            </a:pPr>
            <a:r>
              <a:rPr dirty="0" lang="en-US" err="1" smtClean="0"/>
              <a:t>Pleomorphic</a:t>
            </a:r>
            <a:endParaRPr dirty="0" lang="en-US" smtClean="0"/>
          </a:p>
          <a:p>
            <a:pPr algn="just" eaLnBrk="1" hangingPunct="1">
              <a:lnSpc>
                <a:spcPct val="150000"/>
              </a:lnSpc>
            </a:pPr>
            <a:r>
              <a:rPr dirty="0" lang="en-US" smtClean="0"/>
              <a:t>Club-</a:t>
            </a:r>
            <a:r>
              <a:rPr dirty="0" lang="en-US" err="1" smtClean="0"/>
              <a:t>shapped</a:t>
            </a:r>
            <a:endParaRPr dirty="0" lang="en-US" smtClean="0"/>
          </a:p>
          <a:p>
            <a:pPr algn="just" eaLnBrk="1" hangingPunct="1">
              <a:lnSpc>
                <a:spcPct val="150000"/>
              </a:lnSpc>
            </a:pPr>
            <a:r>
              <a:rPr dirty="0" lang="en-US" smtClean="0"/>
              <a:t>Arranged in palisade i.e. V or L formations</a:t>
            </a:r>
          </a:p>
          <a:p>
            <a:pPr algn="just" eaLnBrk="1" hangingPunct="1">
              <a:lnSpc>
                <a:spcPct val="150000"/>
              </a:lnSpc>
            </a:pPr>
            <a:r>
              <a:rPr dirty="0" lang="en-US" smtClean="0"/>
              <a:t>Rods have a bent appearance</a:t>
            </a:r>
          </a:p>
          <a:p>
            <a:pPr algn="just" eaLnBrk="1" hangingPunct="1">
              <a:lnSpc>
                <a:spcPct val="150000"/>
              </a:lnSpc>
            </a:pPr>
            <a:r>
              <a:rPr dirty="0" lang="en-US" smtClean="0"/>
              <a:t>Easily decolorized during Gram staining. Beads have granules which stain </a:t>
            </a:r>
            <a:r>
              <a:rPr dirty="0" lang="en-US" err="1" smtClean="0"/>
              <a:t>metachromically</a:t>
            </a:r>
            <a:r>
              <a:rPr dirty="0" lang="en-US" smtClean="0"/>
              <a:t> – granules stain red but the cells stain blue.</a:t>
            </a:r>
          </a:p>
        </p:txBody>
      </p:sp>
    </p:spTree>
  </p:cSld>
  <p:clrMapOvr>
    <a:masterClrMapping/>
  </p:clrMapOvr>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92" name=""/>
        <p:cNvGrpSpPr/>
        <p:nvPr/>
      </p:nvGrpSpPr>
      <p:grpSpPr>
        <a:xfrm>
          <a:off x="0" y="0"/>
          <a:ext cx="0" cy="0"/>
          <a:chOff x="0" y="0"/>
          <a:chExt cx="0" cy="0"/>
        </a:xfrm>
      </p:grpSpPr>
      <p:sp>
        <p:nvSpPr>
          <p:cNvPr id="1048737" name="Title 1"/>
          <p:cNvSpPr>
            <a:spLocks noGrp="1"/>
          </p:cNvSpPr>
          <p:nvPr>
            <p:ph type="title"/>
          </p:nvPr>
        </p:nvSpPr>
        <p:spPr>
          <a:xfrm>
            <a:off x="2959100" y="274638"/>
            <a:ext cx="7499350" cy="715962"/>
          </a:xfrm>
        </p:spPr>
        <p:txBody>
          <a:bodyPr>
            <a:normAutofit/>
          </a:bodyPr>
          <a:p>
            <a:endParaRPr dirty="0" lang="en-US">
              <a:solidFill>
                <a:schemeClr val="tx2">
                  <a:satMod val="130000"/>
                </a:schemeClr>
              </a:solidFill>
            </a:endParaRPr>
          </a:p>
        </p:txBody>
      </p:sp>
      <p:sp>
        <p:nvSpPr>
          <p:cNvPr id="1048738" name="Content Placeholder 2"/>
          <p:cNvSpPr>
            <a:spLocks noGrp="1"/>
          </p:cNvSpPr>
          <p:nvPr>
            <p:ph idx="1"/>
          </p:nvPr>
        </p:nvSpPr>
        <p:spPr>
          <a:xfrm>
            <a:off x="2959100" y="990600"/>
            <a:ext cx="7499350" cy="5257800"/>
          </a:xfrm>
        </p:spPr>
        <p:txBody>
          <a:bodyPr>
            <a:normAutofit/>
          </a:bodyPr>
          <a:p>
            <a:pPr algn="just" eaLnBrk="1" hangingPunct="1">
              <a:lnSpc>
                <a:spcPct val="150000"/>
              </a:lnSpc>
            </a:pPr>
            <a:r>
              <a:rPr dirty="0" lang="en-US" smtClean="0"/>
              <a:t>Non-motile</a:t>
            </a:r>
          </a:p>
          <a:p>
            <a:pPr algn="just" eaLnBrk="1" hangingPunct="1">
              <a:lnSpc>
                <a:spcPct val="150000"/>
              </a:lnSpc>
            </a:pPr>
            <a:r>
              <a:rPr dirty="0" lang="en-US" smtClean="0"/>
              <a:t>Non-</a:t>
            </a:r>
            <a:r>
              <a:rPr dirty="0" lang="en-US" err="1" smtClean="0"/>
              <a:t>sporulating</a:t>
            </a:r>
            <a:endParaRPr dirty="0" lang="en-US" smtClean="0"/>
          </a:p>
          <a:p>
            <a:pPr algn="just" eaLnBrk="1" hangingPunct="1">
              <a:lnSpc>
                <a:spcPct val="150000"/>
              </a:lnSpc>
            </a:pPr>
            <a:r>
              <a:rPr dirty="0" lang="en-US" smtClean="0"/>
              <a:t>Non-capsulated</a:t>
            </a:r>
          </a:p>
          <a:p>
            <a:pPr algn="just" eaLnBrk="1" hangingPunct="1">
              <a:lnSpc>
                <a:spcPct val="150000"/>
              </a:lnSpc>
            </a:pPr>
            <a:r>
              <a:rPr dirty="0" lang="en-US" smtClean="0"/>
              <a:t>Fairly resistant to dry conditions and can survive in the dust for weeks</a:t>
            </a:r>
          </a:p>
          <a:p>
            <a:pPr algn="just" eaLnBrk="1" hangingPunct="1">
              <a:lnSpc>
                <a:spcPct val="150000"/>
              </a:lnSpc>
            </a:pPr>
            <a:r>
              <a:rPr dirty="0" lang="en-US" smtClean="0"/>
              <a:t>Susceptible to heat and commonly used disinfectants.</a:t>
            </a:r>
          </a:p>
        </p:txBody>
      </p:sp>
    </p:spTree>
  </p:cSld>
  <p:clrMapOvr>
    <a:masterClrMapping/>
  </p:clrMapOvr>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93" name=""/>
        <p:cNvGrpSpPr/>
        <p:nvPr/>
      </p:nvGrpSpPr>
      <p:grpSpPr>
        <a:xfrm>
          <a:off x="0" y="0"/>
          <a:ext cx="0" cy="0"/>
          <a:chOff x="0" y="0"/>
          <a:chExt cx="0" cy="0"/>
        </a:xfrm>
      </p:grpSpPr>
      <p:sp>
        <p:nvSpPr>
          <p:cNvPr id="1048739" name="Title 1"/>
          <p:cNvSpPr>
            <a:spLocks noGrp="1"/>
          </p:cNvSpPr>
          <p:nvPr>
            <p:ph type="title"/>
          </p:nvPr>
        </p:nvSpPr>
        <p:spPr>
          <a:xfrm>
            <a:off x="2959100" y="274638"/>
            <a:ext cx="7499350" cy="715962"/>
          </a:xfrm>
        </p:spPr>
        <p:txBody>
          <a:bodyPr>
            <a:normAutofit/>
          </a:bodyPr>
          <a:p>
            <a:r>
              <a:rPr dirty="0" lang="en-US" smtClean="0">
                <a:solidFill>
                  <a:schemeClr val="tx2">
                    <a:satMod val="130000"/>
                  </a:schemeClr>
                </a:solidFill>
              </a:rPr>
              <a:t>Pathogenesis and Epidemiology</a:t>
            </a:r>
            <a:endParaRPr dirty="0" lang="en-US">
              <a:solidFill>
                <a:schemeClr val="tx2">
                  <a:satMod val="130000"/>
                </a:schemeClr>
              </a:solidFill>
            </a:endParaRPr>
          </a:p>
        </p:txBody>
      </p:sp>
      <p:sp>
        <p:nvSpPr>
          <p:cNvPr id="1048740" name="Content Placeholder 2"/>
          <p:cNvSpPr>
            <a:spLocks noGrp="1"/>
          </p:cNvSpPr>
          <p:nvPr>
            <p:ph idx="1"/>
          </p:nvPr>
        </p:nvSpPr>
        <p:spPr>
          <a:xfrm>
            <a:off x="2959100" y="1143000"/>
            <a:ext cx="7499350" cy="5105400"/>
          </a:xfrm>
        </p:spPr>
        <p:txBody>
          <a:bodyPr>
            <a:normAutofit fontScale="85000" lnSpcReduction="10000"/>
          </a:bodyPr>
          <a:p>
            <a:pPr algn="just" eaLnBrk="1" hangingPunct="1">
              <a:lnSpc>
                <a:spcPct val="150000"/>
              </a:lnSpc>
            </a:pPr>
            <a:r>
              <a:rPr dirty="0" lang="en-US" smtClean="0"/>
              <a:t>Humans are the only natural host, mostly humans</a:t>
            </a:r>
          </a:p>
          <a:p>
            <a:pPr algn="just" eaLnBrk="1" hangingPunct="1">
              <a:lnSpc>
                <a:spcPct val="150000"/>
              </a:lnSpc>
            </a:pPr>
            <a:r>
              <a:rPr dirty="0" lang="en-US" smtClean="0"/>
              <a:t>Causes </a:t>
            </a:r>
            <a:r>
              <a:rPr dirty="0" lang="en-US" err="1" smtClean="0"/>
              <a:t>respitratory</a:t>
            </a:r>
            <a:r>
              <a:rPr dirty="0" lang="en-US" smtClean="0"/>
              <a:t> tract infection – diphtheria</a:t>
            </a:r>
          </a:p>
          <a:p>
            <a:pPr algn="just" eaLnBrk="1" hangingPunct="1">
              <a:lnSpc>
                <a:spcPct val="150000"/>
              </a:lnSpc>
            </a:pPr>
            <a:r>
              <a:rPr dirty="0" lang="en-US" smtClean="0"/>
              <a:t>Transmitted by airborne droplets</a:t>
            </a:r>
          </a:p>
          <a:p>
            <a:pPr algn="just" eaLnBrk="1" hangingPunct="1">
              <a:lnSpc>
                <a:spcPct val="150000"/>
              </a:lnSpc>
            </a:pPr>
            <a:r>
              <a:rPr dirty="0" lang="en-US" smtClean="0"/>
              <a:t>Produces </a:t>
            </a:r>
            <a:r>
              <a:rPr dirty="0" lang="en-US" err="1" smtClean="0"/>
              <a:t>exotoxin</a:t>
            </a:r>
            <a:r>
              <a:rPr dirty="0" lang="en-US" smtClean="0"/>
              <a:t> which causes local inflammation with fibrous exudation that forms the tough, adhered grey </a:t>
            </a:r>
            <a:r>
              <a:rPr dirty="0" lang="en-US" err="1" smtClean="0"/>
              <a:t>pseudomembrane</a:t>
            </a:r>
            <a:r>
              <a:rPr dirty="0" lang="en-US" smtClean="0"/>
              <a:t> which is characteristic of the disease.</a:t>
            </a:r>
          </a:p>
          <a:p>
            <a:pPr algn="just" eaLnBrk="1" hangingPunct="1">
              <a:lnSpc>
                <a:spcPct val="150000"/>
              </a:lnSpc>
            </a:pPr>
            <a:r>
              <a:rPr dirty="0" lang="en-US" smtClean="0"/>
              <a:t>The body also forms antibodies that help neutralize the toxins.</a:t>
            </a: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94" name=""/>
        <p:cNvGrpSpPr/>
        <p:nvPr/>
      </p:nvGrpSpPr>
      <p:grpSpPr>
        <a:xfrm>
          <a:off x="0" y="0"/>
          <a:ext cx="0" cy="0"/>
          <a:chOff x="0" y="0"/>
          <a:chExt cx="0" cy="0"/>
        </a:xfrm>
      </p:grpSpPr>
      <p:sp>
        <p:nvSpPr>
          <p:cNvPr id="1048741" name="Title 1"/>
          <p:cNvSpPr>
            <a:spLocks noGrp="1"/>
          </p:cNvSpPr>
          <p:nvPr>
            <p:ph type="title"/>
          </p:nvPr>
        </p:nvSpPr>
        <p:spPr>
          <a:xfrm>
            <a:off x="2959100" y="274638"/>
            <a:ext cx="7499350" cy="715962"/>
          </a:xfrm>
        </p:spPr>
        <p:txBody>
          <a:bodyPr>
            <a:normAutofit/>
          </a:bodyPr>
          <a:p>
            <a:r>
              <a:rPr dirty="0" lang="en-US" smtClean="0"/>
              <a:t>Clinical findings</a:t>
            </a:r>
            <a:endParaRPr dirty="0" lang="en-US">
              <a:solidFill>
                <a:schemeClr val="tx2">
                  <a:satMod val="130000"/>
                </a:schemeClr>
              </a:solidFill>
            </a:endParaRPr>
          </a:p>
        </p:txBody>
      </p:sp>
      <p:sp>
        <p:nvSpPr>
          <p:cNvPr id="1048742" name="Content Placeholder 2"/>
          <p:cNvSpPr>
            <a:spLocks noGrp="1"/>
          </p:cNvSpPr>
          <p:nvPr>
            <p:ph idx="1"/>
          </p:nvPr>
        </p:nvSpPr>
        <p:spPr>
          <a:xfrm>
            <a:off x="2959100" y="1143000"/>
            <a:ext cx="7499350" cy="5105400"/>
          </a:xfrm>
        </p:spPr>
        <p:txBody>
          <a:bodyPr>
            <a:normAutofit/>
          </a:bodyPr>
          <a:p>
            <a:pPr algn="just" eaLnBrk="1" hangingPunct="1">
              <a:lnSpc>
                <a:spcPct val="150000"/>
              </a:lnSpc>
            </a:pPr>
            <a:r>
              <a:rPr dirty="0" lang="en-US" smtClean="0"/>
              <a:t>Grey adherent </a:t>
            </a:r>
            <a:r>
              <a:rPr dirty="0" lang="en-US" err="1" smtClean="0"/>
              <a:t>pseudomembrane</a:t>
            </a:r>
            <a:r>
              <a:rPr dirty="0" lang="en-US" smtClean="0"/>
              <a:t> over the tonsils and the throat</a:t>
            </a:r>
          </a:p>
          <a:p>
            <a:pPr algn="just" eaLnBrk="1" hangingPunct="1">
              <a:lnSpc>
                <a:spcPct val="150000"/>
              </a:lnSpc>
            </a:pPr>
            <a:r>
              <a:rPr dirty="0" lang="en-US" smtClean="0"/>
              <a:t>Fever, sore throat, and cervical </a:t>
            </a:r>
            <a:r>
              <a:rPr dirty="0" lang="en-US" err="1" smtClean="0"/>
              <a:t>adenopathy</a:t>
            </a:r>
            <a:r>
              <a:rPr dirty="0" lang="en-US" smtClean="0"/>
              <a:t>, with difficulty in breathing.</a:t>
            </a:r>
          </a:p>
          <a:p>
            <a:pPr algn="just" eaLnBrk="1" hangingPunct="1">
              <a:lnSpc>
                <a:spcPct val="150000"/>
              </a:lnSpc>
              <a:buNone/>
            </a:pPr>
            <a:r>
              <a:rPr b="1" dirty="0" lang="en-US" u="sng" smtClean="0"/>
              <a:t>Complications</a:t>
            </a:r>
          </a:p>
          <a:p>
            <a:pPr algn="just">
              <a:lnSpc>
                <a:spcPct val="150000"/>
              </a:lnSpc>
            </a:pPr>
            <a:r>
              <a:rPr dirty="0" lang="en-US" err="1" smtClean="0"/>
              <a:t>Extention</a:t>
            </a:r>
            <a:r>
              <a:rPr dirty="0" lang="en-US" smtClean="0"/>
              <a:t> of the membrane into larynx and trachea causing airway obstruction</a:t>
            </a: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95" name=""/>
        <p:cNvGrpSpPr/>
        <p:nvPr/>
      </p:nvGrpSpPr>
      <p:grpSpPr>
        <a:xfrm>
          <a:off x="0" y="0"/>
          <a:ext cx="0" cy="0"/>
          <a:chOff x="0" y="0"/>
          <a:chExt cx="0" cy="0"/>
        </a:xfrm>
      </p:grpSpPr>
      <p:sp>
        <p:nvSpPr>
          <p:cNvPr id="1048743" name="Title 1"/>
          <p:cNvSpPr>
            <a:spLocks noGrp="1"/>
          </p:cNvSpPr>
          <p:nvPr>
            <p:ph type="title"/>
          </p:nvPr>
        </p:nvSpPr>
        <p:spPr>
          <a:xfrm>
            <a:off x="2959100" y="274638"/>
            <a:ext cx="7499350" cy="715962"/>
          </a:xfrm>
        </p:spPr>
        <p:txBody>
          <a:bodyPr>
            <a:normAutofit/>
          </a:bodyPr>
          <a:p>
            <a:endParaRPr dirty="0" lang="en-US">
              <a:solidFill>
                <a:schemeClr val="tx2">
                  <a:satMod val="130000"/>
                </a:schemeClr>
              </a:solidFill>
            </a:endParaRPr>
          </a:p>
        </p:txBody>
      </p:sp>
      <p:sp>
        <p:nvSpPr>
          <p:cNvPr id="1048744" name="Content Placeholder 2"/>
          <p:cNvSpPr>
            <a:spLocks noGrp="1"/>
          </p:cNvSpPr>
          <p:nvPr>
            <p:ph idx="1"/>
          </p:nvPr>
        </p:nvSpPr>
        <p:spPr>
          <a:xfrm>
            <a:off x="2959100" y="1143000"/>
            <a:ext cx="7499350" cy="5105400"/>
          </a:xfrm>
        </p:spPr>
        <p:txBody>
          <a:bodyPr>
            <a:normAutofit/>
          </a:bodyPr>
          <a:p>
            <a:pPr algn="just" eaLnBrk="1" hangingPunct="1">
              <a:lnSpc>
                <a:spcPct val="150000"/>
              </a:lnSpc>
            </a:pPr>
            <a:r>
              <a:rPr dirty="0" lang="en-US" err="1" smtClean="0"/>
              <a:t>Myocarditis</a:t>
            </a:r>
            <a:endParaRPr dirty="0" lang="en-US" smtClean="0"/>
          </a:p>
          <a:p>
            <a:pPr algn="just" eaLnBrk="1" hangingPunct="1">
              <a:lnSpc>
                <a:spcPct val="150000"/>
              </a:lnSpc>
            </a:pPr>
            <a:r>
              <a:rPr dirty="0" lang="en-US" smtClean="0"/>
              <a:t>Nerve weakness or paralysis especially cranial nerves</a:t>
            </a:r>
          </a:p>
          <a:p>
            <a:pPr algn="just" eaLnBrk="1" hangingPunct="1">
              <a:lnSpc>
                <a:spcPct val="150000"/>
              </a:lnSpc>
            </a:pPr>
            <a:r>
              <a:rPr dirty="0" lang="en-US" err="1" smtClean="0"/>
              <a:t>Cutaneous</a:t>
            </a:r>
            <a:r>
              <a:rPr dirty="0" lang="en-US" smtClean="0"/>
              <a:t> diphtheria causes ulcerating skin lesions covered by a grey membrane. They often do not invade the </a:t>
            </a:r>
            <a:r>
              <a:rPr dirty="0" lang="en-US" err="1" smtClean="0"/>
              <a:t>sorrounding</a:t>
            </a:r>
            <a:r>
              <a:rPr dirty="0" lang="en-US" smtClean="0"/>
              <a:t> tissues</a:t>
            </a:r>
          </a:p>
          <a:p>
            <a:pPr algn="just" eaLnBrk="1" hangingPunct="1">
              <a:lnSpc>
                <a:spcPct val="150000"/>
              </a:lnSpc>
            </a:pPr>
            <a:r>
              <a:rPr dirty="0" lang="en-US" smtClean="0"/>
              <a:t>NB; blood invasion is not a common finding</a:t>
            </a: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96" name=""/>
        <p:cNvGrpSpPr/>
        <p:nvPr/>
      </p:nvGrpSpPr>
      <p:grpSpPr>
        <a:xfrm>
          <a:off x="0" y="0"/>
          <a:ext cx="0" cy="0"/>
          <a:chOff x="0" y="0"/>
          <a:chExt cx="0" cy="0"/>
        </a:xfrm>
      </p:grpSpPr>
      <p:sp>
        <p:nvSpPr>
          <p:cNvPr id="1048745" name="Title 1"/>
          <p:cNvSpPr>
            <a:spLocks noGrp="1"/>
          </p:cNvSpPr>
          <p:nvPr>
            <p:ph type="title"/>
          </p:nvPr>
        </p:nvSpPr>
        <p:spPr>
          <a:xfrm>
            <a:off x="2959100" y="274638"/>
            <a:ext cx="7499350" cy="715962"/>
          </a:xfrm>
        </p:spPr>
        <p:txBody>
          <a:bodyPr>
            <a:normAutofit/>
          </a:bodyPr>
          <a:p>
            <a:r>
              <a:rPr dirty="0" lang="en-US" smtClean="0">
                <a:solidFill>
                  <a:schemeClr val="tx2">
                    <a:satMod val="130000"/>
                  </a:schemeClr>
                </a:solidFill>
              </a:rPr>
              <a:t>Laboratory Diagnosis</a:t>
            </a:r>
            <a:endParaRPr dirty="0" lang="en-US">
              <a:solidFill>
                <a:schemeClr val="tx2">
                  <a:satMod val="130000"/>
                </a:schemeClr>
              </a:solidFill>
            </a:endParaRPr>
          </a:p>
        </p:txBody>
      </p:sp>
      <p:sp>
        <p:nvSpPr>
          <p:cNvPr id="1048746" name="Content Placeholder 2"/>
          <p:cNvSpPr>
            <a:spLocks noGrp="1"/>
          </p:cNvSpPr>
          <p:nvPr>
            <p:ph idx="1"/>
          </p:nvPr>
        </p:nvSpPr>
        <p:spPr>
          <a:xfrm>
            <a:off x="2959100" y="1143000"/>
            <a:ext cx="7499350" cy="5105400"/>
          </a:xfrm>
        </p:spPr>
        <p:txBody>
          <a:bodyPr>
            <a:normAutofit fontScale="85000" lnSpcReduction="20000"/>
          </a:bodyPr>
          <a:p>
            <a:pPr algn="just" eaLnBrk="1" hangingPunct="1">
              <a:lnSpc>
                <a:spcPct val="150000"/>
              </a:lnSpc>
            </a:pPr>
            <a:r>
              <a:rPr dirty="0" lang="en-US" smtClean="0"/>
              <a:t>Specimen collected from the respiratory tract using a sterile swab especially exudates from the </a:t>
            </a:r>
            <a:r>
              <a:rPr dirty="0" lang="en-US" err="1" smtClean="0"/>
              <a:t>pseudomembrane</a:t>
            </a:r>
            <a:endParaRPr dirty="0" lang="en-US" smtClean="0"/>
          </a:p>
          <a:p>
            <a:pPr algn="just" eaLnBrk="1" hangingPunct="1">
              <a:lnSpc>
                <a:spcPct val="150000"/>
              </a:lnSpc>
            </a:pPr>
            <a:r>
              <a:rPr dirty="0" lang="en-US" smtClean="0"/>
              <a:t>Direct smear on glass slides, Gram stain for Gram positive bacilli.</a:t>
            </a:r>
          </a:p>
          <a:p>
            <a:pPr algn="just" eaLnBrk="1" hangingPunct="1">
              <a:lnSpc>
                <a:spcPct val="150000"/>
              </a:lnSpc>
            </a:pPr>
            <a:r>
              <a:rPr dirty="0" lang="en-US" smtClean="0"/>
              <a:t>Culture on </a:t>
            </a:r>
            <a:r>
              <a:rPr dirty="0" lang="en-US" err="1" smtClean="0"/>
              <a:t>Loeffler’s</a:t>
            </a:r>
            <a:r>
              <a:rPr dirty="0" lang="en-US" smtClean="0"/>
              <a:t> medium, a </a:t>
            </a:r>
            <a:r>
              <a:rPr dirty="0" lang="en-US" err="1" smtClean="0"/>
              <a:t>Tellurite</a:t>
            </a:r>
            <a:r>
              <a:rPr dirty="0" lang="en-US" smtClean="0"/>
              <a:t> plate and blood agar.</a:t>
            </a:r>
          </a:p>
          <a:p>
            <a:pPr algn="just" eaLnBrk="1" hangingPunct="1">
              <a:lnSpc>
                <a:spcPct val="150000"/>
              </a:lnSpc>
            </a:pPr>
            <a:r>
              <a:rPr dirty="0" lang="en-US" smtClean="0"/>
              <a:t>Gray black colonies appear on </a:t>
            </a:r>
            <a:r>
              <a:rPr dirty="0" lang="en-US" err="1" smtClean="0"/>
              <a:t>Tellurite</a:t>
            </a:r>
            <a:r>
              <a:rPr dirty="0" lang="en-US" smtClean="0"/>
              <a:t> plates.</a:t>
            </a:r>
          </a:p>
          <a:p>
            <a:pPr algn="just" eaLnBrk="1" hangingPunct="1">
              <a:lnSpc>
                <a:spcPct val="150000"/>
              </a:lnSpc>
            </a:pPr>
            <a:r>
              <a:rPr dirty="0" lang="en-US" err="1" smtClean="0"/>
              <a:t>Methylene</a:t>
            </a:r>
            <a:r>
              <a:rPr dirty="0" lang="en-US" smtClean="0"/>
              <a:t> blue reveal the </a:t>
            </a:r>
            <a:r>
              <a:rPr dirty="0" lang="en-US" err="1" smtClean="0"/>
              <a:t>metachromatic</a:t>
            </a:r>
            <a:r>
              <a:rPr dirty="0" lang="en-US" smtClean="0"/>
              <a:t> granules</a:t>
            </a: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97" name=""/>
        <p:cNvGrpSpPr/>
        <p:nvPr/>
      </p:nvGrpSpPr>
      <p:grpSpPr>
        <a:xfrm>
          <a:off x="0" y="0"/>
          <a:ext cx="0" cy="0"/>
          <a:chOff x="0" y="0"/>
          <a:chExt cx="0" cy="0"/>
        </a:xfrm>
      </p:grpSpPr>
      <p:sp>
        <p:nvSpPr>
          <p:cNvPr id="1048747" name="Title 1"/>
          <p:cNvSpPr>
            <a:spLocks noGrp="1"/>
          </p:cNvSpPr>
          <p:nvPr>
            <p:ph type="title"/>
          </p:nvPr>
        </p:nvSpPr>
        <p:spPr>
          <a:xfrm>
            <a:off x="2959100" y="274638"/>
            <a:ext cx="7499350" cy="715962"/>
          </a:xfrm>
        </p:spPr>
        <p:txBody>
          <a:bodyPr>
            <a:normAutofit/>
          </a:bodyPr>
          <a:p>
            <a:r>
              <a:rPr dirty="0" lang="en-US" smtClean="0">
                <a:solidFill>
                  <a:schemeClr val="tx2">
                    <a:satMod val="130000"/>
                  </a:schemeClr>
                </a:solidFill>
              </a:rPr>
              <a:t>Prevention</a:t>
            </a:r>
            <a:endParaRPr dirty="0" lang="en-US">
              <a:solidFill>
                <a:schemeClr val="tx2">
                  <a:satMod val="130000"/>
                </a:schemeClr>
              </a:solidFill>
            </a:endParaRPr>
          </a:p>
        </p:txBody>
      </p:sp>
      <p:sp>
        <p:nvSpPr>
          <p:cNvPr id="1048748" name="Content Placeholder 2"/>
          <p:cNvSpPr>
            <a:spLocks noGrp="1"/>
          </p:cNvSpPr>
          <p:nvPr>
            <p:ph idx="1"/>
          </p:nvPr>
        </p:nvSpPr>
        <p:spPr>
          <a:xfrm>
            <a:off x="2959100" y="1143000"/>
            <a:ext cx="7499350" cy="5105400"/>
          </a:xfrm>
        </p:spPr>
        <p:txBody>
          <a:bodyPr>
            <a:normAutofit fontScale="92500"/>
          </a:bodyPr>
          <a:p>
            <a:pPr algn="just" eaLnBrk="1" hangingPunct="1">
              <a:lnSpc>
                <a:spcPct val="150000"/>
              </a:lnSpc>
            </a:pPr>
            <a:r>
              <a:rPr dirty="0" lang="en-US" smtClean="0"/>
              <a:t>Vaccination of children against diphtheria – DPT vaccine</a:t>
            </a:r>
          </a:p>
          <a:p>
            <a:pPr algn="just" eaLnBrk="1" hangingPunct="1">
              <a:lnSpc>
                <a:spcPct val="150000"/>
              </a:lnSpc>
            </a:pPr>
            <a:r>
              <a:rPr dirty="0" lang="en-US" smtClean="0"/>
              <a:t>Detection and treatment of carriers and patients.</a:t>
            </a:r>
          </a:p>
          <a:p>
            <a:pPr algn="just" eaLnBrk="1" hangingPunct="1">
              <a:lnSpc>
                <a:spcPct val="150000"/>
              </a:lnSpc>
            </a:pPr>
            <a:r>
              <a:rPr dirty="0" lang="en-US" smtClean="0"/>
              <a:t>Isolation of patients.</a:t>
            </a:r>
          </a:p>
          <a:p>
            <a:pPr algn="just" eaLnBrk="1" hangingPunct="1">
              <a:lnSpc>
                <a:spcPct val="150000"/>
              </a:lnSpc>
            </a:pPr>
            <a:r>
              <a:rPr b="1" dirty="0" lang="en-US" u="sng" smtClean="0"/>
              <a:t>Schick test </a:t>
            </a:r>
            <a:r>
              <a:rPr dirty="0" lang="en-US" smtClean="0"/>
              <a:t>– a skin test to detect the presence/absence of circulating diphtheria antitoxin in predisposed individuals in a population.</a:t>
            </a:r>
          </a:p>
          <a:p>
            <a:pPr algn="just" eaLnBrk="1" hangingPunct="1">
              <a:lnSpc>
                <a:spcPct val="150000"/>
              </a:lnSpc>
            </a:pPr>
            <a:endParaRPr dirty="0" lang="en-US" smtClean="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98" name=""/>
        <p:cNvGrpSpPr/>
        <p:nvPr/>
      </p:nvGrpSpPr>
      <p:grpSpPr>
        <a:xfrm>
          <a:off x="0" y="0"/>
          <a:ext cx="0" cy="0"/>
          <a:chOff x="0" y="0"/>
          <a:chExt cx="0" cy="0"/>
        </a:xfrm>
      </p:grpSpPr>
      <p:sp>
        <p:nvSpPr>
          <p:cNvPr id="1048749" name="Title 1"/>
          <p:cNvSpPr>
            <a:spLocks noGrp="1"/>
          </p:cNvSpPr>
          <p:nvPr>
            <p:ph type="title"/>
          </p:nvPr>
        </p:nvSpPr>
        <p:spPr>
          <a:xfrm>
            <a:off x="2959100" y="274638"/>
            <a:ext cx="7499350" cy="715962"/>
          </a:xfrm>
        </p:spPr>
        <p:txBody>
          <a:bodyPr>
            <a:normAutofit/>
          </a:bodyPr>
          <a:p>
            <a:r>
              <a:rPr dirty="0" lang="en-US" smtClean="0">
                <a:solidFill>
                  <a:schemeClr val="tx2">
                    <a:satMod val="130000"/>
                  </a:schemeClr>
                </a:solidFill>
              </a:rPr>
              <a:t>Genus </a:t>
            </a:r>
            <a:r>
              <a:rPr dirty="0" lang="en-US" err="1" smtClean="0">
                <a:solidFill>
                  <a:schemeClr val="tx2">
                    <a:satMod val="130000"/>
                  </a:schemeClr>
                </a:solidFill>
              </a:rPr>
              <a:t>Mycobacteria</a:t>
            </a:r>
            <a:endParaRPr dirty="0" lang="en-US">
              <a:solidFill>
                <a:schemeClr val="tx2">
                  <a:satMod val="130000"/>
                </a:schemeClr>
              </a:solidFill>
            </a:endParaRPr>
          </a:p>
        </p:txBody>
      </p:sp>
      <p:sp>
        <p:nvSpPr>
          <p:cNvPr id="1048750" name="Content Placeholder 2"/>
          <p:cNvSpPr>
            <a:spLocks noGrp="1"/>
          </p:cNvSpPr>
          <p:nvPr>
            <p:ph idx="1"/>
          </p:nvPr>
        </p:nvSpPr>
        <p:spPr>
          <a:xfrm>
            <a:off x="2959100" y="1143000"/>
            <a:ext cx="7499350" cy="5105400"/>
          </a:xfrm>
        </p:spPr>
        <p:txBody>
          <a:bodyPr/>
          <a:p>
            <a:pPr algn="just" eaLnBrk="1" hangingPunct="1">
              <a:lnSpc>
                <a:spcPct val="150000"/>
              </a:lnSpc>
            </a:pPr>
            <a:r>
              <a:rPr i="1" lang="en-US" smtClean="0"/>
              <a:t>M. tuberculosis </a:t>
            </a:r>
            <a:r>
              <a:rPr lang="en-US" smtClean="0"/>
              <a:t>- tuberculosis</a:t>
            </a:r>
          </a:p>
          <a:p>
            <a:pPr algn="just" eaLnBrk="1" hangingPunct="1">
              <a:lnSpc>
                <a:spcPct val="150000"/>
              </a:lnSpc>
            </a:pPr>
            <a:r>
              <a:rPr i="1" lang="en-US" smtClean="0"/>
              <a:t>M. leprae </a:t>
            </a:r>
            <a:r>
              <a:rPr lang="en-US" smtClean="0"/>
              <a:t>– leprosy</a:t>
            </a:r>
          </a:p>
          <a:p>
            <a:pPr algn="just" eaLnBrk="1" hangingPunct="1">
              <a:lnSpc>
                <a:spcPct val="150000"/>
              </a:lnSpc>
            </a:pPr>
            <a:r>
              <a:rPr i="1" lang="en-US" smtClean="0"/>
              <a:t>M. bovis </a:t>
            </a:r>
            <a:r>
              <a:rPr lang="en-US" smtClean="0"/>
              <a:t>– cows (bovine)</a:t>
            </a:r>
          </a:p>
          <a:p>
            <a:pPr algn="just" eaLnBrk="1" hangingPunct="1">
              <a:lnSpc>
                <a:spcPct val="150000"/>
              </a:lnSpc>
            </a:pPr>
            <a:r>
              <a:rPr i="1" lang="en-US" smtClean="0"/>
              <a:t>M. microti</a:t>
            </a:r>
          </a:p>
          <a:p>
            <a:pPr algn="just" eaLnBrk="1" hangingPunct="1">
              <a:lnSpc>
                <a:spcPct val="150000"/>
              </a:lnSpc>
            </a:pPr>
            <a:r>
              <a:rPr i="1" lang="en-US" smtClean="0"/>
              <a:t>M. africanum</a:t>
            </a:r>
          </a:p>
          <a:p>
            <a:pPr algn="just" eaLnBrk="1" hangingPunct="1">
              <a:lnSpc>
                <a:spcPct val="150000"/>
              </a:lnSpc>
            </a:pPr>
            <a:r>
              <a:rPr i="1" lang="en-US" smtClean="0"/>
              <a:t>M. arium</a:t>
            </a:r>
            <a:r>
              <a:rPr lang="en-US" smtClean="0"/>
              <a:t> complex - birds</a:t>
            </a:r>
          </a:p>
          <a:p>
            <a:pPr algn="just" eaLnBrk="1" hangingPunct="1">
              <a:lnSpc>
                <a:spcPct val="150000"/>
              </a:lnSpc>
            </a:pPr>
            <a:endParaRPr lang="en-US" smtClean="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99" name=""/>
        <p:cNvGrpSpPr/>
        <p:nvPr/>
      </p:nvGrpSpPr>
      <p:grpSpPr>
        <a:xfrm>
          <a:off x="0" y="0"/>
          <a:ext cx="0" cy="0"/>
          <a:chOff x="0" y="0"/>
          <a:chExt cx="0" cy="0"/>
        </a:xfrm>
      </p:grpSpPr>
      <p:sp>
        <p:nvSpPr>
          <p:cNvPr id="1048751" name="Title 1"/>
          <p:cNvSpPr>
            <a:spLocks noGrp="1"/>
          </p:cNvSpPr>
          <p:nvPr>
            <p:ph type="title"/>
          </p:nvPr>
        </p:nvSpPr>
        <p:spPr>
          <a:xfrm>
            <a:off x="2959100" y="274638"/>
            <a:ext cx="7499350" cy="715962"/>
          </a:xfrm>
        </p:spPr>
        <p:txBody>
          <a:bodyPr>
            <a:normAutofit/>
          </a:bodyPr>
          <a:p>
            <a:r>
              <a:rPr dirty="0" lang="en-US" smtClean="0">
                <a:solidFill>
                  <a:schemeClr val="tx2">
                    <a:satMod val="130000"/>
                  </a:schemeClr>
                </a:solidFill>
              </a:rPr>
              <a:t>M. tuberculosis</a:t>
            </a:r>
            <a:endParaRPr dirty="0" lang="en-US">
              <a:solidFill>
                <a:schemeClr val="tx2">
                  <a:satMod val="130000"/>
                </a:schemeClr>
              </a:solidFill>
            </a:endParaRPr>
          </a:p>
        </p:txBody>
      </p:sp>
      <p:sp>
        <p:nvSpPr>
          <p:cNvPr id="1048752" name="Content Placeholder 2"/>
          <p:cNvSpPr>
            <a:spLocks noGrp="1"/>
          </p:cNvSpPr>
          <p:nvPr>
            <p:ph idx="1"/>
          </p:nvPr>
        </p:nvSpPr>
        <p:spPr>
          <a:xfrm>
            <a:off x="2959100" y="1143000"/>
            <a:ext cx="7499350" cy="5105400"/>
          </a:xfrm>
        </p:spPr>
        <p:txBody>
          <a:bodyPr>
            <a:normAutofit/>
          </a:bodyPr>
          <a:p>
            <a:pPr algn="just" eaLnBrk="1" hangingPunct="1">
              <a:lnSpc>
                <a:spcPct val="150000"/>
              </a:lnSpc>
            </a:pPr>
            <a:r>
              <a:rPr lang="en-US" smtClean="0"/>
              <a:t>Normally found as a facultative intracellular parasite that can be found in macrophages, bone marrow of the bones, lungs, liver, blood of normal people, sputum, urine, CSF, tissue biopsies, lymph nodes, cerebral cortex (brain), spleen and especially in the infected persons.</a:t>
            </a: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200" name=""/>
        <p:cNvGrpSpPr/>
        <p:nvPr/>
      </p:nvGrpSpPr>
      <p:grpSpPr>
        <a:xfrm>
          <a:off x="0" y="0"/>
          <a:ext cx="0" cy="0"/>
          <a:chOff x="0" y="0"/>
          <a:chExt cx="0" cy="0"/>
        </a:xfrm>
      </p:grpSpPr>
      <p:sp>
        <p:nvSpPr>
          <p:cNvPr id="1048753" name="Title 1"/>
          <p:cNvSpPr>
            <a:spLocks noGrp="1"/>
          </p:cNvSpPr>
          <p:nvPr>
            <p:ph type="title"/>
          </p:nvPr>
        </p:nvSpPr>
        <p:spPr>
          <a:xfrm>
            <a:off x="2959100" y="274638"/>
            <a:ext cx="7499350" cy="715962"/>
          </a:xfrm>
        </p:spPr>
        <p:txBody>
          <a:bodyPr>
            <a:normAutofit/>
          </a:bodyPr>
          <a:p>
            <a:endParaRPr dirty="0" lang="en-US">
              <a:solidFill>
                <a:schemeClr val="tx2">
                  <a:satMod val="130000"/>
                </a:schemeClr>
              </a:solidFill>
            </a:endParaRPr>
          </a:p>
        </p:txBody>
      </p:sp>
      <p:sp>
        <p:nvSpPr>
          <p:cNvPr id="1048754" name="Content Placeholder 2"/>
          <p:cNvSpPr>
            <a:spLocks noGrp="1"/>
          </p:cNvSpPr>
          <p:nvPr>
            <p:ph idx="1"/>
          </p:nvPr>
        </p:nvSpPr>
        <p:spPr>
          <a:xfrm>
            <a:off x="2959100" y="1143000"/>
            <a:ext cx="7499350" cy="5105400"/>
          </a:xfrm>
        </p:spPr>
        <p:txBody>
          <a:bodyPr>
            <a:normAutofit/>
          </a:bodyPr>
          <a:p>
            <a:pPr algn="just" eaLnBrk="1" hangingPunct="1">
              <a:lnSpc>
                <a:spcPct val="150000"/>
              </a:lnSpc>
            </a:pPr>
            <a:r>
              <a:rPr lang="en-US" smtClean="0"/>
              <a:t>In nature, it can be found in the dust, air (aerosol) of infected person, high oxygen tension tissues in normal humans i.e. lungs and bone marrow, enclosed in layers of wax.</a:t>
            </a:r>
          </a:p>
          <a:p>
            <a:pPr algn="just" eaLnBrk="1" hangingPunct="1">
              <a:lnSpc>
                <a:spcPct val="150000"/>
              </a:lnSpc>
            </a:pPr>
            <a:r>
              <a:rPr lang="en-US" smtClean="0"/>
              <a:t>The wax melts in immunosuppression and the bacteria is exposed.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29" name=""/>
        <p:cNvGrpSpPr/>
        <p:nvPr/>
      </p:nvGrpSpPr>
      <p:grpSpPr>
        <a:xfrm>
          <a:off x="0" y="0"/>
          <a:ext cx="0" cy="0"/>
          <a:chOff x="0" y="0"/>
          <a:chExt cx="0" cy="0"/>
        </a:xfrm>
      </p:grpSpPr>
      <p:sp>
        <p:nvSpPr>
          <p:cNvPr id="1048612" name="Title 1"/>
          <p:cNvSpPr>
            <a:spLocks noGrp="1"/>
          </p:cNvSpPr>
          <p:nvPr>
            <p:ph type="title"/>
          </p:nvPr>
        </p:nvSpPr>
        <p:spPr>
          <a:xfrm>
            <a:off x="2438400" y="274638"/>
            <a:ext cx="7772400" cy="868362"/>
          </a:xfrm>
        </p:spPr>
        <p:txBody>
          <a:bodyPr>
            <a:normAutofit/>
          </a:bodyPr>
          <a:p>
            <a:r>
              <a:rPr b="1" dirty="0" lang="en-US" smtClean="0"/>
              <a:t>Diseases </a:t>
            </a:r>
            <a:endParaRPr dirty="0" lang="en-US"/>
          </a:p>
        </p:txBody>
      </p:sp>
      <p:sp>
        <p:nvSpPr>
          <p:cNvPr id="1048613" name="Content Placeholder 2"/>
          <p:cNvSpPr>
            <a:spLocks noGrp="1"/>
          </p:cNvSpPr>
          <p:nvPr>
            <p:ph idx="1"/>
          </p:nvPr>
        </p:nvSpPr>
        <p:spPr>
          <a:xfrm>
            <a:off x="2438400" y="1447801"/>
            <a:ext cx="7772400" cy="4678363"/>
          </a:xfrm>
        </p:spPr>
        <p:txBody>
          <a:bodyPr/>
          <a:p>
            <a:pPr algn="just">
              <a:lnSpc>
                <a:spcPct val="150000"/>
              </a:lnSpc>
            </a:pPr>
            <a:r>
              <a:rPr dirty="0" lang="en-US" smtClean="0"/>
              <a:t>In the past there were pandemics of ‘black death’ that claimed many lives. This was plague which was complicated by meningitis, pneumonia, septicemia and pleural </a:t>
            </a:r>
            <a:r>
              <a:rPr dirty="0" lang="en-US" err="1" smtClean="0"/>
              <a:t>pericarditis</a:t>
            </a:r>
            <a:r>
              <a:rPr dirty="0" lang="en-US" smtClean="0"/>
              <a:t>.</a:t>
            </a:r>
          </a:p>
          <a:p>
            <a:pPr>
              <a:lnSpc>
                <a:spcPct val="150000"/>
              </a:lnSpc>
              <a:buClr>
                <a:schemeClr val="accent2"/>
              </a:buClr>
              <a:buBlip>
                <a:blip xmlns:r="http://schemas.openxmlformats.org/officeDocument/2006/relationships" r:embed="rId1"/>
              </a:buBlip>
            </a:pPr>
            <a:endParaRPr dirty="0" lang="en-US"/>
          </a:p>
        </p:txBody>
      </p:sp>
    </p:spTree>
  </p:cSld>
  <p:clrMapOvr>
    <a:masterClrMapping/>
  </p:clrMapOvr>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201" name=""/>
        <p:cNvGrpSpPr/>
        <p:nvPr/>
      </p:nvGrpSpPr>
      <p:grpSpPr>
        <a:xfrm>
          <a:off x="0" y="0"/>
          <a:ext cx="0" cy="0"/>
          <a:chOff x="0" y="0"/>
          <a:chExt cx="0" cy="0"/>
        </a:xfrm>
      </p:grpSpPr>
      <p:sp>
        <p:nvSpPr>
          <p:cNvPr id="1048755" name="Title 1"/>
          <p:cNvSpPr>
            <a:spLocks noGrp="1"/>
          </p:cNvSpPr>
          <p:nvPr>
            <p:ph type="title"/>
          </p:nvPr>
        </p:nvSpPr>
        <p:spPr>
          <a:xfrm>
            <a:off x="2959100" y="274638"/>
            <a:ext cx="7499350" cy="715962"/>
          </a:xfrm>
        </p:spPr>
        <p:txBody>
          <a:bodyPr>
            <a:normAutofit/>
          </a:bodyPr>
          <a:p>
            <a:r>
              <a:rPr dirty="0" lang="en-US" smtClean="0">
                <a:solidFill>
                  <a:schemeClr val="tx2">
                    <a:satMod val="130000"/>
                  </a:schemeClr>
                </a:solidFill>
              </a:rPr>
              <a:t>Microbiological features</a:t>
            </a:r>
            <a:endParaRPr dirty="0" lang="en-US">
              <a:solidFill>
                <a:schemeClr val="tx2">
                  <a:satMod val="130000"/>
                </a:schemeClr>
              </a:solidFill>
            </a:endParaRPr>
          </a:p>
        </p:txBody>
      </p:sp>
      <p:sp>
        <p:nvSpPr>
          <p:cNvPr id="1048756" name="Content Placeholder 2"/>
          <p:cNvSpPr>
            <a:spLocks noGrp="1"/>
          </p:cNvSpPr>
          <p:nvPr>
            <p:ph idx="1"/>
          </p:nvPr>
        </p:nvSpPr>
        <p:spPr>
          <a:xfrm>
            <a:off x="2959100" y="1143000"/>
            <a:ext cx="7499350" cy="5105400"/>
          </a:xfrm>
        </p:spPr>
        <p:txBody>
          <a:bodyPr/>
          <a:p>
            <a:pPr algn="just" eaLnBrk="1" hangingPunct="1">
              <a:lnSpc>
                <a:spcPct val="150000"/>
              </a:lnSpc>
            </a:pPr>
            <a:r>
              <a:rPr lang="en-US" smtClean="0"/>
              <a:t>Gram variable</a:t>
            </a:r>
          </a:p>
          <a:p>
            <a:pPr algn="just" eaLnBrk="1" hangingPunct="1">
              <a:lnSpc>
                <a:spcPct val="150000"/>
              </a:lnSpc>
            </a:pPr>
            <a:r>
              <a:rPr lang="en-US" smtClean="0"/>
              <a:t>Stained by the acid fast bacilli test (AFB)</a:t>
            </a:r>
          </a:p>
          <a:p>
            <a:pPr algn="just" eaLnBrk="1" hangingPunct="1">
              <a:lnSpc>
                <a:spcPct val="150000"/>
              </a:lnSpc>
            </a:pPr>
            <a:r>
              <a:rPr lang="en-US" smtClean="0"/>
              <a:t>Cultured in enriched media with whole egg, potato, glycerol and salts</a:t>
            </a:r>
          </a:p>
          <a:p>
            <a:pPr algn="just" eaLnBrk="1" hangingPunct="1">
              <a:lnSpc>
                <a:spcPct val="150000"/>
              </a:lnSpc>
            </a:pPr>
            <a:r>
              <a:rPr lang="en-US" smtClean="0"/>
              <a:t>Glycerol encourages growth of the M. tuberculosis</a:t>
            </a: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202" name=""/>
        <p:cNvGrpSpPr/>
        <p:nvPr/>
      </p:nvGrpSpPr>
      <p:grpSpPr>
        <a:xfrm>
          <a:off x="0" y="0"/>
          <a:ext cx="0" cy="0"/>
          <a:chOff x="0" y="0"/>
          <a:chExt cx="0" cy="0"/>
        </a:xfrm>
      </p:grpSpPr>
      <p:sp>
        <p:nvSpPr>
          <p:cNvPr id="1048757" name="Title 1"/>
          <p:cNvSpPr>
            <a:spLocks noGrp="1"/>
          </p:cNvSpPr>
          <p:nvPr>
            <p:ph type="title"/>
          </p:nvPr>
        </p:nvSpPr>
        <p:spPr>
          <a:xfrm>
            <a:off x="2959100" y="274638"/>
            <a:ext cx="7499350" cy="715962"/>
          </a:xfrm>
        </p:spPr>
        <p:txBody>
          <a:bodyPr>
            <a:normAutofit/>
          </a:bodyPr>
          <a:p>
            <a:r>
              <a:rPr dirty="0" lang="en-US" smtClean="0">
                <a:solidFill>
                  <a:schemeClr val="tx2">
                    <a:satMod val="130000"/>
                  </a:schemeClr>
                </a:solidFill>
              </a:rPr>
              <a:t>Mode of Transmission</a:t>
            </a:r>
            <a:endParaRPr dirty="0" lang="en-US">
              <a:solidFill>
                <a:schemeClr val="tx2">
                  <a:satMod val="130000"/>
                </a:schemeClr>
              </a:solidFill>
            </a:endParaRPr>
          </a:p>
        </p:txBody>
      </p:sp>
      <p:sp>
        <p:nvSpPr>
          <p:cNvPr id="1048758" name="Content Placeholder 2"/>
          <p:cNvSpPr>
            <a:spLocks noGrp="1"/>
          </p:cNvSpPr>
          <p:nvPr>
            <p:ph idx="1"/>
          </p:nvPr>
        </p:nvSpPr>
        <p:spPr>
          <a:xfrm>
            <a:off x="2959100" y="1143000"/>
            <a:ext cx="7499350" cy="5105400"/>
          </a:xfrm>
        </p:spPr>
        <p:txBody>
          <a:bodyPr>
            <a:normAutofit/>
          </a:bodyPr>
          <a:p>
            <a:pPr algn="just" eaLnBrk="1" hangingPunct="1">
              <a:lnSpc>
                <a:spcPct val="150000"/>
              </a:lnSpc>
            </a:pPr>
            <a:r>
              <a:rPr dirty="0" lang="en-US" smtClean="0"/>
              <a:t>From person to person through infected air (aerosol) through coughing, laughing, sneezing, talking</a:t>
            </a:r>
          </a:p>
          <a:p>
            <a:pPr algn="just" eaLnBrk="1" hangingPunct="1">
              <a:lnSpc>
                <a:spcPct val="150000"/>
              </a:lnSpc>
            </a:pPr>
            <a:r>
              <a:rPr dirty="0" lang="en-US" smtClean="0"/>
              <a:t>Self transmission through lowered immunity</a:t>
            </a:r>
          </a:p>
          <a:p>
            <a:pPr algn="just" eaLnBrk="1" hangingPunct="1">
              <a:lnSpc>
                <a:spcPct val="150000"/>
              </a:lnSpc>
            </a:pPr>
            <a:r>
              <a:rPr dirty="0" lang="en-US" smtClean="0"/>
              <a:t>Other factors that contribute to increase in TB cases. These include;</a:t>
            </a:r>
          </a:p>
        </p:txBody>
      </p:sp>
    </p:spTree>
  </p:cSld>
  <p:clrMapOvr>
    <a:masterClrMapping/>
  </p:clrMapOvr>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203" name=""/>
        <p:cNvGrpSpPr/>
        <p:nvPr/>
      </p:nvGrpSpPr>
      <p:grpSpPr>
        <a:xfrm>
          <a:off x="0" y="0"/>
          <a:ext cx="0" cy="0"/>
          <a:chOff x="0" y="0"/>
          <a:chExt cx="0" cy="0"/>
        </a:xfrm>
      </p:grpSpPr>
      <p:sp>
        <p:nvSpPr>
          <p:cNvPr id="1048759" name="Title 1"/>
          <p:cNvSpPr>
            <a:spLocks noGrp="1"/>
          </p:cNvSpPr>
          <p:nvPr>
            <p:ph type="title"/>
          </p:nvPr>
        </p:nvSpPr>
        <p:spPr>
          <a:xfrm>
            <a:off x="2959100" y="274638"/>
            <a:ext cx="7499350" cy="715962"/>
          </a:xfrm>
        </p:spPr>
        <p:txBody>
          <a:bodyPr>
            <a:normAutofit/>
          </a:bodyPr>
          <a:p>
            <a:endParaRPr dirty="0" lang="en-US">
              <a:solidFill>
                <a:schemeClr val="tx2">
                  <a:satMod val="130000"/>
                </a:schemeClr>
              </a:solidFill>
            </a:endParaRPr>
          </a:p>
        </p:txBody>
      </p:sp>
      <p:sp>
        <p:nvSpPr>
          <p:cNvPr id="1048760" name="Content Placeholder 2"/>
          <p:cNvSpPr>
            <a:spLocks noGrp="1"/>
          </p:cNvSpPr>
          <p:nvPr>
            <p:ph idx="1"/>
          </p:nvPr>
        </p:nvSpPr>
        <p:spPr>
          <a:xfrm>
            <a:off x="2959100" y="1143000"/>
            <a:ext cx="7499350" cy="5105400"/>
          </a:xfrm>
        </p:spPr>
        <p:txBody>
          <a:bodyPr>
            <a:normAutofit fontScale="70000" lnSpcReduction="20000"/>
          </a:bodyPr>
          <a:p>
            <a:pPr algn="just" eaLnBrk="1" hangingPunct="1">
              <a:lnSpc>
                <a:spcPct val="150000"/>
              </a:lnSpc>
            </a:pPr>
            <a:r>
              <a:rPr dirty="0" lang="en-US" smtClean="0"/>
              <a:t>HIV epidemic and pandemics</a:t>
            </a:r>
          </a:p>
          <a:p>
            <a:pPr algn="just" eaLnBrk="1" hangingPunct="1">
              <a:lnSpc>
                <a:spcPct val="150000"/>
              </a:lnSpc>
            </a:pPr>
            <a:r>
              <a:rPr dirty="0" lang="en-US" smtClean="0"/>
              <a:t>Poverty</a:t>
            </a:r>
          </a:p>
          <a:p>
            <a:pPr algn="just" eaLnBrk="1" hangingPunct="1">
              <a:lnSpc>
                <a:spcPct val="150000"/>
              </a:lnSpc>
            </a:pPr>
            <a:r>
              <a:rPr dirty="0" lang="en-US" smtClean="0"/>
              <a:t>Overcrowding</a:t>
            </a:r>
          </a:p>
          <a:p>
            <a:pPr algn="just" eaLnBrk="1" hangingPunct="1">
              <a:lnSpc>
                <a:spcPct val="150000"/>
              </a:lnSpc>
            </a:pPr>
            <a:r>
              <a:rPr dirty="0" lang="en-US" smtClean="0"/>
              <a:t>Improper living conditions</a:t>
            </a:r>
          </a:p>
          <a:p>
            <a:pPr algn="just" eaLnBrk="1" hangingPunct="1">
              <a:lnSpc>
                <a:spcPct val="150000"/>
              </a:lnSpc>
            </a:pPr>
            <a:r>
              <a:rPr dirty="0" lang="en-US" smtClean="0"/>
              <a:t>Inoculation (injection)</a:t>
            </a:r>
          </a:p>
          <a:p>
            <a:pPr algn="just" eaLnBrk="1" hangingPunct="1">
              <a:lnSpc>
                <a:spcPct val="150000"/>
              </a:lnSpc>
              <a:buFont typeface="Wingdings 2" pitchFamily="18" charset="2"/>
              <a:buNone/>
            </a:pPr>
            <a:r>
              <a:rPr b="1" dirty="0" lang="en-US" u="sng" smtClean="0"/>
              <a:t>Types of Tuberculosis</a:t>
            </a:r>
          </a:p>
          <a:p>
            <a:pPr algn="just" eaLnBrk="1" hangingPunct="1">
              <a:lnSpc>
                <a:spcPct val="150000"/>
              </a:lnSpc>
            </a:pPr>
            <a:r>
              <a:rPr dirty="0" lang="en-US" smtClean="0"/>
              <a:t>Pulmonary TB (PTB) – affects the lung tissue</a:t>
            </a:r>
          </a:p>
          <a:p>
            <a:pPr algn="just" eaLnBrk="1" hangingPunct="1">
              <a:lnSpc>
                <a:spcPct val="150000"/>
              </a:lnSpc>
            </a:pPr>
            <a:r>
              <a:rPr dirty="0" lang="en-US" smtClean="0"/>
              <a:t>Extra-pulmonary TB – Affect tissues outside the lungs tissue. These include lymph nodes, spine, kidneys, liver, bladder, skin, eyes, GIT…</a:t>
            </a:r>
          </a:p>
        </p:txBody>
      </p:sp>
    </p:spTree>
  </p:cSld>
  <p:clrMapOvr>
    <a:masterClrMapping/>
  </p:clrMapOvr>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204" name=""/>
        <p:cNvGrpSpPr/>
        <p:nvPr/>
      </p:nvGrpSpPr>
      <p:grpSpPr>
        <a:xfrm>
          <a:off x="0" y="0"/>
          <a:ext cx="0" cy="0"/>
          <a:chOff x="0" y="0"/>
          <a:chExt cx="0" cy="0"/>
        </a:xfrm>
      </p:grpSpPr>
      <p:sp>
        <p:nvSpPr>
          <p:cNvPr id="1048761" name="Title 1"/>
          <p:cNvSpPr>
            <a:spLocks noGrp="1"/>
          </p:cNvSpPr>
          <p:nvPr>
            <p:ph type="title"/>
          </p:nvPr>
        </p:nvSpPr>
        <p:spPr>
          <a:xfrm>
            <a:off x="2959100" y="274638"/>
            <a:ext cx="7499350" cy="715962"/>
          </a:xfrm>
        </p:spPr>
        <p:txBody>
          <a:bodyPr>
            <a:normAutofit/>
          </a:bodyPr>
          <a:p>
            <a:r>
              <a:rPr lang="en-US" smtClean="0">
                <a:solidFill>
                  <a:schemeClr val="tx2">
                    <a:satMod val="130000"/>
                  </a:schemeClr>
                </a:solidFill>
              </a:rPr>
              <a:t>Symptoms of TB</a:t>
            </a:r>
            <a:endParaRPr dirty="0" lang="en-US">
              <a:solidFill>
                <a:schemeClr val="tx2">
                  <a:satMod val="130000"/>
                </a:schemeClr>
              </a:solidFill>
            </a:endParaRPr>
          </a:p>
        </p:txBody>
      </p:sp>
      <p:sp>
        <p:nvSpPr>
          <p:cNvPr id="1048762" name="Content Placeholder 2"/>
          <p:cNvSpPr>
            <a:spLocks noGrp="1"/>
          </p:cNvSpPr>
          <p:nvPr>
            <p:ph idx="1"/>
          </p:nvPr>
        </p:nvSpPr>
        <p:spPr>
          <a:xfrm>
            <a:off x="2959100" y="1143000"/>
            <a:ext cx="7499350" cy="5105400"/>
          </a:xfrm>
        </p:spPr>
        <p:txBody>
          <a:bodyPr>
            <a:normAutofit fontScale="92500" lnSpcReduction="20000"/>
          </a:bodyPr>
          <a:p>
            <a:pPr algn="just" eaLnBrk="1" hangingPunct="1">
              <a:lnSpc>
                <a:spcPct val="150000"/>
              </a:lnSpc>
            </a:pPr>
            <a:r>
              <a:rPr dirty="0" lang="en-US" smtClean="0"/>
              <a:t>TB infection is present in all healthy individuals but there is no clinical symptoms present.</a:t>
            </a:r>
          </a:p>
          <a:p>
            <a:pPr algn="just" eaLnBrk="1" hangingPunct="1">
              <a:lnSpc>
                <a:spcPct val="150000"/>
              </a:lnSpc>
            </a:pPr>
            <a:r>
              <a:rPr dirty="0" lang="en-US" smtClean="0"/>
              <a:t>The symptoms occur only in pathologic states and in </a:t>
            </a:r>
            <a:r>
              <a:rPr dirty="0" lang="en-US" err="1" smtClean="0"/>
              <a:t>immmunosuppression</a:t>
            </a:r>
            <a:r>
              <a:rPr dirty="0" lang="en-US" smtClean="0"/>
              <a:t>. These include;</a:t>
            </a:r>
          </a:p>
          <a:p>
            <a:pPr algn="just" eaLnBrk="1" hangingPunct="1">
              <a:lnSpc>
                <a:spcPct val="150000"/>
              </a:lnSpc>
            </a:pPr>
            <a:r>
              <a:rPr dirty="0" lang="en-US" smtClean="0"/>
              <a:t>A cough lasting more than two weeks</a:t>
            </a:r>
          </a:p>
          <a:p>
            <a:pPr algn="just" eaLnBrk="1" hangingPunct="1">
              <a:lnSpc>
                <a:spcPct val="150000"/>
              </a:lnSpc>
            </a:pPr>
            <a:r>
              <a:rPr dirty="0" lang="en-US" smtClean="0"/>
              <a:t>Night sweats</a:t>
            </a:r>
          </a:p>
          <a:p>
            <a:pPr algn="just" eaLnBrk="1" hangingPunct="1">
              <a:lnSpc>
                <a:spcPct val="150000"/>
              </a:lnSpc>
            </a:pPr>
            <a:r>
              <a:rPr dirty="0" lang="en-US" smtClean="0"/>
              <a:t>Prolonged illness (general malaise)</a:t>
            </a:r>
          </a:p>
          <a:p>
            <a:pPr algn="just" eaLnBrk="1" hangingPunct="1">
              <a:lnSpc>
                <a:spcPct val="150000"/>
              </a:lnSpc>
            </a:pPr>
            <a:r>
              <a:rPr dirty="0" lang="en-US" smtClean="0"/>
              <a:t>Loss of appetite with a 10% reduction in weight.</a:t>
            </a:r>
          </a:p>
          <a:p>
            <a:pPr algn="just" eaLnBrk="1" hangingPunct="1">
              <a:lnSpc>
                <a:spcPct val="150000"/>
              </a:lnSpc>
            </a:pPr>
            <a:endParaRPr dirty="0" lang="en-US" smtClean="0"/>
          </a:p>
        </p:txBody>
      </p:sp>
    </p:spTree>
  </p:cSld>
  <p:clrMapOvr>
    <a:masterClrMapping/>
  </p:clrMapOvr>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205" name=""/>
        <p:cNvGrpSpPr/>
        <p:nvPr/>
      </p:nvGrpSpPr>
      <p:grpSpPr>
        <a:xfrm>
          <a:off x="0" y="0"/>
          <a:ext cx="0" cy="0"/>
          <a:chOff x="0" y="0"/>
          <a:chExt cx="0" cy="0"/>
        </a:xfrm>
      </p:grpSpPr>
      <p:sp>
        <p:nvSpPr>
          <p:cNvPr id="1048763" name="Title 1"/>
          <p:cNvSpPr>
            <a:spLocks noGrp="1"/>
          </p:cNvSpPr>
          <p:nvPr>
            <p:ph type="title"/>
          </p:nvPr>
        </p:nvSpPr>
        <p:spPr>
          <a:xfrm>
            <a:off x="2959608" y="274638"/>
            <a:ext cx="7498080" cy="715962"/>
          </a:xfrm>
        </p:spPr>
        <p:txBody>
          <a:bodyPr>
            <a:normAutofit/>
          </a:bodyPr>
          <a:p>
            <a:endParaRPr dirty="0" lang="en-US"/>
          </a:p>
        </p:txBody>
      </p:sp>
      <p:sp>
        <p:nvSpPr>
          <p:cNvPr id="1048764" name="Content Placeholder 2"/>
          <p:cNvSpPr>
            <a:spLocks noGrp="1"/>
          </p:cNvSpPr>
          <p:nvPr>
            <p:ph idx="1"/>
          </p:nvPr>
        </p:nvSpPr>
        <p:spPr>
          <a:xfrm>
            <a:off x="2959608" y="990600"/>
            <a:ext cx="7498080" cy="5257800"/>
          </a:xfrm>
        </p:spPr>
        <p:txBody>
          <a:bodyPr>
            <a:normAutofit fontScale="92500"/>
          </a:bodyPr>
          <a:p>
            <a:pPr algn="just">
              <a:lnSpc>
                <a:spcPct val="150000"/>
              </a:lnSpc>
            </a:pPr>
            <a:r>
              <a:rPr dirty="0" lang="en-US" smtClean="0"/>
              <a:t>M. tuberculosis can be located in three distinct tissue areas in a patient (Different population groups)</a:t>
            </a:r>
          </a:p>
          <a:p>
            <a:pPr algn="just" indent="-514350" marL="596646">
              <a:lnSpc>
                <a:spcPct val="150000"/>
              </a:lnSpc>
              <a:buFont typeface="+mj-lt"/>
              <a:buAutoNum type="arabicPeriod"/>
            </a:pPr>
            <a:r>
              <a:rPr dirty="0" lang="en-US" err="1" smtClean="0"/>
              <a:t>Extracellularly</a:t>
            </a:r>
            <a:r>
              <a:rPr dirty="0" lang="en-US" smtClean="0"/>
              <a:t> in open cavities; these bacilli have different metabolic activity and different rates of multiplication. Doubles after every 18 hours.</a:t>
            </a:r>
          </a:p>
          <a:p>
            <a:pPr algn="just" indent="-514350" marL="596646">
              <a:lnSpc>
                <a:spcPct val="150000"/>
              </a:lnSpc>
              <a:buFont typeface="+mj-lt"/>
              <a:buAutoNum type="arabicPeriod"/>
            </a:pPr>
            <a:r>
              <a:rPr dirty="0" lang="en-US" smtClean="0"/>
              <a:t>Found in </a:t>
            </a:r>
            <a:r>
              <a:rPr dirty="0" lang="en-US" err="1" smtClean="0"/>
              <a:t>phagosomes</a:t>
            </a:r>
            <a:r>
              <a:rPr dirty="0" lang="en-US" smtClean="0"/>
              <a:t> of macrophages</a:t>
            </a:r>
          </a:p>
          <a:p>
            <a:pPr algn="just" indent="-514350" marL="596646">
              <a:lnSpc>
                <a:spcPct val="150000"/>
              </a:lnSpc>
              <a:buFont typeface="+mj-lt"/>
              <a:buAutoNum type="arabicPeriod"/>
            </a:pPr>
            <a:r>
              <a:rPr dirty="0" lang="en-US" smtClean="0"/>
              <a:t>Found in closed lesions</a:t>
            </a:r>
          </a:p>
        </p:txBody>
      </p:sp>
    </p:spTree>
  </p:cSld>
  <p:clrMapOvr>
    <a:masterClrMapping/>
  </p:clrMapOvr>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206" name=""/>
        <p:cNvGrpSpPr/>
        <p:nvPr/>
      </p:nvGrpSpPr>
      <p:grpSpPr>
        <a:xfrm>
          <a:off x="0" y="0"/>
          <a:ext cx="0" cy="0"/>
          <a:chOff x="0" y="0"/>
          <a:chExt cx="0" cy="0"/>
        </a:xfrm>
      </p:grpSpPr>
      <p:sp>
        <p:nvSpPr>
          <p:cNvPr id="1048765" name="Title 1"/>
          <p:cNvSpPr>
            <a:spLocks noGrp="1"/>
          </p:cNvSpPr>
          <p:nvPr>
            <p:ph type="title"/>
          </p:nvPr>
        </p:nvSpPr>
        <p:spPr>
          <a:xfrm>
            <a:off x="2959608" y="274638"/>
            <a:ext cx="7498080" cy="715962"/>
          </a:xfrm>
        </p:spPr>
        <p:txBody>
          <a:bodyPr>
            <a:normAutofit/>
          </a:bodyPr>
          <a:p>
            <a:endParaRPr dirty="0" lang="en-US"/>
          </a:p>
        </p:txBody>
      </p:sp>
      <p:sp>
        <p:nvSpPr>
          <p:cNvPr id="1048766" name="Content Placeholder 2"/>
          <p:cNvSpPr>
            <a:spLocks noGrp="1"/>
          </p:cNvSpPr>
          <p:nvPr>
            <p:ph idx="1"/>
          </p:nvPr>
        </p:nvSpPr>
        <p:spPr>
          <a:xfrm>
            <a:off x="2959608" y="990600"/>
            <a:ext cx="7498080" cy="5257800"/>
          </a:xfrm>
        </p:spPr>
        <p:txBody>
          <a:bodyPr>
            <a:normAutofit/>
          </a:bodyPr>
          <a:p>
            <a:pPr algn="just">
              <a:lnSpc>
                <a:spcPct val="150000"/>
              </a:lnSpc>
            </a:pPr>
            <a:r>
              <a:rPr dirty="0" lang="en-US" smtClean="0"/>
              <a:t>If a person is infected by all the three categories above, multiple drug therapy is used for treatment.</a:t>
            </a:r>
          </a:p>
          <a:p>
            <a:pPr algn="just">
              <a:lnSpc>
                <a:spcPct val="150000"/>
              </a:lnSpc>
            </a:pPr>
            <a:r>
              <a:rPr dirty="0" lang="en-US" smtClean="0"/>
              <a:t>Diagnosis is done through sputum examination, chest X-rays, clinical picture and tuberculin skin test (</a:t>
            </a:r>
            <a:r>
              <a:rPr dirty="0" lang="en-US" err="1" smtClean="0"/>
              <a:t>Mantoux</a:t>
            </a:r>
            <a:r>
              <a:rPr dirty="0" lang="en-US" smtClean="0"/>
              <a:t> test) associated with BCG vaccine.</a:t>
            </a:r>
            <a:endParaRPr dirty="0" lang="en-US"/>
          </a:p>
        </p:txBody>
      </p:sp>
    </p:spTree>
  </p:cSld>
  <p:clrMapOvr>
    <a:masterClrMapping/>
  </p:clrMapOvr>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207" name=""/>
        <p:cNvGrpSpPr/>
        <p:nvPr/>
      </p:nvGrpSpPr>
      <p:grpSpPr>
        <a:xfrm>
          <a:off x="0" y="0"/>
          <a:ext cx="0" cy="0"/>
          <a:chOff x="0" y="0"/>
          <a:chExt cx="0" cy="0"/>
        </a:xfrm>
      </p:grpSpPr>
      <p:sp>
        <p:nvSpPr>
          <p:cNvPr id="1048767" name="Title 1"/>
          <p:cNvSpPr>
            <a:spLocks noGrp="1"/>
          </p:cNvSpPr>
          <p:nvPr>
            <p:ph type="title"/>
          </p:nvPr>
        </p:nvSpPr>
        <p:spPr>
          <a:xfrm>
            <a:off x="2959608" y="274638"/>
            <a:ext cx="7498080" cy="715962"/>
          </a:xfrm>
        </p:spPr>
        <p:txBody>
          <a:bodyPr>
            <a:normAutofit/>
          </a:bodyPr>
          <a:p>
            <a:r>
              <a:rPr dirty="0" lang="en-US" smtClean="0"/>
              <a:t>Extra-Pulmonary TB</a:t>
            </a:r>
            <a:endParaRPr dirty="0" lang="en-US"/>
          </a:p>
        </p:txBody>
      </p:sp>
      <p:sp>
        <p:nvSpPr>
          <p:cNvPr id="1048768" name="Content Placeholder 2"/>
          <p:cNvSpPr>
            <a:spLocks noGrp="1"/>
          </p:cNvSpPr>
          <p:nvPr>
            <p:ph idx="1"/>
          </p:nvPr>
        </p:nvSpPr>
        <p:spPr>
          <a:xfrm>
            <a:off x="2959608" y="990600"/>
            <a:ext cx="7498080" cy="5257800"/>
          </a:xfrm>
        </p:spPr>
        <p:txBody>
          <a:bodyPr>
            <a:normAutofit/>
          </a:bodyPr>
          <a:p>
            <a:pPr algn="just">
              <a:lnSpc>
                <a:spcPct val="150000"/>
              </a:lnSpc>
            </a:pPr>
            <a:r>
              <a:rPr dirty="0" lang="en-US" smtClean="0"/>
              <a:t>Usually accompanied by adenitis i.e. swelling of the lymph nodes</a:t>
            </a:r>
          </a:p>
          <a:p>
            <a:pPr algn="just">
              <a:lnSpc>
                <a:spcPct val="150000"/>
              </a:lnSpc>
            </a:pPr>
            <a:r>
              <a:rPr dirty="0" lang="en-US" smtClean="0"/>
              <a:t>Infection on any other organ other than the lungs.</a:t>
            </a:r>
          </a:p>
          <a:p>
            <a:pPr algn="just">
              <a:lnSpc>
                <a:spcPct val="150000"/>
              </a:lnSpc>
            </a:pPr>
            <a:r>
              <a:rPr dirty="0" lang="en-US" smtClean="0"/>
              <a:t>Sputum examination (</a:t>
            </a:r>
            <a:r>
              <a:rPr dirty="0" lang="en-US" err="1" smtClean="0"/>
              <a:t>Ziehl</a:t>
            </a:r>
            <a:r>
              <a:rPr dirty="0" lang="en-US" smtClean="0"/>
              <a:t> Nielsen staining technique) are usually negative</a:t>
            </a:r>
          </a:p>
          <a:p>
            <a:pPr algn="just">
              <a:lnSpc>
                <a:spcPct val="150000"/>
              </a:lnSpc>
            </a:pPr>
            <a:r>
              <a:rPr dirty="0" lang="en-US" smtClean="0"/>
              <a:t>X-rays and clinical picture is of more essence</a:t>
            </a:r>
            <a:endParaRPr dirty="0" lang="en-US"/>
          </a:p>
        </p:txBody>
      </p:sp>
    </p:spTree>
  </p:cSld>
  <p:clrMapOvr>
    <a:masterClrMapping/>
  </p:clrMapOvr>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208" name=""/>
        <p:cNvGrpSpPr/>
        <p:nvPr/>
      </p:nvGrpSpPr>
      <p:grpSpPr>
        <a:xfrm>
          <a:off x="0" y="0"/>
          <a:ext cx="0" cy="0"/>
          <a:chOff x="0" y="0"/>
          <a:chExt cx="0" cy="0"/>
        </a:xfrm>
      </p:grpSpPr>
      <p:sp>
        <p:nvSpPr>
          <p:cNvPr id="1048769" name="Title 1"/>
          <p:cNvSpPr>
            <a:spLocks noGrp="1"/>
          </p:cNvSpPr>
          <p:nvPr>
            <p:ph type="title"/>
          </p:nvPr>
        </p:nvSpPr>
        <p:spPr>
          <a:xfrm>
            <a:off x="2959608" y="274638"/>
            <a:ext cx="7498080" cy="715962"/>
          </a:xfrm>
        </p:spPr>
        <p:txBody>
          <a:bodyPr>
            <a:normAutofit/>
          </a:bodyPr>
          <a:p>
            <a:r>
              <a:rPr dirty="0" lang="en-US" smtClean="0"/>
              <a:t>Prevention and Control</a:t>
            </a:r>
            <a:endParaRPr dirty="0" lang="en-US"/>
          </a:p>
        </p:txBody>
      </p:sp>
      <p:sp>
        <p:nvSpPr>
          <p:cNvPr id="1048770" name="Content Placeholder 2"/>
          <p:cNvSpPr>
            <a:spLocks noGrp="1"/>
          </p:cNvSpPr>
          <p:nvPr>
            <p:ph idx="1"/>
          </p:nvPr>
        </p:nvSpPr>
        <p:spPr>
          <a:xfrm>
            <a:off x="2959608" y="990600"/>
            <a:ext cx="7498080" cy="5257800"/>
          </a:xfrm>
        </p:spPr>
        <p:txBody>
          <a:bodyPr>
            <a:normAutofit fontScale="77500" lnSpcReduction="20000"/>
          </a:bodyPr>
          <a:p>
            <a:pPr algn="just">
              <a:lnSpc>
                <a:spcPct val="150000"/>
              </a:lnSpc>
            </a:pPr>
            <a:r>
              <a:rPr dirty="0" lang="en-US" smtClean="0"/>
              <a:t>Vaccination</a:t>
            </a:r>
          </a:p>
          <a:p>
            <a:pPr algn="just">
              <a:lnSpc>
                <a:spcPct val="150000"/>
              </a:lnSpc>
            </a:pPr>
            <a:r>
              <a:rPr dirty="0" lang="en-US" smtClean="0"/>
              <a:t>Isolation of infected persons especially during the acute phase</a:t>
            </a:r>
          </a:p>
          <a:p>
            <a:pPr algn="just">
              <a:lnSpc>
                <a:spcPct val="150000"/>
              </a:lnSpc>
            </a:pPr>
            <a:r>
              <a:rPr dirty="0" lang="en-US" smtClean="0"/>
              <a:t>Prompt diagnosis and treatment of when the following findings are present;</a:t>
            </a:r>
          </a:p>
          <a:p>
            <a:pPr algn="just">
              <a:lnSpc>
                <a:spcPct val="150000"/>
              </a:lnSpc>
              <a:buFont typeface="Wingdings" pitchFamily="2" charset="2"/>
              <a:buChar char="q"/>
            </a:pPr>
            <a:r>
              <a:rPr dirty="0" lang="en-US" smtClean="0"/>
              <a:t>Chronic cough (more than two weeks)</a:t>
            </a:r>
          </a:p>
          <a:p>
            <a:pPr algn="just">
              <a:lnSpc>
                <a:spcPct val="150000"/>
              </a:lnSpc>
              <a:buFont typeface="Wingdings" pitchFamily="2" charset="2"/>
              <a:buChar char="q"/>
            </a:pPr>
            <a:r>
              <a:rPr dirty="0" lang="en-US" smtClean="0"/>
              <a:t>10% reduction in body weight</a:t>
            </a:r>
          </a:p>
          <a:p>
            <a:pPr algn="just">
              <a:lnSpc>
                <a:spcPct val="150000"/>
              </a:lnSpc>
              <a:buFont typeface="Wingdings" pitchFamily="2" charset="2"/>
              <a:buChar char="q"/>
            </a:pPr>
            <a:r>
              <a:rPr dirty="0" lang="en-US" smtClean="0"/>
              <a:t>Drenching night sweats</a:t>
            </a:r>
          </a:p>
          <a:p>
            <a:pPr algn="just">
              <a:lnSpc>
                <a:spcPct val="150000"/>
              </a:lnSpc>
              <a:buFont typeface="Wingdings" pitchFamily="2" charset="2"/>
              <a:buChar char="q"/>
            </a:pPr>
            <a:r>
              <a:rPr dirty="0" lang="en-US" smtClean="0"/>
              <a:t>Anorexia (loss of appetite)</a:t>
            </a:r>
          </a:p>
          <a:p>
            <a:pPr algn="just">
              <a:lnSpc>
                <a:spcPct val="150000"/>
              </a:lnSpc>
              <a:buFont typeface="Wingdings" pitchFamily="2" charset="2"/>
              <a:buChar char="q"/>
            </a:pPr>
            <a:r>
              <a:rPr dirty="0" lang="en-US" smtClean="0"/>
              <a:t>General malaise</a:t>
            </a:r>
          </a:p>
        </p:txBody>
      </p:sp>
    </p:spTree>
  </p:cSld>
  <p:clrMapOvr>
    <a:masterClrMapping/>
  </p:clrMapOvr>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209" name=""/>
        <p:cNvGrpSpPr/>
        <p:nvPr/>
      </p:nvGrpSpPr>
      <p:grpSpPr>
        <a:xfrm>
          <a:off x="0" y="0"/>
          <a:ext cx="0" cy="0"/>
          <a:chOff x="0" y="0"/>
          <a:chExt cx="0" cy="0"/>
        </a:xfrm>
      </p:grpSpPr>
      <p:sp>
        <p:nvSpPr>
          <p:cNvPr id="1048771" name="Title 1"/>
          <p:cNvSpPr>
            <a:spLocks noGrp="1"/>
          </p:cNvSpPr>
          <p:nvPr>
            <p:ph type="title"/>
          </p:nvPr>
        </p:nvSpPr>
        <p:spPr>
          <a:xfrm>
            <a:off x="2959608" y="274638"/>
            <a:ext cx="7498080" cy="715962"/>
          </a:xfrm>
        </p:spPr>
        <p:txBody>
          <a:bodyPr>
            <a:normAutofit/>
          </a:bodyPr>
          <a:p>
            <a:endParaRPr dirty="0" lang="en-US"/>
          </a:p>
        </p:txBody>
      </p:sp>
      <p:sp>
        <p:nvSpPr>
          <p:cNvPr id="1048772" name="Content Placeholder 2"/>
          <p:cNvSpPr>
            <a:spLocks noGrp="1"/>
          </p:cNvSpPr>
          <p:nvPr>
            <p:ph idx="1"/>
          </p:nvPr>
        </p:nvSpPr>
        <p:spPr>
          <a:xfrm>
            <a:off x="2959608" y="990600"/>
            <a:ext cx="7498080" cy="5257800"/>
          </a:xfrm>
        </p:spPr>
        <p:txBody>
          <a:bodyPr>
            <a:normAutofit fontScale="92500" lnSpcReduction="20000"/>
          </a:bodyPr>
          <a:p>
            <a:pPr algn="just">
              <a:lnSpc>
                <a:spcPct val="150000"/>
              </a:lnSpc>
            </a:pPr>
            <a:r>
              <a:rPr dirty="0" lang="en-US" smtClean="0"/>
              <a:t>Proper care of infected people</a:t>
            </a:r>
          </a:p>
          <a:p>
            <a:pPr algn="just">
              <a:lnSpc>
                <a:spcPct val="150000"/>
              </a:lnSpc>
            </a:pPr>
            <a:r>
              <a:rPr dirty="0" lang="en-US" smtClean="0"/>
              <a:t>Prompt treatment</a:t>
            </a:r>
          </a:p>
          <a:p>
            <a:pPr algn="just">
              <a:lnSpc>
                <a:spcPct val="150000"/>
              </a:lnSpc>
            </a:pPr>
            <a:r>
              <a:rPr dirty="0" lang="en-US" smtClean="0"/>
              <a:t>Strict follow up of those on treatment</a:t>
            </a:r>
          </a:p>
          <a:p>
            <a:pPr algn="just">
              <a:lnSpc>
                <a:spcPct val="150000"/>
              </a:lnSpc>
            </a:pPr>
            <a:r>
              <a:rPr dirty="0" lang="en-US" smtClean="0"/>
              <a:t>Living in well ventilated areas</a:t>
            </a:r>
          </a:p>
          <a:p>
            <a:pPr algn="just">
              <a:lnSpc>
                <a:spcPct val="150000"/>
              </a:lnSpc>
            </a:pPr>
            <a:r>
              <a:rPr dirty="0" lang="en-US" smtClean="0"/>
              <a:t>Proper diet</a:t>
            </a:r>
          </a:p>
          <a:p>
            <a:pPr algn="just">
              <a:lnSpc>
                <a:spcPct val="150000"/>
              </a:lnSpc>
            </a:pPr>
            <a:r>
              <a:rPr dirty="0" lang="en-US" smtClean="0"/>
              <a:t>Body exercise</a:t>
            </a:r>
          </a:p>
          <a:p>
            <a:pPr algn="just">
              <a:lnSpc>
                <a:spcPct val="150000"/>
              </a:lnSpc>
            </a:pPr>
            <a:r>
              <a:rPr dirty="0" lang="en-US" smtClean="0"/>
              <a:t>Health education</a:t>
            </a:r>
          </a:p>
          <a:p>
            <a:pPr algn="just">
              <a:lnSpc>
                <a:spcPct val="150000"/>
              </a:lnSpc>
            </a:pPr>
            <a:r>
              <a:rPr dirty="0" lang="en-US" smtClean="0"/>
              <a:t>Avoiding overcrowded places.</a:t>
            </a:r>
            <a:endParaRPr dirty="0" lang="en-US"/>
          </a:p>
        </p:txBody>
      </p:sp>
    </p:spTree>
  </p:cSld>
  <p:clrMapOvr>
    <a:masterClrMapping/>
  </p:clrMapOvr>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210" name=""/>
        <p:cNvGrpSpPr/>
        <p:nvPr/>
      </p:nvGrpSpPr>
      <p:grpSpPr>
        <a:xfrm>
          <a:off x="0" y="0"/>
          <a:ext cx="0" cy="0"/>
          <a:chOff x="0" y="0"/>
          <a:chExt cx="0" cy="0"/>
        </a:xfrm>
      </p:grpSpPr>
      <p:sp>
        <p:nvSpPr>
          <p:cNvPr id="1048773" name="Title 1"/>
          <p:cNvSpPr>
            <a:spLocks noGrp="1"/>
          </p:cNvSpPr>
          <p:nvPr>
            <p:ph type="title"/>
          </p:nvPr>
        </p:nvSpPr>
        <p:spPr>
          <a:xfrm>
            <a:off x="2959608" y="274638"/>
            <a:ext cx="7498080" cy="715962"/>
          </a:xfrm>
        </p:spPr>
        <p:txBody>
          <a:bodyPr>
            <a:normAutofit/>
          </a:bodyPr>
          <a:p>
            <a:r>
              <a:rPr dirty="0" lang="en-US" smtClean="0"/>
              <a:t>Considerations…</a:t>
            </a:r>
            <a:endParaRPr dirty="0" lang="en-US"/>
          </a:p>
        </p:txBody>
      </p:sp>
      <p:sp>
        <p:nvSpPr>
          <p:cNvPr id="1048774" name="Content Placeholder 2"/>
          <p:cNvSpPr>
            <a:spLocks noGrp="1"/>
          </p:cNvSpPr>
          <p:nvPr>
            <p:ph idx="1"/>
          </p:nvPr>
        </p:nvSpPr>
        <p:spPr>
          <a:xfrm>
            <a:off x="2959608" y="990600"/>
            <a:ext cx="7498080" cy="5257800"/>
          </a:xfrm>
        </p:spPr>
        <p:txBody>
          <a:bodyPr>
            <a:normAutofit fontScale="77500" lnSpcReduction="20000"/>
          </a:bodyPr>
          <a:p>
            <a:pPr algn="just">
              <a:lnSpc>
                <a:spcPct val="170000"/>
              </a:lnSpc>
            </a:pPr>
            <a:r>
              <a:rPr dirty="0" lang="en-US" smtClean="0"/>
              <a:t>Tuberculosis is a disease of low immunity and is most likely to infect immune compromised individuals.</a:t>
            </a:r>
          </a:p>
          <a:p>
            <a:pPr algn="just">
              <a:lnSpc>
                <a:spcPct val="170000"/>
              </a:lnSpc>
            </a:pPr>
            <a:r>
              <a:rPr dirty="0" lang="en-US" smtClean="0"/>
              <a:t>Since HIV/AIDS is also immune related, the two diseases are interrelated.</a:t>
            </a:r>
          </a:p>
          <a:p>
            <a:pPr algn="just">
              <a:lnSpc>
                <a:spcPct val="170000"/>
              </a:lnSpc>
            </a:pPr>
            <a:r>
              <a:rPr dirty="0" lang="en-US" smtClean="0"/>
              <a:t>TB occurs as an opportunistic infection in HIV/AIDS and defines stage three of the HIV disease.</a:t>
            </a:r>
          </a:p>
          <a:p>
            <a:pPr algn="just">
              <a:lnSpc>
                <a:spcPct val="170000"/>
              </a:lnSpc>
            </a:pPr>
            <a:r>
              <a:rPr dirty="0" lang="en-US" smtClean="0"/>
              <a:t>Where an individual is suffering with HIV/AIDS, TB should be investigated.  The TB infected person has to be investigated for HIV too.</a:t>
            </a:r>
            <a:endParaRPr dirty="0" lang="en-US"/>
          </a:p>
        </p:txBody>
      </p:sp>
    </p:spTree>
  </p:cSld>
  <p:clrMapOvr>
    <a:masterClrMapping/>
  </p:clrMapOvr>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30" name=""/>
        <p:cNvGrpSpPr/>
        <p:nvPr/>
      </p:nvGrpSpPr>
      <p:grpSpPr>
        <a:xfrm>
          <a:off x="0" y="0"/>
          <a:ext cx="0" cy="0"/>
          <a:chOff x="0" y="0"/>
          <a:chExt cx="0" cy="0"/>
        </a:xfrm>
      </p:grpSpPr>
      <p:sp>
        <p:nvSpPr>
          <p:cNvPr id="1048614" name="Title 1"/>
          <p:cNvSpPr>
            <a:spLocks noGrp="1"/>
          </p:cNvSpPr>
          <p:nvPr>
            <p:ph type="title"/>
          </p:nvPr>
        </p:nvSpPr>
        <p:spPr>
          <a:xfrm>
            <a:off x="2438400" y="274638"/>
            <a:ext cx="7772400" cy="792162"/>
          </a:xfrm>
        </p:spPr>
        <p:txBody>
          <a:bodyPr>
            <a:normAutofit/>
          </a:bodyPr>
          <a:p>
            <a:r>
              <a:rPr dirty="0" i="1" lang="en-US" smtClean="0"/>
              <a:t>Plague has 4 forms:</a:t>
            </a:r>
            <a:endParaRPr dirty="0" lang="en-US"/>
          </a:p>
        </p:txBody>
      </p:sp>
      <p:sp>
        <p:nvSpPr>
          <p:cNvPr id="1048615" name="Content Placeholder 2"/>
          <p:cNvSpPr>
            <a:spLocks noGrp="1"/>
          </p:cNvSpPr>
          <p:nvPr>
            <p:ph idx="1"/>
          </p:nvPr>
        </p:nvSpPr>
        <p:spPr>
          <a:xfrm>
            <a:off x="2438400" y="1219201"/>
            <a:ext cx="7772400" cy="4906963"/>
          </a:xfrm>
        </p:spPr>
        <p:txBody>
          <a:bodyPr>
            <a:normAutofit fontScale="89286" lnSpcReduction="10000"/>
          </a:bodyPr>
          <a:p>
            <a:pPr algn="just" indent="-514350" marL="596646">
              <a:lnSpc>
                <a:spcPct val="160000"/>
              </a:lnSpc>
              <a:buFont typeface="+mj-lt"/>
              <a:buAutoNum type="arabicPeriod"/>
            </a:pPr>
            <a:r>
              <a:rPr dirty="0" lang="en-US" smtClean="0"/>
              <a:t>Plague  which if untreated has a mortality of 50%</a:t>
            </a:r>
          </a:p>
          <a:p>
            <a:pPr algn="just" indent="-514350" marL="596646">
              <a:lnSpc>
                <a:spcPct val="160000"/>
              </a:lnSpc>
              <a:buFont typeface="+mj-lt"/>
              <a:buAutoNum type="arabicPeriod"/>
            </a:pPr>
            <a:r>
              <a:rPr dirty="0" lang="en-US" smtClean="0"/>
              <a:t>Bubonic plague which is characterized by swollen and tender lymph nodes draining the flea bite site</a:t>
            </a:r>
          </a:p>
          <a:p>
            <a:pPr algn="just" indent="-514350" marL="596646">
              <a:lnSpc>
                <a:spcPct val="160000"/>
              </a:lnSpc>
              <a:buFont typeface="+mj-lt"/>
              <a:buAutoNum type="arabicPeriod"/>
            </a:pPr>
            <a:r>
              <a:rPr dirty="0" lang="en-US" err="1" smtClean="0"/>
              <a:t>Septicemic</a:t>
            </a:r>
            <a:r>
              <a:rPr dirty="0" lang="en-US" smtClean="0"/>
              <a:t> plague - disseminated through out the body</a:t>
            </a:r>
          </a:p>
          <a:p>
            <a:pPr algn="just" indent="-514350" marL="596646">
              <a:lnSpc>
                <a:spcPct val="160000"/>
              </a:lnSpc>
              <a:buFont typeface="+mj-lt"/>
              <a:buAutoNum type="arabicPeriod"/>
            </a:pPr>
            <a:r>
              <a:rPr dirty="0" lang="en-US" smtClean="0"/>
              <a:t>Pneumonic plague - approximately 100% mortality due to inhalation of aerosol or from septic emboli that reaches the lungs</a:t>
            </a:r>
          </a:p>
          <a:p>
            <a:pPr algn="just" indent="-514350" marL="596646">
              <a:lnSpc>
                <a:spcPct val="160000"/>
              </a:lnSpc>
              <a:buClr>
                <a:schemeClr val="accent2"/>
              </a:buClr>
              <a:buFont typeface="+mj-lt"/>
              <a:buAutoNum type="arabicPeriod"/>
            </a:pPr>
            <a:endParaRPr dirty="0" lang="en-US"/>
          </a:p>
        </p:txBody>
      </p:sp>
    </p:spTree>
  </p:cSld>
  <p:clrMapOvr>
    <a:masterClrMapping/>
  </p:clrMapOvr>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211" name=""/>
        <p:cNvGrpSpPr/>
        <p:nvPr/>
      </p:nvGrpSpPr>
      <p:grpSpPr>
        <a:xfrm>
          <a:off x="0" y="0"/>
          <a:ext cx="0" cy="0"/>
          <a:chOff x="0" y="0"/>
          <a:chExt cx="0" cy="0"/>
        </a:xfrm>
      </p:grpSpPr>
      <p:sp>
        <p:nvSpPr>
          <p:cNvPr id="1048775" name="Title 1"/>
          <p:cNvSpPr>
            <a:spLocks noGrp="1"/>
          </p:cNvSpPr>
          <p:nvPr>
            <p:ph type="title"/>
          </p:nvPr>
        </p:nvSpPr>
        <p:spPr>
          <a:xfrm>
            <a:off x="2959608" y="274638"/>
            <a:ext cx="7498080" cy="715962"/>
          </a:xfrm>
        </p:spPr>
        <p:txBody>
          <a:bodyPr>
            <a:normAutofit/>
          </a:bodyPr>
          <a:p>
            <a:endParaRPr dirty="0" lang="en-US"/>
          </a:p>
        </p:txBody>
      </p:sp>
      <p:sp>
        <p:nvSpPr>
          <p:cNvPr id="1048776" name="Content Placeholder 2"/>
          <p:cNvSpPr>
            <a:spLocks noGrp="1"/>
          </p:cNvSpPr>
          <p:nvPr>
            <p:ph idx="1"/>
          </p:nvPr>
        </p:nvSpPr>
        <p:spPr>
          <a:xfrm>
            <a:off x="2959608" y="990600"/>
            <a:ext cx="7498080" cy="5257800"/>
          </a:xfrm>
        </p:spPr>
        <p:txBody>
          <a:bodyPr>
            <a:normAutofit lnSpcReduction="10000"/>
          </a:bodyPr>
          <a:p>
            <a:pPr algn="just">
              <a:lnSpc>
                <a:spcPct val="150000"/>
              </a:lnSpc>
            </a:pPr>
            <a:r>
              <a:rPr dirty="0" lang="en-US" smtClean="0"/>
              <a:t>Patient counseling is of paramount importance where TB and/or HIV has been diagnosed.</a:t>
            </a:r>
          </a:p>
          <a:p>
            <a:pPr algn="just">
              <a:lnSpc>
                <a:spcPct val="150000"/>
              </a:lnSpc>
            </a:pPr>
            <a:r>
              <a:rPr dirty="0" lang="en-US" smtClean="0"/>
              <a:t>This also applies to those who are to undergo testing for both conditions.</a:t>
            </a:r>
          </a:p>
          <a:p>
            <a:pPr algn="just">
              <a:lnSpc>
                <a:spcPct val="150000"/>
              </a:lnSpc>
            </a:pPr>
            <a:r>
              <a:rPr dirty="0" lang="en-US" smtClean="0"/>
              <a:t>Treatment of TB involves use of multiple drugs which bring about multiple drug effects.</a:t>
            </a:r>
          </a:p>
          <a:p>
            <a:pPr algn="just">
              <a:lnSpc>
                <a:spcPct val="150000"/>
              </a:lnSpc>
            </a:pPr>
            <a:r>
              <a:rPr dirty="0" lang="en-US" smtClean="0"/>
              <a:t>Nutritional and physical support is required by the patient and should therefore be provided.</a:t>
            </a:r>
            <a:endParaRPr dirty="0" lang="en-US"/>
          </a:p>
        </p:txBody>
      </p:sp>
    </p:spTree>
  </p:cSld>
  <p:clrMapOvr>
    <a:masterClrMapping/>
  </p:clrMapOvr>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212" name=""/>
        <p:cNvGrpSpPr/>
        <p:nvPr/>
      </p:nvGrpSpPr>
      <p:grpSpPr>
        <a:xfrm>
          <a:off x="0" y="0"/>
          <a:ext cx="0" cy="0"/>
          <a:chOff x="0" y="0"/>
          <a:chExt cx="0" cy="0"/>
        </a:xfrm>
      </p:grpSpPr>
      <p:sp>
        <p:nvSpPr>
          <p:cNvPr id="1048777" name="Title 1"/>
          <p:cNvSpPr>
            <a:spLocks noGrp="1"/>
          </p:cNvSpPr>
          <p:nvPr>
            <p:ph type="title"/>
          </p:nvPr>
        </p:nvSpPr>
        <p:spPr>
          <a:xfrm>
            <a:off x="2959608" y="274638"/>
            <a:ext cx="7498080" cy="715962"/>
          </a:xfrm>
        </p:spPr>
        <p:txBody>
          <a:bodyPr>
            <a:normAutofit/>
          </a:bodyPr>
          <a:p>
            <a:endParaRPr dirty="0" lang="en-US"/>
          </a:p>
        </p:txBody>
      </p:sp>
      <p:sp>
        <p:nvSpPr>
          <p:cNvPr id="1048778" name="Content Placeholder 2"/>
          <p:cNvSpPr>
            <a:spLocks noGrp="1"/>
          </p:cNvSpPr>
          <p:nvPr>
            <p:ph idx="1"/>
          </p:nvPr>
        </p:nvSpPr>
        <p:spPr>
          <a:xfrm>
            <a:off x="2959608" y="990600"/>
            <a:ext cx="7498080" cy="5257800"/>
          </a:xfrm>
        </p:spPr>
        <p:txBody>
          <a:bodyPr>
            <a:normAutofit fontScale="85000" lnSpcReduction="20000"/>
          </a:bodyPr>
          <a:p>
            <a:pPr algn="just">
              <a:lnSpc>
                <a:spcPct val="150000"/>
              </a:lnSpc>
            </a:pPr>
            <a:r>
              <a:rPr dirty="0" lang="en-US" smtClean="0"/>
              <a:t>The drugs commonly used in primary infection and re-treatment are;</a:t>
            </a:r>
          </a:p>
          <a:p>
            <a:pPr algn="just" indent="-514350" marL="596646">
              <a:lnSpc>
                <a:spcPct val="150000"/>
              </a:lnSpc>
              <a:buFont typeface="+mj-lt"/>
              <a:buAutoNum type="arabicPeriod"/>
            </a:pPr>
            <a:r>
              <a:rPr dirty="0" lang="en-US" err="1" smtClean="0"/>
              <a:t>Rifampicin</a:t>
            </a:r>
            <a:endParaRPr dirty="0" lang="en-US" smtClean="0"/>
          </a:p>
          <a:p>
            <a:pPr algn="just" indent="-514350" marL="596646">
              <a:lnSpc>
                <a:spcPct val="150000"/>
              </a:lnSpc>
              <a:buFont typeface="+mj-lt"/>
              <a:buAutoNum type="arabicPeriod"/>
            </a:pPr>
            <a:r>
              <a:rPr dirty="0" lang="en-US" err="1" smtClean="0"/>
              <a:t>Pyrazinamide</a:t>
            </a:r>
            <a:endParaRPr dirty="0" lang="en-US" smtClean="0"/>
          </a:p>
          <a:p>
            <a:pPr algn="just" indent="-514350" marL="596646">
              <a:lnSpc>
                <a:spcPct val="150000"/>
              </a:lnSpc>
              <a:buFont typeface="+mj-lt"/>
              <a:buAutoNum type="arabicPeriod"/>
            </a:pPr>
            <a:r>
              <a:rPr dirty="0" lang="en-US" err="1" smtClean="0"/>
              <a:t>Isoniazide</a:t>
            </a:r>
            <a:endParaRPr dirty="0" lang="en-US" smtClean="0"/>
          </a:p>
          <a:p>
            <a:pPr algn="just" indent="-514350" marL="596646">
              <a:lnSpc>
                <a:spcPct val="150000"/>
              </a:lnSpc>
              <a:buFont typeface="+mj-lt"/>
              <a:buAutoNum type="arabicPeriod"/>
            </a:pPr>
            <a:r>
              <a:rPr dirty="0" lang="en-US" err="1" smtClean="0"/>
              <a:t>Ethambutol</a:t>
            </a:r>
            <a:endParaRPr dirty="0" lang="en-US" smtClean="0"/>
          </a:p>
          <a:p>
            <a:pPr algn="just" indent="-514350" marL="596646">
              <a:lnSpc>
                <a:spcPct val="150000"/>
              </a:lnSpc>
            </a:pPr>
            <a:r>
              <a:rPr dirty="0" lang="en-US" err="1" smtClean="0"/>
              <a:t>Ethambutol</a:t>
            </a:r>
            <a:r>
              <a:rPr dirty="0" lang="en-US" smtClean="0"/>
              <a:t> cannot be used in children due to side effects</a:t>
            </a:r>
          </a:p>
          <a:p>
            <a:pPr algn="just" indent="-514350" marL="596646">
              <a:lnSpc>
                <a:spcPct val="150000"/>
              </a:lnSpc>
            </a:pPr>
            <a:r>
              <a:rPr dirty="0" lang="en-US" smtClean="0"/>
              <a:t>Streptomycin is used where retreatment is required</a:t>
            </a:r>
            <a:endParaRPr dirty="0" lang="en-US"/>
          </a:p>
        </p:txBody>
      </p:sp>
    </p:spTree>
  </p:cSld>
  <p:clrMapOvr>
    <a:masterClrMapping/>
  </p:clrMapOvr>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213" name=""/>
        <p:cNvGrpSpPr/>
        <p:nvPr/>
      </p:nvGrpSpPr>
      <p:grpSpPr>
        <a:xfrm>
          <a:off x="0" y="0"/>
          <a:ext cx="0" cy="0"/>
          <a:chOff x="0" y="0"/>
          <a:chExt cx="0" cy="0"/>
        </a:xfrm>
      </p:grpSpPr>
      <p:sp>
        <p:nvSpPr>
          <p:cNvPr id="1048779" name="Title 1"/>
          <p:cNvSpPr>
            <a:spLocks noGrp="1"/>
          </p:cNvSpPr>
          <p:nvPr>
            <p:ph type="title"/>
          </p:nvPr>
        </p:nvSpPr>
        <p:spPr>
          <a:xfrm>
            <a:off x="2959608" y="274638"/>
            <a:ext cx="7498080" cy="715962"/>
          </a:xfrm>
        </p:spPr>
        <p:txBody>
          <a:bodyPr>
            <a:normAutofit/>
          </a:bodyPr>
          <a:p>
            <a:r>
              <a:rPr dirty="0" lang="en-US" smtClean="0"/>
              <a:t>Wax in Mycobacterium</a:t>
            </a:r>
            <a:endParaRPr dirty="0" lang="en-US"/>
          </a:p>
        </p:txBody>
      </p:sp>
      <p:sp>
        <p:nvSpPr>
          <p:cNvPr id="1048780" name="Content Placeholder 2"/>
          <p:cNvSpPr>
            <a:spLocks noGrp="1"/>
          </p:cNvSpPr>
          <p:nvPr>
            <p:ph idx="1"/>
          </p:nvPr>
        </p:nvSpPr>
        <p:spPr>
          <a:xfrm>
            <a:off x="2959608" y="990600"/>
            <a:ext cx="7498080" cy="5257800"/>
          </a:xfrm>
        </p:spPr>
        <p:txBody>
          <a:bodyPr/>
          <a:p>
            <a:pPr algn="just">
              <a:lnSpc>
                <a:spcPct val="150000"/>
              </a:lnSpc>
            </a:pPr>
            <a:r>
              <a:rPr dirty="0" lang="en-US" smtClean="0"/>
              <a:t>Impermeable to dyes</a:t>
            </a:r>
          </a:p>
          <a:p>
            <a:pPr algn="just">
              <a:lnSpc>
                <a:spcPct val="150000"/>
              </a:lnSpc>
            </a:pPr>
            <a:r>
              <a:rPr dirty="0" lang="en-US" smtClean="0"/>
              <a:t>Lipids 40-60%</a:t>
            </a:r>
          </a:p>
          <a:p>
            <a:pPr algn="just">
              <a:lnSpc>
                <a:spcPct val="150000"/>
              </a:lnSpc>
            </a:pPr>
            <a:r>
              <a:rPr dirty="0" lang="en-US" err="1" smtClean="0"/>
              <a:t>Glycolipids</a:t>
            </a:r>
            <a:endParaRPr dirty="0" lang="en-US" smtClean="0"/>
          </a:p>
          <a:p>
            <a:pPr algn="just">
              <a:lnSpc>
                <a:spcPct val="150000"/>
              </a:lnSpc>
            </a:pPr>
            <a:r>
              <a:rPr dirty="0" lang="en-US" smtClean="0"/>
              <a:t>Polysaccharides</a:t>
            </a:r>
          </a:p>
          <a:p>
            <a:pPr algn="just">
              <a:lnSpc>
                <a:spcPct val="150000"/>
              </a:lnSpc>
            </a:pPr>
            <a:r>
              <a:rPr dirty="0" lang="en-US" err="1" smtClean="0"/>
              <a:t>Mycolic</a:t>
            </a:r>
            <a:r>
              <a:rPr dirty="0" lang="en-US" smtClean="0"/>
              <a:t> acid helps the bacterium survive in dusty and dry environment.</a:t>
            </a:r>
            <a:endParaRPr dirty="0" lang="en-US"/>
          </a:p>
        </p:txBody>
      </p:sp>
    </p:spTree>
  </p:cSld>
  <p:clrMapOvr>
    <a:masterClrMapping/>
  </p:clrMapOvr>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214" name=""/>
        <p:cNvGrpSpPr/>
        <p:nvPr/>
      </p:nvGrpSpPr>
      <p:grpSpPr>
        <a:xfrm>
          <a:off x="0" y="0"/>
          <a:ext cx="0" cy="0"/>
          <a:chOff x="0" y="0"/>
          <a:chExt cx="0" cy="0"/>
        </a:xfrm>
      </p:grpSpPr>
      <p:sp>
        <p:nvSpPr>
          <p:cNvPr id="1048781" name="Title 1"/>
          <p:cNvSpPr>
            <a:spLocks noGrp="1"/>
          </p:cNvSpPr>
          <p:nvPr>
            <p:ph type="title"/>
          </p:nvPr>
        </p:nvSpPr>
        <p:spPr>
          <a:xfrm>
            <a:off x="2959608" y="274638"/>
            <a:ext cx="7498080" cy="715962"/>
          </a:xfrm>
        </p:spPr>
        <p:txBody>
          <a:bodyPr>
            <a:normAutofit/>
          </a:bodyPr>
          <a:p>
            <a:r>
              <a:rPr dirty="0" lang="en-US" smtClean="0"/>
              <a:t>Mycobacterium </a:t>
            </a:r>
            <a:r>
              <a:rPr dirty="0" lang="en-US" err="1" smtClean="0"/>
              <a:t>leprae</a:t>
            </a:r>
            <a:endParaRPr dirty="0" lang="en-US"/>
          </a:p>
        </p:txBody>
      </p:sp>
      <p:sp>
        <p:nvSpPr>
          <p:cNvPr id="1048782" name="Content Placeholder 2"/>
          <p:cNvSpPr>
            <a:spLocks noGrp="1"/>
          </p:cNvSpPr>
          <p:nvPr>
            <p:ph idx="1"/>
          </p:nvPr>
        </p:nvSpPr>
        <p:spPr>
          <a:xfrm>
            <a:off x="2959608" y="990600"/>
            <a:ext cx="7498080" cy="5257800"/>
          </a:xfrm>
        </p:spPr>
        <p:txBody>
          <a:bodyPr>
            <a:normAutofit lnSpcReduction="10000"/>
          </a:bodyPr>
          <a:p>
            <a:pPr algn="just">
              <a:lnSpc>
                <a:spcPct val="150000"/>
              </a:lnSpc>
            </a:pPr>
            <a:r>
              <a:rPr dirty="0" lang="en-US" smtClean="0"/>
              <a:t>Causative organism for leprosy</a:t>
            </a:r>
          </a:p>
          <a:p>
            <a:pPr algn="just">
              <a:lnSpc>
                <a:spcPct val="150000"/>
              </a:lnSpc>
            </a:pPr>
            <a:r>
              <a:rPr dirty="0" lang="en-US" smtClean="0"/>
              <a:t>Habitat is in infected patients and animals but not in artificial media</a:t>
            </a:r>
          </a:p>
          <a:p>
            <a:pPr algn="just">
              <a:lnSpc>
                <a:spcPct val="150000"/>
              </a:lnSpc>
            </a:pPr>
            <a:r>
              <a:rPr dirty="0" lang="en-US" smtClean="0"/>
              <a:t>The micro-organism were first described by Hansen in 1873 and then Koch in 1882</a:t>
            </a:r>
          </a:p>
          <a:p>
            <a:pPr algn="just">
              <a:lnSpc>
                <a:spcPct val="150000"/>
              </a:lnSpc>
            </a:pPr>
            <a:r>
              <a:rPr dirty="0" lang="en-US" smtClean="0"/>
              <a:t>Two main types of disease;</a:t>
            </a:r>
          </a:p>
          <a:p>
            <a:pPr algn="just" lvl="2">
              <a:lnSpc>
                <a:spcPct val="150000"/>
              </a:lnSpc>
              <a:buFont typeface="Wingdings" pitchFamily="2" charset="2"/>
              <a:buChar char="q"/>
            </a:pPr>
            <a:r>
              <a:rPr dirty="0" lang="en-US" err="1" smtClean="0"/>
              <a:t>Lepromatous</a:t>
            </a:r>
            <a:r>
              <a:rPr dirty="0" lang="en-US" smtClean="0"/>
              <a:t> leprosy - Asia</a:t>
            </a:r>
          </a:p>
          <a:p>
            <a:pPr algn="just" lvl="2">
              <a:lnSpc>
                <a:spcPct val="150000"/>
              </a:lnSpc>
              <a:buFont typeface="Wingdings" pitchFamily="2" charset="2"/>
              <a:buChar char="q"/>
            </a:pPr>
            <a:r>
              <a:rPr dirty="0" lang="en-US" err="1" smtClean="0"/>
              <a:t>Tuberculoid</a:t>
            </a:r>
            <a:r>
              <a:rPr dirty="0" lang="en-US" smtClean="0"/>
              <a:t> leprosy - Africa</a:t>
            </a:r>
          </a:p>
        </p:txBody>
      </p:sp>
    </p:spTree>
  </p:cSld>
  <p:clrMapOvr>
    <a:masterClrMapping/>
  </p:clrMapOvr>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215" name=""/>
        <p:cNvGrpSpPr/>
        <p:nvPr/>
      </p:nvGrpSpPr>
      <p:grpSpPr>
        <a:xfrm>
          <a:off x="0" y="0"/>
          <a:ext cx="0" cy="0"/>
          <a:chOff x="0" y="0"/>
          <a:chExt cx="0" cy="0"/>
        </a:xfrm>
      </p:grpSpPr>
      <p:sp>
        <p:nvSpPr>
          <p:cNvPr id="1048783" name="Title 1"/>
          <p:cNvSpPr>
            <a:spLocks noGrp="1"/>
          </p:cNvSpPr>
          <p:nvPr>
            <p:ph type="title"/>
          </p:nvPr>
        </p:nvSpPr>
        <p:spPr>
          <a:xfrm>
            <a:off x="2959608" y="274638"/>
            <a:ext cx="7498080" cy="715962"/>
          </a:xfrm>
        </p:spPr>
        <p:txBody>
          <a:bodyPr>
            <a:normAutofit/>
          </a:bodyPr>
          <a:p>
            <a:r>
              <a:rPr dirty="0" lang="en-US" smtClean="0"/>
              <a:t>Diagnosis</a:t>
            </a:r>
            <a:endParaRPr dirty="0" lang="en-US"/>
          </a:p>
        </p:txBody>
      </p:sp>
      <p:sp>
        <p:nvSpPr>
          <p:cNvPr id="1048784" name="Content Placeholder 2"/>
          <p:cNvSpPr>
            <a:spLocks noGrp="1"/>
          </p:cNvSpPr>
          <p:nvPr>
            <p:ph idx="1"/>
          </p:nvPr>
        </p:nvSpPr>
        <p:spPr>
          <a:xfrm>
            <a:off x="2959608" y="990600"/>
            <a:ext cx="7498080" cy="5257800"/>
          </a:xfrm>
        </p:spPr>
        <p:txBody>
          <a:bodyPr/>
          <a:p>
            <a:pPr algn="just">
              <a:lnSpc>
                <a:spcPct val="150000"/>
              </a:lnSpc>
            </a:pPr>
            <a:r>
              <a:rPr dirty="0" lang="en-US" smtClean="0"/>
              <a:t>Done by acid fast bacilli staining (AFB)</a:t>
            </a:r>
          </a:p>
          <a:p>
            <a:pPr algn="just">
              <a:lnSpc>
                <a:spcPct val="150000"/>
              </a:lnSpc>
            </a:pPr>
            <a:r>
              <a:rPr dirty="0" lang="en-US" err="1" smtClean="0"/>
              <a:t>Ziehl</a:t>
            </a:r>
            <a:r>
              <a:rPr dirty="0" lang="en-US" smtClean="0"/>
              <a:t> Nelsen technique is used.</a:t>
            </a:r>
          </a:p>
          <a:p>
            <a:pPr algn="just">
              <a:lnSpc>
                <a:spcPct val="150000"/>
              </a:lnSpc>
              <a:buNone/>
            </a:pPr>
            <a:r>
              <a:rPr b="1" dirty="0" lang="en-US" u="sng" smtClean="0"/>
              <a:t>Mode of Transmission</a:t>
            </a:r>
          </a:p>
          <a:p>
            <a:pPr algn="just">
              <a:lnSpc>
                <a:spcPct val="150000"/>
              </a:lnSpc>
            </a:pPr>
            <a:r>
              <a:rPr dirty="0" lang="en-US" smtClean="0"/>
              <a:t>Via droplets in the air</a:t>
            </a:r>
          </a:p>
          <a:p>
            <a:pPr algn="just">
              <a:lnSpc>
                <a:spcPct val="150000"/>
              </a:lnSpc>
            </a:pPr>
            <a:r>
              <a:rPr dirty="0" lang="en-US" smtClean="0"/>
              <a:t>Inoculation into skin</a:t>
            </a:r>
            <a:endParaRPr dirty="0" lang="en-US"/>
          </a:p>
        </p:txBody>
      </p:sp>
    </p:spTree>
  </p:cSld>
  <p:clrMapOvr>
    <a:masterClrMapping/>
  </p:clrMapOvr>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216" name=""/>
        <p:cNvGrpSpPr/>
        <p:nvPr/>
      </p:nvGrpSpPr>
      <p:grpSpPr>
        <a:xfrm>
          <a:off x="0" y="0"/>
          <a:ext cx="0" cy="0"/>
          <a:chOff x="0" y="0"/>
          <a:chExt cx="0" cy="0"/>
        </a:xfrm>
      </p:grpSpPr>
      <p:sp>
        <p:nvSpPr>
          <p:cNvPr id="1048785" name="Title 1"/>
          <p:cNvSpPr>
            <a:spLocks noGrp="1"/>
          </p:cNvSpPr>
          <p:nvPr>
            <p:ph type="title"/>
          </p:nvPr>
        </p:nvSpPr>
        <p:spPr>
          <a:xfrm>
            <a:off x="2959608" y="274638"/>
            <a:ext cx="7498080" cy="715962"/>
          </a:xfrm>
        </p:spPr>
        <p:txBody>
          <a:bodyPr>
            <a:normAutofit/>
          </a:bodyPr>
          <a:p>
            <a:r>
              <a:rPr dirty="0" lang="en-US" smtClean="0"/>
              <a:t>Treatment</a:t>
            </a:r>
            <a:endParaRPr dirty="0" lang="en-US"/>
          </a:p>
        </p:txBody>
      </p:sp>
      <p:sp>
        <p:nvSpPr>
          <p:cNvPr id="1048786" name="Content Placeholder 2"/>
          <p:cNvSpPr>
            <a:spLocks noGrp="1"/>
          </p:cNvSpPr>
          <p:nvPr>
            <p:ph idx="1"/>
          </p:nvPr>
        </p:nvSpPr>
        <p:spPr>
          <a:xfrm>
            <a:off x="2959608" y="990600"/>
            <a:ext cx="7498080" cy="5257800"/>
          </a:xfrm>
        </p:spPr>
        <p:txBody>
          <a:bodyPr>
            <a:normAutofit fontScale="85000" lnSpcReduction="20000"/>
          </a:bodyPr>
          <a:p>
            <a:pPr algn="just">
              <a:lnSpc>
                <a:spcPct val="150000"/>
              </a:lnSpc>
            </a:pPr>
            <a:r>
              <a:rPr dirty="0" lang="en-US" smtClean="0"/>
              <a:t>Treatment is long and complicated therefore compliance is necessary of the patient.</a:t>
            </a:r>
          </a:p>
          <a:p>
            <a:pPr algn="just">
              <a:lnSpc>
                <a:spcPct val="150000"/>
              </a:lnSpc>
            </a:pPr>
            <a:r>
              <a:rPr dirty="0" lang="en-US" smtClean="0"/>
              <a:t>Patient counseling is important</a:t>
            </a:r>
          </a:p>
          <a:p>
            <a:pPr algn="just">
              <a:lnSpc>
                <a:spcPct val="150000"/>
              </a:lnSpc>
            </a:pPr>
            <a:r>
              <a:rPr dirty="0" lang="en-US" smtClean="0"/>
              <a:t>Patient has to comply with treatment</a:t>
            </a:r>
          </a:p>
          <a:p>
            <a:pPr algn="just">
              <a:lnSpc>
                <a:spcPct val="150000"/>
              </a:lnSpc>
            </a:pPr>
            <a:r>
              <a:rPr dirty="0" lang="en-US" smtClean="0"/>
              <a:t>Monitor patient for side effects</a:t>
            </a:r>
          </a:p>
          <a:p>
            <a:pPr algn="just">
              <a:lnSpc>
                <a:spcPct val="150000"/>
              </a:lnSpc>
            </a:pPr>
            <a:r>
              <a:rPr dirty="0" lang="en-US" smtClean="0"/>
              <a:t>The disease affects the mucosal linings, nerves, skin, limbs, loose sensation and tissue fall outs.</a:t>
            </a:r>
          </a:p>
          <a:p>
            <a:pPr algn="just">
              <a:lnSpc>
                <a:spcPct val="150000"/>
              </a:lnSpc>
            </a:pPr>
            <a:r>
              <a:rPr dirty="0" lang="en-US" smtClean="0"/>
              <a:t>Patients fear and they are subject of stigma within the society.</a:t>
            </a:r>
            <a:endParaRPr dirty="0" lang="en-US"/>
          </a:p>
        </p:txBody>
      </p:sp>
    </p:spTree>
  </p:cSld>
  <p:clrMapOvr>
    <a:masterClrMapping/>
  </p:clrMapOvr>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217" name=""/>
        <p:cNvGrpSpPr/>
        <p:nvPr/>
      </p:nvGrpSpPr>
      <p:grpSpPr>
        <a:xfrm>
          <a:off x="0" y="0"/>
          <a:ext cx="0" cy="0"/>
          <a:chOff x="0" y="0"/>
          <a:chExt cx="0" cy="0"/>
        </a:xfrm>
      </p:grpSpPr>
      <p:sp>
        <p:nvSpPr>
          <p:cNvPr id="1048787" name="Title 1"/>
          <p:cNvSpPr>
            <a:spLocks noGrp="1"/>
          </p:cNvSpPr>
          <p:nvPr>
            <p:ph type="title"/>
          </p:nvPr>
        </p:nvSpPr>
        <p:spPr>
          <a:xfrm>
            <a:off x="2959608" y="274638"/>
            <a:ext cx="7498080" cy="715962"/>
          </a:xfrm>
        </p:spPr>
        <p:txBody>
          <a:bodyPr>
            <a:normAutofit/>
          </a:bodyPr>
          <a:p>
            <a:r>
              <a:rPr dirty="0" lang="en-US" smtClean="0"/>
              <a:t>Prevention and Control</a:t>
            </a:r>
            <a:endParaRPr dirty="0" lang="en-US"/>
          </a:p>
        </p:txBody>
      </p:sp>
      <p:sp>
        <p:nvSpPr>
          <p:cNvPr id="1048788" name="Content Placeholder 2"/>
          <p:cNvSpPr>
            <a:spLocks noGrp="1"/>
          </p:cNvSpPr>
          <p:nvPr>
            <p:ph idx="1"/>
          </p:nvPr>
        </p:nvSpPr>
        <p:spPr>
          <a:xfrm>
            <a:off x="2959608" y="990600"/>
            <a:ext cx="7498080" cy="5257800"/>
          </a:xfrm>
        </p:spPr>
        <p:txBody>
          <a:bodyPr/>
          <a:p>
            <a:pPr algn="just">
              <a:lnSpc>
                <a:spcPct val="150000"/>
              </a:lnSpc>
            </a:pPr>
            <a:r>
              <a:rPr dirty="0" lang="en-US" smtClean="0"/>
              <a:t>Avoid direct respiratory and skin contact with patients</a:t>
            </a:r>
          </a:p>
          <a:p>
            <a:pPr algn="just">
              <a:lnSpc>
                <a:spcPct val="150000"/>
              </a:lnSpc>
            </a:pPr>
            <a:r>
              <a:rPr dirty="0" lang="en-US" smtClean="0"/>
              <a:t>Wear protective gear</a:t>
            </a:r>
          </a:p>
          <a:p>
            <a:pPr algn="just">
              <a:lnSpc>
                <a:spcPct val="150000"/>
              </a:lnSpc>
            </a:pPr>
            <a:r>
              <a:rPr dirty="0" lang="en-US" smtClean="0"/>
              <a:t>Patient follow ups, minimize deformity</a:t>
            </a:r>
          </a:p>
          <a:p>
            <a:pPr algn="just">
              <a:lnSpc>
                <a:spcPct val="150000"/>
              </a:lnSpc>
            </a:pPr>
            <a:r>
              <a:rPr dirty="0" lang="en-US" smtClean="0"/>
              <a:t>Patient isolation while on treatment</a:t>
            </a:r>
            <a:endParaRPr dirty="0" lang="en-US"/>
          </a:p>
        </p:txBody>
      </p:sp>
    </p:spTree>
  </p:cSld>
  <p:clrMapOvr>
    <a:masterClrMapping/>
  </p:clrMapOvr>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218" name=""/>
        <p:cNvGrpSpPr/>
        <p:nvPr/>
      </p:nvGrpSpPr>
      <p:grpSpPr>
        <a:xfrm>
          <a:off x="0" y="0"/>
          <a:ext cx="0" cy="0"/>
          <a:chOff x="0" y="0"/>
          <a:chExt cx="0" cy="0"/>
        </a:xfrm>
      </p:grpSpPr>
      <p:sp>
        <p:nvSpPr>
          <p:cNvPr id="1048789" name="Title 1"/>
          <p:cNvSpPr>
            <a:spLocks noGrp="1"/>
          </p:cNvSpPr>
          <p:nvPr>
            <p:ph type="title"/>
          </p:nvPr>
        </p:nvSpPr>
        <p:spPr>
          <a:xfrm>
            <a:off x="2959608" y="274638"/>
            <a:ext cx="7498080" cy="715962"/>
          </a:xfrm>
        </p:spPr>
        <p:txBody>
          <a:bodyPr>
            <a:normAutofit/>
          </a:bodyPr>
          <a:p>
            <a:r>
              <a:rPr dirty="0" lang="en-US" smtClean="0"/>
              <a:t>Genus </a:t>
            </a:r>
            <a:r>
              <a:rPr dirty="0" lang="en-US" err="1" smtClean="0"/>
              <a:t>Rickettsiae</a:t>
            </a:r>
            <a:endParaRPr dirty="0" lang="en-US"/>
          </a:p>
        </p:txBody>
      </p:sp>
      <p:sp>
        <p:nvSpPr>
          <p:cNvPr id="1048790" name="Content Placeholder 2"/>
          <p:cNvSpPr>
            <a:spLocks noGrp="1"/>
          </p:cNvSpPr>
          <p:nvPr>
            <p:ph idx="1"/>
          </p:nvPr>
        </p:nvSpPr>
        <p:spPr>
          <a:xfrm>
            <a:off x="2959608" y="990600"/>
            <a:ext cx="7498080" cy="5257800"/>
          </a:xfrm>
        </p:spPr>
        <p:txBody>
          <a:bodyPr>
            <a:normAutofit fontScale="92500" lnSpcReduction="20000"/>
          </a:bodyPr>
          <a:p>
            <a:pPr algn="just">
              <a:lnSpc>
                <a:spcPct val="150000"/>
              </a:lnSpc>
            </a:pPr>
            <a:r>
              <a:rPr dirty="0" lang="en-US" smtClean="0"/>
              <a:t>Species; </a:t>
            </a:r>
          </a:p>
          <a:p>
            <a:pPr algn="just">
              <a:lnSpc>
                <a:spcPct val="150000"/>
              </a:lnSpc>
              <a:buFont typeface="Wingdings" pitchFamily="2" charset="2"/>
              <a:buChar char="q"/>
            </a:pPr>
            <a:r>
              <a:rPr dirty="0" i="1" lang="en-US" smtClean="0"/>
              <a:t>R. </a:t>
            </a:r>
            <a:r>
              <a:rPr dirty="0" i="1" lang="en-US" err="1" smtClean="0"/>
              <a:t>prowazekii</a:t>
            </a:r>
            <a:r>
              <a:rPr dirty="0" lang="en-US" smtClean="0"/>
              <a:t> – </a:t>
            </a:r>
            <a:r>
              <a:rPr dirty="0" lang="en-US" err="1" smtClean="0"/>
              <a:t>epidermic</a:t>
            </a:r>
            <a:r>
              <a:rPr dirty="0" lang="en-US" smtClean="0"/>
              <a:t> typhus</a:t>
            </a:r>
            <a:endParaRPr dirty="0" i="1" lang="en-US" smtClean="0"/>
          </a:p>
          <a:p>
            <a:pPr algn="just">
              <a:lnSpc>
                <a:spcPct val="150000"/>
              </a:lnSpc>
              <a:buFont typeface="Wingdings" pitchFamily="2" charset="2"/>
              <a:buChar char="q"/>
            </a:pPr>
            <a:r>
              <a:rPr dirty="0" i="1" lang="en-US" smtClean="0"/>
              <a:t>R. </a:t>
            </a:r>
            <a:r>
              <a:rPr dirty="0" i="1" lang="en-US" err="1" smtClean="0"/>
              <a:t>typhi</a:t>
            </a:r>
            <a:r>
              <a:rPr dirty="0" lang="en-US" smtClean="0"/>
              <a:t> – </a:t>
            </a:r>
            <a:r>
              <a:rPr dirty="0" lang="en-US" err="1" smtClean="0"/>
              <a:t>Murine</a:t>
            </a:r>
            <a:r>
              <a:rPr dirty="0" lang="en-US" smtClean="0"/>
              <a:t> typhus, endemic typhus (rats)</a:t>
            </a:r>
            <a:endParaRPr dirty="0" i="1" lang="en-US" smtClean="0"/>
          </a:p>
          <a:p>
            <a:pPr algn="just">
              <a:lnSpc>
                <a:spcPct val="150000"/>
              </a:lnSpc>
              <a:buFont typeface="Wingdings" pitchFamily="2" charset="2"/>
              <a:buChar char="q"/>
            </a:pPr>
            <a:r>
              <a:rPr dirty="0" i="1" lang="en-US" smtClean="0"/>
              <a:t>R. oriental </a:t>
            </a:r>
            <a:r>
              <a:rPr dirty="0" i="1" lang="en-US" err="1" smtClean="0"/>
              <a:t>tsutsugamshi</a:t>
            </a:r>
            <a:r>
              <a:rPr dirty="0" lang="en-US" smtClean="0"/>
              <a:t> – scrub typhus</a:t>
            </a:r>
            <a:endParaRPr dirty="0" i="1" lang="en-US" smtClean="0"/>
          </a:p>
          <a:p>
            <a:pPr algn="just">
              <a:lnSpc>
                <a:spcPct val="150000"/>
              </a:lnSpc>
              <a:buFont typeface="Wingdings" pitchFamily="2" charset="2"/>
              <a:buChar char="q"/>
            </a:pPr>
            <a:r>
              <a:rPr dirty="0" i="1" lang="en-US" smtClean="0"/>
              <a:t>R. </a:t>
            </a:r>
            <a:r>
              <a:rPr dirty="0" i="1" lang="en-US" err="1" smtClean="0"/>
              <a:t>ricketti</a:t>
            </a:r>
            <a:r>
              <a:rPr dirty="0" lang="en-US" smtClean="0"/>
              <a:t> – Rocky Mountain spotted fever</a:t>
            </a:r>
            <a:endParaRPr dirty="0" i="1" lang="en-US" smtClean="0"/>
          </a:p>
          <a:p>
            <a:pPr algn="just">
              <a:lnSpc>
                <a:spcPct val="150000"/>
              </a:lnSpc>
              <a:buFont typeface="Wingdings" pitchFamily="2" charset="2"/>
              <a:buChar char="q"/>
            </a:pPr>
            <a:r>
              <a:rPr dirty="0" i="1" lang="en-US" smtClean="0"/>
              <a:t>R. </a:t>
            </a:r>
            <a:r>
              <a:rPr dirty="0" i="1" lang="en-US" err="1" smtClean="0"/>
              <a:t>akari</a:t>
            </a:r>
            <a:r>
              <a:rPr dirty="0" lang="en-US" smtClean="0"/>
              <a:t> – </a:t>
            </a:r>
            <a:r>
              <a:rPr dirty="0" lang="en-US" err="1" smtClean="0"/>
              <a:t>rickettsial</a:t>
            </a:r>
            <a:r>
              <a:rPr dirty="0" lang="en-US" smtClean="0"/>
              <a:t> pox</a:t>
            </a:r>
            <a:endParaRPr dirty="0" i="1" lang="en-US" smtClean="0"/>
          </a:p>
          <a:p>
            <a:pPr algn="just">
              <a:lnSpc>
                <a:spcPct val="150000"/>
              </a:lnSpc>
              <a:buFont typeface="Wingdings" pitchFamily="2" charset="2"/>
              <a:buChar char="q"/>
            </a:pPr>
            <a:r>
              <a:rPr dirty="0" i="1" lang="en-US" smtClean="0"/>
              <a:t>R. </a:t>
            </a:r>
            <a:r>
              <a:rPr dirty="0" i="1" lang="en-US" err="1" smtClean="0"/>
              <a:t>caralli</a:t>
            </a:r>
            <a:r>
              <a:rPr dirty="0" lang="en-US" smtClean="0"/>
              <a:t> - fever</a:t>
            </a:r>
            <a:endParaRPr dirty="0" i="1" lang="en-US" smtClean="0"/>
          </a:p>
          <a:p>
            <a:pPr algn="just">
              <a:lnSpc>
                <a:spcPct val="150000"/>
              </a:lnSpc>
              <a:buFont typeface="Wingdings" pitchFamily="2" charset="2"/>
              <a:buChar char="q"/>
            </a:pPr>
            <a:r>
              <a:rPr dirty="0" i="1" lang="en-US" smtClean="0"/>
              <a:t>R. </a:t>
            </a:r>
            <a:r>
              <a:rPr dirty="0" i="1" lang="en-US" err="1" smtClean="0"/>
              <a:t>bernetti</a:t>
            </a:r>
            <a:r>
              <a:rPr dirty="0" lang="en-US" smtClean="0"/>
              <a:t> – </a:t>
            </a:r>
            <a:r>
              <a:rPr dirty="0" lang="en-US" err="1" smtClean="0"/>
              <a:t>Coxiella</a:t>
            </a:r>
            <a:r>
              <a:rPr dirty="0" lang="en-US" smtClean="0"/>
              <a:t> </a:t>
            </a:r>
            <a:r>
              <a:rPr dirty="0" lang="en-US" err="1" smtClean="0"/>
              <a:t>bernetti</a:t>
            </a:r>
            <a:r>
              <a:rPr dirty="0" lang="en-US" smtClean="0"/>
              <a:t> (Q fever)</a:t>
            </a:r>
            <a:endParaRPr dirty="0" i="1" lang="en-US"/>
          </a:p>
        </p:txBody>
      </p:sp>
    </p:spTree>
  </p:cSld>
  <p:clrMapOvr>
    <a:masterClrMapping/>
  </p:clrMapOvr>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219" name=""/>
        <p:cNvGrpSpPr/>
        <p:nvPr/>
      </p:nvGrpSpPr>
      <p:grpSpPr>
        <a:xfrm>
          <a:off x="0" y="0"/>
          <a:ext cx="0" cy="0"/>
          <a:chOff x="0" y="0"/>
          <a:chExt cx="0" cy="0"/>
        </a:xfrm>
      </p:grpSpPr>
      <p:sp>
        <p:nvSpPr>
          <p:cNvPr id="1048791" name="Title 1"/>
          <p:cNvSpPr>
            <a:spLocks noGrp="1"/>
          </p:cNvSpPr>
          <p:nvPr>
            <p:ph type="title"/>
          </p:nvPr>
        </p:nvSpPr>
        <p:spPr>
          <a:xfrm>
            <a:off x="2959608" y="274638"/>
            <a:ext cx="7498080" cy="715962"/>
          </a:xfrm>
        </p:spPr>
        <p:txBody>
          <a:bodyPr>
            <a:normAutofit/>
          </a:bodyPr>
          <a:p>
            <a:endParaRPr dirty="0" lang="en-US"/>
          </a:p>
        </p:txBody>
      </p:sp>
      <p:sp>
        <p:nvSpPr>
          <p:cNvPr id="1048792" name="Content Placeholder 2"/>
          <p:cNvSpPr>
            <a:spLocks noGrp="1"/>
          </p:cNvSpPr>
          <p:nvPr>
            <p:ph idx="1"/>
          </p:nvPr>
        </p:nvSpPr>
        <p:spPr>
          <a:xfrm>
            <a:off x="2959608" y="990600"/>
            <a:ext cx="7498080" cy="5257800"/>
          </a:xfrm>
        </p:spPr>
        <p:txBody>
          <a:bodyPr>
            <a:normAutofit fontScale="92500" lnSpcReduction="10000"/>
          </a:bodyPr>
          <a:p>
            <a:pPr algn="just">
              <a:lnSpc>
                <a:spcPct val="150000"/>
              </a:lnSpc>
            </a:pPr>
            <a:r>
              <a:rPr dirty="0" lang="en-US" smtClean="0"/>
              <a:t>They are intracellular microorganisms except for Q fever and they are grouped on the following factors;</a:t>
            </a:r>
          </a:p>
          <a:p>
            <a:pPr algn="just" indent="-514350" marL="596646">
              <a:lnSpc>
                <a:spcPct val="150000"/>
              </a:lnSpc>
              <a:buFont typeface="+mj-lt"/>
              <a:buAutoNum type="arabicPeriod"/>
            </a:pPr>
            <a:r>
              <a:rPr dirty="0" lang="en-US" smtClean="0"/>
              <a:t>Clinical features of the disease</a:t>
            </a:r>
          </a:p>
          <a:p>
            <a:pPr algn="just" indent="-514350" marL="596646">
              <a:lnSpc>
                <a:spcPct val="150000"/>
              </a:lnSpc>
              <a:buFont typeface="+mj-lt"/>
              <a:buAutoNum type="arabicPeriod"/>
            </a:pPr>
            <a:r>
              <a:rPr dirty="0" lang="en-US" smtClean="0"/>
              <a:t>Epidemiological aspects</a:t>
            </a:r>
          </a:p>
          <a:p>
            <a:pPr algn="just" indent="-514350" marL="596646">
              <a:lnSpc>
                <a:spcPct val="150000"/>
              </a:lnSpc>
              <a:buFont typeface="+mj-lt"/>
              <a:buAutoNum type="arabicPeriod"/>
            </a:pPr>
            <a:r>
              <a:rPr dirty="0" lang="en-US" smtClean="0"/>
              <a:t>Immunologic factors</a:t>
            </a:r>
          </a:p>
          <a:p>
            <a:pPr algn="just" indent="-514350" marL="596646">
              <a:lnSpc>
                <a:spcPct val="150000"/>
              </a:lnSpc>
            </a:pPr>
            <a:r>
              <a:rPr dirty="0" lang="en-US" smtClean="0"/>
              <a:t>The organisms are </a:t>
            </a:r>
            <a:r>
              <a:rPr dirty="0" lang="en-US" err="1" smtClean="0"/>
              <a:t>pleomorphic</a:t>
            </a:r>
            <a:r>
              <a:rPr dirty="0" lang="en-US" smtClean="0"/>
              <a:t> whereas some are </a:t>
            </a:r>
            <a:r>
              <a:rPr dirty="0" lang="en-US" err="1" smtClean="0"/>
              <a:t>coccobacilli.They</a:t>
            </a:r>
            <a:r>
              <a:rPr dirty="0" lang="en-US" smtClean="0"/>
              <a:t> are usually short and do not Gram stain.</a:t>
            </a:r>
            <a:endParaRPr dirty="0" lang="en-US"/>
          </a:p>
        </p:txBody>
      </p:sp>
    </p:spTree>
  </p:cSld>
  <p:clrMapOvr>
    <a:masterClrMapping/>
  </p:clrMapOvr>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220" name=""/>
        <p:cNvGrpSpPr/>
        <p:nvPr/>
      </p:nvGrpSpPr>
      <p:grpSpPr>
        <a:xfrm>
          <a:off x="0" y="0"/>
          <a:ext cx="0" cy="0"/>
          <a:chOff x="0" y="0"/>
          <a:chExt cx="0" cy="0"/>
        </a:xfrm>
      </p:grpSpPr>
      <p:sp>
        <p:nvSpPr>
          <p:cNvPr id="1048793" name="Title 1"/>
          <p:cNvSpPr>
            <a:spLocks noGrp="1"/>
          </p:cNvSpPr>
          <p:nvPr>
            <p:ph type="title"/>
          </p:nvPr>
        </p:nvSpPr>
        <p:spPr>
          <a:xfrm>
            <a:off x="2959608" y="274638"/>
            <a:ext cx="7498080" cy="715962"/>
          </a:xfrm>
        </p:spPr>
        <p:txBody>
          <a:bodyPr>
            <a:normAutofit/>
          </a:bodyPr>
          <a:p>
            <a:endParaRPr dirty="0" lang="en-US"/>
          </a:p>
        </p:txBody>
      </p:sp>
      <p:sp>
        <p:nvSpPr>
          <p:cNvPr id="1048794" name="Content Placeholder 2"/>
          <p:cNvSpPr>
            <a:spLocks noGrp="1"/>
          </p:cNvSpPr>
          <p:nvPr>
            <p:ph idx="1"/>
          </p:nvPr>
        </p:nvSpPr>
        <p:spPr>
          <a:xfrm>
            <a:off x="2959608" y="990600"/>
            <a:ext cx="7498080" cy="5257800"/>
          </a:xfrm>
        </p:spPr>
        <p:txBody>
          <a:bodyPr/>
          <a:p>
            <a:pPr algn="just">
              <a:lnSpc>
                <a:spcPct val="150000"/>
              </a:lnSpc>
            </a:pPr>
            <a:r>
              <a:rPr dirty="0" lang="en-US" smtClean="0"/>
              <a:t>Widely distributed in the globe especially R. </a:t>
            </a:r>
            <a:r>
              <a:rPr dirty="0" lang="en-US" err="1" smtClean="0"/>
              <a:t>prowazeki</a:t>
            </a:r>
            <a:r>
              <a:rPr dirty="0" lang="en-US" smtClean="0"/>
              <a:t>.</a:t>
            </a:r>
          </a:p>
          <a:p>
            <a:pPr algn="just">
              <a:lnSpc>
                <a:spcPct val="150000"/>
              </a:lnSpc>
            </a:pPr>
            <a:r>
              <a:rPr dirty="0" lang="en-US" smtClean="0"/>
              <a:t>They contain </a:t>
            </a:r>
            <a:r>
              <a:rPr dirty="0" lang="en-US" err="1" smtClean="0"/>
              <a:t>lipopolisaccharide</a:t>
            </a:r>
            <a:r>
              <a:rPr dirty="0" lang="en-US" smtClean="0"/>
              <a:t> moiety and the diseases usually respond to antibiotics.</a:t>
            </a:r>
            <a:endParaRPr dirty="0" lang="en-US"/>
          </a:p>
        </p:txBody>
      </p:sp>
    </p:spTree>
  </p:cSld>
  <p:clrMapOvr>
    <a:masterClrMapping/>
  </p:clrMapOvr>
  <p:timing/>
</p:sld>
</file>

<file path=ppt/theme/theme1.xml><?xml version="1.0" encoding="utf-8"?>
<a:theme xmlns:a="http://schemas.openxmlformats.org/drawingml/2006/main" name="Office Theme">
  <a:themeElements>
    <a:clrScheme name="Office">
      <a:dk1>
        <a:sysClr lastClr="000000" val="windowText"/>
      </a:dk1>
      <a:lt1>
        <a:sysClr lastClr="FFFFFF" val="window"/>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theme>
</file>

<file path=ppt/theme/theme2.xml><?xml version="1.0" encoding="utf-8"?>
<a:theme xmlns:a="http://schemas.openxmlformats.org/drawingml/2006/main" name="Office 主题">
  <a:themeElements>
    <a:clrScheme name="Office">
      <a:dk1>
        <a:sysClr lastClr="000000" val="windowText"/>
      </a:dk1>
      <a:lt1>
        <a:sysClr lastClr="FFFFFF" val="window"/>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H Sarabun PSK"/>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H Sarabun PSK"/>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theme>
</file>

<file path=docProps/app.xml><?xml version="1.0" encoding="utf-8"?>
<Properties xmlns="http://schemas.openxmlformats.org/officeDocument/2006/extended-properties">
  <Application>Microsoft Office PowerPoint</Application>
  <ScaleCrop>0</ScaleCrop>
  <LinksUpToDate>0</LinksUpToDate>
  <AppVersion>15.0000</AppVersion>
</Properties>
</file>

<file path=docProps/core.xml><?xml version="1.0" encoding="utf-8"?>
<cp:coreProperties xmlns:cp="http://schemas.openxmlformats.org/package/2006/metadata/core-properties" xmlns:dc="http://purl.org/dc/elements/1.1/" xmlns:dcterms="http://purl.org/dc/terms/" xmlns:xsi="http://www.w3.org/2001/XMLSchema-instance">
  <dc:title>BACTERIA OF MEDICAL IMPORTANCE 2</dc:title>
  <dc:creator>DKMAILU</dc:creator>
  <cp:lastModifiedBy>DKMAILU</cp:lastModifiedBy>
  <dcterms:created xsi:type="dcterms:W3CDTF">2015-06-12T11:09:43Z</dcterms:created>
  <dcterms:modified xsi:type="dcterms:W3CDTF">2021-02-22T14:05:06Z</dcterms:modified>
</cp:coreProperties>
</file>