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3" r:id="rId68"/>
    <p:sldId id="324" r:id="rId69"/>
    <p:sldId id="322" r:id="rId70"/>
    <p:sldId id="327" r:id="rId71"/>
    <p:sldId id="336" r:id="rId72"/>
    <p:sldId id="337" r:id="rId73"/>
    <p:sldId id="328" r:id="rId74"/>
    <p:sldId id="338" r:id="rId75"/>
    <p:sldId id="329" r:id="rId76"/>
    <p:sldId id="339" r:id="rId77"/>
    <p:sldId id="330" r:id="rId78"/>
    <p:sldId id="340" r:id="rId79"/>
    <p:sldId id="331" r:id="rId80"/>
    <p:sldId id="341" r:id="rId81"/>
    <p:sldId id="332" r:id="rId82"/>
    <p:sldId id="342" r:id="rId83"/>
    <p:sldId id="325" r:id="rId84"/>
    <p:sldId id="333" r:id="rId85"/>
    <p:sldId id="334" r:id="rId86"/>
    <p:sldId id="343" r:id="rId87"/>
    <p:sldId id="344" r:id="rId88"/>
    <p:sldId id="345" r:id="rId89"/>
    <p:sldId id="33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404" r:id="rId110"/>
    <p:sldId id="365" r:id="rId111"/>
    <p:sldId id="366" r:id="rId112"/>
    <p:sldId id="367" r:id="rId113"/>
    <p:sldId id="368" r:id="rId114"/>
    <p:sldId id="369" r:id="rId115"/>
    <p:sldId id="370" r:id="rId116"/>
    <p:sldId id="371" r:id="rId117"/>
    <p:sldId id="372" r:id="rId118"/>
    <p:sldId id="373" r:id="rId119"/>
    <p:sldId id="374" r:id="rId120"/>
    <p:sldId id="375" r:id="rId121"/>
    <p:sldId id="387" r:id="rId122"/>
    <p:sldId id="376" r:id="rId123"/>
    <p:sldId id="377" r:id="rId124"/>
    <p:sldId id="378" r:id="rId125"/>
    <p:sldId id="379" r:id="rId126"/>
    <p:sldId id="380" r:id="rId127"/>
    <p:sldId id="381" r:id="rId128"/>
    <p:sldId id="382" r:id="rId129"/>
    <p:sldId id="383" r:id="rId130"/>
    <p:sldId id="384" r:id="rId131"/>
    <p:sldId id="385" r:id="rId132"/>
    <p:sldId id="386" r:id="rId133"/>
    <p:sldId id="388" r:id="rId134"/>
    <p:sldId id="389" r:id="rId135"/>
    <p:sldId id="390" r:id="rId136"/>
    <p:sldId id="391" r:id="rId137"/>
    <p:sldId id="392" r:id="rId138"/>
    <p:sldId id="393" r:id="rId139"/>
    <p:sldId id="394" r:id="rId140"/>
    <p:sldId id="395" r:id="rId141"/>
    <p:sldId id="396" r:id="rId142"/>
    <p:sldId id="397" r:id="rId143"/>
    <p:sldId id="398" r:id="rId144"/>
    <p:sldId id="441" r:id="rId145"/>
    <p:sldId id="442" r:id="rId146"/>
    <p:sldId id="399" r:id="rId147"/>
    <p:sldId id="400" r:id="rId148"/>
    <p:sldId id="401" r:id="rId149"/>
    <p:sldId id="409" r:id="rId150"/>
    <p:sldId id="410" r:id="rId151"/>
    <p:sldId id="402" r:id="rId152"/>
    <p:sldId id="403" r:id="rId153"/>
    <p:sldId id="412" r:id="rId154"/>
    <p:sldId id="413" r:id="rId155"/>
    <p:sldId id="414" r:id="rId156"/>
    <p:sldId id="411" r:id="rId157"/>
    <p:sldId id="415" r:id="rId158"/>
    <p:sldId id="416" r:id="rId159"/>
    <p:sldId id="417" r:id="rId160"/>
    <p:sldId id="418" r:id="rId161"/>
    <p:sldId id="405" r:id="rId162"/>
    <p:sldId id="420" r:id="rId163"/>
    <p:sldId id="421" r:id="rId164"/>
    <p:sldId id="422" r:id="rId165"/>
    <p:sldId id="419" r:id="rId166"/>
    <p:sldId id="423" r:id="rId167"/>
    <p:sldId id="424" r:id="rId168"/>
    <p:sldId id="425" r:id="rId169"/>
    <p:sldId id="426" r:id="rId170"/>
    <p:sldId id="427" r:id="rId171"/>
    <p:sldId id="428" r:id="rId172"/>
    <p:sldId id="429" r:id="rId173"/>
    <p:sldId id="430" r:id="rId174"/>
    <p:sldId id="431" r:id="rId175"/>
    <p:sldId id="433" r:id="rId176"/>
    <p:sldId id="434" r:id="rId177"/>
    <p:sldId id="435" r:id="rId178"/>
    <p:sldId id="436" r:id="rId179"/>
    <p:sldId id="432" r:id="rId180"/>
    <p:sldId id="438" r:id="rId181"/>
    <p:sldId id="439" r:id="rId182"/>
    <p:sldId id="440" r:id="rId183"/>
    <p:sldId id="437" r:id="rId184"/>
    <p:sldId id="406" r:id="rId185"/>
    <p:sldId id="407" r:id="rId186"/>
    <p:sldId id="408" r:id="rId187"/>
    <p:sldId id="443" r:id="rId188"/>
    <p:sldId id="444" r:id="rId189"/>
    <p:sldId id="445" r:id="rId190"/>
    <p:sldId id="446" r:id="rId191"/>
    <p:sldId id="454" r:id="rId192"/>
    <p:sldId id="447" r:id="rId193"/>
    <p:sldId id="448" r:id="rId194"/>
    <p:sldId id="449" r:id="rId195"/>
    <p:sldId id="450" r:id="rId196"/>
    <p:sldId id="451" r:id="rId197"/>
    <p:sldId id="452" r:id="rId198"/>
    <p:sldId id="453" r:id="rId199"/>
    <p:sldId id="455" r:id="rId200"/>
    <p:sldId id="456" r:id="rId201"/>
    <p:sldId id="457" r:id="rId202"/>
    <p:sldId id="458" r:id="rId203"/>
    <p:sldId id="459" r:id="rId204"/>
    <p:sldId id="460" r:id="rId205"/>
    <p:sldId id="461" r:id="rId206"/>
    <p:sldId id="462" r:id="rId207"/>
    <p:sldId id="463" r:id="rId208"/>
    <p:sldId id="464" r:id="rId209"/>
    <p:sldId id="465" r:id="rId2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41147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43926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89816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8248A-EBCA-4CBB-B1CB-C5522C2A6B0A}"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554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8248A-EBCA-4CBB-B1CB-C5522C2A6B0A}"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94103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8248A-EBCA-4CBB-B1CB-C5522C2A6B0A}"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15862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8248A-EBCA-4CBB-B1CB-C5522C2A6B0A}"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13597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8248A-EBCA-4CBB-B1CB-C5522C2A6B0A}"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30609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8248A-EBCA-4CBB-B1CB-C5522C2A6B0A}"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274503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8248A-EBCA-4CBB-B1CB-C5522C2A6B0A}"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86777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8248A-EBCA-4CBB-B1CB-C5522C2A6B0A}"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t>‹#›</a:t>
            </a:fld>
            <a:endParaRPr lang="en-US"/>
          </a:p>
        </p:txBody>
      </p:sp>
    </p:spTree>
    <p:extLst>
      <p:ext uri="{BB962C8B-B14F-4D97-AF65-F5344CB8AC3E}">
        <p14:creationId xmlns:p14="http://schemas.microsoft.com/office/powerpoint/2010/main" val="38507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8248A-EBCA-4CBB-B1CB-C5522C2A6B0A}"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CB09-E3E2-4A87-9467-DB7082DCADBA}" type="slidenum">
              <a:rPr lang="en-US" smtClean="0"/>
              <a:t>‹#›</a:t>
            </a:fld>
            <a:endParaRPr lang="en-US"/>
          </a:p>
        </p:txBody>
      </p:sp>
    </p:spTree>
    <p:extLst>
      <p:ext uri="{BB962C8B-B14F-4D97-AF65-F5344CB8AC3E}">
        <p14:creationId xmlns:p14="http://schemas.microsoft.com/office/powerpoint/2010/main" val="355631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http://www.andjrnl.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u="sng" dirty="0" smtClean="0"/>
              <a:t>BASIC NUTRITION</a:t>
            </a:r>
            <a:br>
              <a:rPr lang="en-US" sz="3600" b="1" u="sng" dirty="0" smtClean="0"/>
            </a:br>
            <a:r>
              <a:rPr lang="en-US" sz="3200" b="1" dirty="0" smtClean="0"/>
              <a:t>SEPTEMBER 2018 CLASS</a:t>
            </a:r>
            <a:br>
              <a:rPr lang="en-US" sz="3200" b="1" dirty="0" smtClean="0"/>
            </a:br>
            <a:r>
              <a:rPr lang="en-US" sz="3200" b="1" dirty="0" smtClean="0"/>
              <a:t>MTC ITEN CAMPUS</a:t>
            </a:r>
            <a:endParaRPr lang="en-US" sz="3200" dirty="0"/>
          </a:p>
        </p:txBody>
      </p:sp>
      <p:sp>
        <p:nvSpPr>
          <p:cNvPr id="3" name="Subtitle 2"/>
          <p:cNvSpPr>
            <a:spLocks noGrp="1"/>
          </p:cNvSpPr>
          <p:nvPr>
            <p:ph type="subTitle" idx="1"/>
          </p:nvPr>
        </p:nvSpPr>
        <p:spPr/>
        <p:txBody>
          <a:bodyPr/>
          <a:lstStyle/>
          <a:p>
            <a:r>
              <a:rPr lang="en-US" sz="2800" b="1" dirty="0"/>
              <a:t>Module competence</a:t>
            </a:r>
            <a:endParaRPr lang="en-US" sz="2800" dirty="0"/>
          </a:p>
          <a:p>
            <a:r>
              <a:rPr lang="en-US" sz="2800" dirty="0"/>
              <a:t>Acquire knowledge on nutrition, apply relevant skills and attitudes to promote health, prevent and manage illnesses</a:t>
            </a:r>
          </a:p>
          <a:p>
            <a:endParaRPr lang="en-US" dirty="0"/>
          </a:p>
        </p:txBody>
      </p:sp>
    </p:spTree>
    <p:extLst>
      <p:ext uri="{BB962C8B-B14F-4D97-AF65-F5344CB8AC3E}">
        <p14:creationId xmlns:p14="http://schemas.microsoft.com/office/powerpoint/2010/main" val="179293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Nutrients</a:t>
            </a:r>
            <a:endParaRPr lang="en-US" dirty="0"/>
          </a:p>
        </p:txBody>
      </p:sp>
      <p:sp>
        <p:nvSpPr>
          <p:cNvPr id="3" name="Content Placeholder 2"/>
          <p:cNvSpPr>
            <a:spLocks noGrp="1"/>
          </p:cNvSpPr>
          <p:nvPr>
            <p:ph idx="1"/>
          </p:nvPr>
        </p:nvSpPr>
        <p:spPr/>
        <p:txBody>
          <a:bodyPr/>
          <a:lstStyle/>
          <a:p>
            <a:pPr marL="0" indent="0">
              <a:buNone/>
            </a:pPr>
            <a:r>
              <a:rPr lang="en-US" dirty="0"/>
              <a:t> </a:t>
            </a:r>
            <a:r>
              <a:rPr lang="en-US" b="1" dirty="0"/>
              <a:t>Macronutrients </a:t>
            </a:r>
            <a:endParaRPr lang="en-US" b="1" dirty="0" smtClean="0"/>
          </a:p>
          <a:p>
            <a:pPr marL="0" indent="0">
              <a:buNone/>
            </a:pPr>
            <a:r>
              <a:rPr lang="en-US" dirty="0" smtClean="0"/>
              <a:t>Proteins, fats, carbohydrate and  </a:t>
            </a:r>
            <a:r>
              <a:rPr lang="en-US" dirty="0"/>
              <a:t>water    </a:t>
            </a:r>
            <a:endParaRPr lang="en-US" dirty="0" smtClean="0"/>
          </a:p>
          <a:p>
            <a:pPr marL="0" indent="0">
              <a:buNone/>
            </a:pPr>
            <a:endParaRPr lang="en-US" dirty="0"/>
          </a:p>
          <a:p>
            <a:pPr marL="0" indent="0">
              <a:buNone/>
            </a:pPr>
            <a:r>
              <a:rPr lang="en-US" b="1" dirty="0" smtClean="0"/>
              <a:t>micronutrients</a:t>
            </a:r>
            <a:endParaRPr lang="en-US" dirty="0" smtClean="0"/>
          </a:p>
          <a:p>
            <a:pPr marL="0" indent="0">
              <a:buNone/>
            </a:pPr>
            <a:r>
              <a:rPr lang="en-US" dirty="0" smtClean="0"/>
              <a:t>vitamin</a:t>
            </a:r>
            <a:r>
              <a:rPr lang="en-US" dirty="0"/>
              <a:t>, minerals</a:t>
            </a:r>
          </a:p>
        </p:txBody>
      </p:sp>
    </p:spTree>
    <p:extLst>
      <p:ext uri="{BB962C8B-B14F-4D97-AF65-F5344CB8AC3E}">
        <p14:creationId xmlns:p14="http://schemas.microsoft.com/office/powerpoint/2010/main" val="35044215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365125"/>
            <a:ext cx="10500360" cy="744347"/>
          </a:xfrm>
        </p:spPr>
        <p:txBody>
          <a:bodyPr>
            <a:normAutofit/>
          </a:bodyPr>
          <a:lstStyle/>
          <a:p>
            <a:r>
              <a:rPr lang="en-US" sz="3200" b="1" dirty="0">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NUTRITION ASSESSMENT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3440" y="963168"/>
            <a:ext cx="10610088" cy="5754624"/>
          </a:xfrm>
        </p:spPr>
        <p:txBody>
          <a:bodyPr>
            <a:noAutofit/>
          </a:bodyPr>
          <a:lstStyle/>
          <a:p>
            <a:pPr marL="0" lvl="0" indent="0">
              <a:buNone/>
            </a:pPr>
            <a:r>
              <a:rPr lang="en-US" b="1" dirty="0"/>
              <a:t>ANTHROPOMETRY</a:t>
            </a:r>
            <a:endParaRPr lang="en-US" dirty="0"/>
          </a:p>
          <a:p>
            <a:pPr marL="0" indent="0">
              <a:buNone/>
            </a:pPr>
            <a:r>
              <a:rPr lang="en-US" b="1" dirty="0"/>
              <a:t>Nutritional Anthropometry</a:t>
            </a:r>
            <a:r>
              <a:rPr lang="en-US" dirty="0"/>
              <a:t> - measurement of the variations of the physical dimensions and the gross composition of the human body at different age levels and degree of nutrition.</a:t>
            </a:r>
          </a:p>
          <a:p>
            <a:pPr marL="0" indent="0">
              <a:buNone/>
            </a:pPr>
            <a:r>
              <a:rPr lang="en-US" b="1" dirty="0"/>
              <a:t>Advantages of Anthropometry</a:t>
            </a:r>
            <a:endParaRPr lang="en-US" dirty="0"/>
          </a:p>
          <a:p>
            <a:pPr marL="514350" indent="-514350">
              <a:lnSpc>
                <a:spcPct val="100000"/>
              </a:lnSpc>
              <a:buFont typeface="+mj-lt"/>
              <a:buAutoNum type="arabicPeriod"/>
            </a:pPr>
            <a:r>
              <a:rPr lang="en-US" sz="2400" dirty="0"/>
              <a:t>Procedures are simple, safe, noninvasive and are applicable to large sample </a:t>
            </a:r>
            <a:r>
              <a:rPr lang="en-US" sz="2400" dirty="0" smtClean="0"/>
              <a:t>sizes</a:t>
            </a:r>
            <a:endParaRPr lang="en-US" sz="2400" dirty="0"/>
          </a:p>
          <a:p>
            <a:pPr marL="514350" indent="-514350">
              <a:lnSpc>
                <a:spcPct val="100000"/>
              </a:lnSpc>
              <a:buFont typeface="+mj-lt"/>
              <a:buAutoNum type="arabicPeriod"/>
            </a:pPr>
            <a:r>
              <a:rPr lang="en-US" sz="2400" dirty="0"/>
              <a:t>Inexpensive, portable and durable </a:t>
            </a:r>
            <a:r>
              <a:rPr lang="en-US" sz="2400" dirty="0" smtClean="0"/>
              <a:t>equipment</a:t>
            </a:r>
            <a:r>
              <a:rPr lang="en-US" sz="2400" dirty="0"/>
              <a:t> </a:t>
            </a:r>
          </a:p>
          <a:p>
            <a:pPr marL="514350" indent="-514350">
              <a:lnSpc>
                <a:spcPct val="100000"/>
              </a:lnSpc>
              <a:buFont typeface="+mj-lt"/>
              <a:buAutoNum type="arabicPeriod"/>
            </a:pPr>
            <a:r>
              <a:rPr lang="en-US" sz="2400" dirty="0"/>
              <a:t>Relatively unskilled personnel can perform the </a:t>
            </a:r>
            <a:r>
              <a:rPr lang="en-US" sz="2400" dirty="0" smtClean="0"/>
              <a:t>procedures</a:t>
            </a:r>
            <a:endParaRPr lang="en-US" sz="2400" dirty="0"/>
          </a:p>
          <a:p>
            <a:pPr marL="514350" indent="-514350">
              <a:lnSpc>
                <a:spcPct val="170000"/>
              </a:lnSpc>
              <a:buFont typeface="+mj-lt"/>
              <a:buAutoNum type="arabicPeriod"/>
            </a:pPr>
            <a:r>
              <a:rPr lang="en-US" dirty="0"/>
              <a:t>Information is generated on past long-term nutritional history which cannot be obtained with equal confidence using other techniques</a:t>
            </a:r>
          </a:p>
        </p:txBody>
      </p:sp>
    </p:spTree>
    <p:extLst>
      <p:ext uri="{BB962C8B-B14F-4D97-AF65-F5344CB8AC3E}">
        <p14:creationId xmlns:p14="http://schemas.microsoft.com/office/powerpoint/2010/main" val="38365830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Disadvantages of Anthropometry</a:t>
            </a:r>
            <a:r>
              <a:rPr lang="en-US" sz="3200" dirty="0"/>
              <a:t/>
            </a:r>
            <a:br>
              <a:rPr lang="en-US" sz="3200" dirty="0"/>
            </a:br>
            <a:endParaRPr lang="en-US" sz="3200" dirty="0"/>
          </a:p>
        </p:txBody>
      </p:sp>
      <p:sp>
        <p:nvSpPr>
          <p:cNvPr id="3" name="Content Placeholder 2"/>
          <p:cNvSpPr>
            <a:spLocks noGrp="1"/>
          </p:cNvSpPr>
          <p:nvPr>
            <p:ph idx="1"/>
          </p:nvPr>
        </p:nvSpPr>
        <p:spPr>
          <a:xfrm>
            <a:off x="838200" y="1109472"/>
            <a:ext cx="10515600" cy="5067491"/>
          </a:xfrm>
        </p:spPr>
        <p:txBody>
          <a:bodyPr>
            <a:normAutofit/>
          </a:bodyPr>
          <a:lstStyle/>
          <a:p>
            <a:pPr marL="514350" lvl="0" indent="-514350">
              <a:buFont typeface="+mj-lt"/>
              <a:buAutoNum type="arabicPeriod"/>
            </a:pPr>
            <a:r>
              <a:rPr lang="en-US" dirty="0"/>
              <a:t>Cannot distinguish between specific nutrient deficiencies</a:t>
            </a:r>
          </a:p>
          <a:p>
            <a:pPr marL="514350" lvl="0" indent="-514350">
              <a:buFont typeface="+mj-lt"/>
              <a:buAutoNum type="arabicPeriod"/>
            </a:pPr>
            <a:r>
              <a:rPr lang="en-US" dirty="0"/>
              <a:t>Non nutritional factors can reduce specificity and sensitivity of </a:t>
            </a:r>
            <a:r>
              <a:rPr lang="en-US" dirty="0" smtClean="0"/>
              <a:t>anthropometry</a:t>
            </a:r>
            <a:r>
              <a:rPr lang="en-US" dirty="0"/>
              <a:t> </a:t>
            </a:r>
          </a:p>
          <a:p>
            <a:pPr marL="0" indent="0">
              <a:buNone/>
            </a:pPr>
            <a:r>
              <a:rPr lang="en-US" b="1" dirty="0"/>
              <a:t>Uses of anthropometry</a:t>
            </a:r>
            <a:endParaRPr lang="en-US" dirty="0"/>
          </a:p>
          <a:p>
            <a:pPr marL="571500" lvl="0" indent="-571500">
              <a:buFont typeface="+mj-lt"/>
              <a:buAutoNum type="romanUcPeriod"/>
            </a:pPr>
            <a:r>
              <a:rPr lang="en-US" dirty="0"/>
              <a:t>Identifying socio and economic inequalities</a:t>
            </a:r>
          </a:p>
          <a:p>
            <a:pPr marL="571500" lvl="0" indent="-571500">
              <a:buFont typeface="+mj-lt"/>
              <a:buAutoNum type="romanUcPeriod"/>
            </a:pPr>
            <a:r>
              <a:rPr lang="en-US" dirty="0"/>
              <a:t>Identifying individuals at risk of malnutrition</a:t>
            </a:r>
          </a:p>
          <a:p>
            <a:pPr marL="571500" lvl="0" indent="-571500">
              <a:buFont typeface="+mj-lt"/>
              <a:buAutoNum type="romanUcPeriod"/>
            </a:pPr>
            <a:r>
              <a:rPr lang="en-US" dirty="0"/>
              <a:t>Evaluating the effects of changing nutritional, health, or socioeconomic influences and interventions</a:t>
            </a:r>
          </a:p>
          <a:p>
            <a:pPr marL="571500" lvl="0" indent="-571500">
              <a:buFont typeface="+mj-lt"/>
              <a:buAutoNum type="romanUcPeriod"/>
            </a:pPr>
            <a:r>
              <a:rPr lang="en-US" dirty="0"/>
              <a:t>Excluding individuals from certain programs/treatment</a:t>
            </a:r>
          </a:p>
          <a:p>
            <a:pPr marL="571500" lvl="0" indent="-571500">
              <a:buFont typeface="+mj-lt"/>
              <a:buAutoNum type="romanUcPeriod"/>
            </a:pPr>
            <a:r>
              <a:rPr lang="en-US" dirty="0"/>
              <a:t>Research purposes</a:t>
            </a:r>
          </a:p>
          <a:p>
            <a:endParaRPr lang="en-US" dirty="0"/>
          </a:p>
        </p:txBody>
      </p:sp>
    </p:spTree>
    <p:extLst>
      <p:ext uri="{BB962C8B-B14F-4D97-AF65-F5344CB8AC3E}">
        <p14:creationId xmlns:p14="http://schemas.microsoft.com/office/powerpoint/2010/main" val="40271338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Two groups of anthropometry </a:t>
            </a:r>
            <a:endParaRPr lang="en-US" dirty="0"/>
          </a:p>
          <a:p>
            <a:pPr marL="0" indent="0">
              <a:buNone/>
            </a:pPr>
            <a:r>
              <a:rPr lang="en-US" b="1" dirty="0"/>
              <a:t>Growth</a:t>
            </a:r>
            <a:r>
              <a:rPr lang="en-US" dirty="0"/>
              <a:t> -Measurements</a:t>
            </a:r>
          </a:p>
          <a:p>
            <a:pPr marL="571500" lvl="0" indent="-571500">
              <a:buFont typeface="+mj-lt"/>
              <a:buAutoNum type="romanUcPeriod"/>
            </a:pPr>
            <a:r>
              <a:rPr lang="en-US" dirty="0"/>
              <a:t>Height (stature)</a:t>
            </a:r>
          </a:p>
          <a:p>
            <a:pPr marL="571500" lvl="0" indent="-571500">
              <a:buFont typeface="+mj-lt"/>
              <a:buAutoNum type="romanUcPeriod"/>
            </a:pPr>
            <a:r>
              <a:rPr lang="en-US" dirty="0"/>
              <a:t>Weight</a:t>
            </a:r>
          </a:p>
          <a:p>
            <a:pPr marL="571500" lvl="0" indent="-571500">
              <a:buFont typeface="+mj-lt"/>
              <a:buAutoNum type="romanUcPeriod"/>
            </a:pPr>
            <a:r>
              <a:rPr lang="en-US" dirty="0" smtClean="0"/>
              <a:t>Age</a:t>
            </a:r>
            <a:endParaRPr lang="en-US" dirty="0"/>
          </a:p>
          <a:p>
            <a:pPr marL="0" indent="0">
              <a:buNone/>
            </a:pPr>
            <a:r>
              <a:rPr lang="en-US" b="1" dirty="0"/>
              <a:t>Body composition</a:t>
            </a:r>
            <a:endParaRPr lang="en-US" dirty="0"/>
          </a:p>
          <a:p>
            <a:r>
              <a:rPr lang="en-US" dirty="0"/>
              <a:t> </a:t>
            </a:r>
            <a:r>
              <a:rPr lang="en-US" dirty="0" smtClean="0"/>
              <a:t>Body </a:t>
            </a:r>
            <a:r>
              <a:rPr lang="en-US" dirty="0"/>
              <a:t>mass (fat free mass and body fat)</a:t>
            </a:r>
          </a:p>
          <a:p>
            <a:r>
              <a:rPr lang="en-US" dirty="0"/>
              <a:t> </a:t>
            </a:r>
            <a:r>
              <a:rPr lang="en-US" dirty="0" smtClean="0"/>
              <a:t>skinfolds </a:t>
            </a:r>
            <a:r>
              <a:rPr lang="en-US" dirty="0"/>
              <a:t>and circumferences</a:t>
            </a:r>
          </a:p>
          <a:p>
            <a:pPr marL="0" indent="0">
              <a:buNone/>
            </a:pPr>
            <a:r>
              <a:rPr lang="en-US" dirty="0"/>
              <a:t> </a:t>
            </a:r>
          </a:p>
        </p:txBody>
      </p:sp>
    </p:spTree>
    <p:extLst>
      <p:ext uri="{BB962C8B-B14F-4D97-AF65-F5344CB8AC3E}">
        <p14:creationId xmlns:p14="http://schemas.microsoft.com/office/powerpoint/2010/main" val="1459665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200" b="1" dirty="0">
                <a:latin typeface="Times New Roman" panose="02020603050405020304" pitchFamily="18" charset="0"/>
                <a:cs typeface="Times New Roman" panose="02020603050405020304" pitchFamily="18" charset="0"/>
              </a:rPr>
              <a:t>Building blocks of anthropometry </a:t>
            </a:r>
          </a:p>
        </p:txBody>
      </p:sp>
      <p:sp>
        <p:nvSpPr>
          <p:cNvPr id="3" name="Content Placeholder 2"/>
          <p:cNvSpPr>
            <a:spLocks noGrp="1"/>
          </p:cNvSpPr>
          <p:nvPr>
            <p:ph idx="1"/>
          </p:nvPr>
        </p:nvSpPr>
        <p:spPr/>
        <p:txBody>
          <a:bodyPr/>
          <a:lstStyle/>
          <a:p>
            <a:pPr marL="0" indent="0">
              <a:buNone/>
            </a:pPr>
            <a:r>
              <a:rPr lang="en-US" dirty="0" smtClean="0"/>
              <a:t>Four </a:t>
            </a:r>
            <a:r>
              <a:rPr lang="en-US" dirty="0"/>
              <a:t>building blocks</a:t>
            </a:r>
          </a:p>
          <a:p>
            <a:pPr marL="0" indent="0">
              <a:buNone/>
            </a:pPr>
            <a:r>
              <a:rPr lang="en-US" b="1" dirty="0"/>
              <a:t>Age determination</a:t>
            </a:r>
            <a:endParaRPr lang="en-US" dirty="0"/>
          </a:p>
          <a:p>
            <a:pPr lvl="0"/>
            <a:r>
              <a:rPr lang="en-US" dirty="0"/>
              <a:t>Examine documented evidence priority</a:t>
            </a:r>
          </a:p>
          <a:p>
            <a:pPr lvl="0"/>
            <a:r>
              <a:rPr lang="en-US" dirty="0"/>
              <a:t>Reported by the mother</a:t>
            </a:r>
          </a:p>
          <a:p>
            <a:pPr lvl="0"/>
            <a:r>
              <a:rPr lang="en-US" dirty="0"/>
              <a:t>Local events calendar</a:t>
            </a:r>
          </a:p>
          <a:p>
            <a:pPr marL="0" indent="0">
              <a:buNone/>
            </a:pPr>
            <a:r>
              <a:rPr lang="en-US" dirty="0" smtClean="0"/>
              <a:t>N/B. RECORD </a:t>
            </a:r>
            <a:r>
              <a:rPr lang="en-US" dirty="0"/>
              <a:t>THE AGE IN TERMS OF DATE OF BIRTH</a:t>
            </a:r>
          </a:p>
          <a:p>
            <a:endParaRPr lang="en-US" dirty="0"/>
          </a:p>
        </p:txBody>
      </p:sp>
    </p:spTree>
    <p:extLst>
      <p:ext uri="{BB962C8B-B14F-4D97-AF65-F5344CB8AC3E}">
        <p14:creationId xmlns:p14="http://schemas.microsoft.com/office/powerpoint/2010/main" val="27472351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Equipment </a:t>
            </a:r>
            <a:endParaRPr lang="en-US" dirty="0"/>
          </a:p>
        </p:txBody>
      </p:sp>
      <p:sp>
        <p:nvSpPr>
          <p:cNvPr id="3" name="Content Placeholder 2"/>
          <p:cNvSpPr>
            <a:spLocks noGrp="1"/>
          </p:cNvSpPr>
          <p:nvPr>
            <p:ph idx="1"/>
          </p:nvPr>
        </p:nvSpPr>
        <p:spPr/>
        <p:txBody>
          <a:bodyPr/>
          <a:lstStyle/>
          <a:p>
            <a:pPr marL="0" indent="0">
              <a:buNone/>
            </a:pPr>
            <a:r>
              <a:rPr lang="en-US" b="1" dirty="0"/>
              <a:t>Weight</a:t>
            </a:r>
            <a:r>
              <a:rPr lang="en-US" dirty="0"/>
              <a:t> measurements</a:t>
            </a:r>
          </a:p>
          <a:p>
            <a:pPr marL="0" indent="0">
              <a:buNone/>
            </a:pPr>
            <a:r>
              <a:rPr lang="en-US" dirty="0"/>
              <a:t>Equipment – </a:t>
            </a:r>
            <a:r>
              <a:rPr lang="en-US" b="1" dirty="0"/>
              <a:t>spring scale</a:t>
            </a:r>
            <a:r>
              <a:rPr lang="en-US" dirty="0"/>
              <a:t> (Salter), Electronic weight scales, pediatric scale</a:t>
            </a:r>
          </a:p>
          <a:p>
            <a:pPr marL="0" indent="0">
              <a:buNone/>
            </a:pPr>
            <a:r>
              <a:rPr lang="en-US" b="1" dirty="0"/>
              <a:t>Height</a:t>
            </a:r>
            <a:r>
              <a:rPr lang="en-US" dirty="0"/>
              <a:t> (Length) Measurement</a:t>
            </a:r>
          </a:p>
          <a:p>
            <a:pPr marL="0" indent="0">
              <a:buNone/>
            </a:pPr>
            <a:r>
              <a:rPr lang="en-US" dirty="0"/>
              <a:t>Equipment – height board, length board, </a:t>
            </a:r>
            <a:r>
              <a:rPr lang="en-US" dirty="0" err="1"/>
              <a:t>microtoise</a:t>
            </a:r>
            <a:r>
              <a:rPr lang="en-US" dirty="0"/>
              <a:t> or measuring tape with head board.</a:t>
            </a:r>
          </a:p>
          <a:p>
            <a:pPr marL="0" indent="0">
              <a:buNone/>
            </a:pPr>
            <a:r>
              <a:rPr lang="en-US" b="1" dirty="0"/>
              <a:t>Mid Upper Arm Circumference</a:t>
            </a:r>
            <a:r>
              <a:rPr lang="en-US" dirty="0"/>
              <a:t> –measuring Tape, Colored strip</a:t>
            </a:r>
          </a:p>
          <a:p>
            <a:pPr marL="0" indent="0">
              <a:buNone/>
            </a:pPr>
            <a:r>
              <a:rPr lang="en-US" b="1" dirty="0"/>
              <a:t>Skinfolds</a:t>
            </a:r>
            <a:r>
              <a:rPr lang="en-US" dirty="0"/>
              <a:t> – Skinfold calipers</a:t>
            </a:r>
          </a:p>
        </p:txBody>
      </p:sp>
    </p:spTree>
    <p:extLst>
      <p:ext uri="{BB962C8B-B14F-4D97-AF65-F5344CB8AC3E}">
        <p14:creationId xmlns:p14="http://schemas.microsoft.com/office/powerpoint/2010/main" val="25518779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ANTHROPOMETRY DATA COLLECTION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 WEIGHT</a:t>
            </a:r>
            <a:endParaRPr lang="en-US" dirty="0"/>
          </a:p>
          <a:p>
            <a:pPr marL="0" indent="0">
              <a:buNone/>
            </a:pPr>
            <a:r>
              <a:rPr lang="en-US" b="1" dirty="0"/>
              <a:t>Weight</a:t>
            </a:r>
            <a:endParaRPr lang="en-US" dirty="0"/>
          </a:p>
          <a:p>
            <a:pPr marL="0" indent="0">
              <a:buNone/>
            </a:pPr>
            <a:r>
              <a:rPr lang="en-US" b="1" dirty="0"/>
              <a:t>B.  HEIGHT /LENGTH</a:t>
            </a:r>
            <a:endParaRPr lang="en-US" dirty="0"/>
          </a:p>
          <a:p>
            <a:pPr marL="0" indent="0">
              <a:buNone/>
            </a:pPr>
            <a:r>
              <a:rPr lang="en-US" b="1" dirty="0"/>
              <a:t>Height/length </a:t>
            </a:r>
            <a:endParaRPr lang="en-US" dirty="0"/>
          </a:p>
          <a:p>
            <a:pPr marL="0" lvl="0" indent="0">
              <a:buNone/>
            </a:pPr>
            <a:r>
              <a:rPr lang="en-US" dirty="0"/>
              <a:t>Length is measured for children less than 24 months of age and is referred to as the recumbent length.</a:t>
            </a:r>
          </a:p>
          <a:p>
            <a:pPr marL="0" lvl="0" indent="0">
              <a:buNone/>
            </a:pPr>
            <a:r>
              <a:rPr lang="en-US" dirty="0"/>
              <a:t>Height is measured for children older than 24 months of age </a:t>
            </a:r>
          </a:p>
        </p:txBody>
      </p:sp>
    </p:spTree>
    <p:extLst>
      <p:ext uri="{BB962C8B-B14F-4D97-AF65-F5344CB8AC3E}">
        <p14:creationId xmlns:p14="http://schemas.microsoft.com/office/powerpoint/2010/main" val="28543202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a:latin typeface="Times New Roman" panose="02020603050405020304" pitchFamily="18" charset="0"/>
                <a:cs typeface="Times New Roman" panose="02020603050405020304" pitchFamily="18" charset="0"/>
              </a:rPr>
              <a:t>Mid Upper Arm Circumference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dirty="0"/>
              <a:t>Appropriate in Children 6 to 59 months of age</a:t>
            </a:r>
          </a:p>
          <a:p>
            <a:pPr lvl="0"/>
            <a:r>
              <a:rPr lang="en-US" dirty="0"/>
              <a:t>Measurement taken on the left upper arm with a flexible non stretch tape made of </a:t>
            </a:r>
            <a:r>
              <a:rPr lang="en-US" dirty="0" err="1"/>
              <a:t>fibreglass</a:t>
            </a:r>
            <a:r>
              <a:rPr lang="en-US" dirty="0"/>
              <a:t> or steel. </a:t>
            </a:r>
          </a:p>
          <a:p>
            <a:pPr lvl="0"/>
            <a:r>
              <a:rPr lang="en-US" dirty="0"/>
              <a:t>Measurements taken with a sleeveless shirt at the midpoint between the shoulder and the tip of the elbow. </a:t>
            </a:r>
          </a:p>
          <a:p>
            <a:pPr lvl="0"/>
            <a:r>
              <a:rPr lang="en-US" dirty="0"/>
              <a:t>To locate the midpoint of the upper arm – should be bent at the elbow</a:t>
            </a:r>
          </a:p>
          <a:p>
            <a:pPr lvl="0"/>
            <a:r>
              <a:rPr lang="en-US" dirty="0"/>
              <a:t>Identify the acromion and the olecranon processes</a:t>
            </a:r>
          </a:p>
          <a:p>
            <a:pPr lvl="0"/>
            <a:r>
              <a:rPr lang="en-US" dirty="0"/>
              <a:t>Measure the arm length and put a mark on the midpoint </a:t>
            </a:r>
          </a:p>
          <a:p>
            <a:endParaRPr lang="en-US" dirty="0"/>
          </a:p>
        </p:txBody>
      </p:sp>
    </p:spTree>
    <p:extLst>
      <p:ext uri="{BB962C8B-B14F-4D97-AF65-F5344CB8AC3E}">
        <p14:creationId xmlns:p14="http://schemas.microsoft.com/office/powerpoint/2010/main" val="2119343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Mid Upper Arm </a:t>
            </a:r>
            <a:r>
              <a:rPr lang="en-US" b="1" dirty="0" smtClean="0">
                <a:latin typeface="Times New Roman" panose="02020603050405020304" pitchFamily="18" charset="0"/>
                <a:cs typeface="Times New Roman" panose="02020603050405020304" pitchFamily="18" charset="0"/>
              </a:rPr>
              <a:t>Circumference……</a:t>
            </a:r>
            <a:endParaRPr lang="en-US" dirty="0"/>
          </a:p>
        </p:txBody>
      </p:sp>
      <p:sp>
        <p:nvSpPr>
          <p:cNvPr id="3" name="Content Placeholder 2"/>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Extend the left arm of the subject so that it is hanging loosely by the side, with the palm facing </a:t>
            </a:r>
            <a:r>
              <a:rPr lang="en-US" dirty="0" smtClean="0">
                <a:latin typeface="Times New Roman" panose="02020603050405020304" pitchFamily="18" charset="0"/>
                <a:cs typeface="Times New Roman" panose="02020603050405020304" pitchFamily="18" charset="0"/>
              </a:rPr>
              <a:t>inwards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Wrap the tape gently but firmly around the arm at the midpoint, care being taken to ensure that the arm is not being squeezed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Take and record the measurement to the nearest centimeter</a:t>
            </a:r>
          </a:p>
          <a:p>
            <a:pPr lvl="0"/>
            <a:r>
              <a:rPr lang="en-US" dirty="0" err="1">
                <a:latin typeface="Times New Roman" panose="02020603050405020304" pitchFamily="18" charset="0"/>
                <a:cs typeface="Times New Roman" panose="02020603050405020304" pitchFamily="18" charset="0"/>
              </a:rPr>
              <a:t>Coloured</a:t>
            </a:r>
            <a:r>
              <a:rPr lang="en-US" dirty="0">
                <a:latin typeface="Times New Roman" panose="02020603050405020304" pitchFamily="18" charset="0"/>
                <a:cs typeface="Times New Roman" panose="02020603050405020304" pitchFamily="18" charset="0"/>
              </a:rPr>
              <a:t> Strip – Rapid surveys</a:t>
            </a:r>
          </a:p>
          <a:p>
            <a:pPr lvl="0"/>
            <a:r>
              <a:rPr lang="en-US" dirty="0">
                <a:latin typeface="Times New Roman" panose="02020603050405020304" pitchFamily="18" charset="0"/>
                <a:cs typeface="Times New Roman" panose="02020603050405020304" pitchFamily="18" charset="0"/>
              </a:rPr>
              <a:t>Mid Upper Arm Circumference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08000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MUAC</a:t>
            </a:r>
            <a:r>
              <a:rPr lang="en-US" dirty="0"/>
              <a:t> cut off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0477828"/>
              </p:ext>
            </p:extLst>
          </p:nvPr>
        </p:nvGraphicFramePr>
        <p:xfrm>
          <a:off x="1914143" y="1690689"/>
          <a:ext cx="6461761" cy="3100768"/>
        </p:xfrm>
        <a:graphic>
          <a:graphicData uri="http://schemas.openxmlformats.org/drawingml/2006/table">
            <a:tbl>
              <a:tblPr>
                <a:tableStyleId>{5C22544A-7EE6-4342-B048-85BDC9FD1C3A}</a:tableStyleId>
              </a:tblPr>
              <a:tblGrid>
                <a:gridCol w="1975625"/>
                <a:gridCol w="1334625"/>
                <a:gridCol w="3151511"/>
              </a:tblGrid>
              <a:tr h="1448638">
                <a:tc>
                  <a:txBody>
                    <a:bodyPr/>
                    <a:lstStyle/>
                    <a:p>
                      <a:pPr marL="365760" marR="0" algn="just">
                        <a:lnSpc>
                          <a:spcPct val="150000"/>
                        </a:lnSpc>
                        <a:spcBef>
                          <a:spcPts val="0"/>
                        </a:spcBef>
                        <a:spcAft>
                          <a:spcPts val="0"/>
                        </a:spcAft>
                      </a:pPr>
                      <a:r>
                        <a:rPr lang="en-US" sz="1200" kern="1200">
                          <a:effectLst/>
                        </a:rPr>
                        <a:t>Arm Circumference (cm)</a:t>
                      </a:r>
                      <a:endParaRPr lang="en-US" sz="1200">
                        <a:effectLst/>
                        <a:latin typeface="Times New Roman" panose="02020603050405020304" pitchFamily="18" charset="0"/>
                        <a:ea typeface="Calibri" panose="020F0502020204030204" pitchFamily="34" charset="0"/>
                      </a:endParaRPr>
                    </a:p>
                  </a:txBody>
                  <a:tcPr/>
                </a:tc>
                <a:tc>
                  <a:txBody>
                    <a:bodyPr/>
                    <a:lstStyle/>
                    <a:p>
                      <a:pPr marL="0" marR="0" algn="just">
                        <a:lnSpc>
                          <a:spcPct val="150000"/>
                        </a:lnSpc>
                        <a:spcBef>
                          <a:spcPts val="0"/>
                        </a:spcBef>
                        <a:spcAft>
                          <a:spcPts val="0"/>
                        </a:spcAft>
                      </a:pPr>
                      <a:r>
                        <a:rPr lang="en-US" sz="1200" kern="1200">
                          <a:effectLst/>
                        </a:rPr>
                        <a:t>Colour of Cord</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Nutritional status</a:t>
                      </a:r>
                      <a:endParaRPr lang="en-US" sz="1200">
                        <a:effectLst/>
                        <a:latin typeface="Times New Roman" panose="02020603050405020304" pitchFamily="18" charset="0"/>
                        <a:ea typeface="Calibri" panose="020F0502020204030204" pitchFamily="34" charset="0"/>
                      </a:endParaRPr>
                    </a:p>
                  </a:txBody>
                  <a:tcPr/>
                </a:tc>
              </a:tr>
              <a:tr h="550710">
                <a:tc>
                  <a:txBody>
                    <a:bodyPr/>
                    <a:lstStyle/>
                    <a:p>
                      <a:pPr marL="365760" marR="0" algn="just">
                        <a:lnSpc>
                          <a:spcPct val="150000"/>
                        </a:lnSpc>
                        <a:spcBef>
                          <a:spcPts val="0"/>
                        </a:spcBef>
                        <a:spcAft>
                          <a:spcPts val="0"/>
                        </a:spcAft>
                      </a:pPr>
                      <a:r>
                        <a:rPr lang="en-US" sz="1200" kern="1200">
                          <a:effectLst/>
                        </a:rPr>
                        <a:t>&lt;12.5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Red</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Acute Malnutrition</a:t>
                      </a:r>
                      <a:endParaRPr lang="en-US" sz="1200">
                        <a:effectLst/>
                        <a:latin typeface="Times New Roman" panose="02020603050405020304" pitchFamily="18" charset="0"/>
                        <a:ea typeface="Calibri" panose="020F0502020204030204" pitchFamily="34" charset="0"/>
                      </a:endParaRPr>
                    </a:p>
                  </a:txBody>
                  <a:tcPr/>
                </a:tc>
              </a:tr>
              <a:tr h="550710">
                <a:tc>
                  <a:txBody>
                    <a:bodyPr/>
                    <a:lstStyle/>
                    <a:p>
                      <a:pPr marL="365760" marR="0" algn="just">
                        <a:lnSpc>
                          <a:spcPct val="150000"/>
                        </a:lnSpc>
                        <a:spcBef>
                          <a:spcPts val="0"/>
                        </a:spcBef>
                        <a:spcAft>
                          <a:spcPts val="0"/>
                        </a:spcAft>
                      </a:pPr>
                      <a:r>
                        <a:rPr lang="en-US" sz="1200" kern="1200">
                          <a:effectLst/>
                        </a:rPr>
                        <a:t>12.5-13.5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Yellow</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Mild Malnutrition</a:t>
                      </a:r>
                      <a:endParaRPr lang="en-US" sz="1200">
                        <a:effectLst/>
                        <a:latin typeface="Times New Roman" panose="02020603050405020304" pitchFamily="18" charset="0"/>
                        <a:ea typeface="Calibri" panose="020F0502020204030204" pitchFamily="34" charset="0"/>
                      </a:endParaRPr>
                    </a:p>
                  </a:txBody>
                  <a:tcPr/>
                </a:tc>
              </a:tr>
              <a:tr h="550710">
                <a:tc>
                  <a:txBody>
                    <a:bodyPr/>
                    <a:lstStyle/>
                    <a:p>
                      <a:pPr marL="365760" marR="0" algn="just">
                        <a:lnSpc>
                          <a:spcPct val="150000"/>
                        </a:lnSpc>
                        <a:spcBef>
                          <a:spcPts val="0"/>
                        </a:spcBef>
                        <a:spcAft>
                          <a:spcPts val="0"/>
                        </a:spcAft>
                      </a:pPr>
                      <a:r>
                        <a:rPr lang="en-US" sz="1200" kern="1200">
                          <a:effectLst/>
                        </a:rPr>
                        <a:t>&gt;13.5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Green</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dirty="0">
                          <a:effectLst/>
                        </a:rPr>
                        <a:t>Normal</a:t>
                      </a:r>
                      <a:endParaRPr lang="en-US" sz="1200" dirty="0">
                        <a:effectLst/>
                        <a:latin typeface="Times New Roman" panose="02020603050405020304" pitchFamily="18" charset="0"/>
                        <a:ea typeface="Calibri" panose="020F0502020204030204" pitchFamily="34" charset="0"/>
                      </a:endParaRPr>
                    </a:p>
                  </a:txBody>
                  <a:tcPr/>
                </a:tc>
              </a:tr>
            </a:tbl>
          </a:graphicData>
        </a:graphic>
      </p:graphicFrame>
    </p:spTree>
    <p:extLst>
      <p:ext uri="{BB962C8B-B14F-4D97-AF65-F5344CB8AC3E}">
        <p14:creationId xmlns:p14="http://schemas.microsoft.com/office/powerpoint/2010/main" val="2689625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Classifications</a:t>
            </a:r>
            <a:r>
              <a:rPr lang="en-US" dirty="0"/>
              <a:t>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UNDERWT	</a:t>
            </a:r>
            <a:r>
              <a:rPr lang="en-US" altLang="en-US" dirty="0">
                <a:latin typeface="Times New Roman" panose="02020603050405020304" pitchFamily="18" charset="0"/>
                <a:cs typeface="Times New Roman" panose="02020603050405020304" pitchFamily="18" charset="0"/>
              </a:rPr>
              <a:t>:&lt;18.5</a:t>
            </a:r>
          </a:p>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NORMAL WT	:</a:t>
            </a:r>
            <a:r>
              <a:rPr lang="en-US" altLang="en-US" dirty="0">
                <a:latin typeface="Times New Roman" panose="02020603050405020304" pitchFamily="18" charset="0"/>
                <a:cs typeface="Times New Roman" panose="02020603050405020304" pitchFamily="18" charset="0"/>
              </a:rPr>
              <a:t>18.5 TO 24.9 </a:t>
            </a:r>
          </a:p>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OVERWT	</a:t>
            </a:r>
            <a:r>
              <a:rPr lang="en-US" altLang="en-US" dirty="0">
                <a:latin typeface="Times New Roman" panose="02020603050405020304" pitchFamily="18" charset="0"/>
                <a:cs typeface="Times New Roman" panose="02020603050405020304" pitchFamily="18" charset="0"/>
              </a:rPr>
              <a:t>	:25-29.9</a:t>
            </a:r>
            <a:r>
              <a:rPr lang="en-US" altLang="en-US" b="1" dirty="0">
                <a:latin typeface="Times New Roman" panose="02020603050405020304" pitchFamily="18" charset="0"/>
                <a:cs typeface="Times New Roman" panose="02020603050405020304" pitchFamily="18" charset="0"/>
              </a:rPr>
              <a:t>  </a:t>
            </a:r>
          </a:p>
          <a:p>
            <a:pPr fontAlgn="ctr"/>
            <a:r>
              <a:rPr lang="en-US" altLang="en-US" b="1" dirty="0">
                <a:latin typeface="Times New Roman" panose="02020603050405020304" pitchFamily="18" charset="0"/>
                <a:cs typeface="Times New Roman" panose="02020603050405020304" pitchFamily="18" charset="0"/>
              </a:rPr>
              <a:t>Obese		</a:t>
            </a:r>
            <a:r>
              <a:rPr lang="en-US" altLang="en-US" dirty="0">
                <a:latin typeface="Times New Roman" panose="02020603050405020304" pitchFamily="18" charset="0"/>
                <a:cs typeface="Times New Roman" panose="02020603050405020304" pitchFamily="18" charset="0"/>
              </a:rPr>
              <a:t>: ≥30.00</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	: 30.00 - 34.99</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II	: 35.00 - 39.99</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III	: ≥40.00</a:t>
            </a:r>
          </a:p>
          <a:p>
            <a:endParaRPr lang="en-US" altLang="en-US" dirty="0"/>
          </a:p>
        </p:txBody>
      </p:sp>
    </p:spTree>
    <p:extLst>
      <p:ext uri="{BB962C8B-B14F-4D97-AF65-F5344CB8AC3E}">
        <p14:creationId xmlns:p14="http://schemas.microsoft.com/office/powerpoint/2010/main" val="94783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PROTEINS</a:t>
            </a:r>
            <a:endParaRPr lang="en-US" sz="3200" dirty="0"/>
          </a:p>
        </p:txBody>
      </p:sp>
      <p:sp>
        <p:nvSpPr>
          <p:cNvPr id="3" name="Content Placeholder 2"/>
          <p:cNvSpPr>
            <a:spLocks noGrp="1"/>
          </p:cNvSpPr>
          <p:nvPr>
            <p:ph idx="1"/>
          </p:nvPr>
        </p:nvSpPr>
        <p:spPr>
          <a:xfrm>
            <a:off x="707136" y="1365504"/>
            <a:ext cx="10646664" cy="4811459"/>
          </a:xfrm>
        </p:spPr>
        <p:txBody>
          <a:bodyPr/>
          <a:lstStyle/>
          <a:p>
            <a:r>
              <a:rPr lang="en-US" dirty="0"/>
              <a:t>They are the chief substances of the cells of the body. They are made up of simpler substances known as amino acids. These amino acids are made of carbon, hydrogen, oxygen and nitrogen.</a:t>
            </a:r>
          </a:p>
          <a:p>
            <a:r>
              <a:rPr lang="en-US" dirty="0"/>
              <a:t>They are categorized as essential and non-essential.</a:t>
            </a:r>
          </a:p>
          <a:p>
            <a:pPr lvl="0"/>
            <a:r>
              <a:rPr lang="en-US" dirty="0"/>
              <a:t>Essential- those not synthesized by the body and must be included in the diet.</a:t>
            </a:r>
          </a:p>
          <a:p>
            <a:r>
              <a:rPr lang="en-US" dirty="0"/>
              <a:t>They include-</a:t>
            </a:r>
            <a:r>
              <a:rPr lang="en-US" dirty="0" err="1"/>
              <a:t>histidine</a:t>
            </a:r>
            <a:r>
              <a:rPr lang="en-US" dirty="0"/>
              <a:t>, methionine, </a:t>
            </a:r>
            <a:r>
              <a:rPr lang="en-US" dirty="0" err="1"/>
              <a:t>tryphtophan</a:t>
            </a:r>
            <a:r>
              <a:rPr lang="en-US" dirty="0"/>
              <a:t>, isoleucine, </a:t>
            </a:r>
            <a:r>
              <a:rPr lang="en-US" dirty="0" err="1"/>
              <a:t>leucine,lysine</a:t>
            </a:r>
            <a:r>
              <a:rPr lang="en-US" dirty="0"/>
              <a:t>, threonine, </a:t>
            </a:r>
            <a:r>
              <a:rPr lang="en-US" dirty="0" err="1"/>
              <a:t>valine</a:t>
            </a:r>
            <a:r>
              <a:rPr lang="en-US" dirty="0"/>
              <a:t> and </a:t>
            </a:r>
            <a:r>
              <a:rPr lang="en-US" dirty="0" err="1"/>
              <a:t>phenilanine</a:t>
            </a:r>
            <a:r>
              <a:rPr lang="en-US" dirty="0"/>
              <a:t> </a:t>
            </a:r>
          </a:p>
        </p:txBody>
      </p:sp>
    </p:spTree>
    <p:extLst>
      <p:ext uri="{BB962C8B-B14F-4D97-AF65-F5344CB8AC3E}">
        <p14:creationId xmlns:p14="http://schemas.microsoft.com/office/powerpoint/2010/main" val="28042208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ANTHROPOMETRY FOR ADULTS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buNone/>
            </a:pPr>
            <a:r>
              <a:rPr lang="en-US" dirty="0"/>
              <a:t>Nutritional status of adults can be determined with Body Mass Index (BMI) which is the Weight (kg) divided by the square of height in meters:</a:t>
            </a:r>
          </a:p>
          <a:p>
            <a:pPr marL="0" indent="0">
              <a:buNone/>
            </a:pPr>
            <a:r>
              <a:rPr lang="en-US" dirty="0"/>
              <a:t>BMI = </a:t>
            </a:r>
            <a:r>
              <a:rPr lang="en-US" u="sng" dirty="0"/>
              <a:t>WEIGHT (KG</a:t>
            </a:r>
            <a:endParaRPr lang="en-US" dirty="0"/>
          </a:p>
          <a:p>
            <a:pPr marL="0" indent="0">
              <a:buNone/>
            </a:pPr>
            <a:r>
              <a:rPr lang="en-US" dirty="0"/>
              <a:t>		    HEIGHT (</a:t>
            </a:r>
            <a:r>
              <a:rPr lang="en-US" dirty="0" smtClean="0"/>
              <a:t>M)</a:t>
            </a:r>
            <a:r>
              <a:rPr lang="en-US" baseline="30000" dirty="0" smtClean="0"/>
              <a:t>2</a:t>
            </a:r>
          </a:p>
          <a:p>
            <a:pPr marL="0" indent="0">
              <a:buNone/>
            </a:pPr>
            <a:endParaRPr lang="en-US" baseline="30000" dirty="0"/>
          </a:p>
          <a:p>
            <a:pPr>
              <a:buFontTx/>
              <a:buNone/>
            </a:pPr>
            <a:r>
              <a:rPr lang="en-US" altLang="en-US" dirty="0">
                <a:latin typeface="Times New Roman" panose="02020603050405020304" pitchFamily="18" charset="0"/>
                <a:cs typeface="Times New Roman" panose="02020603050405020304" pitchFamily="18" charset="0"/>
              </a:rPr>
              <a:t>or</a:t>
            </a:r>
          </a:p>
          <a:p>
            <a:pPr lvl="1">
              <a:buFontTx/>
              <a:buNone/>
            </a:pPr>
            <a:r>
              <a:rPr lang="en-US" altLang="en-US" sz="2800" u="sng" dirty="0" err="1">
                <a:latin typeface="Times New Roman" panose="02020603050405020304" pitchFamily="18" charset="0"/>
                <a:cs typeface="Times New Roman" panose="02020603050405020304" pitchFamily="18" charset="0"/>
              </a:rPr>
              <a:t>wt</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lb</a:t>
            </a:r>
            <a:r>
              <a:rPr lang="en-US" altLang="en-US" sz="2800" u="sng" dirty="0">
                <a:latin typeface="Times New Roman" panose="02020603050405020304" pitchFamily="18" charset="0"/>
                <a:cs typeface="Times New Roman" panose="02020603050405020304" pitchFamily="18" charset="0"/>
              </a:rPr>
              <a:t>) X 705</a:t>
            </a:r>
          </a:p>
          <a:p>
            <a:pPr lvl="1">
              <a:buFontTx/>
              <a:buNone/>
            </a:pPr>
            <a:r>
              <a:rPr lang="en-US" altLang="en-US" sz="2800" dirty="0" err="1">
                <a:latin typeface="Times New Roman" panose="02020603050405020304" pitchFamily="18" charset="0"/>
                <a:cs typeface="Times New Roman" panose="02020603050405020304" pitchFamily="18" charset="0"/>
              </a:rPr>
              <a:t>ht</a:t>
            </a:r>
            <a:r>
              <a:rPr lang="en-US" altLang="en-US" sz="2800" dirty="0">
                <a:latin typeface="Times New Roman" panose="02020603050405020304" pitchFamily="18" charset="0"/>
                <a:cs typeface="Times New Roman" panose="02020603050405020304" pitchFamily="18" charset="0"/>
              </a:rPr>
              <a:t> (inches) </a:t>
            </a:r>
            <a:r>
              <a:rPr lang="en-US" altLang="en-US" sz="2800" baseline="30000" dirty="0">
                <a:latin typeface="Times New Roman" panose="02020603050405020304" pitchFamily="18" charset="0"/>
                <a:cs typeface="Times New Roman" panose="02020603050405020304" pitchFamily="18" charset="0"/>
              </a:rPr>
              <a:t>2</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2224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FOOD</a:t>
            </a:r>
            <a:endParaRPr lang="en-US" sz="3200" dirty="0"/>
          </a:p>
        </p:txBody>
      </p:sp>
      <p:sp>
        <p:nvSpPr>
          <p:cNvPr id="3" name="Content Placeholder 2"/>
          <p:cNvSpPr>
            <a:spLocks noGrp="1"/>
          </p:cNvSpPr>
          <p:nvPr>
            <p:ph idx="1"/>
          </p:nvPr>
        </p:nvSpPr>
        <p:spPr/>
        <p:txBody>
          <a:bodyPr/>
          <a:lstStyle/>
          <a:p>
            <a:r>
              <a:rPr lang="en-US" dirty="0"/>
              <a:t>The term </a:t>
            </a:r>
            <a:r>
              <a:rPr lang="en-US" b="1" dirty="0"/>
              <a:t>'food'</a:t>
            </a:r>
            <a:r>
              <a:rPr lang="en-US" dirty="0"/>
              <a:t> brings to our mind countless images. We think of items not only that we eat and drink but also how we eat them and the places and people with whom we eat and drink. Food plays an important role in our lives and is closely associated with our existence. It is probably one of the most important needs of our lives</a:t>
            </a:r>
            <a:r>
              <a:rPr lang="en-US" dirty="0" smtClean="0"/>
              <a:t>.</a:t>
            </a:r>
            <a:r>
              <a:rPr lang="en-US" dirty="0"/>
              <a:t> The term ‘food’ refers to anything that we eat and which nourishes the body. It includes solids, semi-solids and liquids. </a:t>
            </a:r>
            <a:endParaRPr lang="en-US" dirty="0" smtClean="0"/>
          </a:p>
          <a:p>
            <a:endParaRPr lang="en-US" dirty="0"/>
          </a:p>
          <a:p>
            <a:endParaRPr lang="en-US" dirty="0"/>
          </a:p>
        </p:txBody>
      </p:sp>
    </p:spTree>
    <p:extLst>
      <p:ext uri="{BB962C8B-B14F-4D97-AF65-F5344CB8AC3E}">
        <p14:creationId xmlns:p14="http://schemas.microsoft.com/office/powerpoint/2010/main" val="41247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5125"/>
            <a:ext cx="10512552" cy="659003"/>
          </a:xfrm>
        </p:spPr>
        <p:txBody>
          <a:bodyPr>
            <a:normAutofit/>
          </a:bodyPr>
          <a:lstStyle/>
          <a:p>
            <a:r>
              <a:rPr lang="en-US" sz="3200" b="1" dirty="0"/>
              <a:t>FUNCTIONS OF FOOD </a:t>
            </a:r>
            <a:endParaRPr lang="en-US" sz="3200" dirty="0"/>
          </a:p>
        </p:txBody>
      </p:sp>
      <p:sp>
        <p:nvSpPr>
          <p:cNvPr id="3" name="Content Placeholder 2"/>
          <p:cNvSpPr>
            <a:spLocks noGrp="1"/>
          </p:cNvSpPr>
          <p:nvPr>
            <p:ph idx="1"/>
          </p:nvPr>
        </p:nvSpPr>
        <p:spPr>
          <a:xfrm>
            <a:off x="682752" y="877824"/>
            <a:ext cx="10671048" cy="5730240"/>
          </a:xfrm>
        </p:spPr>
        <p:txBody>
          <a:bodyPr>
            <a:normAutofit fontScale="92500" lnSpcReduction="10000"/>
          </a:bodyPr>
          <a:lstStyle/>
          <a:p>
            <a:pPr marL="0" indent="0">
              <a:buNone/>
            </a:pPr>
            <a:r>
              <a:rPr lang="en-US" dirty="0"/>
              <a:t>There are basically </a:t>
            </a:r>
            <a:r>
              <a:rPr lang="en-US" b="1" dirty="0"/>
              <a:t>three </a:t>
            </a:r>
            <a:r>
              <a:rPr lang="en-US" dirty="0"/>
              <a:t>important functions of food:</a:t>
            </a:r>
          </a:p>
          <a:p>
            <a:pPr marL="0" lvl="0" indent="0">
              <a:buNone/>
            </a:pPr>
            <a:r>
              <a:rPr lang="en-US" b="1" dirty="0"/>
              <a:t>Social Function</a:t>
            </a:r>
          </a:p>
          <a:p>
            <a:r>
              <a:rPr lang="en-US" dirty="0"/>
              <a:t>Food and eating have significant social meaning. Sharing food with any other person implies social acceptance. Food is also an integral part of festivity every where in the world. </a:t>
            </a:r>
            <a:endParaRPr lang="en-US" dirty="0" smtClean="0"/>
          </a:p>
          <a:p>
            <a:pPr marL="0" indent="0">
              <a:buNone/>
            </a:pPr>
            <a:r>
              <a:rPr lang="en-US" b="1" dirty="0" smtClean="0"/>
              <a:t>Psychological </a:t>
            </a:r>
            <a:r>
              <a:rPr lang="en-US" b="1" dirty="0"/>
              <a:t>Function</a:t>
            </a:r>
          </a:p>
          <a:p>
            <a:r>
              <a:rPr lang="en-US" dirty="0"/>
              <a:t>We all have emotional needs, such as need for security, love and </a:t>
            </a:r>
            <a:r>
              <a:rPr lang="en-US" dirty="0" smtClean="0"/>
              <a:t>affection</a:t>
            </a:r>
            <a:r>
              <a:rPr lang="en-US" dirty="0"/>
              <a:t>. Food is one way through which these needs are satisfied. </a:t>
            </a:r>
            <a:r>
              <a:rPr lang="en-US" dirty="0" smtClean="0"/>
              <a:t>Food </a:t>
            </a:r>
            <a:r>
              <a:rPr lang="en-US" dirty="0"/>
              <a:t>is often served as a </a:t>
            </a:r>
            <a:r>
              <a:rPr lang="en-US" dirty="0" smtClean="0"/>
              <a:t>reward</a:t>
            </a:r>
            <a:endParaRPr lang="en-US" dirty="0"/>
          </a:p>
          <a:p>
            <a:pPr marL="0" lvl="0" indent="0">
              <a:buNone/>
            </a:pPr>
            <a:r>
              <a:rPr lang="en-US" b="1" dirty="0"/>
              <a:t>Physiological Function</a:t>
            </a:r>
          </a:p>
          <a:p>
            <a:r>
              <a:rPr lang="en-US" dirty="0"/>
              <a:t>There are three physiological functions performed by food. These </a:t>
            </a:r>
            <a:r>
              <a:rPr lang="en-US" dirty="0" smtClean="0"/>
              <a:t>are </a:t>
            </a:r>
            <a:r>
              <a:rPr lang="en-US" dirty="0"/>
              <a:t>energy giving, body building, regulating body processes and </a:t>
            </a:r>
            <a:r>
              <a:rPr lang="en-US" dirty="0" smtClean="0"/>
              <a:t>providing </a:t>
            </a:r>
            <a:r>
              <a:rPr lang="en-US" dirty="0"/>
              <a:t>protection against diseases. Let us see them in detail.</a:t>
            </a:r>
          </a:p>
          <a:p>
            <a:pPr marL="0" indent="0">
              <a:buNone/>
            </a:pPr>
            <a:r>
              <a:rPr lang="en-US" dirty="0"/>
              <a:t> </a:t>
            </a:r>
          </a:p>
          <a:p>
            <a:endParaRPr lang="en-US" dirty="0"/>
          </a:p>
        </p:txBody>
      </p:sp>
    </p:spTree>
    <p:extLst>
      <p:ext uri="{BB962C8B-B14F-4D97-AF65-F5344CB8AC3E}">
        <p14:creationId xmlns:p14="http://schemas.microsoft.com/office/powerpoint/2010/main" val="3880868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IMPORTANCE OF FOOD</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228600" lvl="1">
              <a:spcBef>
                <a:spcPts val="1000"/>
              </a:spcBef>
            </a:pPr>
            <a:r>
              <a:rPr lang="en-US" sz="2800" dirty="0"/>
              <a:t>Food provides energy</a:t>
            </a:r>
          </a:p>
          <a:p>
            <a:pPr marL="228600" lvl="1">
              <a:spcBef>
                <a:spcPts val="1000"/>
              </a:spcBef>
            </a:pPr>
            <a:r>
              <a:rPr lang="en-US" sz="2800" dirty="0"/>
              <a:t>Food helps in body building</a:t>
            </a:r>
          </a:p>
          <a:p>
            <a:pPr marL="228600" lvl="1">
              <a:spcBef>
                <a:spcPts val="1000"/>
              </a:spcBef>
            </a:pPr>
            <a:r>
              <a:rPr lang="en-US" sz="2800" dirty="0"/>
              <a:t>Food regulates body processes and provides protection against diseases</a:t>
            </a:r>
          </a:p>
          <a:p>
            <a:endParaRPr lang="en-US" dirty="0"/>
          </a:p>
        </p:txBody>
      </p:sp>
    </p:spTree>
    <p:extLst>
      <p:ext uri="{BB962C8B-B14F-4D97-AF65-F5344CB8AC3E}">
        <p14:creationId xmlns:p14="http://schemas.microsoft.com/office/powerpoint/2010/main" val="30824277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WEANING</a:t>
            </a:r>
            <a:r>
              <a:rPr lang="en-US" dirty="0"/>
              <a:t/>
            </a:r>
            <a:br>
              <a:rPr lang="en-US" dirty="0"/>
            </a:br>
            <a:endParaRPr lang="en-US" dirty="0"/>
          </a:p>
        </p:txBody>
      </p:sp>
      <p:sp>
        <p:nvSpPr>
          <p:cNvPr id="3" name="Content Placeholder 2"/>
          <p:cNvSpPr>
            <a:spLocks noGrp="1"/>
          </p:cNvSpPr>
          <p:nvPr>
            <p:ph idx="1"/>
          </p:nvPr>
        </p:nvSpPr>
        <p:spPr>
          <a:xfrm>
            <a:off x="838200" y="999744"/>
            <a:ext cx="10515600" cy="547420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Is the process of gradually introducing an infant human or mammal to what will be its adult diet while withdrawing the supply of its mother's milk.</a:t>
            </a:r>
          </a:p>
          <a:p>
            <a:pPr marL="0" indent="0">
              <a:buNone/>
            </a:pPr>
            <a:r>
              <a:rPr lang="en-US" b="1" dirty="0">
                <a:latin typeface="Times New Roman" panose="02020603050405020304" pitchFamily="18" charset="0"/>
                <a:cs typeface="Times New Roman" panose="02020603050405020304" pitchFamily="18" charset="0"/>
              </a:rPr>
              <a:t>Factors to be considered before introducing weaning food includes: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Allow the infant to become familiar with the food before trying to give another</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Introduce small amounts of any new food at the beginning.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Weaning food can be gradually transitioned from liquids to mashed solids to </a:t>
            </a:r>
            <a:r>
              <a:rPr lang="en-US" dirty="0" err="1">
                <a:latin typeface="Times New Roman" panose="02020603050405020304" pitchFamily="18" charset="0"/>
                <a:cs typeface="Times New Roman" panose="02020603050405020304" pitchFamily="18" charset="0"/>
              </a:rPr>
              <a:t>unmashed</a:t>
            </a:r>
            <a:r>
              <a:rPr lang="en-US" dirty="0">
                <a:latin typeface="Times New Roman" panose="02020603050405020304" pitchFamily="18" charset="0"/>
                <a:cs typeface="Times New Roman" panose="02020603050405020304" pitchFamily="18" charset="0"/>
              </a:rPr>
              <a:t> solids.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Variety in choice of foods is important.</a:t>
            </a:r>
          </a:p>
          <a:p>
            <a:pPr lvl="0"/>
            <a:r>
              <a:rPr lang="en-US" dirty="0" smtClean="0">
                <a:latin typeface="Times New Roman" panose="02020603050405020304" pitchFamily="18" charset="0"/>
                <a:cs typeface="Times New Roman" panose="02020603050405020304" pitchFamily="18" charset="0"/>
              </a:rPr>
              <a:t>If baby has an acute dislike for a particular food after few trials, omit that item for a week or two and then try again.</a:t>
            </a:r>
          </a:p>
          <a:p>
            <a:pPr lvl="0"/>
            <a:endParaRPr lang="en-US" dirty="0" smtClean="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8922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Factors….</a:t>
            </a:r>
            <a:endParaRPr lang="en-US" sz="3200" dirty="0"/>
          </a:p>
        </p:txBody>
      </p:sp>
      <p:sp>
        <p:nvSpPr>
          <p:cNvPr id="3" name="Content Placeholder 2"/>
          <p:cNvSpPr>
            <a:spLocks noGrp="1"/>
          </p:cNvSpPr>
          <p:nvPr>
            <p:ph idx="1"/>
          </p:nvPr>
        </p:nvSpPr>
        <p:spPr/>
        <p:txBody>
          <a:bodyPr/>
          <a:lstStyle/>
          <a:p>
            <a:pPr lvl="0"/>
            <a:r>
              <a:rPr lang="en-US" sz="3200" dirty="0">
                <a:latin typeface="Times New Roman" panose="02020603050405020304" pitchFamily="18" charset="0"/>
                <a:cs typeface="Times New Roman" panose="02020603050405020304" pitchFamily="18" charset="0"/>
              </a:rPr>
              <a:t>Freshly prepared foods should be given.</a:t>
            </a:r>
          </a:p>
          <a:p>
            <a:pPr lvl="0"/>
            <a:r>
              <a:rPr lang="en-US" sz="3200" dirty="0">
                <a:latin typeface="Times New Roman" panose="02020603050405020304" pitchFamily="18" charset="0"/>
                <a:cs typeface="Times New Roman" panose="02020603050405020304" pitchFamily="18" charset="0"/>
              </a:rPr>
              <a:t>Food should be given between breast feeds.</a:t>
            </a:r>
          </a:p>
          <a:p>
            <a:pPr lvl="0"/>
            <a:r>
              <a:rPr lang="en-US" sz="3200" dirty="0">
                <a:latin typeface="Times New Roman" panose="02020603050405020304" pitchFamily="18" charset="0"/>
                <a:cs typeface="Times New Roman" panose="02020603050405020304" pitchFamily="18" charset="0"/>
              </a:rPr>
              <a:t>Foods should be only slightly seasoned when necessary.</a:t>
            </a:r>
          </a:p>
          <a:p>
            <a:pPr lvl="0"/>
            <a:r>
              <a:rPr lang="en-US" sz="3200" dirty="0">
                <a:latin typeface="Times New Roman" panose="02020603050405020304" pitchFamily="18" charset="0"/>
                <a:cs typeface="Times New Roman" panose="02020603050405020304" pitchFamily="18" charset="0"/>
              </a:rPr>
              <a:t>Do taste the food before feeding it to baby.</a:t>
            </a:r>
          </a:p>
          <a:p>
            <a:endParaRPr lang="en-US" dirty="0"/>
          </a:p>
        </p:txBody>
      </p:sp>
    </p:spTree>
    <p:extLst>
      <p:ext uri="{BB962C8B-B14F-4D97-AF65-F5344CB8AC3E}">
        <p14:creationId xmlns:p14="http://schemas.microsoft.com/office/powerpoint/2010/main" val="37867780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Three Stages of Weaning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a:t>Weaning at 6 months</a:t>
            </a:r>
          </a:p>
          <a:p>
            <a:pPr marL="514350" indent="-514350">
              <a:buFont typeface="+mj-lt"/>
              <a:buAutoNum type="arabicPeriod"/>
            </a:pPr>
            <a:r>
              <a:rPr lang="en-US" dirty="0"/>
              <a:t>Weaning at 6-9 months</a:t>
            </a:r>
          </a:p>
          <a:p>
            <a:pPr marL="514350" indent="-514350">
              <a:buFont typeface="+mj-lt"/>
              <a:buAutoNum type="arabicPeriod"/>
            </a:pPr>
            <a:r>
              <a:rPr lang="en-US" dirty="0"/>
              <a:t>Weaning at 9-12 months</a:t>
            </a:r>
          </a:p>
          <a:p>
            <a:r>
              <a:rPr lang="en-US" b="1" dirty="0"/>
              <a:t>Assignment read more on the three stages, advantages and disadvantages of weaning</a:t>
            </a:r>
            <a:endParaRPr lang="en-US" dirty="0"/>
          </a:p>
        </p:txBody>
      </p:sp>
    </p:spTree>
    <p:extLst>
      <p:ext uri="{BB962C8B-B14F-4D97-AF65-F5344CB8AC3E}">
        <p14:creationId xmlns:p14="http://schemas.microsoft.com/office/powerpoint/2010/main" val="21975278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SECURITY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b="1" dirty="0">
                <a:latin typeface="Times New Roman" panose="02020603050405020304" pitchFamily="18" charset="0"/>
                <a:cs typeface="Times New Roman" panose="02020603050405020304" pitchFamily="18" charset="0"/>
              </a:rPr>
              <a:t>Food security</a:t>
            </a:r>
            <a:r>
              <a:rPr lang="en-US" sz="3200" dirty="0">
                <a:latin typeface="Times New Roman" panose="02020603050405020304" pitchFamily="18" charset="0"/>
                <a:cs typeface="Times New Roman" panose="02020603050405020304" pitchFamily="18" charset="0"/>
              </a:rPr>
              <a:t> is a measure of the availability of food and individuals' accessibility to it, where accessibility includes affordability. </a:t>
            </a:r>
          </a:p>
          <a:p>
            <a:r>
              <a:rPr lang="en-US" sz="3200" b="1" dirty="0">
                <a:latin typeface="Times New Roman" panose="02020603050405020304" pitchFamily="18" charset="0"/>
                <a:cs typeface="Times New Roman" panose="02020603050405020304" pitchFamily="18" charset="0"/>
              </a:rPr>
              <a:t>Household food security: </a:t>
            </a:r>
            <a:r>
              <a:rPr lang="en-US" sz="3200" dirty="0">
                <a:latin typeface="Times New Roman" panose="02020603050405020304" pitchFamily="18" charset="0"/>
                <a:cs typeface="Times New Roman" panose="02020603050405020304" pitchFamily="18" charset="0"/>
              </a:rPr>
              <a:t>exists when all members, at all times, have access to enough food for an active, healthy life.</a:t>
            </a:r>
          </a:p>
        </p:txBody>
      </p:sp>
    </p:spTree>
    <p:extLst>
      <p:ext uri="{BB962C8B-B14F-4D97-AF65-F5344CB8AC3E}">
        <p14:creationId xmlns:p14="http://schemas.microsoft.com/office/powerpoint/2010/main" val="899559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9"/>
            <a:ext cx="10515600" cy="999743"/>
          </a:xfrm>
        </p:spPr>
        <p:txBody>
          <a:bodyPr>
            <a:normAutofit fontScale="90000"/>
          </a:bodyPr>
          <a:lstStyle/>
          <a:p>
            <a:r>
              <a:rPr lang="en-US" sz="3200" b="1" dirty="0">
                <a:latin typeface="Times New Roman" panose="02020603050405020304" pitchFamily="18" charset="0"/>
                <a:cs typeface="Times New Roman" panose="02020603050405020304" pitchFamily="18" charset="0"/>
              </a:rPr>
              <a:t>Measurement of food security</a:t>
            </a:r>
            <a:r>
              <a:rPr lang="en-US" dirty="0"/>
              <a:t/>
            </a:r>
            <a:br>
              <a:rPr lang="en-US" dirty="0"/>
            </a:br>
            <a:endParaRPr lang="en-US" dirty="0"/>
          </a:p>
        </p:txBody>
      </p:sp>
      <p:sp>
        <p:nvSpPr>
          <p:cNvPr id="3" name="Content Placeholder 2"/>
          <p:cNvSpPr>
            <a:spLocks noGrp="1"/>
          </p:cNvSpPr>
          <p:nvPr>
            <p:ph idx="1"/>
          </p:nvPr>
        </p:nvSpPr>
        <p:spPr>
          <a:xfrm>
            <a:off x="682752" y="597408"/>
            <a:ext cx="10671048" cy="6083808"/>
          </a:xfrm>
        </p:spPr>
        <p:txBody>
          <a:bodyPr>
            <a:normAutofit lnSpcReduction="10000"/>
          </a:bodyPr>
          <a:lstStyle/>
          <a:p>
            <a:pPr marL="0" indent="0">
              <a:buNone/>
            </a:pPr>
            <a:r>
              <a:rPr lang="en-US" i="1" dirty="0" smtClean="0"/>
              <a:t>1. </a:t>
            </a:r>
            <a:r>
              <a:rPr lang="en-US" b="1" i="1" dirty="0"/>
              <a:t>Household Food Insecurity Access Scale</a:t>
            </a:r>
            <a:r>
              <a:rPr lang="en-US" b="1" dirty="0"/>
              <a:t> (HFIAS) </a:t>
            </a:r>
            <a:r>
              <a:rPr lang="en-US" dirty="0"/>
              <a:t>– continuous measure of the degree of food insecurity (access) in the household in the previous month</a:t>
            </a:r>
          </a:p>
          <a:p>
            <a:pPr marL="0" indent="0">
              <a:buNone/>
            </a:pPr>
            <a:r>
              <a:rPr lang="en-US" b="1" i="1" dirty="0"/>
              <a:t>2. Household Dietary Diversity Scale</a:t>
            </a:r>
            <a:r>
              <a:rPr lang="en-US" b="1" dirty="0"/>
              <a:t> (HDDS) </a:t>
            </a:r>
            <a:r>
              <a:rPr lang="en-US" dirty="0"/>
              <a:t>– measures the number of different food groups consumed over a specific reference period (24hrs/48hrs/7days).</a:t>
            </a:r>
          </a:p>
          <a:p>
            <a:pPr marL="0" indent="0">
              <a:buNone/>
            </a:pPr>
            <a:r>
              <a:rPr lang="en-US" b="1" i="1" dirty="0"/>
              <a:t>3. Household Hunger Scale</a:t>
            </a:r>
            <a:r>
              <a:rPr lang="en-US" b="1" dirty="0"/>
              <a:t> (HHS)-</a:t>
            </a:r>
            <a:r>
              <a:rPr lang="en-US" dirty="0"/>
              <a:t> measures the experience of household food deprivation based on a set of predictable reactions, captured through a survey and summarized in a scale.</a:t>
            </a:r>
          </a:p>
          <a:p>
            <a:pPr marL="0" indent="0">
              <a:buNone/>
            </a:pPr>
            <a:r>
              <a:rPr lang="en-US" b="1" i="1" dirty="0"/>
              <a:t>4. Coping Strategies Index</a:t>
            </a:r>
            <a:r>
              <a:rPr lang="en-US" b="1" dirty="0"/>
              <a:t> (CSI) – </a:t>
            </a:r>
            <a:r>
              <a:rPr lang="en-US" dirty="0"/>
              <a:t>assesses household </a:t>
            </a:r>
            <a:r>
              <a:rPr lang="en-US" dirty="0" err="1"/>
              <a:t>behaviours</a:t>
            </a:r>
            <a:r>
              <a:rPr lang="en-US" dirty="0"/>
              <a:t> and rates them based on a set of varied established </a:t>
            </a:r>
            <a:r>
              <a:rPr lang="en-US" dirty="0" err="1"/>
              <a:t>behaviours</a:t>
            </a:r>
            <a:r>
              <a:rPr lang="en-US" dirty="0"/>
              <a:t> on how households cope with food shortages. The methodology for this research is based on collecting data on a single question: "What do you do when you do not have enough food, and do not have enough money to buy food?"</a:t>
            </a:r>
          </a:p>
          <a:p>
            <a:endParaRPr lang="en-US" dirty="0"/>
          </a:p>
        </p:txBody>
      </p:sp>
    </p:spTree>
    <p:extLst>
      <p:ext uri="{BB962C8B-B14F-4D97-AF65-F5344CB8AC3E}">
        <p14:creationId xmlns:p14="http://schemas.microsoft.com/office/powerpoint/2010/main" val="17934135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Pillars of food security</a:t>
            </a:r>
            <a:r>
              <a:rPr lang="en-US" dirty="0"/>
              <a:t/>
            </a:r>
            <a:br>
              <a:rPr lang="en-US" dirty="0"/>
            </a:br>
            <a:endParaRPr lang="en-US" dirty="0"/>
          </a:p>
        </p:txBody>
      </p:sp>
      <p:sp>
        <p:nvSpPr>
          <p:cNvPr id="3" name="Content Placeholder 2"/>
          <p:cNvSpPr>
            <a:spLocks noGrp="1"/>
          </p:cNvSpPr>
          <p:nvPr>
            <p:ph idx="1"/>
          </p:nvPr>
        </p:nvSpPr>
        <p:spPr>
          <a:xfrm>
            <a:off x="694944" y="987552"/>
            <a:ext cx="10658856" cy="5608320"/>
          </a:xfrm>
        </p:spPr>
        <p:txBody>
          <a:bodyPr>
            <a:normAutofit/>
          </a:bodyPr>
          <a:lstStyle/>
          <a:p>
            <a:pPr marL="0" indent="0">
              <a:buNone/>
            </a:pPr>
            <a:r>
              <a:rPr lang="en-US" dirty="0"/>
              <a:t>In 2009, the World Summit on Food Security stated that the "four pillars of food security are availability, access, utilization, and stability".</a:t>
            </a:r>
          </a:p>
          <a:p>
            <a:pPr marL="0" indent="0">
              <a:buNone/>
            </a:pPr>
            <a:r>
              <a:rPr lang="en-US" b="1" dirty="0"/>
              <a:t>1.Availability:- </a:t>
            </a:r>
            <a:r>
              <a:rPr lang="en-US" dirty="0"/>
              <a:t>Food availability relates to the supply of food through production, distribution, and exchange.</a:t>
            </a:r>
          </a:p>
          <a:p>
            <a:pPr marL="0" indent="0">
              <a:buNone/>
            </a:pPr>
            <a:r>
              <a:rPr lang="en-US" b="1" dirty="0"/>
              <a:t>2</a:t>
            </a:r>
            <a:r>
              <a:rPr lang="en-US" dirty="0"/>
              <a:t>. </a:t>
            </a:r>
            <a:r>
              <a:rPr lang="en-US" b="1" dirty="0"/>
              <a:t>Access: - </a:t>
            </a:r>
            <a:r>
              <a:rPr lang="en-US" dirty="0"/>
              <a:t>Food access refers to the affordability and allocation of food, as well as the preferences of individuals and households</a:t>
            </a:r>
          </a:p>
          <a:p>
            <a:pPr marL="0" indent="0">
              <a:buNone/>
            </a:pPr>
            <a:r>
              <a:rPr lang="en-US" dirty="0"/>
              <a:t> </a:t>
            </a:r>
          </a:p>
          <a:p>
            <a:pPr marL="0" indent="0">
              <a:buNone/>
            </a:pPr>
            <a:r>
              <a:rPr lang="en-US" b="1" dirty="0"/>
              <a:t>3. Utilization: -</a:t>
            </a:r>
            <a:r>
              <a:rPr lang="en-US" dirty="0"/>
              <a:t>food utilization, which refers to the metabolism of food by individuals.  In order to achieve food security, the food ingested must be safe and must be enough to meet the physiological requirements of each individual</a:t>
            </a:r>
          </a:p>
          <a:p>
            <a:pPr marL="0" indent="0">
              <a:buNone/>
            </a:pPr>
            <a:r>
              <a:rPr lang="en-US" b="1" dirty="0"/>
              <a:t>4. Stability: -</a:t>
            </a:r>
            <a:r>
              <a:rPr lang="en-US" dirty="0"/>
              <a:t>refers to the ability to obtain food over time</a:t>
            </a:r>
          </a:p>
        </p:txBody>
      </p:sp>
    </p:spTree>
    <p:extLst>
      <p:ext uri="{BB962C8B-B14F-4D97-AF65-F5344CB8AC3E}">
        <p14:creationId xmlns:p14="http://schemas.microsoft.com/office/powerpoint/2010/main" val="345184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231648"/>
            <a:ext cx="10402824" cy="999744"/>
          </a:xfrm>
        </p:spPr>
        <p:txBody>
          <a:bodyPr>
            <a:normAutofit/>
          </a:bodyPr>
          <a:lstStyle/>
          <a:p>
            <a:r>
              <a:rPr lang="en-US" sz="3200" b="1" dirty="0" smtClean="0"/>
              <a:t>PROTEINS…..CT</a:t>
            </a:r>
            <a:endParaRPr lang="en-US" sz="3200" dirty="0"/>
          </a:p>
        </p:txBody>
      </p:sp>
      <p:sp>
        <p:nvSpPr>
          <p:cNvPr id="3" name="Content Placeholder 2"/>
          <p:cNvSpPr>
            <a:spLocks noGrp="1"/>
          </p:cNvSpPr>
          <p:nvPr>
            <p:ph idx="1"/>
          </p:nvPr>
        </p:nvSpPr>
        <p:spPr>
          <a:xfrm>
            <a:off x="838200" y="1231392"/>
            <a:ext cx="10515600" cy="5205984"/>
          </a:xfrm>
        </p:spPr>
        <p:txBody>
          <a:bodyPr>
            <a:normAutofit/>
          </a:bodyPr>
          <a:lstStyle/>
          <a:p>
            <a:pPr marL="0" lvl="0" indent="0">
              <a:buNone/>
            </a:pPr>
            <a:r>
              <a:rPr lang="en-US" b="1" dirty="0"/>
              <a:t>Non-essential</a:t>
            </a:r>
            <a:r>
              <a:rPr lang="en-US" dirty="0"/>
              <a:t>- those that can be synthesized by the body and need not to be in the diet.</a:t>
            </a:r>
          </a:p>
          <a:p>
            <a:r>
              <a:rPr lang="en-US" dirty="0"/>
              <a:t>They include alanine, arginine, aspartic acid, asparagine, cysteine, </a:t>
            </a:r>
            <a:r>
              <a:rPr lang="en-US" dirty="0" err="1"/>
              <a:t>cystine</a:t>
            </a:r>
            <a:r>
              <a:rPr lang="en-US" dirty="0"/>
              <a:t>, glutamic acid, glutamine, glycine, </a:t>
            </a:r>
            <a:r>
              <a:rPr lang="en-US" dirty="0" err="1"/>
              <a:t>hydroxyproline</a:t>
            </a:r>
            <a:r>
              <a:rPr lang="en-US" dirty="0"/>
              <a:t>, </a:t>
            </a:r>
            <a:r>
              <a:rPr lang="en-US" dirty="0" err="1"/>
              <a:t>proline</a:t>
            </a:r>
            <a:r>
              <a:rPr lang="en-US" dirty="0"/>
              <a:t>, serine, and tyrosine</a:t>
            </a:r>
          </a:p>
          <a:p>
            <a:r>
              <a:rPr lang="en-US" dirty="0"/>
              <a:t>The nutritional value of protein depends on the amino acids of which it is composed of. Some foods are referred to as complete proteins because they contain all the essential amino acids in the proportions required to maintain health. They are derived almost entirely from animal sources e.g. meat, fish, milk, eggs, soya beans, and milk products excluding butter. They are also known as high quality proteins since they are easily digested.</a:t>
            </a:r>
          </a:p>
          <a:p>
            <a:endParaRPr lang="en-US" dirty="0"/>
          </a:p>
        </p:txBody>
      </p:sp>
    </p:spTree>
    <p:extLst>
      <p:ext uri="{BB962C8B-B14F-4D97-AF65-F5344CB8AC3E}">
        <p14:creationId xmlns:p14="http://schemas.microsoft.com/office/powerpoint/2010/main" val="30693048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16" y="365125"/>
            <a:ext cx="10463784" cy="890651"/>
          </a:xfrm>
        </p:spPr>
        <p:txBody>
          <a:bodyPr>
            <a:normAutofit fontScale="90000"/>
          </a:bodyPr>
          <a:lstStyle/>
          <a:p>
            <a:r>
              <a:rPr lang="en-US" sz="3200" b="1" dirty="0">
                <a:latin typeface="Times New Roman" panose="02020603050405020304" pitchFamily="18" charset="0"/>
                <a:cs typeface="Times New Roman" panose="02020603050405020304" pitchFamily="18" charset="0"/>
              </a:rPr>
              <a:t>Challenges to achieving food security</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0288" y="1072896"/>
            <a:ext cx="10573512" cy="5522976"/>
          </a:xfrm>
        </p:spPr>
        <p:txBody>
          <a:bodyPr>
            <a:normAutofit/>
          </a:bodyPr>
          <a:lstStyle/>
          <a:p>
            <a:pPr lvl="0">
              <a:buFont typeface="Wingdings" panose="05000000000000000000" pitchFamily="2" charset="2"/>
              <a:buChar char="ü"/>
            </a:pPr>
            <a:r>
              <a:rPr lang="en-US" dirty="0"/>
              <a:t>Global water crisis</a:t>
            </a:r>
          </a:p>
          <a:p>
            <a:pPr lvl="0">
              <a:buFont typeface="Wingdings" panose="05000000000000000000" pitchFamily="2" charset="2"/>
              <a:buChar char="ü"/>
            </a:pPr>
            <a:r>
              <a:rPr lang="en-US" dirty="0"/>
              <a:t>Land degradation</a:t>
            </a:r>
          </a:p>
          <a:p>
            <a:pPr lvl="0">
              <a:buFont typeface="Wingdings" panose="05000000000000000000" pitchFamily="2" charset="2"/>
              <a:buChar char="ü"/>
            </a:pPr>
            <a:r>
              <a:rPr lang="en-US" dirty="0"/>
              <a:t>Climate change</a:t>
            </a:r>
          </a:p>
          <a:p>
            <a:pPr lvl="0">
              <a:buFont typeface="Wingdings" panose="05000000000000000000" pitchFamily="2" charset="2"/>
              <a:buChar char="ü"/>
            </a:pPr>
            <a:r>
              <a:rPr lang="en-US" dirty="0"/>
              <a:t>Agricultural diseases</a:t>
            </a:r>
          </a:p>
          <a:p>
            <a:pPr lvl="0">
              <a:buFont typeface="Wingdings" panose="05000000000000000000" pitchFamily="2" charset="2"/>
              <a:buChar char="ü"/>
            </a:pPr>
            <a:r>
              <a:rPr lang="en-US" dirty="0"/>
              <a:t>Food versus fuel:-Farmland and other agricultural resources have long been used to produce non-food crops including industrial materials such as cotton, flax, and rubber.</a:t>
            </a:r>
          </a:p>
          <a:p>
            <a:pPr lvl="0">
              <a:buFont typeface="Wingdings" panose="05000000000000000000" pitchFamily="2" charset="2"/>
              <a:buChar char="ü"/>
            </a:pPr>
            <a:r>
              <a:rPr lang="en-US" dirty="0"/>
              <a:t>Politics</a:t>
            </a:r>
          </a:p>
          <a:p>
            <a:pPr lvl="0">
              <a:buFont typeface="Wingdings" panose="05000000000000000000" pitchFamily="2" charset="2"/>
              <a:buChar char="ü"/>
            </a:pPr>
            <a:r>
              <a:rPr lang="en-US" dirty="0"/>
              <a:t>Food waste</a:t>
            </a:r>
          </a:p>
          <a:p>
            <a:r>
              <a:rPr lang="en-US" b="1" dirty="0"/>
              <a:t>Assignment:</a:t>
            </a:r>
            <a:r>
              <a:rPr lang="en-US" dirty="0"/>
              <a:t>  </a:t>
            </a:r>
            <a:r>
              <a:rPr lang="en-US" b="1" dirty="0"/>
              <a:t>read and make note on Risks to food security</a:t>
            </a:r>
            <a:endParaRPr lang="en-US" dirty="0"/>
          </a:p>
          <a:p>
            <a:endParaRPr lang="en-US" dirty="0"/>
          </a:p>
        </p:txBody>
      </p:sp>
    </p:spTree>
    <p:extLst>
      <p:ext uri="{BB962C8B-B14F-4D97-AF65-F5344CB8AC3E}">
        <p14:creationId xmlns:p14="http://schemas.microsoft.com/office/powerpoint/2010/main" val="17945738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Safe preparation and storage of foods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02080"/>
            <a:ext cx="10515600" cy="4774883"/>
          </a:xfrm>
        </p:spPr>
        <p:txBody>
          <a:bodyPr/>
          <a:lstStyle/>
          <a:p>
            <a:pPr>
              <a:buNone/>
            </a:pPr>
            <a:r>
              <a:rPr lang="en-GB" dirty="0" smtClean="0">
                <a:latin typeface="Trebuchet MS" panose="020B0603020202020204" pitchFamily="34" charset="0"/>
              </a:rPr>
              <a:t>a) </a:t>
            </a:r>
            <a:r>
              <a:rPr lang="en-GB" sz="3200" dirty="0">
                <a:latin typeface="Times New Roman" panose="02020603050405020304" pitchFamily="18" charset="0"/>
                <a:cs typeface="Times New Roman" panose="02020603050405020304" pitchFamily="18" charset="0"/>
              </a:rPr>
              <a:t>washing caregivers’ and children’s hands before food preparation and eating, </a:t>
            </a:r>
          </a:p>
          <a:p>
            <a:pPr>
              <a:buNone/>
            </a:pPr>
            <a:r>
              <a:rPr lang="en-GB" sz="3200" dirty="0">
                <a:latin typeface="Times New Roman" panose="02020603050405020304" pitchFamily="18" charset="0"/>
                <a:cs typeface="Times New Roman" panose="02020603050405020304" pitchFamily="18" charset="0"/>
              </a:rPr>
              <a:t>b) storing foods safely and serving foods immediately after preparation, </a:t>
            </a:r>
          </a:p>
          <a:p>
            <a:pPr>
              <a:buNone/>
            </a:pPr>
            <a:r>
              <a:rPr lang="en-GB" sz="3200" dirty="0">
                <a:latin typeface="Times New Roman" panose="02020603050405020304" pitchFamily="18" charset="0"/>
                <a:cs typeface="Times New Roman" panose="02020603050405020304" pitchFamily="18" charset="0"/>
              </a:rPr>
              <a:t>c) Using clean utensils to prepare and serve food, </a:t>
            </a:r>
          </a:p>
          <a:p>
            <a:pPr>
              <a:buNone/>
            </a:pPr>
            <a:r>
              <a:rPr lang="en-GB" sz="3200" dirty="0">
                <a:latin typeface="Times New Roman" panose="02020603050405020304" pitchFamily="18" charset="0"/>
                <a:cs typeface="Times New Roman" panose="02020603050405020304" pitchFamily="18" charset="0"/>
              </a:rPr>
              <a:t>d) using clean cups and bowls when feeding children, and </a:t>
            </a:r>
          </a:p>
          <a:p>
            <a:pPr>
              <a:buNone/>
            </a:pPr>
            <a:r>
              <a:rPr lang="en-GB" sz="3200" dirty="0">
                <a:latin typeface="Times New Roman" panose="02020603050405020304" pitchFamily="18" charset="0"/>
                <a:cs typeface="Times New Roman" panose="02020603050405020304" pitchFamily="18" charset="0"/>
              </a:rPr>
              <a:t>e) Avoiding the use of feeding bottles, which are difficult to keep clean.</a:t>
            </a:r>
          </a:p>
          <a:p>
            <a:endParaRPr lang="en-US" dirty="0"/>
          </a:p>
        </p:txBody>
      </p:sp>
    </p:spTree>
    <p:extLst>
      <p:ext uri="{BB962C8B-B14F-4D97-AF65-F5344CB8AC3E}">
        <p14:creationId xmlns:p14="http://schemas.microsoft.com/office/powerpoint/2010/main" val="31740189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Infant feeding</a:t>
            </a:r>
            <a:endParaRPr lang="en-US" dirty="0"/>
          </a:p>
        </p:txBody>
      </p:sp>
      <p:sp>
        <p:nvSpPr>
          <p:cNvPr id="3" name="Content Placeholder 2"/>
          <p:cNvSpPr>
            <a:spLocks noGrp="1"/>
          </p:cNvSpPr>
          <p:nvPr>
            <p:ph idx="1"/>
          </p:nvPr>
        </p:nvSpPr>
        <p:spPr/>
        <p:txBody>
          <a:bodyPr/>
          <a:lstStyle/>
          <a:p>
            <a:pPr marL="0" indent="0">
              <a:buNone/>
            </a:pPr>
            <a:r>
              <a:rPr lang="en-GB" b="1" dirty="0" smtClean="0"/>
              <a:t>Objectives</a:t>
            </a:r>
          </a:p>
          <a:p>
            <a:pPr>
              <a:buNone/>
            </a:pPr>
            <a:r>
              <a:rPr lang="en-GB" dirty="0"/>
              <a:t>By the end of this unit, the participants </a:t>
            </a:r>
          </a:p>
          <a:p>
            <a:pPr>
              <a:buNone/>
            </a:pPr>
            <a:r>
              <a:rPr lang="en-GB" dirty="0"/>
              <a:t>should be able to:</a:t>
            </a:r>
          </a:p>
          <a:p>
            <a:r>
              <a:rPr lang="en-GB" dirty="0"/>
              <a:t>Be familiar with the National infant feeding guidelines</a:t>
            </a:r>
          </a:p>
          <a:p>
            <a:r>
              <a:rPr lang="en-GB" dirty="0"/>
              <a:t>Discuss the two feeding options recommended for infants </a:t>
            </a:r>
          </a:p>
          <a:p>
            <a:r>
              <a:rPr lang="en-GB" dirty="0"/>
              <a:t>Discuss maternal and infant conditions</a:t>
            </a:r>
          </a:p>
          <a:p>
            <a:endParaRPr lang="en-US" dirty="0"/>
          </a:p>
        </p:txBody>
      </p:sp>
    </p:spTree>
    <p:extLst>
      <p:ext uri="{BB962C8B-B14F-4D97-AF65-F5344CB8AC3E}">
        <p14:creationId xmlns:p14="http://schemas.microsoft.com/office/powerpoint/2010/main" val="30116687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Definition of key terms</a:t>
            </a:r>
            <a:endParaRPr lang="en-US" b="1" dirty="0"/>
          </a:p>
        </p:txBody>
      </p:sp>
      <p:sp>
        <p:nvSpPr>
          <p:cNvPr id="3" name="Content Placeholder 2"/>
          <p:cNvSpPr>
            <a:spLocks noGrp="1"/>
          </p:cNvSpPr>
          <p:nvPr>
            <p:ph idx="1"/>
          </p:nvPr>
        </p:nvSpPr>
        <p:spPr/>
        <p:txBody>
          <a:bodyPr>
            <a:normAutofit/>
          </a:bodyPr>
          <a:lstStyle/>
          <a:p>
            <a:pPr marL="0" indent="0">
              <a:lnSpc>
                <a:spcPct val="80000"/>
              </a:lnSpc>
              <a:buNone/>
            </a:pPr>
            <a:r>
              <a:rPr lang="en-GB" b="1" dirty="0"/>
              <a:t>Exclusive breastfeeding:</a:t>
            </a:r>
            <a:r>
              <a:rPr lang="en-US" dirty="0"/>
              <a:t>is giving a baby only breast milk, and no other liquids or solids, not even water. Drops or syrups consisting of vitamins, mineral supplements or medicines are permitted.</a:t>
            </a:r>
          </a:p>
          <a:p>
            <a:pPr marL="0" indent="0">
              <a:lnSpc>
                <a:spcPct val="80000"/>
              </a:lnSpc>
              <a:buNone/>
            </a:pPr>
            <a:endParaRPr lang="en-US" dirty="0"/>
          </a:p>
          <a:p>
            <a:pPr marL="0" indent="0">
              <a:lnSpc>
                <a:spcPct val="80000"/>
              </a:lnSpc>
              <a:buNone/>
            </a:pPr>
            <a:r>
              <a:rPr lang="en-GB" b="1" dirty="0"/>
              <a:t> </a:t>
            </a:r>
            <a:r>
              <a:rPr lang="en-US" b="1" dirty="0"/>
              <a:t>Replacement feeding</a:t>
            </a:r>
            <a:r>
              <a:rPr lang="en-US" dirty="0"/>
              <a:t> is the process of feeding a child who is not breastfeeding with a diet that provides all the nutrients the child needs until the age at which the baby can be fully fed with family foods</a:t>
            </a:r>
          </a:p>
          <a:p>
            <a:pPr>
              <a:lnSpc>
                <a:spcPct val="80000"/>
              </a:lnSpc>
              <a:buFontTx/>
              <a:buNone/>
            </a:pPr>
            <a:endParaRPr lang="en-US" dirty="0"/>
          </a:p>
          <a:p>
            <a:pPr marL="0" indent="0">
              <a:lnSpc>
                <a:spcPct val="80000"/>
              </a:lnSpc>
              <a:buNone/>
            </a:pPr>
            <a:r>
              <a:rPr lang="en-GB" b="1" dirty="0"/>
              <a:t>Cup-feeding: </a:t>
            </a:r>
            <a:r>
              <a:rPr lang="en-GB" dirty="0"/>
              <a:t>Feeding from an open cup without a lid, whatever is in the cup.</a:t>
            </a:r>
          </a:p>
          <a:p>
            <a:endParaRPr lang="en-US" dirty="0"/>
          </a:p>
        </p:txBody>
      </p:sp>
    </p:spTree>
    <p:extLst>
      <p:ext uri="{BB962C8B-B14F-4D97-AF65-F5344CB8AC3E}">
        <p14:creationId xmlns:p14="http://schemas.microsoft.com/office/powerpoint/2010/main" val="11349445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6811"/>
          </a:xfrm>
        </p:spPr>
        <p:txBody>
          <a:bodyPr>
            <a:normAutofit/>
          </a:bodyPr>
          <a:lstStyle/>
          <a:p>
            <a:r>
              <a:rPr lang="en-GB" sz="3200" b="1" dirty="0">
                <a:latin typeface="Times New Roman" panose="02020603050405020304" pitchFamily="18" charset="0"/>
                <a:cs typeface="Times New Roman" panose="02020603050405020304" pitchFamily="18" charset="0"/>
              </a:rPr>
              <a:t>Exclusive breastfeeding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11936"/>
            <a:ext cx="10488168" cy="5583936"/>
          </a:xfrm>
        </p:spPr>
        <p:txBody>
          <a:bodyPr>
            <a:normAutofit/>
          </a:bodyPr>
          <a:lstStyle/>
          <a:p>
            <a:pPr marL="0" indent="0">
              <a:buNone/>
            </a:pPr>
            <a:r>
              <a:rPr lang="en-US" b="1" dirty="0" smtClean="0"/>
              <a:t>Advantages </a:t>
            </a:r>
            <a:r>
              <a:rPr lang="en-US" b="1" dirty="0"/>
              <a:t>of Exclusive </a:t>
            </a:r>
            <a:r>
              <a:rPr lang="en-US" b="1" dirty="0" smtClean="0"/>
              <a:t>Breastfeeding</a:t>
            </a:r>
          </a:p>
          <a:p>
            <a:r>
              <a:rPr lang="en-GB" dirty="0"/>
              <a:t>Breast milk is the perfect food for babies and protects them from diseases</a:t>
            </a:r>
          </a:p>
          <a:p>
            <a:r>
              <a:rPr lang="en-GB" dirty="0"/>
              <a:t>Breastfeeding improves brain growth and development</a:t>
            </a:r>
          </a:p>
          <a:p>
            <a:r>
              <a:rPr lang="en-GB" dirty="0"/>
              <a:t>Breast milk gives babies all of the nutrition and hydration they need</a:t>
            </a:r>
          </a:p>
          <a:p>
            <a:r>
              <a:rPr lang="en-GB" dirty="0"/>
              <a:t>Breast milk is always available and does not need special preparation</a:t>
            </a:r>
          </a:p>
          <a:p>
            <a:pPr>
              <a:buFontTx/>
              <a:buNone/>
            </a:pPr>
            <a:r>
              <a:rPr lang="en-US" b="1" dirty="0"/>
              <a:t>Breast milk</a:t>
            </a:r>
          </a:p>
          <a:p>
            <a:pPr>
              <a:buFontTx/>
              <a:buNone/>
            </a:pPr>
            <a:r>
              <a:rPr lang="en-US" dirty="0"/>
              <a:t>• Perfect nutrients</a:t>
            </a:r>
          </a:p>
          <a:p>
            <a:pPr>
              <a:buFontTx/>
              <a:buNone/>
            </a:pPr>
            <a:r>
              <a:rPr lang="en-US" dirty="0"/>
              <a:t>• Easily digested; and efficiently used</a:t>
            </a:r>
          </a:p>
          <a:p>
            <a:pPr>
              <a:buFontTx/>
              <a:buNone/>
            </a:pPr>
            <a:r>
              <a:rPr lang="en-US" dirty="0"/>
              <a:t>• Protects against infection</a:t>
            </a:r>
          </a:p>
          <a:p>
            <a:endParaRPr lang="en-US" dirty="0"/>
          </a:p>
        </p:txBody>
      </p:sp>
    </p:spTree>
    <p:extLst>
      <p:ext uri="{BB962C8B-B14F-4D97-AF65-F5344CB8AC3E}">
        <p14:creationId xmlns:p14="http://schemas.microsoft.com/office/powerpoint/2010/main" val="30024847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Advantages of EBF…</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Helps bonding and development</a:t>
            </a:r>
          </a:p>
          <a:p>
            <a:r>
              <a:rPr lang="en-US" dirty="0"/>
              <a:t>Helps delay a new pregnancy</a:t>
            </a:r>
          </a:p>
          <a:p>
            <a:r>
              <a:rPr lang="en-US" dirty="0"/>
              <a:t>Protects mothers’ health</a:t>
            </a:r>
          </a:p>
          <a:p>
            <a:r>
              <a:rPr lang="en-US" dirty="0"/>
              <a:t>Costs less than artificial feeding</a:t>
            </a:r>
          </a:p>
          <a:p>
            <a:endParaRPr lang="en-US" dirty="0"/>
          </a:p>
        </p:txBody>
      </p:sp>
    </p:spTree>
    <p:extLst>
      <p:ext uri="{BB962C8B-B14F-4D97-AF65-F5344CB8AC3E}">
        <p14:creationId xmlns:p14="http://schemas.microsoft.com/office/powerpoint/2010/main" val="42262157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4619"/>
          </a:xfrm>
        </p:spPr>
        <p:txBody>
          <a:bodyPr>
            <a:normAutofit/>
          </a:bodyPr>
          <a:lstStyle/>
          <a:p>
            <a:r>
              <a:rPr lang="en-US" sz="3200" b="1" dirty="0">
                <a:latin typeface="Times New Roman" panose="02020603050405020304" pitchFamily="18" charset="0"/>
                <a:cs typeface="Times New Roman" panose="02020603050405020304" pitchFamily="18" charset="0"/>
              </a:rPr>
              <a:t>How breastfeeding works</a:t>
            </a:r>
          </a:p>
        </p:txBody>
      </p:sp>
      <p:sp>
        <p:nvSpPr>
          <p:cNvPr id="3" name="Content Placeholder 2"/>
          <p:cNvSpPr>
            <a:spLocks noGrp="1"/>
          </p:cNvSpPr>
          <p:nvPr>
            <p:ph idx="1"/>
          </p:nvPr>
        </p:nvSpPr>
        <p:spPr>
          <a:xfrm>
            <a:off x="838200" y="999744"/>
            <a:ext cx="10515600" cy="5644896"/>
          </a:xfrm>
        </p:spPr>
        <p:txBody>
          <a:bodyPr>
            <a:normAutofit/>
          </a:bodyPr>
          <a:lstStyle/>
          <a:p>
            <a:r>
              <a:rPr lang="en-US" dirty="0"/>
              <a:t>When a baby suckles at the breast, sensory impulses go from the nipple to the brain. In response, the pituitary gland at the base of the brain secretes prolactin.</a:t>
            </a:r>
          </a:p>
          <a:p>
            <a:pPr>
              <a:buFontTx/>
              <a:buChar char="•"/>
            </a:pPr>
            <a:r>
              <a:rPr lang="en-US" dirty="0"/>
              <a:t>Prolactin goes in the blood to the breast, and makes the milk-secreting cells produce milk.</a:t>
            </a:r>
          </a:p>
          <a:p>
            <a:pPr>
              <a:buFontTx/>
              <a:buChar char="•"/>
            </a:pPr>
            <a:r>
              <a:rPr lang="en-US" dirty="0"/>
              <a:t> Most of the prolactin is in the blood about 30 minutes after the feed − so it makes the breast produce milk for the next feed. For this feed, the baby takes the milk which is already in the breast</a:t>
            </a:r>
            <a:r>
              <a:rPr lang="en-US" dirty="0" smtClean="0"/>
              <a:t>.</a:t>
            </a:r>
          </a:p>
          <a:p>
            <a:r>
              <a:rPr lang="en-US" dirty="0"/>
              <a:t>More prolactin is produced at night; so breastfeeding at night is especially helpful for keeping up the milk supply.</a:t>
            </a:r>
          </a:p>
          <a:p>
            <a:r>
              <a:rPr lang="en-US" dirty="0"/>
              <a:t>. Hormones related to prolactin suppress ovulation so breastfeeding can help to delay a new pregnancy. Breastfeeding at night is important for this</a:t>
            </a:r>
          </a:p>
        </p:txBody>
      </p:sp>
    </p:spTree>
    <p:extLst>
      <p:ext uri="{BB962C8B-B14F-4D97-AF65-F5344CB8AC3E}">
        <p14:creationId xmlns:p14="http://schemas.microsoft.com/office/powerpoint/2010/main" val="6163411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9"/>
            <a:ext cx="10515600" cy="560831"/>
          </a:xfrm>
        </p:spPr>
        <p:txBody>
          <a:bodyPr>
            <a:normAutofit/>
          </a:bodyPr>
          <a:lstStyle/>
          <a:p>
            <a:r>
              <a:rPr lang="en-US" sz="3200" b="1" dirty="0">
                <a:latin typeface="Times New Roman" panose="02020603050405020304" pitchFamily="18" charset="0"/>
                <a:cs typeface="Times New Roman" panose="02020603050405020304" pitchFamily="18" charset="0"/>
              </a:rPr>
              <a:t>Good Positioning And Good Attachment</a:t>
            </a:r>
          </a:p>
        </p:txBody>
      </p:sp>
      <p:sp>
        <p:nvSpPr>
          <p:cNvPr id="3" name="Content Placeholder 2"/>
          <p:cNvSpPr>
            <a:spLocks noGrp="1"/>
          </p:cNvSpPr>
          <p:nvPr>
            <p:ph idx="1"/>
          </p:nvPr>
        </p:nvSpPr>
        <p:spPr>
          <a:xfrm>
            <a:off x="838200" y="670560"/>
            <a:ext cx="10515600" cy="5913120"/>
          </a:xfrm>
        </p:spPr>
        <p:txBody>
          <a:bodyPr>
            <a:normAutofit/>
          </a:bodyPr>
          <a:lstStyle/>
          <a:p>
            <a:pPr marL="0" lvl="1" indent="0" defTabSz="457200">
              <a:lnSpc>
                <a:spcPct val="80000"/>
              </a:lnSpc>
              <a:buNone/>
            </a:pPr>
            <a:r>
              <a:rPr lang="en-GB" sz="2800" b="1" dirty="0">
                <a:latin typeface="Times New Roman" panose="02020603050405020304" pitchFamily="18" charset="0"/>
                <a:cs typeface="Times New Roman" panose="02020603050405020304" pitchFamily="18" charset="0"/>
              </a:rPr>
              <a:t>Good Positioning:</a:t>
            </a:r>
            <a:endParaRPr lang="en-US" sz="2800" b="1"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Baby’s </a:t>
            </a:r>
            <a:r>
              <a:rPr lang="en-GB" dirty="0">
                <a:latin typeface="Times New Roman" panose="02020603050405020304" pitchFamily="18" charset="0"/>
                <a:cs typeface="Times New Roman" panose="02020603050405020304" pitchFamily="18" charset="0"/>
              </a:rPr>
              <a:t>head and body in line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Baby held close to mother’s body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Baby’s whole body supported                                </a:t>
            </a:r>
            <a:endParaRPr lang="en-US" dirty="0">
              <a:latin typeface="Times New Roman" panose="02020603050405020304" pitchFamily="18" charset="0"/>
              <a:cs typeface="Times New Roman" panose="02020603050405020304" pitchFamily="18" charset="0"/>
            </a:endParaRPr>
          </a:p>
          <a:p>
            <a:pPr marL="0" indent="0" defTabSz="457200">
              <a:lnSpc>
                <a:spcPct val="80000"/>
              </a:lnSpc>
              <a:buNone/>
            </a:pPr>
            <a:r>
              <a:rPr lang="en-GB" dirty="0" smtClean="0">
                <a:latin typeface="Times New Roman" panose="02020603050405020304" pitchFamily="18" charset="0"/>
                <a:cs typeface="Times New Roman" panose="02020603050405020304" pitchFamily="18" charset="0"/>
              </a:rPr>
              <a:t>Baby </a:t>
            </a:r>
            <a:r>
              <a:rPr lang="en-GB" dirty="0">
                <a:latin typeface="Times New Roman" panose="02020603050405020304" pitchFamily="18" charset="0"/>
                <a:cs typeface="Times New Roman" panose="02020603050405020304" pitchFamily="18" charset="0"/>
              </a:rPr>
              <a:t>approaches breast, nose to </a:t>
            </a:r>
            <a:r>
              <a:rPr lang="en-GB" dirty="0" smtClean="0">
                <a:latin typeface="Times New Roman" panose="02020603050405020304" pitchFamily="18" charset="0"/>
                <a:cs typeface="Times New Roman" panose="02020603050405020304" pitchFamily="18" charset="0"/>
              </a:rPr>
              <a:t>nipple</a:t>
            </a:r>
          </a:p>
          <a:p>
            <a:pPr marL="0" indent="0" defTabSz="457200">
              <a:lnSpc>
                <a:spcPct val="80000"/>
              </a:lnSpc>
              <a:buNone/>
            </a:pPr>
            <a:endParaRPr lang="en-GB" dirty="0" smtClean="0">
              <a:latin typeface="Times New Roman" panose="02020603050405020304" pitchFamily="18" charset="0"/>
              <a:cs typeface="Times New Roman" panose="02020603050405020304" pitchFamily="18" charset="0"/>
            </a:endParaRPr>
          </a:p>
          <a:p>
            <a:pPr marL="0" indent="0" defTabSz="457200">
              <a:lnSpc>
                <a:spcPct val="80000"/>
              </a:lnSpc>
              <a:buNone/>
            </a:pPr>
            <a:r>
              <a:rPr lang="en-GB" b="1" dirty="0" smtClean="0">
                <a:latin typeface="Times New Roman" panose="02020603050405020304" pitchFamily="18" charset="0"/>
                <a:cs typeface="Times New Roman" panose="02020603050405020304" pitchFamily="18" charset="0"/>
              </a:rPr>
              <a:t>Good Attachment</a:t>
            </a:r>
          </a:p>
          <a:p>
            <a:r>
              <a:rPr lang="en-GB" dirty="0" smtClean="0">
                <a:latin typeface="Times New Roman" panose="02020603050405020304" pitchFamily="18" charset="0"/>
                <a:cs typeface="Times New Roman" panose="02020603050405020304" pitchFamily="18" charset="0"/>
              </a:rPr>
              <a:t>More </a:t>
            </a:r>
            <a:r>
              <a:rPr lang="en-GB" dirty="0">
                <a:latin typeface="Times New Roman" panose="02020603050405020304" pitchFamily="18" charset="0"/>
                <a:cs typeface="Times New Roman" panose="02020603050405020304" pitchFamily="18" charset="0"/>
              </a:rPr>
              <a:t>areola seen above baby’s top lip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Baby’s mouth open wide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Lower lip turned outwards                                          </a:t>
            </a:r>
            <a:endParaRPr lang="en-US"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Baby’s chin touches breast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1318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Expressing and Heat-treating Breast Milk</a:t>
            </a:r>
          </a:p>
        </p:txBody>
      </p:sp>
      <p:sp>
        <p:nvSpPr>
          <p:cNvPr id="3" name="Content Placeholder 2"/>
          <p:cNvSpPr>
            <a:spLocks noGrp="1"/>
          </p:cNvSpPr>
          <p:nvPr>
            <p:ph idx="1"/>
          </p:nvPr>
        </p:nvSpPr>
        <p:spPr/>
        <p:txBody>
          <a:bodyPr/>
          <a:lstStyle/>
          <a:p>
            <a:r>
              <a:rPr lang="en-US" b="1" dirty="0"/>
              <a:t>Expressing milk</a:t>
            </a:r>
            <a:r>
              <a:rPr lang="en-US" dirty="0"/>
              <a:t>: Removing </a:t>
            </a:r>
            <a:br>
              <a:rPr lang="en-US" dirty="0"/>
            </a:br>
            <a:r>
              <a:rPr lang="en-US" dirty="0"/>
              <a:t>milk from the breast, usually by hand. However there are pumps that are used to express </a:t>
            </a:r>
            <a:r>
              <a:rPr lang="en-US" dirty="0" smtClean="0"/>
              <a:t>breast milk.</a:t>
            </a:r>
            <a:endParaRPr lang="en-US" dirty="0"/>
          </a:p>
          <a:p>
            <a:pPr>
              <a:buNone/>
            </a:pPr>
            <a:endParaRPr lang="en-US" dirty="0"/>
          </a:p>
          <a:p>
            <a:r>
              <a:rPr lang="en-US" b="1" dirty="0"/>
              <a:t>Heat-treating</a:t>
            </a:r>
            <a:r>
              <a:rPr lang="en-US" dirty="0"/>
              <a:t>: Heating the expressed milk to the boiling point to kill the HIV before the milk is fed to the infant</a:t>
            </a:r>
          </a:p>
        </p:txBody>
      </p:sp>
    </p:spTree>
    <p:extLst>
      <p:ext uri="{BB962C8B-B14F-4D97-AF65-F5344CB8AC3E}">
        <p14:creationId xmlns:p14="http://schemas.microsoft.com/office/powerpoint/2010/main" val="25829698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Exclusive Replacement 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a:t>When replacement feeding is </a:t>
            </a:r>
            <a:r>
              <a:rPr lang="en-GB" b="1" dirty="0"/>
              <a:t>acceptable, feasible, affordable, sustainable and safe</a:t>
            </a:r>
            <a:r>
              <a:rPr lang="en-GB" dirty="0"/>
              <a:t>, (AFASS) avoidance of all breastfeeding by HIV-positive mothers can be taken up as an alternative; otherwise, exclusive breastfeeding is recommended during the first months of life. </a:t>
            </a:r>
          </a:p>
          <a:p>
            <a:endParaRPr lang="en-US" dirty="0"/>
          </a:p>
        </p:txBody>
      </p:sp>
    </p:spTree>
    <p:extLst>
      <p:ext uri="{BB962C8B-B14F-4D97-AF65-F5344CB8AC3E}">
        <p14:creationId xmlns:p14="http://schemas.microsoft.com/office/powerpoint/2010/main" val="89565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Sources of proteins</a:t>
            </a:r>
            <a:endParaRPr lang="en-US" sz="3200" dirty="0"/>
          </a:p>
        </p:txBody>
      </p:sp>
      <p:sp>
        <p:nvSpPr>
          <p:cNvPr id="3" name="Content Placeholder 2"/>
          <p:cNvSpPr>
            <a:spLocks noGrp="1"/>
          </p:cNvSpPr>
          <p:nvPr>
            <p:ph idx="1"/>
          </p:nvPr>
        </p:nvSpPr>
        <p:spPr/>
        <p:txBody>
          <a:bodyPr/>
          <a:lstStyle/>
          <a:p>
            <a:pPr lvl="0"/>
            <a:r>
              <a:rPr lang="en-US" dirty="0"/>
              <a:t>Animal products</a:t>
            </a:r>
          </a:p>
          <a:p>
            <a:pPr lvl="0"/>
            <a:r>
              <a:rPr lang="en-US" dirty="0"/>
              <a:t>Plant products  e.g. legumes cereals</a:t>
            </a:r>
          </a:p>
          <a:p>
            <a:pPr lvl="0"/>
            <a:r>
              <a:rPr lang="en-US" dirty="0"/>
              <a:t>Other sources like oil seeds</a:t>
            </a:r>
          </a:p>
        </p:txBody>
      </p:sp>
    </p:spTree>
    <p:extLst>
      <p:ext uri="{BB962C8B-B14F-4D97-AF65-F5344CB8AC3E}">
        <p14:creationId xmlns:p14="http://schemas.microsoft.com/office/powerpoint/2010/main" val="11481316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121921"/>
            <a:ext cx="10354056" cy="621791"/>
          </a:xfrm>
        </p:spPr>
        <p:txBody>
          <a:bodyPr>
            <a:normAutofit/>
          </a:bodyPr>
          <a:lstStyle/>
          <a:p>
            <a:r>
              <a:rPr lang="en-US" sz="3200" b="1" dirty="0" smtClean="0">
                <a:latin typeface="Times New Roman" panose="02020603050405020304" pitchFamily="18" charset="0"/>
                <a:cs typeface="Times New Roman" panose="02020603050405020304" pitchFamily="18" charset="0"/>
              </a:rPr>
              <a:t>AFASS…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9328" y="743712"/>
            <a:ext cx="10634472" cy="6059424"/>
          </a:xfrm>
        </p:spPr>
        <p:txBody>
          <a:bodyPr>
            <a:normAutofit fontScale="77500" lnSpcReduction="20000"/>
          </a:bodyPr>
          <a:lstStyle/>
          <a:p>
            <a:pPr marL="0" indent="0">
              <a:buNone/>
            </a:pPr>
            <a:r>
              <a:rPr lang="en-GB" b="1" dirty="0"/>
              <a:t>Acceptable:</a:t>
            </a:r>
          </a:p>
          <a:p>
            <a:pPr marL="0" indent="0">
              <a:buNone/>
            </a:pPr>
            <a:r>
              <a:rPr lang="en-GB" dirty="0"/>
              <a:t>The mother perceives no barrier to replacement feeding. Barriers may have cultural or</a:t>
            </a:r>
          </a:p>
          <a:p>
            <a:pPr marL="0" indent="0">
              <a:buNone/>
            </a:pPr>
            <a:r>
              <a:rPr lang="en-GB" dirty="0"/>
              <a:t>social reasons, or be due to fear of stigma or discrimination.</a:t>
            </a:r>
          </a:p>
          <a:p>
            <a:pPr marL="0" indent="0">
              <a:buNone/>
            </a:pPr>
            <a:r>
              <a:rPr lang="en-GB" b="1" dirty="0"/>
              <a:t>Feasible:</a:t>
            </a:r>
          </a:p>
          <a:p>
            <a:pPr marL="0" indent="0">
              <a:buNone/>
            </a:pPr>
            <a:r>
              <a:rPr lang="en-GB" dirty="0"/>
              <a:t>The mother (or family) has adequate time, knowledge, skills and other resources to prepare the replacement food and feed the infant up to 12 times in 24 hours.</a:t>
            </a:r>
          </a:p>
          <a:p>
            <a:pPr marL="0" indent="0">
              <a:buNone/>
            </a:pPr>
            <a:r>
              <a:rPr lang="en-GB" b="1" dirty="0"/>
              <a:t>Affordable:</a:t>
            </a:r>
          </a:p>
          <a:p>
            <a:pPr marL="0" indent="0">
              <a:buNone/>
            </a:pPr>
            <a:r>
              <a:rPr lang="en-GB" dirty="0"/>
              <a:t>The mother and family, with community or health-system support if necessary, can pay for the cost of purchasing/producing, preparing and using replacement feeding, including all ingredients, fuel, clean water, soap and equipment, without compromising the health and nutrition of the family.</a:t>
            </a:r>
          </a:p>
          <a:p>
            <a:pPr marL="0" indent="0">
              <a:buNone/>
            </a:pPr>
            <a:r>
              <a:rPr lang="en-GB" b="1" dirty="0"/>
              <a:t>Sustainable:</a:t>
            </a:r>
          </a:p>
          <a:p>
            <a:pPr marL="0" indent="0">
              <a:buNone/>
            </a:pPr>
            <a:r>
              <a:rPr lang="en-GB" dirty="0"/>
              <a:t>Availability of a continuous and uninterrupted supply, and dependable system of distribution for all ingredients and products needed for safe replacement feeding, for as long as the infant needs it, up to one year of age or longer.</a:t>
            </a:r>
          </a:p>
          <a:p>
            <a:pPr marL="0" indent="0">
              <a:buNone/>
            </a:pPr>
            <a:r>
              <a:rPr lang="en-GB" b="1" dirty="0"/>
              <a:t>Safe:</a:t>
            </a:r>
          </a:p>
          <a:p>
            <a:pPr marL="0" indent="0">
              <a:buNone/>
            </a:pPr>
            <a:r>
              <a:rPr lang="en-GB" dirty="0"/>
              <a:t>Replacement foods are correctly and hygienically prepared and stored and fed in</a:t>
            </a:r>
          </a:p>
          <a:p>
            <a:pPr marL="0" indent="0">
              <a:buNone/>
            </a:pPr>
            <a:r>
              <a:rPr lang="en-GB" dirty="0"/>
              <a:t>nutritionally adequate quantities with clean hands and using clean utensils, preferably by cup.</a:t>
            </a:r>
          </a:p>
        </p:txBody>
      </p:sp>
    </p:spTree>
    <p:extLst>
      <p:ext uri="{BB962C8B-B14F-4D97-AF65-F5344CB8AC3E}">
        <p14:creationId xmlns:p14="http://schemas.microsoft.com/office/powerpoint/2010/main" val="28318063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Breast conditions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72768"/>
            <a:ext cx="10515600" cy="4604195"/>
          </a:xfrm>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Common breast conditions: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Flat and inverted nipples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Engorgement</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Blocked duct and mastitis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Sore nipples and nipple </a:t>
            </a:r>
            <a:r>
              <a:rPr lang="en-GB" dirty="0" smtClean="0">
                <a:latin typeface="Times New Roman" panose="02020603050405020304" pitchFamily="18" charset="0"/>
                <a:cs typeface="Times New Roman" panose="02020603050405020304" pitchFamily="18" charset="0"/>
              </a:rPr>
              <a:t>fissure</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Assignment; Read on each.</a:t>
            </a:r>
            <a:endParaRPr lang="en-GB"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662686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365125"/>
            <a:ext cx="10232136" cy="719963"/>
          </a:xfrm>
        </p:spPr>
        <p:txBody>
          <a:bodyPr>
            <a:normAutofit/>
          </a:bodyPr>
          <a:lstStyle/>
          <a:p>
            <a:r>
              <a:rPr lang="en-US" sz="3200" b="1" dirty="0">
                <a:latin typeface="Times New Roman" panose="02020603050405020304" pitchFamily="18" charset="0"/>
                <a:cs typeface="Times New Roman" panose="02020603050405020304" pitchFamily="18" charset="0"/>
              </a:rPr>
              <a:t>Benefits of breastfeeding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7552" y="1085088"/>
            <a:ext cx="10366248" cy="5352288"/>
          </a:xfrm>
        </p:spPr>
        <p:txBody>
          <a:bodyPr>
            <a:normAutofit/>
          </a:bodyPr>
          <a:lstStyle/>
          <a:p>
            <a:pPr marL="0" indent="0">
              <a:buNone/>
            </a:pPr>
            <a:r>
              <a:rPr lang="en-US" b="1" dirty="0"/>
              <a:t/>
            </a:r>
            <a:br>
              <a:rPr lang="en-US" b="1" dirty="0"/>
            </a:br>
            <a:r>
              <a:rPr lang="en-US" sz="3200" b="1" dirty="0">
                <a:latin typeface="Times New Roman" panose="02020603050405020304" pitchFamily="18" charset="0"/>
                <a:cs typeface="Times New Roman" panose="02020603050405020304" pitchFamily="18" charset="0"/>
              </a:rPr>
              <a:t>Breastfeeding has an extraordinary range of benefits</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has profound impact on a child’s survival, health, nutrition and development. Breast milk provides all of the nutrients, vitamins and minerals an infant needs for growth for the first six months, and no other liquids or food are needed.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breast </a:t>
            </a:r>
            <a:r>
              <a:rPr lang="en-US" sz="3200" dirty="0">
                <a:latin typeface="Times New Roman" panose="02020603050405020304" pitchFamily="18" charset="0"/>
                <a:cs typeface="Times New Roman" panose="02020603050405020304" pitchFamily="18" charset="0"/>
              </a:rPr>
              <a:t>milk carries antibodies from the mother that help combat disease.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act of breastfeeding itself stimulates proper growth of the mouth and jaw, and secretion of hormones for digestion and satiety. </a:t>
            </a:r>
          </a:p>
        </p:txBody>
      </p:sp>
    </p:spTree>
    <p:extLst>
      <p:ext uri="{BB962C8B-B14F-4D97-AF65-F5344CB8AC3E}">
        <p14:creationId xmlns:p14="http://schemas.microsoft.com/office/powerpoint/2010/main" val="25715084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Benefits….</a:t>
            </a:r>
            <a:endParaRPr lang="en-US" sz="3200" dirty="0"/>
          </a:p>
        </p:txBody>
      </p:sp>
      <p:sp>
        <p:nvSpPr>
          <p:cNvPr id="3" name="Content Placeholder 2"/>
          <p:cNvSpPr>
            <a:spLocks noGrp="1"/>
          </p:cNvSpPr>
          <p:nvPr>
            <p:ph idx="1"/>
          </p:nvPr>
        </p:nvSpPr>
        <p:spPr>
          <a:xfrm>
            <a:off x="838200" y="1316736"/>
            <a:ext cx="10515600" cy="4860227"/>
          </a:xfrm>
        </p:spPr>
        <p:txBody>
          <a:bodyPr>
            <a:normAutofit/>
          </a:bodyPr>
          <a:lstStyle/>
          <a:p>
            <a:r>
              <a:rPr lang="en-US" sz="3200" dirty="0">
                <a:latin typeface="Times New Roman" panose="02020603050405020304" pitchFamily="18" charset="0"/>
                <a:cs typeface="Times New Roman" panose="02020603050405020304" pitchFamily="18" charset="0"/>
              </a:rPr>
              <a:t>Breastfeeding creates a special bond between mother and </a:t>
            </a:r>
            <a:r>
              <a:rPr lang="en-US" sz="3200" dirty="0" smtClean="0">
                <a:latin typeface="Times New Roman" panose="02020603050405020304" pitchFamily="18" charset="0"/>
                <a:cs typeface="Times New Roman" panose="02020603050405020304" pitchFamily="18" charset="0"/>
              </a:rPr>
              <a:t>baby. </a:t>
            </a:r>
          </a:p>
          <a:p>
            <a:r>
              <a:rPr lang="en-US" sz="3200" dirty="0" smtClean="0">
                <a:latin typeface="Times New Roman" panose="02020603050405020304" pitchFamily="18" charset="0"/>
                <a:cs typeface="Times New Roman" panose="02020603050405020304" pitchFamily="18" charset="0"/>
              </a:rPr>
              <a:t>Breastfeeding </a:t>
            </a:r>
            <a:r>
              <a:rPr lang="en-US" sz="3200" dirty="0">
                <a:latin typeface="Times New Roman" panose="02020603050405020304" pitchFamily="18" charset="0"/>
                <a:cs typeface="Times New Roman" panose="02020603050405020304" pitchFamily="18" charset="0"/>
              </a:rPr>
              <a:t>also lowers the risk of chronic conditions later in life, such as obesity, high cholesterol, high blood pressure, diabetes, childhood asthma and childhood </a:t>
            </a:r>
            <a:r>
              <a:rPr lang="en-US" sz="3200" dirty="0" err="1" smtClean="0">
                <a:latin typeface="Times New Roman" panose="02020603050405020304" pitchFamily="18" charset="0"/>
                <a:cs typeface="Times New Roman" panose="02020603050405020304" pitchFamily="18" charset="0"/>
              </a:rPr>
              <a:t>leukaemias</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Studies </a:t>
            </a:r>
            <a:r>
              <a:rPr lang="en-US" sz="3200" dirty="0">
                <a:latin typeface="Times New Roman" panose="02020603050405020304" pitchFamily="18" charset="0"/>
                <a:cs typeface="Times New Roman" panose="02020603050405020304" pitchFamily="18" charset="0"/>
              </a:rPr>
              <a:t>have shown that breastfed infants do better on intelligence and </a:t>
            </a:r>
            <a:r>
              <a:rPr lang="en-US" sz="3200" dirty="0" err="1">
                <a:latin typeface="Times New Roman" panose="02020603050405020304" pitchFamily="18" charset="0"/>
                <a:cs typeface="Times New Roman" panose="02020603050405020304" pitchFamily="18" charset="0"/>
              </a:rPr>
              <a:t>behaviour</a:t>
            </a:r>
            <a:r>
              <a:rPr lang="en-US" sz="3200" dirty="0">
                <a:latin typeface="Times New Roman" panose="02020603050405020304" pitchFamily="18" charset="0"/>
                <a:cs typeface="Times New Roman" panose="02020603050405020304" pitchFamily="18" charset="0"/>
              </a:rPr>
              <a:t> tests into adulthood than formula-fed babies.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30796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088" y="365125"/>
            <a:ext cx="10268712" cy="719963"/>
          </a:xfrm>
        </p:spPr>
        <p:txBody>
          <a:bodyPr>
            <a:normAutofit/>
          </a:bodyPr>
          <a:lstStyle/>
          <a:p>
            <a:r>
              <a:rPr lang="en-GB" altLang="en-US" sz="3200" b="1" dirty="0">
                <a:latin typeface="Times New Roman" panose="02020603050405020304" pitchFamily="18" charset="0"/>
                <a:cs typeface="Times New Roman" panose="02020603050405020304" pitchFamily="18" charset="0"/>
              </a:rPr>
              <a:t>Barriers to breastfeeding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2352"/>
            <a:ext cx="10515600" cy="5401056"/>
          </a:xfrm>
        </p:spPr>
        <p:txBody>
          <a:bodyPr>
            <a:noAutofit/>
          </a:bodyPr>
          <a:lstStyle/>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Inaccurate information</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Lack  of support from male partners</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Lack of access to skilled counselling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Face aggressive marketing of </a:t>
            </a:r>
            <a:r>
              <a:rPr lang="en-GB" altLang="en-US" sz="3200" dirty="0" err="1">
                <a:latin typeface="Times New Roman" panose="02020603050405020304" pitchFamily="18" charset="0"/>
                <a:cs typeface="Times New Roman" panose="02020603050405020304" pitchFamily="18" charset="0"/>
              </a:rPr>
              <a:t>breastmilk</a:t>
            </a:r>
            <a:r>
              <a:rPr lang="en-GB" altLang="en-US" sz="3200" dirty="0">
                <a:latin typeface="Times New Roman" panose="02020603050405020304" pitchFamily="18" charset="0"/>
                <a:cs typeface="Times New Roman" panose="02020603050405020304" pitchFamily="18" charset="0"/>
              </a:rPr>
              <a:t> substitutes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Return to work soon after giving birth.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These barriers make it exceedingly difficult for women to breastfeed exclusively for six months (with no additional liquids or food) and to continue breastfeeding for two years or longer,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0553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125"/>
            <a:ext cx="10402824" cy="671195"/>
          </a:xfrm>
        </p:spPr>
        <p:txBody>
          <a:bodyPr>
            <a:normAutofit/>
          </a:bodyPr>
          <a:lstStyle/>
          <a:p>
            <a:r>
              <a:rPr lang="en-GB" altLang="en-US" sz="3200" b="1" dirty="0">
                <a:latin typeface="Times New Roman" panose="02020603050405020304" pitchFamily="18" charset="0"/>
                <a:cs typeface="Times New Roman" panose="02020603050405020304" pitchFamily="18" charset="0"/>
              </a:rPr>
              <a:t>Nine Key action areas of global strategy and status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1248" y="1036320"/>
            <a:ext cx="10512552" cy="5730240"/>
          </a:xfrm>
        </p:spPr>
        <p:txBody>
          <a:bodyPr>
            <a:normAutofit/>
          </a:bodyPr>
          <a:lstStyle/>
          <a:p>
            <a:pPr marL="514350" indent="-514350">
              <a:buFont typeface="+mj-lt"/>
              <a:buAutoNum type="arabicPeriod"/>
            </a:pPr>
            <a:r>
              <a:rPr lang="en-US" sz="3000" dirty="0">
                <a:ea typeface="Times New Roman"/>
                <a:cs typeface="Times New Roman"/>
              </a:rPr>
              <a:t>Appoint a national breastfeeding coordinator and establish a breastfeeding committee</a:t>
            </a:r>
          </a:p>
          <a:p>
            <a:pPr marL="514350" indent="-514350">
              <a:buFont typeface="+mj-lt"/>
              <a:buAutoNum type="arabicPeriod"/>
            </a:pPr>
            <a:r>
              <a:rPr lang="en-US" sz="3000" dirty="0">
                <a:solidFill>
                  <a:srgbClr val="000000"/>
                </a:solidFill>
                <a:latin typeface="Gill Sans MT"/>
                <a:ea typeface="Times New Roman"/>
                <a:cs typeface="Times New Roman"/>
              </a:rPr>
              <a:t>Ensure that every maternity practice the ten steps to successful breastfeeding (Baby Friendly Hospital Initiative -BFHI)</a:t>
            </a:r>
          </a:p>
          <a:p>
            <a:pPr marL="514350" indent="-514350">
              <a:buFont typeface="+mj-lt"/>
              <a:buAutoNum type="arabicPeriod"/>
            </a:pPr>
            <a:r>
              <a:rPr lang="en-US" altLang="en-US" sz="3000" dirty="0"/>
              <a:t>Take action to give effect to international code of MBMS and subsequent relevant WHA </a:t>
            </a:r>
            <a:r>
              <a:rPr lang="en-US" altLang="en-US" sz="3000" dirty="0" smtClean="0"/>
              <a:t>resolutions-  Enactment </a:t>
            </a:r>
            <a:r>
              <a:rPr lang="en-US" altLang="en-US" sz="3000" dirty="0"/>
              <a:t>of national legislations (BMS) Act</a:t>
            </a:r>
          </a:p>
          <a:p>
            <a:pPr marL="514350" indent="-514350">
              <a:buFont typeface="+mj-lt"/>
              <a:buAutoNum type="arabicPeriod"/>
            </a:pPr>
            <a:r>
              <a:rPr lang="en-US" altLang="en-US" sz="3000" dirty="0"/>
              <a:t>Enact legislation protecting the breastfeeding rights of working women</a:t>
            </a:r>
          </a:p>
          <a:p>
            <a:pPr marL="514350" indent="-514350">
              <a:buFont typeface="+mj-lt"/>
              <a:buAutoNum type="arabicPeriod"/>
            </a:pPr>
            <a:endParaRPr lang="en-US" altLang="en-US" sz="3000" dirty="0"/>
          </a:p>
          <a:p>
            <a:pPr marL="514350" indent="-514350">
              <a:buFont typeface="+mj-lt"/>
              <a:buAutoNum type="arabicPeriod"/>
            </a:pPr>
            <a:r>
              <a:rPr lang="en-US" altLang="en-US" sz="3000" dirty="0"/>
              <a:t>Develop, implement, monitor and evaluate a comprehensive policy covering all aspects of MIYCN  </a:t>
            </a:r>
          </a:p>
          <a:p>
            <a:pPr marL="514350" indent="-514350">
              <a:buFont typeface="+mj-lt"/>
              <a:buAutoNum type="arabicPeriod"/>
            </a:pPr>
            <a:endParaRPr lang="en-US" dirty="0"/>
          </a:p>
        </p:txBody>
      </p:sp>
    </p:spTree>
    <p:extLst>
      <p:ext uri="{BB962C8B-B14F-4D97-AF65-F5344CB8AC3E}">
        <p14:creationId xmlns:p14="http://schemas.microsoft.com/office/powerpoint/2010/main" val="38968974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592" y="365125"/>
            <a:ext cx="10427208" cy="476123"/>
          </a:xfrm>
        </p:spPr>
        <p:txBody>
          <a:bodyPr>
            <a:normAutofit fontScale="90000"/>
          </a:bodyPr>
          <a:lstStyle/>
          <a:p>
            <a:r>
              <a:rPr lang="en-GB" altLang="en-US" sz="3200" b="1" dirty="0">
                <a:latin typeface="Times New Roman" panose="02020603050405020304" pitchFamily="18" charset="0"/>
                <a:cs typeface="Times New Roman" panose="02020603050405020304" pitchFamily="18" charset="0"/>
              </a:rPr>
              <a:t>Nine Key action areas of global strategy and status</a:t>
            </a:r>
            <a:endParaRPr lang="en-US" sz="3200" dirty="0"/>
          </a:p>
        </p:txBody>
      </p:sp>
      <p:sp>
        <p:nvSpPr>
          <p:cNvPr id="3" name="Content Placeholder 2"/>
          <p:cNvSpPr>
            <a:spLocks noGrp="1"/>
          </p:cNvSpPr>
          <p:nvPr>
            <p:ph idx="1"/>
          </p:nvPr>
        </p:nvSpPr>
        <p:spPr>
          <a:xfrm>
            <a:off x="816864" y="1036320"/>
            <a:ext cx="10536936" cy="5693664"/>
          </a:xfrm>
        </p:spPr>
        <p:txBody>
          <a:bodyPr>
            <a:normAutofit/>
          </a:bodyPr>
          <a:lstStyle/>
          <a:p>
            <a:pPr marL="0" indent="0">
              <a:buNone/>
            </a:pPr>
            <a:r>
              <a:rPr lang="en-US" dirty="0">
                <a:ea typeface="Times New Roman"/>
                <a:cs typeface="Times New Roman"/>
              </a:rPr>
              <a:t>6</a:t>
            </a:r>
            <a:r>
              <a:rPr lang="en-US" dirty="0" smtClean="0">
                <a:ea typeface="Times New Roman"/>
                <a:cs typeface="Times New Roman"/>
              </a:rPr>
              <a:t>. Ensure </a:t>
            </a:r>
            <a:r>
              <a:rPr lang="en-US" dirty="0">
                <a:ea typeface="Times New Roman"/>
                <a:cs typeface="Times New Roman"/>
              </a:rPr>
              <a:t>H/C systems and other relevant sectors protect, promote and </a:t>
            </a:r>
            <a:r>
              <a:rPr lang="en-US" dirty="0" smtClean="0">
                <a:ea typeface="Times New Roman"/>
                <a:cs typeface="Times New Roman"/>
              </a:rPr>
              <a:t>	support </a:t>
            </a:r>
            <a:r>
              <a:rPr lang="en-US" dirty="0">
                <a:ea typeface="Times New Roman"/>
                <a:cs typeface="Times New Roman"/>
              </a:rPr>
              <a:t>EBF and continued BF for </a:t>
            </a:r>
            <a:r>
              <a:rPr lang="en-US" dirty="0" smtClean="0">
                <a:ea typeface="Times New Roman"/>
                <a:cs typeface="Times New Roman"/>
              </a:rPr>
              <a:t>up to </a:t>
            </a:r>
            <a:r>
              <a:rPr lang="en-US" dirty="0">
                <a:ea typeface="Times New Roman"/>
                <a:cs typeface="Times New Roman"/>
              </a:rPr>
              <a:t>2yrs or beyond while </a:t>
            </a:r>
            <a:r>
              <a:rPr lang="en-US" dirty="0" smtClean="0">
                <a:ea typeface="Times New Roman"/>
                <a:cs typeface="Times New Roman"/>
              </a:rPr>
              <a:t>	providing </a:t>
            </a:r>
            <a:r>
              <a:rPr lang="en-US" dirty="0">
                <a:ea typeface="Times New Roman"/>
                <a:cs typeface="Times New Roman"/>
              </a:rPr>
              <a:t>women with support they require to achieve this goal </a:t>
            </a:r>
            <a:r>
              <a:rPr lang="en-US" dirty="0" smtClean="0">
                <a:ea typeface="Times New Roman"/>
                <a:cs typeface="Times New Roman"/>
              </a:rPr>
              <a:t>	in </a:t>
            </a:r>
            <a:r>
              <a:rPr lang="en-US" dirty="0">
                <a:ea typeface="Times New Roman"/>
                <a:cs typeface="Times New Roman"/>
              </a:rPr>
              <a:t>the family, community and workplace</a:t>
            </a:r>
            <a:endParaRPr lang="en-GB" dirty="0">
              <a:ea typeface="Times New Roman"/>
              <a:cs typeface="Times New Roman"/>
            </a:endParaRPr>
          </a:p>
          <a:p>
            <a:pPr marL="0" indent="0">
              <a:buNone/>
            </a:pPr>
            <a:r>
              <a:rPr lang="en-US" altLang="en-US" dirty="0" smtClean="0">
                <a:latin typeface="Gill Sans MT" pitchFamily="34" charset="0"/>
                <a:cs typeface="Times New Roman" pitchFamily="18" charset="0"/>
              </a:rPr>
              <a:t>7. Promote </a:t>
            </a:r>
            <a:r>
              <a:rPr lang="en-US" altLang="en-US" dirty="0">
                <a:latin typeface="Gill Sans MT" pitchFamily="34" charset="0"/>
                <a:cs typeface="Times New Roman" pitchFamily="18" charset="0"/>
              </a:rPr>
              <a:t>timely, adequate, appropriate and safe            	complementary feeding with continued breast feeding </a:t>
            </a:r>
            <a:r>
              <a:rPr lang="en-US" altLang="en-US" dirty="0" smtClean="0">
                <a:latin typeface="Gill Sans MT" pitchFamily="34" charset="0"/>
                <a:cs typeface="Times New Roman" pitchFamily="18" charset="0"/>
              </a:rPr>
              <a:t>up to </a:t>
            </a:r>
            <a:r>
              <a:rPr lang="en-US" altLang="en-US" dirty="0">
                <a:latin typeface="Gill Sans MT" pitchFamily="34" charset="0"/>
                <a:cs typeface="Times New Roman" pitchFamily="18" charset="0"/>
              </a:rPr>
              <a:t>2 </a:t>
            </a:r>
            <a:r>
              <a:rPr lang="en-US" altLang="en-US" dirty="0" smtClean="0">
                <a:latin typeface="Gill Sans MT" pitchFamily="34" charset="0"/>
                <a:cs typeface="Times New Roman" pitchFamily="18" charset="0"/>
              </a:rPr>
              <a:t>	years </a:t>
            </a:r>
            <a:r>
              <a:rPr lang="en-US" altLang="en-US" dirty="0">
                <a:latin typeface="Gill Sans MT" pitchFamily="34" charset="0"/>
                <a:cs typeface="Times New Roman" pitchFamily="18" charset="0"/>
              </a:rPr>
              <a:t>and </a:t>
            </a:r>
            <a:r>
              <a:rPr lang="en-US" altLang="en-US" dirty="0" smtClean="0">
                <a:latin typeface="Gill Sans MT" pitchFamily="34" charset="0"/>
                <a:cs typeface="Times New Roman" pitchFamily="18" charset="0"/>
              </a:rPr>
              <a:t>beyond</a:t>
            </a:r>
          </a:p>
          <a:p>
            <a:pPr marL="0" indent="0">
              <a:buNone/>
            </a:pPr>
            <a:r>
              <a:rPr lang="en-US" dirty="0">
                <a:ea typeface="Times New Roman"/>
                <a:cs typeface="Times New Roman"/>
              </a:rPr>
              <a:t>8</a:t>
            </a:r>
            <a:r>
              <a:rPr lang="en-US" dirty="0" smtClean="0">
                <a:ea typeface="Times New Roman"/>
                <a:cs typeface="Times New Roman"/>
              </a:rPr>
              <a:t>. Provide </a:t>
            </a:r>
            <a:r>
              <a:rPr lang="en-US" dirty="0">
                <a:ea typeface="Times New Roman"/>
                <a:cs typeface="Times New Roman"/>
              </a:rPr>
              <a:t>guidance on feeding of infants &amp; young children in </a:t>
            </a:r>
            <a:r>
              <a:rPr lang="en-US" dirty="0" smtClean="0">
                <a:ea typeface="Times New Roman"/>
                <a:cs typeface="Times New Roman"/>
              </a:rPr>
              <a:t>	exceptionally </a:t>
            </a:r>
            <a:r>
              <a:rPr lang="en-US" dirty="0">
                <a:ea typeface="Times New Roman"/>
                <a:cs typeface="Times New Roman"/>
              </a:rPr>
              <a:t>difficult circumstances</a:t>
            </a:r>
            <a:endParaRPr lang="en-GB" dirty="0">
              <a:ea typeface="Times New Roman"/>
              <a:cs typeface="Times New Roman"/>
            </a:endParaRPr>
          </a:p>
          <a:p>
            <a:pPr marL="0" indent="0">
              <a:buNone/>
            </a:pPr>
            <a:r>
              <a:rPr lang="en-US" dirty="0">
                <a:ea typeface="Times New Roman"/>
                <a:cs typeface="Times New Roman"/>
              </a:rPr>
              <a:t>9</a:t>
            </a:r>
            <a:r>
              <a:rPr lang="en-US" dirty="0" smtClean="0">
                <a:ea typeface="Times New Roman"/>
                <a:cs typeface="Times New Roman"/>
              </a:rPr>
              <a:t>. Consider </a:t>
            </a:r>
            <a:r>
              <a:rPr lang="en-US" dirty="0">
                <a:ea typeface="Times New Roman"/>
                <a:cs typeface="Times New Roman"/>
              </a:rPr>
              <a:t>what new legislations or other suitable measures that may </a:t>
            </a:r>
            <a:r>
              <a:rPr lang="en-US" dirty="0" smtClean="0">
                <a:ea typeface="Times New Roman"/>
                <a:cs typeface="Times New Roman"/>
              </a:rPr>
              <a:t>	be </a:t>
            </a:r>
            <a:r>
              <a:rPr lang="en-US" dirty="0">
                <a:ea typeface="Times New Roman"/>
                <a:cs typeface="Times New Roman"/>
              </a:rPr>
              <a:t>required to give effect to the principles and aim of  ICMBMS</a:t>
            </a:r>
            <a:endParaRPr lang="en-GB" dirty="0">
              <a:ea typeface="Times New Roman"/>
              <a:cs typeface="Times New Roman"/>
            </a:endParaRPr>
          </a:p>
          <a:p>
            <a:endParaRPr lang="en-US" dirty="0"/>
          </a:p>
        </p:txBody>
      </p:sp>
    </p:spTree>
    <p:extLst>
      <p:ext uri="{BB962C8B-B14F-4D97-AF65-F5344CB8AC3E}">
        <p14:creationId xmlns:p14="http://schemas.microsoft.com/office/powerpoint/2010/main" val="41638137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866267"/>
          </a:xfrm>
        </p:spPr>
        <p:txBody>
          <a:bodyPr>
            <a:normAutofit/>
          </a:bodyPr>
          <a:lstStyle/>
          <a:p>
            <a:r>
              <a:rPr lang="en-US" altLang="en-US" sz="3200" b="1" dirty="0">
                <a:latin typeface="Times New Roman" panose="02020603050405020304" pitchFamily="18" charset="0"/>
                <a:cs typeface="Times New Roman" panose="02020603050405020304" pitchFamily="18" charset="0"/>
              </a:rPr>
              <a:t>TEN STEPS TO SUCCESSFUL BREAST FEEDING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31392"/>
            <a:ext cx="10515600" cy="5291328"/>
          </a:xfrm>
        </p:spPr>
        <p:txBody>
          <a:bodyPr/>
          <a:lstStyle/>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Have a written breastfeeding policy that is routinely communicated to all health care staff.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Train all health care staff in skills necessary to implement the policy.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Inform all pregnant women about the benefits and management of breastfeeding.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Help mothers initiate breastfeeding within half an hour of birth.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Show mothers how to breastfeed and how to maintain lactation, even if they should be separated from their infants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6646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365125"/>
            <a:ext cx="10341864" cy="634619"/>
          </a:xfrm>
        </p:spPr>
        <p:txBody>
          <a:bodyPr>
            <a:normAutofit/>
          </a:bodyPr>
          <a:lstStyle/>
          <a:p>
            <a:r>
              <a:rPr lang="en-US" altLang="en-US" sz="3200" b="1" dirty="0">
                <a:latin typeface="Times New Roman" panose="02020603050405020304" pitchFamily="18" charset="0"/>
                <a:cs typeface="Times New Roman" panose="02020603050405020304" pitchFamily="18" charset="0"/>
              </a:rPr>
              <a:t>TEN </a:t>
            </a:r>
            <a:r>
              <a:rPr lang="en-US" altLang="en-US" sz="3200" b="1" dirty="0" smtClean="0">
                <a:latin typeface="Times New Roman" panose="02020603050405020304" pitchFamily="18" charset="0"/>
                <a:cs typeface="Times New Roman" panose="02020603050405020304" pitchFamily="18" charset="0"/>
              </a:rPr>
              <a:t>STEPS…</a:t>
            </a:r>
            <a:endParaRPr lang="en-US" sz="3200" dirty="0"/>
          </a:p>
        </p:txBody>
      </p:sp>
      <p:sp>
        <p:nvSpPr>
          <p:cNvPr id="3" name="Content Placeholder 2"/>
          <p:cNvSpPr>
            <a:spLocks noGrp="1"/>
          </p:cNvSpPr>
          <p:nvPr>
            <p:ph idx="1"/>
          </p:nvPr>
        </p:nvSpPr>
        <p:spPr>
          <a:xfrm>
            <a:off x="1011936" y="999744"/>
            <a:ext cx="10341864" cy="5177219"/>
          </a:xfrm>
        </p:spPr>
        <p:txBody>
          <a:bodyPr/>
          <a:lstStyle/>
          <a:p>
            <a:pPr marL="0" indent="0">
              <a:lnSpc>
                <a:spcPct val="100000"/>
              </a:lnSpc>
              <a:buNone/>
            </a:pPr>
            <a:r>
              <a:rPr lang="en-GB" altLang="en-US" dirty="0" smtClean="0"/>
              <a:t>6</a:t>
            </a:r>
            <a:r>
              <a:rPr lang="en-GB" altLang="en-US" dirty="0" smtClean="0">
                <a:latin typeface="Times New Roman" panose="02020603050405020304" pitchFamily="18" charset="0"/>
                <a:cs typeface="Times New Roman" panose="02020603050405020304" pitchFamily="18" charset="0"/>
              </a:rPr>
              <a:t>. Give </a:t>
            </a:r>
            <a:r>
              <a:rPr lang="en-GB" altLang="en-US" dirty="0">
                <a:latin typeface="Times New Roman" panose="02020603050405020304" pitchFamily="18" charset="0"/>
                <a:cs typeface="Times New Roman" panose="02020603050405020304" pitchFamily="18" charset="0"/>
              </a:rPr>
              <a:t>new-born infants no food or drink other than breast milk, </a:t>
            </a:r>
            <a:r>
              <a:rPr lang="en-GB" altLang="en-US" dirty="0" smtClean="0">
                <a:latin typeface="Times New Roman" panose="02020603050405020304" pitchFamily="18" charset="0"/>
                <a:cs typeface="Times New Roman" panose="02020603050405020304" pitchFamily="18" charset="0"/>
              </a:rPr>
              <a:t>	unless </a:t>
            </a:r>
            <a:r>
              <a:rPr lang="en-GB" altLang="en-US" dirty="0">
                <a:latin typeface="Times New Roman" panose="02020603050405020304" pitchFamily="18" charset="0"/>
                <a:cs typeface="Times New Roman" panose="02020603050405020304" pitchFamily="18" charset="0"/>
              </a:rPr>
              <a:t>medically indicated. </a:t>
            </a: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7. Practice </a:t>
            </a:r>
            <a:r>
              <a:rPr lang="en-GB" altLang="en-US" dirty="0">
                <a:latin typeface="Times New Roman" panose="02020603050405020304" pitchFamily="18" charset="0"/>
                <a:cs typeface="Times New Roman" panose="02020603050405020304" pitchFamily="18" charset="0"/>
              </a:rPr>
              <a:t>rooming-in - allow mothers and infants to remain together </a:t>
            </a:r>
            <a:r>
              <a:rPr lang="en-GB" altLang="en-US" dirty="0" smtClean="0">
                <a:latin typeface="Times New Roman" panose="02020603050405020304" pitchFamily="18" charset="0"/>
                <a:cs typeface="Times New Roman" panose="02020603050405020304" pitchFamily="18" charset="0"/>
              </a:rPr>
              <a:t>	- 24 </a:t>
            </a:r>
            <a:r>
              <a:rPr lang="en-GB" altLang="en-US" dirty="0">
                <a:latin typeface="Times New Roman" panose="02020603050405020304" pitchFamily="18" charset="0"/>
                <a:cs typeface="Times New Roman" panose="02020603050405020304" pitchFamily="18" charset="0"/>
              </a:rPr>
              <a:t>hours a day</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8. Encourage </a:t>
            </a:r>
            <a:r>
              <a:rPr lang="en-GB" altLang="en-US" dirty="0">
                <a:latin typeface="Times New Roman" panose="02020603050405020304" pitchFamily="18" charset="0"/>
                <a:cs typeface="Times New Roman" panose="02020603050405020304" pitchFamily="18" charset="0"/>
              </a:rPr>
              <a:t>breastfeeding on demand.</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9. Give </a:t>
            </a:r>
            <a:r>
              <a:rPr lang="en-GB" altLang="en-US" dirty="0">
                <a:latin typeface="Times New Roman" panose="02020603050405020304" pitchFamily="18" charset="0"/>
                <a:cs typeface="Times New Roman" panose="02020603050405020304" pitchFamily="18" charset="0"/>
              </a:rPr>
              <a:t>no artificial teats or pacifiers (also called dummies or soothers) </a:t>
            </a:r>
            <a:r>
              <a:rPr lang="en-GB" altLang="en-US" dirty="0" smtClean="0">
                <a:latin typeface="Times New Roman" panose="02020603050405020304" pitchFamily="18" charset="0"/>
                <a:cs typeface="Times New Roman" panose="02020603050405020304" pitchFamily="18" charset="0"/>
              </a:rPr>
              <a:t>	to </a:t>
            </a:r>
            <a:r>
              <a:rPr lang="en-GB" altLang="en-US" dirty="0">
                <a:latin typeface="Times New Roman" panose="02020603050405020304" pitchFamily="18" charset="0"/>
                <a:cs typeface="Times New Roman" panose="02020603050405020304" pitchFamily="18" charset="0"/>
              </a:rPr>
              <a:t>breastfeeding infants</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smtClean="0">
                <a:latin typeface="Times New Roman" panose="02020603050405020304" pitchFamily="18" charset="0"/>
                <a:cs typeface="Times New Roman" panose="02020603050405020304" pitchFamily="18" charset="0"/>
              </a:rPr>
              <a:t>10. Foster </a:t>
            </a:r>
            <a:r>
              <a:rPr lang="en-GB" altLang="en-US" dirty="0">
                <a:latin typeface="Times New Roman" panose="02020603050405020304" pitchFamily="18" charset="0"/>
                <a:cs typeface="Times New Roman" panose="02020603050405020304" pitchFamily="18" charset="0"/>
              </a:rPr>
              <a:t>the establishment of breastfeeding support groups and </a:t>
            </a:r>
            <a:r>
              <a:rPr lang="en-GB" altLang="en-US" dirty="0" smtClean="0">
                <a:latin typeface="Times New Roman" panose="02020603050405020304" pitchFamily="18" charset="0"/>
                <a:cs typeface="Times New Roman" panose="02020603050405020304" pitchFamily="18" charset="0"/>
              </a:rPr>
              <a:t>	refer </a:t>
            </a:r>
            <a:r>
              <a:rPr lang="en-GB" altLang="en-US" dirty="0">
                <a:latin typeface="Times New Roman" panose="02020603050405020304" pitchFamily="18" charset="0"/>
                <a:cs typeface="Times New Roman" panose="02020603050405020304" pitchFamily="18" charset="0"/>
              </a:rPr>
              <a:t>mothers to them on discharge from the hospital or clinic.</a:t>
            </a:r>
            <a:endParaRPr lang="en-US" altLang="en-US" dirty="0">
              <a:latin typeface="Times New Roman" panose="02020603050405020304" pitchFamily="18" charset="0"/>
              <a:cs typeface="Times New Roman" panose="02020603050405020304" pitchFamily="18" charset="0"/>
            </a:endParaRP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2637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COMMON NUTRITIONAL DISORDERS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6592" y="1780032"/>
            <a:ext cx="10427208" cy="4901184"/>
          </a:xfrm>
        </p:spPr>
        <p:txBody>
          <a:bodyPr>
            <a:normAutofit/>
          </a:bodyPr>
          <a:lstStyle/>
          <a:p>
            <a:pPr marL="0" indent="0">
              <a:buNone/>
            </a:pPr>
            <a:endParaRPr lang="en-US" b="1" dirty="0" smtClean="0"/>
          </a:p>
          <a:p>
            <a:pPr marL="0" indent="0">
              <a:buNone/>
            </a:pPr>
            <a:r>
              <a:rPr lang="en-US" b="1" dirty="0" smtClean="0"/>
              <a:t>MALNUTRITION</a:t>
            </a:r>
            <a:endParaRPr lang="en-US" dirty="0"/>
          </a:p>
          <a:p>
            <a:pPr marL="0" indent="0">
              <a:buNone/>
            </a:pPr>
            <a:r>
              <a:rPr lang="en-US" dirty="0"/>
              <a:t> </a:t>
            </a:r>
            <a:r>
              <a:rPr lang="en-US" b="1" dirty="0">
                <a:latin typeface="Times New Roman" panose="02020603050405020304" pitchFamily="18" charset="0"/>
                <a:cs typeface="Times New Roman" panose="02020603050405020304" pitchFamily="18" charset="0"/>
              </a:rPr>
              <a:t>Def.1</a:t>
            </a:r>
            <a:r>
              <a:rPr lang="en-US" dirty="0"/>
              <a:t>-is deviation from good nourishment either under or over nutrition or is a body state of having deficiencies, excesses or imbalance of particular nutrients.</a:t>
            </a:r>
          </a:p>
          <a:p>
            <a:pPr marL="0" indent="0">
              <a:buNone/>
            </a:pPr>
            <a:r>
              <a:rPr lang="en-US" b="1" dirty="0"/>
              <a:t>Def. 2-Malnutrition </a:t>
            </a:r>
            <a:r>
              <a:rPr lang="en-US" dirty="0"/>
              <a:t>is defined as “a state in which the physical function of an individual </a:t>
            </a:r>
            <a:r>
              <a:rPr lang="en-US" dirty="0" smtClean="0"/>
              <a:t>is Impaired </a:t>
            </a:r>
            <a:r>
              <a:rPr lang="en-US" dirty="0"/>
              <a:t>to the point where he/she can no longer maintain adequate bodily </a:t>
            </a:r>
            <a:r>
              <a:rPr lang="en-US" dirty="0" smtClean="0"/>
              <a:t>performance Processes </a:t>
            </a:r>
            <a:r>
              <a:rPr lang="en-US" dirty="0"/>
              <a:t>such as growth, pregnancy, lactation, physical work, and resisting </a:t>
            </a:r>
            <a:r>
              <a:rPr lang="en-US" dirty="0" smtClean="0"/>
              <a:t>and Recovering </a:t>
            </a:r>
            <a:r>
              <a:rPr lang="en-US" dirty="0"/>
              <a:t>from disease</a:t>
            </a:r>
          </a:p>
          <a:p>
            <a:pPr marL="0" indent="0">
              <a:buNone/>
            </a:pPr>
            <a:endParaRPr lang="en-US" dirty="0"/>
          </a:p>
        </p:txBody>
      </p:sp>
    </p:spTree>
    <p:extLst>
      <p:ext uri="{BB962C8B-B14F-4D97-AF65-F5344CB8AC3E}">
        <p14:creationId xmlns:p14="http://schemas.microsoft.com/office/powerpoint/2010/main" val="120400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Functions of proteins</a:t>
            </a:r>
          </a:p>
        </p:txBody>
      </p:sp>
      <p:sp>
        <p:nvSpPr>
          <p:cNvPr id="3" name="Content Placeholder 2"/>
          <p:cNvSpPr>
            <a:spLocks noGrp="1"/>
          </p:cNvSpPr>
          <p:nvPr>
            <p:ph idx="1"/>
          </p:nvPr>
        </p:nvSpPr>
        <p:spPr>
          <a:xfrm>
            <a:off x="838200" y="1414272"/>
            <a:ext cx="10515600" cy="4762691"/>
          </a:xfrm>
        </p:spPr>
        <p:txBody>
          <a:bodyPr>
            <a:normAutofit/>
          </a:bodyPr>
          <a:lstStyle/>
          <a:p>
            <a:pPr marL="0" indent="0">
              <a:buNone/>
            </a:pPr>
            <a:r>
              <a:rPr lang="en-US" b="1" dirty="0"/>
              <a:t>Amino acids are used for;-</a:t>
            </a:r>
          </a:p>
          <a:p>
            <a:pPr lvl="0"/>
            <a:r>
              <a:rPr lang="en-US" dirty="0"/>
              <a:t>Growth and repair of body cells and tissues</a:t>
            </a:r>
          </a:p>
          <a:p>
            <a:pPr lvl="0"/>
            <a:r>
              <a:rPr lang="en-US" dirty="0"/>
              <a:t>Synthesis of enzymes, plasma proteins, immunoglobulin and some hormones.</a:t>
            </a:r>
          </a:p>
          <a:p>
            <a:pPr lvl="0"/>
            <a:r>
              <a:rPr lang="en-US" dirty="0"/>
              <a:t>Provision of energy. When consumed in excess or there is deficiency of carbohydrates in the diet and fat stores are depleted. 1 gram of protein produces 4.1 calories.</a:t>
            </a:r>
          </a:p>
          <a:p>
            <a:r>
              <a:rPr lang="en-US" dirty="0"/>
              <a:t>When proteins are consumed in excess of the body requirements the nitrogenous part is detached (deaminated) and excreted by the kidney as urea and the remainder is converted to fat for storage,</a:t>
            </a:r>
          </a:p>
          <a:p>
            <a:endParaRPr lang="en-US" dirty="0"/>
          </a:p>
        </p:txBody>
      </p:sp>
    </p:spTree>
    <p:extLst>
      <p:ext uri="{BB962C8B-B14F-4D97-AF65-F5344CB8AC3E}">
        <p14:creationId xmlns:p14="http://schemas.microsoft.com/office/powerpoint/2010/main" val="36533652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FACTORS INFLUENCING NUTRITION</a:t>
            </a:r>
            <a:r>
              <a:rPr lang="en-US" dirty="0"/>
              <a:t/>
            </a:r>
            <a:br>
              <a:rPr lang="en-US" dirty="0"/>
            </a:br>
            <a:endParaRPr lang="en-US" dirty="0"/>
          </a:p>
        </p:txBody>
      </p:sp>
      <p:sp>
        <p:nvSpPr>
          <p:cNvPr id="3" name="Content Placeholder 2"/>
          <p:cNvSpPr>
            <a:spLocks noGrp="1"/>
          </p:cNvSpPr>
          <p:nvPr>
            <p:ph idx="1"/>
          </p:nvPr>
        </p:nvSpPr>
        <p:spPr>
          <a:xfrm>
            <a:off x="963168" y="1036320"/>
            <a:ext cx="10390632" cy="5821680"/>
          </a:xfrm>
        </p:spPr>
        <p:txBody>
          <a:bodyPr>
            <a:normAutofit fontScale="92500" lnSpcReduction="10000"/>
          </a:bodyPr>
          <a:lstStyle/>
          <a:p>
            <a:pPr marL="0" indent="0">
              <a:buNone/>
            </a:pPr>
            <a:r>
              <a:rPr lang="en-US" dirty="0" smtClean="0"/>
              <a:t>1</a:t>
            </a: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Biological factors: </a:t>
            </a:r>
            <a:r>
              <a:rPr lang="en-US" sz="3000" dirty="0">
                <a:latin typeface="Times New Roman" panose="02020603050405020304" pitchFamily="18" charset="0"/>
                <a:cs typeface="Times New Roman" panose="02020603050405020304" pitchFamily="18" charset="0"/>
              </a:rPr>
              <a:t>–</a:t>
            </a:r>
          </a:p>
          <a:p>
            <a:pPr lvl="0"/>
            <a:r>
              <a:rPr lang="en-US" sz="3000" b="1" dirty="0">
                <a:latin typeface="Times New Roman" panose="02020603050405020304" pitchFamily="18" charset="0"/>
                <a:cs typeface="Times New Roman" panose="02020603050405020304" pitchFamily="18" charset="0"/>
              </a:rPr>
              <a:t> Age </a:t>
            </a:r>
            <a:r>
              <a:rPr lang="en-US" sz="3000" dirty="0">
                <a:latin typeface="Times New Roman" panose="02020603050405020304" pitchFamily="18" charset="0"/>
                <a:cs typeface="Times New Roman" panose="02020603050405020304" pitchFamily="18" charset="0"/>
              </a:rPr>
              <a:t>– different age groups require different RDA </a:t>
            </a:r>
            <a:r>
              <a:rPr lang="en-US" sz="3000" dirty="0" err="1">
                <a:latin typeface="Times New Roman" panose="02020603050405020304" pitchFamily="18" charset="0"/>
                <a:cs typeface="Times New Roman" panose="02020603050405020304" pitchFamily="18" charset="0"/>
              </a:rPr>
              <a:t>e.g</a:t>
            </a:r>
            <a:r>
              <a:rPr lang="en-US" sz="3000" dirty="0">
                <a:latin typeface="Times New Roman" panose="02020603050405020304" pitchFamily="18" charset="0"/>
                <a:cs typeface="Times New Roman" panose="02020603050405020304" pitchFamily="18" charset="0"/>
              </a:rPr>
              <a:t> infant, adolescent, elderly</a:t>
            </a:r>
          </a:p>
          <a:p>
            <a:pPr lvl="0"/>
            <a:r>
              <a:rPr lang="en-US" sz="3000" b="1" dirty="0">
                <a:latin typeface="Times New Roman" panose="02020603050405020304" pitchFamily="18" charset="0"/>
                <a:cs typeface="Times New Roman" panose="02020603050405020304" pitchFamily="18" charset="0"/>
              </a:rPr>
              <a:t>Sex</a:t>
            </a:r>
            <a:r>
              <a:rPr lang="en-US" sz="3000" dirty="0">
                <a:latin typeface="Times New Roman" panose="02020603050405020304" pitchFamily="18" charset="0"/>
                <a:cs typeface="Times New Roman" panose="02020603050405020304" pitchFamily="18" charset="0"/>
              </a:rPr>
              <a:t> – males require higher RDA than females</a:t>
            </a:r>
          </a:p>
          <a:p>
            <a:pPr lvl="0"/>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Growth</a:t>
            </a:r>
            <a:r>
              <a:rPr lang="en-US" sz="3000" dirty="0">
                <a:latin typeface="Times New Roman" panose="02020603050405020304" pitchFamily="18" charset="0"/>
                <a:cs typeface="Times New Roman" panose="02020603050405020304" pitchFamily="18" charset="0"/>
              </a:rPr>
              <a:t> – the size of a person determines the quantity of food to be taken, children with poor developed milestone require high nutritive diet (energy and nutrient dense diet)</a:t>
            </a:r>
          </a:p>
          <a:p>
            <a:pPr lvl="0"/>
            <a:r>
              <a:rPr lang="en-US" sz="3000" b="1" dirty="0">
                <a:latin typeface="Times New Roman" panose="02020603050405020304" pitchFamily="18" charset="0"/>
                <a:cs typeface="Times New Roman" panose="02020603050405020304" pitchFamily="18" charset="0"/>
              </a:rPr>
              <a:t>Diseases state/condition </a:t>
            </a:r>
            <a:r>
              <a:rPr lang="en-US" sz="3000" dirty="0">
                <a:latin typeface="Times New Roman" panose="02020603050405020304" pitchFamily="18" charset="0"/>
                <a:cs typeface="Times New Roman" panose="02020603050405020304" pitchFamily="18" charset="0"/>
              </a:rPr>
              <a:t>– worms, malaria cause blood loss thus increases in nutrient needs, Pregnant/lactating mothers require increased RDA, DM/HTN require restricted diet, PLHIV require special diet rich in vitamins </a:t>
            </a:r>
            <a:r>
              <a:rPr lang="en-US" sz="3000" dirty="0" err="1">
                <a:latin typeface="Times New Roman" panose="02020603050405020304" pitchFamily="18" charset="0"/>
                <a:cs typeface="Times New Roman" panose="02020603050405020304" pitchFamily="18" charset="0"/>
              </a:rPr>
              <a:t>etc</a:t>
            </a:r>
            <a:endParaRPr lang="en-US" sz="3000" dirty="0">
              <a:latin typeface="Times New Roman" panose="02020603050405020304" pitchFamily="18" charset="0"/>
              <a:cs typeface="Times New Roman" panose="02020603050405020304" pitchFamily="18" charset="0"/>
            </a:endParaRPr>
          </a:p>
          <a:p>
            <a:pPr lvl="0"/>
            <a:r>
              <a:rPr lang="en-US" sz="3000" b="1" dirty="0">
                <a:latin typeface="Times New Roman" panose="02020603050405020304" pitchFamily="18" charset="0"/>
                <a:cs typeface="Times New Roman" panose="02020603050405020304" pitchFamily="18" charset="0"/>
              </a:rPr>
              <a:t>Genetic makeup </a:t>
            </a:r>
            <a:r>
              <a:rPr lang="en-US" sz="3000" dirty="0">
                <a:latin typeface="Times New Roman" panose="02020603050405020304" pitchFamily="18" charset="0"/>
                <a:cs typeface="Times New Roman" panose="02020603050405020304" pitchFamily="18" charset="0"/>
              </a:rPr>
              <a:t>– people have different growth hormone and different digestive juice production thus nutrition process are different to specific people</a:t>
            </a:r>
          </a:p>
          <a:p>
            <a:endParaRPr lang="en-US" dirty="0"/>
          </a:p>
        </p:txBody>
      </p:sp>
    </p:spTree>
    <p:extLst>
      <p:ext uri="{BB962C8B-B14F-4D97-AF65-F5344CB8AC3E}">
        <p14:creationId xmlns:p14="http://schemas.microsoft.com/office/powerpoint/2010/main" val="2641696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467"/>
          </a:xfrm>
        </p:spPr>
        <p:txBody>
          <a:bodyPr>
            <a:normAutofit/>
          </a:bodyPr>
          <a:lstStyle/>
          <a:p>
            <a:r>
              <a:rPr lang="en-US" sz="3200" b="1" dirty="0">
                <a:latin typeface="Times New Roman" panose="02020603050405020304" pitchFamily="18" charset="0"/>
                <a:cs typeface="Times New Roman" panose="02020603050405020304" pitchFamily="18" charset="0"/>
              </a:rPr>
              <a:t>FACTORS INFLUENCING NUTRITION</a:t>
            </a:r>
            <a:endParaRPr lang="en-US" sz="3200" dirty="0"/>
          </a:p>
        </p:txBody>
      </p:sp>
      <p:sp>
        <p:nvSpPr>
          <p:cNvPr id="3" name="Content Placeholder 2"/>
          <p:cNvSpPr>
            <a:spLocks noGrp="1"/>
          </p:cNvSpPr>
          <p:nvPr>
            <p:ph idx="1"/>
          </p:nvPr>
        </p:nvSpPr>
        <p:spPr>
          <a:xfrm>
            <a:off x="838200" y="926592"/>
            <a:ext cx="10515600" cy="5681472"/>
          </a:xfrm>
        </p:spPr>
        <p:txBody>
          <a:bodyPr>
            <a:normAutofit/>
          </a:bodyPr>
          <a:lstStyle/>
          <a:p>
            <a:pPr marL="0" indent="0">
              <a:buNone/>
            </a:pPr>
            <a:r>
              <a:rPr lang="en-US" b="1" dirty="0" smtClean="0"/>
              <a:t>2. </a:t>
            </a:r>
            <a:r>
              <a:rPr lang="en-US" b="1" dirty="0"/>
              <a:t>Social economic </a:t>
            </a:r>
            <a:r>
              <a:rPr lang="en-US" dirty="0"/>
              <a:t>– poverty – no variation in nutrient intake, </a:t>
            </a:r>
            <a:r>
              <a:rPr lang="en-US" dirty="0" smtClean="0"/>
              <a:t>	household </a:t>
            </a:r>
            <a:r>
              <a:rPr lang="en-US" dirty="0"/>
              <a:t>food insecurity, those of low class may fail to afford </a:t>
            </a:r>
            <a:r>
              <a:rPr lang="en-US" dirty="0" smtClean="0"/>
              <a:t>	balanced </a:t>
            </a:r>
            <a:r>
              <a:rPr lang="en-US" dirty="0"/>
              <a:t>diet unlike the high class </a:t>
            </a:r>
          </a:p>
          <a:p>
            <a:pPr marL="0" indent="0">
              <a:buNone/>
            </a:pPr>
            <a:r>
              <a:rPr lang="en-US" b="1" dirty="0"/>
              <a:t>3</a:t>
            </a:r>
            <a:r>
              <a:rPr lang="en-US" dirty="0"/>
              <a:t>. </a:t>
            </a:r>
            <a:r>
              <a:rPr lang="en-US" b="1" dirty="0"/>
              <a:t>Climatic condition </a:t>
            </a:r>
            <a:r>
              <a:rPr lang="en-US" dirty="0"/>
              <a:t>– some season may have plenty of foods while others may have no food produce</a:t>
            </a:r>
          </a:p>
          <a:p>
            <a:pPr marL="0" indent="0">
              <a:buNone/>
            </a:pPr>
            <a:r>
              <a:rPr lang="en-US" b="1" dirty="0"/>
              <a:t>4</a:t>
            </a:r>
            <a:r>
              <a:rPr lang="en-US" dirty="0"/>
              <a:t>.</a:t>
            </a:r>
            <a:r>
              <a:rPr lang="en-US" b="1" dirty="0"/>
              <a:t> culture- </a:t>
            </a:r>
            <a:r>
              <a:rPr lang="en-US" dirty="0"/>
              <a:t>beliefs and superstitions may prevent someone from eating the right diet</a:t>
            </a:r>
          </a:p>
          <a:p>
            <a:pPr marL="0" indent="0">
              <a:buNone/>
            </a:pPr>
            <a:r>
              <a:rPr lang="en-US" b="1" dirty="0"/>
              <a:t>5. Family size </a:t>
            </a:r>
            <a:r>
              <a:rPr lang="en-US" dirty="0"/>
              <a:t>– large family size there is competition for food  </a:t>
            </a:r>
          </a:p>
          <a:p>
            <a:pPr marL="0" indent="0">
              <a:buNone/>
            </a:pPr>
            <a:r>
              <a:rPr lang="en-US" b="1" dirty="0"/>
              <a:t>6. Knowledge </a:t>
            </a:r>
            <a:r>
              <a:rPr lang="en-US" dirty="0"/>
              <a:t>– concept of preparing quality food</a:t>
            </a:r>
          </a:p>
          <a:p>
            <a:pPr marL="0" indent="0">
              <a:buNone/>
            </a:pPr>
            <a:r>
              <a:rPr lang="en-US" b="1" dirty="0"/>
              <a:t>7. Locality</a:t>
            </a:r>
            <a:r>
              <a:rPr lang="en-US" dirty="0"/>
              <a:t> – homestead might be located near locally available nutritious foods </a:t>
            </a:r>
            <a:r>
              <a:rPr lang="en-US" dirty="0" err="1"/>
              <a:t>e.g</a:t>
            </a:r>
            <a:r>
              <a:rPr lang="en-US" dirty="0"/>
              <a:t> those near the lakes get fish locally</a:t>
            </a:r>
          </a:p>
          <a:p>
            <a:pPr marL="0" indent="0">
              <a:buNone/>
            </a:pPr>
            <a:endParaRPr lang="en-US" dirty="0"/>
          </a:p>
        </p:txBody>
      </p:sp>
    </p:spTree>
    <p:extLst>
      <p:ext uri="{BB962C8B-B14F-4D97-AF65-F5344CB8AC3E}">
        <p14:creationId xmlns:p14="http://schemas.microsoft.com/office/powerpoint/2010/main" val="12586012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195073"/>
            <a:ext cx="10390632" cy="1048512"/>
          </a:xfrm>
        </p:spPr>
        <p:txBody>
          <a:bodyPr>
            <a:normAutofit fontScale="90000"/>
          </a:bodyPr>
          <a:lstStyle/>
          <a:p>
            <a:r>
              <a:rPr lang="en-US" sz="3200" b="1" dirty="0">
                <a:latin typeface="Times New Roman" panose="02020603050405020304" pitchFamily="18" charset="0"/>
                <a:cs typeface="Times New Roman" panose="02020603050405020304" pitchFamily="18" charset="0"/>
              </a:rPr>
              <a:t>CAUSES OF MALNUTRITION</a:t>
            </a:r>
            <a:r>
              <a:rPr lang="en-US" dirty="0"/>
              <a:t/>
            </a:r>
            <a:br>
              <a:rPr lang="en-US" dirty="0"/>
            </a:br>
            <a:endParaRPr lang="en-US" dirty="0"/>
          </a:p>
        </p:txBody>
      </p:sp>
      <p:sp>
        <p:nvSpPr>
          <p:cNvPr id="3" name="Content Placeholder 2"/>
          <p:cNvSpPr>
            <a:spLocks noGrp="1"/>
          </p:cNvSpPr>
          <p:nvPr>
            <p:ph idx="1"/>
          </p:nvPr>
        </p:nvSpPr>
        <p:spPr>
          <a:xfrm>
            <a:off x="963168" y="682752"/>
            <a:ext cx="10390632" cy="5937504"/>
          </a:xfrm>
        </p:spPr>
        <p:txBody>
          <a:bodyPr>
            <a:normAutofit/>
          </a:bodyPr>
          <a:lstStyle/>
          <a:p>
            <a:pPr marL="0" lvl="0" indent="0">
              <a:buNone/>
            </a:pPr>
            <a:r>
              <a:rPr lang="en-US" b="1" dirty="0"/>
              <a:t>Immediate Causes of Malnutrition:  </a:t>
            </a:r>
            <a:r>
              <a:rPr lang="en-US" dirty="0"/>
              <a:t>Lack of food intake and disease are immediate cause of malnutrition and create a vicious cycle in which disease and malnutrition exacerbate each other. It is known as the Malnutrition- Infection Complex. </a:t>
            </a:r>
            <a:r>
              <a:rPr lang="en-US" dirty="0" smtClean="0"/>
              <a:t>Thus</a:t>
            </a:r>
            <a:r>
              <a:rPr lang="en-US" dirty="0"/>
              <a:t>, lack of food intake and disease must both be addressed to support recovery from </a:t>
            </a:r>
            <a:r>
              <a:rPr lang="en-US" dirty="0" smtClean="0"/>
              <a:t>malnutrition</a:t>
            </a:r>
          </a:p>
          <a:p>
            <a:pPr marL="0" lvl="0" indent="0">
              <a:buNone/>
            </a:pPr>
            <a:r>
              <a:rPr lang="en-US" b="1" dirty="0" smtClean="0"/>
              <a:t>underlying </a:t>
            </a:r>
            <a:r>
              <a:rPr lang="en-US" b="1" dirty="0"/>
              <a:t>causes of malnutrition include: </a:t>
            </a:r>
            <a:endParaRPr lang="en-US" dirty="0"/>
          </a:p>
          <a:p>
            <a:pPr marL="0" indent="0">
              <a:buNone/>
            </a:pPr>
            <a:r>
              <a:rPr lang="en-US" b="1" dirty="0" smtClean="0"/>
              <a:t>Food</a:t>
            </a:r>
            <a:r>
              <a:rPr lang="en-US" dirty="0"/>
              <a:t>: Inadequate household food security (limited access or availability of food). </a:t>
            </a:r>
          </a:p>
          <a:p>
            <a:pPr marL="0" indent="0">
              <a:buNone/>
            </a:pPr>
            <a:r>
              <a:rPr lang="en-US" b="1" dirty="0" smtClean="0"/>
              <a:t>Health</a:t>
            </a:r>
            <a:r>
              <a:rPr lang="en-US" dirty="0"/>
              <a:t>: Limited access to adequate health services and/or inadequate environmental health conditions. </a:t>
            </a:r>
          </a:p>
          <a:p>
            <a:pPr marL="0" indent="0">
              <a:buNone/>
            </a:pPr>
            <a:r>
              <a:rPr lang="en-US" b="1" dirty="0" smtClean="0"/>
              <a:t> </a:t>
            </a:r>
            <a:r>
              <a:rPr lang="en-US" b="1" dirty="0"/>
              <a:t>Care</a:t>
            </a:r>
            <a:r>
              <a:rPr lang="en-US" dirty="0"/>
              <a:t>: Inadequate social and care environment in the household and local community, especially with regard to women and children. </a:t>
            </a:r>
          </a:p>
          <a:p>
            <a:endParaRPr lang="en-US" dirty="0"/>
          </a:p>
        </p:txBody>
      </p:sp>
    </p:spTree>
    <p:extLst>
      <p:ext uri="{BB962C8B-B14F-4D97-AF65-F5344CB8AC3E}">
        <p14:creationId xmlns:p14="http://schemas.microsoft.com/office/powerpoint/2010/main" val="2323456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a:latin typeface="Times New Roman" panose="02020603050405020304" pitchFamily="18" charset="0"/>
                <a:cs typeface="Times New Roman" panose="02020603050405020304" pitchFamily="18" charset="0"/>
              </a:rPr>
              <a:t>Basic Causes of Malnutrition</a:t>
            </a:r>
            <a:r>
              <a:rPr lang="en-US" dirty="0"/>
              <a:t/>
            </a:r>
            <a:br>
              <a:rPr lang="en-US" dirty="0"/>
            </a:br>
            <a:endParaRPr lang="en-US" dirty="0"/>
          </a:p>
        </p:txBody>
      </p:sp>
      <p:sp>
        <p:nvSpPr>
          <p:cNvPr id="3" name="Content Placeholder 2"/>
          <p:cNvSpPr>
            <a:spLocks noGrp="1"/>
          </p:cNvSpPr>
          <p:nvPr>
            <p:ph idx="1"/>
          </p:nvPr>
        </p:nvSpPr>
        <p:spPr>
          <a:xfrm>
            <a:off x="838200" y="1011936"/>
            <a:ext cx="10515600" cy="5165027"/>
          </a:xfrm>
        </p:spPr>
        <p:txBody>
          <a:bodyPr>
            <a:normAutofit/>
          </a:bodyPr>
          <a:lstStyle/>
          <a:p>
            <a:r>
              <a:rPr lang="en-US" dirty="0">
                <a:latin typeface="Times New Roman" panose="02020603050405020304" pitchFamily="18" charset="0"/>
                <a:cs typeface="Times New Roman" panose="02020603050405020304" pitchFamily="18" charset="0"/>
              </a:rPr>
              <a:t>The basic causes of malnutrition in a community originate at the regional and national level, where strategies and policies that affect the allocation of resources (human, economic, political and cultural) influence what happens at community level. Geographical isolation and lack of access to markets due to poor infrastructure can have a huge negative impact on food security.</a:t>
            </a:r>
          </a:p>
          <a:p>
            <a:r>
              <a:rPr lang="en-US" dirty="0">
                <a:latin typeface="Times New Roman" panose="02020603050405020304" pitchFamily="18" charset="0"/>
                <a:cs typeface="Times New Roman" panose="02020603050405020304" pitchFamily="18" charset="0"/>
              </a:rPr>
              <a:t>When conducting an assessment to determine the causes of malnutrition in a community, it is important to research the actions at each level and how these actions, or inactions, influence malnutrition rates.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16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malnutrition surveillance goal is: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Ministry of Health has decided to integrate malnutrition into the routine surveillance system.</a:t>
            </a:r>
          </a:p>
          <a:p>
            <a:pPr marL="0" indent="0">
              <a:buNone/>
            </a:pPr>
            <a:r>
              <a:rPr lang="en-GB" b="1" dirty="0">
                <a:latin typeface="Times New Roman" panose="02020603050405020304" pitchFamily="18" charset="0"/>
                <a:cs typeface="Times New Roman" panose="02020603050405020304" pitchFamily="18" charset="0"/>
              </a:rPr>
              <a:t>Admission</a:t>
            </a:r>
            <a:r>
              <a:rPr lang="en-GB" dirty="0">
                <a:latin typeface="Times New Roman" panose="02020603050405020304" pitchFamily="18" charset="0"/>
                <a:cs typeface="Times New Roman" panose="02020603050405020304" pitchFamily="18" charset="0"/>
              </a:rPr>
              <a:t>: Children with SAM, appetite and no medical complication. Treated with food supplements such as RUTF and follow-up</a:t>
            </a:r>
            <a:endParaRPr lang="en-US"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Rationale: </a:t>
            </a:r>
            <a:r>
              <a:rPr lang="en-GB" dirty="0">
                <a:latin typeface="Times New Roman" panose="02020603050405020304" pitchFamily="18" charset="0"/>
                <a:cs typeface="Times New Roman" panose="02020603050405020304" pitchFamily="18" charset="0"/>
              </a:rPr>
              <a:t>Children with uncomplicated SAM or those at risk of SAM can be identified and treated at home before complications arise. This will reduce chances of complicating and avoid congestion in hospitals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9859465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Triage of Acute Malnutrition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Community Health Workers (CHWs) can screen children in the community using MUAC And the presence of </a:t>
            </a:r>
            <a:r>
              <a:rPr lang="en-US" dirty="0" err="1"/>
              <a:t>oedema</a:t>
            </a:r>
            <a:r>
              <a:rPr lang="en-US" dirty="0"/>
              <a:t>. They refer those who are malnourished to a health facility.</a:t>
            </a:r>
          </a:p>
          <a:p>
            <a:r>
              <a:rPr lang="en-US" dirty="0"/>
              <a:t>However, the diagnosis of malnutrition for children under five years old is the responsibility Of health staff at a health clinic, health dispensary, or an out-patient department (OPD) and Hospital casualty department.</a:t>
            </a:r>
          </a:p>
          <a:p>
            <a:endParaRPr lang="en-US" dirty="0"/>
          </a:p>
        </p:txBody>
      </p:sp>
    </p:spTree>
    <p:extLst>
      <p:ext uri="{BB962C8B-B14F-4D97-AF65-F5344CB8AC3E}">
        <p14:creationId xmlns:p14="http://schemas.microsoft.com/office/powerpoint/2010/main" val="5214899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Causes of malnutrition in </a:t>
            </a:r>
            <a:r>
              <a:rPr lang="en-US" sz="3200" b="1" dirty="0" smtClean="0">
                <a:latin typeface="Times New Roman" panose="02020603050405020304" pitchFamily="18" charset="0"/>
                <a:cs typeface="Times New Roman" panose="02020603050405020304" pitchFamily="18" charset="0"/>
              </a:rPr>
              <a:t>Kenya</a:t>
            </a:r>
            <a:r>
              <a:rPr lang="en-US" dirty="0"/>
              <a:t/>
            </a:r>
            <a:br>
              <a:rPr lang="en-US" dirty="0"/>
            </a:br>
            <a:endParaRPr lang="en-US" dirty="0"/>
          </a:p>
        </p:txBody>
      </p:sp>
      <p:sp>
        <p:nvSpPr>
          <p:cNvPr id="3" name="Content Placeholder 2"/>
          <p:cNvSpPr>
            <a:spLocks noGrp="1"/>
          </p:cNvSpPr>
          <p:nvPr>
            <p:ph idx="1"/>
          </p:nvPr>
        </p:nvSpPr>
        <p:spPr>
          <a:xfrm>
            <a:off x="838200" y="1146048"/>
            <a:ext cx="10515600" cy="5030915"/>
          </a:xfrm>
        </p:spPr>
        <p:txBody>
          <a:bodyPr/>
          <a:lstStyle/>
          <a:p>
            <a:pPr marL="514350" lvl="0" indent="-514350">
              <a:buFont typeface="+mj-lt"/>
              <a:buAutoNum type="arabicPeriod"/>
            </a:pPr>
            <a:r>
              <a:rPr lang="en-US" b="1" dirty="0"/>
              <a:t>Lifestyle</a:t>
            </a:r>
            <a:r>
              <a:rPr lang="en-US" dirty="0"/>
              <a:t> – </a:t>
            </a:r>
            <a:r>
              <a:rPr lang="en-US" dirty="0" smtClean="0"/>
              <a:t>e.g.. </a:t>
            </a:r>
            <a:r>
              <a:rPr lang="en-US" dirty="0"/>
              <a:t>Smoking, alcohol, sedentary, junks, faddism</a:t>
            </a:r>
          </a:p>
          <a:p>
            <a:pPr marL="514350" lvl="0" indent="-514350">
              <a:buFont typeface="+mj-lt"/>
              <a:buAutoNum type="arabicPeriod"/>
            </a:pPr>
            <a:r>
              <a:rPr lang="en-US" b="1" dirty="0"/>
              <a:t>Poverty</a:t>
            </a:r>
            <a:r>
              <a:rPr lang="en-US" dirty="0"/>
              <a:t> – not able to afford balanced diet</a:t>
            </a:r>
          </a:p>
          <a:p>
            <a:pPr marL="514350" lvl="0" indent="-514350">
              <a:buFont typeface="+mj-lt"/>
              <a:buAutoNum type="arabicPeriod"/>
            </a:pPr>
            <a:r>
              <a:rPr lang="en-US" b="1" dirty="0"/>
              <a:t>Social economic Status</a:t>
            </a:r>
            <a:r>
              <a:rPr lang="en-US" dirty="0"/>
              <a:t> – feel locally available foods are not the best </a:t>
            </a:r>
          </a:p>
          <a:p>
            <a:pPr marL="514350" lvl="0" indent="-514350">
              <a:buFont typeface="+mj-lt"/>
              <a:buAutoNum type="arabicPeriod"/>
            </a:pPr>
            <a:r>
              <a:rPr lang="en-US" b="1" dirty="0" smtClean="0"/>
              <a:t>Culture Lack </a:t>
            </a:r>
            <a:r>
              <a:rPr lang="en-US" b="1" dirty="0"/>
              <a:t>of knowledge </a:t>
            </a:r>
            <a:r>
              <a:rPr lang="en-US" dirty="0"/>
              <a:t>– not able to make a balanced diet despite every nutrient being available</a:t>
            </a:r>
          </a:p>
          <a:p>
            <a:pPr marL="514350" lvl="0" indent="-514350">
              <a:buFont typeface="+mj-lt"/>
              <a:buAutoNum type="arabicPeriod"/>
            </a:pPr>
            <a:r>
              <a:rPr lang="en-US" b="1" dirty="0"/>
              <a:t>faddism</a:t>
            </a:r>
            <a:endParaRPr lang="en-US" dirty="0"/>
          </a:p>
          <a:p>
            <a:endParaRPr lang="en-US" dirty="0"/>
          </a:p>
        </p:txBody>
      </p:sp>
    </p:spTree>
    <p:extLst>
      <p:ext uri="{BB962C8B-B14F-4D97-AF65-F5344CB8AC3E}">
        <p14:creationId xmlns:p14="http://schemas.microsoft.com/office/powerpoint/2010/main" val="30800160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1085723"/>
          </a:xfrm>
        </p:spPr>
        <p:txBody>
          <a:bodyPr>
            <a:normAutofit fontScale="90000"/>
          </a:bodyPr>
          <a:lstStyle/>
          <a:p>
            <a:r>
              <a:rPr lang="en-US" sz="3200" b="1" dirty="0">
                <a:latin typeface="Times New Roman" panose="02020603050405020304" pitchFamily="18" charset="0"/>
                <a:cs typeface="Times New Roman" panose="02020603050405020304" pitchFamily="18" charset="0"/>
              </a:rPr>
              <a:t>Nutrition vulnerable groups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225987"/>
          </a:xfrm>
        </p:spPr>
        <p:txBody>
          <a:bodyPr>
            <a:normAutofit lnSpcReduction="10000"/>
          </a:bodyPr>
          <a:lstStyle/>
          <a:p>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is the degree to which a population or organization is unable to anticipate, cope with, resist and recover from the impacts of disasters (WHO, </a:t>
            </a:r>
            <a:r>
              <a:rPr lang="en-US" dirty="0" smtClean="0">
                <a:latin typeface="Times New Roman" panose="02020603050405020304" pitchFamily="18" charset="0"/>
                <a:cs typeface="Times New Roman" panose="02020603050405020304" pitchFamily="18" charset="0"/>
              </a:rPr>
              <a:t>2002) </a:t>
            </a:r>
          </a:p>
          <a:p>
            <a:r>
              <a:rPr lang="en-US" dirty="0" smtClean="0">
                <a:latin typeface="Times New Roman" panose="02020603050405020304" pitchFamily="18" charset="0"/>
                <a:cs typeface="Times New Roman" panose="02020603050405020304" pitchFamily="18" charset="0"/>
              </a:rPr>
              <a:t>Certain </a:t>
            </a:r>
            <a:r>
              <a:rPr lang="en-US" dirty="0">
                <a:latin typeface="Times New Roman" panose="02020603050405020304" pitchFamily="18" charset="0"/>
                <a:cs typeface="Times New Roman" panose="02020603050405020304" pitchFamily="18" charset="0"/>
              </a:rPr>
              <a:t>vulnerable groups in the population have special nutritional needs.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Pregnant and lactating women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Infants and children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School age children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Refugees and displaced persons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The elderly</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Immuno suppressed</a:t>
            </a: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266233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851"/>
          </a:xfrm>
        </p:spPr>
        <p:txBody>
          <a:bodyPr>
            <a:normAutofit/>
          </a:bodyPr>
          <a:lstStyle/>
          <a:p>
            <a:r>
              <a:rPr lang="en-US" sz="3200" b="1" dirty="0">
                <a:latin typeface="Times New Roman" panose="02020603050405020304" pitchFamily="18" charset="0"/>
                <a:cs typeface="Times New Roman" panose="02020603050405020304" pitchFamily="18" charset="0"/>
              </a:rPr>
              <a:t>Forms of malnutrition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779008"/>
          </a:xfrm>
        </p:spPr>
        <p:txBody>
          <a:bodyPr>
            <a:normAutofit/>
          </a:bodyPr>
          <a:lstStyle/>
          <a:p>
            <a:pPr marL="0" lvl="0" indent="0">
              <a:buNone/>
            </a:pPr>
            <a:r>
              <a:rPr lang="en-US" b="1" dirty="0" smtClean="0"/>
              <a:t>Under nutrition</a:t>
            </a:r>
            <a:r>
              <a:rPr lang="en-US" dirty="0" smtClean="0"/>
              <a:t>- </a:t>
            </a:r>
            <a:r>
              <a:rPr lang="en-US" dirty="0"/>
              <a:t>insufficient intake of food-energy and nutrients</a:t>
            </a:r>
          </a:p>
          <a:p>
            <a:pPr marL="0" lvl="0" indent="0">
              <a:buNone/>
            </a:pPr>
            <a:r>
              <a:rPr lang="en-US" b="1" dirty="0" smtClean="0"/>
              <a:t>Over nutrition</a:t>
            </a:r>
            <a:r>
              <a:rPr lang="en-US" dirty="0" smtClean="0"/>
              <a:t>- </a:t>
            </a:r>
            <a:r>
              <a:rPr lang="en-US" dirty="0"/>
              <a:t>excess intake of energy and nutrients</a:t>
            </a:r>
          </a:p>
          <a:p>
            <a:pPr marL="0" lvl="0" indent="0">
              <a:buNone/>
            </a:pPr>
            <a:r>
              <a:rPr lang="en-US" b="1" dirty="0"/>
              <a:t>Micronutrient deficiency</a:t>
            </a:r>
            <a:r>
              <a:rPr lang="en-US" dirty="0"/>
              <a:t>- hidden hunger</a:t>
            </a:r>
          </a:p>
          <a:p>
            <a:pPr marL="0" indent="0">
              <a:buNone/>
            </a:pPr>
            <a:r>
              <a:rPr lang="en-US" b="1" dirty="0"/>
              <a:t>Categories of malnutrition</a:t>
            </a:r>
            <a:endParaRPr lang="en-US" dirty="0"/>
          </a:p>
          <a:p>
            <a:pPr marL="0" indent="0">
              <a:buNone/>
            </a:pPr>
            <a:r>
              <a:rPr lang="en-US" dirty="0"/>
              <a:t>1.  </a:t>
            </a:r>
            <a:r>
              <a:rPr lang="en-US" b="1" dirty="0"/>
              <a:t>Chronic malnutrition</a:t>
            </a:r>
            <a:r>
              <a:rPr lang="en-US" dirty="0"/>
              <a:t>: Determined by a patient’s degree of stunting.</a:t>
            </a:r>
          </a:p>
          <a:p>
            <a:pPr marL="0" indent="0">
              <a:buNone/>
            </a:pPr>
            <a:r>
              <a:rPr lang="en-US" dirty="0"/>
              <a:t>2.  </a:t>
            </a:r>
            <a:r>
              <a:rPr lang="en-US" b="1" dirty="0"/>
              <a:t>Acute malnutrition</a:t>
            </a:r>
            <a:r>
              <a:rPr lang="en-US" dirty="0"/>
              <a:t>: Determined by the patient’s degree of wasting. </a:t>
            </a:r>
          </a:p>
          <a:p>
            <a:pPr marL="0" indent="0">
              <a:buNone/>
            </a:pPr>
            <a:r>
              <a:rPr lang="en-US" b="1" dirty="0"/>
              <a:t>Acute malnutrition is </a:t>
            </a:r>
            <a:r>
              <a:rPr lang="en-US" b="1" dirty="0" smtClean="0"/>
              <a:t>categorized </a:t>
            </a:r>
            <a:r>
              <a:rPr lang="en-US" b="1" dirty="0"/>
              <a:t>into</a:t>
            </a:r>
            <a:r>
              <a:rPr lang="en-US" dirty="0"/>
              <a:t>: </a:t>
            </a:r>
          </a:p>
          <a:p>
            <a:pPr marL="0" lvl="0" indent="0">
              <a:buNone/>
            </a:pPr>
            <a:r>
              <a:rPr lang="en-US" dirty="0"/>
              <a:t>Moderate Acute Malnutrition (</a:t>
            </a:r>
            <a:r>
              <a:rPr lang="en-US" b="1" dirty="0"/>
              <a:t>MAM) </a:t>
            </a:r>
            <a:r>
              <a:rPr lang="en-US" dirty="0"/>
              <a:t>and </a:t>
            </a:r>
          </a:p>
          <a:p>
            <a:pPr marL="0" lvl="0" indent="0">
              <a:buNone/>
            </a:pPr>
            <a:r>
              <a:rPr lang="en-US" dirty="0"/>
              <a:t>Severe Acute Malnutrition (</a:t>
            </a:r>
            <a:r>
              <a:rPr lang="en-US" b="1" dirty="0"/>
              <a:t>SAM</a:t>
            </a:r>
            <a:r>
              <a:rPr lang="en-US" dirty="0"/>
              <a:t>). </a:t>
            </a:r>
          </a:p>
          <a:p>
            <a:endParaRPr lang="en-US" dirty="0"/>
          </a:p>
        </p:txBody>
      </p:sp>
    </p:spTree>
    <p:extLst>
      <p:ext uri="{BB962C8B-B14F-4D97-AF65-F5344CB8AC3E}">
        <p14:creationId xmlns:p14="http://schemas.microsoft.com/office/powerpoint/2010/main" val="37125100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PROTEIN ENERGY MALNUTRITION(PEM) / PROTEIN CALORIE MALNUTRITION</a:t>
            </a: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PEM </a:t>
            </a:r>
          </a:p>
          <a:p>
            <a:pPr marL="0" indent="0">
              <a:buNone/>
            </a:pPr>
            <a:r>
              <a:rPr lang="en-US" dirty="0">
                <a:latin typeface="Times New Roman" panose="02020603050405020304" pitchFamily="18" charset="0"/>
                <a:cs typeface="Times New Roman" panose="02020603050405020304" pitchFamily="18" charset="0"/>
              </a:rPr>
              <a:t>is a condition that develops when the body does not get the proper amount of </a:t>
            </a:r>
            <a:r>
              <a:rPr lang="en-US" b="1" dirty="0">
                <a:solidFill>
                  <a:srgbClr val="FF0000"/>
                </a:solidFill>
                <a:latin typeface="Times New Roman" panose="02020603050405020304" pitchFamily="18" charset="0"/>
                <a:cs typeface="Times New Roman" panose="02020603050405020304" pitchFamily="18" charset="0"/>
              </a:rPr>
              <a:t>protein</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CHO</a:t>
            </a:r>
            <a:r>
              <a:rPr lang="en-US" dirty="0">
                <a:solidFill>
                  <a:srgbClr val="FF0000"/>
                </a:solidFill>
                <a:latin typeface="Times New Roman" panose="02020603050405020304" pitchFamily="18" charset="0"/>
                <a:cs typeface="Times New Roman" panose="02020603050405020304" pitchFamily="18" charset="0"/>
              </a:rPr>
              <a:t>, vitamins and other nutrients </a:t>
            </a:r>
            <a:r>
              <a:rPr lang="en-US" dirty="0">
                <a:latin typeface="Times New Roman" panose="02020603050405020304" pitchFamily="18" charset="0"/>
                <a:cs typeface="Times New Roman" panose="02020603050405020304" pitchFamily="18" charset="0"/>
              </a:rPr>
              <a:t>it needs to </a:t>
            </a:r>
            <a:r>
              <a:rPr lang="en-US" dirty="0" smtClean="0">
                <a:latin typeface="Times New Roman" panose="02020603050405020304" pitchFamily="18" charset="0"/>
                <a:cs typeface="Times New Roman" panose="02020603050405020304" pitchFamily="18" charset="0"/>
              </a:rPr>
              <a:t>maintain </a:t>
            </a:r>
            <a:r>
              <a:rPr lang="en-US" dirty="0">
                <a:latin typeface="Times New Roman" panose="02020603050405020304" pitchFamily="18" charset="0"/>
                <a:cs typeface="Times New Roman" panose="02020603050405020304" pitchFamily="18" charset="0"/>
              </a:rPr>
              <a:t>healthy tissues and organ function</a:t>
            </a:r>
            <a:r>
              <a:rPr lang="en-US" dirty="0" smtClean="0">
                <a:latin typeface="Times New Roman" panose="02020603050405020304" pitchFamily="18" charset="0"/>
                <a:cs typeface="Times New Roman" panose="02020603050405020304" pitchFamily="18" charset="0"/>
              </a:rPr>
              <a:t>.</a:t>
            </a:r>
          </a:p>
          <a:p>
            <a:pPr marL="0" indent="0">
              <a:buNone/>
            </a:pPr>
            <a:r>
              <a:rPr lang="en-US" altLang="en-US" b="1" dirty="0" smtClean="0">
                <a:latin typeface="Times New Roman" panose="02020603050405020304" pitchFamily="18" charset="0"/>
                <a:cs typeface="Times New Roman" panose="02020603050405020304" pitchFamily="18" charset="0"/>
              </a:rPr>
              <a:t>Kwashiorkor </a:t>
            </a:r>
            <a:r>
              <a:rPr lang="en-US" altLang="en-US" b="1" dirty="0">
                <a:latin typeface="Times New Roman" panose="02020603050405020304" pitchFamily="18" charset="0"/>
                <a:cs typeface="Times New Roman" panose="02020603050405020304" pitchFamily="18" charset="0"/>
              </a:rPr>
              <a:t>and </a:t>
            </a:r>
            <a:r>
              <a:rPr lang="en-US" altLang="en-US" b="1" dirty="0" smtClean="0">
                <a:latin typeface="Times New Roman" panose="02020603050405020304" pitchFamily="18" charset="0"/>
                <a:cs typeface="Times New Roman" panose="02020603050405020304" pitchFamily="18" charset="0"/>
              </a:rPr>
              <a:t>marasmus</a:t>
            </a:r>
          </a:p>
          <a:p>
            <a:pPr marL="0" indent="0">
              <a:buNone/>
            </a:pPr>
            <a:r>
              <a:rPr lang="en-US" dirty="0">
                <a:latin typeface="Times New Roman" panose="02020603050405020304" pitchFamily="18" charset="0"/>
                <a:cs typeface="Times New Roman" panose="02020603050405020304" pitchFamily="18" charset="0"/>
              </a:rPr>
              <a:t>It occurs during periods of starvation and when dietary intake is inadequate to meet increased requirements</a:t>
            </a:r>
          </a:p>
          <a:p>
            <a:pPr marL="0" indent="0">
              <a:buNone/>
            </a:pPr>
            <a:endParaRPr lang="en-US" altLang="en-US" b="1" dirty="0"/>
          </a:p>
        </p:txBody>
      </p:sp>
    </p:spTree>
    <p:extLst>
      <p:ext uri="{BB962C8B-B14F-4D97-AF65-F5344CB8AC3E}">
        <p14:creationId xmlns:p14="http://schemas.microsoft.com/office/powerpoint/2010/main" val="33154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Protein deficiency </a:t>
            </a:r>
            <a:r>
              <a:rPr lang="en-US" sz="3200" dirty="0"/>
              <a:t/>
            </a:r>
            <a:br>
              <a:rPr lang="en-US" sz="3200" dirty="0"/>
            </a:br>
            <a:endParaRPr lang="en-US" sz="3200" dirty="0"/>
          </a:p>
        </p:txBody>
      </p:sp>
      <p:sp>
        <p:nvSpPr>
          <p:cNvPr id="3" name="Content Placeholder 2"/>
          <p:cNvSpPr>
            <a:spLocks noGrp="1"/>
          </p:cNvSpPr>
          <p:nvPr>
            <p:ph idx="1"/>
          </p:nvPr>
        </p:nvSpPr>
        <p:spPr>
          <a:xfrm>
            <a:off x="838200" y="1267968"/>
            <a:ext cx="10515600" cy="5327904"/>
          </a:xfrm>
        </p:spPr>
        <p:txBody>
          <a:bodyPr>
            <a:normAutofit/>
          </a:bodyPr>
          <a:lstStyle/>
          <a:p>
            <a:pPr marL="0" indent="0">
              <a:buNone/>
            </a:pPr>
            <a:r>
              <a:rPr lang="en-US" b="1" dirty="0"/>
              <a:t>Protein energy malnutrition (PEM) </a:t>
            </a:r>
            <a:r>
              <a:rPr lang="en-US" dirty="0"/>
              <a:t>is one of the most common health problems in the developing countries. It is in two forms</a:t>
            </a:r>
          </a:p>
          <a:p>
            <a:pPr marL="0" lvl="0" indent="0">
              <a:buNone/>
            </a:pPr>
            <a:r>
              <a:rPr lang="en-US" b="1" dirty="0"/>
              <a:t>Marasmus-</a:t>
            </a:r>
            <a:r>
              <a:rPr lang="en-US" dirty="0"/>
              <a:t> due to starvation leading to auto digestion of body tissues. Kwashiorkor- unbalanced diet</a:t>
            </a:r>
          </a:p>
          <a:p>
            <a:pPr marL="0" indent="0">
              <a:buNone/>
            </a:pPr>
            <a:r>
              <a:rPr lang="en-US" dirty="0"/>
              <a:t>Essential features of </a:t>
            </a:r>
          </a:p>
          <a:p>
            <a:pPr marL="0" indent="0">
              <a:buNone/>
            </a:pPr>
            <a:r>
              <a:rPr lang="en-US" dirty="0"/>
              <a:t>  </a:t>
            </a:r>
            <a:r>
              <a:rPr lang="en-US" b="1" dirty="0"/>
              <a:t>Marasmus – </a:t>
            </a:r>
            <a:r>
              <a:rPr lang="en-US" dirty="0"/>
              <a:t>marked wasting of muscles, severe growth retardation and texture modification of hair.</a:t>
            </a:r>
          </a:p>
          <a:p>
            <a:pPr marL="0" indent="0">
              <a:buNone/>
            </a:pPr>
            <a:r>
              <a:rPr lang="en-US" b="1" dirty="0"/>
              <a:t>Kwashiorkor-</a:t>
            </a:r>
            <a:r>
              <a:rPr lang="en-US" dirty="0"/>
              <a:t> oedema of the face, lower limbs and sometimes generalized growth retardation less than in Marasmus, mental changes, hair usually sparse straight silky and depigmented and skin may be depigmented. </a:t>
            </a:r>
          </a:p>
        </p:txBody>
      </p:sp>
    </p:spTree>
    <p:extLst>
      <p:ext uri="{BB962C8B-B14F-4D97-AF65-F5344CB8AC3E}">
        <p14:creationId xmlns:p14="http://schemas.microsoft.com/office/powerpoint/2010/main" val="2642996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Prevalence of malnutrition </a:t>
            </a:r>
          </a:p>
        </p:txBody>
      </p:sp>
      <p:sp>
        <p:nvSpPr>
          <p:cNvPr id="3" name="Content Placeholder 2"/>
          <p:cNvSpPr>
            <a:spLocks noGrp="1"/>
          </p:cNvSpPr>
          <p:nvPr>
            <p:ph idx="1"/>
          </p:nvPr>
        </p:nvSpPr>
        <p:spPr>
          <a:xfrm>
            <a:off x="838200" y="1231392"/>
            <a:ext cx="10515600" cy="5449824"/>
          </a:xfrm>
        </p:spPr>
        <p:txBody>
          <a:bodyPr>
            <a:normAutofit/>
          </a:bodyPr>
          <a:lstStyle/>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Malnutrition remains of the worlds highest priority health issues not only because its effects are so widespread and long lasting, but also because it can be eradicated.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More than 35% of all preschool age children in developing countries are under weight.</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The </a:t>
            </a:r>
            <a:r>
              <a:rPr lang="en-US" b="1" dirty="0" err="1">
                <a:latin typeface="Times New Roman" panose="02020603050405020304" pitchFamily="18" charset="0"/>
                <a:cs typeface="Times New Roman" panose="02020603050405020304" pitchFamily="18" charset="0"/>
              </a:rPr>
              <a:t>unicef</a:t>
            </a:r>
            <a:r>
              <a:rPr lang="en-US" dirty="0">
                <a:latin typeface="Times New Roman" panose="02020603050405020304" pitchFamily="18" charset="0"/>
                <a:cs typeface="Times New Roman" panose="02020603050405020304" pitchFamily="18" charset="0"/>
              </a:rPr>
              <a:t> report found that </a:t>
            </a:r>
            <a:r>
              <a:rPr lang="en-US" b="1" dirty="0">
                <a:latin typeface="Times New Roman" panose="02020603050405020304" pitchFamily="18" charset="0"/>
                <a:cs typeface="Times New Roman" panose="02020603050405020304" pitchFamily="18" charset="0"/>
              </a:rPr>
              <a:t>146</a:t>
            </a:r>
            <a:r>
              <a:rPr lang="en-US" dirty="0">
                <a:latin typeface="Times New Roman" panose="02020603050405020304" pitchFamily="18" charset="0"/>
                <a:cs typeface="Times New Roman" panose="02020603050405020304" pitchFamily="18" charset="0"/>
              </a:rPr>
              <a:t> million children under five years in the developing world are suffering from insufficient food intake, repeated infections diseases, muscle wasting and vitamin deficiencies.</a:t>
            </a:r>
          </a:p>
          <a:p>
            <a:endParaRPr lang="en-US" dirty="0"/>
          </a:p>
        </p:txBody>
      </p:sp>
    </p:spTree>
    <p:extLst>
      <p:ext uri="{BB962C8B-B14F-4D97-AF65-F5344CB8AC3E}">
        <p14:creationId xmlns:p14="http://schemas.microsoft.com/office/powerpoint/2010/main" val="23857420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Severe Acute Malnutrition (SAM</a:t>
            </a:r>
            <a:r>
              <a:rPr lang="en-US" sz="3600" b="1" dirty="0" smtClean="0">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3" name="Content Placeholder 2"/>
          <p:cNvSpPr>
            <a:spLocks noGrp="1"/>
          </p:cNvSpPr>
          <p:nvPr>
            <p:ph idx="1"/>
          </p:nvPr>
        </p:nvSpPr>
        <p:spPr>
          <a:xfrm>
            <a:off x="838200" y="1243584"/>
            <a:ext cx="10515600" cy="51816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(SAM) </a:t>
            </a:r>
            <a:r>
              <a:rPr lang="en-US" b="1" dirty="0" smtClean="0">
                <a:latin typeface="Times New Roman" panose="02020603050405020304" pitchFamily="18" charset="0"/>
                <a:cs typeface="Times New Roman" panose="02020603050405020304" pitchFamily="18" charset="0"/>
              </a:rPr>
              <a:t>is further </a:t>
            </a:r>
            <a:r>
              <a:rPr lang="en-US" b="1" dirty="0">
                <a:latin typeface="Times New Roman" panose="02020603050405020304" pitchFamily="18" charset="0"/>
                <a:cs typeface="Times New Roman" panose="02020603050405020304" pitchFamily="18" charset="0"/>
              </a:rPr>
              <a:t>divided into</a:t>
            </a:r>
            <a:r>
              <a:rPr lang="en-US" dirty="0" smtClean="0">
                <a:latin typeface="Times New Roman" panose="02020603050405020304" pitchFamily="18" charset="0"/>
                <a:cs typeface="Times New Roman" panose="02020603050405020304" pitchFamily="18" charset="0"/>
              </a:rPr>
              <a:t>:</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Marasmus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Kwashiorkor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Marasmic kwashiorkor ( combination of 1 &amp; 2</a:t>
            </a:r>
            <a:r>
              <a:rPr lang="en-US" dirty="0" smtClean="0">
                <a:latin typeface="Times New Roman" panose="02020603050405020304" pitchFamily="18" charset="0"/>
                <a:cs typeface="Times New Roman" panose="02020603050405020304" pitchFamily="18" charset="0"/>
              </a:rPr>
              <a:t>)</a:t>
            </a:r>
          </a:p>
          <a:p>
            <a:pPr marL="0" lv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t>There are two basic objectives in the management of acute malnutrition:</a:t>
            </a:r>
            <a:endParaRPr lang="en-US" dirty="0"/>
          </a:p>
          <a:p>
            <a:pPr marL="0" indent="0">
              <a:buNone/>
            </a:pPr>
            <a:r>
              <a:rPr lang="en-US" dirty="0" smtClean="0"/>
              <a:t>1</a:t>
            </a:r>
            <a:r>
              <a:rPr lang="en-US" dirty="0"/>
              <a:t>. To prevent malnutrition by early identification, public health interventions </a:t>
            </a:r>
            <a:r>
              <a:rPr lang="en-US" dirty="0" smtClean="0"/>
              <a:t>	and </a:t>
            </a:r>
            <a:r>
              <a:rPr lang="en-US" dirty="0"/>
              <a:t>nutrition education </a:t>
            </a:r>
          </a:p>
          <a:p>
            <a:pPr marL="0" indent="0">
              <a:buNone/>
            </a:pPr>
            <a:r>
              <a:rPr lang="en-US" dirty="0"/>
              <a:t>2. To treat acute malnutrition to reduce morbidity and mortality. </a:t>
            </a:r>
          </a:p>
          <a:p>
            <a:pPr marL="0" indent="0">
              <a:buNone/>
            </a:pPr>
            <a:endParaRPr lang="en-US" dirty="0"/>
          </a:p>
        </p:txBody>
      </p:sp>
    </p:spTree>
    <p:extLst>
      <p:ext uri="{BB962C8B-B14F-4D97-AF65-F5344CB8AC3E}">
        <p14:creationId xmlns:p14="http://schemas.microsoft.com/office/powerpoint/2010/main" val="38091606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MARASMUS</a:t>
            </a:r>
            <a:r>
              <a:rPr lang="en-US" dirty="0"/>
              <a:t/>
            </a:r>
            <a:br>
              <a:rPr lang="en-US" dirty="0"/>
            </a:br>
            <a:endParaRPr lang="en-US" dirty="0"/>
          </a:p>
        </p:txBody>
      </p:sp>
      <p:sp>
        <p:nvSpPr>
          <p:cNvPr id="3" name="Content Placeholder 2"/>
          <p:cNvSpPr>
            <a:spLocks noGrp="1"/>
          </p:cNvSpPr>
          <p:nvPr>
            <p:ph idx="1"/>
          </p:nvPr>
        </p:nvSpPr>
        <p:spPr>
          <a:xfrm>
            <a:off x="1011936" y="1036320"/>
            <a:ext cx="10341864" cy="5140643"/>
          </a:xfrm>
        </p:spPr>
        <p:txBody>
          <a:bodyPr/>
          <a:lstStyle/>
          <a:p>
            <a:pPr marL="468904" indent="-468904">
              <a:lnSpc>
                <a:spcPct val="80000"/>
              </a:lnSpc>
              <a:buFont typeface="Wingdings 3" panose="05040102010807070707" pitchFamily="18" charset="2"/>
              <a:buNone/>
              <a:defRPr/>
            </a:pPr>
            <a:r>
              <a:rPr lang="en-US" u="sng" dirty="0"/>
              <a:t>Definition</a:t>
            </a:r>
            <a:r>
              <a:rPr lang="en-US" sz="2400" dirty="0"/>
              <a:t>:   </a:t>
            </a:r>
          </a:p>
          <a:p>
            <a:pPr marL="468904" indent="-468904" algn="just">
              <a:lnSpc>
                <a:spcPct val="80000"/>
              </a:lnSpc>
              <a:buFont typeface="Wingdings 3" panose="05040102010807070707" pitchFamily="18" charset="2"/>
              <a:buNone/>
              <a:defRPr/>
            </a:pPr>
            <a:r>
              <a:rPr lang="en-US" sz="2400" i="1" dirty="0"/>
              <a:t>              </a:t>
            </a:r>
            <a:r>
              <a:rPr lang="en-US" dirty="0"/>
              <a:t>It is a clinical syndrome and a form of under nutrition characterized by failure to gain weight due to inadequate </a:t>
            </a:r>
            <a:r>
              <a:rPr lang="en-US" i="1" dirty="0"/>
              <a:t>caloric intake</a:t>
            </a:r>
            <a:r>
              <a:rPr lang="en-US" dirty="0"/>
              <a:t>.</a:t>
            </a:r>
            <a:endParaRPr lang="en-US" u="sng" dirty="0"/>
          </a:p>
          <a:p>
            <a:pPr marL="468904" indent="-468904">
              <a:lnSpc>
                <a:spcPct val="80000"/>
              </a:lnSpc>
              <a:buFont typeface="Wingdings 3" panose="05040102010807070707" pitchFamily="18" charset="2"/>
              <a:buNone/>
              <a:defRPr/>
            </a:pPr>
            <a:endParaRPr lang="en-US" i="1" u="sng" dirty="0">
              <a:solidFill>
                <a:schemeClr val="folHlink"/>
              </a:solidFill>
            </a:endParaRPr>
          </a:p>
          <a:p>
            <a:pPr marL="468904" indent="-468904">
              <a:lnSpc>
                <a:spcPct val="80000"/>
              </a:lnSpc>
              <a:buFont typeface="Wingdings 3" panose="05040102010807070707" pitchFamily="18" charset="2"/>
              <a:buNone/>
              <a:defRPr/>
            </a:pPr>
            <a:r>
              <a:rPr lang="en-US" u="sng" dirty="0"/>
              <a:t>Incidence:</a:t>
            </a:r>
            <a:r>
              <a:rPr lang="en-US" sz="2400" u="sng" dirty="0"/>
              <a:t>  </a:t>
            </a:r>
          </a:p>
          <a:p>
            <a:pPr marL="468904" indent="-468904">
              <a:lnSpc>
                <a:spcPct val="80000"/>
              </a:lnSpc>
              <a:buFont typeface="Wingdings 3" panose="05040102010807070707" pitchFamily="18" charset="2"/>
              <a:buNone/>
              <a:defRPr/>
            </a:pPr>
            <a:r>
              <a:rPr lang="en-US" sz="2400" i="1" dirty="0"/>
              <a:t>              </a:t>
            </a:r>
            <a:r>
              <a:rPr lang="en-US" dirty="0"/>
              <a:t>commonly in infants between the age of 6months. - 2years.</a:t>
            </a:r>
            <a:endParaRPr lang="en-US" sz="2400" i="1" dirty="0"/>
          </a:p>
          <a:p>
            <a:pPr>
              <a:defRPr/>
            </a:pPr>
            <a:r>
              <a:rPr lang="en-US" dirty="0"/>
              <a:t>Also referred as </a:t>
            </a:r>
            <a:r>
              <a:rPr lang="en-US" dirty="0" smtClean="0"/>
              <a:t>wasting Often </a:t>
            </a:r>
            <a:r>
              <a:rPr lang="en-US" dirty="0"/>
              <a:t>identified by person’s physical appearance which become skeletally </a:t>
            </a:r>
            <a:r>
              <a:rPr lang="en-US" dirty="0" smtClean="0"/>
              <a:t>thin due to Loss </a:t>
            </a:r>
            <a:r>
              <a:rPr lang="en-US" dirty="0"/>
              <a:t>of body fat and muscle tissues leads to withered appearance</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084358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695579"/>
          </a:xfrm>
        </p:spPr>
        <p:txBody>
          <a:bodyPr>
            <a:normAutofit/>
          </a:bodyPr>
          <a:lstStyle/>
          <a:p>
            <a:r>
              <a:rPr lang="en-US" sz="3200" b="1" dirty="0">
                <a:latin typeface="Times New Roman" panose="02020603050405020304" pitchFamily="18" charset="0"/>
                <a:cs typeface="Times New Roman" panose="02020603050405020304" pitchFamily="18" charset="0"/>
              </a:rPr>
              <a:t>Etiology</a:t>
            </a:r>
          </a:p>
        </p:txBody>
      </p:sp>
      <p:sp>
        <p:nvSpPr>
          <p:cNvPr id="3" name="Content Placeholder 2"/>
          <p:cNvSpPr>
            <a:spLocks noGrp="1"/>
          </p:cNvSpPr>
          <p:nvPr>
            <p:ph idx="1"/>
          </p:nvPr>
        </p:nvSpPr>
        <p:spPr>
          <a:xfrm>
            <a:off x="938784" y="938784"/>
            <a:ext cx="10415016" cy="5693664"/>
          </a:xfrm>
        </p:spPr>
        <p:txBody>
          <a:bodyPr>
            <a:normAutofit lnSpcReduction="10000"/>
          </a:bodyPr>
          <a:lstStyle/>
          <a:p>
            <a:pPr marL="0" indent="0">
              <a:buNone/>
              <a:defRPr/>
            </a:pPr>
            <a:r>
              <a:rPr lang="en-US" b="1" dirty="0"/>
              <a:t>1- Dietary errors</a:t>
            </a:r>
          </a:p>
          <a:p>
            <a:pPr marL="0" indent="0">
              <a:buNone/>
              <a:defRPr/>
            </a:pPr>
            <a:r>
              <a:rPr lang="en-US" b="1" dirty="0"/>
              <a:t>2 – Infection :</a:t>
            </a:r>
            <a:r>
              <a:rPr lang="en-US" dirty="0"/>
              <a:t>Acute or chronic as T.B, otitis media </a:t>
            </a:r>
            <a:r>
              <a:rPr lang="en-US" dirty="0" err="1"/>
              <a:t>pyelo</a:t>
            </a:r>
            <a:r>
              <a:rPr lang="en-US" dirty="0"/>
              <a:t>  nephritis</a:t>
            </a:r>
            <a:endParaRPr lang="en-US" b="1" dirty="0"/>
          </a:p>
          <a:p>
            <a:pPr marL="0" indent="0">
              <a:buNone/>
              <a:defRPr/>
            </a:pPr>
            <a:r>
              <a:rPr lang="en-US" b="1" dirty="0"/>
              <a:t>3- Gastroenteritis: </a:t>
            </a:r>
            <a:r>
              <a:rPr lang="en-US" dirty="0"/>
              <a:t>(acute or chronic )</a:t>
            </a:r>
            <a:endParaRPr lang="en-US" b="1" dirty="0"/>
          </a:p>
          <a:p>
            <a:pPr marL="0" indent="0">
              <a:buNone/>
              <a:defRPr/>
            </a:pPr>
            <a:r>
              <a:rPr lang="en-US" b="1" dirty="0"/>
              <a:t>4- parasitic infection situations as:</a:t>
            </a:r>
            <a:r>
              <a:rPr lang="en-US" dirty="0"/>
              <a:t> </a:t>
            </a:r>
            <a:r>
              <a:rPr lang="en-US" dirty="0" err="1"/>
              <a:t>Ascaris</a:t>
            </a:r>
            <a:r>
              <a:rPr lang="en-US" dirty="0"/>
              <a:t>, </a:t>
            </a:r>
            <a:r>
              <a:rPr lang="en-US" dirty="0" err="1"/>
              <a:t>ankylostoma</a:t>
            </a:r>
            <a:r>
              <a:rPr lang="en-US" dirty="0"/>
              <a:t> ,giardia </a:t>
            </a:r>
          </a:p>
          <a:p>
            <a:pPr marL="0" indent="0">
              <a:buNone/>
              <a:defRPr/>
            </a:pPr>
            <a:r>
              <a:rPr lang="en-US" b="1" dirty="0"/>
              <a:t>5-Congenital anomalies as: </a:t>
            </a:r>
            <a:r>
              <a:rPr lang="en-US" dirty="0"/>
              <a:t>Cardiac (P.D.A ,V.S.D, TF) ,Renal (renal agenesis, obstructive uropathy) ,G.I.T (pyloric stenosis , </a:t>
            </a:r>
            <a:r>
              <a:rPr lang="en-US" dirty="0" err="1"/>
              <a:t>cleftlip</a:t>
            </a:r>
            <a:r>
              <a:rPr lang="en-US" dirty="0"/>
              <a:t> or palate </a:t>
            </a:r>
            <a:endParaRPr lang="en-US" b="1" dirty="0"/>
          </a:p>
          <a:p>
            <a:pPr marL="0" indent="0">
              <a:buNone/>
              <a:defRPr/>
            </a:pPr>
            <a:r>
              <a:rPr lang="en-US" b="1" dirty="0"/>
              <a:t>6-Metabolic diseases.:</a:t>
            </a:r>
            <a:r>
              <a:rPr lang="en-US" dirty="0"/>
              <a:t> Galactosemia, Fructose intolerance, Idiopathic hypocalcaemia </a:t>
            </a:r>
          </a:p>
          <a:p>
            <a:pPr marL="0" indent="0">
              <a:buNone/>
              <a:defRPr/>
            </a:pPr>
            <a:r>
              <a:rPr lang="en-US" b="1" dirty="0"/>
              <a:t>7</a:t>
            </a:r>
            <a:r>
              <a:rPr lang="en-US" dirty="0"/>
              <a:t>-</a:t>
            </a:r>
            <a:r>
              <a:rPr lang="en-US" b="1" dirty="0"/>
              <a:t> Prematurity</a:t>
            </a:r>
          </a:p>
          <a:p>
            <a:pPr marL="0" indent="0">
              <a:buNone/>
              <a:defRPr/>
            </a:pPr>
            <a:r>
              <a:rPr lang="en-US" b="1" dirty="0"/>
              <a:t>8- Some cases of mental retardation</a:t>
            </a:r>
          </a:p>
          <a:p>
            <a:pPr marL="0" indent="0">
              <a:buNone/>
              <a:defRPr/>
            </a:pPr>
            <a:r>
              <a:rPr lang="en-US" b="1" dirty="0"/>
              <a:t>9- Low socio economic status </a:t>
            </a:r>
          </a:p>
          <a:p>
            <a:pPr marL="0" indent="0">
              <a:buNone/>
              <a:defRPr/>
            </a:pPr>
            <a:r>
              <a:rPr lang="en-US" b="1" dirty="0"/>
              <a:t>10-Endocrine causes </a:t>
            </a:r>
            <a:r>
              <a:rPr lang="en-US" dirty="0"/>
              <a:t>(  </a:t>
            </a:r>
            <a:r>
              <a:rPr lang="en-US" dirty="0" err="1"/>
              <a:t>DM.hyperthyroidism</a:t>
            </a:r>
            <a:r>
              <a:rPr lang="en-US" dirty="0"/>
              <a:t> )</a:t>
            </a:r>
          </a:p>
          <a:p>
            <a:endParaRPr lang="en-US" dirty="0"/>
          </a:p>
        </p:txBody>
      </p:sp>
    </p:spTree>
    <p:extLst>
      <p:ext uri="{BB962C8B-B14F-4D97-AF65-F5344CB8AC3E}">
        <p14:creationId xmlns:p14="http://schemas.microsoft.com/office/powerpoint/2010/main" val="420118371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Assessment of Marasmic Child/Infant </a:t>
            </a:r>
          </a:p>
        </p:txBody>
      </p:sp>
      <p:sp>
        <p:nvSpPr>
          <p:cNvPr id="3" name="Content Placeholder 2"/>
          <p:cNvSpPr>
            <a:spLocks noGrp="1"/>
          </p:cNvSpPr>
          <p:nvPr>
            <p:ph idx="1"/>
          </p:nvPr>
        </p:nvSpPr>
        <p:spPr/>
        <p:txBody>
          <a:bodyPr/>
          <a:lstStyle/>
          <a:p>
            <a:pPr marL="468904" indent="-468904" algn="just">
              <a:defRPr/>
            </a:pPr>
            <a:r>
              <a:rPr lang="en-US" dirty="0">
                <a:latin typeface="Times New Roman" panose="02020603050405020304" pitchFamily="18" charset="0"/>
                <a:cs typeface="Times New Roman" panose="02020603050405020304" pitchFamily="18" charset="0"/>
              </a:rPr>
              <a:t>failure  to thrive ,loss of weight (weight &lt; 60% of expected)</a:t>
            </a:r>
          </a:p>
          <a:p>
            <a:pPr marL="468904" indent="-468904" algn="just">
              <a:defRPr/>
            </a:pPr>
            <a:r>
              <a:rPr lang="en-US" dirty="0">
                <a:latin typeface="Times New Roman" panose="02020603050405020304" pitchFamily="18" charset="0"/>
                <a:cs typeface="Times New Roman" panose="02020603050405020304" pitchFamily="18" charset="0"/>
              </a:rPr>
              <a:t>loss of subcutaneous fat : measured at many parts of the body according to the degrees:-</a:t>
            </a:r>
          </a:p>
          <a:p>
            <a:pPr marL="0" indent="0" algn="just">
              <a:buNone/>
              <a:defRPr/>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a:t>
            </a:r>
          </a:p>
          <a:p>
            <a:pPr marL="0" indent="0" algn="just">
              <a:buNone/>
              <a:defRPr/>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 and limbs</a:t>
            </a:r>
          </a:p>
          <a:p>
            <a:pPr marL="0" indent="0" algn="just">
              <a:buNone/>
              <a:defRPr/>
            </a:pP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 and limbs and face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0854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902843"/>
          </a:xfrm>
        </p:spPr>
        <p:txBody>
          <a:bodyPr>
            <a:normAutofit/>
          </a:bodyPr>
          <a:lstStyle/>
          <a:p>
            <a:r>
              <a:rPr lang="en-US" sz="3200" b="1" dirty="0" smtClean="0">
                <a:latin typeface="Times New Roman" panose="02020603050405020304" pitchFamily="18" charset="0"/>
                <a:cs typeface="Times New Roman" panose="02020603050405020304" pitchFamily="18" charset="0"/>
              </a:rPr>
              <a:t>Pictures of </a:t>
            </a:r>
            <a:r>
              <a:rPr lang="en-US" sz="3200" b="1" dirty="0" err="1" smtClean="0">
                <a:latin typeface="Times New Roman" panose="02020603050405020304" pitchFamily="18" charset="0"/>
                <a:cs typeface="Times New Roman" panose="02020603050405020304" pitchFamily="18" charset="0"/>
              </a:rPr>
              <a:t>marasmic</a:t>
            </a:r>
            <a:r>
              <a:rPr lang="en-US" sz="3200" b="1" dirty="0" smtClean="0">
                <a:latin typeface="Times New Roman" panose="02020603050405020304" pitchFamily="18" charset="0"/>
                <a:cs typeface="Times New Roman" panose="02020603050405020304" pitchFamily="18" charset="0"/>
              </a:rPr>
              <a:t> child.</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7408" y="1267968"/>
            <a:ext cx="10402824" cy="5205984"/>
          </a:xfrm>
        </p:spPr>
        <p:txBody>
          <a:bodyPr/>
          <a:lstStyle/>
          <a:p>
            <a:endParaRPr lang="en-US" dirty="0"/>
          </a:p>
        </p:txBody>
      </p:sp>
      <p:grpSp>
        <p:nvGrpSpPr>
          <p:cNvPr id="4" name="Group 14"/>
          <p:cNvGrpSpPr>
            <a:grpSpLocks noGrp="1"/>
          </p:cNvGrpSpPr>
          <p:nvPr/>
        </p:nvGrpSpPr>
        <p:grpSpPr bwMode="auto">
          <a:xfrm>
            <a:off x="926592" y="2426208"/>
            <a:ext cx="9960864" cy="2960180"/>
            <a:chOff x="431" y="2478"/>
            <a:chExt cx="5034" cy="1587"/>
          </a:xfrm>
        </p:grpSpPr>
        <p:grpSp>
          <p:nvGrpSpPr>
            <p:cNvPr id="5" name="Group 15"/>
            <p:cNvGrpSpPr>
              <a:grpSpLocks/>
            </p:cNvGrpSpPr>
            <p:nvPr/>
          </p:nvGrpSpPr>
          <p:grpSpPr bwMode="auto">
            <a:xfrm>
              <a:off x="3966" y="2478"/>
              <a:ext cx="1499" cy="1587"/>
              <a:chOff x="7380" y="8280"/>
              <a:chExt cx="3122" cy="4234"/>
            </a:xfrm>
          </p:grpSpPr>
          <p:pic>
            <p:nvPicPr>
              <p:cNvPr id="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 y="8280"/>
                <a:ext cx="3122" cy="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 y="11250"/>
                <a:ext cx="30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8"/>
            <p:cNvGrpSpPr>
              <a:grpSpLocks/>
            </p:cNvGrpSpPr>
            <p:nvPr/>
          </p:nvGrpSpPr>
          <p:grpSpPr bwMode="auto">
            <a:xfrm>
              <a:off x="2198" y="2478"/>
              <a:ext cx="1513" cy="1587"/>
              <a:chOff x="4500" y="10440"/>
              <a:chExt cx="2542" cy="2880"/>
            </a:xfrm>
          </p:grpSpPr>
          <p:pic>
            <p:nvPicPr>
              <p:cNvPr id="1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 y="10440"/>
                <a:ext cx="2502"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 y="12420"/>
                <a:ext cx="2542"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1"/>
            <p:cNvGrpSpPr>
              <a:grpSpLocks/>
            </p:cNvGrpSpPr>
            <p:nvPr/>
          </p:nvGrpSpPr>
          <p:grpSpPr bwMode="auto">
            <a:xfrm>
              <a:off x="431" y="2478"/>
              <a:ext cx="1499" cy="1587"/>
              <a:chOff x="1800" y="10440"/>
              <a:chExt cx="2520" cy="2700"/>
            </a:xfrm>
          </p:grpSpPr>
          <p:pic>
            <p:nvPicPr>
              <p:cNvPr id="8" name="Picture 22"/>
              <p:cNvPicPr>
                <a:picLocks noChangeAspect="1" noChangeArrowheads="1"/>
              </p:cNvPicPr>
              <p:nvPr/>
            </p:nvPicPr>
            <p:blipFill>
              <a:blip r:embed="rId6">
                <a:extLst>
                  <a:ext uri="{28A0092B-C50C-407E-A947-70E740481C1C}">
                    <a14:useLocalDpi xmlns:a14="http://schemas.microsoft.com/office/drawing/2010/main" val="0"/>
                  </a:ext>
                </a:extLst>
              </a:blip>
              <a:srcRect t="41483"/>
              <a:stretch>
                <a:fillRect/>
              </a:stretch>
            </p:blipFill>
            <p:spPr bwMode="auto">
              <a:xfrm>
                <a:off x="1800" y="10440"/>
                <a:ext cx="252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 y="12420"/>
                <a:ext cx="25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484554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Signs and symptoms</a:t>
            </a:r>
            <a:r>
              <a:rPr lang="en-US" dirty="0"/>
              <a:t/>
            </a:r>
            <a:br>
              <a:rPr lang="en-US" dirty="0"/>
            </a:br>
            <a:endParaRPr lang="en-US" dirty="0"/>
          </a:p>
        </p:txBody>
      </p:sp>
      <p:sp>
        <p:nvSpPr>
          <p:cNvPr id="3" name="Content Placeholder 2"/>
          <p:cNvSpPr>
            <a:spLocks noGrp="1"/>
          </p:cNvSpPr>
          <p:nvPr>
            <p:ph idx="1"/>
          </p:nvPr>
        </p:nvSpPr>
        <p:spPr>
          <a:xfrm>
            <a:off x="838200" y="1167257"/>
            <a:ext cx="10515600" cy="4351338"/>
          </a:xfrm>
        </p:spPr>
        <p:txBody>
          <a:bodyPr>
            <a:normAutofit lnSpcReduction="10000"/>
          </a:bodyPr>
          <a:lstStyle/>
          <a:p>
            <a:pPr marL="0" indent="0">
              <a:buNone/>
            </a:pPr>
            <a:r>
              <a:rPr lang="en-US" dirty="0" smtClean="0"/>
              <a:t>Severe </a:t>
            </a:r>
            <a:r>
              <a:rPr lang="en-US" dirty="0"/>
              <a:t>weight loss and wasting</a:t>
            </a:r>
          </a:p>
          <a:p>
            <a:pPr>
              <a:buFont typeface="Courier New" panose="02070309020205020404" pitchFamily="49" charset="0"/>
              <a:buChar char="o"/>
            </a:pPr>
            <a:r>
              <a:rPr lang="en-US" dirty="0"/>
              <a:t> Ribs prominent </a:t>
            </a:r>
          </a:p>
          <a:p>
            <a:pPr>
              <a:buFont typeface="Courier New" panose="02070309020205020404" pitchFamily="49" charset="0"/>
              <a:buChar char="o"/>
            </a:pPr>
            <a:r>
              <a:rPr lang="en-US" dirty="0"/>
              <a:t> Limbs emaciated </a:t>
            </a:r>
          </a:p>
          <a:p>
            <a:pPr>
              <a:buFont typeface="Courier New" panose="02070309020205020404" pitchFamily="49" charset="0"/>
              <a:buChar char="o"/>
            </a:pPr>
            <a:r>
              <a:rPr lang="en-US" dirty="0"/>
              <a:t>Muscle wasting </a:t>
            </a:r>
          </a:p>
          <a:p>
            <a:pPr>
              <a:buFont typeface="Courier New" panose="02070309020205020404" pitchFamily="49" charset="0"/>
              <a:buChar char="o"/>
            </a:pPr>
            <a:r>
              <a:rPr lang="en-US" dirty="0"/>
              <a:t>May have good </a:t>
            </a:r>
            <a:r>
              <a:rPr lang="en-US" dirty="0" smtClean="0"/>
              <a:t>appetite</a:t>
            </a:r>
          </a:p>
          <a:p>
            <a:pPr>
              <a:buFont typeface="Courier New" panose="02070309020205020404" pitchFamily="49" charset="0"/>
              <a:buChar char="o"/>
            </a:pPr>
            <a:r>
              <a:rPr lang="en-US" altLang="en-US" dirty="0"/>
              <a:t>Hair loss</a:t>
            </a:r>
          </a:p>
          <a:p>
            <a:pPr>
              <a:buFont typeface="Courier New" panose="02070309020205020404" pitchFamily="49" charset="0"/>
              <a:buChar char="o"/>
            </a:pPr>
            <a:r>
              <a:rPr lang="en-US" altLang="en-US" dirty="0"/>
              <a:t>Wrinkled skin</a:t>
            </a:r>
          </a:p>
          <a:p>
            <a:pPr>
              <a:buFont typeface="Courier New" panose="02070309020205020404" pitchFamily="49" charset="0"/>
              <a:buChar char="o"/>
            </a:pPr>
            <a:r>
              <a:rPr lang="en-US" altLang="en-US" dirty="0"/>
              <a:t>Old persons </a:t>
            </a:r>
            <a:r>
              <a:rPr lang="en-US" altLang="en-US" dirty="0" smtClean="0"/>
              <a:t>face</a:t>
            </a:r>
            <a:endParaRPr lang="en-US" dirty="0"/>
          </a:p>
          <a:p>
            <a:pPr marL="0" indent="0">
              <a:buNone/>
            </a:pPr>
            <a:r>
              <a:rPr lang="en-US" b="1" dirty="0"/>
              <a:t>With correct treatment, good prognosis</a:t>
            </a:r>
          </a:p>
          <a:p>
            <a:pPr>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7946113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Complications of Marasmus </a:t>
            </a:r>
          </a:p>
        </p:txBody>
      </p:sp>
      <p:sp>
        <p:nvSpPr>
          <p:cNvPr id="3" name="Content Placeholder 2"/>
          <p:cNvSpPr>
            <a:spLocks noGrp="1"/>
          </p:cNvSpPr>
          <p:nvPr>
            <p:ph idx="1"/>
          </p:nvPr>
        </p:nvSpPr>
        <p:spPr/>
        <p:txBody>
          <a:bodyPr/>
          <a:lstStyle/>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Intercurrent infection : Broncho pneumonia . is the cause of death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Gastro enteritis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Hemorrhagic tendency, </a:t>
            </a:r>
            <a:r>
              <a:rPr lang="en-US" altLang="en-US" dirty="0" err="1">
                <a:latin typeface="Times New Roman" panose="02020603050405020304" pitchFamily="18" charset="0"/>
                <a:cs typeface="Times New Roman" panose="02020603050405020304" pitchFamily="18" charset="0"/>
              </a:rPr>
              <a:t>purpura</a:t>
            </a:r>
            <a:endParaRPr lang="en-US" altLang="en-US" dirty="0">
              <a:latin typeface="Times New Roman" panose="02020603050405020304" pitchFamily="18" charset="0"/>
              <a:cs typeface="Times New Roman" panose="02020603050405020304" pitchFamily="18" charset="0"/>
            </a:endParaRP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Hypothermia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Hypoglycemia</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Edema(</a:t>
            </a:r>
            <a:r>
              <a:rPr lang="en-US" altLang="en-US" dirty="0" err="1">
                <a:latin typeface="Times New Roman" panose="02020603050405020304" pitchFamily="18" charset="0"/>
                <a:cs typeface="Times New Roman" panose="02020603050405020304" pitchFamily="18" charset="0"/>
              </a:rPr>
              <a:t>marasmic</a:t>
            </a:r>
            <a:r>
              <a:rPr lang="en-US" altLang="en-US" dirty="0">
                <a:latin typeface="Times New Roman" panose="02020603050405020304" pitchFamily="18" charset="0"/>
                <a:cs typeface="Times New Roman" panose="02020603050405020304" pitchFamily="18" charset="0"/>
              </a:rPr>
              <a:t> kwashiorkor</a:t>
            </a:r>
          </a:p>
          <a:p>
            <a:endParaRPr lang="en-US" dirty="0"/>
          </a:p>
        </p:txBody>
      </p:sp>
    </p:spTree>
    <p:extLst>
      <p:ext uri="{BB962C8B-B14F-4D97-AF65-F5344CB8AC3E}">
        <p14:creationId xmlns:p14="http://schemas.microsoft.com/office/powerpoint/2010/main" val="15953691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Investigations for Marasmic Infant</a:t>
            </a:r>
          </a:p>
        </p:txBody>
      </p:sp>
      <p:sp>
        <p:nvSpPr>
          <p:cNvPr id="3" name="Content Placeholder 2"/>
          <p:cNvSpPr>
            <a:spLocks noGrp="1"/>
          </p:cNvSpPr>
          <p:nvPr>
            <p:ph idx="1"/>
          </p:nvPr>
        </p:nvSpPr>
        <p:spPr/>
        <p:txBody>
          <a:bodyPr/>
          <a:lstStyle/>
          <a:p>
            <a:pPr marL="0" indent="0">
              <a:lnSpc>
                <a:spcPct val="80000"/>
              </a:lnSpc>
              <a:buNone/>
            </a:pPr>
            <a:r>
              <a:rPr lang="en-US" altLang="en-US" b="1" i="1" dirty="0" smtClean="0">
                <a:solidFill>
                  <a:srgbClr val="FF6600"/>
                </a:solidFill>
              </a:rPr>
              <a:t>1. </a:t>
            </a:r>
            <a:r>
              <a:rPr lang="en-US" altLang="en-US" sz="3200" b="1" i="1" dirty="0" smtClean="0">
                <a:solidFill>
                  <a:srgbClr val="FF6600"/>
                </a:solidFill>
                <a:latin typeface="Times New Roman" panose="02020603050405020304" pitchFamily="18" charset="0"/>
                <a:cs typeface="Times New Roman" panose="02020603050405020304" pitchFamily="18" charset="0"/>
              </a:rPr>
              <a:t>Urine </a:t>
            </a:r>
            <a:r>
              <a:rPr lang="en-US" altLang="en-US" sz="3200" b="1" i="1" dirty="0">
                <a:solidFill>
                  <a:srgbClr val="FF6600"/>
                </a:solidFill>
                <a:latin typeface="Times New Roman" panose="02020603050405020304" pitchFamily="18" charset="0"/>
                <a:cs typeface="Times New Roman" panose="02020603050405020304" pitchFamily="18" charset="0"/>
              </a:rPr>
              <a:t>analysis</a:t>
            </a:r>
            <a:r>
              <a:rPr lang="en-US" altLang="en-US" sz="3200" dirty="0">
                <a:latin typeface="Times New Roman" panose="02020603050405020304" pitchFamily="18" charset="0"/>
                <a:cs typeface="Times New Roman" panose="02020603050405020304" pitchFamily="18" charset="0"/>
              </a:rPr>
              <a:t>: culture, sugar, ketones, </a:t>
            </a:r>
            <a:r>
              <a:rPr lang="en-US" altLang="en-US" sz="3200" dirty="0" err="1">
                <a:latin typeface="Times New Roman" panose="02020603050405020304" pitchFamily="18" charset="0"/>
                <a:cs typeface="Times New Roman" panose="02020603050405020304" pitchFamily="18" charset="0"/>
              </a:rPr>
              <a:t>ca</a:t>
            </a:r>
            <a:r>
              <a:rPr lang="en-US" altLang="en-US" sz="3200" dirty="0">
                <a:latin typeface="Times New Roman" panose="02020603050405020304" pitchFamily="18" charset="0"/>
                <a:cs typeface="Times New Roman" panose="02020603050405020304" pitchFamily="18" charset="0"/>
              </a:rPr>
              <a:t>, phosphate, </a:t>
            </a:r>
            <a:r>
              <a:rPr lang="en-US" altLang="en-US" sz="3200" dirty="0" err="1">
                <a:latin typeface="Times New Roman" panose="02020603050405020304" pitchFamily="18" charset="0"/>
                <a:cs typeface="Times New Roman" panose="02020603050405020304" pitchFamily="18" charset="0"/>
              </a:rPr>
              <a:t>aminoacids</a:t>
            </a:r>
            <a:endParaRPr lang="en-US" altLang="en-US" sz="3200" dirty="0">
              <a:latin typeface="Times New Roman" panose="02020603050405020304" pitchFamily="18" charset="0"/>
              <a:cs typeface="Times New Roman" panose="02020603050405020304" pitchFamily="18" charset="0"/>
            </a:endParaRPr>
          </a:p>
          <a:p>
            <a:pPr marL="0" indent="0">
              <a:lnSpc>
                <a:spcPct val="80000"/>
              </a:lnSpc>
              <a:buNone/>
            </a:pPr>
            <a:r>
              <a:rPr lang="en-US" altLang="en-US" sz="3200" b="1" i="1" dirty="0">
                <a:solidFill>
                  <a:srgbClr val="FF6600"/>
                </a:solidFill>
                <a:latin typeface="Times New Roman" panose="02020603050405020304" pitchFamily="18" charset="0"/>
                <a:cs typeface="Times New Roman" panose="02020603050405020304" pitchFamily="18" charset="0"/>
              </a:rPr>
              <a:t>2. Stool analysis  </a:t>
            </a:r>
            <a:r>
              <a:rPr lang="en-US" altLang="en-US" sz="3200" b="1" i="1" dirty="0">
                <a:latin typeface="Times New Roman" panose="02020603050405020304" pitchFamily="18" charset="0"/>
                <a:cs typeface="Times New Roman" panose="02020603050405020304" pitchFamily="18" charset="0"/>
              </a:rPr>
              <a:t>for parasites</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3. </a:t>
            </a:r>
            <a:r>
              <a:rPr lang="en-US" altLang="en-US" sz="3200" b="1" i="1" dirty="0">
                <a:solidFill>
                  <a:srgbClr val="FF6600"/>
                </a:solidFill>
                <a:latin typeface="Times New Roman" panose="02020603050405020304" pitchFamily="18" charset="0"/>
                <a:cs typeface="Times New Roman" panose="02020603050405020304" pitchFamily="18" charset="0"/>
              </a:rPr>
              <a:t>X- ray</a:t>
            </a:r>
            <a:r>
              <a:rPr lang="en-US" altLang="en-US" sz="3200" i="1" dirty="0">
                <a:latin typeface="Times New Roman" panose="02020603050405020304" pitchFamily="18" charset="0"/>
                <a:cs typeface="Times New Roman" panose="02020603050405020304" pitchFamily="18" charset="0"/>
              </a:rPr>
              <a:t> for chest and heart</a:t>
            </a:r>
            <a:r>
              <a:rPr lang="en-US" altLang="en-US" sz="3200" dirty="0">
                <a:latin typeface="Times New Roman" panose="02020603050405020304" pitchFamily="18" charset="0"/>
                <a:cs typeface="Times New Roman" panose="02020603050405020304" pitchFamily="18" charset="0"/>
              </a:rPr>
              <a:t> </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4. </a:t>
            </a:r>
            <a:r>
              <a:rPr lang="en-US" altLang="en-US" sz="3200" b="1" i="1" dirty="0">
                <a:solidFill>
                  <a:srgbClr val="FF6600"/>
                </a:solidFill>
                <a:latin typeface="Times New Roman" panose="02020603050405020304" pitchFamily="18" charset="0"/>
                <a:cs typeface="Times New Roman" panose="02020603050405020304" pitchFamily="18" charset="0"/>
              </a:rPr>
              <a:t>Tuberculin test</a:t>
            </a:r>
            <a:r>
              <a:rPr lang="en-US" altLang="en-US" sz="3200" i="1" dirty="0">
                <a:latin typeface="Times New Roman" panose="02020603050405020304" pitchFamily="18" charset="0"/>
                <a:cs typeface="Times New Roman" panose="02020603050405020304" pitchFamily="18" charset="0"/>
              </a:rPr>
              <a:t> for T.B</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6</a:t>
            </a:r>
            <a:r>
              <a:rPr lang="en-US" altLang="en-US" sz="3200" b="1" dirty="0" smtClean="0">
                <a:solidFill>
                  <a:srgbClr val="FF6600"/>
                </a:solidFill>
                <a:latin typeface="Times New Roman" panose="02020603050405020304" pitchFamily="18" charset="0"/>
                <a:cs typeface="Times New Roman" panose="02020603050405020304" pitchFamily="18" charset="0"/>
              </a:rPr>
              <a:t>. </a:t>
            </a:r>
            <a:r>
              <a:rPr lang="en-US" altLang="en-US" sz="3200" b="1" i="1" dirty="0">
                <a:solidFill>
                  <a:srgbClr val="FF6600"/>
                </a:solidFill>
                <a:latin typeface="Times New Roman" panose="02020603050405020304" pitchFamily="18" charset="0"/>
                <a:cs typeface="Times New Roman" panose="02020603050405020304" pitchFamily="18" charset="0"/>
              </a:rPr>
              <a:t>E.N.T examination</a:t>
            </a:r>
            <a:r>
              <a:rPr lang="en-US" altLang="en-US" sz="3200" i="1" dirty="0">
                <a:latin typeface="Times New Roman" panose="02020603050405020304" pitchFamily="18" charset="0"/>
                <a:cs typeface="Times New Roman" panose="02020603050405020304" pitchFamily="18" charset="0"/>
              </a:rPr>
              <a:t> for otitis media</a:t>
            </a:r>
            <a:r>
              <a:rPr lang="en-US" altLang="en-US" sz="3200" dirty="0">
                <a:latin typeface="Times New Roman" panose="02020603050405020304" pitchFamily="18" charset="0"/>
                <a:cs typeface="Times New Roman" panose="02020603050405020304" pitchFamily="18" charset="0"/>
              </a:rPr>
              <a:t> </a:t>
            </a:r>
          </a:p>
          <a:p>
            <a:pPr marL="0" indent="0">
              <a:lnSpc>
                <a:spcPct val="80000"/>
              </a:lnSpc>
              <a:buNone/>
            </a:pPr>
            <a:r>
              <a:rPr lang="en-US" altLang="en-US" sz="3200" b="1" i="1" dirty="0">
                <a:solidFill>
                  <a:srgbClr val="FF6600"/>
                </a:solidFill>
                <a:latin typeface="Times New Roman" panose="02020603050405020304" pitchFamily="18" charset="0"/>
                <a:cs typeface="Times New Roman" panose="02020603050405020304" pitchFamily="18" charset="0"/>
              </a:rPr>
              <a:t>7.Blood  analysis</a:t>
            </a:r>
            <a:r>
              <a:rPr lang="en-US" altLang="en-US" sz="3200" dirty="0">
                <a:latin typeface="Times New Roman" panose="02020603050405020304" pitchFamily="18" charset="0"/>
                <a:cs typeface="Times New Roman" panose="02020603050405020304" pitchFamily="18" charset="0"/>
              </a:rPr>
              <a:t>  :  (W.B.C ,Electrolytes Sugars, </a:t>
            </a:r>
            <a:r>
              <a:rPr lang="en-US" altLang="en-US" sz="3200" dirty="0" err="1">
                <a:latin typeface="Times New Roman" panose="02020603050405020304" pitchFamily="18" charset="0"/>
                <a:cs typeface="Times New Roman" panose="02020603050405020304" pitchFamily="18" charset="0"/>
              </a:rPr>
              <a:t>ketones,Plasma</a:t>
            </a:r>
            <a:r>
              <a:rPr lang="en-US" altLang="en-US" sz="3200" dirty="0">
                <a:latin typeface="Times New Roman" panose="02020603050405020304" pitchFamily="18" charset="0"/>
                <a:cs typeface="Times New Roman" panose="02020603050405020304" pitchFamily="18" charset="0"/>
              </a:rPr>
              <a:t> proteins , normal or lowered )</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5382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Prevention</a:t>
            </a:r>
          </a:p>
        </p:txBody>
      </p:sp>
      <p:sp>
        <p:nvSpPr>
          <p:cNvPr id="3" name="Content Placeholder 2"/>
          <p:cNvSpPr>
            <a:spLocks noGrp="1"/>
          </p:cNvSpPr>
          <p:nvPr>
            <p:ph idx="1"/>
          </p:nvPr>
        </p:nvSpPr>
        <p:spPr/>
        <p:txBody>
          <a:bodyPr>
            <a:normAutofit lnSpcReduction="10000"/>
          </a:bodyPr>
          <a:lstStyle/>
          <a:p>
            <a:pPr marL="760413" lvl="1" indent="-409575" algn="just"/>
            <a:r>
              <a:rPr lang="en-US" altLang="en-US" sz="3200" dirty="0">
                <a:latin typeface="Times New Roman" panose="02020603050405020304" pitchFamily="18" charset="0"/>
                <a:cs typeface="Times New Roman" panose="02020603050405020304" pitchFamily="18" charset="0"/>
              </a:rPr>
              <a:t>proper diet ( balanced nutritional diet )</a:t>
            </a:r>
          </a:p>
          <a:p>
            <a:pPr marL="760413" lvl="1" indent="-409575" algn="just"/>
            <a:r>
              <a:rPr lang="en-US" altLang="en-US" sz="3200" dirty="0">
                <a:latin typeface="Times New Roman" panose="02020603050405020304" pitchFamily="18" charset="0"/>
                <a:cs typeface="Times New Roman" panose="02020603050405020304" pitchFamily="18" charset="0"/>
              </a:rPr>
              <a:t>encourage breast feeding up to 6/12months to  then weaning </a:t>
            </a:r>
          </a:p>
          <a:p>
            <a:pPr marL="760413" lvl="1" indent="-409575" algn="just"/>
            <a:r>
              <a:rPr lang="en-US" altLang="en-US" sz="3200" dirty="0">
                <a:latin typeface="Times New Roman" panose="02020603050405020304" pitchFamily="18" charset="0"/>
                <a:cs typeface="Times New Roman" panose="02020603050405020304" pitchFamily="18" charset="0"/>
              </a:rPr>
              <a:t>proper weaning </a:t>
            </a:r>
          </a:p>
          <a:p>
            <a:pPr marL="760413" lvl="1" indent="-409575" algn="just"/>
            <a:r>
              <a:rPr lang="en-US" altLang="en-US" sz="3200" dirty="0">
                <a:latin typeface="Times New Roman" panose="02020603050405020304" pitchFamily="18" charset="0"/>
                <a:cs typeface="Times New Roman" panose="02020603050405020304" pitchFamily="18" charset="0"/>
              </a:rPr>
              <a:t>proper vaccination as measles , T.B. whooping cough</a:t>
            </a:r>
          </a:p>
          <a:p>
            <a:pPr marL="760413" lvl="1" indent="-409575" algn="just"/>
            <a:r>
              <a:rPr lang="en-US" altLang="en-US" sz="3200" dirty="0">
                <a:latin typeface="Times New Roman" panose="02020603050405020304" pitchFamily="18" charset="0"/>
                <a:cs typeface="Times New Roman" panose="02020603050405020304" pitchFamily="18" charset="0"/>
              </a:rPr>
              <a:t>Education regarding the cheap sources of balanced diet, family planning. </a:t>
            </a:r>
          </a:p>
          <a:p>
            <a:pPr marL="760413" lvl="1" indent="-409575" algn="just"/>
            <a:r>
              <a:rPr lang="en-US" altLang="en-US" sz="3200" dirty="0">
                <a:latin typeface="Times New Roman" panose="02020603050405020304" pitchFamily="18" charset="0"/>
                <a:cs typeface="Times New Roman" panose="02020603050405020304" pitchFamily="18" charset="0"/>
              </a:rPr>
              <a:t>Proper follow up of the growth rate </a:t>
            </a:r>
          </a:p>
          <a:p>
            <a:pPr marL="760413" lvl="1" indent="-409575" algn="just"/>
            <a:r>
              <a:rPr lang="en-US" altLang="en-US" sz="3200" dirty="0">
                <a:latin typeface="Times New Roman" panose="02020603050405020304" pitchFamily="18" charset="0"/>
                <a:cs typeface="Times New Roman" panose="02020603050405020304" pitchFamily="18" charset="0"/>
              </a:rPr>
              <a:t>Early treatment of defects or associated diseases </a:t>
            </a:r>
          </a:p>
          <a:p>
            <a:endParaRPr lang="en-US" dirty="0"/>
          </a:p>
        </p:txBody>
      </p:sp>
    </p:spTree>
    <p:extLst>
      <p:ext uri="{BB962C8B-B14F-4D97-AF65-F5344CB8AC3E}">
        <p14:creationId xmlns:p14="http://schemas.microsoft.com/office/powerpoint/2010/main" val="96027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Body requirements</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dirty="0"/>
              <a:t>These depend on the sex, physical factors, physiological factors, age among others. Generally 	1 gm. per kg body weight per day. An extra amount is to be provided for heavy workers and in convalescents or those with ailments involving either loss or destruction of body tissues e.g. blood loss, surgery etc.</a:t>
            </a:r>
          </a:p>
          <a:p>
            <a:endParaRPr lang="en-US" dirty="0"/>
          </a:p>
        </p:txBody>
      </p:sp>
    </p:spTree>
    <p:extLst>
      <p:ext uri="{BB962C8B-B14F-4D97-AF65-F5344CB8AC3E}">
        <p14:creationId xmlns:p14="http://schemas.microsoft.com/office/powerpoint/2010/main" val="35392345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normAutofit/>
          </a:bodyPr>
          <a:lstStyle/>
          <a:p>
            <a:r>
              <a:rPr lang="en-US" sz="3200" b="1" dirty="0">
                <a:latin typeface="Times New Roman" panose="02020603050405020304" pitchFamily="18" charset="0"/>
                <a:cs typeface="Times New Roman" panose="02020603050405020304" pitchFamily="18" charset="0"/>
              </a:rPr>
              <a:t>Curative treatment</a:t>
            </a:r>
          </a:p>
        </p:txBody>
      </p:sp>
      <p:sp>
        <p:nvSpPr>
          <p:cNvPr id="3" name="Content Placeholder 2"/>
          <p:cNvSpPr>
            <a:spLocks noGrp="1"/>
          </p:cNvSpPr>
          <p:nvPr>
            <p:ph idx="1"/>
          </p:nvPr>
        </p:nvSpPr>
        <p:spPr>
          <a:xfrm>
            <a:off x="987552" y="1133856"/>
            <a:ext cx="10366248" cy="5547360"/>
          </a:xfrm>
        </p:spPr>
        <p:txBody>
          <a:bodyPr>
            <a:normAutofit/>
          </a:bodyPr>
          <a:lstStyle/>
          <a:p>
            <a:pPr marL="468904" indent="-468904">
              <a:buFont typeface="Wingdings 3" panose="05040102010807070707" pitchFamily="18" charset="2"/>
              <a:buNone/>
              <a:defRPr/>
            </a:pPr>
            <a:r>
              <a:rPr lang="en-US" i="1" u="sng" dirty="0"/>
              <a:t>A- Proper dietary management:-</a:t>
            </a:r>
            <a:endParaRPr lang="en-US" dirty="0"/>
          </a:p>
          <a:p>
            <a:pPr marL="468904" indent="-468904">
              <a:defRPr/>
            </a:pPr>
            <a:r>
              <a:rPr lang="en-US" dirty="0"/>
              <a:t>Adequate balanced feeding. teaching about nutritional </a:t>
            </a:r>
            <a:r>
              <a:rPr lang="en-US" dirty="0" smtClean="0"/>
              <a:t>needs. Preparation </a:t>
            </a:r>
            <a:r>
              <a:rPr lang="en-US" dirty="0"/>
              <a:t>of diet, technique of administration of food</a:t>
            </a:r>
          </a:p>
          <a:p>
            <a:pPr marL="468904" indent="-468904">
              <a:defRPr/>
            </a:pPr>
            <a:r>
              <a:rPr lang="en-US" dirty="0"/>
              <a:t>If there is vomiting or anorexia, give IV fluids  or </a:t>
            </a:r>
            <a:r>
              <a:rPr lang="en-US" dirty="0" err="1"/>
              <a:t>naso</a:t>
            </a:r>
            <a:r>
              <a:rPr lang="en-US" dirty="0"/>
              <a:t> gastric tube feeding.</a:t>
            </a:r>
          </a:p>
          <a:p>
            <a:pPr marL="468904" indent="-468904">
              <a:defRPr/>
            </a:pPr>
            <a:r>
              <a:rPr lang="en-US" dirty="0"/>
              <a:t>Gradual increase the amount and concentration  of formula (total calories is120-200cal kg d)</a:t>
            </a:r>
          </a:p>
          <a:p>
            <a:pPr marL="468904" indent="-468904">
              <a:buFont typeface="Wingdings 3" panose="05040102010807070707" pitchFamily="18" charset="2"/>
              <a:buNone/>
              <a:defRPr/>
            </a:pPr>
            <a:r>
              <a:rPr lang="en-US" dirty="0"/>
              <a:t>B – Treatment of the cause </a:t>
            </a:r>
          </a:p>
          <a:p>
            <a:pPr marL="468904" indent="-468904">
              <a:buFont typeface="Wingdings 3" panose="05040102010807070707" pitchFamily="18" charset="2"/>
              <a:buNone/>
              <a:defRPr/>
            </a:pPr>
            <a:r>
              <a:rPr lang="en-US" dirty="0"/>
              <a:t>C- Emergency treatment for complications </a:t>
            </a:r>
          </a:p>
          <a:p>
            <a:pPr marL="468904" indent="-468904">
              <a:buFont typeface="Wingdings 3" panose="05040102010807070707" pitchFamily="18" charset="2"/>
              <a:buNone/>
              <a:defRPr/>
            </a:pPr>
            <a:r>
              <a:rPr lang="en-US" dirty="0"/>
              <a:t>D – Blood transfusion</a:t>
            </a:r>
          </a:p>
          <a:p>
            <a:pPr marL="468904" indent="-468904">
              <a:buFont typeface="Wingdings 3" panose="05040102010807070707" pitchFamily="18" charset="2"/>
              <a:buNone/>
              <a:defRPr/>
            </a:pPr>
            <a:r>
              <a:rPr lang="en-US" dirty="0"/>
              <a:t>E – Vitamins and minerals supplementation </a:t>
            </a:r>
          </a:p>
          <a:p>
            <a:endParaRPr lang="en-US" dirty="0"/>
          </a:p>
        </p:txBody>
      </p:sp>
    </p:spTree>
    <p:extLst>
      <p:ext uri="{BB962C8B-B14F-4D97-AF65-F5344CB8AC3E}">
        <p14:creationId xmlns:p14="http://schemas.microsoft.com/office/powerpoint/2010/main" val="25403264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207265"/>
            <a:ext cx="10354056" cy="1109472"/>
          </a:xfrm>
        </p:spPr>
        <p:txBody>
          <a:bodyPr>
            <a:normAutofit/>
          </a:bodyPr>
          <a:lstStyle/>
          <a:p>
            <a:r>
              <a:rPr lang="en-US" sz="3200" b="1" dirty="0">
                <a:latin typeface="Times New Roman" panose="02020603050405020304" pitchFamily="18" charset="0"/>
                <a:cs typeface="Times New Roman" panose="02020603050405020304" pitchFamily="18" charset="0"/>
              </a:rPr>
              <a:t>KWASHIORKOR</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4672" y="890016"/>
            <a:ext cx="10549128" cy="5730240"/>
          </a:xfrm>
        </p:spPr>
        <p:txBody>
          <a:bodyPr>
            <a:normAutofit/>
          </a:bodyPr>
          <a:lstStyle/>
          <a:p>
            <a:r>
              <a:rPr lang="en-US" altLang="en-US" sz="3200" dirty="0">
                <a:latin typeface="Times New Roman" panose="02020603050405020304" pitchFamily="18" charset="0"/>
                <a:cs typeface="Times New Roman" panose="02020603050405020304" pitchFamily="18" charset="0"/>
              </a:rPr>
              <a:t>It is a clinical syndrome and a form of malnutrition characterized by slow rate of growth due to deficient of </a:t>
            </a:r>
            <a:r>
              <a:rPr lang="en-US" altLang="en-US" sz="3200" b="1" dirty="0">
                <a:latin typeface="Times New Roman" panose="02020603050405020304" pitchFamily="18" charset="0"/>
                <a:cs typeface="Times New Roman" panose="02020603050405020304" pitchFamily="18" charset="0"/>
              </a:rPr>
              <a:t>protein intake </a:t>
            </a:r>
            <a:r>
              <a:rPr lang="en-US" altLang="en-US" sz="3200" dirty="0">
                <a:latin typeface="Times New Roman" panose="02020603050405020304" pitchFamily="18" charset="0"/>
                <a:cs typeface="Times New Roman" panose="02020603050405020304" pitchFamily="18" charset="0"/>
              </a:rPr>
              <a:t>despite adequate calorie intake.</a:t>
            </a:r>
          </a:p>
          <a:p>
            <a:r>
              <a:rPr lang="en-US" altLang="en-US" sz="3200" dirty="0">
                <a:latin typeface="Times New Roman" panose="02020603050405020304" pitchFamily="18" charset="0"/>
                <a:cs typeface="Times New Roman" panose="02020603050405020304" pitchFamily="18" charset="0"/>
              </a:rPr>
              <a:t>Also called edematous malnutrition because its associated with edema(fluid retention)</a:t>
            </a:r>
          </a:p>
          <a:p>
            <a:endParaRPr lang="en-US" altLang="en-US" sz="32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N/b: In kwashiorkor the main deficient nutrient is protein, while in marasmus the deficiency is calorie</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7984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1024763"/>
          </a:xfrm>
        </p:spPr>
        <p:txBody>
          <a:bodyPr>
            <a:normAutofit/>
          </a:bodyPr>
          <a:lstStyle/>
          <a:p>
            <a:r>
              <a:rPr lang="en-US" sz="3200" dirty="0">
                <a:latin typeface="Times New Roman" panose="02020603050405020304" pitchFamily="18" charset="0"/>
                <a:cs typeface="Times New Roman" panose="02020603050405020304" pitchFamily="18" charset="0"/>
              </a:rPr>
              <a:t>Etiology</a:t>
            </a:r>
          </a:p>
        </p:txBody>
      </p:sp>
      <p:sp>
        <p:nvSpPr>
          <p:cNvPr id="3" name="Content Placeholder 2"/>
          <p:cNvSpPr>
            <a:spLocks noGrp="1"/>
          </p:cNvSpPr>
          <p:nvPr>
            <p:ph idx="1"/>
          </p:nvPr>
        </p:nvSpPr>
        <p:spPr/>
        <p:txBody>
          <a:bodyPr>
            <a:normAutofit/>
          </a:bodyPr>
          <a:lstStyle/>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Unbalanced diet (of protein, CHO.)</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Improper weaning (during and post weaning period ) </a:t>
            </a:r>
            <a:r>
              <a:rPr lang="en-US" altLang="en-US" dirty="0" err="1">
                <a:latin typeface="Times New Roman" panose="02020603050405020304" pitchFamily="18" charset="0"/>
                <a:cs typeface="Times New Roman" panose="02020603050405020304" pitchFamily="18" charset="0"/>
              </a:rPr>
              <a:t>i.e</a:t>
            </a:r>
            <a:r>
              <a:rPr lang="en-US" altLang="en-US" dirty="0">
                <a:latin typeface="Times New Roman" panose="02020603050405020304" pitchFamily="18" charset="0"/>
                <a:cs typeface="Times New Roman" panose="02020603050405020304" pitchFamily="18" charset="0"/>
              </a:rPr>
              <a:t> change of breast milk to porridge</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faulty management of </a:t>
            </a:r>
            <a:r>
              <a:rPr lang="en-US" altLang="en-US" dirty="0" err="1">
                <a:latin typeface="Times New Roman" panose="02020603050405020304" pitchFamily="18" charset="0"/>
                <a:cs typeface="Times New Roman" panose="02020603050405020304" pitchFamily="18" charset="0"/>
              </a:rPr>
              <a:t>marasmic</a:t>
            </a:r>
            <a:r>
              <a:rPr lang="en-US" altLang="en-US" dirty="0">
                <a:latin typeface="Times New Roman" panose="02020603050405020304" pitchFamily="18" charset="0"/>
                <a:cs typeface="Times New Roman" panose="02020603050405020304" pitchFamily="18" charset="0"/>
              </a:rPr>
              <a:t>  baby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Lack of nutritional knowledge</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poverty due to lack of money to purchase a well balanced diet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precipitating factors such as(acute infection with measles, diarrhea  and malaria, parasitic infestations)-which tends to use up the scarce protein stored in the body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0142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5125"/>
            <a:ext cx="10134600" cy="500507"/>
          </a:xfrm>
        </p:spPr>
        <p:txBody>
          <a:bodyPr>
            <a:normAutofit fontScale="90000"/>
          </a:bodyPr>
          <a:lstStyle/>
          <a:p>
            <a:r>
              <a:rPr lang="en-US" sz="3200" dirty="0" smtClean="0">
                <a:latin typeface="Times New Roman" panose="02020603050405020304" pitchFamily="18" charset="0"/>
                <a:cs typeface="Times New Roman" panose="02020603050405020304" pitchFamily="18" charset="0"/>
              </a:rPr>
              <a:t>picture</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78624" y="963168"/>
            <a:ext cx="3694176" cy="5602834"/>
          </a:xfrm>
        </p:spPr>
      </p:pic>
      <p:pic>
        <p:nvPicPr>
          <p:cNvPr id="5"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2411" y="963168"/>
            <a:ext cx="6504032" cy="5361432"/>
          </a:xfrm>
          <a:prstGeom prst="rect">
            <a:avLst/>
          </a:prstGeom>
        </p:spPr>
      </p:pic>
    </p:spTree>
    <p:extLst>
      <p:ext uri="{BB962C8B-B14F-4D97-AF65-F5344CB8AC3E}">
        <p14:creationId xmlns:p14="http://schemas.microsoft.com/office/powerpoint/2010/main" val="21026026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125"/>
            <a:ext cx="10402824" cy="134747"/>
          </a:xfrm>
        </p:spPr>
        <p:txBody>
          <a:bodyPr>
            <a:normAutofit fontScale="90000"/>
          </a:bodyPr>
          <a:lstStyle/>
          <a:p>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9472" y="602846"/>
            <a:ext cx="8631936" cy="6407554"/>
          </a:xfrm>
        </p:spPr>
      </p:pic>
    </p:spTree>
    <p:extLst>
      <p:ext uri="{BB962C8B-B14F-4D97-AF65-F5344CB8AC3E}">
        <p14:creationId xmlns:p14="http://schemas.microsoft.com/office/powerpoint/2010/main" val="17087565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Symptoms of kwashiorkor</a:t>
            </a:r>
          </a:p>
        </p:txBody>
      </p:sp>
      <p:sp>
        <p:nvSpPr>
          <p:cNvPr id="3" name="Content Placeholder 2"/>
          <p:cNvSpPr>
            <a:spLocks noGrp="1"/>
          </p:cNvSpPr>
          <p:nvPr>
            <p:ph idx="1"/>
          </p:nvPr>
        </p:nvSpPr>
        <p:spPr>
          <a:xfrm>
            <a:off x="938784" y="1377696"/>
            <a:ext cx="10415016" cy="4799267"/>
          </a:xfrm>
        </p:spPr>
        <p:txBody>
          <a:bodyPr/>
          <a:lstStyle/>
          <a:p>
            <a:pPr lvl="0">
              <a:buFont typeface="Courier New" panose="02070309020205020404" pitchFamily="49" charset="0"/>
              <a:buChar char="o"/>
            </a:pPr>
            <a:r>
              <a:rPr lang="en-US" dirty="0"/>
              <a:t>Bi-lateral </a:t>
            </a:r>
            <a:r>
              <a:rPr lang="en-US" dirty="0" err="1"/>
              <a:t>oedema</a:t>
            </a:r>
            <a:r>
              <a:rPr lang="en-US" dirty="0"/>
              <a:t> and fluid accumulation </a:t>
            </a:r>
          </a:p>
          <a:p>
            <a:pPr lvl="0">
              <a:buFont typeface="Courier New" panose="02070309020205020404" pitchFamily="49" charset="0"/>
              <a:buChar char="o"/>
            </a:pPr>
            <a:r>
              <a:rPr lang="en-US" dirty="0"/>
              <a:t>Loss of appetite </a:t>
            </a:r>
          </a:p>
          <a:p>
            <a:pPr lvl="0">
              <a:buFont typeface="Courier New" panose="02070309020205020404" pitchFamily="49" charset="0"/>
              <a:buChar char="o"/>
            </a:pPr>
            <a:r>
              <a:rPr lang="en-US" dirty="0"/>
              <a:t>Brittle thinning hair</a:t>
            </a:r>
          </a:p>
          <a:p>
            <a:pPr lvl="0">
              <a:buFont typeface="Courier New" panose="02070309020205020404" pitchFamily="49" charset="0"/>
              <a:buChar char="o"/>
            </a:pPr>
            <a:r>
              <a:rPr lang="en-US" dirty="0"/>
              <a:t>Hair </a:t>
            </a:r>
            <a:r>
              <a:rPr lang="en-US" dirty="0" err="1"/>
              <a:t>colour</a:t>
            </a:r>
            <a:r>
              <a:rPr lang="en-US" dirty="0"/>
              <a:t> </a:t>
            </a:r>
            <a:r>
              <a:rPr lang="en-US" dirty="0" smtClean="0"/>
              <a:t>change - brownish</a:t>
            </a:r>
            <a:endParaRPr lang="en-US" dirty="0"/>
          </a:p>
          <a:p>
            <a:pPr lvl="0">
              <a:buFont typeface="Courier New" panose="02070309020205020404" pitchFamily="49" charset="0"/>
              <a:buChar char="o"/>
            </a:pPr>
            <a:r>
              <a:rPr lang="en-US" dirty="0"/>
              <a:t>A pathetic and irritable </a:t>
            </a:r>
          </a:p>
          <a:p>
            <a:pPr lvl="0">
              <a:buFont typeface="Courier New" panose="02070309020205020404" pitchFamily="49" charset="0"/>
              <a:buChar char="o"/>
            </a:pPr>
            <a:r>
              <a:rPr lang="en-US" dirty="0"/>
              <a:t>Face may seem </a:t>
            </a:r>
            <a:r>
              <a:rPr lang="en-US" dirty="0" smtClean="0"/>
              <a:t>swollen</a:t>
            </a:r>
          </a:p>
          <a:p>
            <a:pPr lvl="0">
              <a:buFont typeface="Courier New" panose="02070309020205020404" pitchFamily="49" charset="0"/>
              <a:buChar char="o"/>
            </a:pPr>
            <a:r>
              <a:rPr lang="en-US" dirty="0" err="1" smtClean="0"/>
              <a:t>Anaemia</a:t>
            </a:r>
            <a:endParaRPr lang="en-US" dirty="0" smtClean="0"/>
          </a:p>
          <a:p>
            <a:pPr lvl="0">
              <a:buFont typeface="Courier New" panose="02070309020205020404" pitchFamily="49" charset="0"/>
              <a:buChar char="o"/>
            </a:pPr>
            <a:r>
              <a:rPr lang="en-US" dirty="0" smtClean="0"/>
              <a:t>Mental </a:t>
            </a:r>
            <a:r>
              <a:rPr lang="en-US" dirty="0" smtClean="0"/>
              <a:t>retardation.</a:t>
            </a:r>
            <a:endParaRPr lang="en-US" dirty="0"/>
          </a:p>
          <a:p>
            <a:pPr lvl="0">
              <a:buFont typeface="Courier New" panose="02070309020205020404" pitchFamily="49" charset="0"/>
              <a:buChar char="o"/>
            </a:pPr>
            <a:r>
              <a:rPr lang="en-US" dirty="0"/>
              <a:t>High risk of death</a:t>
            </a:r>
          </a:p>
          <a:p>
            <a:endParaRPr lang="en-US" dirty="0"/>
          </a:p>
        </p:txBody>
      </p:sp>
    </p:spTree>
    <p:extLst>
      <p:ext uri="{BB962C8B-B14F-4D97-AF65-F5344CB8AC3E}">
        <p14:creationId xmlns:p14="http://schemas.microsoft.com/office/powerpoint/2010/main" val="41572206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928" y="365125"/>
            <a:ext cx="10024872" cy="646811"/>
          </a:xfrm>
        </p:spPr>
        <p:txBody>
          <a:bodyPr>
            <a:normAutofit/>
          </a:bodyPr>
          <a:lstStyle/>
          <a:p>
            <a:r>
              <a:rPr lang="en-US" sz="3200" b="1" dirty="0">
                <a:latin typeface="Times New Roman" panose="02020603050405020304" pitchFamily="18" charset="0"/>
                <a:cs typeface="Times New Roman" panose="02020603050405020304" pitchFamily="18" charset="0"/>
              </a:rPr>
              <a:t>Assessment </a:t>
            </a:r>
          </a:p>
        </p:txBody>
      </p:sp>
      <p:sp>
        <p:nvSpPr>
          <p:cNvPr id="3" name="Content Placeholder 2"/>
          <p:cNvSpPr>
            <a:spLocks noGrp="1"/>
          </p:cNvSpPr>
          <p:nvPr>
            <p:ph idx="1"/>
          </p:nvPr>
        </p:nvSpPr>
        <p:spPr>
          <a:xfrm>
            <a:off x="938784" y="1158240"/>
            <a:ext cx="10415016" cy="5018723"/>
          </a:xfrm>
        </p:spPr>
        <p:txBody>
          <a:bodyPr>
            <a:normAutofit fontScale="92500"/>
          </a:bodyPr>
          <a:lstStyle/>
          <a:p>
            <a:pPr marL="1055035" lvl="2" indent="-351678">
              <a:buFont typeface="Wingdings 2" panose="05020102010507070707" pitchFamily="18" charset="2"/>
              <a:buNone/>
              <a:defRPr/>
            </a:pPr>
            <a:r>
              <a:rPr lang="en-US" sz="2800" b="1" i="1" u="sng" dirty="0">
                <a:latin typeface="Times New Roman" panose="02020603050405020304" pitchFamily="18" charset="0"/>
                <a:cs typeface="Times New Roman" panose="02020603050405020304" pitchFamily="18" charset="0"/>
              </a:rPr>
              <a:t>cardinal manifestation):</a:t>
            </a:r>
          </a:p>
          <a:p>
            <a:pPr marL="761970" lvl="1" indent="-410291">
              <a:defRPr/>
            </a:pPr>
            <a:r>
              <a:rPr lang="en-US" sz="2800" b="1" u="sng" dirty="0">
                <a:latin typeface="Times New Roman" panose="02020603050405020304" pitchFamily="18" charset="0"/>
                <a:cs typeface="Times New Roman" panose="02020603050405020304" pitchFamily="18" charset="0"/>
              </a:rPr>
              <a:t>Growth retardation :</a:t>
            </a:r>
          </a:p>
          <a:p>
            <a:pPr marL="932704" lvl="2" indent="-342900">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Weight is diminished (60-80%) of expected</a:t>
            </a:r>
            <a:endParaRPr lang="en-US" sz="2800" b="1" u="sng" dirty="0">
              <a:latin typeface="Times New Roman" panose="02020603050405020304" pitchFamily="18" charset="0"/>
              <a:cs typeface="Times New Roman" panose="02020603050405020304" pitchFamily="18" charset="0"/>
            </a:endParaRPr>
          </a:p>
          <a:p>
            <a:pPr marL="761970" lvl="1" indent="-410291">
              <a:defRPr/>
            </a:pPr>
            <a:r>
              <a:rPr lang="en-US" sz="2800" b="1" u="sng" dirty="0">
                <a:latin typeface="Times New Roman" panose="02020603050405020304" pitchFamily="18" charset="0"/>
                <a:cs typeface="Times New Roman" panose="02020603050405020304" pitchFamily="18" charset="0"/>
              </a:rPr>
              <a:t>Edema</a:t>
            </a:r>
            <a:r>
              <a:rPr lang="en-US" sz="2800" u="sng" dirty="0">
                <a:latin typeface="Times New Roman" panose="02020603050405020304" pitchFamily="18" charset="0"/>
                <a:cs typeface="Times New Roman" panose="02020603050405020304" pitchFamily="18" charset="0"/>
              </a:rPr>
              <a:t> : </a:t>
            </a:r>
            <a:endParaRPr lang="en-US" sz="2800" dirty="0">
              <a:latin typeface="Times New Roman" panose="02020603050405020304" pitchFamily="18" charset="0"/>
              <a:cs typeface="Times New Roman" panose="02020603050405020304" pitchFamily="18" charset="0"/>
            </a:endParaRPr>
          </a:p>
          <a:p>
            <a:pPr marL="836613" lvl="2" indent="-342900">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It is due to hypo proteinemia. It is starts in the feet and lower parts of the legs) then becomes generalized edema to the face, hands, anus, feet and bulging abdomen </a:t>
            </a:r>
            <a:endParaRPr lang="en-US" sz="2800" dirty="0" smtClean="0">
              <a:latin typeface="Times New Roman" panose="02020603050405020304" pitchFamily="18" charset="0"/>
              <a:cs typeface="Times New Roman" panose="02020603050405020304" pitchFamily="18" charset="0"/>
            </a:endParaRP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Diminished muscle fat ratio</a:t>
            </a:r>
            <a:r>
              <a:rPr lang="en-US" sz="2400" b="1" i="1" dirty="0">
                <a:solidFill>
                  <a:srgbClr val="FF6600"/>
                </a:solidFill>
                <a:latin typeface="Times New Roman" panose="02020603050405020304" pitchFamily="18" charset="0"/>
                <a:cs typeface="Times New Roman" panose="02020603050405020304" pitchFamily="18" charset="0"/>
                <a:sym typeface="Wingdings" panose="05000000000000000000" pitchFamily="2" charset="2"/>
              </a:rPr>
              <a:t> (muscles being broken down for energy)</a:t>
            </a:r>
            <a:endParaRPr lang="en-US" sz="2400" b="1" i="1" dirty="0">
              <a:solidFill>
                <a:srgbClr val="FF6600"/>
              </a:solidFill>
              <a:latin typeface="Times New Roman" panose="02020603050405020304" pitchFamily="18" charset="0"/>
              <a:cs typeface="Times New Roman" panose="02020603050405020304" pitchFamily="18" charset="0"/>
            </a:endParaRPr>
          </a:p>
          <a:p>
            <a:pPr marL="1055035" lvl="2" indent="-351678" algn="just">
              <a:buFont typeface="Wingdings 2" panose="05020102010507070707" pitchFamily="18" charset="2"/>
              <a:buNone/>
              <a:defRPr/>
            </a:pPr>
            <a:r>
              <a:rPr lang="en-US" sz="2400" b="1" i="1" dirty="0">
                <a:latin typeface="Times New Roman" panose="02020603050405020304" pitchFamily="18" charset="0"/>
                <a:cs typeface="Times New Roman" panose="02020603050405020304" pitchFamily="18" charset="0"/>
              </a:rPr>
              <a:t>        Generalized (muscle wasting) with subcutaneous fat </a:t>
            </a: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 Fatty liver :</a:t>
            </a:r>
            <a:r>
              <a:rPr lang="en-US" sz="2400" b="1" i="1" dirty="0">
                <a:latin typeface="Times New Roman" panose="02020603050405020304" pitchFamily="18" charset="0"/>
                <a:cs typeface="Times New Roman" panose="02020603050405020304" pitchFamily="18" charset="0"/>
              </a:rPr>
              <a:t>(due to accumulation of fats in the liver because of impaired synthesis of B lipoproteins)   It is detected by liver biopsy</a:t>
            </a: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 Mental changes :</a:t>
            </a:r>
          </a:p>
          <a:p>
            <a:pPr marL="1348100" lvl="3" indent="-293065" algn="just">
              <a:buFont typeface="Wingdings 2" panose="05020102010507070707" pitchFamily="18" charset="2"/>
              <a:buNone/>
              <a:defRPr/>
            </a:pPr>
            <a:r>
              <a:rPr lang="en-US" sz="2400" b="1" i="1" dirty="0">
                <a:latin typeface="Times New Roman" panose="02020603050405020304" pitchFamily="18" charset="0"/>
                <a:cs typeface="Times New Roman" panose="02020603050405020304" pitchFamily="18" charset="0"/>
              </a:rPr>
              <a:t>     The infant is irritable, has apathy never smile, looks sad and his cry is weak</a:t>
            </a:r>
            <a:r>
              <a:rPr lang="en-US" sz="2400" dirty="0">
                <a:latin typeface="Times New Roman" panose="02020603050405020304" pitchFamily="18" charset="0"/>
                <a:cs typeface="Times New Roman" panose="02020603050405020304" pitchFamily="18" charset="0"/>
              </a:rPr>
              <a:t> </a:t>
            </a:r>
          </a:p>
          <a:p>
            <a:pPr marL="836613" lvl="2" indent="-342900">
              <a:buFont typeface="Wingdings" panose="05000000000000000000" pitchFamily="2" charset="2"/>
              <a:buChar char="Ø"/>
              <a:defRP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0777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7400" y="1459356"/>
            <a:ext cx="6799972" cy="506336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607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dirty="0"/>
              <a:t>Poor resistance and liability to infections</a:t>
            </a:r>
          </a:p>
          <a:p>
            <a:pPr>
              <a:buFont typeface="Wingdings" panose="05000000000000000000" pitchFamily="2" charset="2"/>
              <a:buChar char="Ø"/>
            </a:pPr>
            <a:r>
              <a:rPr lang="en-US" altLang="en-US" dirty="0"/>
              <a:t>Ascites and edema -due to reduced plasma protein</a:t>
            </a:r>
          </a:p>
          <a:p>
            <a:pPr>
              <a:buFont typeface="Wingdings" panose="05000000000000000000" pitchFamily="2" charset="2"/>
              <a:buChar char="Ø"/>
            </a:pPr>
            <a:r>
              <a:rPr lang="en-US" altLang="en-US" dirty="0"/>
              <a:t>Growth failure and muscle wasting-protein metabolism</a:t>
            </a:r>
          </a:p>
          <a:p>
            <a:pPr>
              <a:buFont typeface="Wingdings" panose="05000000000000000000" pitchFamily="2" charset="2"/>
              <a:buChar char="Ø"/>
            </a:pPr>
            <a:r>
              <a:rPr lang="en-US" altLang="en-US" dirty="0"/>
              <a:t>Mental apathy and irritability-loss of </a:t>
            </a:r>
            <a:r>
              <a:rPr lang="en-US" altLang="en-US" dirty="0" smtClean="0"/>
              <a:t>potassium</a:t>
            </a:r>
            <a:endParaRPr lang="en-US" altLang="en-US" dirty="0"/>
          </a:p>
          <a:p>
            <a:pPr>
              <a:buFont typeface="Wingdings" panose="05000000000000000000" pitchFamily="2" charset="2"/>
              <a:buChar char="Ø"/>
            </a:pPr>
            <a:r>
              <a:rPr lang="en-US" altLang="en-US" dirty="0"/>
              <a:t>Moon face-fat deposition</a:t>
            </a:r>
          </a:p>
          <a:p>
            <a:pPr>
              <a:buFont typeface="Wingdings" panose="05000000000000000000" pitchFamily="2" charset="2"/>
              <a:buChar char="Ø"/>
            </a:pPr>
            <a:r>
              <a:rPr lang="en-US" altLang="en-US" dirty="0"/>
              <a:t>Anemia-due to lack of certain micronutrients</a:t>
            </a:r>
          </a:p>
          <a:p>
            <a:endParaRPr lang="en-US" dirty="0"/>
          </a:p>
        </p:txBody>
      </p:sp>
    </p:spTree>
    <p:extLst>
      <p:ext uri="{BB962C8B-B14F-4D97-AF65-F5344CB8AC3E}">
        <p14:creationId xmlns:p14="http://schemas.microsoft.com/office/powerpoint/2010/main" val="13659029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Complication of kwashiorkor</a:t>
            </a:r>
          </a:p>
        </p:txBody>
      </p:sp>
      <p:sp>
        <p:nvSpPr>
          <p:cNvPr id="3" name="Content Placeholder 2"/>
          <p:cNvSpPr>
            <a:spLocks noGrp="1"/>
          </p:cNvSpPr>
          <p:nvPr>
            <p:ph idx="1"/>
          </p:nvPr>
        </p:nvSpPr>
        <p:spPr/>
        <p:txBody>
          <a:bodyPr/>
          <a:lstStyle/>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Secondary infection ,fungal and bacterial infection</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Hemorrhagic tendency, </a:t>
            </a:r>
            <a:r>
              <a:rPr lang="en-US" sz="3200" dirty="0" err="1">
                <a:latin typeface="Times New Roman" panose="02020603050405020304" pitchFamily="18" charset="0"/>
                <a:cs typeface="Times New Roman" panose="02020603050405020304" pitchFamily="18" charset="0"/>
              </a:rPr>
              <a:t>purpura</a:t>
            </a:r>
            <a:endParaRPr lang="en-US" sz="3200" dirty="0">
              <a:latin typeface="Times New Roman" panose="02020603050405020304" pitchFamily="18" charset="0"/>
              <a:cs typeface="Times New Roman" panose="02020603050405020304" pitchFamily="18" charset="0"/>
            </a:endParaRP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Gastroenteritis </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Hypoglycemia</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Hypothermia</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Heart failure due to anemia and infection</a:t>
            </a:r>
          </a:p>
          <a:p>
            <a:endParaRPr lang="en-US" dirty="0"/>
          </a:p>
        </p:txBody>
      </p:sp>
    </p:spTree>
    <p:extLst>
      <p:ext uri="{BB962C8B-B14F-4D97-AF65-F5344CB8AC3E}">
        <p14:creationId xmlns:p14="http://schemas.microsoft.com/office/powerpoint/2010/main" val="191511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291973"/>
            <a:ext cx="10515600" cy="1325563"/>
          </a:xfrm>
        </p:spPr>
        <p:txBody>
          <a:bodyPr>
            <a:normAutofit/>
          </a:bodyPr>
          <a:lstStyle/>
          <a:p>
            <a:r>
              <a:rPr lang="en-US" sz="3200" b="1" dirty="0"/>
              <a:t>CARBOHYDRATES</a:t>
            </a:r>
            <a:endParaRPr lang="en-US" sz="3200" dirty="0"/>
          </a:p>
        </p:txBody>
      </p:sp>
      <p:sp>
        <p:nvSpPr>
          <p:cNvPr id="3" name="Content Placeholder 2"/>
          <p:cNvSpPr>
            <a:spLocks noGrp="1"/>
          </p:cNvSpPr>
          <p:nvPr>
            <p:ph idx="1"/>
          </p:nvPr>
        </p:nvSpPr>
        <p:spPr>
          <a:xfrm>
            <a:off x="838200" y="1901952"/>
            <a:ext cx="10515600" cy="4706112"/>
          </a:xfrm>
        </p:spPr>
        <p:txBody>
          <a:bodyPr>
            <a:normAutofit/>
          </a:bodyPr>
          <a:lstStyle/>
          <a:p>
            <a:r>
              <a:rPr lang="en-US" dirty="0"/>
              <a:t>They are the main sources of energy and are composed of carbon, hydrogen and oxygen. 1 gram of carbohydrates yields 4.1 calories. Carbohydrates are classified according to the complexity of the chemical substances from which they are formed.</a:t>
            </a:r>
          </a:p>
          <a:p>
            <a:r>
              <a:rPr lang="en-US" dirty="0"/>
              <a:t>Monosaccharaides – are the simplest forms and include glucose, fructose and </a:t>
            </a:r>
            <a:r>
              <a:rPr lang="en-US" dirty="0" err="1"/>
              <a:t>galactose</a:t>
            </a:r>
            <a:r>
              <a:rPr lang="en-US" dirty="0"/>
              <a:t>. They are broken down into CO2 + H2O + energy after being converted into glucose</a:t>
            </a:r>
            <a:r>
              <a:rPr lang="en-US" dirty="0" smtClean="0"/>
              <a:t>.</a:t>
            </a:r>
            <a:endParaRPr lang="en-US" dirty="0"/>
          </a:p>
        </p:txBody>
      </p:sp>
    </p:spTree>
    <p:extLst>
      <p:ext uri="{BB962C8B-B14F-4D97-AF65-F5344CB8AC3E}">
        <p14:creationId xmlns:p14="http://schemas.microsoft.com/office/powerpoint/2010/main" val="355820035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investigations for kwashiorkor </a:t>
            </a:r>
          </a:p>
        </p:txBody>
      </p:sp>
      <p:sp>
        <p:nvSpPr>
          <p:cNvPr id="3" name="Content Placeholder 2"/>
          <p:cNvSpPr>
            <a:spLocks noGrp="1"/>
          </p:cNvSpPr>
          <p:nvPr>
            <p:ph idx="1"/>
          </p:nvPr>
        </p:nvSpPr>
        <p:spPr/>
        <p:txBody>
          <a:bodyPr/>
          <a:lstStyle/>
          <a:p>
            <a:pPr marL="0" indent="0">
              <a:buNone/>
            </a:pPr>
            <a:r>
              <a:rPr lang="en-US" altLang="en-US" b="1" dirty="0"/>
              <a:t>1. Blood analysis:  (</a:t>
            </a:r>
            <a:r>
              <a:rPr lang="en-US" altLang="en-US" dirty="0"/>
              <a:t>Albumin&lt; 2.5gmld),</a:t>
            </a:r>
            <a:r>
              <a:rPr lang="en-US" altLang="en-US" b="1" dirty="0"/>
              <a:t> </a:t>
            </a:r>
            <a:r>
              <a:rPr lang="en-US" altLang="en-US" dirty="0"/>
              <a:t>Glucose (hypoglycemia)</a:t>
            </a:r>
            <a:r>
              <a:rPr lang="en-US" altLang="en-US" b="1" dirty="0"/>
              <a:t>, </a:t>
            </a:r>
            <a:r>
              <a:rPr lang="en-US" altLang="en-US" dirty="0"/>
              <a:t>k</a:t>
            </a:r>
            <a:r>
              <a:rPr lang="en-US" altLang="en-US" b="1" dirty="0"/>
              <a:t> </a:t>
            </a:r>
            <a:r>
              <a:rPr lang="en-US" altLang="en-US" dirty="0"/>
              <a:t>( hypokalemia )</a:t>
            </a:r>
            <a:endParaRPr lang="en-US" altLang="en-US" b="1" dirty="0"/>
          </a:p>
          <a:p>
            <a:pPr marL="0" indent="0">
              <a:buNone/>
            </a:pPr>
            <a:r>
              <a:rPr lang="en-US" altLang="en-US" b="1" dirty="0"/>
              <a:t>2. Low pancreatic and intestinal enzymes</a:t>
            </a:r>
          </a:p>
          <a:p>
            <a:pPr marL="0" indent="0">
              <a:buNone/>
            </a:pPr>
            <a:r>
              <a:rPr lang="en-US" altLang="en-US" b="1" dirty="0"/>
              <a:t>3. Urine analysis, </a:t>
            </a:r>
            <a:r>
              <a:rPr lang="en-US" altLang="en-US" dirty="0"/>
              <a:t>culture for infection</a:t>
            </a:r>
            <a:endParaRPr lang="en-US" altLang="en-US" b="1" dirty="0"/>
          </a:p>
          <a:p>
            <a:pPr marL="0" indent="0">
              <a:buNone/>
            </a:pPr>
            <a:r>
              <a:rPr lang="en-US" altLang="en-US" b="1" dirty="0"/>
              <a:t>4. Stool analysis for parasites</a:t>
            </a:r>
          </a:p>
          <a:p>
            <a:pPr marL="0" indent="0">
              <a:buNone/>
            </a:pPr>
            <a:r>
              <a:rPr lang="en-US" altLang="en-US" b="1" dirty="0"/>
              <a:t>5. Chest x-ray </a:t>
            </a:r>
          </a:p>
          <a:p>
            <a:pPr marL="0" indent="0">
              <a:buNone/>
            </a:pPr>
            <a:r>
              <a:rPr lang="en-US" altLang="en-US" b="1" dirty="0"/>
              <a:t>6. Tuberculin test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8847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Common Nursing Diagnoses of Marasmus and KWO</a:t>
            </a:r>
          </a:p>
        </p:txBody>
      </p:sp>
      <p:sp>
        <p:nvSpPr>
          <p:cNvPr id="3" name="Content Placeholder 2"/>
          <p:cNvSpPr>
            <a:spLocks noGrp="1"/>
          </p:cNvSpPr>
          <p:nvPr>
            <p:ph idx="1"/>
          </p:nvPr>
        </p:nvSpPr>
        <p:spPr>
          <a:xfrm>
            <a:off x="975360" y="1243584"/>
            <a:ext cx="10378440" cy="4933379"/>
          </a:xfrm>
        </p:spPr>
        <p:txBody>
          <a:bodyPr/>
          <a:lstStyle/>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Altered nutrition :less than body requirements related to knowledge deficit, infection, emotional problems, physical deficit</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Body temperature alteration (hypothermia) related to low subcutaneous fat and deficiency of food intake </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Impaired skin integrity related to vitamins  deficiency</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Fluid volume deficit related to active fluid loss </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High risk for infection related to low body resistance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2674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365125"/>
            <a:ext cx="10293096" cy="488315"/>
          </a:xfrm>
        </p:spPr>
        <p:txBody>
          <a:bodyPr>
            <a:normAutofit fontScale="90000"/>
          </a:bodyPr>
          <a:lstStyle/>
          <a:p>
            <a:r>
              <a:rPr lang="en-US" sz="3200" b="1" dirty="0">
                <a:latin typeface="Times New Roman" panose="02020603050405020304" pitchFamily="18" charset="0"/>
                <a:cs typeface="Times New Roman" panose="02020603050405020304" pitchFamily="18" charset="0"/>
              </a:rPr>
              <a:t>Nursing care of Marasmus</a:t>
            </a:r>
          </a:p>
        </p:txBody>
      </p:sp>
      <p:sp>
        <p:nvSpPr>
          <p:cNvPr id="3" name="Content Placeholder 2"/>
          <p:cNvSpPr>
            <a:spLocks noGrp="1"/>
          </p:cNvSpPr>
          <p:nvPr>
            <p:ph idx="1"/>
          </p:nvPr>
        </p:nvSpPr>
        <p:spPr>
          <a:xfrm>
            <a:off x="1060704" y="853440"/>
            <a:ext cx="10293096" cy="5839968"/>
          </a:xfrm>
        </p:spPr>
        <p:txBody>
          <a:bodyPr>
            <a:normAutofit fontScale="92500"/>
          </a:bodyPr>
          <a:lstStyle/>
          <a:p>
            <a:pPr marL="761970" lvl="1" indent="-410291">
              <a:buFont typeface="Verdana" panose="020B0604030504040204" pitchFamily="34" charset="0"/>
              <a:buNone/>
              <a:defRPr/>
            </a:pPr>
            <a:r>
              <a:rPr lang="en-US" sz="2800" b="1" dirty="0">
                <a:solidFill>
                  <a:schemeClr val="folHlink"/>
                </a:solidFill>
                <a:latin typeface="Times New Roman" panose="02020603050405020304" pitchFamily="18" charset="0"/>
                <a:cs typeface="Times New Roman" panose="02020603050405020304" pitchFamily="18" charset="0"/>
              </a:rPr>
              <a:t>Support the infant and parents</a:t>
            </a:r>
            <a:endParaRPr lang="en-US" sz="2800" dirty="0">
              <a:solidFill>
                <a:schemeClr val="folHlink"/>
              </a:solidFill>
              <a:latin typeface="Times New Roman" panose="02020603050405020304" pitchFamily="18" charset="0"/>
              <a:cs typeface="Times New Roman" panose="02020603050405020304" pitchFamily="18" charset="0"/>
            </a:endParaRP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provide food rich in essential nutrients</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Give small amounts of foods limited in proteins, carbohydrates and fats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Maintain body temperature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Provide periods of rest and appropriate activity and stimulation</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Record intake and output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Weight daily</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Change position frequently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Proper treatment is given for infection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Protection from infected persons and injuries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Refer family to social worker for financial support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Education for parents about proper nutrition </a:t>
            </a:r>
          </a:p>
          <a:p>
            <a:endParaRPr lang="en-US" dirty="0"/>
          </a:p>
        </p:txBody>
      </p:sp>
    </p:spTree>
    <p:extLst>
      <p:ext uri="{BB962C8B-B14F-4D97-AF65-F5344CB8AC3E}">
        <p14:creationId xmlns:p14="http://schemas.microsoft.com/office/powerpoint/2010/main" val="13834278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76" y="365125"/>
            <a:ext cx="10098024" cy="512699"/>
          </a:xfrm>
        </p:spPr>
        <p:txBody>
          <a:bodyPr>
            <a:normAutofit fontScale="90000"/>
          </a:bodyPr>
          <a:lstStyle/>
          <a:p>
            <a:r>
              <a:rPr lang="en-US" sz="3200" b="1" dirty="0">
                <a:latin typeface="Times New Roman" panose="02020603050405020304" pitchFamily="18" charset="0"/>
                <a:cs typeface="Times New Roman" panose="02020603050405020304" pitchFamily="18" charset="0"/>
              </a:rPr>
              <a:t>Marasmus vs. </a:t>
            </a:r>
            <a:r>
              <a:rPr lang="en-US" sz="3200" b="1" dirty="0" smtClean="0">
                <a:latin typeface="Times New Roman" panose="02020603050405020304" pitchFamily="18" charset="0"/>
                <a:cs typeface="Times New Roman" panose="02020603050405020304" pitchFamily="18" charset="0"/>
              </a:rPr>
              <a:t>kwashiorkor</a:t>
            </a:r>
            <a:endParaRPr lang="en-US" sz="3200" b="1" dirty="0">
              <a:latin typeface="Times New Roman" panose="02020603050405020304" pitchFamily="18" charset="0"/>
              <a:cs typeface="Times New Roman" panose="02020603050405020304" pitchFamily="18" charset="0"/>
            </a:endParaRPr>
          </a:p>
        </p:txBody>
      </p:sp>
      <p:graphicFrame>
        <p:nvGraphicFramePr>
          <p:cNvPr id="4" name="Object 4"/>
          <p:cNvGraphicFramePr>
            <a:graphicFrameLocks noGrp="1"/>
          </p:cNvGraphicFramePr>
          <p:nvPr>
            <p:ph idx="1"/>
            <p:extLst>
              <p:ext uri="{D42A27DB-BD31-4B8C-83A1-F6EECF244321}">
                <p14:modId xmlns:p14="http://schemas.microsoft.com/office/powerpoint/2010/main" val="482637079"/>
              </p:ext>
            </p:extLst>
          </p:nvPr>
        </p:nvGraphicFramePr>
        <p:xfrm>
          <a:off x="1365504" y="1097280"/>
          <a:ext cx="8400288" cy="5352288"/>
        </p:xfrm>
        <a:graphic>
          <a:graphicData uri="http://schemas.openxmlformats.org/presentationml/2006/ole">
            <mc:AlternateContent xmlns:mc="http://schemas.openxmlformats.org/markup-compatibility/2006">
              <mc:Choice xmlns:v="urn:schemas-microsoft-com:vml" Requires="v">
                <p:oleObj spid="_x0000_s1035" name="Picture" r:id="rId3" imgW="0" imgH="0" progId="StaticMetafile">
                  <p:embed/>
                </p:oleObj>
              </mc:Choice>
              <mc:Fallback>
                <p:oleObj name="Picture" r:id="rId3" imgW="0" imgH="0" progId="StaticMetafil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504" y="1097280"/>
                        <a:ext cx="8400288" cy="5352288"/>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4796469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Differences between PEMs</a:t>
            </a:r>
            <a:endParaRPr lang="en-US"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032029"/>
              </p:ext>
            </p:extLst>
          </p:nvPr>
        </p:nvGraphicFramePr>
        <p:xfrm>
          <a:off x="838200" y="1389884"/>
          <a:ext cx="10515600" cy="5047491"/>
        </p:xfrm>
        <a:graphic>
          <a:graphicData uri="http://schemas.openxmlformats.org/drawingml/2006/table">
            <a:tbl>
              <a:tblPr firstRow="1" bandRow="1">
                <a:tableStyleId>{5C22544A-7EE6-4342-B048-85BDC9FD1C3A}</a:tableStyleId>
              </a:tblPr>
              <a:tblGrid>
                <a:gridCol w="5257800"/>
                <a:gridCol w="5257800"/>
              </a:tblGrid>
              <a:tr h="636377">
                <a:tc>
                  <a:txBody>
                    <a:bodyPr/>
                    <a:lstStyle/>
                    <a:p>
                      <a:r>
                        <a:rPr lang="en-US" sz="1800" dirty="0"/>
                        <a:t>Marasmus</a:t>
                      </a:r>
                    </a:p>
                  </a:txBody>
                  <a:tcPr marT="45729" marB="45729"/>
                </a:tc>
                <a:tc>
                  <a:txBody>
                    <a:bodyPr/>
                    <a:lstStyle/>
                    <a:p>
                      <a:r>
                        <a:rPr lang="en-US" sz="1800" dirty="0" smtClean="0"/>
                        <a:t>Kwashiorkor</a:t>
                      </a:r>
                      <a:endParaRPr lang="en-US" sz="1800" dirty="0"/>
                    </a:p>
                  </a:txBody>
                  <a:tcPr marT="45729" marB="45729"/>
                </a:tc>
              </a:tr>
              <a:tr h="636377">
                <a:tc>
                  <a:txBody>
                    <a:bodyPr/>
                    <a:lstStyle/>
                    <a:p>
                      <a:r>
                        <a:rPr lang="en-US" sz="1800" dirty="0"/>
                        <a:t>Edema</a:t>
                      </a:r>
                      <a:r>
                        <a:rPr lang="en-US" sz="1800" baseline="0" dirty="0"/>
                        <a:t> is absent</a:t>
                      </a:r>
                      <a:endParaRPr lang="en-US" sz="1800" dirty="0"/>
                    </a:p>
                  </a:txBody>
                  <a:tcPr marT="45729" marB="45729"/>
                </a:tc>
                <a:tc>
                  <a:txBody>
                    <a:bodyPr/>
                    <a:lstStyle/>
                    <a:p>
                      <a:r>
                        <a:rPr lang="en-US" sz="1800" dirty="0"/>
                        <a:t>Edema is present</a:t>
                      </a:r>
                    </a:p>
                  </a:txBody>
                  <a:tcPr marT="45729" marB="45729"/>
                </a:tc>
              </a:tr>
              <a:tr h="1569180">
                <a:tc>
                  <a:txBody>
                    <a:bodyPr/>
                    <a:lstStyle/>
                    <a:p>
                      <a:r>
                        <a:rPr lang="en-US" sz="1800" dirty="0"/>
                        <a:t>Severe</a:t>
                      </a:r>
                      <a:r>
                        <a:rPr lang="en-US" sz="1800" baseline="0" dirty="0"/>
                        <a:t> muscle wasting</a:t>
                      </a:r>
                    </a:p>
                    <a:p>
                      <a:endParaRPr lang="en-US" sz="1800" baseline="0" dirty="0"/>
                    </a:p>
                    <a:p>
                      <a:r>
                        <a:rPr lang="en-US" sz="1800" baseline="0" dirty="0"/>
                        <a:t>No hepatic enlargement</a:t>
                      </a:r>
                      <a:endParaRPr lang="en-US" sz="1800" dirty="0"/>
                    </a:p>
                  </a:txBody>
                  <a:tcPr marT="45729" marB="457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Muscle</a:t>
                      </a:r>
                      <a:r>
                        <a:rPr lang="en-US" sz="1800" baseline="0" dirty="0"/>
                        <a:t> wasting mild or absent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Hepatic enlargement</a:t>
                      </a:r>
                    </a:p>
                  </a:txBody>
                  <a:tcPr marT="45729" marB="45729"/>
                </a:tc>
              </a:tr>
              <a:tr h="636377">
                <a:tc>
                  <a:txBody>
                    <a:bodyPr/>
                    <a:lstStyle/>
                    <a:p>
                      <a:r>
                        <a:rPr lang="en-US" sz="1800" dirty="0"/>
                        <a:t>Main deficient nutrient is calorie</a:t>
                      </a:r>
                    </a:p>
                  </a:txBody>
                  <a:tcPr marT="45729" marB="45729"/>
                </a:tc>
                <a:tc>
                  <a:txBody>
                    <a:bodyPr/>
                    <a:lstStyle/>
                    <a:p>
                      <a:r>
                        <a:rPr lang="en-US" sz="1800" dirty="0"/>
                        <a:t>Main deficient nutrient is protein</a:t>
                      </a:r>
                    </a:p>
                  </a:txBody>
                  <a:tcPr marT="45729" marB="45729"/>
                </a:tc>
              </a:tr>
              <a:tr h="1569180">
                <a:tc>
                  <a:txBody>
                    <a:bodyPr/>
                    <a:lstStyle/>
                    <a:p>
                      <a:r>
                        <a:rPr lang="en-US" sz="1800" dirty="0"/>
                        <a:t>Good appetite</a:t>
                      </a:r>
                    </a:p>
                    <a:p>
                      <a:endParaRPr lang="en-US" sz="1800" dirty="0"/>
                    </a:p>
                    <a:p>
                      <a:r>
                        <a:rPr lang="en-US" sz="1800" dirty="0"/>
                        <a:t>Old persons face</a:t>
                      </a:r>
                    </a:p>
                  </a:txBody>
                  <a:tcPr marT="45729" marB="45729"/>
                </a:tc>
                <a:tc>
                  <a:txBody>
                    <a:bodyPr/>
                    <a:lstStyle/>
                    <a:p>
                      <a:r>
                        <a:rPr lang="en-US" sz="1800" dirty="0"/>
                        <a:t>Poor appetite</a:t>
                      </a:r>
                    </a:p>
                    <a:p>
                      <a:endParaRPr lang="en-US" sz="1800" dirty="0"/>
                    </a:p>
                    <a:p>
                      <a:r>
                        <a:rPr lang="en-US" sz="1800" dirty="0"/>
                        <a:t>Moons</a:t>
                      </a:r>
                      <a:r>
                        <a:rPr lang="en-US" sz="1800" baseline="0" dirty="0"/>
                        <a:t> face</a:t>
                      </a:r>
                      <a:endParaRPr lang="en-US" sz="1800" dirty="0"/>
                    </a:p>
                  </a:txBody>
                  <a:tcPr marT="45729" marB="45729"/>
                </a:tc>
              </a:tr>
            </a:tbl>
          </a:graphicData>
        </a:graphic>
      </p:graphicFrame>
    </p:spTree>
    <p:extLst>
      <p:ext uri="{BB962C8B-B14F-4D97-AF65-F5344CB8AC3E}">
        <p14:creationId xmlns:p14="http://schemas.microsoft.com/office/powerpoint/2010/main" val="11545770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125"/>
            <a:ext cx="10073640" cy="488315"/>
          </a:xfrm>
        </p:spPr>
        <p:txBody>
          <a:bodyPr>
            <a:noAutofit/>
          </a:bodyPr>
          <a:lstStyle/>
          <a:p>
            <a:r>
              <a:rPr lang="en-US" sz="3200" dirty="0">
                <a:latin typeface="Times New Roman" panose="02020603050405020304" pitchFamily="18" charset="0"/>
                <a:cs typeface="Times New Roman" panose="02020603050405020304" pitchFamily="18" charset="0"/>
              </a:rPr>
              <a:t>Rickets (Osteomalacia</a:t>
            </a:r>
          </a:p>
        </p:txBody>
      </p:sp>
      <p:sp>
        <p:nvSpPr>
          <p:cNvPr id="3" name="Content Placeholder 2"/>
          <p:cNvSpPr>
            <a:spLocks noGrp="1"/>
          </p:cNvSpPr>
          <p:nvPr>
            <p:ph idx="1"/>
          </p:nvPr>
        </p:nvSpPr>
        <p:spPr>
          <a:xfrm>
            <a:off x="1036320" y="853440"/>
            <a:ext cx="10317480" cy="5864352"/>
          </a:xfrm>
        </p:spPr>
        <p:txBody>
          <a:bodyPr>
            <a:noAutofit/>
          </a:bodyPr>
          <a:lstStyle/>
          <a:p>
            <a:pPr marL="996422" lvl="2" indent="-293065">
              <a:buNone/>
              <a:defRPr/>
            </a:pPr>
            <a:r>
              <a:rPr lang="en-US" sz="2800" b="1" u="sng" dirty="0">
                <a:latin typeface="Times New Roman" panose="02020603050405020304" pitchFamily="18" charset="0"/>
                <a:cs typeface="Times New Roman" panose="02020603050405020304" pitchFamily="18" charset="0"/>
              </a:rPr>
              <a:t>Definition</a:t>
            </a:r>
            <a:r>
              <a:rPr lang="en-US" sz="2800" dirty="0">
                <a:latin typeface="Times New Roman" panose="02020603050405020304" pitchFamily="18" charset="0"/>
                <a:cs typeface="Times New Roman" panose="02020603050405020304" pitchFamily="18" charset="0"/>
              </a:rPr>
              <a:t>:  Its is a systemic metabolic disease due to inadequate intake of vit</a:t>
            </a:r>
            <a:r>
              <a:rPr lang="en-US" sz="2800" dirty="0" smtClean="0">
                <a:latin typeface="Times New Roman" panose="02020603050405020304" pitchFamily="18" charset="0"/>
                <a:cs typeface="Times New Roman" panose="02020603050405020304" pitchFamily="18" charset="0"/>
              </a:rPr>
              <a:t>. D </a:t>
            </a:r>
            <a:r>
              <a:rPr lang="en-US" sz="2800" dirty="0">
                <a:latin typeface="Times New Roman" panose="02020603050405020304" pitchFamily="18" charset="0"/>
                <a:cs typeface="Times New Roman" panose="02020603050405020304" pitchFamily="18" charset="0"/>
              </a:rPr>
              <a:t>(it promotes calcium reabsorption) resulting to inadequate deposition of calcium in developing cartilage and bone leading to. bone deformities, hypotonia. </a:t>
            </a:r>
          </a:p>
          <a:p>
            <a:pPr marL="996422" lvl="2" indent="-293065">
              <a:buNone/>
              <a:defRPr/>
            </a:pPr>
            <a:r>
              <a:rPr lang="en-US" sz="2800" dirty="0">
                <a:latin typeface="Times New Roman" panose="02020603050405020304" pitchFamily="18" charset="0"/>
                <a:cs typeface="Times New Roman" panose="02020603050405020304" pitchFamily="18" charset="0"/>
              </a:rPr>
              <a:t>It affects children and young adults</a:t>
            </a:r>
          </a:p>
          <a:p>
            <a:pPr marL="996422" lvl="2" indent="-293065">
              <a:buNone/>
              <a:defRPr/>
            </a:pPr>
            <a:r>
              <a:rPr lang="en-US" sz="2800" dirty="0">
                <a:latin typeface="Times New Roman" panose="02020603050405020304" pitchFamily="18" charset="0"/>
                <a:cs typeface="Times New Roman" panose="02020603050405020304" pitchFamily="18" charset="0"/>
              </a:rPr>
              <a:t>Not the same as osteoporosis </a:t>
            </a:r>
            <a:endParaRPr lang="en-US" sz="2800" b="1" u="sng" dirty="0">
              <a:latin typeface="Times New Roman" panose="02020603050405020304" pitchFamily="18" charset="0"/>
              <a:cs typeface="Times New Roman" panose="02020603050405020304" pitchFamily="18" charset="0"/>
            </a:endParaRPr>
          </a:p>
          <a:p>
            <a:pPr marL="996422" lvl="2" indent="-293065">
              <a:buNone/>
              <a:defRPr/>
            </a:pPr>
            <a:r>
              <a:rPr lang="en-US" sz="2800" b="1" u="sng" dirty="0">
                <a:latin typeface="Times New Roman" panose="02020603050405020304" pitchFamily="18" charset="0"/>
                <a:cs typeface="Times New Roman" panose="02020603050405020304" pitchFamily="18" charset="0"/>
              </a:rPr>
              <a:t>Vitamin D:-</a:t>
            </a:r>
            <a:r>
              <a:rPr lang="en-US" sz="2800" dirty="0">
                <a:latin typeface="Times New Roman" panose="02020603050405020304" pitchFamily="18" charset="0"/>
                <a:cs typeface="Times New Roman" panose="02020603050405020304" pitchFamily="18" charset="0"/>
              </a:rPr>
              <a:t> it is a group of  steroid fat soluble compounds </a:t>
            </a:r>
          </a:p>
          <a:p>
            <a:pPr marL="996422" lvl="2" indent="-293065">
              <a:defRPr/>
            </a:pPr>
            <a:r>
              <a:rPr lang="en-US" sz="2800" dirty="0">
                <a:latin typeface="Times New Roman" panose="02020603050405020304" pitchFamily="18" charset="0"/>
                <a:cs typeface="Times New Roman" panose="02020603050405020304" pitchFamily="18" charset="0"/>
              </a:rPr>
              <a:t>It helps in the reabsorption of </a:t>
            </a:r>
            <a:r>
              <a:rPr lang="en-US" sz="2800" dirty="0" smtClean="0">
                <a:latin typeface="Times New Roman" panose="02020603050405020304" pitchFamily="18" charset="0"/>
                <a:cs typeface="Times New Roman" panose="02020603050405020304" pitchFamily="18" charset="0"/>
              </a:rPr>
              <a:t>ca. </a:t>
            </a:r>
            <a:r>
              <a:rPr lang="en-US" sz="2800" dirty="0">
                <a:latin typeface="Times New Roman" panose="02020603050405020304" pitchFamily="18" charset="0"/>
                <a:cs typeface="Times New Roman" panose="02020603050405020304" pitchFamily="18" charset="0"/>
              </a:rPr>
              <a:t>in the small intestines</a:t>
            </a:r>
            <a:endParaRPr lang="en-US" sz="2800" b="1" i="1" u="sng" dirty="0">
              <a:latin typeface="Times New Roman" panose="02020603050405020304" pitchFamily="18" charset="0"/>
              <a:cs typeface="Times New Roman" panose="02020603050405020304" pitchFamily="18" charset="0"/>
            </a:endParaRPr>
          </a:p>
          <a:p>
            <a:pPr marL="996422" lvl="2" indent="-293065">
              <a:buNone/>
              <a:defRPr/>
            </a:pPr>
            <a:r>
              <a:rPr lang="en-US" sz="2800" b="1" u="sng" dirty="0">
                <a:latin typeface="Times New Roman" panose="02020603050405020304" pitchFamily="18" charset="0"/>
                <a:cs typeface="Times New Roman" panose="02020603050405020304" pitchFamily="18" charset="0"/>
              </a:rPr>
              <a:t>It has two types:-</a:t>
            </a:r>
            <a:r>
              <a:rPr lang="en-US" sz="2800" b="1" i="1" u="sng"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996422" lvl="2" indent="-293065">
              <a:defRPr/>
            </a:pPr>
            <a:r>
              <a:rPr lang="en-US" sz="2800" dirty="0">
                <a:latin typeface="Times New Roman" panose="02020603050405020304" pitchFamily="18" charset="0"/>
                <a:cs typeface="Times New Roman" panose="02020603050405020304" pitchFamily="18" charset="0"/>
              </a:rPr>
              <a:t>Biologically ,</a:t>
            </a:r>
            <a:r>
              <a:rPr lang="en-US" sz="2800" b="1" dirty="0">
                <a:latin typeface="Times New Roman" panose="02020603050405020304" pitchFamily="18" charset="0"/>
                <a:cs typeface="Times New Roman" panose="02020603050405020304" pitchFamily="18" charset="0"/>
              </a:rPr>
              <a:t>D2</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D3</a:t>
            </a:r>
            <a:r>
              <a:rPr lang="en-US" sz="2800" dirty="0">
                <a:latin typeface="Times New Roman" panose="02020603050405020304" pitchFamily="18" charset="0"/>
                <a:cs typeface="Times New Roman" panose="02020603050405020304" pitchFamily="18" charset="0"/>
              </a:rPr>
              <a:t> which are present (in-active) forms and latter transformed to (active form) in the liver as  (Calcitriol)</a:t>
            </a:r>
          </a:p>
          <a:p>
            <a:pPr marL="703357" lvl="2" indent="0">
              <a:buNone/>
              <a:defRPr/>
            </a:pPr>
            <a:r>
              <a:rPr lang="en-US" sz="2800" b="1" dirty="0">
                <a:latin typeface="Times New Roman" panose="02020603050405020304" pitchFamily="18" charset="0"/>
                <a:cs typeface="Times New Roman" panose="02020603050405020304" pitchFamily="18" charset="0"/>
              </a:rPr>
              <a:t>- D2</a:t>
            </a:r>
            <a:r>
              <a:rPr lang="en-US" sz="2800" dirty="0">
                <a:latin typeface="Times New Roman" panose="02020603050405020304" pitchFamily="18" charset="0"/>
                <a:cs typeface="Times New Roman" panose="02020603050405020304" pitchFamily="18" charset="0"/>
              </a:rPr>
              <a:t> called (Calciferol.) and </a:t>
            </a:r>
            <a:r>
              <a:rPr lang="en-US" sz="2800" b="1" dirty="0">
                <a:latin typeface="Times New Roman" panose="02020603050405020304" pitchFamily="18" charset="0"/>
                <a:cs typeface="Times New Roman" panose="02020603050405020304" pitchFamily="18" charset="0"/>
              </a:rPr>
              <a:t> D3 </a:t>
            </a:r>
            <a:r>
              <a:rPr lang="en-US" sz="2800" dirty="0">
                <a:latin typeface="Times New Roman" panose="02020603050405020304" pitchFamily="18" charset="0"/>
                <a:cs typeface="Times New Roman" panose="02020603050405020304" pitchFamily="18" charset="0"/>
              </a:rPr>
              <a:t>called (Cholecalciferol</a:t>
            </a:r>
          </a:p>
        </p:txBody>
      </p:sp>
    </p:spTree>
    <p:extLst>
      <p:ext uri="{BB962C8B-B14F-4D97-AF65-F5344CB8AC3E}">
        <p14:creationId xmlns:p14="http://schemas.microsoft.com/office/powerpoint/2010/main" val="91351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365125"/>
            <a:ext cx="10293096" cy="463931"/>
          </a:xfrm>
        </p:spPr>
        <p:txBody>
          <a:bodyPr>
            <a:normAutofit fontScale="90000"/>
          </a:bodyPr>
          <a:lstStyle/>
          <a:p>
            <a:r>
              <a:rPr lang="en-US" b="1" dirty="0" smtClean="0"/>
              <a:t>pictures</a:t>
            </a:r>
            <a:endParaRPr lang="en-US" b="1" dirty="0"/>
          </a:p>
        </p:txBody>
      </p:sp>
      <p:graphicFrame>
        <p:nvGraphicFramePr>
          <p:cNvPr id="4" name="Object 6"/>
          <p:cNvGraphicFramePr>
            <a:graphicFrameLocks noGrp="1"/>
          </p:cNvGraphicFramePr>
          <p:nvPr>
            <p:ph idx="1"/>
            <p:extLst>
              <p:ext uri="{D42A27DB-BD31-4B8C-83A1-F6EECF244321}">
                <p14:modId xmlns:p14="http://schemas.microsoft.com/office/powerpoint/2010/main" val="1672502437"/>
              </p:ext>
            </p:extLst>
          </p:nvPr>
        </p:nvGraphicFramePr>
        <p:xfrm>
          <a:off x="6583680" y="1572768"/>
          <a:ext cx="3340608" cy="4328159"/>
        </p:xfrm>
        <a:graphic>
          <a:graphicData uri="http://schemas.openxmlformats.org/presentationml/2006/ole">
            <mc:AlternateContent xmlns:mc="http://schemas.openxmlformats.org/markup-compatibility/2006">
              <mc:Choice xmlns:v="urn:schemas-microsoft-com:vml" Requires="v">
                <p:oleObj spid="_x0000_s2066" name="Picture" r:id="rId3" imgW="0" imgH="0" progId="StaticMetafile">
                  <p:embed/>
                </p:oleObj>
              </mc:Choice>
              <mc:Fallback>
                <p:oleObj name="Picture" r:id="rId3" imgW="0" imgH="0" progId="StaticMetafile">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680" y="1572768"/>
                        <a:ext cx="3340608" cy="4328159"/>
                      </a:xfrm>
                      <a:prstGeom prst="rect">
                        <a:avLst/>
                      </a:prstGeom>
                      <a:solidFill>
                        <a:srgbClr val="FFFFFF"/>
                      </a:solidFill>
                      <a:ln>
                        <a:noFill/>
                      </a:ln>
                    </p:spPr>
                  </p:pic>
                </p:oleObj>
              </mc:Fallback>
            </mc:AlternateContent>
          </a:graphicData>
        </a:graphic>
      </p:graphicFrame>
      <p:graphicFrame>
        <p:nvGraphicFramePr>
          <p:cNvPr id="5" name="Object 4"/>
          <p:cNvGraphicFramePr>
            <a:graphicFrameLocks/>
          </p:cNvGraphicFramePr>
          <p:nvPr>
            <p:extLst>
              <p:ext uri="{D42A27DB-BD31-4B8C-83A1-F6EECF244321}">
                <p14:modId xmlns:p14="http://schemas.microsoft.com/office/powerpoint/2010/main" val="1309349772"/>
              </p:ext>
            </p:extLst>
          </p:nvPr>
        </p:nvGraphicFramePr>
        <p:xfrm>
          <a:off x="1511807" y="1609344"/>
          <a:ext cx="3800857" cy="4352543"/>
        </p:xfrm>
        <a:graphic>
          <a:graphicData uri="http://schemas.openxmlformats.org/presentationml/2006/ole">
            <mc:AlternateContent xmlns:mc="http://schemas.openxmlformats.org/markup-compatibility/2006">
              <mc:Choice xmlns:v="urn:schemas-microsoft-com:vml" Requires="v">
                <p:oleObj spid="_x0000_s2067" name="Picture" r:id="rId5" imgW="0" imgH="0" progId="StaticMetafile">
                  <p:embed/>
                </p:oleObj>
              </mc:Choice>
              <mc:Fallback>
                <p:oleObj name="Picture" r:id="rId5" imgW="0" imgH="0" progId="StaticMetafile">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807" y="1609344"/>
                        <a:ext cx="3800857" cy="4352543"/>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8140933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Causes of vitamin D. deficiency rickets</a:t>
            </a:r>
          </a:p>
        </p:txBody>
      </p:sp>
      <p:sp>
        <p:nvSpPr>
          <p:cNvPr id="3" name="Content Placeholder 2"/>
          <p:cNvSpPr>
            <a:spLocks noGrp="1"/>
          </p:cNvSpPr>
          <p:nvPr>
            <p:ph idx="1"/>
          </p:nvPr>
        </p:nvSpPr>
        <p:spPr/>
        <p:txBody>
          <a:bodyPr/>
          <a:lstStyle/>
          <a:p>
            <a:pPr marL="1054100" lvl="2" indent="-350838"/>
            <a:r>
              <a:rPr lang="en-US" altLang="en-US" sz="2800" dirty="0">
                <a:latin typeface="Times New Roman" panose="02020603050405020304" pitchFamily="18" charset="0"/>
                <a:cs typeface="Times New Roman" panose="02020603050405020304" pitchFamily="18" charset="0"/>
              </a:rPr>
              <a:t>lack of exposure to sun rays </a:t>
            </a:r>
          </a:p>
          <a:p>
            <a:pPr marL="1054100" lvl="2" indent="-350838"/>
            <a:r>
              <a:rPr lang="en-US" altLang="en-US" sz="2800" dirty="0">
                <a:latin typeface="Times New Roman" panose="02020603050405020304" pitchFamily="18" charset="0"/>
                <a:cs typeface="Times New Roman" panose="02020603050405020304" pitchFamily="18" charset="0"/>
              </a:rPr>
              <a:t>Malabsorption  of vit.D as in (obstructive jaundice ) </a:t>
            </a:r>
          </a:p>
          <a:p>
            <a:pPr marL="1054100" lvl="2" indent="-350838"/>
            <a:r>
              <a:rPr lang="en-US" altLang="en-US" sz="2800" dirty="0">
                <a:latin typeface="Times New Roman" panose="02020603050405020304" pitchFamily="18" charset="0"/>
                <a:cs typeface="Times New Roman" panose="02020603050405020304" pitchFamily="18" charset="0"/>
              </a:rPr>
              <a:t>Dietary deficiency of vit. D and </a:t>
            </a:r>
            <a:r>
              <a:rPr lang="en-US" altLang="en-US" sz="2800" dirty="0" smtClean="0">
                <a:latin typeface="Times New Roman" panose="02020603050405020304" pitchFamily="18" charset="0"/>
                <a:cs typeface="Times New Roman" panose="02020603050405020304" pitchFamily="18" charset="0"/>
              </a:rPr>
              <a:t>Ca.</a:t>
            </a:r>
            <a:endParaRPr lang="en-US" altLang="en-US" sz="2800" dirty="0">
              <a:latin typeface="Times New Roman" panose="02020603050405020304" pitchFamily="18" charset="0"/>
              <a:cs typeface="Times New Roman" panose="02020603050405020304" pitchFamily="18" charset="0"/>
            </a:endParaRPr>
          </a:p>
          <a:p>
            <a:pPr marL="1054100" lvl="2" indent="-350838"/>
            <a:r>
              <a:rPr lang="en-US" altLang="en-US" sz="2800" dirty="0">
                <a:latin typeface="Times New Roman" panose="02020603050405020304" pitchFamily="18" charset="0"/>
                <a:cs typeface="Times New Roman" panose="02020603050405020304" pitchFamily="18" charset="0"/>
              </a:rPr>
              <a:t>Congenital rickets </a:t>
            </a:r>
          </a:p>
          <a:p>
            <a:pPr marL="1054100" lvl="2" indent="-350838"/>
            <a:r>
              <a:rPr lang="en-US" altLang="en-US" sz="2800" dirty="0">
                <a:latin typeface="Times New Roman" panose="02020603050405020304" pitchFamily="18" charset="0"/>
                <a:cs typeface="Times New Roman" panose="02020603050405020304" pitchFamily="18" charset="0"/>
              </a:rPr>
              <a:t>Taking of anti convulsive drugs (calcium channel blocker)</a:t>
            </a:r>
          </a:p>
          <a:p>
            <a:pPr marL="1054100" lvl="2" indent="-350838"/>
            <a:r>
              <a:rPr lang="en-US" altLang="en-US" sz="2800" dirty="0">
                <a:latin typeface="Times New Roman" panose="02020603050405020304" pitchFamily="18" charset="0"/>
                <a:cs typeface="Times New Roman" panose="02020603050405020304" pitchFamily="18" charset="0"/>
              </a:rPr>
              <a:t>poor utilization of vit.D by the tissues leads to rickets as in :- </a:t>
            </a:r>
          </a:p>
          <a:p>
            <a:pPr marL="1347788" lvl="3" indent="-292100"/>
            <a:r>
              <a:rPr lang="en-US" altLang="en-US" sz="2800" dirty="0">
                <a:latin typeface="Times New Roman" panose="02020603050405020304" pitchFamily="18" charset="0"/>
                <a:cs typeface="Times New Roman" panose="02020603050405020304" pitchFamily="18" charset="0"/>
              </a:rPr>
              <a:t>hyperparathyroidism</a:t>
            </a:r>
          </a:p>
          <a:p>
            <a:pPr marL="1347788" lvl="3" indent="-292100"/>
            <a:r>
              <a:rPr lang="en-US" altLang="en-US" sz="2800" dirty="0">
                <a:latin typeface="Times New Roman" panose="02020603050405020304" pitchFamily="18" charset="0"/>
                <a:cs typeface="Times New Roman" panose="02020603050405020304" pitchFamily="18" charset="0"/>
              </a:rPr>
              <a:t>hypophosphatemia </a:t>
            </a:r>
          </a:p>
          <a:p>
            <a:pPr marL="1347788" lvl="3" indent="-292100"/>
            <a:r>
              <a:rPr lang="en-US" altLang="en-US" sz="2800" dirty="0">
                <a:latin typeface="Times New Roman" panose="02020603050405020304" pitchFamily="18" charset="0"/>
                <a:cs typeface="Times New Roman" panose="02020603050405020304" pitchFamily="18" charset="0"/>
              </a:rPr>
              <a:t>recurrent attacks of diarrhea due to G.E</a:t>
            </a:r>
          </a:p>
          <a:p>
            <a:endParaRPr lang="en-US" dirty="0"/>
          </a:p>
        </p:txBody>
      </p:sp>
    </p:spTree>
    <p:extLst>
      <p:ext uri="{BB962C8B-B14F-4D97-AF65-F5344CB8AC3E}">
        <p14:creationId xmlns:p14="http://schemas.microsoft.com/office/powerpoint/2010/main" val="22173780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hlink"/>
                </a:solidFill>
              </a:rPr>
              <a:t>Clinical picture </a:t>
            </a:r>
            <a:endParaRPr lang="en-US" dirty="0"/>
          </a:p>
        </p:txBody>
      </p:sp>
      <p:sp>
        <p:nvSpPr>
          <p:cNvPr id="3" name="Content Placeholder 2"/>
          <p:cNvSpPr>
            <a:spLocks noGrp="1"/>
          </p:cNvSpPr>
          <p:nvPr>
            <p:ph idx="1"/>
          </p:nvPr>
        </p:nvSpPr>
        <p:spPr/>
        <p:txBody>
          <a:bodyPr/>
          <a:lstStyle/>
          <a:p>
            <a:pPr marL="1055035" lvl="2" indent="-351678">
              <a:buNone/>
              <a:defRPr/>
            </a:pPr>
            <a:r>
              <a:rPr lang="en-US" sz="2154" b="1" i="1" dirty="0">
                <a:solidFill>
                  <a:schemeClr val="folHlink"/>
                </a:solidFill>
              </a:rPr>
              <a:t>During assessment of the child / infant with rickets, the chief complains are: </a:t>
            </a:r>
          </a:p>
          <a:p>
            <a:pPr marL="1055035" lvl="2" indent="-351678">
              <a:buNone/>
              <a:defRPr/>
            </a:pPr>
            <a:endParaRPr lang="en-US" sz="2154" b="1" i="1" dirty="0">
              <a:solidFill>
                <a:schemeClr val="folHlink"/>
              </a:solidFill>
            </a:endParaRPr>
          </a:p>
          <a:p>
            <a:pPr marL="1055035" lvl="2" indent="-351678">
              <a:buFont typeface="Wingdings" pitchFamily="2" charset="2"/>
              <a:buAutoNum type="arabicPeriod"/>
              <a:defRPr/>
            </a:pPr>
            <a:r>
              <a:rPr lang="en-US" b="1" i="1" dirty="0"/>
              <a:t>Delayed motor development  specially walking</a:t>
            </a:r>
          </a:p>
          <a:p>
            <a:pPr marL="1055035" lvl="2" indent="-351678">
              <a:buFont typeface="Wingdings" pitchFamily="2" charset="2"/>
              <a:buAutoNum type="arabicPeriod"/>
              <a:defRPr/>
            </a:pPr>
            <a:r>
              <a:rPr lang="en-US" b="1" i="1" dirty="0"/>
              <a:t>Delayed dentition</a:t>
            </a:r>
          </a:p>
          <a:p>
            <a:pPr marL="1055035" lvl="2" indent="-351678">
              <a:buFont typeface="Wingdings" pitchFamily="2" charset="2"/>
              <a:buAutoNum type="arabicPeriod"/>
              <a:defRPr/>
            </a:pPr>
            <a:r>
              <a:rPr lang="en-US" b="1" i="1" dirty="0"/>
              <a:t>Deformities of the bones</a:t>
            </a:r>
          </a:p>
          <a:p>
            <a:pPr marL="1055035" lvl="2" indent="-351678">
              <a:buFont typeface="Wingdings" pitchFamily="2" charset="2"/>
              <a:buAutoNum type="arabicPeriod"/>
              <a:defRPr/>
            </a:pPr>
            <a:r>
              <a:rPr lang="en-US" b="1" i="1" dirty="0"/>
              <a:t>presence of one of any complications</a:t>
            </a:r>
          </a:p>
          <a:p>
            <a:endParaRPr lang="en-US" dirty="0"/>
          </a:p>
        </p:txBody>
      </p:sp>
    </p:spTree>
    <p:extLst>
      <p:ext uri="{BB962C8B-B14F-4D97-AF65-F5344CB8AC3E}">
        <p14:creationId xmlns:p14="http://schemas.microsoft.com/office/powerpoint/2010/main" val="243452203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8" y="365125"/>
            <a:ext cx="10146792" cy="512699"/>
          </a:xfrm>
        </p:spPr>
        <p:txBody>
          <a:bodyPr>
            <a:normAutofit fontScale="90000"/>
          </a:bodyPr>
          <a:lstStyle/>
          <a:p>
            <a:r>
              <a:rPr lang="en-US" sz="3200" b="1" dirty="0"/>
              <a:t>Physical examination </a:t>
            </a:r>
          </a:p>
        </p:txBody>
      </p:sp>
      <p:sp>
        <p:nvSpPr>
          <p:cNvPr id="3" name="Content Placeholder 2"/>
          <p:cNvSpPr>
            <a:spLocks noGrp="1"/>
          </p:cNvSpPr>
          <p:nvPr>
            <p:ph idx="1"/>
          </p:nvPr>
        </p:nvSpPr>
        <p:spPr>
          <a:xfrm>
            <a:off x="1207008" y="768096"/>
            <a:ext cx="10146792" cy="6089904"/>
          </a:xfrm>
        </p:spPr>
        <p:txBody>
          <a:bodyPr>
            <a:normAutofit lnSpcReduction="10000"/>
          </a:bodyPr>
          <a:lstStyle/>
          <a:p>
            <a:pPr marL="1055035" lvl="2" indent="-351678">
              <a:buNone/>
              <a:defRPr/>
            </a:pPr>
            <a:r>
              <a:rPr lang="en-US" sz="2800" b="1" i="1" dirty="0">
                <a:latin typeface="Times New Roman" panose="02020603050405020304" pitchFamily="18" charset="0"/>
                <a:cs typeface="Times New Roman" panose="02020603050405020304" pitchFamily="18" charset="0"/>
              </a:rPr>
              <a:t>A-Early manifestations:</a:t>
            </a:r>
          </a:p>
          <a:p>
            <a:pPr marL="1055035" lvl="2" indent="-351678">
              <a:buNone/>
              <a:defRPr/>
            </a:pPr>
            <a:endParaRPr lang="en-US" sz="2800" b="1" i="1" dirty="0">
              <a:latin typeface="Times New Roman" panose="02020603050405020304" pitchFamily="18" charset="0"/>
              <a:cs typeface="Times New Roman" panose="02020603050405020304" pitchFamily="18" charset="0"/>
            </a:endParaRPr>
          </a:p>
          <a:p>
            <a:pPr marL="1348100" lvl="3" indent="-293065">
              <a:defRPr/>
            </a:pPr>
            <a:r>
              <a:rPr lang="en-US" sz="2800" b="1" i="1" dirty="0" err="1">
                <a:latin typeface="Times New Roman" panose="02020603050405020304" pitchFamily="18" charset="0"/>
                <a:cs typeface="Times New Roman" panose="02020603050405020304" pitchFamily="18" charset="0"/>
              </a:rPr>
              <a:t>Craniotabes</a:t>
            </a:r>
            <a:r>
              <a:rPr lang="en-US" sz="2800" b="1" i="1" dirty="0">
                <a:latin typeface="Times New Roman" panose="02020603050405020304" pitchFamily="18" charset="0"/>
                <a:cs typeface="Times New Roman" panose="02020603050405020304" pitchFamily="18" charset="0"/>
              </a:rPr>
              <a:t>. (softening/thinning of the skull) in infant 3-8months.</a:t>
            </a:r>
          </a:p>
          <a:p>
            <a:pPr marL="1348100" lvl="3" indent="-293065" algn="just">
              <a:defRPr/>
            </a:pPr>
            <a:r>
              <a:rPr lang="en-US" sz="2800" b="1" i="1" dirty="0">
                <a:latin typeface="Times New Roman" panose="02020603050405020304" pitchFamily="18" charset="0"/>
                <a:cs typeface="Times New Roman" panose="02020603050405020304" pitchFamily="18" charset="0"/>
              </a:rPr>
              <a:t>Rickety rosary beads (along </a:t>
            </a:r>
            <a:r>
              <a:rPr lang="en-US" sz="2800" b="1" i="1" dirty="0" err="1">
                <a:latin typeface="Times New Roman" panose="02020603050405020304" pitchFamily="18" charset="0"/>
                <a:cs typeface="Times New Roman" panose="02020603050405020304" pitchFamily="18" charset="0"/>
              </a:rPr>
              <a:t>costochondral</a:t>
            </a:r>
            <a:r>
              <a:rPr lang="en-US" sz="2800" b="1" i="1" dirty="0">
                <a:latin typeface="Times New Roman" panose="02020603050405020304" pitchFamily="18" charset="0"/>
                <a:cs typeface="Times New Roman" panose="02020603050405020304" pitchFamily="18" charset="0"/>
              </a:rPr>
              <a:t> junction)</a:t>
            </a:r>
          </a:p>
          <a:p>
            <a:pPr marL="1348100" lvl="3" indent="-293065" algn="just">
              <a:defRPr/>
            </a:pPr>
            <a:r>
              <a:rPr lang="en-US" sz="2800" b="1" i="1" dirty="0">
                <a:latin typeface="Times New Roman" panose="02020603050405020304" pitchFamily="18" charset="0"/>
                <a:cs typeface="Times New Roman" panose="02020603050405020304" pitchFamily="18" charset="0"/>
              </a:rPr>
              <a:t>Enlargement of the lower radioulna epiphysis. (thickened  wrist) and ankles</a:t>
            </a:r>
          </a:p>
          <a:p>
            <a:pPr marL="1348100" lvl="3" indent="-293065" algn="just">
              <a:defRPr/>
            </a:pPr>
            <a:r>
              <a:rPr lang="en-US" sz="2800" b="1" i="1" dirty="0">
                <a:latin typeface="Times New Roman" panose="02020603050405020304" pitchFamily="18" charset="0"/>
                <a:cs typeface="Times New Roman" panose="02020603050405020304" pitchFamily="18" charset="0"/>
              </a:rPr>
              <a:t>Sweating at forehead,  </a:t>
            </a:r>
            <a:r>
              <a:rPr lang="en-US" sz="2800" b="1" i="1" dirty="0" smtClean="0">
                <a:latin typeface="Times New Roman" panose="02020603050405020304" pitchFamily="18" charset="0"/>
                <a:cs typeface="Times New Roman" panose="02020603050405020304" pitchFamily="18" charset="0"/>
              </a:rPr>
              <a:t>irritability</a:t>
            </a:r>
          </a:p>
          <a:p>
            <a:pPr marL="1055035" lvl="2" indent="-351678">
              <a:buNone/>
              <a:defRPr/>
            </a:pPr>
            <a:r>
              <a:rPr lang="en-US" sz="2800" b="1" i="1" u="sng" dirty="0">
                <a:solidFill>
                  <a:schemeClr val="folHlink"/>
                </a:solidFill>
                <a:latin typeface="Times New Roman" panose="02020603050405020304" pitchFamily="18" charset="0"/>
                <a:cs typeface="Times New Roman" panose="02020603050405020304" pitchFamily="18" charset="0"/>
              </a:rPr>
              <a:t>B- Late manifestations:</a:t>
            </a:r>
          </a:p>
          <a:p>
            <a:pPr marL="1055035" lvl="2" indent="-351678">
              <a:buFont typeface="Wingdings" pitchFamily="2" charset="2"/>
              <a:buAutoNum type="arabicPeriod"/>
              <a:defRPr/>
            </a:pPr>
            <a:r>
              <a:rPr lang="en-US" sz="2800" b="1" i="1" u="sng" dirty="0">
                <a:latin typeface="Times New Roman" panose="02020603050405020304" pitchFamily="18" charset="0"/>
                <a:cs typeface="Times New Roman" panose="02020603050405020304" pitchFamily="18" charset="0"/>
              </a:rPr>
              <a:t>Head  </a:t>
            </a:r>
            <a:endParaRPr lang="en-US" sz="2800" b="1" i="1" dirty="0">
              <a:latin typeface="Times New Roman" panose="02020603050405020304" pitchFamily="18" charset="0"/>
              <a:cs typeface="Times New Roman" panose="02020603050405020304" pitchFamily="18" charset="0"/>
            </a:endParaRPr>
          </a:p>
          <a:p>
            <a:pPr marL="1348100" lvl="3" indent="-293065">
              <a:defRPr/>
            </a:pPr>
            <a:r>
              <a:rPr lang="en-US" sz="2800" b="1" i="1" dirty="0">
                <a:latin typeface="Times New Roman" panose="02020603050405020304" pitchFamily="18" charset="0"/>
                <a:cs typeface="Times New Roman" panose="02020603050405020304" pitchFamily="18" charset="0"/>
              </a:rPr>
              <a:t>Enlargement of the head like (box shape skull) due to frontal and parietal bossing)-pronounced forehead</a:t>
            </a:r>
          </a:p>
          <a:p>
            <a:pPr marL="1348100" lvl="3" indent="-293065">
              <a:defRPr/>
            </a:pPr>
            <a:r>
              <a:rPr lang="en-US" sz="2800" b="1" i="1" dirty="0">
                <a:latin typeface="Times New Roman" panose="02020603050405020304" pitchFamily="18" charset="0"/>
                <a:cs typeface="Times New Roman" panose="02020603050405020304" pitchFamily="18" charset="0"/>
              </a:rPr>
              <a:t>Delayed closure of anterior fontanel</a:t>
            </a:r>
          </a:p>
          <a:p>
            <a:pPr marL="1348100" lvl="3" indent="-293065">
              <a:defRPr/>
            </a:pPr>
            <a:r>
              <a:rPr lang="en-US" sz="2800" b="1" i="1" dirty="0">
                <a:latin typeface="Times New Roman" panose="02020603050405020304" pitchFamily="18" charset="0"/>
                <a:cs typeface="Times New Roman" panose="02020603050405020304" pitchFamily="18" charset="0"/>
              </a:rPr>
              <a:t>Delayed dentition</a:t>
            </a:r>
          </a:p>
          <a:p>
            <a:pPr marL="1055035" lvl="3" indent="0" algn="just">
              <a:buNone/>
              <a:defRPr/>
            </a:pPr>
            <a:endParaRPr lang="en-US" sz="28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526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579"/>
          </a:xfrm>
        </p:spPr>
        <p:txBody>
          <a:bodyPr>
            <a:normAutofit/>
          </a:bodyPr>
          <a:lstStyle/>
          <a:p>
            <a:r>
              <a:rPr lang="en-US" sz="3200" b="1" dirty="0" smtClean="0"/>
              <a:t>CARBOHYDRATES…..</a:t>
            </a:r>
            <a:r>
              <a:rPr lang="en-US" sz="3200" b="1" dirty="0" err="1" smtClean="0"/>
              <a:t>ct</a:t>
            </a:r>
            <a:endParaRPr lang="en-US" sz="3200" dirty="0"/>
          </a:p>
        </p:txBody>
      </p:sp>
      <p:sp>
        <p:nvSpPr>
          <p:cNvPr id="3" name="Content Placeholder 2"/>
          <p:cNvSpPr>
            <a:spLocks noGrp="1"/>
          </p:cNvSpPr>
          <p:nvPr>
            <p:ph idx="1"/>
          </p:nvPr>
        </p:nvSpPr>
        <p:spPr>
          <a:xfrm>
            <a:off x="731520" y="926592"/>
            <a:ext cx="10622280" cy="5669280"/>
          </a:xfrm>
        </p:spPr>
        <p:txBody>
          <a:bodyPr>
            <a:normAutofit/>
          </a:bodyPr>
          <a:lstStyle/>
          <a:p>
            <a:pPr marL="0" indent="0">
              <a:buNone/>
            </a:pPr>
            <a:r>
              <a:rPr lang="en-US" b="1" dirty="0"/>
              <a:t>Disaccharide</a:t>
            </a:r>
            <a:r>
              <a:rPr lang="en-US" dirty="0"/>
              <a:t>s – These consist of 2 monosaccharide molecules chemically combined. When the molecules are split into monosaccharaides energy is released for metabolic work. They include </a:t>
            </a:r>
          </a:p>
          <a:p>
            <a:pPr lvl="0"/>
            <a:r>
              <a:rPr lang="en-US" dirty="0"/>
              <a:t>Sucrose- glucose + fructose + water</a:t>
            </a:r>
          </a:p>
          <a:p>
            <a:pPr lvl="0"/>
            <a:r>
              <a:rPr lang="en-US" dirty="0"/>
              <a:t>Maltose- glucose + glucose + water</a:t>
            </a:r>
          </a:p>
          <a:p>
            <a:pPr lvl="0"/>
            <a:r>
              <a:rPr lang="en-US" dirty="0"/>
              <a:t>Lactose- </a:t>
            </a:r>
            <a:r>
              <a:rPr lang="en-US" dirty="0" err="1"/>
              <a:t>galactose</a:t>
            </a:r>
            <a:r>
              <a:rPr lang="en-US" dirty="0"/>
              <a:t> + glucose + water</a:t>
            </a:r>
          </a:p>
          <a:p>
            <a:pPr marL="0" indent="0">
              <a:buNone/>
            </a:pPr>
            <a:r>
              <a:rPr lang="en-US" b="1" dirty="0"/>
              <a:t>Polysaccharid</a:t>
            </a:r>
            <a:r>
              <a:rPr lang="en-US" dirty="0"/>
              <a:t>es- these are complex molecules made up of a large number of monosaccharide molecules in chemical combination e.g. starches, glycogen, cellulose </a:t>
            </a:r>
            <a:r>
              <a:rPr lang="en-US" dirty="0" err="1"/>
              <a:t>e.t.c</a:t>
            </a:r>
            <a:r>
              <a:rPr lang="en-US" dirty="0"/>
              <a:t> The polysaccharides are broken down during digestion to give </a:t>
            </a:r>
            <a:r>
              <a:rPr lang="en-US" dirty="0" err="1"/>
              <a:t>monosaccharides</a:t>
            </a:r>
            <a:r>
              <a:rPr lang="en-US" dirty="0"/>
              <a:t>. Not all polysaccharides can be digested by human .g cellulose, this is because the enzymes required to digest them are not produced by the body. Thus pass the alimentary canal untouched as roughage.</a:t>
            </a:r>
          </a:p>
        </p:txBody>
      </p:sp>
    </p:spTree>
    <p:extLst>
      <p:ext uri="{BB962C8B-B14F-4D97-AF65-F5344CB8AC3E}">
        <p14:creationId xmlns:p14="http://schemas.microsoft.com/office/powerpoint/2010/main" val="377308413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352" y="365125"/>
            <a:ext cx="10061448" cy="744347"/>
          </a:xfrm>
        </p:spPr>
        <p:txBody>
          <a:bodyPr>
            <a:normAutofit/>
          </a:bodyPr>
          <a:lstStyle/>
          <a:p>
            <a:r>
              <a:rPr lang="en-US" sz="3200" b="1" dirty="0">
                <a:latin typeface="Times New Roman" panose="02020603050405020304" pitchFamily="18" charset="0"/>
                <a:cs typeface="Times New Roman" panose="02020603050405020304" pitchFamily="18" charset="0"/>
              </a:rPr>
              <a:t>Physical examination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8240" y="1194816"/>
            <a:ext cx="10195560" cy="4982147"/>
          </a:xfrm>
        </p:spPr>
        <p:txBody>
          <a:bodyPr>
            <a:normAutofit lnSpcReduction="10000"/>
          </a:bodyPr>
          <a:lstStyle/>
          <a:p>
            <a:pPr marL="1055035" lvl="2" indent="-351678">
              <a:buNone/>
              <a:defRPr/>
            </a:pPr>
            <a:r>
              <a:rPr lang="en-US" sz="2800" b="1" i="1" u="sng" dirty="0">
                <a:latin typeface="Times New Roman" panose="02020603050405020304" pitchFamily="18" charset="0"/>
                <a:cs typeface="Times New Roman" panose="02020603050405020304" pitchFamily="18" charset="0"/>
              </a:rPr>
              <a:t>2-Thorax</a:t>
            </a:r>
          </a:p>
          <a:p>
            <a:pPr marL="1348100" lvl="3" indent="-293065" algn="just">
              <a:defRPr/>
            </a:pPr>
            <a:r>
              <a:rPr lang="en-US" sz="2800" i="1" dirty="0">
                <a:latin typeface="Times New Roman" panose="02020603050405020304" pitchFamily="18" charset="0"/>
                <a:cs typeface="Times New Roman" panose="02020603050405020304" pitchFamily="18" charset="0"/>
              </a:rPr>
              <a:t>Rickety rosary beads </a:t>
            </a:r>
          </a:p>
          <a:p>
            <a:pPr marL="1348100" lvl="3" indent="-293065" algn="just">
              <a:defRPr/>
            </a:pPr>
            <a:r>
              <a:rPr lang="en-US" sz="2800" i="1" dirty="0">
                <a:latin typeface="Times New Roman" panose="02020603050405020304" pitchFamily="18" charset="0"/>
                <a:cs typeface="Times New Roman" panose="02020603050405020304" pitchFamily="18" charset="0"/>
              </a:rPr>
              <a:t>Harrison sulcus (transverse groove at the lower part of the chest at the costal insertion of the diaphragm and ribs)</a:t>
            </a:r>
          </a:p>
          <a:p>
            <a:pPr marL="1348100" lvl="3" indent="-293065" algn="just">
              <a:defRPr/>
            </a:pPr>
            <a:r>
              <a:rPr lang="en-US" sz="2800" i="1" dirty="0">
                <a:latin typeface="Times New Roman" panose="02020603050405020304" pitchFamily="18" charset="0"/>
                <a:cs typeface="Times New Roman" panose="02020603050405020304" pitchFamily="18" charset="0"/>
              </a:rPr>
              <a:t>Longitudinal sulcus (lateral groove) </a:t>
            </a:r>
          </a:p>
          <a:p>
            <a:pPr marL="1348100" lvl="3" indent="-293065" algn="just">
              <a:defRPr/>
            </a:pPr>
            <a:r>
              <a:rPr lang="en-US" sz="2800" i="1" dirty="0">
                <a:latin typeface="Times New Roman" panose="02020603050405020304" pitchFamily="18" charset="0"/>
                <a:cs typeface="Times New Roman" panose="02020603050405020304" pitchFamily="18" charset="0"/>
              </a:rPr>
              <a:t>Pigeon chest</a:t>
            </a:r>
            <a:r>
              <a:rPr lang="en-US" sz="2800" dirty="0">
                <a:latin typeface="Times New Roman" panose="02020603050405020304" pitchFamily="18" charset="0"/>
                <a:cs typeface="Times New Roman" panose="02020603050405020304" pitchFamily="18" charset="0"/>
              </a:rPr>
              <a:t> (protrusion of the sternum and ribs)</a:t>
            </a:r>
          </a:p>
          <a:p>
            <a:pPr marL="1055035" lvl="2" indent="-351678">
              <a:buNone/>
              <a:defRPr/>
            </a:pPr>
            <a:r>
              <a:rPr lang="en-US" sz="2800" b="1" i="1" u="sng" dirty="0">
                <a:latin typeface="Times New Roman" panose="02020603050405020304" pitchFamily="18" charset="0"/>
                <a:cs typeface="Times New Roman" panose="02020603050405020304" pitchFamily="18" charset="0"/>
              </a:rPr>
              <a:t>B- Late manifestations:</a:t>
            </a:r>
          </a:p>
          <a:p>
            <a:pPr marL="1055035" lvl="2" indent="-351678">
              <a:buNone/>
              <a:defRPr/>
            </a:pPr>
            <a:r>
              <a:rPr lang="en-US" sz="2800" b="1" i="1" dirty="0">
                <a:latin typeface="Times New Roman" panose="02020603050405020304" pitchFamily="18" charset="0"/>
                <a:cs typeface="Times New Roman" panose="02020603050405020304" pitchFamily="18" charset="0"/>
              </a:rPr>
              <a:t>3- Spine : kyphosis,  scoliosis</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4- Pelvis : contracted pelvis </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5- Extremities : deformities , green stick fracture</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6- Muscles : weakness of muscles , hypotonic laxity of ligaments as  (In abdomen)</a:t>
            </a:r>
          </a:p>
          <a:p>
            <a:pPr>
              <a:defRP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848818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65125"/>
            <a:ext cx="10012680" cy="500507"/>
          </a:xfrm>
        </p:spPr>
        <p:txBody>
          <a:bodyPr>
            <a:normAutofit fontScale="90000"/>
          </a:bodyPr>
          <a:lstStyle/>
          <a:p>
            <a:r>
              <a:rPr lang="en-US" sz="3200" b="1" dirty="0">
                <a:latin typeface="Times New Roman" panose="02020603050405020304" pitchFamily="18" charset="0"/>
                <a:cs typeface="Times New Roman" panose="02020603050405020304" pitchFamily="18" charset="0"/>
              </a:rPr>
              <a:t>COMPLICATIONS</a:t>
            </a:r>
          </a:p>
        </p:txBody>
      </p:sp>
      <p:sp>
        <p:nvSpPr>
          <p:cNvPr id="3" name="Content Placeholder 2"/>
          <p:cNvSpPr>
            <a:spLocks noGrp="1"/>
          </p:cNvSpPr>
          <p:nvPr>
            <p:ph idx="1"/>
          </p:nvPr>
        </p:nvSpPr>
        <p:spPr>
          <a:xfrm>
            <a:off x="1060704" y="865632"/>
            <a:ext cx="10293096" cy="5839968"/>
          </a:xfrm>
        </p:spPr>
        <p:txBody>
          <a:bodyPr>
            <a:normAutofit/>
          </a:bodyPr>
          <a:lstStyle/>
          <a:p>
            <a:pPr marL="1054100" lvl="2" indent="-350838" algn="just">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Bone fractures, limbs deformities as the following:</a:t>
            </a:r>
          </a:p>
          <a:p>
            <a:pPr marL="1054100" lvl="2" indent="-350838" algn="just">
              <a:buFont typeface="Wingdings" panose="05000000000000000000" pitchFamily="2" charset="2"/>
              <a:buAutoNum type="arabicPeriod"/>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r>
              <a:rPr lang="en-US" altLang="en-US" sz="2800" dirty="0">
                <a:latin typeface="Times New Roman" panose="02020603050405020304" pitchFamily="18" charset="0"/>
                <a:cs typeface="Times New Roman" panose="02020603050405020304" pitchFamily="18" charset="0"/>
              </a:rPr>
              <a:t>2- Tetany due to hypocalcaemia</a:t>
            </a:r>
          </a:p>
          <a:p>
            <a:pPr marL="1054100" lvl="2" indent="-350838" algn="just">
              <a:buNone/>
            </a:pPr>
            <a:r>
              <a:rPr lang="en-US" altLang="en-US" sz="2800" dirty="0">
                <a:latin typeface="Times New Roman" panose="02020603050405020304" pitchFamily="18" charset="0"/>
                <a:cs typeface="Times New Roman" panose="02020603050405020304" pitchFamily="18" charset="0"/>
              </a:rPr>
              <a:t>3- Anemia (due to chronic infections or deficiencies)</a:t>
            </a:r>
          </a:p>
          <a:p>
            <a:pPr marL="1054100" lvl="2" indent="-350838" algn="just">
              <a:buNone/>
            </a:pPr>
            <a:r>
              <a:rPr lang="en-US" altLang="en-US" sz="2800" dirty="0">
                <a:latin typeface="Times New Roman" panose="02020603050405020304" pitchFamily="18" charset="0"/>
                <a:cs typeface="Times New Roman" panose="02020603050405020304" pitchFamily="18" charset="0"/>
              </a:rPr>
              <a:t>4- G.I.T disturbances as: G.E, constipation- due to malabsorption </a:t>
            </a:r>
          </a:p>
          <a:p>
            <a:pPr marL="1054100" lvl="2" indent="-350838" algn="just">
              <a:buNone/>
            </a:pPr>
            <a:r>
              <a:rPr lang="en-US" altLang="en-US" sz="2800" dirty="0">
                <a:latin typeface="Times New Roman" panose="02020603050405020304" pitchFamily="18" charset="0"/>
                <a:cs typeface="Times New Roman" panose="02020603050405020304" pitchFamily="18" charset="0"/>
              </a:rPr>
              <a:t>5- Respiratory complications as pneumonia,  </a:t>
            </a:r>
            <a:r>
              <a:rPr lang="en-US" altLang="en-US" sz="2800" dirty="0" err="1">
                <a:latin typeface="Times New Roman" panose="02020603050405020304" pitchFamily="18" charset="0"/>
                <a:cs typeface="Times New Roman" panose="02020603050405020304" pitchFamily="18" charset="0"/>
              </a:rPr>
              <a:t>broncho</a:t>
            </a:r>
            <a:r>
              <a:rPr lang="en-US" altLang="en-US" sz="2800" dirty="0">
                <a:latin typeface="Times New Roman" panose="02020603050405020304" pitchFamily="18" charset="0"/>
                <a:cs typeface="Times New Roman" panose="02020603050405020304" pitchFamily="18" charset="0"/>
              </a:rPr>
              <a:t> –pneumonia-due to chest deformities</a:t>
            </a:r>
          </a:p>
          <a:p>
            <a:pPr marL="1054100" lvl="2" indent="-350838" algn="just">
              <a:buNone/>
            </a:pPr>
            <a:r>
              <a:rPr lang="en-US" altLang="en-US" sz="2800" dirty="0">
                <a:latin typeface="Times New Roman" panose="02020603050405020304" pitchFamily="18" charset="0"/>
                <a:cs typeface="Times New Roman" panose="02020603050405020304" pitchFamily="18" charset="0"/>
              </a:rPr>
              <a:t>6- low resistance , liability to infection as urinary tract infections</a:t>
            </a:r>
          </a:p>
          <a:p>
            <a:endParaRPr lang="en-US" dirty="0">
              <a:latin typeface="Times New Roman" panose="02020603050405020304" pitchFamily="18" charset="0"/>
              <a:cs typeface="Times New Roman" panose="02020603050405020304" pitchFamily="18" charset="0"/>
            </a:endParaRPr>
          </a:p>
        </p:txBody>
      </p:sp>
      <p:grpSp>
        <p:nvGrpSpPr>
          <p:cNvPr id="4" name="Group 19"/>
          <p:cNvGrpSpPr>
            <a:grpSpLocks/>
          </p:cNvGrpSpPr>
          <p:nvPr/>
        </p:nvGrpSpPr>
        <p:grpSpPr bwMode="auto">
          <a:xfrm>
            <a:off x="4645152" y="1511808"/>
            <a:ext cx="4041649" cy="1633728"/>
            <a:chOff x="3379" y="2886"/>
            <a:chExt cx="1814" cy="1225"/>
          </a:xfrm>
        </p:grpSpPr>
        <p:pic>
          <p:nvPicPr>
            <p:cNvPr id="5" name="Picture 15" descr="Picture 002"/>
            <p:cNvPicPr>
              <a:picLocks noChangeAspect="1" noChangeArrowheads="1"/>
            </p:cNvPicPr>
            <p:nvPr/>
          </p:nvPicPr>
          <p:blipFill>
            <a:blip r:embed="rId2">
              <a:extLst>
                <a:ext uri="{28A0092B-C50C-407E-A947-70E740481C1C}">
                  <a14:useLocalDpi xmlns:a14="http://schemas.microsoft.com/office/drawing/2010/main" val="0"/>
                </a:ext>
              </a:extLst>
            </a:blip>
            <a:srcRect l="72346" t="72206" r="6578" b="11281"/>
            <a:stretch>
              <a:fillRect/>
            </a:stretch>
          </p:blipFill>
          <p:spPr bwMode="auto">
            <a:xfrm>
              <a:off x="4422" y="2886"/>
              <a:ext cx="771"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Picture 002"/>
            <p:cNvPicPr>
              <a:picLocks noChangeAspect="1" noChangeArrowheads="1"/>
            </p:cNvPicPr>
            <p:nvPr/>
          </p:nvPicPr>
          <p:blipFill>
            <a:blip r:embed="rId2">
              <a:extLst>
                <a:ext uri="{28A0092B-C50C-407E-A947-70E740481C1C}">
                  <a14:useLocalDpi xmlns:a14="http://schemas.microsoft.com/office/drawing/2010/main" val="0"/>
                </a:ext>
              </a:extLst>
            </a:blip>
            <a:srcRect l="49181" t="72562" r="26958" b="10707"/>
            <a:stretch>
              <a:fillRect/>
            </a:stretch>
          </p:blipFill>
          <p:spPr bwMode="auto">
            <a:xfrm>
              <a:off x="3379" y="2886"/>
              <a:ext cx="862"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06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Treatment </a:t>
            </a:r>
          </a:p>
        </p:txBody>
      </p:sp>
      <p:sp>
        <p:nvSpPr>
          <p:cNvPr id="3" name="Content Placeholder 2"/>
          <p:cNvSpPr>
            <a:spLocks noGrp="1"/>
          </p:cNvSpPr>
          <p:nvPr>
            <p:ph idx="1"/>
          </p:nvPr>
        </p:nvSpPr>
        <p:spPr/>
        <p:txBody>
          <a:bodyPr>
            <a:normAutofit/>
          </a:bodyPr>
          <a:lstStyle/>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Oral calcium with vit.D intake should be increased.</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After healing, give. vit.D (400-800) IU and repeat blood analysis for calcium.</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Surgical correction of deformities</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Treatment of any complications</a:t>
            </a:r>
          </a:p>
          <a:p>
            <a:pPr marL="1863913" lvl="4" indent="-457200" algn="just">
              <a:buFont typeface="Wingdings" panose="05000000000000000000" pitchFamily="2" charset="2"/>
              <a:buChar char="v"/>
              <a:defRPr/>
            </a:pPr>
            <a:r>
              <a:rPr lang="en-US" sz="2800" dirty="0" err="1">
                <a:latin typeface="Times New Roman" panose="02020603050405020304" pitchFamily="18" charset="0"/>
                <a:cs typeface="Times New Roman" panose="02020603050405020304" pitchFamily="18" charset="0"/>
              </a:rPr>
              <a:t>Vit</a:t>
            </a:r>
            <a:r>
              <a:rPr lang="en-US" sz="2800" dirty="0">
                <a:latin typeface="Times New Roman" panose="02020603050405020304" pitchFamily="18" charset="0"/>
                <a:cs typeface="Times New Roman" panose="02020603050405020304" pitchFamily="18" charset="0"/>
              </a:rPr>
              <a:t>-D  (1500-5000)IU/ d .for 2months</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3965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atin typeface="Times New Roman" panose="02020603050405020304" pitchFamily="18" charset="0"/>
                <a:cs typeface="Times New Roman" panose="02020603050405020304" pitchFamily="18" charset="0"/>
              </a:rPr>
              <a:t>Common nursing diagnoses</a:t>
            </a:r>
            <a:r>
              <a:rPr lang="en-US" sz="32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a:bodyPr>
          <a:lstStyle/>
          <a:p>
            <a:pPr marL="263525" lvl="3" indent="-263525"/>
            <a:r>
              <a:rPr lang="en-US" altLang="en-US" sz="2800" dirty="0">
                <a:latin typeface="Times New Roman" panose="02020603050405020304" pitchFamily="18" charset="0"/>
                <a:cs typeface="Times New Roman" panose="02020603050405020304" pitchFamily="18" charset="0"/>
              </a:rPr>
              <a:t>Body image disturbance related to bone deformities</a:t>
            </a:r>
          </a:p>
          <a:p>
            <a:pPr marL="263525" lvl="3" indent="-263525"/>
            <a:r>
              <a:rPr lang="en-US" altLang="en-US" sz="2800" dirty="0">
                <a:latin typeface="Times New Roman" panose="02020603050405020304" pitchFamily="18" charset="0"/>
                <a:cs typeface="Times New Roman" panose="02020603050405020304" pitchFamily="18" charset="0"/>
              </a:rPr>
              <a:t>High risk for infection related to low of immunity.   </a:t>
            </a:r>
          </a:p>
          <a:p>
            <a:pPr marL="263525" lvl="3" indent="-263525"/>
            <a:r>
              <a:rPr lang="en-US" altLang="en-US" sz="2800" dirty="0">
                <a:latin typeface="Times New Roman" panose="02020603050405020304" pitchFamily="18" charset="0"/>
                <a:cs typeface="Times New Roman" panose="02020603050405020304" pitchFamily="18" charset="0"/>
              </a:rPr>
              <a:t>High risk for injury related to weakness of bones and deformities.</a:t>
            </a:r>
          </a:p>
          <a:p>
            <a:pPr marL="263525" lvl="3" indent="-263525"/>
            <a:r>
              <a:rPr lang="en-US" altLang="en-US" sz="2800" dirty="0">
                <a:latin typeface="Times New Roman" panose="02020603050405020304" pitchFamily="18" charset="0"/>
                <a:cs typeface="Times New Roman" panose="02020603050405020304" pitchFamily="18" charset="0"/>
              </a:rPr>
              <a:t>Altered nutritional  requirements related to deficiency of calcium </a:t>
            </a:r>
          </a:p>
          <a:p>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031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365125"/>
            <a:ext cx="10354056" cy="915035"/>
          </a:xfrm>
        </p:spPr>
        <p:txBody>
          <a:bodyPr>
            <a:normAutofit fontScale="90000"/>
          </a:bodyPr>
          <a:lstStyle/>
          <a:p>
            <a:r>
              <a:rPr lang="en-US" sz="3200" b="1" dirty="0">
                <a:latin typeface="Times New Roman" panose="02020603050405020304" pitchFamily="18" charset="0"/>
                <a:cs typeface="Times New Roman" panose="02020603050405020304" pitchFamily="18" charset="0"/>
              </a:rPr>
              <a:t>Vitamin A Deficiency and the Eye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(Xerophthalmia)</a:t>
            </a:r>
          </a:p>
        </p:txBody>
      </p:sp>
      <p:sp>
        <p:nvSpPr>
          <p:cNvPr id="3" name="Content Placeholder 2"/>
          <p:cNvSpPr>
            <a:spLocks noGrp="1"/>
          </p:cNvSpPr>
          <p:nvPr>
            <p:ph idx="1"/>
          </p:nvPr>
        </p:nvSpPr>
        <p:spPr>
          <a:xfrm>
            <a:off x="999744" y="1280160"/>
            <a:ext cx="10354056" cy="4896803"/>
          </a:xfrm>
        </p:spPr>
        <p:txBody>
          <a:bodyPr>
            <a:normAutofit/>
          </a:bodyPr>
          <a:lstStyle/>
          <a:p>
            <a:r>
              <a:rPr lang="en-US" altLang="en-US" dirty="0">
                <a:latin typeface="Times New Roman" panose="02020603050405020304" pitchFamily="18" charset="0"/>
                <a:cs typeface="Times New Roman" panose="02020603050405020304" pitchFamily="18" charset="0"/>
              </a:rPr>
              <a:t>Commonest single cause of childhood blindness,  an estimated 350,000 new cases each year. </a:t>
            </a:r>
          </a:p>
          <a:p>
            <a:r>
              <a:rPr lang="en-US" altLang="en-US" dirty="0">
                <a:latin typeface="Times New Roman" panose="02020603050405020304" pitchFamily="18" charset="0"/>
                <a:cs typeface="Times New Roman" panose="02020603050405020304" pitchFamily="18" charset="0"/>
              </a:rPr>
              <a:t>About  60% to 80% of children who become blind from vitamin A deficiency die within a few years because of increased susceptibility to disease and sometimes lack of care.  </a:t>
            </a:r>
          </a:p>
          <a:p>
            <a:r>
              <a:rPr lang="en-US" altLang="en-US" dirty="0">
                <a:latin typeface="Times New Roman" panose="02020603050405020304" pitchFamily="18" charset="0"/>
                <a:cs typeface="Times New Roman" panose="02020603050405020304" pitchFamily="18" charset="0"/>
              </a:rPr>
              <a:t>Vitamin A deficiency can occur for three major reasons: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of reduced intake of foods rich in vitamin A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the vitamins are not absorbed, usually because of </a:t>
            </a:r>
            <a:r>
              <a:rPr lang="en-US" altLang="en-US" sz="2800" dirty="0" err="1">
                <a:solidFill>
                  <a:srgbClr val="FF0000"/>
                </a:solidFill>
                <a:latin typeface="Times New Roman" panose="02020603050405020304" pitchFamily="18" charset="0"/>
                <a:cs typeface="Times New Roman" panose="02020603050405020304" pitchFamily="18" charset="0"/>
              </a:rPr>
              <a:t>diarrhoea</a:t>
            </a:r>
            <a:r>
              <a:rPr lang="en-US" altLang="en-US" sz="2800" dirty="0">
                <a:solidFill>
                  <a:srgbClr val="FF0000"/>
                </a:solidFill>
                <a:latin typeface="Times New Roman" panose="02020603050405020304" pitchFamily="18" charset="0"/>
                <a:cs typeface="Times New Roman" panose="02020603050405020304" pitchFamily="18" charset="0"/>
              </a:rPr>
              <a:t>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of increased need for vitamin A, as occurs during infections, particularly measles.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5055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365125"/>
            <a:ext cx="10232136" cy="598043"/>
          </a:xfrm>
        </p:spPr>
        <p:txBody>
          <a:bodyPr>
            <a:normAutofit/>
          </a:bodyPr>
          <a:lstStyle/>
          <a:p>
            <a:r>
              <a:rPr lang="en-US" sz="3200" b="1" dirty="0">
                <a:latin typeface="Times New Roman" panose="02020603050405020304" pitchFamily="18" charset="0"/>
                <a:cs typeface="Times New Roman" panose="02020603050405020304" pitchFamily="18" charset="0"/>
              </a:rPr>
              <a:t>WHO Classification of Xerophthalmia</a:t>
            </a:r>
          </a:p>
        </p:txBody>
      </p:sp>
      <p:sp>
        <p:nvSpPr>
          <p:cNvPr id="3" name="Content Placeholder 2"/>
          <p:cNvSpPr>
            <a:spLocks noGrp="1"/>
          </p:cNvSpPr>
          <p:nvPr>
            <p:ph idx="1"/>
          </p:nvPr>
        </p:nvSpPr>
        <p:spPr>
          <a:xfrm>
            <a:off x="1121664" y="963168"/>
            <a:ext cx="10232136" cy="5535168"/>
          </a:xfrm>
        </p:spPr>
        <p:txBody>
          <a:bodyPr/>
          <a:lstStyle/>
          <a:p>
            <a:pPr>
              <a:lnSpc>
                <a:spcPct val="80000"/>
              </a:lnSpc>
            </a:pPr>
            <a:r>
              <a:rPr lang="en-US" altLang="en-US" b="1" dirty="0">
                <a:solidFill>
                  <a:srgbClr val="FF0000"/>
                </a:solidFill>
              </a:rPr>
              <a:t>Night blindness (XN)</a:t>
            </a:r>
            <a:r>
              <a:rPr lang="en-US" altLang="en-US" dirty="0">
                <a:solidFill>
                  <a:srgbClr val="FF0000"/>
                </a:solidFill>
              </a:rPr>
              <a:t>: </a:t>
            </a:r>
          </a:p>
          <a:p>
            <a:pPr lvl="1">
              <a:lnSpc>
                <a:spcPct val="80000"/>
              </a:lnSpc>
            </a:pPr>
            <a:r>
              <a:rPr lang="en-US" altLang="en-US" dirty="0"/>
              <a:t>Vitamin A is needed to replace the rhodopsin (visual purple) of the retina  and this is necessary for night vision/ low-light visions. </a:t>
            </a:r>
          </a:p>
          <a:p>
            <a:pPr lvl="1">
              <a:lnSpc>
                <a:spcPct val="80000"/>
              </a:lnSpc>
            </a:pPr>
            <a:r>
              <a:rPr lang="en-US" altLang="en-US" dirty="0"/>
              <a:t>An adult or older child will describe the problem of night blindness but a very small child will not be able to offer this information. </a:t>
            </a:r>
          </a:p>
          <a:p>
            <a:pPr>
              <a:lnSpc>
                <a:spcPct val="80000"/>
              </a:lnSpc>
            </a:pPr>
            <a:r>
              <a:rPr lang="en-US" altLang="en-US" b="1" dirty="0" err="1">
                <a:solidFill>
                  <a:srgbClr val="FF0000"/>
                </a:solidFill>
              </a:rPr>
              <a:t>Conjunctival</a:t>
            </a:r>
            <a:r>
              <a:rPr lang="en-US" altLang="en-US" b="1" dirty="0">
                <a:solidFill>
                  <a:srgbClr val="FF0000"/>
                </a:solidFill>
              </a:rPr>
              <a:t> </a:t>
            </a:r>
            <a:r>
              <a:rPr lang="en-US" altLang="en-US" b="1" dirty="0" err="1">
                <a:solidFill>
                  <a:srgbClr val="FF0000"/>
                </a:solidFill>
              </a:rPr>
              <a:t>xerosis</a:t>
            </a:r>
            <a:r>
              <a:rPr lang="en-US" altLang="en-US" b="1" dirty="0">
                <a:solidFill>
                  <a:srgbClr val="FF0000"/>
                </a:solidFill>
              </a:rPr>
              <a:t> (XIA)</a:t>
            </a:r>
            <a:r>
              <a:rPr lang="en-US" altLang="en-US" dirty="0">
                <a:solidFill>
                  <a:srgbClr val="FF0000"/>
                </a:solidFill>
              </a:rPr>
              <a:t>: </a:t>
            </a:r>
          </a:p>
          <a:p>
            <a:pPr lvl="1">
              <a:lnSpc>
                <a:spcPct val="80000"/>
              </a:lnSpc>
            </a:pPr>
            <a:r>
              <a:rPr lang="en-US" altLang="en-US" dirty="0"/>
              <a:t>Vitamin A is required for the production of secretions on the surface of the eye. This </a:t>
            </a:r>
            <a:r>
              <a:rPr lang="en-US" altLang="en-US" b="1" dirty="0"/>
              <a:t>dry appearance </a:t>
            </a:r>
            <a:r>
              <a:rPr lang="en-US" altLang="en-US" dirty="0"/>
              <a:t>together with </a:t>
            </a:r>
            <a:r>
              <a:rPr lang="en-US" altLang="en-US" dirty="0" err="1"/>
              <a:t>xerosis</a:t>
            </a:r>
            <a:r>
              <a:rPr lang="en-US" altLang="en-US" dirty="0"/>
              <a:t> of the corneal epithelium gives the condition its name, </a:t>
            </a:r>
            <a:r>
              <a:rPr lang="en-US" altLang="en-US" dirty="0" err="1"/>
              <a:t>xerophthalmia</a:t>
            </a:r>
            <a:r>
              <a:rPr lang="en-US" altLang="en-US" dirty="0"/>
              <a:t>. </a:t>
            </a:r>
          </a:p>
          <a:p>
            <a:pPr lvl="1">
              <a:lnSpc>
                <a:spcPct val="80000"/>
              </a:lnSpc>
            </a:pPr>
            <a:r>
              <a:rPr lang="en-US" altLang="en-US" dirty="0"/>
              <a:t>There is damage to the cells that produce secretions which moisten the surface of the eye. </a:t>
            </a:r>
          </a:p>
          <a:p>
            <a:endParaRPr lang="en-US" dirty="0"/>
          </a:p>
        </p:txBody>
      </p:sp>
    </p:spTree>
    <p:extLst>
      <p:ext uri="{BB962C8B-B14F-4D97-AF65-F5344CB8AC3E}">
        <p14:creationId xmlns:p14="http://schemas.microsoft.com/office/powerpoint/2010/main" val="337265357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65125"/>
            <a:ext cx="10012680" cy="378587"/>
          </a:xfrm>
        </p:spPr>
        <p:txBody>
          <a:bodyPr>
            <a:normAutofit fontScale="90000"/>
          </a:bodyPr>
          <a:lstStyle/>
          <a:p>
            <a:r>
              <a:rPr lang="en-US" sz="3200" dirty="0" err="1">
                <a:latin typeface="Times New Roman" panose="02020603050405020304" pitchFamily="18" charset="0"/>
                <a:cs typeface="Times New Roman" panose="02020603050405020304" pitchFamily="18" charset="0"/>
              </a:rPr>
              <a:t>keratomalacia</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6592" y="743712"/>
            <a:ext cx="10427208" cy="5900928"/>
          </a:xfrm>
        </p:spPr>
        <p:txBody>
          <a:bodyPr>
            <a:normAutofit fontScale="92500" lnSpcReduction="10000"/>
          </a:bodyPr>
          <a:lstStyle/>
          <a:p>
            <a:r>
              <a:rPr lang="en-US" altLang="en-US" dirty="0">
                <a:latin typeface="Times New Roman" panose="02020603050405020304" pitchFamily="18" charset="0"/>
                <a:cs typeface="Times New Roman" panose="02020603050405020304" pitchFamily="18" charset="0"/>
              </a:rPr>
              <a:t>Untreated </a:t>
            </a:r>
            <a:r>
              <a:rPr lang="en-US" altLang="en-US" dirty="0" err="1">
                <a:latin typeface="Times New Roman" panose="02020603050405020304" pitchFamily="18" charset="0"/>
                <a:cs typeface="Times New Roman" panose="02020603050405020304" pitchFamily="18" charset="0"/>
              </a:rPr>
              <a:t>Xerophalmia</a:t>
            </a:r>
            <a:r>
              <a:rPr lang="en-US" altLang="en-US" dirty="0">
                <a:latin typeface="Times New Roman" panose="02020603050405020304" pitchFamily="18" charset="0"/>
                <a:cs typeface="Times New Roman" panose="02020603050405020304" pitchFamily="18" charset="0"/>
              </a:rPr>
              <a:t> leads to </a:t>
            </a:r>
            <a:r>
              <a:rPr lang="en-US" altLang="en-US" dirty="0" err="1">
                <a:latin typeface="Times New Roman" panose="02020603050405020304" pitchFamily="18" charset="0"/>
                <a:cs typeface="Times New Roman" panose="02020603050405020304" pitchFamily="18" charset="0"/>
              </a:rPr>
              <a:t>keratomalacia</a:t>
            </a:r>
            <a:endParaRPr lang="en-US" altLang="en-US" dirty="0">
              <a:latin typeface="Times New Roman" panose="02020603050405020304" pitchFamily="18" charset="0"/>
              <a:cs typeface="Times New Roman" panose="02020603050405020304" pitchFamily="18" charset="0"/>
            </a:endParaRPr>
          </a:p>
          <a:p>
            <a:pPr>
              <a:lnSpc>
                <a:spcPct val="80000"/>
              </a:lnSpc>
            </a:pPr>
            <a:r>
              <a:rPr lang="en-US" altLang="en-US" b="1" dirty="0">
                <a:solidFill>
                  <a:srgbClr val="FF0000"/>
                </a:solidFill>
                <a:latin typeface="Times New Roman" panose="02020603050405020304" pitchFamily="18" charset="0"/>
                <a:cs typeface="Times New Roman" panose="02020603050405020304" pitchFamily="18" charset="0"/>
              </a:rPr>
              <a:t>Corneal ulceration/</a:t>
            </a:r>
            <a:r>
              <a:rPr lang="en-US" altLang="en-US" b="1" dirty="0" err="1">
                <a:solidFill>
                  <a:srgbClr val="FF0000"/>
                </a:solidFill>
                <a:latin typeface="Times New Roman" panose="02020603050405020304" pitchFamily="18" charset="0"/>
                <a:cs typeface="Times New Roman" panose="02020603050405020304" pitchFamily="18" charset="0"/>
              </a:rPr>
              <a:t>keratomalacia</a:t>
            </a:r>
            <a:r>
              <a:rPr lang="en-US" altLang="en-US" b="1" dirty="0">
                <a:solidFill>
                  <a:srgbClr val="FF0000"/>
                </a:solidFill>
                <a:latin typeface="Times New Roman" panose="02020603050405020304" pitchFamily="18" charset="0"/>
                <a:cs typeface="Times New Roman" panose="02020603050405020304" pitchFamily="18" charset="0"/>
              </a:rPr>
              <a:t> (X3B)</a:t>
            </a:r>
            <a:r>
              <a:rPr lang="en-US" altLang="en-US" dirty="0">
                <a:solidFill>
                  <a:srgbClr val="FF0000"/>
                </a:solidFill>
                <a:latin typeface="Times New Roman" panose="02020603050405020304" pitchFamily="18" charset="0"/>
                <a:cs typeface="Times New Roman" panose="02020603050405020304" pitchFamily="18" charset="0"/>
              </a:rPr>
              <a:t>:</a:t>
            </a:r>
          </a:p>
          <a:p>
            <a:pPr lvl="1">
              <a:lnSpc>
                <a:spcPct val="80000"/>
              </a:lnSpc>
            </a:pPr>
            <a:r>
              <a:rPr lang="en-US" altLang="en-US" sz="2800" dirty="0">
                <a:latin typeface="Times New Roman" panose="02020603050405020304" pitchFamily="18" charset="0"/>
                <a:cs typeface="Times New Roman" panose="02020603050405020304" pitchFamily="18" charset="0"/>
              </a:rPr>
              <a:t> Consequence of severe vitamin A deficiency. Onset is often sudden, and the cornea may melt/</a:t>
            </a:r>
            <a:r>
              <a:rPr lang="en-US" altLang="en-US" sz="2800" dirty="0" err="1">
                <a:latin typeface="Times New Roman" panose="02020603050405020304" pitchFamily="18" charset="0"/>
                <a:cs typeface="Times New Roman" panose="02020603050405020304" pitchFamily="18" charset="0"/>
              </a:rPr>
              <a:t>liquify</a:t>
            </a:r>
            <a:r>
              <a:rPr lang="en-US" altLang="en-US" sz="2800" dirty="0">
                <a:latin typeface="Times New Roman" panose="02020603050405020304" pitchFamily="18" charset="0"/>
                <a:cs typeface="Times New Roman" panose="02020603050405020304" pitchFamily="18" charset="0"/>
              </a:rPr>
              <a:t> very quickly, even over a few hours (</a:t>
            </a:r>
            <a:r>
              <a:rPr lang="en-US" altLang="en-US" sz="2800" dirty="0" err="1">
                <a:latin typeface="Times New Roman" panose="02020603050405020304" pitchFamily="18" charset="0"/>
                <a:cs typeface="Times New Roman" panose="02020603050405020304" pitchFamily="18" charset="0"/>
              </a:rPr>
              <a:t>keratomalacia</a:t>
            </a:r>
            <a:r>
              <a:rPr lang="en-US" altLang="en-US" sz="2800" dirty="0">
                <a:latin typeface="Times New Roman" panose="02020603050405020304" pitchFamily="18" charset="0"/>
                <a:cs typeface="Times New Roman" panose="02020603050405020304" pitchFamily="18" charset="0"/>
              </a:rPr>
              <a:t>). </a:t>
            </a:r>
          </a:p>
          <a:p>
            <a:pPr>
              <a:lnSpc>
                <a:spcPct val="80000"/>
              </a:lnSpc>
            </a:pPr>
            <a:r>
              <a:rPr lang="en-US" altLang="en-US" b="1" dirty="0">
                <a:solidFill>
                  <a:srgbClr val="FF0000"/>
                </a:solidFill>
                <a:latin typeface="Times New Roman" panose="02020603050405020304" pitchFamily="18" charset="0"/>
                <a:cs typeface="Times New Roman" panose="02020603050405020304" pitchFamily="18" charset="0"/>
              </a:rPr>
              <a:t>Corneal scarring (XS)</a:t>
            </a:r>
            <a:r>
              <a:rPr lang="en-US" altLang="en-US" dirty="0">
                <a:solidFill>
                  <a:srgbClr val="FF0000"/>
                </a:solidFill>
                <a:latin typeface="Times New Roman" panose="02020603050405020304" pitchFamily="18" charset="0"/>
                <a:cs typeface="Times New Roman" panose="02020603050405020304" pitchFamily="18" charset="0"/>
              </a:rPr>
              <a:t>: </a:t>
            </a:r>
          </a:p>
          <a:p>
            <a:pPr lvl="1">
              <a:lnSpc>
                <a:spcPct val="80000"/>
              </a:lnSpc>
            </a:pPr>
            <a:r>
              <a:rPr lang="en-US" altLang="en-US" sz="2800" dirty="0">
                <a:latin typeface="Times New Roman" panose="02020603050405020304" pitchFamily="18" charset="0"/>
                <a:cs typeface="Times New Roman" panose="02020603050405020304" pitchFamily="18" charset="0"/>
              </a:rPr>
              <a:t>End stage of malnutrition causing eye damage</a:t>
            </a:r>
          </a:p>
          <a:p>
            <a:pPr lvl="1">
              <a:lnSpc>
                <a:spcPct val="80000"/>
              </a:lnSpc>
            </a:pPr>
            <a:r>
              <a:rPr lang="en-US" altLang="en-US" sz="2800" dirty="0">
                <a:latin typeface="Times New Roman" panose="02020603050405020304" pitchFamily="18" charset="0"/>
                <a:cs typeface="Times New Roman" panose="02020603050405020304" pitchFamily="18" charset="0"/>
              </a:rPr>
              <a:t>Often has a marked effect on vision. </a:t>
            </a:r>
          </a:p>
          <a:p>
            <a:pPr lvl="1">
              <a:lnSpc>
                <a:spcPct val="80000"/>
              </a:lnSpc>
            </a:pPr>
            <a:r>
              <a:rPr lang="en-US" altLang="en-US" sz="2800" dirty="0">
                <a:latin typeface="Times New Roman" panose="02020603050405020304" pitchFamily="18" charset="0"/>
                <a:cs typeface="Times New Roman" panose="02020603050405020304" pitchFamily="18" charset="0"/>
              </a:rPr>
              <a:t>The anterior part of the eye may bulge forward (anterior </a:t>
            </a:r>
            <a:r>
              <a:rPr lang="en-US" altLang="en-US" sz="2800" dirty="0" err="1">
                <a:latin typeface="Times New Roman" panose="02020603050405020304" pitchFamily="18" charset="0"/>
                <a:cs typeface="Times New Roman" panose="02020603050405020304" pitchFamily="18" charset="0"/>
              </a:rPr>
              <a:t>staphyloma</a:t>
            </a:r>
            <a:r>
              <a:rPr lang="en-US" altLang="en-US" sz="2800" dirty="0">
                <a:latin typeface="Times New Roman" panose="02020603050405020304" pitchFamily="18" charset="0"/>
                <a:cs typeface="Times New Roman" panose="02020603050405020304" pitchFamily="18" charset="0"/>
              </a:rPr>
              <a:t>) or the opposite may occur and the eye shrinks (phthisis</a:t>
            </a:r>
            <a:r>
              <a:rPr lang="en-US" altLang="en-US" sz="2800" dirty="0" smtClean="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marL="457200" lvl="1" indent="0">
              <a:lnSpc>
                <a:spcPct val="80000"/>
              </a:lnSpc>
              <a:buNone/>
            </a:pPr>
            <a:r>
              <a:rPr lang="en-US" altLang="en-US" sz="2800" b="1" dirty="0" smtClean="0">
                <a:latin typeface="Times New Roman" panose="02020603050405020304" pitchFamily="18" charset="0"/>
                <a:cs typeface="Times New Roman" panose="02020603050405020304" pitchFamily="18" charset="0"/>
              </a:rPr>
              <a:t>N/B</a:t>
            </a:r>
            <a:r>
              <a:rPr lang="en-US" altLang="en-US" sz="2800" dirty="0" smtClean="0">
                <a:latin typeface="Times New Roman" panose="02020603050405020304" pitchFamily="18" charset="0"/>
                <a:cs typeface="Times New Roman" panose="02020603050405020304" pitchFamily="18" charset="0"/>
              </a:rPr>
              <a:t> Not </a:t>
            </a:r>
            <a:r>
              <a:rPr lang="en-US" altLang="en-US" sz="2800" dirty="0">
                <a:latin typeface="Times New Roman" panose="02020603050405020304" pitchFamily="18" charset="0"/>
                <a:cs typeface="Times New Roman" panose="02020603050405020304" pitchFamily="18" charset="0"/>
              </a:rPr>
              <a:t>every child who is vitamin A deficient and at risk of blindness will have obvious eye signs.</a:t>
            </a:r>
          </a:p>
          <a:p>
            <a:pPr lvl="1">
              <a:lnSpc>
                <a:spcPct val="80000"/>
              </a:lnSpc>
            </a:pPr>
            <a:r>
              <a:rPr lang="en-US" altLang="en-US" sz="2800" dirty="0">
                <a:latin typeface="Times New Roman" panose="02020603050405020304" pitchFamily="18" charset="0"/>
                <a:cs typeface="Times New Roman" panose="02020603050405020304" pitchFamily="18" charset="0"/>
              </a:rPr>
              <a:t> Evidence of </a:t>
            </a:r>
            <a:r>
              <a:rPr lang="en-US" altLang="en-US" sz="2800" dirty="0" err="1">
                <a:latin typeface="Times New Roman" panose="02020603050405020304" pitchFamily="18" charset="0"/>
                <a:cs typeface="Times New Roman" panose="02020603050405020304" pitchFamily="18" charset="0"/>
              </a:rPr>
              <a:t>xerophthalmia</a:t>
            </a:r>
            <a:r>
              <a:rPr lang="en-US" altLang="en-US" sz="2800" dirty="0">
                <a:latin typeface="Times New Roman" panose="02020603050405020304" pitchFamily="18" charset="0"/>
                <a:cs typeface="Times New Roman" panose="02020603050405020304" pitchFamily="18" charset="0"/>
              </a:rPr>
              <a:t> in one child will indicate that other children in the same family/community are also deficient.</a:t>
            </a:r>
          </a:p>
          <a:p>
            <a:pPr lvl="1">
              <a:lnSpc>
                <a:spcPct val="80000"/>
              </a:lnSpc>
            </a:pPr>
            <a:r>
              <a:rPr lang="en-US" altLang="en-US" sz="2800" dirty="0">
                <a:latin typeface="Times New Roman" panose="02020603050405020304" pitchFamily="18" charset="0"/>
                <a:cs typeface="Times New Roman" panose="02020603050405020304" pitchFamily="18" charset="0"/>
              </a:rPr>
              <a:t> A child may have just enough vitamin A but have very little reserve in the liver. </a:t>
            </a:r>
          </a:p>
          <a:p>
            <a:endParaRPr lang="en-US" dirty="0"/>
          </a:p>
        </p:txBody>
      </p:sp>
    </p:spTree>
    <p:extLst>
      <p:ext uri="{BB962C8B-B14F-4D97-AF65-F5344CB8AC3E}">
        <p14:creationId xmlns:p14="http://schemas.microsoft.com/office/powerpoint/2010/main" val="38174842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65125"/>
            <a:ext cx="10195560" cy="659003"/>
          </a:xfrm>
        </p:spPr>
        <p:txBody>
          <a:bodyPr>
            <a:normAutofit/>
          </a:bodyPr>
          <a:lstStyle/>
          <a:p>
            <a:r>
              <a:rPr lang="en-US" sz="3200" b="1" dirty="0">
                <a:latin typeface="Times New Roman" panose="02020603050405020304" pitchFamily="18" charset="0"/>
                <a:cs typeface="Times New Roman" panose="02020603050405020304" pitchFamily="18" charset="0"/>
              </a:rPr>
              <a:t>Treatment of Xerophthalmia</a:t>
            </a:r>
          </a:p>
        </p:txBody>
      </p:sp>
      <p:sp>
        <p:nvSpPr>
          <p:cNvPr id="3" name="Content Placeholder 2"/>
          <p:cNvSpPr>
            <a:spLocks noGrp="1"/>
          </p:cNvSpPr>
          <p:nvPr>
            <p:ph idx="1"/>
          </p:nvPr>
        </p:nvSpPr>
        <p:spPr>
          <a:xfrm>
            <a:off x="914400" y="1024128"/>
            <a:ext cx="10439400" cy="5705856"/>
          </a:xfrm>
        </p:spPr>
        <p:txBody>
          <a:bodyPr>
            <a:normAutofit/>
          </a:bodyPr>
          <a:lstStyle/>
          <a:p>
            <a:pPr>
              <a:lnSpc>
                <a:spcPct val="80000"/>
              </a:lnSpc>
              <a:buNone/>
            </a:pPr>
            <a:r>
              <a:rPr lang="en-US" altLang="en-US" b="1" dirty="0">
                <a:solidFill>
                  <a:srgbClr val="FF0000"/>
                </a:solidFill>
                <a:latin typeface="Times New Roman" panose="02020603050405020304" pitchFamily="18" charset="0"/>
                <a:cs typeface="Times New Roman" panose="02020603050405020304" pitchFamily="18" charset="0"/>
              </a:rPr>
              <a:t>WHO </a:t>
            </a:r>
            <a:r>
              <a:rPr lang="en-US" altLang="en-US" dirty="0">
                <a:solidFill>
                  <a:srgbClr val="FF0000"/>
                </a:solidFill>
                <a:latin typeface="Times New Roman" panose="02020603050405020304" pitchFamily="18" charset="0"/>
                <a:cs typeface="Times New Roman" panose="02020603050405020304" pitchFamily="18" charset="0"/>
              </a:rPr>
              <a:t> treatment schedule for children &gt;1 </a:t>
            </a:r>
            <a:r>
              <a:rPr lang="en-US" altLang="en-US" dirty="0" err="1">
                <a:solidFill>
                  <a:srgbClr val="FF0000"/>
                </a:solidFill>
                <a:latin typeface="Times New Roman" panose="02020603050405020304" pitchFamily="18" charset="0"/>
                <a:cs typeface="Times New Roman" panose="02020603050405020304" pitchFamily="18" charset="0"/>
              </a:rPr>
              <a:t>yr</a:t>
            </a:r>
            <a:r>
              <a:rPr lang="en-US" altLang="en-US" dirty="0">
                <a:solidFill>
                  <a:srgbClr val="FF0000"/>
                </a:solidFill>
                <a:latin typeface="Times New Roman" panose="02020603050405020304" pitchFamily="18" charset="0"/>
                <a:cs typeface="Times New Roman" panose="02020603050405020304" pitchFamily="18" charset="0"/>
              </a:rPr>
              <a:t> old.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Immediately on diagnosis (Day 1) - 200,000 IU vitamin A orally†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The following day (Day 2) - 200,000 IU vitamin A orally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Four weeks later (Week 4) - 200,000 IU vitamin A orally </a:t>
            </a:r>
          </a:p>
          <a:p>
            <a:pPr>
              <a:lnSpc>
                <a:spcPct val="80000"/>
              </a:lnSpc>
            </a:pPr>
            <a:endParaRPr lang="en-US" altLang="en-US" dirty="0">
              <a:latin typeface="Times New Roman" panose="02020603050405020304" pitchFamily="18" charset="0"/>
              <a:cs typeface="Times New Roman" panose="02020603050405020304" pitchFamily="18" charset="0"/>
            </a:endParaRPr>
          </a:p>
          <a:p>
            <a:pPr>
              <a:lnSpc>
                <a:spcPct val="80000"/>
              </a:lnSpc>
            </a:pPr>
            <a:r>
              <a:rPr lang="en-US" altLang="en-US" dirty="0">
                <a:latin typeface="Times New Roman" panose="02020603050405020304" pitchFamily="18" charset="0"/>
                <a:cs typeface="Times New Roman" panose="02020603050405020304" pitchFamily="18" charset="0"/>
              </a:rPr>
              <a:t>† If there is vomiting, an IM-injection of 100,000 IU of water soluble vitamin A (not an oil-based preparation) may be used instead of the first oral dose. </a:t>
            </a:r>
          </a:p>
          <a:p>
            <a:pPr>
              <a:lnSpc>
                <a:spcPct val="80000"/>
              </a:lnSpc>
            </a:pPr>
            <a:r>
              <a:rPr lang="en-US" altLang="en-US" b="1" dirty="0">
                <a:latin typeface="Times New Roman" panose="02020603050405020304" pitchFamily="18" charset="0"/>
                <a:cs typeface="Times New Roman" panose="02020603050405020304" pitchFamily="18" charset="0"/>
              </a:rPr>
              <a:t>If a child is under one year old or, at any age, weighs less than 8 kg: Use half the doses of the regimen given above. </a:t>
            </a:r>
          </a:p>
          <a:p>
            <a:pPr lvl="1">
              <a:lnSpc>
                <a:spcPct val="80000"/>
              </a:lnSpc>
              <a:buNone/>
            </a:pPr>
            <a:r>
              <a:rPr lang="en-US" altLang="en-US" sz="2800" dirty="0">
                <a:latin typeface="Times New Roman" panose="02020603050405020304" pitchFamily="18" charset="0"/>
                <a:cs typeface="Times New Roman" panose="02020603050405020304" pitchFamily="18" charset="0"/>
              </a:rPr>
              <a:t>• Immediately on diagnosis (Day 1) - 100,000 IU vitamin A orally </a:t>
            </a:r>
          </a:p>
          <a:p>
            <a:pPr lvl="1">
              <a:lnSpc>
                <a:spcPct val="80000"/>
              </a:lnSpc>
              <a:buNone/>
            </a:pPr>
            <a:r>
              <a:rPr lang="en-US" altLang="en-US" sz="2800" dirty="0">
                <a:latin typeface="Times New Roman" panose="02020603050405020304" pitchFamily="18" charset="0"/>
                <a:cs typeface="Times New Roman" panose="02020603050405020304" pitchFamily="18" charset="0"/>
              </a:rPr>
              <a:t>• The following day (Day 2) - 100,000 IU vitamin A orally </a:t>
            </a:r>
          </a:p>
          <a:p>
            <a:pPr lvl="1">
              <a:lnSpc>
                <a:spcPct val="80000"/>
              </a:lnSpc>
              <a:buNone/>
            </a:pPr>
            <a:r>
              <a:rPr lang="en-US" altLang="en-US" sz="2800" dirty="0">
                <a:latin typeface="Times New Roman" panose="02020603050405020304" pitchFamily="18" charset="0"/>
                <a:cs typeface="Times New Roman" panose="02020603050405020304" pitchFamily="18" charset="0"/>
              </a:rPr>
              <a:t>• Four weeks later (Week 4) - 100,000 IU vitamin A orally </a:t>
            </a:r>
          </a:p>
          <a:p>
            <a:pPr>
              <a:lnSpc>
                <a:spcPct val="80000"/>
              </a:lnSpc>
            </a:pPr>
            <a:endParaRPr lang="en-US" altLang="en-US" sz="1800" dirty="0"/>
          </a:p>
          <a:p>
            <a:endParaRPr lang="en-US" dirty="0"/>
          </a:p>
        </p:txBody>
      </p:sp>
    </p:spTree>
    <p:extLst>
      <p:ext uri="{BB962C8B-B14F-4D97-AF65-F5344CB8AC3E}">
        <p14:creationId xmlns:p14="http://schemas.microsoft.com/office/powerpoint/2010/main" val="19434780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365125"/>
            <a:ext cx="10183368" cy="683387"/>
          </a:xfrm>
        </p:spPr>
        <p:txBody>
          <a:bodyPr>
            <a:normAutofit/>
          </a:bodyPr>
          <a:lstStyle/>
          <a:p>
            <a:r>
              <a:rPr lang="en-US" sz="3200" b="1" dirty="0">
                <a:latin typeface="Times New Roman" panose="02020603050405020304" pitchFamily="18" charset="0"/>
                <a:cs typeface="Times New Roman" panose="02020603050405020304" pitchFamily="18" charset="0"/>
              </a:rPr>
              <a:t>Treatment of Xerophthalmia-cont’d</a:t>
            </a:r>
          </a:p>
        </p:txBody>
      </p:sp>
      <p:sp>
        <p:nvSpPr>
          <p:cNvPr id="3" name="Content Placeholder 2"/>
          <p:cNvSpPr>
            <a:spLocks noGrp="1"/>
          </p:cNvSpPr>
          <p:nvPr>
            <p:ph idx="1"/>
          </p:nvPr>
        </p:nvSpPr>
        <p:spPr>
          <a:xfrm>
            <a:off x="838200" y="1475232"/>
            <a:ext cx="10515600" cy="4701731"/>
          </a:xfrm>
        </p:spPr>
        <p:txBody>
          <a:bodyPr>
            <a:normAutofit/>
          </a:bodyPr>
          <a:lstStyle/>
          <a:p>
            <a:pPr>
              <a:lnSpc>
                <a:spcPct val="80000"/>
              </a:lnSpc>
            </a:pPr>
            <a:r>
              <a:rPr lang="en-US" altLang="en-US" dirty="0">
                <a:latin typeface="Times New Roman" panose="02020603050405020304" pitchFamily="18" charset="0"/>
                <a:cs typeface="Times New Roman" panose="02020603050405020304" pitchFamily="18" charset="0"/>
              </a:rPr>
              <a:t>The third dose of vitamin A in both regimens may be given between one and 4 weeks if follow-up is likely to be uncertain. </a:t>
            </a:r>
          </a:p>
          <a:p>
            <a:pPr>
              <a:lnSpc>
                <a:spcPct val="80000"/>
              </a:lnSpc>
            </a:pPr>
            <a:r>
              <a:rPr lang="en-US" altLang="en-US" dirty="0">
                <a:latin typeface="Times New Roman" panose="02020603050405020304" pitchFamily="18" charset="0"/>
                <a:cs typeface="Times New Roman" panose="02020603050405020304" pitchFamily="18" charset="0"/>
              </a:rPr>
              <a:t>A topical antibiotic eye ointment such as tetracycline 1% or chloramphenicol 1%, 3 times daily, is recommended to reduce the possibility of secondary bacterial infection. </a:t>
            </a:r>
          </a:p>
          <a:p>
            <a:pPr>
              <a:lnSpc>
                <a:spcPct val="80000"/>
              </a:lnSpc>
            </a:pPr>
            <a:r>
              <a:rPr lang="en-US" altLang="en-US" dirty="0">
                <a:latin typeface="Times New Roman" panose="02020603050405020304" pitchFamily="18" charset="0"/>
                <a:cs typeface="Times New Roman" panose="02020603050405020304" pitchFamily="18" charset="0"/>
              </a:rPr>
              <a:t>Carefully apply an eye pad to the eye, making sure the eyelids are closed under the pad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107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of Xerophthalmia </a:t>
            </a:r>
          </a:p>
        </p:txBody>
      </p:sp>
      <p:sp>
        <p:nvSpPr>
          <p:cNvPr id="3" name="Content Placeholder 2"/>
          <p:cNvSpPr>
            <a:spLocks noGrp="1"/>
          </p:cNvSpPr>
          <p:nvPr>
            <p:ph idx="1"/>
          </p:nvPr>
        </p:nvSpPr>
        <p:spPr/>
        <p:txBody>
          <a:bodyPr>
            <a:normAutofit lnSpcReduction="10000"/>
          </a:bodyPr>
          <a:lstStyle/>
          <a:p>
            <a:pPr marL="0" indent="0">
              <a:lnSpc>
                <a:spcPct val="80000"/>
              </a:lnSpc>
              <a:buNone/>
              <a:defRP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Education in nutrition</a:t>
            </a:r>
          </a:p>
          <a:p>
            <a:pPr lvl="1">
              <a:lnSpc>
                <a:spcPct val="80000"/>
              </a:lnSpc>
              <a:defRPr/>
            </a:pPr>
            <a:r>
              <a:rPr lang="en-US" sz="2800" dirty="0">
                <a:latin typeface="Times New Roman" panose="02020603050405020304" pitchFamily="18" charset="0"/>
                <a:cs typeface="Times New Roman" panose="02020603050405020304" pitchFamily="18" charset="0"/>
              </a:rPr>
              <a:t> Encourage breast feeding. </a:t>
            </a:r>
          </a:p>
          <a:p>
            <a:pPr lvl="1">
              <a:lnSpc>
                <a:spcPct val="80000"/>
              </a:lnSpc>
              <a:defRPr/>
            </a:pPr>
            <a:r>
              <a:rPr lang="en-US" sz="2800" dirty="0">
                <a:latin typeface="Times New Roman" panose="02020603050405020304" pitchFamily="18" charset="0"/>
                <a:cs typeface="Times New Roman" panose="02020603050405020304" pitchFamily="18" charset="0"/>
              </a:rPr>
              <a:t>Weaning foods should be rich in vitamin A. </a:t>
            </a:r>
          </a:p>
          <a:p>
            <a:pPr lvl="1">
              <a:lnSpc>
                <a:spcPct val="80000"/>
              </a:lnSpc>
              <a:defRPr/>
            </a:pPr>
            <a:r>
              <a:rPr lang="en-US" sz="2800" dirty="0">
                <a:latin typeface="Times New Roman" panose="02020603050405020304" pitchFamily="18" charset="0"/>
                <a:cs typeface="Times New Roman" panose="02020603050405020304" pitchFamily="18" charset="0"/>
              </a:rPr>
              <a:t>Adequate intake of vitamin A for the mother. </a:t>
            </a:r>
          </a:p>
          <a:p>
            <a:pPr marL="0" indent="0">
              <a:lnSpc>
                <a:spcPct val="80000"/>
              </a:lnSpc>
              <a:buNone/>
              <a:defRPr/>
            </a:pPr>
            <a:r>
              <a:rPr lang="en-US" b="1" dirty="0">
                <a:latin typeface="Times New Roman" panose="02020603050405020304" pitchFamily="18" charset="0"/>
                <a:cs typeface="Times New Roman" panose="02020603050405020304" pitchFamily="18" charset="0"/>
              </a:rPr>
              <a:t>Mass Treatment:</a:t>
            </a:r>
          </a:p>
          <a:p>
            <a:pPr lvl="1">
              <a:lnSpc>
                <a:spcPct val="80000"/>
              </a:lnSpc>
              <a:defRPr/>
            </a:pPr>
            <a:r>
              <a:rPr lang="en-US" sz="2800" dirty="0">
                <a:latin typeface="Times New Roman" panose="02020603050405020304" pitchFamily="18" charset="0"/>
                <a:cs typeface="Times New Roman" panose="02020603050405020304" pitchFamily="18" charset="0"/>
              </a:rPr>
              <a:t>Vitamin A capsules 200,000 IU may be given every 3 to 6 months to children of one to 6 years of age who are at high risk .Half doses are given to children between 6 and 12 months or if a child weighs less than 8 kg.</a:t>
            </a:r>
          </a:p>
          <a:p>
            <a:pPr lvl="1">
              <a:lnSpc>
                <a:spcPct val="80000"/>
              </a:lnSpc>
              <a:defRPr/>
            </a:pPr>
            <a:r>
              <a:rPr lang="en-US" sz="2800" dirty="0">
                <a:latin typeface="Times New Roman" panose="02020603050405020304" pitchFamily="18" charset="0"/>
                <a:cs typeface="Times New Roman" panose="02020603050405020304" pitchFamily="18" charset="0"/>
              </a:rPr>
              <a:t> Each child with measles infection should have at least one dose of vitamin A 200,000 IU orally even if his or her eyes appear healthy</a:t>
            </a:r>
            <a:r>
              <a:rPr lang="en-US" sz="2800" dirty="0" smtClean="0">
                <a:latin typeface="Times New Roman" panose="02020603050405020304" pitchFamily="18" charset="0"/>
                <a:cs typeface="Times New Roman" panose="02020603050405020304" pitchFamily="18" charset="0"/>
              </a:rPr>
              <a:t>.</a:t>
            </a:r>
          </a:p>
          <a:p>
            <a:pPr lvl="1">
              <a:lnSpc>
                <a:spcPct val="80000"/>
              </a:lnSpc>
              <a:defRPr/>
            </a:pPr>
            <a:r>
              <a:rPr lang="en-US" sz="2800" dirty="0" smtClean="0">
                <a:latin typeface="Times New Roman" panose="02020603050405020304" pitchFamily="18" charset="0"/>
                <a:cs typeface="Times New Roman" panose="02020603050405020304" pitchFamily="18" charset="0"/>
              </a:rPr>
              <a:t>Immunization </a:t>
            </a:r>
            <a:r>
              <a:rPr lang="en-US" sz="2800" dirty="0" smtClean="0">
                <a:latin typeface="Times New Roman" panose="02020603050405020304" pitchFamily="18" charset="0"/>
                <a:cs typeface="Times New Roman" panose="02020603050405020304" pitchFamily="18" charset="0"/>
              </a:rPr>
              <a:t>–measles vaccine. </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1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22910"/>
            <a:ext cx="10515600" cy="1325563"/>
          </a:xfrm>
        </p:spPr>
        <p:txBody>
          <a:bodyPr/>
          <a:lstStyle/>
          <a:p>
            <a:r>
              <a:rPr lang="en-US" b="1" dirty="0"/>
              <a:t>Sources</a:t>
            </a:r>
            <a:r>
              <a:rPr lang="en-US" dirty="0"/>
              <a:t/>
            </a:r>
            <a:br>
              <a:rPr lang="en-US" dirty="0"/>
            </a:br>
            <a:endParaRPr lang="en-US" dirty="0"/>
          </a:p>
        </p:txBody>
      </p:sp>
      <p:sp>
        <p:nvSpPr>
          <p:cNvPr id="3" name="Content Placeholder 2"/>
          <p:cNvSpPr>
            <a:spLocks noGrp="1"/>
          </p:cNvSpPr>
          <p:nvPr>
            <p:ph idx="1"/>
          </p:nvPr>
        </p:nvSpPr>
        <p:spPr>
          <a:xfrm>
            <a:off x="822960" y="1389888"/>
            <a:ext cx="10530840" cy="4787075"/>
          </a:xfrm>
        </p:spPr>
        <p:txBody>
          <a:bodyPr/>
          <a:lstStyle/>
          <a:p>
            <a:pPr marL="0" lvl="0" indent="0">
              <a:buNone/>
            </a:pPr>
            <a:r>
              <a:rPr lang="en-US" b="1" dirty="0"/>
              <a:t>Starch</a:t>
            </a:r>
            <a:r>
              <a:rPr lang="en-US" dirty="0"/>
              <a:t>- cereals e.g. wheat rice, millet, maize.</a:t>
            </a:r>
          </a:p>
          <a:p>
            <a:pPr marL="0" lvl="0" indent="0">
              <a:buNone/>
            </a:pPr>
            <a:r>
              <a:rPr lang="en-US" b="1" dirty="0"/>
              <a:t>Sugars-</a:t>
            </a:r>
          </a:p>
          <a:p>
            <a:pPr marL="457200" lvl="1" indent="0">
              <a:buNone/>
            </a:pPr>
            <a:r>
              <a:rPr lang="en-US" dirty="0"/>
              <a:t> </a:t>
            </a:r>
            <a:r>
              <a:rPr lang="en-US" dirty="0" smtClean="0"/>
              <a:t>monosaccharaides  </a:t>
            </a:r>
            <a:r>
              <a:rPr lang="en-US" dirty="0"/>
              <a:t>are found in fruits, honey, milk</a:t>
            </a:r>
          </a:p>
          <a:p>
            <a:pPr marL="457200" lvl="1" indent="0">
              <a:buNone/>
            </a:pPr>
            <a:r>
              <a:rPr lang="en-US" dirty="0"/>
              <a:t>Disaccharides like sucrose- sugar, lactose-milk, maltose-starch.</a:t>
            </a:r>
          </a:p>
          <a:p>
            <a:pPr marL="0" lvl="0" indent="0">
              <a:buNone/>
            </a:pPr>
            <a:r>
              <a:rPr lang="en-US" b="1" dirty="0"/>
              <a:t>Cellulose</a:t>
            </a:r>
            <a:r>
              <a:rPr lang="en-US" dirty="0"/>
              <a:t>- fibrinous substance found in vegetables, fruits and cereals.</a:t>
            </a:r>
          </a:p>
        </p:txBody>
      </p:sp>
    </p:spTree>
    <p:extLst>
      <p:ext uri="{BB962C8B-B14F-4D97-AF65-F5344CB8AC3E}">
        <p14:creationId xmlns:p14="http://schemas.microsoft.com/office/powerpoint/2010/main" val="54988265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of </a:t>
            </a:r>
            <a:r>
              <a:rPr lang="en-US" sz="3200" b="1" dirty="0" smtClean="0">
                <a:latin typeface="Times New Roman" panose="02020603050405020304" pitchFamily="18" charset="0"/>
                <a:cs typeface="Times New Roman" panose="02020603050405020304" pitchFamily="18" charset="0"/>
              </a:rPr>
              <a:t>Xerophthalmia…..</a:t>
            </a:r>
            <a:endParaRPr lang="en-US" sz="3200" dirty="0"/>
          </a:p>
        </p:txBody>
      </p:sp>
      <p:sp>
        <p:nvSpPr>
          <p:cNvPr id="3" name="Content Placeholder 2"/>
          <p:cNvSpPr>
            <a:spLocks noGrp="1"/>
          </p:cNvSpPr>
          <p:nvPr>
            <p:ph idx="1"/>
          </p:nvPr>
        </p:nvSpPr>
        <p:spPr>
          <a:xfrm>
            <a:off x="987552" y="1353312"/>
            <a:ext cx="10366248" cy="4823651"/>
          </a:xfrm>
        </p:spPr>
        <p:txBody>
          <a:bodyPr>
            <a:noAutofit/>
          </a:bodyPr>
          <a:lstStyle/>
          <a:p>
            <a:pPr lvl="1">
              <a:lnSpc>
                <a:spcPct val="80000"/>
              </a:lnSpc>
            </a:pPr>
            <a:r>
              <a:rPr lang="en-US" altLang="en-US" sz="2800" dirty="0">
                <a:latin typeface="Times New Roman" panose="02020603050405020304" pitchFamily="18" charset="0"/>
                <a:cs typeface="Times New Roman" panose="02020603050405020304" pitchFamily="18" charset="0"/>
              </a:rPr>
              <a:t>Immediately after her child is born a mother may be given 3 doses of 200,000 IU vitamin A orally on Day 1, Day 2, and Day 8 after delivery. This will help protect the breast-fed infant. </a:t>
            </a:r>
          </a:p>
          <a:p>
            <a:pPr marL="0" indent="0">
              <a:lnSpc>
                <a:spcPct val="80000"/>
              </a:lnSpc>
              <a:buNone/>
            </a:pP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Fortification of foods</a:t>
            </a:r>
          </a:p>
          <a:p>
            <a:pPr lvl="1">
              <a:lnSpc>
                <a:spcPct val="80000"/>
              </a:lnSpc>
            </a:pPr>
            <a:r>
              <a:rPr lang="en-US" altLang="en-US" sz="2800" dirty="0">
                <a:latin typeface="Times New Roman" panose="02020603050405020304" pitchFamily="18" charset="0"/>
                <a:cs typeface="Times New Roman" panose="02020603050405020304" pitchFamily="18" charset="0"/>
              </a:rPr>
              <a:t> Widely used food such as maize flour, sugar, milk-can be fortified</a:t>
            </a:r>
          </a:p>
          <a:p>
            <a:pPr marL="0" indent="0">
              <a:lnSpc>
                <a:spcPct val="80000"/>
              </a:lnSpc>
              <a:buNone/>
            </a:pPr>
            <a:r>
              <a:rPr lang="en-US" altLang="en-US" b="1" dirty="0">
                <a:latin typeface="Times New Roman" panose="02020603050405020304" pitchFamily="18" charset="0"/>
                <a:cs typeface="Times New Roman" panose="02020603050405020304" pitchFamily="18" charset="0"/>
              </a:rPr>
              <a:t>Health Education:</a:t>
            </a:r>
            <a:r>
              <a:rPr lang="en-US" altLang="en-US" dirty="0">
                <a:latin typeface="Times New Roman" panose="02020603050405020304" pitchFamily="18" charset="0"/>
                <a:cs typeface="Times New Roman" panose="02020603050405020304" pitchFamily="18" charset="0"/>
              </a:rPr>
              <a:t> </a:t>
            </a:r>
          </a:p>
          <a:p>
            <a:pPr lvl="1">
              <a:lnSpc>
                <a:spcPct val="80000"/>
              </a:lnSpc>
            </a:pPr>
            <a:r>
              <a:rPr lang="en-US" altLang="en-US" sz="2800" dirty="0">
                <a:latin typeface="Times New Roman" panose="02020603050405020304" pitchFamily="18" charset="0"/>
                <a:cs typeface="Times New Roman" panose="02020603050405020304" pitchFamily="18" charset="0"/>
              </a:rPr>
              <a:t>Public knowledge of the eye condition.</a:t>
            </a:r>
          </a:p>
          <a:p>
            <a:pPr lvl="1">
              <a:lnSpc>
                <a:spcPct val="80000"/>
              </a:lnSpc>
            </a:pPr>
            <a:r>
              <a:rPr lang="en-US" altLang="en-US" sz="2800" dirty="0">
                <a:latin typeface="Times New Roman" panose="02020603050405020304" pitchFamily="18" charset="0"/>
                <a:cs typeface="Times New Roman" panose="02020603050405020304" pitchFamily="18" charset="0"/>
              </a:rPr>
              <a:t> Women and schoolgirls (the mothers of the next generation) especially need education.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6629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Prevention for high risk groups</a:t>
            </a:r>
            <a:endParaRPr lang="en-US" sz="3200" dirty="0"/>
          </a:p>
        </p:txBody>
      </p:sp>
      <p:sp>
        <p:nvSpPr>
          <p:cNvPr id="3" name="Content Placeholder 2"/>
          <p:cNvSpPr>
            <a:spLocks noGrp="1"/>
          </p:cNvSpPr>
          <p:nvPr>
            <p:ph idx="1"/>
          </p:nvPr>
        </p:nvSpPr>
        <p:spPr/>
        <p:txBody>
          <a:bodyPr/>
          <a:lstStyle/>
          <a:p>
            <a:pPr marL="0" indent="0">
              <a:buNone/>
            </a:pPr>
            <a:r>
              <a:rPr lang="en-US" b="1" dirty="0" smtClean="0"/>
              <a:t>Vitamin A</a:t>
            </a:r>
          </a:p>
          <a:p>
            <a:r>
              <a:rPr lang="en-US" dirty="0" smtClean="0"/>
              <a:t>Infants&lt;6 </a:t>
            </a:r>
            <a:r>
              <a:rPr lang="en-US" dirty="0"/>
              <a:t>months of age 50000 I.U</a:t>
            </a:r>
          </a:p>
          <a:p>
            <a:r>
              <a:rPr lang="en-US" dirty="0"/>
              <a:t>6-12 months 100,000 I.U</a:t>
            </a:r>
          </a:p>
          <a:p>
            <a:r>
              <a:rPr lang="en-US" dirty="0"/>
              <a:t>&gt;one year 200,000 I.U</a:t>
            </a:r>
          </a:p>
          <a:p>
            <a:pPr marL="0" indent="0">
              <a:buNone/>
            </a:pPr>
            <a:r>
              <a:rPr lang="en-US" b="1" u="sng" dirty="0"/>
              <a:t>Supply</a:t>
            </a:r>
            <a:endParaRPr lang="en-US" dirty="0"/>
          </a:p>
          <a:p>
            <a:r>
              <a:rPr lang="en-US" dirty="0"/>
              <a:t>Soft gelatin capsules </a:t>
            </a:r>
            <a:r>
              <a:rPr lang="en-US" dirty="0" err="1"/>
              <a:t>e.g</a:t>
            </a:r>
            <a:r>
              <a:rPr lang="en-US" dirty="0"/>
              <a:t> 200000I.U of vitamin A +40 I.U of vitamin E</a:t>
            </a:r>
          </a:p>
          <a:p>
            <a:r>
              <a:rPr lang="en-US" dirty="0"/>
              <a:t>Sugar coated tablets with 10000 I.U of vitamin A for pregnant and fertile women.</a:t>
            </a:r>
            <a:r>
              <a:rPr lang="en-US" b="1" dirty="0"/>
              <a:t/>
            </a:r>
            <a:br>
              <a:rPr lang="en-US" b="1" dirty="0"/>
            </a:br>
            <a:endParaRPr lang="en-US" dirty="0"/>
          </a:p>
        </p:txBody>
      </p:sp>
    </p:spTree>
    <p:extLst>
      <p:ext uri="{BB962C8B-B14F-4D97-AF65-F5344CB8AC3E}">
        <p14:creationId xmlns:p14="http://schemas.microsoft.com/office/powerpoint/2010/main" val="7807994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2" y="365125"/>
            <a:ext cx="9817608" cy="878459"/>
          </a:xfrm>
        </p:spPr>
        <p:txBody>
          <a:bodyPr>
            <a:normAutofit fontScale="90000"/>
          </a:bodyPr>
          <a:lstStyle/>
          <a:p>
            <a:r>
              <a:rPr lang="en-US" sz="3200" b="1" dirty="0">
                <a:latin typeface="Times New Roman" panose="02020603050405020304" pitchFamily="18" charset="0"/>
                <a:cs typeface="Times New Roman" panose="02020603050405020304" pitchFamily="18" charset="0"/>
              </a:rPr>
              <a:t>Integrated Management of Acute Malnutrition</a:t>
            </a:r>
            <a:r>
              <a:rPr lang="en-US" sz="3200" dirty="0"/>
              <a:t/>
            </a:r>
            <a:br>
              <a:rPr lang="en-US" sz="3200" dirty="0"/>
            </a:br>
            <a:endParaRPr lang="en-US" sz="3200" dirty="0"/>
          </a:p>
        </p:txBody>
      </p:sp>
      <p:sp>
        <p:nvSpPr>
          <p:cNvPr id="3" name="Content Placeholder 2"/>
          <p:cNvSpPr>
            <a:spLocks noGrp="1"/>
          </p:cNvSpPr>
          <p:nvPr>
            <p:ph idx="1"/>
          </p:nvPr>
        </p:nvSpPr>
        <p:spPr>
          <a:xfrm>
            <a:off x="1085088" y="890016"/>
            <a:ext cx="10268712" cy="5730240"/>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Folic Acid</a:t>
            </a:r>
          </a:p>
          <a:p>
            <a:r>
              <a:rPr lang="en-US" dirty="0">
                <a:latin typeface="Times New Roman" panose="02020603050405020304" pitchFamily="18" charset="0"/>
                <a:cs typeface="Times New Roman" panose="02020603050405020304" pitchFamily="18" charset="0"/>
              </a:rPr>
              <a:t>There is sufficient folic acid in F75, F100 and RUTF to treat mild folate deficiency.5 If</a:t>
            </a:r>
          </a:p>
          <a:p>
            <a:r>
              <a:rPr lang="en-US" dirty="0">
                <a:latin typeface="Times New Roman" panose="02020603050405020304" pitchFamily="18" charset="0"/>
                <a:cs typeface="Times New Roman" panose="02020603050405020304" pitchFamily="18" charset="0"/>
              </a:rPr>
              <a:t>a patient shows clinical signs of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give 5mgs of folic acid. Moderate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is</a:t>
            </a:r>
          </a:p>
          <a:p>
            <a:r>
              <a:rPr lang="en-US" dirty="0">
                <a:latin typeface="Times New Roman" panose="02020603050405020304" pitchFamily="18" charset="0"/>
                <a:cs typeface="Times New Roman" panose="02020603050405020304" pitchFamily="18" charset="0"/>
              </a:rPr>
              <a:t>Identified by palmer paler (very pale palms of the hands), and/or check conjunctiva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very pale conjunctiva is a sign of moderate or severe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Iron Supplementation</a:t>
            </a:r>
          </a:p>
          <a:p>
            <a:r>
              <a:rPr lang="en-US" dirty="0">
                <a:latin typeface="Times New Roman" panose="02020603050405020304" pitchFamily="18" charset="0"/>
                <a:cs typeface="Times New Roman" panose="02020603050405020304" pitchFamily="18" charset="0"/>
              </a:rPr>
              <a:t>High-dose iron tablets are contraindicated as they can increase the risk of severe infection</a:t>
            </a:r>
          </a:p>
          <a:p>
            <a:r>
              <a:rPr lang="en-US" dirty="0">
                <a:latin typeface="Times New Roman" panose="02020603050405020304" pitchFamily="18" charset="0"/>
                <a:cs typeface="Times New Roman" panose="02020603050405020304" pitchFamily="18" charset="0"/>
              </a:rPr>
              <a:t>in severe acute malnourished patients due to the presence of free iron in the blood.</a:t>
            </a:r>
          </a:p>
          <a:p>
            <a:pPr marL="0" indent="0">
              <a:buNone/>
            </a:pPr>
            <a:r>
              <a:rPr lang="en-US" b="1" dirty="0">
                <a:latin typeface="Times New Roman" panose="02020603050405020304" pitchFamily="18" charset="0"/>
                <a:cs typeface="Times New Roman" panose="02020603050405020304" pitchFamily="18" charset="0"/>
              </a:rPr>
              <a:t>If moderate </a:t>
            </a:r>
            <a:r>
              <a:rPr lang="en-US" b="1" dirty="0" err="1">
                <a:latin typeface="Times New Roman" panose="02020603050405020304" pitchFamily="18" charset="0"/>
                <a:cs typeface="Times New Roman" panose="02020603050405020304" pitchFamily="18" charset="0"/>
              </a:rPr>
              <a:t>anaemia</a:t>
            </a:r>
            <a:r>
              <a:rPr lang="en-US" b="1" dirty="0">
                <a:latin typeface="Times New Roman" panose="02020603050405020304" pitchFamily="18" charset="0"/>
                <a:cs typeface="Times New Roman" panose="02020603050405020304" pitchFamily="18" charset="0"/>
              </a:rPr>
              <a:t> is identified:</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For in-patients receiving entire treatment of acute malnutrition in the in-patient </a:t>
            </a:r>
            <a:r>
              <a:rPr lang="en-US" dirty="0" smtClean="0">
                <a:latin typeface="Times New Roman" panose="02020603050405020304" pitchFamily="18" charset="0"/>
                <a:cs typeface="Times New Roman" panose="02020603050405020304" pitchFamily="18" charset="0"/>
              </a:rPr>
              <a:t>health facility</a:t>
            </a:r>
            <a:r>
              <a:rPr lang="en-US" dirty="0">
                <a:latin typeface="Times New Roman" panose="02020603050405020304" pitchFamily="18" charset="0"/>
                <a:cs typeface="Times New Roman" panose="02020603050405020304" pitchFamily="18" charset="0"/>
              </a:rPr>
              <a:t>: Add iron to the F100 in Phase 2.</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5985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24" y="365125"/>
            <a:ext cx="9561576" cy="1110107"/>
          </a:xfrm>
        </p:spPr>
        <p:txBody>
          <a:bodyPr>
            <a:normAutofit fontScale="90000"/>
          </a:bodyPr>
          <a:lstStyle/>
          <a:p>
            <a:r>
              <a:rPr lang="en-US" sz="3200" b="1" dirty="0">
                <a:latin typeface="Times New Roman" panose="02020603050405020304" pitchFamily="18" charset="0"/>
                <a:cs typeface="Times New Roman" panose="02020603050405020304" pitchFamily="18" charset="0"/>
              </a:rPr>
              <a:t>Other Nutrients</a:t>
            </a:r>
            <a:r>
              <a:rPr lang="en-US" dirty="0"/>
              <a:t/>
            </a:r>
            <a:br>
              <a:rPr lang="en-US" dirty="0"/>
            </a:br>
            <a:endParaRPr lang="en-US" dirty="0"/>
          </a:p>
        </p:txBody>
      </p:sp>
      <p:sp>
        <p:nvSpPr>
          <p:cNvPr id="3" name="Content Placeholder 2"/>
          <p:cNvSpPr>
            <a:spLocks noGrp="1"/>
          </p:cNvSpPr>
          <p:nvPr>
            <p:ph idx="1"/>
          </p:nvPr>
        </p:nvSpPr>
        <p:spPr>
          <a:xfrm>
            <a:off x="1011936" y="963168"/>
            <a:ext cx="10341864" cy="5681472"/>
          </a:xfrm>
        </p:spPr>
        <p:txBody>
          <a:bodyPr>
            <a:normAutofit/>
          </a:bodyPr>
          <a:lstStyle/>
          <a:p>
            <a:r>
              <a:rPr lang="en-US" dirty="0"/>
              <a:t>F75, F100, RUTF and locally-developed milks with CMV contain the </a:t>
            </a:r>
            <a:r>
              <a:rPr lang="en-US" dirty="0" smtClean="0"/>
              <a:t>micro-nutrients required </a:t>
            </a:r>
            <a:r>
              <a:rPr lang="en-US" dirty="0"/>
              <a:t>to treat the malnourished child. Additional potassium, magnesium or zinc </a:t>
            </a:r>
            <a:r>
              <a:rPr lang="en-US" b="1" dirty="0"/>
              <a:t>is </a:t>
            </a:r>
            <a:r>
              <a:rPr lang="en-US" b="1" dirty="0" smtClean="0"/>
              <a:t>not</a:t>
            </a:r>
            <a:r>
              <a:rPr lang="en-US" dirty="0"/>
              <a:t> </a:t>
            </a:r>
            <a:r>
              <a:rPr lang="en-US" b="1" dirty="0" smtClean="0"/>
              <a:t>administered</a:t>
            </a:r>
            <a:r>
              <a:rPr lang="en-US" b="1" dirty="0"/>
              <a:t>. </a:t>
            </a:r>
            <a:r>
              <a:rPr lang="en-US" dirty="0"/>
              <a:t>A “double dose” ---one coming from the diet and the other prescribed---</a:t>
            </a:r>
            <a:r>
              <a:rPr lang="en-US" dirty="0" smtClean="0"/>
              <a:t>is potentially </a:t>
            </a:r>
            <a:r>
              <a:rPr lang="en-US" dirty="0"/>
              <a:t>toxic. Additional potassium should never be given with these diets. Even for </a:t>
            </a:r>
            <a:r>
              <a:rPr lang="en-US" dirty="0" smtClean="0"/>
              <a:t>the severe </a:t>
            </a:r>
            <a:r>
              <a:rPr lang="en-US" dirty="0"/>
              <a:t>acute malnourished patient with </a:t>
            </a:r>
            <a:r>
              <a:rPr lang="en-US" dirty="0" err="1"/>
              <a:t>diarrhoea</a:t>
            </a:r>
            <a:r>
              <a:rPr lang="en-US" dirty="0"/>
              <a:t>, it is not advisable to give additional zinc.</a:t>
            </a:r>
          </a:p>
          <a:p>
            <a:r>
              <a:rPr lang="en-US" dirty="0"/>
              <a:t>Systematic Antibiotics</a:t>
            </a:r>
          </a:p>
          <a:p>
            <a:r>
              <a:rPr lang="en-US" dirty="0"/>
              <a:t>All severe acute malnourished children receive antibiotic treatment upon </a:t>
            </a:r>
            <a:r>
              <a:rPr lang="en-US" dirty="0" smtClean="0"/>
              <a:t>admission, regardless </a:t>
            </a:r>
            <a:r>
              <a:rPr lang="en-US" dirty="0"/>
              <a:t>if they have clinical signs and symptoms of systemic infection or not.</a:t>
            </a:r>
          </a:p>
          <a:p>
            <a:endParaRPr lang="en-US" dirty="0"/>
          </a:p>
        </p:txBody>
      </p:sp>
    </p:spTree>
    <p:extLst>
      <p:ext uri="{BB962C8B-B14F-4D97-AF65-F5344CB8AC3E}">
        <p14:creationId xmlns:p14="http://schemas.microsoft.com/office/powerpoint/2010/main" val="233266251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56" y="365125"/>
            <a:ext cx="10219944" cy="573659"/>
          </a:xfrm>
        </p:spPr>
        <p:txBody>
          <a:bodyPr>
            <a:normAutofit/>
          </a:bodyPr>
          <a:lstStyle/>
          <a:p>
            <a:r>
              <a:rPr lang="en-US" sz="3200" b="1" dirty="0">
                <a:latin typeface="Times New Roman" panose="02020603050405020304" pitchFamily="18" charset="0"/>
                <a:cs typeface="Times New Roman" panose="02020603050405020304" pitchFamily="18" charset="0"/>
              </a:rPr>
              <a:t>Summary of Management Severely malnutrition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0016" y="938784"/>
            <a:ext cx="10463784" cy="5718048"/>
          </a:xfrm>
        </p:spPr>
        <p:txBody>
          <a:bodyPr>
            <a:normAutofit/>
          </a:bodyPr>
          <a:lstStyle/>
          <a:p>
            <a:pPr marL="0" indent="0">
              <a:buNone/>
            </a:pPr>
            <a:r>
              <a:rPr lang="en-GB" dirty="0" smtClean="0"/>
              <a:t>1.Treat/prevent </a:t>
            </a:r>
            <a:r>
              <a:rPr lang="en-GB" dirty="0"/>
              <a:t>hypoglycaemia</a:t>
            </a:r>
            <a:endParaRPr lang="en-US" dirty="0"/>
          </a:p>
          <a:p>
            <a:pPr marL="0" indent="0">
              <a:buNone/>
            </a:pPr>
            <a:r>
              <a:rPr lang="en-GB" dirty="0"/>
              <a:t>2. Treat/prevent hypothermia</a:t>
            </a:r>
            <a:endParaRPr lang="en-US" dirty="0"/>
          </a:p>
          <a:p>
            <a:pPr marL="0" indent="0">
              <a:buNone/>
            </a:pPr>
            <a:r>
              <a:rPr lang="en-GB" dirty="0"/>
              <a:t>3. Treat/prevent dehydration</a:t>
            </a:r>
            <a:endParaRPr lang="en-US" dirty="0"/>
          </a:p>
          <a:p>
            <a:pPr marL="0" indent="0">
              <a:buNone/>
            </a:pPr>
            <a:r>
              <a:rPr lang="en-GB" dirty="0"/>
              <a:t>4. Correct electrolyte imbalance</a:t>
            </a:r>
            <a:endParaRPr lang="en-US" dirty="0"/>
          </a:p>
          <a:p>
            <a:pPr marL="0" indent="0">
              <a:buNone/>
            </a:pPr>
            <a:r>
              <a:rPr lang="en-GB" dirty="0"/>
              <a:t>5. Treat/prevent infection</a:t>
            </a:r>
            <a:endParaRPr lang="en-US" dirty="0"/>
          </a:p>
          <a:p>
            <a:pPr marL="0" indent="0">
              <a:buNone/>
            </a:pPr>
            <a:r>
              <a:rPr lang="en-GB" dirty="0"/>
              <a:t>6. Correct micronutrient deficiencies</a:t>
            </a:r>
            <a:endParaRPr lang="en-US" dirty="0"/>
          </a:p>
          <a:p>
            <a:pPr marL="0" indent="0">
              <a:buNone/>
            </a:pPr>
            <a:r>
              <a:rPr lang="en-GB" dirty="0"/>
              <a:t>7. Start cautious feeding</a:t>
            </a:r>
            <a:endParaRPr lang="en-US" dirty="0"/>
          </a:p>
          <a:p>
            <a:pPr marL="0" indent="0">
              <a:buNone/>
            </a:pPr>
            <a:r>
              <a:rPr lang="en-GB" dirty="0"/>
              <a:t>8. Achieve catch-up growth</a:t>
            </a:r>
            <a:endParaRPr lang="en-US" dirty="0"/>
          </a:p>
          <a:p>
            <a:pPr marL="0" indent="0">
              <a:buNone/>
            </a:pPr>
            <a:r>
              <a:rPr lang="en-GB" dirty="0"/>
              <a:t>9. Provide sensory stimulation and emotional support</a:t>
            </a:r>
            <a:endParaRPr lang="en-US" dirty="0"/>
          </a:p>
          <a:p>
            <a:pPr marL="0" indent="0">
              <a:buNone/>
            </a:pPr>
            <a:r>
              <a:rPr lang="en-GB" dirty="0"/>
              <a:t>10. Prepare for follow-up after recovery</a:t>
            </a:r>
            <a:endParaRPr lang="en-US" dirty="0"/>
          </a:p>
          <a:p>
            <a:pPr marL="0" indent="0">
              <a:buNone/>
            </a:pPr>
            <a:endParaRPr lang="en-US" dirty="0"/>
          </a:p>
        </p:txBody>
      </p:sp>
    </p:spTree>
    <p:extLst>
      <p:ext uri="{BB962C8B-B14F-4D97-AF65-F5344CB8AC3E}">
        <p14:creationId xmlns:p14="http://schemas.microsoft.com/office/powerpoint/2010/main" val="117354113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malnutrition surveillance goal is:</a:t>
            </a:r>
            <a:br>
              <a:rPr lang="en-US" sz="3200" b="1" dirty="0"/>
            </a:br>
            <a:endParaRPr lang="en-US" sz="3200" b="1" dirty="0"/>
          </a:p>
        </p:txBody>
      </p:sp>
      <p:sp>
        <p:nvSpPr>
          <p:cNvPr id="3" name="Content Placeholder 2"/>
          <p:cNvSpPr>
            <a:spLocks noGrp="1"/>
          </p:cNvSpPr>
          <p:nvPr>
            <p:ph idx="1"/>
          </p:nvPr>
        </p:nvSpPr>
        <p:spPr/>
        <p:txBody>
          <a:bodyPr/>
          <a:lstStyle/>
          <a:p>
            <a:pPr lvl="0"/>
            <a:r>
              <a:rPr lang="en-US" dirty="0"/>
              <a:t>Early warning and problem identification</a:t>
            </a:r>
          </a:p>
          <a:p>
            <a:pPr lvl="0"/>
            <a:r>
              <a:rPr lang="en-US" dirty="0"/>
              <a:t> Policy-making and planning</a:t>
            </a:r>
          </a:p>
          <a:p>
            <a:pPr lvl="0"/>
            <a:r>
              <a:rPr lang="en-US" dirty="0"/>
              <a:t>  Program management and evaluation</a:t>
            </a:r>
          </a:p>
          <a:p>
            <a:pPr lvl="0"/>
            <a:r>
              <a:rPr lang="en-US" dirty="0"/>
              <a:t> Assess effectiveness of public health response that address the causes of malnutrition in children </a:t>
            </a:r>
            <a:r>
              <a:rPr lang="en-US" b="1" dirty="0"/>
              <a:t>	</a:t>
            </a:r>
            <a:endParaRPr lang="en-US" dirty="0"/>
          </a:p>
          <a:p>
            <a:endParaRPr lang="en-US" dirty="0"/>
          </a:p>
        </p:txBody>
      </p:sp>
    </p:spTree>
    <p:extLst>
      <p:ext uri="{BB962C8B-B14F-4D97-AF65-F5344CB8AC3E}">
        <p14:creationId xmlns:p14="http://schemas.microsoft.com/office/powerpoint/2010/main" val="213159641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5"/>
            <a:ext cx="9890760" cy="951611"/>
          </a:xfrm>
        </p:spPr>
        <p:txBody>
          <a:bodyPr>
            <a:normAutofit fontScale="90000"/>
          </a:bodyPr>
          <a:lstStyle/>
          <a:p>
            <a:r>
              <a:rPr lang="en-US" sz="3200" b="1" dirty="0">
                <a:latin typeface="Times New Roman" panose="02020603050405020304" pitchFamily="18" charset="0"/>
                <a:cs typeface="Times New Roman" panose="02020603050405020304" pitchFamily="18" charset="0"/>
              </a:rPr>
              <a:t>Effects of malnutrition</a:t>
            </a:r>
            <a:r>
              <a:rPr lang="en-US" b="1" dirty="0"/>
              <a:t> </a:t>
            </a:r>
            <a:r>
              <a:rPr lang="en-US" dirty="0"/>
              <a:t/>
            </a:r>
            <a:br>
              <a:rPr lang="en-US" dirty="0"/>
            </a:br>
            <a:endParaRPr lang="en-US" dirty="0"/>
          </a:p>
        </p:txBody>
      </p:sp>
      <p:sp>
        <p:nvSpPr>
          <p:cNvPr id="3" name="Content Placeholder 2"/>
          <p:cNvSpPr>
            <a:spLocks noGrp="1"/>
          </p:cNvSpPr>
          <p:nvPr>
            <p:ph idx="1"/>
          </p:nvPr>
        </p:nvSpPr>
        <p:spPr>
          <a:xfrm>
            <a:off x="838200" y="926592"/>
            <a:ext cx="10515600" cy="5250371"/>
          </a:xfrm>
        </p:spPr>
        <p:txBody>
          <a:bodyPr>
            <a:normAutofit/>
          </a:bodyPr>
          <a:lstStyle/>
          <a:p>
            <a:pPr marL="514350" lvl="0" indent="-514350">
              <a:buFont typeface="+mj-lt"/>
              <a:buAutoNum type="arabicPeriod"/>
            </a:pPr>
            <a:r>
              <a:rPr lang="en-US" dirty="0"/>
              <a:t>Impaired immune response</a:t>
            </a:r>
          </a:p>
          <a:p>
            <a:pPr marL="514350" lvl="0" indent="-514350">
              <a:buFont typeface="+mj-lt"/>
              <a:buAutoNum type="arabicPeriod"/>
            </a:pPr>
            <a:r>
              <a:rPr lang="en-US" dirty="0"/>
              <a:t>Impaired wound healing</a:t>
            </a:r>
          </a:p>
          <a:p>
            <a:pPr marL="514350" lvl="0" indent="-514350">
              <a:buFont typeface="+mj-lt"/>
              <a:buAutoNum type="arabicPeriod"/>
            </a:pPr>
            <a:r>
              <a:rPr lang="en-US" dirty="0"/>
              <a:t>Reduced muscle strength</a:t>
            </a:r>
          </a:p>
          <a:p>
            <a:pPr marL="514350" lvl="0" indent="-514350">
              <a:buFont typeface="+mj-lt"/>
              <a:buAutoNum type="arabicPeriod"/>
            </a:pPr>
            <a:r>
              <a:rPr lang="en-US" dirty="0"/>
              <a:t>Inactivity especially in bound patient</a:t>
            </a:r>
          </a:p>
          <a:p>
            <a:pPr marL="514350" lvl="0" indent="-514350">
              <a:buFont typeface="+mj-lt"/>
              <a:buAutoNum type="arabicPeriod"/>
            </a:pPr>
            <a:r>
              <a:rPr lang="en-US" dirty="0"/>
              <a:t> reduced respiratory muscle strength</a:t>
            </a:r>
          </a:p>
          <a:p>
            <a:pPr marL="514350" lvl="0" indent="-514350">
              <a:buFont typeface="+mj-lt"/>
              <a:buAutoNum type="arabicPeriod"/>
            </a:pPr>
            <a:r>
              <a:rPr lang="en-US" dirty="0"/>
              <a:t>Water and electrolyte disturbances </a:t>
            </a:r>
          </a:p>
          <a:p>
            <a:pPr marL="514350" lvl="0" indent="-514350">
              <a:buFont typeface="+mj-lt"/>
              <a:buAutoNum type="arabicPeriod"/>
            </a:pPr>
            <a:r>
              <a:rPr lang="en-US" dirty="0"/>
              <a:t>Impaired thermoregulation</a:t>
            </a:r>
          </a:p>
          <a:p>
            <a:pPr marL="514350" lvl="0" indent="-514350">
              <a:buFont typeface="+mj-lt"/>
              <a:buAutoNum type="arabicPeriod"/>
            </a:pPr>
            <a:r>
              <a:rPr lang="en-US" dirty="0"/>
              <a:t>Vitamin and other deficiencies</a:t>
            </a:r>
          </a:p>
          <a:p>
            <a:pPr marL="514350" lvl="0" indent="-514350">
              <a:buFont typeface="+mj-lt"/>
              <a:buAutoNum type="arabicPeriod"/>
            </a:pPr>
            <a:r>
              <a:rPr lang="en-US" dirty="0"/>
              <a:t>Menstrual irregularities / amenorrhea</a:t>
            </a:r>
          </a:p>
          <a:p>
            <a:pPr marL="514350" lvl="0" indent="-514350">
              <a:buFont typeface="+mj-lt"/>
              <a:buAutoNum type="arabicPeriod"/>
            </a:pPr>
            <a:r>
              <a:rPr lang="en-US" dirty="0"/>
              <a:t>Impaired </a:t>
            </a:r>
            <a:r>
              <a:rPr lang="en-US" dirty="0" err="1"/>
              <a:t>pyscho</a:t>
            </a:r>
            <a:r>
              <a:rPr lang="en-US" dirty="0"/>
              <a:t>-social function</a:t>
            </a:r>
          </a:p>
          <a:p>
            <a:endParaRPr lang="en-US" dirty="0"/>
          </a:p>
        </p:txBody>
      </p:sp>
    </p:spTree>
    <p:extLst>
      <p:ext uri="{BB962C8B-B14F-4D97-AF65-F5344CB8AC3E}">
        <p14:creationId xmlns:p14="http://schemas.microsoft.com/office/powerpoint/2010/main" val="19808296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Interventions targeted at infants and young children (6–23 months) 20</a:t>
            </a:r>
            <a:r>
              <a:rPr lang="en-US" sz="3200" dirty="0"/>
              <a:t/>
            </a:r>
            <a:br>
              <a:rPr lang="en-US" sz="3200" dirty="0"/>
            </a:br>
            <a:endParaRPr lang="en-US" sz="3200" dirty="0"/>
          </a:p>
        </p:txBody>
      </p:sp>
      <p:sp>
        <p:nvSpPr>
          <p:cNvPr id="3" name="Content Placeholder 2"/>
          <p:cNvSpPr>
            <a:spLocks noGrp="1"/>
          </p:cNvSpPr>
          <p:nvPr>
            <p:ph idx="1"/>
          </p:nvPr>
        </p:nvSpPr>
        <p:spPr>
          <a:xfrm>
            <a:off x="1024128" y="1219200"/>
            <a:ext cx="10329672" cy="5425440"/>
          </a:xfrm>
        </p:spPr>
        <p:txBody>
          <a:bodyPr>
            <a:normAutofit/>
          </a:bodyPr>
          <a:lstStyle/>
          <a:p>
            <a:pPr lvl="0"/>
            <a:r>
              <a:rPr lang="en-GB" dirty="0"/>
              <a:t>Continued breastfeeding</a:t>
            </a:r>
            <a:endParaRPr lang="en-US" dirty="0"/>
          </a:p>
          <a:p>
            <a:pPr lvl="0"/>
            <a:r>
              <a:rPr lang="en-GB" dirty="0"/>
              <a:t>Complementary feeding </a:t>
            </a:r>
            <a:endParaRPr lang="en-US" dirty="0"/>
          </a:p>
          <a:p>
            <a:pPr lvl="0"/>
            <a:r>
              <a:rPr lang="en-GB" dirty="0"/>
              <a:t>Use of multiple micronutrient powders for home fortification of foods consumed by infants and young children 6–23 months 24</a:t>
            </a:r>
            <a:endParaRPr lang="en-US" dirty="0"/>
          </a:p>
          <a:p>
            <a:pPr lvl="0"/>
            <a:r>
              <a:rPr lang="en-GB" dirty="0"/>
              <a:t>Vitamin A supplementation for children under five years </a:t>
            </a:r>
            <a:endParaRPr lang="en-US" dirty="0"/>
          </a:p>
          <a:p>
            <a:pPr lvl="0"/>
            <a:r>
              <a:rPr lang="en-GB" dirty="0"/>
              <a:t>Vitamin A supplementation in children with measles </a:t>
            </a:r>
            <a:endParaRPr lang="en-US" dirty="0"/>
          </a:p>
          <a:p>
            <a:pPr lvl="0"/>
            <a:r>
              <a:rPr lang="en-GB" dirty="0"/>
              <a:t>Daily iron supplementation for children 6–23 months </a:t>
            </a:r>
            <a:endParaRPr lang="en-US" dirty="0"/>
          </a:p>
          <a:p>
            <a:pPr lvl="0"/>
            <a:r>
              <a:rPr lang="en-GB" dirty="0"/>
              <a:t>Zinc supplementation for diarrhoea management </a:t>
            </a:r>
            <a:endParaRPr lang="en-US" dirty="0"/>
          </a:p>
          <a:p>
            <a:pPr lvl="0"/>
            <a:r>
              <a:rPr lang="en-GB" dirty="0"/>
              <a:t>Reaching optimal iodine nutrition in young children </a:t>
            </a:r>
            <a:endParaRPr lang="en-US" dirty="0"/>
          </a:p>
          <a:p>
            <a:pPr lvl="0"/>
            <a:r>
              <a:rPr lang="en-GB" dirty="0"/>
              <a:t>Nutritional care and support of HIV-infected children 6 months to 14 years </a:t>
            </a:r>
            <a:endParaRPr lang="en-US" dirty="0"/>
          </a:p>
          <a:p>
            <a:endParaRPr lang="en-US" dirty="0"/>
          </a:p>
        </p:txBody>
      </p:sp>
    </p:spTree>
    <p:extLst>
      <p:ext uri="{BB962C8B-B14F-4D97-AF65-F5344CB8AC3E}">
        <p14:creationId xmlns:p14="http://schemas.microsoft.com/office/powerpoint/2010/main" val="301907447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902843"/>
          </a:xfrm>
        </p:spPr>
        <p:txBody>
          <a:bodyPr>
            <a:normAutofit/>
          </a:bodyPr>
          <a:lstStyle/>
          <a:p>
            <a:r>
              <a:rPr lang="en-US" sz="3200" b="1" dirty="0"/>
              <a:t>VITAMIN C DEFICIENCY (SCURVY)</a:t>
            </a:r>
            <a:endParaRPr lang="en-US" sz="3200" dirty="0"/>
          </a:p>
        </p:txBody>
      </p:sp>
      <p:sp>
        <p:nvSpPr>
          <p:cNvPr id="3" name="Content Placeholder 2"/>
          <p:cNvSpPr>
            <a:spLocks noGrp="1"/>
          </p:cNvSpPr>
          <p:nvPr>
            <p:ph idx="1"/>
          </p:nvPr>
        </p:nvSpPr>
        <p:spPr>
          <a:xfrm>
            <a:off x="838200" y="1267968"/>
            <a:ext cx="10515600" cy="5388864"/>
          </a:xfrm>
        </p:spPr>
        <p:txBody>
          <a:bodyPr>
            <a:normAutofit lnSpcReduction="10000"/>
          </a:bodyPr>
          <a:lstStyle/>
          <a:p>
            <a:pPr marL="0" indent="0">
              <a:buNone/>
            </a:pPr>
            <a:r>
              <a:rPr lang="en-US" b="1" dirty="0"/>
              <a:t>Causes</a:t>
            </a:r>
            <a:endParaRPr lang="en-US" dirty="0"/>
          </a:p>
          <a:p>
            <a:r>
              <a:rPr lang="en-US" dirty="0"/>
              <a:t>Inadequate intake of food rich in ascorbic acid e.g. fresh fruits and green leafy vegetables. Prevalence is higher among pregnant, lactating women and adolescents male. Vitamin C favors absorption of iron.</a:t>
            </a:r>
          </a:p>
          <a:p>
            <a:pPr marL="0" indent="0">
              <a:buNone/>
            </a:pPr>
            <a:r>
              <a:rPr lang="en-US" b="1" dirty="0"/>
              <a:t>Signs and symptoms</a:t>
            </a:r>
            <a:endParaRPr lang="en-US" dirty="0"/>
          </a:p>
          <a:p>
            <a:pPr lvl="0"/>
            <a:r>
              <a:rPr lang="en-US" dirty="0"/>
              <a:t>Bleeding and swollen gums especially between teeth</a:t>
            </a:r>
          </a:p>
          <a:p>
            <a:pPr lvl="0"/>
            <a:r>
              <a:rPr lang="en-US" dirty="0"/>
              <a:t>Swollen and painful joints especially of the knees, hips and elbow</a:t>
            </a:r>
          </a:p>
          <a:p>
            <a:pPr lvl="0"/>
            <a:r>
              <a:rPr lang="en-US" dirty="0"/>
              <a:t>Easy bruising</a:t>
            </a:r>
          </a:p>
          <a:p>
            <a:pPr lvl="0"/>
            <a:r>
              <a:rPr lang="en-US" dirty="0"/>
              <a:t>Anemia</a:t>
            </a:r>
          </a:p>
          <a:p>
            <a:pPr lvl="0"/>
            <a:r>
              <a:rPr lang="en-US" dirty="0"/>
              <a:t>Gingivitis due to bleeding</a:t>
            </a:r>
          </a:p>
          <a:p>
            <a:pPr lvl="0"/>
            <a:r>
              <a:rPr lang="en-US" dirty="0"/>
              <a:t>Sub </a:t>
            </a:r>
            <a:r>
              <a:rPr lang="en-US" dirty="0" err="1"/>
              <a:t>periostal</a:t>
            </a:r>
            <a:r>
              <a:rPr lang="en-US" dirty="0"/>
              <a:t> hemorrhages leading to pseudo paralysis.</a:t>
            </a:r>
          </a:p>
          <a:p>
            <a:endParaRPr lang="en-US" dirty="0"/>
          </a:p>
        </p:txBody>
      </p:sp>
    </p:spTree>
    <p:extLst>
      <p:ext uri="{BB962C8B-B14F-4D97-AF65-F5344CB8AC3E}">
        <p14:creationId xmlns:p14="http://schemas.microsoft.com/office/powerpoint/2010/main" val="25114380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1g of ascorbic acid daily for 2-3 weeks</a:t>
            </a:r>
          </a:p>
          <a:p>
            <a:pPr marL="0" indent="0">
              <a:buNone/>
            </a:pPr>
            <a:r>
              <a:rPr lang="en-US" b="1" dirty="0"/>
              <a:t>Prevention </a:t>
            </a:r>
            <a:endParaRPr lang="en-US" dirty="0"/>
          </a:p>
          <a:p>
            <a:pPr marL="0" indent="0">
              <a:buNone/>
            </a:pPr>
            <a:r>
              <a:rPr lang="en-US" dirty="0"/>
              <a:t>At least 10mg of vitamin C daily in diet e.g. 15mls of fresh citrus juice, </a:t>
            </a:r>
            <a:r>
              <a:rPr lang="en-US" dirty="0" err="1"/>
              <a:t>aquarter</a:t>
            </a:r>
            <a:r>
              <a:rPr lang="en-US" dirty="0"/>
              <a:t> of an orange, small fresh tomato, and 20g of green leafy vegetables, fresh milk from cows, goats and camels contain good amount of vitamin C</a:t>
            </a:r>
          </a:p>
          <a:p>
            <a:pPr marL="0" indent="0">
              <a:buNone/>
            </a:pPr>
            <a:r>
              <a:rPr lang="en-US" b="1" dirty="0"/>
              <a:t>Treatment</a:t>
            </a:r>
            <a:endParaRPr lang="en-US" dirty="0"/>
          </a:p>
          <a:p>
            <a:pPr marL="0" indent="0">
              <a:buNone/>
            </a:pPr>
            <a:r>
              <a:rPr lang="en-US" dirty="0"/>
              <a:t>1g of ascorbic acid daily for 2-3 weeks.</a:t>
            </a:r>
          </a:p>
          <a:p>
            <a:pPr marL="0" indent="0">
              <a:buNone/>
            </a:pPr>
            <a:r>
              <a:rPr lang="en-US" dirty="0"/>
              <a:t> </a:t>
            </a:r>
          </a:p>
          <a:p>
            <a:endParaRPr lang="en-US" dirty="0"/>
          </a:p>
        </p:txBody>
      </p:sp>
    </p:spTree>
    <p:extLst>
      <p:ext uri="{BB962C8B-B14F-4D97-AF65-F5344CB8AC3E}">
        <p14:creationId xmlns:p14="http://schemas.microsoft.com/office/powerpoint/2010/main" val="81306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Objectives</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lvl="0"/>
            <a:r>
              <a:rPr lang="en-US" sz="3200" dirty="0"/>
              <a:t>Demonstrate the understanding of importance of nutrition in disease prevention and maintenance of good health</a:t>
            </a:r>
          </a:p>
          <a:p>
            <a:pPr lvl="0"/>
            <a:r>
              <a:rPr lang="en-US" sz="3200" dirty="0"/>
              <a:t>Recognize and manage nutritional disorders</a:t>
            </a:r>
          </a:p>
          <a:p>
            <a:endParaRPr lang="en-US" dirty="0"/>
          </a:p>
        </p:txBody>
      </p:sp>
    </p:spTree>
    <p:extLst>
      <p:ext uri="{BB962C8B-B14F-4D97-AF65-F5344CB8AC3E}">
        <p14:creationId xmlns:p14="http://schemas.microsoft.com/office/powerpoint/2010/main" val="1265938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Functions</a:t>
            </a:r>
            <a:r>
              <a:rPr lang="en-US" dirty="0"/>
              <a:t/>
            </a:r>
            <a:br>
              <a:rPr lang="en-US" dirty="0"/>
            </a:br>
            <a:endParaRPr lang="en-US" dirty="0"/>
          </a:p>
        </p:txBody>
      </p:sp>
      <p:sp>
        <p:nvSpPr>
          <p:cNvPr id="3" name="Content Placeholder 2"/>
          <p:cNvSpPr>
            <a:spLocks noGrp="1"/>
          </p:cNvSpPr>
          <p:nvPr>
            <p:ph idx="1"/>
          </p:nvPr>
        </p:nvSpPr>
        <p:spPr>
          <a:xfrm>
            <a:off x="838200" y="1121664"/>
            <a:ext cx="10515600" cy="5055299"/>
          </a:xfrm>
        </p:spPr>
        <p:txBody>
          <a:bodyPr/>
          <a:lstStyle/>
          <a:p>
            <a:pPr marL="514350" indent="-514350">
              <a:buFont typeface="+mj-lt"/>
              <a:buAutoNum type="arabicPeriod"/>
            </a:pPr>
            <a:r>
              <a:rPr lang="en-US" dirty="0"/>
              <a:t>Provision of rapidly available energy and heat. Glucose is the main fuel molecule for energy production which is necessary for cellular activities.</a:t>
            </a:r>
          </a:p>
          <a:p>
            <a:pPr marL="514350" indent="-514350">
              <a:buFont typeface="+mj-lt"/>
              <a:buAutoNum type="arabicPeriod"/>
            </a:pPr>
            <a:r>
              <a:rPr lang="en-US" dirty="0"/>
              <a:t>It is essential for combustion of fats as fat is broken down using energy from catabolism of carbohydrates.</a:t>
            </a:r>
          </a:p>
          <a:p>
            <a:pPr marL="514350" indent="-514350">
              <a:buFont typeface="+mj-lt"/>
              <a:buAutoNum type="arabicPeriod"/>
            </a:pPr>
            <a:r>
              <a:rPr lang="en-US" dirty="0"/>
              <a:t>Protein sparing- with adequate supply protein is not used for energy</a:t>
            </a:r>
          </a:p>
          <a:p>
            <a:pPr marL="514350" indent="-514350">
              <a:buFont typeface="+mj-lt"/>
              <a:buAutoNum type="arabicPeriod"/>
            </a:pPr>
            <a:r>
              <a:rPr lang="en-US" dirty="0"/>
              <a:t>Provision of energy for storage, when eaten in excess. In form of </a:t>
            </a:r>
          </a:p>
          <a:p>
            <a:pPr lvl="1"/>
            <a:r>
              <a:rPr lang="en-US" dirty="0"/>
              <a:t>Glycogen –as a short term energy store in the liver and muscles</a:t>
            </a:r>
          </a:p>
          <a:p>
            <a:pPr lvl="1"/>
            <a:r>
              <a:rPr lang="en-US" dirty="0"/>
              <a:t>Fat and deposited in the fat depots under the skin and other areas.</a:t>
            </a:r>
          </a:p>
        </p:txBody>
      </p:sp>
    </p:spTree>
    <p:extLst>
      <p:ext uri="{BB962C8B-B14F-4D97-AF65-F5344CB8AC3E}">
        <p14:creationId xmlns:p14="http://schemas.microsoft.com/office/powerpoint/2010/main" val="35571096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12" y="365125"/>
            <a:ext cx="10305288" cy="854075"/>
          </a:xfrm>
        </p:spPr>
        <p:txBody>
          <a:bodyPr>
            <a:normAutofit fontScale="90000"/>
          </a:bodyPr>
          <a:lstStyle/>
          <a:p>
            <a:r>
              <a:rPr lang="en-US" sz="3200" b="1" dirty="0">
                <a:latin typeface="Times New Roman" panose="02020603050405020304" pitchFamily="18" charset="0"/>
                <a:cs typeface="Times New Roman" panose="02020603050405020304" pitchFamily="18" charset="0"/>
              </a:rPr>
              <a:t>VITAMIN B</a:t>
            </a:r>
            <a:r>
              <a:rPr lang="en-US" sz="3200" b="1" baseline="-25000" dirty="0">
                <a:latin typeface="Times New Roman" panose="02020603050405020304" pitchFamily="18" charset="0"/>
                <a:cs typeface="Times New Roman" panose="02020603050405020304" pitchFamily="18" charset="0"/>
              </a:rPr>
              <a:t>1 </a:t>
            </a:r>
            <a:r>
              <a:rPr lang="en-US" sz="3200" b="1" dirty="0">
                <a:latin typeface="Times New Roman" panose="02020603050405020304" pitchFamily="18" charset="0"/>
                <a:cs typeface="Times New Roman" panose="02020603050405020304" pitchFamily="18" charset="0"/>
              </a:rPr>
              <a:t>DEFICIENCY (BERIBERI)</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3440" y="816864"/>
            <a:ext cx="10500360" cy="5360099"/>
          </a:xfrm>
        </p:spPr>
        <p:txBody>
          <a:bodyPr>
            <a:normAutofit/>
          </a:bodyPr>
          <a:lstStyle/>
          <a:p>
            <a:pPr marL="0" indent="0">
              <a:buNone/>
            </a:pPr>
            <a:r>
              <a:rPr lang="en-US" dirty="0"/>
              <a:t>Mostly common in area with polished rice, wheat and maize and occurs when energy expenditure is high e.g. in pregnant, lactating women and young active men. It is also common in alcoholism.</a:t>
            </a:r>
          </a:p>
          <a:p>
            <a:pPr marL="0" indent="0">
              <a:buNone/>
            </a:pPr>
            <a:r>
              <a:rPr lang="en-US" b="1" dirty="0"/>
              <a:t>Signs and symptoms</a:t>
            </a:r>
            <a:endParaRPr lang="en-US" dirty="0"/>
          </a:p>
          <a:p>
            <a:pPr marL="0" indent="0">
              <a:buNone/>
            </a:pPr>
            <a:r>
              <a:rPr lang="en-US" b="1" u="sng" dirty="0"/>
              <a:t>Wet form</a:t>
            </a:r>
            <a:endParaRPr lang="en-US" dirty="0"/>
          </a:p>
          <a:p>
            <a:pPr marL="0" indent="0">
              <a:buNone/>
            </a:pPr>
            <a:r>
              <a:rPr lang="en-US" dirty="0"/>
              <a:t>Heart enlargement and failure leading to acute swelling (edema)</a:t>
            </a:r>
          </a:p>
          <a:p>
            <a:pPr marL="0" indent="0">
              <a:buNone/>
            </a:pPr>
            <a:r>
              <a:rPr lang="en-US" dirty="0"/>
              <a:t>Increasing in breathlessness and sudden death</a:t>
            </a:r>
          </a:p>
          <a:p>
            <a:endParaRPr lang="en-US" dirty="0"/>
          </a:p>
        </p:txBody>
      </p:sp>
    </p:spTree>
    <p:extLst>
      <p:ext uri="{BB962C8B-B14F-4D97-AF65-F5344CB8AC3E}">
        <p14:creationId xmlns:p14="http://schemas.microsoft.com/office/powerpoint/2010/main" val="22090374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267"/>
          </a:xfrm>
        </p:spPr>
        <p:txBody>
          <a:bodyPr>
            <a:normAutofit/>
          </a:bodyPr>
          <a:lstStyle/>
          <a:p>
            <a:r>
              <a:rPr lang="en-US" sz="3200" b="1" dirty="0" smtClean="0"/>
              <a:t>Signs and symptoms…</a:t>
            </a:r>
            <a:endParaRPr lang="en-US" sz="3200" b="1" dirty="0"/>
          </a:p>
        </p:txBody>
      </p:sp>
      <p:sp>
        <p:nvSpPr>
          <p:cNvPr id="3" name="Content Placeholder 2"/>
          <p:cNvSpPr>
            <a:spLocks noGrp="1"/>
          </p:cNvSpPr>
          <p:nvPr>
            <p:ph idx="1"/>
          </p:nvPr>
        </p:nvSpPr>
        <p:spPr>
          <a:xfrm>
            <a:off x="1109472" y="987552"/>
            <a:ext cx="10585704" cy="5596128"/>
          </a:xfrm>
        </p:spPr>
        <p:txBody>
          <a:bodyPr>
            <a:noAutofit/>
          </a:bodyPr>
          <a:lstStyle/>
          <a:p>
            <a:pPr marL="0" indent="0">
              <a:buNone/>
            </a:pPr>
            <a:r>
              <a:rPr lang="en-US" sz="2400" b="1" dirty="0"/>
              <a:t>Dry form</a:t>
            </a:r>
            <a:endParaRPr lang="en-US" sz="2400" dirty="0"/>
          </a:p>
          <a:p>
            <a:pPr marL="0" indent="0">
              <a:buNone/>
            </a:pPr>
            <a:r>
              <a:rPr lang="en-US" sz="2400" dirty="0"/>
              <a:t>Weakness</a:t>
            </a:r>
          </a:p>
          <a:p>
            <a:pPr marL="0" indent="0">
              <a:buNone/>
            </a:pPr>
            <a:r>
              <a:rPr lang="en-US" sz="2400" dirty="0"/>
              <a:t>Weight loss</a:t>
            </a:r>
          </a:p>
          <a:p>
            <a:pPr marL="0" indent="0">
              <a:buNone/>
            </a:pPr>
            <a:r>
              <a:rPr lang="en-US" sz="2400" dirty="0"/>
              <a:t>Disturbance of sensation</a:t>
            </a:r>
          </a:p>
          <a:p>
            <a:pPr marL="0" indent="0">
              <a:buNone/>
            </a:pPr>
            <a:r>
              <a:rPr lang="en-US" sz="2400" dirty="0"/>
              <a:t>Progressive ascending paralysis of the toes, fingers, and limbs.</a:t>
            </a:r>
          </a:p>
          <a:p>
            <a:pPr marL="0" indent="0">
              <a:buNone/>
            </a:pPr>
            <a:r>
              <a:rPr lang="en-US" sz="2400" dirty="0"/>
              <a:t>If a person can’t be able to stand up from a squatting position without support it implies beriberi, anemia, or PEM.</a:t>
            </a:r>
          </a:p>
          <a:p>
            <a:pPr marL="0" indent="0">
              <a:buNone/>
            </a:pPr>
            <a:r>
              <a:rPr lang="en-US" sz="2400" b="1" u="sng" dirty="0"/>
              <a:t>Infantile form</a:t>
            </a:r>
            <a:r>
              <a:rPr lang="en-US" sz="2400" dirty="0"/>
              <a:t> </a:t>
            </a:r>
          </a:p>
          <a:p>
            <a:pPr marL="0" indent="0">
              <a:buNone/>
            </a:pPr>
            <a:r>
              <a:rPr lang="en-US" sz="2400" dirty="0"/>
              <a:t>Occurs after an acute infection with loss of appetite, vomiting, restlessness, and </a:t>
            </a:r>
            <a:r>
              <a:rPr lang="en-US" sz="2400" dirty="0" err="1"/>
              <a:t>palor</a:t>
            </a:r>
            <a:r>
              <a:rPr lang="en-US" sz="2400" dirty="0"/>
              <a:t>. The infant becomes breathless, </a:t>
            </a:r>
            <a:r>
              <a:rPr lang="en-US" sz="2400" dirty="0" err="1"/>
              <a:t>cynotic</a:t>
            </a:r>
            <a:r>
              <a:rPr lang="en-US" sz="2400" dirty="0"/>
              <a:t> with a weak rapid pulse. In severe cases </a:t>
            </a:r>
            <a:r>
              <a:rPr lang="en-US" sz="2400" dirty="0" err="1"/>
              <a:t>aphonia</a:t>
            </a:r>
            <a:r>
              <a:rPr lang="en-US" sz="2400" dirty="0"/>
              <a:t> occurs. In older infants CNS signs of spasmodic contraction of facial muscles and convulsions as well as fever.</a:t>
            </a:r>
          </a:p>
        </p:txBody>
      </p:sp>
    </p:spTree>
    <p:extLst>
      <p:ext uri="{BB962C8B-B14F-4D97-AF65-F5344CB8AC3E}">
        <p14:creationId xmlns:p14="http://schemas.microsoft.com/office/powerpoint/2010/main" val="269605754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365125"/>
            <a:ext cx="10378440" cy="854075"/>
          </a:xfrm>
        </p:spPr>
        <p:txBody>
          <a:bodyPr>
            <a:normAutofit fontScale="90000"/>
          </a:bodyPr>
          <a:lstStyle/>
          <a:p>
            <a:r>
              <a:rPr lang="en-US" sz="3200" b="1" dirty="0"/>
              <a:t>Treatment.</a:t>
            </a:r>
            <a:br>
              <a:rPr lang="en-US" sz="3200" b="1" dirty="0"/>
            </a:br>
            <a:endParaRPr lang="en-US" sz="3200" b="1" dirty="0"/>
          </a:p>
        </p:txBody>
      </p:sp>
      <p:sp>
        <p:nvSpPr>
          <p:cNvPr id="3" name="Content Placeholder 2"/>
          <p:cNvSpPr>
            <a:spLocks noGrp="1"/>
          </p:cNvSpPr>
          <p:nvPr>
            <p:ph idx="1"/>
          </p:nvPr>
        </p:nvSpPr>
        <p:spPr>
          <a:xfrm>
            <a:off x="694944" y="999744"/>
            <a:ext cx="10658856" cy="5681472"/>
          </a:xfrm>
        </p:spPr>
        <p:txBody>
          <a:bodyPr>
            <a:normAutofit lnSpcReduction="10000"/>
          </a:bodyPr>
          <a:lstStyle/>
          <a:p>
            <a:r>
              <a:rPr lang="en-US" dirty="0"/>
              <a:t>In severe heart failure, convulsion or coma in infantile beriberi 25-50 mg of thiamine should be given by slow I.V infusion then I.M dose of 10 mg for about 6 weeks.</a:t>
            </a:r>
          </a:p>
          <a:p>
            <a:r>
              <a:rPr lang="en-US" dirty="0"/>
              <a:t>In less severe cases 10mg of thiamine per day P.O (I.M) during the first week followed by 3-5 mg per day orally for 6 weeks.</a:t>
            </a:r>
          </a:p>
          <a:p>
            <a:r>
              <a:rPr lang="en-US" dirty="0"/>
              <a:t>Critically ill adults 50-100mg of thiamine very slowly I.V followed by the same oral doses as the infants.</a:t>
            </a:r>
          </a:p>
          <a:p>
            <a:r>
              <a:rPr lang="en-US" dirty="0"/>
              <a:t>Lactating mothers with latent or mild beriberi should receive 10mg of thiamine P.O per day for 1 week then 3-5 mg per day for at least 6 weeks to prevent acute beriberi in their infants.</a:t>
            </a:r>
          </a:p>
          <a:p>
            <a:pPr marL="0" indent="0">
              <a:buNone/>
            </a:pPr>
            <a:r>
              <a:rPr lang="en-US" b="1" dirty="0"/>
              <a:t>Prevention.</a:t>
            </a:r>
            <a:endParaRPr lang="en-US" dirty="0"/>
          </a:p>
          <a:p>
            <a:r>
              <a:rPr lang="en-US" dirty="0"/>
              <a:t>1 mg of thiamine daily. Adequate amounts can be obtained from whole grain cereals, nuts,  dry yeast pulses ( beans) and red meats.</a:t>
            </a:r>
          </a:p>
          <a:p>
            <a:endParaRPr lang="en-US" dirty="0"/>
          </a:p>
        </p:txBody>
      </p:sp>
    </p:spTree>
    <p:extLst>
      <p:ext uri="{BB962C8B-B14F-4D97-AF65-F5344CB8AC3E}">
        <p14:creationId xmlns:p14="http://schemas.microsoft.com/office/powerpoint/2010/main" val="233302319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65125"/>
            <a:ext cx="10366248" cy="988187"/>
          </a:xfrm>
        </p:spPr>
        <p:txBody>
          <a:bodyPr>
            <a:normAutofit fontScale="90000"/>
          </a:bodyPr>
          <a:lstStyle/>
          <a:p>
            <a:r>
              <a:rPr lang="en-US" sz="3200" b="1" dirty="0"/>
              <a:t>NIACIN DEFICIENCY (PELLAGRA)</a:t>
            </a:r>
            <a:r>
              <a:rPr lang="en-US" dirty="0"/>
              <a:t/>
            </a:r>
            <a:br>
              <a:rPr lang="en-US" dirty="0"/>
            </a:br>
            <a:endParaRPr lang="en-US" dirty="0"/>
          </a:p>
        </p:txBody>
      </p:sp>
      <p:sp>
        <p:nvSpPr>
          <p:cNvPr id="3" name="Content Placeholder 2"/>
          <p:cNvSpPr>
            <a:spLocks noGrp="1"/>
          </p:cNvSpPr>
          <p:nvPr>
            <p:ph idx="1"/>
          </p:nvPr>
        </p:nvSpPr>
        <p:spPr>
          <a:xfrm>
            <a:off x="877824" y="768096"/>
            <a:ext cx="10475976" cy="5827776"/>
          </a:xfrm>
        </p:spPr>
        <p:txBody>
          <a:bodyPr>
            <a:noAutofit/>
          </a:bodyPr>
          <a:lstStyle/>
          <a:p>
            <a:pPr marL="0" indent="0">
              <a:buNone/>
            </a:pPr>
            <a:r>
              <a:rPr lang="en-US" b="1" dirty="0"/>
              <a:t>Causes</a:t>
            </a:r>
            <a:endParaRPr lang="en-US" dirty="0"/>
          </a:p>
          <a:p>
            <a:pPr marL="0" indent="0">
              <a:buNone/>
            </a:pPr>
            <a:r>
              <a:rPr lang="en-US" dirty="0"/>
              <a:t>Occurs when diet is chronically deficient in nicotinic acid (niacin) or contains excess isoleucine. Occurs in population whose staples are maize and sorghum especially if stored for a long time.</a:t>
            </a:r>
          </a:p>
          <a:p>
            <a:pPr marL="0" indent="0">
              <a:buNone/>
            </a:pPr>
            <a:r>
              <a:rPr lang="en-US" b="1" dirty="0"/>
              <a:t> Signs and </a:t>
            </a:r>
            <a:r>
              <a:rPr lang="en-US" b="1" dirty="0" smtClean="0"/>
              <a:t>symptoms</a:t>
            </a:r>
            <a:r>
              <a:rPr lang="en-US" dirty="0"/>
              <a:t> </a:t>
            </a:r>
            <a:r>
              <a:rPr lang="en-US" dirty="0" smtClean="0"/>
              <a:t>- The </a:t>
            </a:r>
            <a:r>
              <a:rPr lang="en-US" dirty="0"/>
              <a:t>4 Ds</a:t>
            </a:r>
          </a:p>
          <a:p>
            <a:pPr marL="0" lvl="0" indent="0">
              <a:buNone/>
            </a:pPr>
            <a:r>
              <a:rPr lang="en-US" b="1" dirty="0" smtClean="0"/>
              <a:t>Dermatiti</a:t>
            </a:r>
            <a:r>
              <a:rPr lang="en-US" dirty="0" smtClean="0"/>
              <a:t>s- </a:t>
            </a:r>
            <a:r>
              <a:rPr lang="en-US" dirty="0"/>
              <a:t>characteristic symmetric rash where skin exposed to sunlight</a:t>
            </a:r>
          </a:p>
          <a:p>
            <a:pPr marL="0" lvl="0" indent="0">
              <a:buNone/>
            </a:pPr>
            <a:r>
              <a:rPr lang="en-US" b="1" dirty="0" err="1"/>
              <a:t>Diarrhoea</a:t>
            </a:r>
            <a:r>
              <a:rPr lang="en-US" dirty="0"/>
              <a:t>- severe </a:t>
            </a:r>
            <a:r>
              <a:rPr lang="en-US" dirty="0" err="1"/>
              <a:t>diarrhoea</a:t>
            </a:r>
            <a:endParaRPr lang="en-US" dirty="0"/>
          </a:p>
          <a:p>
            <a:pPr marL="0" lvl="0" indent="0">
              <a:buNone/>
            </a:pPr>
            <a:r>
              <a:rPr lang="en-US" b="1" dirty="0"/>
              <a:t>Dementia- </a:t>
            </a:r>
            <a:r>
              <a:rPr lang="en-US" dirty="0"/>
              <a:t>mental deterioration</a:t>
            </a:r>
          </a:p>
          <a:p>
            <a:pPr marL="0" lvl="0" indent="0">
              <a:buNone/>
            </a:pPr>
            <a:r>
              <a:rPr lang="en-US" b="1" dirty="0"/>
              <a:t>Death</a:t>
            </a:r>
            <a:r>
              <a:rPr lang="en-US" dirty="0"/>
              <a:t>- ultimately.</a:t>
            </a:r>
          </a:p>
          <a:p>
            <a:pPr marL="0" indent="0">
              <a:buNone/>
            </a:pPr>
            <a:r>
              <a:rPr lang="en-US" dirty="0"/>
              <a:t>The mouth is sore and tongue brilliant red or beef red in color swollen and </a:t>
            </a:r>
            <a:r>
              <a:rPr lang="en-US" dirty="0" err="1"/>
              <a:t>painfull</a:t>
            </a:r>
            <a:r>
              <a:rPr lang="en-US" dirty="0"/>
              <a:t>. It is common disease of the adults (20-50years) rarely after infants and young children.</a:t>
            </a:r>
          </a:p>
          <a:p>
            <a:pPr marL="0" indent="0">
              <a:buNone/>
            </a:pPr>
            <a:endParaRPr lang="en-US" dirty="0"/>
          </a:p>
        </p:txBody>
      </p:sp>
    </p:spTree>
    <p:extLst>
      <p:ext uri="{BB962C8B-B14F-4D97-AF65-F5344CB8AC3E}">
        <p14:creationId xmlns:p14="http://schemas.microsoft.com/office/powerpoint/2010/main" val="26143706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Oral dose 300mg daily for 3-4 weeks. The </a:t>
            </a:r>
            <a:r>
              <a:rPr lang="en-US" dirty="0" err="1">
                <a:latin typeface="Times New Roman" panose="02020603050405020304" pitchFamily="18" charset="0"/>
                <a:cs typeface="Times New Roman" panose="02020603050405020304" pitchFamily="18" charset="0"/>
              </a:rPr>
              <a:t>nicotinamide</a:t>
            </a:r>
            <a:r>
              <a:rPr lang="en-US" dirty="0">
                <a:latin typeface="Times New Roman" panose="02020603050405020304" pitchFamily="18" charset="0"/>
                <a:cs typeface="Times New Roman" panose="02020603050405020304" pitchFamily="18" charset="0"/>
              </a:rPr>
              <a:t> form I.e.100mg 8 hourly is preferred for treatment since large dose of niacin cause flushing of skin, nausea and vomiting as well as numbness of the tongue and lower jaw</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Prevention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Intake of 15-20 mg per day of niacin.   Food sources are nuts, whole grains cereals, meat (especially liver), fish, milk, and cheese.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46583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170689"/>
            <a:ext cx="10415016" cy="999743"/>
          </a:xfrm>
        </p:spPr>
        <p:txBody>
          <a:bodyPr>
            <a:normAutofit fontScale="90000"/>
          </a:bodyPr>
          <a:lstStyle/>
          <a:p>
            <a:r>
              <a:rPr lang="en-US" sz="3200" b="1" dirty="0"/>
              <a:t>IRON DEFICIENCY ANEMIA</a:t>
            </a:r>
            <a:r>
              <a:rPr lang="en-US" dirty="0"/>
              <a:t/>
            </a:r>
            <a:br>
              <a:rPr lang="en-US" dirty="0"/>
            </a:br>
            <a:endParaRPr lang="en-US" dirty="0"/>
          </a:p>
        </p:txBody>
      </p:sp>
      <p:sp>
        <p:nvSpPr>
          <p:cNvPr id="3" name="Content Placeholder 2"/>
          <p:cNvSpPr>
            <a:spLocks noGrp="1"/>
          </p:cNvSpPr>
          <p:nvPr>
            <p:ph idx="1"/>
          </p:nvPr>
        </p:nvSpPr>
        <p:spPr>
          <a:xfrm>
            <a:off x="804672" y="682752"/>
            <a:ext cx="10549128" cy="5494211"/>
          </a:xfrm>
        </p:spPr>
        <p:txBody>
          <a:bodyPr>
            <a:normAutofit/>
          </a:bodyPr>
          <a:lstStyle/>
          <a:p>
            <a:pPr marL="514350" indent="-514350">
              <a:buFont typeface="+mj-lt"/>
              <a:buAutoNum type="arabicPeriod"/>
            </a:pPr>
            <a:r>
              <a:rPr lang="en-US" b="1" dirty="0"/>
              <a:t>Causes</a:t>
            </a:r>
            <a:endParaRPr lang="en-US" dirty="0"/>
          </a:p>
          <a:p>
            <a:pPr marL="514350" lvl="0" indent="-514350">
              <a:buFont typeface="+mj-lt"/>
              <a:buAutoNum type="arabicPeriod"/>
            </a:pPr>
            <a:r>
              <a:rPr lang="en-US" dirty="0"/>
              <a:t>Nutritional deficiencies</a:t>
            </a:r>
          </a:p>
          <a:p>
            <a:pPr marL="514350" lvl="0" indent="-514350">
              <a:buFont typeface="+mj-lt"/>
              <a:buAutoNum type="arabicPeriod"/>
            </a:pPr>
            <a:r>
              <a:rPr lang="en-US" dirty="0"/>
              <a:t>Malaria</a:t>
            </a:r>
          </a:p>
          <a:p>
            <a:pPr marL="514350" lvl="0" indent="-514350">
              <a:buFont typeface="+mj-lt"/>
              <a:buAutoNum type="arabicPeriod"/>
            </a:pPr>
            <a:r>
              <a:rPr lang="en-US" dirty="0"/>
              <a:t>Intestinal </a:t>
            </a:r>
            <a:r>
              <a:rPr lang="en-US" dirty="0" smtClean="0"/>
              <a:t>parasitic </a:t>
            </a:r>
            <a:r>
              <a:rPr lang="en-US" dirty="0"/>
              <a:t>infections</a:t>
            </a:r>
          </a:p>
          <a:p>
            <a:pPr marL="514350" lvl="0" indent="-514350">
              <a:buFont typeface="+mj-lt"/>
              <a:buAutoNum type="arabicPeriod"/>
            </a:pPr>
            <a:r>
              <a:rPr lang="en-US" dirty="0"/>
              <a:t>Chronic infections e.g. HIV</a:t>
            </a:r>
          </a:p>
          <a:p>
            <a:pPr marL="514350" lvl="0" indent="-514350">
              <a:buFont typeface="+mj-lt"/>
              <a:buAutoNum type="arabicPeriod"/>
            </a:pPr>
            <a:r>
              <a:rPr lang="en-US" dirty="0"/>
              <a:t>Malabsorption.</a:t>
            </a:r>
          </a:p>
          <a:p>
            <a:pPr marL="514350" lvl="0" indent="-514350">
              <a:buFont typeface="+mj-lt"/>
              <a:buAutoNum type="arabicPeriod"/>
            </a:pPr>
            <a:r>
              <a:rPr lang="en-US" dirty="0"/>
              <a:t>Not breastfeeding</a:t>
            </a:r>
          </a:p>
          <a:p>
            <a:pPr marL="514350" lvl="0" indent="-514350">
              <a:buFont typeface="+mj-lt"/>
              <a:buAutoNum type="arabicPeriod"/>
            </a:pPr>
            <a:r>
              <a:rPr lang="en-US" dirty="0"/>
              <a:t>Diet rich in caffeine or cereals which inhibit iron absorption</a:t>
            </a:r>
            <a:r>
              <a:rPr lang="en-US" dirty="0" smtClean="0"/>
              <a:t>.</a:t>
            </a:r>
            <a:endParaRPr lang="en-US" dirty="0"/>
          </a:p>
          <a:p>
            <a:r>
              <a:rPr lang="en-US" b="1" dirty="0"/>
              <a:t>Assignment; read and make notes on signs and symptoms of anemia and the management</a:t>
            </a:r>
            <a:endParaRPr lang="en-US" dirty="0"/>
          </a:p>
          <a:p>
            <a:endParaRPr lang="en-US" dirty="0"/>
          </a:p>
          <a:p>
            <a:endParaRPr lang="en-US" dirty="0"/>
          </a:p>
        </p:txBody>
      </p:sp>
    </p:spTree>
    <p:extLst>
      <p:ext uri="{BB962C8B-B14F-4D97-AF65-F5344CB8AC3E}">
        <p14:creationId xmlns:p14="http://schemas.microsoft.com/office/powerpoint/2010/main" val="201094689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97537"/>
            <a:ext cx="10293096" cy="1280160"/>
          </a:xfrm>
        </p:spPr>
        <p:txBody>
          <a:bodyPr/>
          <a:lstStyle/>
          <a:p>
            <a:r>
              <a:rPr lang="en-US" sz="3200" b="1" dirty="0">
                <a:latin typeface="Times New Roman" panose="02020603050405020304" pitchFamily="18" charset="0"/>
                <a:cs typeface="Times New Roman" panose="02020603050405020304" pitchFamily="18" charset="0"/>
              </a:rPr>
              <a:t>IODINE DEFICIENCY</a:t>
            </a:r>
            <a:r>
              <a:rPr lang="en-US" dirty="0"/>
              <a:t/>
            </a:r>
            <a:br>
              <a:rPr lang="en-US" dirty="0"/>
            </a:br>
            <a:endParaRPr lang="en-US" dirty="0"/>
          </a:p>
        </p:txBody>
      </p:sp>
      <p:sp>
        <p:nvSpPr>
          <p:cNvPr id="3" name="Content Placeholder 2"/>
          <p:cNvSpPr>
            <a:spLocks noGrp="1"/>
          </p:cNvSpPr>
          <p:nvPr>
            <p:ph idx="1"/>
          </p:nvPr>
        </p:nvSpPr>
        <p:spPr>
          <a:xfrm>
            <a:off x="1060704" y="731520"/>
            <a:ext cx="10293096" cy="5791200"/>
          </a:xfrm>
        </p:spPr>
        <p:txBody>
          <a:bodyPr>
            <a:normAutofit fontScale="92500" lnSpcReduction="10000"/>
          </a:bodyPr>
          <a:lstStyle/>
          <a:p>
            <a:pPr marL="0" indent="0">
              <a:buNone/>
            </a:pPr>
            <a:r>
              <a:rPr lang="en-US" dirty="0"/>
              <a:t>Causes a variety of disorder including:-</a:t>
            </a:r>
          </a:p>
          <a:p>
            <a:pPr lvl="0"/>
            <a:r>
              <a:rPr lang="en-US" dirty="0"/>
              <a:t>Thyroid enlargement (goiter)</a:t>
            </a:r>
          </a:p>
          <a:p>
            <a:pPr lvl="0"/>
            <a:r>
              <a:rPr lang="en-US" dirty="0"/>
              <a:t>Miscarriages and still births</a:t>
            </a:r>
          </a:p>
          <a:p>
            <a:pPr lvl="0"/>
            <a:r>
              <a:rPr lang="en-US" dirty="0"/>
              <a:t>Neonatal and juvenile thyroid insufficiency</a:t>
            </a:r>
          </a:p>
          <a:p>
            <a:pPr lvl="0"/>
            <a:r>
              <a:rPr lang="en-US" dirty="0"/>
              <a:t>Dwarfism</a:t>
            </a:r>
          </a:p>
          <a:p>
            <a:pPr lvl="0"/>
            <a:r>
              <a:rPr lang="en-US" dirty="0"/>
              <a:t>Mental defects </a:t>
            </a:r>
          </a:p>
          <a:p>
            <a:pPr lvl="0"/>
            <a:r>
              <a:rPr lang="en-US" dirty="0"/>
              <a:t>Deaf </a:t>
            </a:r>
            <a:r>
              <a:rPr lang="en-US" dirty="0" err="1"/>
              <a:t>mutism</a:t>
            </a:r>
            <a:endParaRPr lang="en-US" dirty="0"/>
          </a:p>
          <a:p>
            <a:pPr lvl="0"/>
            <a:r>
              <a:rPr lang="en-US" dirty="0"/>
              <a:t>Spastic weakness and paralysis</a:t>
            </a:r>
          </a:p>
          <a:p>
            <a:pPr marL="0" indent="0">
              <a:buNone/>
            </a:pPr>
            <a:r>
              <a:rPr lang="en-US" b="1" dirty="0"/>
              <a:t>Causes</a:t>
            </a:r>
            <a:endParaRPr lang="en-US" dirty="0"/>
          </a:p>
          <a:p>
            <a:r>
              <a:rPr lang="en-US" dirty="0"/>
              <a:t>Lack of iodine in the diet</a:t>
            </a:r>
          </a:p>
          <a:p>
            <a:pPr marL="0" indent="0">
              <a:buNone/>
            </a:pPr>
            <a:r>
              <a:rPr lang="en-US" b="1" dirty="0"/>
              <a:t>Treatment</a:t>
            </a:r>
            <a:endParaRPr lang="en-US" dirty="0"/>
          </a:p>
          <a:p>
            <a:r>
              <a:rPr lang="en-US" dirty="0"/>
              <a:t>Iodized oil administered per oral 3, 6 or 12 monthly or I.M injection every 2 years.</a:t>
            </a:r>
          </a:p>
          <a:p>
            <a:endParaRPr lang="en-US" dirty="0"/>
          </a:p>
        </p:txBody>
      </p:sp>
    </p:spTree>
    <p:extLst>
      <p:ext uri="{BB962C8B-B14F-4D97-AF65-F5344CB8AC3E}">
        <p14:creationId xmlns:p14="http://schemas.microsoft.com/office/powerpoint/2010/main" val="23041657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121921"/>
            <a:ext cx="10195560" cy="938784"/>
          </a:xfrm>
        </p:spPr>
        <p:txBody>
          <a:bodyPr>
            <a:normAutofit fontScale="90000"/>
          </a:bodyPr>
          <a:lstStyle/>
          <a:p>
            <a:r>
              <a:rPr lang="en-US" sz="3200" b="1" dirty="0"/>
              <a:t>Prevention</a:t>
            </a:r>
            <a:r>
              <a:rPr lang="en-US" dirty="0"/>
              <a:t/>
            </a:r>
            <a:br>
              <a:rPr lang="en-US" dirty="0"/>
            </a:br>
            <a:endParaRPr lang="en-US" dirty="0"/>
          </a:p>
        </p:txBody>
      </p:sp>
      <p:sp>
        <p:nvSpPr>
          <p:cNvPr id="3" name="Content Placeholder 2"/>
          <p:cNvSpPr>
            <a:spLocks noGrp="1"/>
          </p:cNvSpPr>
          <p:nvPr>
            <p:ph idx="1"/>
          </p:nvPr>
        </p:nvSpPr>
        <p:spPr>
          <a:xfrm>
            <a:off x="1048512" y="816864"/>
            <a:ext cx="10305288" cy="5730240"/>
          </a:xfrm>
        </p:spPr>
        <p:txBody>
          <a:bodyPr>
            <a:normAutofit/>
          </a:bodyPr>
          <a:lstStyle/>
          <a:p>
            <a:r>
              <a:rPr lang="en-US" dirty="0"/>
              <a:t>Intake of iodine in foods </a:t>
            </a:r>
            <a:r>
              <a:rPr lang="en-US" dirty="0" err="1"/>
              <a:t>e.g</a:t>
            </a:r>
            <a:r>
              <a:rPr lang="en-US" dirty="0"/>
              <a:t> iodized common salts</a:t>
            </a:r>
          </a:p>
          <a:p>
            <a:r>
              <a:rPr lang="en-US" dirty="0"/>
              <a:t>The adult requirement is 150 micrograms rising to 200 micrograms during pregnancy.</a:t>
            </a:r>
          </a:p>
          <a:p>
            <a:pPr marL="0" indent="0">
              <a:buNone/>
            </a:pPr>
            <a:r>
              <a:rPr lang="en-US" b="1" dirty="0"/>
              <a:t>Micronutrient deficiency</a:t>
            </a:r>
            <a:endParaRPr lang="en-US" dirty="0"/>
          </a:p>
          <a:p>
            <a:r>
              <a:rPr lang="en-US" dirty="0"/>
              <a:t>Most micronutrients are classed as </a:t>
            </a:r>
            <a:r>
              <a:rPr lang="en-US" b="1" dirty="0"/>
              <a:t>Type </a:t>
            </a:r>
            <a:r>
              <a:rPr lang="en-US" b="1" dirty="0" smtClean="0"/>
              <a:t>I; includes</a:t>
            </a:r>
            <a:r>
              <a:rPr lang="en-US" dirty="0" smtClean="0"/>
              <a:t> </a:t>
            </a:r>
            <a:r>
              <a:rPr lang="en-US" dirty="0"/>
              <a:t>iodine, iron, Vitamins A and C. </a:t>
            </a:r>
          </a:p>
          <a:p>
            <a:r>
              <a:rPr lang="en-US" dirty="0"/>
              <a:t>Deficiencies in </a:t>
            </a:r>
            <a:r>
              <a:rPr lang="en-US" b="1" dirty="0"/>
              <a:t>Type I </a:t>
            </a:r>
            <a:r>
              <a:rPr lang="en-US" dirty="0"/>
              <a:t>micronutrients do not affect growth (i.e. the individual can have normal growth with appropriate weight and still be deficient in micronutrients) and thus deficiency in </a:t>
            </a:r>
            <a:r>
              <a:rPr lang="en-US" b="1" dirty="0"/>
              <a:t>Type I </a:t>
            </a:r>
            <a:r>
              <a:rPr lang="en-US" dirty="0"/>
              <a:t>micronutrients is not determined by anthropometric measurement. </a:t>
            </a:r>
          </a:p>
          <a:p>
            <a:r>
              <a:rPr lang="en-US" dirty="0"/>
              <a:t>Deficiencies in </a:t>
            </a:r>
            <a:r>
              <a:rPr lang="en-US" b="1" dirty="0"/>
              <a:t>Type I </a:t>
            </a:r>
            <a:r>
              <a:rPr lang="en-US" dirty="0"/>
              <a:t>micronutrients will cause major illness such as </a:t>
            </a:r>
            <a:r>
              <a:rPr lang="en-US" dirty="0" err="1"/>
              <a:t>anaemia</a:t>
            </a:r>
            <a:r>
              <a:rPr lang="en-US" dirty="0"/>
              <a:t>, scurvy and impaired immunity. </a:t>
            </a:r>
          </a:p>
          <a:p>
            <a:endParaRPr lang="en-US" dirty="0"/>
          </a:p>
        </p:txBody>
      </p:sp>
    </p:spTree>
    <p:extLst>
      <p:ext uri="{BB962C8B-B14F-4D97-AF65-F5344CB8AC3E}">
        <p14:creationId xmlns:p14="http://schemas.microsoft.com/office/powerpoint/2010/main" val="36549469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a:t>
            </a:r>
            <a:endParaRPr lang="en-US" dirty="0"/>
          </a:p>
        </p:txBody>
      </p:sp>
      <p:sp>
        <p:nvSpPr>
          <p:cNvPr id="3" name="Content Placeholder 2"/>
          <p:cNvSpPr>
            <a:spLocks noGrp="1"/>
          </p:cNvSpPr>
          <p:nvPr>
            <p:ph idx="1"/>
          </p:nvPr>
        </p:nvSpPr>
        <p:spPr>
          <a:xfrm>
            <a:off x="838200" y="1438656"/>
            <a:ext cx="10515600" cy="4738307"/>
          </a:xfrm>
        </p:spPr>
        <p:txBody>
          <a:bodyPr/>
          <a:lstStyle/>
          <a:p>
            <a:pPr marL="0" indent="0">
              <a:buNone/>
            </a:pPr>
            <a:r>
              <a:rPr lang="en-US" b="1" dirty="0"/>
              <a:t>Type II micronutrients</a:t>
            </a:r>
            <a:endParaRPr lang="en-US" dirty="0"/>
          </a:p>
          <a:p>
            <a:pPr marL="0" indent="0">
              <a:buNone/>
            </a:pPr>
            <a:r>
              <a:rPr lang="en-US" dirty="0"/>
              <a:t> </a:t>
            </a:r>
            <a:r>
              <a:rPr lang="en-US" b="1" dirty="0"/>
              <a:t>Type 2 </a:t>
            </a:r>
            <a:r>
              <a:rPr lang="en-US" dirty="0"/>
              <a:t>micronutrients, includes magnesium, </a:t>
            </a:r>
            <a:r>
              <a:rPr lang="en-US" dirty="0" err="1"/>
              <a:t>sulphur</a:t>
            </a:r>
            <a:r>
              <a:rPr lang="en-US" dirty="0"/>
              <a:t>, nitrogen, essential amino-acids, phosphorus, zinc, potassium, sodium and chloride, are essential for growth and tissue repair. </a:t>
            </a:r>
          </a:p>
          <a:p>
            <a:pPr marL="0" indent="0">
              <a:buNone/>
            </a:pPr>
            <a:r>
              <a:rPr lang="en-US" b="1" dirty="0"/>
              <a:t>Type 2 </a:t>
            </a:r>
            <a:r>
              <a:rPr lang="en-US" dirty="0"/>
              <a:t>micronutrients are required only in small quantities, but the correct balance is essential for good health. </a:t>
            </a:r>
          </a:p>
          <a:p>
            <a:pPr marL="0" indent="0">
              <a:buNone/>
            </a:pPr>
            <a:r>
              <a:rPr lang="en-US" dirty="0"/>
              <a:t>A deficiency in any of the </a:t>
            </a:r>
            <a:r>
              <a:rPr lang="en-US" b="1" dirty="0"/>
              <a:t>Type 2 </a:t>
            </a:r>
            <a:r>
              <a:rPr lang="en-US" dirty="0"/>
              <a:t>micronutrients will lead to growth failure, measured by stunting and wasting.</a:t>
            </a:r>
          </a:p>
          <a:p>
            <a:r>
              <a:rPr lang="en-US" b="1" dirty="0"/>
              <a:t>Assignment; read and make notes on mineral deficiencies</a:t>
            </a:r>
            <a:endParaRPr lang="en-US" dirty="0"/>
          </a:p>
          <a:p>
            <a:endParaRPr lang="en-US" dirty="0"/>
          </a:p>
        </p:txBody>
      </p:sp>
    </p:spTree>
    <p:extLst>
      <p:ext uri="{BB962C8B-B14F-4D97-AF65-F5344CB8AC3E}">
        <p14:creationId xmlns:p14="http://schemas.microsoft.com/office/powerpoint/2010/main" val="6413606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lstStyle/>
          <a:p>
            <a:r>
              <a:rPr lang="en-US" altLang="en-US" dirty="0"/>
              <a:t>Kenya National Clinical Nutrition and dietetics (2010)Reference Manual  . MOH,</a:t>
            </a:r>
          </a:p>
          <a:p>
            <a:r>
              <a:rPr lang="en-US" altLang="en-US" dirty="0"/>
              <a:t>Sue R.D( 2002)Essentials of Nutrition and Diet </a:t>
            </a:r>
            <a:r>
              <a:rPr lang="en-US" altLang="en-US" dirty="0" err="1"/>
              <a:t>therapy.california</a:t>
            </a:r>
            <a:r>
              <a:rPr lang="en-US" altLang="en-US" dirty="0"/>
              <a:t>  8</a:t>
            </a:r>
            <a:r>
              <a:rPr lang="en-US" altLang="en-US" baseline="30000" dirty="0"/>
              <a:t>th</a:t>
            </a:r>
            <a:r>
              <a:rPr lang="en-US" altLang="en-US" dirty="0"/>
              <a:t> ed.</a:t>
            </a:r>
          </a:p>
          <a:p>
            <a:r>
              <a:rPr lang="en-US" altLang="en-US" dirty="0">
                <a:hlinkClick r:id="rId2"/>
              </a:rPr>
              <a:t>www.andjrnl.org</a:t>
            </a:r>
            <a:endParaRPr lang="en-US" altLang="en-US" dirty="0"/>
          </a:p>
          <a:p>
            <a:r>
              <a:rPr lang="en-US" altLang="en-US" dirty="0"/>
              <a:t>Wood c. (2008 )community health  AMREF.</a:t>
            </a:r>
          </a:p>
          <a:p>
            <a:r>
              <a:rPr lang="en-US" dirty="0" err="1" smtClean="0"/>
              <a:t>Etc</a:t>
            </a:r>
            <a:endParaRPr lang="en-US" dirty="0"/>
          </a:p>
        </p:txBody>
      </p:sp>
    </p:spTree>
    <p:extLst>
      <p:ext uri="{BB962C8B-B14F-4D97-AF65-F5344CB8AC3E}">
        <p14:creationId xmlns:p14="http://schemas.microsoft.com/office/powerpoint/2010/main" val="211167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Daily requirements </a:t>
            </a:r>
            <a:r>
              <a:rPr lang="en-US" sz="3200" dirty="0"/>
              <a:t/>
            </a:r>
            <a:br>
              <a:rPr lang="en-US" sz="3200" dirty="0"/>
            </a:br>
            <a:endParaRPr lang="en-US" sz="3200" dirty="0"/>
          </a:p>
        </p:txBody>
      </p:sp>
      <p:sp>
        <p:nvSpPr>
          <p:cNvPr id="3" name="Content Placeholder 2"/>
          <p:cNvSpPr>
            <a:spLocks noGrp="1"/>
          </p:cNvSpPr>
          <p:nvPr>
            <p:ph idx="1"/>
          </p:nvPr>
        </p:nvSpPr>
        <p:spPr>
          <a:xfrm>
            <a:off x="838200" y="1414272"/>
            <a:ext cx="10515600" cy="4762691"/>
          </a:xfrm>
        </p:spPr>
        <p:txBody>
          <a:bodyPr>
            <a:normAutofit/>
          </a:bodyPr>
          <a:lstStyle/>
          <a:p>
            <a:pPr marL="0" indent="0">
              <a:buNone/>
            </a:pPr>
            <a:r>
              <a:rPr lang="en-US" dirty="0"/>
              <a:t>The optimum quantity is 50-70% of the total energy requirements.</a:t>
            </a:r>
          </a:p>
          <a:p>
            <a:pPr marL="0" indent="0">
              <a:buNone/>
            </a:pPr>
            <a:r>
              <a:rPr lang="en-US" b="1" dirty="0"/>
              <a:t>Deficiency /excess</a:t>
            </a:r>
            <a:endParaRPr lang="en-US" dirty="0"/>
          </a:p>
          <a:p>
            <a:r>
              <a:rPr lang="en-US" dirty="0" smtClean="0"/>
              <a:t>Since </a:t>
            </a:r>
            <a:r>
              <a:rPr lang="en-US" dirty="0"/>
              <a:t>it is necessary to prevent problems of muscle and fat breakdown, it is deficiency will result in the same wasting in Marasmus with production of ketone bodies in the blood resulting in ketosis.</a:t>
            </a:r>
          </a:p>
          <a:p>
            <a:r>
              <a:rPr lang="en-US" dirty="0" smtClean="0"/>
              <a:t>Some </a:t>
            </a:r>
            <a:r>
              <a:rPr lang="en-US" dirty="0"/>
              <a:t>diseases are thought to be predisposed by reduced intake of dietary intake of roughage/ </a:t>
            </a:r>
            <a:r>
              <a:rPr lang="en-US" dirty="0" err="1"/>
              <a:t>fibre</a:t>
            </a:r>
            <a:r>
              <a:rPr lang="en-US" dirty="0"/>
              <a:t> which results in constipation e.g. colonic cancer, appendicitis, gallstones etc.</a:t>
            </a:r>
          </a:p>
          <a:p>
            <a:pPr marL="0" indent="0">
              <a:buNone/>
            </a:pPr>
            <a:endParaRPr lang="en-US" dirty="0"/>
          </a:p>
          <a:p>
            <a:endParaRPr lang="en-US" dirty="0"/>
          </a:p>
        </p:txBody>
      </p:sp>
    </p:spTree>
    <p:extLst>
      <p:ext uri="{BB962C8B-B14F-4D97-AF65-F5344CB8AC3E}">
        <p14:creationId xmlns:p14="http://schemas.microsoft.com/office/powerpoint/2010/main" val="3426013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FATS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These are lipids that are solid at room temperature. Lipids are compounds that are insoluble in water but soluble in organic solvents like ethanol or alcohol. They are made up of carbon, hydrogen and oxygen. The hydrogen and oxygen proportions are not the same as those of water and thus differ with carbohydrates.</a:t>
            </a:r>
          </a:p>
          <a:p>
            <a:pPr marL="0" indent="0">
              <a:buNone/>
            </a:pPr>
            <a:r>
              <a:rPr lang="en-US" b="1" dirty="0"/>
              <a:t>They are classified as saturated and non saturated fats.</a:t>
            </a:r>
          </a:p>
          <a:p>
            <a:endParaRPr lang="en-US" b="1" dirty="0"/>
          </a:p>
        </p:txBody>
      </p:sp>
    </p:spTree>
    <p:extLst>
      <p:ext uri="{BB962C8B-B14F-4D97-AF65-F5344CB8AC3E}">
        <p14:creationId xmlns:p14="http://schemas.microsoft.com/office/powerpoint/2010/main" val="2917682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8" y="365125"/>
            <a:ext cx="10451592" cy="793115"/>
          </a:xfrm>
        </p:spPr>
        <p:txBody>
          <a:bodyPr>
            <a:normAutofit/>
          </a:bodyPr>
          <a:lstStyle/>
          <a:p>
            <a:r>
              <a:rPr lang="en-US" sz="3200" b="1" dirty="0" smtClean="0">
                <a:latin typeface="Times New Roman" panose="02020603050405020304" pitchFamily="18" charset="0"/>
                <a:cs typeface="Times New Roman" panose="02020603050405020304" pitchFamily="18" charset="0"/>
              </a:rPr>
              <a:t>Fats…..</a:t>
            </a:r>
            <a:r>
              <a:rPr lang="en-US" sz="3200" b="1" dirty="0" err="1" smtClean="0">
                <a:latin typeface="Times New Roman" panose="02020603050405020304" pitchFamily="18" charset="0"/>
                <a:cs typeface="Times New Roman" panose="02020603050405020304" pitchFamily="18" charset="0"/>
              </a:rPr>
              <a:t>ct</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3712" y="1036320"/>
            <a:ext cx="10610088" cy="5425440"/>
          </a:xfrm>
        </p:spPr>
        <p:txBody>
          <a:bodyPr>
            <a:normAutofit lnSpcReduction="10000"/>
          </a:bodyPr>
          <a:lstStyle/>
          <a:p>
            <a:pPr marL="0" lvl="0" indent="0">
              <a:buNone/>
            </a:pPr>
            <a:r>
              <a:rPr lang="en-US" b="1" dirty="0"/>
              <a:t>Saturate</a:t>
            </a:r>
            <a:r>
              <a:rPr lang="en-US" dirty="0"/>
              <a:t>d –these are animal fats and contain saturated fatty acids and glycerol. They are found in milk products, meat and eggs. All animal protein sources contain saturated fats. Cholesterol is a saturated fat of clinical importance and is produced in the body but can be found in meat and egg yolk.</a:t>
            </a:r>
          </a:p>
          <a:p>
            <a:pPr marL="0" lvl="0" indent="0">
              <a:buNone/>
            </a:pPr>
            <a:r>
              <a:rPr lang="en-US" b="1" dirty="0"/>
              <a:t>Unsaturated</a:t>
            </a:r>
            <a:r>
              <a:rPr lang="en-US" dirty="0"/>
              <a:t>- this is vegetable fat containing unsaturated fatty acids and glycerol and is found in margarine and vegetable oil. There are three main poly unsaturated fats which are essential in that they cannot be synthesized by the body. Thus must be contained in the diet since they are necessary in the synthesis of plasma membrane lipids, prostaglandins, </a:t>
            </a:r>
            <a:r>
              <a:rPr lang="en-US" dirty="0" err="1"/>
              <a:t>leukotrines</a:t>
            </a:r>
            <a:r>
              <a:rPr lang="en-US" dirty="0"/>
              <a:t> </a:t>
            </a:r>
            <a:r>
              <a:rPr lang="en-US" dirty="0" err="1"/>
              <a:t>e.t.c</a:t>
            </a:r>
            <a:r>
              <a:rPr lang="en-US" dirty="0"/>
              <a:t>. They are</a:t>
            </a:r>
          </a:p>
          <a:p>
            <a:pPr lvl="1"/>
            <a:r>
              <a:rPr lang="en-US" dirty="0"/>
              <a:t>Linoleic acid</a:t>
            </a:r>
          </a:p>
          <a:p>
            <a:pPr lvl="1"/>
            <a:r>
              <a:rPr lang="en-US" dirty="0" err="1"/>
              <a:t>Linolenic</a:t>
            </a:r>
            <a:r>
              <a:rPr lang="en-US" dirty="0"/>
              <a:t> acids</a:t>
            </a:r>
          </a:p>
          <a:p>
            <a:pPr lvl="1"/>
            <a:r>
              <a:rPr lang="en-US" dirty="0" err="1"/>
              <a:t>Arachidonic</a:t>
            </a:r>
            <a:r>
              <a:rPr lang="en-US" dirty="0"/>
              <a:t> acids</a:t>
            </a:r>
          </a:p>
        </p:txBody>
      </p:sp>
    </p:spTree>
    <p:extLst>
      <p:ext uri="{BB962C8B-B14F-4D97-AF65-F5344CB8AC3E}">
        <p14:creationId xmlns:p14="http://schemas.microsoft.com/office/powerpoint/2010/main" val="2880910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Functions</a:t>
            </a:r>
            <a:r>
              <a:rPr lang="en-US" b="1" dirty="0"/>
              <a:t> </a:t>
            </a:r>
            <a:endParaRPr lang="en-US" dirty="0"/>
          </a:p>
        </p:txBody>
      </p:sp>
      <p:sp>
        <p:nvSpPr>
          <p:cNvPr id="3" name="Content Placeholder 2"/>
          <p:cNvSpPr>
            <a:spLocks noGrp="1"/>
          </p:cNvSpPr>
          <p:nvPr>
            <p:ph idx="1"/>
          </p:nvPr>
        </p:nvSpPr>
        <p:spPr>
          <a:xfrm>
            <a:off x="838200" y="1313560"/>
            <a:ext cx="10475976" cy="5318887"/>
          </a:xfrm>
        </p:spPr>
        <p:txBody>
          <a:bodyPr>
            <a:normAutofit lnSpcReduction="10000"/>
          </a:bodyPr>
          <a:lstStyle/>
          <a:p>
            <a:pPr marL="514350" lvl="0" indent="-514350">
              <a:buFont typeface="+mj-lt"/>
              <a:buAutoNum type="arabicPeriod"/>
            </a:pPr>
            <a:r>
              <a:rPr lang="en-US" dirty="0"/>
              <a:t>Provision of most concentrated sources of chemical energy and heat.</a:t>
            </a:r>
          </a:p>
          <a:p>
            <a:pPr marL="514350" lvl="0" indent="-514350">
              <a:buFont typeface="+mj-lt"/>
              <a:buAutoNum type="arabicPeriod"/>
            </a:pPr>
            <a:r>
              <a:rPr lang="en-US" dirty="0"/>
              <a:t>Support of certain body organs e.g. kidneys, eyes</a:t>
            </a:r>
          </a:p>
          <a:p>
            <a:pPr marL="514350" lvl="0" indent="-514350">
              <a:buFont typeface="+mj-lt"/>
              <a:buAutoNum type="arabicPeriod"/>
            </a:pPr>
            <a:r>
              <a:rPr lang="en-US" dirty="0"/>
              <a:t>Transport and storage of fat soluble vitamins e.g. A, D, E, K.</a:t>
            </a:r>
          </a:p>
          <a:p>
            <a:pPr marL="514350" lvl="0" indent="-514350">
              <a:buFont typeface="+mj-lt"/>
              <a:buAutoNum type="arabicPeriod"/>
            </a:pPr>
            <a:r>
              <a:rPr lang="en-US" dirty="0"/>
              <a:t>Constituent of nerve sheaths and of sebum, the secretion of sebaceous glands in the skin.</a:t>
            </a:r>
          </a:p>
          <a:p>
            <a:pPr marL="514350" lvl="0" indent="-514350">
              <a:buFont typeface="+mj-lt"/>
              <a:buAutoNum type="arabicPeriod"/>
            </a:pPr>
            <a:r>
              <a:rPr lang="en-US" dirty="0"/>
              <a:t>Formulation of cholesterol and steroid hormones.</a:t>
            </a:r>
          </a:p>
          <a:p>
            <a:pPr marL="514350" lvl="0" indent="-514350">
              <a:buFont typeface="+mj-lt"/>
              <a:buAutoNum type="arabicPeriod"/>
            </a:pPr>
            <a:r>
              <a:rPr lang="en-US" dirty="0"/>
              <a:t>Insulation e.g. as a subcutaneous layer it reduces heat loss through the skin </a:t>
            </a:r>
          </a:p>
          <a:p>
            <a:pPr marL="514350" lvl="0" indent="-514350">
              <a:buFont typeface="+mj-lt"/>
              <a:buAutoNum type="arabicPeriod"/>
            </a:pPr>
            <a:r>
              <a:rPr lang="en-US" dirty="0"/>
              <a:t>Storage of energy in the adipose tissue</a:t>
            </a:r>
          </a:p>
          <a:p>
            <a:pPr marL="514350" lvl="0" indent="-514350">
              <a:buFont typeface="+mj-lt"/>
              <a:buAutoNum type="arabicPeriod"/>
            </a:pPr>
            <a:r>
              <a:rPr lang="en-US" dirty="0"/>
              <a:t>Satiety value- gastric emptying time is prolonged in chime containing fat thus prolonging the return of hunger</a:t>
            </a:r>
          </a:p>
        </p:txBody>
      </p:sp>
    </p:spTree>
    <p:extLst>
      <p:ext uri="{BB962C8B-B14F-4D97-AF65-F5344CB8AC3E}">
        <p14:creationId xmlns:p14="http://schemas.microsoft.com/office/powerpoint/2010/main" val="4009785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651"/>
          </a:xfrm>
        </p:spPr>
        <p:txBody>
          <a:bodyPr>
            <a:normAutofit/>
          </a:bodyPr>
          <a:lstStyle/>
          <a:p>
            <a:r>
              <a:rPr lang="en-US" sz="3200" b="1" dirty="0"/>
              <a:t>Sources</a:t>
            </a:r>
            <a:endParaRPr lang="en-US" sz="3200" dirty="0"/>
          </a:p>
        </p:txBody>
      </p:sp>
      <p:sp>
        <p:nvSpPr>
          <p:cNvPr id="3" name="Content Placeholder 2"/>
          <p:cNvSpPr>
            <a:spLocks noGrp="1"/>
          </p:cNvSpPr>
          <p:nvPr>
            <p:ph idx="1"/>
          </p:nvPr>
        </p:nvSpPr>
        <p:spPr>
          <a:xfrm>
            <a:off x="838200" y="1255776"/>
            <a:ext cx="10515600" cy="5315712"/>
          </a:xfrm>
        </p:spPr>
        <p:txBody>
          <a:bodyPr>
            <a:normAutofit/>
          </a:bodyPr>
          <a:lstStyle/>
          <a:p>
            <a:pPr marL="0" indent="0">
              <a:buNone/>
            </a:pPr>
            <a:r>
              <a:rPr lang="en-US" b="1" dirty="0"/>
              <a:t>Animal </a:t>
            </a:r>
            <a:r>
              <a:rPr lang="en-US" dirty="0"/>
              <a:t>sources for non-essential fatty acids and marine fish oils like cod-liver oil for essential fats</a:t>
            </a:r>
          </a:p>
          <a:p>
            <a:pPr marL="0" indent="0">
              <a:buNone/>
            </a:pPr>
            <a:r>
              <a:rPr lang="en-US" b="1" dirty="0" smtClean="0"/>
              <a:t>Vegetable </a:t>
            </a:r>
            <a:r>
              <a:rPr lang="en-US" b="1" dirty="0"/>
              <a:t>sources </a:t>
            </a:r>
            <a:r>
              <a:rPr lang="en-US" dirty="0"/>
              <a:t>– all vegetable oils have essential fat acids except coconut oil.</a:t>
            </a:r>
          </a:p>
          <a:p>
            <a:pPr marL="0" indent="0">
              <a:buNone/>
            </a:pPr>
            <a:r>
              <a:rPr lang="en-US" b="1" dirty="0"/>
              <a:t>Fat malnutrition</a:t>
            </a:r>
            <a:endParaRPr lang="en-US" dirty="0"/>
          </a:p>
          <a:p>
            <a:pPr marL="0" indent="0">
              <a:buNone/>
            </a:pPr>
            <a:r>
              <a:rPr lang="en-US" dirty="0" smtClean="0"/>
              <a:t>deficiency </a:t>
            </a:r>
            <a:r>
              <a:rPr lang="en-US" dirty="0"/>
              <a:t>results in a condition known as </a:t>
            </a:r>
            <a:r>
              <a:rPr lang="en-US" dirty="0" err="1"/>
              <a:t>phrynoderma</a:t>
            </a:r>
            <a:r>
              <a:rPr lang="en-US" dirty="0"/>
              <a:t> which is a form of keratosis of unknown </a:t>
            </a:r>
            <a:r>
              <a:rPr lang="en-US" dirty="0" err="1"/>
              <a:t>aetiology</a:t>
            </a:r>
            <a:r>
              <a:rPr lang="en-US" dirty="0"/>
              <a:t> but thought to be related to fat soluble vitamin deficiency</a:t>
            </a:r>
          </a:p>
          <a:p>
            <a:pPr marL="0" indent="0">
              <a:buNone/>
            </a:pPr>
            <a:r>
              <a:rPr lang="en-US" dirty="0" smtClean="0"/>
              <a:t>Excess </a:t>
            </a:r>
            <a:r>
              <a:rPr lang="en-US" dirty="0"/>
              <a:t>results in obesity and high levels of cholesterol in the body predisposing one to diseases like atherosclerosis, coronary occlusion in coronary heart disease and cerebral vascular accident.</a:t>
            </a:r>
          </a:p>
        </p:txBody>
      </p:sp>
    </p:spTree>
    <p:extLst>
      <p:ext uri="{BB962C8B-B14F-4D97-AF65-F5344CB8AC3E}">
        <p14:creationId xmlns:p14="http://schemas.microsoft.com/office/powerpoint/2010/main" val="2598827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Daily requirement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It is suggested to be 10-20 grams of fat per day depending upon the level of calories consumed i.e. 20% of the total energy requirements</a:t>
            </a:r>
          </a:p>
          <a:p>
            <a:pPr marL="0" indent="0">
              <a:buNone/>
            </a:pPr>
            <a:endParaRPr lang="en-US" dirty="0"/>
          </a:p>
          <a:p>
            <a:endParaRPr lang="en-US" dirty="0"/>
          </a:p>
        </p:txBody>
      </p:sp>
    </p:spTree>
    <p:extLst>
      <p:ext uri="{BB962C8B-B14F-4D97-AF65-F5344CB8AC3E}">
        <p14:creationId xmlns:p14="http://schemas.microsoft.com/office/powerpoint/2010/main" val="570496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85345"/>
            <a:ext cx="10515600" cy="1072896"/>
          </a:xfrm>
        </p:spPr>
        <p:txBody>
          <a:bodyPr>
            <a:normAutofit fontScale="90000"/>
          </a:bodyPr>
          <a:lstStyle/>
          <a:p>
            <a:r>
              <a:rPr lang="en-US" b="1" dirty="0"/>
              <a:t>WATER </a:t>
            </a:r>
            <a:r>
              <a:rPr lang="en-US" dirty="0"/>
              <a:t/>
            </a:r>
            <a:br>
              <a:rPr lang="en-US" dirty="0"/>
            </a:br>
            <a:endParaRPr lang="en-US" dirty="0"/>
          </a:p>
        </p:txBody>
      </p:sp>
      <p:sp>
        <p:nvSpPr>
          <p:cNvPr id="3" name="Content Placeholder 2"/>
          <p:cNvSpPr>
            <a:spLocks noGrp="1"/>
          </p:cNvSpPr>
          <p:nvPr>
            <p:ph idx="1"/>
          </p:nvPr>
        </p:nvSpPr>
        <p:spPr>
          <a:xfrm>
            <a:off x="859536" y="694944"/>
            <a:ext cx="10494264" cy="5998464"/>
          </a:xfrm>
        </p:spPr>
        <p:txBody>
          <a:bodyPr/>
          <a:lstStyle/>
          <a:p>
            <a:r>
              <a:rPr lang="en-US" dirty="0"/>
              <a:t>It is the most important nutrient because the functions of the cells occur in a fluid environment. Water makes up about 60-70% of the body weight, approximately 65 in men, 55 % in women and more in infants. Lean people’s body contains more water than that of the obese. Infants are the most vulnerable to water deprivation or loss but everyone needs water for survival. </a:t>
            </a:r>
            <a:endParaRPr lang="en-US" dirty="0" smtClean="0"/>
          </a:p>
          <a:p>
            <a:r>
              <a:rPr lang="en-US" dirty="0" smtClean="0"/>
              <a:t>Huge </a:t>
            </a:r>
            <a:r>
              <a:rPr lang="en-US" dirty="0"/>
              <a:t>amounts of water are lost every day in form of urine, sweat and faeces. This usually balanced in a normal individual by intake in food and fluids to satisfy thirst. Dehydration with serious consequences may occur if intake does not balance loss. There also can be a positive balance in some clinical conditions bringing about serious consequences.</a:t>
            </a:r>
          </a:p>
        </p:txBody>
      </p:sp>
    </p:spTree>
    <p:extLst>
      <p:ext uri="{BB962C8B-B14F-4D97-AF65-F5344CB8AC3E}">
        <p14:creationId xmlns:p14="http://schemas.microsoft.com/office/powerpoint/2010/main" val="63311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8459"/>
          </a:xfrm>
        </p:spPr>
        <p:txBody>
          <a:bodyPr>
            <a:normAutofit/>
          </a:bodyPr>
          <a:lstStyle/>
          <a:p>
            <a:r>
              <a:rPr lang="en-US" sz="3200" b="1" dirty="0"/>
              <a:t>Functions</a:t>
            </a:r>
            <a:endParaRPr lang="en-US" sz="3200" dirty="0"/>
          </a:p>
        </p:txBody>
      </p:sp>
      <p:sp>
        <p:nvSpPr>
          <p:cNvPr id="3" name="Content Placeholder 2"/>
          <p:cNvSpPr>
            <a:spLocks noGrp="1"/>
          </p:cNvSpPr>
          <p:nvPr>
            <p:ph idx="1"/>
          </p:nvPr>
        </p:nvSpPr>
        <p:spPr>
          <a:xfrm>
            <a:off x="838200" y="1048512"/>
            <a:ext cx="10515600" cy="5498592"/>
          </a:xfrm>
        </p:spPr>
        <p:txBody>
          <a:bodyPr/>
          <a:lstStyle/>
          <a:p>
            <a:pPr marL="514350" lvl="0" indent="-514350">
              <a:buFont typeface="+mj-lt"/>
              <a:buAutoNum type="arabicPeriod"/>
            </a:pPr>
            <a:r>
              <a:rPr lang="en-US" dirty="0"/>
              <a:t>Provision of a moist internal environment required by all living cell in the body </a:t>
            </a:r>
          </a:p>
          <a:p>
            <a:pPr marL="514350" lvl="0" indent="-514350">
              <a:buFont typeface="+mj-lt"/>
              <a:buAutoNum type="arabicPeriod"/>
            </a:pPr>
            <a:r>
              <a:rPr lang="en-US" dirty="0"/>
              <a:t>Participation in all the chemical reactions that occur in the body.</a:t>
            </a:r>
          </a:p>
          <a:p>
            <a:pPr marL="514350" lvl="0" indent="-514350">
              <a:buFont typeface="+mj-lt"/>
              <a:buAutoNum type="arabicPeriod"/>
            </a:pPr>
            <a:r>
              <a:rPr lang="en-US" dirty="0"/>
              <a:t>Moistening of food as saliva.</a:t>
            </a:r>
          </a:p>
          <a:p>
            <a:pPr marL="514350" lvl="0" indent="-514350">
              <a:buFont typeface="+mj-lt"/>
              <a:buAutoNum type="arabicPeriod"/>
            </a:pPr>
            <a:r>
              <a:rPr lang="en-US" dirty="0"/>
              <a:t>Regulation of body temperature as sweat</a:t>
            </a:r>
          </a:p>
          <a:p>
            <a:pPr marL="514350" lvl="0" indent="-514350">
              <a:buFont typeface="+mj-lt"/>
              <a:buAutoNum type="arabicPeriod"/>
            </a:pPr>
            <a:r>
              <a:rPr lang="en-US" dirty="0"/>
              <a:t>Major constituent of blood and tissue fluid thus is involved in transport of various substances in the body.</a:t>
            </a:r>
          </a:p>
          <a:p>
            <a:pPr marL="514350" lvl="0" indent="-514350">
              <a:buFont typeface="+mj-lt"/>
              <a:buAutoNum type="arabicPeriod"/>
            </a:pPr>
            <a:r>
              <a:rPr lang="en-US" dirty="0"/>
              <a:t>Dilution of waste products and poisonous substances in the body</a:t>
            </a:r>
          </a:p>
          <a:p>
            <a:pPr marL="514350" lvl="0" indent="-514350">
              <a:buFont typeface="+mj-lt"/>
              <a:buAutoNum type="arabicPeriod"/>
            </a:pPr>
            <a:r>
              <a:rPr lang="en-US" dirty="0"/>
              <a:t>Providing medium for secretion of waste products e.g. urine sweat.</a:t>
            </a:r>
          </a:p>
        </p:txBody>
      </p:sp>
    </p:spTree>
    <p:extLst>
      <p:ext uri="{BB962C8B-B14F-4D97-AF65-F5344CB8AC3E}">
        <p14:creationId xmlns:p14="http://schemas.microsoft.com/office/powerpoint/2010/main" val="3706091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MICRONUTRIENTS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5232"/>
            <a:ext cx="10515600" cy="4701731"/>
          </a:xfrm>
        </p:spPr>
        <p:txBody>
          <a:bodyPr/>
          <a:lstStyle/>
          <a:p>
            <a:pPr marL="0" indent="0">
              <a:buNone/>
            </a:pPr>
            <a:r>
              <a:rPr lang="en-US" b="1" dirty="0">
                <a:latin typeface="Times New Roman" panose="02020603050405020304" pitchFamily="18" charset="0"/>
                <a:cs typeface="Times New Roman" panose="02020603050405020304" pitchFamily="18" charset="0"/>
              </a:rPr>
              <a:t>VITAMINS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These are chemical compounds required in small quantities and are essential for normal metabolism. Many are not produced in the body thus have to be supplemented in the diet. They are contained in many foods but are affected by processing, storage and preparation of food. Thus vitamin content is highest in fresh foods that are used quickly with minimal exposure to heat, air and water.</a:t>
            </a:r>
          </a:p>
          <a:p>
            <a:endParaRPr lang="en-US" dirty="0"/>
          </a:p>
        </p:txBody>
      </p:sp>
    </p:spTree>
    <p:extLst>
      <p:ext uri="{BB962C8B-B14F-4D97-AF65-F5344CB8AC3E}">
        <p14:creationId xmlns:p14="http://schemas.microsoft.com/office/powerpoint/2010/main" val="394123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649"/>
            <a:ext cx="10515600" cy="1182624"/>
          </a:xfrm>
        </p:spPr>
        <p:txBody>
          <a:bodyPr>
            <a:normAutofit/>
          </a:bodyPr>
          <a:lstStyle/>
          <a:p>
            <a:r>
              <a:rPr lang="en-US" dirty="0"/>
              <a:t> </a:t>
            </a:r>
            <a:r>
              <a:rPr lang="en-US" sz="3200" b="1" dirty="0"/>
              <a:t>Module content</a:t>
            </a:r>
            <a:r>
              <a:rPr lang="en-US" sz="3200" dirty="0"/>
              <a:t/>
            </a:r>
            <a:br>
              <a:rPr lang="en-US" sz="3200" dirty="0"/>
            </a:br>
            <a:r>
              <a:rPr lang="en-US" sz="3200" b="1" dirty="0"/>
              <a:t>Definitions</a:t>
            </a:r>
            <a:endParaRPr lang="en-US" sz="3200" dirty="0"/>
          </a:p>
        </p:txBody>
      </p:sp>
      <p:sp>
        <p:nvSpPr>
          <p:cNvPr id="3" name="Content Placeholder 2"/>
          <p:cNvSpPr>
            <a:spLocks noGrp="1"/>
          </p:cNvSpPr>
          <p:nvPr>
            <p:ph idx="1"/>
          </p:nvPr>
        </p:nvSpPr>
        <p:spPr>
          <a:xfrm>
            <a:off x="838200" y="1414272"/>
            <a:ext cx="10515600" cy="5303520"/>
          </a:xfrm>
        </p:spPr>
        <p:txBody>
          <a:bodyPr>
            <a:normAutofit lnSpcReduction="10000"/>
          </a:bodyPr>
          <a:lstStyle/>
          <a:p>
            <a:pPr marL="0" indent="0">
              <a:buNone/>
            </a:pPr>
            <a:r>
              <a:rPr lang="en-US" b="1" dirty="0">
                <a:effectLst>
                  <a:outerShdw blurRad="50800" dist="38100" dir="2700000" algn="tl">
                    <a:srgbClr val="000000">
                      <a:alpha val="40000"/>
                    </a:srgbClr>
                  </a:outerShdw>
                </a:effectLst>
              </a:rPr>
              <a:t>Nutrition</a:t>
            </a:r>
            <a:r>
              <a:rPr lang="en-US" b="1" dirty="0"/>
              <a:t>:</a:t>
            </a:r>
            <a:r>
              <a:rPr lang="en-US" dirty="0"/>
              <a:t>  is the sum total of the processes involved in the taking in and the utilization of food substances by which growth, repair and maintenance of the body are accomplished. </a:t>
            </a:r>
          </a:p>
          <a:p>
            <a:r>
              <a:rPr lang="en-US" dirty="0"/>
              <a:t>It involves ingestion, digestion, absorption and assimilation.</a:t>
            </a:r>
          </a:p>
          <a:p>
            <a:r>
              <a:rPr lang="en-US" b="1" dirty="0"/>
              <a:t>Nutrient- are</a:t>
            </a:r>
            <a:r>
              <a:rPr lang="en-US" dirty="0"/>
              <a:t> compounds in foods that are needed by human body for energy to work, for growth of body tissue, for repair and maintenance of body tissues and also to support body’s immune function all that works towards a healthy living. Basically, nutrients are substances required by the body to perform its basic functions</a:t>
            </a:r>
          </a:p>
          <a:p>
            <a:r>
              <a:rPr lang="en-US" b="1" dirty="0">
                <a:effectLst>
                  <a:outerShdw blurRad="50800" dist="38100" dir="2700000" algn="tl">
                    <a:srgbClr val="000000">
                      <a:alpha val="40000"/>
                    </a:srgbClr>
                  </a:outerShdw>
                </a:effectLst>
              </a:rPr>
              <a:t>Food:</a:t>
            </a:r>
            <a:r>
              <a:rPr lang="en-US" dirty="0"/>
              <a:t> any nourishing substance that is eaten, drunk, or otherwise taken into </a:t>
            </a:r>
            <a:r>
              <a:rPr lang="en-US" u="sng" dirty="0"/>
              <a:t>the</a:t>
            </a:r>
            <a:r>
              <a:rPr lang="en-US" dirty="0"/>
              <a:t> body to sustain life, provide </a:t>
            </a:r>
            <a:r>
              <a:rPr lang="en-US" u="sng" dirty="0"/>
              <a:t>energy</a:t>
            </a:r>
            <a:r>
              <a:rPr lang="en-US" dirty="0"/>
              <a:t>, promote growth,</a:t>
            </a:r>
          </a:p>
          <a:p>
            <a:r>
              <a:rPr lang="en-US" b="1" dirty="0"/>
              <a:t>Balanced diet: </a:t>
            </a:r>
            <a:r>
              <a:rPr lang="en-US" dirty="0"/>
              <a:t>a diet that provides the correct amount of nutrients for the needs of an individual</a:t>
            </a:r>
          </a:p>
        </p:txBody>
      </p:sp>
    </p:spTree>
    <p:extLst>
      <p:ext uri="{BB962C8B-B14F-4D97-AF65-F5344CB8AC3E}">
        <p14:creationId xmlns:p14="http://schemas.microsoft.com/office/powerpoint/2010/main" val="3141267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Classification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They are grouped into water soluble and fat soluble vitamins depending on their solubility.</a:t>
            </a:r>
          </a:p>
          <a:p>
            <a:pPr lvl="0"/>
            <a:r>
              <a:rPr lang="en-US" dirty="0">
                <a:latin typeface="Times New Roman" panose="02020603050405020304" pitchFamily="18" charset="0"/>
                <a:cs typeface="Times New Roman" panose="02020603050405020304" pitchFamily="18" charset="0"/>
              </a:rPr>
              <a:t>Water soluble- vitamin B group and C</a:t>
            </a:r>
          </a:p>
          <a:p>
            <a:pPr lvl="0"/>
            <a:r>
              <a:rPr lang="en-US" dirty="0">
                <a:latin typeface="Times New Roman" panose="02020603050405020304" pitchFamily="18" charset="0"/>
                <a:cs typeface="Times New Roman" panose="02020603050405020304" pitchFamily="18" charset="0"/>
              </a:rPr>
              <a:t>Fat soluble are vitamin A, D, E, K</a:t>
            </a:r>
          </a:p>
          <a:p>
            <a:pPr marL="0" indent="0">
              <a:buNone/>
            </a:pPr>
            <a:r>
              <a:rPr lang="en-US" b="1" dirty="0">
                <a:latin typeface="Times New Roman" panose="02020603050405020304" pitchFamily="18" charset="0"/>
                <a:cs typeface="Times New Roman" panose="02020603050405020304" pitchFamily="18" charset="0"/>
              </a:rPr>
              <a:t>Requirement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Each vitamin has a specific function in the body. The minimum intake of many has been determined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optimum remains speculative.</a:t>
            </a:r>
          </a:p>
          <a:p>
            <a:pPr marL="0" indent="0">
              <a:buNone/>
            </a:pPr>
            <a:endParaRPr lang="en-US" dirty="0"/>
          </a:p>
        </p:txBody>
      </p:sp>
    </p:spTree>
    <p:extLst>
      <p:ext uri="{BB962C8B-B14F-4D97-AF65-F5344CB8AC3E}">
        <p14:creationId xmlns:p14="http://schemas.microsoft.com/office/powerpoint/2010/main" val="3021739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648"/>
            <a:ext cx="10515600" cy="963168"/>
          </a:xfrm>
        </p:spPr>
        <p:txBody>
          <a:bodyPr>
            <a:normAutofit fontScale="90000"/>
          </a:bodyPr>
          <a:lstStyle/>
          <a:p>
            <a:r>
              <a:rPr lang="en-US" sz="3200" b="1" dirty="0"/>
              <a:t>WATER SOLUBLE</a:t>
            </a:r>
            <a:r>
              <a:rPr lang="en-US" dirty="0"/>
              <a:t/>
            </a:r>
            <a:br>
              <a:rPr lang="en-US" dirty="0"/>
            </a:br>
            <a:endParaRPr lang="en-US" dirty="0"/>
          </a:p>
        </p:txBody>
      </p:sp>
      <p:sp>
        <p:nvSpPr>
          <p:cNvPr id="3" name="Content Placeholder 2"/>
          <p:cNvSpPr>
            <a:spLocks noGrp="1"/>
          </p:cNvSpPr>
          <p:nvPr>
            <p:ph idx="1"/>
          </p:nvPr>
        </p:nvSpPr>
        <p:spPr>
          <a:xfrm>
            <a:off x="838200" y="987552"/>
            <a:ext cx="10415016" cy="5559552"/>
          </a:xfrm>
        </p:spPr>
        <p:txBody>
          <a:bodyPr>
            <a:normAutofit fontScale="92500" lnSpcReduction="10000"/>
          </a:bodyPr>
          <a:lstStyle/>
          <a:p>
            <a:pPr marL="0" indent="0">
              <a:buNone/>
            </a:pPr>
            <a:r>
              <a:rPr lang="en-US" dirty="0"/>
              <a:t>They cannot be stored in the body and must be provided in the daily intake. When there is enough of the specific vitamin to meet the catalytic demand, the rest of the vitamin supply acts as a free chemical and may be toxic to the body thus the body excretes it.</a:t>
            </a:r>
          </a:p>
          <a:p>
            <a:pPr marL="0" indent="0">
              <a:buNone/>
            </a:pPr>
            <a:r>
              <a:rPr lang="en-US" b="1" u="sng" dirty="0"/>
              <a:t>Vitamin C</a:t>
            </a:r>
            <a:endParaRPr lang="en-US" dirty="0"/>
          </a:p>
          <a:p>
            <a:r>
              <a:rPr lang="en-US" dirty="0"/>
              <a:t>It is very soluble and easily destroyed by heat, aging, chopping, salting and drying</a:t>
            </a:r>
            <a:r>
              <a:rPr lang="en-US" dirty="0" smtClean="0"/>
              <a:t>.</a:t>
            </a:r>
            <a:r>
              <a:rPr lang="en-US" b="1" dirty="0"/>
              <a:t> Sources</a:t>
            </a:r>
            <a:r>
              <a:rPr lang="en-US" dirty="0"/>
              <a:t> – citrus fruits, green vegetables liver and glandular tissues in animals.</a:t>
            </a:r>
          </a:p>
          <a:p>
            <a:pPr marL="0" indent="0">
              <a:buNone/>
            </a:pPr>
            <a:r>
              <a:rPr lang="en-US" b="1" dirty="0"/>
              <a:t>Daily requirements</a:t>
            </a:r>
            <a:r>
              <a:rPr lang="en-US" dirty="0"/>
              <a:t>-approximately 40mg daily that is </a:t>
            </a:r>
          </a:p>
          <a:p>
            <a:pPr lvl="0"/>
            <a:r>
              <a:rPr lang="en-US" dirty="0"/>
              <a:t>Adults-50mg</a:t>
            </a:r>
          </a:p>
          <a:p>
            <a:pPr lvl="0"/>
            <a:r>
              <a:rPr lang="en-US" dirty="0"/>
              <a:t>Pregnancy-50mg</a:t>
            </a:r>
          </a:p>
          <a:p>
            <a:pPr lvl="0"/>
            <a:r>
              <a:rPr lang="en-US" dirty="0"/>
              <a:t>Lactation – 50 + 30mg </a:t>
            </a:r>
          </a:p>
          <a:p>
            <a:pPr lvl="0"/>
            <a:r>
              <a:rPr lang="en-US" dirty="0"/>
              <a:t>Infants 30-50mg</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7576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Deficiency</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It becomes apparent within 2-3 months with </a:t>
            </a:r>
          </a:p>
          <a:p>
            <a:pPr lvl="0">
              <a:buFont typeface="Wingdings" panose="05000000000000000000" pitchFamily="2" charset="2"/>
              <a:buChar char="§"/>
            </a:pPr>
            <a:r>
              <a:rPr lang="en-US" dirty="0"/>
              <a:t>Scurvy (severe deficiency)</a:t>
            </a:r>
          </a:p>
          <a:p>
            <a:pPr lvl="0">
              <a:buFont typeface="Wingdings" panose="05000000000000000000" pitchFamily="2" charset="2"/>
              <a:buChar char="§"/>
            </a:pPr>
            <a:r>
              <a:rPr lang="en-US" dirty="0"/>
              <a:t>Poor wound healing </a:t>
            </a:r>
          </a:p>
          <a:p>
            <a:pPr lvl="0">
              <a:buFont typeface="Wingdings" panose="05000000000000000000" pitchFamily="2" charset="2"/>
              <a:buChar char="§"/>
            </a:pPr>
            <a:r>
              <a:rPr lang="en-US" dirty="0"/>
              <a:t>Easy bruising and minor hemorrhages</a:t>
            </a:r>
          </a:p>
          <a:p>
            <a:pPr lvl="0">
              <a:buFont typeface="Wingdings" panose="05000000000000000000" pitchFamily="2" charset="2"/>
              <a:buChar char="§"/>
            </a:pPr>
            <a:r>
              <a:rPr lang="en-US" dirty="0"/>
              <a:t>Lose teeth</a:t>
            </a:r>
          </a:p>
          <a:p>
            <a:pPr lvl="0">
              <a:buFont typeface="Wingdings" panose="05000000000000000000" pitchFamily="2" charset="2"/>
              <a:buChar char="§"/>
            </a:pPr>
            <a:r>
              <a:rPr lang="en-US" dirty="0"/>
              <a:t>Anemia</a:t>
            </a:r>
          </a:p>
          <a:p>
            <a:endParaRPr lang="en-US" dirty="0"/>
          </a:p>
        </p:txBody>
      </p:sp>
    </p:spTree>
    <p:extLst>
      <p:ext uri="{BB962C8B-B14F-4D97-AF65-F5344CB8AC3E}">
        <p14:creationId xmlns:p14="http://schemas.microsoft.com/office/powerpoint/2010/main" val="334551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VITAMIN C…..</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a:t>Excess</a:t>
            </a:r>
            <a:r>
              <a:rPr lang="en-US" dirty="0"/>
              <a:t> results in – </a:t>
            </a:r>
          </a:p>
          <a:p>
            <a:pPr lvl="0"/>
            <a:r>
              <a:rPr lang="en-US" dirty="0"/>
              <a:t>kidney stones due to crystal formation</a:t>
            </a:r>
          </a:p>
          <a:p>
            <a:pPr lvl="0"/>
            <a:r>
              <a:rPr lang="en-US" dirty="0"/>
              <a:t>Urinary tract infection</a:t>
            </a:r>
          </a:p>
          <a:p>
            <a:pPr lvl="0"/>
            <a:r>
              <a:rPr lang="en-US" dirty="0"/>
              <a:t>Scurvy on withdrawal</a:t>
            </a:r>
          </a:p>
          <a:p>
            <a:endParaRPr lang="en-US" dirty="0"/>
          </a:p>
        </p:txBody>
      </p:sp>
    </p:spTree>
    <p:extLst>
      <p:ext uri="{BB962C8B-B14F-4D97-AF65-F5344CB8AC3E}">
        <p14:creationId xmlns:p14="http://schemas.microsoft.com/office/powerpoint/2010/main" val="3237862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170689"/>
            <a:ext cx="10646664" cy="1146047"/>
          </a:xfrm>
        </p:spPr>
        <p:txBody>
          <a:bodyPr>
            <a:normAutofit/>
          </a:bodyPr>
          <a:lstStyle/>
          <a:p>
            <a:r>
              <a:rPr lang="en-US" sz="3200" b="1" dirty="0">
                <a:latin typeface="Times New Roman" panose="02020603050405020304" pitchFamily="18" charset="0"/>
                <a:cs typeface="Times New Roman" panose="02020603050405020304" pitchFamily="18" charset="0"/>
              </a:rPr>
              <a:t>Vitamin B1-thiamine</a:t>
            </a:r>
            <a:r>
              <a:rPr lang="en-US" dirty="0"/>
              <a:t/>
            </a:r>
            <a:br>
              <a:rPr lang="en-US" dirty="0"/>
            </a:br>
            <a:endParaRPr lang="en-US" dirty="0"/>
          </a:p>
        </p:txBody>
      </p:sp>
      <p:sp>
        <p:nvSpPr>
          <p:cNvPr id="3" name="Content Placeholder 2"/>
          <p:cNvSpPr>
            <a:spLocks noGrp="1"/>
          </p:cNvSpPr>
          <p:nvPr>
            <p:ph idx="1"/>
          </p:nvPr>
        </p:nvSpPr>
        <p:spPr>
          <a:xfrm>
            <a:off x="707136" y="1024128"/>
            <a:ext cx="10646664" cy="5571744"/>
          </a:xfrm>
        </p:spPr>
        <p:txBody>
          <a:bodyPr>
            <a:normAutofit/>
          </a:bodyPr>
          <a:lstStyle/>
          <a:p>
            <a:pPr marL="0" indent="0">
              <a:buNone/>
            </a:pPr>
            <a:r>
              <a:rPr lang="en-US" dirty="0"/>
              <a:t>It is a relatively stable to heat in the dry form but otherwise rapidly destroyed. The daily requirement is 0.8- 1 mg and the body stores about 30mg thus the intake should be 5mg for a 1000 calories</a:t>
            </a:r>
          </a:p>
          <a:p>
            <a:pPr marL="0" indent="0">
              <a:buNone/>
            </a:pPr>
            <a:r>
              <a:rPr lang="en-US" b="1" dirty="0"/>
              <a:t>Functions</a:t>
            </a:r>
            <a:endParaRPr lang="en-US" dirty="0"/>
          </a:p>
          <a:p>
            <a:pPr lvl="0"/>
            <a:r>
              <a:rPr lang="en-US" dirty="0"/>
              <a:t>Coenzyme in carbohydrate metabolism that is in the oxidation and citric acid cycle thus deficiency results in accumulation of lactic and pyruvic acids which may cause </a:t>
            </a:r>
            <a:r>
              <a:rPr lang="en-US" dirty="0" err="1"/>
              <a:t>oedema</a:t>
            </a:r>
            <a:endParaRPr lang="en-US" dirty="0"/>
          </a:p>
          <a:p>
            <a:pPr lvl="0"/>
            <a:r>
              <a:rPr lang="en-US" dirty="0"/>
              <a:t>It’s important for the nervous system function and muscles because of the dependency of these tissues on glucose for fuel</a:t>
            </a:r>
          </a:p>
          <a:p>
            <a:pPr lvl="0"/>
            <a:r>
              <a:rPr lang="en-US" dirty="0"/>
              <a:t>Important in maintaining appetite and normal digestion</a:t>
            </a:r>
          </a:p>
          <a:p>
            <a:pPr marL="0" indent="0">
              <a:buNone/>
            </a:pPr>
            <a:r>
              <a:rPr lang="en-US" b="1" i="1" dirty="0"/>
              <a:t>Sources</a:t>
            </a:r>
            <a:r>
              <a:rPr lang="en-US" dirty="0"/>
              <a:t>- whole grains, </a:t>
            </a:r>
            <a:r>
              <a:rPr lang="en-US" dirty="0" err="1"/>
              <a:t>unmilled</a:t>
            </a:r>
            <a:r>
              <a:rPr lang="en-US" dirty="0"/>
              <a:t> cereal, milk, nuts, meat, lentils, green leafy vegetables.</a:t>
            </a:r>
          </a:p>
          <a:p>
            <a:pPr marL="0" indent="0">
              <a:buNone/>
            </a:pPr>
            <a:endParaRPr lang="en-US" dirty="0"/>
          </a:p>
        </p:txBody>
      </p:sp>
    </p:spTree>
    <p:extLst>
      <p:ext uri="{BB962C8B-B14F-4D97-AF65-F5344CB8AC3E}">
        <p14:creationId xmlns:p14="http://schemas.microsoft.com/office/powerpoint/2010/main" val="1974072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normAutofit/>
          </a:bodyPr>
          <a:lstStyle/>
          <a:p>
            <a:r>
              <a:rPr lang="en-US" sz="3200" b="1" dirty="0"/>
              <a:t>Malnutrition </a:t>
            </a:r>
            <a:r>
              <a:rPr lang="en-US" sz="3200" dirty="0"/>
              <a:t/>
            </a:r>
            <a:br>
              <a:rPr lang="en-US" sz="3200" dirty="0"/>
            </a:br>
            <a:endParaRPr lang="en-US" sz="3200" dirty="0"/>
          </a:p>
        </p:txBody>
      </p:sp>
      <p:sp>
        <p:nvSpPr>
          <p:cNvPr id="3" name="Content Placeholder 2"/>
          <p:cNvSpPr>
            <a:spLocks noGrp="1"/>
          </p:cNvSpPr>
          <p:nvPr>
            <p:ph idx="1"/>
          </p:nvPr>
        </p:nvSpPr>
        <p:spPr>
          <a:xfrm>
            <a:off x="838200" y="950976"/>
            <a:ext cx="10515600" cy="5632704"/>
          </a:xfrm>
        </p:spPr>
        <p:txBody>
          <a:bodyPr>
            <a:normAutofit/>
          </a:bodyPr>
          <a:lstStyle/>
          <a:p>
            <a:pPr marL="0" indent="0">
              <a:buNone/>
            </a:pPr>
            <a:r>
              <a:rPr lang="en-US" dirty="0"/>
              <a:t>Deficiency results in </a:t>
            </a:r>
          </a:p>
          <a:p>
            <a:pPr marL="0" indent="0">
              <a:buNone/>
            </a:pPr>
            <a:r>
              <a:rPr lang="en-US" b="1" dirty="0"/>
              <a:t>B</a:t>
            </a:r>
            <a:r>
              <a:rPr lang="en-US" b="1" dirty="0" smtClean="0"/>
              <a:t>eriberi </a:t>
            </a:r>
            <a:r>
              <a:rPr lang="en-US" b="1" dirty="0"/>
              <a:t>where there is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Severe muscle wasting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Delayed growth in children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Polyneuritis – degeneration of nerves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Susceptibility to infections</a:t>
            </a:r>
          </a:p>
          <a:p>
            <a:pPr marL="0" lvl="0" indent="0">
              <a:buNone/>
            </a:pPr>
            <a:r>
              <a:rPr lang="en-US" b="1" dirty="0"/>
              <a:t>Wernicke encephalopathy</a:t>
            </a:r>
            <a:r>
              <a:rPr lang="en-US" dirty="0"/>
              <a:t> and </a:t>
            </a:r>
            <a:r>
              <a:rPr lang="en-US" b="1" dirty="0" err="1"/>
              <a:t>Korsacoff</a:t>
            </a:r>
            <a:r>
              <a:rPr lang="en-US" b="1" dirty="0"/>
              <a:t> syndromes</a:t>
            </a:r>
            <a:r>
              <a:rPr lang="en-US" dirty="0"/>
              <a:t> in alcoholics whereby there is irreversible memory loss, ataxia, visual disturbances (double vision) and cardiac enlargement arrhythmias, calf tenderness and mental confusion. Rx is thiamine.</a:t>
            </a:r>
          </a:p>
          <a:p>
            <a:pPr marL="0" indent="0">
              <a:buNone/>
            </a:pPr>
            <a:r>
              <a:rPr lang="en-US" dirty="0"/>
              <a:t>Excess results in rapid pulse headaches weakness insomnia and irritability</a:t>
            </a:r>
          </a:p>
          <a:p>
            <a:endParaRPr lang="en-US" dirty="0"/>
          </a:p>
        </p:txBody>
      </p:sp>
    </p:spTree>
    <p:extLst>
      <p:ext uri="{BB962C8B-B14F-4D97-AF65-F5344CB8AC3E}">
        <p14:creationId xmlns:p14="http://schemas.microsoft.com/office/powerpoint/2010/main" val="3731586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B2 </a:t>
            </a:r>
            <a:r>
              <a:rPr lang="en-US" dirty="0"/>
              <a:t/>
            </a:r>
            <a:br>
              <a:rPr lang="en-US" dirty="0"/>
            </a:br>
            <a:endParaRPr lang="en-US" dirty="0"/>
          </a:p>
        </p:txBody>
      </p:sp>
      <p:sp>
        <p:nvSpPr>
          <p:cNvPr id="3" name="Content Placeholder 2"/>
          <p:cNvSpPr>
            <a:spLocks noGrp="1"/>
          </p:cNvSpPr>
          <p:nvPr>
            <p:ph idx="1"/>
          </p:nvPr>
        </p:nvSpPr>
        <p:spPr>
          <a:xfrm>
            <a:off x="838200" y="1158240"/>
            <a:ext cx="10515600" cy="5205984"/>
          </a:xfrm>
        </p:spPr>
        <p:txBody>
          <a:bodyPr/>
          <a:lstStyle/>
          <a:p>
            <a:pPr marL="0" indent="0">
              <a:buNone/>
            </a:pPr>
            <a:r>
              <a:rPr lang="en-US" dirty="0"/>
              <a:t>It is also known as </a:t>
            </a:r>
            <a:r>
              <a:rPr lang="en-US" b="1" dirty="0"/>
              <a:t>R</a:t>
            </a:r>
            <a:r>
              <a:rPr lang="en-US" b="1" dirty="0" smtClean="0"/>
              <a:t>iboflavin</a:t>
            </a:r>
            <a:r>
              <a:rPr lang="en-US" dirty="0"/>
              <a:t>. The daily requirement is 1.1-1.3 mg. Only small amounts are kept in the body and it’s destroyed by light and alkalis.</a:t>
            </a:r>
          </a:p>
          <a:p>
            <a:pPr marL="0" indent="0">
              <a:buNone/>
            </a:pPr>
            <a:r>
              <a:rPr lang="en-US" b="1" dirty="0"/>
              <a:t>Functions</a:t>
            </a:r>
          </a:p>
          <a:p>
            <a:pPr marL="514350" lvl="0" indent="-514350">
              <a:buFont typeface="+mj-lt"/>
              <a:buAutoNum type="arabicPeriod"/>
            </a:pPr>
            <a:r>
              <a:rPr lang="en-US" dirty="0"/>
              <a:t>Coenzyme in protein metabolism </a:t>
            </a:r>
          </a:p>
          <a:p>
            <a:pPr marL="514350" lvl="0" indent="-514350">
              <a:buFont typeface="+mj-lt"/>
              <a:buAutoNum type="arabicPeriod"/>
            </a:pPr>
            <a:r>
              <a:rPr lang="en-US" dirty="0"/>
              <a:t>Promotes healthy skin and eyes</a:t>
            </a:r>
          </a:p>
          <a:p>
            <a:pPr marL="514350" lvl="0" indent="-514350">
              <a:buFont typeface="+mj-lt"/>
              <a:buAutoNum type="arabicPeriod"/>
            </a:pPr>
            <a:r>
              <a:rPr lang="en-US" dirty="0"/>
              <a:t>Oxidation and reduction of fats </a:t>
            </a:r>
          </a:p>
          <a:p>
            <a:pPr marL="0" indent="0">
              <a:buNone/>
            </a:pPr>
            <a:r>
              <a:rPr lang="en-US" b="1" dirty="0"/>
              <a:t>Sources</a:t>
            </a:r>
            <a:r>
              <a:rPr lang="en-US" dirty="0"/>
              <a:t>- yeast, green, vegetables, milk, liver, fish, eggs, whole grain</a:t>
            </a:r>
          </a:p>
          <a:p>
            <a:endParaRPr lang="en-US" dirty="0"/>
          </a:p>
        </p:txBody>
      </p:sp>
    </p:spTree>
    <p:extLst>
      <p:ext uri="{BB962C8B-B14F-4D97-AF65-F5344CB8AC3E}">
        <p14:creationId xmlns:p14="http://schemas.microsoft.com/office/powerpoint/2010/main" val="780600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Deficiency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Cracking of the skin especially around the mouth – angular stomatitis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Inflammation of the tongue – </a:t>
            </a:r>
            <a:r>
              <a:rPr lang="en-US" dirty="0" err="1">
                <a:latin typeface="Times New Roman" panose="02020603050405020304" pitchFamily="18" charset="0"/>
                <a:cs typeface="Times New Roman" panose="02020603050405020304" pitchFamily="18" charset="0"/>
              </a:rPr>
              <a:t>glossitis</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Photophobia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Scrotal dermatitis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Greasy skin around the angle of the </a:t>
            </a:r>
            <a:r>
              <a:rPr lang="en-US" dirty="0" smtClean="0">
                <a:latin typeface="Times New Roman" panose="02020603050405020304" pitchFamily="18" charset="0"/>
                <a:cs typeface="Times New Roman" panose="02020603050405020304" pitchFamily="18" charset="0"/>
              </a:rPr>
              <a:t>nose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N/B</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Excess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elevated blood glucose and uric acid in blood </a:t>
            </a:r>
          </a:p>
          <a:p>
            <a:pPr>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2369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549"/>
            <a:ext cx="10515600" cy="1110107"/>
          </a:xfrm>
        </p:spPr>
        <p:txBody>
          <a:bodyPr>
            <a:normAutofit fontScale="90000"/>
          </a:bodyPr>
          <a:lstStyle/>
          <a:p>
            <a:r>
              <a:rPr lang="en-US" b="1" dirty="0"/>
              <a:t>Folates</a:t>
            </a:r>
            <a:r>
              <a:rPr lang="en-US" dirty="0"/>
              <a:t/>
            </a:r>
            <a:br>
              <a:rPr lang="en-US" dirty="0"/>
            </a:br>
            <a:endParaRPr lang="en-US" dirty="0"/>
          </a:p>
        </p:txBody>
      </p:sp>
      <p:sp>
        <p:nvSpPr>
          <p:cNvPr id="3" name="Content Placeholder 2"/>
          <p:cNvSpPr>
            <a:spLocks noGrp="1"/>
          </p:cNvSpPr>
          <p:nvPr>
            <p:ph idx="1"/>
          </p:nvPr>
        </p:nvSpPr>
        <p:spPr>
          <a:xfrm>
            <a:off x="838200" y="1109472"/>
            <a:ext cx="10515600" cy="5067491"/>
          </a:xfrm>
        </p:spPr>
        <p:txBody>
          <a:bodyPr>
            <a:normAutofit/>
          </a:bodyPr>
          <a:lstStyle/>
          <a:p>
            <a:pPr marL="0" indent="0">
              <a:buNone/>
            </a:pPr>
            <a:r>
              <a:rPr lang="en-US" dirty="0"/>
              <a:t>Occurs in 2 forms in food</a:t>
            </a:r>
          </a:p>
          <a:p>
            <a:pPr marL="514350" lvl="0" indent="-514350">
              <a:buFont typeface="+mj-lt"/>
              <a:buAutoNum type="arabicPeriod"/>
            </a:pPr>
            <a:r>
              <a:rPr lang="en-US" dirty="0"/>
              <a:t>Free folates </a:t>
            </a:r>
          </a:p>
          <a:p>
            <a:pPr marL="514350" lvl="0" indent="-514350">
              <a:buFont typeface="+mj-lt"/>
              <a:buAutoNum type="arabicPeriod"/>
            </a:pPr>
            <a:r>
              <a:rPr lang="en-US" dirty="0"/>
              <a:t>Bound folates e.g. </a:t>
            </a:r>
            <a:r>
              <a:rPr lang="en-US" dirty="0" err="1"/>
              <a:t>folacin</a:t>
            </a:r>
            <a:r>
              <a:rPr lang="en-US" dirty="0"/>
              <a:t> folic acid</a:t>
            </a:r>
          </a:p>
          <a:p>
            <a:pPr marL="0" indent="0">
              <a:buNone/>
            </a:pPr>
            <a:r>
              <a:rPr lang="en-US" dirty="0"/>
              <a:t>It is synthesized by the bacteria in the large intestines. It is destroyed by heat and moisture. Daily requirements are</a:t>
            </a:r>
          </a:p>
          <a:p>
            <a:pPr lvl="0">
              <a:buFont typeface="Wingdings" panose="05000000000000000000" pitchFamily="2" charset="2"/>
              <a:buChar char="Ø"/>
            </a:pPr>
            <a:r>
              <a:rPr lang="en-US" dirty="0"/>
              <a:t>Healthy adults-100 micro grams</a:t>
            </a:r>
          </a:p>
          <a:p>
            <a:pPr lvl="0">
              <a:buFont typeface="Wingdings" panose="05000000000000000000" pitchFamily="2" charset="2"/>
              <a:buChar char="Ø"/>
            </a:pPr>
            <a:r>
              <a:rPr lang="en-US" dirty="0"/>
              <a:t>Pregnancy- 300 </a:t>
            </a:r>
          </a:p>
          <a:p>
            <a:pPr lvl="0">
              <a:buFont typeface="Wingdings" panose="05000000000000000000" pitchFamily="2" charset="2"/>
              <a:buChar char="Ø"/>
            </a:pPr>
            <a:r>
              <a:rPr lang="en-US" dirty="0"/>
              <a:t>Lactation-150</a:t>
            </a:r>
          </a:p>
          <a:p>
            <a:pPr lvl="0">
              <a:buFont typeface="Wingdings" panose="05000000000000000000" pitchFamily="2" charset="2"/>
              <a:buChar char="Ø"/>
            </a:pPr>
            <a:r>
              <a:rPr lang="en-US" dirty="0"/>
              <a:t>Children-100</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196043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Folates……</a:t>
            </a:r>
            <a:endParaRPr lang="en-US" sz="3200" dirty="0"/>
          </a:p>
        </p:txBody>
      </p:sp>
      <p:sp>
        <p:nvSpPr>
          <p:cNvPr id="3" name="Content Placeholder 2"/>
          <p:cNvSpPr>
            <a:spLocks noGrp="1"/>
          </p:cNvSpPr>
          <p:nvPr>
            <p:ph idx="1"/>
          </p:nvPr>
        </p:nvSpPr>
        <p:spPr>
          <a:xfrm>
            <a:off x="838200" y="1438656"/>
            <a:ext cx="10515600" cy="5071872"/>
          </a:xfrm>
        </p:spPr>
        <p:txBody>
          <a:bodyPr/>
          <a:lstStyle/>
          <a:p>
            <a:pPr marL="0" indent="0">
              <a:buNone/>
            </a:pPr>
            <a:r>
              <a:rPr lang="en-US" dirty="0"/>
              <a:t>Only small amounts are stored in the body and deficiency is noted in a short time.</a:t>
            </a:r>
          </a:p>
          <a:p>
            <a:pPr marL="0" indent="0">
              <a:buNone/>
            </a:pPr>
            <a:r>
              <a:rPr lang="en-US" b="1" dirty="0"/>
              <a:t>Sources</a:t>
            </a:r>
            <a:r>
              <a:rPr lang="en-US" dirty="0"/>
              <a:t> – liver, kidney, fresh leafy green vegetables yeast and poultry functions</a:t>
            </a:r>
          </a:p>
          <a:p>
            <a:pPr lvl="0"/>
            <a:r>
              <a:rPr lang="en-US" dirty="0"/>
              <a:t>DNA synthesis – without it mitosis and cell division is impaired</a:t>
            </a:r>
          </a:p>
          <a:p>
            <a:pPr lvl="0"/>
            <a:r>
              <a:rPr lang="en-US" dirty="0"/>
              <a:t>Maturation of RBCs</a:t>
            </a:r>
          </a:p>
          <a:p>
            <a:pPr lvl="0"/>
            <a:r>
              <a:rPr lang="en-US" dirty="0"/>
              <a:t>Metabolism of amino acids ( synthesis of purine and </a:t>
            </a:r>
            <a:r>
              <a:rPr lang="en-US" dirty="0" err="1"/>
              <a:t>pyrimidines</a:t>
            </a:r>
            <a:r>
              <a:rPr lang="en-US" dirty="0"/>
              <a:t>) </a:t>
            </a:r>
          </a:p>
          <a:p>
            <a:pPr marL="0" indent="0">
              <a:buNone/>
            </a:pPr>
            <a:r>
              <a:rPr lang="en-US" b="1" dirty="0"/>
              <a:t>Deficiency</a:t>
            </a:r>
            <a:r>
              <a:rPr lang="en-US" dirty="0"/>
              <a:t> results in </a:t>
            </a:r>
            <a:r>
              <a:rPr lang="en-US" dirty="0" err="1"/>
              <a:t>megaloblastic</a:t>
            </a:r>
            <a:r>
              <a:rPr lang="en-US" dirty="0"/>
              <a:t> or macrocytic </a:t>
            </a:r>
            <a:r>
              <a:rPr lang="en-US" dirty="0" err="1" smtClean="0"/>
              <a:t>anaemia</a:t>
            </a:r>
            <a:endParaRPr lang="en-US" dirty="0"/>
          </a:p>
          <a:p>
            <a:pPr marL="0" indent="0">
              <a:buNone/>
            </a:pPr>
            <a:r>
              <a:rPr lang="en-US" b="1" dirty="0"/>
              <a:t>Excess</a:t>
            </a:r>
            <a:r>
              <a:rPr lang="en-US" dirty="0"/>
              <a:t>-masking of vitamin B12 deficiency, insomnia and diarrhea</a:t>
            </a:r>
          </a:p>
          <a:p>
            <a:endParaRPr lang="en-US" dirty="0"/>
          </a:p>
        </p:txBody>
      </p:sp>
    </p:spTree>
    <p:extLst>
      <p:ext uri="{BB962C8B-B14F-4D97-AF65-F5344CB8AC3E}">
        <p14:creationId xmlns:p14="http://schemas.microsoft.com/office/powerpoint/2010/main" val="4118768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3"/>
            <a:ext cx="10515600" cy="938784"/>
          </a:xfrm>
        </p:spPr>
        <p:txBody>
          <a:bodyPr>
            <a:normAutofit/>
          </a:bodyPr>
          <a:lstStyle/>
          <a:p>
            <a:r>
              <a:rPr lang="en-US" sz="3200" b="1" dirty="0" smtClean="0"/>
              <a:t>Definitions….</a:t>
            </a:r>
            <a:r>
              <a:rPr lang="en-US" sz="3200" b="1" dirty="0" err="1" smtClean="0"/>
              <a:t>ct</a:t>
            </a:r>
            <a:endParaRPr lang="en-US" sz="3200" dirty="0"/>
          </a:p>
        </p:txBody>
      </p:sp>
      <p:sp>
        <p:nvSpPr>
          <p:cNvPr id="3" name="Content Placeholder 2"/>
          <p:cNvSpPr>
            <a:spLocks noGrp="1"/>
          </p:cNvSpPr>
          <p:nvPr>
            <p:ph idx="1"/>
          </p:nvPr>
        </p:nvSpPr>
        <p:spPr>
          <a:xfrm>
            <a:off x="838200" y="1255776"/>
            <a:ext cx="10515600" cy="5315712"/>
          </a:xfrm>
        </p:spPr>
        <p:txBody>
          <a:bodyPr>
            <a:normAutofit lnSpcReduction="10000"/>
          </a:bodyPr>
          <a:lstStyle/>
          <a:p>
            <a:r>
              <a:rPr lang="en-US" b="1" dirty="0"/>
              <a:t>Malnutrition</a:t>
            </a:r>
            <a:r>
              <a:rPr lang="en-US" dirty="0"/>
              <a:t>: incorrect or unbalanced intake of nutrients, may be insufficient or excess</a:t>
            </a:r>
          </a:p>
          <a:p>
            <a:r>
              <a:rPr lang="en-US" b="1" dirty="0">
                <a:effectLst>
                  <a:outerShdw blurRad="50800" dist="38100" dir="2700000" algn="tl">
                    <a:srgbClr val="000000">
                      <a:alpha val="40000"/>
                    </a:srgbClr>
                  </a:outerShdw>
                </a:effectLst>
              </a:rPr>
              <a:t>Macronutrients</a:t>
            </a:r>
            <a:r>
              <a:rPr lang="en-US" dirty="0"/>
              <a:t>: an essential nutrient required in relatively large amounts, such as carbohydrates, fats, proteins, or water;</a:t>
            </a:r>
          </a:p>
          <a:p>
            <a:r>
              <a:rPr lang="en-US" b="1" dirty="0">
                <a:effectLst>
                  <a:outerShdw blurRad="50800" dist="38100" dir="2700000" algn="tl">
                    <a:srgbClr val="000000">
                      <a:alpha val="40000"/>
                    </a:srgbClr>
                  </a:outerShdw>
                </a:effectLst>
              </a:rPr>
              <a:t>Micronutrients</a:t>
            </a:r>
            <a:r>
              <a:rPr lang="en-US" dirty="0"/>
              <a:t>: A substance, such as a vitamin or mineral, that is essential in minute/small amounts for the proper growth and metabolism of a living organism. </a:t>
            </a:r>
          </a:p>
          <a:p>
            <a:r>
              <a:rPr lang="en-US" b="1" dirty="0">
                <a:effectLst>
                  <a:outerShdw blurRad="50800" dist="38100" dir="2700000" algn="tl">
                    <a:srgbClr val="000000">
                      <a:alpha val="40000"/>
                    </a:srgbClr>
                  </a:outerShdw>
                </a:effectLst>
              </a:rPr>
              <a:t>Community Nutrition: </a:t>
            </a:r>
            <a:r>
              <a:rPr lang="en-US" dirty="0"/>
              <a:t>Refers to the social, economic, cultural and psychological implications of food and eating.</a:t>
            </a:r>
          </a:p>
          <a:p>
            <a:r>
              <a:rPr lang="en-US" b="1" dirty="0"/>
              <a:t>Human nutrition:  </a:t>
            </a:r>
            <a:r>
              <a:rPr lang="en-US" dirty="0"/>
              <a:t>is the study of food in relation to health of individual and groups of people particularly the infants, adolescents, pregnant and lactating mothers (vulnerable groups) and functioning of the body organs and provide the energy the body requires.</a:t>
            </a:r>
          </a:p>
          <a:p>
            <a:endParaRPr lang="en-US" dirty="0"/>
          </a:p>
        </p:txBody>
      </p:sp>
    </p:spTree>
    <p:extLst>
      <p:ext uri="{BB962C8B-B14F-4D97-AF65-F5344CB8AC3E}">
        <p14:creationId xmlns:p14="http://schemas.microsoft.com/office/powerpoint/2010/main" val="1499050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Niacin- nicotinic acid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Required for utilization of carbohydrate. Amino acid tryptophan is converted to niacin in the body.</a:t>
            </a:r>
          </a:p>
          <a:p>
            <a:pPr marL="0" indent="0">
              <a:buNone/>
            </a:pPr>
            <a:r>
              <a:rPr lang="en-US" b="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-meat, whole grain cereals, eggs and dairy products</a:t>
            </a:r>
          </a:p>
          <a:p>
            <a:pPr marL="0" indent="0">
              <a:buNone/>
            </a:pPr>
            <a:r>
              <a:rPr lang="en-US" dirty="0">
                <a:latin typeface="Times New Roman" panose="02020603050405020304" pitchFamily="18" charset="0"/>
                <a:cs typeface="Times New Roman" panose="02020603050405020304" pitchFamily="18" charset="0"/>
              </a:rPr>
              <a:t>Requirements -6.6mg/1000 calories/day</a:t>
            </a:r>
          </a:p>
          <a:p>
            <a:pPr marL="0" indent="0">
              <a:buNone/>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1718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Functions</a:t>
            </a:r>
            <a:r>
              <a:rPr lang="en-US" dirty="0"/>
              <a:t/>
            </a:r>
            <a:br>
              <a:rPr lang="en-US" dirty="0"/>
            </a:br>
            <a:endParaRPr lang="en-US" dirty="0"/>
          </a:p>
        </p:txBody>
      </p:sp>
      <p:sp>
        <p:nvSpPr>
          <p:cNvPr id="3" name="Content Placeholder 2"/>
          <p:cNvSpPr>
            <a:spLocks noGrp="1"/>
          </p:cNvSpPr>
          <p:nvPr>
            <p:ph idx="1"/>
          </p:nvPr>
        </p:nvSpPr>
        <p:spPr>
          <a:xfrm>
            <a:off x="838200" y="1024128"/>
            <a:ext cx="10515600" cy="5681472"/>
          </a:xfrm>
        </p:spPr>
        <p:txBody>
          <a:bodyPr>
            <a:normAutofit lnSpcReduction="10000"/>
          </a:bodyPr>
          <a:lstStyle/>
          <a:p>
            <a:pPr marL="514350" lvl="0" indent="-514350">
              <a:buFont typeface="+mj-lt"/>
              <a:buAutoNum type="arabicPeriod"/>
            </a:pPr>
            <a:r>
              <a:rPr lang="en-US" dirty="0"/>
              <a:t>Coenzyme in energy production reactions</a:t>
            </a:r>
          </a:p>
          <a:p>
            <a:pPr marL="514350" lvl="0" indent="-514350">
              <a:buFont typeface="+mj-lt"/>
              <a:buAutoNum type="arabicPeriod"/>
            </a:pPr>
            <a:r>
              <a:rPr lang="en-US" dirty="0"/>
              <a:t>In fat metabolism it enables it inhibits production of cholesterol</a:t>
            </a:r>
          </a:p>
          <a:p>
            <a:pPr marL="514350" lvl="0" indent="-514350">
              <a:buFont typeface="+mj-lt"/>
              <a:buAutoNum type="arabicPeriod"/>
            </a:pPr>
            <a:r>
              <a:rPr lang="en-US" dirty="0"/>
              <a:t>Promotes healthy skin, gastrointestinal and nervous system functions</a:t>
            </a:r>
          </a:p>
          <a:p>
            <a:pPr marL="514350" lvl="0" indent="-514350">
              <a:buFont typeface="+mj-lt"/>
              <a:buAutoNum type="arabicPeriod"/>
            </a:pPr>
            <a:r>
              <a:rPr lang="en-US" dirty="0"/>
              <a:t>It helps in protein utilization </a:t>
            </a:r>
          </a:p>
          <a:p>
            <a:pPr marL="0" indent="0">
              <a:buNone/>
            </a:pPr>
            <a:r>
              <a:rPr lang="en-US" b="1" dirty="0"/>
              <a:t>Deficiency</a:t>
            </a:r>
            <a:r>
              <a:rPr lang="en-US" dirty="0"/>
              <a:t>-pellagra within 6-8 weeks of severe deficiency characterized by 3 Ds</a:t>
            </a:r>
          </a:p>
          <a:p>
            <a:pPr marL="514350" lvl="0" indent="-514350">
              <a:buFont typeface="+mj-lt"/>
              <a:buAutoNum type="arabicPeriod"/>
            </a:pPr>
            <a:r>
              <a:rPr lang="en-US" dirty="0"/>
              <a:t>Dementia</a:t>
            </a:r>
          </a:p>
          <a:p>
            <a:pPr marL="514350" lvl="0" indent="-514350">
              <a:buFont typeface="+mj-lt"/>
              <a:buAutoNum type="arabicPeriod"/>
            </a:pPr>
            <a:r>
              <a:rPr lang="en-US" dirty="0"/>
              <a:t>Dermatitis</a:t>
            </a:r>
          </a:p>
          <a:p>
            <a:pPr marL="514350" lvl="0" indent="-514350">
              <a:buFont typeface="+mj-lt"/>
              <a:buAutoNum type="arabicPeriod"/>
            </a:pPr>
            <a:r>
              <a:rPr lang="en-US" dirty="0"/>
              <a:t>Diarrhea- other gastrointestinal disturbances e.g. anorexia, nausea, dysphagia, inflammation of the oral mucosa.</a:t>
            </a:r>
          </a:p>
          <a:p>
            <a:pPr marL="0" indent="0">
              <a:buNone/>
            </a:pPr>
            <a:r>
              <a:rPr lang="en-US" b="1" dirty="0"/>
              <a:t>NB</a:t>
            </a:r>
            <a:r>
              <a:rPr lang="en-US" dirty="0"/>
              <a:t> isoniazid used in Rx of TB leads to deficiency of niacin</a:t>
            </a:r>
          </a:p>
          <a:p>
            <a:pPr marL="0" indent="0">
              <a:buNone/>
            </a:pPr>
            <a:r>
              <a:rPr lang="en-US" b="1" dirty="0"/>
              <a:t>Excess</a:t>
            </a:r>
            <a:r>
              <a:rPr lang="en-US" dirty="0"/>
              <a:t>- ulcer, liver dysfunction, increased blood glucose </a:t>
            </a:r>
            <a:r>
              <a:rPr lang="en-US" dirty="0" smtClean="0"/>
              <a:t>etc..</a:t>
            </a:r>
            <a:endParaRPr lang="en-US" dirty="0"/>
          </a:p>
          <a:p>
            <a:endParaRPr lang="en-US" dirty="0"/>
          </a:p>
        </p:txBody>
      </p:sp>
    </p:spTree>
    <p:extLst>
      <p:ext uri="{BB962C8B-B14F-4D97-AF65-F5344CB8AC3E}">
        <p14:creationId xmlns:p14="http://schemas.microsoft.com/office/powerpoint/2010/main" val="3643461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B6 </a:t>
            </a:r>
            <a:r>
              <a:rPr lang="en-US" dirty="0"/>
              <a:t/>
            </a:r>
            <a:br>
              <a:rPr lang="en-US" dirty="0"/>
            </a:br>
            <a:endParaRPr lang="en-US" dirty="0"/>
          </a:p>
        </p:txBody>
      </p:sp>
      <p:sp>
        <p:nvSpPr>
          <p:cNvPr id="3" name="Content Placeholder 2"/>
          <p:cNvSpPr>
            <a:spLocks noGrp="1"/>
          </p:cNvSpPr>
          <p:nvPr>
            <p:ph idx="1"/>
          </p:nvPr>
        </p:nvSpPr>
        <p:spPr>
          <a:xfrm>
            <a:off x="838200" y="1072896"/>
            <a:ext cx="10515600" cy="5340096"/>
          </a:xfrm>
        </p:spPr>
        <p:txBody>
          <a:bodyPr>
            <a:normAutofit/>
          </a:bodyPr>
          <a:lstStyle/>
          <a:p>
            <a:pPr marL="0" indent="0">
              <a:buNone/>
            </a:pPr>
            <a:r>
              <a:rPr lang="en-US" dirty="0"/>
              <a:t>It occurs in the 3 forms</a:t>
            </a:r>
          </a:p>
          <a:p>
            <a:pPr marL="514350" lvl="0" indent="-514350">
              <a:buFont typeface="+mj-lt"/>
              <a:buAutoNum type="arabicPeriod"/>
            </a:pPr>
            <a:r>
              <a:rPr lang="en-US" dirty="0"/>
              <a:t>Pyridoxine</a:t>
            </a:r>
          </a:p>
          <a:p>
            <a:pPr marL="514350" lvl="0" indent="-514350">
              <a:buFont typeface="+mj-lt"/>
              <a:buAutoNum type="arabicPeriod"/>
            </a:pPr>
            <a:r>
              <a:rPr lang="en-US" dirty="0" err="1"/>
              <a:t>Pyridoxal</a:t>
            </a:r>
            <a:r>
              <a:rPr lang="en-US" dirty="0"/>
              <a:t> </a:t>
            </a:r>
          </a:p>
          <a:p>
            <a:pPr marL="514350" lvl="0" indent="-514350">
              <a:buFont typeface="+mj-lt"/>
              <a:buAutoNum type="arabicPeriod"/>
            </a:pPr>
            <a:r>
              <a:rPr lang="en-US" dirty="0" err="1"/>
              <a:t>Pyridoxamine</a:t>
            </a:r>
            <a:endParaRPr lang="en-US" dirty="0"/>
          </a:p>
          <a:p>
            <a:pPr marL="0" indent="0">
              <a:buNone/>
            </a:pPr>
            <a:r>
              <a:rPr lang="en-US" b="1" i="1" dirty="0"/>
              <a:t>Functions</a:t>
            </a:r>
            <a:endParaRPr lang="en-US" dirty="0"/>
          </a:p>
          <a:p>
            <a:pPr lvl="0"/>
            <a:r>
              <a:rPr lang="en-US" dirty="0"/>
              <a:t>Important in protein metabolism especially synthesis of nonessential amino acids and molecules like </a:t>
            </a:r>
            <a:r>
              <a:rPr lang="en-US" dirty="0" err="1"/>
              <a:t>haem</a:t>
            </a:r>
            <a:r>
              <a:rPr lang="en-US" dirty="0"/>
              <a:t> and nucleic acids.</a:t>
            </a:r>
          </a:p>
          <a:p>
            <a:pPr lvl="0"/>
            <a:r>
              <a:rPr lang="en-US" dirty="0"/>
              <a:t>Conversion of tryptophan to niacin</a:t>
            </a:r>
          </a:p>
          <a:p>
            <a:pPr lvl="0"/>
            <a:r>
              <a:rPr lang="en-US" dirty="0"/>
              <a:t>Proper functioning of the central nervous system</a:t>
            </a:r>
          </a:p>
          <a:p>
            <a:endParaRPr lang="en-US" dirty="0"/>
          </a:p>
        </p:txBody>
      </p:sp>
    </p:spTree>
    <p:extLst>
      <p:ext uri="{BB962C8B-B14F-4D97-AF65-F5344CB8AC3E}">
        <p14:creationId xmlns:p14="http://schemas.microsoft.com/office/powerpoint/2010/main" val="733564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B6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Daily requirements </a:t>
            </a:r>
            <a:r>
              <a:rPr lang="en-US" dirty="0" smtClean="0"/>
              <a:t>- 1.2-1.4 </a:t>
            </a:r>
            <a:r>
              <a:rPr lang="en-US" dirty="0"/>
              <a:t>mg and the dietary deficiency is rare but affected by like alcohol and anti </a:t>
            </a:r>
            <a:r>
              <a:rPr lang="en-US" dirty="0" err="1"/>
              <a:t>Tbs</a:t>
            </a:r>
            <a:r>
              <a:rPr lang="en-US" dirty="0"/>
              <a:t> </a:t>
            </a:r>
          </a:p>
          <a:p>
            <a:pPr marL="0" indent="0">
              <a:buNone/>
            </a:pPr>
            <a:r>
              <a:rPr lang="en-US" b="1" dirty="0"/>
              <a:t>Sources; </a:t>
            </a:r>
            <a:r>
              <a:rPr lang="en-US" dirty="0"/>
              <a:t>meat, eggs yolk, peas, beans, yeast, liver etc.</a:t>
            </a:r>
          </a:p>
          <a:p>
            <a:pPr marL="0" indent="0">
              <a:buNone/>
            </a:pPr>
            <a:r>
              <a:rPr lang="en-US" b="1" dirty="0"/>
              <a:t>Deficienc</a:t>
            </a:r>
            <a:r>
              <a:rPr lang="en-US" dirty="0"/>
              <a:t>y; </a:t>
            </a:r>
            <a:r>
              <a:rPr lang="en-US" dirty="0" err="1"/>
              <a:t>chilosis</a:t>
            </a:r>
            <a:r>
              <a:rPr lang="en-US" dirty="0"/>
              <a:t>, </a:t>
            </a:r>
            <a:r>
              <a:rPr lang="en-US" dirty="0" err="1"/>
              <a:t>anaemia</a:t>
            </a:r>
            <a:r>
              <a:rPr lang="en-US" dirty="0"/>
              <a:t>, skin lesions, CNS disturbances</a:t>
            </a:r>
          </a:p>
          <a:p>
            <a:endParaRPr lang="en-US" dirty="0"/>
          </a:p>
        </p:txBody>
      </p:sp>
    </p:spTree>
    <p:extLst>
      <p:ext uri="{BB962C8B-B14F-4D97-AF65-F5344CB8AC3E}">
        <p14:creationId xmlns:p14="http://schemas.microsoft.com/office/powerpoint/2010/main" val="4289185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B12 (</a:t>
            </a:r>
            <a:r>
              <a:rPr lang="en-US" sz="3200" b="1" dirty="0" err="1">
                <a:latin typeface="Times New Roman" panose="02020603050405020304" pitchFamily="18" charset="0"/>
                <a:cs typeface="Times New Roman" panose="02020603050405020304" pitchFamily="18" charset="0"/>
              </a:rPr>
              <a:t>cobalamin</a:t>
            </a:r>
            <a:r>
              <a:rPr lang="en-US" sz="3200" b="1" dirty="0">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3" name="Content Placeholder 2"/>
          <p:cNvSpPr>
            <a:spLocks noGrp="1"/>
          </p:cNvSpPr>
          <p:nvPr>
            <p:ph idx="1"/>
          </p:nvPr>
        </p:nvSpPr>
        <p:spPr>
          <a:xfrm>
            <a:off x="838200" y="1072896"/>
            <a:ext cx="10515600" cy="5364480"/>
          </a:xfrm>
        </p:spPr>
        <p:txBody>
          <a:bodyPr>
            <a:normAutofit fontScale="92500" lnSpcReduction="10000"/>
          </a:bodyPr>
          <a:lstStyle/>
          <a:p>
            <a:pPr marL="0" indent="0">
              <a:buNone/>
            </a:pPr>
            <a:r>
              <a:rPr lang="en-US" dirty="0"/>
              <a:t>It contains cobalt. It is found in food of vegetable origin. It is synthesized in the human colon but in bound form.</a:t>
            </a:r>
          </a:p>
          <a:p>
            <a:pPr marL="0" indent="0">
              <a:buNone/>
            </a:pPr>
            <a:r>
              <a:rPr lang="en-US" b="1" i="1" dirty="0"/>
              <a:t>Daily requirement </a:t>
            </a:r>
            <a:endParaRPr lang="en-US" dirty="0"/>
          </a:p>
          <a:p>
            <a:pPr lvl="0"/>
            <a:r>
              <a:rPr lang="en-US" dirty="0"/>
              <a:t>Adult -2 micrograms</a:t>
            </a:r>
          </a:p>
          <a:p>
            <a:pPr lvl="0"/>
            <a:r>
              <a:rPr lang="en-US" dirty="0"/>
              <a:t>Pregnancy- 2 micrograms</a:t>
            </a:r>
          </a:p>
          <a:p>
            <a:pPr lvl="0"/>
            <a:r>
              <a:rPr lang="en-US" dirty="0"/>
              <a:t>Lactation-2.5 micrograms</a:t>
            </a:r>
          </a:p>
          <a:p>
            <a:pPr marL="0" indent="0">
              <a:buNone/>
            </a:pPr>
            <a:r>
              <a:rPr lang="en-US" b="1" i="1" dirty="0"/>
              <a:t>Functions</a:t>
            </a:r>
            <a:endParaRPr lang="en-US" dirty="0"/>
          </a:p>
          <a:p>
            <a:pPr lvl="0"/>
            <a:r>
              <a:rPr lang="en-US" dirty="0"/>
              <a:t>It is essential for DNA synthesis that is synthesis of purine </a:t>
            </a:r>
          </a:p>
          <a:p>
            <a:pPr lvl="0"/>
            <a:r>
              <a:rPr lang="en-US" dirty="0"/>
              <a:t>Formation and maintenance of myelin-fatty substance protecting the nerves</a:t>
            </a:r>
          </a:p>
          <a:p>
            <a:pPr lvl="0"/>
            <a:r>
              <a:rPr lang="en-US" dirty="0"/>
              <a:t>Red blood cell maturation</a:t>
            </a:r>
          </a:p>
          <a:p>
            <a:pPr marL="0" indent="0">
              <a:buNone/>
            </a:pPr>
            <a:r>
              <a:rPr lang="en-US" b="1" i="1" dirty="0"/>
              <a:t>Sources</a:t>
            </a:r>
            <a:r>
              <a:rPr lang="en-US" dirty="0"/>
              <a:t> – milk, cheese, foods of animal origin</a:t>
            </a:r>
          </a:p>
          <a:p>
            <a:endParaRPr lang="en-US" dirty="0"/>
          </a:p>
        </p:txBody>
      </p:sp>
    </p:spTree>
    <p:extLst>
      <p:ext uri="{BB962C8B-B14F-4D97-AF65-F5344CB8AC3E}">
        <p14:creationId xmlns:p14="http://schemas.microsoft.com/office/powerpoint/2010/main" val="3582739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Deficiency</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usually due to absence or insufficiency of intrinsic factor in stomach to assist in its absorption</a:t>
            </a:r>
          </a:p>
          <a:p>
            <a:pPr lvl="0"/>
            <a:r>
              <a:rPr lang="en-US" dirty="0">
                <a:latin typeface="Times New Roman" panose="02020603050405020304" pitchFamily="18" charset="0"/>
                <a:cs typeface="Times New Roman" panose="02020603050405020304" pitchFamily="18" charset="0"/>
              </a:rPr>
              <a:t>Megaloblastic </a:t>
            </a:r>
            <a:r>
              <a:rPr lang="en-US" dirty="0" err="1">
                <a:latin typeface="Times New Roman" panose="02020603050405020304" pitchFamily="18" charset="0"/>
                <a:cs typeface="Times New Roman" panose="02020603050405020304" pitchFamily="18" charset="0"/>
              </a:rPr>
              <a:t>anaemia</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Infertility</a:t>
            </a:r>
          </a:p>
          <a:p>
            <a:pPr lvl="0"/>
            <a:r>
              <a:rPr lang="en-US" dirty="0">
                <a:latin typeface="Times New Roman" panose="02020603050405020304" pitchFamily="18" charset="0"/>
                <a:cs typeface="Times New Roman" panose="02020603050405020304" pitchFamily="18" charset="0"/>
              </a:rPr>
              <a:t>Peripheral neuropathy.</a:t>
            </a:r>
          </a:p>
          <a:p>
            <a:endParaRPr lang="en-US" dirty="0"/>
          </a:p>
        </p:txBody>
      </p:sp>
    </p:spTree>
    <p:extLst>
      <p:ext uri="{BB962C8B-B14F-4D97-AF65-F5344CB8AC3E}">
        <p14:creationId xmlns:p14="http://schemas.microsoft.com/office/powerpoint/2010/main" val="4256692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Times New Roman" panose="02020603050405020304" pitchFamily="18" charset="0"/>
                <a:cs typeface="Times New Roman" panose="02020603050405020304" pitchFamily="18" charset="0"/>
              </a:rPr>
              <a:t>Pathothenic</a:t>
            </a:r>
            <a:r>
              <a:rPr lang="en-US" sz="3200" b="1" dirty="0">
                <a:latin typeface="Times New Roman" panose="02020603050405020304" pitchFamily="18" charset="0"/>
                <a:cs typeface="Times New Roman" panose="02020603050405020304" pitchFamily="18" charset="0"/>
              </a:rPr>
              <a:t> acid</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6048"/>
            <a:ext cx="10515600" cy="5437632"/>
          </a:xfrm>
        </p:spPr>
        <p:txBody>
          <a:bodyPr>
            <a:normAutofit/>
          </a:bodyPr>
          <a:lstStyle/>
          <a:p>
            <a:pPr marL="0" indent="0">
              <a:buNone/>
            </a:pPr>
            <a:r>
              <a:rPr lang="en-US" dirty="0"/>
              <a:t>It is destroyed by heat and freezing </a:t>
            </a:r>
          </a:p>
          <a:p>
            <a:pPr marL="0" indent="0">
              <a:buNone/>
            </a:pPr>
            <a:r>
              <a:rPr lang="en-US" b="1" i="1" dirty="0"/>
              <a:t>Function</a:t>
            </a:r>
            <a:r>
              <a:rPr lang="en-US" b="1" dirty="0"/>
              <a:t>-</a:t>
            </a:r>
            <a:endParaRPr lang="en-US" dirty="0"/>
          </a:p>
          <a:p>
            <a:pPr lvl="0"/>
            <a:r>
              <a:rPr lang="en-US" dirty="0"/>
              <a:t>it is associated with amino acid metabolism </a:t>
            </a:r>
          </a:p>
          <a:p>
            <a:pPr lvl="0"/>
            <a:r>
              <a:rPr lang="en-US" dirty="0"/>
              <a:t>Cholesterol synthesis</a:t>
            </a:r>
          </a:p>
          <a:p>
            <a:pPr lvl="0"/>
            <a:r>
              <a:rPr lang="en-US" dirty="0"/>
              <a:t>Steroid hormones synthesis (activity of the adrenal cortex)</a:t>
            </a:r>
          </a:p>
          <a:p>
            <a:pPr marL="0" indent="0">
              <a:buNone/>
            </a:pPr>
            <a:r>
              <a:rPr lang="en-US" b="1" i="1" dirty="0"/>
              <a:t>Sources</a:t>
            </a:r>
            <a:r>
              <a:rPr lang="en-US" dirty="0"/>
              <a:t>- widely distributed in animal proteins</a:t>
            </a:r>
          </a:p>
          <a:p>
            <a:pPr marL="0" indent="0">
              <a:buNone/>
            </a:pPr>
            <a:r>
              <a:rPr lang="en-US" b="1" i="1" dirty="0"/>
              <a:t>Daily requirements</a:t>
            </a:r>
            <a:r>
              <a:rPr lang="en-US" dirty="0"/>
              <a:t> 3-7mg</a:t>
            </a:r>
          </a:p>
          <a:p>
            <a:pPr marL="0" indent="0">
              <a:buNone/>
            </a:pPr>
            <a:r>
              <a:rPr lang="en-US" b="1" i="1" dirty="0"/>
              <a:t>Deficiency</a:t>
            </a:r>
            <a:r>
              <a:rPr lang="en-US" dirty="0"/>
              <a:t>- no symptoms have been identified </a:t>
            </a:r>
          </a:p>
          <a:p>
            <a:pPr marL="0" indent="0">
              <a:buNone/>
            </a:pPr>
            <a:r>
              <a:rPr lang="en-US" b="1" i="1" dirty="0"/>
              <a:t>Excess</a:t>
            </a:r>
            <a:r>
              <a:rPr lang="en-US" dirty="0"/>
              <a:t>- increased need of thiamine, occasionally diarrhea and water retention </a:t>
            </a:r>
          </a:p>
          <a:p>
            <a:endParaRPr lang="en-US" dirty="0"/>
          </a:p>
        </p:txBody>
      </p:sp>
    </p:spTree>
    <p:extLst>
      <p:ext uri="{BB962C8B-B14F-4D97-AF65-F5344CB8AC3E}">
        <p14:creationId xmlns:p14="http://schemas.microsoft.com/office/powerpoint/2010/main" val="3568098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Biotin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i="1" dirty="0"/>
              <a:t>Function</a:t>
            </a:r>
            <a:r>
              <a:rPr lang="en-US" b="1" dirty="0"/>
              <a:t> – </a:t>
            </a:r>
            <a:r>
              <a:rPr lang="en-US" dirty="0"/>
              <a:t>synthesis of fatty acid</a:t>
            </a:r>
          </a:p>
          <a:p>
            <a:r>
              <a:rPr lang="en-US" dirty="0" smtClean="0"/>
              <a:t>Utilization </a:t>
            </a:r>
            <a:r>
              <a:rPr lang="en-US" dirty="0"/>
              <a:t>of glucose and vitamins B12, folate</a:t>
            </a:r>
          </a:p>
          <a:p>
            <a:pPr marL="0" indent="0">
              <a:buNone/>
            </a:pPr>
            <a:r>
              <a:rPr lang="en-US" b="1" i="1" dirty="0"/>
              <a:t>Deficiency</a:t>
            </a:r>
            <a:r>
              <a:rPr lang="en-US" dirty="0"/>
              <a:t>- not identified</a:t>
            </a:r>
          </a:p>
          <a:p>
            <a:pPr marL="0" indent="0">
              <a:buNone/>
            </a:pPr>
            <a:r>
              <a:rPr lang="en-US" b="1" i="1" dirty="0"/>
              <a:t>Sources</a:t>
            </a:r>
            <a:r>
              <a:rPr lang="en-US" i="1" dirty="0"/>
              <a:t> </a:t>
            </a:r>
            <a:r>
              <a:rPr lang="en-US" dirty="0"/>
              <a:t>– synthesized in the gut microbes, liver, kidney, egg yolk green vegetables</a:t>
            </a:r>
          </a:p>
          <a:p>
            <a:pPr marL="0" indent="0">
              <a:buNone/>
            </a:pPr>
            <a:r>
              <a:rPr lang="en-US" b="1" i="1" dirty="0"/>
              <a:t>Daily requirement</a:t>
            </a:r>
            <a:r>
              <a:rPr lang="en-US" dirty="0"/>
              <a:t> – 10-20 micrograms and is relatively stable compound</a:t>
            </a:r>
          </a:p>
        </p:txBody>
      </p:sp>
    </p:spTree>
    <p:extLst>
      <p:ext uri="{BB962C8B-B14F-4D97-AF65-F5344CB8AC3E}">
        <p14:creationId xmlns:p14="http://schemas.microsoft.com/office/powerpoint/2010/main" val="1850612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FAT SOLUBLE VITAMINS</a:t>
            </a:r>
            <a:r>
              <a:rPr lang="en-US" dirty="0"/>
              <a:t/>
            </a:r>
            <a:br>
              <a:rPr lang="en-US" dirty="0"/>
            </a:br>
            <a:endParaRPr lang="en-US" dirty="0"/>
          </a:p>
        </p:txBody>
      </p:sp>
      <p:sp>
        <p:nvSpPr>
          <p:cNvPr id="3" name="Content Placeholder 2"/>
          <p:cNvSpPr>
            <a:spLocks noGrp="1"/>
          </p:cNvSpPr>
          <p:nvPr>
            <p:ph idx="1"/>
          </p:nvPr>
        </p:nvSpPr>
        <p:spPr>
          <a:xfrm>
            <a:off x="707136" y="999744"/>
            <a:ext cx="10646664" cy="5657088"/>
          </a:xfrm>
        </p:spPr>
        <p:txBody>
          <a:bodyPr>
            <a:normAutofit lnSpcReduction="10000"/>
          </a:bodyPr>
          <a:lstStyle/>
          <a:p>
            <a:pPr marL="0" indent="0">
              <a:buNone/>
            </a:pPr>
            <a:r>
              <a:rPr lang="en-US" dirty="0"/>
              <a:t>These vitamins can only be absorbed if fat absorption is normal.</a:t>
            </a:r>
          </a:p>
          <a:p>
            <a:pPr marL="0" indent="0">
              <a:buNone/>
            </a:pPr>
            <a:r>
              <a:rPr lang="en-US" b="1" u="sng" dirty="0"/>
              <a:t>Vitamin A</a:t>
            </a:r>
            <a:endParaRPr lang="en-US" dirty="0"/>
          </a:p>
          <a:p>
            <a:pPr marL="0" indent="0">
              <a:buNone/>
            </a:pPr>
            <a:r>
              <a:rPr lang="en-US" b="1" dirty="0"/>
              <a:t>Sources</a:t>
            </a:r>
            <a:r>
              <a:rPr lang="en-US" dirty="0"/>
              <a:t>-can be formed in the body from certain chemicals known as carotenes whose sources are fruits, carrots and green vegetables but also found in milk egg yolk liver</a:t>
            </a:r>
          </a:p>
          <a:p>
            <a:pPr marL="0" indent="0">
              <a:buNone/>
            </a:pPr>
            <a:r>
              <a:rPr lang="en-US" dirty="0"/>
              <a:t>Daily requirements 600-700 micrograms</a:t>
            </a:r>
          </a:p>
          <a:p>
            <a:pPr marL="0" indent="0">
              <a:buNone/>
            </a:pPr>
            <a:r>
              <a:rPr lang="en-US" b="1" i="1" dirty="0"/>
              <a:t>Functions</a:t>
            </a:r>
            <a:endParaRPr lang="en-US" dirty="0"/>
          </a:p>
          <a:p>
            <a:pPr marL="514350" indent="-514350">
              <a:buFont typeface="+mj-lt"/>
              <a:buAutoNum type="arabicPeriod"/>
            </a:pPr>
            <a:r>
              <a:rPr lang="en-US" dirty="0"/>
              <a:t>Generation</a:t>
            </a:r>
            <a:r>
              <a:rPr lang="en-US" b="1" dirty="0"/>
              <a:t> </a:t>
            </a:r>
            <a:r>
              <a:rPr lang="en-US" dirty="0"/>
              <a:t>of the light sensitive pigment rhodopsin in the retina of the eye </a:t>
            </a:r>
          </a:p>
          <a:p>
            <a:pPr marL="514350" indent="-514350">
              <a:buFont typeface="+mj-lt"/>
              <a:buAutoNum type="arabicPeriod"/>
            </a:pPr>
            <a:r>
              <a:rPr lang="en-US" dirty="0"/>
              <a:t>Growth and differentiation especially fast-growing cells of the epithelium </a:t>
            </a:r>
          </a:p>
          <a:p>
            <a:pPr marL="514350" indent="-514350">
              <a:buFont typeface="+mj-lt"/>
              <a:buAutoNum type="arabicPeriod"/>
            </a:pPr>
            <a:r>
              <a:rPr lang="en-US" dirty="0"/>
              <a:t>Promotion of immunity and defense against infection</a:t>
            </a:r>
          </a:p>
          <a:p>
            <a:pPr marL="514350" indent="-514350">
              <a:buFont typeface="+mj-lt"/>
              <a:buAutoNum type="arabicPeriod"/>
            </a:pPr>
            <a:r>
              <a:rPr lang="en-US" dirty="0"/>
              <a:t>Promotion of growth through increas3 in the length of bones.</a:t>
            </a:r>
          </a:p>
          <a:p>
            <a:endParaRPr lang="en-US" dirty="0"/>
          </a:p>
        </p:txBody>
      </p:sp>
    </p:spTree>
    <p:extLst>
      <p:ext uri="{BB962C8B-B14F-4D97-AF65-F5344CB8AC3E}">
        <p14:creationId xmlns:p14="http://schemas.microsoft.com/office/powerpoint/2010/main" val="185697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Deficiency </a:t>
            </a:r>
            <a:r>
              <a:rPr lang="en-US" dirty="0"/>
              <a:t/>
            </a:r>
            <a:br>
              <a:rPr lang="en-US" dirty="0"/>
            </a:b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err="1">
                <a:latin typeface="Times New Roman" panose="02020603050405020304" pitchFamily="18" charset="0"/>
                <a:cs typeface="Times New Roman" panose="02020603050405020304" pitchFamily="18" charset="0"/>
              </a:rPr>
              <a:t>Xerophthalmia</a:t>
            </a:r>
            <a:r>
              <a:rPr lang="en-US" dirty="0">
                <a:latin typeface="Times New Roman" panose="02020603050405020304" pitchFamily="18" charset="0"/>
                <a:cs typeface="Times New Roman" panose="02020603050405020304" pitchFamily="18" charset="0"/>
              </a:rPr>
              <a:t>-drying and thickening of the conjunctiva leading to ulceration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Night blindness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Atrophy and </a:t>
            </a:r>
            <a:r>
              <a:rPr lang="en-US" dirty="0" err="1">
                <a:latin typeface="Times New Roman" panose="02020603050405020304" pitchFamily="18" charset="0"/>
                <a:cs typeface="Times New Roman" panose="02020603050405020304" pitchFamily="18" charset="0"/>
              </a:rPr>
              <a:t>keratinisation</a:t>
            </a:r>
            <a:r>
              <a:rPr lang="en-US" dirty="0">
                <a:latin typeface="Times New Roman" panose="02020603050405020304" pitchFamily="18" charset="0"/>
                <a:cs typeface="Times New Roman" panose="02020603050405020304" pitchFamily="18" charset="0"/>
              </a:rPr>
              <a:t> of other epithelial tissues leading to increase of infections like the ear and respiratory tract infections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Immunity and bone development is compromised.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50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3387"/>
          </a:xfrm>
        </p:spPr>
        <p:txBody>
          <a:bodyPr>
            <a:normAutofit/>
          </a:bodyPr>
          <a:lstStyle/>
          <a:p>
            <a:r>
              <a:rPr lang="en-US" sz="3200" b="1" dirty="0" smtClean="0"/>
              <a:t>Definitions….CT</a:t>
            </a:r>
            <a:endParaRPr lang="en-US" sz="3200" dirty="0"/>
          </a:p>
        </p:txBody>
      </p:sp>
      <p:sp>
        <p:nvSpPr>
          <p:cNvPr id="3" name="Content Placeholder 2"/>
          <p:cNvSpPr>
            <a:spLocks noGrp="1"/>
          </p:cNvSpPr>
          <p:nvPr>
            <p:ph idx="1"/>
          </p:nvPr>
        </p:nvSpPr>
        <p:spPr>
          <a:xfrm>
            <a:off x="838200" y="1341120"/>
            <a:ext cx="10515600" cy="5516880"/>
          </a:xfrm>
        </p:spPr>
        <p:txBody>
          <a:bodyPr>
            <a:normAutofit/>
          </a:bodyPr>
          <a:lstStyle/>
          <a:p>
            <a:r>
              <a:rPr lang="en-US" b="1" dirty="0"/>
              <a:t>Food bio availability</a:t>
            </a:r>
            <a:r>
              <a:rPr lang="en-US" dirty="0"/>
              <a:t> – reduced or increases effects due to interaction </a:t>
            </a:r>
            <a:r>
              <a:rPr lang="en-US" dirty="0" smtClean="0"/>
              <a:t>e.g. </a:t>
            </a:r>
            <a:r>
              <a:rPr lang="en-US" dirty="0"/>
              <a:t>when spinach is mixed with meat in anaemic patient works excellent, spinach produces oxalic acids which binds to iron thus increase iron absorption but when taken with tea it works bad coz tea binds with iron preventing oxalic acid binding to iron absorption to the body hence iron deficit</a:t>
            </a:r>
          </a:p>
          <a:p>
            <a:r>
              <a:rPr lang="en-US" b="1" dirty="0"/>
              <a:t>Junk foods- </a:t>
            </a:r>
            <a:r>
              <a:rPr lang="en-US" dirty="0"/>
              <a:t>less important foods</a:t>
            </a:r>
          </a:p>
          <a:p>
            <a:r>
              <a:rPr lang="en-US" b="1" dirty="0"/>
              <a:t>Faddism</a:t>
            </a:r>
            <a:r>
              <a:rPr lang="en-US" dirty="0"/>
              <a:t> – false information in a community done as a fashion</a:t>
            </a:r>
          </a:p>
          <a:p>
            <a:r>
              <a:rPr lang="en-US" b="1" dirty="0"/>
              <a:t>Pulses</a:t>
            </a:r>
            <a:r>
              <a:rPr lang="en-US" dirty="0"/>
              <a:t> – green legumes – </a:t>
            </a:r>
            <a:r>
              <a:rPr lang="en-US" dirty="0" err="1"/>
              <a:t>miji</a:t>
            </a:r>
            <a:r>
              <a:rPr lang="en-US" dirty="0"/>
              <a:t>, French bean </a:t>
            </a:r>
          </a:p>
          <a:p>
            <a:r>
              <a:rPr lang="en-US" b="1" dirty="0"/>
              <a:t>Nutritional status </a:t>
            </a:r>
            <a:r>
              <a:rPr lang="en-US" dirty="0"/>
              <a:t>is a condition in the body resulting from intakes absorption and use of food.</a:t>
            </a:r>
          </a:p>
          <a:p>
            <a:endParaRPr lang="en-US" dirty="0"/>
          </a:p>
        </p:txBody>
      </p:sp>
    </p:spTree>
    <p:extLst>
      <p:ext uri="{BB962C8B-B14F-4D97-AF65-F5344CB8AC3E}">
        <p14:creationId xmlns:p14="http://schemas.microsoft.com/office/powerpoint/2010/main" val="14748991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Vitamin 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2352"/>
            <a:ext cx="10515600" cy="5230368"/>
          </a:xfrm>
        </p:spPr>
        <p:txBody>
          <a:bodyPr>
            <a:normAutofit/>
          </a:bodyPr>
          <a:lstStyle/>
          <a:p>
            <a:pPr marL="0" indent="0">
              <a:buNone/>
            </a:pPr>
            <a:r>
              <a:rPr lang="en-US" dirty="0"/>
              <a:t>Found mainly in animal fats e.g. butter, egg, cheese. Humans can </a:t>
            </a:r>
            <a:r>
              <a:rPr lang="en-US" dirty="0" smtClean="0"/>
              <a:t>synthesize </a:t>
            </a:r>
            <a:r>
              <a:rPr lang="en-US" dirty="0"/>
              <a:t>it by action of ultra violet rays of the sun on a form of cholesterol found in the skin (7-hydrocholesterol)</a:t>
            </a:r>
          </a:p>
          <a:p>
            <a:pPr marL="0" indent="0">
              <a:buNone/>
            </a:pPr>
            <a:r>
              <a:rPr lang="en-US" b="1" i="1" dirty="0"/>
              <a:t>Functions</a:t>
            </a:r>
            <a:endParaRPr lang="en-US" dirty="0"/>
          </a:p>
          <a:p>
            <a:r>
              <a:rPr lang="en-US" dirty="0"/>
              <a:t>Regulates calcium and phosphate metabolism by absorption in the gut and stimulating their retention by the kidney. Thus calcification of bones and teeth.</a:t>
            </a:r>
          </a:p>
          <a:p>
            <a:pPr marL="0" indent="0">
              <a:buNone/>
            </a:pPr>
            <a:r>
              <a:rPr lang="en-US" b="1" i="1" dirty="0"/>
              <a:t>Deficiency </a:t>
            </a:r>
            <a:r>
              <a:rPr lang="en-US" dirty="0"/>
              <a:t>– rickets in children and </a:t>
            </a:r>
            <a:r>
              <a:rPr lang="en-US" dirty="0" err="1"/>
              <a:t>osteomalacia</a:t>
            </a:r>
            <a:r>
              <a:rPr lang="en-US" dirty="0"/>
              <a:t> in adults</a:t>
            </a:r>
          </a:p>
          <a:p>
            <a:pPr marL="0" indent="0">
              <a:buNone/>
            </a:pPr>
            <a:r>
              <a:rPr lang="en-US" b="1" i="1" dirty="0"/>
              <a:t>Daily requirements</a:t>
            </a:r>
            <a:r>
              <a:rPr lang="en-US" dirty="0"/>
              <a:t>- 10 micro grams although it is also stored in the muscles and fats thus deficiency may not be apparent for several years.</a:t>
            </a:r>
          </a:p>
          <a:p>
            <a:endParaRPr lang="en-US" dirty="0"/>
          </a:p>
        </p:txBody>
      </p:sp>
    </p:spTree>
    <p:extLst>
      <p:ext uri="{BB962C8B-B14F-4D97-AF65-F5344CB8AC3E}">
        <p14:creationId xmlns:p14="http://schemas.microsoft.com/office/powerpoint/2010/main" val="2244600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E</a:t>
            </a:r>
            <a:r>
              <a:rPr lang="en-US" dirty="0"/>
              <a:t/>
            </a:r>
            <a:br>
              <a:rPr lang="en-US" dirty="0"/>
            </a:br>
            <a:endParaRPr lang="en-US" dirty="0"/>
          </a:p>
        </p:txBody>
      </p:sp>
      <p:sp>
        <p:nvSpPr>
          <p:cNvPr id="3" name="Content Placeholder 2"/>
          <p:cNvSpPr>
            <a:spLocks noGrp="1"/>
          </p:cNvSpPr>
          <p:nvPr>
            <p:ph idx="1"/>
          </p:nvPr>
        </p:nvSpPr>
        <p:spPr>
          <a:xfrm>
            <a:off x="838200" y="938784"/>
            <a:ext cx="10515600" cy="5547360"/>
          </a:xfrm>
        </p:spPr>
        <p:txBody>
          <a:bodyPr>
            <a:normAutofit/>
          </a:bodyPr>
          <a:lstStyle/>
          <a:p>
            <a:pPr marL="0" indent="0">
              <a:buNone/>
            </a:pPr>
            <a:r>
              <a:rPr lang="en-US" dirty="0"/>
              <a:t>Also referred to as </a:t>
            </a:r>
            <a:r>
              <a:rPr lang="en-US" dirty="0" err="1"/>
              <a:t>tocopherol</a:t>
            </a:r>
            <a:r>
              <a:rPr lang="en-US" dirty="0"/>
              <a:t>, recently been shown to protect against coronary heart disease. Found in nuts, egg yolk, wheat germ,, whole cereal and milk</a:t>
            </a:r>
          </a:p>
          <a:p>
            <a:pPr marL="0" indent="0">
              <a:buNone/>
            </a:pPr>
            <a:r>
              <a:rPr lang="en-US" b="1" i="1" dirty="0"/>
              <a:t>Function</a:t>
            </a:r>
            <a:r>
              <a:rPr lang="en-US" dirty="0"/>
              <a:t>- antioxidant – protects the body constituent’s e.g. membrane lipids from being destroyed in oxidative reactions.</a:t>
            </a:r>
          </a:p>
          <a:p>
            <a:pPr marL="0" indent="0">
              <a:buNone/>
            </a:pPr>
            <a:r>
              <a:rPr lang="en-US" b="1" i="1" dirty="0"/>
              <a:t>Deficiency</a:t>
            </a:r>
            <a:r>
              <a:rPr lang="en-US" dirty="0"/>
              <a:t> is rare because of wide spread occurrence in foods but only seen in preterm babies and conditions of impaired fat absorption e.g. cystic fibrosis.</a:t>
            </a:r>
          </a:p>
          <a:p>
            <a:pPr>
              <a:buFont typeface="Wingdings" panose="05000000000000000000" pitchFamily="2" charset="2"/>
              <a:buChar char="q"/>
            </a:pPr>
            <a:r>
              <a:rPr lang="en-US" dirty="0" smtClean="0"/>
              <a:t>Hemolytic </a:t>
            </a:r>
            <a:r>
              <a:rPr lang="en-US" dirty="0"/>
              <a:t>anemia i.e. cell membrane rupture</a:t>
            </a:r>
          </a:p>
          <a:p>
            <a:pPr>
              <a:buFont typeface="Wingdings" panose="05000000000000000000" pitchFamily="2" charset="2"/>
              <a:buChar char="q"/>
            </a:pPr>
            <a:r>
              <a:rPr lang="en-US" dirty="0" smtClean="0"/>
              <a:t>Neurological </a:t>
            </a:r>
            <a:r>
              <a:rPr lang="en-US" dirty="0"/>
              <a:t>abnormalities such as ataxia, visual disturbances</a:t>
            </a:r>
          </a:p>
          <a:p>
            <a:pPr marL="0" indent="0">
              <a:buNone/>
            </a:pPr>
            <a:r>
              <a:rPr lang="en-US" b="1" i="1" dirty="0"/>
              <a:t>Dairy intake</a:t>
            </a:r>
            <a:r>
              <a:rPr lang="en-US" dirty="0"/>
              <a:t> -10mg –men, 8mg for women</a:t>
            </a:r>
          </a:p>
          <a:p>
            <a:pPr marL="0" indent="0">
              <a:buNone/>
            </a:pPr>
            <a:endParaRPr lang="en-US" dirty="0"/>
          </a:p>
        </p:txBody>
      </p:sp>
    </p:spTree>
    <p:extLst>
      <p:ext uri="{BB962C8B-B14F-4D97-AF65-F5344CB8AC3E}">
        <p14:creationId xmlns:p14="http://schemas.microsoft.com/office/powerpoint/2010/main" val="963134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Vitamin K</a:t>
            </a:r>
            <a:r>
              <a:rPr lang="en-US" dirty="0"/>
              <a:t/>
            </a:r>
            <a:br>
              <a:rPr lang="en-US" dirty="0"/>
            </a:br>
            <a:endParaRPr lang="en-US" dirty="0"/>
          </a:p>
        </p:txBody>
      </p:sp>
      <p:sp>
        <p:nvSpPr>
          <p:cNvPr id="3" name="Content Placeholder 2"/>
          <p:cNvSpPr>
            <a:spLocks noGrp="1"/>
          </p:cNvSpPr>
          <p:nvPr>
            <p:ph idx="1"/>
          </p:nvPr>
        </p:nvSpPr>
        <p:spPr>
          <a:xfrm>
            <a:off x="838200" y="1036320"/>
            <a:ext cx="10515600" cy="5413248"/>
          </a:xfrm>
        </p:spPr>
        <p:txBody>
          <a:bodyPr>
            <a:normAutofit/>
          </a:bodyPr>
          <a:lstStyle/>
          <a:p>
            <a:pPr marL="0" indent="0">
              <a:buNone/>
            </a:pPr>
            <a:r>
              <a:rPr lang="en-US" dirty="0"/>
              <a:t>Synthesized in the large intestine by microbes and significant amounts are absorbed. Absorption depends on the bile salts in small intestine.</a:t>
            </a:r>
          </a:p>
          <a:p>
            <a:pPr marL="0" indent="0">
              <a:buNone/>
            </a:pPr>
            <a:r>
              <a:rPr lang="en-US" dirty="0"/>
              <a:t>Found in the liver, vegetable oils and leafy green vegetables.</a:t>
            </a:r>
          </a:p>
          <a:p>
            <a:pPr marL="0" indent="0">
              <a:buNone/>
            </a:pPr>
            <a:r>
              <a:rPr lang="en-US" b="1" i="1" dirty="0"/>
              <a:t>Daily requirements</a:t>
            </a:r>
            <a:r>
              <a:rPr lang="en-US" dirty="0"/>
              <a:t> 1 microgram / kg body weight</a:t>
            </a:r>
          </a:p>
          <a:p>
            <a:pPr marL="0" indent="0">
              <a:buNone/>
            </a:pPr>
            <a:r>
              <a:rPr lang="en-US" b="1" i="1" dirty="0"/>
              <a:t>Functions</a:t>
            </a:r>
            <a:r>
              <a:rPr lang="en-US" dirty="0"/>
              <a:t>- in the liver for production of </a:t>
            </a:r>
            <a:r>
              <a:rPr lang="en-US" dirty="0" err="1"/>
              <a:t>prothrombin</a:t>
            </a:r>
            <a:r>
              <a:rPr lang="en-US" dirty="0"/>
              <a:t> and factors VII, IX and X, all essential for blood clotting.</a:t>
            </a:r>
          </a:p>
          <a:p>
            <a:pPr marL="0" indent="0">
              <a:buNone/>
            </a:pPr>
            <a:r>
              <a:rPr lang="en-US" b="1" i="1" dirty="0"/>
              <a:t>Deficiency </a:t>
            </a:r>
            <a:r>
              <a:rPr lang="en-US" dirty="0"/>
              <a:t>occurs in adults with mal absorption problems e.g. celiac disease and liver problems in the form of coagulopathies.</a:t>
            </a:r>
          </a:p>
          <a:p>
            <a:pPr marL="0" indent="0">
              <a:buNone/>
            </a:pPr>
            <a:r>
              <a:rPr lang="en-US" dirty="0"/>
              <a:t>Newborn infants may be given vitamin K because their intestines are sterile and require several weeks to become colonized by the vitamin K producing bacteria. </a:t>
            </a:r>
          </a:p>
          <a:p>
            <a:pPr marL="0" indent="0">
              <a:buNone/>
            </a:pPr>
            <a:endParaRPr lang="en-US" dirty="0"/>
          </a:p>
        </p:txBody>
      </p:sp>
    </p:spTree>
    <p:extLst>
      <p:ext uri="{BB962C8B-B14F-4D97-AF65-F5344CB8AC3E}">
        <p14:creationId xmlns:p14="http://schemas.microsoft.com/office/powerpoint/2010/main" val="3598716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2"/>
            <a:ext cx="10515600" cy="1325563"/>
          </a:xfrm>
        </p:spPr>
        <p:txBody>
          <a:bodyPr/>
          <a:lstStyle/>
          <a:p>
            <a:r>
              <a:rPr lang="en-US" sz="3200" b="1" dirty="0">
                <a:latin typeface="Times New Roman" panose="02020603050405020304" pitchFamily="18" charset="0"/>
                <a:cs typeface="Times New Roman" panose="02020603050405020304" pitchFamily="18" charset="0"/>
              </a:rPr>
              <a:t>MINERAL SALTS</a:t>
            </a:r>
            <a:r>
              <a:rPr lang="en-US" dirty="0"/>
              <a:t/>
            </a:r>
            <a:br>
              <a:rPr lang="en-US" dirty="0"/>
            </a:br>
            <a:endParaRPr lang="en-US" dirty="0"/>
          </a:p>
        </p:txBody>
      </p:sp>
      <p:sp>
        <p:nvSpPr>
          <p:cNvPr id="3" name="Content Placeholder 2"/>
          <p:cNvSpPr>
            <a:spLocks noGrp="1"/>
          </p:cNvSpPr>
          <p:nvPr>
            <p:ph idx="1"/>
          </p:nvPr>
        </p:nvSpPr>
        <p:spPr>
          <a:xfrm>
            <a:off x="707136" y="877824"/>
            <a:ext cx="10646664" cy="5583936"/>
          </a:xfrm>
        </p:spPr>
        <p:txBody>
          <a:bodyPr>
            <a:normAutofit/>
          </a:bodyPr>
          <a:lstStyle/>
          <a:p>
            <a:pPr marL="0" indent="0">
              <a:buNone/>
            </a:pPr>
            <a:r>
              <a:rPr lang="en-US" dirty="0"/>
              <a:t>Necessary within the body for all body processes, usually in small amounts.</a:t>
            </a:r>
          </a:p>
          <a:p>
            <a:pPr marL="0" indent="0">
              <a:buNone/>
            </a:pPr>
            <a:r>
              <a:rPr lang="en-US" b="1" u="sng" dirty="0"/>
              <a:t>Calcium </a:t>
            </a:r>
            <a:endParaRPr lang="en-US" dirty="0"/>
          </a:p>
          <a:p>
            <a:pPr marL="0" indent="0">
              <a:buNone/>
            </a:pPr>
            <a:r>
              <a:rPr lang="en-US" dirty="0"/>
              <a:t>Found in milk, eggs, fish, and green vegetables. </a:t>
            </a:r>
          </a:p>
          <a:p>
            <a:pPr marL="0" indent="0">
              <a:buNone/>
            </a:pPr>
            <a:r>
              <a:rPr lang="en-US" b="1" i="1" dirty="0"/>
              <a:t>Functions</a:t>
            </a:r>
            <a:endParaRPr lang="en-US" dirty="0"/>
          </a:p>
          <a:p>
            <a:pPr marL="514350" lvl="0" indent="-514350">
              <a:buFont typeface="+mj-lt"/>
              <a:buAutoNum type="arabicPeriod"/>
            </a:pPr>
            <a:r>
              <a:rPr lang="en-US" dirty="0"/>
              <a:t>It is an essential structural component (bone) in the body. </a:t>
            </a:r>
          </a:p>
          <a:p>
            <a:pPr marL="514350" lvl="0" indent="-514350">
              <a:buFont typeface="+mj-lt"/>
              <a:buAutoNum type="arabicPeriod"/>
            </a:pPr>
            <a:r>
              <a:rPr lang="en-US" dirty="0"/>
              <a:t> It is important in coagulation of blood</a:t>
            </a:r>
          </a:p>
          <a:p>
            <a:pPr marL="514350" lvl="0" indent="-514350">
              <a:buFont typeface="+mj-lt"/>
              <a:buAutoNum type="arabicPeriod"/>
            </a:pPr>
            <a:r>
              <a:rPr lang="en-US" dirty="0"/>
              <a:t>Muscle contraction </a:t>
            </a:r>
          </a:p>
          <a:p>
            <a:pPr marL="514350" indent="-514350">
              <a:buFont typeface="+mj-lt"/>
              <a:buAutoNum type="arabicPeriod"/>
            </a:pPr>
            <a:r>
              <a:rPr lang="en-US" dirty="0"/>
              <a:t>Requirements are higher in children and pregnant women although can be adequate in a well balanced diet.</a:t>
            </a:r>
          </a:p>
          <a:p>
            <a:pPr marL="0" indent="0">
              <a:buNone/>
            </a:pPr>
            <a:endParaRPr lang="en-US" dirty="0"/>
          </a:p>
        </p:txBody>
      </p:sp>
    </p:spTree>
    <p:extLst>
      <p:ext uri="{BB962C8B-B14F-4D97-AF65-F5344CB8AC3E}">
        <p14:creationId xmlns:p14="http://schemas.microsoft.com/office/powerpoint/2010/main" val="2946808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CALCIUM …..</a:t>
            </a:r>
            <a:endParaRPr lang="en-US" sz="3200" dirty="0"/>
          </a:p>
        </p:txBody>
      </p:sp>
      <p:sp>
        <p:nvSpPr>
          <p:cNvPr id="3" name="Content Placeholder 2"/>
          <p:cNvSpPr>
            <a:spLocks noGrp="1"/>
          </p:cNvSpPr>
          <p:nvPr>
            <p:ph idx="1"/>
          </p:nvPr>
        </p:nvSpPr>
        <p:spPr>
          <a:xfrm>
            <a:off x="838200" y="1536192"/>
            <a:ext cx="10515600" cy="4640771"/>
          </a:xfrm>
        </p:spPr>
        <p:txBody>
          <a:bodyPr/>
          <a:lstStyle/>
          <a:p>
            <a:pPr marL="0" indent="0">
              <a:buNone/>
            </a:pPr>
            <a:r>
              <a:rPr lang="en-US" b="1" dirty="0"/>
              <a:t>Sources</a:t>
            </a:r>
            <a:r>
              <a:rPr lang="en-US" dirty="0"/>
              <a:t>- cheese, liver and kidney</a:t>
            </a:r>
          </a:p>
          <a:p>
            <a:pPr marL="0" indent="0">
              <a:buNone/>
            </a:pPr>
            <a:r>
              <a:rPr lang="en-US" dirty="0"/>
              <a:t>Deficiency- if there is adequate calcium in the body there is no deficiency</a:t>
            </a:r>
          </a:p>
          <a:p>
            <a:pPr marL="0" indent="0">
              <a:buNone/>
            </a:pPr>
            <a:r>
              <a:rPr lang="en-US" b="1" dirty="0"/>
              <a:t>Functions</a:t>
            </a:r>
          </a:p>
          <a:p>
            <a:pPr marL="514350" lvl="0" indent="-514350">
              <a:buFont typeface="+mj-lt"/>
              <a:buAutoNum type="arabicPeriod"/>
            </a:pPr>
            <a:r>
              <a:rPr lang="en-US" dirty="0"/>
              <a:t>Hardening of bone and teeth </a:t>
            </a:r>
          </a:p>
          <a:p>
            <a:pPr marL="514350" lvl="0" indent="-514350">
              <a:buFont typeface="+mj-lt"/>
              <a:buAutoNum type="arabicPeriod"/>
            </a:pPr>
            <a:r>
              <a:rPr lang="en-US" dirty="0"/>
              <a:t>Essential parts of nucleic acids (RNA, DNA)</a:t>
            </a:r>
          </a:p>
          <a:p>
            <a:pPr marL="514350" lvl="0" indent="-514350">
              <a:buFont typeface="+mj-lt"/>
              <a:buAutoNum type="arabicPeriod"/>
            </a:pPr>
            <a:r>
              <a:rPr lang="en-US" dirty="0"/>
              <a:t>Essential parts of energy storage molecules in cell ( ATP- adenosine triphosphate)</a:t>
            </a:r>
          </a:p>
          <a:p>
            <a:endParaRPr lang="en-US" dirty="0"/>
          </a:p>
        </p:txBody>
      </p:sp>
    </p:spTree>
    <p:extLst>
      <p:ext uri="{BB962C8B-B14F-4D97-AF65-F5344CB8AC3E}">
        <p14:creationId xmlns:p14="http://schemas.microsoft.com/office/powerpoint/2010/main" val="1615047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anose="02020603050405020304" pitchFamily="18" charset="0"/>
                <a:cs typeface="Times New Roman" panose="02020603050405020304" pitchFamily="18" charset="0"/>
              </a:rPr>
              <a:t>SODIUM</a:t>
            </a:r>
            <a:r>
              <a:rPr lang="en-US" b="1" dirty="0"/>
              <a:t/>
            </a:r>
            <a:br>
              <a:rPr lang="en-US" b="1" dirty="0"/>
            </a:br>
            <a:endParaRPr lang="en-US" b="1"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Found in all foods and table salt. Intake usually exceeds requirement thus excreted in urine. It is the most common occurring extracellular </a:t>
            </a:r>
            <a:r>
              <a:rPr lang="en-US" dirty="0" smtClean="0">
                <a:latin typeface="Times New Roman" panose="02020603050405020304" pitchFamily="18" charset="0"/>
                <a:cs typeface="Times New Roman" panose="02020603050405020304" pitchFamily="18" charset="0"/>
              </a:rPr>
              <a:t>sodium </a:t>
            </a:r>
            <a:r>
              <a:rPr lang="en-US" dirty="0">
                <a:latin typeface="Times New Roman" panose="02020603050405020304" pitchFamily="18" charset="0"/>
                <a:cs typeface="Times New Roman" panose="02020603050405020304" pitchFamily="18" charset="0"/>
              </a:rPr>
              <a:t>(Na+) and associated with;</a:t>
            </a:r>
          </a:p>
          <a:p>
            <a:pPr lvl="0"/>
            <a:r>
              <a:rPr lang="en-US" dirty="0">
                <a:latin typeface="Times New Roman" panose="02020603050405020304" pitchFamily="18" charset="0"/>
                <a:cs typeface="Times New Roman" panose="02020603050405020304" pitchFamily="18" charset="0"/>
              </a:rPr>
              <a:t>Muscle contraction</a:t>
            </a:r>
          </a:p>
          <a:p>
            <a:pPr lvl="0"/>
            <a:r>
              <a:rPr lang="en-US" dirty="0">
                <a:latin typeface="Times New Roman" panose="02020603050405020304" pitchFamily="18" charset="0"/>
                <a:cs typeface="Times New Roman" panose="02020603050405020304" pitchFamily="18" charset="0"/>
              </a:rPr>
              <a:t>Transmission of nerve impulses along axons</a:t>
            </a:r>
          </a:p>
          <a:p>
            <a:pPr lvl="0"/>
            <a:r>
              <a:rPr lang="en-US" dirty="0">
                <a:latin typeface="Times New Roman" panose="02020603050405020304" pitchFamily="18" charset="0"/>
                <a:cs typeface="Times New Roman" panose="02020603050405020304" pitchFamily="18" charset="0"/>
              </a:rPr>
              <a:t>Maintenance of electrolyte balance in the body.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183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Potassium</a:t>
            </a:r>
            <a:endParaRPr lang="en-US" sz="3200" b="1"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Found in all foods especially fruits and vegetables and intake usually exceeds requirements. It is the most commonly occurring intracellular </a:t>
            </a:r>
            <a:r>
              <a:rPr lang="en-US" dirty="0" err="1">
                <a:latin typeface="Times New Roman" panose="02020603050405020304" pitchFamily="18" charset="0"/>
                <a:cs typeface="Times New Roman" panose="02020603050405020304" pitchFamily="18" charset="0"/>
              </a:rPr>
              <a:t>cation</a:t>
            </a:r>
            <a:r>
              <a:rPr lang="en-US" dirty="0">
                <a:latin typeface="Times New Roman" panose="02020603050405020304" pitchFamily="18" charset="0"/>
                <a:cs typeface="Times New Roman" panose="02020603050405020304" pitchFamily="18" charset="0"/>
              </a:rPr>
              <a:t> and involved in many chemical activities in the cells including</a:t>
            </a:r>
          </a:p>
          <a:p>
            <a:pPr lvl="0"/>
            <a:r>
              <a:rPr lang="en-US" dirty="0">
                <a:latin typeface="Times New Roman" panose="02020603050405020304" pitchFamily="18" charset="0"/>
                <a:cs typeface="Times New Roman" panose="02020603050405020304" pitchFamily="18" charset="0"/>
              </a:rPr>
              <a:t>Muscle contraction </a:t>
            </a:r>
          </a:p>
          <a:p>
            <a:pPr lvl="0"/>
            <a:r>
              <a:rPr lang="en-US" dirty="0">
                <a:latin typeface="Times New Roman" panose="02020603050405020304" pitchFamily="18" charset="0"/>
                <a:cs typeface="Times New Roman" panose="02020603050405020304" pitchFamily="18" charset="0"/>
              </a:rPr>
              <a:t>Maintenance of electrolyte balance</a:t>
            </a:r>
          </a:p>
          <a:p>
            <a:pPr lvl="0"/>
            <a:r>
              <a:rPr lang="en-US" dirty="0">
                <a:latin typeface="Times New Roman" panose="02020603050405020304" pitchFamily="18" charset="0"/>
                <a:cs typeface="Times New Roman" panose="02020603050405020304" pitchFamily="18" charset="0"/>
              </a:rPr>
              <a:t>Transmission of nerve impulses</a:t>
            </a:r>
          </a:p>
        </p:txBody>
      </p:sp>
    </p:spTree>
    <p:extLst>
      <p:ext uri="{BB962C8B-B14F-4D97-AF65-F5344CB8AC3E}">
        <p14:creationId xmlns:p14="http://schemas.microsoft.com/office/powerpoint/2010/main" val="35951969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Iron</a:t>
            </a:r>
            <a:r>
              <a:rPr lang="en-US" b="1" u="sng" dirty="0"/>
              <a:t> </a:t>
            </a:r>
            <a:endParaRPr lang="en-US" dirty="0"/>
          </a:p>
        </p:txBody>
      </p:sp>
      <p:sp>
        <p:nvSpPr>
          <p:cNvPr id="3" name="Content Placeholder 2"/>
          <p:cNvSpPr>
            <a:spLocks noGrp="1"/>
          </p:cNvSpPr>
          <p:nvPr>
            <p:ph idx="1"/>
          </p:nvPr>
        </p:nvSpPr>
        <p:spPr>
          <a:xfrm>
            <a:off x="838200" y="1280160"/>
            <a:ext cx="10515600" cy="535228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It is a soluble compound found in the liver, the kidney, whole grain cereals and green vegetables. In adults about 1 mg of iron is used by the body daily. The normal daily diet contains 9-15mg but only 5-15% of the intake is absorbed.</a:t>
            </a: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Formation  of hemoglobin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Oxidation of carbohydrates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Synthesis of hormones and neurotransmitters.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Deficiency results in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Menstruating women, young people experiencing growth spurts and pregnant mothers have increased iron requirements.</a:t>
            </a:r>
          </a:p>
        </p:txBody>
      </p:sp>
    </p:spTree>
    <p:extLst>
      <p:ext uri="{BB962C8B-B14F-4D97-AF65-F5344CB8AC3E}">
        <p14:creationId xmlns:p14="http://schemas.microsoft.com/office/powerpoint/2010/main" val="1802520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Iodine</a:t>
            </a:r>
            <a:r>
              <a:rPr lang="en-US" b="1" u="sng" dirty="0"/>
              <a:t> </a:t>
            </a:r>
            <a:endParaRPr lang="en-US" dirty="0"/>
          </a:p>
        </p:txBody>
      </p:sp>
      <p:sp>
        <p:nvSpPr>
          <p:cNvPr id="3" name="Content Placeholder 2"/>
          <p:cNvSpPr>
            <a:spLocks noGrp="1"/>
          </p:cNvSpPr>
          <p:nvPr>
            <p:ph idx="1"/>
          </p:nvPr>
        </p:nvSpPr>
        <p:spPr>
          <a:xfrm>
            <a:off x="838200" y="1511808"/>
            <a:ext cx="10515600" cy="4665155"/>
          </a:xfrm>
        </p:spPr>
        <p:txBody>
          <a:bodyPr/>
          <a:lstStyle/>
          <a:p>
            <a:pPr marL="0" indent="0">
              <a:buNone/>
            </a:pPr>
            <a:r>
              <a:rPr lang="en-US" dirty="0"/>
              <a:t>Found in salt water fish and vegetables containing iodine. In areas of the world where iodine is deficient in the soil, small quantities are added to table salt. Daily requirements depend upon the metabolic rate. </a:t>
            </a:r>
          </a:p>
          <a:p>
            <a:pPr marL="0" indent="0">
              <a:buNone/>
            </a:pPr>
            <a:r>
              <a:rPr lang="en-US" b="1" i="1" dirty="0"/>
              <a:t>Functions</a:t>
            </a:r>
            <a:r>
              <a:rPr lang="en-US" dirty="0"/>
              <a:t>- It is essential I the formation of </a:t>
            </a:r>
            <a:r>
              <a:rPr lang="en-US" dirty="0" err="1"/>
              <a:t>thyroxine</a:t>
            </a:r>
            <a:r>
              <a:rPr lang="en-US" dirty="0"/>
              <a:t> and tri-</a:t>
            </a:r>
            <a:r>
              <a:rPr lang="en-US" dirty="0" err="1"/>
              <a:t>idothyronine</a:t>
            </a:r>
            <a:r>
              <a:rPr lang="en-US" dirty="0"/>
              <a:t> which are secreted by the thyroid gland.</a:t>
            </a:r>
          </a:p>
          <a:p>
            <a:pPr marL="0" indent="0">
              <a:buNone/>
            </a:pPr>
            <a:r>
              <a:rPr lang="en-US" b="1" i="1" dirty="0"/>
              <a:t>Deficiency</a:t>
            </a:r>
            <a:r>
              <a:rPr lang="en-US" dirty="0"/>
              <a:t> results in goiter.</a:t>
            </a:r>
          </a:p>
          <a:p>
            <a:endParaRPr lang="en-US" dirty="0"/>
          </a:p>
        </p:txBody>
      </p:sp>
    </p:spTree>
    <p:extLst>
      <p:ext uri="{BB962C8B-B14F-4D97-AF65-F5344CB8AC3E}">
        <p14:creationId xmlns:p14="http://schemas.microsoft.com/office/powerpoint/2010/main" val="3466808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
            <a:ext cx="10500360" cy="1109472"/>
          </a:xfrm>
        </p:spPr>
        <p:txBody>
          <a:bodyPr>
            <a:normAutofit fontScale="90000"/>
          </a:bodyPr>
          <a:lstStyle/>
          <a:p>
            <a:r>
              <a:rPr lang="en-US" sz="3600" b="1" dirty="0">
                <a:latin typeface="Times New Roman" panose="02020603050405020304" pitchFamily="18" charset="0"/>
                <a:cs typeface="Times New Roman" panose="02020603050405020304" pitchFamily="18" charset="0"/>
              </a:rPr>
              <a:t>VARIATIONS IN ENERGY AND NUTRIENT NEEDS</a:t>
            </a:r>
            <a:r>
              <a:rPr lang="en-US" dirty="0"/>
              <a:t/>
            </a:r>
            <a:br>
              <a:rPr lang="en-US" dirty="0"/>
            </a:br>
            <a:endParaRPr lang="en-US" dirty="0"/>
          </a:p>
        </p:txBody>
      </p:sp>
      <p:sp>
        <p:nvSpPr>
          <p:cNvPr id="3" name="Content Placeholder 2"/>
          <p:cNvSpPr>
            <a:spLocks noGrp="1"/>
          </p:cNvSpPr>
          <p:nvPr>
            <p:ph idx="1"/>
          </p:nvPr>
        </p:nvSpPr>
        <p:spPr>
          <a:xfrm>
            <a:off x="512064" y="841248"/>
            <a:ext cx="10841736" cy="5803392"/>
          </a:xfrm>
        </p:spPr>
        <p:txBody>
          <a:bodyPr>
            <a:normAutofit/>
          </a:bodyPr>
          <a:lstStyle/>
          <a:p>
            <a:pPr marL="0" indent="0">
              <a:buNone/>
            </a:pPr>
            <a:r>
              <a:rPr lang="en-US" dirty="0"/>
              <a:t>Energy and nutrient needs are given for various groups of people. The needs of the various groups that is age, sex </a:t>
            </a:r>
            <a:r>
              <a:rPr lang="en-US" dirty="0" smtClean="0"/>
              <a:t>etc. </a:t>
            </a:r>
            <a:r>
              <a:rPr lang="en-US" dirty="0"/>
              <a:t>vary.</a:t>
            </a:r>
          </a:p>
          <a:p>
            <a:pPr marL="0" indent="0">
              <a:buNone/>
            </a:pPr>
            <a:r>
              <a:rPr lang="en-US" dirty="0"/>
              <a:t>Children need more energy, protein and other nutrients per kilo body weight than adults. This is because they are growing very fast and require playing. For example the approximate calories needed for each kilo body weight a day is-</a:t>
            </a:r>
          </a:p>
          <a:p>
            <a:pPr>
              <a:buFont typeface="Wingdings" panose="05000000000000000000" pitchFamily="2" charset="2"/>
              <a:buChar char="Ø"/>
            </a:pPr>
            <a:r>
              <a:rPr lang="en-US" dirty="0"/>
              <a:t>0-1 year                      110kCal</a:t>
            </a:r>
          </a:p>
          <a:p>
            <a:pPr>
              <a:buFont typeface="Wingdings" panose="05000000000000000000" pitchFamily="2" charset="2"/>
              <a:buChar char="Ø"/>
            </a:pPr>
            <a:r>
              <a:rPr lang="en-US" dirty="0"/>
              <a:t>4-5 years                     95kCal</a:t>
            </a:r>
          </a:p>
          <a:p>
            <a:pPr>
              <a:buFont typeface="Wingdings" panose="05000000000000000000" pitchFamily="2" charset="2"/>
              <a:buChar char="Ø"/>
            </a:pPr>
            <a:r>
              <a:rPr lang="en-US" dirty="0"/>
              <a:t>9-10years                   65kCal</a:t>
            </a:r>
          </a:p>
          <a:p>
            <a:pPr>
              <a:buFont typeface="Wingdings" panose="05000000000000000000" pitchFamily="2" charset="2"/>
              <a:buChar char="Ø"/>
            </a:pPr>
            <a:r>
              <a:rPr lang="en-US" dirty="0"/>
              <a:t>14-16years                  45kCal</a:t>
            </a:r>
          </a:p>
          <a:p>
            <a:pPr>
              <a:buFont typeface="Wingdings" panose="05000000000000000000" pitchFamily="2" charset="2"/>
              <a:buChar char="Ø"/>
            </a:pPr>
            <a:r>
              <a:rPr lang="en-US" dirty="0"/>
              <a:t>20-30 years                40kCal</a:t>
            </a:r>
          </a:p>
          <a:p>
            <a:pPr>
              <a:buFont typeface="Wingdings" panose="05000000000000000000" pitchFamily="2" charset="2"/>
              <a:buChar char="Ø"/>
            </a:pPr>
            <a:r>
              <a:rPr lang="en-US" dirty="0"/>
              <a:t>&gt;60 years                   35 </a:t>
            </a:r>
            <a:r>
              <a:rPr lang="en-US" dirty="0" err="1"/>
              <a:t>kCal</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006747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normAutofit/>
          </a:bodyPr>
          <a:lstStyle/>
          <a:p>
            <a:r>
              <a:rPr lang="en-US" sz="3200" b="1" dirty="0" smtClean="0"/>
              <a:t>Definitions….</a:t>
            </a:r>
            <a:endParaRPr lang="en-US" sz="3200" dirty="0"/>
          </a:p>
        </p:txBody>
      </p:sp>
      <p:sp>
        <p:nvSpPr>
          <p:cNvPr id="3" name="Content Placeholder 2"/>
          <p:cNvSpPr>
            <a:spLocks noGrp="1"/>
          </p:cNvSpPr>
          <p:nvPr>
            <p:ph idx="1"/>
          </p:nvPr>
        </p:nvSpPr>
        <p:spPr>
          <a:xfrm>
            <a:off x="838200" y="1389888"/>
            <a:ext cx="10515600" cy="5059680"/>
          </a:xfrm>
        </p:spPr>
        <p:txBody>
          <a:bodyPr>
            <a:normAutofit/>
          </a:bodyPr>
          <a:lstStyle/>
          <a:p>
            <a:r>
              <a:rPr lang="en-US" b="1" dirty="0"/>
              <a:t>Malnutrition</a:t>
            </a:r>
            <a:r>
              <a:rPr lang="en-US" dirty="0"/>
              <a:t> is a term encompassing under nutrition (wasting, stunting, underweight and deficiencies of essential vitamins and minerals) and over nutrition (obesity)</a:t>
            </a:r>
          </a:p>
          <a:p>
            <a:r>
              <a:rPr lang="en-US" b="1" dirty="0"/>
              <a:t>Acute malnutrition (wasting</a:t>
            </a:r>
            <a:r>
              <a:rPr lang="en-US" dirty="0"/>
              <a:t>) is  the result of recent rapid weight loss or failure to gain weight and is associated with an increased risk of mortality. can be moderate or severe</a:t>
            </a:r>
          </a:p>
          <a:p>
            <a:r>
              <a:rPr lang="en-US" b="1" dirty="0"/>
              <a:t>Chronic malnutrition </a:t>
            </a:r>
            <a:r>
              <a:rPr lang="en-US" dirty="0"/>
              <a:t>(stunting)is the result of inadequate nutrition over a much longer period of time and is associated with an increased risk of disease/eventual death</a:t>
            </a:r>
          </a:p>
          <a:p>
            <a:r>
              <a:rPr lang="en-US" b="1" dirty="0"/>
              <a:t>Underweight</a:t>
            </a:r>
            <a:r>
              <a:rPr lang="en-US" dirty="0"/>
              <a:t> is the outcome of wasting or stunting or a combination of both and is associated with poor growth and development</a:t>
            </a:r>
          </a:p>
          <a:p>
            <a:endParaRPr lang="en-US" dirty="0"/>
          </a:p>
        </p:txBody>
      </p:sp>
    </p:spTree>
    <p:extLst>
      <p:ext uri="{BB962C8B-B14F-4D97-AF65-F5344CB8AC3E}">
        <p14:creationId xmlns:p14="http://schemas.microsoft.com/office/powerpoint/2010/main" val="615605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97537"/>
            <a:ext cx="10378440" cy="646175"/>
          </a:xfrm>
        </p:spPr>
        <p:txBody>
          <a:bodyPr>
            <a:normAutofit/>
          </a:bodyPr>
          <a:lstStyle/>
          <a:p>
            <a:r>
              <a:rPr lang="en-US" sz="3200" b="1" dirty="0" smtClean="0">
                <a:latin typeface="Times New Roman" panose="02020603050405020304" pitchFamily="18" charset="0"/>
                <a:cs typeface="Times New Roman" panose="02020603050405020304" pitchFamily="18" charset="0"/>
              </a:rPr>
              <a:t>VARIATIONS…..</a:t>
            </a:r>
            <a:endParaRPr lang="en-US" sz="3200" dirty="0"/>
          </a:p>
        </p:txBody>
      </p:sp>
      <p:sp>
        <p:nvSpPr>
          <p:cNvPr id="3" name="Content Placeholder 2"/>
          <p:cNvSpPr>
            <a:spLocks noGrp="1"/>
          </p:cNvSpPr>
          <p:nvPr>
            <p:ph idx="1"/>
          </p:nvPr>
        </p:nvSpPr>
        <p:spPr>
          <a:xfrm>
            <a:off x="877824" y="646176"/>
            <a:ext cx="10475976" cy="5998464"/>
          </a:xfrm>
        </p:spPr>
        <p:txBody>
          <a:bodyPr>
            <a:normAutofit/>
          </a:bodyPr>
          <a:lstStyle/>
          <a:p>
            <a:r>
              <a:rPr lang="en-US" dirty="0"/>
              <a:t>Women who menstruate need more iron than men. Pregnant women need extra energy and protein and other nutrients especially iron. Breast feeding mothers need extra energy and proteins.</a:t>
            </a:r>
          </a:p>
          <a:p>
            <a:r>
              <a:rPr lang="en-US" dirty="0"/>
              <a:t>Men need more energy than women even if they are of the same age and do the same activities. This is because men’s bodies contain more muscle and less fat than women’s bodies. Muscle uses more energy than fat.</a:t>
            </a:r>
          </a:p>
          <a:p>
            <a:r>
              <a:rPr lang="en-US" dirty="0"/>
              <a:t>Old people need less energy (if less active) than younger adults but similar amounts of nutrients. Women need less iron when they stop menstruating. </a:t>
            </a:r>
          </a:p>
          <a:p>
            <a:r>
              <a:rPr lang="en-US" dirty="0"/>
              <a:t>Big people need more energy, protein and some other nutrients than small ones. People who are very active need more energy compared to those that are in active.</a:t>
            </a:r>
          </a:p>
          <a:p>
            <a:endParaRPr lang="en-US" dirty="0"/>
          </a:p>
        </p:txBody>
      </p:sp>
    </p:spTree>
    <p:extLst>
      <p:ext uri="{BB962C8B-B14F-4D97-AF65-F5344CB8AC3E}">
        <p14:creationId xmlns:p14="http://schemas.microsoft.com/office/powerpoint/2010/main" val="11153801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a:bodyPr>
          <a:lstStyle/>
          <a:p>
            <a:r>
              <a:rPr lang="en-US" sz="3200" b="1" dirty="0">
                <a:latin typeface="Times New Roman" panose="02020603050405020304" pitchFamily="18" charset="0"/>
                <a:cs typeface="Times New Roman" panose="02020603050405020304" pitchFamily="18" charset="0"/>
              </a:rPr>
              <a:t>VARIATIONS…..</a:t>
            </a:r>
            <a:endParaRPr lang="en-US" sz="3200" dirty="0"/>
          </a:p>
        </p:txBody>
      </p:sp>
      <p:sp>
        <p:nvSpPr>
          <p:cNvPr id="3" name="Content Placeholder 2"/>
          <p:cNvSpPr>
            <a:spLocks noGrp="1"/>
          </p:cNvSpPr>
          <p:nvPr>
            <p:ph idx="1"/>
          </p:nvPr>
        </p:nvSpPr>
        <p:spPr>
          <a:xfrm>
            <a:off x="838200" y="1085088"/>
            <a:ext cx="10515600" cy="5486400"/>
          </a:xfrm>
        </p:spPr>
        <p:txBody>
          <a:bodyPr/>
          <a:lstStyle/>
          <a:p>
            <a:r>
              <a:rPr lang="en-US" dirty="0"/>
              <a:t>Nutrient needs and disease</a:t>
            </a:r>
          </a:p>
          <a:p>
            <a:r>
              <a:rPr lang="en-US" dirty="0"/>
              <a:t>Energy and nutrient needs increase during some infections e.g. energy, iron and folate needs increase during malaria. They also increase during recovery from disease because of catch up growth.</a:t>
            </a:r>
          </a:p>
          <a:p>
            <a:pPr marL="0" indent="0">
              <a:buNone/>
            </a:pPr>
            <a:r>
              <a:rPr lang="en-US" b="1" dirty="0"/>
              <a:t>Nutrient needs and the type of diet</a:t>
            </a:r>
            <a:endParaRPr lang="en-US" dirty="0"/>
          </a:p>
          <a:p>
            <a:r>
              <a:rPr lang="en-US" dirty="0"/>
              <a:t>Protein and iron needs vary with the type of diet. Protein needs are lower if the diet contains plenty of complete proteins and not too muscle </a:t>
            </a:r>
            <a:r>
              <a:rPr lang="en-US" dirty="0" err="1"/>
              <a:t>fibre</a:t>
            </a:r>
            <a:r>
              <a:rPr lang="en-US" dirty="0"/>
              <a:t>. Iron needs are lower if the diet contains plenty of </a:t>
            </a:r>
            <a:r>
              <a:rPr lang="en-US" dirty="0" err="1"/>
              <a:t>haem</a:t>
            </a:r>
            <a:r>
              <a:rPr lang="en-US" dirty="0"/>
              <a:t> iron and other foods e.g. vitamin C rich foods, which increase the absorption of non </a:t>
            </a:r>
            <a:r>
              <a:rPr lang="en-US" dirty="0" err="1"/>
              <a:t>haem</a:t>
            </a:r>
            <a:r>
              <a:rPr lang="en-US" dirty="0"/>
              <a:t> iron.</a:t>
            </a:r>
          </a:p>
          <a:p>
            <a:endParaRPr lang="en-US" dirty="0"/>
          </a:p>
        </p:txBody>
      </p:sp>
    </p:spTree>
    <p:extLst>
      <p:ext uri="{BB962C8B-B14F-4D97-AF65-F5344CB8AC3E}">
        <p14:creationId xmlns:p14="http://schemas.microsoft.com/office/powerpoint/2010/main" val="1520635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109728"/>
            <a:ext cx="10515600" cy="1325563"/>
          </a:xfrm>
        </p:spPr>
        <p:txBody>
          <a:bodyPr/>
          <a:lstStyle/>
          <a:p>
            <a:r>
              <a:rPr lang="en-US" sz="3200" b="1" dirty="0"/>
              <a:t>Individual variation</a:t>
            </a:r>
            <a:r>
              <a:rPr lang="en-US" b="1" dirty="0"/>
              <a:t/>
            </a:r>
            <a:br>
              <a:rPr lang="en-US" b="1" dirty="0"/>
            </a:br>
            <a:endParaRPr lang="en-US" b="1" dirty="0"/>
          </a:p>
        </p:txBody>
      </p:sp>
      <p:sp>
        <p:nvSpPr>
          <p:cNvPr id="3" name="Content Placeholder 2"/>
          <p:cNvSpPr>
            <a:spLocks noGrp="1"/>
          </p:cNvSpPr>
          <p:nvPr>
            <p:ph idx="1"/>
          </p:nvPr>
        </p:nvSpPr>
        <p:spPr>
          <a:xfrm>
            <a:off x="832104" y="963168"/>
            <a:ext cx="10521696" cy="5632704"/>
          </a:xfrm>
        </p:spPr>
        <p:txBody>
          <a:bodyPr/>
          <a:lstStyle/>
          <a:p>
            <a:r>
              <a:rPr lang="en-US" dirty="0"/>
              <a:t>The energy and nutrient needs of an individual within the same age group vary. For example, the average individual daily need for a group of men is 57g but the need of each man in the group may vary between 53g-59g</a:t>
            </a:r>
          </a:p>
          <a:p>
            <a:pPr marL="0" indent="0">
              <a:buNone/>
            </a:pPr>
            <a:r>
              <a:rPr lang="en-US" b="1" dirty="0"/>
              <a:t>NB</a:t>
            </a:r>
            <a:r>
              <a:rPr lang="en-US" dirty="0"/>
              <a:t>; values in the attached table are for groups. Because of individual variation they can’t tell you exactly how many calories or how much of a nutrient a particular individual child or an adult needs.</a:t>
            </a:r>
          </a:p>
          <a:p>
            <a:endParaRPr lang="en-US" dirty="0"/>
          </a:p>
        </p:txBody>
      </p:sp>
    </p:spTree>
    <p:extLst>
      <p:ext uri="{BB962C8B-B14F-4D97-AF65-F5344CB8AC3E}">
        <p14:creationId xmlns:p14="http://schemas.microsoft.com/office/powerpoint/2010/main" val="42154275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i="1" dirty="0"/>
              <a:t>A MEAL:</a:t>
            </a:r>
            <a:r>
              <a:rPr lang="en-US" dirty="0"/>
              <a:t> is an occasion when food is eaten and can also refer to the food eaten in that occasion e.g. lunch, breakfast, supper etc.</a:t>
            </a:r>
          </a:p>
          <a:p>
            <a:pPr marL="0" indent="0">
              <a:buNone/>
            </a:pPr>
            <a:r>
              <a:rPr lang="en-US" b="1" i="1" dirty="0"/>
              <a:t>MEAL PLANNING</a:t>
            </a:r>
            <a:r>
              <a:rPr lang="en-US" i="1" dirty="0"/>
              <a:t>:</a:t>
            </a:r>
            <a:r>
              <a:rPr lang="en-US" dirty="0"/>
              <a:t> is organizing for an anticipated occasion of eating and the food that will be eaten. Meal planning is important to ensure individuals/ families eat food that will provide them with all the nutrients that will ensure maintenance of good health.</a:t>
            </a:r>
          </a:p>
          <a:p>
            <a:endParaRPr lang="en-US" dirty="0"/>
          </a:p>
        </p:txBody>
      </p:sp>
    </p:spTree>
    <p:extLst>
      <p:ext uri="{BB962C8B-B14F-4D97-AF65-F5344CB8AC3E}">
        <p14:creationId xmlns:p14="http://schemas.microsoft.com/office/powerpoint/2010/main" val="1016287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95073"/>
            <a:ext cx="10475976" cy="1365503"/>
          </a:xfrm>
        </p:spPr>
        <p:txBody>
          <a:bodyPr>
            <a:normAutofit fontScale="90000"/>
          </a:bodyPr>
          <a:lstStyle/>
          <a:p>
            <a:r>
              <a:rPr lang="en-US" sz="3600" b="1" dirty="0">
                <a:latin typeface="Times New Roman" panose="02020603050405020304" pitchFamily="18" charset="0"/>
                <a:cs typeface="Times New Roman" panose="02020603050405020304" pitchFamily="18" charset="0"/>
              </a:rPr>
              <a:t>FACTORS THAT WILL INFLUENCE MEAL PLANNING</a:t>
            </a:r>
            <a:r>
              <a:rPr lang="en-US" dirty="0"/>
              <a:t/>
            </a:r>
            <a:br>
              <a:rPr lang="en-US" dirty="0"/>
            </a:br>
            <a:endParaRPr lang="en-US" dirty="0"/>
          </a:p>
        </p:txBody>
      </p:sp>
      <p:sp>
        <p:nvSpPr>
          <p:cNvPr id="3" name="Content Placeholder 2"/>
          <p:cNvSpPr>
            <a:spLocks noGrp="1"/>
          </p:cNvSpPr>
          <p:nvPr>
            <p:ph idx="1"/>
          </p:nvPr>
        </p:nvSpPr>
        <p:spPr>
          <a:xfrm>
            <a:off x="768096" y="1219200"/>
            <a:ext cx="10585704" cy="5437632"/>
          </a:xfrm>
        </p:spPr>
        <p:txBody>
          <a:bodyPr>
            <a:normAutofit lnSpcReduction="10000"/>
          </a:bodyPr>
          <a:lstStyle/>
          <a:p>
            <a:pPr marL="0" indent="0">
              <a:buNone/>
            </a:pPr>
            <a:r>
              <a:rPr lang="en-US" b="1" dirty="0"/>
              <a:t>Aims/objective/goals of the meals are:-</a:t>
            </a:r>
            <a:endParaRPr lang="en-US" dirty="0"/>
          </a:p>
          <a:p>
            <a:r>
              <a:rPr lang="en-US" dirty="0"/>
              <a:t>Provision of energy.</a:t>
            </a:r>
          </a:p>
          <a:p>
            <a:r>
              <a:rPr lang="en-US" dirty="0"/>
              <a:t>Protection against disease</a:t>
            </a:r>
          </a:p>
          <a:p>
            <a:r>
              <a:rPr lang="en-US" dirty="0"/>
              <a:t>Proper growth and repair of tissues</a:t>
            </a:r>
          </a:p>
          <a:p>
            <a:r>
              <a:rPr lang="en-US" dirty="0"/>
              <a:t>Adequate  hydration for normal body functioning</a:t>
            </a:r>
          </a:p>
          <a:p>
            <a:pPr marL="0" indent="0">
              <a:buNone/>
            </a:pPr>
            <a:r>
              <a:rPr lang="en-US" b="1" dirty="0"/>
              <a:t>Resources available</a:t>
            </a:r>
            <a:endParaRPr lang="en-US" dirty="0"/>
          </a:p>
          <a:p>
            <a:r>
              <a:rPr lang="en-US" dirty="0"/>
              <a:t>Time available to prepare the meal and the time the meal will be taken</a:t>
            </a:r>
          </a:p>
          <a:p>
            <a:r>
              <a:rPr lang="en-US" dirty="0"/>
              <a:t>Amount of food available or money to purchase it</a:t>
            </a:r>
            <a:r>
              <a:rPr lang="en-US" dirty="0" smtClean="0"/>
              <a:t>.</a:t>
            </a:r>
            <a:endParaRPr lang="en-US" dirty="0"/>
          </a:p>
          <a:p>
            <a:r>
              <a:rPr lang="en-US" dirty="0"/>
              <a:t>Availability of the materials/resources in the preparation of the meal</a:t>
            </a:r>
          </a:p>
          <a:p>
            <a:r>
              <a:rPr lang="en-US" dirty="0"/>
              <a:t>Knowledge ability and skills.</a:t>
            </a:r>
          </a:p>
        </p:txBody>
      </p:sp>
    </p:spTree>
    <p:extLst>
      <p:ext uri="{BB962C8B-B14F-4D97-AF65-F5344CB8AC3E}">
        <p14:creationId xmlns:p14="http://schemas.microsoft.com/office/powerpoint/2010/main" val="804308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Target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number of people to be taking part in the meal.</a:t>
            </a:r>
          </a:p>
          <a:p>
            <a:r>
              <a:rPr lang="en-US" dirty="0">
                <a:latin typeface="Times New Roman" panose="02020603050405020304" pitchFamily="18" charset="0"/>
                <a:cs typeface="Times New Roman" panose="02020603050405020304" pitchFamily="18" charset="0"/>
              </a:rPr>
              <a:t>The age groups- to determine their nutritional needs</a:t>
            </a:r>
          </a:p>
          <a:p>
            <a:r>
              <a:rPr lang="en-US" dirty="0">
                <a:latin typeface="Times New Roman" panose="02020603050405020304" pitchFamily="18" charset="0"/>
                <a:cs typeface="Times New Roman" panose="02020603050405020304" pitchFamily="18" charset="0"/>
              </a:rPr>
              <a:t>The likes and dislikes.</a:t>
            </a:r>
          </a:p>
          <a:p>
            <a:r>
              <a:rPr lang="en-US" dirty="0">
                <a:latin typeface="Times New Roman" panose="02020603050405020304" pitchFamily="18" charset="0"/>
                <a:cs typeface="Times New Roman" panose="02020603050405020304" pitchFamily="18" charset="0"/>
              </a:rPr>
              <a:t>In planning one has to consider WHAT, WHEN, HOW, WHERE and WHOM</a:t>
            </a:r>
          </a:p>
          <a:p>
            <a:endParaRPr lang="en-US" dirty="0"/>
          </a:p>
        </p:txBody>
      </p:sp>
    </p:spTree>
    <p:extLst>
      <p:ext uri="{BB962C8B-B14F-4D97-AF65-F5344CB8AC3E}">
        <p14:creationId xmlns:p14="http://schemas.microsoft.com/office/powerpoint/2010/main" val="39898892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536"/>
            <a:ext cx="10515600" cy="694944"/>
          </a:xfrm>
        </p:spPr>
        <p:txBody>
          <a:bodyPr>
            <a:normAutofit/>
          </a:bodyPr>
          <a:lstStyle/>
          <a:p>
            <a:r>
              <a:rPr lang="en-US" sz="3200" b="1" dirty="0">
                <a:latin typeface="Times New Roman" panose="02020603050405020304" pitchFamily="18" charset="0"/>
                <a:cs typeface="Times New Roman" panose="02020603050405020304" pitchFamily="18" charset="0"/>
              </a:rPr>
              <a:t>TYPES OF MEALS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621792"/>
            <a:ext cx="10619232" cy="5994083"/>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There are two main types according to the nutrients required</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Normal meal: </a:t>
            </a:r>
            <a:r>
              <a:rPr lang="en-US" dirty="0">
                <a:latin typeface="Times New Roman" panose="02020603050405020304" pitchFamily="18" charset="0"/>
                <a:cs typeface="Times New Roman" panose="02020603050405020304" pitchFamily="18" charset="0"/>
              </a:rPr>
              <a:t>this entails the normal diet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Special meals</a:t>
            </a:r>
            <a:r>
              <a:rPr lang="en-US" dirty="0">
                <a:latin typeface="Times New Roman" panose="02020603050405020304" pitchFamily="18" charset="0"/>
                <a:cs typeface="Times New Roman" panose="02020603050405020304" pitchFamily="18" charset="0"/>
              </a:rPr>
              <a:t>: these entails one that contain a diet that is to be taken by person with specific need or condition e.g. the therapeutic diet.</a:t>
            </a:r>
          </a:p>
          <a:p>
            <a:pPr marL="0" indent="0">
              <a:buNone/>
            </a:pPr>
            <a:r>
              <a:rPr lang="en-US" dirty="0">
                <a:latin typeface="Times New Roman" panose="02020603050405020304" pitchFamily="18" charset="0"/>
                <a:cs typeface="Times New Roman" panose="02020603050405020304" pitchFamily="18" charset="0"/>
              </a:rPr>
              <a:t>The type of meal may also be viewed from another angle as in:-</a:t>
            </a:r>
          </a:p>
          <a:p>
            <a:r>
              <a:rPr lang="en-US" dirty="0">
                <a:latin typeface="Times New Roman" panose="02020603050405020304" pitchFamily="18" charset="0"/>
                <a:cs typeface="Times New Roman" panose="02020603050405020304" pitchFamily="18" charset="0"/>
              </a:rPr>
              <a:t>A light meal</a:t>
            </a:r>
          </a:p>
          <a:p>
            <a:r>
              <a:rPr lang="en-US" dirty="0">
                <a:latin typeface="Times New Roman" panose="02020603050405020304" pitchFamily="18" charset="0"/>
                <a:cs typeface="Times New Roman" panose="02020603050405020304" pitchFamily="18" charset="0"/>
              </a:rPr>
              <a:t>Heavy meal</a:t>
            </a:r>
          </a:p>
          <a:p>
            <a:r>
              <a:rPr lang="en-US" dirty="0" smtClean="0">
                <a:latin typeface="Times New Roman" panose="02020603050405020304" pitchFamily="18" charset="0"/>
                <a:cs typeface="Times New Roman" panose="02020603050405020304" pitchFamily="18" charset="0"/>
              </a:rPr>
              <a:t>Snack</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According to the occasion it may also be viewed as:-</a:t>
            </a:r>
          </a:p>
          <a:p>
            <a:r>
              <a:rPr lang="en-US" dirty="0">
                <a:latin typeface="Times New Roman" panose="02020603050405020304" pitchFamily="18" charset="0"/>
                <a:cs typeface="Times New Roman" panose="02020603050405020304" pitchFamily="18" charset="0"/>
              </a:rPr>
              <a:t>Lunch, breakfast, super</a:t>
            </a:r>
          </a:p>
          <a:p>
            <a:r>
              <a:rPr lang="en-US" dirty="0">
                <a:latin typeface="Times New Roman" panose="02020603050405020304" pitchFamily="18" charset="0"/>
                <a:cs typeface="Times New Roman" panose="02020603050405020304" pitchFamily="18" charset="0"/>
              </a:rPr>
              <a:t>Wedding meal</a:t>
            </a:r>
          </a:p>
          <a:p>
            <a:r>
              <a:rPr lang="en-US" dirty="0">
                <a:latin typeface="Times New Roman" panose="02020603050405020304" pitchFamily="18" charset="0"/>
                <a:cs typeface="Times New Roman" panose="02020603050405020304" pitchFamily="18" charset="0"/>
              </a:rPr>
              <a:t>Christmas party</a:t>
            </a:r>
          </a:p>
          <a:p>
            <a:r>
              <a:rPr lang="en-US" dirty="0">
                <a:latin typeface="Times New Roman" panose="02020603050405020304" pitchFamily="18" charset="0"/>
                <a:cs typeface="Times New Roman" panose="02020603050405020304" pitchFamily="18" charset="0"/>
              </a:rPr>
              <a:t>Birth day party</a:t>
            </a:r>
          </a:p>
          <a:p>
            <a:endParaRPr lang="en-US" dirty="0"/>
          </a:p>
        </p:txBody>
      </p:sp>
    </p:spTree>
    <p:extLst>
      <p:ext uri="{BB962C8B-B14F-4D97-AF65-F5344CB8AC3E}">
        <p14:creationId xmlns:p14="http://schemas.microsoft.com/office/powerpoint/2010/main" val="227006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METHODS OF 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lstStyle/>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Food pyramid</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Signal system</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Hand jive</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Plate model</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Food exchange system</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Glycemic index</a:t>
            </a: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992125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182881"/>
            <a:ext cx="10354056" cy="1133855"/>
          </a:xfrm>
        </p:spPr>
        <p:txBody>
          <a:bodyPr>
            <a:normAutofit fontScale="90000"/>
          </a:bodyPr>
          <a:lstStyle/>
          <a:p>
            <a:r>
              <a:rPr lang="en-US" sz="3200" b="1" dirty="0">
                <a:latin typeface="Times New Roman" panose="02020603050405020304" pitchFamily="18" charset="0"/>
                <a:cs typeface="Times New Roman" panose="02020603050405020304" pitchFamily="18" charset="0"/>
              </a:rPr>
              <a:t>Food group pyramid</a:t>
            </a:r>
            <a:r>
              <a:rPr lang="en-US" dirty="0"/>
              <a:t/>
            </a:r>
            <a:br>
              <a:rPr lang="en-US" dirty="0"/>
            </a:br>
            <a:endParaRPr lang="en-US" dirty="0"/>
          </a:p>
        </p:txBody>
      </p:sp>
      <p:pic>
        <p:nvPicPr>
          <p:cNvPr id="4" name="Content Placeholder 3" descr="Food Pyramid"/>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999744" y="1316736"/>
            <a:ext cx="9960864" cy="5120608"/>
          </a:xfrm>
          <a:prstGeom prst="rect">
            <a:avLst/>
          </a:prstGeom>
        </p:spPr>
      </p:pic>
    </p:spTree>
    <p:extLst>
      <p:ext uri="{BB962C8B-B14F-4D97-AF65-F5344CB8AC3E}">
        <p14:creationId xmlns:p14="http://schemas.microsoft.com/office/powerpoint/2010/main" val="31245578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365125"/>
            <a:ext cx="10488168" cy="707771"/>
          </a:xfrm>
        </p:spPr>
        <p:txBody>
          <a:bodyPr>
            <a:normAutofit fontScale="90000"/>
          </a:bodyPr>
          <a:lstStyle/>
          <a:p>
            <a:r>
              <a:rPr lang="en-US" b="1" dirty="0" smtClean="0"/>
              <a:t>Food </a:t>
            </a:r>
            <a:r>
              <a:rPr lang="en-US" b="1" dirty="0"/>
              <a:t>signal system</a:t>
            </a:r>
            <a:r>
              <a:rPr lang="en-US" dirty="0"/>
              <a:t/>
            </a:r>
            <a:br>
              <a:rPr lang="en-US" dirty="0"/>
            </a:br>
            <a:r>
              <a:rPr lang="en-US" b="1" dirty="0"/>
              <a:t>Principle for health food choices and cooking methods</a:t>
            </a:r>
            <a:r>
              <a:rPr lang="en-US" dirty="0"/>
              <a:t>. </a:t>
            </a:r>
            <a:r>
              <a:rPr lang="en-US" dirty="0" smtClean="0"/>
              <a:t>od pyramid …..</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950976" y="1267968"/>
            <a:ext cx="10082785" cy="4364736"/>
          </a:xfrm>
          <a:prstGeom prst="rect">
            <a:avLst/>
          </a:prstGeom>
        </p:spPr>
      </p:pic>
    </p:spTree>
    <p:extLst>
      <p:ext uri="{BB962C8B-B14F-4D97-AF65-F5344CB8AC3E}">
        <p14:creationId xmlns:p14="http://schemas.microsoft.com/office/powerpoint/2010/main" val="4132617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IMPORTANCE OF GOOD NUTRITION</a:t>
            </a:r>
            <a:endParaRPr lang="en-US" sz="3200" dirty="0"/>
          </a:p>
        </p:txBody>
      </p:sp>
      <p:sp>
        <p:nvSpPr>
          <p:cNvPr id="3" name="Content Placeholder 2"/>
          <p:cNvSpPr>
            <a:spLocks noGrp="1"/>
          </p:cNvSpPr>
          <p:nvPr>
            <p:ph idx="1"/>
          </p:nvPr>
        </p:nvSpPr>
        <p:spPr>
          <a:xfrm>
            <a:off x="838200" y="1463040"/>
            <a:ext cx="10515600" cy="4713923"/>
          </a:xfrm>
        </p:spPr>
        <p:txBody>
          <a:bodyPr/>
          <a:lstStyle/>
          <a:p>
            <a:pPr marL="0" indent="0">
              <a:buNone/>
            </a:pPr>
            <a:r>
              <a:rPr lang="en-US" b="1" dirty="0">
                <a:effectLst>
                  <a:outerShdw blurRad="50800" dist="38100" dir="2700000" algn="tl">
                    <a:srgbClr val="000000">
                      <a:alpha val="40000"/>
                    </a:srgbClr>
                  </a:outerShdw>
                </a:effectLst>
              </a:rPr>
              <a:t>Its especially important for:</a:t>
            </a:r>
            <a:r>
              <a:rPr lang="en-US" dirty="0"/>
              <a:t> </a:t>
            </a:r>
          </a:p>
          <a:p>
            <a:pPr lvl="0"/>
            <a:r>
              <a:rPr lang="en-US" dirty="0"/>
              <a:t>Physical and mental dev. Of children and adolescents.</a:t>
            </a:r>
          </a:p>
          <a:p>
            <a:pPr lvl="0"/>
            <a:r>
              <a:rPr lang="en-US" dirty="0"/>
              <a:t>Healthy pregnancies and deliveries.</a:t>
            </a:r>
          </a:p>
          <a:p>
            <a:pPr lvl="0"/>
            <a:r>
              <a:rPr lang="en-US" dirty="0"/>
              <a:t>Resistance to infections</a:t>
            </a:r>
          </a:p>
          <a:p>
            <a:pPr lvl="0"/>
            <a:r>
              <a:rPr lang="en-US" dirty="0"/>
              <a:t>For energy for working well</a:t>
            </a:r>
          </a:p>
          <a:p>
            <a:pPr lvl="0"/>
            <a:r>
              <a:rPr lang="en-US" dirty="0"/>
              <a:t>To prevent deficiencies i.e. Kwashiorkor.</a:t>
            </a:r>
          </a:p>
          <a:p>
            <a:endParaRPr lang="en-US" dirty="0"/>
          </a:p>
          <a:p>
            <a:endParaRPr lang="en-US" dirty="0"/>
          </a:p>
        </p:txBody>
      </p:sp>
    </p:spTree>
    <p:extLst>
      <p:ext uri="{BB962C8B-B14F-4D97-AF65-F5344CB8AC3E}">
        <p14:creationId xmlns:p14="http://schemas.microsoft.com/office/powerpoint/2010/main" val="3196012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68" y="0"/>
            <a:ext cx="10515600" cy="1711897"/>
          </a:xfrm>
        </p:spPr>
        <p:txBody>
          <a:bodyPr/>
          <a:lstStyle/>
          <a:p>
            <a:r>
              <a:rPr lang="en-US" sz="3200" b="1" dirty="0">
                <a:latin typeface="Times New Roman" panose="02020603050405020304" pitchFamily="18" charset="0"/>
                <a:cs typeface="Times New Roman" panose="02020603050405020304" pitchFamily="18" charset="0"/>
              </a:rPr>
              <a:t>Food signal system</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536" y="1072896"/>
            <a:ext cx="10494264" cy="563270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Principle for health food choices and cooking methods</a:t>
            </a:r>
            <a:r>
              <a:rPr lang="en-US" dirty="0">
                <a:latin typeface="Times New Roman" panose="02020603050405020304" pitchFamily="18" charset="0"/>
                <a:cs typeface="Times New Roman" panose="02020603050405020304" pitchFamily="18" charset="0"/>
              </a:rPr>
              <a:t>. This system is based on traffic light concept of </a:t>
            </a:r>
            <a:r>
              <a:rPr lang="en-US" b="1" dirty="0">
                <a:latin typeface="Times New Roman" panose="02020603050405020304" pitchFamily="18" charset="0"/>
                <a:cs typeface="Times New Roman" panose="02020603050405020304" pitchFamily="18" charset="0"/>
              </a:rPr>
              <a:t>red for “stop” </a:t>
            </a:r>
            <a:r>
              <a:rPr lang="en-US" dirty="0">
                <a:latin typeface="Times New Roman" panose="02020603050405020304" pitchFamily="18" charset="0"/>
                <a:cs typeface="Times New Roman" panose="02020603050405020304" pitchFamily="18" charset="0"/>
              </a:rPr>
              <a:t>which also denotes danger, </a:t>
            </a:r>
            <a:r>
              <a:rPr lang="en-US" b="1" dirty="0">
                <a:latin typeface="Times New Roman" panose="02020603050405020304" pitchFamily="18" charset="0"/>
                <a:cs typeface="Times New Roman" panose="02020603050405020304" pitchFamily="18" charset="0"/>
              </a:rPr>
              <a:t>yellow for go slow </a:t>
            </a:r>
            <a:r>
              <a:rPr lang="en-US" dirty="0">
                <a:latin typeface="Times New Roman" panose="02020603050405020304" pitchFamily="18" charset="0"/>
                <a:cs typeface="Times New Roman" panose="02020603050405020304" pitchFamily="18" charset="0"/>
              </a:rPr>
              <a:t>or cautious and </a:t>
            </a:r>
            <a:r>
              <a:rPr lang="en-US" b="1" dirty="0">
                <a:latin typeface="Times New Roman" panose="02020603050405020304" pitchFamily="18" charset="0"/>
                <a:cs typeface="Times New Roman" panose="02020603050405020304" pitchFamily="18" charset="0"/>
              </a:rPr>
              <a:t>green for “go” </a:t>
            </a:r>
            <a:r>
              <a:rPr lang="en-US" dirty="0">
                <a:latin typeface="Times New Roman" panose="02020603050405020304" pitchFamily="18" charset="0"/>
                <a:cs typeface="Times New Roman" panose="02020603050405020304" pitchFamily="18" charset="0"/>
              </a:rPr>
              <a:t>or safer road. It uses universally understood symbols which makes it simple and highly useful way for a person to make an informed choice.</a:t>
            </a:r>
          </a:p>
          <a:p>
            <a:r>
              <a:rPr lang="en-US" dirty="0">
                <a:latin typeface="Times New Roman" panose="02020603050405020304" pitchFamily="18" charset="0"/>
                <a:cs typeface="Times New Roman" panose="02020603050405020304" pitchFamily="18" charset="0"/>
              </a:rPr>
              <a:t>It focuses attention on processing and cooking, lays stress on GI (Glycemic Index), fiber content of food, the amount and type of fat used and the mode of cooking.</a:t>
            </a:r>
          </a:p>
          <a:p>
            <a:r>
              <a:rPr lang="en-US" dirty="0">
                <a:latin typeface="Times New Roman" panose="02020603050405020304" pitchFamily="18" charset="0"/>
                <a:cs typeface="Times New Roman" panose="02020603050405020304" pitchFamily="18" charset="0"/>
              </a:rPr>
              <a:t>It removes negative feeling about being on a diet and avoiding certain foods.</a:t>
            </a:r>
          </a:p>
          <a:p>
            <a:r>
              <a:rPr lang="en-US" dirty="0">
                <a:latin typeface="Times New Roman" panose="02020603050405020304" pitchFamily="18" charset="0"/>
                <a:cs typeface="Times New Roman" panose="02020603050405020304" pitchFamily="18" charset="0"/>
              </a:rPr>
              <a:t>It empowers the person to make behavior change towards healthy eating.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297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455"/>
            <a:ext cx="10515600" cy="1544384"/>
          </a:xfrm>
        </p:spPr>
        <p:txBody>
          <a:bodyPr/>
          <a:lstStyle/>
          <a:p>
            <a:r>
              <a:rPr lang="en-US" sz="3200" b="1" dirty="0">
                <a:latin typeface="Times New Roman" panose="02020603050405020304" pitchFamily="18" charset="0"/>
                <a:cs typeface="Times New Roman" panose="02020603050405020304" pitchFamily="18" charset="0"/>
              </a:rPr>
              <a:t>Hand jive</a:t>
            </a:r>
            <a:r>
              <a:rPr lang="en-US" dirty="0"/>
              <a:t/>
            </a:r>
            <a:br>
              <a:rPr lang="en-US" dirty="0"/>
            </a:br>
            <a:endParaRPr lang="en-US" dirty="0"/>
          </a:p>
        </p:txBody>
      </p:sp>
      <p:sp>
        <p:nvSpPr>
          <p:cNvPr id="3" name="Content Placeholder 2"/>
          <p:cNvSpPr>
            <a:spLocks noGrp="1"/>
          </p:cNvSpPr>
          <p:nvPr>
            <p:ph idx="1"/>
          </p:nvPr>
        </p:nvSpPr>
        <p:spPr>
          <a:xfrm>
            <a:off x="838200" y="975360"/>
            <a:ext cx="10515600" cy="5681472"/>
          </a:xfrm>
        </p:spPr>
        <p:txBody>
          <a:bodyPr>
            <a:normAutofit lnSpcReduction="10000"/>
          </a:bodyPr>
          <a:lstStyle/>
          <a:p>
            <a:pPr marL="0" indent="0">
              <a:buNone/>
            </a:pPr>
            <a:r>
              <a:rPr lang="en-US" dirty="0"/>
              <a:t>Illustrates how to measure the amount of food “imaginatively” in a reasonably accurate manner without scales</a:t>
            </a:r>
          </a:p>
          <a:p>
            <a:pPr marL="0" indent="0">
              <a:buNone/>
            </a:pPr>
            <a:r>
              <a:rPr lang="en-US" b="1" dirty="0"/>
              <a:t>Carbohydrates</a:t>
            </a:r>
            <a:r>
              <a:rPr lang="en-US" dirty="0"/>
              <a:t> – choose an amount equivalent to size of your 2 fists.</a:t>
            </a:r>
          </a:p>
          <a:p>
            <a:pPr marL="0" indent="0">
              <a:buNone/>
            </a:pPr>
            <a:r>
              <a:rPr lang="en-US" b="1" dirty="0"/>
              <a:t>Protein</a:t>
            </a:r>
            <a:r>
              <a:rPr lang="en-US" dirty="0"/>
              <a:t> – choose an amount equivalent to your palm and thickness of your little finger</a:t>
            </a:r>
          </a:p>
          <a:p>
            <a:pPr marL="0" indent="0">
              <a:buNone/>
            </a:pPr>
            <a:r>
              <a:rPr lang="en-US" b="1" dirty="0"/>
              <a:t>Fat</a:t>
            </a:r>
            <a:r>
              <a:rPr lang="en-US" dirty="0"/>
              <a:t> – amount equivalent to tip of your thumb</a:t>
            </a:r>
          </a:p>
          <a:p>
            <a:pPr marL="0" indent="0">
              <a:buNone/>
            </a:pPr>
            <a:r>
              <a:rPr lang="en-US" b="1" dirty="0"/>
              <a:t>Vegetables</a:t>
            </a:r>
            <a:r>
              <a:rPr lang="en-US" dirty="0"/>
              <a:t> – choose as much as you can hold in both </a:t>
            </a:r>
            <a:r>
              <a:rPr lang="en-US" dirty="0" smtClean="0"/>
              <a:t>hands</a:t>
            </a:r>
            <a:endParaRPr lang="en-US" dirty="0"/>
          </a:p>
          <a:p>
            <a:pPr marL="0" indent="0">
              <a:buNone/>
            </a:pPr>
            <a:r>
              <a:rPr lang="en-US" b="1" dirty="0"/>
              <a:t>Model plate </a:t>
            </a:r>
            <a:endParaRPr lang="en-US" dirty="0"/>
          </a:p>
          <a:p>
            <a:pPr marL="0" indent="0">
              <a:buNone/>
            </a:pPr>
            <a:r>
              <a:rPr lang="en-US" dirty="0"/>
              <a:t>Plate is divided with portions.</a:t>
            </a:r>
          </a:p>
          <a:p>
            <a:pPr marL="0" indent="0">
              <a:buNone/>
            </a:pPr>
            <a:r>
              <a:rPr lang="en-US" dirty="0"/>
              <a:t>Sample basic meal planning guide</a:t>
            </a:r>
          </a:p>
          <a:p>
            <a:pPr marL="0" indent="0">
              <a:buNone/>
            </a:pPr>
            <a:r>
              <a:rPr lang="en-US" dirty="0"/>
              <a:t>Fruit and milk served outside the plate</a:t>
            </a:r>
          </a:p>
          <a:p>
            <a:pPr marL="0" indent="0">
              <a:buNone/>
            </a:pPr>
            <a:r>
              <a:rPr lang="en-US" dirty="0"/>
              <a:t> </a:t>
            </a:r>
          </a:p>
          <a:p>
            <a:endParaRPr lang="en-US" dirty="0"/>
          </a:p>
        </p:txBody>
      </p:sp>
    </p:spTree>
    <p:extLst>
      <p:ext uri="{BB962C8B-B14F-4D97-AF65-F5344CB8AC3E}">
        <p14:creationId xmlns:p14="http://schemas.microsoft.com/office/powerpoint/2010/main" val="1028287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Model plate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3712" y="1280160"/>
            <a:ext cx="10610088" cy="5205984"/>
          </a:xfrm>
        </p:spPr>
        <p:txBody>
          <a:bodyPr/>
          <a:lstStyle/>
          <a:p>
            <a:r>
              <a:rPr lang="en-US" dirty="0">
                <a:latin typeface="Times New Roman" panose="02020603050405020304" pitchFamily="18" charset="0"/>
                <a:cs typeface="Times New Roman" panose="02020603050405020304" pitchFamily="18" charset="0"/>
              </a:rPr>
              <a:t>Plate is divided with portions.</a:t>
            </a:r>
          </a:p>
          <a:p>
            <a:r>
              <a:rPr lang="en-US" dirty="0">
                <a:latin typeface="Times New Roman" panose="02020603050405020304" pitchFamily="18" charset="0"/>
                <a:cs typeface="Times New Roman" panose="02020603050405020304" pitchFamily="18" charset="0"/>
              </a:rPr>
              <a:t>Sample basic meal planning guide</a:t>
            </a:r>
          </a:p>
          <a:p>
            <a:r>
              <a:rPr lang="en-US" dirty="0">
                <a:latin typeface="Times New Roman" panose="02020603050405020304" pitchFamily="18" charset="0"/>
                <a:cs typeface="Times New Roman" panose="02020603050405020304" pitchFamily="18" charset="0"/>
              </a:rPr>
              <a:t>Fruit and milk served outside the </a:t>
            </a:r>
            <a:r>
              <a:rPr lang="en-US" dirty="0" smtClean="0">
                <a:latin typeface="Times New Roman" panose="02020603050405020304" pitchFamily="18" charset="0"/>
                <a:cs typeface="Times New Roman" panose="02020603050405020304" pitchFamily="18" charset="0"/>
              </a:rPr>
              <a:t>plate.</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Food exchange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word exchange refers to the food items on each list which may be substituted with any other food item on the same </a:t>
            </a:r>
            <a:r>
              <a:rPr lang="en-US" dirty="0" smtClean="0">
                <a:latin typeface="Times New Roman" panose="02020603050405020304" pitchFamily="18" charset="0"/>
                <a:cs typeface="Times New Roman" panose="02020603050405020304" pitchFamily="18" charset="0"/>
              </a:rPr>
              <a:t>list. One </a:t>
            </a:r>
            <a:r>
              <a:rPr lang="en-US" dirty="0">
                <a:latin typeface="Times New Roman" panose="02020603050405020304" pitchFamily="18" charset="0"/>
                <a:cs typeface="Times New Roman" panose="02020603050405020304" pitchFamily="18" charset="0"/>
              </a:rPr>
              <a:t>exchange is approximately equal to another in carbohydrate, calories, protein and fat within each food list.</a:t>
            </a:r>
          </a:p>
          <a:p>
            <a:endParaRPr lang="en-US" dirty="0"/>
          </a:p>
        </p:txBody>
      </p:sp>
    </p:spTree>
    <p:extLst>
      <p:ext uri="{BB962C8B-B14F-4D97-AF65-F5344CB8AC3E}">
        <p14:creationId xmlns:p14="http://schemas.microsoft.com/office/powerpoint/2010/main" val="37828302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Glycemic Index</a:t>
            </a:r>
            <a:r>
              <a:rPr lang="en-US" dirty="0"/>
              <a:t/>
            </a:r>
            <a:br>
              <a:rPr lang="en-US" dirty="0"/>
            </a:br>
            <a:endParaRPr lang="en-US" dirty="0"/>
          </a:p>
        </p:txBody>
      </p:sp>
      <p:sp>
        <p:nvSpPr>
          <p:cNvPr id="3" name="Content Placeholder 2"/>
          <p:cNvSpPr>
            <a:spLocks noGrp="1"/>
          </p:cNvSpPr>
          <p:nvPr>
            <p:ph idx="1"/>
          </p:nvPr>
        </p:nvSpPr>
        <p:spPr>
          <a:xfrm>
            <a:off x="838200" y="1280160"/>
            <a:ext cx="10515600" cy="4896803"/>
          </a:xfrm>
        </p:spPr>
        <p:txBody>
          <a:bodyPr/>
          <a:lstStyle/>
          <a:p>
            <a:pPr marL="0" indent="0">
              <a:buNone/>
            </a:pPr>
            <a:r>
              <a:rPr lang="en-US" dirty="0">
                <a:latin typeface="Times New Roman" panose="02020603050405020304" pitchFamily="18" charset="0"/>
                <a:cs typeface="Times New Roman" panose="02020603050405020304" pitchFamily="18" charset="0"/>
              </a:rPr>
              <a:t>The Glycemic Index (GI) is a relative ranking of carbohydrate in foods according to how they affect blood glucose levels. Carbohydrates with a low GI value (55 or less) are more slowly digested, absorbed and metabolized and cause a lower and slower rise in blood glucose and, therefore usually, insulin levels.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1862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195072"/>
            <a:ext cx="10515600" cy="1130491"/>
          </a:xfrm>
        </p:spPr>
        <p:txBody>
          <a:bodyPr>
            <a:normAutofit fontScale="90000"/>
          </a:bodyPr>
          <a:lstStyle/>
          <a:p>
            <a:r>
              <a:rPr lang="en-US" sz="3200" b="1" dirty="0">
                <a:latin typeface="Times New Roman" panose="02020603050405020304" pitchFamily="18" charset="0"/>
                <a:cs typeface="Times New Roman" panose="02020603050405020304" pitchFamily="18" charset="0"/>
              </a:rPr>
              <a:t>STEPS IN PLANNING</a:t>
            </a:r>
            <a:r>
              <a:rPr lang="en-US" dirty="0"/>
              <a:t/>
            </a:r>
            <a:br>
              <a:rPr lang="en-US" dirty="0"/>
            </a:br>
            <a:endParaRPr lang="en-US" dirty="0"/>
          </a:p>
        </p:txBody>
      </p:sp>
      <p:sp>
        <p:nvSpPr>
          <p:cNvPr id="3" name="Content Placeholder 2"/>
          <p:cNvSpPr>
            <a:spLocks noGrp="1"/>
          </p:cNvSpPr>
          <p:nvPr>
            <p:ph idx="1"/>
          </p:nvPr>
        </p:nvSpPr>
        <p:spPr>
          <a:xfrm>
            <a:off x="847344" y="1325563"/>
            <a:ext cx="10506456" cy="4851400"/>
          </a:xfrm>
        </p:spPr>
        <p:txBody>
          <a:bodyPr/>
          <a:lstStyle/>
          <a:p>
            <a:pPr marL="514350" lvl="0" indent="-514350">
              <a:buFont typeface="+mj-lt"/>
              <a:buAutoNum type="arabicPeriod"/>
            </a:pPr>
            <a:r>
              <a:rPr lang="en-US" dirty="0"/>
              <a:t>Assess the needs of the target group</a:t>
            </a:r>
          </a:p>
          <a:p>
            <a:pPr marL="514350" lvl="0" indent="-514350">
              <a:buFont typeface="+mj-lt"/>
              <a:buAutoNum type="arabicPeriod"/>
            </a:pPr>
            <a:r>
              <a:rPr lang="en-US" dirty="0"/>
              <a:t>Formulate the objectives to be achieved</a:t>
            </a:r>
          </a:p>
          <a:p>
            <a:pPr marL="514350" lvl="0" indent="-514350">
              <a:buFont typeface="+mj-lt"/>
              <a:buAutoNum type="arabicPeriod"/>
            </a:pPr>
            <a:r>
              <a:rPr lang="en-US" dirty="0"/>
              <a:t>Means of achieving the objectives.</a:t>
            </a:r>
          </a:p>
          <a:p>
            <a:pPr marL="514350" indent="-514350">
              <a:buFont typeface="+mj-lt"/>
              <a:buAutoNum type="arabicPeriod"/>
            </a:pPr>
            <a:r>
              <a:rPr lang="en-US" dirty="0"/>
              <a:t> How to acquire the food and what food to be acquired</a:t>
            </a:r>
          </a:p>
          <a:p>
            <a:pPr marL="514350" indent="-514350">
              <a:buFont typeface="+mj-lt"/>
              <a:buAutoNum type="arabicPeriod"/>
            </a:pPr>
            <a:r>
              <a:rPr lang="en-US" dirty="0"/>
              <a:t>How to prepare, cook, serve, and eat.</a:t>
            </a:r>
          </a:p>
          <a:p>
            <a:pPr marL="514350" indent="-514350">
              <a:buFont typeface="+mj-lt"/>
              <a:buAutoNum type="arabicPeriod"/>
            </a:pPr>
            <a:endParaRPr lang="en-US" dirty="0"/>
          </a:p>
        </p:txBody>
      </p:sp>
    </p:spTree>
    <p:extLst>
      <p:ext uri="{BB962C8B-B14F-4D97-AF65-F5344CB8AC3E}">
        <p14:creationId xmlns:p14="http://schemas.microsoft.com/office/powerpoint/2010/main" val="10397602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3531"/>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principles </a:t>
            </a:r>
            <a:r>
              <a:rPr lang="en-US" sz="3600" b="1" dirty="0">
                <a:latin typeface="Times New Roman" panose="02020603050405020304" pitchFamily="18" charset="0"/>
                <a:cs typeface="Times New Roman" panose="02020603050405020304" pitchFamily="18" charset="0"/>
              </a:rPr>
              <a:t>to be considered when planning a meal</a:t>
            </a:r>
            <a:r>
              <a:rPr lang="en-US" dirty="0"/>
              <a:t/>
            </a:r>
            <a:br>
              <a:rPr lang="en-US" dirty="0"/>
            </a:br>
            <a:endParaRPr lang="en-US" dirty="0"/>
          </a:p>
        </p:txBody>
      </p:sp>
      <p:sp>
        <p:nvSpPr>
          <p:cNvPr id="3" name="Content Placeholder 2"/>
          <p:cNvSpPr>
            <a:spLocks noGrp="1"/>
          </p:cNvSpPr>
          <p:nvPr>
            <p:ph idx="1"/>
          </p:nvPr>
        </p:nvSpPr>
        <p:spPr>
          <a:xfrm>
            <a:off x="926592" y="1048512"/>
            <a:ext cx="10427208" cy="5340096"/>
          </a:xfrm>
        </p:spPr>
        <p:txBody>
          <a:bodyPr>
            <a:normAutofit/>
          </a:bodyPr>
          <a:lstStyle/>
          <a:p>
            <a:pPr marL="514350" lvl="0" indent="-514350">
              <a:buFont typeface="+mj-lt"/>
              <a:buAutoNum type="arabicPeriod"/>
            </a:pPr>
            <a:r>
              <a:rPr lang="en-US" dirty="0"/>
              <a:t>Adequacy in all nutrients-</a:t>
            </a:r>
          </a:p>
          <a:p>
            <a:pPr marL="514350" lvl="0" indent="-514350">
              <a:buFont typeface="+mj-lt"/>
              <a:buAutoNum type="arabicPeriod"/>
            </a:pPr>
            <a:r>
              <a:rPr lang="en-US" dirty="0"/>
              <a:t>Balance of foods and nutrients in the diet (proportionality between and among food groups)</a:t>
            </a:r>
          </a:p>
          <a:p>
            <a:pPr marL="514350" lvl="0" indent="-514350">
              <a:buFont typeface="+mj-lt"/>
              <a:buAutoNum type="arabicPeriod"/>
            </a:pPr>
            <a:r>
              <a:rPr lang="en-US" dirty="0"/>
              <a:t>Nutrient density- food that provided large amount of nutrient for a relatively small amounts.</a:t>
            </a:r>
          </a:p>
          <a:p>
            <a:pPr marL="514350" lvl="0" indent="-514350">
              <a:buFont typeface="+mj-lt"/>
              <a:buAutoNum type="arabicPeriod"/>
            </a:pPr>
            <a:r>
              <a:rPr lang="en-US" dirty="0"/>
              <a:t>Energy density - Amount of energy is real in a food compared with its weight </a:t>
            </a:r>
            <a:r>
              <a:rPr lang="en-US" dirty="0" smtClean="0"/>
              <a:t>e.g.. </a:t>
            </a:r>
            <a:r>
              <a:rPr lang="en-US" dirty="0"/>
              <a:t>Nuts, cookies, fried foods. </a:t>
            </a:r>
          </a:p>
          <a:p>
            <a:pPr marL="514350" lvl="0" indent="-514350">
              <a:buFont typeface="+mj-lt"/>
              <a:buAutoNum type="arabicPeriod"/>
            </a:pPr>
            <a:r>
              <a:rPr lang="en-US" dirty="0"/>
              <a:t>Low energy density foods include fruits, vegetables and any other food that incorporates a lot of water during cooking. Modified by adding on peanuts, ground nuts, oil etc. Increased Kcal in small amount.</a:t>
            </a:r>
          </a:p>
          <a:p>
            <a:endParaRPr lang="en-US" dirty="0"/>
          </a:p>
        </p:txBody>
      </p:sp>
    </p:spTree>
    <p:extLst>
      <p:ext uri="{BB962C8B-B14F-4D97-AF65-F5344CB8AC3E}">
        <p14:creationId xmlns:p14="http://schemas.microsoft.com/office/powerpoint/2010/main" val="26776765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Principles…..</a:t>
            </a:r>
            <a:endParaRPr lang="en-US" sz="3200" dirty="0"/>
          </a:p>
        </p:txBody>
      </p:sp>
      <p:sp>
        <p:nvSpPr>
          <p:cNvPr id="3" name="Content Placeholder 2"/>
          <p:cNvSpPr>
            <a:spLocks noGrp="1"/>
          </p:cNvSpPr>
          <p:nvPr>
            <p:ph idx="1"/>
          </p:nvPr>
        </p:nvSpPr>
        <p:spPr/>
        <p:txBody>
          <a:bodyPr/>
          <a:lstStyle/>
          <a:p>
            <a:pPr marL="0" lvl="0" indent="0" algn="just">
              <a:buNone/>
            </a:pPr>
            <a:r>
              <a:rPr lang="en-US" dirty="0" smtClean="0"/>
              <a:t>7. </a:t>
            </a:r>
            <a:r>
              <a:rPr lang="en-US" dirty="0" smtClean="0">
                <a:latin typeface="Times New Roman" panose="02020603050405020304" pitchFamily="18" charset="0"/>
                <a:cs typeface="Times New Roman" panose="02020603050405020304" pitchFamily="18" charset="0"/>
              </a:rPr>
              <a:t>Moderation </a:t>
            </a:r>
            <a:r>
              <a:rPr lang="en-US" dirty="0">
                <a:latin typeface="Times New Roman" panose="02020603050405020304" pitchFamily="18" charset="0"/>
                <a:cs typeface="Times New Roman" panose="02020603050405020304" pitchFamily="18" charset="0"/>
              </a:rPr>
              <a:t>in diet – portion size. This requires planning the entire </a:t>
            </a:r>
            <a:r>
              <a:rPr lang="en-US" dirty="0" smtClean="0">
                <a:latin typeface="Times New Roman" panose="02020603050405020304" pitchFamily="18" charset="0"/>
                <a:cs typeface="Times New Roman" panose="02020603050405020304" pitchFamily="18" charset="0"/>
              </a:rPr>
              <a:t>    day’s </a:t>
            </a:r>
            <a:r>
              <a:rPr lang="en-US" dirty="0">
                <a:latin typeface="Times New Roman" panose="02020603050405020304" pitchFamily="18" charset="0"/>
                <a:cs typeface="Times New Roman" panose="02020603050405020304" pitchFamily="18" charset="0"/>
              </a:rPr>
              <a:t>diet so as not to under/over consume any one food.  In planning the diets, the goal should be to moderate rather than eliminate intake of some foods.</a:t>
            </a:r>
          </a:p>
          <a:p>
            <a:pPr marL="0" lvl="0" indent="0" algn="just">
              <a:buNone/>
            </a:pPr>
            <a:r>
              <a:rPr lang="en-US" dirty="0" smtClean="0">
                <a:latin typeface="Times New Roman" panose="02020603050405020304" pitchFamily="18" charset="0"/>
                <a:cs typeface="Times New Roman" panose="02020603050405020304" pitchFamily="18" charset="0"/>
              </a:rPr>
              <a:t>8. Variety </a:t>
            </a:r>
            <a:r>
              <a:rPr lang="en-US" dirty="0">
                <a:latin typeface="Times New Roman" panose="02020603050405020304" pitchFamily="18" charset="0"/>
                <a:cs typeface="Times New Roman" panose="02020603050405020304" pitchFamily="18" charset="0"/>
              </a:rPr>
              <a:t>of food choice</a:t>
            </a:r>
          </a:p>
          <a:p>
            <a:pPr marL="0" lvl="0" indent="0" algn="just">
              <a:buNone/>
            </a:pPr>
            <a:r>
              <a:rPr lang="en-US" dirty="0" smtClean="0">
                <a:latin typeface="Times New Roman" panose="02020603050405020304" pitchFamily="18" charset="0"/>
                <a:cs typeface="Times New Roman" panose="02020603050405020304" pitchFamily="18" charset="0"/>
              </a:rPr>
              <a:t>9. Eat </a:t>
            </a:r>
            <a:r>
              <a:rPr lang="en-US" dirty="0">
                <a:latin typeface="Times New Roman" panose="02020603050405020304" pitchFamily="18" charset="0"/>
                <a:cs typeface="Times New Roman" panose="02020603050405020304" pitchFamily="18" charset="0"/>
              </a:rPr>
              <a:t>different variety of foods as per food groups.</a:t>
            </a:r>
          </a:p>
          <a:p>
            <a:endParaRPr lang="en-US" dirty="0"/>
          </a:p>
        </p:txBody>
      </p:sp>
    </p:spTree>
    <p:extLst>
      <p:ext uri="{BB962C8B-B14F-4D97-AF65-F5344CB8AC3E}">
        <p14:creationId xmlns:p14="http://schemas.microsoft.com/office/powerpoint/2010/main" val="35279780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IMPORTANCE OF 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1328928"/>
            <a:ext cx="10622280" cy="5181600"/>
          </a:xfrm>
        </p:spPr>
        <p:txBody>
          <a:bodyPr/>
          <a:lstStyle/>
          <a:p>
            <a:pPr lvl="0">
              <a:buFont typeface="Wingdings" panose="05000000000000000000" pitchFamily="2" charset="2"/>
              <a:buChar char="Ø"/>
            </a:pPr>
            <a:r>
              <a:rPr lang="en-US" dirty="0"/>
              <a:t>It enables one to achieve the overall goal of adequate nutrition for health</a:t>
            </a:r>
          </a:p>
          <a:p>
            <a:pPr lvl="0">
              <a:buFont typeface="Wingdings" panose="05000000000000000000" pitchFamily="2" charset="2"/>
              <a:buChar char="Ø"/>
            </a:pPr>
            <a:r>
              <a:rPr lang="en-US" dirty="0"/>
              <a:t>Saves time</a:t>
            </a:r>
          </a:p>
          <a:p>
            <a:pPr lvl="0">
              <a:buFont typeface="Wingdings" panose="05000000000000000000" pitchFamily="2" charset="2"/>
              <a:buChar char="Ø"/>
            </a:pPr>
            <a:r>
              <a:rPr lang="en-US" dirty="0"/>
              <a:t>Enables one to spend within their pockets</a:t>
            </a:r>
          </a:p>
          <a:p>
            <a:pPr lvl="0">
              <a:buFont typeface="Wingdings" panose="05000000000000000000" pitchFamily="2" charset="2"/>
              <a:buChar char="Ø"/>
            </a:pPr>
            <a:r>
              <a:rPr lang="en-US" dirty="0"/>
              <a:t>Ensures use of variety of foods to avoid monotony and thus increase appetite of the at risk groups e.g. children.</a:t>
            </a:r>
          </a:p>
          <a:p>
            <a:pPr lvl="0">
              <a:buFont typeface="Wingdings" panose="05000000000000000000" pitchFamily="2" charset="2"/>
              <a:buChar char="Ø"/>
            </a:pPr>
            <a:r>
              <a:rPr lang="en-US" dirty="0"/>
              <a:t>Ensures efficiency in preparation, cooking and serving of the food.</a:t>
            </a:r>
          </a:p>
          <a:p>
            <a:pPr lvl="0">
              <a:buFont typeface="Wingdings" panose="05000000000000000000" pitchFamily="2" charset="2"/>
              <a:buChar char="Ø"/>
            </a:pPr>
            <a:r>
              <a:rPr lang="en-US" dirty="0"/>
              <a:t>Ensures regularity in the frequency of the meal times</a:t>
            </a:r>
          </a:p>
          <a:p>
            <a:endParaRPr lang="en-US" dirty="0"/>
          </a:p>
        </p:txBody>
      </p:sp>
    </p:spTree>
    <p:extLst>
      <p:ext uri="{BB962C8B-B14F-4D97-AF65-F5344CB8AC3E}">
        <p14:creationId xmlns:p14="http://schemas.microsoft.com/office/powerpoint/2010/main" val="20022126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345"/>
            <a:ext cx="10515600" cy="1060703"/>
          </a:xfrm>
        </p:spPr>
        <p:txBody>
          <a:bodyPr>
            <a:normAutofit fontScale="90000"/>
          </a:bodyPr>
          <a:lstStyle/>
          <a:p>
            <a:r>
              <a:rPr lang="en-US" sz="3200" b="1" dirty="0">
                <a:latin typeface="Times New Roman" panose="02020603050405020304" pitchFamily="18" charset="0"/>
                <a:cs typeface="Times New Roman" panose="02020603050405020304" pitchFamily="18" charset="0"/>
              </a:rPr>
              <a:t>8 Key messages for critical nutritional practices</a:t>
            </a:r>
            <a:r>
              <a:rPr lang="en-US" dirty="0"/>
              <a:t/>
            </a:r>
            <a:br>
              <a:rPr lang="en-US" dirty="0"/>
            </a:br>
            <a:endParaRPr lang="en-US" dirty="0"/>
          </a:p>
        </p:txBody>
      </p:sp>
      <p:sp>
        <p:nvSpPr>
          <p:cNvPr id="3" name="Content Placeholder 2"/>
          <p:cNvSpPr>
            <a:spLocks noGrp="1"/>
          </p:cNvSpPr>
          <p:nvPr>
            <p:ph idx="1"/>
          </p:nvPr>
        </p:nvSpPr>
        <p:spPr>
          <a:xfrm>
            <a:off x="838200" y="597408"/>
            <a:ext cx="10515600" cy="5998464"/>
          </a:xfrm>
        </p:spPr>
        <p:txBody>
          <a:bodyPr>
            <a:normAutofit fontScale="92500" lnSpcReduction="10000"/>
          </a:bodyPr>
          <a:lstStyle/>
          <a:p>
            <a:pPr marL="514350" lvl="0" indent="-514350">
              <a:buFont typeface="+mj-lt"/>
              <a:buAutoNum type="arabicPeriod"/>
            </a:pPr>
            <a:r>
              <a:rPr lang="en-US" dirty="0"/>
              <a:t>Have periodic nutritional assessment done especially weight (with problem monthly, without problem 3 monthly)</a:t>
            </a:r>
          </a:p>
          <a:p>
            <a:pPr marL="514350" lvl="0" indent="-514350">
              <a:buFont typeface="+mj-lt"/>
              <a:buAutoNum type="arabicPeriod"/>
            </a:pPr>
            <a:r>
              <a:rPr lang="en-US" dirty="0"/>
              <a:t>Increase energy intake by eating a variety of foods especially energy dense foods.</a:t>
            </a:r>
          </a:p>
          <a:p>
            <a:pPr marL="514350" lvl="0" indent="-514350">
              <a:buFont typeface="+mj-lt"/>
              <a:buAutoNum type="arabicPeriod"/>
            </a:pPr>
            <a:r>
              <a:rPr lang="en-US" dirty="0"/>
              <a:t>Drink plenty of clean and safe water (at least 8 glasses)  35 – 40ml/kg/24 hours</a:t>
            </a:r>
          </a:p>
          <a:p>
            <a:pPr marL="514350" lvl="0" indent="-514350">
              <a:buFont typeface="+mj-lt"/>
              <a:buAutoNum type="arabicPeriod"/>
            </a:pPr>
            <a:r>
              <a:rPr lang="en-US" dirty="0"/>
              <a:t>Live positively and practice healthy life style by avoiding risk behaviors' e.g. smoking, alcohol,</a:t>
            </a:r>
          </a:p>
          <a:p>
            <a:pPr marL="514350" lvl="0" indent="-514350">
              <a:buFont typeface="+mj-lt"/>
              <a:buAutoNum type="arabicPeriod"/>
            </a:pPr>
            <a:r>
              <a:rPr lang="en-US" dirty="0"/>
              <a:t>Maintain high levels of hygiene and sanitation (hand washing, avoid ready to use foods, wash fruits with soap under running Water).</a:t>
            </a:r>
          </a:p>
          <a:p>
            <a:pPr marL="514350" lvl="0" indent="-514350">
              <a:buFont typeface="+mj-lt"/>
              <a:buAutoNum type="arabicPeriod"/>
            </a:pPr>
            <a:r>
              <a:rPr lang="en-US" dirty="0"/>
              <a:t>Exercise physical activity – build muscles, improve appetite, manage stress, improve overall health, relieve stress</a:t>
            </a:r>
          </a:p>
          <a:p>
            <a:pPr marL="514350" lvl="0" indent="-514350">
              <a:buFont typeface="+mj-lt"/>
              <a:buAutoNum type="arabicPeriod"/>
            </a:pPr>
            <a:r>
              <a:rPr lang="en-US" dirty="0"/>
              <a:t>Seen easy for infectious and use dietary practices to manage symptoms when possible.</a:t>
            </a:r>
          </a:p>
          <a:p>
            <a:pPr marL="514350" lvl="0" indent="-514350">
              <a:buFont typeface="+mj-lt"/>
              <a:buAutoNum type="arabicPeriod"/>
            </a:pPr>
            <a:r>
              <a:rPr lang="en-US" dirty="0"/>
              <a:t>Manage food and drug interactions.</a:t>
            </a:r>
          </a:p>
          <a:p>
            <a:endParaRPr lang="en-US" dirty="0"/>
          </a:p>
        </p:txBody>
      </p:sp>
    </p:spTree>
    <p:extLst>
      <p:ext uri="{BB962C8B-B14F-4D97-AF65-F5344CB8AC3E}">
        <p14:creationId xmlns:p14="http://schemas.microsoft.com/office/powerpoint/2010/main" val="17044885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669"/>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BUDGETING FOR FOOD.</a:t>
            </a:r>
            <a:r>
              <a:rPr lang="en-US" sz="3200" dirty="0"/>
              <a:t/>
            </a:r>
            <a:br>
              <a:rPr lang="en-US" sz="3200" dirty="0"/>
            </a:br>
            <a:endParaRPr lang="en-US" sz="3200" dirty="0"/>
          </a:p>
        </p:txBody>
      </p:sp>
      <p:sp>
        <p:nvSpPr>
          <p:cNvPr id="3" name="Content Placeholder 2"/>
          <p:cNvSpPr>
            <a:spLocks noGrp="1"/>
          </p:cNvSpPr>
          <p:nvPr>
            <p:ph idx="1"/>
          </p:nvPr>
        </p:nvSpPr>
        <p:spPr>
          <a:xfrm>
            <a:off x="743712" y="1402080"/>
            <a:ext cx="10610088" cy="5043107"/>
          </a:xfrm>
        </p:spPr>
        <p:txBody>
          <a:bodyPr/>
          <a:lstStyle/>
          <a:p>
            <a:pPr marL="0" indent="0">
              <a:buNone/>
            </a:pPr>
            <a:r>
              <a:rPr lang="en-US" dirty="0">
                <a:latin typeface="Times New Roman" panose="02020603050405020304" pitchFamily="18" charset="0"/>
                <a:cs typeface="Times New Roman" panose="02020603050405020304" pitchFamily="18" charset="0"/>
              </a:rPr>
              <a:t>It is planning for time and money.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case is planning for the amount of money available to buy food in a particular period of time. It also involves ensuring adequate amount of money is set aside specifically for food from available income.</a:t>
            </a:r>
          </a:p>
          <a:p>
            <a:pPr marL="0" indent="0">
              <a:buNone/>
            </a:pPr>
            <a:r>
              <a:rPr lang="en-US" dirty="0">
                <a:latin typeface="Times New Roman" panose="02020603050405020304" pitchFamily="18" charset="0"/>
                <a:cs typeface="Times New Roman" panose="02020603050405020304" pitchFamily="18" charset="0"/>
              </a:rPr>
              <a:t>CHW have a duty to educate clients/ community that food is a priority and spending enough on it ensure a well-nourished and thus health family thus is free of disease</a:t>
            </a:r>
          </a:p>
          <a:p>
            <a:endParaRPr lang="en-US" dirty="0"/>
          </a:p>
        </p:txBody>
      </p:sp>
    </p:spTree>
    <p:extLst>
      <p:ext uri="{BB962C8B-B14F-4D97-AF65-F5344CB8AC3E}">
        <p14:creationId xmlns:p14="http://schemas.microsoft.com/office/powerpoint/2010/main" val="3418901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CLASSIFICATION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Food is classified according to the nutrients it contains and functions it performs. There are two types of nutrients according to the body requirements; -</a:t>
            </a:r>
          </a:p>
          <a:p>
            <a:pPr marL="514350" lvl="0" indent="-514350">
              <a:buFont typeface="+mj-lt"/>
              <a:buAutoNum type="arabicPeriod"/>
            </a:pPr>
            <a:r>
              <a:rPr lang="en-US" b="1" dirty="0"/>
              <a:t>Macronutrients</a:t>
            </a:r>
            <a:r>
              <a:rPr lang="en-US" dirty="0"/>
              <a:t> –those that the body requires in large quantities measured in grams.</a:t>
            </a:r>
          </a:p>
          <a:p>
            <a:pPr marL="514350" lvl="0" indent="-514350">
              <a:buFont typeface="+mj-lt"/>
              <a:buAutoNum type="arabicPeriod"/>
            </a:pPr>
            <a:r>
              <a:rPr lang="en-US" b="1" dirty="0"/>
              <a:t>Micronutrients</a:t>
            </a:r>
            <a:r>
              <a:rPr lang="en-US" dirty="0"/>
              <a:t> – those that the body requires in small quantities and are measured in </a:t>
            </a:r>
            <a:r>
              <a:rPr lang="en-US" dirty="0" err="1"/>
              <a:t>milli</a:t>
            </a:r>
            <a:r>
              <a:rPr lang="en-US" dirty="0"/>
              <a:t>- or micro grams.</a:t>
            </a:r>
          </a:p>
        </p:txBody>
      </p:sp>
    </p:spTree>
    <p:extLst>
      <p:ext uri="{BB962C8B-B14F-4D97-AF65-F5344CB8AC3E}">
        <p14:creationId xmlns:p14="http://schemas.microsoft.com/office/powerpoint/2010/main" val="30834164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Factors influencing budgeting.</a:t>
            </a:r>
            <a:br>
              <a:rPr lang="en-US" b="1" dirty="0"/>
            </a:br>
            <a:endParaRPr lang="en-US" dirty="0"/>
          </a:p>
        </p:txBody>
      </p:sp>
      <p:sp>
        <p:nvSpPr>
          <p:cNvPr id="3" name="Content Placeholder 2"/>
          <p:cNvSpPr>
            <a:spLocks noGrp="1"/>
          </p:cNvSpPr>
          <p:nvPr>
            <p:ph idx="1"/>
          </p:nvPr>
        </p:nvSpPr>
        <p:spPr>
          <a:xfrm>
            <a:off x="838200" y="999744"/>
            <a:ext cx="10515600" cy="5657088"/>
          </a:xfrm>
        </p:spPr>
        <p:txBody>
          <a:bodyPr>
            <a:normAutofit fontScale="92500"/>
          </a:bodyPr>
          <a:lstStyle/>
          <a:p>
            <a:pPr marL="514350" indent="-514350">
              <a:buFont typeface="+mj-lt"/>
              <a:buAutoNum type="arabicPeriod"/>
            </a:pPr>
            <a:r>
              <a:rPr lang="en-US" dirty="0" smtClean="0"/>
              <a:t>Size </a:t>
            </a:r>
            <a:r>
              <a:rPr lang="en-US" dirty="0"/>
              <a:t>of the family.</a:t>
            </a:r>
          </a:p>
          <a:p>
            <a:pPr marL="514350" indent="-514350">
              <a:buFont typeface="+mj-lt"/>
              <a:buAutoNum type="arabicPeriod"/>
            </a:pPr>
            <a:r>
              <a:rPr lang="en-US" dirty="0" smtClean="0"/>
              <a:t>Nutrition </a:t>
            </a:r>
            <a:r>
              <a:rPr lang="en-US" dirty="0"/>
              <a:t>needs which then determines the amount of food one requires. These vary with the age groups and the kind of work one does </a:t>
            </a:r>
            <a:r>
              <a:rPr lang="en-US" dirty="0" err="1"/>
              <a:t>E.g</a:t>
            </a:r>
            <a:endParaRPr lang="en-US" dirty="0"/>
          </a:p>
          <a:p>
            <a:pPr marL="514350" indent="-514350">
              <a:buFont typeface="+mj-lt"/>
              <a:buAutoNum type="arabicPeriod"/>
            </a:pPr>
            <a:r>
              <a:rPr lang="en-US" dirty="0"/>
              <a:t>adults and adolescents 3.5-4.5kg cereal,1.0-1.5 kg legumes,1kg of dark leaves a week</a:t>
            </a:r>
          </a:p>
          <a:p>
            <a:pPr marL="514350" indent="-514350">
              <a:buFont typeface="+mj-lt"/>
              <a:buAutoNum type="arabicPeriod"/>
            </a:pPr>
            <a:r>
              <a:rPr lang="en-US" dirty="0"/>
              <a:t>Young children not breast feeding 1.25-2 kg of cereal, 0.5-1.0kg of legumes,0.8kg green leaves etc.</a:t>
            </a:r>
          </a:p>
          <a:p>
            <a:pPr marL="514350" indent="-514350">
              <a:buFont typeface="+mj-lt"/>
              <a:buAutoNum type="arabicPeriod"/>
            </a:pPr>
            <a:r>
              <a:rPr lang="en-US" dirty="0" smtClean="0"/>
              <a:t>Available </a:t>
            </a:r>
            <a:r>
              <a:rPr lang="en-US" dirty="0"/>
              <a:t>amount of money to purchase the items.</a:t>
            </a:r>
          </a:p>
          <a:p>
            <a:pPr marL="514350" indent="-514350">
              <a:buFont typeface="+mj-lt"/>
              <a:buAutoNum type="arabicPeriod"/>
            </a:pPr>
            <a:r>
              <a:rPr lang="en-US" dirty="0" smtClean="0"/>
              <a:t>The </a:t>
            </a:r>
            <a:r>
              <a:rPr lang="en-US" dirty="0"/>
              <a:t>period of time one expects to use this food.</a:t>
            </a:r>
          </a:p>
          <a:p>
            <a:pPr marL="514350" indent="-514350">
              <a:buFont typeface="+mj-lt"/>
              <a:buAutoNum type="arabicPeriod"/>
            </a:pPr>
            <a:r>
              <a:rPr lang="en-US" dirty="0"/>
              <a:t>To ensure one gets foods that have a good value for their money one will Window shop for the lowest prices. It is cheaper to buy food in large amount as long as they are not perishable.</a:t>
            </a:r>
          </a:p>
          <a:p>
            <a:pPr marL="514350" indent="-514350">
              <a:buFont typeface="+mj-lt"/>
              <a:buAutoNum type="arabicPeriod"/>
            </a:pPr>
            <a:r>
              <a:rPr lang="en-US" dirty="0"/>
              <a:t>Check for the cheapest brands but also consider the quality.</a:t>
            </a:r>
          </a:p>
          <a:p>
            <a:pPr marL="514350" indent="-514350">
              <a:buFont typeface="+mj-lt"/>
              <a:buAutoNum type="arabicPeriod"/>
            </a:pPr>
            <a:endParaRPr lang="en-US" dirty="0"/>
          </a:p>
        </p:txBody>
      </p:sp>
    </p:spTree>
    <p:extLst>
      <p:ext uri="{BB962C8B-B14F-4D97-AF65-F5344CB8AC3E}">
        <p14:creationId xmlns:p14="http://schemas.microsoft.com/office/powerpoint/2010/main" val="1583210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65125"/>
            <a:ext cx="10366248" cy="1061339"/>
          </a:xfrm>
        </p:spPr>
        <p:txBody>
          <a:bodyPr>
            <a:normAutofit fontScale="90000"/>
          </a:bodyPr>
          <a:lstStyle/>
          <a:p>
            <a:r>
              <a:rPr lang="en-US" sz="3200" b="1" dirty="0">
                <a:latin typeface="Times New Roman" panose="02020603050405020304" pitchFamily="18" charset="0"/>
                <a:cs typeface="Times New Roman" panose="02020603050405020304" pitchFamily="18" charset="0"/>
              </a:rPr>
              <a:t>STEPS IN FOOD BUDGETING.</a:t>
            </a:r>
            <a:r>
              <a:rPr lang="en-US" dirty="0"/>
              <a:t/>
            </a:r>
            <a:br>
              <a:rPr lang="en-US" dirty="0"/>
            </a:br>
            <a:endParaRPr lang="en-US" dirty="0"/>
          </a:p>
        </p:txBody>
      </p:sp>
      <p:sp>
        <p:nvSpPr>
          <p:cNvPr id="3" name="Content Placeholder 2"/>
          <p:cNvSpPr>
            <a:spLocks noGrp="1"/>
          </p:cNvSpPr>
          <p:nvPr>
            <p:ph idx="1"/>
          </p:nvPr>
        </p:nvSpPr>
        <p:spPr>
          <a:xfrm>
            <a:off x="877824" y="963168"/>
            <a:ext cx="10475976" cy="5213795"/>
          </a:xfrm>
        </p:spPr>
        <p:txBody>
          <a:bodyPr/>
          <a:lstStyle/>
          <a:p>
            <a:pPr lvl="0">
              <a:buFont typeface="Wingdings" panose="05000000000000000000" pitchFamily="2" charset="2"/>
              <a:buChar char="q"/>
            </a:pPr>
            <a:r>
              <a:rPr lang="en-US" dirty="0"/>
              <a:t>Establish the amount of money available.</a:t>
            </a:r>
          </a:p>
          <a:p>
            <a:pPr lvl="0">
              <a:buFont typeface="Wingdings" panose="05000000000000000000" pitchFamily="2" charset="2"/>
              <a:buChar char="q"/>
            </a:pPr>
            <a:r>
              <a:rPr lang="en-US" dirty="0"/>
              <a:t>Establish the period of time that money will be required to feed the family.</a:t>
            </a:r>
          </a:p>
          <a:p>
            <a:pPr lvl="0">
              <a:buFont typeface="Wingdings" panose="05000000000000000000" pitchFamily="2" charset="2"/>
              <a:buChar char="q"/>
            </a:pPr>
            <a:r>
              <a:rPr lang="en-US" dirty="0"/>
              <a:t>List food items that are available and those you may be able to buy in the 3 categories of foods.</a:t>
            </a:r>
          </a:p>
          <a:p>
            <a:pPr lvl="0">
              <a:buFont typeface="Wingdings" panose="05000000000000000000" pitchFamily="2" charset="2"/>
              <a:buChar char="q"/>
            </a:pPr>
            <a:r>
              <a:rPr lang="en-US" dirty="0"/>
              <a:t>Indicate the prices of each of the food items bought that will be required for that period of time.</a:t>
            </a:r>
          </a:p>
          <a:p>
            <a:pPr lvl="0">
              <a:buFont typeface="Wingdings" panose="05000000000000000000" pitchFamily="2" charset="2"/>
              <a:buChar char="q"/>
            </a:pPr>
            <a:r>
              <a:rPr lang="en-US" dirty="0"/>
              <a:t>Select the ones that will be friendly to your budget and will also be rich in nutrients.</a:t>
            </a:r>
          </a:p>
          <a:p>
            <a:pPr lvl="0">
              <a:buFont typeface="Wingdings" panose="05000000000000000000" pitchFamily="2" charset="2"/>
              <a:buChar char="q"/>
            </a:pPr>
            <a:r>
              <a:rPr lang="en-US" dirty="0"/>
              <a:t>Calculate the total cost of the items.</a:t>
            </a:r>
          </a:p>
          <a:p>
            <a:endParaRPr lang="en-US" dirty="0"/>
          </a:p>
        </p:txBody>
      </p:sp>
    </p:spTree>
    <p:extLst>
      <p:ext uri="{BB962C8B-B14F-4D97-AF65-F5344CB8AC3E}">
        <p14:creationId xmlns:p14="http://schemas.microsoft.com/office/powerpoint/2010/main" val="27006321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10515600" cy="1325563"/>
          </a:xfrm>
        </p:spPr>
        <p:txBody>
          <a:bodyPr/>
          <a:lstStyle/>
          <a:p>
            <a:r>
              <a:rPr lang="en-US" sz="3200" b="1" dirty="0" smtClean="0">
                <a:latin typeface="Times New Roman" panose="02020603050405020304" pitchFamily="18" charset="0"/>
                <a:cs typeface="Times New Roman" panose="02020603050405020304" pitchFamily="18" charset="0"/>
              </a:rPr>
              <a:t>STEPS</a:t>
            </a:r>
            <a:r>
              <a:rPr lang="en-US" b="1" dirty="0" smtClean="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a:xfrm>
            <a:off x="822960" y="999744"/>
            <a:ext cx="10530840" cy="5177219"/>
          </a:xfrm>
        </p:spPr>
        <p:txBody>
          <a:bodyPr>
            <a:normAutofit/>
          </a:bodyPr>
          <a:lstStyle/>
          <a:p>
            <a:pPr lvl="0">
              <a:buFont typeface="Wingdings" panose="05000000000000000000" pitchFamily="2" charset="2"/>
              <a:buChar char="q"/>
            </a:pPr>
            <a:r>
              <a:rPr lang="en-US" dirty="0"/>
              <a:t>Add miscellaneous items e.g. tea leaves, salt, sugar; spices etc. then cost them per week and have the total.</a:t>
            </a:r>
          </a:p>
          <a:p>
            <a:pPr lvl="0">
              <a:buFont typeface="Wingdings" panose="05000000000000000000" pitchFamily="2" charset="2"/>
              <a:buChar char="q"/>
            </a:pPr>
            <a:r>
              <a:rPr lang="en-US" dirty="0"/>
              <a:t>Calculate 5% of the total cost of the items and add it to the total to cater for any emergency e.g. change of price. </a:t>
            </a:r>
          </a:p>
          <a:p>
            <a:pPr lvl="0">
              <a:buFont typeface="Wingdings" panose="05000000000000000000" pitchFamily="2" charset="2"/>
              <a:buChar char="q"/>
            </a:pPr>
            <a:r>
              <a:rPr lang="en-US" dirty="0"/>
              <a:t>It may be necessary to modify the current pattern of spending e.g. Keep track of all food expenses for 2 weeks. Determine whether you are spending more money than you should e.g. buy expensive food stuff.</a:t>
            </a:r>
          </a:p>
          <a:p>
            <a:pPr lvl="0">
              <a:buFont typeface="Wingdings" panose="05000000000000000000" pitchFamily="2" charset="2"/>
              <a:buChar char="q"/>
            </a:pPr>
            <a:r>
              <a:rPr lang="en-US" dirty="0"/>
              <a:t>Decide what to spend on food from your income.</a:t>
            </a:r>
          </a:p>
          <a:p>
            <a:pPr lvl="0">
              <a:buFont typeface="Wingdings" panose="05000000000000000000" pitchFamily="2" charset="2"/>
              <a:buChar char="q"/>
            </a:pPr>
            <a:r>
              <a:rPr lang="en-US" dirty="0"/>
              <a:t>The figure will form your budget.</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214048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pPr marL="0" indent="0">
              <a:buNone/>
            </a:pPr>
            <a:r>
              <a:rPr lang="en-US" b="1" dirty="0" smtClean="0"/>
              <a:t>Water </a:t>
            </a:r>
            <a:r>
              <a:rPr lang="en-US" b="1" dirty="0"/>
              <a:t>should be </a:t>
            </a:r>
          </a:p>
          <a:p>
            <a:pPr>
              <a:buFont typeface="Wingdings" panose="05000000000000000000" pitchFamily="2" charset="2"/>
              <a:buChar char="v"/>
            </a:pPr>
            <a:r>
              <a:rPr lang="en-US" dirty="0"/>
              <a:t>Adults:              - 35-40mls/kg/24 hours</a:t>
            </a:r>
          </a:p>
          <a:p>
            <a:pPr>
              <a:buFont typeface="Wingdings" panose="05000000000000000000" pitchFamily="2" charset="2"/>
              <a:buChar char="v"/>
            </a:pPr>
            <a:r>
              <a:rPr lang="en-US" dirty="0"/>
              <a:t>0 – 6 months   - 150mls/kg/24 </a:t>
            </a:r>
            <a:r>
              <a:rPr lang="en-US" dirty="0" err="1"/>
              <a:t>hrs</a:t>
            </a:r>
            <a:endParaRPr lang="en-US" dirty="0"/>
          </a:p>
          <a:p>
            <a:pPr>
              <a:buFont typeface="Wingdings" panose="05000000000000000000" pitchFamily="2" charset="2"/>
              <a:buChar char="v"/>
            </a:pPr>
            <a:r>
              <a:rPr lang="en-US" dirty="0"/>
              <a:t>7-12 months    - 120mls/kg/24 </a:t>
            </a:r>
            <a:r>
              <a:rPr lang="en-US" dirty="0" err="1"/>
              <a:t>hrs</a:t>
            </a:r>
            <a:endParaRPr lang="en-US" dirty="0"/>
          </a:p>
          <a:p>
            <a:pPr>
              <a:buFont typeface="Wingdings" panose="05000000000000000000" pitchFamily="2" charset="2"/>
              <a:buChar char="v"/>
            </a:pPr>
            <a:r>
              <a:rPr lang="en-US" dirty="0"/>
              <a:t>Starches – tubers – arrowroots, yams, cassava</a:t>
            </a:r>
          </a:p>
          <a:p>
            <a:pPr>
              <a:buFont typeface="Wingdings" panose="05000000000000000000" pitchFamily="2" charset="2"/>
              <a:buChar char="v"/>
            </a:pPr>
            <a:r>
              <a:rPr lang="en-US" dirty="0"/>
              <a:t>Cereals – bread, rice, </a:t>
            </a:r>
            <a:r>
              <a:rPr lang="en-US" dirty="0" err="1"/>
              <a:t>ugali</a:t>
            </a:r>
            <a:endParaRPr lang="en-US" dirty="0"/>
          </a:p>
          <a:p>
            <a:pPr>
              <a:buFont typeface="Wingdings" panose="05000000000000000000" pitchFamily="2" charset="2"/>
              <a:buChar char="v"/>
            </a:pPr>
            <a:r>
              <a:rPr lang="en-US" dirty="0"/>
              <a:t>Consume at least 4 foods – each group daily</a:t>
            </a:r>
          </a:p>
        </p:txBody>
      </p:sp>
    </p:spTree>
    <p:extLst>
      <p:ext uri="{BB962C8B-B14F-4D97-AF65-F5344CB8AC3E}">
        <p14:creationId xmlns:p14="http://schemas.microsoft.com/office/powerpoint/2010/main" val="22665730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HABITS AND PATTERNS</a:t>
            </a:r>
            <a:r>
              <a:rPr lang="en-US" b="1" i="1" dirty="0"/>
              <a:t>.</a:t>
            </a:r>
            <a:r>
              <a:rPr lang="en-US" dirty="0"/>
              <a:t/>
            </a:r>
            <a:br>
              <a:rPr lang="en-US" dirty="0"/>
            </a:br>
            <a:endParaRPr lang="en-US" dirty="0"/>
          </a:p>
        </p:txBody>
      </p:sp>
      <p:sp>
        <p:nvSpPr>
          <p:cNvPr id="3" name="Content Placeholder 2"/>
          <p:cNvSpPr>
            <a:spLocks noGrp="1"/>
          </p:cNvSpPr>
          <p:nvPr>
            <p:ph idx="1"/>
          </p:nvPr>
        </p:nvSpPr>
        <p:spPr>
          <a:xfrm>
            <a:off x="838200" y="1690688"/>
            <a:ext cx="10515600" cy="5705856"/>
          </a:xfrm>
        </p:spPr>
        <p:txBody>
          <a:bodyPr>
            <a:normAutofit/>
          </a:bodyPr>
          <a:lstStyle/>
          <a:p>
            <a:pPr marL="0" indent="0">
              <a:buNone/>
            </a:pPr>
            <a:r>
              <a:rPr lang="en-US" b="1" i="1" dirty="0"/>
              <a:t>Food habit:</a:t>
            </a:r>
            <a:r>
              <a:rPr lang="en-US" dirty="0"/>
              <a:t> is a characteristic, attitude or tendency or practice towards food.</a:t>
            </a:r>
          </a:p>
          <a:p>
            <a:pPr marL="0" indent="0">
              <a:buNone/>
            </a:pPr>
            <a:r>
              <a:rPr lang="en-US" b="1" i="1" dirty="0"/>
              <a:t>Food pattern: </a:t>
            </a:r>
            <a:r>
              <a:rPr lang="en-US" dirty="0"/>
              <a:t>is a system of feeding in an individual family.</a:t>
            </a:r>
          </a:p>
          <a:p>
            <a:pPr marL="0" indent="0">
              <a:buNone/>
            </a:pPr>
            <a:r>
              <a:rPr lang="en-US" b="1" dirty="0"/>
              <a:t>Factors that influence food habits and patterns</a:t>
            </a:r>
            <a:endParaRPr lang="en-US" dirty="0"/>
          </a:p>
          <a:p>
            <a:pPr marL="0" indent="0">
              <a:buNone/>
            </a:pPr>
            <a:r>
              <a:rPr lang="en-US" dirty="0"/>
              <a:t>They are grouped into two:-</a:t>
            </a:r>
          </a:p>
          <a:p>
            <a:pPr marL="0" indent="0">
              <a:buNone/>
            </a:pPr>
            <a:r>
              <a:rPr lang="en-US" dirty="0"/>
              <a:t>1. </a:t>
            </a:r>
            <a:r>
              <a:rPr lang="en-US" b="1" dirty="0"/>
              <a:t>Those that influence the consumer demand by making food acceptable:</a:t>
            </a:r>
            <a:endParaRPr lang="en-US" dirty="0"/>
          </a:p>
          <a:p>
            <a:pPr>
              <a:buFont typeface="Wingdings" panose="05000000000000000000" pitchFamily="2" charset="2"/>
              <a:buChar char="§"/>
            </a:pPr>
            <a:r>
              <a:rPr lang="en-US" dirty="0"/>
              <a:t>Concern about food makes one to eat the right foods.</a:t>
            </a:r>
          </a:p>
          <a:p>
            <a:pPr>
              <a:buFont typeface="Wingdings" panose="05000000000000000000" pitchFamily="2" charset="2"/>
              <a:buChar char="§"/>
            </a:pPr>
            <a:r>
              <a:rPr lang="en-US" dirty="0"/>
              <a:t>Status of health e.g. those who are ill/sick.</a:t>
            </a:r>
          </a:p>
          <a:p>
            <a:endParaRPr lang="en-US" dirty="0"/>
          </a:p>
        </p:txBody>
      </p:sp>
    </p:spTree>
    <p:extLst>
      <p:ext uri="{BB962C8B-B14F-4D97-AF65-F5344CB8AC3E}">
        <p14:creationId xmlns:p14="http://schemas.microsoft.com/office/powerpoint/2010/main" val="3612026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HABITS AND </a:t>
            </a:r>
            <a:r>
              <a:rPr lang="en-US" sz="3200" b="1" dirty="0" smtClean="0">
                <a:latin typeface="Times New Roman" panose="02020603050405020304" pitchFamily="18" charset="0"/>
                <a:cs typeface="Times New Roman" panose="02020603050405020304" pitchFamily="18" charset="0"/>
              </a:rPr>
              <a:t>PATTERNS</a:t>
            </a:r>
            <a:r>
              <a:rPr lang="en-US" sz="3200" b="1" i="1" dirty="0" smtClean="0"/>
              <a:t>….</a:t>
            </a:r>
            <a:r>
              <a:rPr lang="en-US" dirty="0"/>
              <a:t/>
            </a:r>
            <a:br>
              <a:rPr lang="en-US" dirty="0"/>
            </a:b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dirty="0"/>
              <a:t>Exposure to the kind of food may be through media.</a:t>
            </a:r>
          </a:p>
          <a:p>
            <a:pPr lvl="0">
              <a:buFont typeface="Wingdings" panose="05000000000000000000" pitchFamily="2" charset="2"/>
              <a:buChar char="§"/>
            </a:pPr>
            <a:r>
              <a:rPr lang="en-US" dirty="0"/>
              <a:t>Food preference and the appeal due to previous exposure.</a:t>
            </a:r>
          </a:p>
          <a:p>
            <a:pPr lvl="0">
              <a:buFont typeface="Wingdings" panose="05000000000000000000" pitchFamily="2" charset="2"/>
              <a:buChar char="§"/>
            </a:pPr>
            <a:r>
              <a:rPr lang="en-US" dirty="0"/>
              <a:t>Lifestyle changes e.g. nomads</a:t>
            </a:r>
          </a:p>
          <a:p>
            <a:pPr lvl="0">
              <a:buFont typeface="Wingdings" panose="05000000000000000000" pitchFamily="2" charset="2"/>
              <a:buChar char="§"/>
            </a:pPr>
            <a:r>
              <a:rPr lang="en-US" dirty="0"/>
              <a:t>Level of education, thus economic status and nutritional know how.</a:t>
            </a:r>
          </a:p>
          <a:p>
            <a:pPr lvl="0">
              <a:buFont typeface="Wingdings" panose="05000000000000000000" pitchFamily="2" charset="2"/>
              <a:buChar char="§"/>
            </a:pPr>
            <a:r>
              <a:rPr lang="en-US" dirty="0"/>
              <a:t>Culture and religion.</a:t>
            </a:r>
          </a:p>
          <a:p>
            <a:endParaRPr lang="en-US" dirty="0"/>
          </a:p>
        </p:txBody>
      </p:sp>
    </p:spTree>
    <p:extLst>
      <p:ext uri="{BB962C8B-B14F-4D97-AF65-F5344CB8AC3E}">
        <p14:creationId xmlns:p14="http://schemas.microsoft.com/office/powerpoint/2010/main" val="24740980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a:t>
            </a:r>
            <a:r>
              <a:rPr lang="en-US" sz="3600" b="1" dirty="0" smtClean="0">
                <a:latin typeface="Times New Roman" panose="02020603050405020304" pitchFamily="18" charset="0"/>
                <a:cs typeface="Times New Roman" panose="02020603050405020304" pitchFamily="18" charset="0"/>
              </a:rPr>
              <a:t>Those </a:t>
            </a:r>
            <a:r>
              <a:rPr lang="en-US" sz="3600" b="1" dirty="0">
                <a:latin typeface="Times New Roman" panose="02020603050405020304" pitchFamily="18" charset="0"/>
                <a:cs typeface="Times New Roman" panose="02020603050405020304" pitchFamily="18" charset="0"/>
              </a:rPr>
              <a:t>that influence food availability thus food selection</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53312"/>
            <a:ext cx="10515600" cy="5279136"/>
          </a:xfrm>
        </p:spPr>
        <p:txBody>
          <a:bodyPr>
            <a:normAutofit/>
          </a:bodyPr>
          <a:lstStyle/>
          <a:p>
            <a:pPr lvl="0"/>
            <a:r>
              <a:rPr lang="en-US" dirty="0"/>
              <a:t>Climate,</a:t>
            </a:r>
          </a:p>
          <a:p>
            <a:pPr lvl="0"/>
            <a:r>
              <a:rPr lang="en-US" dirty="0"/>
              <a:t>Seasonal availability</a:t>
            </a:r>
          </a:p>
          <a:p>
            <a:pPr lvl="0"/>
            <a:r>
              <a:rPr lang="en-US" dirty="0"/>
              <a:t>Storage</a:t>
            </a:r>
          </a:p>
          <a:p>
            <a:pPr lvl="0"/>
            <a:r>
              <a:rPr lang="en-US" dirty="0"/>
              <a:t>Transportation </a:t>
            </a:r>
          </a:p>
          <a:p>
            <a:pPr lvl="0"/>
            <a:r>
              <a:rPr lang="en-US" dirty="0"/>
              <a:t>Production</a:t>
            </a:r>
          </a:p>
          <a:p>
            <a:pPr marL="0" indent="0">
              <a:buNone/>
            </a:pPr>
            <a:r>
              <a:rPr lang="en-US" dirty="0"/>
              <a:t>Food habits may be positive or negative towards health and nutrition.</a:t>
            </a:r>
          </a:p>
          <a:p>
            <a:pPr marL="0" indent="0">
              <a:buNone/>
            </a:pPr>
            <a:r>
              <a:rPr lang="en-US" dirty="0"/>
              <a:t>To ascertain the food habits of a certain community a health worker may have to collect information through observation, interviewing individuals and asking key informants as well as discussing in focused group discussion .</a:t>
            </a:r>
          </a:p>
          <a:p>
            <a:pPr marL="0" indent="0">
              <a:buNone/>
            </a:pPr>
            <a:endParaRPr lang="en-US" dirty="0"/>
          </a:p>
        </p:txBody>
      </p:sp>
    </p:spTree>
    <p:extLst>
      <p:ext uri="{BB962C8B-B14F-4D97-AF65-F5344CB8AC3E}">
        <p14:creationId xmlns:p14="http://schemas.microsoft.com/office/powerpoint/2010/main" val="10952627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sz="3200" b="1" dirty="0">
                <a:latin typeface="Times New Roman" panose="02020603050405020304" pitchFamily="18" charset="0"/>
                <a:cs typeface="Times New Roman" panose="02020603050405020304" pitchFamily="18" charset="0"/>
              </a:rPr>
              <a:t>Importance of good </a:t>
            </a:r>
            <a:r>
              <a:rPr lang="en-US" sz="3200" b="1" dirty="0" err="1" smtClean="0">
                <a:latin typeface="Times New Roman" panose="02020603050405020304" pitchFamily="18" charset="0"/>
                <a:cs typeface="Times New Roman" panose="02020603050405020304" pitchFamily="18" charset="0"/>
              </a:rPr>
              <a:t>habit</a:t>
            </a:r>
            <a:r>
              <a:rPr lang="en-US" sz="3200" b="1" dirty="0" err="1" smtClean="0"/>
              <a:t>S</a:t>
            </a: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838200" y="1267968"/>
            <a:ext cx="10515600" cy="4908995"/>
          </a:xfrm>
        </p:spPr>
        <p:txBody>
          <a:bodyPr>
            <a:normAutofit/>
          </a:bodyPr>
          <a:lstStyle/>
          <a:p>
            <a:pPr marL="0" indent="0">
              <a:buNone/>
            </a:pPr>
            <a:r>
              <a:rPr lang="en-US" dirty="0"/>
              <a:t>One may then group these habits into </a:t>
            </a:r>
            <a:r>
              <a:rPr lang="en-US" b="1" dirty="0"/>
              <a:t>good, neutral and negative or bad habits.</a:t>
            </a:r>
          </a:p>
          <a:p>
            <a:pPr marL="0" indent="0">
              <a:buNone/>
            </a:pPr>
            <a:r>
              <a:rPr lang="en-US" dirty="0"/>
              <a:t>The role of a nurse thus may be to reinforce the good habits and eradicate the bad ones by giving health education</a:t>
            </a:r>
            <a:r>
              <a:rPr lang="en-US" dirty="0" smtClean="0"/>
              <a:t>.</a:t>
            </a:r>
          </a:p>
          <a:p>
            <a:pPr marL="0" indent="0">
              <a:buNone/>
            </a:pPr>
            <a:r>
              <a:rPr lang="en-US" dirty="0" smtClean="0"/>
              <a:t>Good </a:t>
            </a:r>
            <a:r>
              <a:rPr lang="en-US" dirty="0"/>
              <a:t>habits will ensure good health due to provision of good nourishment / proper nutrition.</a:t>
            </a:r>
          </a:p>
          <a:p>
            <a:pPr marL="0" indent="0">
              <a:buNone/>
            </a:pPr>
            <a:r>
              <a:rPr lang="en-US" dirty="0"/>
              <a:t>To influence change a good health worker may need to involve the community through community participation and through a multi sectorial approach.</a:t>
            </a:r>
          </a:p>
          <a:p>
            <a:endParaRPr lang="en-US" dirty="0"/>
          </a:p>
        </p:txBody>
      </p:sp>
    </p:spTree>
    <p:extLst>
      <p:ext uri="{BB962C8B-B14F-4D97-AF65-F5344CB8AC3E}">
        <p14:creationId xmlns:p14="http://schemas.microsoft.com/office/powerpoint/2010/main" val="3975824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447294"/>
            <a:ext cx="10515600" cy="1325563"/>
          </a:xfrm>
        </p:spPr>
        <p:txBody>
          <a:bodyPr>
            <a:noAutofit/>
          </a:bodyPr>
          <a:lstStyle/>
          <a:p>
            <a:r>
              <a:rPr lang="en-US" sz="3200" b="1" dirty="0">
                <a:latin typeface="Times New Roman" panose="02020603050405020304" pitchFamily="18" charset="0"/>
                <a:cs typeface="Times New Roman" panose="02020603050405020304" pitchFamily="18" charset="0"/>
              </a:rPr>
              <a:t>ROLES OF A COMMUNITY HEALTH NURSE IN INFLUENCING CHANGE</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536" y="1475232"/>
            <a:ext cx="10494264" cy="4949951"/>
          </a:xfrm>
        </p:spPr>
        <p:txBody>
          <a:bodyPr/>
          <a:lstStyle/>
          <a:p>
            <a:pPr lvl="0"/>
            <a:r>
              <a:rPr lang="en-US" dirty="0"/>
              <a:t>Encourage good nutrition e.g. knowledge</a:t>
            </a:r>
          </a:p>
          <a:p>
            <a:pPr lvl="0"/>
            <a:r>
              <a:rPr lang="en-US" dirty="0"/>
              <a:t>Food production e.g. climate, security</a:t>
            </a:r>
          </a:p>
          <a:p>
            <a:pPr lvl="0"/>
            <a:r>
              <a:rPr lang="en-US" dirty="0"/>
              <a:t>Food habits and patterns e.g. culture</a:t>
            </a:r>
          </a:p>
          <a:p>
            <a:pPr lvl="0"/>
            <a:r>
              <a:rPr lang="en-US" dirty="0"/>
              <a:t>Food availability: economy</a:t>
            </a:r>
          </a:p>
          <a:p>
            <a:r>
              <a:rPr lang="en-US" dirty="0"/>
              <a:t>Food adequacy: family planning</a:t>
            </a:r>
            <a:r>
              <a:rPr lang="en-US" dirty="0" smtClean="0"/>
              <a:t>.</a:t>
            </a:r>
            <a:r>
              <a:rPr lang="en-US" dirty="0"/>
              <a:t> </a:t>
            </a:r>
            <a:endParaRPr lang="en-US" dirty="0" smtClean="0"/>
          </a:p>
          <a:p>
            <a:pPr marL="0" indent="0">
              <a:buNone/>
            </a:pPr>
            <a:r>
              <a:rPr lang="en-US" dirty="0" smtClean="0"/>
              <a:t>The </a:t>
            </a:r>
            <a:r>
              <a:rPr lang="en-US" dirty="0"/>
              <a:t>nurse will collect data using various methods, to be able to identify the habits and classify them  </a:t>
            </a:r>
          </a:p>
          <a:p>
            <a:pPr marL="0" indent="0">
              <a:buNone/>
            </a:pPr>
            <a:r>
              <a:rPr lang="en-US" dirty="0" smtClean="0"/>
              <a:t>Plan </a:t>
            </a:r>
            <a:r>
              <a:rPr lang="en-US" dirty="0"/>
              <a:t>the action which she will take to encourage positive and discourage the negative habits. </a:t>
            </a:r>
            <a:endParaRPr lang="en-US" dirty="0" smtClean="0"/>
          </a:p>
          <a:p>
            <a:pPr lvl="0"/>
            <a:endParaRPr lang="en-US" dirty="0"/>
          </a:p>
          <a:p>
            <a:endParaRPr lang="en-US" dirty="0"/>
          </a:p>
        </p:txBody>
      </p:sp>
    </p:spTree>
    <p:extLst>
      <p:ext uri="{BB962C8B-B14F-4D97-AF65-F5344CB8AC3E}">
        <p14:creationId xmlns:p14="http://schemas.microsoft.com/office/powerpoint/2010/main" val="1544672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365125"/>
            <a:ext cx="10390632" cy="1049147"/>
          </a:xfrm>
        </p:spPr>
        <p:txBody>
          <a:bodyPr>
            <a:normAutofit fontScale="90000"/>
          </a:bodyPr>
          <a:lstStyle/>
          <a:p>
            <a:r>
              <a:rPr lang="en-US" sz="3200" b="1" dirty="0">
                <a:latin typeface="Times New Roman" panose="02020603050405020304" pitchFamily="18" charset="0"/>
                <a:cs typeface="Times New Roman" panose="02020603050405020304" pitchFamily="18" charset="0"/>
              </a:rPr>
              <a:t>These actions may include</a:t>
            </a:r>
            <a:r>
              <a:rPr lang="en-US" dirty="0"/>
              <a:t>:-</a:t>
            </a:r>
            <a:br>
              <a:rPr lang="en-US" dirty="0"/>
            </a:br>
            <a:endParaRPr lang="en-US" dirty="0"/>
          </a:p>
        </p:txBody>
      </p:sp>
      <p:sp>
        <p:nvSpPr>
          <p:cNvPr id="3" name="Content Placeholder 2"/>
          <p:cNvSpPr>
            <a:spLocks noGrp="1"/>
          </p:cNvSpPr>
          <p:nvPr>
            <p:ph idx="1"/>
          </p:nvPr>
        </p:nvSpPr>
        <p:spPr>
          <a:xfrm>
            <a:off x="908304" y="1158240"/>
            <a:ext cx="10500360" cy="5311331"/>
          </a:xfrm>
        </p:spPr>
        <p:txBody>
          <a:bodyPr>
            <a:normAutofit fontScale="92500" lnSpcReduction="20000"/>
          </a:bodyPr>
          <a:lstStyle/>
          <a:p>
            <a:pPr lvl="0"/>
            <a:r>
              <a:rPr lang="en-US" dirty="0"/>
              <a:t>Encouraging breast feeding for at least 2 years.</a:t>
            </a:r>
          </a:p>
          <a:p>
            <a:pPr lvl="0"/>
            <a:r>
              <a:rPr lang="en-US" dirty="0"/>
              <a:t>Emphasize on the nutritional value of the locally available foods and advice on the mixed foods.</a:t>
            </a:r>
          </a:p>
          <a:p>
            <a:pPr lvl="0"/>
            <a:r>
              <a:rPr lang="en-US" dirty="0"/>
              <a:t>Advise on proper storage and preparation of food</a:t>
            </a:r>
          </a:p>
          <a:p>
            <a:pPr lvl="0"/>
            <a:r>
              <a:rPr lang="en-US" dirty="0"/>
              <a:t>Advise on the 3 classes of nutritional needs in terms of nutrients giving examples of the locally available food items.</a:t>
            </a:r>
          </a:p>
          <a:p>
            <a:pPr lvl="0"/>
            <a:r>
              <a:rPr lang="en-US" dirty="0"/>
              <a:t>Start demonstration </a:t>
            </a:r>
            <a:r>
              <a:rPr lang="en-US" i="1" dirty="0" err="1"/>
              <a:t>Shambas</a:t>
            </a:r>
            <a:r>
              <a:rPr lang="en-US" dirty="0"/>
              <a:t> at the health facilities to help educate on the importance, use, and maintenance of the kitchen garden.</a:t>
            </a:r>
          </a:p>
          <a:p>
            <a:pPr lvl="0"/>
            <a:r>
              <a:rPr lang="en-US" dirty="0"/>
              <a:t>Educate on environmental health to prevent diseases.</a:t>
            </a:r>
          </a:p>
          <a:p>
            <a:pPr lvl="0"/>
            <a:r>
              <a:rPr lang="en-US" dirty="0"/>
              <a:t>Encourage them to take children for immunization.</a:t>
            </a:r>
          </a:p>
          <a:p>
            <a:pPr lvl="0"/>
            <a:r>
              <a:rPr lang="en-US" dirty="0"/>
              <a:t>Encourage them to attend clinics where they can get health education as well as management for various ailments.</a:t>
            </a:r>
          </a:p>
          <a:p>
            <a:pPr lvl="0"/>
            <a:r>
              <a:rPr lang="en-US" dirty="0"/>
              <a:t>Encourage food programs to be run in the area by organization like the NGOs.</a:t>
            </a:r>
          </a:p>
          <a:p>
            <a:endParaRPr lang="en-US" dirty="0"/>
          </a:p>
        </p:txBody>
      </p:sp>
    </p:spTree>
    <p:extLst>
      <p:ext uri="{BB962C8B-B14F-4D97-AF65-F5344CB8AC3E}">
        <p14:creationId xmlns:p14="http://schemas.microsoft.com/office/powerpoint/2010/main" val="254880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133477"/>
            <a:ext cx="10515600" cy="1325563"/>
          </a:xfrm>
        </p:spPr>
        <p:txBody>
          <a:bodyPr>
            <a:normAutofit/>
          </a:bodyPr>
          <a:lstStyle/>
          <a:p>
            <a:r>
              <a:rPr lang="en-US" sz="3200" b="1" dirty="0" smtClean="0"/>
              <a:t>FOOD CLASSIFICATION</a:t>
            </a:r>
            <a:r>
              <a:rPr lang="en-US" sz="3200" dirty="0" smtClean="0"/>
              <a:t/>
            </a:r>
            <a:br>
              <a:rPr lang="en-US" sz="3200" dirty="0" smtClean="0"/>
            </a:br>
            <a:endParaRPr lang="en-US" sz="3200" dirty="0"/>
          </a:p>
        </p:txBody>
      </p:sp>
      <p:sp>
        <p:nvSpPr>
          <p:cNvPr id="3" name="Content Placeholder 2"/>
          <p:cNvSpPr>
            <a:spLocks noGrp="1"/>
          </p:cNvSpPr>
          <p:nvPr>
            <p:ph idx="1"/>
          </p:nvPr>
        </p:nvSpPr>
        <p:spPr>
          <a:xfrm>
            <a:off x="835152" y="975360"/>
            <a:ext cx="10518648" cy="5201603"/>
          </a:xfrm>
        </p:spPr>
        <p:txBody>
          <a:bodyPr/>
          <a:lstStyle/>
          <a:p>
            <a:r>
              <a:rPr lang="en-US" dirty="0"/>
              <a:t>Food is classified into 3 major groups according to nutritional functions.</a:t>
            </a:r>
          </a:p>
          <a:p>
            <a:pPr lvl="0"/>
            <a:r>
              <a:rPr lang="en-US" dirty="0"/>
              <a:t>Energy producing</a:t>
            </a:r>
          </a:p>
          <a:p>
            <a:pPr lvl="0"/>
            <a:r>
              <a:rPr lang="en-US" dirty="0"/>
              <a:t>Body building</a:t>
            </a:r>
          </a:p>
          <a:p>
            <a:pPr lvl="0"/>
            <a:r>
              <a:rPr lang="en-US" dirty="0"/>
              <a:t>Protective foods.</a:t>
            </a:r>
          </a:p>
        </p:txBody>
      </p:sp>
    </p:spTree>
    <p:extLst>
      <p:ext uri="{BB962C8B-B14F-4D97-AF65-F5344CB8AC3E}">
        <p14:creationId xmlns:p14="http://schemas.microsoft.com/office/powerpoint/2010/main" val="30317580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Feeding Methods </a:t>
            </a:r>
            <a:endParaRPr lang="en-US" dirty="0"/>
          </a:p>
        </p:txBody>
      </p:sp>
      <p:sp>
        <p:nvSpPr>
          <p:cNvPr id="3" name="Content Placeholder 2"/>
          <p:cNvSpPr>
            <a:spLocks noGrp="1"/>
          </p:cNvSpPr>
          <p:nvPr>
            <p:ph idx="1"/>
          </p:nvPr>
        </p:nvSpPr>
        <p:spPr/>
        <p:txBody>
          <a:bodyPr/>
          <a:lstStyle/>
          <a:p>
            <a:pPr marL="0" indent="0">
              <a:buNone/>
            </a:pPr>
            <a:r>
              <a:rPr lang="en-US" b="1" dirty="0" smtClean="0"/>
              <a:t>1. Tube </a:t>
            </a:r>
            <a:r>
              <a:rPr lang="en-US" b="1" dirty="0"/>
              <a:t>Feeding:</a:t>
            </a:r>
            <a:endParaRPr lang="en-US" dirty="0"/>
          </a:p>
          <a:p>
            <a:pPr marL="0" indent="0">
              <a:buNone/>
            </a:pPr>
            <a:r>
              <a:rPr lang="en-US" dirty="0"/>
              <a:t>This is done by passing a tube into the stomach or duodenum through nose which is nasogastric feeding. </a:t>
            </a:r>
          </a:p>
          <a:p>
            <a:pPr marL="0" indent="0">
              <a:buNone/>
            </a:pPr>
            <a:r>
              <a:rPr lang="en-US" b="1" dirty="0"/>
              <a:t>2. Parenteral Feeding:</a:t>
            </a:r>
            <a:endParaRPr lang="en-US" dirty="0"/>
          </a:p>
          <a:p>
            <a:pPr marL="0" indent="0">
              <a:buNone/>
            </a:pPr>
            <a:r>
              <a:rPr lang="en-US" dirty="0"/>
              <a:t>There are numerous occasions when it is desirable for a hospitalized patient to be given nutrients </a:t>
            </a:r>
            <a:r>
              <a:rPr lang="en-US" dirty="0" err="1"/>
              <a:t>parenterally</a:t>
            </a:r>
            <a:r>
              <a:rPr lang="en-US" dirty="0"/>
              <a:t>. This gives special attention to the provision of energy nutrients by peripheral or central vein.</a:t>
            </a:r>
          </a:p>
          <a:p>
            <a:endParaRPr lang="en-US" dirty="0"/>
          </a:p>
        </p:txBody>
      </p:sp>
    </p:spTree>
    <p:extLst>
      <p:ext uri="{BB962C8B-B14F-4D97-AF65-F5344CB8AC3E}">
        <p14:creationId xmlns:p14="http://schemas.microsoft.com/office/powerpoint/2010/main" val="31796452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4581"/>
            <a:ext cx="10515600" cy="988187"/>
          </a:xfrm>
        </p:spPr>
        <p:txBody>
          <a:bodyPr>
            <a:normAutofit/>
          </a:bodyPr>
          <a:lstStyle/>
          <a:p>
            <a:r>
              <a:rPr lang="en-US" sz="3200" b="1" dirty="0" smtClean="0"/>
              <a:t>Methods….</a:t>
            </a:r>
            <a:endParaRPr lang="en-US" sz="3200" b="1" dirty="0"/>
          </a:p>
        </p:txBody>
      </p:sp>
      <p:sp>
        <p:nvSpPr>
          <p:cNvPr id="3" name="Content Placeholder 2"/>
          <p:cNvSpPr>
            <a:spLocks noGrp="1"/>
          </p:cNvSpPr>
          <p:nvPr>
            <p:ph idx="1"/>
          </p:nvPr>
        </p:nvSpPr>
        <p:spPr>
          <a:xfrm>
            <a:off x="987552" y="1816608"/>
            <a:ext cx="10366248" cy="4852416"/>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Total Parenteral Nutrition [TPN]: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most sophisticated method of nutritional support is the total parenteral nutrition [TPN]. It involves feeding the patients with sterile solution or glucose, amino acids, and micro-nutrients usually via an indwelling catheter inserted into the large central vein (i.e. superior vena cava). TPN entails either continuous infusion of nutrient solution round the clock or in a cyclic pattern of infusion in which there is set period of time.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0117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707771"/>
          </a:xfrm>
        </p:spPr>
        <p:txBody>
          <a:bodyPr>
            <a:normAutofit/>
          </a:bodyPr>
          <a:lstStyle/>
          <a:p>
            <a:r>
              <a:rPr lang="en-US" sz="3200" b="1" dirty="0" smtClean="0"/>
              <a:t>Methods..</a:t>
            </a:r>
            <a:endParaRPr lang="en-US" sz="3200" b="1" dirty="0"/>
          </a:p>
        </p:txBody>
      </p:sp>
      <p:sp>
        <p:nvSpPr>
          <p:cNvPr id="3" name="Content Placeholder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4. Enteral </a:t>
            </a:r>
            <a:r>
              <a:rPr lang="en-US" b="1" dirty="0">
                <a:latin typeface="Times New Roman" panose="02020603050405020304" pitchFamily="18" charset="0"/>
                <a:cs typeface="Times New Roman" panose="02020603050405020304" pitchFamily="18" charset="0"/>
              </a:rPr>
              <a:t>Nutrition Delivery System: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enteral nutrition is utilized when the patient cannot or will not take in adequate oral nutrients. Enteral route is preferred to parenteral nutrition as the later involves invasive procedures which are more expensive, painful and may cause local or systemic infections and sepsis.</a:t>
            </a:r>
          </a:p>
          <a:p>
            <a:endParaRPr lang="en-US" dirty="0"/>
          </a:p>
        </p:txBody>
      </p:sp>
    </p:spTree>
    <p:extLst>
      <p:ext uri="{BB962C8B-B14F-4D97-AF65-F5344CB8AC3E}">
        <p14:creationId xmlns:p14="http://schemas.microsoft.com/office/powerpoint/2010/main" val="34586096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Times New Roman" panose="02020603050405020304" pitchFamily="18" charset="0"/>
                <a:cs typeface="Times New Roman" panose="02020603050405020304" pitchFamily="18" charset="0"/>
              </a:rPr>
              <a:t>5. THERAPEUTIC </a:t>
            </a:r>
            <a:r>
              <a:rPr lang="en-US" b="1" dirty="0">
                <a:latin typeface="Times New Roman" panose="02020603050405020304" pitchFamily="18" charset="0"/>
                <a:cs typeface="Times New Roman" panose="02020603050405020304" pitchFamily="18" charset="0"/>
              </a:rPr>
              <a:t>DIET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therapeutic diet is a meal plan that controls the intake of certain foods or nutrients. It is part of the treatment of a medical condition and are normally prescribed by a physician and planned by a dietician. </a:t>
            </a:r>
          </a:p>
          <a:p>
            <a:pPr marL="0" indent="0">
              <a:buNone/>
            </a:pPr>
            <a:r>
              <a:rPr lang="en-US" dirty="0">
                <a:latin typeface="Times New Roman" panose="02020603050405020304" pitchFamily="18" charset="0"/>
                <a:cs typeface="Times New Roman" panose="02020603050405020304" pitchFamily="18" charset="0"/>
              </a:rPr>
              <a:t>A therapeutic diet is usually a modification of a regular diet. It is modified or tailored to fit the nutrition needs of a particular person. Therapeutic diets are modified for</a:t>
            </a:r>
          </a:p>
          <a:p>
            <a:pPr marL="0" indent="0">
              <a:buNone/>
            </a:pPr>
            <a:r>
              <a:rPr lang="en-US" dirty="0">
                <a:latin typeface="Times New Roman" panose="02020603050405020304" pitchFamily="18" charset="0"/>
                <a:cs typeface="Times New Roman" panose="02020603050405020304" pitchFamily="18" charset="0"/>
              </a:rPr>
              <a:t> (1) nutrients</a:t>
            </a:r>
          </a:p>
          <a:p>
            <a:pPr marL="0" indent="0">
              <a:buNone/>
            </a:pPr>
            <a:r>
              <a:rPr lang="en-US" dirty="0">
                <a:latin typeface="Times New Roman" panose="02020603050405020304" pitchFamily="18" charset="0"/>
                <a:cs typeface="Times New Roman" panose="02020603050405020304" pitchFamily="18" charset="0"/>
              </a:rPr>
              <a:t> (2) texture</a:t>
            </a:r>
          </a:p>
          <a:p>
            <a:pPr marL="0" indent="0">
              <a:buNone/>
            </a:pPr>
            <a:r>
              <a:rPr lang="en-US" dirty="0">
                <a:latin typeface="Times New Roman" panose="02020603050405020304" pitchFamily="18" charset="0"/>
                <a:cs typeface="Times New Roman" panose="02020603050405020304" pitchFamily="18" charset="0"/>
              </a:rPr>
              <a:t> (3) food allergies or food intolerances.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535431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477"/>
            <a:ext cx="10515600" cy="1325563"/>
          </a:xfrm>
        </p:spPr>
        <p:txBody>
          <a:bodyPr>
            <a:noAutofit/>
          </a:bodyPr>
          <a:lstStyle/>
          <a:p>
            <a:r>
              <a:rPr lang="en-US" sz="3200" b="1" dirty="0">
                <a:latin typeface="Times New Roman" panose="02020603050405020304" pitchFamily="18" charset="0"/>
                <a:cs typeface="Times New Roman" panose="02020603050405020304" pitchFamily="18" charset="0"/>
              </a:rPr>
              <a:t>Common reasons therapeutic diets may be ordered/importance of therapeutic diet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6048"/>
            <a:ext cx="10515600" cy="5437632"/>
          </a:xfrm>
        </p:spPr>
        <p:txBody>
          <a:bodyPr>
            <a:normAutofit fontScale="92500" lnSpcReduction="10000"/>
          </a:bodyPr>
          <a:lstStyle/>
          <a:p>
            <a:pPr marL="514350" lvl="0" indent="-514350">
              <a:buFont typeface="+mj-lt"/>
              <a:buAutoNum type="arabicPeriod"/>
            </a:pPr>
            <a:r>
              <a:rPr lang="en-US" dirty="0"/>
              <a:t>To maintain nutritional status </a:t>
            </a:r>
          </a:p>
          <a:p>
            <a:pPr marL="514350" lvl="0" indent="-514350">
              <a:buFont typeface="+mj-lt"/>
              <a:buAutoNum type="arabicPeriod"/>
            </a:pPr>
            <a:r>
              <a:rPr lang="en-US" dirty="0"/>
              <a:t>To restore nutritional status </a:t>
            </a:r>
          </a:p>
          <a:p>
            <a:pPr marL="514350" lvl="0" indent="-514350">
              <a:buFont typeface="+mj-lt"/>
              <a:buAutoNum type="arabicPeriod"/>
            </a:pPr>
            <a:r>
              <a:rPr lang="en-US" dirty="0"/>
              <a:t>To correct nutritional status  </a:t>
            </a:r>
          </a:p>
          <a:p>
            <a:pPr marL="514350" lvl="0" indent="-514350">
              <a:buFont typeface="+mj-lt"/>
              <a:buAutoNum type="arabicPeriod"/>
            </a:pPr>
            <a:r>
              <a:rPr lang="en-US" dirty="0"/>
              <a:t>To decrease calories for weight control</a:t>
            </a:r>
          </a:p>
          <a:p>
            <a:pPr marL="514350" lvl="0" indent="-514350">
              <a:buFont typeface="+mj-lt"/>
              <a:buAutoNum type="arabicPeriod"/>
            </a:pPr>
            <a:r>
              <a:rPr lang="en-US" dirty="0"/>
              <a:t>To provide extra calories for weight gain  </a:t>
            </a:r>
          </a:p>
          <a:p>
            <a:pPr marL="514350" lvl="0" indent="-514350">
              <a:buFont typeface="+mj-lt"/>
              <a:buAutoNum type="arabicPeriod"/>
            </a:pPr>
            <a:r>
              <a:rPr lang="en-US" dirty="0"/>
              <a:t>To balance amounts of carbohydrates, fat and protein for control of diabetes </a:t>
            </a:r>
          </a:p>
          <a:p>
            <a:pPr marL="514350" lvl="0" indent="-514350">
              <a:buFont typeface="+mj-lt"/>
              <a:buAutoNum type="arabicPeriod"/>
            </a:pPr>
            <a:r>
              <a:rPr lang="en-US" dirty="0"/>
              <a:t>To provide a greater amount of a nutrient such as protein </a:t>
            </a:r>
          </a:p>
          <a:p>
            <a:pPr marL="514350" lvl="0" indent="-514350">
              <a:buFont typeface="+mj-lt"/>
              <a:buAutoNum type="arabicPeriod"/>
            </a:pPr>
            <a:r>
              <a:rPr lang="en-US" dirty="0"/>
              <a:t>To decrease the amount of a nutrient such as sodium </a:t>
            </a:r>
          </a:p>
          <a:p>
            <a:pPr marL="514350" lvl="0" indent="-514350">
              <a:buFont typeface="+mj-lt"/>
              <a:buAutoNum type="arabicPeriod"/>
            </a:pPr>
            <a:r>
              <a:rPr lang="en-US" dirty="0"/>
              <a:t>To exclude foods due to allergies or food intolerance </a:t>
            </a:r>
          </a:p>
          <a:p>
            <a:pPr marL="514350" lvl="0" indent="-514350">
              <a:buFont typeface="+mj-lt"/>
              <a:buAutoNum type="arabicPeriod"/>
            </a:pPr>
            <a:r>
              <a:rPr lang="en-US" dirty="0"/>
              <a:t>To provide texture modifications due to problems with chewing and/or swallowing</a:t>
            </a:r>
          </a:p>
        </p:txBody>
      </p:sp>
    </p:spTree>
    <p:extLst>
      <p:ext uri="{BB962C8B-B14F-4D97-AF65-F5344CB8AC3E}">
        <p14:creationId xmlns:p14="http://schemas.microsoft.com/office/powerpoint/2010/main" val="14571107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Times New Roman" panose="02020603050405020304" pitchFamily="18" charset="0"/>
                <a:cs typeface="Times New Roman" panose="02020603050405020304" pitchFamily="18" charset="0"/>
              </a:rPr>
              <a:t>FACTORS TO BE CONSIDERED IN PLANNING THERAPEUTIC DIETS</a:t>
            </a:r>
            <a:r>
              <a:rPr lang="en-US" dirty="0"/>
              <a:t/>
            </a:r>
            <a:br>
              <a:rPr lang="en-US" dirty="0"/>
            </a:br>
            <a:endParaRPr lang="en-US" dirty="0"/>
          </a:p>
        </p:txBody>
      </p:sp>
      <p:sp>
        <p:nvSpPr>
          <p:cNvPr id="3" name="Content Placeholder 2"/>
          <p:cNvSpPr>
            <a:spLocks noGrp="1"/>
          </p:cNvSpPr>
          <p:nvPr>
            <p:ph idx="1"/>
          </p:nvPr>
        </p:nvSpPr>
        <p:spPr>
          <a:xfrm>
            <a:off x="838200" y="1158240"/>
            <a:ext cx="10515600" cy="5486400"/>
          </a:xfrm>
        </p:spPr>
        <p:txBody>
          <a:bodyPr>
            <a:normAutofit lnSpcReduction="10000"/>
          </a:bodyPr>
          <a:lstStyle/>
          <a:p>
            <a:pPr marL="514350" lvl="0" indent="-514350">
              <a:buFont typeface="+mj-lt"/>
              <a:buAutoNum type="arabicPeriod"/>
            </a:pPr>
            <a:r>
              <a:rPr lang="en-US" dirty="0"/>
              <a:t>The underlying disease conditions which require a change in the diet.</a:t>
            </a:r>
          </a:p>
          <a:p>
            <a:pPr marL="514350" lvl="0" indent="-514350">
              <a:buFont typeface="+mj-lt"/>
              <a:buAutoNum type="arabicPeriod"/>
            </a:pPr>
            <a:r>
              <a:rPr lang="en-US" dirty="0"/>
              <a:t>The possible duration of the disease.</a:t>
            </a:r>
          </a:p>
          <a:p>
            <a:pPr marL="514350" lvl="0" indent="-514350">
              <a:buFont typeface="+mj-lt"/>
              <a:buAutoNum type="arabicPeriod"/>
            </a:pPr>
            <a:r>
              <a:rPr lang="en-US" dirty="0"/>
              <a:t>The factors in the diet which must be altered to overcome these conditions.</a:t>
            </a:r>
          </a:p>
          <a:p>
            <a:pPr marL="514350" lvl="0" indent="-514350">
              <a:buFont typeface="+mj-lt"/>
              <a:buAutoNum type="arabicPeriod"/>
            </a:pPr>
            <a:r>
              <a:rPr lang="en-US" dirty="0"/>
              <a:t>The patient’s tolerance for food by mouth</a:t>
            </a:r>
          </a:p>
          <a:p>
            <a:pPr marL="514350" indent="-514350">
              <a:buFont typeface="+mj-lt"/>
              <a:buAutoNum type="arabicPeriod"/>
            </a:pPr>
            <a:r>
              <a:rPr lang="en-US" dirty="0"/>
              <a:t>The normal diet my be modified to</a:t>
            </a:r>
          </a:p>
          <a:p>
            <a:pPr marL="514350" lvl="0" indent="-514350">
              <a:buFont typeface="+mj-lt"/>
              <a:buAutoNum type="arabicPeriod"/>
            </a:pPr>
            <a:r>
              <a:rPr lang="en-US" dirty="0"/>
              <a:t>Provide change in consistency as in fluid and soft diets.</a:t>
            </a:r>
          </a:p>
          <a:p>
            <a:pPr marL="514350" lvl="0" indent="-514350">
              <a:buFont typeface="+mj-lt"/>
              <a:buAutoNum type="arabicPeriod"/>
            </a:pPr>
            <a:r>
              <a:rPr lang="en-US" dirty="0"/>
              <a:t>Increase or decrease the energy value.</a:t>
            </a:r>
          </a:p>
          <a:p>
            <a:pPr marL="514350" lvl="0" indent="-514350">
              <a:buFont typeface="+mj-lt"/>
              <a:buAutoNum type="arabicPeriod"/>
            </a:pPr>
            <a:r>
              <a:rPr lang="en-US" dirty="0"/>
              <a:t>Include greater or lesser amounts of one or more nutrients, for example, high protein, low sodium, etc.</a:t>
            </a:r>
          </a:p>
          <a:p>
            <a:pPr marL="514350" lvl="0" indent="-514350">
              <a:buFont typeface="+mj-lt"/>
              <a:buAutoNum type="arabicPeriod"/>
            </a:pPr>
            <a:r>
              <a:rPr lang="en-US" dirty="0"/>
              <a:t>Provide foods bland in flavour.</a:t>
            </a:r>
          </a:p>
        </p:txBody>
      </p:sp>
    </p:spTree>
    <p:extLst>
      <p:ext uri="{BB962C8B-B14F-4D97-AF65-F5344CB8AC3E}">
        <p14:creationId xmlns:p14="http://schemas.microsoft.com/office/powerpoint/2010/main" val="35038959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43584"/>
            <a:ext cx="10515600" cy="5401056"/>
          </a:xfrm>
        </p:spPr>
        <p:txBody>
          <a:bodyPr>
            <a:normAutofit fontScale="55000" lnSpcReduction="20000"/>
          </a:bodyPr>
          <a:lstStyle/>
          <a:p>
            <a:pPr marL="0" indent="0">
              <a:buNone/>
            </a:pPr>
            <a:r>
              <a:rPr lang="en-US" b="1" dirty="0"/>
              <a:t>1</a:t>
            </a:r>
            <a:r>
              <a:rPr lang="en-US" sz="4000" b="1" dirty="0"/>
              <a:t>. </a:t>
            </a:r>
            <a:r>
              <a:rPr lang="en-US" sz="4000" b="1" dirty="0">
                <a:latin typeface="Times New Roman" panose="02020603050405020304" pitchFamily="18" charset="0"/>
                <a:cs typeface="Times New Roman" panose="02020603050405020304" pitchFamily="18" charset="0"/>
              </a:rPr>
              <a:t>Clear liquid diet –</a:t>
            </a:r>
            <a:r>
              <a:rPr lang="en-US" sz="4000" dirty="0">
                <a:latin typeface="Times New Roman" panose="02020603050405020304" pitchFamily="18" charset="0"/>
                <a:cs typeface="Times New Roman" panose="02020603050405020304" pitchFamily="18" charset="0"/>
              </a:rPr>
              <a:t> Includes minimum residue fluids that can be seen through. Examples are juices without pulp, broth, and Jell-O. </a:t>
            </a:r>
          </a:p>
          <a:p>
            <a:pPr marL="0" indent="0">
              <a:buNone/>
            </a:pPr>
            <a:r>
              <a:rPr lang="en-US" sz="4000" dirty="0">
                <a:latin typeface="Times New Roman" panose="02020603050405020304" pitchFamily="18" charset="0"/>
                <a:cs typeface="Times New Roman" panose="02020603050405020304" pitchFamily="18" charset="0"/>
              </a:rPr>
              <a:t>Is often used as the first step to restarting oral feeding after surgery or an abdominal procedure. </a:t>
            </a:r>
          </a:p>
          <a:p>
            <a:pPr marL="0" indent="0">
              <a:buNone/>
            </a:pPr>
            <a:r>
              <a:rPr lang="en-US" sz="4000" dirty="0">
                <a:latin typeface="Times New Roman" panose="02020603050405020304" pitchFamily="18" charset="0"/>
                <a:cs typeface="Times New Roman" panose="02020603050405020304" pitchFamily="18" charset="0"/>
              </a:rPr>
              <a:t>Can also be used for fluid and electrolyte replacement in people with severe diarrhea. </a:t>
            </a:r>
          </a:p>
          <a:p>
            <a:pPr marL="0" lvl="0" indent="0">
              <a:buNone/>
            </a:pPr>
            <a:r>
              <a:rPr lang="en-US" sz="4000" dirty="0">
                <a:latin typeface="Times New Roman" panose="02020603050405020304" pitchFamily="18" charset="0"/>
                <a:cs typeface="Times New Roman" panose="02020603050405020304" pitchFamily="18" charset="0"/>
              </a:rPr>
              <a:t>Should not be used for an extended period as it does not provide enough calories and nutrients.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a:latin typeface="Times New Roman" panose="02020603050405020304" pitchFamily="18" charset="0"/>
                <a:cs typeface="Times New Roman" panose="02020603050405020304" pitchFamily="18" charset="0"/>
              </a:rPr>
              <a:t>2. Full liquid diet –</a:t>
            </a:r>
            <a:r>
              <a:rPr lang="en-US" sz="4000" dirty="0">
                <a:latin typeface="Times New Roman" panose="02020603050405020304" pitchFamily="18" charset="0"/>
                <a:cs typeface="Times New Roman" panose="02020603050405020304" pitchFamily="18" charset="0"/>
              </a:rPr>
              <a:t> Includes fluids that are creamy.  Some examples of food allowed are ice cream, pudding, thinned hot cereal, custard, strained cream soups, and juices with pulp. </a:t>
            </a:r>
          </a:p>
          <a:p>
            <a:pPr marL="0" indent="0">
              <a:buNone/>
            </a:pPr>
            <a:r>
              <a:rPr lang="en-US" sz="4000" dirty="0">
                <a:latin typeface="Times New Roman" panose="02020603050405020304" pitchFamily="18" charset="0"/>
                <a:cs typeface="Times New Roman" panose="02020603050405020304" pitchFamily="18" charset="0"/>
              </a:rPr>
              <a:t>Used as the second step to restarting oral feeding once clear liquids are tolerated.  Used for people who cannot tolerate a mechanical soft diet.  Should not be used for extended periods. </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b="1" dirty="0">
                <a:latin typeface="Times New Roman" panose="02020603050405020304" pitchFamily="18" charset="0"/>
                <a:cs typeface="Times New Roman" panose="02020603050405020304" pitchFamily="18" charset="0"/>
              </a:rPr>
              <a:t>3. No Concentrated Sweets (NCS) diet </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Is considered a liberalized diet for diabetics when their weight and blood sugar levels are under control. It includes regular foods without the addition of sugar. </a:t>
            </a:r>
          </a:p>
          <a:p>
            <a:pPr marL="0" indent="0">
              <a:buNone/>
            </a:pPr>
            <a:r>
              <a:rPr lang="en-US" sz="4000" dirty="0">
                <a:latin typeface="Times New Roman" panose="02020603050405020304" pitchFamily="18" charset="0"/>
                <a:cs typeface="Times New Roman" panose="02020603050405020304" pitchFamily="18" charset="0"/>
              </a:rPr>
              <a:t>Calories are not counted as in ADA calorie controlled diets.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21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817499"/>
          </a:xfrm>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a:xfrm>
            <a:off x="938784" y="938784"/>
            <a:ext cx="10415016" cy="5705855"/>
          </a:xfrm>
        </p:spPr>
        <p:txBody>
          <a:bodyPr>
            <a:normAutofit fontScale="70000" lnSpcReduction="20000"/>
          </a:bodyPr>
          <a:lstStyle/>
          <a:p>
            <a:pPr marL="0" indent="0">
              <a:buNone/>
            </a:pPr>
            <a:r>
              <a:rPr lang="en-US" b="1" dirty="0" smtClean="0"/>
              <a:t>4. </a:t>
            </a:r>
            <a:r>
              <a:rPr lang="en-US" sz="4000" b="1" dirty="0" smtClean="0">
                <a:latin typeface="Times New Roman" panose="02020603050405020304" pitchFamily="18" charset="0"/>
                <a:cs typeface="Times New Roman" panose="02020603050405020304" pitchFamily="18" charset="0"/>
              </a:rPr>
              <a:t>No </a:t>
            </a:r>
            <a:r>
              <a:rPr lang="en-US" sz="4000" b="1" dirty="0">
                <a:latin typeface="Times New Roman" panose="02020603050405020304" pitchFamily="18" charset="0"/>
                <a:cs typeface="Times New Roman" panose="02020603050405020304" pitchFamily="18" charset="0"/>
              </a:rPr>
              <a:t>Added Salt (NAS) diet –</a:t>
            </a:r>
            <a:r>
              <a:rPr lang="en-US" sz="4000" dirty="0">
                <a:latin typeface="Times New Roman" panose="02020603050405020304" pitchFamily="18" charset="0"/>
                <a:cs typeface="Times New Roman" panose="02020603050405020304" pitchFamily="18" charset="0"/>
              </a:rPr>
              <a:t> Is a regular diet with no salt packet on the tray. Food is seasoned as regular food.</a:t>
            </a:r>
          </a:p>
          <a:p>
            <a:pPr marL="0" indent="0">
              <a:buNone/>
            </a:pPr>
            <a:r>
              <a:rPr lang="en-US" sz="4000" b="1" dirty="0">
                <a:latin typeface="Times New Roman" panose="02020603050405020304" pitchFamily="18" charset="0"/>
                <a:cs typeface="Times New Roman" panose="02020603050405020304" pitchFamily="18" charset="0"/>
              </a:rPr>
              <a:t>5. Low Sodium (LS) diet –</a:t>
            </a:r>
            <a:r>
              <a:rPr lang="en-US" sz="4000" dirty="0">
                <a:latin typeface="Times New Roman" panose="02020603050405020304" pitchFamily="18" charset="0"/>
                <a:cs typeface="Times New Roman" panose="02020603050405020304" pitchFamily="18" charset="0"/>
              </a:rPr>
              <a:t> May also be called a 2 gram Sodium Diet.  Limits salt and salty foods such as bacon, sausage, cured meats, salty seasonings, pickled foods, salted crackers, etc. •Is used for people who may be “holding water” (edema) or who have high blood pressure, heart, liver , or first stages of kidney disease</a:t>
            </a:r>
          </a:p>
          <a:p>
            <a:pPr marL="0" indent="0">
              <a:buNone/>
            </a:pPr>
            <a:r>
              <a:rPr lang="en-US" sz="4000" b="1" dirty="0">
                <a:latin typeface="Times New Roman" panose="02020603050405020304" pitchFamily="18" charset="0"/>
                <a:cs typeface="Times New Roman" panose="02020603050405020304" pitchFamily="18" charset="0"/>
              </a:rPr>
              <a:t>6. Low fat/low cholesterol diet – </a:t>
            </a:r>
            <a:r>
              <a:rPr lang="en-US" sz="4000" dirty="0">
                <a:latin typeface="Times New Roman" panose="02020603050405020304" pitchFamily="18" charset="0"/>
                <a:cs typeface="Times New Roman" panose="02020603050405020304" pitchFamily="18" charset="0"/>
              </a:rPr>
              <a:t>Is used to reduce fat levels and/or treat medical conditions that interfere with how the body uses fat such as diseases of the liver, gallbladder, or pancreas. </a:t>
            </a:r>
          </a:p>
          <a:p>
            <a:pPr marL="0" indent="0">
              <a:buNone/>
            </a:pPr>
            <a:r>
              <a:rPr lang="en-US" sz="4000" dirty="0">
                <a:latin typeface="Times New Roman" panose="02020603050405020304" pitchFamily="18" charset="0"/>
                <a:cs typeface="Times New Roman" panose="02020603050405020304" pitchFamily="18" charset="0"/>
              </a:rPr>
              <a:t> Limits fat to 50 grams or no more than 30% calories derived from fat. </a:t>
            </a:r>
          </a:p>
          <a:p>
            <a:pPr marL="0" indent="0">
              <a:buNone/>
            </a:pPr>
            <a:r>
              <a:rPr lang="en-US" sz="4000" dirty="0">
                <a:latin typeface="Times New Roman" panose="02020603050405020304" pitchFamily="18" charset="0"/>
                <a:cs typeface="Times New Roman" panose="02020603050405020304" pitchFamily="18" charset="0"/>
              </a:rPr>
              <a:t> Is low in total fat and saturated fats and contains approximately 250-300 mg cholesterol.</a:t>
            </a:r>
          </a:p>
          <a:p>
            <a:pPr marL="0" indent="0">
              <a:buNone/>
            </a:pP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96085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a:xfrm>
            <a:off x="838200" y="1243584"/>
            <a:ext cx="10512552" cy="5368291"/>
          </a:xfrm>
        </p:spPr>
        <p:txBody>
          <a:bodyPr>
            <a:noAutofit/>
          </a:bodyPr>
          <a:lstStyle/>
          <a:p>
            <a:pPr marL="0" indent="0">
              <a:buNone/>
            </a:pPr>
            <a:r>
              <a:rPr lang="en-US" sz="2000" b="1" dirty="0" smtClean="0">
                <a:latin typeface="Times New Roman" panose="02020603050405020304" pitchFamily="18" charset="0"/>
                <a:cs typeface="Times New Roman" panose="02020603050405020304" pitchFamily="18" charset="0"/>
              </a:rPr>
              <a:t>7</a:t>
            </a:r>
            <a:r>
              <a:rPr lang="en-US" b="1" dirty="0" smtClean="0">
                <a:latin typeface="Times New Roman" panose="02020603050405020304" pitchFamily="18" charset="0"/>
                <a:cs typeface="Times New Roman" panose="02020603050405020304" pitchFamily="18" charset="0"/>
              </a:rPr>
              <a:t>. Renal </a:t>
            </a:r>
            <a:r>
              <a:rPr lang="en-US" b="1" dirty="0">
                <a:latin typeface="Times New Roman" panose="02020603050405020304" pitchFamily="18" charset="0"/>
                <a:cs typeface="Times New Roman" panose="02020603050405020304" pitchFamily="18" charset="0"/>
              </a:rPr>
              <a:t>diet –</a:t>
            </a:r>
            <a:r>
              <a:rPr lang="en-US" dirty="0">
                <a:latin typeface="Times New Roman" panose="02020603050405020304" pitchFamily="18" charset="0"/>
                <a:cs typeface="Times New Roman" panose="02020603050405020304" pitchFamily="18" charset="0"/>
              </a:rPr>
              <a:t> Is for renal/kidney people. The diet plan is individualized depending on if the person is on dialysis.  The diet restricts sodium, potassium, fluid, and protein specified levels. </a:t>
            </a:r>
          </a:p>
          <a:p>
            <a:pPr marL="0" indent="0">
              <a:buNone/>
            </a:pPr>
            <a:r>
              <a:rPr lang="en-US" b="1" dirty="0">
                <a:latin typeface="Times New Roman" panose="02020603050405020304" pitchFamily="18" charset="0"/>
                <a:cs typeface="Times New Roman" panose="02020603050405020304" pitchFamily="18" charset="0"/>
              </a:rPr>
              <a:t>8. Mechanically altered or soft diet – </a:t>
            </a:r>
            <a:r>
              <a:rPr lang="en-US" dirty="0">
                <a:latin typeface="Times New Roman" panose="02020603050405020304" pitchFamily="18" charset="0"/>
                <a:cs typeface="Times New Roman" panose="02020603050405020304" pitchFamily="18" charset="0"/>
              </a:rPr>
              <a:t> Is used when there are problems with chewing and swallowing. </a:t>
            </a:r>
          </a:p>
          <a:p>
            <a:pPr marL="0" indent="0">
              <a:buNone/>
            </a:pPr>
            <a:r>
              <a:rPr lang="en-US" b="1" dirty="0">
                <a:latin typeface="Times New Roman" panose="02020603050405020304" pitchFamily="18" charset="0"/>
                <a:cs typeface="Times New Roman" panose="02020603050405020304" pitchFamily="18" charset="0"/>
              </a:rPr>
              <a:t>9. Pureed diet – </a:t>
            </a:r>
            <a:r>
              <a:rPr lang="en-US" dirty="0">
                <a:latin typeface="Times New Roman" panose="02020603050405020304" pitchFamily="18" charset="0"/>
                <a:cs typeface="Times New Roman" panose="02020603050405020304" pitchFamily="18" charset="0"/>
              </a:rPr>
              <a:t>Changes the regular diet by pureeing it to a smooth liquid consistency. •Indicated for those with wired jaws extremely poor dentition in which chewing is inadequate. </a:t>
            </a:r>
          </a:p>
          <a:p>
            <a:pPr marL="0" indent="0">
              <a:buNone/>
            </a:pPr>
            <a:r>
              <a:rPr lang="en-US" b="1" dirty="0">
                <a:latin typeface="Times New Roman" panose="02020603050405020304" pitchFamily="18" charset="0"/>
                <a:cs typeface="Times New Roman" panose="02020603050405020304" pitchFamily="18" charset="0"/>
              </a:rPr>
              <a:t>10. Food allergy modification –</a:t>
            </a:r>
            <a:r>
              <a:rPr lang="en-US" dirty="0">
                <a:latin typeface="Times New Roman" panose="02020603050405020304" pitchFamily="18" charset="0"/>
                <a:cs typeface="Times New Roman" panose="02020603050405020304" pitchFamily="18" charset="0"/>
              </a:rPr>
              <a:t> Food allergies are due to an abnormal immune response to an otherwise harmless food.  The most common food allergens are milk, egg, soy, wheat, peanuts, tree nuts, fish, and shellfish.  A gluten free diet would include the elimination of wheat, rye, and barley. Replaced with potato, corn, and rice products.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4952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11. Food intolerance modification – </a:t>
            </a:r>
            <a:r>
              <a:rPr lang="en-US" dirty="0">
                <a:latin typeface="Times New Roman" panose="02020603050405020304" pitchFamily="18" charset="0"/>
                <a:cs typeface="Times New Roman" panose="02020603050405020304" pitchFamily="18" charset="0"/>
              </a:rPr>
              <a:t>The most common food intolerance is intolerance to lactose (milk sugar) because of a decreased amount of an enzyme in the body</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Other common types of food intolerance include adverse reactions to certain products added to food to enhance taste, color, or protect against bacterial growth. Common symptoms involving food intolerances are vomiting, diarrhea, abdominal pain, and headaches.</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85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TotalTime>
  <Words>14336</Words>
  <Application>Microsoft Office PowerPoint</Application>
  <PresentationFormat>Widescreen</PresentationFormat>
  <Paragraphs>1408</Paragraphs>
  <Slides>209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209</vt:i4>
      </vt:variant>
    </vt:vector>
  </HeadingPairs>
  <TitlesOfParts>
    <vt:vector size="222" baseType="lpstr">
      <vt:lpstr>Arial</vt:lpstr>
      <vt:lpstr>Calibri</vt:lpstr>
      <vt:lpstr>Calibri Light</vt:lpstr>
      <vt:lpstr>Courier New</vt:lpstr>
      <vt:lpstr>Gill Sans MT</vt:lpstr>
      <vt:lpstr>Times New Roman</vt:lpstr>
      <vt:lpstr>Trebuchet MS</vt:lpstr>
      <vt:lpstr>Verdana</vt:lpstr>
      <vt:lpstr>Wingdings</vt:lpstr>
      <vt:lpstr>Wingdings 2</vt:lpstr>
      <vt:lpstr>Wingdings 3</vt:lpstr>
      <vt:lpstr>Office Theme</vt:lpstr>
      <vt:lpstr>Picture</vt:lpstr>
      <vt:lpstr>BASIC NUTRITION SEPTEMBER 2018 CLASS MTC ITEN CAMPUS</vt:lpstr>
      <vt:lpstr>Objectives </vt:lpstr>
      <vt:lpstr> Module content Definitions</vt:lpstr>
      <vt:lpstr>Definitions….ct</vt:lpstr>
      <vt:lpstr>Definitions….CT</vt:lpstr>
      <vt:lpstr>Definitions….</vt:lpstr>
      <vt:lpstr>IMPORTANCE OF GOOD NUTRITION</vt:lpstr>
      <vt:lpstr>FOOD CLASSIFICATION </vt:lpstr>
      <vt:lpstr>FOOD CLASSIFICATION </vt:lpstr>
      <vt:lpstr> Nutrients</vt:lpstr>
      <vt:lpstr>PROTEINS</vt:lpstr>
      <vt:lpstr>PROTEINS…..CT</vt:lpstr>
      <vt:lpstr>Sources of proteins</vt:lpstr>
      <vt:lpstr>Functions of proteins</vt:lpstr>
      <vt:lpstr>Protein deficiency  </vt:lpstr>
      <vt:lpstr>Body requirements </vt:lpstr>
      <vt:lpstr>CARBOHYDRATES</vt:lpstr>
      <vt:lpstr>CARBOHYDRATES…..ct</vt:lpstr>
      <vt:lpstr>Sources </vt:lpstr>
      <vt:lpstr>Functions </vt:lpstr>
      <vt:lpstr>Daily requirements  </vt:lpstr>
      <vt:lpstr>FATS</vt:lpstr>
      <vt:lpstr>Fats…..ct</vt:lpstr>
      <vt:lpstr>Functions </vt:lpstr>
      <vt:lpstr>Sources</vt:lpstr>
      <vt:lpstr>Daily requirement  </vt:lpstr>
      <vt:lpstr>WATER  </vt:lpstr>
      <vt:lpstr>Functions</vt:lpstr>
      <vt:lpstr>MICRONUTRIENTS </vt:lpstr>
      <vt:lpstr>Classification </vt:lpstr>
      <vt:lpstr>WATER SOLUBLE </vt:lpstr>
      <vt:lpstr>Deficiency </vt:lpstr>
      <vt:lpstr>VITAMIN C…..</vt:lpstr>
      <vt:lpstr>Vitamin B1-thiamine </vt:lpstr>
      <vt:lpstr>Malnutrition  </vt:lpstr>
      <vt:lpstr>Vitamin B2  </vt:lpstr>
      <vt:lpstr>Deficiency</vt:lpstr>
      <vt:lpstr>Folates </vt:lpstr>
      <vt:lpstr>Folates……</vt:lpstr>
      <vt:lpstr>Niacin- nicotinic acid</vt:lpstr>
      <vt:lpstr>Functions </vt:lpstr>
      <vt:lpstr>Vitamin B6  </vt:lpstr>
      <vt:lpstr>Vitamin B6  </vt:lpstr>
      <vt:lpstr>Vitamin B12 (cobalamin) </vt:lpstr>
      <vt:lpstr>Deficiency</vt:lpstr>
      <vt:lpstr>Pathothenic acid </vt:lpstr>
      <vt:lpstr>Biotin  </vt:lpstr>
      <vt:lpstr>FAT SOLUBLE VITAMINS </vt:lpstr>
      <vt:lpstr>Deficiency  </vt:lpstr>
      <vt:lpstr>Vitamin D</vt:lpstr>
      <vt:lpstr>Vitamin E </vt:lpstr>
      <vt:lpstr>Vitamin K </vt:lpstr>
      <vt:lpstr>MINERAL SALTS </vt:lpstr>
      <vt:lpstr>CALCIUM …..</vt:lpstr>
      <vt:lpstr>SODIUM </vt:lpstr>
      <vt:lpstr>Potassium</vt:lpstr>
      <vt:lpstr>Iron </vt:lpstr>
      <vt:lpstr>Iodine </vt:lpstr>
      <vt:lpstr>VARIATIONS IN ENERGY AND NUTRIENT NEEDS </vt:lpstr>
      <vt:lpstr>VARIATIONS…..</vt:lpstr>
      <vt:lpstr>VARIATIONS…..</vt:lpstr>
      <vt:lpstr>Individual variation </vt:lpstr>
      <vt:lpstr>MEAL PLANNING</vt:lpstr>
      <vt:lpstr>FACTORS THAT WILL INFLUENCE MEAL PLANNING </vt:lpstr>
      <vt:lpstr>Target </vt:lpstr>
      <vt:lpstr>TYPES OF MEALS</vt:lpstr>
      <vt:lpstr>METHODS OF MEAL PLANNING</vt:lpstr>
      <vt:lpstr>Food group pyramid </vt:lpstr>
      <vt:lpstr>Food signal system Principle for health food choices and cooking methods. od pyramid …..</vt:lpstr>
      <vt:lpstr>Food signal system </vt:lpstr>
      <vt:lpstr>Hand jive </vt:lpstr>
      <vt:lpstr>Model plate </vt:lpstr>
      <vt:lpstr>Glycemic Index </vt:lpstr>
      <vt:lpstr>STEPS IN PLANNING </vt:lpstr>
      <vt:lpstr>principles to be considered when planning a meal </vt:lpstr>
      <vt:lpstr>Principles…..</vt:lpstr>
      <vt:lpstr>IMPORTANCE OF MEAL PLANNING</vt:lpstr>
      <vt:lpstr>8 Key messages for critical nutritional practices </vt:lpstr>
      <vt:lpstr>BUDGETING FOR FOOD. </vt:lpstr>
      <vt:lpstr>Factors influencing budgeting. </vt:lpstr>
      <vt:lpstr>STEPS IN FOOD BUDGETING. </vt:lpstr>
      <vt:lpstr>STEPS………</vt:lpstr>
      <vt:lpstr>water</vt:lpstr>
      <vt:lpstr>FOOD HABITS AND PATTERNS. </vt:lpstr>
      <vt:lpstr>FOOD HABITS AND PATTERNS…. </vt:lpstr>
      <vt:lpstr>2. Those that influence food availability thus food selection: </vt:lpstr>
      <vt:lpstr>Importance of good habitS  </vt:lpstr>
      <vt:lpstr>ROLES OF A COMMUNITY HEALTH NURSE IN INFLUENCING CHANGE </vt:lpstr>
      <vt:lpstr>These actions may include:- </vt:lpstr>
      <vt:lpstr>Feeding Methods </vt:lpstr>
      <vt:lpstr>Methods….</vt:lpstr>
      <vt:lpstr>Methods..</vt:lpstr>
      <vt:lpstr>Methods…</vt:lpstr>
      <vt:lpstr>Common reasons therapeutic diets may be ordered/importance of therapeutic diet </vt:lpstr>
      <vt:lpstr>FACTORS TO BE CONSIDERED IN PLANNING THERAPEUTIC DIETS </vt:lpstr>
      <vt:lpstr>COMMON THERAPEUTIC DIETS</vt:lpstr>
      <vt:lpstr>COMMON THERAPEUTIC DIETS</vt:lpstr>
      <vt:lpstr>COMMON THERAPEUTIC DIETS</vt:lpstr>
      <vt:lpstr>COMMON THERAPEUTIC DIETS</vt:lpstr>
      <vt:lpstr>NUTRITION ASSESSMENT </vt:lpstr>
      <vt:lpstr>Disadvantages of Anthropometry </vt:lpstr>
      <vt:lpstr>PowerPoint Presentation</vt:lpstr>
      <vt:lpstr>Building blocks of anthropometry </vt:lpstr>
      <vt:lpstr>Equipment </vt:lpstr>
      <vt:lpstr>ANTHROPOMETRY DATA COLLECTION </vt:lpstr>
      <vt:lpstr>Mid Upper Arm Circumference</vt:lpstr>
      <vt:lpstr>Mid Upper Arm Circumference……</vt:lpstr>
      <vt:lpstr>MUAC cut off</vt:lpstr>
      <vt:lpstr>Classifications </vt:lpstr>
      <vt:lpstr>ANTHROPOMETRY FOR ADULTS</vt:lpstr>
      <vt:lpstr>FOOD</vt:lpstr>
      <vt:lpstr>FUNCTIONS OF FOOD </vt:lpstr>
      <vt:lpstr>IMPORTANCE OF FOOD</vt:lpstr>
      <vt:lpstr>WEANING </vt:lpstr>
      <vt:lpstr>Factors….</vt:lpstr>
      <vt:lpstr>The Three Stages of Weaning </vt:lpstr>
      <vt:lpstr>FOOD SECURITY </vt:lpstr>
      <vt:lpstr>Measurement of food security </vt:lpstr>
      <vt:lpstr>Pillars of food security </vt:lpstr>
      <vt:lpstr>Challenges to achieving food security </vt:lpstr>
      <vt:lpstr>Safe preparation and storage of foods</vt:lpstr>
      <vt:lpstr>Infant feeding</vt:lpstr>
      <vt:lpstr>Definition of key terms</vt:lpstr>
      <vt:lpstr>Exclusive breastfeeding</vt:lpstr>
      <vt:lpstr>Advantages of EBF…</vt:lpstr>
      <vt:lpstr>How breastfeeding works</vt:lpstr>
      <vt:lpstr>Good Positioning And Good Attachment</vt:lpstr>
      <vt:lpstr>Expressing and Heat-treating Breast Milk</vt:lpstr>
      <vt:lpstr>Exclusive Replacement Feeding</vt:lpstr>
      <vt:lpstr>AFASS…</vt:lpstr>
      <vt:lpstr>Breast conditions</vt:lpstr>
      <vt:lpstr>Benefits of breastfeeding</vt:lpstr>
      <vt:lpstr>Benefits….</vt:lpstr>
      <vt:lpstr>Barriers to breastfeeding</vt:lpstr>
      <vt:lpstr>Nine Key action areas of global strategy and status</vt:lpstr>
      <vt:lpstr>Nine Key action areas of global strategy and status</vt:lpstr>
      <vt:lpstr>TEN STEPS TO SUCCESSFUL BREAST FEEDING</vt:lpstr>
      <vt:lpstr>TEN STEPS…</vt:lpstr>
      <vt:lpstr>COMMON NUTRITIONAL DISORDERS</vt:lpstr>
      <vt:lpstr>FACTORS INFLUENCING NUTRITION </vt:lpstr>
      <vt:lpstr>FACTORS INFLUENCING NUTRITION</vt:lpstr>
      <vt:lpstr>CAUSES OF MALNUTRITION </vt:lpstr>
      <vt:lpstr>Basic Causes of Malnutrition </vt:lpstr>
      <vt:lpstr>The malnutrition surveillance goal is: </vt:lpstr>
      <vt:lpstr>Triage of Acute Malnutrition </vt:lpstr>
      <vt:lpstr>Causes of malnutrition in Kenya </vt:lpstr>
      <vt:lpstr>Nutrition vulnerable groups </vt:lpstr>
      <vt:lpstr>Forms of malnutrition</vt:lpstr>
      <vt:lpstr>PROTEIN ENERGY MALNUTRITION(PEM) / PROTEIN CALORIE MALNUTRITION</vt:lpstr>
      <vt:lpstr>Prevalence of malnutrition </vt:lpstr>
      <vt:lpstr>Severe Acute Malnutrition (SAM) </vt:lpstr>
      <vt:lpstr>MARASMUS </vt:lpstr>
      <vt:lpstr>Etiology</vt:lpstr>
      <vt:lpstr>Assessment of Marasmic Child/Infant </vt:lpstr>
      <vt:lpstr>Pictures of marasmic child.</vt:lpstr>
      <vt:lpstr>Signs and symptoms </vt:lpstr>
      <vt:lpstr>Complications of Marasmus </vt:lpstr>
      <vt:lpstr>Investigations for Marasmic Infant</vt:lpstr>
      <vt:lpstr>Prevention</vt:lpstr>
      <vt:lpstr>Curative treatment</vt:lpstr>
      <vt:lpstr>KWASHIORKOR </vt:lpstr>
      <vt:lpstr>Etiology</vt:lpstr>
      <vt:lpstr>picture</vt:lpstr>
      <vt:lpstr>PowerPoint Presentation</vt:lpstr>
      <vt:lpstr>Symptoms of kwashiorkor</vt:lpstr>
      <vt:lpstr>Assessment </vt:lpstr>
      <vt:lpstr>PowerPoint Presentation</vt:lpstr>
      <vt:lpstr>Cont…</vt:lpstr>
      <vt:lpstr>Complication of kwashiorkor</vt:lpstr>
      <vt:lpstr>investigations for kwashiorkor </vt:lpstr>
      <vt:lpstr>Common Nursing Diagnoses of Marasmus and KWO</vt:lpstr>
      <vt:lpstr>Nursing care of Marasmus</vt:lpstr>
      <vt:lpstr>Marasmus vs. kwashiorkor</vt:lpstr>
      <vt:lpstr>Differences between PEMs</vt:lpstr>
      <vt:lpstr>Rickets (Osteomalacia</vt:lpstr>
      <vt:lpstr>pictures</vt:lpstr>
      <vt:lpstr>Causes of vitamin D. deficiency rickets</vt:lpstr>
      <vt:lpstr>Clinical picture </vt:lpstr>
      <vt:lpstr>Physical examination </vt:lpstr>
      <vt:lpstr>Physical examination </vt:lpstr>
      <vt:lpstr>COMPLICATIONS</vt:lpstr>
      <vt:lpstr>Treatment </vt:lpstr>
      <vt:lpstr>Common nursing diagnoses </vt:lpstr>
      <vt:lpstr>Vitamin A Deficiency and the Eye  (Xerophthalmia)</vt:lpstr>
      <vt:lpstr>WHO Classification of Xerophthalmia</vt:lpstr>
      <vt:lpstr>keratomalacia</vt:lpstr>
      <vt:lpstr>Treatment of Xerophthalmia</vt:lpstr>
      <vt:lpstr>Treatment of Xerophthalmia-cont’d</vt:lpstr>
      <vt:lpstr>Prevention of Xerophthalmia </vt:lpstr>
      <vt:lpstr>Prevention of Xerophthalmia…..</vt:lpstr>
      <vt:lpstr>Prevention for high risk groups</vt:lpstr>
      <vt:lpstr>Integrated Management of Acute Malnutrition </vt:lpstr>
      <vt:lpstr>Other Nutrients </vt:lpstr>
      <vt:lpstr>Summary of Management Severely malnutrition</vt:lpstr>
      <vt:lpstr>The malnutrition surveillance goal is: </vt:lpstr>
      <vt:lpstr>Effects of malnutrition  </vt:lpstr>
      <vt:lpstr>Interventions targeted at infants and young children (6–23 months) 20 </vt:lpstr>
      <vt:lpstr>VITAMIN C DEFICIENCY (SCURVY)</vt:lpstr>
      <vt:lpstr>Treatment </vt:lpstr>
      <vt:lpstr>VITAMIN B1 DEFICIENCY (BERIBERI) </vt:lpstr>
      <vt:lpstr>Signs and symptoms…</vt:lpstr>
      <vt:lpstr>Treatment. </vt:lpstr>
      <vt:lpstr>NIACIN DEFICIENCY (PELLAGRA) </vt:lpstr>
      <vt:lpstr>PowerPoint Presentation</vt:lpstr>
      <vt:lpstr>IRON DEFICIENCY ANEMIA </vt:lpstr>
      <vt:lpstr>IODINE DEFICIENCY </vt:lpstr>
      <vt:lpstr>Prevention </vt:lpstr>
      <vt:lpstr>Prevention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NUTRITION SEPTEMBER 2018 CLASS MTC ITEN CAMPUS</dc:title>
  <dc:creator>hp</dc:creator>
  <cp:lastModifiedBy>hp</cp:lastModifiedBy>
  <cp:revision>101</cp:revision>
  <dcterms:created xsi:type="dcterms:W3CDTF">2019-06-29T19:17:00Z</dcterms:created>
  <dcterms:modified xsi:type="dcterms:W3CDTF">2019-12-06T10:22:40Z</dcterms:modified>
</cp:coreProperties>
</file>