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18.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s/slide207.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69.xml" ContentType="application/vnd.openxmlformats-officedocument.presentationml.slide+xml"/>
  <Override PartName="/ppt/slides/slide221.xml" ContentType="application/vnd.openxmlformats-officedocument.presentationml.slide+xml"/>
  <Override PartName="/ppt/tableStyles.xml" ContentType="application/vnd.openxmlformats-officedocument.presentationml.tableStyles+xml"/>
  <Override PartName="/ppt/slides/slide147.xml" ContentType="application/vnd.openxmlformats-officedocument.presentationml.slide+xml"/>
  <Override PartName="/ppt/slides/slide158.xml" ContentType="application/vnd.openxmlformats-officedocument.presentationml.slide+xml"/>
  <Override PartName="/ppt/slides/slide194.xml" ContentType="application/vnd.openxmlformats-officedocument.presentationml.slide+xml"/>
  <Override PartName="/ppt/slides/slide210.xml" ContentType="application/vnd.openxmlformats-officedocument.presentationml.slide+xml"/>
  <Override PartName="/ppt/slides/slide99.xml" ContentType="application/vnd.openxmlformats-officedocument.presentationml.slide+xml"/>
  <Override PartName="/ppt/slides/slide136.xml" ContentType="application/vnd.openxmlformats-officedocument.presentationml.slide+xml"/>
  <Override PartName="/ppt/slides/slide183.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25.xml" ContentType="application/vnd.openxmlformats-officedocument.presentationml.slide+xml"/>
  <Override PartName="/ppt/slides/slide172.xml" ContentType="application/vnd.openxmlformats-officedocument.presentationml.slide+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Layouts/slideLayout7.xml" ContentType="application/vnd.openxmlformats-officedocument.presentationml.slideLayout+xml"/>
  <Override PartName="/ppt/slides/slide55.xml" ContentType="application/vnd.openxmlformats-officedocument.presentationml.slide+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s/slide215.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s/slide199.xml" ContentType="application/vnd.openxmlformats-officedocument.presentationml.slide+xml"/>
  <Override PartName="/ppt/slides/slide204.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188.xml" ContentType="application/vnd.openxmlformats-officedocument.presentationml.slide+xml"/>
  <Override PartName="/ppt/slides/slide211.xml" ContentType="application/vnd.openxmlformats-officedocument.presentationml.slide+xml"/>
  <Override PartName="/ppt/slides/slide222.xml" ContentType="application/vnd.openxmlformats-officedocument.presentationml.slide+xml"/>
  <Override PartName="/ppt/slides/slide119.xml" ContentType="application/vnd.openxmlformats-officedocument.presentationml.slide+xml"/>
  <Override PartName="/ppt/slides/slide148.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s/slide195.xml" ContentType="application/vnd.openxmlformats-officedocument.presentationml.slide+xml"/>
  <Override PartName="/ppt/slides/slide20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55.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ppt/slides/slide162.xml" ContentType="application/vnd.openxmlformats-officedocument.presentationml.slide+xml"/>
  <Override PartName="/ppt/slides/slide191.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s/slide180.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s/slide209.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slides/slide216.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89.xml" ContentType="application/vnd.openxmlformats-officedocument.presentationml.slide+xml"/>
  <Override PartName="/ppt/slides/slide205.xml" ContentType="application/vnd.openxmlformats-officedocument.presentationml.slide+xml"/>
  <Override PartName="/ppt/slides/slide223.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s/slide178.xml" ContentType="application/vnd.openxmlformats-officedocument.presentationml.slide+xml"/>
  <Override PartName="/ppt/slides/slide196.xml" ContentType="application/vnd.openxmlformats-officedocument.presentationml.slide+xml"/>
  <Override PartName="/ppt/slides/slide212.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167.xml" ContentType="application/vnd.openxmlformats-officedocument.presentationml.slide+xml"/>
  <Override PartName="/ppt/slides/slide185.xml" ContentType="application/vnd.openxmlformats-officedocument.presentationml.slide+xml"/>
  <Override PartName="/ppt/slides/slide201.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74.xml" ContentType="application/vnd.openxmlformats-officedocument.presentationml.slide+xml"/>
  <Override PartName="/ppt/slides/slide192.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163.xml" ContentType="application/vnd.openxmlformats-officedocument.presentationml.slide+xml"/>
  <Override PartName="/ppt/slides/slide181.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170.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s/slide217.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slides/slide206.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s/slide213.xml" ContentType="application/vnd.openxmlformats-officedocument.presentationml.slide+xml"/>
  <Override PartName="/ppt/slides/slide224.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68.xml" ContentType="application/vnd.openxmlformats-officedocument.presentationml.slide+xml"/>
  <Override PartName="/ppt/slides/slide179.xml" ContentType="application/vnd.openxmlformats-officedocument.presentationml.slide+xml"/>
  <Override PartName="/ppt/slides/slide197.xml" ContentType="application/vnd.openxmlformats-officedocument.presentationml.slide+xml"/>
  <Override PartName="/ppt/slides/slide202.xml" ContentType="application/vnd.openxmlformats-officedocument.presentationml.slide+xml"/>
  <Override PartName="/ppt/slideLayouts/slideLayout12.xml" ContentType="application/vnd.openxmlformats-officedocument.presentationml.slideLayout+xml"/>
  <Override PartName="/ppt/slides/slide139.xml" ContentType="application/vnd.openxmlformats-officedocument.presentationml.slide+xml"/>
  <Override PartName="/ppt/slides/slide157.xml" ContentType="application/vnd.openxmlformats-officedocument.presentationml.slide+xml"/>
  <Override PartName="/ppt/slides/slide186.xml" ContentType="application/vnd.openxmlformats-officedocument.presentationml.slide+xml"/>
  <Override PartName="/ppt/slides/slide220.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slides/slide193.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214.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87.xml" ContentType="application/vnd.openxmlformats-officedocument.presentationml.slide+xml"/>
  <Override PartName="/ppt/slides/slide198.xml" ContentType="application/vnd.openxmlformats-officedocument.presentationml.slide+xml"/>
  <Override PartName="/ppt/slides/slide203.xml" ContentType="application/vnd.openxmlformats-officedocument.presentationml.slide+xml"/>
  <Override PartName="/ppt/slides/slide129.xml" ContentType="application/vnd.openxmlformats-officedocument.presentationml.slide+xml"/>
  <Override PartName="/ppt/slides/slide176.xml" ContentType="application/vnd.openxmlformats-officedocument.presentationml.slide+xml"/>
  <Override PartName="/ppt/slides/slide118.xml" ContentType="application/vnd.openxmlformats-officedocument.presentationml.slide+xml"/>
  <Override PartName="/ppt/slides/slide165.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90.xml" ContentType="application/vnd.openxmlformats-officedocument.presentationml.slide+xml"/>
  <Override PartName="/ppt/viewProps.xml" ContentType="application/vnd.openxmlformats-officedocument.presentationml.viewProps+xml"/>
  <Override PartName="/ppt/slides/slide48.xml" ContentType="application/vnd.openxmlformats-officedocument.presentationml.slide+xml"/>
  <Override PartName="/ppt/slides/slide95.xml" ContentType="application/vnd.openxmlformats-officedocument.presentationml.slide+xml"/>
  <Override PartName="/ppt/slides/slide132.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slides/slide208.xml" ContentType="application/vnd.openxmlformats-officedocument.presentationml.slide+xml"/>
  <Override PartName="/ppt/slides/slide219.xml" ContentType="application/vnd.openxmlformats-officedocument.presentationml.slide+xml"/>
  <Override PartName="/ppt/presProps.xml" ContentType="application/vnd.openxmlformats-officedocument.presentationml.pres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9" r:id="rId1"/>
  </p:sldMasterIdLst>
  <p:notesMasterIdLst>
    <p:notesMasterId r:id="rId226"/>
  </p:notesMasterIdLst>
  <p:sldIdLst>
    <p:sldId id="431" r:id="rId2"/>
    <p:sldId id="432" r:id="rId3"/>
    <p:sldId id="433" r:id="rId4"/>
    <p:sldId id="434" r:id="rId5"/>
    <p:sldId id="436" r:id="rId6"/>
    <p:sldId id="437" r:id="rId7"/>
    <p:sldId id="438" r:id="rId8"/>
    <p:sldId id="435" r:id="rId9"/>
    <p:sldId id="439" r:id="rId10"/>
    <p:sldId id="440" r:id="rId11"/>
    <p:sldId id="443" r:id="rId12"/>
    <p:sldId id="441" r:id="rId13"/>
    <p:sldId id="442" r:id="rId14"/>
    <p:sldId id="445" r:id="rId15"/>
    <p:sldId id="444" r:id="rId16"/>
    <p:sldId id="460" r:id="rId17"/>
    <p:sldId id="446" r:id="rId18"/>
    <p:sldId id="447" r:id="rId19"/>
    <p:sldId id="449" r:id="rId20"/>
    <p:sldId id="448" r:id="rId21"/>
    <p:sldId id="450" r:id="rId22"/>
    <p:sldId id="451" r:id="rId23"/>
    <p:sldId id="452" r:id="rId24"/>
    <p:sldId id="453" r:id="rId25"/>
    <p:sldId id="454" r:id="rId26"/>
    <p:sldId id="455" r:id="rId27"/>
    <p:sldId id="456" r:id="rId28"/>
    <p:sldId id="457" r:id="rId29"/>
    <p:sldId id="458" r:id="rId30"/>
    <p:sldId id="459" r:id="rId31"/>
    <p:sldId id="461" r:id="rId32"/>
    <p:sldId id="462" r:id="rId33"/>
    <p:sldId id="463" r:id="rId34"/>
    <p:sldId id="464" r:id="rId35"/>
    <p:sldId id="465" r:id="rId36"/>
    <p:sldId id="466" r:id="rId37"/>
    <p:sldId id="467" r:id="rId38"/>
    <p:sldId id="501" r:id="rId39"/>
    <p:sldId id="502" r:id="rId40"/>
    <p:sldId id="503" r:id="rId41"/>
    <p:sldId id="504" r:id="rId42"/>
    <p:sldId id="505" r:id="rId43"/>
    <p:sldId id="506" r:id="rId44"/>
    <p:sldId id="507" r:id="rId45"/>
    <p:sldId id="508" r:id="rId46"/>
    <p:sldId id="509" r:id="rId47"/>
    <p:sldId id="510" r:id="rId48"/>
    <p:sldId id="511" r:id="rId49"/>
    <p:sldId id="512" r:id="rId50"/>
    <p:sldId id="513" r:id="rId51"/>
    <p:sldId id="514" r:id="rId52"/>
    <p:sldId id="515" r:id="rId53"/>
    <p:sldId id="516" r:id="rId54"/>
    <p:sldId id="517" r:id="rId55"/>
    <p:sldId id="518" r:id="rId56"/>
    <p:sldId id="519" r:id="rId57"/>
    <p:sldId id="520" r:id="rId58"/>
    <p:sldId id="521" r:id="rId59"/>
    <p:sldId id="522" r:id="rId60"/>
    <p:sldId id="523" r:id="rId61"/>
    <p:sldId id="468" r:id="rId62"/>
    <p:sldId id="469" r:id="rId63"/>
    <p:sldId id="470" r:id="rId64"/>
    <p:sldId id="471" r:id="rId65"/>
    <p:sldId id="472" r:id="rId66"/>
    <p:sldId id="473" r:id="rId67"/>
    <p:sldId id="474" r:id="rId68"/>
    <p:sldId id="476" r:id="rId69"/>
    <p:sldId id="477" r:id="rId70"/>
    <p:sldId id="478" r:id="rId71"/>
    <p:sldId id="479" r:id="rId72"/>
    <p:sldId id="481" r:id="rId73"/>
    <p:sldId id="480" r:id="rId74"/>
    <p:sldId id="482" r:id="rId75"/>
    <p:sldId id="483" r:id="rId76"/>
    <p:sldId id="484" r:id="rId77"/>
    <p:sldId id="485" r:id="rId78"/>
    <p:sldId id="486" r:id="rId79"/>
    <p:sldId id="475" r:id="rId80"/>
    <p:sldId id="487" r:id="rId81"/>
    <p:sldId id="488" r:id="rId82"/>
    <p:sldId id="528" r:id="rId83"/>
    <p:sldId id="529" r:id="rId84"/>
    <p:sldId id="489" r:id="rId85"/>
    <p:sldId id="490" r:id="rId86"/>
    <p:sldId id="491" r:id="rId87"/>
    <p:sldId id="530" r:id="rId88"/>
    <p:sldId id="492" r:id="rId89"/>
    <p:sldId id="493" r:id="rId90"/>
    <p:sldId id="494" r:id="rId91"/>
    <p:sldId id="495" r:id="rId92"/>
    <p:sldId id="496" r:id="rId93"/>
    <p:sldId id="531" r:id="rId94"/>
    <p:sldId id="532" r:id="rId95"/>
    <p:sldId id="533" r:id="rId96"/>
    <p:sldId id="534" r:id="rId97"/>
    <p:sldId id="535" r:id="rId98"/>
    <p:sldId id="536" r:id="rId99"/>
    <p:sldId id="537" r:id="rId100"/>
    <p:sldId id="538" r:id="rId101"/>
    <p:sldId id="539" r:id="rId102"/>
    <p:sldId id="540" r:id="rId103"/>
    <p:sldId id="541" r:id="rId104"/>
    <p:sldId id="542" r:id="rId105"/>
    <p:sldId id="562" r:id="rId106"/>
    <p:sldId id="543" r:id="rId107"/>
    <p:sldId id="544" r:id="rId108"/>
    <p:sldId id="547" r:id="rId109"/>
    <p:sldId id="548" r:id="rId110"/>
    <p:sldId id="545" r:id="rId111"/>
    <p:sldId id="546" r:id="rId112"/>
    <p:sldId id="549" r:id="rId113"/>
    <p:sldId id="550" r:id="rId114"/>
    <p:sldId id="551" r:id="rId115"/>
    <p:sldId id="552" r:id="rId116"/>
    <p:sldId id="553" r:id="rId117"/>
    <p:sldId id="554" r:id="rId118"/>
    <p:sldId id="555" r:id="rId119"/>
    <p:sldId id="556" r:id="rId120"/>
    <p:sldId id="557" r:id="rId121"/>
    <p:sldId id="558" r:id="rId122"/>
    <p:sldId id="559" r:id="rId123"/>
    <p:sldId id="560" r:id="rId124"/>
    <p:sldId id="561" r:id="rId125"/>
    <p:sldId id="563" r:id="rId126"/>
    <p:sldId id="564" r:id="rId127"/>
    <p:sldId id="565" r:id="rId128"/>
    <p:sldId id="566" r:id="rId129"/>
    <p:sldId id="567" r:id="rId130"/>
    <p:sldId id="568" r:id="rId131"/>
    <p:sldId id="570" r:id="rId132"/>
    <p:sldId id="571" r:id="rId133"/>
    <p:sldId id="572" r:id="rId134"/>
    <p:sldId id="569" r:id="rId135"/>
    <p:sldId id="573" r:id="rId136"/>
    <p:sldId id="574" r:id="rId137"/>
    <p:sldId id="575" r:id="rId138"/>
    <p:sldId id="576" r:id="rId139"/>
    <p:sldId id="577" r:id="rId140"/>
    <p:sldId id="579" r:id="rId141"/>
    <p:sldId id="580" r:id="rId142"/>
    <p:sldId id="581" r:id="rId143"/>
    <p:sldId id="582" r:id="rId144"/>
    <p:sldId id="583" r:id="rId145"/>
    <p:sldId id="584" r:id="rId146"/>
    <p:sldId id="585" r:id="rId147"/>
    <p:sldId id="586" r:id="rId148"/>
    <p:sldId id="588" r:id="rId149"/>
    <p:sldId id="589" r:id="rId150"/>
    <p:sldId id="590" r:id="rId151"/>
    <p:sldId id="592" r:id="rId152"/>
    <p:sldId id="591" r:id="rId153"/>
    <p:sldId id="593" r:id="rId154"/>
    <p:sldId id="594" r:id="rId155"/>
    <p:sldId id="595" r:id="rId156"/>
    <p:sldId id="596" r:id="rId157"/>
    <p:sldId id="597" r:id="rId158"/>
    <p:sldId id="598" r:id="rId159"/>
    <p:sldId id="599" r:id="rId160"/>
    <p:sldId id="600" r:id="rId161"/>
    <p:sldId id="601" r:id="rId162"/>
    <p:sldId id="602" r:id="rId163"/>
    <p:sldId id="603" r:id="rId164"/>
    <p:sldId id="604" r:id="rId165"/>
    <p:sldId id="605" r:id="rId166"/>
    <p:sldId id="606" r:id="rId167"/>
    <p:sldId id="607" r:id="rId168"/>
    <p:sldId id="608" r:id="rId169"/>
    <p:sldId id="609" r:id="rId170"/>
    <p:sldId id="610" r:id="rId171"/>
    <p:sldId id="611" r:id="rId172"/>
    <p:sldId id="612" r:id="rId173"/>
    <p:sldId id="613" r:id="rId174"/>
    <p:sldId id="614" r:id="rId175"/>
    <p:sldId id="615" r:id="rId176"/>
    <p:sldId id="616" r:id="rId177"/>
    <p:sldId id="617" r:id="rId178"/>
    <p:sldId id="618" r:id="rId179"/>
    <p:sldId id="619" r:id="rId180"/>
    <p:sldId id="620" r:id="rId181"/>
    <p:sldId id="621" r:id="rId182"/>
    <p:sldId id="622" r:id="rId183"/>
    <p:sldId id="623" r:id="rId184"/>
    <p:sldId id="624" r:id="rId185"/>
    <p:sldId id="630" r:id="rId186"/>
    <p:sldId id="631" r:id="rId187"/>
    <p:sldId id="632" r:id="rId188"/>
    <p:sldId id="633" r:id="rId189"/>
    <p:sldId id="634" r:id="rId190"/>
    <p:sldId id="635" r:id="rId191"/>
    <p:sldId id="636" r:id="rId192"/>
    <p:sldId id="637" r:id="rId193"/>
    <p:sldId id="638" r:id="rId194"/>
    <p:sldId id="639" r:id="rId195"/>
    <p:sldId id="640" r:id="rId196"/>
    <p:sldId id="641" r:id="rId197"/>
    <p:sldId id="625" r:id="rId198"/>
    <p:sldId id="626" r:id="rId199"/>
    <p:sldId id="627" r:id="rId200"/>
    <p:sldId id="628" r:id="rId201"/>
    <p:sldId id="642" r:id="rId202"/>
    <p:sldId id="643" r:id="rId203"/>
    <p:sldId id="644" r:id="rId204"/>
    <p:sldId id="645" r:id="rId205"/>
    <p:sldId id="646" r:id="rId206"/>
    <p:sldId id="647" r:id="rId207"/>
    <p:sldId id="412" r:id="rId208"/>
    <p:sldId id="413" r:id="rId209"/>
    <p:sldId id="414" r:id="rId210"/>
    <p:sldId id="415" r:id="rId211"/>
    <p:sldId id="416" r:id="rId212"/>
    <p:sldId id="417" r:id="rId213"/>
    <p:sldId id="419" r:id="rId214"/>
    <p:sldId id="418" r:id="rId215"/>
    <p:sldId id="420" r:id="rId216"/>
    <p:sldId id="421" r:id="rId217"/>
    <p:sldId id="422" r:id="rId218"/>
    <p:sldId id="423" r:id="rId219"/>
    <p:sldId id="424" r:id="rId220"/>
    <p:sldId id="425" r:id="rId221"/>
    <p:sldId id="426" r:id="rId222"/>
    <p:sldId id="427" r:id="rId223"/>
    <p:sldId id="428" r:id="rId224"/>
    <p:sldId id="358" r:id="rId225"/>
  </p:sldIdLst>
  <p:sldSz cx="9144000" cy="6858000" type="screen4x3"/>
  <p:notesSz cx="6858000" cy="9144000"/>
  <p:defaultTextStyle>
    <a:defPPr>
      <a:defRPr lang="ar-SA"/>
    </a:defPPr>
    <a:lvl1pPr algn="l" rtl="1" fontAlgn="base">
      <a:spcBef>
        <a:spcPct val="0"/>
      </a:spcBef>
      <a:spcAft>
        <a:spcPct val="0"/>
      </a:spcAft>
      <a:defRPr kern="1200">
        <a:solidFill>
          <a:schemeClr val="tx1"/>
        </a:solidFill>
        <a:latin typeface="Garamond" pitchFamily="18" charset="0"/>
        <a:ea typeface="+mn-ea"/>
        <a:cs typeface="Arial" charset="0"/>
      </a:defRPr>
    </a:lvl1pPr>
    <a:lvl2pPr marL="457200" algn="l" rtl="1" fontAlgn="base">
      <a:spcBef>
        <a:spcPct val="0"/>
      </a:spcBef>
      <a:spcAft>
        <a:spcPct val="0"/>
      </a:spcAft>
      <a:defRPr kern="1200">
        <a:solidFill>
          <a:schemeClr val="tx1"/>
        </a:solidFill>
        <a:latin typeface="Garamond" pitchFamily="18" charset="0"/>
        <a:ea typeface="+mn-ea"/>
        <a:cs typeface="Arial" charset="0"/>
      </a:defRPr>
    </a:lvl2pPr>
    <a:lvl3pPr marL="914400" algn="l" rtl="1" fontAlgn="base">
      <a:spcBef>
        <a:spcPct val="0"/>
      </a:spcBef>
      <a:spcAft>
        <a:spcPct val="0"/>
      </a:spcAft>
      <a:defRPr kern="1200">
        <a:solidFill>
          <a:schemeClr val="tx1"/>
        </a:solidFill>
        <a:latin typeface="Garamond" pitchFamily="18" charset="0"/>
        <a:ea typeface="+mn-ea"/>
        <a:cs typeface="Arial" charset="0"/>
      </a:defRPr>
    </a:lvl3pPr>
    <a:lvl4pPr marL="1371600" algn="l" rtl="1" fontAlgn="base">
      <a:spcBef>
        <a:spcPct val="0"/>
      </a:spcBef>
      <a:spcAft>
        <a:spcPct val="0"/>
      </a:spcAft>
      <a:defRPr kern="1200">
        <a:solidFill>
          <a:schemeClr val="tx1"/>
        </a:solidFill>
        <a:latin typeface="Garamond" pitchFamily="18" charset="0"/>
        <a:ea typeface="+mn-ea"/>
        <a:cs typeface="Arial" charset="0"/>
      </a:defRPr>
    </a:lvl4pPr>
    <a:lvl5pPr marL="1828800" algn="l" rtl="1" fontAlgn="base">
      <a:spcBef>
        <a:spcPct val="0"/>
      </a:spcBef>
      <a:spcAft>
        <a:spcPct val="0"/>
      </a:spcAft>
      <a:defRPr kern="1200">
        <a:solidFill>
          <a:schemeClr val="tx1"/>
        </a:solidFill>
        <a:latin typeface="Garamond" pitchFamily="18" charset="0"/>
        <a:ea typeface="+mn-ea"/>
        <a:cs typeface="Arial" charset="0"/>
      </a:defRPr>
    </a:lvl5pPr>
    <a:lvl6pPr marL="2286000" algn="l" defTabSz="914400" rtl="0" eaLnBrk="1" latinLnBrk="0" hangingPunct="1">
      <a:defRPr kern="1200">
        <a:solidFill>
          <a:schemeClr val="tx1"/>
        </a:solidFill>
        <a:latin typeface="Garamond" pitchFamily="18" charset="0"/>
        <a:ea typeface="+mn-ea"/>
        <a:cs typeface="Arial" charset="0"/>
      </a:defRPr>
    </a:lvl6pPr>
    <a:lvl7pPr marL="2743200" algn="l" defTabSz="914400" rtl="0" eaLnBrk="1" latinLnBrk="0" hangingPunct="1">
      <a:defRPr kern="1200">
        <a:solidFill>
          <a:schemeClr val="tx1"/>
        </a:solidFill>
        <a:latin typeface="Garamond" pitchFamily="18" charset="0"/>
        <a:ea typeface="+mn-ea"/>
        <a:cs typeface="Arial" charset="0"/>
      </a:defRPr>
    </a:lvl7pPr>
    <a:lvl8pPr marL="3200400" algn="l" defTabSz="914400" rtl="0" eaLnBrk="1" latinLnBrk="0" hangingPunct="1">
      <a:defRPr kern="1200">
        <a:solidFill>
          <a:schemeClr val="tx1"/>
        </a:solidFill>
        <a:latin typeface="Garamond" pitchFamily="18" charset="0"/>
        <a:ea typeface="+mn-ea"/>
        <a:cs typeface="Arial" charset="0"/>
      </a:defRPr>
    </a:lvl8pPr>
    <a:lvl9pPr marL="3657600" algn="l" defTabSz="914400" rtl="0" eaLnBrk="1" latinLnBrk="0" hangingPunct="1">
      <a:defRPr kern="1200">
        <a:solidFill>
          <a:schemeClr val="tx1"/>
        </a:solidFill>
        <a:latin typeface="Garamond"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54" autoAdjust="0"/>
    <p:restoredTop sz="94761" autoAdjust="0"/>
  </p:normalViewPr>
  <p:slideViewPr>
    <p:cSldViewPr>
      <p:cViewPr>
        <p:scale>
          <a:sx n="66" d="100"/>
          <a:sy n="66" d="100"/>
        </p:scale>
        <p:origin x="-624" y="3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notesMaster" Target="notesMasters/notesMaster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slide" Target="slides/slide205.xml"/><Relationship Id="rId227" Type="http://schemas.openxmlformats.org/officeDocument/2006/relationships/presProps" Target="presProps.xml"/><Relationship Id="rId201" Type="http://schemas.openxmlformats.org/officeDocument/2006/relationships/slide" Target="slides/slide200.xml"/><Relationship Id="rId222" Type="http://schemas.openxmlformats.org/officeDocument/2006/relationships/slide" Target="slides/slide22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217" Type="http://schemas.openxmlformats.org/officeDocument/2006/relationships/slide" Target="slides/slide216.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slide" Target="slides/slide222.xml"/><Relationship Id="rId228" Type="http://schemas.openxmlformats.org/officeDocument/2006/relationships/viewProps" Target="view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theme" Target="theme/theme1.xml"/><Relationship Id="rId19" Type="http://schemas.openxmlformats.org/officeDocument/2006/relationships/slide" Target="slides/slide18.xml"/><Relationship Id="rId224" Type="http://schemas.openxmlformats.org/officeDocument/2006/relationships/slide" Target="slides/slide223.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tableStyles" Target="tableStyles.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gency FB" pitchFamily="34" charset="0"/>
              </a:defRPr>
            </a:lvl1pPr>
          </a:lstStyle>
          <a:p>
            <a:endParaRPr lang="en-US"/>
          </a:p>
        </p:txBody>
      </p:sp>
      <p:sp>
        <p:nvSpPr>
          <p:cNvPr id="35843"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gency FB" pitchFamily="34" charset="0"/>
              </a:defRPr>
            </a:lvl1pPr>
          </a:lstStyle>
          <a:p>
            <a:endParaRPr lang="en-US"/>
          </a:p>
        </p:txBody>
      </p:sp>
      <p:sp>
        <p:nvSpPr>
          <p:cNvPr id="358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58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5846"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gency FB" pitchFamily="34" charset="0"/>
              </a:defRPr>
            </a:lvl1pPr>
          </a:lstStyle>
          <a:p>
            <a:endParaRPr lang="en-US"/>
          </a:p>
        </p:txBody>
      </p:sp>
      <p:sp>
        <p:nvSpPr>
          <p:cNvPr id="35847"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gency FB" pitchFamily="34" charset="0"/>
              </a:defRPr>
            </a:lvl1pPr>
          </a:lstStyle>
          <a:p>
            <a:fld id="{88E88C4E-DECB-4925-8726-D2525F7CA83B}" type="slidenum">
              <a:rPr lang="ar-SA"/>
              <a:pPr/>
              <a:t>‹#›</a:t>
            </a:fld>
            <a:endParaRPr lang="en-US"/>
          </a:p>
        </p:txBody>
      </p:sp>
    </p:spTree>
  </p:cSld>
  <p:clrMap bg1="lt1" tx1="dk1" bg2="lt2" tx2="dk2" accent1="accent1" accent2="accent2" accent3="accent3" accent4="accent4" accent5="accent5" accent6="accent6" hlink="hlink" folHlink="folHlink"/>
  <p:notesStyle>
    <a:lvl1pPr algn="r" rtl="1" fontAlgn="base">
      <a:spcBef>
        <a:spcPct val="30000"/>
      </a:spcBef>
      <a:spcAft>
        <a:spcPct val="0"/>
      </a:spcAft>
      <a:defRPr sz="1200" kern="1200">
        <a:solidFill>
          <a:schemeClr val="tx1"/>
        </a:solidFill>
        <a:latin typeface="Agency FB" pitchFamily="34" charset="0"/>
        <a:ea typeface="+mn-ea"/>
        <a:cs typeface="Arial" charset="0"/>
      </a:defRPr>
    </a:lvl1pPr>
    <a:lvl2pPr marL="457200" algn="r" rtl="1" fontAlgn="base">
      <a:spcBef>
        <a:spcPct val="30000"/>
      </a:spcBef>
      <a:spcAft>
        <a:spcPct val="0"/>
      </a:spcAft>
      <a:defRPr sz="1200" kern="1200">
        <a:solidFill>
          <a:schemeClr val="tx1"/>
        </a:solidFill>
        <a:latin typeface="Agency FB" pitchFamily="34" charset="0"/>
        <a:ea typeface="+mn-ea"/>
        <a:cs typeface="Arial" charset="0"/>
      </a:defRPr>
    </a:lvl2pPr>
    <a:lvl3pPr marL="914400" algn="r" rtl="1" fontAlgn="base">
      <a:spcBef>
        <a:spcPct val="30000"/>
      </a:spcBef>
      <a:spcAft>
        <a:spcPct val="0"/>
      </a:spcAft>
      <a:defRPr sz="1200" kern="1200">
        <a:solidFill>
          <a:schemeClr val="tx1"/>
        </a:solidFill>
        <a:latin typeface="Agency FB" pitchFamily="34" charset="0"/>
        <a:ea typeface="+mn-ea"/>
        <a:cs typeface="Arial" charset="0"/>
      </a:defRPr>
    </a:lvl3pPr>
    <a:lvl4pPr marL="1371600" algn="r" rtl="1" fontAlgn="base">
      <a:spcBef>
        <a:spcPct val="30000"/>
      </a:spcBef>
      <a:spcAft>
        <a:spcPct val="0"/>
      </a:spcAft>
      <a:defRPr sz="1200" kern="1200">
        <a:solidFill>
          <a:schemeClr val="tx1"/>
        </a:solidFill>
        <a:latin typeface="Agency FB" pitchFamily="34" charset="0"/>
        <a:ea typeface="+mn-ea"/>
        <a:cs typeface="Arial" charset="0"/>
      </a:defRPr>
    </a:lvl4pPr>
    <a:lvl5pPr marL="1828800" algn="r" rtl="1" fontAlgn="base">
      <a:spcBef>
        <a:spcPct val="30000"/>
      </a:spcBef>
      <a:spcAft>
        <a:spcPct val="0"/>
      </a:spcAft>
      <a:defRPr sz="1200" kern="1200">
        <a:solidFill>
          <a:schemeClr val="tx1"/>
        </a:solidFill>
        <a:latin typeface="Agency FB"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6146" name="Group 2"/>
          <p:cNvGrpSpPr>
            <a:grpSpLocks/>
          </p:cNvGrpSpPr>
          <p:nvPr/>
        </p:nvGrpSpPr>
        <p:grpSpPr bwMode="auto">
          <a:xfrm>
            <a:off x="0" y="0"/>
            <a:ext cx="9140825" cy="6850063"/>
            <a:chOff x="0" y="0"/>
            <a:chExt cx="5758" cy="4315"/>
          </a:xfrm>
        </p:grpSpPr>
        <p:grpSp>
          <p:nvGrpSpPr>
            <p:cNvPr id="6147" name="Group 3"/>
            <p:cNvGrpSpPr>
              <a:grpSpLocks/>
            </p:cNvGrpSpPr>
            <p:nvPr userDrawn="1"/>
          </p:nvGrpSpPr>
          <p:grpSpPr bwMode="auto">
            <a:xfrm>
              <a:off x="1728" y="2230"/>
              <a:ext cx="4027" cy="2085"/>
              <a:chOff x="1728" y="2230"/>
              <a:chExt cx="4027" cy="2085"/>
            </a:xfrm>
          </p:grpSpPr>
          <p:sp>
            <p:nvSpPr>
              <p:cNvPr id="614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n-US"/>
              </a:p>
            </p:txBody>
          </p:sp>
          <p:sp>
            <p:nvSpPr>
              <p:cNvPr id="614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n-US"/>
              </a:p>
            </p:txBody>
          </p:sp>
          <p:sp>
            <p:nvSpPr>
              <p:cNvPr id="615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n-US"/>
              </a:p>
            </p:txBody>
          </p:sp>
          <p:sp>
            <p:nvSpPr>
              <p:cNvPr id="615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n-US"/>
              </a:p>
            </p:txBody>
          </p:sp>
          <p:sp>
            <p:nvSpPr>
              <p:cNvPr id="615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n-US"/>
              </a:p>
            </p:txBody>
          </p:sp>
        </p:grpSp>
        <p:sp>
          <p:nvSpPr>
            <p:cNvPr id="6153"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US"/>
            </a:p>
          </p:txBody>
        </p:sp>
        <p:sp>
          <p:nvSpPr>
            <p:cNvPr id="6154"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grpSp>
      <p:sp>
        <p:nvSpPr>
          <p:cNvPr id="6155" name="Rectangle 11"/>
          <p:cNvSpPr>
            <a:spLocks noGrp="1" noChangeArrowheads="1"/>
          </p:cNvSpPr>
          <p:nvPr>
            <p:ph type="ctrTitle" sz="quarter"/>
          </p:nvPr>
        </p:nvSpPr>
        <p:spPr>
          <a:xfrm>
            <a:off x="685800" y="1736725"/>
            <a:ext cx="7772400" cy="1920875"/>
          </a:xfrm>
        </p:spPr>
        <p:txBody>
          <a:bodyPr/>
          <a:lstStyle>
            <a:lvl1pPr>
              <a:defRPr sz="6000"/>
            </a:lvl1pPr>
          </a:lstStyle>
          <a:p>
            <a:r>
              <a:rPr lang="en-US"/>
              <a:t>Click to edit Master title style</a:t>
            </a:r>
          </a:p>
        </p:txBody>
      </p:sp>
      <p:sp>
        <p:nvSpPr>
          <p:cNvPr id="6156" name="Rectangle 12"/>
          <p:cNvSpPr>
            <a:spLocks noGrp="1" noChangeArrowheads="1"/>
          </p:cNvSpPr>
          <p:nvPr>
            <p:ph type="subTitle" sz="quarter" idx="1"/>
          </p:nvPr>
        </p:nvSpPr>
        <p:spPr>
          <a:xfrm>
            <a:off x="1371600" y="3886200"/>
            <a:ext cx="6400800" cy="1752600"/>
          </a:xfrm>
        </p:spPr>
        <p:txBody>
          <a:bodyPr/>
          <a:lstStyle>
            <a:lvl1pPr marL="0" indent="0" algn="ctr">
              <a:buFont typeface="Agency FB" pitchFamily="34" charset="0"/>
              <a:buNone/>
              <a:defRPr/>
            </a:lvl1pPr>
          </a:lstStyle>
          <a:p>
            <a:r>
              <a:rPr lang="en-US"/>
              <a:t>Click to edit Master subtitle style</a:t>
            </a:r>
          </a:p>
        </p:txBody>
      </p:sp>
      <p:sp>
        <p:nvSpPr>
          <p:cNvPr id="6157" name="Rectangle 13"/>
          <p:cNvSpPr>
            <a:spLocks noGrp="1" noChangeArrowheads="1"/>
          </p:cNvSpPr>
          <p:nvPr>
            <p:ph type="dt" sz="quarter" idx="2"/>
          </p:nvPr>
        </p:nvSpPr>
        <p:spPr>
          <a:xfrm>
            <a:off x="457200" y="6248400"/>
            <a:ext cx="2133600" cy="476250"/>
          </a:xfrm>
        </p:spPr>
        <p:txBody>
          <a:bodyPr/>
          <a:lstStyle>
            <a:lvl1pPr>
              <a:defRPr/>
            </a:lvl1pPr>
          </a:lstStyle>
          <a:p>
            <a:endParaRPr lang="en-US"/>
          </a:p>
        </p:txBody>
      </p:sp>
      <p:sp>
        <p:nvSpPr>
          <p:cNvPr id="6158" name="Rectangle 14"/>
          <p:cNvSpPr>
            <a:spLocks noGrp="1" noChangeArrowheads="1"/>
          </p:cNvSpPr>
          <p:nvPr>
            <p:ph type="ftr" sz="quarter" idx="3"/>
          </p:nvPr>
        </p:nvSpPr>
        <p:spPr>
          <a:xfrm>
            <a:off x="3124200" y="6251575"/>
            <a:ext cx="2895600" cy="476250"/>
          </a:xfrm>
        </p:spPr>
        <p:txBody>
          <a:bodyPr/>
          <a:lstStyle>
            <a:lvl1pPr>
              <a:defRPr/>
            </a:lvl1pPr>
          </a:lstStyle>
          <a:p>
            <a:endParaRPr lang="en-US"/>
          </a:p>
        </p:txBody>
      </p:sp>
      <p:sp>
        <p:nvSpPr>
          <p:cNvPr id="6159" name="Rectangle 15"/>
          <p:cNvSpPr>
            <a:spLocks noGrp="1" noChangeArrowheads="1"/>
          </p:cNvSpPr>
          <p:nvPr>
            <p:ph type="sldNum" sz="quarter" idx="4"/>
          </p:nvPr>
        </p:nvSpPr>
        <p:spPr>
          <a:xfrm>
            <a:off x="6553200" y="6254750"/>
            <a:ext cx="2133600" cy="476250"/>
          </a:xfrm>
        </p:spPr>
        <p:txBody>
          <a:bodyPr/>
          <a:lstStyle>
            <a:lvl1pPr>
              <a:defRPr/>
            </a:lvl1pPr>
          </a:lstStyle>
          <a:p>
            <a:fld id="{E81F1626-4F8C-4C34-8596-28DE4FB354AA}" type="slidenum">
              <a:rPr lang="ar-SA"/>
              <a:pPr/>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6155"/>
                                        </p:tgtEl>
                                        <p:attrNameLst>
                                          <p:attrName>style.visibility</p:attrName>
                                        </p:attrNameLst>
                                      </p:cBhvr>
                                      <p:to>
                                        <p:strVal val="visible"/>
                                      </p:to>
                                    </p:set>
                                    <p:animEffect transition="in" filter="dissolve">
                                      <p:cBhvr>
                                        <p:cTn id="7" dur="500"/>
                                        <p:tgtEl>
                                          <p:spTgt spid="615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156">
                                            <p:txEl>
                                              <p:pRg st="0" end="0"/>
                                            </p:txEl>
                                          </p:spTgt>
                                        </p:tgtEl>
                                        <p:attrNameLst>
                                          <p:attrName>style.visibility</p:attrName>
                                        </p:attrNameLst>
                                      </p:cBhvr>
                                      <p:to>
                                        <p:strVal val="visible"/>
                                      </p:to>
                                    </p:set>
                                    <p:animEffect transition="in" filter="dissolve">
                                      <p:cBhvr>
                                        <p:cTn id="12" dur="500"/>
                                        <p:tgtEl>
                                          <p:spTgt spid="615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5" grpId="0"/>
      <p:bldP spid="6156" grpId="0" build="p">
        <p:tmplLst>
          <p:tmpl lvl="1">
            <p:tnLst>
              <p:par>
                <p:cTn presetID="9" presetClass="entr" presetSubtype="0" fill="hold" nodeType="clickEffect">
                  <p:stCondLst>
                    <p:cond delay="0"/>
                  </p:stCondLst>
                  <p:childTnLst>
                    <p:set>
                      <p:cBhvr>
                        <p:cTn dur="1" fill="hold">
                          <p:stCondLst>
                            <p:cond delay="0"/>
                          </p:stCondLst>
                        </p:cTn>
                        <p:tgtEl>
                          <p:spTgt spid="6156"/>
                        </p:tgtEl>
                        <p:attrNameLst>
                          <p:attrName>style.visibility</p:attrName>
                        </p:attrNameLst>
                      </p:cBhvr>
                      <p:to>
                        <p:strVal val="visible"/>
                      </p:to>
                    </p:set>
                    <p:animEffect transition="in" filter="dissolve">
                      <p:cBhvr>
                        <p:cTn dur="500"/>
                        <p:tgtEl>
                          <p:spTgt spid="6156"/>
                        </p:tgtEl>
                      </p:cBhvr>
                    </p:animEffec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A2AE4F3B-722B-49BA-AB8C-38975FD87568}" type="slidenum">
              <a:rPr lang="ar-SA"/>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1E0D0C33-80BC-4BD4-9B91-D03138214339}" type="slidenum">
              <a:rPr lang="ar-SA"/>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51575"/>
            <a:ext cx="2133600" cy="476250"/>
          </a:xfrm>
        </p:spPr>
        <p:txBody>
          <a:bodyPr/>
          <a:lstStyle>
            <a:lvl1pPr>
              <a:defRPr/>
            </a:lvl1pPr>
          </a:lstStyle>
          <a:p>
            <a:endParaRPr lang="en-US"/>
          </a:p>
        </p:txBody>
      </p:sp>
      <p:sp>
        <p:nvSpPr>
          <p:cNvPr id="4" name="Slide Number Placeholder 3"/>
          <p:cNvSpPr>
            <a:spLocks noGrp="1"/>
          </p:cNvSpPr>
          <p:nvPr>
            <p:ph type="sldNum" sz="quarter" idx="11"/>
          </p:nvPr>
        </p:nvSpPr>
        <p:spPr>
          <a:xfrm>
            <a:off x="6553200" y="6248400"/>
            <a:ext cx="2133600" cy="476250"/>
          </a:xfrm>
        </p:spPr>
        <p:txBody>
          <a:bodyPr/>
          <a:lstStyle>
            <a:lvl1pPr>
              <a:defRPr/>
            </a:lvl1pPr>
          </a:lstStyle>
          <a:p>
            <a:fld id="{1CA91018-939E-44E1-9A64-6E56066AED8B}" type="slidenum">
              <a:rPr lang="ar-SA"/>
              <a:pPr/>
              <a:t>‹#›</a:t>
            </a:fld>
            <a:endParaRPr lang="en-US"/>
          </a:p>
        </p:txBody>
      </p:sp>
      <p:sp>
        <p:nvSpPr>
          <p:cNvPr id="5" name="Footer Placeholder 4"/>
          <p:cNvSpPr>
            <a:spLocks noGrp="1"/>
          </p:cNvSpPr>
          <p:nvPr>
            <p:ph type="ftr" sz="quarter" idx="12"/>
          </p:nvPr>
        </p:nvSpPr>
        <p:spPr>
          <a:xfrm>
            <a:off x="3124200" y="6248400"/>
            <a:ext cx="2895600" cy="476250"/>
          </a:xfrm>
        </p:spPr>
        <p:txBody>
          <a:bodyPr/>
          <a:lstStyle>
            <a:lvl1pPr>
              <a:defRPr/>
            </a:lvl1pPr>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51575"/>
            <a:ext cx="2133600" cy="476250"/>
          </a:xfrm>
        </p:spPr>
        <p:txBody>
          <a:bodyPr/>
          <a:lstStyle>
            <a:lvl1pPr>
              <a:defRPr/>
            </a:lvl1pPr>
          </a:lstStyle>
          <a:p>
            <a:endParaRPr lang="en-US"/>
          </a:p>
        </p:txBody>
      </p:sp>
      <p:sp>
        <p:nvSpPr>
          <p:cNvPr id="6" name="Slide Number Placeholder 5"/>
          <p:cNvSpPr>
            <a:spLocks noGrp="1"/>
          </p:cNvSpPr>
          <p:nvPr>
            <p:ph type="sldNum" sz="quarter" idx="11"/>
          </p:nvPr>
        </p:nvSpPr>
        <p:spPr>
          <a:xfrm>
            <a:off x="6553200" y="6248400"/>
            <a:ext cx="2133600" cy="476250"/>
          </a:xfrm>
        </p:spPr>
        <p:txBody>
          <a:bodyPr/>
          <a:lstStyle>
            <a:lvl1pPr>
              <a:defRPr/>
            </a:lvl1pPr>
          </a:lstStyle>
          <a:p>
            <a:fld id="{ABB542A5-00BF-4A18-B087-1665C4DFD099}" type="slidenum">
              <a:rPr lang="ar-SA"/>
              <a:pPr/>
              <a:t>‹#›</a:t>
            </a:fld>
            <a:endParaRPr lang="en-US"/>
          </a:p>
        </p:txBody>
      </p:sp>
      <p:sp>
        <p:nvSpPr>
          <p:cNvPr id="7" name="Footer Placeholder 6"/>
          <p:cNvSpPr>
            <a:spLocks noGrp="1"/>
          </p:cNvSpPr>
          <p:nvPr>
            <p:ph type="ftr" sz="quarter" idx="12"/>
          </p:nvPr>
        </p:nvSpPr>
        <p:spPr>
          <a:xfrm>
            <a:off x="3124200" y="6248400"/>
            <a:ext cx="2895600" cy="476250"/>
          </a:xfrm>
        </p:spPr>
        <p:txBody>
          <a:bodyPr/>
          <a:lstStyle>
            <a:lvl1pPr>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0F5DDEE1-B714-47A5-9AC8-E8DDE2A6E439}" type="slidenum">
              <a:rPr lang="ar-SA"/>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7A922A0F-2731-4894-9A10-8E76C80D624E}" type="slidenum">
              <a:rPr lang="ar-SA"/>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BBFDACE6-90E4-435E-9BE6-6F920115FA66}" type="slidenum">
              <a:rPr lang="ar-SA"/>
              <a:pPr/>
              <a:t>‹#›</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Slide Number Placeholder 7"/>
          <p:cNvSpPr>
            <a:spLocks noGrp="1"/>
          </p:cNvSpPr>
          <p:nvPr>
            <p:ph type="sldNum" sz="quarter" idx="11"/>
          </p:nvPr>
        </p:nvSpPr>
        <p:spPr/>
        <p:txBody>
          <a:bodyPr/>
          <a:lstStyle>
            <a:lvl1pPr>
              <a:defRPr/>
            </a:lvl1pPr>
          </a:lstStyle>
          <a:p>
            <a:fld id="{C173B924-8719-44BF-A3C1-CBFA41E8CD54}" type="slidenum">
              <a:rPr lang="ar-SA"/>
              <a:pPr/>
              <a:t>‹#›</a:t>
            </a:fld>
            <a:endParaRPr lang="en-US"/>
          </a:p>
        </p:txBody>
      </p:sp>
      <p:sp>
        <p:nvSpPr>
          <p:cNvPr id="9" name="Footer Placeholder 8"/>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Slide Number Placeholder 3"/>
          <p:cNvSpPr>
            <a:spLocks noGrp="1"/>
          </p:cNvSpPr>
          <p:nvPr>
            <p:ph type="sldNum" sz="quarter" idx="11"/>
          </p:nvPr>
        </p:nvSpPr>
        <p:spPr/>
        <p:txBody>
          <a:bodyPr/>
          <a:lstStyle>
            <a:lvl1pPr>
              <a:defRPr/>
            </a:lvl1pPr>
          </a:lstStyle>
          <a:p>
            <a:fld id="{CFCE4688-B2BE-4839-95E1-6F35C6834C20}" type="slidenum">
              <a:rPr lang="ar-SA"/>
              <a:pPr/>
              <a:t>‹#›</a:t>
            </a:fld>
            <a:endParaRPr lang="en-US"/>
          </a:p>
        </p:txBody>
      </p:sp>
      <p:sp>
        <p:nvSpPr>
          <p:cNvPr id="5" name="Footer Placeholder 4"/>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Slide Number Placeholder 2"/>
          <p:cNvSpPr>
            <a:spLocks noGrp="1"/>
          </p:cNvSpPr>
          <p:nvPr>
            <p:ph type="sldNum" sz="quarter" idx="11"/>
          </p:nvPr>
        </p:nvSpPr>
        <p:spPr/>
        <p:txBody>
          <a:bodyPr/>
          <a:lstStyle>
            <a:lvl1pPr>
              <a:defRPr/>
            </a:lvl1pPr>
          </a:lstStyle>
          <a:p>
            <a:fld id="{F9D6018F-D4F1-4AFE-A2F9-E2B0A9F45F6B}" type="slidenum">
              <a:rPr lang="ar-SA"/>
              <a:pPr/>
              <a:t>‹#›</a:t>
            </a:fld>
            <a:endParaRPr lang="en-US"/>
          </a:p>
        </p:txBody>
      </p:sp>
      <p:sp>
        <p:nvSpPr>
          <p:cNvPr id="4" name="Footer Placeholder 3"/>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A56EB98D-49F3-4932-93BD-5EAC8954143D}" type="slidenum">
              <a:rPr lang="ar-SA"/>
              <a:pPr/>
              <a:t>‹#›</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1727C25F-0C1F-48C1-92C2-FE9D6D60E172}" type="slidenum">
              <a:rPr lang="ar-SA"/>
              <a:pPr/>
              <a:t>‹#›</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122"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0">
              <a:defRPr sz="1200">
                <a:latin typeface="Agency FB" pitchFamily="34" charset="0"/>
              </a:defRPr>
            </a:lvl1pPr>
          </a:lstStyle>
          <a:p>
            <a:endParaRPr lang="en-US"/>
          </a:p>
        </p:txBody>
      </p:sp>
      <p:sp>
        <p:nvSpPr>
          <p:cNvPr id="5123"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rtl="0">
              <a:defRPr sz="1200">
                <a:latin typeface="Agency FB" pitchFamily="34" charset="0"/>
              </a:defRPr>
            </a:lvl1pPr>
          </a:lstStyle>
          <a:p>
            <a:fld id="{93184453-5D3C-4FF5-8485-94744E0BE2BE}" type="slidenum">
              <a:rPr lang="ar-SA"/>
              <a:pPr/>
              <a:t>‹#›</a:t>
            </a:fld>
            <a:endParaRPr lang="en-US"/>
          </a:p>
        </p:txBody>
      </p:sp>
      <p:grpSp>
        <p:nvGrpSpPr>
          <p:cNvPr id="5124" name="Group 4"/>
          <p:cNvGrpSpPr>
            <a:grpSpLocks/>
          </p:cNvGrpSpPr>
          <p:nvPr/>
        </p:nvGrpSpPr>
        <p:grpSpPr bwMode="auto">
          <a:xfrm>
            <a:off x="0" y="0"/>
            <a:ext cx="9140825" cy="6850063"/>
            <a:chOff x="0" y="0"/>
            <a:chExt cx="5758" cy="4315"/>
          </a:xfrm>
        </p:grpSpPr>
        <p:grpSp>
          <p:nvGrpSpPr>
            <p:cNvPr id="5125" name="Group 5"/>
            <p:cNvGrpSpPr>
              <a:grpSpLocks/>
            </p:cNvGrpSpPr>
            <p:nvPr userDrawn="1"/>
          </p:nvGrpSpPr>
          <p:grpSpPr bwMode="auto">
            <a:xfrm>
              <a:off x="1728" y="2230"/>
              <a:ext cx="4027" cy="2085"/>
              <a:chOff x="1728" y="2230"/>
              <a:chExt cx="4027" cy="2085"/>
            </a:xfrm>
          </p:grpSpPr>
          <p:sp>
            <p:nvSpPr>
              <p:cNvPr id="5126"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n-US"/>
              </a:p>
            </p:txBody>
          </p:sp>
          <p:sp>
            <p:nvSpPr>
              <p:cNvPr id="5127"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n-US"/>
              </a:p>
            </p:txBody>
          </p:sp>
          <p:sp>
            <p:nvSpPr>
              <p:cNvPr id="5128"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n-US"/>
              </a:p>
            </p:txBody>
          </p:sp>
          <p:sp>
            <p:nvSpPr>
              <p:cNvPr id="5129"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n-US"/>
              </a:p>
            </p:txBody>
          </p:sp>
          <p:sp>
            <p:nvSpPr>
              <p:cNvPr id="5130"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n-US"/>
              </a:p>
            </p:txBody>
          </p:sp>
        </p:grpSp>
        <p:sp>
          <p:nvSpPr>
            <p:cNvPr id="5131"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US"/>
            </a:p>
          </p:txBody>
        </p:sp>
        <p:sp>
          <p:nvSpPr>
            <p:cNvPr id="5132"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grpSp>
      <p:sp>
        <p:nvSpPr>
          <p:cNvPr id="5133"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34"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rtl="0">
              <a:defRPr sz="1200">
                <a:latin typeface="Agency FB" pitchFamily="34" charset="0"/>
              </a:defRPr>
            </a:lvl1pPr>
          </a:lstStyle>
          <a:p>
            <a:endParaRPr lang="en-US"/>
          </a:p>
        </p:txBody>
      </p:sp>
      <p:sp>
        <p:nvSpPr>
          <p:cNvPr id="5135"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1" tx1="lt1" bg2="dk2"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5133"/>
                                        </p:tgtEl>
                                        <p:attrNameLst>
                                          <p:attrName>style.visibility</p:attrName>
                                        </p:attrNameLst>
                                      </p:cBhvr>
                                      <p:to>
                                        <p:strVal val="visible"/>
                                      </p:to>
                                    </p:set>
                                    <p:animEffect transition="in" filter="dissolve">
                                      <p:cBhvr>
                                        <p:cTn id="7" dur="500"/>
                                        <p:tgtEl>
                                          <p:spTgt spid="513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135">
                                            <p:txEl>
                                              <p:pRg st="0" end="0"/>
                                            </p:txEl>
                                          </p:spTgt>
                                        </p:tgtEl>
                                        <p:attrNameLst>
                                          <p:attrName>style.visibility</p:attrName>
                                        </p:attrNameLst>
                                      </p:cBhvr>
                                      <p:to>
                                        <p:strVal val="visible"/>
                                      </p:to>
                                    </p:set>
                                    <p:animEffect transition="in" filter="dissolve">
                                      <p:cBhvr>
                                        <p:cTn id="12" dur="500"/>
                                        <p:tgtEl>
                                          <p:spTgt spid="5135">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5135">
                                            <p:txEl>
                                              <p:pRg st="1" end="1"/>
                                            </p:txEl>
                                          </p:spTgt>
                                        </p:tgtEl>
                                        <p:attrNameLst>
                                          <p:attrName>style.visibility</p:attrName>
                                        </p:attrNameLst>
                                      </p:cBhvr>
                                      <p:to>
                                        <p:strVal val="visible"/>
                                      </p:to>
                                    </p:set>
                                    <p:animEffect transition="in" filter="dissolve">
                                      <p:cBhvr>
                                        <p:cTn id="15" dur="500"/>
                                        <p:tgtEl>
                                          <p:spTgt spid="5135">
                                            <p:txEl>
                                              <p:pRg st="1" end="1"/>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5135">
                                            <p:txEl>
                                              <p:pRg st="2" end="2"/>
                                            </p:txEl>
                                          </p:spTgt>
                                        </p:tgtEl>
                                        <p:attrNameLst>
                                          <p:attrName>style.visibility</p:attrName>
                                        </p:attrNameLst>
                                      </p:cBhvr>
                                      <p:to>
                                        <p:strVal val="visible"/>
                                      </p:to>
                                    </p:set>
                                    <p:animEffect transition="in" filter="dissolve">
                                      <p:cBhvr>
                                        <p:cTn id="18" dur="500"/>
                                        <p:tgtEl>
                                          <p:spTgt spid="5135">
                                            <p:txEl>
                                              <p:pRg st="2" end="2"/>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5135">
                                            <p:txEl>
                                              <p:pRg st="3" end="3"/>
                                            </p:txEl>
                                          </p:spTgt>
                                        </p:tgtEl>
                                        <p:attrNameLst>
                                          <p:attrName>style.visibility</p:attrName>
                                        </p:attrNameLst>
                                      </p:cBhvr>
                                      <p:to>
                                        <p:strVal val="visible"/>
                                      </p:to>
                                    </p:set>
                                    <p:animEffect transition="in" filter="dissolve">
                                      <p:cBhvr>
                                        <p:cTn id="21" dur="500"/>
                                        <p:tgtEl>
                                          <p:spTgt spid="5135">
                                            <p:txEl>
                                              <p:pRg st="3" end="3"/>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5135">
                                            <p:txEl>
                                              <p:pRg st="4" end="4"/>
                                            </p:txEl>
                                          </p:spTgt>
                                        </p:tgtEl>
                                        <p:attrNameLst>
                                          <p:attrName>style.visibility</p:attrName>
                                        </p:attrNameLst>
                                      </p:cBhvr>
                                      <p:to>
                                        <p:strVal val="visible"/>
                                      </p:to>
                                    </p:set>
                                    <p:animEffect transition="in" filter="dissolve">
                                      <p:cBhvr>
                                        <p:cTn id="24" dur="500"/>
                                        <p:tgtEl>
                                          <p:spTgt spid="51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3" grpId="0"/>
      <p:bldP spid="5135" grpId="0" build="p">
        <p:tmplLst>
          <p:tmpl lvl="1">
            <p:tnLst>
              <p:par>
                <p:cTn presetID="9" presetClass="entr" presetSubtype="0" fill="hold" nodeType="clickEffect">
                  <p:stCondLst>
                    <p:cond delay="0"/>
                  </p:stCondLst>
                  <p:childTnLst>
                    <p:set>
                      <p:cBhvr>
                        <p:cTn dur="1" fill="hold">
                          <p:stCondLst>
                            <p:cond delay="0"/>
                          </p:stCondLst>
                        </p:cTn>
                        <p:tgtEl>
                          <p:spTgt spid="5135"/>
                        </p:tgtEl>
                        <p:attrNameLst>
                          <p:attrName>style.visibility</p:attrName>
                        </p:attrNameLst>
                      </p:cBhvr>
                      <p:to>
                        <p:strVal val="visible"/>
                      </p:to>
                    </p:set>
                    <p:animEffect transition="in" filter="dissolve">
                      <p:cBhvr>
                        <p:cTn dur="500"/>
                        <p:tgtEl>
                          <p:spTgt spid="5135"/>
                        </p:tgtEl>
                      </p:cBhvr>
                    </p:animEffect>
                  </p:childTnLst>
                </p:cTn>
              </p:par>
            </p:tnLst>
          </p:tmpl>
          <p:tmpl lvl="2">
            <p:tnLst>
              <p:par>
                <p:cTn presetID="9" presetClass="entr" presetSubtype="0" fill="hold" nodeType="withEffect">
                  <p:stCondLst>
                    <p:cond delay="0"/>
                  </p:stCondLst>
                  <p:childTnLst>
                    <p:set>
                      <p:cBhvr>
                        <p:cTn dur="1" fill="hold">
                          <p:stCondLst>
                            <p:cond delay="0"/>
                          </p:stCondLst>
                        </p:cTn>
                        <p:tgtEl>
                          <p:spTgt spid="5135"/>
                        </p:tgtEl>
                        <p:attrNameLst>
                          <p:attrName>style.visibility</p:attrName>
                        </p:attrNameLst>
                      </p:cBhvr>
                      <p:to>
                        <p:strVal val="visible"/>
                      </p:to>
                    </p:set>
                    <p:animEffect transition="in" filter="dissolve">
                      <p:cBhvr>
                        <p:cTn dur="500"/>
                        <p:tgtEl>
                          <p:spTgt spid="5135"/>
                        </p:tgtEl>
                      </p:cBhvr>
                    </p:animEffect>
                  </p:childTnLst>
                </p:cTn>
              </p:par>
            </p:tnLst>
          </p:tmpl>
          <p:tmpl lvl="3">
            <p:tnLst>
              <p:par>
                <p:cTn presetID="9" presetClass="entr" presetSubtype="0" fill="hold" nodeType="withEffect">
                  <p:stCondLst>
                    <p:cond delay="0"/>
                  </p:stCondLst>
                  <p:childTnLst>
                    <p:set>
                      <p:cBhvr>
                        <p:cTn dur="1" fill="hold">
                          <p:stCondLst>
                            <p:cond delay="0"/>
                          </p:stCondLst>
                        </p:cTn>
                        <p:tgtEl>
                          <p:spTgt spid="5135"/>
                        </p:tgtEl>
                        <p:attrNameLst>
                          <p:attrName>style.visibility</p:attrName>
                        </p:attrNameLst>
                      </p:cBhvr>
                      <p:to>
                        <p:strVal val="visible"/>
                      </p:to>
                    </p:set>
                    <p:animEffect transition="in" filter="dissolve">
                      <p:cBhvr>
                        <p:cTn dur="500"/>
                        <p:tgtEl>
                          <p:spTgt spid="5135"/>
                        </p:tgtEl>
                      </p:cBhvr>
                    </p:animEffect>
                  </p:childTnLst>
                </p:cTn>
              </p:par>
            </p:tnLst>
          </p:tmpl>
          <p:tmpl lvl="4">
            <p:tnLst>
              <p:par>
                <p:cTn presetID="9" presetClass="entr" presetSubtype="0" fill="hold" nodeType="withEffect">
                  <p:stCondLst>
                    <p:cond delay="0"/>
                  </p:stCondLst>
                  <p:childTnLst>
                    <p:set>
                      <p:cBhvr>
                        <p:cTn dur="1" fill="hold">
                          <p:stCondLst>
                            <p:cond delay="0"/>
                          </p:stCondLst>
                        </p:cTn>
                        <p:tgtEl>
                          <p:spTgt spid="5135"/>
                        </p:tgtEl>
                        <p:attrNameLst>
                          <p:attrName>style.visibility</p:attrName>
                        </p:attrNameLst>
                      </p:cBhvr>
                      <p:to>
                        <p:strVal val="visible"/>
                      </p:to>
                    </p:set>
                    <p:animEffect transition="in" filter="dissolve">
                      <p:cBhvr>
                        <p:cTn dur="500"/>
                        <p:tgtEl>
                          <p:spTgt spid="5135"/>
                        </p:tgtEl>
                      </p:cBhvr>
                    </p:animEffect>
                  </p:childTnLst>
                </p:cTn>
              </p:par>
            </p:tnLst>
          </p:tmpl>
          <p:tmpl lvl="5">
            <p:tnLst>
              <p:par>
                <p:cTn presetID="9" presetClass="entr" presetSubtype="0" fill="hold" nodeType="withEffect">
                  <p:stCondLst>
                    <p:cond delay="0"/>
                  </p:stCondLst>
                  <p:childTnLst>
                    <p:set>
                      <p:cBhvr>
                        <p:cTn dur="1" fill="hold">
                          <p:stCondLst>
                            <p:cond delay="0"/>
                          </p:stCondLst>
                        </p:cTn>
                        <p:tgtEl>
                          <p:spTgt spid="5135"/>
                        </p:tgtEl>
                        <p:attrNameLst>
                          <p:attrName>style.visibility</p:attrName>
                        </p:attrNameLst>
                      </p:cBhvr>
                      <p:to>
                        <p:strVal val="visible"/>
                      </p:to>
                    </p:set>
                    <p:animEffect transition="in" filter="dissolve">
                      <p:cBhvr>
                        <p:cTn dur="500"/>
                        <p:tgtEl>
                          <p:spTgt spid="5135"/>
                        </p:tgtEl>
                      </p:cBhvr>
                    </p:animEffect>
                  </p:childTnLst>
                </p:cTn>
              </p:par>
            </p:tnLst>
          </p:tmpl>
        </p:tmplLst>
      </p:bldP>
    </p:bldLst>
  </p:timing>
  <p:txStyles>
    <p:titleStyle>
      <a:lvl1pPr algn="ctr" rtl="1"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1"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2pPr>
      <a:lvl3pPr algn="ctr" rtl="1"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3pPr>
      <a:lvl4pPr algn="ctr" rtl="1"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4pPr>
      <a:lvl5pPr algn="ctr" rtl="1"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5pPr>
      <a:lvl6pPr marL="457200" algn="ctr" rtl="1"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6pPr>
      <a:lvl7pPr marL="914400" algn="ctr" rtl="1"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7pPr>
      <a:lvl8pPr marL="1371600" algn="ctr" rtl="1"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8pPr>
      <a:lvl9pPr marL="1828800" algn="ctr" rtl="1"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9pPr>
    </p:titleStyle>
    <p:bodyStyle>
      <a:lvl1pPr marL="342900" indent="-342900" algn="r" rtl="1" fontAlgn="base">
        <a:spcBef>
          <a:spcPct val="20000"/>
        </a:spcBef>
        <a:spcAft>
          <a:spcPct val="0"/>
        </a:spcAft>
        <a:buClr>
          <a:schemeClr val="hlink"/>
        </a:buClr>
        <a:buSzPct val="70000"/>
        <a:buFont typeface="Agency FB" pitchFamily="34" charset="0"/>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r" rtl="1" fontAlgn="base">
        <a:spcBef>
          <a:spcPct val="20000"/>
        </a:spcBef>
        <a:spcAft>
          <a:spcPct val="0"/>
        </a:spcAft>
        <a:buClr>
          <a:schemeClr val="accent2"/>
        </a:buClr>
        <a:buSzPct val="70000"/>
        <a:buFont typeface="Agency FB" pitchFamily="34" charset="0"/>
        <a:buChar char="n"/>
        <a:defRPr sz="2800">
          <a:solidFill>
            <a:schemeClr val="tx1"/>
          </a:solidFill>
          <a:effectLst>
            <a:outerShdw blurRad="38100" dist="38100" dir="2700000" algn="tl">
              <a:srgbClr val="000000"/>
            </a:outerShdw>
          </a:effectLst>
          <a:latin typeface="+mn-lt"/>
          <a:cs typeface="+mn-cs"/>
        </a:defRPr>
      </a:lvl2pPr>
      <a:lvl3pPr marL="1143000" indent="-228600" algn="r" rtl="1" fontAlgn="base">
        <a:spcBef>
          <a:spcPct val="20000"/>
        </a:spcBef>
        <a:spcAft>
          <a:spcPct val="0"/>
        </a:spcAft>
        <a:buClr>
          <a:schemeClr val="tx2"/>
        </a:buClr>
        <a:buSzPct val="70000"/>
        <a:buFont typeface="Agency FB" pitchFamily="34" charset="0"/>
        <a:buChar char="n"/>
        <a:defRPr sz="2400">
          <a:solidFill>
            <a:schemeClr val="tx1"/>
          </a:solidFill>
          <a:effectLst>
            <a:outerShdw blurRad="38100" dist="38100" dir="2700000" algn="tl">
              <a:srgbClr val="000000"/>
            </a:outerShdw>
          </a:effectLst>
          <a:latin typeface="+mn-lt"/>
          <a:cs typeface="+mn-cs"/>
        </a:defRPr>
      </a:lvl3pPr>
      <a:lvl4pPr marL="1600200" indent="-228600" algn="r" rtl="1" fontAlgn="base">
        <a:spcBef>
          <a:spcPct val="20000"/>
        </a:spcBef>
        <a:spcAft>
          <a:spcPct val="0"/>
        </a:spcAft>
        <a:buClr>
          <a:schemeClr val="accent2"/>
        </a:buClr>
        <a:buSzPct val="70000"/>
        <a:buFont typeface="Agency FB" pitchFamily="34" charset="0"/>
        <a:buChar char="n"/>
        <a:defRPr sz="2000">
          <a:solidFill>
            <a:schemeClr val="tx1"/>
          </a:solidFill>
          <a:effectLst>
            <a:outerShdw blurRad="38100" dist="38100" dir="2700000" algn="tl">
              <a:srgbClr val="000000"/>
            </a:outerShdw>
          </a:effectLst>
          <a:latin typeface="+mn-lt"/>
          <a:cs typeface="+mn-cs"/>
        </a:defRPr>
      </a:lvl4pPr>
      <a:lvl5pPr marL="2057400" indent="-228600" algn="r" rtl="1" fontAlgn="base">
        <a:spcBef>
          <a:spcPct val="20000"/>
        </a:spcBef>
        <a:spcAft>
          <a:spcPct val="0"/>
        </a:spcAft>
        <a:buClr>
          <a:schemeClr val="hlink"/>
        </a:buClr>
        <a:buSzPct val="70000"/>
        <a:buFont typeface="Agency FB" pitchFamily="34" charset="0"/>
        <a:buChar char="n"/>
        <a:defRPr sz="2000">
          <a:solidFill>
            <a:schemeClr val="tx1"/>
          </a:solidFill>
          <a:effectLst>
            <a:outerShdw blurRad="38100" dist="38100" dir="2700000" algn="tl">
              <a:srgbClr val="000000"/>
            </a:outerShdw>
          </a:effectLst>
          <a:latin typeface="+mn-lt"/>
          <a:cs typeface="+mn-cs"/>
        </a:defRPr>
      </a:lvl5pPr>
      <a:lvl6pPr marL="2514600" indent="-228600" algn="r" rtl="1" fontAlgn="base">
        <a:spcBef>
          <a:spcPct val="20000"/>
        </a:spcBef>
        <a:spcAft>
          <a:spcPct val="0"/>
        </a:spcAft>
        <a:buClr>
          <a:schemeClr val="hlink"/>
        </a:buClr>
        <a:buSzPct val="70000"/>
        <a:buFont typeface="Agency FB" pitchFamily="34" charset="0"/>
        <a:buChar char="n"/>
        <a:defRPr sz="2000">
          <a:solidFill>
            <a:schemeClr val="tx1"/>
          </a:solidFill>
          <a:effectLst>
            <a:outerShdw blurRad="38100" dist="38100" dir="2700000" algn="tl">
              <a:srgbClr val="000000"/>
            </a:outerShdw>
          </a:effectLst>
          <a:latin typeface="+mn-lt"/>
          <a:cs typeface="+mn-cs"/>
        </a:defRPr>
      </a:lvl6pPr>
      <a:lvl7pPr marL="2971800" indent="-228600" algn="r" rtl="1" fontAlgn="base">
        <a:spcBef>
          <a:spcPct val="20000"/>
        </a:spcBef>
        <a:spcAft>
          <a:spcPct val="0"/>
        </a:spcAft>
        <a:buClr>
          <a:schemeClr val="hlink"/>
        </a:buClr>
        <a:buSzPct val="70000"/>
        <a:buFont typeface="Agency FB" pitchFamily="34" charset="0"/>
        <a:buChar char="n"/>
        <a:defRPr sz="2000">
          <a:solidFill>
            <a:schemeClr val="tx1"/>
          </a:solidFill>
          <a:effectLst>
            <a:outerShdw blurRad="38100" dist="38100" dir="2700000" algn="tl">
              <a:srgbClr val="000000"/>
            </a:outerShdw>
          </a:effectLst>
          <a:latin typeface="+mn-lt"/>
          <a:cs typeface="+mn-cs"/>
        </a:defRPr>
      </a:lvl7pPr>
      <a:lvl8pPr marL="3429000" indent="-228600" algn="r" rtl="1" fontAlgn="base">
        <a:spcBef>
          <a:spcPct val="20000"/>
        </a:spcBef>
        <a:spcAft>
          <a:spcPct val="0"/>
        </a:spcAft>
        <a:buClr>
          <a:schemeClr val="hlink"/>
        </a:buClr>
        <a:buSzPct val="70000"/>
        <a:buFont typeface="Agency FB" pitchFamily="34" charset="0"/>
        <a:buChar char="n"/>
        <a:defRPr sz="2000">
          <a:solidFill>
            <a:schemeClr val="tx1"/>
          </a:solidFill>
          <a:effectLst>
            <a:outerShdw blurRad="38100" dist="38100" dir="2700000" algn="tl">
              <a:srgbClr val="000000"/>
            </a:outerShdw>
          </a:effectLst>
          <a:latin typeface="+mn-lt"/>
          <a:cs typeface="+mn-cs"/>
        </a:defRPr>
      </a:lvl8pPr>
      <a:lvl9pPr marL="3886200" indent="-228600" algn="r" rtl="1" fontAlgn="base">
        <a:spcBef>
          <a:spcPct val="20000"/>
        </a:spcBef>
        <a:spcAft>
          <a:spcPct val="0"/>
        </a:spcAft>
        <a:buClr>
          <a:schemeClr val="hlink"/>
        </a:buClr>
        <a:buSzPct val="70000"/>
        <a:buFont typeface="Agency FB" pitchFamily="34" charset="0"/>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DIAGNOSIS OF RHEUMATIC FEVER</a:t>
            </a:r>
            <a:endParaRPr lang="en-US" dirty="0"/>
          </a:p>
        </p:txBody>
      </p:sp>
      <p:sp>
        <p:nvSpPr>
          <p:cNvPr id="3" name="Content Placeholder 2"/>
          <p:cNvSpPr>
            <a:spLocks noGrp="1"/>
          </p:cNvSpPr>
          <p:nvPr>
            <p:ph idx="1"/>
          </p:nvPr>
        </p:nvSpPr>
        <p:spPr/>
        <p:txBody>
          <a:bodyPr/>
          <a:lstStyle/>
          <a:p>
            <a:pPr algn="l"/>
            <a:r>
              <a:rPr lang="en-US" b="1" dirty="0" smtClean="0"/>
              <a:t>It is arrived by using Jones Criteria. Jones criteria states that:</a:t>
            </a:r>
          </a:p>
          <a:p>
            <a:pPr algn="l"/>
            <a:r>
              <a:rPr lang="en-US" b="1" dirty="0" smtClean="0"/>
              <a:t>1.there must be an evidence of streptococcal infection + 2 major criteria or 1 major criteria + 2 minor criteria</a:t>
            </a:r>
            <a:endParaRPr lang="en-US" b="1" dirty="0"/>
          </a:p>
          <a:p>
            <a:pPr algn="l"/>
            <a:r>
              <a:rPr lang="en-US" b="1" dirty="0" smtClean="0"/>
              <a:t>OR</a:t>
            </a:r>
          </a:p>
          <a:p>
            <a:pPr algn="l"/>
            <a:r>
              <a:rPr lang="en-US" b="1" dirty="0" smtClean="0"/>
              <a:t>2.There must be chorea + 2 major criteria or 1 major criteria and 2 minor criteria.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INCIDENCE</a:t>
            </a:r>
            <a:endParaRPr lang="en-US" dirty="0"/>
          </a:p>
        </p:txBody>
      </p:sp>
      <p:sp>
        <p:nvSpPr>
          <p:cNvPr id="3" name="Content Placeholder 2"/>
          <p:cNvSpPr>
            <a:spLocks noGrp="1"/>
          </p:cNvSpPr>
          <p:nvPr>
            <p:ph idx="1"/>
          </p:nvPr>
        </p:nvSpPr>
        <p:spPr/>
        <p:txBody>
          <a:bodyPr/>
          <a:lstStyle/>
          <a:p>
            <a:pPr algn="l"/>
            <a:r>
              <a:rPr lang="en-US" b="1" dirty="0" smtClean="0"/>
              <a:t>=Highest in children between 6 months and 6 yrs of age because they have shorter Eustachian tube at a more horizontal angle than adults </a:t>
            </a:r>
          </a:p>
          <a:p>
            <a:pPr algn="l"/>
            <a:r>
              <a:rPr lang="en-US" b="1" dirty="0" smtClean="0"/>
              <a:t>Causative organisms</a:t>
            </a:r>
          </a:p>
          <a:p>
            <a:pPr algn="l"/>
            <a:r>
              <a:rPr lang="en-US" b="1" dirty="0" smtClean="0"/>
              <a:t>-streptococcus pneumoniae-common causative organism. Others are  H.influenzae, staphylococcus  and moraxella catarrhalis</a:t>
            </a:r>
          </a:p>
          <a:p>
            <a:pPr algn="l"/>
            <a:r>
              <a:rPr lang="en-US" b="1" dirty="0" smtClean="0"/>
              <a:t> </a:t>
            </a: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Other features are : azotemia : accumulation of ammonia in the blood . </a:t>
            </a:r>
          </a:p>
          <a:p>
            <a:pPr algn="l"/>
            <a:r>
              <a:rPr lang="en-US" b="1" dirty="0" smtClean="0"/>
              <a:t>anorexia , irritability , lethargy , headache , tachycardia .  </a:t>
            </a:r>
          </a:p>
          <a:p>
            <a:pPr algn="l"/>
            <a:r>
              <a:rPr lang="en-US" b="1" u="sng" dirty="0" smtClean="0"/>
              <a:t>Diagnostic investigations  </a:t>
            </a:r>
          </a:p>
          <a:p>
            <a:pPr algn="l"/>
            <a:r>
              <a:rPr lang="en-US" b="1" dirty="0" smtClean="0"/>
              <a:t>Hx Taking</a:t>
            </a:r>
          </a:p>
          <a:p>
            <a:pPr algn="l"/>
            <a:r>
              <a:rPr lang="en-US" b="1" dirty="0" smtClean="0"/>
              <a:t>Urinalysis : shows haematuria and proteinuria </a:t>
            </a:r>
          </a:p>
          <a:p>
            <a:pPr algn="l"/>
            <a:r>
              <a:rPr lang="en-US" b="1" dirty="0" smtClean="0"/>
              <a:t>Urea, Electrolytes and createnine ( UECs) </a:t>
            </a:r>
            <a:endParaRPr lang="en-US" b="1"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 </a:t>
            </a:r>
            <a:r>
              <a:rPr lang="en-US" b="1" dirty="0" smtClean="0"/>
              <a:t>and Antistreptolysin o titre. </a:t>
            </a:r>
          </a:p>
          <a:p>
            <a:pPr algn="l"/>
            <a:r>
              <a:rPr lang="en-US" b="1" u="sng" dirty="0" smtClean="0"/>
              <a:t>Medical management</a:t>
            </a:r>
          </a:p>
          <a:p>
            <a:pPr algn="l"/>
            <a:r>
              <a:rPr lang="en-US" b="1" dirty="0" smtClean="0"/>
              <a:t>Antibiotics ; penicillins and 3</a:t>
            </a:r>
            <a:r>
              <a:rPr lang="en-US" b="1" baseline="30000" dirty="0" smtClean="0"/>
              <a:t>rd</a:t>
            </a:r>
            <a:r>
              <a:rPr lang="en-US" b="1" dirty="0" smtClean="0"/>
              <a:t> generations cephalosporins</a:t>
            </a:r>
          </a:p>
          <a:p>
            <a:pPr algn="l"/>
            <a:r>
              <a:rPr lang="en-US" b="1" dirty="0" smtClean="0"/>
              <a:t>Diuretics : frusemide 1-5mg/kg to reduce edema</a:t>
            </a:r>
          </a:p>
          <a:p>
            <a:pPr algn="l"/>
            <a:r>
              <a:rPr lang="en-US" b="1" dirty="0" smtClean="0"/>
              <a:t>Antihypertensive : methyldopa 10-20mg start or hydralazine 0.1-0.7mg/kg</a:t>
            </a:r>
          </a:p>
          <a:p>
            <a:pPr algn="l"/>
            <a:r>
              <a:rPr lang="en-US" b="1" dirty="0" smtClean="0"/>
              <a:t>Analgesics : paracetamol or brufen</a:t>
            </a:r>
            <a:r>
              <a:rPr lang="en-US" dirty="0" smtClean="0"/>
              <a:t>.</a:t>
            </a:r>
            <a:endParaRPr lang="en-US"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management</a:t>
            </a:r>
            <a:endParaRPr lang="en-US" dirty="0"/>
          </a:p>
        </p:txBody>
      </p:sp>
      <p:sp>
        <p:nvSpPr>
          <p:cNvPr id="3" name="Content Placeholder 2"/>
          <p:cNvSpPr>
            <a:spLocks noGrp="1"/>
          </p:cNvSpPr>
          <p:nvPr>
            <p:ph idx="1"/>
          </p:nvPr>
        </p:nvSpPr>
        <p:spPr/>
        <p:txBody>
          <a:bodyPr/>
          <a:lstStyle/>
          <a:p>
            <a:pPr algn="l"/>
            <a:r>
              <a:rPr lang="en-US" b="1" dirty="0" smtClean="0"/>
              <a:t>1.Restrict the patient on bed rest until fever  subsides , Bp falls , no blood or protein in urine </a:t>
            </a:r>
          </a:p>
          <a:p>
            <a:pPr algn="l"/>
            <a:r>
              <a:rPr lang="en-US" b="1" dirty="0" smtClean="0"/>
              <a:t>2.Record vital signs four hourly .Bp should be taken when lying down to prevent postural hypotension.</a:t>
            </a:r>
          </a:p>
          <a:p>
            <a:pPr algn="l"/>
            <a:r>
              <a:rPr lang="en-US" b="1" dirty="0" smtClean="0"/>
              <a:t>3. Strictly maintain input and output chart to rule out kidney failure</a:t>
            </a:r>
          </a:p>
          <a:p>
            <a:pPr algn="l"/>
            <a:r>
              <a:rPr lang="en-US" b="1" dirty="0" smtClean="0"/>
              <a:t>4.Restrict salt intake to reduce edema </a:t>
            </a:r>
          </a:p>
          <a:p>
            <a:pPr algn="l"/>
            <a:r>
              <a:rPr lang="en-US" dirty="0" smtClean="0"/>
              <a:t> </a:t>
            </a:r>
            <a:endParaRPr lang="en-US"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5. Restrict fluid intake to 20mls/kg/day until diuresis occur to reduce edema.</a:t>
            </a:r>
          </a:p>
          <a:p>
            <a:pPr algn="l"/>
            <a:r>
              <a:rPr lang="en-US" b="1" dirty="0" smtClean="0"/>
              <a:t>6.weigh the child daily </a:t>
            </a:r>
          </a:p>
          <a:p>
            <a:pPr algn="l"/>
            <a:r>
              <a:rPr lang="en-US" b="1" dirty="0" smtClean="0"/>
              <a:t>7. provide low protein diet and high carbohydrate diet . Low protein diet lessen the activities of kidneys which need rest.</a:t>
            </a:r>
          </a:p>
          <a:p>
            <a:pPr algn="l"/>
            <a:r>
              <a:rPr lang="en-US" b="1" dirty="0" smtClean="0"/>
              <a:t>8.Perform urinalysis BD. Morning and evening to assess the level of protein lost</a:t>
            </a:r>
            <a:r>
              <a:rPr lang="en-US" dirty="0" smtClean="0"/>
              <a:t>.</a:t>
            </a:r>
            <a:endParaRPr lang="en-US"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9.assess the child’s appearance for signs of cerebral complications.</a:t>
            </a:r>
          </a:p>
          <a:p>
            <a:pPr algn="l"/>
            <a:r>
              <a:rPr lang="en-US" b="1" dirty="0" smtClean="0"/>
              <a:t>10.health education to parents on follow up care..</a:t>
            </a:r>
          </a:p>
          <a:p>
            <a:pPr algn="l"/>
            <a:r>
              <a:rPr lang="en-US" b="1" dirty="0" smtClean="0"/>
              <a:t>Complications of AGN</a:t>
            </a:r>
          </a:p>
          <a:p>
            <a:pPr algn="l"/>
            <a:r>
              <a:rPr lang="en-US" b="1" dirty="0" smtClean="0"/>
              <a:t>Acute renal failure</a:t>
            </a:r>
          </a:p>
          <a:p>
            <a:pPr algn="l"/>
            <a:r>
              <a:rPr lang="en-US" b="1" dirty="0" smtClean="0"/>
              <a:t>Heart failure</a:t>
            </a:r>
          </a:p>
          <a:p>
            <a:pPr algn="l"/>
            <a:r>
              <a:rPr lang="en-US" b="1" dirty="0" smtClean="0"/>
              <a:t>Severe HTN</a:t>
            </a:r>
          </a:p>
          <a:p>
            <a:pPr algn="l"/>
            <a:r>
              <a:rPr lang="en-US" b="1" dirty="0" smtClean="0"/>
              <a:t>convulsions</a:t>
            </a:r>
            <a:endParaRPr lang="en-US" b="1"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a:t>
            </a:r>
            <a:endParaRPr lang="en-US" dirty="0"/>
          </a:p>
        </p:txBody>
      </p:sp>
      <p:sp>
        <p:nvSpPr>
          <p:cNvPr id="3" name="Content Placeholder 2"/>
          <p:cNvSpPr>
            <a:spLocks noGrp="1"/>
          </p:cNvSpPr>
          <p:nvPr>
            <p:ph idx="1"/>
          </p:nvPr>
        </p:nvSpPr>
        <p:spPr/>
        <p:txBody>
          <a:bodyPr/>
          <a:lstStyle/>
          <a:p>
            <a:pPr algn="l"/>
            <a:r>
              <a:rPr lang="en-US" b="1" dirty="0" smtClean="0"/>
              <a:t>John 3 years old is admitted to peadiatric ward a diagnosis of acute diarrhoea. Calculate the amount of fluids to be given within the first 30 minutes and in the next 21/2 hours.      10mks </a:t>
            </a:r>
            <a:endParaRPr lang="en-US" b="1" dirty="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NEPHROTIC SYNDROME</a:t>
            </a:r>
            <a:endParaRPr lang="en-US" dirty="0"/>
          </a:p>
        </p:txBody>
      </p:sp>
      <p:sp>
        <p:nvSpPr>
          <p:cNvPr id="3" name="Content Placeholder 2"/>
          <p:cNvSpPr>
            <a:spLocks noGrp="1"/>
          </p:cNvSpPr>
          <p:nvPr>
            <p:ph idx="1"/>
          </p:nvPr>
        </p:nvSpPr>
        <p:spPr/>
        <p:txBody>
          <a:bodyPr/>
          <a:lstStyle/>
          <a:p>
            <a:pPr algn="l"/>
            <a:r>
              <a:rPr lang="en-US" b="1" dirty="0" smtClean="0"/>
              <a:t>DEFN :  It is a degenerative non-inflammatory disorder of the kidneys involving increased permeability of the glomeruli causing them to leak large amounts of protein.</a:t>
            </a:r>
          </a:p>
          <a:p>
            <a:pPr algn="l"/>
            <a:r>
              <a:rPr lang="en-US" b="1" u="sng" dirty="0" smtClean="0"/>
              <a:t>characteristics</a:t>
            </a:r>
          </a:p>
          <a:p>
            <a:pPr algn="l"/>
            <a:r>
              <a:rPr lang="en-US" b="1" dirty="0" smtClean="0"/>
              <a:t>Characterized by 4 main features : massive proteinuria , hypoalbuminemia , edema and hyperlipidemia</a:t>
            </a:r>
            <a:endParaRPr lang="en-US" b="1"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Occurrence of the disease</a:t>
            </a:r>
            <a:endParaRPr lang="en-US" dirty="0"/>
          </a:p>
        </p:txBody>
      </p:sp>
      <p:sp>
        <p:nvSpPr>
          <p:cNvPr id="3" name="Content Placeholder 2"/>
          <p:cNvSpPr>
            <a:spLocks noGrp="1"/>
          </p:cNvSpPr>
          <p:nvPr>
            <p:ph idx="1"/>
          </p:nvPr>
        </p:nvSpPr>
        <p:spPr/>
        <p:txBody>
          <a:bodyPr/>
          <a:lstStyle/>
          <a:p>
            <a:pPr algn="l"/>
            <a:r>
              <a:rPr lang="en-US" b="1" dirty="0" smtClean="0"/>
              <a:t>The disease can occur in three forms ;</a:t>
            </a:r>
          </a:p>
          <a:p>
            <a:pPr algn="l"/>
            <a:r>
              <a:rPr lang="en-US" b="1" dirty="0" smtClean="0"/>
              <a:t>1.As primary disease known as idiopathic nephrosis , childhood nephrosis , or minimal change Nephrotic syndrome. </a:t>
            </a:r>
          </a:p>
          <a:p>
            <a:pPr algn="l"/>
            <a:r>
              <a:rPr lang="en-US" b="1" dirty="0" smtClean="0"/>
              <a:t>2.As a secondary disorder that occurs as a clinical manifestation after or in association with glomeruli damage of known or presumed etiology.</a:t>
            </a:r>
          </a:p>
          <a:p>
            <a:pPr algn="l"/>
            <a:r>
              <a:rPr lang="en-US" b="1" dirty="0" smtClean="0"/>
              <a:t>3.in congenital form as an autosomal recessive disorder</a:t>
            </a:r>
            <a:r>
              <a:rPr lang="en-US" dirty="0" smtClean="0"/>
              <a:t>.</a:t>
            </a:r>
            <a:endParaRPr lang="en-US" dirty="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epidemiology</a:t>
            </a:r>
            <a:endParaRPr lang="en-US" dirty="0"/>
          </a:p>
        </p:txBody>
      </p:sp>
      <p:sp>
        <p:nvSpPr>
          <p:cNvPr id="3" name="Content Placeholder 2"/>
          <p:cNvSpPr>
            <a:spLocks noGrp="1"/>
          </p:cNvSpPr>
          <p:nvPr>
            <p:ph idx="1"/>
          </p:nvPr>
        </p:nvSpPr>
        <p:spPr/>
        <p:txBody>
          <a:bodyPr/>
          <a:lstStyle/>
          <a:p>
            <a:pPr algn="l"/>
            <a:r>
              <a:rPr lang="en-US" sz="4000" b="1" dirty="0" smtClean="0"/>
              <a:t>The minimal change </a:t>
            </a:r>
            <a:r>
              <a:rPr lang="en-US" sz="4000" b="1" dirty="0" err="1" smtClean="0"/>
              <a:t>nephrotic</a:t>
            </a:r>
            <a:r>
              <a:rPr lang="en-US" sz="4000" b="1" dirty="0" smtClean="0"/>
              <a:t> syndrome </a:t>
            </a:r>
          </a:p>
          <a:p>
            <a:pPr algn="l"/>
            <a:r>
              <a:rPr lang="en-US" sz="4000" b="1" dirty="0" smtClean="0"/>
              <a:t>(MCNS) constitutes 80% of </a:t>
            </a:r>
            <a:r>
              <a:rPr lang="en-US" sz="4000" b="1" dirty="0" err="1" smtClean="0"/>
              <a:t>nephrotic</a:t>
            </a:r>
            <a:r>
              <a:rPr lang="en-US" sz="4000" b="1" dirty="0" smtClean="0"/>
              <a:t> syndrome cases</a:t>
            </a:r>
          </a:p>
          <a:p>
            <a:pPr algn="l"/>
            <a:r>
              <a:rPr lang="en-US" sz="4000" b="1" dirty="0" smtClean="0"/>
              <a:t>Occurs in children btw 2-7 yrs</a:t>
            </a:r>
          </a:p>
          <a:p>
            <a:pPr algn="l"/>
            <a:r>
              <a:rPr lang="en-US" sz="4000" b="1" dirty="0" smtClean="0"/>
              <a:t>Less common in children less than 6 months of age</a:t>
            </a:r>
            <a:endParaRPr lang="en-US" sz="4000" b="1" dirty="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a:t>
            </a:r>
            <a:endParaRPr lang="en-US" dirty="0"/>
          </a:p>
        </p:txBody>
      </p:sp>
      <p:sp>
        <p:nvSpPr>
          <p:cNvPr id="3" name="Content Placeholder 2"/>
          <p:cNvSpPr>
            <a:spLocks noGrp="1"/>
          </p:cNvSpPr>
          <p:nvPr>
            <p:ph idx="1"/>
          </p:nvPr>
        </p:nvSpPr>
        <p:spPr/>
        <p:txBody>
          <a:bodyPr/>
          <a:lstStyle/>
          <a:p>
            <a:pPr algn="l"/>
            <a:r>
              <a:rPr lang="en-US" sz="4000" b="1" dirty="0" smtClean="0"/>
              <a:t>75% of all cases are idiopathic, others can occur as a result of :</a:t>
            </a:r>
          </a:p>
          <a:p>
            <a:pPr algn="l"/>
            <a:r>
              <a:rPr lang="en-US" sz="4000" b="1" dirty="0" smtClean="0"/>
              <a:t>Diabetic nephropathy , septicemia , glomerulonephritis , drug overdose , poisons like lead , renal vein thrombosis and Hepatitis B</a:t>
            </a:r>
            <a:r>
              <a:rPr lang="en-US" dirty="0" smtClean="0"/>
              <a: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Predisposing factors</a:t>
            </a:r>
            <a:endParaRPr lang="en-US" dirty="0"/>
          </a:p>
        </p:txBody>
      </p:sp>
      <p:sp>
        <p:nvSpPr>
          <p:cNvPr id="3" name="Content Placeholder 2"/>
          <p:cNvSpPr>
            <a:spLocks noGrp="1"/>
          </p:cNvSpPr>
          <p:nvPr>
            <p:ph idx="1"/>
          </p:nvPr>
        </p:nvSpPr>
        <p:spPr/>
        <p:txBody>
          <a:bodyPr/>
          <a:lstStyle/>
          <a:p>
            <a:pPr algn="l"/>
            <a:r>
              <a:rPr lang="en-US" b="1" dirty="0" smtClean="0"/>
              <a:t>URTIS</a:t>
            </a:r>
          </a:p>
          <a:p>
            <a:pPr algn="l"/>
            <a:r>
              <a:rPr lang="en-US" b="1" dirty="0" smtClean="0"/>
              <a:t>Younger age</a:t>
            </a:r>
          </a:p>
          <a:p>
            <a:pPr algn="l"/>
            <a:r>
              <a:rPr lang="en-US" b="1" dirty="0" smtClean="0"/>
              <a:t>Congenital anomalies like cleft palate</a:t>
            </a:r>
          </a:p>
          <a:p>
            <a:pPr algn="l"/>
            <a:r>
              <a:rPr lang="en-US" b="1" dirty="0" smtClean="0"/>
              <a:t>Low immunity</a:t>
            </a:r>
          </a:p>
          <a:p>
            <a:pPr algn="l"/>
            <a:r>
              <a:rPr lang="en-US" b="1" dirty="0" smtClean="0"/>
              <a:t>History of chronic Otitis media</a:t>
            </a:r>
          </a:p>
          <a:p>
            <a:pPr algn="l"/>
            <a:r>
              <a:rPr lang="en-US" b="1" dirty="0" smtClean="0"/>
              <a:t>overcrowding</a:t>
            </a:r>
            <a:endParaRPr lang="en-US" b="1" dirty="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pathophysiology</a:t>
            </a:r>
            <a:endParaRPr lang="en-US" dirty="0"/>
          </a:p>
        </p:txBody>
      </p:sp>
      <p:sp>
        <p:nvSpPr>
          <p:cNvPr id="3" name="Content Placeholder 2"/>
          <p:cNvSpPr>
            <a:spLocks noGrp="1"/>
          </p:cNvSpPr>
          <p:nvPr>
            <p:ph idx="1"/>
          </p:nvPr>
        </p:nvSpPr>
        <p:spPr/>
        <p:txBody>
          <a:bodyPr/>
          <a:lstStyle/>
          <a:p>
            <a:pPr algn="l"/>
            <a:r>
              <a:rPr lang="en-US" b="1" dirty="0" smtClean="0"/>
              <a:t>There is an increase permeability in capillary wall of glomeruli. This leads to excessive loss of protein in urine which manifest itself as proteinuria. The main protein lost is albumin .This leads to low albumin level in the blood (hypoalbuminemia).</a:t>
            </a:r>
          </a:p>
          <a:p>
            <a:pPr algn="l"/>
            <a:r>
              <a:rPr lang="en-US" b="1" dirty="0" smtClean="0"/>
              <a:t>Sodium is retained leading to edema</a:t>
            </a:r>
            <a:r>
              <a:rPr lang="en-US" dirty="0" smtClean="0"/>
              <a:t>.</a:t>
            </a:r>
            <a:endParaRPr lang="en-US" dirty="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manifestations</a:t>
            </a:r>
            <a:endParaRPr lang="en-US" dirty="0"/>
          </a:p>
        </p:txBody>
      </p:sp>
      <p:sp>
        <p:nvSpPr>
          <p:cNvPr id="3" name="Content Placeholder 2"/>
          <p:cNvSpPr>
            <a:spLocks noGrp="1"/>
          </p:cNvSpPr>
          <p:nvPr>
            <p:ph idx="1"/>
          </p:nvPr>
        </p:nvSpPr>
        <p:spPr/>
        <p:txBody>
          <a:bodyPr/>
          <a:lstStyle/>
          <a:p>
            <a:pPr algn="l">
              <a:buNone/>
            </a:pPr>
            <a:r>
              <a:rPr lang="en-US" b="1" dirty="0" smtClean="0"/>
              <a:t>1.Ascites</a:t>
            </a:r>
          </a:p>
          <a:p>
            <a:pPr algn="l">
              <a:buNone/>
            </a:pPr>
            <a:r>
              <a:rPr lang="en-US" b="1" dirty="0" smtClean="0"/>
              <a:t>2.Proteinuria</a:t>
            </a:r>
          </a:p>
          <a:p>
            <a:pPr algn="l">
              <a:buNone/>
            </a:pPr>
            <a:r>
              <a:rPr lang="en-US" b="1" dirty="0" smtClean="0"/>
              <a:t>Decreased urine output</a:t>
            </a:r>
          </a:p>
          <a:p>
            <a:pPr algn="l">
              <a:buNone/>
            </a:pPr>
            <a:r>
              <a:rPr lang="en-US" b="1" dirty="0" smtClean="0"/>
              <a:t>Facial edema (puffiness of the face).especially around the eyes, </a:t>
            </a:r>
          </a:p>
          <a:p>
            <a:pPr algn="l">
              <a:buNone/>
            </a:pPr>
            <a:r>
              <a:rPr lang="en-US" b="1" dirty="0" smtClean="0"/>
              <a:t> weight gain</a:t>
            </a:r>
          </a:p>
          <a:p>
            <a:pPr algn="l">
              <a:buNone/>
            </a:pPr>
            <a:r>
              <a:rPr lang="en-US" b="1" dirty="0" smtClean="0"/>
              <a:t>Blood pressure is normal,</a:t>
            </a:r>
          </a:p>
          <a:p>
            <a:pPr algn="l">
              <a:buNone/>
            </a:pPr>
            <a:r>
              <a:rPr lang="en-US" b="1" dirty="0" smtClean="0"/>
              <a:t>Lethargic</a:t>
            </a:r>
          </a:p>
          <a:p>
            <a:pPr algn="l">
              <a:buNone/>
            </a:pPr>
            <a:r>
              <a:rPr lang="en-US" b="1" dirty="0" smtClean="0"/>
              <a:t>Irritability</a:t>
            </a:r>
            <a:r>
              <a:rPr lang="en-US" dirty="0" smtClean="0"/>
              <a:t>.</a:t>
            </a:r>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Diagnostic investigations</a:t>
            </a:r>
            <a:endParaRPr lang="en-US" dirty="0"/>
          </a:p>
        </p:txBody>
      </p:sp>
      <p:sp>
        <p:nvSpPr>
          <p:cNvPr id="3" name="Content Placeholder 2"/>
          <p:cNvSpPr>
            <a:spLocks noGrp="1"/>
          </p:cNvSpPr>
          <p:nvPr>
            <p:ph idx="1"/>
          </p:nvPr>
        </p:nvSpPr>
        <p:spPr/>
        <p:txBody>
          <a:bodyPr/>
          <a:lstStyle/>
          <a:p>
            <a:pPr algn="l"/>
            <a:r>
              <a:rPr lang="en-US" sz="4000" b="1" dirty="0" smtClean="0"/>
              <a:t>Urinalysis – look for protein</a:t>
            </a:r>
          </a:p>
          <a:p>
            <a:pPr algn="l"/>
            <a:r>
              <a:rPr lang="en-US" sz="4000" b="1" dirty="0" smtClean="0"/>
              <a:t>Urine culture and sensitivity</a:t>
            </a:r>
          </a:p>
          <a:p>
            <a:pPr algn="l"/>
            <a:r>
              <a:rPr lang="en-US" sz="4000" b="1" dirty="0" smtClean="0"/>
              <a:t>Full hemogram</a:t>
            </a:r>
          </a:p>
          <a:p>
            <a:pPr algn="l"/>
            <a:r>
              <a:rPr lang="en-US" sz="4000" b="1" dirty="0" smtClean="0"/>
              <a:t>Urea,Electrolytes,Creatine</a:t>
            </a:r>
          </a:p>
          <a:p>
            <a:pPr algn="l"/>
            <a:r>
              <a:rPr lang="en-US" sz="4000" b="1" dirty="0" smtClean="0"/>
              <a:t>Erythrocyte Sedimentation Rate and plasma proteins levels</a:t>
            </a:r>
            <a:endParaRPr lang="en-US" sz="4000" b="1" dirty="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management</a:t>
            </a:r>
            <a:endParaRPr lang="en-US" dirty="0"/>
          </a:p>
        </p:txBody>
      </p:sp>
      <p:sp>
        <p:nvSpPr>
          <p:cNvPr id="3" name="Content Placeholder 2"/>
          <p:cNvSpPr>
            <a:spLocks noGrp="1"/>
          </p:cNvSpPr>
          <p:nvPr>
            <p:ph idx="1"/>
          </p:nvPr>
        </p:nvSpPr>
        <p:spPr/>
        <p:txBody>
          <a:bodyPr/>
          <a:lstStyle/>
          <a:p>
            <a:pPr algn="l"/>
            <a:r>
              <a:rPr lang="en-US" b="1" dirty="0" smtClean="0"/>
              <a:t>1.corticosteroids are 1</a:t>
            </a:r>
            <a:r>
              <a:rPr lang="en-US" b="1" baseline="30000" dirty="0" smtClean="0"/>
              <a:t>st</a:t>
            </a:r>
            <a:r>
              <a:rPr lang="en-US" b="1" dirty="0" smtClean="0"/>
              <a:t> line of therapy : 2mg/kg given until urine is free for proteins. In most children, response occurs after 7-21 days. Relapse are treated with a repeated high dose of corticosteroids.</a:t>
            </a:r>
          </a:p>
          <a:p>
            <a:pPr algn="l"/>
            <a:r>
              <a:rPr lang="en-US" b="1" dirty="0" smtClean="0"/>
              <a:t>2.diuretics ; lasix to reduce edema</a:t>
            </a:r>
          </a:p>
          <a:p>
            <a:pPr algn="l"/>
            <a:r>
              <a:rPr lang="en-US" b="1" dirty="0" smtClean="0"/>
              <a:t>3.cyclophosphamide if steroid therapy poses threat to the child health</a:t>
            </a:r>
          </a:p>
          <a:p>
            <a:pPr algn="l"/>
            <a:r>
              <a:rPr lang="en-US" b="1" dirty="0" smtClean="0"/>
              <a:t>4.KCL to prevent K+ loss due to lasix</a:t>
            </a:r>
            <a:endParaRPr lang="en-US" b="1" dirty="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management</a:t>
            </a:r>
            <a:endParaRPr lang="en-US" dirty="0"/>
          </a:p>
        </p:txBody>
      </p:sp>
      <p:sp>
        <p:nvSpPr>
          <p:cNvPr id="3" name="Content Placeholder 2"/>
          <p:cNvSpPr>
            <a:spLocks noGrp="1"/>
          </p:cNvSpPr>
          <p:nvPr>
            <p:ph idx="1"/>
          </p:nvPr>
        </p:nvSpPr>
        <p:spPr/>
        <p:txBody>
          <a:bodyPr/>
          <a:lstStyle/>
          <a:p>
            <a:pPr algn="l"/>
            <a:r>
              <a:rPr lang="en-US" sz="3600" b="1" dirty="0" smtClean="0"/>
              <a:t>1.continuous monitoring of fluid retention or excretion</a:t>
            </a:r>
          </a:p>
          <a:p>
            <a:pPr algn="l"/>
            <a:r>
              <a:rPr lang="en-US" sz="3600" b="1" dirty="0" smtClean="0"/>
              <a:t>2.perfrom daily urinalysis to determine the level of proteins</a:t>
            </a:r>
          </a:p>
          <a:p>
            <a:pPr algn="l"/>
            <a:r>
              <a:rPr lang="en-US" sz="3600" b="1" dirty="0" smtClean="0"/>
              <a:t>3.weigh the child daily to assess degree of edema</a:t>
            </a:r>
          </a:p>
          <a:p>
            <a:pPr algn="l"/>
            <a:r>
              <a:rPr lang="en-US" sz="3600" b="1" dirty="0" smtClean="0"/>
              <a:t>4.Administer prescribed medications</a:t>
            </a:r>
          </a:p>
          <a:p>
            <a:pPr algn="l"/>
            <a:r>
              <a:rPr lang="en-US" sz="3600" b="1" dirty="0" smtClean="0"/>
              <a:t>5.maintain strict intake and output</a:t>
            </a:r>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6.assess edema around the eyes and other areas and the texture and color of skin around the</a:t>
            </a:r>
          </a:p>
          <a:p>
            <a:pPr algn="l"/>
            <a:r>
              <a:rPr lang="en-US" b="1" dirty="0" smtClean="0"/>
              <a:t>Area</a:t>
            </a:r>
          </a:p>
          <a:p>
            <a:pPr algn="l"/>
            <a:r>
              <a:rPr lang="en-US" b="1" dirty="0" smtClean="0"/>
              <a:t>7.monitor vital signs to detect any early signs of complications</a:t>
            </a:r>
          </a:p>
          <a:p>
            <a:pPr algn="l"/>
            <a:r>
              <a:rPr lang="en-US" b="1" dirty="0" smtClean="0"/>
              <a:t>8.provide a meal high in protein and carbohydrate but low in salt.</a:t>
            </a:r>
          </a:p>
          <a:p>
            <a:pPr algn="l"/>
            <a:r>
              <a:rPr lang="en-US" b="1" dirty="0" smtClean="0"/>
              <a:t>9.Nurse the child in isolation room. They are prone to infections</a:t>
            </a:r>
          </a:p>
          <a:p>
            <a:pPr algn="l"/>
            <a:endParaRPr lang="en-US" dirty="0"/>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a:t>
            </a:r>
            <a:endParaRPr lang="en-US" dirty="0"/>
          </a:p>
        </p:txBody>
      </p:sp>
      <p:sp>
        <p:nvSpPr>
          <p:cNvPr id="3" name="Content Placeholder 2"/>
          <p:cNvSpPr>
            <a:spLocks noGrp="1"/>
          </p:cNvSpPr>
          <p:nvPr>
            <p:ph idx="1"/>
          </p:nvPr>
        </p:nvSpPr>
        <p:spPr/>
        <p:txBody>
          <a:bodyPr/>
          <a:lstStyle/>
          <a:p>
            <a:pPr algn="l"/>
            <a:r>
              <a:rPr lang="en-US" sz="4000" b="1" dirty="0" smtClean="0"/>
              <a:t>Infections like peritonitis,cellulitis and pneumonia.</a:t>
            </a:r>
          </a:p>
          <a:p>
            <a:pPr algn="l"/>
            <a:r>
              <a:rPr lang="en-US" sz="4000" b="1" dirty="0" smtClean="0"/>
              <a:t>Circulatory insufficiency secondary to hypovolemia</a:t>
            </a:r>
          </a:p>
          <a:p>
            <a:pPr algn="l"/>
            <a:r>
              <a:rPr lang="en-US" sz="4000" b="1" dirty="0" smtClean="0"/>
              <a:t>thromboembolism</a:t>
            </a:r>
            <a:endParaRPr lang="en-US" sz="4000" b="1" dirty="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WILMS TUMOR (NEPHROBLASTOMA)</a:t>
            </a:r>
            <a:endParaRPr lang="en-US" dirty="0"/>
          </a:p>
        </p:txBody>
      </p:sp>
      <p:sp>
        <p:nvSpPr>
          <p:cNvPr id="3" name="Content Placeholder 2"/>
          <p:cNvSpPr>
            <a:spLocks noGrp="1"/>
          </p:cNvSpPr>
          <p:nvPr>
            <p:ph idx="1"/>
          </p:nvPr>
        </p:nvSpPr>
        <p:spPr/>
        <p:txBody>
          <a:bodyPr/>
          <a:lstStyle/>
          <a:p>
            <a:pPr algn="l"/>
            <a:r>
              <a:rPr lang="en-US" sz="3600" b="1" dirty="0" smtClean="0"/>
              <a:t>1.Defn : highly malignant adenosarcoma of the kidney.</a:t>
            </a:r>
          </a:p>
          <a:p>
            <a:pPr algn="l"/>
            <a:r>
              <a:rPr lang="en-US" sz="3600" b="1" u="sng" dirty="0" smtClean="0"/>
              <a:t>Epidemiology </a:t>
            </a:r>
          </a:p>
          <a:p>
            <a:pPr algn="l"/>
            <a:r>
              <a:rPr lang="en-US" sz="3600" b="1" dirty="0" smtClean="0"/>
              <a:t>-common in children less than 5 yrs.</a:t>
            </a:r>
          </a:p>
          <a:p>
            <a:pPr algn="l"/>
            <a:r>
              <a:rPr lang="en-US" sz="3600" b="1" dirty="0" smtClean="0"/>
              <a:t>-equally common in both sexes</a:t>
            </a:r>
          </a:p>
          <a:p>
            <a:pPr algn="l"/>
            <a:r>
              <a:rPr lang="en-US" sz="3600" b="1" dirty="0" smtClean="0"/>
              <a:t>-occurs in 1</a:t>
            </a:r>
            <a:r>
              <a:rPr lang="en-US" sz="3600" b="1" baseline="30000" dirty="0" smtClean="0"/>
              <a:t>st</a:t>
            </a:r>
            <a:r>
              <a:rPr lang="en-US" sz="3600" b="1" dirty="0" smtClean="0"/>
              <a:t> 3 years of life</a:t>
            </a:r>
            <a:r>
              <a:rPr lang="en-US" dirty="0" smtClean="0"/>
              <a:t>.</a:t>
            </a:r>
            <a:endParaRPr lang="en-US" dirty="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wilms tumor</a:t>
            </a:r>
            <a:endParaRPr lang="en-US" dirty="0"/>
          </a:p>
        </p:txBody>
      </p:sp>
      <p:sp>
        <p:nvSpPr>
          <p:cNvPr id="3" name="Content Placeholder 2"/>
          <p:cNvSpPr>
            <a:spLocks noGrp="1"/>
          </p:cNvSpPr>
          <p:nvPr>
            <p:ph idx="1"/>
          </p:nvPr>
        </p:nvSpPr>
        <p:spPr/>
        <p:txBody>
          <a:bodyPr/>
          <a:lstStyle/>
          <a:p>
            <a:pPr algn="l"/>
            <a:r>
              <a:rPr lang="en-US" dirty="0" smtClean="0"/>
              <a:t>-</a:t>
            </a:r>
            <a:r>
              <a:rPr lang="en-US" b="1" dirty="0" smtClean="0"/>
              <a:t>Is commonly unilateral </a:t>
            </a:r>
            <a:r>
              <a:rPr lang="en-US" b="1" dirty="0" err="1" smtClean="0"/>
              <a:t>i.e</a:t>
            </a:r>
            <a:r>
              <a:rPr lang="en-US" b="1" dirty="0" smtClean="0"/>
              <a:t> affect one kidney.</a:t>
            </a:r>
          </a:p>
          <a:p>
            <a:pPr algn="l"/>
            <a:r>
              <a:rPr lang="en-US" b="1" dirty="0" smtClean="0"/>
              <a:t>-highly malignant .Spreads rapidly</a:t>
            </a:r>
          </a:p>
          <a:p>
            <a:pPr algn="l"/>
            <a:r>
              <a:rPr lang="en-US" b="1" dirty="0" smtClean="0"/>
              <a:t>- metastasis normally starts from the lungs and goes to liver.</a:t>
            </a:r>
          </a:p>
          <a:p>
            <a:pPr algn="l"/>
            <a:r>
              <a:rPr lang="en-US" b="1" dirty="0" smtClean="0"/>
              <a:t>CLINICAL FEATURES</a:t>
            </a:r>
          </a:p>
          <a:p>
            <a:pPr algn="l"/>
            <a:r>
              <a:rPr lang="en-US" b="1" dirty="0" smtClean="0"/>
              <a:t>Abdominal swelling or mass-firm ,non-tender and confined to one side.</a:t>
            </a:r>
          </a:p>
          <a:p>
            <a:pPr algn="l"/>
            <a:r>
              <a:rPr lang="en-US" b="1" dirty="0" err="1" smtClean="0"/>
              <a:t>Hematuria</a:t>
            </a:r>
            <a:r>
              <a:rPr lang="en-US" dirty="0" smtClean="0"/>
              <a:t> </a:t>
            </a:r>
            <a:endParaRPr lang="en-US" dirty="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a:t>
            </a:r>
            <a:r>
              <a:rPr lang="en-US" b="1" dirty="0" smtClean="0"/>
              <a:t>occasional hypertension</a:t>
            </a:r>
          </a:p>
          <a:p>
            <a:pPr algn="l"/>
            <a:r>
              <a:rPr lang="en-US" b="1" dirty="0" smtClean="0"/>
              <a:t>-abdominal pain</a:t>
            </a:r>
          </a:p>
          <a:p>
            <a:pPr algn="l"/>
            <a:r>
              <a:rPr lang="en-US" b="1" dirty="0" smtClean="0"/>
              <a:t>Weight loss</a:t>
            </a:r>
          </a:p>
          <a:p>
            <a:pPr algn="l"/>
            <a:r>
              <a:rPr lang="en-US" b="1" dirty="0" smtClean="0"/>
              <a:t>Fever</a:t>
            </a:r>
          </a:p>
          <a:p>
            <a:pPr algn="l"/>
            <a:r>
              <a:rPr lang="en-US" b="1" dirty="0" smtClean="0"/>
              <a:t>Anemia and growth failure</a:t>
            </a:r>
          </a:p>
          <a:p>
            <a:pPr algn="l"/>
            <a:r>
              <a:rPr lang="en-US" b="1" dirty="0" smtClean="0"/>
              <a:t>Urinary suppression and urinary infection</a:t>
            </a:r>
            <a:r>
              <a:rPr lang="en-US" dirty="0" smtClean="0"/>
              <a:t>. </a:t>
            </a:r>
          </a:p>
          <a:p>
            <a:pPr algn="l"/>
            <a:r>
              <a:rPr lang="en-US" b="1" dirty="0" smtClean="0"/>
              <a:t>Symptoms of lung involvement include ; Dyspnea,cough,SOB ,Chest pain</a:t>
            </a:r>
            <a:endParaRPr lang="en-US"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u="sng" dirty="0" smtClean="0"/>
              <a:t>Factors contributing to high prevalence of disease in infancy and early childhood</a:t>
            </a:r>
            <a:r>
              <a:rPr lang="en-US" u="sng" dirty="0" smtClean="0"/>
              <a:t/>
            </a:r>
            <a:br>
              <a:rPr lang="en-US" u="sng" dirty="0" smtClean="0"/>
            </a:br>
            <a:endParaRPr lang="en-US" u="sng" dirty="0"/>
          </a:p>
        </p:txBody>
      </p:sp>
      <p:sp>
        <p:nvSpPr>
          <p:cNvPr id="3" name="Content Placeholder 2"/>
          <p:cNvSpPr>
            <a:spLocks noGrp="1"/>
          </p:cNvSpPr>
          <p:nvPr>
            <p:ph idx="1"/>
          </p:nvPr>
        </p:nvSpPr>
        <p:spPr/>
        <p:txBody>
          <a:bodyPr/>
          <a:lstStyle/>
          <a:p>
            <a:pPr algn="l">
              <a:buNone/>
            </a:pPr>
            <a:r>
              <a:rPr lang="en-US" b="1" dirty="0" smtClean="0"/>
              <a:t>1.wider,shorter and horizontal position of Eustachian tube.</a:t>
            </a:r>
          </a:p>
          <a:p>
            <a:pPr algn="l">
              <a:buNone/>
            </a:pPr>
            <a:r>
              <a:rPr lang="en-US" b="1" dirty="0" smtClean="0"/>
              <a:t>2.Low immunity in children</a:t>
            </a:r>
          </a:p>
          <a:p>
            <a:pPr algn="l">
              <a:buNone/>
            </a:pPr>
            <a:r>
              <a:rPr lang="en-US" b="1" dirty="0" smtClean="0"/>
              <a:t>3.Numerous lymphoid tissues and adenoids in pharynx, which obstruct opening of the tube</a:t>
            </a:r>
          </a:p>
          <a:p>
            <a:pPr algn="l"/>
            <a:r>
              <a:rPr lang="en-US" b="1" dirty="0" smtClean="0"/>
              <a:t>4.The drainage from the Eustachian tubes is reduced by frequent  accumulation of liquids and milk in the pharyngeal cavity because infants and the young children usually assume supine position</a:t>
            </a:r>
            <a:endParaRPr lang="en-US" b="1" dirty="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Diagnostic investigations</a:t>
            </a:r>
            <a:endParaRPr lang="en-US" dirty="0"/>
          </a:p>
        </p:txBody>
      </p:sp>
      <p:sp>
        <p:nvSpPr>
          <p:cNvPr id="3" name="Content Placeholder 2"/>
          <p:cNvSpPr>
            <a:spLocks noGrp="1"/>
          </p:cNvSpPr>
          <p:nvPr>
            <p:ph idx="1"/>
          </p:nvPr>
        </p:nvSpPr>
        <p:spPr/>
        <p:txBody>
          <a:bodyPr/>
          <a:lstStyle/>
          <a:p>
            <a:pPr algn="l"/>
            <a:r>
              <a:rPr lang="en-US" b="1" dirty="0" smtClean="0"/>
              <a:t>Accurate Hx taking</a:t>
            </a:r>
          </a:p>
          <a:p>
            <a:pPr algn="l"/>
            <a:r>
              <a:rPr lang="en-US" b="1" dirty="0" smtClean="0"/>
              <a:t>P/E ; palpable mass</a:t>
            </a:r>
          </a:p>
          <a:p>
            <a:pPr algn="l"/>
            <a:r>
              <a:rPr lang="en-US" b="1" dirty="0" smtClean="0"/>
              <a:t>Abdominal ultrasound</a:t>
            </a:r>
          </a:p>
          <a:p>
            <a:pPr algn="l"/>
            <a:r>
              <a:rPr lang="en-US" b="1" dirty="0" smtClean="0"/>
              <a:t>Urinalysis</a:t>
            </a:r>
          </a:p>
          <a:p>
            <a:pPr algn="l"/>
            <a:r>
              <a:rPr lang="en-US" b="1" dirty="0" smtClean="0"/>
              <a:t>Fine needle aspiration (FNA)</a:t>
            </a:r>
          </a:p>
          <a:p>
            <a:pPr algn="l"/>
            <a:r>
              <a:rPr lang="en-US" b="1" dirty="0" smtClean="0"/>
              <a:t>Blood for UECs,CBC,hemoglobin and GXM</a:t>
            </a:r>
            <a:r>
              <a:rPr lang="en-US" dirty="0" smtClean="0"/>
              <a:t>.</a:t>
            </a:r>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Staging of wilms tumor</a:t>
            </a:r>
            <a:endParaRPr lang="en-US" dirty="0"/>
          </a:p>
        </p:txBody>
      </p:sp>
      <p:sp>
        <p:nvSpPr>
          <p:cNvPr id="3" name="Content Placeholder 2"/>
          <p:cNvSpPr>
            <a:spLocks noGrp="1"/>
          </p:cNvSpPr>
          <p:nvPr>
            <p:ph idx="1"/>
          </p:nvPr>
        </p:nvSpPr>
        <p:spPr/>
        <p:txBody>
          <a:bodyPr/>
          <a:lstStyle/>
          <a:p>
            <a:pPr algn="l"/>
            <a:r>
              <a:rPr lang="en-US" b="1" dirty="0" smtClean="0"/>
              <a:t>Stage 1 : tumor is limited to the kidney. Can be completely excised.</a:t>
            </a:r>
          </a:p>
          <a:p>
            <a:pPr algn="l"/>
            <a:r>
              <a:rPr lang="en-US" b="1" dirty="0" smtClean="0"/>
              <a:t>Stage II ; Tumor extend beyond kidney to adjacent structures.</a:t>
            </a:r>
          </a:p>
          <a:p>
            <a:pPr algn="l"/>
            <a:r>
              <a:rPr lang="en-US" b="1" dirty="0" smtClean="0"/>
              <a:t>Stage III : tumor spread outside kidneys into peritoneal cavity  (limited to abdomen)</a:t>
            </a:r>
          </a:p>
          <a:p>
            <a:pPr algn="l"/>
            <a:r>
              <a:rPr lang="en-US" b="1" dirty="0" smtClean="0"/>
              <a:t>Stage IV : Tumor metastasis to the lungs and liver by blood.</a:t>
            </a:r>
          </a:p>
          <a:p>
            <a:pPr algn="l"/>
            <a:r>
              <a:rPr lang="en-US" b="1" dirty="0" smtClean="0"/>
              <a:t>Stage v : bilateral renal involvement –tumor spread to other kidne</a:t>
            </a:r>
            <a:r>
              <a:rPr lang="en-US" dirty="0" smtClean="0"/>
              <a:t>y</a:t>
            </a:r>
            <a:endParaRPr lang="en-US" dirty="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t>
            </a:r>
            <a:endParaRPr lang="en-US" dirty="0"/>
          </a:p>
        </p:txBody>
      </p:sp>
      <p:sp>
        <p:nvSpPr>
          <p:cNvPr id="3" name="Content Placeholder 2"/>
          <p:cNvSpPr>
            <a:spLocks noGrp="1"/>
          </p:cNvSpPr>
          <p:nvPr>
            <p:ph idx="1"/>
          </p:nvPr>
        </p:nvSpPr>
        <p:spPr/>
        <p:txBody>
          <a:bodyPr/>
          <a:lstStyle/>
          <a:p>
            <a:pPr algn="l"/>
            <a:r>
              <a:rPr lang="en-US" b="1" dirty="0" smtClean="0"/>
              <a:t>Stage 1 : surgical removal followed by chemotherapy</a:t>
            </a:r>
          </a:p>
          <a:p>
            <a:pPr algn="l"/>
            <a:r>
              <a:rPr lang="en-US" b="1" dirty="0" smtClean="0"/>
              <a:t>Stage II and III : surgical removal , then radiotherapy and chemotherapy.</a:t>
            </a:r>
          </a:p>
          <a:p>
            <a:pPr algn="l"/>
            <a:r>
              <a:rPr lang="en-US" b="1" dirty="0" smtClean="0"/>
              <a:t>Stage 1V and V : Palliative care.</a:t>
            </a:r>
          </a:p>
          <a:p>
            <a:pPr algn="l"/>
            <a:r>
              <a:rPr lang="en-US" b="1" dirty="0" smtClean="0"/>
              <a:t>Chemotherapy is a combination of vincristine,ciplastine ,&amp; cyclophophamide.</a:t>
            </a:r>
          </a:p>
          <a:p>
            <a:pPr algn="l"/>
            <a:r>
              <a:rPr lang="en-US" b="1" dirty="0" smtClean="0"/>
              <a:t>It is also given with </a:t>
            </a:r>
            <a:r>
              <a:rPr lang="en-US" b="1" dirty="0" err="1" smtClean="0"/>
              <a:t>vit</a:t>
            </a:r>
            <a:r>
              <a:rPr lang="en-US" b="1" dirty="0" smtClean="0"/>
              <a:t> B6 to prevent neuritis, iron supplement to decrease bone marrow suppression and antiemetic</a:t>
            </a:r>
            <a:endParaRPr lang="en-US" b="1" dirty="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Post-operative management</a:t>
            </a:r>
            <a:endParaRPr lang="en-US" dirty="0"/>
          </a:p>
        </p:txBody>
      </p:sp>
      <p:sp>
        <p:nvSpPr>
          <p:cNvPr id="3" name="Content Placeholder 2"/>
          <p:cNvSpPr>
            <a:spLocks noGrp="1"/>
          </p:cNvSpPr>
          <p:nvPr>
            <p:ph idx="1"/>
          </p:nvPr>
        </p:nvSpPr>
        <p:spPr/>
        <p:txBody>
          <a:bodyPr/>
          <a:lstStyle/>
          <a:p>
            <a:pPr algn="l"/>
            <a:r>
              <a:rPr lang="en-US" b="1" dirty="0" smtClean="0"/>
              <a:t>Nurse the patient in semi-prone position and clear the airway to ensure adequate ventilation</a:t>
            </a:r>
          </a:p>
          <a:p>
            <a:pPr algn="l"/>
            <a:r>
              <a:rPr lang="en-US" b="1" dirty="0" smtClean="0"/>
              <a:t>After recovery, nurse in recumbent position and finally upright position to facilitate drainage from nephrotomy bed. </a:t>
            </a:r>
          </a:p>
          <a:p>
            <a:pPr algn="l"/>
            <a:r>
              <a:rPr lang="en-US" b="1" dirty="0" smtClean="0"/>
              <a:t>Monitor vital signs 1 </a:t>
            </a:r>
            <a:r>
              <a:rPr lang="en-US" b="1" dirty="0" err="1" smtClean="0"/>
              <a:t>hrly</a:t>
            </a:r>
            <a:r>
              <a:rPr lang="en-US" b="1" dirty="0" smtClean="0"/>
              <a:t> to 4 </a:t>
            </a:r>
            <a:r>
              <a:rPr lang="en-US" b="1" dirty="0" err="1" smtClean="0"/>
              <a:t>hrly</a:t>
            </a:r>
            <a:r>
              <a:rPr lang="en-US" b="1" dirty="0" smtClean="0"/>
              <a:t> as the patient improves.</a:t>
            </a:r>
          </a:p>
          <a:p>
            <a:pPr algn="l"/>
            <a:r>
              <a:rPr lang="en-US" b="1" dirty="0" smtClean="0"/>
              <a:t>Monitor specific observations of drainage from the drainage tubes</a:t>
            </a:r>
            <a:r>
              <a:rPr lang="en-US" dirty="0" smtClean="0"/>
              <a:t>.</a:t>
            </a:r>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Accurately maintain fluid balance chart  </a:t>
            </a:r>
          </a:p>
          <a:p>
            <a:pPr algn="l"/>
            <a:r>
              <a:rPr lang="en-US" b="1" dirty="0" smtClean="0"/>
              <a:t>Restrict fluid </a:t>
            </a:r>
          </a:p>
          <a:p>
            <a:pPr algn="l"/>
            <a:r>
              <a:rPr lang="en-US" b="1" dirty="0" smtClean="0"/>
              <a:t>Increase fluid intake if renal stones are present and evidence of developing infection.</a:t>
            </a:r>
          </a:p>
          <a:p>
            <a:pPr algn="l"/>
            <a:r>
              <a:rPr lang="en-US" b="1" dirty="0" smtClean="0"/>
              <a:t>Give low salt and protein diet for edematous and uremic patients while increasing carbohydrate intake</a:t>
            </a:r>
          </a:p>
          <a:p>
            <a:pPr algn="l"/>
            <a:r>
              <a:rPr lang="en-US" b="1" dirty="0" smtClean="0"/>
              <a:t>Physiotherapy and early ambulation is encourage to prevent complications</a:t>
            </a:r>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Hypospadias &amp; Epispadias </a:t>
            </a:r>
            <a:endParaRPr lang="en-US" dirty="0"/>
          </a:p>
        </p:txBody>
      </p:sp>
      <p:sp>
        <p:nvSpPr>
          <p:cNvPr id="3" name="Content Placeholder 2"/>
          <p:cNvSpPr>
            <a:spLocks noGrp="1"/>
          </p:cNvSpPr>
          <p:nvPr>
            <p:ph idx="1"/>
          </p:nvPr>
        </p:nvSpPr>
        <p:spPr/>
        <p:txBody>
          <a:bodyPr/>
          <a:lstStyle/>
          <a:p>
            <a:pPr algn="l"/>
            <a:r>
              <a:rPr lang="en-US" sz="4000" b="1" dirty="0" smtClean="0"/>
              <a:t>Are congenital anomalies involving abnormal location of the urethral meatus in males.</a:t>
            </a:r>
          </a:p>
          <a:p>
            <a:pPr algn="l"/>
            <a:r>
              <a:rPr lang="en-US" sz="4000" b="1" dirty="0" smtClean="0"/>
              <a:t>In both cases, the urethral folds fail to fuse completely over the urethral groove </a:t>
            </a:r>
          </a:p>
          <a:p>
            <a:pPr algn="l"/>
            <a:endParaRPr lang="en-US" dirty="0" smtClean="0"/>
          </a:p>
          <a:p>
            <a:pPr algn="l"/>
            <a:endParaRPr lang="en-US" dirty="0"/>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In Hypospadias, the urethral opening is located in any area on the ventral or undersurface of the penile shaft, and in severe cases in the scrotum </a:t>
            </a:r>
          </a:p>
          <a:p>
            <a:pPr algn="l"/>
            <a:r>
              <a:rPr lang="en-US" b="1" dirty="0" smtClean="0"/>
              <a:t>In Epispadias, the opening is located on the dorsal surface or upper part of the penile shaft; it can be an opening or a fissure extended over the entire length of the penis. </a:t>
            </a:r>
          </a:p>
          <a:p>
            <a:pPr algn="l"/>
            <a:endParaRPr lang="en-US" dirty="0"/>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lstStyle/>
          <a:p>
            <a:pPr algn="l"/>
            <a:r>
              <a:rPr lang="en-US" b="1" dirty="0" smtClean="0"/>
              <a:t>Managements</a:t>
            </a:r>
          </a:p>
          <a:p>
            <a:pPr algn="l"/>
            <a:r>
              <a:rPr lang="en-US" b="1" dirty="0" smtClean="0"/>
              <a:t>The defects are corrected through surgical repair, during the first year of life.</a:t>
            </a:r>
          </a:p>
          <a:p>
            <a:pPr algn="l"/>
            <a:r>
              <a:rPr lang="en-US" b="1" dirty="0" smtClean="0"/>
              <a:t>Give antibiotic until the stent fall out</a:t>
            </a:r>
          </a:p>
          <a:p>
            <a:pPr algn="l"/>
            <a:endParaRPr lang="en-US" dirty="0"/>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BURKITTS LYMPHOMA</a:t>
            </a:r>
            <a:endParaRPr lang="en-US" dirty="0"/>
          </a:p>
        </p:txBody>
      </p:sp>
      <p:sp>
        <p:nvSpPr>
          <p:cNvPr id="3" name="Content Placeholder 2"/>
          <p:cNvSpPr>
            <a:spLocks noGrp="1"/>
          </p:cNvSpPr>
          <p:nvPr>
            <p:ph idx="1"/>
          </p:nvPr>
        </p:nvSpPr>
        <p:spPr/>
        <p:txBody>
          <a:bodyPr/>
          <a:lstStyle/>
          <a:p>
            <a:pPr algn="l"/>
            <a:r>
              <a:rPr lang="en-US" b="1" dirty="0" smtClean="0"/>
              <a:t>DEF ; It is a non – hodgins tumor affecting lymphoid tissue.</a:t>
            </a:r>
          </a:p>
          <a:p>
            <a:pPr algn="l"/>
            <a:r>
              <a:rPr lang="en-US" b="1" dirty="0" smtClean="0"/>
              <a:t>Hodgin tumors are characterized by Reid Sternberg cells ,Burkitts lack these cells.</a:t>
            </a:r>
          </a:p>
          <a:p>
            <a:pPr algn="l"/>
            <a:r>
              <a:rPr lang="en-US" b="1" dirty="0" smtClean="0"/>
              <a:t>It is a form of lymphoblastic B cells lymphoma</a:t>
            </a:r>
          </a:p>
          <a:p>
            <a:pPr algn="l"/>
            <a:r>
              <a:rPr lang="en-US" b="1" dirty="0" smtClean="0"/>
              <a:t>It affect children between 4-8 years</a:t>
            </a:r>
          </a:p>
          <a:p>
            <a:pPr algn="l"/>
            <a:r>
              <a:rPr lang="en-US" b="1" dirty="0" smtClean="0"/>
              <a:t>It is highly malignant</a:t>
            </a:r>
            <a:r>
              <a:rPr lang="en-US" dirty="0" smtClean="0"/>
              <a:t>. </a:t>
            </a:r>
            <a:endParaRPr lang="en-US" dirty="0"/>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causes</a:t>
            </a:r>
            <a:endParaRPr lang="en-US" dirty="0"/>
          </a:p>
        </p:txBody>
      </p:sp>
      <p:sp>
        <p:nvSpPr>
          <p:cNvPr id="3" name="Content Placeholder 2"/>
          <p:cNvSpPr>
            <a:spLocks noGrp="1"/>
          </p:cNvSpPr>
          <p:nvPr>
            <p:ph idx="1"/>
          </p:nvPr>
        </p:nvSpPr>
        <p:spPr/>
        <p:txBody>
          <a:bodyPr/>
          <a:lstStyle/>
          <a:p>
            <a:pPr algn="l"/>
            <a:r>
              <a:rPr lang="en-US" b="1" dirty="0" smtClean="0"/>
              <a:t>It is linked to Epstein – Bair (EB) Virus.</a:t>
            </a:r>
          </a:p>
          <a:p>
            <a:pPr algn="l"/>
            <a:r>
              <a:rPr lang="en-US" b="1" u="sng" dirty="0" smtClean="0"/>
              <a:t>Clinical features</a:t>
            </a:r>
            <a:r>
              <a:rPr lang="en-US" b="1" dirty="0" smtClean="0"/>
              <a:t>.</a:t>
            </a:r>
          </a:p>
          <a:p>
            <a:pPr algn="l"/>
            <a:r>
              <a:rPr lang="en-US" b="1" dirty="0" smtClean="0"/>
              <a:t>Swollen lympnodes in the neck</a:t>
            </a:r>
          </a:p>
          <a:p>
            <a:pPr algn="l"/>
            <a:r>
              <a:rPr lang="en-US" b="1" dirty="0" smtClean="0"/>
              <a:t>Eyeballs protrude outwards resulting in loss of sight.</a:t>
            </a:r>
          </a:p>
          <a:p>
            <a:pPr algn="l"/>
            <a:r>
              <a:rPr lang="en-US" b="1" dirty="0" smtClean="0"/>
              <a:t>Abdominal distention due to effects on kidneys ,ovaries, adrenals, and abdominal lympnodes</a:t>
            </a:r>
          </a:p>
          <a:p>
            <a:pPr algn="l"/>
            <a:r>
              <a:rPr lang="en-US" b="1" dirty="0" smtClean="0"/>
              <a:t>Loose teeth</a:t>
            </a:r>
            <a:r>
              <a:rPr lang="en-US" dirty="0" smtClean="0"/>
              <a:t>.</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of Otitis media</a:t>
            </a:r>
            <a:endParaRPr lang="en-US" dirty="0"/>
          </a:p>
        </p:txBody>
      </p:sp>
      <p:sp>
        <p:nvSpPr>
          <p:cNvPr id="3" name="Content Placeholder 2"/>
          <p:cNvSpPr>
            <a:spLocks noGrp="1"/>
          </p:cNvSpPr>
          <p:nvPr>
            <p:ph idx="1"/>
          </p:nvPr>
        </p:nvSpPr>
        <p:spPr/>
        <p:txBody>
          <a:bodyPr/>
          <a:lstStyle/>
          <a:p>
            <a:pPr algn="l"/>
            <a:r>
              <a:rPr lang="en-US" sz="2800" b="1" dirty="0" smtClean="0"/>
              <a:t>1.Acute Otitis media –also called Acute Suppurative Otitis media (ASOM).Is an acute bacterial infection of the ear  Following URTIS.Presents with earache(</a:t>
            </a:r>
            <a:r>
              <a:rPr lang="en-US" sz="2800" b="1" dirty="0" err="1" smtClean="0"/>
              <a:t>otalgia</a:t>
            </a:r>
            <a:r>
              <a:rPr lang="en-US" sz="2800" b="1" dirty="0" smtClean="0"/>
              <a:t>),fever and otorrhea;purulent discharge.</a:t>
            </a:r>
          </a:p>
          <a:p>
            <a:pPr algn="l"/>
            <a:r>
              <a:rPr lang="en-US" sz="2800" b="1" dirty="0" smtClean="0"/>
              <a:t>2.Serous Otitis media – characterized by accumulation of serous fluid. Mainly caused by viral URTIS.There is bulging of tympanic membrane because of accumulation of serous fluid. </a:t>
            </a:r>
          </a:p>
          <a:p>
            <a:pPr algn="l"/>
            <a:r>
              <a:rPr lang="en-US" b="1" dirty="0" smtClean="0"/>
              <a:t>.</a:t>
            </a:r>
            <a:endParaRPr lang="en-US" b="1" dirty="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Secondary metastasis ; the disease spread to long bones ,salivary glands , thyroid, testes , breast and heart</a:t>
            </a:r>
            <a:r>
              <a:rPr lang="en-US" dirty="0" smtClean="0"/>
              <a:t>.</a:t>
            </a:r>
          </a:p>
          <a:p>
            <a:pPr algn="l"/>
            <a:r>
              <a:rPr lang="en-US" b="1" u="sng" dirty="0" smtClean="0"/>
              <a:t>Staging of burkitts lymphoma </a:t>
            </a:r>
          </a:p>
          <a:p>
            <a:pPr algn="l"/>
            <a:r>
              <a:rPr lang="en-US" b="1" dirty="0" smtClean="0"/>
              <a:t>stage I : facial tumor</a:t>
            </a:r>
          </a:p>
          <a:p>
            <a:pPr algn="l"/>
            <a:r>
              <a:rPr lang="en-US" b="1" dirty="0" smtClean="0"/>
              <a:t>Stage II : 2 or more facial tumor</a:t>
            </a:r>
          </a:p>
          <a:p>
            <a:pPr algn="l"/>
            <a:r>
              <a:rPr lang="en-US" b="1" dirty="0" smtClean="0"/>
              <a:t>Stage III : intrathoracic and intraabdominal</a:t>
            </a:r>
          </a:p>
          <a:p>
            <a:pPr algn="l"/>
            <a:r>
              <a:rPr lang="en-US" b="1" dirty="0" smtClean="0"/>
              <a:t>Stage IV : CNS involvement, bilateral</a:t>
            </a:r>
            <a:endParaRPr lang="en-US" b="1" dirty="0"/>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diagnosis</a:t>
            </a:r>
            <a:endParaRPr lang="en-US" dirty="0"/>
          </a:p>
        </p:txBody>
      </p:sp>
      <p:sp>
        <p:nvSpPr>
          <p:cNvPr id="3" name="Content Placeholder 2"/>
          <p:cNvSpPr>
            <a:spLocks noGrp="1"/>
          </p:cNvSpPr>
          <p:nvPr>
            <p:ph idx="1"/>
          </p:nvPr>
        </p:nvSpPr>
        <p:spPr/>
        <p:txBody>
          <a:bodyPr/>
          <a:lstStyle/>
          <a:p>
            <a:pPr algn="l"/>
            <a:r>
              <a:rPr lang="en-US" b="1" dirty="0" smtClean="0"/>
              <a:t>Physical examination</a:t>
            </a:r>
          </a:p>
          <a:p>
            <a:pPr algn="l"/>
            <a:r>
              <a:rPr lang="en-US" b="1" dirty="0" smtClean="0"/>
              <a:t>Hx taking</a:t>
            </a:r>
          </a:p>
          <a:p>
            <a:pPr algn="l"/>
            <a:r>
              <a:rPr lang="en-US" b="1" dirty="0" smtClean="0"/>
              <a:t>Biopsy</a:t>
            </a:r>
          </a:p>
          <a:p>
            <a:pPr algn="l"/>
            <a:r>
              <a:rPr lang="en-US" b="1" dirty="0" smtClean="0"/>
              <a:t>Bone Marrow Aspiration (BMA)</a:t>
            </a:r>
          </a:p>
          <a:p>
            <a:pPr algn="l"/>
            <a:r>
              <a:rPr lang="en-US" b="1" dirty="0" smtClean="0"/>
              <a:t>X-Ray of affected body part</a:t>
            </a:r>
            <a:r>
              <a:rPr lang="en-US" dirty="0" smtClean="0"/>
              <a:t>.</a:t>
            </a:r>
            <a:endParaRPr lang="en-US" dirty="0"/>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lstStyle/>
          <a:p>
            <a:pPr algn="l"/>
            <a:r>
              <a:rPr lang="en-US" b="1" dirty="0" smtClean="0"/>
              <a:t>Upon confirmation patient is started on Cytotoxics drugs</a:t>
            </a:r>
          </a:p>
          <a:p>
            <a:pPr algn="l"/>
            <a:r>
              <a:rPr lang="en-US" b="1" dirty="0" smtClean="0"/>
              <a:t>Cyclophophamide 40-60mg/kg is given in 6 courses..Each course is approximately 2wks</a:t>
            </a:r>
          </a:p>
          <a:p>
            <a:pPr algn="l"/>
            <a:r>
              <a:rPr lang="en-US" b="1" dirty="0" smtClean="0"/>
              <a:t>methotrexate 5-10mg IV weekly if the spinal cord is affected </a:t>
            </a:r>
          </a:p>
          <a:p>
            <a:pPr algn="l"/>
            <a:r>
              <a:rPr lang="en-US" b="1" dirty="0" smtClean="0"/>
              <a:t>Ciplastin may also be given depending on degree of metastasis</a:t>
            </a:r>
          </a:p>
          <a:p>
            <a:pPr algn="l"/>
            <a:endParaRPr lang="en-US" dirty="0"/>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Analgesics is given to relieve pain</a:t>
            </a:r>
          </a:p>
          <a:p>
            <a:pPr algn="l"/>
            <a:r>
              <a:rPr lang="en-US" b="1" dirty="0" smtClean="0"/>
              <a:t>Steroids are given in combination with </a:t>
            </a:r>
          </a:p>
          <a:p>
            <a:pPr algn="l"/>
            <a:r>
              <a:rPr lang="en-US" b="1" dirty="0" smtClean="0"/>
              <a:t>Cytotoxics drugs</a:t>
            </a:r>
            <a:r>
              <a:rPr lang="en-US" dirty="0" smtClean="0"/>
              <a:t>.</a:t>
            </a:r>
            <a:endParaRPr lang="en-US" dirty="0"/>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MALNUTRITION IN CHILDREN</a:t>
            </a:r>
            <a:endParaRPr lang="en-US" dirty="0"/>
          </a:p>
        </p:txBody>
      </p:sp>
      <p:sp>
        <p:nvSpPr>
          <p:cNvPr id="3" name="Content Placeholder 2"/>
          <p:cNvSpPr>
            <a:spLocks noGrp="1"/>
          </p:cNvSpPr>
          <p:nvPr>
            <p:ph idx="1"/>
          </p:nvPr>
        </p:nvSpPr>
        <p:spPr/>
        <p:txBody>
          <a:bodyPr/>
          <a:lstStyle/>
          <a:p>
            <a:pPr algn="l"/>
            <a:r>
              <a:rPr lang="en-US" b="1" dirty="0" smtClean="0"/>
              <a:t>Malnutrition : Is defined as a pathological state resulting from relative or absolute deficiency of one or more essential nutrients.</a:t>
            </a:r>
          </a:p>
          <a:p>
            <a:pPr algn="l"/>
            <a:r>
              <a:rPr lang="en-US" b="1" dirty="0" smtClean="0"/>
              <a:t>Its primary when there is deficiency of food available or secondary when food is available but the body cannot assimilate it for one or another reason</a:t>
            </a:r>
            <a:r>
              <a:rPr lang="en-US" dirty="0" smtClean="0"/>
              <a:t> </a:t>
            </a:r>
          </a:p>
          <a:p>
            <a:pPr algn="l"/>
            <a:r>
              <a:rPr lang="en-US" b="1" dirty="0" smtClean="0"/>
              <a:t>Mostly  common in children between age of 3 months and 3 years</a:t>
            </a:r>
          </a:p>
          <a:p>
            <a:pPr algn="l"/>
            <a:endParaRPr lang="en-US" dirty="0" smtClean="0"/>
          </a:p>
          <a:p>
            <a:pPr algn="l"/>
            <a:endParaRPr lang="en-US" dirty="0"/>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causes of primary malnutrition</a:t>
            </a:r>
            <a:endParaRPr lang="en-US" dirty="0"/>
          </a:p>
        </p:txBody>
      </p:sp>
      <p:sp>
        <p:nvSpPr>
          <p:cNvPr id="3" name="Content Placeholder 2"/>
          <p:cNvSpPr>
            <a:spLocks noGrp="1"/>
          </p:cNvSpPr>
          <p:nvPr>
            <p:ph idx="1"/>
          </p:nvPr>
        </p:nvSpPr>
        <p:spPr/>
        <p:txBody>
          <a:bodyPr/>
          <a:lstStyle/>
          <a:p>
            <a:pPr algn="l"/>
            <a:r>
              <a:rPr lang="en-US" b="1" dirty="0" smtClean="0"/>
              <a:t>1-Failure of lactation .</a:t>
            </a:r>
          </a:p>
          <a:p>
            <a:pPr algn="l"/>
            <a:r>
              <a:rPr lang="en-US" b="1" dirty="0" smtClean="0"/>
              <a:t>2-Improper weaning practices .</a:t>
            </a:r>
          </a:p>
          <a:p>
            <a:pPr algn="l"/>
            <a:r>
              <a:rPr lang="en-US" b="1" dirty="0" smtClean="0"/>
              <a:t>3-Poverty and parental illiteracy .</a:t>
            </a:r>
          </a:p>
          <a:p>
            <a:pPr algn="l"/>
            <a:r>
              <a:rPr lang="en-US" b="1" dirty="0" smtClean="0"/>
              <a:t>4-Food taboos .</a:t>
            </a:r>
          </a:p>
          <a:p>
            <a:pPr algn="l"/>
            <a:r>
              <a:rPr lang="en-US" b="1" dirty="0" smtClean="0"/>
              <a:t>5 -bottle feeding)</a:t>
            </a:r>
          </a:p>
          <a:p>
            <a:pPr algn="l"/>
            <a:r>
              <a:rPr lang="en-US" b="1" dirty="0" smtClean="0"/>
              <a:t>6-lack of family planning</a:t>
            </a:r>
            <a:r>
              <a:rPr lang="en-US" dirty="0" smtClean="0"/>
              <a:t> .</a:t>
            </a:r>
            <a:endParaRPr lang="en-US" dirty="0"/>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causes of secondary malnutrition</a:t>
            </a:r>
            <a:endParaRPr lang="en-US" dirty="0"/>
          </a:p>
        </p:txBody>
      </p:sp>
      <p:sp>
        <p:nvSpPr>
          <p:cNvPr id="3" name="Content Placeholder 2"/>
          <p:cNvSpPr>
            <a:spLocks noGrp="1"/>
          </p:cNvSpPr>
          <p:nvPr>
            <p:ph idx="1"/>
          </p:nvPr>
        </p:nvSpPr>
        <p:spPr/>
        <p:txBody>
          <a:bodyPr/>
          <a:lstStyle/>
          <a:p>
            <a:pPr algn="l"/>
            <a:r>
              <a:rPr lang="en-US" b="1" dirty="0" smtClean="0"/>
              <a:t>1-Lack of immunization, </a:t>
            </a:r>
          </a:p>
          <a:p>
            <a:pPr algn="l"/>
            <a:r>
              <a:rPr lang="en-US" b="1" dirty="0" smtClean="0"/>
              <a:t>2-Diarrhea : The most common cause.</a:t>
            </a:r>
          </a:p>
          <a:p>
            <a:pPr algn="l"/>
            <a:r>
              <a:rPr lang="en-US" b="1" dirty="0" smtClean="0"/>
              <a:t>3-Congenital disease .</a:t>
            </a:r>
            <a:r>
              <a:rPr lang="en-US" b="1" dirty="0" err="1" smtClean="0"/>
              <a:t>e.g</a:t>
            </a:r>
            <a:r>
              <a:rPr lang="en-US" b="1" dirty="0" smtClean="0"/>
              <a:t> cleft palate .</a:t>
            </a:r>
          </a:p>
          <a:p>
            <a:pPr algn="l"/>
            <a:r>
              <a:rPr lang="en-US" b="1" dirty="0" smtClean="0"/>
              <a:t>4-Malabsorption , </a:t>
            </a:r>
            <a:r>
              <a:rPr lang="en-US" b="1" dirty="0" err="1" smtClean="0"/>
              <a:t>e.g</a:t>
            </a:r>
            <a:r>
              <a:rPr lang="en-US" b="1" dirty="0" smtClean="0"/>
              <a:t> lactose intolerance .</a:t>
            </a:r>
          </a:p>
          <a:p>
            <a:pPr algn="l"/>
            <a:r>
              <a:rPr lang="en-US" b="1" dirty="0" smtClean="0"/>
              <a:t>5-Metabolic: Inborn errors of metabolism .</a:t>
            </a:r>
          </a:p>
          <a:p>
            <a:pPr algn="l">
              <a:buNone/>
            </a:pPr>
            <a:r>
              <a:rPr lang="en-US" b="1" dirty="0" smtClean="0"/>
              <a:t>6-Infections :tuberculosis </a:t>
            </a:r>
            <a:r>
              <a:rPr lang="en-US" dirty="0" smtClean="0"/>
              <a:t>.</a:t>
            </a:r>
          </a:p>
          <a:p>
            <a:pPr algn="l">
              <a:buNone/>
            </a:pPr>
            <a:r>
              <a:rPr lang="en-US" b="1" dirty="0" smtClean="0"/>
              <a:t>NB : SECONDARY CAUSES ARE MORE COMMON THAN PRIMARY CAUSES</a:t>
            </a:r>
            <a:endParaRPr lang="en-US" b="1" dirty="0"/>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OF MALNUTRITION</a:t>
            </a:r>
            <a:endParaRPr lang="en-US" dirty="0"/>
          </a:p>
        </p:txBody>
      </p:sp>
      <p:sp>
        <p:nvSpPr>
          <p:cNvPr id="3" name="Content Placeholder 2"/>
          <p:cNvSpPr>
            <a:spLocks noGrp="1"/>
          </p:cNvSpPr>
          <p:nvPr>
            <p:ph idx="1"/>
          </p:nvPr>
        </p:nvSpPr>
        <p:spPr/>
        <p:txBody>
          <a:bodyPr/>
          <a:lstStyle/>
          <a:p>
            <a:pPr algn="l"/>
            <a:r>
              <a:rPr lang="en-US" b="1" dirty="0" smtClean="0"/>
              <a:t>Malnutrition is clinically classified into</a:t>
            </a:r>
          </a:p>
          <a:p>
            <a:pPr algn="l"/>
            <a:r>
              <a:rPr lang="en-US" b="1" dirty="0" smtClean="0"/>
              <a:t>•Kwashiorkor:-Its caused by a diet primarily deficient in proteins with an adequate amount of calories. </a:t>
            </a:r>
          </a:p>
          <a:p>
            <a:pPr algn="l"/>
            <a:r>
              <a:rPr lang="en-US" b="1" dirty="0" smtClean="0"/>
              <a:t>•Weight loss may not be much prominent in Kwashiorkor because the loss is heralded by edema.</a:t>
            </a:r>
          </a:p>
          <a:p>
            <a:pPr algn="l"/>
            <a:r>
              <a:rPr lang="en-US" b="1" dirty="0" smtClean="0"/>
              <a:t>•Marasmus:-Its caused by a diet deficient in calories and protein </a:t>
            </a:r>
          </a:p>
          <a:p>
            <a:pPr algn="l"/>
            <a:endParaRPr lang="en-US" dirty="0"/>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 OF MALNUTRITION</a:t>
            </a:r>
            <a:endParaRPr lang="en-US" dirty="0"/>
          </a:p>
        </p:txBody>
      </p:sp>
      <p:sp>
        <p:nvSpPr>
          <p:cNvPr id="3" name="Content Placeholder 2"/>
          <p:cNvSpPr>
            <a:spLocks noGrp="1"/>
          </p:cNvSpPr>
          <p:nvPr>
            <p:ph idx="1"/>
          </p:nvPr>
        </p:nvSpPr>
        <p:spPr/>
        <p:txBody>
          <a:bodyPr/>
          <a:lstStyle/>
          <a:p>
            <a:pPr algn="l"/>
            <a:r>
              <a:rPr lang="en-US" b="1" dirty="0" smtClean="0"/>
              <a:t>1-Hypothermia</a:t>
            </a:r>
          </a:p>
          <a:p>
            <a:pPr algn="l"/>
            <a:r>
              <a:rPr lang="en-US" b="1" dirty="0" smtClean="0"/>
              <a:t>2-Hypoglycemia</a:t>
            </a:r>
          </a:p>
          <a:p>
            <a:pPr algn="l"/>
            <a:r>
              <a:rPr lang="en-US" b="1" dirty="0" smtClean="0"/>
              <a:t>3-Cardiac failure</a:t>
            </a:r>
          </a:p>
          <a:p>
            <a:pPr algn="l"/>
            <a:r>
              <a:rPr lang="en-US" b="1" dirty="0" smtClean="0"/>
              <a:t>4-Infections</a:t>
            </a:r>
          </a:p>
          <a:p>
            <a:pPr algn="l"/>
            <a:r>
              <a:rPr lang="en-US" b="1" dirty="0" smtClean="0"/>
              <a:t>5-Vitamin A deficiency</a:t>
            </a:r>
          </a:p>
          <a:p>
            <a:pPr algn="l"/>
            <a:r>
              <a:rPr lang="en-US" b="1" dirty="0" smtClean="0"/>
              <a:t>6-Severe anemia</a:t>
            </a:r>
          </a:p>
          <a:p>
            <a:pPr algn="l"/>
            <a:r>
              <a:rPr lang="en-US" b="1" dirty="0" smtClean="0"/>
              <a:t>7-Dermatitis.</a:t>
            </a:r>
            <a:endParaRPr lang="en-US" b="1" dirty="0"/>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FAILURE TO THRIVE</a:t>
            </a:r>
            <a:endParaRPr lang="en-US" dirty="0"/>
          </a:p>
        </p:txBody>
      </p:sp>
      <p:sp>
        <p:nvSpPr>
          <p:cNvPr id="3" name="Content Placeholder 2"/>
          <p:cNvSpPr>
            <a:spLocks noGrp="1"/>
          </p:cNvSpPr>
          <p:nvPr>
            <p:ph idx="1"/>
          </p:nvPr>
        </p:nvSpPr>
        <p:spPr/>
        <p:txBody>
          <a:bodyPr/>
          <a:lstStyle/>
          <a:p>
            <a:pPr algn="l"/>
            <a:r>
              <a:rPr lang="en-US" b="1" dirty="0" smtClean="0"/>
              <a:t>DEF : Inadequate growth resulting from inability to obtain or use calories required fro growth.</a:t>
            </a:r>
          </a:p>
          <a:p>
            <a:pPr algn="l"/>
            <a:r>
              <a:rPr lang="en-US" b="1" dirty="0" smtClean="0"/>
              <a:t>It is characterized by weight that falls below the 5</a:t>
            </a:r>
            <a:r>
              <a:rPr lang="en-US" b="1" baseline="30000" dirty="0" smtClean="0"/>
              <a:t>th</a:t>
            </a:r>
            <a:r>
              <a:rPr lang="en-US" b="1" dirty="0" smtClean="0"/>
              <a:t> percentile for the child’s age, irritability, fall under expected growth pattern, delay in mental development </a:t>
            </a:r>
          </a:p>
          <a:p>
            <a:pPr algn="l"/>
            <a:endParaRPr lang="en-US" b="1" dirty="0" smtClean="0"/>
          </a:p>
          <a:p>
            <a:pPr algn="l"/>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3.Chronic Otitis media-chronic Suppurative inflammation of the ear. There is recurrent purulent discharge. Leads to perforation of tympanic membrane</a:t>
            </a:r>
          </a:p>
          <a:p>
            <a:pPr algn="l">
              <a:buNone/>
            </a:pPr>
            <a:r>
              <a:rPr lang="en-US" b="1" dirty="0" smtClean="0"/>
              <a:t>PATHOPHYSIOLOGEN-OM results from malfunctioning of Eustachian tube</a:t>
            </a:r>
          </a:p>
          <a:p>
            <a:pPr algn="l">
              <a:buNone/>
            </a:pPr>
            <a:r>
              <a:rPr lang="en-US" b="1" dirty="0" smtClean="0"/>
              <a:t>-URTI ascends to nasopharynx and passes to middle ear through Eustachian tube</a:t>
            </a:r>
          </a:p>
          <a:p>
            <a:pPr algn="l">
              <a:buNone/>
            </a:pPr>
            <a:r>
              <a:rPr lang="en-US" b="1" dirty="0" smtClean="0"/>
              <a:t>-The pathogens causes inflammation leading to serous exudates</a:t>
            </a:r>
            <a:endParaRPr lang="en-US" dirty="0"/>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Categories of failure to thrive</a:t>
            </a:r>
            <a:endParaRPr lang="en-US" dirty="0"/>
          </a:p>
        </p:txBody>
      </p:sp>
      <p:sp>
        <p:nvSpPr>
          <p:cNvPr id="3" name="Content Placeholder 2"/>
          <p:cNvSpPr>
            <a:spLocks noGrp="1"/>
          </p:cNvSpPr>
          <p:nvPr>
            <p:ph idx="1"/>
          </p:nvPr>
        </p:nvSpPr>
        <p:spPr/>
        <p:txBody>
          <a:bodyPr/>
          <a:lstStyle/>
          <a:p>
            <a:pPr algn="l"/>
            <a:r>
              <a:rPr lang="en-US" dirty="0" smtClean="0"/>
              <a:t>1. </a:t>
            </a:r>
            <a:r>
              <a:rPr lang="en-US" b="1" dirty="0" smtClean="0"/>
              <a:t>Organic failure to thrive (organic causes of failure to thrive ): it is a result of a physical cause such as congenital heart defects, neurologic lesions , microcephaly,chronic renal failure , gastroesophegeal reflux , malabsorption syndrome , endocrine dysfunction , cystic fibrosis. and AIDS</a:t>
            </a:r>
            <a:r>
              <a:rPr lang="en-US" dirty="0" smtClean="0"/>
              <a:t>.</a:t>
            </a:r>
            <a:endParaRPr lang="en-US" dirty="0"/>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2</a:t>
            </a:r>
            <a:r>
              <a:rPr lang="en-US" b="1" dirty="0" smtClean="0"/>
              <a:t>. Nonorganic failure to thrive : caused by non organic causes which are not related to disease such as poverty ,deficiency in maternal care , inadequate nutritional information , feeding resistance ,health or child rearing beliefs and family stress</a:t>
            </a:r>
            <a:r>
              <a:rPr lang="en-US" dirty="0" smtClean="0"/>
              <a:t>.</a:t>
            </a:r>
            <a:endParaRPr lang="en-US" dirty="0"/>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3. Idiopathic failure to thrive : the cause is unknown</a:t>
            </a:r>
            <a:r>
              <a:rPr lang="en-US" dirty="0" smtClean="0"/>
              <a:t>.</a:t>
            </a:r>
          </a:p>
          <a:p>
            <a:pPr algn="l"/>
            <a:r>
              <a:rPr lang="en-US" b="1" dirty="0" smtClean="0"/>
              <a:t>Treatment: </a:t>
            </a:r>
          </a:p>
          <a:p>
            <a:pPr algn="l"/>
            <a:r>
              <a:rPr lang="en-US" b="1" dirty="0" smtClean="0"/>
              <a:t>•Include hospitalization to monitor the child feeding &amp; sleeping pattern, induce food as needed. </a:t>
            </a:r>
          </a:p>
          <a:p>
            <a:pPr algn="l"/>
            <a:r>
              <a:rPr lang="en-US" b="1" dirty="0" smtClean="0"/>
              <a:t>•Weight daily, to monitor any change.</a:t>
            </a:r>
          </a:p>
          <a:p>
            <a:pPr algn="l"/>
            <a:r>
              <a:rPr lang="en-US" b="1" dirty="0" smtClean="0"/>
              <a:t>•Monitor child intake, output.</a:t>
            </a:r>
          </a:p>
          <a:p>
            <a:pPr algn="l"/>
            <a:r>
              <a:rPr lang="en-US" b="1" dirty="0" smtClean="0"/>
              <a:t>•Educate parent about the condition</a:t>
            </a:r>
            <a:r>
              <a:rPr lang="en-US" dirty="0" smtClean="0"/>
              <a:t>. </a:t>
            </a:r>
          </a:p>
          <a:p>
            <a:pPr algn="l"/>
            <a:endParaRPr lang="en-US" dirty="0"/>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COMMUNICABLE DISEASES</a:t>
            </a:r>
            <a:endParaRPr lang="en-US" dirty="0"/>
          </a:p>
        </p:txBody>
      </p:sp>
      <p:sp>
        <p:nvSpPr>
          <p:cNvPr id="3" name="Content Placeholder 2"/>
          <p:cNvSpPr>
            <a:spLocks noGrp="1"/>
          </p:cNvSpPr>
          <p:nvPr>
            <p:ph idx="1"/>
          </p:nvPr>
        </p:nvSpPr>
        <p:spPr/>
        <p:txBody>
          <a:bodyPr/>
          <a:lstStyle/>
          <a:p>
            <a:pPr algn="l"/>
            <a:r>
              <a:rPr lang="en-US" b="1" dirty="0" smtClean="0"/>
              <a:t>Def : Are infectious diseases that are easily spread from one person to another by direct contact or exchange of fluid.</a:t>
            </a:r>
          </a:p>
          <a:p>
            <a:pPr algn="l"/>
            <a:r>
              <a:rPr lang="en-US" b="1" dirty="0" smtClean="0"/>
              <a:t>When communicable disease is </a:t>
            </a:r>
            <a:r>
              <a:rPr lang="en-US" b="1" dirty="0" err="1" smtClean="0"/>
              <a:t>suspected,it</a:t>
            </a:r>
            <a:r>
              <a:rPr lang="en-US" b="1" dirty="0" smtClean="0"/>
              <a:t> is important to assess ;</a:t>
            </a:r>
          </a:p>
          <a:p>
            <a:pPr algn="l"/>
            <a:r>
              <a:rPr lang="en-US" b="1" dirty="0" smtClean="0"/>
              <a:t>1. Recent exposure to known case.</a:t>
            </a:r>
          </a:p>
          <a:p>
            <a:pPr algn="l"/>
            <a:r>
              <a:rPr lang="en-US" b="1" dirty="0" smtClean="0"/>
              <a:t>2. Prodromal symptoms (symptoms that occur between early manifestations of disease and its clinical syndrome</a:t>
            </a:r>
            <a:endParaRPr lang="en-US" b="1" dirty="0"/>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3.evidence of constitutional symptoms such as fever and rash.</a:t>
            </a:r>
          </a:p>
          <a:p>
            <a:pPr algn="l"/>
            <a:r>
              <a:rPr lang="en-US" b="1" dirty="0" smtClean="0"/>
              <a:t>4.Immunization History</a:t>
            </a:r>
          </a:p>
          <a:p>
            <a:pPr algn="l"/>
            <a:r>
              <a:rPr lang="en-US" b="1" dirty="0" smtClean="0"/>
              <a:t>5. History of having disease</a:t>
            </a:r>
            <a:r>
              <a:rPr lang="en-US" dirty="0" smtClean="0"/>
              <a:t>.</a:t>
            </a:r>
          </a:p>
          <a:p>
            <a:pPr algn="l"/>
            <a:r>
              <a:rPr lang="en-US" b="1" u="sng" dirty="0" smtClean="0"/>
              <a:t>A</a:t>
            </a:r>
            <a:r>
              <a:rPr lang="en-US" sz="4400" b="1" u="sng" dirty="0" smtClean="0"/>
              <a:t>. measles</a:t>
            </a:r>
          </a:p>
          <a:p>
            <a:pPr algn="l"/>
            <a:r>
              <a:rPr lang="en-US" b="1" dirty="0" smtClean="0"/>
              <a:t>Highly contagious respiratory disease caused by virus</a:t>
            </a:r>
            <a:endParaRPr lang="en-US" b="1" dirty="0"/>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Causal organism : measles virus</a:t>
            </a:r>
          </a:p>
          <a:p>
            <a:pPr algn="l"/>
            <a:r>
              <a:rPr lang="en-US" b="1" dirty="0" smtClean="0"/>
              <a:t>Source ; respiratory tract secretions, blood and urine of infected persons </a:t>
            </a:r>
          </a:p>
          <a:p>
            <a:pPr algn="l"/>
            <a:r>
              <a:rPr lang="en-US" b="1" dirty="0" smtClean="0"/>
              <a:t>Transmission : direct contact with droplets of infected person</a:t>
            </a:r>
          </a:p>
          <a:p>
            <a:pPr algn="l"/>
            <a:r>
              <a:rPr lang="en-US" b="1" dirty="0" smtClean="0"/>
              <a:t>Incubation period : 10-20 days.</a:t>
            </a:r>
          </a:p>
          <a:p>
            <a:pPr algn="l"/>
            <a:r>
              <a:rPr lang="en-US" b="1" dirty="0" smtClean="0"/>
              <a:t>Period of communicability ; from 4 days before to 5 days after rash appears. Mainly during prodromal (catarrhal stage)</a:t>
            </a:r>
          </a:p>
          <a:p>
            <a:pPr algn="l"/>
            <a:endParaRPr lang="en-US" dirty="0"/>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manifestations</a:t>
            </a:r>
            <a:endParaRPr lang="en-US" dirty="0"/>
          </a:p>
        </p:txBody>
      </p:sp>
      <p:sp>
        <p:nvSpPr>
          <p:cNvPr id="3" name="Content Placeholder 2"/>
          <p:cNvSpPr>
            <a:spLocks noGrp="1"/>
          </p:cNvSpPr>
          <p:nvPr>
            <p:ph idx="1"/>
          </p:nvPr>
        </p:nvSpPr>
        <p:spPr/>
        <p:txBody>
          <a:bodyPr/>
          <a:lstStyle/>
          <a:p>
            <a:pPr algn="l"/>
            <a:r>
              <a:rPr lang="en-US" b="1" u="sng" dirty="0" smtClean="0"/>
              <a:t>Prodromal (catarrhal stage )</a:t>
            </a:r>
          </a:p>
          <a:p>
            <a:pPr algn="l"/>
            <a:r>
              <a:rPr lang="en-US" b="1" dirty="0" smtClean="0"/>
              <a:t>-fever and malaise</a:t>
            </a:r>
          </a:p>
          <a:p>
            <a:pPr algn="l"/>
            <a:r>
              <a:rPr lang="en-US" b="1" dirty="0" err="1" smtClean="0"/>
              <a:t>Coryza</a:t>
            </a:r>
            <a:r>
              <a:rPr lang="en-US" b="1" dirty="0" smtClean="0"/>
              <a:t> </a:t>
            </a:r>
          </a:p>
          <a:p>
            <a:pPr algn="l"/>
            <a:r>
              <a:rPr lang="en-US" b="1" dirty="0" smtClean="0"/>
              <a:t>Cough</a:t>
            </a:r>
          </a:p>
          <a:p>
            <a:pPr algn="l"/>
            <a:r>
              <a:rPr lang="en-US" b="1" dirty="0" smtClean="0"/>
              <a:t>Conjunctivitis</a:t>
            </a:r>
          </a:p>
          <a:p>
            <a:pPr algn="l"/>
            <a:r>
              <a:rPr lang="en-US" b="1" dirty="0" smtClean="0"/>
              <a:t>Koplik spots –small irregular red spots with minute bluish white center first seen on </a:t>
            </a:r>
            <a:r>
              <a:rPr lang="en-US" b="1" dirty="0" err="1" smtClean="0"/>
              <a:t>buccal</a:t>
            </a:r>
            <a:r>
              <a:rPr lang="en-US" b="1" dirty="0" smtClean="0"/>
              <a:t> mucosa .Are seen before rash appears..</a:t>
            </a:r>
          </a:p>
          <a:p>
            <a:pPr algn="l"/>
            <a:r>
              <a:rPr lang="en-US" b="1" u="sng" dirty="0" smtClean="0"/>
              <a:t> </a:t>
            </a:r>
          </a:p>
          <a:p>
            <a:pPr algn="l"/>
            <a:endParaRPr lang="en-US" dirty="0"/>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Classic symptom : koplik spots and  Rash which appears 3-4 days after onset of prodromal stage.</a:t>
            </a:r>
          </a:p>
          <a:p>
            <a:pPr algn="l"/>
            <a:r>
              <a:rPr lang="en-US" b="1" dirty="0" smtClean="0"/>
              <a:t>Begins as erythematous maculopapular eruption on face and gradually spreads downwards. After  3-4 days ,it assumes brownish appearance </a:t>
            </a:r>
          </a:p>
          <a:p>
            <a:pPr algn="l"/>
            <a:r>
              <a:rPr lang="en-US" b="1" dirty="0" smtClean="0"/>
              <a:t>Constitutional symptoms : anorexia , generalized lympadenopathy and  malaise </a:t>
            </a:r>
            <a:r>
              <a:rPr lang="en-US" dirty="0" smtClean="0"/>
              <a:t>,</a:t>
            </a:r>
            <a:endParaRPr lang="en-US" dirty="0"/>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lstStyle/>
          <a:p>
            <a:pPr algn="l"/>
            <a:r>
              <a:rPr lang="en-US" b="1" dirty="0" smtClean="0"/>
              <a:t>Single dose of vitamin A 200,000 IU.</a:t>
            </a:r>
          </a:p>
          <a:p>
            <a:pPr algn="l"/>
            <a:r>
              <a:rPr lang="en-US" b="1" dirty="0" smtClean="0"/>
              <a:t>Isolation until 5</a:t>
            </a:r>
            <a:r>
              <a:rPr lang="en-US" b="1" baseline="30000" dirty="0" smtClean="0"/>
              <a:t>th</a:t>
            </a:r>
            <a:r>
              <a:rPr lang="en-US" b="1" dirty="0" smtClean="0"/>
              <a:t> day of rash and institute respiratory precautions</a:t>
            </a:r>
          </a:p>
          <a:p>
            <a:pPr algn="l"/>
            <a:r>
              <a:rPr lang="en-US" b="1" dirty="0" smtClean="0"/>
              <a:t>Maintain bed rest during prodromal stage</a:t>
            </a:r>
          </a:p>
          <a:p>
            <a:pPr algn="l"/>
            <a:r>
              <a:rPr lang="en-US" b="1" dirty="0" smtClean="0"/>
              <a:t>Administer antipyretics</a:t>
            </a:r>
          </a:p>
          <a:p>
            <a:pPr algn="l"/>
            <a:r>
              <a:rPr lang="en-US" b="1" dirty="0" smtClean="0"/>
              <a:t>Provide quiet activities like television, reading to reduce irritability</a:t>
            </a:r>
          </a:p>
          <a:p>
            <a:pPr algn="l"/>
            <a:r>
              <a:rPr lang="en-US" b="1" dirty="0" smtClean="0"/>
              <a:t>Clean eyelids with warn saline to remove secretions.</a:t>
            </a:r>
          </a:p>
          <a:p>
            <a:pPr algn="l"/>
            <a:endParaRPr lang="en-US" dirty="0"/>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a:t>
            </a:r>
            <a:endParaRPr lang="en-US" dirty="0"/>
          </a:p>
        </p:txBody>
      </p:sp>
      <p:sp>
        <p:nvSpPr>
          <p:cNvPr id="3" name="Content Placeholder 2"/>
          <p:cNvSpPr>
            <a:spLocks noGrp="1"/>
          </p:cNvSpPr>
          <p:nvPr>
            <p:ph idx="1"/>
          </p:nvPr>
        </p:nvSpPr>
        <p:spPr/>
        <p:txBody>
          <a:bodyPr/>
          <a:lstStyle/>
          <a:p>
            <a:pPr algn="l"/>
            <a:r>
              <a:rPr lang="en-US" b="1" dirty="0" smtClean="0"/>
              <a:t>Otitis media</a:t>
            </a:r>
          </a:p>
          <a:p>
            <a:pPr algn="l"/>
            <a:r>
              <a:rPr lang="en-US" b="1" dirty="0" smtClean="0"/>
              <a:t>Pneumonia</a:t>
            </a:r>
          </a:p>
          <a:p>
            <a:pPr algn="l"/>
            <a:r>
              <a:rPr lang="en-US" b="1" dirty="0" smtClean="0"/>
              <a:t>Bronchiolitis</a:t>
            </a:r>
          </a:p>
          <a:p>
            <a:pPr algn="l"/>
            <a:r>
              <a:rPr lang="en-US" b="1" dirty="0" smtClean="0"/>
              <a:t>Obstructive laryngitis and </a:t>
            </a:r>
            <a:r>
              <a:rPr lang="en-US" b="1" dirty="0" err="1" smtClean="0"/>
              <a:t>laryngotracheitis</a:t>
            </a:r>
            <a:endParaRPr lang="en-US" b="1" dirty="0" smtClean="0"/>
          </a:p>
          <a:p>
            <a:pPr algn="l"/>
            <a:r>
              <a:rPr lang="en-US" b="1" dirty="0" smtClean="0"/>
              <a:t>Encephalitis</a:t>
            </a:r>
            <a:r>
              <a:rPr lang="en-US" dirty="0" smtClean="0"/>
              <a:t>.</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a:t>
            </a:r>
            <a:r>
              <a:rPr lang="en-US" b="1" dirty="0" smtClean="0"/>
              <a:t>Tympanic membrane swell and bulge causing pain or Otalgia</a:t>
            </a:r>
          </a:p>
          <a:p>
            <a:pPr algn="l"/>
            <a:r>
              <a:rPr lang="en-US" b="1" dirty="0" smtClean="0"/>
              <a:t>It finally raptures discharging purulent </a:t>
            </a:r>
          </a:p>
          <a:p>
            <a:pPr algn="l"/>
            <a:r>
              <a:rPr lang="en-US" b="1" dirty="0" smtClean="0"/>
              <a:t>discharge</a:t>
            </a:r>
            <a:r>
              <a:rPr lang="en-US" dirty="0" smtClean="0"/>
              <a:t>.</a:t>
            </a:r>
          </a:p>
          <a:p>
            <a:pPr algn="l">
              <a:buNone/>
            </a:pPr>
            <a:r>
              <a:rPr lang="en-US" b="1" dirty="0" smtClean="0"/>
              <a:t>CLINICAL FEATURES</a:t>
            </a:r>
          </a:p>
          <a:p>
            <a:pPr algn="l">
              <a:buNone/>
            </a:pPr>
            <a:r>
              <a:rPr lang="en-US" b="1" dirty="0" smtClean="0"/>
              <a:t>(a)acute Otitis media</a:t>
            </a:r>
          </a:p>
          <a:p>
            <a:pPr algn="l"/>
            <a:r>
              <a:rPr lang="en-US" b="1" dirty="0" smtClean="0"/>
              <a:t>-Otalgia or pain in the middle ear.</a:t>
            </a:r>
          </a:p>
          <a:p>
            <a:pPr algn="l"/>
            <a:r>
              <a:rPr lang="en-US" b="1" dirty="0" smtClean="0"/>
              <a:t>Fever</a:t>
            </a:r>
          </a:p>
          <a:p>
            <a:pPr algn="l"/>
            <a:r>
              <a:rPr lang="en-US" b="1" dirty="0" smtClean="0"/>
              <a:t>Foul smelling discharge</a:t>
            </a:r>
          </a:p>
          <a:p>
            <a:pPr algn="l"/>
            <a:r>
              <a:rPr lang="en-US" b="1" dirty="0" smtClean="0"/>
              <a:t>Bulging tympanic membrane</a:t>
            </a:r>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Ways in which measles can cause malnutrition in children.</a:t>
            </a:r>
            <a:endParaRPr lang="en-US" dirty="0"/>
          </a:p>
        </p:txBody>
      </p:sp>
      <p:sp>
        <p:nvSpPr>
          <p:cNvPr id="3" name="Content Placeholder 2"/>
          <p:cNvSpPr>
            <a:spLocks noGrp="1"/>
          </p:cNvSpPr>
          <p:nvPr>
            <p:ph idx="1"/>
          </p:nvPr>
        </p:nvSpPr>
        <p:spPr/>
        <p:txBody>
          <a:bodyPr/>
          <a:lstStyle/>
          <a:p>
            <a:pPr algn="l"/>
            <a:r>
              <a:rPr lang="en-US" b="1" dirty="0" smtClean="0"/>
              <a:t>Koplik spots reduces ability of the child to take food or breastfeed</a:t>
            </a:r>
          </a:p>
          <a:p>
            <a:pPr algn="l"/>
            <a:r>
              <a:rPr lang="en-US" b="1" dirty="0" smtClean="0"/>
              <a:t>It reduces appetite and absorption of food in the  gut.</a:t>
            </a:r>
          </a:p>
          <a:p>
            <a:pPr algn="l"/>
            <a:r>
              <a:rPr lang="en-US" b="1" dirty="0" smtClean="0"/>
              <a:t>Increases the rate at which body uses nutrients</a:t>
            </a:r>
          </a:p>
          <a:p>
            <a:pPr algn="l">
              <a:buNone/>
            </a:pPr>
            <a:r>
              <a:rPr lang="en-US" b="1" dirty="0" smtClean="0"/>
              <a:t>Causes diarrhoea which leads to malnutrition</a:t>
            </a:r>
            <a:r>
              <a:rPr lang="en-US" dirty="0" smtClean="0"/>
              <a:t>.</a:t>
            </a:r>
            <a:endParaRPr lang="en-US" dirty="0"/>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of measles</a:t>
            </a:r>
            <a:endParaRPr lang="en-US" dirty="0"/>
          </a:p>
        </p:txBody>
      </p:sp>
      <p:sp>
        <p:nvSpPr>
          <p:cNvPr id="3" name="Content Placeholder 2"/>
          <p:cNvSpPr>
            <a:spLocks noGrp="1"/>
          </p:cNvSpPr>
          <p:nvPr>
            <p:ph idx="1"/>
          </p:nvPr>
        </p:nvSpPr>
        <p:spPr/>
        <p:txBody>
          <a:bodyPr/>
          <a:lstStyle/>
          <a:p>
            <a:pPr algn="l"/>
            <a:r>
              <a:rPr lang="en-US" b="1" dirty="0" smtClean="0"/>
              <a:t>Immunization</a:t>
            </a:r>
          </a:p>
          <a:p>
            <a:pPr algn="l"/>
            <a:r>
              <a:rPr lang="en-US" b="1" dirty="0" smtClean="0"/>
              <a:t>Isolations of the infected children</a:t>
            </a:r>
          </a:p>
          <a:p>
            <a:pPr algn="l"/>
            <a:r>
              <a:rPr lang="en-US" b="1" dirty="0" smtClean="0"/>
              <a:t>Notification of </a:t>
            </a:r>
            <a:r>
              <a:rPr lang="en-US" b="1" dirty="0" err="1" smtClean="0"/>
              <a:t>occurance</a:t>
            </a:r>
            <a:endParaRPr lang="en-US" b="1" dirty="0" smtClean="0"/>
          </a:p>
          <a:p>
            <a:pPr algn="l"/>
            <a:r>
              <a:rPr lang="en-US" b="1" dirty="0" smtClean="0"/>
              <a:t>Hand washing to prevent spread from one patient to another.</a:t>
            </a:r>
          </a:p>
          <a:p>
            <a:pPr algn="l"/>
            <a:endParaRPr lang="en-US" dirty="0"/>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Whooping cough (pertussis)</a:t>
            </a:r>
            <a:endParaRPr lang="en-US" dirty="0"/>
          </a:p>
        </p:txBody>
      </p:sp>
      <p:sp>
        <p:nvSpPr>
          <p:cNvPr id="3" name="Content Placeholder 2"/>
          <p:cNvSpPr>
            <a:spLocks noGrp="1"/>
          </p:cNvSpPr>
          <p:nvPr>
            <p:ph idx="1"/>
          </p:nvPr>
        </p:nvSpPr>
        <p:spPr/>
        <p:txBody>
          <a:bodyPr/>
          <a:lstStyle/>
          <a:p>
            <a:pPr algn="l"/>
            <a:r>
              <a:rPr lang="en-US" b="1" dirty="0" smtClean="0"/>
              <a:t>Is and infection of respiratory system caused by bacterium </a:t>
            </a:r>
            <a:r>
              <a:rPr lang="en-US" b="1" dirty="0" err="1" smtClean="0"/>
              <a:t>Bordetella</a:t>
            </a:r>
            <a:r>
              <a:rPr lang="en-US" b="1" dirty="0" smtClean="0"/>
              <a:t> pertussis.</a:t>
            </a:r>
          </a:p>
          <a:p>
            <a:pPr algn="l"/>
            <a:r>
              <a:rPr lang="en-US" b="1" dirty="0" smtClean="0"/>
              <a:t>Transmission : direct contact with droplets of an infected person, indirect contact with freshly contaminated articles</a:t>
            </a:r>
          </a:p>
          <a:p>
            <a:pPr algn="l"/>
            <a:r>
              <a:rPr lang="en-US" b="1" dirty="0" smtClean="0"/>
              <a:t>Incubation period ; 6-20 days but </a:t>
            </a:r>
            <a:r>
              <a:rPr lang="en-US" b="1" dirty="0" err="1" smtClean="0"/>
              <a:t>ussually</a:t>
            </a:r>
            <a:r>
              <a:rPr lang="en-US" b="1" dirty="0" smtClean="0"/>
              <a:t> 7-10 days</a:t>
            </a:r>
          </a:p>
          <a:p>
            <a:pPr algn="l"/>
            <a:r>
              <a:rPr lang="en-US" b="1" dirty="0" smtClean="0"/>
              <a:t>Period of communicability : greatest during catarrhal stage before onset of paroxysm.</a:t>
            </a:r>
          </a:p>
          <a:p>
            <a:pPr algn="l"/>
            <a:endParaRPr lang="en-US" dirty="0"/>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sz="2800" b="1" dirty="0" smtClean="0"/>
              <a:t>Paroxysms are sudden recurrence or intensification of symptoms</a:t>
            </a:r>
          </a:p>
          <a:p>
            <a:pPr algn="l">
              <a:buNone/>
            </a:pPr>
            <a:r>
              <a:rPr lang="en-US" sz="2800" b="1" dirty="0" smtClean="0"/>
              <a:t>CLINICAL MANIFESTATIONS </a:t>
            </a:r>
          </a:p>
          <a:p>
            <a:pPr algn="l">
              <a:buNone/>
            </a:pPr>
            <a:r>
              <a:rPr lang="en-US" sz="2800" b="1" dirty="0" smtClean="0"/>
              <a:t>Catarrhal stage ; runny nose, sneezing ,low grade fever.</a:t>
            </a:r>
          </a:p>
          <a:p>
            <a:pPr algn="l"/>
            <a:r>
              <a:rPr lang="en-US" sz="2800" b="1" dirty="0" smtClean="0"/>
              <a:t>Paroxysmal stage : cough most often occurs at night and consist of short rapid coughs with high pitch crowing sound called whoop. During paroxysms cheeks become flushed or cyanotic ,eyes bulge and tongue protrudes. Vomiting frequently follows attack. The stage last 4-6 weeks </a:t>
            </a:r>
            <a:endParaRPr lang="en-US" sz="2800" b="1" dirty="0"/>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lstStyle/>
          <a:p>
            <a:pPr algn="l"/>
            <a:r>
              <a:rPr lang="en-US" sz="2800" b="1" dirty="0" smtClean="0"/>
              <a:t>Supportive treatment</a:t>
            </a:r>
          </a:p>
          <a:p>
            <a:pPr algn="l"/>
            <a:r>
              <a:rPr lang="en-US" sz="2800" b="1" dirty="0" smtClean="0"/>
              <a:t>Administer oxygen</a:t>
            </a:r>
          </a:p>
          <a:p>
            <a:pPr algn="l"/>
            <a:r>
              <a:rPr lang="en-US" sz="2800" b="1" dirty="0" smtClean="0"/>
              <a:t>Give adequate fluids.</a:t>
            </a:r>
          </a:p>
          <a:p>
            <a:pPr algn="l"/>
            <a:r>
              <a:rPr lang="en-US" sz="2800" b="1" dirty="0" smtClean="0"/>
              <a:t>Intubation possibly necessary.</a:t>
            </a:r>
          </a:p>
          <a:p>
            <a:pPr algn="l"/>
            <a:r>
              <a:rPr lang="en-US" sz="2800" b="1" dirty="0" smtClean="0"/>
              <a:t>NURSING MANAGEMENT</a:t>
            </a:r>
          </a:p>
          <a:p>
            <a:pPr algn="l"/>
            <a:r>
              <a:rPr lang="en-US" sz="2800" b="1" dirty="0" smtClean="0"/>
              <a:t>-Encourage fluids ; offer small amounts of fluids frequently</a:t>
            </a:r>
          </a:p>
          <a:p>
            <a:pPr algn="l"/>
            <a:r>
              <a:rPr lang="en-US" sz="2800" b="1" dirty="0" smtClean="0"/>
              <a:t>-observe for signs of airway obstruction such as cyanosis,retractions,increased restlessness .</a:t>
            </a:r>
          </a:p>
          <a:p>
            <a:pPr algn="l"/>
            <a:endParaRPr lang="en-US" dirty="0" smtClean="0"/>
          </a:p>
          <a:p>
            <a:pPr algn="l"/>
            <a:endParaRPr lang="en-US" dirty="0"/>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Provide restful environment and reduce factors that promote paroxysm such as dust,smoke,sudden change in temperature,chilling,activity,excitement.Keep </a:t>
            </a:r>
          </a:p>
          <a:p>
            <a:pPr algn="l">
              <a:buNone/>
            </a:pPr>
            <a:r>
              <a:rPr lang="en-US" b="1" dirty="0" smtClean="0"/>
              <a:t>room well ventilated.</a:t>
            </a:r>
          </a:p>
          <a:p>
            <a:pPr algn="l">
              <a:buNone/>
            </a:pPr>
            <a:r>
              <a:rPr lang="en-US" b="1" dirty="0" smtClean="0"/>
              <a:t>COMPLICATIONS</a:t>
            </a:r>
          </a:p>
          <a:p>
            <a:pPr algn="l">
              <a:buNone/>
            </a:pPr>
            <a:r>
              <a:rPr lang="en-US" b="1" dirty="0" smtClean="0"/>
              <a:t>Pneumonia</a:t>
            </a:r>
          </a:p>
          <a:p>
            <a:pPr algn="l">
              <a:buNone/>
            </a:pPr>
            <a:r>
              <a:rPr lang="en-US" b="1" dirty="0" smtClean="0"/>
              <a:t>Atelectasis</a:t>
            </a:r>
          </a:p>
          <a:p>
            <a:pPr algn="l">
              <a:buNone/>
            </a:pPr>
            <a:r>
              <a:rPr lang="en-US" b="1" dirty="0" smtClean="0"/>
              <a:t>Otitis media</a:t>
            </a:r>
            <a:endParaRPr lang="en-US" b="1" dirty="0"/>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Convulsions</a:t>
            </a:r>
          </a:p>
          <a:p>
            <a:pPr algn="l"/>
            <a:r>
              <a:rPr lang="en-US" b="1" dirty="0" smtClean="0"/>
              <a:t>Hemorrhage ; subarachnoid,subconjuctival and epistaxis </a:t>
            </a:r>
          </a:p>
          <a:p>
            <a:pPr algn="l"/>
            <a:r>
              <a:rPr lang="en-US" b="1" dirty="0" smtClean="0"/>
              <a:t>Dehydration</a:t>
            </a:r>
          </a:p>
          <a:p>
            <a:pPr algn="l"/>
            <a:r>
              <a:rPr lang="en-US" b="1" dirty="0" smtClean="0"/>
              <a:t>Weight loss</a:t>
            </a:r>
          </a:p>
          <a:p>
            <a:pPr algn="l"/>
            <a:r>
              <a:rPr lang="en-US" b="1" dirty="0" smtClean="0"/>
              <a:t>PREVENTION </a:t>
            </a:r>
          </a:p>
          <a:p>
            <a:pPr algn="l"/>
            <a:r>
              <a:rPr lang="en-US" b="1" dirty="0" smtClean="0"/>
              <a:t>-Immunization</a:t>
            </a:r>
          </a:p>
          <a:p>
            <a:pPr algn="l"/>
            <a:r>
              <a:rPr lang="en-US" b="1" dirty="0" smtClean="0"/>
              <a:t>-Hand washing.</a:t>
            </a:r>
          </a:p>
          <a:p>
            <a:pPr algn="l"/>
            <a:r>
              <a:rPr lang="en-US" b="1" dirty="0" smtClean="0"/>
              <a:t>-Isolation</a:t>
            </a:r>
            <a:endParaRPr lang="en-US" b="1" dirty="0"/>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poliomyelitis</a:t>
            </a:r>
            <a:endParaRPr lang="en-US" dirty="0"/>
          </a:p>
        </p:txBody>
      </p:sp>
      <p:sp>
        <p:nvSpPr>
          <p:cNvPr id="3" name="Content Placeholder 2"/>
          <p:cNvSpPr>
            <a:spLocks noGrp="1"/>
          </p:cNvSpPr>
          <p:nvPr>
            <p:ph idx="1"/>
          </p:nvPr>
        </p:nvSpPr>
        <p:spPr/>
        <p:txBody>
          <a:bodyPr/>
          <a:lstStyle/>
          <a:p>
            <a:pPr algn="l"/>
            <a:r>
              <a:rPr lang="en-GB" b="1" dirty="0" smtClean="0"/>
              <a:t>Poliomyelitis is an acute infectious viral disease of the anterior horn cells of the spinal cord and sometimes of the lower part of the brain. </a:t>
            </a:r>
          </a:p>
          <a:p>
            <a:pPr algn="l"/>
            <a:r>
              <a:rPr lang="en-GB" b="1" dirty="0" smtClean="0"/>
              <a:t>It usually affects children under five but more commonly children under three. </a:t>
            </a:r>
          </a:p>
          <a:p>
            <a:pPr algn="l"/>
            <a:r>
              <a:rPr lang="en-GB" b="1" dirty="0" smtClean="0"/>
              <a:t>It is characterised by varying degrees of paralysis</a:t>
            </a:r>
            <a:r>
              <a:rPr lang="en-GB" dirty="0" smtClean="0"/>
              <a:t>. </a:t>
            </a:r>
            <a:endParaRPr lang="en-US" dirty="0"/>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Causal organism : poliovirus</a:t>
            </a:r>
          </a:p>
          <a:p>
            <a:pPr algn="l"/>
            <a:r>
              <a:rPr lang="en-US" b="1" dirty="0" smtClean="0"/>
              <a:t>They are of three types ;</a:t>
            </a:r>
            <a:r>
              <a:rPr lang="en-GB" b="1" dirty="0" smtClean="0"/>
              <a:t> </a:t>
            </a:r>
          </a:p>
          <a:p>
            <a:pPr algn="l"/>
            <a:r>
              <a:rPr lang="en-GB" b="1" dirty="0" smtClean="0"/>
              <a:t>Type one is known as Brunhilde, which is the most frequent cause of paralytic illness. </a:t>
            </a:r>
          </a:p>
          <a:p>
            <a:pPr algn="l"/>
            <a:r>
              <a:rPr lang="en-GB" b="1" dirty="0" smtClean="0"/>
              <a:t>Type two is called Lansing .</a:t>
            </a:r>
          </a:p>
          <a:p>
            <a:pPr algn="l"/>
            <a:r>
              <a:rPr lang="en-GB" b="1" dirty="0" smtClean="0"/>
              <a:t>Type three is known as Leon. The latter two are less commonly associated with paralysis. </a:t>
            </a:r>
            <a:endParaRPr lang="en-US" b="1" dirty="0" smtClean="0"/>
          </a:p>
          <a:p>
            <a:pPr algn="l"/>
            <a:r>
              <a:rPr lang="en-US" dirty="0" smtClean="0"/>
              <a:t> </a:t>
            </a:r>
            <a:endParaRPr lang="en-US" dirty="0"/>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Source : feces and oropharyngeal secretions of infected persons.</a:t>
            </a:r>
          </a:p>
          <a:p>
            <a:pPr algn="l"/>
            <a:r>
              <a:rPr lang="en-US" b="1" dirty="0" smtClean="0"/>
              <a:t>Transmission : Direct contact with infected persons with apparent or inaparent active infections</a:t>
            </a:r>
          </a:p>
          <a:p>
            <a:pPr algn="l"/>
            <a:r>
              <a:rPr lang="en-US" b="1" dirty="0" smtClean="0"/>
              <a:t>The Fives F’s are common routes of entry. They include : </a:t>
            </a:r>
            <a:r>
              <a:rPr lang="en-GB" b="1" dirty="0" smtClean="0"/>
              <a:t>Fingers, Flies, Faeces, Fluids </a:t>
            </a:r>
          </a:p>
          <a:p>
            <a:pPr algn="l"/>
            <a:r>
              <a:rPr lang="en-GB" b="1" dirty="0" smtClean="0"/>
              <a:t>and Food.</a:t>
            </a:r>
          </a:p>
          <a:p>
            <a:pPr algn="l"/>
            <a:r>
              <a:rPr lang="en-GB" b="1" dirty="0" smtClean="0"/>
              <a:t> </a:t>
            </a:r>
            <a:r>
              <a:rPr lang="en-US" dirty="0" smtClean="0"/>
              <a:t>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sz="4400" b="1" dirty="0" smtClean="0"/>
              <a:t>Crying </a:t>
            </a:r>
          </a:p>
          <a:p>
            <a:pPr algn="l"/>
            <a:r>
              <a:rPr lang="en-US" sz="4400" b="1" dirty="0" smtClean="0"/>
              <a:t>Restlessness</a:t>
            </a:r>
          </a:p>
          <a:p>
            <a:pPr algn="l"/>
            <a:r>
              <a:rPr lang="en-US" sz="4400" b="1" dirty="0" smtClean="0"/>
              <a:t>Tendency to </a:t>
            </a:r>
            <a:r>
              <a:rPr lang="en-US" sz="4400" b="1" dirty="0" err="1" smtClean="0"/>
              <a:t>rub,hold,or</a:t>
            </a:r>
            <a:r>
              <a:rPr lang="en-US" sz="4400" b="1" dirty="0" smtClean="0"/>
              <a:t> pull the affected ear</a:t>
            </a:r>
          </a:p>
          <a:p>
            <a:pPr algn="l"/>
            <a:r>
              <a:rPr lang="en-US" sz="4400" b="1" dirty="0" smtClean="0"/>
              <a:t>Loss of appetite</a:t>
            </a:r>
          </a:p>
          <a:p>
            <a:pPr algn="l"/>
            <a:endParaRPr lang="en-US" dirty="0" smtClean="0"/>
          </a:p>
        </p:txBody>
      </p:sp>
    </p:spTree>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Incubation period : usually 7-14 days ,with range of 5-35 days.</a:t>
            </a:r>
          </a:p>
          <a:p>
            <a:pPr algn="l"/>
            <a:r>
              <a:rPr lang="en-US" b="1" dirty="0" smtClean="0"/>
              <a:t>Period of communicability : virus is present in throat and feces shortly after infection and persists for about 1 week in throat and 4-6 weeks in feces.</a:t>
            </a:r>
            <a:endParaRPr lang="en-US" b="1" dirty="0"/>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manifestations</a:t>
            </a:r>
            <a:endParaRPr lang="en-US" dirty="0"/>
          </a:p>
        </p:txBody>
      </p:sp>
      <p:sp>
        <p:nvSpPr>
          <p:cNvPr id="3" name="Content Placeholder 2"/>
          <p:cNvSpPr>
            <a:spLocks noGrp="1"/>
          </p:cNvSpPr>
          <p:nvPr>
            <p:ph idx="1"/>
          </p:nvPr>
        </p:nvSpPr>
        <p:spPr/>
        <p:txBody>
          <a:bodyPr/>
          <a:lstStyle/>
          <a:p>
            <a:pPr lvl="0" algn="l"/>
            <a:r>
              <a:rPr lang="en-GB" sz="2400" b="1" dirty="0" smtClean="0"/>
              <a:t>The patient presents with fever of 39-40 °C </a:t>
            </a:r>
            <a:endParaRPr lang="en-US" sz="2400" b="1" dirty="0" smtClean="0"/>
          </a:p>
          <a:p>
            <a:pPr lvl="0" algn="l"/>
            <a:r>
              <a:rPr lang="en-GB" sz="2400" b="1" dirty="0" smtClean="0"/>
              <a:t>General malaise </a:t>
            </a:r>
            <a:endParaRPr lang="en-US" sz="2400" b="1" dirty="0" smtClean="0"/>
          </a:p>
          <a:p>
            <a:pPr lvl="0" algn="l"/>
            <a:r>
              <a:rPr lang="en-GB" sz="2400" b="1" dirty="0" smtClean="0"/>
              <a:t>Vomiting and headache </a:t>
            </a:r>
            <a:endParaRPr lang="en-US" sz="2400" b="1" dirty="0" smtClean="0"/>
          </a:p>
          <a:p>
            <a:pPr lvl="0" algn="l"/>
            <a:r>
              <a:rPr lang="en-GB" sz="2400" b="1" dirty="0" smtClean="0"/>
              <a:t>Painful and tender muscles follow this a </a:t>
            </a:r>
            <a:br>
              <a:rPr lang="en-GB" sz="2400" b="1" dirty="0" smtClean="0"/>
            </a:br>
            <a:r>
              <a:rPr lang="en-GB" sz="2400" b="1" dirty="0" smtClean="0"/>
              <a:t>few days later </a:t>
            </a:r>
            <a:endParaRPr lang="en-US" sz="2400" b="1" dirty="0" smtClean="0"/>
          </a:p>
          <a:p>
            <a:pPr lvl="0" algn="l"/>
            <a:r>
              <a:rPr lang="en-GB" sz="2400" b="1" dirty="0" smtClean="0"/>
              <a:t>Paralysis of one or more limbs occurs as the muscles become weakened </a:t>
            </a:r>
            <a:endParaRPr lang="en-US" sz="2400" b="1" dirty="0" smtClean="0"/>
          </a:p>
          <a:p>
            <a:pPr lvl="0" algn="l"/>
            <a:r>
              <a:rPr lang="en-GB" sz="2400" b="1" dirty="0" smtClean="0"/>
              <a:t>The paralysis of the respiratory muscles follows without the child developing any other illness (this is referred to as </a:t>
            </a:r>
            <a:br>
              <a:rPr lang="en-GB" sz="2400" b="1" dirty="0" smtClean="0"/>
            </a:br>
            <a:r>
              <a:rPr lang="en-GB" sz="2400" b="1" dirty="0" smtClean="0"/>
              <a:t>flaccid paralysis) </a:t>
            </a:r>
            <a:endParaRPr lang="en-US" sz="2400" b="1" dirty="0" smtClean="0"/>
          </a:p>
          <a:p>
            <a:pPr lvl="0" algn="l"/>
            <a:r>
              <a:rPr lang="en-GB" sz="2400" b="1" dirty="0" smtClean="0"/>
              <a:t>Only the motor system is affected but without sensory loss</a:t>
            </a:r>
            <a:endParaRPr lang="en-US" sz="2400" b="1" dirty="0" smtClean="0"/>
          </a:p>
          <a:p>
            <a:pPr algn="l"/>
            <a:endParaRPr lang="en-US" sz="2400" dirty="0"/>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Therapeutic management</a:t>
            </a:r>
            <a:endParaRPr lang="en-US" dirty="0"/>
          </a:p>
        </p:txBody>
      </p:sp>
      <p:sp>
        <p:nvSpPr>
          <p:cNvPr id="3" name="Content Placeholder 2"/>
          <p:cNvSpPr>
            <a:spLocks noGrp="1"/>
          </p:cNvSpPr>
          <p:nvPr>
            <p:ph idx="1"/>
          </p:nvPr>
        </p:nvSpPr>
        <p:spPr/>
        <p:txBody>
          <a:bodyPr/>
          <a:lstStyle/>
          <a:p>
            <a:pPr algn="l"/>
            <a:r>
              <a:rPr lang="en-US" b="1" dirty="0" smtClean="0"/>
              <a:t>Complete bed rest during acute phase</a:t>
            </a:r>
          </a:p>
          <a:p>
            <a:pPr algn="l"/>
            <a:r>
              <a:rPr lang="en-US" b="1" dirty="0" smtClean="0"/>
              <a:t>Assisted respiratory ventilation in case of respiratory paralysis</a:t>
            </a:r>
          </a:p>
          <a:p>
            <a:pPr algn="l"/>
            <a:r>
              <a:rPr lang="en-US" b="1" dirty="0" smtClean="0"/>
              <a:t>Physical therapy for muscles following acute stage.</a:t>
            </a:r>
          </a:p>
          <a:p>
            <a:pPr algn="l"/>
            <a:endParaRPr lang="en-US" dirty="0"/>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management</a:t>
            </a:r>
            <a:endParaRPr lang="en-US" dirty="0"/>
          </a:p>
        </p:txBody>
      </p:sp>
      <p:sp>
        <p:nvSpPr>
          <p:cNvPr id="3" name="Content Placeholder 2"/>
          <p:cNvSpPr>
            <a:spLocks noGrp="1"/>
          </p:cNvSpPr>
          <p:nvPr>
            <p:ph idx="1"/>
          </p:nvPr>
        </p:nvSpPr>
        <p:spPr/>
        <p:txBody>
          <a:bodyPr/>
          <a:lstStyle/>
          <a:p>
            <a:pPr lvl="0" algn="l"/>
            <a:r>
              <a:rPr lang="en-GB" b="1" dirty="0" smtClean="0"/>
              <a:t>The patient is strictly confined to bed </a:t>
            </a:r>
            <a:endParaRPr lang="en-US" b="1" dirty="0" smtClean="0"/>
          </a:p>
          <a:p>
            <a:pPr lvl="0" algn="l"/>
            <a:r>
              <a:rPr lang="en-GB" b="1" dirty="0" smtClean="0"/>
              <a:t>The patient is to be nursed in isolation </a:t>
            </a:r>
            <a:endParaRPr lang="en-US" b="1" dirty="0" smtClean="0"/>
          </a:p>
          <a:p>
            <a:pPr lvl="0" algn="l"/>
            <a:r>
              <a:rPr lang="en-GB" b="1" dirty="0" smtClean="0"/>
              <a:t>Pain is controlled through the administration of analgesics, for example, paracetamol, valium or phenorbabitone .</a:t>
            </a:r>
          </a:p>
          <a:p>
            <a:pPr lvl="0" algn="l"/>
            <a:r>
              <a:rPr lang="en-GB" b="1" dirty="0" smtClean="0"/>
              <a:t>Regular respiratory suction and postural drainage should be performed </a:t>
            </a:r>
            <a:endParaRPr lang="en-US" b="1" dirty="0" smtClean="0"/>
          </a:p>
          <a:p>
            <a:pPr lvl="0" algn="l"/>
            <a:r>
              <a:rPr lang="en-GB" b="1" dirty="0" smtClean="0"/>
              <a:t>N.G tube feeding should be high calorie and include substantial amounts </a:t>
            </a:r>
            <a:br>
              <a:rPr lang="en-GB" b="1" dirty="0" smtClean="0"/>
            </a:br>
            <a:r>
              <a:rPr lang="en-GB" b="1" dirty="0" smtClean="0"/>
              <a:t>of protein </a:t>
            </a:r>
            <a:endParaRPr lang="en-US" b="1" dirty="0" smtClean="0"/>
          </a:p>
          <a:p>
            <a:pPr algn="l"/>
            <a:endParaRPr lang="en-US" b="1" dirty="0"/>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lvl="0" algn="l"/>
            <a:r>
              <a:rPr lang="en-GB" b="1" dirty="0" smtClean="0"/>
              <a:t>Change the patient's position every four hours to prevent bedsores </a:t>
            </a:r>
            <a:endParaRPr lang="en-US" b="1" dirty="0" smtClean="0"/>
          </a:p>
          <a:p>
            <a:pPr lvl="0" algn="l"/>
            <a:r>
              <a:rPr lang="en-GB" b="1" dirty="0" smtClean="0"/>
              <a:t>Surgical procedures should also be avoided </a:t>
            </a:r>
            <a:endParaRPr lang="en-US" b="1" dirty="0" smtClean="0"/>
          </a:p>
          <a:p>
            <a:pPr lvl="0" algn="l"/>
            <a:r>
              <a:rPr lang="en-GB" b="1" dirty="0" smtClean="0"/>
              <a:t>No injections are to be administered during this acute stage as they may precipitate paralysis</a:t>
            </a:r>
            <a:endParaRPr lang="en-US" b="1" dirty="0" smtClean="0"/>
          </a:p>
          <a:p>
            <a:pPr algn="l"/>
            <a:r>
              <a:rPr lang="en-GB" b="1" dirty="0" smtClean="0"/>
              <a:t>Immobilise the affected limbs during the acute stage of the illness, </a:t>
            </a:r>
            <a:br>
              <a:rPr lang="en-GB" b="1" dirty="0" smtClean="0"/>
            </a:br>
            <a:r>
              <a:rPr lang="en-GB" b="1" dirty="0" smtClean="0"/>
              <a:t>using splints to prevent flexion deformities and promote rest</a:t>
            </a:r>
            <a:endParaRPr lang="en-US" dirty="0"/>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a:t>
            </a:r>
            <a:endParaRPr lang="en-US" dirty="0"/>
          </a:p>
        </p:txBody>
      </p:sp>
      <p:sp>
        <p:nvSpPr>
          <p:cNvPr id="3" name="Content Placeholder 2"/>
          <p:cNvSpPr>
            <a:spLocks noGrp="1"/>
          </p:cNvSpPr>
          <p:nvPr>
            <p:ph idx="1"/>
          </p:nvPr>
        </p:nvSpPr>
        <p:spPr/>
        <p:txBody>
          <a:bodyPr/>
          <a:lstStyle/>
          <a:p>
            <a:pPr algn="l"/>
            <a:r>
              <a:rPr lang="en-US" b="1" dirty="0" smtClean="0"/>
              <a:t>Permanent paralysis</a:t>
            </a:r>
          </a:p>
          <a:p>
            <a:pPr algn="l"/>
            <a:r>
              <a:rPr lang="en-US" b="1" dirty="0" smtClean="0"/>
              <a:t>Respiratory arrest</a:t>
            </a:r>
          </a:p>
          <a:p>
            <a:pPr algn="l"/>
            <a:r>
              <a:rPr lang="en-US" b="1" dirty="0" smtClean="0"/>
              <a:t>Kidney stones from dimeralization of bone during prolonged immobility.</a:t>
            </a:r>
          </a:p>
          <a:p>
            <a:pPr algn="l"/>
            <a:r>
              <a:rPr lang="en-US" b="1" dirty="0" smtClean="0"/>
              <a:t>PREVENTION</a:t>
            </a:r>
          </a:p>
          <a:p>
            <a:pPr algn="l"/>
            <a:r>
              <a:rPr lang="en-US" b="1" dirty="0" smtClean="0"/>
              <a:t>Immunization</a:t>
            </a:r>
          </a:p>
          <a:p>
            <a:pPr algn="l"/>
            <a:r>
              <a:rPr lang="en-US" b="1" dirty="0" smtClean="0"/>
              <a:t>Notification of occurrence</a:t>
            </a:r>
            <a:endParaRPr lang="en-US" b="1" dirty="0"/>
          </a:p>
        </p:txBody>
      </p:sp>
    </p:spTree>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Chicken pox (varicella).</a:t>
            </a:r>
            <a:endParaRPr lang="en-US" dirty="0"/>
          </a:p>
        </p:txBody>
      </p:sp>
      <p:sp>
        <p:nvSpPr>
          <p:cNvPr id="3" name="Content Placeholder 2"/>
          <p:cNvSpPr>
            <a:spLocks noGrp="1"/>
          </p:cNvSpPr>
          <p:nvPr>
            <p:ph idx="1"/>
          </p:nvPr>
        </p:nvSpPr>
        <p:spPr/>
        <p:txBody>
          <a:bodyPr/>
          <a:lstStyle/>
          <a:p>
            <a:pPr algn="l"/>
            <a:r>
              <a:rPr lang="en-GB" b="1" dirty="0" smtClean="0"/>
              <a:t>Is a mild viral infection, which is extremely contagious.</a:t>
            </a:r>
          </a:p>
          <a:p>
            <a:pPr algn="l"/>
            <a:r>
              <a:rPr lang="en-GB" b="1" dirty="0" smtClean="0"/>
              <a:t>Causal organism : varicella </a:t>
            </a:r>
            <a:r>
              <a:rPr lang="en-GB" b="1" dirty="0" err="1" smtClean="0"/>
              <a:t>zooster</a:t>
            </a:r>
            <a:r>
              <a:rPr lang="en-GB" b="1" dirty="0" smtClean="0"/>
              <a:t> Virus (VZV)</a:t>
            </a:r>
          </a:p>
          <a:p>
            <a:pPr algn="l"/>
            <a:r>
              <a:rPr lang="en-GB" b="1" dirty="0" smtClean="0"/>
              <a:t>Source : primary secretions of respiratory tract of infected persons to a lesser degree skin lesions.</a:t>
            </a:r>
          </a:p>
          <a:p>
            <a:pPr algn="l"/>
            <a:r>
              <a:rPr lang="en-GB" b="1" dirty="0" smtClean="0"/>
              <a:t>Transmissions ; Direct contact ,droplet (airborne) spread , and contaminated objects</a:t>
            </a:r>
            <a:r>
              <a:rPr lang="en-GB" dirty="0" smtClean="0"/>
              <a:t>.</a:t>
            </a:r>
            <a:endParaRPr lang="en-US" dirty="0"/>
          </a:p>
        </p:txBody>
      </p:sp>
    </p:spTree>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a:xfrm>
            <a:off x="533400" y="1600200"/>
            <a:ext cx="8229600" cy="4525963"/>
          </a:xfrm>
        </p:spPr>
        <p:txBody>
          <a:bodyPr/>
          <a:lstStyle/>
          <a:p>
            <a:pPr algn="l"/>
            <a:r>
              <a:rPr lang="en-US" sz="2800" b="1" dirty="0" smtClean="0"/>
              <a:t>Incubation period : 2-3 weeks usually 14-16 days. </a:t>
            </a:r>
          </a:p>
          <a:p>
            <a:pPr algn="l"/>
            <a:r>
              <a:rPr lang="en-US" sz="2800" b="1" dirty="0" smtClean="0"/>
              <a:t>Period of communicability ; 1 day before eruption of lesions to 6 days after first crop of  vesicles when crust have formed.</a:t>
            </a:r>
          </a:p>
          <a:p>
            <a:pPr algn="l"/>
            <a:r>
              <a:rPr lang="en-US" sz="2800" b="1" dirty="0" smtClean="0"/>
              <a:t>CLINICAL MANIFESTATIONS</a:t>
            </a:r>
          </a:p>
          <a:p>
            <a:pPr algn="l"/>
            <a:r>
              <a:rPr lang="en-US" sz="2800" b="1" dirty="0" smtClean="0"/>
              <a:t>Prodromal stage : slight fever, malaise and  anorexia for 1</a:t>
            </a:r>
            <a:r>
              <a:rPr lang="en-US" sz="2800" b="1" baseline="30000" dirty="0" smtClean="0"/>
              <a:t>st</a:t>
            </a:r>
            <a:r>
              <a:rPr lang="en-US" sz="2800" b="1" dirty="0" smtClean="0"/>
              <a:t> 24hrs. Rash highly pruritic; begins as a </a:t>
            </a:r>
            <a:r>
              <a:rPr lang="en-US" sz="2800" b="1" dirty="0" err="1" smtClean="0"/>
              <a:t>macule</a:t>
            </a:r>
            <a:r>
              <a:rPr lang="en-US" sz="2800" b="1" dirty="0" smtClean="0"/>
              <a:t> ,then progresses to papule then vesicle which finally breaks and form crusts</a:t>
            </a:r>
            <a:endParaRPr lang="en-US" sz="2800" b="1" dirty="0"/>
          </a:p>
        </p:txBody>
      </p:sp>
    </p:spTree>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Distribution of rash : start from trunk then spread to face and proximal extremities to distal extremities.</a:t>
            </a:r>
          </a:p>
          <a:p>
            <a:pPr algn="l"/>
            <a:r>
              <a:rPr lang="en-US" b="1" dirty="0" smtClean="0"/>
              <a:t>Constitutional signs and symptoms : elevated temperature , </a:t>
            </a:r>
            <a:r>
              <a:rPr lang="en-US" b="1" dirty="0" err="1" smtClean="0"/>
              <a:t>pruritus</a:t>
            </a:r>
            <a:r>
              <a:rPr lang="en-US" b="1" dirty="0" smtClean="0"/>
              <a:t> , irritability</a:t>
            </a:r>
          </a:p>
          <a:p>
            <a:pPr algn="l"/>
            <a:r>
              <a:rPr lang="en-US" b="1" dirty="0" smtClean="0"/>
              <a:t>THERAPEUTIC MANAGEMENT : </a:t>
            </a:r>
          </a:p>
          <a:p>
            <a:pPr algn="l"/>
            <a:r>
              <a:rPr lang="en-US" b="1" dirty="0" smtClean="0"/>
              <a:t>Antiviral agent : acyclovir </a:t>
            </a:r>
          </a:p>
          <a:p>
            <a:pPr algn="l"/>
            <a:r>
              <a:rPr lang="en-US" b="1" dirty="0" smtClean="0"/>
              <a:t>Antihistamines : </a:t>
            </a:r>
            <a:r>
              <a:rPr lang="en-US" b="1" dirty="0" err="1" smtClean="0"/>
              <a:t>piriton</a:t>
            </a:r>
            <a:r>
              <a:rPr lang="en-US" b="1" dirty="0" smtClean="0"/>
              <a:t> to relieve itching</a:t>
            </a:r>
          </a:p>
          <a:p>
            <a:pPr algn="l"/>
            <a:r>
              <a:rPr lang="en-US" b="1" dirty="0" smtClean="0"/>
              <a:t>Topical calamine lotion</a:t>
            </a:r>
            <a:r>
              <a:rPr lang="en-US" dirty="0" smtClean="0"/>
              <a:t>.</a:t>
            </a:r>
            <a:endParaRPr lang="en-US" dirty="0"/>
          </a:p>
        </p:txBody>
      </p:sp>
    </p:spTree>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management</a:t>
            </a:r>
            <a:endParaRPr lang="en-US" dirty="0"/>
          </a:p>
        </p:txBody>
      </p:sp>
      <p:sp>
        <p:nvSpPr>
          <p:cNvPr id="3" name="Content Placeholder 2"/>
          <p:cNvSpPr>
            <a:spLocks noGrp="1"/>
          </p:cNvSpPr>
          <p:nvPr>
            <p:ph idx="1"/>
          </p:nvPr>
        </p:nvSpPr>
        <p:spPr/>
        <p:txBody>
          <a:bodyPr/>
          <a:lstStyle/>
          <a:p>
            <a:pPr algn="l"/>
            <a:r>
              <a:rPr lang="en-US" b="1" dirty="0" smtClean="0"/>
              <a:t>Maintain strict isolation in hospital</a:t>
            </a:r>
          </a:p>
          <a:p>
            <a:pPr algn="l"/>
            <a:r>
              <a:rPr lang="en-US" b="1" dirty="0" smtClean="0"/>
              <a:t>Isolate the child at home until vesicles have dried</a:t>
            </a:r>
          </a:p>
          <a:p>
            <a:pPr algn="l"/>
            <a:r>
              <a:rPr lang="en-US" b="1" dirty="0" smtClean="0"/>
              <a:t>Administer skin care by applying calamine lotion and removing loose crust.</a:t>
            </a:r>
          </a:p>
          <a:p>
            <a:pPr algn="l"/>
            <a:r>
              <a:rPr lang="en-US" b="1" dirty="0" smtClean="0"/>
              <a:t>Teach the child to apply pressure on pruritic areas rather than scratching</a:t>
            </a:r>
          </a:p>
          <a:p>
            <a:pPr algn="l"/>
            <a:r>
              <a:rPr lang="en-US" b="1" dirty="0" smtClean="0"/>
              <a:t>Give plenty of fluids.</a:t>
            </a:r>
          </a:p>
          <a:p>
            <a:pPr algn="l"/>
            <a:r>
              <a:rPr lang="en-US" b="1" dirty="0" smtClean="0"/>
              <a:t>Avoid use of aspirin</a:t>
            </a:r>
            <a:r>
              <a:rPr lang="en-US" dirty="0" smtClean="0"/>
              <a:t>.</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(b) chronic Otitis media</a:t>
            </a:r>
          </a:p>
          <a:p>
            <a:pPr algn="l"/>
            <a:r>
              <a:rPr lang="en-US" b="1" dirty="0" smtClean="0"/>
              <a:t>Temporary hearing loss</a:t>
            </a:r>
          </a:p>
          <a:p>
            <a:pPr algn="l"/>
            <a:r>
              <a:rPr lang="en-US" b="1" dirty="0" smtClean="0"/>
              <a:t>Difficulty in communicating</a:t>
            </a:r>
          </a:p>
          <a:p>
            <a:pPr algn="l"/>
            <a:r>
              <a:rPr lang="en-US" b="1" dirty="0" smtClean="0"/>
              <a:t>Feeling of fullness, tinnitus</a:t>
            </a:r>
          </a:p>
          <a:p>
            <a:pPr algn="l">
              <a:buNone/>
            </a:pPr>
            <a:r>
              <a:rPr lang="en-US" b="1" dirty="0" smtClean="0"/>
              <a:t>DIAGNOSTIC INVESTIGATIONS</a:t>
            </a:r>
          </a:p>
          <a:p>
            <a:pPr algn="l">
              <a:buNone/>
            </a:pPr>
            <a:r>
              <a:rPr lang="en-US" b="1" dirty="0" smtClean="0"/>
              <a:t>Hx taking and PE.</a:t>
            </a:r>
          </a:p>
          <a:p>
            <a:pPr algn="l">
              <a:buNone/>
            </a:pPr>
            <a:r>
              <a:rPr lang="en-US" b="1" dirty="0" smtClean="0"/>
              <a:t>Pus swab for culture and sensitivity</a:t>
            </a:r>
          </a:p>
          <a:p>
            <a:pPr algn="l">
              <a:buNone/>
            </a:pPr>
            <a:r>
              <a:rPr lang="en-US" b="1" dirty="0" smtClean="0"/>
              <a:t> Otoscopic examination : the membrane is bulging and reddened.</a:t>
            </a:r>
            <a:endParaRPr lang="en-US" b="1" dirty="0"/>
          </a:p>
        </p:txBody>
      </p:sp>
    </p:spTree>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 of chicken pox</a:t>
            </a:r>
            <a:endParaRPr lang="en-US" dirty="0"/>
          </a:p>
        </p:txBody>
      </p:sp>
      <p:sp>
        <p:nvSpPr>
          <p:cNvPr id="3" name="Content Placeholder 2"/>
          <p:cNvSpPr>
            <a:spLocks noGrp="1"/>
          </p:cNvSpPr>
          <p:nvPr>
            <p:ph idx="1"/>
          </p:nvPr>
        </p:nvSpPr>
        <p:spPr/>
        <p:txBody>
          <a:bodyPr/>
          <a:lstStyle/>
          <a:p>
            <a:pPr algn="l"/>
            <a:r>
              <a:rPr lang="en-US" b="1" dirty="0" smtClean="0"/>
              <a:t>1. secondary bacterial infections like cellulitis , abscesses, pneumonia ,sepsis.</a:t>
            </a:r>
          </a:p>
          <a:p>
            <a:pPr algn="l"/>
            <a:r>
              <a:rPr lang="en-US" b="1" dirty="0" smtClean="0"/>
              <a:t>2.encephalitis</a:t>
            </a:r>
          </a:p>
          <a:p>
            <a:pPr algn="l"/>
            <a:r>
              <a:rPr lang="en-US" b="1" dirty="0" smtClean="0"/>
              <a:t>3.Varicella pneumonia</a:t>
            </a:r>
          </a:p>
          <a:p>
            <a:pPr algn="l"/>
            <a:r>
              <a:rPr lang="en-US" b="1" dirty="0" smtClean="0"/>
              <a:t>4.thrompocytopenia</a:t>
            </a:r>
          </a:p>
          <a:p>
            <a:pPr algn="l"/>
            <a:r>
              <a:rPr lang="en-US" b="1" dirty="0" smtClean="0"/>
              <a:t>5.hemorrhagic varicella</a:t>
            </a:r>
            <a:endParaRPr lang="en-US" b="1" dirty="0"/>
          </a:p>
        </p:txBody>
      </p:sp>
    </p:spTree>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a:t>
            </a:r>
            <a:endParaRPr lang="en-US" dirty="0"/>
          </a:p>
        </p:txBody>
      </p:sp>
      <p:sp>
        <p:nvSpPr>
          <p:cNvPr id="3" name="Content Placeholder 2"/>
          <p:cNvSpPr>
            <a:spLocks noGrp="1"/>
          </p:cNvSpPr>
          <p:nvPr>
            <p:ph idx="1"/>
          </p:nvPr>
        </p:nvSpPr>
        <p:spPr/>
        <p:txBody>
          <a:bodyPr/>
          <a:lstStyle/>
          <a:p>
            <a:pPr algn="l"/>
            <a:r>
              <a:rPr lang="en-GB" b="1" dirty="0" smtClean="0"/>
              <a:t> live varicella vaccine is used selectively for immune suppressed children. </a:t>
            </a:r>
          </a:p>
          <a:p>
            <a:pPr algn="l"/>
            <a:r>
              <a:rPr lang="en-GB" b="1" dirty="0" smtClean="0"/>
              <a:t>The varicella zoster immune globulin is used for high risk individuals </a:t>
            </a:r>
          </a:p>
          <a:p>
            <a:pPr algn="l"/>
            <a:r>
              <a:rPr lang="en-GB" b="1" dirty="0" smtClean="0"/>
              <a:t>Isolation of infected children.</a:t>
            </a:r>
            <a:endParaRPr lang="en-US" b="1" dirty="0" smtClean="0"/>
          </a:p>
          <a:p>
            <a:pPr algn="l"/>
            <a:r>
              <a:rPr lang="en-GB" b="1" dirty="0" smtClean="0"/>
              <a:t> </a:t>
            </a:r>
            <a:endParaRPr lang="en-US" b="1" dirty="0" smtClean="0"/>
          </a:p>
          <a:p>
            <a:pPr algn="l"/>
            <a:endParaRPr lang="en-US" dirty="0"/>
          </a:p>
        </p:txBody>
      </p:sp>
    </p:spTree>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mumps(Infective or Epidemic </a:t>
            </a:r>
            <a:r>
              <a:rPr lang="en-GB" dirty="0" err="1" smtClean="0"/>
              <a:t>Parotitis</a:t>
            </a:r>
            <a:r>
              <a:rPr lang="en-GB" dirty="0" smtClean="0"/>
              <a:t>)</a:t>
            </a:r>
            <a:endParaRPr lang="en-US" dirty="0"/>
          </a:p>
        </p:txBody>
      </p:sp>
      <p:sp>
        <p:nvSpPr>
          <p:cNvPr id="3" name="Content Placeholder 2"/>
          <p:cNvSpPr>
            <a:spLocks noGrp="1"/>
          </p:cNvSpPr>
          <p:nvPr>
            <p:ph idx="1"/>
          </p:nvPr>
        </p:nvSpPr>
        <p:spPr/>
        <p:txBody>
          <a:bodyPr/>
          <a:lstStyle/>
          <a:p>
            <a:pPr algn="l"/>
            <a:r>
              <a:rPr lang="en-GB" b="1" dirty="0" smtClean="0"/>
              <a:t>This is a viral infectious disease of the parotid glands that can also affect other glands. </a:t>
            </a:r>
          </a:p>
          <a:p>
            <a:pPr algn="l"/>
            <a:r>
              <a:rPr lang="en-GB" b="1" dirty="0" smtClean="0"/>
              <a:t>Causal organism : paramyxovirus</a:t>
            </a:r>
          </a:p>
          <a:p>
            <a:pPr algn="l"/>
            <a:r>
              <a:rPr lang="en-GB" b="1" dirty="0" smtClean="0"/>
              <a:t>Transmission :  droplets or contact with the salivary secretions of the infected person.</a:t>
            </a:r>
          </a:p>
          <a:p>
            <a:pPr algn="l"/>
            <a:r>
              <a:rPr lang="en-GB" b="1" dirty="0" smtClean="0"/>
              <a:t>Incubation period : 14-21 days</a:t>
            </a:r>
            <a:br>
              <a:rPr lang="en-GB" b="1" dirty="0" smtClean="0"/>
            </a:br>
            <a:r>
              <a:rPr lang="en-GB" b="1" dirty="0" smtClean="0"/>
              <a:t>period of communicability : most communicable immediately before and after swelling begins</a:t>
            </a:r>
            <a:br>
              <a:rPr lang="en-GB" b="1" dirty="0" smtClean="0"/>
            </a:br>
            <a:endParaRPr lang="en-US" b="1" dirty="0" smtClean="0"/>
          </a:p>
          <a:p>
            <a:pPr algn="l"/>
            <a:endParaRPr lang="en-US" dirty="0"/>
          </a:p>
        </p:txBody>
      </p:sp>
    </p:spTree>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manifestations</a:t>
            </a:r>
            <a:endParaRPr lang="en-US" dirty="0"/>
          </a:p>
        </p:txBody>
      </p:sp>
      <p:sp>
        <p:nvSpPr>
          <p:cNvPr id="3" name="Content Placeholder 2"/>
          <p:cNvSpPr>
            <a:spLocks noGrp="1"/>
          </p:cNvSpPr>
          <p:nvPr>
            <p:ph idx="1"/>
          </p:nvPr>
        </p:nvSpPr>
        <p:spPr/>
        <p:txBody>
          <a:bodyPr/>
          <a:lstStyle/>
          <a:p>
            <a:pPr algn="l"/>
            <a:r>
              <a:rPr lang="en-US" sz="2800" b="1" dirty="0" smtClean="0"/>
              <a:t>Prodromal stage : fever ,headache ,malaise and anorexia for 24hrs followed by earache that is aggravated by chewing.</a:t>
            </a:r>
          </a:p>
          <a:p>
            <a:pPr algn="l"/>
            <a:r>
              <a:rPr lang="en-US" sz="2800" b="1" dirty="0" smtClean="0"/>
              <a:t>Enlargement of parotid gland accompanied by pain and tenderness (</a:t>
            </a:r>
            <a:r>
              <a:rPr lang="en-US" sz="2800" b="1" dirty="0" err="1" smtClean="0"/>
              <a:t>parotitis</a:t>
            </a:r>
            <a:r>
              <a:rPr lang="en-US" sz="2800" b="1" dirty="0" smtClean="0"/>
              <a:t>)</a:t>
            </a:r>
          </a:p>
          <a:p>
            <a:pPr algn="l"/>
            <a:r>
              <a:rPr lang="en-US" sz="2800" b="1" dirty="0" smtClean="0"/>
              <a:t>THERAPEUTIC MANAGEMENT</a:t>
            </a:r>
          </a:p>
          <a:p>
            <a:pPr algn="l"/>
            <a:r>
              <a:rPr lang="en-US" sz="2800" b="1" dirty="0" smtClean="0"/>
              <a:t>Analgesics for pain</a:t>
            </a:r>
          </a:p>
          <a:p>
            <a:pPr lvl="8" algn="l"/>
            <a:r>
              <a:rPr lang="en-US" sz="2800" b="1" dirty="0" smtClean="0"/>
              <a:t>Antipyretics for fever</a:t>
            </a:r>
          </a:p>
          <a:p>
            <a:pPr algn="l"/>
            <a:r>
              <a:rPr lang="en-US" sz="2800" b="1" dirty="0" smtClean="0"/>
              <a:t>Oral or iv fluids</a:t>
            </a:r>
            <a:endParaRPr lang="en-US" sz="2800" b="1" dirty="0"/>
          </a:p>
        </p:txBody>
      </p:sp>
    </p:spTree>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management</a:t>
            </a:r>
            <a:endParaRPr lang="en-US" dirty="0"/>
          </a:p>
        </p:txBody>
      </p:sp>
      <p:sp>
        <p:nvSpPr>
          <p:cNvPr id="3" name="Content Placeholder 2"/>
          <p:cNvSpPr>
            <a:spLocks noGrp="1"/>
          </p:cNvSpPr>
          <p:nvPr>
            <p:ph idx="1"/>
          </p:nvPr>
        </p:nvSpPr>
        <p:spPr/>
        <p:txBody>
          <a:bodyPr/>
          <a:lstStyle/>
          <a:p>
            <a:pPr algn="l"/>
            <a:r>
              <a:rPr lang="en-US" sz="2400" b="1" dirty="0" smtClean="0"/>
              <a:t>Isolate the child until period of communicability subsides </a:t>
            </a:r>
          </a:p>
          <a:p>
            <a:pPr lvl="0" algn="l"/>
            <a:r>
              <a:rPr lang="en-GB" sz="2400" b="1" dirty="0" smtClean="0"/>
              <a:t>Maintain bed rest in a warm room until swelling subsides </a:t>
            </a:r>
            <a:endParaRPr lang="en-US" sz="2400" b="1" dirty="0" smtClean="0"/>
          </a:p>
          <a:p>
            <a:pPr lvl="0" algn="l"/>
            <a:r>
              <a:rPr lang="en-GB" sz="2400" b="1" dirty="0" smtClean="0"/>
              <a:t>Give analgesics and antipyretics </a:t>
            </a:r>
            <a:br>
              <a:rPr lang="en-GB" sz="2400" b="1" dirty="0" smtClean="0"/>
            </a:br>
            <a:r>
              <a:rPr lang="en-GB" sz="2400" b="1" dirty="0" smtClean="0"/>
              <a:t>as required </a:t>
            </a:r>
            <a:endParaRPr lang="en-US" sz="2400" b="1" dirty="0" smtClean="0"/>
          </a:p>
          <a:p>
            <a:pPr lvl="0" algn="l"/>
            <a:r>
              <a:rPr lang="en-GB" sz="2400" b="1" dirty="0" smtClean="0"/>
              <a:t>Encourage fluids and soft bland foods </a:t>
            </a:r>
            <a:endParaRPr lang="en-US" sz="2400" b="1" dirty="0" smtClean="0"/>
          </a:p>
          <a:p>
            <a:pPr lvl="0" algn="l"/>
            <a:r>
              <a:rPr lang="en-GB" sz="2400" b="1" dirty="0" smtClean="0"/>
              <a:t>Avoid foods which contain acid and which require chewing because they may </a:t>
            </a:r>
            <a:br>
              <a:rPr lang="en-GB" sz="2400" b="1" dirty="0" smtClean="0"/>
            </a:br>
            <a:r>
              <a:rPr lang="en-GB" sz="2400" b="1" dirty="0" smtClean="0"/>
              <a:t>increase pain </a:t>
            </a:r>
            <a:endParaRPr lang="en-US" sz="2400" b="1" dirty="0" smtClean="0"/>
          </a:p>
          <a:p>
            <a:pPr lvl="0" algn="l"/>
            <a:r>
              <a:rPr lang="en-GB" sz="2400" b="1" dirty="0" smtClean="0"/>
              <a:t>Apply heat or cold compress to neck whichever is more comfortable </a:t>
            </a:r>
            <a:endParaRPr lang="en-US" sz="2400" b="1" dirty="0" smtClean="0"/>
          </a:p>
          <a:p>
            <a:pPr lvl="0" algn="l"/>
            <a:r>
              <a:rPr lang="en-GB" sz="2400" b="1" dirty="0" smtClean="0"/>
              <a:t>Observe the child's vital signs of temperature, pulse and respiration and record them every four hours</a:t>
            </a:r>
            <a:endParaRPr lang="en-US" sz="2400" b="1" dirty="0" smtClean="0"/>
          </a:p>
          <a:p>
            <a:pPr algn="l"/>
            <a:endParaRPr lang="en-US" sz="2400" b="1" dirty="0"/>
          </a:p>
        </p:txBody>
      </p:sp>
    </p:spTree>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smtClean="0"/>
              <a:t>DISORDERS OF JOINTS</a:t>
            </a:r>
            <a:endParaRPr lang="en-US" dirty="0"/>
          </a:p>
        </p:txBody>
      </p:sp>
      <p:sp>
        <p:nvSpPr>
          <p:cNvPr id="3" name="Subtitle 2"/>
          <p:cNvSpPr>
            <a:spLocks noGrp="1"/>
          </p:cNvSpPr>
          <p:nvPr>
            <p:ph type="subTitle" sz="quarter" idx="1"/>
          </p:nvPr>
        </p:nvSpPr>
        <p:spPr/>
        <p:txBody>
          <a:bodyPr/>
          <a:lstStyle/>
          <a:p>
            <a:r>
              <a:rPr lang="en-US" dirty="0" smtClean="0"/>
              <a:t>JUVENILE RHEUMATOID ARTHRITIS</a:t>
            </a:r>
            <a:endParaRPr lang="en-US" dirty="0"/>
          </a:p>
        </p:txBody>
      </p:sp>
    </p:spTree>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JUVENILE RHEUMATOID ARTHRITIS</a:t>
            </a:r>
            <a:endParaRPr lang="en-US" dirty="0"/>
          </a:p>
        </p:txBody>
      </p:sp>
      <p:sp>
        <p:nvSpPr>
          <p:cNvPr id="3" name="Content Placeholder 2"/>
          <p:cNvSpPr>
            <a:spLocks noGrp="1"/>
          </p:cNvSpPr>
          <p:nvPr>
            <p:ph idx="1"/>
          </p:nvPr>
        </p:nvSpPr>
        <p:spPr/>
        <p:txBody>
          <a:bodyPr/>
          <a:lstStyle/>
          <a:p>
            <a:pPr algn="l"/>
            <a:r>
              <a:rPr lang="en-US" b="1" dirty="0" smtClean="0"/>
              <a:t>DEF : An inflammatory disease causing inflammation of the joints and other tissues.</a:t>
            </a:r>
          </a:p>
          <a:p>
            <a:pPr algn="l"/>
            <a:r>
              <a:rPr lang="en-US" b="1" dirty="0" smtClean="0"/>
              <a:t>It has two peak ages of onset : btw 1 and 3 yrs and btw 8and 10 yrs.</a:t>
            </a:r>
          </a:p>
          <a:p>
            <a:pPr algn="l"/>
            <a:r>
              <a:rPr lang="en-US" b="1" dirty="0" smtClean="0"/>
              <a:t>Pathophysiology : there is inflammation of synovium with joint effusion and eventual erosion, destruction and fibrosis of articular cartilage</a:t>
            </a:r>
            <a:endParaRPr lang="en-US" b="1" dirty="0"/>
          </a:p>
        </p:txBody>
      </p:sp>
    </p:spTree>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a:t>
            </a:r>
            <a:endParaRPr lang="en-US" dirty="0"/>
          </a:p>
        </p:txBody>
      </p:sp>
      <p:sp>
        <p:nvSpPr>
          <p:cNvPr id="3" name="Content Placeholder 2"/>
          <p:cNvSpPr>
            <a:spLocks noGrp="1"/>
          </p:cNvSpPr>
          <p:nvPr>
            <p:ph idx="1"/>
          </p:nvPr>
        </p:nvSpPr>
        <p:spPr/>
        <p:txBody>
          <a:bodyPr/>
          <a:lstStyle/>
          <a:p>
            <a:pPr algn="l"/>
            <a:r>
              <a:rPr lang="en-US" b="1" dirty="0" smtClean="0"/>
              <a:t>1.Pauciarticular </a:t>
            </a:r>
            <a:r>
              <a:rPr lang="en-US" b="1" dirty="0" err="1" smtClean="0"/>
              <a:t>athritis</a:t>
            </a:r>
            <a:r>
              <a:rPr lang="en-US" b="1" dirty="0" smtClean="0"/>
              <a:t> : </a:t>
            </a:r>
          </a:p>
          <a:p>
            <a:pPr algn="l"/>
            <a:r>
              <a:rPr lang="en-US" b="1" dirty="0" smtClean="0"/>
              <a:t>arthritis in four or fewer joints.</a:t>
            </a:r>
          </a:p>
          <a:p>
            <a:pPr algn="l"/>
            <a:r>
              <a:rPr lang="en-US" b="1" dirty="0" smtClean="0"/>
              <a:t>Most common form of JRA.</a:t>
            </a:r>
          </a:p>
          <a:p>
            <a:pPr algn="l"/>
            <a:r>
              <a:rPr lang="en-US" b="1" dirty="0" smtClean="0"/>
              <a:t>Does not cause serious disability</a:t>
            </a:r>
          </a:p>
          <a:p>
            <a:pPr algn="l"/>
            <a:r>
              <a:rPr lang="en-US" b="1" dirty="0" smtClean="0"/>
              <a:t>May cause inflammation of iris and </a:t>
            </a:r>
            <a:r>
              <a:rPr lang="en-US" b="1" dirty="0" err="1" smtClean="0"/>
              <a:t>cilliary</a:t>
            </a:r>
            <a:r>
              <a:rPr lang="en-US" b="1" dirty="0" smtClean="0"/>
              <a:t> body.</a:t>
            </a:r>
          </a:p>
          <a:p>
            <a:pPr algn="l"/>
            <a:endParaRPr lang="en-US" b="1" dirty="0"/>
          </a:p>
        </p:txBody>
      </p:sp>
    </p:spTree>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2</a:t>
            </a:r>
            <a:r>
              <a:rPr lang="en-US" b="1" dirty="0" smtClean="0"/>
              <a:t>. </a:t>
            </a:r>
            <a:r>
              <a:rPr lang="en-US" b="1" dirty="0" err="1" smtClean="0"/>
              <a:t>polyarticular</a:t>
            </a:r>
            <a:r>
              <a:rPr lang="en-US" b="1" dirty="0" smtClean="0"/>
              <a:t> Arthritis</a:t>
            </a:r>
          </a:p>
          <a:p>
            <a:pPr algn="l"/>
            <a:r>
              <a:rPr lang="en-US" b="1" dirty="0" smtClean="0"/>
              <a:t>More than four joints are involve</a:t>
            </a:r>
          </a:p>
          <a:p>
            <a:pPr algn="l"/>
            <a:r>
              <a:rPr lang="en-US" b="1" dirty="0" smtClean="0"/>
              <a:t>Small joints especially of hands are involved.</a:t>
            </a:r>
          </a:p>
          <a:p>
            <a:pPr algn="l"/>
            <a:r>
              <a:rPr lang="en-US" b="1" dirty="0" smtClean="0"/>
              <a:t>Gradual and slow development of joint stiffness The affected joints are warm and swollen </a:t>
            </a:r>
          </a:p>
          <a:p>
            <a:pPr algn="l"/>
            <a:r>
              <a:rPr lang="en-US" b="1" dirty="0" smtClean="0"/>
              <a:t>Patient complains of pain</a:t>
            </a:r>
          </a:p>
          <a:p>
            <a:pPr algn="l"/>
            <a:endParaRPr lang="en-US" dirty="0"/>
          </a:p>
        </p:txBody>
      </p:sp>
    </p:spTree>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3.Systemic rheumatoid arthritis</a:t>
            </a:r>
          </a:p>
          <a:p>
            <a:pPr algn="l">
              <a:buNone/>
            </a:pPr>
            <a:r>
              <a:rPr lang="en-US" b="1" dirty="0" smtClean="0"/>
              <a:t>It presents in the following ways:</a:t>
            </a:r>
          </a:p>
          <a:p>
            <a:pPr algn="l"/>
            <a:r>
              <a:rPr lang="en-US" b="1" dirty="0" smtClean="0"/>
              <a:t>Intermittent pyrexia to about 39.4°C or more</a:t>
            </a:r>
          </a:p>
          <a:p>
            <a:pPr algn="l"/>
            <a:r>
              <a:rPr lang="en-US" b="1" dirty="0" smtClean="0"/>
              <a:t>Rheumatoid rash may be present in about one quarter (25%) of the </a:t>
            </a:r>
            <a:br>
              <a:rPr lang="en-US" b="1" dirty="0" smtClean="0"/>
            </a:br>
            <a:r>
              <a:rPr lang="en-US" b="1" dirty="0" smtClean="0"/>
              <a:t>affected children</a:t>
            </a:r>
          </a:p>
          <a:p>
            <a:pPr algn="l"/>
            <a:r>
              <a:rPr lang="en-US" b="1" dirty="0" smtClean="0"/>
              <a:t>Leukocytosis and anemia are present</a:t>
            </a:r>
          </a:p>
          <a:p>
            <a:pPr algn="l"/>
            <a:r>
              <a:rPr lang="en-US" b="1" dirty="0" smtClean="0"/>
              <a:t>Generalized lympadenopathy and hepatosplenomegaly are also present</a:t>
            </a:r>
          </a:p>
          <a:p>
            <a:pPr algn="l"/>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Medical management</a:t>
            </a:r>
            <a:endParaRPr lang="en-US" dirty="0"/>
          </a:p>
        </p:txBody>
      </p:sp>
      <p:sp>
        <p:nvSpPr>
          <p:cNvPr id="3" name="Content Placeholder 2"/>
          <p:cNvSpPr>
            <a:spLocks noGrp="1"/>
          </p:cNvSpPr>
          <p:nvPr>
            <p:ph idx="1"/>
          </p:nvPr>
        </p:nvSpPr>
        <p:spPr/>
        <p:txBody>
          <a:bodyPr/>
          <a:lstStyle/>
          <a:p>
            <a:pPr algn="l"/>
            <a:r>
              <a:rPr lang="en-US" dirty="0" smtClean="0"/>
              <a:t>-1.</a:t>
            </a:r>
            <a:r>
              <a:rPr lang="en-US" b="1" dirty="0" smtClean="0"/>
              <a:t>systemic antibiotics ; Benzyl penicillins,ampicillin,Amoxyl,septrin for 5-7 days  </a:t>
            </a:r>
          </a:p>
          <a:p>
            <a:pPr algn="l"/>
            <a:r>
              <a:rPr lang="en-US" b="1" dirty="0" smtClean="0"/>
              <a:t>2.Analgesics ;paracetamol or brufen</a:t>
            </a:r>
          </a:p>
          <a:p>
            <a:pPr algn="l"/>
            <a:r>
              <a:rPr lang="en-US" b="1" dirty="0" smtClean="0"/>
              <a:t>3.Myringotomy ;surgical incision of eardrum to facilitate pus drainage from the middle ear. It is done when eardrum is grossly bulging, with excessive pain and imminent perforation</a:t>
            </a:r>
          </a:p>
        </p:txBody>
      </p:sp>
    </p:spTree>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management</a:t>
            </a:r>
            <a:endParaRPr lang="en-US" dirty="0"/>
          </a:p>
        </p:txBody>
      </p:sp>
      <p:sp>
        <p:nvSpPr>
          <p:cNvPr id="3" name="Content Placeholder 2"/>
          <p:cNvSpPr>
            <a:spLocks noGrp="1"/>
          </p:cNvSpPr>
          <p:nvPr>
            <p:ph idx="1"/>
          </p:nvPr>
        </p:nvSpPr>
        <p:spPr/>
        <p:txBody>
          <a:bodyPr/>
          <a:lstStyle/>
          <a:p>
            <a:pPr algn="l"/>
            <a:r>
              <a:rPr lang="en-US" b="1" dirty="0" smtClean="0"/>
              <a:t>NSAIDS : Ibuprofen and naproxen</a:t>
            </a:r>
          </a:p>
          <a:p>
            <a:pPr algn="l"/>
            <a:r>
              <a:rPr lang="en-US" b="1" dirty="0" smtClean="0"/>
              <a:t>Methotrexate used in children who have failed with NSAIDS</a:t>
            </a:r>
          </a:p>
          <a:p>
            <a:pPr algn="l"/>
            <a:r>
              <a:rPr lang="en-US" b="1" dirty="0" smtClean="0"/>
              <a:t>Corticosteroids used in life threatening arthritis .</a:t>
            </a:r>
          </a:p>
          <a:p>
            <a:pPr algn="l"/>
            <a:r>
              <a:rPr lang="en-US" b="1" dirty="0" smtClean="0"/>
              <a:t>However it has side effects include cushing syndrome , osteoporosis , increased infection risk ,glucose intolerance cataracts and growth suppression</a:t>
            </a:r>
            <a:endParaRPr lang="en-US" b="1" dirty="0"/>
          </a:p>
        </p:txBody>
      </p:sp>
    </p:spTree>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management</a:t>
            </a:r>
            <a:endParaRPr lang="en-US" dirty="0"/>
          </a:p>
        </p:txBody>
      </p:sp>
      <p:sp>
        <p:nvSpPr>
          <p:cNvPr id="3" name="Content Placeholder 2"/>
          <p:cNvSpPr>
            <a:spLocks noGrp="1"/>
          </p:cNvSpPr>
          <p:nvPr>
            <p:ph idx="1"/>
          </p:nvPr>
        </p:nvSpPr>
        <p:spPr/>
        <p:txBody>
          <a:bodyPr/>
          <a:lstStyle/>
          <a:p>
            <a:pPr algn="l"/>
            <a:r>
              <a:rPr lang="en-US" b="1" dirty="0" smtClean="0"/>
              <a:t>Assess the general health of the baby and the joints</a:t>
            </a:r>
          </a:p>
          <a:p>
            <a:pPr algn="l"/>
            <a:r>
              <a:rPr lang="en-US" b="1" dirty="0" smtClean="0"/>
              <a:t>Relieve pain by administering medications</a:t>
            </a:r>
          </a:p>
          <a:p>
            <a:pPr algn="l"/>
            <a:r>
              <a:rPr lang="en-US" b="1" dirty="0" smtClean="0"/>
              <a:t>Provide a well balanced diet with sufficient calories to maintain growth</a:t>
            </a:r>
          </a:p>
          <a:p>
            <a:pPr algn="l"/>
            <a:r>
              <a:rPr lang="en-US" b="1" dirty="0" smtClean="0"/>
              <a:t>Allow the child to rest on the day to allow sleep at night.</a:t>
            </a:r>
          </a:p>
          <a:p>
            <a:pPr algn="l"/>
            <a:r>
              <a:rPr lang="en-US" b="1" dirty="0" smtClean="0"/>
              <a:t>Provide night time splints needed to maintain range of motion</a:t>
            </a:r>
            <a:r>
              <a:rPr lang="en-US" dirty="0" smtClean="0"/>
              <a:t>.</a:t>
            </a:r>
            <a:endParaRPr lang="en-US" dirty="0"/>
          </a:p>
        </p:txBody>
      </p:sp>
    </p:spTree>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Teach the family on correct use of splints and drug compliance.</a:t>
            </a:r>
          </a:p>
          <a:p>
            <a:pPr algn="l"/>
            <a:r>
              <a:rPr lang="en-US" b="1" dirty="0" smtClean="0"/>
              <a:t>Use moist heat to relieve pain and joint stiffness. Painful hands are immersed in a basin of warm water for 10 mins 2-3 times daily</a:t>
            </a:r>
            <a:r>
              <a:rPr lang="en-US" dirty="0" smtClean="0"/>
              <a:t>.</a:t>
            </a:r>
          </a:p>
          <a:p>
            <a:pPr algn="l"/>
            <a:endParaRPr lang="en-US" dirty="0"/>
          </a:p>
        </p:txBody>
      </p:sp>
    </p:spTree>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ANEMIA IN CHILDREN</a:t>
            </a:r>
            <a:endParaRPr lang="en-US" dirty="0"/>
          </a:p>
        </p:txBody>
      </p:sp>
      <p:sp>
        <p:nvSpPr>
          <p:cNvPr id="3" name="Content Placeholder 2"/>
          <p:cNvSpPr>
            <a:spLocks noGrp="1"/>
          </p:cNvSpPr>
          <p:nvPr>
            <p:ph idx="1"/>
          </p:nvPr>
        </p:nvSpPr>
        <p:spPr/>
        <p:txBody>
          <a:bodyPr/>
          <a:lstStyle/>
          <a:p>
            <a:pPr algn="l"/>
            <a:r>
              <a:rPr lang="en-US" b="1" dirty="0" smtClean="0"/>
              <a:t>Anemia refers to reduction of red blood cells concentration or hemoglobin in the blood.</a:t>
            </a:r>
          </a:p>
          <a:p>
            <a:pPr algn="l"/>
            <a:r>
              <a:rPr lang="en-US" b="1" dirty="0" smtClean="0"/>
              <a:t>The overall effect of anemia is a decrease in oxygen carrying capacity of the blood and reduction in amount of oxygen available in cells.</a:t>
            </a:r>
            <a:endParaRPr lang="en-US" b="1" dirty="0"/>
          </a:p>
        </p:txBody>
      </p:sp>
    </p:spTree>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presenting features of anemia</a:t>
            </a:r>
            <a:endParaRPr lang="en-US" dirty="0"/>
          </a:p>
        </p:txBody>
      </p:sp>
      <p:sp>
        <p:nvSpPr>
          <p:cNvPr id="3" name="Content Placeholder 2"/>
          <p:cNvSpPr>
            <a:spLocks noGrp="1"/>
          </p:cNvSpPr>
          <p:nvPr>
            <p:ph idx="1"/>
          </p:nvPr>
        </p:nvSpPr>
        <p:spPr/>
        <p:txBody>
          <a:bodyPr/>
          <a:lstStyle/>
          <a:p>
            <a:pPr algn="l"/>
            <a:r>
              <a:rPr lang="en-US" b="1" dirty="0" smtClean="0"/>
              <a:t>Dizziness</a:t>
            </a:r>
          </a:p>
          <a:p>
            <a:pPr algn="l"/>
            <a:r>
              <a:rPr lang="en-US" b="1" dirty="0" smtClean="0"/>
              <a:t>Fatigue</a:t>
            </a:r>
          </a:p>
          <a:p>
            <a:pPr algn="l"/>
            <a:r>
              <a:rPr lang="en-US" b="1" dirty="0" smtClean="0"/>
              <a:t>Growth retardation</a:t>
            </a:r>
          </a:p>
          <a:p>
            <a:pPr algn="l"/>
            <a:r>
              <a:rPr lang="en-US" b="1" dirty="0" smtClean="0"/>
              <a:t>Pallor</a:t>
            </a:r>
          </a:p>
          <a:p>
            <a:pPr algn="l"/>
            <a:r>
              <a:rPr lang="en-US" b="1" dirty="0" smtClean="0"/>
              <a:t>Anorexia</a:t>
            </a:r>
          </a:p>
          <a:p>
            <a:pPr algn="l"/>
            <a:r>
              <a:rPr lang="en-US" b="1" dirty="0" smtClean="0"/>
              <a:t>Cyanosis in severe cases</a:t>
            </a:r>
            <a:r>
              <a:rPr lang="en-US" dirty="0" smtClean="0"/>
              <a:t>.</a:t>
            </a:r>
          </a:p>
          <a:p>
            <a:pPr algn="l"/>
            <a:r>
              <a:rPr lang="en-US" b="1" dirty="0" smtClean="0"/>
              <a:t>Headache</a:t>
            </a:r>
            <a:r>
              <a:rPr lang="en-US" dirty="0" smtClean="0"/>
              <a:t> </a:t>
            </a:r>
          </a:p>
          <a:p>
            <a:pPr algn="l"/>
            <a:r>
              <a:rPr lang="en-US" b="1" dirty="0" smtClean="0"/>
              <a:t>Tachycardia</a:t>
            </a:r>
          </a:p>
          <a:p>
            <a:pPr algn="l"/>
            <a:r>
              <a:rPr lang="en-US" b="1" dirty="0" smtClean="0"/>
              <a:t>Palpitations</a:t>
            </a:r>
          </a:p>
          <a:p>
            <a:pPr algn="l"/>
            <a:endParaRPr lang="en-US" dirty="0" smtClean="0"/>
          </a:p>
          <a:p>
            <a:pPr algn="l"/>
            <a:endParaRPr lang="en-US" dirty="0"/>
          </a:p>
        </p:txBody>
      </p:sp>
    </p:spTree>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causes of anemias</a:t>
            </a:r>
            <a:endParaRPr lang="en-US" dirty="0"/>
          </a:p>
        </p:txBody>
      </p:sp>
      <p:sp>
        <p:nvSpPr>
          <p:cNvPr id="3" name="Content Placeholder 2"/>
          <p:cNvSpPr>
            <a:spLocks noGrp="1"/>
          </p:cNvSpPr>
          <p:nvPr>
            <p:ph idx="1"/>
          </p:nvPr>
        </p:nvSpPr>
        <p:spPr/>
        <p:txBody>
          <a:bodyPr/>
          <a:lstStyle/>
          <a:p>
            <a:pPr algn="l"/>
            <a:r>
              <a:rPr lang="en-US" b="1" dirty="0" smtClean="0"/>
              <a:t>Inadequate production of Red blood cells</a:t>
            </a:r>
          </a:p>
          <a:p>
            <a:pPr algn="l"/>
            <a:r>
              <a:rPr lang="en-US" b="1" dirty="0" smtClean="0"/>
              <a:t>Premature or excessive destruction RBCs</a:t>
            </a:r>
          </a:p>
          <a:p>
            <a:pPr algn="l"/>
            <a:r>
              <a:rPr lang="en-US" b="1" dirty="0" smtClean="0"/>
              <a:t>Blood Loss</a:t>
            </a:r>
          </a:p>
          <a:p>
            <a:pPr algn="l"/>
            <a:r>
              <a:rPr lang="en-US" b="1" dirty="0" smtClean="0"/>
              <a:t>Deficiency in nutrients</a:t>
            </a:r>
          </a:p>
          <a:p>
            <a:pPr algn="l"/>
            <a:r>
              <a:rPr lang="en-US" b="1" dirty="0" smtClean="0"/>
              <a:t>Hereditary factors</a:t>
            </a:r>
          </a:p>
          <a:p>
            <a:pPr algn="l"/>
            <a:r>
              <a:rPr lang="en-US" b="1" dirty="0" smtClean="0"/>
              <a:t>Chronic diseases.</a:t>
            </a:r>
            <a:endParaRPr lang="en-US" b="1" dirty="0"/>
          </a:p>
        </p:txBody>
      </p:sp>
    </p:spTree>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Pathophysiology of anemia</a:t>
            </a:r>
            <a:endParaRPr lang="en-US" dirty="0"/>
          </a:p>
        </p:txBody>
      </p:sp>
      <p:sp>
        <p:nvSpPr>
          <p:cNvPr id="3" name="Content Placeholder 2"/>
          <p:cNvSpPr>
            <a:spLocks noGrp="1"/>
          </p:cNvSpPr>
          <p:nvPr>
            <p:ph idx="1"/>
          </p:nvPr>
        </p:nvSpPr>
        <p:spPr/>
        <p:txBody>
          <a:bodyPr/>
          <a:lstStyle/>
          <a:p>
            <a:pPr algn="l"/>
            <a:r>
              <a:rPr lang="en-US" b="1" dirty="0" smtClean="0"/>
              <a:t>The oxygen carrying capacity of hemoglobin is reduced is causing tissue hypoxia.  Excessive loss of red cells from blood loss or destruction or impaired production from lack of nutritional elements or bone marrow failure causes the clinical manifestations of anemia</a:t>
            </a:r>
            <a:endParaRPr lang="en-US" b="1" dirty="0"/>
          </a:p>
        </p:txBody>
      </p:sp>
    </p:spTree>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anemias</a:t>
            </a:r>
            <a:endParaRPr lang="en-US" dirty="0"/>
          </a:p>
        </p:txBody>
      </p:sp>
      <p:sp>
        <p:nvSpPr>
          <p:cNvPr id="3" name="Content Placeholder 2"/>
          <p:cNvSpPr>
            <a:spLocks noGrp="1"/>
          </p:cNvSpPr>
          <p:nvPr>
            <p:ph idx="1"/>
          </p:nvPr>
        </p:nvSpPr>
        <p:spPr/>
        <p:txBody>
          <a:bodyPr/>
          <a:lstStyle/>
          <a:p>
            <a:pPr algn="l"/>
            <a:r>
              <a:rPr lang="en-US" b="1" dirty="0" smtClean="0"/>
              <a:t>Inherited anemia ( sickle cell anemia , Thalassemia )</a:t>
            </a:r>
          </a:p>
          <a:p>
            <a:pPr algn="l"/>
            <a:r>
              <a:rPr lang="en-US" b="1" dirty="0" smtClean="0"/>
              <a:t>Aplastic anemia </a:t>
            </a:r>
          </a:p>
          <a:p>
            <a:pPr algn="l"/>
            <a:r>
              <a:rPr lang="en-US" b="1" dirty="0" smtClean="0"/>
              <a:t>Iron deficiency anemia</a:t>
            </a:r>
          </a:p>
          <a:p>
            <a:pPr algn="l"/>
            <a:r>
              <a:rPr lang="en-US" b="1" dirty="0" smtClean="0"/>
              <a:t>Megaloblastic anemia</a:t>
            </a:r>
          </a:p>
          <a:p>
            <a:pPr algn="l"/>
            <a:r>
              <a:rPr lang="en-US" b="1" dirty="0" smtClean="0"/>
              <a:t>Hemolytic anemia.</a:t>
            </a:r>
            <a:endParaRPr lang="en-US" b="1" dirty="0"/>
          </a:p>
        </p:txBody>
      </p:sp>
    </p:spTree>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Sickle cell anemia</a:t>
            </a:r>
            <a:endParaRPr lang="en-US" dirty="0"/>
          </a:p>
        </p:txBody>
      </p:sp>
      <p:sp>
        <p:nvSpPr>
          <p:cNvPr id="3" name="Content Placeholder 2"/>
          <p:cNvSpPr>
            <a:spLocks noGrp="1"/>
          </p:cNvSpPr>
          <p:nvPr>
            <p:ph idx="1"/>
          </p:nvPr>
        </p:nvSpPr>
        <p:spPr/>
        <p:txBody>
          <a:bodyPr/>
          <a:lstStyle/>
          <a:p>
            <a:pPr algn="l"/>
            <a:r>
              <a:rPr lang="en-US" sz="2800" b="1" dirty="0" smtClean="0"/>
              <a:t>Is a severe , chronic , incurable hemolytic anemia resulting from an inherited defective hemoglobin molecule ( hemoglobin S {Hbs}) and marked by episodic painful crises.</a:t>
            </a:r>
          </a:p>
          <a:p>
            <a:pPr algn="l"/>
            <a:r>
              <a:rPr lang="en-US" sz="2800" b="1" dirty="0" smtClean="0"/>
              <a:t>ETIOLOGY</a:t>
            </a:r>
          </a:p>
          <a:p>
            <a:pPr algn="l"/>
            <a:r>
              <a:rPr lang="en-US" sz="2800" b="1" dirty="0" smtClean="0"/>
              <a:t>Sickle cell anemia results from homozygous inheritance of the Hbs producing gene</a:t>
            </a:r>
            <a:r>
              <a:rPr lang="en-US" b="1" dirty="0" smtClean="0"/>
              <a:t>. An individual has a sickle cell trait when heterozygous person has a normal hemoglobin A and abnormal Hbs. </a:t>
            </a:r>
          </a:p>
          <a:p>
            <a:pPr algn="l"/>
            <a:endParaRPr lang="en-US" dirty="0"/>
          </a:p>
        </p:txBody>
      </p:sp>
    </p:spTree>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Sickle cell crisis</a:t>
            </a:r>
            <a:endParaRPr lang="en-US" dirty="0"/>
          </a:p>
        </p:txBody>
      </p:sp>
      <p:sp>
        <p:nvSpPr>
          <p:cNvPr id="3" name="Content Placeholder 2"/>
          <p:cNvSpPr>
            <a:spLocks noGrp="1"/>
          </p:cNvSpPr>
          <p:nvPr>
            <p:ph idx="1"/>
          </p:nvPr>
        </p:nvSpPr>
        <p:spPr/>
        <p:txBody>
          <a:bodyPr/>
          <a:lstStyle/>
          <a:p>
            <a:pPr algn="l"/>
            <a:r>
              <a:rPr lang="en-US" b="1" dirty="0" smtClean="0"/>
              <a:t>These are systemic exaggerated manifestations that a client experiences due to decreased oxygen in the tissues.</a:t>
            </a:r>
          </a:p>
          <a:p>
            <a:pPr algn="l"/>
            <a:r>
              <a:rPr lang="en-US" b="1" dirty="0" smtClean="0"/>
              <a:t>Types of sickle cell crises </a:t>
            </a:r>
          </a:p>
          <a:p>
            <a:pPr algn="l"/>
            <a:r>
              <a:rPr lang="en-US" b="1" dirty="0" smtClean="0"/>
              <a:t>1.vaso-occlusive crises : caused by dehydration ,  , emotional stress , infection , fatigue and menstruation.</a:t>
            </a:r>
          </a:p>
          <a:p>
            <a:pPr algn="l"/>
            <a:r>
              <a:rPr lang="en-US" b="1" dirty="0" smtClean="0"/>
              <a:t>2. Aplastic crises  caused by infection and decreased RBCs</a:t>
            </a:r>
          </a:p>
          <a:p>
            <a:pPr algn="l"/>
            <a:r>
              <a:rPr lang="en-US" dirty="0" smtClean="0"/>
              <a:t> , </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4.Aural Toileting  in chronic Otitis media –careful cleaning of ear involving removal of granulation tissues, polyps and cholesteotoma  .choleosteoma is -----.</a:t>
            </a:r>
          </a:p>
          <a:p>
            <a:pPr algn="l"/>
            <a:r>
              <a:rPr lang="en-US" b="1" dirty="0" smtClean="0"/>
              <a:t>5.Istillation of eardrops for  CSOM </a:t>
            </a:r>
          </a:p>
          <a:p>
            <a:pPr algn="l"/>
            <a:r>
              <a:rPr lang="en-US" b="1" dirty="0" smtClean="0"/>
              <a:t>6.maryngoplasty –surgical repair of a ruptured tympanic membrane as in the case of chronic Otitis media</a:t>
            </a:r>
            <a:endParaRPr lang="en-US" b="1" dirty="0"/>
          </a:p>
        </p:txBody>
      </p:sp>
    </p:spTree>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sz="2800" b="1" dirty="0" smtClean="0"/>
              <a:t>3. Hyperhemolytic crisis : results from infection</a:t>
            </a:r>
          </a:p>
          <a:p>
            <a:pPr algn="l"/>
            <a:r>
              <a:rPr lang="en-US" sz="2800" b="1" dirty="0" smtClean="0"/>
              <a:t>4.sequestration crisis : most common in infants</a:t>
            </a:r>
          </a:p>
          <a:p>
            <a:pPr algn="l"/>
            <a:r>
              <a:rPr lang="en-US" sz="2800" b="1" dirty="0" smtClean="0"/>
              <a:t>Cause is unknown. It leads to rapid onset of splenomegaly.</a:t>
            </a:r>
          </a:p>
          <a:p>
            <a:pPr algn="l"/>
            <a:r>
              <a:rPr lang="en-US" sz="2800" b="1" dirty="0" smtClean="0"/>
              <a:t>Pathophysiology</a:t>
            </a:r>
          </a:p>
          <a:p>
            <a:pPr algn="l"/>
            <a:r>
              <a:rPr lang="en-US" sz="2800" b="1" dirty="0" smtClean="0"/>
              <a:t>There is  blockage of small blood vessels by the sickle red blood cells. The trapped sickle cells causes blood viscosity , circulatory stasis and tissue hypoxia causing severe pain, tissue necrosis and destruction of RBCS. </a:t>
            </a:r>
          </a:p>
          <a:p>
            <a:pPr algn="l"/>
            <a:r>
              <a:rPr lang="en-US" dirty="0" smtClean="0"/>
              <a:t> </a:t>
            </a:r>
            <a:endParaRPr lang="en-US" dirty="0"/>
          </a:p>
        </p:txBody>
      </p:sp>
    </p:spTree>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FINDINGS OF  CELL ANEMIA</a:t>
            </a:r>
            <a:endParaRPr lang="en-US" dirty="0"/>
          </a:p>
        </p:txBody>
      </p:sp>
      <p:sp>
        <p:nvSpPr>
          <p:cNvPr id="3" name="Content Placeholder 2"/>
          <p:cNvSpPr>
            <a:spLocks noGrp="1"/>
          </p:cNvSpPr>
          <p:nvPr>
            <p:ph idx="1"/>
          </p:nvPr>
        </p:nvSpPr>
        <p:spPr/>
        <p:txBody>
          <a:bodyPr/>
          <a:lstStyle/>
          <a:p>
            <a:pPr algn="l"/>
            <a:r>
              <a:rPr lang="en-US" sz="4000" b="1" dirty="0" smtClean="0"/>
              <a:t>Tachycardia</a:t>
            </a:r>
          </a:p>
          <a:p>
            <a:pPr algn="l"/>
            <a:r>
              <a:rPr lang="en-US" sz="4000" b="1" dirty="0" smtClean="0"/>
              <a:t>Splenomegaly</a:t>
            </a:r>
          </a:p>
          <a:p>
            <a:pPr algn="l"/>
            <a:r>
              <a:rPr lang="en-US" sz="4000" b="1" dirty="0" smtClean="0"/>
              <a:t>Jaundice</a:t>
            </a:r>
          </a:p>
          <a:p>
            <a:pPr algn="l"/>
            <a:r>
              <a:rPr lang="en-US" sz="4000" b="1" dirty="0" smtClean="0"/>
              <a:t>Growth retardation</a:t>
            </a:r>
          </a:p>
          <a:p>
            <a:pPr algn="l"/>
            <a:r>
              <a:rPr lang="en-US" sz="4000" b="1" dirty="0" smtClean="0"/>
              <a:t>Cardiomegaly</a:t>
            </a:r>
          </a:p>
          <a:p>
            <a:pPr algn="l"/>
            <a:endParaRPr lang="en-US" dirty="0"/>
          </a:p>
        </p:txBody>
      </p:sp>
    </p:spTree>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FINDINGS : SICKLE CELL CRISIS</a:t>
            </a:r>
            <a:endParaRPr lang="en-US" dirty="0"/>
          </a:p>
        </p:txBody>
      </p:sp>
      <p:sp>
        <p:nvSpPr>
          <p:cNvPr id="3" name="Content Placeholder 2"/>
          <p:cNvSpPr>
            <a:spLocks noGrp="1"/>
          </p:cNvSpPr>
          <p:nvPr>
            <p:ph idx="1"/>
          </p:nvPr>
        </p:nvSpPr>
        <p:spPr/>
        <p:txBody>
          <a:bodyPr/>
          <a:lstStyle/>
          <a:p>
            <a:pPr algn="l"/>
            <a:r>
              <a:rPr lang="en-US" dirty="0" smtClean="0"/>
              <a:t>1 . </a:t>
            </a:r>
            <a:r>
              <a:rPr lang="en-US" b="1" dirty="0" smtClean="0"/>
              <a:t>Vaso-occlusive crisis</a:t>
            </a:r>
          </a:p>
          <a:p>
            <a:pPr algn="l"/>
            <a:r>
              <a:rPr lang="en-US" b="1" dirty="0" smtClean="0"/>
              <a:t>Severe abdominal pain</a:t>
            </a:r>
          </a:p>
          <a:p>
            <a:pPr algn="l"/>
            <a:r>
              <a:rPr lang="en-US" b="1" dirty="0" smtClean="0"/>
              <a:t>Severe chest pain</a:t>
            </a:r>
          </a:p>
          <a:p>
            <a:pPr algn="l"/>
            <a:r>
              <a:rPr lang="en-US" b="1" dirty="0" smtClean="0"/>
              <a:t>Low grade fever</a:t>
            </a:r>
          </a:p>
          <a:p>
            <a:pPr algn="l"/>
            <a:r>
              <a:rPr lang="en-US" b="1" dirty="0" smtClean="0"/>
              <a:t>Increased jaundice.</a:t>
            </a:r>
          </a:p>
          <a:p>
            <a:pPr algn="l"/>
            <a:r>
              <a:rPr lang="en-US" b="1" dirty="0" smtClean="0"/>
              <a:t>Severe bone pain</a:t>
            </a:r>
          </a:p>
          <a:p>
            <a:pPr algn="l"/>
            <a:r>
              <a:rPr lang="en-US" b="1" dirty="0" smtClean="0"/>
              <a:t>Severe back and muscle pain</a:t>
            </a:r>
            <a:endParaRPr lang="en-US" b="1" dirty="0"/>
          </a:p>
        </p:txBody>
      </p:sp>
    </p:spTree>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Aplastic crisis</a:t>
            </a:r>
            <a:endParaRPr lang="en-US" dirty="0"/>
          </a:p>
        </p:txBody>
      </p:sp>
      <p:sp>
        <p:nvSpPr>
          <p:cNvPr id="3" name="Content Placeholder 2"/>
          <p:cNvSpPr>
            <a:spLocks noGrp="1"/>
          </p:cNvSpPr>
          <p:nvPr>
            <p:ph idx="1"/>
          </p:nvPr>
        </p:nvSpPr>
        <p:spPr/>
        <p:txBody>
          <a:bodyPr/>
          <a:lstStyle/>
          <a:p>
            <a:pPr algn="l"/>
            <a:r>
              <a:rPr lang="en-US" b="1" dirty="0" smtClean="0"/>
              <a:t>Pallor</a:t>
            </a:r>
          </a:p>
          <a:p>
            <a:pPr algn="l"/>
            <a:r>
              <a:rPr lang="en-US" b="1" dirty="0" smtClean="0"/>
              <a:t>Dyspnea</a:t>
            </a:r>
          </a:p>
          <a:p>
            <a:pPr algn="l"/>
            <a:r>
              <a:rPr lang="en-US" b="1" dirty="0" smtClean="0"/>
              <a:t>Lethargy</a:t>
            </a:r>
          </a:p>
          <a:p>
            <a:pPr algn="l"/>
            <a:r>
              <a:rPr lang="en-US" b="1" dirty="0" smtClean="0"/>
              <a:t>Stupor</a:t>
            </a:r>
          </a:p>
          <a:p>
            <a:pPr algn="l"/>
            <a:r>
              <a:rPr lang="en-US" b="1" dirty="0" smtClean="0"/>
              <a:t> coma </a:t>
            </a:r>
          </a:p>
          <a:p>
            <a:pPr algn="l"/>
            <a:r>
              <a:rPr lang="en-US" b="1" dirty="0" smtClean="0"/>
              <a:t>HYPERHEMOLYTIC CRISIS : Pallor Jaundice ,</a:t>
            </a:r>
            <a:r>
              <a:rPr lang="en-US" b="1" dirty="0" err="1" smtClean="0"/>
              <a:t>hemoglobinuria</a:t>
            </a:r>
            <a:endParaRPr lang="en-US" b="1" dirty="0" smtClean="0"/>
          </a:p>
          <a:p>
            <a:pPr algn="l"/>
            <a:endParaRPr lang="en-US" b="1" dirty="0"/>
          </a:p>
        </p:txBody>
      </p:sp>
    </p:spTree>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management of patient with sickle cell anemia</a:t>
            </a:r>
            <a:endParaRPr lang="en-US" dirty="0"/>
          </a:p>
        </p:txBody>
      </p:sp>
      <p:sp>
        <p:nvSpPr>
          <p:cNvPr id="3" name="Content Placeholder 2"/>
          <p:cNvSpPr>
            <a:spLocks noGrp="1"/>
          </p:cNvSpPr>
          <p:nvPr>
            <p:ph idx="1"/>
          </p:nvPr>
        </p:nvSpPr>
        <p:spPr/>
        <p:txBody>
          <a:bodyPr/>
          <a:lstStyle/>
          <a:p>
            <a:pPr algn="l"/>
            <a:r>
              <a:rPr lang="en-US" b="1" dirty="0" smtClean="0"/>
              <a:t>Instruct the client in measures to prevent crises such as preventing infection , strenuous activities and emotional stress.</a:t>
            </a:r>
          </a:p>
          <a:p>
            <a:pPr algn="l"/>
            <a:r>
              <a:rPr lang="en-US" b="1" dirty="0" smtClean="0"/>
              <a:t>Administer folic acid replacement if indicated to support erythropoiesis</a:t>
            </a:r>
          </a:p>
          <a:p>
            <a:pPr algn="l"/>
            <a:r>
              <a:rPr lang="en-US" b="1" dirty="0" smtClean="0"/>
              <a:t>Encourage appropriate dental care and prompt treatment for breaks in skin integrity</a:t>
            </a:r>
            <a:r>
              <a:rPr lang="en-US" dirty="0" smtClean="0"/>
              <a:t>.</a:t>
            </a:r>
            <a:endParaRPr lang="en-US" dirty="0"/>
          </a:p>
        </p:txBody>
      </p:sp>
    </p:spTree>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management of a patient with sickle cell crisis</a:t>
            </a:r>
            <a:endParaRPr lang="en-US" dirty="0"/>
          </a:p>
        </p:txBody>
      </p:sp>
      <p:sp>
        <p:nvSpPr>
          <p:cNvPr id="3" name="Content Placeholder 2"/>
          <p:cNvSpPr>
            <a:spLocks noGrp="1"/>
          </p:cNvSpPr>
          <p:nvPr>
            <p:ph idx="1"/>
          </p:nvPr>
        </p:nvSpPr>
        <p:spPr/>
        <p:txBody>
          <a:bodyPr/>
          <a:lstStyle/>
          <a:p>
            <a:pPr algn="l"/>
            <a:r>
              <a:rPr lang="en-US" sz="2800" b="1" dirty="0" smtClean="0"/>
              <a:t>Administer prescribed analgesics</a:t>
            </a:r>
          </a:p>
          <a:p>
            <a:pPr algn="l"/>
            <a:r>
              <a:rPr lang="en-US" sz="2800" b="1" dirty="0" smtClean="0"/>
              <a:t>Increase iv/oral fluids (hydration ) which help dilute blood and reverse sludging of cells.</a:t>
            </a:r>
          </a:p>
          <a:p>
            <a:pPr algn="l"/>
            <a:r>
              <a:rPr lang="en-US" sz="2800" b="1" dirty="0" smtClean="0"/>
              <a:t>Administer blood transfusions if prescribed.RBC or exchange blood transfusions may be indicated for Aplastic crisis </a:t>
            </a:r>
          </a:p>
          <a:p>
            <a:pPr algn="l"/>
            <a:r>
              <a:rPr lang="en-US" sz="2800" b="1" dirty="0" smtClean="0"/>
              <a:t>Administer oxygen</a:t>
            </a:r>
          </a:p>
          <a:p>
            <a:pPr algn="l"/>
            <a:r>
              <a:rPr lang="en-US" sz="2800" b="1" dirty="0" smtClean="0"/>
              <a:t>Encourage rest and support affected joint as indicated.</a:t>
            </a:r>
          </a:p>
          <a:p>
            <a:pPr algn="l"/>
            <a:endParaRPr lang="en-US" dirty="0"/>
          </a:p>
        </p:txBody>
      </p:sp>
    </p:spTree>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 of sickle cell disease</a:t>
            </a:r>
            <a:endParaRPr lang="en-US" dirty="0"/>
          </a:p>
        </p:txBody>
      </p:sp>
      <p:sp>
        <p:nvSpPr>
          <p:cNvPr id="3" name="Content Placeholder 2"/>
          <p:cNvSpPr>
            <a:spLocks noGrp="1"/>
          </p:cNvSpPr>
          <p:nvPr>
            <p:ph idx="1"/>
          </p:nvPr>
        </p:nvSpPr>
        <p:spPr>
          <a:xfrm>
            <a:off x="381000" y="1676400"/>
            <a:ext cx="8229600" cy="4525963"/>
          </a:xfrm>
        </p:spPr>
        <p:txBody>
          <a:bodyPr/>
          <a:lstStyle/>
          <a:p>
            <a:pPr algn="l"/>
            <a:r>
              <a:rPr lang="en-US" b="1" dirty="0" smtClean="0"/>
              <a:t>Acute chest syndrome</a:t>
            </a:r>
          </a:p>
          <a:p>
            <a:pPr algn="l"/>
            <a:r>
              <a:rPr lang="en-US" b="1" dirty="0" smtClean="0"/>
              <a:t>Polyarthritis</a:t>
            </a:r>
            <a:endParaRPr lang="en-US" sz="2800" b="1" dirty="0" smtClean="0"/>
          </a:p>
          <a:p>
            <a:pPr lvl="0" algn="l"/>
            <a:r>
              <a:rPr lang="en-US" sz="2800" b="1" dirty="0" smtClean="0"/>
              <a:t>Congestive cardiac failure</a:t>
            </a:r>
          </a:p>
          <a:p>
            <a:pPr lvl="0" algn="l"/>
            <a:r>
              <a:rPr lang="en-US" sz="2800" b="1" dirty="0" smtClean="0"/>
              <a:t>Ruptured spleen if enlarged resulting in internal </a:t>
            </a:r>
            <a:r>
              <a:rPr lang="en-US" sz="2800" b="1" dirty="0" err="1" smtClean="0"/>
              <a:t>haemorrhage</a:t>
            </a:r>
            <a:endParaRPr lang="en-US" sz="2800" b="1" dirty="0" smtClean="0"/>
          </a:p>
          <a:p>
            <a:pPr lvl="0" algn="l"/>
            <a:r>
              <a:rPr lang="en-US" sz="2800" b="1" dirty="0" smtClean="0"/>
              <a:t>Renal and hepatic insufficiency</a:t>
            </a:r>
          </a:p>
          <a:p>
            <a:pPr lvl="0" algn="l"/>
            <a:r>
              <a:rPr lang="en-US" sz="2800" b="1" dirty="0" smtClean="0"/>
              <a:t>Gall stone formation</a:t>
            </a:r>
          </a:p>
          <a:p>
            <a:pPr lvl="0" algn="l"/>
            <a:r>
              <a:rPr lang="en-US" sz="2800" b="1" dirty="0" smtClean="0"/>
              <a:t>Bone chang</a:t>
            </a:r>
            <a:r>
              <a:rPr lang="en-US" dirty="0" smtClean="0"/>
              <a:t>es</a:t>
            </a:r>
          </a:p>
          <a:p>
            <a:pPr lvl="0" algn="l"/>
            <a:r>
              <a:rPr lang="en-US" b="1" dirty="0" err="1" smtClean="0"/>
              <a:t>priapism</a:t>
            </a:r>
            <a:endParaRPr lang="en-US" b="1" dirty="0"/>
          </a:p>
        </p:txBody>
      </p:sp>
    </p:spTree>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Iron deficiency anemia</a:t>
            </a:r>
            <a:endParaRPr lang="en-US" dirty="0"/>
          </a:p>
        </p:txBody>
      </p:sp>
      <p:sp>
        <p:nvSpPr>
          <p:cNvPr id="3" name="Content Placeholder 2"/>
          <p:cNvSpPr>
            <a:spLocks noGrp="1"/>
          </p:cNvSpPr>
          <p:nvPr>
            <p:ph idx="1"/>
          </p:nvPr>
        </p:nvSpPr>
        <p:spPr/>
        <p:txBody>
          <a:bodyPr/>
          <a:lstStyle/>
          <a:p>
            <a:pPr algn="l"/>
            <a:r>
              <a:rPr lang="en-US" b="1" dirty="0" smtClean="0"/>
              <a:t>Iron deficiency anemia is most common in infants and children who are fed only milk after four to five months, when all the reserves of iron stored in the liver have been </a:t>
            </a:r>
          </a:p>
          <a:p>
            <a:pPr algn="l"/>
            <a:r>
              <a:rPr lang="en-US" b="1" dirty="0" smtClean="0"/>
              <a:t>used up</a:t>
            </a:r>
            <a:r>
              <a:rPr lang="en-US" dirty="0" smtClean="0"/>
              <a:t>.</a:t>
            </a:r>
          </a:p>
          <a:p>
            <a:pPr algn="l"/>
            <a:endParaRPr lang="en-US" dirty="0"/>
          </a:p>
        </p:txBody>
      </p:sp>
    </p:spTree>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of iron deficiency anemia</a:t>
            </a:r>
            <a:endParaRPr lang="en-US" dirty="0"/>
          </a:p>
        </p:txBody>
      </p:sp>
      <p:sp>
        <p:nvSpPr>
          <p:cNvPr id="3" name="Content Placeholder 2"/>
          <p:cNvSpPr>
            <a:spLocks noGrp="1"/>
          </p:cNvSpPr>
          <p:nvPr>
            <p:ph idx="1"/>
          </p:nvPr>
        </p:nvSpPr>
        <p:spPr/>
        <p:txBody>
          <a:bodyPr/>
          <a:lstStyle/>
          <a:p>
            <a:pPr lvl="0" algn="l"/>
            <a:r>
              <a:rPr lang="en-US" b="1" dirty="0" smtClean="0"/>
              <a:t>Premature or multiple births</a:t>
            </a:r>
          </a:p>
          <a:p>
            <a:pPr lvl="0" algn="l"/>
            <a:r>
              <a:rPr lang="en-US" b="1" dirty="0" smtClean="0"/>
              <a:t>Maternal anemia before the birth of the baby</a:t>
            </a:r>
          </a:p>
          <a:p>
            <a:pPr lvl="0" algn="l"/>
            <a:r>
              <a:rPr lang="en-US" b="1" dirty="0" smtClean="0"/>
              <a:t>Insufficient iron in the diet</a:t>
            </a:r>
          </a:p>
          <a:p>
            <a:pPr lvl="0" algn="l"/>
            <a:r>
              <a:rPr lang="en-US" b="1" dirty="0" smtClean="0"/>
              <a:t>Failure to absorb iron in the gastro intestinal tract, following neo natal surgery, or as a result of malabsorption syndromes, for example, </a:t>
            </a:r>
            <a:r>
              <a:rPr lang="en-US" b="1" dirty="0" err="1" smtClean="0"/>
              <a:t>coeliac</a:t>
            </a:r>
            <a:r>
              <a:rPr lang="en-US" b="1" dirty="0" smtClean="0"/>
              <a:t> disease</a:t>
            </a:r>
          </a:p>
          <a:p>
            <a:pPr algn="l"/>
            <a:r>
              <a:rPr lang="en-US" b="1" dirty="0" smtClean="0"/>
              <a:t> </a:t>
            </a:r>
          </a:p>
          <a:p>
            <a:pPr algn="l"/>
            <a:endParaRPr lang="en-US" b="1" dirty="0"/>
          </a:p>
        </p:txBody>
      </p:sp>
    </p:spTree>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HAEMORRHAGIC ANEMIA</a:t>
            </a:r>
            <a:endParaRPr lang="en-US" dirty="0"/>
          </a:p>
        </p:txBody>
      </p:sp>
      <p:sp>
        <p:nvSpPr>
          <p:cNvPr id="3" name="Content Placeholder 2"/>
          <p:cNvSpPr>
            <a:spLocks noGrp="1"/>
          </p:cNvSpPr>
          <p:nvPr>
            <p:ph idx="1"/>
          </p:nvPr>
        </p:nvSpPr>
        <p:spPr/>
        <p:txBody>
          <a:bodyPr/>
          <a:lstStyle/>
          <a:p>
            <a:pPr algn="l"/>
            <a:r>
              <a:rPr lang="en-US" b="1" dirty="0" smtClean="0"/>
              <a:t>The causes of this type of anemia in children may include epistaxis or accidents and various injuries.</a:t>
            </a:r>
          </a:p>
          <a:p>
            <a:pPr algn="l"/>
            <a:r>
              <a:rPr lang="en-US" sz="2800" b="1" dirty="0" smtClean="0"/>
              <a:t>Aplastic/</a:t>
            </a:r>
            <a:r>
              <a:rPr lang="en-US" sz="2800" b="1" dirty="0" err="1" smtClean="0"/>
              <a:t>Hypoplastic</a:t>
            </a:r>
            <a:r>
              <a:rPr lang="en-US" sz="2800" b="1" dirty="0" smtClean="0"/>
              <a:t> Anemia </a:t>
            </a:r>
          </a:p>
          <a:p>
            <a:pPr algn="l"/>
            <a:r>
              <a:rPr lang="en-US" sz="2800" b="1" dirty="0" smtClean="0"/>
              <a:t>Aplastic anemia refers to a condition of bone marrow failure in which the formed elements of the blood are simultaneously depressed.</a:t>
            </a:r>
          </a:p>
          <a:p>
            <a:pPr algn="l"/>
            <a:r>
              <a:rPr lang="en-US" sz="2800" b="1" dirty="0" smtClean="0"/>
              <a:t> it is not only the production of the red blood cells that is affected, but also the white blood cells and platelets. </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 investigation</a:t>
            </a:r>
            <a:endParaRPr lang="en-US" dirty="0"/>
          </a:p>
        </p:txBody>
      </p:sp>
      <p:sp>
        <p:nvSpPr>
          <p:cNvPr id="3" name="Content Placeholder 2"/>
          <p:cNvSpPr>
            <a:spLocks noGrp="1"/>
          </p:cNvSpPr>
          <p:nvPr>
            <p:ph idx="1"/>
          </p:nvPr>
        </p:nvSpPr>
        <p:spPr/>
        <p:txBody>
          <a:bodyPr/>
          <a:lstStyle/>
          <a:p>
            <a:pPr algn="l"/>
            <a:r>
              <a:rPr lang="en-US" b="1" dirty="0" smtClean="0"/>
              <a:t>1.Throat culture : to determine presence of streptococcus .A +</a:t>
            </a:r>
            <a:r>
              <a:rPr lang="en-US" b="1" dirty="0" err="1" smtClean="0"/>
              <a:t>ve</a:t>
            </a:r>
            <a:r>
              <a:rPr lang="en-US" b="1" dirty="0" smtClean="0"/>
              <a:t> throat culture swab is evidence of streptococcal infection.</a:t>
            </a:r>
          </a:p>
          <a:p>
            <a:pPr algn="l"/>
            <a:r>
              <a:rPr lang="en-US" b="1" dirty="0" smtClean="0"/>
              <a:t>2.Antistreptolysin o titre : streptolysin o is an enzyme produce by streptococcus. It is a streptococcal antibody test that measures  specific antibody reaction to streptolysin o     elevated streptolysin o titre indicate evidence of streptococcal infection</a:t>
            </a:r>
            <a:endParaRPr lang="en-US"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management of Otitis media</a:t>
            </a:r>
            <a:endParaRPr lang="en-US" dirty="0"/>
          </a:p>
        </p:txBody>
      </p:sp>
      <p:sp>
        <p:nvSpPr>
          <p:cNvPr id="3" name="Content Placeholder 2"/>
          <p:cNvSpPr>
            <a:spLocks noGrp="1"/>
          </p:cNvSpPr>
          <p:nvPr>
            <p:ph idx="1"/>
          </p:nvPr>
        </p:nvSpPr>
        <p:spPr/>
        <p:txBody>
          <a:bodyPr/>
          <a:lstStyle/>
          <a:p>
            <a:pPr algn="l"/>
            <a:r>
              <a:rPr lang="en-US" b="1" dirty="0" smtClean="0"/>
              <a:t>1.Nurse the childe on a bed rest with affected side downwards to facilitate drainage of pus if present</a:t>
            </a:r>
          </a:p>
          <a:p>
            <a:pPr algn="l"/>
            <a:r>
              <a:rPr lang="en-US" b="1" dirty="0" smtClean="0"/>
              <a:t>2.Expose the child, tepid sponge and administer antipyretics if the child has fever</a:t>
            </a:r>
          </a:p>
          <a:p>
            <a:pPr algn="l"/>
            <a:r>
              <a:rPr lang="en-US" b="1" dirty="0" smtClean="0"/>
              <a:t>3.Take and record vital signs four hourly</a:t>
            </a:r>
          </a:p>
          <a:p>
            <a:pPr algn="l"/>
            <a:r>
              <a:rPr lang="en-US" b="1" dirty="0" smtClean="0"/>
              <a:t>4.administer prescribed analgesics and antibiotics,</a:t>
            </a:r>
          </a:p>
          <a:p>
            <a:pPr algn="l"/>
            <a:r>
              <a:rPr lang="en-US" b="1" dirty="0" smtClean="0"/>
              <a:t>5.Give health education on treatment and care of the child</a:t>
            </a:r>
            <a:r>
              <a:rPr lang="en-US" dirty="0" smtClean="0"/>
              <a:t>.</a:t>
            </a:r>
            <a:endParaRPr lang="en-US" dirty="0"/>
          </a:p>
        </p:txBody>
      </p:sp>
    </p:spTree>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of </a:t>
            </a:r>
            <a:r>
              <a:rPr lang="en-US" dirty="0" err="1" smtClean="0"/>
              <a:t>aplastic</a:t>
            </a:r>
            <a:r>
              <a:rPr lang="en-US" smtClean="0"/>
              <a:t> anemia</a:t>
            </a:r>
            <a:endParaRPr lang="en-US"/>
          </a:p>
        </p:txBody>
      </p:sp>
      <p:sp>
        <p:nvSpPr>
          <p:cNvPr id="3" name="Content Placeholder 2"/>
          <p:cNvSpPr>
            <a:spLocks noGrp="1"/>
          </p:cNvSpPr>
          <p:nvPr>
            <p:ph idx="1"/>
          </p:nvPr>
        </p:nvSpPr>
        <p:spPr/>
        <p:txBody>
          <a:bodyPr/>
          <a:lstStyle/>
          <a:p>
            <a:pPr lvl="0" algn="l"/>
            <a:r>
              <a:rPr lang="en-US" sz="2400" b="1" dirty="0" smtClean="0"/>
              <a:t>Suppression of the bone marrow to produce adequate red blood cells</a:t>
            </a:r>
          </a:p>
          <a:p>
            <a:pPr lvl="0" algn="l"/>
            <a:r>
              <a:rPr lang="en-US" sz="2400" b="1" dirty="0" smtClean="0"/>
              <a:t>Primary bone marrow failure of unknown root</a:t>
            </a:r>
          </a:p>
          <a:p>
            <a:pPr lvl="0" algn="l"/>
            <a:r>
              <a:rPr lang="en-US" sz="2400" b="1" dirty="0" smtClean="0"/>
              <a:t> drugs like Chloramphenical</a:t>
            </a:r>
          </a:p>
          <a:p>
            <a:pPr lvl="0" algn="l"/>
            <a:r>
              <a:rPr lang="en-US" sz="2400" b="1" dirty="0" smtClean="0"/>
              <a:t>Metallic substances, such as lead and gold also fall under this category</a:t>
            </a:r>
          </a:p>
          <a:p>
            <a:pPr lvl="0" algn="l"/>
            <a:r>
              <a:rPr lang="en-US" sz="2400" b="1" dirty="0" smtClean="0"/>
              <a:t>Chronic or extensive infections such as osteomyelitis, carcinoma of the bones, tuberculosis of the bones</a:t>
            </a:r>
          </a:p>
          <a:p>
            <a:pPr lvl="0" algn="l"/>
            <a:r>
              <a:rPr lang="en-US" sz="2400" b="1" dirty="0" smtClean="0"/>
              <a:t>Over exposure to radiation, x-rays, radioactive substances, which include radium and isotopes</a:t>
            </a:r>
          </a:p>
          <a:p>
            <a:endParaRPr lang="en-US" sz="2800" dirty="0"/>
          </a:p>
        </p:txBody>
      </p:sp>
    </p:spTree>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IMCI (INTERGRATED MANAGEMENT OF CHILDHOOD ILLNESS)</a:t>
            </a:r>
            <a:endParaRPr lang="en-US" sz="3600" dirty="0"/>
          </a:p>
        </p:txBody>
      </p:sp>
      <p:sp>
        <p:nvSpPr>
          <p:cNvPr id="3" name="Content Placeholder 2"/>
          <p:cNvSpPr>
            <a:spLocks noGrp="1"/>
          </p:cNvSpPr>
          <p:nvPr>
            <p:ph idx="1"/>
          </p:nvPr>
        </p:nvSpPr>
        <p:spPr/>
        <p:txBody>
          <a:bodyPr/>
          <a:lstStyle/>
          <a:p>
            <a:pPr algn="l"/>
            <a:r>
              <a:rPr lang="en-GB" b="1" dirty="0" smtClean="0"/>
              <a:t>The IMCI Concept </a:t>
            </a:r>
            <a:endParaRPr lang="en-US" b="1" dirty="0" smtClean="0"/>
          </a:p>
          <a:p>
            <a:pPr algn="l"/>
            <a:r>
              <a:rPr lang="en-GB" b="1" dirty="0" smtClean="0"/>
              <a:t>This is a strategy, which combines improved management of childhood illnesses with aspects of nutrition, immunisation and several other important influences on child health, including maternal health</a:t>
            </a:r>
            <a:endParaRPr lang="en-US" b="1" dirty="0"/>
          </a:p>
        </p:txBody>
      </p:sp>
    </p:spTree>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AIMS OF IMCI STRATEGY</a:t>
            </a:r>
            <a:endParaRPr lang="en-US" dirty="0"/>
          </a:p>
        </p:txBody>
      </p:sp>
      <p:sp>
        <p:nvSpPr>
          <p:cNvPr id="3" name="Content Placeholder 2"/>
          <p:cNvSpPr>
            <a:spLocks noGrp="1"/>
          </p:cNvSpPr>
          <p:nvPr>
            <p:ph idx="1"/>
          </p:nvPr>
        </p:nvSpPr>
        <p:spPr/>
        <p:txBody>
          <a:bodyPr/>
          <a:lstStyle/>
          <a:p>
            <a:pPr algn="l"/>
            <a:r>
              <a:rPr lang="en-GB" b="1" dirty="0" smtClean="0"/>
              <a:t>The IMCI strategy aims at: </a:t>
            </a:r>
          </a:p>
          <a:p>
            <a:pPr algn="l"/>
            <a:r>
              <a:rPr lang="en-GB" b="1" dirty="0" smtClean="0"/>
              <a:t>1.reducing the infant mortality rate, severity of illness and disability by integrating treatment 2.prevention of major childhood illness to contribute to an improved growth </a:t>
            </a:r>
          </a:p>
          <a:p>
            <a:pPr algn="l"/>
            <a:r>
              <a:rPr lang="en-GB" b="1" dirty="0" smtClean="0"/>
              <a:t>and development.</a:t>
            </a:r>
            <a:endParaRPr lang="en-US" b="1" dirty="0" smtClean="0"/>
          </a:p>
          <a:p>
            <a:pPr algn="l"/>
            <a:endParaRPr lang="en-US" dirty="0"/>
          </a:p>
        </p:txBody>
      </p:sp>
    </p:spTree>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 of IMCI</a:t>
            </a:r>
            <a:endParaRPr lang="en-US" dirty="0"/>
          </a:p>
        </p:txBody>
      </p:sp>
      <p:sp>
        <p:nvSpPr>
          <p:cNvPr id="3" name="Content Placeholder 2"/>
          <p:cNvSpPr>
            <a:spLocks noGrp="1"/>
          </p:cNvSpPr>
          <p:nvPr>
            <p:ph idx="1"/>
          </p:nvPr>
        </p:nvSpPr>
        <p:spPr/>
        <p:txBody>
          <a:bodyPr/>
          <a:lstStyle/>
          <a:p>
            <a:pPr algn="l"/>
            <a:r>
              <a:rPr lang="en-US" b="1" dirty="0" smtClean="0"/>
              <a:t>The IMCI focuses on identifying signs in a child that could be indicative of certain diseases and institute appropriate measures</a:t>
            </a:r>
            <a:r>
              <a:rPr lang="en-US" dirty="0" smtClean="0"/>
              <a:t>.</a:t>
            </a:r>
          </a:p>
          <a:p>
            <a:pPr algn="l"/>
            <a:r>
              <a:rPr lang="en-CA" b="1" dirty="0" smtClean="0"/>
              <a:t>CHILD OF 2 MONTHS UP TO 5 YEARS</a:t>
            </a:r>
          </a:p>
          <a:p>
            <a:pPr algn="l" eaLnBrk="1" fontAlgn="auto" hangingPunct="1">
              <a:spcAft>
                <a:spcPts val="0"/>
              </a:spcAft>
              <a:buFont typeface="Arial" pitchFamily="34" charset="0"/>
              <a:buChar char="•"/>
              <a:defRPr/>
            </a:pPr>
            <a:r>
              <a:rPr lang="en-CA" b="1" dirty="0" smtClean="0"/>
              <a:t>Ask the mother about the child's problems </a:t>
            </a:r>
            <a:endParaRPr lang="en-CA" sz="2800" b="1" dirty="0" smtClean="0"/>
          </a:p>
          <a:p>
            <a:pPr algn="l" eaLnBrk="1" fontAlgn="auto" hangingPunct="1">
              <a:spcAft>
                <a:spcPts val="0"/>
              </a:spcAft>
              <a:buFont typeface="Arial" pitchFamily="34" charset="0"/>
              <a:buChar char="•"/>
              <a:defRPr/>
            </a:pPr>
            <a:r>
              <a:rPr lang="en-CA" b="1" dirty="0" smtClean="0"/>
              <a:t>Check for general danger signs (INABILITY TO FEED, CONVULSION, LOSS OF CONSCIOUSNESS</a:t>
            </a:r>
            <a:endParaRPr lang="en-US" b="1" dirty="0"/>
          </a:p>
        </p:txBody>
      </p:sp>
    </p:spTree>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eaLnBrk="1" hangingPunct="1"/>
            <a:r>
              <a:rPr lang="en-CA" b="1" dirty="0" smtClean="0"/>
              <a:t>Assess main symptoms among which: </a:t>
            </a:r>
            <a:endParaRPr lang="en-CA" sz="2800" b="1" dirty="0" smtClean="0"/>
          </a:p>
          <a:p>
            <a:pPr lvl="1" algn="l" eaLnBrk="1" hangingPunct="1"/>
            <a:r>
              <a:rPr lang="en-CA" b="1" dirty="0" smtClean="0"/>
              <a:t>Cough or difficulty breathing </a:t>
            </a:r>
            <a:endParaRPr lang="en-CA" sz="2400" b="1" dirty="0" smtClean="0"/>
          </a:p>
          <a:p>
            <a:pPr lvl="1" algn="l" eaLnBrk="1" hangingPunct="1"/>
            <a:r>
              <a:rPr lang="en-CA" b="1" dirty="0" smtClean="0"/>
              <a:t>Diarrhoea </a:t>
            </a:r>
            <a:endParaRPr lang="en-CA" sz="2400" b="1" dirty="0" smtClean="0"/>
          </a:p>
          <a:p>
            <a:pPr lvl="1" algn="l" eaLnBrk="1" hangingPunct="1"/>
            <a:r>
              <a:rPr lang="en-CA" b="1" dirty="0" smtClean="0"/>
              <a:t>Fever</a:t>
            </a:r>
            <a:endParaRPr lang="en-CA" sz="2400" b="1" dirty="0" smtClean="0"/>
          </a:p>
          <a:p>
            <a:pPr algn="l" eaLnBrk="1" hangingPunct="1"/>
            <a:r>
              <a:rPr lang="en-CA" b="1" dirty="0" smtClean="0"/>
              <a:t>Check for malnutrition and anaemia </a:t>
            </a:r>
            <a:endParaRPr lang="en-CA" sz="2800" b="1" dirty="0" smtClean="0"/>
          </a:p>
          <a:p>
            <a:pPr algn="l" eaLnBrk="1" hangingPunct="1"/>
            <a:r>
              <a:rPr lang="en-CA" b="1" dirty="0" smtClean="0"/>
              <a:t>Check immunization status</a:t>
            </a:r>
            <a:endParaRPr lang="en-CA" sz="2800" b="1" dirty="0" smtClean="0"/>
          </a:p>
          <a:p>
            <a:endParaRPr lang="en-US" dirty="0"/>
          </a:p>
        </p:txBody>
      </p:sp>
    </p:spTree>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CA" b="1" dirty="0" smtClean="0"/>
              <a:t>After you have assessed a sick child and classified his or her illness or illnesses, the next step is to identify the necessary treatment.</a:t>
            </a:r>
          </a:p>
          <a:p>
            <a:pPr algn="l" eaLnBrk="1" fontAlgn="auto" hangingPunct="1">
              <a:spcAft>
                <a:spcPts val="0"/>
              </a:spcAft>
              <a:buFont typeface="Arial" pitchFamily="34" charset="0"/>
              <a:buChar char="•"/>
              <a:defRPr/>
            </a:pPr>
            <a:r>
              <a:rPr lang="en-CA" b="1" dirty="0" smtClean="0"/>
              <a:t>The oral drugs, intramuscular drugs and other treatments presented in the IMCI charts are recommended for first-level health facilities in particular  country. </a:t>
            </a:r>
          </a:p>
          <a:p>
            <a:pPr algn="l" eaLnBrk="1" fontAlgn="auto" hangingPunct="1">
              <a:spcAft>
                <a:spcPts val="0"/>
              </a:spcAft>
              <a:buFont typeface="Arial" pitchFamily="34" charset="0"/>
              <a:buChar char="•"/>
              <a:defRPr/>
            </a:pPr>
            <a:r>
              <a:rPr lang="en-CA" b="1" dirty="0" smtClean="0"/>
              <a:t>Both first- and second-line oral antibiotics and </a:t>
            </a:r>
            <a:r>
              <a:rPr lang="en-CA" b="1" dirty="0" err="1" smtClean="0"/>
              <a:t>antimalarials</a:t>
            </a:r>
            <a:r>
              <a:rPr lang="en-CA" b="1" dirty="0" smtClean="0"/>
              <a:t> are included</a:t>
            </a:r>
            <a:endParaRPr lang="en-US" b="1" dirty="0"/>
          </a:p>
        </p:txBody>
      </p:sp>
    </p:spTree>
  </p:cSld>
  <p:clrMapOvr>
    <a:masterClrMapping/>
  </p:clrMapOvr>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Tree>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interventions</a:t>
            </a:r>
            <a:endParaRPr lang="en-US" dirty="0"/>
          </a:p>
        </p:txBody>
      </p:sp>
      <p:sp>
        <p:nvSpPr>
          <p:cNvPr id="3" name="Content Placeholder 2"/>
          <p:cNvSpPr>
            <a:spLocks noGrp="1"/>
          </p:cNvSpPr>
          <p:nvPr>
            <p:ph idx="1"/>
          </p:nvPr>
        </p:nvSpPr>
        <p:spPr/>
        <p:txBody>
          <a:bodyPr/>
          <a:lstStyle/>
          <a:p>
            <a:pPr algn="l"/>
            <a:r>
              <a:rPr lang="en-GB" sz="2000" b="1" dirty="0" smtClean="0"/>
              <a:t>Encourage mobilization of secretion through ambulation, coughing, and deep breathing. </a:t>
            </a:r>
          </a:p>
          <a:p>
            <a:pPr algn="l"/>
            <a:r>
              <a:rPr lang="en-GB" sz="2000" b="1" dirty="0" smtClean="0"/>
              <a:t>Ensure adequate fluid intake to liquefy secretions and prevent dehydration caused by fever and tachypnea. </a:t>
            </a:r>
          </a:p>
          <a:p>
            <a:pPr algn="l"/>
            <a:r>
              <a:rPr lang="en-GB" sz="2000" b="1" dirty="0" smtClean="0"/>
              <a:t>Encourage rest, avoidance of bronchial irritant, and a good diet to facilitate recovery. </a:t>
            </a:r>
          </a:p>
          <a:p>
            <a:pPr algn="l"/>
            <a:r>
              <a:rPr lang="en-GB" sz="2000" b="1" dirty="0" smtClean="0"/>
              <a:t>Instruct the patient to complete the full course of prescribed antibiotics and explain the effect of meals on drug absorption. </a:t>
            </a:r>
          </a:p>
          <a:p>
            <a:pPr algn="l"/>
            <a:r>
              <a:rPr lang="en-GB" sz="2000" b="1" dirty="0" smtClean="0"/>
              <a:t>Postural Drainage:</a:t>
            </a:r>
            <a:br>
              <a:rPr lang="en-GB" sz="2000" b="1" dirty="0" smtClean="0"/>
            </a:br>
            <a:r>
              <a:rPr lang="en-GB" sz="2000" b="1" dirty="0" smtClean="0"/>
              <a:t>This can be exercised at an angle of 45º in prone and in side lying. This must first be cleared with the institution as necessary, as well as considering possible contra-indications such as a head injury.. </a:t>
            </a:r>
          </a:p>
          <a:p>
            <a:pPr algn="l"/>
            <a:r>
              <a:rPr lang="en-GB" sz="2000" b="1" dirty="0" smtClean="0"/>
              <a:t>Teach the patient to recognize and immediately report early signs and symptoms of acute bronchitis</a:t>
            </a:r>
          </a:p>
          <a:p>
            <a:pPr algn="l"/>
            <a:endParaRPr lang="en-US" dirty="0"/>
          </a:p>
        </p:txBody>
      </p:sp>
    </p:spTree>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PNEUMONIA</a:t>
            </a:r>
            <a:endParaRPr lang="en-US" dirty="0"/>
          </a:p>
        </p:txBody>
      </p:sp>
      <p:sp>
        <p:nvSpPr>
          <p:cNvPr id="3" name="Content Placeholder 2"/>
          <p:cNvSpPr>
            <a:spLocks noGrp="1"/>
          </p:cNvSpPr>
          <p:nvPr>
            <p:ph idx="1"/>
          </p:nvPr>
        </p:nvSpPr>
        <p:spPr/>
        <p:txBody>
          <a:bodyPr/>
          <a:lstStyle/>
          <a:p>
            <a:pPr algn="l"/>
            <a:r>
              <a:rPr lang="en-US" sz="2800" b="1" dirty="0" smtClean="0"/>
              <a:t>Defn ; </a:t>
            </a:r>
            <a:r>
              <a:rPr lang="en-US" sz="2800" dirty="0" smtClean="0"/>
              <a:t>Inflammation of the alveoli or lung </a:t>
            </a:r>
            <a:r>
              <a:rPr lang="en-US" sz="2800" dirty="0" err="1" smtClean="0"/>
              <a:t>parechyma</a:t>
            </a:r>
            <a:r>
              <a:rPr lang="en-US" sz="2800" dirty="0" smtClean="0"/>
              <a:t>.</a:t>
            </a:r>
          </a:p>
          <a:p>
            <a:pPr lvl="8" algn="l"/>
            <a:r>
              <a:rPr lang="en-US" sz="2800" b="1" dirty="0" smtClean="0"/>
              <a:t>Causes  : </a:t>
            </a:r>
            <a:r>
              <a:rPr lang="en-US" sz="2800" dirty="0" err="1" smtClean="0"/>
              <a:t>bacterial,viral</a:t>
            </a:r>
            <a:r>
              <a:rPr lang="en-US" sz="2800" dirty="0" smtClean="0"/>
              <a:t> and fungal</a:t>
            </a:r>
            <a:r>
              <a:rPr lang="en-US" sz="2800" b="1" dirty="0" smtClean="0"/>
              <a:t>                        bacterial causes ; </a:t>
            </a:r>
            <a:r>
              <a:rPr lang="en-US" sz="2800" dirty="0" smtClean="0"/>
              <a:t>group</a:t>
            </a:r>
            <a:r>
              <a:rPr lang="en-US" sz="2800" b="1" dirty="0" smtClean="0"/>
              <a:t> </a:t>
            </a:r>
            <a:r>
              <a:rPr lang="en-US" sz="2800" dirty="0" smtClean="0"/>
              <a:t>A. beta hemolytic </a:t>
            </a:r>
            <a:r>
              <a:rPr lang="en-US" sz="2800" dirty="0" err="1" smtClean="0"/>
              <a:t>streptococcus,S</a:t>
            </a:r>
            <a:r>
              <a:rPr lang="en-US" sz="2800" dirty="0" smtClean="0"/>
              <a:t>. aureus  </a:t>
            </a:r>
          </a:p>
          <a:p>
            <a:pPr lvl="8" algn="l"/>
            <a:r>
              <a:rPr lang="en-US" sz="2800" dirty="0" err="1" smtClean="0"/>
              <a:t>H.influenza</a:t>
            </a:r>
            <a:r>
              <a:rPr lang="en-US" sz="2800" dirty="0" smtClean="0"/>
              <a:t>-common in </a:t>
            </a:r>
            <a:r>
              <a:rPr lang="en-US" sz="2800" dirty="0" err="1" smtClean="0"/>
              <a:t>chiledren</a:t>
            </a:r>
            <a:r>
              <a:rPr lang="en-US" sz="2800" dirty="0" smtClean="0"/>
              <a:t> under 5 years.</a:t>
            </a:r>
            <a:endParaRPr lang="en-US" sz="2800" dirty="0"/>
          </a:p>
        </p:txBody>
      </p:sp>
    </p:spTree>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ctr"/>
            <a:r>
              <a:rPr lang="en-US" dirty="0" smtClean="0"/>
              <a:t>Viral causes : influenza </a:t>
            </a:r>
            <a:r>
              <a:rPr lang="en-US" dirty="0" err="1" smtClean="0"/>
              <a:t>virus,parainfluenza,RSV</a:t>
            </a:r>
            <a:r>
              <a:rPr lang="en-US" dirty="0" smtClean="0"/>
              <a:t>.</a:t>
            </a:r>
          </a:p>
          <a:p>
            <a:pPr algn="l"/>
            <a:r>
              <a:rPr lang="en-US" dirty="0" smtClean="0"/>
              <a:t>Fungal causes : pneumocystic carinii .</a:t>
            </a:r>
          </a:p>
          <a:p>
            <a:pPr algn="l"/>
            <a:r>
              <a:rPr lang="en-US" b="1" dirty="0" smtClean="0"/>
              <a:t>Classification of pneumonia</a:t>
            </a:r>
          </a:p>
          <a:p>
            <a:pPr algn="l"/>
            <a:r>
              <a:rPr lang="en-US" dirty="0" smtClean="0"/>
              <a:t>Can be grouped according to causative agents as bacterial,viral,fungal and aspiration</a:t>
            </a:r>
          </a:p>
          <a:p>
            <a:pPr algn="l"/>
            <a:r>
              <a:rPr lang="en-US" dirty="0" smtClean="0"/>
              <a:t>Can be classified according to anatomical parts affected as lobar pneumonia or bronchopneumonia.</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sz="4800" dirty="0" smtClean="0"/>
              <a:t>CENTRAL NERVOUS SYSTEM DISORDERS</a:t>
            </a:r>
            <a:endParaRPr lang="en-US" sz="4800" dirty="0"/>
          </a:p>
        </p:txBody>
      </p:sp>
      <p:sp>
        <p:nvSpPr>
          <p:cNvPr id="3" name="Subtitle 2"/>
          <p:cNvSpPr>
            <a:spLocks noGrp="1"/>
          </p:cNvSpPr>
          <p:nvPr>
            <p:ph type="subTitle" sz="quarter" idx="1"/>
          </p:nvPr>
        </p:nvSpPr>
        <p:spPr/>
        <p:txBody>
          <a:bodyPr/>
          <a:lstStyle/>
          <a:p>
            <a:r>
              <a:rPr lang="en-US" sz="4800" b="1" dirty="0" smtClean="0"/>
              <a:t>1.MENINGITIS</a:t>
            </a:r>
            <a:endParaRPr lang="en-US" sz="4800" b="1" dirty="0"/>
          </a:p>
        </p:txBody>
      </p:sp>
    </p:spTree>
  </p:cSld>
  <p:clrMapOvr>
    <a:masterClrMapping/>
  </p:clrMapOvr>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Lobar – Large areas (segments) of</a:t>
            </a:r>
            <a:br>
              <a:rPr lang="en-US" b="1" dirty="0" smtClean="0"/>
            </a:br>
            <a:r>
              <a:rPr lang="en-US" b="1" dirty="0" smtClean="0"/>
              <a:t>              one or both lungs are    </a:t>
            </a:r>
            <a:br>
              <a:rPr lang="en-US" b="1" dirty="0" smtClean="0"/>
            </a:br>
            <a:r>
              <a:rPr lang="en-US" b="1" dirty="0" smtClean="0"/>
              <a:t>              involved.</a:t>
            </a:r>
            <a:br>
              <a:rPr lang="en-US" b="1" dirty="0" smtClean="0"/>
            </a:br>
            <a:r>
              <a:rPr lang="en-US" b="1" dirty="0" smtClean="0"/>
              <a:t>One whole lobe is affected ;both bronchi and alveoli are affected.</a:t>
            </a:r>
          </a:p>
          <a:p>
            <a:pPr algn="l"/>
            <a:r>
              <a:rPr lang="en-US" b="1" dirty="0" err="1" smtClean="0"/>
              <a:t>Broncho</a:t>
            </a:r>
            <a:r>
              <a:rPr lang="en-US" b="1" dirty="0" smtClean="0"/>
              <a:t> – bronchioles become clogged</a:t>
            </a:r>
            <a:br>
              <a:rPr lang="en-US" b="1" dirty="0" smtClean="0"/>
            </a:br>
            <a:r>
              <a:rPr lang="en-US" b="1" dirty="0" smtClean="0"/>
              <a:t>                   with thick </a:t>
            </a:r>
            <a:r>
              <a:rPr lang="en-US" b="1" dirty="0" err="1" smtClean="0"/>
              <a:t>mucopurulent</a:t>
            </a:r>
            <a:r>
              <a:rPr lang="en-US" b="1" dirty="0" smtClean="0"/>
              <a:t/>
            </a:r>
            <a:br>
              <a:rPr lang="en-US" b="1" dirty="0" smtClean="0"/>
            </a:br>
            <a:r>
              <a:rPr lang="en-US" b="1" dirty="0" smtClean="0"/>
              <a:t>                   mucus </a:t>
            </a:r>
            <a:r>
              <a:rPr lang="en-US" b="1" dirty="0" smtClean="0">
                <a:sym typeface="Symbol" pitchFamily="18" charset="2"/>
              </a:rPr>
              <a:t> consolidates into</a:t>
            </a:r>
            <a:br>
              <a:rPr lang="en-US" b="1" dirty="0" smtClean="0">
                <a:sym typeface="Symbol" pitchFamily="18" charset="2"/>
              </a:rPr>
            </a:br>
            <a:r>
              <a:rPr lang="en-US" b="1" dirty="0" smtClean="0">
                <a:sym typeface="Symbol" pitchFamily="18" charset="2"/>
              </a:rPr>
              <a:t>                   patches in nearby lobes</a:t>
            </a:r>
            <a:endParaRPr lang="en-US" dirty="0"/>
          </a:p>
        </p:txBody>
      </p:sp>
    </p:spTree>
  </p:cSld>
  <p:clrMapOvr>
    <a:masterClrMapping/>
  </p:clrMapOvr>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Bronchopneumonia is more severe and tend to affect more babies and very young children.</a:t>
            </a:r>
          </a:p>
          <a:p>
            <a:pPr algn="l"/>
            <a:r>
              <a:rPr lang="en-US" b="1" u="sng" dirty="0" smtClean="0"/>
              <a:t>Predisposing factors</a:t>
            </a:r>
          </a:p>
          <a:p>
            <a:pPr algn="l">
              <a:buNone/>
            </a:pPr>
            <a:r>
              <a:rPr lang="en-US" sz="2800" b="1" dirty="0" smtClean="0"/>
              <a:t>Predisposing factors</a:t>
            </a:r>
          </a:p>
          <a:p>
            <a:pPr algn="l">
              <a:buNone/>
            </a:pPr>
            <a:r>
              <a:rPr lang="en-US" sz="2800" b="1" dirty="0" smtClean="0"/>
              <a:t>URTI</a:t>
            </a:r>
          </a:p>
          <a:p>
            <a:pPr algn="l">
              <a:buNone/>
            </a:pPr>
            <a:r>
              <a:rPr lang="en-US" sz="2800" b="1" dirty="0" smtClean="0"/>
              <a:t>Cold seasons</a:t>
            </a:r>
          </a:p>
          <a:p>
            <a:pPr algn="l">
              <a:buNone/>
            </a:pPr>
            <a:r>
              <a:rPr lang="en-US" sz="2800" b="1" dirty="0" smtClean="0"/>
              <a:t>Malnutrition</a:t>
            </a:r>
          </a:p>
          <a:p>
            <a:pPr algn="l">
              <a:buNone/>
            </a:pPr>
            <a:r>
              <a:rPr lang="en-US" sz="2800" b="1" dirty="0" smtClean="0"/>
              <a:t>Foreign body aspiration</a:t>
            </a:r>
          </a:p>
          <a:p>
            <a:pPr algn="l">
              <a:buNone/>
            </a:pPr>
            <a:r>
              <a:rPr lang="en-US" sz="2800" b="1" dirty="0" smtClean="0"/>
              <a:t>Prolonged hospitalization</a:t>
            </a:r>
          </a:p>
          <a:p>
            <a:pPr algn="l">
              <a:buNone/>
            </a:pPr>
            <a:r>
              <a:rPr lang="en-US" sz="2800" b="1" dirty="0" smtClean="0"/>
              <a:t>Cystic fibrosis</a:t>
            </a:r>
          </a:p>
        </p:txBody>
      </p:sp>
    </p:spTree>
  </p:cSld>
  <p:clrMapOvr>
    <a:masterClrMapping/>
  </p:clrMapOvr>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pathophysiology</a:t>
            </a:r>
            <a:endParaRPr lang="en-US" dirty="0"/>
          </a:p>
        </p:txBody>
      </p:sp>
      <p:sp>
        <p:nvSpPr>
          <p:cNvPr id="3" name="Content Placeholder 2"/>
          <p:cNvSpPr>
            <a:spLocks noGrp="1"/>
          </p:cNvSpPr>
          <p:nvPr>
            <p:ph idx="1"/>
          </p:nvPr>
        </p:nvSpPr>
        <p:spPr/>
        <p:txBody>
          <a:bodyPr/>
          <a:lstStyle/>
          <a:p>
            <a:pPr algn="l"/>
            <a:r>
              <a:rPr lang="en-US" dirty="0" smtClean="0"/>
              <a:t>Pathogens enter the sterile lower respiratory tract and cause inflammatory reactions in alveoli.</a:t>
            </a:r>
          </a:p>
          <a:p>
            <a:pPr algn="l"/>
            <a:r>
              <a:rPr lang="en-US" dirty="0" smtClean="0"/>
              <a:t>Inflammation in alveoli produces exudates, secretions and edema in the alveoli</a:t>
            </a:r>
          </a:p>
          <a:p>
            <a:pPr algn="l"/>
            <a:r>
              <a:rPr lang="en-US" dirty="0" smtClean="0"/>
              <a:t>White blood cells (neutrophils) migrate in the and fill the air spaces forming consolidations.</a:t>
            </a:r>
          </a:p>
          <a:p>
            <a:pPr algn="l"/>
            <a:r>
              <a:rPr lang="en-US" dirty="0" smtClean="0"/>
              <a:t>Exudates and consolidated tissues interferes with diffusion of O2 and co2 leading to inadequate ventilation</a:t>
            </a:r>
            <a:endParaRPr lang="en-US" dirty="0"/>
          </a:p>
        </p:txBody>
      </p:sp>
    </p:spTree>
  </p:cSld>
  <p:clrMapOvr>
    <a:masterClrMapping/>
  </p:clrMapOvr>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manifestations</a:t>
            </a:r>
            <a:endParaRPr lang="en-US" dirty="0"/>
          </a:p>
        </p:txBody>
      </p:sp>
      <p:sp>
        <p:nvSpPr>
          <p:cNvPr id="3" name="Content Placeholder 2"/>
          <p:cNvSpPr>
            <a:spLocks noGrp="1"/>
          </p:cNvSpPr>
          <p:nvPr>
            <p:ph idx="1"/>
          </p:nvPr>
        </p:nvSpPr>
        <p:spPr/>
        <p:txBody>
          <a:bodyPr/>
          <a:lstStyle/>
          <a:p>
            <a:pPr algn="l">
              <a:lnSpc>
                <a:spcPct val="90000"/>
              </a:lnSpc>
            </a:pPr>
            <a:r>
              <a:rPr lang="en-US" sz="2800" b="1" dirty="0" smtClean="0">
                <a:sym typeface="Symbol" pitchFamily="18" charset="2"/>
              </a:rPr>
              <a:t> fever</a:t>
            </a:r>
          </a:p>
          <a:p>
            <a:pPr algn="l">
              <a:lnSpc>
                <a:spcPct val="90000"/>
              </a:lnSpc>
            </a:pPr>
            <a:r>
              <a:rPr lang="en-US" sz="2800" b="1" dirty="0" smtClean="0">
                <a:sym typeface="Symbol" pitchFamily="18" charset="2"/>
              </a:rPr>
              <a:t>Cough (productive or nonproductive)</a:t>
            </a:r>
          </a:p>
          <a:p>
            <a:pPr algn="l">
              <a:lnSpc>
                <a:spcPct val="90000"/>
              </a:lnSpc>
            </a:pPr>
            <a:r>
              <a:rPr lang="en-US" sz="2800" b="1" dirty="0" smtClean="0">
                <a:sym typeface="Symbol" pitchFamily="18" charset="2"/>
              </a:rPr>
              <a:t>Tachypnea</a:t>
            </a:r>
          </a:p>
          <a:p>
            <a:pPr algn="l">
              <a:lnSpc>
                <a:spcPct val="90000"/>
              </a:lnSpc>
            </a:pPr>
            <a:r>
              <a:rPr lang="en-US" sz="2800" b="1" dirty="0" smtClean="0">
                <a:sym typeface="Symbol" pitchFamily="18" charset="2"/>
              </a:rPr>
              <a:t>Fine crackles and </a:t>
            </a:r>
            <a:r>
              <a:rPr lang="en-US" sz="2800" b="1" dirty="0" err="1" smtClean="0">
                <a:sym typeface="Symbol" pitchFamily="18" charset="2"/>
              </a:rPr>
              <a:t>rhonchi</a:t>
            </a:r>
            <a:endParaRPr lang="en-US" sz="2800" b="1" dirty="0" smtClean="0">
              <a:sym typeface="Symbol" pitchFamily="18" charset="2"/>
            </a:endParaRPr>
          </a:p>
          <a:p>
            <a:pPr algn="l">
              <a:lnSpc>
                <a:spcPct val="90000"/>
              </a:lnSpc>
            </a:pPr>
            <a:r>
              <a:rPr lang="en-US" sz="2800" b="1" dirty="0" smtClean="0">
                <a:sym typeface="Symbol" pitchFamily="18" charset="2"/>
              </a:rPr>
              <a:t>Chest pain</a:t>
            </a:r>
          </a:p>
          <a:p>
            <a:pPr algn="l">
              <a:lnSpc>
                <a:spcPct val="90000"/>
              </a:lnSpc>
            </a:pPr>
            <a:r>
              <a:rPr lang="en-US" sz="2800" b="1" dirty="0" smtClean="0">
                <a:sym typeface="Symbol" pitchFamily="18" charset="2"/>
              </a:rPr>
              <a:t>Retractions and nasal flaring</a:t>
            </a:r>
          </a:p>
          <a:p>
            <a:pPr algn="l">
              <a:lnSpc>
                <a:spcPct val="90000"/>
              </a:lnSpc>
            </a:pPr>
            <a:r>
              <a:rPr lang="en-US" sz="2800" b="1" dirty="0" smtClean="0">
                <a:sym typeface="Symbol" pitchFamily="18" charset="2"/>
              </a:rPr>
              <a:t>Pallor to cyanosis</a:t>
            </a:r>
          </a:p>
          <a:p>
            <a:pPr algn="l">
              <a:lnSpc>
                <a:spcPct val="90000"/>
              </a:lnSpc>
            </a:pPr>
            <a:r>
              <a:rPr lang="en-US" sz="2800" b="1" dirty="0" smtClean="0">
                <a:sym typeface="Symbol" pitchFamily="18" charset="2"/>
              </a:rPr>
              <a:t>Irritability – restless – lethargic</a:t>
            </a:r>
          </a:p>
          <a:p>
            <a:pPr algn="l">
              <a:lnSpc>
                <a:spcPct val="90000"/>
              </a:lnSpc>
            </a:pPr>
            <a:r>
              <a:rPr lang="en-US" sz="2800" b="1" dirty="0" smtClean="0"/>
              <a:t>GI disturbances (nausea, diarrhea, pain, anorexia).</a:t>
            </a:r>
          </a:p>
          <a:p>
            <a:pPr algn="l"/>
            <a:r>
              <a:rPr lang="en-US" sz="2800" b="1" dirty="0" smtClean="0"/>
              <a:t>Dyspnea</a:t>
            </a:r>
          </a:p>
          <a:p>
            <a:pPr algn="l"/>
            <a:r>
              <a:rPr lang="en-US" sz="2800" b="1" dirty="0" smtClean="0"/>
              <a:t>Fast breathing &gt;60b/m</a:t>
            </a:r>
            <a:endParaRPr lang="en-US" sz="2800" b="1" dirty="0"/>
          </a:p>
        </p:txBody>
      </p:sp>
    </p:spTree>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Diagnostic evaluation</a:t>
            </a:r>
            <a:endParaRPr lang="en-US" dirty="0"/>
          </a:p>
        </p:txBody>
      </p:sp>
      <p:sp>
        <p:nvSpPr>
          <p:cNvPr id="3" name="Content Placeholder 2"/>
          <p:cNvSpPr>
            <a:spLocks noGrp="1"/>
          </p:cNvSpPr>
          <p:nvPr>
            <p:ph idx="1"/>
          </p:nvPr>
        </p:nvSpPr>
        <p:spPr/>
        <p:txBody>
          <a:bodyPr/>
          <a:lstStyle/>
          <a:p>
            <a:pPr algn="l"/>
            <a:r>
              <a:rPr lang="en-US" b="1" dirty="0" smtClean="0"/>
              <a:t>History taking</a:t>
            </a:r>
          </a:p>
          <a:p>
            <a:pPr algn="l"/>
            <a:r>
              <a:rPr lang="en-US" b="1" dirty="0" smtClean="0"/>
              <a:t>Physical examination</a:t>
            </a:r>
          </a:p>
          <a:p>
            <a:pPr algn="l"/>
            <a:r>
              <a:rPr lang="en-US" b="1" dirty="0" smtClean="0"/>
              <a:t>Chest x-ray.</a:t>
            </a:r>
          </a:p>
          <a:p>
            <a:pPr algn="l">
              <a:buNone/>
            </a:pPr>
            <a:r>
              <a:rPr lang="en-US" b="1" dirty="0" smtClean="0"/>
              <a:t>             Medical management</a:t>
            </a:r>
          </a:p>
          <a:p>
            <a:pPr algn="l">
              <a:buNone/>
            </a:pPr>
            <a:r>
              <a:rPr lang="en-US" b="1" dirty="0" smtClean="0"/>
              <a:t>1</a:t>
            </a:r>
            <a:r>
              <a:rPr lang="en-US" b="1" baseline="30000" dirty="0" smtClean="0"/>
              <a:t>st</a:t>
            </a:r>
            <a:r>
              <a:rPr lang="en-US" b="1" dirty="0" smtClean="0"/>
              <a:t> line antibiotics : benzyl penicillin 50,000iu/kg and gentamycin 3mg/kg</a:t>
            </a:r>
          </a:p>
          <a:p>
            <a:pPr algn="l">
              <a:buNone/>
            </a:pPr>
            <a:r>
              <a:rPr lang="en-US" b="1" dirty="0" smtClean="0"/>
              <a:t>2</a:t>
            </a:r>
            <a:r>
              <a:rPr lang="en-US" b="1" baseline="30000" dirty="0" smtClean="0"/>
              <a:t>nd</a:t>
            </a:r>
            <a:r>
              <a:rPr lang="en-US" b="1" dirty="0" smtClean="0"/>
              <a:t> line antibiotics : 3</a:t>
            </a:r>
            <a:r>
              <a:rPr lang="en-US" b="1" baseline="30000" dirty="0" smtClean="0"/>
              <a:t>rd</a:t>
            </a:r>
            <a:r>
              <a:rPr lang="en-US" b="1" dirty="0" smtClean="0"/>
              <a:t> generation cephalosporins like ceftriaxone</a:t>
            </a:r>
          </a:p>
          <a:p>
            <a:pPr algn="l">
              <a:buNone/>
            </a:pPr>
            <a:r>
              <a:rPr lang="en-US" b="1" dirty="0" smtClean="0"/>
              <a:t>antipyretics</a:t>
            </a:r>
            <a:endParaRPr lang="en-US" dirty="0"/>
          </a:p>
        </p:txBody>
      </p:sp>
    </p:spTree>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management</a:t>
            </a:r>
            <a:endParaRPr lang="en-US" dirty="0"/>
          </a:p>
        </p:txBody>
      </p:sp>
      <p:sp>
        <p:nvSpPr>
          <p:cNvPr id="3" name="Content Placeholder 2"/>
          <p:cNvSpPr>
            <a:spLocks noGrp="1"/>
          </p:cNvSpPr>
          <p:nvPr>
            <p:ph idx="1"/>
          </p:nvPr>
        </p:nvSpPr>
        <p:spPr/>
        <p:txBody>
          <a:bodyPr/>
          <a:lstStyle/>
          <a:p>
            <a:pPr algn="l">
              <a:lnSpc>
                <a:spcPct val="90000"/>
              </a:lnSpc>
            </a:pPr>
            <a:r>
              <a:rPr lang="en-US" sz="2800" b="1" dirty="0" smtClean="0"/>
              <a:t>Administer and monitor antibiotic therapy</a:t>
            </a:r>
          </a:p>
          <a:p>
            <a:pPr algn="l">
              <a:lnSpc>
                <a:spcPct val="90000"/>
              </a:lnSpc>
            </a:pPr>
            <a:r>
              <a:rPr lang="en-US" sz="2800" b="1" dirty="0" smtClean="0"/>
              <a:t>Monitor fluid intake and, VS (especially the</a:t>
            </a:r>
            <a:br>
              <a:rPr lang="en-US" sz="2800" b="1" dirty="0" smtClean="0"/>
            </a:br>
            <a:r>
              <a:rPr lang="en-US" sz="2800" b="1" dirty="0" smtClean="0"/>
              <a:t>temperature – give antipyretics in needed (fever/irritability), </a:t>
            </a:r>
          </a:p>
          <a:p>
            <a:pPr algn="l">
              <a:lnSpc>
                <a:spcPct val="90000"/>
              </a:lnSpc>
            </a:pPr>
            <a:r>
              <a:rPr lang="en-US" sz="2800" b="1" dirty="0" smtClean="0"/>
              <a:t>bed rest to conserve energy.</a:t>
            </a:r>
          </a:p>
          <a:p>
            <a:pPr algn="l">
              <a:lnSpc>
                <a:spcPct val="90000"/>
              </a:lnSpc>
            </a:pPr>
            <a:r>
              <a:rPr lang="en-US" sz="2800" b="1" dirty="0" smtClean="0"/>
              <a:t>Administer O</a:t>
            </a:r>
            <a:r>
              <a:rPr lang="en-US" sz="2800" b="1" baseline="-25000" dirty="0" smtClean="0"/>
              <a:t>2 </a:t>
            </a:r>
            <a:r>
              <a:rPr lang="en-US" sz="2800" b="1" dirty="0" smtClean="0"/>
              <a:t> if child develops respiratory distress.</a:t>
            </a:r>
          </a:p>
          <a:p>
            <a:pPr algn="l">
              <a:lnSpc>
                <a:spcPct val="90000"/>
              </a:lnSpc>
            </a:pPr>
            <a:r>
              <a:rPr lang="en-US" sz="2800" b="1" dirty="0" smtClean="0"/>
              <a:t>Teach parents s/s of respiratory distress and dehydration.</a:t>
            </a:r>
          </a:p>
          <a:p>
            <a:pPr algn="l">
              <a:lnSpc>
                <a:spcPct val="90000"/>
              </a:lnSpc>
            </a:pPr>
            <a:r>
              <a:rPr lang="en-US" sz="2800" b="1" dirty="0" smtClean="0"/>
              <a:t>Health education on discharge to include the following health messages ;</a:t>
            </a:r>
            <a:endParaRPr lang="en-US" b="1" dirty="0"/>
          </a:p>
        </p:txBody>
      </p:sp>
    </p:spTree>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To provide the child with diet rich in protein</a:t>
            </a:r>
          </a:p>
          <a:p>
            <a:pPr algn="l"/>
            <a:r>
              <a:rPr lang="en-US" dirty="0" smtClean="0"/>
              <a:t>To complete the dosage of drugs</a:t>
            </a:r>
          </a:p>
          <a:p>
            <a:pPr algn="l"/>
            <a:r>
              <a:rPr lang="en-US" dirty="0" smtClean="0"/>
              <a:t>To return to hospital should the condition deteriorate</a:t>
            </a:r>
          </a:p>
          <a:p>
            <a:pPr algn="l"/>
            <a:r>
              <a:rPr lang="en-US" dirty="0" smtClean="0"/>
              <a:t>To allow the child have more rest.</a:t>
            </a:r>
            <a:endParaRPr lang="en-US" dirty="0"/>
          </a:p>
        </p:txBody>
      </p:sp>
    </p:spTree>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 of pneumonia</a:t>
            </a:r>
            <a:endParaRPr lang="en-US" dirty="0"/>
          </a:p>
        </p:txBody>
      </p:sp>
      <p:sp>
        <p:nvSpPr>
          <p:cNvPr id="3" name="Content Placeholder 2"/>
          <p:cNvSpPr>
            <a:spLocks noGrp="1"/>
          </p:cNvSpPr>
          <p:nvPr>
            <p:ph idx="1"/>
          </p:nvPr>
        </p:nvSpPr>
        <p:spPr/>
        <p:txBody>
          <a:bodyPr/>
          <a:lstStyle/>
          <a:p>
            <a:pPr algn="l"/>
            <a:r>
              <a:rPr lang="en-US" b="1" dirty="0" smtClean="0"/>
              <a:t>Lung abcess</a:t>
            </a:r>
          </a:p>
          <a:p>
            <a:pPr algn="l"/>
            <a:r>
              <a:rPr lang="en-US" b="1" dirty="0" smtClean="0"/>
              <a:t>Pleural effusion</a:t>
            </a:r>
          </a:p>
          <a:p>
            <a:pPr algn="l"/>
            <a:r>
              <a:rPr lang="en-US" b="1" dirty="0" smtClean="0"/>
              <a:t>Septicemia</a:t>
            </a:r>
          </a:p>
          <a:p>
            <a:pPr algn="l"/>
            <a:r>
              <a:rPr lang="en-US" b="1" dirty="0" smtClean="0"/>
              <a:t>Bronchiectasis</a:t>
            </a:r>
          </a:p>
          <a:p>
            <a:pPr algn="l"/>
            <a:r>
              <a:rPr lang="en-US" b="1" dirty="0" smtClean="0"/>
              <a:t>Atelectasis or lung collapse</a:t>
            </a:r>
          </a:p>
          <a:p>
            <a:pPr algn="l"/>
            <a:r>
              <a:rPr lang="en-US" b="1" dirty="0" smtClean="0"/>
              <a:t>Heart failure</a:t>
            </a:r>
          </a:p>
          <a:p>
            <a:pPr algn="l"/>
            <a:r>
              <a:rPr lang="en-US" b="1" dirty="0" smtClean="0"/>
              <a:t>convulsions</a:t>
            </a:r>
            <a:endParaRPr lang="en-US" b="1" dirty="0"/>
          </a:p>
        </p:txBody>
      </p:sp>
    </p:spTree>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a:t>
            </a:r>
            <a:endParaRPr lang="en-US" dirty="0"/>
          </a:p>
        </p:txBody>
      </p:sp>
      <p:sp>
        <p:nvSpPr>
          <p:cNvPr id="3" name="Content Placeholder 2"/>
          <p:cNvSpPr>
            <a:spLocks noGrp="1"/>
          </p:cNvSpPr>
          <p:nvPr>
            <p:ph idx="1"/>
          </p:nvPr>
        </p:nvSpPr>
        <p:spPr/>
        <p:txBody>
          <a:bodyPr/>
          <a:lstStyle/>
          <a:p>
            <a:pPr algn="l"/>
            <a:r>
              <a:rPr lang="en-US" b="1" dirty="0" smtClean="0"/>
              <a:t>Breastfeeding</a:t>
            </a:r>
          </a:p>
          <a:p>
            <a:pPr algn="l"/>
            <a:r>
              <a:rPr lang="en-US" b="1" dirty="0" smtClean="0"/>
              <a:t>Adequate management of URTIS</a:t>
            </a:r>
          </a:p>
          <a:p>
            <a:pPr algn="l"/>
            <a:r>
              <a:rPr lang="en-US" b="1" dirty="0" smtClean="0"/>
              <a:t>Proper ventilation</a:t>
            </a:r>
          </a:p>
          <a:p>
            <a:pPr algn="l"/>
            <a:r>
              <a:rPr lang="en-US" b="1" dirty="0" smtClean="0"/>
              <a:t>Vaccination</a:t>
            </a:r>
          </a:p>
          <a:p>
            <a:pPr algn="l"/>
            <a:r>
              <a:rPr lang="en-US" b="1" dirty="0" smtClean="0"/>
              <a:t>Vitamin A supplementation</a:t>
            </a:r>
          </a:p>
          <a:p>
            <a:pPr algn="l"/>
            <a:r>
              <a:rPr lang="en-US" b="1" dirty="0" smtClean="0"/>
              <a:t>Hygiene</a:t>
            </a:r>
          </a:p>
          <a:p>
            <a:pPr algn="l"/>
            <a:r>
              <a:rPr lang="en-US" b="1" dirty="0" smtClean="0"/>
              <a:t>Early and correct diagnosis of disease</a:t>
            </a:r>
            <a:endParaRPr lang="en-US" dirty="0"/>
          </a:p>
        </p:txBody>
      </p:sp>
    </p:spTree>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Severe forms of pneumonia</a:t>
            </a:r>
            <a:endParaRPr lang="en-US" dirty="0"/>
          </a:p>
        </p:txBody>
      </p:sp>
      <p:sp>
        <p:nvSpPr>
          <p:cNvPr id="3" name="Content Placeholder 2"/>
          <p:cNvSpPr>
            <a:spLocks noGrp="1"/>
          </p:cNvSpPr>
          <p:nvPr>
            <p:ph idx="1"/>
          </p:nvPr>
        </p:nvSpPr>
        <p:spPr/>
        <p:txBody>
          <a:bodyPr/>
          <a:lstStyle/>
          <a:p>
            <a:pPr algn="l"/>
            <a:r>
              <a:rPr lang="en-US" dirty="0" smtClean="0"/>
              <a:t>Malnourished children</a:t>
            </a:r>
          </a:p>
          <a:p>
            <a:pPr algn="l"/>
            <a:r>
              <a:rPr lang="en-US" dirty="0" smtClean="0"/>
              <a:t>Children between 6 months and 3 years</a:t>
            </a:r>
          </a:p>
          <a:p>
            <a:pPr algn="l"/>
            <a:r>
              <a:rPr lang="en-US" dirty="0" smtClean="0"/>
              <a:t>In AIDS</a:t>
            </a:r>
          </a:p>
          <a:p>
            <a:pPr algn="l"/>
            <a:r>
              <a:rPr lang="en-US" dirty="0" smtClean="0"/>
              <a:t>Infection like measles and whooping cough</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MENINGITIS</a:t>
            </a:r>
            <a:endParaRPr lang="en-US" dirty="0"/>
          </a:p>
        </p:txBody>
      </p:sp>
      <p:sp>
        <p:nvSpPr>
          <p:cNvPr id="3" name="Content Placeholder 2"/>
          <p:cNvSpPr>
            <a:spLocks noGrp="1"/>
          </p:cNvSpPr>
          <p:nvPr>
            <p:ph idx="1"/>
          </p:nvPr>
        </p:nvSpPr>
        <p:spPr/>
        <p:txBody>
          <a:bodyPr/>
          <a:lstStyle/>
          <a:p>
            <a:pPr algn="l"/>
            <a:r>
              <a:rPr lang="en-US" sz="2800" b="1" dirty="0" smtClean="0"/>
              <a:t>(A) Def; inflammation of meninges mainly the pia mater and arachnoid which spread </a:t>
            </a:r>
          </a:p>
          <a:p>
            <a:pPr algn="l"/>
            <a:r>
              <a:rPr lang="en-US" sz="2800" b="1" dirty="0" smtClean="0"/>
              <a:t>into CSF</a:t>
            </a:r>
            <a:r>
              <a:rPr lang="en-US" sz="2800" dirty="0" smtClean="0"/>
              <a:t>.</a:t>
            </a:r>
          </a:p>
          <a:p>
            <a:pPr algn="l"/>
            <a:r>
              <a:rPr lang="en-US" sz="2800" b="1" dirty="0" smtClean="0"/>
              <a:t>(B)Classification of meningitis</a:t>
            </a:r>
          </a:p>
          <a:p>
            <a:pPr algn="l"/>
            <a:r>
              <a:rPr lang="en-US" sz="2800" b="1" dirty="0" smtClean="0"/>
              <a:t>(</a:t>
            </a:r>
            <a:r>
              <a:rPr lang="en-US" sz="2800" b="1" dirty="0" err="1" smtClean="0"/>
              <a:t>i</a:t>
            </a:r>
            <a:r>
              <a:rPr lang="en-US" sz="2800" b="1" dirty="0" smtClean="0"/>
              <a:t>) Septic Meningitis ;is also called pyogenic meningitis. It is caused by bacteria such as Neisseria meningitidis,streptococcus pneumoniae, staphylococcus and Heamophilus influeanzea.Naisseria meningitidis causes meningococcal meningitis which is most common in children accounting 90% of all cases</a:t>
            </a:r>
          </a:p>
        </p:txBody>
      </p:sp>
    </p:spTree>
  </p:cSld>
  <p:clrMapOvr>
    <a:masterClrMapping/>
  </p:clrMapOvr>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Very severe pneumonia</a:t>
            </a:r>
            <a:endParaRPr lang="en-US" dirty="0"/>
          </a:p>
        </p:txBody>
      </p:sp>
      <p:sp>
        <p:nvSpPr>
          <p:cNvPr id="3" name="Content Placeholder 2"/>
          <p:cNvSpPr>
            <a:spLocks noGrp="1"/>
          </p:cNvSpPr>
          <p:nvPr>
            <p:ph idx="1"/>
          </p:nvPr>
        </p:nvSpPr>
        <p:spPr/>
        <p:txBody>
          <a:bodyPr/>
          <a:lstStyle/>
          <a:p>
            <a:pPr algn="l"/>
            <a:r>
              <a:rPr lang="en-US" b="1" dirty="0" err="1" smtClean="0"/>
              <a:t>Pneumina</a:t>
            </a:r>
            <a:r>
              <a:rPr lang="en-US" b="1" dirty="0" smtClean="0"/>
              <a:t> is said to be severe if it present with the following :</a:t>
            </a:r>
          </a:p>
          <a:p>
            <a:pPr algn="l"/>
            <a:r>
              <a:rPr lang="en-US" b="1" dirty="0" smtClean="0"/>
              <a:t>Central cyanosis</a:t>
            </a:r>
          </a:p>
          <a:p>
            <a:pPr algn="l"/>
            <a:r>
              <a:rPr lang="en-US" b="1" dirty="0" smtClean="0"/>
              <a:t>Inability to drink or breastfeed</a:t>
            </a:r>
          </a:p>
          <a:p>
            <a:pPr algn="l"/>
            <a:r>
              <a:rPr lang="en-US" b="1" dirty="0" smtClean="0"/>
              <a:t>Chest indrawing</a:t>
            </a:r>
          </a:p>
          <a:p>
            <a:pPr algn="l"/>
            <a:r>
              <a:rPr lang="en-US" b="1" dirty="0" smtClean="0"/>
              <a:t>Tachypnea</a:t>
            </a:r>
          </a:p>
          <a:p>
            <a:pPr algn="l"/>
            <a:r>
              <a:rPr lang="en-US" b="1" dirty="0" err="1" smtClean="0"/>
              <a:t>Mx</a:t>
            </a:r>
            <a:r>
              <a:rPr lang="en-US" b="1" dirty="0" smtClean="0"/>
              <a:t>: immediate administration of O2 and systemic antibiotics</a:t>
            </a:r>
          </a:p>
          <a:p>
            <a:pPr algn="l"/>
            <a:endParaRPr lang="en-US" dirty="0"/>
          </a:p>
        </p:txBody>
      </p:sp>
    </p:spTree>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ASTHMA</a:t>
            </a:r>
            <a:endParaRPr lang="en-US" dirty="0"/>
          </a:p>
        </p:txBody>
      </p:sp>
      <p:sp>
        <p:nvSpPr>
          <p:cNvPr id="3" name="Content Placeholder 2"/>
          <p:cNvSpPr>
            <a:spLocks noGrp="1"/>
          </p:cNvSpPr>
          <p:nvPr>
            <p:ph idx="1"/>
          </p:nvPr>
        </p:nvSpPr>
        <p:spPr/>
        <p:txBody>
          <a:bodyPr/>
          <a:lstStyle/>
          <a:p>
            <a:pPr lvl="1" algn="l" eaLnBrk="1" hangingPunct="1"/>
            <a:r>
              <a:rPr lang="en-US" b="1" dirty="0" smtClean="0"/>
              <a:t>Asthma is a chronic, inflammatory lung disease involving recurrent breathing problems.</a:t>
            </a:r>
          </a:p>
          <a:p>
            <a:pPr lvl="1" algn="l" eaLnBrk="1" hangingPunct="1"/>
            <a:r>
              <a:rPr lang="en-US" b="1" dirty="0" smtClean="0"/>
              <a:t>Third leading cause of hospitalization among children younger than 15 years.</a:t>
            </a:r>
          </a:p>
          <a:p>
            <a:pPr lvl="1" algn="l" eaLnBrk="1" hangingPunct="1"/>
            <a:r>
              <a:rPr lang="en-US" b="1" dirty="0" smtClean="0"/>
              <a:t>Most common, chronic health problem in children</a:t>
            </a:r>
          </a:p>
        </p:txBody>
      </p:sp>
    </p:spTree>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PATHOPHYSIOLOGY</a:t>
            </a:r>
            <a:endParaRPr lang="en-US" dirty="0"/>
          </a:p>
        </p:txBody>
      </p:sp>
      <p:sp>
        <p:nvSpPr>
          <p:cNvPr id="3" name="Content Placeholder 2"/>
          <p:cNvSpPr>
            <a:spLocks noGrp="1"/>
          </p:cNvSpPr>
          <p:nvPr>
            <p:ph idx="1"/>
          </p:nvPr>
        </p:nvSpPr>
        <p:spPr/>
        <p:txBody>
          <a:bodyPr/>
          <a:lstStyle/>
          <a:p>
            <a:pPr algn="l" eaLnBrk="1" hangingPunct="1"/>
            <a:r>
              <a:rPr lang="en-US" sz="2800" b="1" dirty="0" smtClean="0"/>
              <a:t>Reversible changes in airway that lead to bronchoconstriction,  airway hyper-responsiveness and airway edema.</a:t>
            </a:r>
          </a:p>
          <a:p>
            <a:pPr algn="l" eaLnBrk="1" hangingPunct="1"/>
            <a:r>
              <a:rPr lang="en-US" sz="2800" b="1" dirty="0" smtClean="0"/>
              <a:t>At the cellular level mast cells release histamine causing smooth muscle contraction and bronchoconstriction.</a:t>
            </a:r>
          </a:p>
          <a:p>
            <a:pPr algn="l" eaLnBrk="1" hangingPunct="1"/>
            <a:r>
              <a:rPr lang="en-US" sz="2800" b="1" dirty="0" smtClean="0"/>
              <a:t>Increased mucous secretion by goblet cells causes epithelial damage</a:t>
            </a:r>
          </a:p>
          <a:p>
            <a:pPr algn="l" eaLnBrk="1" hangingPunct="1"/>
            <a:r>
              <a:rPr lang="en-US" sz="2800" b="1" dirty="0" smtClean="0"/>
              <a:t>Increased mucus secretion results in airway edema, mucus hypersecretion and plugging, airway narrowing, leading to airway obstruction </a:t>
            </a:r>
          </a:p>
          <a:p>
            <a:pPr algn="l" eaLnBrk="1" hangingPunct="1">
              <a:buFont typeface="Wingdings 3" pitchFamily="18" charset="2"/>
              <a:buNone/>
            </a:pPr>
            <a:r>
              <a:rPr lang="en-US" sz="2800" b="1" dirty="0" smtClean="0"/>
              <a:t> </a:t>
            </a:r>
          </a:p>
          <a:p>
            <a:pPr algn="l"/>
            <a:endParaRPr lang="en-US" sz="2800" b="1" dirty="0"/>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ASSESSMENT</a:t>
            </a:r>
            <a:endParaRPr lang="en-US"/>
          </a:p>
        </p:txBody>
      </p:sp>
      <p:sp>
        <p:nvSpPr>
          <p:cNvPr id="3" name="Content Placeholder 2"/>
          <p:cNvSpPr>
            <a:spLocks noGrp="1"/>
          </p:cNvSpPr>
          <p:nvPr>
            <p:ph idx="1"/>
          </p:nvPr>
        </p:nvSpPr>
        <p:spPr/>
        <p:txBody>
          <a:bodyPr/>
          <a:lstStyle/>
          <a:p>
            <a:pPr algn="l" eaLnBrk="1" hangingPunct="1"/>
            <a:r>
              <a:rPr lang="en-US" dirty="0" smtClean="0"/>
              <a:t>Wheezing</a:t>
            </a:r>
          </a:p>
          <a:p>
            <a:pPr algn="l" eaLnBrk="1" hangingPunct="1"/>
            <a:r>
              <a:rPr lang="en-US" dirty="0" smtClean="0"/>
              <a:t>Cough</a:t>
            </a:r>
          </a:p>
          <a:p>
            <a:pPr algn="l" eaLnBrk="1" hangingPunct="1"/>
            <a:r>
              <a:rPr lang="en-US" dirty="0" smtClean="0"/>
              <a:t>Tightness of chest</a:t>
            </a:r>
          </a:p>
          <a:p>
            <a:pPr algn="l" eaLnBrk="1" hangingPunct="1"/>
            <a:r>
              <a:rPr lang="en-US" dirty="0" smtClean="0"/>
              <a:t>Prolonged expiratory phase</a:t>
            </a:r>
          </a:p>
          <a:p>
            <a:pPr algn="l"/>
            <a:endParaRPr lang="en-US" dirty="0"/>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8" name="Rectangle 4"/>
          <p:cNvSpPr>
            <a:spLocks noGrp="1" noChangeArrowheads="1"/>
          </p:cNvSpPr>
          <p:nvPr>
            <p:ph type="ctrTitle"/>
          </p:nvPr>
        </p:nvSpPr>
        <p:spPr>
          <a:xfrm>
            <a:off x="685800" y="1752600"/>
            <a:ext cx="7772400" cy="1920875"/>
          </a:xfrm>
        </p:spPr>
        <p:txBody>
          <a:bodyPr/>
          <a:lstStyle/>
          <a:p>
            <a:r>
              <a:rPr lang="en-US" dirty="0"/>
              <a:t>Thank you </a:t>
            </a:r>
          </a:p>
        </p:txBody>
      </p:sp>
      <p:sp>
        <p:nvSpPr>
          <p:cNvPr id="149509" name="Rectangle 5"/>
          <p:cNvSpPr>
            <a:spLocks noGrp="1" noChangeArrowheads="1"/>
          </p:cNvSpPr>
          <p:nvPr>
            <p:ph type="subTitle" idx="1"/>
          </p:nvPr>
        </p:nvSpPr>
        <p:spPr>
          <a:xfrm>
            <a:off x="4191000" y="3657600"/>
            <a:ext cx="4495800" cy="2133600"/>
          </a:xfrm>
        </p:spPr>
        <p:txBody>
          <a:bodyPr/>
          <a:lstStyle/>
          <a:p>
            <a:endParaRPr lang="en-US" b="1" i="1" dirty="0">
              <a:solidFill>
                <a:schemeClr val="hlink"/>
              </a:solidFill>
              <a:latin typeface="Arial Rounded MT Bold"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(ii) Aseptic meningitis ; caused by viruses, from brain abscess and encephalitis</a:t>
            </a:r>
          </a:p>
          <a:p>
            <a:pPr algn="l"/>
            <a:r>
              <a:rPr lang="en-US" b="1" dirty="0" smtClean="0"/>
              <a:t>(iii) Tuberculus meningitis ; caused by tubercle bacilli. </a:t>
            </a:r>
          </a:p>
          <a:p>
            <a:pPr algn="l"/>
            <a:r>
              <a:rPr lang="en-US" b="1" dirty="0" smtClean="0"/>
              <a:t>C.INCIDENCE</a:t>
            </a:r>
          </a:p>
          <a:p>
            <a:pPr algn="l"/>
            <a:r>
              <a:rPr lang="en-US" b="1" dirty="0" smtClean="0"/>
              <a:t>-Meningococcal meningitis is common in school age children </a:t>
            </a:r>
          </a:p>
          <a:p>
            <a:pPr algn="l"/>
            <a:r>
              <a:rPr lang="en-US" b="1" dirty="0" smtClean="0"/>
              <a:t>Highest between ages of 6-12 yrs</a:t>
            </a:r>
            <a:r>
              <a:rPr lang="en-US" dirty="0" smtClean="0"/>
              <a:t>.</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D. Main causative organism</a:t>
            </a:r>
            <a:endParaRPr lang="en-US" dirty="0"/>
          </a:p>
        </p:txBody>
      </p:sp>
      <p:sp>
        <p:nvSpPr>
          <p:cNvPr id="3" name="Content Placeholder 2"/>
          <p:cNvSpPr>
            <a:spLocks noGrp="1"/>
          </p:cNvSpPr>
          <p:nvPr>
            <p:ph idx="1"/>
          </p:nvPr>
        </p:nvSpPr>
        <p:spPr/>
        <p:txBody>
          <a:bodyPr/>
          <a:lstStyle/>
          <a:p>
            <a:pPr algn="l"/>
            <a:r>
              <a:rPr lang="en-US" b="1" dirty="0" smtClean="0"/>
              <a:t>Bacterial causes differ with age groups</a:t>
            </a:r>
          </a:p>
          <a:p>
            <a:pPr algn="l"/>
            <a:r>
              <a:rPr lang="en-US" b="1" dirty="0" smtClean="0"/>
              <a:t>In neonates, the main causal organism is group b </a:t>
            </a:r>
            <a:r>
              <a:rPr lang="en-US" b="1" dirty="0" smtClean="0"/>
              <a:t>streptococci</a:t>
            </a:r>
          </a:p>
          <a:p>
            <a:pPr algn="l"/>
            <a:r>
              <a:rPr lang="en-US" b="1" dirty="0" smtClean="0"/>
              <a:t>In </a:t>
            </a:r>
            <a:r>
              <a:rPr lang="en-US" b="1" dirty="0" err="1" smtClean="0"/>
              <a:t>neonates,the</a:t>
            </a:r>
            <a:r>
              <a:rPr lang="en-US" b="1" dirty="0" smtClean="0"/>
              <a:t> most common cause is </a:t>
            </a:r>
            <a:r>
              <a:rPr lang="en-US" b="1" smtClean="0"/>
              <a:t>H.influenza</a:t>
            </a:r>
            <a:endParaRPr lang="en-US" b="1" dirty="0" smtClean="0"/>
          </a:p>
          <a:p>
            <a:pPr algn="l"/>
            <a:r>
              <a:rPr lang="en-US" b="1" dirty="0" smtClean="0"/>
              <a:t>In infants the main causal organism is Neisseria meningitidis</a:t>
            </a:r>
          </a:p>
          <a:p>
            <a:pPr algn="l"/>
            <a:r>
              <a:rPr lang="en-US" b="1" dirty="0" smtClean="0"/>
              <a:t>In older children; main causal organism are streptococcal pneumoniae and Neisseria mengitidis</a:t>
            </a:r>
            <a:endParaRPr lang="en-US" b="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(e).Predisposing factors</a:t>
            </a:r>
            <a:endParaRPr lang="en-US" dirty="0"/>
          </a:p>
        </p:txBody>
      </p:sp>
      <p:sp>
        <p:nvSpPr>
          <p:cNvPr id="3" name="Content Placeholder 2"/>
          <p:cNvSpPr>
            <a:spLocks noGrp="1"/>
          </p:cNvSpPr>
          <p:nvPr>
            <p:ph idx="1"/>
          </p:nvPr>
        </p:nvSpPr>
        <p:spPr/>
        <p:txBody>
          <a:bodyPr/>
          <a:lstStyle/>
          <a:p>
            <a:pPr algn="l"/>
            <a:r>
              <a:rPr lang="en-US" sz="2400" b="1" dirty="0" smtClean="0"/>
              <a:t>URTIS</a:t>
            </a:r>
          </a:p>
          <a:p>
            <a:pPr algn="l"/>
            <a:r>
              <a:rPr lang="en-US" sz="2400" b="1" dirty="0" smtClean="0"/>
              <a:t>Trauma to the head</a:t>
            </a:r>
          </a:p>
          <a:p>
            <a:pPr algn="l"/>
            <a:r>
              <a:rPr lang="en-US" sz="2400" b="1" dirty="0" smtClean="0"/>
              <a:t>Penetrating head injuries</a:t>
            </a:r>
          </a:p>
          <a:p>
            <a:pPr algn="l"/>
            <a:r>
              <a:rPr lang="en-US" sz="2400" b="1" dirty="0" smtClean="0"/>
              <a:t>Otitis media</a:t>
            </a:r>
          </a:p>
          <a:p>
            <a:pPr algn="l"/>
            <a:r>
              <a:rPr lang="en-US" sz="2400" b="1" dirty="0" smtClean="0"/>
              <a:t>Congenital malformations in brain</a:t>
            </a:r>
          </a:p>
          <a:p>
            <a:pPr algn="l"/>
            <a:r>
              <a:rPr lang="en-US" sz="2400" b="1" dirty="0" smtClean="0"/>
              <a:t>Immunosuppression</a:t>
            </a:r>
          </a:p>
          <a:p>
            <a:pPr algn="l"/>
            <a:r>
              <a:rPr lang="en-US" sz="2400" b="1" dirty="0" smtClean="0"/>
              <a:t>Lack of immunization</a:t>
            </a:r>
          </a:p>
          <a:p>
            <a:pPr algn="l"/>
            <a:r>
              <a:rPr lang="en-US" sz="2400" b="1" dirty="0" smtClean="0"/>
              <a:t>Overcrowding and poor ventilation</a:t>
            </a:r>
          </a:p>
          <a:p>
            <a:pPr algn="l"/>
            <a:r>
              <a:rPr lang="en-US" sz="2400" b="1" dirty="0" smtClean="0"/>
              <a:t>Premature rapture of membranes</a:t>
            </a:r>
          </a:p>
          <a:p>
            <a:pPr algn="l"/>
            <a:r>
              <a:rPr lang="en-US" sz="2400" b="1" dirty="0" smtClean="0"/>
              <a:t>Maternal infections during the last week of pregnancy</a:t>
            </a:r>
            <a:endParaRPr lang="en-US" sz="2400"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f. Mode of transmission</a:t>
            </a:r>
            <a:endParaRPr lang="en-US" dirty="0"/>
          </a:p>
        </p:txBody>
      </p:sp>
      <p:sp>
        <p:nvSpPr>
          <p:cNvPr id="3" name="Content Placeholder 2"/>
          <p:cNvSpPr>
            <a:spLocks noGrp="1"/>
          </p:cNvSpPr>
          <p:nvPr>
            <p:ph idx="1"/>
          </p:nvPr>
        </p:nvSpPr>
        <p:spPr/>
        <p:txBody>
          <a:bodyPr/>
          <a:lstStyle/>
          <a:p>
            <a:pPr algn="l"/>
            <a:r>
              <a:rPr lang="en-US" dirty="0" smtClean="0"/>
              <a:t>-</a:t>
            </a:r>
            <a:r>
              <a:rPr lang="en-US" b="1" dirty="0" smtClean="0"/>
              <a:t>Droplets from nose or mouth leading to  inhalation (exogenous type of infection)</a:t>
            </a:r>
          </a:p>
          <a:p>
            <a:pPr algn="l"/>
            <a:r>
              <a:rPr lang="en-US" b="1" dirty="0" smtClean="0"/>
              <a:t>-Blood stream-through cracks in respiratory tract where organism has been normal flora (endogenous infection) </a:t>
            </a:r>
          </a:p>
          <a:p>
            <a:pPr algn="l"/>
            <a:r>
              <a:rPr lang="en-US" b="1" dirty="0" smtClean="0"/>
              <a:t>G. </a:t>
            </a:r>
            <a:r>
              <a:rPr lang="en-US" b="1" u="sng" dirty="0" smtClean="0"/>
              <a:t>Clinical manifestations in neonates &lt;28days </a:t>
            </a:r>
          </a:p>
          <a:p>
            <a:pPr algn="l"/>
            <a:r>
              <a:rPr lang="en-US" b="1" dirty="0" smtClean="0"/>
              <a:t>Manifestations are non-specific . They include;</a:t>
            </a:r>
            <a:endParaRPr lang="en-US" b="1"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Fever</a:t>
            </a:r>
          </a:p>
          <a:p>
            <a:pPr algn="l"/>
            <a:r>
              <a:rPr lang="en-US" b="1" dirty="0" smtClean="0"/>
              <a:t>Bulging fontanel</a:t>
            </a:r>
          </a:p>
          <a:p>
            <a:pPr algn="l"/>
            <a:r>
              <a:rPr lang="en-US" b="1" dirty="0" smtClean="0"/>
              <a:t>Refusal to breastfeed</a:t>
            </a:r>
          </a:p>
          <a:p>
            <a:pPr algn="l"/>
            <a:r>
              <a:rPr lang="en-US" b="1" dirty="0" smtClean="0"/>
              <a:t>Poor sucking ability</a:t>
            </a:r>
          </a:p>
          <a:p>
            <a:pPr algn="l"/>
            <a:r>
              <a:rPr lang="en-US" b="1" dirty="0" smtClean="0"/>
              <a:t>Vomiting and diarrhoea</a:t>
            </a:r>
          </a:p>
          <a:p>
            <a:pPr algn="l"/>
            <a:r>
              <a:rPr lang="en-US" b="1" dirty="0" smtClean="0"/>
              <a:t>Poor or weak cry</a:t>
            </a:r>
          </a:p>
          <a:p>
            <a:pPr algn="l"/>
            <a:r>
              <a:rPr lang="en-US" b="1" dirty="0" smtClean="0"/>
              <a:t>Irritability </a:t>
            </a:r>
          </a:p>
          <a:p>
            <a:pPr algn="l"/>
            <a:r>
              <a:rPr lang="en-US" b="1" dirty="0" smtClean="0"/>
              <a:t>N/B NO NECK STIFFNESS IN NEONATES.</a:t>
            </a:r>
            <a:endParaRPr lang="en-US" b="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H .Clinical manifestations infants (2months – 3 years)</a:t>
            </a:r>
            <a:endParaRPr lang="en-US" dirty="0"/>
          </a:p>
        </p:txBody>
      </p:sp>
      <p:sp>
        <p:nvSpPr>
          <p:cNvPr id="3" name="Content Placeholder 2"/>
          <p:cNvSpPr>
            <a:spLocks noGrp="1"/>
          </p:cNvSpPr>
          <p:nvPr>
            <p:ph idx="1"/>
          </p:nvPr>
        </p:nvSpPr>
        <p:spPr/>
        <p:txBody>
          <a:bodyPr/>
          <a:lstStyle/>
          <a:p>
            <a:pPr algn="l"/>
            <a:r>
              <a:rPr lang="en-US" b="1" dirty="0" smtClean="0"/>
              <a:t>Fever</a:t>
            </a:r>
          </a:p>
          <a:p>
            <a:pPr algn="l"/>
            <a:r>
              <a:rPr lang="en-US" b="1" dirty="0" smtClean="0"/>
              <a:t>Convulsions</a:t>
            </a:r>
          </a:p>
          <a:p>
            <a:pPr algn="l"/>
            <a:r>
              <a:rPr lang="en-US" b="1" dirty="0" smtClean="0"/>
              <a:t>Bulging fontanel</a:t>
            </a:r>
          </a:p>
          <a:p>
            <a:pPr algn="l"/>
            <a:r>
              <a:rPr lang="en-US" b="1" dirty="0" smtClean="0"/>
              <a:t>Neck stiffness</a:t>
            </a:r>
          </a:p>
          <a:p>
            <a:pPr algn="l"/>
            <a:r>
              <a:rPr lang="en-US" b="1" dirty="0" smtClean="0"/>
              <a:t>Poor feeding</a:t>
            </a:r>
          </a:p>
          <a:p>
            <a:pPr algn="l"/>
            <a:r>
              <a:rPr lang="en-US" b="1" dirty="0" smtClean="0"/>
              <a:t>Vomiting</a:t>
            </a:r>
          </a:p>
          <a:p>
            <a:pPr algn="l"/>
            <a:r>
              <a:rPr lang="en-US" b="1" dirty="0" smtClean="0"/>
              <a:t>High pitch cry</a:t>
            </a:r>
          </a:p>
          <a:p>
            <a:pPr algn="l"/>
            <a:r>
              <a:rPr lang="en-US" b="1" dirty="0" smtClean="0"/>
              <a:t>restlessness</a:t>
            </a:r>
            <a:endParaRPr lang="en-US" b="1"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manifestations in older children and adolescence</a:t>
            </a:r>
            <a:endParaRPr lang="en-US" dirty="0"/>
          </a:p>
        </p:txBody>
      </p:sp>
      <p:sp>
        <p:nvSpPr>
          <p:cNvPr id="3" name="Content Placeholder 2"/>
          <p:cNvSpPr>
            <a:spLocks noGrp="1"/>
          </p:cNvSpPr>
          <p:nvPr>
            <p:ph idx="1"/>
          </p:nvPr>
        </p:nvSpPr>
        <p:spPr/>
        <p:txBody>
          <a:bodyPr/>
          <a:lstStyle/>
          <a:p>
            <a:pPr algn="l"/>
            <a:r>
              <a:rPr lang="en-US" b="1" dirty="0" smtClean="0"/>
              <a:t>Fever and chills</a:t>
            </a:r>
          </a:p>
          <a:p>
            <a:pPr algn="l"/>
            <a:r>
              <a:rPr lang="en-US" b="1" dirty="0" smtClean="0"/>
              <a:t>Nuchal rigidity or stiff neck; early sign</a:t>
            </a:r>
          </a:p>
          <a:p>
            <a:pPr algn="l"/>
            <a:r>
              <a:rPr lang="en-US" b="1" dirty="0" smtClean="0"/>
              <a:t>Convulsions</a:t>
            </a:r>
          </a:p>
          <a:p>
            <a:pPr algn="l"/>
            <a:r>
              <a:rPr lang="en-US" b="1" dirty="0" smtClean="0"/>
              <a:t>Vomiting</a:t>
            </a:r>
          </a:p>
          <a:p>
            <a:pPr algn="l"/>
            <a:r>
              <a:rPr lang="en-US" b="1" dirty="0" smtClean="0"/>
              <a:t>Confusion</a:t>
            </a:r>
          </a:p>
          <a:p>
            <a:pPr algn="l"/>
            <a:r>
              <a:rPr lang="en-US" b="1" dirty="0" smtClean="0"/>
              <a:t>Altered level of consciousness</a:t>
            </a:r>
          </a:p>
          <a:p>
            <a:pPr algn="l"/>
            <a:r>
              <a:rPr lang="en-US" b="1" dirty="0" smtClean="0"/>
              <a:t>Photophobia-extreme sensitivity to light</a:t>
            </a:r>
            <a:endParaRPr lang="en-US"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management</a:t>
            </a:r>
            <a:endParaRPr lang="en-US" dirty="0"/>
          </a:p>
        </p:txBody>
      </p:sp>
      <p:sp>
        <p:nvSpPr>
          <p:cNvPr id="3" name="Content Placeholder 2"/>
          <p:cNvSpPr>
            <a:spLocks noGrp="1"/>
          </p:cNvSpPr>
          <p:nvPr>
            <p:ph idx="1"/>
          </p:nvPr>
        </p:nvSpPr>
        <p:spPr/>
        <p:txBody>
          <a:bodyPr/>
          <a:lstStyle/>
          <a:p>
            <a:pPr algn="l"/>
            <a:r>
              <a:rPr lang="en-US" dirty="0" smtClean="0"/>
              <a:t>1. </a:t>
            </a:r>
            <a:r>
              <a:rPr lang="en-US" b="1" dirty="0" smtClean="0"/>
              <a:t>penicillin is a drug of choice with erythromycin as a substitute of choice incase of hypersensitivity</a:t>
            </a:r>
          </a:p>
          <a:p>
            <a:pPr algn="l"/>
            <a:r>
              <a:rPr lang="en-US" b="1" dirty="0" smtClean="0"/>
              <a:t> 2.salicylates like aspirin are used to control inflammation process and pain</a:t>
            </a:r>
          </a:p>
          <a:p>
            <a:pPr algn="l"/>
            <a:r>
              <a:rPr lang="en-US" b="1" dirty="0" smtClean="0"/>
              <a:t>3.prophylactic treatment against recurrence of RF is started which include monthly administration of benzathine penicillin 1.2 mu.</a:t>
            </a:r>
            <a:endParaRPr lang="en-US"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Positive kernig sign; when patient lie in supine  position and the thigh is flexed, on the abdomen, the leg cannot be completely extended..There is pain in hamstring  muscles </a:t>
            </a:r>
          </a:p>
          <a:p>
            <a:pPr algn="l"/>
            <a:r>
              <a:rPr lang="en-US" b="1" dirty="0" smtClean="0"/>
              <a:t>+</a:t>
            </a:r>
            <a:r>
              <a:rPr lang="en-US" b="1" dirty="0" err="1" smtClean="0"/>
              <a:t>ve</a:t>
            </a:r>
            <a:r>
              <a:rPr lang="en-US" b="1" dirty="0" smtClean="0"/>
              <a:t> brudzinki’s sign : when the neck is flexed,flexion of the hips and knee is produced</a:t>
            </a:r>
            <a:endParaRPr lang="en-US" b="1"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Diagnostic investigations</a:t>
            </a:r>
            <a:endParaRPr lang="en-US" dirty="0"/>
          </a:p>
        </p:txBody>
      </p:sp>
      <p:sp>
        <p:nvSpPr>
          <p:cNvPr id="3" name="Content Placeholder 2"/>
          <p:cNvSpPr>
            <a:spLocks noGrp="1"/>
          </p:cNvSpPr>
          <p:nvPr>
            <p:ph idx="1"/>
          </p:nvPr>
        </p:nvSpPr>
        <p:spPr/>
        <p:txBody>
          <a:bodyPr/>
          <a:lstStyle/>
          <a:p>
            <a:pPr algn="l"/>
            <a:r>
              <a:rPr lang="en-US" b="1" dirty="0" smtClean="0"/>
              <a:t>1.Lumbar puncture ; CSF is obtained for </a:t>
            </a:r>
          </a:p>
          <a:p>
            <a:pPr algn="l"/>
            <a:r>
              <a:rPr lang="en-US" b="1" dirty="0" smtClean="0"/>
              <a:t>WBC,Culture,glucose,protein and gram staining </a:t>
            </a:r>
          </a:p>
          <a:p>
            <a:pPr algn="l"/>
            <a:r>
              <a:rPr lang="en-US" b="1" dirty="0" smtClean="0"/>
              <a:t>WBC –Raised,colour-cloudy,pressure is raised</a:t>
            </a:r>
          </a:p>
          <a:p>
            <a:pPr algn="l"/>
            <a:r>
              <a:rPr lang="en-US" b="1" dirty="0" smtClean="0"/>
              <a:t>Normal pressure is 70-200mmH2O </a:t>
            </a:r>
          </a:p>
          <a:p>
            <a:pPr algn="l"/>
            <a:r>
              <a:rPr lang="en-US" b="1" dirty="0" smtClean="0"/>
              <a:t>2.full hemogram</a:t>
            </a:r>
          </a:p>
          <a:p>
            <a:pPr algn="l"/>
            <a:r>
              <a:rPr lang="en-US" b="1" dirty="0" smtClean="0"/>
              <a:t>3.history taking and physical examination</a:t>
            </a:r>
          </a:p>
          <a:p>
            <a:pPr algn="l"/>
            <a:r>
              <a:rPr lang="en-US" b="1" dirty="0" smtClean="0"/>
              <a:t>4.CT Scan</a:t>
            </a:r>
          </a:p>
          <a:p>
            <a:pPr algn="l"/>
            <a:r>
              <a:rPr lang="en-US" dirty="0" smtClean="0"/>
              <a:t>.</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MANAGEMENT</a:t>
            </a:r>
            <a:endParaRPr lang="en-US" dirty="0"/>
          </a:p>
        </p:txBody>
      </p:sp>
      <p:sp>
        <p:nvSpPr>
          <p:cNvPr id="3" name="Content Placeholder 2"/>
          <p:cNvSpPr>
            <a:spLocks noGrp="1"/>
          </p:cNvSpPr>
          <p:nvPr>
            <p:ph idx="1"/>
          </p:nvPr>
        </p:nvSpPr>
        <p:spPr/>
        <p:txBody>
          <a:bodyPr/>
          <a:lstStyle/>
          <a:p>
            <a:pPr algn="l"/>
            <a:r>
              <a:rPr lang="en-US" b="1" dirty="0" smtClean="0"/>
              <a:t>1.First line treatment : benzyl penicillin   100,000iu/kg + Chloramphenical 50mg/kg QID X14 DAYS.</a:t>
            </a:r>
          </a:p>
          <a:p>
            <a:pPr algn="l"/>
            <a:r>
              <a:rPr lang="en-US" b="1" dirty="0" smtClean="0"/>
              <a:t>2.IV ceftriaxone 50mg/kg for 10-14 days.</a:t>
            </a:r>
          </a:p>
          <a:p>
            <a:pPr algn="l"/>
            <a:r>
              <a:rPr lang="en-US" b="1" dirty="0" smtClean="0"/>
              <a:t>3.Stop fits by giving IV diazepam 0.5 mg /kg per day for convulsion.</a:t>
            </a:r>
          </a:p>
          <a:p>
            <a:pPr algn="l"/>
            <a:r>
              <a:rPr lang="en-US" b="1" dirty="0" smtClean="0"/>
              <a:t>4.Atipyretics ; Paracetamol</a:t>
            </a:r>
            <a:r>
              <a:rPr lang="en-US" dirty="0" smtClean="0"/>
              <a:t>.</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management</a:t>
            </a:r>
            <a:endParaRPr lang="en-US" dirty="0"/>
          </a:p>
        </p:txBody>
      </p:sp>
      <p:sp>
        <p:nvSpPr>
          <p:cNvPr id="3" name="Content Placeholder 2"/>
          <p:cNvSpPr>
            <a:spLocks noGrp="1"/>
          </p:cNvSpPr>
          <p:nvPr>
            <p:ph idx="1"/>
          </p:nvPr>
        </p:nvSpPr>
        <p:spPr/>
        <p:txBody>
          <a:bodyPr/>
          <a:lstStyle/>
          <a:p>
            <a:pPr algn="l"/>
            <a:r>
              <a:rPr lang="en-US" b="1" dirty="0" smtClean="0"/>
              <a:t>1.Commence drug therapy immediately</a:t>
            </a:r>
          </a:p>
          <a:p>
            <a:pPr algn="l"/>
            <a:r>
              <a:rPr lang="en-US" b="1" dirty="0" smtClean="0"/>
              <a:t>2.Institute barrier nursing for the first 48 hrs</a:t>
            </a:r>
          </a:p>
          <a:p>
            <a:pPr algn="l"/>
            <a:r>
              <a:rPr lang="en-US" b="1" dirty="0" smtClean="0"/>
              <a:t>3.frequent observations of vital signs, neurological status and LOC </a:t>
            </a:r>
          </a:p>
          <a:p>
            <a:pPr algn="l"/>
            <a:r>
              <a:rPr lang="en-US" b="1" dirty="0" smtClean="0"/>
              <a:t>4.Keep the patient in quiet and dark room by controlling noise and using dim light.</a:t>
            </a:r>
          </a:p>
          <a:p>
            <a:pPr algn="l"/>
            <a:r>
              <a:rPr lang="en-US" b="1" dirty="0" smtClean="0"/>
              <a:t>5.monitor and maintain fluid intake.</a:t>
            </a:r>
          </a:p>
          <a:p>
            <a:pPr algn="l"/>
            <a:r>
              <a:rPr lang="en-US" b="1" dirty="0" smtClean="0"/>
              <a:t>6.observe for convulsion and record the type, duration and frequency </a:t>
            </a:r>
          </a:p>
          <a:p>
            <a:pPr algn="l"/>
            <a:endParaRPr lang="en-US" b="1" dirty="0" smtClean="0"/>
          </a:p>
          <a:p>
            <a:pPr algn="l"/>
            <a:endParaRPr lang="en-US" b="1"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Regularly change position to prevent pressure sores</a:t>
            </a:r>
          </a:p>
          <a:p>
            <a:pPr algn="l"/>
            <a:r>
              <a:rPr lang="en-US" b="1" dirty="0" smtClean="0"/>
              <a:t>Give fluids : 5% dextrose alternated with normal saline to promote nutrition.</a:t>
            </a:r>
          </a:p>
          <a:p>
            <a:pPr algn="l"/>
            <a:r>
              <a:rPr lang="en-US" b="1" dirty="0" smtClean="0"/>
              <a:t>Complete bed rest</a:t>
            </a:r>
          </a:p>
          <a:p>
            <a:pPr algn="l"/>
            <a:r>
              <a:rPr lang="en-US" b="1" dirty="0" smtClean="0"/>
              <a:t>Educate the family on disease and its management</a:t>
            </a:r>
            <a:r>
              <a:rPr lang="en-US" dirty="0" smtClean="0"/>
              <a:t>.</a:t>
            </a:r>
          </a:p>
          <a:p>
            <a:pPr algn="l"/>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complications</a:t>
            </a:r>
            <a:endParaRPr lang="en-US" dirty="0"/>
          </a:p>
        </p:txBody>
      </p:sp>
      <p:sp>
        <p:nvSpPr>
          <p:cNvPr id="3" name="Content Placeholder 2"/>
          <p:cNvSpPr>
            <a:spLocks noGrp="1"/>
          </p:cNvSpPr>
          <p:nvPr>
            <p:ph idx="1"/>
          </p:nvPr>
        </p:nvSpPr>
        <p:spPr/>
        <p:txBody>
          <a:bodyPr/>
          <a:lstStyle/>
          <a:p>
            <a:pPr algn="l"/>
            <a:r>
              <a:rPr lang="en-US" b="1" dirty="0" smtClean="0"/>
              <a:t>Septicemia</a:t>
            </a:r>
          </a:p>
          <a:p>
            <a:pPr algn="l"/>
            <a:r>
              <a:rPr lang="en-US" b="1" dirty="0" smtClean="0"/>
              <a:t>Obstructive hydrocephalus</a:t>
            </a:r>
          </a:p>
          <a:p>
            <a:pPr algn="l"/>
            <a:r>
              <a:rPr lang="en-US" b="1" dirty="0" smtClean="0"/>
              <a:t>Brain abcess</a:t>
            </a:r>
          </a:p>
          <a:p>
            <a:pPr algn="l"/>
            <a:r>
              <a:rPr lang="en-US" b="1" dirty="0" smtClean="0"/>
              <a:t>Subdural effusion</a:t>
            </a:r>
          </a:p>
          <a:p>
            <a:pPr algn="l"/>
            <a:r>
              <a:rPr lang="en-US" b="1" dirty="0" smtClean="0"/>
              <a:t>Pneumonia</a:t>
            </a:r>
          </a:p>
          <a:p>
            <a:pPr algn="l"/>
            <a:r>
              <a:rPr lang="en-US" b="1" dirty="0" smtClean="0"/>
              <a:t>Circulatory shock</a:t>
            </a:r>
          </a:p>
          <a:p>
            <a:pPr algn="l"/>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 term complications</a:t>
            </a:r>
            <a:endParaRPr lang="en-US" dirty="0"/>
          </a:p>
        </p:txBody>
      </p:sp>
      <p:sp>
        <p:nvSpPr>
          <p:cNvPr id="3" name="Content Placeholder 2"/>
          <p:cNvSpPr>
            <a:spLocks noGrp="1"/>
          </p:cNvSpPr>
          <p:nvPr>
            <p:ph idx="1"/>
          </p:nvPr>
        </p:nvSpPr>
        <p:spPr/>
        <p:txBody>
          <a:bodyPr/>
          <a:lstStyle/>
          <a:p>
            <a:pPr algn="l"/>
            <a:r>
              <a:rPr lang="en-US" sz="2800" b="1" dirty="0" smtClean="0"/>
              <a:t>Deafness</a:t>
            </a:r>
          </a:p>
          <a:p>
            <a:pPr algn="l"/>
            <a:r>
              <a:rPr lang="en-US" sz="2800" b="1" dirty="0" smtClean="0"/>
              <a:t>Blindness</a:t>
            </a:r>
          </a:p>
          <a:p>
            <a:pPr algn="l"/>
            <a:r>
              <a:rPr lang="en-US" sz="2800" b="1" dirty="0" smtClean="0"/>
              <a:t>Cerebral palsy</a:t>
            </a:r>
          </a:p>
          <a:p>
            <a:pPr algn="l"/>
            <a:r>
              <a:rPr lang="en-US" sz="2800" b="1" dirty="0" smtClean="0"/>
              <a:t>Mental retardation</a:t>
            </a:r>
          </a:p>
          <a:p>
            <a:pPr algn="l"/>
            <a:r>
              <a:rPr lang="en-US" sz="2800" b="1" dirty="0" smtClean="0"/>
              <a:t>PREVENTION</a:t>
            </a:r>
          </a:p>
          <a:p>
            <a:pPr algn="l"/>
            <a:r>
              <a:rPr lang="en-US" sz="2800" b="1" dirty="0" smtClean="0"/>
              <a:t>Immunization ,</a:t>
            </a:r>
          </a:p>
          <a:p>
            <a:pPr algn="l"/>
            <a:r>
              <a:rPr lang="en-US" sz="2800" b="1" dirty="0" smtClean="0"/>
              <a:t>prophylactic treatment for those in contact</a:t>
            </a:r>
          </a:p>
          <a:p>
            <a:pPr algn="l"/>
            <a:r>
              <a:rPr lang="en-US" sz="2800" b="1" dirty="0" smtClean="0"/>
              <a:t>Avoid overcrowding</a:t>
            </a:r>
          </a:p>
          <a:p>
            <a:pPr algn="l"/>
            <a:r>
              <a:rPr lang="en-US" sz="2800" b="1" dirty="0" smtClean="0"/>
              <a:t>Notification of occurrence</a:t>
            </a:r>
          </a:p>
          <a:p>
            <a:pPr algn="l"/>
            <a:r>
              <a:rPr lang="en-US" b="1" dirty="0" smtClean="0"/>
              <a:t>Good ventilation</a:t>
            </a:r>
            <a:endParaRPr lang="en-US" b="1"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ACUTE CONVULSIONS</a:t>
            </a:r>
            <a:endParaRPr lang="en-US" dirty="0"/>
          </a:p>
        </p:txBody>
      </p:sp>
      <p:sp>
        <p:nvSpPr>
          <p:cNvPr id="3" name="Content Placeholder 2"/>
          <p:cNvSpPr>
            <a:spLocks noGrp="1"/>
          </p:cNvSpPr>
          <p:nvPr>
            <p:ph idx="1"/>
          </p:nvPr>
        </p:nvSpPr>
        <p:spPr/>
        <p:txBody>
          <a:bodyPr/>
          <a:lstStyle/>
          <a:p>
            <a:pPr algn="l"/>
            <a:r>
              <a:rPr lang="en-US" b="1" dirty="0" smtClean="0"/>
              <a:t>1.DEF </a:t>
            </a:r>
            <a:r>
              <a:rPr lang="en-US" dirty="0" smtClean="0"/>
              <a:t>: Involuntary muscle movement resulting from abnormal cerebral function.</a:t>
            </a:r>
          </a:p>
          <a:p>
            <a:pPr algn="l"/>
            <a:r>
              <a:rPr lang="en-US" sz="4000" b="1" dirty="0" smtClean="0"/>
              <a:t>2. common causes in newborns </a:t>
            </a:r>
          </a:p>
          <a:p>
            <a:pPr algn="l"/>
            <a:r>
              <a:rPr lang="en-US" b="1" dirty="0" smtClean="0"/>
              <a:t>Hypoglycemia</a:t>
            </a:r>
          </a:p>
          <a:p>
            <a:pPr algn="l"/>
            <a:r>
              <a:rPr lang="en-US" b="1" dirty="0" smtClean="0"/>
              <a:t>Asphyxia</a:t>
            </a:r>
          </a:p>
          <a:p>
            <a:pPr algn="l"/>
            <a:r>
              <a:rPr lang="en-US" b="1" dirty="0" smtClean="0"/>
              <a:t>Birth injuries</a:t>
            </a:r>
          </a:p>
          <a:p>
            <a:pPr algn="l"/>
            <a:r>
              <a:rPr lang="en-US" b="1" dirty="0" smtClean="0"/>
              <a:t>Hypothermia</a:t>
            </a:r>
          </a:p>
          <a:p>
            <a:pPr algn="l"/>
            <a:r>
              <a:rPr lang="en-US" b="1" dirty="0" smtClean="0"/>
              <a:t>Neonatal jaundice</a:t>
            </a:r>
            <a:endParaRPr lang="en-US" b="1"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causes in older children and infants</a:t>
            </a:r>
            <a:endParaRPr lang="en-US" dirty="0"/>
          </a:p>
        </p:txBody>
      </p:sp>
      <p:sp>
        <p:nvSpPr>
          <p:cNvPr id="3" name="Content Placeholder 2"/>
          <p:cNvSpPr>
            <a:spLocks noGrp="1"/>
          </p:cNvSpPr>
          <p:nvPr>
            <p:ph idx="1"/>
          </p:nvPr>
        </p:nvSpPr>
        <p:spPr/>
        <p:txBody>
          <a:bodyPr/>
          <a:lstStyle/>
          <a:p>
            <a:pPr algn="l"/>
            <a:r>
              <a:rPr lang="en-US" sz="2800" b="1" dirty="0" smtClean="0"/>
              <a:t>Infections in nervous system.</a:t>
            </a:r>
          </a:p>
          <a:p>
            <a:pPr algn="l"/>
            <a:r>
              <a:rPr lang="en-US" sz="2800" b="1" dirty="0" smtClean="0"/>
              <a:t>Malaria and febrile conditions</a:t>
            </a:r>
          </a:p>
          <a:p>
            <a:pPr algn="l"/>
            <a:r>
              <a:rPr lang="en-US" sz="2800" b="1" dirty="0" smtClean="0"/>
              <a:t>Brain abcess</a:t>
            </a:r>
          </a:p>
          <a:p>
            <a:pPr algn="l"/>
            <a:r>
              <a:rPr lang="en-US" sz="2800" b="1" dirty="0" smtClean="0"/>
              <a:t>Encephalitis</a:t>
            </a:r>
          </a:p>
          <a:p>
            <a:pPr algn="l"/>
            <a:r>
              <a:rPr lang="en-US" sz="2800" b="1" dirty="0" smtClean="0"/>
              <a:t>Otitis media</a:t>
            </a:r>
          </a:p>
          <a:p>
            <a:pPr algn="l"/>
            <a:r>
              <a:rPr lang="en-US" sz="2800" b="1" dirty="0" smtClean="0"/>
              <a:t>Congenital malformations of CNS like hydrocephalus</a:t>
            </a:r>
          </a:p>
          <a:p>
            <a:pPr algn="l"/>
            <a:r>
              <a:rPr lang="en-US" sz="2800" b="1" dirty="0" smtClean="0"/>
              <a:t>Metabolic problems such as hypoglycemia,hypocalcemia and hypomagnesia</a:t>
            </a:r>
            <a:r>
              <a:rPr lang="en-US" dirty="0" smtClean="0"/>
              <a:t>. </a:t>
            </a:r>
          </a:p>
          <a:p>
            <a:pPr algn="l"/>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Water and electrolyte imbalance</a:t>
            </a:r>
          </a:p>
          <a:p>
            <a:pPr algn="l"/>
            <a:r>
              <a:rPr lang="en-US" b="1" dirty="0" smtClean="0"/>
              <a:t>Tetanus toxins </a:t>
            </a:r>
          </a:p>
          <a:p>
            <a:pPr algn="l"/>
            <a:r>
              <a:rPr lang="en-US" b="1" dirty="0" smtClean="0"/>
              <a:t>Acute glomerulonephritis</a:t>
            </a:r>
          </a:p>
          <a:p>
            <a:pPr algn="l"/>
            <a:r>
              <a:rPr lang="en-US" b="1" dirty="0" smtClean="0"/>
              <a:t>Poisoning</a:t>
            </a:r>
          </a:p>
          <a:p>
            <a:pPr algn="l"/>
            <a:r>
              <a:rPr lang="en-US" b="1" dirty="0" smtClean="0"/>
              <a:t>Brain tumor</a:t>
            </a:r>
          </a:p>
          <a:p>
            <a:pPr algn="l"/>
            <a:r>
              <a:rPr lang="en-US" b="1" dirty="0" smtClean="0"/>
              <a:t>Subdural hemorrhage</a:t>
            </a:r>
          </a:p>
          <a:p>
            <a:pPr algn="l"/>
            <a:r>
              <a:rPr lang="en-US" b="1" dirty="0" smtClean="0"/>
              <a:t>Brain injuries causing post-traumatic convulsions</a:t>
            </a:r>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management</a:t>
            </a:r>
            <a:endParaRPr lang="en-US" dirty="0"/>
          </a:p>
        </p:txBody>
      </p:sp>
      <p:sp>
        <p:nvSpPr>
          <p:cNvPr id="3" name="Content Placeholder 2"/>
          <p:cNvSpPr>
            <a:spLocks noGrp="1"/>
          </p:cNvSpPr>
          <p:nvPr>
            <p:ph idx="1"/>
          </p:nvPr>
        </p:nvSpPr>
        <p:spPr/>
        <p:txBody>
          <a:bodyPr/>
          <a:lstStyle/>
          <a:p>
            <a:pPr algn="l"/>
            <a:r>
              <a:rPr lang="en-US" sz="3600" b="1" dirty="0" smtClean="0"/>
              <a:t>1.Maintain  bed rest in children to prevent worsening of symptoms' .</a:t>
            </a:r>
          </a:p>
          <a:p>
            <a:pPr algn="l"/>
            <a:r>
              <a:rPr lang="en-US" sz="3600" b="1" dirty="0" smtClean="0"/>
              <a:t>2.Nurse the child in recumbent position with minimal disturbances</a:t>
            </a:r>
          </a:p>
          <a:p>
            <a:pPr algn="l"/>
            <a:r>
              <a:rPr lang="en-US" sz="3600" b="1" dirty="0" smtClean="0"/>
              <a:t>3.Take vital signs every 2 hours</a:t>
            </a:r>
          </a:p>
          <a:p>
            <a:pPr algn="l"/>
            <a:r>
              <a:rPr lang="en-US" sz="3600" b="1" dirty="0" smtClean="0"/>
              <a:t>4.support the painful limbs with soft pillows to provide comfort</a:t>
            </a:r>
            <a:endParaRPr lang="en-US" sz="3600" b="1"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a:t>
            </a:r>
            <a:endParaRPr lang="en-US" dirty="0"/>
          </a:p>
        </p:txBody>
      </p:sp>
      <p:sp>
        <p:nvSpPr>
          <p:cNvPr id="3" name="Content Placeholder 2"/>
          <p:cNvSpPr>
            <a:spLocks noGrp="1"/>
          </p:cNvSpPr>
          <p:nvPr>
            <p:ph idx="1"/>
          </p:nvPr>
        </p:nvSpPr>
        <p:spPr>
          <a:xfrm>
            <a:off x="533400" y="1600200"/>
            <a:ext cx="8229600" cy="4525963"/>
          </a:xfrm>
        </p:spPr>
        <p:txBody>
          <a:bodyPr/>
          <a:lstStyle/>
          <a:p>
            <a:pPr algn="l"/>
            <a:r>
              <a:rPr lang="en-US" sz="2800" b="1" dirty="0" smtClean="0"/>
              <a:t>Clinical features present in three phases ; tonic phase, clonic phase and phase of deep sleep.</a:t>
            </a:r>
          </a:p>
          <a:p>
            <a:pPr algn="l"/>
            <a:r>
              <a:rPr lang="en-US" sz="2800" b="1" dirty="0" smtClean="0"/>
              <a:t>A) Tonic phase ; This is a period of generalized  muscle spasms. The features include :</a:t>
            </a:r>
          </a:p>
          <a:p>
            <a:pPr algn="l"/>
            <a:r>
              <a:rPr lang="en-US" sz="2800" b="1" dirty="0" smtClean="0"/>
              <a:t>-Loss of consciousness</a:t>
            </a:r>
          </a:p>
          <a:p>
            <a:pPr algn="l"/>
            <a:r>
              <a:rPr lang="en-US" sz="2800" b="1" dirty="0" smtClean="0"/>
              <a:t>Repetitive blinking</a:t>
            </a:r>
          </a:p>
          <a:p>
            <a:pPr algn="l"/>
            <a:r>
              <a:rPr lang="en-US" sz="2800" b="1" dirty="0" smtClean="0"/>
              <a:t>Eyes roll and appear staring</a:t>
            </a:r>
          </a:p>
          <a:p>
            <a:pPr algn="l"/>
            <a:r>
              <a:rPr lang="en-US" sz="2800" b="1" dirty="0" smtClean="0"/>
              <a:t>Muscles become rigid and normal respirations stop and the child may become cyanosed </a:t>
            </a:r>
          </a:p>
          <a:p>
            <a:pPr algn="l"/>
            <a:r>
              <a:rPr lang="en-US" sz="2800" b="1" dirty="0" smtClean="0"/>
              <a:t>-passing of urine and feaces.</a:t>
            </a:r>
            <a:endParaRPr lang="en-US" sz="2800" b="1"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381000" y="1600200"/>
            <a:ext cx="8229600" cy="4525963"/>
          </a:xfrm>
        </p:spPr>
        <p:txBody>
          <a:bodyPr/>
          <a:lstStyle/>
          <a:p>
            <a:pPr algn="l"/>
            <a:r>
              <a:rPr lang="en-US" sz="2800" b="1" dirty="0" smtClean="0"/>
              <a:t>B) Clonic phase : follows with violent rapid ,jerky movements of the limbs and neck. Then the child begins to breath.</a:t>
            </a:r>
          </a:p>
          <a:p>
            <a:pPr algn="l"/>
            <a:r>
              <a:rPr lang="en-US" sz="2800" b="1" dirty="0" smtClean="0"/>
              <a:t>C) period of deep sleep : patient recover from </a:t>
            </a:r>
          </a:p>
          <a:p>
            <a:pPr algn="l">
              <a:buNone/>
            </a:pPr>
            <a:r>
              <a:rPr lang="en-US" sz="2800" b="1" dirty="0" smtClean="0"/>
              <a:t>seizure . Autonomic  hyperactivity stops .</a:t>
            </a:r>
          </a:p>
          <a:p>
            <a:pPr algn="l">
              <a:buNone/>
            </a:pPr>
            <a:r>
              <a:rPr lang="en-US" sz="2800" b="1" dirty="0" smtClean="0"/>
              <a:t>DIAGNOSTIC INVESTIGATIONS </a:t>
            </a:r>
          </a:p>
          <a:p>
            <a:pPr algn="l">
              <a:buNone/>
            </a:pPr>
            <a:r>
              <a:rPr lang="en-US" sz="2800" b="1" dirty="0" smtClean="0"/>
              <a:t>1. History taking from the mother : ascertain when   the convulsions started, duration of fits and whether it is generalized or localized</a:t>
            </a:r>
            <a:r>
              <a:rPr lang="en-US" dirty="0" smtClean="0"/>
              <a:t>.</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2. CBC for WBC, BS for malarial parasites</a:t>
            </a:r>
          </a:p>
          <a:p>
            <a:pPr algn="l"/>
            <a:r>
              <a:rPr lang="en-US" b="1" dirty="0" smtClean="0"/>
              <a:t>3.Lumbar Puncture </a:t>
            </a:r>
          </a:p>
          <a:p>
            <a:pPr algn="l"/>
            <a:r>
              <a:rPr lang="en-US" b="1" dirty="0" smtClean="0"/>
              <a:t>4.Blood chemistry to check electrolytes levels</a:t>
            </a:r>
          </a:p>
          <a:p>
            <a:pPr algn="l"/>
            <a:r>
              <a:rPr lang="en-US" b="1" dirty="0" smtClean="0"/>
              <a:t>5.Brain CT scan</a:t>
            </a:r>
          </a:p>
          <a:p>
            <a:pPr algn="l"/>
            <a:r>
              <a:rPr lang="en-US" b="1" dirty="0" smtClean="0"/>
              <a:t>6.Urea,electrolytes and createnine (UECs) </a:t>
            </a:r>
            <a:endParaRPr lang="en-US" b="1"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of acute convulsions</a:t>
            </a:r>
            <a:endParaRPr lang="en-US" dirty="0"/>
          </a:p>
        </p:txBody>
      </p:sp>
      <p:sp>
        <p:nvSpPr>
          <p:cNvPr id="3" name="Content Placeholder 2"/>
          <p:cNvSpPr>
            <a:spLocks noGrp="1"/>
          </p:cNvSpPr>
          <p:nvPr>
            <p:ph idx="1"/>
          </p:nvPr>
        </p:nvSpPr>
        <p:spPr/>
        <p:txBody>
          <a:bodyPr/>
          <a:lstStyle/>
          <a:p>
            <a:pPr algn="l"/>
            <a:r>
              <a:rPr lang="en-US" b="1" dirty="0" smtClean="0"/>
              <a:t>1.Stop convulsions ; I.V diazepam or rectal 0.1- 0.3mg/kg or rectal .</a:t>
            </a:r>
          </a:p>
          <a:p>
            <a:pPr algn="l"/>
            <a:r>
              <a:rPr lang="en-US" b="1" dirty="0" smtClean="0"/>
              <a:t>2.maintain clear airway by sunctioning secretions </a:t>
            </a:r>
          </a:p>
          <a:p>
            <a:pPr algn="l"/>
            <a:r>
              <a:rPr lang="en-US" b="1" dirty="0" smtClean="0"/>
              <a:t>3.If the child is cyanosed. Give oxygen or artificial respirations if normal breathing does not start immediately</a:t>
            </a:r>
          </a:p>
          <a:p>
            <a:pPr algn="l"/>
            <a:r>
              <a:rPr lang="en-US" b="1" dirty="0" smtClean="0"/>
              <a:t>4.Position the child in lateral semi-prone position to prevent aspirating vomits and to facilitate drainage of secretions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5. Prevent injury during attack. Ensure your patient is safe </a:t>
            </a:r>
          </a:p>
          <a:p>
            <a:pPr algn="l"/>
            <a:r>
              <a:rPr lang="en-US" b="1" dirty="0" smtClean="0"/>
              <a:t>6.Do not attempt to insert any instrument into the mouth.</a:t>
            </a:r>
          </a:p>
          <a:p>
            <a:pPr algn="l"/>
            <a:r>
              <a:rPr lang="en-US" b="1" dirty="0" smtClean="0"/>
              <a:t>7.Remove/or loosen any tight fitting clothing</a:t>
            </a:r>
          </a:p>
          <a:p>
            <a:pPr algn="l"/>
            <a:r>
              <a:rPr lang="en-US" b="1" dirty="0" smtClean="0"/>
              <a:t>8.Allow seizure to complete its course . Do not restrain convulsive movements. </a:t>
            </a:r>
          </a:p>
          <a:p>
            <a:pPr algn="l"/>
            <a:r>
              <a:rPr lang="en-US" b="1" dirty="0" smtClean="0"/>
              <a:t>9.follow up and reassess the baby after attack</a:t>
            </a:r>
            <a:r>
              <a:rPr lang="en-US" dirty="0" smtClean="0"/>
              <a:t>.</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EPILEPSY</a:t>
            </a:r>
            <a:endParaRPr lang="en-US" dirty="0"/>
          </a:p>
        </p:txBody>
      </p:sp>
      <p:sp>
        <p:nvSpPr>
          <p:cNvPr id="3" name="Content Placeholder 2"/>
          <p:cNvSpPr>
            <a:spLocks noGrp="1"/>
          </p:cNvSpPr>
          <p:nvPr>
            <p:ph idx="1"/>
          </p:nvPr>
        </p:nvSpPr>
        <p:spPr/>
        <p:txBody>
          <a:bodyPr/>
          <a:lstStyle/>
          <a:p>
            <a:pPr algn="l"/>
            <a:r>
              <a:rPr lang="en-US" b="1" dirty="0" smtClean="0"/>
              <a:t>DEF ; refers to recurrence of seizures.</a:t>
            </a:r>
          </a:p>
          <a:p>
            <a:pPr algn="l"/>
            <a:r>
              <a:rPr lang="en-US" b="1" dirty="0" smtClean="0"/>
              <a:t>A seizure is a sudden episode of electrical activity in the brain.</a:t>
            </a:r>
          </a:p>
          <a:p>
            <a:pPr algn="l"/>
            <a:r>
              <a:rPr lang="en-US" b="1" dirty="0" smtClean="0"/>
              <a:t>Epileptic attack is a condition in which one experience recurrence seizures.</a:t>
            </a:r>
          </a:p>
          <a:p>
            <a:pPr algn="l"/>
            <a:r>
              <a:rPr lang="en-US" b="1" u="sng" dirty="0" smtClean="0"/>
              <a:t>Causes of seizures in infants</a:t>
            </a:r>
          </a:p>
          <a:p>
            <a:pPr algn="l"/>
            <a:r>
              <a:rPr lang="en-US" b="1" dirty="0" smtClean="0"/>
              <a:t>-hypoxia</a:t>
            </a:r>
          </a:p>
          <a:p>
            <a:pPr algn="l"/>
            <a:r>
              <a:rPr lang="en-US" b="1" dirty="0" smtClean="0"/>
              <a:t>-trauma at birth</a:t>
            </a:r>
          </a:p>
          <a:p>
            <a:pPr algn="l"/>
            <a:r>
              <a:rPr lang="en-US" b="1" dirty="0" smtClean="0"/>
              <a:t>-infections like neonatal tetanus.</a:t>
            </a:r>
            <a:endParaRPr lang="en-US" b="1"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a:t>
            </a:r>
            <a:r>
              <a:rPr lang="en-US" sz="3600" b="1" dirty="0" smtClean="0"/>
              <a:t>congenital malformations in the brain</a:t>
            </a:r>
          </a:p>
          <a:p>
            <a:pPr algn="l"/>
            <a:r>
              <a:rPr lang="en-US" sz="3600" b="1" dirty="0" smtClean="0"/>
              <a:t>-metabolic disorders like hypoglycemia.</a:t>
            </a:r>
          </a:p>
          <a:p>
            <a:pPr algn="l">
              <a:buNone/>
            </a:pPr>
            <a:r>
              <a:rPr lang="en-US" sz="3600" b="1" u="sng" dirty="0" smtClean="0"/>
              <a:t>Causes of seizures in older children </a:t>
            </a:r>
          </a:p>
          <a:p>
            <a:pPr algn="l">
              <a:buNone/>
            </a:pPr>
            <a:r>
              <a:rPr lang="en-US" sz="3600" b="1" dirty="0" smtClean="0"/>
              <a:t>-CNS infections</a:t>
            </a:r>
          </a:p>
          <a:p>
            <a:pPr algn="l">
              <a:buNone/>
            </a:pPr>
            <a:r>
              <a:rPr lang="en-US" sz="3600" b="1" dirty="0" smtClean="0"/>
              <a:t>-Head Injuries</a:t>
            </a:r>
          </a:p>
          <a:p>
            <a:pPr algn="l">
              <a:buNone/>
            </a:pPr>
            <a:r>
              <a:rPr lang="en-US" sz="3600" b="1" dirty="0" smtClean="0"/>
              <a:t>-Poisoning</a:t>
            </a:r>
            <a:endParaRPr lang="en-US" sz="3600" b="1"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factors</a:t>
            </a:r>
            <a:endParaRPr lang="en-US" dirty="0"/>
          </a:p>
        </p:txBody>
      </p:sp>
      <p:sp>
        <p:nvSpPr>
          <p:cNvPr id="3" name="Content Placeholder 2"/>
          <p:cNvSpPr>
            <a:spLocks noGrp="1"/>
          </p:cNvSpPr>
          <p:nvPr>
            <p:ph idx="1"/>
          </p:nvPr>
        </p:nvSpPr>
        <p:spPr/>
        <p:txBody>
          <a:bodyPr/>
          <a:lstStyle/>
          <a:p>
            <a:pPr algn="l"/>
            <a:r>
              <a:rPr lang="en-US" sz="2800" b="1" dirty="0" smtClean="0"/>
              <a:t>Family Hx of epilepsy</a:t>
            </a:r>
          </a:p>
          <a:p>
            <a:pPr algn="l"/>
            <a:r>
              <a:rPr lang="en-US" sz="2800" b="1" dirty="0" smtClean="0"/>
              <a:t>Febrile conditions like malaria and meningitis</a:t>
            </a:r>
          </a:p>
          <a:p>
            <a:pPr algn="l"/>
            <a:r>
              <a:rPr lang="en-US" sz="2800" b="1" dirty="0" smtClean="0"/>
              <a:t>Head trauma</a:t>
            </a:r>
          </a:p>
          <a:p>
            <a:pPr algn="l"/>
            <a:r>
              <a:rPr lang="en-US" sz="2800" b="1" dirty="0" smtClean="0"/>
              <a:t>CNS infections</a:t>
            </a:r>
          </a:p>
          <a:p>
            <a:pPr algn="l"/>
            <a:r>
              <a:rPr lang="en-US" sz="2800" b="1" dirty="0" smtClean="0"/>
              <a:t>Exposure to toxins</a:t>
            </a:r>
          </a:p>
          <a:p>
            <a:pPr algn="l"/>
            <a:r>
              <a:rPr lang="en-US" sz="2800" b="1" dirty="0" smtClean="0"/>
              <a:t>Congenital defects of CNS</a:t>
            </a:r>
          </a:p>
          <a:p>
            <a:pPr algn="l"/>
            <a:r>
              <a:rPr lang="en-US" sz="2800" b="1" dirty="0" smtClean="0"/>
              <a:t>MR</a:t>
            </a:r>
          </a:p>
          <a:p>
            <a:pPr algn="l"/>
            <a:r>
              <a:rPr lang="en-US" sz="2800" b="1" dirty="0" smtClean="0"/>
              <a:t>Perinatal problems </a:t>
            </a:r>
            <a:r>
              <a:rPr lang="en-US" sz="2800" b="1" dirty="0" err="1" smtClean="0"/>
              <a:t>e.g</a:t>
            </a:r>
            <a:r>
              <a:rPr lang="en-US" sz="2800" b="1" dirty="0" smtClean="0"/>
              <a:t> toxaemia,difficult delivery,hypoxia,low birth weight</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pathophysiology</a:t>
            </a:r>
            <a:endParaRPr lang="en-US" dirty="0"/>
          </a:p>
        </p:txBody>
      </p:sp>
      <p:sp>
        <p:nvSpPr>
          <p:cNvPr id="3" name="Content Placeholder 2"/>
          <p:cNvSpPr>
            <a:spLocks noGrp="1"/>
          </p:cNvSpPr>
          <p:nvPr>
            <p:ph idx="1"/>
          </p:nvPr>
        </p:nvSpPr>
        <p:spPr/>
        <p:txBody>
          <a:bodyPr/>
          <a:lstStyle/>
          <a:p>
            <a:pPr algn="l"/>
            <a:r>
              <a:rPr lang="en-US" b="1" dirty="0" smtClean="0"/>
              <a:t>The causative agents hyperactivity and  This  hypersensitivity of the nerve cell. This causes neurons to undergo abnormal and spontaneous firing. The location  of the nerve cell affected  will determine the         clinical manifestations</a:t>
            </a:r>
            <a:r>
              <a:rPr lang="en-US" dirty="0" smtClean="0"/>
              <a:t>.</a:t>
            </a:r>
          </a:p>
          <a:p>
            <a:pPr algn="l"/>
            <a:r>
              <a:rPr lang="en-US" b="1" u="sng" dirty="0" smtClean="0"/>
              <a:t>CLASSIFICATIONS OF SEIZURES </a:t>
            </a:r>
          </a:p>
          <a:p>
            <a:pPr algn="l"/>
            <a:r>
              <a:rPr lang="en-US" b="1" dirty="0" smtClean="0"/>
              <a:t>1. Generalized seizures </a:t>
            </a:r>
          </a:p>
          <a:p>
            <a:pPr algn="l"/>
            <a:r>
              <a:rPr lang="en-US" b="1" dirty="0" smtClean="0"/>
              <a:t>2.Partial seizures </a:t>
            </a:r>
            <a:endParaRPr lang="en-US" b="1"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1.Generalized seizures</a:t>
            </a:r>
            <a:endParaRPr lang="en-US" dirty="0"/>
          </a:p>
        </p:txBody>
      </p:sp>
      <p:sp>
        <p:nvSpPr>
          <p:cNvPr id="3" name="Content Placeholder 2"/>
          <p:cNvSpPr>
            <a:spLocks noGrp="1"/>
          </p:cNvSpPr>
          <p:nvPr>
            <p:ph idx="1"/>
          </p:nvPr>
        </p:nvSpPr>
        <p:spPr/>
        <p:txBody>
          <a:bodyPr/>
          <a:lstStyle/>
          <a:p>
            <a:pPr algn="l"/>
            <a:r>
              <a:rPr lang="en-US" dirty="0" smtClean="0"/>
              <a:t>-</a:t>
            </a:r>
            <a:r>
              <a:rPr lang="en-US" sz="2800" b="1" dirty="0" smtClean="0"/>
              <a:t>affect bigger portion of brain</a:t>
            </a:r>
          </a:p>
          <a:p>
            <a:pPr algn="l"/>
            <a:r>
              <a:rPr lang="en-US" sz="2800" b="1" dirty="0" smtClean="0"/>
              <a:t>-involve both left and right hemispheres</a:t>
            </a:r>
          </a:p>
          <a:p>
            <a:pPr algn="l"/>
            <a:r>
              <a:rPr lang="en-US" sz="2800" b="1" dirty="0" smtClean="0"/>
              <a:t>-there is loss of consciousness</a:t>
            </a:r>
          </a:p>
          <a:p>
            <a:pPr algn="l"/>
            <a:r>
              <a:rPr lang="en-US" sz="2800" b="1" dirty="0" smtClean="0"/>
              <a:t>Seizures affect whole body.</a:t>
            </a:r>
          </a:p>
          <a:p>
            <a:pPr algn="l"/>
            <a:r>
              <a:rPr lang="en-US" sz="2800" b="1" dirty="0" smtClean="0"/>
              <a:t>Has 2 subtypes 1.grand mal seizures and 2.Petit mal seizures</a:t>
            </a:r>
          </a:p>
          <a:p>
            <a:pPr algn="l"/>
            <a:r>
              <a:rPr lang="en-US" sz="2800" b="1" dirty="0" smtClean="0"/>
              <a:t>1. Grand mal seizures ( Tonic-clonic seizures )</a:t>
            </a:r>
          </a:p>
          <a:p>
            <a:pPr algn="l"/>
            <a:r>
              <a:rPr lang="en-US" sz="2800" b="1" dirty="0" smtClean="0"/>
              <a:t>- There is loss of consciousness</a:t>
            </a:r>
          </a:p>
          <a:p>
            <a:pPr algn="l"/>
            <a:r>
              <a:rPr lang="en-US" sz="2800" b="1" dirty="0" smtClean="0"/>
              <a:t>-There is stiffness and jerky movements of the body</a:t>
            </a:r>
          </a:p>
          <a:p>
            <a:pPr algn="l"/>
            <a:endParaRPr lang="en-US" sz="28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5.Introduce progressive passive exercises in bed and work hand in hand with occupational therapist</a:t>
            </a:r>
          </a:p>
          <a:p>
            <a:pPr algn="l"/>
            <a:r>
              <a:rPr lang="en-US" b="1" dirty="0" smtClean="0"/>
              <a:t>6.educate the parents on the need to comply with medications</a:t>
            </a:r>
          </a:p>
          <a:p>
            <a:pPr algn="l"/>
            <a:r>
              <a:rPr lang="en-US" b="1" dirty="0" smtClean="0"/>
              <a:t>7.Encourage less strenuous activities</a:t>
            </a:r>
          </a:p>
          <a:p>
            <a:pPr algn="l"/>
            <a:endParaRPr lang="en-US" b="1"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Whole body is affected</a:t>
            </a:r>
          </a:p>
          <a:p>
            <a:pPr algn="l"/>
            <a:r>
              <a:rPr lang="en-US" b="1" dirty="0" smtClean="0"/>
              <a:t>There is urinary and fecal incontinence</a:t>
            </a:r>
          </a:p>
          <a:p>
            <a:pPr algn="l"/>
            <a:r>
              <a:rPr lang="en-US" b="1" dirty="0" smtClean="0"/>
              <a:t>Breathing is irregular</a:t>
            </a:r>
          </a:p>
          <a:p>
            <a:pPr algn="l"/>
            <a:r>
              <a:rPr lang="en-US" b="1" dirty="0" smtClean="0"/>
              <a:t>Tongue biting is possible</a:t>
            </a:r>
          </a:p>
          <a:p>
            <a:pPr algn="l"/>
            <a:r>
              <a:rPr lang="en-US" b="1" dirty="0" smtClean="0"/>
              <a:t>2.Petit mal seizures</a:t>
            </a:r>
          </a:p>
          <a:p>
            <a:pPr algn="l"/>
            <a:r>
              <a:rPr lang="en-US" b="1" dirty="0" smtClean="0"/>
              <a:t>There is momentary loss of consciousness without abnormal movements</a:t>
            </a:r>
          </a:p>
          <a:p>
            <a:pPr algn="l"/>
            <a:r>
              <a:rPr lang="en-US" b="1" dirty="0" smtClean="0"/>
              <a:t>Common in children.</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2.Partial Seizures</a:t>
            </a:r>
            <a:endParaRPr lang="en-US" dirty="0"/>
          </a:p>
        </p:txBody>
      </p:sp>
      <p:sp>
        <p:nvSpPr>
          <p:cNvPr id="3" name="Content Placeholder 2"/>
          <p:cNvSpPr>
            <a:spLocks noGrp="1"/>
          </p:cNvSpPr>
          <p:nvPr>
            <p:ph idx="1"/>
          </p:nvPr>
        </p:nvSpPr>
        <p:spPr/>
        <p:txBody>
          <a:bodyPr/>
          <a:lstStyle/>
          <a:p>
            <a:pPr algn="l"/>
            <a:r>
              <a:rPr lang="en-US" dirty="0" smtClean="0"/>
              <a:t>Damaged is limited to one area of cerebral cortex.</a:t>
            </a:r>
          </a:p>
          <a:p>
            <a:pPr algn="l"/>
            <a:r>
              <a:rPr lang="en-US" dirty="0" smtClean="0"/>
              <a:t>Is divided into 2 subtypes (a). Simple partial seizures (b).Complex partial seizures.</a:t>
            </a:r>
          </a:p>
          <a:p>
            <a:pPr algn="l"/>
            <a:r>
              <a:rPr lang="en-US" dirty="0" smtClean="0"/>
              <a:t>(a).Simple partial seizures </a:t>
            </a:r>
          </a:p>
          <a:p>
            <a:pPr algn="l"/>
            <a:r>
              <a:rPr lang="en-US" dirty="0" smtClean="0"/>
              <a:t>Consciousness is maintained</a:t>
            </a:r>
          </a:p>
          <a:p>
            <a:pPr algn="l"/>
            <a:r>
              <a:rPr lang="en-US" dirty="0" smtClean="0"/>
              <a:t>There is tingling sensation ,hallucinations of smell or vision.</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B) there is loss of consciousness but damage is limited to one portion.</a:t>
            </a:r>
          </a:p>
          <a:p>
            <a:pPr algn="l"/>
            <a:r>
              <a:rPr lang="en-US" b="1" dirty="0" smtClean="0"/>
              <a:t>PHASES OF SEIZURES</a:t>
            </a:r>
          </a:p>
          <a:p>
            <a:pPr algn="l"/>
            <a:r>
              <a:rPr lang="en-US" b="1" dirty="0" smtClean="0"/>
              <a:t>1</a:t>
            </a:r>
            <a:r>
              <a:rPr lang="en-US" b="1" baseline="30000" dirty="0" smtClean="0"/>
              <a:t>ST</a:t>
            </a:r>
            <a:r>
              <a:rPr lang="en-US" b="1" dirty="0" smtClean="0"/>
              <a:t> PHASE : Aura phase </a:t>
            </a:r>
          </a:p>
          <a:p>
            <a:pPr algn="l"/>
            <a:r>
              <a:rPr lang="en-US" b="1" dirty="0" smtClean="0"/>
              <a:t>Warning stage of an impending seizure</a:t>
            </a:r>
          </a:p>
          <a:p>
            <a:pPr algn="l"/>
            <a:r>
              <a:rPr lang="en-US" b="1" dirty="0" smtClean="0"/>
              <a:t>Patient become nauseated dizzy and experience  visual or auditory sensations ,headache , and irritability</a:t>
            </a:r>
          </a:p>
          <a:p>
            <a:pPr algn="l"/>
            <a:r>
              <a:rPr lang="en-US" b="1" dirty="0" smtClean="0"/>
              <a:t>It forewarns patients of impending seizure</a:t>
            </a:r>
            <a:endParaRPr lang="en-US" b="1"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ii.Tonic phase</a:t>
            </a:r>
            <a:endParaRPr lang="en-US" dirty="0"/>
          </a:p>
        </p:txBody>
      </p:sp>
      <p:sp>
        <p:nvSpPr>
          <p:cNvPr id="3" name="Content Placeholder 2"/>
          <p:cNvSpPr>
            <a:spLocks noGrp="1"/>
          </p:cNvSpPr>
          <p:nvPr>
            <p:ph idx="1"/>
          </p:nvPr>
        </p:nvSpPr>
        <p:spPr/>
        <p:txBody>
          <a:bodyPr/>
          <a:lstStyle/>
          <a:p>
            <a:pPr algn="l"/>
            <a:r>
              <a:rPr lang="en-US" b="1" dirty="0" smtClean="0"/>
              <a:t>Individual rapidly looses consciousness. if the patient was sitting or standing, he falls to the ground</a:t>
            </a:r>
          </a:p>
          <a:p>
            <a:pPr algn="l"/>
            <a:r>
              <a:rPr lang="en-US" b="1" dirty="0" smtClean="0"/>
              <a:t>Breathing stops and cyanosis may develop</a:t>
            </a:r>
          </a:p>
          <a:p>
            <a:pPr algn="l"/>
            <a:r>
              <a:rPr lang="en-US" b="1" dirty="0" smtClean="0"/>
              <a:t>Jaw become locked and tongue may be bitten</a:t>
            </a:r>
          </a:p>
          <a:p>
            <a:pPr algn="l"/>
            <a:r>
              <a:rPr lang="en-US" b="1" dirty="0" smtClean="0"/>
              <a:t>Bowel and bladder incontinence</a:t>
            </a:r>
          </a:p>
          <a:p>
            <a:pPr algn="l"/>
            <a:r>
              <a:rPr lang="en-US" b="1" dirty="0" smtClean="0"/>
              <a:t>Pupils dilate and conjunctiva becomes insensitive to light </a:t>
            </a:r>
            <a:endParaRPr lang="en-US" b="1"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Eye ball roll upward or to one side</a:t>
            </a:r>
          </a:p>
          <a:p>
            <a:pPr algn="l"/>
            <a:r>
              <a:rPr lang="en-US" b="1" dirty="0" smtClean="0"/>
              <a:t>Abdominal and chest muscles tightens</a:t>
            </a:r>
          </a:p>
          <a:p>
            <a:pPr algn="l"/>
            <a:r>
              <a:rPr lang="en-US" b="1" dirty="0" smtClean="0"/>
              <a:t>Elbow wrist and hands will flex.</a:t>
            </a:r>
          </a:p>
          <a:p>
            <a:pPr algn="l"/>
            <a:r>
              <a:rPr lang="en-US" b="1" dirty="0" smtClean="0"/>
              <a:t>Legs will hyperextend</a:t>
            </a:r>
          </a:p>
          <a:p>
            <a:pPr algn="l"/>
            <a:r>
              <a:rPr lang="en-US" b="1" dirty="0" smtClean="0"/>
              <a:t>There is increased autonomic hyperactivity </a:t>
            </a:r>
            <a:r>
              <a:rPr lang="en-US" b="1" dirty="0" err="1" smtClean="0"/>
              <a:t>i.e</a:t>
            </a:r>
            <a:r>
              <a:rPr lang="en-US" b="1" dirty="0" smtClean="0"/>
              <a:t> increased salivation, increased perspiration, </a:t>
            </a:r>
          </a:p>
          <a:p>
            <a:pPr algn="l"/>
            <a:r>
              <a:rPr lang="en-US" b="1" dirty="0" smtClean="0"/>
              <a:t>dilatation of pupils and increased BP.</a:t>
            </a:r>
          </a:p>
          <a:p>
            <a:pPr algn="l"/>
            <a:r>
              <a:rPr lang="en-US" b="1" dirty="0" smtClean="0"/>
              <a:t>LAST 10-30SECS</a:t>
            </a:r>
            <a:endParaRPr lang="en-US" b="1"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III. Clonic phase</a:t>
            </a:r>
            <a:endParaRPr lang="en-US" dirty="0"/>
          </a:p>
        </p:txBody>
      </p:sp>
      <p:sp>
        <p:nvSpPr>
          <p:cNvPr id="3" name="Content Placeholder 2"/>
          <p:cNvSpPr>
            <a:spLocks noGrp="1"/>
          </p:cNvSpPr>
          <p:nvPr>
            <p:ph idx="1"/>
          </p:nvPr>
        </p:nvSpPr>
        <p:spPr/>
        <p:txBody>
          <a:bodyPr/>
          <a:lstStyle/>
          <a:p>
            <a:pPr algn="l"/>
            <a:r>
              <a:rPr lang="en-US" dirty="0" smtClean="0"/>
              <a:t> </a:t>
            </a:r>
            <a:r>
              <a:rPr lang="en-US" sz="2800" b="1" dirty="0" smtClean="0"/>
              <a:t>there is repetitive jerky movements of the limbs</a:t>
            </a:r>
          </a:p>
          <a:p>
            <a:pPr algn="l"/>
            <a:r>
              <a:rPr lang="en-US" sz="2800" b="1" dirty="0" smtClean="0"/>
              <a:t>It is accompanied by frothing of the mouth</a:t>
            </a:r>
          </a:p>
          <a:p>
            <a:pPr algn="l"/>
            <a:r>
              <a:rPr lang="en-US" sz="2800" b="1" dirty="0" smtClean="0"/>
              <a:t>The seizure will gradually subsides</a:t>
            </a:r>
          </a:p>
          <a:p>
            <a:pPr algn="l"/>
            <a:r>
              <a:rPr lang="en-US" sz="2800" b="1" dirty="0" smtClean="0"/>
              <a:t>Last btw 30secs – 1min</a:t>
            </a:r>
          </a:p>
          <a:p>
            <a:pPr algn="l"/>
            <a:r>
              <a:rPr lang="en-US" sz="2800" b="1" dirty="0" smtClean="0"/>
              <a:t>Iv . Atonic phase</a:t>
            </a:r>
          </a:p>
          <a:p>
            <a:pPr algn="l"/>
            <a:r>
              <a:rPr lang="en-US" sz="2800" b="1" dirty="0" smtClean="0"/>
              <a:t>Muscles loses tone and become relaxed</a:t>
            </a:r>
          </a:p>
          <a:p>
            <a:pPr algn="l"/>
            <a:r>
              <a:rPr lang="en-US" sz="2800" b="1" dirty="0" err="1" smtClean="0"/>
              <a:t>V.postictal</a:t>
            </a:r>
            <a:r>
              <a:rPr lang="en-US" sz="2800" b="1" dirty="0" smtClean="0"/>
              <a:t> phase</a:t>
            </a:r>
          </a:p>
          <a:p>
            <a:pPr algn="l"/>
            <a:r>
              <a:rPr lang="en-US" sz="2800" b="1" dirty="0" smtClean="0"/>
              <a:t>Occurs at the end as the patient recover consciousness</a:t>
            </a:r>
            <a:endParaRPr lang="en-US" sz="2800" b="1"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Consciousness recover slowly</a:t>
            </a:r>
          </a:p>
          <a:p>
            <a:pPr algn="l"/>
            <a:r>
              <a:rPr lang="en-US" b="1" dirty="0" smtClean="0"/>
              <a:t>Child starts breathing deeply</a:t>
            </a:r>
          </a:p>
          <a:p>
            <a:pPr algn="l"/>
            <a:r>
              <a:rPr lang="en-US" b="1" dirty="0" smtClean="0"/>
              <a:t>Autonomic hyperactivity starts</a:t>
            </a:r>
          </a:p>
          <a:p>
            <a:pPr algn="l"/>
            <a:r>
              <a:rPr lang="en-US" b="1" dirty="0" smtClean="0"/>
              <a:t>Child experience state of confusion</a:t>
            </a:r>
          </a:p>
          <a:p>
            <a:pPr algn="l"/>
            <a:r>
              <a:rPr lang="en-US" b="1" dirty="0" smtClean="0"/>
              <a:t>There is complain of headache</a:t>
            </a:r>
          </a:p>
          <a:p>
            <a:pPr algn="l"/>
            <a:r>
              <a:rPr lang="en-US" b="1" dirty="0" smtClean="0"/>
              <a:t>Child may sleep and when he wakes up, he cannot remember what happen</a:t>
            </a:r>
            <a:endParaRPr lang="en-US" b="1"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Diagnostic investigations</a:t>
            </a:r>
            <a:endParaRPr lang="en-US" dirty="0"/>
          </a:p>
        </p:txBody>
      </p:sp>
      <p:sp>
        <p:nvSpPr>
          <p:cNvPr id="3" name="Content Placeholder 2"/>
          <p:cNvSpPr>
            <a:spLocks noGrp="1"/>
          </p:cNvSpPr>
          <p:nvPr>
            <p:ph idx="1"/>
          </p:nvPr>
        </p:nvSpPr>
        <p:spPr/>
        <p:txBody>
          <a:bodyPr/>
          <a:lstStyle/>
          <a:p>
            <a:pPr algn="l"/>
            <a:r>
              <a:rPr lang="en-US" b="1" dirty="0" smtClean="0"/>
              <a:t>History taking </a:t>
            </a:r>
          </a:p>
          <a:p>
            <a:pPr algn="l"/>
            <a:r>
              <a:rPr lang="en-US" b="1" dirty="0" smtClean="0"/>
              <a:t>Observe the seizures from aura to </a:t>
            </a:r>
            <a:r>
              <a:rPr lang="en-US" b="1" dirty="0" err="1" smtClean="0"/>
              <a:t>postictal</a:t>
            </a:r>
            <a:endParaRPr lang="en-US" b="1" dirty="0" smtClean="0"/>
          </a:p>
          <a:p>
            <a:pPr algn="l"/>
            <a:r>
              <a:rPr lang="en-US" b="1" dirty="0" smtClean="0"/>
              <a:t>Physical examination</a:t>
            </a:r>
          </a:p>
          <a:p>
            <a:pPr algn="l"/>
            <a:r>
              <a:rPr lang="en-US" b="1" dirty="0" smtClean="0"/>
              <a:t>CT scan</a:t>
            </a:r>
          </a:p>
          <a:p>
            <a:pPr algn="l"/>
            <a:r>
              <a:rPr lang="en-US" b="1" dirty="0" smtClean="0"/>
              <a:t>MRI</a:t>
            </a:r>
          </a:p>
          <a:p>
            <a:pPr algn="l"/>
            <a:r>
              <a:rPr lang="en-US" b="1" dirty="0" smtClean="0"/>
              <a:t>MEDICAL MANAGEMENT</a:t>
            </a:r>
          </a:p>
          <a:p>
            <a:pPr algn="l"/>
            <a:r>
              <a:rPr lang="en-US" b="1" dirty="0" smtClean="0"/>
              <a:t>Anticonvulsants ; </a:t>
            </a:r>
            <a:r>
              <a:rPr lang="en-US" b="1" smtClean="0"/>
              <a:t>phenorbabitone 3-6mg/kg</a:t>
            </a:r>
            <a:endParaRPr lang="en-US" b="1" dirty="0" smtClean="0"/>
          </a:p>
          <a:p>
            <a:pPr algn="l"/>
            <a:r>
              <a:rPr lang="en-US" b="1" dirty="0" smtClean="0"/>
              <a:t>Antiepileptic drugs are started after full </a:t>
            </a:r>
            <a:r>
              <a:rPr lang="en-US" b="1" dirty="0" err="1" smtClean="0"/>
              <a:t>hx</a:t>
            </a:r>
            <a:r>
              <a:rPr lang="en-US" b="1" dirty="0" smtClean="0"/>
              <a:t> has been taken.anti –epileptics include </a:t>
            </a:r>
            <a:endParaRPr lang="en-US" b="1"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sz="2800" b="1" dirty="0" smtClean="0"/>
              <a:t>Phenytoin,phenobarbitone,carbamezapine,</a:t>
            </a:r>
          </a:p>
          <a:p>
            <a:pPr algn="l"/>
            <a:r>
              <a:rPr lang="en-US" sz="2800" b="1" dirty="0" smtClean="0"/>
              <a:t>valproic acid.</a:t>
            </a:r>
          </a:p>
          <a:p>
            <a:pPr algn="l"/>
            <a:r>
              <a:rPr lang="en-US" sz="2800" b="1" dirty="0" smtClean="0"/>
              <a:t>NURSING MANAGEMENT</a:t>
            </a:r>
          </a:p>
          <a:p>
            <a:pPr algn="l"/>
            <a:r>
              <a:rPr lang="en-US" sz="2800" b="1" dirty="0" smtClean="0"/>
              <a:t>-Stop convulsion by administering anticonvulsant</a:t>
            </a:r>
          </a:p>
          <a:p>
            <a:pPr algn="l"/>
            <a:r>
              <a:rPr lang="en-US" sz="2800" b="1" dirty="0" smtClean="0"/>
              <a:t>Maintain clear airway and administer O2 if necessary.</a:t>
            </a:r>
          </a:p>
          <a:p>
            <a:pPr algn="l"/>
            <a:r>
              <a:rPr lang="en-US" sz="2800" b="1" dirty="0" smtClean="0"/>
              <a:t>Prevent injury during attack</a:t>
            </a:r>
          </a:p>
          <a:p>
            <a:pPr algn="l"/>
            <a:r>
              <a:rPr lang="en-US" sz="2800" b="1" dirty="0" smtClean="0"/>
              <a:t>Loosen tight clothing around the neck during attack</a:t>
            </a:r>
            <a:endParaRPr lang="en-US" sz="2800" b="1"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sz="2800" b="1" dirty="0" smtClean="0"/>
              <a:t>Maintain the patient in lateral position to drain secretions</a:t>
            </a:r>
          </a:p>
          <a:p>
            <a:pPr algn="l"/>
            <a:r>
              <a:rPr lang="en-US" sz="2800" b="1" dirty="0" smtClean="0"/>
              <a:t>Educate the patients and parents on the following regarding anticonvulsant therapy;</a:t>
            </a:r>
          </a:p>
          <a:p>
            <a:pPr algn="l"/>
            <a:r>
              <a:rPr lang="en-US" sz="2800" b="1" dirty="0" smtClean="0"/>
              <a:t>1.That anticonvulsants should not be stopped or discontinued abruptly</a:t>
            </a:r>
          </a:p>
          <a:p>
            <a:pPr algn="l"/>
            <a:r>
              <a:rPr lang="en-US" sz="2800" b="1" dirty="0" smtClean="0"/>
              <a:t>2.Medications should be given with meals to minimize gastric irritation</a:t>
            </a:r>
          </a:p>
          <a:p>
            <a:pPr algn="l"/>
            <a:r>
              <a:rPr lang="en-US" sz="2800" b="1" dirty="0" smtClean="0"/>
              <a:t>3.Warn the parents and patients to avoid activities that require alertness</a:t>
            </a:r>
            <a:endParaRPr lang="en-US" sz="28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a:t>
            </a:r>
            <a:endParaRPr lang="en-US" dirty="0"/>
          </a:p>
        </p:txBody>
      </p:sp>
      <p:sp>
        <p:nvSpPr>
          <p:cNvPr id="3" name="Content Placeholder 2"/>
          <p:cNvSpPr>
            <a:spLocks noGrp="1"/>
          </p:cNvSpPr>
          <p:nvPr>
            <p:ph idx="1"/>
          </p:nvPr>
        </p:nvSpPr>
        <p:spPr/>
        <p:txBody>
          <a:bodyPr/>
          <a:lstStyle/>
          <a:p>
            <a:pPr algn="l"/>
            <a:r>
              <a:rPr lang="en-US" b="1" dirty="0" smtClean="0"/>
              <a:t>1.Heart failure</a:t>
            </a:r>
          </a:p>
          <a:p>
            <a:pPr algn="l"/>
            <a:r>
              <a:rPr lang="en-US" b="1" dirty="0" smtClean="0"/>
              <a:t>2.Mitral stenosis</a:t>
            </a:r>
          </a:p>
          <a:p>
            <a:pPr algn="l">
              <a:buNone/>
            </a:pPr>
            <a:r>
              <a:rPr lang="en-US" b="1" dirty="0" smtClean="0"/>
              <a:t>3.Aortic stenosis</a:t>
            </a:r>
          </a:p>
          <a:p>
            <a:pPr algn="l">
              <a:buNone/>
            </a:pPr>
            <a:r>
              <a:rPr lang="en-US" b="1" dirty="0" smtClean="0"/>
              <a:t>4.Aortic valve incompetence.</a:t>
            </a:r>
          </a:p>
          <a:p>
            <a:pPr algn="l">
              <a:buNone/>
            </a:pPr>
            <a:r>
              <a:rPr lang="en-US" b="1" dirty="0" smtClean="0"/>
              <a:t>5.Pericarditis.</a:t>
            </a:r>
          </a:p>
          <a:p>
            <a:pPr algn="l">
              <a:buNone/>
            </a:pPr>
            <a:r>
              <a:rPr lang="en-US" b="1" dirty="0" smtClean="0"/>
              <a:t>6.Rheumatic Heart Disease : Complication of RF that leads to permanent damage </a:t>
            </a:r>
            <a:r>
              <a:rPr lang="en-US" b="1" smtClean="0"/>
              <a:t>of valves.</a:t>
            </a:r>
            <a:endParaRPr lang="en-US" b="1"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Care after seizure</a:t>
            </a:r>
            <a:endParaRPr lang="en-US" dirty="0"/>
          </a:p>
        </p:txBody>
      </p:sp>
      <p:sp>
        <p:nvSpPr>
          <p:cNvPr id="3" name="Content Placeholder 2"/>
          <p:cNvSpPr>
            <a:spLocks noGrp="1"/>
          </p:cNvSpPr>
          <p:nvPr>
            <p:ph idx="1"/>
          </p:nvPr>
        </p:nvSpPr>
        <p:spPr/>
        <p:txBody>
          <a:bodyPr/>
          <a:lstStyle/>
          <a:p>
            <a:pPr algn="l"/>
            <a:r>
              <a:rPr lang="en-US" b="1" dirty="0" smtClean="0"/>
              <a:t>Change into lateral position to facilitate drainage of respiratory secretions from the mouth. Observe skin, eye and mouth </a:t>
            </a:r>
            <a:r>
              <a:rPr lang="en-US" b="1" dirty="0" err="1" smtClean="0"/>
              <a:t>colour</a:t>
            </a:r>
            <a:r>
              <a:rPr lang="en-US" b="1" dirty="0" smtClean="0"/>
              <a:t>. </a:t>
            </a:r>
          </a:p>
          <a:p>
            <a:pPr algn="l"/>
            <a:r>
              <a:rPr lang="en-US" b="1" dirty="0" smtClean="0"/>
              <a:t>Take and record vital signs to monitor tachycardia and hypertension. </a:t>
            </a:r>
          </a:p>
          <a:p>
            <a:pPr algn="l"/>
            <a:r>
              <a:rPr lang="en-US" b="1" dirty="0" smtClean="0"/>
              <a:t>Observe the degree of consciousness and mental status, the length of sleep, response to sensory stimulation</a:t>
            </a:r>
            <a:endParaRPr lang="en-US" b="1"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sz="4800" dirty="0" smtClean="0"/>
              <a:t>DISORDERS OF GASTROINTESTINAL SYSTEM</a:t>
            </a:r>
            <a:endParaRPr lang="en-US" sz="4800" dirty="0"/>
          </a:p>
        </p:txBody>
      </p:sp>
      <p:sp>
        <p:nvSpPr>
          <p:cNvPr id="3" name="Subtitle 2"/>
          <p:cNvSpPr>
            <a:spLocks noGrp="1"/>
          </p:cNvSpPr>
          <p:nvPr>
            <p:ph type="subTitle" sz="quarter" idx="1"/>
          </p:nvPr>
        </p:nvSpPr>
        <p:spPr/>
        <p:txBody>
          <a:bodyPr/>
          <a:lstStyle/>
          <a:p>
            <a:r>
              <a:rPr lang="en-US" b="1" dirty="0" smtClean="0"/>
              <a:t>DIARRHOEAL DISEASES IN CHILDREN</a:t>
            </a:r>
            <a:endParaRPr lang="en-US" b="1"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DIARRHOEAL DISEASES IN CHILDREN</a:t>
            </a:r>
            <a:endParaRPr lang="en-US" dirty="0"/>
          </a:p>
        </p:txBody>
      </p:sp>
      <p:sp>
        <p:nvSpPr>
          <p:cNvPr id="3" name="Content Placeholder 2"/>
          <p:cNvSpPr>
            <a:spLocks noGrp="1"/>
          </p:cNvSpPr>
          <p:nvPr>
            <p:ph idx="1"/>
          </p:nvPr>
        </p:nvSpPr>
        <p:spPr/>
        <p:txBody>
          <a:bodyPr/>
          <a:lstStyle/>
          <a:p>
            <a:pPr algn="l"/>
            <a:r>
              <a:rPr lang="en-US" b="1" dirty="0" smtClean="0"/>
              <a:t>DEF : Is the passage of three or more watery stool with or without blood in a period of 24hrs leading to dehydration</a:t>
            </a:r>
          </a:p>
          <a:p>
            <a:pPr algn="l"/>
            <a:r>
              <a:rPr lang="en-US" b="1" dirty="0" smtClean="0"/>
              <a:t>It is also called gastro-enteritis which means inflammation of stomach and small intestine.</a:t>
            </a:r>
          </a:p>
          <a:p>
            <a:pPr algn="l"/>
            <a:r>
              <a:rPr lang="en-US" b="1" dirty="0" smtClean="0"/>
              <a:t>Causes </a:t>
            </a:r>
          </a:p>
          <a:p>
            <a:pPr algn="l"/>
            <a:r>
              <a:rPr lang="en-US" b="1" dirty="0" smtClean="0"/>
              <a:t>(a) Infectious causes </a:t>
            </a:r>
          </a:p>
          <a:p>
            <a:pPr algn="l"/>
            <a:r>
              <a:rPr lang="en-US" b="1" dirty="0" smtClean="0"/>
              <a:t>i.Viral causes – Rota virus is the main cause </a:t>
            </a:r>
            <a:endParaRPr lang="en-US" b="1"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ii.Bacterial causes ; salmonella and vibrio cholerae</a:t>
            </a:r>
          </a:p>
          <a:p>
            <a:pPr algn="l"/>
            <a:r>
              <a:rPr lang="en-US" b="1" dirty="0" smtClean="0"/>
              <a:t>iii. Protozoa ;Entamoeba hystolytica </a:t>
            </a:r>
          </a:p>
          <a:p>
            <a:pPr algn="l"/>
            <a:r>
              <a:rPr lang="en-US" b="1" dirty="0" smtClean="0"/>
              <a:t>Iv.parasitic ;Helminthes</a:t>
            </a:r>
          </a:p>
          <a:p>
            <a:pPr algn="l"/>
            <a:r>
              <a:rPr lang="en-US" b="1" dirty="0" smtClean="0"/>
              <a:t>(b) non-infectious factors </a:t>
            </a:r>
          </a:p>
          <a:p>
            <a:pPr algn="l"/>
            <a:r>
              <a:rPr lang="en-US" b="1" dirty="0" smtClean="0"/>
              <a:t>( </a:t>
            </a:r>
            <a:r>
              <a:rPr lang="en-US" b="1" dirty="0" err="1" smtClean="0"/>
              <a:t>i</a:t>
            </a:r>
            <a:r>
              <a:rPr lang="en-US" b="1" dirty="0" smtClean="0"/>
              <a:t>) malabsorption syndromes </a:t>
            </a:r>
          </a:p>
          <a:p>
            <a:pPr algn="l"/>
            <a:r>
              <a:rPr lang="en-US" b="1" dirty="0" smtClean="0"/>
              <a:t> ii . inflammatory bowel disease</a:t>
            </a:r>
          </a:p>
          <a:p>
            <a:pPr algn="l"/>
            <a:r>
              <a:rPr lang="en-US" b="1" dirty="0" smtClean="0"/>
              <a:t> iii . Food allergy</a:t>
            </a:r>
          </a:p>
          <a:p>
            <a:pPr algn="l"/>
            <a:r>
              <a:rPr lang="en-US" b="1" dirty="0" smtClean="0"/>
              <a:t> iv . Lactose intolerance</a:t>
            </a:r>
          </a:p>
          <a:p>
            <a:pPr algn="l"/>
            <a:r>
              <a:rPr lang="en-US" dirty="0" smtClean="0"/>
              <a:t> </a:t>
            </a: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 c ) mechanical factors : congenital disorders </a:t>
            </a:r>
          </a:p>
          <a:p>
            <a:pPr algn="l">
              <a:buNone/>
            </a:pPr>
            <a:r>
              <a:rPr lang="en-US" b="1" dirty="0" smtClean="0"/>
              <a:t>like hirchsprung disease </a:t>
            </a:r>
          </a:p>
          <a:p>
            <a:pPr algn="l">
              <a:buNone/>
            </a:pPr>
            <a:r>
              <a:rPr lang="en-US" b="1" dirty="0" smtClean="0"/>
              <a:t>CLASSIFICATION OF DIARRHOEA </a:t>
            </a:r>
          </a:p>
          <a:p>
            <a:pPr algn="l">
              <a:buNone/>
            </a:pPr>
            <a:r>
              <a:rPr lang="en-US" b="1" dirty="0" smtClean="0"/>
              <a:t>  </a:t>
            </a:r>
            <a:r>
              <a:rPr lang="en-US" b="1" dirty="0" err="1" smtClean="0"/>
              <a:t>i</a:t>
            </a:r>
            <a:r>
              <a:rPr lang="en-US" b="1" dirty="0" smtClean="0"/>
              <a:t> . Acute diarrhoea ; caused by infective agents such as viral ,bacteria and parasites</a:t>
            </a:r>
          </a:p>
          <a:p>
            <a:pPr algn="l">
              <a:buNone/>
            </a:pPr>
            <a:r>
              <a:rPr lang="en-US" b="1" dirty="0" smtClean="0"/>
              <a:t>  ii chronic diarrhoea ; caused by chronic conditions such as inflammatory bowel disease, malabsorption syndrome , lactose intolerance and food allergy..</a:t>
            </a:r>
            <a:endParaRPr lang="en-US" b="1"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 </a:t>
            </a:r>
            <a:r>
              <a:rPr lang="en-US" b="1" dirty="0" smtClean="0"/>
              <a:t>iii. Watery diarrhoea (osmotic) ; results from reverse movement of fluids from tissues into lumen . It is caused by bacteria such as salmonella ,V. cholerae , and viruses like rotavirus. The stool has smell.</a:t>
            </a:r>
          </a:p>
          <a:p>
            <a:pPr algn="l"/>
            <a:r>
              <a:rPr lang="en-US" b="1" dirty="0" smtClean="0"/>
              <a:t> iv. Bloody diarrhoea ; caused by bacteria invading mucosal lining. Main causes are Shigella  dysentriae and E. histolytica. The stool has mucus .There is severe abdominal pain, anorexia and rapid weight loss</a:t>
            </a:r>
            <a:r>
              <a:rPr lang="en-US" dirty="0" smtClean="0"/>
              <a:t>.</a:t>
            </a:r>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Predisposing factors to diarrheal diseases</a:t>
            </a:r>
            <a:endParaRPr lang="en-US" dirty="0"/>
          </a:p>
        </p:txBody>
      </p:sp>
      <p:sp>
        <p:nvSpPr>
          <p:cNvPr id="3" name="Content Placeholder 2"/>
          <p:cNvSpPr>
            <a:spLocks noGrp="1"/>
          </p:cNvSpPr>
          <p:nvPr>
            <p:ph idx="1"/>
          </p:nvPr>
        </p:nvSpPr>
        <p:spPr/>
        <p:txBody>
          <a:bodyPr/>
          <a:lstStyle/>
          <a:p>
            <a:pPr algn="l"/>
            <a:r>
              <a:rPr lang="en-US" sz="2400" b="1" dirty="0" smtClean="0"/>
              <a:t>Malnutrition</a:t>
            </a:r>
          </a:p>
          <a:p>
            <a:pPr algn="l"/>
            <a:r>
              <a:rPr lang="en-US" sz="2400" b="1" dirty="0" smtClean="0"/>
              <a:t>Poor sanitation </a:t>
            </a:r>
          </a:p>
          <a:p>
            <a:pPr algn="l"/>
            <a:r>
              <a:rPr lang="en-US" sz="2400" b="1" dirty="0" smtClean="0"/>
              <a:t>Poor socio-economic status</a:t>
            </a:r>
          </a:p>
          <a:p>
            <a:pPr algn="l"/>
            <a:r>
              <a:rPr lang="en-US" sz="2400" b="1" dirty="0" smtClean="0"/>
              <a:t>Infections like measles</a:t>
            </a:r>
          </a:p>
          <a:p>
            <a:pPr algn="l"/>
            <a:r>
              <a:rPr lang="en-US" sz="2400" b="1" dirty="0" smtClean="0"/>
              <a:t>Tender age ; most episodes occur within the 1</a:t>
            </a:r>
            <a:r>
              <a:rPr lang="en-US" sz="2400" b="1" baseline="30000" dirty="0" smtClean="0"/>
              <a:t>st</a:t>
            </a:r>
            <a:r>
              <a:rPr lang="en-US" sz="2400" b="1" dirty="0" smtClean="0"/>
              <a:t> 2yrs .Highest episodes occur within 6-11 months due to:</a:t>
            </a:r>
          </a:p>
          <a:p>
            <a:pPr algn="l"/>
            <a:r>
              <a:rPr lang="en-US" sz="2400" b="1" dirty="0" smtClean="0"/>
              <a:t>   (a) declining maternal antibodies</a:t>
            </a:r>
          </a:p>
          <a:p>
            <a:pPr algn="l"/>
            <a:r>
              <a:rPr lang="en-US" sz="2400" b="1" dirty="0" smtClean="0"/>
              <a:t>    (b) introduction of food</a:t>
            </a:r>
          </a:p>
          <a:p>
            <a:pPr algn="l"/>
            <a:r>
              <a:rPr lang="en-US" sz="2400" b="1" dirty="0" smtClean="0"/>
              <a:t>    (c) direct contact of contaminants</a:t>
            </a:r>
          </a:p>
          <a:p>
            <a:pPr algn="l"/>
            <a:r>
              <a:rPr lang="en-US" sz="2400" b="1" dirty="0" smtClean="0"/>
              <a:t>     (d) food allergies</a:t>
            </a:r>
            <a:endParaRPr lang="en-US" sz="2400" b="1"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pathophysiology</a:t>
            </a:r>
            <a:endParaRPr lang="en-US" dirty="0"/>
          </a:p>
        </p:txBody>
      </p:sp>
      <p:sp>
        <p:nvSpPr>
          <p:cNvPr id="3" name="Content Placeholder 2"/>
          <p:cNvSpPr>
            <a:spLocks noGrp="1"/>
          </p:cNvSpPr>
          <p:nvPr>
            <p:ph idx="1"/>
          </p:nvPr>
        </p:nvSpPr>
        <p:spPr/>
        <p:txBody>
          <a:bodyPr/>
          <a:lstStyle/>
          <a:p>
            <a:pPr algn="l">
              <a:buNone/>
            </a:pPr>
            <a:r>
              <a:rPr lang="en-US" dirty="0" smtClean="0"/>
              <a:t> - </a:t>
            </a:r>
            <a:r>
              <a:rPr lang="en-US" sz="2400" b="1" dirty="0" smtClean="0"/>
              <a:t>There is abnormal loss of fluids and electrolytes from intestine due to gastro-intestinal disturbances by micro-organism.</a:t>
            </a:r>
          </a:p>
          <a:p>
            <a:pPr algn="l">
              <a:buNone/>
            </a:pPr>
            <a:r>
              <a:rPr lang="en-US" sz="2400" b="1" dirty="0" smtClean="0"/>
              <a:t>  ASSESSMENT FOR DEHYDRATION</a:t>
            </a:r>
          </a:p>
          <a:p>
            <a:pPr algn="l">
              <a:buNone/>
            </a:pPr>
            <a:r>
              <a:rPr lang="en-US" sz="2400" b="1" dirty="0" smtClean="0"/>
              <a:t>1: Look at the general appearance of the child. Is the child alert ,thirsty , lethargic irritable and drowsy?</a:t>
            </a:r>
          </a:p>
          <a:p>
            <a:pPr algn="l">
              <a:buNone/>
            </a:pPr>
            <a:r>
              <a:rPr lang="en-US" sz="2400" b="1" dirty="0" smtClean="0"/>
              <a:t>2.Ask for diarrhoea and vomiting ; How many times of diarrhoea and vomiting.</a:t>
            </a:r>
          </a:p>
          <a:p>
            <a:pPr algn="l">
              <a:buNone/>
            </a:pPr>
            <a:r>
              <a:rPr lang="en-US" sz="2400" b="1" dirty="0" smtClean="0"/>
              <a:t>3.Skin turgor ; pinch at the skin around the abdomen. How is the skin retraction? Does pinch retracts immediately? Does pinch retract slowly ? Does pinch retracts very slowly greater than 2 secs</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3.Fontanelle : inspect the fontanelle ; is it normal, sunken or very sunken</a:t>
            </a:r>
          </a:p>
          <a:p>
            <a:pPr algn="l"/>
            <a:r>
              <a:rPr lang="en-US" b="1" dirty="0" smtClean="0"/>
              <a:t>4.Inspect the eyes ; is it normal, sunken or very </a:t>
            </a:r>
          </a:p>
          <a:p>
            <a:pPr algn="l">
              <a:buNone/>
            </a:pPr>
            <a:r>
              <a:rPr lang="en-US" b="1" dirty="0" smtClean="0"/>
              <a:t>Sunken</a:t>
            </a:r>
          </a:p>
          <a:p>
            <a:pPr algn="l">
              <a:buNone/>
            </a:pPr>
            <a:r>
              <a:rPr lang="en-US" b="1" dirty="0" smtClean="0"/>
              <a:t>5.Inspect  the mucous membranes of the mouth,   tongue and eyes ; are they moist, are they dry or very dry? </a:t>
            </a:r>
          </a:p>
          <a:p>
            <a:pPr algn="l">
              <a:buNone/>
            </a:pPr>
            <a:r>
              <a:rPr lang="en-US" b="1" dirty="0" smtClean="0"/>
              <a:t>6.Palpate for the radial pulse : is it normal? Is it rapid and deep</a:t>
            </a:r>
            <a:r>
              <a:rPr lang="en-US" dirty="0" smtClean="0"/>
              <a:t>?</a:t>
            </a:r>
            <a:endParaRPr 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7.check the respirations : are they normal or deep and rapid</a:t>
            </a:r>
          </a:p>
          <a:p>
            <a:pPr algn="l"/>
            <a:r>
              <a:rPr lang="en-US" b="1" dirty="0" smtClean="0"/>
              <a:t>8. Thirst : is it normal ,frequent or very frequent</a:t>
            </a:r>
          </a:p>
          <a:p>
            <a:pPr algn="l"/>
            <a:r>
              <a:rPr lang="en-US" b="1" dirty="0" smtClean="0"/>
              <a:t>9.Urine output ; is normal, little amount or no </a:t>
            </a:r>
          </a:p>
          <a:p>
            <a:pPr algn="l"/>
            <a:r>
              <a:rPr lang="en-US" b="1" dirty="0" smtClean="0"/>
              <a:t>urine?</a:t>
            </a:r>
          </a:p>
          <a:p>
            <a:pPr algn="l"/>
            <a:r>
              <a:rPr lang="en-US" b="1" dirty="0" smtClean="0"/>
              <a:t>After assessment ,classify dehydration based on signs and symptoms as mild, moderate and severe dehydration.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of RF</a:t>
            </a:r>
            <a:endParaRPr lang="en-US" dirty="0"/>
          </a:p>
        </p:txBody>
      </p:sp>
      <p:sp>
        <p:nvSpPr>
          <p:cNvPr id="3" name="Content Placeholder 2"/>
          <p:cNvSpPr>
            <a:spLocks noGrp="1"/>
          </p:cNvSpPr>
          <p:nvPr>
            <p:ph idx="1"/>
          </p:nvPr>
        </p:nvSpPr>
        <p:spPr/>
        <p:txBody>
          <a:bodyPr/>
          <a:lstStyle/>
          <a:p>
            <a:pPr algn="l"/>
            <a:r>
              <a:rPr lang="en-US" b="1" dirty="0" smtClean="0"/>
              <a:t>1.Early Rx and </a:t>
            </a:r>
            <a:r>
              <a:rPr lang="en-US" b="1" dirty="0" err="1" smtClean="0"/>
              <a:t>Mx</a:t>
            </a:r>
            <a:r>
              <a:rPr lang="en-US" b="1" dirty="0" smtClean="0"/>
              <a:t> of URTIS</a:t>
            </a:r>
          </a:p>
          <a:p>
            <a:pPr algn="l"/>
            <a:r>
              <a:rPr lang="en-US" b="1" dirty="0" smtClean="0"/>
              <a:t>2.Administration of monthly benzathine penicillins upto 15 yrs to prevent recurrence</a:t>
            </a:r>
          </a:p>
          <a:p>
            <a:pPr algn="l"/>
            <a:r>
              <a:rPr lang="en-US" b="1" dirty="0" smtClean="0"/>
              <a:t>3Educate community to seek early treatment of URTIS</a:t>
            </a:r>
            <a:r>
              <a:rPr lang="en-US" dirty="0" smtClean="0"/>
              <a:t>.</a:t>
            </a:r>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of dehydration</a:t>
            </a:r>
            <a:endParaRPr lang="en-US" dirty="0"/>
          </a:p>
        </p:txBody>
      </p:sp>
      <p:sp>
        <p:nvSpPr>
          <p:cNvPr id="3" name="Content Placeholder 2"/>
          <p:cNvSpPr>
            <a:spLocks noGrp="1"/>
          </p:cNvSpPr>
          <p:nvPr>
            <p:ph idx="1"/>
          </p:nvPr>
        </p:nvSpPr>
        <p:spPr/>
        <p:txBody>
          <a:bodyPr/>
          <a:lstStyle/>
          <a:p>
            <a:pPr algn="l"/>
            <a:r>
              <a:rPr lang="en-US" sz="3600" b="1" u="sng" dirty="0" smtClean="0"/>
              <a:t>A. mild dehydration </a:t>
            </a:r>
          </a:p>
          <a:p>
            <a:pPr algn="l"/>
            <a:r>
              <a:rPr lang="en-US" b="1" dirty="0" smtClean="0"/>
              <a:t>Diarrhoea &lt; 4 times in 24hrs</a:t>
            </a:r>
          </a:p>
          <a:p>
            <a:pPr algn="l"/>
            <a:r>
              <a:rPr lang="en-US" b="1" dirty="0" smtClean="0"/>
              <a:t>No vomiting</a:t>
            </a:r>
          </a:p>
          <a:p>
            <a:pPr algn="l"/>
            <a:r>
              <a:rPr lang="en-US" b="1" dirty="0" smtClean="0"/>
              <a:t>Normal thirst</a:t>
            </a:r>
          </a:p>
          <a:p>
            <a:pPr algn="l"/>
            <a:r>
              <a:rPr lang="en-US" b="1" dirty="0" smtClean="0"/>
              <a:t>Baby is well and alert</a:t>
            </a:r>
          </a:p>
          <a:p>
            <a:pPr algn="l"/>
            <a:r>
              <a:rPr lang="en-US" b="1" dirty="0" smtClean="0"/>
              <a:t>Normal eyes with moist conjunctiva</a:t>
            </a:r>
          </a:p>
          <a:p>
            <a:pPr algn="l"/>
            <a:r>
              <a:rPr lang="en-US" b="1" dirty="0" smtClean="0"/>
              <a:t>Skin pinch retract immediately.</a:t>
            </a:r>
          </a:p>
          <a:p>
            <a:pPr algn="l"/>
            <a:r>
              <a:rPr lang="en-US" b="1" dirty="0" smtClean="0"/>
              <a:t>Fontanelle are normal</a:t>
            </a:r>
          </a:p>
          <a:p>
            <a:pPr algn="l"/>
            <a:r>
              <a:rPr lang="en-US" b="1" dirty="0" smtClean="0"/>
              <a:t>Breathing is normal</a:t>
            </a:r>
            <a:endParaRPr lang="en-US" b="1"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of mild dehydration</a:t>
            </a:r>
            <a:endParaRPr lang="en-US" dirty="0"/>
          </a:p>
        </p:txBody>
      </p:sp>
      <p:sp>
        <p:nvSpPr>
          <p:cNvPr id="3" name="Content Placeholder 2"/>
          <p:cNvSpPr>
            <a:spLocks noGrp="1"/>
          </p:cNvSpPr>
          <p:nvPr>
            <p:ph idx="1"/>
          </p:nvPr>
        </p:nvSpPr>
        <p:spPr/>
        <p:txBody>
          <a:bodyPr/>
          <a:lstStyle/>
          <a:p>
            <a:pPr algn="l"/>
            <a:r>
              <a:rPr lang="en-US" sz="2400" b="1" dirty="0" smtClean="0"/>
              <a:t>Managed using plan A.</a:t>
            </a:r>
          </a:p>
          <a:p>
            <a:pPr algn="l"/>
            <a:r>
              <a:rPr lang="en-US" sz="2400" b="1" dirty="0" smtClean="0"/>
              <a:t>IN PLAN A ;</a:t>
            </a:r>
          </a:p>
          <a:p>
            <a:pPr algn="l"/>
            <a:r>
              <a:rPr lang="en-US" sz="2400" b="1" dirty="0" smtClean="0"/>
              <a:t>Treat Diarrhoea at home</a:t>
            </a:r>
          </a:p>
          <a:p>
            <a:pPr algn="l">
              <a:buNone/>
            </a:pPr>
            <a:r>
              <a:rPr lang="en-US" sz="2400" b="1" dirty="0" smtClean="0"/>
              <a:t> Counsel the mother on 3 rules of home Rx.  (</a:t>
            </a:r>
            <a:r>
              <a:rPr lang="en-US" sz="2400" b="1" dirty="0" err="1" smtClean="0"/>
              <a:t>i</a:t>
            </a:r>
            <a:r>
              <a:rPr lang="en-US" sz="2400" b="1" dirty="0" smtClean="0"/>
              <a:t>) give extra fluids (ii)continue feeding (iii) when to return  </a:t>
            </a:r>
          </a:p>
          <a:p>
            <a:pPr marL="571500" indent="-571500" algn="l">
              <a:buAutoNum type="romanLcParenR"/>
            </a:pPr>
            <a:r>
              <a:rPr lang="en-US" sz="2400" b="1" dirty="0" smtClean="0"/>
              <a:t>I )  Give extra fluids : (a) tell the mother to breastfeed frequently if the child is exclusively breastfeed (b) give ORS or clean water in addition to breast milk (c) if the child is not exclusively breastfeed; give one or more of the  following :  ORS solution, food based fluids </a:t>
            </a:r>
          </a:p>
          <a:p>
            <a:pPr marL="571500" indent="-571500" algn="l">
              <a:buAutoNum type="romanLcParenR"/>
            </a:pPr>
            <a:r>
              <a:rPr lang="en-US" sz="2400" b="1" dirty="0" smtClean="0"/>
              <a:t>-teach the mother on how to mix and give ORS.</a:t>
            </a:r>
          </a:p>
          <a:p>
            <a:pPr marL="571500" indent="-571500" algn="l">
              <a:buAutoNum type="romanLcParenR"/>
            </a:pPr>
            <a:r>
              <a:rPr lang="en-US" sz="2400" b="1" dirty="0" smtClean="0"/>
              <a:t>-Tell the mother to come back.</a:t>
            </a:r>
          </a:p>
          <a:p>
            <a:pPr algn="l"/>
            <a:endParaRPr lang="en-US" sz="2400" b="1"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The mother should come back when :</a:t>
            </a:r>
          </a:p>
          <a:p>
            <a:pPr algn="l"/>
            <a:r>
              <a:rPr lang="en-US" b="1" dirty="0" err="1" smtClean="0"/>
              <a:t>i</a:t>
            </a:r>
            <a:r>
              <a:rPr lang="en-US" b="1" dirty="0" smtClean="0"/>
              <a:t>. loose stool continues</a:t>
            </a:r>
          </a:p>
          <a:p>
            <a:pPr algn="l"/>
            <a:r>
              <a:rPr lang="en-US" b="1" dirty="0" smtClean="0"/>
              <a:t> ii .If the child is very thirsty</a:t>
            </a:r>
          </a:p>
          <a:p>
            <a:pPr algn="l"/>
            <a:r>
              <a:rPr lang="en-US" b="1" dirty="0" smtClean="0"/>
              <a:t> iii . If the child presents with fever</a:t>
            </a:r>
          </a:p>
          <a:p>
            <a:pPr algn="l"/>
            <a:r>
              <a:rPr lang="en-US" b="1" dirty="0" smtClean="0"/>
              <a:t>  iv .if the baby refuses to feed</a:t>
            </a:r>
            <a:r>
              <a:rPr lang="en-US" dirty="0" smtClean="0"/>
              <a:t>. </a:t>
            </a:r>
            <a:endParaRPr lang="en-US"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 moderate dehydration</a:t>
            </a:r>
            <a:endParaRPr lang="en-US" dirty="0"/>
          </a:p>
        </p:txBody>
      </p:sp>
      <p:sp>
        <p:nvSpPr>
          <p:cNvPr id="3" name="Content Placeholder 2"/>
          <p:cNvSpPr>
            <a:spLocks noGrp="1"/>
          </p:cNvSpPr>
          <p:nvPr>
            <p:ph idx="1"/>
          </p:nvPr>
        </p:nvSpPr>
        <p:spPr/>
        <p:txBody>
          <a:bodyPr/>
          <a:lstStyle/>
          <a:p>
            <a:pPr algn="l"/>
            <a:r>
              <a:rPr lang="en-US" b="1" dirty="0" smtClean="0"/>
              <a:t>Two of the following must be present</a:t>
            </a:r>
          </a:p>
          <a:p>
            <a:pPr algn="l"/>
            <a:r>
              <a:rPr lang="en-US" b="1" dirty="0" smtClean="0"/>
              <a:t>Sunken eyes</a:t>
            </a:r>
          </a:p>
          <a:p>
            <a:pPr algn="l"/>
            <a:r>
              <a:rPr lang="en-US" b="1" dirty="0" smtClean="0"/>
              <a:t>Skin pinch goes slowly</a:t>
            </a:r>
          </a:p>
          <a:p>
            <a:pPr algn="l"/>
            <a:r>
              <a:rPr lang="en-US" b="1" dirty="0" smtClean="0"/>
              <a:t>Drinks eagerly; the child is thirsty </a:t>
            </a:r>
          </a:p>
          <a:p>
            <a:pPr algn="l"/>
            <a:r>
              <a:rPr lang="en-US" b="1" dirty="0" smtClean="0"/>
              <a:t>Rapid and weak pulse </a:t>
            </a:r>
          </a:p>
          <a:p>
            <a:pPr algn="l"/>
            <a:r>
              <a:rPr lang="en-US" b="1" dirty="0" smtClean="0"/>
              <a:t>Deep respirations</a:t>
            </a:r>
          </a:p>
          <a:p>
            <a:pPr algn="l"/>
            <a:r>
              <a:rPr lang="en-US" b="1" dirty="0" smtClean="0"/>
              <a:t>Dry mucous membranes</a:t>
            </a:r>
          </a:p>
          <a:p>
            <a:pPr algn="l"/>
            <a:r>
              <a:rPr lang="en-US" b="1" dirty="0" smtClean="0"/>
              <a:t>Diarrhoea btw 4-10 times.</a:t>
            </a:r>
          </a:p>
          <a:p>
            <a:pPr algn="l"/>
            <a:endParaRPr lang="en-U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of moderate dehydration</a:t>
            </a:r>
            <a:endParaRPr lang="en-US" dirty="0"/>
          </a:p>
        </p:txBody>
      </p:sp>
      <p:sp>
        <p:nvSpPr>
          <p:cNvPr id="3" name="Content Placeholder 2"/>
          <p:cNvSpPr>
            <a:spLocks noGrp="1"/>
          </p:cNvSpPr>
          <p:nvPr>
            <p:ph idx="1"/>
          </p:nvPr>
        </p:nvSpPr>
        <p:spPr/>
        <p:txBody>
          <a:bodyPr/>
          <a:lstStyle/>
          <a:p>
            <a:pPr algn="l"/>
            <a:r>
              <a:rPr lang="en-US" sz="2800" b="1" dirty="0" smtClean="0"/>
              <a:t>Managed using PLAN B ; Replacement of fluid in clinic .</a:t>
            </a:r>
          </a:p>
          <a:p>
            <a:pPr algn="l"/>
            <a:r>
              <a:rPr lang="en-US" sz="2800" b="1" dirty="0" smtClean="0"/>
              <a:t>Retain the baby 4-5 hrs in some room and give ORS.</a:t>
            </a:r>
          </a:p>
          <a:p>
            <a:pPr algn="l"/>
            <a:r>
              <a:rPr lang="en-US" sz="2800" b="1" dirty="0" smtClean="0"/>
              <a:t>Advice to continue breastfeeding, then reassess after 4 hrs</a:t>
            </a:r>
          </a:p>
          <a:p>
            <a:pPr algn="l"/>
            <a:r>
              <a:rPr lang="en-US" sz="2800" b="1" dirty="0" smtClean="0"/>
              <a:t>Assess the frequency of diarrhoea</a:t>
            </a:r>
          </a:p>
          <a:p>
            <a:pPr algn="l"/>
            <a:r>
              <a:rPr lang="en-US" sz="2800" b="1" dirty="0" smtClean="0"/>
              <a:t>Determine the amount of ORS to give during the 1</a:t>
            </a:r>
            <a:r>
              <a:rPr lang="en-US" sz="2800" b="1" baseline="30000" dirty="0" smtClean="0"/>
              <a:t>st</a:t>
            </a:r>
            <a:r>
              <a:rPr lang="en-US" sz="2800" b="1" dirty="0" smtClean="0"/>
              <a:t> 4hrs.it is calculated by multiplying child’s weight in kg by 75.The amount is in mls</a:t>
            </a:r>
            <a:r>
              <a:rPr lang="en-US" dirty="0" smtClean="0"/>
              <a:t>.</a:t>
            </a:r>
            <a:endParaRPr lang="en-US"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Show the mother how to give ORS . Give frequent small sips from a cup. If the child vomits , wait for 10 minutes, then ct but more slowly </a:t>
            </a:r>
          </a:p>
          <a:p>
            <a:pPr algn="l"/>
            <a:r>
              <a:rPr lang="en-US" b="1" dirty="0" smtClean="0"/>
              <a:t>CT breastfeeding whenever the child wants </a:t>
            </a:r>
          </a:p>
          <a:p>
            <a:pPr algn="l"/>
            <a:r>
              <a:rPr lang="en-US" b="1" dirty="0" smtClean="0"/>
              <a:t>After 4 hrs ,reassess the child and classify the child for dehydration </a:t>
            </a:r>
          </a:p>
          <a:p>
            <a:pPr algn="l"/>
            <a:r>
              <a:rPr lang="en-US" b="1" dirty="0" smtClean="0"/>
              <a:t>Select appropriate plan to CT  Rx.</a:t>
            </a:r>
            <a:r>
              <a:rPr lang="en-US" dirty="0" smtClean="0"/>
              <a:t> </a:t>
            </a:r>
            <a:endParaRPr lang="en-US"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sz="2800" b="1" dirty="0" smtClean="0"/>
              <a:t>Begin feeding the child in clinic; if the child feed, discharge home with 3 rules of home  treatment.  </a:t>
            </a:r>
          </a:p>
          <a:p>
            <a:pPr algn="l"/>
            <a:r>
              <a:rPr lang="en-US" sz="2800" b="1" u="sng" dirty="0" smtClean="0"/>
              <a:t>SEVERE DEHYDRATION </a:t>
            </a:r>
          </a:p>
          <a:p>
            <a:pPr algn="l"/>
            <a:r>
              <a:rPr lang="en-US" sz="2800" b="1" dirty="0" smtClean="0"/>
              <a:t>2  or more of the following signs ;</a:t>
            </a:r>
          </a:p>
          <a:p>
            <a:pPr algn="l"/>
            <a:r>
              <a:rPr lang="en-US" sz="2800" b="1" dirty="0" smtClean="0"/>
              <a:t>Very sunken eyes</a:t>
            </a:r>
          </a:p>
          <a:p>
            <a:pPr algn="l"/>
            <a:r>
              <a:rPr lang="en-US" sz="2800" b="1" dirty="0" smtClean="0"/>
              <a:t>Inability to drink</a:t>
            </a:r>
          </a:p>
          <a:p>
            <a:pPr algn="l"/>
            <a:r>
              <a:rPr lang="en-US" sz="2800" b="1" dirty="0" smtClean="0"/>
              <a:t>Lethargy</a:t>
            </a:r>
          </a:p>
          <a:p>
            <a:pPr algn="l"/>
            <a:r>
              <a:rPr lang="en-US" sz="2800" b="1" dirty="0" smtClean="0"/>
              <a:t>Skin pinch goes back very slowly&gt;2secs</a:t>
            </a:r>
          </a:p>
          <a:p>
            <a:pPr algn="l"/>
            <a:r>
              <a:rPr lang="en-US" sz="2800" b="1" dirty="0" smtClean="0"/>
              <a:t>Rapid feeble pulse.</a:t>
            </a:r>
          </a:p>
          <a:p>
            <a:pPr algn="l"/>
            <a:r>
              <a:rPr lang="en-US" sz="2800" b="1" dirty="0" smtClean="0"/>
              <a:t>Very dry mucous membranes</a:t>
            </a:r>
            <a:endParaRPr lang="en-US" sz="2800" b="1"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of severe dehydration</a:t>
            </a:r>
            <a:endParaRPr lang="en-US" dirty="0"/>
          </a:p>
        </p:txBody>
      </p:sp>
      <p:sp>
        <p:nvSpPr>
          <p:cNvPr id="3" name="Content Placeholder 2"/>
          <p:cNvSpPr>
            <a:spLocks noGrp="1"/>
          </p:cNvSpPr>
          <p:nvPr>
            <p:ph idx="1"/>
          </p:nvPr>
        </p:nvSpPr>
        <p:spPr/>
        <p:txBody>
          <a:bodyPr/>
          <a:lstStyle/>
          <a:p>
            <a:pPr algn="l"/>
            <a:r>
              <a:rPr lang="en-US" sz="2800" b="1" dirty="0" smtClean="0"/>
              <a:t>Plan c ; fluid resuscitation.</a:t>
            </a:r>
          </a:p>
          <a:p>
            <a:pPr algn="l"/>
            <a:r>
              <a:rPr lang="en-US" sz="2800" b="1" dirty="0" smtClean="0"/>
              <a:t>Initiate iv fluids , parenteral fluid replacement </a:t>
            </a:r>
          </a:p>
          <a:p>
            <a:pPr algn="l"/>
            <a:r>
              <a:rPr lang="en-US" sz="2800" b="1" dirty="0" smtClean="0"/>
              <a:t>Fluid of choice for children &lt; 1 yr is half strength Darrows because it can be mixed with  dextrose. Infants are prone to hypoglycemia </a:t>
            </a:r>
          </a:p>
          <a:p>
            <a:pPr algn="l"/>
            <a:r>
              <a:rPr lang="en-US" sz="2800" b="1" dirty="0" smtClean="0"/>
              <a:t>Fluid of choice for children &gt; 1yr is ringers lactate. Ringers lactate is commonly used in management of dehydration in diarrhoea and vomiting because it contain all electrolytes</a:t>
            </a:r>
            <a:r>
              <a:rPr lang="en-US" dirty="0" smtClean="0"/>
              <a:t>.</a:t>
            </a:r>
            <a:endParaRPr lang="en-US"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If the child is &lt; 1 yr : give 30mls /kg within the first 1 hr then 70mls/kg within the next 5 hrs.</a:t>
            </a:r>
          </a:p>
          <a:p>
            <a:pPr algn="l"/>
            <a:r>
              <a:rPr lang="en-US" b="1" dirty="0" smtClean="0"/>
              <a:t>In children &gt;1 yr : give 30mls/kg in the 1</a:t>
            </a:r>
            <a:r>
              <a:rPr lang="en-US" b="1" baseline="30000" dirty="0" smtClean="0"/>
              <a:t>st</a:t>
            </a:r>
            <a:r>
              <a:rPr lang="en-US" b="1" dirty="0" smtClean="0"/>
              <a:t> 30  mins then 70mls/kg in the next 21/2 hrs. </a:t>
            </a:r>
          </a:p>
          <a:p>
            <a:pPr algn="l"/>
            <a:r>
              <a:rPr lang="en-US" b="1" dirty="0" smtClean="0"/>
              <a:t>Then </a:t>
            </a:r>
          </a:p>
          <a:p>
            <a:pPr algn="l"/>
            <a:r>
              <a:rPr lang="en-US" b="1" dirty="0" smtClean="0"/>
              <a:t>Reassess the child every 1-2 </a:t>
            </a:r>
            <a:r>
              <a:rPr lang="en-US" b="1" dirty="0" err="1" smtClean="0"/>
              <a:t>hrs,if</a:t>
            </a:r>
            <a:r>
              <a:rPr lang="en-US" b="1" dirty="0" smtClean="0"/>
              <a:t> hydration status is not improving, give drip more rapidly.    Give ORS 5mls/kg as soon as the child is able to drink</a:t>
            </a:r>
            <a:r>
              <a:rPr lang="en-US" dirty="0" smtClean="0"/>
              <a:t>.</a:t>
            </a: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Nursing management after admission</a:t>
            </a:r>
            <a:endParaRPr lang="en-US" dirty="0"/>
          </a:p>
        </p:txBody>
      </p:sp>
      <p:sp>
        <p:nvSpPr>
          <p:cNvPr id="3" name="Content Placeholder 2"/>
          <p:cNvSpPr>
            <a:spLocks noGrp="1"/>
          </p:cNvSpPr>
          <p:nvPr>
            <p:ph idx="1"/>
          </p:nvPr>
        </p:nvSpPr>
        <p:spPr>
          <a:xfrm>
            <a:off x="457200" y="1524000"/>
            <a:ext cx="8229600" cy="4525963"/>
          </a:xfrm>
        </p:spPr>
        <p:txBody>
          <a:bodyPr/>
          <a:lstStyle/>
          <a:p>
            <a:pPr algn="l"/>
            <a:r>
              <a:rPr lang="en-US" b="1" dirty="0" smtClean="0"/>
              <a:t>Keep the child warm while monitoring vital signs</a:t>
            </a:r>
          </a:p>
          <a:p>
            <a:pPr algn="l"/>
            <a:r>
              <a:rPr lang="en-US" b="1" dirty="0" smtClean="0"/>
              <a:t>Ensure the drip is running</a:t>
            </a:r>
          </a:p>
          <a:p>
            <a:pPr algn="l"/>
            <a:r>
              <a:rPr lang="en-US" b="1" dirty="0" smtClean="0"/>
              <a:t>Maintain accurate fluid balance chart</a:t>
            </a:r>
          </a:p>
          <a:p>
            <a:pPr algn="l"/>
            <a:r>
              <a:rPr lang="en-US" b="1" dirty="0" smtClean="0"/>
              <a:t>Reassess the child every 1-2hrs</a:t>
            </a:r>
          </a:p>
          <a:p>
            <a:pPr algn="l"/>
            <a:r>
              <a:rPr lang="en-US" b="1" dirty="0" smtClean="0"/>
              <a:t>Constantly reassure the parents </a:t>
            </a:r>
          </a:p>
          <a:p>
            <a:pPr algn="l"/>
            <a:r>
              <a:rPr lang="en-US" b="1" dirty="0" smtClean="0"/>
              <a:t>Maintain personal hygiene</a:t>
            </a:r>
          </a:p>
          <a:p>
            <a:pPr algn="l"/>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THANKYOU </a:t>
            </a:r>
            <a:endParaRPr lang="en-US" dirty="0"/>
          </a:p>
        </p:txBody>
      </p:sp>
      <p:sp>
        <p:nvSpPr>
          <p:cNvPr id="3" name="Content Placeholder 2"/>
          <p:cNvSpPr>
            <a:spLocks noGrp="1"/>
          </p:cNvSpPr>
          <p:nvPr>
            <p:ph idx="1"/>
          </p:nvPr>
        </p:nvSpPr>
        <p:spPr/>
        <p:txBody>
          <a:bodyPr/>
          <a:lstStyle/>
          <a:p>
            <a:pPr algn="ctr">
              <a:buNone/>
            </a:pPr>
            <a:r>
              <a:rPr lang="en-US" b="1" dirty="0" smtClean="0"/>
              <a:t>ANY QUESTION ?</a:t>
            </a:r>
            <a:r>
              <a:rPr lang="en-US" dirty="0" smtClean="0"/>
              <a:t>.</a:t>
            </a:r>
          </a:p>
          <a:p>
            <a:pPr algn="ctr">
              <a:buNone/>
            </a:pPr>
            <a:endParaRPr lang="en-US" dirty="0" smtClean="0"/>
          </a:p>
          <a:p>
            <a:pPr algn="ctr">
              <a:buNone/>
            </a:pPr>
            <a:endParaRPr lang="en-US" dirty="0" smtClean="0"/>
          </a:p>
          <a:p>
            <a:pPr algn="ctr">
              <a:buNone/>
            </a:pPr>
            <a:endParaRPr 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of diarrhoea management</a:t>
            </a:r>
            <a:endParaRPr lang="en-US" dirty="0"/>
          </a:p>
        </p:txBody>
      </p:sp>
      <p:sp>
        <p:nvSpPr>
          <p:cNvPr id="3" name="Content Placeholder 2"/>
          <p:cNvSpPr>
            <a:spLocks noGrp="1"/>
          </p:cNvSpPr>
          <p:nvPr>
            <p:ph idx="1"/>
          </p:nvPr>
        </p:nvSpPr>
        <p:spPr/>
        <p:txBody>
          <a:bodyPr/>
          <a:lstStyle/>
          <a:p>
            <a:pPr algn="l"/>
            <a:r>
              <a:rPr lang="en-US" b="1" dirty="0" smtClean="0"/>
              <a:t>Principle 1 : Start with rehydration ; replace water and salt that have been lost depending on severity of dehydration</a:t>
            </a:r>
          </a:p>
          <a:p>
            <a:pPr algn="l"/>
            <a:r>
              <a:rPr lang="en-US" b="1" dirty="0" smtClean="0"/>
              <a:t>Principle 2 : maintenance of fluid ;replace the water and salt as long as diarrhoea continues .</a:t>
            </a:r>
          </a:p>
          <a:p>
            <a:pPr algn="l"/>
            <a:r>
              <a:rPr lang="en-US" b="1" dirty="0" smtClean="0"/>
              <a:t>Principle 3 ; sustenance : feed the child with the usual diet such as breast milk ,cereals or weaning food.</a:t>
            </a:r>
            <a:r>
              <a:rPr lang="en-US" dirty="0" smtClean="0"/>
              <a:t>  </a:t>
            </a:r>
            <a:endParaRPr lang="en-US"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of diarrhoea</a:t>
            </a:r>
            <a:endParaRPr lang="en-US" dirty="0"/>
          </a:p>
        </p:txBody>
      </p:sp>
      <p:sp>
        <p:nvSpPr>
          <p:cNvPr id="3" name="Content Placeholder 2"/>
          <p:cNvSpPr>
            <a:spLocks noGrp="1"/>
          </p:cNvSpPr>
          <p:nvPr>
            <p:ph idx="1"/>
          </p:nvPr>
        </p:nvSpPr>
        <p:spPr/>
        <p:txBody>
          <a:bodyPr/>
          <a:lstStyle/>
          <a:p>
            <a:pPr algn="l"/>
            <a:r>
              <a:rPr lang="en-US" b="1" dirty="0" smtClean="0"/>
              <a:t>Health education on importance of exclusive breastfeeding for 6 months</a:t>
            </a:r>
          </a:p>
          <a:p>
            <a:pPr algn="l"/>
            <a:r>
              <a:rPr lang="en-US" b="1" dirty="0" smtClean="0"/>
              <a:t>Improve weaning practices and the type of food to give and method of preparing them</a:t>
            </a:r>
          </a:p>
          <a:p>
            <a:pPr algn="l"/>
            <a:r>
              <a:rPr lang="en-US" b="1" dirty="0" smtClean="0"/>
              <a:t>Safe waste disposal</a:t>
            </a:r>
          </a:p>
          <a:p>
            <a:pPr algn="l"/>
            <a:r>
              <a:rPr lang="en-US" b="1" dirty="0" smtClean="0"/>
              <a:t>Safe drinking water</a:t>
            </a:r>
          </a:p>
          <a:p>
            <a:pPr algn="l"/>
            <a:r>
              <a:rPr lang="en-US" b="1" dirty="0" smtClean="0"/>
              <a:t>Hygiene – hand washing</a:t>
            </a:r>
          </a:p>
          <a:p>
            <a:pPr algn="l"/>
            <a:r>
              <a:rPr lang="en-US" b="1" dirty="0" smtClean="0"/>
              <a:t>Balance diet</a:t>
            </a:r>
            <a:r>
              <a:rPr lang="en-US" dirty="0" smtClean="0"/>
              <a:t>.</a:t>
            </a:r>
            <a:endParaRPr lang="en-US"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important information</a:t>
            </a:r>
            <a:endParaRPr lang="en-US" dirty="0"/>
          </a:p>
        </p:txBody>
      </p:sp>
      <p:sp>
        <p:nvSpPr>
          <p:cNvPr id="3" name="Content Placeholder 2"/>
          <p:cNvSpPr>
            <a:spLocks noGrp="1"/>
          </p:cNvSpPr>
          <p:nvPr>
            <p:ph idx="1"/>
          </p:nvPr>
        </p:nvSpPr>
        <p:spPr/>
        <p:txBody>
          <a:bodyPr/>
          <a:lstStyle/>
          <a:p>
            <a:pPr algn="l"/>
            <a:r>
              <a:rPr lang="en-US" b="1" dirty="0" smtClean="0"/>
              <a:t>Acute diarrhoea – sudden increase in frequency and change in consistency of stools caused by infectious agent. Is usually less than 14 days and </a:t>
            </a:r>
            <a:r>
              <a:rPr lang="en-US" b="1" dirty="0" err="1" smtClean="0"/>
              <a:t>and</a:t>
            </a:r>
            <a:r>
              <a:rPr lang="en-US" b="1" dirty="0" smtClean="0"/>
              <a:t> subside without specific Rx if there is no dehydration.</a:t>
            </a:r>
          </a:p>
          <a:p>
            <a:pPr algn="l"/>
            <a:r>
              <a:rPr lang="en-US" b="1" dirty="0" smtClean="0"/>
              <a:t>Chronic diarrhoea-  increase in stool frequency and increased water content with a duration of more than 14 days</a:t>
            </a:r>
          </a:p>
          <a:p>
            <a:pPr algn="l"/>
            <a:endParaRPr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Intractable  diarrhoea of infancy : a syndrome that occurs within few months of life ,persists for longer than 2 weeks with no recognizable pathogens.</a:t>
            </a:r>
          </a:p>
          <a:p>
            <a:pPr algn="l"/>
            <a:r>
              <a:rPr lang="en-US" b="1" dirty="0" smtClean="0"/>
              <a:t>Chronic non-specific diarrhoea ; also known as irritable colon of childhood and toddlers </a:t>
            </a:r>
            <a:r>
              <a:rPr lang="en-US" b="1" dirty="0" err="1" smtClean="0"/>
              <a:t>diarrhoea.is</a:t>
            </a:r>
            <a:r>
              <a:rPr lang="en-US" b="1" dirty="0" smtClean="0"/>
              <a:t> a common cause of chronic diarrhoea in children 6-54 months..The stool is loose with undigested food particles and it goes for more than 2 weeks</a:t>
            </a:r>
          </a:p>
          <a:p>
            <a:pPr algn="l"/>
            <a:endParaRPr lang="en-US"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CLEFT LIP AND CLEFT PALATE</a:t>
            </a:r>
            <a:endParaRPr lang="en-US" dirty="0"/>
          </a:p>
        </p:txBody>
      </p:sp>
      <p:sp>
        <p:nvSpPr>
          <p:cNvPr id="3" name="Content Placeholder 2"/>
          <p:cNvSpPr>
            <a:spLocks noGrp="1"/>
          </p:cNvSpPr>
          <p:nvPr>
            <p:ph idx="1"/>
          </p:nvPr>
        </p:nvSpPr>
        <p:spPr/>
        <p:txBody>
          <a:bodyPr/>
          <a:lstStyle/>
          <a:p>
            <a:pPr algn="l"/>
            <a:r>
              <a:rPr lang="en-US" b="1" dirty="0" smtClean="0"/>
              <a:t>Cleft lip: is incomplete fusion of the upper lip during the sixth week of gestation, it can be unilateral of bilateral. It can be alone or in combination with cleft palate. </a:t>
            </a:r>
          </a:p>
          <a:p>
            <a:pPr algn="l"/>
            <a:r>
              <a:rPr lang="en-US" b="1" dirty="0" smtClean="0"/>
              <a:t>•Cleft palate: is incomplete fusion of the palate, during the 5-12 weeks of gestation</a:t>
            </a:r>
            <a:r>
              <a:rPr lang="en-US" dirty="0" smtClean="0"/>
              <a:t>. </a:t>
            </a:r>
          </a:p>
          <a:p>
            <a:pPr algn="l"/>
            <a:r>
              <a:rPr lang="en-US" sz="2800" b="1" dirty="0" smtClean="0"/>
              <a:t>The diagnosis of cleft lip &amp; palate is at the 20-22 weeks of gestation by ultrasound examination. </a:t>
            </a:r>
          </a:p>
          <a:p>
            <a:pPr algn="l"/>
            <a:r>
              <a:rPr lang="en-US" sz="2800" b="1" dirty="0" smtClean="0"/>
              <a:t>•The repair can be performed after 2-3 months of birth . </a:t>
            </a:r>
          </a:p>
          <a:p>
            <a:endParaRPr lang="en-US"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PREDISPOSING FACTORS</a:t>
            </a:r>
            <a:endParaRPr lang="en-US" dirty="0"/>
          </a:p>
        </p:txBody>
      </p:sp>
      <p:sp>
        <p:nvSpPr>
          <p:cNvPr id="3" name="Content Placeholder 2"/>
          <p:cNvSpPr>
            <a:spLocks noGrp="1"/>
          </p:cNvSpPr>
          <p:nvPr>
            <p:ph idx="1"/>
          </p:nvPr>
        </p:nvSpPr>
        <p:spPr/>
        <p:txBody>
          <a:bodyPr/>
          <a:lstStyle/>
          <a:p>
            <a:pPr algn="l"/>
            <a:r>
              <a:rPr lang="en-US" sz="2800" b="1" dirty="0" smtClean="0"/>
              <a:t>Maternal age (too young or above 35 years), Maternal diabetes mellitus, </a:t>
            </a:r>
          </a:p>
          <a:p>
            <a:pPr algn="l"/>
            <a:r>
              <a:rPr lang="en-US" sz="2800" b="1" dirty="0" smtClean="0"/>
              <a:t>Excessive alcohol intake during pregnancy,</a:t>
            </a:r>
          </a:p>
          <a:p>
            <a:pPr algn="l"/>
            <a:r>
              <a:rPr lang="en-US" sz="2800" b="1" dirty="0" smtClean="0"/>
              <a:t>Cytotoxics drugs</a:t>
            </a:r>
            <a:r>
              <a:rPr lang="en-US" sz="2800" dirty="0" smtClean="0"/>
              <a:t>.</a:t>
            </a:r>
          </a:p>
          <a:p>
            <a:pPr algn="l"/>
            <a:r>
              <a:rPr lang="en-US" sz="2800" b="1" dirty="0" smtClean="0"/>
              <a:t>anticonvulsants</a:t>
            </a:r>
          </a:p>
          <a:p>
            <a:pPr algn="l"/>
            <a:r>
              <a:rPr lang="en-US" sz="2800" b="1" dirty="0" smtClean="0"/>
              <a:t>PATHOPHYSIOLOGY</a:t>
            </a:r>
          </a:p>
          <a:p>
            <a:pPr algn="l"/>
            <a:r>
              <a:rPr lang="en-US" sz="2800" b="1" dirty="0" smtClean="0"/>
              <a:t>There is a genetic defects  in cell migration during embryonic  development between 3</a:t>
            </a:r>
            <a:r>
              <a:rPr lang="en-US" sz="2800" b="1" baseline="30000" dirty="0" smtClean="0"/>
              <a:t>rd</a:t>
            </a:r>
            <a:r>
              <a:rPr lang="en-US" sz="2800" b="1" dirty="0" smtClean="0"/>
              <a:t> and 12week.This leads to failure of maxillary and premaxillary process to come together</a:t>
            </a:r>
            <a:r>
              <a:rPr lang="en-US" b="1" dirty="0" smtClean="0"/>
              <a:t>.</a:t>
            </a:r>
            <a:endParaRPr lang="en-US" b="1"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Common problems and complications associated with cleft lip and cleft palate</a:t>
            </a:r>
            <a:endParaRPr lang="en-US" sz="4000" dirty="0"/>
          </a:p>
        </p:txBody>
      </p:sp>
      <p:sp>
        <p:nvSpPr>
          <p:cNvPr id="3" name="Content Placeholder 2"/>
          <p:cNvSpPr>
            <a:spLocks noGrp="1"/>
          </p:cNvSpPr>
          <p:nvPr>
            <p:ph idx="1"/>
          </p:nvPr>
        </p:nvSpPr>
        <p:spPr/>
        <p:txBody>
          <a:bodyPr/>
          <a:lstStyle/>
          <a:p>
            <a:pPr algn="l"/>
            <a:r>
              <a:rPr lang="en-US" b="1" dirty="0" smtClean="0"/>
              <a:t>Inability to breastfeed and swallow</a:t>
            </a:r>
          </a:p>
          <a:p>
            <a:pPr algn="l"/>
            <a:r>
              <a:rPr lang="en-US" b="1" dirty="0" smtClean="0"/>
              <a:t>Improper draining of middle ear</a:t>
            </a:r>
          </a:p>
          <a:p>
            <a:pPr algn="l"/>
            <a:r>
              <a:rPr lang="en-US" b="1" dirty="0" smtClean="0"/>
              <a:t>Long term upper respiratory tract infections</a:t>
            </a:r>
          </a:p>
          <a:p>
            <a:pPr algn="l"/>
            <a:r>
              <a:rPr lang="en-US" b="1" dirty="0" smtClean="0"/>
              <a:t>Poor speech development</a:t>
            </a:r>
          </a:p>
          <a:p>
            <a:pPr algn="l"/>
            <a:r>
              <a:rPr lang="en-US" b="1" dirty="0" smtClean="0"/>
              <a:t>Growth failure.</a:t>
            </a:r>
            <a:endParaRPr lang="en-US" b="1"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Feeding the child with CL and CP.</a:t>
            </a:r>
            <a:endParaRPr lang="en-US" dirty="0"/>
          </a:p>
        </p:txBody>
      </p:sp>
      <p:sp>
        <p:nvSpPr>
          <p:cNvPr id="3" name="Content Placeholder 2"/>
          <p:cNvSpPr>
            <a:spLocks noGrp="1"/>
          </p:cNvSpPr>
          <p:nvPr>
            <p:ph idx="1"/>
          </p:nvPr>
        </p:nvSpPr>
        <p:spPr/>
        <p:txBody>
          <a:bodyPr/>
          <a:lstStyle/>
          <a:p>
            <a:pPr algn="l"/>
            <a:r>
              <a:rPr lang="en-US" b="1" dirty="0" smtClean="0"/>
              <a:t>Is best accomplished with the infant head in upright position, either held in the caregiver's hand or cradled in the arm </a:t>
            </a:r>
          </a:p>
          <a:p>
            <a:pPr algn="l"/>
            <a:r>
              <a:rPr lang="en-US" b="1" dirty="0" smtClean="0"/>
              <a:t>Are fed using ESSR Technique.</a:t>
            </a:r>
          </a:p>
          <a:p>
            <a:pPr algn="l"/>
            <a:r>
              <a:rPr lang="en-US" b="1" dirty="0" smtClean="0"/>
              <a:t>E-Enlarge the nipple</a:t>
            </a:r>
          </a:p>
          <a:p>
            <a:pPr algn="l"/>
            <a:r>
              <a:rPr lang="en-US" b="1" dirty="0" smtClean="0"/>
              <a:t>S-stimulate the suckling reflex</a:t>
            </a:r>
          </a:p>
          <a:p>
            <a:pPr algn="l"/>
            <a:r>
              <a:rPr lang="en-US" b="1" dirty="0" smtClean="0"/>
              <a:t>S-swallow fluid appropriately</a:t>
            </a:r>
          </a:p>
          <a:p>
            <a:pPr algn="l"/>
            <a:r>
              <a:rPr lang="en-US" b="1" dirty="0" smtClean="0"/>
              <a:t>R-rest.</a:t>
            </a:r>
            <a:endParaRPr lang="en-US" b="1"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of cleft lip</a:t>
            </a:r>
            <a:endParaRPr lang="en-US" dirty="0"/>
          </a:p>
        </p:txBody>
      </p:sp>
      <p:sp>
        <p:nvSpPr>
          <p:cNvPr id="3" name="Content Placeholder 2"/>
          <p:cNvSpPr>
            <a:spLocks noGrp="1"/>
          </p:cNvSpPr>
          <p:nvPr>
            <p:ph idx="1"/>
          </p:nvPr>
        </p:nvSpPr>
        <p:spPr/>
        <p:txBody>
          <a:bodyPr/>
          <a:lstStyle/>
          <a:p>
            <a:pPr algn="l"/>
            <a:r>
              <a:rPr lang="en-US" b="1" dirty="0" smtClean="0"/>
              <a:t>Plastic surgery is performed when the child is 3 months old</a:t>
            </a:r>
          </a:p>
          <a:p>
            <a:pPr algn="l"/>
            <a:r>
              <a:rPr lang="en-US" b="1" dirty="0" smtClean="0"/>
              <a:t>A child is admitted into isolated room to prevent upper respiratory tract infections</a:t>
            </a:r>
          </a:p>
          <a:p>
            <a:pPr algn="l"/>
            <a:r>
              <a:rPr lang="en-US" b="1" dirty="0" smtClean="0"/>
              <a:t>Vital signs and lab investigations are taken.</a:t>
            </a:r>
          </a:p>
          <a:p>
            <a:pPr algn="l"/>
            <a:r>
              <a:rPr lang="en-US" b="1" dirty="0" smtClean="0"/>
              <a:t>Then the surgery is perform under general anesthesia.</a:t>
            </a:r>
            <a:r>
              <a:rPr lang="en-US" dirty="0" smtClean="0"/>
              <a:t> </a:t>
            </a:r>
            <a:endParaRPr lang="en-US"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Post-operative management </a:t>
            </a:r>
            <a:endParaRPr lang="en-US" dirty="0"/>
          </a:p>
        </p:txBody>
      </p:sp>
      <p:sp>
        <p:nvSpPr>
          <p:cNvPr id="3" name="Content Placeholder 2"/>
          <p:cNvSpPr>
            <a:spLocks noGrp="1"/>
          </p:cNvSpPr>
          <p:nvPr>
            <p:ph idx="1"/>
          </p:nvPr>
        </p:nvSpPr>
        <p:spPr/>
        <p:txBody>
          <a:bodyPr/>
          <a:lstStyle/>
          <a:p>
            <a:pPr algn="l"/>
            <a:r>
              <a:rPr lang="en-US" sz="2400" b="1" dirty="0" smtClean="0"/>
              <a:t>1.As soon as the baby recovers from anaesthesia, glucose drinks in small amounts are commenced followed by breast milk using a spoon or pipette four hourly. </a:t>
            </a:r>
          </a:p>
          <a:p>
            <a:pPr algn="l"/>
            <a:r>
              <a:rPr lang="en-US" sz="2400" b="1" dirty="0" smtClean="0"/>
              <a:t>2.The child is nursed on lateral sides to prevent regurgitation and aspiration occurring</a:t>
            </a:r>
          </a:p>
          <a:p>
            <a:pPr algn="l"/>
            <a:r>
              <a:rPr lang="en-US" sz="2400" b="1" dirty="0" smtClean="0"/>
              <a:t>3.The wound is kept clean by frequent swabbing with betadine. </a:t>
            </a:r>
          </a:p>
          <a:p>
            <a:pPr algn="l"/>
            <a:r>
              <a:rPr lang="en-US" sz="2400" b="1" dirty="0" smtClean="0"/>
              <a:t>4.The sutures are removed five to seven days post operatively. </a:t>
            </a:r>
          </a:p>
          <a:p>
            <a:pPr algn="l"/>
            <a:r>
              <a:rPr lang="en-US" sz="2400" b="1" dirty="0" smtClean="0"/>
              <a:t>5.The arms may have to be splinted most of the time to prevent the baby from rubbing on the lips</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OTITIS MEDIA</a:t>
            </a:r>
            <a:endParaRPr lang="en-US" dirty="0"/>
          </a:p>
        </p:txBody>
      </p:sp>
      <p:sp>
        <p:nvSpPr>
          <p:cNvPr id="3" name="Content Placeholder 2"/>
          <p:cNvSpPr>
            <a:spLocks noGrp="1"/>
          </p:cNvSpPr>
          <p:nvPr>
            <p:ph idx="1"/>
          </p:nvPr>
        </p:nvSpPr>
        <p:spPr/>
        <p:txBody>
          <a:bodyPr/>
          <a:lstStyle/>
          <a:p>
            <a:pPr algn="l"/>
            <a:r>
              <a:rPr lang="en-US" sz="3600" b="1" dirty="0" smtClean="0"/>
              <a:t>Defn : inflammation of the middle ear</a:t>
            </a:r>
          </a:p>
          <a:p>
            <a:pPr algn="l"/>
            <a:r>
              <a:rPr lang="en-US" sz="3600" b="1" dirty="0" smtClean="0"/>
              <a:t>-occurs as a secondary infection following sorethroat,common cold,tonsilitis,pharyngitis,dental infections and ascending upper respiratory tract infections through Eustachian tube</a:t>
            </a:r>
            <a:endParaRPr lang="en-US" sz="3600" b="1"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of cleft palate</a:t>
            </a:r>
            <a:endParaRPr lang="en-US" dirty="0"/>
          </a:p>
        </p:txBody>
      </p:sp>
      <p:sp>
        <p:nvSpPr>
          <p:cNvPr id="3" name="Content Placeholder 2"/>
          <p:cNvSpPr>
            <a:spLocks noGrp="1"/>
          </p:cNvSpPr>
          <p:nvPr>
            <p:ph idx="1"/>
          </p:nvPr>
        </p:nvSpPr>
        <p:spPr>
          <a:xfrm>
            <a:off x="685800" y="1600200"/>
            <a:ext cx="8229600" cy="4525963"/>
          </a:xfrm>
        </p:spPr>
        <p:txBody>
          <a:bodyPr/>
          <a:lstStyle/>
          <a:p>
            <a:pPr algn="l"/>
            <a:r>
              <a:rPr lang="en-US" sz="2800" b="1" dirty="0" smtClean="0"/>
              <a:t>The palate can be surgically corrected by an operation called palatoplasty, usually deferred until the child is about twelve months old. </a:t>
            </a:r>
          </a:p>
          <a:p>
            <a:pPr algn="l"/>
            <a:r>
              <a:rPr lang="en-US" sz="2800" b="1" dirty="0" smtClean="0"/>
              <a:t>Preoperative Care</a:t>
            </a:r>
            <a:r>
              <a:rPr lang="en-US" sz="2800" dirty="0" smtClean="0"/>
              <a:t/>
            </a:r>
            <a:br>
              <a:rPr lang="en-US" sz="2800" dirty="0" smtClean="0"/>
            </a:br>
            <a:r>
              <a:rPr lang="en-US" sz="2800" b="1" dirty="0" smtClean="0"/>
              <a:t>The child and the parent are admitted one week </a:t>
            </a:r>
            <a:br>
              <a:rPr lang="en-US" sz="2800" b="1" dirty="0" smtClean="0"/>
            </a:br>
            <a:r>
              <a:rPr lang="en-US" sz="2800" b="1" dirty="0" smtClean="0"/>
              <a:t>before the day of the operation. </a:t>
            </a:r>
          </a:p>
          <a:p>
            <a:pPr algn="l"/>
            <a:r>
              <a:rPr lang="en-US" sz="2800" b="1" dirty="0" smtClean="0"/>
              <a:t>Any infection must is contained before surgery </a:t>
            </a:r>
          </a:p>
          <a:p>
            <a:pPr algn="l">
              <a:buNone/>
            </a:pPr>
            <a:r>
              <a:rPr lang="en-US" sz="2800" b="1" dirty="0" smtClean="0"/>
              <a:t>Take blood  for haemoglobin,grouping and cross matching</a:t>
            </a:r>
            <a:r>
              <a:rPr lang="en-US" dirty="0" smtClean="0"/>
              <a:t>.</a:t>
            </a:r>
            <a:endParaRPr lang="en-US"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Night splinting of the arms should be practiced so that the child may get used to the procedure in preparation for postoperative care</a:t>
            </a:r>
            <a:r>
              <a:rPr lang="en-US" dirty="0" smtClean="0"/>
              <a:t>. </a:t>
            </a:r>
          </a:p>
          <a:p>
            <a:pPr algn="l"/>
            <a:r>
              <a:rPr lang="en-US" b="1" dirty="0" smtClean="0"/>
              <a:t>Starve the child for six hours</a:t>
            </a:r>
          </a:p>
          <a:p>
            <a:pPr algn="l"/>
            <a:r>
              <a:rPr lang="en-US" b="1" dirty="0" smtClean="0"/>
              <a:t>Rehydrate with 5% dextrose</a:t>
            </a:r>
          </a:p>
          <a:p>
            <a:pPr algn="l"/>
            <a:r>
              <a:rPr lang="en-US" b="1" dirty="0" smtClean="0"/>
              <a:t>Ensure the parent sign the inform consent </a:t>
            </a:r>
            <a:endParaRPr lang="en-US" b="1"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Post-operative management of cleft palate</a:t>
            </a:r>
            <a:endParaRPr lang="en-US" dirty="0"/>
          </a:p>
        </p:txBody>
      </p:sp>
      <p:sp>
        <p:nvSpPr>
          <p:cNvPr id="3" name="Content Placeholder 2"/>
          <p:cNvSpPr>
            <a:spLocks noGrp="1"/>
          </p:cNvSpPr>
          <p:nvPr>
            <p:ph idx="1"/>
          </p:nvPr>
        </p:nvSpPr>
        <p:spPr/>
        <p:txBody>
          <a:bodyPr/>
          <a:lstStyle/>
          <a:p>
            <a:pPr algn="l"/>
            <a:r>
              <a:rPr lang="en-US" sz="2800" b="1" dirty="0" smtClean="0"/>
              <a:t>Suck accumulating mucus to clear the airway</a:t>
            </a:r>
          </a:p>
          <a:p>
            <a:pPr algn="l"/>
            <a:r>
              <a:rPr lang="en-US" sz="2800" b="1" dirty="0" smtClean="0"/>
              <a:t>Set laryngoscope, endotracheal tube and suction machine to be ready incase of need</a:t>
            </a:r>
          </a:p>
          <a:p>
            <a:pPr algn="l"/>
            <a:r>
              <a:rPr lang="en-US" sz="2800" b="1" dirty="0" smtClean="0"/>
              <a:t>Restrain the child arms in splints to prevent  rubbing the operated area but should be released every 2 hrs</a:t>
            </a:r>
          </a:p>
          <a:p>
            <a:pPr algn="l"/>
            <a:r>
              <a:rPr lang="en-US" sz="2800" b="1" dirty="0" smtClean="0"/>
              <a:t>Monitor vital signs every 1 -2 hrs</a:t>
            </a:r>
          </a:p>
          <a:p>
            <a:pPr algn="l"/>
            <a:r>
              <a:rPr lang="en-US" sz="2800" b="1" dirty="0" smtClean="0"/>
              <a:t>Monitor for signs of bleeding</a:t>
            </a:r>
          </a:p>
          <a:p>
            <a:pPr algn="l"/>
            <a:r>
              <a:rPr lang="en-US" sz="2800" b="1" dirty="0" smtClean="0"/>
              <a:t>Continue feeding with fluids as ordered</a:t>
            </a:r>
          </a:p>
          <a:p>
            <a:pPr algn="l"/>
            <a:endParaRPr lang="en-US" dirty="0" smtClean="0"/>
          </a:p>
          <a:p>
            <a:pPr algn="l"/>
            <a:endParaRPr lang="en-US"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Imperforate Anus</a:t>
            </a:r>
            <a:br>
              <a:rPr lang="en-US" dirty="0" smtClean="0"/>
            </a:br>
            <a:endParaRPr lang="en-US" dirty="0"/>
          </a:p>
        </p:txBody>
      </p:sp>
      <p:sp>
        <p:nvSpPr>
          <p:cNvPr id="3" name="Content Placeholder 2"/>
          <p:cNvSpPr>
            <a:spLocks noGrp="1"/>
          </p:cNvSpPr>
          <p:nvPr>
            <p:ph idx="1"/>
          </p:nvPr>
        </p:nvSpPr>
        <p:spPr/>
        <p:txBody>
          <a:bodyPr/>
          <a:lstStyle/>
          <a:p>
            <a:pPr algn="l"/>
            <a:r>
              <a:rPr lang="en-US" b="1" dirty="0" smtClean="0"/>
              <a:t>Malformation of anorectal region that may  occur in several forms </a:t>
            </a:r>
          </a:p>
          <a:p>
            <a:pPr algn="l">
              <a:buNone/>
            </a:pPr>
            <a:r>
              <a:rPr lang="en-US" b="1" dirty="0" smtClean="0"/>
              <a:t>There is no visible opening of the rectum </a:t>
            </a:r>
          </a:p>
          <a:p>
            <a:pPr algn="l">
              <a:buNone/>
            </a:pPr>
            <a:r>
              <a:rPr lang="en-US" b="1" dirty="0" smtClean="0"/>
              <a:t>The rectum may end up in blind pouch that does not connect to colon, or it may have openings to urethra,bladder,or vagina..</a:t>
            </a:r>
          </a:p>
          <a:p>
            <a:pPr algn="l">
              <a:buNone/>
            </a:pPr>
            <a:endParaRPr lang="en-US" b="1"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Signs and symptoms</a:t>
            </a:r>
            <a:endParaRPr lang="en-US" dirty="0"/>
          </a:p>
        </p:txBody>
      </p:sp>
      <p:sp>
        <p:nvSpPr>
          <p:cNvPr id="3" name="Content Placeholder 2"/>
          <p:cNvSpPr>
            <a:spLocks noGrp="1"/>
          </p:cNvSpPr>
          <p:nvPr>
            <p:ph idx="1"/>
          </p:nvPr>
        </p:nvSpPr>
        <p:spPr/>
        <p:txBody>
          <a:bodyPr/>
          <a:lstStyle/>
          <a:p>
            <a:pPr algn="l"/>
            <a:r>
              <a:rPr lang="en-US" b="1" dirty="0" smtClean="0"/>
              <a:t>Absence of anal opening</a:t>
            </a:r>
          </a:p>
          <a:p>
            <a:pPr algn="l"/>
            <a:r>
              <a:rPr lang="en-US" b="1" dirty="0" smtClean="0"/>
              <a:t>Misplaced anal opening</a:t>
            </a:r>
          </a:p>
          <a:p>
            <a:pPr algn="l"/>
            <a:r>
              <a:rPr lang="en-US" b="1" dirty="0" smtClean="0"/>
              <a:t>No passage of stool within the 1</a:t>
            </a:r>
            <a:r>
              <a:rPr lang="en-US" b="1" baseline="30000" dirty="0" smtClean="0"/>
              <a:t>st</a:t>
            </a:r>
            <a:r>
              <a:rPr lang="en-US" b="1" dirty="0" smtClean="0"/>
              <a:t> 24-48 hrs</a:t>
            </a:r>
          </a:p>
          <a:p>
            <a:pPr algn="l"/>
            <a:r>
              <a:rPr lang="en-US" b="1" dirty="0" smtClean="0"/>
              <a:t>Stool passed by way of urethra or vagina</a:t>
            </a:r>
          </a:p>
          <a:p>
            <a:pPr algn="l"/>
            <a:r>
              <a:rPr lang="en-US" b="1" dirty="0" smtClean="0"/>
              <a:t>Abdominal distention.</a:t>
            </a:r>
          </a:p>
          <a:p>
            <a:pPr algn="l"/>
            <a:r>
              <a:rPr lang="en-US" b="1" dirty="0" smtClean="0"/>
              <a:t>MANAGEMENT : Surgical correction called anorectoplasty.</a:t>
            </a:r>
            <a:endParaRPr lang="en-US" b="1"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sz="4400" dirty="0" smtClean="0"/>
              <a:t>GENITOURINARY SYSTEM DISORDERS</a:t>
            </a:r>
            <a:endParaRPr lang="en-US" sz="4400" dirty="0"/>
          </a:p>
        </p:txBody>
      </p:sp>
      <p:sp>
        <p:nvSpPr>
          <p:cNvPr id="3" name="Subtitle 2"/>
          <p:cNvSpPr>
            <a:spLocks noGrp="1"/>
          </p:cNvSpPr>
          <p:nvPr>
            <p:ph type="subTitle" sz="quarter" idx="1"/>
          </p:nvPr>
        </p:nvSpPr>
        <p:spPr/>
        <p:txBody>
          <a:bodyPr/>
          <a:lstStyle/>
          <a:p>
            <a:r>
              <a:rPr lang="en-US" sz="4000" b="1" dirty="0" smtClean="0"/>
              <a:t>ACUTE GLOMERULONEPHRITIS</a:t>
            </a:r>
            <a:endParaRPr lang="en-US" sz="4000" b="1"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ACUTE GLOMERULONEPHRITIS</a:t>
            </a:r>
            <a:endParaRPr lang="en-US" dirty="0"/>
          </a:p>
        </p:txBody>
      </p:sp>
      <p:sp>
        <p:nvSpPr>
          <p:cNvPr id="3" name="Content Placeholder 2"/>
          <p:cNvSpPr>
            <a:spLocks noGrp="1"/>
          </p:cNvSpPr>
          <p:nvPr>
            <p:ph idx="1"/>
          </p:nvPr>
        </p:nvSpPr>
        <p:spPr/>
        <p:txBody>
          <a:bodyPr/>
          <a:lstStyle/>
          <a:p>
            <a:pPr algn="l"/>
            <a:r>
              <a:rPr lang="en-US" sz="3600" b="1" dirty="0" smtClean="0"/>
              <a:t>Defn : It is a bilateral non- infectious complication of kidneys following streptococcal and viral infection. The destruction is caused by toxic products of streptococci and not streptococci itself</a:t>
            </a:r>
            <a:r>
              <a:rPr lang="en-US" dirty="0" smtClean="0"/>
              <a:t>. </a:t>
            </a:r>
          </a:p>
          <a:p>
            <a:pPr algn="l"/>
            <a:r>
              <a:rPr lang="en-US" sz="3600" b="1" dirty="0" smtClean="0"/>
              <a:t>It is an immune complex disease that occurs after infection of group A beta hemolytic streptococcus</a:t>
            </a:r>
            <a:endParaRPr lang="en-US" sz="3600" b="1"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epidemiology</a:t>
            </a:r>
            <a:endParaRPr lang="en-US" dirty="0"/>
          </a:p>
        </p:txBody>
      </p:sp>
      <p:sp>
        <p:nvSpPr>
          <p:cNvPr id="3" name="Content Placeholder 2"/>
          <p:cNvSpPr>
            <a:spLocks noGrp="1"/>
          </p:cNvSpPr>
          <p:nvPr>
            <p:ph idx="1"/>
          </p:nvPr>
        </p:nvSpPr>
        <p:spPr/>
        <p:txBody>
          <a:bodyPr/>
          <a:lstStyle/>
          <a:p>
            <a:pPr algn="l"/>
            <a:r>
              <a:rPr lang="en-US" sz="4000" b="1" dirty="0" smtClean="0"/>
              <a:t>Occur at any age but primarily early school age children with a peak age of onset of 6-7 years . It is uncommon in children younger than 2yrs.</a:t>
            </a:r>
          </a:p>
          <a:p>
            <a:pPr algn="l"/>
            <a:r>
              <a:rPr lang="en-US" sz="4000" b="1" dirty="0" smtClean="0"/>
              <a:t>Males outnumber females in a ration of 2: 1</a:t>
            </a:r>
            <a:endParaRPr lang="en-US" sz="4000" b="1"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pathophysiology</a:t>
            </a:r>
            <a:endParaRPr lang="en-US" dirty="0"/>
          </a:p>
        </p:txBody>
      </p:sp>
      <p:sp>
        <p:nvSpPr>
          <p:cNvPr id="3" name="Content Placeholder 2"/>
          <p:cNvSpPr>
            <a:spLocks noGrp="1"/>
          </p:cNvSpPr>
          <p:nvPr>
            <p:ph idx="1"/>
          </p:nvPr>
        </p:nvSpPr>
        <p:spPr/>
        <p:txBody>
          <a:bodyPr/>
          <a:lstStyle/>
          <a:p>
            <a:pPr algn="l"/>
            <a:r>
              <a:rPr lang="en-US" sz="3600" b="1" dirty="0" smtClean="0"/>
              <a:t>Infection occurs 2 wks after streptococcal infection.</a:t>
            </a:r>
          </a:p>
          <a:p>
            <a:pPr algn="l"/>
            <a:r>
              <a:rPr lang="en-US" sz="3600" b="1" dirty="0" smtClean="0"/>
              <a:t>Infection induces toxins which travel in blood to kidneys.</a:t>
            </a:r>
          </a:p>
          <a:p>
            <a:pPr algn="l"/>
            <a:r>
              <a:rPr lang="en-US" sz="3600" b="1" dirty="0" smtClean="0"/>
              <a:t>The toxins trigger immune response which forms antigen –antibody complexes..</a:t>
            </a:r>
          </a:p>
          <a:p>
            <a:pPr algn="l"/>
            <a:r>
              <a:rPr lang="en-US" sz="3600" b="1" dirty="0" smtClean="0"/>
              <a:t>The immune complexes are deposited in the glomeruli tissue</a:t>
            </a:r>
            <a:endParaRPr lang="en-US" sz="3600" b="1"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sz="4000" b="1" dirty="0" smtClean="0"/>
              <a:t>The glomeruli become swells and capillaries become occluded resulting in accumulation of water and retention of sodium. </a:t>
            </a:r>
          </a:p>
          <a:p>
            <a:pPr algn="l"/>
            <a:r>
              <a:rPr lang="en-US" sz="4000" b="1" dirty="0" smtClean="0"/>
              <a:t>Clinical features</a:t>
            </a:r>
          </a:p>
          <a:p>
            <a:pPr algn="l"/>
            <a:r>
              <a:rPr lang="en-US" sz="4000" b="1" dirty="0" smtClean="0"/>
              <a:t>Cardinal features : oliguria , haematuria ,proteinuria , edema esp. of the face and hypertension.</a:t>
            </a:r>
          </a:p>
        </p:txBody>
      </p:sp>
    </p:spTree>
  </p:cSld>
  <p:clrMapOvr>
    <a:masterClrMapping/>
  </p:clrMapOvr>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Arial"/>
      </a:majorFont>
      <a:minorFont>
        <a:latin typeface="Garamond"/>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Garamond" pitchFamily="18"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Garamond" pitchFamily="18" charset="0"/>
            <a:cs typeface="Arial"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12889</TotalTime>
  <Words>9474</Words>
  <Application>Microsoft Office PowerPoint</Application>
  <PresentationFormat>On-screen Show (4:3)</PresentationFormat>
  <Paragraphs>1308</Paragraphs>
  <Slides>224</Slides>
  <Notes>0</Notes>
  <HiddenSlides>0</HiddenSlides>
  <MMClips>0</MMClips>
  <ScaleCrop>false</ScaleCrop>
  <HeadingPairs>
    <vt:vector size="4" baseType="variant">
      <vt:variant>
        <vt:lpstr>Theme</vt:lpstr>
      </vt:variant>
      <vt:variant>
        <vt:i4>1</vt:i4>
      </vt:variant>
      <vt:variant>
        <vt:lpstr>Slide Titles</vt:lpstr>
      </vt:variant>
      <vt:variant>
        <vt:i4>224</vt:i4>
      </vt:variant>
    </vt:vector>
  </HeadingPairs>
  <TitlesOfParts>
    <vt:vector size="225" baseType="lpstr">
      <vt:lpstr>Stream</vt:lpstr>
      <vt:lpstr>DIAGNOSIS OF RHEUMATIC FEVER</vt:lpstr>
      <vt:lpstr>Lab investigation</vt:lpstr>
      <vt:lpstr>Medical management</vt:lpstr>
      <vt:lpstr>Nursing management</vt:lpstr>
      <vt:lpstr>cont</vt:lpstr>
      <vt:lpstr>complications</vt:lpstr>
      <vt:lpstr>Prevention of RF</vt:lpstr>
      <vt:lpstr>THANKYOU </vt:lpstr>
      <vt:lpstr>OTITIS MEDIA</vt:lpstr>
      <vt:lpstr>INCIDENCE</vt:lpstr>
      <vt:lpstr>Predisposing factors</vt:lpstr>
      <vt:lpstr>Factors contributing to high prevalence of disease in infancy and early childhood </vt:lpstr>
      <vt:lpstr>Classification of Otitis media</vt:lpstr>
      <vt:lpstr>cont</vt:lpstr>
      <vt:lpstr>cont</vt:lpstr>
      <vt:lpstr>cont</vt:lpstr>
      <vt:lpstr>cont</vt:lpstr>
      <vt:lpstr>Medical management</vt:lpstr>
      <vt:lpstr>cont</vt:lpstr>
      <vt:lpstr>Nursing management of Otitis media</vt:lpstr>
      <vt:lpstr>CENTRAL NERVOUS SYSTEM DISORDERS</vt:lpstr>
      <vt:lpstr>MENINGITIS</vt:lpstr>
      <vt:lpstr>cont</vt:lpstr>
      <vt:lpstr>D. Main causative organism</vt:lpstr>
      <vt:lpstr>(e).Predisposing factors</vt:lpstr>
      <vt:lpstr>f. Mode of transmission</vt:lpstr>
      <vt:lpstr>cont</vt:lpstr>
      <vt:lpstr> H .Clinical manifestations infants (2months – 3 years)</vt:lpstr>
      <vt:lpstr>Clinical manifestations in older children and adolescence</vt:lpstr>
      <vt:lpstr>cont</vt:lpstr>
      <vt:lpstr>Diagnostic investigations</vt:lpstr>
      <vt:lpstr>MEDICAL MANAGEMENT</vt:lpstr>
      <vt:lpstr>Nursing management</vt:lpstr>
      <vt:lpstr>cont</vt:lpstr>
      <vt:lpstr>Early complications</vt:lpstr>
      <vt:lpstr>Long term complications</vt:lpstr>
      <vt:lpstr>ACUTE CONVULSIONS</vt:lpstr>
      <vt:lpstr>Common causes in older children and infants</vt:lpstr>
      <vt:lpstr>cont</vt:lpstr>
      <vt:lpstr>Clinical features</vt:lpstr>
      <vt:lpstr>cont</vt:lpstr>
      <vt:lpstr>cont</vt:lpstr>
      <vt:lpstr>Management of acute convulsions</vt:lpstr>
      <vt:lpstr>cont</vt:lpstr>
      <vt:lpstr>EPILEPSY</vt:lpstr>
      <vt:lpstr>cont</vt:lpstr>
      <vt:lpstr>Risk factors</vt:lpstr>
      <vt:lpstr>pathophysiology</vt:lpstr>
      <vt:lpstr>1.Generalized seizures</vt:lpstr>
      <vt:lpstr>cont</vt:lpstr>
      <vt:lpstr>2.Partial Seizures</vt:lpstr>
      <vt:lpstr>CONT</vt:lpstr>
      <vt:lpstr>ii.Tonic phase</vt:lpstr>
      <vt:lpstr>cont</vt:lpstr>
      <vt:lpstr>III. Clonic phase</vt:lpstr>
      <vt:lpstr>cont</vt:lpstr>
      <vt:lpstr>Diagnostic investigations</vt:lpstr>
      <vt:lpstr>cont</vt:lpstr>
      <vt:lpstr>cont</vt:lpstr>
      <vt:lpstr>Care after seizure</vt:lpstr>
      <vt:lpstr>DISORDERS OF GASTROINTESTINAL SYSTEM</vt:lpstr>
      <vt:lpstr>DIARRHOEAL DISEASES IN CHILDREN</vt:lpstr>
      <vt:lpstr>cont</vt:lpstr>
      <vt:lpstr>cont</vt:lpstr>
      <vt:lpstr>cont</vt:lpstr>
      <vt:lpstr>Predisposing factors to diarrheal diseases</vt:lpstr>
      <vt:lpstr>pathophysiology</vt:lpstr>
      <vt:lpstr>cont</vt:lpstr>
      <vt:lpstr>cont</vt:lpstr>
      <vt:lpstr>Classification of dehydration</vt:lpstr>
      <vt:lpstr>Management of mild dehydration</vt:lpstr>
      <vt:lpstr>cont</vt:lpstr>
      <vt:lpstr> moderate dehydration</vt:lpstr>
      <vt:lpstr>Management of moderate dehydration</vt:lpstr>
      <vt:lpstr>cont</vt:lpstr>
      <vt:lpstr>cont</vt:lpstr>
      <vt:lpstr>Management of severe dehydration</vt:lpstr>
      <vt:lpstr>cont</vt:lpstr>
      <vt:lpstr>Nursing management after admission</vt:lpstr>
      <vt:lpstr>Principles of diarrhoea management</vt:lpstr>
      <vt:lpstr>Prevention of diarrhoea</vt:lpstr>
      <vt:lpstr>Additional important information</vt:lpstr>
      <vt:lpstr>cont</vt:lpstr>
      <vt:lpstr>CLEFT LIP AND CLEFT PALATE</vt:lpstr>
      <vt:lpstr>PREDISPOSING FACTORS</vt:lpstr>
      <vt:lpstr>Common problems and complications associated with cleft lip and cleft palate</vt:lpstr>
      <vt:lpstr>Feeding the child with CL and CP.</vt:lpstr>
      <vt:lpstr>Management of cleft lip</vt:lpstr>
      <vt:lpstr>Post-operative management </vt:lpstr>
      <vt:lpstr>Management of cleft palate</vt:lpstr>
      <vt:lpstr>CONT</vt:lpstr>
      <vt:lpstr>Post-operative management of cleft palate</vt:lpstr>
      <vt:lpstr>Imperforate Anus </vt:lpstr>
      <vt:lpstr>Signs and symptoms</vt:lpstr>
      <vt:lpstr>GENITOURINARY SYSTEM DISORDERS</vt:lpstr>
      <vt:lpstr>ACUTE GLOMERULONEPHRITIS</vt:lpstr>
      <vt:lpstr>epidemiology</vt:lpstr>
      <vt:lpstr>pathophysiology</vt:lpstr>
      <vt:lpstr>cont</vt:lpstr>
      <vt:lpstr>cont</vt:lpstr>
      <vt:lpstr>cont</vt:lpstr>
      <vt:lpstr>Nursing management</vt:lpstr>
      <vt:lpstr>cont</vt:lpstr>
      <vt:lpstr>cont</vt:lpstr>
      <vt:lpstr>quiz</vt:lpstr>
      <vt:lpstr>NEPHROTIC SYNDROME</vt:lpstr>
      <vt:lpstr>Occurrence of the disease</vt:lpstr>
      <vt:lpstr>epidemiology</vt:lpstr>
      <vt:lpstr>causes</vt:lpstr>
      <vt:lpstr>pathophysiology</vt:lpstr>
      <vt:lpstr>Clinical manifestations</vt:lpstr>
      <vt:lpstr>Diagnostic investigations</vt:lpstr>
      <vt:lpstr>Medical management</vt:lpstr>
      <vt:lpstr>Nursing management</vt:lpstr>
      <vt:lpstr>cont</vt:lpstr>
      <vt:lpstr>complications</vt:lpstr>
      <vt:lpstr>WILMS TUMOR (NEPHROBLASTOMA)</vt:lpstr>
      <vt:lpstr>Characteristics of wilms tumor</vt:lpstr>
      <vt:lpstr>cont</vt:lpstr>
      <vt:lpstr>Diagnostic investigations</vt:lpstr>
      <vt:lpstr>Staging of wilms tumor</vt:lpstr>
      <vt:lpstr>Management </vt:lpstr>
      <vt:lpstr>Post-operative management</vt:lpstr>
      <vt:lpstr>cont</vt:lpstr>
      <vt:lpstr>Hypospadias &amp; Epispadias </vt:lpstr>
      <vt:lpstr>cont</vt:lpstr>
      <vt:lpstr>management</vt:lpstr>
      <vt:lpstr>BURKITTS LYMPHOMA</vt:lpstr>
      <vt:lpstr>causes</vt:lpstr>
      <vt:lpstr>cont</vt:lpstr>
      <vt:lpstr>diagnosis</vt:lpstr>
      <vt:lpstr>management</vt:lpstr>
      <vt:lpstr>cont</vt:lpstr>
      <vt:lpstr>MALNUTRITION IN CHILDREN</vt:lpstr>
      <vt:lpstr>Common causes of primary malnutrition</vt:lpstr>
      <vt:lpstr>Common causes of secondary malnutrition</vt:lpstr>
      <vt:lpstr>CLASSIFICATION OF MALNUTRITION</vt:lpstr>
      <vt:lpstr>COMPLICATIONS OF MALNUTRITION</vt:lpstr>
      <vt:lpstr>FAILURE TO THRIVE</vt:lpstr>
      <vt:lpstr>Categories of failure to thrive</vt:lpstr>
      <vt:lpstr>CONT</vt:lpstr>
      <vt:lpstr>cont</vt:lpstr>
      <vt:lpstr>COMMUNICABLE DISEASES</vt:lpstr>
      <vt:lpstr>cont</vt:lpstr>
      <vt:lpstr>cont</vt:lpstr>
      <vt:lpstr>Clinical manifestations</vt:lpstr>
      <vt:lpstr>cont</vt:lpstr>
      <vt:lpstr>management</vt:lpstr>
      <vt:lpstr>complications</vt:lpstr>
      <vt:lpstr>Ways in which measles can cause malnutrition in children.</vt:lpstr>
      <vt:lpstr>Prevention of measles</vt:lpstr>
      <vt:lpstr> Whooping cough (pertussis)</vt:lpstr>
      <vt:lpstr>cont</vt:lpstr>
      <vt:lpstr>management</vt:lpstr>
      <vt:lpstr>cont</vt:lpstr>
      <vt:lpstr>cont</vt:lpstr>
      <vt:lpstr>poliomyelitis</vt:lpstr>
      <vt:lpstr>cont</vt:lpstr>
      <vt:lpstr>cont</vt:lpstr>
      <vt:lpstr>cont</vt:lpstr>
      <vt:lpstr>Clinical manifestations</vt:lpstr>
      <vt:lpstr>Therapeutic management</vt:lpstr>
      <vt:lpstr>Nursing management</vt:lpstr>
      <vt:lpstr>cont</vt:lpstr>
      <vt:lpstr>complications</vt:lpstr>
      <vt:lpstr>Chicken pox (varicella).</vt:lpstr>
      <vt:lpstr>cont</vt:lpstr>
      <vt:lpstr>cont</vt:lpstr>
      <vt:lpstr>Nursing management</vt:lpstr>
      <vt:lpstr>Complications of chicken pox</vt:lpstr>
      <vt:lpstr>prevention</vt:lpstr>
      <vt:lpstr>mumps(Infective or Epidemic Parotitis)</vt:lpstr>
      <vt:lpstr>Clinical manifestations</vt:lpstr>
      <vt:lpstr>Nursing management</vt:lpstr>
      <vt:lpstr>DISORDERS OF JOINTS</vt:lpstr>
      <vt:lpstr>JUVENILE RHEUMATOID ARTHRITIS</vt:lpstr>
      <vt:lpstr>classification</vt:lpstr>
      <vt:lpstr>cont</vt:lpstr>
      <vt:lpstr>cont</vt:lpstr>
      <vt:lpstr>Medical management</vt:lpstr>
      <vt:lpstr>Nursing management</vt:lpstr>
      <vt:lpstr>cont</vt:lpstr>
      <vt:lpstr>ANEMIA IN CHILDREN</vt:lpstr>
      <vt:lpstr>Common presenting features of anemia</vt:lpstr>
      <vt:lpstr>General causes of anemias</vt:lpstr>
      <vt:lpstr>Pathophysiology of anemia</vt:lpstr>
      <vt:lpstr>Types of anemias</vt:lpstr>
      <vt:lpstr>1. Sickle cell anemia</vt:lpstr>
      <vt:lpstr>Sickle cell crisis</vt:lpstr>
      <vt:lpstr>cont</vt:lpstr>
      <vt:lpstr>ASSESSMENT FINDINGS OF  CELL ANEMIA</vt:lpstr>
      <vt:lpstr>ASSESSMENT FINDINGS : SICKLE CELL CRISIS</vt:lpstr>
      <vt:lpstr>Aplastic crisis</vt:lpstr>
      <vt:lpstr>Nursing management of patient with sickle cell anemia</vt:lpstr>
      <vt:lpstr>Nursing management of a patient with sickle cell crisis</vt:lpstr>
      <vt:lpstr>Complications of sickle cell disease</vt:lpstr>
      <vt:lpstr>Iron deficiency anemia</vt:lpstr>
      <vt:lpstr>Causes of iron deficiency anemia</vt:lpstr>
      <vt:lpstr>HAEMORRHAGIC ANEMIA</vt:lpstr>
      <vt:lpstr>Causes of aplastic anemia</vt:lpstr>
      <vt:lpstr>IMCI (INTERGRATED MANAGEMENT OF CHILDHOOD ILLNESS)</vt:lpstr>
      <vt:lpstr>AIMS OF IMCI STRATEGY</vt:lpstr>
      <vt:lpstr>Focus of IMCI</vt:lpstr>
      <vt:lpstr>CONT</vt:lpstr>
      <vt:lpstr>CONT</vt:lpstr>
      <vt:lpstr>Slide 206</vt:lpstr>
      <vt:lpstr>Nursing interventions</vt:lpstr>
      <vt:lpstr>PNEUMONIA</vt:lpstr>
      <vt:lpstr>cont</vt:lpstr>
      <vt:lpstr>cont</vt:lpstr>
      <vt:lpstr>cont</vt:lpstr>
      <vt:lpstr>pathophysiology</vt:lpstr>
      <vt:lpstr>Clinical manifestations</vt:lpstr>
      <vt:lpstr>Diagnostic evaluation</vt:lpstr>
      <vt:lpstr>Nursing management</vt:lpstr>
      <vt:lpstr>cont</vt:lpstr>
      <vt:lpstr>Complication of pneumonia</vt:lpstr>
      <vt:lpstr>prevention</vt:lpstr>
      <vt:lpstr>Severe forms of pneumonia</vt:lpstr>
      <vt:lpstr>Very severe pneumonia</vt:lpstr>
      <vt:lpstr>ASTHMA</vt:lpstr>
      <vt:lpstr>PATHOPHYSIOLOGY</vt:lpstr>
      <vt:lpstr>ASSESSMENT</vt:lpstr>
      <vt:lpstr>Thank you </vt:lpstr>
    </vt:vector>
  </TitlesOfParts>
  <Company>net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Growth and Development of Children</dc:title>
  <dc:creator>Dr Shewikar</dc:creator>
  <cp:lastModifiedBy>christine</cp:lastModifiedBy>
  <cp:revision>349</cp:revision>
  <dcterms:created xsi:type="dcterms:W3CDTF">2007-09-12T00:37:31Z</dcterms:created>
  <dcterms:modified xsi:type="dcterms:W3CDTF">2014-04-28T06:59:19Z</dcterms:modified>
</cp:coreProperties>
</file>