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76"/>
  </p:notesMasterIdLst>
  <p:sldIdLst>
    <p:sldId id="261" r:id="rId2"/>
    <p:sldId id="257" r:id="rId3"/>
    <p:sldId id="263" r:id="rId4"/>
    <p:sldId id="264" r:id="rId5"/>
    <p:sldId id="265" r:id="rId6"/>
    <p:sldId id="472" r:id="rId7"/>
    <p:sldId id="473" r:id="rId8"/>
    <p:sldId id="474" r:id="rId9"/>
    <p:sldId id="475" r:id="rId10"/>
    <p:sldId id="476" r:id="rId11"/>
    <p:sldId id="477" r:id="rId12"/>
    <p:sldId id="478" r:id="rId13"/>
    <p:sldId id="479" r:id="rId14"/>
    <p:sldId id="480" r:id="rId15"/>
    <p:sldId id="481" r:id="rId16"/>
    <p:sldId id="482" r:id="rId17"/>
    <p:sldId id="483" r:id="rId18"/>
    <p:sldId id="484" r:id="rId19"/>
    <p:sldId id="485" r:id="rId20"/>
    <p:sldId id="486" r:id="rId21"/>
    <p:sldId id="487" r:id="rId22"/>
    <p:sldId id="488" r:id="rId23"/>
    <p:sldId id="489" r:id="rId24"/>
    <p:sldId id="490" r:id="rId25"/>
    <p:sldId id="491" r:id="rId26"/>
    <p:sldId id="492" r:id="rId27"/>
    <p:sldId id="493" r:id="rId28"/>
    <p:sldId id="494" r:id="rId29"/>
    <p:sldId id="495" r:id="rId30"/>
    <p:sldId id="496" r:id="rId31"/>
    <p:sldId id="497" r:id="rId32"/>
    <p:sldId id="498" r:id="rId33"/>
    <p:sldId id="499" r:id="rId34"/>
    <p:sldId id="500" r:id="rId35"/>
    <p:sldId id="501" r:id="rId36"/>
    <p:sldId id="502" r:id="rId37"/>
    <p:sldId id="503" r:id="rId38"/>
    <p:sldId id="504" r:id="rId39"/>
    <p:sldId id="505" r:id="rId40"/>
    <p:sldId id="506" r:id="rId41"/>
    <p:sldId id="507" r:id="rId42"/>
    <p:sldId id="508" r:id="rId43"/>
    <p:sldId id="509" r:id="rId44"/>
    <p:sldId id="510" r:id="rId45"/>
    <p:sldId id="511" r:id="rId46"/>
    <p:sldId id="512" r:id="rId47"/>
    <p:sldId id="513" r:id="rId48"/>
    <p:sldId id="514" r:id="rId49"/>
    <p:sldId id="515" r:id="rId50"/>
    <p:sldId id="516" r:id="rId51"/>
    <p:sldId id="517" r:id="rId52"/>
    <p:sldId id="518" r:id="rId53"/>
    <p:sldId id="519" r:id="rId54"/>
    <p:sldId id="520" r:id="rId55"/>
    <p:sldId id="521" r:id="rId56"/>
    <p:sldId id="522" r:id="rId57"/>
    <p:sldId id="523" r:id="rId58"/>
    <p:sldId id="524" r:id="rId59"/>
    <p:sldId id="525" r:id="rId60"/>
    <p:sldId id="526" r:id="rId61"/>
    <p:sldId id="527" r:id="rId62"/>
    <p:sldId id="528" r:id="rId63"/>
    <p:sldId id="529" r:id="rId64"/>
    <p:sldId id="530" r:id="rId65"/>
    <p:sldId id="531" r:id="rId66"/>
    <p:sldId id="532" r:id="rId67"/>
    <p:sldId id="533" r:id="rId68"/>
    <p:sldId id="534" r:id="rId69"/>
    <p:sldId id="535" r:id="rId70"/>
    <p:sldId id="536" r:id="rId71"/>
    <p:sldId id="537" r:id="rId72"/>
    <p:sldId id="538" r:id="rId73"/>
    <p:sldId id="539" r:id="rId74"/>
    <p:sldId id="259" r:id="rId75"/>
    <p:sldId id="262" r:id="rId76"/>
    <p:sldId id="540" r:id="rId77"/>
    <p:sldId id="258" r:id="rId78"/>
    <p:sldId id="267" r:id="rId79"/>
    <p:sldId id="268" r:id="rId80"/>
    <p:sldId id="269" r:id="rId81"/>
    <p:sldId id="270" r:id="rId82"/>
    <p:sldId id="271" r:id="rId83"/>
    <p:sldId id="272" r:id="rId84"/>
    <p:sldId id="273" r:id="rId85"/>
    <p:sldId id="274" r:id="rId86"/>
    <p:sldId id="275" r:id="rId87"/>
    <p:sldId id="276" r:id="rId88"/>
    <p:sldId id="277" r:id="rId89"/>
    <p:sldId id="278" r:id="rId90"/>
    <p:sldId id="279" r:id="rId91"/>
    <p:sldId id="280" r:id="rId92"/>
    <p:sldId id="281" r:id="rId93"/>
    <p:sldId id="282" r:id="rId94"/>
    <p:sldId id="283" r:id="rId95"/>
    <p:sldId id="284" r:id="rId96"/>
    <p:sldId id="285" r:id="rId97"/>
    <p:sldId id="286" r:id="rId98"/>
    <p:sldId id="287" r:id="rId99"/>
    <p:sldId id="288" r:id="rId100"/>
    <p:sldId id="404" r:id="rId101"/>
    <p:sldId id="406" r:id="rId102"/>
    <p:sldId id="405" r:id="rId103"/>
    <p:sldId id="407" r:id="rId104"/>
    <p:sldId id="408" r:id="rId105"/>
    <p:sldId id="413" r:id="rId106"/>
    <p:sldId id="415" r:id="rId107"/>
    <p:sldId id="414" r:id="rId108"/>
    <p:sldId id="416" r:id="rId109"/>
    <p:sldId id="417" r:id="rId110"/>
    <p:sldId id="420" r:id="rId111"/>
    <p:sldId id="418" r:id="rId112"/>
    <p:sldId id="419" r:id="rId113"/>
    <p:sldId id="421" r:id="rId114"/>
    <p:sldId id="422" r:id="rId115"/>
    <p:sldId id="423" r:id="rId116"/>
    <p:sldId id="424" r:id="rId117"/>
    <p:sldId id="425" r:id="rId118"/>
    <p:sldId id="426" r:id="rId119"/>
    <p:sldId id="427" r:id="rId120"/>
    <p:sldId id="428" r:id="rId121"/>
    <p:sldId id="429" r:id="rId122"/>
    <p:sldId id="430" r:id="rId123"/>
    <p:sldId id="431" r:id="rId124"/>
    <p:sldId id="432" r:id="rId125"/>
    <p:sldId id="541" r:id="rId126"/>
    <p:sldId id="292" r:id="rId127"/>
    <p:sldId id="293" r:id="rId128"/>
    <p:sldId id="294" r:id="rId129"/>
    <p:sldId id="295" r:id="rId130"/>
    <p:sldId id="296" r:id="rId131"/>
    <p:sldId id="297" r:id="rId132"/>
    <p:sldId id="298" r:id="rId133"/>
    <p:sldId id="299" r:id="rId134"/>
    <p:sldId id="300" r:id="rId135"/>
    <p:sldId id="301" r:id="rId136"/>
    <p:sldId id="302" r:id="rId137"/>
    <p:sldId id="304" r:id="rId138"/>
    <p:sldId id="542" r:id="rId139"/>
    <p:sldId id="305" r:id="rId140"/>
    <p:sldId id="543" r:id="rId141"/>
    <p:sldId id="544" r:id="rId142"/>
    <p:sldId id="306" r:id="rId143"/>
    <p:sldId id="307" r:id="rId144"/>
    <p:sldId id="309" r:id="rId145"/>
    <p:sldId id="310" r:id="rId146"/>
    <p:sldId id="311" r:id="rId147"/>
    <p:sldId id="312" r:id="rId148"/>
    <p:sldId id="545" r:id="rId149"/>
    <p:sldId id="546" r:id="rId150"/>
    <p:sldId id="547" r:id="rId151"/>
    <p:sldId id="548" r:id="rId152"/>
    <p:sldId id="549" r:id="rId153"/>
    <p:sldId id="550" r:id="rId154"/>
    <p:sldId id="551" r:id="rId155"/>
    <p:sldId id="553" r:id="rId156"/>
    <p:sldId id="554" r:id="rId157"/>
    <p:sldId id="314" r:id="rId158"/>
    <p:sldId id="315" r:id="rId159"/>
    <p:sldId id="555" r:id="rId160"/>
    <p:sldId id="409" r:id="rId161"/>
    <p:sldId id="316" r:id="rId162"/>
    <p:sldId id="317" r:id="rId163"/>
    <p:sldId id="410" r:id="rId164"/>
    <p:sldId id="318" r:id="rId165"/>
    <p:sldId id="319" r:id="rId166"/>
    <p:sldId id="320" r:id="rId167"/>
    <p:sldId id="321" r:id="rId168"/>
    <p:sldId id="322" r:id="rId169"/>
    <p:sldId id="323" r:id="rId170"/>
    <p:sldId id="325" r:id="rId171"/>
    <p:sldId id="326" r:id="rId172"/>
    <p:sldId id="327" r:id="rId173"/>
    <p:sldId id="411" r:id="rId174"/>
    <p:sldId id="328" r:id="rId175"/>
    <p:sldId id="329" r:id="rId176"/>
    <p:sldId id="412" r:id="rId177"/>
    <p:sldId id="330" r:id="rId178"/>
    <p:sldId id="558" r:id="rId179"/>
    <p:sldId id="559" r:id="rId180"/>
    <p:sldId id="560" r:id="rId181"/>
    <p:sldId id="561" r:id="rId182"/>
    <p:sldId id="562" r:id="rId183"/>
    <p:sldId id="564" r:id="rId184"/>
    <p:sldId id="565" r:id="rId185"/>
    <p:sldId id="566" r:id="rId186"/>
    <p:sldId id="575" r:id="rId187"/>
    <p:sldId id="567" r:id="rId188"/>
    <p:sldId id="568" r:id="rId189"/>
    <p:sldId id="569" r:id="rId190"/>
    <p:sldId id="570" r:id="rId191"/>
    <p:sldId id="571" r:id="rId192"/>
    <p:sldId id="572" r:id="rId193"/>
    <p:sldId id="573" r:id="rId194"/>
    <p:sldId id="574" r:id="rId195"/>
    <p:sldId id="576" r:id="rId196"/>
    <p:sldId id="577" r:id="rId197"/>
    <p:sldId id="578" r:id="rId198"/>
    <p:sldId id="579" r:id="rId199"/>
    <p:sldId id="580" r:id="rId200"/>
    <p:sldId id="585" r:id="rId201"/>
    <p:sldId id="581" r:id="rId202"/>
    <p:sldId id="582" r:id="rId203"/>
    <p:sldId id="583" r:id="rId204"/>
    <p:sldId id="586" r:id="rId205"/>
    <p:sldId id="588" r:id="rId206"/>
    <p:sldId id="598" r:id="rId207"/>
    <p:sldId id="599" r:id="rId208"/>
    <p:sldId id="600" r:id="rId209"/>
    <p:sldId id="601" r:id="rId210"/>
    <p:sldId id="602" r:id="rId211"/>
    <p:sldId id="603" r:id="rId212"/>
    <p:sldId id="604" r:id="rId213"/>
    <p:sldId id="605" r:id="rId214"/>
    <p:sldId id="606" r:id="rId215"/>
    <p:sldId id="607" r:id="rId216"/>
    <p:sldId id="608" r:id="rId217"/>
    <p:sldId id="609" r:id="rId218"/>
    <p:sldId id="610" r:id="rId219"/>
    <p:sldId id="611" r:id="rId220"/>
    <p:sldId id="612" r:id="rId221"/>
    <p:sldId id="587" r:id="rId222"/>
    <p:sldId id="331" r:id="rId223"/>
    <p:sldId id="332" r:id="rId224"/>
    <p:sldId id="333" r:id="rId225"/>
    <p:sldId id="334" r:id="rId226"/>
    <p:sldId id="335" r:id="rId227"/>
    <p:sldId id="336" r:id="rId228"/>
    <p:sldId id="337" r:id="rId229"/>
    <p:sldId id="338" r:id="rId230"/>
    <p:sldId id="339" r:id="rId231"/>
    <p:sldId id="340" r:id="rId232"/>
    <p:sldId id="341" r:id="rId233"/>
    <p:sldId id="342" r:id="rId234"/>
    <p:sldId id="343" r:id="rId235"/>
    <p:sldId id="344" r:id="rId236"/>
    <p:sldId id="345" r:id="rId237"/>
    <p:sldId id="589" r:id="rId238"/>
    <p:sldId id="590" r:id="rId239"/>
    <p:sldId id="591" r:id="rId240"/>
    <p:sldId id="352" r:id="rId241"/>
    <p:sldId id="592" r:id="rId242"/>
    <p:sldId id="593" r:id="rId243"/>
    <p:sldId id="353" r:id="rId244"/>
    <p:sldId id="594" r:id="rId245"/>
    <p:sldId id="595" r:id="rId246"/>
    <p:sldId id="354" r:id="rId247"/>
    <p:sldId id="355" r:id="rId248"/>
    <p:sldId id="597" r:id="rId249"/>
    <p:sldId id="357" r:id="rId250"/>
    <p:sldId id="596" r:id="rId251"/>
    <p:sldId id="371" r:id="rId252"/>
    <p:sldId id="372" r:id="rId253"/>
    <p:sldId id="626" r:id="rId254"/>
    <p:sldId id="627" r:id="rId255"/>
    <p:sldId id="628" r:id="rId256"/>
    <p:sldId id="613" r:id="rId257"/>
    <p:sldId id="614" r:id="rId258"/>
    <p:sldId id="615" r:id="rId259"/>
    <p:sldId id="616" r:id="rId260"/>
    <p:sldId id="617" r:id="rId261"/>
    <p:sldId id="618" r:id="rId262"/>
    <p:sldId id="619" r:id="rId263"/>
    <p:sldId id="620" r:id="rId264"/>
    <p:sldId id="621" r:id="rId265"/>
    <p:sldId id="629" r:id="rId266"/>
    <p:sldId id="622" r:id="rId267"/>
    <p:sldId id="623" r:id="rId268"/>
    <p:sldId id="624" r:id="rId269"/>
    <p:sldId id="625" r:id="rId270"/>
    <p:sldId id="448" r:id="rId271"/>
    <p:sldId id="449" r:id="rId272"/>
    <p:sldId id="450" r:id="rId273"/>
    <p:sldId id="451" r:id="rId274"/>
    <p:sldId id="452" r:id="rId2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02" y="43"/>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theme" Target="theme/theme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tableStyles" Target="tableStyles.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notesMaster" Target="notesMasters/notesMaster1.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presProps" Target="presProps.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viewProps" Target="viewProps.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D0B510-6C31-4F3F-A4CF-6C6A8EA22A10}" type="datetimeFigureOut">
              <a:rPr lang="en-US" smtClean="0"/>
              <a:pPr/>
              <a:t>11/29/2018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30FD42-FE61-4101-9971-29E1902F283A}" type="slidenum">
              <a:rPr lang="en-US" smtClean="0"/>
              <a:pPr/>
              <a:t>‹#›</a:t>
            </a:fld>
            <a:endParaRPr lang="en-US"/>
          </a:p>
        </p:txBody>
      </p:sp>
    </p:spTree>
    <p:extLst>
      <p:ext uri="{BB962C8B-B14F-4D97-AF65-F5344CB8AC3E}">
        <p14:creationId xmlns:p14="http://schemas.microsoft.com/office/powerpoint/2010/main" val="3880312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Periodontium</a:t>
            </a:r>
            <a:r>
              <a:rPr lang="en-US" dirty="0" smtClean="0"/>
              <a:t>---the connective tissue </a:t>
            </a:r>
            <a:r>
              <a:rPr lang="en-US" dirty="0" err="1" smtClean="0"/>
              <a:t>btn</a:t>
            </a:r>
            <a:r>
              <a:rPr lang="en-US" dirty="0" smtClean="0"/>
              <a:t> the teeth and their</a:t>
            </a:r>
            <a:r>
              <a:rPr lang="en-US" baseline="0" dirty="0" smtClean="0"/>
              <a:t> bony sockets</a:t>
            </a:r>
            <a:endParaRPr lang="en-US" dirty="0"/>
          </a:p>
        </p:txBody>
      </p:sp>
      <p:sp>
        <p:nvSpPr>
          <p:cNvPr id="4" name="Slide Number Placeholder 3"/>
          <p:cNvSpPr>
            <a:spLocks noGrp="1"/>
          </p:cNvSpPr>
          <p:nvPr>
            <p:ph type="sldNum" sz="quarter" idx="10"/>
          </p:nvPr>
        </p:nvSpPr>
        <p:spPr/>
        <p:txBody>
          <a:bodyPr/>
          <a:lstStyle/>
          <a:p>
            <a:fld id="{AA30FD42-FE61-4101-9971-29E1902F283A}" type="slidenum">
              <a:rPr lang="en-US" smtClean="0"/>
              <a:pPr/>
              <a:t>3</a:t>
            </a:fld>
            <a:endParaRPr lang="en-US"/>
          </a:p>
        </p:txBody>
      </p:sp>
    </p:spTree>
    <p:extLst>
      <p:ext uri="{BB962C8B-B14F-4D97-AF65-F5344CB8AC3E}">
        <p14:creationId xmlns:p14="http://schemas.microsoft.com/office/powerpoint/2010/main" val="3847248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Fulminating-sudden in onset and rapid in course</a:t>
            </a:r>
            <a:endParaRPr lang="en-US" dirty="0"/>
          </a:p>
        </p:txBody>
      </p:sp>
      <p:sp>
        <p:nvSpPr>
          <p:cNvPr id="4" name="Slide Number Placeholder 3"/>
          <p:cNvSpPr>
            <a:spLocks noGrp="1"/>
          </p:cNvSpPr>
          <p:nvPr>
            <p:ph type="sldNum" sz="quarter" idx="10"/>
          </p:nvPr>
        </p:nvSpPr>
        <p:spPr/>
        <p:txBody>
          <a:bodyPr/>
          <a:lstStyle/>
          <a:p>
            <a:fld id="{AA30FD42-FE61-4101-9971-29E1902F283A}" type="slidenum">
              <a:rPr lang="en-US" smtClean="0"/>
              <a:pPr/>
              <a:t>104</a:t>
            </a:fld>
            <a:endParaRPr lang="en-US"/>
          </a:p>
        </p:txBody>
      </p:sp>
    </p:spTree>
    <p:extLst>
      <p:ext uri="{BB962C8B-B14F-4D97-AF65-F5344CB8AC3E}">
        <p14:creationId xmlns:p14="http://schemas.microsoft.com/office/powerpoint/2010/main" val="1106053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Metaplasia</a:t>
            </a:r>
            <a:r>
              <a:rPr lang="en-US" dirty="0" smtClean="0"/>
              <a:t>-abnormal change in the structure of a tissue…may indicate malignancy</a:t>
            </a:r>
            <a:endParaRPr lang="en-US" dirty="0"/>
          </a:p>
        </p:txBody>
      </p:sp>
      <p:sp>
        <p:nvSpPr>
          <p:cNvPr id="4" name="Slide Number Placeholder 3"/>
          <p:cNvSpPr>
            <a:spLocks noGrp="1"/>
          </p:cNvSpPr>
          <p:nvPr>
            <p:ph type="sldNum" sz="quarter" idx="10"/>
          </p:nvPr>
        </p:nvSpPr>
        <p:spPr/>
        <p:txBody>
          <a:bodyPr/>
          <a:lstStyle/>
          <a:p>
            <a:fld id="{AA30FD42-FE61-4101-9971-29E1902F283A}" type="slidenum">
              <a:rPr lang="en-US" smtClean="0"/>
              <a:pPr/>
              <a:t>116</a:t>
            </a:fld>
            <a:endParaRPr lang="en-US"/>
          </a:p>
        </p:txBody>
      </p:sp>
    </p:spTree>
    <p:extLst>
      <p:ext uri="{BB962C8B-B14F-4D97-AF65-F5344CB8AC3E}">
        <p14:creationId xmlns:p14="http://schemas.microsoft.com/office/powerpoint/2010/main" val="3968072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Tracer elements</a:t>
            </a:r>
            <a:r>
              <a:rPr lang="en-US" baseline="0" dirty="0" smtClean="0"/>
              <a:t> –</a:t>
            </a:r>
            <a:r>
              <a:rPr lang="en-US" baseline="0" dirty="0" err="1" smtClean="0"/>
              <a:t>eg</a:t>
            </a:r>
            <a:r>
              <a:rPr lang="en-US" baseline="0" dirty="0" smtClean="0"/>
              <a:t> radio active </a:t>
            </a:r>
            <a:r>
              <a:rPr lang="en-US" baseline="0" dirty="0" err="1" smtClean="0"/>
              <a:t>iso</a:t>
            </a:r>
            <a:r>
              <a:rPr lang="en-US" baseline="0" dirty="0" smtClean="0"/>
              <a:t> topes</a:t>
            </a:r>
            <a:endParaRPr lang="en-US" dirty="0"/>
          </a:p>
        </p:txBody>
      </p:sp>
      <p:sp>
        <p:nvSpPr>
          <p:cNvPr id="4" name="Slide Number Placeholder 3"/>
          <p:cNvSpPr>
            <a:spLocks noGrp="1"/>
          </p:cNvSpPr>
          <p:nvPr>
            <p:ph type="sldNum" sz="quarter" idx="10"/>
          </p:nvPr>
        </p:nvSpPr>
        <p:spPr/>
        <p:txBody>
          <a:bodyPr/>
          <a:lstStyle/>
          <a:p>
            <a:fld id="{AA30FD42-FE61-4101-9971-29E1902F283A}" type="slidenum">
              <a:rPr lang="en-US" smtClean="0"/>
              <a:pPr/>
              <a:t>117</a:t>
            </a:fld>
            <a:endParaRPr lang="en-US"/>
          </a:p>
        </p:txBody>
      </p:sp>
    </p:spTree>
    <p:extLst>
      <p:ext uri="{BB962C8B-B14F-4D97-AF65-F5344CB8AC3E}">
        <p14:creationId xmlns:p14="http://schemas.microsoft.com/office/powerpoint/2010/main" val="1141977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Blended </a:t>
            </a:r>
            <a:r>
              <a:rPr lang="en-US" smtClean="0"/>
              <a:t>food …Mixed</a:t>
            </a:r>
            <a:r>
              <a:rPr lang="en-US" baseline="0" smtClean="0"/>
              <a:t> DIFFERENT KIND OF FOOD</a:t>
            </a:r>
            <a:endParaRPr lang="en-US" dirty="0"/>
          </a:p>
        </p:txBody>
      </p:sp>
      <p:sp>
        <p:nvSpPr>
          <p:cNvPr id="4" name="Slide Number Placeholder 3"/>
          <p:cNvSpPr>
            <a:spLocks noGrp="1"/>
          </p:cNvSpPr>
          <p:nvPr>
            <p:ph type="sldNum" sz="quarter" idx="10"/>
          </p:nvPr>
        </p:nvSpPr>
        <p:spPr/>
        <p:txBody>
          <a:bodyPr/>
          <a:lstStyle/>
          <a:p>
            <a:fld id="{AA30FD42-FE61-4101-9971-29E1902F283A}" type="slidenum">
              <a:rPr lang="en-US" smtClean="0"/>
              <a:pPr/>
              <a:t>124</a:t>
            </a:fld>
            <a:endParaRPr lang="en-US"/>
          </a:p>
        </p:txBody>
      </p:sp>
    </p:spTree>
    <p:extLst>
      <p:ext uri="{BB962C8B-B14F-4D97-AF65-F5344CB8AC3E}">
        <p14:creationId xmlns:p14="http://schemas.microsoft.com/office/powerpoint/2010/main" val="921890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Metoclopramide</a:t>
            </a:r>
            <a:r>
              <a:rPr lang="en-US" baseline="0" dirty="0" smtClean="0"/>
              <a:t> ,,(</a:t>
            </a:r>
            <a:r>
              <a:rPr lang="en-US" baseline="0" dirty="0" err="1" smtClean="0"/>
              <a:t>plasil</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AA30FD42-FE61-4101-9971-29E1902F283A}" type="slidenum">
              <a:rPr lang="en-US" smtClean="0"/>
              <a:pPr/>
              <a:t>144</a:t>
            </a:fld>
            <a:endParaRPr lang="en-US"/>
          </a:p>
        </p:txBody>
      </p:sp>
    </p:spTree>
    <p:extLst>
      <p:ext uri="{BB962C8B-B14F-4D97-AF65-F5344CB8AC3E}">
        <p14:creationId xmlns:p14="http://schemas.microsoft.com/office/powerpoint/2010/main" val="1884495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Salicylates</a:t>
            </a:r>
            <a:r>
              <a:rPr lang="en-US" dirty="0" smtClean="0"/>
              <a:t>—salts with salicylic acid-sodium </a:t>
            </a:r>
            <a:r>
              <a:rPr lang="en-US" dirty="0" err="1" smtClean="0"/>
              <a:t>salicylates</a:t>
            </a:r>
            <a:r>
              <a:rPr lang="en-US" dirty="0" smtClean="0"/>
              <a:t> can treat rheumatic fever</a:t>
            </a:r>
            <a:endParaRPr lang="en-US" dirty="0"/>
          </a:p>
        </p:txBody>
      </p:sp>
      <p:sp>
        <p:nvSpPr>
          <p:cNvPr id="4" name="Slide Number Placeholder 3"/>
          <p:cNvSpPr>
            <a:spLocks noGrp="1"/>
          </p:cNvSpPr>
          <p:nvPr>
            <p:ph type="sldNum" sz="quarter" idx="10"/>
          </p:nvPr>
        </p:nvSpPr>
        <p:spPr/>
        <p:txBody>
          <a:bodyPr/>
          <a:lstStyle/>
          <a:p>
            <a:fld id="{AA30FD42-FE61-4101-9971-29E1902F283A}" type="slidenum">
              <a:rPr lang="en-US" smtClean="0"/>
              <a:pPr/>
              <a:t>145</a:t>
            </a:fld>
            <a:endParaRPr lang="en-US"/>
          </a:p>
        </p:txBody>
      </p:sp>
    </p:spTree>
    <p:extLst>
      <p:ext uri="{BB962C8B-B14F-4D97-AF65-F5344CB8AC3E}">
        <p14:creationId xmlns:p14="http://schemas.microsoft.com/office/powerpoint/2010/main" val="3656472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Nursing Diagnosis</a:t>
            </a:r>
          </a:p>
          <a:p>
            <a:pPr eaLnBrk="1" hangingPunct="1">
              <a:spcBef>
                <a:spcPct val="0"/>
              </a:spcBef>
            </a:pPr>
            <a:r>
              <a:rPr lang="en-US" dirty="0" smtClean="0"/>
              <a:t>Deficit fluid volume, diarrhea and blood loss.</a:t>
            </a:r>
          </a:p>
          <a:p>
            <a:pPr eaLnBrk="1" hangingPunct="1">
              <a:spcBef>
                <a:spcPct val="0"/>
              </a:spcBef>
            </a:pPr>
            <a:endParaRPr lang="en-US" dirty="0" smtClean="0"/>
          </a:p>
          <a:p>
            <a:pPr eaLnBrk="1" hangingPunct="1">
              <a:spcBef>
                <a:spcPct val="0"/>
              </a:spcBef>
            </a:pPr>
            <a:r>
              <a:rPr lang="en-US" b="1" dirty="0" smtClean="0"/>
              <a:t>Nursing intervention</a:t>
            </a:r>
          </a:p>
          <a:p>
            <a:pPr eaLnBrk="1" hangingPunct="1">
              <a:spcBef>
                <a:spcPct val="0"/>
              </a:spcBef>
              <a:buFontTx/>
              <a:buChar char="•"/>
            </a:pPr>
            <a:r>
              <a:rPr lang="en-US" dirty="0" smtClean="0"/>
              <a:t>Keep patient NPO or on restricted food and fluids as ordered and advanced as tolerated.</a:t>
            </a:r>
          </a:p>
          <a:p>
            <a:pPr eaLnBrk="1" hangingPunct="1">
              <a:spcBef>
                <a:spcPct val="0"/>
              </a:spcBef>
              <a:buFontTx/>
              <a:buChar char="•"/>
            </a:pPr>
            <a:r>
              <a:rPr lang="en-US" dirty="0" smtClean="0"/>
              <a:t>Monitor laboratory data for fluid and electrolyte  imbalance</a:t>
            </a:r>
          </a:p>
          <a:p>
            <a:pPr eaLnBrk="1" hangingPunct="1">
              <a:spcBef>
                <a:spcPct val="0"/>
              </a:spcBef>
              <a:buFontTx/>
              <a:buChar char="•"/>
            </a:pPr>
            <a:r>
              <a:rPr lang="en-US" dirty="0" smtClean="0"/>
              <a:t>Maintain IV feedings</a:t>
            </a:r>
          </a:p>
          <a:p>
            <a:pPr eaLnBrk="1" hangingPunct="1">
              <a:spcBef>
                <a:spcPct val="0"/>
              </a:spcBef>
              <a:buFontTx/>
              <a:buChar char="•"/>
            </a:pPr>
            <a:r>
              <a:rPr lang="en-US" dirty="0" smtClean="0"/>
              <a:t>Record input and out</a:t>
            </a:r>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E07587-D31C-4F4E-B35D-98939E6658B9}" type="slidenum">
              <a:rPr lang="en-US" smtClean="0"/>
              <a:pPr fontAlgn="base">
                <a:spcBef>
                  <a:spcPct val="0"/>
                </a:spcBef>
                <a:spcAft>
                  <a:spcPct val="0"/>
                </a:spcAft>
                <a:defRPr/>
              </a:pPr>
              <a:t>147</a:t>
            </a:fld>
            <a:endParaRPr lang="en-US" smtClean="0"/>
          </a:p>
        </p:txBody>
      </p:sp>
    </p:spTree>
    <p:extLst>
      <p:ext uri="{BB962C8B-B14F-4D97-AF65-F5344CB8AC3E}">
        <p14:creationId xmlns:p14="http://schemas.microsoft.com/office/powerpoint/2010/main" val="38902426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30FD42-FE61-4101-9971-29E1902F283A}" type="slidenum">
              <a:rPr lang="en-US" smtClean="0"/>
              <a:pPr/>
              <a:t>159</a:t>
            </a:fld>
            <a:endParaRPr lang="en-US"/>
          </a:p>
        </p:txBody>
      </p:sp>
    </p:spTree>
    <p:extLst>
      <p:ext uri="{BB962C8B-B14F-4D97-AF65-F5344CB8AC3E}">
        <p14:creationId xmlns:p14="http://schemas.microsoft.com/office/powerpoint/2010/main" val="41737732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DYSTROPHY—A disorder</a:t>
            </a:r>
            <a:r>
              <a:rPr lang="en-US" baseline="0" dirty="0" smtClean="0"/>
              <a:t> of organ or tissue caused by inadequate nutrition </a:t>
            </a:r>
          </a:p>
          <a:p>
            <a:r>
              <a:rPr lang="en-US" baseline="0" dirty="0" err="1" smtClean="0"/>
              <a:t>Amyloidosis</a:t>
            </a:r>
            <a:r>
              <a:rPr lang="en-US" baseline="0" dirty="0" smtClean="0"/>
              <a:t>—degenerative changes in tissues</a:t>
            </a:r>
            <a:endParaRPr lang="en-US" dirty="0"/>
          </a:p>
        </p:txBody>
      </p:sp>
      <p:sp>
        <p:nvSpPr>
          <p:cNvPr id="4" name="Slide Number Placeholder 3"/>
          <p:cNvSpPr>
            <a:spLocks noGrp="1"/>
          </p:cNvSpPr>
          <p:nvPr>
            <p:ph type="sldNum" sz="quarter" idx="10"/>
          </p:nvPr>
        </p:nvSpPr>
        <p:spPr/>
        <p:txBody>
          <a:bodyPr/>
          <a:lstStyle/>
          <a:p>
            <a:fld id="{AA30FD42-FE61-4101-9971-29E1902F283A}" type="slidenum">
              <a:rPr lang="en-US" smtClean="0"/>
              <a:pPr/>
              <a:t>160</a:t>
            </a:fld>
            <a:endParaRPr lang="en-US"/>
          </a:p>
        </p:txBody>
      </p:sp>
    </p:spTree>
    <p:extLst>
      <p:ext uri="{BB962C8B-B14F-4D97-AF65-F5344CB8AC3E}">
        <p14:creationId xmlns:p14="http://schemas.microsoft.com/office/powerpoint/2010/main" val="3633246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Stoma ---an artificial</a:t>
            </a:r>
            <a:r>
              <a:rPr lang="en-US" baseline="0" dirty="0" smtClean="0"/>
              <a:t> opening in the skin surface</a:t>
            </a:r>
            <a:endParaRPr lang="en-US" dirty="0"/>
          </a:p>
        </p:txBody>
      </p:sp>
      <p:sp>
        <p:nvSpPr>
          <p:cNvPr id="4" name="Slide Number Placeholder 3"/>
          <p:cNvSpPr>
            <a:spLocks noGrp="1"/>
          </p:cNvSpPr>
          <p:nvPr>
            <p:ph type="sldNum" sz="quarter" idx="10"/>
          </p:nvPr>
        </p:nvSpPr>
        <p:spPr/>
        <p:txBody>
          <a:bodyPr/>
          <a:lstStyle/>
          <a:p>
            <a:fld id="{AA30FD42-FE61-4101-9971-29E1902F283A}" type="slidenum">
              <a:rPr lang="en-US" smtClean="0"/>
              <a:pPr/>
              <a:t>171</a:t>
            </a:fld>
            <a:endParaRPr lang="en-US"/>
          </a:p>
        </p:txBody>
      </p:sp>
    </p:spTree>
    <p:extLst>
      <p:ext uri="{BB962C8B-B14F-4D97-AF65-F5344CB8AC3E}">
        <p14:creationId xmlns:p14="http://schemas.microsoft.com/office/powerpoint/2010/main" val="1767812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DRAW A DIAGRAM TO SHOW THE FLOW  OF B</a:t>
            </a:r>
            <a:r>
              <a:rPr lang="en-US" baseline="0" dirty="0" smtClean="0"/>
              <a:t>ILE</a:t>
            </a:r>
            <a:endParaRPr lang="en-US" dirty="0"/>
          </a:p>
        </p:txBody>
      </p:sp>
      <p:sp>
        <p:nvSpPr>
          <p:cNvPr id="4" name="Slide Number Placeholder 3"/>
          <p:cNvSpPr>
            <a:spLocks noGrp="1"/>
          </p:cNvSpPr>
          <p:nvPr>
            <p:ph type="sldNum" sz="quarter" idx="10"/>
          </p:nvPr>
        </p:nvSpPr>
        <p:spPr/>
        <p:txBody>
          <a:bodyPr/>
          <a:lstStyle/>
          <a:p>
            <a:fld id="{AA30FD42-FE61-4101-9971-29E1902F283A}" type="slidenum">
              <a:rPr lang="en-US" smtClean="0"/>
              <a:pPr/>
              <a:t>75</a:t>
            </a:fld>
            <a:endParaRPr lang="en-US"/>
          </a:p>
        </p:txBody>
      </p:sp>
    </p:spTree>
    <p:extLst>
      <p:ext uri="{BB962C8B-B14F-4D97-AF65-F5344CB8AC3E}">
        <p14:creationId xmlns:p14="http://schemas.microsoft.com/office/powerpoint/2010/main" val="39558920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Viscus</a:t>
            </a:r>
            <a:r>
              <a:rPr lang="en-US" dirty="0" smtClean="0"/>
              <a:t> –any organ found</a:t>
            </a:r>
            <a:r>
              <a:rPr lang="en-US" baseline="0" dirty="0" smtClean="0"/>
              <a:t> </a:t>
            </a:r>
            <a:r>
              <a:rPr lang="en-US" dirty="0" smtClean="0"/>
              <a:t>in the body cavities and especially in the</a:t>
            </a:r>
            <a:r>
              <a:rPr lang="en-US" baseline="0" dirty="0" smtClean="0"/>
              <a:t> abdominal cavity</a:t>
            </a:r>
            <a:endParaRPr lang="en-US" dirty="0"/>
          </a:p>
        </p:txBody>
      </p:sp>
      <p:sp>
        <p:nvSpPr>
          <p:cNvPr id="4" name="Slide Number Placeholder 3"/>
          <p:cNvSpPr>
            <a:spLocks noGrp="1"/>
          </p:cNvSpPr>
          <p:nvPr>
            <p:ph type="sldNum" sz="quarter" idx="10"/>
          </p:nvPr>
        </p:nvSpPr>
        <p:spPr/>
        <p:txBody>
          <a:bodyPr/>
          <a:lstStyle/>
          <a:p>
            <a:fld id="{AA30FD42-FE61-4101-9971-29E1902F283A}" type="slidenum">
              <a:rPr lang="en-US" smtClean="0"/>
              <a:pPr/>
              <a:t>184</a:t>
            </a:fld>
            <a:endParaRPr lang="en-US"/>
          </a:p>
        </p:txBody>
      </p:sp>
    </p:spTree>
    <p:extLst>
      <p:ext uri="{BB962C8B-B14F-4D97-AF65-F5344CB8AC3E}">
        <p14:creationId xmlns:p14="http://schemas.microsoft.com/office/powerpoint/2010/main" val="15651716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Anticholinergic</a:t>
            </a:r>
            <a:r>
              <a:rPr lang="en-US" baseline="0" dirty="0" smtClean="0"/>
              <a:t> drug –blocks the effect of acetylcholine—most common is artane and </a:t>
            </a:r>
            <a:r>
              <a:rPr lang="en-US" baseline="0" dirty="0" err="1" smtClean="0"/>
              <a:t>atrophine</a:t>
            </a:r>
            <a:endParaRPr lang="en-US" dirty="0"/>
          </a:p>
        </p:txBody>
      </p:sp>
      <p:sp>
        <p:nvSpPr>
          <p:cNvPr id="4" name="Slide Number Placeholder 3"/>
          <p:cNvSpPr>
            <a:spLocks noGrp="1"/>
          </p:cNvSpPr>
          <p:nvPr>
            <p:ph type="sldNum" sz="quarter" idx="10"/>
          </p:nvPr>
        </p:nvSpPr>
        <p:spPr/>
        <p:txBody>
          <a:bodyPr/>
          <a:lstStyle/>
          <a:p>
            <a:fld id="{AA30FD42-FE61-4101-9971-29E1902F283A}" type="slidenum">
              <a:rPr lang="en-US" smtClean="0"/>
              <a:pPr/>
              <a:t>202</a:t>
            </a:fld>
            <a:endParaRPr lang="en-US"/>
          </a:p>
        </p:txBody>
      </p:sp>
    </p:spTree>
    <p:extLst>
      <p:ext uri="{BB962C8B-B14F-4D97-AF65-F5344CB8AC3E}">
        <p14:creationId xmlns:p14="http://schemas.microsoft.com/office/powerpoint/2010/main" val="21266571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Lactase</a:t>
            </a:r>
            <a:r>
              <a:rPr lang="en-US" baseline="0" dirty="0" smtClean="0"/>
              <a:t> –an enzyme produced in the small intestine which converts lactose into glucose and </a:t>
            </a:r>
            <a:r>
              <a:rPr lang="en-US" baseline="0" dirty="0" err="1" smtClean="0"/>
              <a:t>galactose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AA30FD42-FE61-4101-9971-29E1902F283A}" type="slidenum">
              <a:rPr lang="en-US" smtClean="0"/>
              <a:pPr/>
              <a:t>219</a:t>
            </a:fld>
            <a:endParaRPr lang="en-US"/>
          </a:p>
        </p:txBody>
      </p:sp>
    </p:spTree>
    <p:extLst>
      <p:ext uri="{BB962C8B-B14F-4D97-AF65-F5344CB8AC3E}">
        <p14:creationId xmlns:p14="http://schemas.microsoft.com/office/powerpoint/2010/main" val="4713693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Hepatocytes-liver cells</a:t>
            </a:r>
            <a:endParaRPr lang="en-US"/>
          </a:p>
        </p:txBody>
      </p:sp>
      <p:sp>
        <p:nvSpPr>
          <p:cNvPr id="4" name="Slide Number Placeholder 3"/>
          <p:cNvSpPr>
            <a:spLocks noGrp="1"/>
          </p:cNvSpPr>
          <p:nvPr>
            <p:ph type="sldNum" sz="quarter" idx="10"/>
          </p:nvPr>
        </p:nvSpPr>
        <p:spPr/>
        <p:txBody>
          <a:bodyPr/>
          <a:lstStyle/>
          <a:p>
            <a:fld id="{AA30FD42-FE61-4101-9971-29E1902F283A}" type="slidenum">
              <a:rPr lang="en-US" smtClean="0"/>
              <a:pPr/>
              <a:t>224</a:t>
            </a:fld>
            <a:endParaRPr lang="en-US"/>
          </a:p>
        </p:txBody>
      </p:sp>
    </p:spTree>
    <p:extLst>
      <p:ext uri="{BB962C8B-B14F-4D97-AF65-F5344CB8AC3E}">
        <p14:creationId xmlns:p14="http://schemas.microsoft.com/office/powerpoint/2010/main" val="5974102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Caput </a:t>
            </a:r>
            <a:r>
              <a:rPr lang="en-US" dirty="0" err="1" smtClean="0"/>
              <a:t>medusae</a:t>
            </a:r>
            <a:r>
              <a:rPr lang="en-US" dirty="0" smtClean="0"/>
              <a:t>-also known as palm tree sign ---appearance of distended and engorged superficial </a:t>
            </a:r>
            <a:r>
              <a:rPr lang="en-US" dirty="0" err="1" smtClean="0"/>
              <a:t>epigastric</a:t>
            </a:r>
            <a:r>
              <a:rPr lang="en-US" baseline="0" dirty="0" smtClean="0"/>
              <a:t> veins radiating from the umbilicus </a:t>
            </a:r>
            <a:r>
              <a:rPr lang="en-US" baseline="0" dirty="0" err="1" smtClean="0"/>
              <a:t>acrooss</a:t>
            </a:r>
            <a:r>
              <a:rPr lang="en-US" baseline="0" dirty="0" smtClean="0"/>
              <a:t> the abdomen</a:t>
            </a:r>
            <a:endParaRPr lang="en-US" dirty="0"/>
          </a:p>
        </p:txBody>
      </p:sp>
      <p:sp>
        <p:nvSpPr>
          <p:cNvPr id="4" name="Slide Number Placeholder 3"/>
          <p:cNvSpPr>
            <a:spLocks noGrp="1"/>
          </p:cNvSpPr>
          <p:nvPr>
            <p:ph type="sldNum" sz="quarter" idx="10"/>
          </p:nvPr>
        </p:nvSpPr>
        <p:spPr/>
        <p:txBody>
          <a:bodyPr/>
          <a:lstStyle/>
          <a:p>
            <a:fld id="{AA30FD42-FE61-4101-9971-29E1902F283A}" type="slidenum">
              <a:rPr lang="en-US" smtClean="0"/>
              <a:pPr/>
              <a:t>254</a:t>
            </a:fld>
            <a:endParaRPr lang="en-US"/>
          </a:p>
        </p:txBody>
      </p:sp>
    </p:spTree>
    <p:extLst>
      <p:ext uri="{BB962C8B-B14F-4D97-AF65-F5344CB8AC3E}">
        <p14:creationId xmlns:p14="http://schemas.microsoft.com/office/powerpoint/2010/main" val="4448027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Collateral-accessory –collateral circulation –enlargement of small vessels to establish adequate blood supply to a part which main vessel is blocked</a:t>
            </a:r>
            <a:endParaRPr lang="en-US" dirty="0"/>
          </a:p>
        </p:txBody>
      </p:sp>
      <p:sp>
        <p:nvSpPr>
          <p:cNvPr id="4" name="Slide Number Placeholder 3"/>
          <p:cNvSpPr>
            <a:spLocks noGrp="1"/>
          </p:cNvSpPr>
          <p:nvPr>
            <p:ph type="sldNum" sz="quarter" idx="10"/>
          </p:nvPr>
        </p:nvSpPr>
        <p:spPr/>
        <p:txBody>
          <a:bodyPr/>
          <a:lstStyle/>
          <a:p>
            <a:fld id="{AA30FD42-FE61-4101-9971-29E1902F283A}" type="slidenum">
              <a:rPr lang="en-US" smtClean="0"/>
              <a:pPr/>
              <a:t>261</a:t>
            </a:fld>
            <a:endParaRPr lang="en-US"/>
          </a:p>
        </p:txBody>
      </p:sp>
    </p:spTree>
    <p:extLst>
      <p:ext uri="{BB962C8B-B14F-4D97-AF65-F5344CB8AC3E}">
        <p14:creationId xmlns:p14="http://schemas.microsoft.com/office/powerpoint/2010/main" val="20272866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drug that inhibits the action of acetylcholine---a chemo-transmitter between</a:t>
            </a:r>
            <a:r>
              <a:rPr lang="en-US" baseline="0" dirty="0" smtClean="0"/>
              <a:t> the nerves</a:t>
            </a:r>
            <a:endParaRPr lang="en-US" dirty="0"/>
          </a:p>
        </p:txBody>
      </p:sp>
      <p:sp>
        <p:nvSpPr>
          <p:cNvPr id="4" name="Slide Number Placeholder 3"/>
          <p:cNvSpPr>
            <a:spLocks noGrp="1"/>
          </p:cNvSpPr>
          <p:nvPr>
            <p:ph type="sldNum" sz="quarter" idx="10"/>
          </p:nvPr>
        </p:nvSpPr>
        <p:spPr/>
        <p:txBody>
          <a:bodyPr/>
          <a:lstStyle/>
          <a:p>
            <a:fld id="{AA30FD42-FE61-4101-9971-29E1902F283A}" type="slidenum">
              <a:rPr lang="en-US" smtClean="0"/>
              <a:pPr/>
              <a:t>262</a:t>
            </a:fld>
            <a:endParaRPr lang="en-US"/>
          </a:p>
        </p:txBody>
      </p:sp>
    </p:spTree>
    <p:extLst>
      <p:ext uri="{BB962C8B-B14F-4D97-AF65-F5344CB8AC3E}">
        <p14:creationId xmlns:p14="http://schemas.microsoft.com/office/powerpoint/2010/main" val="38792075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Cathartic-purgative –a laxative</a:t>
            </a:r>
          </a:p>
          <a:p>
            <a:r>
              <a:rPr lang="en-US" dirty="0" err="1" smtClean="0"/>
              <a:t>Supposotory</a:t>
            </a:r>
            <a:r>
              <a:rPr lang="en-US" dirty="0" smtClean="0"/>
              <a:t>---a medical substance which</a:t>
            </a:r>
            <a:r>
              <a:rPr lang="en-US" baseline="0" dirty="0" smtClean="0"/>
              <a:t> dissolves in the vagina or anus</a:t>
            </a:r>
            <a:endParaRPr lang="en-US" dirty="0"/>
          </a:p>
        </p:txBody>
      </p:sp>
      <p:sp>
        <p:nvSpPr>
          <p:cNvPr id="4" name="Slide Number Placeholder 3"/>
          <p:cNvSpPr>
            <a:spLocks noGrp="1"/>
          </p:cNvSpPr>
          <p:nvPr>
            <p:ph type="sldNum" sz="quarter" idx="10"/>
          </p:nvPr>
        </p:nvSpPr>
        <p:spPr/>
        <p:txBody>
          <a:bodyPr/>
          <a:lstStyle/>
          <a:p>
            <a:fld id="{AA30FD42-FE61-4101-9971-29E1902F283A}" type="slidenum">
              <a:rPr lang="en-US" smtClean="0"/>
              <a:pPr/>
              <a:t>271</a:t>
            </a:fld>
            <a:endParaRPr lang="en-US"/>
          </a:p>
        </p:txBody>
      </p:sp>
    </p:spTree>
    <p:extLst>
      <p:ext uri="{BB962C8B-B14F-4D97-AF65-F5344CB8AC3E}">
        <p14:creationId xmlns:p14="http://schemas.microsoft.com/office/powerpoint/2010/main" val="23287108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Thrombosis –there is formation of a clot -thrombus</a:t>
            </a:r>
            <a:endParaRPr lang="en-US" dirty="0"/>
          </a:p>
        </p:txBody>
      </p:sp>
      <p:sp>
        <p:nvSpPr>
          <p:cNvPr id="4" name="Slide Number Placeholder 3"/>
          <p:cNvSpPr>
            <a:spLocks noGrp="1"/>
          </p:cNvSpPr>
          <p:nvPr>
            <p:ph type="sldNum" sz="quarter" idx="10"/>
          </p:nvPr>
        </p:nvSpPr>
        <p:spPr/>
        <p:txBody>
          <a:bodyPr/>
          <a:lstStyle/>
          <a:p>
            <a:fld id="{AA30FD42-FE61-4101-9971-29E1902F283A}" type="slidenum">
              <a:rPr lang="en-US" smtClean="0"/>
              <a:pPr/>
              <a:t>274</a:t>
            </a:fld>
            <a:endParaRPr lang="en-US"/>
          </a:p>
        </p:txBody>
      </p:sp>
    </p:spTree>
    <p:extLst>
      <p:ext uri="{BB962C8B-B14F-4D97-AF65-F5344CB8AC3E}">
        <p14:creationId xmlns:p14="http://schemas.microsoft.com/office/powerpoint/2010/main" val="1837632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Ptyalin(amylase)—for metabolism</a:t>
            </a:r>
            <a:r>
              <a:rPr lang="en-US" baseline="0" dirty="0" smtClean="0"/>
              <a:t> of starch</a:t>
            </a:r>
            <a:endParaRPr lang="en-US" dirty="0"/>
          </a:p>
        </p:txBody>
      </p:sp>
      <p:sp>
        <p:nvSpPr>
          <p:cNvPr id="4" name="Slide Number Placeholder 3"/>
          <p:cNvSpPr>
            <a:spLocks noGrp="1"/>
          </p:cNvSpPr>
          <p:nvPr>
            <p:ph type="sldNum" sz="quarter" idx="10"/>
          </p:nvPr>
        </p:nvSpPr>
        <p:spPr/>
        <p:txBody>
          <a:bodyPr/>
          <a:lstStyle/>
          <a:p>
            <a:fld id="{AA30FD42-FE61-4101-9971-29E1902F283A}" type="slidenum">
              <a:rPr lang="en-US" smtClean="0"/>
              <a:pPr/>
              <a:t>83</a:t>
            </a:fld>
            <a:endParaRPr lang="en-US"/>
          </a:p>
        </p:txBody>
      </p:sp>
    </p:spTree>
    <p:extLst>
      <p:ext uri="{BB962C8B-B14F-4D97-AF65-F5344CB8AC3E}">
        <p14:creationId xmlns:p14="http://schemas.microsoft.com/office/powerpoint/2010/main" val="2379481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Tryspin</a:t>
            </a:r>
            <a:r>
              <a:rPr lang="en-US" dirty="0" smtClean="0"/>
              <a:t> –digestive enzyme converting</a:t>
            </a:r>
            <a:r>
              <a:rPr lang="en-US" baseline="0" dirty="0" smtClean="0"/>
              <a:t> proteins to amino acids</a:t>
            </a:r>
          </a:p>
          <a:p>
            <a:r>
              <a:rPr lang="en-US" baseline="0" dirty="0" smtClean="0"/>
              <a:t>Lipase—an enzyme that splits fat to glycerol---</a:t>
            </a:r>
            <a:endParaRPr lang="en-US" dirty="0"/>
          </a:p>
        </p:txBody>
      </p:sp>
      <p:sp>
        <p:nvSpPr>
          <p:cNvPr id="4" name="Slide Number Placeholder 3"/>
          <p:cNvSpPr>
            <a:spLocks noGrp="1"/>
          </p:cNvSpPr>
          <p:nvPr>
            <p:ph type="sldNum" sz="quarter" idx="10"/>
          </p:nvPr>
        </p:nvSpPr>
        <p:spPr/>
        <p:txBody>
          <a:bodyPr/>
          <a:lstStyle/>
          <a:p>
            <a:fld id="{AA30FD42-FE61-4101-9971-29E1902F283A}" type="slidenum">
              <a:rPr lang="en-US" smtClean="0"/>
              <a:pPr/>
              <a:t>84</a:t>
            </a:fld>
            <a:endParaRPr lang="en-US"/>
          </a:p>
        </p:txBody>
      </p:sp>
    </p:spTree>
    <p:extLst>
      <p:ext uri="{BB962C8B-B14F-4D97-AF65-F5344CB8AC3E}">
        <p14:creationId xmlns:p14="http://schemas.microsoft.com/office/powerpoint/2010/main" val="2693208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Accessory organs of digestion</a:t>
            </a:r>
          </a:p>
          <a:p>
            <a:pPr eaLnBrk="1" hangingPunct="1">
              <a:spcBef>
                <a:spcPct val="0"/>
              </a:spcBef>
            </a:pPr>
            <a:endParaRPr lang="en-US" b="1" smtClean="0"/>
          </a:p>
          <a:p>
            <a:pPr eaLnBrk="1" hangingPunct="1">
              <a:spcBef>
                <a:spcPct val="0"/>
              </a:spcBef>
            </a:pPr>
            <a:r>
              <a:rPr lang="en-US" b="1" smtClean="0"/>
              <a:t>Liver</a:t>
            </a:r>
            <a:r>
              <a:rPr lang="en-US" smtClean="0"/>
              <a:t>: it is the largest glandular organ in the body. The cells of the liver  produce bile that is necessary for the emulsification of fats.</a:t>
            </a:r>
          </a:p>
          <a:p>
            <a:pPr eaLnBrk="1" hangingPunct="1">
              <a:spcBef>
                <a:spcPct val="0"/>
              </a:spcBef>
            </a:pPr>
            <a:r>
              <a:rPr lang="en-US" smtClean="0"/>
              <a:t>The liver releases 500-1000ml of bile per day. The bile travels through hepatic ducts to the gall bladder where it is stored.</a:t>
            </a:r>
          </a:p>
          <a:p>
            <a:pPr eaLnBrk="1" hangingPunct="1">
              <a:spcBef>
                <a:spcPct val="0"/>
              </a:spcBef>
            </a:pPr>
            <a:endParaRPr lang="en-US" smtClean="0"/>
          </a:p>
          <a:p>
            <a:pPr eaLnBrk="1" hangingPunct="1">
              <a:spcBef>
                <a:spcPct val="0"/>
              </a:spcBef>
            </a:pPr>
            <a:r>
              <a:rPr lang="en-US" b="1" smtClean="0"/>
              <a:t>Pancreas</a:t>
            </a:r>
            <a:r>
              <a:rPr lang="en-US" smtClean="0"/>
              <a:t>: it is an elongated gland that lies posterior to the stomach and is involved in both endocrine and exocrine duties.</a:t>
            </a:r>
          </a:p>
          <a:p>
            <a:pPr eaLnBrk="1" hangingPunct="1">
              <a:spcBef>
                <a:spcPct val="0"/>
              </a:spcBef>
            </a:pPr>
            <a:r>
              <a:rPr lang="en-US" smtClean="0"/>
              <a:t> each day the pancrease produces 1000-1500ml of pancreatic juice to aid in digestion. Pancreatic juices contain digestive enzymes protease(trypsin), lipase(steapsin) and amylase( amylopsin). </a:t>
            </a:r>
          </a:p>
        </p:txBody>
      </p:sp>
      <p:sp>
        <p:nvSpPr>
          <p:cNvPr id="67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CEFC20-5B29-47C0-8F5D-4B0671848AA8}" type="slidenum">
              <a:rPr lang="en-US" smtClean="0"/>
              <a:pPr fontAlgn="base">
                <a:spcBef>
                  <a:spcPct val="0"/>
                </a:spcBef>
                <a:spcAft>
                  <a:spcPct val="0"/>
                </a:spcAft>
                <a:defRPr/>
              </a:pPr>
              <a:t>86</a:t>
            </a:fld>
            <a:endParaRPr lang="en-US" smtClean="0"/>
          </a:p>
        </p:txBody>
      </p:sp>
    </p:spTree>
    <p:extLst>
      <p:ext uri="{BB962C8B-B14F-4D97-AF65-F5344CB8AC3E}">
        <p14:creationId xmlns:p14="http://schemas.microsoft.com/office/powerpoint/2010/main" val="2507050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86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3FC54E-01E9-4A9C-8703-2BD617B8CE00}" type="slidenum">
              <a:rPr lang="en-US" smtClean="0"/>
              <a:pPr fontAlgn="base">
                <a:spcBef>
                  <a:spcPct val="0"/>
                </a:spcBef>
                <a:spcAft>
                  <a:spcPct val="0"/>
                </a:spcAft>
                <a:defRPr/>
              </a:pPr>
              <a:t>89</a:t>
            </a:fld>
            <a:endParaRPr lang="en-US" smtClean="0"/>
          </a:p>
        </p:txBody>
      </p:sp>
    </p:spTree>
    <p:extLst>
      <p:ext uri="{BB962C8B-B14F-4D97-AF65-F5344CB8AC3E}">
        <p14:creationId xmlns:p14="http://schemas.microsoft.com/office/powerpoint/2010/main" val="1687779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Parotitis</a:t>
            </a:r>
            <a:r>
              <a:rPr lang="en-US" dirty="0" smtClean="0"/>
              <a:t>-inflammation of the parotid gland---epidemic</a:t>
            </a:r>
            <a:r>
              <a:rPr lang="en-US" baseline="0" dirty="0" smtClean="0"/>
              <a:t> p….mumps</a:t>
            </a:r>
            <a:endParaRPr lang="en-US" dirty="0"/>
          </a:p>
        </p:txBody>
      </p:sp>
      <p:sp>
        <p:nvSpPr>
          <p:cNvPr id="4" name="Slide Number Placeholder 3"/>
          <p:cNvSpPr>
            <a:spLocks noGrp="1"/>
          </p:cNvSpPr>
          <p:nvPr>
            <p:ph type="sldNum" sz="quarter" idx="10"/>
          </p:nvPr>
        </p:nvSpPr>
        <p:spPr/>
        <p:txBody>
          <a:bodyPr/>
          <a:lstStyle/>
          <a:p>
            <a:fld id="{AA30FD42-FE61-4101-9971-29E1902F283A}" type="slidenum">
              <a:rPr lang="en-US" smtClean="0"/>
              <a:pPr/>
              <a:t>100</a:t>
            </a:fld>
            <a:endParaRPr lang="en-US"/>
          </a:p>
        </p:txBody>
      </p:sp>
    </p:spTree>
    <p:extLst>
      <p:ext uri="{BB962C8B-B14F-4D97-AF65-F5344CB8AC3E}">
        <p14:creationId xmlns:p14="http://schemas.microsoft.com/office/powerpoint/2010/main" val="4110020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Achalasia</a:t>
            </a:r>
            <a:r>
              <a:rPr lang="en-US" baseline="0" dirty="0" smtClean="0"/>
              <a:t> –failure of relaxation of a muscle especially of the sphincter causing dilation---</a:t>
            </a:r>
          </a:p>
          <a:p>
            <a:r>
              <a:rPr lang="en-US" baseline="0" dirty="0" err="1" smtClean="0"/>
              <a:t>Hiatal</a:t>
            </a:r>
            <a:r>
              <a:rPr lang="en-US" baseline="0" dirty="0" smtClean="0"/>
              <a:t> hernia—</a:t>
            </a:r>
            <a:r>
              <a:rPr lang="en-US" baseline="0" dirty="0" err="1" smtClean="0"/>
              <a:t>protrution</a:t>
            </a:r>
            <a:r>
              <a:rPr lang="en-US" baseline="0" dirty="0" smtClean="0"/>
              <a:t> of the stomach through </a:t>
            </a:r>
            <a:r>
              <a:rPr lang="en-US" baseline="0" dirty="0" err="1" smtClean="0"/>
              <a:t>oesophageal</a:t>
            </a:r>
            <a:r>
              <a:rPr lang="en-US" baseline="0" dirty="0" smtClean="0"/>
              <a:t> opening of the stomach</a:t>
            </a:r>
          </a:p>
          <a:p>
            <a:r>
              <a:rPr lang="en-US" baseline="0" dirty="0" err="1" smtClean="0"/>
              <a:t>Diverticulum</a:t>
            </a:r>
            <a:r>
              <a:rPr lang="en-US" baseline="0" dirty="0" smtClean="0"/>
              <a:t>—pouch formation…common in oesophagus and bladder but can occur in the intestines—causing obstruction</a:t>
            </a:r>
            <a:endParaRPr lang="en-US" dirty="0"/>
          </a:p>
        </p:txBody>
      </p:sp>
      <p:sp>
        <p:nvSpPr>
          <p:cNvPr id="4" name="Slide Number Placeholder 3"/>
          <p:cNvSpPr>
            <a:spLocks noGrp="1"/>
          </p:cNvSpPr>
          <p:nvPr>
            <p:ph type="sldNum" sz="quarter" idx="10"/>
          </p:nvPr>
        </p:nvSpPr>
        <p:spPr/>
        <p:txBody>
          <a:bodyPr/>
          <a:lstStyle/>
          <a:p>
            <a:fld id="{AA30FD42-FE61-4101-9971-29E1902F283A}" type="slidenum">
              <a:rPr lang="en-US" smtClean="0"/>
              <a:pPr/>
              <a:t>101</a:t>
            </a:fld>
            <a:endParaRPr lang="en-US"/>
          </a:p>
        </p:txBody>
      </p:sp>
    </p:spTree>
    <p:extLst>
      <p:ext uri="{BB962C8B-B14F-4D97-AF65-F5344CB8AC3E}">
        <p14:creationId xmlns:p14="http://schemas.microsoft.com/office/powerpoint/2010/main" val="3588314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Morbid-diseased or relating to an abnormal disordered</a:t>
            </a:r>
            <a:r>
              <a:rPr lang="en-US" baseline="0" dirty="0" smtClean="0"/>
              <a:t> condition</a:t>
            </a:r>
            <a:endParaRPr lang="en-US" dirty="0"/>
          </a:p>
        </p:txBody>
      </p:sp>
      <p:sp>
        <p:nvSpPr>
          <p:cNvPr id="4" name="Slide Number Placeholder 3"/>
          <p:cNvSpPr>
            <a:spLocks noGrp="1"/>
          </p:cNvSpPr>
          <p:nvPr>
            <p:ph type="sldNum" sz="quarter" idx="10"/>
          </p:nvPr>
        </p:nvSpPr>
        <p:spPr/>
        <p:txBody>
          <a:bodyPr/>
          <a:lstStyle/>
          <a:p>
            <a:fld id="{AA30FD42-FE61-4101-9971-29E1902F283A}" type="slidenum">
              <a:rPr lang="en-US" smtClean="0"/>
              <a:pPr/>
              <a:t>102</a:t>
            </a:fld>
            <a:endParaRPr lang="en-US"/>
          </a:p>
        </p:txBody>
      </p:sp>
    </p:spTree>
    <p:extLst>
      <p:ext uri="{BB962C8B-B14F-4D97-AF65-F5344CB8AC3E}">
        <p14:creationId xmlns:p14="http://schemas.microsoft.com/office/powerpoint/2010/main" val="156981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B0ECCF32-3BC3-47B1-AB7F-4B9479818201}" type="datetimeFigureOut">
              <a:rPr lang="en-US" smtClean="0"/>
              <a:pPr/>
              <a:t>11/29/2018</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FC3F4953-05B3-48D9-B975-D5F666C38013}"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0ECCF32-3BC3-47B1-AB7F-4B9479818201}" type="datetimeFigureOut">
              <a:rPr lang="en-US" smtClean="0"/>
              <a:pPr/>
              <a:t>11/29/2018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C3F4953-05B3-48D9-B975-D5F666C3801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0ECCF32-3BC3-47B1-AB7F-4B9479818201}" type="datetimeFigureOut">
              <a:rPr lang="en-US" smtClean="0"/>
              <a:pPr/>
              <a:t>11/29/2018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C3F4953-05B3-48D9-B975-D5F666C3801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0ECCF32-3BC3-47B1-AB7F-4B9479818201}" type="datetimeFigureOut">
              <a:rPr lang="en-US" smtClean="0"/>
              <a:pPr/>
              <a:t>11/29/2018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C3F4953-05B3-48D9-B975-D5F666C3801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0ECCF32-3BC3-47B1-AB7F-4B9479818201}" type="datetimeFigureOut">
              <a:rPr lang="en-US" smtClean="0"/>
              <a:pPr/>
              <a:t>11/29/2018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C3F4953-05B3-48D9-B975-D5F666C38013}"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0ECCF32-3BC3-47B1-AB7F-4B9479818201}" type="datetimeFigureOut">
              <a:rPr lang="en-US" smtClean="0"/>
              <a:pPr/>
              <a:t>11/29/2018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C3F4953-05B3-48D9-B975-D5F666C3801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0ECCF32-3BC3-47B1-AB7F-4B9479818201}" type="datetimeFigureOut">
              <a:rPr lang="en-US" smtClean="0"/>
              <a:pPr/>
              <a:t>11/29/2018</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FC3F4953-05B3-48D9-B975-D5F666C3801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B0ECCF32-3BC3-47B1-AB7F-4B9479818201}" type="datetimeFigureOut">
              <a:rPr lang="en-US" smtClean="0"/>
              <a:pPr/>
              <a:t>11/29/2018</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FC3F4953-05B3-48D9-B975-D5F666C3801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B0ECCF32-3BC3-47B1-AB7F-4B9479818201}" type="datetimeFigureOut">
              <a:rPr lang="en-US" smtClean="0"/>
              <a:pPr/>
              <a:t>11/29/2018</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FC3F4953-05B3-48D9-B975-D5F666C38013}"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0ECCF32-3BC3-47B1-AB7F-4B9479818201}" type="datetimeFigureOut">
              <a:rPr lang="en-US" smtClean="0"/>
              <a:pPr/>
              <a:t>11/29/2018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C3F4953-05B3-48D9-B975-D5F666C3801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B0ECCF32-3BC3-47B1-AB7F-4B9479818201}" type="datetimeFigureOut">
              <a:rPr lang="en-US" smtClean="0"/>
              <a:pPr/>
              <a:t>11/29/2018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C3F4953-05B3-48D9-B975-D5F666C38013}"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0ECCF32-3BC3-47B1-AB7F-4B9479818201}" type="datetimeFigureOut">
              <a:rPr lang="en-US" smtClean="0"/>
              <a:pPr/>
              <a:t>11/29/2018</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C3F4953-05B3-48D9-B975-D5F666C38013}"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5.png"/></Relationships>
</file>

<file path=ppt/slides/_rels/slide7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458200" cy="944562"/>
          </a:xfrm>
        </p:spPr>
        <p:txBody>
          <a:bodyPr>
            <a:normAutofit fontScale="90000"/>
          </a:bodyPr>
          <a:lstStyle/>
          <a:p>
            <a:r>
              <a:rPr lang="en-US" b="1" dirty="0" smtClean="0"/>
              <a:t>BILIARY/DIGESTIVE DISORDERS</a:t>
            </a:r>
            <a:endParaRPr lang="en-US" b="1" dirty="0"/>
          </a:p>
        </p:txBody>
      </p:sp>
      <p:sp>
        <p:nvSpPr>
          <p:cNvPr id="3" name="Content Placeholder 2"/>
          <p:cNvSpPr>
            <a:spLocks noGrp="1"/>
          </p:cNvSpPr>
          <p:nvPr>
            <p:ph idx="1"/>
          </p:nvPr>
        </p:nvSpPr>
        <p:spPr>
          <a:xfrm>
            <a:off x="228600" y="1600200"/>
            <a:ext cx="8458200" cy="4953000"/>
          </a:xfrm>
        </p:spPr>
        <p:txBody>
          <a:bodyPr>
            <a:normAutofit/>
          </a:bodyPr>
          <a:lstStyle/>
          <a:p>
            <a:endParaRPr lang="en-US" dirty="0" smtClean="0"/>
          </a:p>
          <a:p>
            <a:r>
              <a:rPr lang="en-US" dirty="0" err="1" smtClean="0"/>
              <a:t>Sem</a:t>
            </a:r>
            <a:r>
              <a:rPr lang="en-US" dirty="0" smtClean="0"/>
              <a:t> 3</a:t>
            </a:r>
            <a:endParaRPr lang="en-US" dirty="0"/>
          </a:p>
          <a:p>
            <a:endParaRPr lang="en-US" dirty="0" smtClean="0"/>
          </a:p>
          <a:p>
            <a:r>
              <a:rPr lang="en-US" dirty="0" smtClean="0"/>
              <a:t>By ROSALIA KIOKO</a:t>
            </a:r>
          </a:p>
          <a:p>
            <a:pPr>
              <a:buNone/>
            </a:pPr>
            <a:endParaRPr lang="en-US" dirty="0"/>
          </a:p>
          <a:p>
            <a:r>
              <a:rPr lang="en-US" dirty="0" smtClean="0"/>
              <a:t>19 hours</a:t>
            </a:r>
          </a:p>
          <a:p>
            <a:endParaRPr lang="en-US" dirty="0" smtClean="0"/>
          </a:p>
          <a:p>
            <a:pPr marL="82296" indent="0">
              <a:buNone/>
            </a:pP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GINGIVITIS </a:t>
            </a:r>
            <a:endParaRPr lang="en-US" dirty="0"/>
          </a:p>
        </p:txBody>
      </p:sp>
      <p:sp>
        <p:nvSpPr>
          <p:cNvPr id="3" name="Content Placeholder 2"/>
          <p:cNvSpPr>
            <a:spLocks noGrp="1"/>
          </p:cNvSpPr>
          <p:nvPr>
            <p:ph idx="1"/>
          </p:nvPr>
        </p:nvSpPr>
        <p:spPr/>
        <p:txBody>
          <a:bodyPr/>
          <a:lstStyle/>
          <a:p>
            <a:r>
              <a:rPr lang="en-US" dirty="0" smtClean="0"/>
              <a:t>It is also called gum disease or periodontal diseases.</a:t>
            </a:r>
          </a:p>
          <a:p>
            <a:pPr>
              <a:buNone/>
            </a:pPr>
            <a:endParaRPr lang="en-US" dirty="0" smtClean="0"/>
          </a:p>
          <a:p>
            <a:pPr>
              <a:buNone/>
            </a:pPr>
            <a:r>
              <a:rPr lang="en-US" dirty="0" smtClean="0"/>
              <a:t>Definition ; this is an inflammation of the gums that destroys the gum tissues and periodontal ligaments making the teeth weak.</a:t>
            </a:r>
          </a:p>
          <a:p>
            <a:pPr>
              <a:buNone/>
            </a:pPr>
            <a:endParaRPr lang="en-US" dirty="0" smtClean="0"/>
          </a:p>
          <a:p>
            <a:endParaRPr lang="en-US" dirty="0"/>
          </a:p>
        </p:txBody>
      </p:sp>
    </p:spTree>
    <p:extLst>
      <p:ext uri="{BB962C8B-B14F-4D97-AF65-F5344CB8AC3E}">
        <p14:creationId xmlns:p14="http://schemas.microsoft.com/office/powerpoint/2010/main" val="415803041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28888" cy="715962"/>
          </a:xfrm>
        </p:spPr>
        <p:txBody>
          <a:bodyPr>
            <a:normAutofit fontScale="90000"/>
          </a:bodyPr>
          <a:lstStyle/>
          <a:p>
            <a:r>
              <a:rPr lang="en-US" dirty="0" smtClean="0"/>
              <a:t/>
            </a:r>
            <a:br>
              <a:rPr lang="en-US" dirty="0" smtClean="0"/>
            </a:br>
            <a:r>
              <a:rPr lang="en-US" dirty="0" smtClean="0"/>
              <a:t>ORAL &amp; ESOPHAGEAL DISORDERS</a:t>
            </a:r>
            <a:br>
              <a:rPr lang="en-US" dirty="0" smtClean="0"/>
            </a:br>
            <a:endParaRPr lang="en-US" dirty="0"/>
          </a:p>
        </p:txBody>
      </p:sp>
      <p:sp>
        <p:nvSpPr>
          <p:cNvPr id="3" name="Content Placeholder 2"/>
          <p:cNvSpPr>
            <a:spLocks noGrp="1"/>
          </p:cNvSpPr>
          <p:nvPr>
            <p:ph idx="1"/>
          </p:nvPr>
        </p:nvSpPr>
        <p:spPr>
          <a:xfrm>
            <a:off x="381000" y="1066800"/>
            <a:ext cx="8552688" cy="5410200"/>
          </a:xfrm>
        </p:spPr>
        <p:txBody>
          <a:bodyPr>
            <a:normAutofit/>
          </a:bodyPr>
          <a:lstStyle/>
          <a:p>
            <a:pPr marL="274320" indent="-274320">
              <a:buFont typeface="Wingdings"/>
              <a:buChar char=""/>
              <a:defRPr/>
            </a:pPr>
            <a:r>
              <a:rPr lang="en-US" dirty="0" smtClean="0"/>
              <a:t>Disorders of the teeth</a:t>
            </a:r>
          </a:p>
          <a:p>
            <a:pPr lvl="1" indent="-274320">
              <a:buFont typeface="Wingdings 2"/>
              <a:buChar char=""/>
              <a:defRPr/>
            </a:pPr>
            <a:r>
              <a:rPr lang="en-US" dirty="0" smtClean="0"/>
              <a:t>Dental plaque &amp; caries</a:t>
            </a:r>
          </a:p>
          <a:p>
            <a:pPr lvl="1" indent="-274320">
              <a:buFont typeface="Wingdings 2"/>
              <a:buChar char=""/>
              <a:defRPr/>
            </a:pPr>
            <a:r>
              <a:rPr lang="en-US" dirty="0" smtClean="0"/>
              <a:t>Malocclusion</a:t>
            </a:r>
          </a:p>
          <a:p>
            <a:pPr lvl="1" indent="-274320">
              <a:buFont typeface="Wingdings 2"/>
              <a:buChar char=""/>
              <a:defRPr/>
            </a:pPr>
            <a:r>
              <a:rPr lang="en-US" dirty="0" smtClean="0"/>
              <a:t>Abscesses</a:t>
            </a:r>
          </a:p>
          <a:p>
            <a:pPr marL="274320" indent="-274320">
              <a:buFont typeface="Wingdings"/>
              <a:buChar char=""/>
              <a:defRPr/>
            </a:pPr>
            <a:r>
              <a:rPr lang="en-US" dirty="0" smtClean="0"/>
              <a:t>Disorders of the jaw</a:t>
            </a:r>
          </a:p>
          <a:p>
            <a:pPr lvl="1" indent="-274320">
              <a:buFont typeface="Wingdings 2"/>
              <a:buChar char=""/>
              <a:defRPr/>
            </a:pPr>
            <a:r>
              <a:rPr lang="en-US" dirty="0" err="1" smtClean="0"/>
              <a:t>Tempromandibular</a:t>
            </a:r>
            <a:r>
              <a:rPr lang="en-US" dirty="0" smtClean="0"/>
              <a:t> disorder</a:t>
            </a:r>
          </a:p>
          <a:p>
            <a:pPr marL="274320" indent="-274320">
              <a:buFont typeface="Wingdings"/>
              <a:buChar char=""/>
              <a:defRPr/>
            </a:pPr>
            <a:r>
              <a:rPr lang="en-US" dirty="0" smtClean="0"/>
              <a:t>Disorders of the salivary gland</a:t>
            </a:r>
          </a:p>
          <a:p>
            <a:pPr lvl="1" indent="-274320">
              <a:buFont typeface="Wingdings 2"/>
              <a:buChar char=""/>
              <a:defRPr/>
            </a:pPr>
            <a:r>
              <a:rPr lang="en-US" dirty="0" err="1" smtClean="0"/>
              <a:t>Parotitis</a:t>
            </a:r>
            <a:endParaRPr lang="en-US" dirty="0" smtClean="0"/>
          </a:p>
          <a:p>
            <a:pPr lvl="1" indent="-274320">
              <a:buFont typeface="Wingdings 2"/>
              <a:buChar char=""/>
              <a:defRPr/>
            </a:pPr>
            <a:r>
              <a:rPr lang="en-US" dirty="0" smtClean="0"/>
              <a:t>Neoplasm/tumour</a:t>
            </a:r>
          </a:p>
          <a:p>
            <a:pPr lvl="1" indent="-274320">
              <a:buFont typeface="Wingdings 2"/>
              <a:buChar char=""/>
              <a:defRPr/>
            </a:pPr>
            <a:r>
              <a:rPr lang="en-US" dirty="0" err="1" smtClean="0">
                <a:solidFill>
                  <a:srgbClr val="FF0000"/>
                </a:solidFill>
              </a:rPr>
              <a:t>siladenitis</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28888" cy="609600"/>
          </a:xfrm>
        </p:spPr>
        <p:txBody>
          <a:bodyPr>
            <a:normAutofit fontScale="90000"/>
          </a:bodyPr>
          <a:lstStyle/>
          <a:p>
            <a:r>
              <a:rPr lang="en-US" dirty="0" smtClean="0"/>
              <a:t/>
            </a:r>
            <a:br>
              <a:rPr lang="en-US" dirty="0" smtClean="0"/>
            </a:br>
            <a:r>
              <a:rPr lang="en-US" sz="3600" b="1" dirty="0" smtClean="0"/>
              <a:t>ORAL &amp; ESOPHAGEAL DISORDERS cont..</a:t>
            </a:r>
            <a:r>
              <a:rPr lang="en-US" dirty="0" smtClean="0"/>
              <a:t/>
            </a:r>
            <a:br>
              <a:rPr lang="en-US" dirty="0" smtClean="0"/>
            </a:br>
            <a:endParaRPr lang="en-US" dirty="0"/>
          </a:p>
        </p:txBody>
      </p:sp>
      <p:sp>
        <p:nvSpPr>
          <p:cNvPr id="3" name="Content Placeholder 2"/>
          <p:cNvSpPr>
            <a:spLocks noGrp="1"/>
          </p:cNvSpPr>
          <p:nvPr>
            <p:ph idx="1"/>
          </p:nvPr>
        </p:nvSpPr>
        <p:spPr>
          <a:xfrm>
            <a:off x="228600" y="762000"/>
            <a:ext cx="8534400" cy="5867400"/>
          </a:xfrm>
        </p:spPr>
        <p:txBody>
          <a:bodyPr/>
          <a:lstStyle/>
          <a:p>
            <a:pPr marL="274320" indent="-274320">
              <a:buFont typeface="Wingdings"/>
              <a:buChar char=""/>
              <a:defRPr/>
            </a:pPr>
            <a:r>
              <a:rPr lang="en-US" dirty="0" smtClean="0"/>
              <a:t>Cancer of the oral cavity</a:t>
            </a:r>
          </a:p>
          <a:p>
            <a:pPr marL="274320" indent="-274320">
              <a:buFont typeface="Wingdings"/>
              <a:buChar char=""/>
              <a:defRPr/>
            </a:pPr>
            <a:r>
              <a:rPr lang="en-US" dirty="0" smtClean="0"/>
              <a:t>Neck dissection</a:t>
            </a:r>
          </a:p>
          <a:p>
            <a:pPr marL="274320" indent="-274320">
              <a:buFont typeface="Wingdings"/>
              <a:buChar char=""/>
              <a:defRPr/>
            </a:pPr>
            <a:r>
              <a:rPr lang="en-US" dirty="0" smtClean="0"/>
              <a:t>Disorders of the esophagus</a:t>
            </a:r>
          </a:p>
          <a:p>
            <a:pPr lvl="1" indent="-274320">
              <a:buFont typeface="Wingdings 2"/>
              <a:buChar char=""/>
              <a:defRPr/>
            </a:pPr>
            <a:r>
              <a:rPr lang="en-US" dirty="0" smtClean="0"/>
              <a:t>Diffuse spasm</a:t>
            </a:r>
          </a:p>
          <a:p>
            <a:pPr lvl="1" indent="-274320">
              <a:buFont typeface="Wingdings 2"/>
              <a:buChar char=""/>
              <a:defRPr/>
            </a:pPr>
            <a:r>
              <a:rPr lang="en-US" dirty="0" smtClean="0"/>
              <a:t>Achalasia</a:t>
            </a:r>
          </a:p>
          <a:p>
            <a:pPr lvl="1" indent="-274320">
              <a:buFont typeface="Wingdings 2"/>
              <a:buChar char=""/>
              <a:defRPr/>
            </a:pPr>
            <a:r>
              <a:rPr lang="en-US" dirty="0" err="1" smtClean="0"/>
              <a:t>Hiatal</a:t>
            </a:r>
            <a:r>
              <a:rPr lang="en-US" dirty="0" smtClean="0"/>
              <a:t> hernia</a:t>
            </a:r>
          </a:p>
          <a:p>
            <a:pPr lvl="1" indent="-274320">
              <a:buFont typeface="Wingdings 2"/>
              <a:buChar char=""/>
              <a:defRPr/>
            </a:pPr>
            <a:r>
              <a:rPr lang="en-US" dirty="0" err="1" smtClean="0"/>
              <a:t>Diverticulum</a:t>
            </a:r>
            <a:endParaRPr lang="en-US" dirty="0" smtClean="0"/>
          </a:p>
          <a:p>
            <a:pPr lvl="1" indent="-274320">
              <a:buFont typeface="Wingdings 2"/>
              <a:buChar char=""/>
              <a:defRPr/>
            </a:pPr>
            <a:r>
              <a:rPr lang="en-US" dirty="0" smtClean="0"/>
              <a:t>Perforation</a:t>
            </a:r>
          </a:p>
          <a:p>
            <a:pPr lvl="1" indent="-274320">
              <a:buFont typeface="Wingdings 2"/>
              <a:buChar char=""/>
              <a:defRPr/>
            </a:pPr>
            <a:r>
              <a:rPr lang="en-US" dirty="0" smtClean="0"/>
              <a:t>Foreign bodies</a:t>
            </a:r>
          </a:p>
          <a:p>
            <a:pPr lvl="1" indent="-274320">
              <a:buFont typeface="Wingdings 2"/>
              <a:buChar char=""/>
              <a:defRPr/>
            </a:pPr>
            <a:r>
              <a:rPr lang="en-US" dirty="0" smtClean="0"/>
              <a:t>Chemical burns</a:t>
            </a:r>
          </a:p>
          <a:p>
            <a:pPr lvl="1" indent="-274320">
              <a:buFont typeface="Wingdings 2"/>
              <a:buChar char=""/>
              <a:defRPr/>
            </a:pPr>
            <a:r>
              <a:rPr lang="en-US" dirty="0" smtClean="0">
                <a:solidFill>
                  <a:srgbClr val="FF0000"/>
                </a:solidFill>
              </a:rPr>
              <a:t>GERD	</a:t>
            </a:r>
            <a:endParaRPr lang="en-US" dirty="0">
              <a:solidFill>
                <a:srgbClr val="FF0000"/>
              </a:solidFill>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10600" cy="609600"/>
          </a:xfrm>
        </p:spPr>
        <p:txBody>
          <a:bodyPr>
            <a:normAutofit fontScale="90000"/>
          </a:bodyPr>
          <a:lstStyle/>
          <a:p>
            <a:r>
              <a:rPr lang="en-US" dirty="0" smtClean="0"/>
              <a:t/>
            </a:r>
            <a:br>
              <a:rPr lang="en-US" dirty="0" smtClean="0"/>
            </a:br>
            <a:r>
              <a:rPr lang="en-US" sz="3600" b="1" dirty="0" smtClean="0"/>
              <a:t>GASTRIC AND DUODENAL DISORDERS</a:t>
            </a:r>
            <a:r>
              <a:rPr lang="en-US" sz="4000" b="1" dirty="0" smtClean="0"/>
              <a:t/>
            </a:r>
            <a:br>
              <a:rPr lang="en-US" sz="4000" b="1" dirty="0" smtClean="0"/>
            </a:br>
            <a:endParaRPr lang="en-US" sz="4000" b="1" dirty="0"/>
          </a:p>
        </p:txBody>
      </p:sp>
      <p:sp>
        <p:nvSpPr>
          <p:cNvPr id="3" name="Content Placeholder 2"/>
          <p:cNvSpPr>
            <a:spLocks noGrp="1"/>
          </p:cNvSpPr>
          <p:nvPr>
            <p:ph idx="1"/>
          </p:nvPr>
        </p:nvSpPr>
        <p:spPr>
          <a:xfrm>
            <a:off x="228600" y="990600"/>
            <a:ext cx="8705088" cy="5638800"/>
          </a:xfrm>
        </p:spPr>
        <p:txBody>
          <a:bodyPr/>
          <a:lstStyle/>
          <a:p>
            <a:r>
              <a:rPr lang="en-US" sz="4800" b="1" dirty="0" smtClean="0">
                <a:solidFill>
                  <a:srgbClr val="FF0000"/>
                </a:solidFill>
              </a:rPr>
              <a:t>Gastritis</a:t>
            </a:r>
          </a:p>
          <a:p>
            <a:r>
              <a:rPr lang="en-US" sz="4800" dirty="0" smtClean="0"/>
              <a:t>Peptic ulcer disease</a:t>
            </a:r>
          </a:p>
          <a:p>
            <a:r>
              <a:rPr lang="en-US" sz="4800" dirty="0" smtClean="0"/>
              <a:t>Morbid obesity</a:t>
            </a:r>
          </a:p>
          <a:p>
            <a:r>
              <a:rPr lang="en-US" sz="4800" dirty="0" smtClean="0"/>
              <a:t>Gastric cancer</a:t>
            </a:r>
          </a:p>
          <a:p>
            <a:r>
              <a:rPr lang="en-US" sz="4800" dirty="0" smtClean="0"/>
              <a:t> Gastric surgery</a:t>
            </a:r>
          </a:p>
          <a:p>
            <a:r>
              <a:rPr lang="en-US" sz="4800" dirty="0" smtClean="0"/>
              <a:t>Duodenal tumors</a:t>
            </a:r>
          </a:p>
          <a:p>
            <a:endParaRPr lang="en-US"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1066800"/>
          </a:xfrm>
        </p:spPr>
        <p:txBody>
          <a:bodyPr>
            <a:normAutofit fontScale="90000"/>
          </a:bodyPr>
          <a:lstStyle/>
          <a:p>
            <a:r>
              <a:rPr lang="en-US" sz="3600" b="1" dirty="0" smtClean="0"/>
              <a:t/>
            </a:r>
            <a:br>
              <a:rPr lang="en-US" sz="3600" b="1" dirty="0" smtClean="0"/>
            </a:br>
            <a:r>
              <a:rPr lang="en-US" sz="4400" b="1" dirty="0" smtClean="0"/>
              <a:t>INTESTINAL AND RECTAL DISORDER</a:t>
            </a:r>
            <a:r>
              <a:rPr lang="en-US" sz="4400" dirty="0" smtClean="0"/>
              <a:t>S</a:t>
            </a:r>
            <a:r>
              <a:rPr lang="en-US" dirty="0" smtClean="0"/>
              <a:t/>
            </a:r>
            <a:br>
              <a:rPr lang="en-US" dirty="0" smtClean="0"/>
            </a:br>
            <a:endParaRPr lang="en-US" dirty="0"/>
          </a:p>
        </p:txBody>
      </p:sp>
      <p:sp>
        <p:nvSpPr>
          <p:cNvPr id="3" name="Content Placeholder 2"/>
          <p:cNvSpPr>
            <a:spLocks noGrp="1"/>
          </p:cNvSpPr>
          <p:nvPr>
            <p:ph idx="1"/>
          </p:nvPr>
        </p:nvSpPr>
        <p:spPr>
          <a:xfrm>
            <a:off x="228600" y="1524000"/>
            <a:ext cx="8705088" cy="5105400"/>
          </a:xfrm>
        </p:spPr>
        <p:txBody>
          <a:bodyPr>
            <a:normAutofit fontScale="92500" lnSpcReduction="10000"/>
          </a:bodyPr>
          <a:lstStyle/>
          <a:p>
            <a:pPr marL="274320" indent="-274320">
              <a:buFont typeface="Wingdings"/>
              <a:buChar char=""/>
              <a:defRPr/>
            </a:pPr>
            <a:r>
              <a:rPr lang="en-US" sz="4800" dirty="0" smtClean="0"/>
              <a:t>Abnormalities of fecal disorders </a:t>
            </a:r>
          </a:p>
          <a:p>
            <a:pPr lvl="1" indent="-274320">
              <a:buFont typeface="Wingdings 2"/>
              <a:buChar char=""/>
              <a:defRPr/>
            </a:pPr>
            <a:r>
              <a:rPr lang="en-US" sz="4800" dirty="0" smtClean="0"/>
              <a:t>Constipation, diarrhea, incontinence</a:t>
            </a:r>
          </a:p>
          <a:p>
            <a:pPr marL="274320" indent="-274320">
              <a:buFont typeface="Wingdings"/>
              <a:buChar char=""/>
              <a:defRPr/>
            </a:pPr>
            <a:r>
              <a:rPr lang="en-US" sz="4800" dirty="0" smtClean="0"/>
              <a:t>Conditions of mal absorption</a:t>
            </a:r>
          </a:p>
          <a:p>
            <a:pPr marL="274320" indent="-274320">
              <a:buFont typeface="Wingdings"/>
              <a:buChar char=""/>
              <a:defRPr/>
            </a:pPr>
            <a:r>
              <a:rPr lang="en-US" sz="4800" dirty="0" smtClean="0"/>
              <a:t>Inflammatory bowel disease</a:t>
            </a:r>
          </a:p>
          <a:p>
            <a:pPr marL="274320" indent="-274320">
              <a:buFont typeface="Wingdings"/>
              <a:buChar char=""/>
              <a:defRPr/>
            </a:pPr>
            <a:r>
              <a:rPr lang="en-US" sz="4800" b="1" dirty="0" smtClean="0">
                <a:solidFill>
                  <a:srgbClr val="FF0000"/>
                </a:solidFill>
              </a:rPr>
              <a:t>Intestinal obstruction</a:t>
            </a:r>
          </a:p>
          <a:p>
            <a:pPr marL="274320" indent="-274320">
              <a:buFont typeface="Wingdings"/>
              <a:buChar char=""/>
              <a:defRPr/>
            </a:pPr>
            <a:r>
              <a:rPr lang="en-US" sz="4800" dirty="0" smtClean="0"/>
              <a:t>Disease of the anal rectum</a:t>
            </a:r>
          </a:p>
          <a:p>
            <a:endParaRPr lang="en-US"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28888" cy="792162"/>
          </a:xfrm>
        </p:spPr>
        <p:txBody>
          <a:bodyPr>
            <a:normAutofit fontScale="90000"/>
          </a:bodyPr>
          <a:lstStyle/>
          <a:p>
            <a:r>
              <a:rPr lang="en-GB" sz="4800" b="1" dirty="0" smtClean="0"/>
              <a:t>Hepatic disorders</a:t>
            </a:r>
            <a:endParaRPr lang="en-US" sz="4800" b="1" dirty="0"/>
          </a:p>
        </p:txBody>
      </p:sp>
      <p:sp>
        <p:nvSpPr>
          <p:cNvPr id="3" name="Content Placeholder 2"/>
          <p:cNvSpPr>
            <a:spLocks noGrp="1"/>
          </p:cNvSpPr>
          <p:nvPr>
            <p:ph idx="1"/>
          </p:nvPr>
        </p:nvSpPr>
        <p:spPr>
          <a:xfrm>
            <a:off x="304800" y="990600"/>
            <a:ext cx="8628888" cy="5638800"/>
          </a:xfrm>
        </p:spPr>
        <p:txBody>
          <a:bodyPr/>
          <a:lstStyle/>
          <a:p>
            <a:r>
              <a:rPr lang="en-GB" dirty="0" smtClean="0"/>
              <a:t>Hepatic cirrhosis</a:t>
            </a:r>
          </a:p>
          <a:p>
            <a:r>
              <a:rPr lang="en-GB" dirty="0" smtClean="0"/>
              <a:t>Jaundice</a:t>
            </a:r>
          </a:p>
          <a:p>
            <a:r>
              <a:rPr lang="en-GB" dirty="0" smtClean="0"/>
              <a:t>Portal hypertension</a:t>
            </a:r>
          </a:p>
          <a:p>
            <a:r>
              <a:rPr lang="en-GB" dirty="0" err="1" smtClean="0"/>
              <a:t>Ascities</a:t>
            </a:r>
            <a:endParaRPr lang="en-GB" dirty="0" smtClean="0"/>
          </a:p>
          <a:p>
            <a:r>
              <a:rPr lang="en-GB" dirty="0" err="1" smtClean="0"/>
              <a:t>Eosphageal</a:t>
            </a:r>
            <a:r>
              <a:rPr lang="en-GB" dirty="0" smtClean="0"/>
              <a:t> </a:t>
            </a:r>
            <a:r>
              <a:rPr lang="en-GB" dirty="0" err="1" smtClean="0"/>
              <a:t>varices</a:t>
            </a:r>
            <a:endParaRPr lang="en-GB" dirty="0" smtClean="0"/>
          </a:p>
          <a:p>
            <a:r>
              <a:rPr lang="en-GB" dirty="0" smtClean="0"/>
              <a:t>Hepatic encephalopathy and coma</a:t>
            </a:r>
          </a:p>
          <a:p>
            <a:r>
              <a:rPr lang="en-GB" dirty="0" smtClean="0"/>
              <a:t>Fulminating hepatic failure</a:t>
            </a:r>
          </a:p>
          <a:p>
            <a:r>
              <a:rPr lang="en-GB" dirty="0" smtClean="0"/>
              <a:t>Viral hepatitis</a:t>
            </a:r>
          </a:p>
          <a:p>
            <a:r>
              <a:rPr lang="en-GB" dirty="0" smtClean="0"/>
              <a:t>Cancer of the liver</a:t>
            </a:r>
          </a:p>
          <a:p>
            <a:endParaRPr lang="en-GB" dirty="0" smtClean="0"/>
          </a:p>
          <a:p>
            <a:endParaRPr lang="en-US"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552688" cy="487362"/>
          </a:xfrm>
        </p:spPr>
        <p:txBody>
          <a:bodyPr>
            <a:normAutofit fontScale="90000"/>
          </a:bodyPr>
          <a:lstStyle/>
          <a:p>
            <a:r>
              <a:rPr lang="en-GB" b="1" dirty="0" smtClean="0"/>
              <a:t/>
            </a:r>
            <a:br>
              <a:rPr lang="en-GB" b="1" dirty="0" smtClean="0"/>
            </a:br>
            <a:r>
              <a:rPr lang="en-GB" b="1" dirty="0" smtClean="0"/>
              <a:t>Disorders of the Mouth</a:t>
            </a:r>
            <a:r>
              <a:rPr lang="en-GB" dirty="0" smtClean="0"/>
              <a:t> </a:t>
            </a:r>
            <a:r>
              <a:rPr lang="en-US" dirty="0" smtClean="0"/>
              <a:t/>
            </a:r>
            <a:br>
              <a:rPr lang="en-US" dirty="0" smtClean="0"/>
            </a:br>
            <a:endParaRPr lang="en-US" dirty="0"/>
          </a:p>
        </p:txBody>
      </p:sp>
      <p:sp>
        <p:nvSpPr>
          <p:cNvPr id="3" name="Content Placeholder 2"/>
          <p:cNvSpPr>
            <a:spLocks noGrp="1"/>
          </p:cNvSpPr>
          <p:nvPr>
            <p:ph idx="1"/>
          </p:nvPr>
        </p:nvSpPr>
        <p:spPr>
          <a:xfrm>
            <a:off x="228600" y="838200"/>
            <a:ext cx="8705088" cy="5791200"/>
          </a:xfrm>
        </p:spPr>
        <p:txBody>
          <a:bodyPr>
            <a:normAutofit fontScale="92500" lnSpcReduction="10000"/>
          </a:bodyPr>
          <a:lstStyle/>
          <a:p>
            <a:r>
              <a:rPr lang="en-GB" sz="3600" dirty="0" smtClean="0"/>
              <a:t>The mouth is the first port of call for food in the body. </a:t>
            </a:r>
          </a:p>
          <a:p>
            <a:r>
              <a:rPr lang="en-GB" sz="3600" dirty="0" smtClean="0"/>
              <a:t>In the mouth, various disorders can give patients problems. </a:t>
            </a:r>
          </a:p>
          <a:p>
            <a:r>
              <a:rPr lang="en-GB" sz="3600" dirty="0" smtClean="0"/>
              <a:t>The most common mouth disorder is dental caries. </a:t>
            </a:r>
          </a:p>
          <a:p>
            <a:r>
              <a:rPr lang="en-GB" sz="3600" dirty="0" smtClean="0"/>
              <a:t>This is destruction of the teeth by bacteria and their products. </a:t>
            </a:r>
          </a:p>
          <a:p>
            <a:r>
              <a:rPr lang="en-GB" sz="3600" dirty="0" smtClean="0"/>
              <a:t>The process starts with the enamel, and as it progresses, toothache ensues. </a:t>
            </a:r>
            <a:endParaRPr lang="en-US" sz="3600" dirty="0" smtClean="0"/>
          </a:p>
          <a:p>
            <a:pPr>
              <a:buNone/>
            </a:pPr>
            <a:r>
              <a:rPr lang="en-GB" sz="3600" b="1" dirty="0" smtClean="0"/>
              <a:t> </a:t>
            </a:r>
            <a:endParaRPr lang="en-US" sz="3600" dirty="0" smtClean="0"/>
          </a:p>
          <a:p>
            <a:endParaRPr lang="en-US"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476488" cy="381000"/>
          </a:xfrm>
        </p:spPr>
        <p:txBody>
          <a:bodyPr>
            <a:normAutofit fontScale="90000"/>
          </a:bodyPr>
          <a:lstStyle/>
          <a:p>
            <a:r>
              <a:rPr lang="en-US" b="1" dirty="0" smtClean="0"/>
              <a:t>CONT……</a:t>
            </a:r>
            <a:endParaRPr lang="en-US" b="1" dirty="0"/>
          </a:p>
        </p:txBody>
      </p:sp>
      <p:sp>
        <p:nvSpPr>
          <p:cNvPr id="3" name="Content Placeholder 2"/>
          <p:cNvSpPr>
            <a:spLocks noGrp="1"/>
          </p:cNvSpPr>
          <p:nvPr>
            <p:ph idx="1"/>
          </p:nvPr>
        </p:nvSpPr>
        <p:spPr>
          <a:xfrm>
            <a:off x="152400" y="609600"/>
            <a:ext cx="8781288" cy="6096000"/>
          </a:xfrm>
        </p:spPr>
        <p:txBody>
          <a:bodyPr/>
          <a:lstStyle/>
          <a:p>
            <a:r>
              <a:rPr lang="en-GB" dirty="0" smtClean="0"/>
              <a:t>Bacterial and fungal infections also affect the mouth. </a:t>
            </a:r>
          </a:p>
          <a:p>
            <a:r>
              <a:rPr lang="en-GB" dirty="0" smtClean="0"/>
              <a:t>Oral thrush (</a:t>
            </a:r>
            <a:r>
              <a:rPr lang="en-GB" dirty="0" err="1" smtClean="0"/>
              <a:t>candidiasis</a:t>
            </a:r>
            <a:r>
              <a:rPr lang="en-GB" dirty="0" smtClean="0"/>
              <a:t>) commonly affects children and immuno-compromised clients. </a:t>
            </a:r>
          </a:p>
          <a:p>
            <a:r>
              <a:rPr lang="en-GB" dirty="0" smtClean="0"/>
              <a:t>Disorders of the oral cavity are better off prevented. </a:t>
            </a:r>
          </a:p>
          <a:p>
            <a:r>
              <a:rPr lang="en-GB" dirty="0" smtClean="0"/>
              <a:t>Good oral hygiene is recommended for all individuals. </a:t>
            </a:r>
          </a:p>
          <a:p>
            <a:r>
              <a:rPr lang="en-GB" dirty="0" smtClean="0"/>
              <a:t>Antifungal medication and </a:t>
            </a:r>
            <a:r>
              <a:rPr lang="en-GB" dirty="0" err="1" smtClean="0"/>
              <a:t>betadine</a:t>
            </a:r>
            <a:r>
              <a:rPr lang="en-GB" dirty="0" smtClean="0"/>
              <a:t> gargles are used in the treatment of mouth infections.</a:t>
            </a:r>
            <a:endParaRPr lang="en-US" dirty="0" smtClean="0"/>
          </a:p>
          <a:p>
            <a:endParaRPr lang="en-US"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76488" cy="411162"/>
          </a:xfrm>
        </p:spPr>
        <p:txBody>
          <a:bodyPr>
            <a:normAutofit fontScale="90000"/>
          </a:bodyPr>
          <a:lstStyle/>
          <a:p>
            <a:r>
              <a:rPr lang="en-US" dirty="0" smtClean="0"/>
              <a:t>CONT……………….</a:t>
            </a:r>
            <a:endParaRPr lang="en-US" dirty="0"/>
          </a:p>
        </p:txBody>
      </p:sp>
      <p:sp>
        <p:nvSpPr>
          <p:cNvPr id="3" name="Content Placeholder 2"/>
          <p:cNvSpPr>
            <a:spLocks noGrp="1"/>
          </p:cNvSpPr>
          <p:nvPr>
            <p:ph idx="1"/>
          </p:nvPr>
        </p:nvSpPr>
        <p:spPr>
          <a:xfrm>
            <a:off x="381000" y="838200"/>
            <a:ext cx="8552688" cy="5410200"/>
          </a:xfrm>
        </p:spPr>
        <p:txBody>
          <a:bodyPr>
            <a:normAutofit/>
          </a:bodyPr>
          <a:lstStyle/>
          <a:p>
            <a:r>
              <a:rPr lang="en-GB" sz="3600" dirty="0" smtClean="0"/>
              <a:t>Cancer of the oral cavity occurs predominantly in persons with a history of alcohol abuse and smoking. </a:t>
            </a:r>
          </a:p>
          <a:p>
            <a:r>
              <a:rPr lang="en-GB" sz="3600" dirty="0" smtClean="0"/>
              <a:t>It presents with alteration in taste and later pain. </a:t>
            </a:r>
            <a:endParaRPr lang="en-US" sz="3600" dirty="0" smtClean="0"/>
          </a:p>
          <a:p>
            <a:r>
              <a:rPr lang="en-GB" sz="3600" dirty="0" smtClean="0"/>
              <a:t>On examination, the patient will have white patches on the oral mucosa, ulcers and bleeding. </a:t>
            </a:r>
            <a:endParaRPr lang="en-US" sz="3600" dirty="0" smtClean="0"/>
          </a:p>
          <a:p>
            <a:endParaRPr lang="en-US"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28888" cy="487362"/>
          </a:xfrm>
        </p:spPr>
        <p:txBody>
          <a:bodyPr>
            <a:normAutofit fontScale="90000"/>
          </a:bodyPr>
          <a:lstStyle/>
          <a:p>
            <a:r>
              <a:rPr lang="en-US" b="1" dirty="0" smtClean="0"/>
              <a:t>CONT………………….</a:t>
            </a:r>
            <a:endParaRPr lang="en-US" b="1" dirty="0"/>
          </a:p>
        </p:txBody>
      </p:sp>
      <p:sp>
        <p:nvSpPr>
          <p:cNvPr id="3" name="Content Placeholder 2"/>
          <p:cNvSpPr>
            <a:spLocks noGrp="1"/>
          </p:cNvSpPr>
          <p:nvPr>
            <p:ph idx="1"/>
          </p:nvPr>
        </p:nvSpPr>
        <p:spPr>
          <a:xfrm>
            <a:off x="228600" y="838200"/>
            <a:ext cx="8705088" cy="5867400"/>
          </a:xfrm>
        </p:spPr>
        <p:txBody>
          <a:bodyPr>
            <a:normAutofit lnSpcReduction="10000"/>
          </a:bodyPr>
          <a:lstStyle/>
          <a:p>
            <a:r>
              <a:rPr lang="en-GB" sz="3600" dirty="0" smtClean="0"/>
              <a:t>The management includes surgery, radiation and proper nutrition. </a:t>
            </a:r>
          </a:p>
          <a:p>
            <a:r>
              <a:rPr lang="en-GB" sz="3600" dirty="0" smtClean="0"/>
              <a:t>As the condition proceeds, the patient may require maintenance of a patent airway, fluid, electrolyte and nutrition balance. </a:t>
            </a:r>
          </a:p>
          <a:p>
            <a:r>
              <a:rPr lang="en-GB" sz="3600" dirty="0" smtClean="0"/>
              <a:t>Frequent saline mouthwash is necessary to relief the dryness. </a:t>
            </a:r>
          </a:p>
          <a:p>
            <a:r>
              <a:rPr lang="en-GB" sz="3600" dirty="0" smtClean="0"/>
              <a:t>Cysts and other tumours of the oral cavity are also common. </a:t>
            </a:r>
          </a:p>
          <a:p>
            <a:r>
              <a:rPr lang="en-GB" sz="3600" dirty="0" smtClean="0"/>
              <a:t>These may require the  same management. </a:t>
            </a:r>
            <a:endParaRPr lang="en-US" sz="3600" dirty="0" smtClean="0"/>
          </a:p>
          <a:p>
            <a:endParaRPr lang="en-US"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552688" cy="334962"/>
          </a:xfrm>
        </p:spPr>
        <p:txBody>
          <a:bodyPr>
            <a:normAutofit fontScale="90000"/>
          </a:bodyPr>
          <a:lstStyle/>
          <a:p>
            <a:r>
              <a:rPr lang="en-GB" b="1" dirty="0" smtClean="0"/>
              <a:t/>
            </a:r>
            <a:br>
              <a:rPr lang="en-GB" b="1" dirty="0" smtClean="0"/>
            </a:br>
            <a:r>
              <a:rPr lang="en-GB" b="1" dirty="0" smtClean="0"/>
              <a:t>Disorders of the Oesophagus</a:t>
            </a:r>
            <a:r>
              <a:rPr lang="en-GB" dirty="0" smtClean="0"/>
              <a:t> </a:t>
            </a:r>
            <a:r>
              <a:rPr lang="en-US" dirty="0" smtClean="0"/>
              <a:t/>
            </a:r>
            <a:br>
              <a:rPr lang="en-US" dirty="0" smtClean="0"/>
            </a:br>
            <a:endParaRPr lang="en-US" dirty="0"/>
          </a:p>
        </p:txBody>
      </p:sp>
      <p:sp>
        <p:nvSpPr>
          <p:cNvPr id="3" name="Content Placeholder 2"/>
          <p:cNvSpPr>
            <a:spLocks noGrp="1"/>
          </p:cNvSpPr>
          <p:nvPr>
            <p:ph idx="1"/>
          </p:nvPr>
        </p:nvSpPr>
        <p:spPr>
          <a:xfrm>
            <a:off x="228600" y="762000"/>
            <a:ext cx="8705088" cy="5943600"/>
          </a:xfrm>
        </p:spPr>
        <p:txBody>
          <a:bodyPr>
            <a:normAutofit fontScale="92500" lnSpcReduction="10000"/>
          </a:bodyPr>
          <a:lstStyle/>
          <a:p>
            <a:r>
              <a:rPr lang="en-GB" dirty="0" smtClean="0"/>
              <a:t>There are several disorders that may occur in the oesophagus.</a:t>
            </a:r>
            <a:r>
              <a:rPr lang="en-GB" b="1" dirty="0" smtClean="0"/>
              <a:t> </a:t>
            </a:r>
            <a:endParaRPr lang="en-US" dirty="0" smtClean="0"/>
          </a:p>
          <a:p>
            <a:r>
              <a:rPr lang="en-GB" b="1" dirty="0" smtClean="0"/>
              <a:t>Oesophagitis</a:t>
            </a:r>
            <a:r>
              <a:rPr lang="en-GB" dirty="0" smtClean="0"/>
              <a:t> </a:t>
            </a:r>
            <a:endParaRPr lang="en-US" dirty="0" smtClean="0"/>
          </a:p>
          <a:p>
            <a:r>
              <a:rPr lang="en-GB" dirty="0" smtClean="0"/>
              <a:t>Oesophagitis is the inflammation of the oesophagus. </a:t>
            </a:r>
          </a:p>
          <a:p>
            <a:r>
              <a:rPr lang="en-GB" dirty="0" smtClean="0"/>
              <a:t>It is caused by chemical injury, infections and trauma. </a:t>
            </a:r>
          </a:p>
          <a:p>
            <a:r>
              <a:rPr lang="en-GB" dirty="0" smtClean="0"/>
              <a:t>Consuming hot and spicy food can cause the injury. </a:t>
            </a:r>
          </a:p>
          <a:p>
            <a:r>
              <a:rPr lang="en-GB" dirty="0" smtClean="0"/>
              <a:t>Oesophagitis is also caused by reflux of gastric contents. </a:t>
            </a:r>
          </a:p>
          <a:p>
            <a:r>
              <a:rPr lang="en-GB" dirty="0" smtClean="0"/>
              <a:t>It manifests with heartburn and pain, which is retro-sternal and radiates to the shoulder and the back.</a:t>
            </a:r>
            <a:br>
              <a:rPr lang="en-GB" dirty="0" smtClean="0"/>
            </a:br>
            <a:r>
              <a:rPr lang="en-GB" dirty="0" smtClean="0"/>
              <a:t/>
            </a:r>
            <a:br>
              <a:rPr lang="en-GB" dirty="0" smtClean="0"/>
            </a:b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lstStyle/>
          <a:p>
            <a:r>
              <a:rPr lang="en-US" dirty="0" smtClean="0"/>
              <a:t>A healthy tooth</a:t>
            </a:r>
            <a:endParaRPr lang="en-US" dirty="0"/>
          </a:p>
        </p:txBody>
      </p:sp>
      <p:pic>
        <p:nvPicPr>
          <p:cNvPr id="1026" name="Picture 2" descr="C:\Users\hjh\Desktop\IMG-20170528-WA0008.jpg"/>
          <p:cNvPicPr>
            <a:picLocks noGrp="1" noChangeAspect="1" noChangeArrowheads="1"/>
          </p:cNvPicPr>
          <p:nvPr>
            <p:ph idx="1"/>
          </p:nvPr>
        </p:nvPicPr>
        <p:blipFill>
          <a:blip r:embed="rId2" cstate="print"/>
          <a:srcRect/>
          <a:stretch>
            <a:fillRect/>
          </a:stretch>
        </p:blipFill>
        <p:spPr bwMode="auto">
          <a:xfrm>
            <a:off x="1143000" y="1600200"/>
            <a:ext cx="6781800" cy="4572000"/>
          </a:xfrm>
          <a:prstGeom prst="rect">
            <a:avLst/>
          </a:prstGeom>
          <a:noFill/>
        </p:spPr>
      </p:pic>
    </p:spTree>
    <p:extLst>
      <p:ext uri="{BB962C8B-B14F-4D97-AF65-F5344CB8AC3E}">
        <p14:creationId xmlns:p14="http://schemas.microsoft.com/office/powerpoint/2010/main" val="121732412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28888" cy="334962"/>
          </a:xfrm>
        </p:spPr>
        <p:txBody>
          <a:bodyPr>
            <a:normAutofit fontScale="90000"/>
          </a:bodyPr>
          <a:lstStyle/>
          <a:p>
            <a:r>
              <a:rPr lang="en-US" dirty="0" smtClean="0"/>
              <a:t>CONT………………</a:t>
            </a:r>
            <a:endParaRPr lang="en-US" dirty="0"/>
          </a:p>
        </p:txBody>
      </p:sp>
      <p:sp>
        <p:nvSpPr>
          <p:cNvPr id="3" name="Content Placeholder 2"/>
          <p:cNvSpPr>
            <a:spLocks noGrp="1"/>
          </p:cNvSpPr>
          <p:nvPr>
            <p:ph idx="1"/>
          </p:nvPr>
        </p:nvSpPr>
        <p:spPr>
          <a:xfrm>
            <a:off x="533400" y="762000"/>
            <a:ext cx="8400288" cy="5867400"/>
          </a:xfrm>
        </p:spPr>
        <p:txBody>
          <a:bodyPr/>
          <a:lstStyle/>
          <a:p>
            <a:r>
              <a:rPr lang="en-GB" sz="4000" dirty="0" smtClean="0"/>
              <a:t>A patient who has oesophagitis would require treatment of the underlying cause, use of antacids and avoidance of foods and substances which can cause irritation. </a:t>
            </a:r>
          </a:p>
          <a:p>
            <a:r>
              <a:rPr lang="en-GB" sz="4000" dirty="0" smtClean="0"/>
              <a:t>In severe cases, surgery may be undertaken.</a:t>
            </a:r>
            <a:endParaRPr lang="en-US" sz="4000" dirty="0" smtClean="0"/>
          </a:p>
          <a:p>
            <a:pPr>
              <a:buNone/>
            </a:pPr>
            <a:r>
              <a:rPr lang="en-GB" sz="4000" b="1" dirty="0" smtClean="0"/>
              <a:t> </a:t>
            </a:r>
            <a:endParaRPr lang="en-US" sz="4000" dirty="0" smtClean="0"/>
          </a:p>
          <a:p>
            <a:endParaRPr lang="en-US"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715962"/>
          </a:xfrm>
        </p:spPr>
        <p:txBody>
          <a:bodyPr>
            <a:normAutofit fontScale="90000"/>
          </a:bodyPr>
          <a:lstStyle/>
          <a:p>
            <a:r>
              <a:rPr lang="en-GB" sz="3600" b="1" dirty="0" smtClean="0"/>
              <a:t/>
            </a:r>
            <a:br>
              <a:rPr lang="en-GB" sz="3600" b="1" dirty="0" smtClean="0"/>
            </a:br>
            <a:r>
              <a:rPr lang="en-GB" sz="3600" b="1" dirty="0" smtClean="0"/>
              <a:t>General Care of the Adult with Oesophageal Diseases</a:t>
            </a:r>
            <a:r>
              <a:rPr lang="en-GB" sz="3600" dirty="0" smtClean="0"/>
              <a:t> </a:t>
            </a:r>
            <a:r>
              <a:rPr lang="en-US" dirty="0" smtClean="0"/>
              <a:t/>
            </a:r>
            <a:br>
              <a:rPr lang="en-US" dirty="0" smtClean="0"/>
            </a:br>
            <a:endParaRPr lang="en-US" dirty="0"/>
          </a:p>
        </p:txBody>
      </p:sp>
      <p:sp>
        <p:nvSpPr>
          <p:cNvPr id="3" name="Content Placeholder 2"/>
          <p:cNvSpPr>
            <a:spLocks noGrp="1"/>
          </p:cNvSpPr>
          <p:nvPr>
            <p:ph idx="1"/>
          </p:nvPr>
        </p:nvSpPr>
        <p:spPr>
          <a:xfrm>
            <a:off x="304800" y="838200"/>
            <a:ext cx="8628888" cy="5791200"/>
          </a:xfrm>
        </p:spPr>
        <p:txBody>
          <a:bodyPr>
            <a:normAutofit lnSpcReduction="10000"/>
          </a:bodyPr>
          <a:lstStyle/>
          <a:p>
            <a:r>
              <a:rPr lang="en-GB" sz="4000" dirty="0" smtClean="0"/>
              <a:t>One of the most common disorders is gastro-oesophageal reflux disease. </a:t>
            </a:r>
          </a:p>
          <a:p>
            <a:r>
              <a:rPr lang="en-GB" sz="4000" dirty="0" smtClean="0"/>
              <a:t>The measures necessary to prevent reflux are:</a:t>
            </a:r>
            <a:endParaRPr lang="en-US" sz="4000" dirty="0" smtClean="0"/>
          </a:p>
          <a:p>
            <a:pPr lvl="1"/>
            <a:r>
              <a:rPr lang="en-GB" sz="4000" dirty="0" smtClean="0"/>
              <a:t>Eating small frequent meals that are high in protein and low in fat</a:t>
            </a:r>
            <a:endParaRPr lang="en-US" sz="4000" dirty="0" smtClean="0"/>
          </a:p>
          <a:p>
            <a:pPr lvl="1"/>
            <a:r>
              <a:rPr lang="en-GB" sz="4000" dirty="0" smtClean="0"/>
              <a:t>The patient should not lie down immediately after eating and should elevate the head of the bed</a:t>
            </a:r>
            <a:endParaRPr lang="en-US" sz="4000" dirty="0" smtClean="0"/>
          </a:p>
          <a:p>
            <a:endParaRPr lang="en-US"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552688" cy="533400"/>
          </a:xfrm>
        </p:spPr>
        <p:txBody>
          <a:bodyPr>
            <a:normAutofit fontScale="90000"/>
          </a:bodyPr>
          <a:lstStyle/>
          <a:p>
            <a:r>
              <a:rPr lang="en-US" dirty="0" smtClean="0"/>
              <a:t>Cont…………………….</a:t>
            </a:r>
            <a:endParaRPr lang="en-US" dirty="0"/>
          </a:p>
        </p:txBody>
      </p:sp>
      <p:sp>
        <p:nvSpPr>
          <p:cNvPr id="3" name="Content Placeholder 2"/>
          <p:cNvSpPr>
            <a:spLocks noGrp="1"/>
          </p:cNvSpPr>
          <p:nvPr>
            <p:ph idx="1"/>
          </p:nvPr>
        </p:nvSpPr>
        <p:spPr>
          <a:xfrm>
            <a:off x="228600" y="685800"/>
            <a:ext cx="8705088" cy="5943600"/>
          </a:xfrm>
        </p:spPr>
        <p:txBody>
          <a:bodyPr>
            <a:normAutofit/>
          </a:bodyPr>
          <a:lstStyle/>
          <a:p>
            <a:pPr lvl="0"/>
            <a:r>
              <a:rPr lang="en-GB" sz="3600" dirty="0" smtClean="0"/>
              <a:t>Avoidance of alcohol, smoking and beverages that contain caffeine. </a:t>
            </a:r>
          </a:p>
          <a:p>
            <a:pPr lvl="0"/>
            <a:r>
              <a:rPr lang="en-GB" sz="3600" dirty="0" smtClean="0"/>
              <a:t>These beverages can weaken the lower sphincter and hence contribute to reflux</a:t>
            </a:r>
            <a:endParaRPr lang="en-US" sz="3600" dirty="0" smtClean="0"/>
          </a:p>
          <a:p>
            <a:r>
              <a:rPr lang="en-GB" sz="3600" dirty="0" smtClean="0"/>
              <a:t>The conservative management includes the above measures in addition to antacids, cholinergic and other drugs that act on the lower oesophageal sphincter to make it firmer. </a:t>
            </a:r>
          </a:p>
          <a:p>
            <a:r>
              <a:rPr lang="en-GB" sz="3600" dirty="0" smtClean="0"/>
              <a:t>Surgery is always used as a last resort. </a:t>
            </a:r>
            <a:endParaRPr lang="en-US" sz="3600" dirty="0" smtClean="0"/>
          </a:p>
          <a:p>
            <a:endParaRPr lang="en-US"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28888" cy="639762"/>
          </a:xfrm>
        </p:spPr>
        <p:txBody>
          <a:bodyPr>
            <a:normAutofit fontScale="90000"/>
          </a:bodyPr>
          <a:lstStyle/>
          <a:p>
            <a:pPr algn="ctr"/>
            <a:r>
              <a:rPr lang="en-GB" b="1" dirty="0" smtClean="0"/>
              <a:t/>
            </a:r>
            <a:br>
              <a:rPr lang="en-GB" b="1" dirty="0" smtClean="0"/>
            </a:br>
            <a:r>
              <a:rPr lang="en-GB" b="1" dirty="0" smtClean="0"/>
              <a:t>Hiatus Hernia</a:t>
            </a:r>
            <a:r>
              <a:rPr lang="en-GB" dirty="0" smtClean="0"/>
              <a:t> </a:t>
            </a:r>
            <a:r>
              <a:rPr lang="en-US" dirty="0" smtClean="0"/>
              <a:t/>
            </a:r>
            <a:br>
              <a:rPr lang="en-US" dirty="0" smtClean="0"/>
            </a:br>
            <a:endParaRPr lang="en-US" dirty="0"/>
          </a:p>
        </p:txBody>
      </p:sp>
      <p:sp>
        <p:nvSpPr>
          <p:cNvPr id="3" name="Content Placeholder 2"/>
          <p:cNvSpPr>
            <a:spLocks noGrp="1"/>
          </p:cNvSpPr>
          <p:nvPr>
            <p:ph idx="1"/>
          </p:nvPr>
        </p:nvSpPr>
        <p:spPr>
          <a:xfrm>
            <a:off x="304800" y="838200"/>
            <a:ext cx="8628888" cy="5638800"/>
          </a:xfrm>
        </p:spPr>
        <p:txBody>
          <a:bodyPr>
            <a:normAutofit/>
          </a:bodyPr>
          <a:lstStyle/>
          <a:p>
            <a:r>
              <a:rPr lang="en-GB" sz="4000" dirty="0" smtClean="0"/>
              <a:t>Some individuals have the stomach herniating  through the diaphragm into the thoracic cavity. </a:t>
            </a:r>
          </a:p>
          <a:p>
            <a:r>
              <a:rPr lang="en-GB" sz="4000" dirty="0" smtClean="0"/>
              <a:t>This is referred to as hiatus hernia. </a:t>
            </a:r>
          </a:p>
          <a:p>
            <a:r>
              <a:rPr lang="en-GB" sz="4000" dirty="0" smtClean="0"/>
              <a:t>The hiatus hernia results in reflux of gastric contents and symptoms like those of oesophagitis will ensue. </a:t>
            </a:r>
            <a:endParaRPr lang="en-US" sz="4000"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552688" cy="411162"/>
          </a:xfrm>
        </p:spPr>
        <p:txBody>
          <a:bodyPr>
            <a:normAutofit fontScale="90000"/>
          </a:bodyPr>
          <a:lstStyle/>
          <a:p>
            <a:r>
              <a:rPr lang="en-US" dirty="0" smtClean="0"/>
              <a:t>Cont…………………….</a:t>
            </a:r>
            <a:endParaRPr lang="en-US" dirty="0"/>
          </a:p>
        </p:txBody>
      </p:sp>
      <p:sp>
        <p:nvSpPr>
          <p:cNvPr id="3" name="Content Placeholder 2"/>
          <p:cNvSpPr>
            <a:spLocks noGrp="1"/>
          </p:cNvSpPr>
          <p:nvPr>
            <p:ph idx="1"/>
          </p:nvPr>
        </p:nvSpPr>
        <p:spPr>
          <a:xfrm>
            <a:off x="152400" y="762000"/>
            <a:ext cx="8781288" cy="5867400"/>
          </a:xfrm>
        </p:spPr>
        <p:txBody>
          <a:bodyPr>
            <a:normAutofit lnSpcReduction="10000"/>
          </a:bodyPr>
          <a:lstStyle/>
          <a:p>
            <a:r>
              <a:rPr lang="en-GB" sz="4000" dirty="0" smtClean="0"/>
              <a:t>Congenitally weak muscles, obesity, pregnancy, tight fitting clothes and other conditions that raise the intra abdominal pressure contribute to it. </a:t>
            </a:r>
          </a:p>
          <a:p>
            <a:r>
              <a:rPr lang="en-GB" sz="4000" dirty="0" smtClean="0"/>
              <a:t>Hiatus hernia leads to gastro-oesophageal reflux disease and the management will entail the same measures. </a:t>
            </a:r>
          </a:p>
          <a:p>
            <a:r>
              <a:rPr lang="en-GB" sz="4000" dirty="0" smtClean="0"/>
              <a:t>The patient should also avoid constricting clothes and heavy lifting. </a:t>
            </a:r>
            <a:endParaRPr lang="en-US" sz="4000" dirty="0" smtClean="0"/>
          </a:p>
          <a:p>
            <a:endParaRPr lang="en-US"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552688" cy="487362"/>
          </a:xfrm>
        </p:spPr>
        <p:txBody>
          <a:bodyPr>
            <a:normAutofit fontScale="90000"/>
          </a:bodyPr>
          <a:lstStyle/>
          <a:p>
            <a:pPr algn="ctr"/>
            <a:r>
              <a:rPr lang="en-GB" b="1" dirty="0" smtClean="0"/>
              <a:t/>
            </a:r>
            <a:br>
              <a:rPr lang="en-GB" b="1" dirty="0" smtClean="0"/>
            </a:br>
            <a:r>
              <a:rPr lang="en-GB" b="1" dirty="0" smtClean="0"/>
              <a:t>Carcinoma of the Oesophagus</a:t>
            </a:r>
            <a:r>
              <a:rPr lang="en-GB" dirty="0" smtClean="0"/>
              <a:t> </a:t>
            </a:r>
            <a:r>
              <a:rPr lang="en-US" dirty="0" smtClean="0"/>
              <a:t/>
            </a:r>
            <a:br>
              <a:rPr lang="en-US" dirty="0" smtClean="0"/>
            </a:br>
            <a:endParaRPr lang="en-US" dirty="0"/>
          </a:p>
        </p:txBody>
      </p:sp>
      <p:sp>
        <p:nvSpPr>
          <p:cNvPr id="3" name="Content Placeholder 2"/>
          <p:cNvSpPr>
            <a:spLocks noGrp="1"/>
          </p:cNvSpPr>
          <p:nvPr>
            <p:ph idx="1"/>
          </p:nvPr>
        </p:nvSpPr>
        <p:spPr>
          <a:xfrm>
            <a:off x="228600" y="762000"/>
            <a:ext cx="8705088" cy="5867400"/>
          </a:xfrm>
        </p:spPr>
        <p:txBody>
          <a:bodyPr>
            <a:normAutofit/>
          </a:bodyPr>
          <a:lstStyle/>
          <a:p>
            <a:r>
              <a:rPr lang="en-GB" sz="4000" dirty="0" smtClean="0"/>
              <a:t>Carcinoma of the oesophagus is usually squamous cell carcinoma .</a:t>
            </a:r>
          </a:p>
          <a:p>
            <a:r>
              <a:rPr lang="en-GB" sz="4000" dirty="0" smtClean="0"/>
              <a:t>It can occur at any level of the oesophageal tract but are most common at the gastro </a:t>
            </a:r>
            <a:r>
              <a:rPr lang="en-GB" sz="4000" dirty="0" err="1" smtClean="0"/>
              <a:t>esophageal</a:t>
            </a:r>
            <a:r>
              <a:rPr lang="en-GB" sz="4000" dirty="0" smtClean="0"/>
              <a:t> junction</a:t>
            </a:r>
          </a:p>
          <a:p>
            <a:r>
              <a:rPr lang="en-GB" sz="4000" dirty="0" smtClean="0"/>
              <a:t>The pathogenesis of oesophageal carcinoma is  facilitated by:</a:t>
            </a:r>
            <a:endParaRPr lang="en-US" sz="4000" dirty="0" smtClean="0"/>
          </a:p>
          <a:p>
            <a:pPr>
              <a:buNone/>
            </a:pPr>
            <a:endParaRPr lang="en-US" sz="4000" dirty="0" smtClean="0"/>
          </a:p>
          <a:p>
            <a:endParaRPr lang="en-US"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28888" cy="563562"/>
          </a:xfrm>
        </p:spPr>
        <p:txBody>
          <a:bodyPr>
            <a:normAutofit fontScale="90000"/>
          </a:bodyPr>
          <a:lstStyle/>
          <a:p>
            <a:r>
              <a:rPr lang="en-US" dirty="0" smtClean="0"/>
              <a:t>Cont…….</a:t>
            </a:r>
            <a:endParaRPr lang="en-US" dirty="0"/>
          </a:p>
        </p:txBody>
      </p:sp>
      <p:sp>
        <p:nvSpPr>
          <p:cNvPr id="3" name="Content Placeholder 2"/>
          <p:cNvSpPr>
            <a:spLocks noGrp="1"/>
          </p:cNvSpPr>
          <p:nvPr>
            <p:ph idx="1"/>
          </p:nvPr>
        </p:nvSpPr>
        <p:spPr>
          <a:xfrm>
            <a:off x="381000" y="914400"/>
            <a:ext cx="8552688" cy="5715000"/>
          </a:xfrm>
        </p:spPr>
        <p:txBody>
          <a:bodyPr/>
          <a:lstStyle/>
          <a:p>
            <a:pPr marL="1259586" lvl="1" indent="-857250">
              <a:buFont typeface="+mj-lt"/>
              <a:buAutoNum type="romanUcPeriod"/>
            </a:pPr>
            <a:r>
              <a:rPr lang="en-GB" sz="3600" dirty="0" smtClean="0"/>
              <a:t>Alterations of oesophageal structure and function that permit food and drink to remain in the oesophagus for prolonged periods. </a:t>
            </a:r>
            <a:endParaRPr lang="en-US" sz="3600" dirty="0" smtClean="0"/>
          </a:p>
          <a:p>
            <a:pPr marL="1259586" lvl="1" indent="-857250">
              <a:buFont typeface="+mj-lt"/>
              <a:buAutoNum type="romanUcPeriod"/>
            </a:pPr>
            <a:r>
              <a:rPr lang="en-GB" sz="3600" dirty="0" smtClean="0"/>
              <a:t>Ulceration and </a:t>
            </a:r>
            <a:r>
              <a:rPr lang="en-GB" sz="3600" dirty="0" err="1" smtClean="0"/>
              <a:t>metaplasia</a:t>
            </a:r>
            <a:r>
              <a:rPr lang="en-GB" sz="3600" dirty="0" smtClean="0"/>
              <a:t> caused by </a:t>
            </a:r>
            <a:br>
              <a:rPr lang="en-GB" sz="3600" dirty="0" smtClean="0"/>
            </a:br>
            <a:r>
              <a:rPr lang="en-GB" sz="3600" dirty="0" smtClean="0"/>
              <a:t>oesophageal reflux. </a:t>
            </a:r>
            <a:endParaRPr lang="en-US" sz="3600" dirty="0" smtClean="0"/>
          </a:p>
          <a:p>
            <a:pPr marL="1259586" lvl="1" indent="-857250">
              <a:buFont typeface="+mj-lt"/>
              <a:buAutoNum type="romanUcPeriod"/>
            </a:pPr>
            <a:r>
              <a:rPr lang="en-GB" sz="3600" dirty="0" smtClean="0"/>
              <a:t>Chronic exposure to irritants such as alcohol  and tobacco.</a:t>
            </a:r>
            <a:endParaRPr lang="en-US" sz="3600" dirty="0" smtClean="0"/>
          </a:p>
          <a:p>
            <a:endParaRPr lang="en-US"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247888" cy="563562"/>
          </a:xfrm>
        </p:spPr>
        <p:txBody>
          <a:bodyPr>
            <a:normAutofit fontScale="90000"/>
          </a:bodyPr>
          <a:lstStyle/>
          <a:p>
            <a:pPr algn="ctr"/>
            <a:r>
              <a:rPr lang="en-GB" b="1" dirty="0" smtClean="0"/>
              <a:t/>
            </a:r>
            <a:br>
              <a:rPr lang="en-GB" b="1" dirty="0" smtClean="0"/>
            </a:br>
            <a:r>
              <a:rPr lang="en-GB" b="1" dirty="0" smtClean="0"/>
              <a:t>Risk Factors</a:t>
            </a:r>
            <a:r>
              <a:rPr lang="en-US" dirty="0" smtClean="0"/>
              <a:t/>
            </a:r>
            <a:br>
              <a:rPr lang="en-US" dirty="0" smtClean="0"/>
            </a:br>
            <a:endParaRPr lang="en-US" dirty="0"/>
          </a:p>
        </p:txBody>
      </p:sp>
      <p:sp>
        <p:nvSpPr>
          <p:cNvPr id="3" name="Content Placeholder 2"/>
          <p:cNvSpPr>
            <a:spLocks noGrp="1"/>
          </p:cNvSpPr>
          <p:nvPr>
            <p:ph idx="1"/>
          </p:nvPr>
        </p:nvSpPr>
        <p:spPr>
          <a:xfrm>
            <a:off x="381000" y="838200"/>
            <a:ext cx="8552688" cy="5715000"/>
          </a:xfrm>
        </p:spPr>
        <p:txBody>
          <a:bodyPr/>
          <a:lstStyle/>
          <a:p>
            <a:pPr lvl="0"/>
            <a:r>
              <a:rPr lang="en-GB" sz="4000" dirty="0" smtClean="0"/>
              <a:t>Tobacco use </a:t>
            </a:r>
            <a:endParaRPr lang="en-US" sz="4000" dirty="0" smtClean="0"/>
          </a:p>
          <a:p>
            <a:pPr lvl="0"/>
            <a:r>
              <a:rPr lang="en-GB" sz="4000" dirty="0" smtClean="0"/>
              <a:t>Alcoholism </a:t>
            </a:r>
            <a:endParaRPr lang="en-US" sz="4000" dirty="0" smtClean="0"/>
          </a:p>
          <a:p>
            <a:pPr lvl="0"/>
            <a:r>
              <a:rPr lang="en-GB" sz="4000" dirty="0" smtClean="0"/>
              <a:t>Dietary deficiencies of trace elements and malnutrition associated with poor economic conditions  </a:t>
            </a:r>
            <a:endParaRPr lang="en-US" sz="4000" dirty="0" smtClean="0"/>
          </a:p>
          <a:p>
            <a:pPr lvl="0"/>
            <a:r>
              <a:rPr lang="en-GB" sz="4000" dirty="0" smtClean="0"/>
              <a:t>Reflux oesophagitis </a:t>
            </a:r>
            <a:endParaRPr lang="en-US" sz="4000" dirty="0" smtClean="0"/>
          </a:p>
          <a:p>
            <a:pPr lvl="0"/>
            <a:r>
              <a:rPr lang="en-GB" sz="4000" dirty="0" smtClean="0"/>
              <a:t>Sliding </a:t>
            </a:r>
            <a:r>
              <a:rPr lang="en-GB" sz="4000" dirty="0" err="1" smtClean="0"/>
              <a:t>hiatal</a:t>
            </a:r>
            <a:r>
              <a:rPr lang="en-GB" sz="4000" dirty="0" smtClean="0"/>
              <a:t> hernia</a:t>
            </a:r>
            <a:endParaRPr lang="en-US" sz="4000" dirty="0" smtClean="0"/>
          </a:p>
          <a:p>
            <a:endParaRPr lang="en-US"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28888" cy="487362"/>
          </a:xfrm>
        </p:spPr>
        <p:txBody>
          <a:bodyPr>
            <a:normAutofit fontScale="90000"/>
          </a:bodyPr>
          <a:lstStyle/>
          <a:p>
            <a:pPr algn="ctr"/>
            <a:r>
              <a:rPr lang="en-GB" b="1" dirty="0" smtClean="0"/>
              <a:t/>
            </a:r>
            <a:br>
              <a:rPr lang="en-GB" b="1" dirty="0" smtClean="0"/>
            </a:br>
            <a:r>
              <a:rPr lang="en-GB" b="1" dirty="0" smtClean="0"/>
              <a:t>Clinical Manifestations</a:t>
            </a:r>
            <a:r>
              <a:rPr lang="en-US" dirty="0" smtClean="0"/>
              <a:t/>
            </a:r>
            <a:br>
              <a:rPr lang="en-US" dirty="0" smtClean="0"/>
            </a:br>
            <a:endParaRPr lang="en-US" dirty="0"/>
          </a:p>
        </p:txBody>
      </p:sp>
      <p:sp>
        <p:nvSpPr>
          <p:cNvPr id="3" name="Content Placeholder 2"/>
          <p:cNvSpPr>
            <a:spLocks noGrp="1"/>
          </p:cNvSpPr>
          <p:nvPr>
            <p:ph idx="1"/>
          </p:nvPr>
        </p:nvSpPr>
        <p:spPr>
          <a:xfrm>
            <a:off x="228600" y="838200"/>
            <a:ext cx="8705088" cy="5715000"/>
          </a:xfrm>
        </p:spPr>
        <p:txBody>
          <a:bodyPr>
            <a:normAutofit/>
          </a:bodyPr>
          <a:lstStyle/>
          <a:p>
            <a:pPr lvl="0"/>
            <a:r>
              <a:rPr lang="en-GB" dirty="0" smtClean="0"/>
              <a:t>Chest pain </a:t>
            </a:r>
            <a:endParaRPr lang="en-US" dirty="0" smtClean="0"/>
          </a:p>
          <a:p>
            <a:pPr lvl="0"/>
            <a:r>
              <a:rPr lang="en-GB" dirty="0" smtClean="0"/>
              <a:t>Dysphagia - This usually progresses rapidly and swallowing is mostly painless during early stages of oesophageal carcinoma. </a:t>
            </a:r>
          </a:p>
          <a:p>
            <a:pPr lvl="0"/>
            <a:r>
              <a:rPr lang="en-GB" dirty="0" smtClean="0"/>
              <a:t>Initially, </a:t>
            </a:r>
            <a:r>
              <a:rPr lang="en-GB" dirty="0" err="1" smtClean="0"/>
              <a:t>dysphagia</a:t>
            </a:r>
            <a:r>
              <a:rPr lang="en-GB" dirty="0" smtClean="0"/>
              <a:t> starts with solid food and eventually with the fluids. </a:t>
            </a:r>
          </a:p>
          <a:p>
            <a:pPr lvl="0"/>
            <a:r>
              <a:rPr lang="en-GB" dirty="0" smtClean="0"/>
              <a:t>This is then followed by a feeling of a lump in the throat, painful swallowing sub-sternal pain or fullness and later regurgitation of undigested food with foul breath and hiccoughs.</a:t>
            </a:r>
            <a:endParaRPr lang="en-US" dirty="0" smtClean="0"/>
          </a:p>
          <a:p>
            <a:endParaRPr lang="en-US"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476488" cy="533400"/>
          </a:xfrm>
        </p:spPr>
        <p:txBody>
          <a:bodyPr>
            <a:normAutofit fontScale="90000"/>
          </a:bodyPr>
          <a:lstStyle/>
          <a:p>
            <a:pPr algn="ctr"/>
            <a:r>
              <a:rPr lang="en-GB" b="1" dirty="0" smtClean="0"/>
              <a:t/>
            </a:r>
            <a:br>
              <a:rPr lang="en-GB" b="1" dirty="0" smtClean="0"/>
            </a:br>
            <a:r>
              <a:rPr lang="en-GB" b="1" dirty="0" smtClean="0"/>
              <a:t>Diagnosis</a:t>
            </a:r>
            <a:r>
              <a:rPr lang="en-GB" dirty="0" smtClean="0"/>
              <a:t/>
            </a:r>
            <a:br>
              <a:rPr lang="en-GB" dirty="0" smtClean="0"/>
            </a:br>
            <a:endParaRPr lang="en-US" dirty="0"/>
          </a:p>
        </p:txBody>
      </p:sp>
      <p:sp>
        <p:nvSpPr>
          <p:cNvPr id="3" name="Content Placeholder 2"/>
          <p:cNvSpPr>
            <a:spLocks noGrp="1"/>
          </p:cNvSpPr>
          <p:nvPr>
            <p:ph idx="1"/>
          </p:nvPr>
        </p:nvSpPr>
        <p:spPr>
          <a:xfrm>
            <a:off x="228600" y="838200"/>
            <a:ext cx="8705088" cy="5791200"/>
          </a:xfrm>
        </p:spPr>
        <p:txBody>
          <a:bodyPr>
            <a:normAutofit lnSpcReduction="10000"/>
          </a:bodyPr>
          <a:lstStyle/>
          <a:p>
            <a:r>
              <a:rPr lang="en-GB" dirty="0" smtClean="0"/>
              <a:t>This is done by </a:t>
            </a:r>
            <a:r>
              <a:rPr lang="en-GB" dirty="0" err="1" smtClean="0"/>
              <a:t>oesophagoscopy</a:t>
            </a:r>
            <a:r>
              <a:rPr lang="en-GB" dirty="0" smtClean="0"/>
              <a:t> with biopsy.</a:t>
            </a:r>
            <a:endParaRPr lang="en-US" dirty="0" smtClean="0"/>
          </a:p>
          <a:p>
            <a:pPr>
              <a:buNone/>
            </a:pPr>
            <a:r>
              <a:rPr lang="en-GB" b="1" dirty="0" smtClean="0"/>
              <a:t> </a:t>
            </a:r>
            <a:endParaRPr lang="en-US" dirty="0" smtClean="0"/>
          </a:p>
          <a:p>
            <a:pPr>
              <a:buNone/>
            </a:pPr>
            <a:r>
              <a:rPr lang="en-GB" b="1" dirty="0" smtClean="0"/>
              <a:t>Management</a:t>
            </a:r>
            <a:r>
              <a:rPr lang="en-GB" dirty="0" smtClean="0"/>
              <a:t> </a:t>
            </a:r>
          </a:p>
          <a:p>
            <a:pPr>
              <a:buNone/>
            </a:pPr>
            <a:endParaRPr lang="en-US" dirty="0" smtClean="0"/>
          </a:p>
          <a:p>
            <a:r>
              <a:rPr lang="en-GB" dirty="0" smtClean="0"/>
              <a:t>Treatment includes surgery, radiation and chemotherapy.</a:t>
            </a:r>
          </a:p>
          <a:p>
            <a:r>
              <a:rPr lang="en-GB" dirty="0" smtClean="0"/>
              <a:t>The patient may be treated by surgical excision of the lesion, radiation or both.</a:t>
            </a:r>
          </a:p>
          <a:p>
            <a:r>
              <a:rPr lang="en-GB" dirty="0" smtClean="0"/>
              <a:t>Surgery is preferred for lower </a:t>
            </a:r>
            <a:r>
              <a:rPr lang="en-GB" dirty="0" err="1" smtClean="0"/>
              <a:t>esophageal</a:t>
            </a:r>
            <a:r>
              <a:rPr lang="en-GB" dirty="0" smtClean="0"/>
              <a:t> tumours whereas irradiation is favoured for upper </a:t>
            </a:r>
            <a:r>
              <a:rPr lang="en-GB" dirty="0" err="1" smtClean="0"/>
              <a:t>esophageal</a:t>
            </a:r>
            <a:r>
              <a:rPr lang="en-GB" dirty="0" smtClean="0"/>
              <a:t> lesions.</a:t>
            </a:r>
            <a:endParaRPr lang="en-US" dirty="0" smtClean="0"/>
          </a:p>
          <a:p>
            <a:pPr>
              <a:buNone/>
            </a:pPr>
            <a:endParaRPr lang="en-US" dirty="0" smtClean="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Risk factors </a:t>
            </a:r>
            <a:endParaRPr lang="en-US" dirty="0"/>
          </a:p>
        </p:txBody>
      </p:sp>
      <p:sp>
        <p:nvSpPr>
          <p:cNvPr id="3" name="Content Placeholder 2"/>
          <p:cNvSpPr>
            <a:spLocks noGrp="1"/>
          </p:cNvSpPr>
          <p:nvPr>
            <p:ph idx="1"/>
          </p:nvPr>
        </p:nvSpPr>
        <p:spPr/>
        <p:txBody>
          <a:bodyPr/>
          <a:lstStyle/>
          <a:p>
            <a:pPr>
              <a:buFont typeface="Wingdings" pitchFamily="2" charset="2"/>
              <a:buChar char="Ø"/>
            </a:pPr>
            <a:r>
              <a:rPr lang="en-US" dirty="0"/>
              <a:t> </a:t>
            </a:r>
            <a:r>
              <a:rPr lang="en-US" dirty="0" smtClean="0"/>
              <a:t> poor dental hygiene</a:t>
            </a:r>
          </a:p>
          <a:p>
            <a:pPr>
              <a:buFont typeface="Wingdings" pitchFamily="2" charset="2"/>
              <a:buChar char="Ø"/>
            </a:pPr>
            <a:r>
              <a:rPr lang="en-US" dirty="0" smtClean="0"/>
              <a:t>Misaligned teeth ,rough edges of fillings  and ill fitting mouth appliances( braces </a:t>
            </a:r>
            <a:r>
              <a:rPr lang="en-US" dirty="0"/>
              <a:t> </a:t>
            </a:r>
            <a:r>
              <a:rPr lang="en-US" dirty="0" smtClean="0"/>
              <a:t>and dentures )</a:t>
            </a:r>
          </a:p>
          <a:p>
            <a:pPr>
              <a:buFont typeface="Wingdings" pitchFamily="2" charset="2"/>
              <a:buChar char="Ø"/>
            </a:pPr>
            <a:r>
              <a:rPr lang="en-US" dirty="0" smtClean="0"/>
              <a:t>Pregnancy (hormonal changes increase the sensitivity of the gums)</a:t>
            </a:r>
          </a:p>
          <a:p>
            <a:pPr>
              <a:buFont typeface="Wingdings" pitchFamily="2" charset="2"/>
              <a:buChar char="Ø"/>
            </a:pPr>
            <a:r>
              <a:rPr lang="en-US" dirty="0" smtClean="0"/>
              <a:t>Existing systemic infections.</a:t>
            </a:r>
          </a:p>
          <a:p>
            <a:pPr>
              <a:buNone/>
            </a:pPr>
            <a:endParaRPr lang="en-US" dirty="0"/>
          </a:p>
        </p:txBody>
      </p:sp>
    </p:spTree>
    <p:extLst>
      <p:ext uri="{BB962C8B-B14F-4D97-AF65-F5344CB8AC3E}">
        <p14:creationId xmlns:p14="http://schemas.microsoft.com/office/powerpoint/2010/main" val="3139768865"/>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76488" cy="639762"/>
          </a:xfrm>
        </p:spPr>
        <p:txBody>
          <a:bodyPr>
            <a:normAutofit fontScale="90000"/>
          </a:bodyPr>
          <a:lstStyle/>
          <a:p>
            <a:r>
              <a:rPr lang="en-GB" b="1" dirty="0" smtClean="0"/>
              <a:t/>
            </a:r>
            <a:br>
              <a:rPr lang="en-GB" b="1" dirty="0" smtClean="0"/>
            </a:br>
            <a:r>
              <a:rPr lang="en-GB" sz="3600" b="1" dirty="0" smtClean="0"/>
              <a:t>General Care of the Adult with Oesophageal Diseases</a:t>
            </a:r>
            <a:r>
              <a:rPr lang="en-US" dirty="0" smtClean="0"/>
              <a:t/>
            </a:r>
            <a:br>
              <a:rPr lang="en-US" dirty="0" smtClean="0"/>
            </a:br>
            <a:endParaRPr lang="en-US" dirty="0"/>
          </a:p>
        </p:txBody>
      </p:sp>
      <p:sp>
        <p:nvSpPr>
          <p:cNvPr id="3" name="Content Placeholder 2"/>
          <p:cNvSpPr>
            <a:spLocks noGrp="1"/>
          </p:cNvSpPr>
          <p:nvPr>
            <p:ph idx="1"/>
          </p:nvPr>
        </p:nvSpPr>
        <p:spPr>
          <a:xfrm>
            <a:off x="152400" y="990600"/>
            <a:ext cx="8781288" cy="5715000"/>
          </a:xfrm>
        </p:spPr>
        <p:txBody>
          <a:bodyPr>
            <a:normAutofit/>
          </a:bodyPr>
          <a:lstStyle/>
          <a:p>
            <a:r>
              <a:rPr lang="en-GB" dirty="0" smtClean="0"/>
              <a:t>Cancer of the oesophagus (Ca oesophagus) is one of the disorders that you are likely to meet in your practice. </a:t>
            </a:r>
          </a:p>
          <a:p>
            <a:r>
              <a:rPr lang="en-GB" dirty="0" smtClean="0"/>
              <a:t>Depending on the stage at which it is discovered, the management modalities include: </a:t>
            </a:r>
          </a:p>
          <a:p>
            <a:pPr lvl="1"/>
            <a:r>
              <a:rPr lang="en-GB" dirty="0" smtClean="0"/>
              <a:t>Radiation, </a:t>
            </a:r>
            <a:r>
              <a:rPr lang="en-GB" dirty="0" err="1" smtClean="0"/>
              <a:t>gastrostomy</a:t>
            </a:r>
            <a:r>
              <a:rPr lang="en-GB" dirty="0" smtClean="0"/>
              <a:t> and simple palliative measures such as dilatation. </a:t>
            </a:r>
          </a:p>
          <a:p>
            <a:pPr lvl="1"/>
            <a:r>
              <a:rPr lang="en-GB" dirty="0" err="1" smtClean="0"/>
              <a:t>Gastrostomy</a:t>
            </a:r>
            <a:r>
              <a:rPr lang="en-GB" dirty="0" smtClean="0"/>
              <a:t> is the creation of a stoma into the stomach to assist in delivery of nutrients to the patient. </a:t>
            </a:r>
          </a:p>
          <a:p>
            <a:endParaRPr lang="en-US"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28888" cy="457200"/>
          </a:xfrm>
        </p:spPr>
        <p:txBody>
          <a:bodyPr>
            <a:normAutofit fontScale="90000"/>
          </a:bodyPr>
          <a:lstStyle/>
          <a:p>
            <a:r>
              <a:rPr lang="en-US" dirty="0" smtClean="0"/>
              <a:t>Cont……</a:t>
            </a:r>
            <a:endParaRPr lang="en-US" dirty="0"/>
          </a:p>
        </p:txBody>
      </p:sp>
      <p:sp>
        <p:nvSpPr>
          <p:cNvPr id="3" name="Content Placeholder 2"/>
          <p:cNvSpPr>
            <a:spLocks noGrp="1"/>
          </p:cNvSpPr>
          <p:nvPr>
            <p:ph idx="1"/>
          </p:nvPr>
        </p:nvSpPr>
        <p:spPr>
          <a:xfrm>
            <a:off x="381000" y="762000"/>
            <a:ext cx="8552688" cy="5791200"/>
          </a:xfrm>
        </p:spPr>
        <p:txBody>
          <a:bodyPr>
            <a:normAutofit/>
          </a:bodyPr>
          <a:lstStyle/>
          <a:p>
            <a:pPr marL="365760" lvl="1" indent="-283464">
              <a:spcBef>
                <a:spcPts val="600"/>
              </a:spcBef>
              <a:buSzPct val="80000"/>
              <a:buFont typeface="Wingdings" pitchFamily="2" charset="2"/>
              <a:buChar char="Ø"/>
            </a:pPr>
            <a:r>
              <a:rPr lang="en-GB" dirty="0" smtClean="0"/>
              <a:t>In patients undergoing surgery of the oesophagus, there are several nursing actions that are necessary. </a:t>
            </a:r>
          </a:p>
          <a:p>
            <a:pPr marL="365760" lvl="1" indent="-283464">
              <a:spcBef>
                <a:spcPts val="600"/>
              </a:spcBef>
              <a:buSzPct val="80000"/>
              <a:buFont typeface="Wingdings" pitchFamily="2" charset="2"/>
              <a:buChar char="Ø"/>
            </a:pPr>
            <a:r>
              <a:rPr lang="en-GB" dirty="0" smtClean="0"/>
              <a:t>They include:</a:t>
            </a:r>
            <a:endParaRPr lang="en-US" dirty="0" smtClean="0"/>
          </a:p>
          <a:p>
            <a:pPr lvl="1"/>
            <a:r>
              <a:rPr lang="en-GB" dirty="0" smtClean="0"/>
              <a:t>Maintenance of a patent airway </a:t>
            </a:r>
            <a:endParaRPr lang="en-US" dirty="0" smtClean="0"/>
          </a:p>
          <a:p>
            <a:pPr lvl="1"/>
            <a:r>
              <a:rPr lang="en-GB" dirty="0" smtClean="0"/>
              <a:t>Monitoring vital functions </a:t>
            </a:r>
            <a:endParaRPr lang="en-US" dirty="0" smtClean="0"/>
          </a:p>
          <a:p>
            <a:pPr lvl="1"/>
            <a:r>
              <a:rPr lang="en-GB" dirty="0" smtClean="0"/>
              <a:t>Providing oral care </a:t>
            </a:r>
            <a:endParaRPr lang="en-US" dirty="0" smtClean="0"/>
          </a:p>
          <a:p>
            <a:pPr lvl="1"/>
            <a:r>
              <a:rPr lang="en-GB" dirty="0" smtClean="0"/>
              <a:t>Maintaining nutritional status by providing total parental nutrition, tube feedings, and vitamin and mineral supplements </a:t>
            </a:r>
            <a:endParaRPr lang="en-US" dirty="0" smtClean="0"/>
          </a:p>
          <a:p>
            <a:pPr lvl="1"/>
            <a:r>
              <a:rPr lang="en-GB" dirty="0" smtClean="0"/>
              <a:t>Those with severe oesophageal disease may also require these actions, even if they have not undergone surgery</a:t>
            </a:r>
            <a:endParaRPr lang="en-US" dirty="0" smtClean="0"/>
          </a:p>
          <a:p>
            <a:endParaRPr lang="en-US"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552688" cy="411162"/>
          </a:xfrm>
        </p:spPr>
        <p:txBody>
          <a:bodyPr>
            <a:normAutofit fontScale="90000"/>
          </a:bodyPr>
          <a:lstStyle/>
          <a:p>
            <a:pPr algn="ctr"/>
            <a:r>
              <a:rPr lang="en-GB" b="1" dirty="0" smtClean="0"/>
              <a:t/>
            </a:r>
            <a:br>
              <a:rPr lang="en-GB" b="1" dirty="0" smtClean="0"/>
            </a:br>
            <a:r>
              <a:rPr lang="en-GB" b="1" dirty="0" smtClean="0"/>
              <a:t>Prognosis</a:t>
            </a:r>
            <a:r>
              <a:rPr lang="en-GB" dirty="0" smtClean="0"/>
              <a:t> </a:t>
            </a:r>
            <a:r>
              <a:rPr lang="en-US" dirty="0" smtClean="0"/>
              <a:t/>
            </a:r>
            <a:br>
              <a:rPr lang="en-US" dirty="0" smtClean="0"/>
            </a:br>
            <a:endParaRPr lang="en-US" dirty="0"/>
          </a:p>
        </p:txBody>
      </p:sp>
      <p:sp>
        <p:nvSpPr>
          <p:cNvPr id="3" name="Content Placeholder 2"/>
          <p:cNvSpPr>
            <a:spLocks noGrp="1"/>
          </p:cNvSpPr>
          <p:nvPr>
            <p:ph idx="1"/>
          </p:nvPr>
        </p:nvSpPr>
        <p:spPr>
          <a:xfrm>
            <a:off x="152400" y="685800"/>
            <a:ext cx="8781288" cy="5943600"/>
          </a:xfrm>
        </p:spPr>
        <p:txBody>
          <a:bodyPr>
            <a:normAutofit/>
          </a:bodyPr>
          <a:lstStyle/>
          <a:p>
            <a:r>
              <a:rPr lang="en-GB" dirty="0" smtClean="0"/>
              <a:t>Mortality among patients with cancer of the </a:t>
            </a:r>
            <a:r>
              <a:rPr lang="en-GB" dirty="0" err="1" smtClean="0"/>
              <a:t>esophagus</a:t>
            </a:r>
            <a:r>
              <a:rPr lang="en-GB" dirty="0" smtClean="0"/>
              <a:t> is high owing to three factors:</a:t>
            </a:r>
            <a:endParaRPr lang="en-US" dirty="0" smtClean="0"/>
          </a:p>
          <a:p>
            <a:pPr lvl="1"/>
            <a:r>
              <a:rPr lang="en-GB" sz="3200" dirty="0" smtClean="0"/>
              <a:t>The patient is an older person usually with other disorders e.g. cardiovascular and pulmonary disorders.</a:t>
            </a:r>
            <a:endParaRPr lang="en-US" sz="3200" dirty="0" smtClean="0"/>
          </a:p>
          <a:p>
            <a:pPr lvl="1"/>
            <a:r>
              <a:rPr lang="en-GB" sz="3200" dirty="0" smtClean="0"/>
              <a:t>Symptoms are more evident when the tumour has invaded surrounding structures.</a:t>
            </a:r>
            <a:endParaRPr lang="en-US" sz="3200" dirty="0" smtClean="0"/>
          </a:p>
          <a:p>
            <a:pPr lvl="1"/>
            <a:r>
              <a:rPr lang="en-GB" sz="3200" dirty="0" smtClean="0"/>
              <a:t>The unique relation of the oesophagus to the heart and lungs makes the organs easily accessible to extension of the </a:t>
            </a:r>
            <a:r>
              <a:rPr lang="en-GB" sz="3200" dirty="0" err="1" smtClean="0"/>
              <a:t>tumor</a:t>
            </a:r>
            <a:r>
              <a:rPr lang="en-GB" sz="3200" dirty="0" smtClean="0"/>
              <a:t>.</a:t>
            </a:r>
            <a:endParaRPr lang="en-US" sz="3200" dirty="0" smtClean="0"/>
          </a:p>
          <a:p>
            <a:endParaRPr lang="en-US"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400288" cy="487362"/>
          </a:xfrm>
        </p:spPr>
        <p:txBody>
          <a:bodyPr>
            <a:normAutofit fontScale="90000"/>
          </a:bodyPr>
          <a:lstStyle/>
          <a:p>
            <a:pPr algn="ctr"/>
            <a:r>
              <a:rPr lang="en-GB" b="1" dirty="0" smtClean="0"/>
              <a:t/>
            </a:r>
            <a:br>
              <a:rPr lang="en-GB" b="1" dirty="0" smtClean="0"/>
            </a:br>
            <a:r>
              <a:rPr lang="en-GB" b="1" dirty="0" smtClean="0"/>
              <a:t>Diverticuli</a:t>
            </a:r>
            <a:r>
              <a:rPr lang="en-GB" dirty="0" smtClean="0"/>
              <a:t> </a:t>
            </a:r>
            <a:r>
              <a:rPr lang="en-US" dirty="0" smtClean="0"/>
              <a:t/>
            </a:r>
            <a:br>
              <a:rPr lang="en-US" dirty="0" smtClean="0"/>
            </a:br>
            <a:endParaRPr lang="en-US" dirty="0"/>
          </a:p>
        </p:txBody>
      </p:sp>
      <p:sp>
        <p:nvSpPr>
          <p:cNvPr id="3" name="Content Placeholder 2"/>
          <p:cNvSpPr>
            <a:spLocks noGrp="1"/>
          </p:cNvSpPr>
          <p:nvPr>
            <p:ph idx="1"/>
          </p:nvPr>
        </p:nvSpPr>
        <p:spPr>
          <a:xfrm>
            <a:off x="457200" y="685800"/>
            <a:ext cx="8476488" cy="5791200"/>
          </a:xfrm>
        </p:spPr>
        <p:txBody>
          <a:bodyPr>
            <a:normAutofit/>
          </a:bodyPr>
          <a:lstStyle/>
          <a:p>
            <a:r>
              <a:rPr lang="en-GB" sz="4000" dirty="0" smtClean="0"/>
              <a:t>These are pouches on the wall of the GIT, which occur as a result of weakness of the muscles. </a:t>
            </a:r>
          </a:p>
          <a:p>
            <a:r>
              <a:rPr lang="en-GB" sz="4000" dirty="0" smtClean="0"/>
              <a:t>The diverticuli make the patient feel as if the food is sticking in the Oesophagus. </a:t>
            </a:r>
          </a:p>
          <a:p>
            <a:r>
              <a:rPr lang="en-GB" sz="4000" dirty="0" smtClean="0"/>
              <a:t>They may also contribute to the development of cancer of the oesophagus</a:t>
            </a:r>
            <a:r>
              <a:rPr lang="en-GB" dirty="0" smtClean="0"/>
              <a:t>. </a:t>
            </a:r>
            <a:endParaRPr lang="en-US" dirty="0" smtClean="0"/>
          </a:p>
          <a:p>
            <a:endParaRPr lang="en-US"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76488" cy="487362"/>
          </a:xfrm>
        </p:spPr>
        <p:txBody>
          <a:bodyPr>
            <a:normAutofit fontScale="90000"/>
          </a:bodyPr>
          <a:lstStyle/>
          <a:p>
            <a:r>
              <a:rPr lang="en-US" dirty="0" smtClean="0"/>
              <a:t>Cont………………</a:t>
            </a:r>
            <a:endParaRPr lang="en-US" dirty="0"/>
          </a:p>
        </p:txBody>
      </p:sp>
      <p:sp>
        <p:nvSpPr>
          <p:cNvPr id="3" name="Content Placeholder 2"/>
          <p:cNvSpPr>
            <a:spLocks noGrp="1"/>
          </p:cNvSpPr>
          <p:nvPr>
            <p:ph idx="1"/>
          </p:nvPr>
        </p:nvSpPr>
        <p:spPr>
          <a:xfrm>
            <a:off x="228600" y="838200"/>
            <a:ext cx="8705088" cy="5791200"/>
          </a:xfrm>
        </p:spPr>
        <p:txBody>
          <a:bodyPr/>
          <a:lstStyle/>
          <a:p>
            <a:r>
              <a:rPr lang="en-GB" sz="4000" dirty="0" smtClean="0"/>
              <a:t>Patients with </a:t>
            </a:r>
            <a:r>
              <a:rPr lang="en-GB" sz="4000" dirty="0" err="1" smtClean="0"/>
              <a:t>diverticular</a:t>
            </a:r>
            <a:r>
              <a:rPr lang="en-GB" sz="4000" dirty="0" smtClean="0"/>
              <a:t> disease need to be given blended foods. </a:t>
            </a:r>
          </a:p>
          <a:p>
            <a:r>
              <a:rPr lang="en-GB" sz="4000" dirty="0" smtClean="0"/>
              <a:t>Surgery may also be indicated and these patients would require pre and post-operative management. </a:t>
            </a:r>
          </a:p>
          <a:p>
            <a:r>
              <a:rPr lang="en-GB" sz="4000" dirty="0" smtClean="0"/>
              <a:t>Generally pre and post-operative care is the same in  most cases.</a:t>
            </a:r>
            <a:endParaRPr lang="en-US" sz="4000" dirty="0" smtClean="0"/>
          </a:p>
          <a:p>
            <a:endParaRPr lang="en-US"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152400"/>
            <a:ext cx="8552688" cy="457200"/>
          </a:xfrm>
        </p:spPr>
        <p:txBody>
          <a:bodyPr>
            <a:noAutofit/>
          </a:bodyPr>
          <a:lstStyle/>
          <a:p>
            <a:pPr algn="ctr" eaLnBrk="1" fontAlgn="auto" hangingPunct="1">
              <a:spcAft>
                <a:spcPts val="0"/>
              </a:spcAft>
              <a:defRPr/>
            </a:pPr>
            <a:r>
              <a:rPr lang="en-US" sz="4000" b="1" dirty="0" smtClean="0">
                <a:solidFill>
                  <a:srgbClr val="FF0000"/>
                </a:solidFill>
              </a:rPr>
              <a:t>GASTROSTOMY</a:t>
            </a:r>
            <a:endParaRPr lang="en-US" sz="4000" b="1" dirty="0">
              <a:solidFill>
                <a:srgbClr val="FF0000"/>
              </a:solidFill>
            </a:endParaRPr>
          </a:p>
        </p:txBody>
      </p:sp>
      <p:sp>
        <p:nvSpPr>
          <p:cNvPr id="33795" name="Content Placeholder 7"/>
          <p:cNvSpPr>
            <a:spLocks noGrp="1"/>
          </p:cNvSpPr>
          <p:nvPr>
            <p:ph sz="quarter" idx="1"/>
          </p:nvPr>
        </p:nvSpPr>
        <p:spPr>
          <a:xfrm>
            <a:off x="152400" y="685800"/>
            <a:ext cx="8839200" cy="6019800"/>
          </a:xfrm>
        </p:spPr>
        <p:txBody>
          <a:bodyPr>
            <a:noAutofit/>
          </a:bodyPr>
          <a:lstStyle/>
          <a:p>
            <a:pPr eaLnBrk="1" hangingPunct="1"/>
            <a:r>
              <a:rPr lang="en-US" sz="3600" dirty="0" smtClean="0"/>
              <a:t>It is a surgical procedure which an opening is created into the stomach for purpose of administering foods and fluids via a feeding tube</a:t>
            </a:r>
          </a:p>
          <a:p>
            <a:pPr eaLnBrk="1" hangingPunct="1"/>
            <a:r>
              <a:rPr lang="en-US" sz="3600" dirty="0" smtClean="0"/>
              <a:t>It is preferred for prolonged </a:t>
            </a:r>
            <a:r>
              <a:rPr lang="en-US" sz="3600" dirty="0" err="1" smtClean="0"/>
              <a:t>enteral</a:t>
            </a:r>
            <a:r>
              <a:rPr lang="en-US" sz="3600" dirty="0" smtClean="0"/>
              <a:t> nutrition support ( longer than 4 weeks) and in patients with inoperable cancer of the esophagus.</a:t>
            </a:r>
          </a:p>
          <a:p>
            <a:pPr eaLnBrk="1" hangingPunct="1"/>
            <a:r>
              <a:rPr lang="en-US" sz="3600" dirty="0" smtClean="0"/>
              <a:t>Feeding </a:t>
            </a:r>
            <a:r>
              <a:rPr lang="en-US" sz="3600" dirty="0" err="1" smtClean="0"/>
              <a:t>gastrostomies</a:t>
            </a:r>
            <a:r>
              <a:rPr lang="en-US" sz="3600" dirty="0" smtClean="0"/>
              <a:t> can either be temporary or permanent. </a:t>
            </a:r>
          </a:p>
        </p:txBody>
      </p:sp>
    </p:spTree>
    <p:extLst>
      <p:ext uri="{BB962C8B-B14F-4D97-AF65-F5344CB8AC3E}">
        <p14:creationId xmlns:p14="http://schemas.microsoft.com/office/powerpoint/2010/main" val="3034183663"/>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74638"/>
            <a:ext cx="8628888" cy="487362"/>
          </a:xfrm>
        </p:spPr>
        <p:txBody>
          <a:bodyPr>
            <a:normAutofit fontScale="90000"/>
          </a:bodyPr>
          <a:lstStyle/>
          <a:p>
            <a:pPr algn="ctr" eaLnBrk="1" fontAlgn="auto" hangingPunct="1">
              <a:spcAft>
                <a:spcPts val="0"/>
              </a:spcAft>
              <a:defRPr/>
            </a:pPr>
            <a:r>
              <a:rPr lang="en-US" b="1" dirty="0" smtClean="0"/>
              <a:t>GASTROSTOMY</a:t>
            </a:r>
            <a:endParaRPr lang="en-US" b="1" dirty="0"/>
          </a:p>
        </p:txBody>
      </p:sp>
      <p:sp>
        <p:nvSpPr>
          <p:cNvPr id="34819" name="Content Placeholder 7"/>
          <p:cNvSpPr>
            <a:spLocks noGrp="1"/>
          </p:cNvSpPr>
          <p:nvPr>
            <p:ph sz="quarter" idx="1"/>
          </p:nvPr>
        </p:nvSpPr>
        <p:spPr>
          <a:xfrm>
            <a:off x="152400" y="838200"/>
            <a:ext cx="8763000" cy="5791200"/>
          </a:xfrm>
        </p:spPr>
        <p:txBody>
          <a:bodyPr/>
          <a:lstStyle/>
          <a:p>
            <a:pPr eaLnBrk="1" hangingPunct="1">
              <a:buFont typeface="Wingdings" pitchFamily="2" charset="2"/>
              <a:buNone/>
            </a:pPr>
            <a:r>
              <a:rPr lang="en-US" sz="3600" b="1" dirty="0" smtClean="0"/>
              <a:t>Insertion</a:t>
            </a:r>
          </a:p>
          <a:p>
            <a:pPr eaLnBrk="1" hangingPunct="1"/>
            <a:r>
              <a:rPr lang="en-US" sz="3600" dirty="0" smtClean="0"/>
              <a:t>It requires the service of two physicians or a physician and a nurse with special skills.</a:t>
            </a:r>
          </a:p>
          <a:p>
            <a:pPr eaLnBrk="1" hangingPunct="1"/>
            <a:r>
              <a:rPr lang="en-US" sz="3600" dirty="0" smtClean="0"/>
              <a:t>After administering a local anesthesia, one physician inserts a cannula into the stomach through an abdominal incision and then threads a non absorbable suture through the cannula and a dressing is placed to secure the tube.</a:t>
            </a: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05088" cy="563562"/>
          </a:xfrm>
        </p:spPr>
        <p:txBody>
          <a:bodyPr>
            <a:normAutofit fontScale="90000"/>
          </a:bodyPr>
          <a:lstStyle/>
          <a:p>
            <a:pPr algn="ctr" eaLnBrk="1" fontAlgn="auto" hangingPunct="1">
              <a:spcAft>
                <a:spcPts val="0"/>
              </a:spcAft>
              <a:defRPr/>
            </a:pPr>
            <a:r>
              <a:rPr lang="en-US" b="1" dirty="0" err="1" smtClean="0"/>
              <a:t>Gastrostomy</a:t>
            </a:r>
            <a:r>
              <a:rPr lang="en-US" b="1" dirty="0" smtClean="0"/>
              <a:t> incision site</a:t>
            </a:r>
            <a:endParaRPr lang="en-US" b="1" dirty="0"/>
          </a:p>
        </p:txBody>
      </p:sp>
      <p:pic>
        <p:nvPicPr>
          <p:cNvPr id="35843" name="Content Placeholder 4" descr="015.JPG"/>
          <p:cNvPicPr>
            <a:picLocks noGrp="1" noChangeAspect="1"/>
          </p:cNvPicPr>
          <p:nvPr>
            <p:ph sz="quarter" idx="1"/>
          </p:nvPr>
        </p:nvPicPr>
        <p:blipFill>
          <a:blip r:embed="rId2">
            <a:lum contrast="32000"/>
          </a:blip>
          <a:srcRect/>
          <a:stretch>
            <a:fillRect/>
          </a:stretch>
        </p:blipFill>
        <p:spPr>
          <a:xfrm>
            <a:off x="304800" y="990600"/>
            <a:ext cx="8610599" cy="5638800"/>
          </a:xfrm>
        </p:spPr>
      </p:pic>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76488" cy="1143000"/>
          </a:xfrm>
        </p:spPr>
        <p:txBody>
          <a:bodyPr/>
          <a:lstStyle/>
          <a:p>
            <a:pPr eaLnBrk="1" fontAlgn="auto" hangingPunct="1">
              <a:spcAft>
                <a:spcPts val="0"/>
              </a:spcAft>
              <a:defRPr/>
            </a:pPr>
            <a:r>
              <a:rPr lang="en-US" dirty="0" err="1" smtClean="0"/>
              <a:t>Gastrostomy</a:t>
            </a:r>
            <a:r>
              <a:rPr lang="en-US" dirty="0" smtClean="0"/>
              <a:t> feeding</a:t>
            </a:r>
            <a:endParaRPr lang="en-US" dirty="0"/>
          </a:p>
        </p:txBody>
      </p:sp>
      <p:pic>
        <p:nvPicPr>
          <p:cNvPr id="36867" name="Content Placeholder 4" descr="018.JPG"/>
          <p:cNvPicPr>
            <a:picLocks noGrp="1" noChangeAspect="1"/>
          </p:cNvPicPr>
          <p:nvPr>
            <p:ph sz="quarter" idx="1"/>
          </p:nvPr>
        </p:nvPicPr>
        <p:blipFill>
          <a:blip r:embed="rId2">
            <a:lum bright="14000" contrast="32000"/>
          </a:blip>
          <a:srcRect/>
          <a:stretch>
            <a:fillRect/>
          </a:stretch>
        </p:blipFill>
        <p:spPr>
          <a:xfrm>
            <a:off x="228600" y="1371600"/>
            <a:ext cx="8686800" cy="5257800"/>
          </a:xfrm>
        </p:spPr>
      </p:pic>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05088" cy="715962"/>
          </a:xfrm>
        </p:spPr>
        <p:txBody>
          <a:bodyPr>
            <a:normAutofit fontScale="90000"/>
          </a:bodyPr>
          <a:lstStyle/>
          <a:p>
            <a:pPr eaLnBrk="1" fontAlgn="auto" hangingPunct="1">
              <a:spcAft>
                <a:spcPts val="0"/>
              </a:spcAft>
              <a:defRPr/>
            </a:pPr>
            <a:r>
              <a:rPr lang="en-US" dirty="0" smtClean="0"/>
              <a:t>Nursing management of a patient with a </a:t>
            </a:r>
            <a:r>
              <a:rPr lang="en-US" dirty="0" err="1" smtClean="0"/>
              <a:t>Gastrostomy</a:t>
            </a:r>
            <a:endParaRPr lang="en-US" dirty="0"/>
          </a:p>
        </p:txBody>
      </p:sp>
      <p:sp>
        <p:nvSpPr>
          <p:cNvPr id="37891" name="Content Placeholder 2"/>
          <p:cNvSpPr>
            <a:spLocks noGrp="1"/>
          </p:cNvSpPr>
          <p:nvPr>
            <p:ph sz="quarter" idx="1"/>
          </p:nvPr>
        </p:nvSpPr>
        <p:spPr>
          <a:xfrm>
            <a:off x="228600" y="1143000"/>
            <a:ext cx="8610600" cy="5486400"/>
          </a:xfrm>
        </p:spPr>
        <p:txBody>
          <a:bodyPr>
            <a:normAutofit/>
          </a:bodyPr>
          <a:lstStyle/>
          <a:p>
            <a:pPr eaLnBrk="1" hangingPunct="1">
              <a:buFont typeface="Wingdings" pitchFamily="2" charset="2"/>
              <a:buNone/>
            </a:pPr>
            <a:r>
              <a:rPr lang="en-US" b="1" dirty="0" smtClean="0"/>
              <a:t>Assessment</a:t>
            </a:r>
          </a:p>
          <a:p>
            <a:pPr lvl="1" eaLnBrk="1" hangingPunct="1"/>
            <a:r>
              <a:rPr lang="en-US" dirty="0" smtClean="0"/>
              <a:t>Focus of preoperative is to determine patients ability to understand and cope with the impending surgical experience</a:t>
            </a:r>
          </a:p>
          <a:p>
            <a:pPr lvl="1" eaLnBrk="1" hangingPunct="1"/>
            <a:r>
              <a:rPr lang="en-US" dirty="0" smtClean="0"/>
              <a:t>The nurse evaluates patient’s skin condition to determine whether a delay in healing at the tube insertion site may be anticipated due to a systemic disorder.</a:t>
            </a:r>
          </a:p>
          <a:p>
            <a:pPr lvl="1" eaLnBrk="1" hangingPunct="1"/>
            <a:r>
              <a:rPr lang="en-US" dirty="0" smtClean="0"/>
              <a:t>In postoperative period, the patient’s fluid and nutritional needs are assessed to ensure proper intake of food and fluids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Symptoms </a:t>
            </a:r>
            <a:endParaRPr lang="en-US" dirty="0"/>
          </a:p>
        </p:txBody>
      </p:sp>
      <p:sp>
        <p:nvSpPr>
          <p:cNvPr id="3" name="Content Placeholder 2"/>
          <p:cNvSpPr>
            <a:spLocks noGrp="1"/>
          </p:cNvSpPr>
          <p:nvPr>
            <p:ph idx="1"/>
          </p:nvPr>
        </p:nvSpPr>
        <p:spPr/>
        <p:txBody>
          <a:bodyPr/>
          <a:lstStyle/>
          <a:p>
            <a:r>
              <a:rPr lang="en-US" dirty="0" smtClean="0"/>
              <a:t>Bleeding gums in response to touch</a:t>
            </a:r>
          </a:p>
          <a:p>
            <a:r>
              <a:rPr lang="en-US" dirty="0" smtClean="0"/>
              <a:t>Bright red or reddish – purple gums</a:t>
            </a:r>
          </a:p>
          <a:p>
            <a:r>
              <a:rPr lang="en-US" dirty="0" smtClean="0"/>
              <a:t>pain</a:t>
            </a:r>
          </a:p>
          <a:p>
            <a:r>
              <a:rPr lang="en-US" dirty="0" smtClean="0"/>
              <a:t>Mouth sores</a:t>
            </a:r>
          </a:p>
          <a:p>
            <a:r>
              <a:rPr lang="en-US" dirty="0" smtClean="0"/>
              <a:t>Swollen gums </a:t>
            </a:r>
          </a:p>
          <a:p>
            <a:r>
              <a:rPr lang="en-US" dirty="0" smtClean="0"/>
              <a:t>Tenderness of gum on touch</a:t>
            </a:r>
          </a:p>
          <a:p>
            <a:r>
              <a:rPr lang="en-US" dirty="0" smtClean="0"/>
              <a:t>Shiny appearance of gums.</a:t>
            </a:r>
            <a:endParaRPr lang="en-US" dirty="0"/>
          </a:p>
        </p:txBody>
      </p:sp>
    </p:spTree>
    <p:extLst>
      <p:ext uri="{BB962C8B-B14F-4D97-AF65-F5344CB8AC3E}">
        <p14:creationId xmlns:p14="http://schemas.microsoft.com/office/powerpoint/2010/main" val="2728366355"/>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81288" cy="944562"/>
          </a:xfrm>
        </p:spPr>
        <p:txBody>
          <a:bodyPr>
            <a:normAutofit fontScale="90000"/>
          </a:bodyPr>
          <a:lstStyle/>
          <a:p>
            <a:pPr eaLnBrk="1" fontAlgn="auto" hangingPunct="1">
              <a:spcAft>
                <a:spcPts val="0"/>
              </a:spcAft>
              <a:defRPr/>
            </a:pPr>
            <a:r>
              <a:rPr lang="en-US" dirty="0" smtClean="0"/>
              <a:t>Nursing management of a patient with a </a:t>
            </a:r>
            <a:r>
              <a:rPr lang="en-US" dirty="0" err="1" smtClean="0"/>
              <a:t>Gastrostomy</a:t>
            </a:r>
            <a:r>
              <a:rPr lang="en-US" dirty="0" smtClean="0"/>
              <a:t> cont’d..</a:t>
            </a:r>
            <a:endParaRPr lang="en-US" dirty="0"/>
          </a:p>
        </p:txBody>
      </p:sp>
      <p:sp>
        <p:nvSpPr>
          <p:cNvPr id="38915" name="Content Placeholder 2"/>
          <p:cNvSpPr>
            <a:spLocks noGrp="1"/>
          </p:cNvSpPr>
          <p:nvPr>
            <p:ph sz="quarter" idx="1"/>
          </p:nvPr>
        </p:nvSpPr>
        <p:spPr>
          <a:xfrm>
            <a:off x="228600" y="1371600"/>
            <a:ext cx="8686800" cy="5257800"/>
          </a:xfrm>
        </p:spPr>
        <p:txBody>
          <a:bodyPr>
            <a:normAutofit fontScale="92500" lnSpcReduction="10000"/>
          </a:bodyPr>
          <a:lstStyle/>
          <a:p>
            <a:pPr eaLnBrk="1" hangingPunct="1">
              <a:buFont typeface="Wingdings" pitchFamily="2" charset="2"/>
              <a:buNone/>
            </a:pPr>
            <a:r>
              <a:rPr lang="en-US" sz="2800" b="1" dirty="0" smtClean="0"/>
              <a:t>Diagnosis </a:t>
            </a:r>
          </a:p>
          <a:p>
            <a:pPr lvl="1" eaLnBrk="1" hangingPunct="1"/>
            <a:r>
              <a:rPr lang="en-US" dirty="0" smtClean="0"/>
              <a:t>Based on the assessment data. </a:t>
            </a:r>
          </a:p>
          <a:p>
            <a:pPr lvl="1" eaLnBrk="1" hangingPunct="1"/>
            <a:r>
              <a:rPr lang="en-US" dirty="0" smtClean="0"/>
              <a:t>The major nursing diagnoses in postoperative period include:</a:t>
            </a:r>
          </a:p>
          <a:p>
            <a:pPr lvl="2" eaLnBrk="1" hangingPunct="1"/>
            <a:r>
              <a:rPr lang="en-US" sz="2800" dirty="0" smtClean="0"/>
              <a:t>Imbalanced nutrition less than body requirement, related to </a:t>
            </a:r>
            <a:r>
              <a:rPr lang="en-US" sz="2800" dirty="0" err="1" smtClean="0"/>
              <a:t>enteral</a:t>
            </a:r>
            <a:r>
              <a:rPr lang="en-US" sz="2800" dirty="0" smtClean="0"/>
              <a:t> feeding problems</a:t>
            </a:r>
          </a:p>
          <a:p>
            <a:pPr lvl="2" eaLnBrk="1" hangingPunct="1"/>
            <a:r>
              <a:rPr lang="en-US" sz="2800" dirty="0" smtClean="0"/>
              <a:t>Risk of infection related to presence of wound and tube</a:t>
            </a:r>
          </a:p>
          <a:p>
            <a:pPr lvl="2" eaLnBrk="1" hangingPunct="1"/>
            <a:r>
              <a:rPr lang="en-US" sz="2800" dirty="0" smtClean="0"/>
              <a:t>Risk of impaired skin integrity at tube insertion site</a:t>
            </a:r>
          </a:p>
          <a:p>
            <a:pPr lvl="2" eaLnBrk="1" hangingPunct="1"/>
            <a:r>
              <a:rPr lang="en-US" sz="2800" dirty="0" smtClean="0"/>
              <a:t>Ineffective coping related to inability to eat normally</a:t>
            </a:r>
          </a:p>
          <a:p>
            <a:pPr lvl="2" eaLnBrk="1" hangingPunct="1"/>
            <a:r>
              <a:rPr lang="en-US" sz="2800" dirty="0" smtClean="0"/>
              <a:t>Risk of ineffective therapeutic regimen management related to knowledge deficit about home care and feeding procedure</a:t>
            </a: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fontScale="90000"/>
          </a:bodyPr>
          <a:lstStyle/>
          <a:p>
            <a:pPr eaLnBrk="1" fontAlgn="auto" hangingPunct="1">
              <a:spcAft>
                <a:spcPts val="0"/>
              </a:spcAft>
              <a:defRPr/>
            </a:pPr>
            <a:r>
              <a:rPr lang="en-US" dirty="0" smtClean="0"/>
              <a:t>Nursing management of a patient with a </a:t>
            </a:r>
            <a:r>
              <a:rPr lang="en-US" dirty="0" err="1" smtClean="0"/>
              <a:t>Gastrostomy</a:t>
            </a:r>
            <a:r>
              <a:rPr lang="en-US" dirty="0" smtClean="0"/>
              <a:t> cont’d..</a:t>
            </a:r>
            <a:endParaRPr lang="en-US" dirty="0"/>
          </a:p>
        </p:txBody>
      </p:sp>
      <p:sp>
        <p:nvSpPr>
          <p:cNvPr id="39939" name="Content Placeholder 2"/>
          <p:cNvSpPr>
            <a:spLocks noGrp="1"/>
          </p:cNvSpPr>
          <p:nvPr>
            <p:ph sz="quarter" idx="1"/>
          </p:nvPr>
        </p:nvSpPr>
        <p:spPr>
          <a:xfrm>
            <a:off x="152400" y="1600200"/>
            <a:ext cx="8763000" cy="5029200"/>
          </a:xfrm>
        </p:spPr>
        <p:txBody>
          <a:bodyPr>
            <a:normAutofit/>
          </a:bodyPr>
          <a:lstStyle/>
          <a:p>
            <a:pPr eaLnBrk="1" hangingPunct="1">
              <a:buFont typeface="Wingdings" pitchFamily="2" charset="2"/>
              <a:buNone/>
            </a:pPr>
            <a:r>
              <a:rPr lang="en-US" b="1" dirty="0" smtClean="0"/>
              <a:t>Collaborative problems/potential complications </a:t>
            </a:r>
          </a:p>
          <a:p>
            <a:pPr lvl="1" eaLnBrk="1" hangingPunct="1"/>
            <a:r>
              <a:rPr lang="en-US" sz="3200" dirty="0" smtClean="0"/>
              <a:t>Wound infection</a:t>
            </a:r>
          </a:p>
          <a:p>
            <a:pPr lvl="1" eaLnBrk="1" hangingPunct="1"/>
            <a:r>
              <a:rPr lang="en-US" sz="3200" dirty="0" smtClean="0"/>
              <a:t>GI bleeding</a:t>
            </a:r>
          </a:p>
          <a:p>
            <a:pPr lvl="1" eaLnBrk="1" hangingPunct="1"/>
            <a:r>
              <a:rPr lang="en-US" sz="3200" dirty="0" smtClean="0"/>
              <a:t>Premature removal of the tube</a:t>
            </a:r>
          </a:p>
          <a:p>
            <a:pPr lvl="1" eaLnBrk="1" hangingPunct="1"/>
            <a:r>
              <a:rPr lang="en-US" sz="3200" dirty="0" smtClean="0"/>
              <a:t>Aspiration</a:t>
            </a:r>
          </a:p>
          <a:p>
            <a:pPr lvl="1" eaLnBrk="1" hangingPunct="1"/>
            <a:r>
              <a:rPr lang="en-US" sz="3200" dirty="0" smtClean="0"/>
              <a:t>Constipation or diarrhea</a:t>
            </a:r>
          </a:p>
          <a:p>
            <a:pPr lvl="1" eaLnBrk="1" hangingPunct="1"/>
            <a:endParaRPr lang="en-US" sz="3200" dirty="0" smtClean="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28888" cy="868362"/>
          </a:xfrm>
        </p:spPr>
        <p:txBody>
          <a:bodyPr>
            <a:normAutofit fontScale="90000"/>
          </a:bodyPr>
          <a:lstStyle/>
          <a:p>
            <a:pPr eaLnBrk="1" fontAlgn="auto" hangingPunct="1">
              <a:spcAft>
                <a:spcPts val="0"/>
              </a:spcAft>
              <a:defRPr/>
            </a:pPr>
            <a:r>
              <a:rPr lang="en-US" dirty="0" smtClean="0"/>
              <a:t>Nursing management of a patient with a </a:t>
            </a:r>
            <a:r>
              <a:rPr lang="en-US" dirty="0" err="1" smtClean="0"/>
              <a:t>Gastrostomy</a:t>
            </a:r>
            <a:r>
              <a:rPr lang="en-US" dirty="0" smtClean="0"/>
              <a:t> cont’d..</a:t>
            </a:r>
            <a:endParaRPr lang="en-US" dirty="0"/>
          </a:p>
        </p:txBody>
      </p:sp>
      <p:sp>
        <p:nvSpPr>
          <p:cNvPr id="40963" name="Content Placeholder 2"/>
          <p:cNvSpPr>
            <a:spLocks noGrp="1"/>
          </p:cNvSpPr>
          <p:nvPr>
            <p:ph sz="quarter" idx="1"/>
          </p:nvPr>
        </p:nvSpPr>
        <p:spPr>
          <a:xfrm>
            <a:off x="228600" y="1447800"/>
            <a:ext cx="8610600" cy="5181600"/>
          </a:xfrm>
        </p:spPr>
        <p:txBody>
          <a:bodyPr>
            <a:normAutofit/>
          </a:bodyPr>
          <a:lstStyle/>
          <a:p>
            <a:pPr eaLnBrk="1" hangingPunct="1">
              <a:buFont typeface="Wingdings" pitchFamily="2" charset="2"/>
              <a:buNone/>
            </a:pPr>
            <a:r>
              <a:rPr lang="en-US" sz="3600" b="1" dirty="0" smtClean="0"/>
              <a:t>Planning and goals</a:t>
            </a:r>
          </a:p>
          <a:p>
            <a:pPr eaLnBrk="1" hangingPunct="1"/>
            <a:r>
              <a:rPr lang="en-US" sz="3600" dirty="0" smtClean="0"/>
              <a:t>The major goals of the patient include:</a:t>
            </a:r>
          </a:p>
          <a:p>
            <a:pPr lvl="1" eaLnBrk="1" hangingPunct="1"/>
            <a:r>
              <a:rPr lang="en-US" sz="3600" dirty="0" smtClean="0"/>
              <a:t>Attaining an optimal level of nutrition </a:t>
            </a:r>
          </a:p>
          <a:p>
            <a:pPr lvl="1" eaLnBrk="1" hangingPunct="1"/>
            <a:r>
              <a:rPr lang="en-US" sz="3600" dirty="0" smtClean="0"/>
              <a:t>Preventing infection</a:t>
            </a:r>
          </a:p>
          <a:p>
            <a:pPr lvl="1" eaLnBrk="1" hangingPunct="1"/>
            <a:r>
              <a:rPr lang="en-US" sz="3600" dirty="0" smtClean="0"/>
              <a:t>Maintaining skin integrity</a:t>
            </a:r>
          </a:p>
          <a:p>
            <a:pPr lvl="1" eaLnBrk="1" hangingPunct="1"/>
            <a:r>
              <a:rPr lang="en-US" sz="3600" dirty="0" smtClean="0"/>
              <a:t>Enhancing coping</a:t>
            </a:r>
          </a:p>
          <a:p>
            <a:pPr lvl="1" eaLnBrk="1" hangingPunct="1"/>
            <a:r>
              <a:rPr lang="en-US" sz="3600" dirty="0" smtClean="0"/>
              <a:t>Prevention of complications</a:t>
            </a: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05088" cy="868362"/>
          </a:xfrm>
        </p:spPr>
        <p:txBody>
          <a:bodyPr>
            <a:normAutofit fontScale="90000"/>
          </a:bodyPr>
          <a:lstStyle/>
          <a:p>
            <a:pPr eaLnBrk="1" fontAlgn="auto" hangingPunct="1">
              <a:spcAft>
                <a:spcPts val="0"/>
              </a:spcAft>
              <a:defRPr/>
            </a:pPr>
            <a:r>
              <a:rPr lang="en-US" dirty="0" smtClean="0"/>
              <a:t>Nursing management of a patient with a </a:t>
            </a:r>
            <a:r>
              <a:rPr lang="en-US" dirty="0" err="1" smtClean="0"/>
              <a:t>Gastrostomy</a:t>
            </a:r>
            <a:r>
              <a:rPr lang="en-US" dirty="0" smtClean="0"/>
              <a:t> cont’d..</a:t>
            </a:r>
            <a:endParaRPr lang="en-US" dirty="0"/>
          </a:p>
        </p:txBody>
      </p:sp>
      <p:sp>
        <p:nvSpPr>
          <p:cNvPr id="3" name="Content Placeholder 2"/>
          <p:cNvSpPr>
            <a:spLocks noGrp="1"/>
          </p:cNvSpPr>
          <p:nvPr>
            <p:ph sz="quarter" idx="1"/>
          </p:nvPr>
        </p:nvSpPr>
        <p:spPr>
          <a:xfrm>
            <a:off x="228600" y="1295400"/>
            <a:ext cx="8686800" cy="5410200"/>
          </a:xfrm>
        </p:spPr>
        <p:txBody>
          <a:bodyPr>
            <a:normAutofit fontScale="32500" lnSpcReduction="20000"/>
          </a:bodyPr>
          <a:lstStyle/>
          <a:p>
            <a:pPr marL="274320" indent="-274320" eaLnBrk="1" fontAlgn="auto" hangingPunct="1">
              <a:spcAft>
                <a:spcPts val="0"/>
              </a:spcAft>
              <a:buFont typeface="Wingdings"/>
              <a:buNone/>
              <a:defRPr/>
            </a:pPr>
            <a:r>
              <a:rPr lang="en-US" sz="7600" b="1" dirty="0" smtClean="0"/>
              <a:t>Nursing Interventions</a:t>
            </a:r>
          </a:p>
          <a:p>
            <a:pPr marL="640080" lvl="1" indent="-274320" eaLnBrk="1" fontAlgn="auto" hangingPunct="1">
              <a:spcAft>
                <a:spcPts val="0"/>
              </a:spcAft>
              <a:buFont typeface="Wingdings 2"/>
              <a:buChar char=""/>
              <a:defRPr/>
            </a:pPr>
            <a:r>
              <a:rPr lang="en-US" sz="7600" dirty="0" smtClean="0"/>
              <a:t>Meeting nutritional needs</a:t>
            </a:r>
          </a:p>
          <a:p>
            <a:pPr lvl="2" indent="-182880" eaLnBrk="1" fontAlgn="auto" hangingPunct="1">
              <a:spcAft>
                <a:spcPts val="0"/>
              </a:spcAft>
              <a:buClr>
                <a:schemeClr val="accent1">
                  <a:shade val="75000"/>
                </a:schemeClr>
              </a:buClr>
              <a:buFont typeface="Wingdings"/>
              <a:buChar char=""/>
              <a:defRPr/>
            </a:pPr>
            <a:r>
              <a:rPr lang="en-US" sz="7600" dirty="0" smtClean="0"/>
              <a:t>The first fluid nourishment is administered soon after surgery and consist of water and 10% dextrose. 30-60 </a:t>
            </a:r>
            <a:r>
              <a:rPr lang="en-US" sz="7600" dirty="0" err="1" smtClean="0"/>
              <a:t>mls</a:t>
            </a:r>
            <a:r>
              <a:rPr lang="en-US" sz="7600" dirty="0" smtClean="0"/>
              <a:t> is given at once but amount is gradually increased.</a:t>
            </a:r>
          </a:p>
          <a:p>
            <a:pPr lvl="2" indent="-182880" eaLnBrk="1" fontAlgn="auto" hangingPunct="1">
              <a:spcAft>
                <a:spcPts val="0"/>
              </a:spcAft>
              <a:buClr>
                <a:schemeClr val="accent1">
                  <a:shade val="75000"/>
                </a:schemeClr>
              </a:buClr>
              <a:buFont typeface="Wingdings"/>
              <a:buChar char=""/>
              <a:defRPr/>
            </a:pPr>
            <a:r>
              <a:rPr lang="en-US" sz="7600" dirty="0" smtClean="0"/>
              <a:t>Blended foods are gradually added to clear fluids till full diet is achieved.</a:t>
            </a:r>
          </a:p>
          <a:p>
            <a:pPr lvl="2" indent="-182880" eaLnBrk="1" fontAlgn="auto" hangingPunct="1">
              <a:spcAft>
                <a:spcPts val="0"/>
              </a:spcAft>
              <a:buClr>
                <a:schemeClr val="accent1">
                  <a:shade val="75000"/>
                </a:schemeClr>
              </a:buClr>
              <a:buFont typeface="Wingdings"/>
              <a:buChar char=""/>
              <a:defRPr/>
            </a:pPr>
            <a:r>
              <a:rPr lang="en-US" sz="7600" dirty="0" smtClean="0"/>
              <a:t>Usual dietary patterns can be provided if applicable since they are psychological more acceptable</a:t>
            </a:r>
          </a:p>
          <a:p>
            <a:pPr lvl="2" indent="-182880" eaLnBrk="1" fontAlgn="auto" hangingPunct="1">
              <a:spcAft>
                <a:spcPts val="0"/>
              </a:spcAft>
              <a:buClr>
                <a:schemeClr val="accent1">
                  <a:shade val="75000"/>
                </a:schemeClr>
              </a:buClr>
              <a:buNone/>
              <a:defRPr/>
            </a:pPr>
            <a:endParaRPr lang="en-US" sz="7600" dirty="0" smtClean="0"/>
          </a:p>
          <a:p>
            <a:pPr marL="640080" lvl="1" indent="-274320" eaLnBrk="1" fontAlgn="auto" hangingPunct="1">
              <a:spcAft>
                <a:spcPts val="0"/>
              </a:spcAft>
              <a:buFont typeface="Wingdings 2"/>
              <a:buChar char=""/>
              <a:defRPr/>
            </a:pPr>
            <a:r>
              <a:rPr lang="en-US" sz="7600" dirty="0" smtClean="0"/>
              <a:t>Providing tube care and preventing infection</a:t>
            </a:r>
          </a:p>
          <a:p>
            <a:pPr lvl="2" indent="-182880" eaLnBrk="1" fontAlgn="auto" hangingPunct="1">
              <a:spcAft>
                <a:spcPts val="0"/>
              </a:spcAft>
              <a:buClr>
                <a:schemeClr val="accent1">
                  <a:shade val="75000"/>
                </a:schemeClr>
              </a:buClr>
              <a:buFont typeface="Wingdings"/>
              <a:buChar char=""/>
              <a:defRPr/>
            </a:pPr>
            <a:r>
              <a:rPr lang="en-US" sz="7600" dirty="0" smtClean="0"/>
              <a:t>tube site is checked for displacement and cleaned once a day.</a:t>
            </a:r>
          </a:p>
          <a:p>
            <a:pPr lvl="2" indent="-182880" eaLnBrk="1" fontAlgn="auto" hangingPunct="1">
              <a:spcAft>
                <a:spcPts val="0"/>
              </a:spcAft>
              <a:buClr>
                <a:schemeClr val="accent1">
                  <a:shade val="75000"/>
                </a:schemeClr>
              </a:buClr>
              <a:buFont typeface="Wingdings"/>
              <a:buChar char=""/>
              <a:defRPr/>
            </a:pPr>
            <a:endParaRPr lang="en-US" sz="2200" dirty="0" smtClean="0"/>
          </a:p>
          <a:p>
            <a:pPr lvl="2" indent="-182880" eaLnBrk="1" fontAlgn="auto" hangingPunct="1">
              <a:spcAft>
                <a:spcPts val="0"/>
              </a:spcAft>
              <a:buClr>
                <a:schemeClr val="accent1">
                  <a:shade val="75000"/>
                </a:schemeClr>
              </a:buClr>
              <a:buFont typeface="Wingdings"/>
              <a:buChar char=""/>
              <a:defRPr/>
            </a:pPr>
            <a:endParaRPr lang="en-US" sz="2200" dirty="0" smtClean="0"/>
          </a:p>
          <a:p>
            <a:pPr marL="274320" indent="-274320" eaLnBrk="1" fontAlgn="auto" hangingPunct="1">
              <a:spcAft>
                <a:spcPts val="0"/>
              </a:spcAft>
              <a:buFont typeface="Wingdings"/>
              <a:buNone/>
              <a:defRPr/>
            </a:pPr>
            <a:r>
              <a:rPr lang="en-US" sz="2200" dirty="0" smtClean="0"/>
              <a:t>		</a:t>
            </a:r>
          </a:p>
          <a:p>
            <a:pPr marL="274320" indent="-274320" eaLnBrk="1" fontAlgn="auto" hangingPunct="1">
              <a:spcAft>
                <a:spcPts val="0"/>
              </a:spcAft>
              <a:buFont typeface="Wingdings"/>
              <a:buNone/>
              <a:defRPr/>
            </a:pPr>
            <a:endParaRPr lang="en-US" dirty="0" smtClean="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28888" cy="944562"/>
          </a:xfrm>
        </p:spPr>
        <p:txBody>
          <a:bodyPr>
            <a:normAutofit fontScale="90000"/>
          </a:bodyPr>
          <a:lstStyle/>
          <a:p>
            <a:pPr eaLnBrk="1" fontAlgn="auto" hangingPunct="1">
              <a:spcAft>
                <a:spcPts val="0"/>
              </a:spcAft>
              <a:defRPr/>
            </a:pPr>
            <a:r>
              <a:rPr lang="en-US" dirty="0" smtClean="0"/>
              <a:t>Nursing management of a patient with a </a:t>
            </a:r>
            <a:r>
              <a:rPr lang="en-US" dirty="0" err="1" smtClean="0"/>
              <a:t>Gastrostomy</a:t>
            </a:r>
            <a:r>
              <a:rPr lang="en-US" dirty="0" smtClean="0"/>
              <a:t> cont’d..</a:t>
            </a:r>
            <a:endParaRPr lang="en-US" dirty="0"/>
          </a:p>
        </p:txBody>
      </p:sp>
      <p:sp>
        <p:nvSpPr>
          <p:cNvPr id="3" name="Content Placeholder 2"/>
          <p:cNvSpPr>
            <a:spLocks noGrp="1"/>
          </p:cNvSpPr>
          <p:nvPr>
            <p:ph sz="quarter" idx="1"/>
          </p:nvPr>
        </p:nvSpPr>
        <p:spPr>
          <a:xfrm>
            <a:off x="228600" y="1295400"/>
            <a:ext cx="8610600" cy="5181600"/>
          </a:xfrm>
        </p:spPr>
        <p:txBody>
          <a:bodyPr>
            <a:normAutofit fontScale="77500" lnSpcReduction="20000"/>
          </a:bodyPr>
          <a:lstStyle/>
          <a:p>
            <a:pPr marL="274320" indent="-274320" eaLnBrk="1" fontAlgn="auto" hangingPunct="1">
              <a:spcAft>
                <a:spcPts val="0"/>
              </a:spcAft>
              <a:buFont typeface="Wingdings"/>
              <a:buNone/>
              <a:defRPr/>
            </a:pPr>
            <a:r>
              <a:rPr lang="en-US" sz="3000" b="1" dirty="0" smtClean="0"/>
              <a:t>Nursing Interventions cont’d</a:t>
            </a:r>
          </a:p>
          <a:p>
            <a:pPr marL="640080" lvl="1" indent="-274320" eaLnBrk="1" fontAlgn="auto" hangingPunct="1">
              <a:spcAft>
                <a:spcPts val="0"/>
              </a:spcAft>
              <a:buFont typeface="Wingdings 2"/>
              <a:buChar char=""/>
              <a:defRPr/>
            </a:pPr>
            <a:r>
              <a:rPr lang="en-US" sz="3000" dirty="0" smtClean="0"/>
              <a:t>Providing skin care</a:t>
            </a:r>
          </a:p>
          <a:p>
            <a:pPr lvl="2" indent="-182880" eaLnBrk="1" fontAlgn="auto" hangingPunct="1">
              <a:spcAft>
                <a:spcPts val="0"/>
              </a:spcAft>
              <a:buClr>
                <a:schemeClr val="accent1">
                  <a:shade val="75000"/>
                </a:schemeClr>
              </a:buClr>
              <a:buFont typeface="Wingdings"/>
              <a:buChar char=""/>
              <a:defRPr/>
            </a:pPr>
            <a:r>
              <a:rPr lang="en-US" sz="3000" dirty="0" smtClean="0"/>
              <a:t>Skin surrounding </a:t>
            </a:r>
            <a:r>
              <a:rPr lang="en-US" sz="3000" dirty="0" err="1" smtClean="0"/>
              <a:t>gastrostomy</a:t>
            </a:r>
            <a:r>
              <a:rPr lang="en-US" sz="3000" dirty="0" smtClean="0"/>
              <a:t> is washed daily with soap and water to reduce irritation from enzymatic action of gastric juices</a:t>
            </a:r>
          </a:p>
          <a:p>
            <a:pPr marL="640080" lvl="1" indent="-274320" eaLnBrk="1" fontAlgn="auto" hangingPunct="1">
              <a:spcAft>
                <a:spcPts val="0"/>
              </a:spcAft>
              <a:buFont typeface="Wingdings 2"/>
              <a:buChar char=""/>
              <a:defRPr/>
            </a:pPr>
            <a:r>
              <a:rPr lang="en-US" sz="3000" dirty="0" smtClean="0"/>
              <a:t>Enhancing body image</a:t>
            </a:r>
          </a:p>
          <a:p>
            <a:pPr lvl="2" indent="-182880" eaLnBrk="1" fontAlgn="auto" hangingPunct="1">
              <a:spcAft>
                <a:spcPts val="0"/>
              </a:spcAft>
              <a:buClr>
                <a:schemeClr val="accent1">
                  <a:shade val="75000"/>
                </a:schemeClr>
              </a:buClr>
              <a:buFont typeface="Wingdings"/>
              <a:buChar char=""/>
              <a:defRPr/>
            </a:pPr>
            <a:r>
              <a:rPr lang="en-US" sz="3000" dirty="0" smtClean="0"/>
              <a:t>Patient is educated that </a:t>
            </a:r>
            <a:r>
              <a:rPr lang="en-US" sz="3000" dirty="0" err="1" smtClean="0"/>
              <a:t>gastrostomy</a:t>
            </a:r>
            <a:r>
              <a:rPr lang="en-US" sz="3000" dirty="0" smtClean="0"/>
              <a:t> is a therapeutic intervention performed only in the presence of major, chronic or terminal illness.</a:t>
            </a:r>
          </a:p>
          <a:p>
            <a:pPr lvl="2" indent="-182880" eaLnBrk="1" fontAlgn="auto" hangingPunct="1">
              <a:spcAft>
                <a:spcPts val="0"/>
              </a:spcAft>
              <a:buClr>
                <a:schemeClr val="accent1">
                  <a:shade val="75000"/>
                </a:schemeClr>
              </a:buClr>
              <a:buFont typeface="Wingdings"/>
              <a:buChar char=""/>
              <a:defRPr/>
            </a:pPr>
            <a:r>
              <a:rPr lang="en-US" sz="3000" dirty="0" smtClean="0"/>
              <a:t>Evaluate existence of family support.</a:t>
            </a:r>
          </a:p>
          <a:p>
            <a:pPr marL="640080" lvl="1" indent="-274320" eaLnBrk="1" fontAlgn="auto" hangingPunct="1">
              <a:spcAft>
                <a:spcPts val="0"/>
              </a:spcAft>
              <a:buFont typeface="Wingdings 2"/>
              <a:buChar char=""/>
              <a:defRPr/>
            </a:pPr>
            <a:r>
              <a:rPr lang="en-US" sz="3000" dirty="0" smtClean="0"/>
              <a:t>Monitoring and managing potential complications</a:t>
            </a:r>
          </a:p>
          <a:p>
            <a:pPr lvl="2" indent="-182880" eaLnBrk="1" fontAlgn="auto" hangingPunct="1">
              <a:spcAft>
                <a:spcPts val="0"/>
              </a:spcAft>
              <a:buClr>
                <a:schemeClr val="accent1">
                  <a:shade val="75000"/>
                </a:schemeClr>
              </a:buClr>
              <a:buFont typeface="Wingdings"/>
              <a:buChar char=""/>
              <a:defRPr/>
            </a:pPr>
            <a:r>
              <a:rPr lang="en-US" sz="3000" dirty="0" smtClean="0"/>
              <a:t>Nurse monitor for potential complications such as bleeding from insertion point.</a:t>
            </a:r>
          </a:p>
          <a:p>
            <a:pPr lvl="2" indent="-182880" eaLnBrk="1" fontAlgn="auto" hangingPunct="1">
              <a:spcAft>
                <a:spcPts val="0"/>
              </a:spcAft>
              <a:buClr>
                <a:schemeClr val="accent1">
                  <a:shade val="75000"/>
                </a:schemeClr>
              </a:buClr>
              <a:buFont typeface="Wingdings"/>
              <a:buChar char=""/>
              <a:defRPr/>
            </a:pPr>
            <a:r>
              <a:rPr lang="en-US" sz="3000" dirty="0" smtClean="0"/>
              <a:t>close monitoring of  vital signs.</a:t>
            </a:r>
          </a:p>
          <a:p>
            <a:pPr lvl="2" indent="-182880" eaLnBrk="1" fontAlgn="auto" hangingPunct="1">
              <a:spcAft>
                <a:spcPts val="0"/>
              </a:spcAft>
              <a:buClr>
                <a:schemeClr val="accent1">
                  <a:shade val="75000"/>
                </a:schemeClr>
              </a:buClr>
              <a:buFont typeface="Wingdings"/>
              <a:buNone/>
              <a:defRPr/>
            </a:pPr>
            <a:endParaRPr lang="en-US" sz="2200" dirty="0" smtClean="0"/>
          </a:p>
          <a:p>
            <a:pPr marL="274320" indent="-274320" eaLnBrk="1" fontAlgn="auto" hangingPunct="1">
              <a:spcAft>
                <a:spcPts val="0"/>
              </a:spcAft>
              <a:buFont typeface="Wingdings"/>
              <a:buNone/>
              <a:defRPr/>
            </a:pPr>
            <a:r>
              <a:rPr lang="en-US" sz="2200" dirty="0" smtClean="0"/>
              <a:t>		</a:t>
            </a:r>
          </a:p>
          <a:p>
            <a:pPr marL="274320" indent="-274320" eaLnBrk="1" fontAlgn="auto" hangingPunct="1">
              <a:spcAft>
                <a:spcPts val="0"/>
              </a:spcAft>
              <a:buFont typeface="Wingdings"/>
              <a:buNone/>
              <a:defRPr/>
            </a:pPr>
            <a:endParaRPr lang="en-US" dirty="0" smtClean="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81288" cy="868362"/>
          </a:xfrm>
        </p:spPr>
        <p:txBody>
          <a:bodyPr>
            <a:normAutofit fontScale="90000"/>
          </a:bodyPr>
          <a:lstStyle/>
          <a:p>
            <a:pPr eaLnBrk="1" fontAlgn="auto" hangingPunct="1">
              <a:spcAft>
                <a:spcPts val="0"/>
              </a:spcAft>
              <a:defRPr/>
            </a:pPr>
            <a:r>
              <a:rPr lang="en-US" dirty="0" smtClean="0"/>
              <a:t>Nursing management of a patient with a </a:t>
            </a:r>
            <a:r>
              <a:rPr lang="en-US" dirty="0" err="1" smtClean="0"/>
              <a:t>Gastrostomy</a:t>
            </a:r>
            <a:r>
              <a:rPr lang="en-US" dirty="0" smtClean="0"/>
              <a:t> cont’d..</a:t>
            </a:r>
            <a:endParaRPr lang="en-US" dirty="0"/>
          </a:p>
        </p:txBody>
      </p:sp>
      <p:sp>
        <p:nvSpPr>
          <p:cNvPr id="44035" name="Content Placeholder 2"/>
          <p:cNvSpPr>
            <a:spLocks noGrp="1"/>
          </p:cNvSpPr>
          <p:nvPr>
            <p:ph sz="quarter" idx="1"/>
          </p:nvPr>
        </p:nvSpPr>
        <p:spPr>
          <a:xfrm>
            <a:off x="152400" y="1295400"/>
            <a:ext cx="8763000" cy="5334000"/>
          </a:xfrm>
        </p:spPr>
        <p:txBody>
          <a:bodyPr>
            <a:normAutofit/>
          </a:bodyPr>
          <a:lstStyle/>
          <a:p>
            <a:pPr eaLnBrk="1" hangingPunct="1">
              <a:buFont typeface="Wingdings" pitchFamily="2" charset="2"/>
              <a:buNone/>
            </a:pPr>
            <a:r>
              <a:rPr lang="en-US" sz="4000" b="1" dirty="0" smtClean="0"/>
              <a:t>Nursing Interventions cont’d</a:t>
            </a:r>
          </a:p>
          <a:p>
            <a:pPr eaLnBrk="1" hangingPunct="1">
              <a:buFont typeface="Wingdings" pitchFamily="2" charset="2"/>
              <a:buNone/>
            </a:pPr>
            <a:endParaRPr lang="en-US" sz="4000" b="1" dirty="0" smtClean="0"/>
          </a:p>
          <a:p>
            <a:pPr lvl="1" eaLnBrk="1" hangingPunct="1"/>
            <a:r>
              <a:rPr lang="en-US" sz="4000" dirty="0" smtClean="0"/>
              <a:t>Promoting home and community based care. </a:t>
            </a:r>
          </a:p>
          <a:p>
            <a:pPr lvl="2" eaLnBrk="1" hangingPunct="1"/>
            <a:r>
              <a:rPr lang="en-US" sz="4000" dirty="0" smtClean="0"/>
              <a:t>Teaching the patient self care</a:t>
            </a:r>
          </a:p>
          <a:p>
            <a:pPr lvl="2" eaLnBrk="1" hangingPunct="1"/>
            <a:r>
              <a:rPr lang="en-US" sz="4000" dirty="0" smtClean="0"/>
              <a:t>Continuing care through home visits</a:t>
            </a:r>
          </a:p>
          <a:p>
            <a:pPr eaLnBrk="1" hangingPunct="1">
              <a:buFont typeface="Wingdings" pitchFamily="2" charset="2"/>
              <a:buNone/>
            </a:pPr>
            <a:r>
              <a:rPr lang="en-US" sz="4000" dirty="0" smtClean="0"/>
              <a:t>		</a:t>
            </a:r>
          </a:p>
          <a:p>
            <a:pPr eaLnBrk="1" hangingPunct="1">
              <a:buFont typeface="Wingdings" pitchFamily="2" charset="2"/>
              <a:buNone/>
            </a:pPr>
            <a:endParaRPr lang="en-US" sz="4000" dirty="0" smtClean="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28888" cy="944562"/>
          </a:xfrm>
        </p:spPr>
        <p:txBody>
          <a:bodyPr>
            <a:normAutofit fontScale="90000"/>
          </a:bodyPr>
          <a:lstStyle/>
          <a:p>
            <a:pPr eaLnBrk="1" fontAlgn="auto" hangingPunct="1">
              <a:spcAft>
                <a:spcPts val="0"/>
              </a:spcAft>
              <a:defRPr/>
            </a:pPr>
            <a:r>
              <a:rPr lang="en-US" dirty="0" smtClean="0"/>
              <a:t>Nursing management of a patient with a </a:t>
            </a:r>
            <a:r>
              <a:rPr lang="en-US" dirty="0" err="1" smtClean="0"/>
              <a:t>Gastrostomy</a:t>
            </a:r>
            <a:r>
              <a:rPr lang="en-US" dirty="0" smtClean="0"/>
              <a:t> cont’d..</a:t>
            </a:r>
            <a:endParaRPr lang="en-US" dirty="0"/>
          </a:p>
        </p:txBody>
      </p:sp>
      <p:sp>
        <p:nvSpPr>
          <p:cNvPr id="45059" name="Content Placeholder 2"/>
          <p:cNvSpPr>
            <a:spLocks noGrp="1"/>
          </p:cNvSpPr>
          <p:nvPr>
            <p:ph sz="quarter" idx="1"/>
          </p:nvPr>
        </p:nvSpPr>
        <p:spPr>
          <a:xfrm>
            <a:off x="152400" y="1295400"/>
            <a:ext cx="8763000" cy="5334000"/>
          </a:xfrm>
        </p:spPr>
        <p:txBody>
          <a:bodyPr>
            <a:noAutofit/>
          </a:bodyPr>
          <a:lstStyle/>
          <a:p>
            <a:pPr eaLnBrk="1" hangingPunct="1">
              <a:buFont typeface="Wingdings" pitchFamily="2" charset="2"/>
              <a:buNone/>
            </a:pPr>
            <a:r>
              <a:rPr lang="en-US" b="1" dirty="0" smtClean="0"/>
              <a:t>Evaluation</a:t>
            </a:r>
          </a:p>
          <a:p>
            <a:pPr eaLnBrk="1" hangingPunct="1">
              <a:buFont typeface="Wingdings" pitchFamily="2" charset="2"/>
              <a:buNone/>
            </a:pPr>
            <a:endParaRPr lang="en-US" b="1" dirty="0" smtClean="0"/>
          </a:p>
          <a:p>
            <a:pPr eaLnBrk="1" hangingPunct="1">
              <a:buFont typeface="Wingdings" pitchFamily="2" charset="2"/>
              <a:buChar char="q"/>
            </a:pPr>
            <a:r>
              <a:rPr lang="en-US" dirty="0" smtClean="0"/>
              <a:t>Expected patient’s outcome</a:t>
            </a:r>
          </a:p>
          <a:p>
            <a:pPr lvl="1" eaLnBrk="1" hangingPunct="1"/>
            <a:r>
              <a:rPr lang="en-US" sz="3200" dirty="0" smtClean="0"/>
              <a:t>Achieves adequate intake of nutrients</a:t>
            </a:r>
          </a:p>
          <a:p>
            <a:pPr lvl="1" eaLnBrk="1" hangingPunct="1"/>
            <a:r>
              <a:rPr lang="en-US" sz="3200" dirty="0" smtClean="0"/>
              <a:t>Is free from infection and skin breakdown</a:t>
            </a:r>
          </a:p>
          <a:p>
            <a:pPr lvl="1" eaLnBrk="1" hangingPunct="1"/>
            <a:r>
              <a:rPr lang="en-US" sz="3200" dirty="0" smtClean="0"/>
              <a:t>Patient adjusts to change in body image</a:t>
            </a:r>
          </a:p>
          <a:p>
            <a:pPr lvl="1" eaLnBrk="1" hangingPunct="1"/>
            <a:r>
              <a:rPr lang="en-US" sz="3200" dirty="0" smtClean="0"/>
              <a:t>Demonstrates skill in managing feeding regimen</a:t>
            </a:r>
          </a:p>
          <a:p>
            <a:pPr lvl="1" eaLnBrk="1" hangingPunct="1"/>
            <a:r>
              <a:rPr lang="en-US" sz="3200" dirty="0" smtClean="0"/>
              <a:t>Avoids complication</a:t>
            </a: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05088" cy="639762"/>
          </a:xfrm>
        </p:spPr>
        <p:txBody>
          <a:bodyPr>
            <a:normAutofit fontScale="90000"/>
          </a:bodyPr>
          <a:lstStyle/>
          <a:p>
            <a:pPr algn="ctr" eaLnBrk="1" fontAlgn="auto" hangingPunct="1">
              <a:spcAft>
                <a:spcPts val="0"/>
              </a:spcAft>
              <a:defRPr/>
            </a:pPr>
            <a:r>
              <a:rPr lang="en-US" b="1" dirty="0" smtClean="0"/>
              <a:t>GASTRITIS</a:t>
            </a:r>
            <a:endParaRPr lang="en-US" b="1" dirty="0"/>
          </a:p>
        </p:txBody>
      </p:sp>
      <p:sp>
        <p:nvSpPr>
          <p:cNvPr id="3" name="Content Placeholder 2"/>
          <p:cNvSpPr>
            <a:spLocks noGrp="1"/>
          </p:cNvSpPr>
          <p:nvPr>
            <p:ph sz="quarter" idx="1"/>
          </p:nvPr>
        </p:nvSpPr>
        <p:spPr>
          <a:xfrm>
            <a:off x="228600" y="838200"/>
            <a:ext cx="8610600" cy="5791200"/>
          </a:xfrm>
        </p:spPr>
        <p:txBody>
          <a:bodyPr>
            <a:normAutofit/>
          </a:bodyPr>
          <a:lstStyle/>
          <a:p>
            <a:pPr marL="274320" indent="-274320" eaLnBrk="1" fontAlgn="auto" hangingPunct="1">
              <a:spcAft>
                <a:spcPts val="0"/>
              </a:spcAft>
              <a:buFont typeface="Wingdings"/>
              <a:buChar char=""/>
              <a:defRPr/>
            </a:pPr>
            <a:r>
              <a:rPr lang="en-US" sz="2800" dirty="0" smtClean="0"/>
              <a:t>It is the inflammation of the gastric or stomach mucosa.</a:t>
            </a:r>
          </a:p>
          <a:p>
            <a:pPr marL="274320" indent="-274320" eaLnBrk="1" fontAlgn="auto" hangingPunct="1">
              <a:spcAft>
                <a:spcPts val="0"/>
              </a:spcAft>
              <a:buFont typeface="Wingdings"/>
              <a:buChar char=""/>
              <a:defRPr/>
            </a:pPr>
            <a:r>
              <a:rPr lang="en-US" sz="2800" dirty="0" smtClean="0"/>
              <a:t>It is a common GI problem that may be acute, lasting several hours to a few days or it may be chronic</a:t>
            </a:r>
          </a:p>
          <a:p>
            <a:pPr marL="274320" indent="-274320" eaLnBrk="1" fontAlgn="auto" hangingPunct="1">
              <a:spcAft>
                <a:spcPts val="0"/>
              </a:spcAft>
              <a:buFont typeface="Wingdings"/>
              <a:buNone/>
              <a:defRPr/>
            </a:pPr>
            <a:r>
              <a:rPr lang="en-US" sz="2800" b="1" dirty="0" smtClean="0"/>
              <a:t>Pathophysiology</a:t>
            </a:r>
          </a:p>
          <a:p>
            <a:pPr marL="274320" indent="-274320" eaLnBrk="1" fontAlgn="auto" hangingPunct="1">
              <a:spcAft>
                <a:spcPts val="0"/>
              </a:spcAft>
              <a:buFont typeface="Wingdings"/>
              <a:buChar char=""/>
              <a:defRPr/>
            </a:pPr>
            <a:r>
              <a:rPr lang="en-US" sz="2800" dirty="0" smtClean="0"/>
              <a:t>The gastric mucous membrane becomes edematous and hyperemic(congested with fluid &amp; blood) and undergoes superficial erosion.</a:t>
            </a:r>
          </a:p>
          <a:p>
            <a:pPr marL="274320" indent="-274320" eaLnBrk="1" fontAlgn="auto" hangingPunct="1">
              <a:spcAft>
                <a:spcPts val="0"/>
              </a:spcAft>
              <a:buFont typeface="Wingdings"/>
              <a:buChar char=""/>
              <a:defRPr/>
            </a:pPr>
            <a:r>
              <a:rPr lang="en-US" sz="2800" dirty="0" smtClean="0"/>
              <a:t>It secretes scanty amounts of gastric juice containing very little acid but much mucus.</a:t>
            </a:r>
          </a:p>
          <a:p>
            <a:pPr marL="274320" indent="-274320" eaLnBrk="1" fontAlgn="auto" hangingPunct="1">
              <a:spcAft>
                <a:spcPts val="0"/>
              </a:spcAft>
              <a:buFont typeface="Wingdings"/>
              <a:buChar char=""/>
              <a:defRPr/>
            </a:pPr>
            <a:r>
              <a:rPr lang="en-US" sz="2800" dirty="0" smtClean="0"/>
              <a:t>Superficial ulceration may occur and can lead to hemorrhage</a:t>
            </a:r>
            <a:endParaRPr lang="en-US" sz="2800" dirty="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a:t>
            </a:r>
            <a:endParaRPr lang="en-US" dirty="0"/>
          </a:p>
        </p:txBody>
      </p:sp>
      <p:sp>
        <p:nvSpPr>
          <p:cNvPr id="3" name="Content Placeholder 2"/>
          <p:cNvSpPr>
            <a:spLocks noGrp="1"/>
          </p:cNvSpPr>
          <p:nvPr>
            <p:ph idx="1"/>
          </p:nvPr>
        </p:nvSpPr>
        <p:spPr/>
        <p:txBody>
          <a:bodyPr>
            <a:normAutofit fontScale="85000" lnSpcReduction="10000"/>
          </a:bodyPr>
          <a:lstStyle/>
          <a:p>
            <a:r>
              <a:rPr lang="en-US" dirty="0"/>
              <a:t>regular prolonged use of aspirin and other </a:t>
            </a:r>
            <a:r>
              <a:rPr lang="en-US" dirty="0" err="1"/>
              <a:t>antiinflammatory</a:t>
            </a:r>
            <a:r>
              <a:rPr lang="en-US" dirty="0"/>
              <a:t> drugs, especially the non-steroids </a:t>
            </a:r>
            <a:endParaRPr lang="en-US" dirty="0" smtClean="0"/>
          </a:p>
          <a:p>
            <a:r>
              <a:rPr lang="en-US" dirty="0" smtClean="0"/>
              <a:t>regular </a:t>
            </a:r>
            <a:r>
              <a:rPr lang="en-US" dirty="0"/>
              <a:t>excessive alcohol </a:t>
            </a:r>
            <a:r>
              <a:rPr lang="en-US" dirty="0" smtClean="0"/>
              <a:t>consumption</a:t>
            </a:r>
          </a:p>
          <a:p>
            <a:r>
              <a:rPr lang="en-US" dirty="0" smtClean="0"/>
              <a:t> </a:t>
            </a:r>
            <a:r>
              <a:rPr lang="en-US" dirty="0"/>
              <a:t>food poisoning caused by, e.g., Staphylococcus </a:t>
            </a:r>
            <a:r>
              <a:rPr lang="en-US" dirty="0" err="1"/>
              <a:t>aureus</a:t>
            </a:r>
            <a:r>
              <a:rPr lang="en-US" dirty="0"/>
              <a:t>, Salmonella </a:t>
            </a:r>
            <a:r>
              <a:rPr lang="en-US" dirty="0" err="1"/>
              <a:t>paratyphi</a:t>
            </a:r>
            <a:r>
              <a:rPr lang="en-US" dirty="0"/>
              <a:t> or </a:t>
            </a:r>
            <a:r>
              <a:rPr lang="en-US" dirty="0" smtClean="0"/>
              <a:t>viruses</a:t>
            </a:r>
          </a:p>
          <a:p>
            <a:r>
              <a:rPr lang="en-US" dirty="0" smtClean="0"/>
              <a:t>heavy </a:t>
            </a:r>
            <a:r>
              <a:rPr lang="en-US" dirty="0"/>
              <a:t>cigarette smoking </a:t>
            </a:r>
            <a:endParaRPr lang="en-US" dirty="0" smtClean="0"/>
          </a:p>
          <a:p>
            <a:r>
              <a:rPr lang="en-US" dirty="0" smtClean="0"/>
              <a:t> </a:t>
            </a:r>
            <a:r>
              <a:rPr lang="en-US" dirty="0"/>
              <a:t>treatment with cytotoxic drugs and </a:t>
            </a:r>
            <a:r>
              <a:rPr lang="en-US" dirty="0" err="1"/>
              <a:t>ionising</a:t>
            </a:r>
            <a:r>
              <a:rPr lang="en-US" dirty="0"/>
              <a:t> </a:t>
            </a:r>
            <a:r>
              <a:rPr lang="en-US" dirty="0" smtClean="0"/>
              <a:t>radiation</a:t>
            </a:r>
          </a:p>
          <a:p>
            <a:r>
              <a:rPr lang="en-US" dirty="0" smtClean="0"/>
              <a:t>ingestion </a:t>
            </a:r>
            <a:r>
              <a:rPr lang="en-US" dirty="0"/>
              <a:t>of corrosive poisons, acids and alkalis </a:t>
            </a:r>
            <a:endParaRPr lang="en-US" dirty="0" smtClean="0"/>
          </a:p>
          <a:p>
            <a:r>
              <a:rPr lang="en-US" dirty="0" smtClean="0"/>
              <a:t> </a:t>
            </a:r>
            <a:r>
              <a:rPr lang="en-US" dirty="0"/>
              <a:t>regurgitation of bile into the stomach.</a:t>
            </a:r>
          </a:p>
        </p:txBody>
      </p:sp>
    </p:spTree>
    <p:extLst>
      <p:ext uri="{BB962C8B-B14F-4D97-AF65-F5344CB8AC3E}">
        <p14:creationId xmlns:p14="http://schemas.microsoft.com/office/powerpoint/2010/main" val="278735770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28888" cy="563562"/>
          </a:xfrm>
        </p:spPr>
        <p:txBody>
          <a:bodyPr>
            <a:normAutofit fontScale="90000"/>
          </a:bodyPr>
          <a:lstStyle/>
          <a:p>
            <a:pPr eaLnBrk="1" fontAlgn="auto" hangingPunct="1">
              <a:spcAft>
                <a:spcPts val="0"/>
              </a:spcAft>
              <a:defRPr/>
            </a:pPr>
            <a:r>
              <a:rPr lang="en-US" b="1" dirty="0" smtClean="0"/>
              <a:t>GASTRITIS cont.</a:t>
            </a:r>
            <a:endParaRPr lang="en-US" b="1" dirty="0"/>
          </a:p>
        </p:txBody>
      </p:sp>
      <p:sp>
        <p:nvSpPr>
          <p:cNvPr id="3" name="Content Placeholder 2"/>
          <p:cNvSpPr>
            <a:spLocks noGrp="1"/>
          </p:cNvSpPr>
          <p:nvPr>
            <p:ph sz="quarter" idx="1"/>
          </p:nvPr>
        </p:nvSpPr>
        <p:spPr>
          <a:xfrm>
            <a:off x="228600" y="838200"/>
            <a:ext cx="8686800" cy="5867400"/>
          </a:xfrm>
        </p:spPr>
        <p:txBody>
          <a:bodyPr>
            <a:normAutofit/>
          </a:bodyPr>
          <a:lstStyle/>
          <a:p>
            <a:pPr marL="274320" indent="-274320" eaLnBrk="1" fontAlgn="auto" hangingPunct="1">
              <a:spcAft>
                <a:spcPts val="0"/>
              </a:spcAft>
              <a:buFont typeface="Wingdings"/>
              <a:buNone/>
              <a:defRPr/>
            </a:pPr>
            <a:r>
              <a:rPr lang="en-US" sz="2800" b="1" dirty="0" smtClean="0"/>
              <a:t>Clinical manifestation</a:t>
            </a:r>
          </a:p>
          <a:p>
            <a:pPr marL="274320" indent="-274320" eaLnBrk="1" fontAlgn="auto" hangingPunct="1">
              <a:spcAft>
                <a:spcPts val="0"/>
              </a:spcAft>
              <a:buFont typeface="Wingdings"/>
              <a:buChar char=""/>
              <a:defRPr/>
            </a:pPr>
            <a:r>
              <a:rPr lang="en-US" sz="2800" dirty="0" smtClean="0"/>
              <a:t>If the condition is acute, the patient may experience </a:t>
            </a:r>
          </a:p>
          <a:p>
            <a:pPr marL="640080" lvl="1" indent="-274320" eaLnBrk="1" fontAlgn="auto" hangingPunct="1">
              <a:spcAft>
                <a:spcPts val="0"/>
              </a:spcAft>
              <a:buFont typeface="Wingdings 2"/>
              <a:buChar char=""/>
              <a:defRPr/>
            </a:pPr>
            <a:r>
              <a:rPr lang="en-US" sz="2400" dirty="0" smtClean="0"/>
              <a:t>Fever</a:t>
            </a:r>
          </a:p>
          <a:p>
            <a:pPr marL="640080" lvl="1" indent="-274320" eaLnBrk="1" fontAlgn="auto" hangingPunct="1">
              <a:spcAft>
                <a:spcPts val="0"/>
              </a:spcAft>
              <a:buFont typeface="Wingdings 2"/>
              <a:buChar char=""/>
              <a:defRPr/>
            </a:pPr>
            <a:r>
              <a:rPr lang="en-US" sz="2400" dirty="0" err="1" smtClean="0"/>
              <a:t>Epigastric</a:t>
            </a:r>
            <a:r>
              <a:rPr lang="en-US" sz="2400" dirty="0" smtClean="0"/>
              <a:t> pain</a:t>
            </a:r>
          </a:p>
          <a:p>
            <a:pPr marL="640080" lvl="1" indent="-274320" eaLnBrk="1" fontAlgn="auto" hangingPunct="1">
              <a:spcAft>
                <a:spcPts val="0"/>
              </a:spcAft>
              <a:buFont typeface="Wingdings 2"/>
              <a:buChar char=""/>
              <a:defRPr/>
            </a:pPr>
            <a:r>
              <a:rPr lang="en-US" sz="2400" dirty="0" smtClean="0"/>
              <a:t>Nausea and vomiting</a:t>
            </a:r>
          </a:p>
          <a:p>
            <a:pPr marL="640080" lvl="1" indent="-274320" eaLnBrk="1" fontAlgn="auto" hangingPunct="1">
              <a:spcAft>
                <a:spcPts val="0"/>
              </a:spcAft>
              <a:buFont typeface="Wingdings 2"/>
              <a:buChar char=""/>
              <a:defRPr/>
            </a:pPr>
            <a:r>
              <a:rPr lang="en-US" sz="2400" dirty="0" smtClean="0"/>
              <a:t>Coating of the tongue and loss of appetite</a:t>
            </a:r>
          </a:p>
          <a:p>
            <a:pPr marL="274320" indent="-274320" eaLnBrk="1" fontAlgn="auto" hangingPunct="1">
              <a:spcAft>
                <a:spcPts val="0"/>
              </a:spcAft>
              <a:buFont typeface="Wingdings"/>
              <a:buChar char=""/>
              <a:defRPr/>
            </a:pPr>
            <a:r>
              <a:rPr lang="en-US" sz="2800" dirty="0" smtClean="0"/>
              <a:t>If condition results from ingestion of contaminated food, the intestines are usually affected and diarrhea may occur.</a:t>
            </a:r>
          </a:p>
          <a:p>
            <a:pPr marL="274320" indent="-274320" eaLnBrk="1" fontAlgn="auto" hangingPunct="1">
              <a:spcAft>
                <a:spcPts val="0"/>
              </a:spcAft>
              <a:buFont typeface="Wingdings"/>
              <a:buChar char=""/>
              <a:defRPr/>
            </a:pPr>
            <a:r>
              <a:rPr lang="en-US" sz="2800" dirty="0" smtClean="0"/>
              <a:t>Some patients are asymptomatic.</a:t>
            </a:r>
            <a:endParaRPr lang="en-US"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pathophysiology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This occurs as a result of long term accumulation of plaque deposit on the teeth. plaque are sticky materials made of bacteria , mucus and food debris that build on exposed parts of the teeth.</a:t>
            </a:r>
          </a:p>
          <a:p>
            <a:r>
              <a:rPr lang="en-US" dirty="0" smtClean="0"/>
              <a:t>If not removed the plaque turns into a hard material called tartar or calculus , which become trapped on the base of the tooth causing irritation and inflammation of the gum tissue. The  </a:t>
            </a:r>
            <a:r>
              <a:rPr lang="en-US" dirty="0"/>
              <a:t>b</a:t>
            </a:r>
            <a:r>
              <a:rPr lang="en-US" dirty="0" smtClean="0"/>
              <a:t>acteria  produce toxins which cause gums  to become  swollen and tender.</a:t>
            </a:r>
            <a:endParaRPr lang="en-US" dirty="0"/>
          </a:p>
        </p:txBody>
      </p:sp>
    </p:spTree>
    <p:extLst>
      <p:ext uri="{BB962C8B-B14F-4D97-AF65-F5344CB8AC3E}">
        <p14:creationId xmlns:p14="http://schemas.microsoft.com/office/powerpoint/2010/main" val="4028622051"/>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Chronic gastritis</a:t>
            </a:r>
          </a:p>
        </p:txBody>
      </p:sp>
      <p:sp>
        <p:nvSpPr>
          <p:cNvPr id="3" name="Content Placeholder 2"/>
          <p:cNvSpPr>
            <a:spLocks noGrp="1"/>
          </p:cNvSpPr>
          <p:nvPr>
            <p:ph idx="1"/>
          </p:nvPr>
        </p:nvSpPr>
        <p:spPr/>
        <p:txBody>
          <a:bodyPr>
            <a:normAutofit fontScale="85000" lnSpcReduction="10000"/>
          </a:bodyPr>
          <a:lstStyle/>
          <a:p>
            <a:r>
              <a:rPr lang="en-US" dirty="0" smtClean="0"/>
              <a:t>Chronic </a:t>
            </a:r>
            <a:r>
              <a:rPr lang="en-US" dirty="0"/>
              <a:t>gastritis is a milder longer-lasting form</a:t>
            </a:r>
            <a:r>
              <a:rPr lang="en-US" dirty="0" smtClean="0"/>
              <a:t>.</a:t>
            </a:r>
          </a:p>
          <a:p>
            <a:r>
              <a:rPr lang="en-US" dirty="0" smtClean="0"/>
              <a:t> </a:t>
            </a:r>
            <a:r>
              <a:rPr lang="en-US" dirty="0"/>
              <a:t>It may follow repeated acute attacks or be an autoimmune disease and is more </a:t>
            </a:r>
            <a:r>
              <a:rPr lang="en-US" dirty="0" smtClean="0"/>
              <a:t>common </a:t>
            </a:r>
            <a:r>
              <a:rPr lang="en-US" dirty="0"/>
              <a:t>in later life</a:t>
            </a:r>
            <a:r>
              <a:rPr lang="en-US" dirty="0" smtClean="0"/>
              <a:t>.</a:t>
            </a:r>
          </a:p>
          <a:p>
            <a:pPr marL="82296" indent="0">
              <a:buNone/>
            </a:pPr>
            <a:r>
              <a:rPr lang="en-US" b="1" dirty="0"/>
              <a:t>Helicobacter-associated gastritis </a:t>
            </a:r>
            <a:endParaRPr lang="en-US" b="1" dirty="0" smtClean="0"/>
          </a:p>
          <a:p>
            <a:r>
              <a:rPr lang="en-US" dirty="0" smtClean="0"/>
              <a:t>The </a:t>
            </a:r>
            <a:r>
              <a:rPr lang="en-US" dirty="0"/>
              <a:t>microbe Helicobacter pylori is known to be associated with gastric conditions, especially chronic gastritis and peptic ulcer disease. </a:t>
            </a:r>
            <a:endParaRPr lang="en-US" dirty="0" smtClean="0"/>
          </a:p>
          <a:p>
            <a:r>
              <a:rPr lang="en-US" dirty="0" smtClean="0"/>
              <a:t>Antibodies </a:t>
            </a:r>
            <a:r>
              <a:rPr lang="en-US" dirty="0"/>
              <a:t>to this microbe develop in early adulthood although lesions of gastritis occur later in life.</a:t>
            </a:r>
          </a:p>
        </p:txBody>
      </p:sp>
    </p:spTree>
    <p:extLst>
      <p:ext uri="{BB962C8B-B14F-4D97-AF65-F5344CB8AC3E}">
        <p14:creationId xmlns:p14="http://schemas.microsoft.com/office/powerpoint/2010/main" val="37345173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Autoimmune chronic gastritis</a:t>
            </a:r>
          </a:p>
        </p:txBody>
      </p:sp>
      <p:sp>
        <p:nvSpPr>
          <p:cNvPr id="3" name="Content Placeholder 2"/>
          <p:cNvSpPr>
            <a:spLocks noGrp="1"/>
          </p:cNvSpPr>
          <p:nvPr>
            <p:ph idx="1"/>
          </p:nvPr>
        </p:nvSpPr>
        <p:spPr/>
        <p:txBody>
          <a:bodyPr>
            <a:normAutofit fontScale="70000" lnSpcReduction="20000"/>
          </a:bodyPr>
          <a:lstStyle/>
          <a:p>
            <a:r>
              <a:rPr lang="en-US" dirty="0" smtClean="0"/>
              <a:t>This </a:t>
            </a:r>
            <a:r>
              <a:rPr lang="en-US" dirty="0"/>
              <a:t>is a progressive form of the disease</a:t>
            </a:r>
            <a:r>
              <a:rPr lang="en-US" dirty="0" smtClean="0"/>
              <a:t>.</a:t>
            </a:r>
          </a:p>
          <a:p>
            <a:r>
              <a:rPr lang="en-US" dirty="0" smtClean="0"/>
              <a:t> </a:t>
            </a:r>
            <a:r>
              <a:rPr lang="en-US" dirty="0"/>
              <a:t>Destructive inflammatory changes that begin on the surface of the mucous membrane may extend to affect its whole thickness, including the gastric </a:t>
            </a:r>
            <a:r>
              <a:rPr lang="en-US" dirty="0" smtClean="0"/>
              <a:t>glands</a:t>
            </a:r>
          </a:p>
          <a:p>
            <a:r>
              <a:rPr lang="en-US" dirty="0" smtClean="0"/>
              <a:t>When </a:t>
            </a:r>
            <a:r>
              <a:rPr lang="en-US" dirty="0"/>
              <a:t>these cells are destroyed as a result of this abnormal autoimmune condition, the inflammation subsides. </a:t>
            </a:r>
            <a:endParaRPr lang="en-US" dirty="0" smtClean="0"/>
          </a:p>
          <a:p>
            <a:r>
              <a:rPr lang="en-US" dirty="0" smtClean="0"/>
              <a:t>The </a:t>
            </a:r>
            <a:r>
              <a:rPr lang="en-US" dirty="0"/>
              <a:t>initial causes of the autoimmunity are not known but there is a familial predisposition and an association with chronic thyroiditis, thyrotoxicosis and atrophy of the adrenal glands. </a:t>
            </a:r>
            <a:endParaRPr lang="en-US" dirty="0" smtClean="0"/>
          </a:p>
          <a:p>
            <a:r>
              <a:rPr lang="en-US" dirty="0" smtClean="0"/>
              <a:t>Secondary </a:t>
            </a:r>
            <a:r>
              <a:rPr lang="en-US" dirty="0"/>
              <a:t>effects include: </a:t>
            </a:r>
            <a:endParaRPr lang="en-US" dirty="0" smtClean="0"/>
          </a:p>
          <a:p>
            <a:pPr marL="402336" lvl="1" indent="0">
              <a:buNone/>
            </a:pPr>
            <a:r>
              <a:rPr lang="en-US" dirty="0" smtClean="0"/>
              <a:t>• </a:t>
            </a:r>
            <a:r>
              <a:rPr lang="en-US" dirty="0"/>
              <a:t>pernicious </a:t>
            </a:r>
            <a:r>
              <a:rPr lang="en-US" dirty="0" err="1"/>
              <a:t>anaemia</a:t>
            </a:r>
            <a:r>
              <a:rPr lang="en-US" dirty="0"/>
              <a:t> due to lack of intrinsic factor </a:t>
            </a:r>
          </a:p>
          <a:p>
            <a:pPr marL="402336" lvl="1" indent="0">
              <a:buNone/>
            </a:pPr>
            <a:r>
              <a:rPr lang="en-US" dirty="0" smtClean="0"/>
              <a:t> </a:t>
            </a:r>
            <a:r>
              <a:rPr lang="en-US" dirty="0"/>
              <a:t>• impairment of digestion due to lack of </a:t>
            </a:r>
            <a:r>
              <a:rPr lang="en-US" dirty="0" smtClean="0"/>
              <a:t>enzymes</a:t>
            </a:r>
          </a:p>
          <a:p>
            <a:pPr marL="402336" lvl="1" indent="0">
              <a:buNone/>
            </a:pPr>
            <a:r>
              <a:rPr lang="en-US" dirty="0" smtClean="0"/>
              <a:t> </a:t>
            </a:r>
            <a:r>
              <a:rPr lang="en-US" dirty="0"/>
              <a:t>• microbial infection due to lack of hydrochloric acid.</a:t>
            </a:r>
          </a:p>
        </p:txBody>
      </p:sp>
    </p:spTree>
    <p:extLst>
      <p:ext uri="{BB962C8B-B14F-4D97-AF65-F5344CB8AC3E}">
        <p14:creationId xmlns:p14="http://schemas.microsoft.com/office/powerpoint/2010/main" val="395314450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05088" cy="639762"/>
          </a:xfrm>
        </p:spPr>
        <p:txBody>
          <a:bodyPr>
            <a:normAutofit fontScale="90000"/>
          </a:bodyPr>
          <a:lstStyle/>
          <a:p>
            <a:pPr eaLnBrk="1" fontAlgn="auto" hangingPunct="1">
              <a:spcAft>
                <a:spcPts val="0"/>
              </a:spcAft>
              <a:defRPr/>
            </a:pPr>
            <a:r>
              <a:rPr lang="en-US" b="1" dirty="0" smtClean="0"/>
              <a:t>GASTRITIS cont.</a:t>
            </a:r>
            <a:endParaRPr lang="en-US" b="1" dirty="0"/>
          </a:p>
        </p:txBody>
      </p:sp>
      <p:sp>
        <p:nvSpPr>
          <p:cNvPr id="49155" name="Content Placeholder 2"/>
          <p:cNvSpPr>
            <a:spLocks noGrp="1"/>
          </p:cNvSpPr>
          <p:nvPr>
            <p:ph sz="quarter" idx="1"/>
          </p:nvPr>
        </p:nvSpPr>
        <p:spPr>
          <a:xfrm>
            <a:off x="152400" y="914400"/>
            <a:ext cx="8763000" cy="5715000"/>
          </a:xfrm>
        </p:spPr>
        <p:txBody>
          <a:bodyPr>
            <a:normAutofit/>
          </a:bodyPr>
          <a:lstStyle/>
          <a:p>
            <a:pPr eaLnBrk="1" hangingPunct="1">
              <a:buFont typeface="Wingdings" pitchFamily="2" charset="2"/>
              <a:buNone/>
            </a:pPr>
            <a:r>
              <a:rPr lang="en-US" sz="4000" b="1" dirty="0" smtClean="0"/>
              <a:t>Assessment</a:t>
            </a:r>
          </a:p>
          <a:p>
            <a:pPr eaLnBrk="1" hangingPunct="1"/>
            <a:r>
              <a:rPr lang="en-US" sz="4000" dirty="0" smtClean="0"/>
              <a:t>Collection of subjective data:</a:t>
            </a:r>
          </a:p>
          <a:p>
            <a:pPr lvl="1" eaLnBrk="1" hangingPunct="1"/>
            <a:r>
              <a:rPr lang="en-US" sz="4000" dirty="0" smtClean="0"/>
              <a:t>Presenting signs and symptoms</a:t>
            </a:r>
          </a:p>
          <a:p>
            <a:pPr lvl="1" eaLnBrk="1" hangingPunct="1"/>
            <a:r>
              <a:rPr lang="en-US" sz="4000" dirty="0" smtClean="0"/>
              <a:t>Time of day the symptoms appear</a:t>
            </a:r>
          </a:p>
          <a:p>
            <a:pPr eaLnBrk="1" hangingPunct="1"/>
            <a:r>
              <a:rPr lang="en-US" sz="4000" dirty="0" smtClean="0"/>
              <a:t>Collection of objective data:</a:t>
            </a:r>
          </a:p>
          <a:p>
            <a:pPr lvl="1" eaLnBrk="1" hangingPunct="1"/>
            <a:r>
              <a:rPr lang="en-US" sz="4000" dirty="0" smtClean="0"/>
              <a:t>Observing for vomiting, </a:t>
            </a:r>
            <a:r>
              <a:rPr lang="en-US" sz="4000" dirty="0" err="1" smtClean="0"/>
              <a:t>hemetemesis</a:t>
            </a:r>
            <a:r>
              <a:rPr lang="en-US" sz="4000" dirty="0" smtClean="0"/>
              <a:t> and </a:t>
            </a:r>
            <a:r>
              <a:rPr lang="en-US" sz="4000" dirty="0" err="1" smtClean="0"/>
              <a:t>melena</a:t>
            </a:r>
            <a:r>
              <a:rPr lang="en-US" sz="4000" dirty="0" smtClean="0"/>
              <a:t> caused by bleeding</a:t>
            </a: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28888" cy="639762"/>
          </a:xfrm>
        </p:spPr>
        <p:txBody>
          <a:bodyPr>
            <a:normAutofit fontScale="90000"/>
          </a:bodyPr>
          <a:lstStyle/>
          <a:p>
            <a:pPr eaLnBrk="1" fontAlgn="auto" hangingPunct="1">
              <a:spcAft>
                <a:spcPts val="0"/>
              </a:spcAft>
              <a:defRPr/>
            </a:pPr>
            <a:r>
              <a:rPr lang="en-US" b="1" dirty="0" smtClean="0"/>
              <a:t>GASTRITIS cont.</a:t>
            </a:r>
            <a:endParaRPr lang="en-US" b="1" dirty="0"/>
          </a:p>
        </p:txBody>
      </p:sp>
      <p:sp>
        <p:nvSpPr>
          <p:cNvPr id="50179" name="Content Placeholder 2"/>
          <p:cNvSpPr>
            <a:spLocks noGrp="1"/>
          </p:cNvSpPr>
          <p:nvPr>
            <p:ph sz="quarter" idx="1"/>
          </p:nvPr>
        </p:nvSpPr>
        <p:spPr>
          <a:xfrm>
            <a:off x="228600" y="990600"/>
            <a:ext cx="8686800" cy="5562600"/>
          </a:xfrm>
        </p:spPr>
        <p:txBody>
          <a:bodyPr>
            <a:normAutofit/>
          </a:bodyPr>
          <a:lstStyle/>
          <a:p>
            <a:pPr eaLnBrk="1" hangingPunct="1">
              <a:buFont typeface="Wingdings" pitchFamily="2" charset="2"/>
              <a:buNone/>
            </a:pPr>
            <a:r>
              <a:rPr lang="en-US" sz="4000" b="1" dirty="0" smtClean="0"/>
              <a:t>Diagnostic tests</a:t>
            </a:r>
          </a:p>
          <a:p>
            <a:pPr eaLnBrk="1" hangingPunct="1"/>
            <a:r>
              <a:rPr lang="en-US" sz="4000" dirty="0" smtClean="0"/>
              <a:t>Testing stool for occult blood</a:t>
            </a:r>
          </a:p>
          <a:p>
            <a:pPr eaLnBrk="1" hangingPunct="1"/>
            <a:r>
              <a:rPr lang="en-US" sz="4000" dirty="0" smtClean="0"/>
              <a:t>Noting WBC differential increases related to certain bacteria</a:t>
            </a:r>
          </a:p>
          <a:p>
            <a:pPr eaLnBrk="1" hangingPunct="1"/>
            <a:r>
              <a:rPr lang="en-US" sz="4000" dirty="0" smtClean="0"/>
              <a:t>Evaluating serum and electrolytes</a:t>
            </a:r>
          </a:p>
          <a:p>
            <a:pPr eaLnBrk="1" hangingPunct="1"/>
            <a:r>
              <a:rPr lang="en-US" sz="4000" dirty="0" smtClean="0"/>
              <a:t>Observing for elevated </a:t>
            </a:r>
            <a:r>
              <a:rPr lang="en-US" sz="4000" dirty="0" err="1" smtClean="0"/>
              <a:t>hematocrit</a:t>
            </a:r>
            <a:r>
              <a:rPr lang="en-US" sz="4000" dirty="0" smtClean="0"/>
              <a:t> related to dehydration</a:t>
            </a: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28888" cy="715962"/>
          </a:xfrm>
        </p:spPr>
        <p:txBody>
          <a:bodyPr>
            <a:normAutofit fontScale="90000"/>
          </a:bodyPr>
          <a:lstStyle/>
          <a:p>
            <a:r>
              <a:rPr lang="en-US" sz="4400" b="1" dirty="0" smtClean="0"/>
              <a:t>Medical management</a:t>
            </a:r>
          </a:p>
        </p:txBody>
      </p:sp>
      <p:sp>
        <p:nvSpPr>
          <p:cNvPr id="52227" name="Content Placeholder 2"/>
          <p:cNvSpPr>
            <a:spLocks noGrp="1"/>
          </p:cNvSpPr>
          <p:nvPr>
            <p:ph sz="quarter" idx="1"/>
          </p:nvPr>
        </p:nvSpPr>
        <p:spPr>
          <a:xfrm>
            <a:off x="152400" y="1066800"/>
            <a:ext cx="8763000" cy="5638800"/>
          </a:xfrm>
        </p:spPr>
        <p:txBody>
          <a:bodyPr>
            <a:normAutofit/>
          </a:bodyPr>
          <a:lstStyle/>
          <a:p>
            <a:pPr eaLnBrk="1" hangingPunct="1"/>
            <a:r>
              <a:rPr lang="en-US" dirty="0" smtClean="0"/>
              <a:t>The gastric mucosa is capable of self repair after a bout of gastritis</a:t>
            </a:r>
          </a:p>
          <a:p>
            <a:pPr eaLnBrk="1" hangingPunct="1"/>
            <a:r>
              <a:rPr lang="en-US" dirty="0" smtClean="0"/>
              <a:t>If medical treatment is required:</a:t>
            </a:r>
          </a:p>
          <a:p>
            <a:pPr lvl="1" eaLnBrk="1" hangingPunct="1"/>
            <a:r>
              <a:rPr lang="en-US" sz="3200" dirty="0" smtClean="0"/>
              <a:t>An antiemetic may be prescribed</a:t>
            </a:r>
          </a:p>
          <a:p>
            <a:pPr lvl="1" eaLnBrk="1" hangingPunct="1"/>
            <a:r>
              <a:rPr lang="en-US" sz="3200" dirty="0" smtClean="0"/>
              <a:t>Magnesium </a:t>
            </a:r>
            <a:r>
              <a:rPr lang="en-US" sz="3200" dirty="0" err="1" smtClean="0"/>
              <a:t>trisilictae</a:t>
            </a:r>
            <a:r>
              <a:rPr lang="en-US" sz="3200" dirty="0" smtClean="0"/>
              <a:t> tabs 2-4 QID or mist antacids 30ml 1-3 hours after meals.</a:t>
            </a:r>
          </a:p>
          <a:p>
            <a:pPr lvl="1" eaLnBrk="1" hangingPunct="1"/>
            <a:r>
              <a:rPr lang="en-US" sz="3200" dirty="0" smtClean="0"/>
              <a:t>Antibiotics are given if cause is a bacterial agent</a:t>
            </a:r>
          </a:p>
          <a:p>
            <a:pPr lvl="1" eaLnBrk="1" hangingPunct="1"/>
            <a:r>
              <a:rPr lang="en-US" sz="3200" dirty="0" smtClean="0"/>
              <a:t>IV fluids are given to correct fluid and electrolyte imbalance.</a:t>
            </a:r>
          </a:p>
          <a:p>
            <a:pPr lvl="1" eaLnBrk="1" hangingPunct="1"/>
            <a:endParaRPr lang="en-US" sz="3200" dirty="0" smtClean="0"/>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05088" cy="381000"/>
          </a:xfrm>
        </p:spPr>
        <p:txBody>
          <a:bodyPr>
            <a:normAutofit fontScale="90000"/>
          </a:bodyPr>
          <a:lstStyle/>
          <a:p>
            <a:pPr>
              <a:defRPr/>
            </a:pPr>
            <a:r>
              <a:rPr lang="en-US" sz="4400" b="1" dirty="0" smtClean="0"/>
              <a:t/>
            </a:r>
            <a:br>
              <a:rPr lang="en-US" sz="4400" b="1" dirty="0" smtClean="0"/>
            </a:br>
            <a:r>
              <a:rPr lang="en-US" sz="4400" b="1" dirty="0" smtClean="0"/>
              <a:t>Nursing  management</a:t>
            </a:r>
            <a:br>
              <a:rPr lang="en-US" sz="4400" b="1" dirty="0" smtClean="0"/>
            </a:br>
            <a:endParaRPr lang="en-US" dirty="0"/>
          </a:p>
        </p:txBody>
      </p:sp>
      <p:sp>
        <p:nvSpPr>
          <p:cNvPr id="53251" name="Content Placeholder 2"/>
          <p:cNvSpPr>
            <a:spLocks noGrp="1"/>
          </p:cNvSpPr>
          <p:nvPr>
            <p:ph sz="quarter" idx="1"/>
          </p:nvPr>
        </p:nvSpPr>
        <p:spPr>
          <a:xfrm>
            <a:off x="152400" y="609600"/>
            <a:ext cx="8839200" cy="6019800"/>
          </a:xfrm>
        </p:spPr>
        <p:txBody>
          <a:bodyPr>
            <a:noAutofit/>
          </a:bodyPr>
          <a:lstStyle/>
          <a:p>
            <a:pPr eaLnBrk="1" hangingPunct="1"/>
            <a:r>
              <a:rPr lang="en-US" dirty="0" smtClean="0"/>
              <a:t>Record the patient’s input and out put</a:t>
            </a:r>
          </a:p>
          <a:p>
            <a:pPr eaLnBrk="1" hangingPunct="1"/>
            <a:r>
              <a:rPr lang="en-US" dirty="0" smtClean="0"/>
              <a:t>Withhold foods and fluids orally as prescribed until signs and symptoms subside</a:t>
            </a:r>
          </a:p>
          <a:p>
            <a:pPr eaLnBrk="1" hangingPunct="1"/>
            <a:r>
              <a:rPr lang="en-US" dirty="0" smtClean="0"/>
              <a:t>Monitor tolerance to oral feedings and IV feedings</a:t>
            </a:r>
          </a:p>
          <a:p>
            <a:pPr eaLnBrk="1" hangingPunct="1"/>
            <a:r>
              <a:rPr lang="en-US" dirty="0" smtClean="0"/>
              <a:t>Patient education includes explanation of:</a:t>
            </a:r>
          </a:p>
          <a:p>
            <a:pPr lvl="1" eaLnBrk="1" hangingPunct="1"/>
            <a:r>
              <a:rPr lang="en-US" sz="3200" dirty="0" smtClean="0"/>
              <a:t>Effects of stress on mucosal lining of the stomach</a:t>
            </a:r>
          </a:p>
          <a:p>
            <a:pPr lvl="1"/>
            <a:r>
              <a:rPr lang="en-US" sz="3200" dirty="0" smtClean="0"/>
              <a:t>How salicylates(salts </a:t>
            </a:r>
            <a:r>
              <a:rPr lang="en-US" sz="3200" dirty="0"/>
              <a:t>with salicylic </a:t>
            </a:r>
            <a:r>
              <a:rPr lang="en-US" sz="3200" dirty="0" smtClean="0"/>
              <a:t>acid), NSAIDs and particular foods may be irritating</a:t>
            </a:r>
          </a:p>
          <a:p>
            <a:pPr lvl="1" eaLnBrk="1" hangingPunct="1"/>
            <a:r>
              <a:rPr lang="en-US" sz="3200" dirty="0" smtClean="0"/>
              <a:t>Lifestyles that include alcohol and tobacco may be harmful	</a:t>
            </a: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05088" cy="487362"/>
          </a:xfrm>
        </p:spPr>
        <p:txBody>
          <a:bodyPr>
            <a:normAutofit fontScale="90000"/>
          </a:bodyPr>
          <a:lstStyle/>
          <a:p>
            <a:pPr algn="ctr">
              <a:defRPr/>
            </a:pPr>
            <a:r>
              <a:rPr lang="en-US" sz="4400" b="1" dirty="0" smtClean="0"/>
              <a:t/>
            </a:r>
            <a:br>
              <a:rPr lang="en-US" sz="4400" b="1" dirty="0" smtClean="0"/>
            </a:br>
            <a:r>
              <a:rPr lang="en-US" sz="4400" b="1" dirty="0" smtClean="0"/>
              <a:t>Prognosis </a:t>
            </a:r>
            <a:br>
              <a:rPr lang="en-US" sz="4400" b="1" dirty="0" smtClean="0"/>
            </a:br>
            <a:endParaRPr lang="en-US" dirty="0"/>
          </a:p>
        </p:txBody>
      </p:sp>
      <p:sp>
        <p:nvSpPr>
          <p:cNvPr id="54275" name="Content Placeholder 2"/>
          <p:cNvSpPr>
            <a:spLocks noGrp="1"/>
          </p:cNvSpPr>
          <p:nvPr>
            <p:ph sz="quarter" idx="1"/>
          </p:nvPr>
        </p:nvSpPr>
        <p:spPr>
          <a:xfrm>
            <a:off x="228600" y="838200"/>
            <a:ext cx="8610600" cy="5867400"/>
          </a:xfrm>
        </p:spPr>
        <p:txBody>
          <a:bodyPr>
            <a:normAutofit/>
          </a:bodyPr>
          <a:lstStyle/>
          <a:p>
            <a:pPr eaLnBrk="1" hangingPunct="1"/>
            <a:r>
              <a:rPr lang="en-US" sz="4400" dirty="0" smtClean="0"/>
              <a:t>Due to many classifications and causes of gastritis, prognosis is variable.</a:t>
            </a:r>
          </a:p>
          <a:p>
            <a:pPr eaLnBrk="1" hangingPunct="1"/>
            <a:r>
              <a:rPr lang="en-US" sz="4400" dirty="0" smtClean="0"/>
              <a:t>Generally, prognosis is good in individuals who are willing to change their lifestyles and follow a medical regimen.	</a:t>
            </a: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28888" cy="715962"/>
          </a:xfrm>
        </p:spPr>
        <p:txBody>
          <a:bodyPr>
            <a:normAutofit fontScale="90000"/>
          </a:bodyPr>
          <a:lstStyle/>
          <a:p>
            <a:pPr eaLnBrk="1" fontAlgn="auto" hangingPunct="1">
              <a:spcAft>
                <a:spcPts val="0"/>
              </a:spcAft>
              <a:defRPr/>
            </a:pPr>
            <a:r>
              <a:rPr lang="en-US" dirty="0" smtClean="0"/>
              <a:t>Exercise/ Assignment </a:t>
            </a:r>
            <a:endParaRPr lang="en-US" dirty="0"/>
          </a:p>
        </p:txBody>
      </p:sp>
      <p:pic>
        <p:nvPicPr>
          <p:cNvPr id="55299" name="Content Placeholder 3" descr="Young_Man_Studying_Royalty_Free_Clipart_Picture_081220-013871-023042.jpg"/>
          <p:cNvPicPr>
            <a:picLocks noGrp="1" noChangeAspect="1"/>
          </p:cNvPicPr>
          <p:nvPr>
            <p:ph sz="quarter" idx="1"/>
          </p:nvPr>
        </p:nvPicPr>
        <p:blipFill>
          <a:blip r:embed="rId3"/>
          <a:srcRect/>
          <a:stretch>
            <a:fillRect/>
          </a:stretch>
        </p:blipFill>
        <p:spPr>
          <a:xfrm>
            <a:off x="304800" y="1219200"/>
            <a:ext cx="3352800" cy="4800600"/>
          </a:xfrm>
        </p:spPr>
      </p:pic>
      <p:sp>
        <p:nvSpPr>
          <p:cNvPr id="55300" name="TextBox 4"/>
          <p:cNvSpPr txBox="1">
            <a:spLocks noChangeArrowheads="1"/>
          </p:cNvSpPr>
          <p:nvPr/>
        </p:nvSpPr>
        <p:spPr bwMode="auto">
          <a:xfrm>
            <a:off x="3810000" y="914400"/>
            <a:ext cx="4953000" cy="3477875"/>
          </a:xfrm>
          <a:prstGeom prst="rect">
            <a:avLst/>
          </a:prstGeom>
          <a:noFill/>
          <a:ln w="9525">
            <a:noFill/>
            <a:miter lim="800000"/>
            <a:headEnd/>
            <a:tailEnd/>
          </a:ln>
        </p:spPr>
        <p:txBody>
          <a:bodyPr wrap="square">
            <a:spAutoFit/>
          </a:bodyPr>
          <a:lstStyle/>
          <a:p>
            <a:r>
              <a:rPr lang="en-US" sz="4400" i="1" dirty="0">
                <a:latin typeface="Century Schoolbook" pitchFamily="18" charset="0"/>
              </a:rPr>
              <a:t>Using the Nursing process, formulate the care plan for a patient with Gastritis</a:t>
            </a: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GB" dirty="0" smtClean="0"/>
              <a:t>Peptic ulcer diseases</a:t>
            </a:r>
            <a:endParaRPr lang="en-GB" dirty="0"/>
          </a:p>
        </p:txBody>
      </p:sp>
      <p:sp>
        <p:nvSpPr>
          <p:cNvPr id="90115" name="Content Placeholder 2"/>
          <p:cNvSpPr>
            <a:spLocks noGrp="1"/>
          </p:cNvSpPr>
          <p:nvPr>
            <p:ph sz="quarter" idx="1"/>
          </p:nvPr>
        </p:nvSpPr>
        <p:spPr>
          <a:xfrm>
            <a:off x="457200" y="1600200"/>
            <a:ext cx="7467600" cy="4873625"/>
          </a:xfrm>
        </p:spPr>
        <p:txBody>
          <a:bodyPr/>
          <a:lstStyle/>
          <a:p>
            <a:pPr eaLnBrk="1" hangingPunct="1"/>
            <a:r>
              <a:rPr lang="en-GB" smtClean="0"/>
              <a:t>A peptic ulcer may be referred to as a gastric, duodenal or oesophageal ulcer depending on its location</a:t>
            </a:r>
          </a:p>
          <a:p>
            <a:pPr eaLnBrk="1" hangingPunct="1"/>
            <a:r>
              <a:rPr lang="en-GB" smtClean="0"/>
              <a:t>A peptic ulcer is an excavation that forms in the mucosal wall of the stomach, duodenum or oesphagus</a:t>
            </a:r>
          </a:p>
        </p:txBody>
      </p:sp>
    </p:spTree>
    <p:extLst>
      <p:ext uri="{BB962C8B-B14F-4D97-AF65-F5344CB8AC3E}">
        <p14:creationId xmlns:p14="http://schemas.microsoft.com/office/powerpoint/2010/main" val="216495417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lstStyle/>
          <a:p>
            <a:pPr eaLnBrk="1" hangingPunct="1">
              <a:defRPr/>
            </a:pPr>
            <a:r>
              <a:rPr lang="en-GB" dirty="0" smtClean="0"/>
              <a:t>causes</a:t>
            </a:r>
            <a:endParaRPr lang="en-GB" dirty="0"/>
          </a:p>
        </p:txBody>
      </p:sp>
      <p:sp>
        <p:nvSpPr>
          <p:cNvPr id="91139" name="Content Placeholder 2"/>
          <p:cNvSpPr>
            <a:spLocks noGrp="1"/>
          </p:cNvSpPr>
          <p:nvPr>
            <p:ph sz="quarter" idx="1"/>
          </p:nvPr>
        </p:nvSpPr>
        <p:spPr>
          <a:xfrm>
            <a:off x="457200" y="1295400"/>
            <a:ext cx="7467600" cy="4873625"/>
          </a:xfrm>
        </p:spPr>
        <p:txBody>
          <a:bodyPr>
            <a:normAutofit fontScale="85000" lnSpcReduction="20000"/>
          </a:bodyPr>
          <a:lstStyle/>
          <a:p>
            <a:pPr eaLnBrk="1" hangingPunct="1"/>
            <a:r>
              <a:rPr lang="en-GB" smtClean="0"/>
              <a:t>Stress and anxiety</a:t>
            </a:r>
          </a:p>
          <a:p>
            <a:pPr eaLnBrk="1" hangingPunct="1"/>
            <a:r>
              <a:rPr lang="en-GB" smtClean="0"/>
              <a:t> H.pylori  which may be acquired through ingestion of food and water is now known to cause ulcers</a:t>
            </a:r>
          </a:p>
          <a:p>
            <a:pPr eaLnBrk="1" hangingPunct="1"/>
            <a:r>
              <a:rPr lang="en-GB" smtClean="0"/>
              <a:t>Excessive secretion of HCL in the stomach</a:t>
            </a:r>
          </a:p>
          <a:p>
            <a:pPr eaLnBrk="1" hangingPunct="1"/>
            <a:r>
              <a:rPr lang="en-GB" smtClean="0"/>
              <a:t>Types of foods ingested ( caffeinated beverages, alcohol, smoking) which increase HCL secretion</a:t>
            </a:r>
          </a:p>
          <a:p>
            <a:pPr eaLnBrk="1" hangingPunct="1"/>
            <a:r>
              <a:rPr lang="en-GB" smtClean="0"/>
              <a:t>Familial tendency</a:t>
            </a:r>
          </a:p>
          <a:p>
            <a:pPr eaLnBrk="1" hangingPunct="1"/>
            <a:r>
              <a:rPr lang="en-GB" smtClean="0"/>
              <a:t>Tumours that cause excess secretion of gastrin </a:t>
            </a:r>
          </a:p>
          <a:p>
            <a:pPr eaLnBrk="1" hangingPunct="1"/>
            <a:r>
              <a:rPr lang="en-GB" smtClean="0"/>
              <a:t>The Zollinger Ellison syndrome consists of severe peptic ulcers, extreme gastrin hyper acidity and gastrin secreting benign or malignant tumours of the pancreas</a:t>
            </a:r>
          </a:p>
          <a:p>
            <a:pPr eaLnBrk="1" hangingPunct="1"/>
            <a:endParaRPr lang="en-GB" smtClean="0"/>
          </a:p>
        </p:txBody>
      </p:sp>
    </p:spTree>
    <p:extLst>
      <p:ext uri="{BB962C8B-B14F-4D97-AF65-F5344CB8AC3E}">
        <p14:creationId xmlns:p14="http://schemas.microsoft.com/office/powerpoint/2010/main" val="3679887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Gingivitis   </a:t>
            </a:r>
            <a:endParaRPr lang="en-US" dirty="0"/>
          </a:p>
        </p:txBody>
      </p:sp>
      <p:pic>
        <p:nvPicPr>
          <p:cNvPr id="2050" name="Picture 2" descr="C:\Users\hjh\Desktop\IMG-20170528-WA0007.jpg"/>
          <p:cNvPicPr>
            <a:picLocks noGrp="1" noChangeAspect="1" noChangeArrowheads="1"/>
          </p:cNvPicPr>
          <p:nvPr>
            <p:ph idx="1"/>
          </p:nvPr>
        </p:nvPicPr>
        <p:blipFill>
          <a:blip r:embed="rId2" cstate="print"/>
          <a:stretch>
            <a:fillRect/>
          </a:stretch>
        </p:blipFill>
        <p:spPr bwMode="auto">
          <a:xfrm>
            <a:off x="2219325" y="2629694"/>
            <a:ext cx="4705350" cy="3000375"/>
          </a:xfrm>
          <a:prstGeom prst="rect">
            <a:avLst/>
          </a:prstGeom>
          <a:noFill/>
        </p:spPr>
      </p:pic>
    </p:spTree>
    <p:extLst>
      <p:ext uri="{BB962C8B-B14F-4D97-AF65-F5344CB8AC3E}">
        <p14:creationId xmlns:p14="http://schemas.microsoft.com/office/powerpoint/2010/main" val="2814087471"/>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investigations</a:t>
            </a:r>
            <a:endParaRPr lang="en-GB" dirty="0"/>
          </a:p>
        </p:txBody>
      </p:sp>
      <p:sp>
        <p:nvSpPr>
          <p:cNvPr id="92163" name="Content Placeholder 2"/>
          <p:cNvSpPr>
            <a:spLocks noGrp="1"/>
          </p:cNvSpPr>
          <p:nvPr>
            <p:ph sz="quarter" idx="1"/>
          </p:nvPr>
        </p:nvSpPr>
        <p:spPr>
          <a:xfrm>
            <a:off x="457200" y="1600200"/>
            <a:ext cx="7467600" cy="4873625"/>
          </a:xfrm>
        </p:spPr>
        <p:txBody>
          <a:bodyPr/>
          <a:lstStyle/>
          <a:p>
            <a:r>
              <a:rPr lang="en-GB" smtClean="0"/>
              <a:t>Stool for occult blood</a:t>
            </a:r>
          </a:p>
          <a:p>
            <a:r>
              <a:rPr lang="en-GB" smtClean="0"/>
              <a:t>Barium meal</a:t>
            </a:r>
          </a:p>
          <a:p>
            <a:r>
              <a:rPr lang="en-GB" smtClean="0"/>
              <a:t>Upper GIT endoscopy</a:t>
            </a:r>
          </a:p>
          <a:p>
            <a:r>
              <a:rPr lang="en-GB" smtClean="0"/>
              <a:t>Biopsy of the gastric mucosa for H. pylori</a:t>
            </a:r>
          </a:p>
        </p:txBody>
      </p:sp>
    </p:spTree>
    <p:extLst>
      <p:ext uri="{BB962C8B-B14F-4D97-AF65-F5344CB8AC3E}">
        <p14:creationId xmlns:p14="http://schemas.microsoft.com/office/powerpoint/2010/main" val="71228946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Management</a:t>
            </a:r>
            <a:endParaRPr lang="en-GB" dirty="0"/>
          </a:p>
        </p:txBody>
      </p:sp>
      <p:sp>
        <p:nvSpPr>
          <p:cNvPr id="93187" name="Content Placeholder 2"/>
          <p:cNvSpPr>
            <a:spLocks noGrp="1"/>
          </p:cNvSpPr>
          <p:nvPr>
            <p:ph sz="quarter" idx="1"/>
          </p:nvPr>
        </p:nvSpPr>
        <p:spPr>
          <a:xfrm>
            <a:off x="457200" y="1600200"/>
            <a:ext cx="7467600" cy="4873625"/>
          </a:xfrm>
        </p:spPr>
        <p:txBody>
          <a:bodyPr>
            <a:normAutofit lnSpcReduction="10000"/>
          </a:bodyPr>
          <a:lstStyle/>
          <a:p>
            <a:r>
              <a:rPr lang="en-GB" smtClean="0"/>
              <a:t>Avoidance of acidic foods and drinks such as cola drinks</a:t>
            </a:r>
          </a:p>
          <a:p>
            <a:r>
              <a:rPr lang="en-GB" smtClean="0"/>
              <a:t>Limit alcohol intake and smoking</a:t>
            </a:r>
          </a:p>
          <a:p>
            <a:r>
              <a:rPr lang="en-GB" smtClean="0"/>
              <a:t>Advice bed rest in acute attacks</a:t>
            </a:r>
          </a:p>
          <a:p>
            <a:r>
              <a:rPr lang="en-GB" smtClean="0"/>
              <a:t>Avoid gastric irritating drugs (NSAIDs)</a:t>
            </a:r>
          </a:p>
          <a:p>
            <a:r>
              <a:rPr lang="en-GB" smtClean="0"/>
              <a:t>Medical managemnt</a:t>
            </a:r>
          </a:p>
          <a:p>
            <a:pPr lvl="1"/>
            <a:r>
              <a:rPr lang="en-GB" smtClean="0"/>
              <a:t>Cimetidine 800mg or Ranitidine 300mg notce for 4-6 weeks then 400mg or 150 mg as maintenance</a:t>
            </a:r>
          </a:p>
          <a:p>
            <a:pPr lvl="1"/>
            <a:r>
              <a:rPr lang="en-GB" smtClean="0"/>
              <a:t>Aim for H. Pylori eradication by triple therapy</a:t>
            </a:r>
          </a:p>
          <a:p>
            <a:endParaRPr lang="en-GB" smtClean="0"/>
          </a:p>
        </p:txBody>
      </p:sp>
    </p:spTree>
    <p:extLst>
      <p:ext uri="{BB962C8B-B14F-4D97-AF65-F5344CB8AC3E}">
        <p14:creationId xmlns:p14="http://schemas.microsoft.com/office/powerpoint/2010/main" val="151613591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GB" dirty="0" err="1" smtClean="0"/>
              <a:t>Tripple</a:t>
            </a:r>
            <a:r>
              <a:rPr lang="en-GB" dirty="0" smtClean="0"/>
              <a:t> therapy for Helicobacter pylori</a:t>
            </a:r>
            <a:endParaRPr lang="en-GB" dirty="0"/>
          </a:p>
        </p:txBody>
      </p:sp>
      <p:sp>
        <p:nvSpPr>
          <p:cNvPr id="94211" name="Content Placeholder 2"/>
          <p:cNvSpPr>
            <a:spLocks noGrp="1"/>
          </p:cNvSpPr>
          <p:nvPr>
            <p:ph sz="quarter" idx="1"/>
          </p:nvPr>
        </p:nvSpPr>
        <p:spPr>
          <a:xfrm>
            <a:off x="457200" y="1600200"/>
            <a:ext cx="7467600" cy="4873625"/>
          </a:xfrm>
        </p:spPr>
        <p:txBody>
          <a:bodyPr/>
          <a:lstStyle/>
          <a:p>
            <a:r>
              <a:rPr lang="en-GB" smtClean="0"/>
              <a:t>Regimen 1</a:t>
            </a:r>
          </a:p>
          <a:p>
            <a:pPr lvl="1"/>
            <a:r>
              <a:rPr lang="en-GB" smtClean="0"/>
              <a:t>Omeprazole 20mg BD 14 days</a:t>
            </a:r>
          </a:p>
          <a:p>
            <a:pPr lvl="1"/>
            <a:r>
              <a:rPr lang="en-GB" smtClean="0"/>
              <a:t>Clarithromycin 500 mg BD 14 days</a:t>
            </a:r>
          </a:p>
          <a:p>
            <a:pPr lvl="1"/>
            <a:r>
              <a:rPr lang="en-GB" smtClean="0"/>
              <a:t>Amoxicillin 1 g BD 14 days</a:t>
            </a:r>
          </a:p>
          <a:p>
            <a:r>
              <a:rPr lang="en-GB" smtClean="0"/>
              <a:t>Regime II</a:t>
            </a:r>
          </a:p>
          <a:p>
            <a:pPr lvl="1"/>
            <a:r>
              <a:rPr lang="en-GB" smtClean="0"/>
              <a:t>Omeprazole 20mg BD 14 days</a:t>
            </a:r>
          </a:p>
          <a:p>
            <a:pPr lvl="1"/>
            <a:r>
              <a:rPr lang="en-GB" smtClean="0"/>
              <a:t>Clarithromycin 500 mg BD 14 days</a:t>
            </a:r>
          </a:p>
          <a:p>
            <a:pPr lvl="1"/>
            <a:r>
              <a:rPr lang="en-GB" smtClean="0"/>
              <a:t>Metronidazole 400mg TDS 14 days</a:t>
            </a:r>
          </a:p>
          <a:p>
            <a:pPr lvl="1"/>
            <a:endParaRPr lang="en-GB" smtClean="0"/>
          </a:p>
          <a:p>
            <a:pPr lvl="1"/>
            <a:endParaRPr lang="en-GB" smtClean="0"/>
          </a:p>
          <a:p>
            <a:pPr lvl="1">
              <a:buFont typeface="Wingdings 2" pitchFamily="18" charset="2"/>
              <a:buNone/>
            </a:pPr>
            <a:endParaRPr lang="en-GB" smtClean="0"/>
          </a:p>
        </p:txBody>
      </p:sp>
    </p:spTree>
    <p:extLst>
      <p:ext uri="{BB962C8B-B14F-4D97-AF65-F5344CB8AC3E}">
        <p14:creationId xmlns:p14="http://schemas.microsoft.com/office/powerpoint/2010/main" val="374133611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Indications for surgery include</a:t>
            </a:r>
            <a:endParaRPr lang="en-GB" dirty="0"/>
          </a:p>
        </p:txBody>
      </p:sp>
      <p:sp>
        <p:nvSpPr>
          <p:cNvPr id="95235" name="Content Placeholder 2"/>
          <p:cNvSpPr>
            <a:spLocks noGrp="1"/>
          </p:cNvSpPr>
          <p:nvPr>
            <p:ph sz="quarter" idx="1"/>
          </p:nvPr>
        </p:nvSpPr>
        <p:spPr>
          <a:xfrm>
            <a:off x="457200" y="1600200"/>
            <a:ext cx="7467600" cy="4873625"/>
          </a:xfrm>
        </p:spPr>
        <p:txBody>
          <a:bodyPr/>
          <a:lstStyle/>
          <a:p>
            <a:r>
              <a:rPr lang="en-GB" smtClean="0"/>
              <a:t>Intractable haemorrhage of more than 5 units of blood in 24 hours</a:t>
            </a:r>
          </a:p>
          <a:p>
            <a:r>
              <a:rPr lang="en-GB" smtClean="0"/>
              <a:t>Perforation</a:t>
            </a:r>
          </a:p>
          <a:p>
            <a:r>
              <a:rPr lang="en-GB" smtClean="0"/>
              <a:t>Penetration to the pancrease</a:t>
            </a:r>
          </a:p>
          <a:p>
            <a:r>
              <a:rPr lang="en-GB" smtClean="0"/>
              <a:t>Intractable ulcer( those who fail to heal 12-16 weeks of medical treatment</a:t>
            </a:r>
          </a:p>
        </p:txBody>
      </p:sp>
    </p:spTree>
    <p:extLst>
      <p:ext uri="{BB962C8B-B14F-4D97-AF65-F5344CB8AC3E}">
        <p14:creationId xmlns:p14="http://schemas.microsoft.com/office/powerpoint/2010/main" val="384157792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Complications of peptic ulcers</a:t>
            </a:r>
          </a:p>
        </p:txBody>
      </p:sp>
      <p:sp>
        <p:nvSpPr>
          <p:cNvPr id="3" name="Content Placeholder 2"/>
          <p:cNvSpPr>
            <a:spLocks noGrp="1"/>
          </p:cNvSpPr>
          <p:nvPr>
            <p:ph idx="1"/>
          </p:nvPr>
        </p:nvSpPr>
        <p:spPr/>
        <p:txBody>
          <a:bodyPr>
            <a:normAutofit fontScale="92500" lnSpcReduction="20000"/>
          </a:bodyPr>
          <a:lstStyle/>
          <a:p>
            <a:r>
              <a:rPr lang="en-US" dirty="0" smtClean="0"/>
              <a:t>Hemorrhage. </a:t>
            </a:r>
          </a:p>
          <a:p>
            <a:r>
              <a:rPr lang="en-US" dirty="0" err="1" smtClean="0"/>
              <a:t>haematemesis</a:t>
            </a:r>
            <a:r>
              <a:rPr lang="en-US" dirty="0" smtClean="0"/>
              <a:t> </a:t>
            </a:r>
            <a:r>
              <a:rPr lang="en-US" dirty="0"/>
              <a:t>— vomiting of blood </a:t>
            </a:r>
            <a:endParaRPr lang="en-US" dirty="0" smtClean="0"/>
          </a:p>
          <a:p>
            <a:r>
              <a:rPr lang="en-US" dirty="0" err="1" smtClean="0"/>
              <a:t>melaena</a:t>
            </a:r>
            <a:r>
              <a:rPr lang="en-US" dirty="0" smtClean="0"/>
              <a:t> </a:t>
            </a:r>
            <a:r>
              <a:rPr lang="en-US" dirty="0"/>
              <a:t>— blood in the </a:t>
            </a:r>
            <a:r>
              <a:rPr lang="en-US" dirty="0" err="1"/>
              <a:t>faeces</a:t>
            </a:r>
            <a:r>
              <a:rPr lang="en-US" dirty="0"/>
              <a:t>. </a:t>
            </a:r>
            <a:endParaRPr lang="en-US" dirty="0" smtClean="0"/>
          </a:p>
          <a:p>
            <a:r>
              <a:rPr lang="en-US" dirty="0" smtClean="0"/>
              <a:t>Perforation</a:t>
            </a:r>
            <a:r>
              <a:rPr lang="en-US" dirty="0"/>
              <a:t>. </a:t>
            </a:r>
            <a:endParaRPr lang="en-US" dirty="0" smtClean="0"/>
          </a:p>
          <a:p>
            <a:r>
              <a:rPr lang="en-US" dirty="0" smtClean="0"/>
              <a:t>Pyloric </a:t>
            </a:r>
            <a:r>
              <a:rPr lang="en-US" dirty="0"/>
              <a:t>stenosis. Fibrous tissue formed as an ulcer in the pyloric region heals and may cause narrowing of the pylorus, obstructing outflow from the stomach and resulting in persistent vomiting. </a:t>
            </a:r>
            <a:endParaRPr lang="en-US" dirty="0" smtClean="0"/>
          </a:p>
          <a:p>
            <a:r>
              <a:rPr lang="en-US" dirty="0" smtClean="0"/>
              <a:t>Development </a:t>
            </a:r>
            <a:r>
              <a:rPr lang="en-US" dirty="0"/>
              <a:t>of a malignant </a:t>
            </a:r>
            <a:r>
              <a:rPr lang="en-US" dirty="0" err="1"/>
              <a:t>tumour</a:t>
            </a:r>
            <a:r>
              <a:rPr lang="en-US" dirty="0"/>
              <a:t>. This may complicate gastric ulceration.</a:t>
            </a:r>
          </a:p>
        </p:txBody>
      </p:sp>
    </p:spTree>
    <p:extLst>
      <p:ext uri="{BB962C8B-B14F-4D97-AF65-F5344CB8AC3E}">
        <p14:creationId xmlns:p14="http://schemas.microsoft.com/office/powerpoint/2010/main" val="3271511437"/>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Tumours</a:t>
            </a:r>
            <a:r>
              <a:rPr lang="en-US" dirty="0"/>
              <a:t> of the stomach</a:t>
            </a:r>
          </a:p>
        </p:txBody>
      </p:sp>
      <p:sp>
        <p:nvSpPr>
          <p:cNvPr id="3" name="Content Placeholder 2"/>
          <p:cNvSpPr>
            <a:spLocks noGrp="1"/>
          </p:cNvSpPr>
          <p:nvPr>
            <p:ph idx="1"/>
          </p:nvPr>
        </p:nvSpPr>
        <p:spPr/>
        <p:txBody>
          <a:bodyPr>
            <a:normAutofit fontScale="77500" lnSpcReduction="20000"/>
          </a:bodyPr>
          <a:lstStyle/>
          <a:p>
            <a:r>
              <a:rPr lang="en-US" dirty="0"/>
              <a:t>Benign </a:t>
            </a:r>
            <a:r>
              <a:rPr lang="en-US" dirty="0" err="1"/>
              <a:t>tumours</a:t>
            </a:r>
            <a:r>
              <a:rPr lang="en-US" dirty="0"/>
              <a:t> of the stomach occur </a:t>
            </a:r>
            <a:r>
              <a:rPr lang="en-US" dirty="0" smtClean="0"/>
              <a:t>rarely.</a:t>
            </a:r>
          </a:p>
          <a:p>
            <a:r>
              <a:rPr lang="en-US" dirty="0"/>
              <a:t>Malignant </a:t>
            </a:r>
            <a:r>
              <a:rPr lang="en-US" dirty="0" err="1" smtClean="0"/>
              <a:t>tumours</a:t>
            </a:r>
            <a:r>
              <a:rPr lang="en-US" dirty="0" smtClean="0"/>
              <a:t> is </a:t>
            </a:r>
            <a:r>
              <a:rPr lang="en-US" dirty="0"/>
              <a:t>common form of malignancy and it occurs more frequently in men than women. </a:t>
            </a:r>
            <a:endParaRPr lang="en-US" dirty="0" smtClean="0"/>
          </a:p>
          <a:p>
            <a:r>
              <a:rPr lang="en-US" dirty="0" smtClean="0"/>
              <a:t>The </a:t>
            </a:r>
            <a:r>
              <a:rPr lang="en-US" dirty="0"/>
              <a:t>local growth of the </a:t>
            </a:r>
            <a:r>
              <a:rPr lang="en-US" dirty="0" err="1"/>
              <a:t>tumour</a:t>
            </a:r>
            <a:r>
              <a:rPr lang="en-US" dirty="0"/>
              <a:t> gradually destroys the normal tissue so that </a:t>
            </a:r>
            <a:r>
              <a:rPr lang="en-US" dirty="0" err="1"/>
              <a:t>achlorhydria</a:t>
            </a:r>
            <a:r>
              <a:rPr lang="en-US" dirty="0"/>
              <a:t> (reduced hydrochloric acid secretion) and pernicious </a:t>
            </a:r>
            <a:r>
              <a:rPr lang="en-US" dirty="0" err="1"/>
              <a:t>anaemia</a:t>
            </a:r>
            <a:r>
              <a:rPr lang="en-US" dirty="0"/>
              <a:t> are frequently secondary features. </a:t>
            </a:r>
            <a:endParaRPr lang="en-US" dirty="0" smtClean="0"/>
          </a:p>
          <a:p>
            <a:r>
              <a:rPr lang="en-US" dirty="0" smtClean="0"/>
              <a:t>The </a:t>
            </a:r>
            <a:r>
              <a:rPr lang="en-US" dirty="0"/>
              <a:t>causes have not been established but there appears to be: </a:t>
            </a:r>
            <a:endParaRPr lang="en-US" dirty="0" smtClean="0"/>
          </a:p>
          <a:p>
            <a:pPr lvl="1"/>
            <a:r>
              <a:rPr lang="en-US" dirty="0" smtClean="0"/>
              <a:t> </a:t>
            </a:r>
            <a:r>
              <a:rPr lang="en-US" dirty="0"/>
              <a:t>a familial </a:t>
            </a:r>
            <a:r>
              <a:rPr lang="en-US" dirty="0" smtClean="0"/>
              <a:t>predisposition</a:t>
            </a:r>
          </a:p>
          <a:p>
            <a:pPr lvl="1"/>
            <a:r>
              <a:rPr lang="en-US" dirty="0" smtClean="0"/>
              <a:t>an </a:t>
            </a:r>
            <a:r>
              <a:rPr lang="en-US" dirty="0"/>
              <a:t>association with diet — high-salt diets and regular consumption of smoked or pickled foods increase the </a:t>
            </a:r>
            <a:r>
              <a:rPr lang="en-US" dirty="0" smtClean="0"/>
              <a:t>risk</a:t>
            </a:r>
          </a:p>
          <a:p>
            <a:pPr lvl="1"/>
            <a:r>
              <a:rPr lang="en-US" dirty="0" smtClean="0"/>
              <a:t>the </a:t>
            </a:r>
            <a:r>
              <a:rPr lang="en-US" dirty="0"/>
              <a:t>presence of other diseases, e.g. chronic gastritis, chronic ulceration and pernicious </a:t>
            </a:r>
            <a:r>
              <a:rPr lang="en-US" dirty="0" err="1"/>
              <a:t>anaemia</a:t>
            </a:r>
            <a:r>
              <a:rPr lang="en-US" dirty="0"/>
              <a:t>.</a:t>
            </a:r>
          </a:p>
        </p:txBody>
      </p:sp>
    </p:spTree>
    <p:extLst>
      <p:ext uri="{BB962C8B-B14F-4D97-AF65-F5344CB8AC3E}">
        <p14:creationId xmlns:p14="http://schemas.microsoft.com/office/powerpoint/2010/main" val="142218286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Spread of gastric carcinoma</a:t>
            </a:r>
          </a:p>
        </p:txBody>
      </p:sp>
      <p:sp>
        <p:nvSpPr>
          <p:cNvPr id="3" name="Content Placeholder 2"/>
          <p:cNvSpPr>
            <a:spLocks noGrp="1"/>
          </p:cNvSpPr>
          <p:nvPr>
            <p:ph idx="1"/>
          </p:nvPr>
        </p:nvSpPr>
        <p:spPr/>
        <p:txBody>
          <a:bodyPr>
            <a:normAutofit fontScale="62500" lnSpcReduction="20000"/>
          </a:bodyPr>
          <a:lstStyle/>
          <a:p>
            <a:r>
              <a:rPr lang="en-US" b="1" dirty="0" smtClean="0"/>
              <a:t>Local </a:t>
            </a:r>
            <a:r>
              <a:rPr lang="en-US" b="1" dirty="0"/>
              <a:t>spread. </a:t>
            </a:r>
            <a:r>
              <a:rPr lang="en-US" dirty="0"/>
              <a:t>These </a:t>
            </a:r>
            <a:r>
              <a:rPr lang="en-US" dirty="0" err="1"/>
              <a:t>tumours</a:t>
            </a:r>
            <a:r>
              <a:rPr lang="en-US" dirty="0"/>
              <a:t> spread locally to the remainder of the stomach, to the </a:t>
            </a:r>
            <a:r>
              <a:rPr lang="en-US" dirty="0" err="1"/>
              <a:t>oesophagus</a:t>
            </a:r>
            <a:r>
              <a:rPr lang="en-US" dirty="0"/>
              <a:t>, duodenum, </a:t>
            </a:r>
            <a:r>
              <a:rPr lang="en-US" dirty="0" err="1"/>
              <a:t>omentum</a:t>
            </a:r>
            <a:r>
              <a:rPr lang="en-US" dirty="0"/>
              <a:t>, liver and pancreas. The spleen is seldom affected. As the </a:t>
            </a:r>
            <a:r>
              <a:rPr lang="en-US" dirty="0" err="1"/>
              <a:t>tumour</a:t>
            </a:r>
            <a:r>
              <a:rPr lang="en-US" dirty="0"/>
              <a:t> grows, the surface may ulcerate and become infected, especially when </a:t>
            </a:r>
            <a:r>
              <a:rPr lang="en-US" dirty="0" err="1"/>
              <a:t>achlorhydria</a:t>
            </a:r>
            <a:r>
              <a:rPr lang="en-US" dirty="0"/>
              <a:t> develops. </a:t>
            </a:r>
            <a:endParaRPr lang="en-US" dirty="0" smtClean="0"/>
          </a:p>
          <a:p>
            <a:r>
              <a:rPr lang="en-US" b="1" dirty="0" smtClean="0"/>
              <a:t>Lymphatic </a:t>
            </a:r>
            <a:r>
              <a:rPr lang="en-US" b="1" dirty="0"/>
              <a:t>spread</a:t>
            </a:r>
            <a:r>
              <a:rPr lang="en-US" dirty="0"/>
              <a:t>. This occurs early in the disease. At first the spread is within the lymph channels in the stomach wall, and then to lymph nodes round the stomach, in the mesentery, </a:t>
            </a:r>
            <a:r>
              <a:rPr lang="en-US" dirty="0" err="1"/>
              <a:t>omentum</a:t>
            </a:r>
            <a:r>
              <a:rPr lang="en-US" dirty="0"/>
              <a:t> and walls of the small intestine and colon</a:t>
            </a:r>
            <a:r>
              <a:rPr lang="en-US" dirty="0" smtClean="0"/>
              <a:t>.</a:t>
            </a:r>
          </a:p>
          <a:p>
            <a:r>
              <a:rPr lang="en-US" dirty="0" smtClean="0"/>
              <a:t> </a:t>
            </a:r>
            <a:r>
              <a:rPr lang="en-US" b="1" dirty="0"/>
              <a:t>Blood spread</a:t>
            </a:r>
            <a:r>
              <a:rPr lang="en-US" dirty="0"/>
              <a:t>. The common sites for blood-spread metastases are the liver, lungs, brain and bones</a:t>
            </a:r>
            <a:r>
              <a:rPr lang="en-US" dirty="0" smtClean="0"/>
              <a:t>.</a:t>
            </a:r>
          </a:p>
          <a:p>
            <a:r>
              <a:rPr lang="en-US" dirty="0" smtClean="0"/>
              <a:t> </a:t>
            </a:r>
            <a:r>
              <a:rPr lang="en-US" b="1" dirty="0"/>
              <a:t>Peritoneal spread</a:t>
            </a:r>
            <a:r>
              <a:rPr lang="en-US" dirty="0"/>
              <a:t>. When a </a:t>
            </a:r>
            <a:r>
              <a:rPr lang="en-US" dirty="0" err="1"/>
              <a:t>tumour</a:t>
            </a:r>
            <a:r>
              <a:rPr lang="en-US" dirty="0"/>
              <a:t> includes the full thickness of the stomach wall, small groups of cells may break off and spread throughout the peritoneal cavity. Metastases may develop in any tissue in the abdominal or pelvic cavity where the fragments settle.</a:t>
            </a:r>
          </a:p>
        </p:txBody>
      </p:sp>
    </p:spTree>
    <p:extLst>
      <p:ext uri="{BB962C8B-B14F-4D97-AF65-F5344CB8AC3E}">
        <p14:creationId xmlns:p14="http://schemas.microsoft.com/office/powerpoint/2010/main" val="366732103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76488" cy="1143000"/>
          </a:xfrm>
        </p:spPr>
        <p:txBody>
          <a:bodyPr/>
          <a:lstStyle/>
          <a:p>
            <a:pPr eaLnBrk="1" fontAlgn="auto" hangingPunct="1">
              <a:spcAft>
                <a:spcPts val="0"/>
              </a:spcAft>
              <a:defRPr/>
            </a:pPr>
            <a:r>
              <a:rPr lang="en-GB" b="1" dirty="0" smtClean="0"/>
              <a:t>INTESTINAL OBSTRUCTION</a:t>
            </a:r>
            <a:endParaRPr lang="en-US" b="1" dirty="0"/>
          </a:p>
        </p:txBody>
      </p:sp>
      <p:sp>
        <p:nvSpPr>
          <p:cNvPr id="57347" name="Content Placeholder 2"/>
          <p:cNvSpPr>
            <a:spLocks noGrp="1"/>
          </p:cNvSpPr>
          <p:nvPr>
            <p:ph sz="quarter" idx="1"/>
          </p:nvPr>
        </p:nvSpPr>
        <p:spPr>
          <a:xfrm>
            <a:off x="152400" y="1219200"/>
            <a:ext cx="8686800" cy="5254625"/>
          </a:xfrm>
        </p:spPr>
        <p:txBody>
          <a:bodyPr>
            <a:normAutofit/>
          </a:bodyPr>
          <a:lstStyle/>
          <a:p>
            <a:pPr eaLnBrk="1" hangingPunct="1"/>
            <a:endParaRPr lang="en-GB" sz="4800" dirty="0" smtClean="0"/>
          </a:p>
          <a:p>
            <a:pPr eaLnBrk="1" hangingPunct="1"/>
            <a:r>
              <a:rPr lang="en-GB" sz="4800" dirty="0" smtClean="0"/>
              <a:t>Intestinal obstruction exists when blockage prevents the normal flow of intestinal contents through the intestinal tract.</a:t>
            </a:r>
            <a:endParaRPr lang="en-US" sz="4800" dirty="0" smtClean="0"/>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28888" cy="563562"/>
          </a:xfrm>
        </p:spPr>
        <p:txBody>
          <a:bodyPr>
            <a:normAutofit fontScale="90000"/>
          </a:bodyPr>
          <a:lstStyle/>
          <a:p>
            <a:pPr algn="ctr" eaLnBrk="1" fontAlgn="auto" hangingPunct="1">
              <a:spcAft>
                <a:spcPts val="0"/>
              </a:spcAft>
              <a:defRPr/>
            </a:pPr>
            <a:r>
              <a:rPr lang="en-GB" sz="4000" b="1" dirty="0" smtClean="0"/>
              <a:t>Types of obstruction</a:t>
            </a:r>
            <a:endParaRPr lang="en-US" sz="4000" b="1" dirty="0"/>
          </a:p>
        </p:txBody>
      </p:sp>
      <p:sp>
        <p:nvSpPr>
          <p:cNvPr id="58371" name="Content Placeholder 2"/>
          <p:cNvSpPr>
            <a:spLocks noGrp="1"/>
          </p:cNvSpPr>
          <p:nvPr>
            <p:ph sz="quarter" idx="1"/>
          </p:nvPr>
        </p:nvSpPr>
        <p:spPr>
          <a:xfrm>
            <a:off x="304800" y="838200"/>
            <a:ext cx="8610600" cy="5791200"/>
          </a:xfrm>
        </p:spPr>
        <p:txBody>
          <a:bodyPr>
            <a:normAutofit lnSpcReduction="10000"/>
          </a:bodyPr>
          <a:lstStyle/>
          <a:p>
            <a:pPr eaLnBrk="1" hangingPunct="1"/>
            <a:r>
              <a:rPr lang="en-GB" sz="4000" b="1" dirty="0" smtClean="0"/>
              <a:t>Mechanical obstruction</a:t>
            </a:r>
          </a:p>
          <a:p>
            <a:pPr eaLnBrk="1" hangingPunct="1">
              <a:buNone/>
            </a:pPr>
            <a:endParaRPr lang="en-GB" sz="4000" dirty="0" smtClean="0"/>
          </a:p>
          <a:p>
            <a:pPr lvl="1" eaLnBrk="1" hangingPunct="1"/>
            <a:r>
              <a:rPr lang="en-GB" sz="4000" dirty="0" smtClean="0"/>
              <a:t>An intraluminal obstruction or mural obstruction from pressure on the intestinal wall</a:t>
            </a:r>
          </a:p>
          <a:p>
            <a:pPr lvl="1" eaLnBrk="1" hangingPunct="1"/>
            <a:r>
              <a:rPr lang="en-US" sz="3600" b="1" dirty="0" smtClean="0"/>
              <a:t>Causes </a:t>
            </a:r>
            <a:r>
              <a:rPr lang="en-US" sz="3600" b="1" dirty="0"/>
              <a:t>of </a:t>
            </a:r>
            <a:r>
              <a:rPr lang="en-US" sz="3600" b="1" dirty="0" smtClean="0"/>
              <a:t>obstruction: </a:t>
            </a:r>
          </a:p>
          <a:p>
            <a:pPr lvl="2"/>
            <a:r>
              <a:rPr lang="en-US" sz="3200" dirty="0" smtClean="0"/>
              <a:t>constriction </a:t>
            </a:r>
            <a:r>
              <a:rPr lang="en-US" sz="3200" dirty="0"/>
              <a:t>of the intestine by, e.g., strangulated hernia, intussusception, volvulus, peritoneal adhesions; partial obstruction may suddenly become </a:t>
            </a:r>
            <a:r>
              <a:rPr lang="en-US" sz="3200" dirty="0" smtClean="0"/>
              <a:t>complete</a:t>
            </a:r>
            <a:endParaRPr lang="en-GB" sz="3600" dirty="0" smtClean="0"/>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a:t>
            </a:r>
            <a:r>
              <a:rPr lang="en-US" dirty="0" err="1" smtClean="0"/>
              <a:t>cont</a:t>
            </a:r>
            <a:r>
              <a:rPr lang="en-US" dirty="0" smtClean="0"/>
              <a:t>’…….</a:t>
            </a:r>
            <a:endParaRPr lang="en-US" dirty="0"/>
          </a:p>
        </p:txBody>
      </p:sp>
      <p:sp>
        <p:nvSpPr>
          <p:cNvPr id="3" name="Content Placeholder 2"/>
          <p:cNvSpPr>
            <a:spLocks noGrp="1"/>
          </p:cNvSpPr>
          <p:nvPr>
            <p:ph idx="1"/>
          </p:nvPr>
        </p:nvSpPr>
        <p:spPr/>
        <p:txBody>
          <a:bodyPr>
            <a:normAutofit fontScale="92500" lnSpcReduction="20000"/>
          </a:bodyPr>
          <a:lstStyle/>
          <a:p>
            <a:r>
              <a:rPr lang="en-US" dirty="0"/>
              <a:t>stenosis and thickening of the intestinal wall, e.g. in diverticulosis, </a:t>
            </a:r>
            <a:r>
              <a:rPr lang="en-US" dirty="0" err="1"/>
              <a:t>Crohn's</a:t>
            </a:r>
            <a:r>
              <a:rPr lang="en-US" dirty="0"/>
              <a:t> disease and malignant </a:t>
            </a:r>
            <a:r>
              <a:rPr lang="en-US" dirty="0" err="1"/>
              <a:t>tumours</a:t>
            </a:r>
            <a:r>
              <a:rPr lang="en-US" dirty="0"/>
              <a:t>; there is usually a gradual progression from partial to complete </a:t>
            </a:r>
            <a:r>
              <a:rPr lang="en-US" dirty="0" smtClean="0"/>
              <a:t>obstruction</a:t>
            </a:r>
          </a:p>
          <a:p>
            <a:r>
              <a:rPr lang="en-US" dirty="0" smtClean="0"/>
              <a:t> </a:t>
            </a:r>
            <a:r>
              <a:rPr lang="en-US" dirty="0"/>
              <a:t>obstruction by, e.g., a large gallstone or a </a:t>
            </a:r>
            <a:r>
              <a:rPr lang="en-US" dirty="0" err="1"/>
              <a:t>tumour</a:t>
            </a:r>
            <a:r>
              <a:rPr lang="en-US" dirty="0"/>
              <a:t> growing into the </a:t>
            </a:r>
            <a:r>
              <a:rPr lang="en-US" dirty="0" smtClean="0"/>
              <a:t>lumen</a:t>
            </a:r>
          </a:p>
          <a:p>
            <a:r>
              <a:rPr lang="en-US" dirty="0" smtClean="0"/>
              <a:t> </a:t>
            </a:r>
            <a:r>
              <a:rPr lang="en-US" dirty="0"/>
              <a:t>pressure on the intestine from outside, e.g. a large </a:t>
            </a:r>
            <a:r>
              <a:rPr lang="en-US" dirty="0" err="1"/>
              <a:t>tumour</a:t>
            </a:r>
            <a:r>
              <a:rPr lang="en-US" dirty="0"/>
              <a:t> in any pelvic or abdominal organ, such as a uterine fibroid; this type is most likely to occur inside the confined space of the bony pelvis.</a:t>
            </a:r>
          </a:p>
        </p:txBody>
      </p:sp>
    </p:spTree>
    <p:extLst>
      <p:ext uri="{BB962C8B-B14F-4D97-AF65-F5344CB8AC3E}">
        <p14:creationId xmlns:p14="http://schemas.microsoft.com/office/powerpoint/2010/main" val="175759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tests</a:t>
            </a:r>
            <a:endParaRPr lang="en-US" dirty="0"/>
          </a:p>
        </p:txBody>
      </p:sp>
      <p:sp>
        <p:nvSpPr>
          <p:cNvPr id="3" name="Content Placeholder 2"/>
          <p:cNvSpPr>
            <a:spLocks noGrp="1"/>
          </p:cNvSpPr>
          <p:nvPr>
            <p:ph idx="1"/>
          </p:nvPr>
        </p:nvSpPr>
        <p:spPr/>
        <p:txBody>
          <a:bodyPr/>
          <a:lstStyle/>
          <a:p>
            <a:r>
              <a:rPr lang="en-US" dirty="0" smtClean="0"/>
              <a:t>Most of the time tests are not needed as is easily identified after physical examination.</a:t>
            </a:r>
          </a:p>
          <a:p>
            <a:r>
              <a:rPr lang="en-US" dirty="0" smtClean="0"/>
              <a:t>However a dental x- ray may be done to see if the disease has spread to the supporting structures of the teeth.</a:t>
            </a:r>
            <a:endParaRPr lang="en-US" dirty="0"/>
          </a:p>
        </p:txBody>
      </p:sp>
    </p:spTree>
    <p:extLst>
      <p:ext uri="{BB962C8B-B14F-4D97-AF65-F5344CB8AC3E}">
        <p14:creationId xmlns:p14="http://schemas.microsoft.com/office/powerpoint/2010/main" val="3862939523"/>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28888" cy="639762"/>
          </a:xfrm>
        </p:spPr>
        <p:txBody>
          <a:bodyPr>
            <a:normAutofit/>
          </a:bodyPr>
          <a:lstStyle/>
          <a:p>
            <a:pPr algn="ctr"/>
            <a:r>
              <a:rPr lang="en-US" sz="3200" b="1" dirty="0" smtClean="0"/>
              <a:t>TYPES OF OBSTRUCTION CONT..</a:t>
            </a:r>
            <a:endParaRPr lang="en-US" sz="3200" b="1" dirty="0"/>
          </a:p>
        </p:txBody>
      </p:sp>
      <p:sp>
        <p:nvSpPr>
          <p:cNvPr id="3" name="Content Placeholder 2"/>
          <p:cNvSpPr>
            <a:spLocks noGrp="1"/>
          </p:cNvSpPr>
          <p:nvPr>
            <p:ph idx="1"/>
          </p:nvPr>
        </p:nvSpPr>
        <p:spPr>
          <a:xfrm>
            <a:off x="152400" y="838200"/>
            <a:ext cx="8781288" cy="5791200"/>
          </a:xfrm>
        </p:spPr>
        <p:txBody>
          <a:bodyPr/>
          <a:lstStyle/>
          <a:p>
            <a:r>
              <a:rPr lang="en-GB" sz="3600" b="1" dirty="0" smtClean="0"/>
              <a:t>Functional obstruction</a:t>
            </a:r>
          </a:p>
          <a:p>
            <a:pPr>
              <a:buNone/>
            </a:pPr>
            <a:endParaRPr lang="en-GB" sz="3600" b="1" dirty="0" smtClean="0"/>
          </a:p>
          <a:p>
            <a:pPr lvl="1"/>
            <a:r>
              <a:rPr lang="en-GB" sz="3600" dirty="0" smtClean="0"/>
              <a:t>Intestinal musculature can not propel the contents along the bowel. </a:t>
            </a:r>
            <a:r>
              <a:rPr lang="en-GB" sz="3600" dirty="0" err="1" smtClean="0"/>
              <a:t>E.g</a:t>
            </a:r>
            <a:r>
              <a:rPr lang="en-GB" sz="3600" dirty="0" smtClean="0"/>
              <a:t> amyloidosis, muscular dystrophy , endocrine disorders such as DM</a:t>
            </a:r>
          </a:p>
          <a:p>
            <a:r>
              <a:rPr lang="en-GB" sz="3600" dirty="0" smtClean="0"/>
              <a:t> </a:t>
            </a:r>
            <a:r>
              <a:rPr lang="en-US" b="1" dirty="0"/>
              <a:t>DYSTROPHY</a:t>
            </a:r>
            <a:r>
              <a:rPr lang="en-US" dirty="0"/>
              <a:t>—A disorder of organ or tissue caused by inadequate nutrition </a:t>
            </a:r>
          </a:p>
          <a:p>
            <a:r>
              <a:rPr lang="en-US" dirty="0"/>
              <a:t>Amyloidosis—degenerative changes in tissues</a:t>
            </a:r>
            <a:endParaRPr lang="en-US" sz="3600" dirty="0" smtClean="0"/>
          </a:p>
          <a:p>
            <a:endParaRPr lang="en-US" dirty="0"/>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76488" cy="868362"/>
          </a:xfrm>
        </p:spPr>
        <p:txBody>
          <a:bodyPr/>
          <a:lstStyle/>
          <a:p>
            <a:pPr eaLnBrk="1" fontAlgn="auto" hangingPunct="1">
              <a:spcAft>
                <a:spcPts val="0"/>
              </a:spcAft>
              <a:defRPr/>
            </a:pPr>
            <a:r>
              <a:rPr lang="en-US" b="1" dirty="0" smtClean="0"/>
              <a:t>Types of intestinal obstruction</a:t>
            </a:r>
            <a:endParaRPr lang="en-US" b="1" dirty="0"/>
          </a:p>
        </p:txBody>
      </p:sp>
      <p:pic>
        <p:nvPicPr>
          <p:cNvPr id="59395" name="Content Placeholder 3" descr="intestinal obstruction types.png"/>
          <p:cNvPicPr>
            <a:picLocks noGrp="1" noChangeAspect="1"/>
          </p:cNvPicPr>
          <p:nvPr>
            <p:ph sz="quarter" idx="1"/>
          </p:nvPr>
        </p:nvPicPr>
        <p:blipFill>
          <a:blip r:embed="rId2"/>
          <a:srcRect/>
          <a:stretch>
            <a:fillRect/>
          </a:stretch>
        </p:blipFill>
        <p:spPr>
          <a:xfrm>
            <a:off x="228600" y="1066800"/>
            <a:ext cx="8534400" cy="5410200"/>
          </a:xfrm>
        </p:spPr>
      </p:pic>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28888" cy="563562"/>
          </a:xfrm>
        </p:spPr>
        <p:txBody>
          <a:bodyPr>
            <a:normAutofit fontScale="90000"/>
          </a:bodyPr>
          <a:lstStyle/>
          <a:p>
            <a:pPr algn="ctr" eaLnBrk="1" fontAlgn="auto" hangingPunct="1">
              <a:spcAft>
                <a:spcPts val="0"/>
              </a:spcAft>
              <a:defRPr/>
            </a:pPr>
            <a:r>
              <a:rPr lang="en-GB" b="1" dirty="0" smtClean="0"/>
              <a:t>Small bowel obstruction</a:t>
            </a:r>
            <a:endParaRPr lang="en-US" b="1" dirty="0"/>
          </a:p>
        </p:txBody>
      </p:sp>
      <p:sp>
        <p:nvSpPr>
          <p:cNvPr id="3" name="Content Placeholder 2"/>
          <p:cNvSpPr>
            <a:spLocks noGrp="1"/>
          </p:cNvSpPr>
          <p:nvPr>
            <p:ph sz="quarter" idx="1"/>
          </p:nvPr>
        </p:nvSpPr>
        <p:spPr>
          <a:xfrm>
            <a:off x="228600" y="762000"/>
            <a:ext cx="8763000" cy="5867400"/>
          </a:xfrm>
        </p:spPr>
        <p:txBody>
          <a:bodyPr>
            <a:normAutofit/>
          </a:bodyPr>
          <a:lstStyle/>
          <a:p>
            <a:pPr marL="274320" indent="-274320" eaLnBrk="1" fontAlgn="auto" hangingPunct="1">
              <a:spcAft>
                <a:spcPts val="0"/>
              </a:spcAft>
              <a:buFont typeface="Wingdings"/>
              <a:buChar char=""/>
              <a:defRPr/>
            </a:pPr>
            <a:r>
              <a:rPr lang="en-GB" sz="3600" dirty="0" smtClean="0"/>
              <a:t>Most bowel obstructions occur in the small intestines</a:t>
            </a:r>
          </a:p>
          <a:p>
            <a:pPr marL="274320" indent="-274320" eaLnBrk="1" fontAlgn="auto" hangingPunct="1">
              <a:spcAft>
                <a:spcPts val="0"/>
              </a:spcAft>
              <a:buFont typeface="Wingdings"/>
              <a:buChar char=""/>
              <a:defRPr/>
            </a:pPr>
            <a:r>
              <a:rPr lang="en-GB" sz="3600" dirty="0" smtClean="0"/>
              <a:t>Intestinal contents, fluids and gas accumulate above the intestinal obstruction= abdominal distension and retention  of fluid =reduced absorption of fluids and stimulate more gastric secretion</a:t>
            </a:r>
          </a:p>
          <a:p>
            <a:pPr marL="274320" indent="-274320" eaLnBrk="1" fontAlgn="auto" hangingPunct="1">
              <a:spcAft>
                <a:spcPts val="0"/>
              </a:spcAft>
              <a:buFont typeface="Wingdings"/>
              <a:buChar char=""/>
              <a:defRPr/>
            </a:pPr>
            <a:r>
              <a:rPr lang="en-GB" sz="3600" dirty="0" smtClean="0"/>
              <a:t>Increased distension and pressure in lumen=decrease in venous and capillary pressure</a:t>
            </a:r>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552688" cy="609600"/>
          </a:xfrm>
        </p:spPr>
        <p:txBody>
          <a:bodyPr>
            <a:normAutofit fontScale="90000"/>
          </a:bodyPr>
          <a:lstStyle/>
          <a:p>
            <a:r>
              <a:rPr lang="en-US" dirty="0" smtClean="0"/>
              <a:t>CONT……………</a:t>
            </a:r>
            <a:endParaRPr lang="en-US" dirty="0"/>
          </a:p>
        </p:txBody>
      </p:sp>
      <p:sp>
        <p:nvSpPr>
          <p:cNvPr id="3" name="Content Placeholder 2"/>
          <p:cNvSpPr>
            <a:spLocks noGrp="1"/>
          </p:cNvSpPr>
          <p:nvPr>
            <p:ph idx="1"/>
          </p:nvPr>
        </p:nvSpPr>
        <p:spPr>
          <a:xfrm>
            <a:off x="228600" y="914400"/>
            <a:ext cx="8705088" cy="5334000"/>
          </a:xfrm>
        </p:spPr>
        <p:txBody>
          <a:bodyPr/>
          <a:lstStyle/>
          <a:p>
            <a:pPr marL="274320" indent="-274320">
              <a:buFont typeface="Wingdings"/>
              <a:buChar char=""/>
              <a:defRPr/>
            </a:pPr>
            <a:r>
              <a:rPr lang="en-GB" sz="4000" dirty="0" smtClean="0"/>
              <a:t>Reflux vomiting maybe caused by abdominal distension. </a:t>
            </a:r>
          </a:p>
          <a:p>
            <a:pPr marL="274320" indent="-274320">
              <a:buFont typeface="Wingdings"/>
              <a:buChar char=""/>
              <a:defRPr/>
            </a:pPr>
            <a:r>
              <a:rPr lang="en-GB" sz="4000" dirty="0" smtClean="0"/>
              <a:t>Vomiting=loss of H</a:t>
            </a:r>
            <a:r>
              <a:rPr lang="en-GB" sz="4000" baseline="-25000" dirty="0" smtClean="0"/>
              <a:t>2 </a:t>
            </a:r>
            <a:r>
              <a:rPr lang="en-GB" sz="4000" dirty="0" smtClean="0"/>
              <a:t>and K</a:t>
            </a:r>
            <a:r>
              <a:rPr lang="en-GB" sz="4000" baseline="30000" dirty="0" smtClean="0"/>
              <a:t>+</a:t>
            </a:r>
            <a:r>
              <a:rPr lang="en-GB" sz="4000" dirty="0" smtClean="0"/>
              <a:t>=metabolic alkalosis</a:t>
            </a:r>
          </a:p>
          <a:p>
            <a:pPr marL="274320" indent="-274320">
              <a:buFont typeface="Wingdings"/>
              <a:buChar char=""/>
              <a:defRPr/>
            </a:pPr>
            <a:r>
              <a:rPr lang="en-GB" sz="4000" dirty="0" smtClean="0"/>
              <a:t>Dehydration and acidosis develop from loss of water and sodium</a:t>
            </a:r>
          </a:p>
          <a:p>
            <a:pPr marL="274320" indent="-274320">
              <a:buFont typeface="Wingdings"/>
              <a:buChar char=""/>
              <a:defRPr/>
            </a:pPr>
            <a:r>
              <a:rPr lang="en-GB" sz="4000" dirty="0" smtClean="0"/>
              <a:t>With acute fluid losses, </a:t>
            </a:r>
            <a:r>
              <a:rPr lang="en-GB" sz="4000" dirty="0" err="1" smtClean="0"/>
              <a:t>hypovolemic</a:t>
            </a:r>
            <a:r>
              <a:rPr lang="en-GB" sz="4000" dirty="0" smtClean="0"/>
              <a:t> shock may occur</a:t>
            </a:r>
            <a:endParaRPr lang="en-US" sz="4000" dirty="0" smtClean="0"/>
          </a:p>
          <a:p>
            <a:endParaRPr lang="en-US" dirty="0"/>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552688" cy="563562"/>
          </a:xfrm>
        </p:spPr>
        <p:txBody>
          <a:bodyPr>
            <a:normAutofit fontScale="90000"/>
          </a:bodyPr>
          <a:lstStyle/>
          <a:p>
            <a:pPr algn="ctr" eaLnBrk="1" fontAlgn="auto" hangingPunct="1">
              <a:spcAft>
                <a:spcPts val="0"/>
              </a:spcAft>
              <a:defRPr/>
            </a:pPr>
            <a:r>
              <a:rPr lang="en-US" b="1" dirty="0" smtClean="0"/>
              <a:t>Clinical features</a:t>
            </a:r>
            <a:endParaRPr lang="en-US" b="1" dirty="0"/>
          </a:p>
        </p:txBody>
      </p:sp>
      <p:sp>
        <p:nvSpPr>
          <p:cNvPr id="61443" name="Content Placeholder 2"/>
          <p:cNvSpPr>
            <a:spLocks noGrp="1"/>
          </p:cNvSpPr>
          <p:nvPr>
            <p:ph sz="quarter" idx="1"/>
          </p:nvPr>
        </p:nvSpPr>
        <p:spPr>
          <a:xfrm>
            <a:off x="228600" y="762000"/>
            <a:ext cx="8686800" cy="5943600"/>
          </a:xfrm>
        </p:spPr>
        <p:txBody>
          <a:bodyPr>
            <a:normAutofit lnSpcReduction="10000"/>
          </a:bodyPr>
          <a:lstStyle/>
          <a:p>
            <a:pPr eaLnBrk="1" hangingPunct="1"/>
            <a:r>
              <a:rPr lang="en-US" sz="4000" dirty="0" smtClean="0"/>
              <a:t>Cramp pain that is wavelike</a:t>
            </a:r>
          </a:p>
          <a:p>
            <a:pPr eaLnBrk="1" hangingPunct="1"/>
            <a:r>
              <a:rPr lang="en-US" sz="4000" dirty="0" smtClean="0"/>
              <a:t>Passing blood and mucus but no fecal matter and no flatus</a:t>
            </a:r>
          </a:p>
          <a:p>
            <a:pPr eaLnBrk="1" hangingPunct="1"/>
            <a:r>
              <a:rPr lang="en-US" sz="4000" dirty="0" smtClean="0"/>
              <a:t>Vomiting. </a:t>
            </a:r>
          </a:p>
          <a:p>
            <a:pPr eaLnBrk="1" hangingPunct="1"/>
            <a:r>
              <a:rPr lang="en-US" sz="4000" dirty="0" smtClean="0"/>
              <a:t>If obstruction is at ileum, fecal vomiting takes place</a:t>
            </a:r>
          </a:p>
          <a:p>
            <a:pPr eaLnBrk="1" hangingPunct="1"/>
            <a:r>
              <a:rPr lang="en-US" sz="4000" dirty="0" smtClean="0"/>
              <a:t>Dehydration</a:t>
            </a:r>
          </a:p>
          <a:p>
            <a:pPr eaLnBrk="1" hangingPunct="1"/>
            <a:r>
              <a:rPr lang="en-US" sz="4000" dirty="0" smtClean="0"/>
              <a:t>Hypovolemic shock if dehydration is not corrected</a:t>
            </a:r>
          </a:p>
          <a:p>
            <a:pPr eaLnBrk="1" hangingPunct="1"/>
            <a:endParaRPr lang="en-US" dirty="0" smtClean="0"/>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28888" cy="685800"/>
          </a:xfrm>
        </p:spPr>
        <p:txBody>
          <a:bodyPr>
            <a:normAutofit fontScale="90000"/>
          </a:bodyPr>
          <a:lstStyle/>
          <a:p>
            <a:pPr algn="ctr" eaLnBrk="1" fontAlgn="auto" hangingPunct="1">
              <a:spcAft>
                <a:spcPts val="0"/>
              </a:spcAft>
              <a:defRPr/>
            </a:pPr>
            <a:r>
              <a:rPr lang="en-US" b="1" dirty="0" smtClean="0"/>
              <a:t>Medical management</a:t>
            </a:r>
            <a:endParaRPr lang="en-US" b="1" dirty="0"/>
          </a:p>
        </p:txBody>
      </p:sp>
      <p:sp>
        <p:nvSpPr>
          <p:cNvPr id="62467" name="Content Placeholder 2"/>
          <p:cNvSpPr>
            <a:spLocks noGrp="1"/>
          </p:cNvSpPr>
          <p:nvPr>
            <p:ph sz="quarter" idx="1"/>
          </p:nvPr>
        </p:nvSpPr>
        <p:spPr>
          <a:xfrm>
            <a:off x="228600" y="914400"/>
            <a:ext cx="8610600" cy="5715000"/>
          </a:xfrm>
        </p:spPr>
        <p:txBody>
          <a:bodyPr/>
          <a:lstStyle/>
          <a:p>
            <a:pPr eaLnBrk="1" hangingPunct="1"/>
            <a:r>
              <a:rPr lang="en-US" sz="4000" dirty="0" smtClean="0"/>
              <a:t>Decompression of the bowel through a </a:t>
            </a:r>
            <a:r>
              <a:rPr lang="en-US" sz="4000" dirty="0" err="1" smtClean="0"/>
              <a:t>nasogastric</a:t>
            </a:r>
            <a:r>
              <a:rPr lang="en-US" sz="4000" dirty="0" smtClean="0"/>
              <a:t> tube( removes fluid and gas)</a:t>
            </a:r>
          </a:p>
          <a:p>
            <a:pPr eaLnBrk="1" hangingPunct="1"/>
            <a:r>
              <a:rPr lang="en-US" sz="4000" dirty="0" smtClean="0"/>
              <a:t>IV therapy to replace lost fluids and electrolyte</a:t>
            </a:r>
          </a:p>
          <a:p>
            <a:pPr eaLnBrk="1" hangingPunct="1"/>
            <a:r>
              <a:rPr lang="en-US" sz="4000" dirty="0" smtClean="0"/>
              <a:t>Surgery( portion of bowel is removed and an </a:t>
            </a:r>
            <a:r>
              <a:rPr lang="en-US" sz="4000" dirty="0" err="1" smtClean="0"/>
              <a:t>anastomose</a:t>
            </a:r>
            <a:r>
              <a:rPr lang="en-US" sz="4000" dirty="0" smtClean="0"/>
              <a:t> performed)</a:t>
            </a:r>
          </a:p>
          <a:p>
            <a:pPr eaLnBrk="1" hangingPunct="1"/>
            <a:endParaRPr lang="en-US" dirty="0" smtClean="0"/>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05088" cy="563562"/>
          </a:xfrm>
        </p:spPr>
        <p:txBody>
          <a:bodyPr>
            <a:normAutofit fontScale="90000"/>
          </a:bodyPr>
          <a:lstStyle/>
          <a:p>
            <a:pPr algn="ctr" eaLnBrk="1" fontAlgn="auto" hangingPunct="1">
              <a:spcAft>
                <a:spcPts val="0"/>
              </a:spcAft>
              <a:defRPr/>
            </a:pPr>
            <a:r>
              <a:rPr lang="en-US" b="1" dirty="0" smtClean="0"/>
              <a:t>Nursing management</a:t>
            </a:r>
            <a:endParaRPr lang="en-US" b="1" dirty="0"/>
          </a:p>
        </p:txBody>
      </p:sp>
      <p:sp>
        <p:nvSpPr>
          <p:cNvPr id="63491" name="Content Placeholder 2"/>
          <p:cNvSpPr>
            <a:spLocks noGrp="1"/>
          </p:cNvSpPr>
          <p:nvPr>
            <p:ph sz="quarter" idx="1"/>
          </p:nvPr>
        </p:nvSpPr>
        <p:spPr>
          <a:xfrm>
            <a:off x="228600" y="838200"/>
            <a:ext cx="8686800" cy="5791200"/>
          </a:xfrm>
        </p:spPr>
        <p:txBody>
          <a:bodyPr/>
          <a:lstStyle/>
          <a:p>
            <a:pPr eaLnBrk="1" hangingPunct="1"/>
            <a:endParaRPr lang="en-US" dirty="0" smtClean="0"/>
          </a:p>
          <a:p>
            <a:pPr eaLnBrk="1" hangingPunct="1"/>
            <a:r>
              <a:rPr lang="en-US" sz="4800" dirty="0" smtClean="0"/>
              <a:t>Maintain functioning of NGT</a:t>
            </a:r>
          </a:p>
          <a:p>
            <a:pPr eaLnBrk="1" hangingPunct="1"/>
            <a:r>
              <a:rPr lang="en-US" sz="4800" dirty="0" smtClean="0"/>
              <a:t>Assess fluid and electrolyte imbalance</a:t>
            </a:r>
          </a:p>
          <a:p>
            <a:pPr eaLnBrk="1" hangingPunct="1"/>
            <a:r>
              <a:rPr lang="en-US" sz="4800" dirty="0" smtClean="0"/>
              <a:t>Monitor nutritional status</a:t>
            </a:r>
          </a:p>
          <a:p>
            <a:pPr eaLnBrk="1" hangingPunct="1">
              <a:buNone/>
            </a:pPr>
            <a:endParaRPr lang="en-US" dirty="0" smtClean="0"/>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76488" cy="563562"/>
          </a:xfrm>
        </p:spPr>
        <p:txBody>
          <a:bodyPr>
            <a:normAutofit fontScale="90000"/>
          </a:bodyPr>
          <a:lstStyle/>
          <a:p>
            <a:pPr eaLnBrk="1" fontAlgn="auto" hangingPunct="1">
              <a:spcAft>
                <a:spcPts val="0"/>
              </a:spcAft>
              <a:defRPr/>
            </a:pPr>
            <a:r>
              <a:rPr lang="en-US" b="1" dirty="0" smtClean="0"/>
              <a:t>Large bowel obstruction</a:t>
            </a:r>
            <a:endParaRPr lang="en-US" b="1" dirty="0"/>
          </a:p>
        </p:txBody>
      </p:sp>
      <p:sp>
        <p:nvSpPr>
          <p:cNvPr id="64515" name="Content Placeholder 2"/>
          <p:cNvSpPr>
            <a:spLocks noGrp="1"/>
          </p:cNvSpPr>
          <p:nvPr>
            <p:ph sz="quarter" idx="1"/>
          </p:nvPr>
        </p:nvSpPr>
        <p:spPr>
          <a:xfrm>
            <a:off x="152400" y="838200"/>
            <a:ext cx="8839200" cy="5867400"/>
          </a:xfrm>
        </p:spPr>
        <p:txBody>
          <a:bodyPr/>
          <a:lstStyle/>
          <a:p>
            <a:pPr eaLnBrk="1" hangingPunct="1"/>
            <a:r>
              <a:rPr lang="en-US" sz="4000" dirty="0" smtClean="0"/>
              <a:t>Large bowel obstruction results in intestinal contents and fluid and gas accumulation proximal to the obstruction</a:t>
            </a:r>
          </a:p>
          <a:p>
            <a:pPr eaLnBrk="1" hangingPunct="1"/>
            <a:r>
              <a:rPr lang="en-US" sz="4000" dirty="0" smtClean="0"/>
              <a:t>Distention and sometimes perforation may occur. </a:t>
            </a:r>
          </a:p>
          <a:p>
            <a:pPr eaLnBrk="1" hangingPunct="1"/>
            <a:r>
              <a:rPr lang="en-US" sz="4000" dirty="0" smtClean="0"/>
              <a:t>If blood supply to the colon is cut off, strangulations and necrosis occur.</a:t>
            </a:r>
          </a:p>
          <a:p>
            <a:pPr eaLnBrk="1" hangingPunct="1"/>
            <a:endParaRPr lang="en-US" dirty="0" smtClean="0"/>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552688" cy="563562"/>
          </a:xfrm>
        </p:spPr>
        <p:txBody>
          <a:bodyPr>
            <a:normAutofit fontScale="90000"/>
          </a:bodyPr>
          <a:lstStyle/>
          <a:p>
            <a:pPr eaLnBrk="1" fontAlgn="auto" hangingPunct="1">
              <a:spcAft>
                <a:spcPts val="0"/>
              </a:spcAft>
              <a:defRPr/>
            </a:pPr>
            <a:r>
              <a:rPr lang="en-US" b="1" dirty="0" smtClean="0"/>
              <a:t>Clinical manifestation</a:t>
            </a:r>
            <a:endParaRPr lang="en-US" b="1" dirty="0"/>
          </a:p>
        </p:txBody>
      </p:sp>
      <p:sp>
        <p:nvSpPr>
          <p:cNvPr id="65539" name="Content Placeholder 2"/>
          <p:cNvSpPr>
            <a:spLocks noGrp="1"/>
          </p:cNvSpPr>
          <p:nvPr>
            <p:ph sz="quarter" idx="1"/>
          </p:nvPr>
        </p:nvSpPr>
        <p:spPr>
          <a:xfrm>
            <a:off x="152400" y="990600"/>
            <a:ext cx="8763000" cy="5638800"/>
          </a:xfrm>
        </p:spPr>
        <p:txBody>
          <a:bodyPr>
            <a:normAutofit/>
          </a:bodyPr>
          <a:lstStyle/>
          <a:p>
            <a:pPr eaLnBrk="1" hangingPunct="1"/>
            <a:r>
              <a:rPr lang="en-US" sz="4800" dirty="0" smtClean="0"/>
              <a:t>Constipation</a:t>
            </a:r>
          </a:p>
          <a:p>
            <a:pPr eaLnBrk="1" hangingPunct="1"/>
            <a:r>
              <a:rPr lang="en-US" sz="4800" dirty="0" smtClean="0"/>
              <a:t>Shape of stool is altered as it passes the obstruction</a:t>
            </a:r>
          </a:p>
          <a:p>
            <a:pPr eaLnBrk="1" hangingPunct="1"/>
            <a:r>
              <a:rPr lang="en-US" sz="4800" dirty="0" smtClean="0"/>
              <a:t>Blood of stool</a:t>
            </a:r>
          </a:p>
          <a:p>
            <a:pPr eaLnBrk="1" hangingPunct="1"/>
            <a:r>
              <a:rPr lang="en-US" sz="4800" dirty="0" smtClean="0"/>
              <a:t>Lower abdominal pain</a:t>
            </a:r>
          </a:p>
          <a:p>
            <a:pPr eaLnBrk="1" hangingPunct="1"/>
            <a:r>
              <a:rPr lang="en-US" sz="4800" dirty="0" smtClean="0"/>
              <a:t>Fecal vomiting</a:t>
            </a: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552688" cy="334962"/>
          </a:xfrm>
        </p:spPr>
        <p:txBody>
          <a:bodyPr>
            <a:normAutofit fontScale="90000"/>
          </a:bodyPr>
          <a:lstStyle/>
          <a:p>
            <a:pPr eaLnBrk="1" fontAlgn="auto" hangingPunct="1">
              <a:spcAft>
                <a:spcPts val="0"/>
              </a:spcAft>
              <a:defRPr/>
            </a:pPr>
            <a:r>
              <a:rPr lang="en-US" b="1" dirty="0" smtClean="0"/>
              <a:t>Management </a:t>
            </a:r>
            <a:endParaRPr lang="en-US" b="1" dirty="0"/>
          </a:p>
        </p:txBody>
      </p:sp>
      <p:sp>
        <p:nvSpPr>
          <p:cNvPr id="66563" name="Content Placeholder 2"/>
          <p:cNvSpPr>
            <a:spLocks noGrp="1"/>
          </p:cNvSpPr>
          <p:nvPr>
            <p:ph sz="quarter" idx="1"/>
          </p:nvPr>
        </p:nvSpPr>
        <p:spPr>
          <a:xfrm>
            <a:off x="228600" y="838200"/>
            <a:ext cx="8686800" cy="5791200"/>
          </a:xfrm>
        </p:spPr>
        <p:txBody>
          <a:bodyPr>
            <a:noAutofit/>
          </a:bodyPr>
          <a:lstStyle/>
          <a:p>
            <a:pPr eaLnBrk="1" hangingPunct="1"/>
            <a:r>
              <a:rPr lang="en-US" sz="4000" dirty="0" smtClean="0"/>
              <a:t>Restoration of intravascular volume</a:t>
            </a:r>
          </a:p>
          <a:p>
            <a:pPr eaLnBrk="1" hangingPunct="1"/>
            <a:r>
              <a:rPr lang="en-US" sz="4000" dirty="0" smtClean="0"/>
              <a:t>Correction of electrolyte abnormality</a:t>
            </a:r>
          </a:p>
          <a:p>
            <a:pPr eaLnBrk="1" hangingPunct="1"/>
            <a:r>
              <a:rPr lang="en-US" sz="4000" dirty="0" smtClean="0"/>
              <a:t>Colonoscopy could correct untwisting of the bowel </a:t>
            </a:r>
          </a:p>
          <a:p>
            <a:pPr eaLnBrk="1" hangingPunct="1"/>
            <a:r>
              <a:rPr lang="en-US" sz="4000" dirty="0" smtClean="0"/>
              <a:t>Surgical intervention</a:t>
            </a:r>
          </a:p>
          <a:p>
            <a:pPr eaLnBrk="1" hangingPunct="1"/>
            <a:r>
              <a:rPr lang="en-US" sz="4000" dirty="0" smtClean="0"/>
              <a:t>Monitor </a:t>
            </a:r>
          </a:p>
          <a:p>
            <a:pPr eaLnBrk="1" hangingPunct="1"/>
            <a:r>
              <a:rPr lang="en-US" sz="4000" dirty="0" smtClean="0"/>
              <a:t>Wound care and postoperative nursing care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management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Professional teeth cleaning by dentist to loosen and remove  deposit from teeth at least  twice a year.</a:t>
            </a:r>
          </a:p>
          <a:p>
            <a:r>
              <a:rPr lang="en-US" dirty="0" smtClean="0"/>
              <a:t>Antibiotic therapy to kill the bacteria in plaque hence reducing the amount of plaque in the mouth. </a:t>
            </a:r>
          </a:p>
          <a:p>
            <a:pPr>
              <a:buNone/>
            </a:pPr>
            <a:r>
              <a:rPr lang="en-US" dirty="0" smtClean="0"/>
              <a:t> Amoxicillin 250-500 mg PO 6hrly for 5-7 days.</a:t>
            </a:r>
          </a:p>
          <a:p>
            <a:r>
              <a:rPr lang="en-US" dirty="0" smtClean="0"/>
              <a:t>Using antibacterial mouth wash such as( chlorhexidine gluconate 0.12% oral rinse) or warm salt water rinses can reduce gum swelling and bacterial activity.</a:t>
            </a:r>
          </a:p>
          <a:p>
            <a:endParaRPr lang="en-US" dirty="0"/>
          </a:p>
        </p:txBody>
      </p:sp>
    </p:spTree>
    <p:extLst>
      <p:ext uri="{BB962C8B-B14F-4D97-AF65-F5344CB8AC3E}">
        <p14:creationId xmlns:p14="http://schemas.microsoft.com/office/powerpoint/2010/main" val="1055608767"/>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274638"/>
            <a:ext cx="8476488" cy="715962"/>
          </a:xfrm>
        </p:spPr>
        <p:txBody>
          <a:bodyPr>
            <a:normAutofit fontScale="90000"/>
          </a:bodyPr>
          <a:lstStyle/>
          <a:p>
            <a:pPr algn="ctr" eaLnBrk="1" hangingPunct="1">
              <a:defRPr/>
            </a:pPr>
            <a:r>
              <a:rPr lang="en-US" b="1" dirty="0" smtClean="0"/>
              <a:t>Colostomy</a:t>
            </a:r>
          </a:p>
        </p:txBody>
      </p:sp>
      <p:sp>
        <p:nvSpPr>
          <p:cNvPr id="68611" name="Content Placeholder 2"/>
          <p:cNvSpPr>
            <a:spLocks noGrp="1"/>
          </p:cNvSpPr>
          <p:nvPr>
            <p:ph idx="1"/>
          </p:nvPr>
        </p:nvSpPr>
        <p:spPr>
          <a:xfrm>
            <a:off x="152400" y="990600"/>
            <a:ext cx="8763000" cy="5638800"/>
          </a:xfrm>
        </p:spPr>
        <p:txBody>
          <a:bodyPr>
            <a:normAutofit/>
          </a:bodyPr>
          <a:lstStyle/>
          <a:p>
            <a:pPr eaLnBrk="1" hangingPunct="1"/>
            <a:r>
              <a:rPr lang="en-US" sz="4400" dirty="0" smtClean="0"/>
              <a:t>A colostomy is the surgical creation of an opening into the colon.</a:t>
            </a:r>
          </a:p>
          <a:p>
            <a:pPr eaLnBrk="1" hangingPunct="1"/>
            <a:r>
              <a:rPr lang="en-US" sz="4400" dirty="0" smtClean="0"/>
              <a:t>It can be created as a temporary or permanent fecal diversion. </a:t>
            </a:r>
          </a:p>
          <a:p>
            <a:pPr eaLnBrk="1" hangingPunct="1"/>
            <a:r>
              <a:rPr lang="en-US" sz="4400" dirty="0" smtClean="0"/>
              <a:t>It allows the drainage or evacuation of colon contents to the outside of the body.</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74638"/>
            <a:ext cx="8476488" cy="563562"/>
          </a:xfrm>
        </p:spPr>
        <p:txBody>
          <a:bodyPr>
            <a:noAutofit/>
          </a:bodyPr>
          <a:lstStyle/>
          <a:p>
            <a:pPr eaLnBrk="1" hangingPunct="1">
              <a:defRPr/>
            </a:pPr>
            <a:r>
              <a:rPr lang="en-US" sz="4400" b="1" dirty="0" smtClean="0"/>
              <a:t>Types of colostomy</a:t>
            </a:r>
          </a:p>
        </p:txBody>
      </p:sp>
      <p:sp>
        <p:nvSpPr>
          <p:cNvPr id="69635" name="Content Placeholder 2"/>
          <p:cNvSpPr>
            <a:spLocks noGrp="1"/>
          </p:cNvSpPr>
          <p:nvPr>
            <p:ph idx="1"/>
          </p:nvPr>
        </p:nvSpPr>
        <p:spPr>
          <a:xfrm>
            <a:off x="228600" y="914400"/>
            <a:ext cx="8686800" cy="5562600"/>
          </a:xfrm>
        </p:spPr>
        <p:txBody>
          <a:bodyPr>
            <a:normAutofit/>
          </a:bodyPr>
          <a:lstStyle/>
          <a:p>
            <a:pPr eaLnBrk="1" hangingPunct="1"/>
            <a:r>
              <a:rPr lang="en-US" sz="4400" dirty="0" smtClean="0"/>
              <a:t>The types  of colostomies are usually identified by the location of the stoma:</a:t>
            </a:r>
          </a:p>
          <a:p>
            <a:pPr lvl="1" eaLnBrk="1" hangingPunct="1"/>
            <a:r>
              <a:rPr lang="en-US" sz="4400" dirty="0" smtClean="0"/>
              <a:t>Ascending</a:t>
            </a:r>
          </a:p>
          <a:p>
            <a:pPr lvl="1" eaLnBrk="1" hangingPunct="1"/>
            <a:r>
              <a:rPr lang="en-US" sz="4400" dirty="0" smtClean="0"/>
              <a:t>Transverse</a:t>
            </a:r>
          </a:p>
          <a:p>
            <a:pPr lvl="1" eaLnBrk="1" hangingPunct="1"/>
            <a:r>
              <a:rPr lang="en-US" sz="4400" dirty="0" smtClean="0"/>
              <a:t>Descending</a:t>
            </a:r>
          </a:p>
          <a:p>
            <a:pPr lvl="1" eaLnBrk="1" hangingPunct="1"/>
            <a:r>
              <a:rPr lang="en-US" sz="4400" dirty="0" smtClean="0"/>
              <a:t>Sigmoid</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3"/>
          <p:cNvPicPr>
            <a:picLocks noGrp="1" noChangeAspect="1" noChangeArrowheads="1"/>
          </p:cNvPicPr>
          <p:nvPr>
            <p:ph idx="1"/>
          </p:nvPr>
        </p:nvPicPr>
        <p:blipFill>
          <a:blip r:embed="rId2"/>
          <a:srcRect/>
          <a:stretch>
            <a:fillRect/>
          </a:stretch>
        </p:blipFill>
        <p:spPr>
          <a:xfrm>
            <a:off x="228600" y="228600"/>
            <a:ext cx="8534400" cy="6172200"/>
          </a:xfrm>
        </p:spPr>
      </p:pic>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28888" cy="411162"/>
          </a:xfrm>
        </p:spPr>
        <p:txBody>
          <a:bodyPr>
            <a:normAutofit fontScale="90000"/>
          </a:bodyPr>
          <a:lstStyle/>
          <a:p>
            <a:r>
              <a:rPr lang="en-US" dirty="0" smtClean="0"/>
              <a:t>Transverse (double barrel colostomy)</a:t>
            </a:r>
            <a:endParaRPr lang="en-US" dirty="0"/>
          </a:p>
        </p:txBody>
      </p:sp>
      <p:pic>
        <p:nvPicPr>
          <p:cNvPr id="4" name="Picture 4"/>
          <p:cNvPicPr>
            <a:picLocks noGrp="1" noChangeAspect="1" noChangeArrowheads="1"/>
          </p:cNvPicPr>
          <p:nvPr>
            <p:ph idx="1"/>
          </p:nvPr>
        </p:nvPicPr>
        <p:blipFill>
          <a:blip r:embed="rId2"/>
          <a:srcRect/>
          <a:stretch>
            <a:fillRect/>
          </a:stretch>
        </p:blipFill>
        <p:spPr bwMode="auto">
          <a:xfrm>
            <a:off x="228600" y="685800"/>
            <a:ext cx="8686800" cy="5791200"/>
          </a:xfrm>
          <a:prstGeom prst="rect">
            <a:avLst/>
          </a:prstGeom>
          <a:noFill/>
          <a:ln w="9525">
            <a:noFill/>
            <a:miter lim="800000"/>
            <a:headEnd/>
            <a:tailEnd/>
          </a:ln>
        </p:spPr>
      </p:pic>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Grp="1" noChangeAspect="1" noChangeArrowheads="1"/>
          </p:cNvPicPr>
          <p:nvPr>
            <p:ph idx="1"/>
          </p:nvPr>
        </p:nvPicPr>
        <p:blipFill>
          <a:blip r:embed="rId2"/>
          <a:srcRect/>
          <a:stretch>
            <a:fillRect/>
          </a:stretch>
        </p:blipFill>
        <p:spPr>
          <a:xfrm>
            <a:off x="228600" y="304800"/>
            <a:ext cx="8610600" cy="6400800"/>
          </a:xfrm>
        </p:spPr>
      </p:pic>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81288" cy="563562"/>
          </a:xfrm>
        </p:spPr>
        <p:txBody>
          <a:bodyPr rtlCol="0">
            <a:normAutofit fontScale="90000"/>
          </a:bodyPr>
          <a:lstStyle/>
          <a:p>
            <a:pPr eaLnBrk="1" fontAlgn="auto" hangingPunct="1">
              <a:spcAft>
                <a:spcPts val="0"/>
              </a:spcAft>
              <a:defRPr/>
            </a:pPr>
            <a:r>
              <a:rPr lang="en-US" sz="3200" b="1" dirty="0" smtClean="0"/>
              <a:t>Nursing care of a patient with colostomy</a:t>
            </a:r>
            <a:endParaRPr lang="en-US" sz="3200" b="1" dirty="0"/>
          </a:p>
        </p:txBody>
      </p:sp>
      <p:sp>
        <p:nvSpPr>
          <p:cNvPr id="3" name="Content Placeholder 2"/>
          <p:cNvSpPr>
            <a:spLocks noGrp="1"/>
          </p:cNvSpPr>
          <p:nvPr>
            <p:ph idx="1"/>
          </p:nvPr>
        </p:nvSpPr>
        <p:spPr>
          <a:xfrm>
            <a:off x="228600" y="1143000"/>
            <a:ext cx="8610600" cy="5330825"/>
          </a:xfrm>
        </p:spPr>
        <p:txBody>
          <a:bodyPr rtlCol="0">
            <a:normAutofit/>
          </a:bodyPr>
          <a:lstStyle/>
          <a:p>
            <a:pPr eaLnBrk="1" fontAlgn="auto" hangingPunct="1">
              <a:spcAft>
                <a:spcPts val="0"/>
              </a:spcAft>
              <a:buFont typeface="Arial" pitchFamily="34" charset="0"/>
              <a:buChar char="•"/>
              <a:defRPr/>
            </a:pPr>
            <a:r>
              <a:rPr lang="en-US" sz="4000" b="1" dirty="0" smtClean="0"/>
              <a:t>Assess the location of the stoma and the type of colostomy performed</a:t>
            </a:r>
            <a:r>
              <a:rPr lang="en-US" sz="4000" dirty="0" smtClean="0"/>
              <a:t>. </a:t>
            </a:r>
          </a:p>
          <a:p>
            <a:pPr eaLnBrk="1" fontAlgn="auto" hangingPunct="1">
              <a:spcAft>
                <a:spcPts val="0"/>
              </a:spcAft>
              <a:buFont typeface="Arial" pitchFamily="34" charset="0"/>
              <a:buChar char="•"/>
              <a:defRPr/>
            </a:pPr>
            <a:r>
              <a:rPr lang="en-US" sz="4000" i="1" dirty="0" smtClean="0"/>
              <a:t>Stoma location is an indicator of the section of bowel in which it is located and a predictor of the type of fecal drainage to expect.</a:t>
            </a:r>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28888" cy="411162"/>
          </a:xfrm>
        </p:spPr>
        <p:txBody>
          <a:bodyPr>
            <a:normAutofit fontScale="90000"/>
          </a:bodyPr>
          <a:lstStyle/>
          <a:p>
            <a:r>
              <a:rPr lang="en-US" dirty="0" smtClean="0"/>
              <a:t>Cont………..</a:t>
            </a:r>
            <a:endParaRPr lang="en-US" dirty="0"/>
          </a:p>
        </p:txBody>
      </p:sp>
      <p:sp>
        <p:nvSpPr>
          <p:cNvPr id="3" name="Content Placeholder 2"/>
          <p:cNvSpPr>
            <a:spLocks noGrp="1"/>
          </p:cNvSpPr>
          <p:nvPr>
            <p:ph idx="1"/>
          </p:nvPr>
        </p:nvSpPr>
        <p:spPr>
          <a:xfrm>
            <a:off x="304800" y="838200"/>
            <a:ext cx="8628888" cy="5638800"/>
          </a:xfrm>
        </p:spPr>
        <p:txBody>
          <a:bodyPr>
            <a:normAutofit lnSpcReduction="10000"/>
          </a:bodyPr>
          <a:lstStyle/>
          <a:p>
            <a:r>
              <a:rPr lang="en-US" sz="4000" b="1" dirty="0" smtClean="0"/>
              <a:t>Position a collection bag or drainable pouch over the stoma</a:t>
            </a:r>
            <a:r>
              <a:rPr lang="en-US" sz="4000" dirty="0" smtClean="0"/>
              <a:t>. </a:t>
            </a:r>
          </a:p>
          <a:p>
            <a:r>
              <a:rPr lang="en-US" sz="4000" i="1" dirty="0" smtClean="0"/>
              <a:t>Initial drainage may contain more mucus and </a:t>
            </a:r>
            <a:r>
              <a:rPr lang="en-US" sz="4000" i="1" dirty="0" err="1" smtClean="0"/>
              <a:t>serosanguineous</a:t>
            </a:r>
            <a:r>
              <a:rPr lang="en-US" sz="4000" i="1" dirty="0" smtClean="0"/>
              <a:t>  fluid than fecal material. </a:t>
            </a:r>
          </a:p>
          <a:p>
            <a:r>
              <a:rPr lang="en-US" sz="4000" i="1" dirty="0" smtClean="0"/>
              <a:t>As the bowel starts to resume function, drainage becomes fecal in nature.</a:t>
            </a:r>
          </a:p>
          <a:p>
            <a:r>
              <a:rPr lang="en-US" sz="4000" i="1" dirty="0" smtClean="0"/>
              <a:t> The consistency of drainage depends on the stoma location in the bowel</a:t>
            </a:r>
            <a:endParaRPr lang="en-US" sz="4000" dirty="0" smtClean="0"/>
          </a:p>
          <a:p>
            <a:endParaRPr lang="en-US" dirty="0"/>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685800"/>
          </a:xfrm>
        </p:spPr>
        <p:txBody>
          <a:bodyPr rtlCol="0">
            <a:normAutofit fontScale="90000"/>
          </a:bodyPr>
          <a:lstStyle/>
          <a:p>
            <a:pPr eaLnBrk="1" fontAlgn="auto" hangingPunct="1">
              <a:spcAft>
                <a:spcPts val="0"/>
              </a:spcAft>
              <a:defRPr/>
            </a:pPr>
            <a:r>
              <a:rPr lang="en-US" b="1" dirty="0" smtClean="0"/>
              <a:t>Nursing care management cont…</a:t>
            </a:r>
            <a:endParaRPr lang="en-US" b="1" dirty="0"/>
          </a:p>
        </p:txBody>
      </p:sp>
      <p:sp>
        <p:nvSpPr>
          <p:cNvPr id="73731" name="Content Placeholder 2"/>
          <p:cNvSpPr>
            <a:spLocks noGrp="1"/>
          </p:cNvSpPr>
          <p:nvPr>
            <p:ph idx="1"/>
          </p:nvPr>
        </p:nvSpPr>
        <p:spPr>
          <a:xfrm>
            <a:off x="228600" y="914400"/>
            <a:ext cx="8686800" cy="5715000"/>
          </a:xfrm>
        </p:spPr>
        <p:txBody>
          <a:bodyPr>
            <a:noAutofit/>
          </a:bodyPr>
          <a:lstStyle/>
          <a:p>
            <a:pPr eaLnBrk="1" hangingPunct="1"/>
            <a:r>
              <a:rPr lang="en-US" sz="3600" b="1" dirty="0" smtClean="0"/>
              <a:t>Irrigate the colostomy</a:t>
            </a:r>
            <a:r>
              <a:rPr lang="en-US" sz="3600" dirty="0" smtClean="0"/>
              <a:t>, instilling water into the colon similar to an enema procedure. </a:t>
            </a:r>
          </a:p>
          <a:p>
            <a:pPr eaLnBrk="1" hangingPunct="1"/>
            <a:r>
              <a:rPr lang="en-US" sz="3600" i="1" dirty="0" smtClean="0"/>
              <a:t>The water stimulates the colon to empty</a:t>
            </a:r>
          </a:p>
          <a:p>
            <a:pPr eaLnBrk="1" hangingPunct="1"/>
            <a:r>
              <a:rPr lang="en-US" sz="3600" b="1" dirty="0" smtClean="0"/>
              <a:t>Empty a drainable pouch or replace the colostomy bag as needed or when it is no more than one-third full</a:t>
            </a:r>
            <a:r>
              <a:rPr lang="en-US" sz="3600" dirty="0" smtClean="0"/>
              <a:t>. </a:t>
            </a:r>
            <a:r>
              <a:rPr lang="en-US" sz="3600" i="1" dirty="0" smtClean="0"/>
              <a:t>If the pouch is allowed to over fill, its weight may impair the seal and cause leakage.</a:t>
            </a:r>
            <a:endParaRPr lang="en-US" sz="3600" dirty="0" smtClean="0"/>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Inflammatory bowel disease</a:t>
            </a:r>
          </a:p>
        </p:txBody>
      </p:sp>
      <p:sp>
        <p:nvSpPr>
          <p:cNvPr id="3" name="Content Placeholder 2"/>
          <p:cNvSpPr>
            <a:spLocks noGrp="1"/>
          </p:cNvSpPr>
          <p:nvPr>
            <p:ph idx="1"/>
          </p:nvPr>
        </p:nvSpPr>
        <p:spPr/>
        <p:txBody>
          <a:bodyPr>
            <a:normAutofit fontScale="85000" lnSpcReduction="10000"/>
          </a:bodyPr>
          <a:lstStyle/>
          <a:p>
            <a:r>
              <a:rPr lang="en-US" dirty="0" smtClean="0"/>
              <a:t>This </a:t>
            </a:r>
            <a:r>
              <a:rPr lang="en-US" dirty="0"/>
              <a:t>chronic inflammatory condition of the alimentary tract usually occurs in young adults. </a:t>
            </a:r>
            <a:endParaRPr lang="en-US" dirty="0" smtClean="0"/>
          </a:p>
          <a:p>
            <a:r>
              <a:rPr lang="en-US" dirty="0" smtClean="0"/>
              <a:t>The </a:t>
            </a:r>
            <a:r>
              <a:rPr lang="en-US" dirty="0"/>
              <a:t>terminal ileum and the rectum are most commonly affected but the disease may be more widespread. </a:t>
            </a:r>
            <a:endParaRPr lang="en-US" dirty="0" smtClean="0"/>
          </a:p>
          <a:p>
            <a:r>
              <a:rPr lang="en-US" dirty="0" smtClean="0"/>
              <a:t>There </a:t>
            </a:r>
            <a:r>
              <a:rPr lang="en-US" dirty="0"/>
              <a:t>is chronic patchy inflammation with </a:t>
            </a:r>
            <a:r>
              <a:rPr lang="en-US" dirty="0" err="1"/>
              <a:t>oedema</a:t>
            </a:r>
            <a:r>
              <a:rPr lang="en-US" dirty="0"/>
              <a:t> of the full thickness of the intestinal wall, causing partial obstruction of the lumen, sometimes described as skip lesions. </a:t>
            </a:r>
            <a:endParaRPr lang="en-US" dirty="0" smtClean="0"/>
          </a:p>
          <a:p>
            <a:r>
              <a:rPr lang="en-US" dirty="0" smtClean="0"/>
              <a:t>Causes are not </a:t>
            </a:r>
            <a:r>
              <a:rPr lang="en-US" dirty="0"/>
              <a:t>clearly known </a:t>
            </a:r>
            <a:r>
              <a:rPr lang="en-US" dirty="0" smtClean="0"/>
              <a:t>but it </a:t>
            </a:r>
            <a:r>
              <a:rPr lang="en-US" dirty="0"/>
              <a:t>may be that immunological abnormality renders the individual susceptible to infection, especially by viruses. </a:t>
            </a:r>
          </a:p>
        </p:txBody>
      </p:sp>
    </p:spTree>
    <p:extLst>
      <p:ext uri="{BB962C8B-B14F-4D97-AF65-F5344CB8AC3E}">
        <p14:creationId xmlns:p14="http://schemas.microsoft.com/office/powerpoint/2010/main" val="144731637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Secondary </a:t>
            </a:r>
            <a:r>
              <a:rPr lang="en-US" dirty="0"/>
              <a:t>infections, occurring when inflamed areas ulcerate </a:t>
            </a:r>
          </a:p>
          <a:p>
            <a:r>
              <a:rPr lang="en-US" dirty="0" smtClean="0"/>
              <a:t>Fibrous </a:t>
            </a:r>
            <a:r>
              <a:rPr lang="en-US" dirty="0"/>
              <a:t>adhesions and subsequent intestinal obstruction caused by the healing </a:t>
            </a:r>
            <a:r>
              <a:rPr lang="en-US" dirty="0" smtClean="0"/>
              <a:t>process</a:t>
            </a:r>
          </a:p>
          <a:p>
            <a:r>
              <a:rPr lang="en-US" dirty="0" smtClean="0"/>
              <a:t>Fistulae </a:t>
            </a:r>
            <a:r>
              <a:rPr lang="en-US" dirty="0"/>
              <a:t>between intestinal lesions and adjacent structures, e.g. loops of bowel, surface of the </a:t>
            </a:r>
            <a:r>
              <a:rPr lang="en-US" dirty="0" smtClean="0"/>
              <a:t>skin</a:t>
            </a:r>
          </a:p>
          <a:p>
            <a:r>
              <a:rPr lang="en-US" dirty="0" err="1" smtClean="0"/>
              <a:t>Peri</a:t>
            </a:r>
            <a:r>
              <a:rPr lang="en-US" dirty="0" smtClean="0"/>
              <a:t>-anal </a:t>
            </a:r>
            <a:r>
              <a:rPr lang="en-US" dirty="0"/>
              <a:t>fistula </a:t>
            </a:r>
            <a:r>
              <a:rPr lang="en-US" dirty="0" smtClean="0"/>
              <a:t>formation</a:t>
            </a:r>
          </a:p>
          <a:p>
            <a:r>
              <a:rPr lang="en-US" dirty="0" err="1" smtClean="0"/>
              <a:t>Megaloblastic</a:t>
            </a:r>
            <a:r>
              <a:rPr lang="en-US" dirty="0" smtClean="0"/>
              <a:t> </a:t>
            </a:r>
            <a:r>
              <a:rPr lang="en-US" dirty="0" err="1"/>
              <a:t>anaemia</a:t>
            </a:r>
            <a:r>
              <a:rPr lang="en-US" dirty="0"/>
              <a:t> due to malabsorption of vitamin B12 and folic </a:t>
            </a:r>
            <a:r>
              <a:rPr lang="en-US" dirty="0" smtClean="0"/>
              <a:t>acid</a:t>
            </a:r>
          </a:p>
          <a:p>
            <a:r>
              <a:rPr lang="en-US" dirty="0" smtClean="0"/>
              <a:t>Cancer </a:t>
            </a:r>
            <a:r>
              <a:rPr lang="en-US" dirty="0"/>
              <a:t>of the small or large intestine.</a:t>
            </a:r>
          </a:p>
        </p:txBody>
      </p:sp>
    </p:spTree>
    <p:extLst>
      <p:ext uri="{BB962C8B-B14F-4D97-AF65-F5344CB8AC3E}">
        <p14:creationId xmlns:p14="http://schemas.microsoft.com/office/powerpoint/2010/main" val="268548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 medical management </a:t>
            </a:r>
            <a:endParaRPr lang="en-US" dirty="0"/>
          </a:p>
        </p:txBody>
      </p:sp>
      <p:sp>
        <p:nvSpPr>
          <p:cNvPr id="3" name="Content Placeholder 2"/>
          <p:cNvSpPr>
            <a:spLocks noGrp="1"/>
          </p:cNvSpPr>
          <p:nvPr>
            <p:ph idx="1"/>
          </p:nvPr>
        </p:nvSpPr>
        <p:spPr/>
        <p:txBody>
          <a:bodyPr>
            <a:normAutofit lnSpcReduction="10000"/>
          </a:bodyPr>
          <a:lstStyle/>
          <a:p>
            <a:r>
              <a:rPr lang="en-US" dirty="0" smtClean="0"/>
              <a:t>  Pain management , use of analgesics NSAIDS (non steroidal anti-inflammatory drugs) such as ibuprofen 200-400mg PO 6 hourly </a:t>
            </a:r>
          </a:p>
          <a:p>
            <a:pPr>
              <a:buNone/>
            </a:pPr>
            <a:r>
              <a:rPr lang="en-US" dirty="0" smtClean="0"/>
              <a:t>This  will provide pain control allowing patient to carry out brushing and flossing.</a:t>
            </a:r>
          </a:p>
          <a:p>
            <a:r>
              <a:rPr lang="en-US" dirty="0" smtClean="0"/>
              <a:t>Repair of misaligned teeth</a:t>
            </a:r>
          </a:p>
          <a:p>
            <a:r>
              <a:rPr lang="en-US" dirty="0" smtClean="0"/>
              <a:t>Replacing dental and orthodontic appliances .</a:t>
            </a:r>
          </a:p>
          <a:p>
            <a:r>
              <a:rPr lang="en-US" dirty="0" smtClean="0"/>
              <a:t>Treat any other underlying condition</a:t>
            </a:r>
            <a:endParaRPr lang="en-US" dirty="0"/>
          </a:p>
        </p:txBody>
      </p:sp>
    </p:spTree>
    <p:extLst>
      <p:ext uri="{BB962C8B-B14F-4D97-AF65-F5344CB8AC3E}">
        <p14:creationId xmlns:p14="http://schemas.microsoft.com/office/powerpoint/2010/main" val="1408544537"/>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Ulcerative colitis</a:t>
            </a:r>
          </a:p>
        </p:txBody>
      </p:sp>
      <p:sp>
        <p:nvSpPr>
          <p:cNvPr id="3" name="Content Placeholder 2"/>
          <p:cNvSpPr>
            <a:spLocks noGrp="1"/>
          </p:cNvSpPr>
          <p:nvPr>
            <p:ph idx="1"/>
          </p:nvPr>
        </p:nvSpPr>
        <p:spPr/>
        <p:txBody>
          <a:bodyPr>
            <a:normAutofit fontScale="85000" lnSpcReduction="10000"/>
          </a:bodyPr>
          <a:lstStyle/>
          <a:p>
            <a:r>
              <a:rPr lang="en-US" dirty="0" smtClean="0"/>
              <a:t>This </a:t>
            </a:r>
            <a:r>
              <a:rPr lang="en-US" dirty="0"/>
              <a:t>is a chronic inflammatory disease of the mucosa of the colon and rectum which may ulcerate and become infected. </a:t>
            </a:r>
            <a:endParaRPr lang="en-US" dirty="0" smtClean="0"/>
          </a:p>
          <a:p>
            <a:r>
              <a:rPr lang="en-US" dirty="0" smtClean="0"/>
              <a:t>It </a:t>
            </a:r>
            <a:r>
              <a:rPr lang="en-US" dirty="0"/>
              <a:t>usually occurs in young adults and begins in the rectum and sigmoid colon. From there it may spread to involve a variable proportion of the colon and, sometimes, the entire </a:t>
            </a:r>
            <a:r>
              <a:rPr lang="en-US" dirty="0" smtClean="0"/>
              <a:t>colon. </a:t>
            </a:r>
          </a:p>
          <a:p>
            <a:r>
              <a:rPr lang="en-US" dirty="0" smtClean="0"/>
              <a:t>The </a:t>
            </a:r>
            <a:r>
              <a:rPr lang="en-US" dirty="0"/>
              <a:t>cause is not known but there is an association with arthritis, </a:t>
            </a:r>
            <a:r>
              <a:rPr lang="en-US" dirty="0" err="1"/>
              <a:t>iritis</a:t>
            </a:r>
            <a:r>
              <a:rPr lang="en-US" dirty="0"/>
              <a:t>, some skin lesions, </a:t>
            </a:r>
            <a:r>
              <a:rPr lang="en-US" dirty="0" err="1"/>
              <a:t>haemolytic</a:t>
            </a:r>
            <a:r>
              <a:rPr lang="en-US" dirty="0"/>
              <a:t> </a:t>
            </a:r>
            <a:r>
              <a:rPr lang="en-US" dirty="0" err="1"/>
              <a:t>anaemia</a:t>
            </a:r>
            <a:r>
              <a:rPr lang="en-US" dirty="0"/>
              <a:t> and some drug sensitivities. </a:t>
            </a:r>
            <a:endParaRPr lang="en-US" dirty="0" smtClean="0"/>
          </a:p>
          <a:p>
            <a:r>
              <a:rPr lang="en-US" dirty="0" smtClean="0"/>
              <a:t>In </a:t>
            </a:r>
            <a:r>
              <a:rPr lang="en-US" dirty="0"/>
              <a:t>long-standing cases cancer sometimes develops</a:t>
            </a:r>
          </a:p>
        </p:txBody>
      </p:sp>
    </p:spTree>
    <p:extLst>
      <p:ext uri="{BB962C8B-B14F-4D97-AF65-F5344CB8AC3E}">
        <p14:creationId xmlns:p14="http://schemas.microsoft.com/office/powerpoint/2010/main" val="3556766713"/>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Fulminating ulcerative colitis</a:t>
            </a:r>
          </a:p>
        </p:txBody>
      </p:sp>
      <p:sp>
        <p:nvSpPr>
          <p:cNvPr id="3" name="Content Placeholder 2"/>
          <p:cNvSpPr>
            <a:spLocks noGrp="1"/>
          </p:cNvSpPr>
          <p:nvPr>
            <p:ph idx="1"/>
          </p:nvPr>
        </p:nvSpPr>
        <p:spPr/>
        <p:txBody>
          <a:bodyPr>
            <a:normAutofit lnSpcReduction="10000"/>
          </a:bodyPr>
          <a:lstStyle/>
          <a:p>
            <a:r>
              <a:rPr lang="en-US" dirty="0" smtClean="0"/>
              <a:t>This </a:t>
            </a:r>
            <a:r>
              <a:rPr lang="en-US" dirty="0"/>
              <a:t>is also called </a:t>
            </a:r>
            <a:r>
              <a:rPr lang="en-US" b="1" i="1" dirty="0" smtClean="0"/>
              <a:t>toxic </a:t>
            </a:r>
            <a:r>
              <a:rPr lang="en-US" b="1" i="1" dirty="0" err="1"/>
              <a:t>megacolon</a:t>
            </a:r>
            <a:r>
              <a:rPr lang="en-US" dirty="0"/>
              <a:t>. </a:t>
            </a:r>
            <a:endParaRPr lang="en-US" dirty="0" smtClean="0"/>
          </a:p>
          <a:p>
            <a:r>
              <a:rPr lang="en-US" dirty="0" smtClean="0"/>
              <a:t>The </a:t>
            </a:r>
            <a:r>
              <a:rPr lang="en-US" dirty="0"/>
              <a:t>colon loses its muscle tone and dilates, the wall becomes thinner and perforation, which may be fatal, may follow. </a:t>
            </a:r>
            <a:endParaRPr lang="en-US" dirty="0" smtClean="0"/>
          </a:p>
          <a:p>
            <a:r>
              <a:rPr lang="en-US" dirty="0" smtClean="0"/>
              <a:t>There </a:t>
            </a:r>
            <a:r>
              <a:rPr lang="en-US" dirty="0"/>
              <a:t>is a sudden onset of acute </a:t>
            </a:r>
            <a:r>
              <a:rPr lang="en-US" dirty="0" err="1"/>
              <a:t>diarrhoea</a:t>
            </a:r>
            <a:r>
              <a:rPr lang="en-US" dirty="0"/>
              <a:t>, with severe blood loss, leading to dehydration, electrolyte imbalance, perforation, </a:t>
            </a:r>
            <a:r>
              <a:rPr lang="en-US" dirty="0" err="1"/>
              <a:t>hypovolaemic</a:t>
            </a:r>
            <a:r>
              <a:rPr lang="en-US" dirty="0"/>
              <a:t> shock and possibly death.</a:t>
            </a:r>
          </a:p>
        </p:txBody>
      </p:sp>
    </p:spTree>
    <p:extLst>
      <p:ext uri="{BB962C8B-B14F-4D97-AF65-F5344CB8AC3E}">
        <p14:creationId xmlns:p14="http://schemas.microsoft.com/office/powerpoint/2010/main" val="4001163461"/>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Diverticular disease</a:t>
            </a:r>
          </a:p>
        </p:txBody>
      </p:sp>
      <p:sp>
        <p:nvSpPr>
          <p:cNvPr id="3" name="Content Placeholder 2"/>
          <p:cNvSpPr>
            <a:spLocks noGrp="1"/>
          </p:cNvSpPr>
          <p:nvPr>
            <p:ph idx="1"/>
          </p:nvPr>
        </p:nvSpPr>
        <p:spPr/>
        <p:txBody>
          <a:bodyPr>
            <a:normAutofit fontScale="70000" lnSpcReduction="20000"/>
          </a:bodyPr>
          <a:lstStyle/>
          <a:p>
            <a:r>
              <a:rPr lang="en-US" dirty="0" smtClean="0"/>
              <a:t>Diverticula </a:t>
            </a:r>
            <a:r>
              <a:rPr lang="en-US" dirty="0"/>
              <a:t>are small pouches of mucosa that protrude into the peritoneal cavity through the circular muscle </a:t>
            </a:r>
            <a:r>
              <a:rPr lang="en-US" dirty="0" err="1"/>
              <a:t>fibres</a:t>
            </a:r>
            <a:r>
              <a:rPr lang="en-US" dirty="0"/>
              <a:t> of the colon between the </a:t>
            </a:r>
            <a:r>
              <a:rPr lang="en-US" dirty="0" err="1"/>
              <a:t>taeniae</a:t>
            </a:r>
            <a:r>
              <a:rPr lang="en-US" dirty="0"/>
              <a:t> </a:t>
            </a:r>
            <a:r>
              <a:rPr lang="en-US" dirty="0" smtClean="0"/>
              <a:t>coli. </a:t>
            </a:r>
          </a:p>
          <a:p>
            <a:r>
              <a:rPr lang="en-US" dirty="0" smtClean="0"/>
              <a:t>They occur at the weakest points of the intestinal wall</a:t>
            </a:r>
            <a:r>
              <a:rPr lang="en-US" dirty="0"/>
              <a:t>, i.e. where the blood vessels enter, most commonly in </a:t>
            </a:r>
            <a:r>
              <a:rPr lang="en-US" dirty="0" smtClean="0"/>
              <a:t>the </a:t>
            </a:r>
            <a:r>
              <a:rPr lang="en-US" dirty="0"/>
              <a:t>sigmoid colon</a:t>
            </a:r>
            <a:r>
              <a:rPr lang="en-US" dirty="0" smtClean="0"/>
              <a:t>.</a:t>
            </a:r>
          </a:p>
          <a:p>
            <a:r>
              <a:rPr lang="en-US" dirty="0" smtClean="0"/>
              <a:t> </a:t>
            </a:r>
            <a:r>
              <a:rPr lang="en-US" b="1" i="1" dirty="0"/>
              <a:t>Diverticulitis</a:t>
            </a:r>
            <a:r>
              <a:rPr lang="en-US" dirty="0"/>
              <a:t> arises when </a:t>
            </a:r>
            <a:r>
              <a:rPr lang="en-US" dirty="0" err="1"/>
              <a:t>faeces</a:t>
            </a:r>
            <a:r>
              <a:rPr lang="en-US" dirty="0"/>
              <a:t> impact in the diverticula and the walls become inflamed and </a:t>
            </a:r>
            <a:r>
              <a:rPr lang="en-US" dirty="0" err="1"/>
              <a:t>oedematous</a:t>
            </a:r>
            <a:r>
              <a:rPr lang="en-US" dirty="0"/>
              <a:t> as secondary infection develops. This reduces the blood supply causing </a:t>
            </a:r>
            <a:r>
              <a:rPr lang="en-US" dirty="0" err="1"/>
              <a:t>ischaemic</a:t>
            </a:r>
            <a:r>
              <a:rPr lang="en-US" dirty="0"/>
              <a:t> pain. </a:t>
            </a:r>
            <a:endParaRPr lang="en-US" dirty="0" smtClean="0"/>
          </a:p>
          <a:p>
            <a:r>
              <a:rPr lang="en-US" dirty="0" smtClean="0"/>
              <a:t>Occasionally</a:t>
            </a:r>
            <a:r>
              <a:rPr lang="en-US" dirty="0"/>
              <a:t>, rupture occurs resulting in</a:t>
            </a:r>
            <a:r>
              <a:rPr lang="en-US" b="1" i="1" dirty="0"/>
              <a:t> peritonitis</a:t>
            </a:r>
            <a:r>
              <a:rPr lang="en-US" dirty="0"/>
              <a:t>. </a:t>
            </a:r>
            <a:endParaRPr lang="en-US" dirty="0" smtClean="0"/>
          </a:p>
          <a:p>
            <a:r>
              <a:rPr lang="en-US" dirty="0" smtClean="0"/>
              <a:t>The </a:t>
            </a:r>
            <a:r>
              <a:rPr lang="en-US" dirty="0"/>
              <a:t>causes of diverticulosis (presence of </a:t>
            </a:r>
            <a:r>
              <a:rPr lang="en-US" dirty="0" err="1"/>
              <a:t>diverticuli</a:t>
            </a:r>
            <a:r>
              <a:rPr lang="en-US" dirty="0"/>
              <a:t>) are not known but it is associated with low-residue diet and abnormally active </a:t>
            </a:r>
            <a:r>
              <a:rPr lang="en-US" dirty="0" smtClean="0"/>
              <a:t>peristalsis.</a:t>
            </a:r>
            <a:endParaRPr lang="en-US" dirty="0"/>
          </a:p>
        </p:txBody>
      </p:sp>
    </p:spTree>
    <p:extLst>
      <p:ext uri="{BB962C8B-B14F-4D97-AF65-F5344CB8AC3E}">
        <p14:creationId xmlns:p14="http://schemas.microsoft.com/office/powerpoint/2010/main" val="3858454813"/>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GB" dirty="0"/>
              <a:t>HERNIA</a:t>
            </a:r>
            <a:endParaRPr lang="en-US" dirty="0"/>
          </a:p>
        </p:txBody>
      </p:sp>
      <p:sp>
        <p:nvSpPr>
          <p:cNvPr id="2051" name="Rectangle 3"/>
          <p:cNvSpPr>
            <a:spLocks noGrp="1" noChangeArrowheads="1"/>
          </p:cNvSpPr>
          <p:nvPr>
            <p:ph type="subTitle" idx="1"/>
          </p:nvPr>
        </p:nvSpPr>
        <p:spPr>
          <a:xfrm>
            <a:off x="381000" y="1850064"/>
            <a:ext cx="8458200" cy="3407736"/>
          </a:xfrm>
        </p:spPr>
        <p:txBody>
          <a:bodyPr>
            <a:normAutofit/>
          </a:bodyPr>
          <a:lstStyle/>
          <a:p>
            <a:pPr algn="ctr"/>
            <a:endParaRPr lang="en-US" dirty="0" smtClean="0"/>
          </a:p>
        </p:txBody>
      </p:sp>
    </p:spTree>
    <p:extLst>
      <p:ext uri="{BB962C8B-B14F-4D97-AF65-F5344CB8AC3E}">
        <p14:creationId xmlns:p14="http://schemas.microsoft.com/office/powerpoint/2010/main" val="3212166405"/>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09600" y="274638"/>
            <a:ext cx="8324088" cy="639762"/>
          </a:xfrm>
        </p:spPr>
        <p:txBody>
          <a:bodyPr>
            <a:normAutofit fontScale="90000"/>
          </a:bodyPr>
          <a:lstStyle/>
          <a:p>
            <a:r>
              <a:rPr lang="en-GB" dirty="0"/>
              <a:t>DEFINITION </a:t>
            </a:r>
            <a:endParaRPr lang="en-US" dirty="0"/>
          </a:p>
        </p:txBody>
      </p:sp>
      <p:sp>
        <p:nvSpPr>
          <p:cNvPr id="3075" name="Rectangle 3"/>
          <p:cNvSpPr>
            <a:spLocks noGrp="1" noChangeArrowheads="1"/>
          </p:cNvSpPr>
          <p:nvPr>
            <p:ph type="body" idx="1"/>
          </p:nvPr>
        </p:nvSpPr>
        <p:spPr>
          <a:xfrm>
            <a:off x="152400" y="1447800"/>
            <a:ext cx="8781288" cy="5105400"/>
          </a:xfrm>
        </p:spPr>
        <p:txBody>
          <a:bodyPr>
            <a:normAutofit fontScale="92500" lnSpcReduction="10000"/>
          </a:bodyPr>
          <a:lstStyle/>
          <a:p>
            <a:r>
              <a:rPr lang="en-GB" dirty="0"/>
              <a:t>Its an abnormal protrusion of </a:t>
            </a:r>
            <a:r>
              <a:rPr lang="en-GB" dirty="0" err="1"/>
              <a:t>viscus</a:t>
            </a:r>
            <a:r>
              <a:rPr lang="en-GB" dirty="0"/>
              <a:t> outside it’s normal cavity through a defect in the abdominal </a:t>
            </a:r>
            <a:r>
              <a:rPr lang="en-GB" dirty="0" smtClean="0"/>
              <a:t>wall.</a:t>
            </a:r>
            <a:endParaRPr lang="en-US" dirty="0" smtClean="0"/>
          </a:p>
          <a:p>
            <a:r>
              <a:rPr lang="en-US" dirty="0" smtClean="0"/>
              <a:t>Possible </a:t>
            </a:r>
            <a:r>
              <a:rPr lang="en-US" dirty="0"/>
              <a:t>outcomes include: </a:t>
            </a:r>
            <a:endParaRPr lang="en-US" dirty="0" smtClean="0"/>
          </a:p>
          <a:p>
            <a:pPr lvl="1"/>
            <a:r>
              <a:rPr lang="en-US" dirty="0" smtClean="0"/>
              <a:t> </a:t>
            </a:r>
            <a:r>
              <a:rPr lang="en-US" b="1" dirty="0"/>
              <a:t>spontaneous reduction</a:t>
            </a:r>
            <a:r>
              <a:rPr lang="en-US" dirty="0"/>
              <a:t>, i.e. the loop of bowel slips back to its correct place when the intra-abdominal pressure returns to </a:t>
            </a:r>
            <a:r>
              <a:rPr lang="en-US" dirty="0" smtClean="0"/>
              <a:t>normal</a:t>
            </a:r>
          </a:p>
          <a:p>
            <a:pPr lvl="1"/>
            <a:r>
              <a:rPr lang="en-US" dirty="0" smtClean="0"/>
              <a:t> </a:t>
            </a:r>
            <a:r>
              <a:rPr lang="en-US" b="1" dirty="0"/>
              <a:t>manual reduction</a:t>
            </a:r>
            <a:r>
              <a:rPr lang="en-US" dirty="0"/>
              <a:t>, i.e. by applying slight pressure over the abdominal swelling </a:t>
            </a:r>
          </a:p>
          <a:p>
            <a:pPr lvl="1"/>
            <a:r>
              <a:rPr lang="en-US" b="1" dirty="0" smtClean="0"/>
              <a:t>strangulation</a:t>
            </a:r>
            <a:r>
              <a:rPr lang="en-US" dirty="0"/>
              <a:t>, when the venous drainage from the herniated loop of bowel is impaired, causing congestion, </a:t>
            </a:r>
            <a:r>
              <a:rPr lang="en-US" dirty="0" err="1"/>
              <a:t>ischaemia</a:t>
            </a:r>
            <a:r>
              <a:rPr lang="en-US" dirty="0"/>
              <a:t> and gangrene. In addition there is intestinal obstruction</a:t>
            </a:r>
            <a:endParaRPr lang="en-GB" dirty="0" smtClean="0"/>
          </a:p>
          <a:p>
            <a:endParaRPr lang="en-US" dirty="0"/>
          </a:p>
        </p:txBody>
      </p:sp>
    </p:spTree>
    <p:extLst>
      <p:ext uri="{BB962C8B-B14F-4D97-AF65-F5344CB8AC3E}">
        <p14:creationId xmlns:p14="http://schemas.microsoft.com/office/powerpoint/2010/main" val="3650714827"/>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04800" y="274638"/>
            <a:ext cx="8628888" cy="563562"/>
          </a:xfrm>
        </p:spPr>
        <p:txBody>
          <a:bodyPr>
            <a:normAutofit fontScale="90000"/>
          </a:bodyPr>
          <a:lstStyle/>
          <a:p>
            <a:r>
              <a:rPr lang="en-GB" b="1" dirty="0"/>
              <a:t>CAUSES</a:t>
            </a:r>
            <a:endParaRPr lang="en-US" b="1" dirty="0"/>
          </a:p>
        </p:txBody>
      </p:sp>
      <p:sp>
        <p:nvSpPr>
          <p:cNvPr id="4099" name="Rectangle 3"/>
          <p:cNvSpPr>
            <a:spLocks noGrp="1" noChangeArrowheads="1"/>
          </p:cNvSpPr>
          <p:nvPr>
            <p:ph type="body" idx="1"/>
          </p:nvPr>
        </p:nvSpPr>
        <p:spPr>
          <a:xfrm>
            <a:off x="228600" y="762000"/>
            <a:ext cx="8705088" cy="5867400"/>
          </a:xfrm>
        </p:spPr>
        <p:txBody>
          <a:bodyPr>
            <a:normAutofit/>
          </a:bodyPr>
          <a:lstStyle/>
          <a:p>
            <a:pPr>
              <a:lnSpc>
                <a:spcPct val="80000"/>
              </a:lnSpc>
            </a:pPr>
            <a:r>
              <a:rPr lang="en-GB" sz="3600" dirty="0"/>
              <a:t>Trauma</a:t>
            </a:r>
          </a:p>
          <a:p>
            <a:pPr>
              <a:lnSpc>
                <a:spcPct val="80000"/>
              </a:lnSpc>
            </a:pPr>
            <a:r>
              <a:rPr lang="en-GB" sz="3600" dirty="0"/>
              <a:t>Surgery</a:t>
            </a:r>
          </a:p>
          <a:p>
            <a:pPr>
              <a:lnSpc>
                <a:spcPct val="80000"/>
              </a:lnSpc>
            </a:pPr>
            <a:r>
              <a:rPr lang="en-GB" sz="3600" dirty="0"/>
              <a:t>Pregnancy</a:t>
            </a:r>
          </a:p>
          <a:p>
            <a:pPr>
              <a:lnSpc>
                <a:spcPct val="80000"/>
              </a:lnSpc>
            </a:pPr>
            <a:r>
              <a:rPr lang="en-GB" sz="3600" dirty="0"/>
              <a:t>Obesity</a:t>
            </a:r>
          </a:p>
          <a:p>
            <a:pPr>
              <a:lnSpc>
                <a:spcPct val="80000"/>
              </a:lnSpc>
            </a:pPr>
            <a:r>
              <a:rPr lang="en-GB" sz="3600" dirty="0"/>
              <a:t>Weight lifting</a:t>
            </a:r>
          </a:p>
          <a:p>
            <a:pPr>
              <a:lnSpc>
                <a:spcPct val="80000"/>
              </a:lnSpc>
            </a:pPr>
            <a:r>
              <a:rPr lang="en-GB" sz="3600" dirty="0"/>
              <a:t>Tumours</a:t>
            </a:r>
          </a:p>
          <a:p>
            <a:pPr>
              <a:lnSpc>
                <a:spcPct val="80000"/>
              </a:lnSpc>
            </a:pPr>
            <a:r>
              <a:rPr lang="en-GB" sz="3600" dirty="0"/>
              <a:t>Constipation</a:t>
            </a:r>
          </a:p>
          <a:p>
            <a:pPr>
              <a:lnSpc>
                <a:spcPct val="80000"/>
              </a:lnSpc>
            </a:pPr>
            <a:r>
              <a:rPr lang="en-GB" sz="3600" dirty="0"/>
              <a:t>Chronic cough</a:t>
            </a:r>
          </a:p>
          <a:p>
            <a:pPr>
              <a:lnSpc>
                <a:spcPct val="80000"/>
              </a:lnSpc>
            </a:pPr>
            <a:r>
              <a:rPr lang="en-GB" sz="3600" dirty="0"/>
              <a:t>Congenital </a:t>
            </a:r>
            <a:r>
              <a:rPr lang="en-GB" sz="3600" dirty="0" smtClean="0"/>
              <a:t>abnormalities</a:t>
            </a:r>
            <a:endParaRPr lang="en-GB" sz="3600" dirty="0"/>
          </a:p>
          <a:p>
            <a:pPr>
              <a:lnSpc>
                <a:spcPct val="80000"/>
              </a:lnSpc>
            </a:pPr>
            <a:r>
              <a:rPr lang="en-GB" sz="3600" dirty="0"/>
              <a:t>Muscle weakness</a:t>
            </a:r>
            <a:endParaRPr lang="en-US" sz="3600" dirty="0"/>
          </a:p>
        </p:txBody>
      </p:sp>
    </p:spTree>
    <p:extLst>
      <p:ext uri="{BB962C8B-B14F-4D97-AF65-F5344CB8AC3E}">
        <p14:creationId xmlns:p14="http://schemas.microsoft.com/office/powerpoint/2010/main" val="1027069526"/>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Sites of </a:t>
            </a:r>
            <a:r>
              <a:rPr lang="en-US" dirty="0" smtClean="0"/>
              <a:t>hernias</a:t>
            </a:r>
            <a:endParaRPr lang="en-US" dirty="0"/>
          </a:p>
        </p:txBody>
      </p:sp>
      <p:sp>
        <p:nvSpPr>
          <p:cNvPr id="3" name="Content Placeholder 2"/>
          <p:cNvSpPr>
            <a:spLocks noGrp="1"/>
          </p:cNvSpPr>
          <p:nvPr>
            <p:ph idx="1"/>
          </p:nvPr>
        </p:nvSpPr>
        <p:spPr/>
        <p:txBody>
          <a:bodyPr>
            <a:normAutofit fontScale="70000" lnSpcReduction="20000"/>
          </a:bodyPr>
          <a:lstStyle/>
          <a:p>
            <a:r>
              <a:rPr lang="en-US" b="1" dirty="0" smtClean="0"/>
              <a:t>Inguinal </a:t>
            </a:r>
            <a:r>
              <a:rPr lang="en-US" b="1" dirty="0"/>
              <a:t>hernia. </a:t>
            </a:r>
            <a:r>
              <a:rPr lang="en-US" dirty="0"/>
              <a:t>The weak point is the inguinal canal which contains the spermatic cord in the male and the round ligament in the female. </a:t>
            </a:r>
            <a:endParaRPr lang="en-US" dirty="0" smtClean="0"/>
          </a:p>
          <a:p>
            <a:r>
              <a:rPr lang="en-US" b="1" dirty="0" smtClean="0"/>
              <a:t>Femoral </a:t>
            </a:r>
            <a:r>
              <a:rPr lang="en-US" b="1" dirty="0"/>
              <a:t>hernia</a:t>
            </a:r>
            <a:r>
              <a:rPr lang="en-US" dirty="0"/>
              <a:t>. The weak point is the femoral canal through which the femoral artery, vein and lymph vessels pass from the pelvis to the </a:t>
            </a:r>
            <a:r>
              <a:rPr lang="en-US" dirty="0" smtClean="0"/>
              <a:t>thigh.</a:t>
            </a:r>
          </a:p>
          <a:p>
            <a:r>
              <a:rPr lang="en-US" b="1" dirty="0" smtClean="0"/>
              <a:t>Umbilical </a:t>
            </a:r>
            <a:r>
              <a:rPr lang="en-US" b="1" dirty="0"/>
              <a:t>hernia</a:t>
            </a:r>
            <a:r>
              <a:rPr lang="en-US" dirty="0"/>
              <a:t>. The weak point is the umbilicus where the umbilical blood vessels from the placenta enter the fetus. Incisional hernia. This is caused by repeated stretching of the fibrous tissue formed during the repair of a surgical wound. </a:t>
            </a:r>
            <a:endParaRPr lang="en-US" dirty="0" smtClean="0"/>
          </a:p>
          <a:p>
            <a:r>
              <a:rPr lang="en-US" b="1" dirty="0" smtClean="0"/>
              <a:t>Diaphragmatic </a:t>
            </a:r>
            <a:r>
              <a:rPr lang="en-US" b="1" dirty="0"/>
              <a:t>or hiatus </a:t>
            </a:r>
            <a:r>
              <a:rPr lang="en-US" b="1" dirty="0" smtClean="0"/>
              <a:t>hernia</a:t>
            </a:r>
            <a:r>
              <a:rPr lang="en-US" dirty="0" smtClean="0"/>
              <a:t> </a:t>
            </a:r>
            <a:r>
              <a:rPr lang="en-US" dirty="0"/>
              <a:t>This is the protrusion of a part of the fundus of the stomach through the </a:t>
            </a:r>
            <a:r>
              <a:rPr lang="en-US" dirty="0" err="1"/>
              <a:t>oesophageal</a:t>
            </a:r>
            <a:r>
              <a:rPr lang="en-US" dirty="0"/>
              <a:t> opening in the diaphragm. </a:t>
            </a:r>
            <a:endParaRPr lang="en-US" dirty="0" smtClean="0"/>
          </a:p>
          <a:p>
            <a:r>
              <a:rPr lang="en-US" b="1" dirty="0"/>
              <a:t>Peritoneal hernia</a:t>
            </a:r>
            <a:r>
              <a:rPr lang="en-US" dirty="0"/>
              <a:t>. A loop of bowel may herniate through the foramen of Winslow, the opening in the lesser </a:t>
            </a:r>
            <a:r>
              <a:rPr lang="en-US" dirty="0" err="1"/>
              <a:t>omentum</a:t>
            </a:r>
            <a:r>
              <a:rPr lang="en-US" dirty="0"/>
              <a:t> that separates the greater and lesser peritoneal sac</a:t>
            </a:r>
          </a:p>
        </p:txBody>
      </p:sp>
    </p:spTree>
    <p:extLst>
      <p:ext uri="{BB962C8B-B14F-4D97-AF65-F5344CB8AC3E}">
        <p14:creationId xmlns:p14="http://schemas.microsoft.com/office/powerpoint/2010/main" val="208592100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a:t>CLASSIFICATION</a:t>
            </a:r>
            <a:endParaRPr lang="en-US"/>
          </a:p>
        </p:txBody>
      </p:sp>
      <p:sp>
        <p:nvSpPr>
          <p:cNvPr id="5123" name="Rectangle 3"/>
          <p:cNvSpPr>
            <a:spLocks noGrp="1" noChangeArrowheads="1"/>
          </p:cNvSpPr>
          <p:nvPr>
            <p:ph type="body" idx="1"/>
          </p:nvPr>
        </p:nvSpPr>
        <p:spPr>
          <a:xfrm>
            <a:off x="457200" y="1447800"/>
            <a:ext cx="8476488" cy="5181600"/>
          </a:xfrm>
        </p:spPr>
        <p:txBody>
          <a:bodyPr>
            <a:normAutofit/>
          </a:bodyPr>
          <a:lstStyle/>
          <a:p>
            <a:r>
              <a:rPr lang="en-GB" sz="4000" dirty="0"/>
              <a:t>By location e.g. inguinal hernia, hiatal hernia </a:t>
            </a:r>
            <a:r>
              <a:rPr lang="en-GB" sz="4000" dirty="0" err="1"/>
              <a:t>etc</a:t>
            </a:r>
            <a:endParaRPr lang="en-GB" sz="4000" dirty="0"/>
          </a:p>
          <a:p>
            <a:r>
              <a:rPr lang="en-GB" sz="4000" dirty="0"/>
              <a:t>By severity e.g. strangulated hernia, reducible, irreducible </a:t>
            </a:r>
          </a:p>
          <a:p>
            <a:r>
              <a:rPr lang="en-GB" sz="4000" dirty="0"/>
              <a:t>Congenital or acquired</a:t>
            </a:r>
            <a:endParaRPr lang="en-US" sz="4000" dirty="0"/>
          </a:p>
        </p:txBody>
      </p:sp>
    </p:spTree>
    <p:extLst>
      <p:ext uri="{BB962C8B-B14F-4D97-AF65-F5344CB8AC3E}">
        <p14:creationId xmlns:p14="http://schemas.microsoft.com/office/powerpoint/2010/main" val="1505091796"/>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1000" y="274638"/>
            <a:ext cx="8552688" cy="563562"/>
          </a:xfrm>
        </p:spPr>
        <p:txBody>
          <a:bodyPr>
            <a:normAutofit fontScale="90000"/>
          </a:bodyPr>
          <a:lstStyle/>
          <a:p>
            <a:r>
              <a:rPr lang="en-GB" dirty="0"/>
              <a:t>HIATAL HERNIA</a:t>
            </a:r>
            <a:endParaRPr lang="en-US" dirty="0"/>
          </a:p>
        </p:txBody>
      </p:sp>
      <p:sp>
        <p:nvSpPr>
          <p:cNvPr id="6147" name="Rectangle 3"/>
          <p:cNvSpPr>
            <a:spLocks noGrp="1" noChangeArrowheads="1"/>
          </p:cNvSpPr>
          <p:nvPr>
            <p:ph type="body" idx="1"/>
          </p:nvPr>
        </p:nvSpPr>
        <p:spPr>
          <a:xfrm>
            <a:off x="304800" y="762000"/>
            <a:ext cx="8628888" cy="5867400"/>
          </a:xfrm>
        </p:spPr>
        <p:txBody>
          <a:bodyPr>
            <a:normAutofit/>
          </a:bodyPr>
          <a:lstStyle/>
          <a:p>
            <a:r>
              <a:rPr lang="en-GB" sz="4000" dirty="0"/>
              <a:t>This occurs when a part of the stomach (fundus) protrudes through the </a:t>
            </a:r>
            <a:r>
              <a:rPr lang="en-GB" sz="4000" dirty="0" err="1"/>
              <a:t>esophageal</a:t>
            </a:r>
            <a:r>
              <a:rPr lang="en-GB" sz="4000" dirty="0"/>
              <a:t> </a:t>
            </a:r>
            <a:r>
              <a:rPr lang="en-GB" sz="4000" dirty="0" err="1"/>
              <a:t>hiutus</a:t>
            </a:r>
            <a:r>
              <a:rPr lang="en-GB" sz="4000" dirty="0"/>
              <a:t>(opening) of the diaphragm into the thoracic cavity.</a:t>
            </a:r>
          </a:p>
          <a:p>
            <a:r>
              <a:rPr lang="en-GB" sz="4000" dirty="0"/>
              <a:t>Its common but most of the cases are asymptomatic.</a:t>
            </a:r>
          </a:p>
          <a:p>
            <a:r>
              <a:rPr lang="en-GB" sz="4000" dirty="0"/>
              <a:t>The occurrence increases with age.</a:t>
            </a:r>
            <a:endParaRPr lang="en-US" sz="4000" dirty="0"/>
          </a:p>
        </p:txBody>
      </p:sp>
    </p:spTree>
    <p:extLst>
      <p:ext uri="{BB962C8B-B14F-4D97-AF65-F5344CB8AC3E}">
        <p14:creationId xmlns:p14="http://schemas.microsoft.com/office/powerpoint/2010/main" val="3194593387"/>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04800" y="274638"/>
            <a:ext cx="8628888" cy="411162"/>
          </a:xfrm>
        </p:spPr>
        <p:txBody>
          <a:bodyPr>
            <a:noAutofit/>
          </a:bodyPr>
          <a:lstStyle/>
          <a:p>
            <a:r>
              <a:rPr lang="en-GB" sz="4800" dirty="0"/>
              <a:t>Types of hiatus hernia</a:t>
            </a:r>
            <a:endParaRPr lang="en-US" sz="4800" dirty="0"/>
          </a:p>
        </p:txBody>
      </p:sp>
      <p:sp>
        <p:nvSpPr>
          <p:cNvPr id="7171" name="Rectangle 3"/>
          <p:cNvSpPr>
            <a:spLocks noGrp="1" noChangeArrowheads="1"/>
          </p:cNvSpPr>
          <p:nvPr>
            <p:ph type="body" idx="1"/>
          </p:nvPr>
        </p:nvSpPr>
        <p:spPr>
          <a:xfrm>
            <a:off x="304800" y="762000"/>
            <a:ext cx="8628888" cy="5867400"/>
          </a:xfrm>
        </p:spPr>
        <p:txBody>
          <a:bodyPr>
            <a:normAutofit/>
          </a:bodyPr>
          <a:lstStyle/>
          <a:p>
            <a:pPr>
              <a:lnSpc>
                <a:spcPct val="90000"/>
              </a:lnSpc>
              <a:buFontTx/>
              <a:buNone/>
            </a:pPr>
            <a:r>
              <a:rPr lang="en-GB" sz="4000" dirty="0"/>
              <a:t>1. </a:t>
            </a:r>
            <a:r>
              <a:rPr lang="en-GB" sz="4000" b="1" u="sng" dirty="0"/>
              <a:t>Sliding hiatus hernia</a:t>
            </a:r>
          </a:p>
          <a:p>
            <a:pPr>
              <a:lnSpc>
                <a:spcPct val="90000"/>
              </a:lnSpc>
              <a:buFontTx/>
              <a:buNone/>
            </a:pPr>
            <a:r>
              <a:rPr lang="en-GB" sz="4000" dirty="0"/>
              <a:t>- Also called Axial hernia.</a:t>
            </a:r>
          </a:p>
          <a:p>
            <a:pPr>
              <a:lnSpc>
                <a:spcPct val="90000"/>
              </a:lnSpc>
              <a:buFontTx/>
              <a:buChar char="-"/>
            </a:pPr>
            <a:r>
              <a:rPr lang="en-GB" sz="4000" dirty="0"/>
              <a:t>The </a:t>
            </a:r>
            <a:r>
              <a:rPr lang="en-GB" sz="4000" dirty="0" err="1"/>
              <a:t>gastroesophageal</a:t>
            </a:r>
            <a:r>
              <a:rPr lang="en-GB" sz="4000" dirty="0"/>
              <a:t> junction and the fundus of the stomach slide upwards through the </a:t>
            </a:r>
            <a:r>
              <a:rPr lang="en-GB" sz="4000" dirty="0" err="1"/>
              <a:t>esophageal</a:t>
            </a:r>
            <a:r>
              <a:rPr lang="en-GB" sz="4000" dirty="0"/>
              <a:t> opening.</a:t>
            </a:r>
          </a:p>
          <a:p>
            <a:pPr>
              <a:lnSpc>
                <a:spcPct val="90000"/>
              </a:lnSpc>
              <a:buFontTx/>
              <a:buChar char="-"/>
            </a:pPr>
            <a:r>
              <a:rPr lang="en-GB" sz="4000" dirty="0"/>
              <a:t>It causes a sliding movement of the stomach due to muscular contraction especially during swallowing</a:t>
            </a:r>
            <a:r>
              <a:rPr lang="en-GB" sz="4000" dirty="0" smtClean="0"/>
              <a:t>.</a:t>
            </a:r>
            <a:endParaRPr lang="en-GB" sz="4000" dirty="0"/>
          </a:p>
        </p:txBody>
      </p:sp>
    </p:spTree>
    <p:extLst>
      <p:ext uri="{BB962C8B-B14F-4D97-AF65-F5344CB8AC3E}">
        <p14:creationId xmlns:p14="http://schemas.microsoft.com/office/powerpoint/2010/main" val="3951404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management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Inspect oral cavity at least once daily and not discoloration , lesions , edema , bleeding exudates or dryness .</a:t>
            </a:r>
          </a:p>
          <a:p>
            <a:r>
              <a:rPr lang="en-US" dirty="0" smtClean="0"/>
              <a:t>Assess for mechanical agents such as ill-fitting dentures or chemical agents such exposure to tobacco which can irritate oral mucous membrane.</a:t>
            </a:r>
          </a:p>
          <a:p>
            <a:r>
              <a:rPr lang="en-US" dirty="0" smtClean="0"/>
              <a:t>Monitor the patients nutritional and fluid status to determine if adequate (dehydration and malnutrition predispose patients to impaired oral mucous membrane )</a:t>
            </a:r>
          </a:p>
        </p:txBody>
      </p:sp>
    </p:spTree>
    <p:extLst>
      <p:ext uri="{BB962C8B-B14F-4D97-AF65-F5344CB8AC3E}">
        <p14:creationId xmlns:p14="http://schemas.microsoft.com/office/powerpoint/2010/main" val="272659339"/>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28888" cy="563562"/>
          </a:xfrm>
        </p:spPr>
        <p:txBody>
          <a:bodyPr>
            <a:normAutofit fontScale="90000"/>
          </a:bodyPr>
          <a:lstStyle/>
          <a:p>
            <a:r>
              <a:rPr lang="en-GB" u="sng" dirty="0" smtClean="0"/>
              <a:t/>
            </a:r>
            <a:br>
              <a:rPr lang="en-GB" u="sng" dirty="0" smtClean="0"/>
            </a:br>
            <a:r>
              <a:rPr lang="en-GB" u="sng" dirty="0" smtClean="0"/>
              <a:t>Causes</a:t>
            </a:r>
            <a:r>
              <a:rPr lang="en-GB" u="sng" dirty="0"/>
              <a:t/>
            </a:r>
            <a:br>
              <a:rPr lang="en-GB" u="sng" dirty="0"/>
            </a:br>
            <a:endParaRPr lang="en-US" dirty="0"/>
          </a:p>
        </p:txBody>
      </p:sp>
      <p:sp>
        <p:nvSpPr>
          <p:cNvPr id="3" name="Content Placeholder 2"/>
          <p:cNvSpPr>
            <a:spLocks noGrp="1"/>
          </p:cNvSpPr>
          <p:nvPr>
            <p:ph idx="1"/>
          </p:nvPr>
        </p:nvSpPr>
        <p:spPr>
          <a:xfrm>
            <a:off x="228600" y="990600"/>
            <a:ext cx="8705088" cy="5638800"/>
          </a:xfrm>
        </p:spPr>
        <p:txBody>
          <a:bodyPr/>
          <a:lstStyle/>
          <a:p>
            <a:pPr>
              <a:lnSpc>
                <a:spcPct val="90000"/>
              </a:lnSpc>
              <a:buFontTx/>
              <a:buNone/>
            </a:pPr>
            <a:r>
              <a:rPr lang="en-GB" dirty="0" smtClean="0"/>
              <a:t>-</a:t>
            </a:r>
            <a:r>
              <a:rPr lang="en-GB" sz="4800" dirty="0"/>
              <a:t>Weakened gastro-oesophageal anchors</a:t>
            </a:r>
          </a:p>
          <a:p>
            <a:pPr>
              <a:lnSpc>
                <a:spcPct val="90000"/>
              </a:lnSpc>
              <a:buFontTx/>
              <a:buNone/>
            </a:pPr>
            <a:r>
              <a:rPr lang="en-GB" sz="4800" dirty="0"/>
              <a:t>-Shortening of the oesophagus</a:t>
            </a:r>
          </a:p>
          <a:p>
            <a:pPr>
              <a:lnSpc>
                <a:spcPct val="90000"/>
              </a:lnSpc>
              <a:buFontTx/>
              <a:buNone/>
            </a:pPr>
            <a:r>
              <a:rPr lang="en-GB" sz="4800" dirty="0"/>
              <a:t>-Increased intra-abdominal pressure</a:t>
            </a:r>
            <a:endParaRPr lang="en-US" sz="4800" dirty="0"/>
          </a:p>
          <a:p>
            <a:endParaRPr lang="en-US" sz="4800" dirty="0"/>
          </a:p>
        </p:txBody>
      </p:sp>
    </p:spTree>
    <p:extLst>
      <p:ext uri="{BB962C8B-B14F-4D97-AF65-F5344CB8AC3E}">
        <p14:creationId xmlns:p14="http://schemas.microsoft.com/office/powerpoint/2010/main" val="23110775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228600"/>
            <a:ext cx="8552688" cy="609600"/>
          </a:xfrm>
        </p:spPr>
        <p:txBody>
          <a:bodyPr>
            <a:noAutofit/>
          </a:bodyPr>
          <a:lstStyle/>
          <a:p>
            <a:r>
              <a:rPr lang="en-GB" sz="3600" dirty="0" smtClean="0"/>
              <a:t/>
            </a:r>
            <a:br>
              <a:rPr lang="en-GB" sz="3600" dirty="0" smtClean="0"/>
            </a:br>
            <a:r>
              <a:rPr lang="en-GB" sz="3600" dirty="0" smtClean="0"/>
              <a:t>2</a:t>
            </a:r>
            <a:r>
              <a:rPr lang="en-GB" sz="3600" dirty="0"/>
              <a:t>. </a:t>
            </a:r>
            <a:r>
              <a:rPr lang="en-GB" sz="3600" b="1" u="sng" dirty="0"/>
              <a:t>Para oesophageal hiatal hernia</a:t>
            </a:r>
            <a:br>
              <a:rPr lang="en-GB" sz="3600" b="1" u="sng" dirty="0"/>
            </a:br>
            <a:endParaRPr lang="en-US" sz="3600" dirty="0"/>
          </a:p>
        </p:txBody>
      </p:sp>
      <p:sp>
        <p:nvSpPr>
          <p:cNvPr id="8195" name="Rectangle 3"/>
          <p:cNvSpPr>
            <a:spLocks noGrp="1" noChangeArrowheads="1"/>
          </p:cNvSpPr>
          <p:nvPr>
            <p:ph type="body" idx="1"/>
          </p:nvPr>
        </p:nvSpPr>
        <p:spPr>
          <a:xfrm>
            <a:off x="228600" y="990600"/>
            <a:ext cx="8705088" cy="5638800"/>
          </a:xfrm>
        </p:spPr>
        <p:txBody>
          <a:bodyPr>
            <a:normAutofit/>
          </a:bodyPr>
          <a:lstStyle/>
          <a:p>
            <a:pPr>
              <a:buFontTx/>
              <a:buChar char="-"/>
            </a:pPr>
            <a:r>
              <a:rPr lang="en-GB" sz="3600" dirty="0" smtClean="0"/>
              <a:t>Also </a:t>
            </a:r>
            <a:r>
              <a:rPr lang="en-GB" sz="3600" dirty="0"/>
              <a:t>called rolling hernia</a:t>
            </a:r>
          </a:p>
          <a:p>
            <a:pPr>
              <a:buFontTx/>
              <a:buChar char="-"/>
            </a:pPr>
            <a:r>
              <a:rPr lang="en-GB" sz="3600" dirty="0"/>
              <a:t>The </a:t>
            </a:r>
            <a:r>
              <a:rPr lang="en-GB" sz="3600" dirty="0" err="1"/>
              <a:t>juction</a:t>
            </a:r>
            <a:r>
              <a:rPr lang="en-GB" sz="3600" dirty="0"/>
              <a:t> between the </a:t>
            </a:r>
            <a:r>
              <a:rPr lang="en-GB" sz="3600" dirty="0" err="1"/>
              <a:t>esophagus</a:t>
            </a:r>
            <a:r>
              <a:rPr lang="en-GB" sz="3600" dirty="0"/>
              <a:t> and the stomach remains in its normal position below the diaphragm while apart of the stomach herniates through the </a:t>
            </a:r>
            <a:r>
              <a:rPr lang="en-GB" sz="3600" dirty="0" err="1"/>
              <a:t>esophageal</a:t>
            </a:r>
            <a:r>
              <a:rPr lang="en-GB" sz="3600" dirty="0"/>
              <a:t> </a:t>
            </a:r>
            <a:r>
              <a:rPr lang="en-GB" sz="3600" dirty="0" err="1"/>
              <a:t>hiutus</a:t>
            </a:r>
            <a:r>
              <a:rPr lang="en-GB" sz="3600" dirty="0"/>
              <a:t>.</a:t>
            </a:r>
          </a:p>
          <a:p>
            <a:pPr>
              <a:buFontTx/>
              <a:buChar char="-"/>
            </a:pPr>
            <a:r>
              <a:rPr lang="en-GB" sz="3600" dirty="0"/>
              <a:t>It occurs where there is abnormally large opening in the diaphragm</a:t>
            </a:r>
          </a:p>
          <a:p>
            <a:pPr>
              <a:buFontTx/>
              <a:buChar char="-"/>
            </a:pPr>
            <a:r>
              <a:rPr lang="en-GB" sz="3600" dirty="0"/>
              <a:t>Its common in women more than men</a:t>
            </a:r>
            <a:endParaRPr lang="en-US" sz="3600" dirty="0"/>
          </a:p>
        </p:txBody>
      </p:sp>
    </p:spTree>
    <p:extLst>
      <p:ext uri="{BB962C8B-B14F-4D97-AF65-F5344CB8AC3E}">
        <p14:creationId xmlns:p14="http://schemas.microsoft.com/office/powerpoint/2010/main" val="2432169807"/>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81000" y="274638"/>
            <a:ext cx="8552688" cy="563562"/>
          </a:xfrm>
        </p:spPr>
        <p:txBody>
          <a:bodyPr>
            <a:normAutofit fontScale="90000"/>
          </a:bodyPr>
          <a:lstStyle/>
          <a:p>
            <a:r>
              <a:rPr lang="en-GB" sz="4000" b="1" dirty="0"/>
              <a:t>Manifestations (signs and symptoms)</a:t>
            </a:r>
            <a:endParaRPr lang="en-US" sz="4000" b="1" dirty="0"/>
          </a:p>
        </p:txBody>
      </p:sp>
      <p:sp>
        <p:nvSpPr>
          <p:cNvPr id="9219" name="Rectangle 3"/>
          <p:cNvSpPr>
            <a:spLocks noGrp="1" noChangeArrowheads="1"/>
          </p:cNvSpPr>
          <p:nvPr>
            <p:ph type="body" idx="1"/>
          </p:nvPr>
        </p:nvSpPr>
        <p:spPr>
          <a:xfrm>
            <a:off x="381000" y="990600"/>
            <a:ext cx="8552688" cy="5715000"/>
          </a:xfrm>
        </p:spPr>
        <p:txBody>
          <a:bodyPr/>
          <a:lstStyle/>
          <a:p>
            <a:r>
              <a:rPr lang="en-GB" sz="4000" dirty="0"/>
              <a:t>Heart burn</a:t>
            </a:r>
          </a:p>
          <a:p>
            <a:r>
              <a:rPr lang="en-GB" sz="4000" dirty="0" smtClean="0"/>
              <a:t>Sub-sternal </a:t>
            </a:r>
            <a:r>
              <a:rPr lang="en-GB" sz="4000" dirty="0"/>
              <a:t>chest pain</a:t>
            </a:r>
          </a:p>
          <a:p>
            <a:r>
              <a:rPr lang="en-GB" sz="4000" dirty="0"/>
              <a:t>Occult bleeding</a:t>
            </a:r>
          </a:p>
          <a:p>
            <a:r>
              <a:rPr lang="en-GB" sz="4000" dirty="0"/>
              <a:t>Feeling of fullness after eating</a:t>
            </a:r>
          </a:p>
          <a:p>
            <a:r>
              <a:rPr lang="en-GB" sz="4000" dirty="0"/>
              <a:t>Indigestion</a:t>
            </a:r>
          </a:p>
          <a:p>
            <a:r>
              <a:rPr lang="en-GB" sz="4000" dirty="0"/>
              <a:t>Belching</a:t>
            </a:r>
          </a:p>
          <a:p>
            <a:pPr>
              <a:buFontTx/>
              <a:buNone/>
            </a:pPr>
            <a:endParaRPr lang="en-US" dirty="0"/>
          </a:p>
        </p:txBody>
      </p:sp>
    </p:spTree>
    <p:extLst>
      <p:ext uri="{BB962C8B-B14F-4D97-AF65-F5344CB8AC3E}">
        <p14:creationId xmlns:p14="http://schemas.microsoft.com/office/powerpoint/2010/main" val="70861084"/>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04800" y="274638"/>
            <a:ext cx="8628888" cy="487362"/>
          </a:xfrm>
        </p:spPr>
        <p:txBody>
          <a:bodyPr>
            <a:normAutofit fontScale="90000"/>
          </a:bodyPr>
          <a:lstStyle/>
          <a:p>
            <a:r>
              <a:rPr lang="en-GB" b="1" dirty="0"/>
              <a:t>Diagnosis</a:t>
            </a:r>
            <a:endParaRPr lang="en-US" b="1" dirty="0"/>
          </a:p>
        </p:txBody>
      </p:sp>
      <p:sp>
        <p:nvSpPr>
          <p:cNvPr id="10243" name="Rectangle 3"/>
          <p:cNvSpPr>
            <a:spLocks noGrp="1" noChangeArrowheads="1"/>
          </p:cNvSpPr>
          <p:nvPr>
            <p:ph type="body" idx="1"/>
          </p:nvPr>
        </p:nvSpPr>
        <p:spPr>
          <a:xfrm>
            <a:off x="228600" y="762000"/>
            <a:ext cx="8705088" cy="5791200"/>
          </a:xfrm>
        </p:spPr>
        <p:txBody>
          <a:bodyPr>
            <a:normAutofit lnSpcReduction="10000"/>
          </a:bodyPr>
          <a:lstStyle/>
          <a:p>
            <a:pPr>
              <a:lnSpc>
                <a:spcPct val="80000"/>
              </a:lnSpc>
            </a:pPr>
            <a:r>
              <a:rPr lang="en-GB" dirty="0"/>
              <a:t>Barium swallow or upper endoscopy.</a:t>
            </a:r>
          </a:p>
          <a:p>
            <a:pPr>
              <a:lnSpc>
                <a:spcPct val="80000"/>
              </a:lnSpc>
            </a:pPr>
            <a:r>
              <a:rPr lang="en-GB" b="1" dirty="0"/>
              <a:t>Management</a:t>
            </a:r>
          </a:p>
          <a:p>
            <a:pPr>
              <a:lnSpc>
                <a:spcPct val="80000"/>
              </a:lnSpc>
              <a:buFont typeface="Wingdings" pitchFamily="2" charset="2"/>
              <a:buChar char="Ø"/>
            </a:pPr>
            <a:r>
              <a:rPr lang="en-GB" dirty="0"/>
              <a:t>If no symptoms it requires no treatment</a:t>
            </a:r>
            <a:r>
              <a:rPr lang="en-GB" dirty="0" smtClean="0"/>
              <a:t>.</a:t>
            </a:r>
          </a:p>
          <a:p>
            <a:pPr>
              <a:lnSpc>
                <a:spcPct val="80000"/>
              </a:lnSpc>
              <a:buFont typeface="Wingdings" pitchFamily="2" charset="2"/>
              <a:buChar char="Ø"/>
            </a:pPr>
            <a:r>
              <a:rPr lang="en-GB" dirty="0" smtClean="0"/>
              <a:t>If </a:t>
            </a:r>
            <a:r>
              <a:rPr lang="en-GB" dirty="0"/>
              <a:t>symptoms are present;</a:t>
            </a:r>
          </a:p>
          <a:p>
            <a:pPr>
              <a:lnSpc>
                <a:spcPct val="80000"/>
              </a:lnSpc>
              <a:buFontTx/>
              <a:buChar char="-"/>
            </a:pPr>
            <a:r>
              <a:rPr lang="en-GB" dirty="0"/>
              <a:t>Medications e.g. antacids, histamine 2 receptor blockers like ranitidine, proton pump inhibitors like omeprazole.</a:t>
            </a:r>
          </a:p>
          <a:p>
            <a:pPr>
              <a:lnSpc>
                <a:spcPct val="80000"/>
              </a:lnSpc>
              <a:buFontTx/>
              <a:buChar char="-"/>
            </a:pPr>
            <a:r>
              <a:rPr lang="en-GB" dirty="0"/>
              <a:t>Void acidic food and those containing caffeine like coffee and tea</a:t>
            </a:r>
            <a:r>
              <a:rPr lang="en-GB" dirty="0" smtClean="0"/>
              <a:t>.</a:t>
            </a:r>
          </a:p>
          <a:p>
            <a:pPr>
              <a:lnSpc>
                <a:spcPct val="80000"/>
              </a:lnSpc>
              <a:buFontTx/>
              <a:buChar char="-"/>
            </a:pPr>
            <a:r>
              <a:rPr lang="en-GB" dirty="0" smtClean="0"/>
              <a:t>Also </a:t>
            </a:r>
            <a:r>
              <a:rPr lang="en-GB" dirty="0"/>
              <a:t>fatty foods and alcohol should be avoided.</a:t>
            </a:r>
          </a:p>
          <a:p>
            <a:pPr>
              <a:lnSpc>
                <a:spcPct val="80000"/>
              </a:lnSpc>
              <a:buFontTx/>
              <a:buChar char="-"/>
            </a:pPr>
            <a:r>
              <a:rPr lang="en-GB" dirty="0"/>
              <a:t>Patients should take small frequent meals.</a:t>
            </a:r>
          </a:p>
          <a:p>
            <a:pPr>
              <a:lnSpc>
                <a:spcPct val="80000"/>
              </a:lnSpc>
              <a:buFontTx/>
              <a:buChar char="-"/>
            </a:pPr>
            <a:r>
              <a:rPr lang="en-GB" dirty="0"/>
              <a:t>Elevate the head of the bed to prevent the hernia from sliding upwards.</a:t>
            </a:r>
          </a:p>
          <a:p>
            <a:pPr>
              <a:lnSpc>
                <a:spcPct val="80000"/>
              </a:lnSpc>
              <a:buFontTx/>
              <a:buChar char="-"/>
            </a:pPr>
            <a:r>
              <a:rPr lang="en-GB" dirty="0"/>
              <a:t>If medical management fail surgery id done.</a:t>
            </a:r>
          </a:p>
          <a:p>
            <a:pPr>
              <a:lnSpc>
                <a:spcPct val="80000"/>
              </a:lnSpc>
              <a:buFontTx/>
              <a:buChar char="-"/>
            </a:pPr>
            <a:endParaRPr lang="en-GB" dirty="0"/>
          </a:p>
          <a:p>
            <a:pPr>
              <a:lnSpc>
                <a:spcPct val="80000"/>
              </a:lnSpc>
              <a:buFontTx/>
              <a:buChar char="-"/>
            </a:pPr>
            <a:endParaRPr lang="en-GB" sz="2400" dirty="0"/>
          </a:p>
          <a:p>
            <a:pPr>
              <a:lnSpc>
                <a:spcPct val="80000"/>
              </a:lnSpc>
              <a:buFontTx/>
              <a:buNone/>
            </a:pPr>
            <a:endParaRPr lang="en-US" sz="2400" dirty="0"/>
          </a:p>
        </p:txBody>
      </p:sp>
    </p:spTree>
    <p:extLst>
      <p:ext uri="{BB962C8B-B14F-4D97-AF65-F5344CB8AC3E}">
        <p14:creationId xmlns:p14="http://schemas.microsoft.com/office/powerpoint/2010/main" val="152676416"/>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04800" y="152400"/>
            <a:ext cx="8628888" cy="457200"/>
          </a:xfrm>
        </p:spPr>
        <p:txBody>
          <a:bodyPr>
            <a:normAutofit fontScale="90000"/>
          </a:bodyPr>
          <a:lstStyle/>
          <a:p>
            <a:r>
              <a:rPr lang="en-GB" dirty="0"/>
              <a:t>INGUINAL HERNIA</a:t>
            </a:r>
            <a:endParaRPr lang="en-US" dirty="0"/>
          </a:p>
        </p:txBody>
      </p:sp>
      <p:sp>
        <p:nvSpPr>
          <p:cNvPr id="12291" name="Rectangle 3"/>
          <p:cNvSpPr>
            <a:spLocks noGrp="1" noChangeArrowheads="1"/>
          </p:cNvSpPr>
          <p:nvPr>
            <p:ph type="body" idx="1"/>
          </p:nvPr>
        </p:nvSpPr>
        <p:spPr>
          <a:xfrm>
            <a:off x="228600" y="609600"/>
            <a:ext cx="8705088" cy="6096000"/>
          </a:xfrm>
        </p:spPr>
        <p:txBody>
          <a:bodyPr>
            <a:normAutofit/>
          </a:bodyPr>
          <a:lstStyle/>
          <a:p>
            <a:r>
              <a:rPr lang="en-GB" sz="4000" dirty="0"/>
              <a:t>It’s a protrusion of the parietal peritoneum and viscera such as small intestines.</a:t>
            </a:r>
          </a:p>
          <a:p>
            <a:r>
              <a:rPr lang="en-GB" sz="4000" dirty="0"/>
              <a:t>This hernia occur in both males and females but its more common in males.</a:t>
            </a:r>
          </a:p>
          <a:p>
            <a:r>
              <a:rPr lang="en-GB" sz="4000" dirty="0"/>
              <a:t>The hernia often produce no symptoms  but causes a  lump, swelling in groin especially on straining, sharp pain that radiates into the scrotum.</a:t>
            </a:r>
            <a:endParaRPr lang="en-US" sz="4000" dirty="0"/>
          </a:p>
        </p:txBody>
      </p:sp>
    </p:spTree>
    <p:extLst>
      <p:ext uri="{BB962C8B-B14F-4D97-AF65-F5344CB8AC3E}">
        <p14:creationId xmlns:p14="http://schemas.microsoft.com/office/powerpoint/2010/main" val="1824378774"/>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Volvulus</a:t>
            </a:r>
          </a:p>
        </p:txBody>
      </p:sp>
      <p:sp>
        <p:nvSpPr>
          <p:cNvPr id="3" name="Content Placeholder 2"/>
          <p:cNvSpPr>
            <a:spLocks noGrp="1"/>
          </p:cNvSpPr>
          <p:nvPr>
            <p:ph idx="1"/>
          </p:nvPr>
        </p:nvSpPr>
        <p:spPr/>
        <p:txBody>
          <a:bodyPr>
            <a:normAutofit fontScale="92500" lnSpcReduction="10000"/>
          </a:bodyPr>
          <a:lstStyle/>
          <a:p>
            <a:r>
              <a:rPr lang="en-US" dirty="0" smtClean="0"/>
              <a:t>This </a:t>
            </a:r>
            <a:r>
              <a:rPr lang="en-US" dirty="0"/>
              <a:t>occurs when a loop of bowel twists through 180°, cutting off its blood supply, causing gangrene and </a:t>
            </a:r>
            <a:r>
              <a:rPr lang="en-US" dirty="0" smtClean="0"/>
              <a:t>obstruction</a:t>
            </a:r>
          </a:p>
          <a:p>
            <a:r>
              <a:rPr lang="en-US" dirty="0" smtClean="0"/>
              <a:t>The </a:t>
            </a:r>
            <a:r>
              <a:rPr lang="en-US" dirty="0"/>
              <a:t>causes are unknown but predisposing factors include</a:t>
            </a:r>
            <a:r>
              <a:rPr lang="en-US" dirty="0" smtClean="0"/>
              <a:t>:</a:t>
            </a:r>
          </a:p>
          <a:p>
            <a:pPr lvl="1"/>
            <a:r>
              <a:rPr lang="en-US" dirty="0" smtClean="0"/>
              <a:t> </a:t>
            </a:r>
            <a:r>
              <a:rPr lang="en-US" dirty="0"/>
              <a:t>an unusually long </a:t>
            </a:r>
            <a:r>
              <a:rPr lang="en-US" dirty="0" err="1"/>
              <a:t>mesocolon</a:t>
            </a:r>
            <a:r>
              <a:rPr lang="en-US" dirty="0"/>
              <a:t> or mesentery </a:t>
            </a:r>
          </a:p>
          <a:p>
            <a:pPr lvl="1"/>
            <a:r>
              <a:rPr lang="en-US" dirty="0" smtClean="0"/>
              <a:t>heavy </a:t>
            </a:r>
            <a:r>
              <a:rPr lang="en-US" dirty="0"/>
              <a:t>loading of the pelvic colon with </a:t>
            </a:r>
            <a:r>
              <a:rPr lang="en-US" dirty="0" err="1" smtClean="0"/>
              <a:t>faeces</a:t>
            </a:r>
            <a:endParaRPr lang="en-US" dirty="0" smtClean="0"/>
          </a:p>
          <a:p>
            <a:pPr lvl="1"/>
            <a:r>
              <a:rPr lang="en-US" dirty="0" smtClean="0"/>
              <a:t> </a:t>
            </a:r>
            <a:r>
              <a:rPr lang="en-US" dirty="0"/>
              <a:t>a slight twist of a loop of bowel, causing gas and fluid to accumulate and promote further </a:t>
            </a:r>
            <a:r>
              <a:rPr lang="en-US" dirty="0" smtClean="0"/>
              <a:t>twisting</a:t>
            </a:r>
          </a:p>
          <a:p>
            <a:pPr lvl="1"/>
            <a:r>
              <a:rPr lang="en-US" dirty="0" smtClean="0"/>
              <a:t>adhesions </a:t>
            </a:r>
            <a:r>
              <a:rPr lang="en-US" dirty="0"/>
              <a:t>formed following surgery or peritonitis.</a:t>
            </a:r>
          </a:p>
        </p:txBody>
      </p:sp>
    </p:spTree>
    <p:extLst>
      <p:ext uri="{BB962C8B-B14F-4D97-AF65-F5344CB8AC3E}">
        <p14:creationId xmlns:p14="http://schemas.microsoft.com/office/powerpoint/2010/main" val="2632979463"/>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Intussusception</a:t>
            </a:r>
          </a:p>
        </p:txBody>
      </p:sp>
      <p:sp>
        <p:nvSpPr>
          <p:cNvPr id="3" name="Content Placeholder 2"/>
          <p:cNvSpPr>
            <a:spLocks noGrp="1"/>
          </p:cNvSpPr>
          <p:nvPr>
            <p:ph idx="1"/>
          </p:nvPr>
        </p:nvSpPr>
        <p:spPr/>
        <p:txBody>
          <a:bodyPr>
            <a:normAutofit fontScale="70000" lnSpcReduction="20000"/>
          </a:bodyPr>
          <a:lstStyle/>
          <a:p>
            <a:r>
              <a:rPr lang="en-US" dirty="0" smtClean="0"/>
              <a:t>In </a:t>
            </a:r>
            <a:r>
              <a:rPr lang="en-US" dirty="0"/>
              <a:t>this condition a length of intestine is </a:t>
            </a:r>
            <a:r>
              <a:rPr lang="en-US" dirty="0" err="1"/>
              <a:t>invaginated</a:t>
            </a:r>
            <a:r>
              <a:rPr lang="en-US" dirty="0"/>
              <a:t> into </a:t>
            </a:r>
            <a:r>
              <a:rPr lang="en-US" dirty="0" smtClean="0"/>
              <a:t>itself. </a:t>
            </a:r>
          </a:p>
          <a:p>
            <a:r>
              <a:rPr lang="en-US" dirty="0" smtClean="0"/>
              <a:t>Infection  </a:t>
            </a:r>
            <a:r>
              <a:rPr lang="en-US" dirty="0"/>
              <a:t>causes swelling of the lymphoid tissue in the intestinal wall. </a:t>
            </a:r>
            <a:endParaRPr lang="en-US" dirty="0" smtClean="0"/>
          </a:p>
          <a:p>
            <a:r>
              <a:rPr lang="en-US" dirty="0" smtClean="0"/>
              <a:t>The </a:t>
            </a:r>
            <a:r>
              <a:rPr lang="en-US" dirty="0"/>
              <a:t>overlying mucosa bulges into the lumen, creating a partial obstruction and a rise in pressure inside the intestine proximal to the swelling. </a:t>
            </a:r>
            <a:endParaRPr lang="en-US" dirty="0" smtClean="0"/>
          </a:p>
          <a:p>
            <a:r>
              <a:rPr lang="en-US" dirty="0" smtClean="0"/>
              <a:t>Strong </a:t>
            </a:r>
            <a:r>
              <a:rPr lang="en-US" dirty="0"/>
              <a:t>peristaltic waves develop in an attempt to overcome the partial obstruction. </a:t>
            </a:r>
            <a:endParaRPr lang="en-US" dirty="0" smtClean="0"/>
          </a:p>
          <a:p>
            <a:r>
              <a:rPr lang="en-US" dirty="0" smtClean="0"/>
              <a:t>These </a:t>
            </a:r>
            <a:r>
              <a:rPr lang="en-US" dirty="0"/>
              <a:t>push the swollen piece of bowel into the lumen of the section immediately distal to it, creating the </a:t>
            </a:r>
            <a:r>
              <a:rPr lang="en-US" dirty="0" smtClean="0"/>
              <a:t>intussusception.</a:t>
            </a:r>
          </a:p>
          <a:p>
            <a:r>
              <a:rPr lang="en-US" dirty="0" smtClean="0"/>
              <a:t>The </a:t>
            </a:r>
            <a:r>
              <a:rPr lang="en-US" dirty="0"/>
              <a:t>pressure on the veins in the </a:t>
            </a:r>
            <a:r>
              <a:rPr lang="en-US" dirty="0" err="1"/>
              <a:t>invaginated</a:t>
            </a:r>
            <a:r>
              <a:rPr lang="en-US" dirty="0"/>
              <a:t> portion is increased, causing congestion, further swelling, </a:t>
            </a:r>
            <a:r>
              <a:rPr lang="en-US" dirty="0" err="1"/>
              <a:t>ischaemia</a:t>
            </a:r>
            <a:r>
              <a:rPr lang="en-US" dirty="0"/>
              <a:t> and possibly gangrene</a:t>
            </a:r>
            <a:r>
              <a:rPr lang="en-US" dirty="0" smtClean="0"/>
              <a:t>.</a:t>
            </a:r>
          </a:p>
          <a:p>
            <a:r>
              <a:rPr lang="en-US" dirty="0" smtClean="0"/>
              <a:t> </a:t>
            </a:r>
            <a:r>
              <a:rPr lang="en-US" dirty="0"/>
              <a:t>Complete intestinal obstruction may </a:t>
            </a:r>
            <a:r>
              <a:rPr lang="en-US" dirty="0" smtClean="0"/>
              <a:t>occur.</a:t>
            </a:r>
            <a:endParaRPr lang="en-US" dirty="0"/>
          </a:p>
        </p:txBody>
      </p:sp>
    </p:spTree>
    <p:extLst>
      <p:ext uri="{BB962C8B-B14F-4D97-AF65-F5344CB8AC3E}">
        <p14:creationId xmlns:p14="http://schemas.microsoft.com/office/powerpoint/2010/main" val="606847647"/>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Malabsorption</a:t>
            </a:r>
          </a:p>
        </p:txBody>
      </p:sp>
      <p:sp>
        <p:nvSpPr>
          <p:cNvPr id="3" name="Content Placeholder 2"/>
          <p:cNvSpPr>
            <a:spLocks noGrp="1"/>
          </p:cNvSpPr>
          <p:nvPr>
            <p:ph idx="1"/>
          </p:nvPr>
        </p:nvSpPr>
        <p:spPr/>
        <p:txBody>
          <a:bodyPr>
            <a:normAutofit fontScale="77500" lnSpcReduction="20000"/>
          </a:bodyPr>
          <a:lstStyle/>
          <a:p>
            <a:r>
              <a:rPr lang="en-US" dirty="0" smtClean="0"/>
              <a:t>Impaired </a:t>
            </a:r>
            <a:r>
              <a:rPr lang="en-US" dirty="0"/>
              <a:t>absorption of nutrient materials and water from the intestines is not a disease in itself</a:t>
            </a:r>
            <a:r>
              <a:rPr lang="en-US" dirty="0" smtClean="0"/>
              <a:t>.</a:t>
            </a:r>
          </a:p>
          <a:p>
            <a:r>
              <a:rPr lang="en-US" dirty="0" smtClean="0"/>
              <a:t> </a:t>
            </a:r>
            <a:r>
              <a:rPr lang="en-US" dirty="0"/>
              <a:t>It is the result of diseases causing one or more of the following changes: </a:t>
            </a:r>
          </a:p>
          <a:p>
            <a:pPr lvl="1"/>
            <a:r>
              <a:rPr lang="en-US" dirty="0" smtClean="0"/>
              <a:t>atrophy </a:t>
            </a:r>
            <a:r>
              <a:rPr lang="en-US" dirty="0"/>
              <a:t>of the villi of the mucosa of the small intestine </a:t>
            </a:r>
            <a:endParaRPr lang="en-US" dirty="0" smtClean="0"/>
          </a:p>
          <a:p>
            <a:pPr lvl="2"/>
            <a:r>
              <a:rPr lang="en-US" dirty="0" smtClean="0"/>
              <a:t>Disease </a:t>
            </a:r>
            <a:r>
              <a:rPr lang="en-US" dirty="0"/>
              <a:t>of the intestinal mucous </a:t>
            </a:r>
            <a:r>
              <a:rPr lang="en-US" dirty="0" smtClean="0"/>
              <a:t>membrane</a:t>
            </a:r>
          </a:p>
          <a:p>
            <a:pPr lvl="2"/>
            <a:r>
              <a:rPr lang="en-US" dirty="0"/>
              <a:t>Coeliac disease (idiopathic steatorrhoea).</a:t>
            </a:r>
            <a:endParaRPr lang="en-US" dirty="0" smtClean="0"/>
          </a:p>
          <a:p>
            <a:pPr lvl="1"/>
            <a:r>
              <a:rPr lang="en-US" dirty="0" smtClean="0"/>
              <a:t>incomplete </a:t>
            </a:r>
            <a:r>
              <a:rPr lang="en-US" dirty="0"/>
              <a:t>digestion of </a:t>
            </a:r>
            <a:r>
              <a:rPr lang="en-US" dirty="0" smtClean="0"/>
              <a:t>food</a:t>
            </a:r>
          </a:p>
          <a:p>
            <a:pPr lvl="2"/>
            <a:r>
              <a:rPr lang="en-US" dirty="0"/>
              <a:t>disease of the liver and pancreas </a:t>
            </a:r>
            <a:endParaRPr lang="en-US" dirty="0" smtClean="0"/>
          </a:p>
          <a:p>
            <a:pPr lvl="2"/>
            <a:r>
              <a:rPr lang="en-US" dirty="0" smtClean="0"/>
              <a:t>following </a:t>
            </a:r>
            <a:r>
              <a:rPr lang="en-US" dirty="0"/>
              <a:t>a resection of small intestine </a:t>
            </a:r>
            <a:endParaRPr lang="en-US" dirty="0" smtClean="0"/>
          </a:p>
          <a:p>
            <a:pPr lvl="2"/>
            <a:r>
              <a:rPr lang="en-US" dirty="0" smtClean="0"/>
              <a:t>following </a:t>
            </a:r>
            <a:r>
              <a:rPr lang="en-US" dirty="0"/>
              <a:t>surgery if microbes grow in a blind end of intestine</a:t>
            </a:r>
            <a:endParaRPr lang="en-US" dirty="0" smtClean="0"/>
          </a:p>
          <a:p>
            <a:pPr lvl="1"/>
            <a:r>
              <a:rPr lang="en-US" dirty="0" smtClean="0"/>
              <a:t>interference </a:t>
            </a:r>
            <a:r>
              <a:rPr lang="en-US" dirty="0"/>
              <a:t>with the transport of absorbed nutrients from the small intestine to the blood</a:t>
            </a:r>
            <a:r>
              <a:rPr lang="en-US" dirty="0" smtClean="0"/>
              <a:t>.</a:t>
            </a:r>
          </a:p>
          <a:p>
            <a:pPr lvl="2"/>
            <a:r>
              <a:rPr lang="en-US" dirty="0" smtClean="0"/>
              <a:t>obstruction</a:t>
            </a:r>
            <a:endParaRPr lang="en-US" dirty="0"/>
          </a:p>
        </p:txBody>
      </p:sp>
    </p:spTree>
    <p:extLst>
      <p:ext uri="{BB962C8B-B14F-4D97-AF65-F5344CB8AC3E}">
        <p14:creationId xmlns:p14="http://schemas.microsoft.com/office/powerpoint/2010/main" val="1577427094"/>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DISEASES OF THE PANCREASE</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a:t>Proteolytic</a:t>
            </a:r>
            <a:r>
              <a:rPr lang="en-US" dirty="0"/>
              <a:t> enzymes produced by the pancreas are secreted in inactive forms, which are not activated until they reach the intestine; this protects the pancreas from digestion by its own enzymes. </a:t>
            </a:r>
            <a:endParaRPr lang="en-US" dirty="0" smtClean="0"/>
          </a:p>
          <a:p>
            <a:r>
              <a:rPr lang="en-US" dirty="0" smtClean="0"/>
              <a:t>If </a:t>
            </a:r>
            <a:r>
              <a:rPr lang="en-US" dirty="0"/>
              <a:t>these precursor enzymes are activated while still in the pancreas, pancreatitis results. </a:t>
            </a:r>
            <a:endParaRPr lang="en-US" dirty="0" smtClean="0"/>
          </a:p>
          <a:p>
            <a:r>
              <a:rPr lang="en-US" dirty="0" smtClean="0"/>
              <a:t>The </a:t>
            </a:r>
            <a:r>
              <a:rPr lang="en-US" dirty="0"/>
              <a:t>severity of the disease is directly related to the amount of pancreatic tissue destroyed</a:t>
            </a:r>
          </a:p>
        </p:txBody>
      </p:sp>
    </p:spTree>
    <p:extLst>
      <p:ext uri="{BB962C8B-B14F-4D97-AF65-F5344CB8AC3E}">
        <p14:creationId xmlns:p14="http://schemas.microsoft.com/office/powerpoint/2010/main" val="1567867574"/>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28888" cy="715962"/>
          </a:xfrm>
        </p:spPr>
        <p:txBody>
          <a:bodyPr>
            <a:normAutofit fontScale="90000"/>
          </a:bodyPr>
          <a:lstStyle/>
          <a:p>
            <a:r>
              <a:rPr lang="en-GB" b="1" dirty="0" smtClean="0"/>
              <a:t/>
            </a:r>
            <a:br>
              <a:rPr lang="en-GB" b="1" dirty="0" smtClean="0"/>
            </a:br>
            <a:r>
              <a:rPr lang="en-GB" b="1" dirty="0" smtClean="0"/>
              <a:t>Pancreatitis </a:t>
            </a:r>
            <a:r>
              <a:rPr lang="en-US" dirty="0"/>
              <a:t/>
            </a:r>
            <a:br>
              <a:rPr lang="en-US" dirty="0"/>
            </a:br>
            <a:endParaRPr lang="en-US" dirty="0"/>
          </a:p>
        </p:txBody>
      </p:sp>
      <p:sp>
        <p:nvSpPr>
          <p:cNvPr id="3" name="Content Placeholder 2"/>
          <p:cNvSpPr>
            <a:spLocks noGrp="1"/>
          </p:cNvSpPr>
          <p:nvPr>
            <p:ph idx="1"/>
          </p:nvPr>
        </p:nvSpPr>
        <p:spPr>
          <a:xfrm>
            <a:off x="228600" y="990600"/>
            <a:ext cx="8686800" cy="5638800"/>
          </a:xfrm>
        </p:spPr>
        <p:txBody>
          <a:bodyPr>
            <a:normAutofit fontScale="85000" lnSpcReduction="10000"/>
          </a:bodyPr>
          <a:lstStyle/>
          <a:p>
            <a:r>
              <a:rPr lang="en-GB" dirty="0" smtClean="0"/>
              <a:t>Pancreatitis </a:t>
            </a:r>
            <a:r>
              <a:rPr lang="en-GB" dirty="0"/>
              <a:t>is an inflammation of the pancreas. </a:t>
            </a:r>
            <a:endParaRPr lang="en-GB" dirty="0" smtClean="0"/>
          </a:p>
          <a:p>
            <a:r>
              <a:rPr lang="en-GB" dirty="0" smtClean="0"/>
              <a:t>Acute </a:t>
            </a:r>
            <a:r>
              <a:rPr lang="en-GB" dirty="0"/>
              <a:t>pancreatitis is when the structure and function of the pancreas usually return to normal after the acute attack. </a:t>
            </a:r>
            <a:endParaRPr lang="en-GB" dirty="0" smtClean="0"/>
          </a:p>
          <a:p>
            <a:r>
              <a:rPr lang="en-US" dirty="0"/>
              <a:t>The causes of acute pancreatitis are not clear but known predisposing factors are gallstones and alcoholism. </a:t>
            </a:r>
            <a:endParaRPr lang="en-US" dirty="0" smtClean="0"/>
          </a:p>
          <a:p>
            <a:r>
              <a:rPr lang="en-US" dirty="0" smtClean="0"/>
              <a:t>When </a:t>
            </a:r>
            <a:r>
              <a:rPr lang="en-US" dirty="0"/>
              <a:t>a gallstone obstructs the </a:t>
            </a:r>
            <a:r>
              <a:rPr lang="en-US" dirty="0" err="1"/>
              <a:t>hepatopancreatic</a:t>
            </a:r>
            <a:r>
              <a:rPr lang="en-US" dirty="0"/>
              <a:t> ampulla there is reflux of bile into the pancreas and the spread of infection from cholangitis. </a:t>
            </a:r>
            <a:endParaRPr lang="en-US" dirty="0" smtClean="0"/>
          </a:p>
          <a:p>
            <a:r>
              <a:rPr lang="en-US" dirty="0" smtClean="0"/>
              <a:t>Other </a:t>
            </a:r>
            <a:r>
              <a:rPr lang="en-US" dirty="0"/>
              <a:t>associated conditions include</a:t>
            </a:r>
            <a:r>
              <a:rPr lang="en-US" dirty="0" smtClean="0"/>
              <a:t>:</a:t>
            </a:r>
          </a:p>
          <a:p>
            <a:pPr lvl="1"/>
            <a:r>
              <a:rPr lang="en-US" dirty="0" smtClean="0"/>
              <a:t> </a:t>
            </a:r>
            <a:r>
              <a:rPr lang="en-US" dirty="0"/>
              <a:t>cancer of the ampulla or head of pancreas virus infections, notably </a:t>
            </a:r>
            <a:r>
              <a:rPr lang="en-US" dirty="0" smtClean="0"/>
              <a:t>mumps, </a:t>
            </a:r>
            <a:r>
              <a:rPr lang="en-US" dirty="0"/>
              <a:t>chronic renal </a:t>
            </a:r>
            <a:r>
              <a:rPr lang="en-US" dirty="0" smtClean="0"/>
              <a:t>failure, </a:t>
            </a:r>
            <a:r>
              <a:rPr lang="en-US" dirty="0"/>
              <a:t>renal </a:t>
            </a:r>
            <a:r>
              <a:rPr lang="en-US" dirty="0" smtClean="0"/>
              <a:t>transplantation, hyperparathyroidism, hypothermia, </a:t>
            </a:r>
            <a:r>
              <a:rPr lang="en-US" dirty="0"/>
              <a:t>drugs, e.g. corticosteroids, </a:t>
            </a:r>
            <a:r>
              <a:rPr lang="en-US" dirty="0" smtClean="0"/>
              <a:t>diabetes mellitus, </a:t>
            </a:r>
            <a:r>
              <a:rPr lang="en-US" dirty="0" err="1"/>
              <a:t>cholecystitis</a:t>
            </a:r>
            <a:r>
              <a:rPr lang="en-US" dirty="0" smtClean="0"/>
              <a:t>.</a:t>
            </a:r>
            <a:endParaRPr lang="en-US" dirty="0"/>
          </a:p>
        </p:txBody>
      </p:sp>
    </p:spTree>
    <p:extLst>
      <p:ext uri="{BB962C8B-B14F-4D97-AF65-F5344CB8AC3E}">
        <p14:creationId xmlns:p14="http://schemas.microsoft.com/office/powerpoint/2010/main" val="1589788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t/>
            </a:r>
            <a:br>
              <a:rPr lang="en-US" b="1" dirty="0" smtClean="0"/>
            </a:br>
            <a:r>
              <a:rPr lang="en-US" sz="6000" b="1" dirty="0" smtClean="0"/>
              <a:t>Introduction</a:t>
            </a:r>
            <a:r>
              <a:rPr lang="en-US" sz="6000" dirty="0" smtClean="0"/>
              <a:t/>
            </a:r>
            <a:br>
              <a:rPr lang="en-US" sz="6000" dirty="0" smtClean="0"/>
            </a:br>
            <a:endParaRPr lang="en-US" sz="6000" dirty="0"/>
          </a:p>
        </p:txBody>
      </p:sp>
      <p:sp>
        <p:nvSpPr>
          <p:cNvPr id="3" name="Content Placeholder 2"/>
          <p:cNvSpPr>
            <a:spLocks noGrp="1"/>
          </p:cNvSpPr>
          <p:nvPr>
            <p:ph idx="1"/>
          </p:nvPr>
        </p:nvSpPr>
        <p:spPr>
          <a:xfrm>
            <a:off x="304800" y="838200"/>
            <a:ext cx="8610600" cy="5791200"/>
          </a:xfrm>
        </p:spPr>
        <p:txBody>
          <a:bodyPr>
            <a:normAutofit/>
          </a:bodyPr>
          <a:lstStyle/>
          <a:p>
            <a:endParaRPr lang="en-US" dirty="0" smtClean="0"/>
          </a:p>
          <a:p>
            <a:r>
              <a:rPr lang="en-US" dirty="0" smtClean="0"/>
              <a:t>This </a:t>
            </a:r>
            <a:r>
              <a:rPr lang="en-US" dirty="0"/>
              <a:t>section is about the structure and function of the digestive system. </a:t>
            </a:r>
            <a:endParaRPr lang="en-US" dirty="0" smtClean="0"/>
          </a:p>
          <a:p>
            <a:r>
              <a:rPr lang="en-US" dirty="0" smtClean="0"/>
              <a:t>This </a:t>
            </a:r>
            <a:r>
              <a:rPr lang="en-US" dirty="0"/>
              <a:t>system consists of the gastrointestinal tract </a:t>
            </a:r>
            <a:r>
              <a:rPr lang="en-US" dirty="0" smtClean="0"/>
              <a:t>                and </a:t>
            </a:r>
            <a:r>
              <a:rPr lang="en-US" dirty="0"/>
              <a:t>accessory organs of digestion which include the liver, gall bladder and pancreas. </a:t>
            </a:r>
          </a:p>
          <a:p>
            <a:r>
              <a:rPr lang="en-US" dirty="0"/>
              <a:t>The management of adults with disorders of the digestive system and associated organs will also be covered.  </a:t>
            </a:r>
          </a:p>
          <a:p>
            <a:pPr>
              <a:buNone/>
            </a:pPr>
            <a:endParaRPr lang="en-US" dirty="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 nursing management</a:t>
            </a:r>
            <a:endParaRPr lang="en-US" dirty="0"/>
          </a:p>
        </p:txBody>
      </p:sp>
      <p:sp>
        <p:nvSpPr>
          <p:cNvPr id="3" name="Content Placeholder 2"/>
          <p:cNvSpPr>
            <a:spLocks noGrp="1"/>
          </p:cNvSpPr>
          <p:nvPr>
            <p:ph idx="1"/>
          </p:nvPr>
        </p:nvSpPr>
        <p:spPr/>
        <p:txBody>
          <a:bodyPr>
            <a:normAutofit lnSpcReduction="10000"/>
          </a:bodyPr>
          <a:lstStyle/>
          <a:p>
            <a:r>
              <a:rPr lang="en-US" dirty="0" smtClean="0"/>
              <a:t>Encourage fluid intake of up to 300ml per day if not contradicted by patients medical condition( fluids help increase moister in the mouth which protects the mucous membranes from damage and helps the healing process. </a:t>
            </a:r>
          </a:p>
          <a:p>
            <a:r>
              <a:rPr lang="en-US" dirty="0" smtClean="0"/>
              <a:t>Determines patients usual method of oral care and address any concerns regarding oral hygiene and build on the existing knowledge .</a:t>
            </a:r>
            <a:endParaRPr lang="en-US" dirty="0"/>
          </a:p>
        </p:txBody>
      </p:sp>
    </p:spTree>
    <p:extLst>
      <p:ext uri="{BB962C8B-B14F-4D97-AF65-F5344CB8AC3E}">
        <p14:creationId xmlns:p14="http://schemas.microsoft.com/office/powerpoint/2010/main" val="2562927770"/>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Chronic pancreatitis</a:t>
            </a:r>
          </a:p>
        </p:txBody>
      </p:sp>
      <p:sp>
        <p:nvSpPr>
          <p:cNvPr id="3" name="Content Placeholder 2"/>
          <p:cNvSpPr>
            <a:spLocks noGrp="1"/>
          </p:cNvSpPr>
          <p:nvPr>
            <p:ph idx="1"/>
          </p:nvPr>
        </p:nvSpPr>
        <p:spPr/>
        <p:txBody>
          <a:bodyPr>
            <a:normAutofit fontScale="92500" lnSpcReduction="10000"/>
          </a:bodyPr>
          <a:lstStyle/>
          <a:p>
            <a:r>
              <a:rPr lang="en-US" dirty="0" smtClean="0"/>
              <a:t>This </a:t>
            </a:r>
            <a:r>
              <a:rPr lang="en-US" dirty="0"/>
              <a:t>is due to repeated attacks of acute pancreatitis or may arise gradually without evidence of pancreatic disease. </a:t>
            </a:r>
            <a:endParaRPr lang="en-US" dirty="0" smtClean="0"/>
          </a:p>
          <a:p>
            <a:r>
              <a:rPr lang="en-GB" dirty="0"/>
              <a:t>Other associated causes of pancreatitis include:</a:t>
            </a:r>
          </a:p>
          <a:p>
            <a:pPr lvl="1"/>
            <a:r>
              <a:rPr lang="en-GB" dirty="0"/>
              <a:t> Bacterial  or viral infections, </a:t>
            </a:r>
          </a:p>
          <a:p>
            <a:pPr lvl="1"/>
            <a:r>
              <a:rPr lang="en-GB" dirty="0"/>
              <a:t>Blunt abdominal trauma, </a:t>
            </a:r>
          </a:p>
          <a:p>
            <a:pPr lvl="1"/>
            <a:r>
              <a:rPr lang="en-GB" dirty="0"/>
              <a:t>Ischemic vascular disease </a:t>
            </a:r>
          </a:p>
          <a:p>
            <a:pPr lvl="1"/>
            <a:r>
              <a:rPr lang="en-GB" dirty="0"/>
              <a:t>And use of drugs such corticosteroids, oral contraceptives, narcotics and thiazide diuretics.</a:t>
            </a:r>
            <a:endParaRPr lang="en-US" dirty="0"/>
          </a:p>
          <a:p>
            <a:pPr marL="82296" indent="0">
              <a:buNone/>
            </a:pPr>
            <a:r>
              <a:rPr lang="en-GB" b="1" dirty="0"/>
              <a:t> </a:t>
            </a:r>
            <a:endParaRPr lang="en-US" dirty="0"/>
          </a:p>
          <a:p>
            <a:endParaRPr lang="en-US" dirty="0" smtClean="0"/>
          </a:p>
        </p:txBody>
      </p:sp>
    </p:spTree>
    <p:extLst>
      <p:ext uri="{BB962C8B-B14F-4D97-AF65-F5344CB8AC3E}">
        <p14:creationId xmlns:p14="http://schemas.microsoft.com/office/powerpoint/2010/main" val="2666657689"/>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400288" cy="563562"/>
          </a:xfrm>
        </p:spPr>
        <p:txBody>
          <a:bodyPr>
            <a:normAutofit fontScale="90000"/>
          </a:bodyPr>
          <a:lstStyle/>
          <a:p>
            <a:r>
              <a:rPr lang="en-GB" b="1" dirty="0" smtClean="0"/>
              <a:t/>
            </a:r>
            <a:br>
              <a:rPr lang="en-GB" b="1" dirty="0" smtClean="0"/>
            </a:br>
            <a:r>
              <a:rPr lang="en-GB" b="1" dirty="0" smtClean="0"/>
              <a:t>Management </a:t>
            </a:r>
            <a:r>
              <a:rPr lang="en-GB" b="1" dirty="0"/>
              <a:t>of Pancreatitis</a:t>
            </a:r>
            <a:r>
              <a:rPr lang="en-GB" dirty="0"/>
              <a:t> </a:t>
            </a:r>
            <a:r>
              <a:rPr lang="en-US" dirty="0"/>
              <a:t/>
            </a:r>
            <a:br>
              <a:rPr lang="en-US" dirty="0"/>
            </a:br>
            <a:endParaRPr lang="en-US" dirty="0"/>
          </a:p>
        </p:txBody>
      </p:sp>
      <p:sp>
        <p:nvSpPr>
          <p:cNvPr id="3" name="Content Placeholder 2"/>
          <p:cNvSpPr>
            <a:spLocks noGrp="1"/>
          </p:cNvSpPr>
          <p:nvPr>
            <p:ph idx="1"/>
          </p:nvPr>
        </p:nvSpPr>
        <p:spPr>
          <a:xfrm>
            <a:off x="304800" y="838200"/>
            <a:ext cx="8628888" cy="5715000"/>
          </a:xfrm>
        </p:spPr>
        <p:txBody>
          <a:bodyPr>
            <a:normAutofit/>
          </a:bodyPr>
          <a:lstStyle/>
          <a:p>
            <a:r>
              <a:rPr lang="en-GB" sz="3600" dirty="0" smtClean="0"/>
              <a:t>The </a:t>
            </a:r>
            <a:r>
              <a:rPr lang="en-GB" sz="3600" dirty="0"/>
              <a:t>objectives of therapeutic management of acute pancreatitis include</a:t>
            </a:r>
            <a:r>
              <a:rPr lang="en-GB" sz="3600" dirty="0" smtClean="0"/>
              <a:t>:</a:t>
            </a:r>
          </a:p>
          <a:p>
            <a:pPr marL="82296" indent="0">
              <a:buNone/>
            </a:pPr>
            <a:endParaRPr lang="en-US" sz="3600" dirty="0"/>
          </a:p>
          <a:p>
            <a:pPr lvl="1"/>
            <a:r>
              <a:rPr lang="en-GB" sz="3600" dirty="0"/>
              <a:t>Relief of pain </a:t>
            </a:r>
            <a:endParaRPr lang="en-US" sz="3600" dirty="0"/>
          </a:p>
          <a:p>
            <a:pPr lvl="1"/>
            <a:r>
              <a:rPr lang="en-GB" sz="3600" dirty="0"/>
              <a:t>Prevention or treatment of shock </a:t>
            </a:r>
            <a:endParaRPr lang="en-US" sz="3600" dirty="0"/>
          </a:p>
          <a:p>
            <a:pPr lvl="1"/>
            <a:r>
              <a:rPr lang="en-GB" sz="3600" dirty="0"/>
              <a:t>Reduction of pancreatic secretions </a:t>
            </a:r>
            <a:endParaRPr lang="en-US" sz="3600" dirty="0"/>
          </a:p>
          <a:p>
            <a:pPr lvl="1"/>
            <a:r>
              <a:rPr lang="en-GB" sz="3600" dirty="0"/>
              <a:t>Control of fluids and electrolyte balance </a:t>
            </a:r>
            <a:endParaRPr lang="en-US" sz="3600" dirty="0"/>
          </a:p>
          <a:p>
            <a:pPr lvl="1"/>
            <a:r>
              <a:rPr lang="en-GB" sz="3600" dirty="0"/>
              <a:t>Prevention and treatment of infection </a:t>
            </a:r>
            <a:endParaRPr lang="en-US" sz="3600" dirty="0"/>
          </a:p>
          <a:p>
            <a:pPr lvl="1"/>
            <a:r>
              <a:rPr lang="en-GB" sz="3600" dirty="0"/>
              <a:t>Removal of the precipitating cause</a:t>
            </a:r>
            <a:endParaRPr lang="en-US" sz="3600" dirty="0"/>
          </a:p>
          <a:p>
            <a:endParaRPr lang="en-US" dirty="0"/>
          </a:p>
          <a:p>
            <a:endParaRPr lang="en-US" dirty="0"/>
          </a:p>
        </p:txBody>
      </p:sp>
    </p:spTree>
    <p:extLst>
      <p:ext uri="{BB962C8B-B14F-4D97-AF65-F5344CB8AC3E}">
        <p14:creationId xmlns:p14="http://schemas.microsoft.com/office/powerpoint/2010/main" val="2526333572"/>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28888" cy="533400"/>
          </a:xfrm>
        </p:spPr>
        <p:txBody>
          <a:bodyPr>
            <a:normAutofit fontScale="90000"/>
          </a:bodyPr>
          <a:lstStyle/>
          <a:p>
            <a:r>
              <a:rPr lang="en-US" dirty="0" err="1" smtClean="0"/>
              <a:t>Cont</a:t>
            </a:r>
            <a:r>
              <a:rPr lang="en-US" dirty="0" smtClean="0"/>
              <a:t>………….</a:t>
            </a:r>
            <a:endParaRPr lang="en-US" dirty="0"/>
          </a:p>
        </p:txBody>
      </p:sp>
      <p:sp>
        <p:nvSpPr>
          <p:cNvPr id="3" name="Content Placeholder 2"/>
          <p:cNvSpPr>
            <a:spLocks noGrp="1"/>
          </p:cNvSpPr>
          <p:nvPr>
            <p:ph idx="1"/>
          </p:nvPr>
        </p:nvSpPr>
        <p:spPr>
          <a:xfrm>
            <a:off x="228600" y="685800"/>
            <a:ext cx="8705088" cy="5943600"/>
          </a:xfrm>
        </p:spPr>
        <p:txBody>
          <a:bodyPr>
            <a:normAutofit fontScale="92500" lnSpcReduction="10000"/>
          </a:bodyPr>
          <a:lstStyle/>
          <a:p>
            <a:r>
              <a:rPr lang="en-GB" dirty="0"/>
              <a:t>The patient should therefore minimise physical activity through bed rest, receive a strong analgesic, nil per oral with NG tube suction, and IV fluids. </a:t>
            </a:r>
            <a:endParaRPr lang="en-GB" dirty="0" smtClean="0"/>
          </a:p>
          <a:p>
            <a:r>
              <a:rPr lang="en-GB" dirty="0" smtClean="0"/>
              <a:t>The </a:t>
            </a:r>
            <a:r>
              <a:rPr lang="en-GB" dirty="0"/>
              <a:t>use of </a:t>
            </a:r>
            <a:r>
              <a:rPr lang="en-GB" dirty="0" smtClean="0"/>
              <a:t>anti-cholinergic </a:t>
            </a:r>
            <a:r>
              <a:rPr lang="en-GB" dirty="0"/>
              <a:t>drugs can decrease pain.</a:t>
            </a:r>
            <a:endParaRPr lang="en-US" dirty="0"/>
          </a:p>
          <a:p>
            <a:r>
              <a:rPr lang="en-GB" dirty="0"/>
              <a:t>The patient with chronic pancreatitis requires prevention of attacks and frequent doses of analgesics. </a:t>
            </a:r>
            <a:endParaRPr lang="en-GB" dirty="0" smtClean="0"/>
          </a:p>
          <a:p>
            <a:r>
              <a:rPr lang="en-GB" dirty="0" smtClean="0"/>
              <a:t>Pancreatic </a:t>
            </a:r>
            <a:r>
              <a:rPr lang="en-GB" dirty="0"/>
              <a:t>exocrine and endocrine insufficiency should be assessed and modes of management considered. </a:t>
            </a:r>
            <a:endParaRPr lang="en-GB" dirty="0" smtClean="0"/>
          </a:p>
          <a:p>
            <a:r>
              <a:rPr lang="en-GB" dirty="0" smtClean="0"/>
              <a:t>Diet</a:t>
            </a:r>
            <a:r>
              <a:rPr lang="en-GB" dirty="0"/>
              <a:t>, pancreatic enzyme replacement and control of the diabetes are measures used to control the insufficiency. </a:t>
            </a:r>
            <a:endParaRPr lang="en-US" dirty="0"/>
          </a:p>
        </p:txBody>
      </p:sp>
    </p:spTree>
    <p:extLst>
      <p:ext uri="{BB962C8B-B14F-4D97-AF65-F5344CB8AC3E}">
        <p14:creationId xmlns:p14="http://schemas.microsoft.com/office/powerpoint/2010/main" val="3179217010"/>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552688" cy="563562"/>
          </a:xfrm>
        </p:spPr>
        <p:txBody>
          <a:bodyPr>
            <a:normAutofit fontScale="90000"/>
          </a:bodyPr>
          <a:lstStyle/>
          <a:p>
            <a:r>
              <a:rPr lang="en-US" dirty="0" err="1" smtClean="0"/>
              <a:t>Cont</a:t>
            </a:r>
            <a:r>
              <a:rPr lang="en-US" dirty="0" smtClean="0"/>
              <a:t>…………….</a:t>
            </a:r>
            <a:endParaRPr lang="en-US" dirty="0"/>
          </a:p>
        </p:txBody>
      </p:sp>
      <p:sp>
        <p:nvSpPr>
          <p:cNvPr id="3" name="Content Placeholder 2"/>
          <p:cNvSpPr>
            <a:spLocks noGrp="1"/>
          </p:cNvSpPr>
          <p:nvPr>
            <p:ph idx="1"/>
          </p:nvPr>
        </p:nvSpPr>
        <p:spPr>
          <a:xfrm>
            <a:off x="228600" y="914400"/>
            <a:ext cx="8705088" cy="5638800"/>
          </a:xfrm>
        </p:spPr>
        <p:txBody>
          <a:bodyPr>
            <a:normAutofit fontScale="92500"/>
          </a:bodyPr>
          <a:lstStyle/>
          <a:p>
            <a:r>
              <a:rPr lang="en-GB" dirty="0"/>
              <a:t>The patient may not tolerate fatty, rich and stimulating foods and, these must be avoided. </a:t>
            </a:r>
            <a:endParaRPr lang="en-GB" dirty="0" smtClean="0"/>
          </a:p>
          <a:p>
            <a:r>
              <a:rPr lang="en-GB" dirty="0" smtClean="0"/>
              <a:t>You </a:t>
            </a:r>
            <a:r>
              <a:rPr lang="en-GB" dirty="0"/>
              <a:t>should stress that the patients avoid alcohol totally. </a:t>
            </a:r>
            <a:endParaRPr lang="en-GB" dirty="0" smtClean="0"/>
          </a:p>
          <a:p>
            <a:r>
              <a:rPr lang="en-GB" dirty="0" smtClean="0"/>
              <a:t>Antacids </a:t>
            </a:r>
            <a:r>
              <a:rPr lang="en-GB" dirty="0"/>
              <a:t>and anti-cholinergic drugs are given to decrease hydrochloric acid secretion. </a:t>
            </a:r>
            <a:endParaRPr lang="en-GB" dirty="0" smtClean="0"/>
          </a:p>
          <a:p>
            <a:r>
              <a:rPr lang="en-GB" dirty="0" smtClean="0"/>
              <a:t>Surgery </a:t>
            </a:r>
            <a:r>
              <a:rPr lang="en-GB" dirty="0"/>
              <a:t>may be used to treat chronic pancreatitis. </a:t>
            </a:r>
            <a:endParaRPr lang="en-GB" dirty="0" smtClean="0"/>
          </a:p>
          <a:p>
            <a:r>
              <a:rPr lang="en-GB" dirty="0" smtClean="0"/>
              <a:t>Patients </a:t>
            </a:r>
            <a:r>
              <a:rPr lang="en-GB" dirty="0"/>
              <a:t>who have surgery should have replacement of the </a:t>
            </a:r>
            <a:r>
              <a:rPr lang="en-GB" dirty="0" smtClean="0"/>
              <a:t>hormones.</a:t>
            </a:r>
          </a:p>
          <a:p>
            <a:r>
              <a:rPr lang="en-GB" dirty="0" smtClean="0"/>
              <a:t>Always </a:t>
            </a:r>
            <a:r>
              <a:rPr lang="en-GB" dirty="0"/>
              <a:t>remember to manage this patient for the potential of development of diabetes mellitus.</a:t>
            </a:r>
            <a:endParaRPr lang="en-US" dirty="0"/>
          </a:p>
          <a:p>
            <a:endParaRPr lang="en-US" dirty="0"/>
          </a:p>
          <a:p>
            <a:endParaRPr lang="en-US" dirty="0"/>
          </a:p>
        </p:txBody>
      </p:sp>
    </p:spTree>
    <p:extLst>
      <p:ext uri="{BB962C8B-B14F-4D97-AF65-F5344CB8AC3E}">
        <p14:creationId xmlns:p14="http://schemas.microsoft.com/office/powerpoint/2010/main" val="3873031421"/>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Cystic fibrosis (</a:t>
            </a:r>
            <a:r>
              <a:rPr lang="en-US" dirty="0" err="1"/>
              <a:t>mucoviscidosis</a:t>
            </a:r>
            <a:r>
              <a:rPr lang="en-US" dirty="0"/>
              <a:t>)</a:t>
            </a:r>
          </a:p>
        </p:txBody>
      </p:sp>
      <p:sp>
        <p:nvSpPr>
          <p:cNvPr id="3" name="Content Placeholder 2"/>
          <p:cNvSpPr>
            <a:spLocks noGrp="1"/>
          </p:cNvSpPr>
          <p:nvPr>
            <p:ph idx="1"/>
          </p:nvPr>
        </p:nvSpPr>
        <p:spPr/>
        <p:txBody>
          <a:bodyPr>
            <a:normAutofit fontScale="77500" lnSpcReduction="20000"/>
          </a:bodyPr>
          <a:lstStyle/>
          <a:p>
            <a:r>
              <a:rPr lang="en-US" dirty="0" smtClean="0"/>
              <a:t>Its a </a:t>
            </a:r>
            <a:r>
              <a:rPr lang="en-US" dirty="0"/>
              <a:t>genetic </a:t>
            </a:r>
            <a:r>
              <a:rPr lang="en-US" dirty="0" smtClean="0"/>
              <a:t>diseases</a:t>
            </a:r>
          </a:p>
          <a:p>
            <a:r>
              <a:rPr lang="en-US" dirty="0" smtClean="0"/>
              <a:t>The </a:t>
            </a:r>
            <a:r>
              <a:rPr lang="en-US" dirty="0"/>
              <a:t>secretions of all exocrine glands have abnormally high viscosity but the most severely affected are those of the pancreas, intestines, biliary tract, lungs and the reproductive system in the male. </a:t>
            </a:r>
            <a:endParaRPr lang="en-US" dirty="0" smtClean="0"/>
          </a:p>
          <a:p>
            <a:r>
              <a:rPr lang="en-US" dirty="0" smtClean="0"/>
              <a:t>In </a:t>
            </a:r>
            <a:r>
              <a:rPr lang="en-US" dirty="0"/>
              <a:t>the pancreas highly viscous mucus is secreted by the walls of the ducts and causes obstruction, parenchymal cell damage, the formation of cysts and defective enzyme secretion. </a:t>
            </a:r>
            <a:endParaRPr lang="en-US" dirty="0" smtClean="0"/>
          </a:p>
          <a:p>
            <a:r>
              <a:rPr lang="en-US" dirty="0" smtClean="0"/>
              <a:t>In </a:t>
            </a:r>
            <a:r>
              <a:rPr lang="en-US" dirty="0"/>
              <a:t>the newborn, intestinal obstruction may be caused by a plug of meconium and viscid mucus, leading to perforation and meconium peritonitis which is often fatal. </a:t>
            </a:r>
            <a:endParaRPr lang="en-US" dirty="0" smtClean="0"/>
          </a:p>
        </p:txBody>
      </p:sp>
    </p:spTree>
    <p:extLst>
      <p:ext uri="{BB962C8B-B14F-4D97-AF65-F5344CB8AC3E}">
        <p14:creationId xmlns:p14="http://schemas.microsoft.com/office/powerpoint/2010/main" val="1959809588"/>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Cystic fibrosis </a:t>
            </a:r>
            <a:r>
              <a:rPr lang="en-US" dirty="0" err="1" smtClean="0"/>
              <a:t>cont</a:t>
            </a:r>
            <a:r>
              <a:rPr lang="en-US" dirty="0" smtClean="0"/>
              <a:t>’…….</a:t>
            </a:r>
            <a:endParaRPr lang="en-US" dirty="0"/>
          </a:p>
        </p:txBody>
      </p:sp>
      <p:sp>
        <p:nvSpPr>
          <p:cNvPr id="3" name="Content Placeholder 2"/>
          <p:cNvSpPr>
            <a:spLocks noGrp="1"/>
          </p:cNvSpPr>
          <p:nvPr>
            <p:ph idx="1"/>
          </p:nvPr>
        </p:nvSpPr>
        <p:spPr/>
        <p:txBody>
          <a:bodyPr>
            <a:normAutofit fontScale="92500" lnSpcReduction="10000"/>
          </a:bodyPr>
          <a:lstStyle/>
          <a:p>
            <a:r>
              <a:rPr lang="en-US" dirty="0"/>
              <a:t>In less acute cases there may be impairment of protein and fat digestion resulting in malabsorption, steatorrhoea and failure to thrive in infants. </a:t>
            </a:r>
          </a:p>
          <a:p>
            <a:r>
              <a:rPr lang="en-US" dirty="0"/>
              <a:t>In older children: </a:t>
            </a:r>
          </a:p>
          <a:p>
            <a:pPr lvl="1"/>
            <a:r>
              <a:rPr lang="en-US" dirty="0"/>
              <a:t>digestion of food and absorption of nutrients is impaired </a:t>
            </a:r>
          </a:p>
          <a:p>
            <a:pPr lvl="1"/>
            <a:r>
              <a:rPr lang="en-US" dirty="0"/>
              <a:t>there may be obstruction of bile ducts in the liver, causing cirrhosis </a:t>
            </a:r>
          </a:p>
          <a:p>
            <a:pPr lvl="1"/>
            <a:r>
              <a:rPr lang="en-US" dirty="0"/>
              <a:t> bronchitis, bronchiectasis and pneumonia may develop</a:t>
            </a:r>
          </a:p>
        </p:txBody>
      </p:sp>
    </p:spTree>
    <p:extLst>
      <p:ext uri="{BB962C8B-B14F-4D97-AF65-F5344CB8AC3E}">
        <p14:creationId xmlns:p14="http://schemas.microsoft.com/office/powerpoint/2010/main" val="2728901434"/>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28888" cy="487362"/>
          </a:xfrm>
        </p:spPr>
        <p:txBody>
          <a:bodyPr>
            <a:normAutofit fontScale="90000"/>
          </a:bodyPr>
          <a:lstStyle/>
          <a:p>
            <a:r>
              <a:rPr lang="en-GB" b="1" dirty="0" smtClean="0"/>
              <a:t/>
            </a:r>
            <a:br>
              <a:rPr lang="en-GB" b="1" dirty="0" smtClean="0"/>
            </a:br>
            <a:r>
              <a:rPr lang="en-GB" b="1" dirty="0" smtClean="0"/>
              <a:t>Peritonitis</a:t>
            </a:r>
            <a:r>
              <a:rPr lang="en-GB" dirty="0" smtClean="0"/>
              <a:t> </a:t>
            </a:r>
            <a:r>
              <a:rPr lang="en-US" dirty="0"/>
              <a:t/>
            </a:r>
            <a:br>
              <a:rPr lang="en-US" dirty="0"/>
            </a:br>
            <a:endParaRPr lang="en-US" dirty="0"/>
          </a:p>
        </p:txBody>
      </p:sp>
      <p:sp>
        <p:nvSpPr>
          <p:cNvPr id="3" name="Content Placeholder 2"/>
          <p:cNvSpPr>
            <a:spLocks noGrp="1"/>
          </p:cNvSpPr>
          <p:nvPr>
            <p:ph idx="1"/>
          </p:nvPr>
        </p:nvSpPr>
        <p:spPr>
          <a:xfrm>
            <a:off x="152400" y="762000"/>
            <a:ext cx="8781288" cy="5943600"/>
          </a:xfrm>
        </p:spPr>
        <p:txBody>
          <a:bodyPr>
            <a:normAutofit lnSpcReduction="10000"/>
          </a:bodyPr>
          <a:lstStyle/>
          <a:p>
            <a:r>
              <a:rPr lang="en-GB" dirty="0" smtClean="0"/>
              <a:t>Peritonitis </a:t>
            </a:r>
            <a:r>
              <a:rPr lang="en-GB" dirty="0"/>
              <a:t>is an inflammation of the peritoneum that occurs as a result of bacterial or chemical contamination</a:t>
            </a:r>
            <a:r>
              <a:rPr lang="en-GB" dirty="0" smtClean="0"/>
              <a:t>.</a:t>
            </a:r>
          </a:p>
          <a:p>
            <a:r>
              <a:rPr lang="en-GB" dirty="0" smtClean="0"/>
              <a:t> </a:t>
            </a:r>
            <a:r>
              <a:rPr lang="en-GB" dirty="0"/>
              <a:t>It can result from entry of gastrointestinal cavity into the peritoneal cavity following perforation along the GI tract or in any of the abdominal organs. </a:t>
            </a:r>
            <a:endParaRPr lang="en-GB" dirty="0" smtClean="0"/>
          </a:p>
          <a:p>
            <a:r>
              <a:rPr lang="en-GB" dirty="0" smtClean="0"/>
              <a:t>Other </a:t>
            </a:r>
            <a:r>
              <a:rPr lang="en-GB" dirty="0"/>
              <a:t>causes are post-operative complications and abdominal trauma. </a:t>
            </a:r>
            <a:endParaRPr lang="en-GB" dirty="0" smtClean="0"/>
          </a:p>
          <a:p>
            <a:r>
              <a:rPr lang="en-GB" dirty="0" smtClean="0"/>
              <a:t>The </a:t>
            </a:r>
            <a:r>
              <a:rPr lang="en-GB" dirty="0"/>
              <a:t>organisms that are commonly associated with peritonitis include Escherichia coli, streptococci, staphylococci and pseudomonas.</a:t>
            </a:r>
            <a:endParaRPr lang="en-US" dirty="0"/>
          </a:p>
        </p:txBody>
      </p:sp>
    </p:spTree>
    <p:extLst>
      <p:ext uri="{BB962C8B-B14F-4D97-AF65-F5344CB8AC3E}">
        <p14:creationId xmlns:p14="http://schemas.microsoft.com/office/powerpoint/2010/main" val="2860004362"/>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400288" cy="411162"/>
          </a:xfrm>
        </p:spPr>
        <p:txBody>
          <a:bodyPr>
            <a:normAutofit fontScale="90000"/>
          </a:bodyPr>
          <a:lstStyle/>
          <a:p>
            <a:r>
              <a:rPr lang="en-GB" b="1" dirty="0" smtClean="0"/>
              <a:t/>
            </a:r>
            <a:br>
              <a:rPr lang="en-GB" b="1" dirty="0" smtClean="0"/>
            </a:br>
            <a:r>
              <a:rPr lang="en-GB" b="1" dirty="0" smtClean="0"/>
              <a:t>Clinical </a:t>
            </a:r>
            <a:r>
              <a:rPr lang="en-GB" b="1" dirty="0"/>
              <a:t>manifestations include:</a:t>
            </a:r>
            <a:r>
              <a:rPr lang="en-US" dirty="0"/>
              <a:t/>
            </a:r>
            <a:br>
              <a:rPr lang="en-US" dirty="0"/>
            </a:br>
            <a:endParaRPr lang="en-US" dirty="0"/>
          </a:p>
        </p:txBody>
      </p:sp>
      <p:sp>
        <p:nvSpPr>
          <p:cNvPr id="3" name="Content Placeholder 2"/>
          <p:cNvSpPr>
            <a:spLocks noGrp="1"/>
          </p:cNvSpPr>
          <p:nvPr>
            <p:ph idx="1"/>
          </p:nvPr>
        </p:nvSpPr>
        <p:spPr>
          <a:xfrm>
            <a:off x="152400" y="762000"/>
            <a:ext cx="8781288" cy="5943600"/>
          </a:xfrm>
        </p:spPr>
        <p:txBody>
          <a:bodyPr>
            <a:normAutofit/>
          </a:bodyPr>
          <a:lstStyle/>
          <a:p>
            <a:pPr lvl="0"/>
            <a:r>
              <a:rPr lang="en-GB" sz="3600" dirty="0" smtClean="0"/>
              <a:t>Patient </a:t>
            </a:r>
            <a:r>
              <a:rPr lang="en-GB" sz="3600" dirty="0"/>
              <a:t>may present with fever, nausea and vomiting </a:t>
            </a:r>
            <a:endParaRPr lang="en-US" sz="3600" dirty="0"/>
          </a:p>
          <a:p>
            <a:pPr lvl="0"/>
            <a:r>
              <a:rPr lang="en-GB" sz="3600" dirty="0"/>
              <a:t>The abdomen is rigid and tender to touch. Pain is usually intensified on movement. </a:t>
            </a:r>
            <a:endParaRPr lang="en-US" sz="3600" dirty="0"/>
          </a:p>
          <a:p>
            <a:pPr lvl="0"/>
            <a:r>
              <a:rPr lang="en-GB" sz="3600" dirty="0"/>
              <a:t>Abdominal distension may be present due to movement of fluid into the </a:t>
            </a:r>
            <a:br>
              <a:rPr lang="en-GB" sz="3600" dirty="0"/>
            </a:br>
            <a:r>
              <a:rPr lang="en-GB" sz="3600" dirty="0"/>
              <a:t>abdominal cavity. </a:t>
            </a:r>
            <a:endParaRPr lang="en-US" sz="3600" dirty="0"/>
          </a:p>
          <a:p>
            <a:pPr lvl="0"/>
            <a:r>
              <a:rPr lang="en-GB" sz="3600" dirty="0"/>
              <a:t>Signs of shock may be present e.g. tachycardia, low blood pressure, </a:t>
            </a:r>
            <a:r>
              <a:rPr lang="en-GB" sz="3600" dirty="0" err="1"/>
              <a:t>tachypnoea</a:t>
            </a:r>
            <a:r>
              <a:rPr lang="en-GB" sz="3600" dirty="0"/>
              <a:t> </a:t>
            </a:r>
            <a:endParaRPr lang="en-US" sz="3600" dirty="0"/>
          </a:p>
          <a:p>
            <a:endParaRPr lang="en-US" sz="3600" dirty="0"/>
          </a:p>
        </p:txBody>
      </p:sp>
    </p:spTree>
    <p:extLst>
      <p:ext uri="{BB962C8B-B14F-4D97-AF65-F5344CB8AC3E}">
        <p14:creationId xmlns:p14="http://schemas.microsoft.com/office/powerpoint/2010/main" val="3413911038"/>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552688" cy="533400"/>
          </a:xfrm>
        </p:spPr>
        <p:txBody>
          <a:bodyPr>
            <a:normAutofit fontScale="90000"/>
          </a:bodyPr>
          <a:lstStyle/>
          <a:p>
            <a:r>
              <a:rPr lang="en-US" dirty="0" err="1" smtClean="0"/>
              <a:t>Cont</a:t>
            </a:r>
            <a:r>
              <a:rPr lang="en-US" dirty="0" smtClean="0"/>
              <a:t>………………..</a:t>
            </a:r>
            <a:endParaRPr lang="en-US" dirty="0"/>
          </a:p>
        </p:txBody>
      </p:sp>
      <p:sp>
        <p:nvSpPr>
          <p:cNvPr id="3" name="Content Placeholder 2"/>
          <p:cNvSpPr>
            <a:spLocks noGrp="1"/>
          </p:cNvSpPr>
          <p:nvPr>
            <p:ph idx="1"/>
          </p:nvPr>
        </p:nvSpPr>
        <p:spPr>
          <a:xfrm>
            <a:off x="228600" y="762000"/>
            <a:ext cx="8705088" cy="5486400"/>
          </a:xfrm>
        </p:spPr>
        <p:txBody>
          <a:bodyPr>
            <a:normAutofit lnSpcReduction="10000"/>
          </a:bodyPr>
          <a:lstStyle/>
          <a:p>
            <a:pPr lvl="0"/>
            <a:r>
              <a:rPr lang="en-GB" sz="3600" dirty="0"/>
              <a:t>Patient may have hiccups due to irritation of the phrenic nerve.</a:t>
            </a:r>
            <a:endParaRPr lang="en-US" sz="3600" dirty="0"/>
          </a:p>
          <a:p>
            <a:pPr>
              <a:buFont typeface="Wingdings" pitchFamily="2" charset="2"/>
              <a:buChar char="Ø"/>
            </a:pPr>
            <a:r>
              <a:rPr lang="en-GB" sz="3600" dirty="0"/>
              <a:t>Management of peritonitis aims at arresting the infection, relieving abdominal pain and correcting fluid and electrolyte imbalance</a:t>
            </a:r>
            <a:r>
              <a:rPr lang="en-GB" sz="3600" dirty="0" smtClean="0"/>
              <a:t>.</a:t>
            </a:r>
          </a:p>
          <a:p>
            <a:pPr>
              <a:buFont typeface="Wingdings" pitchFamily="2" charset="2"/>
              <a:buChar char="Ø"/>
            </a:pPr>
            <a:r>
              <a:rPr lang="en-GB" sz="3600" dirty="0" smtClean="0"/>
              <a:t>If </a:t>
            </a:r>
            <a:r>
              <a:rPr lang="en-GB" sz="3600" dirty="0"/>
              <a:t>peritonitis is a result of perforation, surgical intervention is indicated to close the </a:t>
            </a:r>
            <a:br>
              <a:rPr lang="en-GB" sz="3600" dirty="0"/>
            </a:br>
            <a:r>
              <a:rPr lang="en-GB" sz="3600" dirty="0"/>
              <a:t>intestinal wall and to remove exudative material from the peritoneum.</a:t>
            </a:r>
            <a:endParaRPr lang="en-US" sz="3600" dirty="0"/>
          </a:p>
          <a:p>
            <a:endParaRPr lang="en-US" dirty="0"/>
          </a:p>
        </p:txBody>
      </p:sp>
    </p:spTree>
    <p:extLst>
      <p:ext uri="{BB962C8B-B14F-4D97-AF65-F5344CB8AC3E}">
        <p14:creationId xmlns:p14="http://schemas.microsoft.com/office/powerpoint/2010/main" val="2218726940"/>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28888" cy="609600"/>
          </a:xfrm>
        </p:spPr>
        <p:txBody>
          <a:bodyPr>
            <a:normAutofit fontScale="90000"/>
          </a:bodyPr>
          <a:lstStyle/>
          <a:p>
            <a:r>
              <a:rPr lang="en-GB" b="1" dirty="0" smtClean="0"/>
              <a:t/>
            </a:r>
            <a:br>
              <a:rPr lang="en-GB" b="1" dirty="0" smtClean="0"/>
            </a:br>
            <a:r>
              <a:rPr lang="en-GB" b="1" dirty="0" smtClean="0"/>
              <a:t>Appendicitis</a:t>
            </a:r>
            <a:r>
              <a:rPr lang="en-GB" dirty="0" smtClean="0"/>
              <a:t> </a:t>
            </a:r>
            <a:r>
              <a:rPr lang="en-US" dirty="0"/>
              <a:t/>
            </a:r>
            <a:br>
              <a:rPr lang="en-US" dirty="0"/>
            </a:br>
            <a:endParaRPr lang="en-US" dirty="0"/>
          </a:p>
        </p:txBody>
      </p:sp>
      <p:sp>
        <p:nvSpPr>
          <p:cNvPr id="3" name="Content Placeholder 2"/>
          <p:cNvSpPr>
            <a:spLocks noGrp="1"/>
          </p:cNvSpPr>
          <p:nvPr>
            <p:ph idx="1"/>
          </p:nvPr>
        </p:nvSpPr>
        <p:spPr>
          <a:xfrm>
            <a:off x="152400" y="838200"/>
            <a:ext cx="8781288" cy="5867400"/>
          </a:xfrm>
        </p:spPr>
        <p:txBody>
          <a:bodyPr>
            <a:normAutofit/>
          </a:bodyPr>
          <a:lstStyle/>
          <a:p>
            <a:r>
              <a:rPr lang="en-GB" dirty="0" smtClean="0"/>
              <a:t>Appendicitis </a:t>
            </a:r>
            <a:r>
              <a:rPr lang="en-GB" dirty="0"/>
              <a:t>is inflammation of the appendix. </a:t>
            </a:r>
            <a:endParaRPr lang="en-GB" dirty="0" smtClean="0"/>
          </a:p>
          <a:p>
            <a:r>
              <a:rPr lang="en-GB" dirty="0" smtClean="0"/>
              <a:t>This </a:t>
            </a:r>
            <a:r>
              <a:rPr lang="en-GB" dirty="0"/>
              <a:t>is a common disorder in the five to 30 years age group. </a:t>
            </a:r>
            <a:endParaRPr lang="en-US" dirty="0"/>
          </a:p>
          <a:p>
            <a:r>
              <a:rPr lang="en-GB" dirty="0"/>
              <a:t>The cause is not clear but is related to obstruction or twisting of the appendix. </a:t>
            </a:r>
            <a:endParaRPr lang="en-GB" dirty="0" smtClean="0"/>
          </a:p>
          <a:p>
            <a:r>
              <a:rPr lang="en-GB" dirty="0" smtClean="0"/>
              <a:t>In </a:t>
            </a:r>
            <a:r>
              <a:rPr lang="en-GB" dirty="0"/>
              <a:t>appendicitis, all layers of the wall of the appendix are inflamed. </a:t>
            </a:r>
            <a:endParaRPr lang="en-GB" dirty="0" smtClean="0"/>
          </a:p>
          <a:p>
            <a:r>
              <a:rPr lang="en-GB" dirty="0" smtClean="0"/>
              <a:t>The </a:t>
            </a:r>
            <a:r>
              <a:rPr lang="en-GB" dirty="0"/>
              <a:t>obstruction usually results in swelling and inflammation and it can result to gangrene and perforation. </a:t>
            </a:r>
            <a:endParaRPr lang="en-GB" dirty="0" smtClean="0"/>
          </a:p>
          <a:p>
            <a:r>
              <a:rPr lang="en-GB" dirty="0" smtClean="0"/>
              <a:t>In </a:t>
            </a:r>
            <a:r>
              <a:rPr lang="en-GB" dirty="0"/>
              <a:t>case of perforation, peritonitis occurs.</a:t>
            </a:r>
            <a:endParaRPr lang="en-US" dirty="0"/>
          </a:p>
          <a:p>
            <a:endParaRPr lang="en-US" dirty="0"/>
          </a:p>
        </p:txBody>
      </p:sp>
    </p:spTree>
    <p:extLst>
      <p:ext uri="{BB962C8B-B14F-4D97-AF65-F5344CB8AC3E}">
        <p14:creationId xmlns:p14="http://schemas.microsoft.com/office/powerpoint/2010/main" val="31501292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 nursing management</a:t>
            </a:r>
            <a:endParaRPr lang="en-US" dirty="0"/>
          </a:p>
        </p:txBody>
      </p:sp>
      <p:sp>
        <p:nvSpPr>
          <p:cNvPr id="3" name="Content Placeholder 2"/>
          <p:cNvSpPr>
            <a:spLocks noGrp="1"/>
          </p:cNvSpPr>
          <p:nvPr>
            <p:ph idx="1"/>
          </p:nvPr>
        </p:nvSpPr>
        <p:spPr/>
        <p:txBody>
          <a:bodyPr>
            <a:normAutofit lnSpcReduction="10000"/>
          </a:bodyPr>
          <a:lstStyle/>
          <a:p>
            <a:r>
              <a:rPr lang="en-US" dirty="0" smtClean="0"/>
              <a:t>Educate the patient about avoiding mouthwashes with high alcohol content, lemon swabs or prolonged use of hydrogen peroxide.(alcohol dries the oral mucous membrane , hydrogen peroxide can damage the oral mucosa and is extremely foul tasting to patients, lemon glycerin swabs can result in reduced salivary amylase and oral moisture as well as erosion of tooth enamel)</a:t>
            </a:r>
            <a:endParaRPr lang="en-US" dirty="0"/>
          </a:p>
        </p:txBody>
      </p:sp>
    </p:spTree>
    <p:extLst>
      <p:ext uri="{BB962C8B-B14F-4D97-AF65-F5344CB8AC3E}">
        <p14:creationId xmlns:p14="http://schemas.microsoft.com/office/powerpoint/2010/main" val="3992482280"/>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552688" cy="563562"/>
          </a:xfrm>
        </p:spPr>
        <p:txBody>
          <a:bodyPr>
            <a:normAutofit fontScale="90000"/>
          </a:bodyPr>
          <a:lstStyle/>
          <a:p>
            <a:r>
              <a:rPr lang="en-GB" b="1" dirty="0" smtClean="0"/>
              <a:t/>
            </a:r>
            <a:br>
              <a:rPr lang="en-GB" b="1" dirty="0" smtClean="0"/>
            </a:br>
            <a:r>
              <a:rPr lang="en-GB" b="1" dirty="0" smtClean="0"/>
              <a:t>Clinical </a:t>
            </a:r>
            <a:r>
              <a:rPr lang="en-GB" b="1" dirty="0"/>
              <a:t>Manifestations</a:t>
            </a:r>
            <a:r>
              <a:rPr lang="en-US" dirty="0"/>
              <a:t/>
            </a:r>
            <a:br>
              <a:rPr lang="en-US" dirty="0"/>
            </a:br>
            <a:endParaRPr lang="en-US" dirty="0"/>
          </a:p>
        </p:txBody>
      </p:sp>
      <p:sp>
        <p:nvSpPr>
          <p:cNvPr id="3" name="Content Placeholder 2"/>
          <p:cNvSpPr>
            <a:spLocks noGrp="1"/>
          </p:cNvSpPr>
          <p:nvPr>
            <p:ph idx="1"/>
          </p:nvPr>
        </p:nvSpPr>
        <p:spPr>
          <a:xfrm>
            <a:off x="304800" y="914400"/>
            <a:ext cx="8628888" cy="5715000"/>
          </a:xfrm>
        </p:spPr>
        <p:txBody>
          <a:bodyPr>
            <a:normAutofit fontScale="92500" lnSpcReduction="20000"/>
          </a:bodyPr>
          <a:lstStyle/>
          <a:p>
            <a:r>
              <a:rPr lang="en-GB" sz="4300" dirty="0" smtClean="0"/>
              <a:t>At </a:t>
            </a:r>
            <a:r>
              <a:rPr lang="en-GB" sz="4300" dirty="0"/>
              <a:t>the onset, the patient may have low grade fever. </a:t>
            </a:r>
            <a:endParaRPr lang="en-GB" sz="4300" dirty="0" smtClean="0"/>
          </a:p>
          <a:p>
            <a:r>
              <a:rPr lang="en-GB" sz="4300" dirty="0" smtClean="0"/>
              <a:t>Abdominal </a:t>
            </a:r>
            <a:r>
              <a:rPr lang="en-GB" sz="4300" dirty="0"/>
              <a:t>pain is initially </a:t>
            </a:r>
            <a:r>
              <a:rPr lang="en-GB" sz="4300" dirty="0" err="1"/>
              <a:t>peri</a:t>
            </a:r>
            <a:r>
              <a:rPr lang="en-GB" sz="4300" dirty="0"/>
              <a:t>-umbilical but gradually localises to the right lower quadrant. </a:t>
            </a:r>
            <a:endParaRPr lang="en-GB" sz="4300" dirty="0" smtClean="0"/>
          </a:p>
          <a:p>
            <a:r>
              <a:rPr lang="en-GB" sz="4300" dirty="0" smtClean="0"/>
              <a:t>Other </a:t>
            </a:r>
            <a:r>
              <a:rPr lang="en-GB" sz="4300" dirty="0"/>
              <a:t>features include rebound tenderness, vomiting and an elevated white blood cell count.</a:t>
            </a:r>
            <a:endParaRPr lang="en-US" sz="4300" dirty="0"/>
          </a:p>
          <a:p>
            <a:pPr marL="82296" indent="0">
              <a:buNone/>
            </a:pPr>
            <a:endParaRPr lang="en-US" sz="4300" dirty="0"/>
          </a:p>
          <a:p>
            <a:pPr marL="82296" indent="0">
              <a:buNone/>
            </a:pPr>
            <a:r>
              <a:rPr lang="en-GB" dirty="0"/>
              <a:t> </a:t>
            </a:r>
            <a:endParaRPr lang="en-US" dirty="0"/>
          </a:p>
          <a:p>
            <a:endParaRPr lang="en-US" dirty="0"/>
          </a:p>
        </p:txBody>
      </p:sp>
    </p:spTree>
    <p:extLst>
      <p:ext uri="{BB962C8B-B14F-4D97-AF65-F5344CB8AC3E}">
        <p14:creationId xmlns:p14="http://schemas.microsoft.com/office/powerpoint/2010/main" val="2728499250"/>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552688" cy="487362"/>
          </a:xfrm>
        </p:spPr>
        <p:txBody>
          <a:bodyPr>
            <a:normAutofit fontScale="90000"/>
          </a:bodyPr>
          <a:lstStyle/>
          <a:p>
            <a:r>
              <a:rPr lang="en-GB" b="1" dirty="0"/>
              <a:t>Management</a:t>
            </a:r>
            <a:endParaRPr lang="en-US" dirty="0"/>
          </a:p>
        </p:txBody>
      </p:sp>
      <p:sp>
        <p:nvSpPr>
          <p:cNvPr id="3" name="Content Placeholder 2"/>
          <p:cNvSpPr>
            <a:spLocks noGrp="1"/>
          </p:cNvSpPr>
          <p:nvPr>
            <p:ph idx="1"/>
          </p:nvPr>
        </p:nvSpPr>
        <p:spPr>
          <a:xfrm>
            <a:off x="381000" y="762000"/>
            <a:ext cx="8552688" cy="5486400"/>
          </a:xfrm>
        </p:spPr>
        <p:txBody>
          <a:bodyPr>
            <a:normAutofit/>
          </a:bodyPr>
          <a:lstStyle/>
          <a:p>
            <a:r>
              <a:rPr lang="en-GB" sz="4000" dirty="0" smtClean="0"/>
              <a:t>This </a:t>
            </a:r>
            <a:r>
              <a:rPr lang="en-GB" sz="4000" dirty="0"/>
              <a:t>involves surgical removal of the appendicitis (</a:t>
            </a:r>
            <a:r>
              <a:rPr lang="en-GB" sz="4000" dirty="0" err="1"/>
              <a:t>appendicectomy</a:t>
            </a:r>
            <a:r>
              <a:rPr lang="en-GB" sz="4000" dirty="0" smtClean="0"/>
              <a:t>).</a:t>
            </a:r>
          </a:p>
          <a:p>
            <a:r>
              <a:rPr lang="en-GB" sz="4000" dirty="0" smtClean="0"/>
              <a:t>Nursing </a:t>
            </a:r>
            <a:r>
              <a:rPr lang="en-GB" sz="4000" dirty="0"/>
              <a:t>care should aim at pain relief, maintaining vital signs within normal limits, preventing infections and ensuring that the patient returns to routine dietary intake, activity level and normal bowel function</a:t>
            </a:r>
            <a:r>
              <a:rPr lang="en-GB" dirty="0"/>
              <a:t>. </a:t>
            </a:r>
            <a:endParaRPr lang="en-US" dirty="0"/>
          </a:p>
          <a:p>
            <a:endParaRPr lang="en-US" dirty="0"/>
          </a:p>
        </p:txBody>
      </p:sp>
    </p:spTree>
    <p:extLst>
      <p:ext uri="{BB962C8B-B14F-4D97-AF65-F5344CB8AC3E}">
        <p14:creationId xmlns:p14="http://schemas.microsoft.com/office/powerpoint/2010/main" val="1420437598"/>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Complications of appendicitis</a:t>
            </a:r>
          </a:p>
        </p:txBody>
      </p:sp>
      <p:sp>
        <p:nvSpPr>
          <p:cNvPr id="3" name="Content Placeholder 2"/>
          <p:cNvSpPr>
            <a:spLocks noGrp="1"/>
          </p:cNvSpPr>
          <p:nvPr>
            <p:ph idx="1"/>
          </p:nvPr>
        </p:nvSpPr>
        <p:spPr/>
        <p:txBody>
          <a:bodyPr>
            <a:normAutofit fontScale="92500" lnSpcReduction="10000"/>
          </a:bodyPr>
          <a:lstStyle/>
          <a:p>
            <a:r>
              <a:rPr lang="en-US" b="1" dirty="0" smtClean="0"/>
              <a:t>Peritonitis</a:t>
            </a:r>
            <a:r>
              <a:rPr lang="en-US" dirty="0"/>
              <a:t>. The peritoneum becomes acutely inflamed, the blood vessels dilate and excess serous fluid is secreted</a:t>
            </a:r>
            <a:r>
              <a:rPr lang="en-US" dirty="0" smtClean="0"/>
              <a:t>.</a:t>
            </a:r>
          </a:p>
          <a:p>
            <a:r>
              <a:rPr lang="en-US" b="1" dirty="0"/>
              <a:t>Abscess formation. </a:t>
            </a:r>
            <a:endParaRPr lang="en-US" b="1" dirty="0" smtClean="0"/>
          </a:p>
          <a:p>
            <a:r>
              <a:rPr lang="en-US" b="1" dirty="0" smtClean="0"/>
              <a:t>Fibrous </a:t>
            </a:r>
            <a:r>
              <a:rPr lang="en-US" b="1" dirty="0"/>
              <a:t>adhesions. </a:t>
            </a:r>
            <a:r>
              <a:rPr lang="en-US" dirty="0"/>
              <a:t>When healing takes place fibrous tissue forms and later shrinkage may cause</a:t>
            </a:r>
            <a:r>
              <a:rPr lang="en-US" dirty="0" smtClean="0"/>
              <a:t>:</a:t>
            </a:r>
          </a:p>
          <a:p>
            <a:pPr lvl="1"/>
            <a:r>
              <a:rPr lang="en-US" dirty="0" smtClean="0"/>
              <a:t> </a:t>
            </a:r>
            <a:r>
              <a:rPr lang="en-US" dirty="0"/>
              <a:t>stricture or obstruction of the bowel </a:t>
            </a:r>
            <a:endParaRPr lang="en-US" dirty="0" smtClean="0"/>
          </a:p>
          <a:p>
            <a:pPr lvl="1"/>
            <a:r>
              <a:rPr lang="en-US" dirty="0" smtClean="0"/>
              <a:t> </a:t>
            </a:r>
            <a:r>
              <a:rPr lang="en-US" dirty="0"/>
              <a:t>limitation of the movement of a loop of bowel which may twist around the adhesion, causing a type of bowel obstruction called a </a:t>
            </a:r>
            <a:r>
              <a:rPr lang="en-US" dirty="0" smtClean="0"/>
              <a:t>volvulus.</a:t>
            </a:r>
            <a:endParaRPr lang="en-US" dirty="0"/>
          </a:p>
        </p:txBody>
      </p:sp>
    </p:spTree>
    <p:extLst>
      <p:ext uri="{BB962C8B-B14F-4D97-AF65-F5344CB8AC3E}">
        <p14:creationId xmlns:p14="http://schemas.microsoft.com/office/powerpoint/2010/main" val="3993635721"/>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552688" cy="715962"/>
          </a:xfrm>
        </p:spPr>
        <p:txBody>
          <a:bodyPr>
            <a:normAutofit fontScale="90000"/>
          </a:bodyPr>
          <a:lstStyle/>
          <a:p>
            <a:r>
              <a:rPr lang="en-GB" b="1" dirty="0" smtClean="0"/>
              <a:t/>
            </a:r>
            <a:br>
              <a:rPr lang="en-GB" b="1" dirty="0" smtClean="0"/>
            </a:br>
            <a:r>
              <a:rPr lang="en-GB" b="1" dirty="0" smtClean="0"/>
              <a:t>Acute </a:t>
            </a:r>
            <a:r>
              <a:rPr lang="en-GB" b="1" dirty="0"/>
              <a:t>Abdomen</a:t>
            </a:r>
            <a:r>
              <a:rPr lang="en-GB" dirty="0"/>
              <a:t> </a:t>
            </a:r>
            <a:r>
              <a:rPr lang="en-US" dirty="0"/>
              <a:t/>
            </a:r>
            <a:br>
              <a:rPr lang="en-US" dirty="0"/>
            </a:br>
            <a:endParaRPr lang="en-US" dirty="0"/>
          </a:p>
        </p:txBody>
      </p:sp>
      <p:sp>
        <p:nvSpPr>
          <p:cNvPr id="3" name="Content Placeholder 2"/>
          <p:cNvSpPr>
            <a:spLocks noGrp="1"/>
          </p:cNvSpPr>
          <p:nvPr>
            <p:ph idx="1"/>
          </p:nvPr>
        </p:nvSpPr>
        <p:spPr>
          <a:xfrm>
            <a:off x="304800" y="914400"/>
            <a:ext cx="8628888" cy="5715000"/>
          </a:xfrm>
        </p:spPr>
        <p:txBody>
          <a:bodyPr>
            <a:normAutofit/>
          </a:bodyPr>
          <a:lstStyle/>
          <a:p>
            <a:r>
              <a:rPr lang="en-GB" sz="4000" dirty="0" smtClean="0"/>
              <a:t>This </a:t>
            </a:r>
            <a:r>
              <a:rPr lang="en-GB" sz="4000" dirty="0"/>
              <a:t>term refers to a group of abdominal conditions for which prompt surgical treatment must be considered to treat perforation, peritonitis, vascular and other intra-abdominal catastrophes. </a:t>
            </a:r>
            <a:endParaRPr lang="en-US" sz="4000" dirty="0"/>
          </a:p>
          <a:p>
            <a:pPr marL="82296" indent="0">
              <a:buNone/>
            </a:pPr>
            <a:endParaRPr lang="en-GB" b="1" dirty="0"/>
          </a:p>
          <a:p>
            <a:pPr marL="82296" indent="0">
              <a:buNone/>
            </a:pPr>
            <a:r>
              <a:rPr lang="en-GB" b="1" dirty="0"/>
              <a:t> </a:t>
            </a:r>
            <a:endParaRPr lang="en-US" dirty="0"/>
          </a:p>
          <a:p>
            <a:pPr marL="82296" indent="0">
              <a:buNone/>
            </a:pPr>
            <a:endParaRPr lang="en-US" dirty="0"/>
          </a:p>
        </p:txBody>
      </p:sp>
    </p:spTree>
    <p:extLst>
      <p:ext uri="{BB962C8B-B14F-4D97-AF65-F5344CB8AC3E}">
        <p14:creationId xmlns:p14="http://schemas.microsoft.com/office/powerpoint/2010/main" val="69266783"/>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705088" cy="533400"/>
          </a:xfrm>
        </p:spPr>
        <p:txBody>
          <a:bodyPr>
            <a:normAutofit fontScale="90000"/>
          </a:bodyPr>
          <a:lstStyle/>
          <a:p>
            <a:r>
              <a:rPr lang="en-GB" sz="3100" b="1" u="sng" dirty="0" smtClean="0"/>
              <a:t/>
            </a:r>
            <a:br>
              <a:rPr lang="en-GB" sz="3100" b="1" u="sng" dirty="0" smtClean="0"/>
            </a:br>
            <a:r>
              <a:rPr lang="en-GB" sz="3100" b="1" u="sng" dirty="0" smtClean="0"/>
              <a:t>Causes </a:t>
            </a:r>
            <a:r>
              <a:rPr lang="en-GB" sz="3100" b="1" u="sng" dirty="0"/>
              <a:t>of acute abdomen include:</a:t>
            </a:r>
            <a:r>
              <a:rPr lang="en-US" sz="3100" b="1" u="sng" dirty="0"/>
              <a:t/>
            </a:r>
            <a:br>
              <a:rPr lang="en-US" sz="3100" b="1" u="sng" dirty="0"/>
            </a:br>
            <a:endParaRPr lang="en-US" sz="3100" b="1" u="sng" dirty="0"/>
          </a:p>
        </p:txBody>
      </p:sp>
      <p:sp>
        <p:nvSpPr>
          <p:cNvPr id="3" name="Content Placeholder 2"/>
          <p:cNvSpPr>
            <a:spLocks noGrp="1"/>
          </p:cNvSpPr>
          <p:nvPr>
            <p:ph idx="1"/>
          </p:nvPr>
        </p:nvSpPr>
        <p:spPr>
          <a:xfrm>
            <a:off x="228600" y="838200"/>
            <a:ext cx="8610600" cy="5638800"/>
          </a:xfrm>
        </p:spPr>
        <p:txBody>
          <a:bodyPr>
            <a:normAutofit/>
          </a:bodyPr>
          <a:lstStyle/>
          <a:p>
            <a:pPr lvl="0"/>
            <a:r>
              <a:rPr lang="en-GB" b="1" dirty="0" smtClean="0"/>
              <a:t>Bowel </a:t>
            </a:r>
            <a:r>
              <a:rPr lang="en-GB" b="1" dirty="0"/>
              <a:t>- Acute appendicitis,</a:t>
            </a:r>
            <a:r>
              <a:rPr lang="en-GB" dirty="0"/>
              <a:t> perforated peptic ulcer, diverticular disease, intestinal obstruction and strangulation </a:t>
            </a:r>
            <a:endParaRPr lang="en-US" dirty="0"/>
          </a:p>
          <a:p>
            <a:pPr lvl="0"/>
            <a:r>
              <a:rPr lang="en-GB" b="1" dirty="0"/>
              <a:t>Vascular</a:t>
            </a:r>
            <a:r>
              <a:rPr lang="en-GB" dirty="0"/>
              <a:t> - Acute vascular insufficiency, ruptured aortic aneurysm </a:t>
            </a:r>
            <a:endParaRPr lang="en-US" dirty="0"/>
          </a:p>
          <a:p>
            <a:pPr lvl="0"/>
            <a:r>
              <a:rPr lang="en-GB" b="1" dirty="0"/>
              <a:t>Gynaecological</a:t>
            </a:r>
            <a:r>
              <a:rPr lang="en-GB" dirty="0"/>
              <a:t> - Ruptured ectopic pregnancy, ruptured ovarian cyst, acute </a:t>
            </a:r>
            <a:r>
              <a:rPr lang="en-GB" dirty="0" err="1"/>
              <a:t>salpingitis</a:t>
            </a:r>
            <a:r>
              <a:rPr lang="en-GB" dirty="0"/>
              <a:t> </a:t>
            </a:r>
            <a:endParaRPr lang="en-US" dirty="0"/>
          </a:p>
          <a:p>
            <a:pPr lvl="0"/>
            <a:r>
              <a:rPr lang="en-GB" b="1" dirty="0"/>
              <a:t>Others </a:t>
            </a:r>
            <a:r>
              <a:rPr lang="en-GB" dirty="0"/>
              <a:t>- </a:t>
            </a:r>
            <a:r>
              <a:rPr lang="en-GB" dirty="0" err="1"/>
              <a:t>Cholecystitis</a:t>
            </a:r>
            <a:r>
              <a:rPr lang="en-GB" dirty="0"/>
              <a:t>, pancreatitis, penetrating injury</a:t>
            </a:r>
            <a:endParaRPr lang="en-US" dirty="0"/>
          </a:p>
          <a:p>
            <a:endParaRPr lang="en-US" dirty="0"/>
          </a:p>
        </p:txBody>
      </p:sp>
    </p:spTree>
    <p:extLst>
      <p:ext uri="{BB962C8B-B14F-4D97-AF65-F5344CB8AC3E}">
        <p14:creationId xmlns:p14="http://schemas.microsoft.com/office/powerpoint/2010/main" val="3966353699"/>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400288" cy="487362"/>
          </a:xfrm>
        </p:spPr>
        <p:txBody>
          <a:bodyPr>
            <a:normAutofit fontScale="90000"/>
          </a:bodyPr>
          <a:lstStyle/>
          <a:p>
            <a:r>
              <a:rPr lang="en-GB" b="1" dirty="0" smtClean="0"/>
              <a:t/>
            </a:r>
            <a:br>
              <a:rPr lang="en-GB" b="1" dirty="0" smtClean="0"/>
            </a:br>
            <a:r>
              <a:rPr lang="en-GB" b="1" dirty="0" smtClean="0"/>
              <a:t>Clinical </a:t>
            </a:r>
            <a:r>
              <a:rPr lang="en-GB" b="1" dirty="0"/>
              <a:t>Features</a:t>
            </a:r>
            <a:r>
              <a:rPr lang="en-US" dirty="0"/>
              <a:t/>
            </a:r>
            <a:br>
              <a:rPr lang="en-US" dirty="0"/>
            </a:br>
            <a:endParaRPr lang="en-US" dirty="0"/>
          </a:p>
        </p:txBody>
      </p:sp>
      <p:sp>
        <p:nvSpPr>
          <p:cNvPr id="3" name="Content Placeholder 2"/>
          <p:cNvSpPr>
            <a:spLocks noGrp="1"/>
          </p:cNvSpPr>
          <p:nvPr>
            <p:ph idx="1"/>
          </p:nvPr>
        </p:nvSpPr>
        <p:spPr>
          <a:xfrm>
            <a:off x="304800" y="1066800"/>
            <a:ext cx="8628888" cy="5181600"/>
          </a:xfrm>
        </p:spPr>
        <p:txBody>
          <a:bodyPr>
            <a:normAutofit/>
          </a:bodyPr>
          <a:lstStyle/>
          <a:p>
            <a:r>
              <a:rPr lang="en-GB" sz="4400" dirty="0" smtClean="0"/>
              <a:t>Abdominal </a:t>
            </a:r>
            <a:r>
              <a:rPr lang="en-GB" sz="4400" dirty="0"/>
              <a:t>pain is the most prominent symptom with the pain being localised to the area of abdomen affected</a:t>
            </a:r>
            <a:r>
              <a:rPr lang="en-GB" sz="4400" dirty="0" smtClean="0"/>
              <a:t>.</a:t>
            </a:r>
          </a:p>
          <a:p>
            <a:r>
              <a:rPr lang="en-GB" sz="4400" dirty="0" smtClean="0"/>
              <a:t> </a:t>
            </a:r>
            <a:r>
              <a:rPr lang="en-GB" sz="4400" dirty="0"/>
              <a:t>Other features depend on the </a:t>
            </a:r>
            <a:br>
              <a:rPr lang="en-GB" sz="4400" dirty="0"/>
            </a:br>
            <a:r>
              <a:rPr lang="en-GB" sz="4400" dirty="0"/>
              <a:t>underlying cause.</a:t>
            </a:r>
            <a:endParaRPr lang="en-US" sz="4400" dirty="0"/>
          </a:p>
          <a:p>
            <a:endParaRPr lang="en-US" sz="4400" dirty="0"/>
          </a:p>
        </p:txBody>
      </p:sp>
    </p:spTree>
    <p:extLst>
      <p:ext uri="{BB962C8B-B14F-4D97-AF65-F5344CB8AC3E}">
        <p14:creationId xmlns:p14="http://schemas.microsoft.com/office/powerpoint/2010/main" val="1177288480"/>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28888" cy="487362"/>
          </a:xfrm>
        </p:spPr>
        <p:txBody>
          <a:bodyPr>
            <a:normAutofit fontScale="90000"/>
          </a:bodyPr>
          <a:lstStyle/>
          <a:p>
            <a:r>
              <a:rPr lang="en-GB" b="1" dirty="0" smtClean="0"/>
              <a:t/>
            </a:r>
            <a:br>
              <a:rPr lang="en-GB" b="1" dirty="0" smtClean="0"/>
            </a:br>
            <a:r>
              <a:rPr lang="en-GB" b="1" dirty="0" smtClean="0"/>
              <a:t>Management</a:t>
            </a:r>
            <a:r>
              <a:rPr lang="en-US" dirty="0"/>
              <a:t/>
            </a:r>
            <a:br>
              <a:rPr lang="en-US" dirty="0"/>
            </a:br>
            <a:endParaRPr lang="en-US" dirty="0"/>
          </a:p>
        </p:txBody>
      </p:sp>
      <p:sp>
        <p:nvSpPr>
          <p:cNvPr id="3" name="Content Placeholder 2"/>
          <p:cNvSpPr>
            <a:spLocks noGrp="1"/>
          </p:cNvSpPr>
          <p:nvPr>
            <p:ph idx="1"/>
          </p:nvPr>
        </p:nvSpPr>
        <p:spPr>
          <a:xfrm>
            <a:off x="228600" y="762000"/>
            <a:ext cx="8705088" cy="5867400"/>
          </a:xfrm>
        </p:spPr>
        <p:txBody>
          <a:bodyPr>
            <a:normAutofit/>
          </a:bodyPr>
          <a:lstStyle/>
          <a:p>
            <a:r>
              <a:rPr lang="en-GB" dirty="0" smtClean="0"/>
              <a:t>The </a:t>
            </a:r>
            <a:r>
              <a:rPr lang="en-GB" dirty="0"/>
              <a:t>emergency management of the patient with acute abdomen involves monitoring the airway, administering oxygen, establishing intravenous access and monitoring vital signs. </a:t>
            </a:r>
            <a:endParaRPr lang="en-GB" dirty="0" smtClean="0"/>
          </a:p>
          <a:p>
            <a:r>
              <a:rPr lang="en-GB" dirty="0" smtClean="0"/>
              <a:t>An </a:t>
            </a:r>
            <a:r>
              <a:rPr lang="en-GB" dirty="0"/>
              <a:t>indwelling catheter should be inserted. </a:t>
            </a:r>
            <a:endParaRPr lang="en-GB" dirty="0" smtClean="0"/>
          </a:p>
          <a:p>
            <a:r>
              <a:rPr lang="en-GB" dirty="0" smtClean="0"/>
              <a:t>Pain</a:t>
            </a:r>
            <a:r>
              <a:rPr lang="en-GB" dirty="0"/>
              <a:t>, intake and output should be monitored while observing for vomiting. </a:t>
            </a:r>
            <a:endParaRPr lang="en-GB" dirty="0" smtClean="0"/>
          </a:p>
          <a:p>
            <a:r>
              <a:rPr lang="en-GB" dirty="0" smtClean="0"/>
              <a:t>The </a:t>
            </a:r>
            <a:r>
              <a:rPr lang="en-GB" dirty="0"/>
              <a:t>specific nursing interventions will depend on the medical or surgical management of the client.</a:t>
            </a:r>
            <a:endParaRPr lang="en-US" dirty="0"/>
          </a:p>
          <a:p>
            <a:endParaRPr lang="en-US" dirty="0"/>
          </a:p>
        </p:txBody>
      </p:sp>
    </p:spTree>
    <p:extLst>
      <p:ext uri="{BB962C8B-B14F-4D97-AF65-F5344CB8AC3E}">
        <p14:creationId xmlns:p14="http://schemas.microsoft.com/office/powerpoint/2010/main" val="2798409020"/>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552688" cy="533400"/>
          </a:xfrm>
        </p:spPr>
        <p:txBody>
          <a:bodyPr>
            <a:normAutofit fontScale="90000"/>
          </a:bodyPr>
          <a:lstStyle/>
          <a:p>
            <a:r>
              <a:rPr lang="en-US" dirty="0" smtClean="0"/>
              <a:t>Mnx </a:t>
            </a:r>
            <a:r>
              <a:rPr lang="en-US" dirty="0" err="1" smtClean="0"/>
              <a:t>cont</a:t>
            </a:r>
            <a:r>
              <a:rPr lang="en-US" dirty="0" smtClean="0"/>
              <a:t>…………..</a:t>
            </a:r>
            <a:endParaRPr lang="en-US" dirty="0"/>
          </a:p>
        </p:txBody>
      </p:sp>
      <p:sp>
        <p:nvSpPr>
          <p:cNvPr id="3" name="Content Placeholder 2"/>
          <p:cNvSpPr>
            <a:spLocks noGrp="1"/>
          </p:cNvSpPr>
          <p:nvPr>
            <p:ph idx="1"/>
          </p:nvPr>
        </p:nvSpPr>
        <p:spPr>
          <a:xfrm>
            <a:off x="152400" y="762000"/>
            <a:ext cx="8781288" cy="5943600"/>
          </a:xfrm>
        </p:spPr>
        <p:txBody>
          <a:bodyPr>
            <a:normAutofit fontScale="85000" lnSpcReduction="10000"/>
          </a:bodyPr>
          <a:lstStyle/>
          <a:p>
            <a:r>
              <a:rPr lang="en-GB" dirty="0"/>
              <a:t>Acute abdomen as a result of gynaecological problems would require the management to focus on the cause. </a:t>
            </a:r>
            <a:endParaRPr lang="en-GB" dirty="0" smtClean="0"/>
          </a:p>
          <a:p>
            <a:r>
              <a:rPr lang="en-GB" dirty="0" smtClean="0"/>
              <a:t>The </a:t>
            </a:r>
            <a:r>
              <a:rPr lang="en-GB" dirty="0"/>
              <a:t>gynaecological causes include a ruptured ectopic pregnancy, pelvic inflammatory disease and torsion of ovary. </a:t>
            </a:r>
            <a:endParaRPr lang="en-GB" dirty="0" smtClean="0"/>
          </a:p>
          <a:p>
            <a:r>
              <a:rPr lang="en-GB" dirty="0" smtClean="0"/>
              <a:t>You </a:t>
            </a:r>
            <a:r>
              <a:rPr lang="en-GB" dirty="0"/>
              <a:t>will cover these conditions in Reproductive Health.</a:t>
            </a:r>
            <a:endParaRPr lang="en-US" dirty="0"/>
          </a:p>
          <a:p>
            <a:r>
              <a:rPr lang="en-GB" dirty="0"/>
              <a:t>The patient with abdominal trauma should receive the same management as indicated for acute abdomen. </a:t>
            </a:r>
            <a:endParaRPr lang="en-GB" dirty="0" smtClean="0"/>
          </a:p>
          <a:p>
            <a:r>
              <a:rPr lang="en-GB" dirty="0" smtClean="0"/>
              <a:t>In </a:t>
            </a:r>
            <a:r>
              <a:rPr lang="en-GB" dirty="0"/>
              <a:t>addition they may undergo exploratory laparotomy and any other operations that are necessary. </a:t>
            </a:r>
            <a:endParaRPr lang="en-GB" dirty="0" smtClean="0"/>
          </a:p>
          <a:p>
            <a:r>
              <a:rPr lang="en-GB" dirty="0" smtClean="0"/>
              <a:t>You </a:t>
            </a:r>
            <a:r>
              <a:rPr lang="en-GB" dirty="0"/>
              <a:t>should, therefore, provide these patients with pre and post-operative care.</a:t>
            </a:r>
            <a:endParaRPr lang="en-US" dirty="0"/>
          </a:p>
          <a:p>
            <a:pPr marL="82296" indent="0">
              <a:buNone/>
            </a:pPr>
            <a:endParaRPr lang="en-US" dirty="0"/>
          </a:p>
        </p:txBody>
      </p:sp>
    </p:spTree>
    <p:extLst>
      <p:ext uri="{BB962C8B-B14F-4D97-AF65-F5344CB8AC3E}">
        <p14:creationId xmlns:p14="http://schemas.microsoft.com/office/powerpoint/2010/main" val="3880782723"/>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28888" cy="411162"/>
          </a:xfrm>
        </p:spPr>
        <p:txBody>
          <a:bodyPr>
            <a:normAutofit fontScale="90000"/>
          </a:bodyPr>
          <a:lstStyle/>
          <a:p>
            <a:r>
              <a:rPr lang="en-US" dirty="0" err="1" smtClean="0"/>
              <a:t>Cont</a:t>
            </a:r>
            <a:r>
              <a:rPr lang="en-US" dirty="0" smtClean="0"/>
              <a:t>………</a:t>
            </a:r>
            <a:r>
              <a:rPr lang="en-US" dirty="0" err="1" smtClean="0"/>
              <a:t>mnx</a:t>
            </a:r>
            <a:endParaRPr lang="en-US" dirty="0"/>
          </a:p>
        </p:txBody>
      </p:sp>
      <p:sp>
        <p:nvSpPr>
          <p:cNvPr id="3" name="Content Placeholder 2"/>
          <p:cNvSpPr>
            <a:spLocks noGrp="1"/>
          </p:cNvSpPr>
          <p:nvPr>
            <p:ph idx="1"/>
          </p:nvPr>
        </p:nvSpPr>
        <p:spPr>
          <a:xfrm>
            <a:off x="228600" y="762000"/>
            <a:ext cx="8705088" cy="5943600"/>
          </a:xfrm>
        </p:spPr>
        <p:txBody>
          <a:bodyPr>
            <a:normAutofit lnSpcReduction="10000"/>
          </a:bodyPr>
          <a:lstStyle/>
          <a:p>
            <a:r>
              <a:rPr lang="en-GB" dirty="0"/>
              <a:t>Adults with peritonitis and inflammatory bowel diseases receive fluid replacement, antibiotic therapy, NG suction, analgesics and preparation for surgery. </a:t>
            </a:r>
            <a:endParaRPr lang="en-GB" dirty="0" smtClean="0"/>
          </a:p>
          <a:p>
            <a:r>
              <a:rPr lang="en-GB" dirty="0" smtClean="0"/>
              <a:t>They </a:t>
            </a:r>
            <a:r>
              <a:rPr lang="en-GB" dirty="0"/>
              <a:t>may also require total parenteral nutrition in addition. </a:t>
            </a:r>
            <a:endParaRPr lang="en-GB" dirty="0" smtClean="0"/>
          </a:p>
          <a:p>
            <a:r>
              <a:rPr lang="en-GB" dirty="0" smtClean="0"/>
              <a:t>Post </a:t>
            </a:r>
            <a:r>
              <a:rPr lang="en-GB" dirty="0"/>
              <a:t>operatively, the patient receives nil per oral and low intermittent suction. </a:t>
            </a:r>
            <a:endParaRPr lang="en-GB" dirty="0" smtClean="0"/>
          </a:p>
          <a:p>
            <a:r>
              <a:rPr lang="en-GB" dirty="0" smtClean="0"/>
              <a:t>Always </a:t>
            </a:r>
            <a:r>
              <a:rPr lang="en-GB" dirty="0"/>
              <a:t>nurse the patient in </a:t>
            </a:r>
            <a:r>
              <a:rPr lang="en-GB" dirty="0" smtClean="0"/>
              <a:t> Semi-Fowler’s </a:t>
            </a:r>
            <a:r>
              <a:rPr lang="en-GB" dirty="0"/>
              <a:t>position. </a:t>
            </a:r>
            <a:endParaRPr lang="en-GB" dirty="0" smtClean="0"/>
          </a:p>
          <a:p>
            <a:r>
              <a:rPr lang="en-GB" dirty="0" smtClean="0"/>
              <a:t>The </a:t>
            </a:r>
            <a:r>
              <a:rPr lang="en-GB" dirty="0"/>
              <a:t>patient should be on fluid replacement, antibiotics </a:t>
            </a:r>
            <a:r>
              <a:rPr lang="en-GB" dirty="0" smtClean="0"/>
              <a:t> and </a:t>
            </a:r>
            <a:r>
              <a:rPr lang="en-GB" dirty="0"/>
              <a:t>sedations.</a:t>
            </a:r>
            <a:endParaRPr lang="en-US" dirty="0"/>
          </a:p>
          <a:p>
            <a:endParaRPr lang="en-US" dirty="0"/>
          </a:p>
        </p:txBody>
      </p:sp>
    </p:spTree>
    <p:extLst>
      <p:ext uri="{BB962C8B-B14F-4D97-AF65-F5344CB8AC3E}">
        <p14:creationId xmlns:p14="http://schemas.microsoft.com/office/powerpoint/2010/main" val="1363621439"/>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28888" cy="533400"/>
          </a:xfrm>
        </p:spPr>
        <p:txBody>
          <a:bodyPr>
            <a:normAutofit fontScale="90000"/>
          </a:bodyPr>
          <a:lstStyle/>
          <a:p>
            <a:r>
              <a:rPr lang="en-GB" b="1" dirty="0" smtClean="0"/>
              <a:t/>
            </a:r>
            <a:br>
              <a:rPr lang="en-GB" b="1" dirty="0" smtClean="0"/>
            </a:br>
            <a:r>
              <a:rPr lang="en-GB" b="1" dirty="0"/>
              <a:t/>
            </a:r>
            <a:br>
              <a:rPr lang="en-GB" b="1" dirty="0"/>
            </a:br>
            <a:r>
              <a:rPr lang="en-GB" b="1" dirty="0" smtClean="0"/>
              <a:t>Disordered </a:t>
            </a:r>
            <a:r>
              <a:rPr lang="en-GB" b="1" dirty="0"/>
              <a:t>Motility</a:t>
            </a:r>
            <a:r>
              <a:rPr lang="en-GB" dirty="0"/>
              <a:t> </a:t>
            </a:r>
            <a:r>
              <a:rPr lang="en-US" dirty="0"/>
              <a:t/>
            </a:r>
            <a:br>
              <a:rPr lang="en-US" dirty="0"/>
            </a:br>
            <a:r>
              <a:rPr lang="en-GB" b="1" dirty="0"/>
              <a:t> </a:t>
            </a:r>
            <a:r>
              <a:rPr lang="en-US" dirty="0"/>
              <a:t/>
            </a:r>
            <a:br>
              <a:rPr lang="en-US" dirty="0"/>
            </a:br>
            <a:endParaRPr lang="en-US" dirty="0"/>
          </a:p>
        </p:txBody>
      </p:sp>
      <p:sp>
        <p:nvSpPr>
          <p:cNvPr id="3" name="Content Placeholder 2"/>
          <p:cNvSpPr>
            <a:spLocks noGrp="1"/>
          </p:cNvSpPr>
          <p:nvPr>
            <p:ph idx="1"/>
          </p:nvPr>
        </p:nvSpPr>
        <p:spPr>
          <a:xfrm>
            <a:off x="228600" y="685800"/>
            <a:ext cx="8705088" cy="5791200"/>
          </a:xfrm>
        </p:spPr>
        <p:txBody>
          <a:bodyPr>
            <a:normAutofit fontScale="92500"/>
          </a:bodyPr>
          <a:lstStyle/>
          <a:p>
            <a:pPr>
              <a:buFont typeface="Arial" pitchFamily="34" charset="0"/>
              <a:buChar char="•"/>
            </a:pPr>
            <a:r>
              <a:rPr lang="en-GB" b="1" dirty="0" smtClean="0"/>
              <a:t>Diarrhoea</a:t>
            </a:r>
          </a:p>
          <a:p>
            <a:pPr>
              <a:buFont typeface="Arial" pitchFamily="34" charset="0"/>
              <a:buChar char="•"/>
            </a:pPr>
            <a:endParaRPr lang="en-GB" b="1" dirty="0"/>
          </a:p>
          <a:p>
            <a:pPr>
              <a:buFont typeface="Arial" pitchFamily="34" charset="0"/>
              <a:buChar char="•"/>
            </a:pPr>
            <a:r>
              <a:rPr lang="en-GB" dirty="0" smtClean="0"/>
              <a:t>The </a:t>
            </a:r>
            <a:r>
              <a:rPr lang="en-GB" dirty="0"/>
              <a:t>most common disorders of the gastrointestinal tract in our setup are those that result in disordered motility. </a:t>
            </a:r>
            <a:endParaRPr lang="en-GB" dirty="0" smtClean="0"/>
          </a:p>
          <a:p>
            <a:pPr>
              <a:buFont typeface="Arial" pitchFamily="34" charset="0"/>
              <a:buChar char="•"/>
            </a:pPr>
            <a:r>
              <a:rPr lang="en-GB" dirty="0" smtClean="0"/>
              <a:t>Diarrhoea </a:t>
            </a:r>
            <a:r>
              <a:rPr lang="en-GB" dirty="0"/>
              <a:t>is one of the disorders. </a:t>
            </a:r>
            <a:endParaRPr lang="en-GB" dirty="0" smtClean="0"/>
          </a:p>
          <a:p>
            <a:pPr>
              <a:buFont typeface="Arial" pitchFamily="34" charset="0"/>
              <a:buChar char="•"/>
            </a:pPr>
            <a:r>
              <a:rPr lang="en-GB" dirty="0" smtClean="0"/>
              <a:t>This </a:t>
            </a:r>
            <a:r>
              <a:rPr lang="en-GB" dirty="0"/>
              <a:t>is excessive passage of loose stools that take the shape of the container. </a:t>
            </a:r>
            <a:endParaRPr lang="en-GB" dirty="0" smtClean="0"/>
          </a:p>
          <a:p>
            <a:pPr>
              <a:buFont typeface="Arial" pitchFamily="34" charset="0"/>
              <a:buChar char="•"/>
            </a:pPr>
            <a:r>
              <a:rPr lang="en-GB" dirty="0" smtClean="0"/>
              <a:t>It </a:t>
            </a:r>
            <a:r>
              <a:rPr lang="en-GB" dirty="0"/>
              <a:t>can result from lactase deficiency, excess bile salts or fatty acids in the gut and bacterial growth.</a:t>
            </a:r>
            <a:endParaRPr lang="en-US" dirty="0"/>
          </a:p>
          <a:p>
            <a:pPr marL="82296" indent="0">
              <a:buNone/>
            </a:pPr>
            <a:r>
              <a:rPr lang="en-GB" b="1" dirty="0"/>
              <a:t> </a:t>
            </a:r>
            <a:endParaRPr lang="en-US" dirty="0"/>
          </a:p>
          <a:p>
            <a:endParaRPr lang="en-US" dirty="0"/>
          </a:p>
        </p:txBody>
      </p:sp>
    </p:spTree>
    <p:extLst>
      <p:ext uri="{BB962C8B-B14F-4D97-AF65-F5344CB8AC3E}">
        <p14:creationId xmlns:p14="http://schemas.microsoft.com/office/powerpoint/2010/main" val="24869236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 nursing management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Use tap water and normal saline to provide oral care.</a:t>
            </a:r>
          </a:p>
          <a:p>
            <a:r>
              <a:rPr lang="en-US" dirty="0" smtClean="0"/>
              <a:t>Use foam sticks to moisten the oral mucous membrane, clean out debris and swab out the mouth of the edentulous (lacking teeth ) patient .</a:t>
            </a:r>
          </a:p>
          <a:p>
            <a:r>
              <a:rPr lang="en-US" dirty="0" smtClean="0"/>
              <a:t>If the clients mouth is dry ,keep inside of the mouth moist with frequent sips of water and salt water rinse.</a:t>
            </a:r>
          </a:p>
          <a:p>
            <a:r>
              <a:rPr lang="en-US" dirty="0" smtClean="0"/>
              <a:t>If whitish plaques are present on the mouth or tongue , they can be rubbed of easily with gauze.   </a:t>
            </a:r>
            <a:endParaRPr lang="en-US" dirty="0"/>
          </a:p>
        </p:txBody>
      </p:sp>
    </p:spTree>
    <p:extLst>
      <p:ext uri="{BB962C8B-B14F-4D97-AF65-F5344CB8AC3E}">
        <p14:creationId xmlns:p14="http://schemas.microsoft.com/office/powerpoint/2010/main" val="3528795982"/>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05088" cy="457200"/>
          </a:xfrm>
        </p:spPr>
        <p:txBody>
          <a:bodyPr>
            <a:normAutofit fontScale="90000"/>
          </a:bodyPr>
          <a:lstStyle/>
          <a:p>
            <a:r>
              <a:rPr lang="en-GB" b="1" dirty="0" smtClean="0"/>
              <a:t/>
            </a:r>
            <a:br>
              <a:rPr lang="en-GB" b="1" dirty="0" smtClean="0"/>
            </a:br>
            <a:r>
              <a:rPr lang="en-GB" b="1" dirty="0" smtClean="0"/>
              <a:t>Constipation</a:t>
            </a:r>
            <a:r>
              <a:rPr lang="en-US" dirty="0"/>
              <a:t/>
            </a:r>
            <a:br>
              <a:rPr lang="en-US" dirty="0"/>
            </a:br>
            <a:endParaRPr lang="en-US" dirty="0"/>
          </a:p>
        </p:txBody>
      </p:sp>
      <p:sp>
        <p:nvSpPr>
          <p:cNvPr id="3" name="Content Placeholder 2"/>
          <p:cNvSpPr>
            <a:spLocks noGrp="1"/>
          </p:cNvSpPr>
          <p:nvPr>
            <p:ph idx="1"/>
          </p:nvPr>
        </p:nvSpPr>
        <p:spPr>
          <a:xfrm>
            <a:off x="228600" y="685800"/>
            <a:ext cx="8705088" cy="5943600"/>
          </a:xfrm>
        </p:spPr>
        <p:txBody>
          <a:bodyPr/>
          <a:lstStyle/>
          <a:p>
            <a:r>
              <a:rPr lang="en-GB" dirty="0" smtClean="0"/>
              <a:t>This </a:t>
            </a:r>
            <a:r>
              <a:rPr lang="en-GB" dirty="0"/>
              <a:t>is decrease in the frequency of passing stools. </a:t>
            </a:r>
            <a:endParaRPr lang="en-GB" dirty="0" smtClean="0"/>
          </a:p>
          <a:p>
            <a:r>
              <a:rPr lang="en-GB" dirty="0" smtClean="0"/>
              <a:t>It </a:t>
            </a:r>
            <a:r>
              <a:rPr lang="en-GB" dirty="0"/>
              <a:t>can be caused by failure to respond to the urge, decreased fibre content in food, decreased fluid intake, weakened abdominal wall muscles, haemorrhoids, and certain drugs like the aluminium containing antacids. </a:t>
            </a:r>
            <a:endParaRPr lang="en-US" dirty="0"/>
          </a:p>
          <a:p>
            <a:pPr marL="82296" indent="0">
              <a:buNone/>
            </a:pPr>
            <a:endParaRPr lang="en-US" dirty="0"/>
          </a:p>
          <a:p>
            <a:endParaRPr lang="en-US" dirty="0"/>
          </a:p>
        </p:txBody>
      </p:sp>
    </p:spTree>
    <p:extLst>
      <p:ext uri="{BB962C8B-B14F-4D97-AF65-F5344CB8AC3E}">
        <p14:creationId xmlns:p14="http://schemas.microsoft.com/office/powerpoint/2010/main" val="1331932131"/>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DISEASES OF THE LIVER</a:t>
            </a:r>
            <a:endParaRPr lang="en-US"/>
          </a:p>
        </p:txBody>
      </p:sp>
      <p:sp>
        <p:nvSpPr>
          <p:cNvPr id="3" name="Content Placeholder 2"/>
          <p:cNvSpPr>
            <a:spLocks noGrp="1"/>
          </p:cNvSpPr>
          <p:nvPr>
            <p:ph idx="1"/>
          </p:nvPr>
        </p:nvSpPr>
        <p:spPr/>
        <p:txBody>
          <a:bodyPr/>
          <a:lstStyle/>
          <a:p>
            <a:pPr marL="82296" indent="0">
              <a:buNone/>
            </a:pPr>
            <a:r>
              <a:rPr lang="en-US" b="1" dirty="0" smtClean="0"/>
              <a:t>Learning objectives:</a:t>
            </a:r>
          </a:p>
          <a:p>
            <a:pPr>
              <a:buFont typeface="Arial" panose="020B0604020202020204" pitchFamily="34" charset="0"/>
              <a:buChar char="•"/>
            </a:pPr>
            <a:r>
              <a:rPr lang="en-US" dirty="0" smtClean="0"/>
              <a:t>compare </a:t>
            </a:r>
            <a:r>
              <a:rPr lang="en-US" dirty="0"/>
              <a:t>and contrast the causes, forms and effects of chronic and acute </a:t>
            </a:r>
            <a:r>
              <a:rPr lang="en-US" dirty="0" smtClean="0"/>
              <a:t>hepatitis</a:t>
            </a:r>
          </a:p>
          <a:p>
            <a:pPr>
              <a:buFont typeface="Arial" panose="020B0604020202020204" pitchFamily="34" charset="0"/>
              <a:buChar char="•"/>
            </a:pPr>
            <a:r>
              <a:rPr lang="en-US" dirty="0" smtClean="0"/>
              <a:t>describe </a:t>
            </a:r>
            <a:r>
              <a:rPr lang="en-US" dirty="0"/>
              <a:t>the main non-viral inflammatory conditions of the liver </a:t>
            </a:r>
          </a:p>
          <a:p>
            <a:pPr>
              <a:buFont typeface="Arial" panose="020B0604020202020204" pitchFamily="34" charset="0"/>
              <a:buChar char="•"/>
            </a:pPr>
            <a:r>
              <a:rPr lang="en-US" dirty="0" smtClean="0"/>
              <a:t>discuss </a:t>
            </a:r>
            <a:r>
              <a:rPr lang="en-US" dirty="0"/>
              <a:t>the causes and consequences of liver </a:t>
            </a:r>
            <a:r>
              <a:rPr lang="en-US" dirty="0" smtClean="0"/>
              <a:t>failure</a:t>
            </a:r>
          </a:p>
          <a:p>
            <a:pPr>
              <a:buFont typeface="Arial" panose="020B0604020202020204" pitchFamily="34" charset="0"/>
              <a:buChar char="•"/>
            </a:pPr>
            <a:r>
              <a:rPr lang="en-US" dirty="0" smtClean="0"/>
              <a:t>describe </a:t>
            </a:r>
            <a:r>
              <a:rPr lang="en-US" dirty="0"/>
              <a:t>the main liver </a:t>
            </a:r>
            <a:r>
              <a:rPr lang="en-US" dirty="0" err="1"/>
              <a:t>tumours</a:t>
            </a:r>
            <a:r>
              <a:rPr lang="en-US" dirty="0"/>
              <a:t>.</a:t>
            </a:r>
          </a:p>
        </p:txBody>
      </p:sp>
    </p:spTree>
    <p:extLst>
      <p:ext uri="{BB962C8B-B14F-4D97-AF65-F5344CB8AC3E}">
        <p14:creationId xmlns:p14="http://schemas.microsoft.com/office/powerpoint/2010/main" val="980645777"/>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04800" y="152400"/>
            <a:ext cx="8628888" cy="533400"/>
          </a:xfrm>
        </p:spPr>
        <p:txBody>
          <a:bodyPr>
            <a:normAutofit fontScale="90000"/>
          </a:bodyPr>
          <a:lstStyle/>
          <a:p>
            <a:pPr eaLnBrk="1" hangingPunct="1">
              <a:defRPr/>
            </a:pPr>
            <a:r>
              <a:rPr lang="en-US" b="1" dirty="0" smtClean="0"/>
              <a:t>Hepatic Cirrhosis</a:t>
            </a:r>
          </a:p>
        </p:txBody>
      </p:sp>
      <p:sp>
        <p:nvSpPr>
          <p:cNvPr id="74755" name="Content Placeholder 2"/>
          <p:cNvSpPr>
            <a:spLocks noGrp="1"/>
          </p:cNvSpPr>
          <p:nvPr>
            <p:ph idx="1"/>
          </p:nvPr>
        </p:nvSpPr>
        <p:spPr>
          <a:xfrm>
            <a:off x="152400" y="762000"/>
            <a:ext cx="8839200" cy="5943600"/>
          </a:xfrm>
        </p:spPr>
        <p:txBody>
          <a:bodyPr>
            <a:normAutofit/>
          </a:bodyPr>
          <a:lstStyle/>
          <a:p>
            <a:pPr eaLnBrk="1" hangingPunct="1"/>
            <a:r>
              <a:rPr lang="en-US" dirty="0" smtClean="0"/>
              <a:t>Cirrhosis is a disease </a:t>
            </a:r>
            <a:r>
              <a:rPr lang="en-US" dirty="0" err="1" smtClean="0"/>
              <a:t>characterised</a:t>
            </a:r>
            <a:r>
              <a:rPr lang="en-US" dirty="0" smtClean="0"/>
              <a:t> by replacement of normal liver tissue with diffuse fibrosis that disrupts the structure and function of the liver.</a:t>
            </a:r>
          </a:p>
          <a:p>
            <a:pPr eaLnBrk="1" hangingPunct="1"/>
            <a:r>
              <a:rPr lang="en-US" dirty="0" smtClean="0"/>
              <a:t>There are three types of cirrhosis or scarring of the liver:</a:t>
            </a:r>
          </a:p>
          <a:p>
            <a:pPr lvl="1" eaLnBrk="1" hangingPunct="1"/>
            <a:r>
              <a:rPr lang="en-US" sz="3200" b="1" dirty="0" smtClean="0"/>
              <a:t>Alcoholic cirrhosis</a:t>
            </a:r>
            <a:r>
              <a:rPr lang="en-US" sz="3200" dirty="0" smtClean="0"/>
              <a:t>: occurs due to alcoholism</a:t>
            </a:r>
          </a:p>
          <a:p>
            <a:pPr lvl="1" eaLnBrk="1" hangingPunct="1"/>
            <a:r>
              <a:rPr lang="en-US" sz="3200" b="1" dirty="0" smtClean="0"/>
              <a:t>Post necrotic cirrhosis</a:t>
            </a:r>
            <a:r>
              <a:rPr lang="en-US" sz="3200" dirty="0" smtClean="0"/>
              <a:t>: result of scarring from  hepatitis</a:t>
            </a:r>
          </a:p>
          <a:p>
            <a:pPr lvl="1" eaLnBrk="1" hangingPunct="1"/>
            <a:r>
              <a:rPr lang="en-US" sz="3200" b="1" dirty="0" smtClean="0"/>
              <a:t>Biliary cirrhosis</a:t>
            </a:r>
            <a:r>
              <a:rPr lang="en-US" sz="3200" dirty="0" smtClean="0"/>
              <a:t>: scarring occurs in the liver around the duct</a:t>
            </a:r>
          </a:p>
          <a:p>
            <a:pPr lvl="1" eaLnBrk="1" hangingPunct="1"/>
            <a:endParaRPr lang="en-US" sz="3200" dirty="0" smtClean="0"/>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28888" cy="457200"/>
          </a:xfrm>
        </p:spPr>
        <p:txBody>
          <a:bodyPr>
            <a:normAutofit fontScale="90000"/>
          </a:bodyPr>
          <a:lstStyle/>
          <a:p>
            <a:pPr eaLnBrk="1" hangingPunct="1">
              <a:defRPr/>
            </a:pPr>
            <a:r>
              <a:rPr lang="en-GB" sz="4800" b="1" dirty="0" smtClean="0"/>
              <a:t>Causes     </a:t>
            </a:r>
            <a:endParaRPr lang="en-GB" sz="4800" b="1" dirty="0"/>
          </a:p>
        </p:txBody>
      </p:sp>
      <p:sp>
        <p:nvSpPr>
          <p:cNvPr id="75779" name="Content Placeholder 2"/>
          <p:cNvSpPr>
            <a:spLocks noGrp="1"/>
          </p:cNvSpPr>
          <p:nvPr>
            <p:ph sz="quarter" idx="1"/>
          </p:nvPr>
        </p:nvSpPr>
        <p:spPr>
          <a:xfrm>
            <a:off x="152400" y="762000"/>
            <a:ext cx="8763000" cy="5867400"/>
          </a:xfrm>
        </p:spPr>
        <p:txBody>
          <a:bodyPr>
            <a:normAutofit/>
          </a:bodyPr>
          <a:lstStyle/>
          <a:p>
            <a:pPr eaLnBrk="1" hangingPunct="1"/>
            <a:r>
              <a:rPr lang="en-US" sz="4800" dirty="0" smtClean="0"/>
              <a:t>Chronic alcoholism</a:t>
            </a:r>
            <a:endParaRPr lang="en-GB" sz="4800" dirty="0" smtClean="0"/>
          </a:p>
          <a:p>
            <a:pPr eaLnBrk="1" hangingPunct="1"/>
            <a:r>
              <a:rPr lang="en-US" sz="4800" dirty="0" smtClean="0"/>
              <a:t>Chronic hepatitis C</a:t>
            </a:r>
            <a:endParaRPr lang="en-GB" sz="4800" dirty="0" smtClean="0"/>
          </a:p>
          <a:p>
            <a:pPr eaLnBrk="1" hangingPunct="1"/>
            <a:r>
              <a:rPr lang="en-US" sz="4800" dirty="0" smtClean="0"/>
              <a:t>Malnutrition</a:t>
            </a:r>
            <a:endParaRPr lang="en-GB" sz="4800" dirty="0" smtClean="0"/>
          </a:p>
          <a:p>
            <a:pPr eaLnBrk="1" hangingPunct="1"/>
            <a:r>
              <a:rPr lang="en-US" sz="4800" dirty="0" smtClean="0"/>
              <a:t>Iron overload</a:t>
            </a:r>
            <a:endParaRPr lang="en-GB" sz="4800" dirty="0" smtClean="0"/>
          </a:p>
          <a:p>
            <a:pPr eaLnBrk="1" hangingPunct="1"/>
            <a:endParaRPr lang="en-GB" sz="4800" dirty="0" smtClean="0"/>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09600" y="228600"/>
            <a:ext cx="8324088" cy="457200"/>
          </a:xfrm>
        </p:spPr>
        <p:txBody>
          <a:bodyPr>
            <a:normAutofit fontScale="90000"/>
          </a:bodyPr>
          <a:lstStyle/>
          <a:p>
            <a:pPr eaLnBrk="1" hangingPunct="1">
              <a:defRPr/>
            </a:pPr>
            <a:r>
              <a:rPr lang="en-GB" sz="4000" b="1" dirty="0" smtClean="0"/>
              <a:t>PATHOPHYSIOLOGY</a:t>
            </a:r>
            <a:endParaRPr lang="en-US" sz="4000" b="1" dirty="0" smtClean="0"/>
          </a:p>
        </p:txBody>
      </p:sp>
      <p:sp>
        <p:nvSpPr>
          <p:cNvPr id="76803" name="Rectangle 3"/>
          <p:cNvSpPr>
            <a:spLocks noGrp="1" noChangeArrowheads="1"/>
          </p:cNvSpPr>
          <p:nvPr>
            <p:ph type="body" idx="1"/>
          </p:nvPr>
        </p:nvSpPr>
        <p:spPr>
          <a:xfrm>
            <a:off x="228600" y="762000"/>
            <a:ext cx="8763000" cy="5943599"/>
          </a:xfrm>
        </p:spPr>
        <p:txBody>
          <a:bodyPr>
            <a:normAutofit lnSpcReduction="10000"/>
          </a:bodyPr>
          <a:lstStyle/>
          <a:p>
            <a:pPr eaLnBrk="1" hangingPunct="1">
              <a:lnSpc>
                <a:spcPct val="80000"/>
              </a:lnSpc>
            </a:pPr>
            <a:r>
              <a:rPr lang="en-GB" sz="3600" dirty="0" smtClean="0"/>
              <a:t>The liver cells once destroyed they are gradually replaced by scar tissue. </a:t>
            </a:r>
          </a:p>
          <a:p>
            <a:pPr eaLnBrk="1" hangingPunct="1">
              <a:lnSpc>
                <a:spcPct val="80000"/>
              </a:lnSpc>
            </a:pPr>
            <a:r>
              <a:rPr lang="en-GB" sz="3600" dirty="0" smtClean="0"/>
              <a:t>This destruction gradually makes the functions of the liver to be lost. </a:t>
            </a:r>
          </a:p>
          <a:p>
            <a:pPr eaLnBrk="1" hangingPunct="1">
              <a:lnSpc>
                <a:spcPct val="80000"/>
              </a:lnSpc>
            </a:pPr>
            <a:r>
              <a:rPr lang="en-GB" sz="3600" dirty="0" smtClean="0"/>
              <a:t>Gradually the amount of  scar tissue exceeds that of functioning liver tissue causing </a:t>
            </a:r>
            <a:r>
              <a:rPr lang="en-GB" sz="3600" b="1" dirty="0" smtClean="0"/>
              <a:t>liver failure</a:t>
            </a:r>
            <a:r>
              <a:rPr lang="en-GB" sz="3600" dirty="0" smtClean="0"/>
              <a:t>. </a:t>
            </a:r>
          </a:p>
          <a:p>
            <a:pPr eaLnBrk="1" hangingPunct="1">
              <a:lnSpc>
                <a:spcPct val="80000"/>
              </a:lnSpc>
            </a:pPr>
            <a:r>
              <a:rPr lang="en-GB" sz="3600" dirty="0" smtClean="0"/>
              <a:t>The scar tissue forms constrictive bands that </a:t>
            </a:r>
            <a:r>
              <a:rPr lang="en-GB" sz="3600" b="1" dirty="0" smtClean="0"/>
              <a:t>restricts blood flow </a:t>
            </a:r>
            <a:r>
              <a:rPr lang="en-GB" sz="3600" dirty="0" smtClean="0"/>
              <a:t>within the liver resulting to portal hypertension. </a:t>
            </a:r>
          </a:p>
          <a:p>
            <a:pPr eaLnBrk="1" hangingPunct="1">
              <a:lnSpc>
                <a:spcPct val="80000"/>
              </a:lnSpc>
            </a:pPr>
            <a:r>
              <a:rPr lang="en-GB" sz="3600" dirty="0" smtClean="0"/>
              <a:t>The liver becomes </a:t>
            </a:r>
            <a:r>
              <a:rPr lang="en-GB" sz="3600" b="1" dirty="0" smtClean="0"/>
              <a:t>nodular </a:t>
            </a:r>
            <a:r>
              <a:rPr lang="en-GB" sz="3600" dirty="0" smtClean="0"/>
              <a:t>because of regenerative nodules and also decrease in </a:t>
            </a:r>
            <a:r>
              <a:rPr lang="en-GB" sz="3600" b="1" dirty="0" smtClean="0"/>
              <a:t>size </a:t>
            </a:r>
            <a:r>
              <a:rPr lang="en-GB" sz="3600" dirty="0" smtClean="0"/>
              <a:t>due to constriction of scar tissue.</a:t>
            </a:r>
            <a:endParaRPr lang="en-US" sz="3600" dirty="0" smtClean="0"/>
          </a:p>
        </p:txBody>
      </p:sp>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defRPr/>
            </a:pPr>
            <a:r>
              <a:rPr lang="en-US" smtClean="0"/>
              <a:t>Clinical manifestation</a:t>
            </a:r>
          </a:p>
        </p:txBody>
      </p:sp>
      <p:sp>
        <p:nvSpPr>
          <p:cNvPr id="77827" name="Content Placeholder 2"/>
          <p:cNvSpPr>
            <a:spLocks noGrp="1"/>
          </p:cNvSpPr>
          <p:nvPr>
            <p:ph idx="1"/>
          </p:nvPr>
        </p:nvSpPr>
        <p:spPr>
          <a:xfrm>
            <a:off x="457200" y="1600200"/>
            <a:ext cx="7467600" cy="4873625"/>
          </a:xfrm>
        </p:spPr>
        <p:txBody>
          <a:bodyPr>
            <a:normAutofit fontScale="92500" lnSpcReduction="10000"/>
          </a:bodyPr>
          <a:lstStyle/>
          <a:p>
            <a:pPr eaLnBrk="1" hangingPunct="1">
              <a:buFont typeface="Arial" charset="0"/>
              <a:buChar char="•"/>
            </a:pPr>
            <a:r>
              <a:rPr lang="en-US" smtClean="0"/>
              <a:t>Liver enlargement</a:t>
            </a:r>
          </a:p>
          <a:p>
            <a:pPr lvl="1" eaLnBrk="1" hangingPunct="1">
              <a:buFont typeface="Arial" charset="0"/>
              <a:buChar char="–"/>
            </a:pPr>
            <a:r>
              <a:rPr lang="en-US" smtClean="0"/>
              <a:t>Early in the course of the disease, the liver tends to be enlarged and the cells are loaded with fat. Later in the disease, the liver decreases in size as the scar tissue contracts the liver tissue.</a:t>
            </a:r>
          </a:p>
          <a:p>
            <a:pPr eaLnBrk="1" hangingPunct="1">
              <a:buFont typeface="Arial" charset="0"/>
              <a:buChar char="•"/>
            </a:pPr>
            <a:r>
              <a:rPr lang="en-US" smtClean="0"/>
              <a:t>Portal obstraction and ascites</a:t>
            </a:r>
          </a:p>
          <a:p>
            <a:pPr lvl="1" eaLnBrk="1" hangingPunct="1">
              <a:buFont typeface="Arial" charset="0"/>
              <a:buChar char="–"/>
            </a:pPr>
            <a:r>
              <a:rPr lang="en-US" smtClean="0"/>
              <a:t>Almost all the of the blood from the digestive organs is collected in the portal veins and carried to the liver. Because a cirrhotic does not allow free blood  passage, blood backs up in the spleen and GIT. These organs become stagnant with blood</a:t>
            </a: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defRPr/>
            </a:pPr>
            <a:r>
              <a:rPr lang="en-US" smtClean="0"/>
              <a:t>Clinical manifestation cont</a:t>
            </a:r>
          </a:p>
        </p:txBody>
      </p:sp>
      <p:sp>
        <p:nvSpPr>
          <p:cNvPr id="3" name="Content Placeholder 2"/>
          <p:cNvSpPr>
            <a:spLocks noGrp="1"/>
          </p:cNvSpPr>
          <p:nvPr>
            <p:ph idx="1"/>
          </p:nvPr>
        </p:nvSpPr>
        <p:spPr>
          <a:xfrm>
            <a:off x="457200" y="1600200"/>
            <a:ext cx="7467600" cy="4873625"/>
          </a:xfrm>
        </p:spPr>
        <p:txBody>
          <a:bodyPr rtlCol="0">
            <a:normAutofit fontScale="92500" lnSpcReduction="10000"/>
          </a:bodyPr>
          <a:lstStyle/>
          <a:p>
            <a:pPr eaLnBrk="1" fontAlgn="auto" hangingPunct="1">
              <a:spcAft>
                <a:spcPts val="0"/>
              </a:spcAft>
              <a:buFont typeface="Arial" pitchFamily="34" charset="0"/>
              <a:buChar char="•"/>
              <a:defRPr/>
            </a:pPr>
            <a:r>
              <a:rPr lang="en-US" sz="2800" dirty="0" smtClean="0"/>
              <a:t>Infection and peritonitis: </a:t>
            </a:r>
          </a:p>
          <a:p>
            <a:pPr lvl="1" eaLnBrk="1" fontAlgn="auto" hangingPunct="1">
              <a:spcAft>
                <a:spcPts val="0"/>
              </a:spcAft>
              <a:buFont typeface="Arial" pitchFamily="34" charset="0"/>
              <a:buChar char="–"/>
              <a:defRPr/>
            </a:pPr>
            <a:r>
              <a:rPr lang="en-US" sz="2400" dirty="0" smtClean="0"/>
              <a:t>bacterial peritonitis may develop.</a:t>
            </a:r>
          </a:p>
          <a:p>
            <a:pPr eaLnBrk="1" fontAlgn="auto" hangingPunct="1">
              <a:spcAft>
                <a:spcPts val="0"/>
              </a:spcAft>
              <a:buFont typeface="Arial" pitchFamily="34" charset="0"/>
              <a:buChar char="•"/>
              <a:defRPr/>
            </a:pPr>
            <a:r>
              <a:rPr lang="en-US" sz="2800" dirty="0" smtClean="0"/>
              <a:t>Gastrointestinal varices:</a:t>
            </a:r>
          </a:p>
          <a:p>
            <a:pPr lvl="1" eaLnBrk="1" fontAlgn="auto" hangingPunct="1">
              <a:spcAft>
                <a:spcPts val="0"/>
              </a:spcAft>
              <a:buFont typeface="Arial" pitchFamily="34" charset="0"/>
              <a:buChar char="–"/>
              <a:defRPr/>
            </a:pPr>
            <a:r>
              <a:rPr lang="en-US" sz="2400" dirty="0" smtClean="0"/>
              <a:t> due to cirrhosis the pressure and volume of blood in the portal veins increases which causes them to rupture and bleed</a:t>
            </a:r>
          </a:p>
          <a:p>
            <a:pPr eaLnBrk="1" fontAlgn="auto" hangingPunct="1">
              <a:spcAft>
                <a:spcPts val="0"/>
              </a:spcAft>
              <a:buFont typeface="Arial" pitchFamily="34" charset="0"/>
              <a:buChar char="•"/>
              <a:defRPr/>
            </a:pPr>
            <a:r>
              <a:rPr lang="en-US" sz="2800" dirty="0" smtClean="0"/>
              <a:t>Edema:</a:t>
            </a:r>
          </a:p>
          <a:p>
            <a:pPr lvl="1" eaLnBrk="1" fontAlgn="auto" hangingPunct="1">
              <a:spcAft>
                <a:spcPts val="0"/>
              </a:spcAft>
              <a:buFont typeface="Arial" pitchFamily="34" charset="0"/>
              <a:buChar char="–"/>
              <a:defRPr/>
            </a:pPr>
            <a:r>
              <a:rPr lang="en-US" sz="2400" dirty="0" smtClean="0"/>
              <a:t> cirrhosis my cause overproduction of aldosterone causing sodium and water retention and potassium excretion</a:t>
            </a:r>
          </a:p>
          <a:p>
            <a:pPr eaLnBrk="1" fontAlgn="auto" hangingPunct="1">
              <a:spcAft>
                <a:spcPts val="0"/>
              </a:spcAft>
              <a:buFont typeface="Arial" pitchFamily="34" charset="0"/>
              <a:buChar char="•"/>
              <a:defRPr/>
            </a:pPr>
            <a:r>
              <a:rPr lang="en-US" sz="3000" dirty="0" smtClean="0"/>
              <a:t>Vitamin deficiency and anemia</a:t>
            </a:r>
          </a:p>
          <a:p>
            <a:pPr lvl="1" eaLnBrk="1" fontAlgn="auto" hangingPunct="1">
              <a:spcAft>
                <a:spcPts val="0"/>
              </a:spcAft>
              <a:buFont typeface="Arial" pitchFamily="34" charset="0"/>
              <a:buChar char="–"/>
              <a:defRPr/>
            </a:pPr>
            <a:r>
              <a:rPr lang="en-US" sz="2400" dirty="0" smtClean="0"/>
              <a:t>Because of inadequate formation use and storage of vitamin A,C,K signs of deficiency are common</a:t>
            </a:r>
            <a:endParaRPr lang="en-US" sz="2400" dirty="0"/>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defRPr/>
            </a:pPr>
            <a:r>
              <a:rPr lang="en-US" smtClean="0"/>
              <a:t>Liver cirrhosis</a:t>
            </a:r>
          </a:p>
        </p:txBody>
      </p:sp>
      <p:pic>
        <p:nvPicPr>
          <p:cNvPr id="79875" name="Content Placeholder 3" descr="liver-cirrhosis31.jpg"/>
          <p:cNvPicPr>
            <a:picLocks noGrp="1" noChangeAspect="1"/>
          </p:cNvPicPr>
          <p:nvPr>
            <p:ph idx="1"/>
          </p:nvPr>
        </p:nvPicPr>
        <p:blipFill>
          <a:blip r:embed="rId2"/>
          <a:srcRect/>
          <a:stretch>
            <a:fillRect/>
          </a:stretch>
        </p:blipFill>
        <p:spPr>
          <a:xfrm>
            <a:off x="1651000" y="1957388"/>
            <a:ext cx="5842000" cy="3810000"/>
          </a:xfrm>
        </p:spPr>
      </p:pic>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lang="en-GB" smtClean="0"/>
              <a:t>DIAGNOSIS</a:t>
            </a:r>
            <a:endParaRPr lang="en-US" smtClean="0"/>
          </a:p>
        </p:txBody>
      </p:sp>
      <p:sp>
        <p:nvSpPr>
          <p:cNvPr id="80899" name="Rectangle 3"/>
          <p:cNvSpPr>
            <a:spLocks noGrp="1" noChangeArrowheads="1"/>
          </p:cNvSpPr>
          <p:nvPr>
            <p:ph type="body" idx="1"/>
          </p:nvPr>
        </p:nvSpPr>
        <p:spPr>
          <a:xfrm>
            <a:off x="457200" y="1600200"/>
            <a:ext cx="7467600" cy="4873625"/>
          </a:xfrm>
        </p:spPr>
        <p:txBody>
          <a:bodyPr/>
          <a:lstStyle/>
          <a:p>
            <a:pPr eaLnBrk="1" hangingPunct="1">
              <a:lnSpc>
                <a:spcPct val="90000"/>
              </a:lnSpc>
            </a:pPr>
            <a:r>
              <a:rPr lang="en-GB" sz="2800" smtClean="0"/>
              <a:t>Serum albumin (decrease)</a:t>
            </a:r>
          </a:p>
          <a:p>
            <a:pPr eaLnBrk="1" hangingPunct="1">
              <a:lnSpc>
                <a:spcPct val="90000"/>
              </a:lnSpc>
            </a:pPr>
            <a:r>
              <a:rPr lang="en-GB" sz="2800" smtClean="0"/>
              <a:t>Bilirubin (increased)</a:t>
            </a:r>
          </a:p>
          <a:p>
            <a:pPr eaLnBrk="1" hangingPunct="1">
              <a:lnSpc>
                <a:spcPct val="90000"/>
              </a:lnSpc>
            </a:pPr>
            <a:r>
              <a:rPr lang="en-GB" sz="2800" smtClean="0"/>
              <a:t>Complete blood count</a:t>
            </a:r>
          </a:p>
          <a:p>
            <a:pPr eaLnBrk="1" hangingPunct="1">
              <a:lnSpc>
                <a:spcPct val="90000"/>
              </a:lnSpc>
            </a:pPr>
            <a:r>
              <a:rPr lang="en-GB" sz="2800" smtClean="0"/>
              <a:t>Coagulation studies</a:t>
            </a:r>
          </a:p>
          <a:p>
            <a:pPr eaLnBrk="1" hangingPunct="1">
              <a:lnSpc>
                <a:spcPct val="90000"/>
              </a:lnSpc>
            </a:pPr>
            <a:r>
              <a:rPr lang="en-GB" sz="2800" smtClean="0"/>
              <a:t>Serum ammonia</a:t>
            </a:r>
          </a:p>
          <a:p>
            <a:pPr eaLnBrk="1" hangingPunct="1">
              <a:lnSpc>
                <a:spcPct val="90000"/>
              </a:lnSpc>
            </a:pPr>
            <a:r>
              <a:rPr lang="en-GB" sz="2800" smtClean="0"/>
              <a:t>Complete blood count</a:t>
            </a:r>
          </a:p>
          <a:p>
            <a:pPr eaLnBrk="1" hangingPunct="1">
              <a:lnSpc>
                <a:spcPct val="90000"/>
              </a:lnSpc>
            </a:pPr>
            <a:r>
              <a:rPr lang="en-GB" sz="2800" smtClean="0"/>
              <a:t>CT Scan/ultrasound for size, ascites and liver nodules</a:t>
            </a:r>
          </a:p>
          <a:p>
            <a:pPr eaLnBrk="1" hangingPunct="1">
              <a:lnSpc>
                <a:spcPct val="90000"/>
              </a:lnSpc>
            </a:pPr>
            <a:r>
              <a:rPr lang="en-GB" sz="2800" smtClean="0"/>
              <a:t>Liver biopsy</a:t>
            </a:r>
            <a:endParaRPr lang="en-US" sz="2800" smtClean="0"/>
          </a:p>
        </p:txBody>
      </p:sp>
    </p:spTree>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GB" smtClean="0"/>
              <a:t>MANAGEMENT</a:t>
            </a:r>
            <a:endParaRPr lang="en-US" smtClean="0"/>
          </a:p>
        </p:txBody>
      </p:sp>
      <p:sp>
        <p:nvSpPr>
          <p:cNvPr id="81923" name="Rectangle 3"/>
          <p:cNvSpPr>
            <a:spLocks noGrp="1" noChangeArrowheads="1"/>
          </p:cNvSpPr>
          <p:nvPr>
            <p:ph type="body" idx="1"/>
          </p:nvPr>
        </p:nvSpPr>
        <p:spPr>
          <a:xfrm>
            <a:off x="457200" y="1600200"/>
            <a:ext cx="7467600" cy="4873625"/>
          </a:xfrm>
        </p:spPr>
        <p:txBody>
          <a:bodyPr/>
          <a:lstStyle/>
          <a:p>
            <a:pPr eaLnBrk="1" hangingPunct="1">
              <a:lnSpc>
                <a:spcPct val="80000"/>
              </a:lnSpc>
            </a:pPr>
            <a:r>
              <a:rPr lang="en-GB" smtClean="0"/>
              <a:t>Has no cure- treat symptoms</a:t>
            </a:r>
          </a:p>
          <a:p>
            <a:pPr eaLnBrk="1" hangingPunct="1">
              <a:lnSpc>
                <a:spcPct val="80000"/>
              </a:lnSpc>
              <a:buFontTx/>
              <a:buChar char="-"/>
            </a:pPr>
            <a:r>
              <a:rPr lang="en-GB" smtClean="0"/>
              <a:t>Diuretics (spironolactone) to decrease ascities</a:t>
            </a:r>
          </a:p>
          <a:p>
            <a:pPr eaLnBrk="1" hangingPunct="1">
              <a:lnSpc>
                <a:spcPct val="80000"/>
              </a:lnSpc>
              <a:buFontTx/>
              <a:buChar char="-"/>
            </a:pPr>
            <a:r>
              <a:rPr lang="en-GB" smtClean="0"/>
              <a:t>Drugs to decrease ammonia e.g.Neomycin  and lactulose </a:t>
            </a:r>
          </a:p>
          <a:p>
            <a:pPr eaLnBrk="1" hangingPunct="1">
              <a:lnSpc>
                <a:spcPct val="80000"/>
              </a:lnSpc>
              <a:buFontTx/>
              <a:buChar char="-"/>
            </a:pPr>
            <a:r>
              <a:rPr lang="en-GB" smtClean="0"/>
              <a:t>Supplemental vitamins and minerals e.g. iron,folic acid, vitamin K to promote healing of damaged liver cells and improve patients general condition</a:t>
            </a:r>
          </a:p>
          <a:p>
            <a:pPr eaLnBrk="1" hangingPunct="1">
              <a:lnSpc>
                <a:spcPct val="80000"/>
              </a:lnSpc>
              <a:buFontTx/>
              <a:buChar char="-"/>
            </a:pPr>
            <a:r>
              <a:rPr lang="en-GB" smtClean="0"/>
              <a:t>Transfusion in case of active bleeding</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complications</a:t>
            </a:r>
            <a:endParaRPr lang="en-US" dirty="0"/>
          </a:p>
        </p:txBody>
      </p:sp>
      <p:sp>
        <p:nvSpPr>
          <p:cNvPr id="3" name="Content Placeholder 2"/>
          <p:cNvSpPr>
            <a:spLocks noGrp="1"/>
          </p:cNvSpPr>
          <p:nvPr>
            <p:ph idx="1"/>
          </p:nvPr>
        </p:nvSpPr>
        <p:spPr/>
        <p:txBody>
          <a:bodyPr/>
          <a:lstStyle/>
          <a:p>
            <a:r>
              <a:rPr lang="en-US" dirty="0" smtClean="0"/>
              <a:t>Recurrence of gingivitis </a:t>
            </a:r>
          </a:p>
          <a:p>
            <a:r>
              <a:rPr lang="en-US" dirty="0" smtClean="0"/>
              <a:t>Periodontitis </a:t>
            </a:r>
          </a:p>
          <a:p>
            <a:r>
              <a:rPr lang="en-US" dirty="0" smtClean="0"/>
              <a:t>Abscess of the gum or jaw bone</a:t>
            </a:r>
          </a:p>
          <a:p>
            <a:r>
              <a:rPr lang="en-US" dirty="0" smtClean="0"/>
              <a:t>Trench mouth (necrotizing gingivitis) </a:t>
            </a:r>
          </a:p>
          <a:p>
            <a:endParaRPr lang="en-US" dirty="0" smtClean="0"/>
          </a:p>
          <a:p>
            <a:endParaRPr lang="en-US" dirty="0"/>
          </a:p>
        </p:txBody>
      </p:sp>
    </p:spTree>
    <p:extLst>
      <p:ext uri="{BB962C8B-B14F-4D97-AF65-F5344CB8AC3E}">
        <p14:creationId xmlns:p14="http://schemas.microsoft.com/office/powerpoint/2010/main" val="3641810934"/>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defRPr/>
            </a:pPr>
            <a:r>
              <a:rPr lang="en-GB" smtClean="0"/>
              <a:t>MANAGEMENT CONT..</a:t>
            </a:r>
          </a:p>
        </p:txBody>
      </p:sp>
      <p:sp>
        <p:nvSpPr>
          <p:cNvPr id="82947" name="Content Placeholder 2"/>
          <p:cNvSpPr>
            <a:spLocks noGrp="1"/>
          </p:cNvSpPr>
          <p:nvPr>
            <p:ph idx="1"/>
          </p:nvPr>
        </p:nvSpPr>
        <p:spPr>
          <a:xfrm>
            <a:off x="457200" y="1600200"/>
            <a:ext cx="7467600" cy="4873625"/>
          </a:xfrm>
        </p:spPr>
        <p:txBody>
          <a:bodyPr/>
          <a:lstStyle/>
          <a:p>
            <a:pPr eaLnBrk="1" hangingPunct="1">
              <a:lnSpc>
                <a:spcPct val="80000"/>
              </a:lnSpc>
              <a:buFontTx/>
              <a:buChar char="-"/>
            </a:pPr>
            <a:r>
              <a:rPr lang="en-GB" smtClean="0"/>
              <a:t>Colchicine(an antiinflammatory agent used in gout) – increases length of survival</a:t>
            </a:r>
          </a:p>
          <a:p>
            <a:pPr eaLnBrk="1" hangingPunct="1">
              <a:lnSpc>
                <a:spcPct val="80000"/>
              </a:lnSpc>
              <a:buFontTx/>
              <a:buChar char="-"/>
            </a:pPr>
            <a:r>
              <a:rPr lang="en-GB" smtClean="0"/>
              <a:t>Antacids for epigastric distress and to decrease GIT bleeding</a:t>
            </a:r>
          </a:p>
          <a:p>
            <a:pPr eaLnBrk="1" hangingPunct="1">
              <a:lnSpc>
                <a:spcPct val="80000"/>
              </a:lnSpc>
              <a:buFontTx/>
              <a:buChar char="-"/>
            </a:pPr>
            <a:r>
              <a:rPr lang="en-GB" smtClean="0"/>
              <a:t>Oxazepam to treat agitation</a:t>
            </a:r>
          </a:p>
          <a:p>
            <a:pPr eaLnBrk="1" hangingPunct="1">
              <a:lnSpc>
                <a:spcPct val="80000"/>
              </a:lnSpc>
              <a:buFontTx/>
              <a:buChar char="-"/>
            </a:pPr>
            <a:r>
              <a:rPr lang="en-GB" smtClean="0"/>
              <a:t>Paracentesis for ascites if diuretics fail</a:t>
            </a:r>
          </a:p>
          <a:p>
            <a:pPr eaLnBrk="1" hangingPunct="1">
              <a:lnSpc>
                <a:spcPct val="80000"/>
              </a:lnSpc>
              <a:buFontTx/>
              <a:buChar char="-"/>
            </a:pPr>
            <a:r>
              <a:rPr lang="en-GB" smtClean="0"/>
              <a:t>Surgery – Liver transplant</a:t>
            </a:r>
          </a:p>
          <a:p>
            <a:pPr eaLnBrk="1" hangingPunct="1">
              <a:lnSpc>
                <a:spcPct val="80000"/>
              </a:lnSpc>
              <a:buFontTx/>
              <a:buNone/>
            </a:pPr>
            <a:r>
              <a:rPr lang="en-GB" smtClean="0"/>
              <a:t>NB/ Avoid hepatotoxic drugs</a:t>
            </a:r>
            <a:endParaRPr lang="en-US" smtClean="0"/>
          </a:p>
          <a:p>
            <a:pPr eaLnBrk="1" hangingPunct="1"/>
            <a:endParaRPr lang="en-GB" smtClean="0"/>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n-US" smtClean="0"/>
              <a:t>NURSING MANAGEMENT</a:t>
            </a:r>
          </a:p>
        </p:txBody>
      </p:sp>
      <p:sp>
        <p:nvSpPr>
          <p:cNvPr id="83971" name="Rectangle 3"/>
          <p:cNvSpPr>
            <a:spLocks noGrp="1" noChangeArrowheads="1"/>
          </p:cNvSpPr>
          <p:nvPr>
            <p:ph type="body" idx="1"/>
          </p:nvPr>
        </p:nvSpPr>
        <p:spPr>
          <a:xfrm>
            <a:off x="457200" y="1600200"/>
            <a:ext cx="7467600" cy="4873625"/>
          </a:xfrm>
        </p:spPr>
        <p:txBody>
          <a:bodyPr/>
          <a:lstStyle/>
          <a:p>
            <a:pPr eaLnBrk="1" hangingPunct="1">
              <a:lnSpc>
                <a:spcPct val="80000"/>
              </a:lnSpc>
              <a:buFont typeface="Wingdings" pitchFamily="2" charset="2"/>
              <a:buNone/>
            </a:pPr>
            <a:r>
              <a:rPr lang="en-GB" sz="2800" u="sng" smtClean="0"/>
              <a:t>Nutrition</a:t>
            </a:r>
          </a:p>
          <a:p>
            <a:pPr eaLnBrk="1" hangingPunct="1">
              <a:lnSpc>
                <a:spcPct val="80000"/>
              </a:lnSpc>
              <a:buFont typeface="Wingdings" pitchFamily="2" charset="2"/>
              <a:buNone/>
            </a:pPr>
            <a:r>
              <a:rPr lang="en-GB" sz="2800" smtClean="0"/>
              <a:t>Weigh daily</a:t>
            </a:r>
          </a:p>
          <a:p>
            <a:pPr eaLnBrk="1" hangingPunct="1">
              <a:lnSpc>
                <a:spcPct val="80000"/>
              </a:lnSpc>
              <a:buFont typeface="Wingdings" pitchFamily="2" charset="2"/>
              <a:buNone/>
            </a:pPr>
            <a:r>
              <a:rPr lang="en-GB" sz="2800" smtClean="0"/>
              <a:t>provide small frequent meals</a:t>
            </a:r>
          </a:p>
          <a:p>
            <a:pPr eaLnBrk="1" hangingPunct="1">
              <a:lnSpc>
                <a:spcPct val="80000"/>
              </a:lnSpc>
              <a:buFont typeface="Wingdings" pitchFamily="2" charset="2"/>
              <a:buNone/>
            </a:pPr>
            <a:r>
              <a:rPr lang="en-GB" sz="2800" smtClean="0"/>
              <a:t>high biological value proteins unless restricted.</a:t>
            </a:r>
          </a:p>
          <a:p>
            <a:pPr eaLnBrk="1" hangingPunct="1">
              <a:lnSpc>
                <a:spcPct val="90000"/>
              </a:lnSpc>
            </a:pPr>
            <a:r>
              <a:rPr lang="en-GB" sz="2800" smtClean="0"/>
              <a:t>Avoid alcohol</a:t>
            </a:r>
          </a:p>
          <a:p>
            <a:pPr eaLnBrk="1" hangingPunct="1">
              <a:lnSpc>
                <a:spcPct val="90000"/>
              </a:lnSpc>
            </a:pPr>
            <a:r>
              <a:rPr lang="en-GB" sz="2800" smtClean="0"/>
              <a:t>Restrict sodium and fluid</a:t>
            </a:r>
          </a:p>
          <a:p>
            <a:pPr eaLnBrk="1" hangingPunct="1">
              <a:lnSpc>
                <a:spcPct val="90000"/>
              </a:lnSpc>
            </a:pPr>
            <a:r>
              <a:rPr lang="en-GB" sz="2800" smtClean="0"/>
              <a:t>Restrict protein as tolerated unless with hepatic encephalopathy features where you restrict completely.</a:t>
            </a:r>
          </a:p>
          <a:p>
            <a:pPr eaLnBrk="1" hangingPunct="1">
              <a:lnSpc>
                <a:spcPct val="90000"/>
              </a:lnSpc>
            </a:pPr>
            <a:r>
              <a:rPr lang="en-GB" sz="2800" smtClean="0"/>
              <a:t>Give high calorie diet</a:t>
            </a:r>
          </a:p>
          <a:p>
            <a:pPr eaLnBrk="1" hangingPunct="1">
              <a:lnSpc>
                <a:spcPct val="90000"/>
              </a:lnSpc>
              <a:buFont typeface="Wingdings" pitchFamily="2" charset="2"/>
              <a:buNone/>
            </a:pPr>
            <a:endParaRPr lang="en-US" sz="2800" smtClean="0"/>
          </a:p>
        </p:txBody>
      </p:sp>
    </p:spTree>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en-US" smtClean="0"/>
              <a:t>NURSING MANAGEMENT</a:t>
            </a:r>
            <a:r>
              <a:rPr lang="en-GB" smtClean="0"/>
              <a:t>..</a:t>
            </a:r>
            <a:endParaRPr lang="en-US" smtClean="0"/>
          </a:p>
        </p:txBody>
      </p:sp>
      <p:sp>
        <p:nvSpPr>
          <p:cNvPr id="84995" name="Rectangle 3"/>
          <p:cNvSpPr>
            <a:spLocks noGrp="1" noChangeArrowheads="1"/>
          </p:cNvSpPr>
          <p:nvPr>
            <p:ph type="body" idx="1"/>
          </p:nvPr>
        </p:nvSpPr>
        <p:spPr>
          <a:xfrm>
            <a:off x="457200" y="1600200"/>
            <a:ext cx="7467600" cy="4873625"/>
          </a:xfrm>
        </p:spPr>
        <p:txBody>
          <a:bodyPr>
            <a:normAutofit fontScale="85000" lnSpcReduction="10000"/>
          </a:bodyPr>
          <a:lstStyle/>
          <a:p>
            <a:pPr eaLnBrk="1" hangingPunct="1">
              <a:lnSpc>
                <a:spcPct val="80000"/>
              </a:lnSpc>
              <a:buFont typeface="Wingdings" pitchFamily="2" charset="2"/>
              <a:buNone/>
            </a:pPr>
            <a:r>
              <a:rPr lang="en-GB" u="sng" smtClean="0"/>
              <a:t>Ineffective protection</a:t>
            </a:r>
          </a:p>
          <a:p>
            <a:pPr eaLnBrk="1" hangingPunct="1">
              <a:lnSpc>
                <a:spcPct val="80000"/>
              </a:lnSpc>
            </a:pPr>
            <a:r>
              <a:rPr lang="en-GB" smtClean="0"/>
              <a:t>Monitor vital signs and body excreta for blood.</a:t>
            </a:r>
          </a:p>
          <a:p>
            <a:pPr eaLnBrk="1" hangingPunct="1">
              <a:lnSpc>
                <a:spcPct val="80000"/>
              </a:lnSpc>
            </a:pPr>
            <a:r>
              <a:rPr lang="en-GB" smtClean="0"/>
              <a:t>Institute bleeding precautions-prevent constipation, avoid enemas and injections, soft tooth brush, soft nose blowing etc.</a:t>
            </a:r>
          </a:p>
          <a:p>
            <a:pPr eaLnBrk="1" hangingPunct="1">
              <a:lnSpc>
                <a:spcPct val="80000"/>
              </a:lnSpc>
            </a:pPr>
            <a:r>
              <a:rPr lang="en-GB" smtClean="0"/>
              <a:t>Monitor coagulation studies and platelet count.</a:t>
            </a:r>
          </a:p>
          <a:p>
            <a:pPr eaLnBrk="1" hangingPunct="1">
              <a:lnSpc>
                <a:spcPct val="80000"/>
              </a:lnSpc>
              <a:buFont typeface="Wingdings" pitchFamily="2" charset="2"/>
              <a:buNone/>
            </a:pPr>
            <a:r>
              <a:rPr lang="en-GB" u="sng" smtClean="0"/>
              <a:t>Fatigue</a:t>
            </a:r>
          </a:p>
          <a:p>
            <a:pPr eaLnBrk="1" hangingPunct="1">
              <a:lnSpc>
                <a:spcPct val="80000"/>
              </a:lnSpc>
            </a:pPr>
            <a:r>
              <a:rPr lang="en-GB" smtClean="0"/>
              <a:t>Bed rest </a:t>
            </a:r>
          </a:p>
          <a:p>
            <a:pPr eaLnBrk="1" hangingPunct="1">
              <a:lnSpc>
                <a:spcPct val="80000"/>
              </a:lnSpc>
              <a:buFont typeface="Wingdings" pitchFamily="2" charset="2"/>
              <a:buNone/>
            </a:pPr>
            <a:r>
              <a:rPr lang="en-GB" u="sng" smtClean="0"/>
              <a:t>Impaired gaseous exchange: </a:t>
            </a:r>
          </a:p>
          <a:p>
            <a:pPr eaLnBrk="1" hangingPunct="1">
              <a:lnSpc>
                <a:spcPct val="80000"/>
              </a:lnSpc>
            </a:pPr>
            <a:r>
              <a:rPr lang="en-GB" smtClean="0"/>
              <a:t>Give oxygen when dyspnoeic</a:t>
            </a:r>
          </a:p>
          <a:p>
            <a:pPr eaLnBrk="1" hangingPunct="1">
              <a:lnSpc>
                <a:spcPct val="80000"/>
              </a:lnSpc>
            </a:pPr>
            <a:r>
              <a:rPr lang="en-GB" smtClean="0"/>
              <a:t>Position in semi fowler’s position</a:t>
            </a:r>
          </a:p>
          <a:p>
            <a:pPr eaLnBrk="1" hangingPunct="1">
              <a:lnSpc>
                <a:spcPct val="80000"/>
              </a:lnSpc>
              <a:buFont typeface="Wingdings" pitchFamily="2" charset="2"/>
              <a:buNone/>
            </a:pPr>
            <a:endParaRPr lang="en-GB" smtClean="0"/>
          </a:p>
          <a:p>
            <a:pPr eaLnBrk="1" hangingPunct="1">
              <a:lnSpc>
                <a:spcPct val="80000"/>
              </a:lnSpc>
              <a:buFont typeface="Wingdings" pitchFamily="2" charset="2"/>
              <a:buNone/>
            </a:pPr>
            <a:r>
              <a:rPr lang="en-GB" smtClean="0"/>
              <a:t> </a:t>
            </a:r>
            <a:endParaRPr lang="en-US" smtClean="0"/>
          </a:p>
        </p:txBody>
      </p:sp>
    </p:spTree>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defRPr/>
            </a:pPr>
            <a:r>
              <a:rPr lang="en-US" smtClean="0"/>
              <a:t>NURSING MANAGEMENT</a:t>
            </a:r>
            <a:r>
              <a:rPr lang="en-GB" smtClean="0"/>
              <a:t>..</a:t>
            </a:r>
          </a:p>
        </p:txBody>
      </p:sp>
      <p:sp>
        <p:nvSpPr>
          <p:cNvPr id="86019" name="Content Placeholder 2"/>
          <p:cNvSpPr>
            <a:spLocks noGrp="1"/>
          </p:cNvSpPr>
          <p:nvPr>
            <p:ph idx="1"/>
          </p:nvPr>
        </p:nvSpPr>
        <p:spPr>
          <a:xfrm>
            <a:off x="609600" y="1484313"/>
            <a:ext cx="7924800" cy="4535487"/>
          </a:xfrm>
        </p:spPr>
        <p:txBody>
          <a:bodyPr>
            <a:normAutofit lnSpcReduction="10000"/>
          </a:bodyPr>
          <a:lstStyle/>
          <a:p>
            <a:pPr eaLnBrk="1" hangingPunct="1">
              <a:lnSpc>
                <a:spcPct val="80000"/>
              </a:lnSpc>
              <a:buFont typeface="Wingdings" pitchFamily="2" charset="2"/>
              <a:buNone/>
            </a:pPr>
            <a:r>
              <a:rPr lang="en-GB" sz="2800" u="sng" smtClean="0"/>
              <a:t>Disturbed thought process</a:t>
            </a:r>
          </a:p>
          <a:p>
            <a:pPr eaLnBrk="1" hangingPunct="1">
              <a:lnSpc>
                <a:spcPct val="80000"/>
              </a:lnSpc>
            </a:pPr>
            <a:r>
              <a:rPr lang="en-GB" sz="2800" smtClean="0"/>
              <a:t>Monitor neurological status and observe for early signs of encephalopathy e.g. changes in hand writing, speech and asterixis.</a:t>
            </a:r>
          </a:p>
          <a:p>
            <a:pPr eaLnBrk="1" hangingPunct="1">
              <a:lnSpc>
                <a:spcPct val="80000"/>
              </a:lnSpc>
            </a:pPr>
            <a:r>
              <a:rPr lang="en-GB" sz="2800" smtClean="0"/>
              <a:t>Avoid factors that precipitate encephalopathy e.g. narcotics, blood transfusion, infection, high protein diet, surgery, dehydration , fever, constipation, CNS depressants, hypoxia, GIT bleeding , alkalosis and hypokalemia.</a:t>
            </a:r>
          </a:p>
          <a:p>
            <a:pPr eaLnBrk="1" hangingPunct="1">
              <a:lnSpc>
                <a:spcPct val="80000"/>
              </a:lnSpc>
            </a:pPr>
            <a:r>
              <a:rPr lang="en-GB" sz="2800" smtClean="0"/>
              <a:t>Monitor bowel function as bowel elimination promotes protein and ammonia elimination.</a:t>
            </a:r>
          </a:p>
          <a:p>
            <a:pPr eaLnBrk="1" hangingPunct="1">
              <a:lnSpc>
                <a:spcPct val="80000"/>
              </a:lnSpc>
            </a:pPr>
            <a:r>
              <a:rPr lang="en-GB" sz="2800" smtClean="0"/>
              <a:t>Orient to surrounding to avoid </a:t>
            </a:r>
            <a:r>
              <a:rPr lang="en-GB" smtClean="0"/>
              <a:t>anxiety</a:t>
            </a:r>
          </a:p>
          <a:p>
            <a:pPr eaLnBrk="1" hangingPunct="1"/>
            <a:endParaRPr lang="en-GB" smtClean="0"/>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defRPr/>
            </a:pPr>
            <a:r>
              <a:rPr lang="en-US" smtClean="0"/>
              <a:t>NURSING MANAGEMENT</a:t>
            </a:r>
            <a:r>
              <a:rPr lang="en-GB" smtClean="0"/>
              <a:t>..</a:t>
            </a:r>
          </a:p>
        </p:txBody>
      </p:sp>
      <p:sp>
        <p:nvSpPr>
          <p:cNvPr id="87043" name="Content Placeholder 2"/>
          <p:cNvSpPr>
            <a:spLocks noGrp="1"/>
          </p:cNvSpPr>
          <p:nvPr>
            <p:ph idx="1"/>
          </p:nvPr>
        </p:nvSpPr>
        <p:spPr>
          <a:xfrm>
            <a:off x="457200" y="1600200"/>
            <a:ext cx="7467600" cy="4873625"/>
          </a:xfrm>
        </p:spPr>
        <p:txBody>
          <a:bodyPr/>
          <a:lstStyle/>
          <a:p>
            <a:pPr eaLnBrk="1" hangingPunct="1">
              <a:lnSpc>
                <a:spcPct val="90000"/>
              </a:lnSpc>
              <a:buFont typeface="Wingdings" pitchFamily="2" charset="2"/>
              <a:buNone/>
            </a:pPr>
            <a:r>
              <a:rPr lang="en-GB" u="sng" smtClean="0"/>
              <a:t>Fluid excess</a:t>
            </a:r>
          </a:p>
          <a:p>
            <a:pPr eaLnBrk="1" hangingPunct="1">
              <a:lnSpc>
                <a:spcPct val="90000"/>
              </a:lnSpc>
            </a:pPr>
            <a:r>
              <a:rPr lang="en-GB" smtClean="0"/>
              <a:t>Weigh the daily</a:t>
            </a:r>
          </a:p>
          <a:p>
            <a:pPr eaLnBrk="1" hangingPunct="1">
              <a:lnSpc>
                <a:spcPct val="90000"/>
              </a:lnSpc>
            </a:pPr>
            <a:r>
              <a:rPr lang="en-GB" smtClean="0"/>
              <a:t>Monitor in put and out put and signs of fluid over load</a:t>
            </a: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defRPr/>
            </a:pPr>
            <a:r>
              <a:rPr lang="en-US" smtClean="0"/>
              <a:t>NURSING MANAGEMENT</a:t>
            </a:r>
            <a:r>
              <a:rPr lang="en-GB" smtClean="0"/>
              <a:t>..</a:t>
            </a:r>
          </a:p>
        </p:txBody>
      </p:sp>
      <p:sp>
        <p:nvSpPr>
          <p:cNvPr id="88067" name="Content Placeholder 2"/>
          <p:cNvSpPr>
            <a:spLocks noGrp="1"/>
          </p:cNvSpPr>
          <p:nvPr>
            <p:ph idx="1"/>
          </p:nvPr>
        </p:nvSpPr>
        <p:spPr>
          <a:xfrm>
            <a:off x="457200" y="1600200"/>
            <a:ext cx="7467600" cy="4873625"/>
          </a:xfrm>
        </p:spPr>
        <p:txBody>
          <a:bodyPr/>
          <a:lstStyle/>
          <a:p>
            <a:pPr eaLnBrk="1" hangingPunct="1">
              <a:lnSpc>
                <a:spcPct val="80000"/>
              </a:lnSpc>
              <a:buFont typeface="Wingdings" pitchFamily="2" charset="2"/>
              <a:buNone/>
            </a:pPr>
            <a:r>
              <a:rPr lang="en-GB" u="sng" smtClean="0"/>
              <a:t>Improve skin integrity</a:t>
            </a:r>
          </a:p>
          <a:p>
            <a:pPr eaLnBrk="1" hangingPunct="1">
              <a:lnSpc>
                <a:spcPct val="80000"/>
              </a:lnSpc>
            </a:pPr>
            <a:r>
              <a:rPr lang="en-GB" smtClean="0"/>
              <a:t>Use warm not hot water</a:t>
            </a:r>
          </a:p>
          <a:p>
            <a:pPr eaLnBrk="1" hangingPunct="1">
              <a:lnSpc>
                <a:spcPct val="80000"/>
              </a:lnSpc>
            </a:pPr>
            <a:r>
              <a:rPr lang="en-GB" smtClean="0"/>
              <a:t>Apply lotion to prevent drying, turning,</a:t>
            </a:r>
          </a:p>
          <a:p>
            <a:pPr eaLnBrk="1" hangingPunct="1">
              <a:lnSpc>
                <a:spcPct val="80000"/>
              </a:lnSpc>
            </a:pPr>
            <a:r>
              <a:rPr lang="en-GB" smtClean="0"/>
              <a:t>Pressure area care</a:t>
            </a:r>
          </a:p>
          <a:p>
            <a:pPr eaLnBrk="1" hangingPunct="1">
              <a:lnSpc>
                <a:spcPct val="80000"/>
              </a:lnSpc>
            </a:pPr>
            <a:r>
              <a:rPr lang="en-GB" smtClean="0"/>
              <a:t>Administer antihistamines</a:t>
            </a:r>
          </a:p>
          <a:p>
            <a:pPr eaLnBrk="1" hangingPunct="1">
              <a:lnSpc>
                <a:spcPct val="80000"/>
              </a:lnSpc>
            </a:pPr>
            <a:r>
              <a:rPr lang="en-GB" smtClean="0"/>
              <a:t>Use mittens for those with H.E to prevent scratching. </a:t>
            </a:r>
          </a:p>
          <a:p>
            <a:pPr eaLnBrk="1" hangingPunct="1">
              <a:lnSpc>
                <a:spcPct val="80000"/>
              </a:lnSpc>
            </a:pPr>
            <a:r>
              <a:rPr lang="en-GB" smtClean="0"/>
              <a:t>Avoid irritating soaps and lotions (containing alcohol).</a:t>
            </a:r>
          </a:p>
          <a:p>
            <a:pPr eaLnBrk="1" hangingPunct="1"/>
            <a:endParaRPr lang="en-GB" smtClean="0"/>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en-GB" smtClean="0"/>
              <a:t>COMPLICATIONS</a:t>
            </a:r>
            <a:endParaRPr lang="en-US" smtClean="0"/>
          </a:p>
        </p:txBody>
      </p:sp>
      <p:sp>
        <p:nvSpPr>
          <p:cNvPr id="89091" name="Rectangle 3"/>
          <p:cNvSpPr>
            <a:spLocks noGrp="1" noChangeArrowheads="1"/>
          </p:cNvSpPr>
          <p:nvPr>
            <p:ph type="body" idx="1"/>
          </p:nvPr>
        </p:nvSpPr>
        <p:spPr>
          <a:xfrm>
            <a:off x="457200" y="1600200"/>
            <a:ext cx="7467600" cy="4873625"/>
          </a:xfrm>
        </p:spPr>
        <p:txBody>
          <a:bodyPr/>
          <a:lstStyle/>
          <a:p>
            <a:pPr eaLnBrk="1" hangingPunct="1"/>
            <a:r>
              <a:rPr lang="en-GB" smtClean="0"/>
              <a:t>Renal failure</a:t>
            </a:r>
          </a:p>
          <a:p>
            <a:pPr eaLnBrk="1" hangingPunct="1"/>
            <a:r>
              <a:rPr lang="en-GB" smtClean="0"/>
              <a:t>Disseminated Intravascular Coagulation</a:t>
            </a:r>
            <a:endParaRPr lang="en-US" smtClean="0"/>
          </a:p>
        </p:txBody>
      </p:sp>
    </p:spTree>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dirty="0" smtClean="0"/>
              <a:t>HEPATITIS</a:t>
            </a:r>
            <a:endParaRPr lang="en-US" dirty="0"/>
          </a:p>
        </p:txBody>
      </p:sp>
      <p:sp>
        <p:nvSpPr>
          <p:cNvPr id="3075" name="Rectangle 3"/>
          <p:cNvSpPr>
            <a:spLocks noGrp="1" noChangeArrowheads="1"/>
          </p:cNvSpPr>
          <p:nvPr>
            <p:ph type="body" idx="1"/>
          </p:nvPr>
        </p:nvSpPr>
        <p:spPr/>
        <p:txBody>
          <a:bodyPr/>
          <a:lstStyle/>
          <a:p>
            <a:r>
              <a:rPr lang="en-GB" dirty="0"/>
              <a:t>DEFINITION</a:t>
            </a:r>
          </a:p>
          <a:p>
            <a:pPr>
              <a:buFontTx/>
              <a:buNone/>
            </a:pPr>
            <a:r>
              <a:rPr lang="en-GB" dirty="0"/>
              <a:t>Hepatitis is the inflammation of the liver</a:t>
            </a:r>
            <a:endParaRPr lang="en-US" dirty="0"/>
          </a:p>
        </p:txBody>
      </p:sp>
    </p:spTree>
    <p:extLst>
      <p:ext uri="{BB962C8B-B14F-4D97-AF65-F5344CB8AC3E}">
        <p14:creationId xmlns:p14="http://schemas.microsoft.com/office/powerpoint/2010/main" val="2637984947"/>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GB" u="sng"/>
              <a:t>Causes</a:t>
            </a:r>
            <a:endParaRPr lang="en-US" u="sng"/>
          </a:p>
        </p:txBody>
      </p:sp>
      <p:sp>
        <p:nvSpPr>
          <p:cNvPr id="4099" name="Rectangle 3"/>
          <p:cNvSpPr>
            <a:spLocks noGrp="1" noChangeArrowheads="1"/>
          </p:cNvSpPr>
          <p:nvPr>
            <p:ph type="body" idx="1"/>
          </p:nvPr>
        </p:nvSpPr>
        <p:spPr/>
        <p:txBody>
          <a:bodyPr/>
          <a:lstStyle/>
          <a:p>
            <a:r>
              <a:rPr lang="en-GB"/>
              <a:t>Virus- most common</a:t>
            </a:r>
          </a:p>
          <a:p>
            <a:r>
              <a:rPr lang="en-GB"/>
              <a:t>Alcohol</a:t>
            </a:r>
          </a:p>
          <a:p>
            <a:r>
              <a:rPr lang="en-GB"/>
              <a:t>Drugs </a:t>
            </a:r>
          </a:p>
          <a:p>
            <a:r>
              <a:rPr lang="en-GB"/>
              <a:t>Toxins</a:t>
            </a:r>
          </a:p>
          <a:p>
            <a:r>
              <a:rPr lang="en-GB"/>
              <a:t>Other pathogens</a:t>
            </a:r>
            <a:endParaRPr lang="en-US"/>
          </a:p>
        </p:txBody>
      </p:sp>
    </p:spTree>
    <p:extLst>
      <p:ext uri="{BB962C8B-B14F-4D97-AF65-F5344CB8AC3E}">
        <p14:creationId xmlns:p14="http://schemas.microsoft.com/office/powerpoint/2010/main" val="210752212"/>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a:t>Clinical features</a:t>
            </a:r>
            <a:endParaRPr lang="en-US"/>
          </a:p>
        </p:txBody>
      </p:sp>
      <p:sp>
        <p:nvSpPr>
          <p:cNvPr id="5123" name="Rectangle 3"/>
          <p:cNvSpPr>
            <a:spLocks noGrp="1" noChangeArrowheads="1"/>
          </p:cNvSpPr>
          <p:nvPr>
            <p:ph type="body" idx="1"/>
          </p:nvPr>
        </p:nvSpPr>
        <p:spPr/>
        <p:txBody>
          <a:bodyPr/>
          <a:lstStyle/>
          <a:p>
            <a:pPr>
              <a:lnSpc>
                <a:spcPct val="80000"/>
              </a:lnSpc>
              <a:buFontTx/>
              <a:buNone/>
            </a:pPr>
            <a:r>
              <a:rPr lang="en-GB" sz="2400" dirty="0"/>
              <a:t>General malaise</a:t>
            </a:r>
          </a:p>
          <a:p>
            <a:pPr>
              <a:lnSpc>
                <a:spcPct val="80000"/>
              </a:lnSpc>
              <a:buFontTx/>
              <a:buNone/>
            </a:pPr>
            <a:r>
              <a:rPr lang="en-GB" sz="2400" dirty="0"/>
              <a:t>Anorexia</a:t>
            </a:r>
          </a:p>
          <a:p>
            <a:pPr>
              <a:lnSpc>
                <a:spcPct val="80000"/>
              </a:lnSpc>
              <a:buFontTx/>
              <a:buNone/>
            </a:pPr>
            <a:r>
              <a:rPr lang="en-GB" sz="2400" dirty="0"/>
              <a:t>Fatigue</a:t>
            </a:r>
          </a:p>
          <a:p>
            <a:pPr>
              <a:lnSpc>
                <a:spcPct val="80000"/>
              </a:lnSpc>
              <a:buFontTx/>
              <a:buNone/>
            </a:pPr>
            <a:r>
              <a:rPr lang="en-GB" sz="2400" dirty="0"/>
              <a:t>Fever</a:t>
            </a:r>
          </a:p>
          <a:p>
            <a:pPr>
              <a:lnSpc>
                <a:spcPct val="80000"/>
              </a:lnSpc>
              <a:buFontTx/>
              <a:buNone/>
            </a:pPr>
            <a:r>
              <a:rPr lang="en-GB" sz="2400" dirty="0"/>
              <a:t>Body aches e.g. muscle</a:t>
            </a:r>
          </a:p>
          <a:p>
            <a:pPr>
              <a:lnSpc>
                <a:spcPct val="80000"/>
              </a:lnSpc>
              <a:buFontTx/>
              <a:buNone/>
            </a:pPr>
            <a:r>
              <a:rPr lang="en-GB" sz="2400" dirty="0"/>
              <a:t>Nausea and vomiting</a:t>
            </a:r>
          </a:p>
          <a:p>
            <a:pPr>
              <a:lnSpc>
                <a:spcPct val="80000"/>
              </a:lnSpc>
              <a:buFontTx/>
              <a:buNone/>
            </a:pPr>
            <a:r>
              <a:rPr lang="en-GB" sz="2400" dirty="0"/>
              <a:t>Diarrhoea or constipation</a:t>
            </a:r>
          </a:p>
          <a:p>
            <a:pPr>
              <a:lnSpc>
                <a:spcPct val="80000"/>
              </a:lnSpc>
              <a:buFontTx/>
              <a:buNone/>
            </a:pPr>
            <a:r>
              <a:rPr lang="en-GB" sz="2400" dirty="0" err="1"/>
              <a:t>Epigastric</a:t>
            </a:r>
            <a:r>
              <a:rPr lang="en-GB" sz="2400" dirty="0"/>
              <a:t> pain/ distress</a:t>
            </a:r>
          </a:p>
          <a:p>
            <a:pPr>
              <a:lnSpc>
                <a:spcPct val="80000"/>
              </a:lnSpc>
              <a:buFontTx/>
              <a:buNone/>
            </a:pPr>
            <a:r>
              <a:rPr lang="en-GB" sz="2400" dirty="0"/>
              <a:t>Headache</a:t>
            </a:r>
          </a:p>
          <a:p>
            <a:pPr>
              <a:lnSpc>
                <a:spcPct val="80000"/>
              </a:lnSpc>
              <a:buFontTx/>
              <a:buNone/>
            </a:pPr>
            <a:r>
              <a:rPr lang="en-GB" sz="2400" dirty="0"/>
              <a:t>Ingestion</a:t>
            </a:r>
          </a:p>
          <a:p>
            <a:pPr>
              <a:lnSpc>
                <a:spcPct val="80000"/>
              </a:lnSpc>
              <a:buFontTx/>
              <a:buNone/>
            </a:pPr>
            <a:r>
              <a:rPr lang="en-GB" sz="2400" dirty="0"/>
              <a:t>Strong aversion to taste or  smell</a:t>
            </a:r>
          </a:p>
          <a:p>
            <a:pPr>
              <a:lnSpc>
                <a:spcPct val="80000"/>
              </a:lnSpc>
              <a:buFontTx/>
              <a:buNone/>
            </a:pPr>
            <a:r>
              <a:rPr lang="en-GB" sz="2400" dirty="0"/>
              <a:t> </a:t>
            </a:r>
            <a:endParaRPr lang="en-US" sz="2400" dirty="0"/>
          </a:p>
        </p:txBody>
      </p:sp>
    </p:spTree>
    <p:extLst>
      <p:ext uri="{BB962C8B-B14F-4D97-AF65-F5344CB8AC3E}">
        <p14:creationId xmlns:p14="http://schemas.microsoft.com/office/powerpoint/2010/main" val="12490495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a:t>
            </a:r>
            <a:endParaRPr lang="en-US" dirty="0"/>
          </a:p>
        </p:txBody>
      </p:sp>
      <p:sp>
        <p:nvSpPr>
          <p:cNvPr id="3" name="Content Placeholder 2"/>
          <p:cNvSpPr>
            <a:spLocks noGrp="1"/>
          </p:cNvSpPr>
          <p:nvPr>
            <p:ph idx="1"/>
          </p:nvPr>
        </p:nvSpPr>
        <p:spPr/>
        <p:txBody>
          <a:bodyPr/>
          <a:lstStyle/>
          <a:p>
            <a:r>
              <a:rPr lang="en-US" dirty="0" smtClean="0"/>
              <a:t>Good oral hygiene</a:t>
            </a:r>
          </a:p>
          <a:p>
            <a:r>
              <a:rPr lang="en-US" dirty="0" smtClean="0"/>
              <a:t>Brush teeth at least twice a day</a:t>
            </a:r>
          </a:p>
          <a:p>
            <a:r>
              <a:rPr lang="en-US" dirty="0" smtClean="0"/>
              <a:t>Dentist may recommend brushing and flossing after every meal</a:t>
            </a:r>
          </a:p>
          <a:p>
            <a:r>
              <a:rPr lang="en-US" dirty="0" smtClean="0"/>
              <a:t>Use of </a:t>
            </a:r>
            <a:r>
              <a:rPr lang="en-US" dirty="0" err="1" smtClean="0"/>
              <a:t>antiplaque</a:t>
            </a:r>
            <a:r>
              <a:rPr lang="en-US" dirty="0" smtClean="0"/>
              <a:t> or </a:t>
            </a:r>
            <a:r>
              <a:rPr lang="en-US" dirty="0" err="1" smtClean="0"/>
              <a:t>antitartar</a:t>
            </a:r>
            <a:r>
              <a:rPr lang="en-US" dirty="0" smtClean="0"/>
              <a:t> toothpaste or mouth rinses can be recommended.</a:t>
            </a:r>
          </a:p>
          <a:p>
            <a:r>
              <a:rPr lang="en-US" dirty="0" smtClean="0"/>
              <a:t>Professionally cleaning teeth after every 6 months.</a:t>
            </a:r>
          </a:p>
          <a:p>
            <a:pPr>
              <a:buNone/>
            </a:pPr>
            <a:endParaRPr lang="en-US" dirty="0"/>
          </a:p>
        </p:txBody>
      </p:sp>
    </p:spTree>
    <p:extLst>
      <p:ext uri="{BB962C8B-B14F-4D97-AF65-F5344CB8AC3E}">
        <p14:creationId xmlns:p14="http://schemas.microsoft.com/office/powerpoint/2010/main" val="581845079"/>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defRPr/>
            </a:pPr>
            <a:r>
              <a:rPr lang="en-US" smtClean="0"/>
              <a:t>Viral hepatitis</a:t>
            </a:r>
          </a:p>
        </p:txBody>
      </p:sp>
      <p:sp>
        <p:nvSpPr>
          <p:cNvPr id="96259" name="Content Placeholder 2"/>
          <p:cNvSpPr>
            <a:spLocks noGrp="1"/>
          </p:cNvSpPr>
          <p:nvPr>
            <p:ph idx="1"/>
          </p:nvPr>
        </p:nvSpPr>
        <p:spPr>
          <a:xfrm>
            <a:off x="457200" y="1600200"/>
            <a:ext cx="7467600" cy="4873625"/>
          </a:xfrm>
        </p:spPr>
        <p:txBody>
          <a:bodyPr>
            <a:normAutofit lnSpcReduction="10000"/>
          </a:bodyPr>
          <a:lstStyle/>
          <a:p>
            <a:pPr eaLnBrk="1" hangingPunct="1">
              <a:buFont typeface="Arial" charset="0"/>
              <a:buChar char="•"/>
            </a:pPr>
            <a:r>
              <a:rPr lang="en-US" smtClean="0"/>
              <a:t>It is a systemic, viral infection in which necrosis and inflammation of liver cells produce a characteristic cluster of clinical, biochemical and cellular changes.</a:t>
            </a:r>
          </a:p>
          <a:p>
            <a:pPr eaLnBrk="1" hangingPunct="1">
              <a:buFont typeface="Arial" charset="0"/>
              <a:buChar char="•"/>
            </a:pPr>
            <a:r>
              <a:rPr lang="en-US" smtClean="0"/>
              <a:t>Five definitive types have been identified:</a:t>
            </a:r>
          </a:p>
          <a:p>
            <a:pPr lvl="1" eaLnBrk="1" hangingPunct="1">
              <a:buFont typeface="Arial" charset="0"/>
              <a:buChar char="–"/>
            </a:pPr>
            <a:r>
              <a:rPr lang="en-US" smtClean="0"/>
              <a:t>Hepatitis A</a:t>
            </a:r>
          </a:p>
          <a:p>
            <a:pPr lvl="1" eaLnBrk="1" hangingPunct="1">
              <a:buFont typeface="Arial" charset="0"/>
              <a:buChar char="–"/>
            </a:pPr>
            <a:r>
              <a:rPr lang="en-US" smtClean="0"/>
              <a:t>Hepatitis B</a:t>
            </a:r>
          </a:p>
          <a:p>
            <a:pPr lvl="1" eaLnBrk="1" hangingPunct="1">
              <a:buFont typeface="Arial" charset="0"/>
              <a:buChar char="–"/>
            </a:pPr>
            <a:r>
              <a:rPr lang="en-US" smtClean="0"/>
              <a:t>Hepatitis C</a:t>
            </a:r>
          </a:p>
          <a:p>
            <a:pPr lvl="1" eaLnBrk="1" hangingPunct="1">
              <a:buFont typeface="Arial" charset="0"/>
              <a:buChar char="–"/>
            </a:pPr>
            <a:r>
              <a:rPr lang="en-US" smtClean="0"/>
              <a:t>Hepatitis D</a:t>
            </a:r>
          </a:p>
          <a:p>
            <a:pPr lvl="1" eaLnBrk="1" hangingPunct="1">
              <a:buFont typeface="Arial" charset="0"/>
              <a:buChar char="–"/>
            </a:pPr>
            <a:r>
              <a:rPr lang="en-US" smtClean="0"/>
              <a:t>Hepatitis E</a:t>
            </a:r>
          </a:p>
          <a:p>
            <a:pPr lvl="1" eaLnBrk="1" hangingPunct="1">
              <a:buFont typeface="Arial" charset="0"/>
              <a:buChar char="–"/>
            </a:pPr>
            <a:endParaRPr lang="en-US" smtClean="0"/>
          </a:p>
          <a:p>
            <a:pPr lvl="1" eaLnBrk="1" hangingPunct="1">
              <a:buFont typeface="Arial" charset="0"/>
              <a:buChar char="–"/>
            </a:pPr>
            <a:endParaRPr lang="en-US" smtClean="0"/>
          </a:p>
          <a:p>
            <a:pPr lvl="1" eaLnBrk="1" hangingPunct="1">
              <a:buFont typeface="Arial" charset="0"/>
              <a:buChar char="–"/>
            </a:pPr>
            <a:endParaRPr lang="en-US" smtClean="0"/>
          </a:p>
          <a:p>
            <a:pPr lvl="1" eaLnBrk="1" hangingPunct="1">
              <a:buFont typeface="Arial" charset="0"/>
              <a:buChar char="–"/>
            </a:pPr>
            <a:endParaRPr lang="en-US" smtClean="0"/>
          </a:p>
          <a:p>
            <a:pPr lvl="1" eaLnBrk="1" hangingPunct="1">
              <a:buFont typeface="Arial" charset="0"/>
              <a:buChar char="–"/>
            </a:pPr>
            <a:endParaRPr lang="en-US" smtClean="0"/>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r>
              <a:rPr lang="en-GB" dirty="0"/>
              <a:t>HEPATITIS </a:t>
            </a:r>
            <a:r>
              <a:rPr lang="en-GB" dirty="0" smtClean="0"/>
              <a:t>A</a:t>
            </a:r>
            <a:r>
              <a:rPr lang="en-US" dirty="0" smtClean="0"/>
              <a:t> </a:t>
            </a:r>
            <a:r>
              <a:rPr lang="en-US" dirty="0"/>
              <a:t>(infectious hepatitis)</a:t>
            </a:r>
            <a:r>
              <a:rPr lang="en-GB" dirty="0" smtClean="0"/>
              <a:t> </a:t>
            </a:r>
            <a:endParaRPr lang="en-US" dirty="0"/>
          </a:p>
        </p:txBody>
      </p:sp>
      <p:sp>
        <p:nvSpPr>
          <p:cNvPr id="7171" name="Rectangle 3"/>
          <p:cNvSpPr>
            <a:spLocks noGrp="1" noChangeArrowheads="1"/>
          </p:cNvSpPr>
          <p:nvPr>
            <p:ph type="body" idx="1"/>
          </p:nvPr>
        </p:nvSpPr>
        <p:spPr/>
        <p:txBody>
          <a:bodyPr/>
          <a:lstStyle/>
          <a:p>
            <a:r>
              <a:rPr lang="en-GB" sz="2800"/>
              <a:t>Also called infectious or epidemic hepatitis</a:t>
            </a:r>
          </a:p>
          <a:p>
            <a:r>
              <a:rPr lang="en-GB" sz="2800"/>
              <a:t>Transmitted trough fecal oral route i.e. through contaminated food/ drinks</a:t>
            </a:r>
          </a:p>
          <a:p>
            <a:r>
              <a:rPr lang="en-GB" sz="2800"/>
              <a:t>It has an abrupt onset</a:t>
            </a:r>
          </a:p>
          <a:p>
            <a:r>
              <a:rPr lang="en-GB" sz="2800"/>
              <a:t>It has no carrier state </a:t>
            </a:r>
          </a:p>
          <a:p>
            <a:r>
              <a:rPr lang="en-GB" sz="2800"/>
              <a:t>Complications are rare</a:t>
            </a:r>
          </a:p>
          <a:p>
            <a:r>
              <a:rPr lang="en-GB" sz="2800"/>
              <a:t>The course of illness is longer and more severe in those over 40</a:t>
            </a:r>
          </a:p>
          <a:p>
            <a:r>
              <a:rPr lang="en-GB" sz="2800"/>
              <a:t>It confers immunity against itself</a:t>
            </a:r>
            <a:endParaRPr lang="en-US" sz="2800"/>
          </a:p>
        </p:txBody>
      </p:sp>
    </p:spTree>
    <p:extLst>
      <p:ext uri="{BB962C8B-B14F-4D97-AF65-F5344CB8AC3E}">
        <p14:creationId xmlns:p14="http://schemas.microsoft.com/office/powerpoint/2010/main" val="1568024964"/>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GB" u="sng"/>
              <a:t>Management</a:t>
            </a:r>
            <a:r>
              <a:rPr lang="en-GB"/>
              <a:t> </a:t>
            </a:r>
            <a:endParaRPr lang="en-US"/>
          </a:p>
        </p:txBody>
      </p:sp>
      <p:sp>
        <p:nvSpPr>
          <p:cNvPr id="8195" name="Rectangle 3"/>
          <p:cNvSpPr>
            <a:spLocks noGrp="1" noChangeArrowheads="1"/>
          </p:cNvSpPr>
          <p:nvPr>
            <p:ph type="body" idx="1"/>
          </p:nvPr>
        </p:nvSpPr>
        <p:spPr>
          <a:xfrm>
            <a:off x="457200" y="1268413"/>
            <a:ext cx="8229600" cy="4857750"/>
          </a:xfrm>
        </p:spPr>
        <p:txBody>
          <a:bodyPr/>
          <a:lstStyle/>
          <a:p>
            <a:r>
              <a:rPr lang="en-GB"/>
              <a:t>Bed rest during the acute stage</a:t>
            </a:r>
          </a:p>
          <a:p>
            <a:r>
              <a:rPr lang="en-GB"/>
              <a:t>Provide acceptable diet in small frequent amounts and give supplements e.g. glucose if nausea is excessive.</a:t>
            </a:r>
          </a:p>
          <a:p>
            <a:r>
              <a:rPr lang="en-GB"/>
              <a:t>Needs no admission unless symptoms are very severe</a:t>
            </a:r>
          </a:p>
          <a:p>
            <a:r>
              <a:rPr lang="en-GB"/>
              <a:t>Advice the patient to avoid alcohol</a:t>
            </a:r>
          </a:p>
          <a:p>
            <a:r>
              <a:rPr lang="en-GB"/>
              <a:t>Teach the patient hygiene to avoid spread</a:t>
            </a:r>
          </a:p>
          <a:p>
            <a:endParaRPr lang="en-US"/>
          </a:p>
        </p:txBody>
      </p:sp>
    </p:spTree>
    <p:extLst>
      <p:ext uri="{BB962C8B-B14F-4D97-AF65-F5344CB8AC3E}">
        <p14:creationId xmlns:p14="http://schemas.microsoft.com/office/powerpoint/2010/main" val="4056053188"/>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defRPr/>
            </a:pPr>
            <a:r>
              <a:rPr lang="en-US" dirty="0" smtClean="0"/>
              <a:t>Hepatitis B (serum hepatitis)</a:t>
            </a:r>
          </a:p>
        </p:txBody>
      </p:sp>
      <p:sp>
        <p:nvSpPr>
          <p:cNvPr id="97283" name="Content Placeholder 2"/>
          <p:cNvSpPr>
            <a:spLocks noGrp="1"/>
          </p:cNvSpPr>
          <p:nvPr>
            <p:ph idx="1"/>
          </p:nvPr>
        </p:nvSpPr>
        <p:spPr>
          <a:xfrm>
            <a:off x="457200" y="1600200"/>
            <a:ext cx="7467600" cy="4873625"/>
          </a:xfrm>
        </p:spPr>
        <p:txBody>
          <a:bodyPr/>
          <a:lstStyle/>
          <a:p>
            <a:pPr eaLnBrk="1" hangingPunct="1">
              <a:buFont typeface="Arial" charset="0"/>
              <a:buChar char="•"/>
            </a:pPr>
            <a:r>
              <a:rPr lang="en-US" smtClean="0"/>
              <a:t>Transmitted primarily through blood, saliva, semen and vaginal secretions and vertical transmission.</a:t>
            </a:r>
          </a:p>
          <a:p>
            <a:pPr eaLnBrk="1" hangingPunct="1">
              <a:buFont typeface="Arial" charset="0"/>
              <a:buChar char="•"/>
            </a:pPr>
            <a:r>
              <a:rPr lang="en-US" smtClean="0"/>
              <a:t>HBV replicates in the liver and remains in the serum relatively long allowing transmission of the virus</a:t>
            </a:r>
          </a:p>
          <a:p>
            <a:pPr eaLnBrk="1" hangingPunct="1">
              <a:buFont typeface="Arial" charset="0"/>
              <a:buChar char="•"/>
            </a:pPr>
            <a:r>
              <a:rPr lang="en-US" smtClean="0"/>
              <a:t>Most people who contract HBV infection develop antibodies and recover spontaneously in 6 months</a:t>
            </a:r>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GB"/>
              <a:t>HEPATITIS B VIRUS</a:t>
            </a:r>
            <a:endParaRPr lang="en-US"/>
          </a:p>
        </p:txBody>
      </p:sp>
      <p:sp>
        <p:nvSpPr>
          <p:cNvPr id="10243" name="Rectangle 3"/>
          <p:cNvSpPr>
            <a:spLocks noGrp="1" noChangeArrowheads="1"/>
          </p:cNvSpPr>
          <p:nvPr>
            <p:ph type="body" idx="1"/>
          </p:nvPr>
        </p:nvSpPr>
        <p:spPr/>
        <p:txBody>
          <a:bodyPr/>
          <a:lstStyle/>
          <a:p>
            <a:pPr>
              <a:lnSpc>
                <a:spcPct val="90000"/>
              </a:lnSpc>
            </a:pPr>
            <a:r>
              <a:rPr lang="en-GB"/>
              <a:t>Has a slow onset</a:t>
            </a:r>
          </a:p>
          <a:p>
            <a:pPr>
              <a:lnSpc>
                <a:spcPct val="90000"/>
              </a:lnSpc>
            </a:pPr>
            <a:r>
              <a:rPr lang="en-GB"/>
              <a:t>Has a carrier state</a:t>
            </a:r>
          </a:p>
          <a:p>
            <a:pPr>
              <a:lnSpc>
                <a:spcPct val="90000"/>
              </a:lnSpc>
            </a:pPr>
            <a:r>
              <a:rPr lang="en-GB"/>
              <a:t>Complications are common e.g. cirrhosis, liver cancer</a:t>
            </a:r>
          </a:p>
          <a:p>
            <a:pPr>
              <a:lnSpc>
                <a:spcPct val="90000"/>
              </a:lnSpc>
            </a:pPr>
            <a:r>
              <a:rPr lang="en-GB"/>
              <a:t>Transmitted through:</a:t>
            </a:r>
          </a:p>
          <a:p>
            <a:pPr>
              <a:lnSpc>
                <a:spcPct val="90000"/>
              </a:lnSpc>
              <a:buFontTx/>
              <a:buChar char="-"/>
            </a:pPr>
            <a:r>
              <a:rPr lang="en-GB"/>
              <a:t>Blood and body fluids</a:t>
            </a:r>
          </a:p>
          <a:p>
            <a:pPr>
              <a:lnSpc>
                <a:spcPct val="90000"/>
              </a:lnSpc>
              <a:buFontTx/>
              <a:buChar char="-"/>
            </a:pPr>
            <a:r>
              <a:rPr lang="en-GB"/>
              <a:t>Perinatally (mother to fetus)</a:t>
            </a:r>
          </a:p>
          <a:p>
            <a:pPr>
              <a:lnSpc>
                <a:spcPct val="90000"/>
              </a:lnSpc>
              <a:buFontTx/>
              <a:buChar char="-"/>
            </a:pPr>
            <a:r>
              <a:rPr lang="en-GB"/>
              <a:t>Sexual contact</a:t>
            </a:r>
          </a:p>
          <a:p>
            <a:pPr>
              <a:lnSpc>
                <a:spcPct val="90000"/>
              </a:lnSpc>
              <a:buFontTx/>
              <a:buNone/>
            </a:pPr>
            <a:endParaRPr lang="en-GB"/>
          </a:p>
          <a:p>
            <a:pPr>
              <a:lnSpc>
                <a:spcPct val="90000"/>
              </a:lnSpc>
              <a:buFontTx/>
              <a:buNone/>
            </a:pPr>
            <a:endParaRPr lang="en-US"/>
          </a:p>
        </p:txBody>
      </p:sp>
    </p:spTree>
    <p:extLst>
      <p:ext uri="{BB962C8B-B14F-4D97-AF65-F5344CB8AC3E}">
        <p14:creationId xmlns:p14="http://schemas.microsoft.com/office/powerpoint/2010/main" val="1733330030"/>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GB"/>
              <a:t>People at risk</a:t>
            </a:r>
            <a:endParaRPr lang="en-US"/>
          </a:p>
        </p:txBody>
      </p:sp>
      <p:sp>
        <p:nvSpPr>
          <p:cNvPr id="11267" name="Rectangle 3"/>
          <p:cNvSpPr>
            <a:spLocks noGrp="1" noChangeArrowheads="1"/>
          </p:cNvSpPr>
          <p:nvPr>
            <p:ph type="body" idx="1"/>
          </p:nvPr>
        </p:nvSpPr>
        <p:spPr/>
        <p:txBody>
          <a:bodyPr/>
          <a:lstStyle/>
          <a:p>
            <a:r>
              <a:rPr lang="en-GB"/>
              <a:t>Health workers</a:t>
            </a:r>
          </a:p>
          <a:p>
            <a:r>
              <a:rPr lang="en-GB"/>
              <a:t>Individuals with multiple sexual partners </a:t>
            </a:r>
          </a:p>
          <a:p>
            <a:r>
              <a:rPr lang="en-GB"/>
              <a:t>Drug addicts (injection)</a:t>
            </a:r>
          </a:p>
          <a:p>
            <a:endParaRPr lang="en-US"/>
          </a:p>
        </p:txBody>
      </p:sp>
    </p:spTree>
    <p:extLst>
      <p:ext uri="{BB962C8B-B14F-4D97-AF65-F5344CB8AC3E}">
        <p14:creationId xmlns:p14="http://schemas.microsoft.com/office/powerpoint/2010/main" val="3899732638"/>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defRPr/>
            </a:pPr>
            <a:r>
              <a:rPr lang="en-US" smtClean="0"/>
              <a:t>Clinical manifestation</a:t>
            </a:r>
          </a:p>
        </p:txBody>
      </p:sp>
      <p:sp>
        <p:nvSpPr>
          <p:cNvPr id="98307" name="Content Placeholder 2"/>
          <p:cNvSpPr>
            <a:spLocks noGrp="1"/>
          </p:cNvSpPr>
          <p:nvPr>
            <p:ph idx="1"/>
          </p:nvPr>
        </p:nvSpPr>
        <p:spPr>
          <a:xfrm>
            <a:off x="457200" y="1600200"/>
            <a:ext cx="7467600" cy="4873625"/>
          </a:xfrm>
        </p:spPr>
        <p:txBody>
          <a:bodyPr/>
          <a:lstStyle/>
          <a:p>
            <a:pPr eaLnBrk="1" hangingPunct="1"/>
            <a:r>
              <a:rPr lang="en-US" smtClean="0"/>
              <a:t>Fever</a:t>
            </a:r>
          </a:p>
          <a:p>
            <a:pPr eaLnBrk="1" hangingPunct="1"/>
            <a:r>
              <a:rPr lang="en-US" smtClean="0"/>
              <a:t>Loss of appetite</a:t>
            </a:r>
          </a:p>
          <a:p>
            <a:pPr eaLnBrk="1" hangingPunct="1"/>
            <a:r>
              <a:rPr lang="en-US" smtClean="0"/>
              <a:t>Abdominal pain</a:t>
            </a:r>
          </a:p>
          <a:p>
            <a:pPr eaLnBrk="1" hangingPunct="1"/>
            <a:r>
              <a:rPr lang="en-US" smtClean="0"/>
              <a:t>Generalised aching, malaise</a:t>
            </a:r>
          </a:p>
          <a:p>
            <a:pPr eaLnBrk="1" hangingPunct="1"/>
            <a:r>
              <a:rPr lang="en-US" smtClean="0"/>
              <a:t>Jaundice</a:t>
            </a:r>
          </a:p>
          <a:p>
            <a:pPr eaLnBrk="1" hangingPunct="1"/>
            <a:r>
              <a:rPr lang="en-US" smtClean="0"/>
              <a:t>Spleenomegaly</a:t>
            </a:r>
          </a:p>
          <a:p>
            <a:pPr eaLnBrk="1" hangingPunct="1"/>
            <a:r>
              <a:rPr lang="en-US" smtClean="0"/>
              <a:t>Enlarged lymphnodes</a:t>
            </a: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fontScale="90000"/>
          </a:bodyPr>
          <a:lstStyle/>
          <a:p>
            <a:pPr eaLnBrk="1" hangingPunct="1">
              <a:defRPr/>
            </a:pPr>
            <a:r>
              <a:rPr lang="en-US" smtClean="0"/>
              <a:t>Assessment and diagnostic findings</a:t>
            </a:r>
          </a:p>
        </p:txBody>
      </p:sp>
      <p:sp>
        <p:nvSpPr>
          <p:cNvPr id="99331" name="Content Placeholder 2"/>
          <p:cNvSpPr>
            <a:spLocks noGrp="1"/>
          </p:cNvSpPr>
          <p:nvPr>
            <p:ph idx="1"/>
          </p:nvPr>
        </p:nvSpPr>
        <p:spPr>
          <a:xfrm>
            <a:off x="457200" y="1600200"/>
            <a:ext cx="7467600" cy="4873625"/>
          </a:xfrm>
        </p:spPr>
        <p:txBody>
          <a:bodyPr/>
          <a:lstStyle/>
          <a:p>
            <a:pPr eaLnBrk="1" hangingPunct="1"/>
            <a:r>
              <a:rPr lang="en-US" smtClean="0"/>
              <a:t>Check for antibodies (HBs) to hepatitis B surface antigens which indicate prior exposure and immunity to hepatitis B</a:t>
            </a:r>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a:t>PREVENTION</a:t>
            </a:r>
            <a:endParaRPr lang="en-US"/>
          </a:p>
        </p:txBody>
      </p:sp>
      <p:sp>
        <p:nvSpPr>
          <p:cNvPr id="14339" name="Rectangle 3"/>
          <p:cNvSpPr>
            <a:spLocks noGrp="1" noChangeArrowheads="1"/>
          </p:cNvSpPr>
          <p:nvPr>
            <p:ph type="body" idx="1"/>
          </p:nvPr>
        </p:nvSpPr>
        <p:spPr/>
        <p:txBody>
          <a:bodyPr>
            <a:normAutofit/>
          </a:bodyPr>
          <a:lstStyle/>
          <a:p>
            <a:r>
              <a:rPr lang="en-US" dirty="0"/>
              <a:t>Goal is to interrupt the chain of transmission</a:t>
            </a:r>
          </a:p>
          <a:p>
            <a:r>
              <a:rPr lang="en-US" dirty="0"/>
              <a:t>Protect people at </a:t>
            </a:r>
            <a:r>
              <a:rPr lang="en-US" dirty="0" smtClean="0"/>
              <a:t>risk</a:t>
            </a:r>
            <a:r>
              <a:rPr lang="en-GB" dirty="0"/>
              <a:t> </a:t>
            </a:r>
            <a:r>
              <a:rPr lang="en-GB" dirty="0" smtClean="0"/>
              <a:t>through vaccination</a:t>
            </a:r>
            <a:endParaRPr lang="en-GB" dirty="0"/>
          </a:p>
          <a:p>
            <a:r>
              <a:rPr lang="en-GB" dirty="0"/>
              <a:t>Use of passive immunization for the exposed.</a:t>
            </a:r>
          </a:p>
          <a:p>
            <a:r>
              <a:rPr lang="en-GB" dirty="0"/>
              <a:t>Screening of blood before transfusion</a:t>
            </a:r>
          </a:p>
          <a:p>
            <a:r>
              <a:rPr lang="en-GB" dirty="0"/>
              <a:t>Use disposable sharps</a:t>
            </a:r>
          </a:p>
          <a:p>
            <a:r>
              <a:rPr lang="en-GB" dirty="0"/>
              <a:t>Practicing safe sex</a:t>
            </a:r>
          </a:p>
          <a:p>
            <a:endParaRPr lang="en-US" dirty="0"/>
          </a:p>
        </p:txBody>
      </p:sp>
    </p:spTree>
    <p:extLst>
      <p:ext uri="{BB962C8B-B14F-4D97-AF65-F5344CB8AC3E}">
        <p14:creationId xmlns:p14="http://schemas.microsoft.com/office/powerpoint/2010/main" val="4167507960"/>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defRPr/>
            </a:pPr>
            <a:r>
              <a:rPr lang="en-US" smtClean="0"/>
              <a:t>Management</a:t>
            </a:r>
          </a:p>
        </p:txBody>
      </p:sp>
      <p:sp>
        <p:nvSpPr>
          <p:cNvPr id="101379" name="Content Placeholder 2"/>
          <p:cNvSpPr>
            <a:spLocks noGrp="1"/>
          </p:cNvSpPr>
          <p:nvPr>
            <p:ph idx="1"/>
          </p:nvPr>
        </p:nvSpPr>
        <p:spPr>
          <a:xfrm>
            <a:off x="457200" y="1600200"/>
            <a:ext cx="7467600" cy="4873625"/>
          </a:xfrm>
        </p:spPr>
        <p:txBody>
          <a:bodyPr>
            <a:normAutofit lnSpcReduction="10000"/>
          </a:bodyPr>
          <a:lstStyle/>
          <a:p>
            <a:pPr eaLnBrk="1" hangingPunct="1">
              <a:buFont typeface="Arial" charset="0"/>
              <a:buChar char="•"/>
            </a:pPr>
            <a:r>
              <a:rPr lang="en-US" dirty="0" smtClean="0"/>
              <a:t>Goal of treatment is to minimize infectivity and liver inflammation and decrease symptoms.</a:t>
            </a:r>
          </a:p>
          <a:p>
            <a:pPr eaLnBrk="1" hangingPunct="1">
              <a:buFont typeface="Arial" charset="0"/>
              <a:buChar char="•"/>
            </a:pPr>
            <a:r>
              <a:rPr lang="en-US" dirty="0" smtClean="0"/>
              <a:t>Antiviral agents such as </a:t>
            </a:r>
            <a:r>
              <a:rPr lang="en-US" dirty="0" err="1" smtClean="0"/>
              <a:t>adefovir</a:t>
            </a:r>
            <a:r>
              <a:rPr lang="en-US" dirty="0" smtClean="0"/>
              <a:t> are effective in chronic cases</a:t>
            </a:r>
          </a:p>
          <a:p>
            <a:pPr>
              <a:buFont typeface="Arial" charset="0"/>
              <a:buChar char="•"/>
            </a:pPr>
            <a:r>
              <a:rPr lang="en-GB" dirty="0"/>
              <a:t>Bed rest until </a:t>
            </a:r>
            <a:r>
              <a:rPr lang="en-GB" dirty="0" err="1"/>
              <a:t>hepatomegally</a:t>
            </a:r>
            <a:r>
              <a:rPr lang="en-GB" dirty="0"/>
              <a:t> and increased serum bilirubin have disappeared</a:t>
            </a:r>
            <a:r>
              <a:rPr lang="en-GB" dirty="0" smtClean="0"/>
              <a:t>.</a:t>
            </a:r>
            <a:endParaRPr lang="en-US" dirty="0" smtClean="0"/>
          </a:p>
          <a:p>
            <a:pPr eaLnBrk="1" hangingPunct="1">
              <a:buFont typeface="Arial" charset="0"/>
              <a:buChar char="•"/>
            </a:pPr>
            <a:r>
              <a:rPr lang="en-US" dirty="0" smtClean="0"/>
              <a:t>Because of transmission patients is evaluated for other </a:t>
            </a:r>
            <a:r>
              <a:rPr lang="en-US" dirty="0" err="1" smtClean="0"/>
              <a:t>bloodborne</a:t>
            </a:r>
            <a:r>
              <a:rPr lang="en-US" dirty="0" smtClean="0"/>
              <a:t> diseases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sp>
        <p:nvSpPr>
          <p:cNvPr id="7" name="Content Placeholder 6"/>
          <p:cNvSpPr>
            <a:spLocks noGrp="1"/>
          </p:cNvSpPr>
          <p:nvPr>
            <p:ph idx="1"/>
          </p:nvPr>
        </p:nvSpPr>
        <p:spPr/>
        <p:txBody>
          <a:bodyPr>
            <a:normAutofit/>
          </a:bodyPr>
          <a:lstStyle/>
          <a:p>
            <a:pPr>
              <a:buNone/>
            </a:pPr>
            <a:r>
              <a:rPr lang="en-US" sz="8000" dirty="0" smtClean="0"/>
              <a:t>     </a:t>
            </a:r>
            <a:r>
              <a:rPr lang="en-US" sz="9600" dirty="0" smtClean="0"/>
              <a:t>????...</a:t>
            </a:r>
            <a:endParaRPr lang="en-US" sz="8000" dirty="0" smtClean="0"/>
          </a:p>
        </p:txBody>
      </p:sp>
    </p:spTree>
    <p:extLst>
      <p:ext uri="{BB962C8B-B14F-4D97-AF65-F5344CB8AC3E}">
        <p14:creationId xmlns:p14="http://schemas.microsoft.com/office/powerpoint/2010/main" val="853237237"/>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GB"/>
              <a:t>Management</a:t>
            </a:r>
            <a:endParaRPr lang="en-US"/>
          </a:p>
        </p:txBody>
      </p:sp>
      <p:sp>
        <p:nvSpPr>
          <p:cNvPr id="13315" name="Rectangle 3"/>
          <p:cNvSpPr>
            <a:spLocks noGrp="1" noChangeArrowheads="1"/>
          </p:cNvSpPr>
          <p:nvPr>
            <p:ph type="body" idx="1"/>
          </p:nvPr>
        </p:nvSpPr>
        <p:spPr/>
        <p:txBody>
          <a:bodyPr/>
          <a:lstStyle/>
          <a:p>
            <a:pPr>
              <a:lnSpc>
                <a:spcPct val="90000"/>
              </a:lnSpc>
            </a:pPr>
            <a:r>
              <a:rPr lang="en-GB" sz="2400" dirty="0" smtClean="0"/>
              <a:t>Adequate </a:t>
            </a:r>
            <a:r>
              <a:rPr lang="en-GB" sz="2400" dirty="0"/>
              <a:t>nutrition- restrict proteins only when there are symptoms of encephalopathy. Give high calorie diet mainly from carbohydrates. Avoid fatty food as they increase nausea. Administer more food in the morning as nausea increases in the afternoon.</a:t>
            </a:r>
          </a:p>
          <a:p>
            <a:pPr>
              <a:lnSpc>
                <a:spcPct val="90000"/>
              </a:lnSpc>
            </a:pPr>
            <a:r>
              <a:rPr lang="en-GB" sz="2400" dirty="0"/>
              <a:t>Treat dyspepsia with antacids and nausea with </a:t>
            </a:r>
            <a:r>
              <a:rPr lang="en-GB" sz="2400" dirty="0" err="1"/>
              <a:t>antiemetics</a:t>
            </a:r>
            <a:r>
              <a:rPr lang="en-GB" sz="2400" dirty="0"/>
              <a:t>.</a:t>
            </a:r>
          </a:p>
          <a:p>
            <a:pPr>
              <a:lnSpc>
                <a:spcPct val="90000"/>
              </a:lnSpc>
            </a:pPr>
            <a:r>
              <a:rPr lang="en-GB" sz="2400" dirty="0"/>
              <a:t>Assess for other blood borne diseases</a:t>
            </a:r>
          </a:p>
          <a:p>
            <a:pPr>
              <a:lnSpc>
                <a:spcPct val="90000"/>
              </a:lnSpc>
            </a:pPr>
            <a:r>
              <a:rPr lang="en-GB" sz="2400" dirty="0"/>
              <a:t>Get close contacts and vaccinate or administer Hepatitis B immunoglobulin.</a:t>
            </a:r>
          </a:p>
          <a:p>
            <a:pPr>
              <a:lnSpc>
                <a:spcPct val="90000"/>
              </a:lnSpc>
            </a:pPr>
            <a:endParaRPr lang="en-GB" sz="2400" dirty="0"/>
          </a:p>
          <a:p>
            <a:pPr>
              <a:lnSpc>
                <a:spcPct val="90000"/>
              </a:lnSpc>
            </a:pPr>
            <a:endParaRPr lang="en-US" sz="2400" dirty="0"/>
          </a:p>
        </p:txBody>
      </p:sp>
    </p:spTree>
    <p:extLst>
      <p:ext uri="{BB962C8B-B14F-4D97-AF65-F5344CB8AC3E}">
        <p14:creationId xmlns:p14="http://schemas.microsoft.com/office/powerpoint/2010/main" val="4080596672"/>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r>
              <a:rPr lang="en-GB" sz="4000"/>
              <a:t>OTHER TYPES OF VIRAL HEPATITIS</a:t>
            </a:r>
            <a:endParaRPr lang="en-US" sz="4000"/>
          </a:p>
        </p:txBody>
      </p:sp>
      <p:sp>
        <p:nvSpPr>
          <p:cNvPr id="15363" name="Rectangle 3"/>
          <p:cNvSpPr>
            <a:spLocks noGrp="1" noChangeArrowheads="1"/>
          </p:cNvSpPr>
          <p:nvPr>
            <p:ph type="body" idx="1"/>
          </p:nvPr>
        </p:nvSpPr>
        <p:spPr/>
        <p:txBody>
          <a:bodyPr/>
          <a:lstStyle/>
          <a:p>
            <a:pPr>
              <a:lnSpc>
                <a:spcPct val="80000"/>
              </a:lnSpc>
            </a:pPr>
            <a:r>
              <a:rPr lang="en-GB" sz="2800" b="1" dirty="0"/>
              <a:t>HEPATITIS C</a:t>
            </a:r>
          </a:p>
          <a:p>
            <a:pPr>
              <a:lnSpc>
                <a:spcPct val="80000"/>
              </a:lnSpc>
              <a:buFontTx/>
              <a:buNone/>
            </a:pPr>
            <a:r>
              <a:rPr lang="en-GB" sz="2800" dirty="0"/>
              <a:t>Formerly known as Non A Non B hepatitis.</a:t>
            </a:r>
          </a:p>
          <a:p>
            <a:pPr>
              <a:lnSpc>
                <a:spcPct val="80000"/>
              </a:lnSpc>
              <a:buFontTx/>
              <a:buNone/>
            </a:pPr>
            <a:r>
              <a:rPr lang="en-GB" sz="2800" dirty="0"/>
              <a:t>Transmission –similar to hepatitis B</a:t>
            </a:r>
          </a:p>
          <a:p>
            <a:pPr>
              <a:lnSpc>
                <a:spcPct val="80000"/>
              </a:lnSpc>
              <a:buFontTx/>
              <a:buNone/>
            </a:pPr>
            <a:r>
              <a:rPr lang="en-GB" sz="2800" dirty="0"/>
              <a:t>Increases risk of complications</a:t>
            </a:r>
          </a:p>
          <a:p>
            <a:pPr>
              <a:lnSpc>
                <a:spcPct val="80000"/>
              </a:lnSpc>
            </a:pPr>
            <a:r>
              <a:rPr lang="en-GB" sz="2800" b="1" dirty="0"/>
              <a:t>HEPATITIS D</a:t>
            </a:r>
          </a:p>
          <a:p>
            <a:pPr>
              <a:lnSpc>
                <a:spcPct val="80000"/>
              </a:lnSpc>
              <a:buFontTx/>
              <a:buNone/>
            </a:pPr>
            <a:r>
              <a:rPr lang="en-GB" sz="2800" dirty="0"/>
              <a:t>Only infects people who are infected with hepatitis B.</a:t>
            </a:r>
          </a:p>
          <a:p>
            <a:pPr>
              <a:lnSpc>
                <a:spcPct val="80000"/>
              </a:lnSpc>
              <a:buFontTx/>
              <a:buNone/>
            </a:pPr>
            <a:r>
              <a:rPr lang="en-GB" sz="2800" dirty="0"/>
              <a:t>Has a highest risk of complications</a:t>
            </a:r>
          </a:p>
          <a:p>
            <a:pPr>
              <a:lnSpc>
                <a:spcPct val="80000"/>
              </a:lnSpc>
            </a:pPr>
            <a:r>
              <a:rPr lang="en-GB" sz="2800" b="1" dirty="0"/>
              <a:t>HEPATITIS E</a:t>
            </a:r>
          </a:p>
          <a:p>
            <a:pPr>
              <a:lnSpc>
                <a:spcPct val="80000"/>
              </a:lnSpc>
              <a:buFontTx/>
              <a:buNone/>
            </a:pPr>
            <a:r>
              <a:rPr lang="en-GB" sz="2800" dirty="0"/>
              <a:t>Transmission similar to hepatitis A</a:t>
            </a:r>
          </a:p>
          <a:p>
            <a:pPr>
              <a:lnSpc>
                <a:spcPct val="80000"/>
              </a:lnSpc>
              <a:buFontTx/>
              <a:buNone/>
            </a:pPr>
            <a:endParaRPr lang="en-US" sz="2800" dirty="0"/>
          </a:p>
          <a:p>
            <a:pPr>
              <a:lnSpc>
                <a:spcPct val="80000"/>
              </a:lnSpc>
              <a:buFontTx/>
              <a:buNone/>
            </a:pPr>
            <a:endParaRPr lang="en-GB" sz="2800" dirty="0"/>
          </a:p>
          <a:p>
            <a:pPr>
              <a:lnSpc>
                <a:spcPct val="80000"/>
              </a:lnSpc>
              <a:buFontTx/>
              <a:buNone/>
            </a:pPr>
            <a:endParaRPr lang="en-US" sz="2800" dirty="0"/>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GB"/>
              <a:t>Non viral hepatitis</a:t>
            </a:r>
            <a:endParaRPr lang="en-US"/>
          </a:p>
        </p:txBody>
      </p:sp>
      <p:sp>
        <p:nvSpPr>
          <p:cNvPr id="16387" name="Rectangle 3"/>
          <p:cNvSpPr>
            <a:spLocks noGrp="1" noChangeArrowheads="1"/>
          </p:cNvSpPr>
          <p:nvPr>
            <p:ph type="body" idx="1"/>
          </p:nvPr>
        </p:nvSpPr>
        <p:spPr/>
        <p:txBody>
          <a:bodyPr/>
          <a:lstStyle/>
          <a:p>
            <a:pPr>
              <a:buFontTx/>
              <a:buNone/>
            </a:pPr>
            <a:r>
              <a:rPr lang="en-GB" sz="2800" u="sng"/>
              <a:t>Toxic and drug induced hepatitis</a:t>
            </a:r>
          </a:p>
          <a:p>
            <a:pPr>
              <a:buFontTx/>
              <a:buNone/>
            </a:pPr>
            <a:r>
              <a:rPr lang="en-GB" sz="2800"/>
              <a:t>This is caused by some chemicals that cause liver cell necrosis when ingested e.g. carbon tetrachloride, cloroform</a:t>
            </a:r>
          </a:p>
          <a:p>
            <a:pPr>
              <a:buFontTx/>
              <a:buNone/>
            </a:pPr>
            <a:r>
              <a:rPr lang="en-GB" sz="2800"/>
              <a:t>Some drugs e.g. Isoniazide and acetaminophen may damage liver cells causing hepatitis</a:t>
            </a:r>
          </a:p>
          <a:p>
            <a:pPr>
              <a:buFontTx/>
              <a:buNone/>
            </a:pPr>
            <a:r>
              <a:rPr lang="en-GB" sz="2800"/>
              <a:t>Clinical features: History of exposure, severe vomiting, clotting abnormalities, coma and  convulsions.</a:t>
            </a:r>
          </a:p>
          <a:p>
            <a:pPr>
              <a:buFontTx/>
              <a:buNone/>
            </a:pPr>
            <a:endParaRPr lang="en-US" sz="2800"/>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552688" cy="411162"/>
          </a:xfrm>
        </p:spPr>
        <p:txBody>
          <a:bodyPr>
            <a:normAutofit fontScale="90000"/>
          </a:bodyPr>
          <a:lstStyle/>
          <a:p>
            <a:r>
              <a:rPr lang="en-GB" b="1" dirty="0" smtClean="0"/>
              <a:t/>
            </a:r>
            <a:br>
              <a:rPr lang="en-GB" b="1" dirty="0" smtClean="0"/>
            </a:br>
            <a:r>
              <a:rPr lang="en-GB" b="1" dirty="0" smtClean="0"/>
              <a:t>Portal </a:t>
            </a:r>
            <a:r>
              <a:rPr lang="en-GB" b="1" dirty="0"/>
              <a:t>Hypertension</a:t>
            </a:r>
            <a:r>
              <a:rPr lang="en-GB" dirty="0"/>
              <a:t> </a:t>
            </a:r>
            <a:r>
              <a:rPr lang="en-US" dirty="0"/>
              <a:t/>
            </a:r>
            <a:br>
              <a:rPr lang="en-US" dirty="0"/>
            </a:br>
            <a:endParaRPr lang="en-US" dirty="0"/>
          </a:p>
        </p:txBody>
      </p:sp>
      <p:sp>
        <p:nvSpPr>
          <p:cNvPr id="3" name="Content Placeholder 2"/>
          <p:cNvSpPr>
            <a:spLocks noGrp="1"/>
          </p:cNvSpPr>
          <p:nvPr>
            <p:ph idx="1"/>
          </p:nvPr>
        </p:nvSpPr>
        <p:spPr>
          <a:xfrm>
            <a:off x="228600" y="685800"/>
            <a:ext cx="8705088" cy="6019800"/>
          </a:xfrm>
        </p:spPr>
        <p:txBody>
          <a:bodyPr>
            <a:normAutofit fontScale="92500"/>
          </a:bodyPr>
          <a:lstStyle/>
          <a:p>
            <a:r>
              <a:rPr lang="en-GB" dirty="0" smtClean="0"/>
              <a:t>This </a:t>
            </a:r>
            <a:r>
              <a:rPr lang="en-GB" dirty="0"/>
              <a:t>is a condition characterised by an elevation of portal venous pressure. </a:t>
            </a:r>
            <a:endParaRPr lang="en-GB" dirty="0" smtClean="0"/>
          </a:p>
          <a:p>
            <a:r>
              <a:rPr lang="en-GB" dirty="0" smtClean="0"/>
              <a:t>Portal </a:t>
            </a:r>
            <a:r>
              <a:rPr lang="en-GB" dirty="0"/>
              <a:t>venous pressure is determined by the portal blood flow and the portal vascular resistance. </a:t>
            </a:r>
            <a:endParaRPr lang="en-GB" dirty="0" smtClean="0"/>
          </a:p>
          <a:p>
            <a:r>
              <a:rPr lang="en-GB" dirty="0" smtClean="0"/>
              <a:t>In </a:t>
            </a:r>
            <a:r>
              <a:rPr lang="en-GB" dirty="0"/>
              <a:t>many instances, increased vascular resistance is usually the main factor in the aetiology of portal hypertension. </a:t>
            </a:r>
            <a:endParaRPr lang="en-GB" dirty="0" smtClean="0"/>
          </a:p>
          <a:p>
            <a:r>
              <a:rPr lang="en-GB" dirty="0" smtClean="0"/>
              <a:t>In </a:t>
            </a:r>
            <a:r>
              <a:rPr lang="en-GB" dirty="0"/>
              <a:t>childhood, </a:t>
            </a:r>
            <a:r>
              <a:rPr lang="en-GB" dirty="0" smtClean="0"/>
              <a:t>extra-hepatic </a:t>
            </a:r>
            <a:r>
              <a:rPr lang="en-GB" dirty="0"/>
              <a:t>portal vein obstruction is frequently the cause of portal hypertension while in adults, cirrhosis is the main cause. </a:t>
            </a:r>
            <a:endParaRPr lang="en-GB" dirty="0" smtClean="0"/>
          </a:p>
          <a:p>
            <a:r>
              <a:rPr lang="en-GB" dirty="0" smtClean="0"/>
              <a:t>Schistosomiasis </a:t>
            </a:r>
            <a:r>
              <a:rPr lang="en-GB" dirty="0"/>
              <a:t>also causes portal hypertension in endemic areas. </a:t>
            </a:r>
            <a:endParaRPr lang="en-US" dirty="0"/>
          </a:p>
        </p:txBody>
      </p:sp>
    </p:spTree>
    <p:extLst>
      <p:ext uri="{BB962C8B-B14F-4D97-AF65-F5344CB8AC3E}">
        <p14:creationId xmlns:p14="http://schemas.microsoft.com/office/powerpoint/2010/main" val="3444448106"/>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05088" cy="563562"/>
          </a:xfrm>
        </p:spPr>
        <p:txBody>
          <a:bodyPr>
            <a:normAutofit fontScale="90000"/>
          </a:bodyPr>
          <a:lstStyle/>
          <a:p>
            <a:r>
              <a:rPr lang="en-US" b="1" dirty="0" smtClean="0"/>
              <a:t>Clinical manifestations</a:t>
            </a:r>
            <a:endParaRPr lang="en-US" b="1" dirty="0"/>
          </a:p>
        </p:txBody>
      </p:sp>
      <p:sp>
        <p:nvSpPr>
          <p:cNvPr id="3" name="Content Placeholder 2"/>
          <p:cNvSpPr>
            <a:spLocks noGrp="1"/>
          </p:cNvSpPr>
          <p:nvPr>
            <p:ph idx="1"/>
          </p:nvPr>
        </p:nvSpPr>
        <p:spPr>
          <a:xfrm>
            <a:off x="228600" y="838200"/>
            <a:ext cx="8705088" cy="5867400"/>
          </a:xfrm>
        </p:spPr>
        <p:txBody>
          <a:bodyPr>
            <a:normAutofit fontScale="85000" lnSpcReduction="10000"/>
          </a:bodyPr>
          <a:lstStyle/>
          <a:p>
            <a:r>
              <a:rPr lang="en-GB" dirty="0"/>
              <a:t>Clinical features result from portal venous congestion and from collateral vessel formation. </a:t>
            </a:r>
            <a:endParaRPr lang="en-GB" dirty="0" smtClean="0"/>
          </a:p>
          <a:p>
            <a:r>
              <a:rPr lang="en-GB" dirty="0" smtClean="0"/>
              <a:t>These </a:t>
            </a:r>
            <a:r>
              <a:rPr lang="en-GB" dirty="0"/>
              <a:t>include </a:t>
            </a:r>
            <a:r>
              <a:rPr lang="en-GB" dirty="0" err="1"/>
              <a:t>splenomegally</a:t>
            </a:r>
            <a:r>
              <a:rPr lang="en-GB" dirty="0"/>
              <a:t> and </a:t>
            </a:r>
            <a:r>
              <a:rPr lang="en-GB" dirty="0" err="1"/>
              <a:t>hypersplenism</a:t>
            </a:r>
            <a:r>
              <a:rPr lang="en-GB" dirty="0"/>
              <a:t>. </a:t>
            </a:r>
            <a:endParaRPr lang="en-GB" dirty="0" smtClean="0"/>
          </a:p>
          <a:p>
            <a:r>
              <a:rPr lang="en-GB" dirty="0" smtClean="0"/>
              <a:t>Collateral </a:t>
            </a:r>
            <a:r>
              <a:rPr lang="en-GB" dirty="0"/>
              <a:t>vessels may be visible on the anterior abdominal wall and occasionally radiate from the umbilicus to </a:t>
            </a:r>
            <a:r>
              <a:rPr lang="en-GB" dirty="0" smtClean="0"/>
              <a:t>form </a:t>
            </a:r>
            <a:r>
              <a:rPr lang="en-GB" dirty="0"/>
              <a:t>a </a:t>
            </a:r>
            <a:r>
              <a:rPr lang="en-GB" b="1" dirty="0"/>
              <a:t>caput </a:t>
            </a:r>
            <a:r>
              <a:rPr lang="en-GB" b="1" dirty="0" err="1"/>
              <a:t>medusae</a:t>
            </a:r>
            <a:r>
              <a:rPr lang="en-GB" b="1" dirty="0"/>
              <a:t>. </a:t>
            </a:r>
            <a:r>
              <a:rPr lang="en-GB" b="1" dirty="0" smtClean="0"/>
              <a:t>(a</a:t>
            </a:r>
            <a:r>
              <a:rPr lang="en-US" dirty="0" err="1" smtClean="0"/>
              <a:t>ppearance</a:t>
            </a:r>
            <a:r>
              <a:rPr lang="en-US" dirty="0" smtClean="0"/>
              <a:t> </a:t>
            </a:r>
            <a:r>
              <a:rPr lang="en-US" dirty="0"/>
              <a:t>of distended and engorged superficial </a:t>
            </a:r>
            <a:r>
              <a:rPr lang="en-US" dirty="0" err="1"/>
              <a:t>epigastric</a:t>
            </a:r>
            <a:r>
              <a:rPr lang="en-US" dirty="0"/>
              <a:t> veins radiating from the umbilicus </a:t>
            </a:r>
            <a:r>
              <a:rPr lang="en-US" dirty="0" err="1"/>
              <a:t>acrooss</a:t>
            </a:r>
            <a:r>
              <a:rPr lang="en-US" dirty="0"/>
              <a:t> </a:t>
            </a:r>
            <a:r>
              <a:rPr lang="en-US"/>
              <a:t>the </a:t>
            </a:r>
            <a:r>
              <a:rPr lang="en-US" smtClean="0"/>
              <a:t>abdomen)</a:t>
            </a:r>
            <a:endParaRPr lang="en-GB" b="1" dirty="0" smtClean="0"/>
          </a:p>
          <a:p>
            <a:r>
              <a:rPr lang="en-GB" dirty="0" smtClean="0"/>
              <a:t>Collateral </a:t>
            </a:r>
            <a:r>
              <a:rPr lang="en-GB" dirty="0"/>
              <a:t>vessels in the stomach, oesophagus and rectum cause bleeding. </a:t>
            </a:r>
            <a:endParaRPr lang="en-GB" dirty="0" smtClean="0"/>
          </a:p>
          <a:p>
            <a:r>
              <a:rPr lang="en-GB" dirty="0" smtClean="0"/>
              <a:t>This </a:t>
            </a:r>
            <a:r>
              <a:rPr lang="en-GB" dirty="0"/>
              <a:t>condition can lead to ascites, renal failure and hepatic encephalopathy. </a:t>
            </a:r>
            <a:endParaRPr lang="en-GB" dirty="0" smtClean="0"/>
          </a:p>
          <a:p>
            <a:r>
              <a:rPr lang="en-GB" dirty="0" smtClean="0"/>
              <a:t>Diagnosis </a:t>
            </a:r>
            <a:r>
              <a:rPr lang="en-GB" dirty="0"/>
              <a:t>of portal hypertension is via ultrasonography and portal venography.</a:t>
            </a:r>
            <a:endParaRPr lang="en-US" dirty="0"/>
          </a:p>
          <a:p>
            <a:pPr marL="82296" indent="0">
              <a:buNone/>
            </a:pPr>
            <a:endParaRPr lang="en-US" dirty="0"/>
          </a:p>
          <a:p>
            <a:endParaRPr lang="en-US" dirty="0"/>
          </a:p>
        </p:txBody>
      </p:sp>
    </p:spTree>
    <p:extLst>
      <p:ext uri="{BB962C8B-B14F-4D97-AF65-F5344CB8AC3E}">
        <p14:creationId xmlns:p14="http://schemas.microsoft.com/office/powerpoint/2010/main" val="2643204174"/>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Read on the medical and nursing management</a:t>
            </a:r>
          </a:p>
          <a:p>
            <a:r>
              <a:rPr lang="en-US" dirty="0" smtClean="0"/>
              <a:t>Possible complications</a:t>
            </a:r>
          </a:p>
          <a:p>
            <a:endParaRPr lang="en-US" dirty="0"/>
          </a:p>
        </p:txBody>
      </p:sp>
    </p:spTree>
    <p:extLst>
      <p:ext uri="{BB962C8B-B14F-4D97-AF65-F5344CB8AC3E}">
        <p14:creationId xmlns:p14="http://schemas.microsoft.com/office/powerpoint/2010/main" val="42280437"/>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28888" cy="487362"/>
          </a:xfrm>
        </p:spPr>
        <p:txBody>
          <a:bodyPr>
            <a:normAutofit fontScale="90000"/>
          </a:bodyPr>
          <a:lstStyle/>
          <a:p>
            <a:r>
              <a:rPr lang="en-GB" b="1" dirty="0" smtClean="0"/>
              <a:t/>
            </a:r>
            <a:br>
              <a:rPr lang="en-GB" b="1" dirty="0" smtClean="0"/>
            </a:br>
            <a:r>
              <a:rPr lang="en-GB" sz="3600" b="1" dirty="0" smtClean="0"/>
              <a:t>Diseases </a:t>
            </a:r>
            <a:r>
              <a:rPr lang="en-GB" sz="3600" b="1" dirty="0"/>
              <a:t>of the Gall Bladder</a:t>
            </a:r>
            <a:r>
              <a:rPr lang="en-GB" sz="3600" dirty="0"/>
              <a:t> </a:t>
            </a:r>
            <a:r>
              <a:rPr lang="en-US" sz="3600" dirty="0"/>
              <a:t/>
            </a:r>
            <a:br>
              <a:rPr lang="en-US" sz="3600" dirty="0"/>
            </a:br>
            <a:endParaRPr lang="en-US" sz="3600" dirty="0"/>
          </a:p>
        </p:txBody>
      </p:sp>
      <p:sp>
        <p:nvSpPr>
          <p:cNvPr id="3" name="Content Placeholder 2"/>
          <p:cNvSpPr>
            <a:spLocks noGrp="1"/>
          </p:cNvSpPr>
          <p:nvPr>
            <p:ph idx="1"/>
          </p:nvPr>
        </p:nvSpPr>
        <p:spPr>
          <a:xfrm>
            <a:off x="228600" y="914400"/>
            <a:ext cx="8705088" cy="5715000"/>
          </a:xfrm>
        </p:spPr>
        <p:txBody>
          <a:bodyPr>
            <a:normAutofit lnSpcReduction="10000"/>
          </a:bodyPr>
          <a:lstStyle/>
          <a:p>
            <a:r>
              <a:rPr lang="en-GB" dirty="0" smtClean="0"/>
              <a:t>The </a:t>
            </a:r>
            <a:r>
              <a:rPr lang="en-GB" dirty="0"/>
              <a:t>gall bladder is most commonly affected by gallstones (</a:t>
            </a:r>
            <a:r>
              <a:rPr lang="en-GB" dirty="0" err="1"/>
              <a:t>cholelithiasis</a:t>
            </a:r>
            <a:r>
              <a:rPr lang="en-GB" dirty="0"/>
              <a:t>) and inflammation (</a:t>
            </a:r>
            <a:r>
              <a:rPr lang="en-GB" dirty="0" err="1"/>
              <a:t>cholecystitis</a:t>
            </a:r>
            <a:r>
              <a:rPr lang="en-GB" dirty="0"/>
              <a:t>). </a:t>
            </a:r>
            <a:endParaRPr lang="en-GB" dirty="0" smtClean="0"/>
          </a:p>
          <a:p>
            <a:r>
              <a:rPr lang="en-GB" dirty="0" smtClean="0"/>
              <a:t>Gallstones </a:t>
            </a:r>
            <a:r>
              <a:rPr lang="en-GB" dirty="0"/>
              <a:t>are formed through precipitation of constituents of bile. </a:t>
            </a:r>
            <a:endParaRPr lang="en-GB" dirty="0" smtClean="0"/>
          </a:p>
          <a:p>
            <a:r>
              <a:rPr lang="en-GB" dirty="0" smtClean="0"/>
              <a:t>Abnormal </a:t>
            </a:r>
            <a:r>
              <a:rPr lang="en-GB" dirty="0"/>
              <a:t>composition of bile, stasis of bile and inflammation of the gallbladder contribute to the process of precipitation. </a:t>
            </a:r>
            <a:endParaRPr lang="en-GB" dirty="0" smtClean="0"/>
          </a:p>
          <a:p>
            <a:r>
              <a:rPr lang="en-GB" dirty="0" smtClean="0"/>
              <a:t>Gallstones </a:t>
            </a:r>
            <a:r>
              <a:rPr lang="en-GB" dirty="0"/>
              <a:t>start manifesting symptoms when they block the ducts. </a:t>
            </a:r>
            <a:endParaRPr lang="en-GB" dirty="0" smtClean="0"/>
          </a:p>
          <a:p>
            <a:r>
              <a:rPr lang="en-GB" dirty="0" smtClean="0"/>
              <a:t>Pain </a:t>
            </a:r>
            <a:r>
              <a:rPr lang="en-GB" dirty="0"/>
              <a:t>is common. </a:t>
            </a:r>
            <a:endParaRPr lang="en-US" dirty="0"/>
          </a:p>
          <a:p>
            <a:endParaRPr lang="en-US" dirty="0"/>
          </a:p>
        </p:txBody>
      </p:sp>
    </p:spTree>
    <p:extLst>
      <p:ext uri="{BB962C8B-B14F-4D97-AF65-F5344CB8AC3E}">
        <p14:creationId xmlns:p14="http://schemas.microsoft.com/office/powerpoint/2010/main" val="2201424255"/>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28888" cy="1020762"/>
          </a:xfrm>
        </p:spPr>
        <p:txBody>
          <a:bodyPr>
            <a:noAutofit/>
          </a:bodyPr>
          <a:lstStyle/>
          <a:p>
            <a:r>
              <a:rPr lang="en-GB" sz="3600" dirty="0" smtClean="0"/>
              <a:t/>
            </a:r>
            <a:br>
              <a:rPr lang="en-GB" sz="3600" dirty="0" smtClean="0"/>
            </a:br>
            <a:r>
              <a:rPr lang="en-GB" sz="3600" b="1" dirty="0" smtClean="0"/>
              <a:t>Factors </a:t>
            </a:r>
            <a:r>
              <a:rPr lang="en-GB" sz="3600" b="1" dirty="0"/>
              <a:t>that predispose to gallstones include:</a:t>
            </a:r>
            <a:r>
              <a:rPr lang="en-US" sz="3600" b="1" dirty="0"/>
              <a:t/>
            </a:r>
            <a:br>
              <a:rPr lang="en-US" sz="3600" b="1" dirty="0"/>
            </a:br>
            <a:endParaRPr lang="en-US" sz="3600" b="1" dirty="0"/>
          </a:p>
        </p:txBody>
      </p:sp>
      <p:sp>
        <p:nvSpPr>
          <p:cNvPr id="3" name="Content Placeholder 2"/>
          <p:cNvSpPr>
            <a:spLocks noGrp="1"/>
          </p:cNvSpPr>
          <p:nvPr>
            <p:ph idx="1"/>
          </p:nvPr>
        </p:nvSpPr>
        <p:spPr>
          <a:xfrm>
            <a:off x="304800" y="1143000"/>
            <a:ext cx="8628888" cy="5562600"/>
          </a:xfrm>
        </p:spPr>
        <p:txBody>
          <a:bodyPr>
            <a:normAutofit/>
          </a:bodyPr>
          <a:lstStyle/>
          <a:p>
            <a:pPr lvl="0"/>
            <a:r>
              <a:rPr lang="en-GB" dirty="0" smtClean="0"/>
              <a:t>Changes </a:t>
            </a:r>
            <a:r>
              <a:rPr lang="en-GB" dirty="0"/>
              <a:t>in bile composition </a:t>
            </a:r>
            <a:endParaRPr lang="en-US" dirty="0"/>
          </a:p>
          <a:p>
            <a:pPr lvl="0"/>
            <a:r>
              <a:rPr lang="en-GB" dirty="0"/>
              <a:t>High levels of blood and dietary cholesterol </a:t>
            </a:r>
            <a:endParaRPr lang="en-US" dirty="0"/>
          </a:p>
          <a:p>
            <a:pPr lvl="0"/>
            <a:r>
              <a:rPr lang="en-GB" dirty="0" err="1"/>
              <a:t>Cholecystitis</a:t>
            </a:r>
            <a:r>
              <a:rPr lang="en-GB" dirty="0"/>
              <a:t> </a:t>
            </a:r>
            <a:endParaRPr lang="en-US" dirty="0"/>
          </a:p>
          <a:p>
            <a:pPr lvl="0"/>
            <a:r>
              <a:rPr lang="en-GB" dirty="0"/>
              <a:t>Diabetes Mellitus when associated with high blood cholesterol levels </a:t>
            </a:r>
            <a:endParaRPr lang="en-US" dirty="0"/>
          </a:p>
          <a:p>
            <a:pPr lvl="0"/>
            <a:r>
              <a:rPr lang="en-GB" dirty="0"/>
              <a:t>Haemolytic disease </a:t>
            </a:r>
            <a:endParaRPr lang="en-US" dirty="0"/>
          </a:p>
          <a:p>
            <a:pPr lvl="0"/>
            <a:r>
              <a:rPr lang="en-GB" dirty="0"/>
              <a:t>Female gender </a:t>
            </a:r>
            <a:endParaRPr lang="en-US" dirty="0"/>
          </a:p>
          <a:p>
            <a:pPr lvl="0"/>
            <a:r>
              <a:rPr lang="en-GB" dirty="0"/>
              <a:t>Obesity </a:t>
            </a:r>
            <a:endParaRPr lang="en-US" dirty="0"/>
          </a:p>
          <a:p>
            <a:pPr lvl="0"/>
            <a:r>
              <a:rPr lang="en-GB" dirty="0"/>
              <a:t>Long term use of oral contraceptives</a:t>
            </a:r>
            <a:endParaRPr lang="en-US" dirty="0"/>
          </a:p>
          <a:p>
            <a:endParaRPr lang="en-US" dirty="0"/>
          </a:p>
        </p:txBody>
      </p:sp>
    </p:spTree>
    <p:extLst>
      <p:ext uri="{BB962C8B-B14F-4D97-AF65-F5344CB8AC3E}">
        <p14:creationId xmlns:p14="http://schemas.microsoft.com/office/powerpoint/2010/main" val="1472351522"/>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05088" cy="411162"/>
          </a:xfrm>
        </p:spPr>
        <p:txBody>
          <a:bodyPr>
            <a:normAutofit fontScale="90000"/>
          </a:bodyPr>
          <a:lstStyle/>
          <a:p>
            <a:r>
              <a:rPr lang="en-US" dirty="0" smtClean="0"/>
              <a:t>Diagnosis </a:t>
            </a:r>
            <a:endParaRPr lang="en-US" dirty="0"/>
          </a:p>
        </p:txBody>
      </p:sp>
      <p:sp>
        <p:nvSpPr>
          <p:cNvPr id="3" name="Content Placeholder 2"/>
          <p:cNvSpPr>
            <a:spLocks noGrp="1"/>
          </p:cNvSpPr>
          <p:nvPr>
            <p:ph idx="1"/>
          </p:nvPr>
        </p:nvSpPr>
        <p:spPr>
          <a:xfrm>
            <a:off x="304800" y="990600"/>
            <a:ext cx="8628888" cy="5638800"/>
          </a:xfrm>
        </p:spPr>
        <p:txBody>
          <a:bodyPr>
            <a:normAutofit fontScale="92500" lnSpcReduction="10000"/>
          </a:bodyPr>
          <a:lstStyle/>
          <a:p>
            <a:r>
              <a:rPr lang="en-GB" dirty="0"/>
              <a:t>Diagnosis of gallstones is by ultrasonography, cholecystography and percutaneous </a:t>
            </a:r>
            <a:r>
              <a:rPr lang="en-GB" dirty="0" err="1"/>
              <a:t>Transhepatic</a:t>
            </a:r>
            <a:r>
              <a:rPr lang="en-GB" dirty="0"/>
              <a:t> Cholangiography. </a:t>
            </a:r>
            <a:endParaRPr lang="en-GB" dirty="0" smtClean="0"/>
          </a:p>
          <a:p>
            <a:endParaRPr lang="en-GB" dirty="0"/>
          </a:p>
          <a:p>
            <a:endParaRPr lang="en-GB" dirty="0" smtClean="0"/>
          </a:p>
          <a:p>
            <a:pPr marL="82296" indent="0">
              <a:buNone/>
            </a:pPr>
            <a:r>
              <a:rPr lang="en-GB" b="1" u="sng" dirty="0" smtClean="0"/>
              <a:t>Complications</a:t>
            </a:r>
            <a:endParaRPr lang="en-US" b="1" u="sng" dirty="0"/>
          </a:p>
          <a:p>
            <a:r>
              <a:rPr lang="en-GB" dirty="0"/>
              <a:t>Complications of </a:t>
            </a:r>
            <a:r>
              <a:rPr lang="en-GB" dirty="0" err="1"/>
              <a:t>cholelithiasis</a:t>
            </a:r>
            <a:r>
              <a:rPr lang="en-GB" dirty="0"/>
              <a:t> </a:t>
            </a:r>
            <a:r>
              <a:rPr lang="en-GB" dirty="0" smtClean="0"/>
              <a:t>include:</a:t>
            </a:r>
          </a:p>
          <a:p>
            <a:pPr lvl="1"/>
            <a:r>
              <a:rPr lang="en-GB" dirty="0" smtClean="0"/>
              <a:t> </a:t>
            </a:r>
            <a:r>
              <a:rPr lang="en-GB" dirty="0"/>
              <a:t>biliary </a:t>
            </a:r>
            <a:r>
              <a:rPr lang="en-GB" dirty="0" smtClean="0"/>
              <a:t>colic</a:t>
            </a:r>
          </a:p>
          <a:p>
            <a:pPr lvl="1"/>
            <a:r>
              <a:rPr lang="en-GB" dirty="0" smtClean="0"/>
              <a:t> inflammation</a:t>
            </a:r>
          </a:p>
          <a:p>
            <a:pPr lvl="1"/>
            <a:r>
              <a:rPr lang="en-GB" dirty="0" smtClean="0"/>
              <a:t>impaction</a:t>
            </a:r>
            <a:r>
              <a:rPr lang="en-GB" dirty="0"/>
              <a:t>.</a:t>
            </a:r>
            <a:endParaRPr lang="en-US" dirty="0"/>
          </a:p>
          <a:p>
            <a:r>
              <a:rPr lang="en-GB" dirty="0" err="1"/>
              <a:t>Cholelithiasis</a:t>
            </a:r>
            <a:r>
              <a:rPr lang="en-GB" dirty="0"/>
              <a:t> commonly occurs together with </a:t>
            </a:r>
            <a:r>
              <a:rPr lang="en-GB" dirty="0" err="1"/>
              <a:t>cholecystitis</a:t>
            </a:r>
            <a:r>
              <a:rPr lang="en-GB" dirty="0"/>
              <a:t>. </a:t>
            </a:r>
            <a:endParaRPr lang="en-US" dirty="0"/>
          </a:p>
        </p:txBody>
      </p:sp>
    </p:spTree>
    <p:extLst>
      <p:ext uri="{BB962C8B-B14F-4D97-AF65-F5344CB8AC3E}">
        <p14:creationId xmlns:p14="http://schemas.microsoft.com/office/powerpoint/2010/main" val="2485933132"/>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686800" cy="838200"/>
          </a:xfrm>
        </p:spPr>
        <p:txBody>
          <a:bodyPr>
            <a:normAutofit fontScale="90000"/>
          </a:bodyPr>
          <a:lstStyle/>
          <a:p>
            <a:r>
              <a:rPr lang="en-GB" b="1" dirty="0" smtClean="0"/>
              <a:t/>
            </a:r>
            <a:br>
              <a:rPr lang="en-GB" b="1" dirty="0" smtClean="0"/>
            </a:br>
            <a:r>
              <a:rPr lang="en-GB" sz="4000" b="1" dirty="0" smtClean="0"/>
              <a:t>The </a:t>
            </a:r>
            <a:r>
              <a:rPr lang="en-GB" sz="4000" b="1" dirty="0"/>
              <a:t>manifestations of </a:t>
            </a:r>
            <a:r>
              <a:rPr lang="en-GB" sz="4000" b="1" dirty="0" err="1"/>
              <a:t>cholecystitis</a:t>
            </a:r>
            <a:r>
              <a:rPr lang="en-GB" sz="4000" b="1" dirty="0"/>
              <a:t> include:</a:t>
            </a:r>
            <a:r>
              <a:rPr lang="en-US" sz="4000" b="1" dirty="0"/>
              <a:t/>
            </a:r>
            <a:br>
              <a:rPr lang="en-US" sz="4000" b="1" dirty="0"/>
            </a:br>
            <a:endParaRPr lang="en-US" sz="4000" b="1" dirty="0"/>
          </a:p>
        </p:txBody>
      </p:sp>
      <p:sp>
        <p:nvSpPr>
          <p:cNvPr id="3" name="Content Placeholder 2"/>
          <p:cNvSpPr>
            <a:spLocks noGrp="1"/>
          </p:cNvSpPr>
          <p:nvPr>
            <p:ph idx="1"/>
          </p:nvPr>
        </p:nvSpPr>
        <p:spPr>
          <a:xfrm>
            <a:off x="228600" y="1295400"/>
            <a:ext cx="8705088" cy="5334000"/>
          </a:xfrm>
        </p:spPr>
        <p:txBody>
          <a:bodyPr>
            <a:normAutofit/>
          </a:bodyPr>
          <a:lstStyle/>
          <a:p>
            <a:pPr lvl="0"/>
            <a:r>
              <a:rPr lang="en-GB" dirty="0" smtClean="0"/>
              <a:t>Intolerance </a:t>
            </a:r>
            <a:r>
              <a:rPr lang="en-GB" dirty="0"/>
              <a:t>of fatty foods </a:t>
            </a:r>
            <a:endParaRPr lang="en-US" dirty="0"/>
          </a:p>
          <a:p>
            <a:pPr lvl="0"/>
            <a:r>
              <a:rPr lang="en-GB" dirty="0"/>
              <a:t>Belching </a:t>
            </a:r>
            <a:endParaRPr lang="en-US" dirty="0"/>
          </a:p>
          <a:p>
            <a:pPr lvl="0"/>
            <a:r>
              <a:rPr lang="en-GB" dirty="0"/>
              <a:t>Vomiting </a:t>
            </a:r>
            <a:endParaRPr lang="en-US" dirty="0"/>
          </a:p>
          <a:p>
            <a:pPr lvl="0"/>
            <a:r>
              <a:rPr lang="en-GB" dirty="0"/>
              <a:t>Jaundice </a:t>
            </a:r>
            <a:endParaRPr lang="en-US" dirty="0"/>
          </a:p>
          <a:p>
            <a:pPr lvl="0"/>
            <a:r>
              <a:rPr lang="en-GB" dirty="0"/>
              <a:t>Fever </a:t>
            </a:r>
            <a:endParaRPr lang="en-US" dirty="0"/>
          </a:p>
          <a:p>
            <a:pPr marL="82296" indent="0">
              <a:buNone/>
            </a:pPr>
            <a:r>
              <a:rPr lang="en-GB" dirty="0" err="1" smtClean="0"/>
              <a:t>Nb</a:t>
            </a:r>
            <a:r>
              <a:rPr lang="en-GB" dirty="0" smtClean="0"/>
              <a:t>,</a:t>
            </a:r>
            <a:endParaRPr lang="en-US" dirty="0"/>
          </a:p>
          <a:p>
            <a:r>
              <a:rPr lang="en-GB" dirty="0" err="1"/>
              <a:t>Cholecystitis</a:t>
            </a:r>
            <a:r>
              <a:rPr lang="en-GB" dirty="0"/>
              <a:t> can be acute or chronic. </a:t>
            </a:r>
            <a:endParaRPr lang="en-GB" dirty="0" smtClean="0"/>
          </a:p>
          <a:p>
            <a:r>
              <a:rPr lang="en-GB" dirty="0" smtClean="0"/>
              <a:t>If </a:t>
            </a:r>
            <a:r>
              <a:rPr lang="en-GB" dirty="0"/>
              <a:t>chronic, it can contribute to cancer of the gall bladder</a:t>
            </a:r>
            <a:endParaRPr lang="en-US" dirty="0"/>
          </a:p>
          <a:p>
            <a:endParaRPr lang="en-US" dirty="0"/>
          </a:p>
        </p:txBody>
      </p:sp>
    </p:spTree>
    <p:extLst>
      <p:ext uri="{BB962C8B-B14F-4D97-AF65-F5344CB8AC3E}">
        <p14:creationId xmlns:p14="http://schemas.microsoft.com/office/powerpoint/2010/main" val="42089424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PERIODONTITIS</a:t>
            </a:r>
            <a:endParaRPr lang="en-US" dirty="0"/>
          </a:p>
        </p:txBody>
      </p:sp>
      <p:sp>
        <p:nvSpPr>
          <p:cNvPr id="3" name="Content Placeholder 2"/>
          <p:cNvSpPr>
            <a:spLocks noGrp="1"/>
          </p:cNvSpPr>
          <p:nvPr>
            <p:ph idx="1"/>
          </p:nvPr>
        </p:nvSpPr>
        <p:spPr/>
        <p:txBody>
          <a:bodyPr>
            <a:normAutofit lnSpcReduction="10000"/>
          </a:bodyPr>
          <a:lstStyle/>
          <a:p>
            <a:r>
              <a:rPr lang="en-US" dirty="0" smtClean="0"/>
              <a:t>This occurs as a complication of untreated gingivitis where the infection becomes serious and destroys the soft tissue and bone that support the teeth and may eventually cause tooth loss.</a:t>
            </a:r>
          </a:p>
          <a:p>
            <a:r>
              <a:rPr lang="en-US" dirty="0" smtClean="0"/>
              <a:t>The alveolar bone around the teeth is slowly and progressively lost.</a:t>
            </a:r>
          </a:p>
          <a:p>
            <a:r>
              <a:rPr lang="en-US" dirty="0" smtClean="0"/>
              <a:t>Periodontitis involves irreversible changes to the supporting structures of the teeth , while gingivitis does not.</a:t>
            </a:r>
            <a:endParaRPr lang="en-US" dirty="0"/>
          </a:p>
        </p:txBody>
      </p:sp>
    </p:spTree>
    <p:extLst>
      <p:ext uri="{BB962C8B-B14F-4D97-AF65-F5344CB8AC3E}">
        <p14:creationId xmlns:p14="http://schemas.microsoft.com/office/powerpoint/2010/main" val="2217192941"/>
      </p:ext>
    </p:extLst>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838200"/>
          </a:xfrm>
        </p:spPr>
        <p:txBody>
          <a:bodyPr>
            <a:normAutofit fontScale="90000"/>
          </a:bodyPr>
          <a:lstStyle/>
          <a:p>
            <a:r>
              <a:rPr lang="en-GB" sz="4000" b="1" dirty="0" smtClean="0"/>
              <a:t/>
            </a:r>
            <a:br>
              <a:rPr lang="en-GB" sz="4000" b="1" dirty="0" smtClean="0"/>
            </a:br>
            <a:r>
              <a:rPr lang="en-GB" sz="4000" b="1" dirty="0" smtClean="0"/>
              <a:t>Care </a:t>
            </a:r>
            <a:r>
              <a:rPr lang="en-GB" sz="4000" b="1" dirty="0"/>
              <a:t>of the Patient with Gall Bladder Disease</a:t>
            </a:r>
            <a:r>
              <a:rPr lang="en-GB" sz="4000" dirty="0"/>
              <a:t> </a:t>
            </a:r>
            <a:r>
              <a:rPr lang="en-US" dirty="0"/>
              <a:t/>
            </a:r>
            <a:br>
              <a:rPr lang="en-US" dirty="0"/>
            </a:br>
            <a:endParaRPr lang="en-US" dirty="0"/>
          </a:p>
        </p:txBody>
      </p:sp>
      <p:sp>
        <p:nvSpPr>
          <p:cNvPr id="3" name="Content Placeholder 2"/>
          <p:cNvSpPr>
            <a:spLocks noGrp="1"/>
          </p:cNvSpPr>
          <p:nvPr>
            <p:ph idx="1"/>
          </p:nvPr>
        </p:nvSpPr>
        <p:spPr>
          <a:xfrm>
            <a:off x="381000" y="914400"/>
            <a:ext cx="8552688" cy="5410200"/>
          </a:xfrm>
        </p:spPr>
        <p:txBody>
          <a:bodyPr>
            <a:normAutofit fontScale="92500" lnSpcReduction="20000"/>
          </a:bodyPr>
          <a:lstStyle/>
          <a:p>
            <a:r>
              <a:rPr lang="en-GB" dirty="0" smtClean="0"/>
              <a:t>The </a:t>
            </a:r>
            <a:r>
              <a:rPr lang="en-GB" dirty="0"/>
              <a:t>management of an adult with gall bladder disease should start with a primary assessment. </a:t>
            </a:r>
            <a:endParaRPr lang="en-GB" dirty="0" smtClean="0"/>
          </a:p>
          <a:p>
            <a:r>
              <a:rPr lang="en-GB" dirty="0" smtClean="0"/>
              <a:t>The </a:t>
            </a:r>
            <a:r>
              <a:rPr lang="en-GB" dirty="0"/>
              <a:t>data will be obtained by finding out about the clinical presentation of the disease, which has already been mentioned. </a:t>
            </a:r>
            <a:endParaRPr lang="en-GB" dirty="0" smtClean="0"/>
          </a:p>
          <a:p>
            <a:r>
              <a:rPr lang="en-GB" dirty="0" smtClean="0"/>
              <a:t>In </a:t>
            </a:r>
            <a:r>
              <a:rPr lang="en-GB" dirty="0"/>
              <a:t>those patients with gall bladder disease, it is advisable to concentrate on certain goals to be able to achieve desired results. </a:t>
            </a:r>
            <a:endParaRPr lang="en-GB" dirty="0" smtClean="0"/>
          </a:p>
          <a:p>
            <a:r>
              <a:rPr lang="en-GB" dirty="0" smtClean="0"/>
              <a:t>These </a:t>
            </a:r>
            <a:r>
              <a:rPr lang="en-GB" dirty="0"/>
              <a:t>goals include: </a:t>
            </a:r>
            <a:endParaRPr lang="en-US" dirty="0"/>
          </a:p>
          <a:p>
            <a:pPr lvl="1"/>
            <a:r>
              <a:rPr lang="en-GB" dirty="0"/>
              <a:t>Relief of pain and discomfort </a:t>
            </a:r>
            <a:endParaRPr lang="en-US" dirty="0"/>
          </a:p>
          <a:p>
            <a:pPr lvl="1"/>
            <a:r>
              <a:rPr lang="en-GB" dirty="0"/>
              <a:t>Prevention of complications after surgery </a:t>
            </a:r>
            <a:endParaRPr lang="en-US" dirty="0"/>
          </a:p>
          <a:p>
            <a:pPr lvl="1"/>
            <a:r>
              <a:rPr lang="en-GB" dirty="0"/>
              <a:t>Prevention of recurrent attacks and maintenance of desired lifestyle</a:t>
            </a:r>
            <a:endParaRPr lang="en-US" dirty="0"/>
          </a:p>
          <a:p>
            <a:endParaRPr lang="en-US" dirty="0"/>
          </a:p>
        </p:txBody>
      </p:sp>
    </p:spTree>
    <p:extLst>
      <p:ext uri="{BB962C8B-B14F-4D97-AF65-F5344CB8AC3E}">
        <p14:creationId xmlns:p14="http://schemas.microsoft.com/office/powerpoint/2010/main" val="1715777332"/>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552688" cy="411162"/>
          </a:xfrm>
        </p:spPr>
        <p:txBody>
          <a:bodyPr>
            <a:normAutofit fontScale="90000"/>
          </a:bodyPr>
          <a:lstStyle/>
          <a:p>
            <a:r>
              <a:rPr lang="en-US" dirty="0" err="1" smtClean="0"/>
              <a:t>Cont</a:t>
            </a:r>
            <a:r>
              <a:rPr lang="en-US" dirty="0" smtClean="0"/>
              <a:t>………………..</a:t>
            </a:r>
            <a:endParaRPr lang="en-US" dirty="0"/>
          </a:p>
        </p:txBody>
      </p:sp>
      <p:sp>
        <p:nvSpPr>
          <p:cNvPr id="3" name="Content Placeholder 2"/>
          <p:cNvSpPr>
            <a:spLocks noGrp="1"/>
          </p:cNvSpPr>
          <p:nvPr>
            <p:ph idx="1"/>
          </p:nvPr>
        </p:nvSpPr>
        <p:spPr>
          <a:xfrm>
            <a:off x="152400" y="762000"/>
            <a:ext cx="8781288" cy="5867400"/>
          </a:xfrm>
        </p:spPr>
        <p:txBody>
          <a:bodyPr>
            <a:normAutofit/>
          </a:bodyPr>
          <a:lstStyle/>
          <a:p>
            <a:r>
              <a:rPr lang="en-GB" dirty="0"/>
              <a:t>Increased portal vascular resistance results in a gradual reduction in the flow of portal blood to the liver and simultaneously to the development of collateral vessels which allow portal blood to bypass the liver and enter the systemic circulation directly. </a:t>
            </a:r>
            <a:endParaRPr lang="en-GB" dirty="0" smtClean="0"/>
          </a:p>
          <a:p>
            <a:r>
              <a:rPr lang="en-GB" dirty="0" smtClean="0"/>
              <a:t>Collateral </a:t>
            </a:r>
            <a:r>
              <a:rPr lang="en-GB" dirty="0"/>
              <a:t>vessel formation is widespread but occurs predominantly in the GIT, mainly in the oesophagus, stomach, rectum, anterior abdominal wall and in the renal, ovarian and testicular vasculature. </a:t>
            </a:r>
            <a:endParaRPr lang="en-US" dirty="0"/>
          </a:p>
          <a:p>
            <a:endParaRPr lang="en-US" dirty="0"/>
          </a:p>
        </p:txBody>
      </p:sp>
    </p:spTree>
    <p:extLst>
      <p:ext uri="{BB962C8B-B14F-4D97-AF65-F5344CB8AC3E}">
        <p14:creationId xmlns:p14="http://schemas.microsoft.com/office/powerpoint/2010/main" val="248692690"/>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05088" cy="411162"/>
          </a:xfrm>
        </p:spPr>
        <p:txBody>
          <a:bodyPr>
            <a:normAutofit fontScale="90000"/>
          </a:bodyPr>
          <a:lstStyle/>
          <a:p>
            <a:r>
              <a:rPr lang="en-US" dirty="0" err="1" smtClean="0"/>
              <a:t>Cont</a:t>
            </a:r>
            <a:r>
              <a:rPr lang="en-US" dirty="0" smtClean="0"/>
              <a:t>……………</a:t>
            </a:r>
            <a:endParaRPr lang="en-US" dirty="0"/>
          </a:p>
        </p:txBody>
      </p:sp>
      <p:sp>
        <p:nvSpPr>
          <p:cNvPr id="3" name="Content Placeholder 2"/>
          <p:cNvSpPr>
            <a:spLocks noGrp="1"/>
          </p:cNvSpPr>
          <p:nvPr>
            <p:ph idx="1"/>
          </p:nvPr>
        </p:nvSpPr>
        <p:spPr>
          <a:xfrm>
            <a:off x="228600" y="762000"/>
            <a:ext cx="8705088" cy="5867400"/>
          </a:xfrm>
        </p:spPr>
        <p:txBody>
          <a:bodyPr>
            <a:normAutofit/>
          </a:bodyPr>
          <a:lstStyle/>
          <a:p>
            <a:r>
              <a:rPr lang="en-GB" dirty="0"/>
              <a:t>The patient with </a:t>
            </a:r>
            <a:r>
              <a:rPr lang="en-GB" dirty="0" err="1"/>
              <a:t>cholelithiasis</a:t>
            </a:r>
            <a:r>
              <a:rPr lang="en-GB" dirty="0"/>
              <a:t> (gall stones) may be put either on conservative or surgical treatment. </a:t>
            </a:r>
            <a:endParaRPr lang="en-GB" dirty="0" smtClean="0"/>
          </a:p>
          <a:p>
            <a:r>
              <a:rPr lang="en-GB" dirty="0" smtClean="0"/>
              <a:t>Conservatively </a:t>
            </a:r>
            <a:r>
              <a:rPr lang="en-GB" dirty="0"/>
              <a:t>IV fluids, nil per oral, NG tube feeding, low fat diet, </a:t>
            </a:r>
            <a:r>
              <a:rPr lang="en-GB" dirty="0" err="1"/>
              <a:t>antiemetics</a:t>
            </a:r>
            <a:r>
              <a:rPr lang="en-GB" dirty="0"/>
              <a:t>, analgesics and fat soluble vitamins (ADE and K) are used. </a:t>
            </a:r>
            <a:endParaRPr lang="en-GB" dirty="0" smtClean="0"/>
          </a:p>
          <a:p>
            <a:r>
              <a:rPr lang="en-GB" dirty="0" smtClean="0"/>
              <a:t>Anticholinergics</a:t>
            </a:r>
            <a:r>
              <a:rPr lang="en-GB" dirty="0"/>
              <a:t>, bile salts, antibiotics and bile acid therapy will benefit the patient. </a:t>
            </a:r>
            <a:endParaRPr lang="en-GB" dirty="0" smtClean="0"/>
          </a:p>
          <a:p>
            <a:r>
              <a:rPr lang="en-GB" dirty="0" smtClean="0"/>
              <a:t>The </a:t>
            </a:r>
            <a:r>
              <a:rPr lang="en-GB" dirty="0"/>
              <a:t>Anticholinergics will affect the contraction of the bile duct</a:t>
            </a:r>
            <a:r>
              <a:rPr lang="en-GB" dirty="0" smtClean="0"/>
              <a:t>.</a:t>
            </a:r>
            <a:r>
              <a:rPr lang="en-GB" dirty="0"/>
              <a:t/>
            </a:r>
            <a:br>
              <a:rPr lang="en-GB" dirty="0"/>
            </a:br>
            <a:endParaRPr lang="en-US" dirty="0"/>
          </a:p>
        </p:txBody>
      </p:sp>
    </p:spTree>
    <p:extLst>
      <p:ext uri="{BB962C8B-B14F-4D97-AF65-F5344CB8AC3E}">
        <p14:creationId xmlns:p14="http://schemas.microsoft.com/office/powerpoint/2010/main" val="965874821"/>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28888" cy="563562"/>
          </a:xfrm>
        </p:spPr>
        <p:txBody>
          <a:bodyPr>
            <a:normAutofit fontScale="90000"/>
          </a:bodyPr>
          <a:lstStyle/>
          <a:p>
            <a:r>
              <a:rPr lang="en-US" dirty="0" err="1" smtClean="0"/>
              <a:t>Cont</a:t>
            </a:r>
            <a:r>
              <a:rPr lang="en-US" dirty="0" smtClean="0"/>
              <a:t>………………..</a:t>
            </a:r>
            <a:endParaRPr lang="en-US" dirty="0"/>
          </a:p>
        </p:txBody>
      </p:sp>
      <p:sp>
        <p:nvSpPr>
          <p:cNvPr id="3" name="Content Placeholder 2"/>
          <p:cNvSpPr>
            <a:spLocks noGrp="1"/>
          </p:cNvSpPr>
          <p:nvPr>
            <p:ph idx="1"/>
          </p:nvPr>
        </p:nvSpPr>
        <p:spPr>
          <a:xfrm>
            <a:off x="228600" y="914400"/>
            <a:ext cx="8705088" cy="5715000"/>
          </a:xfrm>
        </p:spPr>
        <p:txBody>
          <a:bodyPr/>
          <a:lstStyle/>
          <a:p>
            <a:r>
              <a:rPr lang="en-GB" dirty="0"/>
              <a:t>The surgical management involves cholecystectomy. When one has </a:t>
            </a:r>
            <a:r>
              <a:rPr lang="en-GB" dirty="0" err="1"/>
              <a:t>cholecystitis</a:t>
            </a:r>
            <a:r>
              <a:rPr lang="en-GB" dirty="0"/>
              <a:t>, treatment is mainly supportive and symptomatic. For instance, if nausea and vomiting are severe, gastric decompression is done to prevent gall bladder stimulation. Anticholinergic and analgesics may be given to these patients to decrease the pain.</a:t>
            </a:r>
            <a:endParaRPr lang="en-US" dirty="0"/>
          </a:p>
          <a:p>
            <a:endParaRPr lang="en-US" dirty="0"/>
          </a:p>
          <a:p>
            <a:endParaRPr lang="en-US" dirty="0"/>
          </a:p>
        </p:txBody>
      </p:sp>
    </p:spTree>
    <p:extLst>
      <p:ext uri="{BB962C8B-B14F-4D97-AF65-F5344CB8AC3E}">
        <p14:creationId xmlns:p14="http://schemas.microsoft.com/office/powerpoint/2010/main" val="3635121347"/>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Jaundice</a:t>
            </a:r>
          </a:p>
        </p:txBody>
      </p:sp>
      <p:sp>
        <p:nvSpPr>
          <p:cNvPr id="3" name="Content Placeholder 2"/>
          <p:cNvSpPr>
            <a:spLocks noGrp="1"/>
          </p:cNvSpPr>
          <p:nvPr>
            <p:ph idx="1"/>
          </p:nvPr>
        </p:nvSpPr>
        <p:spPr/>
        <p:txBody>
          <a:bodyPr>
            <a:normAutofit fontScale="92500" lnSpcReduction="10000"/>
          </a:bodyPr>
          <a:lstStyle/>
          <a:p>
            <a:r>
              <a:rPr lang="en-US" dirty="0"/>
              <a:t>This is not a disease in </a:t>
            </a:r>
            <a:r>
              <a:rPr lang="en-US" dirty="0" smtClean="0"/>
              <a:t>itself</a:t>
            </a:r>
            <a:r>
              <a:rPr lang="en-US" dirty="0" smtClean="0"/>
              <a:t>, It </a:t>
            </a:r>
            <a:r>
              <a:rPr lang="en-US" dirty="0"/>
              <a:t>is a sign of abnormal bilirubin metabolism and excretion. </a:t>
            </a:r>
            <a:endParaRPr lang="en-US" dirty="0" smtClean="0"/>
          </a:p>
          <a:p>
            <a:r>
              <a:rPr lang="en-US" dirty="0" smtClean="0"/>
              <a:t>Bilirubin</a:t>
            </a:r>
            <a:r>
              <a:rPr lang="en-US" dirty="0"/>
              <a:t>, produced from the breakdown of </a:t>
            </a:r>
            <a:r>
              <a:rPr lang="en-US" dirty="0" err="1"/>
              <a:t>haemoglobin</a:t>
            </a:r>
            <a:r>
              <a:rPr lang="en-US" dirty="0"/>
              <a:t>, is usually conjugated in the liver and excreted in the </a:t>
            </a:r>
            <a:r>
              <a:rPr lang="en-US" dirty="0" smtClean="0"/>
              <a:t>bile.</a:t>
            </a:r>
          </a:p>
          <a:p>
            <a:r>
              <a:rPr lang="en-US" dirty="0" smtClean="0"/>
              <a:t>Conjugation</a:t>
            </a:r>
            <a:r>
              <a:rPr lang="en-US" dirty="0"/>
              <a:t>, the process of adding certain groups to the bilirubin molecule, makes it water soluble and greatly enhances its removal from the blood, an essential step in excretion</a:t>
            </a:r>
            <a:r>
              <a:rPr lang="en-US" dirty="0" smtClean="0"/>
              <a:t>.</a:t>
            </a:r>
          </a:p>
          <a:p>
            <a:pPr marL="82296" indent="0">
              <a:buNone/>
            </a:pPr>
            <a:endParaRPr lang="en-US" dirty="0"/>
          </a:p>
        </p:txBody>
      </p:sp>
    </p:spTree>
    <p:extLst>
      <p:ext uri="{BB962C8B-B14F-4D97-AF65-F5344CB8AC3E}">
        <p14:creationId xmlns:p14="http://schemas.microsoft.com/office/powerpoint/2010/main" val="3063477712"/>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Unconjugated bilirubin, which is fat soluble, has a toxic effect on brain cells. </a:t>
            </a:r>
          </a:p>
          <a:p>
            <a:r>
              <a:rPr lang="en-US" dirty="0"/>
              <a:t>However, it is unable to cross the blood-brain barrier until the plasma level rises above 340 </a:t>
            </a:r>
            <a:r>
              <a:rPr lang="en-US" dirty="0" err="1"/>
              <a:t>umol</a:t>
            </a:r>
            <a:r>
              <a:rPr lang="en-US" dirty="0"/>
              <a:t>/1, but when it does it may cause neurological damage, fits and mental handicap. </a:t>
            </a:r>
          </a:p>
          <a:p>
            <a:r>
              <a:rPr lang="en-US" dirty="0"/>
              <a:t>Serum bilirubin may rise to 34 </a:t>
            </a:r>
            <a:r>
              <a:rPr lang="en-US" dirty="0" err="1"/>
              <a:t>umol</a:t>
            </a:r>
            <a:r>
              <a:rPr lang="en-US" dirty="0"/>
              <a:t>/1 before the yellow </a:t>
            </a:r>
            <a:r>
              <a:rPr lang="en-US" dirty="0" err="1"/>
              <a:t>colouration</a:t>
            </a:r>
            <a:r>
              <a:rPr lang="en-US" dirty="0"/>
              <a:t> of jaundice is evident in the skin and conjunctiva (normal 3 to 13 </a:t>
            </a:r>
            <a:r>
              <a:rPr lang="en-US" dirty="0" err="1"/>
              <a:t>umol</a:t>
            </a:r>
            <a:r>
              <a:rPr lang="en-US" dirty="0"/>
              <a:t>/1</a:t>
            </a:r>
          </a:p>
        </p:txBody>
      </p:sp>
    </p:spTree>
    <p:extLst>
      <p:ext uri="{BB962C8B-B14F-4D97-AF65-F5344CB8AC3E}">
        <p14:creationId xmlns:p14="http://schemas.microsoft.com/office/powerpoint/2010/main" val="2424429779"/>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jaundice</a:t>
            </a:r>
            <a:endParaRPr lang="en-US" dirty="0"/>
          </a:p>
        </p:txBody>
      </p:sp>
      <p:sp>
        <p:nvSpPr>
          <p:cNvPr id="3" name="Content Placeholder 2"/>
          <p:cNvSpPr>
            <a:spLocks noGrp="1"/>
          </p:cNvSpPr>
          <p:nvPr>
            <p:ph idx="1"/>
          </p:nvPr>
        </p:nvSpPr>
        <p:spPr/>
        <p:txBody>
          <a:bodyPr>
            <a:normAutofit lnSpcReduction="10000"/>
          </a:bodyPr>
          <a:lstStyle/>
          <a:p>
            <a:r>
              <a:rPr lang="en-US" dirty="0"/>
              <a:t>excess </a:t>
            </a:r>
            <a:r>
              <a:rPr lang="en-US" dirty="0" err="1"/>
              <a:t>haemolysis</a:t>
            </a:r>
            <a:r>
              <a:rPr lang="en-US" dirty="0"/>
              <a:t> of red blood cells with the production of more bilirubin than the liver can deal with </a:t>
            </a:r>
            <a:endParaRPr lang="en-US" dirty="0" smtClean="0"/>
          </a:p>
          <a:p>
            <a:r>
              <a:rPr lang="en-US" dirty="0" smtClean="0"/>
              <a:t> </a:t>
            </a:r>
            <a:r>
              <a:rPr lang="en-US" dirty="0"/>
              <a:t>abnormal liver function that may cause: — incomplete uptake of unconjugated bilirubin by hepatocytes — ineffective conjugation of bilirubin — interference with bilirubin secretion into the </a:t>
            </a:r>
            <a:r>
              <a:rPr lang="en-US" dirty="0" smtClean="0"/>
              <a:t>bile</a:t>
            </a:r>
          </a:p>
          <a:p>
            <a:r>
              <a:rPr lang="en-US" dirty="0" smtClean="0"/>
              <a:t>obstruction </a:t>
            </a:r>
            <a:r>
              <a:rPr lang="en-US" dirty="0"/>
              <a:t>to the flow of bile from the liver to the duodenum</a:t>
            </a:r>
          </a:p>
        </p:txBody>
      </p:sp>
    </p:spTree>
    <p:extLst>
      <p:ext uri="{BB962C8B-B14F-4D97-AF65-F5344CB8AC3E}">
        <p14:creationId xmlns:p14="http://schemas.microsoft.com/office/powerpoint/2010/main" val="2368750920"/>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jaundice </a:t>
            </a:r>
            <a:endParaRPr lang="en-US" dirty="0"/>
          </a:p>
        </p:txBody>
      </p:sp>
      <p:sp>
        <p:nvSpPr>
          <p:cNvPr id="3" name="Content Placeholder 2"/>
          <p:cNvSpPr>
            <a:spLocks noGrp="1"/>
          </p:cNvSpPr>
          <p:nvPr>
            <p:ph idx="1"/>
          </p:nvPr>
        </p:nvSpPr>
        <p:spPr/>
        <p:txBody>
          <a:bodyPr>
            <a:normAutofit fontScale="92500" lnSpcReduction="20000"/>
          </a:bodyPr>
          <a:lstStyle/>
          <a:p>
            <a:pPr marL="82296" indent="0">
              <a:buNone/>
            </a:pPr>
            <a:r>
              <a:rPr lang="en-US" b="1" dirty="0" err="1"/>
              <a:t>Haemolytic</a:t>
            </a:r>
            <a:r>
              <a:rPr lang="en-US" b="1" dirty="0"/>
              <a:t> jaundice </a:t>
            </a:r>
            <a:endParaRPr lang="en-US" b="1" dirty="0" smtClean="0"/>
          </a:p>
          <a:p>
            <a:r>
              <a:rPr lang="en-US" dirty="0" smtClean="0"/>
              <a:t>This </a:t>
            </a:r>
            <a:r>
              <a:rPr lang="en-US" dirty="0"/>
              <a:t>is due to increased </a:t>
            </a:r>
            <a:r>
              <a:rPr lang="en-US" dirty="0" err="1"/>
              <a:t>haemolysis</a:t>
            </a:r>
            <a:r>
              <a:rPr lang="en-US" dirty="0"/>
              <a:t> of red blood cells in the spleen. </a:t>
            </a:r>
            <a:endParaRPr lang="en-US" dirty="0" smtClean="0"/>
          </a:p>
          <a:p>
            <a:r>
              <a:rPr lang="en-US" dirty="0" smtClean="0"/>
              <a:t>The </a:t>
            </a:r>
            <a:r>
              <a:rPr lang="en-US" dirty="0"/>
              <a:t>amount of bilirubin is increased and if hypoxia develops the efficiency of hepatocyte activity is reduced. </a:t>
            </a:r>
            <a:endParaRPr lang="en-US" dirty="0" smtClean="0"/>
          </a:p>
          <a:p>
            <a:r>
              <a:rPr lang="en-US" dirty="0" smtClean="0"/>
              <a:t>Neonatal </a:t>
            </a:r>
            <a:r>
              <a:rPr lang="en-US" dirty="0" err="1"/>
              <a:t>haemolytic</a:t>
            </a:r>
            <a:r>
              <a:rPr lang="en-US" dirty="0"/>
              <a:t> jaundice occurs in many babies, especially in prematurity where the normal high </a:t>
            </a:r>
            <a:r>
              <a:rPr lang="en-US" dirty="0" err="1"/>
              <a:t>haemolysis</a:t>
            </a:r>
            <a:r>
              <a:rPr lang="en-US" dirty="0"/>
              <a:t> is coupled with shortage of conjugating enzymes in the hepatocytes. </a:t>
            </a:r>
          </a:p>
        </p:txBody>
      </p:sp>
    </p:spTree>
    <p:extLst>
      <p:ext uri="{BB962C8B-B14F-4D97-AF65-F5344CB8AC3E}">
        <p14:creationId xmlns:p14="http://schemas.microsoft.com/office/powerpoint/2010/main" val="1972383155"/>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Obstructive jaundice</a:t>
            </a:r>
          </a:p>
        </p:txBody>
      </p:sp>
      <p:sp>
        <p:nvSpPr>
          <p:cNvPr id="3" name="Content Placeholder 2"/>
          <p:cNvSpPr>
            <a:spLocks noGrp="1"/>
          </p:cNvSpPr>
          <p:nvPr>
            <p:ph idx="1"/>
          </p:nvPr>
        </p:nvSpPr>
        <p:spPr/>
        <p:txBody>
          <a:bodyPr>
            <a:normAutofit fontScale="92500" lnSpcReduction="20000"/>
          </a:bodyPr>
          <a:lstStyle/>
          <a:p>
            <a:r>
              <a:rPr lang="en-US" dirty="0" smtClean="0"/>
              <a:t>Obstruction </a:t>
            </a:r>
            <a:r>
              <a:rPr lang="en-US" dirty="0"/>
              <a:t>to the flow of bile in the biliary tract is caused by, e.g.: </a:t>
            </a:r>
          </a:p>
          <a:p>
            <a:pPr lvl="1"/>
            <a:r>
              <a:rPr lang="en-US" dirty="0" smtClean="0"/>
              <a:t>gallstones </a:t>
            </a:r>
          </a:p>
          <a:p>
            <a:pPr lvl="1"/>
            <a:r>
              <a:rPr lang="en-US" dirty="0" smtClean="0"/>
              <a:t> </a:t>
            </a:r>
            <a:r>
              <a:rPr lang="en-US" dirty="0" err="1"/>
              <a:t>tumour</a:t>
            </a:r>
            <a:r>
              <a:rPr lang="en-US" dirty="0"/>
              <a:t> of the head of the pancreas </a:t>
            </a:r>
            <a:endParaRPr lang="en-US" dirty="0" smtClean="0"/>
          </a:p>
          <a:p>
            <a:pPr lvl="1"/>
            <a:r>
              <a:rPr lang="en-US" dirty="0" smtClean="0"/>
              <a:t> </a:t>
            </a:r>
            <a:r>
              <a:rPr lang="en-US" dirty="0"/>
              <a:t>fibrosis of the bile ducts, following inflammation or injury by cholangitis or the passage of gallstones. </a:t>
            </a:r>
          </a:p>
          <a:p>
            <a:pPr lvl="1">
              <a:buFont typeface="Wingdings" panose="05000000000000000000" pitchFamily="2" charset="2"/>
              <a:buChar char="Ø"/>
            </a:pPr>
            <a:r>
              <a:rPr lang="en-US" dirty="0" smtClean="0"/>
              <a:t>Effects </a:t>
            </a:r>
            <a:r>
              <a:rPr lang="en-US" dirty="0"/>
              <a:t>include: </a:t>
            </a:r>
            <a:endParaRPr lang="en-US" dirty="0" smtClean="0"/>
          </a:p>
          <a:p>
            <a:pPr lvl="2">
              <a:buFont typeface="Wingdings" panose="05000000000000000000" pitchFamily="2" charset="2"/>
              <a:buChar char="Ø"/>
            </a:pPr>
            <a:r>
              <a:rPr lang="en-US" dirty="0" smtClean="0"/>
              <a:t> </a:t>
            </a:r>
            <a:r>
              <a:rPr lang="en-US" dirty="0"/>
              <a:t>pruritus caused by the irritating effects of bile salts on the skin </a:t>
            </a:r>
          </a:p>
          <a:p>
            <a:pPr lvl="2">
              <a:buFont typeface="Wingdings" panose="05000000000000000000" pitchFamily="2" charset="2"/>
              <a:buChar char="Ø"/>
            </a:pPr>
            <a:r>
              <a:rPr lang="en-US" dirty="0" smtClean="0"/>
              <a:t>pale </a:t>
            </a:r>
            <a:r>
              <a:rPr lang="en-US" dirty="0" err="1"/>
              <a:t>faeces</a:t>
            </a:r>
            <a:r>
              <a:rPr lang="en-US" dirty="0"/>
              <a:t> due to absence of </a:t>
            </a:r>
            <a:r>
              <a:rPr lang="en-US" dirty="0" err="1"/>
              <a:t>stercobilin</a:t>
            </a:r>
            <a:r>
              <a:rPr lang="en-US" dirty="0"/>
              <a:t> </a:t>
            </a:r>
          </a:p>
          <a:p>
            <a:pPr lvl="2">
              <a:buFont typeface="Wingdings" panose="05000000000000000000" pitchFamily="2" charset="2"/>
              <a:buChar char="Ø"/>
            </a:pPr>
            <a:r>
              <a:rPr lang="en-US" dirty="0" smtClean="0"/>
              <a:t>dark </a:t>
            </a:r>
            <a:r>
              <a:rPr lang="en-US" dirty="0"/>
              <a:t>urine due to the presence of increased amounts of bilirubin. </a:t>
            </a:r>
          </a:p>
        </p:txBody>
      </p:sp>
    </p:spTree>
    <p:extLst>
      <p:ext uri="{BB962C8B-B14F-4D97-AF65-F5344CB8AC3E}">
        <p14:creationId xmlns:p14="http://schemas.microsoft.com/office/powerpoint/2010/main" val="3992247629"/>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Hepatocellular jaundice</a:t>
            </a:r>
          </a:p>
        </p:txBody>
      </p:sp>
      <p:sp>
        <p:nvSpPr>
          <p:cNvPr id="3" name="Content Placeholder 2"/>
          <p:cNvSpPr>
            <a:spLocks noGrp="1"/>
          </p:cNvSpPr>
          <p:nvPr>
            <p:ph idx="1"/>
          </p:nvPr>
        </p:nvSpPr>
        <p:spPr/>
        <p:txBody>
          <a:bodyPr>
            <a:normAutofit lnSpcReduction="10000"/>
          </a:bodyPr>
          <a:lstStyle/>
          <a:p>
            <a:r>
              <a:rPr lang="en-US" dirty="0" smtClean="0"/>
              <a:t>This </a:t>
            </a:r>
            <a:r>
              <a:rPr lang="en-US" dirty="0"/>
              <a:t>is the result of damage to the liver by, e.g.: </a:t>
            </a:r>
            <a:endParaRPr lang="en-US" dirty="0" smtClean="0"/>
          </a:p>
          <a:p>
            <a:pPr lvl="1"/>
            <a:r>
              <a:rPr lang="en-US" dirty="0" smtClean="0"/>
              <a:t> </a:t>
            </a:r>
            <a:r>
              <a:rPr lang="en-US" dirty="0"/>
              <a:t>viral infection </a:t>
            </a:r>
          </a:p>
          <a:p>
            <a:pPr lvl="1"/>
            <a:r>
              <a:rPr lang="en-US" dirty="0" smtClean="0"/>
              <a:t>toxic </a:t>
            </a:r>
            <a:r>
              <a:rPr lang="en-US" dirty="0"/>
              <a:t>substances, such as drugs </a:t>
            </a:r>
          </a:p>
          <a:p>
            <a:pPr lvl="1"/>
            <a:r>
              <a:rPr lang="en-US" dirty="0" err="1" smtClean="0"/>
              <a:t>amoebiasis</a:t>
            </a:r>
            <a:r>
              <a:rPr lang="en-US" dirty="0" smtClean="0"/>
              <a:t> </a:t>
            </a:r>
            <a:r>
              <a:rPr lang="en-US" dirty="0"/>
              <a:t>(amoebic dysentery) </a:t>
            </a:r>
            <a:endParaRPr lang="en-US" dirty="0" smtClean="0"/>
          </a:p>
          <a:p>
            <a:pPr lvl="1"/>
            <a:r>
              <a:rPr lang="en-US" dirty="0" smtClean="0"/>
              <a:t> </a:t>
            </a:r>
            <a:r>
              <a:rPr lang="en-US" dirty="0"/>
              <a:t>cirrhosis of the liver. </a:t>
            </a:r>
          </a:p>
          <a:p>
            <a:pPr lvl="1">
              <a:buFont typeface="Wingdings" panose="05000000000000000000" pitchFamily="2" charset="2"/>
              <a:buChar char="Ø"/>
            </a:pPr>
            <a:r>
              <a:rPr lang="en-US" dirty="0" smtClean="0"/>
              <a:t>The </a:t>
            </a:r>
            <a:r>
              <a:rPr lang="en-US" dirty="0"/>
              <a:t>damaged hepatocytes may be unable to remove unconjugated bilirubin from the blood, or conjugate bilirubin, or secrete conjugated bilirubin into bile </a:t>
            </a:r>
            <a:r>
              <a:rPr lang="en-US" dirty="0" err="1"/>
              <a:t>canaliculi</a:t>
            </a:r>
            <a:endParaRPr lang="en-US" dirty="0"/>
          </a:p>
        </p:txBody>
      </p:sp>
    </p:spTree>
    <p:extLst>
      <p:ext uri="{BB962C8B-B14F-4D97-AF65-F5344CB8AC3E}">
        <p14:creationId xmlns:p14="http://schemas.microsoft.com/office/powerpoint/2010/main" val="27094436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 and symptoms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Bleeding</a:t>
            </a:r>
          </a:p>
          <a:p>
            <a:r>
              <a:rPr lang="en-US" dirty="0" smtClean="0"/>
              <a:t>Loosening of the teeth</a:t>
            </a:r>
          </a:p>
          <a:p>
            <a:r>
              <a:rPr lang="en-US" dirty="0" smtClean="0"/>
              <a:t>Tooth loss</a:t>
            </a:r>
          </a:p>
          <a:p>
            <a:r>
              <a:rPr lang="en-US" dirty="0" smtClean="0"/>
              <a:t>Gum recession (gums pull away from the teeth , making teeth look longer than normal)</a:t>
            </a:r>
          </a:p>
          <a:p>
            <a:r>
              <a:rPr lang="en-US" dirty="0" smtClean="0"/>
              <a:t>New spaces developing between your teeth</a:t>
            </a:r>
          </a:p>
          <a:p>
            <a:r>
              <a:rPr lang="en-US" dirty="0" smtClean="0"/>
              <a:t>Swollen , bright red or purple gums</a:t>
            </a:r>
          </a:p>
          <a:p>
            <a:r>
              <a:rPr lang="en-US" dirty="0" smtClean="0"/>
              <a:t>Secondary infections</a:t>
            </a:r>
          </a:p>
          <a:p>
            <a:r>
              <a:rPr lang="en-US" dirty="0" smtClean="0"/>
              <a:t>Halitosis (bad breath)</a:t>
            </a:r>
          </a:p>
          <a:p>
            <a:endParaRPr lang="en-US" dirty="0" smtClean="0"/>
          </a:p>
          <a:p>
            <a:pPr>
              <a:buNone/>
            </a:pPr>
            <a:endParaRPr lang="en-US" dirty="0" smtClean="0"/>
          </a:p>
          <a:p>
            <a:endParaRPr lang="en-US" dirty="0" smtClean="0"/>
          </a:p>
          <a:p>
            <a:endParaRPr lang="en-US" dirty="0"/>
          </a:p>
        </p:txBody>
      </p:sp>
    </p:spTree>
    <p:extLst>
      <p:ext uri="{BB962C8B-B14F-4D97-AF65-F5344CB8AC3E}">
        <p14:creationId xmlns:p14="http://schemas.microsoft.com/office/powerpoint/2010/main" val="4043871770"/>
      </p:ext>
    </p:extLst>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552688" cy="457200"/>
          </a:xfrm>
        </p:spPr>
        <p:txBody>
          <a:bodyPr>
            <a:normAutofit fontScale="90000"/>
          </a:bodyPr>
          <a:lstStyle/>
          <a:p>
            <a:r>
              <a:rPr lang="en-GB" b="1" dirty="0" smtClean="0"/>
              <a:t/>
            </a:r>
            <a:br>
              <a:rPr lang="en-GB" b="1" dirty="0" smtClean="0"/>
            </a:br>
            <a:r>
              <a:rPr lang="en-GB" sz="3600" b="1" dirty="0" smtClean="0"/>
              <a:t>Anal </a:t>
            </a:r>
            <a:r>
              <a:rPr lang="en-GB" sz="3600" b="1" dirty="0"/>
              <a:t>Rectal Problems and Haemorrhoids</a:t>
            </a:r>
            <a:r>
              <a:rPr lang="en-GB" sz="3600" dirty="0"/>
              <a:t> </a:t>
            </a:r>
            <a:r>
              <a:rPr lang="en-US" sz="3600" dirty="0"/>
              <a:t/>
            </a:r>
            <a:br>
              <a:rPr lang="en-US" sz="3600" dirty="0"/>
            </a:br>
            <a:endParaRPr lang="en-US" sz="3600" dirty="0"/>
          </a:p>
        </p:txBody>
      </p:sp>
      <p:sp>
        <p:nvSpPr>
          <p:cNvPr id="3" name="Content Placeholder 2"/>
          <p:cNvSpPr>
            <a:spLocks noGrp="1"/>
          </p:cNvSpPr>
          <p:nvPr>
            <p:ph idx="1"/>
          </p:nvPr>
        </p:nvSpPr>
        <p:spPr>
          <a:xfrm>
            <a:off x="152400" y="609600"/>
            <a:ext cx="8839200" cy="5943600"/>
          </a:xfrm>
        </p:spPr>
        <p:txBody>
          <a:bodyPr>
            <a:normAutofit fontScale="92500" lnSpcReduction="20000"/>
          </a:bodyPr>
          <a:lstStyle/>
          <a:p>
            <a:r>
              <a:rPr lang="en-GB" dirty="0" smtClean="0"/>
              <a:t>These </a:t>
            </a:r>
            <a:r>
              <a:rPr lang="en-GB" dirty="0"/>
              <a:t>include </a:t>
            </a:r>
            <a:r>
              <a:rPr lang="en-GB" dirty="0" err="1"/>
              <a:t>anorectal</a:t>
            </a:r>
            <a:r>
              <a:rPr lang="en-GB" dirty="0"/>
              <a:t> abscess, fistula in </a:t>
            </a:r>
            <a:r>
              <a:rPr lang="en-GB" dirty="0" err="1"/>
              <a:t>ano</a:t>
            </a:r>
            <a:r>
              <a:rPr lang="en-GB" dirty="0"/>
              <a:t>, fissure in </a:t>
            </a:r>
            <a:r>
              <a:rPr lang="en-GB" dirty="0" err="1"/>
              <a:t>ano</a:t>
            </a:r>
            <a:r>
              <a:rPr lang="en-GB" dirty="0"/>
              <a:t> and haemorrhoids. </a:t>
            </a:r>
            <a:endParaRPr lang="en-GB" dirty="0" smtClean="0"/>
          </a:p>
          <a:p>
            <a:pPr marL="82296" indent="0">
              <a:buNone/>
            </a:pPr>
            <a:endParaRPr lang="en-US" dirty="0"/>
          </a:p>
          <a:p>
            <a:pPr marL="82296" indent="0">
              <a:buNone/>
            </a:pPr>
            <a:r>
              <a:rPr lang="en-GB" b="1" dirty="0"/>
              <a:t> </a:t>
            </a:r>
            <a:r>
              <a:rPr lang="en-GB" b="1" dirty="0" err="1" smtClean="0"/>
              <a:t>Anorectal</a:t>
            </a:r>
            <a:r>
              <a:rPr lang="en-GB" b="1" dirty="0" smtClean="0"/>
              <a:t> </a:t>
            </a:r>
            <a:r>
              <a:rPr lang="en-GB" b="1" dirty="0"/>
              <a:t>Abscess</a:t>
            </a:r>
            <a:r>
              <a:rPr lang="en-GB" dirty="0"/>
              <a:t> </a:t>
            </a:r>
            <a:endParaRPr lang="en-US" dirty="0"/>
          </a:p>
          <a:p>
            <a:r>
              <a:rPr lang="en-GB" dirty="0"/>
              <a:t>This is an infection localised in the </a:t>
            </a:r>
            <a:r>
              <a:rPr lang="en-GB" dirty="0" err="1"/>
              <a:t>anorectal</a:t>
            </a:r>
            <a:r>
              <a:rPr lang="en-GB" dirty="0"/>
              <a:t> region. </a:t>
            </a:r>
            <a:endParaRPr lang="en-GB" dirty="0" smtClean="0"/>
          </a:p>
          <a:p>
            <a:r>
              <a:rPr lang="en-GB" dirty="0" smtClean="0"/>
              <a:t>The </a:t>
            </a:r>
            <a:r>
              <a:rPr lang="en-GB" dirty="0"/>
              <a:t>abscess is often painful and contains foul smelling pus. </a:t>
            </a:r>
            <a:endParaRPr lang="en-GB" dirty="0" smtClean="0"/>
          </a:p>
          <a:p>
            <a:r>
              <a:rPr lang="en-GB" dirty="0" smtClean="0"/>
              <a:t>For </a:t>
            </a:r>
            <a:r>
              <a:rPr lang="en-GB" dirty="0"/>
              <a:t>superficial abscesses, swelling, tenderness and redness are observed. </a:t>
            </a:r>
            <a:endParaRPr lang="en-GB" dirty="0" smtClean="0"/>
          </a:p>
          <a:p>
            <a:r>
              <a:rPr lang="en-GB" dirty="0" smtClean="0"/>
              <a:t>Deeper </a:t>
            </a:r>
            <a:r>
              <a:rPr lang="en-GB" dirty="0"/>
              <a:t>abscesses result in toxic symptoms, lower abdominal pains and fever. </a:t>
            </a:r>
            <a:endParaRPr lang="en-GB" dirty="0" smtClean="0"/>
          </a:p>
          <a:p>
            <a:r>
              <a:rPr lang="en-GB" dirty="0" smtClean="0"/>
              <a:t>Fistulas </a:t>
            </a:r>
            <a:r>
              <a:rPr lang="en-GB" dirty="0"/>
              <a:t>may result from the abscesses. </a:t>
            </a:r>
            <a:endParaRPr lang="en-GB" dirty="0" smtClean="0"/>
          </a:p>
          <a:p>
            <a:r>
              <a:rPr lang="en-GB" dirty="0" smtClean="0"/>
              <a:t>The </a:t>
            </a:r>
            <a:r>
              <a:rPr lang="en-GB" dirty="0"/>
              <a:t>abscess can be incised and drained surgically. </a:t>
            </a:r>
            <a:endParaRPr lang="en-GB" dirty="0" smtClean="0"/>
          </a:p>
          <a:p>
            <a:r>
              <a:rPr lang="en-GB" dirty="0" smtClean="0"/>
              <a:t>Palliative </a:t>
            </a:r>
            <a:r>
              <a:rPr lang="en-GB" dirty="0"/>
              <a:t>therapy consists of </a:t>
            </a:r>
            <a:r>
              <a:rPr lang="en-GB" dirty="0" err="1"/>
              <a:t>sitz</a:t>
            </a:r>
            <a:r>
              <a:rPr lang="en-GB" dirty="0"/>
              <a:t> baths and analgesics.</a:t>
            </a:r>
            <a:endParaRPr lang="en-US" dirty="0"/>
          </a:p>
          <a:p>
            <a:endParaRPr lang="en-US" dirty="0"/>
          </a:p>
        </p:txBody>
      </p:sp>
    </p:spTree>
    <p:extLst>
      <p:ext uri="{BB962C8B-B14F-4D97-AF65-F5344CB8AC3E}">
        <p14:creationId xmlns:p14="http://schemas.microsoft.com/office/powerpoint/2010/main" val="2700859018"/>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76488" cy="411162"/>
          </a:xfrm>
        </p:spPr>
        <p:txBody>
          <a:bodyPr>
            <a:normAutofit fontScale="90000"/>
          </a:bodyPr>
          <a:lstStyle/>
          <a:p>
            <a:r>
              <a:rPr lang="en-GB" b="1" dirty="0" smtClean="0"/>
              <a:t/>
            </a:r>
            <a:br>
              <a:rPr lang="en-GB" b="1" dirty="0" smtClean="0"/>
            </a:br>
            <a:r>
              <a:rPr lang="en-GB" b="1" dirty="0" smtClean="0"/>
              <a:t>Fissure </a:t>
            </a:r>
            <a:r>
              <a:rPr lang="en-GB" b="1" dirty="0"/>
              <a:t>in </a:t>
            </a:r>
            <a:r>
              <a:rPr lang="en-GB" b="1" dirty="0" err="1"/>
              <a:t>Ano</a:t>
            </a:r>
            <a:r>
              <a:rPr lang="en-US" dirty="0"/>
              <a:t/>
            </a:r>
            <a:br>
              <a:rPr lang="en-US" dirty="0"/>
            </a:br>
            <a:endParaRPr lang="en-US" dirty="0"/>
          </a:p>
        </p:txBody>
      </p:sp>
      <p:sp>
        <p:nvSpPr>
          <p:cNvPr id="3" name="Content Placeholder 2"/>
          <p:cNvSpPr>
            <a:spLocks noGrp="1"/>
          </p:cNvSpPr>
          <p:nvPr>
            <p:ph idx="1"/>
          </p:nvPr>
        </p:nvSpPr>
        <p:spPr>
          <a:xfrm>
            <a:off x="152400" y="838200"/>
            <a:ext cx="8781288" cy="5867400"/>
          </a:xfrm>
        </p:spPr>
        <p:txBody>
          <a:bodyPr>
            <a:normAutofit fontScale="92500" lnSpcReduction="20000"/>
          </a:bodyPr>
          <a:lstStyle/>
          <a:p>
            <a:r>
              <a:rPr lang="en-GB" dirty="0" smtClean="0"/>
              <a:t>This </a:t>
            </a:r>
            <a:r>
              <a:rPr lang="en-GB" dirty="0"/>
              <a:t>refers to a longitudinal ulcer in the anal canal. </a:t>
            </a:r>
            <a:endParaRPr lang="en-GB" dirty="0" smtClean="0"/>
          </a:p>
          <a:p>
            <a:r>
              <a:rPr lang="en-GB" dirty="0" smtClean="0"/>
              <a:t>They </a:t>
            </a:r>
            <a:r>
              <a:rPr lang="en-GB" dirty="0"/>
              <a:t>are caused by diarrhoeal stools and persistent tightening of the anal canal. </a:t>
            </a:r>
            <a:endParaRPr lang="en-GB" dirty="0" smtClean="0"/>
          </a:p>
          <a:p>
            <a:r>
              <a:rPr lang="en-GB" dirty="0" smtClean="0"/>
              <a:t>They </a:t>
            </a:r>
            <a:r>
              <a:rPr lang="en-GB" dirty="0"/>
              <a:t>can also occur during child birth, trauma to after cathartic abuse. </a:t>
            </a:r>
            <a:endParaRPr lang="en-GB" dirty="0" smtClean="0"/>
          </a:p>
          <a:p>
            <a:r>
              <a:rPr lang="en-GB" dirty="0" smtClean="0"/>
              <a:t>There </a:t>
            </a:r>
            <a:r>
              <a:rPr lang="en-GB" dirty="0"/>
              <a:t>is usually pain and bleeding during defaecation. </a:t>
            </a:r>
            <a:endParaRPr lang="en-GB" dirty="0" smtClean="0"/>
          </a:p>
          <a:p>
            <a:r>
              <a:rPr lang="en-GB" dirty="0" smtClean="0"/>
              <a:t>These </a:t>
            </a:r>
            <a:r>
              <a:rPr lang="en-GB" dirty="0"/>
              <a:t>usually heal on their own though minor surgery for repair may be necessary in others. </a:t>
            </a:r>
            <a:endParaRPr lang="en-GB" dirty="0" smtClean="0"/>
          </a:p>
          <a:p>
            <a:r>
              <a:rPr lang="en-GB" dirty="0" smtClean="0"/>
              <a:t>Stool </a:t>
            </a:r>
            <a:r>
              <a:rPr lang="en-GB" dirty="0"/>
              <a:t>softeners and increased intake of water helps in easing the defaecation process. </a:t>
            </a:r>
            <a:endParaRPr lang="en-GB" dirty="0" smtClean="0"/>
          </a:p>
          <a:p>
            <a:r>
              <a:rPr lang="en-GB" dirty="0" smtClean="0"/>
              <a:t>A </a:t>
            </a:r>
            <a:r>
              <a:rPr lang="en-GB" dirty="0"/>
              <a:t>suppository combining an anaesthetic with steroid may be comforting. </a:t>
            </a:r>
            <a:br>
              <a:rPr lang="en-GB" dirty="0"/>
            </a:br>
            <a:endParaRPr lang="en-US" dirty="0"/>
          </a:p>
          <a:p>
            <a:endParaRPr lang="en-US" dirty="0"/>
          </a:p>
        </p:txBody>
      </p:sp>
    </p:spTree>
    <p:extLst>
      <p:ext uri="{BB962C8B-B14F-4D97-AF65-F5344CB8AC3E}">
        <p14:creationId xmlns:p14="http://schemas.microsoft.com/office/powerpoint/2010/main" val="1700198629"/>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05088" cy="639762"/>
          </a:xfrm>
        </p:spPr>
        <p:txBody>
          <a:bodyPr>
            <a:normAutofit fontScale="90000"/>
          </a:bodyPr>
          <a:lstStyle/>
          <a:p>
            <a:r>
              <a:rPr lang="en-GB" b="1" dirty="0" smtClean="0"/>
              <a:t/>
            </a:r>
            <a:br>
              <a:rPr lang="en-GB" b="1" dirty="0" smtClean="0"/>
            </a:br>
            <a:r>
              <a:rPr lang="en-GB" b="1" dirty="0" smtClean="0"/>
              <a:t>Fistula </a:t>
            </a:r>
            <a:r>
              <a:rPr lang="en-GB" b="1" dirty="0"/>
              <a:t>in </a:t>
            </a:r>
            <a:r>
              <a:rPr lang="en-GB" b="1" dirty="0" err="1"/>
              <a:t>Ano</a:t>
            </a:r>
            <a:r>
              <a:rPr lang="en-US" dirty="0"/>
              <a:t/>
            </a:r>
            <a:br>
              <a:rPr lang="en-US" dirty="0"/>
            </a:br>
            <a:endParaRPr lang="en-US" dirty="0"/>
          </a:p>
        </p:txBody>
      </p:sp>
      <p:sp>
        <p:nvSpPr>
          <p:cNvPr id="3" name="Content Placeholder 2"/>
          <p:cNvSpPr>
            <a:spLocks noGrp="1"/>
          </p:cNvSpPr>
          <p:nvPr>
            <p:ph idx="1"/>
          </p:nvPr>
        </p:nvSpPr>
        <p:spPr>
          <a:xfrm>
            <a:off x="304800" y="914400"/>
            <a:ext cx="8628888" cy="5486400"/>
          </a:xfrm>
        </p:spPr>
        <p:txBody>
          <a:bodyPr>
            <a:normAutofit fontScale="92500" lnSpcReduction="20000"/>
          </a:bodyPr>
          <a:lstStyle/>
          <a:p>
            <a:r>
              <a:rPr lang="en-GB" dirty="0" smtClean="0"/>
              <a:t>This </a:t>
            </a:r>
            <a:r>
              <a:rPr lang="en-GB" dirty="0"/>
              <a:t>is a tiny tubular tract that extends into the anal canal from an opening located outside the anus. </a:t>
            </a:r>
            <a:r>
              <a:rPr lang="en-GB" dirty="0" err="1"/>
              <a:t>Fistulectomy</a:t>
            </a:r>
            <a:r>
              <a:rPr lang="en-GB" dirty="0"/>
              <a:t> is the recommended surgical procedure for repair of the fistula.</a:t>
            </a:r>
            <a:endParaRPr lang="en-US" dirty="0"/>
          </a:p>
          <a:p>
            <a:r>
              <a:rPr lang="en-GB" b="1" dirty="0"/>
              <a:t> </a:t>
            </a:r>
            <a:endParaRPr lang="en-US" dirty="0"/>
          </a:p>
          <a:p>
            <a:r>
              <a:rPr lang="en-GB" b="1" dirty="0"/>
              <a:t>Haemorrhoids</a:t>
            </a:r>
            <a:r>
              <a:rPr lang="en-GB" dirty="0"/>
              <a:t> </a:t>
            </a:r>
            <a:endParaRPr lang="en-US" dirty="0"/>
          </a:p>
          <a:p>
            <a:r>
              <a:rPr lang="en-GB" dirty="0"/>
              <a:t>These are varicose veins in the anal canal. Those occurring above the internal sphincter are referred to as internal haemorrhoids and those appearing outside the external sphincter are called external haemorrhoids. </a:t>
            </a:r>
            <a:endParaRPr lang="en-US" dirty="0"/>
          </a:p>
          <a:p>
            <a:r>
              <a:rPr lang="en-GB" dirty="0"/>
              <a:t/>
            </a:r>
            <a:br>
              <a:rPr lang="en-GB" dirty="0"/>
            </a:br>
            <a:endParaRPr lang="en-US" dirty="0"/>
          </a:p>
        </p:txBody>
      </p:sp>
    </p:spTree>
    <p:extLst>
      <p:ext uri="{BB962C8B-B14F-4D97-AF65-F5344CB8AC3E}">
        <p14:creationId xmlns:p14="http://schemas.microsoft.com/office/powerpoint/2010/main" val="2117162902"/>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28888" cy="563562"/>
          </a:xfrm>
        </p:spPr>
        <p:txBody>
          <a:bodyPr>
            <a:normAutofit fontScale="90000"/>
          </a:bodyPr>
          <a:lstStyle/>
          <a:p>
            <a:r>
              <a:rPr lang="en-GB" b="1" dirty="0" smtClean="0"/>
              <a:t/>
            </a:r>
            <a:br>
              <a:rPr lang="en-GB" b="1" dirty="0" smtClean="0"/>
            </a:br>
            <a:r>
              <a:rPr lang="en-GB" sz="4000" b="1" dirty="0" smtClean="0"/>
              <a:t>Clinical </a:t>
            </a:r>
            <a:r>
              <a:rPr lang="en-GB" sz="4000" b="1" dirty="0"/>
              <a:t>Features and Management</a:t>
            </a:r>
            <a:r>
              <a:rPr lang="en-US" dirty="0"/>
              <a:t/>
            </a:r>
            <a:br>
              <a:rPr lang="en-US" dirty="0"/>
            </a:br>
            <a:endParaRPr lang="en-US" dirty="0"/>
          </a:p>
        </p:txBody>
      </p:sp>
      <p:sp>
        <p:nvSpPr>
          <p:cNvPr id="3" name="Content Placeholder 2"/>
          <p:cNvSpPr>
            <a:spLocks noGrp="1"/>
          </p:cNvSpPr>
          <p:nvPr>
            <p:ph idx="1"/>
          </p:nvPr>
        </p:nvSpPr>
        <p:spPr>
          <a:xfrm>
            <a:off x="228600" y="838200"/>
            <a:ext cx="8705088" cy="5715000"/>
          </a:xfrm>
        </p:spPr>
        <p:txBody>
          <a:bodyPr>
            <a:normAutofit/>
          </a:bodyPr>
          <a:lstStyle/>
          <a:p>
            <a:r>
              <a:rPr lang="en-GB" dirty="0" smtClean="0"/>
              <a:t>Haemorrhoids </a:t>
            </a:r>
            <a:r>
              <a:rPr lang="en-GB" dirty="0"/>
              <a:t>cause itching, bleeding during bowel movements and pain. </a:t>
            </a:r>
            <a:endParaRPr lang="en-GB" dirty="0" smtClean="0"/>
          </a:p>
          <a:p>
            <a:r>
              <a:rPr lang="en-GB" dirty="0" smtClean="0"/>
              <a:t>Internal </a:t>
            </a:r>
            <a:r>
              <a:rPr lang="en-GB" dirty="0"/>
              <a:t>haemorrhoids are usually not painful until they prolapse or bleed due to enlargement. </a:t>
            </a:r>
            <a:endParaRPr lang="en-US" dirty="0"/>
          </a:p>
          <a:p>
            <a:r>
              <a:rPr lang="en-GB" dirty="0"/>
              <a:t>Symptoms of discomfort are relieved by personal hygiene and avoiding excessive straining during defaecation. </a:t>
            </a:r>
            <a:endParaRPr lang="en-GB" dirty="0" smtClean="0"/>
          </a:p>
          <a:p>
            <a:r>
              <a:rPr lang="en-GB" dirty="0" smtClean="0"/>
              <a:t>Straining </a:t>
            </a:r>
            <a:r>
              <a:rPr lang="en-GB" dirty="0"/>
              <a:t>can be reduced through intake of a diet that contains roughage and increased fluid intake. </a:t>
            </a:r>
            <a:endParaRPr lang="en-US" dirty="0"/>
          </a:p>
          <a:p>
            <a:endParaRPr lang="en-US" dirty="0"/>
          </a:p>
        </p:txBody>
      </p:sp>
    </p:spTree>
    <p:extLst>
      <p:ext uri="{BB962C8B-B14F-4D97-AF65-F5344CB8AC3E}">
        <p14:creationId xmlns:p14="http://schemas.microsoft.com/office/powerpoint/2010/main" val="1780758379"/>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28888" cy="487362"/>
          </a:xfrm>
        </p:spPr>
        <p:txBody>
          <a:bodyPr>
            <a:normAutofit fontScale="90000"/>
          </a:bodyPr>
          <a:lstStyle/>
          <a:p>
            <a:r>
              <a:rPr lang="en-US" dirty="0" err="1" smtClean="0"/>
              <a:t>Cont</a:t>
            </a:r>
            <a:r>
              <a:rPr lang="en-US" dirty="0" smtClean="0"/>
              <a:t>……………..</a:t>
            </a:r>
            <a:endParaRPr lang="en-US" dirty="0"/>
          </a:p>
        </p:txBody>
      </p:sp>
      <p:sp>
        <p:nvSpPr>
          <p:cNvPr id="3" name="Content Placeholder 2"/>
          <p:cNvSpPr>
            <a:spLocks noGrp="1"/>
          </p:cNvSpPr>
          <p:nvPr>
            <p:ph idx="1"/>
          </p:nvPr>
        </p:nvSpPr>
        <p:spPr>
          <a:xfrm>
            <a:off x="228600" y="838200"/>
            <a:ext cx="8705088" cy="5791200"/>
          </a:xfrm>
        </p:spPr>
        <p:txBody>
          <a:bodyPr>
            <a:normAutofit/>
          </a:bodyPr>
          <a:lstStyle/>
          <a:p>
            <a:r>
              <a:rPr lang="en-GB" dirty="0"/>
              <a:t>Ice packs alternated with warm packs are useful for </a:t>
            </a:r>
            <a:r>
              <a:rPr lang="en-GB" dirty="0" err="1"/>
              <a:t>thrombosed</a:t>
            </a:r>
            <a:r>
              <a:rPr lang="en-GB" dirty="0"/>
              <a:t> haemorrhoids. </a:t>
            </a:r>
            <a:endParaRPr lang="en-GB" dirty="0" smtClean="0"/>
          </a:p>
          <a:p>
            <a:r>
              <a:rPr lang="en-GB" dirty="0" smtClean="0"/>
              <a:t>Internal </a:t>
            </a:r>
            <a:r>
              <a:rPr lang="en-GB" dirty="0"/>
              <a:t>haemorrhoids can be </a:t>
            </a:r>
            <a:r>
              <a:rPr lang="en-GB" dirty="0" smtClean="0"/>
              <a:t>ligated </a:t>
            </a:r>
            <a:r>
              <a:rPr lang="en-GB" dirty="0"/>
              <a:t>in addition to anal dilatation. </a:t>
            </a:r>
            <a:endParaRPr lang="en-GB" dirty="0" smtClean="0"/>
          </a:p>
          <a:p>
            <a:r>
              <a:rPr lang="en-GB" dirty="0" smtClean="0"/>
              <a:t>A </a:t>
            </a:r>
            <a:r>
              <a:rPr lang="en-GB" dirty="0"/>
              <a:t>patient whose </a:t>
            </a:r>
            <a:r>
              <a:rPr lang="en-GB" dirty="0" smtClean="0"/>
              <a:t> problem </a:t>
            </a:r>
            <a:r>
              <a:rPr lang="en-GB" dirty="0"/>
              <a:t>persists may have to have surgical excisions of the haemorrhoids.</a:t>
            </a:r>
            <a:endParaRPr lang="en-US" dirty="0"/>
          </a:p>
          <a:p>
            <a:r>
              <a:rPr lang="en-GB" dirty="0"/>
              <a:t>Nursing care must include pain management, teaching the patient to avoid prolonged standing or sitting, use of </a:t>
            </a:r>
            <a:r>
              <a:rPr lang="en-GB" dirty="0" err="1"/>
              <a:t>sitz</a:t>
            </a:r>
            <a:r>
              <a:rPr lang="en-GB" dirty="0"/>
              <a:t> baths and stool softeners.</a:t>
            </a:r>
            <a:endParaRPr lang="en-US" dirty="0"/>
          </a:p>
          <a:p>
            <a:pPr marL="82296" indent="0">
              <a:buNone/>
            </a:pPr>
            <a:r>
              <a:rPr lang="en-GB" b="1" dirty="0"/>
              <a:t> </a:t>
            </a:r>
            <a:endParaRPr lang="en-US" dirty="0"/>
          </a:p>
          <a:p>
            <a:endParaRPr lang="en-US" dirty="0"/>
          </a:p>
        </p:txBody>
      </p:sp>
    </p:spTree>
    <p:extLst>
      <p:ext uri="{BB962C8B-B14F-4D97-AF65-F5344CB8AC3E}">
        <p14:creationId xmlns:p14="http://schemas.microsoft.com/office/powerpoint/2010/main" val="8377279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periodontitis</a:t>
            </a:r>
            <a:endParaRPr lang="en-US" dirty="0"/>
          </a:p>
        </p:txBody>
      </p:sp>
      <p:sp>
        <p:nvSpPr>
          <p:cNvPr id="3" name="Content Placeholder 2"/>
          <p:cNvSpPr>
            <a:spLocks noGrp="1"/>
          </p:cNvSpPr>
          <p:nvPr>
            <p:ph idx="1"/>
          </p:nvPr>
        </p:nvSpPr>
        <p:spPr/>
        <p:txBody>
          <a:bodyPr>
            <a:normAutofit fontScale="92500" lnSpcReduction="20000"/>
          </a:bodyPr>
          <a:lstStyle/>
          <a:p>
            <a:pPr>
              <a:buFont typeface="Wingdings" pitchFamily="2" charset="2"/>
              <a:buChar char="Ø"/>
            </a:pPr>
            <a:r>
              <a:rPr lang="en-US" b="1" dirty="0" smtClean="0"/>
              <a:t>Aggressive periodontitis </a:t>
            </a:r>
            <a:r>
              <a:rPr lang="en-US" dirty="0" smtClean="0"/>
              <a:t>;this mostly affects  young healthy people and causes unusually rapid deterioration of teeth and gums . The conditions can also occur episodically with periods of sever disease alternating with periods when signs and symptoms improve or even disappear. </a:t>
            </a:r>
          </a:p>
          <a:p>
            <a:pPr>
              <a:buFont typeface="Wingdings" pitchFamily="2" charset="2"/>
              <a:buChar char="Ø"/>
            </a:pPr>
            <a:r>
              <a:rPr lang="en-US" b="1" dirty="0" smtClean="0"/>
              <a:t>Chronic periodontitis </a:t>
            </a:r>
            <a:r>
              <a:rPr lang="en-US" dirty="0" smtClean="0"/>
              <a:t>; this is the most common type  characterized by progressive loss of the bone and soft tissue that surround and support the teeth.</a:t>
            </a:r>
          </a:p>
          <a:p>
            <a:pPr>
              <a:buNone/>
            </a:pPr>
            <a:r>
              <a:rPr lang="en-US" dirty="0" smtClean="0"/>
              <a:t>    The damage develops more slowly.</a:t>
            </a:r>
          </a:p>
          <a:p>
            <a:pPr>
              <a:buFont typeface="Wingdings" pitchFamily="2" charset="2"/>
              <a:buChar char="Ø"/>
            </a:pPr>
            <a:endParaRPr lang="en-US" dirty="0" smtClean="0"/>
          </a:p>
          <a:p>
            <a:pPr>
              <a:buFont typeface="Wingdings" pitchFamily="2" charset="2"/>
              <a:buChar char="Ø"/>
            </a:pPr>
            <a:endParaRPr lang="en-US" dirty="0"/>
          </a:p>
        </p:txBody>
      </p:sp>
    </p:spTree>
    <p:extLst>
      <p:ext uri="{BB962C8B-B14F-4D97-AF65-F5344CB8AC3E}">
        <p14:creationId xmlns:p14="http://schemas.microsoft.com/office/powerpoint/2010/main" val="11738860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normAutofit lnSpcReduction="10000"/>
          </a:bodyPr>
          <a:lstStyle/>
          <a:p>
            <a:pPr>
              <a:buFont typeface="Wingdings" pitchFamily="2" charset="2"/>
              <a:buChar char="Ø"/>
            </a:pPr>
            <a:r>
              <a:rPr lang="en-US" b="1" dirty="0" smtClean="0"/>
              <a:t>Periodontitis as a manifestation of systemic disease </a:t>
            </a:r>
            <a:r>
              <a:rPr lang="en-US" dirty="0" smtClean="0"/>
              <a:t>; usually develops at a young age and occurs in conjunction with other health problems such as diabetes .</a:t>
            </a:r>
          </a:p>
          <a:p>
            <a:pPr>
              <a:buFont typeface="Wingdings" pitchFamily="2" charset="2"/>
              <a:buChar char="Ø"/>
            </a:pPr>
            <a:r>
              <a:rPr lang="en-US" b="1" dirty="0" smtClean="0"/>
              <a:t>Necrotizing periodontal disease </a:t>
            </a:r>
            <a:r>
              <a:rPr lang="en-US" dirty="0" smtClean="0"/>
              <a:t>;this is a sever form of periodontitis , causes the death of gum tissue ,tooth ligaments and bone. People suffering from malnutrition or living with HIV/AIDS are especially vulnerable.</a:t>
            </a:r>
            <a:endParaRPr lang="en-US" dirty="0"/>
          </a:p>
        </p:txBody>
      </p:sp>
    </p:spTree>
    <p:extLst>
      <p:ext uri="{BB962C8B-B14F-4D97-AF65-F5344CB8AC3E}">
        <p14:creationId xmlns:p14="http://schemas.microsoft.com/office/powerpoint/2010/main" val="40215263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28888" cy="715962"/>
          </a:xfrm>
        </p:spPr>
        <p:txBody>
          <a:bodyPr>
            <a:noAutofit/>
          </a:bodyPr>
          <a:lstStyle/>
          <a:p>
            <a:pPr algn="ctr"/>
            <a:r>
              <a:rPr lang="en-US" sz="4800" b="1" dirty="0" smtClean="0"/>
              <a:t>Unit content</a:t>
            </a:r>
            <a:endParaRPr lang="en-US" sz="4800" b="1" dirty="0"/>
          </a:p>
        </p:txBody>
      </p:sp>
      <p:sp>
        <p:nvSpPr>
          <p:cNvPr id="3" name="Content Placeholder 2"/>
          <p:cNvSpPr>
            <a:spLocks noGrp="1"/>
          </p:cNvSpPr>
          <p:nvPr>
            <p:ph idx="1"/>
          </p:nvPr>
        </p:nvSpPr>
        <p:spPr>
          <a:xfrm>
            <a:off x="228600" y="1066800"/>
            <a:ext cx="8705088" cy="5562600"/>
          </a:xfrm>
        </p:spPr>
        <p:txBody>
          <a:bodyPr>
            <a:normAutofit fontScale="85000" lnSpcReduction="20000"/>
          </a:bodyPr>
          <a:lstStyle/>
          <a:p>
            <a:r>
              <a:rPr lang="en-US" sz="4400" b="1" dirty="0" smtClean="0"/>
              <a:t>Prevention of dental disorders and oral/dental disorders to include-</a:t>
            </a:r>
          </a:p>
          <a:p>
            <a:pPr lvl="1"/>
            <a:r>
              <a:rPr lang="en-US" sz="4000" b="1" dirty="0" smtClean="0"/>
              <a:t> Gingivitis, </a:t>
            </a:r>
          </a:p>
          <a:p>
            <a:pPr lvl="1"/>
            <a:r>
              <a:rPr lang="en-US" sz="4000" b="1" dirty="0" err="1" smtClean="0"/>
              <a:t>Periodontitis</a:t>
            </a:r>
            <a:r>
              <a:rPr lang="en-US" sz="4000" b="1" dirty="0" smtClean="0"/>
              <a:t>,</a:t>
            </a:r>
          </a:p>
          <a:p>
            <a:pPr lvl="1"/>
            <a:r>
              <a:rPr lang="en-US" sz="4000" b="1" dirty="0" smtClean="0"/>
              <a:t> Stomatitis, </a:t>
            </a:r>
          </a:p>
          <a:p>
            <a:pPr lvl="1"/>
            <a:r>
              <a:rPr lang="en-US" sz="4000" b="1" dirty="0" smtClean="0"/>
              <a:t>Oral thrush, </a:t>
            </a:r>
          </a:p>
          <a:p>
            <a:pPr lvl="1"/>
            <a:r>
              <a:rPr lang="en-US" sz="4000" b="1" dirty="0" smtClean="0"/>
              <a:t>Dental cavities, </a:t>
            </a:r>
          </a:p>
          <a:p>
            <a:pPr lvl="1"/>
            <a:r>
              <a:rPr lang="en-US" sz="4000" b="1" dirty="0" smtClean="0"/>
              <a:t>Abscess, </a:t>
            </a:r>
          </a:p>
          <a:p>
            <a:r>
              <a:rPr lang="en-US" sz="4400" b="1" dirty="0" smtClean="0"/>
              <a:t>Gastritis, </a:t>
            </a:r>
          </a:p>
          <a:p>
            <a:r>
              <a:rPr lang="en-US" sz="4400" b="1" dirty="0" smtClean="0"/>
              <a:t>Peptic ulcers, </a:t>
            </a:r>
          </a:p>
          <a:p>
            <a:r>
              <a:rPr lang="en-US" sz="4400" b="1" dirty="0" smtClean="0"/>
              <a:t>Pancreatitis, </a:t>
            </a:r>
            <a:endParaRPr lang="en-US" sz="4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a:t>
            </a:r>
            <a:endParaRPr lang="en-US" dirty="0"/>
          </a:p>
        </p:txBody>
      </p:sp>
      <p:sp>
        <p:nvSpPr>
          <p:cNvPr id="3" name="Content Placeholder 2"/>
          <p:cNvSpPr>
            <a:spLocks noGrp="1"/>
          </p:cNvSpPr>
          <p:nvPr>
            <p:ph idx="1"/>
          </p:nvPr>
        </p:nvSpPr>
        <p:spPr>
          <a:xfrm>
            <a:off x="457200" y="1981200"/>
            <a:ext cx="8229600" cy="4389120"/>
          </a:xfrm>
        </p:spPr>
        <p:txBody>
          <a:bodyPr>
            <a:normAutofit/>
          </a:bodyPr>
          <a:lstStyle/>
          <a:p>
            <a:r>
              <a:rPr lang="en-US" dirty="0" smtClean="0"/>
              <a:t>Untreated gingivitis or persistent gingivitis</a:t>
            </a:r>
          </a:p>
          <a:p>
            <a:r>
              <a:rPr lang="en-US" dirty="0" smtClean="0"/>
              <a:t>Poor or inadequate hygiene</a:t>
            </a:r>
          </a:p>
          <a:p>
            <a:r>
              <a:rPr lang="en-US" dirty="0" smtClean="0"/>
              <a:t>Nutritional deficiencies </a:t>
            </a:r>
          </a:p>
          <a:p>
            <a:r>
              <a:rPr lang="en-US" dirty="0" smtClean="0"/>
              <a:t>Bacterial toxins and immune system response to infection that destroy connective tissues.</a:t>
            </a:r>
          </a:p>
          <a:p>
            <a:endParaRPr lang="en-US" dirty="0" smtClean="0"/>
          </a:p>
          <a:p>
            <a:endParaRPr lang="en-US" dirty="0"/>
          </a:p>
        </p:txBody>
      </p:sp>
    </p:spTree>
    <p:extLst>
      <p:ext uri="{BB962C8B-B14F-4D97-AF65-F5344CB8AC3E}">
        <p14:creationId xmlns:p14="http://schemas.microsoft.com/office/powerpoint/2010/main" val="37415265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lstStyle/>
          <a:p>
            <a:r>
              <a:rPr lang="en-US" dirty="0" smtClean="0"/>
              <a:t>Risk factors </a:t>
            </a:r>
            <a:endParaRPr lang="en-US" dirty="0"/>
          </a:p>
        </p:txBody>
      </p:sp>
      <p:sp>
        <p:nvSpPr>
          <p:cNvPr id="3" name="Content Placeholder 2"/>
          <p:cNvSpPr>
            <a:spLocks noGrp="1"/>
          </p:cNvSpPr>
          <p:nvPr>
            <p:ph idx="1"/>
          </p:nvPr>
        </p:nvSpPr>
        <p:spPr>
          <a:xfrm>
            <a:off x="457200" y="990600"/>
            <a:ext cx="8229600" cy="5638800"/>
          </a:xfrm>
        </p:spPr>
        <p:txBody>
          <a:bodyPr>
            <a:normAutofit fontScale="85000" lnSpcReduction="10000"/>
          </a:bodyPr>
          <a:lstStyle/>
          <a:p>
            <a:r>
              <a:rPr lang="en-US" dirty="0" smtClean="0"/>
              <a:t>Tobacco use ( tobacco use damages immune system)</a:t>
            </a:r>
          </a:p>
          <a:p>
            <a:r>
              <a:rPr lang="en-US" dirty="0" smtClean="0"/>
              <a:t>Heredity(inherit predisposition of gum diseases)</a:t>
            </a:r>
          </a:p>
          <a:p>
            <a:r>
              <a:rPr lang="en-US" dirty="0" smtClean="0"/>
              <a:t>Drugs (over the counter antidepressants , cold remedies and antihistamines contain ingredients which decrease saliva production –saliva has a cleansing effect)</a:t>
            </a:r>
          </a:p>
          <a:p>
            <a:r>
              <a:rPr lang="en-US" dirty="0" smtClean="0"/>
              <a:t>Diabetes(</a:t>
            </a:r>
            <a:r>
              <a:rPr lang="en-US" dirty="0" err="1" smtClean="0"/>
              <a:t>periodontitis</a:t>
            </a:r>
            <a:r>
              <a:rPr lang="en-US" dirty="0" smtClean="0"/>
              <a:t> impairers the body's ability to utilize insulin)</a:t>
            </a:r>
          </a:p>
          <a:p>
            <a:r>
              <a:rPr lang="en-US" dirty="0" smtClean="0"/>
              <a:t>Hormonal changes(in pregnancy …,make gums more susceptible to gum diseases)</a:t>
            </a:r>
          </a:p>
          <a:p>
            <a:r>
              <a:rPr lang="en-US" dirty="0" smtClean="0"/>
              <a:t>AIDS (weak immune system)</a:t>
            </a:r>
          </a:p>
          <a:p>
            <a:r>
              <a:rPr lang="en-US" dirty="0" smtClean="0"/>
              <a:t>Cancer (as a side effect of chemotherapeutic drugs)</a:t>
            </a:r>
          </a:p>
          <a:p>
            <a:r>
              <a:rPr lang="en-US" dirty="0" smtClean="0"/>
              <a:t>Nutritional deficiencies(calcium , vitamin C and B)</a:t>
            </a:r>
            <a:endParaRPr lang="en-US" dirty="0"/>
          </a:p>
        </p:txBody>
      </p:sp>
    </p:spTree>
    <p:extLst>
      <p:ext uri="{BB962C8B-B14F-4D97-AF65-F5344CB8AC3E}">
        <p14:creationId xmlns:p14="http://schemas.microsoft.com/office/powerpoint/2010/main" val="20696315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pathophysiology</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dirty="0" smtClean="0"/>
              <a:t>This begins with plaque formation were invisible sticky film  forms on the teeth when starches and sugars in food interact with bacteria normally found in the mouth(staphylococcus ,streptococcus ,lactobacillus and small amounts of </a:t>
            </a:r>
            <a:r>
              <a:rPr lang="en-US" dirty="0" err="1" smtClean="0"/>
              <a:t>E.coli</a:t>
            </a:r>
            <a:r>
              <a:rPr lang="en-US" dirty="0" smtClean="0"/>
              <a:t>).</a:t>
            </a:r>
          </a:p>
          <a:p>
            <a:pPr>
              <a:buNone/>
            </a:pPr>
            <a:r>
              <a:rPr lang="en-US" dirty="0" smtClean="0"/>
              <a:t>The plaque that stays on the teeth for more than 3 days hardens under the gum line forming tartar(calculus) which makes plaque more difficult to remove acting as a reservoir for bacteria.</a:t>
            </a:r>
          </a:p>
          <a:p>
            <a:pPr>
              <a:buNone/>
            </a:pPr>
            <a:r>
              <a:rPr lang="en-US" dirty="0" smtClean="0"/>
              <a:t>Plaque and tartar irritate and inflame the gingiva (gingivitis)</a:t>
            </a:r>
          </a:p>
          <a:p>
            <a:pPr>
              <a:buNone/>
            </a:pPr>
            <a:endParaRPr lang="en-US" dirty="0"/>
          </a:p>
        </p:txBody>
      </p:sp>
    </p:spTree>
    <p:extLst>
      <p:ext uri="{BB962C8B-B14F-4D97-AF65-F5344CB8AC3E}">
        <p14:creationId xmlns:p14="http://schemas.microsoft.com/office/powerpoint/2010/main" val="12156722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 pathophysiology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Continued inflammation eventually causes pockets to develop between the teeth and gums that fill with bacteria tartar and plaque.</a:t>
            </a:r>
          </a:p>
          <a:p>
            <a:r>
              <a:rPr lang="en-US" dirty="0" smtClean="0"/>
              <a:t>The bacteria produce toxins which cause breakdown of connective tissues and bone that hold the tooth.</a:t>
            </a:r>
          </a:p>
          <a:p>
            <a:r>
              <a:rPr lang="en-US" dirty="0" smtClean="0"/>
              <a:t>As the pockets become deeper and more bacteria accumulate eventually advancing under the gum tissue , resulting in loss of tissue and bone .</a:t>
            </a:r>
          </a:p>
          <a:p>
            <a:r>
              <a:rPr lang="en-US" dirty="0" smtClean="0"/>
              <a:t>If too much bone is destroyed you may lose one or more teeth. </a:t>
            </a:r>
            <a:endParaRPr lang="en-US" dirty="0"/>
          </a:p>
        </p:txBody>
      </p:sp>
    </p:spTree>
    <p:extLst>
      <p:ext uri="{BB962C8B-B14F-4D97-AF65-F5344CB8AC3E}">
        <p14:creationId xmlns:p14="http://schemas.microsoft.com/office/powerpoint/2010/main" val="26937088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lstStyle/>
          <a:p>
            <a:r>
              <a:rPr lang="en-US" dirty="0" smtClean="0"/>
              <a:t>Periodontitis tooth</a:t>
            </a:r>
            <a:endParaRPr lang="en-US" dirty="0"/>
          </a:p>
        </p:txBody>
      </p:sp>
      <p:pic>
        <p:nvPicPr>
          <p:cNvPr id="1026" name="Picture 2" descr="C:\Users\hjh\Desktop\IMG-20170528-WA0006.jpg"/>
          <p:cNvPicPr>
            <a:picLocks noGrp="1" noChangeAspect="1" noChangeArrowheads="1"/>
          </p:cNvPicPr>
          <p:nvPr>
            <p:ph idx="1"/>
          </p:nvPr>
        </p:nvPicPr>
        <p:blipFill>
          <a:blip r:embed="rId2" cstate="print"/>
          <a:srcRect/>
          <a:stretch>
            <a:fillRect/>
          </a:stretch>
        </p:blipFill>
        <p:spPr bwMode="auto">
          <a:xfrm>
            <a:off x="1371600" y="1828800"/>
            <a:ext cx="6248400" cy="4495800"/>
          </a:xfrm>
          <a:prstGeom prst="rect">
            <a:avLst/>
          </a:prstGeom>
          <a:noFill/>
        </p:spPr>
      </p:pic>
    </p:spTree>
    <p:extLst>
      <p:ext uri="{BB962C8B-B14F-4D97-AF65-F5344CB8AC3E}">
        <p14:creationId xmlns:p14="http://schemas.microsoft.com/office/powerpoint/2010/main" val="1879051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main goal of treatment is to thoroughly clean the pockets around teeth and prevent damage to surrounding bone.</a:t>
            </a:r>
          </a:p>
          <a:p>
            <a:r>
              <a:rPr lang="en-US" dirty="0" smtClean="0"/>
              <a:t>The best chance of successful treatment is when a daily routine of good oral care is adopted.</a:t>
            </a:r>
          </a:p>
          <a:p>
            <a:pPr>
              <a:buFont typeface="Wingdings" pitchFamily="2" charset="2"/>
              <a:buChar char="Ø"/>
            </a:pPr>
            <a:r>
              <a:rPr lang="en-US" b="1" dirty="0" smtClean="0"/>
              <a:t>Non surgical treatment </a:t>
            </a:r>
          </a:p>
          <a:p>
            <a:pPr>
              <a:buFont typeface="Wingdings" pitchFamily="2" charset="2"/>
              <a:buChar char="ü"/>
            </a:pPr>
            <a:r>
              <a:rPr lang="en-US" dirty="0" smtClean="0"/>
              <a:t>Scaling ; this entails the removal of tartar and bacteria from tooth surface and beneath gums .</a:t>
            </a:r>
          </a:p>
          <a:p>
            <a:pPr>
              <a:buFont typeface="Wingdings" pitchFamily="2" charset="2"/>
              <a:buChar char="ü"/>
            </a:pPr>
            <a:r>
              <a:rPr lang="en-US" dirty="0" smtClean="0"/>
              <a:t>Root planning ; the root surfaces are smoothened ,discouraging further buildup of tartar and bacteria. This also removes bacterial products which contribute to inflammation and delay healing.</a:t>
            </a:r>
            <a:endParaRPr lang="en-US" dirty="0"/>
          </a:p>
        </p:txBody>
      </p:sp>
    </p:spTree>
    <p:extLst>
      <p:ext uri="{BB962C8B-B14F-4D97-AF65-F5344CB8AC3E}">
        <p14:creationId xmlns:p14="http://schemas.microsoft.com/office/powerpoint/2010/main" val="13232864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10000"/>
          </a:bodyPr>
          <a:lstStyle/>
          <a:p>
            <a:pPr marL="514350" indent="-514350">
              <a:buFont typeface="Wingdings" pitchFamily="2" charset="2"/>
              <a:buChar char="ü"/>
            </a:pPr>
            <a:r>
              <a:rPr lang="en-US" dirty="0" smtClean="0"/>
              <a:t>Antibiotics ;both topical and oral antibiotics can help control bacterial infection.</a:t>
            </a:r>
          </a:p>
          <a:p>
            <a:pPr marL="514350" indent="-514350">
              <a:buFont typeface="Wingdings" pitchFamily="2" charset="2"/>
              <a:buChar char="§"/>
            </a:pPr>
            <a:r>
              <a:rPr lang="en-US" dirty="0" smtClean="0"/>
              <a:t>Antibiotic mouth rinse such as chlorhexidine gluconate 0.12% oral rinse </a:t>
            </a:r>
          </a:p>
          <a:p>
            <a:pPr marL="514350" indent="-514350">
              <a:buFont typeface="Wingdings" pitchFamily="2" charset="2"/>
              <a:buChar char="§"/>
            </a:pPr>
            <a:r>
              <a:rPr lang="en-US" dirty="0" smtClean="0"/>
              <a:t>Antiseptic “chip” ;this is a small piece of gelatin filled with chlorhexidine ,which controls bacteria and reduces periodontal pocket size.</a:t>
            </a:r>
          </a:p>
          <a:p>
            <a:pPr marL="514350" indent="-514350">
              <a:buFont typeface="Wingdings" pitchFamily="2" charset="2"/>
              <a:buChar char="§"/>
            </a:pPr>
            <a:r>
              <a:rPr lang="en-US" dirty="0" smtClean="0"/>
              <a:t>Antibiotic gel; the gel contains doxycycline which acts by controlling bacteria and shrinks periodontal pockets. It is placed into pockets after scaling and root </a:t>
            </a:r>
            <a:r>
              <a:rPr lang="en-US" dirty="0" err="1" smtClean="0"/>
              <a:t>planing</a:t>
            </a:r>
            <a:r>
              <a:rPr lang="en-US" dirty="0" smtClean="0"/>
              <a:t> as slow release medication.</a:t>
            </a:r>
            <a:endParaRPr lang="en-US" dirty="0"/>
          </a:p>
        </p:txBody>
      </p:sp>
    </p:spTree>
    <p:extLst>
      <p:ext uri="{BB962C8B-B14F-4D97-AF65-F5344CB8AC3E}">
        <p14:creationId xmlns:p14="http://schemas.microsoft.com/office/powerpoint/2010/main" val="13217711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Enzyme suppressant ; keeps destructive enzymes in check with a low-dose of doxycycline as some enzymes can break down gum tissue.</a:t>
            </a:r>
          </a:p>
          <a:p>
            <a:r>
              <a:rPr lang="en-US" dirty="0" smtClean="0"/>
              <a:t>Oral antibiotics ; they are used for short term treatment of acute or locally persistent periodontal infection. Amoxicillin 500mg PO 6hrly for 5 days can be administered.</a:t>
            </a:r>
            <a:endParaRPr lang="en-US" dirty="0"/>
          </a:p>
        </p:txBody>
      </p:sp>
    </p:spTree>
    <p:extLst>
      <p:ext uri="{BB962C8B-B14F-4D97-AF65-F5344CB8AC3E}">
        <p14:creationId xmlns:p14="http://schemas.microsoft.com/office/powerpoint/2010/main" val="26502166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Surgical treatments </a:t>
            </a:r>
            <a:endParaRPr lang="en-US" dirty="0"/>
          </a:p>
        </p:txBody>
      </p:sp>
      <p:sp>
        <p:nvSpPr>
          <p:cNvPr id="3" name="Content Placeholder 2"/>
          <p:cNvSpPr>
            <a:spLocks noGrp="1"/>
          </p:cNvSpPr>
          <p:nvPr>
            <p:ph idx="1"/>
          </p:nvPr>
        </p:nvSpPr>
        <p:spPr/>
        <p:txBody>
          <a:bodyPr/>
          <a:lstStyle/>
          <a:p>
            <a:r>
              <a:rPr lang="en-US" dirty="0" smtClean="0"/>
              <a:t>Flap surgery </a:t>
            </a:r>
          </a:p>
          <a:p>
            <a:r>
              <a:rPr lang="en-US" dirty="0" smtClean="0"/>
              <a:t>Soft tissue grafts</a:t>
            </a:r>
          </a:p>
          <a:p>
            <a:r>
              <a:rPr lang="en-US" dirty="0" smtClean="0"/>
              <a:t>Bone grafting</a:t>
            </a:r>
          </a:p>
          <a:p>
            <a:r>
              <a:rPr lang="en-US" dirty="0" smtClean="0"/>
              <a:t>Guided tissue regeneration</a:t>
            </a:r>
          </a:p>
          <a:p>
            <a:r>
              <a:rPr lang="en-US" dirty="0" smtClean="0"/>
              <a:t>Tissue-stimulating proteins</a:t>
            </a:r>
            <a:endParaRPr lang="en-US" dirty="0"/>
          </a:p>
        </p:txBody>
      </p:sp>
    </p:spTree>
    <p:extLst>
      <p:ext uri="{BB962C8B-B14F-4D97-AF65-F5344CB8AC3E}">
        <p14:creationId xmlns:p14="http://schemas.microsoft.com/office/powerpoint/2010/main" val="24150909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9600" dirty="0" smtClean="0"/>
              <a:t>????</a:t>
            </a:r>
            <a:endParaRPr lang="en-US" sz="9600" dirty="0"/>
          </a:p>
        </p:txBody>
      </p:sp>
    </p:spTree>
    <p:extLst>
      <p:ext uri="{BB962C8B-B14F-4D97-AF65-F5344CB8AC3E}">
        <p14:creationId xmlns:p14="http://schemas.microsoft.com/office/powerpoint/2010/main" val="26331249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28888" cy="487362"/>
          </a:xfrm>
        </p:spPr>
        <p:txBody>
          <a:bodyPr>
            <a:noAutofit/>
          </a:bodyPr>
          <a:lstStyle/>
          <a:p>
            <a:r>
              <a:rPr lang="en-US" sz="4400" b="1" dirty="0" smtClean="0"/>
              <a:t>Content cont…………..</a:t>
            </a:r>
            <a:endParaRPr lang="en-US" sz="4400" b="1" dirty="0"/>
          </a:p>
        </p:txBody>
      </p:sp>
      <p:sp>
        <p:nvSpPr>
          <p:cNvPr id="3" name="Content Placeholder 2"/>
          <p:cNvSpPr>
            <a:spLocks noGrp="1"/>
          </p:cNvSpPr>
          <p:nvPr>
            <p:ph idx="1"/>
          </p:nvPr>
        </p:nvSpPr>
        <p:spPr>
          <a:xfrm>
            <a:off x="228600" y="838200"/>
            <a:ext cx="8705088" cy="5867400"/>
          </a:xfrm>
        </p:spPr>
        <p:txBody>
          <a:bodyPr>
            <a:normAutofit fontScale="92500" lnSpcReduction="20000"/>
          </a:bodyPr>
          <a:lstStyle/>
          <a:p>
            <a:r>
              <a:rPr lang="en-US" sz="4000" b="1" dirty="0" smtClean="0"/>
              <a:t>Cancer head of pancreas,</a:t>
            </a:r>
          </a:p>
          <a:p>
            <a:r>
              <a:rPr lang="en-US" sz="4000" b="1" dirty="0" smtClean="0"/>
              <a:t> Hernia, </a:t>
            </a:r>
          </a:p>
          <a:p>
            <a:r>
              <a:rPr lang="en-US" sz="4000" b="1" dirty="0" smtClean="0"/>
              <a:t>Ulcerative colitis,</a:t>
            </a:r>
          </a:p>
          <a:p>
            <a:r>
              <a:rPr lang="en-US" sz="4000" b="1" dirty="0" smtClean="0"/>
              <a:t> </a:t>
            </a:r>
            <a:r>
              <a:rPr lang="en-US" sz="4000" b="1" dirty="0" err="1" smtClean="0"/>
              <a:t>Interstinal</a:t>
            </a:r>
            <a:r>
              <a:rPr lang="en-US" sz="4000" b="1" dirty="0" smtClean="0"/>
              <a:t> obstruction,</a:t>
            </a:r>
          </a:p>
          <a:p>
            <a:r>
              <a:rPr lang="en-US" sz="4000" b="1" dirty="0" smtClean="0"/>
              <a:t> Appendicitis,</a:t>
            </a:r>
          </a:p>
          <a:p>
            <a:r>
              <a:rPr lang="en-US" sz="4000" b="1" dirty="0" smtClean="0"/>
              <a:t> </a:t>
            </a:r>
            <a:r>
              <a:rPr lang="en-US" sz="4000" b="1" dirty="0" err="1" smtClean="0"/>
              <a:t>Haemorrhoids</a:t>
            </a:r>
            <a:r>
              <a:rPr lang="en-US" sz="4000" b="1" dirty="0" smtClean="0"/>
              <a:t>,</a:t>
            </a:r>
          </a:p>
          <a:p>
            <a:r>
              <a:rPr lang="en-US" sz="4000" b="1" dirty="0" smtClean="0"/>
              <a:t> </a:t>
            </a:r>
            <a:r>
              <a:rPr lang="en-US" sz="4000" b="1" dirty="0" err="1" smtClean="0"/>
              <a:t>Tumours</a:t>
            </a:r>
            <a:r>
              <a:rPr lang="en-US" sz="4000" b="1" dirty="0" smtClean="0"/>
              <a:t> of :</a:t>
            </a:r>
          </a:p>
          <a:p>
            <a:pPr lvl="1"/>
            <a:r>
              <a:rPr lang="en-US" sz="3600" b="1" dirty="0" smtClean="0"/>
              <a:t>Oesophagus,</a:t>
            </a:r>
          </a:p>
          <a:p>
            <a:pPr lvl="1"/>
            <a:r>
              <a:rPr lang="en-US" sz="3600" b="1" dirty="0" smtClean="0"/>
              <a:t> Stomach, </a:t>
            </a:r>
          </a:p>
          <a:p>
            <a:pPr lvl="1"/>
            <a:r>
              <a:rPr lang="en-US" sz="3600" b="1" dirty="0" smtClean="0"/>
              <a:t>Colon, </a:t>
            </a:r>
          </a:p>
          <a:p>
            <a:pPr lvl="1"/>
            <a:r>
              <a:rPr lang="en-US" sz="3600" b="1" dirty="0" smtClean="0"/>
              <a:t>Rectum,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STOMATITIS</a:t>
            </a:r>
            <a:endParaRPr lang="en-US" dirty="0"/>
          </a:p>
        </p:txBody>
      </p:sp>
      <p:sp>
        <p:nvSpPr>
          <p:cNvPr id="3" name="Content Placeholder 2"/>
          <p:cNvSpPr>
            <a:spLocks noGrp="1"/>
          </p:cNvSpPr>
          <p:nvPr>
            <p:ph idx="1"/>
          </p:nvPr>
        </p:nvSpPr>
        <p:spPr/>
        <p:txBody>
          <a:bodyPr>
            <a:normAutofit lnSpcReduction="10000"/>
          </a:bodyPr>
          <a:lstStyle/>
          <a:p>
            <a:r>
              <a:rPr lang="en-US" dirty="0" smtClean="0"/>
              <a:t>This is the inflammation of the mucous membrane of all or any structures in the mouth(cheeks , tongue ,lips, gums and palate)</a:t>
            </a:r>
          </a:p>
          <a:p>
            <a:r>
              <a:rPr lang="en-US" dirty="0" smtClean="0"/>
              <a:t>Stomatitis is usually a painful condition associated with redness ,swelling and occasional bleeding from the affected area.</a:t>
            </a:r>
          </a:p>
          <a:p>
            <a:r>
              <a:rPr lang="en-US" dirty="0" smtClean="0"/>
              <a:t>Stomatitis affects all age groups, from infants to adults.</a:t>
            </a:r>
            <a:endParaRPr lang="en-US" dirty="0"/>
          </a:p>
        </p:txBody>
      </p:sp>
    </p:spTree>
    <p:extLst>
      <p:ext uri="{BB962C8B-B14F-4D97-AF65-F5344CB8AC3E}">
        <p14:creationId xmlns:p14="http://schemas.microsoft.com/office/powerpoint/2010/main" val="37696988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 and symptoms</a:t>
            </a:r>
            <a:endParaRPr lang="en-US" dirty="0"/>
          </a:p>
        </p:txBody>
      </p:sp>
      <p:sp>
        <p:nvSpPr>
          <p:cNvPr id="3" name="Content Placeholder 2"/>
          <p:cNvSpPr>
            <a:spLocks noGrp="1"/>
          </p:cNvSpPr>
          <p:nvPr>
            <p:ph idx="1"/>
          </p:nvPr>
        </p:nvSpPr>
        <p:spPr/>
        <p:txBody>
          <a:bodyPr/>
          <a:lstStyle/>
          <a:p>
            <a:r>
              <a:rPr lang="en-US" dirty="0" smtClean="0"/>
              <a:t>Mild redness erythema and edema.</a:t>
            </a:r>
          </a:p>
          <a:p>
            <a:r>
              <a:rPr lang="en-US" dirty="0" smtClean="0"/>
              <a:t>Painful ulcerations </a:t>
            </a:r>
          </a:p>
          <a:p>
            <a:r>
              <a:rPr lang="en-US" dirty="0" smtClean="0"/>
              <a:t>Bleeding</a:t>
            </a:r>
          </a:p>
          <a:p>
            <a:r>
              <a:rPr lang="en-US" dirty="0" smtClean="0"/>
              <a:t>Secondary infections</a:t>
            </a:r>
          </a:p>
          <a:p>
            <a:endParaRPr lang="en-US" dirty="0"/>
          </a:p>
        </p:txBody>
      </p:sp>
    </p:spTree>
    <p:extLst>
      <p:ext uri="{BB962C8B-B14F-4D97-AF65-F5344CB8AC3E}">
        <p14:creationId xmlns:p14="http://schemas.microsoft.com/office/powerpoint/2010/main" val="31039390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a:t>
            </a:r>
            <a:endParaRPr lang="en-US" dirty="0"/>
          </a:p>
        </p:txBody>
      </p:sp>
      <p:sp>
        <p:nvSpPr>
          <p:cNvPr id="3" name="Content Placeholder 2"/>
          <p:cNvSpPr>
            <a:spLocks noGrp="1"/>
          </p:cNvSpPr>
          <p:nvPr>
            <p:ph idx="1"/>
          </p:nvPr>
        </p:nvSpPr>
        <p:spPr/>
        <p:txBody>
          <a:bodyPr>
            <a:normAutofit fontScale="92500"/>
          </a:bodyPr>
          <a:lstStyle/>
          <a:p>
            <a:r>
              <a:rPr lang="en-US" dirty="0" smtClean="0"/>
              <a:t>Chemotherapy</a:t>
            </a:r>
          </a:p>
          <a:p>
            <a:r>
              <a:rPr lang="en-US" dirty="0" smtClean="0"/>
              <a:t>Radiation therapy</a:t>
            </a:r>
          </a:p>
          <a:p>
            <a:r>
              <a:rPr lang="en-US" dirty="0" smtClean="0"/>
              <a:t>Sever drug allergy</a:t>
            </a:r>
          </a:p>
          <a:p>
            <a:r>
              <a:rPr lang="en-US" dirty="0" err="1" smtClean="0"/>
              <a:t>Myelosuppresion</a:t>
            </a:r>
            <a:r>
              <a:rPr lang="en-US" dirty="0" smtClean="0"/>
              <a:t> (bone marrow depression)</a:t>
            </a:r>
          </a:p>
          <a:p>
            <a:r>
              <a:rPr lang="en-US" dirty="0" smtClean="0"/>
              <a:t>Disease such  as herpetic infections (cold sores) ,gonorrhea , measles ,leukemia ,AIDS and lack of vitamin c</a:t>
            </a:r>
          </a:p>
          <a:p>
            <a:r>
              <a:rPr lang="en-US" dirty="0" smtClean="0"/>
              <a:t>Inflammatory multisystem disorder </a:t>
            </a:r>
            <a:r>
              <a:rPr lang="en-US" smtClean="0"/>
              <a:t>of unknown </a:t>
            </a:r>
            <a:r>
              <a:rPr lang="en-US" dirty="0" smtClean="0"/>
              <a:t>cause.</a:t>
            </a:r>
            <a:endParaRPr lang="en-US" dirty="0"/>
          </a:p>
        </p:txBody>
      </p:sp>
    </p:spTree>
    <p:extLst>
      <p:ext uri="{BB962C8B-B14F-4D97-AF65-F5344CB8AC3E}">
        <p14:creationId xmlns:p14="http://schemas.microsoft.com/office/powerpoint/2010/main" val="27118096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types of stomatitis</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Aphthous  stomatitis / recurrent aphthous ulcers (RAU) or canker sore </a:t>
            </a:r>
            <a:r>
              <a:rPr lang="en-US" dirty="0" smtClean="0"/>
              <a:t>; this is a common condition characterized by the repeated formation of benign and non-contagious mouth ulcers in healthy individuals. They are shallow painful ulcers that are usually located on the lips ,cheeks, gums and on roof or floor of the mouth. The cause is not known but nutritional deficiencies especially vitamin B12 . folate or iron is suspected.</a:t>
            </a:r>
            <a:endParaRPr lang="en-US" dirty="0"/>
          </a:p>
        </p:txBody>
      </p:sp>
    </p:spTree>
    <p:extLst>
      <p:ext uri="{BB962C8B-B14F-4D97-AF65-F5344CB8AC3E}">
        <p14:creationId xmlns:p14="http://schemas.microsoft.com/office/powerpoint/2010/main" val="12644720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Generalized or contact stomatitis </a:t>
            </a:r>
            <a:r>
              <a:rPr lang="en-US" dirty="0" smtClean="0"/>
              <a:t>; this can result from excessive use of alcohol , spices ,hot food or tobacco products. Sensitivity reactions to mouth wash , lipstick and toothpaste may also irritate the mucous lining.</a:t>
            </a:r>
          </a:p>
          <a:p>
            <a:r>
              <a:rPr lang="en-US" b="1" dirty="0" smtClean="0"/>
              <a:t>Fungal stomatitis </a:t>
            </a:r>
            <a:r>
              <a:rPr lang="en-US" dirty="0" smtClean="0"/>
              <a:t>; oral thrush a fungal infection of the oral cavity also irritates the mucous  membrane. </a:t>
            </a:r>
            <a:endParaRPr lang="en-US" dirty="0"/>
          </a:p>
        </p:txBody>
      </p:sp>
    </p:spTree>
    <p:extLst>
      <p:ext uri="{BB962C8B-B14F-4D97-AF65-F5344CB8AC3E}">
        <p14:creationId xmlns:p14="http://schemas.microsoft.com/office/powerpoint/2010/main" val="2745326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management</a:t>
            </a:r>
            <a:endParaRPr lang="en-US" dirty="0"/>
          </a:p>
        </p:txBody>
      </p:sp>
      <p:sp>
        <p:nvSpPr>
          <p:cNvPr id="3" name="Content Placeholder 2"/>
          <p:cNvSpPr>
            <a:spLocks noGrp="1"/>
          </p:cNvSpPr>
          <p:nvPr>
            <p:ph idx="1"/>
          </p:nvPr>
        </p:nvSpPr>
        <p:spPr/>
        <p:txBody>
          <a:bodyPr>
            <a:normAutofit fontScale="92500" lnSpcReduction="20000"/>
          </a:bodyPr>
          <a:lstStyle/>
          <a:p>
            <a:pPr>
              <a:buFont typeface="Wingdings" pitchFamily="2" charset="2"/>
              <a:buChar char="Ø"/>
            </a:pPr>
            <a:r>
              <a:rPr lang="en-US" dirty="0" smtClean="0"/>
              <a:t>Treatment is based on the cause .</a:t>
            </a:r>
          </a:p>
          <a:p>
            <a:pPr>
              <a:buFont typeface="Wingdings" pitchFamily="2" charset="2"/>
              <a:buChar char="ü"/>
            </a:pPr>
            <a:r>
              <a:rPr lang="en-US" dirty="0" smtClean="0"/>
              <a:t>Local cleansing is done .</a:t>
            </a:r>
          </a:p>
          <a:p>
            <a:pPr>
              <a:buFont typeface="Wingdings" pitchFamily="2" charset="2"/>
              <a:buChar char="ü"/>
            </a:pPr>
            <a:r>
              <a:rPr lang="en-US" dirty="0" smtClean="0"/>
              <a:t>The patient is educated on good oral hygiene.</a:t>
            </a:r>
          </a:p>
          <a:p>
            <a:pPr>
              <a:buFont typeface="Wingdings" pitchFamily="2" charset="2"/>
              <a:buChar char="ü"/>
            </a:pPr>
            <a:r>
              <a:rPr lang="en-US" dirty="0" smtClean="0"/>
              <a:t>Sharp edged foods such as peanuts and potato chirps should be avoided.</a:t>
            </a:r>
          </a:p>
          <a:p>
            <a:pPr>
              <a:buFont typeface="Wingdings" pitchFamily="2" charset="2"/>
              <a:buChar char="ü"/>
            </a:pPr>
            <a:r>
              <a:rPr lang="en-US" dirty="0" smtClean="0"/>
              <a:t>A soft tooth brush should be used and patient should avoid banging the toothbrush into the gums .</a:t>
            </a:r>
          </a:p>
          <a:p>
            <a:pPr>
              <a:buFont typeface="Wingdings" pitchFamily="2" charset="2"/>
              <a:buChar char="ü"/>
            </a:pPr>
            <a:r>
              <a:rPr lang="en-US" dirty="0" smtClean="0"/>
              <a:t>Local factors such as light fitting appliances and sharp teeth can be corrected.</a:t>
            </a:r>
          </a:p>
          <a:p>
            <a:pPr>
              <a:buFont typeface="Wingdings" pitchFamily="2" charset="2"/>
              <a:buChar char="ü"/>
            </a:pPr>
            <a:endParaRPr lang="en-US" dirty="0"/>
          </a:p>
        </p:txBody>
      </p:sp>
    </p:spTree>
    <p:extLst>
      <p:ext uri="{BB962C8B-B14F-4D97-AF65-F5344CB8AC3E}">
        <p14:creationId xmlns:p14="http://schemas.microsoft.com/office/powerpoint/2010/main" val="8501446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An infectious cause is treated with appropriate medication especially systemic infections such as leukemia and AIDS.</a:t>
            </a:r>
          </a:p>
          <a:p>
            <a:r>
              <a:rPr lang="en-US" dirty="0" smtClean="0"/>
              <a:t>For chronic aphthous stomatitis are treated by first correcting any vitamin B12 ,iron or folate deficiencies.</a:t>
            </a:r>
          </a:p>
          <a:p>
            <a:r>
              <a:rPr lang="en-US" dirty="0" smtClean="0"/>
              <a:t>Major outbreaks are treated with antibiotics or corticosteroids. Valacyclovir is effective in treating stomatitis caused by herpes viruses.</a:t>
            </a:r>
          </a:p>
          <a:p>
            <a:r>
              <a:rPr lang="en-US" dirty="0" smtClean="0"/>
              <a:t>Topical anesthetics usually 2% lidocaine gel to relive pain and a protective paste (orabase) or a coating agent like kaopectate to protect eroded areas from  further irritation from dentures , braces  or teeth.</a:t>
            </a:r>
            <a:endParaRPr lang="en-US" dirty="0"/>
          </a:p>
        </p:txBody>
      </p:sp>
    </p:spTree>
    <p:extLst>
      <p:ext uri="{BB962C8B-B14F-4D97-AF65-F5344CB8AC3E}">
        <p14:creationId xmlns:p14="http://schemas.microsoft.com/office/powerpoint/2010/main" val="38513078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a:t>
            </a:r>
            <a:endParaRPr lang="en-US" dirty="0"/>
          </a:p>
        </p:txBody>
      </p:sp>
      <p:sp>
        <p:nvSpPr>
          <p:cNvPr id="3" name="Content Placeholder 2"/>
          <p:cNvSpPr>
            <a:spLocks noGrp="1"/>
          </p:cNvSpPr>
          <p:nvPr>
            <p:ph idx="1"/>
          </p:nvPr>
        </p:nvSpPr>
        <p:spPr/>
        <p:txBody>
          <a:bodyPr/>
          <a:lstStyle/>
          <a:p>
            <a:r>
              <a:rPr lang="en-US" dirty="0" smtClean="0"/>
              <a:t>Good oral hygiene</a:t>
            </a:r>
          </a:p>
          <a:p>
            <a:r>
              <a:rPr lang="en-US" dirty="0" smtClean="0"/>
              <a:t>Regular dental checkups</a:t>
            </a:r>
          </a:p>
          <a:p>
            <a:r>
              <a:rPr lang="en-US" dirty="0" smtClean="0"/>
              <a:t>Good dietary habits</a:t>
            </a:r>
            <a:endParaRPr lang="en-US" dirty="0"/>
          </a:p>
        </p:txBody>
      </p:sp>
    </p:spTree>
    <p:extLst>
      <p:ext uri="{BB962C8B-B14F-4D97-AF65-F5344CB8AC3E}">
        <p14:creationId xmlns:p14="http://schemas.microsoft.com/office/powerpoint/2010/main" val="19036939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9600" dirty="0" smtClean="0"/>
              <a:t>????....</a:t>
            </a:r>
            <a:endParaRPr lang="en-US" sz="9600" dirty="0"/>
          </a:p>
        </p:txBody>
      </p:sp>
    </p:spTree>
    <p:extLst>
      <p:ext uri="{BB962C8B-B14F-4D97-AF65-F5344CB8AC3E}">
        <p14:creationId xmlns:p14="http://schemas.microsoft.com/office/powerpoint/2010/main" val="10835626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42288"/>
          </a:xfrm>
        </p:spPr>
        <p:txBody>
          <a:bodyPr>
            <a:normAutofit fontScale="90000"/>
          </a:bodyPr>
          <a:lstStyle/>
          <a:p>
            <a:r>
              <a:rPr lang="en-US" dirty="0" smtClean="0"/>
              <a:t>                      ORAL THRUSH/CANDIDIASIS/MONILIASIS </a:t>
            </a:r>
            <a:endParaRPr lang="en-US" dirty="0"/>
          </a:p>
        </p:txBody>
      </p:sp>
      <p:sp>
        <p:nvSpPr>
          <p:cNvPr id="3" name="Content Placeholder 2"/>
          <p:cNvSpPr>
            <a:spLocks noGrp="1"/>
          </p:cNvSpPr>
          <p:nvPr>
            <p:ph idx="1"/>
          </p:nvPr>
        </p:nvSpPr>
        <p:spPr/>
        <p:txBody>
          <a:bodyPr/>
          <a:lstStyle/>
          <a:p>
            <a:r>
              <a:rPr lang="en-US" dirty="0" smtClean="0"/>
              <a:t>This is a fungal infection that occurs as a result of an overgrowth of Candida albicans fungus in the mouth.</a:t>
            </a:r>
          </a:p>
          <a:p>
            <a:r>
              <a:rPr lang="en-US" dirty="0" smtClean="0"/>
              <a:t>Oral thrush causes creamy white lesions usually on the tongue or inner cheeks .The cheesy white plaque that looks like milk cards, when rubbed off it leaves an erythematous and often bleeding base.</a:t>
            </a:r>
            <a:endParaRPr lang="en-US" dirty="0"/>
          </a:p>
        </p:txBody>
      </p:sp>
    </p:spTree>
    <p:extLst>
      <p:ext uri="{BB962C8B-B14F-4D97-AF65-F5344CB8AC3E}">
        <p14:creationId xmlns:p14="http://schemas.microsoft.com/office/powerpoint/2010/main" val="26673989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28888" cy="563562"/>
          </a:xfrm>
        </p:spPr>
        <p:txBody>
          <a:bodyPr>
            <a:normAutofit fontScale="90000"/>
          </a:bodyPr>
          <a:lstStyle/>
          <a:p>
            <a:r>
              <a:rPr lang="en-US" dirty="0" smtClean="0"/>
              <a:t>CONTENT CONT…</a:t>
            </a:r>
            <a:endParaRPr lang="en-US" dirty="0"/>
          </a:p>
        </p:txBody>
      </p:sp>
      <p:sp>
        <p:nvSpPr>
          <p:cNvPr id="3" name="Content Placeholder 2"/>
          <p:cNvSpPr>
            <a:spLocks noGrp="1"/>
          </p:cNvSpPr>
          <p:nvPr>
            <p:ph idx="1"/>
          </p:nvPr>
        </p:nvSpPr>
        <p:spPr>
          <a:xfrm>
            <a:off x="228600" y="914400"/>
            <a:ext cx="8705088" cy="5715000"/>
          </a:xfrm>
        </p:spPr>
        <p:txBody>
          <a:bodyPr>
            <a:normAutofit lnSpcReduction="10000"/>
          </a:bodyPr>
          <a:lstStyle/>
          <a:p>
            <a:r>
              <a:rPr lang="en-US" sz="4400" b="1" dirty="0" smtClean="0"/>
              <a:t>Jaundice, </a:t>
            </a:r>
          </a:p>
          <a:p>
            <a:r>
              <a:rPr lang="en-US" sz="4400" b="1" dirty="0" smtClean="0"/>
              <a:t>Hepatitis, </a:t>
            </a:r>
          </a:p>
          <a:p>
            <a:r>
              <a:rPr lang="en-US" sz="4400" b="1" dirty="0" smtClean="0"/>
              <a:t>Liver cirrhosis, </a:t>
            </a:r>
          </a:p>
          <a:p>
            <a:r>
              <a:rPr lang="en-US" sz="4400" b="1" dirty="0" smtClean="0"/>
              <a:t>Liver abscess, </a:t>
            </a:r>
          </a:p>
          <a:p>
            <a:r>
              <a:rPr lang="en-US" sz="4400" b="1" dirty="0" err="1" smtClean="0"/>
              <a:t>Cholecystitis</a:t>
            </a:r>
            <a:r>
              <a:rPr lang="en-US" sz="4400" b="1" dirty="0" smtClean="0"/>
              <a:t>, </a:t>
            </a:r>
          </a:p>
          <a:p>
            <a:r>
              <a:rPr lang="en-US" sz="4400" b="1" dirty="0" err="1" smtClean="0"/>
              <a:t>Cholelithiasis</a:t>
            </a:r>
            <a:r>
              <a:rPr lang="en-US" sz="4400" b="1" dirty="0" smtClean="0"/>
              <a:t>, </a:t>
            </a:r>
          </a:p>
          <a:p>
            <a:r>
              <a:rPr lang="en-US" sz="4400" b="1" dirty="0" smtClean="0"/>
              <a:t>Portal hypertension,</a:t>
            </a:r>
          </a:p>
          <a:p>
            <a:r>
              <a:rPr lang="en-US" sz="4400" b="1" dirty="0" smtClean="0"/>
              <a:t> Carcinoma of liver.</a:t>
            </a:r>
            <a:endParaRPr lang="en-US" sz="4400" dirty="0" smtClean="0"/>
          </a:p>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a:t>
            </a:r>
            <a:endParaRPr lang="en-US" dirty="0"/>
          </a:p>
        </p:txBody>
      </p:sp>
      <p:sp>
        <p:nvSpPr>
          <p:cNvPr id="3" name="Content Placeholder 2"/>
          <p:cNvSpPr>
            <a:spLocks noGrp="1"/>
          </p:cNvSpPr>
          <p:nvPr>
            <p:ph idx="1"/>
          </p:nvPr>
        </p:nvSpPr>
        <p:spPr/>
        <p:txBody>
          <a:bodyPr>
            <a:normAutofit fontScale="92500"/>
          </a:bodyPr>
          <a:lstStyle/>
          <a:p>
            <a:r>
              <a:rPr lang="en-US" dirty="0" smtClean="0"/>
              <a:t>Candida albicans fungus.</a:t>
            </a:r>
          </a:p>
          <a:p>
            <a:pPr>
              <a:buFont typeface="Wingdings" pitchFamily="2" charset="2"/>
              <a:buChar char="Ø"/>
            </a:pPr>
            <a:r>
              <a:rPr lang="en-US" dirty="0" smtClean="0"/>
              <a:t>   </a:t>
            </a:r>
            <a:r>
              <a:rPr lang="en-US" b="1" dirty="0" smtClean="0"/>
              <a:t>Predisposing factors</a:t>
            </a:r>
            <a:r>
              <a:rPr lang="en-US" dirty="0" smtClean="0"/>
              <a:t>;</a:t>
            </a:r>
          </a:p>
          <a:p>
            <a:pPr>
              <a:buFont typeface="Wingdings" pitchFamily="2" charset="2"/>
              <a:buChar char="ü"/>
            </a:pPr>
            <a:r>
              <a:rPr lang="en-US" dirty="0" smtClean="0"/>
              <a:t>Antibiotic therapy ( destroy balance of normal flora in mouth)</a:t>
            </a:r>
          </a:p>
          <a:p>
            <a:pPr>
              <a:buFont typeface="Wingdings" pitchFamily="2" charset="2"/>
              <a:buChar char="ü"/>
            </a:pPr>
            <a:r>
              <a:rPr lang="en-US" dirty="0" smtClean="0"/>
              <a:t>Diabetes mellitus (uncontrolled)</a:t>
            </a:r>
          </a:p>
          <a:p>
            <a:pPr>
              <a:buFont typeface="Wingdings" pitchFamily="2" charset="2"/>
              <a:buChar char="ü"/>
            </a:pPr>
            <a:r>
              <a:rPr lang="en-US" dirty="0" smtClean="0"/>
              <a:t>Cancer ( chemotherapy)</a:t>
            </a:r>
          </a:p>
          <a:p>
            <a:pPr>
              <a:buFont typeface="Wingdings" pitchFamily="2" charset="2"/>
              <a:buChar char="ü"/>
            </a:pPr>
            <a:r>
              <a:rPr lang="en-US" dirty="0" smtClean="0"/>
              <a:t>HIV/AIDS (weak immune system)</a:t>
            </a:r>
          </a:p>
          <a:p>
            <a:pPr>
              <a:buFont typeface="Wingdings" pitchFamily="2" charset="2"/>
              <a:buChar char="ü"/>
            </a:pPr>
            <a:r>
              <a:rPr lang="en-US" dirty="0" smtClean="0"/>
              <a:t>Vaginal yeast infections (transfer of infection to baby during delivery causing oral thrush)</a:t>
            </a:r>
          </a:p>
          <a:p>
            <a:pPr>
              <a:buFont typeface="Wingdings" pitchFamily="2" charset="2"/>
              <a:buChar char="ü"/>
            </a:pPr>
            <a:endParaRPr lang="en-US" dirty="0"/>
          </a:p>
        </p:txBody>
      </p:sp>
    </p:spTree>
    <p:extLst>
      <p:ext uri="{BB962C8B-B14F-4D97-AF65-F5344CB8AC3E}">
        <p14:creationId xmlns:p14="http://schemas.microsoft.com/office/powerpoint/2010/main" val="23045600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Age (infants and elderly)</a:t>
            </a:r>
          </a:p>
          <a:p>
            <a:r>
              <a:rPr lang="en-US" dirty="0" smtClean="0"/>
              <a:t>Some medical conditions such as diabetes mellitus  </a:t>
            </a:r>
          </a:p>
          <a:p>
            <a:r>
              <a:rPr lang="en-US" dirty="0" smtClean="0"/>
              <a:t>Having a weakened immune system</a:t>
            </a:r>
          </a:p>
          <a:p>
            <a:r>
              <a:rPr lang="en-US" dirty="0" smtClean="0"/>
              <a:t>Wearing dentures</a:t>
            </a:r>
          </a:p>
          <a:p>
            <a:r>
              <a:rPr lang="en-US" dirty="0" smtClean="0"/>
              <a:t>Some medications such as antibiotics oral or inhaled corticosteroids</a:t>
            </a:r>
          </a:p>
          <a:p>
            <a:r>
              <a:rPr lang="en-US" dirty="0" smtClean="0"/>
              <a:t>Undergoing chemotherapy or radiation treatment</a:t>
            </a:r>
          </a:p>
          <a:p>
            <a:r>
              <a:rPr lang="en-US" dirty="0" smtClean="0"/>
              <a:t>Dry mouth</a:t>
            </a:r>
            <a:endParaRPr lang="en-US" dirty="0"/>
          </a:p>
        </p:txBody>
      </p:sp>
    </p:spTree>
    <p:extLst>
      <p:ext uri="{BB962C8B-B14F-4D97-AF65-F5344CB8AC3E}">
        <p14:creationId xmlns:p14="http://schemas.microsoft.com/office/powerpoint/2010/main" val="9942492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Creamy white lesions on the tongue , inner cheeks and sometimes  on roof of mouth, gums and tonsils.</a:t>
            </a:r>
          </a:p>
          <a:p>
            <a:r>
              <a:rPr lang="en-US" dirty="0" smtClean="0"/>
              <a:t>Slightly raised lesions with a cottage cheese like appearance.</a:t>
            </a:r>
          </a:p>
          <a:p>
            <a:r>
              <a:rPr lang="en-US" dirty="0" smtClean="0"/>
              <a:t>Redness or soreness that may cause difficulty in eating or swallowing.</a:t>
            </a:r>
          </a:p>
          <a:p>
            <a:r>
              <a:rPr lang="en-US" dirty="0" smtClean="0"/>
              <a:t>Slight bleeding if the lesions are rubbed or scraped.</a:t>
            </a:r>
          </a:p>
          <a:p>
            <a:r>
              <a:rPr lang="en-US" dirty="0" smtClean="0"/>
              <a:t>Cracking and redness at the corners of the mouth.</a:t>
            </a:r>
          </a:p>
          <a:p>
            <a:r>
              <a:rPr lang="en-US" dirty="0" smtClean="0"/>
              <a:t>A cottony feeling</a:t>
            </a:r>
          </a:p>
          <a:p>
            <a:r>
              <a:rPr lang="en-US" dirty="0" smtClean="0"/>
              <a:t>Loss of taste.</a:t>
            </a:r>
            <a:endParaRPr lang="en-US" dirty="0"/>
          </a:p>
        </p:txBody>
      </p:sp>
    </p:spTree>
    <p:extLst>
      <p:ext uri="{BB962C8B-B14F-4D97-AF65-F5344CB8AC3E}">
        <p14:creationId xmlns:p14="http://schemas.microsoft.com/office/powerpoint/2010/main" val="141052366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Throat culture (a swab from the back of the throat)</a:t>
            </a:r>
          </a:p>
          <a:p>
            <a:r>
              <a:rPr lang="en-US" dirty="0" smtClean="0"/>
              <a:t>An endoscopy of your esophagus , stomach and small intestines.</a:t>
            </a:r>
          </a:p>
          <a:p>
            <a:r>
              <a:rPr lang="en-US" dirty="0" smtClean="0"/>
              <a:t>X-rays of the esophagus.</a:t>
            </a:r>
            <a:endParaRPr lang="en-US" dirty="0"/>
          </a:p>
        </p:txBody>
      </p:sp>
      <p:sp>
        <p:nvSpPr>
          <p:cNvPr id="4" name="Title 3"/>
          <p:cNvSpPr>
            <a:spLocks noGrp="1"/>
          </p:cNvSpPr>
          <p:nvPr>
            <p:ph type="title"/>
          </p:nvPr>
        </p:nvSpPr>
        <p:spPr/>
        <p:txBody>
          <a:bodyPr/>
          <a:lstStyle/>
          <a:p>
            <a:r>
              <a:rPr lang="en-US" dirty="0" smtClean="0"/>
              <a:t>Diagnostic tests</a:t>
            </a:r>
            <a:endParaRPr lang="en-US" dirty="0"/>
          </a:p>
        </p:txBody>
      </p:sp>
    </p:spTree>
    <p:extLst>
      <p:ext uri="{BB962C8B-B14F-4D97-AF65-F5344CB8AC3E}">
        <p14:creationId xmlns:p14="http://schemas.microsoft.com/office/powerpoint/2010/main" val="324316097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idx="1"/>
          </p:nvPr>
        </p:nvSpPr>
        <p:spPr/>
        <p:txBody>
          <a:bodyPr>
            <a:normAutofit lnSpcReduction="10000"/>
          </a:bodyPr>
          <a:lstStyle/>
          <a:p>
            <a:r>
              <a:rPr lang="en-US" dirty="0" smtClean="0"/>
              <a:t>Antifungal medications such as ;</a:t>
            </a:r>
          </a:p>
          <a:p>
            <a:r>
              <a:rPr lang="en-US" dirty="0" smtClean="0"/>
              <a:t>Nystatin ;oral suspension; 400,000-600,000 ml PO , swish in mouth several minutes and then swallow.</a:t>
            </a:r>
          </a:p>
          <a:p>
            <a:r>
              <a:rPr lang="en-US" dirty="0" smtClean="0"/>
              <a:t>Amphotericine B ;</a:t>
            </a:r>
          </a:p>
          <a:p>
            <a:r>
              <a:rPr lang="en-US" dirty="0" smtClean="0"/>
              <a:t>Clotrimazole ;  10mg PO slowly dissolved in mouth 5 times daily for 14 consecutive days.</a:t>
            </a:r>
          </a:p>
          <a:p>
            <a:r>
              <a:rPr lang="en-US" dirty="0" smtClean="0"/>
              <a:t>Miconazole ; apply 50mg buccal tab to gum region QID for 14 days.</a:t>
            </a:r>
            <a:endParaRPr lang="en-US" dirty="0"/>
          </a:p>
        </p:txBody>
      </p:sp>
    </p:spTree>
    <p:extLst>
      <p:ext uri="{BB962C8B-B14F-4D97-AF65-F5344CB8AC3E}">
        <p14:creationId xmlns:p14="http://schemas.microsoft.com/office/powerpoint/2010/main" val="423022913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prevention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Good oral hygiene practice</a:t>
            </a:r>
          </a:p>
          <a:p>
            <a:r>
              <a:rPr lang="en-US" dirty="0" smtClean="0"/>
              <a:t>Regular dental check ups </a:t>
            </a:r>
          </a:p>
          <a:p>
            <a:r>
              <a:rPr lang="en-US" dirty="0" smtClean="0"/>
              <a:t>Treat chronic diseases such as diabetes and AIDS</a:t>
            </a:r>
          </a:p>
          <a:p>
            <a:r>
              <a:rPr lang="en-US" dirty="0" smtClean="0"/>
              <a:t>Don’t overuse mouthwashes or sprays</a:t>
            </a:r>
          </a:p>
          <a:p>
            <a:r>
              <a:rPr lang="en-US" dirty="0" smtClean="0"/>
              <a:t>Clean inhalers after use if you have a condition like asthma</a:t>
            </a:r>
          </a:p>
          <a:p>
            <a:r>
              <a:rPr lang="en-US" dirty="0" smtClean="0"/>
              <a:t>Limit foods that contain sugars and yeast (dread , beer and wine)</a:t>
            </a:r>
          </a:p>
          <a:p>
            <a:r>
              <a:rPr lang="en-US" dirty="0" smtClean="0"/>
              <a:t>Quit smoking if one is a smoker. </a:t>
            </a:r>
            <a:endParaRPr lang="en-US" dirty="0"/>
          </a:p>
        </p:txBody>
      </p:sp>
    </p:spTree>
    <p:extLst>
      <p:ext uri="{BB962C8B-B14F-4D97-AF65-F5344CB8AC3E}">
        <p14:creationId xmlns:p14="http://schemas.microsoft.com/office/powerpoint/2010/main" val="172694767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9600" dirty="0" smtClean="0"/>
              <a:t>????...</a:t>
            </a:r>
            <a:endParaRPr lang="en-US" sz="9600" dirty="0"/>
          </a:p>
        </p:txBody>
      </p:sp>
    </p:spTree>
    <p:extLst>
      <p:ext uri="{BB962C8B-B14F-4D97-AF65-F5344CB8AC3E}">
        <p14:creationId xmlns:p14="http://schemas.microsoft.com/office/powerpoint/2010/main" val="321055678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295400"/>
          </a:xfrm>
        </p:spPr>
        <p:txBody>
          <a:bodyPr/>
          <a:lstStyle/>
          <a:p>
            <a:r>
              <a:rPr lang="en-US" dirty="0" smtClean="0"/>
              <a:t>DENTAL CAVITIES </a:t>
            </a:r>
            <a:endParaRPr lang="en-US" dirty="0"/>
          </a:p>
        </p:txBody>
      </p:sp>
      <p:sp>
        <p:nvSpPr>
          <p:cNvPr id="3" name="Content Placeholder 2"/>
          <p:cNvSpPr>
            <a:spLocks noGrp="1"/>
          </p:cNvSpPr>
          <p:nvPr>
            <p:ph idx="1"/>
          </p:nvPr>
        </p:nvSpPr>
        <p:spPr/>
        <p:txBody>
          <a:bodyPr/>
          <a:lstStyle/>
          <a:p>
            <a:r>
              <a:rPr lang="en-US" dirty="0" smtClean="0"/>
              <a:t>Dental cavities are holes ( or structural damage ) on  the teeth </a:t>
            </a:r>
          </a:p>
          <a:p>
            <a:r>
              <a:rPr lang="en-US" dirty="0" smtClean="0"/>
              <a:t>Dental caries are the most common form of oral disease to man and the process of getting caries is called tooth decay.</a:t>
            </a:r>
          </a:p>
          <a:p>
            <a:r>
              <a:rPr lang="en-US" dirty="0" smtClean="0"/>
              <a:t>Tooth decay is the destruction of tooth enamel ( the hard outer layer of the tooth)</a:t>
            </a:r>
            <a:endParaRPr lang="en-US" dirty="0"/>
          </a:p>
        </p:txBody>
      </p:sp>
    </p:spTree>
    <p:extLst>
      <p:ext uri="{BB962C8B-B14F-4D97-AF65-F5344CB8AC3E}">
        <p14:creationId xmlns:p14="http://schemas.microsoft.com/office/powerpoint/2010/main" val="139838486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dirty="0" smtClean="0"/>
              <a:t> </a:t>
            </a:r>
            <a:r>
              <a:rPr lang="en-US" dirty="0" err="1" smtClean="0"/>
              <a:t>Pathophysiology</a:t>
            </a:r>
            <a:endParaRPr lang="en-US" dirty="0"/>
          </a:p>
        </p:txBody>
      </p:sp>
      <p:sp>
        <p:nvSpPr>
          <p:cNvPr id="3" name="Content Placeholder 2"/>
          <p:cNvSpPr>
            <a:spLocks noGrp="1"/>
          </p:cNvSpPr>
          <p:nvPr>
            <p:ph idx="1"/>
          </p:nvPr>
        </p:nvSpPr>
        <p:spPr>
          <a:xfrm>
            <a:off x="381000" y="1066800"/>
            <a:ext cx="8229600" cy="5227320"/>
          </a:xfrm>
        </p:spPr>
        <p:txBody>
          <a:bodyPr>
            <a:normAutofit fontScale="85000" lnSpcReduction="10000"/>
          </a:bodyPr>
          <a:lstStyle/>
          <a:p>
            <a:r>
              <a:rPr lang="en-US" dirty="0" smtClean="0"/>
              <a:t>Bacteria normally found in the mouth change foods especially sugars and starch into acids . Bacteria ,acid , food pieces and saliva combine to form a sticky substance called plaque which sticks to the tooth. It is most common on the gum line on all teeth and at the edges of fillings.</a:t>
            </a:r>
          </a:p>
          <a:p>
            <a:r>
              <a:rPr lang="en-US" dirty="0" smtClean="0"/>
              <a:t>The acids in plaque damage the enamel covering the  teeth and creates  holes in the tooth( cavities ). Tooth cavities don’t usually hurt unless they grow deep and affect the nerves or cause tooth fracture.</a:t>
            </a:r>
          </a:p>
          <a:p>
            <a:r>
              <a:rPr lang="en-US" dirty="0" smtClean="0"/>
              <a:t>Untreated cavity can lead to an infection in the tooth called tooth abscess which will require more extensive treatment.</a:t>
            </a:r>
            <a:endParaRPr lang="en-US" dirty="0"/>
          </a:p>
        </p:txBody>
      </p:sp>
    </p:spTree>
    <p:extLst>
      <p:ext uri="{BB962C8B-B14F-4D97-AF65-F5344CB8AC3E}">
        <p14:creationId xmlns:p14="http://schemas.microsoft.com/office/powerpoint/2010/main" val="367041644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Symptoms </a:t>
            </a:r>
            <a:endParaRPr lang="en-US" dirty="0"/>
          </a:p>
        </p:txBody>
      </p:sp>
      <p:sp>
        <p:nvSpPr>
          <p:cNvPr id="3" name="Content Placeholder 2"/>
          <p:cNvSpPr>
            <a:spLocks noGrp="1"/>
          </p:cNvSpPr>
          <p:nvPr>
            <p:ph idx="1"/>
          </p:nvPr>
        </p:nvSpPr>
        <p:spPr>
          <a:xfrm>
            <a:off x="457200" y="1524000"/>
            <a:ext cx="8229600" cy="4800600"/>
          </a:xfrm>
        </p:spPr>
        <p:txBody>
          <a:bodyPr/>
          <a:lstStyle/>
          <a:p>
            <a:r>
              <a:rPr lang="en-US" dirty="0" smtClean="0"/>
              <a:t>Tooth pain or achy feeling ,particularly after sweet , hot or cold foods and drinks.</a:t>
            </a:r>
          </a:p>
          <a:p>
            <a:r>
              <a:rPr lang="en-US" dirty="0" smtClean="0"/>
              <a:t>Visible pits or holes in the teeth.</a:t>
            </a:r>
          </a:p>
          <a:p>
            <a:pPr>
              <a:buFont typeface="Wingdings" pitchFamily="2" charset="2"/>
              <a:buChar char="v"/>
            </a:pPr>
            <a:r>
              <a:rPr lang="en-US" b="1" dirty="0" smtClean="0"/>
              <a:t>Tests</a:t>
            </a:r>
          </a:p>
          <a:p>
            <a:pPr marL="571500" indent="-571500">
              <a:buFont typeface="Wingdings" pitchFamily="2" charset="2"/>
              <a:buChar char="§"/>
            </a:pPr>
            <a:r>
              <a:rPr lang="en-US" dirty="0" smtClean="0"/>
              <a:t>A dental exam may show that the surface of the tooth is soft.</a:t>
            </a:r>
          </a:p>
          <a:p>
            <a:pPr marL="571500" indent="-571500">
              <a:buFont typeface="Wingdings" pitchFamily="2" charset="2"/>
              <a:buChar char="§"/>
            </a:pPr>
            <a:r>
              <a:rPr lang="en-US" dirty="0" smtClean="0"/>
              <a:t>Dental x-rays may show some cavities before they can be seen by just looking at the teeth.</a:t>
            </a:r>
          </a:p>
          <a:p>
            <a:pPr marL="571500" indent="-571500">
              <a:buNone/>
            </a:pPr>
            <a:endParaRPr lang="en-US" dirty="0"/>
          </a:p>
        </p:txBody>
      </p:sp>
    </p:spTree>
    <p:extLst>
      <p:ext uri="{BB962C8B-B14F-4D97-AF65-F5344CB8AC3E}">
        <p14:creationId xmlns:p14="http://schemas.microsoft.com/office/powerpoint/2010/main" val="9732902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ORAL HEALTH</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06538669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Treatment </a:t>
            </a:r>
            <a:endParaRPr lang="en-US" dirty="0"/>
          </a:p>
        </p:txBody>
      </p:sp>
      <p:sp>
        <p:nvSpPr>
          <p:cNvPr id="3" name="Content Placeholder 2"/>
          <p:cNvSpPr>
            <a:spLocks noGrp="1"/>
          </p:cNvSpPr>
          <p:nvPr>
            <p:ph idx="1"/>
          </p:nvPr>
        </p:nvSpPr>
        <p:spPr>
          <a:xfrm>
            <a:off x="381000" y="1143000"/>
            <a:ext cx="8229600" cy="5486400"/>
          </a:xfrm>
        </p:spPr>
        <p:txBody>
          <a:bodyPr>
            <a:normAutofit fontScale="85000" lnSpcReduction="20000"/>
          </a:bodyPr>
          <a:lstStyle/>
          <a:p>
            <a:r>
              <a:rPr lang="en-US" b="1" dirty="0" smtClean="0"/>
              <a:t>Filling</a:t>
            </a:r>
            <a:r>
              <a:rPr lang="en-US" dirty="0" smtClean="0"/>
              <a:t> ;the dentist fills the teeth by removing the decayed material with a drill and replacing it with a material such as silver alloy ,gold,porcelain,or composite resin.</a:t>
            </a:r>
          </a:p>
          <a:p>
            <a:r>
              <a:rPr lang="en-US" b="1" dirty="0" smtClean="0"/>
              <a:t>Crowns or caps </a:t>
            </a:r>
            <a:r>
              <a:rPr lang="en-US" dirty="0" smtClean="0"/>
              <a:t>;used if tooth decay is extensive and there is limited  tooth structure which may cause weakened teeth. The decayed or weakened area is removed and repaired and a crown is fitted over the reminder of the reminder of the tooth.</a:t>
            </a:r>
          </a:p>
          <a:p>
            <a:r>
              <a:rPr lang="en-US" b="1" dirty="0" smtClean="0"/>
              <a:t>Root canal </a:t>
            </a:r>
            <a:r>
              <a:rPr lang="en-US" dirty="0" smtClean="0"/>
              <a:t>;this is recommended if the nerve in a tooth dies from decay or injury. The center of the tooth  including nerve and blood vessels, tissues is removed along with the decayed portions of tooth. The roots are filled with a sealing material. The tooth is filled and a crown is needed in most cases.</a:t>
            </a:r>
          </a:p>
          <a:p>
            <a:endParaRPr lang="en-US" dirty="0"/>
          </a:p>
        </p:txBody>
      </p:sp>
    </p:spTree>
    <p:extLst>
      <p:ext uri="{BB962C8B-B14F-4D97-AF65-F5344CB8AC3E}">
        <p14:creationId xmlns:p14="http://schemas.microsoft.com/office/powerpoint/2010/main" val="233779154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1295400"/>
          </a:xfrm>
        </p:spPr>
        <p:txBody>
          <a:bodyPr/>
          <a:lstStyle/>
          <a:p>
            <a:r>
              <a:rPr lang="en-US" dirty="0" smtClean="0"/>
              <a:t> complications </a:t>
            </a:r>
            <a:endParaRPr lang="en-US" dirty="0"/>
          </a:p>
        </p:txBody>
      </p:sp>
      <p:sp>
        <p:nvSpPr>
          <p:cNvPr id="3" name="Content Placeholder 2"/>
          <p:cNvSpPr>
            <a:spLocks noGrp="1"/>
          </p:cNvSpPr>
          <p:nvPr>
            <p:ph idx="1"/>
          </p:nvPr>
        </p:nvSpPr>
        <p:spPr>
          <a:xfrm>
            <a:off x="381000" y="1752600"/>
            <a:ext cx="8229600" cy="4114800"/>
          </a:xfrm>
        </p:spPr>
        <p:txBody>
          <a:bodyPr/>
          <a:lstStyle/>
          <a:p>
            <a:r>
              <a:rPr lang="en-US" dirty="0" smtClean="0"/>
              <a:t>Discomfort or pain</a:t>
            </a:r>
          </a:p>
          <a:p>
            <a:r>
              <a:rPr lang="en-US" dirty="0" smtClean="0"/>
              <a:t>Fractured tooth</a:t>
            </a:r>
          </a:p>
          <a:p>
            <a:r>
              <a:rPr lang="en-US" dirty="0" smtClean="0"/>
              <a:t>Inability to bite down on the tooth</a:t>
            </a:r>
          </a:p>
          <a:p>
            <a:r>
              <a:rPr lang="en-US" dirty="0" smtClean="0"/>
              <a:t>Tooth abscess</a:t>
            </a:r>
          </a:p>
          <a:p>
            <a:r>
              <a:rPr lang="en-US" dirty="0" smtClean="0"/>
              <a:t>Tooth sensitivity</a:t>
            </a:r>
            <a:endParaRPr lang="en-US" dirty="0"/>
          </a:p>
        </p:txBody>
      </p:sp>
    </p:spTree>
    <p:extLst>
      <p:ext uri="{BB962C8B-B14F-4D97-AF65-F5344CB8AC3E}">
        <p14:creationId xmlns:p14="http://schemas.microsoft.com/office/powerpoint/2010/main" val="367934764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lstStyle/>
          <a:p>
            <a:r>
              <a:rPr lang="en-US" dirty="0" smtClean="0"/>
              <a:t>prevention</a:t>
            </a:r>
            <a:endParaRPr lang="en-US" dirty="0"/>
          </a:p>
        </p:txBody>
      </p:sp>
      <p:sp>
        <p:nvSpPr>
          <p:cNvPr id="3" name="Content Placeholder 2"/>
          <p:cNvSpPr>
            <a:spLocks noGrp="1"/>
          </p:cNvSpPr>
          <p:nvPr>
            <p:ph idx="1"/>
          </p:nvPr>
        </p:nvSpPr>
        <p:spPr>
          <a:xfrm>
            <a:off x="457200" y="1143000"/>
            <a:ext cx="8229600" cy="5181600"/>
          </a:xfrm>
        </p:spPr>
        <p:txBody>
          <a:bodyPr>
            <a:normAutofit fontScale="92500" lnSpcReduction="20000"/>
          </a:bodyPr>
          <a:lstStyle/>
          <a:p>
            <a:r>
              <a:rPr lang="en-US" dirty="0" smtClean="0"/>
              <a:t>Good oral hygiene </a:t>
            </a:r>
          </a:p>
          <a:p>
            <a:r>
              <a:rPr lang="en-US" dirty="0" smtClean="0"/>
              <a:t>Eat chewy sticky foods as part of the meal rather than alone as snacks , brush teeth or rinse mouth with water after eating .</a:t>
            </a:r>
          </a:p>
          <a:p>
            <a:r>
              <a:rPr lang="en-US" dirty="0" smtClean="0"/>
              <a:t>Dental sealants , this are thin plastic-like coatings applied to the chewing surfaces of the molars , often applied in children.</a:t>
            </a:r>
          </a:p>
          <a:p>
            <a:r>
              <a:rPr lang="en-US" dirty="0" smtClean="0"/>
              <a:t>Fluoride ;recommended to protect against tooth decay, people getting fluoride in drinking water or taking fluoride supplements have less tooth decay.</a:t>
            </a:r>
          </a:p>
          <a:p>
            <a:r>
              <a:rPr lang="en-US" dirty="0" smtClean="0"/>
              <a:t>Topical fluoride is also recommended to protect the surface of the teeth and may include fluoride toothpaste or mouthwash.</a:t>
            </a:r>
            <a:endParaRPr lang="en-US" dirty="0"/>
          </a:p>
        </p:txBody>
      </p:sp>
    </p:spTree>
    <p:extLst>
      <p:ext uri="{BB962C8B-B14F-4D97-AF65-F5344CB8AC3E}">
        <p14:creationId xmlns:p14="http://schemas.microsoft.com/office/powerpoint/2010/main" val="359359914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542288"/>
          </a:xfrm>
        </p:spPr>
        <p:txBody>
          <a:bodyPr>
            <a:normAutofit/>
          </a:bodyPr>
          <a:lstStyle/>
          <a:p>
            <a:r>
              <a:rPr lang="en-US" dirty="0" smtClean="0"/>
              <a:t> DENTOALVEOLAR ABSCESS /PERIAPICAL ABSCESS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This involves a collection of pus in the apical dental periosteum(fibrous membrane supporting the tooth structure) and the tissue surrounding the apex of the tooth(where it is suspended to the jaw bone).</a:t>
            </a:r>
          </a:p>
          <a:p>
            <a:r>
              <a:rPr lang="en-US" dirty="0" smtClean="0"/>
              <a:t>The abscess may be acute or chronic.</a:t>
            </a:r>
          </a:p>
          <a:p>
            <a:r>
              <a:rPr lang="en-US" b="1" dirty="0" smtClean="0"/>
              <a:t>Acute periapical abscess </a:t>
            </a:r>
            <a:r>
              <a:rPr lang="en-US" dirty="0" smtClean="0"/>
              <a:t>;is usually secondary to suppurative pulpitis ( pus- producing inflammation of the dental pulp) which arises from an infection extending from dental cavities. The dental pulp infection extends through the apical foramen of the mouth to form an abscess.</a:t>
            </a:r>
            <a:endParaRPr lang="en-US" dirty="0"/>
          </a:p>
        </p:txBody>
      </p:sp>
    </p:spTree>
    <p:extLst>
      <p:ext uri="{BB962C8B-B14F-4D97-AF65-F5344CB8AC3E}">
        <p14:creationId xmlns:p14="http://schemas.microsoft.com/office/powerpoint/2010/main" val="309172654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normAutofit/>
          </a:bodyPr>
          <a:lstStyle/>
          <a:p>
            <a:endParaRPr lang="en-US" dirty="0"/>
          </a:p>
        </p:txBody>
      </p:sp>
      <p:sp>
        <p:nvSpPr>
          <p:cNvPr id="3" name="Content Placeholder 2"/>
          <p:cNvSpPr>
            <a:spLocks noGrp="1"/>
          </p:cNvSpPr>
          <p:nvPr>
            <p:ph idx="1"/>
          </p:nvPr>
        </p:nvSpPr>
        <p:spPr>
          <a:xfrm>
            <a:off x="381000" y="1524000"/>
            <a:ext cx="8229600" cy="4800600"/>
          </a:xfrm>
        </p:spPr>
        <p:txBody>
          <a:bodyPr>
            <a:normAutofit fontScale="85000" lnSpcReduction="10000"/>
          </a:bodyPr>
          <a:lstStyle/>
          <a:p>
            <a:r>
              <a:rPr lang="en-US" b="1" dirty="0" smtClean="0"/>
              <a:t>Chronic dentoalveolar abscess </a:t>
            </a:r>
            <a:r>
              <a:rPr lang="en-US" dirty="0" smtClean="0"/>
              <a:t>; this infection progresses insidiously , such that a fully formed abscess may occur without the patients knowledge.</a:t>
            </a:r>
          </a:p>
          <a:p>
            <a:r>
              <a:rPr lang="en-US" dirty="0" smtClean="0"/>
              <a:t>The infection eventually leads to a “blind dental abscess” , which is a periapical granuloma and may enlarge to as much as 1cm.</a:t>
            </a:r>
          </a:p>
          <a:p>
            <a:r>
              <a:rPr lang="en-US" dirty="0" smtClean="0"/>
              <a:t>It is often discovered on x-ray films and is treated by extraction or tooth canal therapy, often with apicoectomy(excision of the apex of the tooth root).</a:t>
            </a:r>
          </a:p>
          <a:p>
            <a:endParaRPr lang="en-US" dirty="0" smtClean="0"/>
          </a:p>
          <a:p>
            <a:pPr>
              <a:buNone/>
            </a:pPr>
            <a:r>
              <a:rPr lang="en-US" dirty="0" smtClean="0"/>
              <a:t>   </a:t>
            </a:r>
            <a:endParaRPr lang="en-US" dirty="0"/>
          </a:p>
        </p:txBody>
      </p:sp>
    </p:spTree>
    <p:extLst>
      <p:ext uri="{BB962C8B-B14F-4D97-AF65-F5344CB8AC3E}">
        <p14:creationId xmlns:p14="http://schemas.microsoft.com/office/powerpoint/2010/main" val="3098667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clinical manifestations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Dull , gnawing , continuous pain</a:t>
            </a:r>
          </a:p>
          <a:p>
            <a:r>
              <a:rPr lang="en-US" dirty="0" smtClean="0"/>
              <a:t>Surrounding cellulites and edema of adjacent facial structures.</a:t>
            </a:r>
          </a:p>
          <a:p>
            <a:r>
              <a:rPr lang="en-US" dirty="0" smtClean="0"/>
              <a:t>Mobility of involved tooth</a:t>
            </a:r>
          </a:p>
          <a:p>
            <a:r>
              <a:rPr lang="en-US" dirty="0" smtClean="0"/>
              <a:t>Fluctuant mass that usually extends towards the buccal side of the gum and to the gingival-buccal reflection.</a:t>
            </a:r>
          </a:p>
          <a:p>
            <a:r>
              <a:rPr lang="en-US" dirty="0" smtClean="0"/>
              <a:t>Difficulty for patient to open the mouth secondary to the swelling and cellulitis of facial structures.</a:t>
            </a:r>
          </a:p>
          <a:p>
            <a:r>
              <a:rPr lang="en-US" dirty="0" smtClean="0"/>
              <a:t>Fever</a:t>
            </a:r>
          </a:p>
          <a:p>
            <a:r>
              <a:rPr lang="en-US" dirty="0" smtClean="0"/>
              <a:t>Pain </a:t>
            </a:r>
            <a:endParaRPr lang="en-US" dirty="0"/>
          </a:p>
        </p:txBody>
      </p:sp>
    </p:spTree>
    <p:extLst>
      <p:ext uri="{BB962C8B-B14F-4D97-AF65-F5344CB8AC3E}">
        <p14:creationId xmlns:p14="http://schemas.microsoft.com/office/powerpoint/2010/main" val="364613835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causes and risk factors</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dirty="0" smtClean="0"/>
              <a:t>The bacteria involved in formation of periapical abscess include ; </a:t>
            </a:r>
            <a:r>
              <a:rPr lang="en-US" i="1" dirty="0" smtClean="0"/>
              <a:t>streptococcus  viridians </a:t>
            </a:r>
            <a:r>
              <a:rPr lang="en-US" dirty="0" smtClean="0"/>
              <a:t>,</a:t>
            </a:r>
            <a:r>
              <a:rPr lang="en-US" i="1" dirty="0" smtClean="0"/>
              <a:t> prevotella </a:t>
            </a:r>
            <a:r>
              <a:rPr lang="en-US" dirty="0" smtClean="0"/>
              <a:t>and </a:t>
            </a:r>
            <a:r>
              <a:rPr lang="en-US" i="1" dirty="0" smtClean="0"/>
              <a:t>fusobacterium</a:t>
            </a:r>
            <a:r>
              <a:rPr lang="en-US" dirty="0" smtClean="0"/>
              <a:t>.</a:t>
            </a:r>
          </a:p>
          <a:p>
            <a:pPr>
              <a:buNone/>
            </a:pPr>
            <a:r>
              <a:rPr lang="en-US" dirty="0" smtClean="0"/>
              <a:t>This infections are more likely to arise in cases of tooth decay and dental cavity formation.</a:t>
            </a:r>
          </a:p>
          <a:p>
            <a:pPr>
              <a:buFont typeface="Wingdings" pitchFamily="2" charset="2"/>
              <a:buChar char="ü"/>
            </a:pPr>
            <a:r>
              <a:rPr lang="en-US" b="1" dirty="0" smtClean="0"/>
              <a:t>Infant feeding</a:t>
            </a:r>
            <a:r>
              <a:rPr lang="en-US" dirty="0" smtClean="0"/>
              <a:t> ;various feeding practices play a role in the development of cavities in infants , this affects both bottle fed and breast infants. Prolonged and very frequent feeding of breast milk can be responsible as the infection is largely due to </a:t>
            </a:r>
            <a:r>
              <a:rPr lang="en-US" i="1" dirty="0" smtClean="0"/>
              <a:t>streptococcus mutans</a:t>
            </a:r>
            <a:r>
              <a:rPr lang="en-US" dirty="0" smtClean="0"/>
              <a:t> and dental hygiene which also plays a role in development of the condition.</a:t>
            </a:r>
            <a:endParaRPr lang="en-US" dirty="0"/>
          </a:p>
        </p:txBody>
      </p:sp>
    </p:spTree>
    <p:extLst>
      <p:ext uri="{BB962C8B-B14F-4D97-AF65-F5344CB8AC3E}">
        <p14:creationId xmlns:p14="http://schemas.microsoft.com/office/powerpoint/2010/main" val="324275558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normAutofit fontScale="90000"/>
          </a:bodyPr>
          <a:lstStyle/>
          <a:p>
            <a:endParaRPr lang="en-US" dirty="0"/>
          </a:p>
        </p:txBody>
      </p:sp>
      <p:sp>
        <p:nvSpPr>
          <p:cNvPr id="3" name="Content Placeholder 2"/>
          <p:cNvSpPr>
            <a:spLocks noGrp="1"/>
          </p:cNvSpPr>
          <p:nvPr>
            <p:ph idx="1"/>
          </p:nvPr>
        </p:nvSpPr>
        <p:spPr>
          <a:xfrm>
            <a:off x="457200" y="762000"/>
            <a:ext cx="8229600" cy="5867400"/>
          </a:xfrm>
        </p:spPr>
        <p:txBody>
          <a:bodyPr>
            <a:normAutofit fontScale="85000" lnSpcReduction="20000"/>
          </a:bodyPr>
          <a:lstStyle/>
          <a:p>
            <a:pPr>
              <a:buFont typeface="Wingdings" pitchFamily="2" charset="2"/>
              <a:buChar char="ü"/>
            </a:pPr>
            <a:r>
              <a:rPr lang="en-US" b="1" dirty="0" smtClean="0"/>
              <a:t>Dental hygiene </a:t>
            </a:r>
            <a:r>
              <a:rPr lang="en-US" dirty="0" smtClean="0"/>
              <a:t>;poor or improper dental hygiene leads to the build up of plaque, which is one of the main causes of tooth decay in both adults and children. As plaque erodes the outer mineral layer of the tooth it causes the formation of tiny holes that lead to the deeper layers of the tooth , bacteria thriving on trapped food within these holes leads to tooth decay.</a:t>
            </a:r>
          </a:p>
          <a:p>
            <a:pPr>
              <a:buFont typeface="Wingdings" pitchFamily="2" charset="2"/>
              <a:buChar char="ü"/>
            </a:pPr>
            <a:r>
              <a:rPr lang="en-US" b="1" dirty="0" smtClean="0"/>
              <a:t>Tooth injury</a:t>
            </a:r>
            <a:r>
              <a:rPr lang="en-US" dirty="0" smtClean="0"/>
              <a:t>; an infection can arise after injury ,were the tooth structure is compromised. Some infections may set in after dental surgery.</a:t>
            </a:r>
          </a:p>
          <a:p>
            <a:pPr>
              <a:buFont typeface="Wingdings" pitchFamily="2" charset="2"/>
              <a:buChar char="ü"/>
            </a:pPr>
            <a:r>
              <a:rPr lang="en-US" b="1" dirty="0" smtClean="0"/>
              <a:t>Gum infection </a:t>
            </a:r>
            <a:r>
              <a:rPr lang="en-US" dirty="0" smtClean="0"/>
              <a:t>; gum infections such as gingivitis  can allow for bacteria to enter the roof of the tooth and the pulp.</a:t>
            </a:r>
          </a:p>
          <a:p>
            <a:pPr>
              <a:buFont typeface="Wingdings" pitchFamily="2" charset="2"/>
              <a:buChar char="ü"/>
            </a:pPr>
            <a:r>
              <a:rPr lang="en-US" b="1" dirty="0" smtClean="0"/>
              <a:t>Other infections </a:t>
            </a:r>
            <a:r>
              <a:rPr lang="en-US" dirty="0" smtClean="0"/>
              <a:t>;infections may spread from other sites to the tooth via blood stream( hematogenous spread)</a:t>
            </a:r>
          </a:p>
          <a:p>
            <a:pPr>
              <a:buNone/>
            </a:pPr>
            <a:endParaRPr lang="en-US" dirty="0"/>
          </a:p>
        </p:txBody>
      </p:sp>
    </p:spTree>
    <p:extLst>
      <p:ext uri="{BB962C8B-B14F-4D97-AF65-F5344CB8AC3E}">
        <p14:creationId xmlns:p14="http://schemas.microsoft.com/office/powerpoint/2010/main" val="335926911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diagnostic test </a:t>
            </a:r>
            <a:endParaRPr lang="en-US" dirty="0"/>
          </a:p>
        </p:txBody>
      </p:sp>
      <p:sp>
        <p:nvSpPr>
          <p:cNvPr id="3" name="Content Placeholder 2"/>
          <p:cNvSpPr>
            <a:spLocks noGrp="1"/>
          </p:cNvSpPr>
          <p:nvPr>
            <p:ph idx="1"/>
          </p:nvPr>
        </p:nvSpPr>
        <p:spPr/>
        <p:txBody>
          <a:bodyPr/>
          <a:lstStyle/>
          <a:p>
            <a:r>
              <a:rPr lang="en-US" dirty="0" smtClean="0"/>
              <a:t>Periapical dental x-rays used to determine the diagnosis as lesion is similar to infected periapical granuloma or an infected dental cyst.</a:t>
            </a:r>
            <a:endParaRPr lang="en-US" dirty="0"/>
          </a:p>
        </p:txBody>
      </p:sp>
    </p:spTree>
    <p:extLst>
      <p:ext uri="{BB962C8B-B14F-4D97-AF65-F5344CB8AC3E}">
        <p14:creationId xmlns:p14="http://schemas.microsoft.com/office/powerpoint/2010/main" val="240500715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dirty="0" smtClean="0"/>
              <a:t>management</a:t>
            </a:r>
            <a:endParaRPr lang="en-US" dirty="0"/>
          </a:p>
        </p:txBody>
      </p:sp>
      <p:sp>
        <p:nvSpPr>
          <p:cNvPr id="3" name="Content Placeholder 2"/>
          <p:cNvSpPr>
            <a:spLocks noGrp="1"/>
          </p:cNvSpPr>
          <p:nvPr>
            <p:ph idx="1"/>
          </p:nvPr>
        </p:nvSpPr>
        <p:spPr>
          <a:xfrm>
            <a:off x="457200" y="838200"/>
            <a:ext cx="8229600" cy="5486400"/>
          </a:xfrm>
        </p:spPr>
        <p:txBody>
          <a:bodyPr>
            <a:normAutofit fontScale="92500" lnSpcReduction="20000"/>
          </a:bodyPr>
          <a:lstStyle/>
          <a:p>
            <a:pPr>
              <a:buFont typeface="Wingdings" pitchFamily="2" charset="2"/>
              <a:buChar char="v"/>
            </a:pPr>
            <a:r>
              <a:rPr lang="en-US" b="1" dirty="0" smtClean="0"/>
              <a:t>Root canal </a:t>
            </a:r>
            <a:r>
              <a:rPr lang="en-US" dirty="0" smtClean="0"/>
              <a:t>;this is used to treat smaller lesions , the canals filled with bacteria and dead tissue are cleaned and infected material is removed.</a:t>
            </a:r>
          </a:p>
          <a:p>
            <a:pPr>
              <a:buNone/>
            </a:pPr>
            <a:r>
              <a:rPr lang="en-US" dirty="0" smtClean="0"/>
              <a:t>In the subsequent dental visits the canals are irrigated with disinfectant solutions and sealed with suitable material ,this procedure eliminates bacteria from the root canals.</a:t>
            </a:r>
          </a:p>
          <a:p>
            <a:pPr>
              <a:buNone/>
            </a:pPr>
            <a:r>
              <a:rPr lang="en-US" dirty="0" smtClean="0"/>
              <a:t>After complete bacteria removal from the root canal .the abscess disappears as the nidus (nest /breeding place) of the infection is removed.</a:t>
            </a:r>
          </a:p>
          <a:p>
            <a:pPr>
              <a:buNone/>
            </a:pPr>
            <a:r>
              <a:rPr lang="en-US" dirty="0" smtClean="0"/>
              <a:t>After sealing the canals a suitable material such as dental amalgam or dental composite is used to fill the prepared cavity to access the canals. </a:t>
            </a:r>
          </a:p>
        </p:txBody>
      </p:sp>
    </p:spTree>
    <p:extLst>
      <p:ext uri="{BB962C8B-B14F-4D97-AF65-F5344CB8AC3E}">
        <p14:creationId xmlns:p14="http://schemas.microsoft.com/office/powerpoint/2010/main" val="36636728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 OBJECTIVES</a:t>
            </a:r>
            <a:endParaRPr lang="en-US" dirty="0"/>
          </a:p>
        </p:txBody>
      </p:sp>
      <p:sp>
        <p:nvSpPr>
          <p:cNvPr id="3" name="Content Placeholder 2"/>
          <p:cNvSpPr>
            <a:spLocks noGrp="1"/>
          </p:cNvSpPr>
          <p:nvPr>
            <p:ph idx="1"/>
          </p:nvPr>
        </p:nvSpPr>
        <p:spPr/>
        <p:txBody>
          <a:bodyPr>
            <a:normAutofit fontScale="92500"/>
          </a:bodyPr>
          <a:lstStyle/>
          <a:p>
            <a:r>
              <a:rPr lang="en-US" dirty="0" smtClean="0"/>
              <a:t>At the end of this session the learner will be able to;</a:t>
            </a:r>
          </a:p>
          <a:p>
            <a:pPr>
              <a:buFont typeface="Wingdings" pitchFamily="2" charset="2"/>
              <a:buChar char="ü"/>
            </a:pPr>
            <a:r>
              <a:rPr lang="en-US" dirty="0" smtClean="0"/>
              <a:t>Identify at least 4 different oral cavity / periodontal diseases .</a:t>
            </a:r>
          </a:p>
          <a:p>
            <a:pPr>
              <a:buFont typeface="Wingdings" pitchFamily="2" charset="2"/>
              <a:buChar char="ü"/>
            </a:pPr>
            <a:r>
              <a:rPr lang="en-US" dirty="0" smtClean="0"/>
              <a:t>Manage  and treat different periodontal diseases.</a:t>
            </a:r>
          </a:p>
          <a:p>
            <a:pPr>
              <a:buFont typeface="Wingdings" pitchFamily="2" charset="2"/>
              <a:buChar char="ü"/>
            </a:pPr>
            <a:r>
              <a:rPr lang="en-US" dirty="0" smtClean="0"/>
              <a:t>Give relevant health education to patients suffering from different oral cavity diseases.</a:t>
            </a:r>
          </a:p>
          <a:p>
            <a:pPr>
              <a:buFont typeface="Wingdings" pitchFamily="2" charset="2"/>
              <a:buChar char="ü"/>
            </a:pPr>
            <a:r>
              <a:rPr lang="en-US" dirty="0" smtClean="0"/>
              <a:t>Describe at least 3 functions of the mouth.</a:t>
            </a:r>
          </a:p>
          <a:p>
            <a:pPr>
              <a:buFont typeface="Wingdings" pitchFamily="2" charset="2"/>
              <a:buChar char="ü"/>
            </a:pPr>
            <a:endParaRPr lang="en-US" dirty="0" smtClean="0"/>
          </a:p>
          <a:p>
            <a:pPr>
              <a:buFont typeface="Wingdings" pitchFamily="2" charset="2"/>
              <a:buChar char="ü"/>
            </a:pPr>
            <a:endParaRPr lang="en-US" dirty="0"/>
          </a:p>
        </p:txBody>
      </p:sp>
    </p:spTree>
    <p:extLst>
      <p:ext uri="{BB962C8B-B14F-4D97-AF65-F5344CB8AC3E}">
        <p14:creationId xmlns:p14="http://schemas.microsoft.com/office/powerpoint/2010/main" val="345942416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endParaRPr lang="en-US" dirty="0"/>
          </a:p>
        </p:txBody>
      </p:sp>
      <p:sp>
        <p:nvSpPr>
          <p:cNvPr id="3" name="Content Placeholder 2"/>
          <p:cNvSpPr>
            <a:spLocks noGrp="1"/>
          </p:cNvSpPr>
          <p:nvPr>
            <p:ph idx="1"/>
          </p:nvPr>
        </p:nvSpPr>
        <p:spPr>
          <a:xfrm>
            <a:off x="457200" y="762000"/>
            <a:ext cx="8229600" cy="5562600"/>
          </a:xfrm>
        </p:spPr>
        <p:txBody>
          <a:bodyPr/>
          <a:lstStyle/>
          <a:p>
            <a:pPr>
              <a:buFont typeface="Wingdings" pitchFamily="2" charset="2"/>
              <a:buChar char="v"/>
            </a:pPr>
            <a:r>
              <a:rPr lang="en-US" b="1" dirty="0" smtClean="0"/>
              <a:t>Medication</a:t>
            </a:r>
            <a:r>
              <a:rPr lang="en-US" dirty="0" smtClean="0"/>
              <a:t> ;</a:t>
            </a:r>
          </a:p>
          <a:p>
            <a:pPr>
              <a:buFont typeface="Wingdings" pitchFamily="2" charset="2"/>
              <a:buChar char="§"/>
            </a:pPr>
            <a:r>
              <a:rPr lang="en-US" dirty="0" smtClean="0"/>
              <a:t>  non-steroidal anti-inflammatory drugs (NSAIDS)</a:t>
            </a:r>
          </a:p>
          <a:p>
            <a:pPr>
              <a:buNone/>
            </a:pPr>
            <a:r>
              <a:rPr lang="en-US" dirty="0" smtClean="0"/>
              <a:t>Drugs such as ;ibuprofen , naproxen ,acetaminophen and diclofenac can be used. </a:t>
            </a:r>
          </a:p>
          <a:p>
            <a:pPr>
              <a:buFont typeface="Wingdings" pitchFamily="2" charset="2"/>
              <a:buChar char="§"/>
            </a:pPr>
            <a:r>
              <a:rPr lang="en-US" dirty="0" smtClean="0"/>
              <a:t>Antibiotics , most commonly used are ; amoxicillin , metronidazole and clindamycin               </a:t>
            </a:r>
            <a:endParaRPr lang="en-US" dirty="0"/>
          </a:p>
        </p:txBody>
      </p:sp>
    </p:spTree>
    <p:extLst>
      <p:ext uri="{BB962C8B-B14F-4D97-AF65-F5344CB8AC3E}">
        <p14:creationId xmlns:p14="http://schemas.microsoft.com/office/powerpoint/2010/main" val="224523295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endParaRPr lang="en-US" dirty="0"/>
          </a:p>
        </p:txBody>
      </p:sp>
      <p:sp>
        <p:nvSpPr>
          <p:cNvPr id="3" name="Content Placeholder 2"/>
          <p:cNvSpPr>
            <a:spLocks noGrp="1"/>
          </p:cNvSpPr>
          <p:nvPr>
            <p:ph idx="1"/>
          </p:nvPr>
        </p:nvSpPr>
        <p:spPr>
          <a:xfrm>
            <a:off x="304800" y="838200"/>
            <a:ext cx="8229600" cy="5638800"/>
          </a:xfrm>
        </p:spPr>
        <p:txBody>
          <a:bodyPr>
            <a:normAutofit fontScale="92500" lnSpcReduction="10000"/>
          </a:bodyPr>
          <a:lstStyle/>
          <a:p>
            <a:pPr>
              <a:buFont typeface="Wingdings" pitchFamily="2" charset="2"/>
              <a:buChar char="v"/>
            </a:pPr>
            <a:r>
              <a:rPr lang="en-US" b="1" dirty="0" smtClean="0"/>
              <a:t>Drainage</a:t>
            </a:r>
            <a:r>
              <a:rPr lang="en-US" dirty="0" smtClean="0"/>
              <a:t> ; this is the best approach for cases involving buccal or submandibular spaces. Antibiotic treatment followed by excision and drainage is done.</a:t>
            </a:r>
          </a:p>
          <a:p>
            <a:pPr>
              <a:buNone/>
            </a:pPr>
            <a:r>
              <a:rPr lang="en-US" dirty="0" smtClean="0"/>
              <a:t>The excision can be intra-oral or extra-oral depending on the location and extent of the lesion ,the procedure is done under local anesthesia.</a:t>
            </a:r>
          </a:p>
          <a:p>
            <a:pPr>
              <a:buFont typeface="Wingdings" pitchFamily="2" charset="2"/>
              <a:buChar char="v"/>
            </a:pPr>
            <a:r>
              <a:rPr lang="en-US" b="1" dirty="0" smtClean="0"/>
              <a:t>Extraction</a:t>
            </a:r>
            <a:r>
              <a:rPr lang="en-US" dirty="0" smtClean="0"/>
              <a:t> ; when the affected tooth is extensively damaged as a result of tooth decay and there is no restorable tooth structure , extraction of the affected tooth is the only option.</a:t>
            </a:r>
          </a:p>
          <a:p>
            <a:pPr>
              <a:buNone/>
            </a:pPr>
            <a:endParaRPr lang="en-US" dirty="0"/>
          </a:p>
        </p:txBody>
      </p:sp>
    </p:spTree>
    <p:extLst>
      <p:ext uri="{BB962C8B-B14F-4D97-AF65-F5344CB8AC3E}">
        <p14:creationId xmlns:p14="http://schemas.microsoft.com/office/powerpoint/2010/main" val="123756087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The patient is assed for bleeding after the treatment.</a:t>
            </a:r>
          </a:p>
          <a:p>
            <a:r>
              <a:rPr lang="en-US" dirty="0" smtClean="0"/>
              <a:t>Patient is instructed to use normal saline or warm water mouth rinse to keep the area clean.</a:t>
            </a:r>
          </a:p>
          <a:p>
            <a:r>
              <a:rPr lang="en-US" dirty="0" smtClean="0"/>
              <a:t>The patient is also instructed to take the antibiotics and analgesic drugs as prescribed </a:t>
            </a:r>
          </a:p>
          <a:p>
            <a:r>
              <a:rPr lang="en-US" dirty="0" smtClean="0"/>
              <a:t>Patient is advised to advance from a liquid diet to a soft diet as tolerated.</a:t>
            </a:r>
          </a:p>
          <a:p>
            <a:r>
              <a:rPr lang="en-US" dirty="0" smtClean="0"/>
              <a:t>He / she is also advised to keep appointments.</a:t>
            </a:r>
            <a:endParaRPr lang="en-US" dirty="0"/>
          </a:p>
        </p:txBody>
      </p:sp>
    </p:spTree>
    <p:extLst>
      <p:ext uri="{BB962C8B-B14F-4D97-AF65-F5344CB8AC3E}">
        <p14:creationId xmlns:p14="http://schemas.microsoft.com/office/powerpoint/2010/main" val="70645241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9600" dirty="0" smtClean="0"/>
              <a:t>????...</a:t>
            </a:r>
            <a:endParaRPr lang="en-US" sz="9600" dirty="0"/>
          </a:p>
        </p:txBody>
      </p:sp>
    </p:spTree>
    <p:extLst>
      <p:ext uri="{BB962C8B-B14F-4D97-AF65-F5344CB8AC3E}">
        <p14:creationId xmlns:p14="http://schemas.microsoft.com/office/powerpoint/2010/main" val="52808219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25" name="rectole0000000134"/>
          <p:cNvGraphicFramePr>
            <a:graphicFrameLocks noChangeAspect="1"/>
          </p:cNvGraphicFramePr>
          <p:nvPr/>
        </p:nvGraphicFramePr>
        <p:xfrm>
          <a:off x="304800" y="609600"/>
          <a:ext cx="8305800" cy="6019800"/>
        </p:xfrm>
        <a:graphic>
          <a:graphicData uri="http://schemas.openxmlformats.org/presentationml/2006/ole">
            <mc:AlternateContent xmlns:mc="http://schemas.openxmlformats.org/markup-compatibility/2006">
              <mc:Choice xmlns:v="urn:schemas-microsoft-com:vml" Requires="v">
                <p:oleObj spid="_x0000_s1108" name="Picture" r:id="rId3" imgW="0" imgH="0" progId="StaticMetafile">
                  <p:embed/>
                </p:oleObj>
              </mc:Choice>
              <mc:Fallback>
                <p:oleObj name="Picture" r:id="rId3" imgW="0" imgH="0" progId="StaticMetafile">
                  <p:embed/>
                  <p:pic>
                    <p:nvPicPr>
                      <p:cNvPr id="0" name="rectole00000001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09600"/>
                        <a:ext cx="8305800" cy="601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304800" y="1"/>
            <a:ext cx="6324600" cy="584775"/>
          </a:xfrm>
          <a:prstGeom prst="rect">
            <a:avLst/>
          </a:prstGeom>
          <a:noFill/>
        </p:spPr>
        <p:txBody>
          <a:bodyPr wrap="square" rtlCol="0">
            <a:spAutoFit/>
          </a:bodyPr>
          <a:lstStyle/>
          <a:p>
            <a:pPr algn="ctr"/>
            <a:r>
              <a:rPr lang="en-US" sz="3200" b="1" dirty="0" smtClean="0"/>
              <a:t>THE DIGESTIVE SYSTEM</a:t>
            </a:r>
            <a:endParaRPr lang="en-US" sz="3200" b="1"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AHBXSR0"/>
          <p:cNvPicPr>
            <a:picLocks noChangeAspect="1" noChangeArrowheads="1"/>
          </p:cNvPicPr>
          <p:nvPr/>
        </p:nvPicPr>
        <p:blipFill>
          <a:blip r:embed="rId3"/>
          <a:srcRect/>
          <a:stretch>
            <a:fillRect/>
          </a:stretch>
        </p:blipFill>
        <p:spPr bwMode="auto">
          <a:xfrm>
            <a:off x="228600" y="533400"/>
            <a:ext cx="8686800" cy="6096000"/>
          </a:xfrm>
          <a:prstGeom prst="rect">
            <a:avLst/>
          </a:prstGeom>
          <a:noFill/>
          <a:ln w="9525">
            <a:noFill/>
            <a:miter lim="800000"/>
            <a:headEnd/>
            <a:tailEnd/>
          </a:ln>
        </p:spPr>
      </p:pic>
      <p:sp>
        <p:nvSpPr>
          <p:cNvPr id="3" name="TextBox 2"/>
          <p:cNvSpPr txBox="1"/>
          <p:nvPr/>
        </p:nvSpPr>
        <p:spPr>
          <a:xfrm>
            <a:off x="1447800" y="152400"/>
            <a:ext cx="2895600" cy="369332"/>
          </a:xfrm>
          <a:prstGeom prst="rect">
            <a:avLst/>
          </a:prstGeom>
          <a:noFill/>
        </p:spPr>
        <p:txBody>
          <a:bodyPr wrap="square" rtlCol="0">
            <a:spAutoFit/>
          </a:bodyPr>
          <a:lstStyle/>
          <a:p>
            <a:r>
              <a:rPr lang="en-US" b="1" u="sng" dirty="0" smtClean="0"/>
              <a:t>BILIARY TRACT</a:t>
            </a:r>
            <a:endParaRPr lang="en-US" b="1" u="sng"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faculty.etsu.edu/forsman/BiliaryTreeComple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22774"/>
            <a:ext cx="8610600" cy="56066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4000" y="533400"/>
            <a:ext cx="4800600" cy="461665"/>
          </a:xfrm>
          <a:prstGeom prst="rect">
            <a:avLst/>
          </a:prstGeom>
          <a:noFill/>
        </p:spPr>
        <p:txBody>
          <a:bodyPr wrap="square" rtlCol="0">
            <a:spAutoFit/>
          </a:bodyPr>
          <a:lstStyle/>
          <a:p>
            <a:r>
              <a:rPr lang="en-US" sz="2400" b="1" dirty="0" smtClean="0"/>
              <a:t>THE BILIARY TRACT</a:t>
            </a:r>
            <a:endParaRPr lang="en-US" sz="2400" b="1" dirty="0"/>
          </a:p>
        </p:txBody>
      </p:sp>
    </p:spTree>
    <p:extLst>
      <p:ext uri="{BB962C8B-B14F-4D97-AF65-F5344CB8AC3E}">
        <p14:creationId xmlns:p14="http://schemas.microsoft.com/office/powerpoint/2010/main" val="282715661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t/>
            </a:r>
            <a:br>
              <a:rPr lang="en-US" b="1" dirty="0" smtClean="0"/>
            </a:br>
            <a:r>
              <a:rPr lang="en-US" sz="5300" b="1" dirty="0" smtClean="0"/>
              <a:t>Objectives</a:t>
            </a:r>
            <a:r>
              <a:rPr lang="en-US" sz="5300" dirty="0" smtClean="0"/>
              <a:t/>
            </a:r>
            <a:br>
              <a:rPr lang="en-US" sz="5300" dirty="0" smtClean="0"/>
            </a:br>
            <a:endParaRPr lang="en-US" sz="5300" dirty="0"/>
          </a:p>
        </p:txBody>
      </p:sp>
      <p:sp>
        <p:nvSpPr>
          <p:cNvPr id="3" name="Content Placeholder 2"/>
          <p:cNvSpPr>
            <a:spLocks noGrp="1"/>
          </p:cNvSpPr>
          <p:nvPr>
            <p:ph idx="1"/>
          </p:nvPr>
        </p:nvSpPr>
        <p:spPr>
          <a:xfrm>
            <a:off x="228600" y="990600"/>
            <a:ext cx="8686800" cy="5715000"/>
          </a:xfrm>
        </p:spPr>
        <p:txBody>
          <a:bodyPr>
            <a:normAutofit fontScale="92500" lnSpcReduction="10000"/>
          </a:bodyPr>
          <a:lstStyle/>
          <a:p>
            <a:r>
              <a:rPr lang="en-US" dirty="0" smtClean="0"/>
              <a:t>At </a:t>
            </a:r>
            <a:r>
              <a:rPr lang="en-US" dirty="0"/>
              <a:t>the end of this section you will be able to: </a:t>
            </a:r>
          </a:p>
          <a:p>
            <a:pPr lvl="1">
              <a:buFont typeface="Wingdings" pitchFamily="2" charset="2"/>
              <a:buChar char="Ø"/>
            </a:pPr>
            <a:r>
              <a:rPr lang="en-US" dirty="0"/>
              <a:t>Describe the structure and function of the digestive </a:t>
            </a:r>
            <a:r>
              <a:rPr lang="en-US" dirty="0" smtClean="0"/>
              <a:t>system -(</a:t>
            </a:r>
            <a:r>
              <a:rPr lang="en-US" b="1" dirty="0" smtClean="0"/>
              <a:t>STUDENTS REVISE</a:t>
            </a:r>
            <a:r>
              <a:rPr lang="en-US" dirty="0" smtClean="0"/>
              <a:t>) </a:t>
            </a:r>
            <a:endParaRPr lang="en-US" dirty="0"/>
          </a:p>
          <a:p>
            <a:pPr lvl="1">
              <a:buFont typeface="Wingdings" pitchFamily="2" charset="2"/>
              <a:buChar char="Ø"/>
            </a:pPr>
            <a:r>
              <a:rPr lang="en-US" dirty="0"/>
              <a:t>Describe the function of the accessory structures </a:t>
            </a:r>
            <a:br>
              <a:rPr lang="en-US" dirty="0"/>
            </a:br>
            <a:r>
              <a:rPr lang="en-US" dirty="0"/>
              <a:t>of </a:t>
            </a:r>
            <a:r>
              <a:rPr lang="en-US" dirty="0" smtClean="0"/>
              <a:t>digestion-(</a:t>
            </a:r>
            <a:r>
              <a:rPr lang="en-US" b="1" dirty="0" smtClean="0"/>
              <a:t>STUDENTS REVISE</a:t>
            </a:r>
            <a:r>
              <a:rPr lang="en-US" dirty="0" smtClean="0"/>
              <a:t>) </a:t>
            </a:r>
            <a:endParaRPr lang="en-US" dirty="0"/>
          </a:p>
          <a:p>
            <a:pPr lvl="1">
              <a:buFont typeface="Wingdings" pitchFamily="2" charset="2"/>
              <a:buChar char="Ø"/>
            </a:pPr>
            <a:r>
              <a:rPr lang="en-US" dirty="0"/>
              <a:t>Describe food </a:t>
            </a:r>
            <a:r>
              <a:rPr lang="en-US" dirty="0" smtClean="0"/>
              <a:t>metabolism-(</a:t>
            </a:r>
            <a:r>
              <a:rPr lang="en-US" b="1" dirty="0" smtClean="0"/>
              <a:t>STUDENTS REVISE</a:t>
            </a:r>
            <a:r>
              <a:rPr lang="en-US" dirty="0" smtClean="0"/>
              <a:t>) </a:t>
            </a:r>
            <a:endParaRPr lang="en-US" dirty="0"/>
          </a:p>
          <a:p>
            <a:pPr lvl="1">
              <a:buFont typeface="Wingdings" pitchFamily="2" charset="2"/>
              <a:buChar char="Ø"/>
            </a:pPr>
            <a:r>
              <a:rPr lang="en-US" sz="3600" b="1" dirty="0"/>
              <a:t>Describe the disorders of the digestive organs and </a:t>
            </a:r>
            <a:r>
              <a:rPr lang="en-US" sz="3600" b="1" dirty="0" smtClean="0"/>
              <a:t> associated </a:t>
            </a:r>
            <a:r>
              <a:rPr lang="en-US" sz="3600" b="1" dirty="0"/>
              <a:t>organs </a:t>
            </a:r>
          </a:p>
          <a:p>
            <a:pPr lvl="1">
              <a:buFont typeface="Wingdings" pitchFamily="2" charset="2"/>
              <a:buChar char="Ø"/>
            </a:pPr>
            <a:r>
              <a:rPr lang="en-US" sz="3600" b="1" dirty="0" err="1"/>
              <a:t>Utilise</a:t>
            </a:r>
            <a:r>
              <a:rPr lang="en-US" sz="3600" b="1" dirty="0"/>
              <a:t> the nursing process in the management of </a:t>
            </a:r>
            <a:r>
              <a:rPr lang="en-US" sz="3600" b="1" dirty="0" smtClean="0"/>
              <a:t> adults </a:t>
            </a:r>
            <a:r>
              <a:rPr lang="en-US" sz="3600" b="1" dirty="0"/>
              <a:t>with disorders of the digestive system and </a:t>
            </a:r>
            <a:r>
              <a:rPr lang="en-US" sz="3600" b="1" dirty="0" smtClean="0"/>
              <a:t> associated </a:t>
            </a:r>
            <a:r>
              <a:rPr lang="en-US" sz="3600" b="1" dirty="0"/>
              <a:t>organs</a:t>
            </a:r>
          </a:p>
          <a:p>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476488" cy="457200"/>
          </a:xfrm>
        </p:spPr>
        <p:txBody>
          <a:bodyPr>
            <a:normAutofit fontScale="90000"/>
          </a:bodyPr>
          <a:lstStyle/>
          <a:p>
            <a:pPr eaLnBrk="1" fontAlgn="auto" hangingPunct="1">
              <a:spcAft>
                <a:spcPts val="0"/>
              </a:spcAft>
              <a:defRPr/>
            </a:pPr>
            <a:r>
              <a:rPr lang="en-US" b="1" dirty="0" smtClean="0"/>
              <a:t>Course outline</a:t>
            </a:r>
            <a:endParaRPr lang="en-US" b="1" dirty="0"/>
          </a:p>
        </p:txBody>
      </p:sp>
      <p:sp>
        <p:nvSpPr>
          <p:cNvPr id="9219" name="Content Placeholder 2"/>
          <p:cNvSpPr>
            <a:spLocks noGrp="1"/>
          </p:cNvSpPr>
          <p:nvPr>
            <p:ph sz="quarter" idx="1"/>
          </p:nvPr>
        </p:nvSpPr>
        <p:spPr>
          <a:xfrm>
            <a:off x="228600" y="609600"/>
            <a:ext cx="8686800" cy="6096000"/>
          </a:xfrm>
        </p:spPr>
        <p:txBody>
          <a:bodyPr>
            <a:normAutofit/>
          </a:bodyPr>
          <a:lstStyle/>
          <a:p>
            <a:pPr eaLnBrk="1" hangingPunct="1"/>
            <a:r>
              <a:rPr lang="en-US" sz="4000" dirty="0" smtClean="0"/>
              <a:t>Anatomic and physiologic review</a:t>
            </a:r>
          </a:p>
          <a:p>
            <a:pPr eaLnBrk="1" hangingPunct="1"/>
            <a:r>
              <a:rPr lang="en-US" sz="4000" dirty="0" smtClean="0"/>
              <a:t>Assessment of the digestive system</a:t>
            </a:r>
          </a:p>
          <a:p>
            <a:pPr eaLnBrk="1" hangingPunct="1"/>
            <a:r>
              <a:rPr lang="en-US" sz="4000" dirty="0" smtClean="0"/>
              <a:t>Disorders of the digestive system</a:t>
            </a:r>
          </a:p>
          <a:p>
            <a:pPr lvl="1" eaLnBrk="1" hangingPunct="1"/>
            <a:r>
              <a:rPr lang="en-US" sz="4000" dirty="0" err="1" smtClean="0"/>
              <a:t>Gastrostomy</a:t>
            </a:r>
            <a:endParaRPr lang="en-US" sz="4000" dirty="0" smtClean="0"/>
          </a:p>
          <a:p>
            <a:pPr lvl="1" eaLnBrk="1" hangingPunct="1"/>
            <a:r>
              <a:rPr lang="en-US" sz="4000" dirty="0" err="1" smtClean="0"/>
              <a:t>Gastiritis</a:t>
            </a:r>
            <a:r>
              <a:rPr lang="en-US" sz="4000" dirty="0" smtClean="0"/>
              <a:t> </a:t>
            </a:r>
          </a:p>
          <a:p>
            <a:pPr lvl="1" eaLnBrk="1" hangingPunct="1"/>
            <a:r>
              <a:rPr lang="en-US" sz="4000" dirty="0" smtClean="0"/>
              <a:t>Intestinal obstruction</a:t>
            </a:r>
          </a:p>
          <a:p>
            <a:pPr lvl="1" eaLnBrk="1" hangingPunct="1"/>
            <a:r>
              <a:rPr lang="en-US" sz="4000" dirty="0" smtClean="0"/>
              <a:t>Hepatic cirrhosis</a:t>
            </a:r>
          </a:p>
          <a:p>
            <a:pPr lvl="1" eaLnBrk="1" hangingPunct="1"/>
            <a:r>
              <a:rPr lang="en-US" sz="4000" dirty="0" smtClean="0"/>
              <a:t>Viral hepatitis</a:t>
            </a:r>
          </a:p>
          <a:p>
            <a:pPr lvl="1" eaLnBrk="1" hangingPunct="1"/>
            <a:endParaRPr lang="en-US" sz="4000" dirty="0"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639762"/>
          </a:xfrm>
        </p:spPr>
        <p:txBody>
          <a:bodyPr>
            <a:normAutofit fontScale="90000"/>
          </a:bodyPr>
          <a:lstStyle/>
          <a:p>
            <a:pPr eaLnBrk="1" fontAlgn="auto" hangingPunct="1">
              <a:spcAft>
                <a:spcPts val="0"/>
              </a:spcAft>
              <a:defRPr/>
            </a:pPr>
            <a:r>
              <a:rPr lang="en-US" sz="3200" b="1" dirty="0" smtClean="0"/>
              <a:t>ANATOMIC AND PHYSIOLOGIC OVERVIEW</a:t>
            </a:r>
            <a:endParaRPr lang="en-US" sz="3200" b="1" dirty="0"/>
          </a:p>
        </p:txBody>
      </p:sp>
      <p:sp>
        <p:nvSpPr>
          <p:cNvPr id="3" name="Content Placeholder 2"/>
          <p:cNvSpPr>
            <a:spLocks noGrp="1"/>
          </p:cNvSpPr>
          <p:nvPr>
            <p:ph sz="quarter" idx="1"/>
          </p:nvPr>
        </p:nvSpPr>
        <p:spPr>
          <a:xfrm>
            <a:off x="228600" y="914400"/>
            <a:ext cx="8686800" cy="5715000"/>
          </a:xfrm>
        </p:spPr>
        <p:txBody>
          <a:bodyPr>
            <a:normAutofit/>
          </a:bodyPr>
          <a:lstStyle/>
          <a:p>
            <a:pPr marL="274320" indent="-274320" eaLnBrk="1" fontAlgn="auto" hangingPunct="1">
              <a:spcAft>
                <a:spcPts val="0"/>
              </a:spcAft>
              <a:buFont typeface="Wingdings"/>
              <a:buChar char=""/>
              <a:defRPr/>
            </a:pPr>
            <a:r>
              <a:rPr lang="en-US" sz="2800" dirty="0" smtClean="0"/>
              <a:t>The Gastro-Intestinal tract is 23-26 foot-long pathway and extends from the mouth to the esophagus, stomach, small intestines and rectum, to the terminal structure the anus. Accessory organs include; teeth and gums, tongue, salivary glands, the liver, gall bladder and the pancreas. </a:t>
            </a:r>
          </a:p>
          <a:p>
            <a:pPr marL="274320" indent="-274320" eaLnBrk="1" fontAlgn="auto" hangingPunct="1">
              <a:spcAft>
                <a:spcPts val="0"/>
              </a:spcAft>
              <a:buFont typeface="Wingdings"/>
              <a:buChar char=""/>
              <a:defRPr/>
            </a:pPr>
            <a:r>
              <a:rPr lang="en-US" sz="2800" b="1" dirty="0" smtClean="0"/>
              <a:t>The mouth</a:t>
            </a:r>
            <a:r>
              <a:rPr lang="en-US" sz="2800" dirty="0" smtClean="0"/>
              <a:t>: contains the tongue and teeth which help in chewing and swallowing of food and  salivary glands that aid in digestion.</a:t>
            </a:r>
          </a:p>
          <a:p>
            <a:pPr marL="274320" indent="-274320" eaLnBrk="1" fontAlgn="auto" hangingPunct="1">
              <a:spcAft>
                <a:spcPts val="0"/>
              </a:spcAft>
              <a:buFont typeface="Wingdings"/>
              <a:buChar char=""/>
              <a:defRPr/>
            </a:pPr>
            <a:r>
              <a:rPr lang="en-US" sz="2800" b="1" dirty="0" smtClean="0"/>
              <a:t>The esophagus </a:t>
            </a:r>
            <a:r>
              <a:rPr lang="en-US" sz="2800" dirty="0" smtClean="0"/>
              <a:t>is located in the </a:t>
            </a:r>
            <a:r>
              <a:rPr lang="en-US" sz="2800" dirty="0" err="1" smtClean="0"/>
              <a:t>mediastinum</a:t>
            </a:r>
            <a:r>
              <a:rPr lang="en-US" sz="2800" dirty="0" smtClean="0"/>
              <a:t> anterior to the spine and posterior to the trachea and heart. It is approximately 25cm in length and passes through the diaphragm at the diaphragmatic hiatus.</a:t>
            </a:r>
            <a:endParaRPr lang="en-US"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oral anatomy</a:t>
            </a:r>
            <a:endParaRPr lang="en-US" dirty="0"/>
          </a:p>
        </p:txBody>
      </p:sp>
      <p:sp>
        <p:nvSpPr>
          <p:cNvPr id="3" name="Content Placeholder 2"/>
          <p:cNvSpPr>
            <a:spLocks noGrp="1"/>
          </p:cNvSpPr>
          <p:nvPr>
            <p:ph idx="1"/>
          </p:nvPr>
        </p:nvSpPr>
        <p:spPr/>
        <p:txBody>
          <a:bodyPr/>
          <a:lstStyle/>
          <a:p>
            <a:r>
              <a:rPr lang="en-US" dirty="0" smtClean="0"/>
              <a:t>The entire oral cavity is lined with mucous membrane tissue and it consist of two areas ;</a:t>
            </a:r>
          </a:p>
          <a:p>
            <a:r>
              <a:rPr lang="en-US" dirty="0" smtClean="0"/>
              <a:t>The vestibule </a:t>
            </a:r>
          </a:p>
          <a:p>
            <a:r>
              <a:rPr lang="en-US" dirty="0" smtClean="0"/>
              <a:t>The oral cavity </a:t>
            </a:r>
          </a:p>
          <a:p>
            <a:r>
              <a:rPr lang="en-US" dirty="0" smtClean="0"/>
              <a:t>Dentition describes the natural teeth in the jawbone.</a:t>
            </a:r>
          </a:p>
          <a:p>
            <a:r>
              <a:rPr lang="en-US" dirty="0" smtClean="0"/>
              <a:t>Types of teeth;</a:t>
            </a:r>
          </a:p>
        </p:txBody>
      </p:sp>
    </p:spTree>
    <p:extLst>
      <p:ext uri="{BB962C8B-B14F-4D97-AF65-F5344CB8AC3E}">
        <p14:creationId xmlns:p14="http://schemas.microsoft.com/office/powerpoint/2010/main" val="260279428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05088" cy="685800"/>
          </a:xfrm>
        </p:spPr>
        <p:txBody>
          <a:bodyPr>
            <a:normAutofit fontScale="90000"/>
          </a:bodyPr>
          <a:lstStyle/>
          <a:p>
            <a:pPr eaLnBrk="1" fontAlgn="auto" hangingPunct="1">
              <a:spcAft>
                <a:spcPts val="0"/>
              </a:spcAft>
              <a:defRPr/>
            </a:pPr>
            <a:r>
              <a:rPr lang="en-US" sz="3200" b="1" dirty="0" smtClean="0"/>
              <a:t>ANATOMIC AND PHYSIOLOGIC OVERVIEW cont’d</a:t>
            </a:r>
            <a:endParaRPr lang="en-US" sz="3200" b="1" dirty="0"/>
          </a:p>
        </p:txBody>
      </p:sp>
      <p:sp>
        <p:nvSpPr>
          <p:cNvPr id="3" name="Content Placeholder 2"/>
          <p:cNvSpPr>
            <a:spLocks noGrp="1"/>
          </p:cNvSpPr>
          <p:nvPr>
            <p:ph sz="quarter" idx="1"/>
          </p:nvPr>
        </p:nvSpPr>
        <p:spPr>
          <a:xfrm>
            <a:off x="152400" y="914400"/>
            <a:ext cx="8839200" cy="5715000"/>
          </a:xfrm>
        </p:spPr>
        <p:txBody>
          <a:bodyPr>
            <a:normAutofit lnSpcReduction="10000"/>
          </a:bodyPr>
          <a:lstStyle/>
          <a:p>
            <a:pPr marL="274320" indent="-274320" eaLnBrk="1" fontAlgn="auto" hangingPunct="1">
              <a:spcAft>
                <a:spcPts val="0"/>
              </a:spcAft>
              <a:buFont typeface="Wingdings"/>
              <a:buChar char=""/>
              <a:defRPr/>
            </a:pPr>
            <a:r>
              <a:rPr lang="en-US" sz="2800" b="1" dirty="0" smtClean="0"/>
              <a:t>The stomach </a:t>
            </a:r>
            <a:r>
              <a:rPr lang="en-US" sz="2800" dirty="0" smtClean="0"/>
              <a:t>is located in the left upper portion of the abdomen under the left lobe of the liver and diaphragm, overlaying most of the pancreas. It has four anatomical regions: the </a:t>
            </a:r>
            <a:r>
              <a:rPr lang="en-US" sz="2800" dirty="0" err="1" smtClean="0"/>
              <a:t>cardia</a:t>
            </a:r>
            <a:r>
              <a:rPr lang="en-US" sz="2800" dirty="0" smtClean="0"/>
              <a:t>, fundus, body and pylorus.</a:t>
            </a:r>
          </a:p>
          <a:p>
            <a:pPr marL="274320" indent="-274320" eaLnBrk="1" fontAlgn="auto" hangingPunct="1">
              <a:spcAft>
                <a:spcPts val="0"/>
              </a:spcAft>
              <a:buFont typeface="Wingdings"/>
              <a:buChar char=""/>
              <a:defRPr/>
            </a:pPr>
            <a:r>
              <a:rPr lang="en-US" sz="2800" b="1" dirty="0" smtClean="0"/>
              <a:t>The small intestine </a:t>
            </a:r>
            <a:r>
              <a:rPr lang="en-US" sz="2800" dirty="0" smtClean="0"/>
              <a:t>is the longest segment of the GI tract accounting for 2/3</a:t>
            </a:r>
            <a:r>
              <a:rPr lang="en-US" sz="2800" baseline="30000" dirty="0" smtClean="0"/>
              <a:t>rds</a:t>
            </a:r>
            <a:r>
              <a:rPr lang="en-US" sz="2800" dirty="0" smtClean="0"/>
              <a:t> of the total length. It has three sections : the duodenum, jejunum and ileum.</a:t>
            </a:r>
          </a:p>
          <a:p>
            <a:pPr marL="274320" indent="-274320" eaLnBrk="1" fontAlgn="auto" hangingPunct="1">
              <a:spcAft>
                <a:spcPts val="0"/>
              </a:spcAft>
              <a:buFont typeface="Wingdings"/>
              <a:buChar char=""/>
              <a:defRPr/>
            </a:pPr>
            <a:r>
              <a:rPr lang="en-US" sz="2800" b="1" dirty="0" smtClean="0"/>
              <a:t>The large intestines </a:t>
            </a:r>
            <a:r>
              <a:rPr lang="en-US" sz="2800" dirty="0" smtClean="0"/>
              <a:t>consist of an ascending segment to the right side of the abdomen, a transverse segment that extends form the right to left side of the abdomen, and a descending  segment on the left. Completing the terminal portion of the large intestine are sigmoid colon, the rectum and the anus</a:t>
            </a:r>
            <a:endParaRPr lang="en-US" sz="2800"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153400" cy="457200"/>
          </a:xfrm>
        </p:spPr>
        <p:txBody>
          <a:bodyPr>
            <a:normAutofit fontScale="90000"/>
          </a:bodyPr>
          <a:lstStyle/>
          <a:p>
            <a:pPr eaLnBrk="1" fontAlgn="auto" hangingPunct="1">
              <a:spcAft>
                <a:spcPts val="0"/>
              </a:spcAft>
              <a:defRPr/>
            </a:pPr>
            <a:r>
              <a:rPr lang="en-US" b="1" dirty="0" smtClean="0"/>
              <a:t>Anatomy of the digestive system</a:t>
            </a:r>
            <a:endParaRPr lang="en-US" b="1" dirty="0"/>
          </a:p>
        </p:txBody>
      </p:sp>
      <p:pic>
        <p:nvPicPr>
          <p:cNvPr id="12291" name="Content Placeholder 6" descr="digestion-diagram.jpeg"/>
          <p:cNvPicPr>
            <a:picLocks noGrp="1" noChangeAspect="1"/>
          </p:cNvPicPr>
          <p:nvPr>
            <p:ph sz="quarter" idx="1"/>
          </p:nvPr>
        </p:nvPicPr>
        <p:blipFill>
          <a:blip r:embed="rId2"/>
          <a:srcRect/>
          <a:stretch>
            <a:fillRect/>
          </a:stretch>
        </p:blipFill>
        <p:spPr>
          <a:xfrm>
            <a:off x="228600" y="914400"/>
            <a:ext cx="8686800" cy="5715000"/>
          </a:xfrm>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05088" cy="838200"/>
          </a:xfrm>
        </p:spPr>
        <p:txBody>
          <a:bodyPr>
            <a:normAutofit fontScale="90000"/>
          </a:bodyPr>
          <a:lstStyle/>
          <a:p>
            <a:pPr eaLnBrk="1" fontAlgn="auto" hangingPunct="1">
              <a:spcAft>
                <a:spcPts val="0"/>
              </a:spcAft>
              <a:defRPr/>
            </a:pPr>
            <a:r>
              <a:rPr lang="en-US" b="1" dirty="0" smtClean="0"/>
              <a:t>Functions of the digestive system cont’d</a:t>
            </a:r>
            <a:endParaRPr lang="en-US" b="1" dirty="0"/>
          </a:p>
        </p:txBody>
      </p:sp>
      <p:sp>
        <p:nvSpPr>
          <p:cNvPr id="3" name="Content Placeholder 2"/>
          <p:cNvSpPr>
            <a:spLocks noGrp="1"/>
          </p:cNvSpPr>
          <p:nvPr>
            <p:ph sz="quarter" idx="1"/>
          </p:nvPr>
        </p:nvSpPr>
        <p:spPr>
          <a:xfrm>
            <a:off x="228600" y="1066800"/>
            <a:ext cx="8686800" cy="5638800"/>
          </a:xfrm>
        </p:spPr>
        <p:txBody>
          <a:bodyPr>
            <a:normAutofit fontScale="92500" lnSpcReduction="10000"/>
          </a:bodyPr>
          <a:lstStyle/>
          <a:p>
            <a:pPr marL="274320" indent="-274320" eaLnBrk="1" fontAlgn="auto" hangingPunct="1">
              <a:spcAft>
                <a:spcPts val="0"/>
              </a:spcAft>
              <a:buFont typeface="Wingdings"/>
              <a:buChar char=""/>
              <a:defRPr/>
            </a:pPr>
            <a:r>
              <a:rPr lang="en-US" sz="3000" dirty="0" smtClean="0"/>
              <a:t>Primary functions of the GI tract are:</a:t>
            </a:r>
          </a:p>
          <a:p>
            <a:pPr marL="640080" lvl="1" indent="-274320" eaLnBrk="1" fontAlgn="auto" hangingPunct="1">
              <a:spcAft>
                <a:spcPts val="0"/>
              </a:spcAft>
              <a:buFont typeface="Wingdings 2"/>
              <a:buChar char=""/>
              <a:defRPr/>
            </a:pPr>
            <a:r>
              <a:rPr lang="en-US" dirty="0" smtClean="0"/>
              <a:t>Breakdown of food particles into the molecular form for digestion</a:t>
            </a:r>
          </a:p>
          <a:p>
            <a:pPr marL="640080" lvl="1" indent="-274320" eaLnBrk="1" fontAlgn="auto" hangingPunct="1">
              <a:spcAft>
                <a:spcPts val="0"/>
              </a:spcAft>
              <a:buFont typeface="Wingdings 2"/>
              <a:buChar char=""/>
              <a:defRPr/>
            </a:pPr>
            <a:r>
              <a:rPr lang="en-US" dirty="0" smtClean="0"/>
              <a:t>Absorption into blood stream of the small nutrient  molecules produced by digestion</a:t>
            </a:r>
          </a:p>
          <a:p>
            <a:pPr marL="640080" lvl="1" indent="-274320" eaLnBrk="1" fontAlgn="auto" hangingPunct="1">
              <a:spcAft>
                <a:spcPts val="0"/>
              </a:spcAft>
              <a:buFont typeface="Wingdings 2"/>
              <a:buChar char=""/>
              <a:defRPr/>
            </a:pPr>
            <a:r>
              <a:rPr lang="en-US" dirty="0" smtClean="0"/>
              <a:t>The elimination of undigested unabsorbed food stuffs and other waste products</a:t>
            </a:r>
          </a:p>
          <a:p>
            <a:pPr marL="274320" indent="-274320" eaLnBrk="1" fontAlgn="auto" hangingPunct="1">
              <a:spcAft>
                <a:spcPts val="0"/>
              </a:spcAft>
              <a:buFont typeface="Wingdings"/>
              <a:buChar char=""/>
              <a:defRPr/>
            </a:pPr>
            <a:r>
              <a:rPr lang="en-US" sz="3000" dirty="0" smtClean="0"/>
              <a:t>Chewing and swallowing</a:t>
            </a:r>
            <a:endParaRPr lang="en-US" sz="3000" dirty="0"/>
          </a:p>
          <a:p>
            <a:pPr marL="640080" lvl="1" indent="-274320" eaLnBrk="1" fontAlgn="auto" hangingPunct="1">
              <a:spcAft>
                <a:spcPts val="0"/>
              </a:spcAft>
              <a:buFont typeface="Wingdings 2"/>
              <a:buChar char=""/>
              <a:defRPr/>
            </a:pPr>
            <a:r>
              <a:rPr lang="en-US" dirty="0" smtClean="0"/>
              <a:t>Digestion begins with the act of chewing in which food is broken down into small particles that can be swallowed and mixed with digestive enzymes.</a:t>
            </a:r>
          </a:p>
          <a:p>
            <a:pPr marL="640080" lvl="1" indent="-274320" eaLnBrk="1" fontAlgn="auto" hangingPunct="1">
              <a:spcAft>
                <a:spcPts val="0"/>
              </a:spcAft>
              <a:buFont typeface="Wingdings 2"/>
              <a:buChar char=""/>
              <a:defRPr/>
            </a:pPr>
            <a:r>
              <a:rPr lang="en-US" dirty="0" smtClean="0"/>
              <a:t>Approx 1.5L of saliva is secreted daily from the salivary glands.</a:t>
            </a:r>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05088" cy="411162"/>
          </a:xfrm>
        </p:spPr>
        <p:txBody>
          <a:bodyPr>
            <a:normAutofit fontScale="90000"/>
          </a:bodyPr>
          <a:lstStyle/>
          <a:p>
            <a:pPr eaLnBrk="1" fontAlgn="auto" hangingPunct="1">
              <a:spcAft>
                <a:spcPts val="0"/>
              </a:spcAft>
              <a:defRPr/>
            </a:pPr>
            <a:r>
              <a:rPr lang="en-US" dirty="0" smtClean="0"/>
              <a:t>Functions of the digestive system</a:t>
            </a:r>
            <a:endParaRPr lang="en-US" dirty="0"/>
          </a:p>
        </p:txBody>
      </p:sp>
      <p:sp>
        <p:nvSpPr>
          <p:cNvPr id="14339" name="Content Placeholder 2"/>
          <p:cNvSpPr>
            <a:spLocks noGrp="1"/>
          </p:cNvSpPr>
          <p:nvPr>
            <p:ph sz="quarter" idx="1"/>
          </p:nvPr>
        </p:nvSpPr>
        <p:spPr>
          <a:xfrm>
            <a:off x="152400" y="762000"/>
            <a:ext cx="8839200" cy="5943600"/>
          </a:xfrm>
        </p:spPr>
        <p:txBody>
          <a:bodyPr>
            <a:normAutofit fontScale="92500" lnSpcReduction="20000"/>
          </a:bodyPr>
          <a:lstStyle/>
          <a:p>
            <a:pPr lvl="1" eaLnBrk="1" hangingPunct="1"/>
            <a:r>
              <a:rPr lang="en-US" sz="3600" dirty="0" smtClean="0"/>
              <a:t>Ptyalin enzyme in the saliva commences the digestion of starches.</a:t>
            </a:r>
          </a:p>
          <a:p>
            <a:pPr lvl="1" eaLnBrk="1" hangingPunct="1"/>
            <a:r>
              <a:rPr lang="en-US" sz="3600" dirty="0" smtClean="0"/>
              <a:t>Swallowing begins as a voluntary act that is regulated by the swallowing center in the medulla </a:t>
            </a:r>
            <a:r>
              <a:rPr lang="en-US" sz="3600" dirty="0" err="1" smtClean="0"/>
              <a:t>oblangata</a:t>
            </a:r>
            <a:r>
              <a:rPr lang="en-US" sz="3600" dirty="0" smtClean="0"/>
              <a:t>. </a:t>
            </a:r>
          </a:p>
          <a:p>
            <a:pPr lvl="1" eaLnBrk="1" hangingPunct="1"/>
            <a:r>
              <a:rPr lang="en-US" sz="3600" dirty="0" smtClean="0"/>
              <a:t>Food is propelled down the GI tract by peristalsis</a:t>
            </a:r>
          </a:p>
          <a:p>
            <a:pPr eaLnBrk="1" hangingPunct="1"/>
            <a:r>
              <a:rPr lang="en-US" sz="3600" dirty="0" smtClean="0"/>
              <a:t>Gastric function</a:t>
            </a:r>
          </a:p>
          <a:p>
            <a:pPr lvl="1" eaLnBrk="1" hangingPunct="1"/>
            <a:r>
              <a:rPr lang="en-US" sz="3600" dirty="0" smtClean="0"/>
              <a:t>The stomach stores and mixes food with secretions.</a:t>
            </a:r>
          </a:p>
          <a:p>
            <a:pPr lvl="1" eaLnBrk="1" hangingPunct="1"/>
            <a:r>
              <a:rPr lang="en-US" sz="3600" dirty="0" smtClean="0"/>
              <a:t>Gastric secretions aid in breakdown of food into absorbable components and help in destruction of most ingested bacteria. </a:t>
            </a:r>
          </a:p>
          <a:p>
            <a:pPr lvl="1" eaLnBrk="1" hangingPunct="1"/>
            <a:endParaRPr lang="en-US" dirty="0"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05088" cy="762000"/>
          </a:xfrm>
        </p:spPr>
        <p:txBody>
          <a:bodyPr>
            <a:normAutofit fontScale="90000"/>
          </a:bodyPr>
          <a:lstStyle/>
          <a:p>
            <a:pPr eaLnBrk="1" fontAlgn="auto" hangingPunct="1">
              <a:spcAft>
                <a:spcPts val="0"/>
              </a:spcAft>
              <a:defRPr/>
            </a:pPr>
            <a:r>
              <a:rPr lang="en-US" b="1" dirty="0" smtClean="0"/>
              <a:t>Functions of the digestive system cont’d</a:t>
            </a:r>
            <a:endParaRPr lang="en-US" b="1" dirty="0"/>
          </a:p>
        </p:txBody>
      </p:sp>
      <p:sp>
        <p:nvSpPr>
          <p:cNvPr id="15363" name="Content Placeholder 2"/>
          <p:cNvSpPr>
            <a:spLocks noGrp="1"/>
          </p:cNvSpPr>
          <p:nvPr>
            <p:ph sz="quarter" idx="1"/>
          </p:nvPr>
        </p:nvSpPr>
        <p:spPr>
          <a:xfrm>
            <a:off x="228600" y="990600"/>
            <a:ext cx="8686800" cy="5715000"/>
          </a:xfrm>
        </p:spPr>
        <p:txBody>
          <a:bodyPr>
            <a:normAutofit fontScale="92500"/>
          </a:bodyPr>
          <a:lstStyle/>
          <a:p>
            <a:pPr eaLnBrk="1" hangingPunct="1"/>
            <a:r>
              <a:rPr lang="en-US" dirty="0" smtClean="0"/>
              <a:t>Gastric function cont’d..</a:t>
            </a:r>
          </a:p>
          <a:p>
            <a:pPr lvl="1" eaLnBrk="1" hangingPunct="1"/>
            <a:r>
              <a:rPr lang="en-US" sz="3200" dirty="0" smtClean="0"/>
              <a:t>Pepsin enzyme is important for protein digestion.</a:t>
            </a:r>
          </a:p>
          <a:p>
            <a:pPr lvl="1" eaLnBrk="1" hangingPunct="1"/>
            <a:r>
              <a:rPr lang="en-US" sz="3200" dirty="0" smtClean="0"/>
              <a:t>Intrinsic factor also secreted by the gastric mucosa, combines dietary </a:t>
            </a:r>
            <a:r>
              <a:rPr lang="en-US" sz="3200" dirty="0" err="1" smtClean="0"/>
              <a:t>Vit</a:t>
            </a:r>
            <a:r>
              <a:rPr lang="en-US" sz="3200" dirty="0" smtClean="0"/>
              <a:t>. B12 so that it can be absorbed in the ileum</a:t>
            </a:r>
          </a:p>
          <a:p>
            <a:pPr eaLnBrk="1" hangingPunct="1"/>
            <a:r>
              <a:rPr lang="en-US" dirty="0" smtClean="0"/>
              <a:t>Small intestine function</a:t>
            </a:r>
          </a:p>
          <a:p>
            <a:pPr lvl="1" eaLnBrk="1" hangingPunct="1"/>
            <a:r>
              <a:rPr lang="en-US" sz="3200" dirty="0" smtClean="0"/>
              <a:t>Digestive process continues in the duodenum.  </a:t>
            </a:r>
          </a:p>
          <a:p>
            <a:pPr lvl="1" eaLnBrk="1" hangingPunct="1"/>
            <a:r>
              <a:rPr lang="en-US" sz="3200" dirty="0" smtClean="0"/>
              <a:t>Duodenal secretions come from the accessory digestive organs- the pancreas(</a:t>
            </a:r>
            <a:r>
              <a:rPr lang="en-US" sz="3200" dirty="0" err="1" smtClean="0"/>
              <a:t>trypsin</a:t>
            </a:r>
            <a:r>
              <a:rPr lang="en-US" sz="3200" dirty="0" smtClean="0"/>
              <a:t>, amylase &amp;lipase), liver and gall bladder(Bile) and the glands in the wall of the intestines.</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05088" cy="639762"/>
          </a:xfrm>
        </p:spPr>
        <p:txBody>
          <a:bodyPr>
            <a:normAutofit fontScale="90000"/>
          </a:bodyPr>
          <a:lstStyle/>
          <a:p>
            <a:pPr eaLnBrk="1" fontAlgn="auto" hangingPunct="1">
              <a:spcAft>
                <a:spcPts val="0"/>
              </a:spcAft>
              <a:defRPr/>
            </a:pPr>
            <a:r>
              <a:rPr lang="en-US" b="1" dirty="0" smtClean="0"/>
              <a:t>Functions of the digestive system cont’d</a:t>
            </a:r>
            <a:endParaRPr lang="en-US" b="1" dirty="0"/>
          </a:p>
        </p:txBody>
      </p:sp>
      <p:sp>
        <p:nvSpPr>
          <p:cNvPr id="3" name="Content Placeholder 2"/>
          <p:cNvSpPr>
            <a:spLocks noGrp="1"/>
          </p:cNvSpPr>
          <p:nvPr>
            <p:ph sz="quarter" idx="1"/>
          </p:nvPr>
        </p:nvSpPr>
        <p:spPr>
          <a:xfrm>
            <a:off x="228600" y="914400"/>
            <a:ext cx="8686800" cy="5791200"/>
          </a:xfrm>
        </p:spPr>
        <p:txBody>
          <a:bodyPr>
            <a:normAutofit fontScale="92500" lnSpcReduction="10000"/>
          </a:bodyPr>
          <a:lstStyle/>
          <a:p>
            <a:pPr marL="274320" indent="-274320" eaLnBrk="1" fontAlgn="auto" hangingPunct="1">
              <a:spcAft>
                <a:spcPts val="0"/>
              </a:spcAft>
              <a:buFont typeface="Wingdings"/>
              <a:buChar char=""/>
              <a:defRPr/>
            </a:pPr>
            <a:r>
              <a:rPr lang="en-US" dirty="0" smtClean="0"/>
              <a:t>Small intestine function cont’d…</a:t>
            </a:r>
          </a:p>
          <a:p>
            <a:pPr marL="640080" lvl="1" indent="-274320" eaLnBrk="1" fontAlgn="auto" hangingPunct="1">
              <a:spcAft>
                <a:spcPts val="0"/>
              </a:spcAft>
              <a:buFont typeface="Wingdings 2"/>
              <a:buChar char=""/>
              <a:defRPr/>
            </a:pPr>
            <a:r>
              <a:rPr lang="en-US" sz="3200" dirty="0" smtClean="0"/>
              <a:t>Small finger like projections-</a:t>
            </a:r>
            <a:r>
              <a:rPr lang="en-US" sz="3200" dirty="0" err="1" smtClean="0"/>
              <a:t>villi</a:t>
            </a:r>
            <a:r>
              <a:rPr lang="en-US" sz="3200" dirty="0" smtClean="0"/>
              <a:t>- are present through out the entire intestine and function to produce digestive enzymes as well as absorb nutrients.</a:t>
            </a:r>
          </a:p>
          <a:p>
            <a:pPr marL="640080" lvl="1" indent="-274320" eaLnBrk="1" fontAlgn="auto" hangingPunct="1">
              <a:spcAft>
                <a:spcPts val="0"/>
              </a:spcAft>
              <a:buFont typeface="Wingdings 2"/>
              <a:buChar char=""/>
              <a:defRPr/>
            </a:pPr>
            <a:r>
              <a:rPr lang="en-US" sz="3200" dirty="0" smtClean="0"/>
              <a:t>The process of absorption begins in the jejunum and is accomplished by both active transport and diffusion across the intestinal wall into the circulation.</a:t>
            </a:r>
          </a:p>
          <a:p>
            <a:pPr marL="274320" indent="-274320" eaLnBrk="1" fontAlgn="auto" hangingPunct="1">
              <a:spcAft>
                <a:spcPts val="0"/>
              </a:spcAft>
              <a:buFont typeface="Wingdings"/>
              <a:buChar char=""/>
              <a:defRPr/>
            </a:pPr>
            <a:r>
              <a:rPr lang="en-US" dirty="0" smtClean="0"/>
              <a:t>Colonic function</a:t>
            </a:r>
          </a:p>
          <a:p>
            <a:pPr marL="640080" lvl="1" indent="-274320" eaLnBrk="1" fontAlgn="auto" hangingPunct="1">
              <a:spcAft>
                <a:spcPts val="0"/>
              </a:spcAft>
              <a:buFont typeface="Wingdings 2"/>
              <a:buChar char=""/>
              <a:defRPr/>
            </a:pPr>
            <a:r>
              <a:rPr lang="en-US" sz="3200" dirty="0" smtClean="0"/>
              <a:t>Bacteria in the colon assist in completing the breakdown of  waste material (undigested or unabsorbed proteins and bile salts)</a:t>
            </a:r>
          </a:p>
          <a:p>
            <a:pPr marL="640080" lvl="1" indent="-274320" eaLnBrk="1" fontAlgn="auto" hangingPunct="1">
              <a:spcAft>
                <a:spcPts val="0"/>
              </a:spcAft>
              <a:buFont typeface="Wingdings 2"/>
              <a:buChar char=""/>
              <a:defRPr/>
            </a:pPr>
            <a:endParaRPr lang="en-US" sz="2400"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05088" cy="914400"/>
          </a:xfrm>
        </p:spPr>
        <p:txBody>
          <a:bodyPr>
            <a:normAutofit fontScale="90000"/>
          </a:bodyPr>
          <a:lstStyle/>
          <a:p>
            <a:pPr eaLnBrk="1" fontAlgn="auto" hangingPunct="1">
              <a:spcAft>
                <a:spcPts val="0"/>
              </a:spcAft>
              <a:defRPr/>
            </a:pPr>
            <a:r>
              <a:rPr lang="en-US" b="1" dirty="0" smtClean="0"/>
              <a:t>Functions of the digestive system cont’d</a:t>
            </a:r>
            <a:endParaRPr lang="en-US" b="1" dirty="0"/>
          </a:p>
        </p:txBody>
      </p:sp>
      <p:sp>
        <p:nvSpPr>
          <p:cNvPr id="3" name="Content Placeholder 2"/>
          <p:cNvSpPr>
            <a:spLocks noGrp="1"/>
          </p:cNvSpPr>
          <p:nvPr>
            <p:ph sz="quarter" idx="1"/>
          </p:nvPr>
        </p:nvSpPr>
        <p:spPr>
          <a:xfrm>
            <a:off x="228600" y="1143000"/>
            <a:ext cx="8686800" cy="5410200"/>
          </a:xfrm>
        </p:spPr>
        <p:txBody>
          <a:bodyPr>
            <a:normAutofit fontScale="85000" lnSpcReduction="20000"/>
          </a:bodyPr>
          <a:lstStyle/>
          <a:p>
            <a:pPr marL="274320" indent="-274320" eaLnBrk="1" fontAlgn="auto" hangingPunct="1">
              <a:spcAft>
                <a:spcPts val="0"/>
              </a:spcAft>
              <a:buFont typeface="Wingdings"/>
              <a:buChar char=""/>
              <a:defRPr/>
            </a:pPr>
            <a:r>
              <a:rPr lang="en-US" dirty="0" smtClean="0"/>
              <a:t>Colonic function cont</a:t>
            </a:r>
          </a:p>
          <a:p>
            <a:pPr marL="640080" lvl="1" indent="-274320" eaLnBrk="1" fontAlgn="auto" hangingPunct="1">
              <a:spcAft>
                <a:spcPts val="0"/>
              </a:spcAft>
              <a:buFont typeface="Wingdings 2"/>
              <a:buChar char=""/>
              <a:defRPr/>
            </a:pPr>
            <a:r>
              <a:rPr lang="en-US" sz="3200" dirty="0" smtClean="0"/>
              <a:t>There are two types of colonic secretions; electrolyte solution and mucus.</a:t>
            </a:r>
          </a:p>
          <a:p>
            <a:pPr marL="640080" lvl="1" indent="-274320" eaLnBrk="1" fontAlgn="auto" hangingPunct="1">
              <a:spcAft>
                <a:spcPts val="0"/>
              </a:spcAft>
              <a:buFont typeface="Wingdings 2"/>
              <a:buChar char=""/>
              <a:defRPr/>
            </a:pPr>
            <a:r>
              <a:rPr lang="en-US" sz="3200" dirty="0" smtClean="0"/>
              <a:t>Electrolyte solution is chiefly bicarbonate solution that acts to neutralize the end products formed by the colonic bacterial action.</a:t>
            </a:r>
          </a:p>
          <a:p>
            <a:pPr marL="640080" lvl="1" indent="-274320" eaLnBrk="1" fontAlgn="auto" hangingPunct="1">
              <a:spcAft>
                <a:spcPts val="0"/>
              </a:spcAft>
              <a:buFont typeface="Wingdings 2"/>
              <a:buChar char=""/>
              <a:defRPr/>
            </a:pPr>
            <a:r>
              <a:rPr lang="en-US" sz="3200" dirty="0" smtClean="0"/>
              <a:t>Mucus protects the mucosa from </a:t>
            </a:r>
            <a:r>
              <a:rPr lang="en-US" sz="3200" dirty="0" err="1" smtClean="0"/>
              <a:t>interluminal</a:t>
            </a:r>
            <a:r>
              <a:rPr lang="en-US" sz="3200" dirty="0" smtClean="0"/>
              <a:t> contents and provides adherence for the fecal matter</a:t>
            </a:r>
          </a:p>
          <a:p>
            <a:pPr marL="274320" indent="-274320" eaLnBrk="1" fontAlgn="auto" hangingPunct="1">
              <a:spcAft>
                <a:spcPts val="0"/>
              </a:spcAft>
              <a:buFont typeface="Wingdings"/>
              <a:buChar char=""/>
              <a:defRPr/>
            </a:pPr>
            <a:r>
              <a:rPr lang="en-US" dirty="0" smtClean="0"/>
              <a:t>Waste products of digestion</a:t>
            </a:r>
          </a:p>
          <a:p>
            <a:pPr marL="640080" lvl="1" indent="-274320" eaLnBrk="1" fontAlgn="auto" hangingPunct="1">
              <a:spcAft>
                <a:spcPts val="0"/>
              </a:spcAft>
              <a:buFont typeface="Wingdings 2"/>
              <a:buChar char=""/>
              <a:defRPr/>
            </a:pPr>
            <a:r>
              <a:rPr lang="en-US" sz="3200" dirty="0" smtClean="0"/>
              <a:t>Fecal matter is about 75% fluid and 25% solid material</a:t>
            </a:r>
          </a:p>
          <a:p>
            <a:pPr marL="640080" lvl="1" indent="-274320" eaLnBrk="1" fontAlgn="auto" hangingPunct="1">
              <a:spcAft>
                <a:spcPts val="0"/>
              </a:spcAft>
              <a:buFont typeface="Wingdings 2"/>
              <a:buChar char=""/>
              <a:defRPr/>
            </a:pPr>
            <a:r>
              <a:rPr lang="en-US" sz="3200" dirty="0" smtClean="0"/>
              <a:t>The composition is relatively unaffected by alterations in diet because a large proportion of the fecal matter is of non dietary origin, derived from secretions of the GI tract.</a:t>
            </a:r>
            <a:endParaRPr lang="en-US" sz="3200"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552688" cy="838200"/>
          </a:xfrm>
        </p:spPr>
        <p:txBody>
          <a:bodyPr>
            <a:normAutofit fontScale="90000"/>
          </a:bodyPr>
          <a:lstStyle/>
          <a:p>
            <a:pPr eaLnBrk="1" fontAlgn="auto" hangingPunct="1">
              <a:spcAft>
                <a:spcPts val="0"/>
              </a:spcAft>
              <a:defRPr/>
            </a:pPr>
            <a:r>
              <a:rPr lang="en-US" b="1" dirty="0" smtClean="0"/>
              <a:t>ASSESSMENT OF THE DIGESTIVE SYSTEM</a:t>
            </a:r>
            <a:endParaRPr lang="en-US" b="1" dirty="0"/>
          </a:p>
        </p:txBody>
      </p:sp>
      <p:sp>
        <p:nvSpPr>
          <p:cNvPr id="18435" name="Content Placeholder 2"/>
          <p:cNvSpPr>
            <a:spLocks noGrp="1"/>
          </p:cNvSpPr>
          <p:nvPr>
            <p:ph sz="quarter" idx="1"/>
          </p:nvPr>
        </p:nvSpPr>
        <p:spPr>
          <a:xfrm>
            <a:off x="228600" y="1066800"/>
            <a:ext cx="8686800" cy="5638800"/>
          </a:xfrm>
        </p:spPr>
        <p:txBody>
          <a:bodyPr>
            <a:normAutofit/>
          </a:bodyPr>
          <a:lstStyle/>
          <a:p>
            <a:pPr eaLnBrk="1" hangingPunct="1"/>
            <a:r>
              <a:rPr lang="en-US" sz="4000" dirty="0" smtClean="0"/>
              <a:t>It includes:</a:t>
            </a:r>
          </a:p>
          <a:p>
            <a:pPr lvl="1" eaLnBrk="1" hangingPunct="1"/>
            <a:r>
              <a:rPr lang="en-US" sz="4000" dirty="0" smtClean="0"/>
              <a:t>History and clinical manifestation</a:t>
            </a:r>
          </a:p>
          <a:p>
            <a:pPr lvl="1" eaLnBrk="1" hangingPunct="1">
              <a:buNone/>
            </a:pPr>
            <a:endParaRPr lang="en-US" sz="4000" dirty="0" smtClean="0"/>
          </a:p>
          <a:p>
            <a:pPr lvl="1" eaLnBrk="1" hangingPunct="1"/>
            <a:r>
              <a:rPr lang="en-US" sz="4000" dirty="0" smtClean="0"/>
              <a:t>Physical assessment</a:t>
            </a:r>
          </a:p>
          <a:p>
            <a:pPr lvl="1" eaLnBrk="1" hangingPunct="1">
              <a:buNone/>
            </a:pPr>
            <a:endParaRPr lang="en-US" sz="4000" dirty="0" smtClean="0"/>
          </a:p>
          <a:p>
            <a:pPr lvl="1" eaLnBrk="1" hangingPunct="1"/>
            <a:r>
              <a:rPr lang="en-US" sz="4000" dirty="0" smtClean="0"/>
              <a:t>Diagnostic evaluation</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History and clinical manifestation</a:t>
            </a:r>
            <a:endParaRPr lang="en-US" dirty="0"/>
          </a:p>
        </p:txBody>
      </p:sp>
      <p:sp>
        <p:nvSpPr>
          <p:cNvPr id="3" name="Content Placeholder 2"/>
          <p:cNvSpPr>
            <a:spLocks noGrp="1"/>
          </p:cNvSpPr>
          <p:nvPr>
            <p:ph sz="quarter" idx="1"/>
          </p:nvPr>
        </p:nvSpPr>
        <p:spPr>
          <a:xfrm>
            <a:off x="457200" y="1600200"/>
            <a:ext cx="8229600" cy="5257800"/>
          </a:xfrm>
        </p:spPr>
        <p:txBody>
          <a:bodyPr>
            <a:normAutofit lnSpcReduction="10000"/>
          </a:bodyPr>
          <a:lstStyle/>
          <a:p>
            <a:pPr marL="274320" indent="-274320" eaLnBrk="1" fontAlgn="auto" hangingPunct="1">
              <a:spcAft>
                <a:spcPts val="0"/>
              </a:spcAft>
              <a:buFont typeface="Wingdings"/>
              <a:buChar char=""/>
              <a:defRPr/>
            </a:pPr>
            <a:r>
              <a:rPr lang="en-US" sz="2800" dirty="0" smtClean="0"/>
              <a:t>A focused GI assessment begins with a complete history. Information about abdominal pain, dyspepsia, gas, nausea and vomiting, diarrhea, constipation, </a:t>
            </a:r>
            <a:r>
              <a:rPr lang="en-US" sz="2800" dirty="0" err="1" smtClean="0"/>
              <a:t>feacal</a:t>
            </a:r>
            <a:r>
              <a:rPr lang="en-US" sz="2800" dirty="0" smtClean="0"/>
              <a:t> incontinence, jaundice and previous GI disease is investigated.</a:t>
            </a:r>
          </a:p>
          <a:p>
            <a:pPr marL="274320" indent="-274320" eaLnBrk="1" fontAlgn="auto" hangingPunct="1">
              <a:spcAft>
                <a:spcPts val="0"/>
              </a:spcAft>
              <a:buFont typeface="Wingdings"/>
              <a:buChar char=""/>
              <a:defRPr/>
            </a:pPr>
            <a:r>
              <a:rPr lang="en-US" sz="2800" dirty="0" smtClean="0"/>
              <a:t>Pain</a:t>
            </a:r>
          </a:p>
          <a:p>
            <a:pPr marL="640080" lvl="1" indent="-274320" eaLnBrk="1" fontAlgn="auto" hangingPunct="1">
              <a:spcAft>
                <a:spcPts val="0"/>
              </a:spcAft>
              <a:buFont typeface="Wingdings 2"/>
              <a:buChar char=""/>
              <a:defRPr/>
            </a:pPr>
            <a:r>
              <a:rPr lang="en-US" sz="2400" dirty="0" smtClean="0"/>
              <a:t>The character, duration, pattern, frequency, location, distribution of referred pain and time of pain vary and depend on underlying  cause.</a:t>
            </a:r>
          </a:p>
          <a:p>
            <a:pPr marL="274320" indent="-274320" eaLnBrk="1" fontAlgn="auto" hangingPunct="1">
              <a:spcAft>
                <a:spcPts val="0"/>
              </a:spcAft>
              <a:buFont typeface="Wingdings"/>
              <a:buChar char=""/>
              <a:defRPr/>
            </a:pPr>
            <a:r>
              <a:rPr lang="en-US" sz="2800" dirty="0" smtClean="0"/>
              <a:t>Dyspepsia( upper abdominal discomfort)</a:t>
            </a:r>
          </a:p>
          <a:p>
            <a:pPr marL="640080" lvl="1" indent="-274320" eaLnBrk="1" fontAlgn="auto" hangingPunct="1">
              <a:spcAft>
                <a:spcPts val="0"/>
              </a:spcAft>
              <a:buFont typeface="Wingdings 2"/>
              <a:buChar char=""/>
              <a:defRPr/>
            </a:pPr>
            <a:r>
              <a:rPr lang="en-US" sz="2400" dirty="0" smtClean="0"/>
              <a:t>It is associated with indigestion. Fatty foods cause the most discomfort because they remain in the stomach for digestion longer than proteins and carbohydrates.</a:t>
            </a:r>
            <a:endParaRPr lang="en-US" sz="2400"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History and clinical manifestation cont’d</a:t>
            </a:r>
            <a:endParaRPr lang="en-US" dirty="0"/>
          </a:p>
        </p:txBody>
      </p:sp>
      <p:sp>
        <p:nvSpPr>
          <p:cNvPr id="3" name="Content Placeholder 2"/>
          <p:cNvSpPr>
            <a:spLocks noGrp="1"/>
          </p:cNvSpPr>
          <p:nvPr>
            <p:ph sz="quarter" idx="1"/>
          </p:nvPr>
        </p:nvSpPr>
        <p:spPr>
          <a:xfrm>
            <a:off x="457200" y="1600200"/>
            <a:ext cx="8229600" cy="5257800"/>
          </a:xfrm>
        </p:spPr>
        <p:txBody>
          <a:bodyPr>
            <a:normAutofit lnSpcReduction="10000"/>
          </a:bodyPr>
          <a:lstStyle/>
          <a:p>
            <a:pPr marL="274320" indent="-274320" eaLnBrk="1" fontAlgn="auto" hangingPunct="1">
              <a:spcAft>
                <a:spcPts val="0"/>
              </a:spcAft>
              <a:buFont typeface="Wingdings"/>
              <a:buChar char=""/>
              <a:defRPr/>
            </a:pPr>
            <a:r>
              <a:rPr lang="en-US" sz="2800" dirty="0" smtClean="0"/>
              <a:t>Intestinal</a:t>
            </a:r>
            <a:r>
              <a:rPr lang="en-US" dirty="0" smtClean="0"/>
              <a:t> </a:t>
            </a:r>
            <a:r>
              <a:rPr lang="en-US" sz="2800" dirty="0" smtClean="0"/>
              <a:t>gas</a:t>
            </a:r>
          </a:p>
          <a:p>
            <a:pPr marL="640080" lvl="1" indent="-274320" eaLnBrk="1" fontAlgn="auto" hangingPunct="1">
              <a:spcAft>
                <a:spcPts val="0"/>
              </a:spcAft>
              <a:buFont typeface="Wingdings 2"/>
              <a:buChar char=""/>
              <a:defRPr/>
            </a:pPr>
            <a:r>
              <a:rPr lang="en-US" sz="2600" dirty="0" smtClean="0"/>
              <a:t>Patient will complain of bloating, distension or felling “full of gas” with excessive flatulence as a symptom of food intolerance or gall bladder disease</a:t>
            </a:r>
            <a:r>
              <a:rPr lang="en-US" sz="2000" dirty="0" smtClean="0"/>
              <a:t>.</a:t>
            </a:r>
          </a:p>
          <a:p>
            <a:pPr marL="274320" indent="-274320" eaLnBrk="1" fontAlgn="auto" hangingPunct="1">
              <a:spcAft>
                <a:spcPts val="0"/>
              </a:spcAft>
              <a:buFont typeface="Wingdings"/>
              <a:buChar char=""/>
              <a:defRPr/>
            </a:pPr>
            <a:r>
              <a:rPr lang="en-US" sz="2800" dirty="0" smtClean="0"/>
              <a:t>Nausea and vomiting</a:t>
            </a:r>
          </a:p>
          <a:p>
            <a:pPr marL="640080" lvl="1" indent="-274320" eaLnBrk="1" fontAlgn="auto" hangingPunct="1">
              <a:spcAft>
                <a:spcPts val="0"/>
              </a:spcAft>
              <a:buFont typeface="Wingdings 2"/>
              <a:buChar char=""/>
              <a:defRPr/>
            </a:pPr>
            <a:r>
              <a:rPr lang="en-US" sz="2600" dirty="0" smtClean="0"/>
              <a:t>Nausea is a vague unsettling sensation of sickness  that may be followed by vomiting</a:t>
            </a:r>
          </a:p>
          <a:p>
            <a:pPr marL="640080" lvl="1" indent="-274320" eaLnBrk="1" fontAlgn="auto" hangingPunct="1">
              <a:spcAft>
                <a:spcPts val="0"/>
              </a:spcAft>
              <a:buFont typeface="Wingdings 2"/>
              <a:buChar char=""/>
              <a:defRPr/>
            </a:pPr>
            <a:r>
              <a:rPr lang="en-US" sz="2600" dirty="0" err="1" smtClean="0"/>
              <a:t>Vomitus</a:t>
            </a:r>
            <a:r>
              <a:rPr lang="en-US" sz="2600" dirty="0" smtClean="0"/>
              <a:t> vary in color and content and may contain undigested food particles, blood</a:t>
            </a:r>
            <a:r>
              <a:rPr lang="en-US" sz="2600" dirty="0"/>
              <a:t> </a:t>
            </a:r>
            <a:r>
              <a:rPr lang="en-US" sz="2600" dirty="0" smtClean="0"/>
              <a:t>or mucus</a:t>
            </a:r>
          </a:p>
          <a:p>
            <a:pPr marL="274320" indent="-274320" eaLnBrk="1" fontAlgn="auto" hangingPunct="1">
              <a:spcAft>
                <a:spcPts val="0"/>
              </a:spcAft>
              <a:buFont typeface="Wingdings"/>
              <a:buChar char=""/>
              <a:defRPr/>
            </a:pPr>
            <a:r>
              <a:rPr lang="en-US" sz="2800" dirty="0" smtClean="0"/>
              <a:t>Change in bowel habit and stool characteristic</a:t>
            </a:r>
          </a:p>
          <a:p>
            <a:pPr marL="640080" lvl="1" indent="-274320" eaLnBrk="1" fontAlgn="auto" hangingPunct="1">
              <a:spcAft>
                <a:spcPts val="0"/>
              </a:spcAft>
              <a:buFont typeface="Wingdings 2"/>
              <a:buChar char=""/>
              <a:defRPr/>
            </a:pPr>
            <a:r>
              <a:rPr lang="en-US" sz="2600" dirty="0" smtClean="0"/>
              <a:t>Nurse should inquire about constipation, diarrhoea and stool color and composition.</a:t>
            </a:r>
          </a:p>
          <a:p>
            <a:pPr marL="640080" lvl="1" indent="-274320" eaLnBrk="1" fontAlgn="auto" hangingPunct="1">
              <a:spcAft>
                <a:spcPts val="0"/>
              </a:spcAft>
              <a:buFont typeface="Wingdings 2"/>
              <a:buChar char=""/>
              <a:defRPr/>
            </a:pPr>
            <a:endParaRPr lang="en-US"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of the mouth</a:t>
            </a:r>
            <a:endParaRPr lang="en-US" dirty="0"/>
          </a:p>
        </p:txBody>
      </p:sp>
      <p:sp>
        <p:nvSpPr>
          <p:cNvPr id="3" name="Content Placeholder 2"/>
          <p:cNvSpPr>
            <a:spLocks noGrp="1"/>
          </p:cNvSpPr>
          <p:nvPr>
            <p:ph idx="1"/>
          </p:nvPr>
        </p:nvSpPr>
        <p:spPr/>
        <p:txBody>
          <a:bodyPr/>
          <a:lstStyle/>
          <a:p>
            <a:r>
              <a:rPr lang="en-US" dirty="0" smtClean="0"/>
              <a:t>Mastication (chewing )</a:t>
            </a:r>
          </a:p>
          <a:p>
            <a:r>
              <a:rPr lang="en-US" dirty="0" smtClean="0"/>
              <a:t>Taste</a:t>
            </a:r>
          </a:p>
          <a:p>
            <a:r>
              <a:rPr lang="en-US" dirty="0" smtClean="0"/>
              <a:t>Speech</a:t>
            </a:r>
          </a:p>
          <a:p>
            <a:r>
              <a:rPr lang="en-US" dirty="0" smtClean="0"/>
              <a:t>Appearance</a:t>
            </a:r>
          </a:p>
          <a:p>
            <a:r>
              <a:rPr lang="en-US" dirty="0" smtClean="0"/>
              <a:t>Expressions</a:t>
            </a:r>
          </a:p>
          <a:p>
            <a:r>
              <a:rPr lang="en-US" dirty="0" smtClean="0"/>
              <a:t>Breathing </a:t>
            </a:r>
            <a:endParaRPr lang="en-US" dirty="0"/>
          </a:p>
        </p:txBody>
      </p:sp>
    </p:spTree>
    <p:extLst>
      <p:ext uri="{BB962C8B-B14F-4D97-AF65-F5344CB8AC3E}">
        <p14:creationId xmlns:p14="http://schemas.microsoft.com/office/powerpoint/2010/main" val="58981438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05088" cy="411162"/>
          </a:xfrm>
        </p:spPr>
        <p:txBody>
          <a:bodyPr>
            <a:normAutofit fontScale="90000"/>
          </a:bodyPr>
          <a:lstStyle/>
          <a:p>
            <a:pPr eaLnBrk="1" fontAlgn="auto" hangingPunct="1">
              <a:spcAft>
                <a:spcPts val="0"/>
              </a:spcAft>
              <a:defRPr/>
            </a:pPr>
            <a:r>
              <a:rPr lang="en-US" dirty="0" smtClean="0"/>
              <a:t>Referred pain</a:t>
            </a:r>
            <a:endParaRPr lang="en-US" dirty="0"/>
          </a:p>
        </p:txBody>
      </p:sp>
      <p:pic>
        <p:nvPicPr>
          <p:cNvPr id="21507" name="Content Placeholder 3" descr="011.JPG"/>
          <p:cNvPicPr>
            <a:picLocks noGrp="1" noChangeAspect="1"/>
          </p:cNvPicPr>
          <p:nvPr>
            <p:ph sz="quarter" idx="1"/>
          </p:nvPr>
        </p:nvPicPr>
        <p:blipFill>
          <a:blip r:embed="rId2">
            <a:lum bright="16000" contrast="44000"/>
          </a:blip>
          <a:srcRect/>
          <a:stretch>
            <a:fillRect/>
          </a:stretch>
        </p:blipFill>
        <p:spPr>
          <a:xfrm>
            <a:off x="228600" y="838200"/>
            <a:ext cx="8534400" cy="5562600"/>
          </a:xfrm>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Physical assessment</a:t>
            </a:r>
            <a:endParaRPr lang="en-US" dirty="0"/>
          </a:p>
        </p:txBody>
      </p:sp>
      <p:sp>
        <p:nvSpPr>
          <p:cNvPr id="22531" name="Content Placeholder 2"/>
          <p:cNvSpPr>
            <a:spLocks noGrp="1"/>
          </p:cNvSpPr>
          <p:nvPr>
            <p:ph sz="quarter" idx="1"/>
          </p:nvPr>
        </p:nvSpPr>
        <p:spPr>
          <a:xfrm>
            <a:off x="457200" y="1600200"/>
            <a:ext cx="7467600" cy="4873625"/>
          </a:xfrm>
        </p:spPr>
        <p:txBody>
          <a:bodyPr>
            <a:normAutofit fontScale="92500" lnSpcReduction="10000"/>
          </a:bodyPr>
          <a:lstStyle/>
          <a:p>
            <a:pPr eaLnBrk="1" hangingPunct="1"/>
            <a:r>
              <a:rPr lang="en-US" smtClean="0"/>
              <a:t>It includes assessment of the mouth, abdomen and rectum and requires a good source of light.</a:t>
            </a:r>
          </a:p>
          <a:p>
            <a:pPr eaLnBrk="1" hangingPunct="1"/>
            <a:r>
              <a:rPr lang="en-US" smtClean="0"/>
              <a:t>The mouth, tongue, buccal mucosa, teeth and gums are inspected, noting ulcers, nodules, discoloration or inflammation.</a:t>
            </a:r>
          </a:p>
          <a:p>
            <a:pPr eaLnBrk="1" hangingPunct="1"/>
            <a:r>
              <a:rPr lang="en-US" smtClean="0"/>
              <a:t>Patient lies supine with knees flexed slightly for inspection, auscultation and percussion.</a:t>
            </a:r>
          </a:p>
          <a:p>
            <a:pPr eaLnBrk="1" hangingPunct="1"/>
            <a:r>
              <a:rPr lang="en-US" smtClean="0"/>
              <a:t>For purpose of examination and documentation, the abdomen can be divided into four quadrants or nine regions   </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28888" cy="563562"/>
          </a:xfrm>
        </p:spPr>
        <p:txBody>
          <a:bodyPr>
            <a:normAutofit fontScale="90000"/>
          </a:bodyPr>
          <a:lstStyle/>
          <a:p>
            <a:pPr eaLnBrk="1" fontAlgn="auto" hangingPunct="1">
              <a:spcAft>
                <a:spcPts val="0"/>
              </a:spcAft>
              <a:defRPr/>
            </a:pPr>
            <a:r>
              <a:rPr lang="en-US" dirty="0" smtClean="0"/>
              <a:t>Division of the abdomen for examination</a:t>
            </a:r>
            <a:endParaRPr lang="en-US" dirty="0"/>
          </a:p>
        </p:txBody>
      </p:sp>
      <p:pic>
        <p:nvPicPr>
          <p:cNvPr id="23555" name="Content Placeholder 3" descr="Four-Abdominal-Quadrants.jpg"/>
          <p:cNvPicPr>
            <a:picLocks noGrp="1" noChangeAspect="1"/>
          </p:cNvPicPr>
          <p:nvPr>
            <p:ph sz="quarter" idx="1"/>
          </p:nvPr>
        </p:nvPicPr>
        <p:blipFill>
          <a:blip r:embed="rId2"/>
          <a:srcRect/>
          <a:stretch>
            <a:fillRect/>
          </a:stretch>
        </p:blipFill>
        <p:spPr>
          <a:xfrm>
            <a:off x="152400" y="838200"/>
            <a:ext cx="8763000" cy="5715000"/>
          </a:xfrm>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Physical assessment cont’d</a:t>
            </a:r>
            <a:endParaRPr lang="en-US" dirty="0"/>
          </a:p>
        </p:txBody>
      </p:sp>
      <p:sp>
        <p:nvSpPr>
          <p:cNvPr id="3" name="Content Placeholder 2"/>
          <p:cNvSpPr>
            <a:spLocks noGrp="1"/>
          </p:cNvSpPr>
          <p:nvPr>
            <p:ph sz="quarter" idx="1"/>
          </p:nvPr>
        </p:nvSpPr>
        <p:spPr>
          <a:xfrm>
            <a:off x="457200" y="1600200"/>
            <a:ext cx="7467600" cy="4873625"/>
          </a:xfrm>
        </p:spPr>
        <p:txBody>
          <a:bodyPr>
            <a:normAutofit/>
          </a:bodyPr>
          <a:lstStyle/>
          <a:p>
            <a:pPr marL="514350" indent="-514350" eaLnBrk="1" fontAlgn="auto" hangingPunct="1">
              <a:spcAft>
                <a:spcPts val="0"/>
              </a:spcAft>
              <a:buFont typeface="+mj-lt"/>
              <a:buAutoNum type="arabicPeriod"/>
              <a:defRPr/>
            </a:pPr>
            <a:r>
              <a:rPr lang="en-US" sz="2800" dirty="0"/>
              <a:t>I</a:t>
            </a:r>
            <a:r>
              <a:rPr lang="en-US" sz="2800" dirty="0" smtClean="0"/>
              <a:t>nspection of the abdomen</a:t>
            </a:r>
          </a:p>
          <a:p>
            <a:pPr marL="274320" indent="-274320" eaLnBrk="1" fontAlgn="auto" hangingPunct="1">
              <a:spcAft>
                <a:spcPts val="0"/>
              </a:spcAft>
              <a:buFont typeface="Wingdings"/>
              <a:buChar char=""/>
              <a:defRPr/>
            </a:pPr>
            <a:r>
              <a:rPr lang="en-US" sz="2800" dirty="0" smtClean="0"/>
              <a:t>The nurse notes for:</a:t>
            </a:r>
          </a:p>
          <a:p>
            <a:pPr marL="640080" lvl="1" indent="-274320" eaLnBrk="1" fontAlgn="auto" hangingPunct="1">
              <a:spcAft>
                <a:spcPts val="0"/>
              </a:spcAft>
              <a:buFont typeface="Wingdings 2"/>
              <a:buChar char=""/>
              <a:defRPr/>
            </a:pPr>
            <a:r>
              <a:rPr lang="en-US" sz="2400" dirty="0" smtClean="0"/>
              <a:t>Skin changes, nodules, lesions, scarring, discoloration, inflammation, bruising or </a:t>
            </a:r>
            <a:r>
              <a:rPr lang="en-US" sz="2400" dirty="0" err="1" smtClean="0"/>
              <a:t>striae</a:t>
            </a:r>
            <a:r>
              <a:rPr lang="en-US" sz="2400" dirty="0" smtClean="0"/>
              <a:t>.</a:t>
            </a:r>
          </a:p>
          <a:p>
            <a:pPr marL="640080" lvl="1" indent="-274320" eaLnBrk="1" fontAlgn="auto" hangingPunct="1">
              <a:spcAft>
                <a:spcPts val="0"/>
              </a:spcAft>
              <a:buFont typeface="Wingdings 2"/>
              <a:buChar char=""/>
              <a:defRPr/>
            </a:pPr>
            <a:r>
              <a:rPr lang="en-US" sz="2400" dirty="0" smtClean="0"/>
              <a:t>Contour and symmetry of the abdomen. Localized bulging, distension or peristaltic waves are identified.</a:t>
            </a:r>
          </a:p>
          <a:p>
            <a:pPr marL="640080" lvl="1" indent="-274320" eaLnBrk="1" fontAlgn="auto" hangingPunct="1">
              <a:spcAft>
                <a:spcPts val="0"/>
              </a:spcAft>
              <a:buFont typeface="Wingdings 2"/>
              <a:buChar char=""/>
              <a:defRPr/>
            </a:pPr>
            <a:r>
              <a:rPr lang="en-US" sz="2400" dirty="0" smtClean="0"/>
              <a:t>Expected contours of the anterior abdominal wall can be described as flat, rounded or </a:t>
            </a:r>
            <a:r>
              <a:rPr lang="en-US" sz="2400" dirty="0" err="1" smtClean="0"/>
              <a:t>scaphoid</a:t>
            </a:r>
            <a:r>
              <a:rPr lang="en-US" sz="2400" dirty="0" smtClean="0"/>
              <a:t>.</a:t>
            </a:r>
          </a:p>
          <a:p>
            <a:pPr marL="640080" lvl="1" indent="-274320" eaLnBrk="1" fontAlgn="auto" hangingPunct="1">
              <a:spcAft>
                <a:spcPts val="0"/>
              </a:spcAft>
              <a:buFont typeface="Wingdings 2"/>
              <a:buChar char=""/>
              <a:defRPr/>
            </a:pPr>
            <a:endParaRPr lang="en-US" sz="2400" dirty="0" smtClean="0"/>
          </a:p>
          <a:p>
            <a:pPr marL="640080" lvl="1" indent="-274320"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76488" cy="715962"/>
          </a:xfrm>
        </p:spPr>
        <p:txBody>
          <a:bodyPr>
            <a:normAutofit fontScale="90000"/>
          </a:bodyPr>
          <a:lstStyle/>
          <a:p>
            <a:pPr eaLnBrk="1" fontAlgn="auto" hangingPunct="1">
              <a:spcAft>
                <a:spcPts val="0"/>
              </a:spcAft>
              <a:defRPr/>
            </a:pPr>
            <a:r>
              <a:rPr lang="en-US" b="1" dirty="0" smtClean="0"/>
              <a:t>Physical assessment cont’d</a:t>
            </a:r>
            <a:endParaRPr lang="en-US" b="1" dirty="0"/>
          </a:p>
        </p:txBody>
      </p:sp>
      <p:sp>
        <p:nvSpPr>
          <p:cNvPr id="3" name="Content Placeholder 2"/>
          <p:cNvSpPr>
            <a:spLocks noGrp="1"/>
          </p:cNvSpPr>
          <p:nvPr>
            <p:ph sz="quarter" idx="1"/>
          </p:nvPr>
        </p:nvSpPr>
        <p:spPr>
          <a:xfrm>
            <a:off x="228600" y="990600"/>
            <a:ext cx="8458200" cy="5638800"/>
          </a:xfrm>
        </p:spPr>
        <p:txBody>
          <a:bodyPr>
            <a:normAutofit fontScale="25000" lnSpcReduction="20000"/>
          </a:bodyPr>
          <a:lstStyle/>
          <a:p>
            <a:pPr marL="514350" indent="-514350" eaLnBrk="1" fontAlgn="auto" hangingPunct="1">
              <a:spcAft>
                <a:spcPts val="0"/>
              </a:spcAft>
              <a:buFont typeface="+mj-lt"/>
              <a:buAutoNum type="arabicPeriod" startAt="2"/>
              <a:defRPr/>
            </a:pPr>
            <a:r>
              <a:rPr lang="en-US" sz="12800" dirty="0" smtClean="0"/>
              <a:t>Palpation of the abdomen</a:t>
            </a:r>
          </a:p>
          <a:p>
            <a:pPr marL="640080" lvl="1" indent="-274320" eaLnBrk="1" fontAlgn="auto" hangingPunct="1">
              <a:spcAft>
                <a:spcPts val="0"/>
              </a:spcAft>
              <a:buFont typeface="Wingdings 2"/>
              <a:buChar char=""/>
              <a:defRPr/>
            </a:pPr>
            <a:r>
              <a:rPr lang="en-US" sz="12800" dirty="0" smtClean="0"/>
              <a:t>Light palpation is appropriate for identifying areas of tenderness or muscular  resistance.</a:t>
            </a:r>
          </a:p>
          <a:p>
            <a:pPr marL="640080" lvl="1" indent="-274320" eaLnBrk="1" fontAlgn="auto" hangingPunct="1">
              <a:spcAft>
                <a:spcPts val="0"/>
              </a:spcAft>
              <a:buFont typeface="Wingdings 2"/>
              <a:buChar char=""/>
              <a:defRPr/>
            </a:pPr>
            <a:r>
              <a:rPr lang="en-US" sz="12800" dirty="0" smtClean="0"/>
              <a:t>Deep palpation is used to identify masses</a:t>
            </a:r>
          </a:p>
          <a:p>
            <a:pPr marL="514350" indent="-514350" eaLnBrk="1" fontAlgn="auto" hangingPunct="1">
              <a:spcAft>
                <a:spcPts val="0"/>
              </a:spcAft>
              <a:buFont typeface="+mj-lt"/>
              <a:buAutoNum type="arabicPeriod" startAt="3"/>
              <a:defRPr/>
            </a:pPr>
            <a:r>
              <a:rPr lang="en-US" sz="12800" dirty="0" smtClean="0"/>
              <a:t>Percussion of the abdomen</a:t>
            </a:r>
          </a:p>
          <a:p>
            <a:pPr marL="640080" lvl="1" indent="-274320" eaLnBrk="1" fontAlgn="auto" hangingPunct="1">
              <a:spcAft>
                <a:spcPts val="0"/>
              </a:spcAft>
              <a:buFont typeface="Wingdings 2"/>
              <a:buChar char=""/>
              <a:defRPr/>
            </a:pPr>
            <a:r>
              <a:rPr lang="en-US" sz="12800" dirty="0" smtClean="0"/>
              <a:t>It assess the size and density of the abdominal organs to detect the presence of air filled, fluid filled or solid masses</a:t>
            </a:r>
          </a:p>
          <a:p>
            <a:pPr marL="640080" lvl="1" indent="-274320" eaLnBrk="1" fontAlgn="auto" hangingPunct="1">
              <a:spcAft>
                <a:spcPts val="0"/>
              </a:spcAft>
              <a:buFont typeface="Wingdings 2"/>
              <a:buChar char=""/>
              <a:defRPr/>
            </a:pPr>
            <a:r>
              <a:rPr lang="en-US" sz="12800" dirty="0" smtClean="0"/>
              <a:t>All quadrants are </a:t>
            </a:r>
            <a:r>
              <a:rPr lang="en-US" sz="12800" dirty="0" err="1" smtClean="0"/>
              <a:t>percussed</a:t>
            </a:r>
            <a:r>
              <a:rPr lang="en-US" sz="12800" dirty="0" smtClean="0"/>
              <a:t> for a sense of </a:t>
            </a:r>
            <a:r>
              <a:rPr lang="en-US" sz="12800" b="1" dirty="0" smtClean="0"/>
              <a:t>tympani</a:t>
            </a:r>
            <a:r>
              <a:rPr lang="en-US" sz="12800" dirty="0" smtClean="0"/>
              <a:t>( the predominant sound that results from the presence of air in the stomach and small intestine) and </a:t>
            </a:r>
            <a:r>
              <a:rPr lang="en-US" sz="12800" b="1" dirty="0" smtClean="0"/>
              <a:t>dullness</a:t>
            </a:r>
            <a:r>
              <a:rPr lang="en-US" sz="12800" dirty="0" smtClean="0"/>
              <a:t>( heard over organs and solid masses)</a:t>
            </a:r>
          </a:p>
          <a:p>
            <a:pPr marL="640080" lvl="1" indent="-274320" eaLnBrk="1" fontAlgn="auto" hangingPunct="1">
              <a:spcAft>
                <a:spcPts val="0"/>
              </a:spcAft>
              <a:buFont typeface="Wingdings 2"/>
              <a:buNone/>
              <a:defRPr/>
            </a:pPr>
            <a:r>
              <a:rPr lang="en-US" sz="12800" dirty="0" smtClean="0"/>
              <a:t>	</a:t>
            </a:r>
          </a:p>
          <a:p>
            <a:pPr marL="274320" indent="-274320" eaLnBrk="1" fontAlgn="auto" hangingPunct="1">
              <a:spcAft>
                <a:spcPts val="0"/>
              </a:spcAft>
              <a:buFont typeface="Wingdings"/>
              <a:buNone/>
              <a:defRPr/>
            </a:pPr>
            <a:r>
              <a:rPr lang="en-US" sz="2800" dirty="0" smtClean="0"/>
              <a:t>	</a:t>
            </a:r>
          </a:p>
          <a:p>
            <a:pPr marL="640080" lvl="1" indent="-274320"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552688" cy="487362"/>
          </a:xfrm>
        </p:spPr>
        <p:txBody>
          <a:bodyPr>
            <a:normAutofit fontScale="90000"/>
          </a:bodyPr>
          <a:lstStyle/>
          <a:p>
            <a:pPr eaLnBrk="1" fontAlgn="auto" hangingPunct="1">
              <a:spcAft>
                <a:spcPts val="0"/>
              </a:spcAft>
              <a:defRPr/>
            </a:pPr>
            <a:r>
              <a:rPr lang="en-US" b="1" dirty="0" smtClean="0"/>
              <a:t>Physical assessment cont’d</a:t>
            </a:r>
            <a:endParaRPr lang="en-US" b="1" dirty="0"/>
          </a:p>
        </p:txBody>
      </p:sp>
      <p:sp>
        <p:nvSpPr>
          <p:cNvPr id="3" name="Content Placeholder 2"/>
          <p:cNvSpPr>
            <a:spLocks noGrp="1"/>
          </p:cNvSpPr>
          <p:nvPr>
            <p:ph sz="quarter" idx="1"/>
          </p:nvPr>
        </p:nvSpPr>
        <p:spPr>
          <a:xfrm>
            <a:off x="228600" y="838200"/>
            <a:ext cx="8763000" cy="5867400"/>
          </a:xfrm>
        </p:spPr>
        <p:txBody>
          <a:bodyPr>
            <a:normAutofit fontScale="92500"/>
          </a:bodyPr>
          <a:lstStyle/>
          <a:p>
            <a:pPr marL="514350" indent="-514350" eaLnBrk="1" fontAlgn="auto" hangingPunct="1">
              <a:spcAft>
                <a:spcPts val="0"/>
              </a:spcAft>
              <a:buFont typeface="+mj-lt"/>
              <a:buAutoNum type="arabicPeriod" startAt="4"/>
              <a:defRPr/>
            </a:pPr>
            <a:r>
              <a:rPr lang="en-US" dirty="0" smtClean="0"/>
              <a:t>Auscultation</a:t>
            </a:r>
          </a:p>
          <a:p>
            <a:pPr marL="914400" lvl="1" indent="-514350" eaLnBrk="1" fontAlgn="auto" hangingPunct="1">
              <a:spcAft>
                <a:spcPts val="0"/>
              </a:spcAft>
              <a:buFont typeface="Wingdings 2"/>
              <a:buChar char=""/>
              <a:defRPr/>
            </a:pPr>
            <a:r>
              <a:rPr lang="en-US" sz="3200" dirty="0" smtClean="0"/>
              <a:t>It determines the character, location and frequency of bowel sounds and identifies vascular sounds</a:t>
            </a:r>
          </a:p>
          <a:p>
            <a:pPr marL="914400" lvl="1" indent="-514350" eaLnBrk="1" fontAlgn="auto" hangingPunct="1">
              <a:spcAft>
                <a:spcPts val="0"/>
              </a:spcAft>
              <a:buFont typeface="Wingdings 2"/>
              <a:buChar char=""/>
              <a:defRPr/>
            </a:pPr>
            <a:r>
              <a:rPr lang="en-US" sz="3200" dirty="0" smtClean="0"/>
              <a:t>Bowel sounds are assessed in all four quadrants using the diaphragm of the stethoscope. </a:t>
            </a:r>
          </a:p>
          <a:p>
            <a:pPr marL="514350" indent="-514350" eaLnBrk="1" fontAlgn="auto" hangingPunct="1">
              <a:spcAft>
                <a:spcPts val="0"/>
              </a:spcAft>
              <a:buFont typeface="Wingdings"/>
              <a:buChar char=""/>
              <a:defRPr/>
            </a:pPr>
            <a:r>
              <a:rPr lang="en-US" dirty="0" smtClean="0"/>
              <a:t>Rectum and anal canal are inspected digital. </a:t>
            </a:r>
          </a:p>
          <a:p>
            <a:pPr marL="514350" indent="-514350" eaLnBrk="1" fontAlgn="auto" hangingPunct="1">
              <a:spcAft>
                <a:spcPts val="0"/>
              </a:spcAft>
              <a:buFont typeface="Wingdings"/>
              <a:buChar char=""/>
              <a:defRPr/>
            </a:pPr>
            <a:r>
              <a:rPr lang="en-US" dirty="0" smtClean="0"/>
              <a:t>Positions for rectal examination include:-</a:t>
            </a:r>
          </a:p>
          <a:p>
            <a:pPr marL="788670" lvl="1" indent="-514350">
              <a:buFont typeface="Wingdings" pitchFamily="2" charset="2"/>
              <a:buChar char="§"/>
              <a:defRPr/>
            </a:pPr>
            <a:r>
              <a:rPr lang="en-US" dirty="0" smtClean="0"/>
              <a:t> knee-chest, </a:t>
            </a:r>
          </a:p>
          <a:p>
            <a:pPr marL="788670" lvl="1" indent="-514350">
              <a:buFont typeface="Wingdings" pitchFamily="2" charset="2"/>
              <a:buChar char="§"/>
              <a:defRPr/>
            </a:pPr>
            <a:r>
              <a:rPr lang="en-US" dirty="0" smtClean="0"/>
              <a:t>left lateral with hips and knees flexed or standing with hips flexed and upper body supported by the examination table.</a:t>
            </a:r>
          </a:p>
          <a:p>
            <a:pPr marL="514350" indent="-514350" eaLnBrk="1" fontAlgn="auto" hangingPunct="1">
              <a:spcAft>
                <a:spcPts val="0"/>
              </a:spcAft>
              <a:buFont typeface="Wingdings"/>
              <a:buChar char=""/>
              <a:defRPr/>
            </a:pPr>
            <a:endParaRPr lang="en-US" dirty="0" smtClean="0"/>
          </a:p>
          <a:p>
            <a:pPr marL="514350" indent="-514350" eaLnBrk="1" fontAlgn="auto" hangingPunct="1">
              <a:spcAft>
                <a:spcPts val="0"/>
              </a:spcAft>
              <a:buFont typeface="Wingdings"/>
              <a:buChar char=""/>
              <a:defRPr/>
            </a:pPr>
            <a:endParaRPr lang="en-US" dirty="0" smtClean="0"/>
          </a:p>
          <a:p>
            <a:pPr marL="640080" lvl="1" indent="-274320"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28888" cy="411162"/>
          </a:xfrm>
        </p:spPr>
        <p:txBody>
          <a:bodyPr>
            <a:normAutofit fontScale="90000"/>
          </a:bodyPr>
          <a:lstStyle/>
          <a:p>
            <a:pPr eaLnBrk="1" fontAlgn="auto" hangingPunct="1">
              <a:spcAft>
                <a:spcPts val="0"/>
              </a:spcAft>
              <a:defRPr/>
            </a:pPr>
            <a:r>
              <a:rPr lang="en-US" b="1" dirty="0" smtClean="0"/>
              <a:t>Diagnostic evaluation</a:t>
            </a:r>
            <a:endParaRPr lang="en-US" b="1" dirty="0"/>
          </a:p>
        </p:txBody>
      </p:sp>
      <p:sp>
        <p:nvSpPr>
          <p:cNvPr id="27651" name="Content Placeholder 2"/>
          <p:cNvSpPr>
            <a:spLocks noGrp="1"/>
          </p:cNvSpPr>
          <p:nvPr>
            <p:ph sz="quarter" idx="1"/>
          </p:nvPr>
        </p:nvSpPr>
        <p:spPr>
          <a:xfrm>
            <a:off x="228600" y="762000"/>
            <a:ext cx="8610600" cy="5867400"/>
          </a:xfrm>
        </p:spPr>
        <p:txBody>
          <a:bodyPr>
            <a:noAutofit/>
          </a:bodyPr>
          <a:lstStyle/>
          <a:p>
            <a:pPr eaLnBrk="1" hangingPunct="1"/>
            <a:r>
              <a:rPr lang="en-US" sz="4400" dirty="0" smtClean="0"/>
              <a:t>Some of the diagnostic tests done include:</a:t>
            </a:r>
          </a:p>
          <a:p>
            <a:pPr lvl="1" eaLnBrk="1" hangingPunct="1"/>
            <a:r>
              <a:rPr lang="en-US" sz="4400" dirty="0" smtClean="0"/>
              <a:t>Stool tests</a:t>
            </a:r>
          </a:p>
          <a:p>
            <a:pPr lvl="1" eaLnBrk="1" hangingPunct="1"/>
            <a:r>
              <a:rPr lang="en-US" sz="4400" dirty="0" smtClean="0"/>
              <a:t>Breathe tests</a:t>
            </a:r>
          </a:p>
          <a:p>
            <a:pPr lvl="1" eaLnBrk="1" hangingPunct="1"/>
            <a:r>
              <a:rPr lang="en-US" sz="4400" dirty="0" smtClean="0"/>
              <a:t>Abdominal ultra sound</a:t>
            </a:r>
          </a:p>
          <a:p>
            <a:pPr lvl="1" eaLnBrk="1" hangingPunct="1"/>
            <a:r>
              <a:rPr lang="en-US" sz="4400" dirty="0" smtClean="0"/>
              <a:t>Endoscopy</a:t>
            </a:r>
          </a:p>
          <a:p>
            <a:pPr lvl="1" eaLnBrk="1" hangingPunct="1"/>
            <a:r>
              <a:rPr lang="en-US" sz="4400" dirty="0" smtClean="0"/>
              <a:t>Laparoscopy</a:t>
            </a:r>
          </a:p>
          <a:p>
            <a:pPr lvl="1" eaLnBrk="1" hangingPunct="1"/>
            <a:r>
              <a:rPr lang="en-US" sz="4400" dirty="0" smtClean="0"/>
              <a:t>Imaging studies</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81288" cy="411162"/>
          </a:xfrm>
        </p:spPr>
        <p:txBody>
          <a:bodyPr>
            <a:normAutofit fontScale="90000"/>
          </a:bodyPr>
          <a:lstStyle/>
          <a:p>
            <a:pPr eaLnBrk="1" fontAlgn="auto" hangingPunct="1">
              <a:spcAft>
                <a:spcPts val="0"/>
              </a:spcAft>
              <a:defRPr/>
            </a:pPr>
            <a:r>
              <a:rPr lang="en-US" b="1" dirty="0" smtClean="0"/>
              <a:t>Colonoscopy </a:t>
            </a:r>
            <a:endParaRPr lang="en-US" b="1" dirty="0"/>
          </a:p>
        </p:txBody>
      </p:sp>
      <p:pic>
        <p:nvPicPr>
          <p:cNvPr id="28675" name="Content Placeholder 5" descr="009.JPG"/>
          <p:cNvPicPr>
            <a:picLocks noGrp="1" noChangeAspect="1"/>
          </p:cNvPicPr>
          <p:nvPr>
            <p:ph sz="quarter" idx="1"/>
          </p:nvPr>
        </p:nvPicPr>
        <p:blipFill>
          <a:blip r:embed="rId2"/>
          <a:srcRect/>
          <a:stretch>
            <a:fillRect/>
          </a:stretch>
        </p:blipFill>
        <p:spPr>
          <a:xfrm>
            <a:off x="304800" y="762000"/>
            <a:ext cx="8534399" cy="5715000"/>
          </a:xfrm>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552688" cy="487362"/>
          </a:xfrm>
        </p:spPr>
        <p:txBody>
          <a:bodyPr>
            <a:noAutofit/>
          </a:bodyPr>
          <a:lstStyle/>
          <a:p>
            <a:pPr eaLnBrk="1" fontAlgn="auto" hangingPunct="1">
              <a:spcAft>
                <a:spcPts val="0"/>
              </a:spcAft>
              <a:defRPr/>
            </a:pPr>
            <a:r>
              <a:rPr lang="en-US" sz="4000" b="1" dirty="0" smtClean="0"/>
              <a:t>Endoscopy </a:t>
            </a:r>
            <a:endParaRPr lang="en-US" sz="4000" b="1" dirty="0"/>
          </a:p>
        </p:txBody>
      </p:sp>
      <p:pic>
        <p:nvPicPr>
          <p:cNvPr id="29699" name="Content Placeholder 3" descr="010.JPG"/>
          <p:cNvPicPr>
            <a:picLocks noGrp="1" noChangeAspect="1"/>
          </p:cNvPicPr>
          <p:nvPr>
            <p:ph sz="quarter" idx="1"/>
          </p:nvPr>
        </p:nvPicPr>
        <p:blipFill>
          <a:blip r:embed="rId2"/>
          <a:srcRect/>
          <a:stretch>
            <a:fillRect/>
          </a:stretch>
        </p:blipFill>
        <p:spPr>
          <a:xfrm>
            <a:off x="304800" y="838200"/>
            <a:ext cx="8458200" cy="5791200"/>
          </a:xfrm>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81000"/>
            <a:ext cx="8534400" cy="6172200"/>
          </a:xfrm>
        </p:spPr>
        <p:txBody>
          <a:bodyPr>
            <a:normAutofit/>
          </a:bodyPr>
          <a:lstStyle/>
          <a:p>
            <a:pPr eaLnBrk="1" fontAlgn="auto" hangingPunct="1">
              <a:spcAft>
                <a:spcPts val="0"/>
              </a:spcAft>
              <a:defRPr/>
            </a:pPr>
            <a:r>
              <a:rPr lang="en-US" dirty="0" smtClean="0"/>
              <a:t>DISORDERS OF THE DIGESTIVE AND GI FUNCTION</a:t>
            </a:r>
            <a:endParaRPr lang="en-US" dirty="0"/>
          </a:p>
        </p:txBody>
      </p:sp>
      <p:sp>
        <p:nvSpPr>
          <p:cNvPr id="6" name="Content Placeholder 5"/>
          <p:cNvSpPr>
            <a:spLocks noGrp="1"/>
          </p:cNvSpPr>
          <p:nvPr>
            <p:ph sz="quarter" idx="2"/>
          </p:nvPr>
        </p:nvSpPr>
        <p:spPr>
          <a:xfrm>
            <a:off x="457200" y="838201"/>
            <a:ext cx="4040188" cy="304799"/>
          </a:xfrm>
        </p:spPr>
        <p:txBody>
          <a:bodyPr>
            <a:normAutofit fontScale="70000" lnSpcReduction="20000"/>
          </a:bodyPr>
          <a:lstStyle/>
          <a:p>
            <a:pPr marL="274320" indent="-274320" eaLnBrk="1" fontAlgn="auto" hangingPunct="1">
              <a:spcAft>
                <a:spcPts val="0"/>
              </a:spcAft>
              <a:buFont typeface="Wingdings"/>
              <a:buChar char=""/>
              <a:defRPr/>
            </a:pPr>
            <a:endParaRPr lang="en-US" dirty="0" smtClean="0"/>
          </a:p>
          <a:p>
            <a:pPr lvl="2" indent="-182880" eaLnBrk="1" fontAlgn="auto" hangingPunct="1">
              <a:spcAft>
                <a:spcPts val="0"/>
              </a:spcAft>
              <a:buClr>
                <a:schemeClr val="accent1">
                  <a:shade val="75000"/>
                </a:schemeClr>
              </a:buClr>
              <a:buFont typeface="Wingdings"/>
              <a:buChar char=""/>
              <a:defRPr/>
            </a:pPr>
            <a:endParaRPr lang="en-US" dirty="0"/>
          </a:p>
        </p:txBody>
      </p:sp>
      <p:sp>
        <p:nvSpPr>
          <p:cNvPr id="30724" name="Content Placeholder 7"/>
          <p:cNvSpPr>
            <a:spLocks noGrp="1"/>
          </p:cNvSpPr>
          <p:nvPr>
            <p:ph sz="quarter" idx="4"/>
          </p:nvPr>
        </p:nvSpPr>
        <p:spPr>
          <a:xfrm>
            <a:off x="4663440" y="969336"/>
            <a:ext cx="4023360" cy="173664"/>
          </a:xfrm>
        </p:spPr>
        <p:txBody>
          <a:bodyPr>
            <a:normAutofit fontScale="25000" lnSpcReduction="20000"/>
          </a:bodyPr>
          <a:lstStyle/>
          <a:p>
            <a:pPr eaLnBrk="1" hangingPunct="1"/>
            <a:r>
              <a:rPr lang="en-US" dirty="0" smtClean="0"/>
              <a:t>.</a:t>
            </a:r>
          </a:p>
        </p:txBody>
      </p:sp>
      <p:sp>
        <p:nvSpPr>
          <p:cNvPr id="5" name="Text Placeholder 4"/>
          <p:cNvSpPr>
            <a:spLocks noGrp="1"/>
          </p:cNvSpPr>
          <p:nvPr>
            <p:ph type="body" sz="quarter" idx="1"/>
          </p:nvPr>
        </p:nvSpPr>
        <p:spPr>
          <a:xfrm>
            <a:off x="457200" y="533400"/>
            <a:ext cx="3657600" cy="152400"/>
          </a:xfrm>
        </p:spPr>
        <p:txBody>
          <a:bodyPr>
            <a:normAutofit fontScale="25000" lnSpcReduction="20000"/>
          </a:bodyPr>
          <a:lstStyle/>
          <a:p>
            <a:pPr eaLnBrk="1" fontAlgn="auto" hangingPunct="1">
              <a:spcAft>
                <a:spcPts val="0"/>
              </a:spcAft>
              <a:defRPr/>
            </a:pPr>
            <a:endParaRPr lang="en-US" dirty="0"/>
          </a:p>
        </p:txBody>
      </p:sp>
      <p:sp>
        <p:nvSpPr>
          <p:cNvPr id="7" name="Text Placeholder 6"/>
          <p:cNvSpPr>
            <a:spLocks noGrp="1"/>
          </p:cNvSpPr>
          <p:nvPr>
            <p:ph type="body" sz="quarter" idx="3"/>
          </p:nvPr>
        </p:nvSpPr>
        <p:spPr>
          <a:xfrm>
            <a:off x="533400" y="457200"/>
            <a:ext cx="3124200" cy="152400"/>
          </a:xfrm>
        </p:spPr>
        <p:txBody>
          <a:bodyPr>
            <a:normAutofit fontScale="25000" lnSpcReduction="20000"/>
          </a:bodyPr>
          <a:lstStyle/>
          <a:p>
            <a:pPr eaLnBrk="1" fontAlgn="auto" hangingPunct="1">
              <a:spcAft>
                <a:spcPts val="0"/>
              </a:spcAft>
              <a:defRPr/>
            </a:pPr>
            <a:r>
              <a:rPr lang="en-US" dirty="0" smtClean="0"/>
              <a:t>.</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1381</TotalTime>
  <Words>14227</Words>
  <Application>Microsoft Office PowerPoint</Application>
  <PresentationFormat>On-screen Show (4:3)</PresentationFormat>
  <Paragraphs>1592</Paragraphs>
  <Slides>274</Slides>
  <Notes>28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274</vt:i4>
      </vt:variant>
    </vt:vector>
  </HeadingPairs>
  <TitlesOfParts>
    <vt:vector size="283" baseType="lpstr">
      <vt:lpstr>Arial</vt:lpstr>
      <vt:lpstr>Calibri</vt:lpstr>
      <vt:lpstr>Century Schoolbook</vt:lpstr>
      <vt:lpstr>Gill Sans MT</vt:lpstr>
      <vt:lpstr>Verdana</vt:lpstr>
      <vt:lpstr>Wingdings</vt:lpstr>
      <vt:lpstr>Wingdings 2</vt:lpstr>
      <vt:lpstr>Solstice</vt:lpstr>
      <vt:lpstr>Picture</vt:lpstr>
      <vt:lpstr>BILIARY/DIGESTIVE DISORDERS</vt:lpstr>
      <vt:lpstr> Introduction </vt:lpstr>
      <vt:lpstr>Unit content</vt:lpstr>
      <vt:lpstr>Content cont…………..</vt:lpstr>
      <vt:lpstr>CONTENT CONT…</vt:lpstr>
      <vt:lpstr>ORAL HEALTH</vt:lpstr>
      <vt:lpstr> OBJECTIVES</vt:lpstr>
      <vt:lpstr>Overview of oral anatomy</vt:lpstr>
      <vt:lpstr>Functions of the mouth</vt:lpstr>
      <vt:lpstr>GINGIVITIS </vt:lpstr>
      <vt:lpstr>A healthy tooth</vt:lpstr>
      <vt:lpstr>Risk factors </vt:lpstr>
      <vt:lpstr>Symptoms </vt:lpstr>
      <vt:lpstr>pathophysiology</vt:lpstr>
      <vt:lpstr>Gingivitis   </vt:lpstr>
      <vt:lpstr>Diagnostic tests</vt:lpstr>
      <vt:lpstr>Medical  management</vt:lpstr>
      <vt:lpstr>Cont medical management </vt:lpstr>
      <vt:lpstr>Nursing  management</vt:lpstr>
      <vt:lpstr>Cont nursing management</vt:lpstr>
      <vt:lpstr>Cont nursing management</vt:lpstr>
      <vt:lpstr>Cont nursing management</vt:lpstr>
      <vt:lpstr>complications</vt:lpstr>
      <vt:lpstr>prevention</vt:lpstr>
      <vt:lpstr>PowerPoint Presentation</vt:lpstr>
      <vt:lpstr>PERIODONTITIS</vt:lpstr>
      <vt:lpstr>Signs and symptoms</vt:lpstr>
      <vt:lpstr>Types of periodontitis</vt:lpstr>
      <vt:lpstr>PowerPoint Presentation</vt:lpstr>
      <vt:lpstr>causes</vt:lpstr>
      <vt:lpstr>Risk factors </vt:lpstr>
      <vt:lpstr>pathophysiology</vt:lpstr>
      <vt:lpstr>Cont pathophysiology</vt:lpstr>
      <vt:lpstr>Periodontitis tooth</vt:lpstr>
      <vt:lpstr>Management </vt:lpstr>
      <vt:lpstr>PowerPoint Presentation</vt:lpstr>
      <vt:lpstr>PowerPoint Presentation</vt:lpstr>
      <vt:lpstr>Surgical treatments </vt:lpstr>
      <vt:lpstr>PowerPoint Presentation</vt:lpstr>
      <vt:lpstr>STOMATITIS</vt:lpstr>
      <vt:lpstr>Signs and symptoms</vt:lpstr>
      <vt:lpstr>causes</vt:lpstr>
      <vt:lpstr> types of stomatitis</vt:lpstr>
      <vt:lpstr>PowerPoint Presentation</vt:lpstr>
      <vt:lpstr> management</vt:lpstr>
      <vt:lpstr>`</vt:lpstr>
      <vt:lpstr>prevention</vt:lpstr>
      <vt:lpstr>PowerPoint Presentation</vt:lpstr>
      <vt:lpstr>                      ORAL THRUSH/CANDIDIASIS/MONILIASIS </vt:lpstr>
      <vt:lpstr>causes</vt:lpstr>
      <vt:lpstr>Risk factors</vt:lpstr>
      <vt:lpstr>symptoms</vt:lpstr>
      <vt:lpstr>Diagnostic tests</vt:lpstr>
      <vt:lpstr>management</vt:lpstr>
      <vt:lpstr> prevention</vt:lpstr>
      <vt:lpstr>PowerPoint Presentation</vt:lpstr>
      <vt:lpstr>DENTAL CAVITIES </vt:lpstr>
      <vt:lpstr> Pathophysiology</vt:lpstr>
      <vt:lpstr>Symptoms </vt:lpstr>
      <vt:lpstr>Treatment </vt:lpstr>
      <vt:lpstr> complications </vt:lpstr>
      <vt:lpstr>prevention</vt:lpstr>
      <vt:lpstr> DENTOALVEOLAR ABSCESS /PERIAPICAL ABSCESS</vt:lpstr>
      <vt:lpstr>PowerPoint Presentation</vt:lpstr>
      <vt:lpstr> clinical manifestations</vt:lpstr>
      <vt:lpstr> causes and risk factors</vt:lpstr>
      <vt:lpstr>PowerPoint Presentation</vt:lpstr>
      <vt:lpstr> diagnostic test </vt:lpstr>
      <vt:lpstr>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Objectives </vt:lpstr>
      <vt:lpstr>Course outline</vt:lpstr>
      <vt:lpstr>ANATOMIC AND PHYSIOLOGIC OVERVIEW</vt:lpstr>
      <vt:lpstr>ANATOMIC AND PHYSIOLOGIC OVERVIEW cont’d</vt:lpstr>
      <vt:lpstr>Anatomy of the digestive system</vt:lpstr>
      <vt:lpstr>Functions of the digestive system cont’d</vt:lpstr>
      <vt:lpstr>Functions of the digestive system</vt:lpstr>
      <vt:lpstr>Functions of the digestive system cont’d</vt:lpstr>
      <vt:lpstr>Functions of the digestive system cont’d</vt:lpstr>
      <vt:lpstr>Functions of the digestive system cont’d</vt:lpstr>
      <vt:lpstr>ASSESSMENT OF THE DIGESTIVE SYSTEM</vt:lpstr>
      <vt:lpstr>History and clinical manifestation</vt:lpstr>
      <vt:lpstr>History and clinical manifestation cont’d</vt:lpstr>
      <vt:lpstr>Referred pain</vt:lpstr>
      <vt:lpstr>Physical assessment</vt:lpstr>
      <vt:lpstr>Division of the abdomen for examination</vt:lpstr>
      <vt:lpstr>Physical assessment cont’d</vt:lpstr>
      <vt:lpstr>Physical assessment cont’d</vt:lpstr>
      <vt:lpstr>Physical assessment cont’d</vt:lpstr>
      <vt:lpstr>Diagnostic evaluation</vt:lpstr>
      <vt:lpstr>Colonoscopy </vt:lpstr>
      <vt:lpstr>Endoscopy </vt:lpstr>
      <vt:lpstr>DISORDERS OF THE DIGESTIVE AND GI FUNCTION</vt:lpstr>
      <vt:lpstr> ORAL &amp; ESOPHAGEAL DISORDERS </vt:lpstr>
      <vt:lpstr> ORAL &amp; ESOPHAGEAL DISORDERS cont.. </vt:lpstr>
      <vt:lpstr> GASTRIC AND DUODENAL DISORDERS </vt:lpstr>
      <vt:lpstr> INTESTINAL AND RECTAL DISORDERS </vt:lpstr>
      <vt:lpstr>Hepatic disorders</vt:lpstr>
      <vt:lpstr> Disorders of the Mouth  </vt:lpstr>
      <vt:lpstr>CONT……</vt:lpstr>
      <vt:lpstr>CONT……………….</vt:lpstr>
      <vt:lpstr>CONT………………….</vt:lpstr>
      <vt:lpstr> Disorders of the Oesophagus  </vt:lpstr>
      <vt:lpstr>CONT………………</vt:lpstr>
      <vt:lpstr> General Care of the Adult with Oesophageal Diseases  </vt:lpstr>
      <vt:lpstr>Cont…………………….</vt:lpstr>
      <vt:lpstr> Hiatus Hernia  </vt:lpstr>
      <vt:lpstr>Cont…………………….</vt:lpstr>
      <vt:lpstr> Carcinoma of the Oesophagus  </vt:lpstr>
      <vt:lpstr>Cont…….</vt:lpstr>
      <vt:lpstr> Risk Factors </vt:lpstr>
      <vt:lpstr> Clinical Manifestations </vt:lpstr>
      <vt:lpstr> Diagnosis </vt:lpstr>
      <vt:lpstr> General Care of the Adult with Oesophageal Diseases </vt:lpstr>
      <vt:lpstr>Cont……</vt:lpstr>
      <vt:lpstr> Prognosis  </vt:lpstr>
      <vt:lpstr> Diverticuli  </vt:lpstr>
      <vt:lpstr>Cont………………</vt:lpstr>
      <vt:lpstr>GASTROSTOMY</vt:lpstr>
      <vt:lpstr>GASTROSTOMY</vt:lpstr>
      <vt:lpstr>Gastrostomy incision site</vt:lpstr>
      <vt:lpstr>Gastrostomy feeding</vt:lpstr>
      <vt:lpstr>Nursing management of a patient with a Gastrostomy</vt:lpstr>
      <vt:lpstr>Nursing management of a patient with a Gastrostomy cont’d..</vt:lpstr>
      <vt:lpstr>Nursing management of a patient with a Gastrostomy cont’d..</vt:lpstr>
      <vt:lpstr>Nursing management of a patient with a Gastrostomy cont’d..</vt:lpstr>
      <vt:lpstr>Nursing management of a patient with a Gastrostomy cont’d..</vt:lpstr>
      <vt:lpstr>Nursing management of a patient with a Gastrostomy cont’d..</vt:lpstr>
      <vt:lpstr>Nursing management of a patient with a Gastrostomy cont’d..</vt:lpstr>
      <vt:lpstr>Nursing management of a patient with a Gastrostomy cont’d..</vt:lpstr>
      <vt:lpstr>GASTRITIS</vt:lpstr>
      <vt:lpstr>CAUSES</vt:lpstr>
      <vt:lpstr>GASTRITIS cont.</vt:lpstr>
      <vt:lpstr>Chronic gastritis</vt:lpstr>
      <vt:lpstr>Autoimmune chronic gastritis</vt:lpstr>
      <vt:lpstr>GASTRITIS cont.</vt:lpstr>
      <vt:lpstr>GASTRITIS cont.</vt:lpstr>
      <vt:lpstr>Medical management</vt:lpstr>
      <vt:lpstr> Nursing  management </vt:lpstr>
      <vt:lpstr> Prognosis  </vt:lpstr>
      <vt:lpstr>Exercise/ Assignment </vt:lpstr>
      <vt:lpstr>Peptic ulcer diseases</vt:lpstr>
      <vt:lpstr>causes</vt:lpstr>
      <vt:lpstr>investigations</vt:lpstr>
      <vt:lpstr>Management</vt:lpstr>
      <vt:lpstr>Tripple therapy for Helicobacter pylori</vt:lpstr>
      <vt:lpstr>Indications for surgery include</vt:lpstr>
      <vt:lpstr>Complications of peptic ulcers</vt:lpstr>
      <vt:lpstr>Tumours of the stomach</vt:lpstr>
      <vt:lpstr>Spread of gastric carcinoma</vt:lpstr>
      <vt:lpstr>INTESTINAL OBSTRUCTION</vt:lpstr>
      <vt:lpstr>Types of obstruction</vt:lpstr>
      <vt:lpstr>Causes cont’…….</vt:lpstr>
      <vt:lpstr>TYPES OF OBSTRUCTION CONT..</vt:lpstr>
      <vt:lpstr>Types of intestinal obstruction</vt:lpstr>
      <vt:lpstr>Small bowel obstruction</vt:lpstr>
      <vt:lpstr>CONT……………</vt:lpstr>
      <vt:lpstr>Clinical features</vt:lpstr>
      <vt:lpstr>Medical management</vt:lpstr>
      <vt:lpstr>Nursing management</vt:lpstr>
      <vt:lpstr>Large bowel obstruction</vt:lpstr>
      <vt:lpstr>Clinical manifestation</vt:lpstr>
      <vt:lpstr>Management </vt:lpstr>
      <vt:lpstr>Colostomy</vt:lpstr>
      <vt:lpstr>Types of colostomy</vt:lpstr>
      <vt:lpstr>PowerPoint Presentation</vt:lpstr>
      <vt:lpstr>Transverse (double barrel colostomy)</vt:lpstr>
      <vt:lpstr>PowerPoint Presentation</vt:lpstr>
      <vt:lpstr>Nursing care of a patient with colostomy</vt:lpstr>
      <vt:lpstr>Cont………..</vt:lpstr>
      <vt:lpstr>Nursing care management cont…</vt:lpstr>
      <vt:lpstr>Inflammatory bowel disease</vt:lpstr>
      <vt:lpstr>complication</vt:lpstr>
      <vt:lpstr>Ulcerative colitis</vt:lpstr>
      <vt:lpstr>Fulminating ulcerative colitis</vt:lpstr>
      <vt:lpstr>Diverticular disease</vt:lpstr>
      <vt:lpstr>HERNIA</vt:lpstr>
      <vt:lpstr>DEFINITION </vt:lpstr>
      <vt:lpstr>CAUSES</vt:lpstr>
      <vt:lpstr>Sites of hernias</vt:lpstr>
      <vt:lpstr>CLASSIFICATION</vt:lpstr>
      <vt:lpstr>HIATAL HERNIA</vt:lpstr>
      <vt:lpstr>Types of hiatus hernia</vt:lpstr>
      <vt:lpstr> Causes </vt:lpstr>
      <vt:lpstr> 2. Para oesophageal hiatal hernia </vt:lpstr>
      <vt:lpstr>Manifestations (signs and symptoms)</vt:lpstr>
      <vt:lpstr>Diagnosis</vt:lpstr>
      <vt:lpstr>INGUINAL HERNIA</vt:lpstr>
      <vt:lpstr>Volvulus</vt:lpstr>
      <vt:lpstr>Intussusception</vt:lpstr>
      <vt:lpstr>Malabsorption</vt:lpstr>
      <vt:lpstr>DISEASES OF THE PANCREASE</vt:lpstr>
      <vt:lpstr> Pancreatitis  </vt:lpstr>
      <vt:lpstr>Chronic pancreatitis</vt:lpstr>
      <vt:lpstr> Management of Pancreatitis  </vt:lpstr>
      <vt:lpstr>Cont………….</vt:lpstr>
      <vt:lpstr>Cont…………….</vt:lpstr>
      <vt:lpstr>Cystic fibrosis (mucoviscidosis)</vt:lpstr>
      <vt:lpstr>Cystic fibrosis cont’…….</vt:lpstr>
      <vt:lpstr> Peritonitis  </vt:lpstr>
      <vt:lpstr> Clinical manifestations include: </vt:lpstr>
      <vt:lpstr>Cont………………..</vt:lpstr>
      <vt:lpstr> Appendicitis  </vt:lpstr>
      <vt:lpstr> Clinical Manifestations </vt:lpstr>
      <vt:lpstr>Management</vt:lpstr>
      <vt:lpstr>Complications of appendicitis</vt:lpstr>
      <vt:lpstr> Acute Abdomen  </vt:lpstr>
      <vt:lpstr> Causes of acute abdomen include: </vt:lpstr>
      <vt:lpstr> Clinical Features </vt:lpstr>
      <vt:lpstr> Management </vt:lpstr>
      <vt:lpstr>Mnx cont…………..</vt:lpstr>
      <vt:lpstr>Cont………mnx</vt:lpstr>
      <vt:lpstr>  Disordered Motility    </vt:lpstr>
      <vt:lpstr> Constipation </vt:lpstr>
      <vt:lpstr>DISEASES OF THE LIVER</vt:lpstr>
      <vt:lpstr>Hepatic Cirrhosis</vt:lpstr>
      <vt:lpstr>Causes     </vt:lpstr>
      <vt:lpstr>PATHOPHYSIOLOGY</vt:lpstr>
      <vt:lpstr>Clinical manifestation</vt:lpstr>
      <vt:lpstr>Clinical manifestation cont</vt:lpstr>
      <vt:lpstr>Liver cirrhosis</vt:lpstr>
      <vt:lpstr>DIAGNOSIS</vt:lpstr>
      <vt:lpstr>MANAGEMENT</vt:lpstr>
      <vt:lpstr>MANAGEMENT CONT..</vt:lpstr>
      <vt:lpstr>NURSING MANAGEMENT</vt:lpstr>
      <vt:lpstr>NURSING MANAGEMENT..</vt:lpstr>
      <vt:lpstr>NURSING MANAGEMENT..</vt:lpstr>
      <vt:lpstr>NURSING MANAGEMENT..</vt:lpstr>
      <vt:lpstr>NURSING MANAGEMENT..</vt:lpstr>
      <vt:lpstr>COMPLICATIONS</vt:lpstr>
      <vt:lpstr>HEPATITIS</vt:lpstr>
      <vt:lpstr>Causes</vt:lpstr>
      <vt:lpstr>Clinical features</vt:lpstr>
      <vt:lpstr>Viral hepatitis</vt:lpstr>
      <vt:lpstr>HEPATITIS A (infectious hepatitis) </vt:lpstr>
      <vt:lpstr>Management </vt:lpstr>
      <vt:lpstr>Hepatitis B (serum hepatitis)</vt:lpstr>
      <vt:lpstr>HEPATITIS B VIRUS</vt:lpstr>
      <vt:lpstr>People at risk</vt:lpstr>
      <vt:lpstr>Clinical manifestation</vt:lpstr>
      <vt:lpstr>Assessment and diagnostic findings</vt:lpstr>
      <vt:lpstr>PREVENTION</vt:lpstr>
      <vt:lpstr>Management</vt:lpstr>
      <vt:lpstr>Management</vt:lpstr>
      <vt:lpstr>OTHER TYPES OF VIRAL HEPATITIS</vt:lpstr>
      <vt:lpstr>Non viral hepatitis</vt:lpstr>
      <vt:lpstr> Portal Hypertension  </vt:lpstr>
      <vt:lpstr>Clinical manifestations</vt:lpstr>
      <vt:lpstr>PowerPoint Presentation</vt:lpstr>
      <vt:lpstr> Diseases of the Gall Bladder  </vt:lpstr>
      <vt:lpstr> Factors that predispose to gallstones include: </vt:lpstr>
      <vt:lpstr>Diagnosis </vt:lpstr>
      <vt:lpstr> The manifestations of cholecystitis include: </vt:lpstr>
      <vt:lpstr> Care of the Patient with Gall Bladder Disease  </vt:lpstr>
      <vt:lpstr>Cont………………..</vt:lpstr>
      <vt:lpstr>Cont……………</vt:lpstr>
      <vt:lpstr>Cont………………..</vt:lpstr>
      <vt:lpstr>Jaundice</vt:lpstr>
      <vt:lpstr>PowerPoint Presentation</vt:lpstr>
      <vt:lpstr>Causes of jaundice</vt:lpstr>
      <vt:lpstr>Types of jaundice </vt:lpstr>
      <vt:lpstr>Obstructive jaundice</vt:lpstr>
      <vt:lpstr>Hepatocellular jaundice</vt:lpstr>
      <vt:lpstr> Anal Rectal Problems and Haemorrhoids  </vt:lpstr>
      <vt:lpstr> Fissure in Ano </vt:lpstr>
      <vt:lpstr> Fistula in Ano </vt:lpstr>
      <vt:lpstr> Clinical Features and Management </vt:lpstr>
      <vt:lpstr>Cont……………..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BILIARY/DIGESTIVE DISORDERS</dc:title>
  <dc:creator>dr.kisilu</dc:creator>
  <cp:lastModifiedBy>HP PC</cp:lastModifiedBy>
  <cp:revision>114</cp:revision>
  <dcterms:created xsi:type="dcterms:W3CDTF">2017-01-15T08:14:10Z</dcterms:created>
  <dcterms:modified xsi:type="dcterms:W3CDTF">2018-11-29T04:53:57Z</dcterms:modified>
</cp:coreProperties>
</file>