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716AA2-4DC4-4E1B-98CA-60E4415980E8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989A12-CDD2-4E66-93DD-BEECC1AD80B3}">
      <dgm:prSet phldrT="[Text]"/>
      <dgm:spPr/>
      <dgm:t>
        <a:bodyPr/>
        <a:lstStyle/>
        <a:p>
          <a:r>
            <a:rPr lang="en-US" dirty="0" smtClean="0"/>
            <a:t>Chemical classification</a:t>
          </a:r>
          <a:endParaRPr lang="en-US" dirty="0"/>
        </a:p>
      </dgm:t>
    </dgm:pt>
    <dgm:pt modelId="{6D119C4B-E6A5-4C07-81C5-C507BC709134}" type="parTrans" cxnId="{8F07473D-8F5A-49D8-9B00-D4439A86A931}">
      <dgm:prSet/>
      <dgm:spPr/>
      <dgm:t>
        <a:bodyPr/>
        <a:lstStyle/>
        <a:p>
          <a:endParaRPr lang="en-US"/>
        </a:p>
      </dgm:t>
    </dgm:pt>
    <dgm:pt modelId="{FAD4EF2F-8502-4323-9254-07AEADE07564}" type="sibTrans" cxnId="{8F07473D-8F5A-49D8-9B00-D4439A86A931}">
      <dgm:prSet/>
      <dgm:spPr/>
      <dgm:t>
        <a:bodyPr/>
        <a:lstStyle/>
        <a:p>
          <a:endParaRPr lang="en-US"/>
        </a:p>
      </dgm:t>
    </dgm:pt>
    <dgm:pt modelId="{0B6F8A58-2EB5-486B-87A0-3EBB3CBEF7F0}">
      <dgm:prSet phldrT="[Text]"/>
      <dgm:spPr/>
      <dgm:t>
        <a:bodyPr/>
        <a:lstStyle/>
        <a:p>
          <a:r>
            <a:rPr lang="en-US" dirty="0" smtClean="0"/>
            <a:t>3. Amino acids</a:t>
          </a:r>
          <a:endParaRPr lang="en-US" dirty="0"/>
        </a:p>
      </dgm:t>
    </dgm:pt>
    <dgm:pt modelId="{F5B00E4F-4229-4E8A-95E3-F7C299AEC9AD}" type="parTrans" cxnId="{F8849F12-7639-4650-86BB-5413EE161C5B}">
      <dgm:prSet/>
      <dgm:spPr/>
      <dgm:t>
        <a:bodyPr/>
        <a:lstStyle/>
        <a:p>
          <a:endParaRPr lang="en-US"/>
        </a:p>
      </dgm:t>
    </dgm:pt>
    <dgm:pt modelId="{D5D7377A-99FF-4B51-A79F-5C24BFD7C52D}" type="sibTrans" cxnId="{F8849F12-7639-4650-86BB-5413EE161C5B}">
      <dgm:prSet/>
      <dgm:spPr/>
      <dgm:t>
        <a:bodyPr/>
        <a:lstStyle/>
        <a:p>
          <a:endParaRPr lang="en-US"/>
        </a:p>
      </dgm:t>
    </dgm:pt>
    <dgm:pt modelId="{E26A4F0C-BB0A-4CAD-A2A5-F116940C7BD2}">
      <dgm:prSet phldrT="[Text]"/>
      <dgm:spPr/>
      <dgm:t>
        <a:bodyPr/>
        <a:lstStyle/>
        <a:p>
          <a:r>
            <a:rPr lang="en-US" dirty="0" smtClean="0"/>
            <a:t>1. steroids</a:t>
          </a:r>
          <a:endParaRPr lang="en-US" dirty="0"/>
        </a:p>
      </dgm:t>
    </dgm:pt>
    <dgm:pt modelId="{0E71620D-211C-4A03-BE0D-D2BEF8EAF0E1}" type="parTrans" cxnId="{AF627AC2-21C1-42F9-ABA4-588B03E9645E}">
      <dgm:prSet/>
      <dgm:spPr/>
      <dgm:t>
        <a:bodyPr/>
        <a:lstStyle/>
        <a:p>
          <a:endParaRPr lang="en-US"/>
        </a:p>
      </dgm:t>
    </dgm:pt>
    <dgm:pt modelId="{B3BDE11B-3274-4448-907A-0DF12D81693B}" type="sibTrans" cxnId="{AF627AC2-21C1-42F9-ABA4-588B03E9645E}">
      <dgm:prSet/>
      <dgm:spPr/>
      <dgm:t>
        <a:bodyPr/>
        <a:lstStyle/>
        <a:p>
          <a:endParaRPr lang="en-US"/>
        </a:p>
      </dgm:t>
    </dgm:pt>
    <dgm:pt modelId="{96FC8188-0A80-4365-961B-9454EAD92305}">
      <dgm:prSet phldrT="[Text]"/>
      <dgm:spPr/>
      <dgm:t>
        <a:bodyPr/>
        <a:lstStyle/>
        <a:p>
          <a:r>
            <a:rPr lang="en-US" dirty="0" smtClean="0"/>
            <a:t>2. peptides</a:t>
          </a:r>
          <a:endParaRPr lang="en-US" dirty="0"/>
        </a:p>
      </dgm:t>
    </dgm:pt>
    <dgm:pt modelId="{48006A84-4A63-4D6C-ABBF-D84A8256AED0}" type="parTrans" cxnId="{ED3C4590-C8B8-411A-A4EB-60D2C653BD9D}">
      <dgm:prSet/>
      <dgm:spPr/>
      <dgm:t>
        <a:bodyPr/>
        <a:lstStyle/>
        <a:p>
          <a:endParaRPr lang="en-US"/>
        </a:p>
      </dgm:t>
    </dgm:pt>
    <dgm:pt modelId="{9FB0C3D5-B6F5-4F6C-98F5-FE84152960B2}" type="sibTrans" cxnId="{ED3C4590-C8B8-411A-A4EB-60D2C653BD9D}">
      <dgm:prSet/>
      <dgm:spPr/>
      <dgm:t>
        <a:bodyPr/>
        <a:lstStyle/>
        <a:p>
          <a:endParaRPr lang="en-US"/>
        </a:p>
      </dgm:t>
    </dgm:pt>
    <dgm:pt modelId="{659A6F4F-3ABA-40FA-834C-3E82976CE73A}" type="pres">
      <dgm:prSet presAssocID="{56716AA2-4DC4-4E1B-98CA-60E4415980E8}" presName="diagram" presStyleCnt="0">
        <dgm:presLayoutVars>
          <dgm:dir/>
          <dgm:resizeHandles val="exact"/>
        </dgm:presLayoutVars>
      </dgm:prSet>
      <dgm:spPr/>
    </dgm:pt>
    <dgm:pt modelId="{FA2268BD-E1C3-470F-8B0E-9673996B99F5}" type="pres">
      <dgm:prSet presAssocID="{8E989A12-CDD2-4E66-93DD-BEECC1AD80B3}" presName="node" presStyleLbl="node1" presStyleIdx="0" presStyleCnt="4" custLinFactNeighborX="48184" custLinFactNeighborY="5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F32B8-58C7-41CC-9B65-F9CAF0D819F5}" type="pres">
      <dgm:prSet presAssocID="{FAD4EF2F-8502-4323-9254-07AEADE07564}" presName="sibTrans" presStyleCnt="0"/>
      <dgm:spPr/>
    </dgm:pt>
    <dgm:pt modelId="{B9E4AADA-009E-4C81-AD28-C7CA3FA4CC9A}" type="pres">
      <dgm:prSet presAssocID="{0B6F8A58-2EB5-486B-87A0-3EBB3CBEF7F0}" presName="node" presStyleLbl="node1" presStyleIdx="1" presStyleCnt="4" custScaleX="64763" custScaleY="37305" custLinFactNeighborX="31982" custLinFactNeighborY="81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EE873-81A5-4394-8D70-4D3FAF52FA1F}" type="pres">
      <dgm:prSet presAssocID="{D5D7377A-99FF-4B51-A79F-5C24BFD7C52D}" presName="sibTrans" presStyleCnt="0"/>
      <dgm:spPr/>
    </dgm:pt>
    <dgm:pt modelId="{2A8C815B-509C-46F4-9E36-FF2673625D68}" type="pres">
      <dgm:prSet presAssocID="{E26A4F0C-BB0A-4CAD-A2A5-F116940C7BD2}" presName="node" presStyleLbl="node1" presStyleIdx="2" presStyleCnt="4" custScaleX="94435" custScaleY="49392" custLinFactNeighborX="-49427" custLinFactNeighborY="-8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5BF513-ADE5-4536-9E4C-C89FAED13446}" type="pres">
      <dgm:prSet presAssocID="{B3BDE11B-3274-4448-907A-0DF12D81693B}" presName="sibTrans" presStyleCnt="0"/>
      <dgm:spPr/>
    </dgm:pt>
    <dgm:pt modelId="{F5276B50-E71F-46A0-BD2B-57DE0A1B01DB}" type="pres">
      <dgm:prSet presAssocID="{96FC8188-0A80-4365-961B-9454EAD92305}" presName="node" presStyleLbl="node1" presStyleIdx="3" presStyleCnt="4" custScaleX="65535" custScaleY="35447" custLinFactNeighborX="-39070" custLinFactNeighborY="-11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627AC2-21C1-42F9-ABA4-588B03E9645E}" srcId="{56716AA2-4DC4-4E1B-98CA-60E4415980E8}" destId="{E26A4F0C-BB0A-4CAD-A2A5-F116940C7BD2}" srcOrd="2" destOrd="0" parTransId="{0E71620D-211C-4A03-BE0D-D2BEF8EAF0E1}" sibTransId="{B3BDE11B-3274-4448-907A-0DF12D81693B}"/>
    <dgm:cxn modelId="{EBC8669A-C894-4453-B39F-1F5D34006CBC}" type="presOf" srcId="{8E989A12-CDD2-4E66-93DD-BEECC1AD80B3}" destId="{FA2268BD-E1C3-470F-8B0E-9673996B99F5}" srcOrd="0" destOrd="0" presId="urn:microsoft.com/office/officeart/2005/8/layout/default"/>
    <dgm:cxn modelId="{33EC9C9A-DB36-46E8-BE6D-DA565DA430A6}" type="presOf" srcId="{E26A4F0C-BB0A-4CAD-A2A5-F116940C7BD2}" destId="{2A8C815B-509C-46F4-9E36-FF2673625D68}" srcOrd="0" destOrd="0" presId="urn:microsoft.com/office/officeart/2005/8/layout/default"/>
    <dgm:cxn modelId="{3E6C2A40-1824-40F4-8910-B3D225EA3689}" type="presOf" srcId="{56716AA2-4DC4-4E1B-98CA-60E4415980E8}" destId="{659A6F4F-3ABA-40FA-834C-3E82976CE73A}" srcOrd="0" destOrd="0" presId="urn:microsoft.com/office/officeart/2005/8/layout/default"/>
    <dgm:cxn modelId="{F8849F12-7639-4650-86BB-5413EE161C5B}" srcId="{56716AA2-4DC4-4E1B-98CA-60E4415980E8}" destId="{0B6F8A58-2EB5-486B-87A0-3EBB3CBEF7F0}" srcOrd="1" destOrd="0" parTransId="{F5B00E4F-4229-4E8A-95E3-F7C299AEC9AD}" sibTransId="{D5D7377A-99FF-4B51-A79F-5C24BFD7C52D}"/>
    <dgm:cxn modelId="{CC842945-C92E-49B2-8A20-D8CD7B13C5CB}" type="presOf" srcId="{0B6F8A58-2EB5-486B-87A0-3EBB3CBEF7F0}" destId="{B9E4AADA-009E-4C81-AD28-C7CA3FA4CC9A}" srcOrd="0" destOrd="0" presId="urn:microsoft.com/office/officeart/2005/8/layout/default"/>
    <dgm:cxn modelId="{8F07473D-8F5A-49D8-9B00-D4439A86A931}" srcId="{56716AA2-4DC4-4E1B-98CA-60E4415980E8}" destId="{8E989A12-CDD2-4E66-93DD-BEECC1AD80B3}" srcOrd="0" destOrd="0" parTransId="{6D119C4B-E6A5-4C07-81C5-C507BC709134}" sibTransId="{FAD4EF2F-8502-4323-9254-07AEADE07564}"/>
    <dgm:cxn modelId="{8C163965-BA16-407D-88F6-5B7046A24E27}" type="presOf" srcId="{96FC8188-0A80-4365-961B-9454EAD92305}" destId="{F5276B50-E71F-46A0-BD2B-57DE0A1B01DB}" srcOrd="0" destOrd="0" presId="urn:microsoft.com/office/officeart/2005/8/layout/default"/>
    <dgm:cxn modelId="{ED3C4590-C8B8-411A-A4EB-60D2C653BD9D}" srcId="{56716AA2-4DC4-4E1B-98CA-60E4415980E8}" destId="{96FC8188-0A80-4365-961B-9454EAD92305}" srcOrd="3" destOrd="0" parTransId="{48006A84-4A63-4D6C-ABBF-D84A8256AED0}" sibTransId="{9FB0C3D5-B6F5-4F6C-98F5-FE84152960B2}"/>
    <dgm:cxn modelId="{46BB5DAB-3A12-4FC8-884A-42FE7741E506}" type="presParOf" srcId="{659A6F4F-3ABA-40FA-834C-3E82976CE73A}" destId="{FA2268BD-E1C3-470F-8B0E-9673996B99F5}" srcOrd="0" destOrd="0" presId="urn:microsoft.com/office/officeart/2005/8/layout/default"/>
    <dgm:cxn modelId="{6D505A62-5F40-458E-8056-B118740D5229}" type="presParOf" srcId="{659A6F4F-3ABA-40FA-834C-3E82976CE73A}" destId="{7A3F32B8-58C7-41CC-9B65-F9CAF0D819F5}" srcOrd="1" destOrd="0" presId="urn:microsoft.com/office/officeart/2005/8/layout/default"/>
    <dgm:cxn modelId="{6A1625F1-F51E-438C-B53B-0E3B6D6C313C}" type="presParOf" srcId="{659A6F4F-3ABA-40FA-834C-3E82976CE73A}" destId="{B9E4AADA-009E-4C81-AD28-C7CA3FA4CC9A}" srcOrd="2" destOrd="0" presId="urn:microsoft.com/office/officeart/2005/8/layout/default"/>
    <dgm:cxn modelId="{74A8B599-565C-4279-A00D-16A9971E693A}" type="presParOf" srcId="{659A6F4F-3ABA-40FA-834C-3E82976CE73A}" destId="{EC9EE873-81A5-4394-8D70-4D3FAF52FA1F}" srcOrd="3" destOrd="0" presId="urn:microsoft.com/office/officeart/2005/8/layout/default"/>
    <dgm:cxn modelId="{85146A2B-E8CE-4500-97A3-61CC91385351}" type="presParOf" srcId="{659A6F4F-3ABA-40FA-834C-3E82976CE73A}" destId="{2A8C815B-509C-46F4-9E36-FF2673625D68}" srcOrd="4" destOrd="0" presId="urn:microsoft.com/office/officeart/2005/8/layout/default"/>
    <dgm:cxn modelId="{8EC3369B-F47E-447B-80E5-91DE2313650F}" type="presParOf" srcId="{659A6F4F-3ABA-40FA-834C-3E82976CE73A}" destId="{8C5BF513-ADE5-4536-9E4C-C89FAED13446}" srcOrd="5" destOrd="0" presId="urn:microsoft.com/office/officeart/2005/8/layout/default"/>
    <dgm:cxn modelId="{92B3BAE7-02EB-4723-B76C-BD2FB0333973}" type="presParOf" srcId="{659A6F4F-3ABA-40FA-834C-3E82976CE73A}" destId="{F5276B50-E71F-46A0-BD2B-57DE0A1B01D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2268BD-E1C3-470F-8B0E-9673996B99F5}">
      <dsp:nvSpPr>
        <dsp:cNvPr id="0" name=""/>
        <dsp:cNvSpPr/>
      </dsp:nvSpPr>
      <dsp:spPr>
        <a:xfrm>
          <a:off x="3547070" y="15001"/>
          <a:ext cx="4364384" cy="26186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Chemical classification</a:t>
          </a:r>
          <a:endParaRPr lang="en-US" sz="3400" kern="1200" dirty="0"/>
        </a:p>
      </dsp:txBody>
      <dsp:txXfrm>
        <a:off x="3547070" y="15001"/>
        <a:ext cx="4364384" cy="2618630"/>
      </dsp:txXfrm>
    </dsp:sp>
    <dsp:sp modelId="{B9E4AADA-009E-4C81-AD28-C7CA3FA4CC9A}">
      <dsp:nvSpPr>
        <dsp:cNvPr id="0" name=""/>
        <dsp:cNvSpPr/>
      </dsp:nvSpPr>
      <dsp:spPr>
        <a:xfrm>
          <a:off x="7640775" y="2964588"/>
          <a:ext cx="2826506" cy="9768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3. Amino acids</a:t>
          </a:r>
          <a:endParaRPr lang="en-US" sz="3400" kern="1200" dirty="0"/>
        </a:p>
      </dsp:txBody>
      <dsp:txXfrm>
        <a:off x="7640775" y="2964588"/>
        <a:ext cx="2826506" cy="976880"/>
      </dsp:txXfrm>
    </dsp:sp>
    <dsp:sp modelId="{2A8C815B-509C-46F4-9E36-FF2673625D68}">
      <dsp:nvSpPr>
        <dsp:cNvPr id="0" name=""/>
        <dsp:cNvSpPr/>
      </dsp:nvSpPr>
      <dsp:spPr>
        <a:xfrm>
          <a:off x="0" y="2839422"/>
          <a:ext cx="4121506" cy="12933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1. steroids</a:t>
          </a:r>
          <a:endParaRPr lang="en-US" sz="3400" kern="1200" dirty="0"/>
        </a:p>
      </dsp:txBody>
      <dsp:txXfrm>
        <a:off x="0" y="2839422"/>
        <a:ext cx="4121506" cy="1293394"/>
      </dsp:txXfrm>
    </dsp:sp>
    <dsp:sp modelId="{F5276B50-E71F-46A0-BD2B-57DE0A1B01DB}">
      <dsp:nvSpPr>
        <dsp:cNvPr id="0" name=""/>
        <dsp:cNvSpPr/>
      </dsp:nvSpPr>
      <dsp:spPr>
        <a:xfrm>
          <a:off x="4401507" y="2942059"/>
          <a:ext cx="2860199" cy="9282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2. peptides</a:t>
          </a:r>
          <a:endParaRPr lang="en-US" sz="3400" kern="1200" dirty="0"/>
        </a:p>
      </dsp:txBody>
      <dsp:txXfrm>
        <a:off x="4401507" y="2942059"/>
        <a:ext cx="2860199" cy="928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2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8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2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6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2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7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C92BD-232F-482A-9208-23A9A98B3386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E1F23-2DEA-406C-875E-B39E3B73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BIOCHEMISTRY OF HORMONES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DR. ROBERT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4010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6684919"/>
              </p:ext>
            </p:extLst>
          </p:nvPr>
        </p:nvGraphicFramePr>
        <p:xfrm>
          <a:off x="0" y="942975"/>
          <a:ext cx="10816935" cy="736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645"/>
                <a:gridCol w="3605645"/>
                <a:gridCol w="3605645"/>
              </a:tblGrid>
              <a:tr h="308815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M.O.A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  <a:endParaRPr lang="en-US" dirty="0"/>
                    </a:p>
                  </a:txBody>
                  <a:tcPr/>
                </a:tc>
              </a:tr>
              <a:tr h="1235258">
                <a:tc>
                  <a:txBody>
                    <a:bodyPr/>
                    <a:lstStyle/>
                    <a:p>
                      <a:r>
                        <a:rPr lang="en-US" dirty="0" smtClean="0"/>
                        <a:t>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Hormones bind with cell surface receptors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 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cAMP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the second messenger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ADH, FSH,HCG, LH, TSH, MSH, PTH, CRH, Glucagon, Calcitonin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Catecholamines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Retinoic acid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72036">
                <a:tc>
                  <a:txBody>
                    <a:bodyPr/>
                    <a:lstStyle/>
                    <a:p>
                      <a:r>
                        <a:rPr lang="en-US" dirty="0" smtClean="0"/>
                        <a:t>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Hormones having cell surface receptors;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cGMP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second messenger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ANF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(atrial natriuretic factor),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(nitric oxide)</a:t>
                      </a:r>
                      <a:endParaRPr lang="en-US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1235258">
                <a:tc>
                  <a:txBody>
                    <a:bodyPr/>
                    <a:lstStyle/>
                    <a:p>
                      <a:r>
                        <a:rPr lang="en-US" dirty="0" smtClean="0"/>
                        <a:t>1C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Hormones having cell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surface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receptors; second messenger is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Acetylcholine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GnRH, CCK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Catecholamines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Gastrin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phosphatidyl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Vasopressin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inositol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(PIP2)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Oxytocin, PDGF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772036">
                <a:tc>
                  <a:txBody>
                    <a:bodyPr/>
                    <a:lstStyle/>
                    <a:p>
                      <a:r>
                        <a:rPr lang="en-US" dirty="0" smtClean="0"/>
                        <a:t>1D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Hormones having cell surface receptors and mediated through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tyrosine kinase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EGF, FGF, PDGF, CGSF, Somatomedin,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Insulin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3647">
                <a:tc>
                  <a:txBody>
                    <a:bodyPr/>
                    <a:lstStyle/>
                    <a:p>
                      <a:r>
                        <a:rPr lang="en-US" dirty="0" smtClean="0"/>
                        <a:t>1E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Hormones having cell surface receptors, but intracellular messenger is a kinase or utilize phosphatase cascade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IL, GH, PRL, TNF,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Adiponectin, Leptin,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Resistin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Erythropoietin</a:t>
                      </a:r>
                      <a:endParaRPr lang="en-US" dirty="0"/>
                    </a:p>
                  </a:txBody>
                  <a:tcPr/>
                </a:tc>
              </a:tr>
              <a:tr h="799281">
                <a:tc>
                  <a:txBody>
                    <a:bodyPr/>
                    <a:lstStyle/>
                    <a:p>
                      <a:r>
                        <a:rPr lang="en-US" dirty="0" smtClean="0"/>
                        <a:t>1F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Hormones that bind to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intracellular receptors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Glucocorticoids,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Mineralocorticoids</a:t>
                      </a:r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Estrogens, Progesterone</a:t>
                      </a: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Androgens,Calcitriol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Thyroxine</a:t>
                      </a:r>
                      <a:endParaRPr lang="en-US" dirty="0"/>
                    </a:p>
                  </a:txBody>
                  <a:tcPr/>
                </a:tc>
              </a:tr>
              <a:tr h="3088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293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18" y="1243559"/>
            <a:ext cx="9320646" cy="437088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6311"/>
          </a:xfrm>
        </p:spPr>
        <p:txBody>
          <a:bodyPr/>
          <a:lstStyle/>
          <a:p>
            <a:r>
              <a:rPr lang="en-US" dirty="0" smtClean="0"/>
              <a:t>M.O. A OF HORMONES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43559"/>
            <a:ext cx="10515600" cy="493340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68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</a:rPr>
              <a:t>i</a:t>
            </a:r>
            <a:r>
              <a:rPr lang="en-US" b="1" dirty="0" smtClean="0">
                <a:solidFill>
                  <a:srgbClr val="0070C0"/>
                </a:solidFill>
              </a:rPr>
              <a:t>. Peptide hormones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pancreas hormones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dirty="0" smtClean="0"/>
              <a:t>I. insulin</a:t>
            </a:r>
          </a:p>
          <a:p>
            <a:pPr marL="0" indent="0">
              <a:buNone/>
            </a:pPr>
            <a:r>
              <a:rPr lang="en-US" b="1" dirty="0"/>
              <a:t>Insulin is a protein hormone secreted by β-cells of Islets of Langerhans of pancreas.</a:t>
            </a:r>
          </a:p>
          <a:p>
            <a:pPr marL="0" indent="0">
              <a:buNone/>
            </a:pPr>
            <a:r>
              <a:rPr lang="en-US" b="1" i="1" dirty="0"/>
              <a:t>Chemistry: </a:t>
            </a:r>
            <a:r>
              <a:rPr lang="en-US" b="1" dirty="0"/>
              <a:t>It is composed of 2 polypeptide chains, A and B, containing total of 51 amino acids.</a:t>
            </a:r>
          </a:p>
          <a:p>
            <a:pPr marL="0" indent="0">
              <a:buNone/>
            </a:pPr>
            <a:r>
              <a:rPr lang="en-US" b="1" dirty="0"/>
              <a:t>A chain has 21 and B has 30 amino acids. The two chains are held together by </a:t>
            </a:r>
            <a:r>
              <a:rPr lang="en-US" b="1" dirty="0" smtClean="0"/>
              <a:t>disulfide linkages</a:t>
            </a:r>
            <a:r>
              <a:rPr lang="en-US" b="1" dirty="0"/>
              <a:t>. If the disulfide bonds are broken the insulin molecule is inactivated</a:t>
            </a:r>
            <a:endParaRPr lang="en-US" b="1" dirty="0" smtClean="0"/>
          </a:p>
          <a:p>
            <a:pPr marL="0" indent="0">
              <a:buNone/>
            </a:pP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66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Pre-pro insulin (109 amino acids) is synthesized in the endoplasmic reticulum of B Cells of </a:t>
            </a:r>
            <a:r>
              <a:rPr lang="en-US" b="1" dirty="0" smtClean="0"/>
              <a:t>islet of </a:t>
            </a:r>
            <a:r>
              <a:rPr lang="en-US" b="1" dirty="0"/>
              <a:t>Langerhans. It is acted up on signal peptidase, gets converted to proinsulin (86AA). 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b="1" dirty="0" smtClean="0"/>
              <a:t>It is transported </a:t>
            </a:r>
            <a:r>
              <a:rPr lang="en-US" b="1" dirty="0"/>
              <a:t>to Golgi where it is hydrolyzed to insulin (51AA) by trypsin like protease and </a:t>
            </a:r>
            <a:r>
              <a:rPr lang="en-US" b="1" dirty="0" smtClean="0"/>
              <a:t>carboxypeptidase B.</a:t>
            </a:r>
          </a:p>
          <a:p>
            <a:pPr marL="0" indent="0" algn="just">
              <a:buNone/>
            </a:pPr>
            <a:r>
              <a:rPr lang="en-US" b="1" dirty="0" smtClean="0"/>
              <a:t>The </a:t>
            </a:r>
            <a:r>
              <a:rPr lang="en-US" b="1" dirty="0"/>
              <a:t>process liberates inactive C-peptide of 31a.a and 4 other amino acids from </a:t>
            </a:r>
            <a:r>
              <a:rPr lang="en-US" b="1" dirty="0" smtClean="0"/>
              <a:t>the C-terminal.</a:t>
            </a:r>
          </a:p>
          <a:p>
            <a:pPr marL="0" indent="0" algn="just">
              <a:buNone/>
            </a:pPr>
            <a:r>
              <a:rPr lang="en-US" b="1" dirty="0" smtClean="0"/>
              <a:t>C-peptide </a:t>
            </a:r>
            <a:r>
              <a:rPr lang="en-US" b="1" dirty="0"/>
              <a:t>determination in urine is related to the insulin out put from pancreas. </a:t>
            </a:r>
            <a:r>
              <a:rPr lang="en-US" b="1" dirty="0"/>
              <a:t> </a:t>
            </a:r>
            <a:r>
              <a:rPr lang="en-US" b="1" dirty="0" smtClean="0"/>
              <a:t>It is used </a:t>
            </a:r>
            <a:r>
              <a:rPr lang="en-US" b="1" dirty="0"/>
              <a:t>to differentiate endogenous to exogenous source of insulin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8332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ii. glucagon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10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4400" b="1" dirty="0" smtClean="0"/>
              <a:t>hormone is </a:t>
            </a:r>
            <a:r>
              <a:rPr lang="en-US" sz="4400" b="1" i="1" dirty="0"/>
              <a:t>synthesized </a:t>
            </a:r>
            <a:r>
              <a:rPr lang="en-US" sz="4400" b="1" i="1" dirty="0" smtClean="0"/>
              <a:t>by one </a:t>
            </a:r>
            <a:r>
              <a:rPr lang="en-US" sz="4400" b="1" i="1" dirty="0"/>
              <a:t>type of cells and transported through blood </a:t>
            </a:r>
            <a:r>
              <a:rPr lang="en-US" sz="4400" b="1" i="1" dirty="0" smtClean="0"/>
              <a:t>to act </a:t>
            </a:r>
            <a:r>
              <a:rPr lang="en-US" sz="4400" b="1" i="1" dirty="0"/>
              <a:t>on another type of </a:t>
            </a:r>
            <a:r>
              <a:rPr lang="en-US" sz="4400" b="1" i="1" dirty="0" smtClean="0"/>
              <a:t>cells.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4400" b="1" dirty="0"/>
              <a:t>Hormones are chemical messengers secreted into blood by endocrine or ductless glands.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4400" b="1" dirty="0"/>
              <a:t>However many hormones are secreted by organs which are not ductless glands. </a:t>
            </a:r>
            <a:endParaRPr lang="en-US" sz="4400" b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4400" b="1" dirty="0" smtClean="0"/>
              <a:t>Hormone means </a:t>
            </a:r>
            <a:r>
              <a:rPr lang="en-US" sz="4400" b="1" dirty="0"/>
              <a:t>to arouse or to excite</a:t>
            </a:r>
            <a:r>
              <a:rPr lang="en-US" sz="4400" dirty="0"/>
              <a:t>.</a:t>
            </a:r>
            <a:endParaRPr lang="en-US" sz="44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36528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CONT’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200" b="1" dirty="0"/>
              <a:t>Major endocrine glands are pituitary, hypothalamus, thyroid; adrenals, pancreas, ovaries </a:t>
            </a:r>
            <a:r>
              <a:rPr lang="en-US" sz="3200" b="1" dirty="0" smtClean="0"/>
              <a:t>and </a:t>
            </a:r>
            <a:r>
              <a:rPr lang="en-US" sz="3200" b="1" dirty="0" err="1" smtClean="0"/>
              <a:t>testes.Others</a:t>
            </a:r>
            <a:r>
              <a:rPr lang="en-US" sz="3200" b="1" dirty="0" smtClean="0"/>
              <a:t> </a:t>
            </a:r>
            <a:r>
              <a:rPr lang="en-US" sz="3200" b="1" dirty="0"/>
              <a:t>are Thymus, Pineal gland and gastro intestinal hormones.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3200" b="1" dirty="0"/>
              <a:t>Hormones can be classified based </a:t>
            </a:r>
            <a:r>
              <a:rPr lang="en-US" sz="3200" b="1" dirty="0" smtClean="0"/>
              <a:t>on: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0070C0"/>
                </a:solidFill>
              </a:rPr>
              <a:t> structure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0070C0"/>
                </a:solidFill>
              </a:rPr>
              <a:t>mechanism </a:t>
            </a:r>
            <a:r>
              <a:rPr lang="en-US" sz="3200" b="1" dirty="0">
                <a:solidFill>
                  <a:srgbClr val="0070C0"/>
                </a:solidFill>
              </a:rPr>
              <a:t>of </a:t>
            </a:r>
            <a:r>
              <a:rPr lang="en-US" sz="3200" b="1" dirty="0" smtClean="0">
                <a:solidFill>
                  <a:srgbClr val="0070C0"/>
                </a:solidFill>
              </a:rPr>
              <a:t>action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0070C0"/>
                </a:solidFill>
              </a:rPr>
              <a:t>based </a:t>
            </a:r>
            <a:r>
              <a:rPr lang="en-US" sz="3200" b="1" dirty="0">
                <a:solidFill>
                  <a:srgbClr val="0070C0"/>
                </a:solidFill>
              </a:rPr>
              <a:t>on their </a:t>
            </a:r>
            <a:r>
              <a:rPr lang="en-US" sz="3200" b="1" dirty="0" smtClean="0">
                <a:solidFill>
                  <a:srgbClr val="0070C0"/>
                </a:solidFill>
              </a:rPr>
              <a:t>site of production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CLASSIFICATION BASED ON CHEMICAL STRUCTURE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8347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24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I. STEROIDS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C</a:t>
            </a:r>
            <a:r>
              <a:rPr lang="en-US" sz="1100" dirty="0" smtClean="0"/>
              <a:t>18</a:t>
            </a:r>
            <a:r>
              <a:rPr lang="en-US" dirty="0" smtClean="0"/>
              <a:t> steroids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ovarian hormones</a:t>
            </a:r>
          </a:p>
          <a:p>
            <a:pPr marL="514350" indent="-514350">
              <a:buAutoNum type="alphaLcPeriod" startAt="2"/>
            </a:pPr>
            <a:r>
              <a:rPr lang="en-US" dirty="0" smtClean="0"/>
              <a:t>C</a:t>
            </a:r>
            <a:r>
              <a:rPr lang="en-US" sz="1200" dirty="0" smtClean="0"/>
              <a:t>19  </a:t>
            </a:r>
            <a:r>
              <a:rPr lang="en-US" dirty="0" smtClean="0"/>
              <a:t>Steroids</a:t>
            </a:r>
          </a:p>
          <a:p>
            <a:pPr marL="457200" lvl="1" indent="0">
              <a:buNone/>
            </a:pPr>
            <a:r>
              <a:rPr lang="en-US" sz="700" dirty="0"/>
              <a:t> </a:t>
            </a:r>
            <a:r>
              <a:rPr lang="en-US" sz="700" dirty="0" smtClean="0"/>
              <a:t>      </a:t>
            </a:r>
            <a:r>
              <a:rPr lang="en-US" sz="2800" dirty="0" smtClean="0"/>
              <a:t>Testicular hormones</a:t>
            </a:r>
          </a:p>
          <a:p>
            <a:pPr marL="457200" lvl="1" indent="0">
              <a:buNone/>
            </a:pPr>
            <a:r>
              <a:rPr lang="en-US" sz="2800" dirty="0" smtClean="0"/>
              <a:t>   adrenal gland hormones</a:t>
            </a:r>
            <a:endParaRPr lang="en-US" sz="800" dirty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C. adrenal cortical hormones</a:t>
            </a:r>
          </a:p>
          <a:p>
            <a:r>
              <a:rPr lang="en-US" dirty="0" smtClean="0"/>
              <a:t>D. corpus luteal hormone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4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II. </a:t>
            </a:r>
            <a:r>
              <a:rPr lang="en-US" b="1" dirty="0" smtClean="0">
                <a:solidFill>
                  <a:srgbClr val="FF0000"/>
                </a:solidFill>
              </a:rPr>
              <a:t>PEPTIDES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A. hormones of the pancreas</a:t>
            </a:r>
          </a:p>
          <a:p>
            <a:pPr marL="0" indent="0">
              <a:buNone/>
            </a:pPr>
            <a:r>
              <a:rPr lang="en-US" sz="4000" b="1" dirty="0" smtClean="0"/>
              <a:t>B. hormones of the pituitary</a:t>
            </a:r>
          </a:p>
          <a:p>
            <a:pPr marL="0" indent="0">
              <a:buNone/>
            </a:pPr>
            <a:r>
              <a:rPr lang="en-US" sz="4000" b="1" dirty="0" smtClean="0"/>
              <a:t>C. Hormones of the parathyroid</a:t>
            </a:r>
          </a:p>
          <a:p>
            <a:pPr marL="0" indent="0">
              <a:buNone/>
            </a:pPr>
            <a:r>
              <a:rPr lang="en-US" sz="4000" b="1" dirty="0" smtClean="0"/>
              <a:t>D. hormones of the </a:t>
            </a:r>
            <a:r>
              <a:rPr lang="en-US" sz="4000" b="1" dirty="0" err="1" smtClean="0"/>
              <a:t>git</a:t>
            </a: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E. hormones of the corpus luteum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15712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III. AMINO ACIDS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A. thyroid hormones</a:t>
            </a:r>
          </a:p>
          <a:p>
            <a:r>
              <a:rPr lang="en-US" sz="3600" b="1" dirty="0" smtClean="0"/>
              <a:t>B. adrenal medulla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9618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CLASSIFICATION BASED ON SITE OF PRODUCTION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b="1" dirty="0"/>
              <a:t>Major endocrine glands are pituitary, hypothalamus, thyroid; adrenals, pancreas, ovaries and </a:t>
            </a:r>
            <a:r>
              <a:rPr lang="en-US" sz="4000" b="1" dirty="0" err="1"/>
              <a:t>testes.Others</a:t>
            </a:r>
            <a:r>
              <a:rPr lang="en-US" sz="4000" b="1" dirty="0"/>
              <a:t> are Thymus, Pineal gland and gastro intestinal </a:t>
            </a:r>
            <a:r>
              <a:rPr lang="en-US" sz="4000" b="1" dirty="0" smtClean="0"/>
              <a:t>hormones</a:t>
            </a:r>
          </a:p>
          <a:p>
            <a:pPr algn="just"/>
            <a:r>
              <a:rPr lang="en-US" sz="4000" b="1" dirty="0" smtClean="0"/>
              <a:t>Hence the hormones are named after the gland that produces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24715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CLASSIFICATION BASED ON MECHANISM OF ACTION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5400" b="1" dirty="0" smtClean="0"/>
              <a:t>hormones </a:t>
            </a:r>
            <a:r>
              <a:rPr lang="en-US" sz="5400" b="1" dirty="0"/>
              <a:t>may be classified </a:t>
            </a:r>
            <a:r>
              <a:rPr lang="en-US" sz="5400" b="1" dirty="0" smtClean="0"/>
              <a:t>into:</a:t>
            </a:r>
          </a:p>
          <a:p>
            <a:pPr marL="0" indent="0" algn="just">
              <a:buNone/>
            </a:pPr>
            <a:endParaRPr lang="en-US" sz="5400" b="1" dirty="0"/>
          </a:p>
          <a:p>
            <a:pPr marL="1028700" indent="-1028700" algn="just">
              <a:buFont typeface="+mj-lt"/>
              <a:buAutoNum type="romanUcPeriod"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</a:rPr>
              <a:t>Hormones with cell surface receptors</a:t>
            </a:r>
          </a:p>
          <a:p>
            <a:pPr marL="1028700" indent="-1028700" algn="just">
              <a:buFont typeface="+mj-lt"/>
              <a:buAutoNum type="romanUcPeriod"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</a:rPr>
              <a:t>Hormones 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</a:rPr>
              <a:t>with intracellular receptors</a:t>
            </a:r>
          </a:p>
        </p:txBody>
      </p:sp>
    </p:spTree>
    <p:extLst>
      <p:ext uri="{BB962C8B-B14F-4D97-AF65-F5344CB8AC3E}">
        <p14:creationId xmlns:p14="http://schemas.microsoft.com/office/powerpoint/2010/main" val="271188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522</Words>
  <Application>Microsoft Office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BIOCHEMISTRY OF HORMONES</vt:lpstr>
      <vt:lpstr>INTRODUCTION</vt:lpstr>
      <vt:lpstr>CONT’</vt:lpstr>
      <vt:lpstr>CLASSIFICATION BASED ON CHEMICAL STRUCTURE</vt:lpstr>
      <vt:lpstr>I. STEROIDS</vt:lpstr>
      <vt:lpstr>II. PEPTIDES</vt:lpstr>
      <vt:lpstr>III. AMINO ACIDS</vt:lpstr>
      <vt:lpstr>CLASSIFICATION BASED ON SITE OF PRODUCTION</vt:lpstr>
      <vt:lpstr>CLASSIFICATION BASED ON MECHANISM OF ACTION</vt:lpstr>
      <vt:lpstr>PowerPoint Presentation</vt:lpstr>
      <vt:lpstr>M.O. A OF HORMONES</vt:lpstr>
      <vt:lpstr>i. Peptide hormones</vt:lpstr>
      <vt:lpstr>Cont’</vt:lpstr>
      <vt:lpstr>ii. glucagon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BIOCHEMISTRY OF HORMONES</dc:title>
  <dc:creator>happy</dc:creator>
  <cp:lastModifiedBy>happy</cp:lastModifiedBy>
  <cp:revision>31</cp:revision>
  <dcterms:created xsi:type="dcterms:W3CDTF">2021-06-14T13:46:43Z</dcterms:created>
  <dcterms:modified xsi:type="dcterms:W3CDTF">2021-06-15T02:08:55Z</dcterms:modified>
</cp:coreProperties>
</file>