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74" r:id="rId5"/>
    <p:sldId id="276" r:id="rId6"/>
    <p:sldId id="275" r:id="rId7"/>
    <p:sldId id="259" r:id="rId8"/>
    <p:sldId id="260" r:id="rId9"/>
    <p:sldId id="261" r:id="rId10"/>
    <p:sldId id="263" r:id="rId11"/>
    <p:sldId id="277" r:id="rId12"/>
    <p:sldId id="262" r:id="rId13"/>
    <p:sldId id="264" r:id="rId14"/>
    <p:sldId id="265" r:id="rId15"/>
    <p:sldId id="267" r:id="rId16"/>
    <p:sldId id="272" r:id="rId17"/>
    <p:sldId id="266" r:id="rId18"/>
    <p:sldId id="268" r:id="rId19"/>
    <p:sldId id="269" r:id="rId20"/>
    <p:sldId id="270" r:id="rId21"/>
    <p:sldId id="273" r:id="rId22"/>
    <p:sldId id="271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23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/>
              <a:t>Biological half-life of drugs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/>
              <a:t>Mr. Okoth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90E531-1229-4C19-9777-0F08BCEB5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49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142B20-D63B-4A0C-9BF1-A26A1AB24530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8E8583-0C94-46B4-84FE-CE56BE8B6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81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05F867-3D8E-4A76-9EB5-C3BB5AA91DEC}" type="datetime1">
              <a:rPr lang="en-US" smtClean="0"/>
              <a:t>11/11/2020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F579-052D-442A-A212-D4E68DF6C3CF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FC198FC-AC73-4861-AB1A-55DBE1051220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5B24-ED47-48B2-9CC3-22F5102D2439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54D8B-F446-4BBD-9050-A50684CA3D88}" type="datetime1">
              <a:rPr lang="en-US" smtClean="0"/>
              <a:t>11/11/2020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596BD6-154C-485C-9502-E2898646D3B6}" type="datetime1">
              <a:rPr lang="en-US" smtClean="0"/>
              <a:t>11/11/2020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59B1A5-78F4-4983-B06A-408EDB49EC12}" type="datetime1">
              <a:rPr lang="en-US" smtClean="0"/>
              <a:t>11/11/2020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77E-A548-44B1-8B86-528E41DE14EC}" type="datetime1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4900-F7E6-4B08-A692-D33BE952F97B}" type="datetime1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5EB0-3BB0-436F-9CD8-993EA5E4BD64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CBF519F-87A8-4586-8FF2-E4176A98FBB6}" type="datetime1">
              <a:rPr lang="en-US" smtClean="0"/>
              <a:t>11/11/2020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0DF749-5ABB-4CF8-A04C-0730268821F9}" type="datetime1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BIOLOGICAL HALF-LIFE OF DRUGS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 ITS SIGNIFICANCE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Exponential (First-order) Kinetics...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3200" dirty="0"/>
              <a:t>The drug is removed from the body not at a constant rate but at a rate proportional to its plasma concentration; so that </a:t>
            </a:r>
            <a:r>
              <a:rPr lang="en-GB" sz="3200" b="1" dirty="0"/>
              <a:t>a constant fraction of the drug is eliminated in unit time</a:t>
            </a:r>
            <a:r>
              <a:rPr lang="en-GB" sz="3200" dirty="0"/>
              <a:t>.</a:t>
            </a:r>
            <a:endParaRPr lang="en-US" sz="3200" dirty="0"/>
          </a:p>
          <a:p>
            <a:r>
              <a:rPr lang="en-GB" sz="3200" dirty="0"/>
              <a:t>Processes for which rate is proportional to concentration are said to undergo </a:t>
            </a:r>
            <a:r>
              <a:rPr lang="en-GB" sz="3200" b="1" i="1" dirty="0"/>
              <a:t>first-order (exponential) kinetics.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Exponential kinetics…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example, if 100mg of a drug with a half-life of 60 minutes is taken, the following is estimated: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60 minutes after administration, 50mg remains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120 minutes after administration, 25mg remains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180 minutes after administration, 12.5mg remains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240 minutes after administration, 6.25mg remains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300 minutes after administration, 3.125mg remains.</a:t>
            </a:r>
          </a:p>
          <a:p>
            <a:r>
              <a:rPr lang="en-US" dirty="0"/>
              <a:t>Observe that after 300 minutes, almost 97% of this drug is expected to have been eliminated. Most single dose drugs are considered to have a negligible effect after four-to-five half-lives.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1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Exponential (First-order) Kinetics...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With drugs whose elimination is exponential, the biological half-life is independent of:</a:t>
            </a:r>
            <a:endParaRPr lang="en-US" dirty="0"/>
          </a:p>
          <a:p>
            <a:pPr lvl="1"/>
            <a:r>
              <a:rPr lang="en-GB" dirty="0"/>
              <a:t>The dose</a:t>
            </a:r>
            <a:endParaRPr lang="en-US" dirty="0"/>
          </a:p>
          <a:p>
            <a:pPr lvl="1"/>
            <a:r>
              <a:rPr lang="en-GB" dirty="0"/>
              <a:t>The rate of administration and</a:t>
            </a:r>
            <a:endParaRPr lang="en-US" dirty="0"/>
          </a:p>
          <a:p>
            <a:pPr lvl="1"/>
            <a:r>
              <a:rPr lang="en-GB" dirty="0"/>
              <a:t>The plasma concentration</a:t>
            </a:r>
            <a:endParaRPr lang="en-US" dirty="0"/>
          </a:p>
          <a:p>
            <a:r>
              <a:rPr lang="en-GB" dirty="0"/>
              <a:t>However, the actual quantity of the drug removed per unit time is smaller at lower plasma concentrations and larger at higher plasma concentrations.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400"/>
          </a:xfrm>
        </p:spPr>
        <p:txBody>
          <a:bodyPr>
            <a:noAutofit/>
          </a:bodyPr>
          <a:lstStyle/>
          <a:p>
            <a:r>
              <a:rPr lang="en-GB" sz="3600" b="1" dirty="0"/>
              <a:t>How plasma concentration increases after dosing begins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When a drug is given at a constant rate the amount in the body and with it the plasma concentration rise until a state is reached at which the rate of administration of drug to the body is exactly equal to the rate of elimination.</a:t>
            </a:r>
            <a:endParaRPr lang="en-US" sz="3200" dirty="0"/>
          </a:p>
          <a:p>
            <a:r>
              <a:rPr lang="en-GB" sz="3200" dirty="0"/>
              <a:t>This is called the </a:t>
            </a:r>
            <a:r>
              <a:rPr lang="en-GB" sz="3200" b="1" dirty="0"/>
              <a:t>steady state</a:t>
            </a:r>
            <a:r>
              <a:rPr lang="en-GB" sz="3200" dirty="0"/>
              <a:t> and when it is attained the amount of drug in the body remains constant; the plasma concentration is on a </a:t>
            </a:r>
            <a:r>
              <a:rPr lang="en-GB" sz="3200" b="1" dirty="0"/>
              <a:t>plateau</a:t>
            </a:r>
            <a:r>
              <a:rPr lang="en-GB" sz="3200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Increase in plasma conc. with dosing…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/>
          <a:lstStyle/>
          <a:p>
            <a:r>
              <a:rPr lang="en-GB" sz="3200" dirty="0"/>
              <a:t>If a drug is given by intermittent oral or intravenous dose, the plasma concentration will fluctuate between peaks and troughs, but in time all the troughs will be of equal length.</a:t>
            </a:r>
          </a:p>
          <a:p>
            <a:r>
              <a:rPr lang="en-GB" sz="3200" dirty="0"/>
              <a:t>This is also called a steady-state concentration, since the mean concentration is constant.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GB" sz="2700" b="1" dirty="0"/>
              <a:t>How the plasma half-life of a drug can be used to know when the steady state concentration of a drug has been reached: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Certain simple and valuable calculations are dependent on knowing the plasma half-life of a drug: -</a:t>
            </a:r>
            <a:endParaRPr lang="en-US" sz="3600" dirty="0"/>
          </a:p>
          <a:p>
            <a:pPr lvl="1"/>
            <a:r>
              <a:rPr lang="en-GB" sz="3200" dirty="0"/>
              <a:t>Estimation of time taken to eliminate a drug</a:t>
            </a:r>
            <a:endParaRPr lang="en-US" sz="3200" dirty="0"/>
          </a:p>
          <a:p>
            <a:pPr lvl="1"/>
            <a:r>
              <a:rPr lang="en-GB" sz="3200" dirty="0"/>
              <a:t>Construction of dosing schedules</a:t>
            </a:r>
            <a:endParaRPr lang="en-US" sz="3200" dirty="0"/>
          </a:p>
          <a:p>
            <a:pPr lvl="1"/>
            <a:r>
              <a:rPr lang="en-GB" sz="3200" dirty="0"/>
              <a:t>Prediction of the time to achieve steady state plasma concentration.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Plasma half-life and steady-state concentration...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3200" dirty="0"/>
              <a:t>It is important to know when the steady state concentration of a drug has been reached, for maintaining the same dosing schedule will ensure a constant amount of the drug action and the patient will experience neither toxicity nor decline of effect.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Prediction of steady state concentration…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The t ½ provides the answer:</a:t>
            </a:r>
            <a:endParaRPr lang="en-US" sz="3200" dirty="0"/>
          </a:p>
          <a:p>
            <a:pPr lvl="1"/>
            <a:r>
              <a:rPr lang="en-GB" sz="2800" dirty="0"/>
              <a:t>With the passage of each t ½ period of time, the plasma concentration rises by </a:t>
            </a:r>
            <a:r>
              <a:rPr lang="en-GB" sz="2800" i="1" dirty="0"/>
              <a:t>half the difference between the current concentration and the ultimate steady state (100%) concentration.</a:t>
            </a:r>
            <a:endParaRPr lang="en-US" sz="2800" dirty="0"/>
          </a:p>
          <a:p>
            <a:pPr lvl="1"/>
            <a:r>
              <a:rPr lang="en-GB" sz="2800" dirty="0"/>
              <a:t>The significant fact is that when a drug is given at a constant rate the time to reach the steady state depends only on the plasma half-life.</a:t>
            </a:r>
            <a:endParaRPr lang="en-US" sz="2800" dirty="0"/>
          </a:p>
          <a:p>
            <a:pPr lvl="1"/>
            <a:r>
              <a:rPr lang="en-GB" sz="2800" dirty="0"/>
              <a:t>For all practical purposes, after 5 t ½s the amount of drug in the body will be constant and the plasma concentration will be at a plateau.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i="1" dirty="0"/>
              <a:t>Rise in plasma concentration of a drug administered by constant I.V. infusion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In 1 x t ½ the concentration will reach 100/2 = 50%</a:t>
            </a:r>
            <a:endParaRPr lang="en-US" dirty="0"/>
          </a:p>
          <a:p>
            <a:r>
              <a:rPr lang="en-GB" dirty="0"/>
              <a:t>In 2 x t ½ the concentration will reach 50+50/2 = 75%</a:t>
            </a:r>
            <a:endParaRPr lang="en-US" dirty="0"/>
          </a:p>
          <a:p>
            <a:r>
              <a:rPr lang="en-GB" dirty="0"/>
              <a:t>In 3 x t ½ the concentration will reach 75+25/2 = 87.5%</a:t>
            </a:r>
            <a:endParaRPr lang="en-US" dirty="0"/>
          </a:p>
          <a:p>
            <a:r>
              <a:rPr lang="en-GB" dirty="0"/>
              <a:t>In 4 x t ½ the concentration will reach 87.5+12.5/2 = 93.75%</a:t>
            </a:r>
            <a:endParaRPr lang="en-US" dirty="0"/>
          </a:p>
          <a:p>
            <a:r>
              <a:rPr lang="en-GB" dirty="0"/>
              <a:t>In 5 x t ½ the concentration will reach 93.75+6.25/2 = 96.875% of the ultimate steady state.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Zero-order 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GB" sz="3200" dirty="0"/>
              <a:t>As the amount of drug in the body rises, those processes that have limited capacity become saturated, i.e. the rate of the process reaches a maximum at which it stays constant.</a:t>
            </a:r>
          </a:p>
          <a:p>
            <a:r>
              <a:rPr lang="en-GB" sz="3200" dirty="0"/>
              <a:t>For example, due to limited amount of enzyme, where further increase in rate is impossible despite an increase in the dose of the drug.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Define </a:t>
            </a:r>
            <a:r>
              <a:rPr lang="en-GB" i="1" dirty="0"/>
              <a:t>biological half-life</a:t>
            </a:r>
            <a:r>
              <a:rPr lang="en-GB" dirty="0"/>
              <a:t> of a drug</a:t>
            </a:r>
            <a:endParaRPr lang="en-US" dirty="0"/>
          </a:p>
          <a:p>
            <a:r>
              <a:rPr lang="en-GB" dirty="0"/>
              <a:t>Explain its importance</a:t>
            </a:r>
            <a:endParaRPr lang="en-US" dirty="0"/>
          </a:p>
          <a:p>
            <a:r>
              <a:rPr lang="en-GB" dirty="0"/>
              <a:t>Explain </a:t>
            </a:r>
            <a:r>
              <a:rPr lang="en-GB" i="1" dirty="0"/>
              <a:t>exponential kinetics </a:t>
            </a:r>
            <a:r>
              <a:rPr lang="en-GB" dirty="0"/>
              <a:t>(first-order kinetics) in relation to drug elimination</a:t>
            </a:r>
            <a:endParaRPr lang="en-US" dirty="0"/>
          </a:p>
          <a:p>
            <a:r>
              <a:rPr lang="en-GB" dirty="0"/>
              <a:t>Describe the </a:t>
            </a:r>
            <a:r>
              <a:rPr lang="en-GB" i="1" dirty="0"/>
              <a:t>steady state concentration</a:t>
            </a:r>
            <a:r>
              <a:rPr lang="en-GB" dirty="0"/>
              <a:t> of a drug</a:t>
            </a:r>
            <a:endParaRPr lang="en-US" dirty="0"/>
          </a:p>
          <a:p>
            <a:r>
              <a:rPr lang="en-GB" dirty="0"/>
              <a:t>Show how the plasma half-life of a drug can be used to know when the steady state concentration of a drug has been reached</a:t>
            </a:r>
            <a:endParaRPr lang="en-US" dirty="0"/>
          </a:p>
          <a:p>
            <a:r>
              <a:rPr lang="en-GB" dirty="0"/>
              <a:t>Distinguish </a:t>
            </a:r>
            <a:r>
              <a:rPr lang="en-GB" i="1" dirty="0"/>
              <a:t>zero-order kinetics</a:t>
            </a:r>
            <a:r>
              <a:rPr lang="en-GB" dirty="0"/>
              <a:t> from first-order kinetics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Zero-order kinetics…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Clearly, these are circumstances in which the rate of reaction is not proportional to dose and processes that exhibit this type of kinetics are described as:</a:t>
            </a:r>
            <a:endParaRPr lang="en-US" dirty="0"/>
          </a:p>
          <a:p>
            <a:pPr lvl="1"/>
            <a:r>
              <a:rPr lang="en-GB" sz="3200" i="1" dirty="0"/>
              <a:t>Rate limited</a:t>
            </a:r>
            <a:r>
              <a:rPr lang="en-GB" sz="3200" dirty="0"/>
              <a:t> or</a:t>
            </a:r>
            <a:endParaRPr lang="en-US" sz="3200" dirty="0"/>
          </a:p>
          <a:p>
            <a:pPr lvl="1"/>
            <a:r>
              <a:rPr lang="en-GB" sz="3200" i="1" dirty="0"/>
              <a:t>Dose dependent</a:t>
            </a:r>
            <a:r>
              <a:rPr lang="en-GB" sz="3200" dirty="0"/>
              <a:t> or</a:t>
            </a:r>
            <a:endParaRPr lang="en-US" sz="3200" dirty="0"/>
          </a:p>
          <a:p>
            <a:pPr lvl="1"/>
            <a:r>
              <a:rPr lang="en-GB" sz="3200" i="1" dirty="0"/>
              <a:t>Zero order</a:t>
            </a:r>
            <a:r>
              <a:rPr lang="en-GB" sz="3200" dirty="0"/>
              <a:t> or as showing </a:t>
            </a:r>
            <a:endParaRPr lang="en-US" sz="3200" dirty="0"/>
          </a:p>
          <a:p>
            <a:pPr lvl="1"/>
            <a:r>
              <a:rPr lang="en-GB" sz="3200" i="1" dirty="0"/>
              <a:t>Saturation kinetics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Zero-order kinetics…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92500"/>
          </a:bodyPr>
          <a:lstStyle/>
          <a:p>
            <a:r>
              <a:rPr lang="en-GB" sz="3600" dirty="0"/>
              <a:t>In practice enzyme mediated metabolic reactions are the most likely to show rate-limitation because the amount of enzyme present is finite and can become saturated.</a:t>
            </a:r>
            <a:endParaRPr lang="en-US" sz="3600" dirty="0"/>
          </a:p>
          <a:p>
            <a:r>
              <a:rPr lang="en-GB" sz="3600" dirty="0"/>
              <a:t>Examples:</a:t>
            </a:r>
            <a:endParaRPr lang="en-US" sz="3600" dirty="0"/>
          </a:p>
          <a:p>
            <a:pPr lvl="1"/>
            <a:r>
              <a:rPr lang="en-GB" sz="3200" dirty="0"/>
              <a:t>Alcohol and Phenytoin initially show first-order kinetics but as the amount of drug in the body increases their elimination becomes zero-order.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Biological half-life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GB" b="1" i="1" dirty="0"/>
              <a:t>Biological half-life</a:t>
            </a:r>
            <a:r>
              <a:rPr lang="en-GB" dirty="0"/>
              <a:t> of a drug is the time required to reduce its concentration in the body compartments by 50%.</a:t>
            </a:r>
          </a:p>
          <a:p>
            <a:r>
              <a:rPr lang="en-US" dirty="0"/>
              <a:t>The </a:t>
            </a:r>
            <a:r>
              <a:rPr lang="en-US" b="1" i="1" dirty="0"/>
              <a:t>biological </a:t>
            </a:r>
            <a:r>
              <a:rPr lang="en-US" dirty="0"/>
              <a:t>half-life of a drug is an estimate of the time it takes for the concentration or amount in the </a:t>
            </a:r>
            <a:r>
              <a:rPr lang="en-US" b="1" i="1" dirty="0"/>
              <a:t>body</a:t>
            </a:r>
            <a:r>
              <a:rPr lang="en-US" dirty="0"/>
              <a:t> of that drug to be reduced by exactly one half (50%). </a:t>
            </a:r>
          </a:p>
          <a:p>
            <a:r>
              <a:rPr lang="en-US" dirty="0"/>
              <a:t>It may also be called the elimination half life. </a:t>
            </a:r>
          </a:p>
          <a:p>
            <a:r>
              <a:rPr lang="en-US" dirty="0"/>
              <a:t>The symbol for half-life is T½.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Biological half-life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Importance:</a:t>
            </a:r>
            <a:endParaRPr lang="en-US" dirty="0"/>
          </a:p>
          <a:p>
            <a:r>
              <a:rPr lang="en-GB" dirty="0"/>
              <a:t>It gives a measure of drug elimination</a:t>
            </a:r>
            <a:endParaRPr lang="en-US" dirty="0"/>
          </a:p>
          <a:p>
            <a:r>
              <a:rPr lang="en-GB" dirty="0"/>
              <a:t>It guides drug therapy</a:t>
            </a:r>
            <a:endParaRPr lang="en-US" dirty="0"/>
          </a:p>
          <a:p>
            <a:r>
              <a:rPr lang="en-GB" dirty="0"/>
              <a:t>It may be used to predict the manner in which plasma concentration alters in response to starting, altering or ceasing drug administration.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97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Biological half-life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/>
              <a:t>Importance …</a:t>
            </a:r>
          </a:p>
          <a:p>
            <a:r>
              <a:rPr lang="en-US" dirty="0"/>
              <a:t>Drugs that have a shorter half-life tend to act very quickly, but their effects wear off rapidly, and thus they usually need to be taken several times a day to have the same effect. </a:t>
            </a:r>
          </a:p>
          <a:p>
            <a:r>
              <a:rPr lang="en-US" dirty="0"/>
              <a:t>Drugs with a longer half-life may take longer to start working, but their effects persist for longer, and they may only need to be dosed once a day, once a week, once a month, or even less frequently.</a:t>
            </a:r>
          </a:p>
        </p:txBody>
      </p:sp>
    </p:spTree>
    <p:extLst>
      <p:ext uri="{BB962C8B-B14F-4D97-AF65-F5344CB8AC3E}">
        <p14:creationId xmlns:p14="http://schemas.microsoft.com/office/powerpoint/2010/main" val="129520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Plasma half-life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The </a:t>
            </a:r>
            <a:r>
              <a:rPr lang="en-US" sz="3000" b="1" i="1" dirty="0"/>
              <a:t>plasma</a:t>
            </a:r>
            <a:r>
              <a:rPr lang="en-US" sz="3000" dirty="0"/>
              <a:t> half-life of a drug is an estimate of the time it takes for the concentration or amount of that drug in the </a:t>
            </a:r>
            <a:r>
              <a:rPr lang="en-US" sz="3000" b="1" i="1" dirty="0"/>
              <a:t>plasma</a:t>
            </a:r>
            <a:r>
              <a:rPr lang="en-US" sz="3000" dirty="0"/>
              <a:t> to be reduced by exactly one half (50%).</a:t>
            </a:r>
          </a:p>
          <a:p>
            <a:r>
              <a:rPr lang="en-US" sz="3000" dirty="0"/>
              <a:t>This can be </a:t>
            </a:r>
            <a:r>
              <a:rPr lang="en-US" sz="3000" b="1" dirty="0"/>
              <a:t>different from the biological or elimination half-life</a:t>
            </a:r>
            <a:r>
              <a:rPr lang="en-US" sz="3000" dirty="0"/>
              <a:t> of a drug because it depends on: -</a:t>
            </a:r>
          </a:p>
          <a:p>
            <a:pPr lvl="1"/>
            <a:r>
              <a:rPr lang="en-US" sz="3000" dirty="0"/>
              <a:t>How well the drug is distributed in the body, </a:t>
            </a:r>
          </a:p>
          <a:p>
            <a:pPr lvl="1"/>
            <a:r>
              <a:rPr lang="en-US" sz="3000" dirty="0"/>
              <a:t>whether it binds to proteins, </a:t>
            </a:r>
          </a:p>
          <a:p>
            <a:pPr lvl="1"/>
            <a:r>
              <a:rPr lang="en-US" sz="3000" dirty="0"/>
              <a:t>Whether it reaches a saturation point.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Exponential (First-order) 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Drugs taken into the body are subject to processes of absorption, distribution, metabolism and excretion.</a:t>
            </a:r>
            <a:endParaRPr lang="en-US" dirty="0"/>
          </a:p>
          <a:p>
            <a:r>
              <a:rPr lang="en-GB" dirty="0"/>
              <a:t>In the majority of instances, the rates at which these processes occur are directly proportional to the concentration of the drug.</a:t>
            </a:r>
            <a:endParaRPr lang="en-US" dirty="0"/>
          </a:p>
          <a:p>
            <a:r>
              <a:rPr lang="en-GB" dirty="0"/>
              <a:t>Transfer of drug across a cell membrane or formation of a metabolite is high at high concentrations and falls in direct proportion to be low at low concentrations.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Exponential (First-order) Kinetics...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GB" sz="3200" dirty="0"/>
              <a:t>This is because the processes follow the </a:t>
            </a:r>
            <a:r>
              <a:rPr lang="en-GB" sz="3200" b="1" dirty="0"/>
              <a:t>law of mass action</a:t>
            </a:r>
            <a:r>
              <a:rPr lang="en-GB" sz="3200" dirty="0"/>
              <a:t>, which states that the rate of reaction is directly proportional to the active masses of reacting substances.</a:t>
            </a:r>
            <a:endParaRPr lang="en-US" sz="3200" dirty="0"/>
          </a:p>
          <a:p>
            <a:r>
              <a:rPr lang="en-GB" sz="3200" dirty="0"/>
              <a:t>In other words, at high concentrations, there are more opportunities for crowded molecules to interact with each other or to cross cell membranes than at low, uncrowded concentrations.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Exponential (First-order) Kinetics...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Elimination of most drugs follows exponential kinetics. i.e.: -</a:t>
            </a:r>
          </a:p>
          <a:p>
            <a:r>
              <a:rPr lang="en-GB" sz="3200" dirty="0"/>
              <a:t>A </a:t>
            </a:r>
            <a:r>
              <a:rPr lang="en-GB" sz="3200" b="1" dirty="0"/>
              <a:t>constant fraction</a:t>
            </a:r>
            <a:r>
              <a:rPr lang="en-GB" sz="3200" dirty="0"/>
              <a:t> of the drug in the body disappears in each equal interval of time - usually reflected in the rate of lowering of the plasma concentration.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113</TotalTime>
  <Words>1246</Words>
  <Application>Microsoft Office PowerPoint</Application>
  <PresentationFormat>On-screen Show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BIOLOGICAL HALF-LIFE OF DRUGS</vt:lpstr>
      <vt:lpstr>Learning objectives</vt:lpstr>
      <vt:lpstr>Biological half-life</vt:lpstr>
      <vt:lpstr>Biological half-life</vt:lpstr>
      <vt:lpstr>Biological half-life</vt:lpstr>
      <vt:lpstr>Plasma half-life</vt:lpstr>
      <vt:lpstr>Exponential (First-order) Kinetics</vt:lpstr>
      <vt:lpstr>Exponential (First-order) Kinetics...</vt:lpstr>
      <vt:lpstr>Exponential (First-order) Kinetics...</vt:lpstr>
      <vt:lpstr>Exponential (First-order) Kinetics...</vt:lpstr>
      <vt:lpstr>Exponential kinetics…</vt:lpstr>
      <vt:lpstr>Exponential (First-order) Kinetics...</vt:lpstr>
      <vt:lpstr>How plasma concentration increases after dosing begins</vt:lpstr>
      <vt:lpstr>Increase in plasma conc. with dosing…</vt:lpstr>
      <vt:lpstr>How the plasma half-life of a drug can be used to know when the steady state concentration of a drug has been reached:</vt:lpstr>
      <vt:lpstr>Plasma half-life and steady-state concentration...</vt:lpstr>
      <vt:lpstr>Prediction of steady state concentration…</vt:lpstr>
      <vt:lpstr>Rise in plasma concentration of a drug administered by constant I.V. infusion</vt:lpstr>
      <vt:lpstr>Zero-order Kinetics</vt:lpstr>
      <vt:lpstr>Zero-order kinetics…</vt:lpstr>
      <vt:lpstr>Zero-order kinetics…</vt:lpstr>
      <vt:lpstr>The end.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HALF-LIFE OF DRUGS</dc:title>
  <dc:creator>peter juma</dc:creator>
  <cp:lastModifiedBy>peterjuma1966@gmail.com</cp:lastModifiedBy>
  <cp:revision>17</cp:revision>
  <cp:lastPrinted>2018-06-07T11:54:45Z</cp:lastPrinted>
  <dcterms:created xsi:type="dcterms:W3CDTF">2006-08-16T00:00:00Z</dcterms:created>
  <dcterms:modified xsi:type="dcterms:W3CDTF">2020-11-11T12:15:00Z</dcterms:modified>
</cp:coreProperties>
</file>