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7" r:id="rId32"/>
    <p:sldId id="288" r:id="rId33"/>
    <p:sldId id="289" r:id="rId34"/>
    <p:sldId id="290" r:id="rId35"/>
    <p:sldId id="291" r:id="rId36"/>
    <p:sldId id="292"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103" autoAdjust="0"/>
  </p:normalViewPr>
  <p:slideViewPr>
    <p:cSldViewPr snapToGrid="0">
      <p:cViewPr>
        <p:scale>
          <a:sx n="80" d="100"/>
          <a:sy n="80" d="100"/>
        </p:scale>
        <p:origin x="-936" y="-22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4B9084D-F979-4FED-AFF6-9A75A6935AEA}" type="datetimeFigureOut">
              <a:rPr lang="en-US" smtClean="0"/>
              <a:t>5/31/2023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98C6827-C32A-4FC0-8E92-5AC35C2A364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4B9084D-F979-4FED-AFF6-9A75A6935AEA}" type="datetimeFigureOut">
              <a:rPr lang="en-US" smtClean="0"/>
              <a:t>5/31/2023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98C6827-C32A-4FC0-8E92-5AC35C2A364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4B9084D-F979-4FED-AFF6-9A75A6935AEA}" type="datetimeFigureOut">
              <a:rPr lang="en-US" smtClean="0"/>
              <a:t>5/31/2023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98C6827-C32A-4FC0-8E92-5AC35C2A364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4B9084D-F979-4FED-AFF6-9A75A6935AEA}" type="datetimeFigureOut">
              <a:rPr lang="en-US" smtClean="0"/>
              <a:t>5/31/2023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98C6827-C32A-4FC0-8E92-5AC35C2A3649}"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4B9084D-F979-4FED-AFF6-9A75A6935AEA}" type="datetimeFigureOut">
              <a:rPr lang="en-US" smtClean="0"/>
              <a:t>5/31/2023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98C6827-C32A-4FC0-8E92-5AC35C2A3649}" type="slidenum">
              <a:rPr lang="en-US" smtClean="0"/>
              <a:t>‹#›</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4B9084D-F979-4FED-AFF6-9A75A6935AEA}" type="datetimeFigureOut">
              <a:rPr lang="en-US" smtClean="0"/>
              <a:t>5/31/2023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98C6827-C32A-4FC0-8E92-5AC35C2A3649}"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4B9084D-F979-4FED-AFF6-9A75A6935AEA}" type="datetimeFigureOut">
              <a:rPr lang="en-US" smtClean="0"/>
              <a:t>5/31/2023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98C6827-C32A-4FC0-8E92-5AC35C2A364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4B9084D-F979-4FED-AFF6-9A75A6935AEA}" type="datetimeFigureOut">
              <a:rPr lang="en-US" smtClean="0"/>
              <a:t>5/31/2023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98C6827-C32A-4FC0-8E92-5AC35C2A3649}"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4B9084D-F979-4FED-AFF6-9A75A6935AEA}" type="datetimeFigureOut">
              <a:rPr lang="en-US" smtClean="0"/>
              <a:t>5/31/2023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98C6827-C32A-4FC0-8E92-5AC35C2A364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44B9084D-F979-4FED-AFF6-9A75A6935AEA}" type="datetimeFigureOut">
              <a:rPr lang="en-US" smtClean="0"/>
              <a:t>5/31/2023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98C6827-C32A-4FC0-8E92-5AC35C2A364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4B9084D-F979-4FED-AFF6-9A75A6935AEA}" type="datetimeFigureOut">
              <a:rPr lang="en-US" smtClean="0"/>
              <a:t>5/31/2023</a:t>
            </a:fld>
            <a:endParaRPr lang="en-US"/>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98C6827-C32A-4FC0-8E92-5AC35C2A3649}" type="slidenum">
              <a:rPr lang="en-US" smtClean="0"/>
              <a:t>‹#›</a:t>
            </a:fld>
            <a:endParaRPr lang="en-US"/>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44B9084D-F979-4FED-AFF6-9A75A6935AEA}" type="datetimeFigureOut">
              <a:rPr lang="en-US" smtClean="0"/>
              <a:t>5/31/2023</a:t>
            </a:fld>
            <a:endParaRPr lang="en-US"/>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998C6827-C32A-4FC0-8E92-5AC35C2A364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1160" y="144588"/>
            <a:ext cx="9144000" cy="860346"/>
          </a:xfrm>
        </p:spPr>
        <p:txBody>
          <a:bodyPr>
            <a:normAutofit/>
          </a:bodyPr>
          <a:lstStyle/>
          <a:p>
            <a:r>
              <a:rPr lang="en-US" dirty="0" smtClean="0"/>
              <a:t>BIOMECHANICS</a:t>
            </a:r>
            <a:endParaRPr lang="en-US" dirty="0"/>
          </a:p>
        </p:txBody>
      </p:sp>
      <p:sp>
        <p:nvSpPr>
          <p:cNvPr id="3" name="Subtitle 2"/>
          <p:cNvSpPr>
            <a:spLocks noGrp="1"/>
          </p:cNvSpPr>
          <p:nvPr>
            <p:ph type="subTitle" idx="1"/>
          </p:nvPr>
        </p:nvSpPr>
        <p:spPr>
          <a:xfrm>
            <a:off x="1901228" y="1004934"/>
            <a:ext cx="9246606" cy="3348037"/>
          </a:xfrm>
        </p:spPr>
        <p:txBody>
          <a:bodyPr>
            <a:normAutofit/>
          </a:bodyPr>
          <a:lstStyle/>
          <a:p>
            <a:r>
              <a:rPr lang="en-US" sz="1200" dirty="0" smtClean="0">
                <a:latin typeface="Times New Roman" panose="02020603050405020304" pitchFamily="18" charset="0"/>
                <a:cs typeface="Times New Roman" panose="02020603050405020304" pitchFamily="18" charset="0"/>
              </a:rPr>
              <a:t>INTRODUCTION</a:t>
            </a:r>
          </a:p>
          <a:p>
            <a:pPr algn="l"/>
            <a:r>
              <a:rPr lang="en-US" sz="1400" dirty="0">
                <a:latin typeface="Times New Roman" panose="02020603050405020304" pitchFamily="18" charset="0"/>
                <a:cs typeface="Times New Roman" panose="02020603050405020304" pitchFamily="18" charset="0"/>
              </a:rPr>
              <a:t>Biomechanics is derived from the word BIO meaning living organisms and  MECHANICS meaning forces and effects.</a:t>
            </a:r>
          </a:p>
          <a:p>
            <a:pPr algn="l"/>
            <a:r>
              <a:rPr lang="en-US" sz="1400" dirty="0">
                <a:latin typeface="Times New Roman" panose="02020603050405020304" pitchFamily="18" charset="0"/>
                <a:cs typeface="Times New Roman" panose="02020603050405020304" pitchFamily="18" charset="0"/>
              </a:rPr>
              <a:t>DEFINITION: Biomechanics is the study of structure and function of biological </a:t>
            </a:r>
            <a:r>
              <a:rPr lang="en-US" sz="1400" dirty="0" smtClean="0">
                <a:latin typeface="Times New Roman" panose="02020603050405020304" pitchFamily="18" charset="0"/>
                <a:cs typeface="Times New Roman" panose="02020603050405020304" pitchFamily="18" charset="0"/>
              </a:rPr>
              <a:t>systems </a:t>
            </a:r>
            <a:r>
              <a:rPr lang="en-US" sz="1400" dirty="0">
                <a:latin typeface="Times New Roman" panose="02020603050405020304" pitchFamily="18" charset="0"/>
                <a:cs typeface="Times New Roman" panose="02020603050405020304" pitchFamily="18" charset="0"/>
              </a:rPr>
              <a:t>by </a:t>
            </a:r>
            <a:r>
              <a:rPr lang="en-US" sz="1400" dirty="0" smtClean="0">
                <a:latin typeface="Times New Roman" panose="02020603050405020304" pitchFamily="18" charset="0"/>
                <a:cs typeface="Times New Roman" panose="02020603050405020304" pitchFamily="18" charset="0"/>
              </a:rPr>
              <a:t>the means of mechanics.</a:t>
            </a:r>
          </a:p>
          <a:p>
            <a:pPr algn="l"/>
            <a:r>
              <a:rPr lang="en-US" sz="1400" dirty="0" smtClean="0">
                <a:latin typeface="Times New Roman" panose="02020603050405020304" pitchFamily="18" charset="0"/>
                <a:cs typeface="Times New Roman" panose="02020603050405020304" pitchFamily="18" charset="0"/>
              </a:rPr>
              <a:t>It involves the principle of anatomy and physics in the description and analysis of movement .</a:t>
            </a:r>
          </a:p>
          <a:p>
            <a:pPr algn="l"/>
            <a:r>
              <a:rPr lang="en-US" sz="1400" dirty="0" smtClean="0">
                <a:latin typeface="Times New Roman" panose="02020603050405020304" pitchFamily="18" charset="0"/>
                <a:cs typeface="Times New Roman" panose="02020603050405020304" pitchFamily="18" charset="0"/>
              </a:rPr>
              <a:t>Mechanics is a branch of science that deals with forces and the effects produced by these forces.</a:t>
            </a:r>
          </a:p>
          <a:p>
            <a:pPr algn="l"/>
            <a:endParaRPr lang="en-US" sz="1400" dirty="0">
              <a:latin typeface="Times New Roman" panose="02020603050405020304" pitchFamily="18" charset="0"/>
              <a:cs typeface="Times New Roman" panose="02020603050405020304" pitchFamily="18" charset="0"/>
            </a:endParaRPr>
          </a:p>
          <a:p>
            <a:pPr algn="l"/>
            <a:endParaRPr lang="en-US" sz="1400" dirty="0" smtClean="0">
              <a:latin typeface="Times New Roman" panose="02020603050405020304" pitchFamily="18" charset="0"/>
              <a:cs typeface="Times New Roman" panose="02020603050405020304" pitchFamily="18" charset="0"/>
            </a:endParaRPr>
          </a:p>
          <a:p>
            <a:pPr algn="l"/>
            <a:endParaRPr lang="en-US" sz="1400" dirty="0" smtClean="0"/>
          </a:p>
          <a:p>
            <a:endParaRPr lang="en-US" dirty="0" smtClean="0"/>
          </a:p>
          <a:p>
            <a:r>
              <a:rPr lang="en-US" smtClean="0"/>
              <a:t>MARIITA-ORTHO -TRAMA</a:t>
            </a:r>
            <a:endParaRPr lang="en-US" dirty="0"/>
          </a:p>
          <a:p>
            <a:endParaRPr lang="en-US" dirty="0"/>
          </a:p>
        </p:txBody>
      </p:sp>
    </p:spTree>
    <p:extLst>
      <p:ext uri="{BB962C8B-B14F-4D97-AF65-F5344CB8AC3E}">
        <p14:creationId xmlns:p14="http://schemas.microsoft.com/office/powerpoint/2010/main" val="3634685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819" y="530026"/>
            <a:ext cx="11045792" cy="5272187"/>
          </a:xfrm>
        </p:spPr>
        <p:txBody>
          <a:bodyPr>
            <a:normAutofit/>
          </a:bodyPr>
          <a:lstStyle/>
          <a:p>
            <a:pPr marL="0" indent="0">
              <a:buNone/>
            </a:pPr>
            <a:r>
              <a:rPr lang="en-US" dirty="0" smtClean="0"/>
              <a:t>H</a:t>
            </a:r>
            <a:r>
              <a:rPr lang="en-US" sz="1400" dirty="0" smtClean="0">
                <a:latin typeface="Times New Roman" panose="02020603050405020304" pitchFamily="18" charset="0"/>
                <a:cs typeface="Times New Roman" panose="02020603050405020304" pitchFamily="18" charset="0"/>
              </a:rPr>
              <a:t>uman gaits depends on a complex interplay of major parts.</a:t>
            </a:r>
          </a:p>
          <a:p>
            <a:pPr marL="0" indent="0">
              <a:buNone/>
            </a:pPr>
            <a:r>
              <a:rPr lang="en-US" sz="1400" dirty="0" smtClean="0">
                <a:latin typeface="Times New Roman" panose="02020603050405020304" pitchFamily="18" charset="0"/>
                <a:cs typeface="Times New Roman" panose="02020603050405020304" pitchFamily="18" charset="0"/>
              </a:rPr>
              <a:t>Major parts of the nervous , musculoskeletal and cardiorespiratory systems.</a:t>
            </a:r>
          </a:p>
          <a:p>
            <a:pPr marL="0" indent="0">
              <a:buNone/>
            </a:pPr>
            <a:r>
              <a:rPr lang="en-US" sz="1400" dirty="0" smtClean="0">
                <a:latin typeface="Times New Roman" panose="02020603050405020304" pitchFamily="18" charset="0"/>
                <a:cs typeface="Times New Roman" panose="02020603050405020304" pitchFamily="18" charset="0"/>
              </a:rPr>
              <a:t>The individual gait pattern is influenced by: </a:t>
            </a:r>
          </a:p>
          <a:p>
            <a:r>
              <a:rPr lang="en-US" sz="1400" dirty="0" smtClean="0">
                <a:latin typeface="Times New Roman" panose="02020603050405020304" pitchFamily="18" charset="0"/>
                <a:cs typeface="Times New Roman" panose="02020603050405020304" pitchFamily="18" charset="0"/>
              </a:rPr>
              <a:t>Age</a:t>
            </a:r>
          </a:p>
          <a:p>
            <a:r>
              <a:rPr lang="en-US" sz="1400" dirty="0" smtClean="0">
                <a:latin typeface="Times New Roman" panose="02020603050405020304" pitchFamily="18" charset="0"/>
                <a:cs typeface="Times New Roman" panose="02020603050405020304" pitchFamily="18" charset="0"/>
              </a:rPr>
              <a:t>Personality</a:t>
            </a:r>
          </a:p>
          <a:p>
            <a:r>
              <a:rPr lang="en-US" sz="1400" dirty="0" smtClean="0">
                <a:latin typeface="Times New Roman" panose="02020603050405020304" pitchFamily="18" charset="0"/>
                <a:cs typeface="Times New Roman" panose="02020603050405020304" pitchFamily="18" charset="0"/>
              </a:rPr>
              <a:t>Mood</a:t>
            </a:r>
          </a:p>
          <a:p>
            <a:r>
              <a:rPr lang="en-US" sz="1400" dirty="0" err="1" smtClean="0">
                <a:latin typeface="Times New Roman" panose="02020603050405020304" pitchFamily="18" charset="0"/>
                <a:cs typeface="Times New Roman" panose="02020603050405020304" pitchFamily="18" charset="0"/>
              </a:rPr>
              <a:t>Socialcultural</a:t>
            </a:r>
            <a:r>
              <a:rPr lang="en-US" sz="1400" dirty="0" smtClean="0">
                <a:latin typeface="Times New Roman" panose="02020603050405020304" pitchFamily="18" charset="0"/>
                <a:cs typeface="Times New Roman" panose="02020603050405020304" pitchFamily="18" charset="0"/>
              </a:rPr>
              <a:t> factors</a:t>
            </a:r>
          </a:p>
          <a:p>
            <a:pPr marL="0" indent="0">
              <a:buNone/>
            </a:pPr>
            <a:r>
              <a:rPr lang="en-US" sz="1400" dirty="0" smtClean="0">
                <a:latin typeface="Times New Roman" panose="02020603050405020304" pitchFamily="18" charset="0"/>
                <a:cs typeface="Times New Roman" panose="02020603050405020304" pitchFamily="18" charset="0"/>
              </a:rPr>
              <a:t>The preferred walking speed I older adults is a sensitive marker of general health and survival.</a:t>
            </a:r>
          </a:p>
          <a:p>
            <a:pPr marL="0" indent="0">
              <a:buNone/>
            </a:pP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safe walking requires intact cognition and executive control.</a:t>
            </a:r>
          </a:p>
          <a:p>
            <a:pPr marL="0" indent="0">
              <a:buNone/>
            </a:pP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gait disorders lead </a:t>
            </a:r>
            <a:r>
              <a:rPr lang="en-US" sz="1400" dirty="0" err="1" smtClean="0">
                <a:latin typeface="Times New Roman" panose="02020603050405020304" pitchFamily="18" charset="0"/>
                <a:cs typeface="Times New Roman" panose="02020603050405020304" pitchFamily="18" charset="0"/>
              </a:rPr>
              <a:t>toloss</a:t>
            </a:r>
            <a:r>
              <a:rPr lang="en-US" sz="1400" dirty="0" smtClean="0">
                <a:latin typeface="Times New Roman" panose="02020603050405020304" pitchFamily="18" charset="0"/>
                <a:cs typeface="Times New Roman" panose="02020603050405020304" pitchFamily="18" charset="0"/>
              </a:rPr>
              <a:t> of a person freedom that is falls and injuries and results in a marked deduction in the quality of life.</a:t>
            </a:r>
          </a:p>
          <a:p>
            <a:pPr marL="0" indent="0">
              <a:buNone/>
            </a:pPr>
            <a:r>
              <a:rPr lang="en-US" sz="1400" dirty="0" smtClean="0">
                <a:latin typeface="Times New Roman" panose="02020603050405020304" pitchFamily="18" charset="0"/>
                <a:cs typeface="Times New Roman" panose="02020603050405020304" pitchFamily="18" charset="0"/>
              </a:rPr>
              <a:t>TERMINOLOGIES</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Gaits- a manner/ style of walking.</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Gait analysis- an analysis of each components of the three phases of ambulatory movements.</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Gaits speed – time it takes to walk a specified distance usually 6m or less</a:t>
            </a:r>
          </a:p>
          <a:p>
            <a:pPr marL="0" indent="0">
              <a:buNone/>
            </a:pPr>
            <a:r>
              <a:rPr lang="en-US" sz="1400" dirty="0" smtClean="0">
                <a:latin typeface="Times New Roman" panose="02020603050405020304" pitchFamily="18" charset="0"/>
                <a:cs typeface="Times New Roman" panose="02020603050405020304" pitchFamily="18" charset="0"/>
              </a:rPr>
              <a:t>Slower speed correlates with an increases mortality rate  in gellatric patients.</a:t>
            </a:r>
          </a:p>
          <a:p>
            <a:pPr marL="0" indent="0">
              <a:buNone/>
            </a:pPr>
            <a:r>
              <a:rPr lang="en-US" sz="1400" dirty="0" smtClean="0">
                <a:latin typeface="Times New Roman" panose="02020603050405020304" pitchFamily="18" charset="0"/>
                <a:cs typeface="Times New Roman" panose="02020603050405020304" pitchFamily="18" charset="0"/>
              </a:rPr>
              <a:t>Normal walking  speed primarily involves the lower extremities with </a:t>
            </a:r>
            <a:r>
              <a:rPr lang="en-US" sz="1400" dirty="0" err="1" smtClean="0">
                <a:latin typeface="Times New Roman" panose="02020603050405020304" pitchFamily="18" charset="0"/>
                <a:cs typeface="Times New Roman" panose="02020603050405020304" pitchFamily="18" charset="0"/>
              </a:rPr>
              <a:t>thw</a:t>
            </a:r>
            <a:r>
              <a:rPr lang="en-US" sz="1400" dirty="0" smtClean="0">
                <a:latin typeface="Times New Roman" panose="02020603050405020304" pitchFamily="18" charset="0"/>
                <a:cs typeface="Times New Roman" panose="02020603050405020304" pitchFamily="18" charset="0"/>
              </a:rPr>
              <a:t> arms and trunk providing stability and balance.</a:t>
            </a:r>
          </a:p>
          <a:p>
            <a:pPr marL="0" indent="0">
              <a:buNone/>
            </a:pPr>
            <a:r>
              <a:rPr lang="en-US" sz="1400" dirty="0" smtClean="0">
                <a:latin typeface="Times New Roman" panose="02020603050405020304" pitchFamily="18" charset="0"/>
                <a:cs typeface="Times New Roman" panose="02020603050405020304" pitchFamily="18" charset="0"/>
              </a:rPr>
              <a:t>Faster speed depends on the upper extremities and trunk for propulsion, balance and stability with the lower limb joints  producing greater range of motion.</a:t>
            </a:r>
          </a:p>
        </p:txBody>
      </p:sp>
      <p:sp>
        <p:nvSpPr>
          <p:cNvPr id="2" name="Title 1"/>
          <p:cNvSpPr>
            <a:spLocks noGrp="1"/>
          </p:cNvSpPr>
          <p:nvPr>
            <p:ph type="title"/>
          </p:nvPr>
        </p:nvSpPr>
        <p:spPr>
          <a:xfrm>
            <a:off x="375386" y="0"/>
            <a:ext cx="10766659" cy="539650"/>
          </a:xfrm>
        </p:spPr>
        <p:txBody>
          <a:bodyPr>
            <a:normAutofit fontScale="90000"/>
          </a:bodyPr>
          <a:lstStyle/>
          <a:p>
            <a:r>
              <a:rPr lang="en-US" dirty="0" smtClean="0"/>
              <a:t>GAITS</a:t>
            </a:r>
            <a:endParaRPr lang="en-US" dirty="0"/>
          </a:p>
        </p:txBody>
      </p:sp>
    </p:spTree>
    <p:extLst>
      <p:ext uri="{BB962C8B-B14F-4D97-AF65-F5344CB8AC3E}">
        <p14:creationId xmlns:p14="http://schemas.microsoft.com/office/powerpoint/2010/main" val="1347752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1381" y="433137"/>
            <a:ext cx="11781322" cy="4351338"/>
          </a:xfrm>
        </p:spPr>
        <p:txBody>
          <a:bodyPr>
            <a:normAutofit/>
          </a:bodyPr>
          <a:lstStyle/>
          <a:p>
            <a:pPr marL="0" indent="0">
              <a:buNone/>
            </a:pPr>
            <a:r>
              <a:rPr lang="en-US" sz="1400" dirty="0" smtClean="0">
                <a:latin typeface="Times New Roman" panose="02020603050405020304" pitchFamily="18" charset="0"/>
                <a:cs typeface="Times New Roman" panose="02020603050405020304" pitchFamily="18" charset="0"/>
              </a:rPr>
              <a:t>4</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Gait cycle </a:t>
            </a:r>
            <a:r>
              <a:rPr lang="en-US" sz="1400" dirty="0">
                <a:latin typeface="Times New Roman" panose="02020603050405020304" pitchFamily="18" charset="0"/>
                <a:cs typeface="Times New Roman" panose="02020603050405020304" pitchFamily="18" charset="0"/>
              </a:rPr>
              <a:t>-</a:t>
            </a:r>
            <a:r>
              <a:rPr lang="en-US" sz="1400" dirty="0"/>
              <a:t>A</a:t>
            </a:r>
            <a:r>
              <a:rPr lang="en-US" sz="1400" dirty="0">
                <a:latin typeface="Times New Roman" panose="02020603050405020304" pitchFamily="18" charset="0"/>
                <a:cs typeface="Times New Roman" panose="02020603050405020304" pitchFamily="18" charset="0"/>
              </a:rPr>
              <a:t>  repetitive pattern involving steps and strides</a:t>
            </a:r>
            <a:r>
              <a:rPr lang="en-US" sz="1400" dirty="0"/>
              <a:t/>
            </a:r>
            <a:br>
              <a:rPr lang="en-US" sz="1400" dirty="0"/>
            </a:br>
            <a:r>
              <a:rPr lang="en-US" sz="1400" dirty="0" smtClean="0">
                <a:latin typeface="Times New Roman" panose="02020603050405020304" pitchFamily="18" charset="0"/>
                <a:cs typeface="Times New Roman" panose="02020603050405020304" pitchFamily="18" charset="0"/>
              </a:rPr>
              <a:t>5. Step – a one single move</a:t>
            </a:r>
          </a:p>
          <a:p>
            <a:pPr marL="0" indent="0">
              <a:buNone/>
            </a:pPr>
            <a:r>
              <a:rPr lang="en-US" sz="1400" dirty="0" smtClean="0">
                <a:latin typeface="Times New Roman" panose="02020603050405020304" pitchFamily="18" charset="0"/>
                <a:cs typeface="Times New Roman" panose="02020603050405020304" pitchFamily="18" charset="0"/>
              </a:rPr>
              <a:t>6. Stride – a whole gait cycle[ several steps]</a:t>
            </a:r>
          </a:p>
          <a:p>
            <a:pPr marL="342900" indent="-342900">
              <a:buAutoNum type="arabicPeriod" startAt="7"/>
            </a:pPr>
            <a:r>
              <a:rPr lang="en-US" sz="1400" dirty="0" smtClean="0">
                <a:latin typeface="Times New Roman" panose="02020603050405020304" pitchFamily="18" charset="0"/>
                <a:cs typeface="Times New Roman" panose="02020603050405020304" pitchFamily="18" charset="0"/>
              </a:rPr>
              <a:t>Step time – time between  heel strike of one leg and the heel strike of the contralateral leg.</a:t>
            </a:r>
          </a:p>
          <a:p>
            <a:pPr marL="342900" indent="-342900">
              <a:buAutoNum type="arabicPeriod" startAt="7"/>
            </a:pPr>
            <a:r>
              <a:rPr lang="en-US" sz="1400" dirty="0" smtClean="0">
                <a:latin typeface="Times New Roman" panose="02020603050405020304" pitchFamily="18" charset="0"/>
                <a:cs typeface="Times New Roman" panose="02020603050405020304" pitchFamily="18" charset="0"/>
              </a:rPr>
              <a:t>Step width- the medial lateral space between the two feet.</a:t>
            </a:r>
          </a:p>
          <a:p>
            <a:pPr marL="0" indent="0">
              <a:buNone/>
            </a:pPr>
            <a:r>
              <a:rPr lang="en-US" sz="1400" dirty="0" smtClean="0">
                <a:latin typeface="Times New Roman" panose="02020603050405020304" pitchFamily="18" charset="0"/>
                <a:cs typeface="Times New Roman" panose="02020603050405020304" pitchFamily="18" charset="0"/>
              </a:rPr>
              <a:t>NOTE: the demarcation between walking an running occurs when  periods of double supports during the stance  phase of the gait cycle[Both feet are simultaneously are in contact with the ground] give way to two periods of double flat at the beginning and the end of swing phase gait.[ neither the foot is touching the ground.]</a:t>
            </a:r>
          </a:p>
          <a:p>
            <a:pPr marL="0" indent="0">
              <a:buNone/>
            </a:pPr>
            <a:endParaRPr lang="en-US" sz="1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9043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54518"/>
            <a:ext cx="10526027" cy="6766560"/>
          </a:xfrm>
        </p:spPr>
        <p:txBody>
          <a:bodyPr/>
          <a:lstStyle/>
          <a:p>
            <a:pPr marL="0" indent="0">
              <a:buNone/>
            </a:pPr>
            <a:r>
              <a:rPr lang="en-US" dirty="0" smtClean="0"/>
              <a:t>T</a:t>
            </a:r>
            <a:r>
              <a:rPr lang="en-US" sz="1400" dirty="0" smtClean="0">
                <a:latin typeface="Times New Roman" panose="02020603050405020304" pitchFamily="18" charset="0"/>
                <a:cs typeface="Times New Roman" panose="02020603050405020304" pitchFamily="18" charset="0"/>
              </a:rPr>
              <a:t>he sequences for walking that occur maybe summarized as follows;</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Registration and activation of gait.- command with the central nervous system </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Transmission of the gait system to the peripheral nervous system</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Contraction of muscles</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Generation of several forces</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Regulation of joint forces and across synovial joints and skeletal segments</a:t>
            </a:r>
          </a:p>
          <a:p>
            <a:pPr marL="514350" indent="-514350">
              <a:buFont typeface="+mj-lt"/>
              <a:buAutoNum type="arabicPeriod"/>
            </a:pPr>
            <a:r>
              <a:rPr lang="en-US" sz="1400" dirty="0">
                <a:latin typeface="Times New Roman" panose="02020603050405020304" pitchFamily="18" charset="0"/>
                <a:cs typeface="Times New Roman" panose="02020603050405020304" pitchFamily="18" charset="0"/>
              </a:rPr>
              <a:t>G</a:t>
            </a:r>
            <a:r>
              <a:rPr lang="en-US" sz="1400" dirty="0" smtClean="0">
                <a:latin typeface="Times New Roman" panose="02020603050405020304" pitchFamily="18" charset="0"/>
                <a:cs typeface="Times New Roman" panose="02020603050405020304" pitchFamily="18" charset="0"/>
              </a:rPr>
              <a:t>eneration of ground reaction force – the normal forward step consist two phases : stance phase and swing phase.</a:t>
            </a:r>
          </a:p>
          <a:p>
            <a:pPr marL="0" indent="0">
              <a:buNone/>
            </a:pPr>
            <a:r>
              <a:rPr lang="en-US" sz="1400" dirty="0" smtClean="0">
                <a:latin typeface="Times New Roman" panose="02020603050405020304" pitchFamily="18" charset="0"/>
                <a:cs typeface="Times New Roman" panose="02020603050405020304" pitchFamily="18" charset="0"/>
              </a:rPr>
              <a:t>STANCE PHASE</a:t>
            </a:r>
          </a:p>
          <a:p>
            <a:pPr marL="0" indent="0">
              <a:buNone/>
            </a:pPr>
            <a:r>
              <a:rPr lang="en-US" sz="1400" dirty="0" smtClean="0">
                <a:latin typeface="Times New Roman" panose="02020603050405020304" pitchFamily="18" charset="0"/>
                <a:cs typeface="Times New Roman" panose="02020603050405020304" pitchFamily="18" charset="0"/>
              </a:rPr>
              <a:t>Occupies 60%  of gait cycle during which one leg and foot are bearing most or all the body weight.</a:t>
            </a:r>
          </a:p>
          <a:p>
            <a:pPr marL="0" indent="0">
              <a:buNone/>
            </a:pPr>
            <a:r>
              <a:rPr lang="en-US" sz="1400" dirty="0" smtClean="0">
                <a:latin typeface="Times New Roman" panose="02020603050405020304" pitchFamily="18" charset="0"/>
                <a:cs typeface="Times New Roman" panose="02020603050405020304" pitchFamily="18" charset="0"/>
              </a:rPr>
              <a:t>SWING PHASE</a:t>
            </a:r>
          </a:p>
          <a:p>
            <a:pPr marL="0" indent="0">
              <a:buNone/>
            </a:pPr>
            <a:r>
              <a:rPr lang="en-US" sz="1400" dirty="0" smtClean="0">
                <a:latin typeface="Times New Roman" panose="02020603050405020304" pitchFamily="18" charset="0"/>
                <a:cs typeface="Times New Roman" panose="02020603050405020304" pitchFamily="18" charset="0"/>
              </a:rPr>
              <a:t>Occupies only 40  of the gait cycle during which the foot is not touching the walking surface and the body weight is borne by other leg and foot.</a:t>
            </a:r>
          </a:p>
          <a:p>
            <a:pPr marL="0" indent="0">
              <a:buNone/>
            </a:pP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NOTE ; In a complete  two step gait cycle , both feet are in contact with the floor at the same time for about 25  of the time.</a:t>
            </a:r>
          </a:p>
          <a:p>
            <a:pPr marL="0" indent="0">
              <a:buNone/>
            </a:pPr>
            <a:r>
              <a:rPr lang="en-US" sz="1400" dirty="0" smtClean="0">
                <a:latin typeface="Times New Roman" panose="02020603050405020304" pitchFamily="18" charset="0"/>
                <a:cs typeface="Times New Roman" panose="02020603050405020304" pitchFamily="18" charset="0"/>
              </a:rPr>
              <a:t>This part of the cycle is called double support phase.</a:t>
            </a:r>
          </a:p>
          <a:p>
            <a:pPr marL="0" indent="0">
              <a:buNone/>
            </a:pPr>
            <a:r>
              <a:rPr lang="en-US" sz="1400" dirty="0" smtClean="0">
                <a:latin typeface="Times New Roman" panose="02020603050405020304" pitchFamily="18" charset="0"/>
                <a:cs typeface="Times New Roman" panose="02020603050405020304" pitchFamily="18" charset="0"/>
              </a:rPr>
              <a:t>Gait cycle phases involves a combination of open closed chain activities.</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endParaRPr lang="en-US" sz="1400" dirty="0" smtClean="0">
              <a:latin typeface="Times New Roman" panose="02020603050405020304" pitchFamily="18" charset="0"/>
              <a:cs typeface="Times New Roman" panose="02020603050405020304" pitchFamily="18" charset="0"/>
            </a:endParaRPr>
          </a:p>
          <a:p>
            <a:pPr marL="0" indent="0">
              <a:buNone/>
            </a:pPr>
            <a:endParaRPr lang="en-US" sz="1400" dirty="0" smtClean="0">
              <a:latin typeface="Times New Roman" panose="02020603050405020304" pitchFamily="18" charset="0"/>
              <a:cs typeface="Times New Roman" panose="02020603050405020304" pitchFamily="18" charset="0"/>
            </a:endParaRPr>
          </a:p>
          <a:p>
            <a:pPr marL="0" indent="0">
              <a:buNone/>
            </a:pPr>
            <a:endParaRPr lang="en-US" sz="14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endParaRPr lang="en-US" dirty="0"/>
          </a:p>
        </p:txBody>
      </p:sp>
      <p:sp>
        <p:nvSpPr>
          <p:cNvPr id="2" name="Title 1"/>
          <p:cNvSpPr>
            <a:spLocks noGrp="1"/>
          </p:cNvSpPr>
          <p:nvPr>
            <p:ph type="title"/>
          </p:nvPr>
        </p:nvSpPr>
        <p:spPr>
          <a:xfrm>
            <a:off x="163629" y="134755"/>
            <a:ext cx="11190171" cy="519763"/>
          </a:xfrm>
        </p:spPr>
        <p:txBody>
          <a:bodyPr>
            <a:normAutofit/>
          </a:bodyPr>
          <a:lstStyle/>
          <a:p>
            <a:r>
              <a:rPr lang="en-US" sz="1600" dirty="0" smtClean="0">
                <a:latin typeface="Times New Roman" panose="02020603050405020304" pitchFamily="18" charset="0"/>
                <a:cs typeface="Times New Roman" panose="02020603050405020304" pitchFamily="18" charset="0"/>
              </a:rPr>
              <a:t>GAIT CYCLE</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7502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179" y="0"/>
            <a:ext cx="10515600" cy="4351338"/>
          </a:xfrm>
        </p:spPr>
        <p:txBody>
          <a:bodyPr>
            <a:normAutofit/>
          </a:bodyPr>
          <a:lstStyle/>
          <a:p>
            <a:pPr marL="514350" indent="-514350">
              <a:buFont typeface="+mj-lt"/>
              <a:buAutoNum type="arabicPeriod"/>
            </a:pPr>
            <a:endParaRPr lang="en-US" sz="1400" dirty="0" smtClean="0">
              <a:latin typeface="Times New Roman" panose="02020603050405020304" pitchFamily="18" charset="0"/>
              <a:cs typeface="Times New Roman" panose="02020603050405020304" pitchFamily="18" charset="0"/>
            </a:endParaRPr>
          </a:p>
          <a:p>
            <a:pPr marL="0" indent="0">
              <a:buNone/>
            </a:pPr>
            <a:r>
              <a:rPr lang="en-US" sz="1400" dirty="0">
                <a:latin typeface="Times New Roman" panose="02020603050405020304" pitchFamily="18" charset="0"/>
                <a:cs typeface="Times New Roman" panose="02020603050405020304" pitchFamily="18" charset="0"/>
              </a:rPr>
              <a:t>PHASES </a:t>
            </a:r>
            <a:r>
              <a:rPr lang="en-US" sz="1400" dirty="0" smtClean="0">
                <a:latin typeface="Times New Roman" panose="02020603050405020304" pitchFamily="18" charset="0"/>
                <a:cs typeface="Times New Roman" panose="02020603050405020304" pitchFamily="18" charset="0"/>
              </a:rPr>
              <a:t>Of </a:t>
            </a:r>
            <a:r>
              <a:rPr lang="en-US" sz="1400" dirty="0">
                <a:latin typeface="Times New Roman" panose="02020603050405020304" pitchFamily="18" charset="0"/>
                <a:cs typeface="Times New Roman" panose="02020603050405020304" pitchFamily="18" charset="0"/>
              </a:rPr>
              <a:t>GAIT CYCLE</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Initial contact- heel strike</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Loading response-  foot flat</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Mid stance</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Terminal stance</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Pre swing</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Initial swing</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Mid swing</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Late swing</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9428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72874"/>
            <a:ext cx="12021954" cy="6126480"/>
          </a:xfrm>
        </p:spPr>
        <p:txBody>
          <a:bodyPr>
            <a:noAutofit/>
          </a:bodyPr>
          <a:lstStyle/>
          <a:p>
            <a:r>
              <a:rPr lang="en-US" sz="1400" dirty="0" smtClean="0"/>
              <a:t>It is study of human movements.</a:t>
            </a:r>
          </a:p>
          <a:p>
            <a:pPr marL="0" indent="0">
              <a:buNone/>
            </a:pPr>
            <a:r>
              <a:rPr lang="en-US" sz="1400" dirty="0" smtClean="0"/>
              <a:t>Anatomic kinesiology</a:t>
            </a:r>
            <a:r>
              <a:rPr lang="en-US" sz="1400" dirty="0"/>
              <a:t> </a:t>
            </a:r>
            <a:r>
              <a:rPr lang="en-US" sz="1400" dirty="0" smtClean="0"/>
              <a:t>– study of human musculoskeletal system and </a:t>
            </a:r>
            <a:r>
              <a:rPr lang="en-US" sz="1400" dirty="0" err="1" smtClean="0"/>
              <a:t>musculotendinous</a:t>
            </a:r>
            <a:r>
              <a:rPr lang="en-US" sz="1400" dirty="0" smtClean="0"/>
              <a:t> system.</a:t>
            </a:r>
          </a:p>
          <a:p>
            <a:pPr marL="0" indent="0">
              <a:buNone/>
            </a:pPr>
            <a:r>
              <a:rPr lang="en-US" sz="1400" b="1" dirty="0" smtClean="0">
                <a:latin typeface="Times New Roman" panose="02020603050405020304" pitchFamily="18" charset="0"/>
                <a:cs typeface="Times New Roman" panose="02020603050405020304" pitchFamily="18" charset="0"/>
              </a:rPr>
              <a:t>Structural kinesiology- Study of musculoskeletal system as they are involved in </a:t>
            </a:r>
            <a:r>
              <a:rPr lang="en-US" sz="1400" dirty="0" smtClean="0">
                <a:latin typeface="Times New Roman" panose="02020603050405020304" pitchFamily="18" charset="0"/>
                <a:cs typeface="Times New Roman" panose="02020603050405020304" pitchFamily="18" charset="0"/>
              </a:rPr>
              <a:t>science of movement : both skeletal and muscular structures are involved kinesiology.</a:t>
            </a:r>
          </a:p>
          <a:p>
            <a:pPr marL="0" indent="0">
              <a:buNone/>
            </a:pPr>
            <a:r>
              <a:rPr lang="en-US" sz="1400" b="1" dirty="0" smtClean="0">
                <a:latin typeface="Times New Roman" panose="02020603050405020304" pitchFamily="18" charset="0"/>
                <a:cs typeface="Times New Roman" panose="02020603050405020304" pitchFamily="18" charset="0"/>
              </a:rPr>
              <a:t>Bones a</a:t>
            </a:r>
            <a:r>
              <a:rPr lang="en-US" sz="1400" dirty="0" smtClean="0">
                <a:latin typeface="Times New Roman" panose="02020603050405020304" pitchFamily="18" charset="0"/>
                <a:cs typeface="Times New Roman" panose="02020603050405020304" pitchFamily="18" charset="0"/>
              </a:rPr>
              <a:t>re of different sizes and shapes.</a:t>
            </a:r>
          </a:p>
          <a:p>
            <a:pPr marL="0" indent="0">
              <a:buNone/>
            </a:pPr>
            <a:r>
              <a:rPr lang="en-US" sz="1400" dirty="0" smtClean="0">
                <a:latin typeface="Times New Roman" panose="02020603050405020304" pitchFamily="18" charset="0"/>
                <a:cs typeface="Times New Roman" panose="02020603050405020304" pitchFamily="18" charset="0"/>
              </a:rPr>
              <a:t>Muscles vary greatly in size and shapes and structure from one part of the body to the other.</a:t>
            </a:r>
          </a:p>
          <a:p>
            <a:pPr marL="0" indent="0">
              <a:buNone/>
            </a:pPr>
            <a:r>
              <a:rPr lang="en-US" sz="1400" dirty="0" smtClean="0">
                <a:latin typeface="Times New Roman" panose="02020603050405020304" pitchFamily="18" charset="0"/>
                <a:cs typeface="Times New Roman" panose="02020603050405020304" pitchFamily="18" charset="0"/>
              </a:rPr>
              <a:t>More than 600muscles are found  in the human body.</a:t>
            </a:r>
          </a:p>
          <a:p>
            <a:pPr marL="0" indent="0">
              <a:buNone/>
            </a:pPr>
            <a:endParaRPr lang="en-US" sz="1400" b="1" dirty="0">
              <a:latin typeface="Times New Roman" panose="02020603050405020304" pitchFamily="18" charset="0"/>
              <a:cs typeface="Times New Roman" panose="02020603050405020304" pitchFamily="18" charset="0"/>
            </a:endParaRPr>
          </a:p>
          <a:p>
            <a:pPr marL="0" indent="0">
              <a:buNone/>
            </a:pPr>
            <a:r>
              <a:rPr lang="en-US" sz="1400" b="1" dirty="0" smtClean="0">
                <a:latin typeface="Times New Roman" panose="02020603050405020304" pitchFamily="18" charset="0"/>
                <a:cs typeface="Times New Roman" panose="02020603050405020304" pitchFamily="18" charset="0"/>
              </a:rPr>
              <a:t>Application of kinesiology</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Anatomists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Coaches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Strength and conditioning specialists.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Personal trainers.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Physical educators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Physical therapists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Physicians.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Athletic trainers.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Massage therapists</a:t>
            </a:r>
          </a:p>
          <a:p>
            <a:pPr marL="0" indent="0">
              <a:buNone/>
            </a:pPr>
            <a:r>
              <a:rPr lang="en-US" sz="1400" dirty="0" smtClean="0">
                <a:latin typeface="Times New Roman" panose="02020603050405020304" pitchFamily="18" charset="0"/>
                <a:cs typeface="Times New Roman" panose="02020603050405020304" pitchFamily="18" charset="0"/>
              </a:rPr>
              <a:t>Through kinesiology and analysis of  skills physical educators can understand and improve specific aspects of physical conditions.</a:t>
            </a:r>
          </a:p>
          <a:p>
            <a:pPr marL="0" indent="0">
              <a:buNone/>
            </a:pPr>
            <a:r>
              <a:rPr lang="en-US" sz="1400" dirty="0" smtClean="0">
                <a:latin typeface="Times New Roman" panose="02020603050405020304" pitchFamily="18" charset="0"/>
                <a:cs typeface="Times New Roman" panose="02020603050405020304" pitchFamily="18" charset="0"/>
              </a:rPr>
              <a:t>REFENCE POSITIONS IN KINESIOLOGY</a:t>
            </a:r>
          </a:p>
          <a:p>
            <a:pPr marL="0" indent="0">
              <a:buNone/>
            </a:pPr>
            <a:r>
              <a:rPr lang="en-US" sz="1400" dirty="0" smtClean="0">
                <a:latin typeface="Times New Roman" panose="02020603050405020304" pitchFamily="18" charset="0"/>
                <a:cs typeface="Times New Roman" panose="02020603050405020304" pitchFamily="18" charset="0"/>
              </a:rPr>
              <a:t>They are used to describe joint </a:t>
            </a:r>
            <a:r>
              <a:rPr lang="en-US" sz="1400" dirty="0" err="1" smtClean="0">
                <a:latin typeface="Times New Roman" panose="02020603050405020304" pitchFamily="18" charset="0"/>
                <a:cs typeface="Times New Roman" panose="02020603050405020304" pitchFamily="18" charset="0"/>
              </a:rPr>
              <a:t>moveents</a:t>
            </a:r>
            <a:r>
              <a:rPr lang="en-US" sz="1400" dirty="0" smtClean="0">
                <a:latin typeface="Times New Roman" panose="02020603050405020304" pitchFamily="18" charset="0"/>
                <a:cs typeface="Times New Roman" panose="02020603050405020304" pitchFamily="18" charset="0"/>
              </a:rPr>
              <a:t>.</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Anatomical position</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Fundamental position</a:t>
            </a:r>
          </a:p>
          <a:p>
            <a:pPr marL="0" indent="0">
              <a:buNone/>
            </a:pPr>
            <a:r>
              <a:rPr lang="en-US" sz="1400" dirty="0" smtClean="0">
                <a:latin typeface="Times New Roman" panose="02020603050405020304" pitchFamily="18" charset="0"/>
                <a:cs typeface="Times New Roman" panose="02020603050405020304" pitchFamily="18" charset="0"/>
              </a:rPr>
              <a:t>Anatomical position- most widely used  and accurate for all aspects of the body.</a:t>
            </a:r>
          </a:p>
          <a:p>
            <a:pPr marL="0" indent="0">
              <a:buNone/>
            </a:pPr>
            <a:r>
              <a:rPr lang="en-US" sz="1400" dirty="0" smtClean="0">
                <a:latin typeface="Times New Roman" panose="02020603050405020304" pitchFamily="18" charset="0"/>
                <a:cs typeface="Times New Roman" panose="02020603050405020304" pitchFamily="18" charset="0"/>
              </a:rPr>
              <a:t>A person stands in an upright posture, face facing forward, straight ahead, feet parallel and </a:t>
            </a:r>
            <a:r>
              <a:rPr lang="en-US" sz="1400" dirty="0" err="1" smtClean="0">
                <a:latin typeface="Times New Roman" panose="02020603050405020304" pitchFamily="18" charset="0"/>
                <a:cs typeface="Times New Roman" panose="02020603050405020304" pitchFamily="18" charset="0"/>
              </a:rPr>
              <a:t>closevand</a:t>
            </a:r>
            <a:r>
              <a:rPr lang="en-US" sz="1400" dirty="0" smtClean="0">
                <a:latin typeface="Times New Roman" panose="02020603050405020304" pitchFamily="18" charset="0"/>
                <a:cs typeface="Times New Roman" panose="02020603050405020304" pitchFamily="18" charset="0"/>
              </a:rPr>
              <a:t> palm facing forward.</a:t>
            </a:r>
          </a:p>
          <a:p>
            <a:pPr marL="0" indent="0">
              <a:buNone/>
            </a:pPr>
            <a:r>
              <a:rPr lang="en-US" sz="1400" dirty="0" smtClean="0">
                <a:latin typeface="Times New Roman" panose="02020603050405020304" pitchFamily="18" charset="0"/>
                <a:cs typeface="Times New Roman" panose="02020603050405020304" pitchFamily="18" charset="0"/>
              </a:rPr>
              <a:t>Fundamental position- essentially the same as anatomical position except the arms are at the side and palm facing the body.</a:t>
            </a:r>
          </a:p>
          <a:p>
            <a:pPr marL="0" indent="0">
              <a:buNone/>
            </a:pPr>
            <a:r>
              <a:rPr lang="en-US" sz="1400" dirty="0" smtClean="0">
                <a:latin typeface="Times New Roman" panose="02020603050405020304" pitchFamily="18" charset="0"/>
                <a:cs typeface="Times New Roman" panose="02020603050405020304" pitchFamily="18" charset="0"/>
              </a:rPr>
              <a:t>REFERENCE LINES.</a:t>
            </a:r>
          </a:p>
          <a:p>
            <a:pPr marL="0" indent="0">
              <a:buNone/>
            </a:pPr>
            <a:r>
              <a:rPr lang="en-US" sz="1400" dirty="0" smtClean="0">
                <a:latin typeface="Times New Roman" panose="02020603050405020304" pitchFamily="18" charset="0"/>
                <a:cs typeface="Times New Roman" panose="02020603050405020304" pitchFamily="18" charset="0"/>
              </a:rPr>
              <a:t>Help in understanding the location of one body </a:t>
            </a:r>
            <a:r>
              <a:rPr lang="en-US" sz="1400" dirty="0" err="1" smtClean="0">
                <a:latin typeface="Times New Roman" panose="02020603050405020304" pitchFamily="18" charset="0"/>
                <a:cs typeface="Times New Roman" panose="02020603050405020304" pitchFamily="18" charset="0"/>
              </a:rPr>
              <a:t>partin</a:t>
            </a:r>
            <a:r>
              <a:rPr lang="en-US" sz="1400" dirty="0" smtClean="0">
                <a:latin typeface="Times New Roman" panose="02020603050405020304" pitchFamily="18" charset="0"/>
                <a:cs typeface="Times New Roman" panose="02020603050405020304" pitchFamily="18" charset="0"/>
              </a:rPr>
              <a:t> relation to the other</a:t>
            </a:r>
          </a:p>
          <a:p>
            <a:pPr marL="0" indent="0">
              <a:buNone/>
            </a:pPr>
            <a:endParaRPr lang="en-US" sz="1400" dirty="0" smtClean="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106680" y="78878"/>
            <a:ext cx="10515600" cy="366395"/>
          </a:xfrm>
        </p:spPr>
        <p:txBody>
          <a:bodyPr>
            <a:normAutofit/>
          </a:bodyPr>
          <a:lstStyle/>
          <a:p>
            <a:r>
              <a:rPr lang="en-US" sz="1800" dirty="0" smtClean="0">
                <a:latin typeface="Times New Roman" panose="02020603050405020304" pitchFamily="18" charset="0"/>
                <a:cs typeface="Times New Roman" panose="02020603050405020304" pitchFamily="18" charset="0"/>
              </a:rPr>
              <a:t>KINESIOLOGY</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7046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377" y="577516"/>
            <a:ext cx="11286423" cy="5599447"/>
          </a:xfrm>
        </p:spPr>
        <p:txBody>
          <a:bodyPr/>
          <a:lstStyle/>
          <a:p>
            <a:pPr marL="0" indent="0">
              <a:buNone/>
            </a:pPr>
            <a:r>
              <a:rPr lang="en-US" dirty="0">
                <a:latin typeface="Times New Roman" panose="02020603050405020304" pitchFamily="18" charset="0"/>
                <a:cs typeface="Times New Roman" panose="02020603050405020304" pitchFamily="18" charset="0"/>
              </a:rPr>
              <a:t>H</a:t>
            </a:r>
            <a:r>
              <a:rPr lang="en-US" sz="1600" dirty="0">
                <a:latin typeface="Times New Roman" panose="02020603050405020304" pitchFamily="18" charset="0"/>
                <a:cs typeface="Times New Roman" panose="02020603050405020304" pitchFamily="18" charset="0"/>
              </a:rPr>
              <a:t>elp in understanding the location of one body </a:t>
            </a:r>
            <a:r>
              <a:rPr lang="en-US" sz="1600" dirty="0" smtClean="0">
                <a:latin typeface="Times New Roman" panose="02020603050405020304" pitchFamily="18" charset="0"/>
                <a:cs typeface="Times New Roman" panose="02020603050405020304" pitchFamily="18" charset="0"/>
              </a:rPr>
              <a:t>part in </a:t>
            </a:r>
            <a:r>
              <a:rPr lang="en-US" sz="1600" dirty="0">
                <a:latin typeface="Times New Roman" panose="02020603050405020304" pitchFamily="18" charset="0"/>
                <a:cs typeface="Times New Roman" panose="02020603050405020304" pitchFamily="18" charset="0"/>
              </a:rPr>
              <a:t>relation to the </a:t>
            </a:r>
            <a:r>
              <a:rPr lang="en-US" sz="1600" dirty="0" smtClean="0">
                <a:latin typeface="Times New Roman" panose="02020603050405020304" pitchFamily="18" charset="0"/>
                <a:cs typeface="Times New Roman" panose="02020603050405020304" pitchFamily="18" charset="0"/>
              </a:rPr>
              <a:t>other</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en-US" sz="1600" dirty="0" smtClean="0">
                <a:latin typeface="Times New Roman" panose="02020603050405020304" pitchFamily="18" charset="0"/>
                <a:cs typeface="Times New Roman" panose="02020603050405020304" pitchFamily="18" charset="0"/>
              </a:rPr>
              <a:t>Mid axillary line- the line running vertically down the surface of the body passing through the apex of the axilla.</a:t>
            </a:r>
          </a:p>
          <a:p>
            <a:pPr marL="342900" indent="-342900">
              <a:buFont typeface="+mj-lt"/>
              <a:buAutoNum type="arabicPeriod"/>
            </a:pPr>
            <a:r>
              <a:rPr lang="en-US" sz="1600" dirty="0" smtClean="0">
                <a:latin typeface="Times New Roman" panose="02020603050405020304" pitchFamily="18" charset="0"/>
                <a:cs typeface="Times New Roman" panose="02020603050405020304" pitchFamily="18" charset="0"/>
              </a:rPr>
              <a:t>Anterior axillary line-  line parallel to the mid axillary line and passes through the anterior axillary skin folds.</a:t>
            </a:r>
          </a:p>
          <a:p>
            <a:pPr marL="342900" indent="-342900">
              <a:buFont typeface="+mj-lt"/>
              <a:buAutoNum type="arabicPeriod"/>
            </a:pPr>
            <a:r>
              <a:rPr lang="en-US" sz="1600" dirty="0" smtClean="0">
                <a:latin typeface="Times New Roman" panose="02020603050405020304" pitchFamily="18" charset="0"/>
                <a:cs typeface="Times New Roman" panose="02020603050405020304" pitchFamily="18" charset="0"/>
              </a:rPr>
              <a:t>Posterior axillary line-  line parallel to the mid axillary line and  passes through the posterior axillary skin folds.</a:t>
            </a:r>
          </a:p>
          <a:p>
            <a:pPr marL="342900" indent="-342900">
              <a:buFont typeface="+mj-lt"/>
              <a:buAutoNum type="arabicPeriod"/>
            </a:pPr>
            <a:r>
              <a:rPr lang="en-US" sz="1600" dirty="0" smtClean="0">
                <a:latin typeface="Times New Roman" panose="02020603050405020304" pitchFamily="18" charset="0"/>
                <a:cs typeface="Times New Roman" panose="02020603050405020304" pitchFamily="18" charset="0"/>
              </a:rPr>
              <a:t>Mid clavicular line-   line passing vertically down the surface of the body , passing through the mid point of the clavicle.</a:t>
            </a:r>
          </a:p>
          <a:p>
            <a:pPr marL="342900" indent="-342900">
              <a:buFont typeface="+mj-lt"/>
              <a:buAutoNum type="arabicPeriod"/>
            </a:pPr>
            <a:r>
              <a:rPr lang="en-US" sz="1600" dirty="0" smtClean="0">
                <a:latin typeface="Times New Roman" panose="02020603050405020304" pitchFamily="18" charset="0"/>
                <a:cs typeface="Times New Roman" panose="02020603050405020304" pitchFamily="18" charset="0"/>
              </a:rPr>
              <a:t>Mid inguinal point- a point midway between the anterior superior iliac spine and pubic </a:t>
            </a:r>
            <a:r>
              <a:rPr lang="en-US" sz="1600" dirty="0" err="1" smtClean="0">
                <a:latin typeface="Times New Roman" panose="02020603050405020304" pitchFamily="18" charset="0"/>
                <a:cs typeface="Times New Roman" panose="02020603050405020304" pitchFamily="18" charset="0"/>
              </a:rPr>
              <a:t>symphysis</a:t>
            </a:r>
            <a:r>
              <a:rPr lang="en-US" sz="1600" dirty="0" smtClean="0">
                <a:latin typeface="Times New Roman" panose="02020603050405020304" pitchFamily="18" charset="0"/>
                <a:cs typeface="Times New Roman" panose="02020603050405020304" pitchFamily="18" charset="0"/>
              </a:rPr>
              <a:t>.</a:t>
            </a:r>
          </a:p>
        </p:txBody>
      </p:sp>
      <p:sp>
        <p:nvSpPr>
          <p:cNvPr id="2" name="Title 1"/>
          <p:cNvSpPr>
            <a:spLocks noGrp="1"/>
          </p:cNvSpPr>
          <p:nvPr>
            <p:ph type="title"/>
          </p:nvPr>
        </p:nvSpPr>
        <p:spPr>
          <a:xfrm>
            <a:off x="838200" y="173255"/>
            <a:ext cx="10515600" cy="404261"/>
          </a:xfrm>
        </p:spPr>
        <p:txBody>
          <a:bodyPr>
            <a:normAutofit fontScale="90000"/>
          </a:bodyPr>
          <a:lstStyle/>
          <a:p>
            <a:pPr marL="0" indent="0"/>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REFERENCE LINES</a:t>
            </a:r>
            <a:br>
              <a:rPr lang="en-US" dirty="0">
                <a:latin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3915800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04261"/>
            <a:ext cx="10515600" cy="6453739"/>
          </a:xfrm>
        </p:spPr>
        <p:txBody>
          <a:bodyPr>
            <a:normAutofit fontScale="70000" lnSpcReduction="20000"/>
          </a:bodyPr>
          <a:lstStyle/>
          <a:p>
            <a:r>
              <a:rPr lang="en-US" sz="1600" dirty="0" smtClean="0">
                <a:latin typeface="Times New Roman" panose="02020603050405020304" pitchFamily="18" charset="0"/>
                <a:cs typeface="Times New Roman" panose="02020603050405020304" pitchFamily="18" charset="0"/>
              </a:rPr>
              <a:t>Anterior- in front / in the front of  a part</a:t>
            </a:r>
            <a:endParaRPr lang="en-US" sz="1600" dirty="0">
              <a:latin typeface="Times New Roman" panose="02020603050405020304" pitchFamily="18" charset="0"/>
              <a:cs typeface="Times New Roman" panose="02020603050405020304" pitchFamily="18" charset="0"/>
            </a:endParaRPr>
          </a:p>
          <a:p>
            <a:r>
              <a:rPr lang="en-US" sz="1600" dirty="0" smtClean="0">
                <a:latin typeface="Times New Roman" panose="02020603050405020304" pitchFamily="18" charset="0"/>
                <a:cs typeface="Times New Roman" panose="02020603050405020304" pitchFamily="18" charset="0"/>
              </a:rPr>
              <a:t>Antero-inferior-in front and below.</a:t>
            </a:r>
          </a:p>
          <a:p>
            <a:r>
              <a:rPr lang="en-US" sz="1600" dirty="0" smtClean="0">
                <a:latin typeface="Times New Roman" panose="02020603050405020304" pitchFamily="18" charset="0"/>
                <a:cs typeface="Times New Roman" panose="02020603050405020304" pitchFamily="18" charset="0"/>
              </a:rPr>
              <a:t>Antero-superior-in front above</a:t>
            </a:r>
          </a:p>
          <a:p>
            <a:r>
              <a:rPr lang="en-US" sz="1600" dirty="0" smtClean="0">
                <a:latin typeface="Times New Roman" panose="02020603050405020304" pitchFamily="18" charset="0"/>
                <a:cs typeface="Times New Roman" panose="02020603050405020304" pitchFamily="18" charset="0"/>
              </a:rPr>
              <a:t>Antero-lateral-in front and to the outside</a:t>
            </a:r>
          </a:p>
          <a:p>
            <a:r>
              <a:rPr lang="en-US" sz="1600" dirty="0" smtClean="0">
                <a:latin typeface="Times New Roman" panose="02020603050405020304" pitchFamily="18" charset="0"/>
                <a:cs typeface="Times New Roman" panose="02020603050405020304" pitchFamily="18" charset="0"/>
              </a:rPr>
              <a:t>Antero-medial-in front and to the inner side/midline </a:t>
            </a:r>
          </a:p>
          <a:p>
            <a:r>
              <a:rPr lang="en-US" sz="1600" dirty="0" smtClean="0">
                <a:latin typeface="Times New Roman" panose="02020603050405020304" pitchFamily="18" charset="0"/>
                <a:cs typeface="Times New Roman" panose="02020603050405020304" pitchFamily="18" charset="0"/>
              </a:rPr>
              <a:t>Antero-posterior-relate to both front and rear /behind/back </a:t>
            </a:r>
          </a:p>
          <a:p>
            <a:r>
              <a:rPr lang="en-US" sz="1600" dirty="0" smtClean="0">
                <a:latin typeface="Times New Roman" panose="02020603050405020304" pitchFamily="18" charset="0"/>
                <a:cs typeface="Times New Roman" panose="02020603050405020304" pitchFamily="18" charset="0"/>
              </a:rPr>
              <a:t>Posterior-behind/back /rear</a:t>
            </a:r>
          </a:p>
          <a:p>
            <a:r>
              <a:rPr lang="en-US" sz="1600" dirty="0" err="1" smtClean="0">
                <a:latin typeface="Times New Roman" panose="02020603050405020304" pitchFamily="18" charset="0"/>
                <a:cs typeface="Times New Roman" panose="02020603050405020304" pitchFamily="18" charset="0"/>
              </a:rPr>
              <a:t>Postero</a:t>
            </a:r>
            <a:r>
              <a:rPr lang="en-US" sz="1600" dirty="0" smtClean="0">
                <a:latin typeface="Times New Roman" panose="02020603050405020304" pitchFamily="18" charset="0"/>
                <a:cs typeface="Times New Roman" panose="02020603050405020304" pitchFamily="18" charset="0"/>
              </a:rPr>
              <a:t>-inferior behind and below </a:t>
            </a:r>
          </a:p>
          <a:p>
            <a:r>
              <a:rPr lang="en-US" sz="1600" dirty="0" err="1" smtClean="0">
                <a:latin typeface="Times New Roman" panose="02020603050405020304" pitchFamily="18" charset="0"/>
                <a:cs typeface="Times New Roman" panose="02020603050405020304" pitchFamily="18" charset="0"/>
              </a:rPr>
              <a:t>Postero</a:t>
            </a:r>
            <a:r>
              <a:rPr lang="en-US" sz="1600" dirty="0" smtClean="0">
                <a:latin typeface="Times New Roman" panose="02020603050405020304" pitchFamily="18" charset="0"/>
                <a:cs typeface="Times New Roman" panose="02020603050405020304" pitchFamily="18" charset="0"/>
              </a:rPr>
              <a:t>-lateral-behind and to the outside</a:t>
            </a:r>
          </a:p>
          <a:p>
            <a:r>
              <a:rPr lang="en-US" sz="1600" dirty="0" smtClean="0">
                <a:latin typeface="Times New Roman" panose="02020603050405020304" pitchFamily="18" charset="0"/>
                <a:cs typeface="Times New Roman" panose="02020603050405020304" pitchFamily="18" charset="0"/>
              </a:rPr>
              <a:t>Posteromedial-behind and to the inner side/midline</a:t>
            </a:r>
          </a:p>
          <a:p>
            <a:r>
              <a:rPr lang="en-US" sz="1600" dirty="0" err="1" smtClean="0">
                <a:latin typeface="Times New Roman" panose="02020603050405020304" pitchFamily="18" charset="0"/>
                <a:cs typeface="Times New Roman" panose="02020603050405020304" pitchFamily="18" charset="0"/>
              </a:rPr>
              <a:t>Posterosuperior</a:t>
            </a:r>
            <a:r>
              <a:rPr lang="en-US" sz="1600" dirty="0" smtClean="0">
                <a:latin typeface="Times New Roman" panose="02020603050405020304" pitchFamily="18" charset="0"/>
                <a:cs typeface="Times New Roman" panose="02020603050405020304" pitchFamily="18" charset="0"/>
              </a:rPr>
              <a:t>-behind and to the upper part/above</a:t>
            </a:r>
          </a:p>
          <a:p>
            <a:r>
              <a:rPr lang="en-US" sz="1600" dirty="0" smtClean="0">
                <a:latin typeface="Times New Roman" panose="02020603050405020304" pitchFamily="18" charset="0"/>
                <a:cs typeface="Times New Roman" panose="02020603050405020304" pitchFamily="18" charset="0"/>
              </a:rPr>
              <a:t>Contralateral-opposite site</a:t>
            </a:r>
          </a:p>
          <a:p>
            <a:r>
              <a:rPr lang="en-US" sz="1600" dirty="0" err="1" smtClean="0">
                <a:latin typeface="Times New Roman" panose="02020603050405020304" pitchFamily="18" charset="0"/>
                <a:cs typeface="Times New Roman" panose="02020603050405020304" pitchFamily="18" charset="0"/>
              </a:rPr>
              <a:t>Ipslateral</a:t>
            </a:r>
            <a:r>
              <a:rPr lang="en-US" sz="1600" dirty="0" smtClean="0">
                <a:latin typeface="Times New Roman" panose="02020603050405020304" pitchFamily="18" charset="0"/>
                <a:cs typeface="Times New Roman" panose="02020603050405020304" pitchFamily="18" charset="0"/>
              </a:rPr>
              <a:t>-on the same side</a:t>
            </a:r>
          </a:p>
          <a:p>
            <a:r>
              <a:rPr lang="en-US" sz="1600" dirty="0" smtClean="0">
                <a:latin typeface="Times New Roman" panose="02020603050405020304" pitchFamily="18" charset="0"/>
                <a:cs typeface="Times New Roman" panose="02020603050405020304" pitchFamily="18" charset="0"/>
              </a:rPr>
              <a:t>Bilateral-related to right and left of the body </a:t>
            </a:r>
          </a:p>
          <a:p>
            <a:r>
              <a:rPr lang="en-US" sz="1600" dirty="0" smtClean="0">
                <a:latin typeface="Times New Roman" panose="02020603050405020304" pitchFamily="18" charset="0"/>
                <a:cs typeface="Times New Roman" panose="02020603050405020304" pitchFamily="18" charset="0"/>
              </a:rPr>
              <a:t>Infra[inferior]-below in relation to other structure[caudal]</a:t>
            </a:r>
          </a:p>
          <a:p>
            <a:r>
              <a:rPr lang="en-US" sz="1600" dirty="0" smtClean="0">
                <a:latin typeface="Times New Roman" panose="02020603050405020304" pitchFamily="18" charset="0"/>
                <a:cs typeface="Times New Roman" panose="02020603050405020304" pitchFamily="18" charset="0"/>
              </a:rPr>
              <a:t>Superior[supra]-above in relation to another structure[</a:t>
            </a:r>
            <a:r>
              <a:rPr lang="en-US" sz="1600" dirty="0" err="1" smtClean="0">
                <a:latin typeface="Times New Roman" panose="02020603050405020304" pitchFamily="18" charset="0"/>
                <a:cs typeface="Times New Roman" panose="02020603050405020304" pitchFamily="18" charset="0"/>
              </a:rPr>
              <a:t>sephalic</a:t>
            </a:r>
            <a:r>
              <a:rPr lang="en-US" sz="1600" dirty="0" smtClean="0">
                <a:latin typeface="Times New Roman" panose="02020603050405020304" pitchFamily="18" charset="0"/>
                <a:cs typeface="Times New Roman" panose="02020603050405020304" pitchFamily="18" charset="0"/>
              </a:rPr>
              <a:t>/higher]</a:t>
            </a:r>
          </a:p>
          <a:p>
            <a:r>
              <a:rPr lang="en-US" sz="1600" dirty="0" err="1" smtClean="0">
                <a:latin typeface="Times New Roman" panose="02020603050405020304" pitchFamily="18" charset="0"/>
                <a:cs typeface="Times New Roman" panose="02020603050405020304" pitchFamily="18" charset="0"/>
              </a:rPr>
              <a:t>Infralateral</a:t>
            </a:r>
            <a:r>
              <a:rPr lang="en-US" sz="1600" dirty="0" smtClean="0">
                <a:latin typeface="Times New Roman" panose="02020603050405020304" pitchFamily="18" charset="0"/>
                <a:cs typeface="Times New Roman" panose="02020603050405020304" pitchFamily="18" charset="0"/>
              </a:rPr>
              <a:t>-below and outside</a:t>
            </a:r>
          </a:p>
          <a:p>
            <a:r>
              <a:rPr lang="en-US" sz="1600" dirty="0" err="1" smtClean="0">
                <a:latin typeface="Times New Roman" panose="02020603050405020304" pitchFamily="18" charset="0"/>
                <a:cs typeface="Times New Roman" panose="02020603050405020304" pitchFamily="18" charset="0"/>
              </a:rPr>
              <a:t>Inframedial</a:t>
            </a:r>
            <a:r>
              <a:rPr lang="en-US" sz="1600" dirty="0" smtClean="0">
                <a:latin typeface="Times New Roman" panose="02020603050405020304" pitchFamily="18" charset="0"/>
                <a:cs typeface="Times New Roman" panose="02020603050405020304" pitchFamily="18" charset="0"/>
              </a:rPr>
              <a:t>-below and toward midline</a:t>
            </a:r>
          </a:p>
          <a:p>
            <a:r>
              <a:rPr lang="en-US" sz="1600" dirty="0" smtClean="0">
                <a:latin typeface="Times New Roman" panose="02020603050405020304" pitchFamily="18" charset="0"/>
                <a:cs typeface="Times New Roman" panose="02020603050405020304" pitchFamily="18" charset="0"/>
              </a:rPr>
              <a:t>Caudal-inferior</a:t>
            </a:r>
          </a:p>
          <a:p>
            <a:r>
              <a:rPr lang="en-US" sz="1600" dirty="0" err="1" smtClean="0">
                <a:latin typeface="Times New Roman" panose="02020603050405020304" pitchFamily="18" charset="0"/>
                <a:cs typeface="Times New Roman" panose="02020603050405020304" pitchFamily="18" charset="0"/>
              </a:rPr>
              <a:t>Sephalic</a:t>
            </a:r>
            <a:r>
              <a:rPr lang="en-US" sz="1600" dirty="0" smtClean="0">
                <a:latin typeface="Times New Roman" panose="02020603050405020304" pitchFamily="18" charset="0"/>
                <a:cs typeface="Times New Roman" panose="02020603050405020304" pitchFamily="18" charset="0"/>
              </a:rPr>
              <a:t>-above/higher/superior</a:t>
            </a:r>
          </a:p>
          <a:p>
            <a:r>
              <a:rPr lang="en-US" sz="1600" dirty="0" smtClean="0">
                <a:latin typeface="Times New Roman" panose="02020603050405020304" pitchFamily="18" charset="0"/>
                <a:cs typeface="Times New Roman" panose="02020603050405020304" pitchFamily="18" charset="0"/>
              </a:rPr>
              <a:t>Deep-below the surface</a:t>
            </a:r>
          </a:p>
          <a:p>
            <a:r>
              <a:rPr lang="en-US" sz="1600" dirty="0" err="1" smtClean="0">
                <a:latin typeface="Times New Roman" panose="02020603050405020304" pitchFamily="18" charset="0"/>
                <a:cs typeface="Times New Roman" panose="02020603050405020304" pitchFamily="18" charset="0"/>
              </a:rPr>
              <a:t>Superfial</a:t>
            </a:r>
            <a:r>
              <a:rPr lang="en-US" sz="1600" dirty="0" smtClean="0">
                <a:latin typeface="Times New Roman" panose="02020603050405020304" pitchFamily="18" charset="0"/>
                <a:cs typeface="Times New Roman" panose="02020603050405020304" pitchFamily="18" charset="0"/>
              </a:rPr>
              <a:t>-near the surface</a:t>
            </a:r>
          </a:p>
          <a:p>
            <a:r>
              <a:rPr lang="en-US" sz="1600" dirty="0" smtClean="0">
                <a:latin typeface="Times New Roman" panose="02020603050405020304" pitchFamily="18" charset="0"/>
                <a:cs typeface="Times New Roman" panose="02020603050405020304" pitchFamily="18" charset="0"/>
              </a:rPr>
              <a:t>Distal-away from the center/midline of the body</a:t>
            </a:r>
          </a:p>
          <a:p>
            <a:r>
              <a:rPr lang="en-US" sz="1600" dirty="0" smtClean="0">
                <a:latin typeface="Times New Roman" panose="02020603050405020304" pitchFamily="18" charset="0"/>
                <a:cs typeface="Times New Roman" panose="02020603050405020304" pitchFamily="18" charset="0"/>
              </a:rPr>
              <a:t>Proximal-near the trunk/point of origin</a:t>
            </a:r>
          </a:p>
          <a:p>
            <a:r>
              <a:rPr lang="en-US" sz="1600" dirty="0" smtClean="0">
                <a:latin typeface="Times New Roman" panose="02020603050405020304" pitchFamily="18" charset="0"/>
                <a:cs typeface="Times New Roman" panose="02020603050405020304" pitchFamily="18" charset="0"/>
              </a:rPr>
              <a:t>Lateral-to the outside</a:t>
            </a:r>
          </a:p>
          <a:p>
            <a:r>
              <a:rPr lang="en-US" sz="1600" dirty="0" smtClean="0">
                <a:latin typeface="Times New Roman" panose="02020603050405020304" pitchFamily="18" charset="0"/>
                <a:cs typeface="Times New Roman" panose="02020603050405020304" pitchFamily="18" charset="0"/>
              </a:rPr>
              <a:t>Medial-relate to the middle</a:t>
            </a:r>
          </a:p>
        </p:txBody>
      </p:sp>
      <p:sp>
        <p:nvSpPr>
          <p:cNvPr id="2" name="Title 1"/>
          <p:cNvSpPr>
            <a:spLocks noGrp="1"/>
          </p:cNvSpPr>
          <p:nvPr>
            <p:ph type="title"/>
          </p:nvPr>
        </p:nvSpPr>
        <p:spPr>
          <a:xfrm>
            <a:off x="173255" y="0"/>
            <a:ext cx="10487526" cy="404261"/>
          </a:xfrm>
        </p:spPr>
        <p:txBody>
          <a:bodyPr>
            <a:normAutofit/>
          </a:bodyPr>
          <a:lstStyle/>
          <a:p>
            <a:r>
              <a:rPr lang="en-US" sz="1600" dirty="0" smtClean="0">
                <a:latin typeface="Times New Roman" panose="02020603050405020304" pitchFamily="18" charset="0"/>
                <a:cs typeface="Times New Roman" panose="02020603050405020304" pitchFamily="18" charset="0"/>
              </a:rPr>
              <a:t>ANATOMICAL DIRECTIONAL TERMINOLOGIES</a:t>
            </a:r>
            <a:endParaRPr lang="en-US" sz="1600" dirty="0">
              <a:latin typeface="Times New Roman" panose="02020603050405020304" pitchFamily="18" charset="0"/>
              <a:cs typeface="Times New Roman" panose="02020603050405020304" pitchFamily="18" charset="0"/>
            </a:endParaRPr>
          </a:p>
        </p:txBody>
      </p:sp>
      <p:cxnSp>
        <p:nvCxnSpPr>
          <p:cNvPr id="5" name="Straight Connector 4"/>
          <p:cNvCxnSpPr/>
          <p:nvPr/>
        </p:nvCxnSpPr>
        <p:spPr>
          <a:xfrm>
            <a:off x="5198165" y="675861"/>
            <a:ext cx="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07415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193" y="68386"/>
            <a:ext cx="10515600" cy="4351338"/>
          </a:xfrm>
        </p:spPr>
        <p:txBody>
          <a:bodyPr>
            <a:normAutofit/>
          </a:bodyPr>
          <a:lstStyle/>
          <a:p>
            <a:r>
              <a:rPr lang="en-US" sz="1400" dirty="0" smtClean="0">
                <a:latin typeface="Times New Roman" panose="02020603050405020304" pitchFamily="18" charset="0"/>
                <a:cs typeface="Times New Roman" panose="02020603050405020304" pitchFamily="18" charset="0"/>
              </a:rPr>
              <a:t>Median-center/middle</a:t>
            </a:r>
          </a:p>
          <a:p>
            <a:r>
              <a:rPr lang="en-US" sz="1400" dirty="0" smtClean="0">
                <a:latin typeface="Times New Roman" panose="02020603050405020304" pitchFamily="18" charset="0"/>
                <a:cs typeface="Times New Roman" panose="02020603050405020304" pitchFamily="18" charset="0"/>
              </a:rPr>
              <a:t>Dexter-on the right</a:t>
            </a:r>
          </a:p>
          <a:p>
            <a:r>
              <a:rPr lang="en-US" sz="1400" dirty="0" err="1" smtClean="0">
                <a:latin typeface="Times New Roman" panose="02020603050405020304" pitchFamily="18" charset="0"/>
                <a:cs typeface="Times New Roman" panose="02020603050405020304" pitchFamily="18" charset="0"/>
              </a:rPr>
              <a:t>Smister</a:t>
            </a:r>
            <a:r>
              <a:rPr lang="en-US" sz="1400" dirty="0" smtClean="0">
                <a:latin typeface="Times New Roman" panose="02020603050405020304" pitchFamily="18" charset="0"/>
                <a:cs typeface="Times New Roman" panose="02020603050405020304" pitchFamily="18" charset="0"/>
              </a:rPr>
              <a:t>-to the left</a:t>
            </a:r>
          </a:p>
          <a:p>
            <a:r>
              <a:rPr lang="en-US" sz="1400" dirty="0" smtClean="0">
                <a:latin typeface="Times New Roman" panose="02020603050405020304" pitchFamily="18" charset="0"/>
                <a:cs typeface="Times New Roman" panose="02020603050405020304" pitchFamily="18" charset="0"/>
              </a:rPr>
              <a:t>prone-body lying facing downwards</a:t>
            </a:r>
          </a:p>
          <a:p>
            <a:r>
              <a:rPr lang="en-US" sz="1400" dirty="0" smtClean="0">
                <a:latin typeface="Times New Roman" panose="02020603050405020304" pitchFamily="18" charset="0"/>
                <a:cs typeface="Times New Roman" panose="02020603050405020304" pitchFamily="18" charset="0"/>
              </a:rPr>
              <a:t>Supine-lying on the back facing upwards </a:t>
            </a:r>
          </a:p>
          <a:p>
            <a:r>
              <a:rPr lang="en-US" sz="1400" dirty="0" smtClean="0">
                <a:latin typeface="Times New Roman" panose="02020603050405020304" pitchFamily="18" charset="0"/>
                <a:cs typeface="Times New Roman" panose="02020603050405020304" pitchFamily="18" charset="0"/>
              </a:rPr>
              <a:t>Dorsal-back /posterior  part</a:t>
            </a:r>
          </a:p>
          <a:p>
            <a:r>
              <a:rPr lang="en-US" sz="1400" dirty="0" smtClean="0">
                <a:latin typeface="Times New Roman" panose="02020603050405020304" pitchFamily="18" charset="0"/>
                <a:cs typeface="Times New Roman" panose="02020603050405020304" pitchFamily="18" charset="0"/>
              </a:rPr>
              <a:t>Ventral-abdomen facing towards the front </a:t>
            </a:r>
          </a:p>
          <a:p>
            <a:r>
              <a:rPr lang="en-US" sz="1400" dirty="0" smtClean="0">
                <a:latin typeface="Times New Roman" panose="02020603050405020304" pitchFamily="18" charset="0"/>
                <a:cs typeface="Times New Roman" panose="02020603050405020304" pitchFamily="18" charset="0"/>
              </a:rPr>
              <a:t>Palmar- volar aspect of  the palm</a:t>
            </a:r>
          </a:p>
          <a:p>
            <a:r>
              <a:rPr lang="en-US" sz="1400" dirty="0" smtClean="0">
                <a:latin typeface="Times New Roman" panose="02020603050405020304" pitchFamily="18" charset="0"/>
                <a:cs typeface="Times New Roman" panose="02020603050405020304" pitchFamily="18" charset="0"/>
              </a:rPr>
              <a:t>Volar-palm of the hand </a:t>
            </a:r>
          </a:p>
          <a:p>
            <a:r>
              <a:rPr lang="en-US" sz="1400" dirty="0" smtClean="0">
                <a:latin typeface="Times New Roman" panose="02020603050405020304" pitchFamily="18" charset="0"/>
                <a:cs typeface="Times New Roman" panose="02020603050405020304" pitchFamily="18" charset="0"/>
              </a:rPr>
              <a:t>Plantar-under surface of the foot</a:t>
            </a:r>
          </a:p>
          <a:p>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08036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80968"/>
            <a:ext cx="12516679" cy="6589643"/>
          </a:xfrm>
        </p:spPr>
        <p:txBody>
          <a:bodyPr>
            <a:normAutofit fontScale="70000" lnSpcReduction="20000"/>
          </a:bodyPr>
          <a:lstStyle/>
          <a:p>
            <a:r>
              <a:rPr lang="en-US" dirty="0" smtClean="0"/>
              <a:t>There are two main body regions</a:t>
            </a:r>
            <a:endParaRPr lang="en-US" sz="1400" dirty="0" smtClean="0"/>
          </a:p>
          <a:p>
            <a:pPr marL="514350" indent="-514350">
              <a:buFont typeface="+mj-lt"/>
              <a:buAutoNum type="arabicPeriod"/>
            </a:pPr>
            <a:r>
              <a:rPr lang="en-US" sz="1400" dirty="0" smtClean="0"/>
              <a:t>Appendicular</a:t>
            </a:r>
          </a:p>
          <a:p>
            <a:pPr marL="514350" indent="-514350">
              <a:buFont typeface="+mj-lt"/>
              <a:buAutoNum type="arabicPeriod"/>
            </a:pPr>
            <a:r>
              <a:rPr lang="en-US" sz="1400" dirty="0" smtClean="0"/>
              <a:t>Axial</a:t>
            </a:r>
          </a:p>
          <a:p>
            <a:pPr marL="0" indent="0">
              <a:buNone/>
            </a:pPr>
            <a:r>
              <a:rPr lang="en-US" sz="1400" dirty="0" smtClean="0"/>
              <a:t>Axial – covers the head neck and the trunk.</a:t>
            </a:r>
          </a:p>
          <a:p>
            <a:pPr marL="0" indent="0">
              <a:buNone/>
            </a:pPr>
            <a:r>
              <a:rPr lang="en-US" sz="1400" dirty="0" smtClean="0"/>
              <a:t>Appendicular – covers upper and lower limbs.</a:t>
            </a:r>
          </a:p>
          <a:p>
            <a:pPr marL="0" indent="0">
              <a:buNone/>
            </a:pPr>
            <a:endParaRPr lang="en-US" sz="1400" dirty="0"/>
          </a:p>
          <a:p>
            <a:pPr marL="0" indent="0">
              <a:buNone/>
            </a:pPr>
            <a:r>
              <a:rPr lang="en-US" sz="1400" dirty="0" smtClean="0"/>
              <a:t> </a:t>
            </a:r>
            <a:r>
              <a:rPr lang="en-US" sz="1400" b="1" u="sng" dirty="0" smtClean="0"/>
              <a:t>PLANES OF MOTION</a:t>
            </a:r>
          </a:p>
          <a:p>
            <a:pPr marL="0" indent="0">
              <a:buNone/>
            </a:pPr>
            <a:r>
              <a:rPr lang="en-US" sz="1400" dirty="0" smtClean="0"/>
              <a:t>Refers to the imaginary two dimensional surfaces through which a limb or body segment is moved.</a:t>
            </a:r>
          </a:p>
          <a:p>
            <a:pPr marL="0" indent="0">
              <a:buNone/>
            </a:pPr>
            <a:r>
              <a:rPr lang="en-US" sz="1400" dirty="0" smtClean="0"/>
              <a:t>Motion through a plane revolves though an axis</a:t>
            </a:r>
          </a:p>
          <a:p>
            <a:pPr marL="0" indent="0">
              <a:buNone/>
            </a:pPr>
            <a:r>
              <a:rPr lang="en-US" sz="1400" dirty="0" smtClean="0"/>
              <a:t>There are 90 degrees  relationship between a plane and an axis.</a:t>
            </a:r>
          </a:p>
          <a:p>
            <a:pPr marL="0" indent="0">
              <a:buNone/>
            </a:pPr>
            <a:r>
              <a:rPr lang="en-US" sz="1400" dirty="0"/>
              <a:t> </a:t>
            </a:r>
            <a:endParaRPr lang="en-US" sz="1400" dirty="0" smtClean="0"/>
          </a:p>
          <a:p>
            <a:pPr marL="0" indent="0">
              <a:buNone/>
            </a:pPr>
            <a:r>
              <a:rPr lang="en-US" sz="1400" b="1" u="sng" dirty="0" smtClean="0"/>
              <a:t>CARDINAL PLANES OF MOTION</a:t>
            </a:r>
            <a:r>
              <a:rPr lang="en-US" sz="1400" dirty="0" smtClean="0"/>
              <a:t>.</a:t>
            </a:r>
          </a:p>
          <a:p>
            <a:pPr marL="0" indent="0">
              <a:buNone/>
            </a:pPr>
            <a:r>
              <a:rPr lang="en-US" sz="1400" dirty="0"/>
              <a:t> </a:t>
            </a:r>
            <a:r>
              <a:rPr lang="en-US" sz="1400" dirty="0" smtClean="0"/>
              <a:t>there are three basic planes:</a:t>
            </a:r>
          </a:p>
          <a:p>
            <a:pPr marL="514350" indent="-514350">
              <a:buFont typeface="+mj-lt"/>
              <a:buAutoNum type="arabicPeriod"/>
            </a:pPr>
            <a:r>
              <a:rPr lang="en-US" sz="1400" dirty="0" err="1" smtClean="0"/>
              <a:t>Anteroposterior</a:t>
            </a:r>
            <a:r>
              <a:rPr lang="en-US" sz="1400" dirty="0" smtClean="0"/>
              <a:t>/ sagittal plane</a:t>
            </a:r>
          </a:p>
          <a:p>
            <a:pPr marL="514350" indent="-514350">
              <a:buFont typeface="+mj-lt"/>
              <a:buAutoNum type="arabicPeriod"/>
            </a:pPr>
            <a:r>
              <a:rPr lang="en-US" sz="1400" dirty="0" smtClean="0"/>
              <a:t>Lateral / frontal plane</a:t>
            </a:r>
          </a:p>
          <a:p>
            <a:pPr marL="514350" indent="-514350">
              <a:buFont typeface="+mj-lt"/>
              <a:buAutoNum type="arabicPeriod"/>
            </a:pPr>
            <a:r>
              <a:rPr lang="en-US" sz="1400" dirty="0" smtClean="0"/>
              <a:t>Transverse / horizontal.</a:t>
            </a:r>
          </a:p>
          <a:p>
            <a:pPr marL="0" indent="0">
              <a:buNone/>
            </a:pPr>
            <a:endParaRPr lang="en-US" dirty="0"/>
          </a:p>
          <a:p>
            <a:pPr marL="0" indent="0">
              <a:buNone/>
            </a:pPr>
            <a:r>
              <a:rPr lang="en-US" sz="1400" b="1" dirty="0" smtClean="0"/>
              <a:t>Sagittal</a:t>
            </a:r>
            <a:r>
              <a:rPr lang="en-US" sz="1400" dirty="0" smtClean="0"/>
              <a:t> – divides the body into two bilateral segments .</a:t>
            </a:r>
          </a:p>
          <a:p>
            <a:pPr marL="0" indent="0">
              <a:buNone/>
            </a:pPr>
            <a:r>
              <a:rPr lang="en-US" sz="1400" dirty="0" smtClean="0"/>
              <a:t>It divides the body into two equal bilateral  segments  that is right and left halves.</a:t>
            </a:r>
          </a:p>
          <a:p>
            <a:pPr marL="0" indent="0">
              <a:buNone/>
            </a:pPr>
            <a:r>
              <a:rPr lang="en-US" sz="1400" b="1" dirty="0" smtClean="0"/>
              <a:t>Frontal/ lateral/ coronal planes- </a:t>
            </a:r>
            <a:r>
              <a:rPr lang="en-US" sz="1400" dirty="0" smtClean="0"/>
              <a:t>divides the body into anterior and posterior halves.</a:t>
            </a:r>
          </a:p>
          <a:p>
            <a:pPr marL="0" indent="0">
              <a:buNone/>
            </a:pPr>
            <a:r>
              <a:rPr lang="en-US" sz="1400" b="1" dirty="0" smtClean="0"/>
              <a:t>Transverse/ axial/horizontal planes </a:t>
            </a:r>
            <a:r>
              <a:rPr lang="en-US" sz="1400" dirty="0" smtClean="0"/>
              <a:t>– divides the body into superior and inferior halves when the individual is in an anatomical position.</a:t>
            </a:r>
          </a:p>
          <a:p>
            <a:pPr marL="0" indent="0">
              <a:buNone/>
            </a:pPr>
            <a:endParaRPr lang="en-US" sz="1400" dirty="0"/>
          </a:p>
          <a:p>
            <a:pPr marL="0" indent="0">
              <a:buNone/>
            </a:pPr>
            <a:r>
              <a:rPr lang="en-US" sz="1600" b="1" u="sng" dirty="0" smtClean="0">
                <a:latin typeface="Times New Roman" panose="02020603050405020304" pitchFamily="18" charset="0"/>
                <a:cs typeface="Times New Roman" panose="02020603050405020304" pitchFamily="18" charset="0"/>
              </a:rPr>
              <a:t>Diagonal planes of motion </a:t>
            </a:r>
          </a:p>
          <a:p>
            <a:pPr marL="0" indent="0">
              <a:buNone/>
            </a:pPr>
            <a:r>
              <a:rPr lang="en-US" sz="1600" dirty="0" smtClean="0">
                <a:latin typeface="Times New Roman" panose="02020603050405020304" pitchFamily="18" charset="0"/>
                <a:cs typeface="Times New Roman" panose="02020603050405020304" pitchFamily="18" charset="0"/>
              </a:rPr>
              <a:t>High diagonal</a:t>
            </a:r>
          </a:p>
          <a:p>
            <a:pPr marL="0" indent="0">
              <a:buNone/>
            </a:pPr>
            <a:r>
              <a:rPr lang="en-US" sz="1600" dirty="0" smtClean="0">
                <a:latin typeface="Times New Roman" panose="02020603050405020304" pitchFamily="18" charset="0"/>
                <a:cs typeface="Times New Roman" panose="02020603050405020304" pitchFamily="18" charset="0"/>
              </a:rPr>
              <a:t>Low diagonal</a:t>
            </a:r>
          </a:p>
          <a:p>
            <a:pPr marL="0" indent="0">
              <a:buNone/>
            </a:pPr>
            <a:r>
              <a:rPr lang="en-US" sz="1600" dirty="0" smtClean="0">
                <a:latin typeface="Times New Roman" panose="02020603050405020304" pitchFamily="18" charset="0"/>
                <a:cs typeface="Times New Roman" panose="02020603050405020304" pitchFamily="18" charset="0"/>
              </a:rPr>
              <a:t>Example of high diagonal- </a:t>
            </a:r>
          </a:p>
          <a:p>
            <a:pPr marL="342900" indent="-342900">
              <a:buFont typeface="+mj-lt"/>
              <a:buAutoNum type="arabicPeriod"/>
            </a:pPr>
            <a:r>
              <a:rPr lang="en-US" sz="1900" dirty="0" smtClean="0">
                <a:latin typeface="Times New Roman" panose="02020603050405020304" pitchFamily="18" charset="0"/>
                <a:cs typeface="Times New Roman" panose="02020603050405020304" pitchFamily="18" charset="0"/>
              </a:rPr>
              <a:t>Over hand skills- baseball pitch</a:t>
            </a:r>
          </a:p>
          <a:p>
            <a:pPr marL="0" indent="0">
              <a:buNone/>
            </a:pPr>
            <a:endParaRPr lang="en-US" sz="19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0" y="109330"/>
            <a:ext cx="11767686" cy="471638"/>
          </a:xfrm>
        </p:spPr>
        <p:txBody>
          <a:bodyPr>
            <a:normAutofit/>
          </a:bodyPr>
          <a:lstStyle/>
          <a:p>
            <a:r>
              <a:rPr lang="en-US" sz="1600" dirty="0" smtClean="0"/>
              <a:t>BODY REGIONS</a:t>
            </a:r>
            <a:endParaRPr lang="en-US" sz="1600" dirty="0"/>
          </a:p>
        </p:txBody>
      </p:sp>
    </p:spTree>
    <p:extLst>
      <p:ext uri="{BB962C8B-B14F-4D97-AF65-F5344CB8AC3E}">
        <p14:creationId xmlns:p14="http://schemas.microsoft.com/office/powerpoint/2010/main" val="6863099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50257"/>
            <a:ext cx="12192000" cy="6708807"/>
          </a:xfrm>
        </p:spPr>
        <p:txBody>
          <a:bodyPr/>
          <a:lstStyle/>
          <a:p>
            <a:r>
              <a:rPr lang="en-US" dirty="0" smtClean="0"/>
              <a:t>Low diagonal examples</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Under hand skills- discuss </a:t>
            </a:r>
            <a:r>
              <a:rPr lang="en-US" sz="1400" dirty="0" err="1" smtClean="0">
                <a:latin typeface="Times New Roman" panose="02020603050405020304" pitchFamily="18" charset="0"/>
                <a:cs typeface="Times New Roman" panose="02020603050405020304" pitchFamily="18" charset="0"/>
              </a:rPr>
              <a:t>trow</a:t>
            </a:r>
            <a:endParaRPr lang="en-US" sz="14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Lower limb at hip joint- kickers.</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5361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1075" y="318053"/>
            <a:ext cx="10507648" cy="6696966"/>
          </a:xfrm>
        </p:spPr>
        <p:txBody>
          <a:bodyPr>
            <a:normAutofit/>
          </a:bodyPr>
          <a:lstStyle/>
          <a:p>
            <a:r>
              <a:rPr lang="en-US" sz="1400" dirty="0" smtClean="0">
                <a:latin typeface="Times New Roman" panose="02020603050405020304" pitchFamily="18" charset="0"/>
                <a:cs typeface="Times New Roman" panose="02020603050405020304" pitchFamily="18" charset="0"/>
              </a:rPr>
              <a:t>To understand forces acting on human body.</a:t>
            </a:r>
          </a:p>
          <a:p>
            <a:r>
              <a:rPr lang="en-US" sz="1400" dirty="0" smtClean="0">
                <a:latin typeface="Times New Roman" panose="02020603050405020304" pitchFamily="18" charset="0"/>
                <a:cs typeface="Times New Roman" panose="02020603050405020304" pitchFamily="18" charset="0"/>
              </a:rPr>
              <a:t>Manipulate these forces in treatment procedures so that human performance may be improved and further injury may be prevented.</a:t>
            </a:r>
          </a:p>
          <a:p>
            <a:r>
              <a:rPr lang="en-US" sz="1400" dirty="0" smtClean="0">
                <a:latin typeface="Times New Roman" panose="02020603050405020304" pitchFamily="18" charset="0"/>
                <a:cs typeface="Times New Roman" panose="02020603050405020304" pitchFamily="18" charset="0"/>
              </a:rPr>
              <a:t>To better understanding both  joint functions and dysfunctions .</a:t>
            </a:r>
          </a:p>
          <a:p>
            <a:r>
              <a:rPr lang="en-US" sz="1400" dirty="0" smtClean="0">
                <a:latin typeface="Times New Roman" panose="02020603050405020304" pitchFamily="18" charset="0"/>
                <a:cs typeface="Times New Roman" panose="02020603050405020304" pitchFamily="18" charset="0"/>
              </a:rPr>
              <a:t>Design improvement in devices e.g. joint arthroplasty system and orthotic devices.</a:t>
            </a:r>
          </a:p>
          <a:p>
            <a:r>
              <a:rPr lang="en-US" sz="1400" dirty="0" smtClean="0">
                <a:latin typeface="Times New Roman" panose="02020603050405020304" pitchFamily="18" charset="0"/>
                <a:cs typeface="Times New Roman" panose="02020603050405020304" pitchFamily="18" charset="0"/>
              </a:rPr>
              <a:t>To understand how musculoskeletal system functions.</a:t>
            </a:r>
          </a:p>
          <a:p>
            <a:r>
              <a:rPr lang="en-US" sz="1400" dirty="0" smtClean="0">
                <a:latin typeface="Times New Roman" panose="02020603050405020304" pitchFamily="18" charset="0"/>
                <a:cs typeface="Times New Roman" panose="02020603050405020304" pitchFamily="18" charset="0"/>
              </a:rPr>
              <a:t>Useful in patients evaluation and treatment.</a:t>
            </a:r>
          </a:p>
          <a:p>
            <a:pPr marL="0" indent="0">
              <a:buNone/>
            </a:pPr>
            <a:r>
              <a:rPr lang="en-US" sz="1400" dirty="0" smtClean="0">
                <a:latin typeface="Times New Roman" panose="02020603050405020304" pitchFamily="18" charset="0"/>
                <a:cs typeface="Times New Roman" panose="02020603050405020304" pitchFamily="18" charset="0"/>
              </a:rPr>
              <a:t>NOTE:  </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HUMAN BIOMECHANICS FOCUSES ON HOW FORCES ACT ON MUSCULOSKELETAL SYSTEM AND HOW THE BODY TISSUES RESPOND TO THESE FORCES.</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USING  THE FORCES INVOLVED IN THE PRODUCTION  OF MOVEMENT  AND POSTURE, BIOMECHANICS CAN BE VIEWED IN THE CONTEXT OF EITHER EXTERNAL OR INTERNAL BIOMECHANICS.</a:t>
            </a:r>
          </a:p>
          <a:p>
            <a:pPr marL="0" indent="0">
              <a:buNone/>
            </a:pPr>
            <a:r>
              <a:rPr lang="en-US" sz="1400" dirty="0" smtClean="0">
                <a:latin typeface="Times New Roman" panose="02020603050405020304" pitchFamily="18" charset="0"/>
                <a:cs typeface="Times New Roman" panose="02020603050405020304" pitchFamily="18" charset="0"/>
              </a:rPr>
              <a:t>EXTERNAL BM </a:t>
            </a:r>
          </a:p>
          <a:p>
            <a:pPr marL="0" indent="0">
              <a:buNone/>
            </a:pPr>
            <a:r>
              <a:rPr lang="en-US" sz="1400" dirty="0" smtClean="0">
                <a:latin typeface="Times New Roman" panose="02020603050405020304" pitchFamily="18" charset="0"/>
                <a:cs typeface="Times New Roman" panose="02020603050405020304" pitchFamily="18" charset="0"/>
              </a:rPr>
              <a:t>Describes the external forces on the segment and their effect on body movements.</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smtClean="0">
                <a:latin typeface="Times New Roman" panose="02020603050405020304" pitchFamily="18" charset="0"/>
                <a:cs typeface="Times New Roman" panose="02020603050405020304" pitchFamily="18" charset="0"/>
              </a:rPr>
              <a:t>INTERNAL BM</a:t>
            </a:r>
          </a:p>
          <a:p>
            <a:pPr marL="0" indent="0">
              <a:buNone/>
            </a:pPr>
            <a:r>
              <a:rPr lang="en-US" sz="1400" dirty="0" smtClean="0">
                <a:latin typeface="Times New Roman" panose="02020603050405020304" pitchFamily="18" charset="0"/>
                <a:cs typeface="Times New Roman" panose="02020603050405020304" pitchFamily="18" charset="0"/>
              </a:rPr>
              <a:t>These are the forces generated by the body tissues and their effect on the body movement.</a:t>
            </a:r>
          </a:p>
          <a:p>
            <a:pPr marL="0" indent="0">
              <a:buNone/>
            </a:pP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THE INTERNAL FORCES</a:t>
            </a:r>
          </a:p>
          <a:p>
            <a:r>
              <a:rPr lang="en-US" sz="1400" dirty="0" smtClean="0">
                <a:latin typeface="Times New Roman" panose="02020603050405020304" pitchFamily="18" charset="0"/>
                <a:cs typeface="Times New Roman" panose="02020603050405020304" pitchFamily="18" charset="0"/>
              </a:rPr>
              <a:t>Muscle forces.</a:t>
            </a:r>
          </a:p>
          <a:p>
            <a:r>
              <a:rPr lang="en-US" sz="1400" dirty="0" smtClean="0">
                <a:latin typeface="Times New Roman" panose="02020603050405020304" pitchFamily="18" charset="0"/>
                <a:cs typeface="Times New Roman" panose="02020603050405020304" pitchFamily="18" charset="0"/>
              </a:rPr>
              <a:t>Forces In the bones and joints.</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smtClean="0">
                <a:latin typeface="Times New Roman" panose="02020603050405020304" pitchFamily="18" charset="0"/>
                <a:cs typeface="Times New Roman" panose="02020603050405020304" pitchFamily="18" charset="0"/>
              </a:rPr>
              <a:t>They results from transmission of muscles forces through the skeleton.</a:t>
            </a:r>
          </a:p>
          <a:p>
            <a:pPr marL="0" indent="0">
              <a:buNone/>
            </a:pPr>
            <a:endParaRPr lang="en-US" sz="14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endParaRPr lang="en-US" sz="14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254442" y="-63609"/>
            <a:ext cx="11099358" cy="381661"/>
          </a:xfrm>
        </p:spPr>
        <p:txBody>
          <a:bodyPr>
            <a:normAutofit/>
          </a:bodyPr>
          <a:lstStyle/>
          <a:p>
            <a:r>
              <a:rPr lang="en-US" sz="1400" dirty="0" smtClean="0">
                <a:latin typeface="Times New Roman" panose="02020603050405020304" pitchFamily="18" charset="0"/>
                <a:cs typeface="Times New Roman" panose="02020603050405020304" pitchFamily="18" charset="0"/>
              </a:rPr>
              <a:t>PURPOSES OF STUDYING  BM</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13080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77687"/>
            <a:ext cx="12192000" cy="6579703"/>
          </a:xfrm>
        </p:spPr>
        <p:txBody>
          <a:bodyPr>
            <a:normAutofit/>
          </a:bodyPr>
          <a:lstStyle/>
          <a:p>
            <a:r>
              <a:rPr lang="en-US" sz="1400" dirty="0" smtClean="0">
                <a:latin typeface="Times New Roman" panose="02020603050405020304" pitchFamily="18" charset="0"/>
                <a:cs typeface="Times New Roman" panose="02020603050405020304" pitchFamily="18" charset="0"/>
              </a:rPr>
              <a:t>For movement to occur in a plane, it must turn or rotate about an axis.</a:t>
            </a:r>
          </a:p>
          <a:p>
            <a:r>
              <a:rPr lang="en-US" sz="1400" dirty="0" smtClean="0">
                <a:latin typeface="Times New Roman" panose="02020603050405020304" pitchFamily="18" charset="0"/>
                <a:cs typeface="Times New Roman" panose="02020603050405020304" pitchFamily="18" charset="0"/>
              </a:rPr>
              <a:t>The axes are names related to their orientations.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Frontal/ coronal , lateral  and medial.</a:t>
            </a:r>
          </a:p>
          <a:p>
            <a:pPr marL="0" indent="0">
              <a:buNone/>
            </a:pPr>
            <a:r>
              <a:rPr lang="en-US" sz="1400" dirty="0" smtClean="0">
                <a:latin typeface="Times New Roman" panose="02020603050405020304" pitchFamily="18" charset="0"/>
                <a:cs typeface="Times New Roman" panose="02020603050405020304" pitchFamily="18" charset="0"/>
              </a:rPr>
              <a:t>Has the same orientation as frontal plane of motion and runs from side to side at a right angle to sagittal plane of motion .</a:t>
            </a:r>
          </a:p>
          <a:p>
            <a:pPr marL="0" indent="0">
              <a:buNone/>
            </a:pPr>
            <a:r>
              <a:rPr lang="en-US" sz="1400" dirty="0" smtClean="0">
                <a:latin typeface="Times New Roman" panose="02020603050405020304" pitchFamily="18" charset="0"/>
                <a:cs typeface="Times New Roman" panose="02020603050405020304" pitchFamily="18" charset="0"/>
              </a:rPr>
              <a:t>Runs from medial to lateral </a:t>
            </a:r>
          </a:p>
          <a:p>
            <a:pPr marL="0" indent="0">
              <a:buNone/>
            </a:pPr>
            <a:r>
              <a:rPr lang="en-US" sz="1400" dirty="0" smtClean="0">
                <a:latin typeface="Times New Roman" panose="02020603050405020304" pitchFamily="18" charset="0"/>
                <a:cs typeface="Times New Roman" panose="02020603050405020304" pitchFamily="18" charset="0"/>
              </a:rPr>
              <a:t> example: flexion and extension.</a:t>
            </a:r>
          </a:p>
          <a:p>
            <a:pPr marL="342900" indent="-342900">
              <a:buAutoNum type="arabicPeriod" startAt="2"/>
            </a:pPr>
            <a:r>
              <a:rPr lang="en-US" sz="1400" dirty="0" smtClean="0">
                <a:latin typeface="Times New Roman" panose="02020603050405020304" pitchFamily="18" charset="0"/>
                <a:cs typeface="Times New Roman" panose="02020603050405020304" pitchFamily="18" charset="0"/>
              </a:rPr>
              <a:t>Sagittal </a:t>
            </a:r>
            <a:r>
              <a:rPr lang="en-US" sz="1400" dirty="0" err="1" smtClean="0">
                <a:latin typeface="Times New Roman" panose="02020603050405020304" pitchFamily="18" charset="0"/>
                <a:cs typeface="Times New Roman" panose="02020603050405020304" pitchFamily="18" charset="0"/>
              </a:rPr>
              <a:t>anteroposterior</a:t>
            </a:r>
            <a:r>
              <a:rPr lang="en-US" sz="1400" dirty="0" smtClean="0">
                <a:latin typeface="Times New Roman" panose="02020603050405020304" pitchFamily="18" charset="0"/>
                <a:cs typeface="Times New Roman" panose="02020603050405020304" pitchFamily="18" charset="0"/>
              </a:rPr>
              <a:t> axis</a:t>
            </a:r>
          </a:p>
          <a:p>
            <a:pPr marL="0" indent="0">
              <a:buNone/>
            </a:pPr>
            <a:r>
              <a:rPr lang="en-US" sz="1400" dirty="0" smtClean="0">
                <a:latin typeface="Times New Roman" panose="02020603050405020304" pitchFamily="18" charset="0"/>
                <a:cs typeface="Times New Roman" panose="02020603050405020304" pitchFamily="18" charset="0"/>
              </a:rPr>
              <a:t>Has same orientation as sagittal planes of motion and runs from front to back at a right angle to frontal plane of motion .</a:t>
            </a:r>
          </a:p>
          <a:p>
            <a:pPr marL="0" indent="0">
              <a:buNone/>
            </a:pPr>
            <a:r>
              <a:rPr lang="en-US" sz="1400" dirty="0" smtClean="0">
                <a:latin typeface="Times New Roman" panose="02020603050405020304" pitchFamily="18" charset="0"/>
                <a:cs typeface="Times New Roman" panose="02020603050405020304" pitchFamily="18" charset="0"/>
              </a:rPr>
              <a:t>Runs from anterior to posterior</a:t>
            </a:r>
          </a:p>
          <a:p>
            <a:pPr marL="0" indent="0">
              <a:buNone/>
            </a:pPr>
            <a:r>
              <a:rPr lang="en-US" sz="1400" dirty="0" smtClean="0">
                <a:latin typeface="Times New Roman" panose="02020603050405020304" pitchFamily="18" charset="0"/>
                <a:cs typeface="Times New Roman" panose="02020603050405020304" pitchFamily="18" charset="0"/>
              </a:rPr>
              <a:t>Examples: abduction and adduction.</a:t>
            </a:r>
          </a:p>
          <a:p>
            <a:pPr marL="342900" indent="-342900">
              <a:buAutoNum type="arabicPeriod" startAt="3"/>
            </a:pPr>
            <a:r>
              <a:rPr lang="en-US" sz="1400" dirty="0" smtClean="0">
                <a:latin typeface="Times New Roman" panose="02020603050405020304" pitchFamily="18" charset="0"/>
                <a:cs typeface="Times New Roman" panose="02020603050405020304" pitchFamily="18" charset="0"/>
              </a:rPr>
              <a:t>Vertical/ longitudinal axis</a:t>
            </a:r>
          </a:p>
          <a:p>
            <a:pPr marL="0" indent="0">
              <a:buNone/>
            </a:pPr>
            <a:r>
              <a:rPr lang="en-US" sz="1400" dirty="0" smtClean="0">
                <a:latin typeface="Times New Roman" panose="02020603050405020304" pitchFamily="18" charset="0"/>
                <a:cs typeface="Times New Roman" panose="02020603050405020304" pitchFamily="18" charset="0"/>
              </a:rPr>
              <a:t>Runs straight down through the top of the head and is at right angle to transverse plane of motion.</a:t>
            </a:r>
          </a:p>
          <a:p>
            <a:pPr marL="0" indent="0">
              <a:buNone/>
            </a:pPr>
            <a:r>
              <a:rPr lang="en-US" sz="1400" dirty="0" smtClean="0">
                <a:latin typeface="Times New Roman" panose="02020603050405020304" pitchFamily="18" charset="0"/>
                <a:cs typeface="Times New Roman" panose="02020603050405020304" pitchFamily="18" charset="0"/>
              </a:rPr>
              <a:t>Runs from superior to inferior.</a:t>
            </a:r>
          </a:p>
          <a:p>
            <a:pPr marL="0" indent="0">
              <a:buNone/>
            </a:pPr>
            <a:r>
              <a:rPr lang="en-US" sz="1400" dirty="0" smtClean="0">
                <a:latin typeface="Times New Roman" panose="02020603050405020304" pitchFamily="18" charset="0"/>
                <a:cs typeface="Times New Roman" panose="02020603050405020304" pitchFamily="18" charset="0"/>
              </a:rPr>
              <a:t>Example: internal and external rotation.</a:t>
            </a:r>
          </a:p>
          <a:p>
            <a:pPr marL="342900" indent="-342900">
              <a:buAutoNum type="arabicPeriod" startAt="4"/>
            </a:pPr>
            <a:r>
              <a:rPr lang="en-US" sz="1400" dirty="0" smtClean="0">
                <a:latin typeface="Times New Roman" panose="02020603050405020304" pitchFamily="18" charset="0"/>
                <a:cs typeface="Times New Roman" panose="02020603050405020304" pitchFamily="18" charset="0"/>
              </a:rPr>
              <a:t>diagonal/ oblique axis.</a:t>
            </a:r>
          </a:p>
          <a:p>
            <a:pPr marL="0" indent="0">
              <a:buNone/>
            </a:pPr>
            <a:r>
              <a:rPr lang="en-US" sz="1400" dirty="0" smtClean="0">
                <a:latin typeface="Times New Roman" panose="02020603050405020304" pitchFamily="18" charset="0"/>
                <a:cs typeface="Times New Roman" panose="02020603050405020304" pitchFamily="18" charset="0"/>
              </a:rPr>
              <a:t>Runs at right angle to the diagonal planes of motion.</a:t>
            </a:r>
          </a:p>
          <a:p>
            <a:pPr marL="0" indent="0">
              <a:buNone/>
            </a:pPr>
            <a:endParaRPr lang="en-US" sz="1400" dirty="0" smtClean="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0" y="0"/>
            <a:ext cx="11353800" cy="377688"/>
          </a:xfrm>
        </p:spPr>
        <p:txBody>
          <a:bodyPr>
            <a:normAutofit/>
          </a:bodyPr>
          <a:lstStyle/>
          <a:p>
            <a:r>
              <a:rPr lang="en-US" sz="1400" dirty="0" smtClean="0">
                <a:latin typeface="Times New Roman" panose="02020603050405020304" pitchFamily="18" charset="0"/>
                <a:cs typeface="Times New Roman" panose="02020603050405020304" pitchFamily="18" charset="0"/>
              </a:rPr>
              <a:t>Axis of rotations</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0699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574" y="566530"/>
            <a:ext cx="12122426" cy="6291470"/>
          </a:xfrm>
        </p:spPr>
        <p:txBody>
          <a:bodyPr>
            <a:normAutofit/>
          </a:bodyPr>
          <a:lstStyle/>
          <a:p>
            <a:r>
              <a:rPr lang="en-US" sz="1400" dirty="0" smtClean="0">
                <a:latin typeface="Times New Roman" panose="02020603050405020304" pitchFamily="18" charset="0"/>
                <a:cs typeface="Times New Roman" panose="02020603050405020304" pitchFamily="18" charset="0"/>
              </a:rPr>
              <a:t>DEFINITION: act of learning how to walk either as  child or move frequently after sustaining an injury.</a:t>
            </a:r>
            <a:endParaRPr lang="en-US" sz="1400" dirty="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Normal human gait is a complete process which happens due to coordinated movement of the whole body  requiring the whole of central nervous system .</a:t>
            </a:r>
          </a:p>
          <a:p>
            <a:r>
              <a:rPr lang="en-US" sz="1400" dirty="0" smtClean="0">
                <a:latin typeface="Times New Roman" panose="02020603050405020304" pitchFamily="18" charset="0"/>
                <a:cs typeface="Times New Roman" panose="02020603050405020304" pitchFamily="18" charset="0"/>
              </a:rPr>
              <a:t>Any disease  affecting </a:t>
            </a:r>
            <a:r>
              <a:rPr lang="en-US" sz="1400" dirty="0" err="1" smtClean="0">
                <a:latin typeface="Times New Roman" panose="02020603050405020304" pitchFamily="18" charset="0"/>
                <a:cs typeface="Times New Roman" panose="02020603050405020304" pitchFamily="18" charset="0"/>
              </a:rPr>
              <a:t>tshe</a:t>
            </a:r>
            <a:r>
              <a:rPr lang="en-US" sz="1400" dirty="0" smtClean="0">
                <a:latin typeface="Times New Roman" panose="02020603050405020304" pitchFamily="18" charset="0"/>
                <a:cs typeface="Times New Roman" panose="02020603050405020304" pitchFamily="18" charset="0"/>
              </a:rPr>
              <a:t> brain, spinal cord , peripheral nerves emerging from the spine causes the deviations of gaits.</a:t>
            </a:r>
          </a:p>
          <a:p>
            <a:r>
              <a:rPr lang="en-US" sz="1400" dirty="0" smtClean="0">
                <a:latin typeface="Times New Roman" panose="02020603050405020304" pitchFamily="18" charset="0"/>
                <a:cs typeface="Times New Roman" panose="02020603050405020304" pitchFamily="18" charset="0"/>
              </a:rPr>
              <a:t>The process of learning how to walk is facilitated by physiotherapists along with occupational therapists  or other early specialists.</a:t>
            </a:r>
          </a:p>
          <a:p>
            <a:r>
              <a:rPr lang="en-US" sz="1400" dirty="0" smtClean="0">
                <a:latin typeface="Times New Roman" panose="02020603050405020304" pitchFamily="18" charset="0"/>
                <a:cs typeface="Times New Roman" panose="02020603050405020304" pitchFamily="18" charset="0"/>
              </a:rPr>
              <a:t>The most common cause of gait impairment is due to an injury of one or both les.</a:t>
            </a:r>
          </a:p>
          <a:p>
            <a:r>
              <a:rPr lang="en-US" sz="1400" dirty="0" smtClean="0">
                <a:latin typeface="Times New Roman" panose="02020603050405020304" pitchFamily="18" charset="0"/>
                <a:cs typeface="Times New Roman" panose="02020603050405020304" pitchFamily="18" charset="0"/>
              </a:rPr>
              <a:t>Assistive devices and splints are often used in gait training especially with patients who have had surgery 0r injury on their legs or those who has had a strength impairment.</a:t>
            </a:r>
          </a:p>
          <a:p>
            <a:pPr marL="0" indent="0">
              <a:buNone/>
            </a:pPr>
            <a:r>
              <a:rPr lang="en-US" sz="1400" dirty="0" smtClean="0">
                <a:latin typeface="Times New Roman" panose="02020603050405020304" pitchFamily="18" charset="0"/>
                <a:cs typeface="Times New Roman" panose="02020603050405020304" pitchFamily="18" charset="0"/>
              </a:rPr>
              <a:t>BENEFICIALIES OF GAIT TRAINING</a:t>
            </a:r>
          </a:p>
          <a:p>
            <a:pPr marL="0" indent="0">
              <a:buNone/>
            </a:pPr>
            <a:r>
              <a:rPr lang="en-US" sz="1400" dirty="0" smtClean="0">
                <a:latin typeface="Times New Roman" panose="02020603050405020304" pitchFamily="18" charset="0"/>
                <a:cs typeface="Times New Roman" panose="02020603050405020304" pitchFamily="18" charset="0"/>
              </a:rPr>
              <a:t>Gait training can be useful for people with the following conditions :</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Amputations / after prosthesis.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Stroke</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Polio</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Spinal cord injury</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Cerebral palsy</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Muscular dystrophy</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Osteoarthritis.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Parkinson's disease.</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Multiple sclerosis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Brain injury after surgery.</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Sports injuries.</a:t>
            </a:r>
          </a:p>
          <a:p>
            <a:pPr marL="0" indent="0">
              <a:buNone/>
            </a:pPr>
            <a:endParaRPr lang="en-US" sz="1400" dirty="0" smtClean="0">
              <a:latin typeface="Times New Roman" panose="02020603050405020304" pitchFamily="18" charset="0"/>
              <a:cs typeface="Times New Roman" panose="02020603050405020304" pitchFamily="18" charset="0"/>
            </a:endParaRPr>
          </a:p>
          <a:p>
            <a:pPr marL="342900" indent="-342900">
              <a:buFont typeface="+mj-lt"/>
              <a:buAutoNum type="arabicPeriod"/>
            </a:pPr>
            <a:endParaRPr lang="en-US" sz="1400" dirty="0" smtClean="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0" y="1"/>
            <a:ext cx="11353800" cy="566529"/>
          </a:xfrm>
        </p:spPr>
        <p:txBody>
          <a:bodyPr>
            <a:normAutofit fontScale="90000"/>
          </a:bodyPr>
          <a:lstStyle/>
          <a:p>
            <a:r>
              <a:rPr lang="en-US" sz="1800" dirty="0" smtClean="0">
                <a:latin typeface="Times New Roman" panose="02020603050405020304" pitchFamily="18" charset="0"/>
                <a:cs typeface="Times New Roman" panose="02020603050405020304" pitchFamily="18" charset="0"/>
              </a:rPr>
              <a:t>GAIT TRAINING</a:t>
            </a:r>
            <a:br>
              <a:rPr lang="en-US" sz="1800" dirty="0" smtClean="0">
                <a:latin typeface="Times New Roman" panose="02020603050405020304" pitchFamily="18" charset="0"/>
                <a:cs typeface="Times New Roman" panose="02020603050405020304" pitchFamily="18" charset="0"/>
              </a:rPr>
            </a:br>
            <a:r>
              <a:rPr lang="en-US" sz="1800" dirty="0" smtClean="0">
                <a:latin typeface="Times New Roman" panose="02020603050405020304" pitchFamily="18" charset="0"/>
                <a:cs typeface="Times New Roman" panose="02020603050405020304" pitchFamily="18" charset="0"/>
              </a:rPr>
              <a:t>GAIT REHABILITATION</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0003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353800" cy="7354957"/>
          </a:xfrm>
        </p:spPr>
        <p:txBody>
          <a:bodyPr>
            <a:normAutofit/>
          </a:bodyPr>
          <a:lstStyle/>
          <a:p>
            <a:r>
              <a:rPr lang="en-US" sz="1400" b="1" u="sng" dirty="0" smtClean="0">
                <a:latin typeface="Times New Roman" panose="02020603050405020304" pitchFamily="18" charset="0"/>
                <a:cs typeface="Times New Roman" panose="02020603050405020304" pitchFamily="18" charset="0"/>
              </a:rPr>
              <a:t>Reasons for gait training</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Experience pain while walking.</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Suffered an injury to the lower extremity </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Have deformity injury.</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Recently has injury to the legs and foot</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Experience limitation to daily activities.</a:t>
            </a:r>
            <a:endParaRPr lang="en-US" sz="14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Inability to bend the knees correctly.</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Inability to properly utilize hip muscles.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Poor ankle motion.</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Post injury / surgery symptoms.</a:t>
            </a:r>
          </a:p>
          <a:p>
            <a:pPr marL="0" indent="0">
              <a:buNone/>
            </a:pPr>
            <a:endParaRPr lang="en-US" sz="1400" dirty="0" smtClean="0">
              <a:latin typeface="Times New Roman" panose="02020603050405020304" pitchFamily="18" charset="0"/>
              <a:cs typeface="Times New Roman" panose="02020603050405020304" pitchFamily="18" charset="0"/>
            </a:endParaRPr>
          </a:p>
          <a:p>
            <a:pPr marL="0" indent="0">
              <a:buNone/>
            </a:pPr>
            <a:r>
              <a:rPr lang="en-US" sz="1400" dirty="0" smtClean="0">
                <a:latin typeface="Times New Roman" panose="02020603050405020304" pitchFamily="18" charset="0"/>
                <a:cs typeface="Times New Roman" panose="02020603050405020304" pitchFamily="18" charset="0"/>
              </a:rPr>
              <a:t>TYPES OF GAIT ABNORMALITIES.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Spastic </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Hemiplegic</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Neuropathic</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Myopathic</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Parkisonia</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Choreifor</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Ataxic</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Sensory.</a:t>
            </a:r>
          </a:p>
        </p:txBody>
      </p:sp>
      <p:sp>
        <p:nvSpPr>
          <p:cNvPr id="2" name="Title 1"/>
          <p:cNvSpPr>
            <a:spLocks noGrp="1"/>
          </p:cNvSpPr>
          <p:nvPr>
            <p:ph type="title"/>
          </p:nvPr>
        </p:nvSpPr>
        <p:spPr>
          <a:xfrm flipV="1">
            <a:off x="-149087" y="-198782"/>
            <a:ext cx="11502887" cy="119270"/>
          </a:xfrm>
        </p:spPr>
        <p:txBody>
          <a:bodyPr>
            <a:normAutofit fontScale="90000"/>
          </a:bodyPr>
          <a:lstStyle/>
          <a:p>
            <a:endParaRPr lang="en-US"/>
          </a:p>
        </p:txBody>
      </p:sp>
    </p:spTree>
    <p:extLst>
      <p:ext uri="{BB962C8B-B14F-4D97-AF65-F5344CB8AC3E}">
        <p14:creationId xmlns:p14="http://schemas.microsoft.com/office/powerpoint/2010/main" val="10325631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353800" cy="7796463"/>
          </a:xfrm>
        </p:spPr>
        <p:txBody>
          <a:bodyPr>
            <a:normAutofit/>
          </a:bodyPr>
          <a:lstStyle/>
          <a:p>
            <a:r>
              <a:rPr lang="en-US" sz="1400" dirty="0" smtClean="0">
                <a:latin typeface="Times New Roman" panose="02020603050405020304" pitchFamily="18" charset="0"/>
                <a:cs typeface="Times New Roman" panose="02020603050405020304" pitchFamily="18" charset="0"/>
              </a:rPr>
              <a:t>Done after sustaining an injury to the joints</a:t>
            </a:r>
          </a:p>
          <a:p>
            <a:r>
              <a:rPr lang="en-US" sz="1400" dirty="0" smtClean="0">
                <a:latin typeface="Times New Roman" panose="02020603050405020304" pitchFamily="18" charset="0"/>
                <a:cs typeface="Times New Roman" panose="02020603050405020304" pitchFamily="18" charset="0"/>
              </a:rPr>
              <a:t>Swelling and muscle tightness that occurs after surgery inhibits range of motion.</a:t>
            </a:r>
          </a:p>
          <a:p>
            <a:r>
              <a:rPr lang="en-US" sz="1400" dirty="0" smtClean="0">
                <a:latin typeface="Times New Roman" panose="02020603050405020304" pitchFamily="18" charset="0"/>
                <a:cs typeface="Times New Roman" panose="02020603050405020304" pitchFamily="18" charset="0"/>
              </a:rPr>
              <a:t>They are common treatment for the hip, trunk and knees but can be performed on other areas as well.</a:t>
            </a:r>
          </a:p>
          <a:p>
            <a:r>
              <a:rPr lang="en-US" sz="1400" dirty="0" smtClean="0">
                <a:latin typeface="Times New Roman" panose="02020603050405020304" pitchFamily="18" charset="0"/>
                <a:cs typeface="Times New Roman" panose="02020603050405020304" pitchFamily="18" charset="0"/>
              </a:rPr>
              <a:t>They include</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Cuff stretching</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Hip and trunk rotations.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Heel strides.</a:t>
            </a:r>
          </a:p>
          <a:p>
            <a:pPr marL="0" indent="0">
              <a:buNone/>
            </a:pPr>
            <a:r>
              <a:rPr lang="en-US" sz="1400" dirty="0" smtClean="0">
                <a:latin typeface="Times New Roman" panose="02020603050405020304" pitchFamily="18" charset="0"/>
                <a:cs typeface="Times New Roman" panose="02020603050405020304" pitchFamily="18" charset="0"/>
              </a:rPr>
              <a:t>Strengthening the exercises for lower limb: </a:t>
            </a:r>
          </a:p>
          <a:p>
            <a:r>
              <a:rPr lang="en-US" sz="1400" dirty="0">
                <a:latin typeface="Times New Roman" panose="02020603050405020304" pitchFamily="18" charset="0"/>
                <a:cs typeface="Times New Roman" panose="02020603050405020304" pitchFamily="18" charset="0"/>
              </a:rPr>
              <a:t>r</a:t>
            </a:r>
            <a:r>
              <a:rPr lang="en-US" sz="1400" dirty="0" smtClean="0">
                <a:latin typeface="Times New Roman" panose="02020603050405020304" pitchFamily="18" charset="0"/>
                <a:cs typeface="Times New Roman" panose="02020603050405020304" pitchFamily="18" charset="0"/>
              </a:rPr>
              <a:t>aising the  leg</a:t>
            </a:r>
          </a:p>
          <a:p>
            <a:r>
              <a:rPr lang="en-US" sz="1400" dirty="0" smtClean="0">
                <a:latin typeface="Times New Roman" panose="02020603050405020304" pitchFamily="18" charset="0"/>
                <a:cs typeface="Times New Roman" panose="02020603050405020304" pitchFamily="18" charset="0"/>
              </a:rPr>
              <a:t>Squatting</a:t>
            </a:r>
          </a:p>
          <a:p>
            <a:r>
              <a:rPr lang="en-US" sz="1400" dirty="0" smtClean="0">
                <a:latin typeface="Times New Roman" panose="02020603050405020304" pitchFamily="18" charset="0"/>
                <a:cs typeface="Times New Roman" panose="02020603050405020304" pitchFamily="18" charset="0"/>
              </a:rPr>
              <a:t>Step ups</a:t>
            </a:r>
          </a:p>
          <a:p>
            <a:pPr marL="0" indent="0">
              <a:buNone/>
            </a:pPr>
            <a:r>
              <a:rPr lang="en-US" sz="1400" b="1" dirty="0" smtClean="0">
                <a:latin typeface="Times New Roman" panose="02020603050405020304" pitchFamily="18" charset="0"/>
                <a:cs typeface="Times New Roman" panose="02020603050405020304" pitchFamily="18" charset="0"/>
              </a:rPr>
              <a:t>BENEFITS OF GAIT TRAINING</a:t>
            </a:r>
            <a:r>
              <a:rPr lang="en-US" sz="1400" dirty="0" smtClean="0">
                <a:latin typeface="Times New Roman" panose="02020603050405020304" pitchFamily="18" charset="0"/>
                <a:cs typeface="Times New Roman" panose="02020603050405020304" pitchFamily="18" charset="0"/>
              </a:rPr>
              <a:t>.</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Gait normalization</a:t>
            </a:r>
          </a:p>
          <a:p>
            <a:r>
              <a:rPr lang="en-US" sz="1400" dirty="0" smtClean="0">
                <a:latin typeface="Times New Roman" panose="02020603050405020304" pitchFamily="18" charset="0"/>
                <a:cs typeface="Times New Roman" panose="02020603050405020304" pitchFamily="18" charset="0"/>
              </a:rPr>
              <a:t>When there are issues with gait, the rest of the body compensates for gait abnormalities.</a:t>
            </a:r>
          </a:p>
          <a:p>
            <a:r>
              <a:rPr lang="en-US" sz="1400" dirty="0" smtClean="0">
                <a:latin typeface="Times New Roman" panose="02020603050405020304" pitchFamily="18" charset="0"/>
                <a:cs typeface="Times New Roman" panose="02020603050405020304" pitchFamily="18" charset="0"/>
              </a:rPr>
              <a:t>When this happens, pockets of pain begins to appear on other part of the body.</a:t>
            </a:r>
          </a:p>
          <a:p>
            <a:r>
              <a:rPr lang="en-US" sz="1400" dirty="0" smtClean="0">
                <a:latin typeface="Times New Roman" panose="02020603050405020304" pitchFamily="18" charset="0"/>
                <a:cs typeface="Times New Roman" panose="02020603050405020304" pitchFamily="18" charset="0"/>
              </a:rPr>
              <a:t>As the gait begins to normalize, this pain will disappear, elevated all together.</a:t>
            </a:r>
          </a:p>
          <a:p>
            <a:pPr marL="342900" indent="-342900">
              <a:buAutoNum type="arabicPeriod" startAt="2"/>
            </a:pPr>
            <a:r>
              <a:rPr lang="en-US" sz="1400" dirty="0" smtClean="0">
                <a:latin typeface="Times New Roman" panose="02020603050405020304" pitchFamily="18" charset="0"/>
                <a:cs typeface="Times New Roman" panose="02020603050405020304" pitchFamily="18" charset="0"/>
              </a:rPr>
              <a:t>Relief of compensatory injuries.</a:t>
            </a:r>
          </a:p>
          <a:p>
            <a:r>
              <a:rPr lang="en-US" sz="1400" dirty="0" smtClean="0">
                <a:latin typeface="Times New Roman" panose="02020603050405020304" pitchFamily="18" charset="0"/>
                <a:cs typeface="Times New Roman" panose="02020603050405020304" pitchFamily="18" charset="0"/>
              </a:rPr>
              <a:t>Treatment of  gait and provide relief for pains that may have already occur.</a:t>
            </a:r>
          </a:p>
          <a:p>
            <a:pPr marL="342900" indent="-342900">
              <a:buAutoNum type="arabicPeriod" startAt="3"/>
            </a:pPr>
            <a:r>
              <a:rPr lang="en-US" sz="1400" dirty="0" smtClean="0">
                <a:latin typeface="Times New Roman" panose="02020603050405020304" pitchFamily="18" charset="0"/>
                <a:cs typeface="Times New Roman" panose="02020603050405020304" pitchFamily="18" charset="0"/>
              </a:rPr>
              <a:t>Reduction of unnecessary energy use.</a:t>
            </a:r>
          </a:p>
          <a:p>
            <a:r>
              <a:rPr lang="en-US" sz="1400" dirty="0" smtClean="0">
                <a:latin typeface="Times New Roman" panose="02020603050405020304" pitchFamily="18" charset="0"/>
                <a:cs typeface="Times New Roman" panose="02020603050405020304" pitchFamily="18" charset="0"/>
              </a:rPr>
              <a:t>With abnormal gait, the body uses more energy than it should be doing, simple tasks like walking down the stairs or up stairs.</a:t>
            </a:r>
          </a:p>
          <a:p>
            <a:pPr marL="0" indent="0">
              <a:buNone/>
            </a:pPr>
            <a:endParaRPr lang="en-US" sz="1400" dirty="0" smtClean="0">
              <a:latin typeface="Times New Roman" panose="02020603050405020304" pitchFamily="18" charset="0"/>
              <a:cs typeface="Times New Roman" panose="02020603050405020304" pitchFamily="18" charset="0"/>
            </a:endParaRPr>
          </a:p>
          <a:p>
            <a:pPr marL="0" indent="0">
              <a:buNone/>
            </a:pPr>
            <a:r>
              <a:rPr lang="en-US" sz="1400" dirty="0" smtClean="0">
                <a:latin typeface="Times New Roman" panose="02020603050405020304" pitchFamily="18" charset="0"/>
                <a:cs typeface="Times New Roman" panose="02020603050405020304" pitchFamily="18" charset="0"/>
              </a:rPr>
              <a:t> </a:t>
            </a:r>
          </a:p>
          <a:p>
            <a:endParaRPr lang="en-US" sz="1400" dirty="0" smtClean="0">
              <a:latin typeface="Times New Roman" panose="02020603050405020304" pitchFamily="18" charset="0"/>
              <a:cs typeface="Times New Roman" panose="02020603050405020304" pitchFamily="18" charset="0"/>
            </a:endParaRPr>
          </a:p>
          <a:p>
            <a:pPr marL="0" indent="0">
              <a:buNone/>
            </a:pPr>
            <a:endParaRPr lang="en-US" sz="1400" dirty="0" smtClean="0">
              <a:latin typeface="Times New Roman" panose="02020603050405020304" pitchFamily="18" charset="0"/>
              <a:cs typeface="Times New Roman" panose="02020603050405020304" pitchFamily="18" charset="0"/>
            </a:endParaRPr>
          </a:p>
          <a:p>
            <a:pPr marL="0" indent="0">
              <a:buNone/>
            </a:pPr>
            <a:endParaRPr lang="en-US" sz="14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0" y="-496957"/>
            <a:ext cx="10515600" cy="496957"/>
          </a:xfrm>
        </p:spPr>
        <p:txBody>
          <a:bodyPr>
            <a:normAutofit/>
          </a:bodyPr>
          <a:lstStyle/>
          <a:p>
            <a:r>
              <a:rPr lang="en-US" sz="1400" dirty="0" smtClean="0">
                <a:latin typeface="Times New Roman" panose="02020603050405020304" pitchFamily="18" charset="0"/>
                <a:cs typeface="Times New Roman" panose="02020603050405020304" pitchFamily="18" charset="0"/>
              </a:rPr>
              <a:t>RANGE OF MOTIONS EXERCISES</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66177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052" y="413886"/>
            <a:ext cx="12171947" cy="6444113"/>
          </a:xfrm>
        </p:spPr>
        <p:txBody>
          <a:bodyPr>
            <a:normAutofit/>
          </a:bodyPr>
          <a:lstStyle/>
          <a:p>
            <a:r>
              <a:rPr lang="en-US" sz="1400" dirty="0" smtClean="0">
                <a:latin typeface="Times New Roman" panose="02020603050405020304" pitchFamily="18" charset="0"/>
                <a:cs typeface="Times New Roman" panose="02020603050405020304" pitchFamily="18" charset="0"/>
              </a:rPr>
              <a:t>They are given to patients who have difficulty in maintaining a regular gait  cycle or balance due to an injury to one or both legs.</a:t>
            </a:r>
          </a:p>
          <a:p>
            <a:r>
              <a:rPr lang="en-US" sz="1400" dirty="0" smtClean="0">
                <a:latin typeface="Times New Roman" panose="02020603050405020304" pitchFamily="18" charset="0"/>
                <a:cs typeface="Times New Roman" panose="02020603050405020304" pitchFamily="18" charset="0"/>
              </a:rPr>
              <a:t>Other factors that necessitate use of assistive devices :</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Loss of perception in the legs.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Weakness of the legs.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Pain while walking.</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History of fall.</a:t>
            </a:r>
          </a:p>
          <a:p>
            <a:pPr marL="0" indent="0">
              <a:buNone/>
            </a:pPr>
            <a:endParaRPr lang="en-US" sz="1400" dirty="0" smtClean="0">
              <a:latin typeface="Times New Roman" panose="02020603050405020304" pitchFamily="18" charset="0"/>
              <a:cs typeface="Times New Roman" panose="02020603050405020304" pitchFamily="18" charset="0"/>
            </a:endParaRPr>
          </a:p>
          <a:p>
            <a:pPr marL="0" indent="0">
              <a:buNone/>
            </a:pPr>
            <a:r>
              <a:rPr lang="en-US" sz="1400" dirty="0" smtClean="0">
                <a:latin typeface="Times New Roman" panose="02020603050405020304" pitchFamily="18" charset="0"/>
                <a:cs typeface="Times New Roman" panose="02020603050405020304" pitchFamily="18" charset="0"/>
              </a:rPr>
              <a:t>ASSIGNMENT: </a:t>
            </a:r>
          </a:p>
          <a:p>
            <a:pPr marL="0" indent="0">
              <a:buNone/>
            </a:pPr>
            <a:r>
              <a:rPr lang="en-US" sz="1400" dirty="0" smtClean="0">
                <a:latin typeface="Times New Roman" panose="02020603050405020304" pitchFamily="18" charset="0"/>
                <a:cs typeface="Times New Roman" panose="02020603050405020304" pitchFamily="18" charset="0"/>
              </a:rPr>
              <a:t>List the present assistive devices from the least supportive to the most supportive.</a:t>
            </a:r>
          </a:p>
          <a:p>
            <a:pPr marL="0" indent="0">
              <a:buNone/>
            </a:pPr>
            <a:endParaRPr lang="en-US" sz="14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0" y="0"/>
            <a:ext cx="10468276" cy="346509"/>
          </a:xfrm>
        </p:spPr>
        <p:txBody>
          <a:bodyPr>
            <a:normAutofit/>
          </a:bodyPr>
          <a:lstStyle/>
          <a:p>
            <a:r>
              <a:rPr lang="en-US" sz="1400" b="1" dirty="0" smtClean="0">
                <a:latin typeface="Times New Roman" panose="02020603050405020304" pitchFamily="18" charset="0"/>
                <a:cs typeface="Times New Roman" panose="02020603050405020304" pitchFamily="18" charset="0"/>
              </a:rPr>
              <a:t>ASSISTIVE DEVICES.</a:t>
            </a:r>
            <a:endParaRPr lang="en-US" sz="1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74040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79133"/>
            <a:ext cx="12192000" cy="6578867"/>
          </a:xfrm>
        </p:spPr>
        <p:txBody>
          <a:bodyPr>
            <a:normAutofit fontScale="92500" lnSpcReduction="20000"/>
          </a:bodyPr>
          <a:lstStyle/>
          <a:p>
            <a:r>
              <a:rPr lang="en-US" sz="1400" dirty="0" smtClean="0">
                <a:latin typeface="Times New Roman" panose="02020603050405020304" pitchFamily="18" charset="0"/>
                <a:cs typeface="Times New Roman" panose="02020603050405020304" pitchFamily="18" charset="0"/>
              </a:rPr>
              <a:t>The type of gait that a patient is instructed is the best on their weight bearing status or how much of their weight can be supported on their legs coordination and strength.</a:t>
            </a:r>
          </a:p>
          <a:p>
            <a:r>
              <a:rPr lang="en-US" sz="1400" dirty="0" smtClean="0">
                <a:latin typeface="Times New Roman" panose="02020603050405020304" pitchFamily="18" charset="0"/>
                <a:cs typeface="Times New Roman" panose="02020603050405020304" pitchFamily="18" charset="0"/>
              </a:rPr>
              <a:t>The weight bearing status of a patient generally change s as </a:t>
            </a:r>
            <a:r>
              <a:rPr lang="en-US" sz="1400" dirty="0" err="1" smtClean="0">
                <a:latin typeface="Times New Roman" panose="02020603050405020304" pitchFamily="18" charset="0"/>
                <a:cs typeface="Times New Roman" panose="02020603050405020304" pitchFamily="18" charset="0"/>
              </a:rPr>
              <a:t>thr</a:t>
            </a:r>
            <a:r>
              <a:rPr lang="en-US" sz="1400" dirty="0" smtClean="0">
                <a:latin typeface="Times New Roman" panose="02020603050405020304" pitchFamily="18" charset="0"/>
                <a:cs typeface="Times New Roman" panose="02020603050405020304" pitchFamily="18" charset="0"/>
              </a:rPr>
              <a:t> treatment progresses but each progression needs to be improved by physicians.</a:t>
            </a:r>
          </a:p>
          <a:p>
            <a:r>
              <a:rPr lang="en-US" sz="1400" dirty="0" smtClean="0">
                <a:latin typeface="Times New Roman" panose="02020603050405020304" pitchFamily="18" charset="0"/>
                <a:cs typeface="Times New Roman" panose="02020603050405020304" pitchFamily="18" charset="0"/>
              </a:rPr>
              <a:t>In most cases, the best way to monitor patient’s weight , is to use two scales : one under each foot and to adjust the weight on each foot until the injured one is supported with the desired amount of weight.</a:t>
            </a:r>
          </a:p>
          <a:p>
            <a:pPr marL="0" indent="0">
              <a:buNone/>
            </a:pPr>
            <a:r>
              <a:rPr lang="en-US" sz="1400" dirty="0" smtClean="0">
                <a:latin typeface="Times New Roman" panose="02020603050405020304" pitchFamily="18" charset="0"/>
                <a:cs typeface="Times New Roman" panose="02020603050405020304" pitchFamily="18" charset="0"/>
              </a:rPr>
              <a:t>TYPES OF WEIGHT BEARING STATUS.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Non weight bearing[ NWB]</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Touch down weight bearing[TDWB]</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Touch toe weight bearing[TTWB]</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Partial weight bearing [PWB]</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Weight bearing as tolerated [WBT]</a:t>
            </a:r>
          </a:p>
          <a:p>
            <a:r>
              <a:rPr lang="en-US" sz="1400" dirty="0" smtClean="0">
                <a:latin typeface="Times New Roman" panose="02020603050405020304" pitchFamily="18" charset="0"/>
                <a:cs typeface="Times New Roman" panose="02020603050405020304" pitchFamily="18" charset="0"/>
              </a:rPr>
              <a:t>In NWB, the patient is not allowed to bear  weight on the injured leg.</a:t>
            </a:r>
          </a:p>
          <a:p>
            <a:r>
              <a:rPr lang="en-US" sz="1400" dirty="0" smtClean="0">
                <a:latin typeface="Times New Roman" panose="02020603050405020304" pitchFamily="18" charset="0"/>
                <a:cs typeface="Times New Roman" panose="02020603050405020304" pitchFamily="18" charset="0"/>
              </a:rPr>
              <a:t>For TTWB, the amount of weight placed on the leg is defined in many ways such as being appropriately 20% of the body weight, being 10-15kg of weight  and being equal to or less a weight would cause egg shells.</a:t>
            </a:r>
          </a:p>
          <a:p>
            <a:r>
              <a:rPr lang="en-US" sz="1400" dirty="0" smtClean="0">
                <a:latin typeface="Times New Roman" panose="02020603050405020304" pitchFamily="18" charset="0"/>
                <a:cs typeface="Times New Roman" panose="02020603050405020304" pitchFamily="18" charset="0"/>
              </a:rPr>
              <a:t>The position of weight that is allowed to be borne on the injured leg in partial weight bearing, is 20% / 50% .</a:t>
            </a:r>
          </a:p>
          <a:p>
            <a:r>
              <a:rPr lang="en-US" sz="1400" dirty="0" smtClean="0">
                <a:latin typeface="Times New Roman" panose="02020603050405020304" pitchFamily="18" charset="0"/>
                <a:cs typeface="Times New Roman" panose="02020603050405020304" pitchFamily="18" charset="0"/>
              </a:rPr>
              <a:t>However, with  the percentage, the amount of weight that is supported changes as the person weight changes as well.</a:t>
            </a:r>
          </a:p>
          <a:p>
            <a:r>
              <a:rPr lang="en-US" sz="1400" dirty="0" smtClean="0">
                <a:latin typeface="Times New Roman" panose="02020603050405020304" pitchFamily="18" charset="0"/>
                <a:cs typeface="Times New Roman" panose="02020603050405020304" pitchFamily="18" charset="0"/>
              </a:rPr>
              <a:t>In WBT, the person is allowed to bear as much weight as pain allows provided the pain level does not become difficult to tolerate.</a:t>
            </a:r>
          </a:p>
          <a:p>
            <a:pPr marL="0" indent="0">
              <a:buNone/>
            </a:pPr>
            <a:r>
              <a:rPr lang="en-US" sz="1400" b="1" u="sng" dirty="0">
                <a:latin typeface="Times New Roman" panose="02020603050405020304" pitchFamily="18" charset="0"/>
                <a:cs typeface="Times New Roman" panose="02020603050405020304" pitchFamily="18" charset="0"/>
              </a:rPr>
              <a:t>GAIT TRAINING USING ASSISTIVE DEVICES. </a:t>
            </a:r>
            <a:endParaRPr lang="en-US" sz="1400" b="1" u="sng"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1400" dirty="0" smtClean="0">
                <a:latin typeface="Times New Roman" panose="02020603050405020304" pitchFamily="18" charset="0"/>
                <a:cs typeface="Times New Roman" panose="02020603050405020304" pitchFamily="18" charset="0"/>
              </a:rPr>
              <a:t>There are multiple possible gait patterns that can be taught to the patients and the one that is  taught depends on patient’s capability and coordination.</a:t>
            </a:r>
          </a:p>
          <a:p>
            <a:pPr>
              <a:buFont typeface="Wingdings" panose="05000000000000000000" pitchFamily="2" charset="2"/>
              <a:buChar char="v"/>
            </a:pPr>
            <a:r>
              <a:rPr lang="en-US" sz="1400" dirty="0" smtClean="0">
                <a:latin typeface="Times New Roman" panose="02020603050405020304" pitchFamily="18" charset="0"/>
                <a:cs typeface="Times New Roman" panose="02020603050405020304" pitchFamily="18" charset="0"/>
              </a:rPr>
              <a:t>Parallel bars may be used to help with gait training  especially in the early staged when the patient is first learning or re-learning to walk.</a:t>
            </a:r>
          </a:p>
          <a:p>
            <a:pPr>
              <a:buFont typeface="Wingdings" panose="05000000000000000000" pitchFamily="2" charset="2"/>
              <a:buChar char="v"/>
            </a:pPr>
            <a:r>
              <a:rPr lang="en-US" sz="1400" dirty="0" smtClean="0">
                <a:latin typeface="Times New Roman" panose="02020603050405020304" pitchFamily="18" charset="0"/>
                <a:cs typeface="Times New Roman" panose="02020603050405020304" pitchFamily="18" charset="0"/>
              </a:rPr>
              <a:t>They involved at person walking  between two hand rails to support themselves often with the therapist helping in support and moving the patient leg physically.</a:t>
            </a:r>
          </a:p>
          <a:p>
            <a:pPr>
              <a:buFont typeface="Wingdings" panose="05000000000000000000" pitchFamily="2" charset="2"/>
              <a:buChar char="v"/>
            </a:pPr>
            <a:r>
              <a:rPr lang="en-US" sz="1400" dirty="0" smtClean="0">
                <a:latin typeface="Times New Roman" panose="02020603050405020304" pitchFamily="18" charset="0"/>
                <a:cs typeface="Times New Roman" panose="02020603050405020304" pitchFamily="18" charset="0"/>
              </a:rPr>
              <a:t>A gait belt is also utilized by the physical therapist in order to support the patients and prevent them from falling or placing too much weight in the injured leg.</a:t>
            </a:r>
          </a:p>
          <a:p>
            <a:pPr marL="0" indent="0">
              <a:buNone/>
            </a:pPr>
            <a:r>
              <a:rPr lang="en-US" sz="1400" b="1" dirty="0" smtClean="0">
                <a:latin typeface="Times New Roman" panose="02020603050405020304" pitchFamily="18" charset="0"/>
                <a:cs typeface="Times New Roman" panose="02020603050405020304" pitchFamily="18" charset="0"/>
              </a:rPr>
              <a:t>TWO POINT GAIT PATTERN</a:t>
            </a:r>
          </a:p>
          <a:p>
            <a:pPr marL="0" indent="0">
              <a:buNone/>
            </a:pPr>
            <a:r>
              <a:rPr lang="en-US" sz="1400" dirty="0" smtClean="0">
                <a:latin typeface="Times New Roman" panose="02020603050405020304" pitchFamily="18" charset="0"/>
                <a:cs typeface="Times New Roman" panose="02020603050405020304" pitchFamily="18" charset="0"/>
              </a:rPr>
              <a:t>Closely imitates, an affected gait pattern   but includes the use of two crutches or canes with one either side of the body.</a:t>
            </a:r>
          </a:p>
          <a:p>
            <a:pPr marL="0" indent="0">
              <a:buNone/>
            </a:pPr>
            <a:r>
              <a:rPr lang="en-US" sz="1400" dirty="0" smtClean="0">
                <a:latin typeface="Times New Roman" panose="02020603050405020304" pitchFamily="18" charset="0"/>
                <a:cs typeface="Times New Roman" panose="02020603050405020304" pitchFamily="18" charset="0"/>
              </a:rPr>
              <a:t>In this pattern crutch and the leg opposite to the crutch is moved in unison </a:t>
            </a:r>
          </a:p>
          <a:p>
            <a:pPr marL="0" indent="0">
              <a:buNone/>
            </a:pPr>
            <a:r>
              <a:rPr lang="en-US" sz="1400" dirty="0" smtClean="0">
                <a:latin typeface="Times New Roman" panose="02020603050405020304" pitchFamily="18" charset="0"/>
                <a:cs typeface="Times New Roman" panose="02020603050405020304" pitchFamily="18" charset="0"/>
              </a:rPr>
              <a:t>example: if the right crutch is moved forward ,then the left leg would advance it.</a:t>
            </a:r>
          </a:p>
          <a:p>
            <a:pPr marL="0" indent="0">
              <a:buNone/>
            </a:pPr>
            <a:r>
              <a:rPr lang="en-US" sz="1400" dirty="0" smtClean="0">
                <a:latin typeface="Times New Roman" panose="02020603050405020304" pitchFamily="18" charset="0"/>
                <a:cs typeface="Times New Roman" panose="02020603050405020304" pitchFamily="18" charset="0"/>
              </a:rPr>
              <a:t>This gait pattern requires a high level of coordination and balance.</a:t>
            </a:r>
          </a:p>
          <a:p>
            <a:pPr marL="0" indent="0">
              <a:buNone/>
            </a:pPr>
            <a:r>
              <a:rPr lang="en-US" sz="1400" b="1" dirty="0" smtClean="0">
                <a:latin typeface="Times New Roman" panose="02020603050405020304" pitchFamily="18" charset="0"/>
                <a:cs typeface="Times New Roman" panose="02020603050405020304" pitchFamily="18" charset="0"/>
              </a:rPr>
              <a:t>MODIFIED TWO POINT GAIT PATTERN.</a:t>
            </a:r>
          </a:p>
          <a:p>
            <a:pPr marL="0" indent="0">
              <a:buNone/>
            </a:pPr>
            <a:r>
              <a:rPr lang="en-US" sz="1400" dirty="0" smtClean="0">
                <a:latin typeface="Times New Roman" panose="02020603050405020304" pitchFamily="18" charset="0"/>
                <a:cs typeface="Times New Roman" panose="02020603050405020304" pitchFamily="18" charset="0"/>
              </a:rPr>
              <a:t>In this pattern there is only use of one crutch or cane on the side opposite to the injured leg.</a:t>
            </a:r>
          </a:p>
          <a:p>
            <a:pPr marL="0" indent="0">
              <a:buNone/>
            </a:pPr>
            <a:r>
              <a:rPr lang="en-US" sz="1400" dirty="0" smtClean="0">
                <a:latin typeface="Times New Roman" panose="02020603050405020304" pitchFamily="18" charset="0"/>
                <a:cs typeface="Times New Roman" panose="02020603050405020304" pitchFamily="18" charset="0"/>
              </a:rPr>
              <a:t>  </a:t>
            </a:r>
            <a:endParaRPr lang="en-US" sz="1400" dirty="0">
              <a:latin typeface="Times New Roman" panose="02020603050405020304" pitchFamily="18" charset="0"/>
              <a:cs typeface="Times New Roman" panose="02020603050405020304" pitchFamily="18" charset="0"/>
            </a:endParaRPr>
          </a:p>
          <a:p>
            <a:pPr marL="0" indent="0">
              <a:buNone/>
            </a:pPr>
            <a:endParaRPr lang="en-US" sz="1400" b="1" u="sng"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0" y="1"/>
            <a:ext cx="12192000" cy="279132"/>
          </a:xfrm>
        </p:spPr>
        <p:txBody>
          <a:bodyPr>
            <a:noAutofit/>
          </a:bodyPr>
          <a:lstStyle/>
          <a:p>
            <a:r>
              <a:rPr lang="en-US" sz="1400" dirty="0" smtClean="0">
                <a:latin typeface="Times New Roman" panose="02020603050405020304" pitchFamily="18" charset="0"/>
                <a:cs typeface="Times New Roman" panose="02020603050405020304" pitchFamily="18" charset="0"/>
              </a:rPr>
              <a:t>WEIGHT BEARING STATUS</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78757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13886"/>
            <a:ext cx="12192000" cy="6718433"/>
          </a:xfrm>
        </p:spPr>
        <p:txBody>
          <a:bodyPr>
            <a:normAutofit/>
          </a:bodyPr>
          <a:lstStyle/>
          <a:p>
            <a:r>
              <a:rPr lang="en-US" sz="1400" dirty="0" smtClean="0">
                <a:latin typeface="Times New Roman" panose="02020603050405020304" pitchFamily="18" charset="0"/>
                <a:cs typeface="Times New Roman" panose="02020603050405020304" pitchFamily="18" charset="0"/>
              </a:rPr>
              <a:t>There is no restriction of weight bearing but more used energy provides extra balance.</a:t>
            </a:r>
          </a:p>
          <a:p>
            <a:r>
              <a:rPr lang="en-US" sz="1400" dirty="0" smtClean="0">
                <a:latin typeface="Times New Roman" panose="02020603050405020304" pitchFamily="18" charset="0"/>
                <a:cs typeface="Times New Roman" panose="02020603050405020304" pitchFamily="18" charset="0"/>
              </a:rPr>
              <a:t>In this pattern, the assistive device is more simultaneously with the injured leg.</a:t>
            </a:r>
          </a:p>
          <a:p>
            <a:pPr marL="0" indent="0">
              <a:buNone/>
            </a:pPr>
            <a:r>
              <a:rPr lang="en-US" sz="1400" b="1" dirty="0" smtClean="0">
                <a:latin typeface="Times New Roman" panose="02020603050405020304" pitchFamily="18" charset="0"/>
                <a:cs typeface="Times New Roman" panose="02020603050405020304" pitchFamily="18" charset="0"/>
              </a:rPr>
              <a:t>3 POINT GAIT PATTERN.</a:t>
            </a:r>
          </a:p>
          <a:p>
            <a:r>
              <a:rPr lang="en-US" sz="1400" dirty="0" smtClean="0">
                <a:latin typeface="Times New Roman" panose="02020603050405020304" pitchFamily="18" charset="0"/>
                <a:cs typeface="Times New Roman" panose="02020603050405020304" pitchFamily="18" charset="0"/>
              </a:rPr>
              <a:t>This can be used with the patients  who are non-weight bearing.</a:t>
            </a:r>
          </a:p>
          <a:p>
            <a:r>
              <a:rPr lang="en-US" sz="1400" dirty="0" smtClean="0">
                <a:latin typeface="Times New Roman" panose="02020603050405020304" pitchFamily="18" charset="0"/>
                <a:cs typeface="Times New Roman" panose="02020603050405020304" pitchFamily="18" charset="0"/>
              </a:rPr>
              <a:t>It requires a much higher energy output and the patient to have both balance as well as strong upper limb.</a:t>
            </a:r>
          </a:p>
          <a:p>
            <a:r>
              <a:rPr lang="en-US" sz="1400" dirty="0" smtClean="0">
                <a:latin typeface="Times New Roman" panose="02020603050405020304" pitchFamily="18" charset="0"/>
                <a:cs typeface="Times New Roman" panose="02020603050405020304" pitchFamily="18" charset="0"/>
              </a:rPr>
              <a:t>A walker or two crutches must be used as this pattern cannot be performed with the use or a single cane.</a:t>
            </a:r>
          </a:p>
          <a:p>
            <a:r>
              <a:rPr lang="en-US" sz="1400" dirty="0" smtClean="0">
                <a:latin typeface="Times New Roman" panose="02020603050405020304" pitchFamily="18" charset="0"/>
                <a:cs typeface="Times New Roman" panose="02020603050405020304" pitchFamily="18" charset="0"/>
              </a:rPr>
              <a:t>For this pattern the assistive device is advanced first, then the an injured leg is moved up as the body is supported on the assistive device.</a:t>
            </a:r>
          </a:p>
          <a:p>
            <a:pPr marL="0" indent="0">
              <a:buNone/>
            </a:pPr>
            <a:r>
              <a:rPr lang="en-US" sz="1400" dirty="0" smtClean="0">
                <a:latin typeface="Times New Roman" panose="02020603050405020304" pitchFamily="18" charset="0"/>
                <a:cs typeface="Times New Roman" panose="02020603050405020304" pitchFamily="18" charset="0"/>
              </a:rPr>
              <a:t>The un injured leg can either be brought up to the level with the assistive device or to be ahead of assistive device.[ swing to and swing through respectively]</a:t>
            </a:r>
          </a:p>
          <a:p>
            <a:pPr marL="0" indent="0">
              <a:buNone/>
            </a:pPr>
            <a:r>
              <a:rPr lang="en-US" sz="1400" b="1" dirty="0" smtClean="0">
                <a:latin typeface="Times New Roman" panose="02020603050405020304" pitchFamily="18" charset="0"/>
                <a:cs typeface="Times New Roman" panose="02020603050405020304" pitchFamily="18" charset="0"/>
              </a:rPr>
              <a:t>MODIFIED 3 POINT GAIT PATTERN.</a:t>
            </a:r>
            <a:endParaRPr lang="en-US" sz="1400"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This can be used to patients with partial weight bearing on the injured leg but full weight bearing on the injured leg.</a:t>
            </a:r>
          </a:p>
          <a:p>
            <a:r>
              <a:rPr lang="en-US" sz="1400" dirty="0" smtClean="0">
                <a:latin typeface="Times New Roman" panose="02020603050405020304" pitchFamily="18" charset="0"/>
                <a:cs typeface="Times New Roman" panose="02020603050405020304" pitchFamily="18" charset="0"/>
              </a:rPr>
              <a:t>This pattern requires the use of two crutches / walkers but is slower and most stable than 3 point gait pattern.</a:t>
            </a:r>
          </a:p>
          <a:p>
            <a:r>
              <a:rPr lang="en-US" sz="1400" dirty="0" smtClean="0">
                <a:latin typeface="Times New Roman" panose="02020603050405020304" pitchFamily="18" charset="0"/>
                <a:cs typeface="Times New Roman" panose="02020603050405020304" pitchFamily="18" charset="0"/>
              </a:rPr>
              <a:t>The assistive device is advanced first followed by the injured leg that has partial weight bearing status then the injured leg is moved up.</a:t>
            </a:r>
          </a:p>
          <a:p>
            <a:pPr marL="0" indent="0">
              <a:buNone/>
            </a:pPr>
            <a:r>
              <a:rPr lang="en-US" sz="1400" dirty="0" smtClean="0">
                <a:latin typeface="Times New Roman" panose="02020603050405020304" pitchFamily="18" charset="0"/>
                <a:cs typeface="Times New Roman" panose="02020603050405020304" pitchFamily="18" charset="0"/>
              </a:rPr>
              <a:t>A</a:t>
            </a:r>
            <a:r>
              <a:rPr lang="en-US" sz="1400" b="1" dirty="0" smtClean="0">
                <a:latin typeface="Times New Roman" panose="02020603050405020304" pitchFamily="18" charset="0"/>
                <a:cs typeface="Times New Roman" panose="02020603050405020304" pitchFamily="18" charset="0"/>
              </a:rPr>
              <a:t>SCENDING STAIRS</a:t>
            </a:r>
          </a:p>
          <a:p>
            <a:r>
              <a:rPr lang="en-US" sz="1400" dirty="0" smtClean="0">
                <a:latin typeface="Times New Roman" panose="02020603050405020304" pitchFamily="18" charset="0"/>
                <a:cs typeface="Times New Roman" panose="02020603050405020304" pitchFamily="18" charset="0"/>
              </a:rPr>
              <a:t>Two  crutches/ canes can be used to ascend a flight of stairs.</a:t>
            </a:r>
          </a:p>
          <a:p>
            <a:r>
              <a:rPr lang="en-US" sz="1400" dirty="0" smtClean="0">
                <a:latin typeface="Times New Roman" panose="02020603050405020304" pitchFamily="18" charset="0"/>
                <a:cs typeface="Times New Roman" panose="02020603050405020304" pitchFamily="18" charset="0"/>
              </a:rPr>
              <a:t>A walker may also be used, but not recommended in climbing stairs longer than 2 /3 steps.</a:t>
            </a:r>
          </a:p>
          <a:p>
            <a:r>
              <a:rPr lang="en-US" sz="1400" dirty="0" smtClean="0">
                <a:latin typeface="Times New Roman" panose="02020603050405020304" pitchFamily="18" charset="0"/>
                <a:cs typeface="Times New Roman" panose="02020603050405020304" pitchFamily="18" charset="0"/>
              </a:rPr>
              <a:t>If the patient is using 2 crutches , both crutches are held in one hand while the other grips the hand rails.</a:t>
            </a:r>
          </a:p>
          <a:p>
            <a:r>
              <a:rPr lang="en-US" sz="1400" dirty="0" smtClean="0">
                <a:latin typeface="Times New Roman" panose="02020603050405020304" pitchFamily="18" charset="0"/>
                <a:cs typeface="Times New Roman" panose="02020603050405020304" pitchFamily="18" charset="0"/>
              </a:rPr>
              <a:t>If there is no hand rails or two crutches cannot be held in one hand, both crutches may be used without use of the hand rail.</a:t>
            </a:r>
          </a:p>
          <a:p>
            <a:r>
              <a:rPr lang="en-US" sz="1400" dirty="0" smtClean="0">
                <a:latin typeface="Times New Roman" panose="02020603050405020304" pitchFamily="18" charset="0"/>
                <a:cs typeface="Times New Roman" panose="02020603050405020304" pitchFamily="18" charset="0"/>
              </a:rPr>
              <a:t>This method is not recommended for taking more than 2 or 3 steps.</a:t>
            </a:r>
          </a:p>
          <a:p>
            <a:pPr marL="0" indent="0">
              <a:buNone/>
            </a:pPr>
            <a:r>
              <a:rPr lang="en-US" sz="1400" dirty="0" smtClean="0">
                <a:latin typeface="Times New Roman" panose="02020603050405020304" pitchFamily="18" charset="0"/>
                <a:cs typeface="Times New Roman" panose="02020603050405020304" pitchFamily="18" charset="0"/>
              </a:rPr>
              <a:t>The order of ascending the stairs:</a:t>
            </a:r>
          </a:p>
          <a:p>
            <a:pPr>
              <a:buFont typeface="Wingdings" panose="05000000000000000000" pitchFamily="2" charset="2"/>
              <a:buChar char="q"/>
            </a:pPr>
            <a:r>
              <a:rPr lang="en-US" sz="1400" dirty="0" smtClean="0">
                <a:latin typeface="Times New Roman" panose="02020603050405020304" pitchFamily="18" charset="0"/>
                <a:cs typeface="Times New Roman" panose="02020603050405020304" pitchFamily="18" charset="0"/>
              </a:rPr>
              <a:t>uninjured foot.</a:t>
            </a:r>
          </a:p>
          <a:p>
            <a:pPr>
              <a:buFont typeface="Wingdings" panose="05000000000000000000" pitchFamily="2" charset="2"/>
              <a:buChar char="q"/>
            </a:pPr>
            <a:r>
              <a:rPr lang="en-US" sz="1400" dirty="0" smtClean="0">
                <a:latin typeface="Times New Roman" panose="02020603050405020304" pitchFamily="18" charset="0"/>
                <a:cs typeface="Times New Roman" panose="02020603050405020304" pitchFamily="18" charset="0"/>
              </a:rPr>
              <a:t>Crutches</a:t>
            </a:r>
          </a:p>
          <a:p>
            <a:pPr>
              <a:buFont typeface="Wingdings" panose="05000000000000000000" pitchFamily="2" charset="2"/>
              <a:buChar char="q"/>
            </a:pPr>
            <a:r>
              <a:rPr lang="en-US" sz="1400" dirty="0" smtClean="0">
                <a:latin typeface="Times New Roman" panose="02020603050405020304" pitchFamily="18" charset="0"/>
                <a:cs typeface="Times New Roman" panose="02020603050405020304" pitchFamily="18" charset="0"/>
              </a:rPr>
              <a:t>Injured foot.</a:t>
            </a:r>
          </a:p>
          <a:p>
            <a:pPr>
              <a:buFont typeface="Wingdings" panose="05000000000000000000" pitchFamily="2" charset="2"/>
              <a:buChar char="q"/>
            </a:pPr>
            <a:r>
              <a:rPr lang="en-US" sz="1400" dirty="0" smtClean="0">
                <a:latin typeface="Times New Roman" panose="02020603050405020304" pitchFamily="18" charset="0"/>
                <a:cs typeface="Times New Roman" panose="02020603050405020304" pitchFamily="18" charset="0"/>
              </a:rPr>
              <a:t>Repeat the pattern</a:t>
            </a:r>
          </a:p>
          <a:p>
            <a:pPr marL="0" indent="0">
              <a:buNone/>
            </a:pPr>
            <a:endParaRPr lang="en-US" sz="14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0" y="9625"/>
            <a:ext cx="12192000" cy="404262"/>
          </a:xfrm>
        </p:spPr>
        <p:txBody>
          <a:bodyPr>
            <a:normAutofit/>
          </a:bodyPr>
          <a:lstStyle/>
          <a:p>
            <a:r>
              <a:rPr lang="en-US" sz="1400" dirty="0" smtClean="0">
                <a:latin typeface="Times New Roman" panose="02020603050405020304" pitchFamily="18" charset="0"/>
                <a:cs typeface="Times New Roman" panose="02020603050405020304" pitchFamily="18" charset="0"/>
              </a:rPr>
              <a:t>Continuation of gait patterns</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78604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25" y="365125"/>
            <a:ext cx="10622280" cy="6492875"/>
          </a:xfrm>
        </p:spPr>
        <p:txBody>
          <a:bodyPr>
            <a:normAutofit/>
          </a:bodyPr>
          <a:lstStyle/>
          <a:p>
            <a:r>
              <a:rPr lang="en-US" sz="1400" dirty="0" smtClean="0">
                <a:latin typeface="Times New Roman" panose="02020603050405020304" pitchFamily="18" charset="0"/>
                <a:cs typeface="Times New Roman" panose="02020603050405020304" pitchFamily="18" charset="0"/>
              </a:rPr>
              <a:t>DE</a:t>
            </a:r>
            <a:r>
              <a:rPr lang="en-US" sz="1400" b="1" dirty="0" smtClean="0">
                <a:latin typeface="Times New Roman" panose="02020603050405020304" pitchFamily="18" charset="0"/>
                <a:cs typeface="Times New Roman" panose="02020603050405020304" pitchFamily="18" charset="0"/>
              </a:rPr>
              <a:t>SCENDING STAIRS</a:t>
            </a:r>
            <a:endParaRPr lang="en-US" sz="1400" b="1" dirty="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2 crutches / canes may be used to descend of flight of stair.</a:t>
            </a:r>
          </a:p>
          <a:p>
            <a:r>
              <a:rPr lang="en-US" sz="1400" dirty="0" smtClean="0">
                <a:latin typeface="Times New Roman" panose="02020603050405020304" pitchFamily="18" charset="0"/>
                <a:cs typeface="Times New Roman" panose="02020603050405020304" pitchFamily="18" charset="0"/>
              </a:rPr>
              <a:t>Walker is not recommended for descending stairs 2/ 3 steps.</a:t>
            </a:r>
          </a:p>
          <a:p>
            <a:r>
              <a:rPr lang="en-US" sz="1400" dirty="0" smtClean="0">
                <a:latin typeface="Times New Roman" panose="02020603050405020304" pitchFamily="18" charset="0"/>
                <a:cs typeface="Times New Roman" panose="02020603050405020304" pitchFamily="18" charset="0"/>
              </a:rPr>
              <a:t>Both crutches should be used if the hand rails is unstable or the 2 crutches are not able to be held securely in one hand.</a:t>
            </a:r>
          </a:p>
          <a:p>
            <a:r>
              <a:rPr lang="en-US" sz="1400" dirty="0" smtClean="0">
                <a:latin typeface="Times New Roman" panose="02020603050405020304" pitchFamily="18" charset="0"/>
                <a:cs typeface="Times New Roman" panose="02020603050405020304" pitchFamily="18" charset="0"/>
              </a:rPr>
              <a:t>Order of descending stairs:</a:t>
            </a:r>
          </a:p>
          <a:p>
            <a:pPr>
              <a:buFont typeface="Wingdings" panose="05000000000000000000" pitchFamily="2" charset="2"/>
              <a:buChar char="q"/>
            </a:pPr>
            <a:r>
              <a:rPr lang="en-US" sz="1400" dirty="0" smtClean="0">
                <a:latin typeface="Times New Roman" panose="02020603050405020304" pitchFamily="18" charset="0"/>
                <a:cs typeface="Times New Roman" panose="02020603050405020304" pitchFamily="18" charset="0"/>
              </a:rPr>
              <a:t>Crutches/ canes</a:t>
            </a:r>
          </a:p>
          <a:p>
            <a:pPr>
              <a:buFont typeface="Wingdings" panose="05000000000000000000" pitchFamily="2" charset="2"/>
              <a:buChar char="q"/>
            </a:pPr>
            <a:r>
              <a:rPr lang="en-US" sz="1400" dirty="0" smtClean="0">
                <a:latin typeface="Times New Roman" panose="02020603050405020304" pitchFamily="18" charset="0"/>
                <a:cs typeface="Times New Roman" panose="02020603050405020304" pitchFamily="18" charset="0"/>
              </a:rPr>
              <a:t>Injured limb</a:t>
            </a:r>
          </a:p>
          <a:p>
            <a:pPr>
              <a:buFont typeface="Wingdings" panose="05000000000000000000" pitchFamily="2" charset="2"/>
              <a:buChar char="q"/>
            </a:pPr>
            <a:r>
              <a:rPr lang="en-US" sz="1400" dirty="0" smtClean="0">
                <a:latin typeface="Times New Roman" panose="02020603050405020304" pitchFamily="18" charset="0"/>
                <a:cs typeface="Times New Roman" panose="02020603050405020304" pitchFamily="18" charset="0"/>
              </a:rPr>
              <a:t>Uninjured leg </a:t>
            </a:r>
          </a:p>
          <a:p>
            <a:pPr>
              <a:buFont typeface="Wingdings" panose="05000000000000000000" pitchFamily="2" charset="2"/>
              <a:buChar char="q"/>
            </a:pPr>
            <a:r>
              <a:rPr lang="en-US" sz="1400" dirty="0" smtClean="0">
                <a:latin typeface="Times New Roman" panose="02020603050405020304" pitchFamily="18" charset="0"/>
                <a:cs typeface="Times New Roman" panose="02020603050405020304" pitchFamily="18" charset="0"/>
              </a:rPr>
              <a:t>Repeat the process.</a:t>
            </a:r>
          </a:p>
        </p:txBody>
      </p:sp>
    </p:spTree>
    <p:extLst>
      <p:ext uri="{BB962C8B-B14F-4D97-AF65-F5344CB8AC3E}">
        <p14:creationId xmlns:p14="http://schemas.microsoft.com/office/powerpoint/2010/main" val="13492844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377" y="346509"/>
            <a:ext cx="12259377" cy="6511490"/>
          </a:xfrm>
        </p:spPr>
        <p:txBody>
          <a:bodyPr>
            <a:normAutofit lnSpcReduction="10000"/>
          </a:bodyPr>
          <a:lstStyle/>
          <a:p>
            <a:r>
              <a:rPr lang="en-US" sz="1400" dirty="0" smtClean="0">
                <a:latin typeface="Times New Roman" panose="02020603050405020304" pitchFamily="18" charset="0"/>
                <a:cs typeface="Times New Roman" panose="02020603050405020304" pitchFamily="18" charset="0"/>
              </a:rPr>
              <a:t>Posture refers to the attitude assumed by the body either with support during muscular activity or as a result of the coordinated action performed by a group of muscles working to maintain stability.</a:t>
            </a:r>
          </a:p>
          <a:p>
            <a:r>
              <a:rPr lang="en-US" sz="1400" dirty="0" smtClean="0">
                <a:latin typeface="Times New Roman" panose="02020603050405020304" pitchFamily="18" charset="0"/>
                <a:cs typeface="Times New Roman" panose="02020603050405020304" pitchFamily="18" charset="0"/>
              </a:rPr>
              <a:t>TYPES OF POSTURES.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Dynamic : how a person hold him/herself when moving.</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Eg</a:t>
            </a:r>
            <a:r>
              <a:rPr lang="en-US" sz="1400" dirty="0" smtClean="0">
                <a:latin typeface="Times New Roman" panose="02020603050405020304" pitchFamily="18" charset="0"/>
                <a:cs typeface="Times New Roman" panose="02020603050405020304" pitchFamily="18" charset="0"/>
              </a:rPr>
              <a:t> in walking , running or bending over to pick something.</a:t>
            </a:r>
          </a:p>
          <a:p>
            <a:pPr marL="0" indent="0">
              <a:buNone/>
            </a:pPr>
            <a:r>
              <a:rPr lang="en-US" sz="1400" dirty="0" smtClean="0">
                <a:latin typeface="Times New Roman" panose="02020603050405020304" pitchFamily="18" charset="0"/>
                <a:cs typeface="Times New Roman" panose="02020603050405020304" pitchFamily="18" charset="0"/>
              </a:rPr>
              <a:t>It  requires to form an efficient basis for movement.</a:t>
            </a:r>
          </a:p>
          <a:p>
            <a:pPr marL="0" indent="0">
              <a:buNone/>
            </a:pPr>
            <a:r>
              <a:rPr lang="en-US" sz="1400" dirty="0" smtClean="0">
                <a:latin typeface="Times New Roman" panose="02020603050405020304" pitchFamily="18" charset="0"/>
                <a:cs typeface="Times New Roman" panose="02020603050405020304" pitchFamily="18" charset="0"/>
              </a:rPr>
              <a:t>Muscles and non- contractile structures have to work to adapt to changing circumstances.</a:t>
            </a:r>
          </a:p>
          <a:p>
            <a:pPr marL="342900" indent="-342900">
              <a:buAutoNum type="arabicPeriod" startAt="2"/>
            </a:pPr>
            <a:r>
              <a:rPr lang="en-US" sz="1400" dirty="0" smtClean="0">
                <a:latin typeface="Times New Roman" panose="02020603050405020304" pitchFamily="18" charset="0"/>
                <a:cs typeface="Times New Roman" panose="02020603050405020304" pitchFamily="18" charset="0"/>
              </a:rPr>
              <a:t>Static posture.: this is how a person hold himself when not moving like: sitting, standing or sleeping.</a:t>
            </a:r>
          </a:p>
          <a:p>
            <a:pPr marL="0" indent="0">
              <a:buNone/>
            </a:pPr>
            <a:r>
              <a:rPr lang="en-US" sz="1400" dirty="0" smtClean="0">
                <a:latin typeface="Times New Roman" panose="02020603050405020304" pitchFamily="18" charset="0"/>
                <a:cs typeface="Times New Roman" panose="02020603050405020304" pitchFamily="18" charset="0"/>
              </a:rPr>
              <a:t>Body segments are aligned and maintained in fixed position.</a:t>
            </a:r>
          </a:p>
          <a:p>
            <a:pPr marL="0" indent="0">
              <a:buNone/>
            </a:pPr>
            <a:r>
              <a:rPr lang="en-US" sz="1400" dirty="0" smtClean="0">
                <a:latin typeface="Times New Roman" panose="02020603050405020304" pitchFamily="18" charset="0"/>
                <a:cs typeface="Times New Roman" panose="02020603050405020304" pitchFamily="18" charset="0"/>
              </a:rPr>
              <a:t>This is achieved by coordinating and introduction of various muscle groups which are working to counteract gravity and other forces.</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b="1" dirty="0" smtClean="0">
                <a:latin typeface="Times New Roman" panose="02020603050405020304" pitchFamily="18" charset="0"/>
                <a:cs typeface="Times New Roman" panose="02020603050405020304" pitchFamily="18" charset="0"/>
              </a:rPr>
              <a:t>POSTURE ASSESSMENT</a:t>
            </a:r>
            <a:r>
              <a:rPr lang="en-US" sz="1400" dirty="0" smtClean="0">
                <a:latin typeface="Times New Roman" panose="02020603050405020304" pitchFamily="18" charset="0"/>
                <a:cs typeface="Times New Roman" panose="02020603050405020304" pitchFamily="18" charset="0"/>
              </a:rPr>
              <a:t>.</a:t>
            </a:r>
          </a:p>
          <a:p>
            <a:r>
              <a:rPr lang="en-US" sz="1400" dirty="0" smtClean="0">
                <a:latin typeface="Times New Roman" panose="02020603050405020304" pitchFamily="18" charset="0"/>
                <a:cs typeface="Times New Roman" panose="02020603050405020304" pitchFamily="18" charset="0"/>
              </a:rPr>
              <a:t>The key to good posture is the position of the spine.</a:t>
            </a:r>
          </a:p>
          <a:p>
            <a:pPr marL="0" indent="0">
              <a:buNone/>
            </a:pPr>
            <a:r>
              <a:rPr lang="en-US" sz="1400" dirty="0" smtClean="0">
                <a:latin typeface="Times New Roman" panose="02020603050405020304" pitchFamily="18" charset="0"/>
                <a:cs typeface="Times New Roman" panose="02020603050405020304" pitchFamily="18" charset="0"/>
              </a:rPr>
              <a:t>3 natural curves of the spine;</a:t>
            </a:r>
            <a:endParaRPr lang="en-US" sz="1400" dirty="0">
              <a:latin typeface="Times New Roman" panose="02020603050405020304" pitchFamily="18" charset="0"/>
              <a:cs typeface="Times New Roman" panose="02020603050405020304" pitchFamily="18" charset="0"/>
            </a:endParaRPr>
          </a:p>
          <a:p>
            <a:pPr marL="342900" indent="-342900">
              <a:buFont typeface="+mj-lt"/>
              <a:buAutoNum type="alphaLcParenR"/>
            </a:pPr>
            <a:r>
              <a:rPr lang="en-US" sz="1400" dirty="0" smtClean="0">
                <a:latin typeface="Times New Roman" panose="02020603050405020304" pitchFamily="18" charset="0"/>
                <a:cs typeface="Times New Roman" panose="02020603050405020304" pitchFamily="18" charset="0"/>
              </a:rPr>
              <a:t>The neck.</a:t>
            </a:r>
          </a:p>
          <a:p>
            <a:pPr marL="342900" indent="-342900">
              <a:buFont typeface="+mj-lt"/>
              <a:buAutoNum type="alphaLcParenR"/>
            </a:pPr>
            <a:r>
              <a:rPr lang="en-US" sz="1400" dirty="0" smtClean="0">
                <a:latin typeface="Times New Roman" panose="02020603050405020304" pitchFamily="18" charset="0"/>
                <a:cs typeface="Times New Roman" panose="02020603050405020304" pitchFamily="18" charset="0"/>
              </a:rPr>
              <a:t>Mid back.</a:t>
            </a:r>
          </a:p>
          <a:p>
            <a:pPr marL="342900" indent="-342900">
              <a:buFont typeface="+mj-lt"/>
              <a:buAutoNum type="alphaLcParenR"/>
            </a:pPr>
            <a:r>
              <a:rPr lang="en-US" sz="1400" dirty="0" smtClean="0">
                <a:latin typeface="Times New Roman" panose="02020603050405020304" pitchFamily="18" charset="0"/>
                <a:cs typeface="Times New Roman" panose="02020603050405020304" pitchFamily="18" charset="0"/>
              </a:rPr>
              <a:t>Lower back.</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smtClean="0">
                <a:latin typeface="Times New Roman" panose="02020603050405020304" pitchFamily="18" charset="0"/>
                <a:cs typeface="Times New Roman" panose="02020603050405020304" pitchFamily="18" charset="0"/>
              </a:rPr>
              <a:t>Correct postures should maintain these postures but not increase them.</a:t>
            </a:r>
          </a:p>
          <a:p>
            <a:pPr marL="0" indent="0">
              <a:buNone/>
            </a:pPr>
            <a:r>
              <a:rPr lang="en-US" sz="1400" dirty="0" smtClean="0">
                <a:latin typeface="Times New Roman" panose="02020603050405020304" pitchFamily="18" charset="0"/>
                <a:cs typeface="Times New Roman" panose="02020603050405020304" pitchFamily="18" charset="0"/>
              </a:rPr>
              <a:t>The hand should be above the shoulders.</a:t>
            </a:r>
          </a:p>
          <a:p>
            <a:pPr marL="0" indent="0">
              <a:buNone/>
            </a:pPr>
            <a:r>
              <a:rPr lang="en-US" sz="1400" dirty="0" smtClean="0">
                <a:latin typeface="Times New Roman" panose="02020603050405020304" pitchFamily="18" charset="0"/>
                <a:cs typeface="Times New Roman" panose="02020603050405020304" pitchFamily="18" charset="0"/>
              </a:rPr>
              <a:t>The top of the shoulder should be over the hips.</a:t>
            </a:r>
          </a:p>
          <a:p>
            <a:pPr marL="0" indent="0">
              <a:buNone/>
            </a:pPr>
            <a:r>
              <a:rPr lang="en-US" sz="1400" dirty="0" smtClean="0">
                <a:latin typeface="Times New Roman" panose="02020603050405020304" pitchFamily="18" charset="0"/>
                <a:cs typeface="Times New Roman" panose="02020603050405020304" pitchFamily="18" charset="0"/>
              </a:rPr>
              <a:t>In an ideal posture, the line of gravity should pass through specific points of the body.</a:t>
            </a:r>
          </a:p>
          <a:p>
            <a:pPr marL="0" indent="0">
              <a:buNone/>
            </a:pPr>
            <a:r>
              <a:rPr lang="en-US" sz="1400" dirty="0" smtClean="0">
                <a:latin typeface="Times New Roman" panose="02020603050405020304" pitchFamily="18" charset="0"/>
                <a:cs typeface="Times New Roman" panose="02020603050405020304" pitchFamily="18" charset="0"/>
              </a:rPr>
              <a:t>The line should pass through the lobe of the ear, shoulder joint, hip joint through the greater  trochanter of the femur the slightly anterior to the midline of the knee joint and anteriorly to the lateral malleoli.</a:t>
            </a:r>
          </a:p>
          <a:p>
            <a:pPr marL="0" indent="0">
              <a:buNone/>
            </a:pPr>
            <a:r>
              <a:rPr lang="en-US" sz="1400" dirty="0" smtClean="0">
                <a:latin typeface="Times New Roman" panose="02020603050405020304" pitchFamily="18" charset="0"/>
                <a:cs typeface="Times New Roman" panose="02020603050405020304" pitchFamily="18" charset="0"/>
              </a:rPr>
              <a:t>When viewed from the front and the back , the vertebral line passing through the body, center of gravity should bisect the body into two equal halves with the body weight distributed evenly between the feet.</a:t>
            </a:r>
          </a:p>
          <a:p>
            <a:pPr marL="0" indent="0">
              <a:buNone/>
            </a:pPr>
            <a:r>
              <a:rPr lang="en-US" sz="1400" dirty="0" smtClean="0">
                <a:latin typeface="Times New Roman" panose="02020603050405020304" pitchFamily="18" charset="0"/>
                <a:cs typeface="Times New Roman" panose="02020603050405020304" pitchFamily="18" charset="0"/>
              </a:rPr>
              <a:t>While assessing posture, symmetry and rotation/tilts should be observed in lateral</a:t>
            </a:r>
          </a:p>
          <a:p>
            <a:pPr marL="0" indent="0">
              <a:buNone/>
            </a:pPr>
            <a:endParaRPr lang="en-US" sz="1400" dirty="0" smtClean="0">
              <a:latin typeface="Times New Roman" panose="02020603050405020304" pitchFamily="18" charset="0"/>
              <a:cs typeface="Times New Roman" panose="02020603050405020304" pitchFamily="18" charset="0"/>
            </a:endParaRPr>
          </a:p>
          <a:p>
            <a:pPr marL="0" indent="0">
              <a:buNone/>
            </a:pPr>
            <a:endParaRPr lang="en-US" sz="1400" dirty="0" smtClean="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0" y="1"/>
            <a:ext cx="12192000" cy="510138"/>
          </a:xfrm>
        </p:spPr>
        <p:txBody>
          <a:bodyPr>
            <a:normAutofit/>
          </a:bodyPr>
          <a:lstStyle/>
          <a:p>
            <a:r>
              <a:rPr lang="en-US" sz="1400" dirty="0" smtClean="0">
                <a:latin typeface="Times New Roman" panose="02020603050405020304" pitchFamily="18" charset="0"/>
                <a:cs typeface="Times New Roman" panose="02020603050405020304" pitchFamily="18" charset="0"/>
              </a:rPr>
              <a:t>POSTURE MOBILITY AIDS</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73701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379" y="587142"/>
            <a:ext cx="12192000" cy="5859329"/>
          </a:xfrm>
        </p:spPr>
        <p:txBody>
          <a:bodyPr>
            <a:normAutofit/>
          </a:bodyPr>
          <a:lstStyle/>
          <a:p>
            <a:pPr marL="0" indent="0">
              <a:buNone/>
            </a:pPr>
            <a:r>
              <a:rPr lang="en-US" sz="1400" dirty="0" smtClean="0">
                <a:latin typeface="Times New Roman" panose="02020603050405020304" pitchFamily="18" charset="0"/>
                <a:cs typeface="Times New Roman" panose="02020603050405020304" pitchFamily="18" charset="0"/>
              </a:rPr>
              <a:t>Assess for:</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Head alignment.</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Cervical, thoracic and lumbar curvature.</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Shoulder level symmetry</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Pelvic symmetry.</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Hip, knee and ankle joints.</a:t>
            </a:r>
          </a:p>
          <a:p>
            <a:pPr marL="0" indent="0">
              <a:buNone/>
            </a:pPr>
            <a:r>
              <a:rPr lang="en-US" sz="1400" dirty="0">
                <a:latin typeface="Times New Roman" panose="02020603050405020304" pitchFamily="18" charset="0"/>
                <a:cs typeface="Times New Roman" panose="02020603050405020304" pitchFamily="18" charset="0"/>
              </a:rPr>
              <a:t> </a:t>
            </a:r>
          </a:p>
          <a:p>
            <a:pPr marL="0" indent="0">
              <a:buNone/>
            </a:pPr>
            <a:r>
              <a:rPr lang="en-US" sz="1400" dirty="0" smtClean="0">
                <a:latin typeface="Times New Roman" panose="02020603050405020304" pitchFamily="18" charset="0"/>
                <a:cs typeface="Times New Roman" panose="02020603050405020304" pitchFamily="18" charset="0"/>
              </a:rPr>
              <a:t>In sitting:</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The ears should be aligned with the shoulders and shoulders aligned with the hip.</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The shoulders should be relaxed and elbows closed to the side of the body.</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Angle of elbows hips and knees should be approximately 90 degrees.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The feel should be flat on the floor.</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The forearms parallel on the floor with wrist straight.</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Feet should rest comfortably on the surface.</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smtClean="0">
                <a:latin typeface="Times New Roman" panose="02020603050405020304" pitchFamily="18" charset="0"/>
                <a:cs typeface="Times New Roman" panose="02020603050405020304" pitchFamily="18" charset="0"/>
              </a:rPr>
              <a:t>POSTURE AND HEALTH.</a:t>
            </a:r>
          </a:p>
          <a:p>
            <a:r>
              <a:rPr lang="en-US" sz="1400" dirty="0" smtClean="0">
                <a:latin typeface="Times New Roman" panose="02020603050405020304" pitchFamily="18" charset="0"/>
                <a:cs typeface="Times New Roman" panose="02020603050405020304" pitchFamily="18" charset="0"/>
              </a:rPr>
              <a:t>Poor posture can be bad on health.</a:t>
            </a:r>
          </a:p>
          <a:p>
            <a:r>
              <a:rPr lang="en-US" sz="1400" dirty="0" smtClean="0">
                <a:latin typeface="Times New Roman" panose="02020603050405020304" pitchFamily="18" charset="0"/>
                <a:cs typeface="Times New Roman" panose="02020603050405020304" pitchFamily="18" charset="0"/>
              </a:rPr>
              <a:t>Slouching/</a:t>
            </a:r>
            <a:r>
              <a:rPr lang="en-US" sz="1400" dirty="0" err="1" smtClean="0">
                <a:latin typeface="Times New Roman" panose="02020603050405020304" pitchFamily="18" charset="0"/>
                <a:cs typeface="Times New Roman" panose="02020603050405020304" pitchFamily="18" charset="0"/>
              </a:rPr>
              <a:t>slamping</a:t>
            </a:r>
            <a:r>
              <a:rPr lang="en-US" sz="1400" dirty="0" smtClean="0">
                <a:latin typeface="Times New Roman" panose="02020603050405020304" pitchFamily="18" charset="0"/>
                <a:cs typeface="Times New Roman" panose="02020603050405020304" pitchFamily="18" charset="0"/>
              </a:rPr>
              <a:t> over can:</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Missing the musculoskeletal system.</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Increase pressure on the spine , making more prone to injury and degeneration.</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Cause neck, shoulder and back pains.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Decrease flexibility.</a:t>
            </a:r>
          </a:p>
          <a:p>
            <a:pPr marL="342900" indent="-342900">
              <a:buFont typeface="+mj-lt"/>
              <a:buAutoNum type="arabicPeriod"/>
            </a:pP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9232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3955" y="262393"/>
            <a:ext cx="11282396" cy="4873422"/>
          </a:xfrm>
        </p:spPr>
        <p:txBody>
          <a:bodyPr>
            <a:normAutofit/>
          </a:bodyPr>
          <a:lstStyle/>
          <a:p>
            <a:endParaRPr lang="en-US" sz="1400" dirty="0" smtClean="0"/>
          </a:p>
          <a:p>
            <a:r>
              <a:rPr lang="en-US" sz="1400" dirty="0" smtClean="0">
                <a:latin typeface="Times New Roman" panose="02020603050405020304" pitchFamily="18" charset="0"/>
                <a:cs typeface="Times New Roman" panose="02020603050405020304" pitchFamily="18" charset="0"/>
              </a:rPr>
              <a:t>DOMAINS OF BM</a:t>
            </a:r>
          </a:p>
          <a:p>
            <a:endParaRPr lang="en-US" sz="1400" dirty="0"/>
          </a:p>
          <a:p>
            <a:endParaRPr lang="en-US" sz="1400" dirty="0" smtClean="0"/>
          </a:p>
          <a:p>
            <a:r>
              <a:rPr lang="en-US" sz="1400" dirty="0" smtClean="0"/>
              <a:t>STATIC.</a:t>
            </a:r>
          </a:p>
          <a:p>
            <a:r>
              <a:rPr lang="en-US" sz="1400" dirty="0" smtClean="0"/>
              <a:t>DYNAMIC.</a:t>
            </a:r>
          </a:p>
          <a:p>
            <a:pPr marL="0" indent="0">
              <a:buNone/>
            </a:pPr>
            <a:r>
              <a:rPr lang="en-US" sz="1400" dirty="0" smtClean="0">
                <a:latin typeface="Times New Roman" panose="02020603050405020304" pitchFamily="18" charset="0"/>
                <a:cs typeface="Times New Roman" panose="02020603050405020304" pitchFamily="18" charset="0"/>
              </a:rPr>
              <a:t>STATIC- describes mechanics that analyses the body at rest or in uniform motion.</a:t>
            </a:r>
          </a:p>
          <a:p>
            <a:pPr marL="0" indent="0">
              <a:buNone/>
            </a:pPr>
            <a:r>
              <a:rPr lang="en-US" sz="1400" dirty="0" smtClean="0">
                <a:latin typeface="Times New Roman" panose="02020603050405020304" pitchFamily="18" charset="0"/>
                <a:cs typeface="Times New Roman" panose="02020603050405020304" pitchFamily="18" charset="0"/>
              </a:rPr>
              <a:t>DYNAMIC- study of conditions under which an object moves.</a:t>
            </a:r>
          </a:p>
          <a:p>
            <a:pPr marL="0" indent="0">
              <a:buNone/>
            </a:pPr>
            <a:r>
              <a:rPr lang="en-US" sz="1400" dirty="0" smtClean="0">
                <a:latin typeface="Times New Roman" panose="02020603050405020304" pitchFamily="18" charset="0"/>
                <a:cs typeface="Times New Roman" panose="02020603050405020304" pitchFamily="18" charset="0"/>
              </a:rPr>
              <a:t>Dynamics concepts can be further discussed under kinematics and kinetics.</a:t>
            </a:r>
          </a:p>
          <a:p>
            <a:pPr marL="0" indent="0">
              <a:buNone/>
            </a:pPr>
            <a:endParaRPr lang="en-US" sz="1400" dirty="0" smtClean="0">
              <a:latin typeface="Times New Roman" panose="02020603050405020304" pitchFamily="18" charset="0"/>
              <a:cs typeface="Times New Roman" panose="02020603050405020304" pitchFamily="18" charset="0"/>
            </a:endParaRPr>
          </a:p>
          <a:p>
            <a:pPr marL="0" indent="0">
              <a:buNone/>
            </a:pPr>
            <a:r>
              <a:rPr lang="en-US" sz="1400" dirty="0" smtClean="0">
                <a:latin typeface="Times New Roman" panose="02020603050405020304" pitchFamily="18" charset="0"/>
                <a:cs typeface="Times New Roman" panose="02020603050405020304" pitchFamily="18" charset="0"/>
              </a:rPr>
              <a:t>The kinetics concepts deals with body motion and the forces that cause it to move.</a:t>
            </a:r>
          </a:p>
          <a:p>
            <a:pPr marL="0" indent="0">
              <a:buNone/>
            </a:pPr>
            <a:r>
              <a:rPr lang="en-US" sz="1400" dirty="0" smtClean="0">
                <a:latin typeface="Times New Roman" panose="02020603050405020304" pitchFamily="18" charset="0"/>
                <a:cs typeface="Times New Roman" panose="02020603050405020304" pitchFamily="18" charset="0"/>
              </a:rPr>
              <a:t>The kinematics describes body motion without  regard to the  forces that produce that motion.</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02494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90888"/>
            <a:ext cx="11353800" cy="5686075"/>
          </a:xfrm>
        </p:spPr>
        <p:txBody>
          <a:bodyPr>
            <a:normAutofit/>
          </a:bodyPr>
          <a:lstStyle/>
          <a:p>
            <a:pPr marL="342900" indent="-342900">
              <a:buAutoNum type="arabicPeriod" startAt="5"/>
            </a:pPr>
            <a:r>
              <a:rPr lang="en-US" sz="1400" dirty="0" smtClean="0">
                <a:latin typeface="Times New Roman" panose="02020603050405020304" pitchFamily="18" charset="0"/>
                <a:cs typeface="Times New Roman" panose="02020603050405020304" pitchFamily="18" charset="0"/>
              </a:rPr>
              <a:t>Affect how well the joint move .</a:t>
            </a:r>
          </a:p>
          <a:p>
            <a:pPr marL="342900" indent="-342900">
              <a:buAutoNum type="arabicPeriod" startAt="5"/>
            </a:pPr>
            <a:r>
              <a:rPr lang="en-US" sz="1400" dirty="0" smtClean="0">
                <a:latin typeface="Times New Roman" panose="02020603050405020304" pitchFamily="18" charset="0"/>
                <a:cs typeface="Times New Roman" panose="02020603050405020304" pitchFamily="18" charset="0"/>
              </a:rPr>
              <a:t>Affect balance and increase risk of falling.</a:t>
            </a:r>
          </a:p>
          <a:p>
            <a:pPr marL="342900" indent="-342900">
              <a:buAutoNum type="arabicPeriod" startAt="5"/>
            </a:pPr>
            <a:r>
              <a:rPr lang="en-US" sz="1400" dirty="0" smtClean="0">
                <a:latin typeface="Times New Roman" panose="02020603050405020304" pitchFamily="18" charset="0"/>
                <a:cs typeface="Times New Roman" panose="02020603050405020304" pitchFamily="18" charset="0"/>
              </a:rPr>
              <a:t>Make it harder to digest food.</a:t>
            </a:r>
          </a:p>
          <a:p>
            <a:pPr marL="342900" indent="-342900">
              <a:buAutoNum type="arabicPeriod" startAt="5"/>
            </a:pPr>
            <a:r>
              <a:rPr lang="en-US" sz="1400" dirty="0" smtClean="0">
                <a:latin typeface="Times New Roman" panose="02020603050405020304" pitchFamily="18" charset="0"/>
                <a:cs typeface="Times New Roman" panose="02020603050405020304" pitchFamily="18" charset="0"/>
              </a:rPr>
              <a:t>Make it harder to breath.</a:t>
            </a:r>
          </a:p>
          <a:p>
            <a:pPr marL="342900" indent="-342900">
              <a:buAutoNum type="arabicPeriod" startAt="5"/>
            </a:pPr>
            <a:r>
              <a:rPr lang="en-US" sz="1400" dirty="0" smtClean="0">
                <a:latin typeface="Times New Roman" panose="02020603050405020304" pitchFamily="18" charset="0"/>
                <a:cs typeface="Times New Roman" panose="02020603050405020304" pitchFamily="18" charset="0"/>
              </a:rPr>
              <a:t>In women it can bring to imbalance in the core muscles leading to incontinence and pelvic organs prolapse.</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smtClean="0">
                <a:latin typeface="Times New Roman" panose="02020603050405020304" pitchFamily="18" charset="0"/>
                <a:cs typeface="Times New Roman" panose="02020603050405020304" pitchFamily="18" charset="0"/>
              </a:rPr>
              <a:t>ASSIGNMENT;</a:t>
            </a:r>
          </a:p>
          <a:p>
            <a:pPr marL="342900" indent="-342900">
              <a:buAutoNum type="arabicPeriod"/>
            </a:pPr>
            <a:r>
              <a:rPr lang="en-US" sz="1400" dirty="0" smtClean="0">
                <a:latin typeface="Times New Roman" panose="02020603050405020304" pitchFamily="18" charset="0"/>
                <a:cs typeface="Times New Roman" panose="02020603050405020304" pitchFamily="18" charset="0"/>
              </a:rPr>
              <a:t>Discuss the relationship between posture and gait.</a:t>
            </a:r>
          </a:p>
          <a:p>
            <a:pPr marL="342900" indent="-342900">
              <a:buAutoNum type="arabicPeriod"/>
            </a:pPr>
            <a:r>
              <a:rPr lang="en-US" sz="1400" dirty="0" smtClean="0">
                <a:latin typeface="Times New Roman" panose="02020603050405020304" pitchFamily="18" charset="0"/>
                <a:cs typeface="Times New Roman" panose="02020603050405020304" pitchFamily="18" charset="0"/>
              </a:rPr>
              <a:t>State five causes of low back pain.</a:t>
            </a:r>
          </a:p>
          <a:p>
            <a:pPr marL="342900" indent="-342900">
              <a:buAutoNum type="arabicPeriod"/>
            </a:pPr>
            <a:r>
              <a:rPr lang="en-US" sz="1400" dirty="0" smtClean="0">
                <a:latin typeface="Times New Roman" panose="02020603050405020304" pitchFamily="18" charset="0"/>
                <a:cs typeface="Times New Roman" panose="02020603050405020304" pitchFamily="18" charset="0"/>
              </a:rPr>
              <a:t>Briefly describe mobility scooters.</a:t>
            </a:r>
          </a:p>
        </p:txBody>
      </p:sp>
    </p:spTree>
    <p:extLst>
      <p:ext uri="{BB962C8B-B14F-4D97-AF65-F5344CB8AC3E}">
        <p14:creationId xmlns:p14="http://schemas.microsoft.com/office/powerpoint/2010/main" val="6131062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94636"/>
            <a:ext cx="12192000" cy="6463364"/>
          </a:xfrm>
        </p:spPr>
        <p:txBody>
          <a:bodyPr>
            <a:normAutofit/>
          </a:bodyPr>
          <a:lstStyle/>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Be mindful of your posture during everyday activities  like: watching </a:t>
            </a:r>
            <a:r>
              <a:rPr lang="en-US" sz="1400" dirty="0" err="1" smtClean="0">
                <a:latin typeface="Times New Roman" panose="02020603050405020304" pitchFamily="18" charset="0"/>
                <a:cs typeface="Times New Roman" panose="02020603050405020304" pitchFamily="18" charset="0"/>
              </a:rPr>
              <a:t>tv</a:t>
            </a:r>
            <a:r>
              <a:rPr lang="en-US" sz="1400" dirty="0" smtClean="0">
                <a:latin typeface="Times New Roman" panose="02020603050405020304" pitchFamily="18" charset="0"/>
                <a:cs typeface="Times New Roman" panose="02020603050405020304" pitchFamily="18" charset="0"/>
              </a:rPr>
              <a:t>, washing dishes or walking.</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Stay active- any kind of exercise  may help improve posture but it is good to do exercises that strengthen core that is muscles around the back, abdomen and pelvis.</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Maintain a healthy weight – extra weight can weaken abdominal muscles, cause problem  for pelvis and spine  and contribute to low back pains.</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Wear comfortable, low heeled shoes – high heeled shoes can throw off balance and force to walk differently. </a:t>
            </a:r>
            <a:r>
              <a:rPr lang="en-US" sz="1400" dirty="0">
                <a:latin typeface="Times New Roman" panose="02020603050405020304" pitchFamily="18" charset="0"/>
                <a:cs typeface="Times New Roman" panose="02020603050405020304" pitchFamily="18" charset="0"/>
              </a:rPr>
              <a:t>T</a:t>
            </a:r>
            <a:r>
              <a:rPr lang="en-US" sz="1400" dirty="0" smtClean="0">
                <a:latin typeface="Times New Roman" panose="02020603050405020304" pitchFamily="18" charset="0"/>
                <a:cs typeface="Times New Roman" panose="02020603050405020304" pitchFamily="18" charset="0"/>
              </a:rPr>
              <a:t>hese puts more stress on muscles and harm posture.</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Make sure work surfaces at a comfortable height. </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Whether sitting in front of a computer , making dinner or washing. </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smtClean="0">
                <a:latin typeface="Times New Roman" panose="02020603050405020304" pitchFamily="18" charset="0"/>
                <a:cs typeface="Times New Roman" panose="02020603050405020304" pitchFamily="18" charset="0"/>
              </a:rPr>
              <a:t>HOW TO IMPROVE POSTURE IN SITTING.</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Switch sitting positions often.</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Take brief walks around the area of work or in the house.</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Gently stretch the muscles away so often to help relieve muscles.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Don’t close the legs. Keep the feel on the floor with ankle joint </a:t>
            </a:r>
            <a:r>
              <a:rPr lang="en-US" sz="1400" dirty="0" err="1" smtClean="0">
                <a:latin typeface="Times New Roman" panose="02020603050405020304" pitchFamily="18" charset="0"/>
                <a:cs typeface="Times New Roman" panose="02020603050405020304" pitchFamily="18" charset="0"/>
              </a:rPr>
              <a:t>infront</a:t>
            </a:r>
            <a:r>
              <a:rPr lang="en-US" sz="1400" dirty="0" smtClean="0">
                <a:latin typeface="Times New Roman" panose="02020603050405020304" pitchFamily="18" charset="0"/>
                <a:cs typeface="Times New Roman" panose="02020603050405020304" pitchFamily="18" charset="0"/>
              </a:rPr>
              <a:t> of the knee joint.</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Make sure that the feel touch the floor or if not, use a foot rest..</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Relax the shoulders – should not be rounded  or pulled back upwards.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Keep the elbows close to the body .</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They should bend between 90 degrees to 120 degrees.</a:t>
            </a:r>
          </a:p>
          <a:p>
            <a:pPr marL="0" indent="0">
              <a:buNone/>
            </a:pPr>
            <a:r>
              <a:rPr lang="en-US" sz="1400" dirty="0" smtClean="0">
                <a:latin typeface="Times New Roman" panose="02020603050405020304" pitchFamily="18" charset="0"/>
                <a:cs typeface="Times New Roman" panose="02020603050405020304" pitchFamily="18" charset="0"/>
              </a:rPr>
              <a:t>8.     Make sure the back is fully supported, use a ba</a:t>
            </a:r>
            <a:r>
              <a:rPr lang="en-US" sz="1400" dirty="0">
                <a:latin typeface="Times New Roman" panose="02020603050405020304" pitchFamily="18" charset="0"/>
                <a:cs typeface="Times New Roman" panose="02020603050405020304" pitchFamily="18" charset="0"/>
              </a:rPr>
              <a:t>c</a:t>
            </a:r>
            <a:r>
              <a:rPr lang="en-US" sz="1400" dirty="0" smtClean="0">
                <a:latin typeface="Times New Roman" panose="02020603050405020304" pitchFamily="18" charset="0"/>
                <a:cs typeface="Times New Roman" panose="02020603050405020304" pitchFamily="18" charset="0"/>
              </a:rPr>
              <a:t>k pillow or other back support if the chair doesn’t have a back rest that cannot support lower back curve.</a:t>
            </a:r>
          </a:p>
          <a:p>
            <a:pPr marL="342900" indent="-342900">
              <a:buAutoNum type="arabicPeriod" startAt="9"/>
            </a:pPr>
            <a:r>
              <a:rPr lang="en-US" sz="1400" dirty="0" smtClean="0">
                <a:latin typeface="Times New Roman" panose="02020603050405020304" pitchFamily="18" charset="0"/>
                <a:cs typeface="Times New Roman" panose="02020603050405020304" pitchFamily="18" charset="0"/>
              </a:rPr>
              <a:t>Make sure the thighs and hips are supported.</a:t>
            </a:r>
          </a:p>
          <a:p>
            <a:pPr marL="0" indent="0">
              <a:buNone/>
            </a:pPr>
            <a:r>
              <a:rPr lang="en-US" sz="1400" dirty="0" smtClean="0">
                <a:latin typeface="Times New Roman" panose="02020603050405020304" pitchFamily="18" charset="0"/>
                <a:cs typeface="Times New Roman" panose="02020603050405020304" pitchFamily="18" charset="0"/>
              </a:rPr>
              <a:t>They should have a well padded seats, the thighs and hips should be parallel to the floor.</a:t>
            </a:r>
          </a:p>
          <a:p>
            <a:pPr marL="0" indent="0">
              <a:buNone/>
            </a:pPr>
            <a:endParaRPr lang="en-US" sz="1400" dirty="0" smtClean="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0" y="1"/>
            <a:ext cx="12192001" cy="394635"/>
          </a:xfrm>
        </p:spPr>
        <p:txBody>
          <a:bodyPr>
            <a:normAutofit/>
          </a:bodyPr>
          <a:lstStyle/>
          <a:p>
            <a:r>
              <a:rPr lang="en-US" sz="1600" dirty="0" smtClean="0">
                <a:latin typeface="Times New Roman" panose="02020603050405020304" pitchFamily="18" charset="0"/>
                <a:cs typeface="Times New Roman" panose="02020603050405020304" pitchFamily="18" charset="0"/>
              </a:rPr>
              <a:t>How to improve posture [ patient education]</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93499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67910"/>
            <a:ext cx="12192000" cy="5787349"/>
          </a:xfrm>
        </p:spPr>
        <p:txBody>
          <a:bodyPr>
            <a:normAutofit/>
          </a:bodyPr>
          <a:lstStyle/>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Stand and straight  and tall.</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Keep the shoulders back.</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Pull the stomach inwards.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Put the weight mostly on the balls of the feet,</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Keep the head level.</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Let the arms hand down naturally on the  sides.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Keep the feet about shoulder width apart.</a:t>
            </a:r>
          </a:p>
          <a:p>
            <a:pPr marL="342900" indent="-342900">
              <a:buFont typeface="+mj-lt"/>
              <a:buAutoNum type="arabicPeriod"/>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smtClean="0">
                <a:latin typeface="Times New Roman" panose="02020603050405020304" pitchFamily="18" charset="0"/>
                <a:cs typeface="Times New Roman" panose="02020603050405020304" pitchFamily="18" charset="0"/>
              </a:rPr>
              <a:t>TYPES OF STANDING POSTURES.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Lordotic posture</a:t>
            </a:r>
            <a:endParaRPr lang="en-US" sz="1400" dirty="0">
              <a:latin typeface="Times New Roman" panose="02020603050405020304" pitchFamily="18" charset="0"/>
              <a:cs typeface="Times New Roman" panose="02020603050405020304" pitchFamily="18" charset="0"/>
            </a:endParaRPr>
          </a:p>
          <a:p>
            <a:pPr marL="0" indent="0">
              <a:buNone/>
            </a:pPr>
            <a:r>
              <a:rPr lang="en-US" sz="1400" dirty="0" smtClean="0">
                <a:latin typeface="Times New Roman" panose="02020603050405020304" pitchFamily="18" charset="0"/>
                <a:cs typeface="Times New Roman" panose="02020603050405020304" pitchFamily="18" charset="0"/>
              </a:rPr>
              <a:t> lordosis- inward curvature of the lower lumbar spine.</a:t>
            </a:r>
          </a:p>
          <a:p>
            <a:pPr marL="0" indent="0">
              <a:buNone/>
            </a:pPr>
            <a:r>
              <a:rPr lang="en-US" sz="1400" dirty="0" smtClean="0">
                <a:latin typeface="Times New Roman" panose="02020603050405020304" pitchFamily="18" charset="0"/>
                <a:cs typeface="Times New Roman" panose="02020603050405020304" pitchFamily="18" charset="0"/>
              </a:rPr>
              <a:t>When this curve is exaggerated it is referred to as hyperlordosis.</a:t>
            </a:r>
          </a:p>
          <a:p>
            <a:pPr marL="342900" indent="-342900">
              <a:buAutoNum type="arabicPeriod" startAt="2"/>
            </a:pPr>
            <a:r>
              <a:rPr lang="en-US" sz="1400" dirty="0" smtClean="0">
                <a:latin typeface="Times New Roman" panose="02020603050405020304" pitchFamily="18" charset="0"/>
                <a:cs typeface="Times New Roman" panose="02020603050405020304" pitchFamily="18" charset="0"/>
              </a:rPr>
              <a:t>Sway back posture. There is forward head hyperextension of the cervical spine, flexion of the thoracic spine, lumbar spine extension, posterior tilt of pelvis, hip and knee extension and ankle slightly plantar flexed.</a:t>
            </a:r>
          </a:p>
          <a:p>
            <a:pPr marL="342900" indent="-342900">
              <a:buAutoNum type="arabicPeriod" startAt="2"/>
            </a:pPr>
            <a:r>
              <a:rPr lang="en-US" sz="1400" dirty="0" smtClean="0">
                <a:latin typeface="Times New Roman" panose="02020603050405020304" pitchFamily="18" charset="0"/>
                <a:cs typeface="Times New Roman" panose="02020603050405020304" pitchFamily="18" charset="0"/>
              </a:rPr>
              <a:t>Flat back posture-  there is forward head, cervical spine extension, loss of lumbar lordosis and posterior pelvic tilt.</a:t>
            </a:r>
          </a:p>
          <a:p>
            <a:pPr marL="342900" indent="-342900">
              <a:buAutoNum type="arabicPeriod" startAt="2"/>
            </a:pPr>
            <a:r>
              <a:rPr lang="en-US" sz="1400" dirty="0" smtClean="0">
                <a:latin typeface="Times New Roman" panose="02020603050405020304" pitchFamily="18" charset="0"/>
                <a:cs typeface="Times New Roman" panose="02020603050405020304" pitchFamily="18" charset="0"/>
              </a:rPr>
              <a:t>Forward head posture – describes the of head forward and chin pocking out.</a:t>
            </a:r>
          </a:p>
          <a:p>
            <a:pPr marL="0" indent="0">
              <a:buNone/>
            </a:pPr>
            <a:r>
              <a:rPr lang="en-US" sz="1400" dirty="0" smtClean="0">
                <a:latin typeface="Times New Roman" panose="02020603050405020304" pitchFamily="18" charset="0"/>
                <a:cs typeface="Times New Roman" panose="02020603050405020304" pitchFamily="18" charset="0"/>
              </a:rPr>
              <a:t>Caused by increased flexion lower cervical spine and upper thoracic spine with increased extension of upper cervical spine and extension of the output of c1.</a:t>
            </a:r>
          </a:p>
          <a:p>
            <a:pPr marL="342900" indent="-342900">
              <a:buAutoNum type="arabicPeriod" startAt="5"/>
            </a:pPr>
            <a:r>
              <a:rPr lang="en-US" sz="1400" dirty="0" smtClean="0">
                <a:latin typeface="Times New Roman" panose="02020603050405020304" pitchFamily="18" charset="0"/>
                <a:cs typeface="Times New Roman" panose="02020603050405020304" pitchFamily="18" charset="0"/>
              </a:rPr>
              <a:t>scoliosis- deviation of normal vertical of spine, consisting of lateral curvature  and rotation of vertebrae.</a:t>
            </a:r>
          </a:p>
          <a:p>
            <a:pPr marL="0" indent="0">
              <a:buNone/>
            </a:pPr>
            <a:r>
              <a:rPr lang="en-US" sz="1400" dirty="0" smtClean="0">
                <a:latin typeface="Times New Roman" panose="02020603050405020304" pitchFamily="18" charset="0"/>
                <a:cs typeface="Times New Roman" panose="02020603050405020304" pitchFamily="18" charset="0"/>
              </a:rPr>
              <a:t>It is considered when there is 10 degrees Celsius of spinal  angulation on the  posteranterior radiograph associated with vertebral rotation.</a:t>
            </a:r>
          </a:p>
          <a:p>
            <a:pPr marL="0" indent="0">
              <a:buNone/>
            </a:pPr>
            <a:r>
              <a:rPr lang="en-US" sz="1400" dirty="0" smtClean="0">
                <a:latin typeface="Times New Roman" panose="02020603050405020304" pitchFamily="18" charset="0"/>
                <a:cs typeface="Times New Roman" panose="02020603050405020304" pitchFamily="18" charset="0"/>
              </a:rPr>
              <a:t>This is a 3D C or S shaped side ways curve of the spine.</a:t>
            </a:r>
          </a:p>
          <a:p>
            <a:pPr marL="342900" indent="-342900">
              <a:buAutoNum type="arabicPeriod" startAt="6"/>
            </a:pPr>
            <a:r>
              <a:rPr lang="en-US" sz="1400" dirty="0" smtClean="0">
                <a:latin typeface="Times New Roman" panose="02020603050405020304" pitchFamily="18" charset="0"/>
                <a:cs typeface="Times New Roman" panose="02020603050405020304" pitchFamily="18" charset="0"/>
              </a:rPr>
              <a:t>Kyphosis – an increased convex curvature observed  in the thoracic  or sacral regions of spine.</a:t>
            </a:r>
          </a:p>
          <a:p>
            <a:pPr marL="0" indent="0">
              <a:buNone/>
            </a:pPr>
            <a:endParaRPr lang="en-US" sz="1400" dirty="0" smtClean="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0" y="-55659"/>
            <a:ext cx="11353801" cy="445273"/>
          </a:xfrm>
        </p:spPr>
        <p:txBody>
          <a:bodyPr>
            <a:normAutofit/>
          </a:bodyPr>
          <a:lstStyle/>
          <a:p>
            <a:r>
              <a:rPr lang="en-US" sz="1400" dirty="0" smtClean="0">
                <a:latin typeface="Times New Roman" panose="02020603050405020304" pitchFamily="18" charset="0"/>
                <a:cs typeface="Times New Roman" panose="02020603050405020304" pitchFamily="18" charset="0"/>
              </a:rPr>
              <a:t>HOW TO IMPROVE POSTURE IN STANDING</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19677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26003"/>
            <a:ext cx="11353800" cy="5850960"/>
          </a:xfrm>
        </p:spPr>
        <p:txBody>
          <a:bodyPr>
            <a:normAutofit/>
          </a:bodyPr>
          <a:lstStyle/>
          <a:p>
            <a:r>
              <a:rPr lang="en-US" sz="1400" dirty="0" smtClean="0">
                <a:latin typeface="Times New Roman" panose="02020603050405020304" pitchFamily="18" charset="0"/>
                <a:cs typeface="Times New Roman" panose="02020603050405020304" pitchFamily="18" charset="0"/>
              </a:rPr>
              <a:t>The balance posture of the body reduces the work done by the muscles in maintaining it in an erect posture </a:t>
            </a:r>
          </a:p>
          <a:p>
            <a:r>
              <a:rPr lang="en-US" sz="1400" dirty="0" smtClean="0">
                <a:latin typeface="Times New Roman" panose="02020603050405020304" pitchFamily="18" charset="0"/>
                <a:cs typeface="Times New Roman" panose="02020603050405020304" pitchFamily="18" charset="0"/>
              </a:rPr>
              <a:t>In general:</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The intrinsic muscles of the feet are quiescent because of the support provided by the ligaments</a:t>
            </a:r>
          </a:p>
          <a:p>
            <a:pPr marL="342900" indent="-342900">
              <a:buFont typeface="+mj-lt"/>
              <a:buAutoNum type="arabicPeriod"/>
            </a:pPr>
            <a:r>
              <a:rPr lang="en-US" sz="1400" dirty="0" err="1" smtClean="0">
                <a:latin typeface="Times New Roman" panose="02020603050405020304" pitchFamily="18" charset="0"/>
                <a:cs typeface="Times New Roman" panose="02020603050405020304" pitchFamily="18" charset="0"/>
              </a:rPr>
              <a:t>Solious</a:t>
            </a:r>
            <a:r>
              <a:rPr lang="en-US" sz="1400" dirty="0" smtClean="0">
                <a:latin typeface="Times New Roman" panose="02020603050405020304" pitchFamily="18" charset="0"/>
                <a:cs typeface="Times New Roman" panose="02020603050405020304" pitchFamily="18" charset="0"/>
              </a:rPr>
              <a:t> is constantly active because the gravity tends to pull the body forward over the feet.</a:t>
            </a:r>
          </a:p>
          <a:p>
            <a:pPr marL="342900" indent="-342900">
              <a:buFont typeface="+mj-lt"/>
              <a:buAutoNum type="arabicPeriod"/>
            </a:pPr>
            <a:r>
              <a:rPr lang="en-US" sz="1400" dirty="0" err="1" smtClean="0">
                <a:latin typeface="Times New Roman" panose="02020603050405020304" pitchFamily="18" charset="0"/>
                <a:cs typeface="Times New Roman" panose="02020603050405020304" pitchFamily="18" charset="0"/>
              </a:rPr>
              <a:t>Gastrocnemeius</a:t>
            </a:r>
            <a:r>
              <a:rPr lang="en-US" sz="1400" dirty="0" smtClean="0">
                <a:latin typeface="Times New Roman" panose="02020603050405020304" pitchFamily="18" charset="0"/>
                <a:cs typeface="Times New Roman" panose="02020603050405020304" pitchFamily="18" charset="0"/>
              </a:rPr>
              <a:t> and deep posterior </a:t>
            </a:r>
            <a:r>
              <a:rPr lang="en-US" sz="1400" dirty="0" err="1" smtClean="0">
                <a:latin typeface="Times New Roman" panose="02020603050405020304" pitchFamily="18" charset="0"/>
                <a:cs typeface="Times New Roman" panose="02020603050405020304" pitchFamily="18" charset="0"/>
              </a:rPr>
              <a:t>tibialis</a:t>
            </a:r>
            <a:r>
              <a:rPr lang="en-US" sz="1400" dirty="0" smtClean="0">
                <a:latin typeface="Times New Roman" panose="02020603050405020304" pitchFamily="18" charset="0"/>
                <a:cs typeface="Times New Roman" panose="02020603050405020304" pitchFamily="18" charset="0"/>
              </a:rPr>
              <a:t> muscles are less frequently  active \</a:t>
            </a:r>
          </a:p>
          <a:p>
            <a:pPr marL="342900" indent="-342900">
              <a:buFont typeface="+mj-lt"/>
              <a:buAutoNum type="arabicPeriod"/>
            </a:pPr>
            <a:r>
              <a:rPr lang="en-US" sz="1400" dirty="0" err="1" smtClean="0">
                <a:latin typeface="Times New Roman" panose="02020603050405020304" pitchFamily="18" charset="0"/>
                <a:cs typeface="Times New Roman" panose="02020603050405020304" pitchFamily="18" charset="0"/>
              </a:rPr>
              <a:t>Tibialis</a:t>
            </a:r>
            <a:r>
              <a:rPr lang="en-US" sz="1400" dirty="0" smtClean="0">
                <a:latin typeface="Times New Roman" panose="02020603050405020304" pitchFamily="18" charset="0"/>
                <a:cs typeface="Times New Roman" panose="02020603050405020304" pitchFamily="18" charset="0"/>
              </a:rPr>
              <a:t> anterior is less active until high heels are being worn</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Quadriceps and hamstrings are generally are not as active </a:t>
            </a:r>
          </a:p>
          <a:p>
            <a:pPr marL="342900" indent="-342900">
              <a:buFont typeface="+mj-lt"/>
              <a:buAutoNum type="arabicPeriod"/>
            </a:pPr>
            <a:r>
              <a:rPr lang="en-US" sz="1400" dirty="0" err="1" smtClean="0">
                <a:latin typeface="Times New Roman" panose="02020603050405020304" pitchFamily="18" charset="0"/>
                <a:cs typeface="Times New Roman" panose="02020603050405020304" pitchFamily="18" charset="0"/>
              </a:rPr>
              <a:t>Iliopsoas</a:t>
            </a:r>
            <a:r>
              <a:rPr lang="en-US" sz="1400" dirty="0" smtClean="0">
                <a:latin typeface="Times New Roman" panose="02020603050405020304" pitchFamily="18" charset="0"/>
                <a:cs typeface="Times New Roman" panose="02020603050405020304" pitchFamily="18" charset="0"/>
              </a:rPr>
              <a:t> is constantly active </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Gluteus Maximus is inactive</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Gluteus medias and </a:t>
            </a:r>
            <a:r>
              <a:rPr lang="en-US" sz="1400" dirty="0" err="1" smtClean="0">
                <a:latin typeface="Times New Roman" panose="02020603050405020304" pitchFamily="18" charset="0"/>
                <a:cs typeface="Times New Roman" panose="02020603050405020304" pitchFamily="18" charset="0"/>
              </a:rPr>
              <a:t>tensorfasciarlatae</a:t>
            </a:r>
            <a:r>
              <a:rPr lang="en-US" sz="1400" dirty="0" smtClean="0">
                <a:latin typeface="Times New Roman" panose="02020603050405020304" pitchFamily="18" charset="0"/>
                <a:cs typeface="Times New Roman" panose="02020603050405020304" pitchFamily="18" charset="0"/>
              </a:rPr>
              <a:t>’ are active to lateral postural sway</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Erector spine is active counteracting gravity’s fall forward</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Abdominal muscles remain quiescent although the lower fibers of internal oblique are active in order to protect inguinal canal</a:t>
            </a:r>
            <a:endParaRPr lang="en-US" sz="14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0" y="1"/>
            <a:ext cx="11353800" cy="326002"/>
          </a:xfrm>
        </p:spPr>
        <p:txBody>
          <a:bodyPr>
            <a:normAutofit/>
          </a:bodyPr>
          <a:lstStyle/>
          <a:p>
            <a:r>
              <a:rPr lang="en-US" sz="1400" dirty="0" smtClean="0">
                <a:latin typeface="Times New Roman" panose="02020603050405020304" pitchFamily="18" charset="0"/>
                <a:cs typeface="Times New Roman" panose="02020603050405020304" pitchFamily="18" charset="0"/>
              </a:rPr>
              <a:t>MUSCLE ACTION IN POSTURE</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21242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59" y="429370"/>
            <a:ext cx="11298141" cy="5747593"/>
          </a:xfrm>
        </p:spPr>
        <p:txBody>
          <a:bodyPr>
            <a:normAutofit/>
          </a:bodyPr>
          <a:lstStyle/>
          <a:p>
            <a:r>
              <a:rPr lang="en-US" sz="1400" dirty="0" smtClean="0">
                <a:latin typeface="Times New Roman" panose="02020603050405020304" pitchFamily="18" charset="0"/>
                <a:cs typeface="Times New Roman" panose="02020603050405020304" pitchFamily="18" charset="0"/>
              </a:rPr>
              <a:t>Devices used to help people who have problems in moving around independently</a:t>
            </a:r>
          </a:p>
          <a:p>
            <a:endParaRPr lang="en-US" sz="1400" dirty="0">
              <a:latin typeface="Times New Roman" panose="02020603050405020304" pitchFamily="18" charset="0"/>
              <a:cs typeface="Times New Roman" panose="02020603050405020304" pitchFamily="18" charset="0"/>
            </a:endParaRPr>
          </a:p>
          <a:p>
            <a:pPr marL="0" indent="0">
              <a:buNone/>
            </a:pPr>
            <a:r>
              <a:rPr lang="en-US" sz="1400" dirty="0" smtClean="0">
                <a:latin typeface="Times New Roman" panose="02020603050405020304" pitchFamily="18" charset="0"/>
                <a:cs typeface="Times New Roman" panose="02020603050405020304" pitchFamily="18" charset="0"/>
              </a:rPr>
              <a:t>Benefits.</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More independence</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Reduced pains</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Increased confidence</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Self esteem</a:t>
            </a:r>
            <a:endParaRPr lang="en-US" sz="1400" dirty="0">
              <a:latin typeface="Times New Roman" panose="02020603050405020304" pitchFamily="18" charset="0"/>
              <a:cs typeface="Times New Roman" panose="02020603050405020304" pitchFamily="18" charset="0"/>
            </a:endParaRPr>
          </a:p>
          <a:p>
            <a:pPr marL="0" indent="0">
              <a:buNone/>
            </a:pPr>
            <a:r>
              <a:rPr lang="en-US" sz="1700" b="1" u="sng" dirty="0" smtClean="0">
                <a:latin typeface="Times New Roman" panose="02020603050405020304" pitchFamily="18" charset="0"/>
                <a:cs typeface="Times New Roman" panose="02020603050405020304" pitchFamily="18" charset="0"/>
              </a:rPr>
              <a:t>Types of mobility aid</a:t>
            </a:r>
            <a:r>
              <a:rPr lang="en-US" sz="1400" dirty="0" smtClean="0">
                <a:latin typeface="Times New Roman" panose="02020603050405020304" pitchFamily="18" charset="0"/>
                <a:cs typeface="Times New Roman" panose="02020603050405020304" pitchFamily="18" charset="0"/>
              </a:rPr>
              <a:t>s</a:t>
            </a:r>
            <a:endParaRPr lang="en-US" sz="1400" dirty="0">
              <a:latin typeface="Times New Roman" panose="02020603050405020304" pitchFamily="18" charset="0"/>
              <a:cs typeface="Times New Roman" panose="02020603050405020304" pitchFamily="18" charset="0"/>
            </a:endParaRPr>
          </a:p>
          <a:p>
            <a:pPr marL="0" indent="0">
              <a:buNone/>
            </a:pPr>
            <a:r>
              <a:rPr lang="en-US" sz="1400" dirty="0" smtClean="0">
                <a:latin typeface="Times New Roman" panose="02020603050405020304" pitchFamily="18" charset="0"/>
                <a:cs typeface="Times New Roman" panose="02020603050405020304" pitchFamily="18" charset="0"/>
              </a:rPr>
              <a:t>Depends o n mobility issue or injury.</a:t>
            </a:r>
          </a:p>
          <a:p>
            <a:pPr marL="0" indent="0">
              <a:buNone/>
            </a:pPr>
            <a:r>
              <a:rPr lang="en-US" sz="1400" dirty="0" smtClean="0">
                <a:latin typeface="Times New Roman" panose="02020603050405020304" pitchFamily="18" charset="0"/>
                <a:cs typeface="Times New Roman" panose="02020603050405020304" pitchFamily="18" charset="0"/>
              </a:rPr>
              <a:t>Most commonly used types:</a:t>
            </a:r>
          </a:p>
          <a:p>
            <a:pPr marL="342900" indent="-342900">
              <a:buFont typeface="+mj-lt"/>
              <a:buAutoNum type="arabicPeriod"/>
            </a:pPr>
            <a:r>
              <a:rPr lang="en-US" sz="1400" b="1" u="sng" dirty="0" smtClean="0">
                <a:latin typeface="Times New Roman" panose="02020603050405020304" pitchFamily="18" charset="0"/>
                <a:cs typeface="Times New Roman" panose="02020603050405020304" pitchFamily="18" charset="0"/>
              </a:rPr>
              <a:t>Canes</a:t>
            </a:r>
            <a:r>
              <a:rPr lang="en-US" sz="1400" dirty="0" smtClean="0">
                <a:latin typeface="Times New Roman" panose="02020603050405020304" pitchFamily="18" charset="0"/>
                <a:cs typeface="Times New Roman" panose="02020603050405020304" pitchFamily="18" charset="0"/>
              </a:rPr>
              <a:t>-</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similar to crutches in that they support body’s weight and help transmit the load from the legs to the upper body.</a:t>
            </a:r>
          </a:p>
          <a:p>
            <a:pPr marL="0" indent="0">
              <a:buNone/>
            </a:pPr>
            <a:r>
              <a:rPr lang="en-US" sz="1400" dirty="0" smtClean="0">
                <a:latin typeface="Times New Roman" panose="02020603050405020304" pitchFamily="18" charset="0"/>
                <a:cs typeface="Times New Roman" panose="02020603050405020304" pitchFamily="18" charset="0"/>
              </a:rPr>
              <a:t>They take less weight of the lower body than crutches and less greater pressure and the hands and the wrists.</a:t>
            </a:r>
          </a:p>
          <a:p>
            <a:pPr marL="0" indent="0">
              <a:buNone/>
            </a:pPr>
            <a:r>
              <a:rPr lang="en-US" sz="1400" dirty="0" smtClean="0">
                <a:latin typeface="Times New Roman" panose="02020603050405020304" pitchFamily="18" charset="0"/>
                <a:cs typeface="Times New Roman" panose="02020603050405020304" pitchFamily="18" charset="0"/>
              </a:rPr>
              <a:t>Useful for people who have problems with balancing and those at risk of falling.</a:t>
            </a:r>
          </a:p>
          <a:p>
            <a:pPr marL="0" indent="0">
              <a:buNone/>
            </a:pPr>
            <a:r>
              <a:rPr lang="en-US" sz="1400" dirty="0" smtClean="0">
                <a:latin typeface="Times New Roman" panose="02020603050405020304" pitchFamily="18" charset="0"/>
                <a:cs typeface="Times New Roman" panose="02020603050405020304" pitchFamily="18" charset="0"/>
              </a:rPr>
              <a:t>It is estimated that in every ten adults over the age of 65 years uses a cane.</a:t>
            </a:r>
          </a:p>
          <a:p>
            <a:pPr marL="342900" indent="-342900">
              <a:buFont typeface="+mj-lt"/>
              <a:buAutoNum type="arabicPeriod"/>
            </a:pPr>
            <a:endParaRPr lang="en-US" sz="1400" dirty="0" smtClean="0">
              <a:latin typeface="Times New Roman" panose="02020603050405020304" pitchFamily="18" charset="0"/>
              <a:cs typeface="Times New Roman" panose="02020603050405020304" pitchFamily="18" charset="0"/>
            </a:endParaRPr>
          </a:p>
          <a:p>
            <a:pPr marL="0" indent="0">
              <a:buNone/>
            </a:pPr>
            <a:r>
              <a:rPr lang="en-US" sz="1400" b="1" dirty="0" smtClean="0">
                <a:latin typeface="Times New Roman" panose="02020603050405020304" pitchFamily="18" charset="0"/>
                <a:cs typeface="Times New Roman" panose="02020603050405020304" pitchFamily="18" charset="0"/>
              </a:rPr>
              <a:t>Types of canes.</a:t>
            </a:r>
          </a:p>
          <a:p>
            <a:pPr marL="342900" indent="-342900">
              <a:buFont typeface="+mj-lt"/>
              <a:buAutoNum type="alphaLcParenR"/>
            </a:pPr>
            <a:r>
              <a:rPr lang="en-US" sz="1400" dirty="0" smtClean="0">
                <a:latin typeface="Times New Roman" panose="02020603050405020304" pitchFamily="18" charset="0"/>
                <a:cs typeface="Times New Roman" panose="02020603050405020304" pitchFamily="18" charset="0"/>
              </a:rPr>
              <a:t>White canes-assisting people who are visually impaired</a:t>
            </a:r>
          </a:p>
          <a:p>
            <a:pPr marL="342900" indent="-342900">
              <a:buFont typeface="+mj-lt"/>
              <a:buAutoNum type="alphaLcParenR"/>
            </a:pPr>
            <a:r>
              <a:rPr lang="en-US" sz="1400" dirty="0" smtClean="0">
                <a:latin typeface="Times New Roman" panose="02020603050405020304" pitchFamily="18" charset="0"/>
                <a:cs typeface="Times New Roman" panose="02020603050405020304" pitchFamily="18" charset="0"/>
              </a:rPr>
              <a:t>Quad canes –have four feet at the end of the cane , providing greater stability.</a:t>
            </a:r>
          </a:p>
          <a:p>
            <a:pPr marL="342900" indent="-342900">
              <a:buFont typeface="+mj-lt"/>
              <a:buAutoNum type="alphaLcParenR"/>
            </a:pPr>
            <a:r>
              <a:rPr lang="en-US" sz="1400" dirty="0" smtClean="0">
                <a:latin typeface="Times New Roman" panose="02020603050405020304" pitchFamily="18" charset="0"/>
                <a:cs typeface="Times New Roman" panose="02020603050405020304" pitchFamily="18" charset="0"/>
              </a:rPr>
              <a:t>Forearm canes –offer extra forearm support to allow greater weight to be distributed from list wrist to forearm</a:t>
            </a:r>
          </a:p>
        </p:txBody>
      </p:sp>
      <p:sp>
        <p:nvSpPr>
          <p:cNvPr id="2" name="Title 1"/>
          <p:cNvSpPr>
            <a:spLocks noGrp="1"/>
          </p:cNvSpPr>
          <p:nvPr>
            <p:ph type="title"/>
          </p:nvPr>
        </p:nvSpPr>
        <p:spPr>
          <a:xfrm>
            <a:off x="0" y="1"/>
            <a:ext cx="11353800" cy="429369"/>
          </a:xfrm>
        </p:spPr>
        <p:txBody>
          <a:bodyPr>
            <a:normAutofit/>
          </a:bodyPr>
          <a:lstStyle/>
          <a:p>
            <a:r>
              <a:rPr lang="en-US" sz="1400" dirty="0" smtClean="0">
                <a:latin typeface="Times New Roman" panose="02020603050405020304" pitchFamily="18" charset="0"/>
                <a:cs typeface="Times New Roman" panose="02020603050405020304" pitchFamily="18" charset="0"/>
              </a:rPr>
              <a:t>Mobility aids</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75970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4685"/>
            <a:ext cx="10515600" cy="5962278"/>
          </a:xfrm>
        </p:spPr>
        <p:txBody>
          <a:bodyPr>
            <a:normAutofit lnSpcReduction="10000"/>
          </a:bodyPr>
          <a:lstStyle/>
          <a:p>
            <a:pPr marL="0" indent="0">
              <a:buNone/>
            </a:pPr>
            <a:r>
              <a:rPr lang="en-US" sz="1400" dirty="0" smtClean="0">
                <a:latin typeface="Times New Roman" panose="02020603050405020304" pitchFamily="18" charset="0"/>
                <a:cs typeface="Times New Roman" panose="02020603050405020304" pitchFamily="18" charset="0"/>
              </a:rPr>
              <a:t>2. </a:t>
            </a:r>
            <a:r>
              <a:rPr lang="en-US" sz="1400" b="1" dirty="0" smtClean="0">
                <a:latin typeface="Times New Roman" panose="02020603050405020304" pitchFamily="18" charset="0"/>
                <a:cs typeface="Times New Roman" panose="02020603050405020304" pitchFamily="18" charset="0"/>
              </a:rPr>
              <a:t>crutches</a:t>
            </a:r>
            <a:r>
              <a:rPr lang="en-US" sz="1400" dirty="0" smtClean="0">
                <a:latin typeface="Times New Roman" panose="02020603050405020304" pitchFamily="18" charset="0"/>
                <a:cs typeface="Times New Roman" panose="02020603050405020304" pitchFamily="18" charset="0"/>
              </a:rPr>
              <a:t>-</a:t>
            </a:r>
          </a:p>
          <a:p>
            <a:pPr marL="0" indent="0">
              <a:buNone/>
            </a:pPr>
            <a:r>
              <a:rPr lang="en-US" sz="1400" dirty="0" smtClean="0">
                <a:latin typeface="Times New Roman" panose="02020603050405020304" pitchFamily="18" charset="0"/>
                <a:cs typeface="Times New Roman" panose="02020603050405020304" pitchFamily="18" charset="0"/>
              </a:rPr>
              <a:t>Help to transfer weight from legs to upper </a:t>
            </a:r>
            <a:r>
              <a:rPr lang="en-US" sz="1400" dirty="0" err="1" smtClean="0">
                <a:latin typeface="Times New Roman" panose="02020603050405020304" pitchFamily="18" charset="0"/>
                <a:cs typeface="Times New Roman" panose="02020603050405020304" pitchFamily="18" charset="0"/>
              </a:rPr>
              <a:t>body.Can</a:t>
            </a:r>
            <a:r>
              <a:rPr lang="en-US" sz="1400" dirty="0" smtClean="0">
                <a:latin typeface="Times New Roman" panose="02020603050405020304" pitchFamily="18" charset="0"/>
                <a:cs typeface="Times New Roman" panose="02020603050405020304" pitchFamily="18" charset="0"/>
              </a:rPr>
              <a:t> be used as;</a:t>
            </a:r>
          </a:p>
          <a:p>
            <a:pPr marL="0" indent="0">
              <a:buNone/>
            </a:pPr>
            <a:r>
              <a:rPr lang="en-US" sz="1400" dirty="0" smtClean="0">
                <a:latin typeface="Times New Roman" panose="02020603050405020304" pitchFamily="18" charset="0"/>
                <a:cs typeface="Times New Roman" panose="02020603050405020304" pitchFamily="18" charset="0"/>
              </a:rPr>
              <a:t>One or as a pair. </a:t>
            </a:r>
          </a:p>
          <a:p>
            <a:pPr marL="0" indent="0">
              <a:buNone/>
            </a:pPr>
            <a:r>
              <a:rPr lang="en-US" sz="1400" dirty="0" smtClean="0">
                <a:latin typeface="Times New Roman" panose="02020603050405020304" pitchFamily="18" charset="0"/>
                <a:cs typeface="Times New Roman" panose="02020603050405020304" pitchFamily="18" charset="0"/>
              </a:rPr>
              <a:t>Help to keep to keep a person upright and may be used by those with short term injuries or permanent disabilities.</a:t>
            </a:r>
          </a:p>
          <a:p>
            <a:pPr marL="0" indent="0">
              <a:buNone/>
            </a:pPr>
            <a:r>
              <a:rPr lang="en-US" sz="1400" dirty="0" smtClean="0">
                <a:latin typeface="Times New Roman" panose="02020603050405020304" pitchFamily="18" charset="0"/>
                <a:cs typeface="Times New Roman" panose="02020603050405020304" pitchFamily="18" charset="0"/>
              </a:rPr>
              <a:t>Types of crutches.</a:t>
            </a:r>
          </a:p>
          <a:p>
            <a:pPr marL="514350" indent="-514350">
              <a:buFont typeface="+mj-lt"/>
              <a:buAutoNum type="alphaLcParenR"/>
            </a:pPr>
            <a:r>
              <a:rPr lang="en-US" sz="1400" dirty="0" err="1" smtClean="0">
                <a:latin typeface="Times New Roman" panose="02020603050405020304" pitchFamily="18" charset="0"/>
                <a:cs typeface="Times New Roman" panose="02020603050405020304" pitchFamily="18" charset="0"/>
              </a:rPr>
              <a:t>Axilliary</a:t>
            </a:r>
            <a:r>
              <a:rPr lang="en-US" sz="1400" dirty="0" smtClean="0">
                <a:latin typeface="Times New Roman" panose="02020603050405020304" pitchFamily="18" charset="0"/>
                <a:cs typeface="Times New Roman" panose="02020603050405020304" pitchFamily="18" charset="0"/>
              </a:rPr>
              <a:t>/ underarm crutches –placed against ribcages under the arm pits </a:t>
            </a:r>
            <a:r>
              <a:rPr lang="en-US" sz="1400" dirty="0">
                <a:latin typeface="Times New Roman" panose="02020603050405020304" pitchFamily="18" charset="0"/>
                <a:cs typeface="Times New Roman" panose="02020603050405020304" pitchFamily="18" charset="0"/>
              </a:rPr>
              <a:t>w</a:t>
            </a:r>
            <a:r>
              <a:rPr lang="en-US" sz="1400" dirty="0" smtClean="0">
                <a:latin typeface="Times New Roman" panose="02020603050405020304" pitchFamily="18" charset="0"/>
                <a:cs typeface="Times New Roman" panose="02020603050405020304" pitchFamily="18" charset="0"/>
              </a:rPr>
              <a:t>hile the user holds on to the hand grip.                                    Used by those with short term injuries.</a:t>
            </a:r>
          </a:p>
          <a:p>
            <a:pPr marL="514350" indent="-514350">
              <a:buFont typeface="+mj-lt"/>
              <a:buAutoNum type="alphaLcParenR"/>
            </a:pPr>
            <a:r>
              <a:rPr lang="en-US" sz="1400" dirty="0" err="1" smtClean="0">
                <a:latin typeface="Times New Roman" panose="02020603050405020304" pitchFamily="18" charset="0"/>
                <a:cs typeface="Times New Roman" panose="02020603050405020304" pitchFamily="18" charset="0"/>
              </a:rPr>
              <a:t>Loff</a:t>
            </a:r>
            <a:r>
              <a:rPr lang="en-US" sz="1400" dirty="0" smtClean="0">
                <a:latin typeface="Times New Roman" panose="02020603050405020304" pitchFamily="18" charset="0"/>
                <a:cs typeface="Times New Roman" panose="02020603050405020304" pitchFamily="18" charset="0"/>
              </a:rPr>
              <a:t>-strand/forearm crutches-involves placing the arm into a plastic/ metal cuff and holding a hand </a:t>
            </a:r>
            <a:r>
              <a:rPr lang="en-US" sz="1400" dirty="0" err="1" smtClean="0">
                <a:latin typeface="Times New Roman" panose="02020603050405020304" pitchFamily="18" charset="0"/>
                <a:cs typeface="Times New Roman" panose="02020603050405020304" pitchFamily="18" charset="0"/>
              </a:rPr>
              <a:t>grip.Used</a:t>
            </a:r>
            <a:r>
              <a:rPr lang="en-US" sz="1400" dirty="0" smtClean="0">
                <a:latin typeface="Times New Roman" panose="02020603050405020304" pitchFamily="18" charset="0"/>
                <a:cs typeface="Times New Roman" panose="02020603050405020304" pitchFamily="18" charset="0"/>
              </a:rPr>
              <a:t> by people with long term disabilities.</a:t>
            </a:r>
          </a:p>
          <a:p>
            <a:pPr marL="514350" indent="-514350">
              <a:buFont typeface="+mj-lt"/>
              <a:buAutoNum type="alphaLcParenR"/>
            </a:pPr>
            <a:r>
              <a:rPr lang="en-US" sz="1400" dirty="0" smtClean="0">
                <a:latin typeface="Times New Roman" panose="02020603050405020304" pitchFamily="18" charset="0"/>
                <a:cs typeface="Times New Roman" panose="02020603050405020304" pitchFamily="18" charset="0"/>
              </a:rPr>
              <a:t>Platform crutches-the hands holds a grip, forearm rest on a horizontal platform used by people with weak hand grip due to conditions such as arthritis or cerebral palsy</a:t>
            </a:r>
          </a:p>
          <a:p>
            <a:pPr marL="514350" indent="-514350">
              <a:buFont typeface="+mj-lt"/>
              <a:buAutoNum type="alphaLcParenR"/>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smtClean="0">
                <a:latin typeface="Times New Roman" panose="02020603050405020304" pitchFamily="18" charset="0"/>
                <a:cs typeface="Times New Roman" panose="02020603050405020304" pitchFamily="18" charset="0"/>
              </a:rPr>
              <a:t>3. </a:t>
            </a:r>
            <a:r>
              <a:rPr lang="en-US" sz="1400" b="1" dirty="0" smtClean="0">
                <a:latin typeface="Times New Roman" panose="02020603050405020304" pitchFamily="18" charset="0"/>
                <a:cs typeface="Times New Roman" panose="02020603050405020304" pitchFamily="18" charset="0"/>
              </a:rPr>
              <a:t>Walkers</a:t>
            </a:r>
            <a:r>
              <a:rPr lang="en-US" sz="1400" dirty="0" smtClean="0">
                <a:latin typeface="Times New Roman" panose="02020603050405020304" pitchFamily="18" charset="0"/>
                <a:cs typeface="Times New Roman" panose="02020603050405020304" pitchFamily="18" charset="0"/>
              </a:rPr>
              <a:t>-</a:t>
            </a:r>
          </a:p>
          <a:p>
            <a:pPr marL="0" indent="0">
              <a:buNone/>
            </a:pPr>
            <a:r>
              <a:rPr lang="en-US" sz="1400" dirty="0" smtClean="0">
                <a:latin typeface="Times New Roman" panose="02020603050405020304" pitchFamily="18" charset="0"/>
                <a:cs typeface="Times New Roman" panose="02020603050405020304" pitchFamily="18" charset="0"/>
              </a:rPr>
              <a:t>Also known as Zimmer frames. It is made of metal framework with four legs that provides stability and support to the user.</a:t>
            </a:r>
          </a:p>
          <a:p>
            <a:pPr marL="0" indent="0">
              <a:buNone/>
            </a:pPr>
            <a:r>
              <a:rPr lang="en-US" sz="1400" dirty="0" smtClean="0">
                <a:latin typeface="Times New Roman" panose="02020603050405020304" pitchFamily="18" charset="0"/>
                <a:cs typeface="Times New Roman" panose="02020603050405020304" pitchFamily="18" charset="0"/>
              </a:rPr>
              <a:t>Basic walkers have 3 sided frames that surrounds the user.</a:t>
            </a:r>
          </a:p>
          <a:p>
            <a:pPr marL="0" indent="0">
              <a:buNone/>
            </a:pPr>
            <a:r>
              <a:rPr lang="en-US" sz="1400" dirty="0" smtClean="0">
                <a:latin typeface="Times New Roman" panose="02020603050405020304" pitchFamily="18" charset="0"/>
                <a:cs typeface="Times New Roman" panose="02020603050405020304" pitchFamily="18" charset="0"/>
              </a:rPr>
              <a:t> Users lift the frame and plane further in front of them then step forward to meet it before repeating the process.</a:t>
            </a:r>
          </a:p>
          <a:p>
            <a:pPr marL="0" indent="0">
              <a:buNone/>
            </a:pPr>
            <a:r>
              <a:rPr lang="en-US" sz="1400" dirty="0" smtClean="0">
                <a:latin typeface="Times New Roman" panose="02020603050405020304" pitchFamily="18" charset="0"/>
                <a:cs typeface="Times New Roman" panose="02020603050405020304" pitchFamily="18" charset="0"/>
              </a:rPr>
              <a:t> Some walkers have wheels and </a:t>
            </a:r>
            <a:r>
              <a:rPr lang="en-US" sz="1400" dirty="0" err="1" smtClean="0">
                <a:latin typeface="Times New Roman" panose="02020603050405020304" pitchFamily="18" charset="0"/>
                <a:cs typeface="Times New Roman" panose="02020603050405020304" pitchFamily="18" charset="0"/>
              </a:rPr>
              <a:t>glinds</a:t>
            </a:r>
            <a:r>
              <a:rPr lang="en-US" sz="1400" dirty="0" smtClean="0">
                <a:latin typeface="Times New Roman" panose="02020603050405020304" pitchFamily="18" charset="0"/>
                <a:cs typeface="Times New Roman" panose="02020603050405020304" pitchFamily="18" charset="0"/>
              </a:rPr>
              <a:t> on the base of the legs helping the user to slide the walker rather than lift it, used for people with limited arm strength.</a:t>
            </a:r>
          </a:p>
          <a:p>
            <a:pPr marL="0" indent="0">
              <a:buNone/>
            </a:pPr>
            <a:r>
              <a:rPr lang="en-US" sz="1400" dirty="0" smtClean="0">
                <a:latin typeface="Times New Roman" panose="02020603050405020304" pitchFamily="18" charset="0"/>
                <a:cs typeface="Times New Roman" panose="02020603050405020304" pitchFamily="18" charset="0"/>
              </a:rPr>
              <a:t>Types of walkers</a:t>
            </a:r>
          </a:p>
          <a:p>
            <a:pPr marL="400050" indent="-400050">
              <a:buFont typeface="+mj-lt"/>
              <a:buAutoNum type="romanLcPeriod"/>
            </a:pPr>
            <a:r>
              <a:rPr lang="en-US" sz="1400" dirty="0" err="1" smtClean="0">
                <a:latin typeface="Times New Roman" panose="02020603050405020304" pitchFamily="18" charset="0"/>
                <a:cs typeface="Times New Roman" panose="02020603050405020304" pitchFamily="18" charset="0"/>
              </a:rPr>
              <a:t>Rollators</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cosist</a:t>
            </a:r>
            <a:r>
              <a:rPr lang="en-US" sz="1400" dirty="0" smtClean="0">
                <a:latin typeface="Times New Roman" panose="02020603050405020304" pitchFamily="18" charset="0"/>
                <a:cs typeface="Times New Roman" panose="02020603050405020304" pitchFamily="18" charset="0"/>
              </a:rPr>
              <a:t> of frame with four wheels , handle bars and seat so that the user can rest as </a:t>
            </a:r>
            <a:r>
              <a:rPr lang="en-US" sz="1400" dirty="0" err="1" smtClean="0">
                <a:latin typeface="Times New Roman" panose="02020603050405020304" pitchFamily="18" charset="0"/>
                <a:cs typeface="Times New Roman" panose="02020603050405020304" pitchFamily="18" charset="0"/>
              </a:rPr>
              <a:t>needed.They</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nclude</a:t>
            </a:r>
            <a:r>
              <a:rPr lang="en-US" sz="1400" dirty="0" smtClean="0">
                <a:latin typeface="Times New Roman" panose="02020603050405020304" pitchFamily="18" charset="0"/>
                <a:cs typeface="Times New Roman" panose="02020603050405020304" pitchFamily="18" charset="0"/>
              </a:rPr>
              <a:t>, hand brakes as a safety feature.</a:t>
            </a:r>
          </a:p>
          <a:p>
            <a:pPr marL="400050" indent="-400050">
              <a:buFont typeface="+mj-lt"/>
              <a:buAutoNum type="romanLcPeriod"/>
            </a:pPr>
            <a:r>
              <a:rPr lang="en-US" sz="1400" dirty="0" smtClean="0">
                <a:latin typeface="Times New Roman" panose="02020603050405020304" pitchFamily="18" charset="0"/>
                <a:cs typeface="Times New Roman" panose="02020603050405020304" pitchFamily="18" charset="0"/>
              </a:rPr>
              <a:t>Knee walkers-they similar to </a:t>
            </a:r>
            <a:r>
              <a:rPr lang="en-US" sz="1400" dirty="0" err="1" smtClean="0">
                <a:latin typeface="Times New Roman" panose="02020603050405020304" pitchFamily="18" charset="0"/>
                <a:cs typeface="Times New Roman" panose="02020603050405020304" pitchFamily="18" charset="0"/>
              </a:rPr>
              <a:t>rollators</a:t>
            </a:r>
            <a:r>
              <a:rPr lang="en-US" sz="1400" dirty="0" smtClean="0">
                <a:latin typeface="Times New Roman" panose="02020603050405020304" pitchFamily="18" charset="0"/>
                <a:cs typeface="Times New Roman" panose="02020603050405020304" pitchFamily="18" charset="0"/>
              </a:rPr>
              <a:t>, they allow </a:t>
            </a:r>
            <a:r>
              <a:rPr lang="en-US" sz="1400" dirty="0" err="1" smtClean="0">
                <a:latin typeface="Times New Roman" panose="02020603050405020304" pitchFamily="18" charset="0"/>
                <a:cs typeface="Times New Roman" panose="02020603050405020304" pitchFamily="18" charset="0"/>
              </a:rPr>
              <a:t>te</a:t>
            </a:r>
            <a:r>
              <a:rPr lang="en-US" sz="1400" dirty="0" smtClean="0">
                <a:latin typeface="Times New Roman" panose="02020603050405020304" pitchFamily="18" charset="0"/>
                <a:cs typeface="Times New Roman" panose="02020603050405020304" pitchFamily="18" charset="0"/>
              </a:rPr>
              <a:t> user to rest their knees on a padded cushion while propelling forward with a stronger leg.</a:t>
            </a:r>
          </a:p>
          <a:p>
            <a:pPr marL="400050" indent="-400050">
              <a:buFont typeface="+mj-lt"/>
              <a:buAutoNum type="romanLcPeriod"/>
            </a:pPr>
            <a:r>
              <a:rPr lang="en-US" sz="1400" dirty="0" smtClean="0">
                <a:latin typeface="Times New Roman" panose="02020603050405020304" pitchFamily="18" charset="0"/>
                <a:cs typeface="Times New Roman" panose="02020603050405020304" pitchFamily="18" charset="0"/>
              </a:rPr>
              <a:t>Walker cane hybrids-across between cane and a walker, has two legs rather than full frame, can be used with both or one </a:t>
            </a:r>
            <a:r>
              <a:rPr lang="en-US" sz="1400" dirty="0" err="1" smtClean="0">
                <a:latin typeface="Times New Roman" panose="02020603050405020304" pitchFamily="18" charset="0"/>
                <a:cs typeface="Times New Roman" panose="02020603050405020304" pitchFamily="18" charset="0"/>
              </a:rPr>
              <a:t>hand.Provides</a:t>
            </a:r>
            <a:r>
              <a:rPr lang="en-US" sz="1400" dirty="0" smtClean="0">
                <a:latin typeface="Times New Roman" panose="02020603050405020304" pitchFamily="18" charset="0"/>
                <a:cs typeface="Times New Roman" panose="02020603050405020304" pitchFamily="18" charset="0"/>
              </a:rPr>
              <a:t> greater support than standard cane.</a:t>
            </a:r>
          </a:p>
        </p:txBody>
      </p:sp>
    </p:spTree>
    <p:extLst>
      <p:ext uri="{BB962C8B-B14F-4D97-AF65-F5344CB8AC3E}">
        <p14:creationId xmlns:p14="http://schemas.microsoft.com/office/powerpoint/2010/main" val="36256238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0668000" cy="5987332"/>
          </a:xfrm>
        </p:spPr>
        <p:txBody>
          <a:bodyPr>
            <a:normAutofit fontScale="85000" lnSpcReduction="20000"/>
          </a:bodyPr>
          <a:lstStyle/>
          <a:p>
            <a:pPr algn="l"/>
            <a:r>
              <a:rPr lang="en-US" sz="1400" b="1" u="sng" dirty="0" smtClean="0">
                <a:latin typeface="Times New Roman" panose="02020603050405020304" pitchFamily="18" charset="0"/>
                <a:cs typeface="Times New Roman" panose="02020603050405020304" pitchFamily="18" charset="0"/>
              </a:rPr>
              <a:t>4. wheelchair- </a:t>
            </a:r>
          </a:p>
          <a:p>
            <a:pPr algn="l"/>
            <a:r>
              <a:rPr lang="en-US" sz="1400" dirty="0" smtClean="0">
                <a:latin typeface="Times New Roman" panose="02020603050405020304" pitchFamily="18" charset="0"/>
                <a:cs typeface="Times New Roman" panose="02020603050405020304" pitchFamily="18" charset="0"/>
              </a:rPr>
              <a:t>Used by people who should not put weight on the lower limbs or who are unable to walk.</a:t>
            </a:r>
          </a:p>
          <a:p>
            <a:pPr algn="l"/>
            <a:r>
              <a:rPr lang="en-US" sz="1400" dirty="0" smtClean="0">
                <a:latin typeface="Times New Roman" panose="02020603050405020304" pitchFamily="18" charset="0"/>
                <a:cs typeface="Times New Roman" panose="02020603050405020304" pitchFamily="18" charset="0"/>
              </a:rPr>
              <a:t>Can be more suitable than walkers for people with severe disabilities or when traveling over greater distances is required . Can be </a:t>
            </a:r>
            <a:r>
              <a:rPr lang="en-US" sz="1400" dirty="0" err="1" smtClean="0">
                <a:latin typeface="Times New Roman" panose="02020603050405020304" pitchFamily="18" charset="0"/>
                <a:cs typeface="Times New Roman" panose="02020603050405020304" pitchFamily="18" charset="0"/>
              </a:rPr>
              <a:t>manery</a:t>
            </a:r>
            <a:r>
              <a:rPr lang="en-US" sz="1400" dirty="0" smtClean="0">
                <a:latin typeface="Times New Roman" panose="02020603050405020304" pitchFamily="18" charset="0"/>
                <a:cs typeface="Times New Roman" panose="02020603050405020304" pitchFamily="18" charset="0"/>
              </a:rPr>
              <a:t> propelled by user or pushed by someone else or electrically powered.</a:t>
            </a:r>
          </a:p>
          <a:p>
            <a:pPr algn="l"/>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a wheelchair that can be propelled by neuro impulses was designed in 2016.</a:t>
            </a:r>
          </a:p>
          <a:p>
            <a:pPr algn="l"/>
            <a:r>
              <a:rPr lang="en-US" sz="1400" dirty="0" smtClean="0">
                <a:latin typeface="Times New Roman" panose="02020603050405020304" pitchFamily="18" charset="0"/>
                <a:cs typeface="Times New Roman" panose="02020603050405020304" pitchFamily="18" charset="0"/>
              </a:rPr>
              <a:t>Example: </a:t>
            </a:r>
          </a:p>
          <a:p>
            <a:pPr marL="285750" indent="-285750" algn="l">
              <a:buFont typeface="Arial" panose="020B0604020202020204" pitchFamily="34" charset="0"/>
              <a:buChar char="•"/>
            </a:pPr>
            <a:r>
              <a:rPr lang="en-US" sz="1400" dirty="0" smtClean="0">
                <a:latin typeface="Times New Roman" panose="02020603050405020304" pitchFamily="18" charset="0"/>
                <a:cs typeface="Times New Roman" panose="02020603050405020304" pitchFamily="18" charset="0"/>
              </a:rPr>
              <a:t>standing wheelchairs – users supported in almost upright position.</a:t>
            </a:r>
          </a:p>
          <a:p>
            <a:pPr marL="285750" indent="-285750" algn="l">
              <a:buFont typeface="Arial" panose="020B0604020202020204" pitchFamily="34" charset="0"/>
              <a:buChar char="•"/>
            </a:pPr>
            <a:r>
              <a:rPr lang="en-US" sz="1400" dirty="0" smtClean="0">
                <a:latin typeface="Times New Roman" panose="02020603050405020304" pitchFamily="18" charset="0"/>
                <a:cs typeface="Times New Roman" panose="02020603050405020304" pitchFamily="18" charset="0"/>
              </a:rPr>
              <a:t>Sports wheelchairs – used during specific sports.</a:t>
            </a:r>
          </a:p>
          <a:p>
            <a:pPr algn="l"/>
            <a:r>
              <a:rPr lang="en-US" sz="1400" b="1" dirty="0" smtClean="0">
                <a:latin typeface="Times New Roman" panose="02020603050405020304" pitchFamily="18" charset="0"/>
                <a:cs typeface="Times New Roman" panose="02020603050405020304" pitchFamily="18" charset="0"/>
              </a:rPr>
              <a:t>safety modification.</a:t>
            </a:r>
          </a:p>
          <a:p>
            <a:pPr marL="342900" indent="-342900" algn="l">
              <a:buFont typeface="+mj-lt"/>
              <a:buAutoNum type="arabicPeriod"/>
            </a:pPr>
            <a:r>
              <a:rPr lang="en-US" sz="1400" dirty="0" smtClean="0">
                <a:latin typeface="Times New Roman" panose="02020603050405020304" pitchFamily="18" charset="0"/>
                <a:cs typeface="Times New Roman" panose="02020603050405020304" pitchFamily="18" charset="0"/>
              </a:rPr>
              <a:t>Hand rails.</a:t>
            </a:r>
          </a:p>
          <a:p>
            <a:pPr marL="342900" indent="-342900" algn="l">
              <a:buFont typeface="+mj-lt"/>
              <a:buAutoNum type="arabicPeriod"/>
            </a:pPr>
            <a:r>
              <a:rPr lang="en-US" sz="1400" dirty="0" smtClean="0">
                <a:latin typeface="Times New Roman" panose="02020603050405020304" pitchFamily="18" charset="0"/>
                <a:cs typeface="Times New Roman" panose="02020603050405020304" pitchFamily="18" charset="0"/>
              </a:rPr>
              <a:t>Romps</a:t>
            </a:r>
          </a:p>
          <a:p>
            <a:pPr marL="342900" indent="-342900" algn="l">
              <a:buFont typeface="+mj-lt"/>
              <a:buAutoNum type="arabicPeriod"/>
            </a:pPr>
            <a:r>
              <a:rPr lang="en-US" sz="1400" dirty="0" smtClean="0">
                <a:latin typeface="Times New Roman" panose="02020603050405020304" pitchFamily="18" charset="0"/>
                <a:cs typeface="Times New Roman" panose="02020603050405020304" pitchFamily="18" charset="0"/>
              </a:rPr>
              <a:t>Stairs lifts</a:t>
            </a:r>
            <a:endParaRPr lang="en-US" sz="1400" dirty="0">
              <a:latin typeface="Times New Roman" panose="02020603050405020304" pitchFamily="18" charset="0"/>
              <a:cs typeface="Times New Roman" panose="02020603050405020304" pitchFamily="18" charset="0"/>
            </a:endParaRPr>
          </a:p>
          <a:p>
            <a:pPr algn="l"/>
            <a:r>
              <a:rPr lang="en-US" sz="1400" dirty="0" smtClean="0">
                <a:latin typeface="Times New Roman" panose="02020603050405020304" pitchFamily="18" charset="0"/>
                <a:cs typeface="Times New Roman" panose="02020603050405020304" pitchFamily="18" charset="0"/>
              </a:rPr>
              <a:t>Beneficiaries of safety modifications:</a:t>
            </a:r>
          </a:p>
          <a:p>
            <a:pPr marL="342900" indent="-342900" algn="l">
              <a:buFont typeface="+mj-lt"/>
              <a:buAutoNum type="arabicPeriod"/>
            </a:pPr>
            <a:r>
              <a:rPr lang="en-US" sz="1400" dirty="0" smtClean="0">
                <a:latin typeface="Times New Roman" panose="02020603050405020304" pitchFamily="18" charset="0"/>
                <a:cs typeface="Times New Roman" panose="02020603050405020304" pitchFamily="18" charset="0"/>
              </a:rPr>
              <a:t>Arthritis</a:t>
            </a:r>
            <a:endParaRPr lang="en-US" sz="1400" dirty="0">
              <a:latin typeface="Times New Roman" panose="02020603050405020304" pitchFamily="18" charset="0"/>
              <a:cs typeface="Times New Roman" panose="02020603050405020304" pitchFamily="18" charset="0"/>
            </a:endParaRPr>
          </a:p>
          <a:p>
            <a:pPr marL="342900" indent="-342900" algn="l">
              <a:buFont typeface="+mj-lt"/>
              <a:buAutoNum type="arabicPeriod"/>
            </a:pPr>
            <a:r>
              <a:rPr lang="en-US" sz="1400" dirty="0" smtClean="0">
                <a:latin typeface="Times New Roman" panose="02020603050405020304" pitchFamily="18" charset="0"/>
                <a:cs typeface="Times New Roman" panose="02020603050405020304" pitchFamily="18" charset="0"/>
              </a:rPr>
              <a:t>Cerebral palsy.</a:t>
            </a:r>
          </a:p>
          <a:p>
            <a:pPr marL="342900" indent="-342900" algn="l">
              <a:buFont typeface="+mj-lt"/>
              <a:buAutoNum type="arabicPeriod"/>
            </a:pPr>
            <a:r>
              <a:rPr lang="en-US" sz="1400" dirty="0" smtClean="0">
                <a:latin typeface="Times New Roman" panose="02020603050405020304" pitchFamily="18" charset="0"/>
                <a:cs typeface="Times New Roman" panose="02020603050405020304" pitchFamily="18" charset="0"/>
              </a:rPr>
              <a:t>Developmental disabilities.</a:t>
            </a:r>
          </a:p>
          <a:p>
            <a:pPr marL="342900" indent="-342900" algn="l">
              <a:buFont typeface="+mj-lt"/>
              <a:buAutoNum type="arabicPeriod"/>
            </a:pPr>
            <a:r>
              <a:rPr lang="en-US" sz="1400" dirty="0" smtClean="0">
                <a:latin typeface="Times New Roman" panose="02020603050405020304" pitchFamily="18" charset="0"/>
                <a:cs typeface="Times New Roman" panose="02020603050405020304" pitchFamily="18" charset="0"/>
              </a:rPr>
              <a:t>Diabetic ulcers and wounds</a:t>
            </a:r>
          </a:p>
          <a:p>
            <a:pPr marL="342900" indent="-342900" algn="l">
              <a:buFont typeface="+mj-lt"/>
              <a:buAutoNum type="arabicPeriod"/>
            </a:pPr>
            <a:r>
              <a:rPr lang="en-US" sz="1400" dirty="0" smtClean="0">
                <a:latin typeface="Times New Roman" panose="02020603050405020304" pitchFamily="18" charset="0"/>
                <a:cs typeface="Times New Roman" panose="02020603050405020304" pitchFamily="18" charset="0"/>
              </a:rPr>
              <a:t>Difficulties in maintaining balance.</a:t>
            </a:r>
          </a:p>
          <a:p>
            <a:pPr marL="342900" indent="-342900" algn="l">
              <a:buFont typeface="+mj-lt"/>
              <a:buAutoNum type="arabicPeriod"/>
            </a:pPr>
            <a:r>
              <a:rPr lang="en-US" sz="1400" dirty="0" smtClean="0">
                <a:latin typeface="Times New Roman" panose="02020603050405020304" pitchFamily="18" charset="0"/>
                <a:cs typeface="Times New Roman" panose="02020603050405020304" pitchFamily="18" charset="0"/>
              </a:rPr>
              <a:t>Heart/ lung problems</a:t>
            </a:r>
          </a:p>
          <a:p>
            <a:pPr marL="342900" indent="-342900" algn="l">
              <a:buFont typeface="+mj-lt"/>
              <a:buAutoNum type="arabicPeriod"/>
            </a:pPr>
            <a:r>
              <a:rPr lang="en-US" sz="1400" dirty="0" smtClean="0">
                <a:latin typeface="Times New Roman" panose="02020603050405020304" pitchFamily="18" charset="0"/>
                <a:cs typeface="Times New Roman" panose="02020603050405020304" pitchFamily="18" charset="0"/>
              </a:rPr>
              <a:t>Fractures of lower limb.</a:t>
            </a:r>
          </a:p>
          <a:p>
            <a:pPr marL="342900" indent="-342900" algn="l">
              <a:buFont typeface="+mj-lt"/>
              <a:buAutoNum type="arabicPeriod"/>
            </a:pPr>
            <a:r>
              <a:rPr lang="en-US" sz="1400" dirty="0" smtClean="0">
                <a:latin typeface="Times New Roman" panose="02020603050405020304" pitchFamily="18" charset="0"/>
                <a:cs typeface="Times New Roman" panose="02020603050405020304" pitchFamily="18" charset="0"/>
              </a:rPr>
              <a:t>Gout</a:t>
            </a:r>
          </a:p>
          <a:p>
            <a:pPr marL="342900" indent="-342900" algn="l">
              <a:buFont typeface="+mj-lt"/>
              <a:buAutoNum type="arabicPeriod"/>
            </a:pPr>
            <a:r>
              <a:rPr lang="en-US" sz="1400" dirty="0" smtClean="0">
                <a:latin typeface="Times New Roman" panose="02020603050405020304" pitchFamily="18" charset="0"/>
                <a:cs typeface="Times New Roman" panose="02020603050405020304" pitchFamily="18" charset="0"/>
              </a:rPr>
              <a:t>Obesity</a:t>
            </a:r>
          </a:p>
          <a:p>
            <a:pPr marL="342900" indent="-342900" algn="l">
              <a:buFont typeface="+mj-lt"/>
              <a:buAutoNum type="arabicPeriod"/>
            </a:pPr>
            <a:r>
              <a:rPr lang="en-US" sz="1400" dirty="0" smtClean="0">
                <a:latin typeface="Times New Roman" panose="02020603050405020304" pitchFamily="18" charset="0"/>
                <a:cs typeface="Times New Roman" panose="02020603050405020304" pitchFamily="18" charset="0"/>
              </a:rPr>
              <a:t>Spinabifida</a:t>
            </a:r>
          </a:p>
          <a:p>
            <a:pPr marL="342900" indent="-342900" algn="l">
              <a:buFont typeface="+mj-lt"/>
              <a:buAutoNum type="arabicPeriod"/>
            </a:pPr>
            <a:r>
              <a:rPr lang="en-US" sz="1400" dirty="0" smtClean="0">
                <a:latin typeface="Times New Roman" panose="02020603050405020304" pitchFamily="18" charset="0"/>
                <a:cs typeface="Times New Roman" panose="02020603050405020304" pitchFamily="18" charset="0"/>
              </a:rPr>
              <a:t>Sprains and strains.</a:t>
            </a:r>
          </a:p>
          <a:p>
            <a:pPr marL="342900" indent="-342900" algn="l">
              <a:buFont typeface="+mj-lt"/>
              <a:buAutoNum type="arabicPeriod"/>
            </a:pPr>
            <a:r>
              <a:rPr lang="en-US" sz="1400" dirty="0" smtClean="0">
                <a:latin typeface="Times New Roman" panose="02020603050405020304" pitchFamily="18" charset="0"/>
                <a:cs typeface="Times New Roman" panose="02020603050405020304" pitchFamily="18" charset="0"/>
              </a:rPr>
              <a:t>Walking impairments due to brain injury or stroke.</a:t>
            </a:r>
          </a:p>
          <a:p>
            <a:pPr marL="342900" indent="-342900" algn="l">
              <a:buFont typeface="+mj-lt"/>
              <a:buAutoNum type="arabicPeriod"/>
            </a:pPr>
            <a:r>
              <a:rPr lang="en-US" sz="1400" dirty="0" smtClean="0">
                <a:latin typeface="Times New Roman" panose="02020603050405020304" pitchFamily="18" charset="0"/>
                <a:cs typeface="Times New Roman" panose="02020603050405020304" pitchFamily="18" charset="0"/>
              </a:rPr>
              <a:t>Visual impairment/ blindness.</a:t>
            </a:r>
          </a:p>
          <a:p>
            <a:pPr algn="l"/>
            <a:endParaRPr lang="en-US" sz="1400" dirty="0">
              <a:latin typeface="Times New Roman" panose="02020603050405020304" pitchFamily="18" charset="0"/>
              <a:cs typeface="Times New Roman" panose="02020603050405020304" pitchFamily="18" charset="0"/>
            </a:endParaRPr>
          </a:p>
          <a:p>
            <a:pPr algn="l"/>
            <a:r>
              <a:rPr lang="en-US" sz="1400" dirty="0" smtClean="0">
                <a:latin typeface="Times New Roman" panose="02020603050405020304" pitchFamily="18" charset="0"/>
                <a:cs typeface="Times New Roman" panose="02020603050405020304" pitchFamily="18" charset="0"/>
              </a:rPr>
              <a:t>Risk mobility aids.</a:t>
            </a:r>
          </a:p>
          <a:p>
            <a:pPr algn="l"/>
            <a:r>
              <a:rPr lang="en-US" sz="1400" dirty="0" smtClean="0">
                <a:latin typeface="Times New Roman" panose="02020603050405020304" pitchFamily="18" charset="0"/>
                <a:cs typeface="Times New Roman" panose="02020603050405020304" pitchFamily="18" charset="0"/>
              </a:rPr>
              <a:t>Axillary crutches – crutch paralysis.</a:t>
            </a:r>
          </a:p>
          <a:p>
            <a:pPr algn="l"/>
            <a:endParaRPr lang="en-US" sz="1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9226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778" y="648675"/>
            <a:ext cx="10515600" cy="4351338"/>
          </a:xfrm>
        </p:spPr>
        <p:txBody>
          <a:bodyPr>
            <a:normAutofit/>
          </a:bodyPr>
          <a:lstStyle/>
          <a:p>
            <a:pPr marL="0" indent="0">
              <a:buNone/>
            </a:pPr>
            <a:r>
              <a:rPr lang="en-US" sz="1400" dirty="0" smtClean="0">
                <a:latin typeface="Times New Roman" panose="02020603050405020304" pitchFamily="18" charset="0"/>
                <a:cs typeface="Times New Roman" panose="02020603050405020304" pitchFamily="18" charset="0"/>
              </a:rPr>
              <a:t>KINEMATICS</a:t>
            </a:r>
          </a:p>
          <a:p>
            <a:pPr marL="0" indent="0">
              <a:buNone/>
            </a:pPr>
            <a:r>
              <a:rPr lang="en-US" sz="1400" dirty="0" smtClean="0">
                <a:latin typeface="Times New Roman" panose="02020603050405020304" pitchFamily="18" charset="0"/>
                <a:cs typeface="Times New Roman" panose="02020603050405020304" pitchFamily="18" charset="0"/>
              </a:rPr>
              <a:t>Description of motion </a:t>
            </a:r>
            <a:r>
              <a:rPr lang="en-US" sz="1400" dirty="0" err="1" smtClean="0">
                <a:latin typeface="Times New Roman" panose="02020603050405020304" pitchFamily="18" charset="0"/>
                <a:cs typeface="Times New Roman" panose="02020603050405020304" pitchFamily="18" charset="0"/>
              </a:rPr>
              <a:t>e.g</a:t>
            </a:r>
            <a:r>
              <a:rPr lang="en-US" sz="1400" dirty="0" smtClean="0">
                <a:latin typeface="Times New Roman" panose="02020603050405020304" pitchFamily="18" charset="0"/>
                <a:cs typeface="Times New Roman" panose="02020603050405020304" pitchFamily="18" charset="0"/>
              </a:rPr>
              <a:t> how fast, how high without consideration given to its mass or the forces  acting on it. </a:t>
            </a:r>
          </a:p>
          <a:p>
            <a:pPr marL="0" indent="0">
              <a:buNone/>
            </a:pPr>
            <a:r>
              <a:rPr lang="en-US" sz="1400" dirty="0" smtClean="0">
                <a:latin typeface="Times New Roman" panose="02020603050405020304" pitchFamily="18" charset="0"/>
                <a:cs typeface="Times New Roman" panose="02020603050405020304" pitchFamily="18" charset="0"/>
              </a:rPr>
              <a:t>Examples:</a:t>
            </a:r>
          </a:p>
          <a:p>
            <a:pPr marL="342900" indent="-342900">
              <a:buFont typeface="+mj-lt"/>
              <a:buAutoNum type="arabicPeriod"/>
            </a:pPr>
            <a:r>
              <a:rPr lang="en-US" sz="1400" dirty="0">
                <a:latin typeface="Times New Roman" panose="02020603050405020304" pitchFamily="18" charset="0"/>
                <a:cs typeface="Times New Roman" panose="02020603050405020304" pitchFamily="18" charset="0"/>
              </a:rPr>
              <a:t>M</a:t>
            </a:r>
            <a:r>
              <a:rPr lang="en-US" sz="1400" dirty="0" smtClean="0">
                <a:latin typeface="Times New Roman" panose="02020603050405020304" pitchFamily="18" charset="0"/>
                <a:cs typeface="Times New Roman" panose="02020603050405020304" pitchFamily="18" charset="0"/>
              </a:rPr>
              <a:t>ovement   of a single point of the body </a:t>
            </a:r>
            <a:r>
              <a:rPr lang="en-US" sz="1400" dirty="0" err="1" smtClean="0">
                <a:latin typeface="Times New Roman" panose="02020603050405020304" pitchFamily="18" charset="0"/>
                <a:cs typeface="Times New Roman" panose="02020603050405020304" pitchFamily="18" charset="0"/>
              </a:rPr>
              <a:t>eg</a:t>
            </a:r>
            <a:r>
              <a:rPr lang="en-US" sz="1400" dirty="0" smtClean="0">
                <a:latin typeface="Times New Roman" panose="02020603050405020304" pitchFamily="18" charset="0"/>
                <a:cs typeface="Times New Roman" panose="02020603050405020304" pitchFamily="18" charset="0"/>
              </a:rPr>
              <a:t> center of gravity.</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Position of several segments </a:t>
            </a:r>
            <a:r>
              <a:rPr lang="en-US" sz="1400" dirty="0" err="1" smtClean="0">
                <a:latin typeface="Times New Roman" panose="02020603050405020304" pitchFamily="18" charset="0"/>
                <a:cs typeface="Times New Roman" panose="02020603050405020304" pitchFamily="18" charset="0"/>
              </a:rPr>
              <a:t>eg</a:t>
            </a:r>
            <a:r>
              <a:rPr lang="en-US" sz="1400" dirty="0" smtClean="0">
                <a:latin typeface="Times New Roman" panose="02020603050405020304" pitchFamily="18" charset="0"/>
                <a:cs typeface="Times New Roman" panose="02020603050405020304" pitchFamily="18" charset="0"/>
              </a:rPr>
              <a:t> the upper  extremity.</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Position of a single  joint. </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Motion that occur  between adjacent joints surfaces.</a:t>
            </a:r>
          </a:p>
          <a:p>
            <a:pPr marL="0" indent="0">
              <a:buNone/>
            </a:pPr>
            <a:r>
              <a:rPr lang="en-US" sz="1400" dirty="0" smtClean="0">
                <a:latin typeface="Times New Roman" panose="02020603050405020304" pitchFamily="18" charset="0"/>
                <a:cs typeface="Times New Roman" panose="02020603050405020304" pitchFamily="18" charset="0"/>
              </a:rPr>
              <a:t>NOTE: kinematics examines body when and where a body moves.</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smtClean="0">
                <a:latin typeface="Times New Roman" panose="02020603050405020304" pitchFamily="18" charset="0"/>
                <a:cs typeface="Times New Roman" panose="02020603050405020304" pitchFamily="18" charset="0"/>
              </a:rPr>
              <a:t>TYPES OF KINEMATICS.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Arthrokinematics -   concerned with the movement  occurring between joint surfaces in  relation to the direction of movement of the distal extremity of the bone.</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Osteokinematics – concerned with the movement of the bones.</a:t>
            </a:r>
          </a:p>
          <a:p>
            <a:pPr marL="342900" indent="-342900">
              <a:buFont typeface="+mj-lt"/>
              <a:buAutoNum type="arabicPeriod"/>
            </a:pPr>
            <a:endParaRPr lang="en-US" sz="1400" dirty="0" smtClean="0">
              <a:latin typeface="Times New Roman" panose="02020603050405020304" pitchFamily="18" charset="0"/>
              <a:cs typeface="Times New Roman" panose="02020603050405020304" pitchFamily="18" charset="0"/>
            </a:endParaRPr>
          </a:p>
          <a:p>
            <a:pPr marL="342900" indent="-342900">
              <a:buFont typeface="+mj-lt"/>
              <a:buAutoNum type="arabicPeriod"/>
            </a:pPr>
            <a:endParaRPr lang="en-US" sz="14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470780" y="156897"/>
            <a:ext cx="10973555" cy="386312"/>
          </a:xfrm>
        </p:spPr>
        <p:txBody>
          <a:bodyPr>
            <a:normAutofit/>
          </a:bodyPr>
          <a:lstStyle/>
          <a:p>
            <a:r>
              <a:rPr lang="en-US" sz="1400" dirty="0" smtClean="0">
                <a:latin typeface="Times New Roman" panose="02020603050405020304" pitchFamily="18" charset="0"/>
                <a:cs typeface="Times New Roman" panose="02020603050405020304" pitchFamily="18" charset="0"/>
              </a:rPr>
              <a:t>KINEMATICS AND KINETICS</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1950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0658" y="766369"/>
            <a:ext cx="10515600" cy="6091631"/>
          </a:xfrm>
        </p:spPr>
        <p:txBody>
          <a:bodyPr>
            <a:normAutofit/>
          </a:bodyPr>
          <a:lstStyle/>
          <a:p>
            <a:pPr marL="0" indent="0">
              <a:buNone/>
            </a:pPr>
            <a:r>
              <a:rPr lang="en-US" sz="1200" dirty="0" smtClean="0">
                <a:latin typeface="Times New Roman" panose="02020603050405020304" pitchFamily="18" charset="0"/>
                <a:cs typeface="Times New Roman" panose="02020603050405020304" pitchFamily="18" charset="0"/>
              </a:rPr>
              <a:t>Study of forces that lead to produce , stop or modify motions of the body.</a:t>
            </a:r>
          </a:p>
          <a:p>
            <a:pPr marL="0" indent="0">
              <a:buNone/>
            </a:pPr>
            <a:r>
              <a:rPr lang="en-US" sz="1200" dirty="0" smtClean="0">
                <a:latin typeface="Times New Roman" panose="02020603050405020304" pitchFamily="18" charset="0"/>
                <a:cs typeface="Times New Roman" panose="02020603050405020304" pitchFamily="18" charset="0"/>
              </a:rPr>
              <a:t>It examines the cause of motion  internal and external  forces that cause motion or cause a body to remain at rest and the interaction between these forces.</a:t>
            </a:r>
          </a:p>
          <a:p>
            <a:pPr marL="0" indent="0">
              <a:buNone/>
            </a:pPr>
            <a:r>
              <a:rPr lang="en-US" sz="1200" dirty="0" smtClean="0">
                <a:latin typeface="Times New Roman" panose="02020603050405020304" pitchFamily="18" charset="0"/>
                <a:cs typeface="Times New Roman" panose="02020603050405020304" pitchFamily="18" charset="0"/>
              </a:rPr>
              <a:t>FORCES AFFECTING MOTION.</a:t>
            </a:r>
          </a:p>
          <a:p>
            <a:pPr>
              <a:buFont typeface="+mj-lt"/>
              <a:buAutoNum type="arabicPeriod"/>
            </a:pPr>
            <a:r>
              <a:rPr lang="en-US" sz="1200" dirty="0" smtClean="0">
                <a:latin typeface="Times New Roman" panose="02020603050405020304" pitchFamily="18" charset="0"/>
                <a:cs typeface="Times New Roman" panose="02020603050405020304" pitchFamily="18" charset="0"/>
              </a:rPr>
              <a:t>Gravity </a:t>
            </a:r>
          </a:p>
          <a:p>
            <a:pPr>
              <a:buFont typeface="+mj-lt"/>
              <a:buAutoNum type="arabicPeriod"/>
            </a:pPr>
            <a:r>
              <a:rPr lang="en-US" sz="1200" dirty="0" smtClean="0">
                <a:latin typeface="Times New Roman" panose="02020603050405020304" pitchFamily="18" charset="0"/>
                <a:cs typeface="Times New Roman" panose="02020603050405020304" pitchFamily="18" charset="0"/>
              </a:rPr>
              <a:t>Muscle tension.</a:t>
            </a:r>
          </a:p>
          <a:p>
            <a:pPr>
              <a:buFont typeface="+mj-lt"/>
              <a:buAutoNum type="arabicPeriod"/>
            </a:pPr>
            <a:r>
              <a:rPr lang="en-US" sz="1200" dirty="0" smtClean="0">
                <a:latin typeface="Times New Roman" panose="02020603050405020304" pitchFamily="18" charset="0"/>
                <a:cs typeface="Times New Roman" panose="02020603050405020304" pitchFamily="18" charset="0"/>
              </a:rPr>
              <a:t>External resistance.</a:t>
            </a:r>
          </a:p>
          <a:p>
            <a:pPr>
              <a:buFont typeface="+mj-lt"/>
              <a:buAutoNum type="arabicPeriod"/>
            </a:pPr>
            <a:r>
              <a:rPr lang="en-US" sz="1200" dirty="0" smtClean="0">
                <a:latin typeface="Times New Roman" panose="02020603050405020304" pitchFamily="18" charset="0"/>
                <a:cs typeface="Times New Roman" panose="02020603050405020304" pitchFamily="18" charset="0"/>
              </a:rPr>
              <a:t>Friction.</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smtClean="0">
                <a:latin typeface="Times New Roman" panose="02020603050405020304" pitchFamily="18" charset="0"/>
                <a:cs typeface="Times New Roman" panose="02020603050405020304" pitchFamily="18" charset="0"/>
              </a:rPr>
              <a:t>TYPES OF KINETICS</a:t>
            </a:r>
          </a:p>
          <a:p>
            <a:r>
              <a:rPr lang="en-US" sz="1200" dirty="0" smtClean="0">
                <a:latin typeface="Times New Roman" panose="02020603050405020304" pitchFamily="18" charset="0"/>
                <a:cs typeface="Times New Roman" panose="02020603050405020304" pitchFamily="18" charset="0"/>
              </a:rPr>
              <a:t>STATIC- situations  when the body remains at rest or is moving at a  constant speed in a state of equilibrium.</a:t>
            </a:r>
          </a:p>
          <a:p>
            <a:r>
              <a:rPr lang="en-US" sz="1200" dirty="0" smtClean="0">
                <a:latin typeface="Times New Roman" panose="02020603050405020304" pitchFamily="18" charset="0"/>
                <a:cs typeface="Times New Roman" panose="02020603050405020304" pitchFamily="18" charset="0"/>
              </a:rPr>
              <a:t>DYNAMIC- deals with the changes in motion [acceleration] brought on by unbalanced forces.</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smtClean="0">
                <a:latin typeface="Times New Roman" panose="02020603050405020304" pitchFamily="18" charset="0"/>
                <a:cs typeface="Times New Roman" panose="02020603050405020304" pitchFamily="18" charset="0"/>
              </a:rPr>
              <a:t>Arthrokinematics</a:t>
            </a:r>
          </a:p>
          <a:p>
            <a:pPr marL="0" indent="0">
              <a:buNone/>
            </a:pPr>
            <a:r>
              <a:rPr lang="en-US" sz="1200" dirty="0" smtClean="0">
                <a:latin typeface="Times New Roman" panose="02020603050405020304" pitchFamily="18" charset="0"/>
                <a:cs typeface="Times New Roman" panose="02020603050405020304" pitchFamily="18" charset="0"/>
              </a:rPr>
              <a:t>When a joint moves, three types of motion can occur between the  two articulating surfaces.</a:t>
            </a:r>
          </a:p>
          <a:p>
            <a:r>
              <a:rPr lang="en-US" sz="1200" dirty="0" smtClean="0">
                <a:latin typeface="Times New Roman" panose="02020603050405020304" pitchFamily="18" charset="0"/>
                <a:cs typeface="Times New Roman" panose="02020603050405020304" pitchFamily="18" charset="0"/>
              </a:rPr>
              <a:t> Rolling or locking</a:t>
            </a:r>
          </a:p>
          <a:p>
            <a:r>
              <a:rPr lang="en-US" sz="1200" dirty="0" smtClean="0">
                <a:latin typeface="Times New Roman" panose="02020603050405020304" pitchFamily="18" charset="0"/>
                <a:cs typeface="Times New Roman" panose="02020603050405020304" pitchFamily="18" charset="0"/>
              </a:rPr>
              <a:t>Sliding and gliding</a:t>
            </a:r>
          </a:p>
          <a:p>
            <a:r>
              <a:rPr lang="en-US" sz="1200" dirty="0" smtClean="0">
                <a:latin typeface="Times New Roman" panose="02020603050405020304" pitchFamily="18" charset="0"/>
                <a:cs typeface="Times New Roman" panose="02020603050405020304" pitchFamily="18" charset="0"/>
              </a:rPr>
              <a:t>Turning or spinning</a:t>
            </a:r>
          </a:p>
          <a:p>
            <a:pPr marL="0" indent="0">
              <a:buNone/>
            </a:pPr>
            <a:r>
              <a:rPr lang="en-US" sz="1200" dirty="0" smtClean="0">
                <a:latin typeface="Times New Roman" panose="02020603050405020304" pitchFamily="18" charset="0"/>
                <a:cs typeface="Times New Roman" panose="02020603050405020304" pitchFamily="18" charset="0"/>
              </a:rPr>
              <a:t>In a pure rolling motion each subsequent point on one surface contacts a new point on the other surface.</a:t>
            </a:r>
          </a:p>
          <a:p>
            <a:pPr marL="0" indent="0">
              <a:buNone/>
            </a:pPr>
            <a:r>
              <a:rPr lang="en-US" sz="1200" dirty="0" smtClean="0">
                <a:latin typeface="Times New Roman" panose="02020603050405020304" pitchFamily="18" charset="0"/>
                <a:cs typeface="Times New Roman" panose="02020603050405020304" pitchFamily="18" charset="0"/>
              </a:rPr>
              <a:t>The sliding and spinning, the same point contacts new points on mating surface , most normal joint movement has some combination of rolling, sliding and spinning.</a:t>
            </a:r>
          </a:p>
          <a:p>
            <a:pPr marL="0" indent="0">
              <a:buNone/>
            </a:pPr>
            <a:r>
              <a:rPr lang="en-US" sz="1200" dirty="0" smtClean="0">
                <a:latin typeface="Times New Roman" panose="02020603050405020304" pitchFamily="18" charset="0"/>
                <a:cs typeface="Times New Roman" panose="02020603050405020304" pitchFamily="18" charset="0"/>
              </a:rPr>
              <a:t>Knee joint shows the combination of these movements most clearly,</a:t>
            </a:r>
          </a:p>
          <a:p>
            <a:pPr marL="0" indent="0">
              <a:buNone/>
            </a:pPr>
            <a:r>
              <a:rPr lang="en-US" sz="1200" dirty="0" smtClean="0">
                <a:latin typeface="Times New Roman" panose="02020603050405020304" pitchFamily="18" charset="0"/>
                <a:cs typeface="Times New Roman" panose="02020603050405020304" pitchFamily="18" charset="0"/>
              </a:rPr>
              <a:t>If there were only a rolling of the condyles of the femur on the </a:t>
            </a:r>
            <a:r>
              <a:rPr lang="en-US" sz="1200" dirty="0" err="1" smtClean="0">
                <a:latin typeface="Times New Roman" panose="02020603050405020304" pitchFamily="18" charset="0"/>
                <a:cs typeface="Times New Roman" panose="02020603050405020304" pitchFamily="18" charset="0"/>
              </a:rPr>
              <a:t>tibial</a:t>
            </a:r>
            <a:r>
              <a:rPr lang="en-US" sz="1200" dirty="0" smtClean="0">
                <a:latin typeface="Times New Roman" panose="02020603050405020304" pitchFamily="18" charset="0"/>
                <a:cs typeface="Times New Roman" panose="02020603050405020304" pitchFamily="18" charset="0"/>
              </a:rPr>
              <a:t> plateau, the femur would roll off the tibia and the knee would dislocate.</a:t>
            </a:r>
          </a:p>
        </p:txBody>
      </p:sp>
      <p:sp>
        <p:nvSpPr>
          <p:cNvPr id="2" name="Title 1"/>
          <p:cNvSpPr>
            <a:spLocks noGrp="1"/>
          </p:cNvSpPr>
          <p:nvPr>
            <p:ph type="title"/>
          </p:nvPr>
        </p:nvSpPr>
        <p:spPr>
          <a:xfrm>
            <a:off x="280658" y="156895"/>
            <a:ext cx="10810592" cy="440633"/>
          </a:xfrm>
        </p:spPr>
        <p:txBody>
          <a:bodyPr>
            <a:normAutofit fontScale="90000"/>
          </a:bodyPr>
          <a:lstStyle/>
          <a:p>
            <a:r>
              <a:rPr lang="en-US" dirty="0" smtClean="0">
                <a:latin typeface="Times New Roman" panose="02020603050405020304" pitchFamily="18" charset="0"/>
                <a:cs typeface="Times New Roman" panose="02020603050405020304" pitchFamily="18" charset="0"/>
              </a:rPr>
              <a:t>KINETICS.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8456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3085" y="-1"/>
            <a:ext cx="10783432" cy="7396681"/>
          </a:xfrm>
        </p:spPr>
        <p:txBody>
          <a:bodyPr>
            <a:normAutofit/>
          </a:bodyPr>
          <a:lstStyle/>
          <a:p>
            <a:r>
              <a:rPr lang="en-US" sz="1400" dirty="0" smtClean="0">
                <a:latin typeface="Times New Roman" panose="02020603050405020304" pitchFamily="18" charset="0"/>
                <a:cs typeface="Times New Roman" panose="02020603050405020304" pitchFamily="18" charset="0"/>
              </a:rPr>
              <a:t>Rising from a sitting to a standing position , the femur is extended on fixed tibia .</a:t>
            </a:r>
          </a:p>
          <a:p>
            <a:r>
              <a:rPr lang="en-US" sz="1400" dirty="0" smtClean="0">
                <a:latin typeface="Times New Roman" panose="02020603050405020304" pitchFamily="18" charset="0"/>
                <a:cs typeface="Times New Roman" panose="02020603050405020304" pitchFamily="18" charset="0"/>
              </a:rPr>
              <a:t>The femoral condyle roll and slide so that they are always is contact with the tibia condyles.</a:t>
            </a:r>
          </a:p>
          <a:p>
            <a:r>
              <a:rPr lang="en-US" sz="1400" dirty="0" smtClean="0">
                <a:latin typeface="Times New Roman" panose="02020603050405020304" pitchFamily="18" charset="0"/>
                <a:cs typeface="Times New Roman" panose="02020603050405020304" pitchFamily="18" charset="0"/>
              </a:rPr>
              <a:t>In the last part of the knee extension the femur spins [ internally rotates]</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on the tibia.</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smtClean="0">
                <a:latin typeface="Times New Roman" panose="02020603050405020304" pitchFamily="18" charset="0"/>
                <a:cs typeface="Times New Roman" panose="02020603050405020304" pitchFamily="18" charset="0"/>
              </a:rPr>
              <a:t>CLINICAL IMPORTANCE OF ARTHROKINEMATICS</a:t>
            </a:r>
          </a:p>
          <a:p>
            <a:pPr marL="0" indent="0">
              <a:buNone/>
            </a:pPr>
            <a:r>
              <a:rPr lang="en-US" sz="1400" dirty="0" smtClean="0">
                <a:latin typeface="Times New Roman" panose="02020603050405020304" pitchFamily="18" charset="0"/>
                <a:cs typeface="Times New Roman" panose="02020603050405020304" pitchFamily="18" charset="0"/>
              </a:rPr>
              <a:t>Combination of roll, slide and spin permits large range of motion while using a small articular surface.</a:t>
            </a:r>
          </a:p>
          <a:p>
            <a:pPr marL="0" indent="0">
              <a:buNone/>
            </a:pPr>
            <a:r>
              <a:rPr lang="en-US" sz="1400" dirty="0" smtClean="0">
                <a:latin typeface="Times New Roman" panose="02020603050405020304" pitchFamily="18" charset="0"/>
                <a:cs typeface="Times New Roman" panose="02020603050405020304" pitchFamily="18" charset="0"/>
              </a:rPr>
              <a:t>If the joints passes only one of these motions, the range of motion </a:t>
            </a:r>
            <a:r>
              <a:rPr lang="en-US" sz="1400" dirty="0" err="1" smtClean="0">
                <a:latin typeface="Times New Roman" panose="02020603050405020304" pitchFamily="18" charset="0"/>
                <a:cs typeface="Times New Roman" panose="02020603050405020304" pitchFamily="18" charset="0"/>
              </a:rPr>
              <a:t>wuld</a:t>
            </a:r>
            <a:r>
              <a:rPr lang="en-US" sz="1400" dirty="0" smtClean="0">
                <a:latin typeface="Times New Roman" panose="02020603050405020304" pitchFamily="18" charset="0"/>
                <a:cs typeface="Times New Roman" panose="02020603050405020304" pitchFamily="18" charset="0"/>
              </a:rPr>
              <a:t> be limited and the larger joint surfaces would be needed to accomplish range of motion.</a:t>
            </a:r>
          </a:p>
          <a:p>
            <a:pPr marL="0" indent="0">
              <a:buNone/>
            </a:pPr>
            <a:endParaRPr lang="en-US" sz="1400" dirty="0" smtClean="0">
              <a:latin typeface="Times New Roman" panose="02020603050405020304" pitchFamily="18" charset="0"/>
              <a:cs typeface="Times New Roman" panose="02020603050405020304" pitchFamily="18" charset="0"/>
            </a:endParaRPr>
          </a:p>
          <a:p>
            <a:pPr marL="0" indent="0">
              <a:buNone/>
            </a:pPr>
            <a:r>
              <a:rPr lang="en-US" sz="1400" dirty="0" smtClean="0">
                <a:latin typeface="Times New Roman" panose="02020603050405020304" pitchFamily="18" charset="0"/>
                <a:cs typeface="Times New Roman" panose="02020603050405020304" pitchFamily="18" charset="0"/>
              </a:rPr>
              <a:t>KINEMATICS CHAINS</a:t>
            </a:r>
          </a:p>
          <a:p>
            <a:pPr marL="0" indent="0">
              <a:buNone/>
            </a:pP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these are series of articulated segmented links such as the connected pelvis, thigh , leg an foot of lower extremity [ lower kinematic chains].</a:t>
            </a:r>
          </a:p>
          <a:p>
            <a:pPr marL="0" indent="0">
              <a:buNone/>
            </a:pPr>
            <a:r>
              <a:rPr lang="en-US" sz="1400" dirty="0" smtClean="0">
                <a:latin typeface="Times New Roman" panose="02020603050405020304" pitchFamily="18" charset="0"/>
                <a:cs typeface="Times New Roman" panose="02020603050405020304" pitchFamily="18" charset="0"/>
              </a:rPr>
              <a:t>Kinematic chain can be opened or closed</a:t>
            </a:r>
          </a:p>
          <a:p>
            <a:pPr marL="0" indent="0">
              <a:buNone/>
            </a:pPr>
            <a:r>
              <a:rPr lang="en-US" sz="1400" dirty="0" smtClean="0">
                <a:latin typeface="Times New Roman" panose="02020603050405020304" pitchFamily="18" charset="0"/>
                <a:cs typeface="Times New Roman" panose="02020603050405020304" pitchFamily="18" charset="0"/>
              </a:rPr>
              <a:t>OPEN KINEMATIC CHAIN- the distal segment of the chain moves in space while the proximal segment is fixed or stable.</a:t>
            </a:r>
            <a:endParaRPr lang="en-US" sz="1400" dirty="0">
              <a:latin typeface="Times New Roman" panose="02020603050405020304" pitchFamily="18" charset="0"/>
              <a:cs typeface="Times New Roman" panose="02020603050405020304" pitchFamily="18" charset="0"/>
            </a:endParaRPr>
          </a:p>
          <a:p>
            <a:pPr marL="0" indent="0">
              <a:buNone/>
            </a:pPr>
            <a:r>
              <a:rPr lang="en-US" sz="1400" dirty="0" smtClean="0">
                <a:latin typeface="Times New Roman" panose="02020603050405020304" pitchFamily="18" charset="0"/>
                <a:cs typeface="Times New Roman" panose="02020603050405020304" pitchFamily="18" charset="0"/>
              </a:rPr>
              <a:t>Example- a leg curl from sitting in  a chair.</a:t>
            </a:r>
          </a:p>
          <a:p>
            <a:pPr marL="0" indent="0">
              <a:buNone/>
            </a:pPr>
            <a:r>
              <a:rPr lang="en-US" sz="1400" dirty="0" smtClean="0">
                <a:latin typeface="Times New Roman" panose="02020603050405020304" pitchFamily="18" charset="0"/>
                <a:cs typeface="Times New Roman" panose="02020603050405020304" pitchFamily="18" charset="0"/>
              </a:rPr>
              <a:t>CLOSED KINEMATIC CHAIN- the distal segment of the chain is fixed and the proximal part moves . </a:t>
            </a:r>
            <a:r>
              <a:rPr lang="en-US" sz="1400" dirty="0" err="1" smtClean="0">
                <a:latin typeface="Times New Roman" panose="02020603050405020304" pitchFamily="18" charset="0"/>
                <a:cs typeface="Times New Roman" panose="02020603050405020304" pitchFamily="18" charset="0"/>
              </a:rPr>
              <a:t>Eg</a:t>
            </a:r>
            <a:r>
              <a:rPr lang="en-US" sz="1400" dirty="0" smtClean="0">
                <a:latin typeface="Times New Roman" panose="02020603050405020304" pitchFamily="18" charset="0"/>
                <a:cs typeface="Times New Roman" panose="02020603050405020304" pitchFamily="18" charset="0"/>
              </a:rPr>
              <a:t>  a squat.</a:t>
            </a:r>
          </a:p>
          <a:p>
            <a:pPr marL="0" indent="0">
              <a:buNone/>
            </a:pPr>
            <a:endParaRPr lang="en-US" sz="1400" b="1" u="sng" dirty="0" smtClean="0">
              <a:latin typeface="Times New Roman" panose="02020603050405020304" pitchFamily="18" charset="0"/>
              <a:cs typeface="Times New Roman" panose="02020603050405020304" pitchFamily="18" charset="0"/>
            </a:endParaRPr>
          </a:p>
          <a:p>
            <a:pPr marL="0" indent="0">
              <a:buNone/>
            </a:pPr>
            <a:r>
              <a:rPr lang="en-US" sz="1400" b="1" u="sng" dirty="0" smtClean="0">
                <a:latin typeface="Times New Roman" panose="02020603050405020304" pitchFamily="18" charset="0"/>
                <a:cs typeface="Times New Roman" panose="02020603050405020304" pitchFamily="18" charset="0"/>
              </a:rPr>
              <a:t>KINEMATIC CHAINS ACTIVITIES.</a:t>
            </a:r>
          </a:p>
          <a:p>
            <a:r>
              <a:rPr lang="en-US" sz="1400" dirty="0" smtClean="0">
                <a:latin typeface="Times New Roman" panose="02020603050405020304" pitchFamily="18" charset="0"/>
                <a:cs typeface="Times New Roman" panose="02020603050405020304" pitchFamily="18" charset="0"/>
              </a:rPr>
              <a:t>Reaching  and bringing the hand to the mouth- OPEN.</a:t>
            </a:r>
          </a:p>
          <a:p>
            <a:r>
              <a:rPr lang="en-US" sz="1400" dirty="0" smtClean="0">
                <a:latin typeface="Times New Roman" panose="02020603050405020304" pitchFamily="18" charset="0"/>
                <a:cs typeface="Times New Roman" panose="02020603050405020304" pitchFamily="18" charset="0"/>
              </a:rPr>
              <a:t>Performing a chin up –CLOSED</a:t>
            </a:r>
          </a:p>
          <a:p>
            <a:r>
              <a:rPr lang="en-US" sz="1400" dirty="0" smtClean="0">
                <a:latin typeface="Times New Roman" panose="02020603050405020304" pitchFamily="18" charset="0"/>
                <a:cs typeface="Times New Roman" panose="02020603050405020304" pitchFamily="18" charset="0"/>
              </a:rPr>
              <a:t>Standing to sit –CLOSED</a:t>
            </a:r>
          </a:p>
          <a:p>
            <a:r>
              <a:rPr lang="en-US" sz="1400" dirty="0" smtClean="0">
                <a:latin typeface="Times New Roman" panose="02020603050405020304" pitchFamily="18" charset="0"/>
                <a:cs typeface="Times New Roman" panose="02020603050405020304" pitchFamily="18" charset="0"/>
              </a:rPr>
              <a:t>Sitting down in a chair- CLOSED</a:t>
            </a:r>
          </a:p>
          <a:p>
            <a:r>
              <a:rPr lang="en-US" sz="1400" dirty="0" smtClean="0">
                <a:latin typeface="Times New Roman" panose="02020603050405020304" pitchFamily="18" charset="0"/>
                <a:cs typeface="Times New Roman" panose="02020603050405020304" pitchFamily="18" charset="0"/>
              </a:rPr>
              <a:t>Walking and stair climbing – OPEN AND CLOSED</a:t>
            </a:r>
          </a:p>
          <a:p>
            <a:r>
              <a:rPr lang="en-US" sz="1400" dirty="0" smtClean="0">
                <a:latin typeface="Times New Roman" panose="02020603050405020304" pitchFamily="18" charset="0"/>
                <a:cs typeface="Times New Roman" panose="02020603050405020304" pitchFamily="18" charset="0"/>
              </a:rPr>
              <a:t>Standing from a chair – CLOSED</a:t>
            </a:r>
          </a:p>
          <a:p>
            <a:r>
              <a:rPr lang="en-US" sz="1400" dirty="0" smtClean="0">
                <a:latin typeface="Times New Roman" panose="02020603050405020304" pitchFamily="18" charset="0"/>
                <a:cs typeface="Times New Roman" panose="02020603050405020304" pitchFamily="18" charset="0"/>
              </a:rPr>
              <a:t>Crutch walking – CLOSED</a:t>
            </a:r>
          </a:p>
          <a:p>
            <a:pPr marL="0" indent="0">
              <a:buNone/>
            </a:pPr>
            <a:r>
              <a:rPr lang="en-US" sz="1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64944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0401" y="690925"/>
            <a:ext cx="10862912" cy="7151571"/>
          </a:xfrm>
        </p:spPr>
        <p:txBody>
          <a:bodyPr>
            <a:normAutofit/>
          </a:bodyPr>
          <a:lstStyle/>
          <a:p>
            <a:r>
              <a:rPr lang="en-US" sz="1400" dirty="0" smtClean="0">
                <a:latin typeface="Times New Roman" panose="02020603050405020304" pitchFamily="18" charset="0"/>
                <a:cs typeface="Times New Roman" panose="02020603050405020304" pitchFamily="18" charset="0"/>
              </a:rPr>
              <a:t>If  the bone with the convex joint surface moves on the bone with the concavity the convex joint surfaces move in the opposite directions to the bone segment [shoulder movements]</a:t>
            </a:r>
          </a:p>
          <a:p>
            <a:r>
              <a:rPr lang="en-US" sz="1400" dirty="0" smtClean="0">
                <a:latin typeface="Times New Roman" panose="02020603050405020304" pitchFamily="18" charset="0"/>
                <a:cs typeface="Times New Roman" panose="02020603050405020304" pitchFamily="18" charset="0"/>
              </a:rPr>
              <a:t>If the bone with the concavity moves on the convex surface, the concave articular surface  moves in the same direction as the same bone segment [ knee movements]</a:t>
            </a:r>
          </a:p>
          <a:p>
            <a:pPr marL="0" indent="0">
              <a:buNone/>
            </a:pPr>
            <a:r>
              <a:rPr lang="en-US" sz="1400" dirty="0" smtClean="0">
                <a:latin typeface="Times New Roman" panose="02020603050405020304" pitchFamily="18" charset="0"/>
                <a:cs typeface="Times New Roman" panose="02020603050405020304" pitchFamily="18" charset="0"/>
              </a:rPr>
              <a:t>EXAMPLES.</a:t>
            </a:r>
          </a:p>
          <a:p>
            <a:pPr marL="514350" indent="-514350">
              <a:buFont typeface="+mj-lt"/>
              <a:buAutoNum type="arabicPeriod"/>
            </a:pPr>
            <a:r>
              <a:rPr lang="en-US" sz="1400" dirty="0" smtClean="0">
                <a:latin typeface="Times New Roman" panose="02020603050405020304" pitchFamily="18" charset="0"/>
                <a:cs typeface="Times New Roman" panose="02020603050405020304" pitchFamily="18" charset="0"/>
              </a:rPr>
              <a:t>Shoulder abduction </a:t>
            </a:r>
          </a:p>
          <a:p>
            <a:pPr marL="0" indent="0">
              <a:buNone/>
            </a:pPr>
            <a:r>
              <a:rPr lang="en-US" sz="1400" dirty="0" smtClean="0">
                <a:latin typeface="Times New Roman" panose="02020603050405020304" pitchFamily="18" charset="0"/>
                <a:cs typeface="Times New Roman" panose="02020603050405020304" pitchFamily="18" charset="0"/>
              </a:rPr>
              <a:t>A  downward motion of the humeral head on the </a:t>
            </a:r>
            <a:r>
              <a:rPr lang="en-US" sz="1400" dirty="0" err="1" smtClean="0">
                <a:latin typeface="Times New Roman" panose="02020603050405020304" pitchFamily="18" charset="0"/>
                <a:cs typeface="Times New Roman" panose="02020603050405020304" pitchFamily="18" charset="0"/>
              </a:rPr>
              <a:t>glenoid</a:t>
            </a:r>
            <a:r>
              <a:rPr lang="en-US" sz="1400" dirty="0" smtClean="0">
                <a:latin typeface="Times New Roman" panose="02020603050405020304" pitchFamily="18" charset="0"/>
                <a:cs typeface="Times New Roman" panose="02020603050405020304" pitchFamily="18" charset="0"/>
              </a:rPr>
              <a:t> cavity occurs when the </a:t>
            </a:r>
            <a:r>
              <a:rPr lang="en-US" sz="1400" dirty="0" err="1" smtClean="0">
                <a:latin typeface="Times New Roman" panose="02020603050405020304" pitchFamily="18" charset="0"/>
                <a:cs typeface="Times New Roman" panose="02020603050405020304" pitchFamily="18" charset="0"/>
              </a:rPr>
              <a:t>humerus</a:t>
            </a:r>
            <a:r>
              <a:rPr lang="en-US" sz="1400" dirty="0" smtClean="0">
                <a:latin typeface="Times New Roman" panose="02020603050405020304" pitchFamily="18" charset="0"/>
                <a:cs typeface="Times New Roman" panose="02020603050405020304" pitchFamily="18" charset="0"/>
              </a:rPr>
              <a:t> moves upward.</a:t>
            </a:r>
          </a:p>
          <a:p>
            <a:pPr marL="0" indent="0">
              <a:buNone/>
            </a:pPr>
            <a:r>
              <a:rPr lang="en-US" sz="1400" dirty="0" smtClean="0">
                <a:latin typeface="Times New Roman" panose="02020603050405020304" pitchFamily="18" charset="0"/>
                <a:cs typeface="Times New Roman" panose="02020603050405020304" pitchFamily="18" charset="0"/>
              </a:rPr>
              <a:t>2. Hand stand </a:t>
            </a:r>
          </a:p>
          <a:p>
            <a:pPr marL="0" indent="0">
              <a:buNone/>
            </a:pPr>
            <a:r>
              <a:rPr lang="en-US" sz="1400" dirty="0" smtClean="0">
                <a:latin typeface="Times New Roman" panose="02020603050405020304" pitchFamily="18" charset="0"/>
                <a:cs typeface="Times New Roman" panose="02020603050405020304" pitchFamily="18" charset="0"/>
              </a:rPr>
              <a:t>An upward movement of the </a:t>
            </a:r>
            <a:r>
              <a:rPr lang="en-US" sz="1400" dirty="0" err="1" smtClean="0">
                <a:latin typeface="Times New Roman" panose="02020603050405020304" pitchFamily="18" charset="0"/>
                <a:cs typeface="Times New Roman" panose="02020603050405020304" pitchFamily="18" charset="0"/>
              </a:rPr>
              <a:t>glenoid</a:t>
            </a:r>
            <a:r>
              <a:rPr lang="en-US" sz="1400" dirty="0" smtClean="0">
                <a:latin typeface="Times New Roman" panose="02020603050405020304" pitchFamily="18" charset="0"/>
                <a:cs typeface="Times New Roman" panose="02020603050405020304" pitchFamily="18" charset="0"/>
              </a:rPr>
              <a:t> on the humeral </a:t>
            </a:r>
            <a:r>
              <a:rPr lang="en-US" sz="1400" dirty="0" err="1" smtClean="0">
                <a:latin typeface="Times New Roman" panose="02020603050405020304" pitchFamily="18" charset="0"/>
                <a:cs typeface="Times New Roman" panose="02020603050405020304" pitchFamily="18" charset="0"/>
              </a:rPr>
              <a:t>hea</a:t>
            </a:r>
            <a:r>
              <a:rPr lang="en-US" sz="1400" dirty="0" smtClean="0">
                <a:latin typeface="Times New Roman" panose="02020603050405020304" pitchFamily="18" charset="0"/>
                <a:cs typeface="Times New Roman" panose="02020603050405020304" pitchFamily="18" charset="0"/>
              </a:rPr>
              <a:t> occurs when the scapula is moving.</a:t>
            </a:r>
          </a:p>
          <a:p>
            <a:pPr marL="0" indent="0">
              <a:buNone/>
            </a:pPr>
            <a:r>
              <a:rPr lang="en-US" sz="1400" dirty="0" smtClean="0">
                <a:latin typeface="Times New Roman" panose="02020603050405020304" pitchFamily="18" charset="0"/>
                <a:cs typeface="Times New Roman" panose="02020603050405020304" pitchFamily="18" charset="0"/>
              </a:rPr>
              <a:t>3. Knee extension</a:t>
            </a:r>
          </a:p>
          <a:p>
            <a:pPr marL="0" indent="0">
              <a:buNone/>
            </a:pPr>
            <a:r>
              <a:rPr lang="en-US" sz="1400" dirty="0" smtClean="0">
                <a:latin typeface="Times New Roman" panose="02020603050405020304" pitchFamily="18" charset="0"/>
                <a:cs typeface="Times New Roman" panose="02020603050405020304" pitchFamily="18" charset="0"/>
              </a:rPr>
              <a:t>Concave convex </a:t>
            </a:r>
          </a:p>
          <a:p>
            <a:pPr marL="0" indent="0">
              <a:buNone/>
            </a:pPr>
            <a:r>
              <a:rPr lang="en-US" sz="1400" dirty="0" smtClean="0">
                <a:latin typeface="Times New Roman" panose="02020603050405020304" pitchFamily="18" charset="0"/>
                <a:cs typeface="Times New Roman" panose="02020603050405020304" pitchFamily="18" charset="0"/>
              </a:rPr>
              <a:t>The anterior movement of the </a:t>
            </a:r>
            <a:r>
              <a:rPr lang="en-US" sz="1400" dirty="0" err="1" smtClean="0">
                <a:latin typeface="Times New Roman" panose="02020603050405020304" pitchFamily="18" charset="0"/>
                <a:cs typeface="Times New Roman" panose="02020603050405020304" pitchFamily="18" charset="0"/>
              </a:rPr>
              <a:t>cocave</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tibial</a:t>
            </a:r>
            <a:r>
              <a:rPr lang="en-US" sz="1400" dirty="0" smtClean="0">
                <a:latin typeface="Times New Roman" panose="02020603050405020304" pitchFamily="18" charset="0"/>
                <a:cs typeface="Times New Roman" panose="02020603050405020304" pitchFamily="18" charset="0"/>
              </a:rPr>
              <a:t> plateau on the femur occurs during the anterior movement of the tibia.</a:t>
            </a:r>
          </a:p>
          <a:p>
            <a:pPr marL="0" indent="0">
              <a:buNone/>
            </a:pPr>
            <a:endParaRPr lang="en-US" sz="1400" dirty="0" smtClean="0"/>
          </a:p>
          <a:p>
            <a:pPr marL="0" indent="0">
              <a:buNone/>
            </a:pPr>
            <a:endParaRPr lang="en-US" sz="1400" dirty="0"/>
          </a:p>
        </p:txBody>
      </p:sp>
      <p:sp>
        <p:nvSpPr>
          <p:cNvPr id="2" name="Title 1"/>
          <p:cNvSpPr>
            <a:spLocks noGrp="1"/>
          </p:cNvSpPr>
          <p:nvPr>
            <p:ph type="title"/>
          </p:nvPr>
        </p:nvSpPr>
        <p:spPr>
          <a:xfrm>
            <a:off x="981777" y="134754"/>
            <a:ext cx="10372023" cy="423512"/>
          </a:xfrm>
        </p:spPr>
        <p:txBody>
          <a:bodyPr>
            <a:noAutofit/>
          </a:bodyPr>
          <a:lstStyle/>
          <a:p>
            <a:pPr marL="0" indent="0"/>
            <a:r>
              <a:rPr lang="en-US" sz="1400" dirty="0">
                <a:latin typeface="Times New Roman" panose="02020603050405020304" pitchFamily="18" charset="0"/>
                <a:cs typeface="Times New Roman" panose="02020603050405020304" pitchFamily="18" charset="0"/>
              </a:rPr>
              <a:t>ARTHROKINEMATIC IN RELATION TO OSTEOKINEMATIC CONVEX CONCAVE RELATIONSHIPS</a:t>
            </a:r>
            <a:br>
              <a:rPr lang="en-US"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
            </a:r>
            <a:br>
              <a:rPr lang="en-US" sz="1400" dirty="0">
                <a:latin typeface="Times New Roman" panose="02020603050405020304" pitchFamily="18" charset="0"/>
                <a:cs typeface="Times New Roman" panose="02020603050405020304" pitchFamily="18" charset="0"/>
              </a:rPr>
            </a:br>
            <a:endParaRPr lang="en-US" sz="1400" dirty="0"/>
          </a:p>
        </p:txBody>
      </p:sp>
    </p:spTree>
    <p:extLst>
      <p:ext uri="{BB962C8B-B14F-4D97-AF65-F5344CB8AC3E}">
        <p14:creationId xmlns:p14="http://schemas.microsoft.com/office/powerpoint/2010/main" val="3833269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004" y="413886"/>
            <a:ext cx="11258350" cy="5868955"/>
          </a:xfrm>
        </p:spPr>
        <p:txBody>
          <a:bodyPr>
            <a:normAutofit/>
          </a:bodyPr>
          <a:lstStyle/>
          <a:p>
            <a:pPr marL="0" indent="0">
              <a:buNone/>
            </a:pPr>
            <a:r>
              <a:rPr lang="en-US" sz="1400" dirty="0" smtClean="0">
                <a:latin typeface="Times New Roman" panose="02020603050405020304" pitchFamily="18" charset="0"/>
                <a:cs typeface="Times New Roman" panose="02020603050405020304" pitchFamily="18" charset="0"/>
              </a:rPr>
              <a:t>5 MAIN VARIABLES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Type of motion or displacement.</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Location</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Direction</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Magnitude</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Rate of motion</a:t>
            </a:r>
          </a:p>
          <a:p>
            <a:pPr marL="0" indent="0">
              <a:buNone/>
            </a:pPr>
            <a:endParaRPr lang="en-US" sz="1400" dirty="0">
              <a:latin typeface="Times New Roman" panose="02020603050405020304" pitchFamily="18" charset="0"/>
              <a:cs typeface="Times New Roman" panose="02020603050405020304" pitchFamily="18" charset="0"/>
            </a:endParaRPr>
          </a:p>
          <a:p>
            <a:pPr marL="342900" indent="-342900">
              <a:buAutoNum type="arabicPeriod"/>
            </a:pPr>
            <a:r>
              <a:rPr lang="en-US" sz="1400" dirty="0" smtClean="0">
                <a:latin typeface="Times New Roman" panose="02020603050405020304" pitchFamily="18" charset="0"/>
                <a:cs typeface="Times New Roman" panose="02020603050405020304" pitchFamily="18" charset="0"/>
              </a:rPr>
              <a:t>Type of motion.</a:t>
            </a:r>
          </a:p>
          <a:p>
            <a:pPr marL="0" indent="0">
              <a:buNone/>
            </a:pPr>
            <a:r>
              <a:rPr lang="en-US" sz="1400" dirty="0">
                <a:latin typeface="Times New Roman" panose="02020603050405020304" pitchFamily="18" charset="0"/>
                <a:cs typeface="Times New Roman" panose="02020603050405020304" pitchFamily="18" charset="0"/>
              </a:rPr>
              <a:t> H</a:t>
            </a:r>
            <a:r>
              <a:rPr lang="en-US" sz="1400" dirty="0" smtClean="0">
                <a:latin typeface="Times New Roman" panose="02020603050405020304" pitchFamily="18" charset="0"/>
                <a:cs typeface="Times New Roman" panose="02020603050405020304" pitchFamily="18" charset="0"/>
              </a:rPr>
              <a:t>uman motion can be either linear, angular or pure linear movements.</a:t>
            </a:r>
          </a:p>
          <a:p>
            <a:pPr marL="0" indent="0">
              <a:buNone/>
            </a:pPr>
            <a:r>
              <a:rPr lang="en-US" sz="1400" b="1" u="sng" dirty="0" smtClean="0">
                <a:latin typeface="Times New Roman" panose="02020603050405020304" pitchFamily="18" charset="0"/>
                <a:cs typeface="Times New Roman" panose="02020603050405020304" pitchFamily="18" charset="0"/>
              </a:rPr>
              <a:t>Linear motion/translator /translational</a:t>
            </a:r>
            <a:r>
              <a:rPr lang="en-US" sz="1400" dirty="0" smtClean="0">
                <a:latin typeface="Times New Roman" panose="02020603050405020304" pitchFamily="18" charset="0"/>
                <a:cs typeface="Times New Roman" panose="02020603050405020304" pitchFamily="18" charset="0"/>
              </a:rPr>
              <a:t>- all parts of the body are moving in the same direction and same speed.</a:t>
            </a:r>
          </a:p>
          <a:p>
            <a:pPr marL="0" indent="0">
              <a:buNone/>
            </a:pPr>
            <a:r>
              <a:rPr lang="en-US" sz="1400" dirty="0" smtClean="0">
                <a:latin typeface="Times New Roman" panose="02020603050405020304" pitchFamily="18" charset="0"/>
                <a:cs typeface="Times New Roman" panose="02020603050405020304" pitchFamily="18" charset="0"/>
              </a:rPr>
              <a:t>If motion occurs a long a straight line is called  linear / </a:t>
            </a:r>
            <a:r>
              <a:rPr lang="en-US" sz="1400" dirty="0" err="1" smtClean="0">
                <a:latin typeface="Times New Roman" panose="02020603050405020304" pitchFamily="18" charset="0"/>
                <a:cs typeface="Times New Roman" panose="02020603050405020304" pitchFamily="18" charset="0"/>
              </a:rPr>
              <a:t>ventilinear</a:t>
            </a:r>
            <a:r>
              <a:rPr lang="en-US" sz="1400" dirty="0" smtClean="0">
                <a:latin typeface="Times New Roman" panose="02020603050405020304" pitchFamily="18" charset="0"/>
                <a:cs typeface="Times New Roman" panose="02020603050405020304" pitchFamily="18" charset="0"/>
              </a:rPr>
              <a:t> motion.</a:t>
            </a:r>
          </a:p>
          <a:p>
            <a:pPr marL="0" indent="0">
              <a:buNone/>
            </a:pPr>
            <a:r>
              <a:rPr lang="en-US" sz="1400" dirty="0" smtClean="0">
                <a:latin typeface="Times New Roman" panose="02020603050405020304" pitchFamily="18" charset="0"/>
                <a:cs typeface="Times New Roman" panose="02020603050405020304" pitchFamily="18" charset="0"/>
              </a:rPr>
              <a:t>If it occurs along curved path is referred as curvilinear  motion.</a:t>
            </a:r>
            <a:endParaRPr lang="en-US" sz="1400" dirty="0">
              <a:latin typeface="Times New Roman" panose="02020603050405020304" pitchFamily="18" charset="0"/>
              <a:cs typeface="Times New Roman" panose="02020603050405020304" pitchFamily="18" charset="0"/>
            </a:endParaRPr>
          </a:p>
          <a:p>
            <a:pPr marL="0" indent="0">
              <a:buNone/>
            </a:pPr>
            <a:r>
              <a:rPr lang="en-US" sz="1400" b="1" u="sng" dirty="0" smtClean="0">
                <a:latin typeface="Times New Roman" panose="02020603050405020304" pitchFamily="18" charset="0"/>
                <a:cs typeface="Times New Roman" panose="02020603050405020304" pitchFamily="18" charset="0"/>
              </a:rPr>
              <a:t>Angular motion. –</a:t>
            </a:r>
            <a:r>
              <a:rPr lang="en-US" sz="1400" dirty="0" smtClean="0">
                <a:latin typeface="Times New Roman" panose="02020603050405020304" pitchFamily="18" charset="0"/>
                <a:cs typeface="Times New Roman" panose="02020603050405020304" pitchFamily="18" charset="0"/>
              </a:rPr>
              <a:t> these refers to rotations that occurs  around a central  imaginary line known as the rotation axis.</a:t>
            </a:r>
          </a:p>
          <a:p>
            <a:pPr marL="0" indent="0">
              <a:buNone/>
            </a:pPr>
            <a:r>
              <a:rPr lang="en-US" sz="1400" b="1" u="sng" dirty="0" smtClean="0">
                <a:latin typeface="Times New Roman" panose="02020603050405020304" pitchFamily="18" charset="0"/>
                <a:cs typeface="Times New Roman" panose="02020603050405020304" pitchFamily="18" charset="0"/>
              </a:rPr>
              <a:t>Pure linear motion- </a:t>
            </a:r>
            <a:r>
              <a:rPr lang="en-US" sz="1400" dirty="0" smtClean="0">
                <a:latin typeface="Times New Roman" panose="02020603050405020304" pitchFamily="18" charset="0"/>
                <a:cs typeface="Times New Roman" panose="02020603050405020304" pitchFamily="18" charset="0"/>
              </a:rPr>
              <a:t> rarely occurs as the orientation of body segments to  each other changes continually  </a:t>
            </a:r>
            <a:r>
              <a:rPr lang="en-US" sz="1400" dirty="0" err="1" smtClean="0">
                <a:latin typeface="Times New Roman" panose="02020603050405020304" pitchFamily="18" charset="0"/>
                <a:cs typeface="Times New Roman" panose="02020603050405020304" pitchFamily="18" charset="0"/>
              </a:rPr>
              <a:t>eg</a:t>
            </a:r>
            <a:r>
              <a:rPr lang="en-US" sz="1400" dirty="0" smtClean="0">
                <a:latin typeface="Times New Roman" panose="02020603050405020304" pitchFamily="18" charset="0"/>
                <a:cs typeface="Times New Roman" panose="02020603050405020304" pitchFamily="18" charset="0"/>
              </a:rPr>
              <a:t> in walking , running, swimming.</a:t>
            </a:r>
            <a:endParaRPr lang="en-US" sz="1400" dirty="0">
              <a:latin typeface="Times New Roman" panose="02020603050405020304" pitchFamily="18" charset="0"/>
              <a:cs typeface="Times New Roman" panose="02020603050405020304" pitchFamily="18" charset="0"/>
            </a:endParaRPr>
          </a:p>
          <a:p>
            <a:pPr marL="0" indent="0">
              <a:buNone/>
            </a:pPr>
            <a:r>
              <a:rPr lang="en-US" sz="1400" dirty="0" smtClean="0">
                <a:latin typeface="Times New Roman" panose="02020603050405020304" pitchFamily="18" charset="0"/>
                <a:cs typeface="Times New Roman" panose="02020603050405020304" pitchFamily="18" charset="0"/>
              </a:rPr>
              <a:t>In activities like scatting , skimming and jumping there might be brief moments pure linear motion.</a:t>
            </a:r>
          </a:p>
          <a:p>
            <a:pPr marL="0" indent="0">
              <a:buNone/>
            </a:pPr>
            <a:r>
              <a:rPr lang="en-US" sz="1400" dirty="0" smtClean="0">
                <a:latin typeface="Times New Roman" panose="02020603050405020304" pitchFamily="18" charset="0"/>
                <a:cs typeface="Times New Roman" panose="02020603050405020304" pitchFamily="18" charset="0"/>
              </a:rPr>
              <a:t>In human  whole  body movements </a:t>
            </a:r>
            <a:r>
              <a:rPr lang="en-US" sz="1400" dirty="0" err="1" smtClean="0">
                <a:latin typeface="Times New Roman" panose="02020603050405020304" pitchFamily="18" charset="0"/>
                <a:cs typeface="Times New Roman" panose="02020603050405020304" pitchFamily="18" charset="0"/>
              </a:rPr>
              <a:t>eg</a:t>
            </a:r>
            <a:r>
              <a:rPr lang="en-US" sz="1400" dirty="0" smtClean="0">
                <a:latin typeface="Times New Roman" panose="02020603050405020304" pitchFamily="18" charset="0"/>
                <a:cs typeface="Times New Roman" panose="02020603050405020304" pitchFamily="18" charset="0"/>
              </a:rPr>
              <a:t> when a person walks, the head trunk movements are fairly linear. But the legs and arms are linear and angular simultaneously as the persons body translates forward.</a:t>
            </a:r>
          </a:p>
          <a:p>
            <a:pPr marL="0" indent="0">
              <a:buNone/>
            </a:pPr>
            <a:r>
              <a:rPr lang="en-US" sz="1400" dirty="0" smtClean="0">
                <a:latin typeface="Times New Roman" panose="02020603050405020304" pitchFamily="18" charset="0"/>
                <a:cs typeface="Times New Roman" panose="02020603050405020304" pitchFamily="18" charset="0"/>
              </a:rPr>
              <a:t>In cycling, the head , trunk and arms moves in a fairly linear motion but the legs move simultaneously </a:t>
            </a:r>
            <a:r>
              <a:rPr lang="en-US" sz="1400" dirty="0" err="1" smtClean="0">
                <a:latin typeface="Times New Roman" panose="02020603050405020304" pitchFamily="18" charset="0"/>
                <a:cs typeface="Times New Roman" panose="02020603050405020304" pitchFamily="18" charset="0"/>
              </a:rPr>
              <a:t>inlinear</a:t>
            </a:r>
            <a:r>
              <a:rPr lang="en-US" sz="1400" dirty="0" smtClean="0">
                <a:latin typeface="Times New Roman" panose="02020603050405020304" pitchFamily="18" charset="0"/>
                <a:cs typeface="Times New Roman" panose="02020603050405020304" pitchFamily="18" charset="0"/>
              </a:rPr>
              <a:t> and angular motion.</a:t>
            </a:r>
          </a:p>
          <a:p>
            <a:pPr marL="0" indent="0">
              <a:buNone/>
            </a:pPr>
            <a:endParaRPr lang="en-US" sz="1400" dirty="0" smtClean="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838200" y="1"/>
            <a:ext cx="10515600" cy="269506"/>
          </a:xfrm>
        </p:spPr>
        <p:txBody>
          <a:bodyPr>
            <a:normAutofit fontScale="90000"/>
          </a:bodyPr>
          <a:lstStyle/>
          <a:p>
            <a:r>
              <a:rPr lang="en-US" sz="1800" dirty="0" smtClean="0">
                <a:latin typeface="Times New Roman" panose="02020603050405020304" pitchFamily="18" charset="0"/>
                <a:cs typeface="Times New Roman" panose="02020603050405020304" pitchFamily="18" charset="0"/>
              </a:rPr>
              <a:t>KINEMATIC VARIABLES</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629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39471"/>
            <a:ext cx="12192000" cy="7593496"/>
          </a:xfrm>
        </p:spPr>
        <p:txBody>
          <a:bodyPr>
            <a:noAutofit/>
          </a:bodyPr>
          <a:lstStyle/>
          <a:p>
            <a:pPr marL="0" indent="0">
              <a:buNone/>
            </a:pPr>
            <a:r>
              <a:rPr lang="en-US" sz="1400" dirty="0" smtClean="0"/>
              <a:t>2. Magnitude of motion.</a:t>
            </a:r>
          </a:p>
          <a:p>
            <a:pPr marL="0" indent="0">
              <a:buNone/>
            </a:pPr>
            <a:r>
              <a:rPr lang="en-US" sz="1400" dirty="0" smtClean="0"/>
              <a:t>For angular motion, it magnitude can be measure and recorded in </a:t>
            </a:r>
            <a:r>
              <a:rPr lang="en-US" sz="1400" dirty="0" err="1" smtClean="0"/>
              <a:t>radiants</a:t>
            </a:r>
            <a:r>
              <a:rPr lang="en-US" sz="1400" dirty="0" smtClean="0"/>
              <a:t> and degree by the use of a goniometer.</a:t>
            </a:r>
          </a:p>
          <a:p>
            <a:pPr marL="0" indent="0">
              <a:buNone/>
            </a:pPr>
            <a:r>
              <a:rPr lang="en-US" sz="1400" dirty="0" smtClean="0"/>
              <a:t>While the linear motion of a segment is measured by linear distance  that the object has covered and this  can be evaluated with  walking tools like 6min walk test.</a:t>
            </a:r>
          </a:p>
          <a:p>
            <a:pPr marL="0" indent="0">
              <a:buNone/>
            </a:pPr>
            <a:endParaRPr lang="en-US" sz="1400" dirty="0" smtClean="0"/>
          </a:p>
          <a:p>
            <a:pPr marL="0" indent="0">
              <a:buNone/>
            </a:pPr>
            <a:r>
              <a:rPr lang="en-US" sz="1400" b="1" dirty="0" smtClean="0"/>
              <a:t>3. Rate of motion.</a:t>
            </a:r>
          </a:p>
          <a:p>
            <a:pPr marL="0" indent="0">
              <a:buNone/>
            </a:pPr>
            <a:r>
              <a:rPr lang="en-US" sz="1400" b="1" dirty="0" smtClean="0"/>
              <a:t>  speed/ velocity </a:t>
            </a:r>
            <a:r>
              <a:rPr lang="en-US" sz="1400" dirty="0" smtClean="0"/>
              <a:t>is used to measure the rate of motion and change  in velocity is acceleration.</a:t>
            </a:r>
          </a:p>
          <a:p>
            <a:pPr marL="0" indent="0">
              <a:buNone/>
            </a:pPr>
            <a:endParaRPr lang="en-US" sz="1400" b="1" dirty="0"/>
          </a:p>
          <a:p>
            <a:pPr marL="0" indent="0">
              <a:buNone/>
            </a:pPr>
            <a:r>
              <a:rPr lang="en-US" sz="1400" b="1" dirty="0" smtClean="0"/>
              <a:t>4. Location of joint motion in space</a:t>
            </a:r>
          </a:p>
          <a:p>
            <a:pPr marL="0" indent="0">
              <a:buNone/>
            </a:pPr>
            <a:r>
              <a:rPr lang="en-US" sz="1400" dirty="0" smtClean="0"/>
              <a:t>One common reference system for location of joints, motion is that of anatomical planes and axis.</a:t>
            </a:r>
          </a:p>
          <a:p>
            <a:pPr marL="0" indent="0">
              <a:buNone/>
            </a:pPr>
            <a:r>
              <a:rPr lang="en-US" sz="1400" dirty="0" smtClean="0"/>
              <a:t>A plane of motion can be described as a particular dimension of motion that runs through an imaginary flat surface of the body.</a:t>
            </a:r>
          </a:p>
          <a:p>
            <a:pPr marL="0" indent="0">
              <a:buNone/>
            </a:pPr>
            <a:r>
              <a:rPr lang="en-US" sz="1400" dirty="0"/>
              <a:t> </a:t>
            </a:r>
            <a:r>
              <a:rPr lang="en-US" sz="1400" dirty="0" smtClean="0"/>
              <a:t>an axis is an imaginary  line that the body segments is rotating about.</a:t>
            </a:r>
          </a:p>
          <a:p>
            <a:pPr marL="0" indent="0">
              <a:buNone/>
            </a:pPr>
            <a:r>
              <a:rPr lang="en-US" sz="1400" b="1" u="sng" dirty="0"/>
              <a:t> </a:t>
            </a:r>
            <a:r>
              <a:rPr lang="en-US" sz="1400" b="1" u="sng" dirty="0" smtClean="0"/>
              <a:t>planes of motion  of the body.</a:t>
            </a:r>
            <a:endParaRPr lang="en-US" sz="1400" dirty="0" smtClean="0"/>
          </a:p>
          <a:p>
            <a:pPr marL="0" indent="0">
              <a:buNone/>
            </a:pPr>
            <a:r>
              <a:rPr lang="en-US" sz="1400" dirty="0" smtClean="0"/>
              <a:t>Sagittal/ transverse axis</a:t>
            </a:r>
          </a:p>
          <a:p>
            <a:pPr marL="0" indent="0">
              <a:buNone/>
            </a:pPr>
            <a:r>
              <a:rPr lang="en-US" sz="1400" dirty="0" smtClean="0"/>
              <a:t>It has its axis as medial or lateral</a:t>
            </a:r>
          </a:p>
          <a:p>
            <a:pPr marL="0" indent="0">
              <a:buNone/>
            </a:pPr>
            <a:r>
              <a:rPr lang="en-US" sz="1400" dirty="0" smtClean="0"/>
              <a:t>Frontal / coronal axis and </a:t>
            </a:r>
            <a:r>
              <a:rPr lang="en-US" sz="1400" dirty="0" err="1" smtClean="0"/>
              <a:t>tranverse</a:t>
            </a:r>
            <a:r>
              <a:rPr lang="en-US" sz="1400" dirty="0" smtClean="0"/>
              <a:t> planes</a:t>
            </a:r>
          </a:p>
          <a:p>
            <a:pPr marL="0" indent="0">
              <a:buNone/>
            </a:pPr>
            <a:r>
              <a:rPr lang="en-US" sz="1400" dirty="0" smtClean="0"/>
              <a:t>Have their axis as the </a:t>
            </a:r>
            <a:r>
              <a:rPr lang="en-US" sz="1400" dirty="0" err="1" smtClean="0"/>
              <a:t>anteroposterior</a:t>
            </a:r>
            <a:r>
              <a:rPr lang="en-US" sz="1400" dirty="0" smtClean="0"/>
              <a:t> and longitudinal respectively.</a:t>
            </a:r>
          </a:p>
          <a:p>
            <a:pPr marL="0" indent="0">
              <a:buNone/>
            </a:pPr>
            <a:r>
              <a:rPr lang="en-US" sz="1400" u="sng" dirty="0" smtClean="0">
                <a:latin typeface="Times New Roman" panose="02020603050405020304" pitchFamily="18" charset="0"/>
                <a:cs typeface="Times New Roman" panose="02020603050405020304" pitchFamily="18" charset="0"/>
              </a:rPr>
              <a:t>5.Direction</a:t>
            </a:r>
            <a:r>
              <a:rPr lang="en-US" sz="1400" dirty="0" smtClean="0">
                <a:latin typeface="Times New Roman" panose="02020603050405020304" pitchFamily="18" charset="0"/>
                <a:cs typeface="Times New Roman" panose="02020603050405020304" pitchFamily="18" charset="0"/>
              </a:rPr>
              <a:t> of motion.</a:t>
            </a:r>
          </a:p>
          <a:p>
            <a:pPr marL="0" indent="0">
              <a:buNone/>
            </a:pPr>
            <a:r>
              <a:rPr lang="en-US" sz="1400" dirty="0" smtClean="0">
                <a:latin typeface="Times New Roman" panose="02020603050405020304" pitchFamily="18" charset="0"/>
                <a:cs typeface="Times New Roman" panose="02020603050405020304" pitchFamily="18" charset="0"/>
              </a:rPr>
              <a:t>This can be described in terms of how the movement occurs along the plane and axis.</a:t>
            </a:r>
          </a:p>
          <a:p>
            <a:pPr marL="0" indent="0">
              <a:buNone/>
            </a:pPr>
            <a:r>
              <a:rPr lang="en-US" sz="1400" dirty="0" smtClean="0">
                <a:latin typeface="Times New Roman" panose="02020603050405020304" pitchFamily="18" charset="0"/>
                <a:cs typeface="Times New Roman" panose="02020603050405020304" pitchFamily="18" charset="0"/>
              </a:rPr>
              <a:t>When a motion </a:t>
            </a:r>
            <a:r>
              <a:rPr lang="en-US" sz="1400" dirty="0" err="1" smtClean="0">
                <a:latin typeface="Times New Roman" panose="02020603050405020304" pitchFamily="18" charset="0"/>
                <a:cs typeface="Times New Roman" panose="02020603050405020304" pitchFamily="18" charset="0"/>
              </a:rPr>
              <a:t>reduces,joint</a:t>
            </a:r>
            <a:r>
              <a:rPr lang="en-US" sz="1400" dirty="0" smtClean="0">
                <a:latin typeface="Times New Roman" panose="02020603050405020304" pitchFamily="18" charset="0"/>
                <a:cs typeface="Times New Roman" panose="02020603050405020304" pitchFamily="18" charset="0"/>
              </a:rPr>
              <a:t> angle in the </a:t>
            </a:r>
            <a:r>
              <a:rPr lang="en-US" sz="1400" dirty="0" err="1" smtClean="0">
                <a:latin typeface="Times New Roman" panose="02020603050405020304" pitchFamily="18" charset="0"/>
                <a:cs typeface="Times New Roman" panose="02020603050405020304" pitchFamily="18" charset="0"/>
              </a:rPr>
              <a:t>sagital</a:t>
            </a:r>
            <a:r>
              <a:rPr lang="en-US" sz="1400" dirty="0" smtClean="0">
                <a:latin typeface="Times New Roman" panose="02020603050405020304" pitchFamily="18" charset="0"/>
                <a:cs typeface="Times New Roman" panose="02020603050405020304" pitchFamily="18" charset="0"/>
              </a:rPr>
              <a:t> plane its called flexion.</a:t>
            </a:r>
          </a:p>
          <a:p>
            <a:pPr marL="0" indent="0">
              <a:buNone/>
            </a:pPr>
            <a:r>
              <a:rPr lang="en-US" sz="1400" dirty="0" smtClean="0">
                <a:latin typeface="Times New Roman" panose="02020603050405020304" pitchFamily="18" charset="0"/>
                <a:cs typeface="Times New Roman" panose="02020603050405020304" pitchFamily="18" charset="0"/>
              </a:rPr>
              <a:t>A motion that increases joint angle is called </a:t>
            </a:r>
            <a:r>
              <a:rPr lang="en-US" sz="1400" dirty="0" err="1" smtClean="0">
                <a:latin typeface="Times New Roman" panose="02020603050405020304" pitchFamily="18" charset="0"/>
                <a:cs typeface="Times New Roman" panose="02020603050405020304" pitchFamily="18" charset="0"/>
              </a:rPr>
              <a:t>extention</a:t>
            </a:r>
            <a:r>
              <a:rPr lang="en-US" sz="1400" dirty="0" smtClean="0">
                <a:latin typeface="Times New Roman" panose="02020603050405020304" pitchFamily="18" charset="0"/>
                <a:cs typeface="Times New Roman" panose="02020603050405020304" pitchFamily="18" charset="0"/>
              </a:rPr>
              <a:t>.</a:t>
            </a:r>
          </a:p>
          <a:p>
            <a:pPr marL="0" indent="0">
              <a:buNone/>
            </a:pPr>
            <a:r>
              <a:rPr lang="en-US" sz="1400" dirty="0" smtClean="0">
                <a:latin typeface="Times New Roman" panose="02020603050405020304" pitchFamily="18" charset="0"/>
                <a:cs typeface="Times New Roman" panose="02020603050405020304" pitchFamily="18" charset="0"/>
              </a:rPr>
              <a:t>Other common direction of motion in the sagittal plane are dorsiflexion and </a:t>
            </a:r>
            <a:r>
              <a:rPr lang="en-US" sz="1400" dirty="0" err="1" smtClean="0">
                <a:latin typeface="Times New Roman" panose="02020603050405020304" pitchFamily="18" charset="0"/>
                <a:cs typeface="Times New Roman" panose="02020603050405020304" pitchFamily="18" charset="0"/>
              </a:rPr>
              <a:t>planterflexion</a:t>
            </a:r>
            <a:r>
              <a:rPr lang="en-US" sz="1400" dirty="0" smtClean="0">
                <a:latin typeface="Times New Roman" panose="02020603050405020304" pitchFamily="18" charset="0"/>
                <a:cs typeface="Times New Roman" panose="02020603050405020304" pitchFamily="18" charset="0"/>
              </a:rPr>
              <a:t>.</a:t>
            </a:r>
          </a:p>
          <a:p>
            <a:pPr marL="0" indent="0">
              <a:buNone/>
            </a:pPr>
            <a:r>
              <a:rPr lang="en-US" sz="1400" dirty="0" smtClean="0">
                <a:latin typeface="Times New Roman" panose="02020603050405020304" pitchFamily="18" charset="0"/>
                <a:cs typeface="Times New Roman" panose="02020603050405020304" pitchFamily="18" charset="0"/>
              </a:rPr>
              <a:t>Movement to the extremes of the range of motion are often </a:t>
            </a:r>
            <a:r>
              <a:rPr lang="en-US" sz="1400" dirty="0" err="1" smtClean="0">
                <a:latin typeface="Times New Roman" panose="02020603050405020304" pitchFamily="18" charset="0"/>
                <a:cs typeface="Times New Roman" panose="02020603050405020304" pitchFamily="18" charset="0"/>
              </a:rPr>
              <a:t>reffered</a:t>
            </a:r>
            <a:r>
              <a:rPr lang="en-US" sz="1400" dirty="0" smtClean="0">
                <a:latin typeface="Times New Roman" panose="02020603050405020304" pitchFamily="18" charset="0"/>
                <a:cs typeface="Times New Roman" panose="02020603050405020304" pitchFamily="18" charset="0"/>
              </a:rPr>
              <a:t> to as hyper as in the case of </a:t>
            </a:r>
            <a:r>
              <a:rPr lang="en-US" sz="1400" dirty="0" err="1" smtClean="0">
                <a:latin typeface="Times New Roman" panose="02020603050405020304" pitchFamily="18" charset="0"/>
                <a:cs typeface="Times New Roman" panose="02020603050405020304" pitchFamily="18" charset="0"/>
              </a:rPr>
              <a:t>hyperextention</a:t>
            </a:r>
            <a:r>
              <a:rPr lang="en-US" sz="1400" dirty="0" smtClean="0">
                <a:latin typeface="Times New Roman" panose="02020603050405020304" pitchFamily="18" charset="0"/>
                <a:cs typeface="Times New Roman" panose="02020603050405020304" pitchFamily="18" charset="0"/>
              </a:rPr>
              <a:t> which occurs in the sagittal plane.</a:t>
            </a:r>
          </a:p>
          <a:p>
            <a:pPr marL="0" indent="0">
              <a:buNone/>
            </a:pPr>
            <a:r>
              <a:rPr lang="en-US" sz="1400" dirty="0" smtClean="0">
                <a:latin typeface="Times New Roman" panose="02020603050405020304" pitchFamily="18" charset="0"/>
                <a:cs typeface="Times New Roman" panose="02020603050405020304" pitchFamily="18" charset="0"/>
              </a:rPr>
              <a:t>The motion of a segment away from the midline in the frontal plane is called abduction, while </a:t>
            </a:r>
            <a:r>
              <a:rPr lang="en-US" sz="1400" dirty="0" err="1" smtClean="0">
                <a:latin typeface="Times New Roman" panose="02020603050405020304" pitchFamily="18" charset="0"/>
                <a:cs typeface="Times New Roman" panose="02020603050405020304" pitchFamily="18" charset="0"/>
              </a:rPr>
              <a:t>yhe</a:t>
            </a:r>
            <a:r>
              <a:rPr lang="en-US" sz="1400" dirty="0" smtClean="0">
                <a:latin typeface="Times New Roman" panose="02020603050405020304" pitchFamily="18" charset="0"/>
                <a:cs typeface="Times New Roman" panose="02020603050405020304" pitchFamily="18" charset="0"/>
              </a:rPr>
              <a:t> movement back toward the midline is called adduction.</a:t>
            </a:r>
          </a:p>
          <a:p>
            <a:pPr marL="0" indent="0">
              <a:buNone/>
            </a:pPr>
            <a:r>
              <a:rPr lang="en-US" sz="1400" dirty="0" smtClean="0">
                <a:latin typeface="Times New Roman" panose="02020603050405020304" pitchFamily="18" charset="0"/>
                <a:cs typeface="Times New Roman" panose="02020603050405020304" pitchFamily="18" charset="0"/>
              </a:rPr>
              <a:t>Other directions of motion that are common include eversion and inversion.</a:t>
            </a:r>
          </a:p>
          <a:p>
            <a:pPr marL="0" indent="0">
              <a:buNone/>
            </a:pPr>
            <a:r>
              <a:rPr lang="en-US" sz="1400" dirty="0" smtClean="0">
                <a:latin typeface="Times New Roman" panose="02020603050405020304" pitchFamily="18" charset="0"/>
                <a:cs typeface="Times New Roman" panose="02020603050405020304" pitchFamily="18" charset="0"/>
              </a:rPr>
              <a:t>Common motion along the transverse plane are </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rotation and external rotation..</a:t>
            </a:r>
          </a:p>
          <a:p>
            <a:pPr marL="0" indent="0">
              <a:buNone/>
            </a:pPr>
            <a:r>
              <a:rPr lang="en-US" sz="1400" dirty="0" smtClean="0">
                <a:latin typeface="Times New Roman" panose="02020603050405020304" pitchFamily="18" charset="0"/>
                <a:cs typeface="Times New Roman" panose="02020603050405020304" pitchFamily="18" charset="0"/>
              </a:rPr>
              <a:t>Pronation and supination are also common  motion along the transverse  plane.</a:t>
            </a:r>
          </a:p>
          <a:p>
            <a:pPr marL="0" indent="0">
              <a:buNone/>
            </a:pPr>
            <a:r>
              <a:rPr lang="en-US" sz="1400" dirty="0" smtClean="0">
                <a:latin typeface="Times New Roman" panose="02020603050405020304" pitchFamily="18" charset="0"/>
                <a:cs typeface="Times New Roman" panose="02020603050405020304" pitchFamily="18" charset="0"/>
              </a:rPr>
              <a:t>There are other directional terms to help[ describe the position of body segments, relative to the anatomical </a:t>
            </a:r>
            <a:r>
              <a:rPr lang="en-US" sz="1400" dirty="0" err="1" smtClean="0">
                <a:latin typeface="Times New Roman" panose="02020603050405020304" pitchFamily="18" charset="0"/>
                <a:cs typeface="Times New Roman" panose="02020603050405020304" pitchFamily="18" charset="0"/>
              </a:rPr>
              <a:t>postion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eg</a:t>
            </a:r>
            <a:r>
              <a:rPr lang="en-US" sz="1400" dirty="0" smtClean="0">
                <a:latin typeface="Times New Roman" panose="02020603050405020304" pitchFamily="18" charset="0"/>
                <a:cs typeface="Times New Roman" panose="02020603050405020304" pitchFamily="18" charset="0"/>
              </a:rPr>
              <a:t> superior and inferior describes body position toward the head and the feet respectively.</a:t>
            </a:r>
          </a:p>
          <a:p>
            <a:pPr marL="0" indent="0">
              <a:buNone/>
            </a:pPr>
            <a:r>
              <a:rPr lang="en-US" sz="1400" dirty="0" smtClean="0">
                <a:latin typeface="Times New Roman" panose="02020603050405020304" pitchFamily="18" charset="0"/>
                <a:cs typeface="Times New Roman" panose="02020603050405020304" pitchFamily="18" charset="0"/>
              </a:rPr>
              <a:t>Anterior and posterior describe objects related to </a:t>
            </a:r>
            <a:r>
              <a:rPr lang="en-US" sz="1400" dirty="0" err="1" smtClean="0">
                <a:latin typeface="Times New Roman" panose="02020603050405020304" pitchFamily="18" charset="0"/>
                <a:cs typeface="Times New Roman" panose="02020603050405020304" pitchFamily="18" charset="0"/>
              </a:rPr>
              <a:t>trhe</a:t>
            </a:r>
            <a:r>
              <a:rPr lang="en-US" sz="1400" dirty="0" smtClean="0">
                <a:latin typeface="Times New Roman" panose="02020603050405020304" pitchFamily="18" charset="0"/>
                <a:cs typeface="Times New Roman" panose="02020603050405020304" pitchFamily="18" charset="0"/>
              </a:rPr>
              <a:t> body as the front and back orientation to the body respectively.</a:t>
            </a:r>
          </a:p>
          <a:p>
            <a:pPr marL="0" indent="0">
              <a:buNone/>
            </a:pPr>
            <a:r>
              <a:rPr lang="en-US" sz="1400" dirty="0" smtClean="0">
                <a:latin typeface="Times New Roman" panose="02020603050405020304" pitchFamily="18" charset="0"/>
                <a:cs typeface="Times New Roman" panose="02020603050405020304" pitchFamily="18" charset="0"/>
              </a:rPr>
              <a:t>Movements towards the midline of the body is called medial.</a:t>
            </a:r>
          </a:p>
          <a:p>
            <a:pPr marL="0" indent="0">
              <a:buNone/>
            </a:pP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motion or position towards the end of the body is called lateral.</a:t>
            </a:r>
          </a:p>
          <a:p>
            <a:pPr marL="0" indent="0">
              <a:buNone/>
            </a:pPr>
            <a:endParaRPr lang="en-US" sz="1400" dirty="0" smtClean="0">
              <a:latin typeface="Times New Roman" panose="02020603050405020304" pitchFamily="18" charset="0"/>
              <a:cs typeface="Times New Roman" panose="02020603050405020304" pitchFamily="18" charset="0"/>
            </a:endParaRPr>
          </a:p>
          <a:p>
            <a:pPr marL="0" indent="0">
              <a:buNone/>
            </a:pPr>
            <a:endParaRPr lang="en-US" sz="1400" dirty="0" smtClean="0">
              <a:latin typeface="Times New Roman" panose="02020603050405020304" pitchFamily="18" charset="0"/>
              <a:cs typeface="Times New Roman" panose="02020603050405020304" pitchFamily="18" charset="0"/>
            </a:endParaRPr>
          </a:p>
          <a:p>
            <a:pPr marL="0" indent="0">
              <a:buNone/>
            </a:pPr>
            <a:endParaRPr lang="en-US" sz="1400" dirty="0" smtClean="0">
              <a:latin typeface="Times New Roman" panose="02020603050405020304" pitchFamily="18" charset="0"/>
              <a:cs typeface="Times New Roman" panose="02020603050405020304" pitchFamily="18" charset="0"/>
            </a:endParaRPr>
          </a:p>
          <a:p>
            <a:pPr marL="0" indent="0">
              <a:buNone/>
            </a:pPr>
            <a:endParaRPr lang="en-US" sz="1400" dirty="0" smtClean="0"/>
          </a:p>
        </p:txBody>
      </p:sp>
    </p:spTree>
    <p:extLst>
      <p:ext uri="{BB962C8B-B14F-4D97-AF65-F5344CB8AC3E}">
        <p14:creationId xmlns:p14="http://schemas.microsoft.com/office/powerpoint/2010/main" val="41324254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857</TotalTime>
  <Words>6178</Words>
  <Application>Microsoft Office PowerPoint</Application>
  <PresentationFormat>Custom</PresentationFormat>
  <Paragraphs>644</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Concourse</vt:lpstr>
      <vt:lpstr>BIOMECHANICS</vt:lpstr>
      <vt:lpstr>PURPOSES OF STUDYING  BM</vt:lpstr>
      <vt:lpstr>PowerPoint Presentation</vt:lpstr>
      <vt:lpstr>KINEMATICS AND KINETICS</vt:lpstr>
      <vt:lpstr>KINETICS.</vt:lpstr>
      <vt:lpstr>PowerPoint Presentation</vt:lpstr>
      <vt:lpstr>ARTHROKINEMATIC IN RELATION TO OSTEOKINEMATIC CONVEX CONCAVE RELATIONSHIPS  </vt:lpstr>
      <vt:lpstr>KINEMATIC VARIABLES</vt:lpstr>
      <vt:lpstr>PowerPoint Presentation</vt:lpstr>
      <vt:lpstr>GAITS</vt:lpstr>
      <vt:lpstr>PowerPoint Presentation</vt:lpstr>
      <vt:lpstr>GAIT CYCLE</vt:lpstr>
      <vt:lpstr>PowerPoint Presentation</vt:lpstr>
      <vt:lpstr>KINESIOLOGY</vt:lpstr>
      <vt:lpstr>. REFERENCE LINES </vt:lpstr>
      <vt:lpstr>ANATOMICAL DIRECTIONAL TERMINOLOGIES</vt:lpstr>
      <vt:lpstr>PowerPoint Presentation</vt:lpstr>
      <vt:lpstr>BODY REGIONS</vt:lpstr>
      <vt:lpstr>PowerPoint Presentation</vt:lpstr>
      <vt:lpstr>Axis of rotations</vt:lpstr>
      <vt:lpstr>GAIT TRAINING GAIT REHABILITATION</vt:lpstr>
      <vt:lpstr>PowerPoint Presentation</vt:lpstr>
      <vt:lpstr>RANGE OF MOTIONS EXERCISES</vt:lpstr>
      <vt:lpstr>ASSISTIVE DEVICES.</vt:lpstr>
      <vt:lpstr>WEIGHT BEARING STATUS</vt:lpstr>
      <vt:lpstr>Continuation of gait patterns</vt:lpstr>
      <vt:lpstr>PowerPoint Presentation</vt:lpstr>
      <vt:lpstr>POSTURE MOBILITY AIDS</vt:lpstr>
      <vt:lpstr>PowerPoint Presentation</vt:lpstr>
      <vt:lpstr>PowerPoint Presentation</vt:lpstr>
      <vt:lpstr>How to improve posture [ patient education]</vt:lpstr>
      <vt:lpstr>HOW TO IMPROVE POSTURE IN STANDING</vt:lpstr>
      <vt:lpstr>MUSCLE ACTION IN POSTURE</vt:lpstr>
      <vt:lpstr>Mobility aids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BIOMECHANICS</dc:title>
  <dc:creator>USER</dc:creator>
  <cp:lastModifiedBy>PC</cp:lastModifiedBy>
  <cp:revision>94</cp:revision>
  <dcterms:created xsi:type="dcterms:W3CDTF">2023-04-04T12:31:09Z</dcterms:created>
  <dcterms:modified xsi:type="dcterms:W3CDTF">2023-05-31T11:52:59Z</dcterms:modified>
</cp:coreProperties>
</file>