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73"/>
  </p:notesMasterIdLst>
  <p:sldIdLst>
    <p:sldId id="256" r:id="rId2"/>
    <p:sldId id="272" r:id="rId3"/>
    <p:sldId id="273" r:id="rId4"/>
    <p:sldId id="274" r:id="rId5"/>
    <p:sldId id="275" r:id="rId6"/>
    <p:sldId id="276" r:id="rId7"/>
    <p:sldId id="277" r:id="rId8"/>
    <p:sldId id="278" r:id="rId9"/>
    <p:sldId id="279" r:id="rId10"/>
    <p:sldId id="280" r:id="rId11"/>
    <p:sldId id="281" r:id="rId12"/>
    <p:sldId id="282" r:id="rId13"/>
    <p:sldId id="283" r:id="rId14"/>
    <p:sldId id="284" r:id="rId15"/>
    <p:sldId id="285" r:id="rId16"/>
    <p:sldId id="286" r:id="rId17"/>
    <p:sldId id="287" r:id="rId18"/>
    <p:sldId id="288" r:id="rId19"/>
    <p:sldId id="289" r:id="rId20"/>
    <p:sldId id="290" r:id="rId21"/>
    <p:sldId id="291" r:id="rId22"/>
    <p:sldId id="292" r:id="rId23"/>
    <p:sldId id="293" r:id="rId24"/>
    <p:sldId id="294" r:id="rId25"/>
    <p:sldId id="295" r:id="rId26"/>
    <p:sldId id="296" r:id="rId27"/>
    <p:sldId id="297" r:id="rId28"/>
    <p:sldId id="298" r:id="rId29"/>
    <p:sldId id="271" r:id="rId30"/>
    <p:sldId id="337" r:id="rId31"/>
    <p:sldId id="338" r:id="rId32"/>
    <p:sldId id="339" r:id="rId33"/>
    <p:sldId id="340" r:id="rId34"/>
    <p:sldId id="341" r:id="rId35"/>
    <p:sldId id="342" r:id="rId36"/>
    <p:sldId id="343" r:id="rId37"/>
    <p:sldId id="344" r:id="rId38"/>
    <p:sldId id="346" r:id="rId39"/>
    <p:sldId id="299" r:id="rId40"/>
    <p:sldId id="335" r:id="rId41"/>
    <p:sldId id="320" r:id="rId42"/>
    <p:sldId id="321" r:id="rId43"/>
    <p:sldId id="322" r:id="rId44"/>
    <p:sldId id="323" r:id="rId45"/>
    <p:sldId id="324" r:id="rId46"/>
    <p:sldId id="325" r:id="rId47"/>
    <p:sldId id="326" r:id="rId48"/>
    <p:sldId id="327" r:id="rId49"/>
    <p:sldId id="328" r:id="rId50"/>
    <p:sldId id="329" r:id="rId51"/>
    <p:sldId id="330" r:id="rId52"/>
    <p:sldId id="331" r:id="rId53"/>
    <p:sldId id="332" r:id="rId54"/>
    <p:sldId id="333" r:id="rId55"/>
    <p:sldId id="334" r:id="rId56"/>
    <p:sldId id="304" r:id="rId57"/>
    <p:sldId id="305" r:id="rId58"/>
    <p:sldId id="306" r:id="rId59"/>
    <p:sldId id="307" r:id="rId60"/>
    <p:sldId id="308" r:id="rId61"/>
    <p:sldId id="309" r:id="rId62"/>
    <p:sldId id="310" r:id="rId63"/>
    <p:sldId id="311" r:id="rId64"/>
    <p:sldId id="312" r:id="rId65"/>
    <p:sldId id="313" r:id="rId66"/>
    <p:sldId id="314" r:id="rId67"/>
    <p:sldId id="315" r:id="rId68"/>
    <p:sldId id="316" r:id="rId69"/>
    <p:sldId id="317" r:id="rId70"/>
    <p:sldId id="318" r:id="rId71"/>
    <p:sldId id="336" r:id="rId7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72" d="100"/>
          <a:sy n="72" d="100"/>
        </p:scale>
        <p:origin x="65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629E7C-C210-4F96-9FFA-FBC04A625519}" type="datetimeFigureOut">
              <a:rPr lang="en-US" smtClean="0"/>
              <a:t>3/5/2021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91FE5D-9835-4CFC-83A3-4FB10FD04E4E}" type="slidenum">
              <a:rPr lang="en-US" smtClean="0"/>
              <a:t>‹#›</a:t>
            </a:fld>
            <a:endParaRPr lang="en-US"/>
          </a:p>
        </p:txBody>
      </p:sp>
    </p:spTree>
    <p:extLst>
      <p:ext uri="{BB962C8B-B14F-4D97-AF65-F5344CB8AC3E}">
        <p14:creationId xmlns:p14="http://schemas.microsoft.com/office/powerpoint/2010/main" val="39086254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73607EF-6124-4904-916C-0747B5CDE1B2}" type="slidenum">
              <a:rPr lang="en-US" smtClean="0"/>
              <a:pPr/>
              <a:t>5</a:t>
            </a:fld>
            <a:endParaRPr lang="en-US"/>
          </a:p>
        </p:txBody>
      </p:sp>
    </p:spTree>
    <p:extLst>
      <p:ext uri="{BB962C8B-B14F-4D97-AF65-F5344CB8AC3E}">
        <p14:creationId xmlns:p14="http://schemas.microsoft.com/office/powerpoint/2010/main" val="3607273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3/5/2021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3/5/2021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3/5/2021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ENDOSCOPIC EXAMINATIONS</a:t>
            </a:r>
            <a:endParaRPr lang="en-US" dirty="0"/>
          </a:p>
        </p:txBody>
      </p:sp>
    </p:spTree>
    <p:extLst>
      <p:ext uri="{BB962C8B-B14F-4D97-AF65-F5344CB8AC3E}">
        <p14:creationId xmlns:p14="http://schemas.microsoft.com/office/powerpoint/2010/main" val="41939652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rot="10800000" flipV="1">
            <a:off x="631065" y="309092"/>
            <a:ext cx="8229600" cy="528034"/>
          </a:xfrm>
        </p:spPr>
        <p:txBody>
          <a:bodyPr>
            <a:normAutofit fontScale="90000"/>
          </a:bodyPr>
          <a:lstStyle/>
          <a:p>
            <a:endParaRPr lang="en-US" dirty="0"/>
          </a:p>
        </p:txBody>
      </p:sp>
      <p:sp>
        <p:nvSpPr>
          <p:cNvPr id="3" name="Content Placeholder 2"/>
          <p:cNvSpPr>
            <a:spLocks noGrp="1"/>
          </p:cNvSpPr>
          <p:nvPr>
            <p:ph sz="quarter" idx="1"/>
          </p:nvPr>
        </p:nvSpPr>
        <p:spPr>
          <a:xfrm>
            <a:off x="631065" y="1371600"/>
            <a:ext cx="9311425" cy="5194300"/>
          </a:xfrm>
        </p:spPr>
        <p:txBody>
          <a:bodyPr>
            <a:normAutofit/>
          </a:bodyPr>
          <a:lstStyle/>
          <a:p>
            <a:pPr>
              <a:buNone/>
            </a:pPr>
            <a:r>
              <a:rPr lang="en-US" sz="2400" b="1" i="1" dirty="0" smtClean="0"/>
              <a:t>Purposes</a:t>
            </a:r>
          </a:p>
          <a:p>
            <a:r>
              <a:rPr lang="en-US" dirty="0" smtClean="0"/>
              <a:t>Examine esophagus for ulcers and tumors</a:t>
            </a:r>
          </a:p>
          <a:p>
            <a:r>
              <a:rPr lang="en-US" dirty="0" smtClean="0"/>
              <a:t>Taking biopsy</a:t>
            </a:r>
          </a:p>
          <a:p>
            <a:r>
              <a:rPr lang="en-US" dirty="0" smtClean="0"/>
              <a:t>Removal of foreign bodies</a:t>
            </a:r>
          </a:p>
          <a:p>
            <a:r>
              <a:rPr lang="en-US" dirty="0" err="1" smtClean="0"/>
              <a:t>Dysphagia</a:t>
            </a:r>
            <a:r>
              <a:rPr lang="en-US" dirty="0" smtClean="0"/>
              <a:t> or </a:t>
            </a:r>
            <a:r>
              <a:rPr lang="en-US" dirty="0" err="1" smtClean="0"/>
              <a:t>odynophagia</a:t>
            </a:r>
            <a:endParaRPr lang="en-US" dirty="0" smtClean="0"/>
          </a:p>
          <a:p>
            <a:r>
              <a:rPr lang="en-US" dirty="0" smtClean="0"/>
              <a:t>Persistent nausea and vomiting</a:t>
            </a:r>
          </a:p>
          <a:p>
            <a:r>
              <a:rPr lang="en-US" dirty="0" smtClean="0"/>
              <a:t>Dyspepsia</a:t>
            </a:r>
          </a:p>
          <a:p>
            <a:r>
              <a:rPr lang="en-US" dirty="0" smtClean="0"/>
              <a:t>Acute upper GIT bleeding</a:t>
            </a:r>
          </a:p>
          <a:p>
            <a:r>
              <a:rPr lang="en-US" dirty="0" smtClean="0"/>
              <a:t>Chronic </a:t>
            </a:r>
            <a:r>
              <a:rPr lang="en-US" dirty="0" err="1" smtClean="0"/>
              <a:t>anaemia</a:t>
            </a:r>
            <a:r>
              <a:rPr lang="en-US" dirty="0" smtClean="0"/>
              <a:t>/or iron deficiency </a:t>
            </a:r>
            <a:r>
              <a:rPr lang="en-US" dirty="0" err="1" smtClean="0"/>
              <a:t>anaemia</a:t>
            </a:r>
            <a:r>
              <a:rPr lang="en-US" dirty="0" smtClean="0"/>
              <a:t> after non gastro-intestinal origin has been eliminated.</a:t>
            </a:r>
          </a:p>
          <a:p>
            <a:r>
              <a:rPr lang="en-US" dirty="0" smtClean="0"/>
              <a:t>Gastro-esophageal reflux with warning signs i.e. weight loss, dysphagia, bleeding and </a:t>
            </a:r>
            <a:r>
              <a:rPr lang="en-US" dirty="0" err="1" smtClean="0"/>
              <a:t>anaemia</a:t>
            </a:r>
            <a:endParaRPr lang="en-US" dirty="0" smtClean="0"/>
          </a:p>
          <a:p>
            <a:r>
              <a:rPr lang="en-US" dirty="0"/>
              <a:t>Peptic ulcer disease</a:t>
            </a:r>
          </a:p>
          <a:p>
            <a:endParaRPr lang="en-US" dirty="0" smtClean="0"/>
          </a:p>
          <a:p>
            <a:pPr>
              <a:buNone/>
            </a:pPr>
            <a:endParaRPr lang="en-US" dirty="0" smtClean="0"/>
          </a:p>
          <a:p>
            <a:endParaRPr lang="en-US" dirty="0"/>
          </a:p>
        </p:txBody>
      </p:sp>
    </p:spTree>
    <p:extLst>
      <p:ext uri="{BB962C8B-B14F-4D97-AF65-F5344CB8AC3E}">
        <p14:creationId xmlns:p14="http://schemas.microsoft.com/office/powerpoint/2010/main" val="41281377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5500" y="393700"/>
            <a:ext cx="8229600" cy="546100"/>
          </a:xfrm>
        </p:spPr>
        <p:txBody>
          <a:bodyPr>
            <a:normAutofit fontScale="90000"/>
          </a:bodyPr>
          <a:lstStyle/>
          <a:p>
            <a:endParaRPr lang="en-US" dirty="0"/>
          </a:p>
        </p:txBody>
      </p:sp>
      <p:sp>
        <p:nvSpPr>
          <p:cNvPr id="3" name="Content Placeholder 2"/>
          <p:cNvSpPr>
            <a:spLocks noGrp="1"/>
          </p:cNvSpPr>
          <p:nvPr>
            <p:ph sz="quarter" idx="1"/>
          </p:nvPr>
        </p:nvSpPr>
        <p:spPr>
          <a:xfrm>
            <a:off x="461492" y="1524000"/>
            <a:ext cx="9190507" cy="4746171"/>
          </a:xfrm>
        </p:spPr>
        <p:txBody>
          <a:bodyPr>
            <a:normAutofit/>
          </a:bodyPr>
          <a:lstStyle/>
          <a:p>
            <a:pPr>
              <a:buNone/>
            </a:pPr>
            <a:r>
              <a:rPr lang="en-US" sz="2400" b="1" i="1" dirty="0" smtClean="0"/>
              <a:t>Preparation of the patient</a:t>
            </a:r>
          </a:p>
          <a:p>
            <a:r>
              <a:rPr lang="en-US" sz="2400" dirty="0" smtClean="0"/>
              <a:t>Starve 6-8hrs(stomach must be empty for clear view)</a:t>
            </a:r>
          </a:p>
          <a:p>
            <a:r>
              <a:rPr lang="en-US" sz="2400" dirty="0" smtClean="0"/>
              <a:t>Narcotic analgesia is given 30minutes before </a:t>
            </a:r>
          </a:p>
          <a:p>
            <a:r>
              <a:rPr lang="en-US" sz="2400" dirty="0" smtClean="0"/>
              <a:t>Patients throat maybe sprayed with local </a:t>
            </a:r>
            <a:r>
              <a:rPr lang="en-US" sz="2400" dirty="0" err="1" smtClean="0"/>
              <a:t>anaesthesia</a:t>
            </a:r>
            <a:r>
              <a:rPr lang="en-US" sz="2400" dirty="0" smtClean="0"/>
              <a:t> to help prevent discomfort, or they gargle local </a:t>
            </a:r>
            <a:r>
              <a:rPr lang="en-US" sz="2400" dirty="0" err="1" smtClean="0"/>
              <a:t>anaesthetic</a:t>
            </a:r>
            <a:r>
              <a:rPr lang="en-US" sz="2400" dirty="0" smtClean="0"/>
              <a:t> agent for mouth and throat or</a:t>
            </a:r>
          </a:p>
          <a:p>
            <a:r>
              <a:rPr lang="en-US" sz="2400" dirty="0" smtClean="0"/>
              <a:t>IV diazepam 5-10mg is given just before the procedure</a:t>
            </a:r>
          </a:p>
          <a:p>
            <a:r>
              <a:rPr lang="en-US" sz="2400" dirty="0" smtClean="0"/>
              <a:t>Atropine 0.6-1.0mg IM/IV is also given to reduce secretions</a:t>
            </a:r>
          </a:p>
          <a:p>
            <a:r>
              <a:rPr lang="en-US" sz="2400" dirty="0" err="1" smtClean="0"/>
              <a:t>Organon</a:t>
            </a:r>
            <a:r>
              <a:rPr lang="en-US" sz="2400" dirty="0" smtClean="0"/>
              <a:t>  0.5-1.0mg IM is given to relax smooth muscles</a:t>
            </a:r>
            <a:endParaRPr lang="en-US" sz="2400" dirty="0"/>
          </a:p>
        </p:txBody>
      </p:sp>
    </p:spTree>
    <p:extLst>
      <p:ext uri="{BB962C8B-B14F-4D97-AF65-F5344CB8AC3E}">
        <p14:creationId xmlns:p14="http://schemas.microsoft.com/office/powerpoint/2010/main" val="40800165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323088"/>
            <a:ext cx="8229600" cy="502412"/>
          </a:xfrm>
        </p:spPr>
        <p:txBody>
          <a:bodyPr>
            <a:normAutofit fontScale="90000"/>
          </a:bodyPr>
          <a:lstStyle/>
          <a:p>
            <a:endParaRPr lang="en-US" dirty="0"/>
          </a:p>
        </p:txBody>
      </p:sp>
      <p:sp>
        <p:nvSpPr>
          <p:cNvPr id="3" name="Content Placeholder 2"/>
          <p:cNvSpPr>
            <a:spLocks noGrp="1"/>
          </p:cNvSpPr>
          <p:nvPr>
            <p:ph sz="quarter" idx="1"/>
          </p:nvPr>
        </p:nvSpPr>
        <p:spPr>
          <a:xfrm>
            <a:off x="406400" y="1409700"/>
            <a:ext cx="9245600" cy="4457700"/>
          </a:xfrm>
        </p:spPr>
        <p:txBody>
          <a:bodyPr>
            <a:normAutofit/>
          </a:bodyPr>
          <a:lstStyle/>
          <a:p>
            <a:pPr>
              <a:buNone/>
            </a:pPr>
            <a:r>
              <a:rPr lang="en-US" sz="2400" b="1" i="1" dirty="0" smtClean="0"/>
              <a:t>Procedure</a:t>
            </a:r>
          </a:p>
          <a:p>
            <a:r>
              <a:rPr lang="en-US" sz="2000" dirty="0" smtClean="0"/>
              <a:t>Local </a:t>
            </a:r>
            <a:r>
              <a:rPr lang="en-US" sz="2000" dirty="0" err="1" smtClean="0"/>
              <a:t>anaesthesia</a:t>
            </a:r>
            <a:r>
              <a:rPr lang="en-US" sz="2000" dirty="0" smtClean="0"/>
              <a:t> is sprayed in mouth or throat or sedation is done</a:t>
            </a:r>
          </a:p>
          <a:p>
            <a:r>
              <a:rPr lang="en-US" sz="2000" dirty="0" smtClean="0"/>
              <a:t>Endoscope is then passed smoothly and slowly in the areas being examined </a:t>
            </a:r>
          </a:p>
          <a:p>
            <a:r>
              <a:rPr lang="en-US" sz="2000" dirty="0" smtClean="0"/>
              <a:t>The procedure takes 10-20minutes </a:t>
            </a:r>
          </a:p>
          <a:p>
            <a:r>
              <a:rPr lang="en-US" sz="2000" dirty="0" smtClean="0"/>
              <a:t>The doctor may inject moderate amount of air to expand the stomach allowing better </a:t>
            </a:r>
            <a:r>
              <a:rPr lang="en-US" sz="2000" dirty="0" err="1" smtClean="0"/>
              <a:t>visualizaton</a:t>
            </a:r>
            <a:endParaRPr lang="en-US" sz="2000" dirty="0" smtClean="0"/>
          </a:p>
          <a:p>
            <a:r>
              <a:rPr lang="en-US" sz="2000" dirty="0" smtClean="0"/>
              <a:t>Biopsy is taken for examination or images of the digestive tract are taken for documentation of any abnormality; esophageal </a:t>
            </a:r>
            <a:r>
              <a:rPr lang="en-US" sz="2000" dirty="0" err="1" smtClean="0"/>
              <a:t>varices</a:t>
            </a:r>
            <a:r>
              <a:rPr lang="en-US" sz="2000" dirty="0" smtClean="0"/>
              <a:t> can be banded, </a:t>
            </a:r>
            <a:r>
              <a:rPr lang="en-US" sz="2000" dirty="0" err="1" smtClean="0"/>
              <a:t>resecting</a:t>
            </a:r>
            <a:r>
              <a:rPr lang="en-US" sz="2000" dirty="0" smtClean="0"/>
              <a:t> or ablating mucosal tissue</a:t>
            </a:r>
            <a:endParaRPr lang="en-US" sz="2000" dirty="0"/>
          </a:p>
        </p:txBody>
      </p:sp>
    </p:spTree>
    <p:extLst>
      <p:ext uri="{BB962C8B-B14F-4D97-AF65-F5344CB8AC3E}">
        <p14:creationId xmlns:p14="http://schemas.microsoft.com/office/powerpoint/2010/main" val="4167964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700" y="234188"/>
            <a:ext cx="8229600" cy="642112"/>
          </a:xfrm>
        </p:spPr>
        <p:txBody>
          <a:bodyPr>
            <a:normAutofit/>
          </a:bodyPr>
          <a:lstStyle/>
          <a:p>
            <a:r>
              <a:rPr lang="en-US" dirty="0" smtClean="0"/>
              <a:t>After procedure care</a:t>
            </a:r>
            <a:endParaRPr lang="en-US" dirty="0"/>
          </a:p>
        </p:txBody>
      </p:sp>
      <p:sp>
        <p:nvSpPr>
          <p:cNvPr id="3" name="Content Placeholder 2"/>
          <p:cNvSpPr>
            <a:spLocks noGrp="1"/>
          </p:cNvSpPr>
          <p:nvPr>
            <p:ph sz="quarter" idx="1"/>
          </p:nvPr>
        </p:nvSpPr>
        <p:spPr>
          <a:xfrm>
            <a:off x="520700" y="1409700"/>
            <a:ext cx="9410700" cy="5257800"/>
          </a:xfrm>
        </p:spPr>
        <p:txBody>
          <a:bodyPr/>
          <a:lstStyle/>
          <a:p>
            <a:r>
              <a:rPr lang="en-US" dirty="0" smtClean="0"/>
              <a:t>Patient should not eat 3-4hrs after procedure until gag reflex returns to prevent aspiration</a:t>
            </a:r>
          </a:p>
          <a:p>
            <a:r>
              <a:rPr lang="en-US" dirty="0" smtClean="0"/>
              <a:t>Observe for vital signs post procedure</a:t>
            </a:r>
          </a:p>
          <a:p>
            <a:r>
              <a:rPr lang="en-US" dirty="0" smtClean="0"/>
              <a:t>Observe for signs of perforation E.g. pain, </a:t>
            </a:r>
            <a:r>
              <a:rPr lang="en-US" dirty="0" err="1" smtClean="0"/>
              <a:t>hematemesis</a:t>
            </a:r>
            <a:endParaRPr lang="en-US" dirty="0" smtClean="0"/>
          </a:p>
          <a:p>
            <a:r>
              <a:rPr lang="en-US" dirty="0" smtClean="0"/>
              <a:t>Minor throat discomfort may occur after procedure and last </a:t>
            </a:r>
            <a:r>
              <a:rPr lang="en-US" dirty="0" err="1" smtClean="0"/>
              <a:t>upto</a:t>
            </a:r>
            <a:r>
              <a:rPr lang="en-US" dirty="0" smtClean="0"/>
              <a:t> 24hrs, it can be relieved with lozenges, cool saline gargle or analgesics</a:t>
            </a:r>
          </a:p>
          <a:p>
            <a:r>
              <a:rPr lang="en-US" dirty="0" smtClean="0"/>
              <a:t>Advise the patient to report any unusual or severe abdominal pain or bleeding following the procedure</a:t>
            </a:r>
            <a:endParaRPr lang="en-US" dirty="0"/>
          </a:p>
        </p:txBody>
      </p:sp>
    </p:spTree>
    <p:extLst>
      <p:ext uri="{BB962C8B-B14F-4D97-AF65-F5344CB8AC3E}">
        <p14:creationId xmlns:p14="http://schemas.microsoft.com/office/powerpoint/2010/main" val="18554263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700" y="304800"/>
            <a:ext cx="8229600" cy="495300"/>
          </a:xfrm>
        </p:spPr>
        <p:txBody>
          <a:bodyPr>
            <a:normAutofit fontScale="90000"/>
          </a:bodyPr>
          <a:lstStyle/>
          <a:p>
            <a:endParaRPr lang="en-US" dirty="0"/>
          </a:p>
        </p:txBody>
      </p:sp>
      <p:sp>
        <p:nvSpPr>
          <p:cNvPr id="3" name="Content Placeholder 2"/>
          <p:cNvSpPr>
            <a:spLocks noGrp="1"/>
          </p:cNvSpPr>
          <p:nvPr>
            <p:ph sz="quarter" idx="1"/>
          </p:nvPr>
        </p:nvSpPr>
        <p:spPr>
          <a:xfrm>
            <a:off x="520700" y="1092200"/>
            <a:ext cx="8775700" cy="5029200"/>
          </a:xfrm>
        </p:spPr>
        <p:txBody>
          <a:bodyPr/>
          <a:lstStyle/>
          <a:p>
            <a:pPr>
              <a:buNone/>
            </a:pPr>
            <a:r>
              <a:rPr lang="en-US" sz="2400" b="1" i="1" dirty="0" smtClean="0"/>
              <a:t>Complications</a:t>
            </a:r>
          </a:p>
          <a:p>
            <a:r>
              <a:rPr lang="en-US" sz="2000" dirty="0" smtClean="0"/>
              <a:t>Bleeding</a:t>
            </a:r>
          </a:p>
          <a:p>
            <a:r>
              <a:rPr lang="en-US" sz="2000" dirty="0" smtClean="0"/>
              <a:t>Infection</a:t>
            </a:r>
          </a:p>
          <a:p>
            <a:r>
              <a:rPr lang="en-US" sz="2000" dirty="0" smtClean="0"/>
              <a:t>Perforation</a:t>
            </a:r>
          </a:p>
          <a:p>
            <a:r>
              <a:rPr lang="en-US" sz="2000" dirty="0" smtClean="0"/>
              <a:t>Cardiopulmonary problems</a:t>
            </a:r>
          </a:p>
          <a:p>
            <a:r>
              <a:rPr lang="en-US" sz="2000" dirty="0" smtClean="0"/>
              <a:t>Adverse reactions to medications</a:t>
            </a:r>
          </a:p>
          <a:p>
            <a:endParaRPr lang="en-US" dirty="0"/>
          </a:p>
        </p:txBody>
      </p:sp>
    </p:spTree>
    <p:extLst>
      <p:ext uri="{BB962C8B-B14F-4D97-AF65-F5344CB8AC3E}">
        <p14:creationId xmlns:p14="http://schemas.microsoft.com/office/powerpoint/2010/main" val="30976290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95300"/>
            <a:ext cx="8596668" cy="850900"/>
          </a:xfrm>
        </p:spPr>
        <p:txBody>
          <a:bodyPr/>
          <a:lstStyle/>
          <a:p>
            <a:r>
              <a:rPr lang="en-US" dirty="0" smtClean="0"/>
              <a:t>LOWER GIT ENDOSCOPY</a:t>
            </a:r>
            <a:endParaRPr lang="en-US" dirty="0"/>
          </a:p>
        </p:txBody>
      </p:sp>
      <p:sp>
        <p:nvSpPr>
          <p:cNvPr id="3" name="Content Placeholder 2"/>
          <p:cNvSpPr>
            <a:spLocks noGrp="1"/>
          </p:cNvSpPr>
          <p:nvPr>
            <p:ph sz="quarter" idx="1"/>
          </p:nvPr>
        </p:nvSpPr>
        <p:spPr>
          <a:xfrm>
            <a:off x="677334" y="1600201"/>
            <a:ext cx="8596668" cy="4441162"/>
          </a:xfrm>
        </p:spPr>
        <p:txBody>
          <a:bodyPr>
            <a:normAutofit/>
          </a:bodyPr>
          <a:lstStyle/>
          <a:p>
            <a:pPr>
              <a:buFont typeface="Wingdings" pitchFamily="2" charset="2"/>
              <a:buChar char="Ø"/>
            </a:pPr>
            <a:r>
              <a:rPr lang="en-US" sz="2000" dirty="0" smtClean="0"/>
              <a:t>These are procedures for direct viewing of the lumen of the lower bowel using;</a:t>
            </a:r>
          </a:p>
          <a:p>
            <a:r>
              <a:rPr lang="en-US" sz="2000" dirty="0" err="1" smtClean="0"/>
              <a:t>Anoscope</a:t>
            </a:r>
            <a:r>
              <a:rPr lang="en-US" sz="2000" dirty="0" smtClean="0"/>
              <a:t> ;- to examine the anal canal</a:t>
            </a:r>
          </a:p>
          <a:p>
            <a:r>
              <a:rPr lang="en-US" sz="2000" dirty="0" err="1" smtClean="0"/>
              <a:t>Proctoscope</a:t>
            </a:r>
            <a:r>
              <a:rPr lang="en-US" sz="2000" dirty="0" smtClean="0"/>
              <a:t> ;- for the rectum</a:t>
            </a:r>
          </a:p>
          <a:p>
            <a:r>
              <a:rPr lang="en-US" sz="2000" dirty="0" err="1" smtClean="0"/>
              <a:t>Sigmoidoscope</a:t>
            </a:r>
            <a:r>
              <a:rPr lang="en-US" sz="2000" dirty="0" smtClean="0"/>
              <a:t> ;- for the colon</a:t>
            </a:r>
          </a:p>
          <a:p>
            <a:pPr>
              <a:buNone/>
            </a:pPr>
            <a:r>
              <a:rPr lang="en-US" sz="2400" b="1" i="1" dirty="0" smtClean="0"/>
              <a:t>Purpose</a:t>
            </a:r>
          </a:p>
          <a:p>
            <a:r>
              <a:rPr lang="en-US" sz="2000" dirty="0" smtClean="0"/>
              <a:t>To check presence of ulceration, tumors, polyps, and lesions</a:t>
            </a:r>
          </a:p>
          <a:p>
            <a:r>
              <a:rPr lang="en-US" sz="2000" dirty="0" smtClean="0"/>
              <a:t>To take a biopsy</a:t>
            </a:r>
          </a:p>
          <a:p>
            <a:r>
              <a:rPr lang="en-US" sz="2000" dirty="0" smtClean="0"/>
              <a:t>Removal of polyps</a:t>
            </a:r>
            <a:endParaRPr lang="en-US" sz="2000" dirty="0"/>
          </a:p>
        </p:txBody>
      </p:sp>
    </p:spTree>
    <p:extLst>
      <p:ext uri="{BB962C8B-B14F-4D97-AF65-F5344CB8AC3E}">
        <p14:creationId xmlns:p14="http://schemas.microsoft.com/office/powerpoint/2010/main" val="39452529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97688"/>
            <a:ext cx="8229600" cy="616712"/>
          </a:xfrm>
        </p:spPr>
        <p:txBody>
          <a:bodyPr>
            <a:normAutofit fontScale="90000"/>
          </a:bodyPr>
          <a:lstStyle/>
          <a:p>
            <a:endParaRPr lang="en-US" dirty="0"/>
          </a:p>
        </p:txBody>
      </p:sp>
      <p:sp>
        <p:nvSpPr>
          <p:cNvPr id="3" name="Content Placeholder 2"/>
          <p:cNvSpPr>
            <a:spLocks noGrp="1"/>
          </p:cNvSpPr>
          <p:nvPr>
            <p:ph sz="quarter" idx="1"/>
          </p:nvPr>
        </p:nvSpPr>
        <p:spPr>
          <a:xfrm>
            <a:off x="469900" y="1206500"/>
            <a:ext cx="9220200" cy="5143500"/>
          </a:xfrm>
        </p:spPr>
        <p:txBody>
          <a:bodyPr>
            <a:normAutofit/>
          </a:bodyPr>
          <a:lstStyle/>
          <a:p>
            <a:pPr>
              <a:buNone/>
            </a:pPr>
            <a:r>
              <a:rPr lang="en-US" sz="2400" b="1" i="1" dirty="0" smtClean="0"/>
              <a:t>Indications</a:t>
            </a:r>
          </a:p>
          <a:p>
            <a:r>
              <a:rPr lang="en-US" sz="2000" dirty="0" smtClean="0"/>
              <a:t>Gastrointestinal problems such as unexplained bleeding</a:t>
            </a:r>
          </a:p>
          <a:p>
            <a:r>
              <a:rPr lang="en-US" sz="2000" dirty="0" smtClean="0"/>
              <a:t>Persistent changes in bowel habits</a:t>
            </a:r>
          </a:p>
          <a:p>
            <a:r>
              <a:rPr lang="en-US" sz="2000" dirty="0" err="1" smtClean="0"/>
              <a:t>Anaemia</a:t>
            </a:r>
            <a:endParaRPr lang="en-US" sz="2000" dirty="0" smtClean="0"/>
          </a:p>
          <a:p>
            <a:r>
              <a:rPr lang="en-US" sz="2000" dirty="0" smtClean="0"/>
              <a:t>Age 50yrs; 5yearly then 3 yearly</a:t>
            </a:r>
          </a:p>
          <a:p>
            <a:r>
              <a:rPr lang="en-US" sz="2000" dirty="0" smtClean="0"/>
              <a:t>To diagnose colitis or colon/rectal cancer</a:t>
            </a:r>
          </a:p>
          <a:p>
            <a:pPr>
              <a:buNone/>
            </a:pPr>
            <a:r>
              <a:rPr lang="en-US" sz="2400" b="1" i="1" dirty="0" smtClean="0"/>
              <a:t>Preparation</a:t>
            </a:r>
          </a:p>
          <a:p>
            <a:r>
              <a:rPr lang="en-US" sz="2000" dirty="0" smtClean="0"/>
              <a:t>The patient should take only clear oral fluids and not to consume any food for at least 24hrs before the exam</a:t>
            </a:r>
          </a:p>
          <a:p>
            <a:r>
              <a:rPr lang="en-US" sz="2000" dirty="0" smtClean="0"/>
              <a:t>Laxatives and enemas may be required before the start of exam to clear the  lower bowel</a:t>
            </a:r>
          </a:p>
          <a:p>
            <a:endParaRPr lang="en-US" dirty="0"/>
          </a:p>
        </p:txBody>
      </p:sp>
    </p:spTree>
    <p:extLst>
      <p:ext uri="{BB962C8B-B14F-4D97-AF65-F5344CB8AC3E}">
        <p14:creationId xmlns:p14="http://schemas.microsoft.com/office/powerpoint/2010/main" val="30062851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734" y="304801"/>
            <a:ext cx="8596668" cy="914399"/>
          </a:xfrm>
        </p:spPr>
        <p:txBody>
          <a:bodyPr/>
          <a:lstStyle/>
          <a:p>
            <a:r>
              <a:rPr lang="en-US" dirty="0" err="1" smtClean="0"/>
              <a:t>Anoscopy</a:t>
            </a:r>
            <a:r>
              <a:rPr lang="en-US" dirty="0" smtClean="0"/>
              <a:t>/</a:t>
            </a:r>
            <a:r>
              <a:rPr lang="en-US" dirty="0" err="1" smtClean="0"/>
              <a:t>proctoscopy</a:t>
            </a:r>
            <a:endParaRPr lang="en-US" dirty="0"/>
          </a:p>
        </p:txBody>
      </p:sp>
      <p:sp>
        <p:nvSpPr>
          <p:cNvPr id="3" name="Content Placeholder 2"/>
          <p:cNvSpPr>
            <a:spLocks noGrp="1"/>
          </p:cNvSpPr>
          <p:nvPr>
            <p:ph sz="quarter" idx="1"/>
          </p:nvPr>
        </p:nvSpPr>
        <p:spPr>
          <a:xfrm>
            <a:off x="677334" y="1625601"/>
            <a:ext cx="8596668" cy="4415762"/>
          </a:xfrm>
        </p:spPr>
        <p:txBody>
          <a:bodyPr>
            <a:normAutofit/>
          </a:bodyPr>
          <a:lstStyle/>
          <a:p>
            <a:pPr>
              <a:buNone/>
            </a:pPr>
            <a:r>
              <a:rPr lang="en-US" sz="2400" b="1" i="1" u="sng" dirty="0" smtClean="0"/>
              <a:t>Procedure</a:t>
            </a:r>
          </a:p>
          <a:p>
            <a:r>
              <a:rPr lang="en-US" sz="2000" dirty="0" smtClean="0"/>
              <a:t>Explain the procedure to the patient</a:t>
            </a:r>
          </a:p>
          <a:p>
            <a:r>
              <a:rPr lang="en-US" sz="2000" dirty="0" smtClean="0"/>
              <a:t>Put the patient in knee chest position with feet beyond the edge of the bed, knees apart to give support, head resting on the couch, fore arms on either side of the head and hands placed one on top of the other above the head</a:t>
            </a:r>
          </a:p>
          <a:p>
            <a:r>
              <a:rPr lang="en-US" sz="2000" dirty="0" smtClean="0"/>
              <a:t>The patient is told of the progress, the possibility he might feel like moving his bowel and thanked for co-operation</a:t>
            </a:r>
            <a:endParaRPr lang="en-US" sz="2000" dirty="0"/>
          </a:p>
        </p:txBody>
      </p:sp>
    </p:spTree>
    <p:extLst>
      <p:ext uri="{BB962C8B-B14F-4D97-AF65-F5344CB8AC3E}">
        <p14:creationId xmlns:p14="http://schemas.microsoft.com/office/powerpoint/2010/main" val="7025603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0900" y="241300"/>
            <a:ext cx="8204200" cy="508000"/>
          </a:xfrm>
        </p:spPr>
        <p:txBody>
          <a:bodyPr>
            <a:normAutofit fontScale="90000"/>
          </a:bodyPr>
          <a:lstStyle/>
          <a:p>
            <a:endParaRPr lang="en-US" dirty="0"/>
          </a:p>
        </p:txBody>
      </p:sp>
      <p:sp>
        <p:nvSpPr>
          <p:cNvPr id="3" name="Content Placeholder 2"/>
          <p:cNvSpPr>
            <a:spLocks noGrp="1"/>
          </p:cNvSpPr>
          <p:nvPr>
            <p:ph sz="quarter" idx="1"/>
          </p:nvPr>
        </p:nvSpPr>
        <p:spPr>
          <a:xfrm>
            <a:off x="685800" y="1155700"/>
            <a:ext cx="8864600" cy="5308600"/>
          </a:xfrm>
        </p:spPr>
        <p:txBody>
          <a:bodyPr>
            <a:normAutofit/>
          </a:bodyPr>
          <a:lstStyle/>
          <a:p>
            <a:r>
              <a:rPr lang="en-US" sz="2000" dirty="0" smtClean="0"/>
              <a:t>Suction may be done to remove secretions</a:t>
            </a:r>
          </a:p>
          <a:p>
            <a:r>
              <a:rPr lang="en-US" sz="2000" dirty="0" smtClean="0"/>
              <a:t>Biopsy may be taken</a:t>
            </a:r>
          </a:p>
          <a:p>
            <a:r>
              <a:rPr lang="en-US" sz="2000" dirty="0" smtClean="0"/>
              <a:t>Polyps may be removed and the area cauterized to prevent bleeding</a:t>
            </a:r>
          </a:p>
          <a:p>
            <a:r>
              <a:rPr lang="en-US" sz="2000" dirty="0" smtClean="0"/>
              <a:t>The tissue removed is placed on moist gauze and then in the appropriate container, </a:t>
            </a:r>
            <a:r>
              <a:rPr lang="en-US" sz="2000" dirty="0" err="1" smtClean="0"/>
              <a:t>labelled</a:t>
            </a:r>
            <a:r>
              <a:rPr lang="en-US" sz="2000" dirty="0" smtClean="0"/>
              <a:t> , and sent to the pathology lab with the request form.</a:t>
            </a:r>
          </a:p>
          <a:p>
            <a:r>
              <a:rPr lang="en-US" sz="2000" dirty="0" smtClean="0"/>
              <a:t>After each use the tubes are washed thoroughly</a:t>
            </a:r>
          </a:p>
          <a:p>
            <a:r>
              <a:rPr lang="en-US" sz="2000" dirty="0" smtClean="0"/>
              <a:t>Disposable tubes should be disposed safely</a:t>
            </a:r>
            <a:endParaRPr lang="en-US" sz="2000" dirty="0"/>
          </a:p>
        </p:txBody>
      </p:sp>
    </p:spTree>
    <p:extLst>
      <p:ext uri="{BB962C8B-B14F-4D97-AF65-F5344CB8AC3E}">
        <p14:creationId xmlns:p14="http://schemas.microsoft.com/office/powerpoint/2010/main" val="18340350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81000"/>
            <a:ext cx="8596668" cy="1054100"/>
          </a:xfrm>
        </p:spPr>
        <p:txBody>
          <a:bodyPr/>
          <a:lstStyle/>
          <a:p>
            <a:r>
              <a:rPr lang="en-US" dirty="0" smtClean="0"/>
              <a:t>Colonoscopy/</a:t>
            </a:r>
            <a:r>
              <a:rPr lang="en-US" dirty="0" err="1" smtClean="0"/>
              <a:t>sigmoidoscopy</a:t>
            </a:r>
            <a:endParaRPr lang="en-US" dirty="0"/>
          </a:p>
        </p:txBody>
      </p:sp>
      <p:sp>
        <p:nvSpPr>
          <p:cNvPr id="3" name="Content Placeholder 2"/>
          <p:cNvSpPr>
            <a:spLocks noGrp="1"/>
          </p:cNvSpPr>
          <p:nvPr>
            <p:ph sz="quarter" idx="1"/>
          </p:nvPr>
        </p:nvSpPr>
        <p:spPr>
          <a:xfrm>
            <a:off x="677334" y="1841501"/>
            <a:ext cx="8885766" cy="4199862"/>
          </a:xfrm>
        </p:spPr>
        <p:txBody>
          <a:bodyPr>
            <a:normAutofit/>
          </a:bodyPr>
          <a:lstStyle/>
          <a:p>
            <a:r>
              <a:rPr lang="en-US" dirty="0" smtClean="0"/>
              <a:t>This is endoscopic examination of the large bowel and distal part of the small bowel with an endoscope passed through the anus.(</a:t>
            </a:r>
            <a:r>
              <a:rPr lang="en-US" dirty="0" err="1" smtClean="0"/>
              <a:t>colonoscope</a:t>
            </a:r>
            <a:r>
              <a:rPr lang="en-US" dirty="0" smtClean="0"/>
              <a:t>)</a:t>
            </a:r>
          </a:p>
          <a:p>
            <a:r>
              <a:rPr lang="en-US" dirty="0" smtClean="0"/>
              <a:t>The </a:t>
            </a:r>
            <a:r>
              <a:rPr lang="en-US" dirty="0" err="1" smtClean="0"/>
              <a:t>colonoscope</a:t>
            </a:r>
            <a:r>
              <a:rPr lang="en-US" dirty="0" smtClean="0"/>
              <a:t> has a small camera attached to a flexible tube that can reach and examine the entire length of the colon.</a:t>
            </a:r>
          </a:p>
          <a:p>
            <a:pPr>
              <a:buNone/>
            </a:pPr>
            <a:r>
              <a:rPr lang="en-US" sz="2000" b="1" i="1" dirty="0" smtClean="0"/>
              <a:t>Indications</a:t>
            </a:r>
          </a:p>
          <a:p>
            <a:pPr>
              <a:buFont typeface="Wingdings" pitchFamily="2" charset="2"/>
              <a:buChar char="Ø"/>
            </a:pPr>
            <a:r>
              <a:rPr lang="en-US" dirty="0" smtClean="0"/>
              <a:t>Diagnostic: </a:t>
            </a:r>
          </a:p>
          <a:p>
            <a:r>
              <a:rPr lang="en-US" dirty="0" smtClean="0"/>
              <a:t>Colon cancer, inflammatory bowel disease, GIT </a:t>
            </a:r>
            <a:r>
              <a:rPr lang="en-US" dirty="0" err="1" smtClean="0"/>
              <a:t>haemorrhage</a:t>
            </a:r>
            <a:r>
              <a:rPr lang="en-US" dirty="0" smtClean="0"/>
              <a:t>, ulceration, polyps, and removal of biopsy; changes in bowel habit(unexplained).</a:t>
            </a:r>
            <a:endParaRPr lang="en-US" dirty="0"/>
          </a:p>
        </p:txBody>
      </p:sp>
    </p:spTree>
    <p:extLst>
      <p:ext uri="{BB962C8B-B14F-4D97-AF65-F5344CB8AC3E}">
        <p14:creationId xmlns:p14="http://schemas.microsoft.com/office/powerpoint/2010/main" val="18721804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ENDOSCOPY</a:t>
            </a:r>
            <a:br>
              <a:rPr lang="en-US" dirty="0" smtClean="0"/>
            </a:br>
            <a:endParaRPr lang="en-US" dirty="0"/>
          </a:p>
        </p:txBody>
      </p:sp>
      <p:sp>
        <p:nvSpPr>
          <p:cNvPr id="3" name="Content Placeholder 2"/>
          <p:cNvSpPr>
            <a:spLocks noGrp="1"/>
          </p:cNvSpPr>
          <p:nvPr>
            <p:ph sz="quarter" idx="1"/>
          </p:nvPr>
        </p:nvSpPr>
        <p:spPr/>
        <p:txBody>
          <a:bodyPr>
            <a:normAutofit/>
          </a:bodyPr>
          <a:lstStyle/>
          <a:p>
            <a:r>
              <a:rPr lang="en-US" dirty="0" smtClean="0"/>
              <a:t>This is the use of a hollow instrument to look inside the body cavities or organs . It uses flexible tube that has a small (camera)on the end of it.</a:t>
            </a:r>
          </a:p>
          <a:p>
            <a:r>
              <a:rPr lang="en-US" dirty="0" smtClean="0"/>
              <a:t>The instrument is referred to as an endoscope</a:t>
            </a:r>
          </a:p>
          <a:p>
            <a:r>
              <a:rPr lang="en-US" dirty="0" smtClean="0"/>
              <a:t>An endoscope is passed thru a natural body opening or via a small incision. For example a </a:t>
            </a:r>
            <a:r>
              <a:rPr lang="en-US" dirty="0" err="1" smtClean="0"/>
              <a:t>laparascope</a:t>
            </a:r>
            <a:r>
              <a:rPr lang="en-US" dirty="0" smtClean="0"/>
              <a:t> is inserted thru  small surgical incision in the pelvic or abdominal area</a:t>
            </a:r>
          </a:p>
          <a:p>
            <a:r>
              <a:rPr lang="en-US" dirty="0" smtClean="0"/>
              <a:t>If an ultra-sound probe is added to endoscope E.g. GIT endoscope this is called endoscopic ultrasound</a:t>
            </a:r>
            <a:endParaRPr lang="en-US" dirty="0"/>
          </a:p>
        </p:txBody>
      </p:sp>
    </p:spTree>
    <p:extLst>
      <p:ext uri="{BB962C8B-B14F-4D97-AF65-F5344CB8AC3E}">
        <p14:creationId xmlns:p14="http://schemas.microsoft.com/office/powerpoint/2010/main" val="17000339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3600" y="165100"/>
            <a:ext cx="8229600" cy="482600"/>
          </a:xfrm>
        </p:spPr>
        <p:txBody>
          <a:bodyPr>
            <a:normAutofit fontScale="90000"/>
          </a:bodyPr>
          <a:lstStyle/>
          <a:p>
            <a:endParaRPr lang="en-US" dirty="0"/>
          </a:p>
        </p:txBody>
      </p:sp>
      <p:sp>
        <p:nvSpPr>
          <p:cNvPr id="3" name="Content Placeholder 2"/>
          <p:cNvSpPr>
            <a:spLocks noGrp="1"/>
          </p:cNvSpPr>
          <p:nvPr>
            <p:ph sz="quarter" idx="1"/>
          </p:nvPr>
        </p:nvSpPr>
        <p:spPr>
          <a:xfrm>
            <a:off x="444500" y="1028700"/>
            <a:ext cx="8229600" cy="5562600"/>
          </a:xfrm>
        </p:spPr>
        <p:txBody>
          <a:bodyPr>
            <a:normAutofit/>
          </a:bodyPr>
          <a:lstStyle/>
          <a:p>
            <a:pPr>
              <a:buFont typeface="Wingdings" pitchFamily="2" charset="2"/>
              <a:buChar char="Ø"/>
            </a:pPr>
            <a:r>
              <a:rPr lang="en-US" dirty="0" smtClean="0"/>
              <a:t>Prophylactic:</a:t>
            </a:r>
          </a:p>
          <a:p>
            <a:r>
              <a:rPr lang="en-US" dirty="0" smtClean="0"/>
              <a:t>Removal of polyps</a:t>
            </a:r>
          </a:p>
          <a:p>
            <a:pPr>
              <a:buFont typeface="Wingdings" pitchFamily="2" charset="2"/>
              <a:buChar char="Ø"/>
            </a:pPr>
            <a:r>
              <a:rPr lang="en-US" dirty="0" smtClean="0"/>
              <a:t>Therapeutic:</a:t>
            </a:r>
          </a:p>
          <a:p>
            <a:r>
              <a:rPr lang="en-US" dirty="0" smtClean="0"/>
              <a:t>Removal of foreign bodies</a:t>
            </a:r>
          </a:p>
          <a:p>
            <a:pPr>
              <a:buFont typeface="Wingdings" pitchFamily="2" charset="2"/>
              <a:buChar char="Ø"/>
            </a:pPr>
            <a:r>
              <a:rPr lang="en-US" dirty="0" smtClean="0"/>
              <a:t>Screening every 10yrs from 50yrs for colorectal cancer</a:t>
            </a:r>
          </a:p>
          <a:p>
            <a:pPr>
              <a:buNone/>
            </a:pPr>
            <a:r>
              <a:rPr lang="en-US" sz="2000" b="1" i="1" dirty="0" smtClean="0"/>
              <a:t>Patient preparation</a:t>
            </a:r>
          </a:p>
          <a:p>
            <a:r>
              <a:rPr lang="en-US" dirty="0" smtClean="0"/>
              <a:t>Explain the procedure to the patient</a:t>
            </a:r>
          </a:p>
          <a:p>
            <a:r>
              <a:rPr lang="en-US" dirty="0" smtClean="0"/>
              <a:t>Starve the patient of solid foods for 3 days to empty the GIT</a:t>
            </a:r>
          </a:p>
          <a:p>
            <a:r>
              <a:rPr lang="en-US" dirty="0" smtClean="0"/>
              <a:t>Laxatives are given for two days</a:t>
            </a:r>
          </a:p>
          <a:p>
            <a:r>
              <a:rPr lang="en-US" dirty="0" smtClean="0"/>
              <a:t>On day of examination an enema is given until rectum is clear</a:t>
            </a:r>
          </a:p>
          <a:p>
            <a:r>
              <a:rPr lang="en-US" dirty="0" smtClean="0"/>
              <a:t>Narcotic analgesic may be ordered and administered</a:t>
            </a:r>
          </a:p>
          <a:p>
            <a:r>
              <a:rPr lang="en-US" dirty="0" smtClean="0"/>
              <a:t>Diazepam is given to sedate the patient</a:t>
            </a:r>
            <a:endParaRPr lang="en-US" dirty="0"/>
          </a:p>
        </p:txBody>
      </p:sp>
    </p:spTree>
    <p:extLst>
      <p:ext uri="{BB962C8B-B14F-4D97-AF65-F5344CB8AC3E}">
        <p14:creationId xmlns:p14="http://schemas.microsoft.com/office/powerpoint/2010/main" val="22278649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0400" y="596900"/>
            <a:ext cx="8229600" cy="457200"/>
          </a:xfrm>
        </p:spPr>
        <p:txBody>
          <a:bodyPr>
            <a:normAutofit fontScale="90000"/>
          </a:bodyPr>
          <a:lstStyle/>
          <a:p>
            <a:endParaRPr lang="en-US" dirty="0"/>
          </a:p>
        </p:txBody>
      </p:sp>
      <p:sp>
        <p:nvSpPr>
          <p:cNvPr id="3" name="Content Placeholder 2"/>
          <p:cNvSpPr>
            <a:spLocks noGrp="1"/>
          </p:cNvSpPr>
          <p:nvPr>
            <p:ph sz="quarter" idx="1"/>
          </p:nvPr>
        </p:nvSpPr>
        <p:spPr>
          <a:xfrm>
            <a:off x="889000" y="1257300"/>
            <a:ext cx="8547100" cy="4978400"/>
          </a:xfrm>
        </p:spPr>
        <p:txBody>
          <a:bodyPr>
            <a:normAutofit/>
          </a:bodyPr>
          <a:lstStyle/>
          <a:p>
            <a:pPr>
              <a:buNone/>
            </a:pPr>
            <a:r>
              <a:rPr lang="en-US" sz="2000" b="1" i="1" dirty="0" smtClean="0"/>
              <a:t>Procedure</a:t>
            </a:r>
          </a:p>
          <a:p>
            <a:r>
              <a:rPr lang="en-US" sz="2000" dirty="0" err="1" smtClean="0"/>
              <a:t>Sigmoidoscopy</a:t>
            </a:r>
            <a:r>
              <a:rPr lang="en-US" sz="2000" dirty="0" smtClean="0"/>
              <a:t>; position the patient in knee chest</a:t>
            </a:r>
          </a:p>
          <a:p>
            <a:r>
              <a:rPr lang="en-US" sz="2000" dirty="0" smtClean="0"/>
              <a:t>colonoscopy;  the patient lies on left side with legs drawn up</a:t>
            </a:r>
          </a:p>
          <a:p>
            <a:r>
              <a:rPr lang="en-US" sz="2000" dirty="0" smtClean="0"/>
              <a:t>The first step is usually a digital rectal examination to examine the tone of the anal sphincter and to determine if the preparation is adequate</a:t>
            </a:r>
          </a:p>
          <a:p>
            <a:r>
              <a:rPr lang="en-US" sz="2000" dirty="0" smtClean="0"/>
              <a:t>Patient is sedated, the endoscope is then passed through the anus up the rectum and colon(sigmoid, descending, transverse, and ascending colon, the </a:t>
            </a:r>
            <a:r>
              <a:rPr lang="en-US" sz="2000" dirty="0" err="1" smtClean="0"/>
              <a:t>caecum</a:t>
            </a:r>
            <a:r>
              <a:rPr lang="en-US" sz="2000" dirty="0" smtClean="0"/>
              <a:t>) and ultimately the terminal ileum</a:t>
            </a:r>
            <a:endParaRPr lang="en-US" sz="2000" dirty="0"/>
          </a:p>
        </p:txBody>
      </p:sp>
    </p:spTree>
    <p:extLst>
      <p:ext uri="{BB962C8B-B14F-4D97-AF65-F5344CB8AC3E}">
        <p14:creationId xmlns:p14="http://schemas.microsoft.com/office/powerpoint/2010/main" val="14791093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0150" y="393700"/>
            <a:ext cx="8229600" cy="558800"/>
          </a:xfrm>
        </p:spPr>
        <p:txBody>
          <a:bodyPr>
            <a:normAutofit fontScale="90000"/>
          </a:bodyPr>
          <a:lstStyle/>
          <a:p>
            <a:endParaRPr lang="en-US" dirty="0"/>
          </a:p>
        </p:txBody>
      </p:sp>
      <p:sp>
        <p:nvSpPr>
          <p:cNvPr id="3" name="Content Placeholder 2"/>
          <p:cNvSpPr>
            <a:spLocks noGrp="1"/>
          </p:cNvSpPr>
          <p:nvPr>
            <p:ph sz="quarter" idx="1"/>
          </p:nvPr>
        </p:nvSpPr>
        <p:spPr>
          <a:xfrm>
            <a:off x="952500" y="1333500"/>
            <a:ext cx="8724900" cy="4978400"/>
          </a:xfrm>
        </p:spPr>
        <p:txBody>
          <a:bodyPr>
            <a:normAutofit/>
          </a:bodyPr>
          <a:lstStyle/>
          <a:p>
            <a:r>
              <a:rPr lang="en-US" dirty="0" smtClean="0"/>
              <a:t>The bowel is </a:t>
            </a:r>
            <a:r>
              <a:rPr lang="en-US" dirty="0" err="1" smtClean="0"/>
              <a:t>ocassionally</a:t>
            </a:r>
            <a:r>
              <a:rPr lang="en-US" dirty="0" smtClean="0"/>
              <a:t> inflated with air to maximize visibility(procedure that may give false sensation of need to have a bowel movement)</a:t>
            </a:r>
          </a:p>
          <a:p>
            <a:r>
              <a:rPr lang="en-US" dirty="0" smtClean="0"/>
              <a:t>Biopsies are then taken for histology or examination and diagnostic evaluation of colon is done.</a:t>
            </a:r>
          </a:p>
          <a:p>
            <a:pPr>
              <a:buNone/>
            </a:pPr>
            <a:r>
              <a:rPr lang="en-US" b="1" i="1" dirty="0" smtClean="0"/>
              <a:t>Post procedure care</a:t>
            </a:r>
          </a:p>
          <a:p>
            <a:r>
              <a:rPr lang="en-US" dirty="0" smtClean="0"/>
              <a:t>Advise the patient to refrain from operating heavy machinery until a day after the procedure</a:t>
            </a:r>
          </a:p>
          <a:p>
            <a:r>
              <a:rPr lang="en-US" dirty="0" smtClean="0"/>
              <a:t>The patient resumes other normal activities after effects of sedation wear off E.g. eating and drinking normally</a:t>
            </a:r>
          </a:p>
          <a:p>
            <a:r>
              <a:rPr lang="en-US" dirty="0" smtClean="0"/>
              <a:t>Advise patient to report signs of, chills, fever, rectal bleeding(more than a tablespoon) swelling or redness at IV site or severe abdominal pain or bloating</a:t>
            </a:r>
            <a:endParaRPr lang="en-US" dirty="0"/>
          </a:p>
        </p:txBody>
      </p:sp>
    </p:spTree>
    <p:extLst>
      <p:ext uri="{BB962C8B-B14F-4D97-AF65-F5344CB8AC3E}">
        <p14:creationId xmlns:p14="http://schemas.microsoft.com/office/powerpoint/2010/main" val="35872957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6600" y="342900"/>
            <a:ext cx="8229600" cy="508000"/>
          </a:xfrm>
        </p:spPr>
        <p:txBody>
          <a:bodyPr>
            <a:normAutofit fontScale="90000"/>
          </a:bodyPr>
          <a:lstStyle/>
          <a:p>
            <a:endParaRPr lang="en-US" dirty="0"/>
          </a:p>
        </p:txBody>
      </p:sp>
      <p:sp>
        <p:nvSpPr>
          <p:cNvPr id="3" name="Content Placeholder 2"/>
          <p:cNvSpPr>
            <a:spLocks noGrp="1"/>
          </p:cNvSpPr>
          <p:nvPr>
            <p:ph sz="quarter" idx="1"/>
          </p:nvPr>
        </p:nvSpPr>
        <p:spPr>
          <a:xfrm>
            <a:off x="736600" y="1244600"/>
            <a:ext cx="8229600" cy="5181600"/>
          </a:xfrm>
        </p:spPr>
        <p:txBody>
          <a:bodyPr>
            <a:normAutofit/>
          </a:bodyPr>
          <a:lstStyle/>
          <a:p>
            <a:r>
              <a:rPr lang="en-US" sz="2000" dirty="0" smtClean="0"/>
              <a:t>Mild abdominal pain and bloating is expected after the procedure</a:t>
            </a:r>
          </a:p>
          <a:p>
            <a:pPr>
              <a:buNone/>
            </a:pPr>
            <a:r>
              <a:rPr lang="en-US" sz="2000" b="1" i="1" u="sng" dirty="0" smtClean="0"/>
              <a:t>Complications</a:t>
            </a:r>
          </a:p>
          <a:p>
            <a:pPr>
              <a:buFont typeface="Wingdings" pitchFamily="2" charset="2"/>
              <a:buChar char="v"/>
            </a:pPr>
            <a:r>
              <a:rPr lang="en-US" sz="2000" dirty="0" smtClean="0"/>
              <a:t>Perforation</a:t>
            </a:r>
          </a:p>
          <a:p>
            <a:pPr>
              <a:buFont typeface="Wingdings" pitchFamily="2" charset="2"/>
              <a:buChar char="v"/>
            </a:pPr>
            <a:r>
              <a:rPr lang="en-US" sz="2000" dirty="0" smtClean="0"/>
              <a:t>Haemorrhage</a:t>
            </a:r>
          </a:p>
          <a:p>
            <a:pPr>
              <a:buFont typeface="Wingdings" pitchFamily="2" charset="2"/>
              <a:buChar char="v"/>
            </a:pPr>
            <a:r>
              <a:rPr lang="en-US" sz="2000" dirty="0" smtClean="0"/>
              <a:t>Inflammation of the bowel</a:t>
            </a:r>
            <a:endParaRPr lang="en-US" sz="2000" dirty="0"/>
          </a:p>
        </p:txBody>
      </p:sp>
    </p:spTree>
    <p:extLst>
      <p:ext uri="{BB962C8B-B14F-4D97-AF65-F5344CB8AC3E}">
        <p14:creationId xmlns:p14="http://schemas.microsoft.com/office/powerpoint/2010/main" val="16261136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62000"/>
          </a:xfrm>
        </p:spPr>
        <p:txBody>
          <a:bodyPr/>
          <a:lstStyle/>
          <a:p>
            <a:r>
              <a:rPr lang="en-US" dirty="0"/>
              <a:t>C</a:t>
            </a:r>
            <a:r>
              <a:rPr lang="en-US" dirty="0" smtClean="0"/>
              <a:t>ystoscopy</a:t>
            </a:r>
            <a:endParaRPr lang="en-US" dirty="0"/>
          </a:p>
        </p:txBody>
      </p:sp>
      <p:sp>
        <p:nvSpPr>
          <p:cNvPr id="3" name="Content Placeholder 2"/>
          <p:cNvSpPr>
            <a:spLocks noGrp="1"/>
          </p:cNvSpPr>
          <p:nvPr>
            <p:ph sz="quarter" idx="1"/>
          </p:nvPr>
        </p:nvSpPr>
        <p:spPr>
          <a:xfrm>
            <a:off x="677334" y="1803401"/>
            <a:ext cx="8596668" cy="4237962"/>
          </a:xfrm>
        </p:spPr>
        <p:txBody>
          <a:bodyPr>
            <a:normAutofit/>
          </a:bodyPr>
          <a:lstStyle/>
          <a:p>
            <a:r>
              <a:rPr lang="en-US" sz="2000" dirty="0" smtClean="0"/>
              <a:t>This is endoscopy of the urinary bladder via the urethra</a:t>
            </a:r>
          </a:p>
          <a:p>
            <a:r>
              <a:rPr lang="en-US" sz="2000" dirty="0" smtClean="0"/>
              <a:t>A </a:t>
            </a:r>
            <a:r>
              <a:rPr lang="en-US" sz="2000" dirty="0" err="1" smtClean="0"/>
              <a:t>cytoscope</a:t>
            </a:r>
            <a:r>
              <a:rPr lang="en-US" sz="2000" dirty="0" smtClean="0"/>
              <a:t> is used</a:t>
            </a:r>
          </a:p>
          <a:p>
            <a:r>
              <a:rPr lang="en-US" sz="2000" dirty="0" smtClean="0"/>
              <a:t>Diagnostic </a:t>
            </a:r>
            <a:r>
              <a:rPr lang="en-US" sz="2000" dirty="0" err="1" smtClean="0"/>
              <a:t>cytoscopy</a:t>
            </a:r>
            <a:r>
              <a:rPr lang="en-US" sz="2000" dirty="0" smtClean="0"/>
              <a:t> is carried out using local </a:t>
            </a:r>
            <a:r>
              <a:rPr lang="en-US" sz="2000" dirty="0" err="1" smtClean="0"/>
              <a:t>anaesthesia</a:t>
            </a:r>
            <a:r>
              <a:rPr lang="en-US" sz="2000" dirty="0" smtClean="0"/>
              <a:t>, GA is sometimes used for operative </a:t>
            </a:r>
            <a:r>
              <a:rPr lang="en-US" sz="2000" dirty="0" err="1" smtClean="0"/>
              <a:t>cytoscopic</a:t>
            </a:r>
            <a:r>
              <a:rPr lang="en-US" sz="2000" dirty="0" smtClean="0"/>
              <a:t> procedures.</a:t>
            </a:r>
          </a:p>
          <a:p>
            <a:r>
              <a:rPr lang="en-US" sz="2000" dirty="0" smtClean="0"/>
              <a:t>To enable clear visualization, sterile irrigation solution is instilled to distend the bladder and wash away any clots.</a:t>
            </a:r>
            <a:endParaRPr lang="en-US" sz="2000" dirty="0"/>
          </a:p>
        </p:txBody>
      </p:sp>
    </p:spTree>
    <p:extLst>
      <p:ext uri="{BB962C8B-B14F-4D97-AF65-F5344CB8AC3E}">
        <p14:creationId xmlns:p14="http://schemas.microsoft.com/office/powerpoint/2010/main" val="27313443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342900"/>
            <a:ext cx="8229600" cy="508000"/>
          </a:xfrm>
        </p:spPr>
        <p:txBody>
          <a:bodyPr>
            <a:normAutofit fontScale="90000"/>
          </a:bodyPr>
          <a:lstStyle/>
          <a:p>
            <a:endParaRPr lang="en-US" dirty="0"/>
          </a:p>
        </p:txBody>
      </p:sp>
      <p:sp>
        <p:nvSpPr>
          <p:cNvPr id="3" name="Content Placeholder 2"/>
          <p:cNvSpPr>
            <a:spLocks noGrp="1"/>
          </p:cNvSpPr>
          <p:nvPr>
            <p:ph sz="quarter" idx="1"/>
          </p:nvPr>
        </p:nvSpPr>
        <p:spPr>
          <a:xfrm>
            <a:off x="673100" y="1168400"/>
            <a:ext cx="9067800" cy="5156200"/>
          </a:xfrm>
        </p:spPr>
        <p:txBody>
          <a:bodyPr>
            <a:normAutofit/>
          </a:bodyPr>
          <a:lstStyle/>
          <a:p>
            <a:pPr>
              <a:buNone/>
            </a:pPr>
            <a:r>
              <a:rPr lang="en-US" sz="2000" b="1" i="1" dirty="0" smtClean="0"/>
              <a:t>Indications</a:t>
            </a:r>
          </a:p>
          <a:p>
            <a:pPr>
              <a:buFont typeface="Wingdings" pitchFamily="2" charset="2"/>
              <a:buChar char="ü"/>
            </a:pPr>
            <a:r>
              <a:rPr lang="en-US" sz="2000" dirty="0" smtClean="0"/>
              <a:t>Urinary tract infections</a:t>
            </a:r>
          </a:p>
          <a:p>
            <a:pPr>
              <a:buFont typeface="Wingdings" pitchFamily="2" charset="2"/>
              <a:buChar char="ü"/>
            </a:pPr>
            <a:r>
              <a:rPr lang="en-US" sz="2000" dirty="0" smtClean="0"/>
              <a:t>To assess the </a:t>
            </a:r>
            <a:r>
              <a:rPr lang="en-US" sz="2000" dirty="0" err="1" smtClean="0"/>
              <a:t>ureter</a:t>
            </a:r>
            <a:r>
              <a:rPr lang="en-US" sz="2000" dirty="0" smtClean="0"/>
              <a:t> and kidney </a:t>
            </a:r>
            <a:r>
              <a:rPr lang="en-US" sz="2000" dirty="0" err="1" smtClean="0"/>
              <a:t>pelves</a:t>
            </a:r>
            <a:endParaRPr lang="en-US" sz="2000" dirty="0" smtClean="0"/>
          </a:p>
          <a:p>
            <a:pPr>
              <a:buFont typeface="Wingdings" pitchFamily="2" charset="2"/>
              <a:buChar char="ü"/>
            </a:pPr>
            <a:r>
              <a:rPr lang="en-US" sz="2000" dirty="0" err="1" smtClean="0"/>
              <a:t>Haematuria</a:t>
            </a:r>
            <a:r>
              <a:rPr lang="en-US" sz="2000" dirty="0" smtClean="0"/>
              <a:t> </a:t>
            </a:r>
          </a:p>
          <a:p>
            <a:pPr>
              <a:buFont typeface="Wingdings" pitchFamily="2" charset="2"/>
              <a:buChar char="ü"/>
            </a:pPr>
            <a:r>
              <a:rPr lang="en-US" sz="2000" dirty="0" smtClean="0"/>
              <a:t>Incontinence( loss of bladder control)</a:t>
            </a:r>
          </a:p>
          <a:p>
            <a:pPr>
              <a:buFont typeface="Wingdings" pitchFamily="2" charset="2"/>
              <a:buChar char="ü"/>
            </a:pPr>
            <a:r>
              <a:rPr lang="en-US" sz="2000" dirty="0" smtClean="0"/>
              <a:t>Unusual cells found in urine sample</a:t>
            </a:r>
          </a:p>
          <a:p>
            <a:pPr>
              <a:buFont typeface="Wingdings" pitchFamily="2" charset="2"/>
              <a:buChar char="ü"/>
            </a:pPr>
            <a:r>
              <a:rPr lang="en-US" sz="2000" dirty="0" smtClean="0"/>
              <a:t>To remove renal calculi(kidney stones)</a:t>
            </a:r>
          </a:p>
          <a:p>
            <a:pPr>
              <a:buFont typeface="Wingdings" pitchFamily="2" charset="2"/>
              <a:buChar char="ü"/>
            </a:pPr>
            <a:r>
              <a:rPr lang="en-US" sz="2000" dirty="0" smtClean="0"/>
              <a:t>Urinary blockage E.g. prostate enlargement and stricture</a:t>
            </a:r>
          </a:p>
          <a:p>
            <a:pPr>
              <a:buFont typeface="Wingdings" pitchFamily="2" charset="2"/>
              <a:buChar char="ü"/>
            </a:pPr>
            <a:r>
              <a:rPr lang="en-US" sz="2000" dirty="0" smtClean="0"/>
              <a:t>Unusual growth, polyp, tumor or cancer and obtain biopsy</a:t>
            </a:r>
            <a:endParaRPr lang="en-US" sz="2000" dirty="0"/>
          </a:p>
        </p:txBody>
      </p:sp>
    </p:spTree>
    <p:extLst>
      <p:ext uri="{BB962C8B-B14F-4D97-AF65-F5344CB8AC3E}">
        <p14:creationId xmlns:p14="http://schemas.microsoft.com/office/powerpoint/2010/main" val="5205365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393700"/>
            <a:ext cx="8229600" cy="546100"/>
          </a:xfrm>
        </p:spPr>
        <p:txBody>
          <a:bodyPr>
            <a:normAutofit fontScale="90000"/>
          </a:bodyPr>
          <a:lstStyle/>
          <a:p>
            <a:endParaRPr lang="en-US" dirty="0"/>
          </a:p>
        </p:txBody>
      </p:sp>
      <p:sp>
        <p:nvSpPr>
          <p:cNvPr id="3" name="Content Placeholder 2"/>
          <p:cNvSpPr>
            <a:spLocks noGrp="1"/>
          </p:cNvSpPr>
          <p:nvPr>
            <p:ph sz="quarter" idx="1"/>
          </p:nvPr>
        </p:nvSpPr>
        <p:spPr>
          <a:xfrm>
            <a:off x="495300" y="1168400"/>
            <a:ext cx="8229600" cy="5410200"/>
          </a:xfrm>
        </p:spPr>
        <p:txBody>
          <a:bodyPr>
            <a:normAutofit/>
          </a:bodyPr>
          <a:lstStyle/>
          <a:p>
            <a:pPr>
              <a:buNone/>
            </a:pPr>
            <a:r>
              <a:rPr lang="en-US" b="1" i="1" dirty="0" smtClean="0"/>
              <a:t>Patient preparation</a:t>
            </a:r>
          </a:p>
          <a:p>
            <a:r>
              <a:rPr lang="en-US" dirty="0" smtClean="0"/>
              <a:t>Explain the procedure to the patient</a:t>
            </a:r>
          </a:p>
          <a:p>
            <a:r>
              <a:rPr lang="en-US" dirty="0" smtClean="0"/>
              <a:t>Patient may take 1-2 glasses of water (or as instructed) before going for the examination</a:t>
            </a:r>
          </a:p>
          <a:p>
            <a:r>
              <a:rPr lang="en-US" dirty="0" smtClean="0"/>
              <a:t>They should not urinate for a sufficient period of time, such that they are able to urinate prior to the procedure</a:t>
            </a:r>
          </a:p>
          <a:p>
            <a:pPr>
              <a:buNone/>
            </a:pPr>
            <a:r>
              <a:rPr lang="en-US" b="1" i="1" u="sng" dirty="0" smtClean="0"/>
              <a:t>Procedure</a:t>
            </a:r>
          </a:p>
          <a:p>
            <a:pPr>
              <a:buFont typeface="Wingdings" pitchFamily="2" charset="2"/>
              <a:buChar char="ü"/>
            </a:pPr>
            <a:r>
              <a:rPr lang="en-US" dirty="0" smtClean="0"/>
              <a:t>Patient lies on their back(supine) with their knees slightly apart, they may also need to flex their knees  especially when doing rigid </a:t>
            </a:r>
            <a:r>
              <a:rPr lang="en-US" dirty="0" err="1" smtClean="0"/>
              <a:t>cytoscopy</a:t>
            </a:r>
            <a:r>
              <a:rPr lang="en-US" dirty="0" smtClean="0"/>
              <a:t> examination.</a:t>
            </a:r>
          </a:p>
          <a:p>
            <a:pPr>
              <a:buFont typeface="Wingdings" pitchFamily="2" charset="2"/>
              <a:buChar char="ü"/>
            </a:pPr>
            <a:r>
              <a:rPr lang="en-US" dirty="0" smtClean="0"/>
              <a:t>For flexible </a:t>
            </a:r>
            <a:r>
              <a:rPr lang="en-US" dirty="0" err="1" smtClean="0"/>
              <a:t>cytoscopy</a:t>
            </a:r>
            <a:r>
              <a:rPr lang="en-US" dirty="0" smtClean="0"/>
              <a:t> , local </a:t>
            </a:r>
            <a:r>
              <a:rPr lang="en-US" dirty="0" err="1" smtClean="0"/>
              <a:t>anaesthesia</a:t>
            </a:r>
            <a:r>
              <a:rPr lang="en-US" dirty="0" smtClean="0"/>
              <a:t> is used </a:t>
            </a:r>
          </a:p>
          <a:p>
            <a:pPr>
              <a:buFont typeface="Wingdings" pitchFamily="2" charset="2"/>
              <a:buChar char="ü"/>
            </a:pPr>
            <a:r>
              <a:rPr lang="en-US" dirty="0" smtClean="0"/>
              <a:t>Local </a:t>
            </a:r>
            <a:r>
              <a:rPr lang="en-US" dirty="0" err="1" smtClean="0"/>
              <a:t>anaesthesia</a:t>
            </a:r>
            <a:r>
              <a:rPr lang="en-US" dirty="0" smtClean="0"/>
              <a:t> is applied directly from a tube or needleless syringe into the urinary tract</a:t>
            </a:r>
            <a:endParaRPr lang="en-US" dirty="0"/>
          </a:p>
        </p:txBody>
      </p:sp>
    </p:spTree>
    <p:extLst>
      <p:ext uri="{BB962C8B-B14F-4D97-AF65-F5344CB8AC3E}">
        <p14:creationId xmlns:p14="http://schemas.microsoft.com/office/powerpoint/2010/main" val="41531319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41300"/>
            <a:ext cx="8229600" cy="609600"/>
          </a:xfrm>
        </p:spPr>
        <p:txBody>
          <a:bodyPr>
            <a:normAutofit fontScale="90000"/>
          </a:bodyPr>
          <a:lstStyle/>
          <a:p>
            <a:endParaRPr lang="en-US" dirty="0"/>
          </a:p>
        </p:txBody>
      </p:sp>
      <p:sp>
        <p:nvSpPr>
          <p:cNvPr id="3" name="Content Placeholder 2"/>
          <p:cNvSpPr>
            <a:spLocks noGrp="1"/>
          </p:cNvSpPr>
          <p:nvPr>
            <p:ph sz="quarter" idx="1"/>
          </p:nvPr>
        </p:nvSpPr>
        <p:spPr>
          <a:xfrm>
            <a:off x="800100" y="1092200"/>
            <a:ext cx="8826500" cy="5486400"/>
          </a:xfrm>
        </p:spPr>
        <p:txBody>
          <a:bodyPr/>
          <a:lstStyle/>
          <a:p>
            <a:r>
              <a:rPr lang="en-US" dirty="0" smtClean="0"/>
              <a:t>The doctor gently inserts the tip of the </a:t>
            </a:r>
            <a:r>
              <a:rPr lang="en-US" dirty="0" err="1" smtClean="0"/>
              <a:t>cytoscope</a:t>
            </a:r>
            <a:r>
              <a:rPr lang="en-US" dirty="0" smtClean="0"/>
              <a:t> into the urethra and slowly guide it up the bladder</a:t>
            </a:r>
          </a:p>
          <a:p>
            <a:r>
              <a:rPr lang="en-US" dirty="0" smtClean="0"/>
              <a:t>The procedure is more </a:t>
            </a:r>
            <a:r>
              <a:rPr lang="en-US" dirty="0" err="1" smtClean="0"/>
              <a:t>painfull</a:t>
            </a:r>
            <a:r>
              <a:rPr lang="en-US" dirty="0" smtClean="0"/>
              <a:t> for men than women due to length and narrow diameter of the male urethra, relaxing pelvic muscles helps ease this pain </a:t>
            </a:r>
          </a:p>
          <a:p>
            <a:r>
              <a:rPr lang="en-US" dirty="0" smtClean="0"/>
              <a:t>A sterile liquid(water, saline, </a:t>
            </a:r>
            <a:r>
              <a:rPr lang="en-US" dirty="0" err="1" smtClean="0"/>
              <a:t>glycine</a:t>
            </a:r>
            <a:r>
              <a:rPr lang="en-US" dirty="0" smtClean="0"/>
              <a:t> solution) will flow through the </a:t>
            </a:r>
            <a:r>
              <a:rPr lang="en-US" dirty="0" err="1" smtClean="0"/>
              <a:t>cytoscope</a:t>
            </a:r>
            <a:r>
              <a:rPr lang="en-US" dirty="0" smtClean="0"/>
              <a:t> to slowly fill the bladder and stretch it so that there is a better and clear view of the bladder wall</a:t>
            </a:r>
          </a:p>
          <a:p>
            <a:r>
              <a:rPr lang="en-US" dirty="0" smtClean="0"/>
              <a:t>The procedure takes 15-20 minutes</a:t>
            </a:r>
          </a:p>
          <a:p>
            <a:pPr>
              <a:buNone/>
            </a:pPr>
            <a:endParaRPr lang="en-US" dirty="0"/>
          </a:p>
        </p:txBody>
      </p:sp>
    </p:spTree>
    <p:extLst>
      <p:ext uri="{BB962C8B-B14F-4D97-AF65-F5344CB8AC3E}">
        <p14:creationId xmlns:p14="http://schemas.microsoft.com/office/powerpoint/2010/main" val="19205673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46888"/>
            <a:ext cx="8229600" cy="565912"/>
          </a:xfrm>
        </p:spPr>
        <p:txBody>
          <a:bodyPr>
            <a:normAutofit fontScale="90000"/>
          </a:bodyPr>
          <a:lstStyle/>
          <a:p>
            <a:endParaRPr lang="en-US" dirty="0"/>
          </a:p>
        </p:txBody>
      </p:sp>
      <p:sp>
        <p:nvSpPr>
          <p:cNvPr id="3" name="Content Placeholder 2"/>
          <p:cNvSpPr>
            <a:spLocks noGrp="1"/>
          </p:cNvSpPr>
          <p:nvPr>
            <p:ph sz="quarter" idx="1"/>
          </p:nvPr>
        </p:nvSpPr>
        <p:spPr>
          <a:xfrm>
            <a:off x="762000" y="1041400"/>
            <a:ext cx="8623300" cy="5486400"/>
          </a:xfrm>
        </p:spPr>
        <p:txBody>
          <a:bodyPr>
            <a:normAutofit/>
          </a:bodyPr>
          <a:lstStyle/>
          <a:p>
            <a:pPr>
              <a:buNone/>
            </a:pPr>
            <a:r>
              <a:rPr lang="en-US" sz="2000" b="1" i="1" dirty="0" smtClean="0"/>
              <a:t>After procedure care</a:t>
            </a:r>
          </a:p>
          <a:p>
            <a:r>
              <a:rPr lang="en-US" sz="2000" dirty="0" smtClean="0"/>
              <a:t>Relief of expected discomfort </a:t>
            </a:r>
            <a:r>
              <a:rPr lang="en-US" sz="2000" dirty="0" err="1" smtClean="0"/>
              <a:t>i.e</a:t>
            </a:r>
            <a:r>
              <a:rPr lang="en-US" sz="2000" dirty="0" smtClean="0"/>
              <a:t> burning and frequency of </a:t>
            </a:r>
            <a:r>
              <a:rPr lang="en-US" sz="2000" dirty="0" err="1" smtClean="0"/>
              <a:t>micturation</a:t>
            </a:r>
            <a:r>
              <a:rPr lang="en-US" sz="2000" dirty="0" smtClean="0"/>
              <a:t> by encouraging patient to increase oral fluid intake</a:t>
            </a:r>
          </a:p>
          <a:p>
            <a:r>
              <a:rPr lang="en-US" sz="2000" dirty="0" smtClean="0"/>
              <a:t>Warm bath or compresses also relieves the  burning feeling</a:t>
            </a:r>
          </a:p>
          <a:p>
            <a:r>
              <a:rPr lang="en-US" sz="2000" dirty="0" smtClean="0"/>
              <a:t>Incase of blood tinged urine –relieve this by application of moist heat to the lower  abdomen</a:t>
            </a:r>
          </a:p>
          <a:p>
            <a:r>
              <a:rPr lang="en-US" sz="2000" dirty="0" smtClean="0"/>
              <a:t>Warm </a:t>
            </a:r>
            <a:r>
              <a:rPr lang="en-US" sz="2000" dirty="0" err="1" smtClean="0"/>
              <a:t>sitz</a:t>
            </a:r>
            <a:r>
              <a:rPr lang="en-US" sz="2000" dirty="0" smtClean="0"/>
              <a:t> bath are also recommended for urinary retention from edema</a:t>
            </a:r>
          </a:p>
          <a:p>
            <a:r>
              <a:rPr lang="en-US" sz="2000" dirty="0" smtClean="0"/>
              <a:t>An indwelling catheter may have to be inserted</a:t>
            </a:r>
            <a:endParaRPr lang="en-US" sz="2000" dirty="0"/>
          </a:p>
        </p:txBody>
      </p:sp>
    </p:spTree>
    <p:extLst>
      <p:ext uri="{BB962C8B-B14F-4D97-AF65-F5344CB8AC3E}">
        <p14:creationId xmlns:p14="http://schemas.microsoft.com/office/powerpoint/2010/main" val="20675524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984" y="381000"/>
            <a:ext cx="9304866" cy="1320800"/>
          </a:xfrm>
        </p:spPr>
        <p:txBody>
          <a:bodyPr>
            <a:normAutofit fontScale="90000"/>
          </a:bodyPr>
          <a:lstStyle/>
          <a:p>
            <a:r>
              <a:rPr lang="en-US" dirty="0"/>
              <a:t>Endoscopic Retrograde </a:t>
            </a:r>
            <a:r>
              <a:rPr lang="en-US" dirty="0" err="1"/>
              <a:t>Cholangiopancreatography</a:t>
            </a:r>
            <a:r>
              <a:rPr lang="en-US" dirty="0"/>
              <a:t/>
            </a:r>
            <a:br>
              <a:rPr lang="en-US" dirty="0"/>
            </a:br>
            <a:r>
              <a:rPr lang="en-US" dirty="0" smtClean="0"/>
              <a:t>(</a:t>
            </a:r>
            <a:r>
              <a:rPr lang="en-US" dirty="0" smtClean="0"/>
              <a:t>ERCP)</a:t>
            </a:r>
            <a:endParaRPr lang="en-US" dirty="0"/>
          </a:p>
        </p:txBody>
      </p:sp>
      <p:sp>
        <p:nvSpPr>
          <p:cNvPr id="3" name="Content Placeholder 2"/>
          <p:cNvSpPr>
            <a:spLocks noGrp="1"/>
          </p:cNvSpPr>
          <p:nvPr>
            <p:ph idx="1"/>
          </p:nvPr>
        </p:nvSpPr>
        <p:spPr>
          <a:xfrm>
            <a:off x="259908" y="1701799"/>
            <a:ext cx="9771988" cy="4897783"/>
          </a:xfrm>
        </p:spPr>
        <p:txBody>
          <a:bodyPr>
            <a:normAutofit lnSpcReduction="10000"/>
          </a:bodyPr>
          <a:lstStyle/>
          <a:p>
            <a:r>
              <a:rPr lang="en-US" dirty="0" smtClean="0"/>
              <a:t>ERCP is </a:t>
            </a:r>
            <a:r>
              <a:rPr lang="en-US" dirty="0"/>
              <a:t> </a:t>
            </a:r>
            <a:r>
              <a:rPr lang="en-US" dirty="0" err="1"/>
              <a:t>is</a:t>
            </a:r>
            <a:r>
              <a:rPr lang="en-US" dirty="0"/>
              <a:t> the procedure which combines upper gastrointestinal (GI) endoscopy </a:t>
            </a:r>
            <a:r>
              <a:rPr lang="en-US" dirty="0" smtClean="0"/>
              <a:t>through </a:t>
            </a:r>
            <a:r>
              <a:rPr lang="en-US" dirty="0"/>
              <a:t>the use of a thin, flexible, lighted scope called an endoscope and x-rays to </a:t>
            </a:r>
            <a:r>
              <a:rPr lang="en-US" dirty="0" err="1" smtClean="0"/>
              <a:t>to</a:t>
            </a:r>
            <a:r>
              <a:rPr lang="en-US" dirty="0" smtClean="0"/>
              <a:t> diagnose and </a:t>
            </a:r>
            <a:r>
              <a:rPr lang="en-US" dirty="0"/>
              <a:t>treat problems of the bile and pancreatic ducts </a:t>
            </a:r>
            <a:r>
              <a:rPr lang="en-US" dirty="0" smtClean="0"/>
              <a:t>and </a:t>
            </a:r>
            <a:r>
              <a:rPr lang="en-US" dirty="0"/>
              <a:t>examine the tubes that drain the liver, gallbladder and the pancreas</a:t>
            </a:r>
            <a:r>
              <a:rPr lang="en-US" dirty="0" smtClean="0"/>
              <a:t>.</a:t>
            </a:r>
          </a:p>
          <a:p>
            <a:endParaRPr lang="en-US" dirty="0"/>
          </a:p>
          <a:p>
            <a:r>
              <a:rPr lang="en-US" dirty="0" smtClean="0">
                <a:solidFill>
                  <a:schemeClr val="accent1"/>
                </a:solidFill>
              </a:rPr>
              <a:t>Indications </a:t>
            </a:r>
          </a:p>
          <a:p>
            <a:pPr>
              <a:buFont typeface="Wingdings" panose="05000000000000000000" pitchFamily="2" charset="2"/>
              <a:buChar char="§"/>
            </a:pPr>
            <a:r>
              <a:rPr lang="en-US" dirty="0"/>
              <a:t>P</a:t>
            </a:r>
            <a:r>
              <a:rPr lang="en-US" dirty="0" smtClean="0"/>
              <a:t>ersistent </a:t>
            </a:r>
            <a:r>
              <a:rPr lang="en-US" dirty="0"/>
              <a:t>abdominal pain or </a:t>
            </a:r>
            <a:r>
              <a:rPr lang="en-US" dirty="0" smtClean="0"/>
              <a:t>jaundice</a:t>
            </a:r>
          </a:p>
          <a:p>
            <a:pPr>
              <a:buFont typeface="Wingdings" panose="05000000000000000000" pitchFamily="2" charset="2"/>
              <a:buChar char="§"/>
            </a:pPr>
            <a:r>
              <a:rPr lang="en-US" dirty="0" err="1" smtClean="0"/>
              <a:t>Cholelithiasis</a:t>
            </a:r>
            <a:r>
              <a:rPr lang="en-US" dirty="0" smtClean="0"/>
              <a:t> and diseases </a:t>
            </a:r>
            <a:r>
              <a:rPr lang="en-US" dirty="0"/>
              <a:t>of the liver, bile ducts, or </a:t>
            </a:r>
            <a:r>
              <a:rPr lang="en-US" dirty="0" smtClean="0"/>
              <a:t>pancreas</a:t>
            </a:r>
          </a:p>
          <a:p>
            <a:pPr>
              <a:buFont typeface="Wingdings" panose="05000000000000000000" pitchFamily="2" charset="2"/>
              <a:buChar char="§"/>
            </a:pPr>
            <a:r>
              <a:rPr lang="en-US" dirty="0"/>
              <a:t>R</a:t>
            </a:r>
            <a:r>
              <a:rPr lang="en-US" dirty="0" smtClean="0"/>
              <a:t>emove </a:t>
            </a:r>
            <a:r>
              <a:rPr lang="en-US" dirty="0"/>
              <a:t>gallstones from the common bile duct if they are causing a problem like </a:t>
            </a:r>
            <a:r>
              <a:rPr lang="en-US" dirty="0" smtClean="0"/>
              <a:t>obstruction </a:t>
            </a:r>
            <a:endParaRPr lang="en-US" dirty="0"/>
          </a:p>
          <a:p>
            <a:pPr>
              <a:buFont typeface="Wingdings" panose="05000000000000000000" pitchFamily="2" charset="2"/>
              <a:buChar char="§"/>
            </a:pPr>
            <a:r>
              <a:rPr lang="en-US" dirty="0"/>
              <a:t>I</a:t>
            </a:r>
            <a:r>
              <a:rPr lang="en-US" dirty="0" smtClean="0"/>
              <a:t>nflammation </a:t>
            </a:r>
            <a:r>
              <a:rPr lang="en-US" dirty="0"/>
              <a:t>or infection of the common bile duct or </a:t>
            </a:r>
            <a:r>
              <a:rPr lang="en-US" dirty="0" smtClean="0"/>
              <a:t>cholangitis </a:t>
            </a:r>
            <a:r>
              <a:rPr lang="en-US" dirty="0"/>
              <a:t>or </a:t>
            </a:r>
            <a:r>
              <a:rPr lang="en-US" dirty="0" smtClean="0"/>
              <a:t>pancreatitis </a:t>
            </a:r>
            <a:endParaRPr lang="en-US" dirty="0"/>
          </a:p>
          <a:p>
            <a:pPr>
              <a:buFont typeface="Wingdings" panose="05000000000000000000" pitchFamily="2" charset="2"/>
              <a:buChar char="§"/>
            </a:pPr>
            <a:r>
              <a:rPr lang="en-US" dirty="0"/>
              <a:t>O</a:t>
            </a:r>
            <a:r>
              <a:rPr lang="en-US" dirty="0" smtClean="0"/>
              <a:t>pen </a:t>
            </a:r>
            <a:r>
              <a:rPr lang="en-US" dirty="0"/>
              <a:t>a narrowed bile duct or insert a </a:t>
            </a:r>
            <a:r>
              <a:rPr lang="en-US" dirty="0" smtClean="0"/>
              <a:t>drain</a:t>
            </a:r>
          </a:p>
          <a:p>
            <a:pPr>
              <a:buFont typeface="Wingdings" panose="05000000000000000000" pitchFamily="2" charset="2"/>
              <a:buChar char="§"/>
            </a:pPr>
            <a:r>
              <a:rPr lang="en-US" dirty="0"/>
              <a:t>G</a:t>
            </a:r>
            <a:r>
              <a:rPr lang="en-US" dirty="0" smtClean="0"/>
              <a:t>et </a:t>
            </a:r>
            <a:r>
              <a:rPr lang="en-US" dirty="0"/>
              <a:t>a tissue sample </a:t>
            </a:r>
            <a:r>
              <a:rPr lang="en-US" dirty="0" smtClean="0"/>
              <a:t>for biopsy</a:t>
            </a:r>
          </a:p>
          <a:p>
            <a:pPr>
              <a:buFont typeface="Wingdings" panose="05000000000000000000" pitchFamily="2" charset="2"/>
              <a:buChar char="§"/>
            </a:pPr>
            <a:r>
              <a:rPr lang="en-US" dirty="0"/>
              <a:t>M</a:t>
            </a:r>
            <a:r>
              <a:rPr lang="en-US" dirty="0" smtClean="0"/>
              <a:t>easure </a:t>
            </a:r>
            <a:r>
              <a:rPr lang="en-US" dirty="0"/>
              <a:t>the pressure inside the bile ducts such as in </a:t>
            </a:r>
            <a:r>
              <a:rPr lang="en-US" dirty="0" err="1"/>
              <a:t>manometry</a:t>
            </a:r>
            <a:r>
              <a:rPr lang="en-US" dirty="0"/>
              <a:t>.</a:t>
            </a:r>
            <a:endParaRPr lang="en-US" dirty="0" smtClean="0"/>
          </a:p>
          <a:p>
            <a:pPr>
              <a:buFont typeface="Wingdings" panose="05000000000000000000" pitchFamily="2" charset="2"/>
              <a:buChar char="§"/>
            </a:pPr>
            <a:endParaRPr lang="en-US" dirty="0"/>
          </a:p>
        </p:txBody>
      </p:sp>
    </p:spTree>
    <p:extLst>
      <p:ext uri="{BB962C8B-B14F-4D97-AF65-F5344CB8AC3E}">
        <p14:creationId xmlns:p14="http://schemas.microsoft.com/office/powerpoint/2010/main" val="32894985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343" y="218942"/>
            <a:ext cx="8229600" cy="804929"/>
          </a:xfrm>
        </p:spPr>
        <p:txBody>
          <a:bodyPr>
            <a:normAutofit/>
          </a:bodyPr>
          <a:lstStyle/>
          <a:p>
            <a:r>
              <a:rPr lang="en-US" dirty="0" smtClean="0"/>
              <a:t>BRONCHOSCOPY</a:t>
            </a:r>
            <a:endParaRPr lang="en-US" dirty="0"/>
          </a:p>
        </p:txBody>
      </p:sp>
      <p:sp>
        <p:nvSpPr>
          <p:cNvPr id="3" name="Content Placeholder 2"/>
          <p:cNvSpPr>
            <a:spLocks noGrp="1"/>
          </p:cNvSpPr>
          <p:nvPr>
            <p:ph sz="quarter" idx="1"/>
          </p:nvPr>
        </p:nvSpPr>
        <p:spPr>
          <a:xfrm>
            <a:off x="334851" y="1371599"/>
            <a:ext cx="9581881" cy="5312535"/>
          </a:xfrm>
        </p:spPr>
        <p:txBody>
          <a:bodyPr>
            <a:noAutofit/>
          </a:bodyPr>
          <a:lstStyle/>
          <a:p>
            <a:pPr>
              <a:buNone/>
            </a:pPr>
            <a:r>
              <a:rPr lang="en-US" sz="2000" dirty="0"/>
              <a:t>This is the direct inspection and examination of larynx(</a:t>
            </a:r>
            <a:r>
              <a:rPr lang="en-US" sz="2000" dirty="0" err="1"/>
              <a:t>laryngoscopy</a:t>
            </a:r>
            <a:r>
              <a:rPr lang="en-US" sz="2000" dirty="0"/>
              <a:t>), trachea and bronchi through a flexible or rigid bronchoscope</a:t>
            </a:r>
          </a:p>
          <a:p>
            <a:pPr>
              <a:buNone/>
            </a:pPr>
            <a:endParaRPr lang="en-US" sz="2000" b="1" dirty="0" smtClean="0"/>
          </a:p>
          <a:p>
            <a:pPr>
              <a:buNone/>
            </a:pPr>
            <a:r>
              <a:rPr lang="en-US" sz="2000" b="1" dirty="0" smtClean="0"/>
              <a:t>PURPOSES </a:t>
            </a:r>
            <a:endParaRPr lang="en-US" sz="2000" b="1" dirty="0"/>
          </a:p>
          <a:p>
            <a:pPr marL="571500" indent="-571500">
              <a:buFont typeface="Wingdings" pitchFamily="2" charset="2"/>
              <a:buChar char="v"/>
            </a:pPr>
            <a:r>
              <a:rPr lang="en-US" sz="2000" b="1" dirty="0"/>
              <a:t> DIAGONISTIC</a:t>
            </a:r>
          </a:p>
          <a:p>
            <a:pPr marL="571500" indent="-571500"/>
            <a:r>
              <a:rPr lang="en-US" sz="2000" dirty="0"/>
              <a:t>Lung growth, </a:t>
            </a:r>
            <a:r>
              <a:rPr lang="en-US" sz="2000" dirty="0" err="1"/>
              <a:t>lymphnodes</a:t>
            </a:r>
            <a:r>
              <a:rPr lang="en-US" sz="2000" dirty="0"/>
              <a:t> ,</a:t>
            </a:r>
            <a:r>
              <a:rPr lang="en-US" sz="2000" dirty="0" err="1"/>
              <a:t>atelectasis</a:t>
            </a:r>
            <a:r>
              <a:rPr lang="en-US" sz="2000" dirty="0"/>
              <a:t> or  other changes seen on x-ray or imaging tests</a:t>
            </a:r>
          </a:p>
          <a:p>
            <a:pPr marL="571500" indent="-571500"/>
            <a:r>
              <a:rPr lang="en-US" sz="2000" dirty="0"/>
              <a:t>Coughing up blood(</a:t>
            </a:r>
            <a:r>
              <a:rPr lang="en-US" sz="2000" dirty="0" err="1"/>
              <a:t>haemoptysis</a:t>
            </a:r>
            <a:r>
              <a:rPr lang="en-US" sz="2000" dirty="0"/>
              <a:t>)</a:t>
            </a:r>
          </a:p>
          <a:p>
            <a:pPr marL="571500" indent="-571500"/>
            <a:r>
              <a:rPr lang="en-US" sz="2000" dirty="0"/>
              <a:t>Suspected interstitial lung disease</a:t>
            </a:r>
          </a:p>
          <a:p>
            <a:pPr marL="571500" indent="-571500"/>
            <a:r>
              <a:rPr lang="en-US" sz="2000" dirty="0"/>
              <a:t>Cough that has lasted for more than 3months without any other explanation</a:t>
            </a:r>
          </a:p>
          <a:p>
            <a:pPr marL="571500" indent="-571500"/>
            <a:r>
              <a:rPr lang="en-US" sz="2000" dirty="0"/>
              <a:t>To determine if a tumor can be removed surgically ( </a:t>
            </a:r>
            <a:r>
              <a:rPr lang="en-US" sz="2000" dirty="0" err="1"/>
              <a:t>resected</a:t>
            </a:r>
            <a:r>
              <a:rPr lang="en-US" sz="2000" dirty="0"/>
              <a:t>)</a:t>
            </a:r>
          </a:p>
          <a:p>
            <a:pPr marL="571500" indent="-571500"/>
            <a:r>
              <a:rPr lang="en-US" sz="2000" dirty="0"/>
              <a:t>To obtain a tissue for biopsy</a:t>
            </a:r>
          </a:p>
          <a:p>
            <a:pPr marL="571500" indent="-571500"/>
            <a:r>
              <a:rPr lang="en-US" sz="2000" dirty="0"/>
              <a:t>To diagnose lung rejection after lung transplant</a:t>
            </a:r>
          </a:p>
          <a:p>
            <a:pPr marL="571500" indent="-571500">
              <a:buFont typeface="+mj-lt"/>
              <a:buAutoNum type="romanUcPeriod"/>
            </a:pPr>
            <a:endParaRPr lang="en-US" sz="2000" dirty="0"/>
          </a:p>
        </p:txBody>
      </p:sp>
    </p:spTree>
    <p:extLst>
      <p:ext uri="{BB962C8B-B14F-4D97-AF65-F5344CB8AC3E}">
        <p14:creationId xmlns:p14="http://schemas.microsoft.com/office/powerpoint/2010/main" val="18791015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marL="0" indent="0">
              <a:buNone/>
            </a:pPr>
            <a:r>
              <a:rPr lang="en-US" dirty="0">
                <a:solidFill>
                  <a:schemeClr val="accent1"/>
                </a:solidFill>
              </a:rPr>
              <a:t>Contraindications</a:t>
            </a:r>
            <a:endParaRPr lang="en-US" dirty="0" smtClean="0">
              <a:solidFill>
                <a:schemeClr val="accent1"/>
              </a:solidFill>
            </a:endParaRPr>
          </a:p>
          <a:p>
            <a:endParaRPr lang="en-US" dirty="0"/>
          </a:p>
          <a:p>
            <a:r>
              <a:rPr lang="en-US" dirty="0" smtClean="0"/>
              <a:t>Severe </a:t>
            </a:r>
            <a:r>
              <a:rPr lang="en-US" dirty="0"/>
              <a:t>cardiorespiratory disease as endoscopy or sedation may exacerbate these </a:t>
            </a:r>
            <a:r>
              <a:rPr lang="en-US" dirty="0" smtClean="0"/>
              <a:t>conditions. </a:t>
            </a:r>
          </a:p>
          <a:p>
            <a:r>
              <a:rPr lang="en-US" dirty="0" err="1"/>
              <a:t>O</a:t>
            </a:r>
            <a:r>
              <a:rPr lang="en-US" dirty="0" err="1" smtClean="0"/>
              <a:t>esophageal</a:t>
            </a:r>
            <a:r>
              <a:rPr lang="en-US" dirty="0" smtClean="0"/>
              <a:t> </a:t>
            </a:r>
            <a:r>
              <a:rPr lang="en-US" dirty="0"/>
              <a:t>or duodenal stricture or where previous surgery limits access.</a:t>
            </a:r>
            <a:endParaRPr lang="en-US" dirty="0"/>
          </a:p>
        </p:txBody>
      </p:sp>
    </p:spTree>
    <p:extLst>
      <p:ext uri="{BB962C8B-B14F-4D97-AF65-F5344CB8AC3E}">
        <p14:creationId xmlns:p14="http://schemas.microsoft.com/office/powerpoint/2010/main" val="11232425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Preparation</a:t>
            </a:r>
            <a:endParaRPr lang="en-US" dirty="0"/>
          </a:p>
        </p:txBody>
      </p:sp>
      <p:sp>
        <p:nvSpPr>
          <p:cNvPr id="3" name="Content Placeholder 2"/>
          <p:cNvSpPr>
            <a:spLocks noGrp="1"/>
          </p:cNvSpPr>
          <p:nvPr>
            <p:ph idx="1"/>
          </p:nvPr>
        </p:nvSpPr>
        <p:spPr>
          <a:xfrm>
            <a:off x="677333" y="2160589"/>
            <a:ext cx="9142527" cy="4240211"/>
          </a:xfrm>
        </p:spPr>
        <p:txBody>
          <a:bodyPr>
            <a:normAutofit/>
          </a:bodyPr>
          <a:lstStyle/>
          <a:p>
            <a:r>
              <a:rPr lang="en-US" dirty="0"/>
              <a:t>Patients should be given a full explanation of ERCP and the chance to ask questions before written consent is obtained. </a:t>
            </a:r>
            <a:endParaRPr lang="en-US" dirty="0" smtClean="0"/>
          </a:p>
          <a:p>
            <a:r>
              <a:rPr lang="en-US" dirty="0" smtClean="0"/>
              <a:t>Patients </a:t>
            </a:r>
            <a:r>
              <a:rPr lang="en-US" dirty="0"/>
              <a:t>should be </a:t>
            </a:r>
            <a:r>
              <a:rPr lang="en-US" dirty="0" smtClean="0"/>
              <a:t>NPO for </a:t>
            </a:r>
            <a:r>
              <a:rPr lang="en-US" dirty="0"/>
              <a:t>at least </a:t>
            </a:r>
            <a:r>
              <a:rPr lang="en-US" dirty="0"/>
              <a:t>4</a:t>
            </a:r>
            <a:r>
              <a:rPr lang="en-US" dirty="0" smtClean="0"/>
              <a:t> </a:t>
            </a:r>
            <a:r>
              <a:rPr lang="en-US" dirty="0"/>
              <a:t>hours prior to ERCP, to allow a clear passage for the endoscope and to prevent aspiration of stomach contents while under sedation.</a:t>
            </a:r>
          </a:p>
          <a:p>
            <a:r>
              <a:rPr lang="en-US" dirty="0" smtClean="0"/>
              <a:t>Vital signs should </a:t>
            </a:r>
            <a:r>
              <a:rPr lang="en-US" dirty="0"/>
              <a:t>be recorded for comparative purposes </a:t>
            </a:r>
            <a:r>
              <a:rPr lang="en-US" dirty="0" smtClean="0"/>
              <a:t>post-procedure</a:t>
            </a:r>
            <a:r>
              <a:rPr lang="en-US" dirty="0"/>
              <a:t>. </a:t>
            </a:r>
            <a:endParaRPr lang="en-US" dirty="0" smtClean="0"/>
          </a:p>
          <a:p>
            <a:r>
              <a:rPr lang="en-US" dirty="0" smtClean="0"/>
              <a:t>Assessment </a:t>
            </a:r>
            <a:r>
              <a:rPr lang="en-US" dirty="0"/>
              <a:t>should establish whether the patient has any known allergies. A significant number of drugs are used during ERCP and drug sensitivities must be known. </a:t>
            </a:r>
            <a:endParaRPr lang="en-US" dirty="0" smtClean="0"/>
          </a:p>
          <a:p>
            <a:r>
              <a:rPr lang="en-US" dirty="0" smtClean="0"/>
              <a:t>The </a:t>
            </a:r>
            <a:r>
              <a:rPr lang="en-US" dirty="0"/>
              <a:t>patient should also be asked about any previous exposure to X-ray dyes. Sensitivity to intravenous contrast medium, however, may not preclude ERCP as the volume entering the bloodstream is much </a:t>
            </a:r>
            <a:r>
              <a:rPr lang="en-US" dirty="0" smtClean="0"/>
              <a:t>smaller. </a:t>
            </a:r>
            <a:endParaRPr lang="en-US" dirty="0"/>
          </a:p>
          <a:p>
            <a:endParaRPr lang="en-US" dirty="0"/>
          </a:p>
        </p:txBody>
      </p:sp>
    </p:spTree>
    <p:extLst>
      <p:ext uri="{BB962C8B-B14F-4D97-AF65-F5344CB8AC3E}">
        <p14:creationId xmlns:p14="http://schemas.microsoft.com/office/powerpoint/2010/main" val="25311184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4569" y="145774"/>
            <a:ext cx="8596668" cy="755374"/>
          </a:xfrm>
        </p:spPr>
        <p:txBody>
          <a:bodyPr>
            <a:normAutofit/>
          </a:bodyPr>
          <a:lstStyle/>
          <a:p>
            <a:endParaRPr lang="en-US" dirty="0"/>
          </a:p>
        </p:txBody>
      </p:sp>
      <p:sp>
        <p:nvSpPr>
          <p:cNvPr id="3" name="Content Placeholder 2"/>
          <p:cNvSpPr>
            <a:spLocks noGrp="1"/>
          </p:cNvSpPr>
          <p:nvPr>
            <p:ph idx="1"/>
          </p:nvPr>
        </p:nvSpPr>
        <p:spPr>
          <a:xfrm>
            <a:off x="344557" y="1126435"/>
            <a:ext cx="9462052" cy="5473148"/>
          </a:xfrm>
        </p:spPr>
        <p:txBody>
          <a:bodyPr>
            <a:normAutofit/>
          </a:bodyPr>
          <a:lstStyle/>
          <a:p>
            <a:r>
              <a:rPr lang="en-US" dirty="0"/>
              <a:t>Blood tests should be carried out to assess</a:t>
            </a:r>
            <a:r>
              <a:rPr lang="en-US" dirty="0" smtClean="0"/>
              <a:t>:</a:t>
            </a:r>
          </a:p>
          <a:p>
            <a:r>
              <a:rPr lang="en-US" dirty="0"/>
              <a:t>Renal </a:t>
            </a:r>
            <a:r>
              <a:rPr lang="en-US" dirty="0" smtClean="0"/>
              <a:t>function - patients can be predisposed to renal failure due to obstructive jaundice, sepsis and acute pancreatitis. This risk is aggravated by dehydration;</a:t>
            </a:r>
          </a:p>
          <a:p>
            <a:r>
              <a:rPr lang="en-US" dirty="0" smtClean="0"/>
              <a:t>Full blood count - </a:t>
            </a:r>
            <a:r>
              <a:rPr lang="en-US" dirty="0" err="1" smtClean="0"/>
              <a:t>anaemia</a:t>
            </a:r>
            <a:r>
              <a:rPr lang="en-US" dirty="0" smtClean="0"/>
              <a:t> may increase the risk of hypoxia during sedation and endoscopy. It is important to check for signs of neutropenia especially in patients undergoing chemotherapy. This is the single most important predisposing factor to infection in a person with cancer;</a:t>
            </a:r>
          </a:p>
          <a:p>
            <a:r>
              <a:rPr lang="en-US" dirty="0" smtClean="0"/>
              <a:t>Clotting </a:t>
            </a:r>
            <a:r>
              <a:rPr lang="en-US" dirty="0"/>
              <a:t>- bile is necessary in the small intestine for absorption of vitamin K - a fat-soluble vitamin essential for the synthesis of </a:t>
            </a:r>
            <a:r>
              <a:rPr lang="en-US" dirty="0" err="1"/>
              <a:t>prothrombin</a:t>
            </a:r>
            <a:r>
              <a:rPr lang="en-US" dirty="0"/>
              <a:t> in the liver and for other blood-clotting proteins. If the patient has an obstruction of the bile duct, clotting ability may be reduced;</a:t>
            </a:r>
          </a:p>
          <a:p>
            <a:r>
              <a:rPr lang="en-US" dirty="0" smtClean="0"/>
              <a:t>Blood </a:t>
            </a:r>
            <a:r>
              <a:rPr lang="en-US" dirty="0"/>
              <a:t>group and save - in case of </a:t>
            </a:r>
            <a:r>
              <a:rPr lang="en-US" dirty="0" err="1" smtClean="0"/>
              <a:t>haemorrhage</a:t>
            </a:r>
            <a:r>
              <a:rPr lang="en-US" dirty="0"/>
              <a:t>.</a:t>
            </a:r>
            <a:endParaRPr lang="en-US" dirty="0"/>
          </a:p>
          <a:p>
            <a:endParaRPr lang="en-US" dirty="0"/>
          </a:p>
        </p:txBody>
      </p:sp>
    </p:spTree>
    <p:extLst>
      <p:ext uri="{BB962C8B-B14F-4D97-AF65-F5344CB8AC3E}">
        <p14:creationId xmlns:p14="http://schemas.microsoft.com/office/powerpoint/2010/main" val="14006346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Prophylactic antibiotics - intravenous or oral - are valuable for preventing sepsis in patients undergoing ERCP. The IV line should ideally be established in the right arm, as the patient will lie partially on the left arm.</a:t>
            </a:r>
          </a:p>
          <a:p>
            <a:r>
              <a:rPr lang="en-US" dirty="0"/>
              <a:t>ERCP must be carried out under sedation as it takes longer and is more uncomfortable than endoscopy, especially during therapeutic procedures such as stent insertion and stone extraction. It is important that patients remain still, relaxed and comfortable.</a:t>
            </a:r>
          </a:p>
          <a:p>
            <a:endParaRPr lang="en-US" dirty="0"/>
          </a:p>
        </p:txBody>
      </p:sp>
    </p:spTree>
    <p:extLst>
      <p:ext uri="{BB962C8B-B14F-4D97-AF65-F5344CB8AC3E}">
        <p14:creationId xmlns:p14="http://schemas.microsoft.com/office/powerpoint/2010/main" val="35464776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4569" y="225287"/>
            <a:ext cx="8596668" cy="781878"/>
          </a:xfrm>
        </p:spPr>
        <p:txBody>
          <a:bodyPr/>
          <a:lstStyle/>
          <a:p>
            <a:r>
              <a:rPr lang="en-US" dirty="0" smtClean="0"/>
              <a:t>Procedure</a:t>
            </a:r>
            <a:endParaRPr lang="en-US" dirty="0"/>
          </a:p>
        </p:txBody>
      </p:sp>
      <p:sp>
        <p:nvSpPr>
          <p:cNvPr id="3" name="Content Placeholder 2"/>
          <p:cNvSpPr>
            <a:spLocks noGrp="1"/>
          </p:cNvSpPr>
          <p:nvPr>
            <p:ph idx="1"/>
          </p:nvPr>
        </p:nvSpPr>
        <p:spPr>
          <a:xfrm>
            <a:off x="225287" y="1007165"/>
            <a:ext cx="9568070" cy="5658678"/>
          </a:xfrm>
        </p:spPr>
        <p:txBody>
          <a:bodyPr>
            <a:normAutofit/>
          </a:bodyPr>
          <a:lstStyle/>
          <a:p>
            <a:r>
              <a:rPr lang="en-US" dirty="0"/>
              <a:t>The long, flexible endoscope is inserted via the mouth to the back of the throat, down the </a:t>
            </a:r>
            <a:r>
              <a:rPr lang="en-US" dirty="0" err="1"/>
              <a:t>oesophagus</a:t>
            </a:r>
            <a:r>
              <a:rPr lang="en-US" dirty="0"/>
              <a:t>, through the stomach and into the first portion of the duodenum. Once the ampulla of </a:t>
            </a:r>
            <a:r>
              <a:rPr lang="en-US" dirty="0" err="1"/>
              <a:t>vater</a:t>
            </a:r>
            <a:r>
              <a:rPr lang="en-US" dirty="0"/>
              <a:t> is identified, a cannula is passed down the endoscope, through the ampulla and into the pancreatic/bile ducts. Contrast dye is then injected and X-rays are taken.</a:t>
            </a:r>
          </a:p>
          <a:p>
            <a:r>
              <a:rPr lang="en-US" dirty="0"/>
              <a:t>If there is no abnormality, the endoscope is removed. If gallstones are seen, the opening of the bile duct can be enlarged by diathermy (</a:t>
            </a:r>
            <a:r>
              <a:rPr lang="en-US" dirty="0" err="1"/>
              <a:t>sphincterotomy</a:t>
            </a:r>
            <a:r>
              <a:rPr lang="en-US" dirty="0"/>
              <a:t>). Gallstones are then removed or pass harmlessly into the duodenum.</a:t>
            </a:r>
          </a:p>
          <a:p>
            <a:r>
              <a:rPr lang="en-US" dirty="0"/>
              <a:t>If narrowing of the bile duct is found, a short plastic tube (stent) can be inserted via the endoscope. The stent opens up the duct and allows bile to drain.</a:t>
            </a:r>
          </a:p>
          <a:p>
            <a:r>
              <a:rPr lang="en-US" dirty="0"/>
              <a:t>If the suspected cause of the narrowing is a cancer and the patient is to be considered for surgery with curative intent, a biopsy should not be taken. A negative result will not change the management of the patient, as a duct stricture seen on a </a:t>
            </a:r>
            <a:r>
              <a:rPr lang="en-US" dirty="0" smtClean="0"/>
              <a:t>CT scan </a:t>
            </a:r>
            <a:r>
              <a:rPr lang="en-US" dirty="0"/>
              <a:t>usually indicates a </a:t>
            </a:r>
            <a:r>
              <a:rPr lang="en-US" dirty="0" smtClean="0"/>
              <a:t>cancer. There </a:t>
            </a:r>
            <a:r>
              <a:rPr lang="en-US" dirty="0"/>
              <a:t>is also concern about </a:t>
            </a:r>
            <a:r>
              <a:rPr lang="en-US" dirty="0" err="1"/>
              <a:t>tumour</a:t>
            </a:r>
            <a:r>
              <a:rPr lang="en-US" dirty="0"/>
              <a:t> spread during a </a:t>
            </a:r>
            <a:r>
              <a:rPr lang="en-US" dirty="0" smtClean="0"/>
              <a:t>biopsy. Biliary </a:t>
            </a:r>
            <a:r>
              <a:rPr lang="en-US" dirty="0"/>
              <a:t>brush cytology can be carried out by passing a fine cytology brush down the endoscope. However, this can be insensitive and a negative result has little value.</a:t>
            </a:r>
          </a:p>
          <a:p>
            <a:endParaRPr lang="en-US" dirty="0"/>
          </a:p>
        </p:txBody>
      </p:sp>
    </p:spTree>
    <p:extLst>
      <p:ext uri="{BB962C8B-B14F-4D97-AF65-F5344CB8AC3E}">
        <p14:creationId xmlns:p14="http://schemas.microsoft.com/office/powerpoint/2010/main" val="9138571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32522"/>
            <a:ext cx="8596668" cy="768626"/>
          </a:xfrm>
        </p:spPr>
        <p:txBody>
          <a:bodyPr/>
          <a:lstStyle/>
          <a:p>
            <a:r>
              <a:rPr lang="en-US" dirty="0" smtClean="0"/>
              <a:t>Complications </a:t>
            </a:r>
            <a:endParaRPr lang="en-US" dirty="0"/>
          </a:p>
        </p:txBody>
      </p:sp>
      <p:sp>
        <p:nvSpPr>
          <p:cNvPr id="3" name="Content Placeholder 2"/>
          <p:cNvSpPr>
            <a:spLocks noGrp="1"/>
          </p:cNvSpPr>
          <p:nvPr>
            <p:ph idx="1"/>
          </p:nvPr>
        </p:nvSpPr>
        <p:spPr>
          <a:xfrm>
            <a:off x="141545" y="1033670"/>
            <a:ext cx="9612055" cy="5380381"/>
          </a:xfrm>
        </p:spPr>
        <p:txBody>
          <a:bodyPr>
            <a:normAutofit/>
          </a:bodyPr>
          <a:lstStyle/>
          <a:p>
            <a:r>
              <a:rPr lang="en-US" dirty="0"/>
              <a:t>Sepsis - after ERCP this can be linked to the handling of an obstructed bile duct. The risk is reduced by administration of IV antibiotics immediately preceding </a:t>
            </a:r>
            <a:r>
              <a:rPr lang="en-US" dirty="0" smtClean="0"/>
              <a:t>ERCP. </a:t>
            </a:r>
          </a:p>
          <a:p>
            <a:r>
              <a:rPr lang="en-US" dirty="0" smtClean="0"/>
              <a:t>In </a:t>
            </a:r>
            <a:r>
              <a:rPr lang="en-US" dirty="0"/>
              <a:t>the event of a rise in temperature, a fall in blood pressure, and an increase in pulse and respiration rate, the medical team should check the patient’s blood, take blood cultures and initiate an antibiotic regime for bile duct sepsis;</a:t>
            </a:r>
          </a:p>
          <a:p>
            <a:r>
              <a:rPr lang="en-US" dirty="0" smtClean="0"/>
              <a:t>Acute </a:t>
            </a:r>
            <a:r>
              <a:rPr lang="en-US" dirty="0"/>
              <a:t>pancreatitis - this inflammatory response can cause the patient increasing abdominal pain, which may be accompanied by nausea and vomiting. Bowel sounds may be diminished or absent. Blood pressure, pulse and respiration rate may be raised while temperature may be only minimally elevated. </a:t>
            </a:r>
            <a:endParaRPr lang="en-US" dirty="0" smtClean="0"/>
          </a:p>
          <a:p>
            <a:r>
              <a:rPr lang="en-US" dirty="0" smtClean="0"/>
              <a:t>Post-ERCP </a:t>
            </a:r>
            <a:r>
              <a:rPr lang="en-US" dirty="0"/>
              <a:t>pancreatitis is usually mild but may require </a:t>
            </a:r>
            <a:r>
              <a:rPr lang="en-US" dirty="0" err="1"/>
              <a:t>hospitalisation</a:t>
            </a:r>
            <a:r>
              <a:rPr lang="en-US" dirty="0"/>
              <a:t> for two or three </a:t>
            </a:r>
            <a:r>
              <a:rPr lang="en-US" dirty="0" smtClean="0"/>
              <a:t>days. Treatment </a:t>
            </a:r>
            <a:r>
              <a:rPr lang="en-US" dirty="0"/>
              <a:t>includes nil by mouth, IV hydration, IV antibiotics and pain management (not morphine as this causes sphincter of </a:t>
            </a:r>
            <a:r>
              <a:rPr lang="en-US" dirty="0" err="1"/>
              <a:t>Oddi</a:t>
            </a:r>
            <a:r>
              <a:rPr lang="en-US" dirty="0"/>
              <a:t> spasm, which is thought to make the pain worse). Severe acute pancreatitis with necrosis of the pancreas and/or development of a </a:t>
            </a:r>
            <a:r>
              <a:rPr lang="en-US" dirty="0" err="1"/>
              <a:t>pseudocyst</a:t>
            </a:r>
            <a:r>
              <a:rPr lang="en-US" dirty="0"/>
              <a:t> can also occur after </a:t>
            </a:r>
            <a:r>
              <a:rPr lang="en-US" dirty="0" smtClean="0"/>
              <a:t>ERCP</a:t>
            </a:r>
            <a:endParaRPr lang="en-US" dirty="0"/>
          </a:p>
          <a:p>
            <a:endParaRPr lang="en-US" dirty="0"/>
          </a:p>
        </p:txBody>
      </p:sp>
    </p:spTree>
    <p:extLst>
      <p:ext uri="{BB962C8B-B14F-4D97-AF65-F5344CB8AC3E}">
        <p14:creationId xmlns:p14="http://schemas.microsoft.com/office/powerpoint/2010/main" val="42469849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Haemorrhage - can occur immediately following </a:t>
            </a:r>
            <a:r>
              <a:rPr lang="en-US" dirty="0" err="1"/>
              <a:t>sphincterotomy</a:t>
            </a:r>
            <a:r>
              <a:rPr lang="en-US" dirty="0"/>
              <a:t> or as late as 12-24 hours </a:t>
            </a:r>
            <a:r>
              <a:rPr lang="en-US" dirty="0" err="1"/>
              <a:t>postprocedure</a:t>
            </a:r>
            <a:r>
              <a:rPr lang="en-US" dirty="0"/>
              <a:t>. The patient should be observed for abdominal distension and increasing pain. Treatment aims to prevent </a:t>
            </a:r>
            <a:r>
              <a:rPr lang="en-US" dirty="0" err="1"/>
              <a:t>hypovolaemic</a:t>
            </a:r>
            <a:r>
              <a:rPr lang="en-US" dirty="0"/>
              <a:t> shock, and may include transfusion, </a:t>
            </a:r>
            <a:r>
              <a:rPr lang="en-US" dirty="0" err="1"/>
              <a:t>embolisation</a:t>
            </a:r>
            <a:r>
              <a:rPr lang="en-US" dirty="0"/>
              <a:t> under X-ray guidance or, in the most severe cases, surgical resection.</a:t>
            </a:r>
          </a:p>
          <a:p>
            <a:r>
              <a:rPr lang="en-US" dirty="0"/>
              <a:t>Perforation - occurs in about one per cent of patients following a </a:t>
            </a:r>
            <a:r>
              <a:rPr lang="en-US" dirty="0" err="1"/>
              <a:t>sphincterotomy</a:t>
            </a:r>
            <a:r>
              <a:rPr lang="en-US" dirty="0"/>
              <a:t>. A symptom is severe abdominal pain. It is usually diagnosed after a plain abdominal X-ray showing free air in the abdomen. Treatment involves nil by mouth with a nasogastric tube, IV fluids and IV antibiotics. Surgical intervention may be required in severe cases.</a:t>
            </a:r>
          </a:p>
          <a:p>
            <a:endParaRPr lang="en-US" dirty="0"/>
          </a:p>
        </p:txBody>
      </p:sp>
    </p:spTree>
    <p:extLst>
      <p:ext uri="{BB962C8B-B14F-4D97-AF65-F5344CB8AC3E}">
        <p14:creationId xmlns:p14="http://schemas.microsoft.com/office/powerpoint/2010/main" val="28405528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4568" y="225287"/>
            <a:ext cx="8596668" cy="887896"/>
          </a:xfrm>
        </p:spPr>
        <p:txBody>
          <a:bodyPr/>
          <a:lstStyle/>
          <a:p>
            <a:r>
              <a:rPr lang="en-US" dirty="0" smtClean="0"/>
              <a:t>Post ERCP care</a:t>
            </a:r>
            <a:endParaRPr lang="en-US" dirty="0"/>
          </a:p>
        </p:txBody>
      </p:sp>
      <p:sp>
        <p:nvSpPr>
          <p:cNvPr id="3" name="Content Placeholder 2"/>
          <p:cNvSpPr>
            <a:spLocks noGrp="1"/>
          </p:cNvSpPr>
          <p:nvPr>
            <p:ph idx="1"/>
          </p:nvPr>
        </p:nvSpPr>
        <p:spPr>
          <a:xfrm>
            <a:off x="677334" y="1444488"/>
            <a:ext cx="8596668" cy="4996070"/>
          </a:xfrm>
        </p:spPr>
        <p:txBody>
          <a:bodyPr>
            <a:normAutofit/>
          </a:bodyPr>
          <a:lstStyle/>
          <a:p>
            <a:r>
              <a:rPr lang="en-US" dirty="0"/>
              <a:t>Temperature, blood pressure, pulse and respiration should be recorded half-hourly initially and reduced as vital signs </a:t>
            </a:r>
            <a:r>
              <a:rPr lang="en-US" dirty="0" err="1"/>
              <a:t>stabilise</a:t>
            </a:r>
            <a:r>
              <a:rPr lang="en-US" dirty="0"/>
              <a:t>. </a:t>
            </a:r>
            <a:endParaRPr lang="en-US" dirty="0" smtClean="0"/>
          </a:p>
          <a:p>
            <a:r>
              <a:rPr lang="en-US" dirty="0" smtClean="0"/>
              <a:t>The </a:t>
            </a:r>
            <a:r>
              <a:rPr lang="en-US" dirty="0"/>
              <a:t>patient should also be monitored for respiratory depression and altered level of consciousness associated with sedation and analgesia.</a:t>
            </a:r>
          </a:p>
          <a:p>
            <a:r>
              <a:rPr lang="en-US" dirty="0"/>
              <a:t>If ERCP was diagnostic the patient should remain nil by mouth until fully alert and the gag reflex has returned. Oral intake can then recommence beginning with cool water. </a:t>
            </a:r>
            <a:endParaRPr lang="en-US" dirty="0" smtClean="0"/>
          </a:p>
          <a:p>
            <a:r>
              <a:rPr lang="en-US" dirty="0" smtClean="0"/>
              <a:t>If </a:t>
            </a:r>
            <a:r>
              <a:rPr lang="en-US" dirty="0"/>
              <a:t>the procedure was therapeutic individual advice as to when to recommence oral intake should be sought</a:t>
            </a:r>
            <a:r>
              <a:rPr lang="en-US" dirty="0" smtClean="0"/>
              <a:t>.</a:t>
            </a:r>
          </a:p>
          <a:p>
            <a:r>
              <a:rPr lang="en-US" dirty="0"/>
              <a:t>Before discharge the side-effects of sedation and the findings and implications of the ERCP should be explained to patients and their relatives. Patients should understand that follow-up may be necessary and should be aware of their plan of care.</a:t>
            </a:r>
          </a:p>
          <a:p>
            <a:endParaRPr lang="en-US" dirty="0"/>
          </a:p>
        </p:txBody>
      </p:sp>
    </p:spTree>
    <p:extLst>
      <p:ext uri="{BB962C8B-B14F-4D97-AF65-F5344CB8AC3E}">
        <p14:creationId xmlns:p14="http://schemas.microsoft.com/office/powerpoint/2010/main" val="14041944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946028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BIOPSIES</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4296657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marL="571500" indent="-571500">
              <a:buFont typeface="Wingdings" pitchFamily="2" charset="2"/>
              <a:buChar char="v"/>
            </a:pPr>
            <a:r>
              <a:rPr lang="en-US" sz="2400" b="1" dirty="0">
                <a:solidFill>
                  <a:srgbClr val="FF0000"/>
                </a:solidFill>
              </a:rPr>
              <a:t> </a:t>
            </a:r>
            <a:r>
              <a:rPr lang="en-US" sz="2400" b="1" dirty="0" smtClean="0"/>
              <a:t>THERAPEUTIC</a:t>
            </a:r>
            <a:endParaRPr lang="en-US" sz="2400" dirty="0"/>
          </a:p>
          <a:p>
            <a:pPr marL="571500" indent="-571500">
              <a:buFont typeface="Wingdings" pitchFamily="2" charset="2"/>
              <a:buChar char="§"/>
            </a:pPr>
            <a:r>
              <a:rPr lang="en-US" sz="2400" dirty="0"/>
              <a:t>To remove foreign bodies from the trachea</a:t>
            </a:r>
          </a:p>
          <a:p>
            <a:pPr marL="571500" indent="-571500">
              <a:buFont typeface="Wingdings" pitchFamily="2" charset="2"/>
              <a:buChar char="§"/>
            </a:pPr>
            <a:r>
              <a:rPr lang="en-US" sz="2400" dirty="0"/>
              <a:t>Remove fluid or mucus plugs from airways</a:t>
            </a:r>
          </a:p>
          <a:p>
            <a:pPr marL="571500" indent="-571500">
              <a:buFont typeface="Wingdings" pitchFamily="2" charset="2"/>
              <a:buChar char="§"/>
            </a:pPr>
            <a:r>
              <a:rPr lang="en-US" sz="2400" dirty="0"/>
              <a:t>Widen (dilate)blocked or narrowed airway</a:t>
            </a:r>
          </a:p>
          <a:p>
            <a:pPr marL="571500" indent="-571500">
              <a:buFont typeface="Wingdings" pitchFamily="2" charset="2"/>
              <a:buChar char="§"/>
            </a:pPr>
            <a:r>
              <a:rPr lang="en-US" sz="2400" dirty="0"/>
              <a:t>Drain and abscess</a:t>
            </a:r>
          </a:p>
          <a:p>
            <a:pPr marL="571500" indent="-571500">
              <a:buFont typeface="Wingdings" pitchFamily="2" charset="2"/>
              <a:buChar char="§"/>
            </a:pPr>
            <a:r>
              <a:rPr lang="en-US" sz="2400" dirty="0"/>
              <a:t>Treat cancer using a number of different techniques</a:t>
            </a:r>
          </a:p>
          <a:p>
            <a:pPr marL="571500" indent="-571500">
              <a:buFont typeface="Wingdings" pitchFamily="2" charset="2"/>
              <a:buChar char="§"/>
            </a:pPr>
            <a:r>
              <a:rPr lang="en-US" sz="2400" dirty="0"/>
              <a:t>Wash out an airway (therapeutic </a:t>
            </a:r>
            <a:r>
              <a:rPr lang="en-US" sz="2400" dirty="0" err="1"/>
              <a:t>lavage</a:t>
            </a:r>
            <a:r>
              <a:rPr lang="en-US" sz="2400" dirty="0"/>
              <a:t>)</a:t>
            </a:r>
          </a:p>
        </p:txBody>
      </p:sp>
    </p:spTree>
    <p:extLst>
      <p:ext uri="{BB962C8B-B14F-4D97-AF65-F5344CB8AC3E}">
        <p14:creationId xmlns:p14="http://schemas.microsoft.com/office/powerpoint/2010/main" val="112904740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buFont typeface="Wingdings" pitchFamily="2" charset="2"/>
              <a:buChar char="§"/>
            </a:pPr>
            <a:r>
              <a:rPr lang="en-US" dirty="0"/>
              <a:t>A biopsy is a medical test commonly performed by a surgeon or radiologist involving sampling of cells or tissues for examination.</a:t>
            </a:r>
          </a:p>
          <a:p>
            <a:pPr algn="just">
              <a:buFont typeface="Wingdings" pitchFamily="2" charset="2"/>
              <a:buChar char="§"/>
            </a:pPr>
            <a:r>
              <a:rPr lang="en-US" dirty="0"/>
              <a:t>It’s a medical removal of tissue from a living subject to determine the presence or extent of a </a:t>
            </a:r>
            <a:r>
              <a:rPr lang="en-US" dirty="0" smtClean="0"/>
              <a:t>disease</a:t>
            </a:r>
            <a:r>
              <a:rPr lang="en-US" dirty="0"/>
              <a:t>.</a:t>
            </a:r>
          </a:p>
          <a:p>
            <a:endParaRPr lang="en-US" dirty="0"/>
          </a:p>
        </p:txBody>
      </p:sp>
    </p:spTree>
    <p:extLst>
      <p:ext uri="{BB962C8B-B14F-4D97-AF65-F5344CB8AC3E}">
        <p14:creationId xmlns:p14="http://schemas.microsoft.com/office/powerpoint/2010/main" val="353386040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BIOPSIES</a:t>
            </a:r>
            <a:endParaRPr lang="en-US" dirty="0"/>
          </a:p>
        </p:txBody>
      </p:sp>
      <p:sp>
        <p:nvSpPr>
          <p:cNvPr id="3" name="Content Placeholder 2"/>
          <p:cNvSpPr>
            <a:spLocks noGrp="1"/>
          </p:cNvSpPr>
          <p:nvPr>
            <p:ph idx="1"/>
          </p:nvPr>
        </p:nvSpPr>
        <p:spPr>
          <a:xfrm>
            <a:off x="677334" y="1676400"/>
            <a:ext cx="8596668" cy="4635499"/>
          </a:xfrm>
        </p:spPr>
        <p:txBody>
          <a:bodyPr>
            <a:normAutofit/>
          </a:bodyPr>
          <a:lstStyle/>
          <a:p>
            <a:pPr marL="514350" indent="-514350">
              <a:buFont typeface="+mj-lt"/>
              <a:buAutoNum type="arabicPeriod"/>
            </a:pPr>
            <a:r>
              <a:rPr lang="en-US" sz="2000" dirty="0" err="1" smtClean="0"/>
              <a:t>Excisional</a:t>
            </a:r>
            <a:r>
              <a:rPr lang="en-US" sz="2000" dirty="0" smtClean="0"/>
              <a:t>(</a:t>
            </a:r>
            <a:r>
              <a:rPr lang="en-US" sz="2000" dirty="0" err="1" smtClean="0"/>
              <a:t>resectional</a:t>
            </a:r>
            <a:r>
              <a:rPr lang="en-US" sz="2000" dirty="0" smtClean="0"/>
              <a:t>) Biopsy: the entire lump or suspicious area is removed.</a:t>
            </a:r>
          </a:p>
          <a:p>
            <a:pPr marL="514350" indent="-514350">
              <a:buFont typeface="+mj-lt"/>
              <a:buAutoNum type="arabicPeriod"/>
            </a:pPr>
            <a:r>
              <a:rPr lang="en-US" sz="2000" dirty="0" err="1" smtClean="0"/>
              <a:t>Incisional</a:t>
            </a:r>
            <a:r>
              <a:rPr lang="en-US" sz="2000" dirty="0" smtClean="0"/>
              <a:t> Biopsy: only a sample of tissue is removed with preservation of the histological nature of the tissue cells.</a:t>
            </a:r>
          </a:p>
          <a:p>
            <a:pPr marL="514350" indent="-514350">
              <a:buFont typeface="+mj-lt"/>
              <a:buAutoNum type="arabicPeriod"/>
            </a:pPr>
            <a:r>
              <a:rPr lang="en-US" sz="2000" dirty="0" smtClean="0"/>
              <a:t>Needle aspiration biopsy: a sample of tissue or fluid is removed with needle.</a:t>
            </a:r>
            <a:endParaRPr lang="en-US" sz="2000" dirty="0"/>
          </a:p>
        </p:txBody>
      </p:sp>
    </p:spTree>
    <p:extLst>
      <p:ext uri="{BB962C8B-B14F-4D97-AF65-F5344CB8AC3E}">
        <p14:creationId xmlns:p14="http://schemas.microsoft.com/office/powerpoint/2010/main" val="15509792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Font typeface="Wingdings" pitchFamily="2" charset="2"/>
              <a:buChar char="§"/>
            </a:pPr>
            <a:r>
              <a:rPr lang="en-US" sz="2000" dirty="0" smtClean="0"/>
              <a:t>CT scan, ultrasonography MRI, are used to locate the suspicious area and guide the placement of needle.</a:t>
            </a:r>
          </a:p>
          <a:p>
            <a:pPr>
              <a:buFont typeface="Wingdings" pitchFamily="2" charset="2"/>
              <a:buChar char="§"/>
            </a:pPr>
            <a:r>
              <a:rPr lang="en-US" sz="2000" dirty="0" smtClean="0"/>
              <a:t>Pathological examination of biopsy can determine whether a lesion is benign or malignant and is helpful in differentiating the types of cancer.</a:t>
            </a:r>
            <a:endParaRPr lang="en-US" sz="2000" dirty="0"/>
          </a:p>
        </p:txBody>
      </p:sp>
    </p:spTree>
    <p:extLst>
      <p:ext uri="{BB962C8B-B14F-4D97-AF65-F5344CB8AC3E}">
        <p14:creationId xmlns:p14="http://schemas.microsoft.com/office/powerpoint/2010/main" val="126942163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Examples of  areas to extract </a:t>
            </a:r>
            <a:r>
              <a:rPr lang="en-US" dirty="0" err="1" smtClean="0"/>
              <a:t>abiopsy</a:t>
            </a:r>
            <a:endParaRPr lang="en-US" dirty="0"/>
          </a:p>
        </p:txBody>
      </p:sp>
      <p:sp>
        <p:nvSpPr>
          <p:cNvPr id="3" name="Content Placeholder 2"/>
          <p:cNvSpPr>
            <a:spLocks noGrp="1"/>
          </p:cNvSpPr>
          <p:nvPr>
            <p:ph idx="1"/>
          </p:nvPr>
        </p:nvSpPr>
        <p:spPr/>
        <p:txBody>
          <a:bodyPr/>
          <a:lstStyle/>
          <a:p>
            <a:r>
              <a:rPr lang="en-US" sz="2000" dirty="0" smtClean="0"/>
              <a:t>Biopsy from a lesion</a:t>
            </a:r>
          </a:p>
          <a:p>
            <a:r>
              <a:rPr lang="en-US" sz="2000" dirty="0" smtClean="0"/>
              <a:t>Kidney </a:t>
            </a:r>
            <a:r>
              <a:rPr lang="en-US" sz="2000" dirty="0" err="1" smtClean="0"/>
              <a:t>e.g</a:t>
            </a:r>
            <a:r>
              <a:rPr lang="en-US" sz="2000" dirty="0" smtClean="0"/>
              <a:t> kidney </a:t>
            </a:r>
            <a:r>
              <a:rPr lang="en-US" sz="2000" dirty="0" err="1" smtClean="0"/>
              <a:t>dse</a:t>
            </a:r>
            <a:endParaRPr lang="en-US" sz="2000" dirty="0" smtClean="0"/>
          </a:p>
          <a:p>
            <a:r>
              <a:rPr lang="en-US" sz="2000" dirty="0" smtClean="0"/>
              <a:t>Transplantation </a:t>
            </a:r>
            <a:r>
              <a:rPr lang="en-US" sz="2000" dirty="0" err="1" smtClean="0"/>
              <a:t>e.g</a:t>
            </a:r>
            <a:r>
              <a:rPr lang="en-US" sz="2000" dirty="0" smtClean="0"/>
              <a:t> biopsy of the organ</a:t>
            </a:r>
          </a:p>
          <a:p>
            <a:r>
              <a:rPr lang="en-US" sz="2000" dirty="0" smtClean="0"/>
              <a:t>Testicles </a:t>
            </a:r>
            <a:r>
              <a:rPr lang="en-US" sz="2000" dirty="0" err="1" smtClean="0"/>
              <a:t>e.g</a:t>
            </a:r>
            <a:r>
              <a:rPr lang="en-US" sz="2000" dirty="0" smtClean="0"/>
              <a:t> to test for fertility</a:t>
            </a:r>
          </a:p>
          <a:p>
            <a:r>
              <a:rPr lang="en-US" sz="2000" dirty="0" smtClean="0"/>
              <a:t>Skin biopsy </a:t>
            </a:r>
            <a:r>
              <a:rPr lang="en-US" sz="2000" dirty="0" err="1" smtClean="0"/>
              <a:t>e.g</a:t>
            </a:r>
            <a:r>
              <a:rPr lang="en-US" sz="2000" dirty="0" smtClean="0"/>
              <a:t> in skin </a:t>
            </a:r>
            <a:r>
              <a:rPr lang="en-US" sz="2000" dirty="0" err="1" smtClean="0"/>
              <a:t>dse</a:t>
            </a:r>
            <a:endParaRPr lang="en-US" sz="2000" dirty="0" smtClean="0"/>
          </a:p>
          <a:p>
            <a:r>
              <a:rPr lang="en-US" sz="2000" dirty="0" smtClean="0"/>
              <a:t>Liver biopsy </a:t>
            </a:r>
            <a:r>
              <a:rPr lang="en-US" sz="2000" dirty="0" err="1" smtClean="0"/>
              <a:t>e.g</a:t>
            </a:r>
            <a:r>
              <a:rPr lang="en-US" sz="2000" dirty="0" smtClean="0"/>
              <a:t> liver dse </a:t>
            </a:r>
            <a:r>
              <a:rPr lang="en-US" sz="2000" dirty="0" err="1" smtClean="0"/>
              <a:t>ascitis</a:t>
            </a:r>
            <a:endParaRPr lang="en-US" sz="2000" dirty="0" smtClean="0"/>
          </a:p>
          <a:p>
            <a:pPr>
              <a:buNone/>
            </a:pPr>
            <a:endParaRPr lang="en-US" dirty="0"/>
          </a:p>
        </p:txBody>
      </p:sp>
    </p:spTree>
    <p:extLst>
      <p:ext uri="{BB962C8B-B14F-4D97-AF65-F5344CB8AC3E}">
        <p14:creationId xmlns:p14="http://schemas.microsoft.com/office/powerpoint/2010/main" val="30120890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520700"/>
            <a:ext cx="8596668" cy="800100"/>
          </a:xfrm>
        </p:spPr>
        <p:txBody>
          <a:bodyPr/>
          <a:lstStyle/>
          <a:p>
            <a:r>
              <a:rPr lang="en-US" dirty="0" smtClean="0"/>
              <a:t>Example of incisional biopsy</a:t>
            </a:r>
            <a:endParaRPr lang="en-US" dirty="0"/>
          </a:p>
        </p:txBody>
      </p:sp>
      <p:pic>
        <p:nvPicPr>
          <p:cNvPr id="4" name="Content Placeholder 3" descr="cervical biopsy.jpg"/>
          <p:cNvPicPr>
            <a:picLocks noGrp="1" noChangeAspect="1"/>
          </p:cNvPicPr>
          <p:nvPr>
            <p:ph idx="1"/>
          </p:nvPr>
        </p:nvPicPr>
        <p:blipFill>
          <a:blip r:embed="rId2"/>
          <a:stretch>
            <a:fillRect/>
          </a:stretch>
        </p:blipFill>
        <p:spPr>
          <a:xfrm>
            <a:off x="937068" y="1689101"/>
            <a:ext cx="8077200" cy="5029199"/>
          </a:xfrm>
        </p:spPr>
      </p:pic>
    </p:spTree>
    <p:extLst>
      <p:ext uri="{BB962C8B-B14F-4D97-AF65-F5344CB8AC3E}">
        <p14:creationId xmlns:p14="http://schemas.microsoft.com/office/powerpoint/2010/main" val="311467607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Needle biopsy from breast</a:t>
            </a:r>
            <a:endParaRPr lang="en-US" dirty="0"/>
          </a:p>
        </p:txBody>
      </p:sp>
      <p:pic>
        <p:nvPicPr>
          <p:cNvPr id="4" name="Content Placeholder 3" descr="breast.jpg"/>
          <p:cNvPicPr>
            <a:picLocks noGrp="1" noChangeAspect="1"/>
          </p:cNvPicPr>
          <p:nvPr>
            <p:ph idx="1"/>
          </p:nvPr>
        </p:nvPicPr>
        <p:blipFill>
          <a:blip r:embed="rId2"/>
          <a:stretch>
            <a:fillRect/>
          </a:stretch>
        </p:blipFill>
        <p:spPr>
          <a:xfrm>
            <a:off x="1384300" y="1625600"/>
            <a:ext cx="8153400" cy="5029200"/>
          </a:xfrm>
        </p:spPr>
      </p:pic>
    </p:spTree>
    <p:extLst>
      <p:ext uri="{BB962C8B-B14F-4D97-AF65-F5344CB8AC3E}">
        <p14:creationId xmlns:p14="http://schemas.microsoft.com/office/powerpoint/2010/main" val="92241071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Needle biopsy sample of liver</a:t>
            </a:r>
            <a:endParaRPr lang="en-US" dirty="0"/>
          </a:p>
        </p:txBody>
      </p:sp>
      <p:pic>
        <p:nvPicPr>
          <p:cNvPr id="4" name="Content Placeholder 3" descr="images.jpg"/>
          <p:cNvPicPr>
            <a:picLocks noGrp="1" noChangeAspect="1"/>
          </p:cNvPicPr>
          <p:nvPr>
            <p:ph idx="1"/>
          </p:nvPr>
        </p:nvPicPr>
        <p:blipFill>
          <a:blip r:embed="rId2"/>
          <a:stretch>
            <a:fillRect/>
          </a:stretch>
        </p:blipFill>
        <p:spPr>
          <a:xfrm>
            <a:off x="1168400" y="1358901"/>
            <a:ext cx="9144000" cy="5334000"/>
          </a:xfrm>
        </p:spPr>
      </p:pic>
    </p:spTree>
    <p:extLst>
      <p:ext uri="{BB962C8B-B14F-4D97-AF65-F5344CB8AC3E}">
        <p14:creationId xmlns:p14="http://schemas.microsoft.com/office/powerpoint/2010/main" val="1317173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Needle biopsy parathyroid gland</a:t>
            </a:r>
            <a:endParaRPr lang="en-US" dirty="0"/>
          </a:p>
        </p:txBody>
      </p:sp>
      <p:pic>
        <p:nvPicPr>
          <p:cNvPr id="4" name="Content Placeholder 3" descr="parathyroid.jpg"/>
          <p:cNvPicPr>
            <a:picLocks noGrp="1" noChangeAspect="1"/>
          </p:cNvPicPr>
          <p:nvPr>
            <p:ph idx="1"/>
          </p:nvPr>
        </p:nvPicPr>
        <p:blipFill>
          <a:blip r:embed="rId2"/>
          <a:stretch>
            <a:fillRect/>
          </a:stretch>
        </p:blipFill>
        <p:spPr>
          <a:xfrm>
            <a:off x="1143000" y="1930400"/>
            <a:ext cx="8915400" cy="5105400"/>
          </a:xfrm>
        </p:spPr>
      </p:pic>
    </p:spTree>
    <p:extLst>
      <p:ext uri="{BB962C8B-B14F-4D97-AF65-F5344CB8AC3E}">
        <p14:creationId xmlns:p14="http://schemas.microsoft.com/office/powerpoint/2010/main" val="355500938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Lung biopsy</a:t>
            </a:r>
            <a:endParaRPr lang="en-US" dirty="0"/>
          </a:p>
        </p:txBody>
      </p:sp>
      <p:pic>
        <p:nvPicPr>
          <p:cNvPr id="4" name="Content Placeholder 3" descr="lung biopsyy.jpg"/>
          <p:cNvPicPr>
            <a:picLocks noGrp="1" noChangeAspect="1"/>
          </p:cNvPicPr>
          <p:nvPr>
            <p:ph idx="1"/>
          </p:nvPr>
        </p:nvPicPr>
        <p:blipFill>
          <a:blip r:embed="rId2"/>
          <a:stretch>
            <a:fillRect/>
          </a:stretch>
        </p:blipFill>
        <p:spPr>
          <a:xfrm>
            <a:off x="1511300" y="1511301"/>
            <a:ext cx="8382000" cy="5029199"/>
          </a:xfrm>
        </p:spPr>
      </p:pic>
    </p:spTree>
    <p:extLst>
      <p:ext uri="{BB962C8B-B14F-4D97-AF65-F5344CB8AC3E}">
        <p14:creationId xmlns:p14="http://schemas.microsoft.com/office/powerpoint/2010/main" val="164459137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Incisional biopsy of uterus</a:t>
            </a:r>
            <a:endParaRPr lang="en-US" dirty="0"/>
          </a:p>
        </p:txBody>
      </p:sp>
      <p:pic>
        <p:nvPicPr>
          <p:cNvPr id="4" name="Content Placeholder 3" descr="uterus.jpg"/>
          <p:cNvPicPr>
            <a:picLocks noGrp="1" noChangeAspect="1"/>
          </p:cNvPicPr>
          <p:nvPr>
            <p:ph idx="1"/>
          </p:nvPr>
        </p:nvPicPr>
        <p:blipFill>
          <a:blip r:embed="rId2"/>
          <a:stretch>
            <a:fillRect/>
          </a:stretch>
        </p:blipFill>
        <p:spPr>
          <a:xfrm>
            <a:off x="1117600" y="1549400"/>
            <a:ext cx="9144000" cy="5410200"/>
          </a:xfrm>
        </p:spPr>
      </p:pic>
    </p:spTree>
    <p:extLst>
      <p:ext uri="{BB962C8B-B14F-4D97-AF65-F5344CB8AC3E}">
        <p14:creationId xmlns:p14="http://schemas.microsoft.com/office/powerpoint/2010/main" val="1242963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72603"/>
            <a:ext cx="8229600" cy="1015284"/>
          </a:xfrm>
        </p:spPr>
        <p:txBody>
          <a:bodyPr>
            <a:normAutofit/>
          </a:bodyPr>
          <a:lstStyle/>
          <a:p>
            <a:r>
              <a:rPr lang="en-US" dirty="0"/>
              <a:t>P</a:t>
            </a:r>
            <a:r>
              <a:rPr lang="en-US" dirty="0" smtClean="0"/>
              <a:t>reparing for the procedure</a:t>
            </a:r>
            <a:endParaRPr lang="en-US" dirty="0"/>
          </a:p>
        </p:txBody>
      </p:sp>
      <p:sp>
        <p:nvSpPr>
          <p:cNvPr id="3" name="Content Placeholder 2"/>
          <p:cNvSpPr>
            <a:spLocks noGrp="1"/>
          </p:cNvSpPr>
          <p:nvPr>
            <p:ph sz="quarter" idx="1"/>
          </p:nvPr>
        </p:nvSpPr>
        <p:spPr>
          <a:xfrm>
            <a:off x="530087" y="1287887"/>
            <a:ext cx="9342783" cy="5245435"/>
          </a:xfrm>
        </p:spPr>
        <p:txBody>
          <a:bodyPr>
            <a:normAutofit/>
          </a:bodyPr>
          <a:lstStyle/>
          <a:p>
            <a:pPr>
              <a:buFont typeface="Wingdings" pitchFamily="2" charset="2"/>
              <a:buChar char="v"/>
            </a:pPr>
            <a:r>
              <a:rPr lang="en-US" dirty="0" smtClean="0"/>
              <a:t>Informed consent to be signed by the patient</a:t>
            </a:r>
          </a:p>
          <a:p>
            <a:pPr>
              <a:buFont typeface="Wingdings" pitchFamily="2" charset="2"/>
              <a:buChar char="v"/>
            </a:pPr>
            <a:r>
              <a:rPr lang="en-US" dirty="0" smtClean="0"/>
              <a:t>Starve patient 6-12hrs</a:t>
            </a:r>
          </a:p>
          <a:p>
            <a:pPr>
              <a:buFont typeface="Wingdings" pitchFamily="2" charset="2"/>
              <a:buChar char="v"/>
            </a:pPr>
            <a:r>
              <a:rPr lang="en-US" dirty="0" smtClean="0"/>
              <a:t>Explain procedure to patient to allay anxiety</a:t>
            </a:r>
          </a:p>
          <a:p>
            <a:pPr>
              <a:buFont typeface="Wingdings" pitchFamily="2" charset="2"/>
              <a:buChar char="v"/>
            </a:pPr>
            <a:r>
              <a:rPr lang="en-US" dirty="0" smtClean="0"/>
              <a:t>Advise patient to avoid </a:t>
            </a:r>
            <a:r>
              <a:rPr lang="en-US" dirty="0" err="1" smtClean="0"/>
              <a:t>asprin</a:t>
            </a:r>
            <a:r>
              <a:rPr lang="en-US" dirty="0" smtClean="0"/>
              <a:t>,  </a:t>
            </a:r>
            <a:r>
              <a:rPr lang="en-US" dirty="0" err="1" smtClean="0"/>
              <a:t>brufen</a:t>
            </a:r>
            <a:r>
              <a:rPr lang="en-US" dirty="0" smtClean="0"/>
              <a:t> and other anticoagulants before the procedure</a:t>
            </a:r>
          </a:p>
          <a:p>
            <a:pPr>
              <a:buFont typeface="Wingdings" pitchFamily="2" charset="2"/>
              <a:buChar char="v"/>
            </a:pPr>
            <a:r>
              <a:rPr lang="en-US" dirty="0" smtClean="0"/>
              <a:t>Give pre-medication :                             </a:t>
            </a:r>
          </a:p>
          <a:p>
            <a:pPr>
              <a:buFont typeface="Arial" pitchFamily="34" charset="0"/>
              <a:buChar char="•"/>
            </a:pPr>
            <a:r>
              <a:rPr lang="en-US" dirty="0" smtClean="0"/>
              <a:t>    atropine 0.6mg-1mg(</a:t>
            </a:r>
            <a:r>
              <a:rPr lang="en-US" dirty="0" err="1" smtClean="0"/>
              <a:t>iv,sc,im</a:t>
            </a:r>
            <a:r>
              <a:rPr lang="en-US" dirty="0" smtClean="0"/>
              <a:t>)  </a:t>
            </a:r>
          </a:p>
          <a:p>
            <a:pPr>
              <a:buFont typeface="Arial" pitchFamily="34" charset="0"/>
              <a:buChar char="•"/>
            </a:pPr>
            <a:r>
              <a:rPr lang="en-US" dirty="0" smtClean="0"/>
              <a:t>    sedative(diazepam 5-10mg) or narcotic to  inhibit stimulation of the </a:t>
            </a:r>
            <a:r>
              <a:rPr lang="en-US" dirty="0" err="1" smtClean="0"/>
              <a:t>vagus</a:t>
            </a:r>
            <a:r>
              <a:rPr lang="en-US" dirty="0" smtClean="0"/>
              <a:t> nerve and prevent vomiting , suppress cough reflex ,sedate &amp; relieve anxiety.</a:t>
            </a:r>
          </a:p>
          <a:p>
            <a:pPr>
              <a:buFont typeface="Wingdings" pitchFamily="2" charset="2"/>
              <a:buChar char="v"/>
            </a:pPr>
            <a:r>
              <a:rPr lang="en-US" dirty="0" smtClean="0"/>
              <a:t> dentures  are removed and all artificial </a:t>
            </a:r>
            <a:r>
              <a:rPr lang="en-US" dirty="0" err="1" smtClean="0"/>
              <a:t>prothesis</a:t>
            </a:r>
            <a:r>
              <a:rPr lang="en-US" dirty="0" smtClean="0"/>
              <a:t> </a:t>
            </a:r>
          </a:p>
          <a:p>
            <a:pPr>
              <a:buFont typeface="Wingdings" pitchFamily="2" charset="2"/>
              <a:buChar char="v"/>
            </a:pPr>
            <a:r>
              <a:rPr lang="en-US" dirty="0" smtClean="0"/>
              <a:t>Assist in spraying local </a:t>
            </a:r>
            <a:r>
              <a:rPr lang="en-US" dirty="0" err="1" smtClean="0"/>
              <a:t>anaesthesia</a:t>
            </a:r>
            <a:r>
              <a:rPr lang="en-US" dirty="0" smtClean="0"/>
              <a:t> if its to be used</a:t>
            </a:r>
          </a:p>
          <a:p>
            <a:pPr>
              <a:buFont typeface="Wingdings" pitchFamily="2" charset="2"/>
              <a:buChar char="v"/>
            </a:pPr>
            <a:r>
              <a:rPr lang="en-US" dirty="0" smtClean="0"/>
              <a:t>If a rigid bronchoscope is used general </a:t>
            </a:r>
            <a:r>
              <a:rPr lang="en-US" dirty="0" err="1" smtClean="0"/>
              <a:t>anaesthesia</a:t>
            </a:r>
            <a:r>
              <a:rPr lang="en-US" dirty="0" smtClean="0"/>
              <a:t> is given                                                                                                                </a:t>
            </a:r>
            <a:endParaRPr lang="en-US" dirty="0"/>
          </a:p>
        </p:txBody>
      </p:sp>
    </p:spTree>
    <p:extLst>
      <p:ext uri="{BB962C8B-B14F-4D97-AF65-F5344CB8AC3E}">
        <p14:creationId xmlns:p14="http://schemas.microsoft.com/office/powerpoint/2010/main" val="122248132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prostate</a:t>
            </a:r>
            <a:endParaRPr lang="en-US" dirty="0"/>
          </a:p>
        </p:txBody>
      </p:sp>
      <p:pic>
        <p:nvPicPr>
          <p:cNvPr id="4" name="Content Placeholder 3" descr="prostate.jpg"/>
          <p:cNvPicPr>
            <a:picLocks noGrp="1" noChangeAspect="1"/>
          </p:cNvPicPr>
          <p:nvPr>
            <p:ph idx="1"/>
          </p:nvPr>
        </p:nvPicPr>
        <p:blipFill>
          <a:blip r:embed="rId2"/>
          <a:stretch>
            <a:fillRect/>
          </a:stretch>
        </p:blipFill>
        <p:spPr>
          <a:xfrm>
            <a:off x="965201" y="1409701"/>
            <a:ext cx="9143999" cy="5257799"/>
          </a:xfrm>
        </p:spPr>
      </p:pic>
    </p:spTree>
    <p:extLst>
      <p:ext uri="{BB962C8B-B14F-4D97-AF65-F5344CB8AC3E}">
        <p14:creationId xmlns:p14="http://schemas.microsoft.com/office/powerpoint/2010/main" val="133151611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NURSE ROLE</a:t>
            </a:r>
            <a:endParaRPr lang="en-US" dirty="0"/>
          </a:p>
        </p:txBody>
      </p:sp>
      <p:sp>
        <p:nvSpPr>
          <p:cNvPr id="3" name="Content Placeholder 2"/>
          <p:cNvSpPr>
            <a:spLocks noGrp="1"/>
          </p:cNvSpPr>
          <p:nvPr>
            <p:ph idx="1"/>
          </p:nvPr>
        </p:nvSpPr>
        <p:spPr/>
        <p:txBody>
          <a:bodyPr>
            <a:normAutofit/>
          </a:bodyPr>
          <a:lstStyle/>
          <a:p>
            <a:r>
              <a:rPr lang="en-US" sz="2000" dirty="0" smtClean="0"/>
              <a:t>Provide information about the procedure to pt and family</a:t>
            </a:r>
          </a:p>
          <a:p>
            <a:r>
              <a:rPr lang="en-US" sz="2000" dirty="0" smtClean="0"/>
              <a:t>Obtain a verbal and written consent from pt</a:t>
            </a:r>
          </a:p>
          <a:p>
            <a:r>
              <a:rPr lang="en-US" sz="2000" dirty="0" smtClean="0"/>
              <a:t>Educate the pt hw the procedure will be performed.</a:t>
            </a:r>
          </a:p>
          <a:p>
            <a:r>
              <a:rPr lang="en-US" sz="2000" dirty="0" smtClean="0"/>
              <a:t>Inform them where the biopsy site will be and what they should expect</a:t>
            </a:r>
          </a:p>
          <a:p>
            <a:r>
              <a:rPr lang="en-US" sz="2000" dirty="0" smtClean="0"/>
              <a:t>Give reason for taking biopsy. the potential risks involved and other alternatives</a:t>
            </a:r>
          </a:p>
          <a:p>
            <a:r>
              <a:rPr lang="en-US" sz="2000" dirty="0" smtClean="0"/>
              <a:t>Tell them when to expect the results and the expected outcomes</a:t>
            </a:r>
            <a:endParaRPr lang="en-US" sz="2000" dirty="0"/>
          </a:p>
        </p:txBody>
      </p:sp>
    </p:spTree>
    <p:extLst>
      <p:ext uri="{BB962C8B-B14F-4D97-AF65-F5344CB8AC3E}">
        <p14:creationId xmlns:p14="http://schemas.microsoft.com/office/powerpoint/2010/main" val="271916875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Preparation </a:t>
            </a:r>
            <a:endParaRPr lang="en-US" dirty="0"/>
          </a:p>
        </p:txBody>
      </p:sp>
      <p:sp>
        <p:nvSpPr>
          <p:cNvPr id="3" name="Content Placeholder 2"/>
          <p:cNvSpPr>
            <a:spLocks noGrp="1"/>
          </p:cNvSpPr>
          <p:nvPr>
            <p:ph idx="1"/>
          </p:nvPr>
        </p:nvSpPr>
        <p:spPr/>
        <p:txBody>
          <a:bodyPr/>
          <a:lstStyle/>
          <a:p>
            <a:r>
              <a:rPr lang="en-US" sz="2000" dirty="0" smtClean="0"/>
              <a:t>Assess pt for sedation requirements</a:t>
            </a:r>
          </a:p>
          <a:p>
            <a:r>
              <a:rPr lang="en-US" sz="2000" dirty="0" smtClean="0"/>
              <a:t>Starve pt if sedation is required</a:t>
            </a:r>
          </a:p>
          <a:p>
            <a:r>
              <a:rPr lang="en-US" sz="2000" dirty="0" smtClean="0"/>
              <a:t>Clean the environment</a:t>
            </a:r>
          </a:p>
          <a:p>
            <a:r>
              <a:rPr lang="en-US" sz="2000" dirty="0" smtClean="0"/>
              <a:t>Make pt comfortable </a:t>
            </a:r>
          </a:p>
          <a:p>
            <a:r>
              <a:rPr lang="en-US" sz="2000" dirty="0" smtClean="0"/>
              <a:t>Get the right medium to store the biopsy in the lab . </a:t>
            </a:r>
            <a:r>
              <a:rPr lang="en-US" sz="2000" dirty="0" err="1" smtClean="0"/>
              <a:t>E.g</a:t>
            </a:r>
            <a:r>
              <a:rPr lang="en-US" sz="2000" dirty="0" smtClean="0"/>
              <a:t> formalin; skin biopsy, special fixative for electron microscope, slide</a:t>
            </a:r>
          </a:p>
          <a:p>
            <a:pPr>
              <a:buNone/>
            </a:pPr>
            <a:endParaRPr lang="en-US" dirty="0" smtClean="0"/>
          </a:p>
        </p:txBody>
      </p:sp>
    </p:spTree>
    <p:extLst>
      <p:ext uri="{BB962C8B-B14F-4D97-AF65-F5344CB8AC3E}">
        <p14:creationId xmlns:p14="http://schemas.microsoft.com/office/powerpoint/2010/main" val="237404679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preparation</a:t>
            </a:r>
            <a:endParaRPr lang="en-US" dirty="0"/>
          </a:p>
        </p:txBody>
      </p:sp>
      <p:sp>
        <p:nvSpPr>
          <p:cNvPr id="3" name="Content Placeholder 2"/>
          <p:cNvSpPr>
            <a:spLocks noGrp="1"/>
          </p:cNvSpPr>
          <p:nvPr>
            <p:ph idx="1"/>
          </p:nvPr>
        </p:nvSpPr>
        <p:spPr/>
        <p:txBody>
          <a:bodyPr>
            <a:normAutofit/>
          </a:bodyPr>
          <a:lstStyle/>
          <a:p>
            <a:r>
              <a:rPr lang="en-US" sz="2000" dirty="0" smtClean="0"/>
              <a:t>Make sure there is a clean dressing  trolley, sterile pack, disposable scalpel/sterile scissors, gloves, disposable needles</a:t>
            </a:r>
            <a:endParaRPr lang="en-US" sz="2000" dirty="0"/>
          </a:p>
        </p:txBody>
      </p:sp>
    </p:spTree>
    <p:extLst>
      <p:ext uri="{BB962C8B-B14F-4D97-AF65-F5344CB8AC3E}">
        <p14:creationId xmlns:p14="http://schemas.microsoft.com/office/powerpoint/2010/main" val="425910625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a:t>
            </a:r>
            <a:endParaRPr lang="en-US" dirty="0"/>
          </a:p>
        </p:txBody>
      </p:sp>
      <p:sp>
        <p:nvSpPr>
          <p:cNvPr id="3" name="Content Placeholder 2"/>
          <p:cNvSpPr>
            <a:spLocks noGrp="1"/>
          </p:cNvSpPr>
          <p:nvPr>
            <p:ph idx="1"/>
          </p:nvPr>
        </p:nvSpPr>
        <p:spPr/>
        <p:txBody>
          <a:bodyPr>
            <a:normAutofit/>
          </a:bodyPr>
          <a:lstStyle/>
          <a:p>
            <a:r>
              <a:rPr lang="en-US" sz="2000" dirty="0" smtClean="0"/>
              <a:t>Take history</a:t>
            </a:r>
          </a:p>
          <a:p>
            <a:r>
              <a:rPr lang="en-US" sz="2000" dirty="0" smtClean="0"/>
              <a:t>Take vital signs, observe the pt </a:t>
            </a:r>
          </a:p>
          <a:p>
            <a:r>
              <a:rPr lang="en-US" sz="2000" dirty="0" smtClean="0"/>
              <a:t>Sedate pt if required</a:t>
            </a:r>
          </a:p>
          <a:p>
            <a:r>
              <a:rPr lang="en-US" sz="2000" dirty="0" smtClean="0"/>
              <a:t>Maintain privacy and dignity and reassure the pt.</a:t>
            </a:r>
          </a:p>
          <a:p>
            <a:r>
              <a:rPr lang="en-US" sz="2000" dirty="0" smtClean="0"/>
              <a:t>Clean the selected are to take the biopsy as advised by physician</a:t>
            </a:r>
          </a:p>
          <a:p>
            <a:r>
              <a:rPr lang="en-US" sz="2000" dirty="0" smtClean="0"/>
              <a:t>Use aseptic techniques in taking the biopsy</a:t>
            </a:r>
          </a:p>
          <a:p>
            <a:r>
              <a:rPr lang="en-US" sz="2000" dirty="0" smtClean="0"/>
              <a:t>Label the specimen bottle: name , hospital no.</a:t>
            </a:r>
            <a:endParaRPr lang="en-US" sz="2000" dirty="0"/>
          </a:p>
        </p:txBody>
      </p:sp>
    </p:spTree>
    <p:extLst>
      <p:ext uri="{BB962C8B-B14F-4D97-AF65-F5344CB8AC3E}">
        <p14:creationId xmlns:p14="http://schemas.microsoft.com/office/powerpoint/2010/main" val="372179958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Procedure</a:t>
            </a:r>
            <a:br>
              <a:rPr lang="en-US" dirty="0" smtClean="0"/>
            </a:br>
            <a:endParaRPr lang="en-US" dirty="0"/>
          </a:p>
        </p:txBody>
      </p:sp>
      <p:sp>
        <p:nvSpPr>
          <p:cNvPr id="3" name="Content Placeholder 2"/>
          <p:cNvSpPr>
            <a:spLocks noGrp="1"/>
          </p:cNvSpPr>
          <p:nvPr>
            <p:ph idx="1"/>
          </p:nvPr>
        </p:nvSpPr>
        <p:spPr/>
        <p:txBody>
          <a:bodyPr>
            <a:normAutofit/>
          </a:bodyPr>
          <a:lstStyle/>
          <a:p>
            <a:r>
              <a:rPr lang="en-US" sz="2000" dirty="0" smtClean="0"/>
              <a:t>Take the biopsy and place it in the specimen bottle or medium</a:t>
            </a:r>
          </a:p>
          <a:p>
            <a:r>
              <a:rPr lang="en-US" sz="2000" dirty="0" smtClean="0"/>
              <a:t>Store the specimen appropriately</a:t>
            </a:r>
          </a:p>
          <a:p>
            <a:r>
              <a:rPr lang="en-US" sz="2000" dirty="0" smtClean="0"/>
              <a:t>Dress the wound</a:t>
            </a:r>
          </a:p>
          <a:p>
            <a:r>
              <a:rPr lang="en-US" sz="2000" dirty="0" smtClean="0"/>
              <a:t>Leave the pt comfortable as you dispose of the equipment</a:t>
            </a:r>
          </a:p>
          <a:p>
            <a:r>
              <a:rPr lang="en-US" sz="2000" dirty="0" smtClean="0"/>
              <a:t>Document the procedure</a:t>
            </a:r>
          </a:p>
          <a:p>
            <a:r>
              <a:rPr lang="en-US" sz="2000" dirty="0" smtClean="0"/>
              <a:t>Take the biopsy to the lab.</a:t>
            </a:r>
            <a:endParaRPr lang="en-US" sz="2000" dirty="0"/>
          </a:p>
        </p:txBody>
      </p:sp>
    </p:spTree>
    <p:extLst>
      <p:ext uri="{BB962C8B-B14F-4D97-AF65-F5344CB8AC3E}">
        <p14:creationId xmlns:p14="http://schemas.microsoft.com/office/powerpoint/2010/main" val="62908796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6834" y="381000"/>
            <a:ext cx="8596668" cy="787400"/>
          </a:xfrm>
        </p:spPr>
        <p:txBody>
          <a:bodyPr/>
          <a:lstStyle/>
          <a:p>
            <a:r>
              <a:rPr lang="en-US" b="1" dirty="0" smtClean="0"/>
              <a:t>Liver biopsy</a:t>
            </a:r>
            <a:endParaRPr lang="en-US" b="1" dirty="0"/>
          </a:p>
        </p:txBody>
      </p:sp>
      <p:sp>
        <p:nvSpPr>
          <p:cNvPr id="3" name="Content Placeholder 2"/>
          <p:cNvSpPr>
            <a:spLocks noGrp="1"/>
          </p:cNvSpPr>
          <p:nvPr>
            <p:ph sz="quarter" idx="1"/>
          </p:nvPr>
        </p:nvSpPr>
        <p:spPr>
          <a:xfrm>
            <a:off x="677334" y="1612901"/>
            <a:ext cx="8596668" cy="4428462"/>
          </a:xfrm>
        </p:spPr>
        <p:txBody>
          <a:bodyPr>
            <a:normAutofit/>
          </a:bodyPr>
          <a:lstStyle/>
          <a:p>
            <a:pPr>
              <a:buFont typeface="Wingdings" pitchFamily="2" charset="2"/>
              <a:buChar char="Ø"/>
            </a:pPr>
            <a:r>
              <a:rPr lang="en-US" sz="2000" dirty="0" smtClean="0"/>
              <a:t>Is a procedure where small pieces of liver tissue are removed in order to be sent to lab for examination</a:t>
            </a:r>
          </a:p>
          <a:p>
            <a:pPr>
              <a:buFont typeface="Wingdings" pitchFamily="2" charset="2"/>
              <a:buChar char="Ø"/>
            </a:pPr>
            <a:r>
              <a:rPr lang="en-US" sz="2000" dirty="0" smtClean="0"/>
              <a:t>It’s helpful in the diagnosis of diseases that affect the liver </a:t>
            </a:r>
            <a:r>
              <a:rPr lang="en-US" sz="2000" dirty="0" err="1" smtClean="0"/>
              <a:t>E.g</a:t>
            </a:r>
            <a:r>
              <a:rPr lang="en-US" sz="2000" dirty="0" smtClean="0"/>
              <a:t> liver cirrhosis</a:t>
            </a:r>
          </a:p>
          <a:p>
            <a:pPr>
              <a:buNone/>
            </a:pPr>
            <a:r>
              <a:rPr lang="en-US" sz="2000" b="1" i="1" dirty="0" smtClean="0"/>
              <a:t>Purpose</a:t>
            </a:r>
          </a:p>
          <a:p>
            <a:pPr marL="571500" indent="-571500">
              <a:buFont typeface="+mj-lt"/>
              <a:buAutoNum type="romanLcPeriod"/>
            </a:pPr>
            <a:r>
              <a:rPr lang="en-US" sz="2000" i="1" dirty="0" smtClean="0"/>
              <a:t>Diagnosis: </a:t>
            </a:r>
            <a:r>
              <a:rPr lang="en-US" sz="2000" dirty="0" smtClean="0"/>
              <a:t>this allows establishment of very specific diagnosis</a:t>
            </a:r>
          </a:p>
          <a:p>
            <a:pPr marL="571500" indent="-571500">
              <a:buFont typeface="+mj-lt"/>
              <a:buAutoNum type="romanLcPeriod"/>
            </a:pPr>
            <a:r>
              <a:rPr lang="en-US" sz="2000" i="1" dirty="0" smtClean="0"/>
              <a:t>Monitoring:</a:t>
            </a:r>
            <a:r>
              <a:rPr lang="en-US" sz="2000" dirty="0" smtClean="0"/>
              <a:t> monitoring effectiveness of therapy that the patient is receiving for a liver disease. It can also provide warning if certain therapies the patients are receiving are damaging to the liver</a:t>
            </a:r>
            <a:endParaRPr lang="en-US" sz="2000" i="1" dirty="0"/>
          </a:p>
        </p:txBody>
      </p:sp>
    </p:spTree>
    <p:extLst>
      <p:ext uri="{BB962C8B-B14F-4D97-AF65-F5344CB8AC3E}">
        <p14:creationId xmlns:p14="http://schemas.microsoft.com/office/powerpoint/2010/main" val="139902469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7900" y="279400"/>
            <a:ext cx="8229600" cy="469900"/>
          </a:xfrm>
        </p:spPr>
        <p:txBody>
          <a:bodyPr>
            <a:normAutofit fontScale="90000"/>
          </a:bodyPr>
          <a:lstStyle/>
          <a:p>
            <a:endParaRPr lang="en-US" dirty="0"/>
          </a:p>
        </p:txBody>
      </p:sp>
      <p:sp>
        <p:nvSpPr>
          <p:cNvPr id="3" name="Content Placeholder 2"/>
          <p:cNvSpPr>
            <a:spLocks noGrp="1"/>
          </p:cNvSpPr>
          <p:nvPr>
            <p:ph sz="quarter" idx="1"/>
          </p:nvPr>
        </p:nvSpPr>
        <p:spPr>
          <a:xfrm>
            <a:off x="977900" y="1346200"/>
            <a:ext cx="8712200" cy="4965700"/>
          </a:xfrm>
        </p:spPr>
        <p:txBody>
          <a:bodyPr/>
          <a:lstStyle/>
          <a:p>
            <a:pPr>
              <a:buNone/>
            </a:pPr>
            <a:r>
              <a:rPr lang="en-US" b="1" i="1" dirty="0" smtClean="0"/>
              <a:t>Indications</a:t>
            </a:r>
          </a:p>
          <a:p>
            <a:pPr>
              <a:buFont typeface="Wingdings" pitchFamily="2" charset="2"/>
              <a:buChar char="§"/>
            </a:pPr>
            <a:r>
              <a:rPr lang="en-US" dirty="0" smtClean="0"/>
              <a:t>Alcoholic liver</a:t>
            </a:r>
          </a:p>
          <a:p>
            <a:pPr>
              <a:buFont typeface="Wingdings" pitchFamily="2" charset="2"/>
              <a:buChar char="§"/>
            </a:pPr>
            <a:r>
              <a:rPr lang="en-US" dirty="0" smtClean="0"/>
              <a:t>Elevated liver enzymes of unknown origin</a:t>
            </a:r>
          </a:p>
          <a:p>
            <a:pPr>
              <a:buFont typeface="Wingdings" pitchFamily="2" charset="2"/>
              <a:buChar char="§"/>
            </a:pPr>
            <a:r>
              <a:rPr lang="en-US" dirty="0" smtClean="0"/>
              <a:t>Jaundice and </a:t>
            </a:r>
            <a:r>
              <a:rPr lang="en-US" dirty="0" err="1" smtClean="0"/>
              <a:t>billiary</a:t>
            </a:r>
            <a:r>
              <a:rPr lang="en-US" dirty="0" smtClean="0"/>
              <a:t> tract obstruction</a:t>
            </a:r>
          </a:p>
          <a:p>
            <a:pPr>
              <a:buFont typeface="Wingdings" pitchFamily="2" charset="2"/>
              <a:buChar char="§"/>
            </a:pPr>
            <a:r>
              <a:rPr lang="en-US" dirty="0" err="1" smtClean="0"/>
              <a:t>Hemochromatosis</a:t>
            </a:r>
            <a:endParaRPr lang="en-US" dirty="0" smtClean="0"/>
          </a:p>
          <a:p>
            <a:pPr>
              <a:buFont typeface="Wingdings" pitchFamily="2" charset="2"/>
              <a:buChar char="§"/>
            </a:pPr>
            <a:r>
              <a:rPr lang="en-US" dirty="0" err="1" smtClean="0"/>
              <a:t>Hepatomegally</a:t>
            </a:r>
            <a:r>
              <a:rPr lang="en-US" dirty="0" smtClean="0"/>
              <a:t> of undetermined cause</a:t>
            </a:r>
          </a:p>
          <a:p>
            <a:pPr>
              <a:buFont typeface="Wingdings" pitchFamily="2" charset="2"/>
              <a:buChar char="§"/>
            </a:pPr>
            <a:r>
              <a:rPr lang="en-US" dirty="0" smtClean="0"/>
              <a:t>Autoimmune liver disease</a:t>
            </a:r>
          </a:p>
          <a:p>
            <a:pPr>
              <a:buFont typeface="Wingdings" pitchFamily="2" charset="2"/>
              <a:buChar char="§"/>
            </a:pPr>
            <a:r>
              <a:rPr lang="en-US" dirty="0" smtClean="0"/>
              <a:t>Cancers of the liver and non cancerous tumor</a:t>
            </a:r>
          </a:p>
          <a:p>
            <a:pPr>
              <a:buFont typeface="Wingdings" pitchFamily="2" charset="2"/>
              <a:buChar char="§"/>
            </a:pPr>
            <a:r>
              <a:rPr lang="en-US" dirty="0" smtClean="0"/>
              <a:t>Chronic viral hepatitis</a:t>
            </a:r>
          </a:p>
          <a:p>
            <a:pPr>
              <a:buFont typeface="Wingdings" pitchFamily="2" charset="2"/>
              <a:buChar char="§"/>
            </a:pPr>
            <a:r>
              <a:rPr lang="en-US" dirty="0" smtClean="0"/>
              <a:t>Liver transplantation- to rule out rejection</a:t>
            </a:r>
            <a:endParaRPr lang="en-US" dirty="0"/>
          </a:p>
        </p:txBody>
      </p:sp>
    </p:spTree>
    <p:extLst>
      <p:ext uri="{BB962C8B-B14F-4D97-AF65-F5344CB8AC3E}">
        <p14:creationId xmlns:p14="http://schemas.microsoft.com/office/powerpoint/2010/main" val="257690771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8400" y="355600"/>
            <a:ext cx="8229600" cy="495300"/>
          </a:xfrm>
        </p:spPr>
        <p:txBody>
          <a:bodyPr>
            <a:normAutofit fontScale="90000"/>
          </a:bodyPr>
          <a:lstStyle/>
          <a:p>
            <a:endParaRPr lang="en-US" dirty="0"/>
          </a:p>
        </p:txBody>
      </p:sp>
      <p:sp>
        <p:nvSpPr>
          <p:cNvPr id="3" name="Content Placeholder 2"/>
          <p:cNvSpPr>
            <a:spLocks noGrp="1"/>
          </p:cNvSpPr>
          <p:nvPr>
            <p:ph sz="quarter" idx="1"/>
          </p:nvPr>
        </p:nvSpPr>
        <p:spPr>
          <a:xfrm>
            <a:off x="1295400" y="977900"/>
            <a:ext cx="8229600" cy="5410200"/>
          </a:xfrm>
        </p:spPr>
        <p:txBody>
          <a:bodyPr>
            <a:normAutofit/>
          </a:bodyPr>
          <a:lstStyle/>
          <a:p>
            <a:pPr>
              <a:buNone/>
            </a:pPr>
            <a:r>
              <a:rPr lang="en-US" b="1" i="1" u="sng" dirty="0" smtClean="0"/>
              <a:t>Procedure</a:t>
            </a:r>
          </a:p>
          <a:p>
            <a:pPr>
              <a:buNone/>
            </a:pPr>
            <a:r>
              <a:rPr lang="en-US" b="1" i="1" dirty="0" smtClean="0"/>
              <a:t>Requirements on trolley:</a:t>
            </a:r>
          </a:p>
          <a:p>
            <a:pPr>
              <a:buNone/>
            </a:pPr>
            <a:r>
              <a:rPr lang="en-US" dirty="0" smtClean="0"/>
              <a:t>As for bone marrow biopsy with addition of the following</a:t>
            </a:r>
          </a:p>
          <a:p>
            <a:pPr>
              <a:buFont typeface="Arial" pitchFamily="34" charset="0"/>
              <a:buChar char="•"/>
            </a:pPr>
            <a:r>
              <a:rPr lang="en-US" dirty="0" err="1" smtClean="0"/>
              <a:t>Scapel</a:t>
            </a:r>
            <a:r>
              <a:rPr lang="en-US" dirty="0" smtClean="0"/>
              <a:t> or blade</a:t>
            </a:r>
          </a:p>
          <a:p>
            <a:pPr>
              <a:buFont typeface="Arial" pitchFamily="34" charset="0"/>
              <a:buChar char="•"/>
            </a:pPr>
            <a:r>
              <a:rPr lang="en-US" dirty="0" smtClean="0"/>
              <a:t>Specimen jar</a:t>
            </a:r>
          </a:p>
          <a:p>
            <a:pPr>
              <a:buFont typeface="Arial" pitchFamily="34" charset="0"/>
              <a:buChar char="•"/>
            </a:pPr>
            <a:r>
              <a:rPr lang="en-US" dirty="0" err="1" smtClean="0"/>
              <a:t>Menghini</a:t>
            </a:r>
            <a:r>
              <a:rPr lang="en-US" dirty="0" smtClean="0"/>
              <a:t> liver biopsy needle</a:t>
            </a:r>
          </a:p>
          <a:p>
            <a:pPr>
              <a:buNone/>
            </a:pPr>
            <a:r>
              <a:rPr lang="en-US" b="1" i="1" dirty="0" smtClean="0"/>
              <a:t>Preparation</a:t>
            </a:r>
          </a:p>
          <a:p>
            <a:pPr marL="514350" indent="-514350">
              <a:buFont typeface="+mj-lt"/>
              <a:buAutoNum type="alphaLcParenR"/>
            </a:pPr>
            <a:r>
              <a:rPr lang="en-US" dirty="0" smtClean="0"/>
              <a:t>Ascertain the results of coagulation tests- </a:t>
            </a:r>
            <a:r>
              <a:rPr lang="en-US" dirty="0" err="1" smtClean="0"/>
              <a:t>prothrombin</a:t>
            </a:r>
            <a:r>
              <a:rPr lang="en-US" dirty="0" smtClean="0"/>
              <a:t> time, partial </a:t>
            </a:r>
            <a:r>
              <a:rPr lang="en-US" dirty="0" err="1" smtClean="0"/>
              <a:t>thromboplastin</a:t>
            </a:r>
            <a:r>
              <a:rPr lang="en-US" dirty="0" smtClean="0"/>
              <a:t> time, and platelet count</a:t>
            </a:r>
          </a:p>
          <a:p>
            <a:pPr marL="514350" indent="-514350">
              <a:buFont typeface="+mj-lt"/>
              <a:buAutoNum type="alphaLcParenR"/>
            </a:pPr>
            <a:r>
              <a:rPr lang="en-US" dirty="0" smtClean="0"/>
              <a:t>Check for signed consent- confirm that informed consent has been provided</a:t>
            </a:r>
            <a:endParaRPr lang="en-US" dirty="0"/>
          </a:p>
        </p:txBody>
      </p:sp>
    </p:spTree>
    <p:extLst>
      <p:ext uri="{BB962C8B-B14F-4D97-AF65-F5344CB8AC3E}">
        <p14:creationId xmlns:p14="http://schemas.microsoft.com/office/powerpoint/2010/main" val="247521895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0100" y="254000"/>
            <a:ext cx="8229600" cy="482600"/>
          </a:xfrm>
        </p:spPr>
        <p:txBody>
          <a:bodyPr>
            <a:normAutofit fontScale="90000"/>
          </a:bodyPr>
          <a:lstStyle/>
          <a:p>
            <a:endParaRPr lang="en-US" dirty="0"/>
          </a:p>
        </p:txBody>
      </p:sp>
      <p:sp>
        <p:nvSpPr>
          <p:cNvPr id="3" name="Content Placeholder 2"/>
          <p:cNvSpPr>
            <a:spLocks noGrp="1"/>
          </p:cNvSpPr>
          <p:nvPr>
            <p:ph sz="quarter" idx="1"/>
          </p:nvPr>
        </p:nvSpPr>
        <p:spPr>
          <a:xfrm>
            <a:off x="711200" y="1066800"/>
            <a:ext cx="9220200" cy="5486400"/>
          </a:xfrm>
        </p:spPr>
        <p:txBody>
          <a:bodyPr>
            <a:normAutofit/>
          </a:bodyPr>
          <a:lstStyle/>
          <a:p>
            <a:pPr marL="514350" indent="-514350">
              <a:buNone/>
            </a:pPr>
            <a:r>
              <a:rPr lang="en-US" dirty="0" smtClean="0"/>
              <a:t>c) Take and record patient’s vital signs immediately before biopsy</a:t>
            </a:r>
          </a:p>
          <a:p>
            <a:pPr marL="514350" indent="-514350">
              <a:buNone/>
            </a:pPr>
            <a:r>
              <a:rPr lang="en-US" dirty="0" smtClean="0"/>
              <a:t>d)Explain the procedure to the patient- steps of the procedure, sensations expected, after-effects expected, restrictions of activity and monitoring procedures to follow</a:t>
            </a:r>
          </a:p>
          <a:p>
            <a:pPr marL="514350" indent="-514350">
              <a:buNone/>
            </a:pPr>
            <a:r>
              <a:rPr lang="en-US" b="1" i="1" dirty="0" smtClean="0"/>
              <a:t>Steps</a:t>
            </a:r>
          </a:p>
          <a:p>
            <a:pPr marL="514350" indent="-514350">
              <a:buFont typeface="Arial" pitchFamily="34" charset="0"/>
              <a:buChar char="•"/>
            </a:pPr>
            <a:r>
              <a:rPr lang="en-US" dirty="0" smtClean="0"/>
              <a:t>Support the patient during the procedure</a:t>
            </a:r>
          </a:p>
          <a:p>
            <a:pPr marL="514350" indent="-514350">
              <a:buFont typeface="Arial" pitchFamily="34" charset="0"/>
              <a:buChar char="•"/>
            </a:pPr>
            <a:r>
              <a:rPr lang="en-US" dirty="0" smtClean="0"/>
              <a:t>Expose the right side of the patients upper abdomen(right hypochondriac)</a:t>
            </a:r>
          </a:p>
          <a:p>
            <a:pPr marL="514350" indent="-514350">
              <a:buFont typeface="Arial" pitchFamily="34" charset="0"/>
              <a:buChar char="•"/>
            </a:pPr>
            <a:r>
              <a:rPr lang="en-US" dirty="0" smtClean="0"/>
              <a:t>Instruct the patient to inhale and exhale deeply several times finally to exhale and to hold breath at the end of expiration(prevents puncturing of the diaphragm and risk of lacerating the liver is minimized)</a:t>
            </a:r>
          </a:p>
          <a:p>
            <a:pPr marL="514350" indent="-514350">
              <a:buFont typeface="Arial" pitchFamily="34" charset="0"/>
              <a:buChar char="•"/>
            </a:pPr>
            <a:r>
              <a:rPr lang="en-US" dirty="0" smtClean="0"/>
              <a:t>The physician promptly introduces the biopsy needle by way of the trans thoracic (inter costal) or trans abdominal (sub costal) route, penetrates the liver, aspirates and withdraws. The entire procedure is completed within 5-10 seconds.</a:t>
            </a:r>
          </a:p>
          <a:p>
            <a:pPr marL="514350" indent="-514350">
              <a:buFont typeface="Arial" pitchFamily="34" charset="0"/>
              <a:buChar char="•"/>
            </a:pPr>
            <a:r>
              <a:rPr lang="en-US" dirty="0" smtClean="0"/>
              <a:t>Instruct the patient to resume breathing</a:t>
            </a:r>
          </a:p>
          <a:p>
            <a:pPr>
              <a:buNone/>
            </a:pPr>
            <a:endParaRPr lang="en-US" dirty="0"/>
          </a:p>
        </p:txBody>
      </p:sp>
    </p:spTree>
    <p:extLst>
      <p:ext uri="{BB962C8B-B14F-4D97-AF65-F5344CB8AC3E}">
        <p14:creationId xmlns:p14="http://schemas.microsoft.com/office/powerpoint/2010/main" val="18591179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72603"/>
            <a:ext cx="8229600" cy="912253"/>
          </a:xfrm>
        </p:spPr>
        <p:txBody>
          <a:bodyPr/>
          <a:lstStyle/>
          <a:p>
            <a:r>
              <a:rPr lang="en-US" dirty="0"/>
              <a:t>P</a:t>
            </a:r>
            <a:r>
              <a:rPr lang="en-US" dirty="0" smtClean="0"/>
              <a:t>ost procedure care</a:t>
            </a:r>
            <a:endParaRPr lang="en-US" dirty="0"/>
          </a:p>
        </p:txBody>
      </p:sp>
      <p:sp>
        <p:nvSpPr>
          <p:cNvPr id="3" name="Content Placeholder 2"/>
          <p:cNvSpPr>
            <a:spLocks noGrp="1"/>
          </p:cNvSpPr>
          <p:nvPr>
            <p:ph sz="quarter" idx="1"/>
          </p:nvPr>
        </p:nvSpPr>
        <p:spPr>
          <a:xfrm>
            <a:off x="476518" y="1184857"/>
            <a:ext cx="9144000" cy="4856506"/>
          </a:xfrm>
        </p:spPr>
        <p:txBody>
          <a:bodyPr>
            <a:normAutofit/>
          </a:bodyPr>
          <a:lstStyle/>
          <a:p>
            <a:r>
              <a:rPr lang="en-US" dirty="0" smtClean="0"/>
              <a:t>For an hour after the procedure observe patients vital signs</a:t>
            </a:r>
          </a:p>
          <a:p>
            <a:r>
              <a:rPr lang="en-US" dirty="0" smtClean="0"/>
              <a:t>Monitor and report changes in breathing , chest pain or oxygen saturation levels ,hypertension , tachycardia,  </a:t>
            </a:r>
            <a:r>
              <a:rPr lang="en-US" dirty="0" err="1" smtClean="0"/>
              <a:t>hemoptysis</a:t>
            </a:r>
            <a:endParaRPr lang="en-US" dirty="0" smtClean="0"/>
          </a:p>
          <a:p>
            <a:r>
              <a:rPr lang="en-US" dirty="0" smtClean="0"/>
              <a:t>Patient should be nil per oral until cough reflex and effects of local </a:t>
            </a:r>
            <a:r>
              <a:rPr lang="en-US" dirty="0" err="1" smtClean="0"/>
              <a:t>anaesthesia</a:t>
            </a:r>
            <a:r>
              <a:rPr lang="en-US" dirty="0" smtClean="0"/>
              <a:t> have worn off. Cracked ice is given to suck,  later fluid.</a:t>
            </a:r>
          </a:p>
          <a:p>
            <a:r>
              <a:rPr lang="en-US" dirty="0" smtClean="0"/>
              <a:t>Observe for confusion and lethargy in elderly</a:t>
            </a:r>
          </a:p>
          <a:p>
            <a:r>
              <a:rPr lang="en-US" dirty="0" smtClean="0"/>
              <a:t>When the patient is no longer experiencing effects off sedation they can be allowed to sit up</a:t>
            </a:r>
          </a:p>
          <a:p>
            <a:endParaRPr lang="en-US" dirty="0"/>
          </a:p>
        </p:txBody>
      </p:sp>
    </p:spTree>
    <p:extLst>
      <p:ext uri="{BB962C8B-B14F-4D97-AF65-F5344CB8AC3E}">
        <p14:creationId xmlns:p14="http://schemas.microsoft.com/office/powerpoint/2010/main" val="186146501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0800000" flipV="1">
            <a:off x="736600" y="190500"/>
            <a:ext cx="8229600" cy="488189"/>
          </a:xfrm>
        </p:spPr>
        <p:txBody>
          <a:bodyPr>
            <a:normAutofit fontScale="90000"/>
          </a:bodyPr>
          <a:lstStyle/>
          <a:p>
            <a:endParaRPr lang="en-US" dirty="0"/>
          </a:p>
        </p:txBody>
      </p:sp>
      <p:sp>
        <p:nvSpPr>
          <p:cNvPr id="3" name="Content Placeholder 2"/>
          <p:cNvSpPr>
            <a:spLocks noGrp="1"/>
          </p:cNvSpPr>
          <p:nvPr>
            <p:ph sz="quarter" idx="1"/>
          </p:nvPr>
        </p:nvSpPr>
        <p:spPr>
          <a:xfrm>
            <a:off x="431800" y="1117600"/>
            <a:ext cx="9105900" cy="5410200"/>
          </a:xfrm>
        </p:spPr>
        <p:txBody>
          <a:bodyPr>
            <a:normAutofit/>
          </a:bodyPr>
          <a:lstStyle/>
          <a:p>
            <a:pPr>
              <a:buNone/>
            </a:pPr>
            <a:r>
              <a:rPr lang="en-US" sz="2200" b="1" i="1" dirty="0"/>
              <a:t>Nursing care post procedure</a:t>
            </a:r>
          </a:p>
          <a:p>
            <a:pPr>
              <a:buNone/>
            </a:pPr>
            <a:r>
              <a:rPr lang="en-US" sz="2200" dirty="0"/>
              <a:t>1)Immediately after biopsy, assist the patient to turn onto the right side; place a pillow under costal margin, and caution the patient to remain in this position, recumbent and immobile, for several hours.</a:t>
            </a:r>
          </a:p>
          <a:p>
            <a:pPr>
              <a:buFont typeface="Arial" pitchFamily="34" charset="0"/>
              <a:buChar char="•"/>
            </a:pPr>
            <a:r>
              <a:rPr lang="en-US" sz="2200" dirty="0"/>
              <a:t>Instruct the patient to avoid coughing or straining.</a:t>
            </a:r>
          </a:p>
          <a:p>
            <a:pPr>
              <a:buFont typeface="Arial" pitchFamily="34" charset="0"/>
              <a:buChar char="•"/>
            </a:pPr>
            <a:r>
              <a:rPr lang="en-US" sz="2200" dirty="0"/>
              <a:t>In this position, the liver capsule at the site of penetration is compressed against the chest wall, and the escape of blood or bile through the perforation is prevented.</a:t>
            </a:r>
          </a:p>
          <a:p>
            <a:pPr>
              <a:buNone/>
            </a:pPr>
            <a:r>
              <a:rPr lang="en-US" sz="2200" dirty="0"/>
              <a:t>2) Measure and record patients pulse, respiratory rate and BP at 10-15 minutes  intervals for the first hour , then 30 minutes for the next 2hrs, or until the patient stabilizes</a:t>
            </a:r>
            <a:r>
              <a:rPr lang="en-US" sz="2800" dirty="0"/>
              <a:t>.</a:t>
            </a:r>
          </a:p>
        </p:txBody>
      </p:sp>
    </p:spTree>
    <p:extLst>
      <p:ext uri="{BB962C8B-B14F-4D97-AF65-F5344CB8AC3E}">
        <p14:creationId xmlns:p14="http://schemas.microsoft.com/office/powerpoint/2010/main" val="168523189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9650" y="317501"/>
            <a:ext cx="8229600" cy="493270"/>
          </a:xfrm>
        </p:spPr>
        <p:txBody>
          <a:bodyPr>
            <a:normAutofit fontScale="90000"/>
          </a:bodyPr>
          <a:lstStyle/>
          <a:p>
            <a:endParaRPr lang="en-US" dirty="0"/>
          </a:p>
        </p:txBody>
      </p:sp>
      <p:sp>
        <p:nvSpPr>
          <p:cNvPr id="3" name="Content Placeholder 2"/>
          <p:cNvSpPr>
            <a:spLocks noGrp="1"/>
          </p:cNvSpPr>
          <p:nvPr>
            <p:ph sz="quarter" idx="1"/>
          </p:nvPr>
        </p:nvSpPr>
        <p:spPr>
          <a:xfrm>
            <a:off x="584200" y="1244600"/>
            <a:ext cx="9080500" cy="5410200"/>
          </a:xfrm>
        </p:spPr>
        <p:txBody>
          <a:bodyPr>
            <a:normAutofit/>
          </a:bodyPr>
          <a:lstStyle/>
          <a:p>
            <a:r>
              <a:rPr lang="en-US" dirty="0" smtClean="0"/>
              <a:t>Changes in vital signs may indicate; bleeding, severe </a:t>
            </a:r>
            <a:r>
              <a:rPr lang="en-US" dirty="0" err="1" smtClean="0"/>
              <a:t>haemorrhage</a:t>
            </a:r>
            <a:r>
              <a:rPr lang="en-US" dirty="0" smtClean="0"/>
              <a:t> or bile peritonitis, most frequent complications of liver biopsy.</a:t>
            </a:r>
          </a:p>
          <a:p>
            <a:pPr>
              <a:buNone/>
            </a:pPr>
            <a:r>
              <a:rPr lang="en-US" dirty="0" smtClean="0"/>
              <a:t>3)If the patient is discharged after the procedure, instruct the patient to avoid heavy lifting and strenuous activity for one week.</a:t>
            </a:r>
          </a:p>
          <a:p>
            <a:pPr>
              <a:buNone/>
            </a:pPr>
            <a:r>
              <a:rPr lang="en-US" b="1" u="sng" dirty="0" smtClean="0"/>
              <a:t>Complication</a:t>
            </a:r>
          </a:p>
          <a:p>
            <a:r>
              <a:rPr lang="en-US" dirty="0" smtClean="0"/>
              <a:t>Fever</a:t>
            </a:r>
          </a:p>
          <a:p>
            <a:r>
              <a:rPr lang="en-US" dirty="0" smtClean="0"/>
              <a:t>Pain, swelling, redness or discharge around needle insertion site</a:t>
            </a:r>
          </a:p>
          <a:p>
            <a:r>
              <a:rPr lang="en-US" dirty="0" smtClean="0"/>
              <a:t>Chest pains</a:t>
            </a:r>
          </a:p>
          <a:p>
            <a:r>
              <a:rPr lang="en-US" dirty="0" smtClean="0"/>
              <a:t>Shortness of breathing</a:t>
            </a:r>
          </a:p>
          <a:p>
            <a:r>
              <a:rPr lang="en-US" dirty="0" smtClean="0"/>
              <a:t>Fainting or dizziness- sign of possible blood loss</a:t>
            </a:r>
          </a:p>
          <a:p>
            <a:r>
              <a:rPr lang="en-US" dirty="0" smtClean="0"/>
              <a:t>Nausea and vomiting</a:t>
            </a:r>
          </a:p>
          <a:p>
            <a:r>
              <a:rPr lang="en-US" dirty="0" smtClean="0"/>
              <a:t>Worsening abdominal pains – bleeding, leakage of bile</a:t>
            </a:r>
            <a:endParaRPr lang="en-US" dirty="0"/>
          </a:p>
        </p:txBody>
      </p:sp>
    </p:spTree>
    <p:extLst>
      <p:ext uri="{BB962C8B-B14F-4D97-AF65-F5344CB8AC3E}">
        <p14:creationId xmlns:p14="http://schemas.microsoft.com/office/powerpoint/2010/main" val="365014555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902" y="342900"/>
            <a:ext cx="8928100" cy="1016000"/>
          </a:xfrm>
        </p:spPr>
        <p:txBody>
          <a:bodyPr>
            <a:normAutofit/>
          </a:bodyPr>
          <a:lstStyle/>
          <a:p>
            <a:r>
              <a:rPr lang="en-US" dirty="0" smtClean="0"/>
              <a:t>Renal biopsy(needle biopsy of the  kidney)</a:t>
            </a:r>
            <a:endParaRPr lang="en-US" dirty="0"/>
          </a:p>
        </p:txBody>
      </p:sp>
      <p:sp>
        <p:nvSpPr>
          <p:cNvPr id="3" name="Content Placeholder 2"/>
          <p:cNvSpPr>
            <a:spLocks noGrp="1"/>
          </p:cNvSpPr>
          <p:nvPr>
            <p:ph sz="quarter" idx="1"/>
          </p:nvPr>
        </p:nvSpPr>
        <p:spPr>
          <a:xfrm>
            <a:off x="474134" y="1689101"/>
            <a:ext cx="9050866" cy="4415762"/>
          </a:xfrm>
        </p:spPr>
        <p:txBody>
          <a:bodyPr>
            <a:normAutofit/>
          </a:bodyPr>
          <a:lstStyle/>
          <a:p>
            <a:pPr>
              <a:buFont typeface="Wingdings" pitchFamily="2" charset="2"/>
              <a:buChar char="Ø"/>
            </a:pPr>
            <a:r>
              <a:rPr lang="en-US" sz="2000" dirty="0" smtClean="0"/>
              <a:t>This is removal of a small piece of kidney tissue for examination. It can be done through;</a:t>
            </a:r>
          </a:p>
          <a:p>
            <a:pPr>
              <a:buFont typeface="Arial" pitchFamily="34" charset="0"/>
              <a:buChar char="•"/>
            </a:pPr>
            <a:r>
              <a:rPr lang="en-US" sz="2000" dirty="0" smtClean="0"/>
              <a:t>Ultra sound guided kidney biopsy</a:t>
            </a:r>
          </a:p>
          <a:p>
            <a:pPr>
              <a:buFont typeface="Arial" pitchFamily="34" charset="0"/>
              <a:buChar char="•"/>
            </a:pPr>
            <a:r>
              <a:rPr lang="en-US" sz="2000" dirty="0" smtClean="0"/>
              <a:t>CT-guided kidney biopsy</a:t>
            </a:r>
          </a:p>
          <a:p>
            <a:pPr>
              <a:buFont typeface="Arial" pitchFamily="34" charset="0"/>
              <a:buChar char="•"/>
            </a:pPr>
            <a:r>
              <a:rPr lang="en-US" sz="2000" dirty="0" smtClean="0"/>
              <a:t>Or surgical biopsy</a:t>
            </a:r>
          </a:p>
          <a:p>
            <a:pPr>
              <a:buNone/>
            </a:pPr>
            <a:r>
              <a:rPr lang="en-US" sz="2000" b="1" u="sng" dirty="0" smtClean="0">
                <a:solidFill>
                  <a:schemeClr val="tx1"/>
                </a:solidFill>
              </a:rPr>
              <a:t>Indications</a:t>
            </a:r>
          </a:p>
          <a:p>
            <a:pPr marL="514350" indent="-514350">
              <a:buAutoNum type="arabicParenR"/>
            </a:pPr>
            <a:r>
              <a:rPr lang="en-US" sz="2000" dirty="0" smtClean="0"/>
              <a:t>Protein in urine</a:t>
            </a:r>
          </a:p>
          <a:p>
            <a:pPr marL="514350" indent="-514350">
              <a:buAutoNum type="arabicParenR"/>
            </a:pPr>
            <a:r>
              <a:rPr lang="en-US" sz="2000" dirty="0" smtClean="0"/>
              <a:t>Unexplained acute renal failure</a:t>
            </a:r>
          </a:p>
          <a:p>
            <a:pPr marL="514350" indent="-514350">
              <a:buAutoNum type="arabicParenR"/>
            </a:pPr>
            <a:r>
              <a:rPr lang="en-US" sz="2000" dirty="0" err="1" smtClean="0"/>
              <a:t>Glomerulopathies</a:t>
            </a:r>
            <a:endParaRPr lang="en-US" sz="2000" dirty="0" smtClean="0"/>
          </a:p>
          <a:p>
            <a:pPr marL="514350" indent="-514350">
              <a:buAutoNum type="arabicParenR"/>
            </a:pPr>
            <a:r>
              <a:rPr lang="en-US" sz="2000" dirty="0" smtClean="0"/>
              <a:t>Transplant rejection</a:t>
            </a:r>
          </a:p>
          <a:p>
            <a:pPr>
              <a:buFont typeface="Arial" pitchFamily="34" charset="0"/>
              <a:buChar char="•"/>
            </a:pPr>
            <a:endParaRPr lang="en-US" dirty="0"/>
          </a:p>
        </p:txBody>
      </p:sp>
    </p:spTree>
    <p:extLst>
      <p:ext uri="{BB962C8B-B14F-4D97-AF65-F5344CB8AC3E}">
        <p14:creationId xmlns:p14="http://schemas.microsoft.com/office/powerpoint/2010/main" val="42581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342900"/>
            <a:ext cx="8229600" cy="571500"/>
          </a:xfrm>
        </p:spPr>
        <p:txBody>
          <a:bodyPr>
            <a:normAutofit fontScale="90000"/>
          </a:bodyPr>
          <a:lstStyle/>
          <a:p>
            <a:endParaRPr lang="en-US" dirty="0"/>
          </a:p>
        </p:txBody>
      </p:sp>
      <p:sp>
        <p:nvSpPr>
          <p:cNvPr id="3" name="Content Placeholder 2"/>
          <p:cNvSpPr>
            <a:spLocks noGrp="1"/>
          </p:cNvSpPr>
          <p:nvPr>
            <p:ph sz="quarter" idx="1"/>
          </p:nvPr>
        </p:nvSpPr>
        <p:spPr>
          <a:xfrm>
            <a:off x="571500" y="1206500"/>
            <a:ext cx="8661400" cy="5029200"/>
          </a:xfrm>
        </p:spPr>
        <p:txBody>
          <a:bodyPr/>
          <a:lstStyle/>
          <a:p>
            <a:pPr>
              <a:buNone/>
            </a:pPr>
            <a:r>
              <a:rPr lang="en-US" b="1" i="1" dirty="0" smtClean="0"/>
              <a:t>Contraindications</a:t>
            </a:r>
          </a:p>
          <a:p>
            <a:r>
              <a:rPr lang="en-US" dirty="0" smtClean="0"/>
              <a:t>Bleeding tendencies</a:t>
            </a:r>
          </a:p>
          <a:p>
            <a:r>
              <a:rPr lang="en-US" dirty="0" smtClean="0"/>
              <a:t>Uncontrolled hypertension</a:t>
            </a:r>
          </a:p>
          <a:p>
            <a:r>
              <a:rPr lang="en-US" dirty="0" smtClean="0"/>
              <a:t>Solitary kidney</a:t>
            </a:r>
          </a:p>
          <a:p>
            <a:r>
              <a:rPr lang="en-US" dirty="0" smtClean="0"/>
              <a:t>Morbid obesity</a:t>
            </a:r>
            <a:endParaRPr lang="en-US" dirty="0"/>
          </a:p>
        </p:txBody>
      </p:sp>
    </p:spTree>
    <p:extLst>
      <p:ext uri="{BB962C8B-B14F-4D97-AF65-F5344CB8AC3E}">
        <p14:creationId xmlns:p14="http://schemas.microsoft.com/office/powerpoint/2010/main" val="6650762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7400" y="508000"/>
            <a:ext cx="8229600" cy="787400"/>
          </a:xfrm>
        </p:spPr>
        <p:txBody>
          <a:bodyPr>
            <a:normAutofit/>
          </a:bodyPr>
          <a:lstStyle/>
          <a:p>
            <a:r>
              <a:rPr lang="en-US" dirty="0" smtClean="0"/>
              <a:t>procedure</a:t>
            </a:r>
            <a:endParaRPr lang="en-US" dirty="0"/>
          </a:p>
        </p:txBody>
      </p:sp>
      <p:sp>
        <p:nvSpPr>
          <p:cNvPr id="3" name="Content Placeholder 2"/>
          <p:cNvSpPr>
            <a:spLocks noGrp="1"/>
          </p:cNvSpPr>
          <p:nvPr>
            <p:ph sz="quarter" idx="1"/>
          </p:nvPr>
        </p:nvSpPr>
        <p:spPr>
          <a:xfrm>
            <a:off x="698500" y="1676400"/>
            <a:ext cx="8229600" cy="4800600"/>
          </a:xfrm>
        </p:spPr>
        <p:txBody>
          <a:bodyPr>
            <a:normAutofit/>
          </a:bodyPr>
          <a:lstStyle/>
          <a:p>
            <a:pPr>
              <a:buFont typeface="Wingdings" pitchFamily="2" charset="2"/>
              <a:buChar char="Ø"/>
            </a:pPr>
            <a:r>
              <a:rPr lang="en-US" dirty="0" smtClean="0"/>
              <a:t>Patient preparation</a:t>
            </a:r>
          </a:p>
          <a:p>
            <a:pPr>
              <a:buFont typeface="Arial" pitchFamily="34" charset="0"/>
              <a:buChar char="•"/>
            </a:pPr>
            <a:r>
              <a:rPr lang="en-US" dirty="0" smtClean="0"/>
              <a:t>Coagulation tests to identify patients at risk of post biopsy bleeding</a:t>
            </a:r>
          </a:p>
          <a:p>
            <a:pPr>
              <a:buFont typeface="Arial" pitchFamily="34" charset="0"/>
              <a:buChar char="•"/>
            </a:pPr>
            <a:r>
              <a:rPr lang="en-US" dirty="0" smtClean="0"/>
              <a:t>Starve the patient for 6-8hrs(incase of </a:t>
            </a:r>
            <a:r>
              <a:rPr lang="en-US" dirty="0" err="1" smtClean="0"/>
              <a:t>nephrectomy</a:t>
            </a:r>
            <a:r>
              <a:rPr lang="en-US" dirty="0" smtClean="0"/>
              <a:t>)</a:t>
            </a:r>
          </a:p>
          <a:p>
            <a:pPr>
              <a:buFont typeface="Arial" pitchFamily="34" charset="0"/>
              <a:buChar char="•"/>
            </a:pPr>
            <a:r>
              <a:rPr lang="en-US" dirty="0" smtClean="0"/>
              <a:t>Establish an intravenous line</a:t>
            </a:r>
          </a:p>
          <a:p>
            <a:pPr>
              <a:buFont typeface="Arial" pitchFamily="34" charset="0"/>
              <a:buChar char="•"/>
            </a:pPr>
            <a:r>
              <a:rPr lang="en-US" dirty="0" smtClean="0"/>
              <a:t>Urine specimen is taken before biopsy for baseline data </a:t>
            </a:r>
          </a:p>
          <a:p>
            <a:pPr>
              <a:buFont typeface="Arial" pitchFamily="34" charset="0"/>
              <a:buChar char="•"/>
            </a:pPr>
            <a:r>
              <a:rPr lang="en-US" dirty="0" smtClean="0"/>
              <a:t>Sedation, if ordered is given</a:t>
            </a:r>
          </a:p>
          <a:p>
            <a:pPr>
              <a:buFont typeface="Arial" pitchFamily="34" charset="0"/>
              <a:buChar char="•"/>
            </a:pPr>
            <a:r>
              <a:rPr lang="en-US" dirty="0" smtClean="0"/>
              <a:t>Instruct the patient to hold his breath(to stop movement of the kidney)</a:t>
            </a:r>
            <a:r>
              <a:rPr lang="en-US" dirty="0"/>
              <a:t> </a:t>
            </a:r>
            <a:r>
              <a:rPr lang="en-US" dirty="0" smtClean="0"/>
              <a:t>during the insertion of biopsy needle. If sedated place in prone with a sandbag under the abdomen</a:t>
            </a:r>
          </a:p>
        </p:txBody>
      </p:sp>
    </p:spTree>
    <p:extLst>
      <p:ext uri="{BB962C8B-B14F-4D97-AF65-F5344CB8AC3E}">
        <p14:creationId xmlns:p14="http://schemas.microsoft.com/office/powerpoint/2010/main" val="4848213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9800" y="203200"/>
            <a:ext cx="8229600" cy="622300"/>
          </a:xfrm>
        </p:spPr>
        <p:txBody>
          <a:bodyPr>
            <a:normAutofit fontScale="90000"/>
          </a:bodyPr>
          <a:lstStyle/>
          <a:p>
            <a:endParaRPr lang="en-US" dirty="0"/>
          </a:p>
        </p:txBody>
      </p:sp>
      <p:sp>
        <p:nvSpPr>
          <p:cNvPr id="3" name="Content Placeholder 2"/>
          <p:cNvSpPr>
            <a:spLocks noGrp="1"/>
          </p:cNvSpPr>
          <p:nvPr>
            <p:ph sz="quarter" idx="1"/>
          </p:nvPr>
        </p:nvSpPr>
        <p:spPr>
          <a:xfrm>
            <a:off x="774700" y="1320800"/>
            <a:ext cx="8864600" cy="5334000"/>
          </a:xfrm>
        </p:spPr>
        <p:txBody>
          <a:bodyPr>
            <a:normAutofit/>
          </a:bodyPr>
          <a:lstStyle/>
          <a:p>
            <a:pPr>
              <a:buFont typeface="Wingdings" pitchFamily="2" charset="2"/>
              <a:buChar char="Ø"/>
            </a:pPr>
            <a:r>
              <a:rPr lang="en-US" dirty="0" smtClean="0"/>
              <a:t>Requirements</a:t>
            </a:r>
          </a:p>
          <a:p>
            <a:pPr>
              <a:buFont typeface="Arial" pitchFamily="34" charset="0"/>
              <a:buChar char="•"/>
            </a:pPr>
            <a:r>
              <a:rPr lang="en-US" dirty="0" smtClean="0"/>
              <a:t>Top shelf: sterile renal biopsy set containing;</a:t>
            </a:r>
          </a:p>
          <a:p>
            <a:pPr>
              <a:buFont typeface="Arial" pitchFamily="34" charset="0"/>
              <a:buChar char="•"/>
            </a:pPr>
            <a:r>
              <a:rPr lang="en-US" dirty="0" smtClean="0"/>
              <a:t>Towel and gloves</a:t>
            </a:r>
          </a:p>
          <a:p>
            <a:pPr>
              <a:buFont typeface="Arial" pitchFamily="34" charset="0"/>
              <a:buChar char="•"/>
            </a:pPr>
            <a:r>
              <a:rPr lang="en-US" dirty="0" smtClean="0"/>
              <a:t>Towel with a hole for draping</a:t>
            </a:r>
          </a:p>
          <a:p>
            <a:pPr>
              <a:buFont typeface="Arial" pitchFamily="34" charset="0"/>
              <a:buChar char="•"/>
            </a:pPr>
            <a:r>
              <a:rPr lang="en-US" dirty="0" smtClean="0"/>
              <a:t>Gauze and cotton wool swabs </a:t>
            </a:r>
          </a:p>
          <a:p>
            <a:pPr>
              <a:buFont typeface="Arial" pitchFamily="34" charset="0"/>
              <a:buChar char="•"/>
            </a:pPr>
            <a:r>
              <a:rPr lang="en-US" dirty="0" smtClean="0"/>
              <a:t>Sponge holding forceps</a:t>
            </a:r>
          </a:p>
          <a:p>
            <a:pPr>
              <a:buFont typeface="Arial" pitchFamily="34" charset="0"/>
              <a:buChar char="•"/>
            </a:pPr>
            <a:r>
              <a:rPr lang="en-US" dirty="0" smtClean="0"/>
              <a:t>Dissecting  forceps</a:t>
            </a:r>
          </a:p>
          <a:p>
            <a:pPr>
              <a:buFont typeface="Arial" pitchFamily="34" charset="0"/>
              <a:buChar char="•"/>
            </a:pPr>
            <a:r>
              <a:rPr lang="en-US" dirty="0" smtClean="0"/>
              <a:t>Small curved scissors </a:t>
            </a:r>
            <a:r>
              <a:rPr lang="en-US" dirty="0" err="1" smtClean="0"/>
              <a:t>trocar</a:t>
            </a:r>
            <a:r>
              <a:rPr lang="en-US" dirty="0" smtClean="0"/>
              <a:t> and </a:t>
            </a:r>
            <a:r>
              <a:rPr lang="en-US" dirty="0" err="1" smtClean="0"/>
              <a:t>cannula</a:t>
            </a:r>
            <a:endParaRPr lang="en-US" dirty="0" smtClean="0"/>
          </a:p>
          <a:p>
            <a:pPr>
              <a:buFont typeface="Arial" pitchFamily="34" charset="0"/>
              <a:buChar char="•"/>
            </a:pPr>
            <a:r>
              <a:rPr lang="en-US" dirty="0" smtClean="0"/>
              <a:t>Renal biopsy needle</a:t>
            </a:r>
          </a:p>
          <a:p>
            <a:pPr>
              <a:buFont typeface="Arial" pitchFamily="34" charset="0"/>
              <a:buChar char="•"/>
            </a:pPr>
            <a:r>
              <a:rPr lang="en-US" dirty="0" smtClean="0"/>
              <a:t>Glass slides</a:t>
            </a:r>
          </a:p>
          <a:p>
            <a:pPr>
              <a:buFont typeface="Arial" pitchFamily="34" charset="0"/>
              <a:buChar char="•"/>
            </a:pPr>
            <a:r>
              <a:rPr lang="en-US" dirty="0" smtClean="0"/>
              <a:t>Specimen jar gallipots</a:t>
            </a:r>
          </a:p>
          <a:p>
            <a:pPr>
              <a:buFont typeface="Arial" pitchFamily="34" charset="0"/>
              <a:buChar char="•"/>
            </a:pPr>
            <a:r>
              <a:rPr lang="en-US" dirty="0" smtClean="0"/>
              <a:t>receiver</a:t>
            </a:r>
            <a:endParaRPr lang="en-US" dirty="0"/>
          </a:p>
        </p:txBody>
      </p:sp>
    </p:spTree>
    <p:extLst>
      <p:ext uri="{BB962C8B-B14F-4D97-AF65-F5344CB8AC3E}">
        <p14:creationId xmlns:p14="http://schemas.microsoft.com/office/powerpoint/2010/main" val="318866152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8800" y="279400"/>
            <a:ext cx="8229600" cy="533400"/>
          </a:xfrm>
        </p:spPr>
        <p:txBody>
          <a:bodyPr>
            <a:normAutofit fontScale="90000"/>
          </a:bodyPr>
          <a:lstStyle/>
          <a:p>
            <a:endParaRPr lang="en-US" dirty="0"/>
          </a:p>
        </p:txBody>
      </p:sp>
      <p:sp>
        <p:nvSpPr>
          <p:cNvPr id="3" name="Content Placeholder 2"/>
          <p:cNvSpPr>
            <a:spLocks noGrp="1"/>
          </p:cNvSpPr>
          <p:nvPr>
            <p:ph sz="quarter" idx="1"/>
          </p:nvPr>
        </p:nvSpPr>
        <p:spPr>
          <a:xfrm>
            <a:off x="558800" y="1320800"/>
            <a:ext cx="8610600" cy="5321300"/>
          </a:xfrm>
        </p:spPr>
        <p:txBody>
          <a:bodyPr>
            <a:normAutofit/>
          </a:bodyPr>
          <a:lstStyle/>
          <a:p>
            <a:r>
              <a:rPr lang="en-US" dirty="0" smtClean="0"/>
              <a:t>20mls and 5mls syringes and needles</a:t>
            </a:r>
          </a:p>
          <a:p>
            <a:r>
              <a:rPr lang="en-US" dirty="0" err="1" smtClean="0"/>
              <a:t>Scapel</a:t>
            </a:r>
            <a:endParaRPr lang="en-US" dirty="0" smtClean="0"/>
          </a:p>
          <a:p>
            <a:pPr>
              <a:buNone/>
            </a:pPr>
            <a:r>
              <a:rPr lang="en-US" dirty="0" smtClean="0"/>
              <a:t>Bottom shelf:</a:t>
            </a:r>
          </a:p>
          <a:p>
            <a:pPr>
              <a:buFont typeface="Arial" pitchFamily="34" charset="0"/>
              <a:buChar char="•"/>
            </a:pPr>
            <a:r>
              <a:rPr lang="en-US" dirty="0" smtClean="0"/>
              <a:t>2% </a:t>
            </a:r>
            <a:r>
              <a:rPr lang="en-US" dirty="0" err="1" smtClean="0"/>
              <a:t>lignocaine</a:t>
            </a:r>
            <a:endParaRPr lang="en-US" dirty="0" smtClean="0"/>
          </a:p>
          <a:p>
            <a:pPr>
              <a:buFont typeface="Arial" pitchFamily="34" charset="0"/>
              <a:buChar char="•"/>
            </a:pPr>
            <a:r>
              <a:rPr lang="en-US" dirty="0" smtClean="0"/>
              <a:t>Antiseptic lotions; </a:t>
            </a:r>
            <a:r>
              <a:rPr lang="en-US" dirty="0" err="1" smtClean="0"/>
              <a:t>methylated</a:t>
            </a:r>
            <a:r>
              <a:rPr lang="en-US" dirty="0" smtClean="0"/>
              <a:t> spirit, </a:t>
            </a:r>
            <a:r>
              <a:rPr lang="en-US" dirty="0" err="1" smtClean="0"/>
              <a:t>savlon</a:t>
            </a:r>
            <a:r>
              <a:rPr lang="en-US" dirty="0" smtClean="0"/>
              <a:t>, and iodine</a:t>
            </a:r>
          </a:p>
          <a:p>
            <a:pPr>
              <a:buFont typeface="Arial" pitchFamily="34" charset="0"/>
              <a:buChar char="•"/>
            </a:pPr>
            <a:r>
              <a:rPr lang="en-US" dirty="0" smtClean="0"/>
              <a:t>Assorted sizes of syringes and needles</a:t>
            </a:r>
          </a:p>
          <a:p>
            <a:pPr>
              <a:buFont typeface="Arial" pitchFamily="34" charset="0"/>
              <a:buChar char="•"/>
            </a:pPr>
            <a:r>
              <a:rPr lang="en-US" dirty="0" smtClean="0"/>
              <a:t>Receiver</a:t>
            </a:r>
          </a:p>
          <a:p>
            <a:pPr>
              <a:buFont typeface="Arial" pitchFamily="34" charset="0"/>
              <a:buChar char="•"/>
            </a:pPr>
            <a:r>
              <a:rPr lang="en-US" dirty="0" smtClean="0"/>
              <a:t>Mackintosh and towel</a:t>
            </a:r>
          </a:p>
          <a:p>
            <a:pPr>
              <a:buFont typeface="Arial" pitchFamily="34" charset="0"/>
              <a:buChar char="•"/>
            </a:pPr>
            <a:r>
              <a:rPr lang="en-US" dirty="0" smtClean="0"/>
              <a:t>Shoulder blanket</a:t>
            </a:r>
          </a:p>
          <a:p>
            <a:pPr>
              <a:buFont typeface="Arial" pitchFamily="34" charset="0"/>
              <a:buChar char="•"/>
            </a:pPr>
            <a:r>
              <a:rPr lang="en-US" dirty="0" smtClean="0"/>
              <a:t>Sandbag</a:t>
            </a:r>
          </a:p>
          <a:p>
            <a:pPr>
              <a:buFont typeface="Arial" pitchFamily="34" charset="0"/>
              <a:buChar char="•"/>
            </a:pPr>
            <a:r>
              <a:rPr lang="en-US" dirty="0" smtClean="0"/>
              <a:t>Strapping </a:t>
            </a:r>
          </a:p>
          <a:p>
            <a:pPr>
              <a:buFont typeface="Arial" pitchFamily="34" charset="0"/>
              <a:buChar char="•"/>
            </a:pPr>
            <a:r>
              <a:rPr lang="en-US" dirty="0" smtClean="0"/>
              <a:t>Shaving tray</a:t>
            </a:r>
          </a:p>
          <a:p>
            <a:pPr>
              <a:buFont typeface="Arial" pitchFamily="34" charset="0"/>
              <a:buChar char="•"/>
            </a:pPr>
            <a:r>
              <a:rPr lang="en-US" dirty="0" err="1" smtClean="0"/>
              <a:t>collodion</a:t>
            </a:r>
            <a:endParaRPr lang="en-US" dirty="0" smtClean="0"/>
          </a:p>
        </p:txBody>
      </p:sp>
    </p:spTree>
    <p:extLst>
      <p:ext uri="{BB962C8B-B14F-4D97-AF65-F5344CB8AC3E}">
        <p14:creationId xmlns:p14="http://schemas.microsoft.com/office/powerpoint/2010/main" val="234488894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533400"/>
            <a:ext cx="8229600" cy="558800"/>
          </a:xfrm>
        </p:spPr>
        <p:txBody>
          <a:bodyPr>
            <a:normAutofit fontScale="90000"/>
          </a:bodyPr>
          <a:lstStyle/>
          <a:p>
            <a:endParaRPr lang="en-US" dirty="0"/>
          </a:p>
        </p:txBody>
      </p:sp>
      <p:sp>
        <p:nvSpPr>
          <p:cNvPr id="3" name="Content Placeholder 2"/>
          <p:cNvSpPr>
            <a:spLocks noGrp="1"/>
          </p:cNvSpPr>
          <p:nvPr>
            <p:ph sz="quarter" idx="1"/>
          </p:nvPr>
        </p:nvSpPr>
        <p:spPr>
          <a:xfrm>
            <a:off x="622300" y="1460500"/>
            <a:ext cx="8229600" cy="5105400"/>
          </a:xfrm>
        </p:spPr>
        <p:txBody>
          <a:bodyPr>
            <a:normAutofit/>
          </a:bodyPr>
          <a:lstStyle/>
          <a:p>
            <a:pPr>
              <a:buNone/>
            </a:pPr>
            <a:r>
              <a:rPr lang="en-US" b="1" i="1" dirty="0" smtClean="0"/>
              <a:t>Steps</a:t>
            </a:r>
          </a:p>
          <a:p>
            <a:pPr>
              <a:buFont typeface="Wingdings" pitchFamily="2" charset="2"/>
              <a:buChar char="§"/>
            </a:pPr>
            <a:r>
              <a:rPr lang="en-US" dirty="0" smtClean="0"/>
              <a:t>Explain the procedure to the patient</a:t>
            </a:r>
          </a:p>
          <a:p>
            <a:pPr>
              <a:buFont typeface="Wingdings" pitchFamily="2" charset="2"/>
              <a:buChar char="§"/>
            </a:pPr>
            <a:r>
              <a:rPr lang="en-US" dirty="0" smtClean="0"/>
              <a:t>Place the patient in prone position and place a sandbag under the abdomen</a:t>
            </a:r>
          </a:p>
          <a:p>
            <a:pPr>
              <a:buFont typeface="Wingdings" pitchFamily="2" charset="2"/>
              <a:buChar char="§"/>
            </a:pPr>
            <a:r>
              <a:rPr lang="en-US" dirty="0" smtClean="0"/>
              <a:t>Fold down the bed clothes and expose the lumbar region</a:t>
            </a:r>
          </a:p>
          <a:p>
            <a:pPr>
              <a:buFont typeface="Wingdings" pitchFamily="2" charset="2"/>
              <a:buChar char="§"/>
            </a:pPr>
            <a:r>
              <a:rPr lang="en-US" dirty="0" smtClean="0"/>
              <a:t>Cover patient with shoulder blanket</a:t>
            </a:r>
          </a:p>
          <a:p>
            <a:pPr>
              <a:buFont typeface="Wingdings" pitchFamily="2" charset="2"/>
              <a:buChar char="§"/>
            </a:pPr>
            <a:r>
              <a:rPr lang="en-US" dirty="0" smtClean="0"/>
              <a:t>Protect the bed clothes with mackintosh and towel</a:t>
            </a:r>
          </a:p>
          <a:p>
            <a:pPr>
              <a:buFont typeface="Wingdings" pitchFamily="2" charset="2"/>
              <a:buChar char="§"/>
            </a:pPr>
            <a:r>
              <a:rPr lang="en-US" dirty="0" smtClean="0"/>
              <a:t>Wash hands</a:t>
            </a:r>
          </a:p>
          <a:p>
            <a:pPr>
              <a:buFont typeface="Wingdings" pitchFamily="2" charset="2"/>
              <a:buChar char="§"/>
            </a:pPr>
            <a:r>
              <a:rPr lang="en-US" dirty="0" smtClean="0"/>
              <a:t>Assist as required</a:t>
            </a:r>
          </a:p>
          <a:p>
            <a:pPr>
              <a:buFont typeface="Wingdings" pitchFamily="2" charset="2"/>
              <a:buChar char="§"/>
            </a:pPr>
            <a:r>
              <a:rPr lang="en-US" dirty="0" smtClean="0"/>
              <a:t>Skin is cleaned with antiseptic </a:t>
            </a:r>
          </a:p>
          <a:p>
            <a:pPr>
              <a:buNone/>
            </a:pPr>
            <a:endParaRPr lang="en-US" dirty="0"/>
          </a:p>
        </p:txBody>
      </p:sp>
    </p:spTree>
    <p:extLst>
      <p:ext uri="{BB962C8B-B14F-4D97-AF65-F5344CB8AC3E}">
        <p14:creationId xmlns:p14="http://schemas.microsoft.com/office/powerpoint/2010/main" val="2563129507"/>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9300" y="266700"/>
            <a:ext cx="8229600" cy="558800"/>
          </a:xfrm>
        </p:spPr>
        <p:txBody>
          <a:bodyPr>
            <a:normAutofit fontScale="90000"/>
          </a:bodyPr>
          <a:lstStyle/>
          <a:p>
            <a:endParaRPr lang="en-US" dirty="0"/>
          </a:p>
        </p:txBody>
      </p:sp>
      <p:sp>
        <p:nvSpPr>
          <p:cNvPr id="3" name="Content Placeholder 2"/>
          <p:cNvSpPr>
            <a:spLocks noGrp="1"/>
          </p:cNvSpPr>
          <p:nvPr>
            <p:ph sz="quarter" idx="1"/>
          </p:nvPr>
        </p:nvSpPr>
        <p:spPr>
          <a:xfrm>
            <a:off x="749300" y="1536700"/>
            <a:ext cx="8229600" cy="5105400"/>
          </a:xfrm>
        </p:spPr>
        <p:txBody>
          <a:bodyPr>
            <a:normAutofit/>
          </a:bodyPr>
          <a:lstStyle/>
          <a:p>
            <a:r>
              <a:rPr lang="en-US" dirty="0" smtClean="0"/>
              <a:t>The skin at the biopsy site is infiltrated with a local </a:t>
            </a:r>
            <a:r>
              <a:rPr lang="en-US" dirty="0" err="1" smtClean="0"/>
              <a:t>anaesthetic</a:t>
            </a:r>
            <a:endParaRPr lang="en-US" dirty="0" smtClean="0"/>
          </a:p>
          <a:p>
            <a:r>
              <a:rPr lang="en-US" dirty="0" smtClean="0"/>
              <a:t>The biopsy needle is introduced just inside the renal capsule of the outer quadrant of the kidney</a:t>
            </a:r>
          </a:p>
          <a:p>
            <a:r>
              <a:rPr lang="en-US" dirty="0" smtClean="0"/>
              <a:t>The location of the needle may be confirmed by fluoroscopy or by ultra sound, in which case a special probe is used</a:t>
            </a:r>
          </a:p>
          <a:p>
            <a:r>
              <a:rPr lang="en-US" dirty="0" smtClean="0"/>
              <a:t>With open biopsy, a small incision is made over the kidney allowing direct visualization .</a:t>
            </a:r>
          </a:p>
          <a:p>
            <a:r>
              <a:rPr lang="en-US" dirty="0" smtClean="0"/>
              <a:t>Preparation of open biopsy is similar to that of any major abdominal surgery</a:t>
            </a:r>
          </a:p>
          <a:p>
            <a:r>
              <a:rPr lang="en-US" dirty="0" smtClean="0"/>
              <a:t>The doctor withdraws the biopsy needle and the specimen is placed in the jar</a:t>
            </a:r>
          </a:p>
          <a:p>
            <a:r>
              <a:rPr lang="en-US" dirty="0" smtClean="0"/>
              <a:t>A very firm dressing is then applied over the puncture site</a:t>
            </a:r>
            <a:endParaRPr lang="en-US" dirty="0"/>
          </a:p>
        </p:txBody>
      </p:sp>
    </p:spTree>
    <p:extLst>
      <p:ext uri="{BB962C8B-B14F-4D97-AF65-F5344CB8AC3E}">
        <p14:creationId xmlns:p14="http://schemas.microsoft.com/office/powerpoint/2010/main" val="407912126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6600" y="304800"/>
            <a:ext cx="8229600" cy="584200"/>
          </a:xfrm>
        </p:spPr>
        <p:txBody>
          <a:bodyPr>
            <a:normAutofit fontScale="90000"/>
          </a:bodyPr>
          <a:lstStyle/>
          <a:p>
            <a:endParaRPr lang="en-US" dirty="0"/>
          </a:p>
        </p:txBody>
      </p:sp>
      <p:sp>
        <p:nvSpPr>
          <p:cNvPr id="3" name="Content Placeholder 2"/>
          <p:cNvSpPr>
            <a:spLocks noGrp="1"/>
          </p:cNvSpPr>
          <p:nvPr>
            <p:ph sz="quarter" idx="1"/>
          </p:nvPr>
        </p:nvSpPr>
        <p:spPr>
          <a:xfrm>
            <a:off x="736600" y="1409700"/>
            <a:ext cx="8750300" cy="5334000"/>
          </a:xfrm>
        </p:spPr>
        <p:txBody>
          <a:bodyPr>
            <a:normAutofit/>
          </a:bodyPr>
          <a:lstStyle/>
          <a:p>
            <a:pPr>
              <a:buNone/>
            </a:pPr>
            <a:r>
              <a:rPr lang="en-US" b="1" i="1" dirty="0" smtClean="0"/>
              <a:t>Post biopsy nursing care</a:t>
            </a:r>
          </a:p>
          <a:p>
            <a:pPr>
              <a:buFont typeface="Wingdings" pitchFamily="2" charset="2"/>
              <a:buChar char="Ø"/>
            </a:pPr>
            <a:r>
              <a:rPr lang="en-US" dirty="0" smtClean="0"/>
              <a:t>Ask patient to remain in prone position for 1hr and remain on bed rest for 24hrs to minimize the risk of bleeding</a:t>
            </a:r>
          </a:p>
          <a:p>
            <a:pPr>
              <a:buFont typeface="Wingdings" pitchFamily="2" charset="2"/>
              <a:buChar char="Ø"/>
            </a:pPr>
            <a:r>
              <a:rPr lang="en-US" dirty="0" smtClean="0"/>
              <a:t>Vital signs are taken every 5-15 minutes for the first 1hr, and then with decreased frequency as indicated.</a:t>
            </a:r>
          </a:p>
          <a:p>
            <a:pPr>
              <a:buNone/>
            </a:pPr>
            <a:r>
              <a:rPr lang="en-US" b="1" dirty="0" smtClean="0"/>
              <a:t>Note;</a:t>
            </a:r>
          </a:p>
          <a:p>
            <a:r>
              <a:rPr lang="en-US" dirty="0" smtClean="0"/>
              <a:t>Kidney is a highly </a:t>
            </a:r>
            <a:r>
              <a:rPr lang="en-US" dirty="0" err="1" smtClean="0"/>
              <a:t>vascularised</a:t>
            </a:r>
            <a:r>
              <a:rPr lang="en-US" dirty="0" smtClean="0"/>
              <a:t> organ, bleeding can occur through the puncture site and collect in </a:t>
            </a:r>
            <a:r>
              <a:rPr lang="en-US" dirty="0" err="1" smtClean="0"/>
              <a:t>peri</a:t>
            </a:r>
            <a:r>
              <a:rPr lang="en-US" dirty="0" smtClean="0"/>
              <a:t>-renal space without being noticed and can lead to shock.</a:t>
            </a:r>
          </a:p>
          <a:p>
            <a:pPr>
              <a:buFont typeface="Wingdings" pitchFamily="2" charset="2"/>
              <a:buChar char="Ø"/>
            </a:pPr>
            <a:r>
              <a:rPr lang="en-US" dirty="0" smtClean="0"/>
              <a:t>A clot can form in </a:t>
            </a:r>
            <a:r>
              <a:rPr lang="en-US" dirty="0" err="1" smtClean="0"/>
              <a:t>ureters</a:t>
            </a:r>
            <a:r>
              <a:rPr lang="en-US" dirty="0" smtClean="0"/>
              <a:t> causing severe pain</a:t>
            </a:r>
          </a:p>
          <a:p>
            <a:endParaRPr lang="en-US" dirty="0" smtClean="0"/>
          </a:p>
        </p:txBody>
      </p:sp>
    </p:spTree>
    <p:extLst>
      <p:ext uri="{BB962C8B-B14F-4D97-AF65-F5344CB8AC3E}">
        <p14:creationId xmlns:p14="http://schemas.microsoft.com/office/powerpoint/2010/main" val="18572436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17849"/>
            <a:ext cx="8596668" cy="1024585"/>
          </a:xfrm>
        </p:spPr>
        <p:txBody>
          <a:bodyPr/>
          <a:lstStyle/>
          <a:p>
            <a:r>
              <a:rPr lang="en-US" dirty="0"/>
              <a:t>C</a:t>
            </a:r>
            <a:r>
              <a:rPr lang="en-US" dirty="0" smtClean="0"/>
              <a:t>omplications</a:t>
            </a:r>
            <a:endParaRPr lang="en-US" dirty="0"/>
          </a:p>
        </p:txBody>
      </p:sp>
      <p:sp>
        <p:nvSpPr>
          <p:cNvPr id="3" name="Content Placeholder 2"/>
          <p:cNvSpPr>
            <a:spLocks noGrp="1"/>
          </p:cNvSpPr>
          <p:nvPr>
            <p:ph sz="quarter" idx="1"/>
          </p:nvPr>
        </p:nvSpPr>
        <p:spPr>
          <a:xfrm>
            <a:off x="677334" y="1738649"/>
            <a:ext cx="8943184" cy="4302714"/>
          </a:xfrm>
        </p:spPr>
        <p:txBody>
          <a:bodyPr>
            <a:normAutofit/>
          </a:bodyPr>
          <a:lstStyle/>
          <a:p>
            <a:r>
              <a:rPr lang="en-US" sz="2000" dirty="0" smtClean="0"/>
              <a:t>Aspiration</a:t>
            </a:r>
          </a:p>
          <a:p>
            <a:r>
              <a:rPr lang="en-US" sz="2000" dirty="0" err="1" smtClean="0"/>
              <a:t>Bronchospasm</a:t>
            </a:r>
            <a:endParaRPr lang="en-US" sz="2000" dirty="0" smtClean="0"/>
          </a:p>
          <a:p>
            <a:r>
              <a:rPr lang="en-US" sz="2000" dirty="0" err="1" smtClean="0"/>
              <a:t>Hypoxaemia</a:t>
            </a:r>
            <a:endParaRPr lang="en-US" sz="2000" dirty="0" smtClean="0"/>
          </a:p>
          <a:p>
            <a:r>
              <a:rPr lang="en-US" sz="2000" dirty="0" err="1" smtClean="0"/>
              <a:t>Pneumothorax</a:t>
            </a:r>
            <a:endParaRPr lang="en-US" sz="2000" dirty="0" smtClean="0"/>
          </a:p>
          <a:p>
            <a:r>
              <a:rPr lang="en-US" sz="2000" dirty="0" smtClean="0"/>
              <a:t>Bleeding</a:t>
            </a:r>
          </a:p>
          <a:p>
            <a:r>
              <a:rPr lang="en-US" sz="2000" dirty="0" smtClean="0"/>
              <a:t>Abrasion of lining of airways leading to swelling, inflammation and infection</a:t>
            </a:r>
            <a:endParaRPr lang="en-US" sz="2000" dirty="0"/>
          </a:p>
        </p:txBody>
      </p:sp>
    </p:spTree>
    <p:extLst>
      <p:ext uri="{BB962C8B-B14F-4D97-AF65-F5344CB8AC3E}">
        <p14:creationId xmlns:p14="http://schemas.microsoft.com/office/powerpoint/2010/main" val="124829192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04088"/>
            <a:ext cx="8229600" cy="210312"/>
          </a:xfrm>
        </p:spPr>
        <p:txBody>
          <a:bodyPr>
            <a:normAutofit fontScale="90000"/>
          </a:bodyPr>
          <a:lstStyle/>
          <a:p>
            <a:r>
              <a:rPr lang="en-US" smtClean="0"/>
              <a:t> </a:t>
            </a:r>
            <a:endParaRPr lang="en-US" dirty="0"/>
          </a:p>
        </p:txBody>
      </p:sp>
      <p:sp>
        <p:nvSpPr>
          <p:cNvPr id="3" name="Content Placeholder 2"/>
          <p:cNvSpPr>
            <a:spLocks noGrp="1"/>
          </p:cNvSpPr>
          <p:nvPr>
            <p:ph sz="quarter" idx="1"/>
          </p:nvPr>
        </p:nvSpPr>
        <p:spPr>
          <a:xfrm>
            <a:off x="927100" y="1104900"/>
            <a:ext cx="8229600" cy="5181600"/>
          </a:xfrm>
        </p:spPr>
        <p:txBody>
          <a:bodyPr>
            <a:normAutofit/>
          </a:bodyPr>
          <a:lstStyle/>
          <a:p>
            <a:pPr>
              <a:buFont typeface="Wingdings" pitchFamily="2" charset="2"/>
              <a:buChar char="Ø"/>
            </a:pPr>
            <a:r>
              <a:rPr lang="en-US" dirty="0" smtClean="0"/>
              <a:t>Observe for any signs of shock</a:t>
            </a:r>
          </a:p>
          <a:p>
            <a:pPr>
              <a:buFont typeface="Wingdings" pitchFamily="2" charset="2"/>
              <a:buChar char="Ø"/>
            </a:pPr>
            <a:r>
              <a:rPr lang="en-US" dirty="0" smtClean="0"/>
              <a:t>Take post biopsy urine specimen for comparison with baseline</a:t>
            </a:r>
          </a:p>
          <a:p>
            <a:pPr>
              <a:buFont typeface="Wingdings" pitchFamily="2" charset="2"/>
              <a:buChar char="Ø"/>
            </a:pPr>
            <a:r>
              <a:rPr lang="en-US" dirty="0" err="1" smtClean="0"/>
              <a:t>Hb</a:t>
            </a:r>
            <a:r>
              <a:rPr lang="en-US" dirty="0" smtClean="0"/>
              <a:t> is assessed within 8hrs</a:t>
            </a:r>
          </a:p>
          <a:p>
            <a:pPr>
              <a:buFont typeface="Wingdings" pitchFamily="2" charset="2"/>
              <a:buChar char="Ø"/>
            </a:pPr>
            <a:r>
              <a:rPr lang="en-US" dirty="0" smtClean="0"/>
              <a:t>Incase of excessive bleeding;</a:t>
            </a:r>
          </a:p>
          <a:p>
            <a:pPr>
              <a:buFont typeface="Arial" pitchFamily="34" charset="0"/>
              <a:buChar char="•"/>
            </a:pPr>
            <a:r>
              <a:rPr lang="en-US" dirty="0" smtClean="0"/>
              <a:t>Blood transfusion is commenced</a:t>
            </a:r>
          </a:p>
          <a:p>
            <a:pPr>
              <a:buFont typeface="Arial" pitchFamily="34" charset="0"/>
              <a:buChar char="•"/>
            </a:pPr>
            <a:r>
              <a:rPr lang="en-US" dirty="0" smtClean="0"/>
              <a:t>Surgical intervention to control </a:t>
            </a:r>
            <a:r>
              <a:rPr lang="en-US" dirty="0" err="1" smtClean="0"/>
              <a:t>haemorrhage</a:t>
            </a:r>
            <a:r>
              <a:rPr lang="en-US" dirty="0" smtClean="0"/>
              <a:t> and drainage or’</a:t>
            </a:r>
          </a:p>
          <a:p>
            <a:pPr>
              <a:buFont typeface="Arial" pitchFamily="34" charset="0"/>
              <a:buChar char="•"/>
            </a:pPr>
            <a:r>
              <a:rPr lang="en-US" dirty="0" err="1" smtClean="0"/>
              <a:t>Nephrectomy</a:t>
            </a:r>
            <a:r>
              <a:rPr lang="en-US" dirty="0" smtClean="0"/>
              <a:t> is done</a:t>
            </a:r>
          </a:p>
          <a:p>
            <a:pPr>
              <a:buFont typeface="Wingdings" pitchFamily="2" charset="2"/>
              <a:buChar char="Ø"/>
            </a:pPr>
            <a:r>
              <a:rPr lang="en-US" dirty="0" smtClean="0"/>
              <a:t>Advise patient to avoid strenuous activity and heavy lifting for two weeks to prevent trigger of delayed hemorrhage</a:t>
            </a:r>
          </a:p>
          <a:p>
            <a:pPr>
              <a:buFont typeface="Wingdings" pitchFamily="2" charset="2"/>
              <a:buChar char="Ø"/>
            </a:pPr>
            <a:r>
              <a:rPr lang="en-US" dirty="0" smtClean="0"/>
              <a:t>Patient should report back incase of any signs or symptoms of bleeding(</a:t>
            </a:r>
            <a:r>
              <a:rPr lang="en-US" dirty="0" err="1" smtClean="0"/>
              <a:t>haematuria</a:t>
            </a:r>
            <a:r>
              <a:rPr lang="en-US" dirty="0" smtClean="0"/>
              <a:t>, fainting, </a:t>
            </a:r>
            <a:r>
              <a:rPr lang="en-US" dirty="0" err="1" smtClean="0"/>
              <a:t>dizzyness</a:t>
            </a:r>
            <a:r>
              <a:rPr lang="en-US" dirty="0" smtClean="0"/>
              <a:t>) </a:t>
            </a:r>
            <a:endParaRPr lang="en-US" dirty="0"/>
          </a:p>
        </p:txBody>
      </p:sp>
    </p:spTree>
    <p:extLst>
      <p:ext uri="{BB962C8B-B14F-4D97-AF65-F5344CB8AC3E}">
        <p14:creationId xmlns:p14="http://schemas.microsoft.com/office/powerpoint/2010/main" val="87547229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8872182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362" y="287628"/>
            <a:ext cx="8596668" cy="935865"/>
          </a:xfrm>
        </p:spPr>
        <p:txBody>
          <a:bodyPr/>
          <a:lstStyle/>
          <a:p>
            <a:r>
              <a:rPr lang="en-US" dirty="0" smtClean="0"/>
              <a:t>UPPER GIT FIBRE (ENDOSCOPY)</a:t>
            </a:r>
            <a:endParaRPr lang="en-US" dirty="0"/>
          </a:p>
        </p:txBody>
      </p:sp>
      <p:sp>
        <p:nvSpPr>
          <p:cNvPr id="3" name="Content Placeholder 2"/>
          <p:cNvSpPr>
            <a:spLocks noGrp="1"/>
          </p:cNvSpPr>
          <p:nvPr>
            <p:ph sz="quarter" idx="1"/>
          </p:nvPr>
        </p:nvSpPr>
        <p:spPr>
          <a:xfrm>
            <a:off x="355362" y="1558344"/>
            <a:ext cx="9432581" cy="4713667"/>
          </a:xfrm>
        </p:spPr>
        <p:txBody>
          <a:bodyPr>
            <a:normAutofit/>
          </a:bodyPr>
          <a:lstStyle/>
          <a:p>
            <a:r>
              <a:rPr lang="en-US" sz="2000" dirty="0" smtClean="0"/>
              <a:t>Also called </a:t>
            </a:r>
            <a:r>
              <a:rPr lang="en-US" sz="2000" dirty="0" err="1" smtClean="0"/>
              <a:t>esophagogastroduodenoscopy</a:t>
            </a:r>
            <a:r>
              <a:rPr lang="en-US" sz="2000" dirty="0" smtClean="0"/>
              <a:t>. It visualizes the upper part of the GI tract up to duodenum</a:t>
            </a:r>
          </a:p>
          <a:p>
            <a:r>
              <a:rPr lang="en-US" sz="2000" dirty="0" smtClean="0"/>
              <a:t>It’s a minimally invasive procedure since it doesn’t require an incision into one of the major body cavities and doesn’t require significant recovery after procedure (unless sedation or </a:t>
            </a:r>
            <a:r>
              <a:rPr lang="en-US" sz="2000" dirty="0" err="1" smtClean="0"/>
              <a:t>anaesthesia</a:t>
            </a:r>
            <a:r>
              <a:rPr lang="en-US" sz="2000" dirty="0" smtClean="0"/>
              <a:t> have been used)</a:t>
            </a:r>
          </a:p>
          <a:p>
            <a:r>
              <a:rPr lang="en-US" sz="2000" dirty="0" smtClean="0"/>
              <a:t>It allows direct visualization of gastric mucosa thru a lighted endoscope for suspected gastric tumors and diseases , colored  photos or motion pictures can also be taken</a:t>
            </a:r>
          </a:p>
          <a:p>
            <a:r>
              <a:rPr lang="en-US" sz="2000" dirty="0" smtClean="0"/>
              <a:t>Mouth guard are used during the procedure to prevent the patient from biting the scope</a:t>
            </a:r>
            <a:endParaRPr lang="en-US" sz="2000" dirty="0"/>
          </a:p>
        </p:txBody>
      </p:sp>
    </p:spTree>
    <p:extLst>
      <p:ext uri="{BB962C8B-B14F-4D97-AF65-F5344CB8AC3E}">
        <p14:creationId xmlns:p14="http://schemas.microsoft.com/office/powerpoint/2010/main" val="17492522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8849" y="274749"/>
            <a:ext cx="8596668" cy="1026017"/>
          </a:xfrm>
        </p:spPr>
        <p:txBody>
          <a:bodyPr>
            <a:normAutofit/>
          </a:bodyPr>
          <a:lstStyle/>
          <a:p>
            <a:r>
              <a:rPr lang="en-US" dirty="0" smtClean="0"/>
              <a:t>OESOPHAGOSCOPY AND GASTROSCOPY</a:t>
            </a:r>
            <a:endParaRPr lang="en-US" dirty="0"/>
          </a:p>
        </p:txBody>
      </p:sp>
      <p:sp>
        <p:nvSpPr>
          <p:cNvPr id="3" name="Content Placeholder 2"/>
          <p:cNvSpPr>
            <a:spLocks noGrp="1"/>
          </p:cNvSpPr>
          <p:nvPr>
            <p:ph sz="quarter" idx="1"/>
          </p:nvPr>
        </p:nvSpPr>
        <p:spPr>
          <a:xfrm>
            <a:off x="535667" y="2021984"/>
            <a:ext cx="9200762" cy="4032258"/>
          </a:xfrm>
        </p:spPr>
        <p:txBody>
          <a:bodyPr>
            <a:normAutofit/>
          </a:bodyPr>
          <a:lstStyle/>
          <a:p>
            <a:r>
              <a:rPr lang="en-US" sz="2000" dirty="0" smtClean="0"/>
              <a:t>An </a:t>
            </a:r>
            <a:r>
              <a:rPr lang="en-US" sz="2000" dirty="0" err="1" smtClean="0"/>
              <a:t>esophagoscopy</a:t>
            </a:r>
            <a:r>
              <a:rPr lang="en-US" sz="2000" dirty="0" smtClean="0"/>
              <a:t> is a procedure to view the inside of the esophagus</a:t>
            </a:r>
          </a:p>
          <a:p>
            <a:r>
              <a:rPr lang="en-US" sz="2000" dirty="0" smtClean="0"/>
              <a:t> </a:t>
            </a:r>
            <a:r>
              <a:rPr lang="en-US" sz="2000" dirty="0" err="1" smtClean="0"/>
              <a:t>Gastroscopy</a:t>
            </a:r>
            <a:r>
              <a:rPr lang="en-US" sz="2000" dirty="0" smtClean="0"/>
              <a:t> is a procedure to view inside of stomach</a:t>
            </a:r>
          </a:p>
          <a:p>
            <a:r>
              <a:rPr lang="en-US" sz="2000" dirty="0" smtClean="0"/>
              <a:t> </a:t>
            </a:r>
            <a:r>
              <a:rPr lang="en-US" sz="2000" dirty="0" err="1" smtClean="0"/>
              <a:t>Duodenoscopy</a:t>
            </a:r>
            <a:r>
              <a:rPr lang="en-US" sz="2000" dirty="0" smtClean="0"/>
              <a:t> is a procedure to view duodenum .</a:t>
            </a:r>
          </a:p>
          <a:p>
            <a:r>
              <a:rPr lang="en-US" sz="2000" dirty="0" smtClean="0"/>
              <a:t>These procedures are performed as a single procedure and are collectively referred to as an upper endoscopy or </a:t>
            </a:r>
            <a:r>
              <a:rPr lang="en-US" sz="2000" dirty="0" err="1" smtClean="0"/>
              <a:t>oesophagogastroduodenoscopy</a:t>
            </a:r>
            <a:r>
              <a:rPr lang="en-US" sz="2000" dirty="0" smtClean="0"/>
              <a:t>(OGD)</a:t>
            </a:r>
            <a:endParaRPr lang="en-US" sz="2000" dirty="0"/>
          </a:p>
        </p:txBody>
      </p:sp>
    </p:spTree>
    <p:extLst>
      <p:ext uri="{BB962C8B-B14F-4D97-AF65-F5344CB8AC3E}">
        <p14:creationId xmlns:p14="http://schemas.microsoft.com/office/powerpoint/2010/main" val="2824686137"/>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183</TotalTime>
  <Words>4343</Words>
  <Application>Microsoft Office PowerPoint</Application>
  <PresentationFormat>Widescreen</PresentationFormat>
  <Paragraphs>420</Paragraphs>
  <Slides>71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71</vt:i4>
      </vt:variant>
    </vt:vector>
  </HeadingPairs>
  <TitlesOfParts>
    <vt:vector size="77" baseType="lpstr">
      <vt:lpstr>Arial</vt:lpstr>
      <vt:lpstr>Calibri</vt:lpstr>
      <vt:lpstr>Trebuchet MS</vt:lpstr>
      <vt:lpstr>Wingdings</vt:lpstr>
      <vt:lpstr>Wingdings 3</vt:lpstr>
      <vt:lpstr>Facet</vt:lpstr>
      <vt:lpstr>ENDOSCOPIC EXAMINATIONS</vt:lpstr>
      <vt:lpstr>ENDOSCOPY </vt:lpstr>
      <vt:lpstr>BRONCHOSCOPY</vt:lpstr>
      <vt:lpstr>PowerPoint Presentation</vt:lpstr>
      <vt:lpstr>Preparing for the procedure</vt:lpstr>
      <vt:lpstr>Post procedure care</vt:lpstr>
      <vt:lpstr>Complications</vt:lpstr>
      <vt:lpstr>UPPER GIT FIBRE (ENDOSCOPY)</vt:lpstr>
      <vt:lpstr>OESOPHAGOSCOPY AND GASTROSCOPY</vt:lpstr>
      <vt:lpstr>PowerPoint Presentation</vt:lpstr>
      <vt:lpstr>PowerPoint Presentation</vt:lpstr>
      <vt:lpstr>PowerPoint Presentation</vt:lpstr>
      <vt:lpstr>After procedure care</vt:lpstr>
      <vt:lpstr>PowerPoint Presentation</vt:lpstr>
      <vt:lpstr>LOWER GIT ENDOSCOPY</vt:lpstr>
      <vt:lpstr>PowerPoint Presentation</vt:lpstr>
      <vt:lpstr>Anoscopy/proctoscopy</vt:lpstr>
      <vt:lpstr>PowerPoint Presentation</vt:lpstr>
      <vt:lpstr>Colonoscopy/sigmoidoscopy</vt:lpstr>
      <vt:lpstr>PowerPoint Presentation</vt:lpstr>
      <vt:lpstr>PowerPoint Presentation</vt:lpstr>
      <vt:lpstr>PowerPoint Presentation</vt:lpstr>
      <vt:lpstr>PowerPoint Presentation</vt:lpstr>
      <vt:lpstr>Cystoscopy</vt:lpstr>
      <vt:lpstr>PowerPoint Presentation</vt:lpstr>
      <vt:lpstr>PowerPoint Presentation</vt:lpstr>
      <vt:lpstr>PowerPoint Presentation</vt:lpstr>
      <vt:lpstr>PowerPoint Presentation</vt:lpstr>
      <vt:lpstr>Endoscopic Retrograde Cholangiopancreatography (ERCP)</vt:lpstr>
      <vt:lpstr> </vt:lpstr>
      <vt:lpstr>Preparation</vt:lpstr>
      <vt:lpstr>PowerPoint Presentation</vt:lpstr>
      <vt:lpstr>PowerPoint Presentation</vt:lpstr>
      <vt:lpstr>Procedure</vt:lpstr>
      <vt:lpstr>Complications </vt:lpstr>
      <vt:lpstr>PowerPoint Presentation</vt:lpstr>
      <vt:lpstr>Post ERCP care</vt:lpstr>
      <vt:lpstr>PowerPoint Presentation</vt:lpstr>
      <vt:lpstr>BIOPSIES</vt:lpstr>
      <vt:lpstr>PowerPoint Presentation</vt:lpstr>
      <vt:lpstr>TYPES OF BIOPSIES</vt:lpstr>
      <vt:lpstr>PowerPoint Presentation</vt:lpstr>
      <vt:lpstr>Examples of  areas to extract abiopsy</vt:lpstr>
      <vt:lpstr>Example of incisional biopsy</vt:lpstr>
      <vt:lpstr>Needle biopsy from breast</vt:lpstr>
      <vt:lpstr>Needle biopsy sample of liver</vt:lpstr>
      <vt:lpstr>Needle biopsy parathyroid gland</vt:lpstr>
      <vt:lpstr>Lung biopsy</vt:lpstr>
      <vt:lpstr>Incisional biopsy of uterus</vt:lpstr>
      <vt:lpstr>prostate</vt:lpstr>
      <vt:lpstr>NURSE ROLE</vt:lpstr>
      <vt:lpstr>Preparation </vt:lpstr>
      <vt:lpstr>preparation</vt:lpstr>
      <vt:lpstr>procedure</vt:lpstr>
      <vt:lpstr>Procedure </vt:lpstr>
      <vt:lpstr>Liver biopsy</vt:lpstr>
      <vt:lpstr>PowerPoint Presentation</vt:lpstr>
      <vt:lpstr>PowerPoint Presentation</vt:lpstr>
      <vt:lpstr>PowerPoint Presentation</vt:lpstr>
      <vt:lpstr>PowerPoint Presentation</vt:lpstr>
      <vt:lpstr>PowerPoint Presentation</vt:lpstr>
      <vt:lpstr>Renal biopsy(needle biopsy of the  kidney)</vt:lpstr>
      <vt:lpstr>PowerPoint Presentation</vt:lpstr>
      <vt:lpstr>procedure</vt:lpstr>
      <vt:lpstr>PowerPoint Presentation</vt:lpstr>
      <vt:lpstr>PowerPoint Presentation</vt:lpstr>
      <vt:lpstr>PowerPoint Presentation</vt:lpstr>
      <vt:lpstr>PowerPoint Presentation</vt:lpstr>
      <vt:lpstr>PowerPoint Presentation</vt:lpstr>
      <vt:lpstr> </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ENDOSCOPIC EXAMINATIONS</dc:title>
  <dc:creator>Nelly Jongwo</dc:creator>
  <cp:lastModifiedBy>Nelly Jongwo</cp:lastModifiedBy>
  <cp:revision>15</cp:revision>
  <dcterms:created xsi:type="dcterms:W3CDTF">2021-02-24T09:11:54Z</dcterms:created>
  <dcterms:modified xsi:type="dcterms:W3CDTF">2021-03-05T11:18:44Z</dcterms:modified>
</cp:coreProperties>
</file>