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sldIdLst>
    <p:sldId id="256" r:id="rId2"/>
    <p:sldId id="282" r:id="rId3"/>
    <p:sldId id="283" r:id="rId4"/>
    <p:sldId id="257" r:id="rId5"/>
    <p:sldId id="258" r:id="rId6"/>
    <p:sldId id="278" r:id="rId7"/>
    <p:sldId id="260" r:id="rId8"/>
    <p:sldId id="279" r:id="rId9"/>
    <p:sldId id="259" r:id="rId10"/>
    <p:sldId id="261" r:id="rId11"/>
    <p:sldId id="280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81" r:id="rId20"/>
    <p:sldId id="274" r:id="rId21"/>
    <p:sldId id="275" r:id="rId22"/>
    <p:sldId id="276" r:id="rId23"/>
    <p:sldId id="269" r:id="rId24"/>
    <p:sldId id="270" r:id="rId25"/>
    <p:sldId id="271" r:id="rId26"/>
    <p:sldId id="272" r:id="rId27"/>
    <p:sldId id="273" r:id="rId28"/>
    <p:sldId id="277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937F-7762-40E8-9090-7EAF95D3100C}" type="datetimeFigureOut">
              <a:rPr lang="en-US" smtClean="0"/>
              <a:t>09-Mar-23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29329-4A96-4B9F-A7E8-BBB4CD9E8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8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29329-4A96-4B9F-A7E8-BBB4CD9E82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2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09-Mar-23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09-Mar-23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09-Mar-23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09-Mar-23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2973" y="0"/>
            <a:ext cx="8989215" cy="1646302"/>
          </a:xfrm>
        </p:spPr>
        <p:txBody>
          <a:bodyPr/>
          <a:lstStyle/>
          <a:p>
            <a:pPr algn="ctr"/>
            <a:r>
              <a:rPr lang="en-US" dirty="0" smtClean="0"/>
              <a:t>BIPOLAR DISORDER</a:t>
            </a:r>
            <a:br>
              <a:rPr lang="en-US" dirty="0" smtClean="0"/>
            </a:b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6681" y="1976376"/>
            <a:ext cx="9351463" cy="1763113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Felix </a:t>
            </a:r>
            <a:r>
              <a:rPr lang="en-US" sz="4000" dirty="0" err="1" smtClean="0"/>
              <a:t>Marubi</a:t>
            </a:r>
            <a:r>
              <a:rPr lang="en-US" sz="4000" dirty="0" smtClean="0"/>
              <a:t> </a:t>
            </a:r>
          </a:p>
          <a:p>
            <a:pPr algn="l"/>
            <a:r>
              <a:rPr lang="en-US" sz="4000" dirty="0" smtClean="0"/>
              <a:t>MOI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475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497" y="-720804"/>
            <a:ext cx="7766936" cy="1646302"/>
          </a:xfrm>
        </p:spPr>
        <p:txBody>
          <a:bodyPr/>
          <a:lstStyle/>
          <a:p>
            <a:r>
              <a:rPr lang="en-US" dirty="0" smtClean="0"/>
              <a:t>Depressive symptoms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4457" y="829963"/>
            <a:ext cx="8393375" cy="5802848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b="1" dirty="0" smtClean="0"/>
              <a:t>Depressed mood most day ,  subjective report (sadness , empty , hopeless ) or observation (tearful)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b="1" dirty="0" smtClean="0"/>
              <a:t>Present during 2 week period and represent change from previous functioning 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b="1" dirty="0" smtClean="0"/>
              <a:t>Markedly diminished interest or pleasure in all or most activities most of the day , nearly every day 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b="1" dirty="0" smtClean="0"/>
              <a:t>Significant weight loss (change of more than 5% body weight in a month )</a:t>
            </a:r>
          </a:p>
          <a:p>
            <a:pPr algn="l"/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1000835"/>
            <a:ext cx="8596668" cy="1320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51" y="696036"/>
            <a:ext cx="10369470" cy="585488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Insomnia or hypersomnia nearly every day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Fatigue or loss of energy nearly every day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Feeling of worthlessness or inappropriate guilt nearly every day ( not merely self reproach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Recurrent thoughts of death , recurrent suicidal ideation , suicide attempt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Diminished ability to think or concentrate 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7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93168" y="-1389543"/>
            <a:ext cx="7766936" cy="16463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807318" y="807746"/>
            <a:ext cx="7766936" cy="6766762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BIPOLAR I </a:t>
            </a:r>
          </a:p>
          <a:p>
            <a:pPr algn="ctr"/>
            <a:r>
              <a:rPr lang="en-US" sz="9600" b="1" dirty="0" smtClean="0"/>
              <a:t>BIPOLAR DISORDER I</a:t>
            </a:r>
          </a:p>
          <a:p>
            <a:pPr marL="342900" indent="-342900" algn="l">
              <a:buAutoNum type="alphaUcParenBoth"/>
            </a:pPr>
            <a:r>
              <a:rPr lang="en-US" sz="9600" dirty="0" smtClean="0"/>
              <a:t>Criteria have been met for at least 1  manic episode .</a:t>
            </a:r>
          </a:p>
          <a:p>
            <a:pPr marL="342900" indent="-342900" algn="l">
              <a:buAutoNum type="alphaUcParenBoth"/>
            </a:pPr>
            <a:r>
              <a:rPr lang="en-US" sz="9600" dirty="0" smtClean="0"/>
              <a:t>( The occurrence of the manic and major depressive episode not better explained by schizoaffective disorder , schizophrenia and other psychotic disorder</a:t>
            </a:r>
          </a:p>
          <a:p>
            <a:pPr marL="342900" indent="-342900" algn="l">
              <a:buAutoNum type="alphaUcParenBoth"/>
            </a:pPr>
            <a:r>
              <a:rPr lang="en-US" sz="9600" dirty="0" smtClean="0"/>
              <a:t>Significant impairment in social life .</a:t>
            </a:r>
          </a:p>
          <a:p>
            <a:pPr marL="342900" indent="-342900" algn="l">
              <a:buAutoNum type="alphaUcParenBoth"/>
            </a:pPr>
            <a:endParaRPr lang="en-US" sz="9600" dirty="0"/>
          </a:p>
          <a:p>
            <a:pPr algn="ctr"/>
            <a:r>
              <a:rPr lang="en-US" sz="9600" b="1" dirty="0" smtClean="0"/>
              <a:t>BIPOLAR DISORDER II</a:t>
            </a:r>
          </a:p>
          <a:p>
            <a:pPr marL="342900" indent="-342900" algn="l">
              <a:buAutoNum type="alphaUcParenBoth"/>
            </a:pPr>
            <a:r>
              <a:rPr lang="en-US" sz="9600" dirty="0" smtClean="0"/>
              <a:t>Criteria met for hypomanic episode and at least one major depressive episode .</a:t>
            </a:r>
          </a:p>
          <a:p>
            <a:pPr marL="342900" indent="-342900" algn="l">
              <a:buAutoNum type="alphaUcParenBoth"/>
            </a:pPr>
            <a:r>
              <a:rPr lang="en-US" sz="9600" dirty="0" smtClean="0"/>
              <a:t>.There has never been a manic episode .</a:t>
            </a:r>
          </a:p>
          <a:p>
            <a:pPr marL="342900" indent="-342900" algn="l">
              <a:buAutoNum type="alphaUcParenBoth"/>
            </a:pPr>
            <a:r>
              <a:rPr lang="en-US" sz="9600" dirty="0" smtClean="0"/>
              <a:t>The occurrence of hypomania and depression not better explained by Schizophrenia and other related disorders. </a:t>
            </a:r>
          </a:p>
          <a:p>
            <a:pPr marL="342900" indent="-342900" algn="l">
              <a:buAutoNum type="alphaUcParenBoth"/>
            </a:pPr>
            <a:r>
              <a:rPr lang="en-US" sz="9600" dirty="0" smtClean="0"/>
              <a:t>The symptoms cause significant impairment of social function </a:t>
            </a:r>
            <a:endParaRPr lang="en-US" sz="9600" dirty="0"/>
          </a:p>
          <a:p>
            <a:pPr marL="342900" indent="-342900">
              <a:buAutoNum type="alphaUcParenBoth"/>
            </a:pPr>
            <a:r>
              <a:rPr lang="en-US" dirty="0" smtClean="0"/>
              <a:t>BB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4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963" y="-1646302"/>
            <a:ext cx="7766936" cy="164630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4680" y="522889"/>
            <a:ext cx="8687810" cy="109689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CYCLOTHYMIC DISORDER </a:t>
            </a:r>
          </a:p>
          <a:p>
            <a:pPr marL="342900" indent="-342900" algn="l">
              <a:buAutoNum type="alphaUcParenBoth"/>
            </a:pPr>
            <a:r>
              <a:rPr lang="en-US" sz="2400" dirty="0" smtClean="0"/>
              <a:t>For at least 2 years there have been numerous periods with hypomanic symptoms that do not meet criteria for hypomanic episode and numerous periods with depressive symptoms that do not meet criteria for a major depressive episode .</a:t>
            </a:r>
          </a:p>
          <a:p>
            <a:pPr marL="342900" indent="-342900" algn="l">
              <a:buAutoNum type="alphaUcParenBoth"/>
            </a:pPr>
            <a:r>
              <a:rPr lang="en-US" sz="2400" dirty="0" smtClean="0"/>
              <a:t>During the 2 year period the hypomanic and depressive symptoms have been present at least half the time and the individual has not been without symptoms for more than 2 months at a time .</a:t>
            </a:r>
          </a:p>
          <a:p>
            <a:pPr marL="342900" indent="-342900" algn="l">
              <a:buAutoNum type="alphaUcParenBoth"/>
            </a:pPr>
            <a:r>
              <a:rPr lang="en-US" sz="2400" dirty="0" smtClean="0"/>
              <a:t>Criteria for manic , hypomania or depressive episode not met .</a:t>
            </a:r>
          </a:p>
          <a:p>
            <a:pPr marL="342900" indent="-342900" algn="l">
              <a:buAutoNum type="alphaUcParenBoth"/>
            </a:pPr>
            <a:r>
              <a:rPr lang="en-US" sz="2400" dirty="0" smtClean="0"/>
              <a:t>Symptoms not better explained by schizoaffective , schizophrenia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4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70" y="-1403190"/>
            <a:ext cx="7766936" cy="164630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578" y="365941"/>
            <a:ext cx="8128252" cy="109689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SUBSTANCE INDUCED BIPOLAR AND RELATED DISORDER</a:t>
            </a:r>
          </a:p>
          <a:p>
            <a:pPr marL="342900" indent="-342900" algn="ctr">
              <a:buAutoNum type="alphaUcParenBoth"/>
            </a:pPr>
            <a:r>
              <a:rPr lang="en-US" sz="2400" dirty="0" smtClean="0"/>
              <a:t>A prominent and persistent disturbance in mood that predominates in the clinical picture and is characterized by elevated , expansive or irritable mood with or without depressed mood or markedly diminished interest or pleasure in most or all activities </a:t>
            </a:r>
          </a:p>
          <a:p>
            <a:pPr marL="342900" indent="-342900" algn="ctr">
              <a:buAutoNum type="alphaUcParenBoth"/>
            </a:pPr>
            <a:r>
              <a:rPr lang="en-US" sz="2400" dirty="0" smtClean="0"/>
              <a:t>There is evidence from the history , physical examination or lab finding of both 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The symptoms developed during or soon after substance intoxication or withdrawal .</a:t>
            </a:r>
          </a:p>
          <a:p>
            <a:pPr marL="342900" indent="-342900" algn="ctr">
              <a:buAutoNum type="arabicPeriod"/>
            </a:pPr>
            <a:r>
              <a:rPr lang="en-US" sz="2400" dirty="0" smtClean="0"/>
              <a:t>The involved substance is capable of producing the </a:t>
            </a:r>
          </a:p>
          <a:p>
            <a:pPr algn="ctr"/>
            <a:r>
              <a:rPr lang="en-US" sz="2400" dirty="0" smtClean="0"/>
              <a:t>symptoms  </a:t>
            </a:r>
          </a:p>
          <a:p>
            <a:pPr algn="ctr"/>
            <a:r>
              <a:rPr lang="en-US" sz="2400" dirty="0" smtClean="0"/>
              <a:t>(C) Impairment in social functioning 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17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9182"/>
            <a:ext cx="8596668" cy="1378424"/>
          </a:xfrm>
        </p:spPr>
        <p:txBody>
          <a:bodyPr/>
          <a:lstStyle/>
          <a:p>
            <a:r>
              <a:rPr lang="en-US" dirty="0" smtClean="0"/>
              <a:t>Pathogenesis of Bipolar and related disorder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9242"/>
            <a:ext cx="9176350" cy="5222497"/>
          </a:xfrm>
        </p:spPr>
        <p:txBody>
          <a:bodyPr>
            <a:noAutofit/>
          </a:bodyPr>
          <a:lstStyle/>
          <a:p>
            <a:r>
              <a:rPr lang="en-US" sz="3200" dirty="0" smtClean="0"/>
              <a:t>Familial risk –The risk of bipolar disorder is nearly ten fold higher in first degree relative of those with bipolar disorder than in general population .</a:t>
            </a:r>
          </a:p>
          <a:p>
            <a:r>
              <a:rPr lang="en-US" sz="3200" dirty="0" smtClean="0"/>
              <a:t>.Dysfunction with neurotransmitters , such as problems with norepinephrine and serotonin.</a:t>
            </a:r>
          </a:p>
          <a:p>
            <a:r>
              <a:rPr lang="en-US" sz="3200" dirty="0" smtClean="0"/>
              <a:t>Deficits in neuroplasticity and </a:t>
            </a:r>
            <a:r>
              <a:rPr lang="en-US" sz="3200" dirty="0" err="1" smtClean="0"/>
              <a:t>neurotrophic</a:t>
            </a:r>
            <a:r>
              <a:rPr lang="en-US" sz="3200" dirty="0" smtClean="0"/>
              <a:t> factors ( e.g. brain derived </a:t>
            </a:r>
            <a:r>
              <a:rPr lang="en-US" sz="3200" dirty="0" err="1" smtClean="0"/>
              <a:t>neurotrophic</a:t>
            </a:r>
            <a:r>
              <a:rPr lang="en-US" sz="3200" dirty="0" smtClean="0"/>
              <a:t> factor ) implicated in pathophysiology of bipolar and related disorder.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070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72895"/>
            <a:ext cx="859666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037231"/>
            <a:ext cx="9995216" cy="500413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relevant mechanisms are hormonal (hypothalamic – pituitary- adrenal , hypothalamic-pituitary-thyroid ) </a:t>
            </a:r>
            <a:r>
              <a:rPr lang="en-US" sz="2800" dirty="0" err="1" smtClean="0"/>
              <a:t>monoaminergic</a:t>
            </a:r>
            <a:r>
              <a:rPr lang="en-US" sz="2800" dirty="0" smtClean="0"/>
              <a:t> ( dopamine , norepinephrine , serotonin ) ion channel ( calcium , sodium ) excitatory and inhibitory neurotransmitters ( glutamate and  GABA )  intracellular signaling .</a:t>
            </a:r>
          </a:p>
          <a:p>
            <a:r>
              <a:rPr lang="en-US" sz="2800" dirty="0"/>
              <a:t>Neuroimaging studies consistently indicate dysfunction in  anterior </a:t>
            </a:r>
            <a:r>
              <a:rPr lang="en-US" sz="2800" dirty="0" err="1"/>
              <a:t>paralimbic</a:t>
            </a:r>
            <a:r>
              <a:rPr lang="en-US" sz="2800" dirty="0"/>
              <a:t> and overlying prefrontal region that contribute to normal human emotions </a:t>
            </a:r>
            <a:endParaRPr lang="en-US" sz="2800" dirty="0" smtClean="0"/>
          </a:p>
          <a:p>
            <a:r>
              <a:rPr lang="en-US" sz="2800" dirty="0" smtClean="0"/>
              <a:t>Environmental factors – stress , abuse , loss or traumatic events 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72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Epidemiology of Bipolar and related disorders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9831442" cy="478429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Incidence and Prevalence  - Bipolar and related disorders although less common then depressive disorders  when considered in their broadest sense may have a lifetime prevalence as high as 4% </a:t>
            </a:r>
          </a:p>
          <a:p>
            <a:r>
              <a:rPr lang="en-US" sz="2400" dirty="0" smtClean="0"/>
              <a:t>Sex – Bipolar I has roughly equal prevalence among men and women .Bipolar II disorder is more common in women than in men .</a:t>
            </a:r>
          </a:p>
          <a:p>
            <a:r>
              <a:rPr lang="en-US" sz="2400" dirty="0" smtClean="0"/>
              <a:t>Women with bipolar and related disorders are more likely than men with these disorders to experience rapid cycling and mixed states and comorbid eating disorders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19367"/>
            <a:ext cx="9558487" cy="4621995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The female reproductive cycle appears to influence the course of bipolar and related disorders with post partum period , the late luteal phase entailing increased risk of exacerbation of these disorders . </a:t>
            </a:r>
          </a:p>
          <a:p>
            <a:endParaRPr lang="en-US" sz="3200" dirty="0" smtClean="0"/>
          </a:p>
          <a:p>
            <a:r>
              <a:rPr lang="en-US" sz="3200" dirty="0" smtClean="0"/>
              <a:t>Elderly patients may present diagnostic challenges related to general medical conditions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4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in Bipolar Disorder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7607"/>
            <a:ext cx="10158988" cy="5199796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Full </a:t>
            </a:r>
            <a:r>
              <a:rPr lang="en-US" sz="2800" dirty="0" err="1" smtClean="0"/>
              <a:t>hemogram</a:t>
            </a:r>
            <a:r>
              <a:rPr lang="en-US" sz="2800" dirty="0" smtClean="0"/>
              <a:t> – To rule out anemia . Anticonvulsants depress bone marrow </a:t>
            </a:r>
          </a:p>
          <a:p>
            <a:r>
              <a:rPr lang="en-US" sz="2800" dirty="0" smtClean="0"/>
              <a:t>Urea , electrolytes and creatinine – Lithium </a:t>
            </a:r>
            <a:r>
              <a:rPr lang="en-US" sz="2800" dirty="0" err="1" smtClean="0"/>
              <a:t>tx</a:t>
            </a:r>
            <a:r>
              <a:rPr lang="en-US" sz="2800" dirty="0" smtClean="0"/>
              <a:t> renal problems </a:t>
            </a:r>
          </a:p>
          <a:p>
            <a:r>
              <a:rPr lang="en-US" sz="2800" dirty="0" smtClean="0"/>
              <a:t>Liver and lipid panel –Antipsychotics might cause hyperlipidemia . </a:t>
            </a:r>
          </a:p>
          <a:p>
            <a:r>
              <a:rPr lang="en-US" sz="2800" dirty="0" smtClean="0"/>
              <a:t>BS for MPS – r/o malaria </a:t>
            </a:r>
          </a:p>
          <a:p>
            <a:r>
              <a:rPr lang="en-US" sz="2800" dirty="0" smtClean="0"/>
              <a:t>TFT – hyperthyroidism (mania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HIV test</a:t>
            </a:r>
            <a:endParaRPr lang="en-US" sz="2800" dirty="0" smtClean="0"/>
          </a:p>
          <a:p>
            <a:r>
              <a:rPr lang="en-US" sz="2800" dirty="0" smtClean="0"/>
              <a:t>Toxicology screen </a:t>
            </a:r>
          </a:p>
          <a:p>
            <a:r>
              <a:rPr lang="en-US" sz="2800" dirty="0" smtClean="0"/>
              <a:t>MRI – Rule out underlying brain lesions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102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Definition </a:t>
            </a:r>
          </a:p>
          <a:p>
            <a:r>
              <a:rPr lang="en-US" sz="3600" dirty="0" smtClean="0"/>
              <a:t>DSM V CRITERIA </a:t>
            </a:r>
          </a:p>
          <a:p>
            <a:r>
              <a:rPr lang="en-US" sz="3600" dirty="0" smtClean="0"/>
              <a:t>The clinical presentation </a:t>
            </a:r>
          </a:p>
          <a:p>
            <a:r>
              <a:rPr lang="en-US" sz="3600" dirty="0" smtClean="0"/>
              <a:t>Relevant investigations </a:t>
            </a:r>
          </a:p>
          <a:p>
            <a:r>
              <a:rPr lang="en-US" sz="3600" dirty="0" smtClean="0"/>
              <a:t>Management plan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973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92" y="-360593"/>
            <a:ext cx="8596668" cy="1320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ACUTE MANAGEMENT OF BIPOLAR MANIA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86" y="1125182"/>
            <a:ext cx="8514433" cy="3880773"/>
          </a:xfrm>
        </p:spPr>
        <p:txBody>
          <a:bodyPr/>
          <a:lstStyle/>
          <a:p>
            <a:r>
              <a:rPr lang="en-US" dirty="0" smtClean="0"/>
              <a:t>Pharmacological treatment of manic episodes .</a:t>
            </a:r>
          </a:p>
          <a:p>
            <a:r>
              <a:rPr lang="en-US" dirty="0" smtClean="0"/>
              <a:t>Clinician to decide between </a:t>
            </a:r>
            <a:r>
              <a:rPr lang="en-US" dirty="0" err="1" smtClean="0"/>
              <a:t>monotherapy</a:t>
            </a:r>
            <a:r>
              <a:rPr lang="en-US" dirty="0" smtClean="0"/>
              <a:t> and combination treatment .</a:t>
            </a:r>
          </a:p>
          <a:p>
            <a:r>
              <a:rPr lang="en-US" dirty="0" smtClean="0"/>
              <a:t>Combination works faster ; consider patient previous treatment history , mania severity , tolerability and patient willingness to take combination treatment . </a:t>
            </a:r>
            <a:endParaRPr lang="en-US" dirty="0" smtClean="0"/>
          </a:p>
          <a:p>
            <a:r>
              <a:rPr lang="en-US" dirty="0" smtClean="0"/>
              <a:t>Violent aggressive patients sedate – CPZ 100 MG IM OR IV MIDAZOLAM 5MG STAT . </a:t>
            </a:r>
            <a:r>
              <a:rPr lang="en-US" dirty="0" smtClean="0"/>
              <a:t>Review efficacy of treatment every 1 or 2 weeks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Evaluate efficacy and tolerability at end of week 1 and week 2 and modify PRN 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59" y="3676121"/>
            <a:ext cx="12032941" cy="334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5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acute Bipolar depression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181" y="1430324"/>
            <a:ext cx="11106529" cy="452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6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856" y="-468573"/>
            <a:ext cx="8596668" cy="1320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982" y="852227"/>
            <a:ext cx="9954272" cy="5590986"/>
          </a:xfrm>
        </p:spPr>
        <p:txBody>
          <a:bodyPr/>
          <a:lstStyle/>
          <a:p>
            <a:r>
              <a:rPr lang="en-US" sz="2800" dirty="0" smtClean="0"/>
              <a:t>Maintenance therapy for Bipolar Disorder  - Almost all patients with BD need maintenance treatment </a:t>
            </a:r>
          </a:p>
          <a:p>
            <a:r>
              <a:rPr lang="en-US" sz="2800" dirty="0" smtClean="0"/>
              <a:t>Recurrence risk factors –younger age of onset , psychotic features , comorbid anxiety .</a:t>
            </a:r>
          </a:p>
          <a:p>
            <a:r>
              <a:rPr lang="en-US" sz="2800" dirty="0" smtClean="0"/>
              <a:t>Pharmacological – First line Maintenance  (Lithium , </a:t>
            </a:r>
            <a:r>
              <a:rPr lang="en-US" sz="2800" dirty="0" err="1" smtClean="0"/>
              <a:t>Quetiapine</a:t>
            </a:r>
            <a:r>
              <a:rPr lang="en-US" sz="2800" dirty="0" smtClean="0"/>
              <a:t> , </a:t>
            </a:r>
            <a:r>
              <a:rPr lang="en-US" sz="2800" dirty="0" err="1" smtClean="0"/>
              <a:t>Divalproex</a:t>
            </a:r>
            <a:r>
              <a:rPr lang="en-US" sz="2800" dirty="0" smtClean="0"/>
              <a:t> , </a:t>
            </a:r>
            <a:r>
              <a:rPr lang="en-US" sz="2800" dirty="0" err="1" smtClean="0"/>
              <a:t>Lamotrigine</a:t>
            </a:r>
            <a:r>
              <a:rPr lang="en-US" sz="2800" dirty="0" smtClean="0"/>
              <a:t> ). Second line ( Olanzapine , Carbamazepine )</a:t>
            </a:r>
          </a:p>
          <a:p>
            <a:r>
              <a:rPr lang="en-US" sz="2800" dirty="0" smtClean="0"/>
              <a:t>Generally meds effective in acute phase should be continued . </a:t>
            </a:r>
          </a:p>
          <a:p>
            <a:r>
              <a:rPr lang="en-US" sz="2800" dirty="0" smtClean="0"/>
              <a:t>Patient with psychosis – Antipsychotics effective (olanzapine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2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942" y="-504970"/>
            <a:ext cx="7766936" cy="2333770"/>
          </a:xfrm>
        </p:spPr>
        <p:txBody>
          <a:bodyPr/>
          <a:lstStyle/>
          <a:p>
            <a:r>
              <a:rPr lang="en-US" sz="3600" dirty="0" smtClean="0"/>
              <a:t>Treatment of Bipolar and Related Disorders 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7758" y="1525996"/>
            <a:ext cx="9861519" cy="5332003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dirty="0" smtClean="0"/>
              <a:t>MOOD STABILIZERS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Lithium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8600" dirty="0" smtClean="0"/>
              <a:t>Is an established treatment for acute mania and bipolar maintenance.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8600" dirty="0" smtClean="0"/>
              <a:t>Lithium intoxication can present with CNS , CVS , renal and GI symptoms.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8600" dirty="0" smtClean="0"/>
              <a:t>The risk of lithium intoxication is high in patients with significant renal and CVS disease, those with severe debilitation , those with dehydration , or those taking diuretics or ACEI 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8600" dirty="0" smtClean="0"/>
              <a:t>However in medically healthy individual , at dosage of 900mg/day or less , lithium is well tolerated and with even low serum levels it may yield benefit . </a:t>
            </a:r>
          </a:p>
          <a:p>
            <a:pPr algn="ctr"/>
            <a:endParaRPr lang="en-US" sz="7200" dirty="0" smtClean="0"/>
          </a:p>
          <a:p>
            <a:pPr algn="ctr"/>
            <a:endParaRPr lang="en-US" sz="6000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565" y="-2047165"/>
            <a:ext cx="7766936" cy="1646302"/>
          </a:xfrm>
        </p:spPr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576" y="245659"/>
            <a:ext cx="9151835" cy="5431809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dirty="0" smtClean="0"/>
              <a:t>  </a:t>
            </a:r>
            <a:r>
              <a:rPr lang="en-US" sz="12800" dirty="0" smtClean="0"/>
              <a:t>Patients need to maintain adequate fluid and sodium intake 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800" dirty="0" smtClean="0"/>
              <a:t>Lithium can cause hypothyroidism 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800" dirty="0" smtClean="0"/>
              <a:t>Lithium is a teratogen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800" dirty="0" smtClean="0"/>
              <a:t>Lithium associated with </a:t>
            </a:r>
            <a:r>
              <a:rPr lang="en-US" sz="12800" dirty="0" err="1" smtClean="0"/>
              <a:t>nephrogenic</a:t>
            </a:r>
            <a:r>
              <a:rPr lang="en-US" sz="12800" dirty="0" smtClean="0"/>
              <a:t> Diabetes </a:t>
            </a:r>
            <a:r>
              <a:rPr lang="en-US" sz="12800" dirty="0" err="1" smtClean="0"/>
              <a:t>insipidus</a:t>
            </a:r>
            <a:r>
              <a:rPr lang="en-US" sz="12800" dirty="0" smtClean="0"/>
              <a:t> 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2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800" dirty="0" smtClean="0"/>
              <a:t>In Acute setting Lithium therapy initiated at 600-1200mg /day in two or three divided doses and increased as necessary and tolerated every 2-4 days by 300 mg/day with final dosages not exceeding 1800mg/day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26802" y="0"/>
            <a:ext cx="1087007" cy="1209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5998" y="271320"/>
            <a:ext cx="11250809" cy="38807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/>
              <a:t>        Clinical assessment with lithium therapy </a:t>
            </a:r>
          </a:p>
          <a:p>
            <a:r>
              <a:rPr lang="en-US" sz="9600" dirty="0" smtClean="0"/>
              <a:t>Baseline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physical examination and routinely </a:t>
            </a:r>
            <a:r>
              <a:rPr lang="en-US" sz="9600" dirty="0" err="1" smtClean="0"/>
              <a:t>querrying</a:t>
            </a:r>
            <a:r>
              <a:rPr lang="en-US" sz="9600" dirty="0" smtClean="0"/>
              <a:t> following symptoms </a:t>
            </a:r>
          </a:p>
          <a:p>
            <a:r>
              <a:rPr lang="en-US" sz="9600" dirty="0" smtClean="0"/>
              <a:t>CNS –sedation , tremor , ataxia </a:t>
            </a:r>
          </a:p>
          <a:p>
            <a:r>
              <a:rPr lang="en-US" sz="9600" dirty="0" smtClean="0"/>
              <a:t>GI – nausea , vomiting ,diarrhea </a:t>
            </a:r>
          </a:p>
          <a:p>
            <a:r>
              <a:rPr lang="en-US" sz="9600" dirty="0" smtClean="0"/>
              <a:t>Metabolic – weight gain </a:t>
            </a:r>
          </a:p>
          <a:p>
            <a:r>
              <a:rPr lang="en-US" sz="9600" dirty="0" smtClean="0"/>
              <a:t>Renal – polyuria , polydipsia </a:t>
            </a:r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r>
              <a:rPr lang="en-US" sz="9600" dirty="0" smtClean="0"/>
              <a:t>   LAB monitoring </a:t>
            </a:r>
          </a:p>
          <a:p>
            <a:r>
              <a:rPr lang="en-US" sz="9600" dirty="0" smtClean="0"/>
              <a:t>A baseline pregnancy test </a:t>
            </a:r>
          </a:p>
          <a:p>
            <a:r>
              <a:rPr lang="en-US" sz="9600" dirty="0" smtClean="0"/>
              <a:t>ECG ( </a:t>
            </a:r>
            <a:r>
              <a:rPr lang="en-US" sz="9600" dirty="0" err="1" smtClean="0"/>
              <a:t>esp</a:t>
            </a:r>
            <a:r>
              <a:rPr lang="en-US" sz="9600" dirty="0" smtClean="0"/>
              <a:t> patients above 40 )</a:t>
            </a:r>
          </a:p>
          <a:p>
            <a:r>
              <a:rPr lang="en-US" sz="9600" dirty="0" smtClean="0"/>
              <a:t>Renal – BUN , serum creatinine , electrolytes </a:t>
            </a:r>
          </a:p>
          <a:p>
            <a:r>
              <a:rPr lang="en-US" sz="9600" dirty="0" smtClean="0"/>
              <a:t>TFT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64" y="-782472"/>
            <a:ext cx="8596668" cy="1320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736979"/>
            <a:ext cx="10118045" cy="5813946"/>
          </a:xfrm>
        </p:spPr>
        <p:txBody>
          <a:bodyPr/>
          <a:lstStyle/>
          <a:p>
            <a:r>
              <a:rPr lang="en-US" dirty="0" smtClean="0"/>
              <a:t>VALPROATE </a:t>
            </a:r>
          </a:p>
          <a:p>
            <a:r>
              <a:rPr lang="en-US" sz="2800" dirty="0" smtClean="0"/>
              <a:t>Efficacious for both acute mania and mixed episodes.</a:t>
            </a:r>
          </a:p>
          <a:p>
            <a:r>
              <a:rPr lang="en-US" sz="2800" dirty="0" smtClean="0"/>
              <a:t>Recommended for long term therapy in patients with bipolar disorder </a:t>
            </a:r>
          </a:p>
          <a:p>
            <a:r>
              <a:rPr lang="en-US" sz="2800" dirty="0" smtClean="0"/>
              <a:t>Warnings with regards to teratogenicity , hepatotoxicity , pancreatitis</a:t>
            </a:r>
          </a:p>
          <a:p>
            <a:r>
              <a:rPr lang="en-US" sz="2800" dirty="0" smtClean="0"/>
              <a:t>Valproate has been associated with PCOS </a:t>
            </a:r>
          </a:p>
          <a:p>
            <a:r>
              <a:rPr lang="en-US" sz="2800" dirty="0" smtClean="0"/>
              <a:t>In less acute situations we give valproate 250-500mg/day every 4 to 7 days </a:t>
            </a:r>
          </a:p>
          <a:p>
            <a:r>
              <a:rPr lang="en-US" sz="2800" dirty="0" smtClean="0"/>
              <a:t>Labs monitored FHG , LFTS – 3-6 months in first year then annually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197" y="-905301"/>
            <a:ext cx="8596668" cy="132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07576"/>
            <a:ext cx="10172636" cy="5950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      CARBAMAZEPINE </a:t>
            </a:r>
          </a:p>
          <a:p>
            <a:r>
              <a:rPr lang="en-US" sz="2800" dirty="0" smtClean="0"/>
              <a:t>Has demonstrated efficacy for acute mania and mixed episodes in adults </a:t>
            </a:r>
          </a:p>
          <a:p>
            <a:r>
              <a:rPr lang="en-US" sz="2800" dirty="0" smtClean="0"/>
              <a:t>Most common adverse effects involves CNS – diplopia, blurred vision ,</a:t>
            </a:r>
          </a:p>
          <a:p>
            <a:pPr marL="0" indent="0">
              <a:buNone/>
            </a:pPr>
            <a:r>
              <a:rPr lang="en-US" sz="2800" dirty="0" smtClean="0"/>
              <a:t> ataxia, dizziness .</a:t>
            </a:r>
          </a:p>
          <a:p>
            <a:r>
              <a:rPr lang="en-US" sz="2800" dirty="0" smtClean="0"/>
              <a:t>Carbamazepine can cause benign leukopenia , thrombocytopenia </a:t>
            </a:r>
          </a:p>
          <a:p>
            <a:endParaRPr lang="en-US" sz="2800" dirty="0" smtClean="0"/>
          </a:p>
          <a:p>
            <a:r>
              <a:rPr lang="en-US" sz="2800" dirty="0" smtClean="0"/>
              <a:t>IN acute settings Carbamazepine initiated at 200-400mg/day and increased as necessary and tolerated  by 200mg /day every 2-4 days 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63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Psychosocial Interventions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227227" cy="4499518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Psychoeducation</a:t>
            </a:r>
            <a:r>
              <a:rPr lang="en-US" sz="2800" dirty="0" smtClean="0"/>
              <a:t> – Adjunctive ,useful for depressive episodes and maintenance therapy . </a:t>
            </a:r>
          </a:p>
          <a:p>
            <a:r>
              <a:rPr lang="en-US" sz="2800" dirty="0" smtClean="0"/>
              <a:t>Includes giving patient information about nature of their illness , treatment , key coping strategies .Stress management . </a:t>
            </a:r>
          </a:p>
          <a:p>
            <a:r>
              <a:rPr lang="en-US" sz="2800" dirty="0" smtClean="0"/>
              <a:t>CBT – usually 20 sessions /6months . Recommended as adjunctive 2 line treatment for acute bipolar depression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394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Bipolar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Bipolar disorder is a brain disorder that causes changes in a persons mood , energy and ability to function . These mood episodes are categorized as manic , hypomanic or depressive</a:t>
            </a:r>
          </a:p>
        </p:txBody>
      </p:sp>
    </p:spTree>
    <p:extLst>
      <p:ext uri="{BB962C8B-B14F-4D97-AF65-F5344CB8AC3E}">
        <p14:creationId xmlns:p14="http://schemas.microsoft.com/office/powerpoint/2010/main" val="50247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755708" y="-484505"/>
            <a:ext cx="7766936" cy="1646302"/>
          </a:xfrm>
        </p:spPr>
        <p:txBody>
          <a:bodyPr/>
          <a:lstStyle/>
          <a:p>
            <a:r>
              <a:rPr lang="en-US" dirty="0" smtClean="0"/>
              <a:t>DSM 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4940" y="1393807"/>
            <a:ext cx="7766936" cy="2905237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b="1" dirty="0" smtClean="0"/>
              <a:t>Bipolar Disorder I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b="1" dirty="0" smtClean="0"/>
              <a:t>Bipolar Disorder II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b="1" dirty="0" smtClean="0"/>
              <a:t>Cyclothymic Disorder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b="1" dirty="0" smtClean="0"/>
              <a:t>Substance Induced Bipolar and related disorders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b="1" dirty="0" smtClean="0"/>
              <a:t>Bipolar and related disorder due to another medical condition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500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77334" y="-932597"/>
            <a:ext cx="8596668" cy="132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77334" y="973233"/>
            <a:ext cx="9880978" cy="3880773"/>
          </a:xfrm>
        </p:spPr>
        <p:txBody>
          <a:bodyPr>
            <a:noAutofit/>
          </a:bodyPr>
          <a:lstStyle/>
          <a:p>
            <a:r>
              <a:rPr lang="en-US" sz="3600" dirty="0" smtClean="0"/>
              <a:t>Bipolar Disorder I  - Diagnosed when a person has manic episode accompanied by a major depressive episode . </a:t>
            </a:r>
          </a:p>
          <a:p>
            <a:r>
              <a:rPr lang="en-US" sz="3600" dirty="0" smtClean="0"/>
              <a:t>Bipolar Disorder II  - One major depressive episode and one hypomanic episode </a:t>
            </a:r>
          </a:p>
        </p:txBody>
      </p:sp>
    </p:spTree>
    <p:extLst>
      <p:ext uri="{BB962C8B-B14F-4D97-AF65-F5344CB8AC3E}">
        <p14:creationId xmlns:p14="http://schemas.microsoft.com/office/powerpoint/2010/main" val="69216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209" y="-1451212"/>
            <a:ext cx="8596668" cy="1320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150125"/>
            <a:ext cx="9506013" cy="5809351"/>
          </a:xfrm>
        </p:spPr>
        <p:txBody>
          <a:bodyPr>
            <a:normAutofit/>
          </a:bodyPr>
          <a:lstStyle/>
          <a:p>
            <a:r>
              <a:rPr lang="en-US" sz="3600" dirty="0"/>
              <a:t>Cyclothymic Disorder  - Involves </a:t>
            </a:r>
            <a:r>
              <a:rPr lang="en-US" sz="3600" dirty="0" smtClean="0"/>
              <a:t> </a:t>
            </a:r>
            <a:r>
              <a:rPr lang="en-US" sz="3600" dirty="0"/>
              <a:t>hypomania and depressive symptoms occurring often </a:t>
            </a:r>
            <a:r>
              <a:rPr lang="en-US" sz="3600" dirty="0" smtClean="0"/>
              <a:t>. </a:t>
            </a:r>
            <a:r>
              <a:rPr lang="en-US" sz="3600" dirty="0"/>
              <a:t>Emotional symptoms less severe than Bipolar I or II .Symptoms have lasted for at least 2 </a:t>
            </a:r>
            <a:r>
              <a:rPr lang="en-US" sz="3600" dirty="0" smtClean="0"/>
              <a:t>years. </a:t>
            </a:r>
          </a:p>
          <a:p>
            <a:r>
              <a:rPr lang="en-US" sz="3600" dirty="0" smtClean="0"/>
              <a:t>Substance </a:t>
            </a:r>
            <a:r>
              <a:rPr lang="en-US" sz="3600" dirty="0"/>
              <a:t>induced Bipolar and Related disorders </a:t>
            </a:r>
          </a:p>
          <a:p>
            <a:r>
              <a:rPr lang="en-US" sz="3600" dirty="0"/>
              <a:t>Bipolar and related disorder due to another medical condition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9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4864" y="-470864"/>
            <a:ext cx="7766936" cy="1646302"/>
          </a:xfrm>
        </p:spPr>
        <p:txBody>
          <a:bodyPr/>
          <a:lstStyle/>
          <a:p>
            <a:pPr algn="l"/>
            <a:r>
              <a:rPr lang="en-US" dirty="0" smtClean="0"/>
              <a:t>CLINICAL PRESENTATION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20214" y="888835"/>
            <a:ext cx="9397494" cy="6358126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MANIC EPISODE </a:t>
            </a:r>
          </a:p>
          <a:p>
            <a:pPr algn="l"/>
            <a:r>
              <a:rPr lang="en-US" sz="3600" dirty="0" smtClean="0"/>
              <a:t>Distinct period of abnormally and persistently expansive ,irritable mood and abnormally and persistently increased activity and energy 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dirty="0" smtClean="0"/>
              <a:t>Inflated self esteem or grandiosity 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dirty="0" smtClean="0"/>
              <a:t>Decreased need for sleep (feels rested after 3 hours of sleep 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dirty="0" smtClean="0"/>
              <a:t>More talkative than usual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dirty="0" smtClean="0"/>
              <a:t>Pressured speech </a:t>
            </a:r>
          </a:p>
        </p:txBody>
      </p:sp>
    </p:spTree>
    <p:extLst>
      <p:ext uri="{BB962C8B-B14F-4D97-AF65-F5344CB8AC3E}">
        <p14:creationId xmlns:p14="http://schemas.microsoft.com/office/powerpoint/2010/main" val="156666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993" y="-1191904"/>
            <a:ext cx="8596668" cy="1320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993" y="709683"/>
            <a:ext cx="9724377" cy="454010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Flight of ideas </a:t>
            </a:r>
            <a:r>
              <a:rPr lang="en-US" sz="3600" dirty="0" smtClean="0"/>
              <a:t>and racing thoughts </a:t>
            </a: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Distractibility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Psychomotor </a:t>
            </a:r>
            <a:r>
              <a:rPr lang="en-US" sz="3600" dirty="0"/>
              <a:t>agitation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Increase in goal directed behavior at school ,work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Excessive involvement in activities that have high potential for painful consequences </a:t>
            </a:r>
            <a:r>
              <a:rPr lang="en-US" sz="3200" dirty="0"/>
              <a:t>–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20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0049" y="-932597"/>
            <a:ext cx="8596668" cy="132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57882" y="313876"/>
            <a:ext cx="4185623" cy="576262"/>
          </a:xfrm>
        </p:spPr>
        <p:txBody>
          <a:bodyPr/>
          <a:lstStyle/>
          <a:p>
            <a:r>
              <a:rPr lang="en-US" dirty="0" smtClean="0"/>
              <a:t>MANIC EPISODE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5620" y="994835"/>
            <a:ext cx="4654276" cy="522854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Abnormally expansive mood and at least  3 of manic symptoms . At least 4 symptoms if mood is not abnormally expansive</a:t>
            </a:r>
          </a:p>
          <a:p>
            <a:r>
              <a:rPr lang="en-US" sz="2800" dirty="0" smtClean="0"/>
              <a:t>Lasts for at least 1 week .</a:t>
            </a:r>
          </a:p>
          <a:p>
            <a:r>
              <a:rPr lang="en-US" sz="2800" dirty="0" smtClean="0"/>
              <a:t>Symptoms present for most of the day nearly every day .</a:t>
            </a:r>
          </a:p>
          <a:p>
            <a:r>
              <a:rPr lang="en-US" sz="2800" dirty="0" smtClean="0"/>
              <a:t>Causes marked impairment in social and occupational functioning .</a:t>
            </a:r>
          </a:p>
          <a:p>
            <a:r>
              <a:rPr lang="en-US" sz="2800" dirty="0" smtClean="0"/>
              <a:t>Psychotic features may be present</a:t>
            </a:r>
            <a:r>
              <a:rPr lang="en-US" sz="2000" dirty="0" smtClean="0"/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179896" y="-1018517"/>
            <a:ext cx="4185618" cy="1847107"/>
          </a:xfrm>
        </p:spPr>
        <p:txBody>
          <a:bodyPr/>
          <a:lstStyle/>
          <a:p>
            <a:r>
              <a:rPr lang="en-US" dirty="0" smtClean="0"/>
              <a:t>HYPOMANIC EPISODE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704764" y="828590"/>
            <a:ext cx="4742451" cy="4649290"/>
          </a:xfrm>
        </p:spPr>
        <p:txBody>
          <a:bodyPr>
            <a:noAutofit/>
          </a:bodyPr>
          <a:lstStyle/>
          <a:p>
            <a:r>
              <a:rPr lang="en-US" sz="2400" dirty="0" smtClean="0"/>
              <a:t>Abnormally expansive mood and at least 3 of manic symptoms .At least 4 symptoms if mood is not abnormally expansive.</a:t>
            </a:r>
          </a:p>
          <a:p>
            <a:r>
              <a:rPr lang="en-US" sz="2400" dirty="0" smtClean="0"/>
              <a:t>Lasts for at least 4 days </a:t>
            </a:r>
          </a:p>
          <a:p>
            <a:r>
              <a:rPr lang="en-US" sz="2400" dirty="0" smtClean="0"/>
              <a:t>Not severe enough to cause marked impairment in social and occupational functioning .</a:t>
            </a:r>
          </a:p>
          <a:p>
            <a:r>
              <a:rPr lang="en-US" sz="2400" dirty="0" smtClean="0"/>
              <a:t>Absence of psychotic features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03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2626</TotalTime>
  <Words>1597</Words>
  <Application>Microsoft Office PowerPoint</Application>
  <PresentationFormat>Widescreen</PresentationFormat>
  <Paragraphs>169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Trebuchet MS</vt:lpstr>
      <vt:lpstr>Wingdings 3</vt:lpstr>
      <vt:lpstr>Facet</vt:lpstr>
      <vt:lpstr>BIPOLAR DISORDER      </vt:lpstr>
      <vt:lpstr>OUTLINE </vt:lpstr>
      <vt:lpstr>Bipolar Disorder</vt:lpstr>
      <vt:lpstr>DSM V</vt:lpstr>
      <vt:lpstr>PowerPoint Presentation</vt:lpstr>
      <vt:lpstr>PowerPoint Presentation</vt:lpstr>
      <vt:lpstr>CLINICAL PRESENTATION </vt:lpstr>
      <vt:lpstr>PowerPoint Presentation</vt:lpstr>
      <vt:lpstr>PowerPoint Presentation</vt:lpstr>
      <vt:lpstr>Depressive symptoms </vt:lpstr>
      <vt:lpstr>PowerPoint Presentation</vt:lpstr>
      <vt:lpstr>PowerPoint Presentation</vt:lpstr>
      <vt:lpstr>PowerPoint Presentation</vt:lpstr>
      <vt:lpstr>PowerPoint Presentation</vt:lpstr>
      <vt:lpstr>Pathogenesis of Bipolar and related disorder </vt:lpstr>
      <vt:lpstr>PowerPoint Presentation</vt:lpstr>
      <vt:lpstr>The Epidemiology of Bipolar and related disorders </vt:lpstr>
      <vt:lpstr>PowerPoint Presentation</vt:lpstr>
      <vt:lpstr>Investigations in Bipolar Disorder </vt:lpstr>
      <vt:lpstr> ACUTE MANAGEMENT OF BIPOLAR MANIA </vt:lpstr>
      <vt:lpstr>Treatment of acute Bipolar depression </vt:lpstr>
      <vt:lpstr>PowerPoint Presentation</vt:lpstr>
      <vt:lpstr>Treatment of Bipolar and Related Disorders . </vt:lpstr>
      <vt:lpstr>PowerPoint Presentation</vt:lpstr>
      <vt:lpstr>PowerPoint Presentation</vt:lpstr>
      <vt:lpstr>PowerPoint Presentation</vt:lpstr>
      <vt:lpstr>PowerPoint Presentation</vt:lpstr>
      <vt:lpstr>Psychosocial Interventions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BIPOLAR DISORDER</dc:title>
  <dc:creator>hp 840 g3 i7</dc:creator>
  <cp:lastModifiedBy>hp 840 g3 i7</cp:lastModifiedBy>
  <cp:revision>50</cp:revision>
  <dcterms:created xsi:type="dcterms:W3CDTF">2023-03-06T07:48:09Z</dcterms:created>
  <dcterms:modified xsi:type="dcterms:W3CDTF">2023-03-09T13:33:49Z</dcterms:modified>
</cp:coreProperties>
</file>